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sldIdLst>
    <p:sldId id="265" r:id="rId2"/>
    <p:sldId id="256" r:id="rId3"/>
    <p:sldId id="257" r:id="rId4"/>
    <p:sldId id="258" r:id="rId5"/>
    <p:sldId id="259" r:id="rId6"/>
    <p:sldId id="268" r:id="rId7"/>
    <p:sldId id="261" r:id="rId8"/>
    <p:sldId id="266" r:id="rId9"/>
    <p:sldId id="267" r:id="rId10"/>
    <p:sldId id="262" r:id="rId11"/>
    <p:sldId id="263" r:id="rId12"/>
    <p:sldId id="264" r:id="rId13"/>
  </p:sldIdLst>
  <p:sldSz cx="9144000" cy="6858000" type="screen4x3"/>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1DFF"/>
    <a:srgbClr val="FE16A0"/>
    <a:srgbClr val="B45AF8"/>
    <a:srgbClr val="1515FF"/>
    <a:srgbClr val="0000D0"/>
    <a:srgbClr val="4B4BFF"/>
    <a:srgbClr val="04CBFA"/>
    <a:srgbClr val="6969FF"/>
    <a:srgbClr val="11FF60"/>
    <a:srgbClr val="4BFF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013" autoAdjust="0"/>
    <p:restoredTop sz="94660"/>
  </p:normalViewPr>
  <p:slideViewPr>
    <p:cSldViewPr>
      <p:cViewPr>
        <p:scale>
          <a:sx n="81" d="100"/>
          <a:sy n="81" d="100"/>
        </p:scale>
        <p:origin x="-1038" y="-3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8" name="כותרת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he-IL" smtClean="0"/>
              <a:t>לחץ כדי לערוך סגנון כותרת של תבנית בסיס</a:t>
            </a:r>
            <a:endParaRPr kumimoji="0" lang="en-US"/>
          </a:p>
        </p:txBody>
      </p:sp>
      <p:sp>
        <p:nvSpPr>
          <p:cNvPr id="28" name="מציין מיקום של תאריך 27"/>
          <p:cNvSpPr>
            <a:spLocks noGrp="1"/>
          </p:cNvSpPr>
          <p:nvPr>
            <p:ph type="dt" sz="half" idx="10"/>
          </p:nvPr>
        </p:nvSpPr>
        <p:spPr/>
        <p:txBody>
          <a:bodyPr/>
          <a:lstStyle/>
          <a:p>
            <a:fld id="{B5787DD8-27B3-49C3-A0AF-1B63F095783D}" type="datetimeFigureOut">
              <a:rPr lang="he-IL" smtClean="0"/>
              <a:pPr/>
              <a:t>ב'/אדר ב/תשע"ו</a:t>
            </a:fld>
            <a:endParaRPr lang="he-IL"/>
          </a:p>
        </p:txBody>
      </p:sp>
      <p:sp>
        <p:nvSpPr>
          <p:cNvPr id="17" name="מציין מיקום של כותרת תחתונה 16"/>
          <p:cNvSpPr>
            <a:spLocks noGrp="1"/>
          </p:cNvSpPr>
          <p:nvPr>
            <p:ph type="ftr" sz="quarter" idx="11"/>
          </p:nvPr>
        </p:nvSpPr>
        <p:spPr/>
        <p:txBody>
          <a:bodyPr/>
          <a:lstStyle/>
          <a:p>
            <a:endParaRPr lang="he-IL"/>
          </a:p>
        </p:txBody>
      </p:sp>
      <p:sp>
        <p:nvSpPr>
          <p:cNvPr id="29" name="מציין מיקום של מספר שקופית 28"/>
          <p:cNvSpPr>
            <a:spLocks noGrp="1"/>
          </p:cNvSpPr>
          <p:nvPr>
            <p:ph type="sldNum" sz="quarter" idx="12"/>
          </p:nvPr>
        </p:nvSpPr>
        <p:spPr/>
        <p:txBody>
          <a:bodyPr/>
          <a:lstStyle/>
          <a:p>
            <a:fld id="{FA708075-D6B8-4C5A-B1D0-4F6C4BD302DE}" type="slidenum">
              <a:rPr lang="he-IL" smtClean="0"/>
              <a:pPr/>
              <a:t>‹#›</a:t>
            </a:fld>
            <a:endParaRPr lang="he-IL"/>
          </a:p>
        </p:txBody>
      </p:sp>
      <p:sp>
        <p:nvSpPr>
          <p:cNvPr id="9" name="כותרת משנה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he-IL" smtClean="0"/>
              <a:t>לחץ כדי לערוך סגנון כותרת משנה של תבנית בסיס</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kumimoji="0" lang="he-IL" smtClean="0"/>
              <a:t>לחץ כדי לערוך סגנון כותרת של תבנית בסיס</a:t>
            </a:r>
            <a:endParaRPr kumimoji="0" lang="en-US"/>
          </a:p>
        </p:txBody>
      </p:sp>
      <p:sp>
        <p:nvSpPr>
          <p:cNvPr id="3" name="מציין מיקום של טקסט אנכי 2"/>
          <p:cNvSpPr>
            <a:spLocks noGrp="1"/>
          </p:cNvSpPr>
          <p:nvPr>
            <p:ph type="body" orient="vert" idx="1"/>
          </p:nvPr>
        </p:nvSpPr>
        <p:spPr/>
        <p:txBody>
          <a:bodyPr vert="eaVert"/>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4" name="מציין מיקום של תאריך 3"/>
          <p:cNvSpPr>
            <a:spLocks noGrp="1"/>
          </p:cNvSpPr>
          <p:nvPr>
            <p:ph type="dt" sz="half" idx="10"/>
          </p:nvPr>
        </p:nvSpPr>
        <p:spPr/>
        <p:txBody>
          <a:bodyPr/>
          <a:lstStyle/>
          <a:p>
            <a:fld id="{B5787DD8-27B3-49C3-A0AF-1B63F095783D}" type="datetimeFigureOut">
              <a:rPr lang="he-IL" smtClean="0"/>
              <a:pPr/>
              <a:t>ב'/אדר ב/תשע"ו</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FA708075-D6B8-4C5A-B1D0-4F6C4BD302DE}" type="slidenum">
              <a:rPr lang="he-IL" smtClean="0"/>
              <a:pPr/>
              <a:t>‹#›</a:t>
            </a:fld>
            <a:endParaRPr lang="he-I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629400" y="274638"/>
            <a:ext cx="2057400" cy="5851525"/>
          </a:xfrm>
        </p:spPr>
        <p:txBody>
          <a:bodyPr vert="eaVert"/>
          <a:lstStyle/>
          <a:p>
            <a:r>
              <a:rPr kumimoji="0" lang="he-IL" smtClean="0"/>
              <a:t>לחץ כדי לערוך סגנון כותרת של תבנית בסיס</a:t>
            </a:r>
            <a:endParaRPr kumimoji="0" lang="en-US"/>
          </a:p>
        </p:txBody>
      </p:sp>
      <p:sp>
        <p:nvSpPr>
          <p:cNvPr id="3" name="מציין מיקום של טקסט אנכי 2"/>
          <p:cNvSpPr>
            <a:spLocks noGrp="1"/>
          </p:cNvSpPr>
          <p:nvPr>
            <p:ph type="body" orient="vert" idx="1"/>
          </p:nvPr>
        </p:nvSpPr>
        <p:spPr>
          <a:xfrm>
            <a:off x="457200" y="274638"/>
            <a:ext cx="6019800" cy="5851525"/>
          </a:xfrm>
        </p:spPr>
        <p:txBody>
          <a:bodyPr vert="eaVert"/>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4" name="מציין מיקום של תאריך 3"/>
          <p:cNvSpPr>
            <a:spLocks noGrp="1"/>
          </p:cNvSpPr>
          <p:nvPr>
            <p:ph type="dt" sz="half" idx="10"/>
          </p:nvPr>
        </p:nvSpPr>
        <p:spPr/>
        <p:txBody>
          <a:bodyPr/>
          <a:lstStyle/>
          <a:p>
            <a:fld id="{B5787DD8-27B3-49C3-A0AF-1B63F095783D}" type="datetimeFigureOut">
              <a:rPr lang="he-IL" smtClean="0"/>
              <a:pPr/>
              <a:t>ב'/אדר ב/תשע"ו</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FA708075-D6B8-4C5A-B1D0-4F6C4BD302DE}" type="slidenum">
              <a:rPr lang="he-IL" smtClean="0"/>
              <a:pPr/>
              <a:t>‹#›</a:t>
            </a:fld>
            <a:endParaRPr lang="he-I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kumimoji="0" lang="he-IL" smtClean="0"/>
              <a:t>לחץ כדי לערוך סגנון כותרת של תבנית בסיס</a:t>
            </a:r>
            <a:endParaRPr kumimoji="0" lang="en-US"/>
          </a:p>
        </p:txBody>
      </p:sp>
      <p:sp>
        <p:nvSpPr>
          <p:cNvPr id="3" name="מציין מיקום תוכן 2"/>
          <p:cNvSpPr>
            <a:spLocks noGrp="1"/>
          </p:cNvSpPr>
          <p:nvPr>
            <p:ph idx="1"/>
          </p:nvPr>
        </p:nvSpPr>
        <p:spPr/>
        <p:txBody>
          <a:bodyPr/>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4" name="מציין מיקום של תאריך 3"/>
          <p:cNvSpPr>
            <a:spLocks noGrp="1"/>
          </p:cNvSpPr>
          <p:nvPr>
            <p:ph type="dt" sz="half" idx="10"/>
          </p:nvPr>
        </p:nvSpPr>
        <p:spPr/>
        <p:txBody>
          <a:bodyPr/>
          <a:lstStyle/>
          <a:p>
            <a:fld id="{B5787DD8-27B3-49C3-A0AF-1B63F095783D}" type="datetimeFigureOut">
              <a:rPr lang="he-IL" smtClean="0"/>
              <a:pPr/>
              <a:t>ב'/אדר ב/תשע"ו</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FA708075-D6B8-4C5A-B1D0-4F6C4BD302DE}" type="slidenum">
              <a:rPr lang="he-IL" smtClean="0"/>
              <a:pPr/>
              <a:t>‹#›</a:t>
            </a:fld>
            <a:endParaRPr lang="he-I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he-IL" smtClean="0"/>
              <a:t>לחץ כדי לערוך סגנון כותרת של תבנית בסיס</a:t>
            </a:r>
            <a:endParaRPr kumimoji="0" lang="en-US"/>
          </a:p>
        </p:txBody>
      </p:sp>
      <p:sp>
        <p:nvSpPr>
          <p:cNvPr id="3" name="מציין מיקום טקסט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he-IL" smtClean="0"/>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B5787DD8-27B3-49C3-A0AF-1B63F095783D}" type="datetimeFigureOut">
              <a:rPr lang="he-IL" smtClean="0"/>
              <a:pPr/>
              <a:t>ב'/אדר ב/תשע"ו</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a:xfrm>
            <a:off x="7924800" y="6416675"/>
            <a:ext cx="762000" cy="365125"/>
          </a:xfrm>
        </p:spPr>
        <p:txBody>
          <a:bodyPr/>
          <a:lstStyle/>
          <a:p>
            <a:fld id="{FA708075-D6B8-4C5A-B1D0-4F6C4BD302DE}" type="slidenum">
              <a:rPr lang="he-IL" smtClean="0"/>
              <a:pPr/>
              <a:t>‹#›</a:t>
            </a:fld>
            <a:endParaRPr lang="he-IL"/>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kumimoji="0" lang="he-IL" smtClean="0"/>
              <a:t>לחץ כדי לערוך סגנון כותרת של תבנית בסיס</a:t>
            </a:r>
            <a:endParaRPr kumimoji="0" lang="en-US"/>
          </a:p>
        </p:txBody>
      </p:sp>
      <p:sp>
        <p:nvSpPr>
          <p:cNvPr id="3" name="מציין מיקום תוכן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4" name="מציין מיקום תוכן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5" name="מציין מיקום של תאריך 4"/>
          <p:cNvSpPr>
            <a:spLocks noGrp="1"/>
          </p:cNvSpPr>
          <p:nvPr>
            <p:ph type="dt" sz="half" idx="10"/>
          </p:nvPr>
        </p:nvSpPr>
        <p:spPr/>
        <p:txBody>
          <a:bodyPr/>
          <a:lstStyle/>
          <a:p>
            <a:fld id="{B5787DD8-27B3-49C3-A0AF-1B63F095783D}" type="datetimeFigureOut">
              <a:rPr lang="he-IL" smtClean="0"/>
              <a:pPr/>
              <a:t>ב'/אדר ב/תשע"ו</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FA708075-D6B8-4C5A-B1D0-4F6C4BD302DE}" type="slidenum">
              <a:rPr lang="he-IL" smtClean="0"/>
              <a:pPr/>
              <a:t>‹#›</a:t>
            </a:fld>
            <a:endParaRPr lang="he-I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8229600" cy="1143000"/>
          </a:xfrm>
        </p:spPr>
        <p:txBody>
          <a:bodyPr anchor="ctr"/>
          <a:lstStyle>
            <a:lvl1pPr>
              <a:defRPr/>
            </a:lvl1pPr>
          </a:lstStyle>
          <a:p>
            <a:r>
              <a:rPr kumimoji="0" lang="he-IL" smtClean="0"/>
              <a:t>לחץ כדי לערוך סגנון כותרת של תבנית בסיס</a:t>
            </a:r>
            <a:endParaRPr kumimoji="0" lang="en-US"/>
          </a:p>
        </p:txBody>
      </p:sp>
      <p:sp>
        <p:nvSpPr>
          <p:cNvPr id="3" name="מציין מיקום טקסט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he-IL" smtClean="0"/>
              <a:t>לחץ כדי לערוך סגנונות טקסט של תבנית בסיס</a:t>
            </a:r>
          </a:p>
        </p:txBody>
      </p:sp>
      <p:sp>
        <p:nvSpPr>
          <p:cNvPr id="4" name="מציין מיקום טקסט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he-IL" smtClean="0"/>
              <a:t>לחץ כדי לערוך סגנונות טקסט של תבנית בסיס</a:t>
            </a:r>
          </a:p>
        </p:txBody>
      </p:sp>
      <p:sp>
        <p:nvSpPr>
          <p:cNvPr id="5" name="מציין מיקום תוכן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6" name="מציין מיקום תוכן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7" name="מציין מיקום של תאריך 6"/>
          <p:cNvSpPr>
            <a:spLocks noGrp="1"/>
          </p:cNvSpPr>
          <p:nvPr>
            <p:ph type="dt" sz="half" idx="10"/>
          </p:nvPr>
        </p:nvSpPr>
        <p:spPr/>
        <p:txBody>
          <a:bodyPr/>
          <a:lstStyle/>
          <a:p>
            <a:fld id="{B5787DD8-27B3-49C3-A0AF-1B63F095783D}" type="datetimeFigureOut">
              <a:rPr lang="he-IL" smtClean="0"/>
              <a:pPr/>
              <a:t>ב'/אדר ב/תשע"ו</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FA708075-D6B8-4C5A-B1D0-4F6C4BD302DE}" type="slidenum">
              <a:rPr lang="he-IL" smtClean="0"/>
              <a:pPr/>
              <a:t>‹#›</a:t>
            </a:fld>
            <a:endParaRPr lang="he-I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kumimoji="0" lang="he-IL" smtClean="0"/>
              <a:t>לחץ כדי לערוך סגנון כותרת של תבנית בסיס</a:t>
            </a:r>
            <a:endParaRPr kumimoji="0" lang="en-US"/>
          </a:p>
        </p:txBody>
      </p:sp>
      <p:sp>
        <p:nvSpPr>
          <p:cNvPr id="3" name="מציין מיקום של תאריך 2"/>
          <p:cNvSpPr>
            <a:spLocks noGrp="1"/>
          </p:cNvSpPr>
          <p:nvPr>
            <p:ph type="dt" sz="half" idx="10"/>
          </p:nvPr>
        </p:nvSpPr>
        <p:spPr/>
        <p:txBody>
          <a:bodyPr/>
          <a:lstStyle/>
          <a:p>
            <a:fld id="{B5787DD8-27B3-49C3-A0AF-1B63F095783D}" type="datetimeFigureOut">
              <a:rPr lang="he-IL" smtClean="0"/>
              <a:pPr/>
              <a:t>ב'/אדר ב/תשע"ו</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FA708075-D6B8-4C5A-B1D0-4F6C4BD302DE}" type="slidenum">
              <a:rPr lang="he-IL" smtClean="0"/>
              <a:pPr/>
              <a:t>‹#›</a:t>
            </a:fld>
            <a:endParaRPr lang="he-I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B5787DD8-27B3-49C3-A0AF-1B63F095783D}" type="datetimeFigureOut">
              <a:rPr lang="he-IL" smtClean="0"/>
              <a:pPr/>
              <a:t>ב'/אדר ב/תשע"ו</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FA708075-D6B8-4C5A-B1D0-4F6C4BD302DE}" type="slidenum">
              <a:rPr lang="he-IL" smtClean="0"/>
              <a:pPr/>
              <a:t>‹#›</a:t>
            </a:fld>
            <a:endParaRPr lang="he-I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he-IL" smtClean="0"/>
              <a:t>לחץ כדי לערוך סגנון כותרת של תבנית בסיס</a:t>
            </a:r>
            <a:endParaRPr kumimoji="0" lang="en-US"/>
          </a:p>
        </p:txBody>
      </p:sp>
      <p:sp>
        <p:nvSpPr>
          <p:cNvPr id="3" name="מציין מיקום טקסט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he-IL" smtClean="0"/>
              <a:t>לחץ כדי לערוך סגנונות טקסט של תבנית בסיס</a:t>
            </a:r>
          </a:p>
        </p:txBody>
      </p:sp>
      <p:sp>
        <p:nvSpPr>
          <p:cNvPr id="4" name="מציין מיקום תוכן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5" name="מציין מיקום של תאריך 4"/>
          <p:cNvSpPr>
            <a:spLocks noGrp="1"/>
          </p:cNvSpPr>
          <p:nvPr>
            <p:ph type="dt" sz="half" idx="10"/>
          </p:nvPr>
        </p:nvSpPr>
        <p:spPr/>
        <p:txBody>
          <a:bodyPr/>
          <a:lstStyle/>
          <a:p>
            <a:fld id="{B5787DD8-27B3-49C3-A0AF-1B63F095783D}" type="datetimeFigureOut">
              <a:rPr lang="he-IL" smtClean="0"/>
              <a:pPr/>
              <a:t>ב'/אדר ב/תשע"ו</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FA708075-D6B8-4C5A-B1D0-4F6C4BD302DE}" type="slidenum">
              <a:rPr lang="he-IL" smtClean="0"/>
              <a:pPr/>
              <a:t>‹#›</a:t>
            </a:fld>
            <a:endParaRPr lang="he-I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he-IL" smtClean="0"/>
              <a:t>לחץ כדי לערוך סגנון כותרת של תבנית בסיס</a:t>
            </a:r>
            <a:endParaRPr kumimoji="0" lang="en-US"/>
          </a:p>
        </p:txBody>
      </p:sp>
      <p:sp>
        <p:nvSpPr>
          <p:cNvPr id="3" name="מציין מיקום של תמונה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he-IL" smtClean="0">
                <a:solidFill>
                  <a:schemeClr val="lt1"/>
                </a:solidFill>
                <a:latin typeface="+mn-lt"/>
                <a:ea typeface="+mn-ea"/>
                <a:cs typeface="+mn-cs"/>
              </a:rPr>
              <a:t>לחץ על הסמל כדי להוסיף תמונה</a:t>
            </a:r>
            <a:endParaRPr kumimoji="0" lang="en-US" dirty="0">
              <a:solidFill>
                <a:schemeClr val="lt1"/>
              </a:solidFill>
              <a:latin typeface="+mn-lt"/>
              <a:ea typeface="+mn-ea"/>
              <a:cs typeface="+mn-cs"/>
            </a:endParaRPr>
          </a:p>
        </p:txBody>
      </p:sp>
      <p:sp>
        <p:nvSpPr>
          <p:cNvPr id="4" name="מציין מיקום טקסט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B5787DD8-27B3-49C3-A0AF-1B63F095783D}" type="datetimeFigureOut">
              <a:rPr lang="he-IL" smtClean="0"/>
              <a:pPr/>
              <a:t>ב'/אדר ב/תשע"ו</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FA708075-D6B8-4C5A-B1D0-4F6C4BD302DE}" type="slidenum">
              <a:rPr lang="he-IL" smtClean="0"/>
              <a:pPr/>
              <a:t>‹#›</a:t>
            </a:fld>
            <a:endParaRPr lang="he-I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99CC"/>
            </a:gs>
            <a:gs pos="82000">
              <a:schemeClr val="accent1">
                <a:tint val="44500"/>
                <a:satMod val="160000"/>
                <a:lumMod val="0"/>
                <a:lumOff val="100000"/>
              </a:schemeClr>
            </a:gs>
          </a:gsLst>
          <a:lin ang="2700000" scaled="1"/>
          <a:tileRect/>
        </a:gradFill>
        <a:effectLst/>
      </p:bgPr>
    </p:bg>
    <p:spTree>
      <p:nvGrpSpPr>
        <p:cNvPr id="1" name=""/>
        <p:cNvGrpSpPr/>
        <p:nvPr/>
      </p:nvGrpSpPr>
      <p:grpSpPr>
        <a:xfrm>
          <a:off x="0" y="0"/>
          <a:ext cx="0" cy="0"/>
          <a:chOff x="0" y="0"/>
          <a:chExt cx="0" cy="0"/>
        </a:xfrm>
      </p:grpSpPr>
      <p:sp>
        <p:nvSpPr>
          <p:cNvPr id="22" name="מציין מיקום של כותרת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he-IL" smtClean="0"/>
              <a:t>לחץ כדי לערוך סגנון כותרת של תבנית בסיס</a:t>
            </a:r>
            <a:endParaRPr kumimoji="0" lang="en-US"/>
          </a:p>
        </p:txBody>
      </p:sp>
      <p:sp>
        <p:nvSpPr>
          <p:cNvPr id="13" name="מציין מיקום טקסט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he-IL" smtClean="0"/>
              <a:t>לחץ כדי לערוך סגנונות טקסט של תבנית בסיס</a:t>
            </a:r>
          </a:p>
          <a:p>
            <a:pPr lvl="1" eaLnBrk="1" latinLnBrk="0" hangingPunct="1"/>
            <a:r>
              <a:rPr kumimoji="0" lang="he-IL" smtClean="0"/>
              <a:t>רמה שנייה</a:t>
            </a:r>
          </a:p>
          <a:p>
            <a:pPr lvl="2" eaLnBrk="1" latinLnBrk="0" hangingPunct="1"/>
            <a:r>
              <a:rPr kumimoji="0" lang="he-IL" smtClean="0"/>
              <a:t>רמה שלישית</a:t>
            </a:r>
          </a:p>
          <a:p>
            <a:pPr lvl="3" eaLnBrk="1" latinLnBrk="0" hangingPunct="1"/>
            <a:r>
              <a:rPr kumimoji="0" lang="he-IL" smtClean="0"/>
              <a:t>רמה רביעית</a:t>
            </a:r>
          </a:p>
          <a:p>
            <a:pPr lvl="4" eaLnBrk="1" latinLnBrk="0" hangingPunct="1"/>
            <a:r>
              <a:rPr kumimoji="0" lang="he-IL" smtClean="0"/>
              <a:t>רמה חמישית</a:t>
            </a:r>
            <a:endParaRPr kumimoji="0" lang="en-US"/>
          </a:p>
        </p:txBody>
      </p:sp>
      <p:sp>
        <p:nvSpPr>
          <p:cNvPr id="14" name="מציין מיקום של תאריך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B5787DD8-27B3-49C3-A0AF-1B63F095783D}" type="datetimeFigureOut">
              <a:rPr lang="he-IL" smtClean="0"/>
              <a:pPr/>
              <a:t>ב'/אדר ב/תשע"ו</a:t>
            </a:fld>
            <a:endParaRPr lang="he-IL"/>
          </a:p>
        </p:txBody>
      </p:sp>
      <p:sp>
        <p:nvSpPr>
          <p:cNvPr id="3" name="מציין מיקום של כותרת תחתונה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he-IL"/>
          </a:p>
        </p:txBody>
      </p:sp>
      <p:sp>
        <p:nvSpPr>
          <p:cNvPr id="23" name="מציין מיקום של מספר שקופית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FA708075-D6B8-4C5A-B1D0-4F6C4BD302DE}" type="slidenum">
              <a:rPr lang="he-IL" smtClean="0"/>
              <a:pPr/>
              <a:t>‹#›</a:t>
            </a:fld>
            <a:endParaRPr lang="he-IL"/>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1"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r" rtl="1"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r" rtl="1"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r" rtl="1"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r" rtl="1"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r" rtl="1"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r" rtl="1"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r" rtl="1"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r" rtl="1"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r" rtl="1"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xM4GkFMRaAU" TargetMode="External"/><Relationship Id="rId2" Type="http://schemas.openxmlformats.org/officeDocument/2006/relationships/image" Target="../media/image2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35000">
              <a:srgbClr val="B3DDFF"/>
            </a:gs>
            <a:gs pos="92317">
              <a:srgbClr val="3584F7"/>
            </a:gs>
          </a:gsLst>
          <a:path path="rect">
            <a:fillToRect l="50000" t="50000" r="50000" b="50000"/>
          </a:path>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59003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3BE1F7"/>
            </a:gs>
            <a:gs pos="82000">
              <a:schemeClr val="accent1">
                <a:tint val="44500"/>
                <a:satMod val="160000"/>
                <a:lumMod val="0"/>
                <a:lumOff val="100000"/>
              </a:schemeClr>
            </a:gs>
          </a:gsLst>
          <a:lin ang="2700000" scaled="1"/>
        </a:gradFill>
        <a:effectLst/>
      </p:bgPr>
    </p:bg>
    <p:spTree>
      <p:nvGrpSpPr>
        <p:cNvPr id="1" name=""/>
        <p:cNvGrpSpPr/>
        <p:nvPr/>
      </p:nvGrpSpPr>
      <p:grpSpPr>
        <a:xfrm>
          <a:off x="0" y="0"/>
          <a:ext cx="0" cy="0"/>
          <a:chOff x="0" y="0"/>
          <a:chExt cx="0" cy="0"/>
        </a:xfrm>
      </p:grpSpPr>
      <p:pic>
        <p:nvPicPr>
          <p:cNvPr id="3" name="Picture 2" descr="http://www.weekend.co.il/images/searchresults/20503_B.jpg"/>
          <p:cNvPicPr>
            <a:picLocks noChangeAspect="1" noChangeArrowheads="1"/>
          </p:cNvPicPr>
          <p:nvPr/>
        </p:nvPicPr>
        <p:blipFill>
          <a:blip r:embed="rId2" cstate="print">
            <a:lum contrast="20000"/>
          </a:blip>
          <a:srcRect/>
          <a:stretch>
            <a:fillRect/>
          </a:stretch>
        </p:blipFill>
        <p:spPr bwMode="auto">
          <a:xfrm>
            <a:off x="3454540" y="4941166"/>
            <a:ext cx="2018896" cy="157015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 name="TextBox 1"/>
          <p:cNvSpPr txBox="1"/>
          <p:nvPr/>
        </p:nvSpPr>
        <p:spPr>
          <a:xfrm>
            <a:off x="647852" y="881502"/>
            <a:ext cx="8064896" cy="3785652"/>
          </a:xfrm>
          <a:prstGeom prst="rect">
            <a:avLst/>
          </a:prstGeom>
          <a:noFill/>
        </p:spPr>
        <p:txBody>
          <a:bodyPr wrap="square" rtlCol="1">
            <a:spAutoFit/>
          </a:bodyPr>
          <a:lstStyle/>
          <a:p>
            <a:r>
              <a:rPr lang="he-IL" sz="2000" dirty="0" smtClean="0">
                <a:ln>
                  <a:solidFill>
                    <a:schemeClr val="bg1"/>
                  </a:solidFill>
                </a:ln>
                <a:solidFill>
                  <a:srgbClr val="3BE1F7"/>
                </a:solidFill>
                <a:latin typeface="Segoe UI Semibold" pitchFamily="34" charset="0"/>
                <a:cs typeface="Segoe UI Semibold" pitchFamily="34" charset="0"/>
              </a:rPr>
              <a:t>אוכלוסיית העיר(באר שבע):</a:t>
            </a:r>
            <a:r>
              <a:rPr lang="he-IL" sz="2000" dirty="0" smtClean="0">
                <a:ln>
                  <a:solidFill>
                    <a:schemeClr val="bg1"/>
                  </a:solidFill>
                </a:ln>
                <a:solidFill>
                  <a:schemeClr val="bg1"/>
                </a:solidFill>
                <a:latin typeface="Segoe UI Semibold" pitchFamily="34" charset="0"/>
                <a:cs typeface="Segoe UI Semibold" pitchFamily="34" charset="0"/>
              </a:rPr>
              <a:t> באר שבע שוכנת בקצה הצפוני של מדבר הנגב. בעיר באר שבע מתגוררים יותר מ-70% מאוכלוסיית הנגב. אוכלוסיית באר שבע מונה בערך כ-204,000 תושבים.</a:t>
            </a:r>
          </a:p>
          <a:p>
            <a:r>
              <a:rPr lang="he-IL" sz="2000" dirty="0" smtClean="0">
                <a:ln>
                  <a:solidFill>
                    <a:schemeClr val="bg1"/>
                  </a:solidFill>
                </a:ln>
                <a:solidFill>
                  <a:schemeClr val="bg1"/>
                </a:solidFill>
                <a:latin typeface="Segoe UI Semibold" pitchFamily="34" charset="0"/>
                <a:cs typeface="Segoe UI Semibold" pitchFamily="34" charset="0"/>
              </a:rPr>
              <a:t>האוכלוסייה גדלה בקצב מהיר משנה לשנה. </a:t>
            </a:r>
          </a:p>
          <a:p>
            <a:r>
              <a:rPr lang="he-IL" sz="2000" dirty="0" smtClean="0">
                <a:ln>
                  <a:solidFill>
                    <a:schemeClr val="bg1"/>
                  </a:solidFill>
                </a:ln>
                <a:solidFill>
                  <a:srgbClr val="3BE1F7"/>
                </a:solidFill>
                <a:latin typeface="Segoe UI Semibold" pitchFamily="34" charset="0"/>
                <a:cs typeface="Segoe UI Semibold" pitchFamily="34" charset="0"/>
              </a:rPr>
              <a:t>צפיפות האוכלוסייה: </a:t>
            </a:r>
            <a:r>
              <a:rPr lang="he-IL" sz="2000" dirty="0" smtClean="0">
                <a:ln>
                  <a:solidFill>
                    <a:schemeClr val="bg1"/>
                  </a:solidFill>
                </a:ln>
                <a:solidFill>
                  <a:schemeClr val="bg1"/>
                </a:solidFill>
                <a:latin typeface="Segoe UI Semibold" pitchFamily="34" charset="0"/>
                <a:cs typeface="Segoe UI Semibold" pitchFamily="34" charset="0"/>
              </a:rPr>
              <a:t>כ-1711 תושבים לקמ"ר.</a:t>
            </a:r>
          </a:p>
          <a:p>
            <a:r>
              <a:rPr lang="he-IL" sz="2000" dirty="0" smtClean="0">
                <a:ln>
                  <a:solidFill>
                    <a:schemeClr val="bg1"/>
                  </a:solidFill>
                </a:ln>
                <a:solidFill>
                  <a:srgbClr val="3BE1F7"/>
                </a:solidFill>
                <a:latin typeface="Segoe UI Semibold" pitchFamily="34" charset="0"/>
                <a:cs typeface="Segoe UI Semibold" pitchFamily="34" charset="0"/>
              </a:rPr>
              <a:t>מאזן הגירה: </a:t>
            </a:r>
            <a:r>
              <a:rPr lang="he-IL" sz="2000" dirty="0" smtClean="0">
                <a:ln>
                  <a:solidFill>
                    <a:schemeClr val="bg1"/>
                  </a:solidFill>
                </a:ln>
                <a:solidFill>
                  <a:schemeClr val="bg1"/>
                </a:solidFill>
                <a:latin typeface="Segoe UI Semibold" pitchFamily="34" charset="0"/>
                <a:cs typeface="Segoe UI Semibold" pitchFamily="34" charset="0"/>
              </a:rPr>
              <a:t>מאזן ההגירה בבאר שבע חיובי. כלומר, יש יותר עולים חדשים המגיעים לבאר שבע ופחות אנשים שעוזבים את העיר.</a:t>
            </a:r>
          </a:p>
          <a:p>
            <a:r>
              <a:rPr lang="he-IL" sz="2000" dirty="0" smtClean="0">
                <a:ln>
                  <a:solidFill>
                    <a:schemeClr val="bg1"/>
                  </a:solidFill>
                </a:ln>
                <a:solidFill>
                  <a:srgbClr val="3BE1F7"/>
                </a:solidFill>
                <a:latin typeface="Segoe UI Semibold" pitchFamily="34" charset="0"/>
                <a:cs typeface="Segoe UI Semibold" pitchFamily="34" charset="0"/>
              </a:rPr>
              <a:t>אוכלוסייה מסוימת בבאר שבע:</a:t>
            </a:r>
            <a:r>
              <a:rPr lang="he-IL" sz="2000" dirty="0" smtClean="0">
                <a:ln>
                  <a:solidFill>
                    <a:schemeClr val="bg1"/>
                  </a:solidFill>
                </a:ln>
                <a:solidFill>
                  <a:schemeClr val="bg1"/>
                </a:solidFill>
                <a:latin typeface="Segoe UI Semibold" pitchFamily="34" charset="0"/>
                <a:cs typeface="Segoe UI Semibold" pitchFamily="34" charset="0"/>
              </a:rPr>
              <a:t> בבאר שבע יש אוכלוסיית בדואים המונה מעל ל- 40,000 בדואים, ומספרם הולך וגדל משנה לשנה.</a:t>
            </a:r>
          </a:p>
          <a:p>
            <a:r>
              <a:rPr lang="he-IL" sz="2000" dirty="0" smtClean="0">
                <a:ln>
                  <a:solidFill>
                    <a:schemeClr val="bg1"/>
                  </a:solidFill>
                </a:ln>
                <a:solidFill>
                  <a:srgbClr val="3BE1F7"/>
                </a:solidFill>
                <a:latin typeface="Segoe UI Semibold" pitchFamily="34" charset="0"/>
                <a:cs typeface="Segoe UI Semibold" pitchFamily="34" charset="0"/>
              </a:rPr>
              <a:t>המאפיינים את צורת ההתיישבות בבאר שבע וסביבתה: </a:t>
            </a:r>
            <a:r>
              <a:rPr lang="he-IL" sz="2000" dirty="0" smtClean="0">
                <a:ln>
                  <a:solidFill>
                    <a:schemeClr val="bg1"/>
                  </a:solidFill>
                </a:ln>
                <a:solidFill>
                  <a:schemeClr val="bg1"/>
                </a:solidFill>
                <a:latin typeface="Segoe UI Semibold" pitchFamily="34" charset="0"/>
                <a:cs typeface="Segoe UI Semibold" pitchFamily="34" charset="0"/>
              </a:rPr>
              <a:t>האזור מאופיין ביישובים חקלאים כגון קיבוצים ומושבים. </a:t>
            </a:r>
          </a:p>
          <a:p>
            <a:r>
              <a:rPr lang="he-IL" sz="2000" dirty="0" smtClean="0">
                <a:ln>
                  <a:solidFill>
                    <a:schemeClr val="bg1"/>
                  </a:solidFill>
                </a:ln>
                <a:solidFill>
                  <a:srgbClr val="3BE1F7"/>
                </a:solidFill>
                <a:latin typeface="Segoe UI Semibold" pitchFamily="34" charset="0"/>
                <a:cs typeface="Segoe UI Semibold" pitchFamily="34" charset="0"/>
              </a:rPr>
              <a:t>לדוגמה:</a:t>
            </a:r>
            <a:r>
              <a:rPr lang="he-IL" sz="2000" dirty="0" smtClean="0">
                <a:ln>
                  <a:solidFill>
                    <a:schemeClr val="bg1"/>
                  </a:solidFill>
                </a:ln>
                <a:solidFill>
                  <a:schemeClr val="bg1"/>
                </a:solidFill>
                <a:latin typeface="Segoe UI Semibold" pitchFamily="34" charset="0"/>
                <a:cs typeface="Segoe UI Semibold" pitchFamily="34" charset="0"/>
              </a:rPr>
              <a:t> קיבוץ רביבים וקיבוץ משאבי שדה.</a:t>
            </a:r>
            <a:endParaRPr lang="he-IL" sz="2000" dirty="0">
              <a:ln>
                <a:solidFill>
                  <a:schemeClr val="bg1"/>
                </a:solidFill>
              </a:ln>
              <a:solidFill>
                <a:schemeClr val="bg1"/>
              </a:solidFill>
              <a:latin typeface="Segoe UI Semibold" pitchFamily="34" charset="0"/>
              <a:cs typeface="Segoe UI Semibold" pitchFamily="34" charset="0"/>
            </a:endParaRPr>
          </a:p>
        </p:txBody>
      </p:sp>
      <p:sp>
        <p:nvSpPr>
          <p:cNvPr id="4" name="TextBox 3"/>
          <p:cNvSpPr txBox="1"/>
          <p:nvPr/>
        </p:nvSpPr>
        <p:spPr>
          <a:xfrm>
            <a:off x="755576" y="194703"/>
            <a:ext cx="7416824" cy="646331"/>
          </a:xfrm>
          <a:prstGeom prst="rect">
            <a:avLst/>
          </a:prstGeom>
          <a:noFill/>
        </p:spPr>
        <p:txBody>
          <a:bodyPr wrap="square" rtlCol="1">
            <a:spAutoFit/>
          </a:bodyPr>
          <a:lstStyle/>
          <a:p>
            <a:r>
              <a:rPr lang="he-IL" sz="3600" dirty="0" smtClean="0">
                <a:effectLst>
                  <a:glow rad="228600">
                    <a:srgbClr val="23C1F9"/>
                  </a:glow>
                </a:effectLst>
                <a:latin typeface="Guttman Haim" panose="02010401010101010101" pitchFamily="2" charset="-79"/>
                <a:cs typeface="Guttman Haim" panose="02010401010101010101" pitchFamily="2" charset="-79"/>
              </a:rPr>
              <a:t>אוכלוסייה ודגמי התיישבות:</a:t>
            </a:r>
            <a:endParaRPr lang="he-IL" sz="3600" dirty="0">
              <a:effectLst>
                <a:glow rad="228600">
                  <a:srgbClr val="23C1F9"/>
                </a:glow>
              </a:effectLst>
              <a:latin typeface="Guttman Haim" panose="02010401010101010101" pitchFamily="2" charset="-79"/>
              <a:cs typeface="Guttman Haim" panose="02010401010101010101" pitchFamily="2" charset="-79"/>
            </a:endParaRPr>
          </a:p>
        </p:txBody>
      </p:sp>
      <p:pic>
        <p:nvPicPr>
          <p:cNvPr id="2050" name="Picture 2" descr="http://images1.calcalist.co.il/PicServer2/20122005/290165/CAL0202523_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65" y="4941166"/>
            <a:ext cx="2048619" cy="161964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5" name="תמונה 4"/>
          <p:cNvPicPr>
            <a:picLocks noChangeAspect="1"/>
          </p:cNvPicPr>
          <p:nvPr/>
        </p:nvPicPr>
        <p:blipFill>
          <a:blip r:embed="rId4"/>
          <a:stretch>
            <a:fillRect/>
          </a:stretch>
        </p:blipFill>
        <p:spPr>
          <a:xfrm>
            <a:off x="6372200" y="4941166"/>
            <a:ext cx="2106549" cy="157015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95153112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airplane"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4">
                                            <p:txEl>
                                              <p:pRg st="0" end="0"/>
                                            </p:txEl>
                                          </p:spTgt>
                                        </p:tgtEl>
                                        <p:attrNameLst>
                                          <p:attrName>r</p:attrName>
                                        </p:attrNameLst>
                                      </p:cBhvr>
                                    </p:animRot>
                                    <p:animRot by="-240000">
                                      <p:cBhvr>
                                        <p:cTn id="14" dur="200" fill="hold">
                                          <p:stCondLst>
                                            <p:cond delay="200"/>
                                          </p:stCondLst>
                                        </p:cTn>
                                        <p:tgtEl>
                                          <p:spTgt spid="4">
                                            <p:txEl>
                                              <p:pRg st="0" end="0"/>
                                            </p:txEl>
                                          </p:spTgt>
                                        </p:tgtEl>
                                        <p:attrNameLst>
                                          <p:attrName>r</p:attrName>
                                        </p:attrNameLst>
                                      </p:cBhvr>
                                    </p:animRot>
                                    <p:animRot by="240000">
                                      <p:cBhvr>
                                        <p:cTn id="15" dur="200" fill="hold">
                                          <p:stCondLst>
                                            <p:cond delay="400"/>
                                          </p:stCondLst>
                                        </p:cTn>
                                        <p:tgtEl>
                                          <p:spTgt spid="4">
                                            <p:txEl>
                                              <p:pRg st="0" end="0"/>
                                            </p:txEl>
                                          </p:spTgt>
                                        </p:tgtEl>
                                        <p:attrNameLst>
                                          <p:attrName>r</p:attrName>
                                        </p:attrNameLst>
                                      </p:cBhvr>
                                    </p:animRot>
                                    <p:animRot by="-240000">
                                      <p:cBhvr>
                                        <p:cTn id="16" dur="200" fill="hold">
                                          <p:stCondLst>
                                            <p:cond delay="600"/>
                                          </p:stCondLst>
                                        </p:cTn>
                                        <p:tgtEl>
                                          <p:spTgt spid="4">
                                            <p:txEl>
                                              <p:pRg st="0" end="0"/>
                                            </p:txEl>
                                          </p:spTgt>
                                        </p:tgtEl>
                                        <p:attrNameLst>
                                          <p:attrName>r</p:attrName>
                                        </p:attrNameLst>
                                      </p:cBhvr>
                                    </p:animRot>
                                    <p:animRot by="120000">
                                      <p:cBhvr>
                                        <p:cTn id="17" dur="200" fill="hold">
                                          <p:stCondLst>
                                            <p:cond delay="800"/>
                                          </p:stCondLst>
                                        </p:cTn>
                                        <p:tgtEl>
                                          <p:spTgt spid="4">
                                            <p:txEl>
                                              <p:pRg st="0" end="0"/>
                                            </p:txEl>
                                          </p:spTgt>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 calcmode="lin" valueType="num">
                                      <p:cBhvr additive="base">
                                        <p:cTn id="22" dur="500" fill="hold"/>
                                        <p:tgtEl>
                                          <p:spTgt spid="2050"/>
                                        </p:tgtEl>
                                        <p:attrNameLst>
                                          <p:attrName>ppt_x</p:attrName>
                                        </p:attrNameLst>
                                      </p:cBhvr>
                                      <p:tavLst>
                                        <p:tav tm="0">
                                          <p:val>
                                            <p:strVal val="#ppt_x"/>
                                          </p:val>
                                        </p:tav>
                                        <p:tav tm="100000">
                                          <p:val>
                                            <p:strVal val="#ppt_x"/>
                                          </p:val>
                                        </p:tav>
                                      </p:tavLst>
                                    </p:anim>
                                    <p:anim calcmode="lin" valueType="num">
                                      <p:cBhvr additive="base">
                                        <p:cTn id="23"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ppt_x"/>
                                          </p:val>
                                        </p:tav>
                                        <p:tav tm="100000">
                                          <p:val>
                                            <p:strVal val="#ppt_x"/>
                                          </p:val>
                                        </p:tav>
                                      </p:tavLst>
                                    </p:anim>
                                    <p:anim calcmode="lin" valueType="num">
                                      <p:cBhvr additive="base">
                                        <p:cTn id="2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ppt_x"/>
                                          </p:val>
                                        </p:tav>
                                        <p:tav tm="100000">
                                          <p:val>
                                            <p:strVal val="#ppt_x"/>
                                          </p:val>
                                        </p:tav>
                                      </p:tavLst>
                                    </p:anim>
                                    <p:anim calcmode="lin" valueType="num">
                                      <p:cBhvr additive="base">
                                        <p:cTn id="3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http://www.inature.info/w/images/9/9c/Har_arif.jpg"/>
          <p:cNvPicPr>
            <a:picLocks noChangeAspect="1" noChangeArrowheads="1"/>
          </p:cNvPicPr>
          <p:nvPr/>
        </p:nvPicPr>
        <p:blipFill>
          <a:blip r:embed="rId2" cstate="print"/>
          <a:srcRect b="32744"/>
          <a:stretch>
            <a:fillRect/>
          </a:stretch>
        </p:blipFill>
        <p:spPr bwMode="auto">
          <a:xfrm>
            <a:off x="0" y="0"/>
            <a:ext cx="9144000" cy="6858000"/>
          </a:xfrm>
          <a:prstGeom prst="rect">
            <a:avLst/>
          </a:prstGeom>
          <a:noFill/>
        </p:spPr>
      </p:pic>
      <p:sp>
        <p:nvSpPr>
          <p:cNvPr id="4" name="TextBox 3"/>
          <p:cNvSpPr txBox="1"/>
          <p:nvPr/>
        </p:nvSpPr>
        <p:spPr>
          <a:xfrm>
            <a:off x="899592" y="1340768"/>
            <a:ext cx="8064896" cy="2800767"/>
          </a:xfrm>
          <a:prstGeom prst="rect">
            <a:avLst/>
          </a:prstGeom>
          <a:noFill/>
        </p:spPr>
        <p:txBody>
          <a:bodyPr wrap="square" rtlCol="1">
            <a:spAutoFit/>
          </a:bodyPr>
          <a:lstStyle/>
          <a:p>
            <a:r>
              <a:rPr lang="he-IL" sz="2200" dirty="0" smtClean="0">
                <a:ln w="18415" cmpd="sng">
                  <a:solidFill>
                    <a:sysClr val="windowText" lastClr="000000"/>
                  </a:solidFill>
                  <a:prstDash val="solid"/>
                </a:ln>
                <a:solidFill>
                  <a:schemeClr val="bg1"/>
                </a:solidFill>
                <a:latin typeface="Segoe UI Semibold" pitchFamily="34" charset="0"/>
                <a:cs typeface="Segoe UI Semibold" pitchFamily="34" charset="0"/>
              </a:rPr>
              <a:t>מהעבודה הזו למדנו אודות אזור הנגב.</a:t>
            </a:r>
          </a:p>
          <a:p>
            <a:r>
              <a:rPr lang="he-IL" sz="2200" dirty="0" smtClean="0">
                <a:ln w="18415" cmpd="sng">
                  <a:solidFill>
                    <a:sysClr val="windowText" lastClr="000000"/>
                  </a:solidFill>
                  <a:prstDash val="solid"/>
                </a:ln>
                <a:solidFill>
                  <a:schemeClr val="bg1"/>
                </a:solidFill>
                <a:latin typeface="Segoe UI Semibold" pitchFamily="34" charset="0"/>
                <a:cs typeface="Segoe UI Semibold" pitchFamily="34" charset="0"/>
              </a:rPr>
              <a:t>בעבודה זו היה לנו קשה למצוא מידע על האוכלוסייה הבדואית בנגב.</a:t>
            </a:r>
          </a:p>
          <a:p>
            <a:r>
              <a:rPr lang="he-IL" sz="2200" dirty="0" smtClean="0">
                <a:ln w="18415" cmpd="sng">
                  <a:solidFill>
                    <a:sysClr val="windowText" lastClr="000000"/>
                  </a:solidFill>
                  <a:prstDash val="solid"/>
                </a:ln>
                <a:solidFill>
                  <a:schemeClr val="bg1"/>
                </a:solidFill>
                <a:latin typeface="Segoe UI Semibold" pitchFamily="34" charset="0"/>
                <a:cs typeface="Segoe UI Semibold" pitchFamily="34" charset="0"/>
              </a:rPr>
              <a:t>בעבודה הזו היה לנו קל למצוא מידע על האקלים בנגב.</a:t>
            </a:r>
          </a:p>
          <a:p>
            <a:r>
              <a:rPr lang="he-IL" sz="2200" dirty="0" smtClean="0">
                <a:ln w="18415" cmpd="sng">
                  <a:solidFill>
                    <a:sysClr val="windowText" lastClr="000000"/>
                  </a:solidFill>
                  <a:prstDash val="solid"/>
                </a:ln>
                <a:solidFill>
                  <a:schemeClr val="bg1"/>
                </a:solidFill>
                <a:latin typeface="Segoe UI Semibold" pitchFamily="34" charset="0"/>
                <a:cs typeface="Segoe UI Semibold" pitchFamily="34" charset="0"/>
              </a:rPr>
              <a:t>בעבודה זו נהננו לעבוד בשיתוף פעולה...</a:t>
            </a:r>
          </a:p>
          <a:p>
            <a:r>
              <a:rPr lang="he-IL" sz="2200" dirty="0" smtClean="0">
                <a:ln w="18415" cmpd="sng">
                  <a:solidFill>
                    <a:sysClr val="windowText" lastClr="000000"/>
                  </a:solidFill>
                  <a:prstDash val="solid"/>
                </a:ln>
                <a:solidFill>
                  <a:schemeClr val="bg1"/>
                </a:solidFill>
                <a:latin typeface="Segoe UI Semibold" pitchFamily="34" charset="0"/>
                <a:cs typeface="Segoe UI Semibold" pitchFamily="34" charset="0"/>
              </a:rPr>
              <a:t>היינו רוצות להעמיק את הידע שלנו על האזור בתחום ההיסטוריה בנגב. לדעתנו זה חשוב לדעת על אודות הנגב וזה נושא שמאוד מעניין אותנו.</a:t>
            </a:r>
          </a:p>
        </p:txBody>
      </p:sp>
      <p:pic>
        <p:nvPicPr>
          <p:cNvPr id="1026" name="Picture 2" descr="http://www.animationsa2z.com/printime11/wordpic_out/word_xusTaI.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55576" y="213019"/>
            <a:ext cx="7272808" cy="914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07148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wipe(down)">
                                      <p:cBhvr>
                                        <p:cTn id="14" dur="580">
                                          <p:stCondLst>
                                            <p:cond delay="0"/>
                                          </p:stCondLst>
                                        </p:cTn>
                                        <p:tgtEl>
                                          <p:spTgt spid="1026"/>
                                        </p:tgtEl>
                                      </p:cBhvr>
                                    </p:animEffect>
                                    <p:anim calcmode="lin" valueType="num">
                                      <p:cBhvr>
                                        <p:cTn id="15"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20" dur="26">
                                          <p:stCondLst>
                                            <p:cond delay="650"/>
                                          </p:stCondLst>
                                        </p:cTn>
                                        <p:tgtEl>
                                          <p:spTgt spid="1026"/>
                                        </p:tgtEl>
                                      </p:cBhvr>
                                      <p:to x="100000" y="60000"/>
                                    </p:animScale>
                                    <p:animScale>
                                      <p:cBhvr>
                                        <p:cTn id="21" dur="166" decel="50000">
                                          <p:stCondLst>
                                            <p:cond delay="676"/>
                                          </p:stCondLst>
                                        </p:cTn>
                                        <p:tgtEl>
                                          <p:spTgt spid="1026"/>
                                        </p:tgtEl>
                                      </p:cBhvr>
                                      <p:to x="100000" y="100000"/>
                                    </p:animScale>
                                    <p:animScale>
                                      <p:cBhvr>
                                        <p:cTn id="22" dur="26">
                                          <p:stCondLst>
                                            <p:cond delay="1312"/>
                                          </p:stCondLst>
                                        </p:cTn>
                                        <p:tgtEl>
                                          <p:spTgt spid="1026"/>
                                        </p:tgtEl>
                                      </p:cBhvr>
                                      <p:to x="100000" y="80000"/>
                                    </p:animScale>
                                    <p:animScale>
                                      <p:cBhvr>
                                        <p:cTn id="23" dur="166" decel="50000">
                                          <p:stCondLst>
                                            <p:cond delay="1338"/>
                                          </p:stCondLst>
                                        </p:cTn>
                                        <p:tgtEl>
                                          <p:spTgt spid="1026"/>
                                        </p:tgtEl>
                                      </p:cBhvr>
                                      <p:to x="100000" y="100000"/>
                                    </p:animScale>
                                    <p:animScale>
                                      <p:cBhvr>
                                        <p:cTn id="24" dur="26">
                                          <p:stCondLst>
                                            <p:cond delay="1642"/>
                                          </p:stCondLst>
                                        </p:cTn>
                                        <p:tgtEl>
                                          <p:spTgt spid="1026"/>
                                        </p:tgtEl>
                                      </p:cBhvr>
                                      <p:to x="100000" y="90000"/>
                                    </p:animScale>
                                    <p:animScale>
                                      <p:cBhvr>
                                        <p:cTn id="25" dur="166" decel="50000">
                                          <p:stCondLst>
                                            <p:cond delay="1668"/>
                                          </p:stCondLst>
                                        </p:cTn>
                                        <p:tgtEl>
                                          <p:spTgt spid="1026"/>
                                        </p:tgtEl>
                                      </p:cBhvr>
                                      <p:to x="100000" y="100000"/>
                                    </p:animScale>
                                    <p:animScale>
                                      <p:cBhvr>
                                        <p:cTn id="26" dur="26">
                                          <p:stCondLst>
                                            <p:cond delay="1808"/>
                                          </p:stCondLst>
                                        </p:cTn>
                                        <p:tgtEl>
                                          <p:spTgt spid="1026"/>
                                        </p:tgtEl>
                                      </p:cBhvr>
                                      <p:to x="100000" y="95000"/>
                                    </p:animScale>
                                    <p:animScale>
                                      <p:cBhvr>
                                        <p:cTn id="27" dur="166" decel="50000">
                                          <p:stCondLst>
                                            <p:cond delay="1834"/>
                                          </p:stCondLst>
                                        </p:cTn>
                                        <p:tgtEl>
                                          <p:spTgt spid="10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www.discus.co.il/he_IL/%D7%9E%D7%92%D7%93%D7%99%D7%A8/PicturesUpload/1947/be3bf9cb-353c-4dbb-acd1-e79c39f67388.jpg"/>
          <p:cNvPicPr>
            <a:picLocks noChangeAspect="1" noChangeArrowheads="1"/>
          </p:cNvPicPr>
          <p:nvPr/>
        </p:nvPicPr>
        <p:blipFill>
          <a:blip r:embed="rId2" cstate="print"/>
          <a:srcRect/>
          <a:stretch>
            <a:fillRect/>
          </a:stretch>
        </p:blipFill>
        <p:spPr bwMode="auto">
          <a:xfrm>
            <a:off x="5868144" y="4509120"/>
            <a:ext cx="3275856" cy="23488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8" name="Picture 4" descr="http://1breathtime.com/negev/asset/photo/noa-15-12-05/guardion-negev_and_tent-and-sky-700w.jpg"/>
          <p:cNvPicPr>
            <a:picLocks noChangeAspect="1" noChangeArrowheads="1"/>
          </p:cNvPicPr>
          <p:nvPr/>
        </p:nvPicPr>
        <p:blipFill>
          <a:blip r:embed="rId3" cstate="print"/>
          <a:srcRect/>
          <a:stretch>
            <a:fillRect/>
          </a:stretch>
        </p:blipFill>
        <p:spPr bwMode="auto">
          <a:xfrm>
            <a:off x="2843808" y="4509120"/>
            <a:ext cx="3024336" cy="23488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30" name="Picture 6" descr="http://www.izkor.gov.il/Data/Andartaot/81001%20(4).JPG"/>
          <p:cNvPicPr>
            <a:picLocks noChangeAspect="1" noChangeArrowheads="1"/>
          </p:cNvPicPr>
          <p:nvPr/>
        </p:nvPicPr>
        <p:blipFill>
          <a:blip r:embed="rId4" cstate="print"/>
          <a:srcRect/>
          <a:stretch>
            <a:fillRect/>
          </a:stretch>
        </p:blipFill>
        <p:spPr bwMode="auto">
          <a:xfrm>
            <a:off x="0" y="4581128"/>
            <a:ext cx="2807296" cy="22768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34" name="Picture 10" descr="http://guyshachar.com/content/heb/wp-content/blogs.dir/2/files/floods-18-january-2010/P1290711.JPG"/>
          <p:cNvPicPr>
            <a:picLocks noChangeAspect="1" noChangeArrowheads="1"/>
          </p:cNvPicPr>
          <p:nvPr/>
        </p:nvPicPr>
        <p:blipFill>
          <a:blip r:embed="rId5" cstate="print"/>
          <a:srcRect/>
          <a:stretch>
            <a:fillRect/>
          </a:stretch>
        </p:blipFill>
        <p:spPr bwMode="auto">
          <a:xfrm>
            <a:off x="2843808" y="2276872"/>
            <a:ext cx="3096344" cy="22322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36" name="Picture 12" descr="http://images.photoliga.co.il/photo/2009-06-14/381121.jpg"/>
          <p:cNvPicPr>
            <a:picLocks noChangeAspect="1" noChangeArrowheads="1"/>
          </p:cNvPicPr>
          <p:nvPr/>
        </p:nvPicPr>
        <p:blipFill>
          <a:blip r:embed="rId6" cstate="print"/>
          <a:srcRect/>
          <a:stretch>
            <a:fillRect/>
          </a:stretch>
        </p:blipFill>
        <p:spPr bwMode="auto">
          <a:xfrm>
            <a:off x="0" y="2276872"/>
            <a:ext cx="2808312" cy="22753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38" name="Picture 14" descr="http://www.portalramon.co.il/sites/ramon/content/images/gallery_hp/pic3.jpg"/>
          <p:cNvPicPr>
            <a:picLocks noChangeAspect="1" noChangeArrowheads="1"/>
          </p:cNvPicPr>
          <p:nvPr/>
        </p:nvPicPr>
        <p:blipFill>
          <a:blip r:embed="rId7" cstate="print"/>
          <a:srcRect/>
          <a:stretch>
            <a:fillRect/>
          </a:stretch>
        </p:blipFill>
        <p:spPr bwMode="auto">
          <a:xfrm>
            <a:off x="5940152" y="0"/>
            <a:ext cx="3203848" cy="22768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40" name="Picture 16" descr="http://vaada.rng.org.il/media/6041/home_img.jpg"/>
          <p:cNvPicPr>
            <a:picLocks noChangeAspect="1" noChangeArrowheads="1"/>
          </p:cNvPicPr>
          <p:nvPr/>
        </p:nvPicPr>
        <p:blipFill>
          <a:blip r:embed="rId8" cstate="print"/>
          <a:srcRect/>
          <a:stretch>
            <a:fillRect/>
          </a:stretch>
        </p:blipFill>
        <p:spPr bwMode="auto">
          <a:xfrm>
            <a:off x="2843808" y="0"/>
            <a:ext cx="3096344" cy="22768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32" name="Picture 8" descr="http://images1.ynet.co.il/PicServer3/2012/10/25/4228172/42281450100099408271no.jpg"/>
          <p:cNvPicPr>
            <a:picLocks noChangeAspect="1" noChangeArrowheads="1"/>
          </p:cNvPicPr>
          <p:nvPr/>
        </p:nvPicPr>
        <p:blipFill>
          <a:blip r:embed="rId9" cstate="print"/>
          <a:srcRect/>
          <a:stretch>
            <a:fillRect/>
          </a:stretch>
        </p:blipFill>
        <p:spPr bwMode="auto">
          <a:xfrm>
            <a:off x="5940152" y="2276872"/>
            <a:ext cx="3203848" cy="22768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42" name="Picture 18" descr="http://www.masa.co.il/_content/images/f1ed01042b04c91bbbf0946006f3833b_negev_desert.jpg"/>
          <p:cNvPicPr>
            <a:picLocks noChangeAspect="1" noChangeArrowheads="1"/>
          </p:cNvPicPr>
          <p:nvPr/>
        </p:nvPicPr>
        <p:blipFill>
          <a:blip r:embed="rId10" cstate="print"/>
          <a:srcRect/>
          <a:stretch>
            <a:fillRect/>
          </a:stretch>
        </p:blipFill>
        <p:spPr bwMode="auto">
          <a:xfrm>
            <a:off x="0" y="0"/>
            <a:ext cx="2843808" cy="2265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2051720" y="2204864"/>
            <a:ext cx="4680520" cy="1938992"/>
          </a:xfrm>
          <a:prstGeom prst="rect">
            <a:avLst/>
          </a:prstGeom>
          <a:noFill/>
        </p:spPr>
        <p:txBody>
          <a:bodyPr wrap="square" rtlCol="1">
            <a:spAutoFit/>
          </a:bodyPr>
          <a:lstStyle/>
          <a:p>
            <a:pPr algn="ctr"/>
            <a:r>
              <a:rPr lang="he-IL" sz="6000" dirty="0" smtClean="0">
                <a:ln w="0"/>
                <a:effectLst>
                  <a:glow rad="228600">
                    <a:srgbClr val="1515FF"/>
                  </a:glow>
                  <a:outerShdw blurRad="38100" dist="19050" dir="2700000" algn="tl" rotWithShape="0">
                    <a:schemeClr val="dk1">
                      <a:alpha val="40000"/>
                    </a:schemeClr>
                  </a:outerShdw>
                </a:effectLst>
                <a:latin typeface="Guttman Haim" panose="02010401010101010101" pitchFamily="2" charset="-79"/>
                <a:cs typeface="Guttman Haim" panose="02010401010101010101" pitchFamily="2" charset="-79"/>
              </a:rPr>
              <a:t>מקוות שנהניתם!</a:t>
            </a:r>
            <a:r>
              <a:rPr lang="he-IL" sz="6000" dirty="0" smtClean="0">
                <a:ln w="0">
                  <a:solidFill>
                    <a:schemeClr val="bg1"/>
                  </a:solidFill>
                </a:ln>
                <a:effectLst>
                  <a:glow rad="228600">
                    <a:srgbClr val="FE16A0"/>
                  </a:glow>
                  <a:outerShdw blurRad="38100" dist="19050" dir="2700000" algn="tl" rotWithShape="0">
                    <a:schemeClr val="dk1">
                      <a:alpha val="40000"/>
                    </a:schemeClr>
                  </a:outerShdw>
                </a:effectLst>
                <a:latin typeface="Guttman Haim" panose="02010401010101010101" pitchFamily="2" charset="-79"/>
                <a:cs typeface="Guttman Haim" panose="02010401010101010101" pitchFamily="2" charset="-79"/>
                <a:sym typeface="Wingdings" panose="05000000000000000000" pitchFamily="2" charset="2"/>
              </a:rPr>
              <a:t></a:t>
            </a:r>
            <a:endParaRPr lang="he-IL" sz="6000" dirty="0">
              <a:ln w="0">
                <a:solidFill>
                  <a:schemeClr val="bg1"/>
                </a:solidFill>
              </a:ln>
              <a:effectLst>
                <a:glow rad="228600">
                  <a:srgbClr val="FE16A0"/>
                </a:glow>
                <a:outerShdw blurRad="38100" dist="19050" dir="2700000" algn="tl" rotWithShape="0">
                  <a:schemeClr val="dk1">
                    <a:alpha val="40000"/>
                  </a:schemeClr>
                </a:outerShdw>
              </a:effectLst>
              <a:latin typeface="Guttman Haim" panose="02010401010101010101" pitchFamily="2" charset="-79"/>
              <a:cs typeface="Guttman Haim" panose="02010401010101010101" pitchFamily="2" charset="-79"/>
            </a:endParaRPr>
          </a:p>
        </p:txBody>
      </p:sp>
    </p:spTree>
    <p:extLst>
      <p:ext uri="{BB962C8B-B14F-4D97-AF65-F5344CB8AC3E}">
        <p14:creationId xmlns:p14="http://schemas.microsoft.com/office/powerpoint/2010/main" val="309994639"/>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http://images.photolight.co.il/photo/2008-10-25/280212.jpg"/>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LineDrawing trans="76000" pencilSize="17"/>
                    </a14:imgEffect>
                    <a14:imgEffect>
                      <a14:saturation sat="200000"/>
                    </a14:imgEffect>
                  </a14:imgLayer>
                </a14:imgProps>
              </a:ext>
            </a:extLst>
          </a:blip>
          <a:srcRect l="1981" t="3401" r="2173" b="3077"/>
          <a:stretch>
            <a:fillRect/>
          </a:stretch>
        </p:blipFill>
        <p:spPr bwMode="auto">
          <a:xfrm>
            <a:off x="0" y="0"/>
            <a:ext cx="9144000" cy="6858000"/>
          </a:xfrm>
          <a:prstGeom prst="rect">
            <a:avLst/>
          </a:prstGeom>
          <a:noFill/>
        </p:spPr>
      </p:pic>
      <p:sp>
        <p:nvSpPr>
          <p:cNvPr id="4" name="TextBox 3"/>
          <p:cNvSpPr txBox="1"/>
          <p:nvPr/>
        </p:nvSpPr>
        <p:spPr>
          <a:xfrm>
            <a:off x="5183560" y="1268760"/>
            <a:ext cx="3960440" cy="1846659"/>
          </a:xfrm>
          <a:prstGeom prst="rect">
            <a:avLst/>
          </a:prstGeom>
          <a:noFill/>
        </p:spPr>
        <p:txBody>
          <a:bodyPr wrap="square" rtlCol="1">
            <a:spAutoFit/>
          </a:bodyPr>
          <a:lstStyle/>
          <a:p>
            <a:r>
              <a:rPr lang="he-IL" sz="2400" dirty="0" smtClean="0">
                <a:solidFill>
                  <a:srgbClr val="00007A"/>
                </a:solidFill>
                <a:latin typeface="Segoe UI Semibold" pitchFamily="34" charset="0"/>
                <a:cs typeface="Segoe UI Semibold" pitchFamily="34" charset="0"/>
              </a:rPr>
              <a:t>שם:</a:t>
            </a:r>
            <a:r>
              <a:rPr lang="he-IL" sz="2400" dirty="0" smtClean="0">
                <a:solidFill>
                  <a:schemeClr val="bg1"/>
                </a:solidFill>
                <a:latin typeface="Segoe UI Semibold" pitchFamily="34" charset="0"/>
                <a:cs typeface="Segoe UI Semibold" pitchFamily="34" charset="0"/>
              </a:rPr>
              <a:t> טלי סופר ואופל קיסו</a:t>
            </a:r>
          </a:p>
          <a:p>
            <a:r>
              <a:rPr lang="he-IL" sz="2400" dirty="0" smtClean="0">
                <a:solidFill>
                  <a:srgbClr val="00007A"/>
                </a:solidFill>
                <a:latin typeface="Segoe UI Semibold" pitchFamily="34" charset="0"/>
                <a:cs typeface="Segoe UI Semibold" pitchFamily="34" charset="0"/>
              </a:rPr>
              <a:t>תאריך ההגשה: </a:t>
            </a:r>
            <a:r>
              <a:rPr lang="he-IL" sz="2400" dirty="0" smtClean="0">
                <a:solidFill>
                  <a:schemeClr val="bg1"/>
                </a:solidFill>
                <a:latin typeface="Segoe UI Semibold" pitchFamily="34" charset="0"/>
                <a:cs typeface="Segoe UI Semibold" pitchFamily="34" charset="0"/>
              </a:rPr>
              <a:t>29.1.16</a:t>
            </a:r>
          </a:p>
          <a:p>
            <a:r>
              <a:rPr lang="he-IL" sz="2400" dirty="0" smtClean="0">
                <a:solidFill>
                  <a:srgbClr val="00007A"/>
                </a:solidFill>
                <a:latin typeface="Segoe UI Semibold" pitchFamily="34" charset="0"/>
                <a:cs typeface="Segoe UI Semibold" pitchFamily="34" charset="0"/>
              </a:rPr>
              <a:t>שם המורה:</a:t>
            </a:r>
            <a:r>
              <a:rPr lang="he-IL" sz="2400" dirty="0" smtClean="0">
                <a:solidFill>
                  <a:schemeClr val="bg1"/>
                </a:solidFill>
                <a:latin typeface="Segoe UI Semibold" pitchFamily="34" charset="0"/>
                <a:cs typeface="Segoe UI Semibold" pitchFamily="34" charset="0"/>
              </a:rPr>
              <a:t> רינת כהן</a:t>
            </a:r>
          </a:p>
          <a:p>
            <a:r>
              <a:rPr lang="he-IL" sz="2400" dirty="0" smtClean="0">
                <a:solidFill>
                  <a:srgbClr val="00007A"/>
                </a:solidFill>
                <a:latin typeface="Segoe UI Semibold" pitchFamily="34" charset="0"/>
                <a:cs typeface="Segoe UI Semibold" pitchFamily="34" charset="0"/>
              </a:rPr>
              <a:t>כיתה:</a:t>
            </a:r>
            <a:r>
              <a:rPr lang="he-IL" sz="2400" dirty="0" smtClean="0">
                <a:solidFill>
                  <a:schemeClr val="bg1"/>
                </a:solidFill>
                <a:latin typeface="Segoe UI Semibold" pitchFamily="34" charset="0"/>
                <a:cs typeface="Segoe UI Semibold" pitchFamily="34" charset="0"/>
              </a:rPr>
              <a:t> ז'5</a:t>
            </a:r>
            <a:endParaRPr lang="he-IL" dirty="0" smtClean="0">
              <a:solidFill>
                <a:schemeClr val="bg1"/>
              </a:solidFill>
            </a:endParaRPr>
          </a:p>
          <a:p>
            <a:endParaRPr lang="he-IL" dirty="0"/>
          </a:p>
        </p:txBody>
      </p:sp>
      <p:pic>
        <p:nvPicPr>
          <p:cNvPr id="8200" name="Picture 8" descr="http://www.animationsa2z.com/printime11/wordpic_out/word_Q1F4h1.gif"/>
          <p:cNvPicPr>
            <a:picLocks noChangeAspect="1" noChangeArrowheads="1" noCrop="1"/>
          </p:cNvPicPr>
          <p:nvPr/>
        </p:nvPicPr>
        <p:blipFill>
          <a:blip r:embed="rId4" cstate="print"/>
          <a:srcRect/>
          <a:stretch>
            <a:fillRect/>
          </a:stretch>
        </p:blipFill>
        <p:spPr bwMode="auto">
          <a:xfrm>
            <a:off x="3131840" y="188640"/>
            <a:ext cx="3240360" cy="1340768"/>
          </a:xfrm>
          <a:prstGeom prst="rect">
            <a:avLst/>
          </a:prstGeom>
          <a:noFill/>
        </p:spPr>
      </p:pic>
    </p:spTree>
    <p:extLst>
      <p:ext uri="{BB962C8B-B14F-4D97-AF65-F5344CB8AC3E}">
        <p14:creationId xmlns:p14="http://schemas.microsoft.com/office/powerpoint/2010/main" val="260595985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200"/>
                                        </p:tgtEl>
                                        <p:attrNameLst>
                                          <p:attrName>style.visibility</p:attrName>
                                        </p:attrNameLst>
                                      </p:cBhvr>
                                      <p:to>
                                        <p:strVal val="visible"/>
                                      </p:to>
                                    </p:set>
                                    <p:animEffect transition="in" filter="wipe(down)">
                                      <p:cBhvr>
                                        <p:cTn id="7" dur="580">
                                          <p:stCondLst>
                                            <p:cond delay="0"/>
                                          </p:stCondLst>
                                        </p:cTn>
                                        <p:tgtEl>
                                          <p:spTgt spid="8200"/>
                                        </p:tgtEl>
                                      </p:cBhvr>
                                    </p:animEffect>
                                    <p:anim calcmode="lin" valueType="num">
                                      <p:cBhvr>
                                        <p:cTn id="8" dur="1822" tmFilter="0,0; 0.14,0.36; 0.43,0.73; 0.71,0.91; 1.0,1.0">
                                          <p:stCondLst>
                                            <p:cond delay="0"/>
                                          </p:stCondLst>
                                        </p:cTn>
                                        <p:tgtEl>
                                          <p:spTgt spid="820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20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20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20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200"/>
                                        </p:tgtEl>
                                        <p:attrNameLst>
                                          <p:attrName>ppt_y</p:attrName>
                                        </p:attrNameLst>
                                      </p:cBhvr>
                                      <p:tavLst>
                                        <p:tav tm="0" fmla="#ppt_y-sin(pi*$)/81">
                                          <p:val>
                                            <p:fltVal val="0"/>
                                          </p:val>
                                        </p:tav>
                                        <p:tav tm="100000">
                                          <p:val>
                                            <p:fltVal val="1"/>
                                          </p:val>
                                        </p:tav>
                                      </p:tavLst>
                                    </p:anim>
                                    <p:animScale>
                                      <p:cBhvr>
                                        <p:cTn id="13" dur="26">
                                          <p:stCondLst>
                                            <p:cond delay="650"/>
                                          </p:stCondLst>
                                        </p:cTn>
                                        <p:tgtEl>
                                          <p:spTgt spid="8200"/>
                                        </p:tgtEl>
                                      </p:cBhvr>
                                      <p:to x="100000" y="60000"/>
                                    </p:animScale>
                                    <p:animScale>
                                      <p:cBhvr>
                                        <p:cTn id="14" dur="166" decel="50000">
                                          <p:stCondLst>
                                            <p:cond delay="676"/>
                                          </p:stCondLst>
                                        </p:cTn>
                                        <p:tgtEl>
                                          <p:spTgt spid="8200"/>
                                        </p:tgtEl>
                                      </p:cBhvr>
                                      <p:to x="100000" y="100000"/>
                                    </p:animScale>
                                    <p:animScale>
                                      <p:cBhvr>
                                        <p:cTn id="15" dur="26">
                                          <p:stCondLst>
                                            <p:cond delay="1312"/>
                                          </p:stCondLst>
                                        </p:cTn>
                                        <p:tgtEl>
                                          <p:spTgt spid="8200"/>
                                        </p:tgtEl>
                                      </p:cBhvr>
                                      <p:to x="100000" y="80000"/>
                                    </p:animScale>
                                    <p:animScale>
                                      <p:cBhvr>
                                        <p:cTn id="16" dur="166" decel="50000">
                                          <p:stCondLst>
                                            <p:cond delay="1338"/>
                                          </p:stCondLst>
                                        </p:cTn>
                                        <p:tgtEl>
                                          <p:spTgt spid="8200"/>
                                        </p:tgtEl>
                                      </p:cBhvr>
                                      <p:to x="100000" y="100000"/>
                                    </p:animScale>
                                    <p:animScale>
                                      <p:cBhvr>
                                        <p:cTn id="17" dur="26">
                                          <p:stCondLst>
                                            <p:cond delay="1642"/>
                                          </p:stCondLst>
                                        </p:cTn>
                                        <p:tgtEl>
                                          <p:spTgt spid="8200"/>
                                        </p:tgtEl>
                                      </p:cBhvr>
                                      <p:to x="100000" y="90000"/>
                                    </p:animScale>
                                    <p:animScale>
                                      <p:cBhvr>
                                        <p:cTn id="18" dur="166" decel="50000">
                                          <p:stCondLst>
                                            <p:cond delay="1668"/>
                                          </p:stCondLst>
                                        </p:cTn>
                                        <p:tgtEl>
                                          <p:spTgt spid="8200"/>
                                        </p:tgtEl>
                                      </p:cBhvr>
                                      <p:to x="100000" y="100000"/>
                                    </p:animScale>
                                    <p:animScale>
                                      <p:cBhvr>
                                        <p:cTn id="19" dur="26">
                                          <p:stCondLst>
                                            <p:cond delay="1808"/>
                                          </p:stCondLst>
                                        </p:cTn>
                                        <p:tgtEl>
                                          <p:spTgt spid="8200"/>
                                        </p:tgtEl>
                                      </p:cBhvr>
                                      <p:to x="100000" y="95000"/>
                                    </p:animScale>
                                    <p:animScale>
                                      <p:cBhvr>
                                        <p:cTn id="20" dur="166" decel="50000">
                                          <p:stCondLst>
                                            <p:cond delay="1834"/>
                                          </p:stCondLst>
                                        </p:cTn>
                                        <p:tgtEl>
                                          <p:spTgt spid="820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www.groopy.co.il/files/Gallery/3407/152210.jpg"/>
          <p:cNvPicPr>
            <a:picLocks noChangeAspect="1" noChangeArrowheads="1"/>
          </p:cNvPicPr>
          <p:nvPr/>
        </p:nvPicPr>
        <p:blipFill>
          <a:blip r:embed="rId2" cstate="print">
            <a:lum contrast="40000"/>
          </a:blip>
          <a:srcRect/>
          <a:stretch>
            <a:fillRect/>
          </a:stretch>
        </p:blipFill>
        <p:spPr bwMode="auto">
          <a:xfrm rot="20415334">
            <a:off x="448716" y="4219297"/>
            <a:ext cx="2403367" cy="18616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323528" y="951417"/>
            <a:ext cx="8568952" cy="2862322"/>
          </a:xfrm>
          <a:prstGeom prst="rect">
            <a:avLst/>
          </a:prstGeom>
          <a:noFill/>
        </p:spPr>
        <p:txBody>
          <a:bodyPr wrap="square" rtlCol="1">
            <a:spAutoFit/>
          </a:bodyPr>
          <a:lstStyle/>
          <a:p>
            <a:r>
              <a:rPr lang="he-IL" sz="2000" dirty="0" smtClean="0">
                <a:ln w="18415" cmpd="sng">
                  <a:solidFill>
                    <a:schemeClr val="bg1"/>
                  </a:solidFill>
                  <a:prstDash val="solid"/>
                </a:ln>
                <a:solidFill>
                  <a:srgbClr val="F1518A"/>
                </a:solidFill>
                <a:latin typeface="Segoe UI Semibold" pitchFamily="34" charset="0"/>
                <a:cs typeface="Segoe UI Semibold" pitchFamily="34" charset="0"/>
              </a:rPr>
              <a:t>מיקום הנגב: </a:t>
            </a:r>
            <a:r>
              <a:rPr lang="he-IL" sz="2000" dirty="0" smtClean="0">
                <a:ln w="18415" cmpd="sng">
                  <a:solidFill>
                    <a:schemeClr val="bg1"/>
                  </a:solidFill>
                  <a:prstDash val="solid"/>
                </a:ln>
                <a:solidFill>
                  <a:schemeClr val="bg1"/>
                </a:solidFill>
                <a:latin typeface="Segoe UI Semibold" pitchFamily="34" charset="0"/>
                <a:cs typeface="Segoe UI Semibold" pitchFamily="34" charset="0"/>
              </a:rPr>
              <a:t>הנגב משתרע בחלקה הדרומי של ארץ ישראל.</a:t>
            </a:r>
          </a:p>
          <a:p>
            <a:r>
              <a:rPr lang="he-IL" sz="2000" dirty="0" smtClean="0">
                <a:ln w="18415" cmpd="sng">
                  <a:solidFill>
                    <a:schemeClr val="bg1"/>
                  </a:solidFill>
                  <a:prstDash val="solid"/>
                </a:ln>
                <a:solidFill>
                  <a:srgbClr val="F1518A"/>
                </a:solidFill>
                <a:latin typeface="Segoe UI Semibold" pitchFamily="34" charset="0"/>
                <a:cs typeface="Segoe UI Semibold" pitchFamily="34" charset="0"/>
              </a:rPr>
              <a:t>גבולות הנגב:</a:t>
            </a:r>
            <a:r>
              <a:rPr lang="he-IL" sz="2000" dirty="0" smtClean="0">
                <a:ln w="18415" cmpd="sng">
                  <a:solidFill>
                    <a:schemeClr val="bg1"/>
                  </a:solidFill>
                  <a:prstDash val="solid"/>
                </a:ln>
                <a:solidFill>
                  <a:schemeClr val="bg1"/>
                </a:solidFill>
                <a:latin typeface="Segoe UI Semibold" pitchFamily="34" charset="0"/>
                <a:cs typeface="Segoe UI Semibold" pitchFamily="34" charset="0"/>
              </a:rPr>
              <a:t> בצפון מערב-גבולו של הנגב עובר לאורך מישור החוף הדרומי.</a:t>
            </a:r>
          </a:p>
          <a:p>
            <a:r>
              <a:rPr lang="he-IL" sz="2000" dirty="0" smtClean="0">
                <a:ln w="18415" cmpd="sng">
                  <a:solidFill>
                    <a:schemeClr val="bg1"/>
                  </a:solidFill>
                  <a:prstDash val="solid"/>
                </a:ln>
                <a:solidFill>
                  <a:schemeClr val="bg1"/>
                </a:solidFill>
                <a:latin typeface="Segoe UI Semibold" pitchFamily="34" charset="0"/>
                <a:cs typeface="Segoe UI Semibold" pitchFamily="34" charset="0"/>
              </a:rPr>
              <a:t>בדרום מערב-גובל בחצי האי סיני.  בדרום- חוף אילת והרי אילת.  </a:t>
            </a:r>
          </a:p>
          <a:p>
            <a:r>
              <a:rPr lang="he-IL" sz="2000" dirty="0" smtClean="0">
                <a:ln w="18415" cmpd="sng">
                  <a:solidFill>
                    <a:schemeClr val="bg1"/>
                  </a:solidFill>
                  <a:prstDash val="solid"/>
                </a:ln>
                <a:solidFill>
                  <a:schemeClr val="bg1"/>
                </a:solidFill>
                <a:latin typeface="Segoe UI Semibold" pitchFamily="34" charset="0"/>
                <a:cs typeface="Segoe UI Semibold" pitchFamily="34" charset="0"/>
              </a:rPr>
              <a:t>במזרח-מערבה ועד דרום ים המלח.  במערב-מצריים.</a:t>
            </a:r>
          </a:p>
          <a:p>
            <a:r>
              <a:rPr lang="he-IL" sz="2000" dirty="0" smtClean="0">
                <a:ln w="18415" cmpd="sng">
                  <a:solidFill>
                    <a:schemeClr val="bg1"/>
                  </a:solidFill>
                  <a:prstDash val="solid"/>
                </a:ln>
                <a:solidFill>
                  <a:srgbClr val="F1518A"/>
                </a:solidFill>
                <a:latin typeface="Segoe UI Semibold" pitchFamily="34" charset="0"/>
                <a:cs typeface="Segoe UI Semibold" pitchFamily="34" charset="0"/>
              </a:rPr>
              <a:t>טופוגרפיה(פני השטח):</a:t>
            </a:r>
            <a:r>
              <a:rPr lang="he-IL" sz="2000" dirty="0" smtClean="0">
                <a:ln w="18415" cmpd="sng">
                  <a:solidFill>
                    <a:schemeClr val="bg1"/>
                  </a:solidFill>
                  <a:prstDash val="solid"/>
                </a:ln>
                <a:solidFill>
                  <a:schemeClr val="bg1"/>
                </a:solidFill>
                <a:latin typeface="Segoe UI Semibold" pitchFamily="34" charset="0"/>
                <a:cs typeface="Segoe UI Semibold" pitchFamily="34" charset="0"/>
              </a:rPr>
              <a:t>ברוב שטחו של הנגב שורר אקלים צחיח ובחלקו הצפוני שורר אקלים צחיח למחצה.</a:t>
            </a:r>
          </a:p>
          <a:p>
            <a:r>
              <a:rPr lang="he-IL" sz="2000" dirty="0" smtClean="0">
                <a:ln w="18415" cmpd="sng">
                  <a:solidFill>
                    <a:schemeClr val="bg1"/>
                  </a:solidFill>
                  <a:prstDash val="solid"/>
                </a:ln>
                <a:solidFill>
                  <a:schemeClr val="bg1"/>
                </a:solidFill>
                <a:latin typeface="Segoe UI Semibold" pitchFamily="34" charset="0"/>
                <a:cs typeface="Segoe UI Semibold" pitchFamily="34" charset="0"/>
              </a:rPr>
              <a:t>מרבית שטחו הררי 600 מ', אילת 150-300 מ'. מאופיין בבקעות.</a:t>
            </a:r>
          </a:p>
          <a:p>
            <a:r>
              <a:rPr lang="he-IL" sz="2000" dirty="0" smtClean="0">
                <a:ln w="18415" cmpd="sng">
                  <a:solidFill>
                    <a:schemeClr val="bg1"/>
                  </a:solidFill>
                  <a:prstDash val="solid"/>
                </a:ln>
                <a:solidFill>
                  <a:srgbClr val="F1518A"/>
                </a:solidFill>
                <a:latin typeface="Segoe UI Semibold" pitchFamily="34" charset="0"/>
                <a:cs typeface="Segoe UI Semibold" pitchFamily="34" charset="0"/>
              </a:rPr>
              <a:t>מספר התושבים: </a:t>
            </a:r>
            <a:r>
              <a:rPr lang="he-IL" sz="2000" dirty="0" smtClean="0">
                <a:ln w="18415" cmpd="sng">
                  <a:solidFill>
                    <a:schemeClr val="bg1"/>
                  </a:solidFill>
                  <a:prstDash val="solid"/>
                </a:ln>
                <a:solidFill>
                  <a:schemeClr val="bg1"/>
                </a:solidFill>
                <a:latin typeface="Segoe UI Semibold" pitchFamily="34" charset="0"/>
                <a:cs typeface="Segoe UI Semibold" pitchFamily="34" charset="0"/>
              </a:rPr>
              <a:t>אוכלוסיית הנגב מונה כ- 413 אלף נפשות.</a:t>
            </a:r>
          </a:p>
          <a:p>
            <a:r>
              <a:rPr lang="he-IL" sz="2000" dirty="0" smtClean="0">
                <a:ln w="18415" cmpd="sng">
                  <a:solidFill>
                    <a:schemeClr val="bg1"/>
                  </a:solidFill>
                  <a:prstDash val="solid"/>
                </a:ln>
                <a:solidFill>
                  <a:srgbClr val="F1518A"/>
                </a:solidFill>
                <a:latin typeface="Segoe UI Semibold" pitchFamily="34" charset="0"/>
                <a:cs typeface="Segoe UI Semibold" pitchFamily="34" charset="0"/>
              </a:rPr>
              <a:t>עיר חשובה באזור: </a:t>
            </a:r>
            <a:r>
              <a:rPr lang="he-IL" sz="2000" dirty="0" smtClean="0">
                <a:ln w="18415" cmpd="sng">
                  <a:solidFill>
                    <a:schemeClr val="bg1"/>
                  </a:solidFill>
                  <a:prstDash val="solid"/>
                </a:ln>
                <a:solidFill>
                  <a:schemeClr val="bg1"/>
                </a:solidFill>
                <a:latin typeface="Segoe UI Semibold" pitchFamily="34" charset="0"/>
                <a:cs typeface="Segoe UI Semibold" pitchFamily="34" charset="0"/>
              </a:rPr>
              <a:t>באר-שבע.</a:t>
            </a:r>
          </a:p>
        </p:txBody>
      </p:sp>
      <p:sp>
        <p:nvSpPr>
          <p:cNvPr id="2" name="TextBox 1"/>
          <p:cNvSpPr txBox="1"/>
          <p:nvPr/>
        </p:nvSpPr>
        <p:spPr>
          <a:xfrm>
            <a:off x="1835696" y="92412"/>
            <a:ext cx="6175143" cy="830997"/>
          </a:xfrm>
          <a:prstGeom prst="rect">
            <a:avLst/>
          </a:prstGeom>
          <a:noFill/>
        </p:spPr>
        <p:txBody>
          <a:bodyPr wrap="square" rtlCol="1">
            <a:spAutoFit/>
          </a:bodyPr>
          <a:lstStyle/>
          <a:p>
            <a:pPr algn="ctr"/>
            <a:r>
              <a:rPr lang="he-IL" sz="4800" dirty="0" smtClean="0">
                <a:effectLst>
                  <a:glow rad="228600">
                    <a:srgbClr val="F87CBA"/>
                  </a:glow>
                </a:effectLst>
                <a:latin typeface="Guttman Haim" panose="02010401010101010101" pitchFamily="2" charset="-79"/>
                <a:cs typeface="Guttman Haim" panose="02010401010101010101" pitchFamily="2" charset="-79"/>
              </a:rPr>
              <a:t>תעודת</a:t>
            </a:r>
            <a:r>
              <a:rPr lang="he-IL" sz="4400" dirty="0" smtClean="0">
                <a:effectLst>
                  <a:glow rad="228600">
                    <a:srgbClr val="F87CBA"/>
                  </a:glow>
                </a:effectLst>
                <a:latin typeface="Guttman Haim" panose="02010401010101010101" pitchFamily="2" charset="-79"/>
                <a:cs typeface="Guttman Haim" panose="02010401010101010101" pitchFamily="2" charset="-79"/>
              </a:rPr>
              <a:t> </a:t>
            </a:r>
            <a:r>
              <a:rPr lang="he-IL" sz="4800" dirty="0" smtClean="0">
                <a:effectLst>
                  <a:glow rad="228600">
                    <a:srgbClr val="F87CBA"/>
                  </a:glow>
                </a:effectLst>
                <a:latin typeface="Guttman Haim" panose="02010401010101010101" pitchFamily="2" charset="-79"/>
                <a:cs typeface="Guttman Haim" panose="02010401010101010101" pitchFamily="2" charset="-79"/>
              </a:rPr>
              <a:t>זהות</a:t>
            </a:r>
            <a:endParaRPr lang="he-IL" sz="4800" dirty="0">
              <a:effectLst>
                <a:glow rad="228600">
                  <a:srgbClr val="F87CBA"/>
                </a:glow>
              </a:effectLst>
              <a:latin typeface="Guttman Haim" panose="02010401010101010101" pitchFamily="2" charset="-79"/>
              <a:cs typeface="Guttman Haim" panose="02010401010101010101" pitchFamily="2" charset="-79"/>
            </a:endParaRPr>
          </a:p>
        </p:txBody>
      </p:sp>
      <p:pic>
        <p:nvPicPr>
          <p:cNvPr id="3" name="תמונה 2"/>
          <p:cNvPicPr>
            <a:picLocks noChangeAspect="1"/>
          </p:cNvPicPr>
          <p:nvPr/>
        </p:nvPicPr>
        <p:blipFill>
          <a:blip r:embed="rId3"/>
          <a:stretch>
            <a:fillRect/>
          </a:stretch>
        </p:blipFill>
        <p:spPr>
          <a:xfrm rot="920291">
            <a:off x="6335552" y="4200933"/>
            <a:ext cx="2352288" cy="18591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descr="http://www.inature.info/w/images/9/9c/Har_arif.jpg"/>
          <p:cNvPicPr>
            <a:picLocks noChangeAspect="1" noChangeArrowheads="1"/>
          </p:cNvPicPr>
          <p:nvPr/>
        </p:nvPicPr>
        <p:blipFill>
          <a:blip r:embed="rId4" cstate="print">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3371899" y="4437112"/>
            <a:ext cx="2472209" cy="18541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959549"/>
      </p:ext>
    </p:extLst>
  </p:cSld>
  <p:clrMapOvr>
    <a:masterClrMapping/>
  </p:clrMapOvr>
  <mc:AlternateContent xmlns:mc="http://schemas.openxmlformats.org/markup-compatibility/2006" xmlns:p14="http://schemas.microsoft.com/office/powerpoint/2010/main">
    <mc:Choice Requires="p14">
      <p:transition spd="slow" p14:dur="4000">
        <p14:vortex/>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172"/>
                                        </p:tgtEl>
                                        <p:attrNameLst>
                                          <p:attrName>style.visibility</p:attrName>
                                        </p:attrNameLst>
                                      </p:cBhvr>
                                      <p:to>
                                        <p:strVal val="visible"/>
                                      </p:to>
                                    </p:set>
                                    <p:animEffect transition="in" filter="fade">
                                      <p:cBhvr>
                                        <p:cTn id="21" dur="1000"/>
                                        <p:tgtEl>
                                          <p:spTgt spid="7172"/>
                                        </p:tgtEl>
                                      </p:cBhvr>
                                    </p:animEffect>
                                    <p:anim calcmode="lin" valueType="num">
                                      <p:cBhvr>
                                        <p:cTn id="22" dur="1000" fill="hold"/>
                                        <p:tgtEl>
                                          <p:spTgt spid="7172"/>
                                        </p:tgtEl>
                                        <p:attrNameLst>
                                          <p:attrName>ppt_x</p:attrName>
                                        </p:attrNameLst>
                                      </p:cBhvr>
                                      <p:tavLst>
                                        <p:tav tm="0">
                                          <p:val>
                                            <p:strVal val="#ppt_x"/>
                                          </p:val>
                                        </p:tav>
                                        <p:tav tm="100000">
                                          <p:val>
                                            <p:strVal val="#ppt_x"/>
                                          </p:val>
                                        </p:tav>
                                      </p:tavLst>
                                    </p:anim>
                                    <p:anim calcmode="lin" valueType="num">
                                      <p:cBhvr>
                                        <p:cTn id="23"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2000"/>
                                        <p:tgtEl>
                                          <p:spTgt spid="3"/>
                                        </p:tgtEl>
                                      </p:cBhvr>
                                    </p:animEffect>
                                    <p:anim calcmode="lin" valueType="num">
                                      <p:cBhvr>
                                        <p:cTn id="29" dur="2000" fill="hold"/>
                                        <p:tgtEl>
                                          <p:spTgt spid="3"/>
                                        </p:tgtEl>
                                        <p:attrNameLst>
                                          <p:attrName>ppt_w</p:attrName>
                                        </p:attrNameLst>
                                      </p:cBhvr>
                                      <p:tavLst>
                                        <p:tav tm="0" fmla="#ppt_w*sin(2.5*pi*$)">
                                          <p:val>
                                            <p:fltVal val="0"/>
                                          </p:val>
                                        </p:tav>
                                        <p:tav tm="100000">
                                          <p:val>
                                            <p:fltVal val="1"/>
                                          </p:val>
                                        </p:tav>
                                      </p:tavLst>
                                    </p:anim>
                                    <p:anim calcmode="lin" valueType="num">
                                      <p:cBhvr>
                                        <p:cTn id="30"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wipe(down)">
                                      <p:cBhvr>
                                        <p:cTn id="35" dur="580">
                                          <p:stCondLst>
                                            <p:cond delay="0"/>
                                          </p:stCondLst>
                                        </p:cTn>
                                        <p:tgtEl>
                                          <p:spTgt spid="1026"/>
                                        </p:tgtEl>
                                      </p:cBhvr>
                                    </p:animEffect>
                                    <p:anim calcmode="lin" valueType="num">
                                      <p:cBhvr>
                                        <p:cTn id="36"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41" dur="26">
                                          <p:stCondLst>
                                            <p:cond delay="650"/>
                                          </p:stCondLst>
                                        </p:cTn>
                                        <p:tgtEl>
                                          <p:spTgt spid="1026"/>
                                        </p:tgtEl>
                                      </p:cBhvr>
                                      <p:to x="100000" y="60000"/>
                                    </p:animScale>
                                    <p:animScale>
                                      <p:cBhvr>
                                        <p:cTn id="42" dur="166" decel="50000">
                                          <p:stCondLst>
                                            <p:cond delay="676"/>
                                          </p:stCondLst>
                                        </p:cTn>
                                        <p:tgtEl>
                                          <p:spTgt spid="1026"/>
                                        </p:tgtEl>
                                      </p:cBhvr>
                                      <p:to x="100000" y="100000"/>
                                    </p:animScale>
                                    <p:animScale>
                                      <p:cBhvr>
                                        <p:cTn id="43" dur="26">
                                          <p:stCondLst>
                                            <p:cond delay="1312"/>
                                          </p:stCondLst>
                                        </p:cTn>
                                        <p:tgtEl>
                                          <p:spTgt spid="1026"/>
                                        </p:tgtEl>
                                      </p:cBhvr>
                                      <p:to x="100000" y="80000"/>
                                    </p:animScale>
                                    <p:animScale>
                                      <p:cBhvr>
                                        <p:cTn id="44" dur="166" decel="50000">
                                          <p:stCondLst>
                                            <p:cond delay="1338"/>
                                          </p:stCondLst>
                                        </p:cTn>
                                        <p:tgtEl>
                                          <p:spTgt spid="1026"/>
                                        </p:tgtEl>
                                      </p:cBhvr>
                                      <p:to x="100000" y="100000"/>
                                    </p:animScale>
                                    <p:animScale>
                                      <p:cBhvr>
                                        <p:cTn id="45" dur="26">
                                          <p:stCondLst>
                                            <p:cond delay="1642"/>
                                          </p:stCondLst>
                                        </p:cTn>
                                        <p:tgtEl>
                                          <p:spTgt spid="1026"/>
                                        </p:tgtEl>
                                      </p:cBhvr>
                                      <p:to x="100000" y="90000"/>
                                    </p:animScale>
                                    <p:animScale>
                                      <p:cBhvr>
                                        <p:cTn id="46" dur="166" decel="50000">
                                          <p:stCondLst>
                                            <p:cond delay="1668"/>
                                          </p:stCondLst>
                                        </p:cTn>
                                        <p:tgtEl>
                                          <p:spTgt spid="1026"/>
                                        </p:tgtEl>
                                      </p:cBhvr>
                                      <p:to x="100000" y="100000"/>
                                    </p:animScale>
                                    <p:animScale>
                                      <p:cBhvr>
                                        <p:cTn id="47" dur="26">
                                          <p:stCondLst>
                                            <p:cond delay="1808"/>
                                          </p:stCondLst>
                                        </p:cTn>
                                        <p:tgtEl>
                                          <p:spTgt spid="1026"/>
                                        </p:tgtEl>
                                      </p:cBhvr>
                                      <p:to x="100000" y="95000"/>
                                    </p:animScale>
                                    <p:animScale>
                                      <p:cBhvr>
                                        <p:cTn id="48" dur="166" decel="50000">
                                          <p:stCondLst>
                                            <p:cond delay="1834"/>
                                          </p:stCondLst>
                                        </p:cTn>
                                        <p:tgtEl>
                                          <p:spTgt spid="10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B758FE"/>
            </a:gs>
            <a:gs pos="82000">
              <a:schemeClr val="accent1">
                <a:tint val="44500"/>
                <a:satMod val="160000"/>
                <a:lumMod val="0"/>
                <a:lumOff val="100000"/>
              </a:schemeClr>
            </a:gs>
          </a:gsLst>
          <a:lin ang="2700000" scaled="1"/>
        </a:gradFill>
        <a:effectLst/>
      </p:bgPr>
    </p:bg>
    <p:spTree>
      <p:nvGrpSpPr>
        <p:cNvPr id="1" name=""/>
        <p:cNvGrpSpPr/>
        <p:nvPr/>
      </p:nvGrpSpPr>
      <p:grpSpPr>
        <a:xfrm>
          <a:off x="0" y="0"/>
          <a:ext cx="0" cy="0"/>
          <a:chOff x="0" y="0"/>
          <a:chExt cx="0" cy="0"/>
        </a:xfrm>
      </p:grpSpPr>
      <p:sp>
        <p:nvSpPr>
          <p:cNvPr id="4" name="TextBox 3"/>
          <p:cNvSpPr txBox="1"/>
          <p:nvPr/>
        </p:nvSpPr>
        <p:spPr>
          <a:xfrm>
            <a:off x="0" y="764704"/>
            <a:ext cx="9036496" cy="4278094"/>
          </a:xfrm>
          <a:prstGeom prst="rect">
            <a:avLst/>
          </a:prstGeom>
          <a:noFill/>
        </p:spPr>
        <p:txBody>
          <a:bodyPr wrap="square" rtlCol="1">
            <a:spAutoFit/>
          </a:bodyPr>
          <a:lstStyle/>
          <a:p>
            <a:r>
              <a:rPr lang="he-IL" sz="1700" dirty="0" smtClean="0">
                <a:ln w="18415" cmpd="sng">
                  <a:solidFill>
                    <a:schemeClr val="bg1"/>
                  </a:solidFill>
                  <a:prstDash val="solid"/>
                </a:ln>
                <a:solidFill>
                  <a:srgbClr val="A734FE"/>
                </a:solidFill>
                <a:latin typeface="Segoe UI Semibold" pitchFamily="34" charset="0"/>
                <a:cs typeface="Segoe UI Semibold" pitchFamily="34" charset="0"/>
              </a:rPr>
              <a:t>סוג האקלים המאפיין את הנגב הוא אקלים צחיח.</a:t>
            </a:r>
          </a:p>
          <a:p>
            <a:r>
              <a:rPr lang="he-IL" sz="1700" dirty="0" smtClean="0">
                <a:ln w="18415" cmpd="sng">
                  <a:solidFill>
                    <a:schemeClr val="bg1"/>
                  </a:solidFill>
                  <a:prstDash val="solid"/>
                </a:ln>
                <a:solidFill>
                  <a:schemeClr val="bg1"/>
                </a:solidFill>
                <a:latin typeface="Segoe UI Semibold" pitchFamily="34" charset="0"/>
                <a:cs typeface="Segoe UI Semibold" pitchFamily="34" charset="0"/>
              </a:rPr>
              <a:t>* הנגב מאופיין בכמות משקעים קטנה (גשם). כמות המשקעים השנתית היא פחות מ 200 מ"מ.</a:t>
            </a:r>
          </a:p>
          <a:p>
            <a:r>
              <a:rPr lang="he-IL" sz="1700" dirty="0" smtClean="0">
                <a:ln w="18415" cmpd="sng">
                  <a:solidFill>
                    <a:schemeClr val="bg1"/>
                  </a:solidFill>
                  <a:prstDash val="solid"/>
                </a:ln>
                <a:solidFill>
                  <a:schemeClr val="bg1"/>
                </a:solidFill>
                <a:latin typeface="Segoe UI Semibold" pitchFamily="34" charset="0"/>
                <a:cs typeface="Segoe UI Semibold" pitchFamily="34" charset="0"/>
              </a:rPr>
              <a:t>המשקעים יורדים בעונת החורף במשך מספר ימים מצומצם, בדרך כלל המשקעים יורדים בחודשים דצמבר, ינואר ופברואר.</a:t>
            </a:r>
          </a:p>
          <a:p>
            <a:r>
              <a:rPr lang="he-IL" sz="1700" dirty="0" smtClean="0">
                <a:ln w="18415" cmpd="sng">
                  <a:solidFill>
                    <a:schemeClr val="bg1"/>
                  </a:solidFill>
                  <a:prstDash val="solid"/>
                </a:ln>
                <a:solidFill>
                  <a:schemeClr val="bg1"/>
                </a:solidFill>
                <a:latin typeface="Segoe UI Semibold" pitchFamily="34" charset="0"/>
                <a:cs typeface="Segoe UI Semibold" pitchFamily="34" charset="0"/>
              </a:rPr>
              <a:t>* הלחות בנגב נמוכה, כלומר, האוויר מכיל כמות קטנה של אדי מים. וככל שמתרחקים מן הים התיכון, לחות האוויר הולכת וקטנה.</a:t>
            </a:r>
          </a:p>
          <a:p>
            <a:pPr marL="285750" indent="-285750">
              <a:buFont typeface="Arial" panose="020B0604020202020204" pitchFamily="34" charset="0"/>
              <a:buChar char="•"/>
            </a:pPr>
            <a:r>
              <a:rPr lang="he-IL" sz="1700" dirty="0" smtClean="0">
                <a:ln w="18415" cmpd="sng">
                  <a:solidFill>
                    <a:schemeClr val="bg1"/>
                  </a:solidFill>
                  <a:prstDash val="solid"/>
                </a:ln>
                <a:solidFill>
                  <a:srgbClr val="A734FE"/>
                </a:solidFill>
                <a:latin typeface="Segoe UI Semibold" pitchFamily="34" charset="0"/>
                <a:cs typeface="Segoe UI Semibold" pitchFamily="34" charset="0"/>
              </a:rPr>
              <a:t>הטמפרטורות</a:t>
            </a:r>
            <a:r>
              <a:rPr lang="he-IL" sz="1700" dirty="0" smtClean="0">
                <a:ln w="18415" cmpd="sng">
                  <a:solidFill>
                    <a:schemeClr val="bg1"/>
                  </a:solidFill>
                  <a:prstDash val="solid"/>
                </a:ln>
                <a:solidFill>
                  <a:schemeClr val="bg1"/>
                </a:solidFill>
                <a:latin typeface="Segoe UI Semibold" pitchFamily="34" charset="0"/>
                <a:cs typeface="Segoe UI Semibold" pitchFamily="34" charset="0"/>
              </a:rPr>
              <a:t> בנגב הן גבוהות, ובמהלך היום חם מאוד. </a:t>
            </a:r>
            <a:endParaRPr lang="he-IL" sz="1700" dirty="0">
              <a:ln w="18415" cmpd="sng">
                <a:solidFill>
                  <a:schemeClr val="bg1"/>
                </a:solidFill>
                <a:prstDash val="solid"/>
              </a:ln>
              <a:solidFill>
                <a:schemeClr val="bg1"/>
              </a:solidFill>
              <a:latin typeface="Segoe UI Semibold" pitchFamily="34" charset="0"/>
              <a:cs typeface="Segoe UI Semibold" pitchFamily="34" charset="0"/>
            </a:endParaRPr>
          </a:p>
          <a:p>
            <a:r>
              <a:rPr lang="he-IL" sz="1700" dirty="0">
                <a:ln w="18415" cmpd="sng">
                  <a:solidFill>
                    <a:schemeClr val="bg1"/>
                  </a:solidFill>
                  <a:prstDash val="solid"/>
                </a:ln>
                <a:solidFill>
                  <a:schemeClr val="bg1"/>
                </a:solidFill>
                <a:latin typeface="Segoe UI Semibold" pitchFamily="34" charset="0"/>
                <a:cs typeface="Segoe UI Semibold" pitchFamily="34" charset="0"/>
              </a:rPr>
              <a:t> </a:t>
            </a:r>
            <a:r>
              <a:rPr lang="he-IL" sz="1700" dirty="0" smtClean="0">
                <a:ln w="18415" cmpd="sng">
                  <a:solidFill>
                    <a:schemeClr val="bg1"/>
                  </a:solidFill>
                  <a:prstDash val="solid"/>
                </a:ln>
                <a:solidFill>
                  <a:schemeClr val="bg1"/>
                </a:solidFill>
                <a:latin typeface="Segoe UI Semibold" pitchFamily="34" charset="0"/>
                <a:cs typeface="Segoe UI Semibold" pitchFamily="34" charset="0"/>
              </a:rPr>
              <a:t>בחודש אוגוסט: 28-32 מעלות.                                                                                                    </a:t>
            </a:r>
          </a:p>
          <a:p>
            <a:r>
              <a:rPr lang="he-IL" sz="1700" dirty="0" smtClean="0">
                <a:ln w="18415" cmpd="sng">
                  <a:solidFill>
                    <a:schemeClr val="bg1"/>
                  </a:solidFill>
                  <a:prstDash val="solid"/>
                </a:ln>
                <a:solidFill>
                  <a:schemeClr val="bg1"/>
                </a:solidFill>
                <a:latin typeface="Segoe UI Semibold" pitchFamily="34" charset="0"/>
                <a:cs typeface="Segoe UI Semibold" pitchFamily="34" charset="0"/>
              </a:rPr>
              <a:t>אך לעומת זאת, במהלך שעות הלילה הטמפרטורות בנגב נמוכות וקריר.</a:t>
            </a:r>
          </a:p>
          <a:p>
            <a:r>
              <a:rPr lang="he-IL" sz="1700" dirty="0">
                <a:ln w="18415" cmpd="sng">
                  <a:solidFill>
                    <a:schemeClr val="bg1"/>
                  </a:solidFill>
                  <a:prstDash val="solid"/>
                </a:ln>
                <a:solidFill>
                  <a:schemeClr val="bg1"/>
                </a:solidFill>
                <a:latin typeface="Segoe UI Semibold" pitchFamily="34" charset="0"/>
                <a:cs typeface="Segoe UI Semibold" pitchFamily="34" charset="0"/>
              </a:rPr>
              <a:t> </a:t>
            </a:r>
            <a:r>
              <a:rPr lang="he-IL" sz="1700" dirty="0" smtClean="0">
                <a:ln w="18415" cmpd="sng">
                  <a:solidFill>
                    <a:schemeClr val="bg1"/>
                  </a:solidFill>
                  <a:prstDash val="solid"/>
                </a:ln>
                <a:solidFill>
                  <a:schemeClr val="bg1"/>
                </a:solidFill>
                <a:latin typeface="Segoe UI Semibold" pitchFamily="34" charset="0"/>
                <a:cs typeface="Segoe UI Semibold" pitchFamily="34" charset="0"/>
              </a:rPr>
              <a:t>בחודש ינואר: 10-14 מעלות.</a:t>
            </a:r>
          </a:p>
          <a:p>
            <a:r>
              <a:rPr lang="he-IL" sz="1700" dirty="0" smtClean="0">
                <a:ln w="18415" cmpd="sng">
                  <a:solidFill>
                    <a:schemeClr val="bg1"/>
                  </a:solidFill>
                  <a:prstDash val="solid"/>
                </a:ln>
                <a:solidFill>
                  <a:srgbClr val="A734FE"/>
                </a:solidFill>
                <a:latin typeface="Segoe UI Semibold" pitchFamily="34" charset="0"/>
                <a:cs typeface="Segoe UI Semibold" pitchFamily="34" charset="0"/>
              </a:rPr>
              <a:t>* תופעות חריגות:</a:t>
            </a:r>
            <a:r>
              <a:rPr lang="he-IL" sz="1700" dirty="0" smtClean="0">
                <a:ln w="18415" cmpd="sng">
                  <a:solidFill>
                    <a:schemeClr val="bg1"/>
                  </a:solidFill>
                  <a:prstDash val="solid"/>
                </a:ln>
                <a:solidFill>
                  <a:schemeClr val="bg1"/>
                </a:solidFill>
                <a:latin typeface="Segoe UI Semibold" pitchFamily="34" charset="0"/>
                <a:cs typeface="Segoe UI Semibold" pitchFamily="34" charset="0"/>
              </a:rPr>
              <a:t> תושבי הנגב חווים סופות חול ואבק. סופות אלה הן משבי רוח חזקים הנושאים גרגירי חול גסים וחלקיקי אבק דקים למרחקים.                                                                                                     הרוח מסיעה את גרגירי החול בגובה נמוך ולמרחקים קצרים. ואת חלקיקי האבק הרוח מסיעה בגובה רב ולמרחקים עצומים. במהלך הסופה הראות מוגבלת ומשתרר אובך. </a:t>
            </a:r>
          </a:p>
          <a:p>
            <a:endParaRPr lang="he-IL" sz="1700" b="1" dirty="0" smtClean="0">
              <a:solidFill>
                <a:schemeClr val="bg1"/>
              </a:solidFill>
              <a:latin typeface="Guttman Yad-Brush" pitchFamily="2" charset="-79"/>
              <a:cs typeface="Guttman Yad-Brush" pitchFamily="2" charset="-79"/>
            </a:endParaRPr>
          </a:p>
          <a:p>
            <a:endParaRPr lang="he-IL" sz="1700" dirty="0">
              <a:solidFill>
                <a:schemeClr val="bg1"/>
              </a:solidFill>
            </a:endParaRPr>
          </a:p>
        </p:txBody>
      </p:sp>
      <p:sp>
        <p:nvSpPr>
          <p:cNvPr id="3" name="TextBox 2"/>
          <p:cNvSpPr txBox="1"/>
          <p:nvPr/>
        </p:nvSpPr>
        <p:spPr>
          <a:xfrm>
            <a:off x="827584" y="42821"/>
            <a:ext cx="7704856" cy="707886"/>
          </a:xfrm>
          <a:prstGeom prst="rect">
            <a:avLst/>
          </a:prstGeom>
          <a:noFill/>
        </p:spPr>
        <p:txBody>
          <a:bodyPr wrap="square" rtlCol="1">
            <a:spAutoFit/>
          </a:bodyPr>
          <a:lstStyle/>
          <a:p>
            <a:pPr algn="ctr"/>
            <a:r>
              <a:rPr lang="he-IL" sz="4000" dirty="0" smtClean="0">
                <a:effectLst>
                  <a:glow rad="228600">
                    <a:srgbClr val="9436C8"/>
                  </a:glow>
                </a:effectLst>
                <a:latin typeface="Guttman Haim" panose="02010401010101010101" pitchFamily="2" charset="-79"/>
                <a:cs typeface="Guttman Haim" panose="02010401010101010101" pitchFamily="2" charset="-79"/>
              </a:rPr>
              <a:t>מאפיינים פיסיים אקלים :</a:t>
            </a:r>
            <a:endParaRPr lang="he-IL" sz="4000" dirty="0">
              <a:effectLst>
                <a:glow rad="228600">
                  <a:srgbClr val="9436C8"/>
                </a:glow>
              </a:effectLst>
              <a:latin typeface="Guttman Haim" panose="02010401010101010101" pitchFamily="2" charset="-79"/>
              <a:cs typeface="Guttman Haim" panose="02010401010101010101" pitchFamily="2" charset="-79"/>
            </a:endParaRPr>
          </a:p>
        </p:txBody>
      </p:sp>
      <p:pic>
        <p:nvPicPr>
          <p:cNvPr id="5" name="תמונה 4"/>
          <p:cNvPicPr>
            <a:picLocks noChangeAspect="1"/>
          </p:cNvPicPr>
          <p:nvPr/>
        </p:nvPicPr>
        <p:blipFill>
          <a:blip r:embed="rId2"/>
          <a:stretch>
            <a:fillRect/>
          </a:stretch>
        </p:blipFill>
        <p:spPr>
          <a:xfrm>
            <a:off x="3220177" y="4957606"/>
            <a:ext cx="2448272" cy="158312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תמונה 5"/>
          <p:cNvPicPr>
            <a:picLocks noChangeAspect="1"/>
          </p:cNvPicPr>
          <p:nvPr/>
        </p:nvPicPr>
        <p:blipFill>
          <a:blip r:embed="rId3"/>
          <a:stretch>
            <a:fillRect/>
          </a:stretch>
        </p:blipFill>
        <p:spPr>
          <a:xfrm>
            <a:off x="458754" y="4957606"/>
            <a:ext cx="2345704" cy="158312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תמונה 6"/>
          <p:cNvPicPr>
            <a:picLocks noChangeAspect="1"/>
          </p:cNvPicPr>
          <p:nvPr/>
        </p:nvPicPr>
        <p:blipFill>
          <a:blip r:embed="rId4"/>
          <a:stretch>
            <a:fillRect/>
          </a:stretch>
        </p:blipFill>
        <p:spPr>
          <a:xfrm>
            <a:off x="6084168" y="4957607"/>
            <a:ext cx="2536609" cy="158312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9434130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9EDD7"/>
            </a:gs>
            <a:gs pos="82000">
              <a:schemeClr val="accent1">
                <a:tint val="44500"/>
                <a:satMod val="160000"/>
                <a:lumMod val="0"/>
                <a:lumOff val="100000"/>
              </a:schemeClr>
            </a:gs>
          </a:gsLst>
          <a:lin ang="2700000" scaled="1"/>
          <a:tileRect/>
        </a:gradFill>
        <a:effectLst/>
      </p:bgPr>
    </p:bg>
    <p:spTree>
      <p:nvGrpSpPr>
        <p:cNvPr id="1" name=""/>
        <p:cNvGrpSpPr/>
        <p:nvPr/>
      </p:nvGrpSpPr>
      <p:grpSpPr>
        <a:xfrm>
          <a:off x="0" y="0"/>
          <a:ext cx="0" cy="0"/>
          <a:chOff x="0" y="0"/>
          <a:chExt cx="0" cy="0"/>
        </a:xfrm>
      </p:grpSpPr>
      <p:sp>
        <p:nvSpPr>
          <p:cNvPr id="2" name="TextBox 1"/>
          <p:cNvSpPr txBox="1"/>
          <p:nvPr/>
        </p:nvSpPr>
        <p:spPr>
          <a:xfrm>
            <a:off x="107504" y="786723"/>
            <a:ext cx="9029448" cy="4524315"/>
          </a:xfrm>
          <a:prstGeom prst="rect">
            <a:avLst/>
          </a:prstGeom>
          <a:noFill/>
        </p:spPr>
        <p:txBody>
          <a:bodyPr wrap="square" rtlCol="1">
            <a:spAutoFit/>
          </a:bodyPr>
          <a:lstStyle/>
          <a:p>
            <a:pPr marL="342900" indent="-342900">
              <a:buAutoNum type="arabicPeriod"/>
            </a:pPr>
            <a:r>
              <a:rPr lang="he-IL" dirty="0" smtClean="0">
                <a:ln w="18415" cmpd="sng">
                  <a:solidFill>
                    <a:sysClr val="windowText" lastClr="000000"/>
                  </a:solidFill>
                  <a:prstDash val="solid"/>
                </a:ln>
                <a:solidFill>
                  <a:srgbClr val="1BD7B8"/>
                </a:solidFill>
                <a:latin typeface="Segoe UI Semibold" pitchFamily="34" charset="0"/>
                <a:cs typeface="Segoe UI Semibold" pitchFamily="34" charset="0"/>
              </a:rPr>
              <a:t>הנגב בנוי מכמה סוגי קרקעות: </a:t>
            </a:r>
            <a:r>
              <a:rPr lang="he-IL" dirty="0" smtClean="0">
                <a:ln w="18415" cmpd="sng">
                  <a:solidFill>
                    <a:schemeClr val="bg1"/>
                  </a:solidFill>
                  <a:prstDash val="solid"/>
                </a:ln>
                <a:solidFill>
                  <a:schemeClr val="bg1"/>
                </a:solidFill>
                <a:latin typeface="Segoe UI Semibold" pitchFamily="34" charset="0"/>
                <a:cs typeface="Segoe UI Semibold" pitchFamily="34" charset="0"/>
              </a:rPr>
              <a:t>קרקעות לס, קרקעות חול, קרקעות רג, וקרקעות סחף מדבריות. </a:t>
            </a:r>
          </a:p>
          <a:p>
            <a:pPr marL="342900" indent="-342900"/>
            <a:r>
              <a:rPr lang="he-IL" dirty="0" smtClean="0">
                <a:ln w="18415" cmpd="sng">
                  <a:solidFill>
                    <a:sysClr val="windowText" lastClr="000000"/>
                  </a:solidFill>
                  <a:prstDash val="solid"/>
                </a:ln>
                <a:solidFill>
                  <a:srgbClr val="FFFE00"/>
                </a:solidFill>
                <a:latin typeface="Segoe UI Semibold" pitchFamily="34" charset="0"/>
                <a:cs typeface="Segoe UI Semibold" pitchFamily="34" charset="0"/>
              </a:rPr>
              <a:t>    </a:t>
            </a:r>
            <a:r>
              <a:rPr lang="he-IL" dirty="0" smtClean="0">
                <a:ln w="18415" cmpd="sng">
                  <a:solidFill>
                    <a:sysClr val="windowText" lastClr="000000"/>
                  </a:solidFill>
                  <a:prstDash val="solid"/>
                </a:ln>
                <a:solidFill>
                  <a:srgbClr val="1BD7B8"/>
                </a:solidFill>
                <a:latin typeface="Segoe UI Semibold" pitchFamily="34" charset="0"/>
                <a:cs typeface="Segoe UI Semibold" pitchFamily="34" charset="0"/>
              </a:rPr>
              <a:t>קרקעות לס: </a:t>
            </a:r>
            <a:r>
              <a:rPr lang="he-IL" dirty="0" smtClean="0">
                <a:ln w="18415" cmpd="sng">
                  <a:solidFill>
                    <a:sysClr val="windowText" lastClr="000000"/>
                  </a:solidFill>
                  <a:prstDash val="solid"/>
                </a:ln>
                <a:solidFill>
                  <a:sysClr val="windowText" lastClr="000000"/>
                </a:solidFill>
                <a:latin typeface="Segoe UI Semibold" pitchFamily="34" charset="0"/>
                <a:cs typeface="Segoe UI Semibold" pitchFamily="34" charset="0"/>
              </a:rPr>
              <a:t>הקרקע עשויה מחרסית וחול המחוברים באופן רופף באמצעות חומר אורגני, תחמוצות ברזל ומינרלים נוספים. צבעה הוא צהוב עד חום בהיר. קרקע זו אינה ניתנת לחלחול. גרגירים גדולים וגסים.                                                                                                                      </a:t>
            </a:r>
            <a:r>
              <a:rPr lang="he-IL" dirty="0" smtClean="0">
                <a:ln w="18415" cmpd="sng">
                  <a:solidFill>
                    <a:sysClr val="windowText" lastClr="000000"/>
                  </a:solidFill>
                  <a:prstDash val="solid"/>
                </a:ln>
                <a:solidFill>
                  <a:srgbClr val="1BD7B8"/>
                </a:solidFill>
                <a:latin typeface="Segoe UI Semibold" pitchFamily="34" charset="0"/>
                <a:cs typeface="Segoe UI Semibold" pitchFamily="34" charset="0"/>
              </a:rPr>
              <a:t>קרקע חול: </a:t>
            </a:r>
            <a:r>
              <a:rPr lang="he-IL" dirty="0" smtClean="0">
                <a:ln w="18415" cmpd="sng">
                  <a:solidFill>
                    <a:sysClr val="windowText" lastClr="000000"/>
                  </a:solidFill>
                  <a:prstDash val="solid"/>
                </a:ln>
                <a:solidFill>
                  <a:sysClr val="windowText" lastClr="000000"/>
                </a:solidFill>
                <a:latin typeface="Segoe UI Semibold" pitchFamily="34" charset="0"/>
                <a:cs typeface="Segoe UI Semibold" pitchFamily="34" charset="0"/>
              </a:rPr>
              <a:t>קרקעות חול עשויות מגרגירי קווארץ קשים וגסים, לכן קל למים לחלחל דרכן. צבען חום כהה.                                                                                                                                     </a:t>
            </a:r>
            <a:r>
              <a:rPr lang="he-IL" dirty="0" smtClean="0">
                <a:ln w="18415" cmpd="sng">
                  <a:solidFill>
                    <a:sysClr val="windowText" lastClr="000000"/>
                  </a:solidFill>
                  <a:prstDash val="solid"/>
                </a:ln>
                <a:solidFill>
                  <a:srgbClr val="1BD7B8"/>
                </a:solidFill>
                <a:latin typeface="Segoe UI Semibold" pitchFamily="34" charset="0"/>
                <a:cs typeface="Segoe UI Semibold" pitchFamily="34" charset="0"/>
              </a:rPr>
              <a:t>קרקעות רג: </a:t>
            </a:r>
            <a:r>
              <a:rPr lang="he-IL" dirty="0" smtClean="0">
                <a:ln w="18415" cmpd="sng">
                  <a:solidFill>
                    <a:sysClr val="windowText" lastClr="000000"/>
                  </a:solidFill>
                  <a:prstDash val="solid"/>
                </a:ln>
                <a:solidFill>
                  <a:sysClr val="windowText" lastClr="000000"/>
                </a:solidFill>
                <a:latin typeface="Segoe UI Semibold" pitchFamily="34" charset="0"/>
                <a:cs typeface="Segoe UI Semibold" pitchFamily="34" charset="0"/>
              </a:rPr>
              <a:t>פני השטח של קרקעות הרג מכוסים סלעים ושברי סלעים. צבע הקרקע חום חיוור מאוד. קרקעות אלה לא ניתנות לחלחול.                                                                                       </a:t>
            </a:r>
            <a:r>
              <a:rPr lang="he-IL" dirty="0" smtClean="0">
                <a:ln w="18415" cmpd="sng">
                  <a:solidFill>
                    <a:sysClr val="windowText" lastClr="000000"/>
                  </a:solidFill>
                  <a:prstDash val="solid"/>
                </a:ln>
                <a:solidFill>
                  <a:srgbClr val="1BD7B8"/>
                </a:solidFill>
                <a:latin typeface="Segoe UI Semibold" pitchFamily="34" charset="0"/>
                <a:cs typeface="Segoe UI Semibold" pitchFamily="34" charset="0"/>
              </a:rPr>
              <a:t>קרקעות סחף מדבריות: </a:t>
            </a:r>
            <a:r>
              <a:rPr lang="he-IL" dirty="0" smtClean="0">
                <a:ln w="18415" cmpd="sng">
                  <a:solidFill>
                    <a:sysClr val="windowText" lastClr="000000"/>
                  </a:solidFill>
                  <a:prstDash val="solid"/>
                </a:ln>
                <a:solidFill>
                  <a:sysClr val="windowText" lastClr="000000"/>
                </a:solidFill>
                <a:latin typeface="Segoe UI Semibold" pitchFamily="34" charset="0"/>
                <a:cs typeface="Segoe UI Semibold" pitchFamily="34" charset="0"/>
              </a:rPr>
              <a:t>קרקעות נסחף המדבריות נוצרו משקיעתם של חומרי סחף במקומות נמוכים. הנחלים המובילים את הסחף בזמן השיטפונות  יוצרים מניפות של סחף. במניפות אלו מצטברים גרגירי חול, שברי סלעים וסלע דק שהובלו בשיטפון. קרקע הסחף אינה ניתנת לחלחול. צבע הקרקע חום בהיר.</a:t>
            </a:r>
          </a:p>
          <a:p>
            <a:pPr marL="342900" indent="-342900">
              <a:buAutoNum type="arabicPeriod"/>
            </a:pPr>
            <a:endParaRPr lang="he-IL" dirty="0" smtClean="0">
              <a:solidFill>
                <a:schemeClr val="bg1"/>
              </a:solidFill>
            </a:endParaRPr>
          </a:p>
          <a:p>
            <a:pPr marL="342900" indent="-342900">
              <a:buAutoNum type="arabicPeriod"/>
            </a:pPr>
            <a:endParaRPr lang="he-IL" dirty="0" smtClean="0"/>
          </a:p>
          <a:p>
            <a:pPr marL="342900" indent="-342900">
              <a:buAutoNum type="arabicPeriod"/>
            </a:pPr>
            <a:endParaRPr lang="he-IL" dirty="0"/>
          </a:p>
        </p:txBody>
      </p:sp>
      <p:sp>
        <p:nvSpPr>
          <p:cNvPr id="4" name="TextBox 3"/>
          <p:cNvSpPr txBox="1"/>
          <p:nvPr/>
        </p:nvSpPr>
        <p:spPr>
          <a:xfrm>
            <a:off x="519775" y="130752"/>
            <a:ext cx="7524328" cy="646331"/>
          </a:xfrm>
          <a:prstGeom prst="rect">
            <a:avLst/>
          </a:prstGeom>
          <a:noFill/>
        </p:spPr>
        <p:txBody>
          <a:bodyPr wrap="square" rtlCol="1">
            <a:spAutoFit/>
          </a:bodyPr>
          <a:lstStyle/>
          <a:p>
            <a:r>
              <a:rPr lang="he-IL" sz="3600" dirty="0" smtClean="0">
                <a:effectLst>
                  <a:glow rad="228600">
                    <a:srgbClr val="1BD7B8"/>
                  </a:glow>
                </a:effectLst>
                <a:latin typeface="Guttman Haim" panose="02010401010101010101" pitchFamily="2" charset="-79"/>
                <a:cs typeface="Guttman Haim" panose="02010401010101010101" pitchFamily="2" charset="-79"/>
              </a:rPr>
              <a:t>סוג הקרקע ובתי גידול מיוחדים :</a:t>
            </a:r>
            <a:endParaRPr lang="he-IL" sz="3600" dirty="0">
              <a:effectLst>
                <a:glow rad="228600">
                  <a:srgbClr val="1BD7B8"/>
                </a:glow>
              </a:effectLst>
              <a:latin typeface="Guttman Haim" panose="02010401010101010101" pitchFamily="2" charset="-79"/>
              <a:cs typeface="Guttman Haim" panose="02010401010101010101" pitchFamily="2" charset="-79"/>
            </a:endParaRPr>
          </a:p>
        </p:txBody>
      </p:sp>
      <p:pic>
        <p:nvPicPr>
          <p:cNvPr id="6" name="תמונה 5"/>
          <p:cNvPicPr>
            <a:picLocks noChangeAspect="1"/>
          </p:cNvPicPr>
          <p:nvPr/>
        </p:nvPicPr>
        <p:blipFill>
          <a:blip r:embed="rId2"/>
          <a:stretch>
            <a:fillRect/>
          </a:stretch>
        </p:blipFill>
        <p:spPr>
          <a:xfrm>
            <a:off x="616253" y="4797153"/>
            <a:ext cx="2304256" cy="1728010"/>
          </a:xfrm>
          <a:prstGeom prst="rect">
            <a:avLst/>
          </a:prstGeom>
          <a:ln w="88900" cap="sq" cmpd="thickThin">
            <a:solidFill>
              <a:srgbClr val="000000"/>
            </a:solidFill>
            <a:prstDash val="solid"/>
            <a:miter lim="800000"/>
          </a:ln>
          <a:effectLst>
            <a:innerShdw blurRad="76200">
              <a:srgbClr val="000000"/>
            </a:innerShdw>
          </a:effectLst>
        </p:spPr>
      </p:pic>
      <p:pic>
        <p:nvPicPr>
          <p:cNvPr id="7" name="תמונה 6"/>
          <p:cNvPicPr>
            <a:picLocks noChangeAspect="1"/>
          </p:cNvPicPr>
          <p:nvPr/>
        </p:nvPicPr>
        <p:blipFill>
          <a:blip r:embed="rId3"/>
          <a:stretch>
            <a:fillRect/>
          </a:stretch>
        </p:blipFill>
        <p:spPr>
          <a:xfrm>
            <a:off x="3429257" y="4856340"/>
            <a:ext cx="2245292" cy="1683968"/>
          </a:xfrm>
          <a:prstGeom prst="rect">
            <a:avLst/>
          </a:prstGeom>
          <a:ln w="88900" cap="sq" cmpd="thickThin">
            <a:solidFill>
              <a:srgbClr val="000000"/>
            </a:solidFill>
            <a:prstDash val="solid"/>
            <a:miter lim="800000"/>
          </a:ln>
          <a:effectLst>
            <a:innerShdw blurRad="76200">
              <a:srgbClr val="000000"/>
            </a:innerShdw>
          </a:effectLst>
        </p:spPr>
      </p:pic>
      <p:pic>
        <p:nvPicPr>
          <p:cNvPr id="8" name="תמונה 7"/>
          <p:cNvPicPr>
            <a:picLocks noChangeAspect="1"/>
          </p:cNvPicPr>
          <p:nvPr/>
        </p:nvPicPr>
        <p:blipFill>
          <a:blip r:embed="rId4"/>
          <a:stretch>
            <a:fillRect/>
          </a:stretch>
        </p:blipFill>
        <p:spPr>
          <a:xfrm>
            <a:off x="6300192" y="4866329"/>
            <a:ext cx="2185382" cy="1689219"/>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60450533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80">
                                          <p:stCondLst>
                                            <p:cond delay="0"/>
                                          </p:stCondLst>
                                        </p:cTn>
                                        <p:tgtEl>
                                          <p:spTgt spid="6"/>
                                        </p:tgtEl>
                                      </p:cBhvr>
                                    </p:animEffect>
                                    <p:anim calcmode="lin" valueType="num">
                                      <p:cBhvr>
                                        <p:cTn id="2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7" dur="26">
                                          <p:stCondLst>
                                            <p:cond delay="650"/>
                                          </p:stCondLst>
                                        </p:cTn>
                                        <p:tgtEl>
                                          <p:spTgt spid="6"/>
                                        </p:tgtEl>
                                      </p:cBhvr>
                                      <p:to x="100000" y="60000"/>
                                    </p:animScale>
                                    <p:animScale>
                                      <p:cBhvr>
                                        <p:cTn id="28" dur="166" decel="50000">
                                          <p:stCondLst>
                                            <p:cond delay="676"/>
                                          </p:stCondLst>
                                        </p:cTn>
                                        <p:tgtEl>
                                          <p:spTgt spid="6"/>
                                        </p:tgtEl>
                                      </p:cBhvr>
                                      <p:to x="100000" y="100000"/>
                                    </p:animScale>
                                    <p:animScale>
                                      <p:cBhvr>
                                        <p:cTn id="29" dur="26">
                                          <p:stCondLst>
                                            <p:cond delay="1312"/>
                                          </p:stCondLst>
                                        </p:cTn>
                                        <p:tgtEl>
                                          <p:spTgt spid="6"/>
                                        </p:tgtEl>
                                      </p:cBhvr>
                                      <p:to x="100000" y="80000"/>
                                    </p:animScale>
                                    <p:animScale>
                                      <p:cBhvr>
                                        <p:cTn id="30" dur="166" decel="50000">
                                          <p:stCondLst>
                                            <p:cond delay="1338"/>
                                          </p:stCondLst>
                                        </p:cTn>
                                        <p:tgtEl>
                                          <p:spTgt spid="6"/>
                                        </p:tgtEl>
                                      </p:cBhvr>
                                      <p:to x="100000" y="100000"/>
                                    </p:animScale>
                                    <p:animScale>
                                      <p:cBhvr>
                                        <p:cTn id="31" dur="26">
                                          <p:stCondLst>
                                            <p:cond delay="1642"/>
                                          </p:stCondLst>
                                        </p:cTn>
                                        <p:tgtEl>
                                          <p:spTgt spid="6"/>
                                        </p:tgtEl>
                                      </p:cBhvr>
                                      <p:to x="100000" y="90000"/>
                                    </p:animScale>
                                    <p:animScale>
                                      <p:cBhvr>
                                        <p:cTn id="32" dur="166" decel="50000">
                                          <p:stCondLst>
                                            <p:cond delay="1668"/>
                                          </p:stCondLst>
                                        </p:cTn>
                                        <p:tgtEl>
                                          <p:spTgt spid="6"/>
                                        </p:tgtEl>
                                      </p:cBhvr>
                                      <p:to x="100000" y="100000"/>
                                    </p:animScale>
                                    <p:animScale>
                                      <p:cBhvr>
                                        <p:cTn id="33" dur="26">
                                          <p:stCondLst>
                                            <p:cond delay="1808"/>
                                          </p:stCondLst>
                                        </p:cTn>
                                        <p:tgtEl>
                                          <p:spTgt spid="6"/>
                                        </p:tgtEl>
                                      </p:cBhvr>
                                      <p:to x="100000" y="95000"/>
                                    </p:animScale>
                                    <p:animScale>
                                      <p:cBhvr>
                                        <p:cTn id="34" dur="166" decel="50000">
                                          <p:stCondLst>
                                            <p:cond delay="1834"/>
                                          </p:stCondLst>
                                        </p:cTn>
                                        <p:tgtEl>
                                          <p:spTgt spid="6"/>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80">
                                          <p:stCondLst>
                                            <p:cond delay="0"/>
                                          </p:stCondLst>
                                        </p:cTn>
                                        <p:tgtEl>
                                          <p:spTgt spid="7"/>
                                        </p:tgtEl>
                                      </p:cBhvr>
                                    </p:animEffect>
                                    <p:anim calcmode="lin" valueType="num">
                                      <p:cBhvr>
                                        <p:cTn id="4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5" dur="26">
                                          <p:stCondLst>
                                            <p:cond delay="650"/>
                                          </p:stCondLst>
                                        </p:cTn>
                                        <p:tgtEl>
                                          <p:spTgt spid="7"/>
                                        </p:tgtEl>
                                      </p:cBhvr>
                                      <p:to x="100000" y="60000"/>
                                    </p:animScale>
                                    <p:animScale>
                                      <p:cBhvr>
                                        <p:cTn id="46" dur="166" decel="50000">
                                          <p:stCondLst>
                                            <p:cond delay="676"/>
                                          </p:stCondLst>
                                        </p:cTn>
                                        <p:tgtEl>
                                          <p:spTgt spid="7"/>
                                        </p:tgtEl>
                                      </p:cBhvr>
                                      <p:to x="100000" y="100000"/>
                                    </p:animScale>
                                    <p:animScale>
                                      <p:cBhvr>
                                        <p:cTn id="47" dur="26">
                                          <p:stCondLst>
                                            <p:cond delay="1312"/>
                                          </p:stCondLst>
                                        </p:cTn>
                                        <p:tgtEl>
                                          <p:spTgt spid="7"/>
                                        </p:tgtEl>
                                      </p:cBhvr>
                                      <p:to x="100000" y="80000"/>
                                    </p:animScale>
                                    <p:animScale>
                                      <p:cBhvr>
                                        <p:cTn id="48" dur="166" decel="50000">
                                          <p:stCondLst>
                                            <p:cond delay="1338"/>
                                          </p:stCondLst>
                                        </p:cTn>
                                        <p:tgtEl>
                                          <p:spTgt spid="7"/>
                                        </p:tgtEl>
                                      </p:cBhvr>
                                      <p:to x="100000" y="100000"/>
                                    </p:animScale>
                                    <p:animScale>
                                      <p:cBhvr>
                                        <p:cTn id="49" dur="26">
                                          <p:stCondLst>
                                            <p:cond delay="1642"/>
                                          </p:stCondLst>
                                        </p:cTn>
                                        <p:tgtEl>
                                          <p:spTgt spid="7"/>
                                        </p:tgtEl>
                                      </p:cBhvr>
                                      <p:to x="100000" y="90000"/>
                                    </p:animScale>
                                    <p:animScale>
                                      <p:cBhvr>
                                        <p:cTn id="50" dur="166" decel="50000">
                                          <p:stCondLst>
                                            <p:cond delay="1668"/>
                                          </p:stCondLst>
                                        </p:cTn>
                                        <p:tgtEl>
                                          <p:spTgt spid="7"/>
                                        </p:tgtEl>
                                      </p:cBhvr>
                                      <p:to x="100000" y="100000"/>
                                    </p:animScale>
                                    <p:animScale>
                                      <p:cBhvr>
                                        <p:cTn id="51" dur="26">
                                          <p:stCondLst>
                                            <p:cond delay="1808"/>
                                          </p:stCondLst>
                                        </p:cTn>
                                        <p:tgtEl>
                                          <p:spTgt spid="7"/>
                                        </p:tgtEl>
                                      </p:cBhvr>
                                      <p:to x="100000" y="95000"/>
                                    </p:animScale>
                                    <p:animScale>
                                      <p:cBhvr>
                                        <p:cTn id="52" dur="166" decel="50000">
                                          <p:stCondLst>
                                            <p:cond delay="1834"/>
                                          </p:stCondLst>
                                        </p:cTn>
                                        <p:tgtEl>
                                          <p:spTgt spid="7"/>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ipe(down)">
                                      <p:cBhvr>
                                        <p:cTn id="57" dur="580">
                                          <p:stCondLst>
                                            <p:cond delay="0"/>
                                          </p:stCondLst>
                                        </p:cTn>
                                        <p:tgtEl>
                                          <p:spTgt spid="8"/>
                                        </p:tgtEl>
                                      </p:cBhvr>
                                    </p:animEffect>
                                    <p:anim calcmode="lin" valueType="num">
                                      <p:cBhvr>
                                        <p:cTn id="5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3" dur="26">
                                          <p:stCondLst>
                                            <p:cond delay="650"/>
                                          </p:stCondLst>
                                        </p:cTn>
                                        <p:tgtEl>
                                          <p:spTgt spid="8"/>
                                        </p:tgtEl>
                                      </p:cBhvr>
                                      <p:to x="100000" y="60000"/>
                                    </p:animScale>
                                    <p:animScale>
                                      <p:cBhvr>
                                        <p:cTn id="64" dur="166" decel="50000">
                                          <p:stCondLst>
                                            <p:cond delay="676"/>
                                          </p:stCondLst>
                                        </p:cTn>
                                        <p:tgtEl>
                                          <p:spTgt spid="8"/>
                                        </p:tgtEl>
                                      </p:cBhvr>
                                      <p:to x="100000" y="100000"/>
                                    </p:animScale>
                                    <p:animScale>
                                      <p:cBhvr>
                                        <p:cTn id="65" dur="26">
                                          <p:stCondLst>
                                            <p:cond delay="1312"/>
                                          </p:stCondLst>
                                        </p:cTn>
                                        <p:tgtEl>
                                          <p:spTgt spid="8"/>
                                        </p:tgtEl>
                                      </p:cBhvr>
                                      <p:to x="100000" y="80000"/>
                                    </p:animScale>
                                    <p:animScale>
                                      <p:cBhvr>
                                        <p:cTn id="66" dur="166" decel="50000">
                                          <p:stCondLst>
                                            <p:cond delay="1338"/>
                                          </p:stCondLst>
                                        </p:cTn>
                                        <p:tgtEl>
                                          <p:spTgt spid="8"/>
                                        </p:tgtEl>
                                      </p:cBhvr>
                                      <p:to x="100000" y="100000"/>
                                    </p:animScale>
                                    <p:animScale>
                                      <p:cBhvr>
                                        <p:cTn id="67" dur="26">
                                          <p:stCondLst>
                                            <p:cond delay="1642"/>
                                          </p:stCondLst>
                                        </p:cTn>
                                        <p:tgtEl>
                                          <p:spTgt spid="8"/>
                                        </p:tgtEl>
                                      </p:cBhvr>
                                      <p:to x="100000" y="90000"/>
                                    </p:animScale>
                                    <p:animScale>
                                      <p:cBhvr>
                                        <p:cTn id="68" dur="166" decel="50000">
                                          <p:stCondLst>
                                            <p:cond delay="1668"/>
                                          </p:stCondLst>
                                        </p:cTn>
                                        <p:tgtEl>
                                          <p:spTgt spid="8"/>
                                        </p:tgtEl>
                                      </p:cBhvr>
                                      <p:to x="100000" y="100000"/>
                                    </p:animScale>
                                    <p:animScale>
                                      <p:cBhvr>
                                        <p:cTn id="69" dur="26">
                                          <p:stCondLst>
                                            <p:cond delay="1808"/>
                                          </p:stCondLst>
                                        </p:cTn>
                                        <p:tgtEl>
                                          <p:spTgt spid="8"/>
                                        </p:tgtEl>
                                      </p:cBhvr>
                                      <p:to x="100000" y="95000"/>
                                    </p:animScale>
                                    <p:animScale>
                                      <p:cBhvr>
                                        <p:cTn id="7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1D1DFF"/>
            </a:gs>
            <a:gs pos="82000">
              <a:schemeClr val="accent1">
                <a:tint val="44500"/>
                <a:satMod val="160000"/>
                <a:lumMod val="0"/>
                <a:lumOff val="100000"/>
              </a:schemeClr>
            </a:gs>
          </a:gsLst>
          <a:lin ang="2700000" scaled="1"/>
          <a:tileRect/>
        </a:grad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467544" y="0"/>
            <a:ext cx="8229600" cy="874951"/>
          </a:xfrm>
        </p:spPr>
        <p:txBody>
          <a:bodyPr/>
          <a:lstStyle/>
          <a:p>
            <a:r>
              <a:rPr lang="he-IL" dirty="0" smtClean="0">
                <a:ln w="0"/>
                <a:solidFill>
                  <a:schemeClr val="tx1"/>
                </a:solidFill>
                <a:effectLst>
                  <a:glow rad="228600">
                    <a:srgbClr val="1D1DFF">
                      <a:alpha val="40000"/>
                    </a:srgbClr>
                  </a:glow>
                </a:effectLst>
                <a:latin typeface="Guttman Haim" panose="02010401010101010101" pitchFamily="2" charset="-79"/>
                <a:cs typeface="Guttman Haim" panose="02010401010101010101" pitchFamily="2" charset="-79"/>
              </a:rPr>
              <a:t>בתי גידול לבע"</a:t>
            </a:r>
            <a:r>
              <a:rPr lang="he-IL" dirty="0">
                <a:ln w="0"/>
                <a:solidFill>
                  <a:schemeClr val="tx1"/>
                </a:solidFill>
                <a:effectLst>
                  <a:glow rad="228600">
                    <a:srgbClr val="1D1DFF">
                      <a:alpha val="40000"/>
                    </a:srgbClr>
                  </a:glow>
                </a:effectLst>
                <a:latin typeface="Guttman Haim" panose="02010401010101010101" pitchFamily="2" charset="-79"/>
                <a:cs typeface="Guttman Haim" panose="02010401010101010101" pitchFamily="2" charset="-79"/>
              </a:rPr>
              <a:t>ח</a:t>
            </a:r>
            <a:r>
              <a:rPr lang="he-IL" dirty="0" smtClean="0">
                <a:ln w="0"/>
                <a:solidFill>
                  <a:schemeClr val="tx1"/>
                </a:solidFill>
                <a:effectLst>
                  <a:glow rad="228600">
                    <a:srgbClr val="1D1DFF">
                      <a:alpha val="40000"/>
                    </a:srgbClr>
                  </a:glow>
                </a:effectLst>
                <a:latin typeface="Guttman Haim" panose="02010401010101010101" pitchFamily="2" charset="-79"/>
                <a:cs typeface="Guttman Haim" panose="02010401010101010101" pitchFamily="2" charset="-79"/>
              </a:rPr>
              <a:t> בנגב:</a:t>
            </a:r>
            <a:endParaRPr lang="he-IL" dirty="0">
              <a:ln w="0"/>
              <a:solidFill>
                <a:schemeClr val="tx1"/>
              </a:solidFill>
              <a:effectLst>
                <a:glow rad="228600">
                  <a:srgbClr val="1D1DFF">
                    <a:alpha val="40000"/>
                  </a:srgbClr>
                </a:glow>
              </a:effectLst>
              <a:latin typeface="Guttman Haim" panose="02010401010101010101" pitchFamily="2" charset="-79"/>
              <a:cs typeface="Guttman Haim" panose="02010401010101010101" pitchFamily="2" charset="-79"/>
            </a:endParaRPr>
          </a:p>
        </p:txBody>
      </p:sp>
      <p:sp>
        <p:nvSpPr>
          <p:cNvPr id="3" name="TextBox 2"/>
          <p:cNvSpPr txBox="1"/>
          <p:nvPr/>
        </p:nvSpPr>
        <p:spPr>
          <a:xfrm>
            <a:off x="117848" y="710934"/>
            <a:ext cx="8928992" cy="2031325"/>
          </a:xfrm>
          <a:prstGeom prst="rect">
            <a:avLst/>
          </a:prstGeom>
          <a:noFill/>
        </p:spPr>
        <p:txBody>
          <a:bodyPr wrap="square" rtlCol="1">
            <a:spAutoFit/>
          </a:bodyPr>
          <a:lstStyle/>
          <a:p>
            <a:r>
              <a:rPr lang="he-IL" b="1" dirty="0">
                <a:ln>
                  <a:solidFill>
                    <a:schemeClr val="bg1"/>
                  </a:solidFill>
                </a:ln>
                <a:solidFill>
                  <a:sysClr val="windowText" lastClr="000000"/>
                </a:solidFill>
                <a:latin typeface="Segoe UI Semibold" panose="020B0702040204020203" pitchFamily="34" charset="0"/>
                <a:cs typeface="Segoe UI Semibold" panose="020B0702040204020203" pitchFamily="34" charset="0"/>
              </a:rPr>
              <a:t>במצפה רמון שוכנת חוות </a:t>
            </a:r>
            <a:r>
              <a:rPr lang="he-IL" b="1" dirty="0" smtClean="0">
                <a:ln>
                  <a:solidFill>
                    <a:schemeClr val="bg1"/>
                  </a:solidFill>
                </a:ln>
                <a:solidFill>
                  <a:sysClr val="windowText" lastClr="000000"/>
                </a:solidFill>
                <a:latin typeface="Segoe UI Semibold" panose="020B0702040204020203" pitchFamily="34" charset="0"/>
                <a:cs typeface="Segoe UI Semibold" panose="020B0702040204020203" pitchFamily="34" charset="0"/>
              </a:rPr>
              <a:t>האלפקות. </a:t>
            </a:r>
          </a:p>
          <a:p>
            <a:r>
              <a:rPr lang="he-IL" b="1" dirty="0" smtClean="0">
                <a:ln>
                  <a:solidFill>
                    <a:schemeClr val="bg1"/>
                  </a:solidFill>
                </a:ln>
                <a:solidFill>
                  <a:sysClr val="windowText" lastClr="000000"/>
                </a:solidFill>
                <a:latin typeface="Segoe UI Semibold" panose="020B0702040204020203" pitchFamily="34" charset="0"/>
                <a:cs typeface="Segoe UI Semibold" panose="020B0702040204020203" pitchFamily="34" charset="0"/>
              </a:rPr>
              <a:t>שם </a:t>
            </a:r>
            <a:r>
              <a:rPr lang="he-IL" b="1" dirty="0">
                <a:ln>
                  <a:solidFill>
                    <a:schemeClr val="bg1"/>
                  </a:solidFill>
                </a:ln>
                <a:solidFill>
                  <a:sysClr val="windowText" lastClr="000000"/>
                </a:solidFill>
                <a:latin typeface="Segoe UI Semibold" panose="020B0702040204020203" pitchFamily="34" charset="0"/>
                <a:cs typeface="Segoe UI Semibold" panose="020B0702040204020203" pitchFamily="34" charset="0"/>
              </a:rPr>
              <a:t>מגדלים למות, אלפקות, סוסים, חמורים ועיזים.  </a:t>
            </a:r>
          </a:p>
          <a:p>
            <a:r>
              <a:rPr lang="he-IL" b="1" dirty="0" smtClean="0">
                <a:ln>
                  <a:solidFill>
                    <a:schemeClr val="bg1"/>
                  </a:solidFill>
                </a:ln>
                <a:solidFill>
                  <a:sysClr val="windowText" lastClr="000000"/>
                </a:solidFill>
                <a:latin typeface="Segoe UI Semibold" panose="020B0702040204020203" pitchFamily="34" charset="0"/>
                <a:cs typeface="Segoe UI Semibold" panose="020B0702040204020203" pitchFamily="34" charset="0"/>
              </a:rPr>
              <a:t>חווה </a:t>
            </a:r>
            <a:r>
              <a:rPr lang="he-IL" b="1" dirty="0">
                <a:ln>
                  <a:solidFill>
                    <a:schemeClr val="bg1"/>
                  </a:solidFill>
                </a:ln>
                <a:solidFill>
                  <a:sysClr val="windowText" lastClr="000000"/>
                </a:solidFill>
                <a:latin typeface="Segoe UI Semibold" panose="020B0702040204020203" pitchFamily="34" charset="0"/>
                <a:cs typeface="Segoe UI Semibold" panose="020B0702040204020203" pitchFamily="34" charset="0"/>
              </a:rPr>
              <a:t>זו מציעה מגוון אטרקציות  לילדים ולמשפחות</a:t>
            </a:r>
            <a:r>
              <a:rPr lang="he-IL" b="1" dirty="0" smtClean="0">
                <a:ln>
                  <a:solidFill>
                    <a:schemeClr val="bg1"/>
                  </a:solidFill>
                </a:ln>
                <a:solidFill>
                  <a:sysClr val="windowText" lastClr="000000"/>
                </a:solidFill>
                <a:latin typeface="Segoe UI Semibold" panose="020B0702040204020203" pitchFamily="34" charset="0"/>
                <a:cs typeface="Segoe UI Semibold" panose="020B0702040204020203" pitchFamily="34" charset="0"/>
              </a:rPr>
              <a:t>.</a:t>
            </a:r>
          </a:p>
          <a:p>
            <a:r>
              <a:rPr lang="he-IL" b="1" dirty="0">
                <a:ln>
                  <a:solidFill>
                    <a:schemeClr val="bg1"/>
                  </a:solidFill>
                </a:ln>
                <a:solidFill>
                  <a:sysClr val="windowText" lastClr="000000"/>
                </a:solidFill>
                <a:latin typeface="Segoe UI Semibold" panose="020B0702040204020203" pitchFamily="34" charset="0"/>
                <a:cs typeface="Segoe UI Semibold" panose="020B0702040204020203" pitchFamily="34" charset="0"/>
              </a:rPr>
              <a:t>בחווה תפגשו מקרוב את האלפקות והלאמות, תוכלו לשבת לכוס קפה מפנקת בזמן </a:t>
            </a:r>
            <a:r>
              <a:rPr lang="he-IL" b="1" dirty="0" smtClean="0">
                <a:ln>
                  <a:solidFill>
                    <a:schemeClr val="bg1"/>
                  </a:solidFill>
                </a:ln>
                <a:solidFill>
                  <a:sysClr val="windowText" lastClr="000000"/>
                </a:solidFill>
                <a:latin typeface="Segoe UI Semibold" panose="020B0702040204020203" pitchFamily="34" charset="0"/>
                <a:cs typeface="Segoe UI Semibold" panose="020B0702040204020203" pitchFamily="34" charset="0"/>
              </a:rPr>
              <a:t>שהילדים </a:t>
            </a:r>
            <a:r>
              <a:rPr lang="he-IL" b="1" dirty="0">
                <a:ln>
                  <a:solidFill>
                    <a:schemeClr val="bg1"/>
                  </a:solidFill>
                </a:ln>
                <a:solidFill>
                  <a:sysClr val="windowText" lastClr="000000"/>
                </a:solidFill>
                <a:latin typeface="Segoe UI Semibold" panose="020B0702040204020203" pitchFamily="34" charset="0"/>
                <a:cs typeface="Segoe UI Semibold" panose="020B0702040204020203" pitchFamily="34" charset="0"/>
              </a:rPr>
              <a:t>מאכילים את האלפקות או רוכבים על </a:t>
            </a:r>
            <a:r>
              <a:rPr lang="he-IL" b="1" dirty="0" smtClean="0">
                <a:ln>
                  <a:solidFill>
                    <a:schemeClr val="bg1"/>
                  </a:solidFill>
                </a:ln>
                <a:solidFill>
                  <a:sysClr val="windowText" lastClr="000000"/>
                </a:solidFill>
                <a:latin typeface="Segoe UI Semibold" panose="020B0702040204020203" pitchFamily="34" charset="0"/>
                <a:cs typeface="Segoe UI Semibold" panose="020B0702040204020203" pitchFamily="34" charset="0"/>
              </a:rPr>
              <a:t>לאמה. </a:t>
            </a:r>
            <a:r>
              <a:rPr lang="he-IL" b="1" dirty="0">
                <a:ln>
                  <a:solidFill>
                    <a:schemeClr val="bg1"/>
                  </a:solidFill>
                </a:ln>
                <a:solidFill>
                  <a:sysClr val="windowText" lastClr="000000"/>
                </a:solidFill>
                <a:latin typeface="Segoe UI Semibold" panose="020B0702040204020203" pitchFamily="34" charset="0"/>
                <a:cs typeface="Segoe UI Semibold" panose="020B0702040204020203" pitchFamily="34" charset="0"/>
              </a:rPr>
              <a:t>לחובבי השטח והנופים נמליץ לצאת לטיול סוסים זוגי או משפחתי לנופי הבראשית של מכתש רמון </a:t>
            </a:r>
            <a:r>
              <a:rPr lang="he-IL" b="1" dirty="0" smtClean="0">
                <a:ln>
                  <a:solidFill>
                    <a:schemeClr val="bg1"/>
                  </a:solidFill>
                </a:ln>
                <a:solidFill>
                  <a:sysClr val="windowText" lastClr="000000"/>
                </a:solidFill>
                <a:latin typeface="Segoe UI Semibold" panose="020B0702040204020203" pitchFamily="34" charset="0"/>
                <a:cs typeface="Segoe UI Semibold" panose="020B0702040204020203" pitchFamily="34" charset="0"/>
              </a:rPr>
              <a:t>ולהישאר </a:t>
            </a:r>
            <a:r>
              <a:rPr lang="he-IL" b="1" dirty="0">
                <a:ln>
                  <a:solidFill>
                    <a:schemeClr val="bg1"/>
                  </a:solidFill>
                </a:ln>
                <a:solidFill>
                  <a:sysClr val="windowText" lastClr="000000"/>
                </a:solidFill>
                <a:latin typeface="Segoe UI Semibold" panose="020B0702040204020203" pitchFamily="34" charset="0"/>
                <a:cs typeface="Segoe UI Semibold" panose="020B0702040204020203" pitchFamily="34" charset="0"/>
              </a:rPr>
              <a:t>לישון באחד הצימרים.</a:t>
            </a:r>
          </a:p>
        </p:txBody>
      </p:sp>
      <p:pic>
        <p:nvPicPr>
          <p:cNvPr id="3074" name="Picture 2" descr="https://media-cdn.tripadvisor.com/media/photo-s/09/98/a0/1e/the-alpaca-far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87445">
            <a:off x="457419" y="3061886"/>
            <a:ext cx="2334504" cy="1497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תמונה 4"/>
          <p:cNvPicPr>
            <a:picLocks noChangeAspect="1"/>
          </p:cNvPicPr>
          <p:nvPr/>
        </p:nvPicPr>
        <p:blipFill>
          <a:blip r:embed="rId3"/>
          <a:stretch>
            <a:fillRect/>
          </a:stretch>
        </p:blipFill>
        <p:spPr>
          <a:xfrm>
            <a:off x="3467830" y="2928769"/>
            <a:ext cx="2193750" cy="16752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תמונה 5"/>
          <p:cNvPicPr>
            <a:picLocks noChangeAspect="1"/>
          </p:cNvPicPr>
          <p:nvPr/>
        </p:nvPicPr>
        <p:blipFill>
          <a:blip r:embed="rId4"/>
          <a:stretch>
            <a:fillRect/>
          </a:stretch>
        </p:blipFill>
        <p:spPr>
          <a:xfrm rot="672854">
            <a:off x="6329129" y="3038561"/>
            <a:ext cx="2174375" cy="1455623"/>
          </a:xfrm>
          <a:prstGeom prst="rect">
            <a:avLst/>
          </a:prstGeom>
          <a:ln w="88900" cap="sq" cmpd="thickThin">
            <a:solidFill>
              <a:srgbClr val="000000"/>
            </a:solidFill>
            <a:prstDash val="solid"/>
            <a:miter lim="800000"/>
          </a:ln>
          <a:effectLst>
            <a:innerShdw blurRad="76200">
              <a:srgbClr val="000000"/>
            </a:innerShdw>
          </a:effectLst>
        </p:spPr>
      </p:pic>
      <p:pic>
        <p:nvPicPr>
          <p:cNvPr id="7" name="תמונה 6"/>
          <p:cNvPicPr>
            <a:picLocks noChangeAspect="1"/>
          </p:cNvPicPr>
          <p:nvPr/>
        </p:nvPicPr>
        <p:blipFill>
          <a:blip r:embed="rId5"/>
          <a:stretch>
            <a:fillRect/>
          </a:stretch>
        </p:blipFill>
        <p:spPr>
          <a:xfrm rot="483255">
            <a:off x="723710" y="5193143"/>
            <a:ext cx="2101536" cy="1400148"/>
          </a:xfrm>
          <a:prstGeom prst="rect">
            <a:avLst/>
          </a:prstGeom>
          <a:ln>
            <a:noFill/>
          </a:ln>
          <a:effectLst>
            <a:outerShdw blurRad="292100" dist="139700" dir="2700000" algn="tl" rotWithShape="0">
              <a:srgbClr val="333333">
                <a:alpha val="65000"/>
              </a:srgbClr>
            </a:outerShdw>
          </a:effectLst>
        </p:spPr>
      </p:pic>
      <p:pic>
        <p:nvPicPr>
          <p:cNvPr id="8" name="תמונה 7"/>
          <p:cNvPicPr>
            <a:picLocks noChangeAspect="1"/>
          </p:cNvPicPr>
          <p:nvPr/>
        </p:nvPicPr>
        <p:blipFill>
          <a:blip r:embed="rId6"/>
          <a:stretch>
            <a:fillRect/>
          </a:stretch>
        </p:blipFill>
        <p:spPr>
          <a:xfrm rot="20944289">
            <a:off x="3888452" y="5042323"/>
            <a:ext cx="1860675" cy="148523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9" name="תמונה 8"/>
          <p:cNvPicPr>
            <a:picLocks noChangeAspect="1"/>
          </p:cNvPicPr>
          <p:nvPr/>
        </p:nvPicPr>
        <p:blipFill>
          <a:blip r:embed="rId7"/>
          <a:stretch>
            <a:fillRect/>
          </a:stretch>
        </p:blipFill>
        <p:spPr>
          <a:xfrm>
            <a:off x="6516216" y="5007239"/>
            <a:ext cx="1800200" cy="146601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82385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3"/>
                                        </p:tgtEl>
                                      </p:cBhvr>
                                    </p:animEffect>
                                    <p:animScale>
                                      <p:cBhvr>
                                        <p:cTn id="15" dur="250" autoRev="1" fill="hold"/>
                                        <p:tgtEl>
                                          <p:spTgt spid="3"/>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fade">
                                      <p:cBhvr>
                                        <p:cTn id="20" dur="1000"/>
                                        <p:tgtEl>
                                          <p:spTgt spid="3074"/>
                                        </p:tgtEl>
                                      </p:cBhvr>
                                    </p:animEffect>
                                    <p:anim calcmode="lin" valueType="num">
                                      <p:cBhvr>
                                        <p:cTn id="21" dur="1000" fill="hold"/>
                                        <p:tgtEl>
                                          <p:spTgt spid="3074"/>
                                        </p:tgtEl>
                                        <p:attrNameLst>
                                          <p:attrName>ppt_x</p:attrName>
                                        </p:attrNameLst>
                                      </p:cBhvr>
                                      <p:tavLst>
                                        <p:tav tm="0">
                                          <p:val>
                                            <p:strVal val="#ppt_x"/>
                                          </p:val>
                                        </p:tav>
                                        <p:tav tm="100000">
                                          <p:val>
                                            <p:strVal val="#ppt_x"/>
                                          </p:val>
                                        </p:tav>
                                      </p:tavLst>
                                    </p:anim>
                                    <p:anim calcmode="lin" valueType="num">
                                      <p:cBhvr>
                                        <p:cTn id="22"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anim calcmode="lin" valueType="num">
                                      <p:cBhvr>
                                        <p:cTn id="49" dur="1000" fill="hold"/>
                                        <p:tgtEl>
                                          <p:spTgt spid="8"/>
                                        </p:tgtEl>
                                        <p:attrNameLst>
                                          <p:attrName>ppt_x</p:attrName>
                                        </p:attrNameLst>
                                      </p:cBhvr>
                                      <p:tavLst>
                                        <p:tav tm="0">
                                          <p:val>
                                            <p:strVal val="#ppt_x"/>
                                          </p:val>
                                        </p:tav>
                                        <p:tav tm="100000">
                                          <p:val>
                                            <p:strVal val="#ppt_x"/>
                                          </p:val>
                                        </p:tav>
                                      </p:tavLst>
                                    </p:anim>
                                    <p:anim calcmode="lin" valueType="num">
                                      <p:cBhvr>
                                        <p:cTn id="5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1000"/>
                                        <p:tgtEl>
                                          <p:spTgt spid="9"/>
                                        </p:tgtEl>
                                      </p:cBhvr>
                                    </p:animEffect>
                                    <p:anim calcmode="lin" valueType="num">
                                      <p:cBhvr>
                                        <p:cTn id="56" dur="1000" fill="hold"/>
                                        <p:tgtEl>
                                          <p:spTgt spid="9"/>
                                        </p:tgtEl>
                                        <p:attrNameLst>
                                          <p:attrName>ppt_x</p:attrName>
                                        </p:attrNameLst>
                                      </p:cBhvr>
                                      <p:tavLst>
                                        <p:tav tm="0">
                                          <p:val>
                                            <p:strVal val="#ppt_x"/>
                                          </p:val>
                                        </p:tav>
                                        <p:tav tm="100000">
                                          <p:val>
                                            <p:strVal val="#ppt_x"/>
                                          </p:val>
                                        </p:tav>
                                      </p:tavLst>
                                    </p:anim>
                                    <p:anim calcmode="lin" valueType="num">
                                      <p:cBhvr>
                                        <p:cTn id="5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6D96"/>
            </a:gs>
            <a:gs pos="82000">
              <a:schemeClr val="accent1">
                <a:tint val="44500"/>
                <a:satMod val="160000"/>
                <a:lumMod val="0"/>
                <a:lumOff val="100000"/>
              </a:schemeClr>
            </a:gs>
          </a:gsLst>
          <a:lin ang="2700000" scaled="1"/>
          <a:tileRect/>
        </a:gradFill>
        <a:effectLst/>
      </p:bgPr>
    </p:bg>
    <p:spTree>
      <p:nvGrpSpPr>
        <p:cNvPr id="1" name=""/>
        <p:cNvGrpSpPr/>
        <p:nvPr/>
      </p:nvGrpSpPr>
      <p:grpSpPr>
        <a:xfrm>
          <a:off x="0" y="0"/>
          <a:ext cx="0" cy="0"/>
          <a:chOff x="0" y="0"/>
          <a:chExt cx="0" cy="0"/>
        </a:xfrm>
      </p:grpSpPr>
      <p:sp>
        <p:nvSpPr>
          <p:cNvPr id="4" name="TextBox 3"/>
          <p:cNvSpPr txBox="1"/>
          <p:nvPr/>
        </p:nvSpPr>
        <p:spPr>
          <a:xfrm>
            <a:off x="-18661" y="620688"/>
            <a:ext cx="9036496" cy="3416320"/>
          </a:xfrm>
          <a:prstGeom prst="rect">
            <a:avLst/>
          </a:prstGeom>
          <a:noFill/>
        </p:spPr>
        <p:txBody>
          <a:bodyPr wrap="square" rtlCol="1">
            <a:spAutoFit/>
          </a:bodyPr>
          <a:lstStyle/>
          <a:p>
            <a:r>
              <a:rPr lang="he-IL" dirty="0" smtClean="0">
                <a:ln>
                  <a:solidFill>
                    <a:sysClr val="windowText" lastClr="000000"/>
                  </a:solidFill>
                </a:ln>
                <a:solidFill>
                  <a:srgbClr val="FF0000"/>
                </a:solidFill>
                <a:latin typeface="Segoe UI Semibold" pitchFamily="34" charset="0"/>
                <a:cs typeface="Segoe UI Semibold" pitchFamily="34" charset="0"/>
              </a:rPr>
              <a:t>הסיפור ההיסטורי: </a:t>
            </a:r>
          </a:p>
          <a:p>
            <a:r>
              <a:rPr lang="he-IL" dirty="0">
                <a:ln>
                  <a:solidFill>
                    <a:sysClr val="windowText" lastClr="000000"/>
                  </a:solidFill>
                </a:ln>
                <a:solidFill>
                  <a:sysClr val="windowText" lastClr="000000"/>
                </a:solidFill>
                <a:latin typeface="Segoe UI Semibold" pitchFamily="34" charset="0"/>
                <a:cs typeface="Segoe UI Semibold" pitchFamily="34" charset="0"/>
              </a:rPr>
              <a:t>כבר בימי האבות היה הנגב מיושב ביהודים, הם נטו בו את אוהליהם וחפרו בו בארות. </a:t>
            </a:r>
          </a:p>
          <a:p>
            <a:r>
              <a:rPr lang="he-IL" dirty="0">
                <a:ln>
                  <a:solidFill>
                    <a:sysClr val="windowText" lastClr="000000"/>
                  </a:solidFill>
                </a:ln>
                <a:solidFill>
                  <a:sysClr val="windowText" lastClr="000000"/>
                </a:solidFill>
                <a:latin typeface="Segoe UI Semibold" pitchFamily="34" charset="0"/>
                <a:cs typeface="Segoe UI Semibold" pitchFamily="34" charset="0"/>
              </a:rPr>
              <a:t>בתקופת התנחלות השבטים בארץ ישבו בצפון הנגב בני שבט יהודה ובדרום בני שבט שמעון. התיישבות נוספת בנגב נרשמה כששבו היהודים מגלות בבל. </a:t>
            </a:r>
          </a:p>
          <a:p>
            <a:r>
              <a:rPr lang="he-IL" dirty="0">
                <a:ln>
                  <a:solidFill>
                    <a:sysClr val="windowText" lastClr="000000"/>
                  </a:solidFill>
                </a:ln>
                <a:solidFill>
                  <a:sysClr val="windowText" lastClr="000000"/>
                </a:solidFill>
                <a:latin typeface="Segoe UI Semibold" pitchFamily="34" charset="0"/>
                <a:cs typeface="Segoe UI Semibold" pitchFamily="34" charset="0"/>
              </a:rPr>
              <a:t>בראשית תקופת בית שני נדדו אדומים מדרום עבר הירדן אל הנגב, אך עמידתם האיתנה של החשמונאים יצרה רצף התיישבותי וכך נשאר הנגב מיושב ביהודים. </a:t>
            </a:r>
          </a:p>
          <a:p>
            <a:r>
              <a:rPr lang="he-IL" dirty="0">
                <a:ln>
                  <a:solidFill>
                    <a:sysClr val="windowText" lastClr="000000"/>
                  </a:solidFill>
                </a:ln>
                <a:solidFill>
                  <a:sysClr val="windowText" lastClr="000000"/>
                </a:solidFill>
                <a:latin typeface="Segoe UI Semibold" pitchFamily="34" charset="0"/>
                <a:cs typeface="Segoe UI Semibold" pitchFamily="34" charset="0"/>
              </a:rPr>
              <a:t>אחרי חורבן בית שני היה הנגב גבולה המזרחי של האימפריה הרומית</a:t>
            </a:r>
            <a:r>
              <a:rPr lang="he-IL" dirty="0" smtClean="0">
                <a:ln>
                  <a:solidFill>
                    <a:sysClr val="windowText" lastClr="000000"/>
                  </a:solidFill>
                </a:ln>
                <a:solidFill>
                  <a:sysClr val="windowText" lastClr="000000"/>
                </a:solidFill>
                <a:latin typeface="Segoe UI Semibold" pitchFamily="34" charset="0"/>
                <a:cs typeface="Segoe UI Semibold" pitchFamily="34" charset="0"/>
              </a:rPr>
              <a:t>.</a:t>
            </a:r>
          </a:p>
          <a:p>
            <a:r>
              <a:rPr lang="he-IL" dirty="0">
                <a:ln>
                  <a:solidFill>
                    <a:sysClr val="windowText" lastClr="000000"/>
                  </a:solidFill>
                </a:ln>
                <a:solidFill>
                  <a:sysClr val="windowText" lastClr="000000"/>
                </a:solidFill>
                <a:latin typeface="Segoe UI Semibold" pitchFamily="34" charset="0"/>
                <a:cs typeface="Segoe UI Semibold" pitchFamily="34" charset="0"/>
              </a:rPr>
              <a:t> מאוחר יותר יושב הנגב בידי נוצרים שפיתחו בו חקלאות ובנו בתים, כנסיות, מאגרים ועוד. </a:t>
            </a:r>
          </a:p>
          <a:p>
            <a:r>
              <a:rPr lang="he-IL" dirty="0">
                <a:ln>
                  <a:solidFill>
                    <a:sysClr val="windowText" lastClr="000000"/>
                  </a:solidFill>
                </a:ln>
                <a:solidFill>
                  <a:sysClr val="windowText" lastClr="000000"/>
                </a:solidFill>
                <a:latin typeface="Segoe UI Semibold" pitchFamily="34" charset="0"/>
                <a:cs typeface="Segoe UI Semibold" pitchFamily="34" charset="0"/>
              </a:rPr>
              <a:t>במאה השביעית חרבו הישובים בנגב, בדווים פלשו אל האזור ושטחים חקלאיים הפכו לשטחי מרעה. כך נשאר הנגב ריק מישובים במשך דורות רבים, עד שהחלו היהודים להתיישב בו </a:t>
            </a:r>
            <a:r>
              <a:rPr lang="he-IL" dirty="0" smtClean="0">
                <a:ln>
                  <a:solidFill>
                    <a:sysClr val="windowText" lastClr="000000"/>
                  </a:solidFill>
                </a:ln>
                <a:solidFill>
                  <a:sysClr val="windowText" lastClr="000000"/>
                </a:solidFill>
                <a:latin typeface="Segoe UI Semibold" pitchFamily="34" charset="0"/>
                <a:cs typeface="Segoe UI Semibold" pitchFamily="34" charset="0"/>
              </a:rPr>
              <a:t>.</a:t>
            </a:r>
          </a:p>
          <a:p>
            <a:r>
              <a:rPr lang="he-IL" dirty="0" smtClean="0">
                <a:ln>
                  <a:solidFill>
                    <a:sysClr val="windowText" lastClr="000000"/>
                  </a:solidFill>
                </a:ln>
                <a:solidFill>
                  <a:sysClr val="windowText" lastClr="000000"/>
                </a:solidFill>
                <a:latin typeface="Segoe UI Semibold" pitchFamily="34" charset="0"/>
                <a:cs typeface="Segoe UI Semibold" pitchFamily="34" charset="0"/>
              </a:rPr>
              <a:t>וכך לאט לאט התפתח הנגב ונבנו עוד יישובים...</a:t>
            </a:r>
            <a:endParaRPr lang="he-IL" dirty="0">
              <a:ln>
                <a:solidFill>
                  <a:sysClr val="windowText" lastClr="000000"/>
                </a:solidFill>
              </a:ln>
              <a:solidFill>
                <a:sysClr val="windowText" lastClr="000000"/>
              </a:solidFill>
              <a:latin typeface="Segoe UI Semibold" pitchFamily="34" charset="0"/>
              <a:cs typeface="Segoe UI Semibold" pitchFamily="34" charset="0"/>
            </a:endParaRPr>
          </a:p>
        </p:txBody>
      </p:sp>
      <p:sp>
        <p:nvSpPr>
          <p:cNvPr id="3" name="TextBox 2"/>
          <p:cNvSpPr txBox="1"/>
          <p:nvPr/>
        </p:nvSpPr>
        <p:spPr>
          <a:xfrm>
            <a:off x="2195736" y="44624"/>
            <a:ext cx="5688632" cy="707886"/>
          </a:xfrm>
          <a:prstGeom prst="rect">
            <a:avLst/>
          </a:prstGeom>
          <a:noFill/>
        </p:spPr>
        <p:txBody>
          <a:bodyPr wrap="square" rtlCol="1">
            <a:spAutoFit/>
          </a:bodyPr>
          <a:lstStyle/>
          <a:p>
            <a:pPr algn="ctr"/>
            <a:r>
              <a:rPr lang="he-IL" sz="4000" dirty="0" smtClean="0">
                <a:effectLst>
                  <a:glow rad="228600">
                    <a:srgbClr val="FF0000">
                      <a:alpha val="40000"/>
                    </a:srgbClr>
                  </a:glow>
                </a:effectLst>
                <a:latin typeface="Guttman Haim" panose="02010401010101010101" pitchFamily="2" charset="-79"/>
                <a:cs typeface="Guttman Haim" panose="02010401010101010101" pitchFamily="2" charset="-79"/>
              </a:rPr>
              <a:t>ההיסטוריה בנגב:</a:t>
            </a:r>
            <a:endParaRPr lang="he-IL" sz="4000" dirty="0">
              <a:effectLst>
                <a:glow rad="228600">
                  <a:srgbClr val="FF0000">
                    <a:alpha val="40000"/>
                  </a:srgbClr>
                </a:glow>
              </a:effectLst>
              <a:latin typeface="Guttman Haim" panose="02010401010101010101" pitchFamily="2" charset="-79"/>
              <a:cs typeface="Guttman Haim" panose="02010401010101010101" pitchFamily="2" charset="-79"/>
            </a:endParaRPr>
          </a:p>
        </p:txBody>
      </p:sp>
      <p:pic>
        <p:nvPicPr>
          <p:cNvPr id="6" name="תמונה 5"/>
          <p:cNvPicPr>
            <a:picLocks noChangeAspect="1"/>
          </p:cNvPicPr>
          <p:nvPr/>
        </p:nvPicPr>
        <p:blipFill>
          <a:blip r:embed="rId2"/>
          <a:stretch>
            <a:fillRect/>
          </a:stretch>
        </p:blipFill>
        <p:spPr>
          <a:xfrm rot="579189">
            <a:off x="414381" y="4387177"/>
            <a:ext cx="2376264" cy="2143125"/>
          </a:xfrm>
          <a:prstGeom prst="rect">
            <a:avLst/>
          </a:prstGeom>
          <a:ln>
            <a:noFill/>
          </a:ln>
          <a:effectLst>
            <a:outerShdw blurRad="190500" algn="tl" rotWithShape="0">
              <a:srgbClr val="000000">
                <a:alpha val="70000"/>
              </a:srgbClr>
            </a:outerShdw>
          </a:effectLst>
        </p:spPr>
      </p:pic>
      <p:pic>
        <p:nvPicPr>
          <p:cNvPr id="8" name="תמונה 7"/>
          <p:cNvPicPr>
            <a:picLocks noChangeAspect="1"/>
          </p:cNvPicPr>
          <p:nvPr/>
        </p:nvPicPr>
        <p:blipFill>
          <a:blip r:embed="rId3"/>
          <a:stretch>
            <a:fillRect/>
          </a:stretch>
        </p:blipFill>
        <p:spPr>
          <a:xfrm rot="526084">
            <a:off x="3362968" y="4392620"/>
            <a:ext cx="2388404" cy="2099000"/>
          </a:xfrm>
          <a:prstGeom prst="rect">
            <a:avLst/>
          </a:prstGeom>
          <a:ln>
            <a:noFill/>
          </a:ln>
          <a:effectLst>
            <a:outerShdw blurRad="190500" algn="tl" rotWithShape="0">
              <a:srgbClr val="000000">
                <a:alpha val="70000"/>
              </a:srgbClr>
            </a:outerShdw>
          </a:effectLst>
        </p:spPr>
      </p:pic>
      <p:pic>
        <p:nvPicPr>
          <p:cNvPr id="9" name="תמונה 8"/>
          <p:cNvPicPr>
            <a:picLocks noChangeAspect="1"/>
          </p:cNvPicPr>
          <p:nvPr/>
        </p:nvPicPr>
        <p:blipFill>
          <a:blip r:embed="rId4"/>
          <a:stretch>
            <a:fillRect/>
          </a:stretch>
        </p:blipFill>
        <p:spPr>
          <a:xfrm rot="553976">
            <a:off x="6235249" y="4466927"/>
            <a:ext cx="2376264" cy="207511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1321755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wind"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4BFF87"/>
            </a:gs>
            <a:gs pos="82000">
              <a:schemeClr val="accent1">
                <a:tint val="44500"/>
                <a:satMod val="160000"/>
                <a:lumMod val="0"/>
                <a:lumOff val="100000"/>
              </a:schemeClr>
            </a:gs>
          </a:gsLst>
          <a:lin ang="2700000" scaled="1"/>
          <a:tileRect/>
        </a:grad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539552" y="18661"/>
            <a:ext cx="8229600" cy="890059"/>
          </a:xfrm>
        </p:spPr>
        <p:txBody>
          <a:bodyPr>
            <a:normAutofit/>
          </a:bodyPr>
          <a:lstStyle/>
          <a:p>
            <a:r>
              <a:rPr lang="he-IL" sz="4400" dirty="0" smtClean="0">
                <a:ln w="0"/>
                <a:solidFill>
                  <a:schemeClr val="tx1"/>
                </a:solidFill>
                <a:effectLst/>
                <a:latin typeface="Guttman Haim" panose="02010401010101010101" pitchFamily="2" charset="-79"/>
                <a:cs typeface="Guttman Haim" panose="02010401010101010101" pitchFamily="2" charset="-79"/>
              </a:rPr>
              <a:t>צריף בן גוריון:</a:t>
            </a:r>
            <a:endParaRPr lang="he-IL" sz="4400" dirty="0">
              <a:ln w="0"/>
              <a:solidFill>
                <a:schemeClr val="tx1"/>
              </a:solidFill>
              <a:effectLst/>
              <a:latin typeface="Guttman Haim" panose="02010401010101010101" pitchFamily="2" charset="-79"/>
              <a:cs typeface="Guttman Haim" panose="02010401010101010101" pitchFamily="2" charset="-79"/>
            </a:endParaRPr>
          </a:p>
        </p:txBody>
      </p:sp>
      <p:sp>
        <p:nvSpPr>
          <p:cNvPr id="3" name="TextBox 2"/>
          <p:cNvSpPr txBox="1"/>
          <p:nvPr/>
        </p:nvSpPr>
        <p:spPr>
          <a:xfrm>
            <a:off x="2339752" y="824740"/>
            <a:ext cx="6552728" cy="3693319"/>
          </a:xfrm>
          <a:prstGeom prst="rect">
            <a:avLst/>
          </a:prstGeom>
          <a:noFill/>
        </p:spPr>
        <p:txBody>
          <a:bodyPr wrap="square" rtlCol="1">
            <a:spAutoFit/>
          </a:bodyPr>
          <a:lstStyle/>
          <a:p>
            <a:r>
              <a:rPr lang="he-IL" dirty="0" smtClean="0">
                <a:ln>
                  <a:solidFill>
                    <a:schemeClr val="bg1"/>
                  </a:solidFill>
                </a:ln>
                <a:solidFill>
                  <a:schemeClr val="bg1"/>
                </a:solidFill>
                <a:latin typeface="Segoe UI Semibold" panose="020B0702040204020203" pitchFamily="34" charset="0"/>
                <a:cs typeface="Segoe UI Semibold" panose="020B0702040204020203" pitchFamily="34" charset="0"/>
              </a:rPr>
              <a:t>צריף בן גוריון הוא צריף המגורים בקיבוץ שדה בוקר, </a:t>
            </a:r>
            <a:r>
              <a:rPr lang="he-IL" dirty="0">
                <a:ln>
                  <a:solidFill>
                    <a:schemeClr val="bg1"/>
                  </a:solidFill>
                </a:ln>
                <a:solidFill>
                  <a:schemeClr val="bg1"/>
                </a:solidFill>
                <a:latin typeface="Segoe UI Semibold" panose="020B0702040204020203" pitchFamily="34" charset="0"/>
                <a:cs typeface="Segoe UI Semibold" panose="020B0702040204020203" pitchFamily="34" charset="0"/>
              </a:rPr>
              <a:t>אשר שימש את דוד בן-גוריון ואשתו פולה בשנים 1953 - 1973, ואשר הפך לאחר מותו למוזיאון, העומד לרשות הציבור, במסגרת המכון למורשת בן-גוריון</a:t>
            </a:r>
            <a:r>
              <a:rPr lang="he-IL" dirty="0" smtClean="0">
                <a:ln>
                  <a:solidFill>
                    <a:schemeClr val="bg1"/>
                  </a:solidFill>
                </a:ln>
                <a:solidFill>
                  <a:schemeClr val="bg1"/>
                </a:solidFill>
                <a:latin typeface="Segoe UI Semibold" panose="020B0702040204020203" pitchFamily="34" charset="0"/>
                <a:cs typeface="Segoe UI Semibold" panose="020B0702040204020203" pitchFamily="34" charset="0"/>
              </a:rPr>
              <a:t>.</a:t>
            </a:r>
          </a:p>
          <a:p>
            <a:r>
              <a:rPr lang="he-IL" dirty="0">
                <a:ln>
                  <a:solidFill>
                    <a:schemeClr val="bg1"/>
                  </a:solidFill>
                </a:ln>
                <a:solidFill>
                  <a:schemeClr val="bg1"/>
                </a:solidFill>
                <a:latin typeface="Segoe UI Semibold" panose="020B0702040204020203" pitchFamily="34" charset="0"/>
                <a:cs typeface="Segoe UI Semibold" panose="020B0702040204020203" pitchFamily="34" charset="0"/>
              </a:rPr>
              <a:t>כיום משמש הצריף כמוזיאון. </a:t>
            </a:r>
            <a:r>
              <a:rPr lang="he-IL" dirty="0" smtClean="0">
                <a:ln>
                  <a:solidFill>
                    <a:schemeClr val="bg1"/>
                  </a:solidFill>
                </a:ln>
                <a:solidFill>
                  <a:schemeClr val="bg1"/>
                </a:solidFill>
                <a:latin typeface="Segoe UI Semibold" panose="020B0702040204020203" pitchFamily="34" charset="0"/>
                <a:cs typeface="Segoe UI Semibold" panose="020B0702040204020203" pitchFamily="34" charset="0"/>
              </a:rPr>
              <a:t>בצריף נחשפים </a:t>
            </a:r>
            <a:r>
              <a:rPr lang="he-IL" dirty="0">
                <a:ln>
                  <a:solidFill>
                    <a:schemeClr val="bg1"/>
                  </a:solidFill>
                </a:ln>
                <a:solidFill>
                  <a:schemeClr val="bg1"/>
                </a:solidFill>
                <a:latin typeface="Segoe UI Semibold" panose="020B0702040204020203" pitchFamily="34" charset="0"/>
                <a:cs typeface="Segoe UI Semibold" panose="020B0702040204020203" pitchFamily="34" charset="0"/>
              </a:rPr>
              <a:t>אל דמותו של בן-גוריון כאדם וכמנהיג ואל התקופה שבה הוא חי. </a:t>
            </a:r>
            <a:endParaRPr lang="he-IL" dirty="0" smtClean="0">
              <a:ln>
                <a:solidFill>
                  <a:schemeClr val="bg1"/>
                </a:solidFill>
              </a:ln>
              <a:solidFill>
                <a:schemeClr val="bg1"/>
              </a:solidFill>
              <a:latin typeface="Segoe UI Semibold" panose="020B0702040204020203" pitchFamily="34" charset="0"/>
              <a:cs typeface="Segoe UI Semibold" panose="020B0702040204020203" pitchFamily="34" charset="0"/>
            </a:endParaRPr>
          </a:p>
          <a:p>
            <a:r>
              <a:rPr lang="he-IL" dirty="0" smtClean="0">
                <a:ln>
                  <a:solidFill>
                    <a:schemeClr val="bg1"/>
                  </a:solidFill>
                </a:ln>
                <a:solidFill>
                  <a:schemeClr val="bg1"/>
                </a:solidFill>
                <a:latin typeface="Segoe UI Semibold" panose="020B0702040204020203" pitchFamily="34" charset="0"/>
                <a:cs typeface="Segoe UI Semibold" panose="020B0702040204020203" pitchFamily="34" charset="0"/>
              </a:rPr>
              <a:t>בצריף מוצגת </a:t>
            </a:r>
            <a:r>
              <a:rPr lang="he-IL" dirty="0">
                <a:ln>
                  <a:solidFill>
                    <a:schemeClr val="bg1"/>
                  </a:solidFill>
                </a:ln>
                <a:solidFill>
                  <a:schemeClr val="bg1"/>
                </a:solidFill>
                <a:latin typeface="Segoe UI Semibold" panose="020B0702040204020203" pitchFamily="34" charset="0"/>
                <a:cs typeface="Segoe UI Semibold" panose="020B0702040204020203" pitchFamily="34" charset="0"/>
              </a:rPr>
              <a:t>תערוכה המציגה את הקשר בין בן-גוריון והנגב. </a:t>
            </a:r>
            <a:endParaRPr lang="he-IL" dirty="0" smtClean="0">
              <a:ln>
                <a:solidFill>
                  <a:schemeClr val="bg1"/>
                </a:solidFill>
              </a:ln>
              <a:solidFill>
                <a:schemeClr val="bg1"/>
              </a:solidFill>
              <a:latin typeface="Segoe UI Semibold" panose="020B0702040204020203" pitchFamily="34" charset="0"/>
              <a:cs typeface="Segoe UI Semibold" panose="020B0702040204020203" pitchFamily="34" charset="0"/>
            </a:endParaRPr>
          </a:p>
          <a:p>
            <a:r>
              <a:rPr lang="he-IL" dirty="0" smtClean="0">
                <a:ln>
                  <a:solidFill>
                    <a:schemeClr val="bg1"/>
                  </a:solidFill>
                </a:ln>
                <a:solidFill>
                  <a:schemeClr val="bg1"/>
                </a:solidFill>
                <a:latin typeface="Segoe UI Semibold" panose="020B0702040204020203" pitchFamily="34" charset="0"/>
                <a:cs typeface="Segoe UI Semibold" panose="020B0702040204020203" pitchFamily="34" charset="0"/>
              </a:rPr>
              <a:t>בנוסף </a:t>
            </a:r>
            <a:r>
              <a:rPr lang="he-IL" dirty="0">
                <a:ln>
                  <a:solidFill>
                    <a:schemeClr val="bg1"/>
                  </a:solidFill>
                </a:ln>
                <a:solidFill>
                  <a:schemeClr val="bg1"/>
                </a:solidFill>
                <a:latin typeface="Segoe UI Semibold" panose="020B0702040204020203" pitchFamily="34" charset="0"/>
                <a:cs typeface="Segoe UI Semibold" panose="020B0702040204020203" pitchFamily="34" charset="0"/>
              </a:rPr>
              <a:t>לביקור בצריף בן-גוריון, נערכות בו </a:t>
            </a:r>
            <a:r>
              <a:rPr lang="he-IL" dirty="0" smtClean="0">
                <a:ln>
                  <a:solidFill>
                    <a:schemeClr val="bg1"/>
                  </a:solidFill>
                </a:ln>
                <a:solidFill>
                  <a:schemeClr val="bg1"/>
                </a:solidFill>
                <a:latin typeface="Segoe UI Semibold" panose="020B0702040204020203" pitchFamily="34" charset="0"/>
                <a:cs typeface="Segoe UI Semibold" panose="020B0702040204020203" pitchFamily="34" charset="0"/>
              </a:rPr>
              <a:t>פעילויות. </a:t>
            </a:r>
          </a:p>
          <a:p>
            <a:r>
              <a:rPr lang="he-IL" dirty="0" smtClean="0">
                <a:ln>
                  <a:solidFill>
                    <a:schemeClr val="bg1"/>
                  </a:solidFill>
                </a:ln>
                <a:solidFill>
                  <a:schemeClr val="bg1"/>
                </a:solidFill>
                <a:latin typeface="Segoe UI Semibold" panose="020B0702040204020203" pitchFamily="34" charset="0"/>
                <a:cs typeface="Segoe UI Semibold" panose="020B0702040204020203" pitchFamily="34" charset="0"/>
              </a:rPr>
              <a:t>הצריף </a:t>
            </a:r>
            <a:r>
              <a:rPr lang="he-IL" dirty="0">
                <a:ln>
                  <a:solidFill>
                    <a:schemeClr val="bg1"/>
                  </a:solidFill>
                </a:ln>
                <a:solidFill>
                  <a:schemeClr val="bg1"/>
                </a:solidFill>
                <a:latin typeface="Segoe UI Semibold" panose="020B0702040204020203" pitchFamily="34" charset="0"/>
                <a:cs typeface="Segoe UI Semibold" panose="020B0702040204020203" pitchFamily="34" charset="0"/>
              </a:rPr>
              <a:t>מציע פעילויות קצרות במסגרת טיולי בית ספר, לצד סדנאות בנושאי מנהיגות, תקשורת ונגב במסגרת ימי עיון וסמינרים למורים ולתלמידים. בצריף נמצא גם חדר העבודה המקורי של בן-גוריון ובו חלק מספרייתו, בה נמצאים כ-5,000 ספרים.</a:t>
            </a:r>
            <a:endParaRPr lang="he-IL" dirty="0" smtClean="0">
              <a:ln>
                <a:solidFill>
                  <a:schemeClr val="bg1"/>
                </a:solidFill>
              </a:ln>
              <a:solidFill>
                <a:schemeClr val="bg1"/>
              </a:solidFill>
              <a:latin typeface="Segoe UI Semibold" panose="020B0702040204020203" pitchFamily="34" charset="0"/>
              <a:cs typeface="Segoe UI Semibold" panose="020B0702040204020203" pitchFamily="34" charset="0"/>
            </a:endParaRPr>
          </a:p>
        </p:txBody>
      </p:sp>
      <p:pic>
        <p:nvPicPr>
          <p:cNvPr id="4" name="תמונה 3"/>
          <p:cNvPicPr>
            <a:picLocks noChangeAspect="1"/>
          </p:cNvPicPr>
          <p:nvPr/>
        </p:nvPicPr>
        <p:blipFill>
          <a:blip r:embed="rId2"/>
          <a:stretch>
            <a:fillRect/>
          </a:stretch>
        </p:blipFill>
        <p:spPr>
          <a:xfrm rot="428205">
            <a:off x="395536" y="3093910"/>
            <a:ext cx="2141455" cy="12961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תמונה 4"/>
          <p:cNvPicPr>
            <a:picLocks noChangeAspect="1"/>
          </p:cNvPicPr>
          <p:nvPr/>
        </p:nvPicPr>
        <p:blipFill>
          <a:blip r:embed="rId3"/>
          <a:stretch>
            <a:fillRect/>
          </a:stretch>
        </p:blipFill>
        <p:spPr>
          <a:xfrm rot="20428325">
            <a:off x="297430" y="862851"/>
            <a:ext cx="1905617" cy="14955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תמונה 5"/>
          <p:cNvPicPr>
            <a:picLocks noChangeAspect="1"/>
          </p:cNvPicPr>
          <p:nvPr/>
        </p:nvPicPr>
        <p:blipFill>
          <a:blip r:embed="rId4"/>
          <a:stretch>
            <a:fillRect/>
          </a:stretch>
        </p:blipFill>
        <p:spPr>
          <a:xfrm rot="623934">
            <a:off x="3339776" y="4849419"/>
            <a:ext cx="2007403" cy="15912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תמונה 6"/>
          <p:cNvPicPr>
            <a:picLocks noChangeAspect="1"/>
          </p:cNvPicPr>
          <p:nvPr/>
        </p:nvPicPr>
        <p:blipFill>
          <a:blip r:embed="rId5"/>
          <a:stretch>
            <a:fillRect/>
          </a:stretch>
        </p:blipFill>
        <p:spPr>
          <a:xfrm rot="21022332">
            <a:off x="6300192" y="4849419"/>
            <a:ext cx="2111896" cy="15407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תמונה 7"/>
          <p:cNvPicPr>
            <a:picLocks noChangeAspect="1"/>
          </p:cNvPicPr>
          <p:nvPr/>
        </p:nvPicPr>
        <p:blipFill>
          <a:blip r:embed="rId6"/>
          <a:stretch>
            <a:fillRect/>
          </a:stretch>
        </p:blipFill>
        <p:spPr>
          <a:xfrm rot="20430241">
            <a:off x="509913" y="5150250"/>
            <a:ext cx="1847211" cy="13854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9077647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allOver"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down)">
                                      <p:cBhvr>
                                        <p:cTn id="36" dur="580">
                                          <p:stCondLst>
                                            <p:cond delay="0"/>
                                          </p:stCondLst>
                                        </p:cTn>
                                        <p:tgtEl>
                                          <p:spTgt spid="5"/>
                                        </p:tgtEl>
                                      </p:cBhvr>
                                    </p:animEffect>
                                    <p:anim calcmode="lin" valueType="num">
                                      <p:cBhvr>
                                        <p:cTn id="3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2" dur="26">
                                          <p:stCondLst>
                                            <p:cond delay="650"/>
                                          </p:stCondLst>
                                        </p:cTn>
                                        <p:tgtEl>
                                          <p:spTgt spid="5"/>
                                        </p:tgtEl>
                                      </p:cBhvr>
                                      <p:to x="100000" y="60000"/>
                                    </p:animScale>
                                    <p:animScale>
                                      <p:cBhvr>
                                        <p:cTn id="43" dur="166" decel="50000">
                                          <p:stCondLst>
                                            <p:cond delay="676"/>
                                          </p:stCondLst>
                                        </p:cTn>
                                        <p:tgtEl>
                                          <p:spTgt spid="5"/>
                                        </p:tgtEl>
                                      </p:cBhvr>
                                      <p:to x="100000" y="100000"/>
                                    </p:animScale>
                                    <p:animScale>
                                      <p:cBhvr>
                                        <p:cTn id="44" dur="26">
                                          <p:stCondLst>
                                            <p:cond delay="1312"/>
                                          </p:stCondLst>
                                        </p:cTn>
                                        <p:tgtEl>
                                          <p:spTgt spid="5"/>
                                        </p:tgtEl>
                                      </p:cBhvr>
                                      <p:to x="100000" y="80000"/>
                                    </p:animScale>
                                    <p:animScale>
                                      <p:cBhvr>
                                        <p:cTn id="45" dur="166" decel="50000">
                                          <p:stCondLst>
                                            <p:cond delay="1338"/>
                                          </p:stCondLst>
                                        </p:cTn>
                                        <p:tgtEl>
                                          <p:spTgt spid="5"/>
                                        </p:tgtEl>
                                      </p:cBhvr>
                                      <p:to x="100000" y="100000"/>
                                    </p:animScale>
                                    <p:animScale>
                                      <p:cBhvr>
                                        <p:cTn id="46" dur="26">
                                          <p:stCondLst>
                                            <p:cond delay="1642"/>
                                          </p:stCondLst>
                                        </p:cTn>
                                        <p:tgtEl>
                                          <p:spTgt spid="5"/>
                                        </p:tgtEl>
                                      </p:cBhvr>
                                      <p:to x="100000" y="90000"/>
                                    </p:animScale>
                                    <p:animScale>
                                      <p:cBhvr>
                                        <p:cTn id="47" dur="166" decel="50000">
                                          <p:stCondLst>
                                            <p:cond delay="1668"/>
                                          </p:stCondLst>
                                        </p:cTn>
                                        <p:tgtEl>
                                          <p:spTgt spid="5"/>
                                        </p:tgtEl>
                                      </p:cBhvr>
                                      <p:to x="100000" y="100000"/>
                                    </p:animScale>
                                    <p:animScale>
                                      <p:cBhvr>
                                        <p:cTn id="48" dur="26">
                                          <p:stCondLst>
                                            <p:cond delay="1808"/>
                                          </p:stCondLst>
                                        </p:cTn>
                                        <p:tgtEl>
                                          <p:spTgt spid="5"/>
                                        </p:tgtEl>
                                      </p:cBhvr>
                                      <p:to x="100000" y="95000"/>
                                    </p:animScale>
                                    <p:animScale>
                                      <p:cBhvr>
                                        <p:cTn id="49" dur="166" decel="50000">
                                          <p:stCondLst>
                                            <p:cond delay="1834"/>
                                          </p:stCondLst>
                                        </p:cTn>
                                        <p:tgtEl>
                                          <p:spTgt spid="5"/>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1000"/>
                                        <p:tgtEl>
                                          <p:spTgt spid="4"/>
                                        </p:tgtEl>
                                      </p:cBhvr>
                                    </p:animEffect>
                                    <p:anim calcmode="lin" valueType="num">
                                      <p:cBhvr>
                                        <p:cTn id="55" dur="1000" fill="hold"/>
                                        <p:tgtEl>
                                          <p:spTgt spid="4"/>
                                        </p:tgtEl>
                                        <p:attrNameLst>
                                          <p:attrName>ppt_x</p:attrName>
                                        </p:attrNameLst>
                                      </p:cBhvr>
                                      <p:tavLst>
                                        <p:tav tm="0">
                                          <p:val>
                                            <p:strVal val="#ppt_x"/>
                                          </p:val>
                                        </p:tav>
                                        <p:tav tm="100000">
                                          <p:val>
                                            <p:strVal val="#ppt_x"/>
                                          </p:val>
                                        </p:tav>
                                      </p:tavLst>
                                    </p:anim>
                                    <p:anim calcmode="lin" valueType="num">
                                      <p:cBhvr>
                                        <p:cTn id="5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31" presetClass="entr" presetSubtype="0"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p:cTn id="61" dur="1000" fill="hold"/>
                                        <p:tgtEl>
                                          <p:spTgt spid="8"/>
                                        </p:tgtEl>
                                        <p:attrNameLst>
                                          <p:attrName>ppt_w</p:attrName>
                                        </p:attrNameLst>
                                      </p:cBhvr>
                                      <p:tavLst>
                                        <p:tav tm="0">
                                          <p:val>
                                            <p:fltVal val="0"/>
                                          </p:val>
                                        </p:tav>
                                        <p:tav tm="100000">
                                          <p:val>
                                            <p:strVal val="#ppt_w"/>
                                          </p:val>
                                        </p:tav>
                                      </p:tavLst>
                                    </p:anim>
                                    <p:anim calcmode="lin" valueType="num">
                                      <p:cBhvr>
                                        <p:cTn id="62" dur="1000" fill="hold"/>
                                        <p:tgtEl>
                                          <p:spTgt spid="8"/>
                                        </p:tgtEl>
                                        <p:attrNameLst>
                                          <p:attrName>ppt_h</p:attrName>
                                        </p:attrNameLst>
                                      </p:cBhvr>
                                      <p:tavLst>
                                        <p:tav tm="0">
                                          <p:val>
                                            <p:fltVal val="0"/>
                                          </p:val>
                                        </p:tav>
                                        <p:tav tm="100000">
                                          <p:val>
                                            <p:strVal val="#ppt_h"/>
                                          </p:val>
                                        </p:tav>
                                      </p:tavLst>
                                    </p:anim>
                                    <p:anim calcmode="lin" valueType="num">
                                      <p:cBhvr>
                                        <p:cTn id="63" dur="1000" fill="hold"/>
                                        <p:tgtEl>
                                          <p:spTgt spid="8"/>
                                        </p:tgtEl>
                                        <p:attrNameLst>
                                          <p:attrName>style.rotation</p:attrName>
                                        </p:attrNameLst>
                                      </p:cBhvr>
                                      <p:tavLst>
                                        <p:tav tm="0">
                                          <p:val>
                                            <p:fltVal val="90"/>
                                          </p:val>
                                        </p:tav>
                                        <p:tav tm="100000">
                                          <p:val>
                                            <p:fltVal val="0"/>
                                          </p:val>
                                        </p:tav>
                                      </p:tavLst>
                                    </p:anim>
                                    <p:animEffect transition="in" filter="fade">
                                      <p:cBhvr>
                                        <p:cTn id="64" dur="1000"/>
                                        <p:tgtEl>
                                          <p:spTgt spid="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fade">
                                      <p:cBhvr>
                                        <p:cTn id="69" dur="500"/>
                                        <p:tgtEl>
                                          <p:spTgt spid="6"/>
                                        </p:tgtEl>
                                      </p:cBhvr>
                                    </p:animEffect>
                                  </p:childTnLst>
                                </p:cTn>
                              </p:par>
                            </p:childTnLst>
                          </p:cTn>
                        </p:par>
                      </p:childTnLst>
                    </p:cTn>
                  </p:par>
                  <p:par>
                    <p:cTn id="70" fill="hold">
                      <p:stCondLst>
                        <p:cond delay="indefinite"/>
                      </p:stCondLst>
                      <p:childTnLst>
                        <p:par>
                          <p:cTn id="71" fill="hold">
                            <p:stCondLst>
                              <p:cond delay="0"/>
                            </p:stCondLst>
                            <p:childTnLst>
                              <p:par>
                                <p:cTn id="72" presetID="26" presetClass="entr" presetSubtype="0" fill="hold"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wipe(down)">
                                      <p:cBhvr>
                                        <p:cTn id="74" dur="580">
                                          <p:stCondLst>
                                            <p:cond delay="0"/>
                                          </p:stCondLst>
                                        </p:cTn>
                                        <p:tgtEl>
                                          <p:spTgt spid="7"/>
                                        </p:tgtEl>
                                      </p:cBhvr>
                                    </p:animEffect>
                                    <p:anim calcmode="lin" valueType="num">
                                      <p:cBhvr>
                                        <p:cTn id="7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80" dur="26">
                                          <p:stCondLst>
                                            <p:cond delay="650"/>
                                          </p:stCondLst>
                                        </p:cTn>
                                        <p:tgtEl>
                                          <p:spTgt spid="7"/>
                                        </p:tgtEl>
                                      </p:cBhvr>
                                      <p:to x="100000" y="60000"/>
                                    </p:animScale>
                                    <p:animScale>
                                      <p:cBhvr>
                                        <p:cTn id="81" dur="166" decel="50000">
                                          <p:stCondLst>
                                            <p:cond delay="676"/>
                                          </p:stCondLst>
                                        </p:cTn>
                                        <p:tgtEl>
                                          <p:spTgt spid="7"/>
                                        </p:tgtEl>
                                      </p:cBhvr>
                                      <p:to x="100000" y="100000"/>
                                    </p:animScale>
                                    <p:animScale>
                                      <p:cBhvr>
                                        <p:cTn id="82" dur="26">
                                          <p:stCondLst>
                                            <p:cond delay="1312"/>
                                          </p:stCondLst>
                                        </p:cTn>
                                        <p:tgtEl>
                                          <p:spTgt spid="7"/>
                                        </p:tgtEl>
                                      </p:cBhvr>
                                      <p:to x="100000" y="80000"/>
                                    </p:animScale>
                                    <p:animScale>
                                      <p:cBhvr>
                                        <p:cTn id="83" dur="166" decel="50000">
                                          <p:stCondLst>
                                            <p:cond delay="1338"/>
                                          </p:stCondLst>
                                        </p:cTn>
                                        <p:tgtEl>
                                          <p:spTgt spid="7"/>
                                        </p:tgtEl>
                                      </p:cBhvr>
                                      <p:to x="100000" y="100000"/>
                                    </p:animScale>
                                    <p:animScale>
                                      <p:cBhvr>
                                        <p:cTn id="84" dur="26">
                                          <p:stCondLst>
                                            <p:cond delay="1642"/>
                                          </p:stCondLst>
                                        </p:cTn>
                                        <p:tgtEl>
                                          <p:spTgt spid="7"/>
                                        </p:tgtEl>
                                      </p:cBhvr>
                                      <p:to x="100000" y="90000"/>
                                    </p:animScale>
                                    <p:animScale>
                                      <p:cBhvr>
                                        <p:cTn id="85" dur="166" decel="50000">
                                          <p:stCondLst>
                                            <p:cond delay="1668"/>
                                          </p:stCondLst>
                                        </p:cTn>
                                        <p:tgtEl>
                                          <p:spTgt spid="7"/>
                                        </p:tgtEl>
                                      </p:cBhvr>
                                      <p:to x="100000" y="100000"/>
                                    </p:animScale>
                                    <p:animScale>
                                      <p:cBhvr>
                                        <p:cTn id="86" dur="26">
                                          <p:stCondLst>
                                            <p:cond delay="1808"/>
                                          </p:stCondLst>
                                        </p:cTn>
                                        <p:tgtEl>
                                          <p:spTgt spid="7"/>
                                        </p:tgtEl>
                                      </p:cBhvr>
                                      <p:to x="100000" y="95000"/>
                                    </p:animScale>
                                    <p:animScale>
                                      <p:cBhvr>
                                        <p:cTn id="87"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1D1DFF"/>
            </a:gs>
            <a:gs pos="82000">
              <a:schemeClr val="accent1">
                <a:tint val="44500"/>
                <a:satMod val="160000"/>
                <a:lumMod val="0"/>
                <a:lumOff val="100000"/>
              </a:schemeClr>
            </a:gs>
          </a:gsLst>
          <a:lin ang="2700000" scaled="1"/>
          <a:tileRect/>
        </a:gradFill>
        <a:effectLst/>
      </p:bgPr>
    </p:bg>
    <p:spTree>
      <p:nvGrpSpPr>
        <p:cNvPr id="1" name=""/>
        <p:cNvGrpSpPr/>
        <p:nvPr/>
      </p:nvGrpSpPr>
      <p:grpSpPr>
        <a:xfrm>
          <a:off x="0" y="0"/>
          <a:ext cx="0" cy="0"/>
          <a:chOff x="0" y="0"/>
          <a:chExt cx="0" cy="0"/>
        </a:xfrm>
      </p:grpSpPr>
      <p:pic>
        <p:nvPicPr>
          <p:cNvPr id="5" name="תמונה 4"/>
          <p:cNvPicPr>
            <a:picLocks noChangeAspect="1"/>
          </p:cNvPicPr>
          <p:nvPr/>
        </p:nvPicPr>
        <p:blipFill rotWithShape="1">
          <a:blip r:embed="rId2"/>
          <a:srcRect l="27" t="933" r="-27" b="740"/>
          <a:stretch/>
        </p:blipFill>
        <p:spPr>
          <a:xfrm>
            <a:off x="0" y="0"/>
            <a:ext cx="9144000" cy="6858000"/>
          </a:xfrm>
          <a:prstGeom prst="rect">
            <a:avLst/>
          </a:prstGeom>
        </p:spPr>
      </p:pic>
      <p:sp>
        <p:nvSpPr>
          <p:cNvPr id="2" name="כותרת 1"/>
          <p:cNvSpPr>
            <a:spLocks noGrp="1"/>
          </p:cNvSpPr>
          <p:nvPr>
            <p:ph type="title"/>
          </p:nvPr>
        </p:nvSpPr>
        <p:spPr>
          <a:xfrm>
            <a:off x="1367136" y="-90264"/>
            <a:ext cx="7776864" cy="1143000"/>
          </a:xfrm>
        </p:spPr>
        <p:txBody>
          <a:bodyPr/>
          <a:lstStyle/>
          <a:p>
            <a:r>
              <a:rPr lang="he-IL" dirty="0" smtClean="0">
                <a:ln w="0"/>
                <a:solidFill>
                  <a:schemeClr val="tx1"/>
                </a:solidFill>
                <a:effectLst>
                  <a:glow rad="228600">
                    <a:srgbClr val="0000D0"/>
                  </a:glow>
                </a:effectLst>
                <a:latin typeface="Guttman Haim" panose="02010401010101010101" pitchFamily="2" charset="-79"/>
                <a:cs typeface="Guttman Haim" panose="02010401010101010101" pitchFamily="2" charset="-79"/>
              </a:rPr>
              <a:t>סרטון: דוד בן גוריון</a:t>
            </a:r>
            <a:endParaRPr lang="he-IL" dirty="0">
              <a:ln w="0"/>
              <a:solidFill>
                <a:schemeClr val="tx1"/>
              </a:solidFill>
              <a:effectLst>
                <a:glow rad="228600">
                  <a:srgbClr val="0000D0"/>
                </a:glow>
              </a:effectLst>
              <a:latin typeface="Guttman Haim" panose="02010401010101010101" pitchFamily="2" charset="-79"/>
              <a:cs typeface="Guttman Haim" panose="02010401010101010101" pitchFamily="2" charset="-79"/>
            </a:endParaRPr>
          </a:p>
        </p:txBody>
      </p:sp>
      <p:sp>
        <p:nvSpPr>
          <p:cNvPr id="4" name="מלבן 3"/>
          <p:cNvSpPr/>
          <p:nvPr/>
        </p:nvSpPr>
        <p:spPr>
          <a:xfrm>
            <a:off x="1259632" y="868070"/>
            <a:ext cx="6984776" cy="369332"/>
          </a:xfrm>
          <a:prstGeom prst="rect">
            <a:avLst/>
          </a:prstGeom>
        </p:spPr>
        <p:txBody>
          <a:bodyPr wrap="square">
            <a:spAutoFit/>
          </a:bodyPr>
          <a:lstStyle/>
          <a:p>
            <a:r>
              <a:rPr lang="en-US" dirty="0">
                <a:solidFill>
                  <a:srgbClr val="1D1DFF"/>
                </a:solidFill>
                <a:hlinkClick r:id="rId3"/>
              </a:rPr>
              <a:t>https://www.youtube.com/watch?v=xM4GkFMRaAU</a:t>
            </a:r>
            <a:endParaRPr lang="he-IL" dirty="0">
              <a:solidFill>
                <a:srgbClr val="1D1DFF"/>
              </a:solidFill>
            </a:endParaRPr>
          </a:p>
        </p:txBody>
      </p:sp>
    </p:spTree>
    <p:extLst>
      <p:ext uri="{BB962C8B-B14F-4D97-AF65-F5344CB8AC3E}">
        <p14:creationId xmlns:p14="http://schemas.microsoft.com/office/powerpoint/2010/main" val="11727233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פסגה">
  <a:themeElements>
    <a:clrScheme name="פסגה">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פסגה">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פסגה">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482</TotalTime>
  <Words>961</Words>
  <Application>Microsoft Office PowerPoint</Application>
  <PresentationFormat>‫הצגה על המסך (4:3)</PresentationFormat>
  <Paragraphs>63</Paragraphs>
  <Slides>12</Slides>
  <Notes>0</Notes>
  <HiddenSlides>0</HiddenSlides>
  <MMClips>0</MMClips>
  <ScaleCrop>false</ScaleCrop>
  <HeadingPairs>
    <vt:vector size="4" baseType="variant">
      <vt:variant>
        <vt:lpstr>ערכת נושא</vt:lpstr>
      </vt:variant>
      <vt:variant>
        <vt:i4>1</vt:i4>
      </vt:variant>
      <vt:variant>
        <vt:lpstr>כותרות שקופיות</vt:lpstr>
      </vt:variant>
      <vt:variant>
        <vt:i4>12</vt:i4>
      </vt:variant>
    </vt:vector>
  </HeadingPairs>
  <TitlesOfParts>
    <vt:vector size="13" baseType="lpstr">
      <vt:lpstr>פסגה</vt:lpstr>
      <vt:lpstr>מצגת של PowerPoint</vt:lpstr>
      <vt:lpstr>מצגת של PowerPoint</vt:lpstr>
      <vt:lpstr>מצגת של PowerPoint</vt:lpstr>
      <vt:lpstr>מצגת של PowerPoint</vt:lpstr>
      <vt:lpstr>מצגת של PowerPoint</vt:lpstr>
      <vt:lpstr>בתי גידול לבע"ח בנגב:</vt:lpstr>
      <vt:lpstr>מצגת של PowerPoint</vt:lpstr>
      <vt:lpstr>צריף בן גוריון:</vt:lpstr>
      <vt:lpstr>סרטון: דוד בן גוריון</vt:lpstr>
      <vt:lpstr>מצגת של PowerPoint</vt:lpstr>
      <vt:lpstr>מצגת של PowerPoint</vt:lpstr>
      <vt:lpstr>מצגת של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L K</dc:creator>
  <cp:lastModifiedBy>User</cp:lastModifiedBy>
  <cp:revision>84</cp:revision>
  <dcterms:created xsi:type="dcterms:W3CDTF">2016-01-27T11:52:03Z</dcterms:created>
  <dcterms:modified xsi:type="dcterms:W3CDTF">2016-03-12T13:02:56Z</dcterms:modified>
</cp:coreProperties>
</file>