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943" r:id="rId5"/>
  </p:sldMasterIdLst>
  <p:notesMasterIdLst>
    <p:notesMasterId r:id="rId51"/>
  </p:notesMasterIdLst>
  <p:sldIdLst>
    <p:sldId id="256" r:id="rId6"/>
    <p:sldId id="624" r:id="rId7"/>
    <p:sldId id="633" r:id="rId8"/>
    <p:sldId id="607" r:id="rId9"/>
    <p:sldId id="599" r:id="rId10"/>
    <p:sldId id="605" r:id="rId11"/>
    <p:sldId id="608" r:id="rId12"/>
    <p:sldId id="630" r:id="rId13"/>
    <p:sldId id="629" r:id="rId14"/>
    <p:sldId id="600" r:id="rId15"/>
    <p:sldId id="626" r:id="rId16"/>
    <p:sldId id="609" r:id="rId17"/>
    <p:sldId id="606" r:id="rId18"/>
    <p:sldId id="601" r:id="rId19"/>
    <p:sldId id="470" r:id="rId20"/>
    <p:sldId id="535" r:id="rId21"/>
    <p:sldId id="537" r:id="rId22"/>
    <p:sldId id="536" r:id="rId23"/>
    <p:sldId id="471" r:id="rId24"/>
    <p:sldId id="623" r:id="rId25"/>
    <p:sldId id="520" r:id="rId26"/>
    <p:sldId id="521" r:id="rId27"/>
    <p:sldId id="538" r:id="rId28"/>
    <p:sldId id="580" r:id="rId29"/>
    <p:sldId id="478" r:id="rId30"/>
    <p:sldId id="477" r:id="rId31"/>
    <p:sldId id="618" r:id="rId32"/>
    <p:sldId id="619" r:id="rId33"/>
    <p:sldId id="642" r:id="rId34"/>
    <p:sldId id="643" r:id="rId35"/>
    <p:sldId id="479" r:id="rId36"/>
    <p:sldId id="620" r:id="rId37"/>
    <p:sldId id="639" r:id="rId38"/>
    <p:sldId id="640" r:id="rId39"/>
    <p:sldId id="641" r:id="rId40"/>
    <p:sldId id="486" r:id="rId41"/>
    <p:sldId id="614" r:id="rId42"/>
    <p:sldId id="615" r:id="rId43"/>
    <p:sldId id="487" r:id="rId44"/>
    <p:sldId id="488" r:id="rId45"/>
    <p:sldId id="401" r:id="rId46"/>
    <p:sldId id="550" r:id="rId47"/>
    <p:sldId id="617" r:id="rId48"/>
    <p:sldId id="637" r:id="rId49"/>
    <p:sldId id="638" r:id="rId5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6633"/>
    <a:srgbClr val="996600"/>
    <a:srgbClr val="038EED"/>
    <a:srgbClr val="FF6699"/>
    <a:srgbClr val="CC0000"/>
    <a:srgbClr val="E8EBCB"/>
    <a:srgbClr val="416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486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2D47064-D771-465E-97FF-B0191706F8BA}" type="datetimeFigureOut">
              <a:rPr lang="he-IL"/>
              <a:pPr>
                <a:defRPr/>
              </a:pPr>
              <a:t>כ"ו/טבת/תשע"ו</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7DBFBA3D-AC55-4D7A-A124-1AFC81F068C9}" type="slidenum">
              <a:rPr lang="he-IL"/>
              <a:pPr>
                <a:defRPr/>
              </a:pPr>
              <a:t>‹#›</a:t>
            </a:fld>
            <a:endParaRPr lang="he-IL" dirty="0"/>
          </a:p>
        </p:txBody>
      </p:sp>
    </p:spTree>
    <p:extLst>
      <p:ext uri="{BB962C8B-B14F-4D97-AF65-F5344CB8AC3E}">
        <p14:creationId xmlns:p14="http://schemas.microsoft.com/office/powerpoint/2010/main" val="379638376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5E746-139A-4D29-BD91-D97CF504256C}"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7DBFBA3D-AC55-4D7A-A124-1AFC81F068C9}" type="slidenum">
              <a:rPr lang="he-IL" smtClean="0"/>
              <a:pPr>
                <a:defRPr/>
              </a:pPr>
              <a:t>34</a:t>
            </a:fld>
            <a:endParaRPr lang="he-IL" dirty="0"/>
          </a:p>
        </p:txBody>
      </p:sp>
    </p:spTree>
    <p:extLst>
      <p:ext uri="{BB962C8B-B14F-4D97-AF65-F5344CB8AC3E}">
        <p14:creationId xmlns:p14="http://schemas.microsoft.com/office/powerpoint/2010/main" val="339707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44</a:t>
            </a:fld>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45</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696EC93-279A-46E2-8806-072CAD6DCA8F}"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B60DB8E-81FE-4F08-9B71-48D279024B88}" type="slidenum">
              <a:rPr lang="he-IL"/>
              <a:pPr>
                <a:defRPr/>
              </a:pPr>
              <a:t>‹#›</a:t>
            </a:fld>
            <a:endParaRPr lang="he-IL" dirty="0"/>
          </a:p>
        </p:txBody>
      </p:sp>
    </p:spTree>
    <p:extLst>
      <p:ext uri="{BB962C8B-B14F-4D97-AF65-F5344CB8AC3E}">
        <p14:creationId xmlns:p14="http://schemas.microsoft.com/office/powerpoint/2010/main" val="298769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B9E1361-923C-4008-BCA8-AA6B7AC8C496}" type="slidenum">
              <a:rPr lang="he-IL"/>
              <a:pPr>
                <a:defRPr/>
              </a:pPr>
              <a:t>‹#›</a:t>
            </a:fld>
            <a:endParaRPr lang="he-IL" dirty="0"/>
          </a:p>
        </p:txBody>
      </p:sp>
    </p:spTree>
    <p:extLst>
      <p:ext uri="{BB962C8B-B14F-4D97-AF65-F5344CB8AC3E}">
        <p14:creationId xmlns:p14="http://schemas.microsoft.com/office/powerpoint/2010/main" val="250671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CCD4D6B-9537-4366-A623-4C2D11C71080}" type="slidenum">
              <a:rPr lang="he-IL"/>
              <a:pPr>
                <a:defRPr/>
              </a:pPr>
              <a:t>‹#›</a:t>
            </a:fld>
            <a:endParaRPr lang="he-IL" dirty="0"/>
          </a:p>
        </p:txBody>
      </p:sp>
    </p:spTree>
    <p:extLst>
      <p:ext uri="{BB962C8B-B14F-4D97-AF65-F5344CB8AC3E}">
        <p14:creationId xmlns:p14="http://schemas.microsoft.com/office/powerpoint/2010/main" val="62476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6AB3293-CE3C-4387-8F7D-50D36DED3DF4}"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B2A2EC8-E8CA-4DA2-8181-D1857D3399EC}" type="slidenum">
              <a:rPr lang="he-IL"/>
              <a:pPr>
                <a:defRPr/>
              </a:pPr>
              <a:t>‹#›</a:t>
            </a:fld>
            <a:endParaRPr lang="he-IL" dirty="0"/>
          </a:p>
        </p:txBody>
      </p:sp>
    </p:spTree>
    <p:extLst>
      <p:ext uri="{BB962C8B-B14F-4D97-AF65-F5344CB8AC3E}">
        <p14:creationId xmlns:p14="http://schemas.microsoft.com/office/powerpoint/2010/main" val="1181611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334991C-EE3C-403C-A528-F3CA45C4F305}" type="slidenum">
              <a:rPr lang="he-IL"/>
              <a:pPr>
                <a:defRPr/>
              </a:pPr>
              <a:t>‹#›</a:t>
            </a:fld>
            <a:endParaRPr lang="he-IL" dirty="0"/>
          </a:p>
        </p:txBody>
      </p:sp>
    </p:spTree>
    <p:extLst>
      <p:ext uri="{BB962C8B-B14F-4D97-AF65-F5344CB8AC3E}">
        <p14:creationId xmlns:p14="http://schemas.microsoft.com/office/powerpoint/2010/main" val="167253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136CF2E-6CE9-4208-BFDA-E09A03A95F04}" type="slidenum">
              <a:rPr lang="he-IL"/>
              <a:pPr>
                <a:defRPr/>
              </a:pPr>
              <a:t>‹#›</a:t>
            </a:fld>
            <a:endParaRPr lang="he-IL" dirty="0"/>
          </a:p>
        </p:txBody>
      </p:sp>
    </p:spTree>
    <p:extLst>
      <p:ext uri="{BB962C8B-B14F-4D97-AF65-F5344CB8AC3E}">
        <p14:creationId xmlns:p14="http://schemas.microsoft.com/office/powerpoint/2010/main" val="7342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70406F90-A033-4316-A6A7-58FFF2294C69}" type="slidenum">
              <a:rPr lang="he-IL"/>
              <a:pPr>
                <a:defRPr/>
              </a:pPr>
              <a:t>‹#›</a:t>
            </a:fld>
            <a:endParaRPr lang="he-IL" dirty="0"/>
          </a:p>
        </p:txBody>
      </p:sp>
    </p:spTree>
    <p:extLst>
      <p:ext uri="{BB962C8B-B14F-4D97-AF65-F5344CB8AC3E}">
        <p14:creationId xmlns:p14="http://schemas.microsoft.com/office/powerpoint/2010/main" val="99797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D8F8FBE-7527-49B6-816A-98054BE4C69F}" type="slidenum">
              <a:rPr lang="he-IL"/>
              <a:pPr>
                <a:defRPr/>
              </a:pPr>
              <a:t>‹#›</a:t>
            </a:fld>
            <a:endParaRPr lang="he-IL" dirty="0"/>
          </a:p>
        </p:txBody>
      </p:sp>
    </p:spTree>
    <p:extLst>
      <p:ext uri="{BB962C8B-B14F-4D97-AF65-F5344CB8AC3E}">
        <p14:creationId xmlns:p14="http://schemas.microsoft.com/office/powerpoint/2010/main" val="3654046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E111CE4-55BD-4BB1-BC2F-CAF647AFF791}" type="slidenum">
              <a:rPr lang="he-IL"/>
              <a:pPr>
                <a:defRPr/>
              </a:pPr>
              <a:t>‹#›</a:t>
            </a:fld>
            <a:endParaRPr lang="he-IL" dirty="0"/>
          </a:p>
        </p:txBody>
      </p:sp>
    </p:spTree>
    <p:extLst>
      <p:ext uri="{BB962C8B-B14F-4D97-AF65-F5344CB8AC3E}">
        <p14:creationId xmlns:p14="http://schemas.microsoft.com/office/powerpoint/2010/main" val="224427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8FCC78F-20C8-49C2-A611-380F10DC15A6}"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4B50C63-60BD-4691-8BD2-2BE1A40862CC}" type="slidenum">
              <a:rPr lang="he-IL"/>
              <a:pPr>
                <a:defRPr/>
              </a:pPr>
              <a:t>‹#›</a:t>
            </a:fld>
            <a:endParaRPr lang="he-IL" dirty="0"/>
          </a:p>
        </p:txBody>
      </p:sp>
    </p:spTree>
    <p:extLst>
      <p:ext uri="{BB962C8B-B14F-4D97-AF65-F5344CB8AC3E}">
        <p14:creationId xmlns:p14="http://schemas.microsoft.com/office/powerpoint/2010/main" val="1268922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97D67E0-106E-4911-9C14-9C24186855AF}" type="slidenum">
              <a:rPr lang="he-IL"/>
              <a:pPr>
                <a:defRPr/>
              </a:pPr>
              <a:t>‹#›</a:t>
            </a:fld>
            <a:endParaRPr lang="he-IL" dirty="0"/>
          </a:p>
        </p:txBody>
      </p:sp>
    </p:spTree>
    <p:extLst>
      <p:ext uri="{BB962C8B-B14F-4D97-AF65-F5344CB8AC3E}">
        <p14:creationId xmlns:p14="http://schemas.microsoft.com/office/powerpoint/2010/main" val="328836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7E2B980-1764-4895-9D49-01C02B7320E6}" type="slidenum">
              <a:rPr lang="he-IL"/>
              <a:pPr>
                <a:defRPr/>
              </a:pPr>
              <a:t>‹#›</a:t>
            </a:fld>
            <a:endParaRPr lang="he-IL" dirty="0"/>
          </a:p>
        </p:txBody>
      </p:sp>
    </p:spTree>
    <p:extLst>
      <p:ext uri="{BB962C8B-B14F-4D97-AF65-F5344CB8AC3E}">
        <p14:creationId xmlns:p14="http://schemas.microsoft.com/office/powerpoint/2010/main" val="286116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5B0E968-2875-49DB-816D-B9A69592D6AA}" type="slidenum">
              <a:rPr lang="he-IL"/>
              <a:pPr>
                <a:defRPr/>
              </a:pPr>
              <a:t>‹#›</a:t>
            </a:fld>
            <a:endParaRPr lang="he-IL" dirty="0"/>
          </a:p>
        </p:txBody>
      </p:sp>
    </p:spTree>
    <p:extLst>
      <p:ext uri="{BB962C8B-B14F-4D97-AF65-F5344CB8AC3E}">
        <p14:creationId xmlns:p14="http://schemas.microsoft.com/office/powerpoint/2010/main" val="3799576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0C176A6E-C357-42A9-B461-939F37CFC205}"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B611AFC3-6851-4C99-B25A-45D89EA9CAA9}" type="slidenum">
              <a:rPr lang="he-IL"/>
              <a:pPr>
                <a:defRPr/>
              </a:pPr>
              <a:t>‹#›</a:t>
            </a:fld>
            <a:endParaRPr lang="he-IL" dirty="0"/>
          </a:p>
        </p:txBody>
      </p:sp>
    </p:spTree>
    <p:extLst>
      <p:ext uri="{BB962C8B-B14F-4D97-AF65-F5344CB8AC3E}">
        <p14:creationId xmlns:p14="http://schemas.microsoft.com/office/powerpoint/2010/main" val="37144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AF7452D-1541-460F-83D0-FEE32D73C843}"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8A8E51B-6E52-4CAF-BC09-B6BDB34F8E12}" type="slidenum">
              <a:rPr lang="he-IL"/>
              <a:pPr>
                <a:defRPr/>
              </a:pPr>
              <a:t>‹#›</a:t>
            </a:fld>
            <a:endParaRPr lang="he-IL" dirty="0"/>
          </a:p>
        </p:txBody>
      </p:sp>
    </p:spTree>
    <p:extLst>
      <p:ext uri="{BB962C8B-B14F-4D97-AF65-F5344CB8AC3E}">
        <p14:creationId xmlns:p14="http://schemas.microsoft.com/office/powerpoint/2010/main" val="3036916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5BA437F-4C9E-4ECC-B801-B3AEB14454D9}" type="slidenum">
              <a:rPr lang="he-IL"/>
              <a:pPr>
                <a:defRPr/>
              </a:pPr>
              <a:t>‹#›</a:t>
            </a:fld>
            <a:endParaRPr lang="he-IL" dirty="0"/>
          </a:p>
        </p:txBody>
      </p:sp>
    </p:spTree>
    <p:extLst>
      <p:ext uri="{BB962C8B-B14F-4D97-AF65-F5344CB8AC3E}">
        <p14:creationId xmlns:p14="http://schemas.microsoft.com/office/powerpoint/2010/main" val="958407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B2116AA-6928-4064-A138-5288B5332C61}" type="slidenum">
              <a:rPr lang="he-IL"/>
              <a:pPr>
                <a:defRPr/>
              </a:pPr>
              <a:t>‹#›</a:t>
            </a:fld>
            <a:endParaRPr lang="he-IL" dirty="0"/>
          </a:p>
        </p:txBody>
      </p:sp>
    </p:spTree>
    <p:extLst>
      <p:ext uri="{BB962C8B-B14F-4D97-AF65-F5344CB8AC3E}">
        <p14:creationId xmlns:p14="http://schemas.microsoft.com/office/powerpoint/2010/main" val="677920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C7E0B78-222E-427B-9615-23C12F0F0BC8}"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B518B23-9032-4816-BEBD-CB78ED98E35B}" type="slidenum">
              <a:rPr lang="he-IL"/>
              <a:pPr>
                <a:defRPr/>
              </a:pPr>
              <a:t>‹#›</a:t>
            </a:fld>
            <a:endParaRPr lang="he-IL" dirty="0"/>
          </a:p>
        </p:txBody>
      </p:sp>
    </p:spTree>
    <p:extLst>
      <p:ext uri="{BB962C8B-B14F-4D97-AF65-F5344CB8AC3E}">
        <p14:creationId xmlns:p14="http://schemas.microsoft.com/office/powerpoint/2010/main" val="338694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CF5AF76-30A9-47B8-B6AC-6E45BB54E06E}" type="slidenum">
              <a:rPr lang="he-IL"/>
              <a:pPr>
                <a:defRPr/>
              </a:pPr>
              <a:t>‹#›</a:t>
            </a:fld>
            <a:endParaRPr lang="he-IL" dirty="0"/>
          </a:p>
        </p:txBody>
      </p:sp>
    </p:spTree>
    <p:extLst>
      <p:ext uri="{BB962C8B-B14F-4D97-AF65-F5344CB8AC3E}">
        <p14:creationId xmlns:p14="http://schemas.microsoft.com/office/powerpoint/2010/main" val="334996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C55AFC6-8973-437E-AFB8-738776898E85}"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E085408-6563-4287-9D56-C3F8361238AF}" type="slidenum">
              <a:rPr lang="he-IL"/>
              <a:pPr>
                <a:defRPr/>
              </a:pPr>
              <a:t>‹#›</a:t>
            </a:fld>
            <a:endParaRPr lang="he-IL" dirty="0"/>
          </a:p>
        </p:txBody>
      </p:sp>
    </p:spTree>
    <p:extLst>
      <p:ext uri="{BB962C8B-B14F-4D97-AF65-F5344CB8AC3E}">
        <p14:creationId xmlns:p14="http://schemas.microsoft.com/office/powerpoint/2010/main" val="185852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C0D4BC22-3133-48BD-ADF7-6A813BDDDF63}"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35D98A5C-C78F-443E-8F38-F764DB78AAEA}" type="slidenum">
              <a:rPr lang="he-IL"/>
              <a:pPr>
                <a:defRPr/>
              </a:pPr>
              <a:t>‹#›</a:t>
            </a:fld>
            <a:endParaRPr lang="he-IL" dirty="0"/>
          </a:p>
        </p:txBody>
      </p:sp>
    </p:spTree>
    <p:extLst>
      <p:ext uri="{BB962C8B-B14F-4D97-AF65-F5344CB8AC3E}">
        <p14:creationId xmlns:p14="http://schemas.microsoft.com/office/powerpoint/2010/main" val="378588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F521A6F-16D7-49DE-833B-8665B7A45D1F}"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F563699-3C18-4B8C-A03B-4DEF4D064659}" type="slidenum">
              <a:rPr lang="he-IL"/>
              <a:pPr>
                <a:defRPr/>
              </a:pPr>
              <a:t>‹#›</a:t>
            </a:fld>
            <a:endParaRPr lang="he-IL" dirty="0"/>
          </a:p>
        </p:txBody>
      </p:sp>
    </p:spTree>
    <p:extLst>
      <p:ext uri="{BB962C8B-B14F-4D97-AF65-F5344CB8AC3E}">
        <p14:creationId xmlns:p14="http://schemas.microsoft.com/office/powerpoint/2010/main" val="248312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EAC51E9-B7C6-4B9C-A0FC-43B1D6819782}" type="slidenum">
              <a:rPr lang="he-IL"/>
              <a:pPr>
                <a:defRPr/>
              </a:pPr>
              <a:t>‹#›</a:t>
            </a:fld>
            <a:endParaRPr lang="he-IL" dirty="0"/>
          </a:p>
        </p:txBody>
      </p:sp>
    </p:spTree>
    <p:extLst>
      <p:ext uri="{BB962C8B-B14F-4D97-AF65-F5344CB8AC3E}">
        <p14:creationId xmlns:p14="http://schemas.microsoft.com/office/powerpoint/2010/main" val="125882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9631138-2DD5-4BBB-9DA0-046C4F25CC60}" type="slidenum">
              <a:rPr lang="he-IL"/>
              <a:pPr>
                <a:defRPr/>
              </a:pPr>
              <a:t>‹#›</a:t>
            </a:fld>
            <a:endParaRPr lang="he-IL" dirty="0"/>
          </a:p>
        </p:txBody>
      </p:sp>
    </p:spTree>
    <p:extLst>
      <p:ext uri="{BB962C8B-B14F-4D97-AF65-F5344CB8AC3E}">
        <p14:creationId xmlns:p14="http://schemas.microsoft.com/office/powerpoint/2010/main" val="425699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ABE5CEE6-D753-4CD2-91B5-ECFC05DACCF0}" type="slidenum">
              <a:rPr lang="he-IL"/>
              <a:pPr>
                <a:defRPr/>
              </a:pPr>
              <a:t>‹#›</a:t>
            </a:fld>
            <a:endParaRPr lang="he-IL" dirty="0"/>
          </a:p>
        </p:txBody>
      </p:sp>
    </p:spTree>
    <p:extLst>
      <p:ext uri="{BB962C8B-B14F-4D97-AF65-F5344CB8AC3E}">
        <p14:creationId xmlns:p14="http://schemas.microsoft.com/office/powerpoint/2010/main" val="2794420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086FA29-378B-408C-ACB3-FC9B9F19B763}"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A853CEE-BB74-460B-BA9A-15CC04C9564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1" r:id="rId4"/>
    <p:sldLayoutId id="214748492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55DD2B7-773D-404D-B0CF-AFAA9685961D}"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9B67D8A-7411-4DB1-9994-E59381547DA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927" r:id="rId1"/>
    <p:sldLayoutId id="2147484928" r:id="rId2"/>
    <p:sldLayoutId id="2147484929" r:id="rId3"/>
    <p:sldLayoutId id="2147484930" r:id="rId4"/>
    <p:sldLayoutId id="2147484931" r:id="rId5"/>
    <p:sldLayoutId id="2147484932"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7954D93-FE1B-49B6-AA8F-6BB9C4D20C2D}"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9D861BC-B9A4-49B5-B63E-37FC02F803D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393522B-B8FC-4E84-8C2E-5FDF336AA3BF}"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D7601A1-77FB-4846-A465-228CB491409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939" r:id="rId1"/>
    <p:sldLayoutId id="2147484940" r:id="rId2"/>
    <p:sldLayoutId id="2147484941" r:id="rId3"/>
    <p:sldLayoutId id="214748494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A5728FB-0695-4CEB-9359-1E2F6255C4CA}"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6E1AA3B-16FC-4167-A471-99FCFEA3D951}" type="slidenum">
              <a:rPr lang="he-IL"/>
              <a:pPr>
                <a:defRPr/>
              </a:pPr>
              <a:t>‹#›</a:t>
            </a:fld>
            <a:endParaRPr lang="he-IL" dirty="0"/>
          </a:p>
        </p:txBody>
      </p:sp>
    </p:spTree>
    <p:extLst>
      <p:ext uri="{BB962C8B-B14F-4D97-AF65-F5344CB8AC3E}">
        <p14:creationId xmlns:p14="http://schemas.microsoft.com/office/powerpoint/2010/main" val="672876465"/>
      </p:ext>
    </p:extLst>
  </p:cSld>
  <p:clrMap bg1="lt1" tx1="dk1" bg2="lt2" tx2="dk2" accent1="accent1" accent2="accent2" accent3="accent3" accent4="accent4" accent5="accent5" accent6="accent6" hlink="hlink" folHlink="folHlink"/>
  <p:sldLayoutIdLst>
    <p:sldLayoutId id="2147484944" r:id="rId1"/>
    <p:sldLayoutId id="2147484945" r:id="rId2"/>
    <p:sldLayoutId id="2147484946" r:id="rId3"/>
    <p:sldLayoutId id="214748494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commons.wikimedia.org/wiki/File:Wuermer.ogg"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Wuermer.ogg" TargetMode="Externa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hyperlink" Target="http://science.cet.ac.il/science/transportation/transport2.as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davidson.weizmann.ac.il/online/maagarmada/med_and_physiol/%D7%94%D7%A9%D7%AA%D7%9C%D7%AA-%D7%A7%D7%95%D7%A6%D7%91-%D7%9C%D7%91" TargetMode="External"/><Relationship Id="rId5" Type="http://schemas.openxmlformats.org/officeDocument/2006/relationships/hyperlink" Target="http://science.cet.ac.il/science/transportation/transport5.asp" TargetMode="Externa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commons.wikimedia.org/wiki/File:Bluebaby_syndrom.svg" TargetMode="External"/><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Wuermer.ogg" TargetMode="External"/><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6" name="TextBox 5"/>
          <p:cNvSpPr txBox="1"/>
          <p:nvPr/>
        </p:nvSpPr>
        <p:spPr>
          <a:xfrm>
            <a:off x="642938" y="1000125"/>
            <a:ext cx="814387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FF6600"/>
                </a:solidFill>
                <a:latin typeface="+mn-lt"/>
                <a:cs typeface="+mn-cs"/>
              </a:rPr>
              <a:t>מערכת ההובלה - חלק א'</a:t>
            </a:r>
          </a:p>
        </p:txBody>
      </p:sp>
      <p:sp>
        <p:nvSpPr>
          <p:cNvPr id="18" name="Rectangle 17"/>
          <p:cNvSpPr/>
          <p:nvPr/>
        </p:nvSpPr>
        <p:spPr>
          <a:xfrm>
            <a:off x="546100" y="1844825"/>
            <a:ext cx="8143875" cy="316835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2000" u="sng" dirty="0" smtClean="0">
                <a:solidFill>
                  <a:schemeClr val="tx1"/>
                </a:solidFill>
              </a:rPr>
              <a:t>חלק א': התפתחות מערכת ההובלה במהלך האבולוציה</a:t>
            </a:r>
            <a:r>
              <a:rPr lang="he-IL" sz="2000" dirty="0" smtClean="0">
                <a:solidFill>
                  <a:schemeClr val="tx1"/>
                </a:solidFill>
              </a:rPr>
              <a:t>:</a:t>
            </a:r>
          </a:p>
          <a:p>
            <a:pPr fontAlgn="auto">
              <a:spcBef>
                <a:spcPts val="0"/>
              </a:spcBef>
              <a:spcAft>
                <a:spcPts val="0"/>
              </a:spcAft>
              <a:buFontTx/>
              <a:buBlip>
                <a:blip r:embed="rId5"/>
              </a:buBlip>
              <a:defRPr/>
            </a:pPr>
            <a:r>
              <a:rPr lang="he-IL" sz="2000" dirty="0" smtClean="0">
                <a:solidFill>
                  <a:schemeClr val="tx1"/>
                </a:solidFill>
              </a:rPr>
              <a:t> מיצורים </a:t>
            </a:r>
            <a:r>
              <a:rPr lang="he-IL" sz="2000" dirty="0">
                <a:solidFill>
                  <a:schemeClr val="tx1"/>
                </a:solidFill>
              </a:rPr>
              <a:t>חד-תאיים </a:t>
            </a:r>
            <a:r>
              <a:rPr lang="he-IL" sz="2000" dirty="0" smtClean="0">
                <a:solidFill>
                  <a:schemeClr val="tx1"/>
                </a:solidFill>
              </a:rPr>
              <a:t>ויצורים </a:t>
            </a:r>
            <a:r>
              <a:rPr lang="he-IL" sz="2000" dirty="0">
                <a:solidFill>
                  <a:schemeClr val="tx1"/>
                </a:solidFill>
              </a:rPr>
              <a:t>רב תאיים </a:t>
            </a:r>
            <a:r>
              <a:rPr lang="he-IL" sz="2000" dirty="0" smtClean="0">
                <a:solidFill>
                  <a:schemeClr val="tx1"/>
                </a:solidFill>
              </a:rPr>
              <a:t>פשוטים חסרי מערכת </a:t>
            </a:r>
            <a:r>
              <a:rPr lang="he-IL" sz="2000" dirty="0">
                <a:solidFill>
                  <a:schemeClr val="tx1"/>
                </a:solidFill>
              </a:rPr>
              <a:t>הובלה</a:t>
            </a:r>
          </a:p>
          <a:p>
            <a:pPr fontAlgn="auto">
              <a:spcBef>
                <a:spcPts val="0"/>
              </a:spcBef>
              <a:spcAft>
                <a:spcPts val="0"/>
              </a:spcAft>
              <a:defRPr/>
            </a:pPr>
            <a:r>
              <a:rPr lang="he-IL" sz="2000" dirty="0">
                <a:solidFill>
                  <a:schemeClr val="tx1"/>
                </a:solidFill>
              </a:rPr>
              <a:t>  </a:t>
            </a:r>
            <a:r>
              <a:rPr lang="he-IL" sz="2000" dirty="0" smtClean="0">
                <a:solidFill>
                  <a:schemeClr val="tx1"/>
                </a:solidFill>
              </a:rPr>
              <a:t>ליצורים רב תאיים מורכבים בעלי מערכת הובלה </a:t>
            </a: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מערכת דם פתוחה ומערכת דם סגורה</a:t>
            </a:r>
          </a:p>
          <a:p>
            <a:pPr fontAlgn="auto">
              <a:spcBef>
                <a:spcPts val="0"/>
              </a:spcBef>
              <a:spcAft>
                <a:spcPts val="0"/>
              </a:spcAft>
              <a:buFontTx/>
              <a:buBlip>
                <a:blip r:embed="rId5"/>
              </a:buBlip>
              <a:defRPr/>
            </a:pPr>
            <a:r>
              <a:rPr lang="he-IL" sz="2000" dirty="0">
                <a:solidFill>
                  <a:schemeClr val="tx1"/>
                </a:solidFill>
              </a:rPr>
              <a:t> מחזור דם יחיד ומחזור דם </a:t>
            </a:r>
            <a:r>
              <a:rPr lang="he-IL" sz="2000" dirty="0" smtClean="0">
                <a:solidFill>
                  <a:schemeClr val="tx1"/>
                </a:solidFill>
              </a:rPr>
              <a:t>כפול</a:t>
            </a:r>
            <a:endParaRPr lang="he-IL" sz="2000" dirty="0">
              <a:solidFill>
                <a:schemeClr val="tx1"/>
              </a:solidFill>
            </a:endParaRPr>
          </a:p>
          <a:p>
            <a:pPr fontAlgn="auto">
              <a:spcBef>
                <a:spcPts val="0"/>
              </a:spcBef>
              <a:spcAft>
                <a:spcPts val="0"/>
              </a:spcAft>
              <a:defRPr/>
            </a:pPr>
            <a:r>
              <a:rPr lang="he-IL" sz="2000" u="sng" dirty="0" smtClean="0">
                <a:solidFill>
                  <a:schemeClr val="tx1"/>
                </a:solidFill>
              </a:rPr>
              <a:t>חלק ב': המבנה והתפקוד של מערכת ההובלה של האדם</a:t>
            </a:r>
          </a:p>
          <a:p>
            <a:pPr fontAlgn="auto">
              <a:spcBef>
                <a:spcPts val="0"/>
              </a:spcBef>
              <a:spcAft>
                <a:spcPts val="0"/>
              </a:spcAft>
              <a:buFontTx/>
              <a:buBlip>
                <a:blip r:embed="rId5"/>
              </a:buBlip>
              <a:defRPr/>
            </a:pPr>
            <a:r>
              <a:rPr lang="he-IL" sz="2000" dirty="0" smtClean="0">
                <a:solidFill>
                  <a:schemeClr val="tx1"/>
                </a:solidFill>
              </a:rPr>
              <a:t>תפקידי </a:t>
            </a:r>
            <a:r>
              <a:rPr lang="he-IL" sz="2000" dirty="0">
                <a:solidFill>
                  <a:schemeClr val="tx1"/>
                </a:solidFill>
              </a:rPr>
              <a:t>מערכת ההובלה</a:t>
            </a:r>
          </a:p>
          <a:p>
            <a:pPr fontAlgn="auto">
              <a:spcBef>
                <a:spcPts val="0"/>
              </a:spcBef>
              <a:spcAft>
                <a:spcPts val="0"/>
              </a:spcAft>
              <a:buFontTx/>
              <a:buBlip>
                <a:blip r:embed="rId5"/>
              </a:buBlip>
              <a:defRPr/>
            </a:pPr>
            <a:r>
              <a:rPr lang="he-IL" sz="2000" dirty="0">
                <a:solidFill>
                  <a:schemeClr val="tx1"/>
                </a:solidFill>
              </a:rPr>
              <a:t> מבנה המערכת: המחזור הגדול והמחזור הקטן</a:t>
            </a:r>
          </a:p>
          <a:p>
            <a:pPr fontAlgn="auto">
              <a:spcBef>
                <a:spcPts val="0"/>
              </a:spcBef>
              <a:spcAft>
                <a:spcPts val="0"/>
              </a:spcAft>
              <a:buFontTx/>
              <a:buBlip>
                <a:blip r:embed="rId5"/>
              </a:buBlip>
              <a:defRPr/>
            </a:pPr>
            <a:r>
              <a:rPr lang="he-IL" sz="2000" dirty="0">
                <a:solidFill>
                  <a:schemeClr val="tx1"/>
                </a:solidFill>
              </a:rPr>
              <a:t> הלב - התאמה בין מבנה לתפקוד</a:t>
            </a:r>
          </a:p>
          <a:p>
            <a:pPr fontAlgn="auto">
              <a:spcBef>
                <a:spcPts val="0"/>
              </a:spcBef>
              <a:spcAft>
                <a:spcPts val="0"/>
              </a:spcAft>
              <a:buFontTx/>
              <a:buBlip>
                <a:blip r:embed="rId5"/>
              </a:buBlip>
              <a:defRPr/>
            </a:pPr>
            <a:r>
              <a:rPr lang="he-IL" sz="2000" dirty="0">
                <a:solidFill>
                  <a:schemeClr val="tx1"/>
                </a:solidFill>
              </a:rPr>
              <a:t> עורקים וורידים כליליים</a:t>
            </a:r>
          </a:p>
          <a:p>
            <a:pPr fontAlgn="auto">
              <a:spcBef>
                <a:spcPts val="0"/>
              </a:spcBef>
              <a:spcAft>
                <a:spcPts val="0"/>
              </a:spcAft>
              <a:defRPr/>
            </a:pPr>
            <a:endParaRPr lang="he-IL" sz="2000" dirty="0">
              <a:solidFill>
                <a:schemeClr val="accent6">
                  <a:lumMod val="50000"/>
                  <a:lumOff val="50000"/>
                </a:schemeClr>
              </a:solidFill>
            </a:endParaRPr>
          </a:p>
        </p:txBody>
      </p:sp>
      <p:sp>
        <p:nvSpPr>
          <p:cNvPr id="25605" name="Rectangle 18"/>
          <p:cNvSpPr>
            <a:spLocks noChangeArrowheads="1"/>
          </p:cNvSpPr>
          <p:nvPr/>
        </p:nvSpPr>
        <p:spPr bwMode="auto">
          <a:xfrm>
            <a:off x="7296150" y="1484784"/>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7" name="TextBox 6"/>
          <p:cNvSpPr txBox="1"/>
          <p:nvPr/>
        </p:nvSpPr>
        <p:spPr>
          <a:xfrm>
            <a:off x="-757238" y="354013"/>
            <a:ext cx="97583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מערכות הובלה, נשימה הפרשה והגנה</a:t>
            </a:r>
            <a:endParaRPr lang="he-IL" sz="3600" b="1" noProof="1">
              <a:solidFill>
                <a:schemeClr val="accent6">
                  <a:lumMod val="50000"/>
                  <a:lumOff val="50000"/>
                </a:schemeClr>
              </a:solidFill>
              <a:latin typeface="Arial"/>
              <a:cs typeface="Arial"/>
            </a:endParaRPr>
          </a:p>
        </p:txBody>
      </p:sp>
      <p:sp>
        <p:nvSpPr>
          <p:cNvPr id="25607" name="Rectangle 18"/>
          <p:cNvSpPr>
            <a:spLocks noChangeArrowheads="1"/>
          </p:cNvSpPr>
          <p:nvPr/>
        </p:nvSpPr>
        <p:spPr bwMode="auto">
          <a:xfrm>
            <a:off x="7377113" y="5157192"/>
            <a:ext cx="140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מצגות המשך</a:t>
            </a:r>
          </a:p>
        </p:txBody>
      </p:sp>
      <p:sp>
        <p:nvSpPr>
          <p:cNvPr id="9" name="Rectangle 17"/>
          <p:cNvSpPr/>
          <p:nvPr/>
        </p:nvSpPr>
        <p:spPr>
          <a:xfrm>
            <a:off x="642938" y="5517232"/>
            <a:ext cx="8143875" cy="9985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מערכת ההובלה- חלק ב'</a:t>
            </a:r>
          </a:p>
          <a:p>
            <a:pPr fontAlgn="auto">
              <a:spcBef>
                <a:spcPts val="0"/>
              </a:spcBef>
              <a:spcAft>
                <a:spcPts val="0"/>
              </a:spcAft>
              <a:buFontTx/>
              <a:buBlip>
                <a:blip r:embed="rId5"/>
              </a:buBlip>
              <a:defRPr/>
            </a:pPr>
            <a:r>
              <a:rPr lang="he-IL" sz="2000" dirty="0">
                <a:solidFill>
                  <a:schemeClr val="tx1"/>
                </a:solidFill>
              </a:rPr>
              <a:t> רקמת הדם</a:t>
            </a:r>
          </a:p>
          <a:p>
            <a:pPr fontAlgn="auto">
              <a:spcBef>
                <a:spcPts val="0"/>
              </a:spcBef>
              <a:spcAft>
                <a:spcPts val="0"/>
              </a:spcAft>
              <a:buFontTx/>
              <a:buBlip>
                <a:blip r:embed="rId5"/>
              </a:buBlip>
              <a:defRPr/>
            </a:pPr>
            <a:r>
              <a:rPr lang="he-IL" sz="2000" dirty="0">
                <a:solidFill>
                  <a:schemeClr val="tx1"/>
                </a:solidFill>
              </a:rPr>
              <a:t> מערכת הלימפה</a:t>
            </a:r>
            <a:endParaRPr lang="he-IL" sz="2000" dirty="0">
              <a:solidFill>
                <a:schemeClr val="accent6">
                  <a:lumMod val="50000"/>
                  <a:lumOff val="5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51F5390-82E9-4280-A1C0-CB219E59BF8B}" type="slidenum">
              <a:rPr lang="he-IL" smtClean="0"/>
              <a:pPr fontAlgn="base">
                <a:spcBef>
                  <a:spcPct val="0"/>
                </a:spcBef>
                <a:spcAft>
                  <a:spcPct val="0"/>
                </a:spcAft>
                <a:defRPr/>
              </a:pPr>
              <a:t>10</a:t>
            </a:fld>
            <a:endParaRPr lang="he-IL" dirty="0" smtClean="0"/>
          </a:p>
        </p:txBody>
      </p:sp>
      <p:sp>
        <p:nvSpPr>
          <p:cNvPr id="8197" name="כותרת 5"/>
          <p:cNvSpPr>
            <a:spLocks noGrp="1"/>
          </p:cNvSpPr>
          <p:nvPr>
            <p:ph type="ctrTitle"/>
          </p:nvPr>
        </p:nvSpPr>
        <p:spPr bwMode="auto">
          <a:xfrm>
            <a:off x="231775" y="71438"/>
            <a:ext cx="8326438"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ההפרדה לשני מחזורי דם נפרדים לחלוטין אפשרה </a:t>
            </a:r>
            <a:r>
              <a:rPr lang="he-IL" sz="1800" b="1" dirty="0" smtClean="0">
                <a:solidFill>
                  <a:schemeClr val="accent3"/>
                </a:solidFill>
                <a:latin typeface="Times New Roman" pitchFamily="18" charset="0"/>
                <a:cs typeface="+mn-cs"/>
              </a:rPr>
              <a:t>התפתחות של </a:t>
            </a:r>
            <a:r>
              <a:rPr lang="he-IL" sz="1800" b="1" dirty="0" smtClean="0">
                <a:solidFill>
                  <a:srgbClr val="FF6600"/>
                </a:solidFill>
                <a:latin typeface="Times New Roman" pitchFamily="18" charset="0"/>
                <a:cs typeface="+mn-cs"/>
              </a:rPr>
              <a:t>אורגניזמים מורכבים</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pic>
        <p:nvPicPr>
          <p:cNvPr id="3482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146300"/>
            <a:ext cx="1871663"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6988" y="485775"/>
            <a:ext cx="8420100" cy="281940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latin typeface="Times New Roman" pitchFamily="18" charset="0"/>
                <a:cs typeface="Arial"/>
              </a:rPr>
              <a:t>כאמור,</a:t>
            </a:r>
            <a:r>
              <a:rPr lang="he-IL" b="1" i="1" dirty="0">
                <a:latin typeface="Times New Roman" pitchFamily="18" charset="0"/>
                <a:cs typeface="Times New Roman" pitchFamily="18" charset="0"/>
              </a:rPr>
              <a:t> </a:t>
            </a:r>
            <a:r>
              <a:rPr lang="he-IL" dirty="0" smtClean="0">
                <a:latin typeface="Times New Roman" pitchFamily="18" charset="0"/>
                <a:cs typeface="Arial"/>
              </a:rPr>
              <a:t>ביונקים ובעופות יש שני מחזורי דם נפרדים, ובלב יש הפרדה מוחלטת בין החלק השמאלי המכיל דם מועשר בחמצן בדרכו מן הריאות אל הגוף, לבין החלק הימני המכיל דם </a:t>
            </a:r>
          </a:p>
          <a:p>
            <a:pPr>
              <a:defRPr/>
            </a:pPr>
            <a:r>
              <a:rPr lang="he-IL" dirty="0" smtClean="0">
                <a:latin typeface="Times New Roman" pitchFamily="18" charset="0"/>
                <a:cs typeface="Arial"/>
              </a:rPr>
              <a:t>עני בחמצן בדרכו מן הגוף אל הריאות.</a:t>
            </a:r>
          </a:p>
          <a:p>
            <a:pPr>
              <a:defRPr/>
            </a:pPr>
            <a:r>
              <a:rPr lang="he-IL" dirty="0" smtClean="0">
                <a:latin typeface="Times New Roman" pitchFamily="18" charset="0"/>
                <a:cs typeface="Arial"/>
              </a:rPr>
              <a:t>אל התאים מגיעה אספקת חמצן עשירה, המאפשרת קיום אורגניזמים מפותחים.</a:t>
            </a:r>
          </a:p>
          <a:p>
            <a:pPr>
              <a:defRPr/>
            </a:pPr>
            <a:endParaRPr lang="he-IL" dirty="0" smtClean="0">
              <a:latin typeface="Times New Roman" pitchFamily="18" charset="0"/>
              <a:cs typeface="Arial"/>
            </a:endParaRPr>
          </a:p>
          <a:p>
            <a:pPr>
              <a:defRPr/>
            </a:pPr>
            <a:endParaRPr lang="he-IL" dirty="0" smtClean="0">
              <a:latin typeface="Times New Roman" pitchFamily="18" charset="0"/>
              <a:cs typeface="Arial"/>
            </a:endParaRPr>
          </a:p>
          <a:p>
            <a:pPr>
              <a:defRPr/>
            </a:pPr>
            <a:endParaRPr lang="en-US" u="sng" dirty="0" smtClean="0">
              <a:latin typeface="Times New Roman" pitchFamily="18" charset="0"/>
              <a:cs typeface="Arial"/>
            </a:endParaRPr>
          </a:p>
        </p:txBody>
      </p:sp>
      <p:sp>
        <p:nvSpPr>
          <p:cNvPr id="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10</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תשס"ח</a:t>
            </a:r>
            <a:endParaRPr lang="he-IL" dirty="0">
              <a:solidFill>
                <a:srgbClr val="1F497D"/>
              </a:solidFill>
            </a:endParaRPr>
          </a:p>
          <a:p>
            <a:pPr eaLnBrk="1" hangingPunct="1">
              <a:defRPr/>
            </a:pPr>
            <a:r>
              <a:rPr lang="he-IL" dirty="0">
                <a:solidFill>
                  <a:srgbClr val="1F497D"/>
                </a:solidFill>
              </a:rPr>
              <a:t>אצל יונקים יש הפרדה מלאה בין שני חדרי הלב, ואילו אצל זוחלים אין הפרדה מלאה.</a:t>
            </a:r>
          </a:p>
          <a:p>
            <a:pPr eaLnBrk="1" hangingPunct="1">
              <a:defRPr/>
            </a:pPr>
            <a:r>
              <a:rPr lang="he-IL" dirty="0" smtClean="0">
                <a:solidFill>
                  <a:srgbClr val="1F497D"/>
                </a:solidFill>
              </a:rPr>
              <a:t>הסבירו </a:t>
            </a:r>
            <a:r>
              <a:rPr lang="he-IL" dirty="0">
                <a:solidFill>
                  <a:srgbClr val="1F497D"/>
                </a:solidFill>
              </a:rPr>
              <a:t>כיצד ההבדל במבנה הלב בין יונקים לזוחלים קשור לעובדה שיונקים </a:t>
            </a:r>
            <a:r>
              <a:rPr lang="he-IL" dirty="0" smtClean="0">
                <a:solidFill>
                  <a:srgbClr val="1F497D"/>
                </a:solidFill>
              </a:rPr>
              <a:t>הם הומֵאותרמיים (</a:t>
            </a:r>
            <a:r>
              <a:rPr lang="he-IL" dirty="0">
                <a:solidFill>
                  <a:srgbClr val="1F497D"/>
                </a:solidFill>
              </a:rPr>
              <a:t>אנדותרמיים), ואילו זוחלים הם פויקילותרמיים (</a:t>
            </a:r>
            <a:r>
              <a:rPr lang="he-IL" dirty="0" err="1">
                <a:solidFill>
                  <a:srgbClr val="1F497D"/>
                </a:solidFill>
              </a:rPr>
              <a:t>אקטותרמיים</a:t>
            </a:r>
            <a:r>
              <a:rPr lang="he-IL" dirty="0" smtClean="0">
                <a:solidFill>
                  <a:srgbClr val="1F497D"/>
                </a:solidFill>
              </a:rPr>
              <a:t>). </a:t>
            </a:r>
            <a:endParaRPr lang="he-IL" dirty="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007EDD7-26D4-4C55-B776-F54CC871E87D}" type="slidenum">
              <a:rPr lang="he-IL" sz="1800" smtClean="0"/>
              <a:pPr fontAlgn="base">
                <a:spcBef>
                  <a:spcPct val="0"/>
                </a:spcBef>
                <a:spcAft>
                  <a:spcPct val="0"/>
                </a:spcAft>
                <a:defRPr/>
              </a:pPr>
              <a:t>11</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2: אבולוציה של מערכת הדם בחולייתנים</a:t>
            </a:r>
            <a:endParaRPr lang="he-IL" sz="1800" dirty="0" smtClean="0">
              <a:solidFill>
                <a:schemeClr val="accent6">
                  <a:lumMod val="50000"/>
                  <a:lumOff val="50000"/>
                </a:schemeClr>
              </a:solidFill>
            </a:endParaRPr>
          </a:p>
        </p:txBody>
      </p:sp>
      <p:pic>
        <p:nvPicPr>
          <p:cNvPr id="35846" name="Picture 3" descr="IMG_28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070350"/>
            <a:ext cx="25923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933825"/>
            <a:ext cx="30099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תמונה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3963" y="2492375"/>
            <a:ext cx="25590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8550" y="2025650"/>
            <a:ext cx="1712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7950" y="5753100"/>
            <a:ext cx="3076575" cy="42227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200" dirty="0" smtClean="0">
                <a:solidFill>
                  <a:prstClr val="black"/>
                </a:solidFill>
                <a:latin typeface="Times New Roman" pitchFamily="18" charset="0"/>
                <a:cs typeface="Arial"/>
              </a:rPr>
              <a:t>תמונות יחמור ונחש עכן קטן</a:t>
            </a:r>
          </a:p>
          <a:p>
            <a:pPr>
              <a:defRPr/>
            </a:pPr>
            <a:r>
              <a:rPr lang="he-IL" sz="1200" dirty="0" smtClean="0">
                <a:solidFill>
                  <a:prstClr val="black"/>
                </a:solidFill>
                <a:latin typeface="Times New Roman" pitchFamily="18" charset="0"/>
                <a:cs typeface="Arial"/>
              </a:rPr>
              <a:t>באדיבות ד"ר ירון זיו – אוניברסיטת בן גוריון</a:t>
            </a:r>
          </a:p>
        </p:txBody>
      </p:sp>
      <p:pic>
        <p:nvPicPr>
          <p:cNvPr id="3585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7563" y="2111375"/>
            <a:ext cx="155098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428875"/>
            <a:ext cx="30861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ישר 2"/>
          <p:cNvCxnSpPr/>
          <p:nvPr/>
        </p:nvCxnSpPr>
        <p:spPr>
          <a:xfrm>
            <a:off x="4908550" y="2025650"/>
            <a:ext cx="0" cy="3987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83488" y="2019300"/>
            <a:ext cx="755650"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solidFill>
                  <a:srgbClr val="1F497D"/>
                </a:solidFill>
              </a:rPr>
              <a:t>יונקים</a:t>
            </a:r>
            <a:endParaRPr lang="he-IL" u="sng" dirty="0">
              <a:solidFill>
                <a:srgbClr val="1F497D"/>
              </a:solidFill>
            </a:endParaRPr>
          </a:p>
        </p:txBody>
      </p:sp>
      <p:sp>
        <p:nvSpPr>
          <p:cNvPr id="17" name="TextBox 16"/>
          <p:cNvSpPr txBox="1"/>
          <p:nvPr/>
        </p:nvSpPr>
        <p:spPr>
          <a:xfrm>
            <a:off x="684213" y="2019300"/>
            <a:ext cx="969962"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solidFill>
                  <a:srgbClr val="1F497D"/>
                </a:solidFill>
              </a:rPr>
              <a:t>זוחלים</a:t>
            </a:r>
            <a:endParaRPr lang="he-IL" u="sng" dirty="0">
              <a:solidFill>
                <a:srgbClr val="1F497D"/>
              </a:solidFill>
            </a:endParaRPr>
          </a:p>
        </p:txBody>
      </p:sp>
      <p:sp>
        <p:nvSpPr>
          <p:cNvPr id="1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11</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תשס"ח</a:t>
            </a:r>
            <a:endParaRPr lang="he-IL" dirty="0">
              <a:solidFill>
                <a:srgbClr val="1F497D"/>
              </a:solidFill>
            </a:endParaRPr>
          </a:p>
          <a:p>
            <a:pPr eaLnBrk="1" hangingPunct="1">
              <a:defRPr/>
            </a:pPr>
            <a:r>
              <a:rPr lang="he-IL" dirty="0">
                <a:solidFill>
                  <a:srgbClr val="1F497D"/>
                </a:solidFill>
              </a:rPr>
              <a:t>אצל יונקים יש הפרדה מלאה בין שני חדרי הלב, ואילו אצל זוחלים אין הפרדה מלאה.</a:t>
            </a:r>
          </a:p>
          <a:p>
            <a:pPr eaLnBrk="1" hangingPunct="1">
              <a:defRPr/>
            </a:pPr>
            <a:r>
              <a:rPr lang="he-IL" dirty="0" smtClean="0">
                <a:solidFill>
                  <a:srgbClr val="1F497D"/>
                </a:solidFill>
              </a:rPr>
              <a:t>הסבירו </a:t>
            </a:r>
            <a:r>
              <a:rPr lang="he-IL" dirty="0">
                <a:solidFill>
                  <a:srgbClr val="1F497D"/>
                </a:solidFill>
              </a:rPr>
              <a:t>כיצד ההבדל במבנה הלב בין יונקים לזוחלים קשור לעובדה שיונקים </a:t>
            </a:r>
            <a:r>
              <a:rPr lang="he-IL" dirty="0" smtClean="0">
                <a:solidFill>
                  <a:srgbClr val="1F497D"/>
                </a:solidFill>
              </a:rPr>
              <a:t>הם הומֵאותרמיים (</a:t>
            </a:r>
            <a:r>
              <a:rPr lang="he-IL" dirty="0">
                <a:solidFill>
                  <a:srgbClr val="1F497D"/>
                </a:solidFill>
              </a:rPr>
              <a:t>אנדותרמיים), ואילו זוחלים הם פויקילותרמיים (אקטותרמיים).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6A6562-CA61-42A1-8DE2-16E3B4A10041}" type="slidenum">
              <a:rPr lang="he-IL" sz="1800" smtClean="0"/>
              <a:pPr fontAlgn="base">
                <a:spcBef>
                  <a:spcPct val="0"/>
                </a:spcBef>
                <a:spcAft>
                  <a:spcPct val="0"/>
                </a:spcAft>
                <a:defRPr/>
              </a:pPr>
              <a:t>12</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7" name="Rectangle 12"/>
          <p:cNvSpPr/>
          <p:nvPr/>
        </p:nvSpPr>
        <p:spPr>
          <a:xfrm>
            <a:off x="425450" y="2133600"/>
            <a:ext cx="8370888" cy="251953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smtClean="0">
                <a:solidFill>
                  <a:prstClr val="black"/>
                </a:solidFill>
              </a:rPr>
              <a:t>בתהליך </a:t>
            </a:r>
            <a:r>
              <a:rPr lang="he-IL" dirty="0">
                <a:solidFill>
                  <a:prstClr val="black"/>
                </a:solidFill>
              </a:rPr>
              <a:t>הנשימה </a:t>
            </a:r>
            <a:r>
              <a:rPr lang="he-IL" dirty="0">
                <a:solidFill>
                  <a:schemeClr val="tx1"/>
                </a:solidFill>
              </a:rPr>
              <a:t>התאית ובתהליכים מטבוליים אחרים משתחרר חום המשמש לחימום הגוף. שמירה על טמפרטורת גוף קבועה מותנית בקיום קצב נשימה תאית גבוה. על מנת לקיים קצב נשימה תאית גבוה יש צורך באספקת כמות חמצן גדולה לתאים. אצל הזוחלים חל ערבוב בין זרמי הדם בלב, ולכן כמות החמצן בדם המוזרם אל התאים נמוכה יותר, לעומת כמות החמצן המגיעה לתאי יונק, שבלבו יש הפרדה מלאה בין זרמי הדם. לכן, הזוחל אינו יכול לקיים קצב נשימה תאית </a:t>
            </a:r>
            <a:r>
              <a:rPr lang="he-IL" dirty="0" smtClean="0">
                <a:solidFill>
                  <a:schemeClr val="tx1"/>
                </a:solidFill>
              </a:rPr>
              <a:t>גבוה, ולא משתחררת בגופו כמות החום הדרושה על מנת לשמור על טמפרטורת קבועה.</a:t>
            </a:r>
            <a:endParaRPr lang="he-IL" dirty="0">
              <a:solidFill>
                <a:schemeClr val="tx1"/>
              </a:solidFill>
            </a:endParaRPr>
          </a:p>
          <a:p>
            <a:pPr>
              <a:defRPr/>
            </a:pPr>
            <a:endParaRPr lang="he-IL" dirty="0">
              <a:solidFill>
                <a:schemeClr val="tx1"/>
              </a:solidFill>
            </a:endParaRPr>
          </a:p>
          <a:p>
            <a:pPr>
              <a:defRPr/>
            </a:pPr>
            <a:endParaRPr lang="he-IL" dirty="0">
              <a:solidFill>
                <a:schemeClr val="tx1"/>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schemeClr val="accent3"/>
              </a:solidFill>
            </a:endParaRPr>
          </a:p>
        </p:txBody>
      </p:sp>
      <p:sp>
        <p:nvSpPr>
          <p:cNvPr id="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12</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142875" y="557213"/>
            <a:ext cx="8593138" cy="61642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a:solidFill>
                  <a:schemeClr val="accent3"/>
                </a:solidFill>
              </a:rPr>
              <a:t>אצל בעלי חיים רב-תאיים פשוטים </a:t>
            </a:r>
            <a:r>
              <a:rPr lang="he-IL" dirty="0">
                <a:solidFill>
                  <a:prstClr val="black"/>
                </a:solidFill>
              </a:rPr>
              <a:t>שגופם בנוי משכבות תאים</a:t>
            </a:r>
            <a:r>
              <a:rPr lang="he-IL" dirty="0">
                <a:solidFill>
                  <a:schemeClr val="tx1"/>
                </a:solidFill>
              </a:rPr>
              <a:t> מועטות </a:t>
            </a:r>
            <a:r>
              <a:rPr lang="he-IL" dirty="0">
                <a:solidFill>
                  <a:prstClr val="black"/>
                </a:solidFill>
              </a:rPr>
              <a:t>כמו ההידרה, </a:t>
            </a:r>
            <a:r>
              <a:rPr lang="he-IL" dirty="0">
                <a:solidFill>
                  <a:schemeClr val="accent3"/>
                </a:solidFill>
              </a:rPr>
              <a:t>אין מערכת הובלה.</a:t>
            </a:r>
            <a:r>
              <a:rPr lang="he-IL" dirty="0">
                <a:solidFill>
                  <a:prstClr val="black"/>
                </a:solidFill>
              </a:rPr>
              <a:t> העברת החומרים בין היצור לסביבה נעשית דרך שטח הפנים החיצוני של הגוף ודרך שטח הפנים הפנימי הפונה לחלל העיכול. </a:t>
            </a:r>
          </a:p>
          <a:p>
            <a:pPr>
              <a:lnSpc>
                <a:spcPct val="150000"/>
              </a:lnSpc>
              <a:buFontTx/>
              <a:buBlip>
                <a:blip r:embed="rId3"/>
              </a:buBlip>
              <a:defRPr/>
            </a:pPr>
            <a:r>
              <a:rPr lang="he-IL" dirty="0">
                <a:solidFill>
                  <a:prstClr val="black"/>
                </a:solidFill>
              </a:rPr>
              <a:t> </a:t>
            </a:r>
            <a:r>
              <a:rPr lang="he-IL" dirty="0">
                <a:solidFill>
                  <a:schemeClr val="accent3"/>
                </a:solidFill>
              </a:rPr>
              <a:t>אצל בעלי חיים רב-תאיים גדולים, היחס בין שטח הפנים לנפח קטן</a:t>
            </a:r>
            <a:r>
              <a:rPr lang="he-IL" dirty="0">
                <a:solidFill>
                  <a:prstClr val="black"/>
                </a:solidFill>
              </a:rPr>
              <a:t>. </a:t>
            </a:r>
            <a:r>
              <a:rPr lang="he-IL" dirty="0">
                <a:solidFill>
                  <a:schemeClr val="tx1"/>
                </a:solidFill>
              </a:rPr>
              <a:t>רוב</a:t>
            </a:r>
            <a:r>
              <a:rPr lang="he-IL" dirty="0">
                <a:solidFill>
                  <a:prstClr val="black"/>
                </a:solidFill>
              </a:rPr>
              <a:t> תאי הגוף אינם במגע ישיר עם הסביבה, ולכן אין די בקליטת חומרים ישירות מן הסביבה. בבעלי חיים אלו </a:t>
            </a:r>
            <a:r>
              <a:rPr lang="he-IL" dirty="0">
                <a:solidFill>
                  <a:schemeClr val="accent3"/>
                </a:solidFill>
              </a:rPr>
              <a:t>יש מערכת הובלה</a:t>
            </a:r>
            <a:r>
              <a:rPr lang="he-IL" dirty="0">
                <a:solidFill>
                  <a:prstClr val="black"/>
                </a:solidFill>
              </a:rPr>
              <a:t> המספקת חומרים לכל תאי הגוף ומפנה מהם חומרי פסולת, וכן יש מערכות ייחודיות לקליטת החומרים (מערכת הנשימה, מערכת העיכול) ולהפרשתם (מערת הנשימה, מערכת ההפרשה).</a:t>
            </a:r>
          </a:p>
          <a:p>
            <a:pPr>
              <a:lnSpc>
                <a:spcPct val="150000"/>
              </a:lnSpc>
              <a:buFontTx/>
              <a:buBlip>
                <a:blip r:embed="rId3"/>
              </a:buBlip>
              <a:defRPr/>
            </a:pPr>
            <a:r>
              <a:rPr lang="he-IL" dirty="0">
                <a:solidFill>
                  <a:prstClr val="black"/>
                </a:solidFill>
              </a:rPr>
              <a:t> </a:t>
            </a:r>
            <a:r>
              <a:rPr lang="he-IL" dirty="0">
                <a:solidFill>
                  <a:schemeClr val="accent3"/>
                </a:solidFill>
              </a:rPr>
              <a:t>במערכת דם סגורה </a:t>
            </a:r>
            <a:r>
              <a:rPr lang="he-IL" dirty="0">
                <a:solidFill>
                  <a:prstClr val="black"/>
                </a:solidFill>
              </a:rPr>
              <a:t>(המצויה, לדוגמה, בחולייתנים), הדם חוזר במהירות אל הלב, </a:t>
            </a:r>
            <a:r>
              <a:rPr lang="he-IL" dirty="0">
                <a:solidFill>
                  <a:schemeClr val="tx1"/>
                </a:solidFill>
              </a:rPr>
              <a:t>ואפשר לווסת את כמות הדם הזורמת לרקמות במצבים שונים בעזרת שינוי בקוטר כלי הדם. לכן, אספקת </a:t>
            </a:r>
            <a:r>
              <a:rPr lang="he-IL" dirty="0">
                <a:solidFill>
                  <a:prstClr val="black"/>
                </a:solidFill>
              </a:rPr>
              <a:t>הדם לרקמות יעילה יותר </a:t>
            </a:r>
            <a:r>
              <a:rPr lang="he-IL" dirty="0">
                <a:solidFill>
                  <a:schemeClr val="tx1"/>
                </a:solidFill>
              </a:rPr>
              <a:t>לעומת</a:t>
            </a:r>
            <a:r>
              <a:rPr lang="he-IL" dirty="0">
                <a:solidFill>
                  <a:prstClr val="black"/>
                </a:solidFill>
              </a:rPr>
              <a:t> </a:t>
            </a:r>
            <a:r>
              <a:rPr lang="he-IL" dirty="0">
                <a:solidFill>
                  <a:schemeClr val="accent3"/>
                </a:solidFill>
              </a:rPr>
              <a:t>מערכת דם פתוחה </a:t>
            </a:r>
            <a:r>
              <a:rPr lang="he-IL" dirty="0">
                <a:solidFill>
                  <a:prstClr val="black"/>
                </a:solidFill>
              </a:rPr>
              <a:t>(המצויה, לדוגמה, בפרוקי רגליים).</a:t>
            </a:r>
          </a:p>
          <a:p>
            <a:pPr>
              <a:lnSpc>
                <a:spcPct val="150000"/>
              </a:lnSpc>
              <a:buFontTx/>
              <a:buBlip>
                <a:blip r:embed="rId3"/>
              </a:buBlip>
              <a:defRPr/>
            </a:pPr>
            <a:r>
              <a:rPr lang="he-IL" dirty="0">
                <a:solidFill>
                  <a:prstClr val="black"/>
                </a:solidFill>
              </a:rPr>
              <a:t> בחולייתנים, </a:t>
            </a:r>
            <a:r>
              <a:rPr lang="he-IL" dirty="0">
                <a:solidFill>
                  <a:schemeClr val="tx1"/>
                </a:solidFill>
              </a:rPr>
              <a:t>שהם </a:t>
            </a:r>
            <a:r>
              <a:rPr lang="he-IL" dirty="0">
                <a:solidFill>
                  <a:prstClr val="black"/>
                </a:solidFill>
              </a:rPr>
              <a:t>בעלי מחזור דם סגור, חלה התפתחות במהלך האבולוציה </a:t>
            </a:r>
            <a:r>
              <a:rPr lang="he-IL" dirty="0">
                <a:solidFill>
                  <a:schemeClr val="accent3"/>
                </a:solidFill>
              </a:rPr>
              <a:t>ממחזור דם יחיד </a:t>
            </a:r>
            <a:r>
              <a:rPr lang="he-IL" dirty="0">
                <a:solidFill>
                  <a:prstClr val="black"/>
                </a:solidFill>
              </a:rPr>
              <a:t>(בדגים), </a:t>
            </a:r>
            <a:r>
              <a:rPr lang="he-IL" dirty="0">
                <a:solidFill>
                  <a:schemeClr val="accent3"/>
                </a:solidFill>
              </a:rPr>
              <a:t>למחזור דם כפול </a:t>
            </a:r>
            <a:r>
              <a:rPr lang="he-IL" dirty="0">
                <a:solidFill>
                  <a:prstClr val="black"/>
                </a:solidFill>
              </a:rPr>
              <a:t>בעל הפרדה מוחלטת בין זרמי הדם (בעופות וביונקים). המחזור הכפול מאפשר אספקת חומרים יעילה ומהירה אל התאים.</a:t>
            </a: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rgbClr val="FF6600"/>
                </a:solidFill>
                <a:ea typeface="+mn-ea"/>
              </a:rPr>
              <a:t>סיכום ביניים: האבולוציה של מערכת ההובלה</a:t>
            </a:r>
            <a:endParaRPr lang="he-IL" sz="1800" b="1" dirty="0">
              <a:solidFill>
                <a:srgbClr val="FF6600"/>
              </a:solidFill>
              <a:ea typeface="+mn-ea"/>
            </a:endParaRPr>
          </a:p>
        </p:txBody>
      </p:sp>
      <p:sp>
        <p:nvSpPr>
          <p:cNvPr id="6" name="Slide Number Placeholder 15"/>
          <p:cNvSpPr txBox="1">
            <a:spLocks/>
          </p:cNvSpPr>
          <p:nvPr/>
        </p:nvSpPr>
        <p:spPr bwMode="auto">
          <a:xfrm>
            <a:off x="107950" y="6453336"/>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13</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66713" y="549275"/>
            <a:ext cx="8215312" cy="57594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solidFill>
                  <a:prstClr val="black"/>
                </a:solidFill>
                <a:latin typeface="Times New Roman" pitchFamily="18" charset="0"/>
                <a:cs typeface="Arial"/>
              </a:rPr>
              <a:t>התפקידים העיקריים של מערכת ההובלה</a:t>
            </a:r>
            <a:r>
              <a:rPr lang="he-IL" dirty="0" smtClean="0">
                <a:solidFill>
                  <a:prstClr val="black"/>
                </a:solidFill>
                <a:latin typeface="Times New Roman" pitchFamily="18" charset="0"/>
                <a:cs typeface="Arial"/>
              </a:rPr>
              <a:t>:</a:t>
            </a:r>
            <a:endParaRPr lang="en-US" dirty="0" smtClean="0">
              <a:solidFill>
                <a:prstClr val="black"/>
              </a:solidFill>
              <a:latin typeface="Times New Roman" pitchFamily="18" charset="0"/>
              <a:cs typeface="Arial"/>
            </a:endParaRPr>
          </a:p>
          <a:p>
            <a:pPr>
              <a:defRPr/>
            </a:pPr>
            <a:endParaRPr lang="en-US" dirty="0" smtClean="0">
              <a:solidFill>
                <a:prstClr val="black"/>
              </a:solidFill>
              <a:latin typeface="Times New Roman" pitchFamily="18" charset="0"/>
              <a:cs typeface="Arial"/>
            </a:endParaRPr>
          </a:p>
          <a:p>
            <a:pPr>
              <a:buFont typeface="Arial" pitchFamily="34" charset="0"/>
              <a:buChar char="•"/>
              <a:defRPr/>
            </a:pPr>
            <a:r>
              <a:rPr lang="he-IL" u="sng" dirty="0" smtClean="0">
                <a:solidFill>
                  <a:srgbClr val="FF6600"/>
                </a:solidFill>
                <a:latin typeface="Times New Roman" pitchFamily="18" charset="0"/>
                <a:cs typeface="Arial"/>
              </a:rPr>
              <a:t>הובלה של חומרים שונים: </a:t>
            </a:r>
          </a:p>
          <a:p>
            <a:pPr>
              <a:defRPr/>
            </a:pPr>
            <a:r>
              <a:rPr lang="he-IL" dirty="0" smtClean="0">
                <a:solidFill>
                  <a:prstClr val="black"/>
                </a:solidFill>
                <a:latin typeface="Times New Roman" pitchFamily="18" charset="0"/>
                <a:cs typeface="Arial"/>
              </a:rPr>
              <a:t>דוגמאות: הובלת חמצן מן הריאות לתאי גוף;</a:t>
            </a:r>
            <a:endParaRPr lang="en-US" dirty="0" smtClean="0">
              <a:solidFill>
                <a:prstClr val="black"/>
              </a:solidFill>
              <a:latin typeface="Times New Roman" pitchFamily="18" charset="0"/>
              <a:cs typeface="Arial"/>
            </a:endParaRPr>
          </a:p>
          <a:p>
            <a:pPr>
              <a:defRPr/>
            </a:pPr>
            <a:r>
              <a:rPr lang="he-IL" dirty="0" smtClean="0">
                <a:solidFill>
                  <a:prstClr val="black"/>
                </a:solidFill>
                <a:cs typeface="Arial"/>
              </a:rPr>
              <a:t>הובלת </a:t>
            </a:r>
            <a:r>
              <a:rPr lang="en-US" dirty="0" smtClean="0">
                <a:solidFill>
                  <a:prstClr val="black"/>
                </a:solidFill>
                <a:cs typeface="Arial"/>
              </a:rPr>
              <a:t>CO</a:t>
            </a:r>
            <a:r>
              <a:rPr lang="en-US" baseline="-25000" dirty="0" smtClean="0">
                <a:solidFill>
                  <a:prstClr val="black"/>
                </a:solidFill>
                <a:cs typeface="Arial"/>
              </a:rPr>
              <a:t>2</a:t>
            </a:r>
            <a:r>
              <a:rPr lang="he-IL" dirty="0" smtClean="0">
                <a:solidFill>
                  <a:prstClr val="black"/>
                </a:solidFill>
                <a:latin typeface="Times New Roman" pitchFamily="18" charset="0"/>
                <a:cs typeface="Arial"/>
              </a:rPr>
              <a:t> </a:t>
            </a:r>
            <a:r>
              <a:rPr lang="he-IL" dirty="0" smtClean="0">
                <a:latin typeface="Times New Roman" pitchFamily="18" charset="0"/>
                <a:cs typeface="Arial"/>
              </a:rPr>
              <a:t>מתאי הגוף לריאות;</a:t>
            </a:r>
            <a:endParaRPr lang="en-US" dirty="0" smtClean="0">
              <a:latin typeface="Times New Roman" pitchFamily="18" charset="0"/>
              <a:cs typeface="Arial"/>
            </a:endParaRPr>
          </a:p>
          <a:p>
            <a:pPr>
              <a:defRPr/>
            </a:pPr>
            <a:r>
              <a:rPr lang="he-IL" dirty="0" smtClean="0">
                <a:solidFill>
                  <a:prstClr val="black"/>
                </a:solidFill>
              </a:rPr>
              <a:t>הובלת </a:t>
            </a:r>
            <a:r>
              <a:rPr lang="he-IL" dirty="0" smtClean="0">
                <a:solidFill>
                  <a:prstClr val="black"/>
                </a:solidFill>
                <a:latin typeface="Times New Roman" pitchFamily="18" charset="0"/>
                <a:cs typeface="Arial"/>
              </a:rPr>
              <a:t>תוצרי העיכול ממערכת העיכול אל תאי הגוף;</a:t>
            </a:r>
            <a:endParaRPr lang="en-US" dirty="0" smtClean="0">
              <a:solidFill>
                <a:prstClr val="black"/>
              </a:solidFill>
              <a:latin typeface="Times New Roman" pitchFamily="18" charset="0"/>
              <a:cs typeface="Arial"/>
            </a:endParaRPr>
          </a:p>
          <a:p>
            <a:pPr>
              <a:defRPr/>
            </a:pPr>
            <a:r>
              <a:rPr lang="he-IL" dirty="0" smtClean="0">
                <a:solidFill>
                  <a:prstClr val="black"/>
                </a:solidFill>
              </a:rPr>
              <a:t>הובלת </a:t>
            </a:r>
            <a:r>
              <a:rPr lang="he-IL" dirty="0" smtClean="0">
                <a:solidFill>
                  <a:prstClr val="black"/>
                </a:solidFill>
                <a:latin typeface="Times New Roman" pitchFamily="18" charset="0"/>
                <a:cs typeface="Arial"/>
              </a:rPr>
              <a:t>הורמונים מבלוטות ההפרשה אל אברי המטרה. </a:t>
            </a:r>
          </a:p>
          <a:p>
            <a:pPr>
              <a:defRPr/>
            </a:pPr>
            <a:r>
              <a:rPr lang="he-IL" dirty="0" smtClean="0">
                <a:solidFill>
                  <a:prstClr val="black"/>
                </a:solidFill>
                <a:latin typeface="Times New Roman" pitchFamily="18" charset="0"/>
                <a:cs typeface="Arial"/>
              </a:rPr>
              <a:t>בשיעור </a:t>
            </a:r>
            <a:r>
              <a:rPr lang="he-IL" dirty="0">
                <a:solidFill>
                  <a:prstClr val="black"/>
                </a:solidFill>
                <a:latin typeface="Times New Roman" pitchFamily="18" charset="0"/>
                <a:cs typeface="Arial"/>
              </a:rPr>
              <a:t>זה נתמקד בתפקיד </a:t>
            </a:r>
            <a:r>
              <a:rPr lang="he-IL" dirty="0" smtClean="0">
                <a:solidFill>
                  <a:prstClr val="black"/>
                </a:solidFill>
                <a:latin typeface="Times New Roman" pitchFamily="18" charset="0"/>
                <a:cs typeface="Arial"/>
              </a:rPr>
              <a:t>זה!</a:t>
            </a:r>
            <a:endParaRPr lang="en-US" dirty="0">
              <a:solidFill>
                <a:prstClr val="black"/>
              </a:solidFill>
              <a:latin typeface="Times New Roman" pitchFamily="18" charset="0"/>
              <a:cs typeface="Arial"/>
            </a:endParaRPr>
          </a:p>
          <a:p>
            <a:pPr>
              <a:defRPr/>
            </a:pPr>
            <a:endParaRPr lang="he-IL" u="sng" dirty="0" smtClean="0">
              <a:solidFill>
                <a:prstClr val="black"/>
              </a:solidFill>
              <a:latin typeface="Times New Roman" pitchFamily="18" charset="0"/>
              <a:cs typeface="Arial"/>
            </a:endParaRPr>
          </a:p>
          <a:p>
            <a:pPr>
              <a:buFont typeface="Arial" pitchFamily="34" charset="0"/>
              <a:buChar char="•"/>
              <a:defRPr/>
            </a:pPr>
            <a:r>
              <a:rPr lang="he-IL" u="sng" dirty="0" smtClean="0">
                <a:solidFill>
                  <a:srgbClr val="FF6600"/>
                </a:solidFill>
                <a:latin typeface="Times New Roman" pitchFamily="18" charset="0"/>
                <a:cs typeface="Arial"/>
              </a:rPr>
              <a:t>הגנה וחיסון:</a:t>
            </a:r>
            <a:r>
              <a:rPr lang="he-IL" dirty="0" smtClean="0">
                <a:solidFill>
                  <a:prstClr val="black"/>
                </a:solidFill>
                <a:latin typeface="Times New Roman" pitchFamily="18" charset="0"/>
                <a:cs typeface="Arial"/>
              </a:rPr>
              <a:t> תאי הדם הלבנים פועלים נגד גורמים זרים החודרים לגוף*.</a:t>
            </a:r>
            <a:endParaRPr lang="en-US"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dirty="0" smtClean="0">
              <a:solidFill>
                <a:prstClr val="black"/>
              </a:solidFill>
              <a:latin typeface="Times New Roman" pitchFamily="18" charset="0"/>
              <a:cs typeface="Arial"/>
            </a:endParaRPr>
          </a:p>
          <a:p>
            <a:pPr>
              <a:buFont typeface="Arial" pitchFamily="34" charset="0"/>
              <a:buChar char="•"/>
              <a:defRPr/>
            </a:pPr>
            <a:r>
              <a:rPr lang="he-IL" u="sng" dirty="0" smtClean="0">
                <a:solidFill>
                  <a:srgbClr val="FF6600"/>
                </a:solidFill>
                <a:latin typeface="Times New Roman" pitchFamily="18" charset="0"/>
                <a:cs typeface="Arial"/>
              </a:rPr>
              <a:t>באורגניזמים </a:t>
            </a:r>
            <a:r>
              <a:rPr lang="he-IL" u="sng" dirty="0">
                <a:solidFill>
                  <a:srgbClr val="FF6600"/>
                </a:solidFill>
                <a:latin typeface="Times New Roman" pitchFamily="18" charset="0"/>
                <a:cs typeface="Arial"/>
              </a:rPr>
              <a:t>הומאוטרמיים (יונקים ועופות</a:t>
            </a:r>
            <a:r>
              <a:rPr lang="he-IL" u="sng" dirty="0" smtClean="0">
                <a:solidFill>
                  <a:srgbClr val="FF6600"/>
                </a:solidFill>
                <a:latin typeface="Times New Roman" pitchFamily="18" charset="0"/>
                <a:cs typeface="Arial"/>
              </a:rPr>
              <a:t>):</a:t>
            </a:r>
          </a:p>
          <a:p>
            <a:pPr>
              <a:defRPr/>
            </a:pPr>
            <a:r>
              <a:rPr lang="he-IL" dirty="0">
                <a:solidFill>
                  <a:srgbClr val="FF6600"/>
                </a:solidFill>
                <a:latin typeface="Times New Roman" pitchFamily="18" charset="0"/>
                <a:cs typeface="Arial"/>
              </a:rPr>
              <a:t> </a:t>
            </a:r>
            <a:r>
              <a:rPr lang="he-IL" dirty="0" smtClean="0">
                <a:solidFill>
                  <a:srgbClr val="FF6600"/>
                </a:solidFill>
                <a:latin typeface="Times New Roman" pitchFamily="18" charset="0"/>
                <a:cs typeface="Arial"/>
              </a:rPr>
              <a:t> </a:t>
            </a:r>
            <a:r>
              <a:rPr lang="he-IL" u="sng" dirty="0" smtClean="0">
                <a:solidFill>
                  <a:srgbClr val="FF6600"/>
                </a:solidFill>
                <a:latin typeface="Times New Roman" pitchFamily="18" charset="0"/>
                <a:cs typeface="Arial"/>
              </a:rPr>
              <a:t>שמירה על טמפרטורת גוף קבועה בעזרת כיווץ/הרחבה </a:t>
            </a:r>
            <a:r>
              <a:rPr lang="he-IL" u="sng" dirty="0" smtClean="0">
                <a:solidFill>
                  <a:schemeClr val="accent3"/>
                </a:solidFill>
                <a:latin typeface="Times New Roman" pitchFamily="18" charset="0"/>
                <a:cs typeface="Arial"/>
              </a:rPr>
              <a:t>של</a:t>
            </a:r>
            <a:r>
              <a:rPr lang="he-IL" u="sng" dirty="0" smtClean="0">
                <a:solidFill>
                  <a:srgbClr val="FF6600"/>
                </a:solidFill>
                <a:latin typeface="Times New Roman" pitchFamily="18" charset="0"/>
                <a:cs typeface="Arial"/>
              </a:rPr>
              <a:t> כלי הדם ההיקפיים</a:t>
            </a:r>
          </a:p>
          <a:p>
            <a:pPr>
              <a:defRPr/>
            </a:pPr>
            <a:r>
              <a:rPr lang="he-IL" dirty="0" smtClean="0">
                <a:solidFill>
                  <a:prstClr val="black"/>
                </a:solidFill>
                <a:latin typeface="Times New Roman" pitchFamily="18" charset="0"/>
                <a:cs typeface="Arial"/>
              </a:rPr>
              <a:t>בעת פעילות גופנית נוצרים בתאי השרירים עודפי חום. במצב זה יש הרחבה של </a:t>
            </a:r>
            <a:r>
              <a:rPr lang="he-IL" dirty="0">
                <a:solidFill>
                  <a:prstClr val="black"/>
                </a:solidFill>
                <a:latin typeface="Times New Roman" pitchFamily="18" charset="0"/>
                <a:cs typeface="Arial"/>
              </a:rPr>
              <a:t>כלי הדם </a:t>
            </a:r>
            <a:r>
              <a:rPr lang="he-IL" dirty="0" smtClean="0">
                <a:solidFill>
                  <a:prstClr val="black"/>
                </a:solidFill>
                <a:latin typeface="Times New Roman" pitchFamily="18" charset="0"/>
                <a:cs typeface="Arial"/>
              </a:rPr>
              <a:t>ההיקפיים, הדם הזורם בקרבת השרירים מתחמם, וכאשר הוא זורם בכלי הדם ההיקפיים, </a:t>
            </a:r>
            <a:r>
              <a:rPr lang="he-IL" dirty="0" smtClean="0">
                <a:latin typeface="Times New Roman" pitchFamily="18" charset="0"/>
                <a:cs typeface="Arial"/>
              </a:rPr>
              <a:t>החום </a:t>
            </a:r>
            <a:r>
              <a:rPr lang="he-IL" dirty="0" smtClean="0">
                <a:solidFill>
                  <a:prstClr val="black"/>
                </a:solidFill>
                <a:latin typeface="Times New Roman" pitchFamily="18" charset="0"/>
              </a:rPr>
              <a:t>עובר </a:t>
            </a:r>
            <a:r>
              <a:rPr lang="he-IL" dirty="0" smtClean="0">
                <a:solidFill>
                  <a:prstClr val="black"/>
                </a:solidFill>
                <a:latin typeface="Times New Roman" pitchFamily="18" charset="0"/>
                <a:cs typeface="Arial"/>
              </a:rPr>
              <a:t>ממנו אל האוויר, שהטמפרטורה שלו נמוכה יותר.</a:t>
            </a:r>
          </a:p>
          <a:p>
            <a:pPr>
              <a:defRPr/>
            </a:pPr>
            <a:r>
              <a:rPr lang="he-IL" dirty="0" smtClean="0">
                <a:solidFill>
                  <a:prstClr val="black"/>
                </a:solidFill>
                <a:latin typeface="Times New Roman" pitchFamily="18" charset="0"/>
                <a:cs typeface="Arial"/>
              </a:rPr>
              <a:t>בעת שהות במקום קר, כלי </a:t>
            </a:r>
            <a:r>
              <a:rPr lang="he-IL" dirty="0">
                <a:solidFill>
                  <a:prstClr val="black"/>
                </a:solidFill>
                <a:latin typeface="Times New Roman" pitchFamily="18" charset="0"/>
                <a:cs typeface="Arial"/>
              </a:rPr>
              <a:t>הדם </a:t>
            </a:r>
            <a:r>
              <a:rPr lang="he-IL" dirty="0" smtClean="0">
                <a:solidFill>
                  <a:prstClr val="black"/>
                </a:solidFill>
                <a:latin typeface="Times New Roman" pitchFamily="18" charset="0"/>
                <a:cs typeface="Arial"/>
              </a:rPr>
              <a:t>ההיקפיים מתכווצים ופחות דם זורם מתחת לעור, ולכן פחות חום עובר מן הגוף לסביבה.</a:t>
            </a:r>
          </a:p>
          <a:p>
            <a:pPr>
              <a:defRPr/>
            </a:pPr>
            <a:r>
              <a:rPr lang="he-IL" dirty="0" smtClean="0">
                <a:solidFill>
                  <a:prstClr val="black"/>
                </a:solidFill>
                <a:latin typeface="Times New Roman" pitchFamily="18" charset="0"/>
                <a:cs typeface="Arial"/>
              </a:rPr>
              <a:t>כלומר, לדם תפקיד חשוב בשמירת </a:t>
            </a:r>
            <a:r>
              <a:rPr lang="he-IL" noProof="1" smtClean="0">
                <a:solidFill>
                  <a:prstClr val="black"/>
                </a:solidFill>
                <a:latin typeface="Times New Roman" pitchFamily="18" charset="0"/>
                <a:cs typeface="Arial"/>
              </a:rPr>
              <a:t>ההומאוסטזיס</a:t>
            </a:r>
            <a:r>
              <a:rPr lang="he-IL" dirty="0" smtClean="0">
                <a:solidFill>
                  <a:prstClr val="black"/>
                </a:solidFill>
                <a:latin typeface="Times New Roman" pitchFamily="18" charset="0"/>
                <a:cs typeface="Arial"/>
              </a:rPr>
              <a:t> של טמפרטורת גוף קבועה*</a:t>
            </a:r>
            <a:r>
              <a:rPr lang="he-IL" dirty="0" smtClean="0">
                <a:solidFill>
                  <a:prstClr val="black"/>
                </a:solidFill>
                <a:latin typeface="Times New Roman" pitchFamily="18" charset="0"/>
                <a:cs typeface="Times New Roman" pitchFamily="18" charset="0"/>
              </a:rPr>
              <a:t>.</a:t>
            </a:r>
            <a:endParaRPr lang="en-US" sz="1200" dirty="0" smtClean="0">
              <a:solidFill>
                <a:prstClr val="black"/>
              </a:solidFill>
              <a:latin typeface="Times New Roman" pitchFamily="18" charset="0"/>
              <a:cs typeface="Times New Roman" pitchFamily="18" charset="0"/>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תפקידי מערכת ההובלה</a:t>
            </a:r>
            <a:endParaRPr lang="he-IL" sz="1800" dirty="0" smtClean="0"/>
          </a:p>
        </p:txBody>
      </p:sp>
      <p:sp>
        <p:nvSpPr>
          <p:cNvPr id="2" name="מלבן 1"/>
          <p:cNvSpPr/>
          <p:nvPr/>
        </p:nvSpPr>
        <p:spPr>
          <a:xfrm>
            <a:off x="428625" y="1000125"/>
            <a:ext cx="8215313" cy="1798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 name="מלבן 6"/>
          <p:cNvSpPr/>
          <p:nvPr/>
        </p:nvSpPr>
        <p:spPr>
          <a:xfrm>
            <a:off x="428625" y="2928938"/>
            <a:ext cx="8215313" cy="522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מלבן 7"/>
          <p:cNvSpPr/>
          <p:nvPr/>
        </p:nvSpPr>
        <p:spPr>
          <a:xfrm>
            <a:off x="428625" y="3860800"/>
            <a:ext cx="8215313" cy="2305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מלבן 2"/>
          <p:cNvSpPr/>
          <p:nvPr/>
        </p:nvSpPr>
        <p:spPr>
          <a:xfrm>
            <a:off x="6003563" y="6325751"/>
            <a:ext cx="2603598" cy="369332"/>
          </a:xfrm>
          <a:prstGeom prst="rect">
            <a:avLst/>
          </a:prstGeom>
        </p:spPr>
        <p:txBody>
          <a:bodyPr wrap="none">
            <a:spAutoFit/>
          </a:bodyPr>
          <a:lstStyle/>
          <a:p>
            <a:r>
              <a:rPr lang="he-IL" dirty="0" smtClean="0"/>
              <a:t>*</a:t>
            </a:r>
            <a:r>
              <a:rPr lang="he-IL" sz="1400" dirty="0" smtClean="0"/>
              <a:t>ראו מצגות מיוחדות לנושאים אלה.</a:t>
            </a:r>
            <a:endParaRPr lang="he-IL" sz="1400" dirty="0"/>
          </a:p>
        </p:txBody>
      </p:sp>
      <p:sp>
        <p:nvSpPr>
          <p:cNvPr id="1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14</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66713" y="549275"/>
            <a:ext cx="8215312" cy="23034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latin typeface="Times New Roman" pitchFamily="18" charset="0"/>
                <a:cs typeface="Arial"/>
              </a:rPr>
              <a:t>מערכת ההובלה מורכבת מן הלב ומשלושה סוגים של כלי דם (צינורות):</a:t>
            </a:r>
          </a:p>
          <a:p>
            <a:pPr>
              <a:defRPr/>
            </a:pPr>
            <a:r>
              <a:rPr lang="he-IL" dirty="0" smtClean="0">
                <a:latin typeface="Times New Roman" pitchFamily="18" charset="0"/>
                <a:cs typeface="Arial"/>
              </a:rPr>
              <a:t>עורקים, ורידים ונימים.</a:t>
            </a:r>
          </a:p>
          <a:p>
            <a:pPr>
              <a:defRPr/>
            </a:pPr>
            <a:r>
              <a:rPr lang="he-IL" dirty="0" smtClean="0">
                <a:latin typeface="Times New Roman" pitchFamily="18" charset="0"/>
                <a:cs typeface="Arial"/>
              </a:rPr>
              <a:t>בתמונה רואים את העורקים ואת הוורידים. </a:t>
            </a:r>
          </a:p>
          <a:p>
            <a:pPr>
              <a:defRPr/>
            </a:pPr>
            <a:r>
              <a:rPr lang="he-IL" dirty="0" smtClean="0">
                <a:latin typeface="Times New Roman" pitchFamily="18" charset="0"/>
                <a:cs typeface="Arial"/>
              </a:rPr>
              <a:t>הנימים, הנמצאים בין העורקים לוורידים, אינם נראים,</a:t>
            </a:r>
          </a:p>
          <a:p>
            <a:pPr>
              <a:defRPr/>
            </a:pPr>
            <a:r>
              <a:rPr lang="he-IL" dirty="0" smtClean="0">
                <a:latin typeface="Times New Roman" pitchFamily="18" charset="0"/>
                <a:cs typeface="Arial"/>
              </a:rPr>
              <a:t>מכיוון שקוטרם קטן </a:t>
            </a:r>
            <a:r>
              <a:rPr lang="he-IL" dirty="0">
                <a:latin typeface="Times New Roman" pitchFamily="18" charset="0"/>
                <a:cs typeface="Arial"/>
              </a:rPr>
              <a:t>מקוטר העורקים </a:t>
            </a:r>
            <a:r>
              <a:rPr lang="he-IL" dirty="0" smtClean="0">
                <a:latin typeface="Times New Roman" pitchFamily="18" charset="0"/>
                <a:cs typeface="Arial"/>
              </a:rPr>
              <a:t>והוורידים </a:t>
            </a:r>
          </a:p>
          <a:p>
            <a:pPr>
              <a:defRPr/>
            </a:pPr>
            <a:r>
              <a:rPr lang="he-IL" dirty="0" smtClean="0">
                <a:latin typeface="Times New Roman" pitchFamily="18" charset="0"/>
                <a:cs typeface="Arial"/>
              </a:rPr>
              <a:t>ומידותיהם מזעריות (7-5 מיקרון).</a:t>
            </a:r>
            <a:endParaRPr lang="he-IL" dirty="0">
              <a:latin typeface="Times New Roman" pitchFamily="18" charset="0"/>
              <a:cs typeface="Arial"/>
            </a:endParaRPr>
          </a:p>
          <a:p>
            <a:pPr>
              <a:defRPr/>
            </a:pPr>
            <a:endParaRPr lang="en-US" dirty="0" smtClean="0">
              <a:latin typeface="Times New Roman" pitchFamily="18" charset="0"/>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FAACF1C-33A5-454B-8D6E-BD702230337B}" type="slidenum">
              <a:rPr lang="he-IL" smtClean="0"/>
              <a:pPr fontAlgn="base">
                <a:spcBef>
                  <a:spcPct val="0"/>
                </a:spcBef>
                <a:spcAft>
                  <a:spcPct val="0"/>
                </a:spcAft>
                <a:defRPr/>
              </a:pPr>
              <a:t>15</a:t>
            </a:fld>
            <a:endParaRPr lang="he-IL" dirty="0" smtClean="0"/>
          </a:p>
        </p:txBody>
      </p:sp>
      <p:sp>
        <p:nvSpPr>
          <p:cNvPr id="8197"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מבנה מערכת ההובלה באדם</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981075"/>
            <a:ext cx="2058988"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לבן 6"/>
          <p:cNvSpPr/>
          <p:nvPr/>
        </p:nvSpPr>
        <p:spPr>
          <a:xfrm>
            <a:off x="4140200" y="4908550"/>
            <a:ext cx="4572000" cy="646113"/>
          </a:xfrm>
          <a:prstGeom prst="rect">
            <a:avLst/>
          </a:prstGeom>
          <a:ln>
            <a:solidFill>
              <a:schemeClr val="accent1">
                <a:lumMod val="75000"/>
              </a:schemeClr>
            </a:solidFill>
          </a:ln>
        </p:spPr>
        <p:txBody>
          <a:bodyPr>
            <a:spAutoFit/>
          </a:bodyPr>
          <a:lstStyle/>
          <a:p>
            <a:pPr>
              <a:defRPr/>
            </a:pPr>
            <a:r>
              <a:rPr lang="he-IL" dirty="0">
                <a:solidFill>
                  <a:schemeClr val="accent3"/>
                </a:solidFill>
                <a:latin typeface="Times New Roman" pitchFamily="18" charset="0"/>
                <a:cs typeface="Arial"/>
              </a:rPr>
              <a:t>עורק</a:t>
            </a:r>
            <a:r>
              <a:rPr lang="he-IL" dirty="0">
                <a:solidFill>
                  <a:prstClr val="black"/>
                </a:solidFill>
                <a:latin typeface="Times New Roman" pitchFamily="18" charset="0"/>
                <a:cs typeface="Arial"/>
              </a:rPr>
              <a:t> הוא צינור שמזרים דם </a:t>
            </a:r>
            <a:r>
              <a:rPr lang="he-IL" u="sng" dirty="0">
                <a:solidFill>
                  <a:prstClr val="black"/>
                </a:solidFill>
                <a:latin typeface="Times New Roman" pitchFamily="18" charset="0"/>
                <a:cs typeface="Arial"/>
              </a:rPr>
              <a:t>מכיוון הלב</a:t>
            </a:r>
            <a:r>
              <a:rPr lang="he-IL" dirty="0">
                <a:solidFill>
                  <a:prstClr val="black"/>
                </a:solidFill>
                <a:latin typeface="Times New Roman" pitchFamily="18" charset="0"/>
                <a:cs typeface="Arial"/>
              </a:rPr>
              <a:t>.</a:t>
            </a:r>
          </a:p>
          <a:p>
            <a:pPr>
              <a:defRPr/>
            </a:pPr>
            <a:r>
              <a:rPr lang="he-IL" dirty="0">
                <a:solidFill>
                  <a:schemeClr val="accent3"/>
                </a:solidFill>
                <a:latin typeface="Times New Roman" pitchFamily="18" charset="0"/>
                <a:cs typeface="Arial"/>
              </a:rPr>
              <a:t>וריד</a:t>
            </a:r>
            <a:r>
              <a:rPr lang="he-IL" dirty="0">
                <a:solidFill>
                  <a:prstClr val="black"/>
                </a:solidFill>
                <a:latin typeface="Times New Roman" pitchFamily="18" charset="0"/>
                <a:cs typeface="Arial"/>
              </a:rPr>
              <a:t> הוא צינור שמזרים דם </a:t>
            </a:r>
            <a:r>
              <a:rPr lang="he-IL" u="sng" dirty="0">
                <a:solidFill>
                  <a:prstClr val="black"/>
                </a:solidFill>
                <a:latin typeface="Times New Roman" pitchFamily="18" charset="0"/>
                <a:cs typeface="Arial"/>
              </a:rPr>
              <a:t>לכיוון הלב</a:t>
            </a:r>
            <a:r>
              <a:rPr lang="he-IL" dirty="0">
                <a:solidFill>
                  <a:prstClr val="black"/>
                </a:solidFill>
                <a:latin typeface="Times New Roman" pitchFamily="18" charset="0"/>
                <a:cs typeface="Arial"/>
              </a:rPr>
              <a:t>.</a:t>
            </a:r>
            <a:endParaRPr lang="en-US" dirty="0">
              <a:solidFill>
                <a:prstClr val="black"/>
              </a:solidFill>
              <a:latin typeface="Times New Roman" pitchFamily="18" charset="0"/>
              <a:cs typeface="Arial"/>
            </a:endParaRPr>
          </a:p>
        </p:txBody>
      </p:sp>
      <p:sp>
        <p:nvSpPr>
          <p:cNvPr id="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15</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231775" y="4111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197" name="כותרת 5"/>
          <p:cNvSpPr>
            <a:spLocks noGrp="1"/>
          </p:cNvSpPr>
          <p:nvPr>
            <p:ph type="ctrTitle"/>
          </p:nvPr>
        </p:nvSpPr>
        <p:spPr bwMode="auto">
          <a:xfrm>
            <a:off x="785813" y="15875"/>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מסלול זרימת הדם וחילופי החומרים עם הרקמות</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grpSp>
        <p:nvGrpSpPr>
          <p:cNvPr id="40964" name="קבוצה 2"/>
          <p:cNvGrpSpPr>
            <a:grpSpLocks/>
          </p:cNvGrpSpPr>
          <p:nvPr/>
        </p:nvGrpSpPr>
        <p:grpSpPr bwMode="auto">
          <a:xfrm>
            <a:off x="785813" y="457200"/>
            <a:ext cx="7500937" cy="6186488"/>
            <a:chOff x="785813" y="457200"/>
            <a:chExt cx="7500937" cy="6186488"/>
          </a:xfrm>
        </p:grpSpPr>
        <p:sp>
          <p:nvSpPr>
            <p:cNvPr id="17" name="TextBox 16"/>
            <p:cNvSpPr txBox="1"/>
            <p:nvPr/>
          </p:nvSpPr>
          <p:spPr>
            <a:xfrm>
              <a:off x="5292725" y="2924175"/>
              <a:ext cx="2606675" cy="97948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latin typeface="Times New Roman" pitchFamily="18" charset="0"/>
                  <a:cs typeface="Arial"/>
                </a:rPr>
                <a:t>הלב מתכווץ ו"דוחף" </a:t>
              </a:r>
            </a:p>
            <a:p>
              <a:pPr>
                <a:defRPr/>
              </a:pPr>
              <a:r>
                <a:rPr lang="he-IL" dirty="0" smtClean="0">
                  <a:solidFill>
                    <a:prstClr val="black"/>
                  </a:solidFill>
                  <a:latin typeface="Times New Roman" pitchFamily="18" charset="0"/>
                  <a:cs typeface="Arial"/>
                </a:rPr>
                <a:t>את הדם אל כל חלקי הגוף, </a:t>
              </a:r>
            </a:p>
            <a:p>
              <a:pPr>
                <a:defRPr/>
              </a:pPr>
              <a:endParaRPr lang="he-IL"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p:txBody>
        </p:sp>
        <p:grpSp>
          <p:nvGrpSpPr>
            <p:cNvPr id="40966" name="קבוצה 44"/>
            <p:cNvGrpSpPr>
              <a:grpSpLocks/>
            </p:cNvGrpSpPr>
            <p:nvPr/>
          </p:nvGrpSpPr>
          <p:grpSpPr bwMode="auto">
            <a:xfrm>
              <a:off x="3643313" y="1500188"/>
              <a:ext cx="1658937" cy="4379912"/>
              <a:chOff x="1044716" y="955202"/>
              <a:chExt cx="1674480" cy="5375791"/>
            </a:xfrm>
          </p:grpSpPr>
          <p:sp>
            <p:nvSpPr>
              <p:cNvPr id="48" name="אליפסה 46"/>
              <p:cNvSpPr/>
              <p:nvPr/>
            </p:nvSpPr>
            <p:spPr>
              <a:xfrm flipH="1">
                <a:off x="1044716" y="4741932"/>
                <a:ext cx="939674" cy="1589060"/>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4169E7">
                      <a:shade val="30000"/>
                      <a:satMod val="115000"/>
                      <a:lumMod val="46000"/>
                      <a:lumOff val="54000"/>
                    </a:srgbClr>
                  </a:gs>
                  <a:gs pos="50000">
                    <a:srgbClr val="4169E7">
                      <a:shade val="67500"/>
                      <a:satMod val="115000"/>
                    </a:srgbClr>
                  </a:gs>
                  <a:gs pos="100000">
                    <a:srgbClr val="4169E7">
                      <a:shade val="100000"/>
                      <a:satMod val="115000"/>
                    </a:srgbClr>
                  </a:gs>
                </a:gsLst>
                <a:path path="circle">
                  <a:fillToRect r="100000" b="100000"/>
                </a:path>
                <a:tileRect l="-100000" t="-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7" name="אליפסה 46"/>
              <p:cNvSpPr/>
              <p:nvPr/>
            </p:nvSpPr>
            <p:spPr>
              <a:xfrm>
                <a:off x="1712627" y="4783207"/>
                <a:ext cx="1006569" cy="1547786"/>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C00000">
                      <a:shade val="30000"/>
                      <a:satMod val="115000"/>
                      <a:lumMod val="56000"/>
                      <a:lumOff val="44000"/>
                    </a:srgbClr>
                  </a:gs>
                  <a:gs pos="14000">
                    <a:srgbClr val="C00000">
                      <a:shade val="67500"/>
                      <a:satMod val="115000"/>
                    </a:srgbClr>
                  </a:gs>
                  <a:gs pos="41000">
                    <a:srgbClr val="C00000">
                      <a:shade val="100000"/>
                      <a:satMod val="115000"/>
                    </a:srgbClr>
                  </a:gs>
                </a:gsLst>
                <a:lin ang="108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409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019" y="2243913"/>
                <a:ext cx="1149591" cy="151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85" name="קבוצה 4"/>
              <p:cNvGrpSpPr>
                <a:grpSpLocks/>
              </p:cNvGrpSpPr>
              <p:nvPr/>
            </p:nvGrpSpPr>
            <p:grpSpPr bwMode="auto">
              <a:xfrm>
                <a:off x="1090655" y="955202"/>
                <a:ext cx="1584176" cy="5284400"/>
                <a:chOff x="2558132" y="1484784"/>
                <a:chExt cx="1584176" cy="5284400"/>
              </a:xfrm>
            </p:grpSpPr>
            <p:sp>
              <p:nvSpPr>
                <p:cNvPr id="9" name="TextBox 8"/>
                <p:cNvSpPr txBox="1"/>
                <p:nvPr/>
              </p:nvSpPr>
              <p:spPr>
                <a:xfrm>
                  <a:off x="3398305" y="4189242"/>
                  <a:ext cx="477507" cy="409176"/>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לב</a:t>
                  </a:r>
                  <a:endParaRPr lang="en-US" dirty="0" smtClean="0">
                    <a:solidFill>
                      <a:prstClr val="black"/>
                    </a:solidFill>
                    <a:latin typeface="Times New Roman" pitchFamily="18" charset="0"/>
                    <a:cs typeface="Arial"/>
                  </a:endParaRPr>
                </a:p>
              </p:txBody>
            </p:sp>
            <p:pic>
              <p:nvPicPr>
                <p:cNvPr id="409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588" y="1484784"/>
                  <a:ext cx="1008112" cy="109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9" name="קבוצה 2"/>
                <p:cNvGrpSpPr>
                  <a:grpSpLocks/>
                </p:cNvGrpSpPr>
                <p:nvPr/>
              </p:nvGrpSpPr>
              <p:grpSpPr bwMode="auto">
                <a:xfrm>
                  <a:off x="2558132" y="5395154"/>
                  <a:ext cx="1584176" cy="1374030"/>
                  <a:chOff x="5603477" y="5578179"/>
                  <a:chExt cx="1584176" cy="1374030"/>
                </a:xfrm>
              </p:grpSpPr>
              <p:sp>
                <p:nvSpPr>
                  <p:cNvPr id="2" name="אליפסה 1"/>
                  <p:cNvSpPr/>
                  <p:nvPr/>
                </p:nvSpPr>
                <p:spPr>
                  <a:xfrm>
                    <a:off x="5604006" y="5578361"/>
                    <a:ext cx="1583145" cy="1373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TextBox 9"/>
                  <p:cNvSpPr txBox="1"/>
                  <p:nvPr/>
                </p:nvSpPr>
                <p:spPr>
                  <a:xfrm>
                    <a:off x="6039852" y="6051836"/>
                    <a:ext cx="596083" cy="395536"/>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גוף</a:t>
                    </a:r>
                    <a:endParaRPr lang="en-US" dirty="0" smtClean="0">
                      <a:solidFill>
                        <a:prstClr val="black"/>
                      </a:solidFill>
                      <a:latin typeface="Times New Roman" pitchFamily="18" charset="0"/>
                      <a:cs typeface="Arial"/>
                    </a:endParaRPr>
                  </a:p>
                </p:txBody>
              </p:sp>
            </p:grpSp>
          </p:grpSp>
          <p:sp>
            <p:nvSpPr>
              <p:cNvPr id="12" name="צורה חופשית 11"/>
              <p:cNvSpPr/>
              <p:nvPr/>
            </p:nvSpPr>
            <p:spPr>
              <a:xfrm>
                <a:off x="1791422" y="1202655"/>
                <a:ext cx="895726" cy="3881325"/>
              </a:xfrm>
              <a:custGeom>
                <a:avLst/>
                <a:gdLst>
                  <a:gd name="connsiteX0" fmla="*/ 569583 w 883180"/>
                  <a:gd name="connsiteY0" fmla="*/ 0 h 3837698"/>
                  <a:gd name="connsiteX1" fmla="*/ 882734 w 883180"/>
                  <a:gd name="connsiteY1" fmla="*/ 526093 h 3837698"/>
                  <a:gd name="connsiteX2" fmla="*/ 632213 w 883180"/>
                  <a:gd name="connsiteY2" fmla="*/ 1741117 h 3837698"/>
                  <a:gd name="connsiteX3" fmla="*/ 369167 w 883180"/>
                  <a:gd name="connsiteY3" fmla="*/ 1578279 h 3837698"/>
                  <a:gd name="connsiteX4" fmla="*/ 281484 w 883180"/>
                  <a:gd name="connsiteY4" fmla="*/ 1766169 h 3837698"/>
                  <a:gd name="connsiteX5" fmla="*/ 294010 w 883180"/>
                  <a:gd name="connsiteY5" fmla="*/ 1954060 h 3837698"/>
                  <a:gd name="connsiteX6" fmla="*/ 206328 w 883180"/>
                  <a:gd name="connsiteY6" fmla="*/ 1816274 h 3837698"/>
                  <a:gd name="connsiteX7" fmla="*/ 118646 w 883180"/>
                  <a:gd name="connsiteY7" fmla="*/ 1678487 h 3837698"/>
                  <a:gd name="connsiteX8" fmla="*/ 43490 w 883180"/>
                  <a:gd name="connsiteY8" fmla="*/ 1490597 h 3837698"/>
                  <a:gd name="connsiteX9" fmla="*/ 5912 w 883180"/>
                  <a:gd name="connsiteY9" fmla="*/ 1352811 h 3837698"/>
                  <a:gd name="connsiteX10" fmla="*/ 168750 w 883180"/>
                  <a:gd name="connsiteY10" fmla="*/ 1202498 h 3837698"/>
                  <a:gd name="connsiteX11" fmla="*/ 294010 w 883180"/>
                  <a:gd name="connsiteY11" fmla="*/ 1202498 h 3837698"/>
                  <a:gd name="connsiteX12" fmla="*/ 632213 w 883180"/>
                  <a:gd name="connsiteY12" fmla="*/ 1365337 h 3837698"/>
                  <a:gd name="connsiteX13" fmla="*/ 744947 w 883180"/>
                  <a:gd name="connsiteY13" fmla="*/ 2079320 h 3837698"/>
                  <a:gd name="connsiteX14" fmla="*/ 744947 w 883180"/>
                  <a:gd name="connsiteY14" fmla="*/ 2467627 h 3837698"/>
                  <a:gd name="connsiteX15" fmla="*/ 744947 w 883180"/>
                  <a:gd name="connsiteY15" fmla="*/ 2943616 h 3837698"/>
                  <a:gd name="connsiteX16" fmla="*/ 744947 w 883180"/>
                  <a:gd name="connsiteY16" fmla="*/ 3156558 h 3837698"/>
                  <a:gd name="connsiteX17" fmla="*/ 744947 w 883180"/>
                  <a:gd name="connsiteY17" fmla="*/ 3432131 h 3837698"/>
                  <a:gd name="connsiteX18" fmla="*/ 744947 w 883180"/>
                  <a:gd name="connsiteY18" fmla="*/ 3557391 h 3837698"/>
                  <a:gd name="connsiteX19" fmla="*/ 682317 w 883180"/>
                  <a:gd name="connsiteY19" fmla="*/ 3807912 h 3837698"/>
                  <a:gd name="connsiteX20" fmla="*/ 657265 w 883180"/>
                  <a:gd name="connsiteY20" fmla="*/ 3832964 h 3837698"/>
                  <a:gd name="connsiteX21" fmla="*/ 657265 w 883180"/>
                  <a:gd name="connsiteY21" fmla="*/ 3832964 h 3837698"/>
                  <a:gd name="connsiteX22" fmla="*/ 657265 w 883180"/>
                  <a:gd name="connsiteY22" fmla="*/ 3820438 h 3837698"/>
                  <a:gd name="connsiteX23" fmla="*/ 682317 w 883180"/>
                  <a:gd name="connsiteY23" fmla="*/ 3795386 h 3837698"/>
                  <a:gd name="connsiteX0" fmla="*/ 569583 w 883112"/>
                  <a:gd name="connsiteY0" fmla="*/ 0 h 3837698"/>
                  <a:gd name="connsiteX1" fmla="*/ 882734 w 883112"/>
                  <a:gd name="connsiteY1" fmla="*/ 526093 h 3837698"/>
                  <a:gd name="connsiteX2" fmla="*/ 632213 w 883112"/>
                  <a:gd name="connsiteY2" fmla="*/ 1741117 h 3837698"/>
                  <a:gd name="connsiteX3" fmla="*/ 569583 w 883112"/>
                  <a:gd name="connsiteY3" fmla="*/ 1741117 h 3837698"/>
                  <a:gd name="connsiteX4" fmla="*/ 369167 w 883112"/>
                  <a:gd name="connsiteY4" fmla="*/ 1578279 h 3837698"/>
                  <a:gd name="connsiteX5" fmla="*/ 281484 w 883112"/>
                  <a:gd name="connsiteY5" fmla="*/ 1766169 h 3837698"/>
                  <a:gd name="connsiteX6" fmla="*/ 294010 w 883112"/>
                  <a:gd name="connsiteY6" fmla="*/ 1954060 h 3837698"/>
                  <a:gd name="connsiteX7" fmla="*/ 206328 w 883112"/>
                  <a:gd name="connsiteY7" fmla="*/ 1816274 h 3837698"/>
                  <a:gd name="connsiteX8" fmla="*/ 118646 w 883112"/>
                  <a:gd name="connsiteY8" fmla="*/ 1678487 h 3837698"/>
                  <a:gd name="connsiteX9" fmla="*/ 43490 w 883112"/>
                  <a:gd name="connsiteY9" fmla="*/ 1490597 h 3837698"/>
                  <a:gd name="connsiteX10" fmla="*/ 5912 w 883112"/>
                  <a:gd name="connsiteY10" fmla="*/ 1352811 h 3837698"/>
                  <a:gd name="connsiteX11" fmla="*/ 168750 w 883112"/>
                  <a:gd name="connsiteY11" fmla="*/ 1202498 h 3837698"/>
                  <a:gd name="connsiteX12" fmla="*/ 294010 w 883112"/>
                  <a:gd name="connsiteY12" fmla="*/ 1202498 h 3837698"/>
                  <a:gd name="connsiteX13" fmla="*/ 632213 w 883112"/>
                  <a:gd name="connsiteY13" fmla="*/ 1365337 h 3837698"/>
                  <a:gd name="connsiteX14" fmla="*/ 744947 w 883112"/>
                  <a:gd name="connsiteY14" fmla="*/ 2079320 h 3837698"/>
                  <a:gd name="connsiteX15" fmla="*/ 744947 w 883112"/>
                  <a:gd name="connsiteY15" fmla="*/ 2467627 h 3837698"/>
                  <a:gd name="connsiteX16" fmla="*/ 744947 w 883112"/>
                  <a:gd name="connsiteY16" fmla="*/ 2943616 h 3837698"/>
                  <a:gd name="connsiteX17" fmla="*/ 744947 w 883112"/>
                  <a:gd name="connsiteY17" fmla="*/ 3156558 h 3837698"/>
                  <a:gd name="connsiteX18" fmla="*/ 744947 w 883112"/>
                  <a:gd name="connsiteY18" fmla="*/ 3432131 h 3837698"/>
                  <a:gd name="connsiteX19" fmla="*/ 744947 w 883112"/>
                  <a:gd name="connsiteY19" fmla="*/ 3557391 h 3837698"/>
                  <a:gd name="connsiteX20" fmla="*/ 682317 w 883112"/>
                  <a:gd name="connsiteY20" fmla="*/ 3807912 h 3837698"/>
                  <a:gd name="connsiteX21" fmla="*/ 657265 w 883112"/>
                  <a:gd name="connsiteY21" fmla="*/ 3832964 h 3837698"/>
                  <a:gd name="connsiteX22" fmla="*/ 657265 w 883112"/>
                  <a:gd name="connsiteY22" fmla="*/ 3832964 h 3837698"/>
                  <a:gd name="connsiteX23" fmla="*/ 657265 w 883112"/>
                  <a:gd name="connsiteY23" fmla="*/ 3820438 h 3837698"/>
                  <a:gd name="connsiteX24" fmla="*/ 682317 w 883112"/>
                  <a:gd name="connsiteY24"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1 w 883101"/>
                  <a:gd name="connsiteY3" fmla="*/ 1766169 h 3837698"/>
                  <a:gd name="connsiteX4" fmla="*/ 569583 w 883101"/>
                  <a:gd name="connsiteY4" fmla="*/ 1741117 h 3837698"/>
                  <a:gd name="connsiteX5" fmla="*/ 369167 w 883101"/>
                  <a:gd name="connsiteY5" fmla="*/ 1578279 h 3837698"/>
                  <a:gd name="connsiteX6" fmla="*/ 281484 w 883101"/>
                  <a:gd name="connsiteY6" fmla="*/ 1766169 h 3837698"/>
                  <a:gd name="connsiteX7" fmla="*/ 294010 w 883101"/>
                  <a:gd name="connsiteY7" fmla="*/ 1954060 h 3837698"/>
                  <a:gd name="connsiteX8" fmla="*/ 206328 w 883101"/>
                  <a:gd name="connsiteY8" fmla="*/ 1816274 h 3837698"/>
                  <a:gd name="connsiteX9" fmla="*/ 118646 w 883101"/>
                  <a:gd name="connsiteY9" fmla="*/ 1678487 h 3837698"/>
                  <a:gd name="connsiteX10" fmla="*/ 43490 w 883101"/>
                  <a:gd name="connsiteY10" fmla="*/ 1490597 h 3837698"/>
                  <a:gd name="connsiteX11" fmla="*/ 5912 w 883101"/>
                  <a:gd name="connsiteY11" fmla="*/ 1352811 h 3837698"/>
                  <a:gd name="connsiteX12" fmla="*/ 168750 w 883101"/>
                  <a:gd name="connsiteY12" fmla="*/ 1202498 h 3837698"/>
                  <a:gd name="connsiteX13" fmla="*/ 294010 w 883101"/>
                  <a:gd name="connsiteY13" fmla="*/ 1202498 h 3837698"/>
                  <a:gd name="connsiteX14" fmla="*/ 632213 w 883101"/>
                  <a:gd name="connsiteY14" fmla="*/ 1365337 h 3837698"/>
                  <a:gd name="connsiteX15" fmla="*/ 744947 w 883101"/>
                  <a:gd name="connsiteY15" fmla="*/ 2079320 h 3837698"/>
                  <a:gd name="connsiteX16" fmla="*/ 744947 w 883101"/>
                  <a:gd name="connsiteY16" fmla="*/ 2467627 h 3837698"/>
                  <a:gd name="connsiteX17" fmla="*/ 744947 w 883101"/>
                  <a:gd name="connsiteY17" fmla="*/ 2943616 h 3837698"/>
                  <a:gd name="connsiteX18" fmla="*/ 744947 w 883101"/>
                  <a:gd name="connsiteY18" fmla="*/ 3156558 h 3837698"/>
                  <a:gd name="connsiteX19" fmla="*/ 744947 w 883101"/>
                  <a:gd name="connsiteY19" fmla="*/ 3432131 h 3837698"/>
                  <a:gd name="connsiteX20" fmla="*/ 744947 w 883101"/>
                  <a:gd name="connsiteY20" fmla="*/ 3557391 h 3837698"/>
                  <a:gd name="connsiteX21" fmla="*/ 682317 w 883101"/>
                  <a:gd name="connsiteY21" fmla="*/ 3807912 h 3837698"/>
                  <a:gd name="connsiteX22" fmla="*/ 657265 w 883101"/>
                  <a:gd name="connsiteY22" fmla="*/ 3832964 h 3837698"/>
                  <a:gd name="connsiteX23" fmla="*/ 657265 w 883101"/>
                  <a:gd name="connsiteY23" fmla="*/ 3832964 h 3837698"/>
                  <a:gd name="connsiteX24" fmla="*/ 657265 w 883101"/>
                  <a:gd name="connsiteY24" fmla="*/ 3820438 h 3837698"/>
                  <a:gd name="connsiteX25" fmla="*/ 682317 w 883101"/>
                  <a:gd name="connsiteY25"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2 w 883101"/>
                  <a:gd name="connsiteY3" fmla="*/ 1766169 h 3837698"/>
                  <a:gd name="connsiteX4" fmla="*/ 607161 w 883101"/>
                  <a:gd name="connsiteY4" fmla="*/ 1766169 h 3837698"/>
                  <a:gd name="connsiteX5" fmla="*/ 569583 w 883101"/>
                  <a:gd name="connsiteY5" fmla="*/ 1741117 h 3837698"/>
                  <a:gd name="connsiteX6" fmla="*/ 369167 w 883101"/>
                  <a:gd name="connsiteY6" fmla="*/ 1578279 h 3837698"/>
                  <a:gd name="connsiteX7" fmla="*/ 281484 w 883101"/>
                  <a:gd name="connsiteY7" fmla="*/ 1766169 h 3837698"/>
                  <a:gd name="connsiteX8" fmla="*/ 294010 w 883101"/>
                  <a:gd name="connsiteY8" fmla="*/ 1954060 h 3837698"/>
                  <a:gd name="connsiteX9" fmla="*/ 206328 w 883101"/>
                  <a:gd name="connsiteY9" fmla="*/ 1816274 h 3837698"/>
                  <a:gd name="connsiteX10" fmla="*/ 118646 w 883101"/>
                  <a:gd name="connsiteY10" fmla="*/ 1678487 h 3837698"/>
                  <a:gd name="connsiteX11" fmla="*/ 43490 w 883101"/>
                  <a:gd name="connsiteY11" fmla="*/ 1490597 h 3837698"/>
                  <a:gd name="connsiteX12" fmla="*/ 5912 w 883101"/>
                  <a:gd name="connsiteY12" fmla="*/ 1352811 h 3837698"/>
                  <a:gd name="connsiteX13" fmla="*/ 168750 w 883101"/>
                  <a:gd name="connsiteY13" fmla="*/ 1202498 h 3837698"/>
                  <a:gd name="connsiteX14" fmla="*/ 294010 w 883101"/>
                  <a:gd name="connsiteY14" fmla="*/ 1202498 h 3837698"/>
                  <a:gd name="connsiteX15" fmla="*/ 632213 w 883101"/>
                  <a:gd name="connsiteY15" fmla="*/ 1365337 h 3837698"/>
                  <a:gd name="connsiteX16" fmla="*/ 744947 w 883101"/>
                  <a:gd name="connsiteY16" fmla="*/ 2079320 h 3837698"/>
                  <a:gd name="connsiteX17" fmla="*/ 744947 w 883101"/>
                  <a:gd name="connsiteY17" fmla="*/ 2467627 h 3837698"/>
                  <a:gd name="connsiteX18" fmla="*/ 744947 w 883101"/>
                  <a:gd name="connsiteY18" fmla="*/ 2943616 h 3837698"/>
                  <a:gd name="connsiteX19" fmla="*/ 744947 w 883101"/>
                  <a:gd name="connsiteY19" fmla="*/ 3156558 h 3837698"/>
                  <a:gd name="connsiteX20" fmla="*/ 744947 w 883101"/>
                  <a:gd name="connsiteY20" fmla="*/ 3432131 h 3837698"/>
                  <a:gd name="connsiteX21" fmla="*/ 744947 w 883101"/>
                  <a:gd name="connsiteY21" fmla="*/ 3557391 h 3837698"/>
                  <a:gd name="connsiteX22" fmla="*/ 682317 w 883101"/>
                  <a:gd name="connsiteY22" fmla="*/ 3807912 h 3837698"/>
                  <a:gd name="connsiteX23" fmla="*/ 657265 w 883101"/>
                  <a:gd name="connsiteY23" fmla="*/ 3832964 h 3837698"/>
                  <a:gd name="connsiteX24" fmla="*/ 657265 w 883101"/>
                  <a:gd name="connsiteY24" fmla="*/ 3832964 h 3837698"/>
                  <a:gd name="connsiteX25" fmla="*/ 657265 w 883101"/>
                  <a:gd name="connsiteY25" fmla="*/ 3820438 h 3837698"/>
                  <a:gd name="connsiteX26" fmla="*/ 682317 w 883101"/>
                  <a:gd name="connsiteY26"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6 w 883104"/>
                  <a:gd name="connsiteY3" fmla="*/ 1766169 h 3837698"/>
                  <a:gd name="connsiteX4" fmla="*/ 607162 w 883104"/>
                  <a:gd name="connsiteY4" fmla="*/ 1766169 h 3837698"/>
                  <a:gd name="connsiteX5" fmla="*/ 607161 w 883104"/>
                  <a:gd name="connsiteY5" fmla="*/ 1766169 h 3837698"/>
                  <a:gd name="connsiteX6" fmla="*/ 569583 w 883104"/>
                  <a:gd name="connsiteY6" fmla="*/ 1741117 h 3837698"/>
                  <a:gd name="connsiteX7" fmla="*/ 369167 w 883104"/>
                  <a:gd name="connsiteY7" fmla="*/ 1578279 h 3837698"/>
                  <a:gd name="connsiteX8" fmla="*/ 281484 w 883104"/>
                  <a:gd name="connsiteY8" fmla="*/ 1766169 h 3837698"/>
                  <a:gd name="connsiteX9" fmla="*/ 294010 w 883104"/>
                  <a:gd name="connsiteY9" fmla="*/ 1954060 h 3837698"/>
                  <a:gd name="connsiteX10" fmla="*/ 206328 w 883104"/>
                  <a:gd name="connsiteY10" fmla="*/ 1816274 h 3837698"/>
                  <a:gd name="connsiteX11" fmla="*/ 118646 w 883104"/>
                  <a:gd name="connsiteY11" fmla="*/ 1678487 h 3837698"/>
                  <a:gd name="connsiteX12" fmla="*/ 43490 w 883104"/>
                  <a:gd name="connsiteY12" fmla="*/ 1490597 h 3837698"/>
                  <a:gd name="connsiteX13" fmla="*/ 5912 w 883104"/>
                  <a:gd name="connsiteY13" fmla="*/ 1352811 h 3837698"/>
                  <a:gd name="connsiteX14" fmla="*/ 168750 w 883104"/>
                  <a:gd name="connsiteY14" fmla="*/ 1202498 h 3837698"/>
                  <a:gd name="connsiteX15" fmla="*/ 294010 w 883104"/>
                  <a:gd name="connsiteY15" fmla="*/ 1202498 h 3837698"/>
                  <a:gd name="connsiteX16" fmla="*/ 632213 w 883104"/>
                  <a:gd name="connsiteY16" fmla="*/ 1365337 h 3837698"/>
                  <a:gd name="connsiteX17" fmla="*/ 744947 w 883104"/>
                  <a:gd name="connsiteY17" fmla="*/ 2079320 h 3837698"/>
                  <a:gd name="connsiteX18" fmla="*/ 744947 w 883104"/>
                  <a:gd name="connsiteY18" fmla="*/ 2467627 h 3837698"/>
                  <a:gd name="connsiteX19" fmla="*/ 744947 w 883104"/>
                  <a:gd name="connsiteY19" fmla="*/ 2943616 h 3837698"/>
                  <a:gd name="connsiteX20" fmla="*/ 744947 w 883104"/>
                  <a:gd name="connsiteY20" fmla="*/ 3156558 h 3837698"/>
                  <a:gd name="connsiteX21" fmla="*/ 744947 w 883104"/>
                  <a:gd name="connsiteY21" fmla="*/ 3432131 h 3837698"/>
                  <a:gd name="connsiteX22" fmla="*/ 744947 w 883104"/>
                  <a:gd name="connsiteY22" fmla="*/ 3557391 h 3837698"/>
                  <a:gd name="connsiteX23" fmla="*/ 682317 w 883104"/>
                  <a:gd name="connsiteY23" fmla="*/ 3807912 h 3837698"/>
                  <a:gd name="connsiteX24" fmla="*/ 657265 w 883104"/>
                  <a:gd name="connsiteY24" fmla="*/ 3832964 h 3837698"/>
                  <a:gd name="connsiteX25" fmla="*/ 657265 w 883104"/>
                  <a:gd name="connsiteY25" fmla="*/ 3832964 h 3837698"/>
                  <a:gd name="connsiteX26" fmla="*/ 657265 w 883104"/>
                  <a:gd name="connsiteY26" fmla="*/ 3820438 h 3837698"/>
                  <a:gd name="connsiteX27" fmla="*/ 682317 w 883104"/>
                  <a:gd name="connsiteY27"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294010 w 883104"/>
                  <a:gd name="connsiteY10" fmla="*/ 1954060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356640 w 883104"/>
                  <a:gd name="connsiteY9" fmla="*/ 1803747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099"/>
                  <a:gd name="connsiteY0" fmla="*/ 0 h 3837698"/>
                  <a:gd name="connsiteX1" fmla="*/ 882734 w 883099"/>
                  <a:gd name="connsiteY1" fmla="*/ 526093 h 3837698"/>
                  <a:gd name="connsiteX2" fmla="*/ 632213 w 883099"/>
                  <a:gd name="connsiteY2" fmla="*/ 1741117 h 3837698"/>
                  <a:gd name="connsiteX3" fmla="*/ 613270 w 883099"/>
                  <a:gd name="connsiteY3" fmla="*/ 1728591 h 3837698"/>
                  <a:gd name="connsiteX4" fmla="*/ 594635 w 883099"/>
                  <a:gd name="connsiteY4" fmla="*/ 1728591 h 3837698"/>
                  <a:gd name="connsiteX5" fmla="*/ 594636 w 883099"/>
                  <a:gd name="connsiteY5" fmla="*/ 1766169 h 3837698"/>
                  <a:gd name="connsiteX6" fmla="*/ 607162 w 883099"/>
                  <a:gd name="connsiteY6" fmla="*/ 1766169 h 3837698"/>
                  <a:gd name="connsiteX7" fmla="*/ 607161 w 883099"/>
                  <a:gd name="connsiteY7" fmla="*/ 1766169 h 3837698"/>
                  <a:gd name="connsiteX8" fmla="*/ 569583 w 883099"/>
                  <a:gd name="connsiteY8" fmla="*/ 1741117 h 3837698"/>
                  <a:gd name="connsiteX9" fmla="*/ 369167 w 883099"/>
                  <a:gd name="connsiteY9" fmla="*/ 1578279 h 3837698"/>
                  <a:gd name="connsiteX10" fmla="*/ 356640 w 883099"/>
                  <a:gd name="connsiteY10" fmla="*/ 1803747 h 3837698"/>
                  <a:gd name="connsiteX11" fmla="*/ 344114 w 883099"/>
                  <a:gd name="connsiteY11" fmla="*/ 2054268 h 3837698"/>
                  <a:gd name="connsiteX12" fmla="*/ 206328 w 883099"/>
                  <a:gd name="connsiteY12" fmla="*/ 1816274 h 3837698"/>
                  <a:gd name="connsiteX13" fmla="*/ 118646 w 883099"/>
                  <a:gd name="connsiteY13" fmla="*/ 1678487 h 3837698"/>
                  <a:gd name="connsiteX14" fmla="*/ 43490 w 883099"/>
                  <a:gd name="connsiteY14" fmla="*/ 1490597 h 3837698"/>
                  <a:gd name="connsiteX15" fmla="*/ 5912 w 883099"/>
                  <a:gd name="connsiteY15" fmla="*/ 1352811 h 3837698"/>
                  <a:gd name="connsiteX16" fmla="*/ 168750 w 883099"/>
                  <a:gd name="connsiteY16" fmla="*/ 1202498 h 3837698"/>
                  <a:gd name="connsiteX17" fmla="*/ 294010 w 883099"/>
                  <a:gd name="connsiteY17" fmla="*/ 1202498 h 3837698"/>
                  <a:gd name="connsiteX18" fmla="*/ 632213 w 883099"/>
                  <a:gd name="connsiteY18" fmla="*/ 1365337 h 3837698"/>
                  <a:gd name="connsiteX19" fmla="*/ 744947 w 883099"/>
                  <a:gd name="connsiteY19" fmla="*/ 2079320 h 3837698"/>
                  <a:gd name="connsiteX20" fmla="*/ 744947 w 883099"/>
                  <a:gd name="connsiteY20" fmla="*/ 2467627 h 3837698"/>
                  <a:gd name="connsiteX21" fmla="*/ 744947 w 883099"/>
                  <a:gd name="connsiteY21" fmla="*/ 2943616 h 3837698"/>
                  <a:gd name="connsiteX22" fmla="*/ 744947 w 883099"/>
                  <a:gd name="connsiteY22" fmla="*/ 3156558 h 3837698"/>
                  <a:gd name="connsiteX23" fmla="*/ 744947 w 883099"/>
                  <a:gd name="connsiteY23" fmla="*/ 3432131 h 3837698"/>
                  <a:gd name="connsiteX24" fmla="*/ 744947 w 883099"/>
                  <a:gd name="connsiteY24" fmla="*/ 3557391 h 3837698"/>
                  <a:gd name="connsiteX25" fmla="*/ 682317 w 883099"/>
                  <a:gd name="connsiteY25" fmla="*/ 3807912 h 3837698"/>
                  <a:gd name="connsiteX26" fmla="*/ 657265 w 883099"/>
                  <a:gd name="connsiteY26" fmla="*/ 3832964 h 3837698"/>
                  <a:gd name="connsiteX27" fmla="*/ 657265 w 883099"/>
                  <a:gd name="connsiteY27" fmla="*/ 3832964 h 3837698"/>
                  <a:gd name="connsiteX28" fmla="*/ 657265 w 883099"/>
                  <a:gd name="connsiteY28" fmla="*/ 3820438 h 3837698"/>
                  <a:gd name="connsiteX29" fmla="*/ 682317 w 883099"/>
                  <a:gd name="connsiteY29" fmla="*/ 3795386 h 3837698"/>
                  <a:gd name="connsiteX0" fmla="*/ 569583 w 889857"/>
                  <a:gd name="connsiteY0" fmla="*/ 0 h 3837698"/>
                  <a:gd name="connsiteX1" fmla="*/ 882734 w 889857"/>
                  <a:gd name="connsiteY1" fmla="*/ 526093 h 3837698"/>
                  <a:gd name="connsiteX2" fmla="*/ 776110 w 889857"/>
                  <a:gd name="connsiteY2" fmla="*/ 1540701 h 3837698"/>
                  <a:gd name="connsiteX3" fmla="*/ 632213 w 889857"/>
                  <a:gd name="connsiteY3" fmla="*/ 1741117 h 3837698"/>
                  <a:gd name="connsiteX4" fmla="*/ 613270 w 889857"/>
                  <a:gd name="connsiteY4" fmla="*/ 1728591 h 3837698"/>
                  <a:gd name="connsiteX5" fmla="*/ 594635 w 889857"/>
                  <a:gd name="connsiteY5" fmla="*/ 1728591 h 3837698"/>
                  <a:gd name="connsiteX6" fmla="*/ 594636 w 889857"/>
                  <a:gd name="connsiteY6" fmla="*/ 1766169 h 3837698"/>
                  <a:gd name="connsiteX7" fmla="*/ 607162 w 889857"/>
                  <a:gd name="connsiteY7" fmla="*/ 1766169 h 3837698"/>
                  <a:gd name="connsiteX8" fmla="*/ 607161 w 889857"/>
                  <a:gd name="connsiteY8" fmla="*/ 1766169 h 3837698"/>
                  <a:gd name="connsiteX9" fmla="*/ 569583 w 889857"/>
                  <a:gd name="connsiteY9" fmla="*/ 1741117 h 3837698"/>
                  <a:gd name="connsiteX10" fmla="*/ 369167 w 889857"/>
                  <a:gd name="connsiteY10" fmla="*/ 1578279 h 3837698"/>
                  <a:gd name="connsiteX11" fmla="*/ 356640 w 889857"/>
                  <a:gd name="connsiteY11" fmla="*/ 1803747 h 3837698"/>
                  <a:gd name="connsiteX12" fmla="*/ 344114 w 889857"/>
                  <a:gd name="connsiteY12" fmla="*/ 2054268 h 3837698"/>
                  <a:gd name="connsiteX13" fmla="*/ 206328 w 889857"/>
                  <a:gd name="connsiteY13" fmla="*/ 1816274 h 3837698"/>
                  <a:gd name="connsiteX14" fmla="*/ 118646 w 889857"/>
                  <a:gd name="connsiteY14" fmla="*/ 1678487 h 3837698"/>
                  <a:gd name="connsiteX15" fmla="*/ 43490 w 889857"/>
                  <a:gd name="connsiteY15" fmla="*/ 1490597 h 3837698"/>
                  <a:gd name="connsiteX16" fmla="*/ 5912 w 889857"/>
                  <a:gd name="connsiteY16" fmla="*/ 1352811 h 3837698"/>
                  <a:gd name="connsiteX17" fmla="*/ 168750 w 889857"/>
                  <a:gd name="connsiteY17" fmla="*/ 1202498 h 3837698"/>
                  <a:gd name="connsiteX18" fmla="*/ 294010 w 889857"/>
                  <a:gd name="connsiteY18" fmla="*/ 1202498 h 3837698"/>
                  <a:gd name="connsiteX19" fmla="*/ 632213 w 889857"/>
                  <a:gd name="connsiteY19" fmla="*/ 1365337 h 3837698"/>
                  <a:gd name="connsiteX20" fmla="*/ 744947 w 889857"/>
                  <a:gd name="connsiteY20" fmla="*/ 2079320 h 3837698"/>
                  <a:gd name="connsiteX21" fmla="*/ 744947 w 889857"/>
                  <a:gd name="connsiteY21" fmla="*/ 2467627 h 3837698"/>
                  <a:gd name="connsiteX22" fmla="*/ 744947 w 889857"/>
                  <a:gd name="connsiteY22" fmla="*/ 2943616 h 3837698"/>
                  <a:gd name="connsiteX23" fmla="*/ 744947 w 889857"/>
                  <a:gd name="connsiteY23" fmla="*/ 3156558 h 3837698"/>
                  <a:gd name="connsiteX24" fmla="*/ 744947 w 889857"/>
                  <a:gd name="connsiteY24" fmla="*/ 3432131 h 3837698"/>
                  <a:gd name="connsiteX25" fmla="*/ 744947 w 889857"/>
                  <a:gd name="connsiteY25" fmla="*/ 3557391 h 3837698"/>
                  <a:gd name="connsiteX26" fmla="*/ 682317 w 889857"/>
                  <a:gd name="connsiteY26" fmla="*/ 3807912 h 3837698"/>
                  <a:gd name="connsiteX27" fmla="*/ 657265 w 889857"/>
                  <a:gd name="connsiteY27" fmla="*/ 3832964 h 3837698"/>
                  <a:gd name="connsiteX28" fmla="*/ 657265 w 889857"/>
                  <a:gd name="connsiteY28" fmla="*/ 3832964 h 3837698"/>
                  <a:gd name="connsiteX29" fmla="*/ 657265 w 889857"/>
                  <a:gd name="connsiteY29" fmla="*/ 3820438 h 3837698"/>
                  <a:gd name="connsiteX30" fmla="*/ 682317 w 889857"/>
                  <a:gd name="connsiteY30" fmla="*/ 3795386 h 3837698"/>
                  <a:gd name="connsiteX0" fmla="*/ 469375 w 895512"/>
                  <a:gd name="connsiteY0" fmla="*/ 0 h 3813094"/>
                  <a:gd name="connsiteX1" fmla="*/ 882734 w 895512"/>
                  <a:gd name="connsiteY1" fmla="*/ 501489 h 3813094"/>
                  <a:gd name="connsiteX2" fmla="*/ 776110 w 895512"/>
                  <a:gd name="connsiteY2" fmla="*/ 1516097 h 3813094"/>
                  <a:gd name="connsiteX3" fmla="*/ 632213 w 895512"/>
                  <a:gd name="connsiteY3" fmla="*/ 1716513 h 3813094"/>
                  <a:gd name="connsiteX4" fmla="*/ 613270 w 895512"/>
                  <a:gd name="connsiteY4" fmla="*/ 1703987 h 3813094"/>
                  <a:gd name="connsiteX5" fmla="*/ 594635 w 895512"/>
                  <a:gd name="connsiteY5" fmla="*/ 1703987 h 3813094"/>
                  <a:gd name="connsiteX6" fmla="*/ 594636 w 895512"/>
                  <a:gd name="connsiteY6" fmla="*/ 1741565 h 3813094"/>
                  <a:gd name="connsiteX7" fmla="*/ 607162 w 895512"/>
                  <a:gd name="connsiteY7" fmla="*/ 1741565 h 3813094"/>
                  <a:gd name="connsiteX8" fmla="*/ 607161 w 895512"/>
                  <a:gd name="connsiteY8" fmla="*/ 1741565 h 3813094"/>
                  <a:gd name="connsiteX9" fmla="*/ 569583 w 895512"/>
                  <a:gd name="connsiteY9" fmla="*/ 1716513 h 3813094"/>
                  <a:gd name="connsiteX10" fmla="*/ 369167 w 895512"/>
                  <a:gd name="connsiteY10" fmla="*/ 1553675 h 3813094"/>
                  <a:gd name="connsiteX11" fmla="*/ 356640 w 895512"/>
                  <a:gd name="connsiteY11" fmla="*/ 1779143 h 3813094"/>
                  <a:gd name="connsiteX12" fmla="*/ 344114 w 895512"/>
                  <a:gd name="connsiteY12" fmla="*/ 2029664 h 3813094"/>
                  <a:gd name="connsiteX13" fmla="*/ 206328 w 895512"/>
                  <a:gd name="connsiteY13" fmla="*/ 1791670 h 3813094"/>
                  <a:gd name="connsiteX14" fmla="*/ 118646 w 895512"/>
                  <a:gd name="connsiteY14" fmla="*/ 1653883 h 3813094"/>
                  <a:gd name="connsiteX15" fmla="*/ 43490 w 895512"/>
                  <a:gd name="connsiteY15" fmla="*/ 1465993 h 3813094"/>
                  <a:gd name="connsiteX16" fmla="*/ 5912 w 895512"/>
                  <a:gd name="connsiteY16" fmla="*/ 1328207 h 3813094"/>
                  <a:gd name="connsiteX17" fmla="*/ 168750 w 895512"/>
                  <a:gd name="connsiteY17" fmla="*/ 1177894 h 3813094"/>
                  <a:gd name="connsiteX18" fmla="*/ 294010 w 895512"/>
                  <a:gd name="connsiteY18" fmla="*/ 1177894 h 3813094"/>
                  <a:gd name="connsiteX19" fmla="*/ 632213 w 895512"/>
                  <a:gd name="connsiteY19" fmla="*/ 1340733 h 3813094"/>
                  <a:gd name="connsiteX20" fmla="*/ 744947 w 895512"/>
                  <a:gd name="connsiteY20" fmla="*/ 2054716 h 3813094"/>
                  <a:gd name="connsiteX21" fmla="*/ 744947 w 895512"/>
                  <a:gd name="connsiteY21" fmla="*/ 2443023 h 3813094"/>
                  <a:gd name="connsiteX22" fmla="*/ 744947 w 895512"/>
                  <a:gd name="connsiteY22" fmla="*/ 2919012 h 3813094"/>
                  <a:gd name="connsiteX23" fmla="*/ 744947 w 895512"/>
                  <a:gd name="connsiteY23" fmla="*/ 3131954 h 3813094"/>
                  <a:gd name="connsiteX24" fmla="*/ 744947 w 895512"/>
                  <a:gd name="connsiteY24" fmla="*/ 3407527 h 3813094"/>
                  <a:gd name="connsiteX25" fmla="*/ 744947 w 895512"/>
                  <a:gd name="connsiteY25" fmla="*/ 3532787 h 3813094"/>
                  <a:gd name="connsiteX26" fmla="*/ 682317 w 895512"/>
                  <a:gd name="connsiteY26" fmla="*/ 3783308 h 3813094"/>
                  <a:gd name="connsiteX27" fmla="*/ 657265 w 895512"/>
                  <a:gd name="connsiteY27" fmla="*/ 3808360 h 3813094"/>
                  <a:gd name="connsiteX28" fmla="*/ 657265 w 895512"/>
                  <a:gd name="connsiteY28" fmla="*/ 3808360 h 3813094"/>
                  <a:gd name="connsiteX29" fmla="*/ 657265 w 895512"/>
                  <a:gd name="connsiteY29" fmla="*/ 3795834 h 3813094"/>
                  <a:gd name="connsiteX30" fmla="*/ 682317 w 895512"/>
                  <a:gd name="connsiteY30" fmla="*/ 3770782 h 381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512" h="3813094">
                    <a:moveTo>
                      <a:pt x="469375" y="0"/>
                    </a:moveTo>
                    <a:cubicBezTo>
                      <a:pt x="620731" y="117953"/>
                      <a:pt x="831612" y="248806"/>
                      <a:pt x="882734" y="501489"/>
                    </a:cubicBezTo>
                    <a:cubicBezTo>
                      <a:pt x="933856" y="754172"/>
                      <a:pt x="817863" y="1313593"/>
                      <a:pt x="776110" y="1516097"/>
                    </a:cubicBezTo>
                    <a:cubicBezTo>
                      <a:pt x="734357" y="1718601"/>
                      <a:pt x="659353" y="1685198"/>
                      <a:pt x="632213" y="1716513"/>
                    </a:cubicBezTo>
                    <a:cubicBezTo>
                      <a:pt x="605073" y="1747828"/>
                      <a:pt x="619533" y="1706075"/>
                      <a:pt x="613270" y="1703987"/>
                    </a:cubicBezTo>
                    <a:cubicBezTo>
                      <a:pt x="607007" y="1701899"/>
                      <a:pt x="593565" y="1714425"/>
                      <a:pt x="594635" y="1703987"/>
                    </a:cubicBezTo>
                    <a:cubicBezTo>
                      <a:pt x="595705" y="1693549"/>
                      <a:pt x="594636" y="1752003"/>
                      <a:pt x="594636" y="1741565"/>
                    </a:cubicBezTo>
                    <a:cubicBezTo>
                      <a:pt x="594636" y="1731127"/>
                      <a:pt x="605075" y="1754091"/>
                      <a:pt x="607162" y="1741565"/>
                    </a:cubicBezTo>
                    <a:cubicBezTo>
                      <a:pt x="609249" y="1729039"/>
                      <a:pt x="613424" y="1758266"/>
                      <a:pt x="607161" y="1741565"/>
                    </a:cubicBezTo>
                    <a:cubicBezTo>
                      <a:pt x="600898" y="1724864"/>
                      <a:pt x="609249" y="1758267"/>
                      <a:pt x="569583" y="1716513"/>
                    </a:cubicBezTo>
                    <a:cubicBezTo>
                      <a:pt x="529917" y="1674760"/>
                      <a:pt x="404657" y="1543237"/>
                      <a:pt x="369167" y="1553675"/>
                    </a:cubicBezTo>
                    <a:cubicBezTo>
                      <a:pt x="333677" y="1564113"/>
                      <a:pt x="360815" y="1699812"/>
                      <a:pt x="356640" y="1779143"/>
                    </a:cubicBezTo>
                    <a:cubicBezTo>
                      <a:pt x="352465" y="1858474"/>
                      <a:pt x="369166" y="2027576"/>
                      <a:pt x="344114" y="2029664"/>
                    </a:cubicBezTo>
                    <a:cubicBezTo>
                      <a:pt x="319062" y="2031752"/>
                      <a:pt x="243906" y="1854300"/>
                      <a:pt x="206328" y="1791670"/>
                    </a:cubicBezTo>
                    <a:cubicBezTo>
                      <a:pt x="168750" y="1729040"/>
                      <a:pt x="145786" y="1708162"/>
                      <a:pt x="118646" y="1653883"/>
                    </a:cubicBezTo>
                    <a:cubicBezTo>
                      <a:pt x="91506" y="1599604"/>
                      <a:pt x="62279" y="1520272"/>
                      <a:pt x="43490" y="1465993"/>
                    </a:cubicBezTo>
                    <a:cubicBezTo>
                      <a:pt x="24701" y="1411714"/>
                      <a:pt x="-14965" y="1376223"/>
                      <a:pt x="5912" y="1328207"/>
                    </a:cubicBezTo>
                    <a:cubicBezTo>
                      <a:pt x="26789" y="1280191"/>
                      <a:pt x="120734" y="1202946"/>
                      <a:pt x="168750" y="1177894"/>
                    </a:cubicBezTo>
                    <a:cubicBezTo>
                      <a:pt x="216766" y="1152842"/>
                      <a:pt x="216766" y="1150754"/>
                      <a:pt x="294010" y="1177894"/>
                    </a:cubicBezTo>
                    <a:cubicBezTo>
                      <a:pt x="371254" y="1205034"/>
                      <a:pt x="557057" y="1194596"/>
                      <a:pt x="632213" y="1340733"/>
                    </a:cubicBezTo>
                    <a:cubicBezTo>
                      <a:pt x="707369" y="1486870"/>
                      <a:pt x="726158" y="1871001"/>
                      <a:pt x="744947" y="2054716"/>
                    </a:cubicBezTo>
                    <a:cubicBezTo>
                      <a:pt x="763736" y="2238431"/>
                      <a:pt x="744947" y="2443023"/>
                      <a:pt x="744947" y="2443023"/>
                    </a:cubicBezTo>
                    <a:lnTo>
                      <a:pt x="744947" y="2919012"/>
                    </a:lnTo>
                    <a:lnTo>
                      <a:pt x="744947" y="3131954"/>
                    </a:lnTo>
                    <a:lnTo>
                      <a:pt x="744947" y="3407527"/>
                    </a:lnTo>
                    <a:cubicBezTo>
                      <a:pt x="744947" y="3474332"/>
                      <a:pt x="755385" y="3470157"/>
                      <a:pt x="744947" y="3532787"/>
                    </a:cubicBezTo>
                    <a:cubicBezTo>
                      <a:pt x="734509" y="3595417"/>
                      <a:pt x="696931" y="3737379"/>
                      <a:pt x="682317" y="3783308"/>
                    </a:cubicBezTo>
                    <a:cubicBezTo>
                      <a:pt x="667703" y="3829237"/>
                      <a:pt x="657265" y="3808360"/>
                      <a:pt x="657265" y="3808360"/>
                    </a:cubicBezTo>
                    <a:lnTo>
                      <a:pt x="657265" y="3808360"/>
                    </a:lnTo>
                    <a:cubicBezTo>
                      <a:pt x="657265" y="3806272"/>
                      <a:pt x="653090" y="3802097"/>
                      <a:pt x="657265" y="3795834"/>
                    </a:cubicBezTo>
                    <a:cubicBezTo>
                      <a:pt x="661440" y="3789571"/>
                      <a:pt x="671878" y="3780176"/>
                      <a:pt x="682317" y="3770782"/>
                    </a:cubicBezTo>
                  </a:path>
                </a:pathLst>
              </a:custGeom>
              <a:ln w="19050">
                <a:solidFill>
                  <a:srgbClr val="FF6699"/>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14" name="מחבר חץ ישר 13"/>
              <p:cNvCxnSpPr/>
              <p:nvPr/>
            </p:nvCxnSpPr>
            <p:spPr>
              <a:xfrm>
                <a:off x="2409938" y="1202655"/>
                <a:ext cx="124985" cy="68197"/>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H="1">
                <a:off x="2613439" y="2708813"/>
                <a:ext cx="105757" cy="194846"/>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a:xfrm>
                <a:off x="2240087" y="2323018"/>
                <a:ext cx="169852" cy="97423"/>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a:off x="2666318" y="3883732"/>
                <a:ext cx="20830" cy="263042"/>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43" name="מחבר חץ ישר 42"/>
              <p:cNvCxnSpPr/>
              <p:nvPr/>
            </p:nvCxnSpPr>
            <p:spPr>
              <a:xfrm flipH="1">
                <a:off x="2568573" y="4813146"/>
                <a:ext cx="56084" cy="270835"/>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sp>
            <p:nvSpPr>
              <p:cNvPr id="7171" name="צורה חופשית 7170"/>
              <p:cNvSpPr/>
              <p:nvPr/>
            </p:nvSpPr>
            <p:spPr>
              <a:xfrm>
                <a:off x="1286674" y="1189017"/>
                <a:ext cx="697033" cy="3760521"/>
              </a:xfrm>
              <a:custGeom>
                <a:avLst/>
                <a:gdLst>
                  <a:gd name="connsiteX0" fmla="*/ 229696 w 1116270"/>
                  <a:gd name="connsiteY0" fmla="*/ 4073086 h 4073086"/>
                  <a:gd name="connsiteX1" fmla="*/ 4228 w 1116270"/>
                  <a:gd name="connsiteY1" fmla="*/ 2419650 h 4073086"/>
                  <a:gd name="connsiteX2" fmla="*/ 405061 w 1116270"/>
                  <a:gd name="connsiteY2" fmla="*/ 1906083 h 4073086"/>
                  <a:gd name="connsiteX3" fmla="*/ 643055 w 1116270"/>
                  <a:gd name="connsiteY3" fmla="*/ 1655562 h 4073086"/>
                  <a:gd name="connsiteX4" fmla="*/ 643055 w 1116270"/>
                  <a:gd name="connsiteY4" fmla="*/ 1655562 h 4073086"/>
                  <a:gd name="connsiteX5" fmla="*/ 818420 w 1116270"/>
                  <a:gd name="connsiteY5" fmla="*/ 2043869 h 4073086"/>
                  <a:gd name="connsiteX6" fmla="*/ 918628 w 1116270"/>
                  <a:gd name="connsiteY6" fmla="*/ 2031343 h 4073086"/>
                  <a:gd name="connsiteX7" fmla="*/ 931154 w 1116270"/>
                  <a:gd name="connsiteY7" fmla="*/ 1793349 h 4073086"/>
                  <a:gd name="connsiteX8" fmla="*/ 906102 w 1116270"/>
                  <a:gd name="connsiteY8" fmla="*/ 1668088 h 4073086"/>
                  <a:gd name="connsiteX9" fmla="*/ 1006310 w 1116270"/>
                  <a:gd name="connsiteY9" fmla="*/ 1492724 h 4073086"/>
                  <a:gd name="connsiteX10" fmla="*/ 1106518 w 1116270"/>
                  <a:gd name="connsiteY10" fmla="*/ 1354938 h 4073086"/>
                  <a:gd name="connsiteX11" fmla="*/ 1093992 w 1116270"/>
                  <a:gd name="connsiteY11" fmla="*/ 1104417 h 4073086"/>
                  <a:gd name="connsiteX12" fmla="*/ 943680 w 1116270"/>
                  <a:gd name="connsiteY12" fmla="*/ 904001 h 4073086"/>
                  <a:gd name="connsiteX13" fmla="*/ 417587 w 1116270"/>
                  <a:gd name="connsiteY13" fmla="*/ 716110 h 4073086"/>
                  <a:gd name="connsiteX14" fmla="*/ 354957 w 1116270"/>
                  <a:gd name="connsiteY14" fmla="*/ 503168 h 4073086"/>
                  <a:gd name="connsiteX15" fmla="*/ 354957 w 1116270"/>
                  <a:gd name="connsiteY15" fmla="*/ 290225 h 4073086"/>
                  <a:gd name="connsiteX16" fmla="*/ 442639 w 1116270"/>
                  <a:gd name="connsiteY16" fmla="*/ 64757 h 4073086"/>
                  <a:gd name="connsiteX17" fmla="*/ 580425 w 1116270"/>
                  <a:gd name="connsiteY17" fmla="*/ 2127 h 4073086"/>
                  <a:gd name="connsiteX18" fmla="*/ 655581 w 1116270"/>
                  <a:gd name="connsiteY18" fmla="*/ 14653 h 4073086"/>
                  <a:gd name="connsiteX19" fmla="*/ 705686 w 1116270"/>
                  <a:gd name="connsiteY19" fmla="*/ 14653 h 4073086"/>
                  <a:gd name="connsiteX20" fmla="*/ 705686 w 1116270"/>
                  <a:gd name="connsiteY20" fmla="*/ 14653 h 4073086"/>
                  <a:gd name="connsiteX21" fmla="*/ 680633 w 1116270"/>
                  <a:gd name="connsiteY21" fmla="*/ 14653 h 4073086"/>
                  <a:gd name="connsiteX22" fmla="*/ 680633 w 1116270"/>
                  <a:gd name="connsiteY22" fmla="*/ 27179 h 4073086"/>
                  <a:gd name="connsiteX23" fmla="*/ 680633 w 1116270"/>
                  <a:gd name="connsiteY23" fmla="*/ 27179 h 4073086"/>
                  <a:gd name="connsiteX24" fmla="*/ 655581 w 1116270"/>
                  <a:gd name="connsiteY24" fmla="*/ 27179 h 4073086"/>
                  <a:gd name="connsiteX0" fmla="*/ 629251 w 1114992"/>
                  <a:gd name="connsiteY0" fmla="*/ 3784988 h 3784988"/>
                  <a:gd name="connsiteX1" fmla="*/ 2950 w 1114992"/>
                  <a:gd name="connsiteY1" fmla="*/ 2419650 h 3784988"/>
                  <a:gd name="connsiteX2" fmla="*/ 403783 w 1114992"/>
                  <a:gd name="connsiteY2" fmla="*/ 1906083 h 3784988"/>
                  <a:gd name="connsiteX3" fmla="*/ 641777 w 1114992"/>
                  <a:gd name="connsiteY3" fmla="*/ 1655562 h 3784988"/>
                  <a:gd name="connsiteX4" fmla="*/ 641777 w 1114992"/>
                  <a:gd name="connsiteY4" fmla="*/ 1655562 h 3784988"/>
                  <a:gd name="connsiteX5" fmla="*/ 817142 w 1114992"/>
                  <a:gd name="connsiteY5" fmla="*/ 2043869 h 3784988"/>
                  <a:gd name="connsiteX6" fmla="*/ 917350 w 1114992"/>
                  <a:gd name="connsiteY6" fmla="*/ 2031343 h 3784988"/>
                  <a:gd name="connsiteX7" fmla="*/ 929876 w 1114992"/>
                  <a:gd name="connsiteY7" fmla="*/ 1793349 h 3784988"/>
                  <a:gd name="connsiteX8" fmla="*/ 904824 w 1114992"/>
                  <a:gd name="connsiteY8" fmla="*/ 1668088 h 3784988"/>
                  <a:gd name="connsiteX9" fmla="*/ 1005032 w 1114992"/>
                  <a:gd name="connsiteY9" fmla="*/ 1492724 h 3784988"/>
                  <a:gd name="connsiteX10" fmla="*/ 1105240 w 1114992"/>
                  <a:gd name="connsiteY10" fmla="*/ 1354938 h 3784988"/>
                  <a:gd name="connsiteX11" fmla="*/ 1092714 w 1114992"/>
                  <a:gd name="connsiteY11" fmla="*/ 1104417 h 3784988"/>
                  <a:gd name="connsiteX12" fmla="*/ 942402 w 1114992"/>
                  <a:gd name="connsiteY12" fmla="*/ 904001 h 3784988"/>
                  <a:gd name="connsiteX13" fmla="*/ 416309 w 1114992"/>
                  <a:gd name="connsiteY13" fmla="*/ 716110 h 3784988"/>
                  <a:gd name="connsiteX14" fmla="*/ 353679 w 1114992"/>
                  <a:gd name="connsiteY14" fmla="*/ 503168 h 3784988"/>
                  <a:gd name="connsiteX15" fmla="*/ 353679 w 1114992"/>
                  <a:gd name="connsiteY15" fmla="*/ 290225 h 3784988"/>
                  <a:gd name="connsiteX16" fmla="*/ 441361 w 1114992"/>
                  <a:gd name="connsiteY16" fmla="*/ 64757 h 3784988"/>
                  <a:gd name="connsiteX17" fmla="*/ 579147 w 1114992"/>
                  <a:gd name="connsiteY17" fmla="*/ 2127 h 3784988"/>
                  <a:gd name="connsiteX18" fmla="*/ 654303 w 1114992"/>
                  <a:gd name="connsiteY18" fmla="*/ 14653 h 3784988"/>
                  <a:gd name="connsiteX19" fmla="*/ 704408 w 1114992"/>
                  <a:gd name="connsiteY19" fmla="*/ 14653 h 3784988"/>
                  <a:gd name="connsiteX20" fmla="*/ 704408 w 1114992"/>
                  <a:gd name="connsiteY20" fmla="*/ 14653 h 3784988"/>
                  <a:gd name="connsiteX21" fmla="*/ 679355 w 1114992"/>
                  <a:gd name="connsiteY21" fmla="*/ 14653 h 3784988"/>
                  <a:gd name="connsiteX22" fmla="*/ 679355 w 1114992"/>
                  <a:gd name="connsiteY22" fmla="*/ 27179 h 3784988"/>
                  <a:gd name="connsiteX23" fmla="*/ 679355 w 1114992"/>
                  <a:gd name="connsiteY23" fmla="*/ 27179 h 3784988"/>
                  <a:gd name="connsiteX24" fmla="*/ 654303 w 111499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297557 w 770772"/>
                  <a:gd name="connsiteY4" fmla="*/ 1655562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385239 w 770772"/>
                  <a:gd name="connsiteY4" fmla="*/ 1630510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51753"/>
                  <a:gd name="connsiteY0" fmla="*/ 3784988 h 3784988"/>
                  <a:gd name="connsiteX1" fmla="*/ 21985 w 751753"/>
                  <a:gd name="connsiteY1" fmla="*/ 2419650 h 3784988"/>
                  <a:gd name="connsiteX2" fmla="*/ 59563 w 751753"/>
                  <a:gd name="connsiteY2" fmla="*/ 1906083 h 3784988"/>
                  <a:gd name="connsiteX3" fmla="*/ 297557 w 751753"/>
                  <a:gd name="connsiteY3" fmla="*/ 1655562 h 3784988"/>
                  <a:gd name="connsiteX4" fmla="*/ 385239 w 751753"/>
                  <a:gd name="connsiteY4" fmla="*/ 1630510 h 3784988"/>
                  <a:gd name="connsiteX5" fmla="*/ 472922 w 751753"/>
                  <a:gd name="connsiteY5" fmla="*/ 2043869 h 3784988"/>
                  <a:gd name="connsiteX6" fmla="*/ 573130 w 751753"/>
                  <a:gd name="connsiteY6" fmla="*/ 2031343 h 3784988"/>
                  <a:gd name="connsiteX7" fmla="*/ 585656 w 751753"/>
                  <a:gd name="connsiteY7" fmla="*/ 1793349 h 3784988"/>
                  <a:gd name="connsiteX8" fmla="*/ 560604 w 751753"/>
                  <a:gd name="connsiteY8" fmla="*/ 1668088 h 3784988"/>
                  <a:gd name="connsiteX9" fmla="*/ 660812 w 751753"/>
                  <a:gd name="connsiteY9" fmla="*/ 1492724 h 3784988"/>
                  <a:gd name="connsiteX10" fmla="*/ 698390 w 751753"/>
                  <a:gd name="connsiteY10" fmla="*/ 1354938 h 3784988"/>
                  <a:gd name="connsiteX11" fmla="*/ 748494 w 751753"/>
                  <a:gd name="connsiteY11" fmla="*/ 1104417 h 3784988"/>
                  <a:gd name="connsiteX12" fmla="*/ 598182 w 751753"/>
                  <a:gd name="connsiteY12" fmla="*/ 904001 h 3784988"/>
                  <a:gd name="connsiteX13" fmla="*/ 72089 w 751753"/>
                  <a:gd name="connsiteY13" fmla="*/ 716110 h 3784988"/>
                  <a:gd name="connsiteX14" fmla="*/ 9459 w 751753"/>
                  <a:gd name="connsiteY14" fmla="*/ 503168 h 3784988"/>
                  <a:gd name="connsiteX15" fmla="*/ 9459 w 751753"/>
                  <a:gd name="connsiteY15" fmla="*/ 290225 h 3784988"/>
                  <a:gd name="connsiteX16" fmla="*/ 97141 w 751753"/>
                  <a:gd name="connsiteY16" fmla="*/ 64757 h 3784988"/>
                  <a:gd name="connsiteX17" fmla="*/ 234927 w 751753"/>
                  <a:gd name="connsiteY17" fmla="*/ 2127 h 3784988"/>
                  <a:gd name="connsiteX18" fmla="*/ 310083 w 751753"/>
                  <a:gd name="connsiteY18" fmla="*/ 14653 h 3784988"/>
                  <a:gd name="connsiteX19" fmla="*/ 360188 w 751753"/>
                  <a:gd name="connsiteY19" fmla="*/ 14653 h 3784988"/>
                  <a:gd name="connsiteX20" fmla="*/ 360188 w 751753"/>
                  <a:gd name="connsiteY20" fmla="*/ 14653 h 3784988"/>
                  <a:gd name="connsiteX21" fmla="*/ 335135 w 751753"/>
                  <a:gd name="connsiteY21" fmla="*/ 14653 h 3784988"/>
                  <a:gd name="connsiteX22" fmla="*/ 335135 w 751753"/>
                  <a:gd name="connsiteY22" fmla="*/ 27179 h 3784988"/>
                  <a:gd name="connsiteX23" fmla="*/ 335135 w 751753"/>
                  <a:gd name="connsiteY23" fmla="*/ 27179 h 3784988"/>
                  <a:gd name="connsiteX24" fmla="*/ 310083 w 751753"/>
                  <a:gd name="connsiteY24" fmla="*/ 27179 h 3784988"/>
                  <a:gd name="connsiteX0" fmla="*/ 285031 w 698390"/>
                  <a:gd name="connsiteY0" fmla="*/ 3784988 h 3784988"/>
                  <a:gd name="connsiteX1" fmla="*/ 21985 w 698390"/>
                  <a:gd name="connsiteY1" fmla="*/ 2419650 h 3784988"/>
                  <a:gd name="connsiteX2" fmla="*/ 59563 w 698390"/>
                  <a:gd name="connsiteY2" fmla="*/ 1906083 h 3784988"/>
                  <a:gd name="connsiteX3" fmla="*/ 297557 w 698390"/>
                  <a:gd name="connsiteY3" fmla="*/ 1655562 h 3784988"/>
                  <a:gd name="connsiteX4" fmla="*/ 385239 w 698390"/>
                  <a:gd name="connsiteY4" fmla="*/ 1630510 h 3784988"/>
                  <a:gd name="connsiteX5" fmla="*/ 472922 w 698390"/>
                  <a:gd name="connsiteY5" fmla="*/ 2043869 h 3784988"/>
                  <a:gd name="connsiteX6" fmla="*/ 573130 w 698390"/>
                  <a:gd name="connsiteY6" fmla="*/ 2031343 h 3784988"/>
                  <a:gd name="connsiteX7" fmla="*/ 585656 w 698390"/>
                  <a:gd name="connsiteY7" fmla="*/ 1793349 h 3784988"/>
                  <a:gd name="connsiteX8" fmla="*/ 560604 w 698390"/>
                  <a:gd name="connsiteY8" fmla="*/ 1668088 h 3784988"/>
                  <a:gd name="connsiteX9" fmla="*/ 660812 w 698390"/>
                  <a:gd name="connsiteY9" fmla="*/ 1492724 h 3784988"/>
                  <a:gd name="connsiteX10" fmla="*/ 698390 w 698390"/>
                  <a:gd name="connsiteY10" fmla="*/ 1354938 h 3784988"/>
                  <a:gd name="connsiteX11" fmla="*/ 660812 w 698390"/>
                  <a:gd name="connsiteY11" fmla="*/ 1104417 h 3784988"/>
                  <a:gd name="connsiteX12" fmla="*/ 598182 w 698390"/>
                  <a:gd name="connsiteY12" fmla="*/ 904001 h 3784988"/>
                  <a:gd name="connsiteX13" fmla="*/ 72089 w 698390"/>
                  <a:gd name="connsiteY13" fmla="*/ 716110 h 3784988"/>
                  <a:gd name="connsiteX14" fmla="*/ 9459 w 698390"/>
                  <a:gd name="connsiteY14" fmla="*/ 503168 h 3784988"/>
                  <a:gd name="connsiteX15" fmla="*/ 9459 w 698390"/>
                  <a:gd name="connsiteY15" fmla="*/ 290225 h 3784988"/>
                  <a:gd name="connsiteX16" fmla="*/ 97141 w 698390"/>
                  <a:gd name="connsiteY16" fmla="*/ 64757 h 3784988"/>
                  <a:gd name="connsiteX17" fmla="*/ 234927 w 698390"/>
                  <a:gd name="connsiteY17" fmla="*/ 2127 h 3784988"/>
                  <a:gd name="connsiteX18" fmla="*/ 310083 w 698390"/>
                  <a:gd name="connsiteY18" fmla="*/ 14653 h 3784988"/>
                  <a:gd name="connsiteX19" fmla="*/ 360188 w 698390"/>
                  <a:gd name="connsiteY19" fmla="*/ 14653 h 3784988"/>
                  <a:gd name="connsiteX20" fmla="*/ 360188 w 698390"/>
                  <a:gd name="connsiteY20" fmla="*/ 14653 h 3784988"/>
                  <a:gd name="connsiteX21" fmla="*/ 335135 w 698390"/>
                  <a:gd name="connsiteY21" fmla="*/ 14653 h 3784988"/>
                  <a:gd name="connsiteX22" fmla="*/ 335135 w 698390"/>
                  <a:gd name="connsiteY22" fmla="*/ 27179 h 3784988"/>
                  <a:gd name="connsiteX23" fmla="*/ 335135 w 698390"/>
                  <a:gd name="connsiteY23" fmla="*/ 27179 h 3784988"/>
                  <a:gd name="connsiteX24" fmla="*/ 310083 w 698390"/>
                  <a:gd name="connsiteY24" fmla="*/ 27179 h 37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390" h="3784988">
                    <a:moveTo>
                      <a:pt x="285031" y="3784988"/>
                    </a:moveTo>
                    <a:cubicBezTo>
                      <a:pt x="157683" y="3138853"/>
                      <a:pt x="59563" y="2732801"/>
                      <a:pt x="21985" y="2419650"/>
                    </a:cubicBezTo>
                    <a:cubicBezTo>
                      <a:pt x="-15593" y="2106499"/>
                      <a:pt x="13634" y="2033431"/>
                      <a:pt x="59563" y="1906083"/>
                    </a:cubicBezTo>
                    <a:cubicBezTo>
                      <a:pt x="105492" y="1778735"/>
                      <a:pt x="243278" y="1701491"/>
                      <a:pt x="297557" y="1655562"/>
                    </a:cubicBezTo>
                    <a:cubicBezTo>
                      <a:pt x="351836" y="1609633"/>
                      <a:pt x="356012" y="1638861"/>
                      <a:pt x="385239" y="1630510"/>
                    </a:cubicBezTo>
                    <a:cubicBezTo>
                      <a:pt x="414467" y="1695228"/>
                      <a:pt x="441607" y="1977064"/>
                      <a:pt x="472922" y="2043869"/>
                    </a:cubicBezTo>
                    <a:cubicBezTo>
                      <a:pt x="504237" y="2110674"/>
                      <a:pt x="554341" y="2073096"/>
                      <a:pt x="573130" y="2031343"/>
                    </a:cubicBezTo>
                    <a:cubicBezTo>
                      <a:pt x="591919" y="1989590"/>
                      <a:pt x="587744" y="1853891"/>
                      <a:pt x="585656" y="1793349"/>
                    </a:cubicBezTo>
                    <a:cubicBezTo>
                      <a:pt x="583568" y="1732807"/>
                      <a:pt x="548078" y="1718192"/>
                      <a:pt x="560604" y="1668088"/>
                    </a:cubicBezTo>
                    <a:cubicBezTo>
                      <a:pt x="573130" y="1617984"/>
                      <a:pt x="637848" y="1544916"/>
                      <a:pt x="660812" y="1492724"/>
                    </a:cubicBezTo>
                    <a:cubicBezTo>
                      <a:pt x="683776" y="1440532"/>
                      <a:pt x="698390" y="1419656"/>
                      <a:pt x="698390" y="1354938"/>
                    </a:cubicBezTo>
                    <a:cubicBezTo>
                      <a:pt x="698390" y="1290220"/>
                      <a:pt x="677513" y="1179573"/>
                      <a:pt x="660812" y="1104417"/>
                    </a:cubicBezTo>
                    <a:cubicBezTo>
                      <a:pt x="644111" y="1029261"/>
                      <a:pt x="696302" y="968719"/>
                      <a:pt x="598182" y="904001"/>
                    </a:cubicBezTo>
                    <a:cubicBezTo>
                      <a:pt x="500062" y="839283"/>
                      <a:pt x="170210" y="782916"/>
                      <a:pt x="72089" y="716110"/>
                    </a:cubicBezTo>
                    <a:cubicBezTo>
                      <a:pt x="-26032" y="649304"/>
                      <a:pt x="19897" y="574149"/>
                      <a:pt x="9459" y="503168"/>
                    </a:cubicBezTo>
                    <a:cubicBezTo>
                      <a:pt x="-979" y="432187"/>
                      <a:pt x="-5155" y="363293"/>
                      <a:pt x="9459" y="290225"/>
                    </a:cubicBezTo>
                    <a:cubicBezTo>
                      <a:pt x="24073" y="217156"/>
                      <a:pt x="59563" y="112773"/>
                      <a:pt x="97141" y="64757"/>
                    </a:cubicBezTo>
                    <a:cubicBezTo>
                      <a:pt x="134719" y="16741"/>
                      <a:pt x="199437" y="10478"/>
                      <a:pt x="234927" y="2127"/>
                    </a:cubicBezTo>
                    <a:cubicBezTo>
                      <a:pt x="270417" y="-6224"/>
                      <a:pt x="289206" y="12565"/>
                      <a:pt x="310083" y="14653"/>
                    </a:cubicBezTo>
                    <a:cubicBezTo>
                      <a:pt x="330960" y="16741"/>
                      <a:pt x="360188" y="14653"/>
                      <a:pt x="360188" y="14653"/>
                    </a:cubicBezTo>
                    <a:lnTo>
                      <a:pt x="360188" y="14653"/>
                    </a:lnTo>
                    <a:cubicBezTo>
                      <a:pt x="356013" y="14653"/>
                      <a:pt x="339310" y="12565"/>
                      <a:pt x="335135" y="14653"/>
                    </a:cubicBezTo>
                    <a:cubicBezTo>
                      <a:pt x="330960" y="16741"/>
                      <a:pt x="335135" y="27179"/>
                      <a:pt x="335135" y="27179"/>
                    </a:cubicBezTo>
                    <a:lnTo>
                      <a:pt x="335135" y="27179"/>
                    </a:lnTo>
                    <a:lnTo>
                      <a:pt x="310083" y="27179"/>
                    </a:lnTo>
                  </a:path>
                </a:pathLst>
              </a:custGeom>
              <a:ln w="190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7185" name="מחבר חץ ישר 7184"/>
              <p:cNvCxnSpPr/>
              <p:nvPr/>
            </p:nvCxnSpPr>
            <p:spPr>
              <a:xfrm flipH="1" flipV="1">
                <a:off x="1410057" y="2048286"/>
                <a:ext cx="225934" cy="48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מחבר חץ ישר 65"/>
              <p:cNvCxnSpPr/>
              <p:nvPr/>
            </p:nvCxnSpPr>
            <p:spPr>
              <a:xfrm flipV="1">
                <a:off x="1286674" y="1113026"/>
                <a:ext cx="238754" cy="7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93" name="מחבר חץ ישר 7192"/>
              <p:cNvCxnSpPr/>
              <p:nvPr/>
            </p:nvCxnSpPr>
            <p:spPr>
              <a:xfrm flipH="1" flipV="1">
                <a:off x="1410057" y="4653373"/>
                <a:ext cx="52878" cy="21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96" name="מחבר חץ ישר 7195"/>
              <p:cNvCxnSpPr/>
              <p:nvPr/>
            </p:nvCxnSpPr>
            <p:spPr>
              <a:xfrm flipH="1" flipV="1">
                <a:off x="1237001" y="3591463"/>
                <a:ext cx="49673" cy="29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698625" y="2798763"/>
              <a:ext cx="2039938" cy="8223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latin typeface="Times New Roman" pitchFamily="18" charset="0"/>
                  <a:cs typeface="Arial"/>
                </a:rPr>
                <a:t>הדם חוזר אל הצד </a:t>
              </a:r>
            </a:p>
            <a:p>
              <a:pPr>
                <a:defRPr/>
              </a:pPr>
              <a:r>
                <a:rPr lang="he-IL" dirty="0" smtClean="0">
                  <a:solidFill>
                    <a:prstClr val="black"/>
                  </a:solidFill>
                  <a:latin typeface="Times New Roman" pitchFamily="18" charset="0"/>
                  <a:cs typeface="Arial"/>
                </a:rPr>
                <a:t>הימני של הלב</a:t>
              </a:r>
              <a:endParaRPr lang="en-US" dirty="0" smtClean="0">
                <a:solidFill>
                  <a:prstClr val="black"/>
                </a:solidFill>
                <a:latin typeface="Times New Roman" pitchFamily="18" charset="0"/>
                <a:cs typeface="Arial"/>
              </a:endParaRPr>
            </a:p>
          </p:txBody>
        </p:sp>
        <p:sp>
          <p:nvSpPr>
            <p:cNvPr id="29" name="TextBox 28"/>
            <p:cNvSpPr txBox="1"/>
            <p:nvPr/>
          </p:nvSpPr>
          <p:spPr>
            <a:xfrm>
              <a:off x="1598613" y="1768475"/>
              <a:ext cx="2039937" cy="8223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latin typeface="Times New Roman" pitchFamily="18" charset="0"/>
                  <a:cs typeface="Arial"/>
                </a:rPr>
                <a:t>הדם מוזרם אל הריאות</a:t>
              </a:r>
              <a:endParaRPr lang="en-US" dirty="0" smtClean="0">
                <a:solidFill>
                  <a:prstClr val="black"/>
                </a:solidFill>
                <a:latin typeface="Times New Roman" pitchFamily="18" charset="0"/>
                <a:cs typeface="Arial"/>
              </a:endParaRPr>
            </a:p>
          </p:txBody>
        </p:sp>
        <p:sp>
          <p:nvSpPr>
            <p:cNvPr id="30" name="TextBox 29"/>
            <p:cNvSpPr txBox="1"/>
            <p:nvPr/>
          </p:nvSpPr>
          <p:spPr>
            <a:xfrm>
              <a:off x="1428750" y="457200"/>
              <a:ext cx="6858000" cy="9239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u="sng" dirty="0" smtClean="0">
                  <a:solidFill>
                    <a:prstClr val="black"/>
                  </a:solidFill>
                  <a:latin typeface="Times New Roman" pitchFamily="18" charset="0"/>
                  <a:cs typeface="Arial"/>
                </a:rPr>
                <a:t>בזמן שהדם עובר בריאות, מתחוללים חילופי גזים </a:t>
              </a:r>
            </a:p>
            <a:p>
              <a:pPr algn="ctr">
                <a:defRPr/>
              </a:pPr>
              <a:r>
                <a:rPr lang="he-IL" u="sng" dirty="0" smtClean="0">
                  <a:solidFill>
                    <a:prstClr val="black"/>
                  </a:solidFill>
                  <a:latin typeface="Times New Roman" pitchFamily="18" charset="0"/>
                  <a:cs typeface="Arial"/>
                </a:rPr>
                <a:t>בין הדם שבנימי הריאות ובין נאדיות הריאה: חמצן עובר מן הנאדיות לדם, ופחמן דו-חמצני עובר מן הדם לנאדיות. </a:t>
              </a:r>
            </a:p>
          </p:txBody>
        </p:sp>
        <p:sp>
          <p:nvSpPr>
            <p:cNvPr id="31" name="TextBox 30"/>
            <p:cNvSpPr txBox="1"/>
            <p:nvPr/>
          </p:nvSpPr>
          <p:spPr>
            <a:xfrm>
              <a:off x="785813" y="5857875"/>
              <a:ext cx="7000875" cy="78581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solidFill>
                    <a:prstClr val="black"/>
                  </a:solidFill>
                  <a:latin typeface="Times New Roman" pitchFamily="18" charset="0"/>
                  <a:cs typeface="Arial"/>
                </a:rPr>
                <a:t>בזמן שהדם זורם בנימים בקרבת תאי </a:t>
              </a:r>
              <a:r>
                <a:rPr lang="he-IL" u="sng" dirty="0" smtClean="0">
                  <a:latin typeface="Times New Roman" pitchFamily="18" charset="0"/>
                  <a:cs typeface="Arial"/>
                </a:rPr>
                <a:t>הגוף, חמצן וחומרי מזון עוברים ממנו אל התאים, ופחמן דו-חמצני וחומרי הפרשה אחרים עוברים מן התאים לדם</a:t>
              </a:r>
              <a:r>
                <a:rPr lang="he-IL" dirty="0" smtClean="0">
                  <a:latin typeface="Times New Roman" pitchFamily="18" charset="0"/>
                  <a:cs typeface="Arial"/>
                </a:rPr>
                <a:t>.</a:t>
              </a:r>
              <a:endParaRPr lang="en-US" dirty="0" smtClean="0">
                <a:latin typeface="Times New Roman" pitchFamily="18" charset="0"/>
                <a:cs typeface="Arial"/>
              </a:endParaRPr>
            </a:p>
          </p:txBody>
        </p:sp>
        <p:sp>
          <p:nvSpPr>
            <p:cNvPr id="33" name="TextBox 32"/>
            <p:cNvSpPr txBox="1"/>
            <p:nvPr/>
          </p:nvSpPr>
          <p:spPr>
            <a:xfrm>
              <a:off x="5505450" y="1630363"/>
              <a:ext cx="2362200" cy="97948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latin typeface="Times New Roman" pitchFamily="18" charset="0"/>
                  <a:cs typeface="Arial"/>
                </a:rPr>
                <a:t>הדם זורם ללב </a:t>
              </a:r>
            </a:p>
            <a:p>
              <a:pPr>
                <a:defRPr/>
              </a:pPr>
              <a:r>
                <a:rPr lang="he-IL" dirty="0" smtClean="0">
                  <a:solidFill>
                    <a:prstClr val="black"/>
                  </a:solidFill>
                  <a:latin typeface="Times New Roman" pitchFamily="18" charset="0"/>
                  <a:cs typeface="Arial"/>
                </a:rPr>
                <a:t>(לצד השמאלי של הלב), </a:t>
              </a: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p:txBody>
        </p:sp>
        <p:cxnSp>
          <p:nvCxnSpPr>
            <p:cNvPr id="5" name="מחבר חץ ישר 4"/>
            <p:cNvCxnSpPr/>
            <p:nvPr/>
          </p:nvCxnSpPr>
          <p:spPr>
            <a:xfrm>
              <a:off x="6318250" y="1327150"/>
              <a:ext cx="215900" cy="247650"/>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a:off x="6804025" y="2363788"/>
              <a:ext cx="53975" cy="463550"/>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9" name="מחבר חץ ישר 38"/>
            <p:cNvCxnSpPr/>
            <p:nvPr/>
          </p:nvCxnSpPr>
          <p:spPr>
            <a:xfrm flipH="1">
              <a:off x="6227763" y="3654425"/>
              <a:ext cx="458787" cy="2078038"/>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H="1" flipV="1">
              <a:off x="2916238" y="3573463"/>
              <a:ext cx="360362" cy="227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V="1">
              <a:off x="2916238" y="2363788"/>
              <a:ext cx="71437" cy="387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flipV="1">
              <a:off x="3082925" y="1381125"/>
              <a:ext cx="217488" cy="387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16</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197"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המחזור הגדול והמחזור הקטן</a:t>
            </a:r>
            <a:endParaRPr lang="en-US" sz="1800" dirty="0" smtClean="0">
              <a:latin typeface="Times New Roman" pitchFamily="18" charset="0"/>
              <a:cs typeface="Times New Roman" pitchFamily="18" charset="0"/>
            </a:endParaRPr>
          </a:p>
        </p:txBody>
      </p:sp>
      <p:sp>
        <p:nvSpPr>
          <p:cNvPr id="33" name="TextBox 32"/>
          <p:cNvSpPr txBox="1"/>
          <p:nvPr/>
        </p:nvSpPr>
        <p:spPr>
          <a:xfrm>
            <a:off x="511175" y="242888"/>
            <a:ext cx="8215313" cy="90487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endParaRPr lang="en-US"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מחזור הדם מורכב מ</a:t>
            </a:r>
            <a:r>
              <a:rPr lang="he-IL" u="sng" dirty="0" smtClean="0">
                <a:solidFill>
                  <a:prstClr val="black"/>
                </a:solidFill>
                <a:latin typeface="Times New Roman" pitchFamily="18" charset="0"/>
                <a:cs typeface="Arial"/>
              </a:rPr>
              <a:t>מחזור הדם הגדול ומחזור הדם הקטן</a:t>
            </a:r>
            <a:r>
              <a:rPr lang="he-IL" dirty="0">
                <a:solidFill>
                  <a:prstClr val="black"/>
                </a:solidFill>
                <a:latin typeface="Times New Roman" pitchFamily="18" charset="0"/>
                <a:cs typeface="Arial"/>
              </a:rPr>
              <a:t>:</a:t>
            </a:r>
            <a:endParaRPr lang="en-US"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dirty="0" smtClean="0">
              <a:solidFill>
                <a:prstClr val="black"/>
              </a:solidFill>
              <a:latin typeface="Times New Roman" pitchFamily="18" charset="0"/>
              <a:cs typeface="Arial"/>
            </a:endParaRPr>
          </a:p>
        </p:txBody>
      </p:sp>
      <p:grpSp>
        <p:nvGrpSpPr>
          <p:cNvPr id="41989" name="קבוצה 5"/>
          <p:cNvGrpSpPr>
            <a:grpSpLocks/>
          </p:cNvGrpSpPr>
          <p:nvPr/>
        </p:nvGrpSpPr>
        <p:grpSpPr bwMode="auto">
          <a:xfrm>
            <a:off x="1717675" y="969963"/>
            <a:ext cx="6784975" cy="5661025"/>
            <a:chOff x="1126551" y="969409"/>
            <a:chExt cx="6786885" cy="5661729"/>
          </a:xfrm>
        </p:grpSpPr>
        <p:grpSp>
          <p:nvGrpSpPr>
            <p:cNvPr id="41990" name="קבוצה 44"/>
            <p:cNvGrpSpPr>
              <a:grpSpLocks/>
            </p:cNvGrpSpPr>
            <p:nvPr/>
          </p:nvGrpSpPr>
          <p:grpSpPr bwMode="auto">
            <a:xfrm>
              <a:off x="1126551" y="969409"/>
              <a:ext cx="1674480" cy="5661729"/>
              <a:chOff x="1044716" y="669264"/>
              <a:chExt cx="1674480" cy="5661729"/>
            </a:xfrm>
          </p:grpSpPr>
          <p:sp>
            <p:nvSpPr>
              <p:cNvPr id="48" name="אליפסה 46"/>
              <p:cNvSpPr/>
              <p:nvPr/>
            </p:nvSpPr>
            <p:spPr>
              <a:xfrm flipH="1">
                <a:off x="1044716" y="4741932"/>
                <a:ext cx="939674" cy="1589060"/>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4169E7">
                      <a:shade val="30000"/>
                      <a:satMod val="115000"/>
                      <a:lumMod val="46000"/>
                      <a:lumOff val="54000"/>
                    </a:srgbClr>
                  </a:gs>
                  <a:gs pos="50000">
                    <a:srgbClr val="4169E7">
                      <a:shade val="67500"/>
                      <a:satMod val="115000"/>
                    </a:srgbClr>
                  </a:gs>
                  <a:gs pos="100000">
                    <a:srgbClr val="4169E7">
                      <a:shade val="100000"/>
                      <a:satMod val="115000"/>
                    </a:srgbClr>
                  </a:gs>
                </a:gsLst>
                <a:path path="circle">
                  <a:fillToRect r="100000" b="100000"/>
                </a:path>
                <a:tileRect l="-100000" t="-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אליפסה 46"/>
              <p:cNvSpPr/>
              <p:nvPr/>
            </p:nvSpPr>
            <p:spPr>
              <a:xfrm>
                <a:off x="1712627" y="4783207"/>
                <a:ext cx="1006569" cy="1547786"/>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C00000">
                      <a:shade val="30000"/>
                      <a:satMod val="115000"/>
                      <a:lumMod val="56000"/>
                      <a:lumOff val="44000"/>
                    </a:srgbClr>
                  </a:gs>
                  <a:gs pos="14000">
                    <a:srgbClr val="C00000">
                      <a:shade val="67500"/>
                      <a:satMod val="115000"/>
                    </a:srgbClr>
                  </a:gs>
                  <a:gs pos="41000">
                    <a:srgbClr val="C00000">
                      <a:shade val="100000"/>
                      <a:satMod val="115000"/>
                    </a:srgbClr>
                  </a:gs>
                </a:gsLst>
                <a:lin ang="108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419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019" y="2243913"/>
                <a:ext cx="1149591" cy="151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0" name="קבוצה 4"/>
              <p:cNvGrpSpPr>
                <a:grpSpLocks/>
              </p:cNvGrpSpPr>
              <p:nvPr/>
            </p:nvGrpSpPr>
            <p:grpSpPr bwMode="auto">
              <a:xfrm>
                <a:off x="1090655" y="669264"/>
                <a:ext cx="1584176" cy="5570338"/>
                <a:chOff x="2558132" y="1198846"/>
                <a:chExt cx="1584176" cy="5570338"/>
              </a:xfrm>
            </p:grpSpPr>
            <p:sp>
              <p:nvSpPr>
                <p:cNvPr id="8" name="TextBox 7"/>
                <p:cNvSpPr txBox="1"/>
                <p:nvPr/>
              </p:nvSpPr>
              <p:spPr>
                <a:xfrm>
                  <a:off x="2956818" y="1198846"/>
                  <a:ext cx="832084" cy="42391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ריאות</a:t>
                  </a:r>
                  <a:endParaRPr lang="en-US" dirty="0" smtClean="0">
                    <a:solidFill>
                      <a:prstClr val="black"/>
                    </a:solidFill>
                    <a:latin typeface="Times New Roman" pitchFamily="18" charset="0"/>
                    <a:cs typeface="Arial"/>
                  </a:endParaRPr>
                </a:p>
              </p:txBody>
            </p:sp>
            <p:sp>
              <p:nvSpPr>
                <p:cNvPr id="9" name="TextBox 8"/>
                <p:cNvSpPr txBox="1"/>
                <p:nvPr/>
              </p:nvSpPr>
              <p:spPr>
                <a:xfrm>
                  <a:off x="3399856" y="4188480"/>
                  <a:ext cx="476384" cy="409626"/>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לב</a:t>
                  </a:r>
                  <a:endParaRPr lang="en-US" dirty="0" smtClean="0">
                    <a:solidFill>
                      <a:prstClr val="black"/>
                    </a:solidFill>
                    <a:latin typeface="Times New Roman" pitchFamily="18" charset="0"/>
                    <a:cs typeface="Arial"/>
                  </a:endParaRPr>
                </a:p>
              </p:txBody>
            </p:sp>
            <p:pic>
              <p:nvPicPr>
                <p:cNvPr id="420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588" y="1484784"/>
                  <a:ext cx="1008112" cy="109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5" name="קבוצה 2"/>
                <p:cNvGrpSpPr>
                  <a:grpSpLocks/>
                </p:cNvGrpSpPr>
                <p:nvPr/>
              </p:nvGrpSpPr>
              <p:grpSpPr bwMode="auto">
                <a:xfrm>
                  <a:off x="2558132" y="5395154"/>
                  <a:ext cx="1584176" cy="1374030"/>
                  <a:chOff x="5603477" y="5578179"/>
                  <a:chExt cx="1584176" cy="1374030"/>
                </a:xfrm>
              </p:grpSpPr>
              <p:sp>
                <p:nvSpPr>
                  <p:cNvPr id="2" name="אליפסה 1"/>
                  <p:cNvSpPr/>
                  <p:nvPr/>
                </p:nvSpPr>
                <p:spPr>
                  <a:xfrm>
                    <a:off x="5603589" y="5578155"/>
                    <a:ext cx="1526017" cy="13733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TextBox 9"/>
                  <p:cNvSpPr txBox="1"/>
                  <p:nvPr/>
                </p:nvSpPr>
                <p:spPr>
                  <a:xfrm>
                    <a:off x="6038687" y="6051289"/>
                    <a:ext cx="598656" cy="3953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גוף</a:t>
                    </a:r>
                    <a:endParaRPr lang="en-US" dirty="0" smtClean="0">
                      <a:solidFill>
                        <a:prstClr val="black"/>
                      </a:solidFill>
                      <a:latin typeface="Times New Roman" pitchFamily="18" charset="0"/>
                      <a:cs typeface="Arial"/>
                    </a:endParaRPr>
                  </a:p>
                </p:txBody>
              </p:sp>
            </p:grpSp>
          </p:grpSp>
          <p:sp>
            <p:nvSpPr>
              <p:cNvPr id="12" name="צורה חופשית 11"/>
              <p:cNvSpPr/>
              <p:nvPr/>
            </p:nvSpPr>
            <p:spPr>
              <a:xfrm>
                <a:off x="1792639" y="1202730"/>
                <a:ext cx="894013" cy="3881920"/>
              </a:xfrm>
              <a:custGeom>
                <a:avLst/>
                <a:gdLst>
                  <a:gd name="connsiteX0" fmla="*/ 569583 w 883180"/>
                  <a:gd name="connsiteY0" fmla="*/ 0 h 3837698"/>
                  <a:gd name="connsiteX1" fmla="*/ 882734 w 883180"/>
                  <a:gd name="connsiteY1" fmla="*/ 526093 h 3837698"/>
                  <a:gd name="connsiteX2" fmla="*/ 632213 w 883180"/>
                  <a:gd name="connsiteY2" fmla="*/ 1741117 h 3837698"/>
                  <a:gd name="connsiteX3" fmla="*/ 369167 w 883180"/>
                  <a:gd name="connsiteY3" fmla="*/ 1578279 h 3837698"/>
                  <a:gd name="connsiteX4" fmla="*/ 281484 w 883180"/>
                  <a:gd name="connsiteY4" fmla="*/ 1766169 h 3837698"/>
                  <a:gd name="connsiteX5" fmla="*/ 294010 w 883180"/>
                  <a:gd name="connsiteY5" fmla="*/ 1954060 h 3837698"/>
                  <a:gd name="connsiteX6" fmla="*/ 206328 w 883180"/>
                  <a:gd name="connsiteY6" fmla="*/ 1816274 h 3837698"/>
                  <a:gd name="connsiteX7" fmla="*/ 118646 w 883180"/>
                  <a:gd name="connsiteY7" fmla="*/ 1678487 h 3837698"/>
                  <a:gd name="connsiteX8" fmla="*/ 43490 w 883180"/>
                  <a:gd name="connsiteY8" fmla="*/ 1490597 h 3837698"/>
                  <a:gd name="connsiteX9" fmla="*/ 5912 w 883180"/>
                  <a:gd name="connsiteY9" fmla="*/ 1352811 h 3837698"/>
                  <a:gd name="connsiteX10" fmla="*/ 168750 w 883180"/>
                  <a:gd name="connsiteY10" fmla="*/ 1202498 h 3837698"/>
                  <a:gd name="connsiteX11" fmla="*/ 294010 w 883180"/>
                  <a:gd name="connsiteY11" fmla="*/ 1202498 h 3837698"/>
                  <a:gd name="connsiteX12" fmla="*/ 632213 w 883180"/>
                  <a:gd name="connsiteY12" fmla="*/ 1365337 h 3837698"/>
                  <a:gd name="connsiteX13" fmla="*/ 744947 w 883180"/>
                  <a:gd name="connsiteY13" fmla="*/ 2079320 h 3837698"/>
                  <a:gd name="connsiteX14" fmla="*/ 744947 w 883180"/>
                  <a:gd name="connsiteY14" fmla="*/ 2467627 h 3837698"/>
                  <a:gd name="connsiteX15" fmla="*/ 744947 w 883180"/>
                  <a:gd name="connsiteY15" fmla="*/ 2943616 h 3837698"/>
                  <a:gd name="connsiteX16" fmla="*/ 744947 w 883180"/>
                  <a:gd name="connsiteY16" fmla="*/ 3156558 h 3837698"/>
                  <a:gd name="connsiteX17" fmla="*/ 744947 w 883180"/>
                  <a:gd name="connsiteY17" fmla="*/ 3432131 h 3837698"/>
                  <a:gd name="connsiteX18" fmla="*/ 744947 w 883180"/>
                  <a:gd name="connsiteY18" fmla="*/ 3557391 h 3837698"/>
                  <a:gd name="connsiteX19" fmla="*/ 682317 w 883180"/>
                  <a:gd name="connsiteY19" fmla="*/ 3807912 h 3837698"/>
                  <a:gd name="connsiteX20" fmla="*/ 657265 w 883180"/>
                  <a:gd name="connsiteY20" fmla="*/ 3832964 h 3837698"/>
                  <a:gd name="connsiteX21" fmla="*/ 657265 w 883180"/>
                  <a:gd name="connsiteY21" fmla="*/ 3832964 h 3837698"/>
                  <a:gd name="connsiteX22" fmla="*/ 657265 w 883180"/>
                  <a:gd name="connsiteY22" fmla="*/ 3820438 h 3837698"/>
                  <a:gd name="connsiteX23" fmla="*/ 682317 w 883180"/>
                  <a:gd name="connsiteY23" fmla="*/ 3795386 h 3837698"/>
                  <a:gd name="connsiteX0" fmla="*/ 569583 w 883112"/>
                  <a:gd name="connsiteY0" fmla="*/ 0 h 3837698"/>
                  <a:gd name="connsiteX1" fmla="*/ 882734 w 883112"/>
                  <a:gd name="connsiteY1" fmla="*/ 526093 h 3837698"/>
                  <a:gd name="connsiteX2" fmla="*/ 632213 w 883112"/>
                  <a:gd name="connsiteY2" fmla="*/ 1741117 h 3837698"/>
                  <a:gd name="connsiteX3" fmla="*/ 569583 w 883112"/>
                  <a:gd name="connsiteY3" fmla="*/ 1741117 h 3837698"/>
                  <a:gd name="connsiteX4" fmla="*/ 369167 w 883112"/>
                  <a:gd name="connsiteY4" fmla="*/ 1578279 h 3837698"/>
                  <a:gd name="connsiteX5" fmla="*/ 281484 w 883112"/>
                  <a:gd name="connsiteY5" fmla="*/ 1766169 h 3837698"/>
                  <a:gd name="connsiteX6" fmla="*/ 294010 w 883112"/>
                  <a:gd name="connsiteY6" fmla="*/ 1954060 h 3837698"/>
                  <a:gd name="connsiteX7" fmla="*/ 206328 w 883112"/>
                  <a:gd name="connsiteY7" fmla="*/ 1816274 h 3837698"/>
                  <a:gd name="connsiteX8" fmla="*/ 118646 w 883112"/>
                  <a:gd name="connsiteY8" fmla="*/ 1678487 h 3837698"/>
                  <a:gd name="connsiteX9" fmla="*/ 43490 w 883112"/>
                  <a:gd name="connsiteY9" fmla="*/ 1490597 h 3837698"/>
                  <a:gd name="connsiteX10" fmla="*/ 5912 w 883112"/>
                  <a:gd name="connsiteY10" fmla="*/ 1352811 h 3837698"/>
                  <a:gd name="connsiteX11" fmla="*/ 168750 w 883112"/>
                  <a:gd name="connsiteY11" fmla="*/ 1202498 h 3837698"/>
                  <a:gd name="connsiteX12" fmla="*/ 294010 w 883112"/>
                  <a:gd name="connsiteY12" fmla="*/ 1202498 h 3837698"/>
                  <a:gd name="connsiteX13" fmla="*/ 632213 w 883112"/>
                  <a:gd name="connsiteY13" fmla="*/ 1365337 h 3837698"/>
                  <a:gd name="connsiteX14" fmla="*/ 744947 w 883112"/>
                  <a:gd name="connsiteY14" fmla="*/ 2079320 h 3837698"/>
                  <a:gd name="connsiteX15" fmla="*/ 744947 w 883112"/>
                  <a:gd name="connsiteY15" fmla="*/ 2467627 h 3837698"/>
                  <a:gd name="connsiteX16" fmla="*/ 744947 w 883112"/>
                  <a:gd name="connsiteY16" fmla="*/ 2943616 h 3837698"/>
                  <a:gd name="connsiteX17" fmla="*/ 744947 w 883112"/>
                  <a:gd name="connsiteY17" fmla="*/ 3156558 h 3837698"/>
                  <a:gd name="connsiteX18" fmla="*/ 744947 w 883112"/>
                  <a:gd name="connsiteY18" fmla="*/ 3432131 h 3837698"/>
                  <a:gd name="connsiteX19" fmla="*/ 744947 w 883112"/>
                  <a:gd name="connsiteY19" fmla="*/ 3557391 h 3837698"/>
                  <a:gd name="connsiteX20" fmla="*/ 682317 w 883112"/>
                  <a:gd name="connsiteY20" fmla="*/ 3807912 h 3837698"/>
                  <a:gd name="connsiteX21" fmla="*/ 657265 w 883112"/>
                  <a:gd name="connsiteY21" fmla="*/ 3832964 h 3837698"/>
                  <a:gd name="connsiteX22" fmla="*/ 657265 w 883112"/>
                  <a:gd name="connsiteY22" fmla="*/ 3832964 h 3837698"/>
                  <a:gd name="connsiteX23" fmla="*/ 657265 w 883112"/>
                  <a:gd name="connsiteY23" fmla="*/ 3820438 h 3837698"/>
                  <a:gd name="connsiteX24" fmla="*/ 682317 w 883112"/>
                  <a:gd name="connsiteY24"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1 w 883101"/>
                  <a:gd name="connsiteY3" fmla="*/ 1766169 h 3837698"/>
                  <a:gd name="connsiteX4" fmla="*/ 569583 w 883101"/>
                  <a:gd name="connsiteY4" fmla="*/ 1741117 h 3837698"/>
                  <a:gd name="connsiteX5" fmla="*/ 369167 w 883101"/>
                  <a:gd name="connsiteY5" fmla="*/ 1578279 h 3837698"/>
                  <a:gd name="connsiteX6" fmla="*/ 281484 w 883101"/>
                  <a:gd name="connsiteY6" fmla="*/ 1766169 h 3837698"/>
                  <a:gd name="connsiteX7" fmla="*/ 294010 w 883101"/>
                  <a:gd name="connsiteY7" fmla="*/ 1954060 h 3837698"/>
                  <a:gd name="connsiteX8" fmla="*/ 206328 w 883101"/>
                  <a:gd name="connsiteY8" fmla="*/ 1816274 h 3837698"/>
                  <a:gd name="connsiteX9" fmla="*/ 118646 w 883101"/>
                  <a:gd name="connsiteY9" fmla="*/ 1678487 h 3837698"/>
                  <a:gd name="connsiteX10" fmla="*/ 43490 w 883101"/>
                  <a:gd name="connsiteY10" fmla="*/ 1490597 h 3837698"/>
                  <a:gd name="connsiteX11" fmla="*/ 5912 w 883101"/>
                  <a:gd name="connsiteY11" fmla="*/ 1352811 h 3837698"/>
                  <a:gd name="connsiteX12" fmla="*/ 168750 w 883101"/>
                  <a:gd name="connsiteY12" fmla="*/ 1202498 h 3837698"/>
                  <a:gd name="connsiteX13" fmla="*/ 294010 w 883101"/>
                  <a:gd name="connsiteY13" fmla="*/ 1202498 h 3837698"/>
                  <a:gd name="connsiteX14" fmla="*/ 632213 w 883101"/>
                  <a:gd name="connsiteY14" fmla="*/ 1365337 h 3837698"/>
                  <a:gd name="connsiteX15" fmla="*/ 744947 w 883101"/>
                  <a:gd name="connsiteY15" fmla="*/ 2079320 h 3837698"/>
                  <a:gd name="connsiteX16" fmla="*/ 744947 w 883101"/>
                  <a:gd name="connsiteY16" fmla="*/ 2467627 h 3837698"/>
                  <a:gd name="connsiteX17" fmla="*/ 744947 w 883101"/>
                  <a:gd name="connsiteY17" fmla="*/ 2943616 h 3837698"/>
                  <a:gd name="connsiteX18" fmla="*/ 744947 w 883101"/>
                  <a:gd name="connsiteY18" fmla="*/ 3156558 h 3837698"/>
                  <a:gd name="connsiteX19" fmla="*/ 744947 w 883101"/>
                  <a:gd name="connsiteY19" fmla="*/ 3432131 h 3837698"/>
                  <a:gd name="connsiteX20" fmla="*/ 744947 w 883101"/>
                  <a:gd name="connsiteY20" fmla="*/ 3557391 h 3837698"/>
                  <a:gd name="connsiteX21" fmla="*/ 682317 w 883101"/>
                  <a:gd name="connsiteY21" fmla="*/ 3807912 h 3837698"/>
                  <a:gd name="connsiteX22" fmla="*/ 657265 w 883101"/>
                  <a:gd name="connsiteY22" fmla="*/ 3832964 h 3837698"/>
                  <a:gd name="connsiteX23" fmla="*/ 657265 w 883101"/>
                  <a:gd name="connsiteY23" fmla="*/ 3832964 h 3837698"/>
                  <a:gd name="connsiteX24" fmla="*/ 657265 w 883101"/>
                  <a:gd name="connsiteY24" fmla="*/ 3820438 h 3837698"/>
                  <a:gd name="connsiteX25" fmla="*/ 682317 w 883101"/>
                  <a:gd name="connsiteY25"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2 w 883101"/>
                  <a:gd name="connsiteY3" fmla="*/ 1766169 h 3837698"/>
                  <a:gd name="connsiteX4" fmla="*/ 607161 w 883101"/>
                  <a:gd name="connsiteY4" fmla="*/ 1766169 h 3837698"/>
                  <a:gd name="connsiteX5" fmla="*/ 569583 w 883101"/>
                  <a:gd name="connsiteY5" fmla="*/ 1741117 h 3837698"/>
                  <a:gd name="connsiteX6" fmla="*/ 369167 w 883101"/>
                  <a:gd name="connsiteY6" fmla="*/ 1578279 h 3837698"/>
                  <a:gd name="connsiteX7" fmla="*/ 281484 w 883101"/>
                  <a:gd name="connsiteY7" fmla="*/ 1766169 h 3837698"/>
                  <a:gd name="connsiteX8" fmla="*/ 294010 w 883101"/>
                  <a:gd name="connsiteY8" fmla="*/ 1954060 h 3837698"/>
                  <a:gd name="connsiteX9" fmla="*/ 206328 w 883101"/>
                  <a:gd name="connsiteY9" fmla="*/ 1816274 h 3837698"/>
                  <a:gd name="connsiteX10" fmla="*/ 118646 w 883101"/>
                  <a:gd name="connsiteY10" fmla="*/ 1678487 h 3837698"/>
                  <a:gd name="connsiteX11" fmla="*/ 43490 w 883101"/>
                  <a:gd name="connsiteY11" fmla="*/ 1490597 h 3837698"/>
                  <a:gd name="connsiteX12" fmla="*/ 5912 w 883101"/>
                  <a:gd name="connsiteY12" fmla="*/ 1352811 h 3837698"/>
                  <a:gd name="connsiteX13" fmla="*/ 168750 w 883101"/>
                  <a:gd name="connsiteY13" fmla="*/ 1202498 h 3837698"/>
                  <a:gd name="connsiteX14" fmla="*/ 294010 w 883101"/>
                  <a:gd name="connsiteY14" fmla="*/ 1202498 h 3837698"/>
                  <a:gd name="connsiteX15" fmla="*/ 632213 w 883101"/>
                  <a:gd name="connsiteY15" fmla="*/ 1365337 h 3837698"/>
                  <a:gd name="connsiteX16" fmla="*/ 744947 w 883101"/>
                  <a:gd name="connsiteY16" fmla="*/ 2079320 h 3837698"/>
                  <a:gd name="connsiteX17" fmla="*/ 744947 w 883101"/>
                  <a:gd name="connsiteY17" fmla="*/ 2467627 h 3837698"/>
                  <a:gd name="connsiteX18" fmla="*/ 744947 w 883101"/>
                  <a:gd name="connsiteY18" fmla="*/ 2943616 h 3837698"/>
                  <a:gd name="connsiteX19" fmla="*/ 744947 w 883101"/>
                  <a:gd name="connsiteY19" fmla="*/ 3156558 h 3837698"/>
                  <a:gd name="connsiteX20" fmla="*/ 744947 w 883101"/>
                  <a:gd name="connsiteY20" fmla="*/ 3432131 h 3837698"/>
                  <a:gd name="connsiteX21" fmla="*/ 744947 w 883101"/>
                  <a:gd name="connsiteY21" fmla="*/ 3557391 h 3837698"/>
                  <a:gd name="connsiteX22" fmla="*/ 682317 w 883101"/>
                  <a:gd name="connsiteY22" fmla="*/ 3807912 h 3837698"/>
                  <a:gd name="connsiteX23" fmla="*/ 657265 w 883101"/>
                  <a:gd name="connsiteY23" fmla="*/ 3832964 h 3837698"/>
                  <a:gd name="connsiteX24" fmla="*/ 657265 w 883101"/>
                  <a:gd name="connsiteY24" fmla="*/ 3832964 h 3837698"/>
                  <a:gd name="connsiteX25" fmla="*/ 657265 w 883101"/>
                  <a:gd name="connsiteY25" fmla="*/ 3820438 h 3837698"/>
                  <a:gd name="connsiteX26" fmla="*/ 682317 w 883101"/>
                  <a:gd name="connsiteY26"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6 w 883104"/>
                  <a:gd name="connsiteY3" fmla="*/ 1766169 h 3837698"/>
                  <a:gd name="connsiteX4" fmla="*/ 607162 w 883104"/>
                  <a:gd name="connsiteY4" fmla="*/ 1766169 h 3837698"/>
                  <a:gd name="connsiteX5" fmla="*/ 607161 w 883104"/>
                  <a:gd name="connsiteY5" fmla="*/ 1766169 h 3837698"/>
                  <a:gd name="connsiteX6" fmla="*/ 569583 w 883104"/>
                  <a:gd name="connsiteY6" fmla="*/ 1741117 h 3837698"/>
                  <a:gd name="connsiteX7" fmla="*/ 369167 w 883104"/>
                  <a:gd name="connsiteY7" fmla="*/ 1578279 h 3837698"/>
                  <a:gd name="connsiteX8" fmla="*/ 281484 w 883104"/>
                  <a:gd name="connsiteY8" fmla="*/ 1766169 h 3837698"/>
                  <a:gd name="connsiteX9" fmla="*/ 294010 w 883104"/>
                  <a:gd name="connsiteY9" fmla="*/ 1954060 h 3837698"/>
                  <a:gd name="connsiteX10" fmla="*/ 206328 w 883104"/>
                  <a:gd name="connsiteY10" fmla="*/ 1816274 h 3837698"/>
                  <a:gd name="connsiteX11" fmla="*/ 118646 w 883104"/>
                  <a:gd name="connsiteY11" fmla="*/ 1678487 h 3837698"/>
                  <a:gd name="connsiteX12" fmla="*/ 43490 w 883104"/>
                  <a:gd name="connsiteY12" fmla="*/ 1490597 h 3837698"/>
                  <a:gd name="connsiteX13" fmla="*/ 5912 w 883104"/>
                  <a:gd name="connsiteY13" fmla="*/ 1352811 h 3837698"/>
                  <a:gd name="connsiteX14" fmla="*/ 168750 w 883104"/>
                  <a:gd name="connsiteY14" fmla="*/ 1202498 h 3837698"/>
                  <a:gd name="connsiteX15" fmla="*/ 294010 w 883104"/>
                  <a:gd name="connsiteY15" fmla="*/ 1202498 h 3837698"/>
                  <a:gd name="connsiteX16" fmla="*/ 632213 w 883104"/>
                  <a:gd name="connsiteY16" fmla="*/ 1365337 h 3837698"/>
                  <a:gd name="connsiteX17" fmla="*/ 744947 w 883104"/>
                  <a:gd name="connsiteY17" fmla="*/ 2079320 h 3837698"/>
                  <a:gd name="connsiteX18" fmla="*/ 744947 w 883104"/>
                  <a:gd name="connsiteY18" fmla="*/ 2467627 h 3837698"/>
                  <a:gd name="connsiteX19" fmla="*/ 744947 w 883104"/>
                  <a:gd name="connsiteY19" fmla="*/ 2943616 h 3837698"/>
                  <a:gd name="connsiteX20" fmla="*/ 744947 w 883104"/>
                  <a:gd name="connsiteY20" fmla="*/ 3156558 h 3837698"/>
                  <a:gd name="connsiteX21" fmla="*/ 744947 w 883104"/>
                  <a:gd name="connsiteY21" fmla="*/ 3432131 h 3837698"/>
                  <a:gd name="connsiteX22" fmla="*/ 744947 w 883104"/>
                  <a:gd name="connsiteY22" fmla="*/ 3557391 h 3837698"/>
                  <a:gd name="connsiteX23" fmla="*/ 682317 w 883104"/>
                  <a:gd name="connsiteY23" fmla="*/ 3807912 h 3837698"/>
                  <a:gd name="connsiteX24" fmla="*/ 657265 w 883104"/>
                  <a:gd name="connsiteY24" fmla="*/ 3832964 h 3837698"/>
                  <a:gd name="connsiteX25" fmla="*/ 657265 w 883104"/>
                  <a:gd name="connsiteY25" fmla="*/ 3832964 h 3837698"/>
                  <a:gd name="connsiteX26" fmla="*/ 657265 w 883104"/>
                  <a:gd name="connsiteY26" fmla="*/ 3820438 h 3837698"/>
                  <a:gd name="connsiteX27" fmla="*/ 682317 w 883104"/>
                  <a:gd name="connsiteY27"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294010 w 883104"/>
                  <a:gd name="connsiteY10" fmla="*/ 1954060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356640 w 883104"/>
                  <a:gd name="connsiteY9" fmla="*/ 1803747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099"/>
                  <a:gd name="connsiteY0" fmla="*/ 0 h 3837698"/>
                  <a:gd name="connsiteX1" fmla="*/ 882734 w 883099"/>
                  <a:gd name="connsiteY1" fmla="*/ 526093 h 3837698"/>
                  <a:gd name="connsiteX2" fmla="*/ 632213 w 883099"/>
                  <a:gd name="connsiteY2" fmla="*/ 1741117 h 3837698"/>
                  <a:gd name="connsiteX3" fmla="*/ 613270 w 883099"/>
                  <a:gd name="connsiteY3" fmla="*/ 1728591 h 3837698"/>
                  <a:gd name="connsiteX4" fmla="*/ 594635 w 883099"/>
                  <a:gd name="connsiteY4" fmla="*/ 1728591 h 3837698"/>
                  <a:gd name="connsiteX5" fmla="*/ 594636 w 883099"/>
                  <a:gd name="connsiteY5" fmla="*/ 1766169 h 3837698"/>
                  <a:gd name="connsiteX6" fmla="*/ 607162 w 883099"/>
                  <a:gd name="connsiteY6" fmla="*/ 1766169 h 3837698"/>
                  <a:gd name="connsiteX7" fmla="*/ 607161 w 883099"/>
                  <a:gd name="connsiteY7" fmla="*/ 1766169 h 3837698"/>
                  <a:gd name="connsiteX8" fmla="*/ 569583 w 883099"/>
                  <a:gd name="connsiteY8" fmla="*/ 1741117 h 3837698"/>
                  <a:gd name="connsiteX9" fmla="*/ 369167 w 883099"/>
                  <a:gd name="connsiteY9" fmla="*/ 1578279 h 3837698"/>
                  <a:gd name="connsiteX10" fmla="*/ 356640 w 883099"/>
                  <a:gd name="connsiteY10" fmla="*/ 1803747 h 3837698"/>
                  <a:gd name="connsiteX11" fmla="*/ 344114 w 883099"/>
                  <a:gd name="connsiteY11" fmla="*/ 2054268 h 3837698"/>
                  <a:gd name="connsiteX12" fmla="*/ 206328 w 883099"/>
                  <a:gd name="connsiteY12" fmla="*/ 1816274 h 3837698"/>
                  <a:gd name="connsiteX13" fmla="*/ 118646 w 883099"/>
                  <a:gd name="connsiteY13" fmla="*/ 1678487 h 3837698"/>
                  <a:gd name="connsiteX14" fmla="*/ 43490 w 883099"/>
                  <a:gd name="connsiteY14" fmla="*/ 1490597 h 3837698"/>
                  <a:gd name="connsiteX15" fmla="*/ 5912 w 883099"/>
                  <a:gd name="connsiteY15" fmla="*/ 1352811 h 3837698"/>
                  <a:gd name="connsiteX16" fmla="*/ 168750 w 883099"/>
                  <a:gd name="connsiteY16" fmla="*/ 1202498 h 3837698"/>
                  <a:gd name="connsiteX17" fmla="*/ 294010 w 883099"/>
                  <a:gd name="connsiteY17" fmla="*/ 1202498 h 3837698"/>
                  <a:gd name="connsiteX18" fmla="*/ 632213 w 883099"/>
                  <a:gd name="connsiteY18" fmla="*/ 1365337 h 3837698"/>
                  <a:gd name="connsiteX19" fmla="*/ 744947 w 883099"/>
                  <a:gd name="connsiteY19" fmla="*/ 2079320 h 3837698"/>
                  <a:gd name="connsiteX20" fmla="*/ 744947 w 883099"/>
                  <a:gd name="connsiteY20" fmla="*/ 2467627 h 3837698"/>
                  <a:gd name="connsiteX21" fmla="*/ 744947 w 883099"/>
                  <a:gd name="connsiteY21" fmla="*/ 2943616 h 3837698"/>
                  <a:gd name="connsiteX22" fmla="*/ 744947 w 883099"/>
                  <a:gd name="connsiteY22" fmla="*/ 3156558 h 3837698"/>
                  <a:gd name="connsiteX23" fmla="*/ 744947 w 883099"/>
                  <a:gd name="connsiteY23" fmla="*/ 3432131 h 3837698"/>
                  <a:gd name="connsiteX24" fmla="*/ 744947 w 883099"/>
                  <a:gd name="connsiteY24" fmla="*/ 3557391 h 3837698"/>
                  <a:gd name="connsiteX25" fmla="*/ 682317 w 883099"/>
                  <a:gd name="connsiteY25" fmla="*/ 3807912 h 3837698"/>
                  <a:gd name="connsiteX26" fmla="*/ 657265 w 883099"/>
                  <a:gd name="connsiteY26" fmla="*/ 3832964 h 3837698"/>
                  <a:gd name="connsiteX27" fmla="*/ 657265 w 883099"/>
                  <a:gd name="connsiteY27" fmla="*/ 3832964 h 3837698"/>
                  <a:gd name="connsiteX28" fmla="*/ 657265 w 883099"/>
                  <a:gd name="connsiteY28" fmla="*/ 3820438 h 3837698"/>
                  <a:gd name="connsiteX29" fmla="*/ 682317 w 883099"/>
                  <a:gd name="connsiteY29" fmla="*/ 3795386 h 3837698"/>
                  <a:gd name="connsiteX0" fmla="*/ 569583 w 889857"/>
                  <a:gd name="connsiteY0" fmla="*/ 0 h 3837698"/>
                  <a:gd name="connsiteX1" fmla="*/ 882734 w 889857"/>
                  <a:gd name="connsiteY1" fmla="*/ 526093 h 3837698"/>
                  <a:gd name="connsiteX2" fmla="*/ 776110 w 889857"/>
                  <a:gd name="connsiteY2" fmla="*/ 1540701 h 3837698"/>
                  <a:gd name="connsiteX3" fmla="*/ 632213 w 889857"/>
                  <a:gd name="connsiteY3" fmla="*/ 1741117 h 3837698"/>
                  <a:gd name="connsiteX4" fmla="*/ 613270 w 889857"/>
                  <a:gd name="connsiteY4" fmla="*/ 1728591 h 3837698"/>
                  <a:gd name="connsiteX5" fmla="*/ 594635 w 889857"/>
                  <a:gd name="connsiteY5" fmla="*/ 1728591 h 3837698"/>
                  <a:gd name="connsiteX6" fmla="*/ 594636 w 889857"/>
                  <a:gd name="connsiteY6" fmla="*/ 1766169 h 3837698"/>
                  <a:gd name="connsiteX7" fmla="*/ 607162 w 889857"/>
                  <a:gd name="connsiteY7" fmla="*/ 1766169 h 3837698"/>
                  <a:gd name="connsiteX8" fmla="*/ 607161 w 889857"/>
                  <a:gd name="connsiteY8" fmla="*/ 1766169 h 3837698"/>
                  <a:gd name="connsiteX9" fmla="*/ 569583 w 889857"/>
                  <a:gd name="connsiteY9" fmla="*/ 1741117 h 3837698"/>
                  <a:gd name="connsiteX10" fmla="*/ 369167 w 889857"/>
                  <a:gd name="connsiteY10" fmla="*/ 1578279 h 3837698"/>
                  <a:gd name="connsiteX11" fmla="*/ 356640 w 889857"/>
                  <a:gd name="connsiteY11" fmla="*/ 1803747 h 3837698"/>
                  <a:gd name="connsiteX12" fmla="*/ 344114 w 889857"/>
                  <a:gd name="connsiteY12" fmla="*/ 2054268 h 3837698"/>
                  <a:gd name="connsiteX13" fmla="*/ 206328 w 889857"/>
                  <a:gd name="connsiteY13" fmla="*/ 1816274 h 3837698"/>
                  <a:gd name="connsiteX14" fmla="*/ 118646 w 889857"/>
                  <a:gd name="connsiteY14" fmla="*/ 1678487 h 3837698"/>
                  <a:gd name="connsiteX15" fmla="*/ 43490 w 889857"/>
                  <a:gd name="connsiteY15" fmla="*/ 1490597 h 3837698"/>
                  <a:gd name="connsiteX16" fmla="*/ 5912 w 889857"/>
                  <a:gd name="connsiteY16" fmla="*/ 1352811 h 3837698"/>
                  <a:gd name="connsiteX17" fmla="*/ 168750 w 889857"/>
                  <a:gd name="connsiteY17" fmla="*/ 1202498 h 3837698"/>
                  <a:gd name="connsiteX18" fmla="*/ 294010 w 889857"/>
                  <a:gd name="connsiteY18" fmla="*/ 1202498 h 3837698"/>
                  <a:gd name="connsiteX19" fmla="*/ 632213 w 889857"/>
                  <a:gd name="connsiteY19" fmla="*/ 1365337 h 3837698"/>
                  <a:gd name="connsiteX20" fmla="*/ 744947 w 889857"/>
                  <a:gd name="connsiteY20" fmla="*/ 2079320 h 3837698"/>
                  <a:gd name="connsiteX21" fmla="*/ 744947 w 889857"/>
                  <a:gd name="connsiteY21" fmla="*/ 2467627 h 3837698"/>
                  <a:gd name="connsiteX22" fmla="*/ 744947 w 889857"/>
                  <a:gd name="connsiteY22" fmla="*/ 2943616 h 3837698"/>
                  <a:gd name="connsiteX23" fmla="*/ 744947 w 889857"/>
                  <a:gd name="connsiteY23" fmla="*/ 3156558 h 3837698"/>
                  <a:gd name="connsiteX24" fmla="*/ 744947 w 889857"/>
                  <a:gd name="connsiteY24" fmla="*/ 3432131 h 3837698"/>
                  <a:gd name="connsiteX25" fmla="*/ 744947 w 889857"/>
                  <a:gd name="connsiteY25" fmla="*/ 3557391 h 3837698"/>
                  <a:gd name="connsiteX26" fmla="*/ 682317 w 889857"/>
                  <a:gd name="connsiteY26" fmla="*/ 3807912 h 3837698"/>
                  <a:gd name="connsiteX27" fmla="*/ 657265 w 889857"/>
                  <a:gd name="connsiteY27" fmla="*/ 3832964 h 3837698"/>
                  <a:gd name="connsiteX28" fmla="*/ 657265 w 889857"/>
                  <a:gd name="connsiteY28" fmla="*/ 3832964 h 3837698"/>
                  <a:gd name="connsiteX29" fmla="*/ 657265 w 889857"/>
                  <a:gd name="connsiteY29" fmla="*/ 3820438 h 3837698"/>
                  <a:gd name="connsiteX30" fmla="*/ 682317 w 889857"/>
                  <a:gd name="connsiteY30" fmla="*/ 3795386 h 3837698"/>
                  <a:gd name="connsiteX0" fmla="*/ 469375 w 895512"/>
                  <a:gd name="connsiteY0" fmla="*/ 0 h 3813094"/>
                  <a:gd name="connsiteX1" fmla="*/ 882734 w 895512"/>
                  <a:gd name="connsiteY1" fmla="*/ 501489 h 3813094"/>
                  <a:gd name="connsiteX2" fmla="*/ 776110 w 895512"/>
                  <a:gd name="connsiteY2" fmla="*/ 1516097 h 3813094"/>
                  <a:gd name="connsiteX3" fmla="*/ 632213 w 895512"/>
                  <a:gd name="connsiteY3" fmla="*/ 1716513 h 3813094"/>
                  <a:gd name="connsiteX4" fmla="*/ 613270 w 895512"/>
                  <a:gd name="connsiteY4" fmla="*/ 1703987 h 3813094"/>
                  <a:gd name="connsiteX5" fmla="*/ 594635 w 895512"/>
                  <a:gd name="connsiteY5" fmla="*/ 1703987 h 3813094"/>
                  <a:gd name="connsiteX6" fmla="*/ 594636 w 895512"/>
                  <a:gd name="connsiteY6" fmla="*/ 1741565 h 3813094"/>
                  <a:gd name="connsiteX7" fmla="*/ 607162 w 895512"/>
                  <a:gd name="connsiteY7" fmla="*/ 1741565 h 3813094"/>
                  <a:gd name="connsiteX8" fmla="*/ 607161 w 895512"/>
                  <a:gd name="connsiteY8" fmla="*/ 1741565 h 3813094"/>
                  <a:gd name="connsiteX9" fmla="*/ 569583 w 895512"/>
                  <a:gd name="connsiteY9" fmla="*/ 1716513 h 3813094"/>
                  <a:gd name="connsiteX10" fmla="*/ 369167 w 895512"/>
                  <a:gd name="connsiteY10" fmla="*/ 1553675 h 3813094"/>
                  <a:gd name="connsiteX11" fmla="*/ 356640 w 895512"/>
                  <a:gd name="connsiteY11" fmla="*/ 1779143 h 3813094"/>
                  <a:gd name="connsiteX12" fmla="*/ 344114 w 895512"/>
                  <a:gd name="connsiteY12" fmla="*/ 2029664 h 3813094"/>
                  <a:gd name="connsiteX13" fmla="*/ 206328 w 895512"/>
                  <a:gd name="connsiteY13" fmla="*/ 1791670 h 3813094"/>
                  <a:gd name="connsiteX14" fmla="*/ 118646 w 895512"/>
                  <a:gd name="connsiteY14" fmla="*/ 1653883 h 3813094"/>
                  <a:gd name="connsiteX15" fmla="*/ 43490 w 895512"/>
                  <a:gd name="connsiteY15" fmla="*/ 1465993 h 3813094"/>
                  <a:gd name="connsiteX16" fmla="*/ 5912 w 895512"/>
                  <a:gd name="connsiteY16" fmla="*/ 1328207 h 3813094"/>
                  <a:gd name="connsiteX17" fmla="*/ 168750 w 895512"/>
                  <a:gd name="connsiteY17" fmla="*/ 1177894 h 3813094"/>
                  <a:gd name="connsiteX18" fmla="*/ 294010 w 895512"/>
                  <a:gd name="connsiteY18" fmla="*/ 1177894 h 3813094"/>
                  <a:gd name="connsiteX19" fmla="*/ 632213 w 895512"/>
                  <a:gd name="connsiteY19" fmla="*/ 1340733 h 3813094"/>
                  <a:gd name="connsiteX20" fmla="*/ 744947 w 895512"/>
                  <a:gd name="connsiteY20" fmla="*/ 2054716 h 3813094"/>
                  <a:gd name="connsiteX21" fmla="*/ 744947 w 895512"/>
                  <a:gd name="connsiteY21" fmla="*/ 2443023 h 3813094"/>
                  <a:gd name="connsiteX22" fmla="*/ 744947 w 895512"/>
                  <a:gd name="connsiteY22" fmla="*/ 2919012 h 3813094"/>
                  <a:gd name="connsiteX23" fmla="*/ 744947 w 895512"/>
                  <a:gd name="connsiteY23" fmla="*/ 3131954 h 3813094"/>
                  <a:gd name="connsiteX24" fmla="*/ 744947 w 895512"/>
                  <a:gd name="connsiteY24" fmla="*/ 3407527 h 3813094"/>
                  <a:gd name="connsiteX25" fmla="*/ 744947 w 895512"/>
                  <a:gd name="connsiteY25" fmla="*/ 3532787 h 3813094"/>
                  <a:gd name="connsiteX26" fmla="*/ 682317 w 895512"/>
                  <a:gd name="connsiteY26" fmla="*/ 3783308 h 3813094"/>
                  <a:gd name="connsiteX27" fmla="*/ 657265 w 895512"/>
                  <a:gd name="connsiteY27" fmla="*/ 3808360 h 3813094"/>
                  <a:gd name="connsiteX28" fmla="*/ 657265 w 895512"/>
                  <a:gd name="connsiteY28" fmla="*/ 3808360 h 3813094"/>
                  <a:gd name="connsiteX29" fmla="*/ 657265 w 895512"/>
                  <a:gd name="connsiteY29" fmla="*/ 3795834 h 3813094"/>
                  <a:gd name="connsiteX30" fmla="*/ 682317 w 895512"/>
                  <a:gd name="connsiteY30" fmla="*/ 3770782 h 381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512" h="3813094">
                    <a:moveTo>
                      <a:pt x="469375" y="0"/>
                    </a:moveTo>
                    <a:cubicBezTo>
                      <a:pt x="620731" y="117953"/>
                      <a:pt x="831612" y="248806"/>
                      <a:pt x="882734" y="501489"/>
                    </a:cubicBezTo>
                    <a:cubicBezTo>
                      <a:pt x="933856" y="754172"/>
                      <a:pt x="817863" y="1313593"/>
                      <a:pt x="776110" y="1516097"/>
                    </a:cubicBezTo>
                    <a:cubicBezTo>
                      <a:pt x="734357" y="1718601"/>
                      <a:pt x="659353" y="1685198"/>
                      <a:pt x="632213" y="1716513"/>
                    </a:cubicBezTo>
                    <a:cubicBezTo>
                      <a:pt x="605073" y="1747828"/>
                      <a:pt x="619533" y="1706075"/>
                      <a:pt x="613270" y="1703987"/>
                    </a:cubicBezTo>
                    <a:cubicBezTo>
                      <a:pt x="607007" y="1701899"/>
                      <a:pt x="593565" y="1714425"/>
                      <a:pt x="594635" y="1703987"/>
                    </a:cubicBezTo>
                    <a:cubicBezTo>
                      <a:pt x="595705" y="1693549"/>
                      <a:pt x="594636" y="1752003"/>
                      <a:pt x="594636" y="1741565"/>
                    </a:cubicBezTo>
                    <a:cubicBezTo>
                      <a:pt x="594636" y="1731127"/>
                      <a:pt x="605075" y="1754091"/>
                      <a:pt x="607162" y="1741565"/>
                    </a:cubicBezTo>
                    <a:cubicBezTo>
                      <a:pt x="609249" y="1729039"/>
                      <a:pt x="613424" y="1758266"/>
                      <a:pt x="607161" y="1741565"/>
                    </a:cubicBezTo>
                    <a:cubicBezTo>
                      <a:pt x="600898" y="1724864"/>
                      <a:pt x="609249" y="1758267"/>
                      <a:pt x="569583" y="1716513"/>
                    </a:cubicBezTo>
                    <a:cubicBezTo>
                      <a:pt x="529917" y="1674760"/>
                      <a:pt x="404657" y="1543237"/>
                      <a:pt x="369167" y="1553675"/>
                    </a:cubicBezTo>
                    <a:cubicBezTo>
                      <a:pt x="333677" y="1564113"/>
                      <a:pt x="360815" y="1699812"/>
                      <a:pt x="356640" y="1779143"/>
                    </a:cubicBezTo>
                    <a:cubicBezTo>
                      <a:pt x="352465" y="1858474"/>
                      <a:pt x="369166" y="2027576"/>
                      <a:pt x="344114" y="2029664"/>
                    </a:cubicBezTo>
                    <a:cubicBezTo>
                      <a:pt x="319062" y="2031752"/>
                      <a:pt x="243906" y="1854300"/>
                      <a:pt x="206328" y="1791670"/>
                    </a:cubicBezTo>
                    <a:cubicBezTo>
                      <a:pt x="168750" y="1729040"/>
                      <a:pt x="145786" y="1708162"/>
                      <a:pt x="118646" y="1653883"/>
                    </a:cubicBezTo>
                    <a:cubicBezTo>
                      <a:pt x="91506" y="1599604"/>
                      <a:pt x="62279" y="1520272"/>
                      <a:pt x="43490" y="1465993"/>
                    </a:cubicBezTo>
                    <a:cubicBezTo>
                      <a:pt x="24701" y="1411714"/>
                      <a:pt x="-14965" y="1376223"/>
                      <a:pt x="5912" y="1328207"/>
                    </a:cubicBezTo>
                    <a:cubicBezTo>
                      <a:pt x="26789" y="1280191"/>
                      <a:pt x="120734" y="1202946"/>
                      <a:pt x="168750" y="1177894"/>
                    </a:cubicBezTo>
                    <a:cubicBezTo>
                      <a:pt x="216766" y="1152842"/>
                      <a:pt x="216766" y="1150754"/>
                      <a:pt x="294010" y="1177894"/>
                    </a:cubicBezTo>
                    <a:cubicBezTo>
                      <a:pt x="371254" y="1205034"/>
                      <a:pt x="557057" y="1194596"/>
                      <a:pt x="632213" y="1340733"/>
                    </a:cubicBezTo>
                    <a:cubicBezTo>
                      <a:pt x="707369" y="1486870"/>
                      <a:pt x="726158" y="1871001"/>
                      <a:pt x="744947" y="2054716"/>
                    </a:cubicBezTo>
                    <a:cubicBezTo>
                      <a:pt x="763736" y="2238431"/>
                      <a:pt x="744947" y="2443023"/>
                      <a:pt x="744947" y="2443023"/>
                    </a:cubicBezTo>
                    <a:lnTo>
                      <a:pt x="744947" y="2919012"/>
                    </a:lnTo>
                    <a:lnTo>
                      <a:pt x="744947" y="3131954"/>
                    </a:lnTo>
                    <a:lnTo>
                      <a:pt x="744947" y="3407527"/>
                    </a:lnTo>
                    <a:cubicBezTo>
                      <a:pt x="744947" y="3474332"/>
                      <a:pt x="755385" y="3470157"/>
                      <a:pt x="744947" y="3532787"/>
                    </a:cubicBezTo>
                    <a:cubicBezTo>
                      <a:pt x="734509" y="3595417"/>
                      <a:pt x="696931" y="3737379"/>
                      <a:pt x="682317" y="3783308"/>
                    </a:cubicBezTo>
                    <a:cubicBezTo>
                      <a:pt x="667703" y="3829237"/>
                      <a:pt x="657265" y="3808360"/>
                      <a:pt x="657265" y="3808360"/>
                    </a:cubicBezTo>
                    <a:lnTo>
                      <a:pt x="657265" y="3808360"/>
                    </a:lnTo>
                    <a:cubicBezTo>
                      <a:pt x="657265" y="3806272"/>
                      <a:pt x="653090" y="3802097"/>
                      <a:pt x="657265" y="3795834"/>
                    </a:cubicBezTo>
                    <a:cubicBezTo>
                      <a:pt x="661440" y="3789571"/>
                      <a:pt x="671878" y="3780176"/>
                      <a:pt x="682317" y="3770782"/>
                    </a:cubicBezTo>
                  </a:path>
                </a:pathLst>
              </a:custGeom>
              <a:ln w="19050">
                <a:solidFill>
                  <a:srgbClr val="FF6699"/>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4" name="מחבר חץ ישר 13"/>
              <p:cNvCxnSpPr/>
              <p:nvPr/>
            </p:nvCxnSpPr>
            <p:spPr>
              <a:xfrm>
                <a:off x="2410350" y="1202730"/>
                <a:ext cx="123860" cy="68270"/>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H="1">
                <a:off x="2612020" y="2709455"/>
                <a:ext cx="106392" cy="193699"/>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a:xfrm>
                <a:off x="2240440" y="2322057"/>
                <a:ext cx="169910" cy="98437"/>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a:off x="2666010" y="3882764"/>
                <a:ext cx="20643" cy="263558"/>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43" name="מחבר חץ ישר 42"/>
              <p:cNvCxnSpPr/>
              <p:nvPr/>
            </p:nvCxnSpPr>
            <p:spPr>
              <a:xfrm flipH="1">
                <a:off x="2567557" y="4813154"/>
                <a:ext cx="55578" cy="271496"/>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sp>
            <p:nvSpPr>
              <p:cNvPr id="7171" name="צורה חופשית 7170"/>
              <p:cNvSpPr/>
              <p:nvPr/>
            </p:nvSpPr>
            <p:spPr>
              <a:xfrm>
                <a:off x="1286084" y="1188441"/>
                <a:ext cx="698697" cy="3761256"/>
              </a:xfrm>
              <a:custGeom>
                <a:avLst/>
                <a:gdLst>
                  <a:gd name="connsiteX0" fmla="*/ 229696 w 1116270"/>
                  <a:gd name="connsiteY0" fmla="*/ 4073086 h 4073086"/>
                  <a:gd name="connsiteX1" fmla="*/ 4228 w 1116270"/>
                  <a:gd name="connsiteY1" fmla="*/ 2419650 h 4073086"/>
                  <a:gd name="connsiteX2" fmla="*/ 405061 w 1116270"/>
                  <a:gd name="connsiteY2" fmla="*/ 1906083 h 4073086"/>
                  <a:gd name="connsiteX3" fmla="*/ 643055 w 1116270"/>
                  <a:gd name="connsiteY3" fmla="*/ 1655562 h 4073086"/>
                  <a:gd name="connsiteX4" fmla="*/ 643055 w 1116270"/>
                  <a:gd name="connsiteY4" fmla="*/ 1655562 h 4073086"/>
                  <a:gd name="connsiteX5" fmla="*/ 818420 w 1116270"/>
                  <a:gd name="connsiteY5" fmla="*/ 2043869 h 4073086"/>
                  <a:gd name="connsiteX6" fmla="*/ 918628 w 1116270"/>
                  <a:gd name="connsiteY6" fmla="*/ 2031343 h 4073086"/>
                  <a:gd name="connsiteX7" fmla="*/ 931154 w 1116270"/>
                  <a:gd name="connsiteY7" fmla="*/ 1793349 h 4073086"/>
                  <a:gd name="connsiteX8" fmla="*/ 906102 w 1116270"/>
                  <a:gd name="connsiteY8" fmla="*/ 1668088 h 4073086"/>
                  <a:gd name="connsiteX9" fmla="*/ 1006310 w 1116270"/>
                  <a:gd name="connsiteY9" fmla="*/ 1492724 h 4073086"/>
                  <a:gd name="connsiteX10" fmla="*/ 1106518 w 1116270"/>
                  <a:gd name="connsiteY10" fmla="*/ 1354938 h 4073086"/>
                  <a:gd name="connsiteX11" fmla="*/ 1093992 w 1116270"/>
                  <a:gd name="connsiteY11" fmla="*/ 1104417 h 4073086"/>
                  <a:gd name="connsiteX12" fmla="*/ 943680 w 1116270"/>
                  <a:gd name="connsiteY12" fmla="*/ 904001 h 4073086"/>
                  <a:gd name="connsiteX13" fmla="*/ 417587 w 1116270"/>
                  <a:gd name="connsiteY13" fmla="*/ 716110 h 4073086"/>
                  <a:gd name="connsiteX14" fmla="*/ 354957 w 1116270"/>
                  <a:gd name="connsiteY14" fmla="*/ 503168 h 4073086"/>
                  <a:gd name="connsiteX15" fmla="*/ 354957 w 1116270"/>
                  <a:gd name="connsiteY15" fmla="*/ 290225 h 4073086"/>
                  <a:gd name="connsiteX16" fmla="*/ 442639 w 1116270"/>
                  <a:gd name="connsiteY16" fmla="*/ 64757 h 4073086"/>
                  <a:gd name="connsiteX17" fmla="*/ 580425 w 1116270"/>
                  <a:gd name="connsiteY17" fmla="*/ 2127 h 4073086"/>
                  <a:gd name="connsiteX18" fmla="*/ 655581 w 1116270"/>
                  <a:gd name="connsiteY18" fmla="*/ 14653 h 4073086"/>
                  <a:gd name="connsiteX19" fmla="*/ 705686 w 1116270"/>
                  <a:gd name="connsiteY19" fmla="*/ 14653 h 4073086"/>
                  <a:gd name="connsiteX20" fmla="*/ 705686 w 1116270"/>
                  <a:gd name="connsiteY20" fmla="*/ 14653 h 4073086"/>
                  <a:gd name="connsiteX21" fmla="*/ 680633 w 1116270"/>
                  <a:gd name="connsiteY21" fmla="*/ 14653 h 4073086"/>
                  <a:gd name="connsiteX22" fmla="*/ 680633 w 1116270"/>
                  <a:gd name="connsiteY22" fmla="*/ 27179 h 4073086"/>
                  <a:gd name="connsiteX23" fmla="*/ 680633 w 1116270"/>
                  <a:gd name="connsiteY23" fmla="*/ 27179 h 4073086"/>
                  <a:gd name="connsiteX24" fmla="*/ 655581 w 1116270"/>
                  <a:gd name="connsiteY24" fmla="*/ 27179 h 4073086"/>
                  <a:gd name="connsiteX0" fmla="*/ 629251 w 1114992"/>
                  <a:gd name="connsiteY0" fmla="*/ 3784988 h 3784988"/>
                  <a:gd name="connsiteX1" fmla="*/ 2950 w 1114992"/>
                  <a:gd name="connsiteY1" fmla="*/ 2419650 h 3784988"/>
                  <a:gd name="connsiteX2" fmla="*/ 403783 w 1114992"/>
                  <a:gd name="connsiteY2" fmla="*/ 1906083 h 3784988"/>
                  <a:gd name="connsiteX3" fmla="*/ 641777 w 1114992"/>
                  <a:gd name="connsiteY3" fmla="*/ 1655562 h 3784988"/>
                  <a:gd name="connsiteX4" fmla="*/ 641777 w 1114992"/>
                  <a:gd name="connsiteY4" fmla="*/ 1655562 h 3784988"/>
                  <a:gd name="connsiteX5" fmla="*/ 817142 w 1114992"/>
                  <a:gd name="connsiteY5" fmla="*/ 2043869 h 3784988"/>
                  <a:gd name="connsiteX6" fmla="*/ 917350 w 1114992"/>
                  <a:gd name="connsiteY6" fmla="*/ 2031343 h 3784988"/>
                  <a:gd name="connsiteX7" fmla="*/ 929876 w 1114992"/>
                  <a:gd name="connsiteY7" fmla="*/ 1793349 h 3784988"/>
                  <a:gd name="connsiteX8" fmla="*/ 904824 w 1114992"/>
                  <a:gd name="connsiteY8" fmla="*/ 1668088 h 3784988"/>
                  <a:gd name="connsiteX9" fmla="*/ 1005032 w 1114992"/>
                  <a:gd name="connsiteY9" fmla="*/ 1492724 h 3784988"/>
                  <a:gd name="connsiteX10" fmla="*/ 1105240 w 1114992"/>
                  <a:gd name="connsiteY10" fmla="*/ 1354938 h 3784988"/>
                  <a:gd name="connsiteX11" fmla="*/ 1092714 w 1114992"/>
                  <a:gd name="connsiteY11" fmla="*/ 1104417 h 3784988"/>
                  <a:gd name="connsiteX12" fmla="*/ 942402 w 1114992"/>
                  <a:gd name="connsiteY12" fmla="*/ 904001 h 3784988"/>
                  <a:gd name="connsiteX13" fmla="*/ 416309 w 1114992"/>
                  <a:gd name="connsiteY13" fmla="*/ 716110 h 3784988"/>
                  <a:gd name="connsiteX14" fmla="*/ 353679 w 1114992"/>
                  <a:gd name="connsiteY14" fmla="*/ 503168 h 3784988"/>
                  <a:gd name="connsiteX15" fmla="*/ 353679 w 1114992"/>
                  <a:gd name="connsiteY15" fmla="*/ 290225 h 3784988"/>
                  <a:gd name="connsiteX16" fmla="*/ 441361 w 1114992"/>
                  <a:gd name="connsiteY16" fmla="*/ 64757 h 3784988"/>
                  <a:gd name="connsiteX17" fmla="*/ 579147 w 1114992"/>
                  <a:gd name="connsiteY17" fmla="*/ 2127 h 3784988"/>
                  <a:gd name="connsiteX18" fmla="*/ 654303 w 1114992"/>
                  <a:gd name="connsiteY18" fmla="*/ 14653 h 3784988"/>
                  <a:gd name="connsiteX19" fmla="*/ 704408 w 1114992"/>
                  <a:gd name="connsiteY19" fmla="*/ 14653 h 3784988"/>
                  <a:gd name="connsiteX20" fmla="*/ 704408 w 1114992"/>
                  <a:gd name="connsiteY20" fmla="*/ 14653 h 3784988"/>
                  <a:gd name="connsiteX21" fmla="*/ 679355 w 1114992"/>
                  <a:gd name="connsiteY21" fmla="*/ 14653 h 3784988"/>
                  <a:gd name="connsiteX22" fmla="*/ 679355 w 1114992"/>
                  <a:gd name="connsiteY22" fmla="*/ 27179 h 3784988"/>
                  <a:gd name="connsiteX23" fmla="*/ 679355 w 1114992"/>
                  <a:gd name="connsiteY23" fmla="*/ 27179 h 3784988"/>
                  <a:gd name="connsiteX24" fmla="*/ 654303 w 111499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297557 w 770772"/>
                  <a:gd name="connsiteY4" fmla="*/ 1655562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385239 w 770772"/>
                  <a:gd name="connsiteY4" fmla="*/ 1630510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51753"/>
                  <a:gd name="connsiteY0" fmla="*/ 3784988 h 3784988"/>
                  <a:gd name="connsiteX1" fmla="*/ 21985 w 751753"/>
                  <a:gd name="connsiteY1" fmla="*/ 2419650 h 3784988"/>
                  <a:gd name="connsiteX2" fmla="*/ 59563 w 751753"/>
                  <a:gd name="connsiteY2" fmla="*/ 1906083 h 3784988"/>
                  <a:gd name="connsiteX3" fmla="*/ 297557 w 751753"/>
                  <a:gd name="connsiteY3" fmla="*/ 1655562 h 3784988"/>
                  <a:gd name="connsiteX4" fmla="*/ 385239 w 751753"/>
                  <a:gd name="connsiteY4" fmla="*/ 1630510 h 3784988"/>
                  <a:gd name="connsiteX5" fmla="*/ 472922 w 751753"/>
                  <a:gd name="connsiteY5" fmla="*/ 2043869 h 3784988"/>
                  <a:gd name="connsiteX6" fmla="*/ 573130 w 751753"/>
                  <a:gd name="connsiteY6" fmla="*/ 2031343 h 3784988"/>
                  <a:gd name="connsiteX7" fmla="*/ 585656 w 751753"/>
                  <a:gd name="connsiteY7" fmla="*/ 1793349 h 3784988"/>
                  <a:gd name="connsiteX8" fmla="*/ 560604 w 751753"/>
                  <a:gd name="connsiteY8" fmla="*/ 1668088 h 3784988"/>
                  <a:gd name="connsiteX9" fmla="*/ 660812 w 751753"/>
                  <a:gd name="connsiteY9" fmla="*/ 1492724 h 3784988"/>
                  <a:gd name="connsiteX10" fmla="*/ 698390 w 751753"/>
                  <a:gd name="connsiteY10" fmla="*/ 1354938 h 3784988"/>
                  <a:gd name="connsiteX11" fmla="*/ 748494 w 751753"/>
                  <a:gd name="connsiteY11" fmla="*/ 1104417 h 3784988"/>
                  <a:gd name="connsiteX12" fmla="*/ 598182 w 751753"/>
                  <a:gd name="connsiteY12" fmla="*/ 904001 h 3784988"/>
                  <a:gd name="connsiteX13" fmla="*/ 72089 w 751753"/>
                  <a:gd name="connsiteY13" fmla="*/ 716110 h 3784988"/>
                  <a:gd name="connsiteX14" fmla="*/ 9459 w 751753"/>
                  <a:gd name="connsiteY14" fmla="*/ 503168 h 3784988"/>
                  <a:gd name="connsiteX15" fmla="*/ 9459 w 751753"/>
                  <a:gd name="connsiteY15" fmla="*/ 290225 h 3784988"/>
                  <a:gd name="connsiteX16" fmla="*/ 97141 w 751753"/>
                  <a:gd name="connsiteY16" fmla="*/ 64757 h 3784988"/>
                  <a:gd name="connsiteX17" fmla="*/ 234927 w 751753"/>
                  <a:gd name="connsiteY17" fmla="*/ 2127 h 3784988"/>
                  <a:gd name="connsiteX18" fmla="*/ 310083 w 751753"/>
                  <a:gd name="connsiteY18" fmla="*/ 14653 h 3784988"/>
                  <a:gd name="connsiteX19" fmla="*/ 360188 w 751753"/>
                  <a:gd name="connsiteY19" fmla="*/ 14653 h 3784988"/>
                  <a:gd name="connsiteX20" fmla="*/ 360188 w 751753"/>
                  <a:gd name="connsiteY20" fmla="*/ 14653 h 3784988"/>
                  <a:gd name="connsiteX21" fmla="*/ 335135 w 751753"/>
                  <a:gd name="connsiteY21" fmla="*/ 14653 h 3784988"/>
                  <a:gd name="connsiteX22" fmla="*/ 335135 w 751753"/>
                  <a:gd name="connsiteY22" fmla="*/ 27179 h 3784988"/>
                  <a:gd name="connsiteX23" fmla="*/ 335135 w 751753"/>
                  <a:gd name="connsiteY23" fmla="*/ 27179 h 3784988"/>
                  <a:gd name="connsiteX24" fmla="*/ 310083 w 751753"/>
                  <a:gd name="connsiteY24" fmla="*/ 27179 h 3784988"/>
                  <a:gd name="connsiteX0" fmla="*/ 285031 w 698390"/>
                  <a:gd name="connsiteY0" fmla="*/ 3784988 h 3784988"/>
                  <a:gd name="connsiteX1" fmla="*/ 21985 w 698390"/>
                  <a:gd name="connsiteY1" fmla="*/ 2419650 h 3784988"/>
                  <a:gd name="connsiteX2" fmla="*/ 59563 w 698390"/>
                  <a:gd name="connsiteY2" fmla="*/ 1906083 h 3784988"/>
                  <a:gd name="connsiteX3" fmla="*/ 297557 w 698390"/>
                  <a:gd name="connsiteY3" fmla="*/ 1655562 h 3784988"/>
                  <a:gd name="connsiteX4" fmla="*/ 385239 w 698390"/>
                  <a:gd name="connsiteY4" fmla="*/ 1630510 h 3784988"/>
                  <a:gd name="connsiteX5" fmla="*/ 472922 w 698390"/>
                  <a:gd name="connsiteY5" fmla="*/ 2043869 h 3784988"/>
                  <a:gd name="connsiteX6" fmla="*/ 573130 w 698390"/>
                  <a:gd name="connsiteY6" fmla="*/ 2031343 h 3784988"/>
                  <a:gd name="connsiteX7" fmla="*/ 585656 w 698390"/>
                  <a:gd name="connsiteY7" fmla="*/ 1793349 h 3784988"/>
                  <a:gd name="connsiteX8" fmla="*/ 560604 w 698390"/>
                  <a:gd name="connsiteY8" fmla="*/ 1668088 h 3784988"/>
                  <a:gd name="connsiteX9" fmla="*/ 660812 w 698390"/>
                  <a:gd name="connsiteY9" fmla="*/ 1492724 h 3784988"/>
                  <a:gd name="connsiteX10" fmla="*/ 698390 w 698390"/>
                  <a:gd name="connsiteY10" fmla="*/ 1354938 h 3784988"/>
                  <a:gd name="connsiteX11" fmla="*/ 660812 w 698390"/>
                  <a:gd name="connsiteY11" fmla="*/ 1104417 h 3784988"/>
                  <a:gd name="connsiteX12" fmla="*/ 598182 w 698390"/>
                  <a:gd name="connsiteY12" fmla="*/ 904001 h 3784988"/>
                  <a:gd name="connsiteX13" fmla="*/ 72089 w 698390"/>
                  <a:gd name="connsiteY13" fmla="*/ 716110 h 3784988"/>
                  <a:gd name="connsiteX14" fmla="*/ 9459 w 698390"/>
                  <a:gd name="connsiteY14" fmla="*/ 503168 h 3784988"/>
                  <a:gd name="connsiteX15" fmla="*/ 9459 w 698390"/>
                  <a:gd name="connsiteY15" fmla="*/ 290225 h 3784988"/>
                  <a:gd name="connsiteX16" fmla="*/ 97141 w 698390"/>
                  <a:gd name="connsiteY16" fmla="*/ 64757 h 3784988"/>
                  <a:gd name="connsiteX17" fmla="*/ 234927 w 698390"/>
                  <a:gd name="connsiteY17" fmla="*/ 2127 h 3784988"/>
                  <a:gd name="connsiteX18" fmla="*/ 310083 w 698390"/>
                  <a:gd name="connsiteY18" fmla="*/ 14653 h 3784988"/>
                  <a:gd name="connsiteX19" fmla="*/ 360188 w 698390"/>
                  <a:gd name="connsiteY19" fmla="*/ 14653 h 3784988"/>
                  <a:gd name="connsiteX20" fmla="*/ 360188 w 698390"/>
                  <a:gd name="connsiteY20" fmla="*/ 14653 h 3784988"/>
                  <a:gd name="connsiteX21" fmla="*/ 335135 w 698390"/>
                  <a:gd name="connsiteY21" fmla="*/ 14653 h 3784988"/>
                  <a:gd name="connsiteX22" fmla="*/ 335135 w 698390"/>
                  <a:gd name="connsiteY22" fmla="*/ 27179 h 3784988"/>
                  <a:gd name="connsiteX23" fmla="*/ 335135 w 698390"/>
                  <a:gd name="connsiteY23" fmla="*/ 27179 h 3784988"/>
                  <a:gd name="connsiteX24" fmla="*/ 310083 w 698390"/>
                  <a:gd name="connsiteY24" fmla="*/ 27179 h 37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390" h="3784988">
                    <a:moveTo>
                      <a:pt x="285031" y="3784988"/>
                    </a:moveTo>
                    <a:cubicBezTo>
                      <a:pt x="157683" y="3138853"/>
                      <a:pt x="59563" y="2732801"/>
                      <a:pt x="21985" y="2419650"/>
                    </a:cubicBezTo>
                    <a:cubicBezTo>
                      <a:pt x="-15593" y="2106499"/>
                      <a:pt x="13634" y="2033431"/>
                      <a:pt x="59563" y="1906083"/>
                    </a:cubicBezTo>
                    <a:cubicBezTo>
                      <a:pt x="105492" y="1778735"/>
                      <a:pt x="243278" y="1701491"/>
                      <a:pt x="297557" y="1655562"/>
                    </a:cubicBezTo>
                    <a:cubicBezTo>
                      <a:pt x="351836" y="1609633"/>
                      <a:pt x="356012" y="1638861"/>
                      <a:pt x="385239" y="1630510"/>
                    </a:cubicBezTo>
                    <a:cubicBezTo>
                      <a:pt x="414467" y="1695228"/>
                      <a:pt x="441607" y="1977064"/>
                      <a:pt x="472922" y="2043869"/>
                    </a:cubicBezTo>
                    <a:cubicBezTo>
                      <a:pt x="504237" y="2110674"/>
                      <a:pt x="554341" y="2073096"/>
                      <a:pt x="573130" y="2031343"/>
                    </a:cubicBezTo>
                    <a:cubicBezTo>
                      <a:pt x="591919" y="1989590"/>
                      <a:pt x="587744" y="1853891"/>
                      <a:pt x="585656" y="1793349"/>
                    </a:cubicBezTo>
                    <a:cubicBezTo>
                      <a:pt x="583568" y="1732807"/>
                      <a:pt x="548078" y="1718192"/>
                      <a:pt x="560604" y="1668088"/>
                    </a:cubicBezTo>
                    <a:cubicBezTo>
                      <a:pt x="573130" y="1617984"/>
                      <a:pt x="637848" y="1544916"/>
                      <a:pt x="660812" y="1492724"/>
                    </a:cubicBezTo>
                    <a:cubicBezTo>
                      <a:pt x="683776" y="1440532"/>
                      <a:pt x="698390" y="1419656"/>
                      <a:pt x="698390" y="1354938"/>
                    </a:cubicBezTo>
                    <a:cubicBezTo>
                      <a:pt x="698390" y="1290220"/>
                      <a:pt x="677513" y="1179573"/>
                      <a:pt x="660812" y="1104417"/>
                    </a:cubicBezTo>
                    <a:cubicBezTo>
                      <a:pt x="644111" y="1029261"/>
                      <a:pt x="696302" y="968719"/>
                      <a:pt x="598182" y="904001"/>
                    </a:cubicBezTo>
                    <a:cubicBezTo>
                      <a:pt x="500062" y="839283"/>
                      <a:pt x="170210" y="782916"/>
                      <a:pt x="72089" y="716110"/>
                    </a:cubicBezTo>
                    <a:cubicBezTo>
                      <a:pt x="-26032" y="649304"/>
                      <a:pt x="19897" y="574149"/>
                      <a:pt x="9459" y="503168"/>
                    </a:cubicBezTo>
                    <a:cubicBezTo>
                      <a:pt x="-979" y="432187"/>
                      <a:pt x="-5155" y="363293"/>
                      <a:pt x="9459" y="290225"/>
                    </a:cubicBezTo>
                    <a:cubicBezTo>
                      <a:pt x="24073" y="217156"/>
                      <a:pt x="59563" y="112773"/>
                      <a:pt x="97141" y="64757"/>
                    </a:cubicBezTo>
                    <a:cubicBezTo>
                      <a:pt x="134719" y="16741"/>
                      <a:pt x="199437" y="10478"/>
                      <a:pt x="234927" y="2127"/>
                    </a:cubicBezTo>
                    <a:cubicBezTo>
                      <a:pt x="270417" y="-6224"/>
                      <a:pt x="289206" y="12565"/>
                      <a:pt x="310083" y="14653"/>
                    </a:cubicBezTo>
                    <a:cubicBezTo>
                      <a:pt x="330960" y="16741"/>
                      <a:pt x="360188" y="14653"/>
                      <a:pt x="360188" y="14653"/>
                    </a:cubicBezTo>
                    <a:lnTo>
                      <a:pt x="360188" y="14653"/>
                    </a:lnTo>
                    <a:cubicBezTo>
                      <a:pt x="356013" y="14653"/>
                      <a:pt x="339310" y="12565"/>
                      <a:pt x="335135" y="14653"/>
                    </a:cubicBezTo>
                    <a:cubicBezTo>
                      <a:pt x="330960" y="16741"/>
                      <a:pt x="335135" y="27179"/>
                      <a:pt x="335135" y="27179"/>
                    </a:cubicBezTo>
                    <a:lnTo>
                      <a:pt x="335135" y="27179"/>
                    </a:lnTo>
                    <a:lnTo>
                      <a:pt x="310083" y="27179"/>
                    </a:lnTo>
                  </a:path>
                </a:pathLst>
              </a:custGeom>
              <a:ln w="190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7185" name="מחבר חץ ישר 7184"/>
              <p:cNvCxnSpPr/>
              <p:nvPr/>
            </p:nvCxnSpPr>
            <p:spPr>
              <a:xfrm flipH="1" flipV="1">
                <a:off x="1409944" y="2047385"/>
                <a:ext cx="225488" cy="4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מחבר חץ ישר 65"/>
              <p:cNvCxnSpPr/>
              <p:nvPr/>
            </p:nvCxnSpPr>
            <p:spPr>
              <a:xfrm flipV="1">
                <a:off x="1286084" y="1112231"/>
                <a:ext cx="239780" cy="7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93" name="מחבר חץ ישר 7192"/>
              <p:cNvCxnSpPr/>
              <p:nvPr/>
            </p:nvCxnSpPr>
            <p:spPr>
              <a:xfrm flipH="1" flipV="1">
                <a:off x="1409944" y="4652796"/>
                <a:ext cx="52403" cy="212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96" name="מחבר חץ ישר 7195"/>
              <p:cNvCxnSpPr/>
              <p:nvPr/>
            </p:nvCxnSpPr>
            <p:spPr>
              <a:xfrm flipH="1" flipV="1">
                <a:off x="1236858" y="3592214"/>
                <a:ext cx="49226" cy="290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2719262" y="4036840"/>
              <a:ext cx="5033792" cy="134795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schemeClr val="accent3"/>
                  </a:solidFill>
                  <a:latin typeface="Times New Roman" pitchFamily="18" charset="0"/>
                  <a:cs typeface="Arial"/>
                </a:rPr>
                <a:t>מחזור הדם הגדול  (מחזור לב-גוף-לב) </a:t>
              </a:r>
            </a:p>
            <a:p>
              <a:pPr>
                <a:defRPr/>
              </a:pPr>
              <a:r>
                <a:rPr lang="he-IL" dirty="0" smtClean="0">
                  <a:solidFill>
                    <a:prstClr val="black"/>
                  </a:solidFill>
                  <a:latin typeface="Times New Roman" pitchFamily="18" charset="0"/>
                  <a:cs typeface="Arial"/>
                </a:rPr>
                <a:t> כולל את כלי הדם המעבירים דם מן הלב לגוף </a:t>
              </a:r>
            </a:p>
            <a:p>
              <a:pPr>
                <a:defRPr/>
              </a:pPr>
              <a:r>
                <a:rPr lang="he-IL" dirty="0" smtClean="0">
                  <a:solidFill>
                    <a:prstClr val="black"/>
                  </a:solidFill>
                  <a:latin typeface="Times New Roman" pitchFamily="18" charset="0"/>
                  <a:cs typeface="Arial"/>
                </a:rPr>
                <a:t> ובחזרה מן הגוף ללב.</a:t>
              </a:r>
            </a:p>
            <a:p>
              <a:pPr>
                <a:defRPr/>
              </a:pPr>
              <a:r>
                <a:rPr lang="he-IL" dirty="0" smtClean="0">
                  <a:solidFill>
                    <a:prstClr val="black"/>
                  </a:solidFill>
                  <a:latin typeface="Times New Roman" pitchFamily="18" charset="0"/>
                  <a:cs typeface="Arial"/>
                </a:rPr>
                <a:t> (כולל: עורקים, ורידים, נימים).</a:t>
              </a:r>
              <a:endParaRPr lang="en-US"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dirty="0" smtClean="0">
                <a:solidFill>
                  <a:prstClr val="black"/>
                </a:solidFill>
                <a:latin typeface="Times New Roman" pitchFamily="18" charset="0"/>
                <a:cs typeface="Arial"/>
              </a:endParaRPr>
            </a:p>
          </p:txBody>
        </p:sp>
        <p:sp>
          <p:nvSpPr>
            <p:cNvPr id="35" name="TextBox 34"/>
            <p:cNvSpPr txBox="1"/>
            <p:nvPr/>
          </p:nvSpPr>
          <p:spPr>
            <a:xfrm>
              <a:off x="3160711" y="1682285"/>
              <a:ext cx="4752725" cy="153212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schemeClr val="accent3"/>
                  </a:solidFill>
                  <a:latin typeface="Times New Roman" pitchFamily="18" charset="0"/>
                  <a:cs typeface="Arial"/>
                </a:rPr>
                <a:t>מחזור הדם הקטן ( מחזור לב-ריאות-לב):</a:t>
              </a:r>
            </a:p>
            <a:p>
              <a:pPr>
                <a:defRPr/>
              </a:pPr>
              <a:r>
                <a:rPr lang="he-IL" dirty="0" smtClean="0">
                  <a:solidFill>
                    <a:prstClr val="black"/>
                  </a:solidFill>
                  <a:latin typeface="Times New Roman" pitchFamily="18" charset="0"/>
                  <a:cs typeface="Arial"/>
                </a:rPr>
                <a:t> כולל את כלי הדם שמעבירים דם מן הלב </a:t>
              </a:r>
            </a:p>
            <a:p>
              <a:pPr>
                <a:defRPr/>
              </a:pPr>
              <a:r>
                <a:rPr lang="he-IL" dirty="0" smtClean="0">
                  <a:solidFill>
                    <a:prstClr val="black"/>
                  </a:solidFill>
                  <a:latin typeface="Times New Roman" pitchFamily="18" charset="0"/>
                  <a:cs typeface="Arial"/>
                </a:rPr>
                <a:t> אל הריאות וחזרה אל הלב. </a:t>
              </a:r>
            </a:p>
            <a:p>
              <a:pPr>
                <a:defRPr/>
              </a:pPr>
              <a:r>
                <a:rPr lang="he-IL" dirty="0" smtClean="0">
                  <a:solidFill>
                    <a:prstClr val="black"/>
                  </a:solidFill>
                  <a:latin typeface="Times New Roman" pitchFamily="18" charset="0"/>
                  <a:cs typeface="Arial"/>
                </a:rPr>
                <a:t> (כולל: עורקים, ורידים, נימים).</a:t>
              </a:r>
              <a:endParaRPr lang="en-US"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dirty="0" smtClean="0">
                <a:solidFill>
                  <a:prstClr val="black"/>
                </a:solidFill>
                <a:latin typeface="Times New Roman" pitchFamily="18" charset="0"/>
                <a:cs typeface="Arial"/>
              </a:endParaRPr>
            </a:p>
            <a:p>
              <a:pPr>
                <a:defRPr/>
              </a:pPr>
              <a:endParaRPr lang="en-US" dirty="0" smtClean="0">
                <a:solidFill>
                  <a:prstClr val="black"/>
                </a:solidFill>
                <a:latin typeface="Times New Roman" pitchFamily="18" charset="0"/>
                <a:cs typeface="Arial"/>
              </a:endParaRPr>
            </a:p>
          </p:txBody>
        </p:sp>
      </p:grpSp>
      <p:sp>
        <p:nvSpPr>
          <p:cNvPr id="3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17</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197"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3</a:t>
            </a: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grpSp>
        <p:nvGrpSpPr>
          <p:cNvPr id="43012" name="קבוצה 44"/>
          <p:cNvGrpSpPr>
            <a:grpSpLocks/>
          </p:cNvGrpSpPr>
          <p:nvPr/>
        </p:nvGrpSpPr>
        <p:grpSpPr bwMode="auto">
          <a:xfrm>
            <a:off x="1127125" y="969963"/>
            <a:ext cx="1673225" cy="5661025"/>
            <a:chOff x="1044716" y="669264"/>
            <a:chExt cx="1674480" cy="5661729"/>
          </a:xfrm>
        </p:grpSpPr>
        <p:sp>
          <p:nvSpPr>
            <p:cNvPr id="48" name="אליפסה 46"/>
            <p:cNvSpPr/>
            <p:nvPr/>
          </p:nvSpPr>
          <p:spPr>
            <a:xfrm flipH="1">
              <a:off x="1044716" y="4741932"/>
              <a:ext cx="939674" cy="1589060"/>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4169E7">
                    <a:shade val="30000"/>
                    <a:satMod val="115000"/>
                    <a:lumMod val="46000"/>
                    <a:lumOff val="54000"/>
                  </a:srgbClr>
                </a:gs>
                <a:gs pos="50000">
                  <a:srgbClr val="4169E7">
                    <a:shade val="67500"/>
                    <a:satMod val="115000"/>
                  </a:srgbClr>
                </a:gs>
                <a:gs pos="100000">
                  <a:srgbClr val="4169E7">
                    <a:shade val="100000"/>
                    <a:satMod val="115000"/>
                  </a:srgbClr>
                </a:gs>
              </a:gsLst>
              <a:path path="circle">
                <a:fillToRect r="100000" b="100000"/>
              </a:path>
              <a:tileRect l="-100000" t="-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אליפסה 46"/>
            <p:cNvSpPr/>
            <p:nvPr/>
          </p:nvSpPr>
          <p:spPr>
            <a:xfrm>
              <a:off x="1712627" y="4783207"/>
              <a:ext cx="1006569" cy="1547786"/>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C00000">
                    <a:shade val="30000"/>
                    <a:satMod val="115000"/>
                    <a:lumMod val="56000"/>
                    <a:lumOff val="44000"/>
                  </a:srgbClr>
                </a:gs>
                <a:gs pos="14000">
                  <a:srgbClr val="C00000">
                    <a:shade val="67500"/>
                    <a:satMod val="115000"/>
                  </a:srgbClr>
                </a:gs>
                <a:gs pos="41000">
                  <a:srgbClr val="C00000">
                    <a:shade val="100000"/>
                    <a:satMod val="115000"/>
                  </a:srgbClr>
                </a:gs>
              </a:gsLst>
              <a:lin ang="108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430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019" y="2243913"/>
              <a:ext cx="1149591" cy="151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8" name="קבוצה 4"/>
            <p:cNvGrpSpPr>
              <a:grpSpLocks/>
            </p:cNvGrpSpPr>
            <p:nvPr/>
          </p:nvGrpSpPr>
          <p:grpSpPr bwMode="auto">
            <a:xfrm>
              <a:off x="1090655" y="669264"/>
              <a:ext cx="1584176" cy="5570338"/>
              <a:chOff x="2558132" y="1198846"/>
              <a:chExt cx="1584176" cy="5570338"/>
            </a:xfrm>
          </p:grpSpPr>
          <p:sp>
            <p:nvSpPr>
              <p:cNvPr id="8" name="TextBox 7"/>
              <p:cNvSpPr txBox="1"/>
              <p:nvPr/>
            </p:nvSpPr>
            <p:spPr>
              <a:xfrm>
                <a:off x="2957026" y="1198846"/>
                <a:ext cx="830886" cy="42391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ריאות</a:t>
                </a:r>
                <a:endParaRPr lang="en-US" dirty="0" smtClean="0">
                  <a:solidFill>
                    <a:prstClr val="black"/>
                  </a:solidFill>
                  <a:latin typeface="Times New Roman" pitchFamily="18" charset="0"/>
                  <a:cs typeface="Arial"/>
                </a:endParaRPr>
              </a:p>
            </p:txBody>
          </p:sp>
          <p:sp>
            <p:nvSpPr>
              <p:cNvPr id="9" name="TextBox 8"/>
              <p:cNvSpPr txBox="1"/>
              <p:nvPr/>
            </p:nvSpPr>
            <p:spPr>
              <a:xfrm>
                <a:off x="3398682" y="4188480"/>
                <a:ext cx="478196" cy="409626"/>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לב</a:t>
                </a:r>
                <a:endParaRPr lang="en-US" dirty="0" smtClean="0">
                  <a:solidFill>
                    <a:prstClr val="black"/>
                  </a:solidFill>
                  <a:latin typeface="Times New Roman" pitchFamily="18" charset="0"/>
                  <a:cs typeface="Arial"/>
                </a:endParaRPr>
              </a:p>
            </p:txBody>
          </p:sp>
          <p:pic>
            <p:nvPicPr>
              <p:cNvPr id="430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588" y="1484784"/>
                <a:ext cx="1008112" cy="109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43" name="קבוצה 2"/>
              <p:cNvGrpSpPr>
                <a:grpSpLocks/>
              </p:cNvGrpSpPr>
              <p:nvPr/>
            </p:nvGrpSpPr>
            <p:grpSpPr bwMode="auto">
              <a:xfrm>
                <a:off x="2558132" y="5395154"/>
                <a:ext cx="1584176" cy="1374030"/>
                <a:chOff x="5603477" y="5578179"/>
                <a:chExt cx="1584176" cy="1374030"/>
              </a:xfrm>
            </p:grpSpPr>
            <p:sp>
              <p:nvSpPr>
                <p:cNvPr id="2" name="אליפסה 1"/>
                <p:cNvSpPr/>
                <p:nvPr/>
              </p:nvSpPr>
              <p:spPr>
                <a:xfrm>
                  <a:off x="5603610" y="5578155"/>
                  <a:ext cx="1583924" cy="13733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TextBox 9"/>
                <p:cNvSpPr txBox="1"/>
                <p:nvPr/>
              </p:nvSpPr>
              <p:spPr>
                <a:xfrm>
                  <a:off x="6038911" y="6051289"/>
                  <a:ext cx="597348" cy="3953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גוף</a:t>
                  </a:r>
                  <a:endParaRPr lang="en-US" dirty="0" smtClean="0">
                    <a:solidFill>
                      <a:prstClr val="black"/>
                    </a:solidFill>
                    <a:latin typeface="Times New Roman" pitchFamily="18" charset="0"/>
                    <a:cs typeface="Arial"/>
                  </a:endParaRPr>
                </a:p>
              </p:txBody>
            </p:sp>
          </p:grpSp>
        </p:grpSp>
        <p:sp>
          <p:nvSpPr>
            <p:cNvPr id="12" name="צורה חופשית 11"/>
            <p:cNvSpPr/>
            <p:nvPr/>
          </p:nvSpPr>
          <p:spPr>
            <a:xfrm>
              <a:off x="1791401" y="1202730"/>
              <a:ext cx="896022" cy="3881920"/>
            </a:xfrm>
            <a:custGeom>
              <a:avLst/>
              <a:gdLst>
                <a:gd name="connsiteX0" fmla="*/ 569583 w 883180"/>
                <a:gd name="connsiteY0" fmla="*/ 0 h 3837698"/>
                <a:gd name="connsiteX1" fmla="*/ 882734 w 883180"/>
                <a:gd name="connsiteY1" fmla="*/ 526093 h 3837698"/>
                <a:gd name="connsiteX2" fmla="*/ 632213 w 883180"/>
                <a:gd name="connsiteY2" fmla="*/ 1741117 h 3837698"/>
                <a:gd name="connsiteX3" fmla="*/ 369167 w 883180"/>
                <a:gd name="connsiteY3" fmla="*/ 1578279 h 3837698"/>
                <a:gd name="connsiteX4" fmla="*/ 281484 w 883180"/>
                <a:gd name="connsiteY4" fmla="*/ 1766169 h 3837698"/>
                <a:gd name="connsiteX5" fmla="*/ 294010 w 883180"/>
                <a:gd name="connsiteY5" fmla="*/ 1954060 h 3837698"/>
                <a:gd name="connsiteX6" fmla="*/ 206328 w 883180"/>
                <a:gd name="connsiteY6" fmla="*/ 1816274 h 3837698"/>
                <a:gd name="connsiteX7" fmla="*/ 118646 w 883180"/>
                <a:gd name="connsiteY7" fmla="*/ 1678487 h 3837698"/>
                <a:gd name="connsiteX8" fmla="*/ 43490 w 883180"/>
                <a:gd name="connsiteY8" fmla="*/ 1490597 h 3837698"/>
                <a:gd name="connsiteX9" fmla="*/ 5912 w 883180"/>
                <a:gd name="connsiteY9" fmla="*/ 1352811 h 3837698"/>
                <a:gd name="connsiteX10" fmla="*/ 168750 w 883180"/>
                <a:gd name="connsiteY10" fmla="*/ 1202498 h 3837698"/>
                <a:gd name="connsiteX11" fmla="*/ 294010 w 883180"/>
                <a:gd name="connsiteY11" fmla="*/ 1202498 h 3837698"/>
                <a:gd name="connsiteX12" fmla="*/ 632213 w 883180"/>
                <a:gd name="connsiteY12" fmla="*/ 1365337 h 3837698"/>
                <a:gd name="connsiteX13" fmla="*/ 744947 w 883180"/>
                <a:gd name="connsiteY13" fmla="*/ 2079320 h 3837698"/>
                <a:gd name="connsiteX14" fmla="*/ 744947 w 883180"/>
                <a:gd name="connsiteY14" fmla="*/ 2467627 h 3837698"/>
                <a:gd name="connsiteX15" fmla="*/ 744947 w 883180"/>
                <a:gd name="connsiteY15" fmla="*/ 2943616 h 3837698"/>
                <a:gd name="connsiteX16" fmla="*/ 744947 w 883180"/>
                <a:gd name="connsiteY16" fmla="*/ 3156558 h 3837698"/>
                <a:gd name="connsiteX17" fmla="*/ 744947 w 883180"/>
                <a:gd name="connsiteY17" fmla="*/ 3432131 h 3837698"/>
                <a:gd name="connsiteX18" fmla="*/ 744947 w 883180"/>
                <a:gd name="connsiteY18" fmla="*/ 3557391 h 3837698"/>
                <a:gd name="connsiteX19" fmla="*/ 682317 w 883180"/>
                <a:gd name="connsiteY19" fmla="*/ 3807912 h 3837698"/>
                <a:gd name="connsiteX20" fmla="*/ 657265 w 883180"/>
                <a:gd name="connsiteY20" fmla="*/ 3832964 h 3837698"/>
                <a:gd name="connsiteX21" fmla="*/ 657265 w 883180"/>
                <a:gd name="connsiteY21" fmla="*/ 3832964 h 3837698"/>
                <a:gd name="connsiteX22" fmla="*/ 657265 w 883180"/>
                <a:gd name="connsiteY22" fmla="*/ 3820438 h 3837698"/>
                <a:gd name="connsiteX23" fmla="*/ 682317 w 883180"/>
                <a:gd name="connsiteY23" fmla="*/ 3795386 h 3837698"/>
                <a:gd name="connsiteX0" fmla="*/ 569583 w 883112"/>
                <a:gd name="connsiteY0" fmla="*/ 0 h 3837698"/>
                <a:gd name="connsiteX1" fmla="*/ 882734 w 883112"/>
                <a:gd name="connsiteY1" fmla="*/ 526093 h 3837698"/>
                <a:gd name="connsiteX2" fmla="*/ 632213 w 883112"/>
                <a:gd name="connsiteY2" fmla="*/ 1741117 h 3837698"/>
                <a:gd name="connsiteX3" fmla="*/ 569583 w 883112"/>
                <a:gd name="connsiteY3" fmla="*/ 1741117 h 3837698"/>
                <a:gd name="connsiteX4" fmla="*/ 369167 w 883112"/>
                <a:gd name="connsiteY4" fmla="*/ 1578279 h 3837698"/>
                <a:gd name="connsiteX5" fmla="*/ 281484 w 883112"/>
                <a:gd name="connsiteY5" fmla="*/ 1766169 h 3837698"/>
                <a:gd name="connsiteX6" fmla="*/ 294010 w 883112"/>
                <a:gd name="connsiteY6" fmla="*/ 1954060 h 3837698"/>
                <a:gd name="connsiteX7" fmla="*/ 206328 w 883112"/>
                <a:gd name="connsiteY7" fmla="*/ 1816274 h 3837698"/>
                <a:gd name="connsiteX8" fmla="*/ 118646 w 883112"/>
                <a:gd name="connsiteY8" fmla="*/ 1678487 h 3837698"/>
                <a:gd name="connsiteX9" fmla="*/ 43490 w 883112"/>
                <a:gd name="connsiteY9" fmla="*/ 1490597 h 3837698"/>
                <a:gd name="connsiteX10" fmla="*/ 5912 w 883112"/>
                <a:gd name="connsiteY10" fmla="*/ 1352811 h 3837698"/>
                <a:gd name="connsiteX11" fmla="*/ 168750 w 883112"/>
                <a:gd name="connsiteY11" fmla="*/ 1202498 h 3837698"/>
                <a:gd name="connsiteX12" fmla="*/ 294010 w 883112"/>
                <a:gd name="connsiteY12" fmla="*/ 1202498 h 3837698"/>
                <a:gd name="connsiteX13" fmla="*/ 632213 w 883112"/>
                <a:gd name="connsiteY13" fmla="*/ 1365337 h 3837698"/>
                <a:gd name="connsiteX14" fmla="*/ 744947 w 883112"/>
                <a:gd name="connsiteY14" fmla="*/ 2079320 h 3837698"/>
                <a:gd name="connsiteX15" fmla="*/ 744947 w 883112"/>
                <a:gd name="connsiteY15" fmla="*/ 2467627 h 3837698"/>
                <a:gd name="connsiteX16" fmla="*/ 744947 w 883112"/>
                <a:gd name="connsiteY16" fmla="*/ 2943616 h 3837698"/>
                <a:gd name="connsiteX17" fmla="*/ 744947 w 883112"/>
                <a:gd name="connsiteY17" fmla="*/ 3156558 h 3837698"/>
                <a:gd name="connsiteX18" fmla="*/ 744947 w 883112"/>
                <a:gd name="connsiteY18" fmla="*/ 3432131 h 3837698"/>
                <a:gd name="connsiteX19" fmla="*/ 744947 w 883112"/>
                <a:gd name="connsiteY19" fmla="*/ 3557391 h 3837698"/>
                <a:gd name="connsiteX20" fmla="*/ 682317 w 883112"/>
                <a:gd name="connsiteY20" fmla="*/ 3807912 h 3837698"/>
                <a:gd name="connsiteX21" fmla="*/ 657265 w 883112"/>
                <a:gd name="connsiteY21" fmla="*/ 3832964 h 3837698"/>
                <a:gd name="connsiteX22" fmla="*/ 657265 w 883112"/>
                <a:gd name="connsiteY22" fmla="*/ 3832964 h 3837698"/>
                <a:gd name="connsiteX23" fmla="*/ 657265 w 883112"/>
                <a:gd name="connsiteY23" fmla="*/ 3820438 h 3837698"/>
                <a:gd name="connsiteX24" fmla="*/ 682317 w 883112"/>
                <a:gd name="connsiteY24"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1 w 883101"/>
                <a:gd name="connsiteY3" fmla="*/ 1766169 h 3837698"/>
                <a:gd name="connsiteX4" fmla="*/ 569583 w 883101"/>
                <a:gd name="connsiteY4" fmla="*/ 1741117 h 3837698"/>
                <a:gd name="connsiteX5" fmla="*/ 369167 w 883101"/>
                <a:gd name="connsiteY5" fmla="*/ 1578279 h 3837698"/>
                <a:gd name="connsiteX6" fmla="*/ 281484 w 883101"/>
                <a:gd name="connsiteY6" fmla="*/ 1766169 h 3837698"/>
                <a:gd name="connsiteX7" fmla="*/ 294010 w 883101"/>
                <a:gd name="connsiteY7" fmla="*/ 1954060 h 3837698"/>
                <a:gd name="connsiteX8" fmla="*/ 206328 w 883101"/>
                <a:gd name="connsiteY8" fmla="*/ 1816274 h 3837698"/>
                <a:gd name="connsiteX9" fmla="*/ 118646 w 883101"/>
                <a:gd name="connsiteY9" fmla="*/ 1678487 h 3837698"/>
                <a:gd name="connsiteX10" fmla="*/ 43490 w 883101"/>
                <a:gd name="connsiteY10" fmla="*/ 1490597 h 3837698"/>
                <a:gd name="connsiteX11" fmla="*/ 5912 w 883101"/>
                <a:gd name="connsiteY11" fmla="*/ 1352811 h 3837698"/>
                <a:gd name="connsiteX12" fmla="*/ 168750 w 883101"/>
                <a:gd name="connsiteY12" fmla="*/ 1202498 h 3837698"/>
                <a:gd name="connsiteX13" fmla="*/ 294010 w 883101"/>
                <a:gd name="connsiteY13" fmla="*/ 1202498 h 3837698"/>
                <a:gd name="connsiteX14" fmla="*/ 632213 w 883101"/>
                <a:gd name="connsiteY14" fmla="*/ 1365337 h 3837698"/>
                <a:gd name="connsiteX15" fmla="*/ 744947 w 883101"/>
                <a:gd name="connsiteY15" fmla="*/ 2079320 h 3837698"/>
                <a:gd name="connsiteX16" fmla="*/ 744947 w 883101"/>
                <a:gd name="connsiteY16" fmla="*/ 2467627 h 3837698"/>
                <a:gd name="connsiteX17" fmla="*/ 744947 w 883101"/>
                <a:gd name="connsiteY17" fmla="*/ 2943616 h 3837698"/>
                <a:gd name="connsiteX18" fmla="*/ 744947 w 883101"/>
                <a:gd name="connsiteY18" fmla="*/ 3156558 h 3837698"/>
                <a:gd name="connsiteX19" fmla="*/ 744947 w 883101"/>
                <a:gd name="connsiteY19" fmla="*/ 3432131 h 3837698"/>
                <a:gd name="connsiteX20" fmla="*/ 744947 w 883101"/>
                <a:gd name="connsiteY20" fmla="*/ 3557391 h 3837698"/>
                <a:gd name="connsiteX21" fmla="*/ 682317 w 883101"/>
                <a:gd name="connsiteY21" fmla="*/ 3807912 h 3837698"/>
                <a:gd name="connsiteX22" fmla="*/ 657265 w 883101"/>
                <a:gd name="connsiteY22" fmla="*/ 3832964 h 3837698"/>
                <a:gd name="connsiteX23" fmla="*/ 657265 w 883101"/>
                <a:gd name="connsiteY23" fmla="*/ 3832964 h 3837698"/>
                <a:gd name="connsiteX24" fmla="*/ 657265 w 883101"/>
                <a:gd name="connsiteY24" fmla="*/ 3820438 h 3837698"/>
                <a:gd name="connsiteX25" fmla="*/ 682317 w 883101"/>
                <a:gd name="connsiteY25"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2 w 883101"/>
                <a:gd name="connsiteY3" fmla="*/ 1766169 h 3837698"/>
                <a:gd name="connsiteX4" fmla="*/ 607161 w 883101"/>
                <a:gd name="connsiteY4" fmla="*/ 1766169 h 3837698"/>
                <a:gd name="connsiteX5" fmla="*/ 569583 w 883101"/>
                <a:gd name="connsiteY5" fmla="*/ 1741117 h 3837698"/>
                <a:gd name="connsiteX6" fmla="*/ 369167 w 883101"/>
                <a:gd name="connsiteY6" fmla="*/ 1578279 h 3837698"/>
                <a:gd name="connsiteX7" fmla="*/ 281484 w 883101"/>
                <a:gd name="connsiteY7" fmla="*/ 1766169 h 3837698"/>
                <a:gd name="connsiteX8" fmla="*/ 294010 w 883101"/>
                <a:gd name="connsiteY8" fmla="*/ 1954060 h 3837698"/>
                <a:gd name="connsiteX9" fmla="*/ 206328 w 883101"/>
                <a:gd name="connsiteY9" fmla="*/ 1816274 h 3837698"/>
                <a:gd name="connsiteX10" fmla="*/ 118646 w 883101"/>
                <a:gd name="connsiteY10" fmla="*/ 1678487 h 3837698"/>
                <a:gd name="connsiteX11" fmla="*/ 43490 w 883101"/>
                <a:gd name="connsiteY11" fmla="*/ 1490597 h 3837698"/>
                <a:gd name="connsiteX12" fmla="*/ 5912 w 883101"/>
                <a:gd name="connsiteY12" fmla="*/ 1352811 h 3837698"/>
                <a:gd name="connsiteX13" fmla="*/ 168750 w 883101"/>
                <a:gd name="connsiteY13" fmla="*/ 1202498 h 3837698"/>
                <a:gd name="connsiteX14" fmla="*/ 294010 w 883101"/>
                <a:gd name="connsiteY14" fmla="*/ 1202498 h 3837698"/>
                <a:gd name="connsiteX15" fmla="*/ 632213 w 883101"/>
                <a:gd name="connsiteY15" fmla="*/ 1365337 h 3837698"/>
                <a:gd name="connsiteX16" fmla="*/ 744947 w 883101"/>
                <a:gd name="connsiteY16" fmla="*/ 2079320 h 3837698"/>
                <a:gd name="connsiteX17" fmla="*/ 744947 w 883101"/>
                <a:gd name="connsiteY17" fmla="*/ 2467627 h 3837698"/>
                <a:gd name="connsiteX18" fmla="*/ 744947 w 883101"/>
                <a:gd name="connsiteY18" fmla="*/ 2943616 h 3837698"/>
                <a:gd name="connsiteX19" fmla="*/ 744947 w 883101"/>
                <a:gd name="connsiteY19" fmla="*/ 3156558 h 3837698"/>
                <a:gd name="connsiteX20" fmla="*/ 744947 w 883101"/>
                <a:gd name="connsiteY20" fmla="*/ 3432131 h 3837698"/>
                <a:gd name="connsiteX21" fmla="*/ 744947 w 883101"/>
                <a:gd name="connsiteY21" fmla="*/ 3557391 h 3837698"/>
                <a:gd name="connsiteX22" fmla="*/ 682317 w 883101"/>
                <a:gd name="connsiteY22" fmla="*/ 3807912 h 3837698"/>
                <a:gd name="connsiteX23" fmla="*/ 657265 w 883101"/>
                <a:gd name="connsiteY23" fmla="*/ 3832964 h 3837698"/>
                <a:gd name="connsiteX24" fmla="*/ 657265 w 883101"/>
                <a:gd name="connsiteY24" fmla="*/ 3832964 h 3837698"/>
                <a:gd name="connsiteX25" fmla="*/ 657265 w 883101"/>
                <a:gd name="connsiteY25" fmla="*/ 3820438 h 3837698"/>
                <a:gd name="connsiteX26" fmla="*/ 682317 w 883101"/>
                <a:gd name="connsiteY26"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6 w 883104"/>
                <a:gd name="connsiteY3" fmla="*/ 1766169 h 3837698"/>
                <a:gd name="connsiteX4" fmla="*/ 607162 w 883104"/>
                <a:gd name="connsiteY4" fmla="*/ 1766169 h 3837698"/>
                <a:gd name="connsiteX5" fmla="*/ 607161 w 883104"/>
                <a:gd name="connsiteY5" fmla="*/ 1766169 h 3837698"/>
                <a:gd name="connsiteX6" fmla="*/ 569583 w 883104"/>
                <a:gd name="connsiteY6" fmla="*/ 1741117 h 3837698"/>
                <a:gd name="connsiteX7" fmla="*/ 369167 w 883104"/>
                <a:gd name="connsiteY7" fmla="*/ 1578279 h 3837698"/>
                <a:gd name="connsiteX8" fmla="*/ 281484 w 883104"/>
                <a:gd name="connsiteY8" fmla="*/ 1766169 h 3837698"/>
                <a:gd name="connsiteX9" fmla="*/ 294010 w 883104"/>
                <a:gd name="connsiteY9" fmla="*/ 1954060 h 3837698"/>
                <a:gd name="connsiteX10" fmla="*/ 206328 w 883104"/>
                <a:gd name="connsiteY10" fmla="*/ 1816274 h 3837698"/>
                <a:gd name="connsiteX11" fmla="*/ 118646 w 883104"/>
                <a:gd name="connsiteY11" fmla="*/ 1678487 h 3837698"/>
                <a:gd name="connsiteX12" fmla="*/ 43490 w 883104"/>
                <a:gd name="connsiteY12" fmla="*/ 1490597 h 3837698"/>
                <a:gd name="connsiteX13" fmla="*/ 5912 w 883104"/>
                <a:gd name="connsiteY13" fmla="*/ 1352811 h 3837698"/>
                <a:gd name="connsiteX14" fmla="*/ 168750 w 883104"/>
                <a:gd name="connsiteY14" fmla="*/ 1202498 h 3837698"/>
                <a:gd name="connsiteX15" fmla="*/ 294010 w 883104"/>
                <a:gd name="connsiteY15" fmla="*/ 1202498 h 3837698"/>
                <a:gd name="connsiteX16" fmla="*/ 632213 w 883104"/>
                <a:gd name="connsiteY16" fmla="*/ 1365337 h 3837698"/>
                <a:gd name="connsiteX17" fmla="*/ 744947 w 883104"/>
                <a:gd name="connsiteY17" fmla="*/ 2079320 h 3837698"/>
                <a:gd name="connsiteX18" fmla="*/ 744947 w 883104"/>
                <a:gd name="connsiteY18" fmla="*/ 2467627 h 3837698"/>
                <a:gd name="connsiteX19" fmla="*/ 744947 w 883104"/>
                <a:gd name="connsiteY19" fmla="*/ 2943616 h 3837698"/>
                <a:gd name="connsiteX20" fmla="*/ 744947 w 883104"/>
                <a:gd name="connsiteY20" fmla="*/ 3156558 h 3837698"/>
                <a:gd name="connsiteX21" fmla="*/ 744947 w 883104"/>
                <a:gd name="connsiteY21" fmla="*/ 3432131 h 3837698"/>
                <a:gd name="connsiteX22" fmla="*/ 744947 w 883104"/>
                <a:gd name="connsiteY22" fmla="*/ 3557391 h 3837698"/>
                <a:gd name="connsiteX23" fmla="*/ 682317 w 883104"/>
                <a:gd name="connsiteY23" fmla="*/ 3807912 h 3837698"/>
                <a:gd name="connsiteX24" fmla="*/ 657265 w 883104"/>
                <a:gd name="connsiteY24" fmla="*/ 3832964 h 3837698"/>
                <a:gd name="connsiteX25" fmla="*/ 657265 w 883104"/>
                <a:gd name="connsiteY25" fmla="*/ 3832964 h 3837698"/>
                <a:gd name="connsiteX26" fmla="*/ 657265 w 883104"/>
                <a:gd name="connsiteY26" fmla="*/ 3820438 h 3837698"/>
                <a:gd name="connsiteX27" fmla="*/ 682317 w 883104"/>
                <a:gd name="connsiteY27"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294010 w 883104"/>
                <a:gd name="connsiteY10" fmla="*/ 1954060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356640 w 883104"/>
                <a:gd name="connsiteY9" fmla="*/ 1803747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099"/>
                <a:gd name="connsiteY0" fmla="*/ 0 h 3837698"/>
                <a:gd name="connsiteX1" fmla="*/ 882734 w 883099"/>
                <a:gd name="connsiteY1" fmla="*/ 526093 h 3837698"/>
                <a:gd name="connsiteX2" fmla="*/ 632213 w 883099"/>
                <a:gd name="connsiteY2" fmla="*/ 1741117 h 3837698"/>
                <a:gd name="connsiteX3" fmla="*/ 613270 w 883099"/>
                <a:gd name="connsiteY3" fmla="*/ 1728591 h 3837698"/>
                <a:gd name="connsiteX4" fmla="*/ 594635 w 883099"/>
                <a:gd name="connsiteY4" fmla="*/ 1728591 h 3837698"/>
                <a:gd name="connsiteX5" fmla="*/ 594636 w 883099"/>
                <a:gd name="connsiteY5" fmla="*/ 1766169 h 3837698"/>
                <a:gd name="connsiteX6" fmla="*/ 607162 w 883099"/>
                <a:gd name="connsiteY6" fmla="*/ 1766169 h 3837698"/>
                <a:gd name="connsiteX7" fmla="*/ 607161 w 883099"/>
                <a:gd name="connsiteY7" fmla="*/ 1766169 h 3837698"/>
                <a:gd name="connsiteX8" fmla="*/ 569583 w 883099"/>
                <a:gd name="connsiteY8" fmla="*/ 1741117 h 3837698"/>
                <a:gd name="connsiteX9" fmla="*/ 369167 w 883099"/>
                <a:gd name="connsiteY9" fmla="*/ 1578279 h 3837698"/>
                <a:gd name="connsiteX10" fmla="*/ 356640 w 883099"/>
                <a:gd name="connsiteY10" fmla="*/ 1803747 h 3837698"/>
                <a:gd name="connsiteX11" fmla="*/ 344114 w 883099"/>
                <a:gd name="connsiteY11" fmla="*/ 2054268 h 3837698"/>
                <a:gd name="connsiteX12" fmla="*/ 206328 w 883099"/>
                <a:gd name="connsiteY12" fmla="*/ 1816274 h 3837698"/>
                <a:gd name="connsiteX13" fmla="*/ 118646 w 883099"/>
                <a:gd name="connsiteY13" fmla="*/ 1678487 h 3837698"/>
                <a:gd name="connsiteX14" fmla="*/ 43490 w 883099"/>
                <a:gd name="connsiteY14" fmla="*/ 1490597 h 3837698"/>
                <a:gd name="connsiteX15" fmla="*/ 5912 w 883099"/>
                <a:gd name="connsiteY15" fmla="*/ 1352811 h 3837698"/>
                <a:gd name="connsiteX16" fmla="*/ 168750 w 883099"/>
                <a:gd name="connsiteY16" fmla="*/ 1202498 h 3837698"/>
                <a:gd name="connsiteX17" fmla="*/ 294010 w 883099"/>
                <a:gd name="connsiteY17" fmla="*/ 1202498 h 3837698"/>
                <a:gd name="connsiteX18" fmla="*/ 632213 w 883099"/>
                <a:gd name="connsiteY18" fmla="*/ 1365337 h 3837698"/>
                <a:gd name="connsiteX19" fmla="*/ 744947 w 883099"/>
                <a:gd name="connsiteY19" fmla="*/ 2079320 h 3837698"/>
                <a:gd name="connsiteX20" fmla="*/ 744947 w 883099"/>
                <a:gd name="connsiteY20" fmla="*/ 2467627 h 3837698"/>
                <a:gd name="connsiteX21" fmla="*/ 744947 w 883099"/>
                <a:gd name="connsiteY21" fmla="*/ 2943616 h 3837698"/>
                <a:gd name="connsiteX22" fmla="*/ 744947 w 883099"/>
                <a:gd name="connsiteY22" fmla="*/ 3156558 h 3837698"/>
                <a:gd name="connsiteX23" fmla="*/ 744947 w 883099"/>
                <a:gd name="connsiteY23" fmla="*/ 3432131 h 3837698"/>
                <a:gd name="connsiteX24" fmla="*/ 744947 w 883099"/>
                <a:gd name="connsiteY24" fmla="*/ 3557391 h 3837698"/>
                <a:gd name="connsiteX25" fmla="*/ 682317 w 883099"/>
                <a:gd name="connsiteY25" fmla="*/ 3807912 h 3837698"/>
                <a:gd name="connsiteX26" fmla="*/ 657265 w 883099"/>
                <a:gd name="connsiteY26" fmla="*/ 3832964 h 3837698"/>
                <a:gd name="connsiteX27" fmla="*/ 657265 w 883099"/>
                <a:gd name="connsiteY27" fmla="*/ 3832964 h 3837698"/>
                <a:gd name="connsiteX28" fmla="*/ 657265 w 883099"/>
                <a:gd name="connsiteY28" fmla="*/ 3820438 h 3837698"/>
                <a:gd name="connsiteX29" fmla="*/ 682317 w 883099"/>
                <a:gd name="connsiteY29" fmla="*/ 3795386 h 3837698"/>
                <a:gd name="connsiteX0" fmla="*/ 569583 w 889857"/>
                <a:gd name="connsiteY0" fmla="*/ 0 h 3837698"/>
                <a:gd name="connsiteX1" fmla="*/ 882734 w 889857"/>
                <a:gd name="connsiteY1" fmla="*/ 526093 h 3837698"/>
                <a:gd name="connsiteX2" fmla="*/ 776110 w 889857"/>
                <a:gd name="connsiteY2" fmla="*/ 1540701 h 3837698"/>
                <a:gd name="connsiteX3" fmla="*/ 632213 w 889857"/>
                <a:gd name="connsiteY3" fmla="*/ 1741117 h 3837698"/>
                <a:gd name="connsiteX4" fmla="*/ 613270 w 889857"/>
                <a:gd name="connsiteY4" fmla="*/ 1728591 h 3837698"/>
                <a:gd name="connsiteX5" fmla="*/ 594635 w 889857"/>
                <a:gd name="connsiteY5" fmla="*/ 1728591 h 3837698"/>
                <a:gd name="connsiteX6" fmla="*/ 594636 w 889857"/>
                <a:gd name="connsiteY6" fmla="*/ 1766169 h 3837698"/>
                <a:gd name="connsiteX7" fmla="*/ 607162 w 889857"/>
                <a:gd name="connsiteY7" fmla="*/ 1766169 h 3837698"/>
                <a:gd name="connsiteX8" fmla="*/ 607161 w 889857"/>
                <a:gd name="connsiteY8" fmla="*/ 1766169 h 3837698"/>
                <a:gd name="connsiteX9" fmla="*/ 569583 w 889857"/>
                <a:gd name="connsiteY9" fmla="*/ 1741117 h 3837698"/>
                <a:gd name="connsiteX10" fmla="*/ 369167 w 889857"/>
                <a:gd name="connsiteY10" fmla="*/ 1578279 h 3837698"/>
                <a:gd name="connsiteX11" fmla="*/ 356640 w 889857"/>
                <a:gd name="connsiteY11" fmla="*/ 1803747 h 3837698"/>
                <a:gd name="connsiteX12" fmla="*/ 344114 w 889857"/>
                <a:gd name="connsiteY12" fmla="*/ 2054268 h 3837698"/>
                <a:gd name="connsiteX13" fmla="*/ 206328 w 889857"/>
                <a:gd name="connsiteY13" fmla="*/ 1816274 h 3837698"/>
                <a:gd name="connsiteX14" fmla="*/ 118646 w 889857"/>
                <a:gd name="connsiteY14" fmla="*/ 1678487 h 3837698"/>
                <a:gd name="connsiteX15" fmla="*/ 43490 w 889857"/>
                <a:gd name="connsiteY15" fmla="*/ 1490597 h 3837698"/>
                <a:gd name="connsiteX16" fmla="*/ 5912 w 889857"/>
                <a:gd name="connsiteY16" fmla="*/ 1352811 h 3837698"/>
                <a:gd name="connsiteX17" fmla="*/ 168750 w 889857"/>
                <a:gd name="connsiteY17" fmla="*/ 1202498 h 3837698"/>
                <a:gd name="connsiteX18" fmla="*/ 294010 w 889857"/>
                <a:gd name="connsiteY18" fmla="*/ 1202498 h 3837698"/>
                <a:gd name="connsiteX19" fmla="*/ 632213 w 889857"/>
                <a:gd name="connsiteY19" fmla="*/ 1365337 h 3837698"/>
                <a:gd name="connsiteX20" fmla="*/ 744947 w 889857"/>
                <a:gd name="connsiteY20" fmla="*/ 2079320 h 3837698"/>
                <a:gd name="connsiteX21" fmla="*/ 744947 w 889857"/>
                <a:gd name="connsiteY21" fmla="*/ 2467627 h 3837698"/>
                <a:gd name="connsiteX22" fmla="*/ 744947 w 889857"/>
                <a:gd name="connsiteY22" fmla="*/ 2943616 h 3837698"/>
                <a:gd name="connsiteX23" fmla="*/ 744947 w 889857"/>
                <a:gd name="connsiteY23" fmla="*/ 3156558 h 3837698"/>
                <a:gd name="connsiteX24" fmla="*/ 744947 w 889857"/>
                <a:gd name="connsiteY24" fmla="*/ 3432131 h 3837698"/>
                <a:gd name="connsiteX25" fmla="*/ 744947 w 889857"/>
                <a:gd name="connsiteY25" fmla="*/ 3557391 h 3837698"/>
                <a:gd name="connsiteX26" fmla="*/ 682317 w 889857"/>
                <a:gd name="connsiteY26" fmla="*/ 3807912 h 3837698"/>
                <a:gd name="connsiteX27" fmla="*/ 657265 w 889857"/>
                <a:gd name="connsiteY27" fmla="*/ 3832964 h 3837698"/>
                <a:gd name="connsiteX28" fmla="*/ 657265 w 889857"/>
                <a:gd name="connsiteY28" fmla="*/ 3832964 h 3837698"/>
                <a:gd name="connsiteX29" fmla="*/ 657265 w 889857"/>
                <a:gd name="connsiteY29" fmla="*/ 3820438 h 3837698"/>
                <a:gd name="connsiteX30" fmla="*/ 682317 w 889857"/>
                <a:gd name="connsiteY30" fmla="*/ 3795386 h 3837698"/>
                <a:gd name="connsiteX0" fmla="*/ 469375 w 895512"/>
                <a:gd name="connsiteY0" fmla="*/ 0 h 3813094"/>
                <a:gd name="connsiteX1" fmla="*/ 882734 w 895512"/>
                <a:gd name="connsiteY1" fmla="*/ 501489 h 3813094"/>
                <a:gd name="connsiteX2" fmla="*/ 776110 w 895512"/>
                <a:gd name="connsiteY2" fmla="*/ 1516097 h 3813094"/>
                <a:gd name="connsiteX3" fmla="*/ 632213 w 895512"/>
                <a:gd name="connsiteY3" fmla="*/ 1716513 h 3813094"/>
                <a:gd name="connsiteX4" fmla="*/ 613270 w 895512"/>
                <a:gd name="connsiteY4" fmla="*/ 1703987 h 3813094"/>
                <a:gd name="connsiteX5" fmla="*/ 594635 w 895512"/>
                <a:gd name="connsiteY5" fmla="*/ 1703987 h 3813094"/>
                <a:gd name="connsiteX6" fmla="*/ 594636 w 895512"/>
                <a:gd name="connsiteY6" fmla="*/ 1741565 h 3813094"/>
                <a:gd name="connsiteX7" fmla="*/ 607162 w 895512"/>
                <a:gd name="connsiteY7" fmla="*/ 1741565 h 3813094"/>
                <a:gd name="connsiteX8" fmla="*/ 607161 w 895512"/>
                <a:gd name="connsiteY8" fmla="*/ 1741565 h 3813094"/>
                <a:gd name="connsiteX9" fmla="*/ 569583 w 895512"/>
                <a:gd name="connsiteY9" fmla="*/ 1716513 h 3813094"/>
                <a:gd name="connsiteX10" fmla="*/ 369167 w 895512"/>
                <a:gd name="connsiteY10" fmla="*/ 1553675 h 3813094"/>
                <a:gd name="connsiteX11" fmla="*/ 356640 w 895512"/>
                <a:gd name="connsiteY11" fmla="*/ 1779143 h 3813094"/>
                <a:gd name="connsiteX12" fmla="*/ 344114 w 895512"/>
                <a:gd name="connsiteY12" fmla="*/ 2029664 h 3813094"/>
                <a:gd name="connsiteX13" fmla="*/ 206328 w 895512"/>
                <a:gd name="connsiteY13" fmla="*/ 1791670 h 3813094"/>
                <a:gd name="connsiteX14" fmla="*/ 118646 w 895512"/>
                <a:gd name="connsiteY14" fmla="*/ 1653883 h 3813094"/>
                <a:gd name="connsiteX15" fmla="*/ 43490 w 895512"/>
                <a:gd name="connsiteY15" fmla="*/ 1465993 h 3813094"/>
                <a:gd name="connsiteX16" fmla="*/ 5912 w 895512"/>
                <a:gd name="connsiteY16" fmla="*/ 1328207 h 3813094"/>
                <a:gd name="connsiteX17" fmla="*/ 168750 w 895512"/>
                <a:gd name="connsiteY17" fmla="*/ 1177894 h 3813094"/>
                <a:gd name="connsiteX18" fmla="*/ 294010 w 895512"/>
                <a:gd name="connsiteY18" fmla="*/ 1177894 h 3813094"/>
                <a:gd name="connsiteX19" fmla="*/ 632213 w 895512"/>
                <a:gd name="connsiteY19" fmla="*/ 1340733 h 3813094"/>
                <a:gd name="connsiteX20" fmla="*/ 744947 w 895512"/>
                <a:gd name="connsiteY20" fmla="*/ 2054716 h 3813094"/>
                <a:gd name="connsiteX21" fmla="*/ 744947 w 895512"/>
                <a:gd name="connsiteY21" fmla="*/ 2443023 h 3813094"/>
                <a:gd name="connsiteX22" fmla="*/ 744947 w 895512"/>
                <a:gd name="connsiteY22" fmla="*/ 2919012 h 3813094"/>
                <a:gd name="connsiteX23" fmla="*/ 744947 w 895512"/>
                <a:gd name="connsiteY23" fmla="*/ 3131954 h 3813094"/>
                <a:gd name="connsiteX24" fmla="*/ 744947 w 895512"/>
                <a:gd name="connsiteY24" fmla="*/ 3407527 h 3813094"/>
                <a:gd name="connsiteX25" fmla="*/ 744947 w 895512"/>
                <a:gd name="connsiteY25" fmla="*/ 3532787 h 3813094"/>
                <a:gd name="connsiteX26" fmla="*/ 682317 w 895512"/>
                <a:gd name="connsiteY26" fmla="*/ 3783308 h 3813094"/>
                <a:gd name="connsiteX27" fmla="*/ 657265 w 895512"/>
                <a:gd name="connsiteY27" fmla="*/ 3808360 h 3813094"/>
                <a:gd name="connsiteX28" fmla="*/ 657265 w 895512"/>
                <a:gd name="connsiteY28" fmla="*/ 3808360 h 3813094"/>
                <a:gd name="connsiteX29" fmla="*/ 657265 w 895512"/>
                <a:gd name="connsiteY29" fmla="*/ 3795834 h 3813094"/>
                <a:gd name="connsiteX30" fmla="*/ 682317 w 895512"/>
                <a:gd name="connsiteY30" fmla="*/ 3770782 h 381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512" h="3813094">
                  <a:moveTo>
                    <a:pt x="469375" y="0"/>
                  </a:moveTo>
                  <a:cubicBezTo>
                    <a:pt x="620731" y="117953"/>
                    <a:pt x="831612" y="248806"/>
                    <a:pt x="882734" y="501489"/>
                  </a:cubicBezTo>
                  <a:cubicBezTo>
                    <a:pt x="933856" y="754172"/>
                    <a:pt x="817863" y="1313593"/>
                    <a:pt x="776110" y="1516097"/>
                  </a:cubicBezTo>
                  <a:cubicBezTo>
                    <a:pt x="734357" y="1718601"/>
                    <a:pt x="659353" y="1685198"/>
                    <a:pt x="632213" y="1716513"/>
                  </a:cubicBezTo>
                  <a:cubicBezTo>
                    <a:pt x="605073" y="1747828"/>
                    <a:pt x="619533" y="1706075"/>
                    <a:pt x="613270" y="1703987"/>
                  </a:cubicBezTo>
                  <a:cubicBezTo>
                    <a:pt x="607007" y="1701899"/>
                    <a:pt x="593565" y="1714425"/>
                    <a:pt x="594635" y="1703987"/>
                  </a:cubicBezTo>
                  <a:cubicBezTo>
                    <a:pt x="595705" y="1693549"/>
                    <a:pt x="594636" y="1752003"/>
                    <a:pt x="594636" y="1741565"/>
                  </a:cubicBezTo>
                  <a:cubicBezTo>
                    <a:pt x="594636" y="1731127"/>
                    <a:pt x="605075" y="1754091"/>
                    <a:pt x="607162" y="1741565"/>
                  </a:cubicBezTo>
                  <a:cubicBezTo>
                    <a:pt x="609249" y="1729039"/>
                    <a:pt x="613424" y="1758266"/>
                    <a:pt x="607161" y="1741565"/>
                  </a:cubicBezTo>
                  <a:cubicBezTo>
                    <a:pt x="600898" y="1724864"/>
                    <a:pt x="609249" y="1758267"/>
                    <a:pt x="569583" y="1716513"/>
                  </a:cubicBezTo>
                  <a:cubicBezTo>
                    <a:pt x="529917" y="1674760"/>
                    <a:pt x="404657" y="1543237"/>
                    <a:pt x="369167" y="1553675"/>
                  </a:cubicBezTo>
                  <a:cubicBezTo>
                    <a:pt x="333677" y="1564113"/>
                    <a:pt x="360815" y="1699812"/>
                    <a:pt x="356640" y="1779143"/>
                  </a:cubicBezTo>
                  <a:cubicBezTo>
                    <a:pt x="352465" y="1858474"/>
                    <a:pt x="369166" y="2027576"/>
                    <a:pt x="344114" y="2029664"/>
                  </a:cubicBezTo>
                  <a:cubicBezTo>
                    <a:pt x="319062" y="2031752"/>
                    <a:pt x="243906" y="1854300"/>
                    <a:pt x="206328" y="1791670"/>
                  </a:cubicBezTo>
                  <a:cubicBezTo>
                    <a:pt x="168750" y="1729040"/>
                    <a:pt x="145786" y="1708162"/>
                    <a:pt x="118646" y="1653883"/>
                  </a:cubicBezTo>
                  <a:cubicBezTo>
                    <a:pt x="91506" y="1599604"/>
                    <a:pt x="62279" y="1520272"/>
                    <a:pt x="43490" y="1465993"/>
                  </a:cubicBezTo>
                  <a:cubicBezTo>
                    <a:pt x="24701" y="1411714"/>
                    <a:pt x="-14965" y="1376223"/>
                    <a:pt x="5912" y="1328207"/>
                  </a:cubicBezTo>
                  <a:cubicBezTo>
                    <a:pt x="26789" y="1280191"/>
                    <a:pt x="120734" y="1202946"/>
                    <a:pt x="168750" y="1177894"/>
                  </a:cubicBezTo>
                  <a:cubicBezTo>
                    <a:pt x="216766" y="1152842"/>
                    <a:pt x="216766" y="1150754"/>
                    <a:pt x="294010" y="1177894"/>
                  </a:cubicBezTo>
                  <a:cubicBezTo>
                    <a:pt x="371254" y="1205034"/>
                    <a:pt x="557057" y="1194596"/>
                    <a:pt x="632213" y="1340733"/>
                  </a:cubicBezTo>
                  <a:cubicBezTo>
                    <a:pt x="707369" y="1486870"/>
                    <a:pt x="726158" y="1871001"/>
                    <a:pt x="744947" y="2054716"/>
                  </a:cubicBezTo>
                  <a:cubicBezTo>
                    <a:pt x="763736" y="2238431"/>
                    <a:pt x="744947" y="2443023"/>
                    <a:pt x="744947" y="2443023"/>
                  </a:cubicBezTo>
                  <a:lnTo>
                    <a:pt x="744947" y="2919012"/>
                  </a:lnTo>
                  <a:lnTo>
                    <a:pt x="744947" y="3131954"/>
                  </a:lnTo>
                  <a:lnTo>
                    <a:pt x="744947" y="3407527"/>
                  </a:lnTo>
                  <a:cubicBezTo>
                    <a:pt x="744947" y="3474332"/>
                    <a:pt x="755385" y="3470157"/>
                    <a:pt x="744947" y="3532787"/>
                  </a:cubicBezTo>
                  <a:cubicBezTo>
                    <a:pt x="734509" y="3595417"/>
                    <a:pt x="696931" y="3737379"/>
                    <a:pt x="682317" y="3783308"/>
                  </a:cubicBezTo>
                  <a:cubicBezTo>
                    <a:pt x="667703" y="3829237"/>
                    <a:pt x="657265" y="3808360"/>
                    <a:pt x="657265" y="3808360"/>
                  </a:cubicBezTo>
                  <a:lnTo>
                    <a:pt x="657265" y="3808360"/>
                  </a:lnTo>
                  <a:cubicBezTo>
                    <a:pt x="657265" y="3806272"/>
                    <a:pt x="653090" y="3802097"/>
                    <a:pt x="657265" y="3795834"/>
                  </a:cubicBezTo>
                  <a:cubicBezTo>
                    <a:pt x="661440" y="3789571"/>
                    <a:pt x="671878" y="3780176"/>
                    <a:pt x="682317" y="3770782"/>
                  </a:cubicBezTo>
                </a:path>
              </a:pathLst>
            </a:custGeom>
            <a:ln w="19050">
              <a:solidFill>
                <a:srgbClr val="FF6699"/>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4" name="מחבר חץ ישר 13"/>
            <p:cNvCxnSpPr/>
            <p:nvPr/>
          </p:nvCxnSpPr>
          <p:spPr>
            <a:xfrm>
              <a:off x="2409402" y="1202730"/>
              <a:ext cx="125506" cy="68270"/>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H="1">
              <a:off x="2612754" y="2709455"/>
              <a:ext cx="106442" cy="193699"/>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a:xfrm>
              <a:off x="2239411" y="2322057"/>
              <a:ext cx="169990" cy="98437"/>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a:off x="2666770" y="3882764"/>
              <a:ext cx="20652" cy="263558"/>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43" name="מחבר חץ ישר 42"/>
            <p:cNvCxnSpPr/>
            <p:nvPr/>
          </p:nvCxnSpPr>
          <p:spPr>
            <a:xfrm flipH="1">
              <a:off x="2568271" y="4813154"/>
              <a:ext cx="55604" cy="271496"/>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sp>
          <p:nvSpPr>
            <p:cNvPr id="7171" name="צורה חופשית 7170"/>
            <p:cNvSpPr/>
            <p:nvPr/>
          </p:nvSpPr>
          <p:spPr>
            <a:xfrm>
              <a:off x="1286197" y="1188441"/>
              <a:ext cx="697436" cy="3761256"/>
            </a:xfrm>
            <a:custGeom>
              <a:avLst/>
              <a:gdLst>
                <a:gd name="connsiteX0" fmla="*/ 229696 w 1116270"/>
                <a:gd name="connsiteY0" fmla="*/ 4073086 h 4073086"/>
                <a:gd name="connsiteX1" fmla="*/ 4228 w 1116270"/>
                <a:gd name="connsiteY1" fmla="*/ 2419650 h 4073086"/>
                <a:gd name="connsiteX2" fmla="*/ 405061 w 1116270"/>
                <a:gd name="connsiteY2" fmla="*/ 1906083 h 4073086"/>
                <a:gd name="connsiteX3" fmla="*/ 643055 w 1116270"/>
                <a:gd name="connsiteY3" fmla="*/ 1655562 h 4073086"/>
                <a:gd name="connsiteX4" fmla="*/ 643055 w 1116270"/>
                <a:gd name="connsiteY4" fmla="*/ 1655562 h 4073086"/>
                <a:gd name="connsiteX5" fmla="*/ 818420 w 1116270"/>
                <a:gd name="connsiteY5" fmla="*/ 2043869 h 4073086"/>
                <a:gd name="connsiteX6" fmla="*/ 918628 w 1116270"/>
                <a:gd name="connsiteY6" fmla="*/ 2031343 h 4073086"/>
                <a:gd name="connsiteX7" fmla="*/ 931154 w 1116270"/>
                <a:gd name="connsiteY7" fmla="*/ 1793349 h 4073086"/>
                <a:gd name="connsiteX8" fmla="*/ 906102 w 1116270"/>
                <a:gd name="connsiteY8" fmla="*/ 1668088 h 4073086"/>
                <a:gd name="connsiteX9" fmla="*/ 1006310 w 1116270"/>
                <a:gd name="connsiteY9" fmla="*/ 1492724 h 4073086"/>
                <a:gd name="connsiteX10" fmla="*/ 1106518 w 1116270"/>
                <a:gd name="connsiteY10" fmla="*/ 1354938 h 4073086"/>
                <a:gd name="connsiteX11" fmla="*/ 1093992 w 1116270"/>
                <a:gd name="connsiteY11" fmla="*/ 1104417 h 4073086"/>
                <a:gd name="connsiteX12" fmla="*/ 943680 w 1116270"/>
                <a:gd name="connsiteY12" fmla="*/ 904001 h 4073086"/>
                <a:gd name="connsiteX13" fmla="*/ 417587 w 1116270"/>
                <a:gd name="connsiteY13" fmla="*/ 716110 h 4073086"/>
                <a:gd name="connsiteX14" fmla="*/ 354957 w 1116270"/>
                <a:gd name="connsiteY14" fmla="*/ 503168 h 4073086"/>
                <a:gd name="connsiteX15" fmla="*/ 354957 w 1116270"/>
                <a:gd name="connsiteY15" fmla="*/ 290225 h 4073086"/>
                <a:gd name="connsiteX16" fmla="*/ 442639 w 1116270"/>
                <a:gd name="connsiteY16" fmla="*/ 64757 h 4073086"/>
                <a:gd name="connsiteX17" fmla="*/ 580425 w 1116270"/>
                <a:gd name="connsiteY17" fmla="*/ 2127 h 4073086"/>
                <a:gd name="connsiteX18" fmla="*/ 655581 w 1116270"/>
                <a:gd name="connsiteY18" fmla="*/ 14653 h 4073086"/>
                <a:gd name="connsiteX19" fmla="*/ 705686 w 1116270"/>
                <a:gd name="connsiteY19" fmla="*/ 14653 h 4073086"/>
                <a:gd name="connsiteX20" fmla="*/ 705686 w 1116270"/>
                <a:gd name="connsiteY20" fmla="*/ 14653 h 4073086"/>
                <a:gd name="connsiteX21" fmla="*/ 680633 w 1116270"/>
                <a:gd name="connsiteY21" fmla="*/ 14653 h 4073086"/>
                <a:gd name="connsiteX22" fmla="*/ 680633 w 1116270"/>
                <a:gd name="connsiteY22" fmla="*/ 27179 h 4073086"/>
                <a:gd name="connsiteX23" fmla="*/ 680633 w 1116270"/>
                <a:gd name="connsiteY23" fmla="*/ 27179 h 4073086"/>
                <a:gd name="connsiteX24" fmla="*/ 655581 w 1116270"/>
                <a:gd name="connsiteY24" fmla="*/ 27179 h 4073086"/>
                <a:gd name="connsiteX0" fmla="*/ 629251 w 1114992"/>
                <a:gd name="connsiteY0" fmla="*/ 3784988 h 3784988"/>
                <a:gd name="connsiteX1" fmla="*/ 2950 w 1114992"/>
                <a:gd name="connsiteY1" fmla="*/ 2419650 h 3784988"/>
                <a:gd name="connsiteX2" fmla="*/ 403783 w 1114992"/>
                <a:gd name="connsiteY2" fmla="*/ 1906083 h 3784988"/>
                <a:gd name="connsiteX3" fmla="*/ 641777 w 1114992"/>
                <a:gd name="connsiteY3" fmla="*/ 1655562 h 3784988"/>
                <a:gd name="connsiteX4" fmla="*/ 641777 w 1114992"/>
                <a:gd name="connsiteY4" fmla="*/ 1655562 h 3784988"/>
                <a:gd name="connsiteX5" fmla="*/ 817142 w 1114992"/>
                <a:gd name="connsiteY5" fmla="*/ 2043869 h 3784988"/>
                <a:gd name="connsiteX6" fmla="*/ 917350 w 1114992"/>
                <a:gd name="connsiteY6" fmla="*/ 2031343 h 3784988"/>
                <a:gd name="connsiteX7" fmla="*/ 929876 w 1114992"/>
                <a:gd name="connsiteY7" fmla="*/ 1793349 h 3784988"/>
                <a:gd name="connsiteX8" fmla="*/ 904824 w 1114992"/>
                <a:gd name="connsiteY8" fmla="*/ 1668088 h 3784988"/>
                <a:gd name="connsiteX9" fmla="*/ 1005032 w 1114992"/>
                <a:gd name="connsiteY9" fmla="*/ 1492724 h 3784988"/>
                <a:gd name="connsiteX10" fmla="*/ 1105240 w 1114992"/>
                <a:gd name="connsiteY10" fmla="*/ 1354938 h 3784988"/>
                <a:gd name="connsiteX11" fmla="*/ 1092714 w 1114992"/>
                <a:gd name="connsiteY11" fmla="*/ 1104417 h 3784988"/>
                <a:gd name="connsiteX12" fmla="*/ 942402 w 1114992"/>
                <a:gd name="connsiteY12" fmla="*/ 904001 h 3784988"/>
                <a:gd name="connsiteX13" fmla="*/ 416309 w 1114992"/>
                <a:gd name="connsiteY13" fmla="*/ 716110 h 3784988"/>
                <a:gd name="connsiteX14" fmla="*/ 353679 w 1114992"/>
                <a:gd name="connsiteY14" fmla="*/ 503168 h 3784988"/>
                <a:gd name="connsiteX15" fmla="*/ 353679 w 1114992"/>
                <a:gd name="connsiteY15" fmla="*/ 290225 h 3784988"/>
                <a:gd name="connsiteX16" fmla="*/ 441361 w 1114992"/>
                <a:gd name="connsiteY16" fmla="*/ 64757 h 3784988"/>
                <a:gd name="connsiteX17" fmla="*/ 579147 w 1114992"/>
                <a:gd name="connsiteY17" fmla="*/ 2127 h 3784988"/>
                <a:gd name="connsiteX18" fmla="*/ 654303 w 1114992"/>
                <a:gd name="connsiteY18" fmla="*/ 14653 h 3784988"/>
                <a:gd name="connsiteX19" fmla="*/ 704408 w 1114992"/>
                <a:gd name="connsiteY19" fmla="*/ 14653 h 3784988"/>
                <a:gd name="connsiteX20" fmla="*/ 704408 w 1114992"/>
                <a:gd name="connsiteY20" fmla="*/ 14653 h 3784988"/>
                <a:gd name="connsiteX21" fmla="*/ 679355 w 1114992"/>
                <a:gd name="connsiteY21" fmla="*/ 14653 h 3784988"/>
                <a:gd name="connsiteX22" fmla="*/ 679355 w 1114992"/>
                <a:gd name="connsiteY22" fmla="*/ 27179 h 3784988"/>
                <a:gd name="connsiteX23" fmla="*/ 679355 w 1114992"/>
                <a:gd name="connsiteY23" fmla="*/ 27179 h 3784988"/>
                <a:gd name="connsiteX24" fmla="*/ 654303 w 111499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297557 w 770772"/>
                <a:gd name="connsiteY4" fmla="*/ 1655562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385239 w 770772"/>
                <a:gd name="connsiteY4" fmla="*/ 1630510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51753"/>
                <a:gd name="connsiteY0" fmla="*/ 3784988 h 3784988"/>
                <a:gd name="connsiteX1" fmla="*/ 21985 w 751753"/>
                <a:gd name="connsiteY1" fmla="*/ 2419650 h 3784988"/>
                <a:gd name="connsiteX2" fmla="*/ 59563 w 751753"/>
                <a:gd name="connsiteY2" fmla="*/ 1906083 h 3784988"/>
                <a:gd name="connsiteX3" fmla="*/ 297557 w 751753"/>
                <a:gd name="connsiteY3" fmla="*/ 1655562 h 3784988"/>
                <a:gd name="connsiteX4" fmla="*/ 385239 w 751753"/>
                <a:gd name="connsiteY4" fmla="*/ 1630510 h 3784988"/>
                <a:gd name="connsiteX5" fmla="*/ 472922 w 751753"/>
                <a:gd name="connsiteY5" fmla="*/ 2043869 h 3784988"/>
                <a:gd name="connsiteX6" fmla="*/ 573130 w 751753"/>
                <a:gd name="connsiteY6" fmla="*/ 2031343 h 3784988"/>
                <a:gd name="connsiteX7" fmla="*/ 585656 w 751753"/>
                <a:gd name="connsiteY7" fmla="*/ 1793349 h 3784988"/>
                <a:gd name="connsiteX8" fmla="*/ 560604 w 751753"/>
                <a:gd name="connsiteY8" fmla="*/ 1668088 h 3784988"/>
                <a:gd name="connsiteX9" fmla="*/ 660812 w 751753"/>
                <a:gd name="connsiteY9" fmla="*/ 1492724 h 3784988"/>
                <a:gd name="connsiteX10" fmla="*/ 698390 w 751753"/>
                <a:gd name="connsiteY10" fmla="*/ 1354938 h 3784988"/>
                <a:gd name="connsiteX11" fmla="*/ 748494 w 751753"/>
                <a:gd name="connsiteY11" fmla="*/ 1104417 h 3784988"/>
                <a:gd name="connsiteX12" fmla="*/ 598182 w 751753"/>
                <a:gd name="connsiteY12" fmla="*/ 904001 h 3784988"/>
                <a:gd name="connsiteX13" fmla="*/ 72089 w 751753"/>
                <a:gd name="connsiteY13" fmla="*/ 716110 h 3784988"/>
                <a:gd name="connsiteX14" fmla="*/ 9459 w 751753"/>
                <a:gd name="connsiteY14" fmla="*/ 503168 h 3784988"/>
                <a:gd name="connsiteX15" fmla="*/ 9459 w 751753"/>
                <a:gd name="connsiteY15" fmla="*/ 290225 h 3784988"/>
                <a:gd name="connsiteX16" fmla="*/ 97141 w 751753"/>
                <a:gd name="connsiteY16" fmla="*/ 64757 h 3784988"/>
                <a:gd name="connsiteX17" fmla="*/ 234927 w 751753"/>
                <a:gd name="connsiteY17" fmla="*/ 2127 h 3784988"/>
                <a:gd name="connsiteX18" fmla="*/ 310083 w 751753"/>
                <a:gd name="connsiteY18" fmla="*/ 14653 h 3784988"/>
                <a:gd name="connsiteX19" fmla="*/ 360188 w 751753"/>
                <a:gd name="connsiteY19" fmla="*/ 14653 h 3784988"/>
                <a:gd name="connsiteX20" fmla="*/ 360188 w 751753"/>
                <a:gd name="connsiteY20" fmla="*/ 14653 h 3784988"/>
                <a:gd name="connsiteX21" fmla="*/ 335135 w 751753"/>
                <a:gd name="connsiteY21" fmla="*/ 14653 h 3784988"/>
                <a:gd name="connsiteX22" fmla="*/ 335135 w 751753"/>
                <a:gd name="connsiteY22" fmla="*/ 27179 h 3784988"/>
                <a:gd name="connsiteX23" fmla="*/ 335135 w 751753"/>
                <a:gd name="connsiteY23" fmla="*/ 27179 h 3784988"/>
                <a:gd name="connsiteX24" fmla="*/ 310083 w 751753"/>
                <a:gd name="connsiteY24" fmla="*/ 27179 h 3784988"/>
                <a:gd name="connsiteX0" fmla="*/ 285031 w 698390"/>
                <a:gd name="connsiteY0" fmla="*/ 3784988 h 3784988"/>
                <a:gd name="connsiteX1" fmla="*/ 21985 w 698390"/>
                <a:gd name="connsiteY1" fmla="*/ 2419650 h 3784988"/>
                <a:gd name="connsiteX2" fmla="*/ 59563 w 698390"/>
                <a:gd name="connsiteY2" fmla="*/ 1906083 h 3784988"/>
                <a:gd name="connsiteX3" fmla="*/ 297557 w 698390"/>
                <a:gd name="connsiteY3" fmla="*/ 1655562 h 3784988"/>
                <a:gd name="connsiteX4" fmla="*/ 385239 w 698390"/>
                <a:gd name="connsiteY4" fmla="*/ 1630510 h 3784988"/>
                <a:gd name="connsiteX5" fmla="*/ 472922 w 698390"/>
                <a:gd name="connsiteY5" fmla="*/ 2043869 h 3784988"/>
                <a:gd name="connsiteX6" fmla="*/ 573130 w 698390"/>
                <a:gd name="connsiteY6" fmla="*/ 2031343 h 3784988"/>
                <a:gd name="connsiteX7" fmla="*/ 585656 w 698390"/>
                <a:gd name="connsiteY7" fmla="*/ 1793349 h 3784988"/>
                <a:gd name="connsiteX8" fmla="*/ 560604 w 698390"/>
                <a:gd name="connsiteY8" fmla="*/ 1668088 h 3784988"/>
                <a:gd name="connsiteX9" fmla="*/ 660812 w 698390"/>
                <a:gd name="connsiteY9" fmla="*/ 1492724 h 3784988"/>
                <a:gd name="connsiteX10" fmla="*/ 698390 w 698390"/>
                <a:gd name="connsiteY10" fmla="*/ 1354938 h 3784988"/>
                <a:gd name="connsiteX11" fmla="*/ 660812 w 698390"/>
                <a:gd name="connsiteY11" fmla="*/ 1104417 h 3784988"/>
                <a:gd name="connsiteX12" fmla="*/ 598182 w 698390"/>
                <a:gd name="connsiteY12" fmla="*/ 904001 h 3784988"/>
                <a:gd name="connsiteX13" fmla="*/ 72089 w 698390"/>
                <a:gd name="connsiteY13" fmla="*/ 716110 h 3784988"/>
                <a:gd name="connsiteX14" fmla="*/ 9459 w 698390"/>
                <a:gd name="connsiteY14" fmla="*/ 503168 h 3784988"/>
                <a:gd name="connsiteX15" fmla="*/ 9459 w 698390"/>
                <a:gd name="connsiteY15" fmla="*/ 290225 h 3784988"/>
                <a:gd name="connsiteX16" fmla="*/ 97141 w 698390"/>
                <a:gd name="connsiteY16" fmla="*/ 64757 h 3784988"/>
                <a:gd name="connsiteX17" fmla="*/ 234927 w 698390"/>
                <a:gd name="connsiteY17" fmla="*/ 2127 h 3784988"/>
                <a:gd name="connsiteX18" fmla="*/ 310083 w 698390"/>
                <a:gd name="connsiteY18" fmla="*/ 14653 h 3784988"/>
                <a:gd name="connsiteX19" fmla="*/ 360188 w 698390"/>
                <a:gd name="connsiteY19" fmla="*/ 14653 h 3784988"/>
                <a:gd name="connsiteX20" fmla="*/ 360188 w 698390"/>
                <a:gd name="connsiteY20" fmla="*/ 14653 h 3784988"/>
                <a:gd name="connsiteX21" fmla="*/ 335135 w 698390"/>
                <a:gd name="connsiteY21" fmla="*/ 14653 h 3784988"/>
                <a:gd name="connsiteX22" fmla="*/ 335135 w 698390"/>
                <a:gd name="connsiteY22" fmla="*/ 27179 h 3784988"/>
                <a:gd name="connsiteX23" fmla="*/ 335135 w 698390"/>
                <a:gd name="connsiteY23" fmla="*/ 27179 h 3784988"/>
                <a:gd name="connsiteX24" fmla="*/ 310083 w 698390"/>
                <a:gd name="connsiteY24" fmla="*/ 27179 h 37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390" h="3784988">
                  <a:moveTo>
                    <a:pt x="285031" y="3784988"/>
                  </a:moveTo>
                  <a:cubicBezTo>
                    <a:pt x="157683" y="3138853"/>
                    <a:pt x="59563" y="2732801"/>
                    <a:pt x="21985" y="2419650"/>
                  </a:cubicBezTo>
                  <a:cubicBezTo>
                    <a:pt x="-15593" y="2106499"/>
                    <a:pt x="13634" y="2033431"/>
                    <a:pt x="59563" y="1906083"/>
                  </a:cubicBezTo>
                  <a:cubicBezTo>
                    <a:pt x="105492" y="1778735"/>
                    <a:pt x="243278" y="1701491"/>
                    <a:pt x="297557" y="1655562"/>
                  </a:cubicBezTo>
                  <a:cubicBezTo>
                    <a:pt x="351836" y="1609633"/>
                    <a:pt x="356012" y="1638861"/>
                    <a:pt x="385239" y="1630510"/>
                  </a:cubicBezTo>
                  <a:cubicBezTo>
                    <a:pt x="414467" y="1695228"/>
                    <a:pt x="441607" y="1977064"/>
                    <a:pt x="472922" y="2043869"/>
                  </a:cubicBezTo>
                  <a:cubicBezTo>
                    <a:pt x="504237" y="2110674"/>
                    <a:pt x="554341" y="2073096"/>
                    <a:pt x="573130" y="2031343"/>
                  </a:cubicBezTo>
                  <a:cubicBezTo>
                    <a:pt x="591919" y="1989590"/>
                    <a:pt x="587744" y="1853891"/>
                    <a:pt x="585656" y="1793349"/>
                  </a:cubicBezTo>
                  <a:cubicBezTo>
                    <a:pt x="583568" y="1732807"/>
                    <a:pt x="548078" y="1718192"/>
                    <a:pt x="560604" y="1668088"/>
                  </a:cubicBezTo>
                  <a:cubicBezTo>
                    <a:pt x="573130" y="1617984"/>
                    <a:pt x="637848" y="1544916"/>
                    <a:pt x="660812" y="1492724"/>
                  </a:cubicBezTo>
                  <a:cubicBezTo>
                    <a:pt x="683776" y="1440532"/>
                    <a:pt x="698390" y="1419656"/>
                    <a:pt x="698390" y="1354938"/>
                  </a:cubicBezTo>
                  <a:cubicBezTo>
                    <a:pt x="698390" y="1290220"/>
                    <a:pt x="677513" y="1179573"/>
                    <a:pt x="660812" y="1104417"/>
                  </a:cubicBezTo>
                  <a:cubicBezTo>
                    <a:pt x="644111" y="1029261"/>
                    <a:pt x="696302" y="968719"/>
                    <a:pt x="598182" y="904001"/>
                  </a:cubicBezTo>
                  <a:cubicBezTo>
                    <a:pt x="500062" y="839283"/>
                    <a:pt x="170210" y="782916"/>
                    <a:pt x="72089" y="716110"/>
                  </a:cubicBezTo>
                  <a:cubicBezTo>
                    <a:pt x="-26032" y="649304"/>
                    <a:pt x="19897" y="574149"/>
                    <a:pt x="9459" y="503168"/>
                  </a:cubicBezTo>
                  <a:cubicBezTo>
                    <a:pt x="-979" y="432187"/>
                    <a:pt x="-5155" y="363293"/>
                    <a:pt x="9459" y="290225"/>
                  </a:cubicBezTo>
                  <a:cubicBezTo>
                    <a:pt x="24073" y="217156"/>
                    <a:pt x="59563" y="112773"/>
                    <a:pt x="97141" y="64757"/>
                  </a:cubicBezTo>
                  <a:cubicBezTo>
                    <a:pt x="134719" y="16741"/>
                    <a:pt x="199437" y="10478"/>
                    <a:pt x="234927" y="2127"/>
                  </a:cubicBezTo>
                  <a:cubicBezTo>
                    <a:pt x="270417" y="-6224"/>
                    <a:pt x="289206" y="12565"/>
                    <a:pt x="310083" y="14653"/>
                  </a:cubicBezTo>
                  <a:cubicBezTo>
                    <a:pt x="330960" y="16741"/>
                    <a:pt x="360188" y="14653"/>
                    <a:pt x="360188" y="14653"/>
                  </a:cubicBezTo>
                  <a:lnTo>
                    <a:pt x="360188" y="14653"/>
                  </a:lnTo>
                  <a:cubicBezTo>
                    <a:pt x="356013" y="14653"/>
                    <a:pt x="339310" y="12565"/>
                    <a:pt x="335135" y="14653"/>
                  </a:cubicBezTo>
                  <a:cubicBezTo>
                    <a:pt x="330960" y="16741"/>
                    <a:pt x="335135" y="27179"/>
                    <a:pt x="335135" y="27179"/>
                  </a:cubicBezTo>
                  <a:lnTo>
                    <a:pt x="335135" y="27179"/>
                  </a:lnTo>
                  <a:lnTo>
                    <a:pt x="310083" y="27179"/>
                  </a:lnTo>
                </a:path>
              </a:pathLst>
            </a:custGeom>
            <a:ln w="190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7185" name="מחבר חץ ישר 7184"/>
            <p:cNvCxnSpPr/>
            <p:nvPr/>
          </p:nvCxnSpPr>
          <p:spPr>
            <a:xfrm flipH="1" flipV="1">
              <a:off x="1410115" y="2047385"/>
              <a:ext cx="225594" cy="4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מחבר חץ ישר 65"/>
            <p:cNvCxnSpPr/>
            <p:nvPr/>
          </p:nvCxnSpPr>
          <p:spPr>
            <a:xfrm flipV="1">
              <a:off x="1286197" y="1112231"/>
              <a:ext cx="239893" cy="7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93" name="מחבר חץ ישר 7192"/>
            <p:cNvCxnSpPr/>
            <p:nvPr/>
          </p:nvCxnSpPr>
          <p:spPr>
            <a:xfrm flipH="1" flipV="1">
              <a:off x="1410115" y="4652796"/>
              <a:ext cx="52427" cy="212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96" name="מחבר חץ ישר 7195"/>
            <p:cNvCxnSpPr/>
            <p:nvPr/>
          </p:nvCxnSpPr>
          <p:spPr>
            <a:xfrm flipH="1" flipV="1">
              <a:off x="1236948" y="3592214"/>
              <a:ext cx="49249" cy="290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851275" y="465138"/>
            <a:ext cx="4800600" cy="45243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3</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א. סמנו ליד כלי הדם המסומנים במספרים </a:t>
            </a:r>
          </a:p>
          <a:p>
            <a:pPr eaLnBrk="1" hangingPunct="1">
              <a:defRPr/>
            </a:pPr>
            <a:r>
              <a:rPr lang="he-IL" dirty="0" smtClean="0">
                <a:solidFill>
                  <a:srgbClr val="1F497D"/>
                </a:solidFill>
                <a:cs typeface="Arial"/>
              </a:rPr>
              <a:t>    </a:t>
            </a:r>
            <a:r>
              <a:rPr lang="he-IL" dirty="0" smtClean="0">
                <a:solidFill>
                  <a:schemeClr val="tx2"/>
                </a:solidFill>
                <a:cs typeface="Arial"/>
              </a:rPr>
              <a:t>אם הם עורקים או ורידים.</a:t>
            </a:r>
          </a:p>
          <a:p>
            <a:pPr eaLnBrk="1" hangingPunct="1">
              <a:defRPr/>
            </a:pPr>
            <a:endParaRPr lang="he-IL" dirty="0" smtClean="0">
              <a:solidFill>
                <a:schemeClr val="tx2"/>
              </a:solidFill>
              <a:cs typeface="Arial"/>
            </a:endParaRPr>
          </a:p>
          <a:p>
            <a:pPr eaLnBrk="1" hangingPunct="1">
              <a:defRPr/>
            </a:pPr>
            <a:r>
              <a:rPr lang="he-IL" dirty="0" smtClean="0">
                <a:solidFill>
                  <a:schemeClr val="tx2"/>
                </a:solidFill>
                <a:cs typeface="Arial"/>
              </a:rPr>
              <a:t>ב. ציינו את תכולת החמצן והפחמן הדו-חמצני בכל </a:t>
            </a:r>
          </a:p>
          <a:p>
            <a:pPr eaLnBrk="1" hangingPunct="1">
              <a:defRPr/>
            </a:pPr>
            <a:r>
              <a:rPr lang="he-IL" dirty="0" smtClean="0">
                <a:solidFill>
                  <a:schemeClr val="tx2"/>
                </a:solidFill>
                <a:cs typeface="Arial"/>
              </a:rPr>
              <a:t>    צינור בדרך הבאה:</a:t>
            </a:r>
          </a:p>
          <a:p>
            <a:pPr eaLnBrk="1" hangingPunct="1">
              <a:defRPr/>
            </a:pPr>
            <a:r>
              <a:rPr lang="he-IL" dirty="0" smtClean="0">
                <a:solidFill>
                  <a:schemeClr val="tx2"/>
                </a:solidFill>
                <a:cs typeface="Arial"/>
              </a:rPr>
              <a:t>    ריכוז גבוה/ריכוז נמוך:</a:t>
            </a:r>
          </a:p>
          <a:p>
            <a:pPr eaLnBrk="1" hangingPunct="1">
              <a:defRPr/>
            </a:pPr>
            <a:endParaRPr lang="he-IL" dirty="0">
              <a:solidFill>
                <a:schemeClr val="tx2"/>
              </a:solidFill>
              <a:cs typeface="Arial"/>
            </a:endParaRPr>
          </a:p>
          <a:p>
            <a:pPr eaLnBrk="1" hangingPunct="1">
              <a:defRPr/>
            </a:pPr>
            <a:endParaRPr lang="he-IL" dirty="0" smtClean="0">
              <a:solidFill>
                <a:schemeClr val="tx2"/>
              </a:solidFill>
              <a:cs typeface="Arial"/>
            </a:endParaRPr>
          </a:p>
          <a:p>
            <a:pPr eaLnBrk="1" hangingPunct="1">
              <a:defRPr/>
            </a:pPr>
            <a:endParaRPr lang="he-IL" dirty="0" smtClean="0">
              <a:solidFill>
                <a:schemeClr val="tx2"/>
              </a:solidFill>
              <a:cs typeface="Arial"/>
            </a:endParaRPr>
          </a:p>
          <a:p>
            <a:pPr eaLnBrk="1" hangingPunct="1">
              <a:defRPr/>
            </a:pPr>
            <a:endParaRPr lang="he-IL" dirty="0" smtClean="0">
              <a:solidFill>
                <a:schemeClr val="tx2"/>
              </a:solidFill>
              <a:cs typeface="Arial"/>
            </a:endParaRPr>
          </a:p>
          <a:p>
            <a:pPr eaLnBrk="1" hangingPunct="1">
              <a:defRPr/>
            </a:pPr>
            <a:r>
              <a:rPr lang="he-IL" dirty="0" smtClean="0">
                <a:solidFill>
                  <a:schemeClr val="tx2"/>
                </a:solidFill>
                <a:cs typeface="Arial"/>
              </a:rPr>
              <a:t>ג. בנוגע לכל אחד מן הצינורות, ציינו אם הוא שייך </a:t>
            </a:r>
          </a:p>
          <a:p>
            <a:pPr eaLnBrk="1" hangingPunct="1">
              <a:defRPr/>
            </a:pPr>
            <a:r>
              <a:rPr lang="he-IL" dirty="0" smtClean="0">
                <a:solidFill>
                  <a:schemeClr val="tx2"/>
                </a:solidFill>
                <a:cs typeface="Arial"/>
              </a:rPr>
              <a:t>   למחזור הגדול או הקטן.</a:t>
            </a:r>
          </a:p>
          <a:p>
            <a:pPr eaLnBrk="1" hangingPunct="1">
              <a:defRPr/>
            </a:pPr>
            <a:endParaRPr lang="he-IL" dirty="0" smtClean="0">
              <a:solidFill>
                <a:srgbClr val="1F497D"/>
              </a:solidFill>
              <a:cs typeface="Arial"/>
            </a:endParaRPr>
          </a:p>
          <a:p>
            <a:pPr eaLnBrk="1" hangingPunct="1">
              <a:defRPr/>
            </a:pPr>
            <a:r>
              <a:rPr lang="he-IL" dirty="0" smtClean="0">
                <a:solidFill>
                  <a:srgbClr val="1F497D"/>
                </a:solidFill>
                <a:cs typeface="Arial"/>
              </a:rPr>
              <a:t>ד. </a:t>
            </a:r>
            <a:r>
              <a:rPr lang="he-IL" dirty="0">
                <a:solidFill>
                  <a:srgbClr val="1F497D"/>
                </a:solidFill>
                <a:cs typeface="Arial"/>
              </a:rPr>
              <a:t>היכן נמצאים הנימים?</a:t>
            </a:r>
          </a:p>
          <a:p>
            <a:pPr eaLnBrk="1" hangingPunct="1">
              <a:defRPr/>
            </a:pPr>
            <a:endParaRPr lang="he-IL" dirty="0">
              <a:solidFill>
                <a:srgbClr val="1F497D"/>
              </a:solidFill>
              <a:cs typeface="Arial"/>
            </a:endParaRPr>
          </a:p>
        </p:txBody>
      </p:sp>
      <p:sp>
        <p:nvSpPr>
          <p:cNvPr id="29" name="מלבן 28"/>
          <p:cNvSpPr/>
          <p:nvPr/>
        </p:nvSpPr>
        <p:spPr>
          <a:xfrm>
            <a:off x="4344988" y="4908550"/>
            <a:ext cx="4572000" cy="923925"/>
          </a:xfrm>
          <a:prstGeom prst="rect">
            <a:avLst/>
          </a:prstGeom>
          <a:ln>
            <a:solidFill>
              <a:schemeClr val="accent1">
                <a:lumMod val="75000"/>
              </a:schemeClr>
            </a:solidFill>
          </a:ln>
        </p:spPr>
        <p:txBody>
          <a:bodyPr>
            <a:spAutoFit/>
          </a:bodyPr>
          <a:lstStyle/>
          <a:p>
            <a:pPr>
              <a:defRPr/>
            </a:pPr>
            <a:r>
              <a:rPr lang="he-IL" dirty="0">
                <a:solidFill>
                  <a:schemeClr val="accent3"/>
                </a:solidFill>
                <a:latin typeface="Times New Roman" pitchFamily="18" charset="0"/>
                <a:cs typeface="Arial"/>
              </a:rPr>
              <a:t>שימו לב!</a:t>
            </a:r>
          </a:p>
          <a:p>
            <a:pPr>
              <a:defRPr/>
            </a:pPr>
            <a:r>
              <a:rPr lang="he-IL" dirty="0">
                <a:solidFill>
                  <a:schemeClr val="accent3"/>
                </a:solidFill>
                <a:latin typeface="Times New Roman" pitchFamily="18" charset="0"/>
                <a:cs typeface="Arial"/>
              </a:rPr>
              <a:t>עורק</a:t>
            </a:r>
            <a:r>
              <a:rPr lang="he-IL" dirty="0">
                <a:solidFill>
                  <a:prstClr val="black"/>
                </a:solidFill>
                <a:latin typeface="Times New Roman" pitchFamily="18" charset="0"/>
                <a:cs typeface="Arial"/>
              </a:rPr>
              <a:t> הוא צינור שמזרים דם </a:t>
            </a:r>
            <a:r>
              <a:rPr lang="he-IL" u="sng" dirty="0">
                <a:solidFill>
                  <a:prstClr val="black"/>
                </a:solidFill>
                <a:latin typeface="Times New Roman" pitchFamily="18" charset="0"/>
                <a:cs typeface="Arial"/>
              </a:rPr>
              <a:t>מכיוון הלב</a:t>
            </a:r>
            <a:r>
              <a:rPr lang="he-IL" dirty="0">
                <a:solidFill>
                  <a:prstClr val="black"/>
                </a:solidFill>
                <a:latin typeface="Times New Roman" pitchFamily="18" charset="0"/>
                <a:cs typeface="Arial"/>
              </a:rPr>
              <a:t>.</a:t>
            </a:r>
          </a:p>
          <a:p>
            <a:pPr>
              <a:defRPr/>
            </a:pPr>
            <a:r>
              <a:rPr lang="he-IL" dirty="0">
                <a:solidFill>
                  <a:schemeClr val="accent3"/>
                </a:solidFill>
                <a:latin typeface="Times New Roman" pitchFamily="18" charset="0"/>
                <a:cs typeface="Arial"/>
              </a:rPr>
              <a:t>וריד</a:t>
            </a:r>
            <a:r>
              <a:rPr lang="he-IL" dirty="0">
                <a:solidFill>
                  <a:prstClr val="black"/>
                </a:solidFill>
                <a:latin typeface="Times New Roman" pitchFamily="18" charset="0"/>
                <a:cs typeface="Arial"/>
              </a:rPr>
              <a:t> הוא צינור שמזרים דם </a:t>
            </a:r>
            <a:r>
              <a:rPr lang="he-IL" u="sng" dirty="0">
                <a:solidFill>
                  <a:prstClr val="black"/>
                </a:solidFill>
                <a:latin typeface="Times New Roman" pitchFamily="18" charset="0"/>
                <a:cs typeface="Arial"/>
              </a:rPr>
              <a:t>לכיוון הלב</a:t>
            </a:r>
            <a:r>
              <a:rPr lang="he-IL" dirty="0">
                <a:solidFill>
                  <a:prstClr val="black"/>
                </a:solidFill>
                <a:latin typeface="Times New Roman" pitchFamily="18" charset="0"/>
                <a:cs typeface="Arial"/>
              </a:rPr>
              <a:t>.</a:t>
            </a:r>
            <a:endParaRPr lang="en-US" dirty="0">
              <a:solidFill>
                <a:prstClr val="black"/>
              </a:solidFill>
              <a:latin typeface="Times New Roman" pitchFamily="18" charset="0"/>
              <a:cs typeface="Arial"/>
            </a:endParaRPr>
          </a:p>
        </p:txBody>
      </p:sp>
      <p:sp>
        <p:nvSpPr>
          <p:cNvPr id="30" name="TextBox 29"/>
          <p:cNvSpPr txBox="1"/>
          <p:nvPr/>
        </p:nvSpPr>
        <p:spPr>
          <a:xfrm>
            <a:off x="6754813" y="2389188"/>
            <a:ext cx="1401762" cy="5222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en-US" sz="2800" dirty="0" smtClean="0">
                <a:solidFill>
                  <a:srgbClr val="1F497D"/>
                </a:solidFill>
                <a:cs typeface="Arial"/>
              </a:rPr>
              <a:t>O</a:t>
            </a:r>
            <a:r>
              <a:rPr lang="en-US" sz="1200" dirty="0" smtClean="0">
                <a:solidFill>
                  <a:srgbClr val="1F497D"/>
                </a:solidFill>
                <a:cs typeface="Arial"/>
              </a:rPr>
              <a:t>2 </a:t>
            </a:r>
            <a:r>
              <a:rPr lang="he-IL" dirty="0" smtClean="0">
                <a:solidFill>
                  <a:srgbClr val="1F497D"/>
                </a:solidFill>
                <a:cs typeface="Arial"/>
              </a:rPr>
              <a:t>/ </a:t>
            </a:r>
            <a:r>
              <a:rPr lang="en-US" dirty="0" smtClean="0">
                <a:solidFill>
                  <a:srgbClr val="1F497D"/>
                </a:solidFill>
                <a:cs typeface="Arial"/>
              </a:rPr>
              <a:t> o</a:t>
            </a:r>
            <a:r>
              <a:rPr lang="en-US" sz="900" dirty="0" smtClean="0">
                <a:solidFill>
                  <a:srgbClr val="1F497D"/>
                </a:solidFill>
                <a:cs typeface="Arial"/>
              </a:rPr>
              <a:t>2</a:t>
            </a:r>
            <a:endParaRPr lang="he-IL" dirty="0" smtClean="0">
              <a:solidFill>
                <a:srgbClr val="1F497D"/>
              </a:solidFill>
              <a:cs typeface="Arial"/>
            </a:endParaRPr>
          </a:p>
        </p:txBody>
      </p:sp>
      <p:sp>
        <p:nvSpPr>
          <p:cNvPr id="31" name="TextBox 30"/>
          <p:cNvSpPr txBox="1"/>
          <p:nvPr/>
        </p:nvSpPr>
        <p:spPr>
          <a:xfrm>
            <a:off x="6516688" y="2671763"/>
            <a:ext cx="1698625"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en-US" sz="3600" dirty="0" smtClean="0">
                <a:solidFill>
                  <a:srgbClr val="1F497D"/>
                </a:solidFill>
                <a:cs typeface="Arial"/>
              </a:rPr>
              <a:t>c</a:t>
            </a:r>
            <a:r>
              <a:rPr lang="en-US" sz="2800" dirty="0" smtClean="0">
                <a:solidFill>
                  <a:srgbClr val="1F497D"/>
                </a:solidFill>
                <a:cs typeface="Arial"/>
              </a:rPr>
              <a:t>O</a:t>
            </a:r>
            <a:r>
              <a:rPr lang="en-US" sz="1200" dirty="0" smtClean="0">
                <a:solidFill>
                  <a:srgbClr val="1F497D"/>
                </a:solidFill>
                <a:cs typeface="Arial"/>
              </a:rPr>
              <a:t>2</a:t>
            </a:r>
            <a:r>
              <a:rPr lang="he-IL" dirty="0" smtClean="0">
                <a:solidFill>
                  <a:srgbClr val="1F497D"/>
                </a:solidFill>
                <a:cs typeface="Arial"/>
              </a:rPr>
              <a:t> / </a:t>
            </a:r>
            <a:r>
              <a:rPr lang="en-US" dirty="0" smtClean="0">
                <a:solidFill>
                  <a:srgbClr val="1F497D"/>
                </a:solidFill>
                <a:cs typeface="Arial"/>
              </a:rPr>
              <a:t>co</a:t>
            </a:r>
            <a:r>
              <a:rPr lang="en-US" sz="900" dirty="0" smtClean="0">
                <a:solidFill>
                  <a:srgbClr val="1F497D"/>
                </a:solidFill>
                <a:cs typeface="Arial"/>
              </a:rPr>
              <a:t>2</a:t>
            </a:r>
            <a:r>
              <a:rPr lang="he-IL" sz="900" dirty="0" smtClean="0">
                <a:solidFill>
                  <a:srgbClr val="1F497D"/>
                </a:solidFill>
                <a:cs typeface="Arial"/>
              </a:rPr>
              <a:t> </a:t>
            </a:r>
            <a:endParaRPr lang="en-US" dirty="0" smtClean="0">
              <a:solidFill>
                <a:srgbClr val="1F497D"/>
              </a:solidFill>
              <a:cs typeface="Arial"/>
            </a:endParaRPr>
          </a:p>
        </p:txBody>
      </p:sp>
      <p:sp>
        <p:nvSpPr>
          <p:cNvPr id="43017" name="מלבן 21"/>
          <p:cNvSpPr>
            <a:spLocks noChangeArrowheads="1"/>
          </p:cNvSpPr>
          <p:nvPr/>
        </p:nvSpPr>
        <p:spPr bwMode="auto">
          <a:xfrm>
            <a:off x="2730500" y="1619250"/>
            <a:ext cx="344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1</a:t>
            </a:r>
          </a:p>
        </p:txBody>
      </p:sp>
      <p:sp>
        <p:nvSpPr>
          <p:cNvPr id="43018" name="מלבן 21"/>
          <p:cNvSpPr>
            <a:spLocks noChangeArrowheads="1"/>
          </p:cNvSpPr>
          <p:nvPr/>
        </p:nvSpPr>
        <p:spPr bwMode="auto">
          <a:xfrm>
            <a:off x="2763838" y="3613150"/>
            <a:ext cx="344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2</a:t>
            </a:r>
          </a:p>
        </p:txBody>
      </p:sp>
      <p:sp>
        <p:nvSpPr>
          <p:cNvPr id="43019" name="מלבן 21"/>
          <p:cNvSpPr>
            <a:spLocks noChangeArrowheads="1"/>
          </p:cNvSpPr>
          <p:nvPr/>
        </p:nvSpPr>
        <p:spPr bwMode="auto">
          <a:xfrm>
            <a:off x="954088" y="3622675"/>
            <a:ext cx="344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3</a:t>
            </a:r>
          </a:p>
        </p:txBody>
      </p:sp>
      <p:sp>
        <p:nvSpPr>
          <p:cNvPr id="43020" name="מלבן 21"/>
          <p:cNvSpPr>
            <a:spLocks noChangeArrowheads="1"/>
          </p:cNvSpPr>
          <p:nvPr/>
        </p:nvSpPr>
        <p:spPr bwMode="auto">
          <a:xfrm>
            <a:off x="954088" y="1581150"/>
            <a:ext cx="344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4</a:t>
            </a:r>
          </a:p>
        </p:txBody>
      </p:sp>
      <p:sp>
        <p:nvSpPr>
          <p:cNvPr id="34"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18</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קבוצה 22"/>
          <p:cNvGrpSpPr>
            <a:grpSpLocks/>
          </p:cNvGrpSpPr>
          <p:nvPr/>
        </p:nvGrpSpPr>
        <p:grpSpPr bwMode="auto">
          <a:xfrm>
            <a:off x="1914525" y="969963"/>
            <a:ext cx="1674813" cy="5661025"/>
            <a:chOff x="1044716" y="669264"/>
            <a:chExt cx="1674480" cy="5661729"/>
          </a:xfrm>
        </p:grpSpPr>
        <p:sp>
          <p:nvSpPr>
            <p:cNvPr id="24" name="אליפסה 46"/>
            <p:cNvSpPr/>
            <p:nvPr/>
          </p:nvSpPr>
          <p:spPr>
            <a:xfrm flipH="1">
              <a:off x="1044716" y="4741932"/>
              <a:ext cx="939674" cy="1589060"/>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4169E7">
                    <a:shade val="30000"/>
                    <a:satMod val="115000"/>
                    <a:lumMod val="46000"/>
                    <a:lumOff val="54000"/>
                  </a:srgbClr>
                </a:gs>
                <a:gs pos="50000">
                  <a:srgbClr val="4169E7">
                    <a:shade val="67500"/>
                    <a:satMod val="115000"/>
                  </a:srgbClr>
                </a:gs>
                <a:gs pos="100000">
                  <a:srgbClr val="4169E7">
                    <a:shade val="100000"/>
                    <a:satMod val="115000"/>
                  </a:srgbClr>
                </a:gs>
              </a:gsLst>
              <a:path path="circle">
                <a:fillToRect r="100000" b="100000"/>
              </a:path>
              <a:tileRect l="-100000" t="-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אליפסה 46"/>
            <p:cNvSpPr/>
            <p:nvPr/>
          </p:nvSpPr>
          <p:spPr>
            <a:xfrm>
              <a:off x="1712627" y="4783207"/>
              <a:ext cx="1006569" cy="1547786"/>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C00000">
                    <a:shade val="30000"/>
                    <a:satMod val="115000"/>
                    <a:lumMod val="56000"/>
                    <a:lumOff val="44000"/>
                  </a:srgbClr>
                </a:gs>
                <a:gs pos="14000">
                  <a:srgbClr val="C00000">
                    <a:shade val="67500"/>
                    <a:satMod val="115000"/>
                  </a:srgbClr>
                </a:gs>
                <a:gs pos="41000">
                  <a:srgbClr val="C00000">
                    <a:shade val="100000"/>
                    <a:satMod val="115000"/>
                  </a:srgbClr>
                </a:gs>
              </a:gsLst>
              <a:lin ang="108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440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019" y="2243913"/>
              <a:ext cx="1149591" cy="151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69" name="קבוצה 26"/>
            <p:cNvGrpSpPr>
              <a:grpSpLocks/>
            </p:cNvGrpSpPr>
            <p:nvPr/>
          </p:nvGrpSpPr>
          <p:grpSpPr bwMode="auto">
            <a:xfrm>
              <a:off x="1090655" y="669264"/>
              <a:ext cx="1584176" cy="5570338"/>
              <a:chOff x="2558132" y="1198846"/>
              <a:chExt cx="1584176" cy="5570338"/>
            </a:xfrm>
          </p:grpSpPr>
          <p:sp>
            <p:nvSpPr>
              <p:cNvPr id="39" name="TextBox 38"/>
              <p:cNvSpPr txBox="1"/>
              <p:nvPr/>
            </p:nvSpPr>
            <p:spPr>
              <a:xfrm>
                <a:off x="2956605" y="1198846"/>
                <a:ext cx="831685" cy="42391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ריאות</a:t>
                </a:r>
                <a:endParaRPr lang="en-US" dirty="0" smtClean="0">
                  <a:solidFill>
                    <a:prstClr val="black"/>
                  </a:solidFill>
                  <a:latin typeface="Times New Roman" pitchFamily="18" charset="0"/>
                  <a:cs typeface="Arial"/>
                </a:endParaRPr>
              </a:p>
            </p:txBody>
          </p:sp>
          <p:sp>
            <p:nvSpPr>
              <p:cNvPr id="40" name="TextBox 39"/>
              <p:cNvSpPr txBox="1"/>
              <p:nvPr/>
            </p:nvSpPr>
            <p:spPr>
              <a:xfrm>
                <a:off x="3399430" y="4188480"/>
                <a:ext cx="477742" cy="409626"/>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לב</a:t>
                </a:r>
                <a:endParaRPr lang="en-US" dirty="0" smtClean="0">
                  <a:solidFill>
                    <a:prstClr val="black"/>
                  </a:solidFill>
                  <a:latin typeface="Times New Roman" pitchFamily="18" charset="0"/>
                  <a:cs typeface="Arial"/>
                </a:endParaRPr>
              </a:p>
            </p:txBody>
          </p:sp>
          <p:pic>
            <p:nvPicPr>
              <p:cNvPr id="44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588" y="1484784"/>
                <a:ext cx="1008112" cy="109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84" name="קבוצה 41"/>
              <p:cNvGrpSpPr>
                <a:grpSpLocks/>
              </p:cNvGrpSpPr>
              <p:nvPr/>
            </p:nvGrpSpPr>
            <p:grpSpPr bwMode="auto">
              <a:xfrm>
                <a:off x="2558132" y="5395154"/>
                <a:ext cx="1584176" cy="1374030"/>
                <a:chOff x="5603477" y="5578179"/>
                <a:chExt cx="1584176" cy="1374030"/>
              </a:xfrm>
            </p:grpSpPr>
            <p:sp>
              <p:nvSpPr>
                <p:cNvPr id="43" name="אליפסה 42"/>
                <p:cNvSpPr/>
                <p:nvPr/>
              </p:nvSpPr>
              <p:spPr>
                <a:xfrm>
                  <a:off x="5603567" y="5578155"/>
                  <a:ext cx="1584010" cy="13733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4" name="TextBox 43"/>
                <p:cNvSpPr txBox="1"/>
                <p:nvPr/>
              </p:nvSpPr>
              <p:spPr>
                <a:xfrm>
                  <a:off x="6038456" y="6051289"/>
                  <a:ext cx="598368" cy="3953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גוף</a:t>
                  </a:r>
                  <a:endParaRPr lang="en-US" dirty="0" smtClean="0">
                    <a:solidFill>
                      <a:prstClr val="black"/>
                    </a:solidFill>
                    <a:latin typeface="Times New Roman" pitchFamily="18" charset="0"/>
                    <a:cs typeface="Arial"/>
                  </a:endParaRPr>
                </a:p>
              </p:txBody>
            </p:sp>
          </p:grpSp>
        </p:grpSp>
        <p:sp>
          <p:nvSpPr>
            <p:cNvPr id="28" name="צורה חופשית 27"/>
            <p:cNvSpPr/>
            <p:nvPr/>
          </p:nvSpPr>
          <p:spPr>
            <a:xfrm>
              <a:off x="1792280" y="1202730"/>
              <a:ext cx="895172" cy="3881920"/>
            </a:xfrm>
            <a:custGeom>
              <a:avLst/>
              <a:gdLst>
                <a:gd name="connsiteX0" fmla="*/ 569583 w 883180"/>
                <a:gd name="connsiteY0" fmla="*/ 0 h 3837698"/>
                <a:gd name="connsiteX1" fmla="*/ 882734 w 883180"/>
                <a:gd name="connsiteY1" fmla="*/ 526093 h 3837698"/>
                <a:gd name="connsiteX2" fmla="*/ 632213 w 883180"/>
                <a:gd name="connsiteY2" fmla="*/ 1741117 h 3837698"/>
                <a:gd name="connsiteX3" fmla="*/ 369167 w 883180"/>
                <a:gd name="connsiteY3" fmla="*/ 1578279 h 3837698"/>
                <a:gd name="connsiteX4" fmla="*/ 281484 w 883180"/>
                <a:gd name="connsiteY4" fmla="*/ 1766169 h 3837698"/>
                <a:gd name="connsiteX5" fmla="*/ 294010 w 883180"/>
                <a:gd name="connsiteY5" fmla="*/ 1954060 h 3837698"/>
                <a:gd name="connsiteX6" fmla="*/ 206328 w 883180"/>
                <a:gd name="connsiteY6" fmla="*/ 1816274 h 3837698"/>
                <a:gd name="connsiteX7" fmla="*/ 118646 w 883180"/>
                <a:gd name="connsiteY7" fmla="*/ 1678487 h 3837698"/>
                <a:gd name="connsiteX8" fmla="*/ 43490 w 883180"/>
                <a:gd name="connsiteY8" fmla="*/ 1490597 h 3837698"/>
                <a:gd name="connsiteX9" fmla="*/ 5912 w 883180"/>
                <a:gd name="connsiteY9" fmla="*/ 1352811 h 3837698"/>
                <a:gd name="connsiteX10" fmla="*/ 168750 w 883180"/>
                <a:gd name="connsiteY10" fmla="*/ 1202498 h 3837698"/>
                <a:gd name="connsiteX11" fmla="*/ 294010 w 883180"/>
                <a:gd name="connsiteY11" fmla="*/ 1202498 h 3837698"/>
                <a:gd name="connsiteX12" fmla="*/ 632213 w 883180"/>
                <a:gd name="connsiteY12" fmla="*/ 1365337 h 3837698"/>
                <a:gd name="connsiteX13" fmla="*/ 744947 w 883180"/>
                <a:gd name="connsiteY13" fmla="*/ 2079320 h 3837698"/>
                <a:gd name="connsiteX14" fmla="*/ 744947 w 883180"/>
                <a:gd name="connsiteY14" fmla="*/ 2467627 h 3837698"/>
                <a:gd name="connsiteX15" fmla="*/ 744947 w 883180"/>
                <a:gd name="connsiteY15" fmla="*/ 2943616 h 3837698"/>
                <a:gd name="connsiteX16" fmla="*/ 744947 w 883180"/>
                <a:gd name="connsiteY16" fmla="*/ 3156558 h 3837698"/>
                <a:gd name="connsiteX17" fmla="*/ 744947 w 883180"/>
                <a:gd name="connsiteY17" fmla="*/ 3432131 h 3837698"/>
                <a:gd name="connsiteX18" fmla="*/ 744947 w 883180"/>
                <a:gd name="connsiteY18" fmla="*/ 3557391 h 3837698"/>
                <a:gd name="connsiteX19" fmla="*/ 682317 w 883180"/>
                <a:gd name="connsiteY19" fmla="*/ 3807912 h 3837698"/>
                <a:gd name="connsiteX20" fmla="*/ 657265 w 883180"/>
                <a:gd name="connsiteY20" fmla="*/ 3832964 h 3837698"/>
                <a:gd name="connsiteX21" fmla="*/ 657265 w 883180"/>
                <a:gd name="connsiteY21" fmla="*/ 3832964 h 3837698"/>
                <a:gd name="connsiteX22" fmla="*/ 657265 w 883180"/>
                <a:gd name="connsiteY22" fmla="*/ 3820438 h 3837698"/>
                <a:gd name="connsiteX23" fmla="*/ 682317 w 883180"/>
                <a:gd name="connsiteY23" fmla="*/ 3795386 h 3837698"/>
                <a:gd name="connsiteX0" fmla="*/ 569583 w 883112"/>
                <a:gd name="connsiteY0" fmla="*/ 0 h 3837698"/>
                <a:gd name="connsiteX1" fmla="*/ 882734 w 883112"/>
                <a:gd name="connsiteY1" fmla="*/ 526093 h 3837698"/>
                <a:gd name="connsiteX2" fmla="*/ 632213 w 883112"/>
                <a:gd name="connsiteY2" fmla="*/ 1741117 h 3837698"/>
                <a:gd name="connsiteX3" fmla="*/ 569583 w 883112"/>
                <a:gd name="connsiteY3" fmla="*/ 1741117 h 3837698"/>
                <a:gd name="connsiteX4" fmla="*/ 369167 w 883112"/>
                <a:gd name="connsiteY4" fmla="*/ 1578279 h 3837698"/>
                <a:gd name="connsiteX5" fmla="*/ 281484 w 883112"/>
                <a:gd name="connsiteY5" fmla="*/ 1766169 h 3837698"/>
                <a:gd name="connsiteX6" fmla="*/ 294010 w 883112"/>
                <a:gd name="connsiteY6" fmla="*/ 1954060 h 3837698"/>
                <a:gd name="connsiteX7" fmla="*/ 206328 w 883112"/>
                <a:gd name="connsiteY7" fmla="*/ 1816274 h 3837698"/>
                <a:gd name="connsiteX8" fmla="*/ 118646 w 883112"/>
                <a:gd name="connsiteY8" fmla="*/ 1678487 h 3837698"/>
                <a:gd name="connsiteX9" fmla="*/ 43490 w 883112"/>
                <a:gd name="connsiteY9" fmla="*/ 1490597 h 3837698"/>
                <a:gd name="connsiteX10" fmla="*/ 5912 w 883112"/>
                <a:gd name="connsiteY10" fmla="*/ 1352811 h 3837698"/>
                <a:gd name="connsiteX11" fmla="*/ 168750 w 883112"/>
                <a:gd name="connsiteY11" fmla="*/ 1202498 h 3837698"/>
                <a:gd name="connsiteX12" fmla="*/ 294010 w 883112"/>
                <a:gd name="connsiteY12" fmla="*/ 1202498 h 3837698"/>
                <a:gd name="connsiteX13" fmla="*/ 632213 w 883112"/>
                <a:gd name="connsiteY13" fmla="*/ 1365337 h 3837698"/>
                <a:gd name="connsiteX14" fmla="*/ 744947 w 883112"/>
                <a:gd name="connsiteY14" fmla="*/ 2079320 h 3837698"/>
                <a:gd name="connsiteX15" fmla="*/ 744947 w 883112"/>
                <a:gd name="connsiteY15" fmla="*/ 2467627 h 3837698"/>
                <a:gd name="connsiteX16" fmla="*/ 744947 w 883112"/>
                <a:gd name="connsiteY16" fmla="*/ 2943616 h 3837698"/>
                <a:gd name="connsiteX17" fmla="*/ 744947 w 883112"/>
                <a:gd name="connsiteY17" fmla="*/ 3156558 h 3837698"/>
                <a:gd name="connsiteX18" fmla="*/ 744947 w 883112"/>
                <a:gd name="connsiteY18" fmla="*/ 3432131 h 3837698"/>
                <a:gd name="connsiteX19" fmla="*/ 744947 w 883112"/>
                <a:gd name="connsiteY19" fmla="*/ 3557391 h 3837698"/>
                <a:gd name="connsiteX20" fmla="*/ 682317 w 883112"/>
                <a:gd name="connsiteY20" fmla="*/ 3807912 h 3837698"/>
                <a:gd name="connsiteX21" fmla="*/ 657265 w 883112"/>
                <a:gd name="connsiteY21" fmla="*/ 3832964 h 3837698"/>
                <a:gd name="connsiteX22" fmla="*/ 657265 w 883112"/>
                <a:gd name="connsiteY22" fmla="*/ 3832964 h 3837698"/>
                <a:gd name="connsiteX23" fmla="*/ 657265 w 883112"/>
                <a:gd name="connsiteY23" fmla="*/ 3820438 h 3837698"/>
                <a:gd name="connsiteX24" fmla="*/ 682317 w 883112"/>
                <a:gd name="connsiteY24"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1 w 883101"/>
                <a:gd name="connsiteY3" fmla="*/ 1766169 h 3837698"/>
                <a:gd name="connsiteX4" fmla="*/ 569583 w 883101"/>
                <a:gd name="connsiteY4" fmla="*/ 1741117 h 3837698"/>
                <a:gd name="connsiteX5" fmla="*/ 369167 w 883101"/>
                <a:gd name="connsiteY5" fmla="*/ 1578279 h 3837698"/>
                <a:gd name="connsiteX6" fmla="*/ 281484 w 883101"/>
                <a:gd name="connsiteY6" fmla="*/ 1766169 h 3837698"/>
                <a:gd name="connsiteX7" fmla="*/ 294010 w 883101"/>
                <a:gd name="connsiteY7" fmla="*/ 1954060 h 3837698"/>
                <a:gd name="connsiteX8" fmla="*/ 206328 w 883101"/>
                <a:gd name="connsiteY8" fmla="*/ 1816274 h 3837698"/>
                <a:gd name="connsiteX9" fmla="*/ 118646 w 883101"/>
                <a:gd name="connsiteY9" fmla="*/ 1678487 h 3837698"/>
                <a:gd name="connsiteX10" fmla="*/ 43490 w 883101"/>
                <a:gd name="connsiteY10" fmla="*/ 1490597 h 3837698"/>
                <a:gd name="connsiteX11" fmla="*/ 5912 w 883101"/>
                <a:gd name="connsiteY11" fmla="*/ 1352811 h 3837698"/>
                <a:gd name="connsiteX12" fmla="*/ 168750 w 883101"/>
                <a:gd name="connsiteY12" fmla="*/ 1202498 h 3837698"/>
                <a:gd name="connsiteX13" fmla="*/ 294010 w 883101"/>
                <a:gd name="connsiteY13" fmla="*/ 1202498 h 3837698"/>
                <a:gd name="connsiteX14" fmla="*/ 632213 w 883101"/>
                <a:gd name="connsiteY14" fmla="*/ 1365337 h 3837698"/>
                <a:gd name="connsiteX15" fmla="*/ 744947 w 883101"/>
                <a:gd name="connsiteY15" fmla="*/ 2079320 h 3837698"/>
                <a:gd name="connsiteX16" fmla="*/ 744947 w 883101"/>
                <a:gd name="connsiteY16" fmla="*/ 2467627 h 3837698"/>
                <a:gd name="connsiteX17" fmla="*/ 744947 w 883101"/>
                <a:gd name="connsiteY17" fmla="*/ 2943616 h 3837698"/>
                <a:gd name="connsiteX18" fmla="*/ 744947 w 883101"/>
                <a:gd name="connsiteY18" fmla="*/ 3156558 h 3837698"/>
                <a:gd name="connsiteX19" fmla="*/ 744947 w 883101"/>
                <a:gd name="connsiteY19" fmla="*/ 3432131 h 3837698"/>
                <a:gd name="connsiteX20" fmla="*/ 744947 w 883101"/>
                <a:gd name="connsiteY20" fmla="*/ 3557391 h 3837698"/>
                <a:gd name="connsiteX21" fmla="*/ 682317 w 883101"/>
                <a:gd name="connsiteY21" fmla="*/ 3807912 h 3837698"/>
                <a:gd name="connsiteX22" fmla="*/ 657265 w 883101"/>
                <a:gd name="connsiteY22" fmla="*/ 3832964 h 3837698"/>
                <a:gd name="connsiteX23" fmla="*/ 657265 w 883101"/>
                <a:gd name="connsiteY23" fmla="*/ 3832964 h 3837698"/>
                <a:gd name="connsiteX24" fmla="*/ 657265 w 883101"/>
                <a:gd name="connsiteY24" fmla="*/ 3820438 h 3837698"/>
                <a:gd name="connsiteX25" fmla="*/ 682317 w 883101"/>
                <a:gd name="connsiteY25"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2 w 883101"/>
                <a:gd name="connsiteY3" fmla="*/ 1766169 h 3837698"/>
                <a:gd name="connsiteX4" fmla="*/ 607161 w 883101"/>
                <a:gd name="connsiteY4" fmla="*/ 1766169 h 3837698"/>
                <a:gd name="connsiteX5" fmla="*/ 569583 w 883101"/>
                <a:gd name="connsiteY5" fmla="*/ 1741117 h 3837698"/>
                <a:gd name="connsiteX6" fmla="*/ 369167 w 883101"/>
                <a:gd name="connsiteY6" fmla="*/ 1578279 h 3837698"/>
                <a:gd name="connsiteX7" fmla="*/ 281484 w 883101"/>
                <a:gd name="connsiteY7" fmla="*/ 1766169 h 3837698"/>
                <a:gd name="connsiteX8" fmla="*/ 294010 w 883101"/>
                <a:gd name="connsiteY8" fmla="*/ 1954060 h 3837698"/>
                <a:gd name="connsiteX9" fmla="*/ 206328 w 883101"/>
                <a:gd name="connsiteY9" fmla="*/ 1816274 h 3837698"/>
                <a:gd name="connsiteX10" fmla="*/ 118646 w 883101"/>
                <a:gd name="connsiteY10" fmla="*/ 1678487 h 3837698"/>
                <a:gd name="connsiteX11" fmla="*/ 43490 w 883101"/>
                <a:gd name="connsiteY11" fmla="*/ 1490597 h 3837698"/>
                <a:gd name="connsiteX12" fmla="*/ 5912 w 883101"/>
                <a:gd name="connsiteY12" fmla="*/ 1352811 h 3837698"/>
                <a:gd name="connsiteX13" fmla="*/ 168750 w 883101"/>
                <a:gd name="connsiteY13" fmla="*/ 1202498 h 3837698"/>
                <a:gd name="connsiteX14" fmla="*/ 294010 w 883101"/>
                <a:gd name="connsiteY14" fmla="*/ 1202498 h 3837698"/>
                <a:gd name="connsiteX15" fmla="*/ 632213 w 883101"/>
                <a:gd name="connsiteY15" fmla="*/ 1365337 h 3837698"/>
                <a:gd name="connsiteX16" fmla="*/ 744947 w 883101"/>
                <a:gd name="connsiteY16" fmla="*/ 2079320 h 3837698"/>
                <a:gd name="connsiteX17" fmla="*/ 744947 w 883101"/>
                <a:gd name="connsiteY17" fmla="*/ 2467627 h 3837698"/>
                <a:gd name="connsiteX18" fmla="*/ 744947 w 883101"/>
                <a:gd name="connsiteY18" fmla="*/ 2943616 h 3837698"/>
                <a:gd name="connsiteX19" fmla="*/ 744947 w 883101"/>
                <a:gd name="connsiteY19" fmla="*/ 3156558 h 3837698"/>
                <a:gd name="connsiteX20" fmla="*/ 744947 w 883101"/>
                <a:gd name="connsiteY20" fmla="*/ 3432131 h 3837698"/>
                <a:gd name="connsiteX21" fmla="*/ 744947 w 883101"/>
                <a:gd name="connsiteY21" fmla="*/ 3557391 h 3837698"/>
                <a:gd name="connsiteX22" fmla="*/ 682317 w 883101"/>
                <a:gd name="connsiteY22" fmla="*/ 3807912 h 3837698"/>
                <a:gd name="connsiteX23" fmla="*/ 657265 w 883101"/>
                <a:gd name="connsiteY23" fmla="*/ 3832964 h 3837698"/>
                <a:gd name="connsiteX24" fmla="*/ 657265 w 883101"/>
                <a:gd name="connsiteY24" fmla="*/ 3832964 h 3837698"/>
                <a:gd name="connsiteX25" fmla="*/ 657265 w 883101"/>
                <a:gd name="connsiteY25" fmla="*/ 3820438 h 3837698"/>
                <a:gd name="connsiteX26" fmla="*/ 682317 w 883101"/>
                <a:gd name="connsiteY26"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6 w 883104"/>
                <a:gd name="connsiteY3" fmla="*/ 1766169 h 3837698"/>
                <a:gd name="connsiteX4" fmla="*/ 607162 w 883104"/>
                <a:gd name="connsiteY4" fmla="*/ 1766169 h 3837698"/>
                <a:gd name="connsiteX5" fmla="*/ 607161 w 883104"/>
                <a:gd name="connsiteY5" fmla="*/ 1766169 h 3837698"/>
                <a:gd name="connsiteX6" fmla="*/ 569583 w 883104"/>
                <a:gd name="connsiteY6" fmla="*/ 1741117 h 3837698"/>
                <a:gd name="connsiteX7" fmla="*/ 369167 w 883104"/>
                <a:gd name="connsiteY7" fmla="*/ 1578279 h 3837698"/>
                <a:gd name="connsiteX8" fmla="*/ 281484 w 883104"/>
                <a:gd name="connsiteY8" fmla="*/ 1766169 h 3837698"/>
                <a:gd name="connsiteX9" fmla="*/ 294010 w 883104"/>
                <a:gd name="connsiteY9" fmla="*/ 1954060 h 3837698"/>
                <a:gd name="connsiteX10" fmla="*/ 206328 w 883104"/>
                <a:gd name="connsiteY10" fmla="*/ 1816274 h 3837698"/>
                <a:gd name="connsiteX11" fmla="*/ 118646 w 883104"/>
                <a:gd name="connsiteY11" fmla="*/ 1678487 h 3837698"/>
                <a:gd name="connsiteX12" fmla="*/ 43490 w 883104"/>
                <a:gd name="connsiteY12" fmla="*/ 1490597 h 3837698"/>
                <a:gd name="connsiteX13" fmla="*/ 5912 w 883104"/>
                <a:gd name="connsiteY13" fmla="*/ 1352811 h 3837698"/>
                <a:gd name="connsiteX14" fmla="*/ 168750 w 883104"/>
                <a:gd name="connsiteY14" fmla="*/ 1202498 h 3837698"/>
                <a:gd name="connsiteX15" fmla="*/ 294010 w 883104"/>
                <a:gd name="connsiteY15" fmla="*/ 1202498 h 3837698"/>
                <a:gd name="connsiteX16" fmla="*/ 632213 w 883104"/>
                <a:gd name="connsiteY16" fmla="*/ 1365337 h 3837698"/>
                <a:gd name="connsiteX17" fmla="*/ 744947 w 883104"/>
                <a:gd name="connsiteY17" fmla="*/ 2079320 h 3837698"/>
                <a:gd name="connsiteX18" fmla="*/ 744947 w 883104"/>
                <a:gd name="connsiteY18" fmla="*/ 2467627 h 3837698"/>
                <a:gd name="connsiteX19" fmla="*/ 744947 w 883104"/>
                <a:gd name="connsiteY19" fmla="*/ 2943616 h 3837698"/>
                <a:gd name="connsiteX20" fmla="*/ 744947 w 883104"/>
                <a:gd name="connsiteY20" fmla="*/ 3156558 h 3837698"/>
                <a:gd name="connsiteX21" fmla="*/ 744947 w 883104"/>
                <a:gd name="connsiteY21" fmla="*/ 3432131 h 3837698"/>
                <a:gd name="connsiteX22" fmla="*/ 744947 w 883104"/>
                <a:gd name="connsiteY22" fmla="*/ 3557391 h 3837698"/>
                <a:gd name="connsiteX23" fmla="*/ 682317 w 883104"/>
                <a:gd name="connsiteY23" fmla="*/ 3807912 h 3837698"/>
                <a:gd name="connsiteX24" fmla="*/ 657265 w 883104"/>
                <a:gd name="connsiteY24" fmla="*/ 3832964 h 3837698"/>
                <a:gd name="connsiteX25" fmla="*/ 657265 w 883104"/>
                <a:gd name="connsiteY25" fmla="*/ 3832964 h 3837698"/>
                <a:gd name="connsiteX26" fmla="*/ 657265 w 883104"/>
                <a:gd name="connsiteY26" fmla="*/ 3820438 h 3837698"/>
                <a:gd name="connsiteX27" fmla="*/ 682317 w 883104"/>
                <a:gd name="connsiteY27"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294010 w 883104"/>
                <a:gd name="connsiteY10" fmla="*/ 1954060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356640 w 883104"/>
                <a:gd name="connsiteY9" fmla="*/ 1803747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099"/>
                <a:gd name="connsiteY0" fmla="*/ 0 h 3837698"/>
                <a:gd name="connsiteX1" fmla="*/ 882734 w 883099"/>
                <a:gd name="connsiteY1" fmla="*/ 526093 h 3837698"/>
                <a:gd name="connsiteX2" fmla="*/ 632213 w 883099"/>
                <a:gd name="connsiteY2" fmla="*/ 1741117 h 3837698"/>
                <a:gd name="connsiteX3" fmla="*/ 613270 w 883099"/>
                <a:gd name="connsiteY3" fmla="*/ 1728591 h 3837698"/>
                <a:gd name="connsiteX4" fmla="*/ 594635 w 883099"/>
                <a:gd name="connsiteY4" fmla="*/ 1728591 h 3837698"/>
                <a:gd name="connsiteX5" fmla="*/ 594636 w 883099"/>
                <a:gd name="connsiteY5" fmla="*/ 1766169 h 3837698"/>
                <a:gd name="connsiteX6" fmla="*/ 607162 w 883099"/>
                <a:gd name="connsiteY6" fmla="*/ 1766169 h 3837698"/>
                <a:gd name="connsiteX7" fmla="*/ 607161 w 883099"/>
                <a:gd name="connsiteY7" fmla="*/ 1766169 h 3837698"/>
                <a:gd name="connsiteX8" fmla="*/ 569583 w 883099"/>
                <a:gd name="connsiteY8" fmla="*/ 1741117 h 3837698"/>
                <a:gd name="connsiteX9" fmla="*/ 369167 w 883099"/>
                <a:gd name="connsiteY9" fmla="*/ 1578279 h 3837698"/>
                <a:gd name="connsiteX10" fmla="*/ 356640 w 883099"/>
                <a:gd name="connsiteY10" fmla="*/ 1803747 h 3837698"/>
                <a:gd name="connsiteX11" fmla="*/ 344114 w 883099"/>
                <a:gd name="connsiteY11" fmla="*/ 2054268 h 3837698"/>
                <a:gd name="connsiteX12" fmla="*/ 206328 w 883099"/>
                <a:gd name="connsiteY12" fmla="*/ 1816274 h 3837698"/>
                <a:gd name="connsiteX13" fmla="*/ 118646 w 883099"/>
                <a:gd name="connsiteY13" fmla="*/ 1678487 h 3837698"/>
                <a:gd name="connsiteX14" fmla="*/ 43490 w 883099"/>
                <a:gd name="connsiteY14" fmla="*/ 1490597 h 3837698"/>
                <a:gd name="connsiteX15" fmla="*/ 5912 w 883099"/>
                <a:gd name="connsiteY15" fmla="*/ 1352811 h 3837698"/>
                <a:gd name="connsiteX16" fmla="*/ 168750 w 883099"/>
                <a:gd name="connsiteY16" fmla="*/ 1202498 h 3837698"/>
                <a:gd name="connsiteX17" fmla="*/ 294010 w 883099"/>
                <a:gd name="connsiteY17" fmla="*/ 1202498 h 3837698"/>
                <a:gd name="connsiteX18" fmla="*/ 632213 w 883099"/>
                <a:gd name="connsiteY18" fmla="*/ 1365337 h 3837698"/>
                <a:gd name="connsiteX19" fmla="*/ 744947 w 883099"/>
                <a:gd name="connsiteY19" fmla="*/ 2079320 h 3837698"/>
                <a:gd name="connsiteX20" fmla="*/ 744947 w 883099"/>
                <a:gd name="connsiteY20" fmla="*/ 2467627 h 3837698"/>
                <a:gd name="connsiteX21" fmla="*/ 744947 w 883099"/>
                <a:gd name="connsiteY21" fmla="*/ 2943616 h 3837698"/>
                <a:gd name="connsiteX22" fmla="*/ 744947 w 883099"/>
                <a:gd name="connsiteY22" fmla="*/ 3156558 h 3837698"/>
                <a:gd name="connsiteX23" fmla="*/ 744947 w 883099"/>
                <a:gd name="connsiteY23" fmla="*/ 3432131 h 3837698"/>
                <a:gd name="connsiteX24" fmla="*/ 744947 w 883099"/>
                <a:gd name="connsiteY24" fmla="*/ 3557391 h 3837698"/>
                <a:gd name="connsiteX25" fmla="*/ 682317 w 883099"/>
                <a:gd name="connsiteY25" fmla="*/ 3807912 h 3837698"/>
                <a:gd name="connsiteX26" fmla="*/ 657265 w 883099"/>
                <a:gd name="connsiteY26" fmla="*/ 3832964 h 3837698"/>
                <a:gd name="connsiteX27" fmla="*/ 657265 w 883099"/>
                <a:gd name="connsiteY27" fmla="*/ 3832964 h 3837698"/>
                <a:gd name="connsiteX28" fmla="*/ 657265 w 883099"/>
                <a:gd name="connsiteY28" fmla="*/ 3820438 h 3837698"/>
                <a:gd name="connsiteX29" fmla="*/ 682317 w 883099"/>
                <a:gd name="connsiteY29" fmla="*/ 3795386 h 3837698"/>
                <a:gd name="connsiteX0" fmla="*/ 569583 w 889857"/>
                <a:gd name="connsiteY0" fmla="*/ 0 h 3837698"/>
                <a:gd name="connsiteX1" fmla="*/ 882734 w 889857"/>
                <a:gd name="connsiteY1" fmla="*/ 526093 h 3837698"/>
                <a:gd name="connsiteX2" fmla="*/ 776110 w 889857"/>
                <a:gd name="connsiteY2" fmla="*/ 1540701 h 3837698"/>
                <a:gd name="connsiteX3" fmla="*/ 632213 w 889857"/>
                <a:gd name="connsiteY3" fmla="*/ 1741117 h 3837698"/>
                <a:gd name="connsiteX4" fmla="*/ 613270 w 889857"/>
                <a:gd name="connsiteY4" fmla="*/ 1728591 h 3837698"/>
                <a:gd name="connsiteX5" fmla="*/ 594635 w 889857"/>
                <a:gd name="connsiteY5" fmla="*/ 1728591 h 3837698"/>
                <a:gd name="connsiteX6" fmla="*/ 594636 w 889857"/>
                <a:gd name="connsiteY6" fmla="*/ 1766169 h 3837698"/>
                <a:gd name="connsiteX7" fmla="*/ 607162 w 889857"/>
                <a:gd name="connsiteY7" fmla="*/ 1766169 h 3837698"/>
                <a:gd name="connsiteX8" fmla="*/ 607161 w 889857"/>
                <a:gd name="connsiteY8" fmla="*/ 1766169 h 3837698"/>
                <a:gd name="connsiteX9" fmla="*/ 569583 w 889857"/>
                <a:gd name="connsiteY9" fmla="*/ 1741117 h 3837698"/>
                <a:gd name="connsiteX10" fmla="*/ 369167 w 889857"/>
                <a:gd name="connsiteY10" fmla="*/ 1578279 h 3837698"/>
                <a:gd name="connsiteX11" fmla="*/ 356640 w 889857"/>
                <a:gd name="connsiteY11" fmla="*/ 1803747 h 3837698"/>
                <a:gd name="connsiteX12" fmla="*/ 344114 w 889857"/>
                <a:gd name="connsiteY12" fmla="*/ 2054268 h 3837698"/>
                <a:gd name="connsiteX13" fmla="*/ 206328 w 889857"/>
                <a:gd name="connsiteY13" fmla="*/ 1816274 h 3837698"/>
                <a:gd name="connsiteX14" fmla="*/ 118646 w 889857"/>
                <a:gd name="connsiteY14" fmla="*/ 1678487 h 3837698"/>
                <a:gd name="connsiteX15" fmla="*/ 43490 w 889857"/>
                <a:gd name="connsiteY15" fmla="*/ 1490597 h 3837698"/>
                <a:gd name="connsiteX16" fmla="*/ 5912 w 889857"/>
                <a:gd name="connsiteY16" fmla="*/ 1352811 h 3837698"/>
                <a:gd name="connsiteX17" fmla="*/ 168750 w 889857"/>
                <a:gd name="connsiteY17" fmla="*/ 1202498 h 3837698"/>
                <a:gd name="connsiteX18" fmla="*/ 294010 w 889857"/>
                <a:gd name="connsiteY18" fmla="*/ 1202498 h 3837698"/>
                <a:gd name="connsiteX19" fmla="*/ 632213 w 889857"/>
                <a:gd name="connsiteY19" fmla="*/ 1365337 h 3837698"/>
                <a:gd name="connsiteX20" fmla="*/ 744947 w 889857"/>
                <a:gd name="connsiteY20" fmla="*/ 2079320 h 3837698"/>
                <a:gd name="connsiteX21" fmla="*/ 744947 w 889857"/>
                <a:gd name="connsiteY21" fmla="*/ 2467627 h 3837698"/>
                <a:gd name="connsiteX22" fmla="*/ 744947 w 889857"/>
                <a:gd name="connsiteY22" fmla="*/ 2943616 h 3837698"/>
                <a:gd name="connsiteX23" fmla="*/ 744947 w 889857"/>
                <a:gd name="connsiteY23" fmla="*/ 3156558 h 3837698"/>
                <a:gd name="connsiteX24" fmla="*/ 744947 w 889857"/>
                <a:gd name="connsiteY24" fmla="*/ 3432131 h 3837698"/>
                <a:gd name="connsiteX25" fmla="*/ 744947 w 889857"/>
                <a:gd name="connsiteY25" fmla="*/ 3557391 h 3837698"/>
                <a:gd name="connsiteX26" fmla="*/ 682317 w 889857"/>
                <a:gd name="connsiteY26" fmla="*/ 3807912 h 3837698"/>
                <a:gd name="connsiteX27" fmla="*/ 657265 w 889857"/>
                <a:gd name="connsiteY27" fmla="*/ 3832964 h 3837698"/>
                <a:gd name="connsiteX28" fmla="*/ 657265 w 889857"/>
                <a:gd name="connsiteY28" fmla="*/ 3832964 h 3837698"/>
                <a:gd name="connsiteX29" fmla="*/ 657265 w 889857"/>
                <a:gd name="connsiteY29" fmla="*/ 3820438 h 3837698"/>
                <a:gd name="connsiteX30" fmla="*/ 682317 w 889857"/>
                <a:gd name="connsiteY30" fmla="*/ 3795386 h 3837698"/>
                <a:gd name="connsiteX0" fmla="*/ 469375 w 895512"/>
                <a:gd name="connsiteY0" fmla="*/ 0 h 3813094"/>
                <a:gd name="connsiteX1" fmla="*/ 882734 w 895512"/>
                <a:gd name="connsiteY1" fmla="*/ 501489 h 3813094"/>
                <a:gd name="connsiteX2" fmla="*/ 776110 w 895512"/>
                <a:gd name="connsiteY2" fmla="*/ 1516097 h 3813094"/>
                <a:gd name="connsiteX3" fmla="*/ 632213 w 895512"/>
                <a:gd name="connsiteY3" fmla="*/ 1716513 h 3813094"/>
                <a:gd name="connsiteX4" fmla="*/ 613270 w 895512"/>
                <a:gd name="connsiteY4" fmla="*/ 1703987 h 3813094"/>
                <a:gd name="connsiteX5" fmla="*/ 594635 w 895512"/>
                <a:gd name="connsiteY5" fmla="*/ 1703987 h 3813094"/>
                <a:gd name="connsiteX6" fmla="*/ 594636 w 895512"/>
                <a:gd name="connsiteY6" fmla="*/ 1741565 h 3813094"/>
                <a:gd name="connsiteX7" fmla="*/ 607162 w 895512"/>
                <a:gd name="connsiteY7" fmla="*/ 1741565 h 3813094"/>
                <a:gd name="connsiteX8" fmla="*/ 607161 w 895512"/>
                <a:gd name="connsiteY8" fmla="*/ 1741565 h 3813094"/>
                <a:gd name="connsiteX9" fmla="*/ 569583 w 895512"/>
                <a:gd name="connsiteY9" fmla="*/ 1716513 h 3813094"/>
                <a:gd name="connsiteX10" fmla="*/ 369167 w 895512"/>
                <a:gd name="connsiteY10" fmla="*/ 1553675 h 3813094"/>
                <a:gd name="connsiteX11" fmla="*/ 356640 w 895512"/>
                <a:gd name="connsiteY11" fmla="*/ 1779143 h 3813094"/>
                <a:gd name="connsiteX12" fmla="*/ 344114 w 895512"/>
                <a:gd name="connsiteY12" fmla="*/ 2029664 h 3813094"/>
                <a:gd name="connsiteX13" fmla="*/ 206328 w 895512"/>
                <a:gd name="connsiteY13" fmla="*/ 1791670 h 3813094"/>
                <a:gd name="connsiteX14" fmla="*/ 118646 w 895512"/>
                <a:gd name="connsiteY14" fmla="*/ 1653883 h 3813094"/>
                <a:gd name="connsiteX15" fmla="*/ 43490 w 895512"/>
                <a:gd name="connsiteY15" fmla="*/ 1465993 h 3813094"/>
                <a:gd name="connsiteX16" fmla="*/ 5912 w 895512"/>
                <a:gd name="connsiteY16" fmla="*/ 1328207 h 3813094"/>
                <a:gd name="connsiteX17" fmla="*/ 168750 w 895512"/>
                <a:gd name="connsiteY17" fmla="*/ 1177894 h 3813094"/>
                <a:gd name="connsiteX18" fmla="*/ 294010 w 895512"/>
                <a:gd name="connsiteY18" fmla="*/ 1177894 h 3813094"/>
                <a:gd name="connsiteX19" fmla="*/ 632213 w 895512"/>
                <a:gd name="connsiteY19" fmla="*/ 1340733 h 3813094"/>
                <a:gd name="connsiteX20" fmla="*/ 744947 w 895512"/>
                <a:gd name="connsiteY20" fmla="*/ 2054716 h 3813094"/>
                <a:gd name="connsiteX21" fmla="*/ 744947 w 895512"/>
                <a:gd name="connsiteY21" fmla="*/ 2443023 h 3813094"/>
                <a:gd name="connsiteX22" fmla="*/ 744947 w 895512"/>
                <a:gd name="connsiteY22" fmla="*/ 2919012 h 3813094"/>
                <a:gd name="connsiteX23" fmla="*/ 744947 w 895512"/>
                <a:gd name="connsiteY23" fmla="*/ 3131954 h 3813094"/>
                <a:gd name="connsiteX24" fmla="*/ 744947 w 895512"/>
                <a:gd name="connsiteY24" fmla="*/ 3407527 h 3813094"/>
                <a:gd name="connsiteX25" fmla="*/ 744947 w 895512"/>
                <a:gd name="connsiteY25" fmla="*/ 3532787 h 3813094"/>
                <a:gd name="connsiteX26" fmla="*/ 682317 w 895512"/>
                <a:gd name="connsiteY26" fmla="*/ 3783308 h 3813094"/>
                <a:gd name="connsiteX27" fmla="*/ 657265 w 895512"/>
                <a:gd name="connsiteY27" fmla="*/ 3808360 h 3813094"/>
                <a:gd name="connsiteX28" fmla="*/ 657265 w 895512"/>
                <a:gd name="connsiteY28" fmla="*/ 3808360 h 3813094"/>
                <a:gd name="connsiteX29" fmla="*/ 657265 w 895512"/>
                <a:gd name="connsiteY29" fmla="*/ 3795834 h 3813094"/>
                <a:gd name="connsiteX30" fmla="*/ 682317 w 895512"/>
                <a:gd name="connsiteY30" fmla="*/ 3770782 h 381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512" h="3813094">
                  <a:moveTo>
                    <a:pt x="469375" y="0"/>
                  </a:moveTo>
                  <a:cubicBezTo>
                    <a:pt x="620731" y="117953"/>
                    <a:pt x="831612" y="248806"/>
                    <a:pt x="882734" y="501489"/>
                  </a:cubicBezTo>
                  <a:cubicBezTo>
                    <a:pt x="933856" y="754172"/>
                    <a:pt x="817863" y="1313593"/>
                    <a:pt x="776110" y="1516097"/>
                  </a:cubicBezTo>
                  <a:cubicBezTo>
                    <a:pt x="734357" y="1718601"/>
                    <a:pt x="659353" y="1685198"/>
                    <a:pt x="632213" y="1716513"/>
                  </a:cubicBezTo>
                  <a:cubicBezTo>
                    <a:pt x="605073" y="1747828"/>
                    <a:pt x="619533" y="1706075"/>
                    <a:pt x="613270" y="1703987"/>
                  </a:cubicBezTo>
                  <a:cubicBezTo>
                    <a:pt x="607007" y="1701899"/>
                    <a:pt x="593565" y="1714425"/>
                    <a:pt x="594635" y="1703987"/>
                  </a:cubicBezTo>
                  <a:cubicBezTo>
                    <a:pt x="595705" y="1693549"/>
                    <a:pt x="594636" y="1752003"/>
                    <a:pt x="594636" y="1741565"/>
                  </a:cubicBezTo>
                  <a:cubicBezTo>
                    <a:pt x="594636" y="1731127"/>
                    <a:pt x="605075" y="1754091"/>
                    <a:pt x="607162" y="1741565"/>
                  </a:cubicBezTo>
                  <a:cubicBezTo>
                    <a:pt x="609249" y="1729039"/>
                    <a:pt x="613424" y="1758266"/>
                    <a:pt x="607161" y="1741565"/>
                  </a:cubicBezTo>
                  <a:cubicBezTo>
                    <a:pt x="600898" y="1724864"/>
                    <a:pt x="609249" y="1758267"/>
                    <a:pt x="569583" y="1716513"/>
                  </a:cubicBezTo>
                  <a:cubicBezTo>
                    <a:pt x="529917" y="1674760"/>
                    <a:pt x="404657" y="1543237"/>
                    <a:pt x="369167" y="1553675"/>
                  </a:cubicBezTo>
                  <a:cubicBezTo>
                    <a:pt x="333677" y="1564113"/>
                    <a:pt x="360815" y="1699812"/>
                    <a:pt x="356640" y="1779143"/>
                  </a:cubicBezTo>
                  <a:cubicBezTo>
                    <a:pt x="352465" y="1858474"/>
                    <a:pt x="369166" y="2027576"/>
                    <a:pt x="344114" y="2029664"/>
                  </a:cubicBezTo>
                  <a:cubicBezTo>
                    <a:pt x="319062" y="2031752"/>
                    <a:pt x="243906" y="1854300"/>
                    <a:pt x="206328" y="1791670"/>
                  </a:cubicBezTo>
                  <a:cubicBezTo>
                    <a:pt x="168750" y="1729040"/>
                    <a:pt x="145786" y="1708162"/>
                    <a:pt x="118646" y="1653883"/>
                  </a:cubicBezTo>
                  <a:cubicBezTo>
                    <a:pt x="91506" y="1599604"/>
                    <a:pt x="62279" y="1520272"/>
                    <a:pt x="43490" y="1465993"/>
                  </a:cubicBezTo>
                  <a:cubicBezTo>
                    <a:pt x="24701" y="1411714"/>
                    <a:pt x="-14965" y="1376223"/>
                    <a:pt x="5912" y="1328207"/>
                  </a:cubicBezTo>
                  <a:cubicBezTo>
                    <a:pt x="26789" y="1280191"/>
                    <a:pt x="120734" y="1202946"/>
                    <a:pt x="168750" y="1177894"/>
                  </a:cubicBezTo>
                  <a:cubicBezTo>
                    <a:pt x="216766" y="1152842"/>
                    <a:pt x="216766" y="1150754"/>
                    <a:pt x="294010" y="1177894"/>
                  </a:cubicBezTo>
                  <a:cubicBezTo>
                    <a:pt x="371254" y="1205034"/>
                    <a:pt x="557057" y="1194596"/>
                    <a:pt x="632213" y="1340733"/>
                  </a:cubicBezTo>
                  <a:cubicBezTo>
                    <a:pt x="707369" y="1486870"/>
                    <a:pt x="726158" y="1871001"/>
                    <a:pt x="744947" y="2054716"/>
                  </a:cubicBezTo>
                  <a:cubicBezTo>
                    <a:pt x="763736" y="2238431"/>
                    <a:pt x="744947" y="2443023"/>
                    <a:pt x="744947" y="2443023"/>
                  </a:cubicBezTo>
                  <a:lnTo>
                    <a:pt x="744947" y="2919012"/>
                  </a:lnTo>
                  <a:lnTo>
                    <a:pt x="744947" y="3131954"/>
                  </a:lnTo>
                  <a:lnTo>
                    <a:pt x="744947" y="3407527"/>
                  </a:lnTo>
                  <a:cubicBezTo>
                    <a:pt x="744947" y="3474332"/>
                    <a:pt x="755385" y="3470157"/>
                    <a:pt x="744947" y="3532787"/>
                  </a:cubicBezTo>
                  <a:cubicBezTo>
                    <a:pt x="734509" y="3595417"/>
                    <a:pt x="696931" y="3737379"/>
                    <a:pt x="682317" y="3783308"/>
                  </a:cubicBezTo>
                  <a:cubicBezTo>
                    <a:pt x="667703" y="3829237"/>
                    <a:pt x="657265" y="3808360"/>
                    <a:pt x="657265" y="3808360"/>
                  </a:cubicBezTo>
                  <a:lnTo>
                    <a:pt x="657265" y="3808360"/>
                  </a:lnTo>
                  <a:cubicBezTo>
                    <a:pt x="657265" y="3806272"/>
                    <a:pt x="653090" y="3802097"/>
                    <a:pt x="657265" y="3795834"/>
                  </a:cubicBezTo>
                  <a:cubicBezTo>
                    <a:pt x="661440" y="3789571"/>
                    <a:pt x="671878" y="3780176"/>
                    <a:pt x="682317" y="3770782"/>
                  </a:cubicBezTo>
                </a:path>
              </a:pathLst>
            </a:custGeom>
            <a:ln w="19050">
              <a:solidFill>
                <a:srgbClr val="FF6699"/>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29" name="מחבר חץ ישר 28"/>
            <p:cNvCxnSpPr/>
            <p:nvPr/>
          </p:nvCxnSpPr>
          <p:spPr>
            <a:xfrm>
              <a:off x="2409695" y="1202730"/>
              <a:ext cx="125388" cy="68270"/>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flipH="1">
              <a:off x="2612854" y="2709455"/>
              <a:ext cx="106342" cy="193699"/>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2239866" y="2322057"/>
              <a:ext cx="169828" cy="98437"/>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a:off x="2666818" y="3882764"/>
              <a:ext cx="20634" cy="263558"/>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flipH="1">
              <a:off x="2568413" y="4813154"/>
              <a:ext cx="55552" cy="271496"/>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sp>
          <p:nvSpPr>
            <p:cNvPr id="34" name="צורה חופשית 33"/>
            <p:cNvSpPr/>
            <p:nvPr/>
          </p:nvSpPr>
          <p:spPr>
            <a:xfrm>
              <a:off x="1285968" y="1188441"/>
              <a:ext cx="698361" cy="3761256"/>
            </a:xfrm>
            <a:custGeom>
              <a:avLst/>
              <a:gdLst>
                <a:gd name="connsiteX0" fmla="*/ 229696 w 1116270"/>
                <a:gd name="connsiteY0" fmla="*/ 4073086 h 4073086"/>
                <a:gd name="connsiteX1" fmla="*/ 4228 w 1116270"/>
                <a:gd name="connsiteY1" fmla="*/ 2419650 h 4073086"/>
                <a:gd name="connsiteX2" fmla="*/ 405061 w 1116270"/>
                <a:gd name="connsiteY2" fmla="*/ 1906083 h 4073086"/>
                <a:gd name="connsiteX3" fmla="*/ 643055 w 1116270"/>
                <a:gd name="connsiteY3" fmla="*/ 1655562 h 4073086"/>
                <a:gd name="connsiteX4" fmla="*/ 643055 w 1116270"/>
                <a:gd name="connsiteY4" fmla="*/ 1655562 h 4073086"/>
                <a:gd name="connsiteX5" fmla="*/ 818420 w 1116270"/>
                <a:gd name="connsiteY5" fmla="*/ 2043869 h 4073086"/>
                <a:gd name="connsiteX6" fmla="*/ 918628 w 1116270"/>
                <a:gd name="connsiteY6" fmla="*/ 2031343 h 4073086"/>
                <a:gd name="connsiteX7" fmla="*/ 931154 w 1116270"/>
                <a:gd name="connsiteY7" fmla="*/ 1793349 h 4073086"/>
                <a:gd name="connsiteX8" fmla="*/ 906102 w 1116270"/>
                <a:gd name="connsiteY8" fmla="*/ 1668088 h 4073086"/>
                <a:gd name="connsiteX9" fmla="*/ 1006310 w 1116270"/>
                <a:gd name="connsiteY9" fmla="*/ 1492724 h 4073086"/>
                <a:gd name="connsiteX10" fmla="*/ 1106518 w 1116270"/>
                <a:gd name="connsiteY10" fmla="*/ 1354938 h 4073086"/>
                <a:gd name="connsiteX11" fmla="*/ 1093992 w 1116270"/>
                <a:gd name="connsiteY11" fmla="*/ 1104417 h 4073086"/>
                <a:gd name="connsiteX12" fmla="*/ 943680 w 1116270"/>
                <a:gd name="connsiteY12" fmla="*/ 904001 h 4073086"/>
                <a:gd name="connsiteX13" fmla="*/ 417587 w 1116270"/>
                <a:gd name="connsiteY13" fmla="*/ 716110 h 4073086"/>
                <a:gd name="connsiteX14" fmla="*/ 354957 w 1116270"/>
                <a:gd name="connsiteY14" fmla="*/ 503168 h 4073086"/>
                <a:gd name="connsiteX15" fmla="*/ 354957 w 1116270"/>
                <a:gd name="connsiteY15" fmla="*/ 290225 h 4073086"/>
                <a:gd name="connsiteX16" fmla="*/ 442639 w 1116270"/>
                <a:gd name="connsiteY16" fmla="*/ 64757 h 4073086"/>
                <a:gd name="connsiteX17" fmla="*/ 580425 w 1116270"/>
                <a:gd name="connsiteY17" fmla="*/ 2127 h 4073086"/>
                <a:gd name="connsiteX18" fmla="*/ 655581 w 1116270"/>
                <a:gd name="connsiteY18" fmla="*/ 14653 h 4073086"/>
                <a:gd name="connsiteX19" fmla="*/ 705686 w 1116270"/>
                <a:gd name="connsiteY19" fmla="*/ 14653 h 4073086"/>
                <a:gd name="connsiteX20" fmla="*/ 705686 w 1116270"/>
                <a:gd name="connsiteY20" fmla="*/ 14653 h 4073086"/>
                <a:gd name="connsiteX21" fmla="*/ 680633 w 1116270"/>
                <a:gd name="connsiteY21" fmla="*/ 14653 h 4073086"/>
                <a:gd name="connsiteX22" fmla="*/ 680633 w 1116270"/>
                <a:gd name="connsiteY22" fmla="*/ 27179 h 4073086"/>
                <a:gd name="connsiteX23" fmla="*/ 680633 w 1116270"/>
                <a:gd name="connsiteY23" fmla="*/ 27179 h 4073086"/>
                <a:gd name="connsiteX24" fmla="*/ 655581 w 1116270"/>
                <a:gd name="connsiteY24" fmla="*/ 27179 h 4073086"/>
                <a:gd name="connsiteX0" fmla="*/ 629251 w 1114992"/>
                <a:gd name="connsiteY0" fmla="*/ 3784988 h 3784988"/>
                <a:gd name="connsiteX1" fmla="*/ 2950 w 1114992"/>
                <a:gd name="connsiteY1" fmla="*/ 2419650 h 3784988"/>
                <a:gd name="connsiteX2" fmla="*/ 403783 w 1114992"/>
                <a:gd name="connsiteY2" fmla="*/ 1906083 h 3784988"/>
                <a:gd name="connsiteX3" fmla="*/ 641777 w 1114992"/>
                <a:gd name="connsiteY3" fmla="*/ 1655562 h 3784988"/>
                <a:gd name="connsiteX4" fmla="*/ 641777 w 1114992"/>
                <a:gd name="connsiteY4" fmla="*/ 1655562 h 3784988"/>
                <a:gd name="connsiteX5" fmla="*/ 817142 w 1114992"/>
                <a:gd name="connsiteY5" fmla="*/ 2043869 h 3784988"/>
                <a:gd name="connsiteX6" fmla="*/ 917350 w 1114992"/>
                <a:gd name="connsiteY6" fmla="*/ 2031343 h 3784988"/>
                <a:gd name="connsiteX7" fmla="*/ 929876 w 1114992"/>
                <a:gd name="connsiteY7" fmla="*/ 1793349 h 3784988"/>
                <a:gd name="connsiteX8" fmla="*/ 904824 w 1114992"/>
                <a:gd name="connsiteY8" fmla="*/ 1668088 h 3784988"/>
                <a:gd name="connsiteX9" fmla="*/ 1005032 w 1114992"/>
                <a:gd name="connsiteY9" fmla="*/ 1492724 h 3784988"/>
                <a:gd name="connsiteX10" fmla="*/ 1105240 w 1114992"/>
                <a:gd name="connsiteY10" fmla="*/ 1354938 h 3784988"/>
                <a:gd name="connsiteX11" fmla="*/ 1092714 w 1114992"/>
                <a:gd name="connsiteY11" fmla="*/ 1104417 h 3784988"/>
                <a:gd name="connsiteX12" fmla="*/ 942402 w 1114992"/>
                <a:gd name="connsiteY12" fmla="*/ 904001 h 3784988"/>
                <a:gd name="connsiteX13" fmla="*/ 416309 w 1114992"/>
                <a:gd name="connsiteY13" fmla="*/ 716110 h 3784988"/>
                <a:gd name="connsiteX14" fmla="*/ 353679 w 1114992"/>
                <a:gd name="connsiteY14" fmla="*/ 503168 h 3784988"/>
                <a:gd name="connsiteX15" fmla="*/ 353679 w 1114992"/>
                <a:gd name="connsiteY15" fmla="*/ 290225 h 3784988"/>
                <a:gd name="connsiteX16" fmla="*/ 441361 w 1114992"/>
                <a:gd name="connsiteY16" fmla="*/ 64757 h 3784988"/>
                <a:gd name="connsiteX17" fmla="*/ 579147 w 1114992"/>
                <a:gd name="connsiteY17" fmla="*/ 2127 h 3784988"/>
                <a:gd name="connsiteX18" fmla="*/ 654303 w 1114992"/>
                <a:gd name="connsiteY18" fmla="*/ 14653 h 3784988"/>
                <a:gd name="connsiteX19" fmla="*/ 704408 w 1114992"/>
                <a:gd name="connsiteY19" fmla="*/ 14653 h 3784988"/>
                <a:gd name="connsiteX20" fmla="*/ 704408 w 1114992"/>
                <a:gd name="connsiteY20" fmla="*/ 14653 h 3784988"/>
                <a:gd name="connsiteX21" fmla="*/ 679355 w 1114992"/>
                <a:gd name="connsiteY21" fmla="*/ 14653 h 3784988"/>
                <a:gd name="connsiteX22" fmla="*/ 679355 w 1114992"/>
                <a:gd name="connsiteY22" fmla="*/ 27179 h 3784988"/>
                <a:gd name="connsiteX23" fmla="*/ 679355 w 1114992"/>
                <a:gd name="connsiteY23" fmla="*/ 27179 h 3784988"/>
                <a:gd name="connsiteX24" fmla="*/ 654303 w 111499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297557 w 770772"/>
                <a:gd name="connsiteY4" fmla="*/ 1655562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385239 w 770772"/>
                <a:gd name="connsiteY4" fmla="*/ 1630510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51753"/>
                <a:gd name="connsiteY0" fmla="*/ 3784988 h 3784988"/>
                <a:gd name="connsiteX1" fmla="*/ 21985 w 751753"/>
                <a:gd name="connsiteY1" fmla="*/ 2419650 h 3784988"/>
                <a:gd name="connsiteX2" fmla="*/ 59563 w 751753"/>
                <a:gd name="connsiteY2" fmla="*/ 1906083 h 3784988"/>
                <a:gd name="connsiteX3" fmla="*/ 297557 w 751753"/>
                <a:gd name="connsiteY3" fmla="*/ 1655562 h 3784988"/>
                <a:gd name="connsiteX4" fmla="*/ 385239 w 751753"/>
                <a:gd name="connsiteY4" fmla="*/ 1630510 h 3784988"/>
                <a:gd name="connsiteX5" fmla="*/ 472922 w 751753"/>
                <a:gd name="connsiteY5" fmla="*/ 2043869 h 3784988"/>
                <a:gd name="connsiteX6" fmla="*/ 573130 w 751753"/>
                <a:gd name="connsiteY6" fmla="*/ 2031343 h 3784988"/>
                <a:gd name="connsiteX7" fmla="*/ 585656 w 751753"/>
                <a:gd name="connsiteY7" fmla="*/ 1793349 h 3784988"/>
                <a:gd name="connsiteX8" fmla="*/ 560604 w 751753"/>
                <a:gd name="connsiteY8" fmla="*/ 1668088 h 3784988"/>
                <a:gd name="connsiteX9" fmla="*/ 660812 w 751753"/>
                <a:gd name="connsiteY9" fmla="*/ 1492724 h 3784988"/>
                <a:gd name="connsiteX10" fmla="*/ 698390 w 751753"/>
                <a:gd name="connsiteY10" fmla="*/ 1354938 h 3784988"/>
                <a:gd name="connsiteX11" fmla="*/ 748494 w 751753"/>
                <a:gd name="connsiteY11" fmla="*/ 1104417 h 3784988"/>
                <a:gd name="connsiteX12" fmla="*/ 598182 w 751753"/>
                <a:gd name="connsiteY12" fmla="*/ 904001 h 3784988"/>
                <a:gd name="connsiteX13" fmla="*/ 72089 w 751753"/>
                <a:gd name="connsiteY13" fmla="*/ 716110 h 3784988"/>
                <a:gd name="connsiteX14" fmla="*/ 9459 w 751753"/>
                <a:gd name="connsiteY14" fmla="*/ 503168 h 3784988"/>
                <a:gd name="connsiteX15" fmla="*/ 9459 w 751753"/>
                <a:gd name="connsiteY15" fmla="*/ 290225 h 3784988"/>
                <a:gd name="connsiteX16" fmla="*/ 97141 w 751753"/>
                <a:gd name="connsiteY16" fmla="*/ 64757 h 3784988"/>
                <a:gd name="connsiteX17" fmla="*/ 234927 w 751753"/>
                <a:gd name="connsiteY17" fmla="*/ 2127 h 3784988"/>
                <a:gd name="connsiteX18" fmla="*/ 310083 w 751753"/>
                <a:gd name="connsiteY18" fmla="*/ 14653 h 3784988"/>
                <a:gd name="connsiteX19" fmla="*/ 360188 w 751753"/>
                <a:gd name="connsiteY19" fmla="*/ 14653 h 3784988"/>
                <a:gd name="connsiteX20" fmla="*/ 360188 w 751753"/>
                <a:gd name="connsiteY20" fmla="*/ 14653 h 3784988"/>
                <a:gd name="connsiteX21" fmla="*/ 335135 w 751753"/>
                <a:gd name="connsiteY21" fmla="*/ 14653 h 3784988"/>
                <a:gd name="connsiteX22" fmla="*/ 335135 w 751753"/>
                <a:gd name="connsiteY22" fmla="*/ 27179 h 3784988"/>
                <a:gd name="connsiteX23" fmla="*/ 335135 w 751753"/>
                <a:gd name="connsiteY23" fmla="*/ 27179 h 3784988"/>
                <a:gd name="connsiteX24" fmla="*/ 310083 w 751753"/>
                <a:gd name="connsiteY24" fmla="*/ 27179 h 3784988"/>
                <a:gd name="connsiteX0" fmla="*/ 285031 w 698390"/>
                <a:gd name="connsiteY0" fmla="*/ 3784988 h 3784988"/>
                <a:gd name="connsiteX1" fmla="*/ 21985 w 698390"/>
                <a:gd name="connsiteY1" fmla="*/ 2419650 h 3784988"/>
                <a:gd name="connsiteX2" fmla="*/ 59563 w 698390"/>
                <a:gd name="connsiteY2" fmla="*/ 1906083 h 3784988"/>
                <a:gd name="connsiteX3" fmla="*/ 297557 w 698390"/>
                <a:gd name="connsiteY3" fmla="*/ 1655562 h 3784988"/>
                <a:gd name="connsiteX4" fmla="*/ 385239 w 698390"/>
                <a:gd name="connsiteY4" fmla="*/ 1630510 h 3784988"/>
                <a:gd name="connsiteX5" fmla="*/ 472922 w 698390"/>
                <a:gd name="connsiteY5" fmla="*/ 2043869 h 3784988"/>
                <a:gd name="connsiteX6" fmla="*/ 573130 w 698390"/>
                <a:gd name="connsiteY6" fmla="*/ 2031343 h 3784988"/>
                <a:gd name="connsiteX7" fmla="*/ 585656 w 698390"/>
                <a:gd name="connsiteY7" fmla="*/ 1793349 h 3784988"/>
                <a:gd name="connsiteX8" fmla="*/ 560604 w 698390"/>
                <a:gd name="connsiteY8" fmla="*/ 1668088 h 3784988"/>
                <a:gd name="connsiteX9" fmla="*/ 660812 w 698390"/>
                <a:gd name="connsiteY9" fmla="*/ 1492724 h 3784988"/>
                <a:gd name="connsiteX10" fmla="*/ 698390 w 698390"/>
                <a:gd name="connsiteY10" fmla="*/ 1354938 h 3784988"/>
                <a:gd name="connsiteX11" fmla="*/ 660812 w 698390"/>
                <a:gd name="connsiteY11" fmla="*/ 1104417 h 3784988"/>
                <a:gd name="connsiteX12" fmla="*/ 598182 w 698390"/>
                <a:gd name="connsiteY12" fmla="*/ 904001 h 3784988"/>
                <a:gd name="connsiteX13" fmla="*/ 72089 w 698390"/>
                <a:gd name="connsiteY13" fmla="*/ 716110 h 3784988"/>
                <a:gd name="connsiteX14" fmla="*/ 9459 w 698390"/>
                <a:gd name="connsiteY14" fmla="*/ 503168 h 3784988"/>
                <a:gd name="connsiteX15" fmla="*/ 9459 w 698390"/>
                <a:gd name="connsiteY15" fmla="*/ 290225 h 3784988"/>
                <a:gd name="connsiteX16" fmla="*/ 97141 w 698390"/>
                <a:gd name="connsiteY16" fmla="*/ 64757 h 3784988"/>
                <a:gd name="connsiteX17" fmla="*/ 234927 w 698390"/>
                <a:gd name="connsiteY17" fmla="*/ 2127 h 3784988"/>
                <a:gd name="connsiteX18" fmla="*/ 310083 w 698390"/>
                <a:gd name="connsiteY18" fmla="*/ 14653 h 3784988"/>
                <a:gd name="connsiteX19" fmla="*/ 360188 w 698390"/>
                <a:gd name="connsiteY19" fmla="*/ 14653 h 3784988"/>
                <a:gd name="connsiteX20" fmla="*/ 360188 w 698390"/>
                <a:gd name="connsiteY20" fmla="*/ 14653 h 3784988"/>
                <a:gd name="connsiteX21" fmla="*/ 335135 w 698390"/>
                <a:gd name="connsiteY21" fmla="*/ 14653 h 3784988"/>
                <a:gd name="connsiteX22" fmla="*/ 335135 w 698390"/>
                <a:gd name="connsiteY22" fmla="*/ 27179 h 3784988"/>
                <a:gd name="connsiteX23" fmla="*/ 335135 w 698390"/>
                <a:gd name="connsiteY23" fmla="*/ 27179 h 3784988"/>
                <a:gd name="connsiteX24" fmla="*/ 310083 w 698390"/>
                <a:gd name="connsiteY24" fmla="*/ 27179 h 37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390" h="3784988">
                  <a:moveTo>
                    <a:pt x="285031" y="3784988"/>
                  </a:moveTo>
                  <a:cubicBezTo>
                    <a:pt x="157683" y="3138853"/>
                    <a:pt x="59563" y="2732801"/>
                    <a:pt x="21985" y="2419650"/>
                  </a:cubicBezTo>
                  <a:cubicBezTo>
                    <a:pt x="-15593" y="2106499"/>
                    <a:pt x="13634" y="2033431"/>
                    <a:pt x="59563" y="1906083"/>
                  </a:cubicBezTo>
                  <a:cubicBezTo>
                    <a:pt x="105492" y="1778735"/>
                    <a:pt x="243278" y="1701491"/>
                    <a:pt x="297557" y="1655562"/>
                  </a:cubicBezTo>
                  <a:cubicBezTo>
                    <a:pt x="351836" y="1609633"/>
                    <a:pt x="356012" y="1638861"/>
                    <a:pt x="385239" y="1630510"/>
                  </a:cubicBezTo>
                  <a:cubicBezTo>
                    <a:pt x="414467" y="1695228"/>
                    <a:pt x="441607" y="1977064"/>
                    <a:pt x="472922" y="2043869"/>
                  </a:cubicBezTo>
                  <a:cubicBezTo>
                    <a:pt x="504237" y="2110674"/>
                    <a:pt x="554341" y="2073096"/>
                    <a:pt x="573130" y="2031343"/>
                  </a:cubicBezTo>
                  <a:cubicBezTo>
                    <a:pt x="591919" y="1989590"/>
                    <a:pt x="587744" y="1853891"/>
                    <a:pt x="585656" y="1793349"/>
                  </a:cubicBezTo>
                  <a:cubicBezTo>
                    <a:pt x="583568" y="1732807"/>
                    <a:pt x="548078" y="1718192"/>
                    <a:pt x="560604" y="1668088"/>
                  </a:cubicBezTo>
                  <a:cubicBezTo>
                    <a:pt x="573130" y="1617984"/>
                    <a:pt x="637848" y="1544916"/>
                    <a:pt x="660812" y="1492724"/>
                  </a:cubicBezTo>
                  <a:cubicBezTo>
                    <a:pt x="683776" y="1440532"/>
                    <a:pt x="698390" y="1419656"/>
                    <a:pt x="698390" y="1354938"/>
                  </a:cubicBezTo>
                  <a:cubicBezTo>
                    <a:pt x="698390" y="1290220"/>
                    <a:pt x="677513" y="1179573"/>
                    <a:pt x="660812" y="1104417"/>
                  </a:cubicBezTo>
                  <a:cubicBezTo>
                    <a:pt x="644111" y="1029261"/>
                    <a:pt x="696302" y="968719"/>
                    <a:pt x="598182" y="904001"/>
                  </a:cubicBezTo>
                  <a:cubicBezTo>
                    <a:pt x="500062" y="839283"/>
                    <a:pt x="170210" y="782916"/>
                    <a:pt x="72089" y="716110"/>
                  </a:cubicBezTo>
                  <a:cubicBezTo>
                    <a:pt x="-26032" y="649304"/>
                    <a:pt x="19897" y="574149"/>
                    <a:pt x="9459" y="503168"/>
                  </a:cubicBezTo>
                  <a:cubicBezTo>
                    <a:pt x="-979" y="432187"/>
                    <a:pt x="-5155" y="363293"/>
                    <a:pt x="9459" y="290225"/>
                  </a:cubicBezTo>
                  <a:cubicBezTo>
                    <a:pt x="24073" y="217156"/>
                    <a:pt x="59563" y="112773"/>
                    <a:pt x="97141" y="64757"/>
                  </a:cubicBezTo>
                  <a:cubicBezTo>
                    <a:pt x="134719" y="16741"/>
                    <a:pt x="199437" y="10478"/>
                    <a:pt x="234927" y="2127"/>
                  </a:cubicBezTo>
                  <a:cubicBezTo>
                    <a:pt x="270417" y="-6224"/>
                    <a:pt x="289206" y="12565"/>
                    <a:pt x="310083" y="14653"/>
                  </a:cubicBezTo>
                  <a:cubicBezTo>
                    <a:pt x="330960" y="16741"/>
                    <a:pt x="360188" y="14653"/>
                    <a:pt x="360188" y="14653"/>
                  </a:cubicBezTo>
                  <a:lnTo>
                    <a:pt x="360188" y="14653"/>
                  </a:lnTo>
                  <a:cubicBezTo>
                    <a:pt x="356013" y="14653"/>
                    <a:pt x="339310" y="12565"/>
                    <a:pt x="335135" y="14653"/>
                  </a:cubicBezTo>
                  <a:cubicBezTo>
                    <a:pt x="330960" y="16741"/>
                    <a:pt x="335135" y="27179"/>
                    <a:pt x="335135" y="27179"/>
                  </a:cubicBezTo>
                  <a:lnTo>
                    <a:pt x="335135" y="27179"/>
                  </a:lnTo>
                  <a:lnTo>
                    <a:pt x="310083" y="27179"/>
                  </a:lnTo>
                </a:path>
              </a:pathLst>
            </a:custGeom>
            <a:ln w="190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35" name="מחבר חץ ישר 34"/>
            <p:cNvCxnSpPr/>
            <p:nvPr/>
          </p:nvCxnSpPr>
          <p:spPr>
            <a:xfrm flipH="1" flipV="1">
              <a:off x="1409768" y="2047385"/>
              <a:ext cx="225380" cy="4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flipV="1">
              <a:off x="1285968" y="1112231"/>
              <a:ext cx="239665" cy="7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a:xfrm flipH="1" flipV="1">
              <a:off x="1409768" y="4652796"/>
              <a:ext cx="52378" cy="212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מחבר חץ ישר 37"/>
            <p:cNvCxnSpPr/>
            <p:nvPr/>
          </p:nvCxnSpPr>
          <p:spPr>
            <a:xfrm flipH="1" flipV="1">
              <a:off x="1236766" y="3592214"/>
              <a:ext cx="49202" cy="290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231775" y="419100"/>
            <a:ext cx="8215313"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2FCCD5-12F3-482D-BBB6-ACE9B072317D}" type="slidenum">
              <a:rPr lang="he-IL" smtClean="0"/>
              <a:pPr fontAlgn="base">
                <a:spcBef>
                  <a:spcPct val="0"/>
                </a:spcBef>
                <a:spcAft>
                  <a:spcPct val="0"/>
                </a:spcAft>
                <a:defRPr/>
              </a:pPr>
              <a:t>19</a:t>
            </a:fld>
            <a:endParaRPr lang="he-IL" dirty="0" smtClean="0"/>
          </a:p>
        </p:txBody>
      </p:sp>
      <p:sp>
        <p:nvSpPr>
          <p:cNvPr id="8197"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11" name="TextBox 10"/>
          <p:cNvSpPr txBox="1"/>
          <p:nvPr/>
        </p:nvSpPr>
        <p:spPr>
          <a:xfrm>
            <a:off x="454025" y="406400"/>
            <a:ext cx="81835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latin typeface="Times New Roman" pitchFamily="18" charset="0"/>
                <a:cs typeface="+mn-cs"/>
              </a:rPr>
              <a:t>שאלה 3</a:t>
            </a:r>
            <a:r>
              <a:rPr lang="he-IL" dirty="0" smtClean="0">
                <a:solidFill>
                  <a:schemeClr val="tx2"/>
                </a:solidFill>
                <a:latin typeface="Times New Roman" pitchFamily="18" charset="0"/>
                <a:cs typeface="+mn-cs"/>
              </a:rPr>
              <a:t>:</a:t>
            </a:r>
          </a:p>
        </p:txBody>
      </p:sp>
      <p:sp>
        <p:nvSpPr>
          <p:cNvPr id="5" name="מלבן 4"/>
          <p:cNvSpPr/>
          <p:nvPr/>
        </p:nvSpPr>
        <p:spPr>
          <a:xfrm>
            <a:off x="4351338" y="5572125"/>
            <a:ext cx="4572000" cy="923925"/>
          </a:xfrm>
          <a:prstGeom prst="rect">
            <a:avLst/>
          </a:prstGeom>
        </p:spPr>
        <p:txBody>
          <a:bodyPr>
            <a:spAutoFit/>
          </a:bodyPr>
          <a:lstStyle/>
          <a:p>
            <a:pPr>
              <a:defRPr/>
            </a:pPr>
            <a:r>
              <a:rPr lang="he-IL" dirty="0">
                <a:solidFill>
                  <a:schemeClr val="accent3"/>
                </a:solidFill>
                <a:latin typeface="Times New Roman" pitchFamily="18" charset="0"/>
                <a:cs typeface="Arial"/>
              </a:rPr>
              <a:t>שימו לב!</a:t>
            </a:r>
          </a:p>
          <a:p>
            <a:pPr>
              <a:defRPr/>
            </a:pPr>
            <a:r>
              <a:rPr lang="he-IL" dirty="0">
                <a:solidFill>
                  <a:schemeClr val="accent3"/>
                </a:solidFill>
                <a:latin typeface="Times New Roman" pitchFamily="18" charset="0"/>
                <a:cs typeface="Arial"/>
              </a:rPr>
              <a:t>עורק</a:t>
            </a:r>
            <a:r>
              <a:rPr lang="he-IL" dirty="0">
                <a:solidFill>
                  <a:prstClr val="black"/>
                </a:solidFill>
                <a:latin typeface="Times New Roman" pitchFamily="18" charset="0"/>
                <a:cs typeface="Arial"/>
              </a:rPr>
              <a:t> הוא צינור שמזרים דם </a:t>
            </a:r>
            <a:r>
              <a:rPr lang="he-IL" u="sng" dirty="0">
                <a:solidFill>
                  <a:prstClr val="black"/>
                </a:solidFill>
                <a:latin typeface="Times New Roman" pitchFamily="18" charset="0"/>
                <a:cs typeface="Arial"/>
              </a:rPr>
              <a:t>מכיוון הלב</a:t>
            </a:r>
            <a:r>
              <a:rPr lang="he-IL" dirty="0">
                <a:solidFill>
                  <a:prstClr val="black"/>
                </a:solidFill>
                <a:latin typeface="Times New Roman" pitchFamily="18" charset="0"/>
                <a:cs typeface="Arial"/>
              </a:rPr>
              <a:t>.</a:t>
            </a:r>
          </a:p>
          <a:p>
            <a:pPr>
              <a:defRPr/>
            </a:pPr>
            <a:r>
              <a:rPr lang="he-IL" dirty="0">
                <a:solidFill>
                  <a:schemeClr val="accent3"/>
                </a:solidFill>
                <a:latin typeface="Times New Roman" pitchFamily="18" charset="0"/>
                <a:cs typeface="Arial"/>
              </a:rPr>
              <a:t>וריד</a:t>
            </a:r>
            <a:r>
              <a:rPr lang="he-IL" dirty="0">
                <a:solidFill>
                  <a:prstClr val="black"/>
                </a:solidFill>
                <a:latin typeface="Times New Roman" pitchFamily="18" charset="0"/>
                <a:cs typeface="Arial"/>
              </a:rPr>
              <a:t> הוא צינור שמזרים דם </a:t>
            </a:r>
            <a:r>
              <a:rPr lang="he-IL" u="sng" dirty="0">
                <a:solidFill>
                  <a:prstClr val="black"/>
                </a:solidFill>
                <a:latin typeface="Times New Roman" pitchFamily="18" charset="0"/>
                <a:cs typeface="Arial"/>
              </a:rPr>
              <a:t>לכיוון הלב</a:t>
            </a:r>
            <a:r>
              <a:rPr lang="he-IL" dirty="0">
                <a:solidFill>
                  <a:prstClr val="black"/>
                </a:solidFill>
                <a:latin typeface="Times New Roman" pitchFamily="18" charset="0"/>
                <a:cs typeface="Arial"/>
              </a:rPr>
              <a:t>.</a:t>
            </a:r>
            <a:endParaRPr lang="en-US" dirty="0">
              <a:solidFill>
                <a:prstClr val="black"/>
              </a:solidFill>
              <a:latin typeface="Times New Roman" pitchFamily="18" charset="0"/>
              <a:cs typeface="Arial"/>
            </a:endParaRPr>
          </a:p>
        </p:txBody>
      </p:sp>
      <p:sp>
        <p:nvSpPr>
          <p:cNvPr id="44040" name="מלבן 21"/>
          <p:cNvSpPr>
            <a:spLocks noChangeArrowheads="1"/>
          </p:cNvSpPr>
          <p:nvPr/>
        </p:nvSpPr>
        <p:spPr bwMode="auto">
          <a:xfrm>
            <a:off x="3279775" y="3895725"/>
            <a:ext cx="1090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עורקים</a:t>
            </a:r>
          </a:p>
        </p:txBody>
      </p:sp>
      <p:grpSp>
        <p:nvGrpSpPr>
          <p:cNvPr id="44041" name="קבוצה 1"/>
          <p:cNvGrpSpPr>
            <a:grpSpLocks/>
          </p:cNvGrpSpPr>
          <p:nvPr/>
        </p:nvGrpSpPr>
        <p:grpSpPr bwMode="auto">
          <a:xfrm>
            <a:off x="1327150" y="1663700"/>
            <a:ext cx="2867025" cy="3276600"/>
            <a:chOff x="454249" y="1705168"/>
            <a:chExt cx="2866438" cy="3276703"/>
          </a:xfrm>
        </p:grpSpPr>
        <p:sp>
          <p:nvSpPr>
            <p:cNvPr id="44051" name="מלבן 1"/>
            <p:cNvSpPr>
              <a:spLocks noChangeArrowheads="1"/>
            </p:cNvSpPr>
            <p:nvPr/>
          </p:nvSpPr>
          <p:spPr bwMode="auto">
            <a:xfrm>
              <a:off x="2694711" y="2327367"/>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F497D"/>
                  </a:solidFill>
                </a:rPr>
                <a:t>co</a:t>
              </a:r>
              <a:r>
                <a:rPr lang="en-US" sz="900">
                  <a:solidFill>
                    <a:srgbClr val="1F497D"/>
                  </a:solidFill>
                </a:rPr>
                <a:t>2</a:t>
              </a:r>
              <a:endParaRPr lang="he-IL"/>
            </a:p>
          </p:txBody>
        </p:sp>
        <p:sp>
          <p:nvSpPr>
            <p:cNvPr id="44052" name="מלבן 2"/>
            <p:cNvSpPr>
              <a:spLocks noChangeArrowheads="1"/>
            </p:cNvSpPr>
            <p:nvPr/>
          </p:nvSpPr>
          <p:spPr bwMode="auto">
            <a:xfrm>
              <a:off x="2771412" y="4221963"/>
              <a:ext cx="549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1F497D"/>
                  </a:solidFill>
                </a:rPr>
                <a:t>O</a:t>
              </a:r>
              <a:r>
                <a:rPr lang="en-US" sz="1200">
                  <a:solidFill>
                    <a:srgbClr val="1F497D"/>
                  </a:solidFill>
                </a:rPr>
                <a:t>2</a:t>
              </a:r>
              <a:endParaRPr lang="he-IL"/>
            </a:p>
          </p:txBody>
        </p:sp>
        <p:sp>
          <p:nvSpPr>
            <p:cNvPr id="44053" name="מלבן 13"/>
            <p:cNvSpPr>
              <a:spLocks noChangeArrowheads="1"/>
            </p:cNvSpPr>
            <p:nvPr/>
          </p:nvSpPr>
          <p:spPr bwMode="auto">
            <a:xfrm>
              <a:off x="543266" y="1884265"/>
              <a:ext cx="779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solidFill>
                    <a:srgbClr val="1F497D"/>
                  </a:solidFill>
                </a:rPr>
                <a:t>c</a:t>
              </a:r>
              <a:r>
                <a:rPr lang="en-US" sz="2800">
                  <a:solidFill>
                    <a:srgbClr val="1F497D"/>
                  </a:solidFill>
                </a:rPr>
                <a:t>O</a:t>
              </a:r>
              <a:r>
                <a:rPr lang="en-US" sz="1200">
                  <a:solidFill>
                    <a:srgbClr val="1F497D"/>
                  </a:solidFill>
                </a:rPr>
                <a:t>2</a:t>
              </a:r>
              <a:endParaRPr lang="he-IL"/>
            </a:p>
          </p:txBody>
        </p:sp>
        <p:sp>
          <p:nvSpPr>
            <p:cNvPr id="44054" name="מלבן 14"/>
            <p:cNvSpPr>
              <a:spLocks noChangeArrowheads="1"/>
            </p:cNvSpPr>
            <p:nvPr/>
          </p:nvSpPr>
          <p:spPr bwMode="auto">
            <a:xfrm>
              <a:off x="496887" y="4122501"/>
              <a:ext cx="7794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solidFill>
                    <a:srgbClr val="1F497D"/>
                  </a:solidFill>
                </a:rPr>
                <a:t>c</a:t>
              </a:r>
              <a:r>
                <a:rPr lang="en-US" sz="2800">
                  <a:solidFill>
                    <a:srgbClr val="1F497D"/>
                  </a:solidFill>
                </a:rPr>
                <a:t>O</a:t>
              </a:r>
              <a:r>
                <a:rPr lang="en-US" sz="1200">
                  <a:solidFill>
                    <a:srgbClr val="1F497D"/>
                  </a:solidFill>
                </a:rPr>
                <a:t>2</a:t>
              </a:r>
              <a:endParaRPr lang="he-IL"/>
            </a:p>
          </p:txBody>
        </p:sp>
        <p:sp>
          <p:nvSpPr>
            <p:cNvPr id="44055" name="מלבן 15"/>
            <p:cNvSpPr>
              <a:spLocks noChangeArrowheads="1"/>
            </p:cNvSpPr>
            <p:nvPr/>
          </p:nvSpPr>
          <p:spPr bwMode="auto">
            <a:xfrm>
              <a:off x="2760707" y="4613571"/>
              <a:ext cx="49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F497D"/>
                  </a:solidFill>
                </a:rPr>
                <a:t>co</a:t>
              </a:r>
              <a:r>
                <a:rPr lang="en-US" sz="900">
                  <a:solidFill>
                    <a:srgbClr val="1F497D"/>
                  </a:solidFill>
                </a:rPr>
                <a:t>2</a:t>
              </a:r>
              <a:endParaRPr lang="he-IL"/>
            </a:p>
          </p:txBody>
        </p:sp>
        <p:sp>
          <p:nvSpPr>
            <p:cNvPr id="44056" name="מלבן 16"/>
            <p:cNvSpPr>
              <a:spLocks noChangeArrowheads="1"/>
            </p:cNvSpPr>
            <p:nvPr/>
          </p:nvSpPr>
          <p:spPr bwMode="auto">
            <a:xfrm>
              <a:off x="2703557" y="1955400"/>
              <a:ext cx="549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1F497D"/>
                  </a:solidFill>
                </a:rPr>
                <a:t>O</a:t>
              </a:r>
              <a:r>
                <a:rPr lang="en-US" sz="1200">
                  <a:solidFill>
                    <a:srgbClr val="1F497D"/>
                  </a:solidFill>
                </a:rPr>
                <a:t>2</a:t>
              </a:r>
              <a:endParaRPr lang="he-IL"/>
            </a:p>
          </p:txBody>
        </p:sp>
        <p:sp>
          <p:nvSpPr>
            <p:cNvPr id="44057" name="מלבן 17"/>
            <p:cNvSpPr>
              <a:spLocks noChangeArrowheads="1"/>
            </p:cNvSpPr>
            <p:nvPr/>
          </p:nvSpPr>
          <p:spPr bwMode="auto">
            <a:xfrm>
              <a:off x="738188" y="4610701"/>
              <a:ext cx="407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F497D"/>
                  </a:solidFill>
                </a:rPr>
                <a:t>o</a:t>
              </a:r>
              <a:r>
                <a:rPr lang="en-US" sz="900">
                  <a:solidFill>
                    <a:srgbClr val="1F497D"/>
                  </a:solidFill>
                </a:rPr>
                <a:t>2</a:t>
              </a:r>
              <a:r>
                <a:rPr lang="he-IL" sz="900">
                  <a:solidFill>
                    <a:srgbClr val="1F497D"/>
                  </a:solidFill>
                </a:rPr>
                <a:t> </a:t>
              </a:r>
              <a:endParaRPr lang="he-IL"/>
            </a:p>
          </p:txBody>
        </p:sp>
        <p:sp>
          <p:nvSpPr>
            <p:cNvPr id="44058" name="מלבן 18"/>
            <p:cNvSpPr>
              <a:spLocks noChangeArrowheads="1"/>
            </p:cNvSpPr>
            <p:nvPr/>
          </p:nvSpPr>
          <p:spPr bwMode="auto">
            <a:xfrm>
              <a:off x="738188" y="2291338"/>
              <a:ext cx="407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F497D"/>
                  </a:solidFill>
                </a:rPr>
                <a:t>o</a:t>
              </a:r>
              <a:r>
                <a:rPr lang="en-US" sz="900">
                  <a:solidFill>
                    <a:srgbClr val="1F497D"/>
                  </a:solidFill>
                </a:rPr>
                <a:t>2</a:t>
              </a:r>
              <a:r>
                <a:rPr lang="he-IL" sz="900">
                  <a:solidFill>
                    <a:srgbClr val="1F497D"/>
                  </a:solidFill>
                </a:rPr>
                <a:t> </a:t>
              </a:r>
              <a:endParaRPr lang="he-IL"/>
            </a:p>
          </p:txBody>
        </p:sp>
        <p:sp>
          <p:nvSpPr>
            <p:cNvPr id="44059" name="מלבן 22"/>
            <p:cNvSpPr>
              <a:spLocks noChangeArrowheads="1"/>
            </p:cNvSpPr>
            <p:nvPr/>
          </p:nvSpPr>
          <p:spPr bwMode="auto">
            <a:xfrm>
              <a:off x="2576092" y="1705168"/>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t>ורידים</a:t>
              </a:r>
            </a:p>
          </p:txBody>
        </p:sp>
        <p:sp>
          <p:nvSpPr>
            <p:cNvPr id="44060" name="מלבן 23"/>
            <p:cNvSpPr>
              <a:spLocks noChangeArrowheads="1"/>
            </p:cNvSpPr>
            <p:nvPr/>
          </p:nvSpPr>
          <p:spPr bwMode="auto">
            <a:xfrm>
              <a:off x="454249" y="3999917"/>
              <a:ext cx="73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t>ורידים</a:t>
              </a:r>
            </a:p>
          </p:txBody>
        </p:sp>
        <p:sp>
          <p:nvSpPr>
            <p:cNvPr id="44061" name="מלבן 24"/>
            <p:cNvSpPr>
              <a:spLocks noChangeArrowheads="1"/>
            </p:cNvSpPr>
            <p:nvPr/>
          </p:nvSpPr>
          <p:spPr bwMode="auto">
            <a:xfrm>
              <a:off x="499616" y="1728114"/>
              <a:ext cx="803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t>עורקים</a:t>
              </a:r>
            </a:p>
          </p:txBody>
        </p:sp>
      </p:grpSp>
      <p:sp>
        <p:nvSpPr>
          <p:cNvPr id="46" name="Rectangle 12"/>
          <p:cNvSpPr/>
          <p:nvPr/>
        </p:nvSpPr>
        <p:spPr>
          <a:xfrm>
            <a:off x="5391150" y="1012825"/>
            <a:ext cx="3267075" cy="28797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ד. הנימים הם צינורות הדם הקטנים ביותר הנמצאים בין העורקים </a:t>
            </a:r>
            <a:r>
              <a:rPr lang="he-IL" dirty="0">
                <a:solidFill>
                  <a:schemeClr val="tx1"/>
                </a:solidFill>
              </a:rPr>
              <a:t>לוורידים. </a:t>
            </a:r>
          </a:p>
          <a:p>
            <a:pPr fontAlgn="auto">
              <a:spcBef>
                <a:spcPts val="0"/>
              </a:spcBef>
              <a:spcAft>
                <a:spcPts val="0"/>
              </a:spcAft>
              <a:defRPr/>
            </a:pPr>
            <a:r>
              <a:rPr lang="he-IL" dirty="0">
                <a:solidFill>
                  <a:schemeClr val="tx1"/>
                </a:solidFill>
              </a:rPr>
              <a:t>נימי המחזור </a:t>
            </a:r>
            <a:r>
              <a:rPr lang="he-IL" dirty="0">
                <a:solidFill>
                  <a:prstClr val="black"/>
                </a:solidFill>
              </a:rPr>
              <a:t>הקטן נמצאים בריאות, סביב נאדיות הריאה, ואלו נימי המחזור הגדול נמצאים בקרבת כל תאי הגוף בכל אברי הגוף.</a:t>
            </a:r>
          </a:p>
        </p:txBody>
      </p:sp>
      <p:sp>
        <p:nvSpPr>
          <p:cNvPr id="47" name="TextBox 46"/>
          <p:cNvSpPr txBox="1"/>
          <p:nvPr/>
        </p:nvSpPr>
        <p:spPr>
          <a:xfrm>
            <a:off x="1816100" y="701675"/>
            <a:ext cx="795338" cy="4238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schemeClr val="accent3"/>
                </a:solidFill>
                <a:latin typeface="Times New Roman" pitchFamily="18" charset="0"/>
                <a:cs typeface="Arial"/>
              </a:rPr>
              <a:t>נימים</a:t>
            </a:r>
            <a:endParaRPr lang="en-US" dirty="0" smtClean="0">
              <a:solidFill>
                <a:schemeClr val="accent3"/>
              </a:solidFill>
              <a:latin typeface="Times New Roman" pitchFamily="18" charset="0"/>
              <a:cs typeface="Arial"/>
            </a:endParaRPr>
          </a:p>
        </p:txBody>
      </p:sp>
      <p:cxnSp>
        <p:nvCxnSpPr>
          <p:cNvPr id="6" name="מחבר חץ ישר 5"/>
          <p:cNvCxnSpPr/>
          <p:nvPr/>
        </p:nvCxnSpPr>
        <p:spPr>
          <a:xfrm>
            <a:off x="2293938" y="996950"/>
            <a:ext cx="234950" cy="26828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176463" y="6540500"/>
            <a:ext cx="795337" cy="4238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schemeClr val="accent3"/>
                </a:solidFill>
                <a:latin typeface="Times New Roman" pitchFamily="18" charset="0"/>
                <a:cs typeface="Arial"/>
              </a:rPr>
              <a:t>נימים</a:t>
            </a:r>
            <a:endParaRPr lang="en-US" dirty="0" smtClean="0">
              <a:solidFill>
                <a:schemeClr val="accent3"/>
              </a:solidFill>
              <a:latin typeface="Times New Roman" pitchFamily="18" charset="0"/>
              <a:cs typeface="Arial"/>
            </a:endParaRPr>
          </a:p>
        </p:txBody>
      </p:sp>
      <p:cxnSp>
        <p:nvCxnSpPr>
          <p:cNvPr id="53" name="מחבר חץ ישר 52"/>
          <p:cNvCxnSpPr/>
          <p:nvPr/>
        </p:nvCxnSpPr>
        <p:spPr>
          <a:xfrm flipH="1" flipV="1">
            <a:off x="2663825" y="6332538"/>
            <a:ext cx="0" cy="327025"/>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58775" y="1770063"/>
            <a:ext cx="981075" cy="7191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המחזור הקטן</a:t>
            </a:r>
            <a:endParaRPr lang="en-US" sz="1600" dirty="0" smtClean="0">
              <a:solidFill>
                <a:prstClr val="black"/>
              </a:solidFill>
              <a:latin typeface="Times New Roman" pitchFamily="18" charset="0"/>
              <a:cs typeface="Arial"/>
            </a:endParaRPr>
          </a:p>
        </p:txBody>
      </p:sp>
      <p:sp>
        <p:nvSpPr>
          <p:cNvPr id="63" name="TextBox 62"/>
          <p:cNvSpPr txBox="1"/>
          <p:nvPr/>
        </p:nvSpPr>
        <p:spPr>
          <a:xfrm>
            <a:off x="274638" y="4010025"/>
            <a:ext cx="981075" cy="7191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המחזור הגדול</a:t>
            </a:r>
            <a:endParaRPr lang="en-US" sz="1600" dirty="0" smtClean="0">
              <a:solidFill>
                <a:prstClr val="black"/>
              </a:solidFill>
              <a:latin typeface="Times New Roman" pitchFamily="18" charset="0"/>
              <a:cs typeface="Arial"/>
            </a:endParaRPr>
          </a:p>
        </p:txBody>
      </p:sp>
      <p:sp>
        <p:nvSpPr>
          <p:cNvPr id="51" name="TextBox 50"/>
          <p:cNvSpPr txBox="1"/>
          <p:nvPr/>
        </p:nvSpPr>
        <p:spPr>
          <a:xfrm>
            <a:off x="4194175" y="1822450"/>
            <a:ext cx="981075" cy="7191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המחזור הקטן</a:t>
            </a:r>
            <a:endParaRPr lang="en-US" sz="1600" dirty="0" smtClean="0">
              <a:solidFill>
                <a:prstClr val="black"/>
              </a:solidFill>
              <a:latin typeface="Times New Roman" pitchFamily="18" charset="0"/>
              <a:cs typeface="Arial"/>
            </a:endParaRPr>
          </a:p>
        </p:txBody>
      </p:sp>
      <p:sp>
        <p:nvSpPr>
          <p:cNvPr id="54" name="TextBox 53"/>
          <p:cNvSpPr txBox="1"/>
          <p:nvPr/>
        </p:nvSpPr>
        <p:spPr>
          <a:xfrm>
            <a:off x="4338638" y="4162425"/>
            <a:ext cx="982662" cy="7191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המחזור הגדול</a:t>
            </a:r>
            <a:endParaRPr lang="en-US" sz="1600" dirty="0" smtClean="0">
              <a:solidFill>
                <a:prstClr val="black"/>
              </a:solidFill>
              <a:latin typeface="Times New Roman" pitchFamily="18" charset="0"/>
              <a:cs typeface="Arial"/>
            </a:endParaRPr>
          </a:p>
        </p:txBody>
      </p:sp>
      <p:sp>
        <p:nvSpPr>
          <p:cNvPr id="55"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19</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66713" y="465138"/>
            <a:ext cx="8215312" cy="210026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latin typeface="Times New Roman" pitchFamily="18" charset="0"/>
                <a:cs typeface="Arial"/>
              </a:rPr>
              <a:t>לשם קיומם, תאי גופם של האורגניזמים זקוקים לאספקת מזון וחמצן ולפינוי חומרי פסולת.</a:t>
            </a:r>
          </a:p>
          <a:p>
            <a:pPr>
              <a:defRPr/>
            </a:pPr>
            <a:r>
              <a:rPr lang="he-IL" dirty="0" smtClean="0">
                <a:latin typeface="Times New Roman" pitchFamily="18" charset="0"/>
                <a:cs typeface="Arial"/>
              </a:rPr>
              <a:t>קיום התאים תלוי אפוא בהובלה יעילה של החומרים מן הסביבה אליהם ומהם אל הסביבה.</a:t>
            </a:r>
          </a:p>
          <a:p>
            <a:pPr>
              <a:defRPr/>
            </a:pPr>
            <a:endParaRPr lang="he-IL" dirty="0">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sz="2000" dirty="0" smtClean="0">
              <a:solidFill>
                <a:prstClr val="black"/>
              </a:solidFill>
              <a:latin typeface="Times New Roman" pitchFamily="18" charset="0"/>
              <a:cs typeface="Arial"/>
            </a:endParaRPr>
          </a:p>
          <a:p>
            <a:pPr>
              <a:defRPr/>
            </a:pPr>
            <a:endParaRPr lang="he-IL" sz="2000" dirty="0" smtClean="0">
              <a:solidFill>
                <a:prstClr val="black"/>
              </a:solidFill>
              <a:latin typeface="Times New Roman" pitchFamily="18" charset="0"/>
              <a:cs typeface="Arial"/>
            </a:endParaRPr>
          </a:p>
          <a:p>
            <a:pPr>
              <a:defRPr/>
            </a:pPr>
            <a:endParaRPr lang="he-IL" sz="2000" dirty="0">
              <a:solidFill>
                <a:prstClr val="black"/>
              </a:solidFill>
              <a:latin typeface="Times New Roman" pitchFamily="18" charset="0"/>
              <a:cs typeface="Arial"/>
            </a:endParaRPr>
          </a:p>
          <a:p>
            <a:pPr>
              <a:defRPr/>
            </a:pPr>
            <a:endParaRPr lang="he-IL" sz="2000" dirty="0" smtClean="0">
              <a:solidFill>
                <a:prstClr val="black"/>
              </a:solidFill>
              <a:latin typeface="Times New Roman" pitchFamily="18" charset="0"/>
              <a:cs typeface="Arial"/>
            </a:endParaRPr>
          </a:p>
          <a:p>
            <a:pPr>
              <a:defRPr/>
            </a:pPr>
            <a:endParaRPr lang="he-IL" sz="2000" b="1" dirty="0" smtClean="0">
              <a:solidFill>
                <a:schemeClr val="accent3"/>
              </a:solidFill>
              <a:latin typeface="Times New Roman" pitchFamily="18" charset="0"/>
              <a:cs typeface="Arial"/>
            </a:endParaRPr>
          </a:p>
          <a:p>
            <a:pPr>
              <a:defRPr/>
            </a:pPr>
            <a:endParaRPr lang="he-IL" sz="2000" b="1" dirty="0" smtClean="0">
              <a:solidFill>
                <a:schemeClr val="accent3"/>
              </a:solidFill>
              <a:latin typeface="Times New Roman" pitchFamily="18" charset="0"/>
              <a:cs typeface="Arial"/>
            </a:endParaRPr>
          </a:p>
          <a:p>
            <a:pPr>
              <a:defRPr/>
            </a:pPr>
            <a:endParaRPr lang="he-IL" sz="2000" b="1" dirty="0">
              <a:solidFill>
                <a:schemeClr val="accent3"/>
              </a:solidFill>
              <a:latin typeface="Times New Roman" pitchFamily="18" charset="0"/>
              <a:cs typeface="Arial"/>
            </a:endParaRPr>
          </a:p>
          <a:p>
            <a:pPr>
              <a:defRPr/>
            </a:pPr>
            <a:endParaRPr lang="he-IL" sz="2000" b="1" dirty="0" smtClean="0">
              <a:solidFill>
                <a:schemeClr val="accent3"/>
              </a:solidFill>
              <a:latin typeface="Times New Roman" pitchFamily="18" charset="0"/>
              <a:cs typeface="Arial"/>
            </a:endParaRPr>
          </a:p>
          <a:p>
            <a:pPr>
              <a:defRPr/>
            </a:pPr>
            <a:endParaRPr lang="he-IL" sz="2000" b="1" dirty="0">
              <a:solidFill>
                <a:schemeClr val="accent3"/>
              </a:solidFill>
              <a:latin typeface="Times New Roman" pitchFamily="18" charset="0"/>
              <a:cs typeface="Arial"/>
            </a:endParaRPr>
          </a:p>
          <a:p>
            <a:pPr>
              <a:defRPr/>
            </a:pPr>
            <a:r>
              <a:rPr lang="he-IL" sz="2000" b="1" dirty="0" smtClean="0">
                <a:solidFill>
                  <a:schemeClr val="accent3"/>
                </a:solidFill>
                <a:latin typeface="Times New Roman" pitchFamily="18" charset="0"/>
                <a:cs typeface="Arial"/>
              </a:rPr>
              <a:t>מה הסיבה להבדלים בין האורגניזמים</a:t>
            </a:r>
          </a:p>
          <a:p>
            <a:pPr>
              <a:defRPr/>
            </a:pPr>
            <a:r>
              <a:rPr lang="he-IL" sz="2000" b="1" dirty="0" smtClean="0">
                <a:solidFill>
                  <a:schemeClr val="accent3"/>
                </a:solidFill>
                <a:latin typeface="Times New Roman" pitchFamily="18" charset="0"/>
                <a:cs typeface="Arial"/>
              </a:rPr>
              <a:t>בנוגע למערכת ההובלה?</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7D0EAD9-C33E-4F10-984F-40127AE970DF}" type="slidenum">
              <a:rPr lang="he-IL" smtClean="0"/>
              <a:pPr fontAlgn="base">
                <a:spcBef>
                  <a:spcPct val="0"/>
                </a:spcBef>
                <a:spcAft>
                  <a:spcPct val="0"/>
                </a:spcAft>
                <a:defRPr/>
              </a:pPr>
              <a:t>2</a:t>
            </a:fld>
            <a:endParaRPr lang="he-IL" dirty="0" smtClean="0"/>
          </a:p>
        </p:txBody>
      </p:sp>
      <p:sp>
        <p:nvSpPr>
          <p:cNvPr id="8197" name="כותרת 5"/>
          <p:cNvSpPr>
            <a:spLocks noGrp="1"/>
          </p:cNvSpPr>
          <p:nvPr>
            <p:ph type="ctrTitle"/>
          </p:nvPr>
        </p:nvSpPr>
        <p:spPr bwMode="auto">
          <a:xfrm>
            <a:off x="107950" y="71438"/>
            <a:ext cx="8450263"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קיום התאים</a:t>
            </a:r>
            <a:r>
              <a:rPr lang="he-IL" sz="1800" b="1" dirty="0" smtClean="0">
                <a:solidFill>
                  <a:schemeClr val="accent3"/>
                </a:solidFill>
                <a:latin typeface="Times New Roman" pitchFamily="18" charset="0"/>
                <a:cs typeface="+mn-cs"/>
              </a:rPr>
              <a:t> בגוף </a:t>
            </a:r>
            <a:r>
              <a:rPr lang="he-IL" sz="1800" b="1" dirty="0" smtClean="0">
                <a:solidFill>
                  <a:srgbClr val="FF6600"/>
                </a:solidFill>
                <a:latin typeface="Times New Roman" pitchFamily="18" charset="0"/>
                <a:cs typeface="+mn-cs"/>
              </a:rPr>
              <a:t>תלוי בהובלה יעילה של חומרים אליהם</a:t>
            </a:r>
            <a:endParaRPr lang="en-US" sz="1800" dirty="0" smtClean="0">
              <a:solidFill>
                <a:schemeClr val="accent6">
                  <a:lumMod val="50000"/>
                  <a:lumOff val="50000"/>
                </a:schemeClr>
              </a:solidFill>
              <a:latin typeface="Times New Roman" pitchFamily="18" charset="0"/>
              <a:cs typeface="Times New Roman" pitchFamily="18" charset="0"/>
            </a:endParaRPr>
          </a:p>
        </p:txBody>
      </p:sp>
      <p:pic>
        <p:nvPicPr>
          <p:cNvPr id="266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787" y="4874046"/>
            <a:ext cx="2805584" cy="166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920" y="2420888"/>
            <a:ext cx="2822451" cy="238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6712" y="1124744"/>
            <a:ext cx="3754437" cy="196850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prstClr val="black"/>
                </a:solidFill>
                <a:latin typeface="Times New Roman" pitchFamily="18" charset="0"/>
                <a:cs typeface="Arial"/>
              </a:rPr>
              <a:t>באורגניזמים </a:t>
            </a:r>
            <a:r>
              <a:rPr lang="he-IL" u="sng" dirty="0">
                <a:solidFill>
                  <a:prstClr val="black"/>
                </a:solidFill>
                <a:latin typeface="Times New Roman" pitchFamily="18" charset="0"/>
                <a:cs typeface="Arial"/>
              </a:rPr>
              <a:t>רב-תאיים מורכבים יותר</a:t>
            </a:r>
            <a:r>
              <a:rPr lang="he-IL" dirty="0">
                <a:solidFill>
                  <a:prstClr val="black"/>
                </a:solidFill>
                <a:latin typeface="Times New Roman" pitchFamily="18" charset="0"/>
                <a:cs typeface="Arial"/>
              </a:rPr>
              <a:t>, שגופם מורכב ממספר רב של שכבות תאים, ובדרך כלל הם גדולים יותר </a:t>
            </a:r>
            <a:r>
              <a:rPr lang="he-IL" dirty="0" smtClean="0">
                <a:solidFill>
                  <a:prstClr val="black"/>
                </a:solidFill>
                <a:latin typeface="Times New Roman" pitchFamily="18" charset="0"/>
                <a:cs typeface="Arial"/>
              </a:rPr>
              <a:t>בממדיהם</a:t>
            </a:r>
            <a:r>
              <a:rPr lang="he-IL" dirty="0">
                <a:solidFill>
                  <a:prstClr val="black"/>
                </a:solidFill>
                <a:latin typeface="Times New Roman" pitchFamily="18" charset="0"/>
                <a:cs typeface="Arial"/>
              </a:rPr>
              <a:t>, </a:t>
            </a:r>
            <a:r>
              <a:rPr lang="he-IL" u="sng" dirty="0" smtClean="0">
                <a:solidFill>
                  <a:prstClr val="black"/>
                </a:solidFill>
                <a:latin typeface="Times New Roman" pitchFamily="18" charset="0"/>
                <a:cs typeface="Arial"/>
              </a:rPr>
              <a:t>יש</a:t>
            </a:r>
            <a:r>
              <a:rPr lang="he-IL" dirty="0" smtClean="0">
                <a:solidFill>
                  <a:prstClr val="black"/>
                </a:solidFill>
                <a:latin typeface="Times New Roman" pitchFamily="18" charset="0"/>
                <a:cs typeface="Arial"/>
              </a:rPr>
              <a:t> מערכת הובלה.</a:t>
            </a: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p:txBody>
      </p:sp>
      <p:sp>
        <p:nvSpPr>
          <p:cNvPr id="13" name="TextBox 12"/>
          <p:cNvSpPr txBox="1"/>
          <p:nvPr/>
        </p:nvSpPr>
        <p:spPr>
          <a:xfrm>
            <a:off x="91281" y="3331661"/>
            <a:ext cx="922338" cy="42227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600" dirty="0" smtClean="0">
                <a:solidFill>
                  <a:prstClr val="black"/>
                </a:solidFill>
                <a:latin typeface="Times New Roman" pitchFamily="18" charset="0"/>
                <a:cs typeface="Arial"/>
              </a:rPr>
              <a:t>יחמור</a:t>
            </a:r>
            <a:endParaRPr lang="he-IL" sz="1600"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p:txBody>
      </p:sp>
      <p:sp>
        <p:nvSpPr>
          <p:cNvPr id="14" name="TextBox 13"/>
          <p:cNvSpPr txBox="1"/>
          <p:nvPr/>
        </p:nvSpPr>
        <p:spPr>
          <a:xfrm>
            <a:off x="0" y="5361683"/>
            <a:ext cx="1017912" cy="42227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600" dirty="0" smtClean="0">
                <a:solidFill>
                  <a:prstClr val="black"/>
                </a:solidFill>
                <a:latin typeface="Times New Roman" pitchFamily="18" charset="0"/>
                <a:cs typeface="Arial"/>
              </a:rPr>
              <a:t>שפן </a:t>
            </a:r>
          </a:p>
          <a:p>
            <a:pPr>
              <a:defRPr/>
            </a:pPr>
            <a:r>
              <a:rPr lang="he-IL" sz="1600" dirty="0" smtClean="0">
                <a:solidFill>
                  <a:prstClr val="black"/>
                </a:solidFill>
                <a:latin typeface="Times New Roman" pitchFamily="18" charset="0"/>
                <a:cs typeface="Arial"/>
              </a:rPr>
              <a:t>סלע</a:t>
            </a: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p:txBody>
      </p:sp>
      <p:sp>
        <p:nvSpPr>
          <p:cNvPr id="15" name="TextBox 14"/>
          <p:cNvSpPr txBox="1"/>
          <p:nvPr/>
        </p:nvSpPr>
        <p:spPr>
          <a:xfrm>
            <a:off x="179512" y="6391101"/>
            <a:ext cx="4121150" cy="42227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100" dirty="0" smtClean="0">
                <a:solidFill>
                  <a:prstClr val="black"/>
                </a:solidFill>
                <a:latin typeface="Times New Roman" pitchFamily="18" charset="0"/>
                <a:cs typeface="Arial"/>
              </a:rPr>
              <a:t>תמונות יחמור ושפן באדיבות ד"ר ירון זיו – אוניברסיטת בן-גוריון</a:t>
            </a:r>
          </a:p>
        </p:txBody>
      </p:sp>
      <p:grpSp>
        <p:nvGrpSpPr>
          <p:cNvPr id="18" name="Group 17"/>
          <p:cNvGrpSpPr/>
          <p:nvPr/>
        </p:nvGrpSpPr>
        <p:grpSpPr>
          <a:xfrm>
            <a:off x="4427847" y="3088217"/>
            <a:ext cx="4166476" cy="2080748"/>
            <a:chOff x="3429860" y="1743089"/>
            <a:chExt cx="4166476" cy="2080748"/>
          </a:xfrm>
        </p:grpSpPr>
        <p:grpSp>
          <p:nvGrpSpPr>
            <p:cNvPr id="19" name="Group 18"/>
            <p:cNvGrpSpPr/>
            <p:nvPr/>
          </p:nvGrpSpPr>
          <p:grpSpPr>
            <a:xfrm>
              <a:off x="3429860" y="1743089"/>
              <a:ext cx="4166476" cy="1742194"/>
              <a:chOff x="3491104" y="1610896"/>
              <a:chExt cx="4166476" cy="1742194"/>
            </a:xfrm>
          </p:grpSpPr>
          <p:sp>
            <p:nvSpPr>
              <p:cNvPr id="22" name="מלבן 1"/>
              <p:cNvSpPr>
                <a:spLocks noChangeArrowheads="1"/>
              </p:cNvSpPr>
              <p:nvPr/>
            </p:nvSpPr>
            <p:spPr bwMode="auto">
              <a:xfrm>
                <a:off x="3491104" y="2983758"/>
                <a:ext cx="1963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latin typeface="Times New Roman" pitchFamily="18" charset="0"/>
                    <a:cs typeface="Times New Roman" pitchFamily="18" charset="0"/>
                    <a:hlinkClick r:id="rId5"/>
                  </a:rPr>
                  <a:t>Steffen </a:t>
                </a:r>
                <a:r>
                  <a:rPr lang="en-US" sz="900" dirty="0" err="1">
                    <a:latin typeface="Times New Roman" pitchFamily="18" charset="0"/>
                    <a:cs typeface="Times New Roman" pitchFamily="18" charset="0"/>
                    <a:hlinkClick r:id="rId5"/>
                  </a:rPr>
                  <a:t>Dietzel</a:t>
                </a:r>
                <a:r>
                  <a:rPr lang="en-US" sz="900" dirty="0">
                    <a:latin typeface="Times New Roman" pitchFamily="18" charset="0"/>
                    <a:cs typeface="Times New Roman" pitchFamily="18" charset="0"/>
                    <a:hlinkClick r:id="rId5"/>
                  </a:rPr>
                  <a:t>, (</a:t>
                </a:r>
                <a:r>
                  <a:rPr lang="en-US" sz="900" u="sng" dirty="0">
                    <a:solidFill>
                      <a:srgbClr val="0000FF"/>
                    </a:solidFill>
                    <a:latin typeface="Times New Roman" pitchFamily="18" charset="0"/>
                    <a:cs typeface="Times New Roman" pitchFamily="18" charset="0"/>
                    <a:hlinkClick r:id="rId5"/>
                  </a:rPr>
                  <a:t>Dietzel65</a:t>
                </a:r>
                <a:r>
                  <a:rPr lang="en-US" sz="900" dirty="0">
                    <a:latin typeface="Times New Roman" pitchFamily="18" charset="0"/>
                    <a:cs typeface="Times New Roman" pitchFamily="18" charset="0"/>
                    <a:hlinkClick r:id="rId5"/>
                  </a:rPr>
                  <a:t> at Wikimedia commons</a:t>
                </a:r>
                <a:r>
                  <a:rPr lang="en-US" sz="900" dirty="0">
                    <a:latin typeface="Times New Roman" pitchFamily="18" charset="0"/>
                    <a:cs typeface="Times New Roman" pitchFamily="18" charset="0"/>
                  </a:rPr>
                  <a:t>)</a:t>
                </a:r>
              </a:p>
            </p:txBody>
          </p:sp>
          <p:pic>
            <p:nvPicPr>
              <p:cNvPr id="23" name="Picture 12"/>
              <p:cNvPicPr>
                <a:picLocks noChangeAspect="1" noChangeArrowheads="1"/>
              </p:cNvPicPr>
              <p:nvPr/>
            </p:nvPicPr>
            <p:blipFill>
              <a:blip r:embed="rId6" cstate="print">
                <a:extLst/>
              </a:blip>
              <a:srcRect/>
              <a:stretch>
                <a:fillRect/>
              </a:stretch>
            </p:blipFill>
            <p:spPr bwMode="auto">
              <a:xfrm>
                <a:off x="5708233" y="1625096"/>
                <a:ext cx="1949347" cy="1374579"/>
              </a:xfrm>
              <a:prstGeom prst="rect">
                <a:avLst/>
              </a:prstGeom>
              <a:noFill/>
              <a:ln>
                <a:noFill/>
              </a:ln>
              <a:effectLst/>
              <a:scene3d>
                <a:camera prst="orthographicFront"/>
                <a:lightRig rig="threePt" dir="t"/>
              </a:scene3d>
              <a:sp3d>
                <a:bevelT/>
              </a:sp3d>
              <a:extLst/>
            </p:spPr>
          </p:pic>
          <p:sp>
            <p:nvSpPr>
              <p:cNvPr id="24" name="מלבן 1"/>
              <p:cNvSpPr>
                <a:spLocks noChangeArrowheads="1"/>
              </p:cNvSpPr>
              <p:nvPr/>
            </p:nvSpPr>
            <p:spPr bwMode="auto">
              <a:xfrm>
                <a:off x="5688956" y="2987159"/>
                <a:ext cx="17395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a:latin typeface="Calibri" pitchFamily="34" charset="0"/>
                    <a:cs typeface="Calibri" pitchFamily="34" charset="0"/>
                  </a:rPr>
                  <a:t>© istockphoto.com/ </a:t>
                </a:r>
                <a:r>
                  <a:rPr lang="en-US" sz="900" dirty="0" err="1">
                    <a:latin typeface="Calibri" pitchFamily="34" charset="0"/>
                    <a:cs typeface="Calibri" pitchFamily="34" charset="0"/>
                  </a:rPr>
                  <a:t>luismmolina</a:t>
                </a:r>
                <a:endParaRPr lang="en-US" sz="900" dirty="0">
                  <a:latin typeface="Calibri" pitchFamily="34" charset="0"/>
                  <a:cs typeface="Calibri" pitchFamily="34" charset="0"/>
                </a:endParaRPr>
              </a:p>
            </p:txBody>
          </p:sp>
          <p:pic>
            <p:nvPicPr>
              <p:cNvPr id="25" name="Picture 14"/>
              <p:cNvPicPr>
                <a:picLocks noChangeAspect="1" noChangeArrowheads="1"/>
              </p:cNvPicPr>
              <p:nvPr/>
            </p:nvPicPr>
            <p:blipFill>
              <a:blip r:embed="rId7" cstate="print">
                <a:extLst/>
              </a:blip>
              <a:srcRect/>
              <a:stretch>
                <a:fillRect/>
              </a:stretch>
            </p:blipFill>
            <p:spPr bwMode="auto">
              <a:xfrm>
                <a:off x="3647449" y="1610896"/>
                <a:ext cx="1963882" cy="1376263"/>
              </a:xfrm>
              <a:prstGeom prst="rect">
                <a:avLst/>
              </a:prstGeom>
              <a:noFill/>
              <a:ln>
                <a:noFill/>
              </a:ln>
              <a:effectLst/>
              <a:scene3d>
                <a:camera prst="orthographicFront"/>
                <a:lightRig rig="threePt" dir="t"/>
              </a:scene3d>
              <a:sp3d>
                <a:bevelT/>
              </a:sp3d>
              <a:extLst/>
            </p:spPr>
          </p:pic>
        </p:grpSp>
        <p:sp>
          <p:nvSpPr>
            <p:cNvPr id="20" name="Rectangle 19"/>
            <p:cNvSpPr/>
            <p:nvPr/>
          </p:nvSpPr>
          <p:spPr>
            <a:xfrm>
              <a:off x="6151895" y="3485283"/>
              <a:ext cx="691215" cy="338554"/>
            </a:xfrm>
            <a:prstGeom prst="rect">
              <a:avLst/>
            </a:prstGeom>
          </p:spPr>
          <p:txBody>
            <a:bodyPr wrap="none">
              <a:spAutoFit/>
            </a:bodyPr>
            <a:lstStyle/>
            <a:p>
              <a:r>
                <a:rPr lang="he-IL" sz="1600" dirty="0" smtClean="0">
                  <a:solidFill>
                    <a:prstClr val="black"/>
                  </a:solidFill>
                  <a:latin typeface="Times New Roman" pitchFamily="18" charset="0"/>
                  <a:cs typeface="Arial"/>
                </a:rPr>
                <a:t>הידרה</a:t>
              </a:r>
              <a:endParaRPr lang="he-IL" sz="1600" dirty="0"/>
            </a:p>
          </p:txBody>
        </p:sp>
        <p:sp>
          <p:nvSpPr>
            <p:cNvPr id="21" name="Rectangle 20"/>
            <p:cNvSpPr/>
            <p:nvPr/>
          </p:nvSpPr>
          <p:spPr>
            <a:xfrm>
              <a:off x="4196890" y="3485283"/>
              <a:ext cx="742511" cy="338554"/>
            </a:xfrm>
            <a:prstGeom prst="rect">
              <a:avLst/>
            </a:prstGeom>
          </p:spPr>
          <p:txBody>
            <a:bodyPr wrap="none">
              <a:spAutoFit/>
            </a:bodyPr>
            <a:lstStyle/>
            <a:p>
              <a:r>
                <a:rPr lang="he-IL" sz="1600" dirty="0" err="1" smtClean="0">
                  <a:solidFill>
                    <a:prstClr val="black"/>
                  </a:solidFill>
                  <a:latin typeface="Times New Roman" pitchFamily="18" charset="0"/>
                  <a:cs typeface="Arial"/>
                </a:rPr>
                <a:t>פלנריה</a:t>
              </a:r>
              <a:endParaRPr lang="he-IL" sz="1600" dirty="0"/>
            </a:p>
          </p:txBody>
        </p:sp>
      </p:grpSp>
      <p:sp>
        <p:nvSpPr>
          <p:cNvPr id="2" name="Rectangle 1"/>
          <p:cNvSpPr/>
          <p:nvPr/>
        </p:nvSpPr>
        <p:spPr>
          <a:xfrm>
            <a:off x="4339430" y="1124744"/>
            <a:ext cx="4010875" cy="1200329"/>
          </a:xfrm>
          <a:prstGeom prst="rect">
            <a:avLst/>
          </a:prstGeom>
        </p:spPr>
        <p:txBody>
          <a:bodyPr wrap="square">
            <a:spAutoFit/>
          </a:bodyPr>
          <a:lstStyle/>
          <a:p>
            <a:pPr lvl="0">
              <a:defRPr/>
            </a:pPr>
            <a:r>
              <a:rPr lang="he-IL" u="sng" dirty="0">
                <a:solidFill>
                  <a:prstClr val="black"/>
                </a:solidFill>
                <a:latin typeface="Times New Roman" pitchFamily="18" charset="0"/>
                <a:cs typeface="Arial"/>
              </a:rPr>
              <a:t>באורגניזמים רב-תאיים פשוטים </a:t>
            </a:r>
          </a:p>
          <a:p>
            <a:pPr lvl="0">
              <a:defRPr/>
            </a:pPr>
            <a:r>
              <a:rPr lang="he-IL" dirty="0">
                <a:solidFill>
                  <a:prstClr val="black"/>
                </a:solidFill>
                <a:latin typeface="Times New Roman" pitchFamily="18" charset="0"/>
                <a:cs typeface="Arial"/>
              </a:rPr>
              <a:t>קטנים בגודלם, החיים </a:t>
            </a:r>
            <a:r>
              <a:rPr lang="he-IL" dirty="0" smtClean="0">
                <a:solidFill>
                  <a:prstClr val="black"/>
                </a:solidFill>
                <a:latin typeface="Times New Roman" pitchFamily="18" charset="0"/>
                <a:cs typeface="Arial"/>
              </a:rPr>
              <a:t>במים, שגופם </a:t>
            </a:r>
            <a:r>
              <a:rPr lang="he-IL" dirty="0">
                <a:solidFill>
                  <a:prstClr val="black"/>
                </a:solidFill>
                <a:latin typeface="Times New Roman" pitchFamily="18" charset="0"/>
                <a:cs typeface="Arial"/>
              </a:rPr>
              <a:t>מורכב ממספר קטן של </a:t>
            </a:r>
            <a:r>
              <a:rPr lang="he-IL" dirty="0" smtClean="0">
                <a:solidFill>
                  <a:prstClr val="black"/>
                </a:solidFill>
                <a:latin typeface="Times New Roman" pitchFamily="18" charset="0"/>
                <a:cs typeface="Arial"/>
              </a:rPr>
              <a:t>שכבות </a:t>
            </a:r>
            <a:r>
              <a:rPr lang="he-IL" dirty="0">
                <a:solidFill>
                  <a:prstClr val="black"/>
                </a:solidFill>
                <a:latin typeface="Times New Roman" pitchFamily="18" charset="0"/>
                <a:cs typeface="Arial"/>
              </a:rPr>
              <a:t>תאים כדוגמת </a:t>
            </a:r>
            <a:r>
              <a:rPr lang="he-IL" dirty="0" err="1">
                <a:solidFill>
                  <a:prstClr val="black"/>
                </a:solidFill>
                <a:latin typeface="Times New Roman" pitchFamily="18" charset="0"/>
                <a:cs typeface="Arial"/>
              </a:rPr>
              <a:t>ההידרה</a:t>
            </a:r>
            <a:r>
              <a:rPr lang="he-IL" dirty="0">
                <a:solidFill>
                  <a:prstClr val="black"/>
                </a:solidFill>
                <a:latin typeface="Times New Roman" pitchFamily="18" charset="0"/>
                <a:cs typeface="Arial"/>
              </a:rPr>
              <a:t> </a:t>
            </a:r>
            <a:r>
              <a:rPr lang="he-IL" dirty="0" err="1" smtClean="0">
                <a:solidFill>
                  <a:prstClr val="black"/>
                </a:solidFill>
                <a:latin typeface="Times New Roman" pitchFamily="18" charset="0"/>
                <a:cs typeface="Arial"/>
              </a:rPr>
              <a:t>והפלנריה</a:t>
            </a:r>
            <a:r>
              <a:rPr lang="he-IL" dirty="0">
                <a:solidFill>
                  <a:prstClr val="black"/>
                </a:solidFill>
                <a:latin typeface="Times New Roman" pitchFamily="18" charset="0"/>
                <a:cs typeface="Arial"/>
              </a:rPr>
              <a:t>, </a:t>
            </a:r>
            <a:r>
              <a:rPr lang="he-IL" u="sng" dirty="0">
                <a:solidFill>
                  <a:prstClr val="black"/>
                </a:solidFill>
                <a:latin typeface="Times New Roman" pitchFamily="18" charset="0"/>
                <a:cs typeface="Arial"/>
              </a:rPr>
              <a:t>אין</a:t>
            </a:r>
            <a:r>
              <a:rPr lang="he-IL" dirty="0">
                <a:solidFill>
                  <a:prstClr val="black"/>
                </a:solidFill>
                <a:latin typeface="Times New Roman" pitchFamily="18" charset="0"/>
                <a:cs typeface="Arial"/>
              </a:rPr>
              <a:t> מערכת הובלה.</a:t>
            </a:r>
          </a:p>
        </p:txBody>
      </p:sp>
      <p:sp>
        <p:nvSpPr>
          <p:cNvPr id="27"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9242582-650A-47DD-9289-F6F6BDC18A42}" type="slidenum">
              <a:rPr lang="he-IL" smtClean="0"/>
              <a:pPr fontAlgn="base">
                <a:spcBef>
                  <a:spcPct val="0"/>
                </a:spcBef>
                <a:spcAft>
                  <a:spcPct val="0"/>
                </a:spcAft>
                <a:defRPr/>
              </a:pPr>
              <a:t>20</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רשת נימים המחברת בין </a:t>
            </a:r>
            <a:r>
              <a:rPr lang="he-IL" sz="1800" b="1" dirty="0" smtClean="0">
                <a:solidFill>
                  <a:schemeClr val="accent3"/>
                </a:solidFill>
                <a:latin typeface="Times New Roman" pitchFamily="18" charset="0"/>
                <a:cs typeface="+mn-cs"/>
              </a:rPr>
              <a:t>עורק לווריד</a:t>
            </a:r>
            <a:endParaRPr lang="en-US" sz="1800" dirty="0" smtClean="0">
              <a:solidFill>
                <a:schemeClr val="accent3"/>
              </a:solidFill>
              <a:latin typeface="Times New Roman" pitchFamily="18" charset="0"/>
              <a:cs typeface="Times New Roman" pitchFamily="18" charset="0"/>
            </a:endParaRPr>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84313"/>
            <a:ext cx="5284787"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20</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4</a:t>
            </a:r>
            <a:endParaRPr lang="en-US" sz="1800" dirty="0" smtClean="0">
              <a:latin typeface="Times New Roman" pitchFamily="18" charset="0"/>
              <a:cs typeface="Times New Roman" pitchFamily="18" charset="0"/>
            </a:endParaRPr>
          </a:p>
        </p:txBody>
      </p:sp>
      <p:sp>
        <p:nvSpPr>
          <p:cNvPr id="7" name="TextBox 6"/>
          <p:cNvSpPr txBox="1"/>
          <p:nvPr/>
        </p:nvSpPr>
        <p:spPr>
          <a:xfrm>
            <a:off x="454025" y="406400"/>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4</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כתבו בתוך העיגולים שבתרשים את שמות כלי הדם של המחזור הגדול, על פי סדר הזרימה בהם. היעזרו במילים הבאות: </a:t>
            </a:r>
          </a:p>
          <a:p>
            <a:pPr eaLnBrk="1" hangingPunct="1">
              <a:defRPr/>
            </a:pPr>
            <a:r>
              <a:rPr lang="he-IL" dirty="0">
                <a:solidFill>
                  <a:srgbClr val="1F497D"/>
                </a:solidFill>
                <a:cs typeface="Arial"/>
              </a:rPr>
              <a:t>עורקים, ורידים ראשיים, </a:t>
            </a:r>
            <a:r>
              <a:rPr lang="he-IL" dirty="0" smtClean="0">
                <a:solidFill>
                  <a:srgbClr val="1F497D"/>
                </a:solidFill>
                <a:cs typeface="Arial"/>
              </a:rPr>
              <a:t>נימים</a:t>
            </a:r>
            <a:r>
              <a:rPr lang="he-IL" noProof="1" smtClean="0">
                <a:solidFill>
                  <a:srgbClr val="1F497D"/>
                </a:solidFill>
                <a:cs typeface="Arial"/>
              </a:rPr>
              <a:t>, עורקיקים, ורידים, עורק ראשי, ורידונים.</a:t>
            </a:r>
          </a:p>
        </p:txBody>
      </p:sp>
      <p:grpSp>
        <p:nvGrpSpPr>
          <p:cNvPr id="46086" name="קבוצה 9"/>
          <p:cNvGrpSpPr>
            <a:grpSpLocks/>
          </p:cNvGrpSpPr>
          <p:nvPr/>
        </p:nvGrpSpPr>
        <p:grpSpPr bwMode="auto">
          <a:xfrm>
            <a:off x="1493838" y="1979613"/>
            <a:ext cx="5238750" cy="3792537"/>
            <a:chOff x="1493838" y="1979613"/>
            <a:chExt cx="5238750" cy="3792537"/>
          </a:xfrm>
        </p:grpSpPr>
        <p:sp>
          <p:nvSpPr>
            <p:cNvPr id="2" name="אליפסה 1"/>
            <p:cNvSpPr/>
            <p:nvPr/>
          </p:nvSpPr>
          <p:spPr>
            <a:xfrm>
              <a:off x="5507038" y="3276600"/>
              <a:ext cx="1152525" cy="763588"/>
            </a:xfrm>
            <a:prstGeom prst="ellipse">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 name="אליפסה 7"/>
            <p:cNvSpPr/>
            <p:nvPr/>
          </p:nvSpPr>
          <p:spPr>
            <a:xfrm>
              <a:off x="5435600" y="4149725"/>
              <a:ext cx="1296988" cy="666750"/>
            </a:xfrm>
            <a:prstGeom prst="ellipse">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 name="אליפסה 8"/>
            <p:cNvSpPr/>
            <p:nvPr/>
          </p:nvSpPr>
          <p:spPr>
            <a:xfrm>
              <a:off x="5435600" y="4965700"/>
              <a:ext cx="1190625" cy="792163"/>
            </a:xfrm>
            <a:prstGeom prst="ellipse">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אליפסה 10"/>
            <p:cNvSpPr/>
            <p:nvPr/>
          </p:nvSpPr>
          <p:spPr>
            <a:xfrm>
              <a:off x="3441700" y="4951413"/>
              <a:ext cx="1350963" cy="820737"/>
            </a:xfrm>
            <a:prstGeom prst="ellipse">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אליפסה 11"/>
            <p:cNvSpPr/>
            <p:nvPr/>
          </p:nvSpPr>
          <p:spPr>
            <a:xfrm>
              <a:off x="1493838" y="4989513"/>
              <a:ext cx="1317625" cy="695325"/>
            </a:xfrm>
            <a:prstGeom prst="ellipse">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אליפסה 12"/>
            <p:cNvSpPr/>
            <p:nvPr/>
          </p:nvSpPr>
          <p:spPr>
            <a:xfrm>
              <a:off x="1563688" y="4059238"/>
              <a:ext cx="1176337" cy="763587"/>
            </a:xfrm>
            <a:prstGeom prst="ellipse">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אליפסה 13"/>
            <p:cNvSpPr/>
            <p:nvPr/>
          </p:nvSpPr>
          <p:spPr>
            <a:xfrm>
              <a:off x="1563688" y="3208338"/>
              <a:ext cx="1274762" cy="701675"/>
            </a:xfrm>
            <a:prstGeom prst="ellipse">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מלבן 2"/>
            <p:cNvSpPr/>
            <p:nvPr/>
          </p:nvSpPr>
          <p:spPr>
            <a:xfrm>
              <a:off x="3621088" y="3146425"/>
              <a:ext cx="992187" cy="73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t>לב</a:t>
              </a:r>
            </a:p>
          </p:txBody>
        </p:sp>
        <p:sp>
          <p:nvSpPr>
            <p:cNvPr id="15" name="מלבן 14"/>
            <p:cNvSpPr/>
            <p:nvPr/>
          </p:nvSpPr>
          <p:spPr>
            <a:xfrm>
              <a:off x="3646488" y="1979613"/>
              <a:ext cx="990600" cy="73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t>ריאות</a:t>
              </a:r>
            </a:p>
          </p:txBody>
        </p:sp>
        <p:sp>
          <p:nvSpPr>
            <p:cNvPr id="5" name="חץ למטה 4"/>
            <p:cNvSpPr/>
            <p:nvPr/>
          </p:nvSpPr>
          <p:spPr>
            <a:xfrm>
              <a:off x="5992813" y="4040188"/>
              <a:ext cx="163512" cy="109537"/>
            </a:xfrm>
            <a:prstGeom prst="down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חץ למטה 16"/>
            <p:cNvSpPr/>
            <p:nvPr/>
          </p:nvSpPr>
          <p:spPr>
            <a:xfrm>
              <a:off x="5992813" y="4856163"/>
              <a:ext cx="163512" cy="109537"/>
            </a:xfrm>
            <a:prstGeom prst="down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 name="חץ שמאלה 5"/>
            <p:cNvSpPr/>
            <p:nvPr/>
          </p:nvSpPr>
          <p:spPr>
            <a:xfrm>
              <a:off x="4792663" y="5337175"/>
              <a:ext cx="642937" cy="1095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חץ שמאלה 18"/>
            <p:cNvSpPr/>
            <p:nvPr/>
          </p:nvSpPr>
          <p:spPr>
            <a:xfrm>
              <a:off x="2811463" y="5283200"/>
              <a:ext cx="641350" cy="107950"/>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עלה 15"/>
            <p:cNvSpPr/>
            <p:nvPr/>
          </p:nvSpPr>
          <p:spPr>
            <a:xfrm>
              <a:off x="2051050" y="4816475"/>
              <a:ext cx="150813" cy="1730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 name="חץ למעלה 20"/>
            <p:cNvSpPr/>
            <p:nvPr/>
          </p:nvSpPr>
          <p:spPr>
            <a:xfrm>
              <a:off x="2078038" y="3886200"/>
              <a:ext cx="149225" cy="1730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חץ שמאלה 21"/>
            <p:cNvSpPr/>
            <p:nvPr/>
          </p:nvSpPr>
          <p:spPr>
            <a:xfrm rot="10800000">
              <a:off x="4624388" y="3516313"/>
              <a:ext cx="882650" cy="1095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3" name="חץ שמאלה 22"/>
            <p:cNvSpPr/>
            <p:nvPr/>
          </p:nvSpPr>
          <p:spPr>
            <a:xfrm rot="10800000">
              <a:off x="2838450" y="3516313"/>
              <a:ext cx="765175" cy="109537"/>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מעוקל למטה 17"/>
            <p:cNvSpPr/>
            <p:nvPr/>
          </p:nvSpPr>
          <p:spPr>
            <a:xfrm rot="16384386">
              <a:off x="2796381" y="2451894"/>
              <a:ext cx="906463" cy="7969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20" name="חץ מעוקל שמאלה 19"/>
            <p:cNvSpPr/>
            <p:nvPr/>
          </p:nvSpPr>
          <p:spPr>
            <a:xfrm>
              <a:off x="4613275" y="2460625"/>
              <a:ext cx="822325" cy="968375"/>
            </a:xfrm>
            <a:prstGeom prst="curvedLeft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26" name="TextBox 25"/>
            <p:cNvSpPr txBox="1"/>
            <p:nvPr/>
          </p:nvSpPr>
          <p:spPr>
            <a:xfrm>
              <a:off x="3294063" y="4256088"/>
              <a:ext cx="1498600"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latin typeface="Times New Roman" pitchFamily="18" charset="0"/>
                  <a:cs typeface="Arial"/>
                </a:rPr>
                <a:t>המחזור הגדול</a:t>
              </a:r>
              <a:endParaRPr lang="en-US" dirty="0" smtClean="0">
                <a:solidFill>
                  <a:srgbClr val="1F497D"/>
                </a:solidFill>
                <a:cs typeface="Arial"/>
              </a:endParaRPr>
            </a:p>
          </p:txBody>
        </p:sp>
      </p:grpSp>
      <p:sp>
        <p:nvSpPr>
          <p:cNvPr id="27"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21</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sp>
        <p:nvSpPr>
          <p:cNvPr id="2" name="אליפסה 1"/>
          <p:cNvSpPr/>
          <p:nvPr/>
        </p:nvSpPr>
        <p:spPr>
          <a:xfrm>
            <a:off x="5507038" y="3276600"/>
            <a:ext cx="1152525" cy="763588"/>
          </a:xfrm>
          <a:prstGeom prst="ellipse">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עורק ראשי</a:t>
            </a:r>
          </a:p>
        </p:txBody>
      </p:sp>
      <p:sp>
        <p:nvSpPr>
          <p:cNvPr id="8" name="אליפסה 7"/>
          <p:cNvSpPr/>
          <p:nvPr/>
        </p:nvSpPr>
        <p:spPr>
          <a:xfrm>
            <a:off x="5435600" y="4149725"/>
            <a:ext cx="1296988" cy="666750"/>
          </a:xfrm>
          <a:prstGeom prst="ellipse">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עורקים</a:t>
            </a:r>
          </a:p>
        </p:txBody>
      </p:sp>
      <p:sp>
        <p:nvSpPr>
          <p:cNvPr id="9" name="אליפסה 8"/>
          <p:cNvSpPr/>
          <p:nvPr/>
        </p:nvSpPr>
        <p:spPr>
          <a:xfrm>
            <a:off x="5435600" y="4965700"/>
            <a:ext cx="1439863" cy="792163"/>
          </a:xfrm>
          <a:prstGeom prst="ellipse">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noProof="1">
                <a:solidFill>
                  <a:prstClr val="white"/>
                </a:solidFill>
              </a:rPr>
              <a:t>עורקיקים</a:t>
            </a:r>
          </a:p>
        </p:txBody>
      </p:sp>
      <p:sp>
        <p:nvSpPr>
          <p:cNvPr id="11" name="אליפסה 10"/>
          <p:cNvSpPr/>
          <p:nvPr/>
        </p:nvSpPr>
        <p:spPr>
          <a:xfrm>
            <a:off x="3441700" y="4951413"/>
            <a:ext cx="1350963" cy="820737"/>
          </a:xfrm>
          <a:prstGeom prst="ellipse">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נימים</a:t>
            </a:r>
          </a:p>
        </p:txBody>
      </p:sp>
      <p:sp>
        <p:nvSpPr>
          <p:cNvPr id="12" name="אליפסה 11"/>
          <p:cNvSpPr/>
          <p:nvPr/>
        </p:nvSpPr>
        <p:spPr>
          <a:xfrm>
            <a:off x="1493838" y="4989513"/>
            <a:ext cx="1317625" cy="695325"/>
          </a:xfrm>
          <a:prstGeom prst="ellipse">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noProof="1">
                <a:solidFill>
                  <a:prstClr val="white"/>
                </a:solidFill>
              </a:rPr>
              <a:t>ורידונים</a:t>
            </a:r>
          </a:p>
        </p:txBody>
      </p:sp>
      <p:sp>
        <p:nvSpPr>
          <p:cNvPr id="13" name="אליפסה 12"/>
          <p:cNvSpPr/>
          <p:nvPr/>
        </p:nvSpPr>
        <p:spPr>
          <a:xfrm>
            <a:off x="1563688" y="4059238"/>
            <a:ext cx="1176337" cy="763587"/>
          </a:xfrm>
          <a:prstGeom prst="ellipse">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ורידים</a:t>
            </a:r>
          </a:p>
        </p:txBody>
      </p:sp>
      <p:sp>
        <p:nvSpPr>
          <p:cNvPr id="14" name="אליפסה 13"/>
          <p:cNvSpPr/>
          <p:nvPr/>
        </p:nvSpPr>
        <p:spPr>
          <a:xfrm>
            <a:off x="1563688" y="3208338"/>
            <a:ext cx="1274762" cy="701675"/>
          </a:xfrm>
          <a:prstGeom prst="ellipse">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ורידים ראשיים</a:t>
            </a:r>
          </a:p>
        </p:txBody>
      </p:sp>
      <p:sp>
        <p:nvSpPr>
          <p:cNvPr id="3" name="מלבן 2"/>
          <p:cNvSpPr/>
          <p:nvPr/>
        </p:nvSpPr>
        <p:spPr>
          <a:xfrm>
            <a:off x="3621088" y="3146425"/>
            <a:ext cx="992187" cy="73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לב</a:t>
            </a:r>
          </a:p>
        </p:txBody>
      </p:sp>
      <p:sp>
        <p:nvSpPr>
          <p:cNvPr id="15" name="מלבן 14"/>
          <p:cNvSpPr/>
          <p:nvPr/>
        </p:nvSpPr>
        <p:spPr>
          <a:xfrm>
            <a:off x="3646488" y="1979613"/>
            <a:ext cx="990600" cy="73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ריאות</a:t>
            </a:r>
          </a:p>
        </p:txBody>
      </p:sp>
      <p:sp>
        <p:nvSpPr>
          <p:cNvPr id="5" name="חץ למטה 4"/>
          <p:cNvSpPr/>
          <p:nvPr/>
        </p:nvSpPr>
        <p:spPr>
          <a:xfrm>
            <a:off x="5992813" y="4040188"/>
            <a:ext cx="163512" cy="109537"/>
          </a:xfrm>
          <a:prstGeom prst="down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חץ למטה 16"/>
          <p:cNvSpPr/>
          <p:nvPr/>
        </p:nvSpPr>
        <p:spPr>
          <a:xfrm>
            <a:off x="5992813" y="4856163"/>
            <a:ext cx="163512" cy="109537"/>
          </a:xfrm>
          <a:prstGeom prst="down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 name="חץ שמאלה 5"/>
          <p:cNvSpPr/>
          <p:nvPr/>
        </p:nvSpPr>
        <p:spPr>
          <a:xfrm>
            <a:off x="4792663" y="5337175"/>
            <a:ext cx="642937" cy="1095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חץ שמאלה 18"/>
          <p:cNvSpPr/>
          <p:nvPr/>
        </p:nvSpPr>
        <p:spPr>
          <a:xfrm>
            <a:off x="2811463" y="5283200"/>
            <a:ext cx="641350" cy="107950"/>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חץ למעלה 15"/>
          <p:cNvSpPr/>
          <p:nvPr/>
        </p:nvSpPr>
        <p:spPr>
          <a:xfrm>
            <a:off x="2051050" y="4816475"/>
            <a:ext cx="150813" cy="1730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חץ למעלה 20"/>
          <p:cNvSpPr/>
          <p:nvPr/>
        </p:nvSpPr>
        <p:spPr>
          <a:xfrm>
            <a:off x="2078038" y="3886200"/>
            <a:ext cx="149225" cy="1730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חץ שמאלה 21"/>
          <p:cNvSpPr/>
          <p:nvPr/>
        </p:nvSpPr>
        <p:spPr>
          <a:xfrm rot="10800000">
            <a:off x="4624388" y="3516313"/>
            <a:ext cx="882650" cy="1095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חץ שמאלה 22"/>
          <p:cNvSpPr/>
          <p:nvPr/>
        </p:nvSpPr>
        <p:spPr>
          <a:xfrm rot="10800000">
            <a:off x="2838450" y="3516313"/>
            <a:ext cx="765175" cy="109537"/>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חץ מעוקל למטה 17"/>
          <p:cNvSpPr/>
          <p:nvPr/>
        </p:nvSpPr>
        <p:spPr>
          <a:xfrm rot="16384386">
            <a:off x="2796381" y="2451894"/>
            <a:ext cx="906463" cy="7969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0" name="חץ מעוקל שמאלה 19"/>
          <p:cNvSpPr/>
          <p:nvPr/>
        </p:nvSpPr>
        <p:spPr>
          <a:xfrm>
            <a:off x="4613275" y="2460625"/>
            <a:ext cx="822325" cy="968375"/>
          </a:xfrm>
          <a:prstGeom prst="curvedLeft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6" name="TextBox 25"/>
          <p:cNvSpPr txBox="1"/>
          <p:nvPr/>
        </p:nvSpPr>
        <p:spPr>
          <a:xfrm>
            <a:off x="3294063" y="4256088"/>
            <a:ext cx="1498600"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latin typeface="Times New Roman" pitchFamily="18" charset="0"/>
                <a:cs typeface="Arial"/>
              </a:rPr>
              <a:t>המחזור הגדול</a:t>
            </a:r>
            <a:endParaRPr lang="en-US" dirty="0" smtClean="0">
              <a:solidFill>
                <a:srgbClr val="1F497D"/>
              </a:solidFill>
              <a:cs typeface="Arial"/>
            </a:endParaRPr>
          </a:p>
        </p:txBody>
      </p:sp>
      <p:sp>
        <p:nvSpPr>
          <p:cNvPr id="27" name="TextBox 26"/>
          <p:cNvSpPr txBox="1"/>
          <p:nvPr/>
        </p:nvSpPr>
        <p:spPr>
          <a:xfrm>
            <a:off x="454025" y="406400"/>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4</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כתבו בתוך העיגולים שבתרשים את שמות כלי הדם של המחזור הגדול, על פי סדר הזרימה בהם. היעזרו במילים הבאות: </a:t>
            </a:r>
          </a:p>
          <a:p>
            <a:pPr eaLnBrk="1" hangingPunct="1">
              <a:defRPr/>
            </a:pPr>
            <a:r>
              <a:rPr lang="he-IL" dirty="0" smtClean="0">
                <a:solidFill>
                  <a:srgbClr val="1F497D"/>
                </a:solidFill>
                <a:cs typeface="Arial"/>
              </a:rPr>
              <a:t>עורקים, ורידים ראשיים, נימים</a:t>
            </a:r>
            <a:r>
              <a:rPr lang="he-IL" noProof="1" smtClean="0">
                <a:solidFill>
                  <a:srgbClr val="1F497D"/>
                </a:solidFill>
                <a:cs typeface="Arial"/>
              </a:rPr>
              <a:t>, עורקיקים, ורידים, עורק ראשי, ורידונים.</a:t>
            </a:r>
          </a:p>
        </p:txBody>
      </p:sp>
      <p:sp>
        <p:nvSpPr>
          <p:cNvPr id="2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22</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5</a:t>
            </a:r>
            <a:endParaRPr lang="en-US" sz="1800" dirty="0" smtClean="0">
              <a:latin typeface="Times New Roman" pitchFamily="18" charset="0"/>
              <a:cs typeface="Times New Roman" pitchFamily="18" charset="0"/>
            </a:endParaRPr>
          </a:p>
        </p:txBody>
      </p:sp>
      <p:sp>
        <p:nvSpPr>
          <p:cNvPr id="6" name="TextBox 5"/>
          <p:cNvSpPr txBox="1"/>
          <p:nvPr/>
        </p:nvSpPr>
        <p:spPr>
          <a:xfrm>
            <a:off x="323850" y="471488"/>
            <a:ext cx="8470900"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5</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בתמונה א' נראים כלי הדם המובילים דם מן הלב לראש (האדומים), וכלי הדם המובילים דם מן הראש  ללב (הכחולים).</a:t>
            </a:r>
          </a:p>
          <a:p>
            <a:pPr eaLnBrk="1" hangingPunct="1">
              <a:defRPr/>
            </a:pPr>
            <a:r>
              <a:rPr lang="he-IL" dirty="0" smtClean="0">
                <a:solidFill>
                  <a:srgbClr val="1F497D"/>
                </a:solidFill>
                <a:cs typeface="Arial"/>
              </a:rPr>
              <a:t>א. האם הם שייכים למחזור הגדול או הקטן?</a:t>
            </a:r>
          </a:p>
          <a:p>
            <a:pPr eaLnBrk="1" hangingPunct="1">
              <a:defRPr/>
            </a:pPr>
            <a:r>
              <a:rPr lang="he-IL" dirty="0" smtClean="0">
                <a:solidFill>
                  <a:srgbClr val="1F497D"/>
                </a:solidFill>
                <a:cs typeface="Arial"/>
              </a:rPr>
              <a:t>ב. מי מהם העורקים ומי </a:t>
            </a:r>
            <a:r>
              <a:rPr lang="he-IL" dirty="0" smtClean="0">
                <a:solidFill>
                  <a:schemeClr val="tx2"/>
                </a:solidFill>
                <a:cs typeface="Arial"/>
              </a:rPr>
              <a:t>הוורידים?</a:t>
            </a:r>
          </a:p>
          <a:p>
            <a:pPr eaLnBrk="1" hangingPunct="1">
              <a:defRPr/>
            </a:pPr>
            <a:r>
              <a:rPr lang="he-IL" dirty="0" smtClean="0">
                <a:solidFill>
                  <a:schemeClr val="tx2"/>
                </a:solidFill>
                <a:cs typeface="Arial"/>
              </a:rPr>
              <a:t>ג. בתמונה ב' נראים נימי הדם בעין. </a:t>
            </a:r>
            <a:r>
              <a:rPr lang="he-IL" dirty="0" smtClean="0">
                <a:solidFill>
                  <a:srgbClr val="1F497D"/>
                </a:solidFill>
                <a:cs typeface="Arial"/>
              </a:rPr>
              <a:t>הסבירו את הקשר בינם לבין כלי הדם הנראים בתמונה א'.</a:t>
            </a:r>
          </a:p>
        </p:txBody>
      </p:sp>
      <p:sp>
        <p:nvSpPr>
          <p:cNvPr id="48134" name="מלבן 1"/>
          <p:cNvSpPr>
            <a:spLocks noChangeArrowheads="1"/>
          </p:cNvSpPr>
          <p:nvPr/>
        </p:nvSpPr>
        <p:spPr bwMode="auto">
          <a:xfrm>
            <a:off x="5149850" y="5915025"/>
            <a:ext cx="257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 istockphoto.com/ Aaliya Landholt</a:t>
            </a:r>
            <a:endParaRPr lang="he-IL" sz="1200"/>
          </a:p>
        </p:txBody>
      </p:sp>
      <p:sp>
        <p:nvSpPr>
          <p:cNvPr id="48135" name="מלבן 2"/>
          <p:cNvSpPr>
            <a:spLocks noChangeArrowheads="1"/>
          </p:cNvSpPr>
          <p:nvPr/>
        </p:nvSpPr>
        <p:spPr bwMode="auto">
          <a:xfrm>
            <a:off x="933450" y="5854700"/>
            <a:ext cx="2416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 istockphoto.com/ Mario Arruda</a:t>
            </a:r>
            <a:endParaRPr lang="he-IL" sz="1200"/>
          </a:p>
        </p:txBody>
      </p:sp>
      <p:pic>
        <p:nvPicPr>
          <p:cNvPr id="4813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3" y="2887663"/>
            <a:ext cx="35814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978150"/>
            <a:ext cx="36671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608138" y="6219825"/>
            <a:ext cx="1066800"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u="sng" dirty="0" smtClean="0">
                <a:solidFill>
                  <a:srgbClr val="1F497D"/>
                </a:solidFill>
                <a:cs typeface="Arial"/>
              </a:rPr>
              <a:t>תמונה ב</a:t>
            </a:r>
            <a:r>
              <a:rPr lang="he-IL" dirty="0" smtClean="0">
                <a:solidFill>
                  <a:srgbClr val="1F497D"/>
                </a:solidFill>
                <a:cs typeface="Arial"/>
              </a:rPr>
              <a:t>'</a:t>
            </a:r>
          </a:p>
        </p:txBody>
      </p:sp>
      <p:sp>
        <p:nvSpPr>
          <p:cNvPr id="11" name="TextBox 10"/>
          <p:cNvSpPr txBox="1"/>
          <p:nvPr/>
        </p:nvSpPr>
        <p:spPr>
          <a:xfrm>
            <a:off x="5881688" y="6218238"/>
            <a:ext cx="1066800"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u="sng" dirty="0" smtClean="0">
                <a:solidFill>
                  <a:srgbClr val="1F497D"/>
                </a:solidFill>
                <a:cs typeface="Arial"/>
              </a:rPr>
              <a:t>תמונה א</a:t>
            </a:r>
            <a:r>
              <a:rPr lang="he-IL" dirty="0" smtClean="0">
                <a:solidFill>
                  <a:srgbClr val="1F497D"/>
                </a:solidFill>
                <a:cs typeface="Arial"/>
              </a:rPr>
              <a:t>'</a:t>
            </a:r>
          </a:p>
        </p:txBody>
      </p:sp>
      <p:sp>
        <p:nvSpPr>
          <p:cNvPr id="12"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23</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D4BCACF-85E9-411C-87DF-C71C855C7E31}" type="slidenum">
              <a:rPr lang="he-IL" smtClean="0"/>
              <a:pPr fontAlgn="base">
                <a:spcBef>
                  <a:spcPct val="0"/>
                </a:spcBef>
                <a:spcAft>
                  <a:spcPct val="0"/>
                </a:spcAft>
                <a:defRPr/>
              </a:pPr>
              <a:t>24</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sp>
        <p:nvSpPr>
          <p:cNvPr id="6" name="TextBox 5"/>
          <p:cNvSpPr txBox="1"/>
          <p:nvPr/>
        </p:nvSpPr>
        <p:spPr>
          <a:xfrm>
            <a:off x="323850" y="471488"/>
            <a:ext cx="8470900"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5</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בתמונה א' נראים כלי הדם המובילים דם מן הלב לראש (האדומים), וכלי הדם המובילים דם מן הראש  ללב (הכחולים).</a:t>
            </a:r>
          </a:p>
          <a:p>
            <a:pPr eaLnBrk="1" hangingPunct="1">
              <a:defRPr/>
            </a:pPr>
            <a:r>
              <a:rPr lang="he-IL" dirty="0" smtClean="0">
                <a:solidFill>
                  <a:srgbClr val="1F497D"/>
                </a:solidFill>
                <a:cs typeface="Arial"/>
              </a:rPr>
              <a:t>א. האם הם שייכים למחזור הגדול או הקטן?</a:t>
            </a:r>
          </a:p>
          <a:p>
            <a:pPr eaLnBrk="1" hangingPunct="1">
              <a:defRPr/>
            </a:pPr>
            <a:r>
              <a:rPr lang="he-IL" dirty="0" smtClean="0">
                <a:solidFill>
                  <a:srgbClr val="1F497D"/>
                </a:solidFill>
                <a:cs typeface="Arial"/>
              </a:rPr>
              <a:t>ב.  מי מהם העורקים ומי </a:t>
            </a:r>
            <a:r>
              <a:rPr lang="he-IL" dirty="0" smtClean="0">
                <a:solidFill>
                  <a:schemeClr val="tx2"/>
                </a:solidFill>
                <a:cs typeface="Arial"/>
              </a:rPr>
              <a:t>הוורידים?</a:t>
            </a:r>
          </a:p>
          <a:p>
            <a:pPr eaLnBrk="1" hangingPunct="1">
              <a:defRPr/>
            </a:pPr>
            <a:r>
              <a:rPr lang="he-IL" dirty="0" smtClean="0">
                <a:solidFill>
                  <a:schemeClr val="tx2"/>
                </a:solidFill>
                <a:cs typeface="Arial"/>
              </a:rPr>
              <a:t>ג. בתמונה ב' נראים נימי הדם בעין. הסב</a:t>
            </a:r>
            <a:r>
              <a:rPr lang="he-IL" dirty="0" smtClean="0">
                <a:solidFill>
                  <a:srgbClr val="1F497D"/>
                </a:solidFill>
                <a:cs typeface="Arial"/>
              </a:rPr>
              <a:t>ירו את הקשר בינם לבין כלי הדם הנראים בתמונה א'.</a:t>
            </a:r>
          </a:p>
        </p:txBody>
      </p:sp>
      <p:sp>
        <p:nvSpPr>
          <p:cNvPr id="8" name="Rectangle 12"/>
          <p:cNvSpPr/>
          <p:nvPr/>
        </p:nvSpPr>
        <p:spPr>
          <a:xfrm>
            <a:off x="457200" y="4581525"/>
            <a:ext cx="8370888" cy="2016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כלי הדם בראש שייכים למחזור הגדול.</a:t>
            </a:r>
          </a:p>
          <a:p>
            <a:pPr>
              <a:defRPr/>
            </a:pPr>
            <a:r>
              <a:rPr lang="he-IL" dirty="0">
                <a:solidFill>
                  <a:prstClr val="black"/>
                </a:solidFill>
              </a:rPr>
              <a:t>ב. כלי </a:t>
            </a:r>
            <a:r>
              <a:rPr lang="he-IL" dirty="0">
                <a:solidFill>
                  <a:schemeClr val="tx1"/>
                </a:solidFill>
              </a:rPr>
              <a:t>הדם המובילים דם מן הלב לראש הם העורקים, וכלי הדם המובילים דם מן הראש חזרה </a:t>
            </a:r>
          </a:p>
          <a:p>
            <a:pPr>
              <a:defRPr/>
            </a:pPr>
            <a:r>
              <a:rPr lang="he-IL" dirty="0">
                <a:solidFill>
                  <a:schemeClr val="tx1"/>
                </a:solidFill>
              </a:rPr>
              <a:t>    ללב הם הוורידים.</a:t>
            </a:r>
          </a:p>
          <a:p>
            <a:pPr>
              <a:defRPr/>
            </a:pPr>
            <a:r>
              <a:rPr lang="he-IL" dirty="0">
                <a:solidFill>
                  <a:schemeClr val="tx1"/>
                </a:solidFill>
              </a:rPr>
              <a:t>ג. הנימים הם כלי הדם הקטנים ביותר, הם מתפצלים </a:t>
            </a:r>
            <a:r>
              <a:rPr lang="he-IL" noProof="1">
                <a:solidFill>
                  <a:schemeClr val="tx1"/>
                </a:solidFill>
              </a:rPr>
              <a:t>מן העורקיקים. </a:t>
            </a:r>
            <a:r>
              <a:rPr lang="he-IL" dirty="0">
                <a:solidFill>
                  <a:schemeClr val="tx1"/>
                </a:solidFill>
              </a:rPr>
              <a:t>הנימים מתחברים יחד </a:t>
            </a:r>
          </a:p>
          <a:p>
            <a:pPr>
              <a:defRPr/>
            </a:pPr>
            <a:r>
              <a:rPr lang="he-IL" dirty="0">
                <a:solidFill>
                  <a:schemeClr val="tx1"/>
                </a:solidFill>
              </a:rPr>
              <a:t>   ויוצרים את </a:t>
            </a:r>
            <a:r>
              <a:rPr lang="he-IL" noProof="1">
                <a:solidFill>
                  <a:schemeClr val="tx1"/>
                </a:solidFill>
              </a:rPr>
              <a:t>הוורידונים</a:t>
            </a:r>
            <a:r>
              <a:rPr lang="he-IL" dirty="0">
                <a:solidFill>
                  <a:schemeClr val="tx1"/>
                </a:solidFill>
              </a:rPr>
              <a:t>. הנימים אינם מופיעים </a:t>
            </a:r>
            <a:r>
              <a:rPr lang="he-IL" dirty="0">
                <a:solidFill>
                  <a:schemeClr val="tx1"/>
                </a:solidFill>
                <a:latin typeface="Times New Roman" pitchFamily="18" charset="0"/>
              </a:rPr>
              <a:t>בתמונה הימנית מכיוון שקוטרם קטן מקוטר </a:t>
            </a:r>
          </a:p>
          <a:p>
            <a:pPr>
              <a:defRPr/>
            </a:pPr>
            <a:r>
              <a:rPr lang="he-IL" dirty="0">
                <a:solidFill>
                  <a:schemeClr val="tx1"/>
                </a:solidFill>
                <a:latin typeface="Times New Roman" pitchFamily="18" charset="0"/>
              </a:rPr>
              <a:t>   העורקים והוורידים פי כמה וכמה (קוטר מזערי).</a:t>
            </a:r>
          </a:p>
          <a:p>
            <a:pPr>
              <a:defRPr/>
            </a:pPr>
            <a:endParaRPr lang="he-IL" dirty="0">
              <a:solidFill>
                <a:schemeClr val="tx1"/>
              </a:solidFill>
            </a:endParaRPr>
          </a:p>
        </p:txBody>
      </p:sp>
      <p:pic>
        <p:nvPicPr>
          <p:cNvPr id="4915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8425"/>
            <a:ext cx="16494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411413"/>
            <a:ext cx="17907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24</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0954077-27BC-4A32-97B7-57AEB182EA72}" type="slidenum">
              <a:rPr lang="he-IL" smtClean="0"/>
              <a:pPr fontAlgn="base">
                <a:spcBef>
                  <a:spcPct val="0"/>
                </a:spcBef>
                <a:spcAft>
                  <a:spcPct val="0"/>
                </a:spcAft>
                <a:defRPr/>
              </a:pPr>
              <a:t>25</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6</a:t>
            </a:r>
            <a:endParaRPr lang="en-US" sz="1800" dirty="0" smtClean="0">
              <a:latin typeface="Times New Roman" pitchFamily="18" charset="0"/>
              <a:cs typeface="Times New Roman" pitchFamily="18" charset="0"/>
            </a:endParaRPr>
          </a:p>
        </p:txBody>
      </p:sp>
      <p:sp>
        <p:nvSpPr>
          <p:cNvPr id="6" name="TextBox 5"/>
          <p:cNvSpPr txBox="1"/>
          <p:nvPr/>
        </p:nvSpPr>
        <p:spPr>
          <a:xfrm>
            <a:off x="468313" y="496888"/>
            <a:ext cx="8183562" cy="6477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6</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האם בכל </a:t>
            </a:r>
            <a:r>
              <a:rPr lang="he-IL" dirty="0" smtClean="0">
                <a:solidFill>
                  <a:schemeClr val="tx2"/>
                </a:solidFill>
                <a:cs typeface="Arial"/>
              </a:rPr>
              <a:t>העורקים זורם דם עשיר בחמצן ובכל הוורידים זורם דם עני בחמצן</a:t>
            </a:r>
            <a:r>
              <a:rPr lang="he-IL" dirty="0" smtClean="0">
                <a:solidFill>
                  <a:srgbClr val="1F497D"/>
                </a:solidFill>
                <a:cs typeface="Arial"/>
              </a:rPr>
              <a:t>?</a:t>
            </a:r>
            <a:endParaRPr lang="en-US" dirty="0" smtClean="0">
              <a:solidFill>
                <a:srgbClr val="1F497D"/>
              </a:solidFill>
              <a:cs typeface="Arial"/>
            </a:endParaRPr>
          </a:p>
        </p:txBody>
      </p:sp>
      <p:sp>
        <p:nvSpPr>
          <p:cNvPr id="7"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25</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673B2DF-AB11-49D0-A9C5-319ECF686F98}" type="slidenum">
              <a:rPr lang="he-IL" smtClean="0"/>
              <a:pPr fontAlgn="base">
                <a:spcBef>
                  <a:spcPct val="0"/>
                </a:spcBef>
                <a:spcAft>
                  <a:spcPct val="0"/>
                </a:spcAft>
                <a:defRPr/>
              </a:pPr>
              <a:t>26</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sp>
        <p:nvSpPr>
          <p:cNvPr id="6" name="TextBox 5"/>
          <p:cNvSpPr txBox="1"/>
          <p:nvPr/>
        </p:nvSpPr>
        <p:spPr>
          <a:xfrm>
            <a:off x="468313" y="406400"/>
            <a:ext cx="8183562" cy="6477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6</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האם בכל העורקים זורם דם עשיר בחמצן </a:t>
            </a:r>
            <a:r>
              <a:rPr lang="he-IL" dirty="0" smtClean="0">
                <a:solidFill>
                  <a:schemeClr val="tx2"/>
                </a:solidFill>
                <a:cs typeface="Arial"/>
              </a:rPr>
              <a:t>ובכל הוורידים זורם דם </a:t>
            </a:r>
            <a:r>
              <a:rPr lang="he-IL" dirty="0" smtClean="0">
                <a:solidFill>
                  <a:srgbClr val="1F497D"/>
                </a:solidFill>
                <a:cs typeface="Arial"/>
              </a:rPr>
              <a:t>עני בחמצן?</a:t>
            </a:r>
            <a:endParaRPr lang="en-US" dirty="0" smtClean="0">
              <a:solidFill>
                <a:srgbClr val="1F497D"/>
              </a:solidFill>
              <a:cs typeface="Arial"/>
            </a:endParaRPr>
          </a:p>
        </p:txBody>
      </p:sp>
      <p:sp>
        <p:nvSpPr>
          <p:cNvPr id="7" name="Rectangle 12"/>
          <p:cNvSpPr/>
          <p:nvPr/>
        </p:nvSpPr>
        <p:spPr>
          <a:xfrm>
            <a:off x="263525" y="1341438"/>
            <a:ext cx="8370888" cy="28686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לא.</a:t>
            </a:r>
          </a:p>
          <a:p>
            <a:pPr>
              <a:defRPr/>
            </a:pPr>
            <a:r>
              <a:rPr lang="he-IL" dirty="0">
                <a:solidFill>
                  <a:prstClr val="black"/>
                </a:solidFill>
                <a:latin typeface="Times New Roman" pitchFamily="18" charset="0"/>
              </a:rPr>
              <a:t>עורקי </a:t>
            </a:r>
            <a:r>
              <a:rPr lang="he-IL" dirty="0">
                <a:solidFill>
                  <a:schemeClr val="tx1"/>
                </a:solidFill>
                <a:latin typeface="Times New Roman" pitchFamily="18" charset="0"/>
              </a:rPr>
              <a:t>המחזור הגדול מובילים דם עשיר בחמצן, ואילו עורקי המחזור הקטן מובילים דם דל בחמצן (מן הלב לריאות).</a:t>
            </a:r>
          </a:p>
          <a:p>
            <a:pPr>
              <a:defRPr/>
            </a:pPr>
            <a:r>
              <a:rPr lang="he-IL" dirty="0">
                <a:solidFill>
                  <a:schemeClr val="tx1"/>
                </a:solidFill>
                <a:latin typeface="Times New Roman" pitchFamily="18" charset="0"/>
              </a:rPr>
              <a:t>כלומר, עורק מוגדר לפי כיוון הזרימה (צינור שמזרים דם </a:t>
            </a:r>
            <a:r>
              <a:rPr lang="he-IL" u="sng" dirty="0">
                <a:solidFill>
                  <a:schemeClr val="tx1"/>
                </a:solidFill>
                <a:latin typeface="Times New Roman" pitchFamily="18" charset="0"/>
              </a:rPr>
              <a:t>מכיוון</a:t>
            </a:r>
            <a:r>
              <a:rPr lang="he-IL" dirty="0">
                <a:solidFill>
                  <a:schemeClr val="tx1"/>
                </a:solidFill>
                <a:latin typeface="Times New Roman" pitchFamily="18" charset="0"/>
              </a:rPr>
              <a:t> הלב) </a:t>
            </a:r>
            <a:r>
              <a:rPr lang="he-IL" u="sng" dirty="0">
                <a:solidFill>
                  <a:schemeClr val="tx1"/>
                </a:solidFill>
                <a:latin typeface="Times New Roman" pitchFamily="18" charset="0"/>
              </a:rPr>
              <a:t>ולא</a:t>
            </a:r>
            <a:r>
              <a:rPr lang="he-IL" dirty="0">
                <a:solidFill>
                  <a:schemeClr val="tx1"/>
                </a:solidFill>
                <a:latin typeface="Times New Roman" pitchFamily="18" charset="0"/>
              </a:rPr>
              <a:t> לפי תכולת הדם שבו. </a:t>
            </a:r>
          </a:p>
          <a:p>
            <a:pPr>
              <a:defRPr/>
            </a:pPr>
            <a:endParaRPr lang="en-US" dirty="0">
              <a:solidFill>
                <a:schemeClr val="tx1"/>
              </a:solidFill>
              <a:latin typeface="Times New Roman" pitchFamily="18" charset="0"/>
            </a:endParaRPr>
          </a:p>
          <a:p>
            <a:pPr>
              <a:defRPr/>
            </a:pPr>
            <a:r>
              <a:rPr lang="he-IL" dirty="0">
                <a:solidFill>
                  <a:schemeClr val="tx1"/>
                </a:solidFill>
                <a:latin typeface="Times New Roman" pitchFamily="18" charset="0"/>
              </a:rPr>
              <a:t>ורידי המחזור הגדול מובילים דם דל בחמצן ועשיר ב-</a:t>
            </a:r>
            <a:r>
              <a:rPr lang="en-US" dirty="0">
                <a:solidFill>
                  <a:schemeClr val="tx1"/>
                </a:solidFill>
              </a:rPr>
              <a:t>CO</a:t>
            </a:r>
            <a:r>
              <a:rPr lang="en-US" baseline="-25000" dirty="0">
                <a:solidFill>
                  <a:schemeClr val="tx1"/>
                </a:solidFill>
              </a:rPr>
              <a:t>2 </a:t>
            </a:r>
            <a:r>
              <a:rPr lang="he-IL" baseline="-25000" dirty="0">
                <a:solidFill>
                  <a:schemeClr val="tx1"/>
                </a:solidFill>
              </a:rPr>
              <a:t>, </a:t>
            </a:r>
            <a:r>
              <a:rPr lang="he-IL" dirty="0">
                <a:solidFill>
                  <a:schemeClr val="tx1"/>
                </a:solidFill>
                <a:latin typeface="Times New Roman" pitchFamily="18" charset="0"/>
              </a:rPr>
              <a:t>ואילו ורידי המחזור הקטן מובילים דם עשיר בחמצן ודל ב-</a:t>
            </a:r>
            <a:r>
              <a:rPr lang="en-US" dirty="0">
                <a:solidFill>
                  <a:schemeClr val="tx1"/>
                </a:solidFill>
              </a:rPr>
              <a:t>CO</a:t>
            </a:r>
            <a:r>
              <a:rPr lang="en-US" baseline="-25000" dirty="0">
                <a:solidFill>
                  <a:schemeClr val="tx1"/>
                </a:solidFill>
              </a:rPr>
              <a:t>2 </a:t>
            </a:r>
            <a:r>
              <a:rPr lang="he-IL" baseline="-25000" dirty="0">
                <a:solidFill>
                  <a:schemeClr val="tx1"/>
                </a:solidFill>
              </a:rPr>
              <a:t> </a:t>
            </a:r>
            <a:r>
              <a:rPr lang="he-IL" dirty="0">
                <a:solidFill>
                  <a:schemeClr val="tx1"/>
                </a:solidFill>
                <a:latin typeface="Times New Roman" pitchFamily="18" charset="0"/>
              </a:rPr>
              <a:t>(מן הריאות ללב).</a:t>
            </a:r>
            <a:r>
              <a:rPr lang="he-IL" u="sng" dirty="0">
                <a:solidFill>
                  <a:schemeClr val="tx1"/>
                </a:solidFill>
                <a:latin typeface="Times New Roman" pitchFamily="18" charset="0"/>
              </a:rPr>
              <a:t> </a:t>
            </a:r>
          </a:p>
          <a:p>
            <a:pPr>
              <a:defRPr/>
            </a:pPr>
            <a:r>
              <a:rPr lang="he-IL" dirty="0">
                <a:solidFill>
                  <a:schemeClr val="tx1"/>
                </a:solidFill>
                <a:latin typeface="Times New Roman" pitchFamily="18" charset="0"/>
              </a:rPr>
              <a:t>כלומר, וריד מוגדר לפי כיוון הזרימה (צינור שמזרים דם </a:t>
            </a:r>
            <a:r>
              <a:rPr lang="he-IL" u="sng" dirty="0">
                <a:solidFill>
                  <a:schemeClr val="tx1"/>
                </a:solidFill>
                <a:latin typeface="Times New Roman" pitchFamily="18" charset="0"/>
              </a:rPr>
              <a:t>לכיוון</a:t>
            </a:r>
            <a:r>
              <a:rPr lang="he-IL" dirty="0">
                <a:solidFill>
                  <a:schemeClr val="tx1"/>
                </a:solidFill>
                <a:latin typeface="Times New Roman" pitchFamily="18" charset="0"/>
              </a:rPr>
              <a:t> הלב) ולא לפי תכולת הדם שבו.</a:t>
            </a:r>
            <a:endParaRPr lang="en-US" dirty="0">
              <a:solidFill>
                <a:schemeClr val="tx1"/>
              </a:solidFill>
              <a:latin typeface="Times New Roman" pitchFamily="18" charset="0"/>
            </a:endParaRPr>
          </a:p>
          <a:p>
            <a:pPr fontAlgn="auto">
              <a:spcBef>
                <a:spcPts val="0"/>
              </a:spcBef>
              <a:spcAft>
                <a:spcPts val="0"/>
              </a:spcAft>
              <a:defRPr/>
            </a:pPr>
            <a:endParaRPr lang="he-IL" dirty="0">
              <a:solidFill>
                <a:schemeClr val="tx1"/>
              </a:solidFill>
            </a:endParaRPr>
          </a:p>
        </p:txBody>
      </p:sp>
      <p:sp>
        <p:nvSpPr>
          <p:cNvPr id="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26</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09288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7:</a:t>
            </a:r>
            <a:r>
              <a:rPr lang="he-IL" dirty="0" smtClean="0">
                <a:solidFill>
                  <a:srgbClr val="1F497D"/>
                </a:solidFill>
                <a:latin typeface="Times New Roman" pitchFamily="18" charset="0"/>
                <a:cs typeface="Times New Roman" pitchFamily="18" charset="0"/>
              </a:rPr>
              <a:t> </a:t>
            </a:r>
            <a:r>
              <a:rPr lang="he-IL"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pPr eaLnBrk="1" hangingPunct="1">
              <a:defRPr/>
            </a:pPr>
            <a:r>
              <a:rPr lang="he-IL" dirty="0" smtClean="0">
                <a:solidFill>
                  <a:srgbClr val="1D4C72"/>
                </a:solidFill>
              </a:rPr>
              <a:t>רופא הזריק </a:t>
            </a:r>
            <a:r>
              <a:rPr lang="he-IL" dirty="0" smtClean="0">
                <a:solidFill>
                  <a:srgbClr val="1F497D"/>
                </a:solidFill>
              </a:rPr>
              <a:t>לאדם חומר לווריד ברגלו השמאלית.</a:t>
            </a:r>
            <a:endParaRPr lang="en-US" dirty="0" smtClean="0">
              <a:solidFill>
                <a:srgbClr val="1F497D"/>
              </a:solidFill>
            </a:endParaRPr>
          </a:p>
          <a:p>
            <a:pPr eaLnBrk="1" hangingPunct="1">
              <a:defRPr/>
            </a:pPr>
            <a:r>
              <a:rPr lang="he-IL" dirty="0" smtClean="0">
                <a:solidFill>
                  <a:srgbClr val="1F497D"/>
                </a:solidFill>
              </a:rPr>
              <a:t>כמה פעמים יעבור החומר בלב עד שיגיע בפעם הראשונה </a:t>
            </a:r>
          </a:p>
          <a:p>
            <a:pPr eaLnBrk="1" hangingPunct="1">
              <a:defRPr/>
            </a:pPr>
            <a:r>
              <a:rPr lang="he-IL" dirty="0" smtClean="0">
                <a:solidFill>
                  <a:srgbClr val="1F497D"/>
                </a:solidFill>
              </a:rPr>
              <a:t>לאצבע יד ימין? </a:t>
            </a:r>
            <a:endParaRPr lang="en-US" dirty="0" smtClean="0">
              <a:solidFill>
                <a:srgbClr val="1F497D"/>
              </a:solidFill>
            </a:endParaRPr>
          </a:p>
          <a:p>
            <a:pPr eaLnBrk="1" hangingPunct="1">
              <a:defRPr/>
            </a:pPr>
            <a:r>
              <a:rPr lang="he-IL" dirty="0" smtClean="0">
                <a:solidFill>
                  <a:srgbClr val="1F497D"/>
                </a:solidFill>
              </a:rPr>
              <a:t>הסבירו את תשובתכם.</a:t>
            </a:r>
            <a:endParaRPr lang="en-US" dirty="0" smtClean="0">
              <a:solidFill>
                <a:srgbClr val="1F497D"/>
              </a:solidFill>
            </a:endParaRPr>
          </a:p>
          <a:p>
            <a:pPr eaLnBrk="1" hangingPunct="1">
              <a:defRPr/>
            </a:pPr>
            <a:r>
              <a:rPr lang="he-IL" dirty="0" smtClean="0">
                <a:solidFill>
                  <a:srgbClr val="1F497D"/>
                </a:solidFill>
              </a:rPr>
              <a:t> </a:t>
            </a:r>
            <a:endParaRPr lang="en-US" dirty="0" smtClean="0">
              <a:solidFill>
                <a:srgbClr val="1F497D"/>
              </a:solidFill>
            </a:endParaRPr>
          </a:p>
          <a:p>
            <a:pPr eaLnBrk="1" hangingPunct="1">
              <a:defRPr/>
            </a:pPr>
            <a:r>
              <a:rPr lang="he-IL" dirty="0" smtClean="0">
                <a:solidFill>
                  <a:srgbClr val="1F497D"/>
                </a:solidFill>
                <a:latin typeface="Times New Roman" pitchFamily="18" charset="0"/>
                <a:cs typeface="Times New Roman" pitchFamily="18" charset="0"/>
              </a:rPr>
              <a:t> </a:t>
            </a:r>
            <a:endParaRPr lang="en-US" sz="2000" dirty="0" smtClean="0">
              <a:solidFill>
                <a:srgbClr val="1F497D"/>
              </a:solidFill>
              <a:latin typeface="Times New Roman" pitchFamily="18" charset="0"/>
              <a:cs typeface="Times New Roman" pitchFamily="18" charset="0"/>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F6CB9D-04B5-4262-8D59-3041B0457F51}" type="slidenum">
              <a:rPr lang="he-IL" sz="1800" smtClean="0"/>
              <a:pPr fontAlgn="base">
                <a:spcBef>
                  <a:spcPct val="0"/>
                </a:spcBef>
                <a:spcAft>
                  <a:spcPct val="0"/>
                </a:spcAft>
                <a:defRPr/>
              </a:pPr>
              <a:t>27</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7</a:t>
            </a:r>
            <a:endParaRPr lang="he-IL" sz="1800" dirty="0" smtClean="0"/>
          </a:p>
        </p:txBody>
      </p:sp>
      <p:sp>
        <p:nvSpPr>
          <p:cNvPr id="7"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27</a:t>
            </a:fld>
            <a:endParaRPr lang="he-IL" sz="1100" dirty="0" smtClean="0">
              <a:solidFill>
                <a:srgbClr val="BFBFBF"/>
              </a:solidFill>
            </a:endParaRPr>
          </a:p>
        </p:txBody>
      </p:sp>
      <p:grpSp>
        <p:nvGrpSpPr>
          <p:cNvPr id="8" name="קבוצה 44"/>
          <p:cNvGrpSpPr>
            <a:grpSpLocks/>
          </p:cNvGrpSpPr>
          <p:nvPr/>
        </p:nvGrpSpPr>
        <p:grpSpPr bwMode="auto">
          <a:xfrm>
            <a:off x="1069975" y="851024"/>
            <a:ext cx="1673225" cy="5661025"/>
            <a:chOff x="1044716" y="669264"/>
            <a:chExt cx="1674480" cy="5661729"/>
          </a:xfrm>
        </p:grpSpPr>
        <p:sp>
          <p:nvSpPr>
            <p:cNvPr id="10" name="אליפסה 46"/>
            <p:cNvSpPr/>
            <p:nvPr/>
          </p:nvSpPr>
          <p:spPr>
            <a:xfrm flipH="1">
              <a:off x="1044716" y="4741932"/>
              <a:ext cx="939674" cy="1589060"/>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4169E7">
                    <a:shade val="30000"/>
                    <a:satMod val="115000"/>
                    <a:lumMod val="46000"/>
                    <a:lumOff val="54000"/>
                  </a:srgbClr>
                </a:gs>
                <a:gs pos="50000">
                  <a:srgbClr val="4169E7">
                    <a:shade val="67500"/>
                    <a:satMod val="115000"/>
                  </a:srgbClr>
                </a:gs>
                <a:gs pos="100000">
                  <a:srgbClr val="4169E7">
                    <a:shade val="100000"/>
                    <a:satMod val="115000"/>
                  </a:srgbClr>
                </a:gs>
              </a:gsLst>
              <a:path path="circle">
                <a:fillToRect r="100000" b="100000"/>
              </a:path>
              <a:tileRect l="-100000" t="-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אליפסה 46"/>
            <p:cNvSpPr/>
            <p:nvPr/>
          </p:nvSpPr>
          <p:spPr>
            <a:xfrm>
              <a:off x="1712627" y="4783207"/>
              <a:ext cx="1006569" cy="1547786"/>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29" h="1310955">
                  <a:moveTo>
                    <a:pt x="0" y="642952"/>
                  </a:moveTo>
                  <a:cubicBezTo>
                    <a:pt x="0" y="280948"/>
                    <a:pt x="41538" y="-2077"/>
                    <a:pt x="171909" y="11"/>
                  </a:cubicBezTo>
                  <a:cubicBezTo>
                    <a:pt x="302280" y="2099"/>
                    <a:pt x="782229" y="293474"/>
                    <a:pt x="782229" y="655478"/>
                  </a:cubicBezTo>
                  <a:cubicBezTo>
                    <a:pt x="782229" y="1017482"/>
                    <a:pt x="302280" y="1313033"/>
                    <a:pt x="171909" y="1310945"/>
                  </a:cubicBezTo>
                  <a:cubicBezTo>
                    <a:pt x="41538" y="1308857"/>
                    <a:pt x="0" y="1004956"/>
                    <a:pt x="0" y="642952"/>
                  </a:cubicBezTo>
                  <a:close/>
                </a:path>
              </a:pathLst>
            </a:custGeom>
            <a:gradFill flip="none" rotWithShape="1">
              <a:gsLst>
                <a:gs pos="0">
                  <a:srgbClr val="C00000">
                    <a:shade val="30000"/>
                    <a:satMod val="115000"/>
                    <a:lumMod val="56000"/>
                    <a:lumOff val="44000"/>
                  </a:srgbClr>
                </a:gs>
                <a:gs pos="14000">
                  <a:srgbClr val="C00000">
                    <a:shade val="67500"/>
                    <a:satMod val="115000"/>
                  </a:srgbClr>
                </a:gs>
                <a:gs pos="41000">
                  <a:srgbClr val="C00000">
                    <a:shade val="100000"/>
                    <a:satMod val="115000"/>
                  </a:srgbClr>
                </a:gs>
              </a:gsLst>
              <a:lin ang="108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019" y="2243913"/>
              <a:ext cx="1149591" cy="151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קבוצה 4"/>
            <p:cNvGrpSpPr>
              <a:grpSpLocks/>
            </p:cNvGrpSpPr>
            <p:nvPr/>
          </p:nvGrpSpPr>
          <p:grpSpPr bwMode="auto">
            <a:xfrm>
              <a:off x="1090655" y="669264"/>
              <a:ext cx="1584176" cy="5570338"/>
              <a:chOff x="2558132" y="1198846"/>
              <a:chExt cx="1584176" cy="5570338"/>
            </a:xfrm>
          </p:grpSpPr>
          <p:sp>
            <p:nvSpPr>
              <p:cNvPr id="25" name="TextBox 24"/>
              <p:cNvSpPr txBox="1"/>
              <p:nvPr/>
            </p:nvSpPr>
            <p:spPr>
              <a:xfrm>
                <a:off x="2957026" y="1198846"/>
                <a:ext cx="830886" cy="42391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ריאות</a:t>
                </a:r>
                <a:endParaRPr lang="en-US" dirty="0" smtClean="0">
                  <a:solidFill>
                    <a:prstClr val="black"/>
                  </a:solidFill>
                  <a:latin typeface="Times New Roman" pitchFamily="18" charset="0"/>
                  <a:cs typeface="Arial"/>
                </a:endParaRPr>
              </a:p>
            </p:txBody>
          </p:sp>
          <p:sp>
            <p:nvSpPr>
              <p:cNvPr id="26" name="TextBox 25"/>
              <p:cNvSpPr txBox="1"/>
              <p:nvPr/>
            </p:nvSpPr>
            <p:spPr>
              <a:xfrm>
                <a:off x="3398682" y="4188480"/>
                <a:ext cx="478196" cy="409626"/>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לב</a:t>
                </a:r>
                <a:endParaRPr lang="en-US" dirty="0" smtClean="0">
                  <a:solidFill>
                    <a:prstClr val="black"/>
                  </a:solidFill>
                  <a:latin typeface="Times New Roman" pitchFamily="18" charset="0"/>
                  <a:cs typeface="Arial"/>
                </a:endParaRPr>
              </a:p>
            </p:txBody>
          </p:sp>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588" y="1484784"/>
                <a:ext cx="1008112" cy="109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קבוצה 2"/>
              <p:cNvGrpSpPr>
                <a:grpSpLocks/>
              </p:cNvGrpSpPr>
              <p:nvPr/>
            </p:nvGrpSpPr>
            <p:grpSpPr bwMode="auto">
              <a:xfrm>
                <a:off x="2558132" y="5395154"/>
                <a:ext cx="1584176" cy="1374030"/>
                <a:chOff x="5603477" y="5578179"/>
                <a:chExt cx="1584176" cy="1374030"/>
              </a:xfrm>
            </p:grpSpPr>
            <p:sp>
              <p:nvSpPr>
                <p:cNvPr id="29" name="אליפסה 28"/>
                <p:cNvSpPr/>
                <p:nvPr/>
              </p:nvSpPr>
              <p:spPr>
                <a:xfrm>
                  <a:off x="5603610" y="5578155"/>
                  <a:ext cx="1583924" cy="13733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 name="TextBox 29"/>
                <p:cNvSpPr txBox="1"/>
                <p:nvPr/>
              </p:nvSpPr>
              <p:spPr>
                <a:xfrm>
                  <a:off x="6038911" y="6051289"/>
                  <a:ext cx="597348" cy="3953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גוף</a:t>
                  </a:r>
                  <a:endParaRPr lang="en-US" dirty="0" smtClean="0">
                    <a:solidFill>
                      <a:prstClr val="black"/>
                    </a:solidFill>
                    <a:latin typeface="Times New Roman" pitchFamily="18" charset="0"/>
                    <a:cs typeface="Arial"/>
                  </a:endParaRPr>
                </a:p>
              </p:txBody>
            </p:sp>
          </p:grpSp>
        </p:grpSp>
        <p:sp>
          <p:nvSpPr>
            <p:cNvPr id="14" name="צורה חופשית 13"/>
            <p:cNvSpPr/>
            <p:nvPr/>
          </p:nvSpPr>
          <p:spPr>
            <a:xfrm>
              <a:off x="1791401" y="1202730"/>
              <a:ext cx="896022" cy="3881920"/>
            </a:xfrm>
            <a:custGeom>
              <a:avLst/>
              <a:gdLst>
                <a:gd name="connsiteX0" fmla="*/ 569583 w 883180"/>
                <a:gd name="connsiteY0" fmla="*/ 0 h 3837698"/>
                <a:gd name="connsiteX1" fmla="*/ 882734 w 883180"/>
                <a:gd name="connsiteY1" fmla="*/ 526093 h 3837698"/>
                <a:gd name="connsiteX2" fmla="*/ 632213 w 883180"/>
                <a:gd name="connsiteY2" fmla="*/ 1741117 h 3837698"/>
                <a:gd name="connsiteX3" fmla="*/ 369167 w 883180"/>
                <a:gd name="connsiteY3" fmla="*/ 1578279 h 3837698"/>
                <a:gd name="connsiteX4" fmla="*/ 281484 w 883180"/>
                <a:gd name="connsiteY4" fmla="*/ 1766169 h 3837698"/>
                <a:gd name="connsiteX5" fmla="*/ 294010 w 883180"/>
                <a:gd name="connsiteY5" fmla="*/ 1954060 h 3837698"/>
                <a:gd name="connsiteX6" fmla="*/ 206328 w 883180"/>
                <a:gd name="connsiteY6" fmla="*/ 1816274 h 3837698"/>
                <a:gd name="connsiteX7" fmla="*/ 118646 w 883180"/>
                <a:gd name="connsiteY7" fmla="*/ 1678487 h 3837698"/>
                <a:gd name="connsiteX8" fmla="*/ 43490 w 883180"/>
                <a:gd name="connsiteY8" fmla="*/ 1490597 h 3837698"/>
                <a:gd name="connsiteX9" fmla="*/ 5912 w 883180"/>
                <a:gd name="connsiteY9" fmla="*/ 1352811 h 3837698"/>
                <a:gd name="connsiteX10" fmla="*/ 168750 w 883180"/>
                <a:gd name="connsiteY10" fmla="*/ 1202498 h 3837698"/>
                <a:gd name="connsiteX11" fmla="*/ 294010 w 883180"/>
                <a:gd name="connsiteY11" fmla="*/ 1202498 h 3837698"/>
                <a:gd name="connsiteX12" fmla="*/ 632213 w 883180"/>
                <a:gd name="connsiteY12" fmla="*/ 1365337 h 3837698"/>
                <a:gd name="connsiteX13" fmla="*/ 744947 w 883180"/>
                <a:gd name="connsiteY13" fmla="*/ 2079320 h 3837698"/>
                <a:gd name="connsiteX14" fmla="*/ 744947 w 883180"/>
                <a:gd name="connsiteY14" fmla="*/ 2467627 h 3837698"/>
                <a:gd name="connsiteX15" fmla="*/ 744947 w 883180"/>
                <a:gd name="connsiteY15" fmla="*/ 2943616 h 3837698"/>
                <a:gd name="connsiteX16" fmla="*/ 744947 w 883180"/>
                <a:gd name="connsiteY16" fmla="*/ 3156558 h 3837698"/>
                <a:gd name="connsiteX17" fmla="*/ 744947 w 883180"/>
                <a:gd name="connsiteY17" fmla="*/ 3432131 h 3837698"/>
                <a:gd name="connsiteX18" fmla="*/ 744947 w 883180"/>
                <a:gd name="connsiteY18" fmla="*/ 3557391 h 3837698"/>
                <a:gd name="connsiteX19" fmla="*/ 682317 w 883180"/>
                <a:gd name="connsiteY19" fmla="*/ 3807912 h 3837698"/>
                <a:gd name="connsiteX20" fmla="*/ 657265 w 883180"/>
                <a:gd name="connsiteY20" fmla="*/ 3832964 h 3837698"/>
                <a:gd name="connsiteX21" fmla="*/ 657265 w 883180"/>
                <a:gd name="connsiteY21" fmla="*/ 3832964 h 3837698"/>
                <a:gd name="connsiteX22" fmla="*/ 657265 w 883180"/>
                <a:gd name="connsiteY22" fmla="*/ 3820438 h 3837698"/>
                <a:gd name="connsiteX23" fmla="*/ 682317 w 883180"/>
                <a:gd name="connsiteY23" fmla="*/ 3795386 h 3837698"/>
                <a:gd name="connsiteX0" fmla="*/ 569583 w 883112"/>
                <a:gd name="connsiteY0" fmla="*/ 0 h 3837698"/>
                <a:gd name="connsiteX1" fmla="*/ 882734 w 883112"/>
                <a:gd name="connsiteY1" fmla="*/ 526093 h 3837698"/>
                <a:gd name="connsiteX2" fmla="*/ 632213 w 883112"/>
                <a:gd name="connsiteY2" fmla="*/ 1741117 h 3837698"/>
                <a:gd name="connsiteX3" fmla="*/ 569583 w 883112"/>
                <a:gd name="connsiteY3" fmla="*/ 1741117 h 3837698"/>
                <a:gd name="connsiteX4" fmla="*/ 369167 w 883112"/>
                <a:gd name="connsiteY4" fmla="*/ 1578279 h 3837698"/>
                <a:gd name="connsiteX5" fmla="*/ 281484 w 883112"/>
                <a:gd name="connsiteY5" fmla="*/ 1766169 h 3837698"/>
                <a:gd name="connsiteX6" fmla="*/ 294010 w 883112"/>
                <a:gd name="connsiteY6" fmla="*/ 1954060 h 3837698"/>
                <a:gd name="connsiteX7" fmla="*/ 206328 w 883112"/>
                <a:gd name="connsiteY7" fmla="*/ 1816274 h 3837698"/>
                <a:gd name="connsiteX8" fmla="*/ 118646 w 883112"/>
                <a:gd name="connsiteY8" fmla="*/ 1678487 h 3837698"/>
                <a:gd name="connsiteX9" fmla="*/ 43490 w 883112"/>
                <a:gd name="connsiteY9" fmla="*/ 1490597 h 3837698"/>
                <a:gd name="connsiteX10" fmla="*/ 5912 w 883112"/>
                <a:gd name="connsiteY10" fmla="*/ 1352811 h 3837698"/>
                <a:gd name="connsiteX11" fmla="*/ 168750 w 883112"/>
                <a:gd name="connsiteY11" fmla="*/ 1202498 h 3837698"/>
                <a:gd name="connsiteX12" fmla="*/ 294010 w 883112"/>
                <a:gd name="connsiteY12" fmla="*/ 1202498 h 3837698"/>
                <a:gd name="connsiteX13" fmla="*/ 632213 w 883112"/>
                <a:gd name="connsiteY13" fmla="*/ 1365337 h 3837698"/>
                <a:gd name="connsiteX14" fmla="*/ 744947 w 883112"/>
                <a:gd name="connsiteY14" fmla="*/ 2079320 h 3837698"/>
                <a:gd name="connsiteX15" fmla="*/ 744947 w 883112"/>
                <a:gd name="connsiteY15" fmla="*/ 2467627 h 3837698"/>
                <a:gd name="connsiteX16" fmla="*/ 744947 w 883112"/>
                <a:gd name="connsiteY16" fmla="*/ 2943616 h 3837698"/>
                <a:gd name="connsiteX17" fmla="*/ 744947 w 883112"/>
                <a:gd name="connsiteY17" fmla="*/ 3156558 h 3837698"/>
                <a:gd name="connsiteX18" fmla="*/ 744947 w 883112"/>
                <a:gd name="connsiteY18" fmla="*/ 3432131 h 3837698"/>
                <a:gd name="connsiteX19" fmla="*/ 744947 w 883112"/>
                <a:gd name="connsiteY19" fmla="*/ 3557391 h 3837698"/>
                <a:gd name="connsiteX20" fmla="*/ 682317 w 883112"/>
                <a:gd name="connsiteY20" fmla="*/ 3807912 h 3837698"/>
                <a:gd name="connsiteX21" fmla="*/ 657265 w 883112"/>
                <a:gd name="connsiteY21" fmla="*/ 3832964 h 3837698"/>
                <a:gd name="connsiteX22" fmla="*/ 657265 w 883112"/>
                <a:gd name="connsiteY22" fmla="*/ 3832964 h 3837698"/>
                <a:gd name="connsiteX23" fmla="*/ 657265 w 883112"/>
                <a:gd name="connsiteY23" fmla="*/ 3820438 h 3837698"/>
                <a:gd name="connsiteX24" fmla="*/ 682317 w 883112"/>
                <a:gd name="connsiteY24"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1 w 883101"/>
                <a:gd name="connsiteY3" fmla="*/ 1766169 h 3837698"/>
                <a:gd name="connsiteX4" fmla="*/ 569583 w 883101"/>
                <a:gd name="connsiteY4" fmla="*/ 1741117 h 3837698"/>
                <a:gd name="connsiteX5" fmla="*/ 369167 w 883101"/>
                <a:gd name="connsiteY5" fmla="*/ 1578279 h 3837698"/>
                <a:gd name="connsiteX6" fmla="*/ 281484 w 883101"/>
                <a:gd name="connsiteY6" fmla="*/ 1766169 h 3837698"/>
                <a:gd name="connsiteX7" fmla="*/ 294010 w 883101"/>
                <a:gd name="connsiteY7" fmla="*/ 1954060 h 3837698"/>
                <a:gd name="connsiteX8" fmla="*/ 206328 w 883101"/>
                <a:gd name="connsiteY8" fmla="*/ 1816274 h 3837698"/>
                <a:gd name="connsiteX9" fmla="*/ 118646 w 883101"/>
                <a:gd name="connsiteY9" fmla="*/ 1678487 h 3837698"/>
                <a:gd name="connsiteX10" fmla="*/ 43490 w 883101"/>
                <a:gd name="connsiteY10" fmla="*/ 1490597 h 3837698"/>
                <a:gd name="connsiteX11" fmla="*/ 5912 w 883101"/>
                <a:gd name="connsiteY11" fmla="*/ 1352811 h 3837698"/>
                <a:gd name="connsiteX12" fmla="*/ 168750 w 883101"/>
                <a:gd name="connsiteY12" fmla="*/ 1202498 h 3837698"/>
                <a:gd name="connsiteX13" fmla="*/ 294010 w 883101"/>
                <a:gd name="connsiteY13" fmla="*/ 1202498 h 3837698"/>
                <a:gd name="connsiteX14" fmla="*/ 632213 w 883101"/>
                <a:gd name="connsiteY14" fmla="*/ 1365337 h 3837698"/>
                <a:gd name="connsiteX15" fmla="*/ 744947 w 883101"/>
                <a:gd name="connsiteY15" fmla="*/ 2079320 h 3837698"/>
                <a:gd name="connsiteX16" fmla="*/ 744947 w 883101"/>
                <a:gd name="connsiteY16" fmla="*/ 2467627 h 3837698"/>
                <a:gd name="connsiteX17" fmla="*/ 744947 w 883101"/>
                <a:gd name="connsiteY17" fmla="*/ 2943616 h 3837698"/>
                <a:gd name="connsiteX18" fmla="*/ 744947 w 883101"/>
                <a:gd name="connsiteY18" fmla="*/ 3156558 h 3837698"/>
                <a:gd name="connsiteX19" fmla="*/ 744947 w 883101"/>
                <a:gd name="connsiteY19" fmla="*/ 3432131 h 3837698"/>
                <a:gd name="connsiteX20" fmla="*/ 744947 w 883101"/>
                <a:gd name="connsiteY20" fmla="*/ 3557391 h 3837698"/>
                <a:gd name="connsiteX21" fmla="*/ 682317 w 883101"/>
                <a:gd name="connsiteY21" fmla="*/ 3807912 h 3837698"/>
                <a:gd name="connsiteX22" fmla="*/ 657265 w 883101"/>
                <a:gd name="connsiteY22" fmla="*/ 3832964 h 3837698"/>
                <a:gd name="connsiteX23" fmla="*/ 657265 w 883101"/>
                <a:gd name="connsiteY23" fmla="*/ 3832964 h 3837698"/>
                <a:gd name="connsiteX24" fmla="*/ 657265 w 883101"/>
                <a:gd name="connsiteY24" fmla="*/ 3820438 h 3837698"/>
                <a:gd name="connsiteX25" fmla="*/ 682317 w 883101"/>
                <a:gd name="connsiteY25" fmla="*/ 3795386 h 3837698"/>
                <a:gd name="connsiteX0" fmla="*/ 569583 w 883101"/>
                <a:gd name="connsiteY0" fmla="*/ 0 h 3837698"/>
                <a:gd name="connsiteX1" fmla="*/ 882734 w 883101"/>
                <a:gd name="connsiteY1" fmla="*/ 526093 h 3837698"/>
                <a:gd name="connsiteX2" fmla="*/ 632213 w 883101"/>
                <a:gd name="connsiteY2" fmla="*/ 1741117 h 3837698"/>
                <a:gd name="connsiteX3" fmla="*/ 607162 w 883101"/>
                <a:gd name="connsiteY3" fmla="*/ 1766169 h 3837698"/>
                <a:gd name="connsiteX4" fmla="*/ 607161 w 883101"/>
                <a:gd name="connsiteY4" fmla="*/ 1766169 h 3837698"/>
                <a:gd name="connsiteX5" fmla="*/ 569583 w 883101"/>
                <a:gd name="connsiteY5" fmla="*/ 1741117 h 3837698"/>
                <a:gd name="connsiteX6" fmla="*/ 369167 w 883101"/>
                <a:gd name="connsiteY6" fmla="*/ 1578279 h 3837698"/>
                <a:gd name="connsiteX7" fmla="*/ 281484 w 883101"/>
                <a:gd name="connsiteY7" fmla="*/ 1766169 h 3837698"/>
                <a:gd name="connsiteX8" fmla="*/ 294010 w 883101"/>
                <a:gd name="connsiteY8" fmla="*/ 1954060 h 3837698"/>
                <a:gd name="connsiteX9" fmla="*/ 206328 w 883101"/>
                <a:gd name="connsiteY9" fmla="*/ 1816274 h 3837698"/>
                <a:gd name="connsiteX10" fmla="*/ 118646 w 883101"/>
                <a:gd name="connsiteY10" fmla="*/ 1678487 h 3837698"/>
                <a:gd name="connsiteX11" fmla="*/ 43490 w 883101"/>
                <a:gd name="connsiteY11" fmla="*/ 1490597 h 3837698"/>
                <a:gd name="connsiteX12" fmla="*/ 5912 w 883101"/>
                <a:gd name="connsiteY12" fmla="*/ 1352811 h 3837698"/>
                <a:gd name="connsiteX13" fmla="*/ 168750 w 883101"/>
                <a:gd name="connsiteY13" fmla="*/ 1202498 h 3837698"/>
                <a:gd name="connsiteX14" fmla="*/ 294010 w 883101"/>
                <a:gd name="connsiteY14" fmla="*/ 1202498 h 3837698"/>
                <a:gd name="connsiteX15" fmla="*/ 632213 w 883101"/>
                <a:gd name="connsiteY15" fmla="*/ 1365337 h 3837698"/>
                <a:gd name="connsiteX16" fmla="*/ 744947 w 883101"/>
                <a:gd name="connsiteY16" fmla="*/ 2079320 h 3837698"/>
                <a:gd name="connsiteX17" fmla="*/ 744947 w 883101"/>
                <a:gd name="connsiteY17" fmla="*/ 2467627 h 3837698"/>
                <a:gd name="connsiteX18" fmla="*/ 744947 w 883101"/>
                <a:gd name="connsiteY18" fmla="*/ 2943616 h 3837698"/>
                <a:gd name="connsiteX19" fmla="*/ 744947 w 883101"/>
                <a:gd name="connsiteY19" fmla="*/ 3156558 h 3837698"/>
                <a:gd name="connsiteX20" fmla="*/ 744947 w 883101"/>
                <a:gd name="connsiteY20" fmla="*/ 3432131 h 3837698"/>
                <a:gd name="connsiteX21" fmla="*/ 744947 w 883101"/>
                <a:gd name="connsiteY21" fmla="*/ 3557391 h 3837698"/>
                <a:gd name="connsiteX22" fmla="*/ 682317 w 883101"/>
                <a:gd name="connsiteY22" fmla="*/ 3807912 h 3837698"/>
                <a:gd name="connsiteX23" fmla="*/ 657265 w 883101"/>
                <a:gd name="connsiteY23" fmla="*/ 3832964 h 3837698"/>
                <a:gd name="connsiteX24" fmla="*/ 657265 w 883101"/>
                <a:gd name="connsiteY24" fmla="*/ 3832964 h 3837698"/>
                <a:gd name="connsiteX25" fmla="*/ 657265 w 883101"/>
                <a:gd name="connsiteY25" fmla="*/ 3820438 h 3837698"/>
                <a:gd name="connsiteX26" fmla="*/ 682317 w 883101"/>
                <a:gd name="connsiteY26"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6 w 883104"/>
                <a:gd name="connsiteY3" fmla="*/ 1766169 h 3837698"/>
                <a:gd name="connsiteX4" fmla="*/ 607162 w 883104"/>
                <a:gd name="connsiteY4" fmla="*/ 1766169 h 3837698"/>
                <a:gd name="connsiteX5" fmla="*/ 607161 w 883104"/>
                <a:gd name="connsiteY5" fmla="*/ 1766169 h 3837698"/>
                <a:gd name="connsiteX6" fmla="*/ 569583 w 883104"/>
                <a:gd name="connsiteY6" fmla="*/ 1741117 h 3837698"/>
                <a:gd name="connsiteX7" fmla="*/ 369167 w 883104"/>
                <a:gd name="connsiteY7" fmla="*/ 1578279 h 3837698"/>
                <a:gd name="connsiteX8" fmla="*/ 281484 w 883104"/>
                <a:gd name="connsiteY8" fmla="*/ 1766169 h 3837698"/>
                <a:gd name="connsiteX9" fmla="*/ 294010 w 883104"/>
                <a:gd name="connsiteY9" fmla="*/ 1954060 h 3837698"/>
                <a:gd name="connsiteX10" fmla="*/ 206328 w 883104"/>
                <a:gd name="connsiteY10" fmla="*/ 1816274 h 3837698"/>
                <a:gd name="connsiteX11" fmla="*/ 118646 w 883104"/>
                <a:gd name="connsiteY11" fmla="*/ 1678487 h 3837698"/>
                <a:gd name="connsiteX12" fmla="*/ 43490 w 883104"/>
                <a:gd name="connsiteY12" fmla="*/ 1490597 h 3837698"/>
                <a:gd name="connsiteX13" fmla="*/ 5912 w 883104"/>
                <a:gd name="connsiteY13" fmla="*/ 1352811 h 3837698"/>
                <a:gd name="connsiteX14" fmla="*/ 168750 w 883104"/>
                <a:gd name="connsiteY14" fmla="*/ 1202498 h 3837698"/>
                <a:gd name="connsiteX15" fmla="*/ 294010 w 883104"/>
                <a:gd name="connsiteY15" fmla="*/ 1202498 h 3837698"/>
                <a:gd name="connsiteX16" fmla="*/ 632213 w 883104"/>
                <a:gd name="connsiteY16" fmla="*/ 1365337 h 3837698"/>
                <a:gd name="connsiteX17" fmla="*/ 744947 w 883104"/>
                <a:gd name="connsiteY17" fmla="*/ 2079320 h 3837698"/>
                <a:gd name="connsiteX18" fmla="*/ 744947 w 883104"/>
                <a:gd name="connsiteY18" fmla="*/ 2467627 h 3837698"/>
                <a:gd name="connsiteX19" fmla="*/ 744947 w 883104"/>
                <a:gd name="connsiteY19" fmla="*/ 2943616 h 3837698"/>
                <a:gd name="connsiteX20" fmla="*/ 744947 w 883104"/>
                <a:gd name="connsiteY20" fmla="*/ 3156558 h 3837698"/>
                <a:gd name="connsiteX21" fmla="*/ 744947 w 883104"/>
                <a:gd name="connsiteY21" fmla="*/ 3432131 h 3837698"/>
                <a:gd name="connsiteX22" fmla="*/ 744947 w 883104"/>
                <a:gd name="connsiteY22" fmla="*/ 3557391 h 3837698"/>
                <a:gd name="connsiteX23" fmla="*/ 682317 w 883104"/>
                <a:gd name="connsiteY23" fmla="*/ 3807912 h 3837698"/>
                <a:gd name="connsiteX24" fmla="*/ 657265 w 883104"/>
                <a:gd name="connsiteY24" fmla="*/ 3832964 h 3837698"/>
                <a:gd name="connsiteX25" fmla="*/ 657265 w 883104"/>
                <a:gd name="connsiteY25" fmla="*/ 3832964 h 3837698"/>
                <a:gd name="connsiteX26" fmla="*/ 657265 w 883104"/>
                <a:gd name="connsiteY26" fmla="*/ 3820438 h 3837698"/>
                <a:gd name="connsiteX27" fmla="*/ 682317 w 883104"/>
                <a:gd name="connsiteY27"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294010 w 883104"/>
                <a:gd name="connsiteY10" fmla="*/ 1954060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281484 w 883104"/>
                <a:gd name="connsiteY9" fmla="*/ 1766169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104"/>
                <a:gd name="connsiteY0" fmla="*/ 0 h 3837698"/>
                <a:gd name="connsiteX1" fmla="*/ 882734 w 883104"/>
                <a:gd name="connsiteY1" fmla="*/ 526093 h 3837698"/>
                <a:gd name="connsiteX2" fmla="*/ 632213 w 883104"/>
                <a:gd name="connsiteY2" fmla="*/ 1741117 h 3837698"/>
                <a:gd name="connsiteX3" fmla="*/ 594635 w 883104"/>
                <a:gd name="connsiteY3" fmla="*/ 1728591 h 3837698"/>
                <a:gd name="connsiteX4" fmla="*/ 594636 w 883104"/>
                <a:gd name="connsiteY4" fmla="*/ 1766169 h 3837698"/>
                <a:gd name="connsiteX5" fmla="*/ 607162 w 883104"/>
                <a:gd name="connsiteY5" fmla="*/ 1766169 h 3837698"/>
                <a:gd name="connsiteX6" fmla="*/ 607161 w 883104"/>
                <a:gd name="connsiteY6" fmla="*/ 1766169 h 3837698"/>
                <a:gd name="connsiteX7" fmla="*/ 569583 w 883104"/>
                <a:gd name="connsiteY7" fmla="*/ 1741117 h 3837698"/>
                <a:gd name="connsiteX8" fmla="*/ 369167 w 883104"/>
                <a:gd name="connsiteY8" fmla="*/ 1578279 h 3837698"/>
                <a:gd name="connsiteX9" fmla="*/ 356640 w 883104"/>
                <a:gd name="connsiteY9" fmla="*/ 1803747 h 3837698"/>
                <a:gd name="connsiteX10" fmla="*/ 344114 w 883104"/>
                <a:gd name="connsiteY10" fmla="*/ 2054268 h 3837698"/>
                <a:gd name="connsiteX11" fmla="*/ 206328 w 883104"/>
                <a:gd name="connsiteY11" fmla="*/ 1816274 h 3837698"/>
                <a:gd name="connsiteX12" fmla="*/ 118646 w 883104"/>
                <a:gd name="connsiteY12" fmla="*/ 1678487 h 3837698"/>
                <a:gd name="connsiteX13" fmla="*/ 43490 w 883104"/>
                <a:gd name="connsiteY13" fmla="*/ 1490597 h 3837698"/>
                <a:gd name="connsiteX14" fmla="*/ 5912 w 883104"/>
                <a:gd name="connsiteY14" fmla="*/ 1352811 h 3837698"/>
                <a:gd name="connsiteX15" fmla="*/ 168750 w 883104"/>
                <a:gd name="connsiteY15" fmla="*/ 1202498 h 3837698"/>
                <a:gd name="connsiteX16" fmla="*/ 294010 w 883104"/>
                <a:gd name="connsiteY16" fmla="*/ 1202498 h 3837698"/>
                <a:gd name="connsiteX17" fmla="*/ 632213 w 883104"/>
                <a:gd name="connsiteY17" fmla="*/ 1365337 h 3837698"/>
                <a:gd name="connsiteX18" fmla="*/ 744947 w 883104"/>
                <a:gd name="connsiteY18" fmla="*/ 2079320 h 3837698"/>
                <a:gd name="connsiteX19" fmla="*/ 744947 w 883104"/>
                <a:gd name="connsiteY19" fmla="*/ 2467627 h 3837698"/>
                <a:gd name="connsiteX20" fmla="*/ 744947 w 883104"/>
                <a:gd name="connsiteY20" fmla="*/ 2943616 h 3837698"/>
                <a:gd name="connsiteX21" fmla="*/ 744947 w 883104"/>
                <a:gd name="connsiteY21" fmla="*/ 3156558 h 3837698"/>
                <a:gd name="connsiteX22" fmla="*/ 744947 w 883104"/>
                <a:gd name="connsiteY22" fmla="*/ 3432131 h 3837698"/>
                <a:gd name="connsiteX23" fmla="*/ 744947 w 883104"/>
                <a:gd name="connsiteY23" fmla="*/ 3557391 h 3837698"/>
                <a:gd name="connsiteX24" fmla="*/ 682317 w 883104"/>
                <a:gd name="connsiteY24" fmla="*/ 3807912 h 3837698"/>
                <a:gd name="connsiteX25" fmla="*/ 657265 w 883104"/>
                <a:gd name="connsiteY25" fmla="*/ 3832964 h 3837698"/>
                <a:gd name="connsiteX26" fmla="*/ 657265 w 883104"/>
                <a:gd name="connsiteY26" fmla="*/ 3832964 h 3837698"/>
                <a:gd name="connsiteX27" fmla="*/ 657265 w 883104"/>
                <a:gd name="connsiteY27" fmla="*/ 3820438 h 3837698"/>
                <a:gd name="connsiteX28" fmla="*/ 682317 w 883104"/>
                <a:gd name="connsiteY28" fmla="*/ 3795386 h 3837698"/>
                <a:gd name="connsiteX0" fmla="*/ 569583 w 883099"/>
                <a:gd name="connsiteY0" fmla="*/ 0 h 3837698"/>
                <a:gd name="connsiteX1" fmla="*/ 882734 w 883099"/>
                <a:gd name="connsiteY1" fmla="*/ 526093 h 3837698"/>
                <a:gd name="connsiteX2" fmla="*/ 632213 w 883099"/>
                <a:gd name="connsiteY2" fmla="*/ 1741117 h 3837698"/>
                <a:gd name="connsiteX3" fmla="*/ 613270 w 883099"/>
                <a:gd name="connsiteY3" fmla="*/ 1728591 h 3837698"/>
                <a:gd name="connsiteX4" fmla="*/ 594635 w 883099"/>
                <a:gd name="connsiteY4" fmla="*/ 1728591 h 3837698"/>
                <a:gd name="connsiteX5" fmla="*/ 594636 w 883099"/>
                <a:gd name="connsiteY5" fmla="*/ 1766169 h 3837698"/>
                <a:gd name="connsiteX6" fmla="*/ 607162 w 883099"/>
                <a:gd name="connsiteY6" fmla="*/ 1766169 h 3837698"/>
                <a:gd name="connsiteX7" fmla="*/ 607161 w 883099"/>
                <a:gd name="connsiteY7" fmla="*/ 1766169 h 3837698"/>
                <a:gd name="connsiteX8" fmla="*/ 569583 w 883099"/>
                <a:gd name="connsiteY8" fmla="*/ 1741117 h 3837698"/>
                <a:gd name="connsiteX9" fmla="*/ 369167 w 883099"/>
                <a:gd name="connsiteY9" fmla="*/ 1578279 h 3837698"/>
                <a:gd name="connsiteX10" fmla="*/ 356640 w 883099"/>
                <a:gd name="connsiteY10" fmla="*/ 1803747 h 3837698"/>
                <a:gd name="connsiteX11" fmla="*/ 344114 w 883099"/>
                <a:gd name="connsiteY11" fmla="*/ 2054268 h 3837698"/>
                <a:gd name="connsiteX12" fmla="*/ 206328 w 883099"/>
                <a:gd name="connsiteY12" fmla="*/ 1816274 h 3837698"/>
                <a:gd name="connsiteX13" fmla="*/ 118646 w 883099"/>
                <a:gd name="connsiteY13" fmla="*/ 1678487 h 3837698"/>
                <a:gd name="connsiteX14" fmla="*/ 43490 w 883099"/>
                <a:gd name="connsiteY14" fmla="*/ 1490597 h 3837698"/>
                <a:gd name="connsiteX15" fmla="*/ 5912 w 883099"/>
                <a:gd name="connsiteY15" fmla="*/ 1352811 h 3837698"/>
                <a:gd name="connsiteX16" fmla="*/ 168750 w 883099"/>
                <a:gd name="connsiteY16" fmla="*/ 1202498 h 3837698"/>
                <a:gd name="connsiteX17" fmla="*/ 294010 w 883099"/>
                <a:gd name="connsiteY17" fmla="*/ 1202498 h 3837698"/>
                <a:gd name="connsiteX18" fmla="*/ 632213 w 883099"/>
                <a:gd name="connsiteY18" fmla="*/ 1365337 h 3837698"/>
                <a:gd name="connsiteX19" fmla="*/ 744947 w 883099"/>
                <a:gd name="connsiteY19" fmla="*/ 2079320 h 3837698"/>
                <a:gd name="connsiteX20" fmla="*/ 744947 w 883099"/>
                <a:gd name="connsiteY20" fmla="*/ 2467627 h 3837698"/>
                <a:gd name="connsiteX21" fmla="*/ 744947 w 883099"/>
                <a:gd name="connsiteY21" fmla="*/ 2943616 h 3837698"/>
                <a:gd name="connsiteX22" fmla="*/ 744947 w 883099"/>
                <a:gd name="connsiteY22" fmla="*/ 3156558 h 3837698"/>
                <a:gd name="connsiteX23" fmla="*/ 744947 w 883099"/>
                <a:gd name="connsiteY23" fmla="*/ 3432131 h 3837698"/>
                <a:gd name="connsiteX24" fmla="*/ 744947 w 883099"/>
                <a:gd name="connsiteY24" fmla="*/ 3557391 h 3837698"/>
                <a:gd name="connsiteX25" fmla="*/ 682317 w 883099"/>
                <a:gd name="connsiteY25" fmla="*/ 3807912 h 3837698"/>
                <a:gd name="connsiteX26" fmla="*/ 657265 w 883099"/>
                <a:gd name="connsiteY26" fmla="*/ 3832964 h 3837698"/>
                <a:gd name="connsiteX27" fmla="*/ 657265 w 883099"/>
                <a:gd name="connsiteY27" fmla="*/ 3832964 h 3837698"/>
                <a:gd name="connsiteX28" fmla="*/ 657265 w 883099"/>
                <a:gd name="connsiteY28" fmla="*/ 3820438 h 3837698"/>
                <a:gd name="connsiteX29" fmla="*/ 682317 w 883099"/>
                <a:gd name="connsiteY29" fmla="*/ 3795386 h 3837698"/>
                <a:gd name="connsiteX0" fmla="*/ 569583 w 889857"/>
                <a:gd name="connsiteY0" fmla="*/ 0 h 3837698"/>
                <a:gd name="connsiteX1" fmla="*/ 882734 w 889857"/>
                <a:gd name="connsiteY1" fmla="*/ 526093 h 3837698"/>
                <a:gd name="connsiteX2" fmla="*/ 776110 w 889857"/>
                <a:gd name="connsiteY2" fmla="*/ 1540701 h 3837698"/>
                <a:gd name="connsiteX3" fmla="*/ 632213 w 889857"/>
                <a:gd name="connsiteY3" fmla="*/ 1741117 h 3837698"/>
                <a:gd name="connsiteX4" fmla="*/ 613270 w 889857"/>
                <a:gd name="connsiteY4" fmla="*/ 1728591 h 3837698"/>
                <a:gd name="connsiteX5" fmla="*/ 594635 w 889857"/>
                <a:gd name="connsiteY5" fmla="*/ 1728591 h 3837698"/>
                <a:gd name="connsiteX6" fmla="*/ 594636 w 889857"/>
                <a:gd name="connsiteY6" fmla="*/ 1766169 h 3837698"/>
                <a:gd name="connsiteX7" fmla="*/ 607162 w 889857"/>
                <a:gd name="connsiteY7" fmla="*/ 1766169 h 3837698"/>
                <a:gd name="connsiteX8" fmla="*/ 607161 w 889857"/>
                <a:gd name="connsiteY8" fmla="*/ 1766169 h 3837698"/>
                <a:gd name="connsiteX9" fmla="*/ 569583 w 889857"/>
                <a:gd name="connsiteY9" fmla="*/ 1741117 h 3837698"/>
                <a:gd name="connsiteX10" fmla="*/ 369167 w 889857"/>
                <a:gd name="connsiteY10" fmla="*/ 1578279 h 3837698"/>
                <a:gd name="connsiteX11" fmla="*/ 356640 w 889857"/>
                <a:gd name="connsiteY11" fmla="*/ 1803747 h 3837698"/>
                <a:gd name="connsiteX12" fmla="*/ 344114 w 889857"/>
                <a:gd name="connsiteY12" fmla="*/ 2054268 h 3837698"/>
                <a:gd name="connsiteX13" fmla="*/ 206328 w 889857"/>
                <a:gd name="connsiteY13" fmla="*/ 1816274 h 3837698"/>
                <a:gd name="connsiteX14" fmla="*/ 118646 w 889857"/>
                <a:gd name="connsiteY14" fmla="*/ 1678487 h 3837698"/>
                <a:gd name="connsiteX15" fmla="*/ 43490 w 889857"/>
                <a:gd name="connsiteY15" fmla="*/ 1490597 h 3837698"/>
                <a:gd name="connsiteX16" fmla="*/ 5912 w 889857"/>
                <a:gd name="connsiteY16" fmla="*/ 1352811 h 3837698"/>
                <a:gd name="connsiteX17" fmla="*/ 168750 w 889857"/>
                <a:gd name="connsiteY17" fmla="*/ 1202498 h 3837698"/>
                <a:gd name="connsiteX18" fmla="*/ 294010 w 889857"/>
                <a:gd name="connsiteY18" fmla="*/ 1202498 h 3837698"/>
                <a:gd name="connsiteX19" fmla="*/ 632213 w 889857"/>
                <a:gd name="connsiteY19" fmla="*/ 1365337 h 3837698"/>
                <a:gd name="connsiteX20" fmla="*/ 744947 w 889857"/>
                <a:gd name="connsiteY20" fmla="*/ 2079320 h 3837698"/>
                <a:gd name="connsiteX21" fmla="*/ 744947 w 889857"/>
                <a:gd name="connsiteY21" fmla="*/ 2467627 h 3837698"/>
                <a:gd name="connsiteX22" fmla="*/ 744947 w 889857"/>
                <a:gd name="connsiteY22" fmla="*/ 2943616 h 3837698"/>
                <a:gd name="connsiteX23" fmla="*/ 744947 w 889857"/>
                <a:gd name="connsiteY23" fmla="*/ 3156558 h 3837698"/>
                <a:gd name="connsiteX24" fmla="*/ 744947 w 889857"/>
                <a:gd name="connsiteY24" fmla="*/ 3432131 h 3837698"/>
                <a:gd name="connsiteX25" fmla="*/ 744947 w 889857"/>
                <a:gd name="connsiteY25" fmla="*/ 3557391 h 3837698"/>
                <a:gd name="connsiteX26" fmla="*/ 682317 w 889857"/>
                <a:gd name="connsiteY26" fmla="*/ 3807912 h 3837698"/>
                <a:gd name="connsiteX27" fmla="*/ 657265 w 889857"/>
                <a:gd name="connsiteY27" fmla="*/ 3832964 h 3837698"/>
                <a:gd name="connsiteX28" fmla="*/ 657265 w 889857"/>
                <a:gd name="connsiteY28" fmla="*/ 3832964 h 3837698"/>
                <a:gd name="connsiteX29" fmla="*/ 657265 w 889857"/>
                <a:gd name="connsiteY29" fmla="*/ 3820438 h 3837698"/>
                <a:gd name="connsiteX30" fmla="*/ 682317 w 889857"/>
                <a:gd name="connsiteY30" fmla="*/ 3795386 h 3837698"/>
                <a:gd name="connsiteX0" fmla="*/ 469375 w 895512"/>
                <a:gd name="connsiteY0" fmla="*/ 0 h 3813094"/>
                <a:gd name="connsiteX1" fmla="*/ 882734 w 895512"/>
                <a:gd name="connsiteY1" fmla="*/ 501489 h 3813094"/>
                <a:gd name="connsiteX2" fmla="*/ 776110 w 895512"/>
                <a:gd name="connsiteY2" fmla="*/ 1516097 h 3813094"/>
                <a:gd name="connsiteX3" fmla="*/ 632213 w 895512"/>
                <a:gd name="connsiteY3" fmla="*/ 1716513 h 3813094"/>
                <a:gd name="connsiteX4" fmla="*/ 613270 w 895512"/>
                <a:gd name="connsiteY4" fmla="*/ 1703987 h 3813094"/>
                <a:gd name="connsiteX5" fmla="*/ 594635 w 895512"/>
                <a:gd name="connsiteY5" fmla="*/ 1703987 h 3813094"/>
                <a:gd name="connsiteX6" fmla="*/ 594636 w 895512"/>
                <a:gd name="connsiteY6" fmla="*/ 1741565 h 3813094"/>
                <a:gd name="connsiteX7" fmla="*/ 607162 w 895512"/>
                <a:gd name="connsiteY7" fmla="*/ 1741565 h 3813094"/>
                <a:gd name="connsiteX8" fmla="*/ 607161 w 895512"/>
                <a:gd name="connsiteY8" fmla="*/ 1741565 h 3813094"/>
                <a:gd name="connsiteX9" fmla="*/ 569583 w 895512"/>
                <a:gd name="connsiteY9" fmla="*/ 1716513 h 3813094"/>
                <a:gd name="connsiteX10" fmla="*/ 369167 w 895512"/>
                <a:gd name="connsiteY10" fmla="*/ 1553675 h 3813094"/>
                <a:gd name="connsiteX11" fmla="*/ 356640 w 895512"/>
                <a:gd name="connsiteY11" fmla="*/ 1779143 h 3813094"/>
                <a:gd name="connsiteX12" fmla="*/ 344114 w 895512"/>
                <a:gd name="connsiteY12" fmla="*/ 2029664 h 3813094"/>
                <a:gd name="connsiteX13" fmla="*/ 206328 w 895512"/>
                <a:gd name="connsiteY13" fmla="*/ 1791670 h 3813094"/>
                <a:gd name="connsiteX14" fmla="*/ 118646 w 895512"/>
                <a:gd name="connsiteY14" fmla="*/ 1653883 h 3813094"/>
                <a:gd name="connsiteX15" fmla="*/ 43490 w 895512"/>
                <a:gd name="connsiteY15" fmla="*/ 1465993 h 3813094"/>
                <a:gd name="connsiteX16" fmla="*/ 5912 w 895512"/>
                <a:gd name="connsiteY16" fmla="*/ 1328207 h 3813094"/>
                <a:gd name="connsiteX17" fmla="*/ 168750 w 895512"/>
                <a:gd name="connsiteY17" fmla="*/ 1177894 h 3813094"/>
                <a:gd name="connsiteX18" fmla="*/ 294010 w 895512"/>
                <a:gd name="connsiteY18" fmla="*/ 1177894 h 3813094"/>
                <a:gd name="connsiteX19" fmla="*/ 632213 w 895512"/>
                <a:gd name="connsiteY19" fmla="*/ 1340733 h 3813094"/>
                <a:gd name="connsiteX20" fmla="*/ 744947 w 895512"/>
                <a:gd name="connsiteY20" fmla="*/ 2054716 h 3813094"/>
                <a:gd name="connsiteX21" fmla="*/ 744947 w 895512"/>
                <a:gd name="connsiteY21" fmla="*/ 2443023 h 3813094"/>
                <a:gd name="connsiteX22" fmla="*/ 744947 w 895512"/>
                <a:gd name="connsiteY22" fmla="*/ 2919012 h 3813094"/>
                <a:gd name="connsiteX23" fmla="*/ 744947 w 895512"/>
                <a:gd name="connsiteY23" fmla="*/ 3131954 h 3813094"/>
                <a:gd name="connsiteX24" fmla="*/ 744947 w 895512"/>
                <a:gd name="connsiteY24" fmla="*/ 3407527 h 3813094"/>
                <a:gd name="connsiteX25" fmla="*/ 744947 w 895512"/>
                <a:gd name="connsiteY25" fmla="*/ 3532787 h 3813094"/>
                <a:gd name="connsiteX26" fmla="*/ 682317 w 895512"/>
                <a:gd name="connsiteY26" fmla="*/ 3783308 h 3813094"/>
                <a:gd name="connsiteX27" fmla="*/ 657265 w 895512"/>
                <a:gd name="connsiteY27" fmla="*/ 3808360 h 3813094"/>
                <a:gd name="connsiteX28" fmla="*/ 657265 w 895512"/>
                <a:gd name="connsiteY28" fmla="*/ 3808360 h 3813094"/>
                <a:gd name="connsiteX29" fmla="*/ 657265 w 895512"/>
                <a:gd name="connsiteY29" fmla="*/ 3795834 h 3813094"/>
                <a:gd name="connsiteX30" fmla="*/ 682317 w 895512"/>
                <a:gd name="connsiteY30" fmla="*/ 3770782 h 381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512" h="3813094">
                  <a:moveTo>
                    <a:pt x="469375" y="0"/>
                  </a:moveTo>
                  <a:cubicBezTo>
                    <a:pt x="620731" y="117953"/>
                    <a:pt x="831612" y="248806"/>
                    <a:pt x="882734" y="501489"/>
                  </a:cubicBezTo>
                  <a:cubicBezTo>
                    <a:pt x="933856" y="754172"/>
                    <a:pt x="817863" y="1313593"/>
                    <a:pt x="776110" y="1516097"/>
                  </a:cubicBezTo>
                  <a:cubicBezTo>
                    <a:pt x="734357" y="1718601"/>
                    <a:pt x="659353" y="1685198"/>
                    <a:pt x="632213" y="1716513"/>
                  </a:cubicBezTo>
                  <a:cubicBezTo>
                    <a:pt x="605073" y="1747828"/>
                    <a:pt x="619533" y="1706075"/>
                    <a:pt x="613270" y="1703987"/>
                  </a:cubicBezTo>
                  <a:cubicBezTo>
                    <a:pt x="607007" y="1701899"/>
                    <a:pt x="593565" y="1714425"/>
                    <a:pt x="594635" y="1703987"/>
                  </a:cubicBezTo>
                  <a:cubicBezTo>
                    <a:pt x="595705" y="1693549"/>
                    <a:pt x="594636" y="1752003"/>
                    <a:pt x="594636" y="1741565"/>
                  </a:cubicBezTo>
                  <a:cubicBezTo>
                    <a:pt x="594636" y="1731127"/>
                    <a:pt x="605075" y="1754091"/>
                    <a:pt x="607162" y="1741565"/>
                  </a:cubicBezTo>
                  <a:cubicBezTo>
                    <a:pt x="609249" y="1729039"/>
                    <a:pt x="613424" y="1758266"/>
                    <a:pt x="607161" y="1741565"/>
                  </a:cubicBezTo>
                  <a:cubicBezTo>
                    <a:pt x="600898" y="1724864"/>
                    <a:pt x="609249" y="1758267"/>
                    <a:pt x="569583" y="1716513"/>
                  </a:cubicBezTo>
                  <a:cubicBezTo>
                    <a:pt x="529917" y="1674760"/>
                    <a:pt x="404657" y="1543237"/>
                    <a:pt x="369167" y="1553675"/>
                  </a:cubicBezTo>
                  <a:cubicBezTo>
                    <a:pt x="333677" y="1564113"/>
                    <a:pt x="360815" y="1699812"/>
                    <a:pt x="356640" y="1779143"/>
                  </a:cubicBezTo>
                  <a:cubicBezTo>
                    <a:pt x="352465" y="1858474"/>
                    <a:pt x="369166" y="2027576"/>
                    <a:pt x="344114" y="2029664"/>
                  </a:cubicBezTo>
                  <a:cubicBezTo>
                    <a:pt x="319062" y="2031752"/>
                    <a:pt x="243906" y="1854300"/>
                    <a:pt x="206328" y="1791670"/>
                  </a:cubicBezTo>
                  <a:cubicBezTo>
                    <a:pt x="168750" y="1729040"/>
                    <a:pt x="145786" y="1708162"/>
                    <a:pt x="118646" y="1653883"/>
                  </a:cubicBezTo>
                  <a:cubicBezTo>
                    <a:pt x="91506" y="1599604"/>
                    <a:pt x="62279" y="1520272"/>
                    <a:pt x="43490" y="1465993"/>
                  </a:cubicBezTo>
                  <a:cubicBezTo>
                    <a:pt x="24701" y="1411714"/>
                    <a:pt x="-14965" y="1376223"/>
                    <a:pt x="5912" y="1328207"/>
                  </a:cubicBezTo>
                  <a:cubicBezTo>
                    <a:pt x="26789" y="1280191"/>
                    <a:pt x="120734" y="1202946"/>
                    <a:pt x="168750" y="1177894"/>
                  </a:cubicBezTo>
                  <a:cubicBezTo>
                    <a:pt x="216766" y="1152842"/>
                    <a:pt x="216766" y="1150754"/>
                    <a:pt x="294010" y="1177894"/>
                  </a:cubicBezTo>
                  <a:cubicBezTo>
                    <a:pt x="371254" y="1205034"/>
                    <a:pt x="557057" y="1194596"/>
                    <a:pt x="632213" y="1340733"/>
                  </a:cubicBezTo>
                  <a:cubicBezTo>
                    <a:pt x="707369" y="1486870"/>
                    <a:pt x="726158" y="1871001"/>
                    <a:pt x="744947" y="2054716"/>
                  </a:cubicBezTo>
                  <a:cubicBezTo>
                    <a:pt x="763736" y="2238431"/>
                    <a:pt x="744947" y="2443023"/>
                    <a:pt x="744947" y="2443023"/>
                  </a:cubicBezTo>
                  <a:lnTo>
                    <a:pt x="744947" y="2919012"/>
                  </a:lnTo>
                  <a:lnTo>
                    <a:pt x="744947" y="3131954"/>
                  </a:lnTo>
                  <a:lnTo>
                    <a:pt x="744947" y="3407527"/>
                  </a:lnTo>
                  <a:cubicBezTo>
                    <a:pt x="744947" y="3474332"/>
                    <a:pt x="755385" y="3470157"/>
                    <a:pt x="744947" y="3532787"/>
                  </a:cubicBezTo>
                  <a:cubicBezTo>
                    <a:pt x="734509" y="3595417"/>
                    <a:pt x="696931" y="3737379"/>
                    <a:pt x="682317" y="3783308"/>
                  </a:cubicBezTo>
                  <a:cubicBezTo>
                    <a:pt x="667703" y="3829237"/>
                    <a:pt x="657265" y="3808360"/>
                    <a:pt x="657265" y="3808360"/>
                  </a:cubicBezTo>
                  <a:lnTo>
                    <a:pt x="657265" y="3808360"/>
                  </a:lnTo>
                  <a:cubicBezTo>
                    <a:pt x="657265" y="3806272"/>
                    <a:pt x="653090" y="3802097"/>
                    <a:pt x="657265" y="3795834"/>
                  </a:cubicBezTo>
                  <a:cubicBezTo>
                    <a:pt x="661440" y="3789571"/>
                    <a:pt x="671878" y="3780176"/>
                    <a:pt x="682317" y="3770782"/>
                  </a:cubicBezTo>
                </a:path>
              </a:pathLst>
            </a:custGeom>
            <a:ln w="19050">
              <a:solidFill>
                <a:srgbClr val="FF6699"/>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5" name="מחבר חץ ישר 14"/>
            <p:cNvCxnSpPr/>
            <p:nvPr/>
          </p:nvCxnSpPr>
          <p:spPr>
            <a:xfrm>
              <a:off x="2409402" y="1202730"/>
              <a:ext cx="125506" cy="68270"/>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2612754" y="2709455"/>
              <a:ext cx="106442" cy="193699"/>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2239411" y="2322057"/>
              <a:ext cx="169990" cy="98437"/>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2666770" y="3882764"/>
              <a:ext cx="20652" cy="263558"/>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H="1">
              <a:off x="2568271" y="4813154"/>
              <a:ext cx="55604" cy="271496"/>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sp>
          <p:nvSpPr>
            <p:cNvPr id="20" name="צורה חופשית 19"/>
            <p:cNvSpPr/>
            <p:nvPr/>
          </p:nvSpPr>
          <p:spPr>
            <a:xfrm>
              <a:off x="1286197" y="1188441"/>
              <a:ext cx="697436" cy="3761256"/>
            </a:xfrm>
            <a:custGeom>
              <a:avLst/>
              <a:gdLst>
                <a:gd name="connsiteX0" fmla="*/ 229696 w 1116270"/>
                <a:gd name="connsiteY0" fmla="*/ 4073086 h 4073086"/>
                <a:gd name="connsiteX1" fmla="*/ 4228 w 1116270"/>
                <a:gd name="connsiteY1" fmla="*/ 2419650 h 4073086"/>
                <a:gd name="connsiteX2" fmla="*/ 405061 w 1116270"/>
                <a:gd name="connsiteY2" fmla="*/ 1906083 h 4073086"/>
                <a:gd name="connsiteX3" fmla="*/ 643055 w 1116270"/>
                <a:gd name="connsiteY3" fmla="*/ 1655562 h 4073086"/>
                <a:gd name="connsiteX4" fmla="*/ 643055 w 1116270"/>
                <a:gd name="connsiteY4" fmla="*/ 1655562 h 4073086"/>
                <a:gd name="connsiteX5" fmla="*/ 818420 w 1116270"/>
                <a:gd name="connsiteY5" fmla="*/ 2043869 h 4073086"/>
                <a:gd name="connsiteX6" fmla="*/ 918628 w 1116270"/>
                <a:gd name="connsiteY6" fmla="*/ 2031343 h 4073086"/>
                <a:gd name="connsiteX7" fmla="*/ 931154 w 1116270"/>
                <a:gd name="connsiteY7" fmla="*/ 1793349 h 4073086"/>
                <a:gd name="connsiteX8" fmla="*/ 906102 w 1116270"/>
                <a:gd name="connsiteY8" fmla="*/ 1668088 h 4073086"/>
                <a:gd name="connsiteX9" fmla="*/ 1006310 w 1116270"/>
                <a:gd name="connsiteY9" fmla="*/ 1492724 h 4073086"/>
                <a:gd name="connsiteX10" fmla="*/ 1106518 w 1116270"/>
                <a:gd name="connsiteY10" fmla="*/ 1354938 h 4073086"/>
                <a:gd name="connsiteX11" fmla="*/ 1093992 w 1116270"/>
                <a:gd name="connsiteY11" fmla="*/ 1104417 h 4073086"/>
                <a:gd name="connsiteX12" fmla="*/ 943680 w 1116270"/>
                <a:gd name="connsiteY12" fmla="*/ 904001 h 4073086"/>
                <a:gd name="connsiteX13" fmla="*/ 417587 w 1116270"/>
                <a:gd name="connsiteY13" fmla="*/ 716110 h 4073086"/>
                <a:gd name="connsiteX14" fmla="*/ 354957 w 1116270"/>
                <a:gd name="connsiteY14" fmla="*/ 503168 h 4073086"/>
                <a:gd name="connsiteX15" fmla="*/ 354957 w 1116270"/>
                <a:gd name="connsiteY15" fmla="*/ 290225 h 4073086"/>
                <a:gd name="connsiteX16" fmla="*/ 442639 w 1116270"/>
                <a:gd name="connsiteY16" fmla="*/ 64757 h 4073086"/>
                <a:gd name="connsiteX17" fmla="*/ 580425 w 1116270"/>
                <a:gd name="connsiteY17" fmla="*/ 2127 h 4073086"/>
                <a:gd name="connsiteX18" fmla="*/ 655581 w 1116270"/>
                <a:gd name="connsiteY18" fmla="*/ 14653 h 4073086"/>
                <a:gd name="connsiteX19" fmla="*/ 705686 w 1116270"/>
                <a:gd name="connsiteY19" fmla="*/ 14653 h 4073086"/>
                <a:gd name="connsiteX20" fmla="*/ 705686 w 1116270"/>
                <a:gd name="connsiteY20" fmla="*/ 14653 h 4073086"/>
                <a:gd name="connsiteX21" fmla="*/ 680633 w 1116270"/>
                <a:gd name="connsiteY21" fmla="*/ 14653 h 4073086"/>
                <a:gd name="connsiteX22" fmla="*/ 680633 w 1116270"/>
                <a:gd name="connsiteY22" fmla="*/ 27179 h 4073086"/>
                <a:gd name="connsiteX23" fmla="*/ 680633 w 1116270"/>
                <a:gd name="connsiteY23" fmla="*/ 27179 h 4073086"/>
                <a:gd name="connsiteX24" fmla="*/ 655581 w 1116270"/>
                <a:gd name="connsiteY24" fmla="*/ 27179 h 4073086"/>
                <a:gd name="connsiteX0" fmla="*/ 629251 w 1114992"/>
                <a:gd name="connsiteY0" fmla="*/ 3784988 h 3784988"/>
                <a:gd name="connsiteX1" fmla="*/ 2950 w 1114992"/>
                <a:gd name="connsiteY1" fmla="*/ 2419650 h 3784988"/>
                <a:gd name="connsiteX2" fmla="*/ 403783 w 1114992"/>
                <a:gd name="connsiteY2" fmla="*/ 1906083 h 3784988"/>
                <a:gd name="connsiteX3" fmla="*/ 641777 w 1114992"/>
                <a:gd name="connsiteY3" fmla="*/ 1655562 h 3784988"/>
                <a:gd name="connsiteX4" fmla="*/ 641777 w 1114992"/>
                <a:gd name="connsiteY4" fmla="*/ 1655562 h 3784988"/>
                <a:gd name="connsiteX5" fmla="*/ 817142 w 1114992"/>
                <a:gd name="connsiteY5" fmla="*/ 2043869 h 3784988"/>
                <a:gd name="connsiteX6" fmla="*/ 917350 w 1114992"/>
                <a:gd name="connsiteY6" fmla="*/ 2031343 h 3784988"/>
                <a:gd name="connsiteX7" fmla="*/ 929876 w 1114992"/>
                <a:gd name="connsiteY7" fmla="*/ 1793349 h 3784988"/>
                <a:gd name="connsiteX8" fmla="*/ 904824 w 1114992"/>
                <a:gd name="connsiteY8" fmla="*/ 1668088 h 3784988"/>
                <a:gd name="connsiteX9" fmla="*/ 1005032 w 1114992"/>
                <a:gd name="connsiteY9" fmla="*/ 1492724 h 3784988"/>
                <a:gd name="connsiteX10" fmla="*/ 1105240 w 1114992"/>
                <a:gd name="connsiteY10" fmla="*/ 1354938 h 3784988"/>
                <a:gd name="connsiteX11" fmla="*/ 1092714 w 1114992"/>
                <a:gd name="connsiteY11" fmla="*/ 1104417 h 3784988"/>
                <a:gd name="connsiteX12" fmla="*/ 942402 w 1114992"/>
                <a:gd name="connsiteY12" fmla="*/ 904001 h 3784988"/>
                <a:gd name="connsiteX13" fmla="*/ 416309 w 1114992"/>
                <a:gd name="connsiteY13" fmla="*/ 716110 h 3784988"/>
                <a:gd name="connsiteX14" fmla="*/ 353679 w 1114992"/>
                <a:gd name="connsiteY14" fmla="*/ 503168 h 3784988"/>
                <a:gd name="connsiteX15" fmla="*/ 353679 w 1114992"/>
                <a:gd name="connsiteY15" fmla="*/ 290225 h 3784988"/>
                <a:gd name="connsiteX16" fmla="*/ 441361 w 1114992"/>
                <a:gd name="connsiteY16" fmla="*/ 64757 h 3784988"/>
                <a:gd name="connsiteX17" fmla="*/ 579147 w 1114992"/>
                <a:gd name="connsiteY17" fmla="*/ 2127 h 3784988"/>
                <a:gd name="connsiteX18" fmla="*/ 654303 w 1114992"/>
                <a:gd name="connsiteY18" fmla="*/ 14653 h 3784988"/>
                <a:gd name="connsiteX19" fmla="*/ 704408 w 1114992"/>
                <a:gd name="connsiteY19" fmla="*/ 14653 h 3784988"/>
                <a:gd name="connsiteX20" fmla="*/ 704408 w 1114992"/>
                <a:gd name="connsiteY20" fmla="*/ 14653 h 3784988"/>
                <a:gd name="connsiteX21" fmla="*/ 679355 w 1114992"/>
                <a:gd name="connsiteY21" fmla="*/ 14653 h 3784988"/>
                <a:gd name="connsiteX22" fmla="*/ 679355 w 1114992"/>
                <a:gd name="connsiteY22" fmla="*/ 27179 h 3784988"/>
                <a:gd name="connsiteX23" fmla="*/ 679355 w 1114992"/>
                <a:gd name="connsiteY23" fmla="*/ 27179 h 3784988"/>
                <a:gd name="connsiteX24" fmla="*/ 654303 w 111499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297557 w 770772"/>
                <a:gd name="connsiteY4" fmla="*/ 1655562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70772"/>
                <a:gd name="connsiteY0" fmla="*/ 3784988 h 3784988"/>
                <a:gd name="connsiteX1" fmla="*/ 21985 w 770772"/>
                <a:gd name="connsiteY1" fmla="*/ 2419650 h 3784988"/>
                <a:gd name="connsiteX2" fmla="*/ 59563 w 770772"/>
                <a:gd name="connsiteY2" fmla="*/ 1906083 h 3784988"/>
                <a:gd name="connsiteX3" fmla="*/ 297557 w 770772"/>
                <a:gd name="connsiteY3" fmla="*/ 1655562 h 3784988"/>
                <a:gd name="connsiteX4" fmla="*/ 385239 w 770772"/>
                <a:gd name="connsiteY4" fmla="*/ 1630510 h 3784988"/>
                <a:gd name="connsiteX5" fmla="*/ 472922 w 770772"/>
                <a:gd name="connsiteY5" fmla="*/ 2043869 h 3784988"/>
                <a:gd name="connsiteX6" fmla="*/ 573130 w 770772"/>
                <a:gd name="connsiteY6" fmla="*/ 2031343 h 3784988"/>
                <a:gd name="connsiteX7" fmla="*/ 585656 w 770772"/>
                <a:gd name="connsiteY7" fmla="*/ 1793349 h 3784988"/>
                <a:gd name="connsiteX8" fmla="*/ 560604 w 770772"/>
                <a:gd name="connsiteY8" fmla="*/ 1668088 h 3784988"/>
                <a:gd name="connsiteX9" fmla="*/ 660812 w 770772"/>
                <a:gd name="connsiteY9" fmla="*/ 1492724 h 3784988"/>
                <a:gd name="connsiteX10" fmla="*/ 761020 w 770772"/>
                <a:gd name="connsiteY10" fmla="*/ 1354938 h 3784988"/>
                <a:gd name="connsiteX11" fmla="*/ 748494 w 770772"/>
                <a:gd name="connsiteY11" fmla="*/ 1104417 h 3784988"/>
                <a:gd name="connsiteX12" fmla="*/ 598182 w 770772"/>
                <a:gd name="connsiteY12" fmla="*/ 904001 h 3784988"/>
                <a:gd name="connsiteX13" fmla="*/ 72089 w 770772"/>
                <a:gd name="connsiteY13" fmla="*/ 716110 h 3784988"/>
                <a:gd name="connsiteX14" fmla="*/ 9459 w 770772"/>
                <a:gd name="connsiteY14" fmla="*/ 503168 h 3784988"/>
                <a:gd name="connsiteX15" fmla="*/ 9459 w 770772"/>
                <a:gd name="connsiteY15" fmla="*/ 290225 h 3784988"/>
                <a:gd name="connsiteX16" fmla="*/ 97141 w 770772"/>
                <a:gd name="connsiteY16" fmla="*/ 64757 h 3784988"/>
                <a:gd name="connsiteX17" fmla="*/ 234927 w 770772"/>
                <a:gd name="connsiteY17" fmla="*/ 2127 h 3784988"/>
                <a:gd name="connsiteX18" fmla="*/ 310083 w 770772"/>
                <a:gd name="connsiteY18" fmla="*/ 14653 h 3784988"/>
                <a:gd name="connsiteX19" fmla="*/ 360188 w 770772"/>
                <a:gd name="connsiteY19" fmla="*/ 14653 h 3784988"/>
                <a:gd name="connsiteX20" fmla="*/ 360188 w 770772"/>
                <a:gd name="connsiteY20" fmla="*/ 14653 h 3784988"/>
                <a:gd name="connsiteX21" fmla="*/ 335135 w 770772"/>
                <a:gd name="connsiteY21" fmla="*/ 14653 h 3784988"/>
                <a:gd name="connsiteX22" fmla="*/ 335135 w 770772"/>
                <a:gd name="connsiteY22" fmla="*/ 27179 h 3784988"/>
                <a:gd name="connsiteX23" fmla="*/ 335135 w 770772"/>
                <a:gd name="connsiteY23" fmla="*/ 27179 h 3784988"/>
                <a:gd name="connsiteX24" fmla="*/ 310083 w 770772"/>
                <a:gd name="connsiteY24" fmla="*/ 27179 h 3784988"/>
                <a:gd name="connsiteX0" fmla="*/ 285031 w 751753"/>
                <a:gd name="connsiteY0" fmla="*/ 3784988 h 3784988"/>
                <a:gd name="connsiteX1" fmla="*/ 21985 w 751753"/>
                <a:gd name="connsiteY1" fmla="*/ 2419650 h 3784988"/>
                <a:gd name="connsiteX2" fmla="*/ 59563 w 751753"/>
                <a:gd name="connsiteY2" fmla="*/ 1906083 h 3784988"/>
                <a:gd name="connsiteX3" fmla="*/ 297557 w 751753"/>
                <a:gd name="connsiteY3" fmla="*/ 1655562 h 3784988"/>
                <a:gd name="connsiteX4" fmla="*/ 385239 w 751753"/>
                <a:gd name="connsiteY4" fmla="*/ 1630510 h 3784988"/>
                <a:gd name="connsiteX5" fmla="*/ 472922 w 751753"/>
                <a:gd name="connsiteY5" fmla="*/ 2043869 h 3784988"/>
                <a:gd name="connsiteX6" fmla="*/ 573130 w 751753"/>
                <a:gd name="connsiteY6" fmla="*/ 2031343 h 3784988"/>
                <a:gd name="connsiteX7" fmla="*/ 585656 w 751753"/>
                <a:gd name="connsiteY7" fmla="*/ 1793349 h 3784988"/>
                <a:gd name="connsiteX8" fmla="*/ 560604 w 751753"/>
                <a:gd name="connsiteY8" fmla="*/ 1668088 h 3784988"/>
                <a:gd name="connsiteX9" fmla="*/ 660812 w 751753"/>
                <a:gd name="connsiteY9" fmla="*/ 1492724 h 3784988"/>
                <a:gd name="connsiteX10" fmla="*/ 698390 w 751753"/>
                <a:gd name="connsiteY10" fmla="*/ 1354938 h 3784988"/>
                <a:gd name="connsiteX11" fmla="*/ 748494 w 751753"/>
                <a:gd name="connsiteY11" fmla="*/ 1104417 h 3784988"/>
                <a:gd name="connsiteX12" fmla="*/ 598182 w 751753"/>
                <a:gd name="connsiteY12" fmla="*/ 904001 h 3784988"/>
                <a:gd name="connsiteX13" fmla="*/ 72089 w 751753"/>
                <a:gd name="connsiteY13" fmla="*/ 716110 h 3784988"/>
                <a:gd name="connsiteX14" fmla="*/ 9459 w 751753"/>
                <a:gd name="connsiteY14" fmla="*/ 503168 h 3784988"/>
                <a:gd name="connsiteX15" fmla="*/ 9459 w 751753"/>
                <a:gd name="connsiteY15" fmla="*/ 290225 h 3784988"/>
                <a:gd name="connsiteX16" fmla="*/ 97141 w 751753"/>
                <a:gd name="connsiteY16" fmla="*/ 64757 h 3784988"/>
                <a:gd name="connsiteX17" fmla="*/ 234927 w 751753"/>
                <a:gd name="connsiteY17" fmla="*/ 2127 h 3784988"/>
                <a:gd name="connsiteX18" fmla="*/ 310083 w 751753"/>
                <a:gd name="connsiteY18" fmla="*/ 14653 h 3784988"/>
                <a:gd name="connsiteX19" fmla="*/ 360188 w 751753"/>
                <a:gd name="connsiteY19" fmla="*/ 14653 h 3784988"/>
                <a:gd name="connsiteX20" fmla="*/ 360188 w 751753"/>
                <a:gd name="connsiteY20" fmla="*/ 14653 h 3784988"/>
                <a:gd name="connsiteX21" fmla="*/ 335135 w 751753"/>
                <a:gd name="connsiteY21" fmla="*/ 14653 h 3784988"/>
                <a:gd name="connsiteX22" fmla="*/ 335135 w 751753"/>
                <a:gd name="connsiteY22" fmla="*/ 27179 h 3784988"/>
                <a:gd name="connsiteX23" fmla="*/ 335135 w 751753"/>
                <a:gd name="connsiteY23" fmla="*/ 27179 h 3784988"/>
                <a:gd name="connsiteX24" fmla="*/ 310083 w 751753"/>
                <a:gd name="connsiteY24" fmla="*/ 27179 h 3784988"/>
                <a:gd name="connsiteX0" fmla="*/ 285031 w 698390"/>
                <a:gd name="connsiteY0" fmla="*/ 3784988 h 3784988"/>
                <a:gd name="connsiteX1" fmla="*/ 21985 w 698390"/>
                <a:gd name="connsiteY1" fmla="*/ 2419650 h 3784988"/>
                <a:gd name="connsiteX2" fmla="*/ 59563 w 698390"/>
                <a:gd name="connsiteY2" fmla="*/ 1906083 h 3784988"/>
                <a:gd name="connsiteX3" fmla="*/ 297557 w 698390"/>
                <a:gd name="connsiteY3" fmla="*/ 1655562 h 3784988"/>
                <a:gd name="connsiteX4" fmla="*/ 385239 w 698390"/>
                <a:gd name="connsiteY4" fmla="*/ 1630510 h 3784988"/>
                <a:gd name="connsiteX5" fmla="*/ 472922 w 698390"/>
                <a:gd name="connsiteY5" fmla="*/ 2043869 h 3784988"/>
                <a:gd name="connsiteX6" fmla="*/ 573130 w 698390"/>
                <a:gd name="connsiteY6" fmla="*/ 2031343 h 3784988"/>
                <a:gd name="connsiteX7" fmla="*/ 585656 w 698390"/>
                <a:gd name="connsiteY7" fmla="*/ 1793349 h 3784988"/>
                <a:gd name="connsiteX8" fmla="*/ 560604 w 698390"/>
                <a:gd name="connsiteY8" fmla="*/ 1668088 h 3784988"/>
                <a:gd name="connsiteX9" fmla="*/ 660812 w 698390"/>
                <a:gd name="connsiteY9" fmla="*/ 1492724 h 3784988"/>
                <a:gd name="connsiteX10" fmla="*/ 698390 w 698390"/>
                <a:gd name="connsiteY10" fmla="*/ 1354938 h 3784988"/>
                <a:gd name="connsiteX11" fmla="*/ 660812 w 698390"/>
                <a:gd name="connsiteY11" fmla="*/ 1104417 h 3784988"/>
                <a:gd name="connsiteX12" fmla="*/ 598182 w 698390"/>
                <a:gd name="connsiteY12" fmla="*/ 904001 h 3784988"/>
                <a:gd name="connsiteX13" fmla="*/ 72089 w 698390"/>
                <a:gd name="connsiteY13" fmla="*/ 716110 h 3784988"/>
                <a:gd name="connsiteX14" fmla="*/ 9459 w 698390"/>
                <a:gd name="connsiteY14" fmla="*/ 503168 h 3784988"/>
                <a:gd name="connsiteX15" fmla="*/ 9459 w 698390"/>
                <a:gd name="connsiteY15" fmla="*/ 290225 h 3784988"/>
                <a:gd name="connsiteX16" fmla="*/ 97141 w 698390"/>
                <a:gd name="connsiteY16" fmla="*/ 64757 h 3784988"/>
                <a:gd name="connsiteX17" fmla="*/ 234927 w 698390"/>
                <a:gd name="connsiteY17" fmla="*/ 2127 h 3784988"/>
                <a:gd name="connsiteX18" fmla="*/ 310083 w 698390"/>
                <a:gd name="connsiteY18" fmla="*/ 14653 h 3784988"/>
                <a:gd name="connsiteX19" fmla="*/ 360188 w 698390"/>
                <a:gd name="connsiteY19" fmla="*/ 14653 h 3784988"/>
                <a:gd name="connsiteX20" fmla="*/ 360188 w 698390"/>
                <a:gd name="connsiteY20" fmla="*/ 14653 h 3784988"/>
                <a:gd name="connsiteX21" fmla="*/ 335135 w 698390"/>
                <a:gd name="connsiteY21" fmla="*/ 14653 h 3784988"/>
                <a:gd name="connsiteX22" fmla="*/ 335135 w 698390"/>
                <a:gd name="connsiteY22" fmla="*/ 27179 h 3784988"/>
                <a:gd name="connsiteX23" fmla="*/ 335135 w 698390"/>
                <a:gd name="connsiteY23" fmla="*/ 27179 h 3784988"/>
                <a:gd name="connsiteX24" fmla="*/ 310083 w 698390"/>
                <a:gd name="connsiteY24" fmla="*/ 27179 h 37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390" h="3784988">
                  <a:moveTo>
                    <a:pt x="285031" y="3784988"/>
                  </a:moveTo>
                  <a:cubicBezTo>
                    <a:pt x="157683" y="3138853"/>
                    <a:pt x="59563" y="2732801"/>
                    <a:pt x="21985" y="2419650"/>
                  </a:cubicBezTo>
                  <a:cubicBezTo>
                    <a:pt x="-15593" y="2106499"/>
                    <a:pt x="13634" y="2033431"/>
                    <a:pt x="59563" y="1906083"/>
                  </a:cubicBezTo>
                  <a:cubicBezTo>
                    <a:pt x="105492" y="1778735"/>
                    <a:pt x="243278" y="1701491"/>
                    <a:pt x="297557" y="1655562"/>
                  </a:cubicBezTo>
                  <a:cubicBezTo>
                    <a:pt x="351836" y="1609633"/>
                    <a:pt x="356012" y="1638861"/>
                    <a:pt x="385239" y="1630510"/>
                  </a:cubicBezTo>
                  <a:cubicBezTo>
                    <a:pt x="414467" y="1695228"/>
                    <a:pt x="441607" y="1977064"/>
                    <a:pt x="472922" y="2043869"/>
                  </a:cubicBezTo>
                  <a:cubicBezTo>
                    <a:pt x="504237" y="2110674"/>
                    <a:pt x="554341" y="2073096"/>
                    <a:pt x="573130" y="2031343"/>
                  </a:cubicBezTo>
                  <a:cubicBezTo>
                    <a:pt x="591919" y="1989590"/>
                    <a:pt x="587744" y="1853891"/>
                    <a:pt x="585656" y="1793349"/>
                  </a:cubicBezTo>
                  <a:cubicBezTo>
                    <a:pt x="583568" y="1732807"/>
                    <a:pt x="548078" y="1718192"/>
                    <a:pt x="560604" y="1668088"/>
                  </a:cubicBezTo>
                  <a:cubicBezTo>
                    <a:pt x="573130" y="1617984"/>
                    <a:pt x="637848" y="1544916"/>
                    <a:pt x="660812" y="1492724"/>
                  </a:cubicBezTo>
                  <a:cubicBezTo>
                    <a:pt x="683776" y="1440532"/>
                    <a:pt x="698390" y="1419656"/>
                    <a:pt x="698390" y="1354938"/>
                  </a:cubicBezTo>
                  <a:cubicBezTo>
                    <a:pt x="698390" y="1290220"/>
                    <a:pt x="677513" y="1179573"/>
                    <a:pt x="660812" y="1104417"/>
                  </a:cubicBezTo>
                  <a:cubicBezTo>
                    <a:pt x="644111" y="1029261"/>
                    <a:pt x="696302" y="968719"/>
                    <a:pt x="598182" y="904001"/>
                  </a:cubicBezTo>
                  <a:cubicBezTo>
                    <a:pt x="500062" y="839283"/>
                    <a:pt x="170210" y="782916"/>
                    <a:pt x="72089" y="716110"/>
                  </a:cubicBezTo>
                  <a:cubicBezTo>
                    <a:pt x="-26032" y="649304"/>
                    <a:pt x="19897" y="574149"/>
                    <a:pt x="9459" y="503168"/>
                  </a:cubicBezTo>
                  <a:cubicBezTo>
                    <a:pt x="-979" y="432187"/>
                    <a:pt x="-5155" y="363293"/>
                    <a:pt x="9459" y="290225"/>
                  </a:cubicBezTo>
                  <a:cubicBezTo>
                    <a:pt x="24073" y="217156"/>
                    <a:pt x="59563" y="112773"/>
                    <a:pt x="97141" y="64757"/>
                  </a:cubicBezTo>
                  <a:cubicBezTo>
                    <a:pt x="134719" y="16741"/>
                    <a:pt x="199437" y="10478"/>
                    <a:pt x="234927" y="2127"/>
                  </a:cubicBezTo>
                  <a:cubicBezTo>
                    <a:pt x="270417" y="-6224"/>
                    <a:pt x="289206" y="12565"/>
                    <a:pt x="310083" y="14653"/>
                  </a:cubicBezTo>
                  <a:cubicBezTo>
                    <a:pt x="330960" y="16741"/>
                    <a:pt x="360188" y="14653"/>
                    <a:pt x="360188" y="14653"/>
                  </a:cubicBezTo>
                  <a:lnTo>
                    <a:pt x="360188" y="14653"/>
                  </a:lnTo>
                  <a:cubicBezTo>
                    <a:pt x="356013" y="14653"/>
                    <a:pt x="339310" y="12565"/>
                    <a:pt x="335135" y="14653"/>
                  </a:cubicBezTo>
                  <a:cubicBezTo>
                    <a:pt x="330960" y="16741"/>
                    <a:pt x="335135" y="27179"/>
                    <a:pt x="335135" y="27179"/>
                  </a:cubicBezTo>
                  <a:lnTo>
                    <a:pt x="335135" y="27179"/>
                  </a:lnTo>
                  <a:lnTo>
                    <a:pt x="310083" y="27179"/>
                  </a:lnTo>
                </a:path>
              </a:pathLst>
            </a:custGeom>
            <a:ln w="190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21" name="מחבר חץ ישר 20"/>
            <p:cNvCxnSpPr/>
            <p:nvPr/>
          </p:nvCxnSpPr>
          <p:spPr>
            <a:xfrm flipH="1" flipV="1">
              <a:off x="1410115" y="2047385"/>
              <a:ext cx="225594" cy="4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flipV="1">
              <a:off x="1286197" y="1112231"/>
              <a:ext cx="239893" cy="7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flipV="1">
              <a:off x="1410115" y="4652796"/>
              <a:ext cx="52427" cy="212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flipV="1">
              <a:off x="1236948" y="3592214"/>
              <a:ext cx="49249" cy="290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8161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7:</a:t>
            </a:r>
            <a:r>
              <a:rPr lang="he-IL" dirty="0" smtClean="0">
                <a:solidFill>
                  <a:srgbClr val="1F497D"/>
                </a:solidFill>
                <a:latin typeface="Times New Roman" pitchFamily="18" charset="0"/>
                <a:cs typeface="Times New Roman" pitchFamily="18" charset="0"/>
              </a:rPr>
              <a:t> </a:t>
            </a:r>
            <a:r>
              <a:rPr lang="he-IL"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pPr eaLnBrk="1" hangingPunct="1">
              <a:defRPr/>
            </a:pPr>
            <a:r>
              <a:rPr lang="he-IL" dirty="0" smtClean="0">
                <a:solidFill>
                  <a:srgbClr val="1D4C72"/>
                </a:solidFill>
              </a:rPr>
              <a:t>רופא </a:t>
            </a:r>
            <a:r>
              <a:rPr lang="he-IL" dirty="0" smtClean="0">
                <a:solidFill>
                  <a:srgbClr val="1F497D"/>
                </a:solidFill>
              </a:rPr>
              <a:t>הזריק לאדם חומר לווריד ברגלו השמאלית.</a:t>
            </a:r>
            <a:endParaRPr lang="en-US" dirty="0" smtClean="0">
              <a:solidFill>
                <a:srgbClr val="1F497D"/>
              </a:solidFill>
            </a:endParaRPr>
          </a:p>
          <a:p>
            <a:pPr eaLnBrk="1" hangingPunct="1">
              <a:defRPr/>
            </a:pPr>
            <a:r>
              <a:rPr lang="he-IL" dirty="0" smtClean="0">
                <a:solidFill>
                  <a:srgbClr val="1F497D"/>
                </a:solidFill>
              </a:rPr>
              <a:t>כמה פעמים יעבור החומר בלב עד שיגיע בפעם הראשונה לאצבע יד ימין? </a:t>
            </a:r>
            <a:endParaRPr lang="en-US" dirty="0" smtClean="0">
              <a:solidFill>
                <a:srgbClr val="1F497D"/>
              </a:solidFill>
            </a:endParaRPr>
          </a:p>
          <a:p>
            <a:pPr eaLnBrk="1" hangingPunct="1">
              <a:defRPr/>
            </a:pPr>
            <a:r>
              <a:rPr lang="he-IL" dirty="0" smtClean="0">
                <a:solidFill>
                  <a:srgbClr val="1F497D"/>
                </a:solidFill>
              </a:rPr>
              <a:t>הסבירו את תשובתכם</a:t>
            </a:r>
            <a:r>
              <a:rPr lang="he-IL" dirty="0" smtClean="0">
                <a:solidFill>
                  <a:srgbClr val="1D4C72"/>
                </a:solidFill>
              </a:rPr>
              <a:t>.</a:t>
            </a:r>
            <a:endParaRPr lang="en-US" dirty="0" smtClean="0">
              <a:solidFill>
                <a:srgbClr val="1D4C72"/>
              </a:solidFill>
            </a:endParaRPr>
          </a:p>
          <a:p>
            <a:pPr eaLnBrk="1" hangingPunct="1">
              <a:defRPr/>
            </a:pPr>
            <a:r>
              <a:rPr lang="he-IL" dirty="0" smtClean="0">
                <a:solidFill>
                  <a:srgbClr val="1D4C72"/>
                </a:solidFill>
              </a:rPr>
              <a:t> </a:t>
            </a:r>
            <a:endParaRPr lang="en-US" dirty="0" smtClean="0">
              <a:solidFill>
                <a:srgbClr val="1D4C72"/>
              </a:solidFill>
            </a:endParaRPr>
          </a:p>
          <a:p>
            <a:pPr eaLnBrk="1" hangingPunct="1">
              <a:defRPr/>
            </a:pPr>
            <a:r>
              <a:rPr lang="he-IL" dirty="0" smtClean="0">
                <a:solidFill>
                  <a:srgbClr val="1D4C72"/>
                </a:solidFill>
                <a:latin typeface="Times New Roman" pitchFamily="18" charset="0"/>
                <a:cs typeface="Times New Roman" pitchFamily="18" charset="0"/>
              </a:rPr>
              <a:t> </a:t>
            </a:r>
            <a:endParaRPr lang="en-US" sz="2000" dirty="0" smtClean="0">
              <a:solidFill>
                <a:srgbClr val="1D4C72"/>
              </a:solidFill>
              <a:latin typeface="Times New Roman" pitchFamily="18" charset="0"/>
              <a:cs typeface="Times New Roman" pitchFamily="18" charset="0"/>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2EC8177-84E0-4DA4-BB48-A601A1C12B91}" type="slidenum">
              <a:rPr lang="he-IL" sz="1800" smtClean="0"/>
              <a:pPr fontAlgn="base">
                <a:spcBef>
                  <a:spcPct val="0"/>
                </a:spcBef>
                <a:spcAft>
                  <a:spcPct val="0"/>
                </a:spcAft>
                <a:defRPr/>
              </a:pPr>
              <a:t>28</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14313" y="2286000"/>
            <a:ext cx="8196262" cy="15097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החומר יעבור בלב פעמיים: מרגל שמאל חזרה דרך הוורידים לצד הימני של הלב, משם לריאות ומן הריאות חזרה ללב (לצד השמאלי). מן הלב הדם מוזרם דרך אבי העורקים לכל חלקי הגוף, בין היתר גם לאצבע ימין.</a:t>
            </a:r>
          </a:p>
        </p:txBody>
      </p:sp>
      <p:sp>
        <p:nvSpPr>
          <p:cNvPr id="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28</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7F8D2E-8ECB-4F3A-A0B1-CDC2DD31B41D}" type="slidenum">
              <a:rPr lang="he-IL" smtClean="0"/>
              <a:pPr fontAlgn="base">
                <a:spcBef>
                  <a:spcPct val="0"/>
                </a:spcBef>
                <a:spcAft>
                  <a:spcPct val="0"/>
                </a:spcAft>
                <a:defRPr/>
              </a:pPr>
              <a:t>29</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8</a:t>
            </a:r>
            <a:endParaRPr lang="en-US" sz="1800" dirty="0" smtClean="0">
              <a:latin typeface="Times New Roman" pitchFamily="18" charset="0"/>
              <a:cs typeface="Times New Roman" pitchFamily="18" charset="0"/>
            </a:endParaRPr>
          </a:p>
        </p:txBody>
      </p:sp>
      <p:grpSp>
        <p:nvGrpSpPr>
          <p:cNvPr id="62469" name="קבוצה 1"/>
          <p:cNvGrpSpPr>
            <a:grpSpLocks/>
          </p:cNvGrpSpPr>
          <p:nvPr/>
        </p:nvGrpSpPr>
        <p:grpSpPr bwMode="auto">
          <a:xfrm>
            <a:off x="684213" y="1052513"/>
            <a:ext cx="4464050" cy="5043487"/>
            <a:chOff x="683568" y="1052736"/>
            <a:chExt cx="4464495" cy="5043225"/>
          </a:xfrm>
        </p:grpSpPr>
        <p:pic>
          <p:nvPicPr>
            <p:cNvPr id="624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2736"/>
              <a:ext cx="4464495" cy="50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74536" y="1195604"/>
              <a:ext cx="320707" cy="27779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200" b="1" dirty="0" smtClean="0">
                  <a:solidFill>
                    <a:prstClr val="white"/>
                  </a:solidFill>
                  <a:cs typeface="Arial"/>
                </a:rPr>
                <a:t>1</a:t>
              </a:r>
              <a:endParaRPr lang="en-US" sz="1200" b="1" dirty="0" smtClean="0">
                <a:solidFill>
                  <a:prstClr val="white"/>
                </a:solidFill>
                <a:cs typeface="Arial"/>
              </a:endParaRPr>
            </a:p>
          </p:txBody>
        </p:sp>
        <p:sp>
          <p:nvSpPr>
            <p:cNvPr id="10" name="TextBox 9"/>
            <p:cNvSpPr txBox="1"/>
            <p:nvPr/>
          </p:nvSpPr>
          <p:spPr>
            <a:xfrm>
              <a:off x="2771338" y="5734030"/>
              <a:ext cx="319120" cy="27621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200" b="1" dirty="0" smtClean="0">
                  <a:solidFill>
                    <a:prstClr val="white"/>
                  </a:solidFill>
                  <a:cs typeface="Arial"/>
                </a:rPr>
                <a:t>2</a:t>
              </a:r>
              <a:endParaRPr lang="en-US" sz="1200" b="1" dirty="0" smtClean="0">
                <a:solidFill>
                  <a:prstClr val="white"/>
                </a:solidFill>
                <a:cs typeface="Arial"/>
              </a:endParaRPr>
            </a:p>
          </p:txBody>
        </p:sp>
      </p:grpSp>
      <p:sp>
        <p:nvSpPr>
          <p:cNvPr id="12" name="TextBox 11"/>
          <p:cNvSpPr txBox="1"/>
          <p:nvPr/>
        </p:nvSpPr>
        <p:spPr>
          <a:xfrm>
            <a:off x="5580063" y="692150"/>
            <a:ext cx="3055937" cy="39703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8</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התרשים שלפניכם מתאר את מערכת ההובלה.</a:t>
            </a:r>
          </a:p>
          <a:p>
            <a:pPr eaLnBrk="1" hangingPunct="1">
              <a:defRPr/>
            </a:pPr>
            <a:r>
              <a:rPr lang="he-IL" dirty="0" smtClean="0">
                <a:solidFill>
                  <a:srgbClr val="1F497D"/>
                </a:solidFill>
                <a:cs typeface="Arial"/>
              </a:rPr>
              <a:t>א. הקיפו בעיגול לבן את כלי הדם השייכים למחזור הקטן.</a:t>
            </a:r>
          </a:p>
          <a:p>
            <a:pPr eaLnBrk="1" hangingPunct="1">
              <a:defRPr/>
            </a:pPr>
            <a:endParaRPr lang="he-IL" dirty="0" smtClean="0">
              <a:solidFill>
                <a:srgbClr val="1F497D"/>
              </a:solidFill>
              <a:cs typeface="Arial"/>
            </a:endParaRPr>
          </a:p>
          <a:p>
            <a:pPr eaLnBrk="1" hangingPunct="1">
              <a:defRPr/>
            </a:pPr>
            <a:r>
              <a:rPr lang="he-IL" dirty="0" smtClean="0">
                <a:solidFill>
                  <a:srgbClr val="1F497D"/>
                </a:solidFill>
                <a:cs typeface="Arial"/>
              </a:rPr>
              <a:t>ב. נניח שנקודה 1 בתרשים מתארת את הנימים בראש, ואילו נקודה 2 מתארת את הנימים בקצות אצבעות הרגליים. סמנו בעזרת קו בצבע צהוב את המסלול שתעבור טיפת דם מנקודה 1 לנקודה 2.</a:t>
            </a:r>
          </a:p>
          <a:p>
            <a:pPr eaLnBrk="1" hangingPunct="1">
              <a:defRPr/>
            </a:pPr>
            <a:endParaRPr lang="en-US" dirty="0" smtClean="0">
              <a:solidFill>
                <a:srgbClr val="1F497D"/>
              </a:solidFill>
              <a:cs typeface="Arial"/>
            </a:endParaRPr>
          </a:p>
        </p:txBody>
      </p:sp>
      <p:sp>
        <p:nvSpPr>
          <p:cNvPr id="11"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29</a:t>
            </a:fld>
            <a:endParaRPr lang="he-IL" sz="1100" dirty="0" smtClean="0">
              <a:solidFill>
                <a:srgbClr val="BFBFBF"/>
              </a:solidFill>
            </a:endParaRPr>
          </a:p>
        </p:txBody>
      </p:sp>
    </p:spTree>
    <p:extLst>
      <p:ext uri="{BB962C8B-B14F-4D97-AF65-F5344CB8AC3E}">
        <p14:creationId xmlns:p14="http://schemas.microsoft.com/office/powerpoint/2010/main" val="2753380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66713" y="549275"/>
            <a:ext cx="8215312" cy="136755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latin typeface="Times New Roman" pitchFamily="18" charset="0"/>
                <a:cs typeface="Arial"/>
              </a:rPr>
              <a:t>באורגניזמים רב-תאיים פשוטים </a:t>
            </a:r>
            <a:r>
              <a:rPr lang="he-IL" dirty="0" smtClean="0">
                <a:latin typeface="Times New Roman" pitchFamily="18" charset="0"/>
                <a:cs typeface="Arial"/>
              </a:rPr>
              <a:t>קטנים בגודלם, שגופם מורכב משכבות תאים מועטות אין מערכת הובלה, והם </a:t>
            </a:r>
            <a:r>
              <a:rPr lang="he-IL" u="sng" dirty="0" smtClean="0">
                <a:latin typeface="Times New Roman" pitchFamily="18" charset="0"/>
                <a:cs typeface="Arial"/>
              </a:rPr>
              <a:t>קולטים חומרים מן הסביבה המימית שהם חיים בה ופולטים חומרים ישירות אל הסביבה בתהליך דיפוזיה</a:t>
            </a:r>
            <a:r>
              <a:rPr lang="he-IL" dirty="0" smtClean="0">
                <a:latin typeface="Times New Roman" pitchFamily="18" charset="0"/>
                <a:cs typeface="Arial"/>
              </a:rPr>
              <a:t>. </a:t>
            </a:r>
            <a:r>
              <a:rPr lang="he-IL" dirty="0">
                <a:solidFill>
                  <a:srgbClr val="FF6600"/>
                </a:solidFill>
                <a:latin typeface="Times New Roman" pitchFamily="18" charset="0"/>
                <a:cs typeface="Arial"/>
              </a:rPr>
              <a:t>היחס שטח פנים/נפח של גופם גדול </a:t>
            </a:r>
            <a:r>
              <a:rPr lang="he-IL" dirty="0">
                <a:solidFill>
                  <a:prstClr val="black"/>
                </a:solidFill>
                <a:latin typeface="Times New Roman" pitchFamily="18" charset="0"/>
                <a:cs typeface="Arial"/>
              </a:rPr>
              <a:t>ולכן שיעור קליטת </a:t>
            </a:r>
            <a:r>
              <a:rPr lang="he-IL" dirty="0" smtClean="0">
                <a:solidFill>
                  <a:prstClr val="black"/>
                </a:solidFill>
                <a:latin typeface="Times New Roman" pitchFamily="18" charset="0"/>
                <a:cs typeface="Arial"/>
              </a:rPr>
              <a:t>החומרים מהסביבה ופליטת </a:t>
            </a:r>
            <a:r>
              <a:rPr lang="he-IL" dirty="0">
                <a:solidFill>
                  <a:prstClr val="black"/>
                </a:solidFill>
                <a:latin typeface="Times New Roman" pitchFamily="18" charset="0"/>
                <a:cs typeface="Arial"/>
              </a:rPr>
              <a:t>חומרי הפסולת </a:t>
            </a:r>
            <a:r>
              <a:rPr lang="he-IL" dirty="0" smtClean="0">
                <a:solidFill>
                  <a:prstClr val="black"/>
                </a:solidFill>
                <a:latin typeface="Times New Roman" pitchFamily="18" charset="0"/>
                <a:cs typeface="Arial"/>
              </a:rPr>
              <a:t>אליה </a:t>
            </a:r>
            <a:r>
              <a:rPr lang="he-IL" dirty="0">
                <a:solidFill>
                  <a:prstClr val="black"/>
                </a:solidFill>
                <a:latin typeface="Times New Roman" pitchFamily="18" charset="0"/>
                <a:cs typeface="Arial"/>
              </a:rPr>
              <a:t>מספק את צורכי </a:t>
            </a:r>
            <a:r>
              <a:rPr lang="he-IL" dirty="0" smtClean="0">
                <a:solidFill>
                  <a:prstClr val="black"/>
                </a:solidFill>
                <a:latin typeface="Times New Roman" pitchFamily="18" charset="0"/>
                <a:cs typeface="Arial"/>
              </a:rPr>
              <a:t>הגוף.</a:t>
            </a:r>
            <a:endParaRPr lang="he-IL" dirty="0" smtClean="0">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smtClean="0">
              <a:latin typeface="Times New Roman" pitchFamily="18" charset="0"/>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64CDEE6-D1C5-40C8-9AB7-2D4ED8FEE6EB}" type="slidenum">
              <a:rPr lang="he-IL" smtClean="0"/>
              <a:pPr fontAlgn="base">
                <a:spcBef>
                  <a:spcPct val="0"/>
                </a:spcBef>
                <a:spcAft>
                  <a:spcPct val="0"/>
                </a:spcAft>
                <a:defRPr/>
              </a:pPr>
              <a:t>3</a:t>
            </a:fld>
            <a:endParaRPr lang="he-IL" dirty="0" smtClean="0"/>
          </a:p>
        </p:txBody>
      </p:sp>
      <p:sp>
        <p:nvSpPr>
          <p:cNvPr id="8197"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מבנה גופו של יצור רב-תאי מורכב מחייב מערכת הובלה</a:t>
            </a:r>
            <a:endParaRPr lang="en-US" sz="1800" dirty="0" smtClean="0">
              <a:latin typeface="Times New Roman" pitchFamily="18" charset="0"/>
              <a:cs typeface="Times New Roman" pitchFamily="18" charset="0"/>
            </a:endParaRPr>
          </a:p>
        </p:txBody>
      </p:sp>
      <p:sp>
        <p:nvSpPr>
          <p:cNvPr id="2" name="Rectangle 1"/>
          <p:cNvSpPr/>
          <p:nvPr/>
        </p:nvSpPr>
        <p:spPr>
          <a:xfrm>
            <a:off x="602481" y="4005064"/>
            <a:ext cx="7979544" cy="2308324"/>
          </a:xfrm>
          <a:prstGeom prst="rect">
            <a:avLst/>
          </a:prstGeom>
        </p:spPr>
        <p:txBody>
          <a:bodyPr wrap="square">
            <a:spAutoFit/>
          </a:bodyPr>
          <a:lstStyle/>
          <a:p>
            <a:pPr lvl="0">
              <a:defRPr/>
            </a:pPr>
            <a:r>
              <a:rPr lang="he-IL" u="sng" dirty="0">
                <a:solidFill>
                  <a:prstClr val="black"/>
                </a:solidFill>
                <a:latin typeface="Times New Roman" pitchFamily="18" charset="0"/>
                <a:cs typeface="Arial"/>
              </a:rPr>
              <a:t>אורגניזמים רב-תאיים מורכבים יותר</a:t>
            </a:r>
            <a:r>
              <a:rPr lang="he-IL" dirty="0">
                <a:solidFill>
                  <a:prstClr val="black"/>
                </a:solidFill>
                <a:latin typeface="Times New Roman" pitchFamily="18" charset="0"/>
                <a:cs typeface="Arial"/>
              </a:rPr>
              <a:t>, שגופם מורכב משכבות תאים רבות ובדרך כלל הם גדולים יותר בממדיהם, </a:t>
            </a:r>
            <a:r>
              <a:rPr lang="he-IL" u="sng" dirty="0">
                <a:solidFill>
                  <a:prstClr val="black"/>
                </a:solidFill>
                <a:latin typeface="Times New Roman" pitchFamily="18" charset="0"/>
                <a:cs typeface="Arial"/>
              </a:rPr>
              <a:t>זקוקים למערכת הובלה</a:t>
            </a:r>
            <a:r>
              <a:rPr lang="he-IL" dirty="0">
                <a:solidFill>
                  <a:prstClr val="black"/>
                </a:solidFill>
                <a:latin typeface="Times New Roman" pitchFamily="18" charset="0"/>
                <a:cs typeface="Arial"/>
              </a:rPr>
              <a:t> שתספק לתאים חומרים ותפנה מהם חומרים. חילוף חומרים ישיר עם הסביבה דרך שטח הפנים החיצוני אינו מספיק ביצורים אלו מן הסיבות הבאות:</a:t>
            </a:r>
          </a:p>
          <a:p>
            <a:pPr lvl="0">
              <a:defRPr/>
            </a:pPr>
            <a:r>
              <a:rPr lang="he-IL" dirty="0">
                <a:solidFill>
                  <a:prstClr val="black"/>
                </a:solidFill>
                <a:latin typeface="Times New Roman" pitchFamily="18" charset="0"/>
                <a:cs typeface="Arial"/>
              </a:rPr>
              <a:t>א. </a:t>
            </a:r>
            <a:r>
              <a:rPr lang="he-IL" u="sng" dirty="0" smtClean="0">
                <a:solidFill>
                  <a:prstClr val="black"/>
                </a:solidFill>
                <a:latin typeface="Times New Roman" pitchFamily="18" charset="0"/>
                <a:cs typeface="Arial"/>
              </a:rPr>
              <a:t>שיעור קליטת חומרים מהסביבה ופליטת חומרים אליה נמוך מדי</a:t>
            </a:r>
            <a:r>
              <a:rPr lang="he-IL" dirty="0" smtClean="0">
                <a:solidFill>
                  <a:prstClr val="black"/>
                </a:solidFill>
                <a:latin typeface="Times New Roman" pitchFamily="18" charset="0"/>
                <a:cs typeface="Arial"/>
              </a:rPr>
              <a:t> </a:t>
            </a:r>
          </a:p>
          <a:p>
            <a:pPr lvl="0">
              <a:defRPr/>
            </a:pPr>
            <a:r>
              <a:rPr lang="he-IL" dirty="0">
                <a:solidFill>
                  <a:prstClr val="black"/>
                </a:solidFill>
                <a:latin typeface="Times New Roman" pitchFamily="18" charset="0"/>
                <a:cs typeface="Arial"/>
              </a:rPr>
              <a:t> </a:t>
            </a:r>
            <a:r>
              <a:rPr lang="he-IL" dirty="0" smtClean="0">
                <a:solidFill>
                  <a:prstClr val="black"/>
                </a:solidFill>
                <a:latin typeface="Times New Roman" pitchFamily="18" charset="0"/>
                <a:cs typeface="Arial"/>
              </a:rPr>
              <a:t>   משום </a:t>
            </a:r>
            <a:r>
              <a:rPr lang="he-IL" dirty="0" smtClean="0">
                <a:solidFill>
                  <a:schemeClr val="accent3"/>
                </a:solidFill>
                <a:latin typeface="Times New Roman" pitchFamily="18" charset="0"/>
                <a:cs typeface="Arial"/>
              </a:rPr>
              <a:t>שהיחס שטח פנים/נפח של גופם קטן</a:t>
            </a:r>
            <a:r>
              <a:rPr lang="he-IL" dirty="0" smtClean="0">
                <a:solidFill>
                  <a:prstClr val="black"/>
                </a:solidFill>
                <a:latin typeface="Times New Roman" pitchFamily="18" charset="0"/>
                <a:cs typeface="Arial"/>
              </a:rPr>
              <a:t>.</a:t>
            </a:r>
            <a:endParaRPr lang="he-IL" dirty="0">
              <a:solidFill>
                <a:prstClr val="black"/>
              </a:solidFill>
              <a:latin typeface="Times New Roman" pitchFamily="18" charset="0"/>
              <a:cs typeface="Arial"/>
            </a:endParaRPr>
          </a:p>
          <a:p>
            <a:pPr lvl="0">
              <a:defRPr/>
            </a:pPr>
            <a:r>
              <a:rPr lang="he-IL" dirty="0">
                <a:solidFill>
                  <a:prstClr val="black"/>
                </a:solidFill>
                <a:latin typeface="Times New Roman" pitchFamily="18" charset="0"/>
                <a:cs typeface="Arial"/>
              </a:rPr>
              <a:t>ב. </a:t>
            </a:r>
            <a:r>
              <a:rPr lang="he-IL" u="sng" dirty="0" smtClean="0">
                <a:solidFill>
                  <a:prstClr val="black"/>
                </a:solidFill>
                <a:latin typeface="Times New Roman" pitchFamily="18" charset="0"/>
                <a:cs typeface="Arial"/>
              </a:rPr>
              <a:t>קצב מעבר החומרים בין התאים ובתוך התאים איטי מדי</a:t>
            </a:r>
            <a:r>
              <a:rPr lang="he-IL" dirty="0" smtClean="0">
                <a:solidFill>
                  <a:prstClr val="black"/>
                </a:solidFill>
                <a:latin typeface="Times New Roman" pitchFamily="18" charset="0"/>
                <a:cs typeface="Arial"/>
              </a:rPr>
              <a:t> </a:t>
            </a:r>
          </a:p>
          <a:p>
            <a:pPr lvl="0">
              <a:defRPr/>
            </a:pPr>
            <a:r>
              <a:rPr lang="he-IL" dirty="0">
                <a:solidFill>
                  <a:prstClr val="black"/>
                </a:solidFill>
                <a:latin typeface="Times New Roman" pitchFamily="18" charset="0"/>
                <a:cs typeface="Arial"/>
              </a:rPr>
              <a:t> </a:t>
            </a:r>
            <a:r>
              <a:rPr lang="he-IL" dirty="0" smtClean="0">
                <a:solidFill>
                  <a:prstClr val="black"/>
                </a:solidFill>
                <a:latin typeface="Times New Roman" pitchFamily="18" charset="0"/>
                <a:cs typeface="Arial"/>
              </a:rPr>
              <a:t>   מכיוון שהדיפוזיה היא תהליך איטי.</a:t>
            </a:r>
            <a:endParaRPr lang="he-IL" dirty="0">
              <a:solidFill>
                <a:prstClr val="black"/>
              </a:solidFill>
              <a:latin typeface="Times New Roman" pitchFamily="18" charset="0"/>
              <a:cs typeface="Arial"/>
            </a:endParaRPr>
          </a:p>
        </p:txBody>
      </p:sp>
      <p:grpSp>
        <p:nvGrpSpPr>
          <p:cNvPr id="5" name="Group 4"/>
          <p:cNvGrpSpPr/>
          <p:nvPr/>
        </p:nvGrpSpPr>
        <p:grpSpPr>
          <a:xfrm>
            <a:off x="1128115" y="1988840"/>
            <a:ext cx="7120992" cy="1806896"/>
            <a:chOff x="1094551" y="1555159"/>
            <a:chExt cx="7120992" cy="1806896"/>
          </a:xfrm>
        </p:grpSpPr>
        <p:grpSp>
          <p:nvGrpSpPr>
            <p:cNvPr id="14" name="Group 13"/>
            <p:cNvGrpSpPr/>
            <p:nvPr/>
          </p:nvGrpSpPr>
          <p:grpSpPr>
            <a:xfrm>
              <a:off x="1094551" y="1555159"/>
              <a:ext cx="6501786" cy="1806896"/>
              <a:chOff x="1155795" y="1422966"/>
              <a:chExt cx="6501786" cy="1806896"/>
            </a:xfrm>
          </p:grpSpPr>
          <p:sp>
            <p:nvSpPr>
              <p:cNvPr id="15" name="מלבן 1"/>
              <p:cNvSpPr>
                <a:spLocks noChangeArrowheads="1"/>
              </p:cNvSpPr>
              <p:nvPr/>
            </p:nvSpPr>
            <p:spPr bwMode="auto">
              <a:xfrm>
                <a:off x="1155795" y="2999675"/>
                <a:ext cx="26273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latin typeface="Times New Roman" pitchFamily="18" charset="0"/>
                    <a:cs typeface="Times New Roman" pitchFamily="18" charset="0"/>
                    <a:hlinkClick r:id="rId3"/>
                  </a:rPr>
                  <a:t>Steffen </a:t>
                </a:r>
                <a:r>
                  <a:rPr lang="en-US" sz="900" dirty="0" err="1">
                    <a:latin typeface="Times New Roman" pitchFamily="18" charset="0"/>
                    <a:cs typeface="Times New Roman" pitchFamily="18" charset="0"/>
                    <a:hlinkClick r:id="rId3"/>
                  </a:rPr>
                  <a:t>Dietzel</a:t>
                </a:r>
                <a:r>
                  <a:rPr lang="en-US" sz="900" dirty="0">
                    <a:latin typeface="Times New Roman" pitchFamily="18" charset="0"/>
                    <a:cs typeface="Times New Roman" pitchFamily="18" charset="0"/>
                    <a:hlinkClick r:id="rId3"/>
                  </a:rPr>
                  <a:t>, (</a:t>
                </a:r>
                <a:r>
                  <a:rPr lang="en-US" sz="900" u="sng" dirty="0">
                    <a:solidFill>
                      <a:srgbClr val="0000FF"/>
                    </a:solidFill>
                    <a:latin typeface="Times New Roman" pitchFamily="18" charset="0"/>
                    <a:cs typeface="Times New Roman" pitchFamily="18" charset="0"/>
                    <a:hlinkClick r:id="rId3"/>
                  </a:rPr>
                  <a:t>Dietzel65</a:t>
                </a:r>
                <a:r>
                  <a:rPr lang="en-US" sz="900" dirty="0">
                    <a:latin typeface="Times New Roman" pitchFamily="18" charset="0"/>
                    <a:cs typeface="Times New Roman" pitchFamily="18" charset="0"/>
                    <a:hlinkClick r:id="rId3"/>
                  </a:rPr>
                  <a:t> at Wikimedia commons</a:t>
                </a:r>
                <a:r>
                  <a:rPr lang="en-US" sz="900" dirty="0">
                    <a:latin typeface="Times New Roman" pitchFamily="18" charset="0"/>
                    <a:cs typeface="Times New Roman" pitchFamily="18" charset="0"/>
                  </a:rPr>
                  <a:t>)</a:t>
                </a:r>
              </a:p>
            </p:txBody>
          </p:sp>
          <p:pic>
            <p:nvPicPr>
              <p:cNvPr id="16" name="Picture 12"/>
              <p:cNvPicPr>
                <a:picLocks noChangeAspect="1" noChangeArrowheads="1"/>
              </p:cNvPicPr>
              <p:nvPr/>
            </p:nvPicPr>
            <p:blipFill>
              <a:blip r:embed="rId4" cstate="print">
                <a:extLst/>
              </a:blip>
              <a:srcRect/>
              <a:stretch>
                <a:fillRect/>
              </a:stretch>
            </p:blipFill>
            <p:spPr bwMode="auto">
              <a:xfrm>
                <a:off x="5421585" y="1422966"/>
                <a:ext cx="2235996" cy="1576709"/>
              </a:xfrm>
              <a:prstGeom prst="rect">
                <a:avLst/>
              </a:prstGeom>
              <a:noFill/>
              <a:ln>
                <a:noFill/>
              </a:ln>
              <a:effectLst/>
              <a:scene3d>
                <a:camera prst="orthographicFront"/>
                <a:lightRig rig="threePt" dir="t"/>
              </a:scene3d>
              <a:sp3d>
                <a:bevelT/>
              </a:sp3d>
              <a:extLst/>
            </p:spPr>
          </p:pic>
          <p:sp>
            <p:nvSpPr>
              <p:cNvPr id="17" name="מלבן 1"/>
              <p:cNvSpPr>
                <a:spLocks noChangeArrowheads="1"/>
              </p:cNvSpPr>
              <p:nvPr/>
            </p:nvSpPr>
            <p:spPr bwMode="auto">
              <a:xfrm>
                <a:off x="5421585" y="2987159"/>
                <a:ext cx="17395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a:latin typeface="Calibri" pitchFamily="34" charset="0"/>
                    <a:cs typeface="Calibri" pitchFamily="34" charset="0"/>
                  </a:rPr>
                  <a:t>© istockphoto.com/ </a:t>
                </a:r>
                <a:r>
                  <a:rPr lang="en-US" sz="900" dirty="0" err="1">
                    <a:latin typeface="Calibri" pitchFamily="34" charset="0"/>
                    <a:cs typeface="Calibri" pitchFamily="34" charset="0"/>
                  </a:rPr>
                  <a:t>luismmolina</a:t>
                </a:r>
                <a:endParaRPr lang="en-US" sz="900" dirty="0">
                  <a:latin typeface="Calibri" pitchFamily="34" charset="0"/>
                  <a:cs typeface="Calibri" pitchFamily="34" charset="0"/>
                </a:endParaRPr>
              </a:p>
            </p:txBody>
          </p:sp>
          <p:pic>
            <p:nvPicPr>
              <p:cNvPr id="18" name="Picture 14"/>
              <p:cNvPicPr>
                <a:picLocks noChangeAspect="1" noChangeArrowheads="1"/>
              </p:cNvPicPr>
              <p:nvPr/>
            </p:nvPicPr>
            <p:blipFill>
              <a:blip r:embed="rId5" cstate="print">
                <a:extLst/>
              </a:blip>
              <a:srcRect/>
              <a:stretch>
                <a:fillRect/>
              </a:stretch>
            </p:blipFill>
            <p:spPr bwMode="auto">
              <a:xfrm>
                <a:off x="1345661" y="1424599"/>
                <a:ext cx="2247581" cy="1575076"/>
              </a:xfrm>
              <a:prstGeom prst="rect">
                <a:avLst/>
              </a:prstGeom>
              <a:noFill/>
              <a:ln>
                <a:noFill/>
              </a:ln>
              <a:effectLst/>
              <a:scene3d>
                <a:camera prst="orthographicFront"/>
                <a:lightRig rig="threePt" dir="t"/>
              </a:scene3d>
              <a:sp3d>
                <a:bevelT/>
              </a:sp3d>
              <a:extLst/>
            </p:spPr>
          </p:pic>
        </p:grpSp>
        <p:sp>
          <p:nvSpPr>
            <p:cNvPr id="3" name="Rectangle 2"/>
            <p:cNvSpPr/>
            <p:nvPr/>
          </p:nvSpPr>
          <p:spPr>
            <a:xfrm>
              <a:off x="7524328" y="1916832"/>
              <a:ext cx="691215" cy="338554"/>
            </a:xfrm>
            <a:prstGeom prst="rect">
              <a:avLst/>
            </a:prstGeom>
          </p:spPr>
          <p:txBody>
            <a:bodyPr wrap="none">
              <a:spAutoFit/>
            </a:bodyPr>
            <a:lstStyle/>
            <a:p>
              <a:r>
                <a:rPr lang="he-IL" sz="1600" dirty="0" smtClean="0">
                  <a:solidFill>
                    <a:prstClr val="black"/>
                  </a:solidFill>
                  <a:latin typeface="Times New Roman" pitchFamily="18" charset="0"/>
                  <a:cs typeface="Arial"/>
                </a:rPr>
                <a:t>הידרה</a:t>
              </a:r>
              <a:endParaRPr lang="he-IL" sz="1600" dirty="0"/>
            </a:p>
          </p:txBody>
        </p:sp>
        <p:sp>
          <p:nvSpPr>
            <p:cNvPr id="19" name="Rectangle 18"/>
            <p:cNvSpPr/>
            <p:nvPr/>
          </p:nvSpPr>
          <p:spPr>
            <a:xfrm>
              <a:off x="3480702" y="1885230"/>
              <a:ext cx="742511" cy="338554"/>
            </a:xfrm>
            <a:prstGeom prst="rect">
              <a:avLst/>
            </a:prstGeom>
          </p:spPr>
          <p:txBody>
            <a:bodyPr wrap="none">
              <a:spAutoFit/>
            </a:bodyPr>
            <a:lstStyle/>
            <a:p>
              <a:r>
                <a:rPr lang="he-IL" sz="1600" dirty="0" err="1" smtClean="0">
                  <a:solidFill>
                    <a:prstClr val="black"/>
                  </a:solidFill>
                  <a:latin typeface="Times New Roman" pitchFamily="18" charset="0"/>
                  <a:cs typeface="Arial"/>
                </a:rPr>
                <a:t>פלנריה</a:t>
              </a:r>
              <a:endParaRPr lang="he-IL" sz="1600" dirty="0"/>
            </a:p>
          </p:txBody>
        </p:sp>
      </p:grpSp>
      <p:pic>
        <p:nvPicPr>
          <p:cNvPr id="952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5013176"/>
            <a:ext cx="209073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899592" y="6165304"/>
            <a:ext cx="1225991" cy="42227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600" dirty="0" smtClean="0">
                <a:solidFill>
                  <a:prstClr val="black"/>
                </a:solidFill>
                <a:latin typeface="Times New Roman" pitchFamily="18" charset="0"/>
                <a:cs typeface="Arial"/>
              </a:rPr>
              <a:t>שפן סלע</a:t>
            </a: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p:txBody>
      </p:sp>
      <p:sp>
        <p:nvSpPr>
          <p:cNvPr id="21"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a:t>
            </a:fld>
            <a:endParaRPr lang="he-IL" sz="1100" dirty="0" smtClean="0">
              <a:solidFill>
                <a:srgbClr val="BFBFBF"/>
              </a:solidFill>
            </a:endParaRPr>
          </a:p>
        </p:txBody>
      </p:sp>
    </p:spTree>
    <p:extLst>
      <p:ext uri="{BB962C8B-B14F-4D97-AF65-F5344CB8AC3E}">
        <p14:creationId xmlns:p14="http://schemas.microsoft.com/office/powerpoint/2010/main" val="2255837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E7129F-3896-4C2D-BDB1-422449B709F1}" type="slidenum">
              <a:rPr lang="he-IL" smtClean="0"/>
              <a:pPr fontAlgn="base">
                <a:spcBef>
                  <a:spcPct val="0"/>
                </a:spcBef>
                <a:spcAft>
                  <a:spcPct val="0"/>
                </a:spcAft>
                <a:defRPr/>
              </a:pPr>
              <a:t>30</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sp>
        <p:nvSpPr>
          <p:cNvPr id="6" name="TextBox 5"/>
          <p:cNvSpPr txBox="1"/>
          <p:nvPr/>
        </p:nvSpPr>
        <p:spPr>
          <a:xfrm>
            <a:off x="5580063" y="692150"/>
            <a:ext cx="3055937" cy="39703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8</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התרשים שלפניכם מתאר את מערכת ההובלה.</a:t>
            </a:r>
          </a:p>
          <a:p>
            <a:pPr eaLnBrk="1" hangingPunct="1">
              <a:defRPr/>
            </a:pPr>
            <a:r>
              <a:rPr lang="he-IL" dirty="0" smtClean="0">
                <a:solidFill>
                  <a:srgbClr val="1F497D"/>
                </a:solidFill>
                <a:cs typeface="Arial"/>
              </a:rPr>
              <a:t>א. הקיפו בעיגול לבן את כלי הדם השייכים למחזור הקטן.</a:t>
            </a:r>
          </a:p>
          <a:p>
            <a:pPr eaLnBrk="1" hangingPunct="1">
              <a:defRPr/>
            </a:pPr>
            <a:endParaRPr lang="he-IL" dirty="0" smtClean="0">
              <a:solidFill>
                <a:srgbClr val="1F497D"/>
              </a:solidFill>
              <a:cs typeface="Arial"/>
            </a:endParaRPr>
          </a:p>
          <a:p>
            <a:pPr eaLnBrk="1" hangingPunct="1">
              <a:defRPr/>
            </a:pPr>
            <a:r>
              <a:rPr lang="he-IL" dirty="0" smtClean="0">
                <a:solidFill>
                  <a:srgbClr val="1F497D"/>
                </a:solidFill>
                <a:cs typeface="Arial"/>
              </a:rPr>
              <a:t>ב. נניח שנקודה 1 בתרשים מתארת את הנימים בראש, ואילו נקודה 2 מתארת את הנימים בקצות אצבעות הרגליים. סמנו בעזרת קו בצבע צהוב את המסלול שתעבור טיפת דם מנקודה 1 לנקודה 2.</a:t>
            </a:r>
          </a:p>
          <a:p>
            <a:pPr eaLnBrk="1" hangingPunct="1">
              <a:defRPr/>
            </a:pPr>
            <a:endParaRPr lang="en-US" dirty="0" smtClean="0">
              <a:solidFill>
                <a:srgbClr val="1F497D"/>
              </a:solidFill>
              <a:cs typeface="Arial"/>
            </a:endParaRPr>
          </a:p>
        </p:txBody>
      </p:sp>
      <p:grpSp>
        <p:nvGrpSpPr>
          <p:cNvPr id="63494" name="קבוצה 1"/>
          <p:cNvGrpSpPr>
            <a:grpSpLocks/>
          </p:cNvGrpSpPr>
          <p:nvPr/>
        </p:nvGrpSpPr>
        <p:grpSpPr bwMode="auto">
          <a:xfrm>
            <a:off x="684213" y="1052513"/>
            <a:ext cx="4464050" cy="5043487"/>
            <a:chOff x="683568" y="1052736"/>
            <a:chExt cx="4464495" cy="5043225"/>
          </a:xfrm>
        </p:grpSpPr>
        <p:pic>
          <p:nvPicPr>
            <p:cNvPr id="63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2736"/>
              <a:ext cx="4464495" cy="50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74536" y="1195604"/>
              <a:ext cx="320707" cy="27779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200" b="1" dirty="0" smtClean="0">
                  <a:solidFill>
                    <a:prstClr val="white"/>
                  </a:solidFill>
                  <a:cs typeface="Arial"/>
                </a:rPr>
                <a:t>1</a:t>
              </a:r>
              <a:endParaRPr lang="en-US" sz="1200" b="1" dirty="0" smtClean="0">
                <a:solidFill>
                  <a:prstClr val="white"/>
                </a:solidFill>
                <a:cs typeface="Arial"/>
              </a:endParaRPr>
            </a:p>
          </p:txBody>
        </p:sp>
        <p:sp>
          <p:nvSpPr>
            <p:cNvPr id="10" name="TextBox 9"/>
            <p:cNvSpPr txBox="1"/>
            <p:nvPr/>
          </p:nvSpPr>
          <p:spPr>
            <a:xfrm>
              <a:off x="2771338" y="5734030"/>
              <a:ext cx="319120" cy="27621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200" b="1" dirty="0" smtClean="0">
                  <a:solidFill>
                    <a:prstClr val="white"/>
                  </a:solidFill>
                  <a:cs typeface="Arial"/>
                </a:rPr>
                <a:t>2</a:t>
              </a:r>
              <a:endParaRPr lang="en-US" sz="1200" b="1" dirty="0" smtClean="0">
                <a:solidFill>
                  <a:prstClr val="white"/>
                </a:solidFill>
                <a:cs typeface="Arial"/>
              </a:endParaRPr>
            </a:p>
          </p:txBody>
        </p:sp>
      </p:grpSp>
      <p:sp>
        <p:nvSpPr>
          <p:cNvPr id="7" name="צורה חופשית 6"/>
          <p:cNvSpPr/>
          <p:nvPr/>
        </p:nvSpPr>
        <p:spPr>
          <a:xfrm>
            <a:off x="736600" y="1333500"/>
            <a:ext cx="4344988" cy="4664075"/>
          </a:xfrm>
          <a:custGeom>
            <a:avLst/>
            <a:gdLst>
              <a:gd name="connsiteX0" fmla="*/ 1818985 w 4414263"/>
              <a:gd name="connsiteY0" fmla="*/ 0 h 4663427"/>
              <a:gd name="connsiteX1" fmla="*/ 131853 w 4414263"/>
              <a:gd name="connsiteY1" fmla="*/ 64394 h 4663427"/>
              <a:gd name="connsiteX2" fmla="*/ 106095 w 4414263"/>
              <a:gd name="connsiteY2" fmla="*/ 643943 h 4663427"/>
              <a:gd name="connsiteX3" fmla="*/ 80338 w 4414263"/>
              <a:gd name="connsiteY3" fmla="*/ 1210614 h 4663427"/>
              <a:gd name="connsiteX4" fmla="*/ 80338 w 4414263"/>
              <a:gd name="connsiteY4" fmla="*/ 2240924 h 4663427"/>
              <a:gd name="connsiteX5" fmla="*/ 209126 w 4414263"/>
              <a:gd name="connsiteY5" fmla="*/ 2653048 h 4663427"/>
              <a:gd name="connsiteX6" fmla="*/ 737160 w 4414263"/>
              <a:gd name="connsiteY6" fmla="*/ 2665927 h 4663427"/>
              <a:gd name="connsiteX7" fmla="*/ 1651560 w 4414263"/>
              <a:gd name="connsiteY7" fmla="*/ 2665927 h 4663427"/>
              <a:gd name="connsiteX8" fmla="*/ 2063684 w 4414263"/>
              <a:gd name="connsiteY8" fmla="*/ 2756079 h 4663427"/>
              <a:gd name="connsiteX9" fmla="*/ 2347019 w 4414263"/>
              <a:gd name="connsiteY9" fmla="*/ 2897746 h 4663427"/>
              <a:gd name="connsiteX10" fmla="*/ 2334140 w 4414263"/>
              <a:gd name="connsiteY10" fmla="*/ 2459865 h 4663427"/>
              <a:gd name="connsiteX11" fmla="*/ 2501566 w 4414263"/>
              <a:gd name="connsiteY11" fmla="*/ 2047741 h 4663427"/>
              <a:gd name="connsiteX12" fmla="*/ 3003842 w 4414263"/>
              <a:gd name="connsiteY12" fmla="*/ 1867436 h 4663427"/>
              <a:gd name="connsiteX13" fmla="*/ 3171267 w 4414263"/>
              <a:gd name="connsiteY13" fmla="*/ 1764405 h 4663427"/>
              <a:gd name="connsiteX14" fmla="*/ 3093994 w 4414263"/>
              <a:gd name="connsiteY14" fmla="*/ 1481070 h 4663427"/>
              <a:gd name="connsiteX15" fmla="*/ 2823538 w 4414263"/>
              <a:gd name="connsiteY15" fmla="*/ 1365160 h 4663427"/>
              <a:gd name="connsiteX16" fmla="*/ 2269746 w 4414263"/>
              <a:gd name="connsiteY16" fmla="*/ 1390918 h 4663427"/>
              <a:gd name="connsiteX17" fmla="*/ 1677318 w 4414263"/>
              <a:gd name="connsiteY17" fmla="*/ 1455312 h 4663427"/>
              <a:gd name="connsiteX18" fmla="*/ 1445498 w 4414263"/>
              <a:gd name="connsiteY18" fmla="*/ 1558343 h 4663427"/>
              <a:gd name="connsiteX19" fmla="*/ 1445498 w 4414263"/>
              <a:gd name="connsiteY19" fmla="*/ 1944710 h 4663427"/>
              <a:gd name="connsiteX20" fmla="*/ 2012169 w 4414263"/>
              <a:gd name="connsiteY20" fmla="*/ 2150772 h 4663427"/>
              <a:gd name="connsiteX21" fmla="*/ 2604597 w 4414263"/>
              <a:gd name="connsiteY21" fmla="*/ 2318197 h 4663427"/>
              <a:gd name="connsiteX22" fmla="*/ 2630354 w 4414263"/>
              <a:gd name="connsiteY22" fmla="*/ 2807594 h 4663427"/>
              <a:gd name="connsiteX23" fmla="*/ 3016721 w 4414263"/>
              <a:gd name="connsiteY23" fmla="*/ 2678805 h 4663427"/>
              <a:gd name="connsiteX24" fmla="*/ 4072788 w 4414263"/>
              <a:gd name="connsiteY24" fmla="*/ 2691684 h 4663427"/>
              <a:gd name="connsiteX25" fmla="*/ 4394760 w 4414263"/>
              <a:gd name="connsiteY25" fmla="*/ 3026535 h 4663427"/>
              <a:gd name="connsiteX26" fmla="*/ 4304608 w 4414263"/>
              <a:gd name="connsiteY26" fmla="*/ 3567448 h 4663427"/>
              <a:gd name="connsiteX27" fmla="*/ 4407639 w 4414263"/>
              <a:gd name="connsiteY27" fmla="*/ 4185634 h 4663427"/>
              <a:gd name="connsiteX28" fmla="*/ 4278850 w 4414263"/>
              <a:gd name="connsiteY28" fmla="*/ 4533363 h 4663427"/>
              <a:gd name="connsiteX29" fmla="*/ 3287177 w 4414263"/>
              <a:gd name="connsiteY29" fmla="*/ 4662152 h 4663427"/>
              <a:gd name="connsiteX30" fmla="*/ 2591718 w 4414263"/>
              <a:gd name="connsiteY30" fmla="*/ 4597758 h 4663427"/>
              <a:gd name="connsiteX31" fmla="*/ 2540202 w 4414263"/>
              <a:gd name="connsiteY31" fmla="*/ 4572000 h 4663427"/>
              <a:gd name="connsiteX32" fmla="*/ 2565960 w 4414263"/>
              <a:gd name="connsiteY32" fmla="*/ 4559121 h 4663427"/>
              <a:gd name="connsiteX0" fmla="*/ 1820336 w 4415614"/>
              <a:gd name="connsiteY0" fmla="*/ 0 h 4663427"/>
              <a:gd name="connsiteX1" fmla="*/ 133204 w 4415614"/>
              <a:gd name="connsiteY1" fmla="*/ 64394 h 4663427"/>
              <a:gd name="connsiteX2" fmla="*/ 106546 w 4415614"/>
              <a:gd name="connsiteY2" fmla="*/ 249833 h 4663427"/>
              <a:gd name="connsiteX3" fmla="*/ 107446 w 4415614"/>
              <a:gd name="connsiteY3" fmla="*/ 643943 h 4663427"/>
              <a:gd name="connsiteX4" fmla="*/ 81689 w 4415614"/>
              <a:gd name="connsiteY4" fmla="*/ 1210614 h 4663427"/>
              <a:gd name="connsiteX5" fmla="*/ 81689 w 4415614"/>
              <a:gd name="connsiteY5" fmla="*/ 2240924 h 4663427"/>
              <a:gd name="connsiteX6" fmla="*/ 210477 w 4415614"/>
              <a:gd name="connsiteY6" fmla="*/ 2653048 h 4663427"/>
              <a:gd name="connsiteX7" fmla="*/ 738511 w 4415614"/>
              <a:gd name="connsiteY7" fmla="*/ 2665927 h 4663427"/>
              <a:gd name="connsiteX8" fmla="*/ 1652911 w 4415614"/>
              <a:gd name="connsiteY8" fmla="*/ 2665927 h 4663427"/>
              <a:gd name="connsiteX9" fmla="*/ 2065035 w 4415614"/>
              <a:gd name="connsiteY9" fmla="*/ 2756079 h 4663427"/>
              <a:gd name="connsiteX10" fmla="*/ 2348370 w 4415614"/>
              <a:gd name="connsiteY10" fmla="*/ 2897746 h 4663427"/>
              <a:gd name="connsiteX11" fmla="*/ 2335491 w 4415614"/>
              <a:gd name="connsiteY11" fmla="*/ 2459865 h 4663427"/>
              <a:gd name="connsiteX12" fmla="*/ 2502917 w 4415614"/>
              <a:gd name="connsiteY12" fmla="*/ 2047741 h 4663427"/>
              <a:gd name="connsiteX13" fmla="*/ 3005193 w 4415614"/>
              <a:gd name="connsiteY13" fmla="*/ 1867436 h 4663427"/>
              <a:gd name="connsiteX14" fmla="*/ 3172618 w 4415614"/>
              <a:gd name="connsiteY14" fmla="*/ 1764405 h 4663427"/>
              <a:gd name="connsiteX15" fmla="*/ 3095345 w 4415614"/>
              <a:gd name="connsiteY15" fmla="*/ 1481070 h 4663427"/>
              <a:gd name="connsiteX16" fmla="*/ 2824889 w 4415614"/>
              <a:gd name="connsiteY16" fmla="*/ 1365160 h 4663427"/>
              <a:gd name="connsiteX17" fmla="*/ 2271097 w 4415614"/>
              <a:gd name="connsiteY17" fmla="*/ 1390918 h 4663427"/>
              <a:gd name="connsiteX18" fmla="*/ 1678669 w 4415614"/>
              <a:gd name="connsiteY18" fmla="*/ 1455312 h 4663427"/>
              <a:gd name="connsiteX19" fmla="*/ 1446849 w 4415614"/>
              <a:gd name="connsiteY19" fmla="*/ 1558343 h 4663427"/>
              <a:gd name="connsiteX20" fmla="*/ 1446849 w 4415614"/>
              <a:gd name="connsiteY20" fmla="*/ 1944710 h 4663427"/>
              <a:gd name="connsiteX21" fmla="*/ 2013520 w 4415614"/>
              <a:gd name="connsiteY21" fmla="*/ 2150772 h 4663427"/>
              <a:gd name="connsiteX22" fmla="*/ 2605948 w 4415614"/>
              <a:gd name="connsiteY22" fmla="*/ 2318197 h 4663427"/>
              <a:gd name="connsiteX23" fmla="*/ 2631705 w 4415614"/>
              <a:gd name="connsiteY23" fmla="*/ 2807594 h 4663427"/>
              <a:gd name="connsiteX24" fmla="*/ 3018072 w 4415614"/>
              <a:gd name="connsiteY24" fmla="*/ 2678805 h 4663427"/>
              <a:gd name="connsiteX25" fmla="*/ 4074139 w 4415614"/>
              <a:gd name="connsiteY25" fmla="*/ 2691684 h 4663427"/>
              <a:gd name="connsiteX26" fmla="*/ 4396111 w 4415614"/>
              <a:gd name="connsiteY26" fmla="*/ 3026535 h 4663427"/>
              <a:gd name="connsiteX27" fmla="*/ 4305959 w 4415614"/>
              <a:gd name="connsiteY27" fmla="*/ 3567448 h 4663427"/>
              <a:gd name="connsiteX28" fmla="*/ 4408990 w 4415614"/>
              <a:gd name="connsiteY28" fmla="*/ 4185634 h 4663427"/>
              <a:gd name="connsiteX29" fmla="*/ 4280201 w 4415614"/>
              <a:gd name="connsiteY29" fmla="*/ 4533363 h 4663427"/>
              <a:gd name="connsiteX30" fmla="*/ 3288528 w 4415614"/>
              <a:gd name="connsiteY30" fmla="*/ 4662152 h 4663427"/>
              <a:gd name="connsiteX31" fmla="*/ 2593069 w 4415614"/>
              <a:gd name="connsiteY31" fmla="*/ 4597758 h 4663427"/>
              <a:gd name="connsiteX32" fmla="*/ 2541553 w 4415614"/>
              <a:gd name="connsiteY32" fmla="*/ 4572000 h 4663427"/>
              <a:gd name="connsiteX33" fmla="*/ 2567311 w 4415614"/>
              <a:gd name="connsiteY33" fmla="*/ 4559121 h 4663427"/>
              <a:gd name="connsiteX0" fmla="*/ 1749215 w 4344493"/>
              <a:gd name="connsiteY0" fmla="*/ 0 h 4663427"/>
              <a:gd name="connsiteX1" fmla="*/ 421792 w 4344493"/>
              <a:gd name="connsiteY1" fmla="*/ 5135 h 4663427"/>
              <a:gd name="connsiteX2" fmla="*/ 62083 w 4344493"/>
              <a:gd name="connsiteY2" fmla="*/ 64394 h 4663427"/>
              <a:gd name="connsiteX3" fmla="*/ 35425 w 4344493"/>
              <a:gd name="connsiteY3" fmla="*/ 249833 h 4663427"/>
              <a:gd name="connsiteX4" fmla="*/ 36325 w 4344493"/>
              <a:gd name="connsiteY4" fmla="*/ 643943 h 4663427"/>
              <a:gd name="connsiteX5" fmla="*/ 10568 w 4344493"/>
              <a:gd name="connsiteY5" fmla="*/ 1210614 h 4663427"/>
              <a:gd name="connsiteX6" fmla="*/ 10568 w 4344493"/>
              <a:gd name="connsiteY6" fmla="*/ 2240924 h 4663427"/>
              <a:gd name="connsiteX7" fmla="*/ 139356 w 4344493"/>
              <a:gd name="connsiteY7" fmla="*/ 2653048 h 4663427"/>
              <a:gd name="connsiteX8" fmla="*/ 667390 w 4344493"/>
              <a:gd name="connsiteY8" fmla="*/ 2665927 h 4663427"/>
              <a:gd name="connsiteX9" fmla="*/ 1581790 w 4344493"/>
              <a:gd name="connsiteY9" fmla="*/ 2665927 h 4663427"/>
              <a:gd name="connsiteX10" fmla="*/ 1993914 w 4344493"/>
              <a:gd name="connsiteY10" fmla="*/ 2756079 h 4663427"/>
              <a:gd name="connsiteX11" fmla="*/ 2277249 w 4344493"/>
              <a:gd name="connsiteY11" fmla="*/ 2897746 h 4663427"/>
              <a:gd name="connsiteX12" fmla="*/ 2264370 w 4344493"/>
              <a:gd name="connsiteY12" fmla="*/ 2459865 h 4663427"/>
              <a:gd name="connsiteX13" fmla="*/ 2431796 w 4344493"/>
              <a:gd name="connsiteY13" fmla="*/ 2047741 h 4663427"/>
              <a:gd name="connsiteX14" fmla="*/ 2934072 w 4344493"/>
              <a:gd name="connsiteY14" fmla="*/ 1867436 h 4663427"/>
              <a:gd name="connsiteX15" fmla="*/ 3101497 w 4344493"/>
              <a:gd name="connsiteY15" fmla="*/ 1764405 h 4663427"/>
              <a:gd name="connsiteX16" fmla="*/ 3024224 w 4344493"/>
              <a:gd name="connsiteY16" fmla="*/ 1481070 h 4663427"/>
              <a:gd name="connsiteX17" fmla="*/ 2753768 w 4344493"/>
              <a:gd name="connsiteY17" fmla="*/ 1365160 h 4663427"/>
              <a:gd name="connsiteX18" fmla="*/ 2199976 w 4344493"/>
              <a:gd name="connsiteY18" fmla="*/ 1390918 h 4663427"/>
              <a:gd name="connsiteX19" fmla="*/ 1607548 w 4344493"/>
              <a:gd name="connsiteY19" fmla="*/ 1455312 h 4663427"/>
              <a:gd name="connsiteX20" fmla="*/ 1375728 w 4344493"/>
              <a:gd name="connsiteY20" fmla="*/ 1558343 h 4663427"/>
              <a:gd name="connsiteX21" fmla="*/ 1375728 w 4344493"/>
              <a:gd name="connsiteY21" fmla="*/ 1944710 h 4663427"/>
              <a:gd name="connsiteX22" fmla="*/ 1942399 w 4344493"/>
              <a:gd name="connsiteY22" fmla="*/ 2150772 h 4663427"/>
              <a:gd name="connsiteX23" fmla="*/ 2534827 w 4344493"/>
              <a:gd name="connsiteY23" fmla="*/ 2318197 h 4663427"/>
              <a:gd name="connsiteX24" fmla="*/ 2560584 w 4344493"/>
              <a:gd name="connsiteY24" fmla="*/ 2807594 h 4663427"/>
              <a:gd name="connsiteX25" fmla="*/ 2946951 w 4344493"/>
              <a:gd name="connsiteY25" fmla="*/ 2678805 h 4663427"/>
              <a:gd name="connsiteX26" fmla="*/ 4003018 w 4344493"/>
              <a:gd name="connsiteY26" fmla="*/ 2691684 h 4663427"/>
              <a:gd name="connsiteX27" fmla="*/ 4324990 w 4344493"/>
              <a:gd name="connsiteY27" fmla="*/ 3026535 h 4663427"/>
              <a:gd name="connsiteX28" fmla="*/ 4234838 w 4344493"/>
              <a:gd name="connsiteY28" fmla="*/ 3567448 h 4663427"/>
              <a:gd name="connsiteX29" fmla="*/ 4337869 w 4344493"/>
              <a:gd name="connsiteY29" fmla="*/ 4185634 h 4663427"/>
              <a:gd name="connsiteX30" fmla="*/ 4209080 w 4344493"/>
              <a:gd name="connsiteY30" fmla="*/ 4533363 h 4663427"/>
              <a:gd name="connsiteX31" fmla="*/ 3217407 w 4344493"/>
              <a:gd name="connsiteY31" fmla="*/ 4662152 h 4663427"/>
              <a:gd name="connsiteX32" fmla="*/ 2521948 w 4344493"/>
              <a:gd name="connsiteY32" fmla="*/ 4597758 h 4663427"/>
              <a:gd name="connsiteX33" fmla="*/ 2470432 w 4344493"/>
              <a:gd name="connsiteY33" fmla="*/ 4572000 h 4663427"/>
              <a:gd name="connsiteX34" fmla="*/ 2496190 w 4344493"/>
              <a:gd name="connsiteY34" fmla="*/ 4559121 h 466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44493" h="4663427">
                <a:moveTo>
                  <a:pt x="1749215" y="0"/>
                </a:moveTo>
                <a:cubicBezTo>
                  <a:pt x="1527978" y="7295"/>
                  <a:pt x="702981" y="-5597"/>
                  <a:pt x="421792" y="5135"/>
                </a:cubicBezTo>
                <a:cubicBezTo>
                  <a:pt x="140603" y="15867"/>
                  <a:pt x="126477" y="23611"/>
                  <a:pt x="62083" y="64394"/>
                </a:cubicBezTo>
                <a:cubicBezTo>
                  <a:pt x="-2311" y="105177"/>
                  <a:pt x="39718" y="153241"/>
                  <a:pt x="35425" y="249833"/>
                </a:cubicBezTo>
                <a:cubicBezTo>
                  <a:pt x="31132" y="346425"/>
                  <a:pt x="40468" y="483813"/>
                  <a:pt x="36325" y="643943"/>
                </a:cubicBezTo>
                <a:cubicBezTo>
                  <a:pt x="32182" y="804073"/>
                  <a:pt x="14861" y="944451"/>
                  <a:pt x="10568" y="1210614"/>
                </a:cubicBezTo>
                <a:cubicBezTo>
                  <a:pt x="6275" y="1476777"/>
                  <a:pt x="-10897" y="2000518"/>
                  <a:pt x="10568" y="2240924"/>
                </a:cubicBezTo>
                <a:cubicBezTo>
                  <a:pt x="32033" y="2481330"/>
                  <a:pt x="29886" y="2582214"/>
                  <a:pt x="139356" y="2653048"/>
                </a:cubicBezTo>
                <a:cubicBezTo>
                  <a:pt x="248826" y="2723882"/>
                  <a:pt x="667390" y="2665927"/>
                  <a:pt x="667390" y="2665927"/>
                </a:cubicBezTo>
                <a:cubicBezTo>
                  <a:pt x="907796" y="2668073"/>
                  <a:pt x="1360703" y="2650902"/>
                  <a:pt x="1581790" y="2665927"/>
                </a:cubicBezTo>
                <a:cubicBezTo>
                  <a:pt x="1802877" y="2680952"/>
                  <a:pt x="1878004" y="2717443"/>
                  <a:pt x="1993914" y="2756079"/>
                </a:cubicBezTo>
                <a:cubicBezTo>
                  <a:pt x="2109824" y="2794715"/>
                  <a:pt x="2232173" y="2947115"/>
                  <a:pt x="2277249" y="2897746"/>
                </a:cubicBezTo>
                <a:cubicBezTo>
                  <a:pt x="2322325" y="2848377"/>
                  <a:pt x="2238612" y="2601533"/>
                  <a:pt x="2264370" y="2459865"/>
                </a:cubicBezTo>
                <a:cubicBezTo>
                  <a:pt x="2290128" y="2318198"/>
                  <a:pt x="2320179" y="2146479"/>
                  <a:pt x="2431796" y="2047741"/>
                </a:cubicBezTo>
                <a:cubicBezTo>
                  <a:pt x="2543413" y="1949003"/>
                  <a:pt x="2822455" y="1914659"/>
                  <a:pt x="2934072" y="1867436"/>
                </a:cubicBezTo>
                <a:cubicBezTo>
                  <a:pt x="3045689" y="1820213"/>
                  <a:pt x="3086472" y="1828799"/>
                  <a:pt x="3101497" y="1764405"/>
                </a:cubicBezTo>
                <a:cubicBezTo>
                  <a:pt x="3116522" y="1700011"/>
                  <a:pt x="3082179" y="1547611"/>
                  <a:pt x="3024224" y="1481070"/>
                </a:cubicBezTo>
                <a:cubicBezTo>
                  <a:pt x="2966269" y="1414529"/>
                  <a:pt x="2891143" y="1380185"/>
                  <a:pt x="2753768" y="1365160"/>
                </a:cubicBezTo>
                <a:cubicBezTo>
                  <a:pt x="2616393" y="1350135"/>
                  <a:pt x="2391013" y="1375893"/>
                  <a:pt x="2199976" y="1390918"/>
                </a:cubicBezTo>
                <a:cubicBezTo>
                  <a:pt x="2008939" y="1405943"/>
                  <a:pt x="1744923" y="1427408"/>
                  <a:pt x="1607548" y="1455312"/>
                </a:cubicBezTo>
                <a:cubicBezTo>
                  <a:pt x="1470173" y="1483216"/>
                  <a:pt x="1414365" y="1476777"/>
                  <a:pt x="1375728" y="1558343"/>
                </a:cubicBezTo>
                <a:cubicBezTo>
                  <a:pt x="1337091" y="1639909"/>
                  <a:pt x="1281283" y="1845972"/>
                  <a:pt x="1375728" y="1944710"/>
                </a:cubicBezTo>
                <a:cubicBezTo>
                  <a:pt x="1470173" y="2043448"/>
                  <a:pt x="1749216" y="2088524"/>
                  <a:pt x="1942399" y="2150772"/>
                </a:cubicBezTo>
                <a:cubicBezTo>
                  <a:pt x="2135582" y="2213020"/>
                  <a:pt x="2431796" y="2208727"/>
                  <a:pt x="2534827" y="2318197"/>
                </a:cubicBezTo>
                <a:cubicBezTo>
                  <a:pt x="2637858" y="2427667"/>
                  <a:pt x="2491897" y="2747493"/>
                  <a:pt x="2560584" y="2807594"/>
                </a:cubicBezTo>
                <a:cubicBezTo>
                  <a:pt x="2629271" y="2867695"/>
                  <a:pt x="2706545" y="2698123"/>
                  <a:pt x="2946951" y="2678805"/>
                </a:cubicBezTo>
                <a:cubicBezTo>
                  <a:pt x="3187357" y="2659487"/>
                  <a:pt x="3773345" y="2633729"/>
                  <a:pt x="4003018" y="2691684"/>
                </a:cubicBezTo>
                <a:cubicBezTo>
                  <a:pt x="4232691" y="2749639"/>
                  <a:pt x="4286353" y="2880574"/>
                  <a:pt x="4324990" y="3026535"/>
                </a:cubicBezTo>
                <a:cubicBezTo>
                  <a:pt x="4363627" y="3172496"/>
                  <a:pt x="4232692" y="3374265"/>
                  <a:pt x="4234838" y="3567448"/>
                </a:cubicBezTo>
                <a:cubicBezTo>
                  <a:pt x="4236984" y="3760631"/>
                  <a:pt x="4342162" y="4024648"/>
                  <a:pt x="4337869" y="4185634"/>
                </a:cubicBezTo>
                <a:cubicBezTo>
                  <a:pt x="4333576" y="4346620"/>
                  <a:pt x="4395824" y="4453943"/>
                  <a:pt x="4209080" y="4533363"/>
                </a:cubicBezTo>
                <a:cubicBezTo>
                  <a:pt x="4022336" y="4612783"/>
                  <a:pt x="3498596" y="4651420"/>
                  <a:pt x="3217407" y="4662152"/>
                </a:cubicBezTo>
                <a:cubicBezTo>
                  <a:pt x="2936218" y="4672884"/>
                  <a:pt x="2646444" y="4612783"/>
                  <a:pt x="2521948" y="4597758"/>
                </a:cubicBezTo>
                <a:cubicBezTo>
                  <a:pt x="2397452" y="4582733"/>
                  <a:pt x="2474725" y="4578439"/>
                  <a:pt x="2470432" y="4572000"/>
                </a:cubicBezTo>
                <a:cubicBezTo>
                  <a:pt x="2466139" y="4565561"/>
                  <a:pt x="2481164" y="4562341"/>
                  <a:pt x="2496190" y="4559121"/>
                </a:cubicBezTo>
              </a:path>
            </a:pathLst>
          </a:custGeom>
          <a:ln w="22225">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8" name="אליפסה 7"/>
          <p:cNvSpPr/>
          <p:nvPr/>
        </p:nvSpPr>
        <p:spPr>
          <a:xfrm>
            <a:off x="1619250" y="2420938"/>
            <a:ext cx="2719388" cy="124460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TextBox 13"/>
          <p:cNvSpPr txBox="1"/>
          <p:nvPr/>
        </p:nvSpPr>
        <p:spPr>
          <a:xfrm>
            <a:off x="2124075" y="2889250"/>
            <a:ext cx="1501775" cy="3079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prstClr val="white"/>
                </a:solidFill>
                <a:cs typeface="Arial"/>
              </a:rPr>
              <a:t>המחזור הקטן</a:t>
            </a:r>
            <a:endParaRPr lang="en-US" sz="1400" b="1" dirty="0" smtClean="0">
              <a:solidFill>
                <a:prstClr val="white"/>
              </a:solidFill>
              <a:cs typeface="Arial"/>
            </a:endParaRPr>
          </a:p>
        </p:txBody>
      </p:sp>
      <p:sp>
        <p:nvSpPr>
          <p:cNvPr id="13"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30</a:t>
            </a:fld>
            <a:endParaRPr lang="he-IL" sz="1100" dirty="0" smtClean="0">
              <a:solidFill>
                <a:srgbClr val="BFBFBF"/>
              </a:solidFill>
            </a:endParaRPr>
          </a:p>
        </p:txBody>
      </p:sp>
      <p:sp>
        <p:nvSpPr>
          <p:cNvPr id="15" name="מלבן 14"/>
          <p:cNvSpPr/>
          <p:nvPr/>
        </p:nvSpPr>
        <p:spPr>
          <a:xfrm>
            <a:off x="584857" y="6263147"/>
            <a:ext cx="7862231" cy="369332"/>
          </a:xfrm>
          <a:prstGeom prst="rect">
            <a:avLst/>
          </a:prstGeom>
        </p:spPr>
        <p:txBody>
          <a:bodyPr wrap="square">
            <a:spAutoFit/>
          </a:bodyPr>
          <a:lstStyle/>
          <a:p>
            <a:pPr lvl="0" fontAlgn="auto">
              <a:spcBef>
                <a:spcPts val="0"/>
              </a:spcBef>
              <a:spcAft>
                <a:spcPts val="0"/>
              </a:spcAft>
              <a:defRPr/>
            </a:pPr>
            <a:r>
              <a:rPr lang="he-IL" dirty="0" smtClean="0">
                <a:solidFill>
                  <a:prstClr val="black"/>
                </a:solidFill>
                <a:latin typeface="Arial"/>
                <a:cs typeface="Arial"/>
              </a:rPr>
              <a:t>משימות דומות לשאלה זו תמצאו </a:t>
            </a:r>
            <a:r>
              <a:rPr lang="he-IL" dirty="0" smtClean="0">
                <a:solidFill>
                  <a:prstClr val="black"/>
                </a:solidFill>
                <a:latin typeface="Arial"/>
                <a:cs typeface="Arial"/>
                <a:hlinkClick r:id="rId4"/>
              </a:rPr>
              <a:t>בסימולציה מסלולים</a:t>
            </a:r>
            <a:r>
              <a:rPr lang="he-IL" dirty="0" smtClean="0">
                <a:solidFill>
                  <a:prstClr val="black"/>
                </a:solidFill>
                <a:latin typeface="Arial"/>
                <a:cs typeface="Arial"/>
              </a:rPr>
              <a:t>.</a:t>
            </a:r>
          </a:p>
        </p:txBody>
      </p:sp>
    </p:spTree>
    <p:extLst>
      <p:ext uri="{BB962C8B-B14F-4D97-AF65-F5344CB8AC3E}">
        <p14:creationId xmlns:p14="http://schemas.microsoft.com/office/powerpoint/2010/main" val="1165930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2601913"/>
            <a:ext cx="30289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231775" y="549275"/>
            <a:ext cx="8215313" cy="23034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latin typeface="Times New Roman" pitchFamily="18" charset="0"/>
                <a:cs typeface="Times New Roman" pitchFamily="18" charset="0"/>
              </a:rPr>
              <a:t> </a:t>
            </a:r>
            <a:r>
              <a:rPr lang="he-IL" dirty="0" smtClean="0">
                <a:latin typeface="Times New Roman" pitchFamily="18" charset="0"/>
                <a:cs typeface="Arial"/>
              </a:rPr>
              <a:t>הלב דרוש על מנת:</a:t>
            </a:r>
          </a:p>
          <a:p>
            <a:pPr>
              <a:defRPr/>
            </a:pPr>
            <a:r>
              <a:rPr lang="he-IL" dirty="0" smtClean="0">
                <a:latin typeface="Times New Roman" pitchFamily="18" charset="0"/>
                <a:cs typeface="Arial"/>
              </a:rPr>
              <a:t>א. לאפשר זרימה  גם נגד כוח הכובד (לדוגמה, לראש).</a:t>
            </a:r>
          </a:p>
          <a:p>
            <a:pPr>
              <a:defRPr/>
            </a:pPr>
            <a:r>
              <a:rPr lang="he-IL" dirty="0" smtClean="0">
                <a:latin typeface="Times New Roman" pitchFamily="18" charset="0"/>
                <a:cs typeface="Arial"/>
              </a:rPr>
              <a:t>ב. לאפשר זרימה מהירה לכל חלקי הגוף, למרות הפיצול למספר עצום של צינורות.</a:t>
            </a:r>
          </a:p>
          <a:p>
            <a:pPr>
              <a:defRPr/>
            </a:pPr>
            <a:endParaRPr lang="he-IL" dirty="0" smtClean="0">
              <a:latin typeface="Times New Roman" pitchFamily="18" charset="0"/>
              <a:cs typeface="Arial"/>
            </a:endParaRPr>
          </a:p>
          <a:p>
            <a:pPr>
              <a:defRPr/>
            </a:pPr>
            <a:r>
              <a:rPr lang="he-IL" dirty="0" smtClean="0">
                <a:solidFill>
                  <a:prstClr val="black"/>
                </a:solidFill>
                <a:latin typeface="Times New Roman" pitchFamily="18" charset="0"/>
                <a:cs typeface="Arial"/>
              </a:rPr>
              <a:t>הלב מורכב משני חלקים, שמאלי וימני, נפרדים לחלוטין.</a:t>
            </a:r>
          </a:p>
          <a:p>
            <a:pPr>
              <a:defRPr/>
            </a:pPr>
            <a:r>
              <a:rPr lang="he-IL" dirty="0" smtClean="0">
                <a:solidFill>
                  <a:prstClr val="black"/>
                </a:solidFill>
                <a:latin typeface="Times New Roman" pitchFamily="18" charset="0"/>
                <a:cs typeface="Arial"/>
              </a:rPr>
              <a:t>כל </a:t>
            </a:r>
            <a:r>
              <a:rPr lang="he-IL" dirty="0" smtClean="0">
                <a:latin typeface="Times New Roman" pitchFamily="18" charset="0"/>
                <a:cs typeface="Arial"/>
              </a:rPr>
              <a:t>אחד משני החלקים מורכב מעלייה וחדר.</a:t>
            </a:r>
          </a:p>
          <a:p>
            <a:pPr>
              <a:defRPr/>
            </a:pPr>
            <a:r>
              <a:rPr lang="he-IL" dirty="0" smtClean="0">
                <a:latin typeface="Times New Roman" pitchFamily="18" charset="0"/>
                <a:cs typeface="Arial"/>
              </a:rPr>
              <a:t>הדם נכנס מן הוורידים הראשיים אל העליות ויוצא מן החדרים אל העורקים הראשיים. </a:t>
            </a:r>
          </a:p>
          <a:p>
            <a:pPr algn="ctr">
              <a:defRPr/>
            </a:pPr>
            <a:endParaRPr lang="he-IL" dirty="0" smtClean="0">
              <a:latin typeface="Times New Roman" pitchFamily="18" charset="0"/>
              <a:cs typeface="Arial"/>
            </a:endParaRPr>
          </a:p>
          <a:p>
            <a:pPr algn="ctr">
              <a:defRPr/>
            </a:pPr>
            <a:endParaRPr lang="he-IL" sz="1200" dirty="0">
              <a:solidFill>
                <a:prstClr val="black"/>
              </a:solidFill>
              <a:latin typeface="Times New Roman" pitchFamily="18" charset="0"/>
              <a:cs typeface="Arial"/>
            </a:endParaRPr>
          </a:p>
          <a:p>
            <a:pPr algn="ctr">
              <a:defRPr/>
            </a:pPr>
            <a:endParaRPr lang="en-US" sz="1200" dirty="0" smtClean="0">
              <a:solidFill>
                <a:prstClr val="black"/>
              </a:solidFill>
              <a:latin typeface="Times New Roman" pitchFamily="18" charset="0"/>
              <a:cs typeface="Arial"/>
            </a:endParaRPr>
          </a:p>
          <a:p>
            <a:pPr algn="ctr">
              <a:defRPr/>
            </a:pPr>
            <a:r>
              <a:rPr lang="he-IL" dirty="0" smtClean="0">
                <a:solidFill>
                  <a:prstClr val="black"/>
                </a:solidFill>
                <a:latin typeface="Times New Roman" pitchFamily="18" charset="0"/>
                <a:cs typeface="Arial"/>
              </a:rPr>
              <a:t> </a:t>
            </a:r>
          </a:p>
          <a:p>
            <a:pPr algn="ctr">
              <a:defRPr/>
            </a:pPr>
            <a:endParaRPr lang="en-US" sz="1200" dirty="0" smtClean="0">
              <a:solidFill>
                <a:prstClr val="black"/>
              </a:solidFill>
              <a:latin typeface="Times New Roman" pitchFamily="18" charset="0"/>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9401D9-6B2D-4C27-A769-A01976F35A38}" type="slidenum">
              <a:rPr lang="he-IL" smtClean="0"/>
              <a:pPr fontAlgn="base">
                <a:spcBef>
                  <a:spcPct val="0"/>
                </a:spcBef>
                <a:spcAft>
                  <a:spcPct val="0"/>
                </a:spcAft>
                <a:defRPr/>
              </a:pPr>
              <a:t>31</a:t>
            </a:fld>
            <a:endParaRPr lang="he-IL" dirty="0" smtClean="0"/>
          </a:p>
        </p:txBody>
      </p:sp>
      <p:sp>
        <p:nvSpPr>
          <p:cNvPr id="9221"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מדוע </a:t>
            </a:r>
            <a:r>
              <a:rPr lang="he-IL" sz="1800" b="1" dirty="0" smtClean="0">
                <a:solidFill>
                  <a:schemeClr val="accent3"/>
                </a:solidFill>
                <a:latin typeface="Times New Roman" pitchFamily="18" charset="0"/>
                <a:cs typeface="+mn-cs"/>
              </a:rPr>
              <a:t>דרושה משאבה (הלב</a:t>
            </a:r>
            <a:r>
              <a:rPr lang="he-IL" sz="1800" b="1" dirty="0" smtClean="0">
                <a:solidFill>
                  <a:srgbClr val="FF6600"/>
                </a:solidFill>
                <a:latin typeface="Times New Roman" pitchFamily="18" charset="0"/>
                <a:cs typeface="+mn-cs"/>
              </a:rPr>
              <a:t>) במערכת ההובלה? </a:t>
            </a:r>
            <a:endParaRPr lang="en-US" sz="1800" dirty="0" smtClean="0">
              <a:latin typeface="Times New Roman" pitchFamily="18" charset="0"/>
              <a:cs typeface="Times New Roman" pitchFamily="18" charset="0"/>
            </a:endParaRPr>
          </a:p>
        </p:txBody>
      </p:sp>
      <p:sp>
        <p:nvSpPr>
          <p:cNvPr id="8" name="TextBox 7"/>
          <p:cNvSpPr txBox="1"/>
          <p:nvPr/>
        </p:nvSpPr>
        <p:spPr bwMode="auto">
          <a:xfrm>
            <a:off x="955675" y="3775075"/>
            <a:ext cx="3278188" cy="11017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sz="1400" dirty="0" smtClean="0">
                <a:solidFill>
                  <a:prstClr val="black"/>
                </a:solidFill>
                <a:latin typeface="Times New Roman" pitchFamily="18" charset="0"/>
                <a:cs typeface="Arial"/>
              </a:rPr>
              <a:t>מסתמי הכיסים</a:t>
            </a:r>
          </a:p>
          <a:p>
            <a:pPr algn="ctr">
              <a:defRPr/>
            </a:pPr>
            <a:r>
              <a:rPr lang="he-IL" sz="1400" dirty="0">
                <a:solidFill>
                  <a:prstClr val="black"/>
                </a:solidFill>
                <a:latin typeface="Times New Roman" pitchFamily="18" charset="0"/>
                <a:cs typeface="Arial"/>
              </a:rPr>
              <a:t> </a:t>
            </a:r>
            <a:r>
              <a:rPr lang="he-IL" sz="1400" dirty="0" smtClean="0">
                <a:solidFill>
                  <a:prstClr val="black"/>
                </a:solidFill>
                <a:latin typeface="Times New Roman" pitchFamily="18" charset="0"/>
                <a:cs typeface="Arial"/>
              </a:rPr>
              <a:t>                     נמצאים בין החדרים לעורקים.</a:t>
            </a:r>
          </a:p>
          <a:p>
            <a:pPr algn="ctr">
              <a:defRPr/>
            </a:pPr>
            <a:r>
              <a:rPr lang="he-IL" sz="1400" dirty="0" smtClean="0">
                <a:solidFill>
                  <a:prstClr val="black"/>
                </a:solidFill>
                <a:latin typeface="Times New Roman" pitchFamily="18" charset="0"/>
                <a:cs typeface="Arial"/>
              </a:rPr>
              <a:t>                </a:t>
            </a:r>
            <a:endParaRPr lang="en-US" sz="1400" dirty="0" smtClean="0">
              <a:solidFill>
                <a:prstClr val="black"/>
              </a:solidFill>
              <a:latin typeface="Times New Roman" pitchFamily="18" charset="0"/>
              <a:cs typeface="Arial"/>
            </a:endParaRPr>
          </a:p>
        </p:txBody>
      </p:sp>
      <p:sp>
        <p:nvSpPr>
          <p:cNvPr id="9" name="TextBox 8"/>
          <p:cNvSpPr txBox="1"/>
          <p:nvPr/>
        </p:nvSpPr>
        <p:spPr bwMode="auto">
          <a:xfrm>
            <a:off x="681038" y="4237038"/>
            <a:ext cx="2395537" cy="6810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400" dirty="0" smtClean="0">
                <a:solidFill>
                  <a:prstClr val="black"/>
                </a:solidFill>
                <a:latin typeface="Times New Roman" pitchFamily="18" charset="0"/>
                <a:cs typeface="Arial"/>
              </a:rPr>
              <a:t>מסתמי המפרשים נמצאים</a:t>
            </a:r>
          </a:p>
          <a:p>
            <a:pPr>
              <a:defRPr/>
            </a:pPr>
            <a:r>
              <a:rPr lang="he-IL" sz="1400" dirty="0" smtClean="0">
                <a:solidFill>
                  <a:prstClr val="black"/>
                </a:solidFill>
                <a:latin typeface="Times New Roman" pitchFamily="18" charset="0"/>
                <a:cs typeface="Arial"/>
              </a:rPr>
              <a:t> בין העליות לחדרים.</a:t>
            </a:r>
            <a:endParaRPr lang="en-US" sz="1400" dirty="0" smtClean="0">
              <a:solidFill>
                <a:prstClr val="black"/>
              </a:solidFill>
              <a:latin typeface="Times New Roman" pitchFamily="18" charset="0"/>
              <a:cs typeface="Arial"/>
            </a:endParaRPr>
          </a:p>
        </p:txBody>
      </p:sp>
      <p:sp>
        <p:nvSpPr>
          <p:cNvPr id="13" name="TextBox 12"/>
          <p:cNvSpPr txBox="1"/>
          <p:nvPr/>
        </p:nvSpPr>
        <p:spPr>
          <a:xfrm>
            <a:off x="6211888" y="2852738"/>
            <a:ext cx="2859087" cy="86201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latin typeface="Times New Roman" pitchFamily="18" charset="0"/>
                <a:cs typeface="Times New Roman" pitchFamily="18" charset="0"/>
              </a:rPr>
              <a:t> </a:t>
            </a:r>
            <a:r>
              <a:rPr lang="he-IL" dirty="0" smtClean="0">
                <a:solidFill>
                  <a:prstClr val="black"/>
                </a:solidFill>
                <a:latin typeface="Times New Roman" pitchFamily="18" charset="0"/>
                <a:cs typeface="Arial"/>
              </a:rPr>
              <a:t>לִמדו את שמות חלקי הלב  </a:t>
            </a:r>
          </a:p>
          <a:p>
            <a:pPr>
              <a:defRPr/>
            </a:pPr>
            <a:r>
              <a:rPr lang="he-IL" dirty="0" smtClean="0">
                <a:solidFill>
                  <a:prstClr val="black"/>
                </a:solidFill>
                <a:latin typeface="Times New Roman" pitchFamily="18" charset="0"/>
                <a:cs typeface="Arial"/>
              </a:rPr>
              <a:t> ואת שמות העורקים</a:t>
            </a:r>
          </a:p>
          <a:p>
            <a:pPr>
              <a:defRPr/>
            </a:pPr>
            <a:r>
              <a:rPr lang="he-IL" dirty="0" smtClean="0">
                <a:latin typeface="Times New Roman" pitchFamily="18" charset="0"/>
                <a:cs typeface="Arial"/>
              </a:rPr>
              <a:t> והוורידים </a:t>
            </a:r>
            <a:r>
              <a:rPr lang="he-IL" dirty="0" smtClean="0">
                <a:solidFill>
                  <a:prstClr val="black"/>
                </a:solidFill>
                <a:latin typeface="Times New Roman" pitchFamily="18" charset="0"/>
                <a:cs typeface="Arial"/>
              </a:rPr>
              <a:t>הראשיים!</a:t>
            </a:r>
          </a:p>
          <a:p>
            <a:pPr>
              <a:defRPr/>
            </a:pPr>
            <a:endParaRPr lang="he-IL" dirty="0">
              <a:solidFill>
                <a:prstClr val="black"/>
              </a:solidFill>
              <a:latin typeface="Times New Roman" pitchFamily="18" charset="0"/>
              <a:cs typeface="Arial"/>
            </a:endParaRPr>
          </a:p>
          <a:p>
            <a:pPr algn="ctr">
              <a:defRPr/>
            </a:pPr>
            <a:endParaRPr lang="he-IL" dirty="0" smtClean="0">
              <a:solidFill>
                <a:prstClr val="black"/>
              </a:solidFill>
              <a:latin typeface="Times New Roman" pitchFamily="18" charset="0"/>
              <a:cs typeface="Arial"/>
            </a:endParaRPr>
          </a:p>
          <a:p>
            <a:pPr algn="ctr">
              <a:defRPr/>
            </a:pPr>
            <a:endParaRPr lang="he-IL" sz="1200" dirty="0">
              <a:solidFill>
                <a:prstClr val="black"/>
              </a:solidFill>
              <a:latin typeface="Times New Roman" pitchFamily="18" charset="0"/>
              <a:cs typeface="Arial"/>
            </a:endParaRPr>
          </a:p>
          <a:p>
            <a:pPr algn="ctr">
              <a:defRPr/>
            </a:pPr>
            <a:endParaRPr lang="en-US" sz="1200" dirty="0" smtClean="0">
              <a:solidFill>
                <a:prstClr val="black"/>
              </a:solidFill>
              <a:latin typeface="Times New Roman" pitchFamily="18" charset="0"/>
              <a:cs typeface="Arial"/>
            </a:endParaRPr>
          </a:p>
          <a:p>
            <a:pPr algn="ctr">
              <a:defRPr/>
            </a:pPr>
            <a:r>
              <a:rPr lang="he-IL" dirty="0" smtClean="0">
                <a:solidFill>
                  <a:prstClr val="black"/>
                </a:solidFill>
                <a:latin typeface="Times New Roman" pitchFamily="18" charset="0"/>
                <a:cs typeface="Arial"/>
              </a:rPr>
              <a:t> </a:t>
            </a:r>
          </a:p>
          <a:p>
            <a:pPr algn="ctr">
              <a:defRPr/>
            </a:pPr>
            <a:endParaRPr lang="en-US" sz="1200" dirty="0" smtClean="0">
              <a:solidFill>
                <a:prstClr val="black"/>
              </a:solidFill>
              <a:latin typeface="Times New Roman" pitchFamily="18" charset="0"/>
              <a:cs typeface="Arial"/>
            </a:endParaRPr>
          </a:p>
        </p:txBody>
      </p:sp>
      <p:cxnSp>
        <p:nvCxnSpPr>
          <p:cNvPr id="5" name="מחבר חץ ישר 4"/>
          <p:cNvCxnSpPr/>
          <p:nvPr/>
        </p:nvCxnSpPr>
        <p:spPr>
          <a:xfrm flipV="1">
            <a:off x="4527550" y="3854450"/>
            <a:ext cx="111125" cy="16827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flipH="1" flipV="1">
            <a:off x="4864100" y="4237038"/>
            <a:ext cx="50800" cy="17780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 name="מחבר חץ ישר 2"/>
          <p:cNvCxnSpPr/>
          <p:nvPr/>
        </p:nvCxnSpPr>
        <p:spPr>
          <a:xfrm>
            <a:off x="2916238" y="4325938"/>
            <a:ext cx="1223962"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3076575" y="4213225"/>
            <a:ext cx="1350963"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19850" y="3994150"/>
            <a:ext cx="2035175" cy="191611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400" dirty="0" smtClean="0">
                <a:solidFill>
                  <a:prstClr val="black"/>
                </a:solidFill>
                <a:latin typeface="Times New Roman" pitchFamily="18" charset="0"/>
                <a:cs typeface="Arial"/>
              </a:rPr>
              <a:t>אל העלייה השמאלית </a:t>
            </a:r>
          </a:p>
          <a:p>
            <a:pPr>
              <a:defRPr/>
            </a:pPr>
            <a:r>
              <a:rPr lang="he-IL" sz="1400" dirty="0" smtClean="0">
                <a:solidFill>
                  <a:prstClr val="black"/>
                </a:solidFill>
                <a:latin typeface="Times New Roman" pitchFamily="18" charset="0"/>
                <a:cs typeface="Arial"/>
              </a:rPr>
              <a:t>מתחברים </a:t>
            </a:r>
            <a:r>
              <a:rPr lang="he-IL" sz="1400" dirty="0" smtClean="0">
                <a:latin typeface="Times New Roman" pitchFamily="18" charset="0"/>
                <a:cs typeface="Arial"/>
              </a:rPr>
              <a:t>ארבעה</a:t>
            </a:r>
            <a:r>
              <a:rPr lang="he-IL" sz="1400" dirty="0" smtClean="0">
                <a:solidFill>
                  <a:prstClr val="black"/>
                </a:solidFill>
                <a:latin typeface="Times New Roman" pitchFamily="18" charset="0"/>
                <a:cs typeface="Arial"/>
              </a:rPr>
              <a:t> ורידי ריאה </a:t>
            </a:r>
          </a:p>
          <a:p>
            <a:pPr>
              <a:defRPr/>
            </a:pPr>
            <a:r>
              <a:rPr lang="he-IL" sz="1400" dirty="0" smtClean="0">
                <a:solidFill>
                  <a:prstClr val="black"/>
                </a:solidFill>
                <a:latin typeface="Times New Roman" pitchFamily="18" charset="0"/>
                <a:cs typeface="Arial"/>
              </a:rPr>
              <a:t>(שניים מכל ריאה)</a:t>
            </a:r>
            <a:endParaRPr lang="he-IL" sz="1400" dirty="0">
              <a:solidFill>
                <a:prstClr val="black"/>
              </a:solidFill>
              <a:latin typeface="Times New Roman" pitchFamily="18" charset="0"/>
              <a:cs typeface="Arial"/>
            </a:endParaRPr>
          </a:p>
          <a:p>
            <a:pPr algn="ctr">
              <a:defRPr/>
            </a:pPr>
            <a:endParaRPr lang="he-IL" dirty="0" smtClean="0">
              <a:solidFill>
                <a:prstClr val="black"/>
              </a:solidFill>
              <a:latin typeface="Times New Roman" pitchFamily="18" charset="0"/>
              <a:cs typeface="Arial"/>
            </a:endParaRPr>
          </a:p>
          <a:p>
            <a:pPr algn="ctr">
              <a:defRPr/>
            </a:pPr>
            <a:endParaRPr lang="he-IL" sz="1200" dirty="0">
              <a:solidFill>
                <a:prstClr val="black"/>
              </a:solidFill>
              <a:latin typeface="Times New Roman" pitchFamily="18" charset="0"/>
              <a:cs typeface="Arial"/>
            </a:endParaRPr>
          </a:p>
          <a:p>
            <a:pPr algn="ctr">
              <a:defRPr/>
            </a:pPr>
            <a:endParaRPr lang="en-US" sz="1200" dirty="0" smtClean="0">
              <a:solidFill>
                <a:prstClr val="black"/>
              </a:solidFill>
              <a:latin typeface="Times New Roman" pitchFamily="18" charset="0"/>
              <a:cs typeface="Arial"/>
            </a:endParaRPr>
          </a:p>
          <a:p>
            <a:pPr algn="ctr">
              <a:defRPr/>
            </a:pPr>
            <a:r>
              <a:rPr lang="he-IL" dirty="0" smtClean="0">
                <a:solidFill>
                  <a:prstClr val="black"/>
                </a:solidFill>
                <a:latin typeface="Times New Roman" pitchFamily="18" charset="0"/>
                <a:cs typeface="Arial"/>
              </a:rPr>
              <a:t> </a:t>
            </a:r>
          </a:p>
          <a:p>
            <a:pPr algn="ctr">
              <a:defRPr/>
            </a:pPr>
            <a:endParaRPr lang="en-US" sz="1200" dirty="0" smtClean="0">
              <a:solidFill>
                <a:prstClr val="black"/>
              </a:solidFill>
              <a:latin typeface="Times New Roman" pitchFamily="18" charset="0"/>
              <a:cs typeface="Arial"/>
            </a:endParaRPr>
          </a:p>
        </p:txBody>
      </p:sp>
      <p:cxnSp>
        <p:nvCxnSpPr>
          <p:cNvPr id="21" name="מחבר חץ ישר 20"/>
          <p:cNvCxnSpPr/>
          <p:nvPr/>
        </p:nvCxnSpPr>
        <p:spPr>
          <a:xfrm>
            <a:off x="6211888" y="4213225"/>
            <a:ext cx="712787" cy="2381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31</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142875" y="549275"/>
            <a:ext cx="8439150" cy="53276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endParaRPr lang="en-US" sz="1200" dirty="0" smtClean="0">
              <a:solidFill>
                <a:prstClr val="black"/>
              </a:solidFill>
              <a:latin typeface="Times New Roman" pitchFamily="18" charset="0"/>
              <a:cs typeface="Arial"/>
            </a:endParaRPr>
          </a:p>
          <a:p>
            <a:pPr>
              <a:defRPr/>
            </a:pPr>
            <a:r>
              <a:rPr lang="he-IL" u="sng" dirty="0" smtClean="0">
                <a:solidFill>
                  <a:prstClr val="black"/>
                </a:solidFill>
                <a:latin typeface="Times New Roman" pitchFamily="18" charset="0"/>
                <a:cs typeface="Arial"/>
              </a:rPr>
              <a:t>שלבי מחזור הלב</a:t>
            </a:r>
            <a:r>
              <a:rPr lang="he-IL" dirty="0" smtClean="0">
                <a:solidFill>
                  <a:prstClr val="black"/>
                </a:solidFill>
                <a:latin typeface="Times New Roman" pitchFamily="18" charset="0"/>
                <a:cs typeface="Arial"/>
              </a:rPr>
              <a:t>: (הרפיה והתכווצות אחת של הלב) כלומר </a:t>
            </a:r>
            <a:r>
              <a:rPr lang="he-IL" u="sng" dirty="0" smtClean="0">
                <a:solidFill>
                  <a:prstClr val="black"/>
                </a:solidFill>
                <a:latin typeface="Times New Roman" pitchFamily="18" charset="0"/>
                <a:cs typeface="Arial"/>
              </a:rPr>
              <a:t>פעימת לב אחת</a:t>
            </a:r>
            <a:r>
              <a:rPr lang="he-IL" dirty="0" smtClean="0">
                <a:solidFill>
                  <a:prstClr val="black"/>
                </a:solidFill>
                <a:latin typeface="Times New Roman" pitchFamily="18" charset="0"/>
                <a:cs typeface="Arial"/>
              </a:rPr>
              <a:t>.</a:t>
            </a:r>
          </a:p>
          <a:p>
            <a:pPr>
              <a:defRPr/>
            </a:pPr>
            <a:endParaRPr lang="he-IL" dirty="0" smtClean="0">
              <a:solidFill>
                <a:prstClr val="black"/>
              </a:solidFill>
              <a:latin typeface="Times New Roman" pitchFamily="18" charset="0"/>
              <a:cs typeface="Arial"/>
            </a:endParaRPr>
          </a:p>
          <a:p>
            <a:pPr>
              <a:defRPr/>
            </a:pPr>
            <a:endParaRPr lang="en-US" sz="1200" dirty="0" smtClean="0">
              <a:solidFill>
                <a:prstClr val="black"/>
              </a:solidFill>
              <a:latin typeface="Times New Roman" pitchFamily="18" charset="0"/>
              <a:cs typeface="Arial"/>
            </a:endParaRPr>
          </a:p>
          <a:p>
            <a:pPr>
              <a:defRPr/>
            </a:pPr>
            <a:r>
              <a:rPr lang="he-IL" dirty="0" smtClean="0">
                <a:solidFill>
                  <a:srgbClr val="FF6600"/>
                </a:solidFill>
                <a:latin typeface="Times New Roman" pitchFamily="18" charset="0"/>
                <a:cs typeface="Arial"/>
              </a:rPr>
              <a:t>                      </a:t>
            </a:r>
            <a:r>
              <a:rPr lang="he-IL" u="sng" dirty="0" smtClean="0">
                <a:solidFill>
                  <a:srgbClr val="FF6600"/>
                </a:solidFill>
                <a:latin typeface="Times New Roman" pitchFamily="18" charset="0"/>
                <a:cs typeface="Arial"/>
              </a:rPr>
              <a:t>הרפיה</a:t>
            </a:r>
            <a:r>
              <a:rPr lang="he-IL" dirty="0" smtClean="0">
                <a:solidFill>
                  <a:prstClr val="black"/>
                </a:solidFill>
                <a:latin typeface="Times New Roman" pitchFamily="18" charset="0"/>
                <a:cs typeface="Arial"/>
              </a:rPr>
              <a:t>: דם נכנס מן הוורידים לעליות (מן הוורידים החלולים אל </a:t>
            </a:r>
          </a:p>
          <a:p>
            <a:pPr>
              <a:defRPr/>
            </a:pPr>
            <a:r>
              <a:rPr lang="he-IL" dirty="0" smtClean="0">
                <a:solidFill>
                  <a:prstClr val="black"/>
                </a:solidFill>
                <a:latin typeface="Times New Roman" pitchFamily="18" charset="0"/>
                <a:cs typeface="Arial"/>
              </a:rPr>
              <a:t>                      העלייה הימנית ומוורידי הריאות אל העלייה השמאלית</a:t>
            </a:r>
            <a:r>
              <a:rPr lang="he-IL" dirty="0" smtClean="0">
                <a:latin typeface="Times New Roman" pitchFamily="18" charset="0"/>
                <a:cs typeface="Arial"/>
              </a:rPr>
              <a:t>), ומקצתו </a:t>
            </a:r>
            <a:r>
              <a:rPr lang="he-IL" dirty="0" smtClean="0">
                <a:solidFill>
                  <a:prstClr val="black"/>
                </a:solidFill>
                <a:latin typeface="Times New Roman" pitchFamily="18" charset="0"/>
                <a:cs typeface="Arial"/>
              </a:rPr>
              <a:t>עובר גם </a:t>
            </a:r>
          </a:p>
          <a:p>
            <a:pPr>
              <a:defRPr/>
            </a:pPr>
            <a:r>
              <a:rPr lang="he-IL" dirty="0" smtClean="0">
                <a:solidFill>
                  <a:prstClr val="black"/>
                </a:solidFill>
                <a:latin typeface="Times New Roman" pitchFamily="18" charset="0"/>
                <a:cs typeface="Arial"/>
              </a:rPr>
              <a:t>                      לחדרים.</a:t>
            </a:r>
            <a:endParaRPr lang="en-US" sz="1200" dirty="0" smtClean="0">
              <a:solidFill>
                <a:prstClr val="black"/>
              </a:solidFill>
              <a:latin typeface="Times New Roman" pitchFamily="18" charset="0"/>
              <a:cs typeface="Arial"/>
            </a:endParaRPr>
          </a:p>
          <a:p>
            <a:pPr>
              <a:defRPr/>
            </a:pPr>
            <a:r>
              <a:rPr lang="he-IL" dirty="0" smtClean="0">
                <a:solidFill>
                  <a:srgbClr val="FF6600"/>
                </a:solidFill>
                <a:latin typeface="Times New Roman" pitchFamily="18" charset="0"/>
                <a:cs typeface="Arial"/>
              </a:rPr>
              <a:t>                     </a:t>
            </a:r>
            <a:r>
              <a:rPr lang="he-IL" u="sng" dirty="0" smtClean="0">
                <a:solidFill>
                  <a:srgbClr val="FF6600"/>
                </a:solidFill>
                <a:latin typeface="Times New Roman" pitchFamily="18" charset="0"/>
                <a:cs typeface="Arial"/>
              </a:rPr>
              <a:t>התכווצות העליות</a:t>
            </a:r>
            <a:r>
              <a:rPr lang="he-IL" dirty="0" smtClean="0">
                <a:solidFill>
                  <a:prstClr val="black"/>
                </a:solidFill>
                <a:latin typeface="Times New Roman" pitchFamily="18" charset="0"/>
                <a:cs typeface="Arial"/>
              </a:rPr>
              <a:t>: הדם עובר מן העליות לחדרים. שסתומי המפרשים נפתחים     </a:t>
            </a:r>
          </a:p>
          <a:p>
            <a:pPr>
              <a:defRPr/>
            </a:pPr>
            <a:r>
              <a:rPr lang="he-IL" dirty="0" smtClean="0">
                <a:solidFill>
                  <a:prstClr val="black"/>
                </a:solidFill>
                <a:latin typeface="Times New Roman" pitchFamily="18" charset="0"/>
                <a:cs typeface="Arial"/>
              </a:rPr>
              <a:t>                     עקב לחץ הדם מכיוון העליות.</a:t>
            </a:r>
          </a:p>
          <a:p>
            <a:pPr>
              <a:defRPr/>
            </a:pPr>
            <a:endParaRPr lang="en-US" sz="1200" dirty="0" smtClean="0">
              <a:solidFill>
                <a:prstClr val="black"/>
              </a:solidFill>
              <a:latin typeface="Times New Roman" pitchFamily="18" charset="0"/>
              <a:cs typeface="Arial"/>
            </a:endParaRPr>
          </a:p>
          <a:p>
            <a:pPr>
              <a:defRPr/>
            </a:pPr>
            <a:r>
              <a:rPr lang="he-IL" dirty="0">
                <a:solidFill>
                  <a:srgbClr val="FF6600"/>
                </a:solidFill>
                <a:latin typeface="Times New Roman" pitchFamily="18" charset="0"/>
                <a:cs typeface="Arial"/>
              </a:rPr>
              <a:t> </a:t>
            </a:r>
            <a:r>
              <a:rPr lang="he-IL" dirty="0" smtClean="0">
                <a:solidFill>
                  <a:srgbClr val="FF6600"/>
                </a:solidFill>
                <a:latin typeface="Times New Roman" pitchFamily="18" charset="0"/>
                <a:cs typeface="Arial"/>
              </a:rPr>
              <a:t>                    </a:t>
            </a:r>
            <a:r>
              <a:rPr lang="he-IL" u="sng" dirty="0" smtClean="0">
                <a:solidFill>
                  <a:srgbClr val="FF6600"/>
                </a:solidFill>
                <a:latin typeface="Times New Roman" pitchFamily="18" charset="0"/>
                <a:cs typeface="Arial"/>
              </a:rPr>
              <a:t>התכווצות החדרים</a:t>
            </a:r>
            <a:r>
              <a:rPr lang="he-IL" dirty="0" smtClean="0">
                <a:solidFill>
                  <a:prstClr val="black"/>
                </a:solidFill>
                <a:latin typeface="Times New Roman" pitchFamily="18" charset="0"/>
                <a:cs typeface="Arial"/>
              </a:rPr>
              <a:t>: הדם עובר מן החדרים לעורקים (מן החדר השמאלי לאבי   </a:t>
            </a:r>
          </a:p>
          <a:p>
            <a:pPr>
              <a:defRPr/>
            </a:pPr>
            <a:r>
              <a:rPr lang="he-IL" dirty="0" smtClean="0">
                <a:solidFill>
                  <a:prstClr val="black"/>
                </a:solidFill>
                <a:latin typeface="Times New Roman" pitchFamily="18" charset="0"/>
                <a:cs typeface="Arial"/>
              </a:rPr>
              <a:t>                     העורקים ומן החדר הימני לעורק הריאה). שסתומי המפרשים נסגרים עקב לחץ </a:t>
            </a:r>
          </a:p>
          <a:p>
            <a:pPr>
              <a:defRPr/>
            </a:pPr>
            <a:r>
              <a:rPr lang="he-IL" dirty="0" smtClean="0">
                <a:solidFill>
                  <a:prstClr val="black"/>
                </a:solidFill>
                <a:latin typeface="Times New Roman" pitchFamily="18" charset="0"/>
                <a:cs typeface="Arial"/>
              </a:rPr>
              <a:t>                     הדם מן החדרים לכיוון העליות. </a:t>
            </a:r>
            <a:endParaRPr lang="en-US" sz="1200"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שסתומי הכיסים נפתחים עקב לחץ הדם מכיוון החדר אל העליות.</a:t>
            </a:r>
          </a:p>
          <a:p>
            <a:pPr>
              <a:defRPr/>
            </a:pPr>
            <a:endParaRPr lang="he-IL" sz="1200"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בהרפיה של מחזור הלב הבא: הדם נמצא בעורקים. לחץ הדם גורם לסגירת שסתומי הכיסים, וכך נמנעת חזרת הדם מן העורקים לחדרים.</a:t>
            </a:r>
            <a:endParaRPr lang="en-US" sz="1200"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sz="1200"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sz="1200" dirty="0" smtClean="0">
              <a:solidFill>
                <a:prstClr val="black"/>
              </a:solidFill>
              <a:latin typeface="Times New Roman" pitchFamily="18" charset="0"/>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CA9DDB-52DB-4399-B1FD-6B81FCF8093B}" type="slidenum">
              <a:rPr lang="he-IL" smtClean="0"/>
              <a:pPr fontAlgn="base">
                <a:spcBef>
                  <a:spcPct val="0"/>
                </a:spcBef>
                <a:spcAft>
                  <a:spcPct val="0"/>
                </a:spcAft>
                <a:defRPr/>
              </a:pPr>
              <a:t>32</a:t>
            </a:fld>
            <a:endParaRPr lang="he-IL" dirty="0" smtClean="0"/>
          </a:p>
        </p:txBody>
      </p:sp>
      <p:sp>
        <p:nvSpPr>
          <p:cNvPr id="9221"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מחזור הלב = פעימת לב (פירוט)</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3" name="סוגר מסולסל ימני 2"/>
          <p:cNvSpPr/>
          <p:nvPr/>
        </p:nvSpPr>
        <p:spPr>
          <a:xfrm>
            <a:off x="7288213" y="1700213"/>
            <a:ext cx="166687" cy="649287"/>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8" name="סוגר מסולסל ימני 7"/>
          <p:cNvSpPr/>
          <p:nvPr/>
        </p:nvSpPr>
        <p:spPr>
          <a:xfrm>
            <a:off x="7219950" y="2563813"/>
            <a:ext cx="180975" cy="165735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9" name="TextBox 8"/>
          <p:cNvSpPr txBox="1"/>
          <p:nvPr/>
        </p:nvSpPr>
        <p:spPr>
          <a:xfrm>
            <a:off x="7219950" y="1697038"/>
            <a:ext cx="1227138" cy="65246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srgbClr val="FF6600"/>
                </a:solidFill>
                <a:latin typeface="Times New Roman" pitchFamily="18" charset="0"/>
                <a:cs typeface="Arial"/>
              </a:rPr>
              <a:t>דיאסטולה</a:t>
            </a:r>
            <a:endParaRPr lang="he-IL" dirty="0" smtClean="0">
              <a:solidFill>
                <a:prstClr val="black"/>
              </a:solidFill>
              <a:latin typeface="Times New Roman" pitchFamily="18" charset="0"/>
              <a:cs typeface="Arial"/>
            </a:endParaRPr>
          </a:p>
          <a:p>
            <a:pPr>
              <a:defRPr/>
            </a:pPr>
            <a:endParaRPr lang="en-US" sz="1200"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sz="1200"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sz="1200" dirty="0" smtClean="0">
              <a:solidFill>
                <a:prstClr val="black"/>
              </a:solidFill>
              <a:latin typeface="Times New Roman" pitchFamily="18" charset="0"/>
              <a:cs typeface="Arial"/>
            </a:endParaRPr>
          </a:p>
        </p:txBody>
      </p:sp>
      <p:sp>
        <p:nvSpPr>
          <p:cNvPr id="10" name="TextBox 9"/>
          <p:cNvSpPr txBox="1"/>
          <p:nvPr/>
        </p:nvSpPr>
        <p:spPr>
          <a:xfrm>
            <a:off x="7400925" y="3032125"/>
            <a:ext cx="962025" cy="7191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srgbClr val="FF6600"/>
                </a:solidFill>
                <a:latin typeface="Times New Roman" pitchFamily="18" charset="0"/>
                <a:cs typeface="Arial"/>
              </a:rPr>
              <a:t>סיסטולה</a:t>
            </a:r>
            <a:endParaRPr lang="en-US" sz="1200"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sz="1200"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sz="1200" dirty="0" smtClean="0">
              <a:solidFill>
                <a:prstClr val="black"/>
              </a:solidFill>
              <a:latin typeface="Times New Roman" pitchFamily="18" charset="0"/>
              <a:cs typeface="Arial"/>
            </a:endParaRPr>
          </a:p>
        </p:txBody>
      </p:sp>
      <p:sp>
        <p:nvSpPr>
          <p:cNvPr id="11" name="הסבר מלבני מעוגל 10"/>
          <p:cNvSpPr/>
          <p:nvPr/>
        </p:nvSpPr>
        <p:spPr>
          <a:xfrm>
            <a:off x="1692275" y="5084763"/>
            <a:ext cx="4319588" cy="141128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u="sng" dirty="0">
                <a:solidFill>
                  <a:schemeClr val="accent3"/>
                </a:solidFill>
              </a:rPr>
              <a:t>"דפיקות הלב" הם קולות סגירת השסתומים</a:t>
            </a:r>
            <a:endParaRPr lang="he-IL" dirty="0">
              <a:solidFill>
                <a:schemeClr val="tx1"/>
              </a:solidFill>
            </a:endParaRPr>
          </a:p>
          <a:p>
            <a:pPr algn="ctr">
              <a:defRPr/>
            </a:pPr>
            <a:r>
              <a:rPr lang="he-IL" dirty="0">
                <a:solidFill>
                  <a:schemeClr val="tx1"/>
                </a:solidFill>
              </a:rPr>
              <a:t>הקול מורכב משני צלילים עוקבים:</a:t>
            </a:r>
          </a:p>
          <a:p>
            <a:pPr algn="ctr">
              <a:defRPr/>
            </a:pPr>
            <a:r>
              <a:rPr lang="he-IL" dirty="0">
                <a:solidFill>
                  <a:schemeClr val="tx1"/>
                </a:solidFill>
              </a:rPr>
              <a:t>הראשון נוצר מסגירת שסתומי המפרשים </a:t>
            </a:r>
          </a:p>
          <a:p>
            <a:pPr algn="ctr">
              <a:defRPr/>
            </a:pPr>
            <a:r>
              <a:rPr lang="he-IL" dirty="0">
                <a:solidFill>
                  <a:schemeClr val="tx1"/>
                </a:solidFill>
              </a:rPr>
              <a:t>והשני נוצר מסגירת שסתומי הכיסים</a:t>
            </a:r>
          </a:p>
        </p:txBody>
      </p:sp>
      <p:sp>
        <p:nvSpPr>
          <p:cNvPr id="12"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32</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0DB7C8-CF66-4202-A54F-3188B0F93ED8}" type="slidenum">
              <a:rPr lang="he-IL" smtClean="0"/>
              <a:pPr fontAlgn="base">
                <a:spcBef>
                  <a:spcPct val="0"/>
                </a:spcBef>
                <a:spcAft>
                  <a:spcPct val="0"/>
                </a:spcAft>
                <a:defRPr/>
              </a:pPr>
              <a:t>33</a:t>
            </a:fld>
            <a:endParaRPr lang="he-IL" dirty="0" smtClean="0"/>
          </a:p>
        </p:txBody>
      </p:sp>
      <p:sp>
        <p:nvSpPr>
          <p:cNvPr id="9221"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9</a:t>
            </a:r>
            <a:endParaRPr lang="en-US" sz="1800" dirty="0" smtClean="0">
              <a:latin typeface="Times New Roman" pitchFamily="18" charset="0"/>
              <a:cs typeface="Times New Roman" pitchFamily="18" charset="0"/>
            </a:endParaRPr>
          </a:p>
        </p:txBody>
      </p:sp>
      <p:sp>
        <p:nvSpPr>
          <p:cNvPr id="9" name="TextBox 8"/>
          <p:cNvSpPr txBox="1"/>
          <p:nvPr/>
        </p:nvSpPr>
        <p:spPr>
          <a:xfrm>
            <a:off x="467544" y="620688"/>
            <a:ext cx="8259961" cy="1200329"/>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9</a:t>
            </a:r>
            <a:r>
              <a:rPr lang="he-IL" dirty="0" smtClean="0">
                <a:solidFill>
                  <a:srgbClr val="1F497D"/>
                </a:solidFill>
                <a:latin typeface="Times New Roman" pitchFamily="18" charset="0"/>
                <a:cs typeface="Arial"/>
              </a:rPr>
              <a:t>: </a:t>
            </a:r>
          </a:p>
          <a:p>
            <a:pPr eaLnBrk="1" hangingPunct="1">
              <a:defRPr/>
            </a:pPr>
            <a:r>
              <a:rPr lang="he-IL" dirty="0" smtClean="0">
                <a:solidFill>
                  <a:srgbClr val="1F497D"/>
                </a:solidFill>
                <a:latin typeface="Times New Roman" pitchFamily="18" charset="0"/>
                <a:cs typeface="Arial"/>
              </a:rPr>
              <a:t>א. סמנו בתרשים את שמות חלקי הלב ושמות העורקים והוורידים הראשיים.</a:t>
            </a:r>
          </a:p>
          <a:p>
            <a:pPr eaLnBrk="1" hangingPunct="1">
              <a:defRPr/>
            </a:pPr>
            <a:endParaRPr lang="he-IL" dirty="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ב. סמנו בעזרת חִצים את כיוון זרימת הדם בלב.</a:t>
            </a:r>
          </a:p>
        </p:txBody>
      </p:sp>
      <p:pic>
        <p:nvPicPr>
          <p:cNvPr id="553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172" y="2269302"/>
            <a:ext cx="3756720" cy="425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33</a:t>
            </a:fld>
            <a:endParaRPr lang="he-IL" sz="1100" dirty="0" smtClean="0">
              <a:solidFill>
                <a:srgbClr val="BFBFBF"/>
              </a:solidFill>
            </a:endParaRPr>
          </a:p>
        </p:txBody>
      </p:sp>
    </p:spTree>
    <p:extLst>
      <p:ext uri="{BB962C8B-B14F-4D97-AF65-F5344CB8AC3E}">
        <p14:creationId xmlns:p14="http://schemas.microsoft.com/office/powerpoint/2010/main" val="3379005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xfrm>
            <a:off x="6011863" y="532923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346868B-4076-4AA5-B61F-CFA9698F7EA7}" type="slidenum">
              <a:rPr lang="he-IL" smtClean="0"/>
              <a:pPr fontAlgn="base">
                <a:spcBef>
                  <a:spcPct val="0"/>
                </a:spcBef>
                <a:spcAft>
                  <a:spcPct val="0"/>
                </a:spcAft>
                <a:defRPr/>
              </a:pPr>
              <a:t>34</a:t>
            </a:fld>
            <a:endParaRPr lang="he-IL" dirty="0" smtClean="0"/>
          </a:p>
        </p:txBody>
      </p:sp>
      <p:sp>
        <p:nvSpPr>
          <p:cNvPr id="9221"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sp>
        <p:nvSpPr>
          <p:cNvPr id="9" name="TextBox 8"/>
          <p:cNvSpPr txBox="1"/>
          <p:nvPr/>
        </p:nvSpPr>
        <p:spPr>
          <a:xfrm>
            <a:off x="323850" y="476672"/>
            <a:ext cx="8035925" cy="36933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9</a:t>
            </a:r>
            <a:r>
              <a:rPr lang="he-IL" dirty="0" smtClean="0">
                <a:solidFill>
                  <a:srgbClr val="1F497D"/>
                </a:solidFill>
                <a:latin typeface="Times New Roman" pitchFamily="18" charset="0"/>
                <a:cs typeface="Arial"/>
              </a:rPr>
              <a:t>: </a:t>
            </a:r>
          </a:p>
        </p:txBody>
      </p:sp>
      <p:grpSp>
        <p:nvGrpSpPr>
          <p:cNvPr id="56326" name="קבוצה 9233"/>
          <p:cNvGrpSpPr>
            <a:grpSpLocks/>
          </p:cNvGrpSpPr>
          <p:nvPr/>
        </p:nvGrpSpPr>
        <p:grpSpPr bwMode="auto">
          <a:xfrm>
            <a:off x="2531137" y="908720"/>
            <a:ext cx="4584700" cy="4286250"/>
            <a:chOff x="-12973" y="2287293"/>
            <a:chExt cx="4584248" cy="4286038"/>
          </a:xfrm>
        </p:grpSpPr>
        <p:grpSp>
          <p:nvGrpSpPr>
            <p:cNvPr id="56327" name="קבוצה 1"/>
            <p:cNvGrpSpPr>
              <a:grpSpLocks/>
            </p:cNvGrpSpPr>
            <p:nvPr/>
          </p:nvGrpSpPr>
          <p:grpSpPr bwMode="auto">
            <a:xfrm>
              <a:off x="-12973" y="2287293"/>
              <a:ext cx="4420938" cy="4286038"/>
              <a:chOff x="-12973" y="2303294"/>
              <a:chExt cx="4420938" cy="4286038"/>
            </a:xfrm>
          </p:grpSpPr>
          <p:pic>
            <p:nvPicPr>
              <p:cNvPr id="563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45" y="2607882"/>
                <a:ext cx="36480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26718" y="5789272"/>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חדר ימני</a:t>
                </a:r>
              </a:p>
            </p:txBody>
          </p:sp>
          <p:sp>
            <p:nvSpPr>
              <p:cNvPr id="11" name="TextBox 10"/>
              <p:cNvSpPr txBox="1"/>
              <p:nvPr/>
            </p:nvSpPr>
            <p:spPr>
              <a:xfrm>
                <a:off x="-12973" y="4709825"/>
                <a:ext cx="1104791" cy="52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וריד חלול תחתון</a:t>
                </a:r>
              </a:p>
            </p:txBody>
          </p:sp>
          <p:sp>
            <p:nvSpPr>
              <p:cNvPr id="12" name="TextBox 11"/>
              <p:cNvSpPr txBox="1"/>
              <p:nvPr/>
            </p:nvSpPr>
            <p:spPr>
              <a:xfrm>
                <a:off x="1572783" y="2303294"/>
                <a:ext cx="1106379" cy="52384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וריד חלול  עליון</a:t>
                </a:r>
              </a:p>
            </p:txBody>
          </p:sp>
          <p:sp>
            <p:nvSpPr>
              <p:cNvPr id="13" name="TextBox 12"/>
              <p:cNvSpPr txBox="1"/>
              <p:nvPr/>
            </p:nvSpPr>
            <p:spPr>
              <a:xfrm>
                <a:off x="358465" y="3141453"/>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עלייה ימנית</a:t>
                </a:r>
              </a:p>
            </p:txBody>
          </p:sp>
          <p:sp>
            <p:nvSpPr>
              <p:cNvPr id="14" name="TextBox 13"/>
              <p:cNvSpPr txBox="1"/>
              <p:nvPr/>
            </p:nvSpPr>
            <p:spPr>
              <a:xfrm>
                <a:off x="2983931" y="3951037"/>
                <a:ext cx="1423847"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עלייה שמאלית</a:t>
                </a:r>
              </a:p>
            </p:txBody>
          </p:sp>
          <p:sp>
            <p:nvSpPr>
              <p:cNvPr id="15" name="TextBox 14"/>
              <p:cNvSpPr txBox="1"/>
              <p:nvPr/>
            </p:nvSpPr>
            <p:spPr>
              <a:xfrm>
                <a:off x="2942661" y="2827143"/>
                <a:ext cx="1104791" cy="30637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אבי העורקים</a:t>
                </a:r>
              </a:p>
            </p:txBody>
          </p:sp>
          <p:sp>
            <p:nvSpPr>
              <p:cNvPr id="16" name="TextBox 15"/>
              <p:cNvSpPr txBox="1"/>
              <p:nvPr/>
            </p:nvSpPr>
            <p:spPr>
              <a:xfrm>
                <a:off x="3172825" y="3644666"/>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עורק הריאה</a:t>
                </a:r>
              </a:p>
            </p:txBody>
          </p:sp>
        </p:grpSp>
        <p:sp>
          <p:nvSpPr>
            <p:cNvPr id="17" name="TextBox 16"/>
            <p:cNvSpPr txBox="1"/>
            <p:nvPr/>
          </p:nvSpPr>
          <p:spPr>
            <a:xfrm>
              <a:off x="3466484" y="4430312"/>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ורידי הריאה</a:t>
              </a:r>
            </a:p>
          </p:txBody>
        </p:sp>
        <p:sp>
          <p:nvSpPr>
            <p:cNvPr id="18" name="TextBox 17"/>
            <p:cNvSpPr txBox="1"/>
            <p:nvPr/>
          </p:nvSpPr>
          <p:spPr>
            <a:xfrm>
              <a:off x="3420450" y="5784383"/>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חדר שמאל</a:t>
              </a:r>
            </a:p>
          </p:txBody>
        </p:sp>
        <p:cxnSp>
          <p:nvCxnSpPr>
            <p:cNvPr id="5" name="מחבר חץ ישר 4"/>
            <p:cNvCxnSpPr/>
            <p:nvPr/>
          </p:nvCxnSpPr>
          <p:spPr>
            <a:xfrm flipH="1" flipV="1">
              <a:off x="3341083" y="4341416"/>
              <a:ext cx="153973" cy="8889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flipV="1">
              <a:off x="2942661" y="4104891"/>
              <a:ext cx="153972" cy="8889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flipH="1">
              <a:off x="2745830" y="4274745"/>
              <a:ext cx="66668" cy="155567"/>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flipH="1">
              <a:off x="2679162" y="4479523"/>
              <a:ext cx="0" cy="23017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a:off x="2731543" y="4892252"/>
              <a:ext cx="47620" cy="23017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flipH="1" flipV="1">
              <a:off x="2588682" y="5122428"/>
              <a:ext cx="190481"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flipH="1" flipV="1">
              <a:off x="2396614" y="4557306"/>
              <a:ext cx="76192" cy="244463"/>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flipH="1" flipV="1">
              <a:off x="2309310" y="4198548"/>
              <a:ext cx="87304" cy="18731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מחבר חץ ישר 44"/>
            <p:cNvCxnSpPr/>
            <p:nvPr/>
          </p:nvCxnSpPr>
          <p:spPr>
            <a:xfrm flipV="1">
              <a:off x="1979143" y="3644539"/>
              <a:ext cx="0" cy="19684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מחבר חץ ישר 49"/>
            <p:cNvCxnSpPr/>
            <p:nvPr/>
          </p:nvCxnSpPr>
          <p:spPr>
            <a:xfrm flipH="1">
              <a:off x="1869616" y="3019095"/>
              <a:ext cx="106352" cy="276211"/>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מחבר חץ ישר 55"/>
            <p:cNvCxnSpPr/>
            <p:nvPr/>
          </p:nvCxnSpPr>
          <p:spPr>
            <a:xfrm flipH="1">
              <a:off x="1755328" y="3449286"/>
              <a:ext cx="52382" cy="195253"/>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מחבר חץ ישר 57"/>
            <p:cNvCxnSpPr/>
            <p:nvPr/>
          </p:nvCxnSpPr>
          <p:spPr>
            <a:xfrm>
              <a:off x="1618816" y="4258870"/>
              <a:ext cx="46032"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מחבר חץ ישר 63"/>
            <p:cNvCxnSpPr/>
            <p:nvPr/>
          </p:nvCxnSpPr>
          <p:spPr>
            <a:xfrm flipV="1">
              <a:off x="1187059" y="4298557"/>
              <a:ext cx="187307" cy="87308"/>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מחבר חץ ישר 65"/>
            <p:cNvCxnSpPr/>
            <p:nvPr/>
          </p:nvCxnSpPr>
          <p:spPr>
            <a:xfrm flipV="1">
              <a:off x="1923586" y="4462060"/>
              <a:ext cx="0" cy="217477"/>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מחבר חץ ישר 66"/>
            <p:cNvCxnSpPr/>
            <p:nvPr/>
          </p:nvCxnSpPr>
          <p:spPr>
            <a:xfrm flipV="1">
              <a:off x="910861" y="4603341"/>
              <a:ext cx="155560" cy="87308"/>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מחבר חץ ישר 68"/>
            <p:cNvCxnSpPr/>
            <p:nvPr/>
          </p:nvCxnSpPr>
          <p:spPr>
            <a:xfrm flipV="1">
              <a:off x="2352169" y="3157200"/>
              <a:ext cx="266674" cy="13810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מחבר חץ ישר 74"/>
            <p:cNvCxnSpPr/>
            <p:nvPr/>
          </p:nvCxnSpPr>
          <p:spPr>
            <a:xfrm>
              <a:off x="1687071" y="4750971"/>
              <a:ext cx="46033"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מחבר חץ ישר 75"/>
            <p:cNvCxnSpPr/>
            <p:nvPr/>
          </p:nvCxnSpPr>
          <p:spPr>
            <a:xfrm>
              <a:off x="1839456" y="5087504"/>
              <a:ext cx="46033"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מחבר חץ ישר 76"/>
            <p:cNvCxnSpPr/>
            <p:nvPr/>
          </p:nvCxnSpPr>
          <p:spPr>
            <a:xfrm flipH="1" flipV="1">
              <a:off x="1979143" y="4801769"/>
              <a:ext cx="55558" cy="28573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מחבר חץ ישר 80"/>
            <p:cNvCxnSpPr/>
            <p:nvPr/>
          </p:nvCxnSpPr>
          <p:spPr>
            <a:xfrm flipV="1">
              <a:off x="2090257" y="5216086"/>
              <a:ext cx="0" cy="227001"/>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מחבר חץ ישר 90"/>
            <p:cNvCxnSpPr/>
            <p:nvPr/>
          </p:nvCxnSpPr>
          <p:spPr>
            <a:xfrm flipV="1">
              <a:off x="2090257" y="3935036"/>
              <a:ext cx="109527" cy="21430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מחבר חץ ישר 93"/>
            <p:cNvCxnSpPr/>
            <p:nvPr/>
          </p:nvCxnSpPr>
          <p:spPr>
            <a:xfrm>
              <a:off x="2485506" y="3644539"/>
              <a:ext cx="326993"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34</a:t>
            </a:fld>
            <a:endParaRPr lang="he-IL" sz="1100" dirty="0" smtClean="0">
              <a:solidFill>
                <a:srgbClr val="BFBFBF"/>
              </a:solidFill>
            </a:endParaRPr>
          </a:p>
        </p:txBody>
      </p:sp>
      <p:sp>
        <p:nvSpPr>
          <p:cNvPr id="2" name="מלבן 1"/>
          <p:cNvSpPr/>
          <p:nvPr/>
        </p:nvSpPr>
        <p:spPr>
          <a:xfrm>
            <a:off x="4921048" y="5301208"/>
            <a:ext cx="3539384" cy="369332"/>
          </a:xfrm>
          <a:prstGeom prst="rect">
            <a:avLst/>
          </a:prstGeom>
        </p:spPr>
        <p:txBody>
          <a:bodyPr wrap="square">
            <a:spAutoFit/>
          </a:bodyPr>
          <a:lstStyle/>
          <a:p>
            <a:pPr marL="285750" indent="-285750">
              <a:buFont typeface="Wingdings" pitchFamily="2" charset="2"/>
              <a:buChar char="§"/>
            </a:pPr>
            <a:r>
              <a:rPr lang="he-IL" dirty="0" smtClean="0">
                <a:solidFill>
                  <a:srgbClr val="1F497D"/>
                </a:solidFill>
                <a:latin typeface="Times New Roman" pitchFamily="18" charset="0"/>
                <a:cs typeface="Arial"/>
                <a:hlinkClick r:id="rId5"/>
              </a:rPr>
              <a:t>קישור לסימולציה: לב פועם</a:t>
            </a:r>
            <a:endParaRPr lang="he-IL" dirty="0"/>
          </a:p>
        </p:txBody>
      </p:sp>
      <p:sp>
        <p:nvSpPr>
          <p:cNvPr id="3" name="מלבן 2"/>
          <p:cNvSpPr/>
          <p:nvPr/>
        </p:nvSpPr>
        <p:spPr>
          <a:xfrm>
            <a:off x="684213" y="5661248"/>
            <a:ext cx="7848227" cy="923330"/>
          </a:xfrm>
          <a:prstGeom prst="rect">
            <a:avLst/>
          </a:prstGeom>
        </p:spPr>
        <p:txBody>
          <a:bodyPr wrap="square">
            <a:spAutoFit/>
          </a:bodyPr>
          <a:lstStyle/>
          <a:p>
            <a:pPr marL="285750" lvl="0" indent="-285750">
              <a:buFont typeface="Wingdings" pitchFamily="2" charset="2"/>
              <a:buChar char="§"/>
              <a:defRPr/>
            </a:pPr>
            <a:r>
              <a:rPr lang="he-IL" dirty="0" smtClean="0">
                <a:solidFill>
                  <a:prstClr val="black"/>
                </a:solidFill>
                <a:latin typeface="Times New Roman" pitchFamily="18" charset="0"/>
                <a:cs typeface="Arial"/>
              </a:rPr>
              <a:t>את הגירוי החשמלי להתכווצות הלב מספק קוצב הלב המצוי בדופן העלייה הימנית של הלב. </a:t>
            </a:r>
            <a:r>
              <a:rPr lang="he-IL" dirty="0" smtClean="0">
                <a:solidFill>
                  <a:prstClr val="black"/>
                </a:solidFill>
                <a:latin typeface="Times New Roman" pitchFamily="18" charset="0"/>
                <a:cs typeface="Arial"/>
                <a:hlinkClick r:id="rId6"/>
              </a:rPr>
              <a:t>בסרטון</a:t>
            </a:r>
            <a:r>
              <a:rPr lang="he-IL" dirty="0" smtClean="0">
                <a:solidFill>
                  <a:prstClr val="black"/>
                </a:solidFill>
                <a:latin typeface="Times New Roman" pitchFamily="18" charset="0"/>
                <a:cs typeface="Arial"/>
              </a:rPr>
              <a:t> שבו </a:t>
            </a:r>
            <a:r>
              <a:rPr lang="he-IL" dirty="0">
                <a:solidFill>
                  <a:prstClr val="black"/>
                </a:solidFill>
                <a:latin typeface="Times New Roman" pitchFamily="18" charset="0"/>
                <a:cs typeface="Arial"/>
              </a:rPr>
              <a:t>מראים את </a:t>
            </a:r>
            <a:r>
              <a:rPr lang="he-IL" dirty="0" smtClean="0">
                <a:solidFill>
                  <a:prstClr val="black"/>
                </a:solidFill>
                <a:latin typeface="Times New Roman" pitchFamily="18" charset="0"/>
                <a:cs typeface="Arial"/>
              </a:rPr>
              <a:t>פעולת הלב התקינה, ואת תהליך השתלת קוצב לב (במקרה של כשל בתפקוד קוצב הלב הטבעי).</a:t>
            </a:r>
            <a:endParaRPr lang="he-IL" dirty="0">
              <a:solidFill>
                <a:prstClr val="black"/>
              </a:solidFill>
              <a:latin typeface="Times New Roman" pitchFamily="18" charset="0"/>
              <a:cs typeface="Arial"/>
            </a:endParaRPr>
          </a:p>
        </p:txBody>
      </p:sp>
    </p:spTree>
    <p:extLst>
      <p:ext uri="{BB962C8B-B14F-4D97-AF65-F5344CB8AC3E}">
        <p14:creationId xmlns:p14="http://schemas.microsoft.com/office/powerpoint/2010/main" val="1490942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0DB7C8-CF66-4202-A54F-3188B0F93ED8}" type="slidenum">
              <a:rPr lang="he-IL" smtClean="0"/>
              <a:pPr fontAlgn="base">
                <a:spcBef>
                  <a:spcPct val="0"/>
                </a:spcBef>
                <a:spcAft>
                  <a:spcPct val="0"/>
                </a:spcAft>
                <a:defRPr/>
              </a:pPr>
              <a:t>35</a:t>
            </a:fld>
            <a:endParaRPr lang="he-IL" dirty="0" smtClean="0"/>
          </a:p>
        </p:txBody>
      </p:sp>
      <p:sp>
        <p:nvSpPr>
          <p:cNvPr id="9221"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10</a:t>
            </a:r>
            <a:endParaRPr lang="en-US" sz="1800" dirty="0" smtClean="0">
              <a:latin typeface="Times New Roman" pitchFamily="18" charset="0"/>
              <a:cs typeface="Times New Roman" pitchFamily="18" charset="0"/>
            </a:endParaRPr>
          </a:p>
        </p:txBody>
      </p:sp>
      <p:sp>
        <p:nvSpPr>
          <p:cNvPr id="7" name="TextBox 6"/>
          <p:cNvSpPr txBox="1"/>
          <p:nvPr/>
        </p:nvSpPr>
        <p:spPr>
          <a:xfrm>
            <a:off x="539750" y="522288"/>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10</a:t>
            </a:r>
            <a:r>
              <a:rPr lang="he-IL" dirty="0" smtClean="0">
                <a:solidFill>
                  <a:srgbClr val="1F497D"/>
                </a:solidFill>
                <a:latin typeface="Times New Roman" pitchFamily="18" charset="0"/>
                <a:cs typeface="Arial"/>
              </a:rPr>
              <a:t>: </a:t>
            </a:r>
          </a:p>
          <a:p>
            <a:pPr eaLnBrk="1" hangingPunct="1">
              <a:defRPr/>
            </a:pPr>
            <a:r>
              <a:rPr lang="he-IL" dirty="0" smtClean="0">
                <a:solidFill>
                  <a:srgbClr val="1F497D"/>
                </a:solidFill>
                <a:latin typeface="Times New Roman" pitchFamily="18" charset="0"/>
                <a:cs typeface="Arial"/>
              </a:rPr>
              <a:t>מהו היתרון בהפרדת הלב לשני חלקים נפרדים לחלוטין? </a:t>
            </a:r>
          </a:p>
        </p:txBody>
      </p:sp>
      <p:sp>
        <p:nvSpPr>
          <p:cNvPr id="1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35</a:t>
            </a:fld>
            <a:endParaRPr lang="he-IL" sz="1100" dirty="0" smtClean="0">
              <a:solidFill>
                <a:srgbClr val="BFBFBF"/>
              </a:solidFill>
            </a:endParaRPr>
          </a:p>
        </p:txBody>
      </p:sp>
      <p:grpSp>
        <p:nvGrpSpPr>
          <p:cNvPr id="9" name="קבוצה 9233"/>
          <p:cNvGrpSpPr>
            <a:grpSpLocks/>
          </p:cNvGrpSpPr>
          <p:nvPr/>
        </p:nvGrpSpPr>
        <p:grpSpPr bwMode="auto">
          <a:xfrm>
            <a:off x="2531137" y="1693863"/>
            <a:ext cx="4584700" cy="4286250"/>
            <a:chOff x="-12973" y="2287293"/>
            <a:chExt cx="4584248" cy="4286038"/>
          </a:xfrm>
        </p:grpSpPr>
        <p:grpSp>
          <p:nvGrpSpPr>
            <p:cNvPr id="11" name="קבוצה 1"/>
            <p:cNvGrpSpPr>
              <a:grpSpLocks/>
            </p:cNvGrpSpPr>
            <p:nvPr/>
          </p:nvGrpSpPr>
          <p:grpSpPr bwMode="auto">
            <a:xfrm>
              <a:off x="-12973" y="2287293"/>
              <a:ext cx="4420938" cy="4286038"/>
              <a:chOff x="-12973" y="2303294"/>
              <a:chExt cx="4420938" cy="4286038"/>
            </a:xfrm>
          </p:grpSpPr>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45" y="2607882"/>
                <a:ext cx="36480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326718" y="5789272"/>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חדר ימני</a:t>
                </a:r>
              </a:p>
            </p:txBody>
          </p:sp>
          <p:sp>
            <p:nvSpPr>
              <p:cNvPr id="38" name="TextBox 37"/>
              <p:cNvSpPr txBox="1"/>
              <p:nvPr/>
            </p:nvSpPr>
            <p:spPr>
              <a:xfrm>
                <a:off x="-12973" y="4709825"/>
                <a:ext cx="1104791" cy="52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וריד חלול תחתון</a:t>
                </a:r>
              </a:p>
            </p:txBody>
          </p:sp>
          <p:sp>
            <p:nvSpPr>
              <p:cNvPr id="39" name="TextBox 38"/>
              <p:cNvSpPr txBox="1"/>
              <p:nvPr/>
            </p:nvSpPr>
            <p:spPr>
              <a:xfrm>
                <a:off x="1572783" y="2303294"/>
                <a:ext cx="1106379" cy="52384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וריד חלול  עליון</a:t>
                </a:r>
              </a:p>
            </p:txBody>
          </p:sp>
          <p:sp>
            <p:nvSpPr>
              <p:cNvPr id="40" name="TextBox 39"/>
              <p:cNvSpPr txBox="1"/>
              <p:nvPr/>
            </p:nvSpPr>
            <p:spPr>
              <a:xfrm>
                <a:off x="358465" y="3141453"/>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עלייה ימנית</a:t>
                </a:r>
              </a:p>
            </p:txBody>
          </p:sp>
          <p:sp>
            <p:nvSpPr>
              <p:cNvPr id="41" name="TextBox 40"/>
              <p:cNvSpPr txBox="1"/>
              <p:nvPr/>
            </p:nvSpPr>
            <p:spPr>
              <a:xfrm>
                <a:off x="2983931" y="3951037"/>
                <a:ext cx="1423847"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עלייה שמאלית</a:t>
                </a:r>
              </a:p>
            </p:txBody>
          </p:sp>
          <p:sp>
            <p:nvSpPr>
              <p:cNvPr id="42" name="TextBox 41"/>
              <p:cNvSpPr txBox="1"/>
              <p:nvPr/>
            </p:nvSpPr>
            <p:spPr>
              <a:xfrm>
                <a:off x="2942661" y="2827143"/>
                <a:ext cx="1104791" cy="30637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אבי העורקים</a:t>
                </a:r>
              </a:p>
            </p:txBody>
          </p:sp>
          <p:sp>
            <p:nvSpPr>
              <p:cNvPr id="43" name="TextBox 42"/>
              <p:cNvSpPr txBox="1"/>
              <p:nvPr/>
            </p:nvSpPr>
            <p:spPr>
              <a:xfrm>
                <a:off x="3172825" y="3644666"/>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עורק הריאה</a:t>
                </a:r>
              </a:p>
            </p:txBody>
          </p:sp>
        </p:grpSp>
        <p:sp>
          <p:nvSpPr>
            <p:cNvPr id="12" name="TextBox 11"/>
            <p:cNvSpPr txBox="1"/>
            <p:nvPr/>
          </p:nvSpPr>
          <p:spPr>
            <a:xfrm>
              <a:off x="3466484" y="4430312"/>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ורידי הריאה</a:t>
              </a:r>
            </a:p>
          </p:txBody>
        </p:sp>
        <p:sp>
          <p:nvSpPr>
            <p:cNvPr id="13" name="TextBox 12"/>
            <p:cNvSpPr txBox="1"/>
            <p:nvPr/>
          </p:nvSpPr>
          <p:spPr>
            <a:xfrm>
              <a:off x="3420450" y="5784383"/>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חדר שמאל</a:t>
              </a:r>
            </a:p>
          </p:txBody>
        </p:sp>
        <p:cxnSp>
          <p:nvCxnSpPr>
            <p:cNvPr id="14" name="מחבר חץ ישר 13"/>
            <p:cNvCxnSpPr/>
            <p:nvPr/>
          </p:nvCxnSpPr>
          <p:spPr>
            <a:xfrm flipH="1" flipV="1">
              <a:off x="3341083" y="4341416"/>
              <a:ext cx="153973" cy="8889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flipV="1">
              <a:off x="2942661" y="4104891"/>
              <a:ext cx="153972" cy="8889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2745830" y="4274745"/>
              <a:ext cx="66668" cy="155567"/>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a:off x="2679162" y="4479523"/>
              <a:ext cx="0" cy="23017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2731543" y="4892252"/>
              <a:ext cx="47620" cy="23017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H="1" flipV="1">
              <a:off x="2588682" y="5122428"/>
              <a:ext cx="190481"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flipH="1" flipV="1">
              <a:off x="2396614" y="4557306"/>
              <a:ext cx="76192" cy="244463"/>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H="1" flipV="1">
              <a:off x="2309310" y="4198548"/>
              <a:ext cx="87304" cy="18731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flipV="1">
              <a:off x="1979143" y="3644539"/>
              <a:ext cx="0" cy="19684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a:off x="1869616" y="3019095"/>
              <a:ext cx="106352" cy="276211"/>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a:off x="1755328" y="3449286"/>
              <a:ext cx="52382" cy="195253"/>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1618816" y="4258870"/>
              <a:ext cx="46032"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flipV="1">
              <a:off x="1187059" y="4298557"/>
              <a:ext cx="187307" cy="87308"/>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flipV="1">
              <a:off x="1923586" y="4462060"/>
              <a:ext cx="0" cy="217477"/>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flipV="1">
              <a:off x="910861" y="4603341"/>
              <a:ext cx="155560" cy="87308"/>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flipV="1">
              <a:off x="2352169" y="3157200"/>
              <a:ext cx="266674" cy="13810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a:off x="1687071" y="4750971"/>
              <a:ext cx="46033"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1839456" y="5087504"/>
              <a:ext cx="46033"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H="1" flipV="1">
              <a:off x="1979143" y="4801769"/>
              <a:ext cx="55558" cy="28573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flipV="1">
              <a:off x="2090257" y="5216086"/>
              <a:ext cx="0" cy="227001"/>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flipV="1">
              <a:off x="2090257" y="3935036"/>
              <a:ext cx="109527" cy="21430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a:off x="2485506" y="3644539"/>
              <a:ext cx="326993"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9721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0DB7C8-CF66-4202-A54F-3188B0F93ED8}" type="slidenum">
              <a:rPr lang="he-IL" smtClean="0"/>
              <a:pPr fontAlgn="base">
                <a:spcBef>
                  <a:spcPct val="0"/>
                </a:spcBef>
                <a:spcAft>
                  <a:spcPct val="0"/>
                </a:spcAft>
                <a:defRPr/>
              </a:pPr>
              <a:t>36</a:t>
            </a:fld>
            <a:endParaRPr lang="he-IL" dirty="0" smtClean="0"/>
          </a:p>
        </p:txBody>
      </p:sp>
      <p:sp>
        <p:nvSpPr>
          <p:cNvPr id="9221"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sp>
        <p:nvSpPr>
          <p:cNvPr id="8" name="Rectangle 12"/>
          <p:cNvSpPr/>
          <p:nvPr/>
        </p:nvSpPr>
        <p:spPr>
          <a:xfrm>
            <a:off x="919163" y="1168401"/>
            <a:ext cx="7804150" cy="12524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smtClean="0">
                <a:solidFill>
                  <a:prstClr val="black"/>
                </a:solidFill>
              </a:rPr>
              <a:t>היתרון בהפרדת הלב לשני חלקים נפרדים הוא מניעת </a:t>
            </a:r>
            <a:r>
              <a:rPr lang="he-IL" dirty="0" smtClean="0">
                <a:solidFill>
                  <a:schemeClr val="tx1"/>
                </a:solidFill>
              </a:rPr>
              <a:t>ערבוב </a:t>
            </a:r>
            <a:r>
              <a:rPr lang="he-IL" dirty="0">
                <a:solidFill>
                  <a:schemeClr val="tx1"/>
                </a:solidFill>
              </a:rPr>
              <a:t>בין דם עשיר בחמצן המגיע מן הריאות אל הצד השמאלי של הלב ומוזרם לגוף, ובין דם עני בחמצן המגיע מן הגוף אל הצד הימני של הלב ומוזרם לריאות.</a:t>
            </a:r>
          </a:p>
          <a:p>
            <a:pPr fontAlgn="auto">
              <a:spcBef>
                <a:spcPts val="0"/>
              </a:spcBef>
              <a:spcAft>
                <a:spcPts val="0"/>
              </a:spcAft>
              <a:defRPr/>
            </a:pPr>
            <a:endParaRPr lang="he-IL" dirty="0">
              <a:solidFill>
                <a:prstClr val="black"/>
              </a:solidFill>
            </a:endParaRPr>
          </a:p>
        </p:txBody>
      </p:sp>
      <p:sp>
        <p:nvSpPr>
          <p:cNvPr id="1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36</a:t>
            </a:fld>
            <a:endParaRPr lang="he-IL" sz="1100" dirty="0" smtClean="0">
              <a:solidFill>
                <a:srgbClr val="BFBFBF"/>
              </a:solidFill>
            </a:endParaRPr>
          </a:p>
        </p:txBody>
      </p:sp>
      <p:grpSp>
        <p:nvGrpSpPr>
          <p:cNvPr id="11" name="קבוצה 9233"/>
          <p:cNvGrpSpPr>
            <a:grpSpLocks/>
          </p:cNvGrpSpPr>
          <p:nvPr/>
        </p:nvGrpSpPr>
        <p:grpSpPr bwMode="auto">
          <a:xfrm>
            <a:off x="2380288" y="2478088"/>
            <a:ext cx="4584700" cy="4286250"/>
            <a:chOff x="-12973" y="2287293"/>
            <a:chExt cx="4584248" cy="4286038"/>
          </a:xfrm>
        </p:grpSpPr>
        <p:grpSp>
          <p:nvGrpSpPr>
            <p:cNvPr id="12" name="קבוצה 1"/>
            <p:cNvGrpSpPr>
              <a:grpSpLocks/>
            </p:cNvGrpSpPr>
            <p:nvPr/>
          </p:nvGrpSpPr>
          <p:grpSpPr bwMode="auto">
            <a:xfrm>
              <a:off x="-12973" y="2287293"/>
              <a:ext cx="4420938" cy="4286038"/>
              <a:chOff x="-12973" y="2303294"/>
              <a:chExt cx="4420938" cy="4286038"/>
            </a:xfrm>
          </p:grpSpPr>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45" y="2607882"/>
                <a:ext cx="36480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326718" y="5789272"/>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חדר ימני</a:t>
                </a:r>
              </a:p>
            </p:txBody>
          </p:sp>
          <p:sp>
            <p:nvSpPr>
              <p:cNvPr id="39" name="TextBox 38"/>
              <p:cNvSpPr txBox="1"/>
              <p:nvPr/>
            </p:nvSpPr>
            <p:spPr>
              <a:xfrm>
                <a:off x="-12973" y="4709825"/>
                <a:ext cx="1104791" cy="52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וריד חלול תחתון</a:t>
                </a:r>
              </a:p>
            </p:txBody>
          </p:sp>
          <p:sp>
            <p:nvSpPr>
              <p:cNvPr id="40" name="TextBox 39"/>
              <p:cNvSpPr txBox="1"/>
              <p:nvPr/>
            </p:nvSpPr>
            <p:spPr>
              <a:xfrm>
                <a:off x="1572783" y="2303294"/>
                <a:ext cx="1106379" cy="52384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וריד חלול  עליון</a:t>
                </a:r>
              </a:p>
            </p:txBody>
          </p:sp>
          <p:sp>
            <p:nvSpPr>
              <p:cNvPr id="41" name="TextBox 40"/>
              <p:cNvSpPr txBox="1"/>
              <p:nvPr/>
            </p:nvSpPr>
            <p:spPr>
              <a:xfrm>
                <a:off x="358465" y="3141453"/>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עלייה ימנית</a:t>
                </a:r>
              </a:p>
            </p:txBody>
          </p:sp>
          <p:sp>
            <p:nvSpPr>
              <p:cNvPr id="42" name="TextBox 41"/>
              <p:cNvSpPr txBox="1"/>
              <p:nvPr/>
            </p:nvSpPr>
            <p:spPr>
              <a:xfrm>
                <a:off x="2983931" y="3951037"/>
                <a:ext cx="1423847"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עלייה שמאלית</a:t>
                </a:r>
              </a:p>
            </p:txBody>
          </p:sp>
          <p:sp>
            <p:nvSpPr>
              <p:cNvPr id="43" name="TextBox 42"/>
              <p:cNvSpPr txBox="1"/>
              <p:nvPr/>
            </p:nvSpPr>
            <p:spPr>
              <a:xfrm>
                <a:off x="2942661" y="2827143"/>
                <a:ext cx="1104791" cy="30637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אבי העורקים</a:t>
                </a:r>
              </a:p>
            </p:txBody>
          </p:sp>
          <p:sp>
            <p:nvSpPr>
              <p:cNvPr id="44" name="TextBox 43"/>
              <p:cNvSpPr txBox="1"/>
              <p:nvPr/>
            </p:nvSpPr>
            <p:spPr>
              <a:xfrm>
                <a:off x="3172825" y="3644666"/>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1F497D"/>
                    </a:solidFill>
                    <a:latin typeface="Times New Roman" pitchFamily="18" charset="0"/>
                    <a:cs typeface="Arial"/>
                  </a:rPr>
                  <a:t>עורק הריאה</a:t>
                </a:r>
              </a:p>
            </p:txBody>
          </p:sp>
        </p:grpSp>
        <p:sp>
          <p:nvSpPr>
            <p:cNvPr id="13" name="TextBox 12"/>
            <p:cNvSpPr txBox="1"/>
            <p:nvPr/>
          </p:nvSpPr>
          <p:spPr>
            <a:xfrm>
              <a:off x="3466484" y="4430312"/>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ורידי הריאה</a:t>
              </a:r>
            </a:p>
          </p:txBody>
        </p:sp>
        <p:sp>
          <p:nvSpPr>
            <p:cNvPr id="14" name="TextBox 13"/>
            <p:cNvSpPr txBox="1"/>
            <p:nvPr/>
          </p:nvSpPr>
          <p:spPr>
            <a:xfrm>
              <a:off x="3420450" y="5784383"/>
              <a:ext cx="1104791" cy="30796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algn="ctr" eaLnBrk="1" hangingPunct="1">
                <a:defRPr/>
              </a:pPr>
              <a:r>
                <a:rPr lang="he-IL" sz="1400" b="1" dirty="0" smtClean="0">
                  <a:solidFill>
                    <a:srgbClr val="1F497D"/>
                  </a:solidFill>
                  <a:latin typeface="Times New Roman" pitchFamily="18" charset="0"/>
                  <a:cs typeface="Arial"/>
                </a:rPr>
                <a:t>חדר שמאל</a:t>
              </a:r>
            </a:p>
          </p:txBody>
        </p:sp>
        <p:cxnSp>
          <p:nvCxnSpPr>
            <p:cNvPr id="15" name="מחבר חץ ישר 14"/>
            <p:cNvCxnSpPr/>
            <p:nvPr/>
          </p:nvCxnSpPr>
          <p:spPr>
            <a:xfrm flipH="1" flipV="1">
              <a:off x="3341083" y="4341416"/>
              <a:ext cx="153973" cy="8889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flipV="1">
              <a:off x="2942661" y="4104891"/>
              <a:ext cx="153972" cy="8889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a:off x="2745830" y="4274745"/>
              <a:ext cx="66668" cy="155567"/>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flipH="1">
              <a:off x="2679162" y="4479523"/>
              <a:ext cx="0" cy="23017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2731543" y="4892252"/>
              <a:ext cx="47620" cy="23017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flipH="1" flipV="1">
              <a:off x="2588682" y="5122428"/>
              <a:ext cx="190481"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H="1" flipV="1">
              <a:off x="2396614" y="4557306"/>
              <a:ext cx="76192" cy="244463"/>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flipH="1" flipV="1">
              <a:off x="2309310" y="4198548"/>
              <a:ext cx="87304" cy="18731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V="1">
              <a:off x="1979143" y="3644539"/>
              <a:ext cx="0" cy="19684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a:off x="1869616" y="3019095"/>
              <a:ext cx="106352" cy="276211"/>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flipH="1">
              <a:off x="1755328" y="3449286"/>
              <a:ext cx="52382" cy="195253"/>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a:off x="1618816" y="4258870"/>
              <a:ext cx="46032"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flipV="1">
              <a:off x="1187059" y="4298557"/>
              <a:ext cx="187307" cy="87308"/>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flipV="1">
              <a:off x="1923586" y="4462060"/>
              <a:ext cx="0" cy="217477"/>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flipV="1">
              <a:off x="910861" y="4603341"/>
              <a:ext cx="155560" cy="87308"/>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flipV="1">
              <a:off x="2352169" y="3157200"/>
              <a:ext cx="266674" cy="13810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1687071" y="4750971"/>
              <a:ext cx="46033"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a:off x="1839456" y="5087504"/>
              <a:ext cx="46033" cy="22065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flipH="1" flipV="1">
              <a:off x="1979143" y="4801769"/>
              <a:ext cx="55558" cy="285736"/>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flipV="1">
              <a:off x="2090257" y="5216086"/>
              <a:ext cx="0" cy="227001"/>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flipV="1">
              <a:off x="2090257" y="3935036"/>
              <a:ext cx="109527" cy="214302"/>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a:off x="2485506" y="3644539"/>
              <a:ext cx="326993"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39750" y="522288"/>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10</a:t>
            </a:r>
            <a:r>
              <a:rPr lang="he-IL" dirty="0" smtClean="0">
                <a:solidFill>
                  <a:srgbClr val="1F497D"/>
                </a:solidFill>
                <a:latin typeface="Times New Roman" pitchFamily="18" charset="0"/>
                <a:cs typeface="Arial"/>
              </a:rPr>
              <a:t>: </a:t>
            </a:r>
          </a:p>
          <a:p>
            <a:pPr eaLnBrk="1" hangingPunct="1">
              <a:defRPr/>
            </a:pPr>
            <a:r>
              <a:rPr lang="he-IL" dirty="0" smtClean="0">
                <a:solidFill>
                  <a:srgbClr val="1F497D"/>
                </a:solidFill>
                <a:latin typeface="Times New Roman" pitchFamily="18" charset="0"/>
                <a:cs typeface="Arial"/>
              </a:rPr>
              <a:t>מהו היתרון בהפרדת הלב לשני חלקים נפרדים לחלוטין?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11</a:t>
            </a:r>
            <a:endParaRPr lang="en-US" sz="1800" dirty="0" smtClean="0">
              <a:solidFill>
                <a:schemeClr val="accent6">
                  <a:lumMod val="50000"/>
                  <a:lumOff val="50000"/>
                </a:schemeClr>
              </a:solidFill>
              <a:latin typeface="Times New Roman" pitchFamily="18" charset="0"/>
              <a:cs typeface="Times New Roman" pitchFamily="18" charset="0"/>
            </a:endParaRPr>
          </a:p>
        </p:txBody>
      </p:sp>
      <p:sp>
        <p:nvSpPr>
          <p:cNvPr id="6" name="TextBox 5"/>
          <p:cNvSpPr txBox="1"/>
          <p:nvPr/>
        </p:nvSpPr>
        <p:spPr>
          <a:xfrm>
            <a:off x="468313" y="465138"/>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11</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לעתים, נולדים ילדים </a:t>
            </a:r>
            <a:r>
              <a:rPr lang="he-IL" dirty="0" smtClean="0">
                <a:solidFill>
                  <a:schemeClr val="tx2"/>
                </a:solidFill>
                <a:cs typeface="Arial"/>
              </a:rPr>
              <a:t>הלוקים במום </a:t>
            </a:r>
            <a:r>
              <a:rPr lang="he-IL" dirty="0" smtClean="0">
                <a:solidFill>
                  <a:srgbClr val="1F497D"/>
                </a:solidFill>
                <a:cs typeface="Arial"/>
              </a:rPr>
              <a:t>בלב – חור בדופן המפרידה בין הצד השמאלי לצד הימני של הלב. ילדים אלו סובלים מחולשה ומעיכוב בהתפתחות. הסבירו מדוע.</a:t>
            </a:r>
          </a:p>
          <a:p>
            <a:pPr eaLnBrk="1" hangingPunct="1">
              <a:defRPr/>
            </a:pPr>
            <a:r>
              <a:rPr lang="he-IL" dirty="0" smtClean="0">
                <a:solidFill>
                  <a:srgbClr val="1F497D"/>
                </a:solidFill>
                <a:cs typeface="Arial"/>
              </a:rPr>
              <a:t>(הבעיה ניתנת לפתרון: סוגרים את החור בניתוח).</a:t>
            </a:r>
          </a:p>
        </p:txBody>
      </p:sp>
      <p:grpSp>
        <p:nvGrpSpPr>
          <p:cNvPr id="10" name="קבוצה 9"/>
          <p:cNvGrpSpPr/>
          <p:nvPr/>
        </p:nvGrpSpPr>
        <p:grpSpPr>
          <a:xfrm>
            <a:off x="2627784" y="2053696"/>
            <a:ext cx="5256584" cy="4183616"/>
            <a:chOff x="1475656" y="1912384"/>
            <a:chExt cx="5256584" cy="4183616"/>
          </a:xfrm>
        </p:grpSpPr>
        <p:sp>
          <p:nvSpPr>
            <p:cNvPr id="58375" name="מלבן 1"/>
            <p:cNvSpPr>
              <a:spLocks noChangeArrowheads="1"/>
            </p:cNvSpPr>
            <p:nvPr/>
          </p:nvSpPr>
          <p:spPr bwMode="auto">
            <a:xfrm>
              <a:off x="1475656" y="5870575"/>
              <a:ext cx="4572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gn="l" rtl="0">
                <a:lnSpc>
                  <a:spcPct val="115000"/>
                </a:lnSpc>
              </a:pPr>
              <a:r>
                <a:rPr lang="en-US" sz="800" dirty="0">
                  <a:latin typeface="Times New Roman" pitchFamily="18" charset="0"/>
                  <a:cs typeface="Times New Roman" pitchFamily="18" charset="0"/>
                </a:rPr>
                <a:t>Mariana Ruiz Villarreal (</a:t>
              </a:r>
              <a:r>
                <a:rPr lang="en-US" sz="800" u="sng" dirty="0" err="1">
                  <a:solidFill>
                    <a:srgbClr val="0000FF"/>
                  </a:solidFill>
                  <a:latin typeface="Calibri" pitchFamily="34" charset="0"/>
                  <a:cs typeface="Calibri" pitchFamily="34" charset="0"/>
                  <a:hlinkClick r:id="rId3"/>
                </a:rPr>
                <a:t>LadyHats</a:t>
              </a:r>
              <a:r>
                <a:rPr lang="en-US" sz="800" u="sng" dirty="0">
                  <a:solidFill>
                    <a:srgbClr val="0000FF"/>
                  </a:solidFill>
                  <a:latin typeface="Calibri" pitchFamily="34" charset="0"/>
                  <a:cs typeface="Calibri" pitchFamily="34" charset="0"/>
                  <a:hlinkClick r:id="rId3"/>
                </a:rPr>
                <a:t> at Wikimedia commons</a:t>
              </a:r>
              <a:r>
                <a:rPr lang="en-US" sz="800" dirty="0">
                  <a:latin typeface="Calibri" pitchFamily="34" charset="0"/>
                  <a:cs typeface="Calibri" pitchFamily="34" charset="0"/>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501" y="1912384"/>
              <a:ext cx="2692821" cy="405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2160240" y="4004944"/>
              <a:ext cx="4572000" cy="584775"/>
            </a:xfrm>
            <a:prstGeom prst="rect">
              <a:avLst/>
            </a:prstGeom>
          </p:spPr>
          <p:txBody>
            <a:bodyPr>
              <a:spAutoFit/>
            </a:bodyPr>
            <a:lstStyle/>
            <a:p>
              <a:r>
                <a:rPr lang="he-IL" sz="1600" dirty="0" smtClean="0">
                  <a:solidFill>
                    <a:srgbClr val="1F497D"/>
                  </a:solidFill>
                  <a:cs typeface="Arial"/>
                </a:rPr>
                <a:t>חור בדופן המפרידה</a:t>
              </a:r>
            </a:p>
            <a:p>
              <a:r>
                <a:rPr lang="he-IL" sz="1600" dirty="0" smtClean="0">
                  <a:solidFill>
                    <a:srgbClr val="1F497D"/>
                  </a:solidFill>
                  <a:cs typeface="Arial"/>
                </a:rPr>
                <a:t> בין שני חדרי הלב</a:t>
              </a:r>
              <a:endParaRPr lang="he-IL" sz="1600" dirty="0"/>
            </a:p>
          </p:txBody>
        </p:sp>
        <p:cxnSp>
          <p:nvCxnSpPr>
            <p:cNvPr id="5" name="מחבר חץ ישר 4"/>
            <p:cNvCxnSpPr/>
            <p:nvPr/>
          </p:nvCxnSpPr>
          <p:spPr>
            <a:xfrm flipH="1">
              <a:off x="3275857" y="4297332"/>
              <a:ext cx="19442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37</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CFABFD5-14DF-4821-8575-DBF800BEFFA1}" type="slidenum">
              <a:rPr lang="he-IL" smtClean="0"/>
              <a:pPr fontAlgn="base">
                <a:spcBef>
                  <a:spcPct val="0"/>
                </a:spcBef>
                <a:spcAft>
                  <a:spcPct val="0"/>
                </a:spcAft>
                <a:defRPr/>
              </a:pPr>
              <a:t>38</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sp>
        <p:nvSpPr>
          <p:cNvPr id="6" name="TextBox 5"/>
          <p:cNvSpPr txBox="1"/>
          <p:nvPr/>
        </p:nvSpPr>
        <p:spPr>
          <a:xfrm>
            <a:off x="468313" y="465138"/>
            <a:ext cx="8183562"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11</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לעתים, נולדים ילדים </a:t>
            </a:r>
            <a:r>
              <a:rPr lang="he-IL" dirty="0" smtClean="0">
                <a:solidFill>
                  <a:schemeClr val="tx2"/>
                </a:solidFill>
                <a:cs typeface="Arial"/>
              </a:rPr>
              <a:t>הלוקים במום </a:t>
            </a:r>
            <a:r>
              <a:rPr lang="he-IL" dirty="0" smtClean="0">
                <a:solidFill>
                  <a:srgbClr val="1F497D"/>
                </a:solidFill>
                <a:cs typeface="Arial"/>
              </a:rPr>
              <a:t>בלב – חור בדופן המפרידה בין הצד השמאלי לצד הימני של הלב.</a:t>
            </a:r>
          </a:p>
          <a:p>
            <a:pPr eaLnBrk="1" hangingPunct="1">
              <a:defRPr/>
            </a:pPr>
            <a:r>
              <a:rPr lang="he-IL" dirty="0" smtClean="0">
                <a:solidFill>
                  <a:srgbClr val="1F497D"/>
                </a:solidFill>
                <a:cs typeface="Arial"/>
              </a:rPr>
              <a:t>ילדים אלו סובלים מחולשה ומעיכוב בהתפתחות. הסבירו מדוע.</a:t>
            </a:r>
          </a:p>
          <a:p>
            <a:pPr eaLnBrk="1" hangingPunct="1">
              <a:defRPr/>
            </a:pPr>
            <a:r>
              <a:rPr lang="he-IL" dirty="0" smtClean="0">
                <a:solidFill>
                  <a:srgbClr val="1F497D"/>
                </a:solidFill>
                <a:cs typeface="Arial"/>
              </a:rPr>
              <a:t>(הבעיה ניתנת לפתרון: סוגרים את החור בניתוח)</a:t>
            </a:r>
            <a:endParaRPr lang="en-US" dirty="0" smtClean="0">
              <a:solidFill>
                <a:srgbClr val="1F497D"/>
              </a:solidFill>
              <a:cs typeface="Arial"/>
            </a:endParaRPr>
          </a:p>
        </p:txBody>
      </p:sp>
      <p:sp>
        <p:nvSpPr>
          <p:cNvPr id="7" name="Rectangle 12"/>
          <p:cNvSpPr/>
          <p:nvPr/>
        </p:nvSpPr>
        <p:spPr>
          <a:xfrm>
            <a:off x="447675" y="2133600"/>
            <a:ext cx="8196263" cy="23764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בשל ה"חור" בלב, חל ערבוב של הדם העשיר בחמצן המגיע מן הריאות לצד השמאלי עם דם עני בחמצן המגיע מן הגוף לצד הימני, ולכן הדם המוזרם לגוף מכיל פחות חמצן מן הנדרש, והילדים סובלים מאספקת חמצן לקויה לתאי הגוף.</a:t>
            </a:r>
            <a:endParaRPr lang="en-US" dirty="0">
              <a:solidFill>
                <a:prstClr val="black"/>
              </a:solidFill>
              <a:latin typeface="Times New Roman" pitchFamily="18" charset="0"/>
            </a:endParaRPr>
          </a:p>
          <a:p>
            <a:pPr>
              <a:defRPr/>
            </a:pPr>
            <a:r>
              <a:rPr lang="he-IL" dirty="0">
                <a:solidFill>
                  <a:prstClr val="black"/>
                </a:solidFill>
              </a:rPr>
              <a:t>החמצן משתתף בתאים בתהליך הנשימה התאית, שבו מופקת אנרגיה לצורכי החיים של התאים. ירידה בקצב הנשימה התאית עקב אספקת חמצן לקויה גורמת לחולשה ולעיכוב ההתפתחות.</a:t>
            </a:r>
          </a:p>
          <a:p>
            <a:pPr>
              <a:defRPr/>
            </a:pPr>
            <a:endParaRPr lang="he-IL" dirty="0">
              <a:solidFill>
                <a:prstClr val="black"/>
              </a:solidFill>
            </a:endParaRPr>
          </a:p>
          <a:p>
            <a:pPr>
              <a:defRPr/>
            </a:pPr>
            <a:endParaRPr lang="he-IL" dirty="0">
              <a:solidFill>
                <a:prstClr val="black"/>
              </a:solidFill>
            </a:endParaRPr>
          </a:p>
          <a:p>
            <a:pPr marL="285750" indent="-285750">
              <a:buFont typeface="Wingdings" pitchFamily="2" charset="2"/>
              <a:buChar char="§"/>
              <a:defRPr/>
            </a:pPr>
            <a:r>
              <a:rPr lang="he-IL" dirty="0">
                <a:solidFill>
                  <a:prstClr val="black"/>
                </a:solidFill>
              </a:rPr>
              <a:t>בעבר נהגו לקרוא לתינוקות אלו "התינוקות הכחולים", משום שצבע הדם שריכוז החמצן בו נמוך מן הרגיל - כהה יותר, והוא שיווה לגופם צבע כחלחל.</a:t>
            </a:r>
          </a:p>
          <a:p>
            <a:pPr>
              <a:defRPr/>
            </a:pPr>
            <a:endParaRPr lang="he-IL" dirty="0">
              <a:solidFill>
                <a:prstClr val="black"/>
              </a:solidFill>
            </a:endParaRPr>
          </a:p>
          <a:p>
            <a:pPr marL="285750" indent="-285750">
              <a:buFont typeface="Wingdings" pitchFamily="2" charset="2"/>
              <a:buChar char="§"/>
              <a:defRPr/>
            </a:pPr>
            <a:r>
              <a:rPr lang="he-IL" dirty="0">
                <a:solidFill>
                  <a:prstClr val="black"/>
                </a:solidFill>
              </a:rPr>
              <a:t>המצב המתואר בשאלה מזכיר את מה שלמדנו קודם על דו-חיים וזוחלים: אצלם אין הפרדה בין שני חלקי הלב, ולכן אספקת החמצן לתאים יעילה פחות</a:t>
            </a:r>
            <a:r>
              <a:rPr lang="he-IL" dirty="0">
                <a:solidFill>
                  <a:schemeClr val="tx1"/>
                </a:solidFill>
              </a:rPr>
              <a:t> לעומת </a:t>
            </a:r>
            <a:r>
              <a:rPr lang="he-IL" dirty="0">
                <a:solidFill>
                  <a:prstClr val="black"/>
                </a:solidFill>
              </a:rPr>
              <a:t>יונקים ועופות.</a:t>
            </a:r>
          </a:p>
        </p:txBody>
      </p:sp>
      <p:sp>
        <p:nvSpPr>
          <p:cNvPr id="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38</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7757B22-FE3B-4843-AA36-DD918E902CB0}" type="slidenum">
              <a:rPr lang="he-IL" smtClean="0"/>
              <a:pPr fontAlgn="base">
                <a:spcBef>
                  <a:spcPct val="0"/>
                </a:spcBef>
                <a:spcAft>
                  <a:spcPct val="0"/>
                </a:spcAft>
                <a:defRPr/>
              </a:pPr>
              <a:t>39</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12: ההבדל בעובי הדפנות של החדר השמאלי והחדר הימני</a:t>
            </a:r>
            <a:endParaRPr lang="en-US" sz="1800" dirty="0" smtClean="0">
              <a:latin typeface="Times New Roman" pitchFamily="18" charset="0"/>
              <a:cs typeface="Times New Roman" pitchFamily="18" charset="0"/>
            </a:endParaRPr>
          </a:p>
        </p:txBody>
      </p:sp>
      <p:sp>
        <p:nvSpPr>
          <p:cNvPr id="6" name="TextBox 5"/>
          <p:cNvSpPr txBox="1"/>
          <p:nvPr/>
        </p:nvSpPr>
        <p:spPr>
          <a:xfrm>
            <a:off x="468313" y="465138"/>
            <a:ext cx="8183562"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12</a:t>
            </a:r>
            <a:r>
              <a:rPr lang="he-IL" dirty="0" smtClean="0">
                <a:solidFill>
                  <a:srgbClr val="1F497D"/>
                </a:solidFill>
                <a:latin typeface="Times New Roman" pitchFamily="18" charset="0"/>
                <a:cs typeface="Arial"/>
              </a:rPr>
              <a:t>:</a:t>
            </a:r>
            <a:endParaRPr lang="he-IL" dirty="0" smtClean="0">
              <a:solidFill>
                <a:schemeClr val="tx2"/>
              </a:solidFill>
              <a:latin typeface="Times New Roman" pitchFamily="18" charset="0"/>
              <a:cs typeface="Arial"/>
            </a:endParaRPr>
          </a:p>
          <a:p>
            <a:pPr eaLnBrk="1" hangingPunct="1">
              <a:defRPr/>
            </a:pPr>
            <a:r>
              <a:rPr lang="he-IL" dirty="0" smtClean="0">
                <a:solidFill>
                  <a:schemeClr val="tx2"/>
                </a:solidFill>
                <a:cs typeface="Arial"/>
              </a:rPr>
              <a:t>יש הבדל גדול בין עובי הדופן של החדר השמאלי לעובי הדופן של החדר הימני של הלב. </a:t>
            </a:r>
          </a:p>
          <a:p>
            <a:pPr eaLnBrk="1" hangingPunct="1">
              <a:defRPr/>
            </a:pPr>
            <a:r>
              <a:rPr lang="he-IL" dirty="0" smtClean="0">
                <a:solidFill>
                  <a:schemeClr val="tx2"/>
                </a:solidFill>
                <a:cs typeface="Arial"/>
              </a:rPr>
              <a:t>עובי הדופן של החדר השמאלי גדול בהרבה מעובי הדופן </a:t>
            </a:r>
            <a:r>
              <a:rPr lang="he-IL" dirty="0" smtClean="0">
                <a:solidFill>
                  <a:srgbClr val="1F497D"/>
                </a:solidFill>
                <a:cs typeface="Arial"/>
              </a:rPr>
              <a:t>של החדר הימני. הסבירו מה היתרון בכך.</a:t>
            </a:r>
            <a:endParaRPr lang="en-US" dirty="0" smtClean="0">
              <a:solidFill>
                <a:srgbClr val="1F497D"/>
              </a:solidFill>
              <a:cs typeface="Arial"/>
            </a:endParaRPr>
          </a:p>
        </p:txBody>
      </p:sp>
      <p:grpSp>
        <p:nvGrpSpPr>
          <p:cNvPr id="60422" name="קבוצה 2"/>
          <p:cNvGrpSpPr>
            <a:grpSpLocks/>
          </p:cNvGrpSpPr>
          <p:nvPr/>
        </p:nvGrpSpPr>
        <p:grpSpPr bwMode="auto">
          <a:xfrm>
            <a:off x="1979613" y="2276475"/>
            <a:ext cx="5292725" cy="3267075"/>
            <a:chOff x="1979712" y="2276872"/>
            <a:chExt cx="5292437" cy="3267050"/>
          </a:xfrm>
        </p:grpSpPr>
        <p:pic>
          <p:nvPicPr>
            <p:cNvPr id="604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76872"/>
              <a:ext cx="4932397" cy="32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סוגר מסולסל שמאלי 1"/>
            <p:cNvSpPr/>
            <p:nvPr/>
          </p:nvSpPr>
          <p:spPr>
            <a:xfrm rot="2708712">
              <a:off x="2921036" y="3643714"/>
              <a:ext cx="490534" cy="633378"/>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9" name="TextBox 8"/>
            <p:cNvSpPr txBox="1"/>
            <p:nvPr/>
          </p:nvSpPr>
          <p:spPr>
            <a:xfrm>
              <a:off x="1979712" y="3172215"/>
              <a:ext cx="1217546" cy="73818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FFFF00"/>
                  </a:solidFill>
                  <a:latin typeface="Times New Roman" pitchFamily="18" charset="0"/>
                  <a:cs typeface="Arial"/>
                </a:rPr>
                <a:t>עובי דופן </a:t>
              </a:r>
            </a:p>
            <a:p>
              <a:pPr eaLnBrk="1" hangingPunct="1">
                <a:defRPr/>
              </a:pPr>
              <a:r>
                <a:rPr lang="he-IL" sz="1400" b="1" dirty="0" smtClean="0">
                  <a:solidFill>
                    <a:srgbClr val="FFFF00"/>
                  </a:solidFill>
                  <a:latin typeface="Times New Roman" pitchFamily="18" charset="0"/>
                  <a:cs typeface="Arial"/>
                </a:rPr>
                <a:t>החדר השמאלי</a:t>
              </a:r>
              <a:endParaRPr lang="he-IL" sz="1400" dirty="0" smtClean="0">
                <a:solidFill>
                  <a:srgbClr val="FFFF00"/>
                </a:solidFill>
                <a:latin typeface="Times New Roman" pitchFamily="18" charset="0"/>
                <a:cs typeface="Arial"/>
              </a:endParaRPr>
            </a:p>
          </p:txBody>
        </p:sp>
        <p:sp>
          <p:nvSpPr>
            <p:cNvPr id="10" name="סוגר מסולסל שמאלי 9"/>
            <p:cNvSpPr/>
            <p:nvPr/>
          </p:nvSpPr>
          <p:spPr>
            <a:xfrm rot="4004787">
              <a:off x="4253673" y="3055537"/>
              <a:ext cx="350835" cy="101594"/>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1" name="TextBox 10"/>
            <p:cNvSpPr txBox="1"/>
            <p:nvPr/>
          </p:nvSpPr>
          <p:spPr>
            <a:xfrm>
              <a:off x="3424258" y="2478483"/>
              <a:ext cx="1442958" cy="52387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1400" b="1" dirty="0" smtClean="0">
                  <a:solidFill>
                    <a:srgbClr val="FFFF00"/>
                  </a:solidFill>
                  <a:latin typeface="Times New Roman" pitchFamily="18" charset="0"/>
                  <a:cs typeface="Arial"/>
                </a:rPr>
                <a:t>עובי דופן </a:t>
              </a:r>
            </a:p>
            <a:p>
              <a:pPr eaLnBrk="1" hangingPunct="1">
                <a:defRPr/>
              </a:pPr>
              <a:r>
                <a:rPr lang="he-IL" sz="1400" b="1" dirty="0" smtClean="0">
                  <a:solidFill>
                    <a:srgbClr val="FFFF00"/>
                  </a:solidFill>
                  <a:latin typeface="Times New Roman" pitchFamily="18" charset="0"/>
                  <a:cs typeface="Arial"/>
                </a:rPr>
                <a:t>החדר הימני</a:t>
              </a:r>
              <a:endParaRPr lang="he-IL" sz="1400" dirty="0" smtClean="0">
                <a:solidFill>
                  <a:srgbClr val="FFFF00"/>
                </a:solidFill>
                <a:latin typeface="Times New Roman" pitchFamily="18" charset="0"/>
                <a:cs typeface="Arial"/>
              </a:endParaRPr>
            </a:p>
          </p:txBody>
        </p:sp>
      </p:grpSp>
      <p:sp>
        <p:nvSpPr>
          <p:cNvPr id="12" name="TextBox 11"/>
          <p:cNvSpPr txBox="1"/>
          <p:nvPr/>
        </p:nvSpPr>
        <p:spPr>
          <a:xfrm>
            <a:off x="1055688" y="5411788"/>
            <a:ext cx="6180137" cy="2317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sz="900" dirty="0" smtClean="0">
                <a:solidFill>
                  <a:schemeClr val="tx2"/>
                </a:solidFill>
                <a:cs typeface="Arial"/>
              </a:rPr>
              <a:t>התמונות לקוחות מספר מדעי החיים לכיתה י' מטח.</a:t>
            </a:r>
            <a:endParaRPr lang="en-US" sz="900" dirty="0" smtClean="0">
              <a:solidFill>
                <a:srgbClr val="1F497D"/>
              </a:solidFill>
              <a:cs typeface="Arial"/>
            </a:endParaRPr>
          </a:p>
        </p:txBody>
      </p:sp>
      <p:sp>
        <p:nvSpPr>
          <p:cNvPr id="13"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39</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10F67FC-2FD3-4468-B3BD-2B26A246F122}" type="slidenum">
              <a:rPr lang="he-IL" smtClean="0"/>
              <a:pPr fontAlgn="base">
                <a:spcBef>
                  <a:spcPct val="0"/>
                </a:spcBef>
                <a:spcAft>
                  <a:spcPct val="0"/>
                </a:spcAft>
                <a:defRPr/>
              </a:pPr>
              <a:t>4</a:t>
            </a:fld>
            <a:endParaRPr lang="he-IL" dirty="0" smtClean="0"/>
          </a:p>
        </p:txBody>
      </p:sp>
      <p:sp>
        <p:nvSpPr>
          <p:cNvPr id="8197"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ההובלה בהידרה ובפלנריה</a:t>
            </a:r>
            <a:r>
              <a:rPr lang="en-US" sz="1800" b="1" dirty="0" smtClean="0">
                <a:solidFill>
                  <a:srgbClr val="FF6600"/>
                </a:solidFill>
                <a:latin typeface="Times New Roman" pitchFamily="18" charset="0"/>
                <a:cs typeface="+mn-cs"/>
              </a:rPr>
              <a:t> </a:t>
            </a:r>
            <a:r>
              <a:rPr lang="he-IL" sz="1800" b="1" dirty="0" smtClean="0">
                <a:solidFill>
                  <a:srgbClr val="FF6600"/>
                </a:solidFill>
                <a:latin typeface="Times New Roman" pitchFamily="18" charset="0"/>
                <a:cs typeface="+mn-cs"/>
              </a:rPr>
              <a:t> - </a:t>
            </a:r>
            <a:r>
              <a:rPr lang="he-IL" sz="1800" b="1" dirty="0" smtClean="0">
                <a:solidFill>
                  <a:schemeClr val="accent3"/>
                </a:solidFill>
                <a:latin typeface="Times New Roman" pitchFamily="18" charset="0"/>
                <a:cs typeface="+mn-cs"/>
              </a:rPr>
              <a:t>הרחבה</a:t>
            </a:r>
            <a:r>
              <a:rPr lang="en-US" sz="1800" b="1" dirty="0" smtClean="0">
                <a:solidFill>
                  <a:schemeClr val="accent3"/>
                </a:solidFill>
                <a:latin typeface="Times New Roman" pitchFamily="18" charset="0"/>
                <a:cs typeface="+mn-cs"/>
              </a:rPr>
              <a:t> </a:t>
            </a:r>
            <a:r>
              <a:rPr lang="he-IL" sz="1800" b="1" dirty="0" smtClean="0">
                <a:solidFill>
                  <a:schemeClr val="accent3"/>
                </a:solidFill>
                <a:latin typeface="Times New Roman" pitchFamily="18" charset="0"/>
                <a:cs typeface="+mn-cs"/>
              </a:rPr>
              <a:t>מעבר לנדרש בתכנית הלימודים</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28677" name="מלבן 1"/>
          <p:cNvSpPr>
            <a:spLocks noChangeArrowheads="1"/>
          </p:cNvSpPr>
          <p:nvPr/>
        </p:nvSpPr>
        <p:spPr bwMode="auto">
          <a:xfrm>
            <a:off x="515938" y="517525"/>
            <a:ext cx="7927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ההידרה והפלנריה חיות בבית גידול מימי. הודות לגודלן הקטן, היחס שטח פנים/נפח שלהן גדול יחסית, וגופן מורכב משכבות תאים מועטות.</a:t>
            </a:r>
          </a:p>
        </p:txBody>
      </p:sp>
      <p:sp>
        <p:nvSpPr>
          <p:cNvPr id="28678" name="מלבן 1"/>
          <p:cNvSpPr>
            <a:spLocks noChangeArrowheads="1"/>
          </p:cNvSpPr>
          <p:nvPr/>
        </p:nvSpPr>
        <p:spPr bwMode="auto">
          <a:xfrm>
            <a:off x="323850" y="3779838"/>
            <a:ext cx="4156075" cy="286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t>הפלנריה היא תולעת שטוחה.</a:t>
            </a:r>
          </a:p>
          <a:p>
            <a:r>
              <a:rPr lang="he-IL"/>
              <a:t>הודות למבנה השטוח שלה, כל אחד מן התאים קרוב לסביבה החיצונית, החמצן נקלט ישירות מכל שטח הפנים החיצוני של גופה ומועבר בדיפוזיה מתא לתא. באותה הדרך מופרש פחמן דו-חמצני מן התאים לסביבה. המזון נקלט דרך פתח הפה ומועבר למערכת עיכול מסועפת המגיעה לקרבת כל התאים. תוצרי העיכול עוברים בדיפוזיה אל כל התאים.</a:t>
            </a:r>
          </a:p>
          <a:p>
            <a:endParaRPr lang="he-IL"/>
          </a:p>
        </p:txBody>
      </p:sp>
      <p:sp>
        <p:nvSpPr>
          <p:cNvPr id="28679" name="מלבן 1"/>
          <p:cNvSpPr>
            <a:spLocks noChangeArrowheads="1"/>
          </p:cNvSpPr>
          <p:nvPr/>
        </p:nvSpPr>
        <p:spPr bwMode="auto">
          <a:xfrm>
            <a:off x="4643438" y="3779838"/>
            <a:ext cx="4256087" cy="286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t>להידרה צורת גליל חלול הבנוי משתי שכבות תאים, שבקצהו "פה" המשמש הן לקליטת מזון וחמצן והן לפליטת חומרי פסולת. סביב הפה מצויות זרועות ציד אשר בדופניהן תאים צורבים. </a:t>
            </a:r>
          </a:p>
          <a:p>
            <a:r>
              <a:rPr lang="he-IL"/>
              <a:t>ההידרה ניזונה מיצורים מימיים קטנים, בעיקר שטרגליים ודפניה. תוצרי העיכול עוברים בדיפוזיה אל כל התאים.</a:t>
            </a:r>
          </a:p>
          <a:p>
            <a:r>
              <a:rPr lang="he-IL"/>
              <a:t>גם קליטת החמצן ופליטת הפחמן הדו-חמצני מתרחשות ישירות דרך שטח הפנים החיצוני. </a:t>
            </a:r>
          </a:p>
        </p:txBody>
      </p:sp>
      <p:grpSp>
        <p:nvGrpSpPr>
          <p:cNvPr id="2" name="Group 1"/>
          <p:cNvGrpSpPr/>
          <p:nvPr/>
        </p:nvGrpSpPr>
        <p:grpSpPr>
          <a:xfrm>
            <a:off x="1270370" y="1371836"/>
            <a:ext cx="7012933" cy="2307989"/>
            <a:chOff x="1270370" y="1371836"/>
            <a:chExt cx="7012933" cy="2307989"/>
          </a:xfrm>
        </p:grpSpPr>
        <p:sp>
          <p:nvSpPr>
            <p:cNvPr id="28680" name="מלבן 1"/>
            <p:cNvSpPr>
              <a:spLocks noChangeArrowheads="1"/>
            </p:cNvSpPr>
            <p:nvPr/>
          </p:nvSpPr>
          <p:spPr bwMode="auto">
            <a:xfrm>
              <a:off x="1300163" y="3382963"/>
              <a:ext cx="26273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latin typeface="Times New Roman" pitchFamily="18" charset="0"/>
                  <a:cs typeface="Times New Roman" pitchFamily="18" charset="0"/>
                  <a:hlinkClick r:id="rId3"/>
                </a:rPr>
                <a:t>Steffen Dietzel, (</a:t>
              </a:r>
              <a:r>
                <a:rPr lang="en-US" sz="900" u="sng">
                  <a:solidFill>
                    <a:srgbClr val="0000FF"/>
                  </a:solidFill>
                  <a:latin typeface="Times New Roman" pitchFamily="18" charset="0"/>
                  <a:cs typeface="Times New Roman" pitchFamily="18" charset="0"/>
                  <a:hlinkClick r:id="rId3"/>
                </a:rPr>
                <a:t>Dietzel65</a:t>
              </a:r>
              <a:r>
                <a:rPr lang="en-US" sz="900">
                  <a:latin typeface="Times New Roman" pitchFamily="18" charset="0"/>
                  <a:cs typeface="Times New Roman" pitchFamily="18" charset="0"/>
                  <a:hlinkClick r:id="rId3"/>
                </a:rPr>
                <a:t> at Wikimedia commons</a:t>
              </a:r>
              <a:r>
                <a:rPr lang="en-US" sz="900">
                  <a:latin typeface="Times New Roman" pitchFamily="18" charset="0"/>
                  <a:cs typeface="Times New Roman" pitchFamily="18" charset="0"/>
                </a:rPr>
                <a:t>)</a:t>
              </a:r>
            </a:p>
          </p:txBody>
        </p:sp>
        <p:pic>
          <p:nvPicPr>
            <p:cNvPr id="28684" name="Picture 12"/>
            <p:cNvPicPr>
              <a:picLocks noChangeAspect="1" noChangeArrowheads="1"/>
            </p:cNvPicPr>
            <p:nvPr/>
          </p:nvPicPr>
          <p:blipFill>
            <a:blip r:embed="rId4" cstate="print">
              <a:extLst/>
            </a:blip>
            <a:srcRect/>
            <a:stretch>
              <a:fillRect/>
            </a:stretch>
          </p:blipFill>
          <p:spPr bwMode="auto">
            <a:xfrm>
              <a:off x="5421584" y="1422966"/>
              <a:ext cx="2861719" cy="2017936"/>
            </a:xfrm>
            <a:prstGeom prst="rect">
              <a:avLst/>
            </a:prstGeom>
            <a:noFill/>
            <a:ln>
              <a:noFill/>
            </a:ln>
            <a:effectLst/>
            <a:scene3d>
              <a:camera prst="orthographicFront"/>
              <a:lightRig rig="threePt" dir="t"/>
            </a:scene3d>
            <a:sp3d>
              <a:bevelT/>
            </a:sp3d>
            <a:extLst/>
          </p:spPr>
        </p:pic>
        <p:sp>
          <p:nvSpPr>
            <p:cNvPr id="28682" name="מלבן 1"/>
            <p:cNvSpPr>
              <a:spLocks noChangeArrowheads="1"/>
            </p:cNvSpPr>
            <p:nvPr/>
          </p:nvSpPr>
          <p:spPr bwMode="auto">
            <a:xfrm>
              <a:off x="5407025" y="3433763"/>
              <a:ext cx="1903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Calibri" pitchFamily="34" charset="0"/>
                  <a:cs typeface="Calibri" pitchFamily="34" charset="0"/>
                </a:rPr>
                <a:t>© istockphoto.com/ luismmolina</a:t>
              </a:r>
            </a:p>
          </p:txBody>
        </p:sp>
        <p:pic>
          <p:nvPicPr>
            <p:cNvPr id="28686" name="Picture 14"/>
            <p:cNvPicPr>
              <a:picLocks noChangeAspect="1" noChangeArrowheads="1"/>
            </p:cNvPicPr>
            <p:nvPr/>
          </p:nvPicPr>
          <p:blipFill>
            <a:blip r:embed="rId5" cstate="print">
              <a:extLst/>
            </a:blip>
            <a:srcRect/>
            <a:stretch>
              <a:fillRect/>
            </a:stretch>
          </p:blipFill>
          <p:spPr bwMode="auto">
            <a:xfrm>
              <a:off x="1270370" y="1371836"/>
              <a:ext cx="2869477" cy="2010893"/>
            </a:xfrm>
            <a:prstGeom prst="rect">
              <a:avLst/>
            </a:prstGeom>
            <a:noFill/>
            <a:ln>
              <a:noFill/>
            </a:ln>
            <a:effectLst/>
            <a:scene3d>
              <a:camera prst="orthographicFront"/>
              <a:lightRig rig="threePt" dir="t"/>
            </a:scene3d>
            <a:sp3d>
              <a:bevelT/>
            </a:sp3d>
            <a:extLst/>
          </p:spPr>
        </p:pic>
      </p:grpSp>
      <p:sp>
        <p:nvSpPr>
          <p:cNvPr id="13"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0281025-B31C-4198-82BE-6715881D1E1A}" type="slidenum">
              <a:rPr lang="he-IL" smtClean="0"/>
              <a:pPr fontAlgn="base">
                <a:spcBef>
                  <a:spcPct val="0"/>
                </a:spcBef>
                <a:spcAft>
                  <a:spcPct val="0"/>
                </a:spcAft>
                <a:defRPr/>
              </a:pPr>
              <a:t>40</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sp>
        <p:nvSpPr>
          <p:cNvPr id="6" name="TextBox 5"/>
          <p:cNvSpPr txBox="1"/>
          <p:nvPr/>
        </p:nvSpPr>
        <p:spPr>
          <a:xfrm>
            <a:off x="468313" y="465138"/>
            <a:ext cx="8183562"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tabLst>
                <a:tab pos="5499100" algn="r"/>
              </a:tabLst>
              <a:defRPr>
                <a:solidFill>
                  <a:schemeClr val="tx1"/>
                </a:solidFill>
                <a:latin typeface="Arial" pitchFamily="34" charset="0"/>
                <a:cs typeface="Arial" pitchFamily="34" charset="0"/>
              </a:defRPr>
            </a:lvl1pPr>
            <a:lvl2pPr marL="742950" indent="-285750" eaLnBrk="0" hangingPunct="0">
              <a:tabLst>
                <a:tab pos="5499100" algn="r"/>
              </a:tabLst>
              <a:defRPr>
                <a:solidFill>
                  <a:schemeClr val="tx1"/>
                </a:solidFill>
                <a:latin typeface="Arial" pitchFamily="34" charset="0"/>
                <a:cs typeface="Arial" pitchFamily="34" charset="0"/>
              </a:defRPr>
            </a:lvl2pPr>
            <a:lvl3pPr marL="1143000" indent="-228600" eaLnBrk="0" hangingPunct="0">
              <a:tabLst>
                <a:tab pos="5499100" algn="r"/>
              </a:tabLst>
              <a:defRPr>
                <a:solidFill>
                  <a:schemeClr val="tx1"/>
                </a:solidFill>
                <a:latin typeface="Arial" pitchFamily="34" charset="0"/>
                <a:cs typeface="Arial" pitchFamily="34" charset="0"/>
              </a:defRPr>
            </a:lvl3pPr>
            <a:lvl4pPr marL="1600200" indent="-228600" eaLnBrk="0" hangingPunct="0">
              <a:tabLst>
                <a:tab pos="5499100" algn="r"/>
              </a:tabLst>
              <a:defRPr>
                <a:solidFill>
                  <a:schemeClr val="tx1"/>
                </a:solidFill>
                <a:latin typeface="Arial" pitchFamily="34" charset="0"/>
                <a:cs typeface="Arial" pitchFamily="34" charset="0"/>
              </a:defRPr>
            </a:lvl4pPr>
            <a:lvl5pPr marL="2057400" indent="-228600" eaLnBrk="0" hangingPunct="0">
              <a:tabLst>
                <a:tab pos="54991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499100" algn="r"/>
              </a:tabLs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latin typeface="Times New Roman" pitchFamily="18" charset="0"/>
                <a:cs typeface="Arial"/>
              </a:rPr>
              <a:t>שאלה 12</a:t>
            </a:r>
            <a:r>
              <a:rPr lang="he-IL" dirty="0" smtClean="0">
                <a:solidFill>
                  <a:srgbClr val="1F497D"/>
                </a:solidFill>
                <a:latin typeface="Times New Roman" pitchFamily="18" charset="0"/>
                <a:cs typeface="Arial"/>
              </a:rPr>
              <a:t>:</a:t>
            </a:r>
          </a:p>
          <a:p>
            <a:pPr eaLnBrk="1" hangingPunct="1">
              <a:defRPr/>
            </a:pPr>
            <a:r>
              <a:rPr lang="he-IL" dirty="0" smtClean="0">
                <a:solidFill>
                  <a:srgbClr val="1F497D"/>
                </a:solidFill>
                <a:cs typeface="Arial"/>
              </a:rPr>
              <a:t>יש הבדל גדול בין עובי הדופן של </a:t>
            </a:r>
            <a:r>
              <a:rPr lang="he-IL" dirty="0" smtClean="0">
                <a:solidFill>
                  <a:schemeClr val="tx2"/>
                </a:solidFill>
                <a:cs typeface="Arial"/>
              </a:rPr>
              <a:t>החדר השמאלי לעובי הדופן של החדר הימני של הלב. </a:t>
            </a:r>
          </a:p>
          <a:p>
            <a:pPr eaLnBrk="1" hangingPunct="1">
              <a:defRPr/>
            </a:pPr>
            <a:r>
              <a:rPr lang="he-IL" dirty="0" smtClean="0">
                <a:solidFill>
                  <a:schemeClr val="tx2"/>
                </a:solidFill>
                <a:cs typeface="Arial"/>
              </a:rPr>
              <a:t>עובי הדופן של החדר השמאלי גדול בהרבה </a:t>
            </a:r>
            <a:r>
              <a:rPr lang="he-IL" dirty="0" smtClean="0">
                <a:solidFill>
                  <a:srgbClr val="1F497D"/>
                </a:solidFill>
                <a:cs typeface="Arial"/>
              </a:rPr>
              <a:t>מעובי הדופן של החדר הימני. </a:t>
            </a:r>
            <a:r>
              <a:rPr lang="he-IL" dirty="0">
                <a:solidFill>
                  <a:srgbClr val="1F497D"/>
                </a:solidFill>
                <a:cs typeface="Arial"/>
              </a:rPr>
              <a:t>הסבירו מה היתרון בכך.</a:t>
            </a:r>
          </a:p>
        </p:txBody>
      </p:sp>
      <p:sp>
        <p:nvSpPr>
          <p:cNvPr id="10" name="Rectangle 12"/>
          <p:cNvSpPr/>
          <p:nvPr/>
        </p:nvSpPr>
        <p:spPr>
          <a:xfrm>
            <a:off x="473918" y="2060848"/>
            <a:ext cx="8196262" cy="23764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smtClean="0">
                <a:solidFill>
                  <a:schemeClr val="tx1"/>
                </a:solidFill>
              </a:rPr>
              <a:t>דופן החדר השמאלי עבה </a:t>
            </a:r>
            <a:r>
              <a:rPr lang="he-IL" dirty="0">
                <a:solidFill>
                  <a:schemeClr val="tx1"/>
                </a:solidFill>
              </a:rPr>
              <a:t>יותר </a:t>
            </a:r>
            <a:r>
              <a:rPr lang="he-IL" dirty="0" smtClean="0">
                <a:solidFill>
                  <a:schemeClr val="tx1"/>
                </a:solidFill>
              </a:rPr>
              <a:t>כי </a:t>
            </a:r>
            <a:r>
              <a:rPr lang="he-IL" dirty="0">
                <a:solidFill>
                  <a:schemeClr val="tx1"/>
                </a:solidFill>
              </a:rPr>
              <a:t>יש בה יותר </a:t>
            </a:r>
            <a:r>
              <a:rPr lang="he-IL" dirty="0" smtClean="0">
                <a:solidFill>
                  <a:schemeClr val="tx1"/>
                </a:solidFill>
              </a:rPr>
              <a:t>סיבי שרירים ולכן היא </a:t>
            </a:r>
            <a:r>
              <a:rPr lang="he-IL" dirty="0">
                <a:solidFill>
                  <a:schemeClr val="tx1"/>
                </a:solidFill>
              </a:rPr>
              <a:t>מסוגלת </a:t>
            </a:r>
            <a:r>
              <a:rPr lang="he-IL" dirty="0" smtClean="0">
                <a:solidFill>
                  <a:schemeClr val="tx1"/>
                </a:solidFill>
              </a:rPr>
              <a:t>להתכווץ</a:t>
            </a:r>
          </a:p>
          <a:p>
            <a:pPr>
              <a:defRPr/>
            </a:pPr>
            <a:r>
              <a:rPr lang="he-IL" dirty="0" smtClean="0">
                <a:solidFill>
                  <a:schemeClr val="tx1"/>
                </a:solidFill>
              </a:rPr>
              <a:t> </a:t>
            </a:r>
            <a:r>
              <a:rPr lang="he-IL" dirty="0">
                <a:solidFill>
                  <a:schemeClr val="tx1"/>
                </a:solidFill>
              </a:rPr>
              <a:t>חזק יותר.</a:t>
            </a:r>
          </a:p>
          <a:p>
            <a:pPr>
              <a:defRPr/>
            </a:pPr>
            <a:r>
              <a:rPr lang="he-IL" dirty="0">
                <a:solidFill>
                  <a:schemeClr val="tx1"/>
                </a:solidFill>
              </a:rPr>
              <a:t>החדר השמאלי דוחף את הדם למרחק גדול (לכל חלקי הגוף) ובמקצת המקרים גם נגד כוח הכובד (אל חלקי הגוף הגבוהים מן הלב), ולכן הוא צריך להיות חזק.</a:t>
            </a:r>
          </a:p>
          <a:p>
            <a:pPr>
              <a:defRPr/>
            </a:pPr>
            <a:r>
              <a:rPr lang="he-IL" dirty="0">
                <a:solidFill>
                  <a:schemeClr val="tx1"/>
                </a:solidFill>
                <a:latin typeface="Times New Roman" pitchFamily="18" charset="0"/>
              </a:rPr>
              <a:t>לעומתו, החדר הימני דוחף את הדם למרחק קצר, ולכן הוא אינו צריך להיות חזק.</a:t>
            </a:r>
          </a:p>
          <a:p>
            <a:pPr>
              <a:defRPr/>
            </a:pPr>
            <a:r>
              <a:rPr lang="he-IL" dirty="0">
                <a:solidFill>
                  <a:schemeClr val="tx1"/>
                </a:solidFill>
                <a:latin typeface="Times New Roman" pitchFamily="18" charset="0"/>
              </a:rPr>
              <a:t>אם החדר הימני ידחוף את הדם בעצמה גדולה מדי הוא עלול לגרום לקריעת נימי הדם בריאות.</a:t>
            </a:r>
            <a:endParaRPr lang="en-US" dirty="0">
              <a:solidFill>
                <a:schemeClr val="tx1"/>
              </a:solidFill>
              <a:latin typeface="Times New Roman" pitchFamily="18" charset="0"/>
            </a:endParaRPr>
          </a:p>
          <a:p>
            <a:pPr fontAlgn="auto">
              <a:spcBef>
                <a:spcPts val="0"/>
              </a:spcBef>
              <a:spcAft>
                <a:spcPts val="0"/>
              </a:spcAft>
              <a:defRPr/>
            </a:pPr>
            <a:endParaRPr lang="he-IL" dirty="0">
              <a:solidFill>
                <a:schemeClr val="tx1"/>
              </a:solidFill>
            </a:endParaRPr>
          </a:p>
        </p:txBody>
      </p:sp>
      <p:sp>
        <p:nvSpPr>
          <p:cNvPr id="7"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40</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231775" y="477093"/>
            <a:ext cx="8215313" cy="626427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dirty="0" smtClean="0">
              <a:latin typeface="Times New Roman" pitchFamily="18" charset="0"/>
              <a:cs typeface="+mn-cs"/>
            </a:endParaRPr>
          </a:p>
          <a:p>
            <a:pPr marL="342900" indent="-342900">
              <a:defRPr/>
            </a:pPr>
            <a:r>
              <a:rPr lang="he-IL" dirty="0" smtClean="0">
                <a:latin typeface="Times New Roman" pitchFamily="18" charset="0"/>
                <a:cs typeface="+mn-cs"/>
              </a:rPr>
              <a:t>1. </a:t>
            </a:r>
            <a:r>
              <a:rPr lang="he-IL" u="sng" dirty="0" smtClean="0">
                <a:solidFill>
                  <a:schemeClr val="accent3"/>
                </a:solidFill>
                <a:latin typeface="Times New Roman" pitchFamily="18" charset="0"/>
                <a:cs typeface="+mn-cs"/>
              </a:rPr>
              <a:t>הפרדה מוחלטת </a:t>
            </a:r>
            <a:r>
              <a:rPr lang="he-IL" u="sng" dirty="0" smtClean="0">
                <a:solidFill>
                  <a:schemeClr val="accent3"/>
                </a:solidFill>
                <a:latin typeface="Times New Roman" pitchFamily="18" charset="0"/>
              </a:rPr>
              <a:t>בעזרת מחיצה </a:t>
            </a:r>
            <a:r>
              <a:rPr lang="he-IL" u="sng" dirty="0" smtClean="0">
                <a:solidFill>
                  <a:schemeClr val="accent3"/>
                </a:solidFill>
                <a:latin typeface="Times New Roman" pitchFamily="18" charset="0"/>
                <a:cs typeface="+mn-cs"/>
              </a:rPr>
              <a:t>בין הצד הימני לצד השמאלי</a:t>
            </a:r>
            <a:r>
              <a:rPr lang="he-IL" dirty="0" smtClean="0">
                <a:solidFill>
                  <a:schemeClr val="accent3"/>
                </a:solidFill>
                <a:latin typeface="Times New Roman" pitchFamily="18" charset="0"/>
                <a:cs typeface="+mn-cs"/>
              </a:rPr>
              <a:t>.</a:t>
            </a:r>
          </a:p>
          <a:p>
            <a:pPr marL="265113" indent="-265113">
              <a:defRPr/>
            </a:pPr>
            <a:r>
              <a:rPr lang="he-IL" dirty="0" smtClean="0">
                <a:latin typeface="Times New Roman" pitchFamily="18" charset="0"/>
                <a:cs typeface="+mn-cs"/>
              </a:rPr>
              <a:t>    היתרון: מניעת ערבוב של דם עשיר בחמצן שמגיע מן הריאות ומוזרם לגוף, עם דם דל בחמצן ועשיר ב -</a:t>
            </a:r>
            <a:r>
              <a:rPr lang="en-US" dirty="0" smtClean="0">
                <a:cs typeface="+mn-cs"/>
              </a:rPr>
              <a:t>CO</a:t>
            </a:r>
            <a:r>
              <a:rPr lang="en-US" baseline="-25000" dirty="0" smtClean="0">
                <a:cs typeface="+mn-cs"/>
              </a:rPr>
              <a:t>2</a:t>
            </a:r>
            <a:r>
              <a:rPr lang="he-IL" dirty="0" smtClean="0">
                <a:latin typeface="Times New Roman" pitchFamily="18" charset="0"/>
                <a:cs typeface="+mn-cs"/>
              </a:rPr>
              <a:t> שמגיע </a:t>
            </a:r>
            <a:r>
              <a:rPr lang="he-IL" dirty="0" smtClean="0">
                <a:latin typeface="Times New Roman" pitchFamily="18" charset="0"/>
              </a:rPr>
              <a:t>מן הגוף </a:t>
            </a:r>
            <a:r>
              <a:rPr lang="he-IL" dirty="0" smtClean="0">
                <a:latin typeface="Times New Roman" pitchFamily="18" charset="0"/>
                <a:cs typeface="+mn-cs"/>
              </a:rPr>
              <a:t>לצד הימני של הלב ומוזרם לריאות.</a:t>
            </a:r>
          </a:p>
          <a:p>
            <a:pPr marL="342900" indent="-342900">
              <a:defRPr/>
            </a:pPr>
            <a:endParaRPr lang="en-US" dirty="0" smtClean="0">
              <a:latin typeface="Times New Roman" pitchFamily="18" charset="0"/>
              <a:cs typeface="+mn-cs"/>
            </a:endParaRPr>
          </a:p>
          <a:p>
            <a:pPr>
              <a:defRPr/>
            </a:pPr>
            <a:r>
              <a:rPr lang="he-IL" dirty="0" smtClean="0">
                <a:latin typeface="Times New Roman" pitchFamily="18" charset="0"/>
                <a:cs typeface="+mn-cs"/>
              </a:rPr>
              <a:t>2. </a:t>
            </a:r>
            <a:r>
              <a:rPr lang="he-IL" u="sng" dirty="0" smtClean="0">
                <a:solidFill>
                  <a:schemeClr val="accent3"/>
                </a:solidFill>
                <a:latin typeface="Times New Roman" pitchFamily="18" charset="0"/>
                <a:cs typeface="+mn-cs"/>
              </a:rPr>
              <a:t>התאמה בין עובי הדופן (חוזק השריר) של כל אחד מארבעת מדורי הלב לבין מרחק </a:t>
            </a:r>
          </a:p>
          <a:p>
            <a:pPr>
              <a:defRPr/>
            </a:pPr>
            <a:r>
              <a:rPr lang="he-IL" dirty="0" smtClean="0">
                <a:solidFill>
                  <a:schemeClr val="accent3"/>
                </a:solidFill>
                <a:latin typeface="Times New Roman" pitchFamily="18" charset="0"/>
                <a:cs typeface="+mn-cs"/>
              </a:rPr>
              <a:t>    </a:t>
            </a:r>
            <a:r>
              <a:rPr lang="he-IL" u="sng" dirty="0" smtClean="0">
                <a:solidFill>
                  <a:schemeClr val="accent3"/>
                </a:solidFill>
                <a:latin typeface="Times New Roman" pitchFamily="18" charset="0"/>
                <a:cs typeface="+mn-cs"/>
              </a:rPr>
              <a:t>הזרמת הדם</a:t>
            </a:r>
            <a:r>
              <a:rPr lang="he-IL" dirty="0" smtClean="0">
                <a:solidFill>
                  <a:schemeClr val="accent3"/>
                </a:solidFill>
                <a:latin typeface="Times New Roman" pitchFamily="18" charset="0"/>
                <a:cs typeface="+mn-cs"/>
              </a:rPr>
              <a:t>:</a:t>
            </a:r>
            <a:endParaRPr lang="en-US" dirty="0" smtClean="0">
              <a:solidFill>
                <a:schemeClr val="accent3"/>
              </a:solidFill>
              <a:latin typeface="Times New Roman" pitchFamily="18" charset="0"/>
              <a:cs typeface="+mn-cs"/>
            </a:endParaRPr>
          </a:p>
          <a:p>
            <a:pPr>
              <a:defRPr/>
            </a:pPr>
            <a:r>
              <a:rPr lang="he-IL" dirty="0" smtClean="0">
                <a:latin typeface="Times New Roman" pitchFamily="18" charset="0"/>
                <a:cs typeface="+mn-cs"/>
              </a:rPr>
              <a:t>    דופן החדר השמאלי היא העבה ביותר, כי החדר השמאלי מזרים דם למרחק רב (לכל   </a:t>
            </a:r>
          </a:p>
          <a:p>
            <a:pPr>
              <a:defRPr/>
            </a:pPr>
            <a:r>
              <a:rPr lang="he-IL" dirty="0" smtClean="0">
                <a:latin typeface="Times New Roman" pitchFamily="18" charset="0"/>
                <a:cs typeface="+mn-cs"/>
              </a:rPr>
              <a:t>    הגוף).</a:t>
            </a:r>
            <a:endParaRPr lang="en-US" dirty="0" smtClean="0">
              <a:latin typeface="Times New Roman" pitchFamily="18" charset="0"/>
              <a:cs typeface="+mn-cs"/>
            </a:endParaRPr>
          </a:p>
          <a:p>
            <a:pPr marL="357188" indent="-265113">
              <a:defRPr/>
            </a:pPr>
            <a:r>
              <a:rPr lang="he-IL" dirty="0" smtClean="0">
                <a:latin typeface="Times New Roman" pitchFamily="18" charset="0"/>
                <a:cs typeface="+mn-cs"/>
              </a:rPr>
              <a:t>   עובי דופן החדר הימני קטן יותר, כי החדר הימני מזרים דם למרחק קצר (לריאות).</a:t>
            </a:r>
            <a:endParaRPr lang="en-US" dirty="0" smtClean="0">
              <a:latin typeface="Times New Roman" pitchFamily="18" charset="0"/>
              <a:cs typeface="+mn-cs"/>
            </a:endParaRPr>
          </a:p>
          <a:p>
            <a:pPr marL="357188" indent="-265113">
              <a:defRPr/>
            </a:pPr>
            <a:r>
              <a:rPr lang="he-IL" dirty="0" smtClean="0">
                <a:latin typeface="Times New Roman" pitchFamily="18" charset="0"/>
                <a:cs typeface="+mn-cs"/>
              </a:rPr>
              <a:t>   דופן העליות היא הדקה ביותר כי הן מזרימות דם בכיוון כוח הכובד ולמרחק קצר ביותר   </a:t>
            </a:r>
          </a:p>
          <a:p>
            <a:pPr marL="357188" indent="-265113">
              <a:defRPr/>
            </a:pPr>
            <a:r>
              <a:rPr lang="he-IL" dirty="0" smtClean="0">
                <a:latin typeface="Times New Roman" pitchFamily="18" charset="0"/>
                <a:cs typeface="+mn-cs"/>
              </a:rPr>
              <a:t>   (לחדרים).</a:t>
            </a:r>
          </a:p>
          <a:p>
            <a:pPr>
              <a:defRPr/>
            </a:pPr>
            <a:endParaRPr lang="en-US" dirty="0" smtClean="0">
              <a:latin typeface="Times New Roman" pitchFamily="18" charset="0"/>
              <a:cs typeface="+mn-cs"/>
            </a:endParaRPr>
          </a:p>
          <a:p>
            <a:pPr>
              <a:defRPr/>
            </a:pPr>
            <a:r>
              <a:rPr lang="he-IL" dirty="0" smtClean="0">
                <a:latin typeface="Times New Roman" pitchFamily="18" charset="0"/>
                <a:cs typeface="+mn-cs"/>
              </a:rPr>
              <a:t>3. </a:t>
            </a:r>
            <a:r>
              <a:rPr lang="he-IL" u="sng" dirty="0" smtClean="0">
                <a:solidFill>
                  <a:schemeClr val="accent3"/>
                </a:solidFill>
                <a:latin typeface="Times New Roman" pitchFamily="18" charset="0"/>
                <a:cs typeface="+mn-cs"/>
              </a:rPr>
              <a:t>זרימה חד-סטרית </a:t>
            </a:r>
            <a:endParaRPr lang="he-IL" u="sng" dirty="0" smtClean="0">
              <a:latin typeface="Times New Roman" pitchFamily="18" charset="0"/>
              <a:cs typeface="+mn-cs"/>
            </a:endParaRPr>
          </a:p>
          <a:p>
            <a:pPr>
              <a:defRPr/>
            </a:pPr>
            <a:r>
              <a:rPr lang="he-IL" dirty="0" smtClean="0">
                <a:latin typeface="Times New Roman" pitchFamily="18" charset="0"/>
                <a:cs typeface="+mn-cs"/>
              </a:rPr>
              <a:t>    המסתמים החד-כיווניים בלב מבטיחים </a:t>
            </a:r>
            <a:r>
              <a:rPr lang="he-IL" u="sng" dirty="0" smtClean="0">
                <a:latin typeface="Times New Roman" pitchFamily="18" charset="0"/>
                <a:cs typeface="+mn-cs"/>
              </a:rPr>
              <a:t>זרימה חד-סטרית</a:t>
            </a:r>
            <a:r>
              <a:rPr lang="he-IL" dirty="0" smtClean="0">
                <a:latin typeface="Times New Roman" pitchFamily="18" charset="0"/>
                <a:cs typeface="+mn-cs"/>
              </a:rPr>
              <a:t> של הדם בלב, כלומר סדר   </a:t>
            </a:r>
          </a:p>
          <a:p>
            <a:pPr>
              <a:defRPr/>
            </a:pPr>
            <a:r>
              <a:rPr lang="he-IL" dirty="0" smtClean="0">
                <a:latin typeface="Times New Roman" pitchFamily="18" charset="0"/>
                <a:cs typeface="+mn-cs"/>
              </a:rPr>
              <a:t>    הזרימה הוא: ורידים – עליות – חדרים – עורקים, בכיוון אחד בלבד.</a:t>
            </a:r>
          </a:p>
          <a:p>
            <a:pPr>
              <a:defRPr/>
            </a:pPr>
            <a:endParaRPr lang="en-US" dirty="0" smtClean="0">
              <a:latin typeface="Times New Roman" pitchFamily="18" charset="0"/>
              <a:cs typeface="+mn-cs"/>
            </a:endParaRPr>
          </a:p>
          <a:p>
            <a:pPr>
              <a:defRPr/>
            </a:pPr>
            <a:r>
              <a:rPr lang="he-IL" dirty="0" smtClean="0">
                <a:latin typeface="Times New Roman" pitchFamily="18" charset="0"/>
                <a:cs typeface="+mn-cs"/>
              </a:rPr>
              <a:t>4. </a:t>
            </a:r>
            <a:r>
              <a:rPr lang="he-IL" u="sng" dirty="0" smtClean="0">
                <a:solidFill>
                  <a:schemeClr val="accent3"/>
                </a:solidFill>
                <a:latin typeface="Times New Roman" pitchFamily="18" charset="0"/>
                <a:cs typeface="+mn-cs"/>
              </a:rPr>
              <a:t>הקטנת חיכוך</a:t>
            </a:r>
          </a:p>
          <a:p>
            <a:pPr>
              <a:defRPr/>
            </a:pPr>
            <a:r>
              <a:rPr lang="he-IL" dirty="0">
                <a:solidFill>
                  <a:schemeClr val="accent3"/>
                </a:solidFill>
                <a:latin typeface="Times New Roman" pitchFamily="18" charset="0"/>
                <a:cs typeface="+mn-cs"/>
              </a:rPr>
              <a:t> </a:t>
            </a:r>
            <a:r>
              <a:rPr lang="he-IL" dirty="0" smtClean="0">
                <a:solidFill>
                  <a:schemeClr val="accent3"/>
                </a:solidFill>
                <a:latin typeface="Times New Roman" pitchFamily="18" charset="0"/>
                <a:cs typeface="+mn-cs"/>
              </a:rPr>
              <a:t>   </a:t>
            </a:r>
            <a:r>
              <a:rPr lang="he-IL" dirty="0" smtClean="0">
                <a:latin typeface="Times New Roman" pitchFamily="18" charset="0"/>
                <a:cs typeface="+mn-cs"/>
              </a:rPr>
              <a:t>הדופן </a:t>
            </a:r>
            <a:r>
              <a:rPr lang="he-IL" dirty="0">
                <a:latin typeface="Times New Roman" pitchFamily="18" charset="0"/>
                <a:cs typeface="+mn-cs"/>
              </a:rPr>
              <a:t>הפנימית של הלב חלקה, דבר הגורם להקטנת החיכוך בין הדם לדפנות</a:t>
            </a:r>
            <a:r>
              <a:rPr lang="he-IL" dirty="0" smtClean="0">
                <a:latin typeface="Times New Roman" pitchFamily="18" charset="0"/>
                <a:cs typeface="+mn-cs"/>
              </a:rPr>
              <a:t>.</a:t>
            </a:r>
          </a:p>
          <a:p>
            <a:pPr>
              <a:defRPr/>
            </a:pPr>
            <a:endParaRPr lang="he-IL" u="sng" dirty="0">
              <a:latin typeface="Times New Roman" pitchFamily="18" charset="0"/>
              <a:cs typeface="+mn-cs"/>
            </a:endParaRPr>
          </a:p>
          <a:p>
            <a:pPr>
              <a:defRPr/>
            </a:pPr>
            <a:endParaRPr lang="en-US" dirty="0" smtClean="0">
              <a:latin typeface="Times New Roman" pitchFamily="18" charset="0"/>
              <a:cs typeface="+mn-cs"/>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E47726-D998-414A-8077-384C9924F18B}" type="slidenum">
              <a:rPr lang="he-IL" smtClean="0"/>
              <a:pPr fontAlgn="base">
                <a:spcBef>
                  <a:spcPct val="0"/>
                </a:spcBef>
                <a:spcAft>
                  <a:spcPct val="0"/>
                </a:spcAft>
                <a:defRPr/>
              </a:pPr>
              <a:t>41</a:t>
            </a:fld>
            <a:endParaRPr lang="he-IL" dirty="0" smtClean="0"/>
          </a:p>
        </p:txBody>
      </p:sp>
      <p:sp>
        <p:nvSpPr>
          <p:cNvPr id="10245"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הלב: התאמה בין מבנה לתפקיד (סיכום)</a:t>
            </a:r>
            <a:endParaRPr lang="en-US" sz="1800" dirty="0" smtClean="0">
              <a:latin typeface="Times New Roman" pitchFamily="18" charset="0"/>
              <a:cs typeface="+mn-cs"/>
            </a:endParaRPr>
          </a:p>
        </p:txBody>
      </p:sp>
      <p:sp>
        <p:nvSpPr>
          <p:cNvPr id="6" name="מלבן 5"/>
          <p:cNvSpPr/>
          <p:nvPr/>
        </p:nvSpPr>
        <p:spPr>
          <a:xfrm>
            <a:off x="366713" y="549275"/>
            <a:ext cx="8215312" cy="5616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41</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5BCFA5-C373-4052-8B82-D3B1ED276F45}" type="slidenum">
              <a:rPr lang="he-IL" sz="1800" smtClean="0"/>
              <a:pPr fontAlgn="base">
                <a:spcBef>
                  <a:spcPct val="0"/>
                </a:spcBef>
                <a:spcAft>
                  <a:spcPct val="0"/>
                </a:spcAft>
                <a:defRPr/>
              </a:pPr>
              <a:t>42</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עורקים כליליים, ורידים כליליים</a:t>
            </a:r>
            <a:endParaRPr lang="he-IL" sz="1800" dirty="0" smtClean="0"/>
          </a:p>
        </p:txBody>
      </p:sp>
      <p:sp>
        <p:nvSpPr>
          <p:cNvPr id="8" name="TextBox 7"/>
          <p:cNvSpPr txBox="1"/>
          <p:nvPr/>
        </p:nvSpPr>
        <p:spPr>
          <a:xfrm>
            <a:off x="468313" y="5018088"/>
            <a:ext cx="8183562" cy="12319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הלב אינו מקבל </a:t>
            </a:r>
            <a:r>
              <a:rPr lang="he-IL" dirty="0" smtClean="0"/>
              <a:t>אספקת חמצן ומזון מן הדם הזורם בתוכו, אלא מן העורקים הכליליים.</a:t>
            </a:r>
          </a:p>
          <a:p>
            <a:pPr eaLnBrk="1" hangingPunct="1">
              <a:defRPr/>
            </a:pPr>
            <a:r>
              <a:rPr lang="he-IL" dirty="0" smtClean="0"/>
              <a:t>אפשר לדמותו לפקיד בנק שכספי הלקוחות עוברים דרכו, ואילו את כספו שלו הוא מקבל ממעסיקו בתור משכורת.  </a:t>
            </a:r>
            <a:endParaRPr lang="en-US" dirty="0" smtClean="0"/>
          </a:p>
          <a:p>
            <a:pPr eaLnBrk="1" hangingPunct="1">
              <a:defRPr/>
            </a:pPr>
            <a:r>
              <a:rPr lang="he-IL"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sp>
        <p:nvSpPr>
          <p:cNvPr id="29703" name="מלבן 9"/>
          <p:cNvSpPr>
            <a:spLocks noChangeArrowheads="1"/>
          </p:cNvSpPr>
          <p:nvPr/>
        </p:nvSpPr>
        <p:spPr bwMode="auto">
          <a:xfrm>
            <a:off x="4071938" y="2286000"/>
            <a:ext cx="4572000" cy="1200150"/>
          </a:xfrm>
          <a:prstGeom prst="rect">
            <a:avLst/>
          </a:prstGeom>
          <a:noFill/>
          <a:ln w="9525">
            <a:noFill/>
            <a:miter lim="800000"/>
            <a:headEnd/>
            <a:tailEnd/>
          </a:ln>
        </p:spPr>
        <p:txBody>
          <a:bodyPr>
            <a:spAutoFit/>
          </a:bodyPr>
          <a:lstStyle/>
          <a:p>
            <a:pPr algn="ctr">
              <a:defRPr/>
            </a:pPr>
            <a:r>
              <a:rPr lang="he-IL" dirty="0">
                <a:solidFill>
                  <a:srgbClr val="FF0000"/>
                </a:solidFill>
                <a:latin typeface="Arial" pitchFamily="34" charset="0"/>
                <a:cs typeface="Arial" pitchFamily="34" charset="0"/>
              </a:rPr>
              <a:t>עורקים כליליים=עורקים המספקים חמצן ומזון לתאי הלב.</a:t>
            </a:r>
          </a:p>
          <a:p>
            <a:pPr algn="ctr">
              <a:defRPr/>
            </a:pPr>
            <a:r>
              <a:rPr lang="he-IL" dirty="0">
                <a:solidFill>
                  <a:srgbClr val="0070C0"/>
                </a:solidFill>
                <a:latin typeface="Arial" pitchFamily="34" charset="0"/>
                <a:cs typeface="Arial" pitchFamily="34" charset="0"/>
              </a:rPr>
              <a:t>ורידים</a:t>
            </a:r>
            <a:r>
              <a:rPr lang="he-IL" dirty="0">
                <a:solidFill>
                  <a:schemeClr val="accent6">
                    <a:lumMod val="50000"/>
                    <a:lumOff val="50000"/>
                  </a:schemeClr>
                </a:solidFill>
                <a:latin typeface="Arial" pitchFamily="34" charset="0"/>
                <a:cs typeface="Arial" pitchFamily="34" charset="0"/>
              </a:rPr>
              <a:t> </a:t>
            </a:r>
            <a:r>
              <a:rPr lang="he-IL" dirty="0">
                <a:solidFill>
                  <a:srgbClr val="0070C0"/>
                </a:solidFill>
                <a:latin typeface="Arial" pitchFamily="34" charset="0"/>
                <a:cs typeface="Arial" pitchFamily="34" charset="0"/>
              </a:rPr>
              <a:t>כליליים=ורידים המפנים פחמן דו-חמצני וחומרי פסולת מתאי הלב.</a:t>
            </a:r>
          </a:p>
        </p:txBody>
      </p:sp>
      <p:pic>
        <p:nvPicPr>
          <p:cNvPr id="655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38195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42</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03200" y="692150"/>
            <a:ext cx="8726488" cy="5905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מערכת הדם בגוף מורכבת ממחזור דם כפול: המחזור הגדול והמחזור הקטן. </a:t>
            </a:r>
          </a:p>
          <a:p>
            <a:pPr>
              <a:lnSpc>
                <a:spcPct val="150000"/>
              </a:lnSpc>
              <a:buFontTx/>
              <a:buBlip>
                <a:blip r:embed="rId3"/>
              </a:buBlip>
              <a:defRPr/>
            </a:pPr>
            <a:r>
              <a:rPr lang="he-IL" dirty="0">
                <a:solidFill>
                  <a:prstClr val="black"/>
                </a:solidFill>
              </a:rPr>
              <a:t> </a:t>
            </a:r>
            <a:r>
              <a:rPr lang="he-IL" dirty="0">
                <a:solidFill>
                  <a:schemeClr val="accent3"/>
                </a:solidFill>
              </a:rPr>
              <a:t>במחזור הגדול (לב-גוף-לב)</a:t>
            </a:r>
            <a:r>
              <a:rPr lang="he-IL" dirty="0">
                <a:solidFill>
                  <a:prstClr val="black"/>
                </a:solidFill>
              </a:rPr>
              <a:t>, דם עשיר בחמצן יוצא מן החלק השמאלי של הלב, זורם אל כל   </a:t>
            </a:r>
          </a:p>
          <a:p>
            <a:pPr>
              <a:lnSpc>
                <a:spcPct val="150000"/>
              </a:lnSpc>
              <a:defRPr/>
            </a:pPr>
            <a:r>
              <a:rPr lang="he-IL" dirty="0">
                <a:solidFill>
                  <a:prstClr val="black"/>
                </a:solidFill>
              </a:rPr>
              <a:t>  חלקי הגוף, וחוזר אל החלק הימני של הלב כשהוא עני בחמצן.</a:t>
            </a:r>
          </a:p>
          <a:p>
            <a:pPr>
              <a:lnSpc>
                <a:spcPct val="150000"/>
              </a:lnSpc>
              <a:buFontTx/>
              <a:buBlip>
                <a:blip r:embed="rId3"/>
              </a:buBlip>
              <a:defRPr/>
            </a:pPr>
            <a:r>
              <a:rPr lang="he-IL" dirty="0">
                <a:solidFill>
                  <a:prstClr val="black"/>
                </a:solidFill>
              </a:rPr>
              <a:t> </a:t>
            </a:r>
            <a:r>
              <a:rPr lang="he-IL" dirty="0">
                <a:solidFill>
                  <a:schemeClr val="accent3"/>
                </a:solidFill>
              </a:rPr>
              <a:t>במחזור הקטן</a:t>
            </a:r>
            <a:r>
              <a:rPr lang="he-IL" dirty="0">
                <a:solidFill>
                  <a:prstClr val="black"/>
                </a:solidFill>
              </a:rPr>
              <a:t>, דם עני בחמצן שהגיע מכל חלקי הגוף, זורם מן החלק הימני של הלב אל</a:t>
            </a:r>
          </a:p>
          <a:p>
            <a:pPr>
              <a:lnSpc>
                <a:spcPct val="150000"/>
              </a:lnSpc>
              <a:defRPr/>
            </a:pPr>
            <a:r>
              <a:rPr lang="he-IL" dirty="0">
                <a:solidFill>
                  <a:prstClr val="black"/>
                </a:solidFill>
              </a:rPr>
              <a:t>  הריאות, וחוזר מהן אל החלק השמאלי של </a:t>
            </a:r>
            <a:r>
              <a:rPr lang="he-IL" dirty="0">
                <a:solidFill>
                  <a:schemeClr val="tx1"/>
                </a:solidFill>
              </a:rPr>
              <a:t>הלב</a:t>
            </a:r>
            <a:r>
              <a:rPr lang="he-IL" dirty="0">
                <a:solidFill>
                  <a:prstClr val="black"/>
                </a:solidFill>
              </a:rPr>
              <a:t> כשהוא עשיר בחמצן.</a:t>
            </a:r>
          </a:p>
          <a:p>
            <a:pPr>
              <a:lnSpc>
                <a:spcPct val="150000"/>
              </a:lnSpc>
              <a:buFontTx/>
              <a:buBlip>
                <a:blip r:embed="rId3"/>
              </a:buBlip>
              <a:defRPr/>
            </a:pPr>
            <a:r>
              <a:rPr lang="he-IL" dirty="0">
                <a:solidFill>
                  <a:prstClr val="black"/>
                </a:solidFill>
              </a:rPr>
              <a:t> כל אחד משני המחזורים כולל </a:t>
            </a:r>
            <a:r>
              <a:rPr lang="he-IL" dirty="0">
                <a:solidFill>
                  <a:schemeClr val="accent3"/>
                </a:solidFill>
              </a:rPr>
              <a:t>עורקים, ורידים ונימים</a:t>
            </a:r>
            <a:r>
              <a:rPr lang="he-IL" dirty="0">
                <a:solidFill>
                  <a:prstClr val="black"/>
                </a:solidFill>
              </a:rPr>
              <a:t>. מעבר החומרים בין הדם לתאי הגוף  </a:t>
            </a:r>
          </a:p>
          <a:p>
            <a:pPr>
              <a:lnSpc>
                <a:spcPct val="150000"/>
              </a:lnSpc>
              <a:defRPr/>
            </a:pPr>
            <a:r>
              <a:rPr lang="he-IL" dirty="0">
                <a:solidFill>
                  <a:prstClr val="black"/>
                </a:solidFill>
              </a:rPr>
              <a:t>  מתרחש בנימים </a:t>
            </a:r>
            <a:r>
              <a:rPr lang="he-IL" dirty="0">
                <a:solidFill>
                  <a:schemeClr val="tx1"/>
                </a:solidFill>
              </a:rPr>
              <a:t>של </a:t>
            </a:r>
            <a:r>
              <a:rPr lang="he-IL" dirty="0">
                <a:solidFill>
                  <a:prstClr val="black"/>
                </a:solidFill>
              </a:rPr>
              <a:t>המחזור הגדול, ומעבר הגזים בין הדם לנאדיות הריאות מתרחש בנימי  </a:t>
            </a:r>
          </a:p>
          <a:p>
            <a:pPr>
              <a:lnSpc>
                <a:spcPct val="150000"/>
              </a:lnSpc>
              <a:defRPr/>
            </a:pPr>
            <a:r>
              <a:rPr lang="he-IL" dirty="0">
                <a:solidFill>
                  <a:prstClr val="black"/>
                </a:solidFill>
              </a:rPr>
              <a:t>  הריאות.</a:t>
            </a:r>
          </a:p>
          <a:p>
            <a:pPr>
              <a:lnSpc>
                <a:spcPct val="150000"/>
              </a:lnSpc>
              <a:buFontTx/>
              <a:buBlip>
                <a:blip r:embed="rId3"/>
              </a:buBlip>
              <a:defRPr/>
            </a:pPr>
            <a:r>
              <a:rPr lang="he-IL" dirty="0">
                <a:solidFill>
                  <a:prstClr val="black"/>
                </a:solidFill>
              </a:rPr>
              <a:t> הלב מחולק לשני חלקים: ימני </a:t>
            </a:r>
            <a:r>
              <a:rPr lang="he-IL" dirty="0">
                <a:solidFill>
                  <a:schemeClr val="tx1"/>
                </a:solidFill>
              </a:rPr>
              <a:t>ושמאלי, הנפרדים לחלוטין בעזרת מחיצה, המונעת ערבוב של דם </a:t>
            </a:r>
          </a:p>
          <a:p>
            <a:pPr>
              <a:lnSpc>
                <a:spcPct val="150000"/>
              </a:lnSpc>
              <a:defRPr/>
            </a:pPr>
            <a:r>
              <a:rPr lang="he-IL" dirty="0">
                <a:solidFill>
                  <a:schemeClr val="tx1"/>
                </a:solidFill>
              </a:rPr>
              <a:t>  עשיר בחמצן המגיע מן הריאות עם דם עני בחמצן המגיע מן הגוף. כל חלק מורכב מעלייה וחדר.</a:t>
            </a:r>
          </a:p>
          <a:p>
            <a:pPr>
              <a:lnSpc>
                <a:spcPct val="150000"/>
              </a:lnSpc>
              <a:buFontTx/>
              <a:buBlip>
                <a:blip r:embed="rId3"/>
              </a:buBlip>
              <a:defRPr/>
            </a:pPr>
            <a:r>
              <a:rPr lang="he-IL" dirty="0">
                <a:solidFill>
                  <a:schemeClr val="tx1"/>
                </a:solidFill>
              </a:rPr>
              <a:t> פעימת לב אחת מורכבת משלב הרפיה (דיאסטולה), שבו נשאב דם מן הוורידים הראשיים אל</a:t>
            </a:r>
          </a:p>
          <a:p>
            <a:pPr>
              <a:lnSpc>
                <a:spcPct val="150000"/>
              </a:lnSpc>
              <a:defRPr/>
            </a:pPr>
            <a:r>
              <a:rPr lang="he-IL" dirty="0">
                <a:solidFill>
                  <a:schemeClr val="tx1"/>
                </a:solidFill>
              </a:rPr>
              <a:t>  העליות, ושלב ההתכווצות (סיסטולה), שבו הדם </a:t>
            </a:r>
            <a:r>
              <a:rPr lang="he-IL" dirty="0">
                <a:solidFill>
                  <a:prstClr val="black"/>
                </a:solidFill>
              </a:rPr>
              <a:t>"נדחף" מן העליות לחדרים, ומהם אל העורקים   </a:t>
            </a:r>
          </a:p>
          <a:p>
            <a:pPr>
              <a:lnSpc>
                <a:spcPct val="150000"/>
              </a:lnSpc>
              <a:defRPr/>
            </a:pPr>
            <a:r>
              <a:rPr lang="he-IL" dirty="0">
                <a:solidFill>
                  <a:prstClr val="black"/>
                </a:solidFill>
              </a:rPr>
              <a:t>  הראשיים.</a:t>
            </a:r>
          </a:p>
          <a:p>
            <a:pPr>
              <a:lnSpc>
                <a:spcPct val="150000"/>
              </a:lnSpc>
              <a:buFontTx/>
              <a:buBlip>
                <a:blip r:embed="rId3"/>
              </a:buBlip>
              <a:defRPr/>
            </a:pPr>
            <a:r>
              <a:rPr lang="he-IL" dirty="0">
                <a:solidFill>
                  <a:prstClr val="black"/>
                </a:solidFill>
              </a:rPr>
              <a:t> המסתמים המצויים בין העליות והחדרים ובין החדרים לעורקים, מאפשרים רק זרימה חד-כיוונית.</a:t>
            </a: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13D1F624-F7F3-4541-886A-92D23D6B26DB}" type="slidenum">
              <a:rPr lang="he-IL"/>
              <a:pPr>
                <a:defRPr/>
              </a:pPr>
              <a:t>43</a:t>
            </a:fld>
            <a:endParaRPr lang="he-IL" dirty="0"/>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rgbClr val="FF6600"/>
                </a:solidFill>
                <a:ea typeface="+mn-ea"/>
              </a:rPr>
              <a:t>סיכום</a:t>
            </a:r>
            <a:endParaRPr lang="he-IL" sz="1800" b="1" dirty="0">
              <a:solidFill>
                <a:srgbClr val="FF6600"/>
              </a:solidFill>
              <a:ea typeface="+mn-ea"/>
            </a:endParaRPr>
          </a:p>
        </p:txBody>
      </p:sp>
      <p:sp>
        <p:nvSpPr>
          <p:cNvPr id="6" name="Slide Number Placeholder 15"/>
          <p:cNvSpPr txBox="1">
            <a:spLocks/>
          </p:cNvSpPr>
          <p:nvPr/>
        </p:nvSpPr>
        <p:spPr bwMode="auto">
          <a:xfrm>
            <a:off x="107950" y="6597650"/>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43</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44</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שאלה 13: ביולוגיה בחיוך</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44</a:t>
            </a:fld>
            <a:endParaRPr lang="he-IL" sz="1100" dirty="0" smtClean="0">
              <a:solidFill>
                <a:srgbClr val="BFBFBF"/>
              </a:solidFill>
            </a:endParaRPr>
          </a:p>
        </p:txBody>
      </p:sp>
      <p:sp>
        <p:nvSpPr>
          <p:cNvPr id="8" name="TextBox 7"/>
          <p:cNvSpPr txBox="1"/>
          <p:nvPr/>
        </p:nvSpPr>
        <p:spPr>
          <a:xfrm>
            <a:off x="1547665" y="505703"/>
            <a:ext cx="7070874" cy="3693319"/>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13:</a:t>
            </a:r>
          </a:p>
          <a:p>
            <a:pPr eaLnBrk="1" hangingPunct="1">
              <a:defRPr/>
            </a:pPr>
            <a:r>
              <a:rPr lang="he-IL" dirty="0" smtClean="0">
                <a:solidFill>
                  <a:schemeClr val="tx2"/>
                </a:solidFill>
                <a:latin typeface="Arial"/>
                <a:cs typeface="Arial"/>
              </a:rPr>
              <a:t>לבו של סאם</a:t>
            </a:r>
            <a:r>
              <a:rPr lang="he-IL" dirty="0">
                <a:solidFill>
                  <a:schemeClr val="tx2"/>
                </a:solidFill>
                <a:latin typeface="Arial"/>
                <a:cs typeface="Arial"/>
              </a:rPr>
              <a:t>, נהג משאית </a:t>
            </a:r>
            <a:r>
              <a:rPr lang="he-IL" dirty="0" smtClean="0">
                <a:solidFill>
                  <a:schemeClr val="tx2"/>
                </a:solidFill>
                <a:latin typeface="Arial"/>
                <a:cs typeface="Arial"/>
              </a:rPr>
              <a:t>אמריקני</a:t>
            </a:r>
            <a:r>
              <a:rPr lang="he-IL" dirty="0">
                <a:solidFill>
                  <a:schemeClr val="tx2"/>
                </a:solidFill>
                <a:latin typeface="Arial"/>
                <a:cs typeface="Arial"/>
              </a:rPr>
              <a:t>, </a:t>
            </a:r>
            <a:r>
              <a:rPr lang="he-IL" dirty="0" smtClean="0">
                <a:solidFill>
                  <a:schemeClr val="tx2"/>
                </a:solidFill>
                <a:latin typeface="Arial"/>
                <a:cs typeface="Arial"/>
              </a:rPr>
              <a:t>נפגע </a:t>
            </a:r>
            <a:r>
              <a:rPr lang="he-IL" dirty="0">
                <a:solidFill>
                  <a:schemeClr val="tx2"/>
                </a:solidFill>
                <a:latin typeface="Arial"/>
                <a:cs typeface="Arial"/>
              </a:rPr>
              <a:t>קשות </a:t>
            </a:r>
            <a:r>
              <a:rPr lang="he-IL" dirty="0" smtClean="0">
                <a:solidFill>
                  <a:schemeClr val="tx2"/>
                </a:solidFill>
                <a:latin typeface="Arial"/>
                <a:cs typeface="Arial"/>
              </a:rPr>
              <a:t>אחרי </a:t>
            </a:r>
            <a:r>
              <a:rPr lang="he-IL" dirty="0">
                <a:solidFill>
                  <a:schemeClr val="tx2"/>
                </a:solidFill>
                <a:latin typeface="Arial"/>
                <a:cs typeface="Arial"/>
              </a:rPr>
              <a:t>שנים של אכילת ג'אנק פוד וישיבה על </a:t>
            </a:r>
            <a:r>
              <a:rPr lang="he-IL" dirty="0" smtClean="0">
                <a:solidFill>
                  <a:schemeClr val="tx2"/>
                </a:solidFill>
                <a:latin typeface="Arial"/>
                <a:cs typeface="Arial"/>
              </a:rPr>
              <a:t>כיסא הנהג, וכעת </a:t>
            </a:r>
            <a:r>
              <a:rPr lang="he-IL" dirty="0">
                <a:solidFill>
                  <a:schemeClr val="tx2"/>
                </a:solidFill>
                <a:latin typeface="Arial"/>
                <a:cs typeface="Arial"/>
              </a:rPr>
              <a:t>הוא זקוק להשתלה.</a:t>
            </a:r>
          </a:p>
          <a:p>
            <a:pPr eaLnBrk="1" hangingPunct="1">
              <a:defRPr/>
            </a:pPr>
            <a:r>
              <a:rPr lang="he-IL" dirty="0" smtClean="0">
                <a:solidFill>
                  <a:schemeClr val="tx2"/>
                </a:solidFill>
                <a:latin typeface="Arial"/>
                <a:cs typeface="Arial"/>
              </a:rPr>
              <a:t>מכיוון </a:t>
            </a:r>
            <a:r>
              <a:rPr lang="he-IL" dirty="0">
                <a:solidFill>
                  <a:schemeClr val="tx2"/>
                </a:solidFill>
                <a:latin typeface="Arial"/>
                <a:cs typeface="Arial"/>
              </a:rPr>
              <a:t>שסאם </a:t>
            </a:r>
            <a:r>
              <a:rPr lang="he-IL" dirty="0" smtClean="0">
                <a:solidFill>
                  <a:schemeClr val="tx2"/>
                </a:solidFill>
                <a:latin typeface="Arial"/>
                <a:cs typeface="Arial"/>
              </a:rPr>
              <a:t>אינו </a:t>
            </a:r>
            <a:r>
              <a:rPr lang="he-IL" dirty="0">
                <a:solidFill>
                  <a:schemeClr val="tx2"/>
                </a:solidFill>
                <a:latin typeface="Arial"/>
                <a:cs typeface="Arial"/>
              </a:rPr>
              <a:t>מאמין ברפואה </a:t>
            </a:r>
            <a:r>
              <a:rPr lang="he-IL" dirty="0" smtClean="0">
                <a:solidFill>
                  <a:schemeClr val="tx2"/>
                </a:solidFill>
                <a:latin typeface="Arial"/>
                <a:cs typeface="Arial"/>
              </a:rPr>
              <a:t>קונבנציונלית</a:t>
            </a:r>
            <a:r>
              <a:rPr lang="he-IL" dirty="0">
                <a:solidFill>
                  <a:schemeClr val="tx2"/>
                </a:solidFill>
                <a:latin typeface="Arial"/>
                <a:cs typeface="Arial"/>
              </a:rPr>
              <a:t>, הוא העדיף לבקש מג'ק</a:t>
            </a:r>
            <a:r>
              <a:rPr lang="he-IL" dirty="0" smtClean="0">
                <a:solidFill>
                  <a:schemeClr val="tx2"/>
                </a:solidFill>
                <a:latin typeface="Arial"/>
                <a:cs typeface="Arial"/>
              </a:rPr>
              <a:t>,</a:t>
            </a:r>
          </a:p>
          <a:p>
            <a:pPr eaLnBrk="1" hangingPunct="1">
              <a:defRPr/>
            </a:pPr>
            <a:r>
              <a:rPr lang="he-IL" dirty="0" smtClean="0">
                <a:solidFill>
                  <a:schemeClr val="tx2"/>
                </a:solidFill>
                <a:latin typeface="Arial"/>
                <a:cs typeface="Arial"/>
              </a:rPr>
              <a:t>בן </a:t>
            </a:r>
            <a:r>
              <a:rPr lang="he-IL" dirty="0">
                <a:solidFill>
                  <a:schemeClr val="tx2"/>
                </a:solidFill>
                <a:latin typeface="Arial"/>
                <a:cs typeface="Arial"/>
              </a:rPr>
              <a:t>דודו המכונאי, </a:t>
            </a:r>
            <a:r>
              <a:rPr lang="he-IL" dirty="0" smtClean="0">
                <a:solidFill>
                  <a:schemeClr val="tx2"/>
                </a:solidFill>
                <a:latin typeface="Arial"/>
                <a:cs typeface="Arial"/>
              </a:rPr>
              <a:t>לנתח אותו.</a:t>
            </a:r>
            <a:endParaRPr lang="he-IL" dirty="0">
              <a:solidFill>
                <a:schemeClr val="tx2"/>
              </a:solidFill>
              <a:latin typeface="Arial"/>
              <a:cs typeface="Arial"/>
            </a:endParaRPr>
          </a:p>
          <a:p>
            <a:pPr eaLnBrk="1" hangingPunct="1">
              <a:defRPr/>
            </a:pPr>
            <a:r>
              <a:rPr lang="he-IL" dirty="0">
                <a:solidFill>
                  <a:schemeClr val="tx2"/>
                </a:solidFill>
                <a:latin typeface="Arial"/>
                <a:cs typeface="Arial"/>
              </a:rPr>
              <a:t>ג'ק אמר שישמח </a:t>
            </a:r>
            <a:r>
              <a:rPr lang="he-IL" dirty="0" smtClean="0">
                <a:solidFill>
                  <a:schemeClr val="tx2"/>
                </a:solidFill>
                <a:latin typeface="Arial"/>
                <a:cs typeface="Arial"/>
              </a:rPr>
              <a:t>לנתח אותו אבל </a:t>
            </a:r>
            <a:r>
              <a:rPr lang="he-IL" dirty="0">
                <a:solidFill>
                  <a:schemeClr val="tx2"/>
                </a:solidFill>
                <a:latin typeface="Arial"/>
                <a:cs typeface="Arial"/>
              </a:rPr>
              <a:t>אין לו מהיכן להשיג </a:t>
            </a:r>
            <a:r>
              <a:rPr lang="he-IL" dirty="0" smtClean="0">
                <a:solidFill>
                  <a:schemeClr val="tx2"/>
                </a:solidFill>
                <a:latin typeface="Arial"/>
                <a:cs typeface="Arial"/>
              </a:rPr>
              <a:t>לב, ולעומת זאת, יש </a:t>
            </a:r>
            <a:r>
              <a:rPr lang="he-IL" dirty="0">
                <a:solidFill>
                  <a:schemeClr val="tx2"/>
                </a:solidFill>
                <a:latin typeface="Arial"/>
                <a:cs typeface="Arial"/>
              </a:rPr>
              <a:t>לו משאבה ישנה בדיוק בגודל המתאים. </a:t>
            </a:r>
          </a:p>
          <a:p>
            <a:pPr eaLnBrk="1" hangingPunct="1">
              <a:defRPr/>
            </a:pPr>
            <a:r>
              <a:rPr lang="he-IL" dirty="0">
                <a:solidFill>
                  <a:schemeClr val="tx2"/>
                </a:solidFill>
                <a:latin typeface="Arial"/>
                <a:cs typeface="Arial"/>
              </a:rPr>
              <a:t>המשאבה כוללת שני צינורות שואבים ושני צינורות פולטים</a:t>
            </a:r>
            <a:r>
              <a:rPr lang="he-IL" dirty="0" smtClean="0">
                <a:solidFill>
                  <a:schemeClr val="tx2"/>
                </a:solidFill>
                <a:latin typeface="Arial"/>
                <a:cs typeface="Arial"/>
              </a:rPr>
              <a:t>.</a:t>
            </a:r>
          </a:p>
          <a:p>
            <a:pPr eaLnBrk="1" hangingPunct="1">
              <a:defRPr/>
            </a:pPr>
            <a:r>
              <a:rPr lang="he-IL" dirty="0">
                <a:solidFill>
                  <a:schemeClr val="tx2"/>
                </a:solidFill>
                <a:latin typeface="Arial"/>
                <a:cs typeface="Arial"/>
              </a:rPr>
              <a:t>א. לאילו כלי דם </a:t>
            </a:r>
            <a:r>
              <a:rPr lang="he-IL" dirty="0" smtClean="0">
                <a:solidFill>
                  <a:schemeClr val="tx2"/>
                </a:solidFill>
                <a:latin typeface="Arial"/>
                <a:cs typeface="Arial"/>
              </a:rPr>
              <a:t>ג'ק צריך לחבר </a:t>
            </a:r>
            <a:r>
              <a:rPr lang="he-IL" dirty="0">
                <a:solidFill>
                  <a:schemeClr val="tx2"/>
                </a:solidFill>
                <a:latin typeface="Arial"/>
                <a:cs typeface="Arial"/>
              </a:rPr>
              <a:t>את הצינורות הקולטים ואת הצינורות הפולטים?</a:t>
            </a:r>
          </a:p>
          <a:p>
            <a:pPr eaLnBrk="1" hangingPunct="1">
              <a:defRPr/>
            </a:pPr>
            <a:r>
              <a:rPr lang="he-IL" dirty="0">
                <a:solidFill>
                  <a:schemeClr val="tx2"/>
                </a:solidFill>
                <a:latin typeface="Arial"/>
                <a:cs typeface="Arial"/>
              </a:rPr>
              <a:t>ב. איזה שינוי יש לעשות במשאבה על מנת שתהיה דומה ללב אנושי?</a:t>
            </a:r>
          </a:p>
          <a:p>
            <a:pPr eaLnBrk="1" hangingPunct="1">
              <a:defRPr/>
            </a:pPr>
            <a:r>
              <a:rPr lang="he-IL" dirty="0" smtClean="0">
                <a:solidFill>
                  <a:schemeClr val="tx2"/>
                </a:solidFill>
                <a:latin typeface="Arial"/>
                <a:cs typeface="Arial"/>
              </a:rPr>
              <a:t>ג. </a:t>
            </a:r>
            <a:r>
              <a:rPr lang="he-IL" dirty="0">
                <a:solidFill>
                  <a:schemeClr val="tx2"/>
                </a:solidFill>
                <a:latin typeface="Arial"/>
                <a:cs typeface="Arial"/>
              </a:rPr>
              <a:t>נניח </a:t>
            </a:r>
            <a:r>
              <a:rPr lang="he-IL" dirty="0" smtClean="0">
                <a:solidFill>
                  <a:schemeClr val="tx2"/>
                </a:solidFill>
                <a:latin typeface="Arial"/>
                <a:cs typeface="Arial"/>
              </a:rPr>
              <a:t>שהיה אפשר להשתיל </a:t>
            </a:r>
            <a:r>
              <a:rPr lang="he-IL" dirty="0">
                <a:solidFill>
                  <a:schemeClr val="tx2"/>
                </a:solidFill>
                <a:latin typeface="Arial"/>
                <a:cs typeface="Arial"/>
              </a:rPr>
              <a:t>משאבה </a:t>
            </a:r>
            <a:r>
              <a:rPr lang="he-IL" dirty="0" smtClean="0">
                <a:solidFill>
                  <a:schemeClr val="tx2"/>
                </a:solidFill>
                <a:latin typeface="Arial"/>
                <a:cs typeface="Arial"/>
              </a:rPr>
              <a:t>מכנית </a:t>
            </a:r>
            <a:r>
              <a:rPr lang="he-IL" dirty="0">
                <a:solidFill>
                  <a:schemeClr val="tx2"/>
                </a:solidFill>
                <a:latin typeface="Arial"/>
                <a:cs typeface="Arial"/>
              </a:rPr>
              <a:t>במקום לב אנושי. מה היתרונות   </a:t>
            </a:r>
          </a:p>
          <a:p>
            <a:pPr eaLnBrk="1" hangingPunct="1">
              <a:defRPr/>
            </a:pPr>
            <a:r>
              <a:rPr lang="he-IL" dirty="0">
                <a:solidFill>
                  <a:schemeClr val="tx2"/>
                </a:solidFill>
                <a:latin typeface="Arial"/>
                <a:cs typeface="Arial"/>
              </a:rPr>
              <a:t>    והחסרונות העקרוניים של </a:t>
            </a:r>
            <a:r>
              <a:rPr lang="he-IL" dirty="0" smtClean="0">
                <a:solidFill>
                  <a:schemeClr val="tx2"/>
                </a:solidFill>
                <a:latin typeface="Arial"/>
                <a:cs typeface="Arial"/>
              </a:rPr>
              <a:t>המשאבה לעומת לב </a:t>
            </a:r>
            <a:r>
              <a:rPr lang="he-IL" dirty="0">
                <a:solidFill>
                  <a:schemeClr val="tx2"/>
                </a:solidFill>
                <a:latin typeface="Arial"/>
                <a:cs typeface="Arial"/>
              </a:rPr>
              <a:t>אנושי?</a:t>
            </a:r>
          </a:p>
          <a:p>
            <a:pPr eaLnBrk="1" hangingPunct="1">
              <a:defRPr/>
            </a:pPr>
            <a:endParaRPr lang="he-IL" dirty="0" smtClean="0">
              <a:solidFill>
                <a:schemeClr val="tx2"/>
              </a:solidFill>
              <a:latin typeface="Arial"/>
              <a:cs typeface="Arial"/>
            </a:endParaRPr>
          </a:p>
        </p:txBody>
      </p:sp>
      <p:pic>
        <p:nvPicPr>
          <p:cNvPr id="2050" name="Picture 2" descr="C:\Users\O_B\Documents\א נחשון\לוגו ביולוגיה בחיוך.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קבוצה 22"/>
          <p:cNvGrpSpPr>
            <a:grpSpLocks/>
          </p:cNvGrpSpPr>
          <p:nvPr/>
        </p:nvGrpSpPr>
        <p:grpSpPr bwMode="auto">
          <a:xfrm>
            <a:off x="1932872" y="5169632"/>
            <a:ext cx="5386297" cy="1063625"/>
            <a:chOff x="-297756" y="3139794"/>
            <a:chExt cx="7667349" cy="1635654"/>
          </a:xfrm>
        </p:grpSpPr>
        <p:sp>
          <p:nvSpPr>
            <p:cNvPr id="10" name="מלבן עם פינות מעוגלות באותו צד 9"/>
            <p:cNvSpPr/>
            <p:nvPr/>
          </p:nvSpPr>
          <p:spPr>
            <a:xfrm>
              <a:off x="3203665" y="3139794"/>
              <a:ext cx="1873369" cy="144035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1" name="מלבן 10"/>
            <p:cNvSpPr/>
            <p:nvPr/>
          </p:nvSpPr>
          <p:spPr>
            <a:xfrm>
              <a:off x="1836491" y="3501103"/>
              <a:ext cx="1367174" cy="14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2" name="מלבן 11"/>
            <p:cNvSpPr/>
            <p:nvPr/>
          </p:nvSpPr>
          <p:spPr>
            <a:xfrm>
              <a:off x="2123484" y="4004005"/>
              <a:ext cx="1080181" cy="14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3" name="מלבן 12"/>
            <p:cNvSpPr/>
            <p:nvPr/>
          </p:nvSpPr>
          <p:spPr>
            <a:xfrm>
              <a:off x="5121636" y="3987358"/>
              <a:ext cx="1367174" cy="14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4" name="מלבן 13"/>
            <p:cNvSpPr/>
            <p:nvPr/>
          </p:nvSpPr>
          <p:spPr>
            <a:xfrm>
              <a:off x="5077034" y="3501103"/>
              <a:ext cx="1080181" cy="14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cxnSp>
          <p:nvCxnSpPr>
            <p:cNvPr id="15" name="מחבר חץ ישר 14"/>
            <p:cNvCxnSpPr/>
            <p:nvPr/>
          </p:nvCxnSpPr>
          <p:spPr>
            <a:xfrm>
              <a:off x="2008235" y="3571901"/>
              <a:ext cx="79092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 name="מחבר חץ ישר 15"/>
            <p:cNvCxnSpPr/>
            <p:nvPr/>
          </p:nvCxnSpPr>
          <p:spPr>
            <a:xfrm>
              <a:off x="2195797" y="4077244"/>
              <a:ext cx="79092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7" name="מחבר חץ ישר 16"/>
            <p:cNvCxnSpPr/>
            <p:nvPr/>
          </p:nvCxnSpPr>
          <p:spPr>
            <a:xfrm>
              <a:off x="5147087" y="3571901"/>
              <a:ext cx="79318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8" name="מחבר חץ ישר 17"/>
            <p:cNvCxnSpPr/>
            <p:nvPr/>
          </p:nvCxnSpPr>
          <p:spPr>
            <a:xfrm>
              <a:off x="5366061" y="4059376"/>
              <a:ext cx="79318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97756" y="3235004"/>
              <a:ext cx="1923085" cy="915477"/>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smtClean="0">
                  <a:solidFill>
                    <a:prstClr val="black"/>
                  </a:solidFill>
                  <a:latin typeface="Arial"/>
                  <a:cs typeface="Arial"/>
                </a:rPr>
                <a:t>צינורות </a:t>
              </a:r>
            </a:p>
            <a:p>
              <a:pPr fontAlgn="auto">
                <a:spcBef>
                  <a:spcPts val="0"/>
                </a:spcBef>
                <a:spcAft>
                  <a:spcPts val="0"/>
                </a:spcAft>
                <a:defRPr/>
              </a:pPr>
              <a:r>
                <a:rPr lang="he-IL" sz="1400" dirty="0" smtClean="0">
                  <a:solidFill>
                    <a:prstClr val="black"/>
                  </a:solidFill>
                  <a:latin typeface="Arial"/>
                  <a:cs typeface="Arial"/>
                </a:rPr>
                <a:t>קולטים</a:t>
              </a:r>
              <a:endParaRPr lang="he-IL" sz="1400" dirty="0">
                <a:solidFill>
                  <a:prstClr val="black"/>
                </a:solidFill>
                <a:latin typeface="Arial"/>
                <a:cs typeface="Arial"/>
              </a:endParaRPr>
            </a:p>
          </p:txBody>
        </p:sp>
        <p:sp>
          <p:nvSpPr>
            <p:cNvPr id="20" name="TextBox 19"/>
            <p:cNvSpPr txBox="1"/>
            <p:nvPr/>
          </p:nvSpPr>
          <p:spPr>
            <a:xfrm>
              <a:off x="5448769" y="3235004"/>
              <a:ext cx="1920824" cy="913037"/>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smtClean="0">
                  <a:solidFill>
                    <a:prstClr val="black"/>
                  </a:solidFill>
                  <a:latin typeface="Arial"/>
                  <a:cs typeface="Arial"/>
                </a:rPr>
                <a:t>צינורות </a:t>
              </a:r>
            </a:p>
            <a:p>
              <a:pPr fontAlgn="auto">
                <a:spcBef>
                  <a:spcPts val="0"/>
                </a:spcBef>
                <a:spcAft>
                  <a:spcPts val="0"/>
                </a:spcAft>
                <a:defRPr/>
              </a:pPr>
              <a:r>
                <a:rPr lang="he-IL" sz="1400" dirty="0" smtClean="0">
                  <a:solidFill>
                    <a:prstClr val="black"/>
                  </a:solidFill>
                  <a:latin typeface="Arial"/>
                  <a:cs typeface="Arial"/>
                </a:rPr>
                <a:t>פולטים</a:t>
              </a:r>
              <a:endParaRPr lang="he-IL" sz="1400" dirty="0">
                <a:solidFill>
                  <a:prstClr val="black"/>
                </a:solidFill>
                <a:latin typeface="Arial"/>
                <a:cs typeface="Arial"/>
              </a:endParaRPr>
            </a:p>
          </p:txBody>
        </p:sp>
        <p:sp>
          <p:nvSpPr>
            <p:cNvPr id="21" name="TextBox 20"/>
            <p:cNvSpPr txBox="1"/>
            <p:nvPr/>
          </p:nvSpPr>
          <p:spPr>
            <a:xfrm>
              <a:off x="3203665" y="3859971"/>
              <a:ext cx="1923085" cy="915477"/>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algn="ctr" fontAlgn="auto">
                <a:spcBef>
                  <a:spcPts val="0"/>
                </a:spcBef>
                <a:spcAft>
                  <a:spcPts val="0"/>
                </a:spcAft>
                <a:defRPr/>
              </a:pPr>
              <a:r>
                <a:rPr lang="he-IL" sz="1400" dirty="0">
                  <a:solidFill>
                    <a:prstClr val="black"/>
                  </a:solidFill>
                  <a:latin typeface="Arial"/>
                  <a:cs typeface="Arial"/>
                </a:rPr>
                <a:t>משאבה</a:t>
              </a:r>
            </a:p>
          </p:txBody>
        </p:sp>
      </p:grpSp>
    </p:spTree>
    <p:extLst>
      <p:ext uri="{BB962C8B-B14F-4D97-AF65-F5344CB8AC3E}">
        <p14:creationId xmlns:p14="http://schemas.microsoft.com/office/powerpoint/2010/main" val="155969820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p:cNvSpPr/>
          <p:nvPr/>
        </p:nvSpPr>
        <p:spPr>
          <a:xfrm>
            <a:off x="684213" y="836712"/>
            <a:ext cx="8196263" cy="58101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smtClean="0">
                <a:solidFill>
                  <a:prstClr val="black"/>
                </a:solidFill>
              </a:rPr>
              <a:t>א. יש לחבר צינור קולט אחד לריאות והאחר </a:t>
            </a:r>
            <a:r>
              <a:rPr lang="he-IL" dirty="0" smtClean="0">
                <a:solidFill>
                  <a:schemeClr val="tx1"/>
                </a:solidFill>
              </a:rPr>
              <a:t>לשני הוורידים החלולים. </a:t>
            </a:r>
          </a:p>
          <a:p>
            <a:pPr>
              <a:defRPr/>
            </a:pPr>
            <a:r>
              <a:rPr lang="he-IL" dirty="0" smtClean="0">
                <a:solidFill>
                  <a:schemeClr val="tx1"/>
                </a:solidFill>
              </a:rPr>
              <a:t>צינור פולט אחד לאבי העורקים והאחר לעורק הריאות.</a:t>
            </a:r>
          </a:p>
          <a:p>
            <a:pPr>
              <a:defRPr/>
            </a:pPr>
            <a:r>
              <a:rPr lang="he-IL" dirty="0" smtClean="0">
                <a:solidFill>
                  <a:schemeClr val="tx1"/>
                </a:solidFill>
              </a:rPr>
              <a:t>ב. יש לחלק את המשאבה לשני חלקים נפרדים לחלוטין, </a:t>
            </a:r>
          </a:p>
          <a:p>
            <a:pPr>
              <a:defRPr/>
            </a:pPr>
            <a:r>
              <a:rPr lang="he-IL" dirty="0" smtClean="0">
                <a:solidFill>
                  <a:schemeClr val="tx1"/>
                </a:solidFill>
              </a:rPr>
              <a:t>שלכל אחד מהם יתחבר צינור קולט וצינור פולט.</a:t>
            </a:r>
          </a:p>
          <a:p>
            <a:pPr>
              <a:defRPr/>
            </a:pPr>
            <a:endParaRPr lang="he-IL" dirty="0">
              <a:solidFill>
                <a:schemeClr val="tx1"/>
              </a:solidFill>
            </a:endParaRPr>
          </a:p>
          <a:p>
            <a:pPr>
              <a:defRPr/>
            </a:pPr>
            <a:endParaRPr lang="he-IL" dirty="0" smtClean="0">
              <a:solidFill>
                <a:schemeClr val="tx1"/>
              </a:solidFill>
            </a:endParaRPr>
          </a:p>
          <a:p>
            <a:pPr>
              <a:defRPr/>
            </a:pPr>
            <a:endParaRPr lang="he-IL" dirty="0" smtClean="0">
              <a:solidFill>
                <a:schemeClr val="tx1"/>
              </a:solidFill>
            </a:endParaRPr>
          </a:p>
          <a:p>
            <a:pPr>
              <a:defRPr/>
            </a:pPr>
            <a:endParaRPr lang="he-IL" dirty="0" smtClean="0">
              <a:solidFill>
                <a:schemeClr val="tx1"/>
              </a:solidFill>
            </a:endParaRPr>
          </a:p>
          <a:p>
            <a:pPr>
              <a:defRPr/>
            </a:pPr>
            <a:endParaRPr lang="he-IL" dirty="0">
              <a:solidFill>
                <a:schemeClr val="tx1"/>
              </a:solidFill>
            </a:endParaRPr>
          </a:p>
          <a:p>
            <a:pPr>
              <a:defRPr/>
            </a:pPr>
            <a:r>
              <a:rPr lang="he-IL" dirty="0" smtClean="0">
                <a:solidFill>
                  <a:schemeClr val="tx1"/>
                </a:solidFill>
              </a:rPr>
              <a:t>ג. </a:t>
            </a:r>
            <a:r>
              <a:rPr lang="he-IL" u="sng" dirty="0" smtClean="0">
                <a:solidFill>
                  <a:schemeClr val="tx1"/>
                </a:solidFill>
              </a:rPr>
              <a:t>יתרונות</a:t>
            </a:r>
            <a:r>
              <a:rPr lang="he-IL" dirty="0">
                <a:solidFill>
                  <a:schemeClr val="tx1"/>
                </a:solidFill>
              </a:rPr>
              <a:t>: החלפת לב במשאבה תפתור את המחסור התמידי באברים להשתלה. </a:t>
            </a:r>
            <a:r>
              <a:rPr lang="he-IL" dirty="0" smtClean="0">
                <a:solidFill>
                  <a:schemeClr val="tx1"/>
                </a:solidFill>
              </a:rPr>
              <a:t>כמו כן, </a:t>
            </a:r>
          </a:p>
          <a:p>
            <a:pPr>
              <a:defRPr/>
            </a:pPr>
            <a:r>
              <a:rPr lang="he-IL" dirty="0" smtClean="0">
                <a:solidFill>
                  <a:schemeClr val="tx1"/>
                </a:solidFill>
              </a:rPr>
              <a:t>אם ייעשה </a:t>
            </a:r>
            <a:r>
              <a:rPr lang="he-IL" dirty="0">
                <a:solidFill>
                  <a:schemeClr val="tx1"/>
                </a:solidFill>
              </a:rPr>
              <a:t>שימוש בחומרים סינטטיים או ביולוגיים אשר </a:t>
            </a:r>
            <a:r>
              <a:rPr lang="he-IL" dirty="0" smtClean="0">
                <a:solidFill>
                  <a:schemeClr val="tx1"/>
                </a:solidFill>
              </a:rPr>
              <a:t>אינם מעוררים </a:t>
            </a:r>
            <a:r>
              <a:rPr lang="he-IL" dirty="0">
                <a:solidFill>
                  <a:schemeClr val="tx1"/>
                </a:solidFill>
              </a:rPr>
              <a:t>תגובה חיסונית </a:t>
            </a:r>
            <a:endParaRPr lang="he-IL" dirty="0" smtClean="0">
              <a:solidFill>
                <a:schemeClr val="tx1"/>
              </a:solidFill>
            </a:endParaRPr>
          </a:p>
          <a:p>
            <a:pPr>
              <a:defRPr/>
            </a:pPr>
            <a:r>
              <a:rPr lang="he-IL" dirty="0" smtClean="0">
                <a:solidFill>
                  <a:schemeClr val="tx1"/>
                </a:solidFill>
              </a:rPr>
              <a:t>(</a:t>
            </a:r>
            <a:r>
              <a:rPr lang="he-IL" dirty="0">
                <a:solidFill>
                  <a:schemeClr val="tx1"/>
                </a:solidFill>
              </a:rPr>
              <a:t>ידועים חומרים כאלה), לא תתרחש דחייה של </a:t>
            </a:r>
            <a:r>
              <a:rPr lang="he-IL" dirty="0" smtClean="0">
                <a:solidFill>
                  <a:schemeClr val="tx1"/>
                </a:solidFill>
              </a:rPr>
              <a:t>השתל (סכנה הקיימת בהשתלת לב אנושי).</a:t>
            </a:r>
            <a:endParaRPr lang="he-IL" dirty="0">
              <a:solidFill>
                <a:schemeClr val="tx1"/>
              </a:solidFill>
            </a:endParaRPr>
          </a:p>
          <a:p>
            <a:pPr>
              <a:defRPr/>
            </a:pPr>
            <a:r>
              <a:rPr lang="he-IL" u="sng" dirty="0">
                <a:solidFill>
                  <a:schemeClr val="tx1"/>
                </a:solidFill>
              </a:rPr>
              <a:t>חסרונות</a:t>
            </a:r>
            <a:r>
              <a:rPr lang="he-IL" dirty="0">
                <a:solidFill>
                  <a:schemeClr val="tx1"/>
                </a:solidFill>
              </a:rPr>
              <a:t>: </a:t>
            </a:r>
            <a:endParaRPr lang="he-IL" dirty="0" smtClean="0">
              <a:solidFill>
                <a:schemeClr val="tx1"/>
              </a:solidFill>
            </a:endParaRPr>
          </a:p>
          <a:p>
            <a:pPr>
              <a:defRPr/>
            </a:pPr>
            <a:r>
              <a:rPr lang="he-IL" dirty="0" smtClean="0">
                <a:solidFill>
                  <a:schemeClr val="tx1"/>
                </a:solidFill>
              </a:rPr>
              <a:t>קצב פעולת המשאבה קבוע ואינו משתנה לפי מצבי הפעילות כפי שקורה בלב אנושי.</a:t>
            </a:r>
          </a:p>
          <a:p>
            <a:pPr>
              <a:defRPr/>
            </a:pPr>
            <a:r>
              <a:rPr lang="he-IL" dirty="0" smtClean="0">
                <a:solidFill>
                  <a:schemeClr val="tx1"/>
                </a:solidFill>
              </a:rPr>
              <a:t>הדם יצא משני חלקי המשאבה באותו הלחץ, אף שנדרש לחץ גבוה יותר להזרמת דם לכל הגוף לעומת הזרמתו לריאות.</a:t>
            </a:r>
          </a:p>
          <a:p>
            <a:pPr>
              <a:defRPr/>
            </a:pPr>
            <a:r>
              <a:rPr lang="he-IL" dirty="0" smtClean="0">
                <a:solidFill>
                  <a:schemeClr val="tx1"/>
                </a:solidFill>
              </a:rPr>
              <a:t>הלב האנושי (ואברים </a:t>
            </a:r>
            <a:r>
              <a:rPr lang="he-IL" dirty="0">
                <a:solidFill>
                  <a:schemeClr val="tx1"/>
                </a:solidFill>
              </a:rPr>
              <a:t>אחרים) מסוגל לתחזק את עצמו </a:t>
            </a:r>
            <a:r>
              <a:rPr lang="he-IL" dirty="0" smtClean="0">
                <a:solidFill>
                  <a:schemeClr val="tx1"/>
                </a:solidFill>
              </a:rPr>
              <a:t>על ידי </a:t>
            </a:r>
            <a:r>
              <a:rPr lang="he-IL" dirty="0">
                <a:solidFill>
                  <a:schemeClr val="tx1"/>
                </a:solidFill>
              </a:rPr>
              <a:t>תחלופה של </a:t>
            </a:r>
            <a:r>
              <a:rPr lang="he-IL" dirty="0" smtClean="0">
                <a:solidFill>
                  <a:schemeClr val="tx1"/>
                </a:solidFill>
              </a:rPr>
              <a:t>תאים, </a:t>
            </a:r>
            <a:r>
              <a:rPr lang="he-IL" dirty="0">
                <a:solidFill>
                  <a:schemeClr val="tx1"/>
                </a:solidFill>
              </a:rPr>
              <a:t>ולכן לרוב מסוגל לפעול </a:t>
            </a:r>
            <a:r>
              <a:rPr lang="he-IL" dirty="0" smtClean="0">
                <a:solidFill>
                  <a:schemeClr val="tx1"/>
                </a:solidFill>
              </a:rPr>
              <a:t>שנים </a:t>
            </a:r>
            <a:r>
              <a:rPr lang="he-IL" dirty="0">
                <a:solidFill>
                  <a:schemeClr val="tx1"/>
                </a:solidFill>
              </a:rPr>
              <a:t>ארוכות (כל תקופת החיים של הפרט). כיום אין מכשירים אשר מסוגלים לפעול </a:t>
            </a:r>
            <a:r>
              <a:rPr lang="he-IL" dirty="0" smtClean="0">
                <a:solidFill>
                  <a:schemeClr val="tx1"/>
                </a:solidFill>
              </a:rPr>
              <a:t>זמן רב </a:t>
            </a:r>
            <a:r>
              <a:rPr lang="he-IL" dirty="0">
                <a:solidFill>
                  <a:schemeClr val="tx1"/>
                </a:solidFill>
              </a:rPr>
              <a:t>כל כך.</a:t>
            </a:r>
          </a:p>
        </p:txBody>
      </p:sp>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45</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45</a:t>
            </a:fld>
            <a:endParaRPr lang="he-IL" sz="1100" dirty="0" smtClean="0">
              <a:solidFill>
                <a:srgbClr val="BFBFBF"/>
              </a:solidFill>
            </a:endParaRPr>
          </a:p>
        </p:txBody>
      </p:sp>
      <p:sp>
        <p:nvSpPr>
          <p:cNvPr id="8" name="TextBox 7"/>
          <p:cNvSpPr txBox="1"/>
          <p:nvPr/>
        </p:nvSpPr>
        <p:spPr>
          <a:xfrm>
            <a:off x="1547665" y="505703"/>
            <a:ext cx="7070874" cy="369332"/>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13:</a:t>
            </a:r>
          </a:p>
        </p:txBody>
      </p:sp>
      <p:pic>
        <p:nvPicPr>
          <p:cNvPr id="2050" name="Picture 2" descr="C:\Users\O_B\Documents\א נחשון\לוגו ביולוגיה בחיוך.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קבוצה 22"/>
          <p:cNvGrpSpPr>
            <a:grpSpLocks/>
          </p:cNvGrpSpPr>
          <p:nvPr/>
        </p:nvGrpSpPr>
        <p:grpSpPr bwMode="auto">
          <a:xfrm>
            <a:off x="2129971" y="2320197"/>
            <a:ext cx="5366236" cy="1098159"/>
            <a:chOff x="85150" y="3086687"/>
            <a:chExt cx="7638792" cy="1688761"/>
          </a:xfrm>
        </p:grpSpPr>
        <p:sp>
          <p:nvSpPr>
            <p:cNvPr id="24" name="מלבן עם פינות מעוגלות באותו צד 23"/>
            <p:cNvSpPr/>
            <p:nvPr/>
          </p:nvSpPr>
          <p:spPr>
            <a:xfrm>
              <a:off x="3203665" y="3139794"/>
              <a:ext cx="1873369" cy="144035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25" name="מלבן 24"/>
            <p:cNvSpPr/>
            <p:nvPr/>
          </p:nvSpPr>
          <p:spPr>
            <a:xfrm>
              <a:off x="1836491" y="3501103"/>
              <a:ext cx="1367174" cy="14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26" name="מלבן 25"/>
            <p:cNvSpPr/>
            <p:nvPr/>
          </p:nvSpPr>
          <p:spPr>
            <a:xfrm>
              <a:off x="2123484" y="4004005"/>
              <a:ext cx="1080181" cy="14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27" name="מלבן 26"/>
            <p:cNvSpPr/>
            <p:nvPr/>
          </p:nvSpPr>
          <p:spPr>
            <a:xfrm>
              <a:off x="5077033" y="4005226"/>
              <a:ext cx="1367174" cy="14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28" name="מלבן 27"/>
            <p:cNvSpPr/>
            <p:nvPr/>
          </p:nvSpPr>
          <p:spPr>
            <a:xfrm>
              <a:off x="5077034" y="3501103"/>
              <a:ext cx="1080181" cy="14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cxnSp>
          <p:nvCxnSpPr>
            <p:cNvPr id="29" name="מחבר חץ ישר 28"/>
            <p:cNvCxnSpPr/>
            <p:nvPr/>
          </p:nvCxnSpPr>
          <p:spPr>
            <a:xfrm>
              <a:off x="2008235" y="3571901"/>
              <a:ext cx="79092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0" name="מחבר חץ ישר 29"/>
            <p:cNvCxnSpPr/>
            <p:nvPr/>
          </p:nvCxnSpPr>
          <p:spPr>
            <a:xfrm>
              <a:off x="2195797" y="4077244"/>
              <a:ext cx="79092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1" name="מחבר חץ ישר 30"/>
            <p:cNvCxnSpPr/>
            <p:nvPr/>
          </p:nvCxnSpPr>
          <p:spPr>
            <a:xfrm>
              <a:off x="5147087" y="3571901"/>
              <a:ext cx="79318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2" name="מחבר חץ ישר 31"/>
            <p:cNvCxnSpPr/>
            <p:nvPr/>
          </p:nvCxnSpPr>
          <p:spPr>
            <a:xfrm>
              <a:off x="5306070" y="4082506"/>
              <a:ext cx="79318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85150" y="3581395"/>
              <a:ext cx="1923084" cy="915477"/>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smtClean="0">
                  <a:solidFill>
                    <a:prstClr val="black"/>
                  </a:solidFill>
                  <a:latin typeface="Arial"/>
                  <a:cs typeface="Arial"/>
                </a:rPr>
                <a:t>ורידי הריאה</a:t>
              </a:r>
              <a:endParaRPr lang="he-IL" sz="1400" dirty="0">
                <a:solidFill>
                  <a:prstClr val="black"/>
                </a:solidFill>
                <a:latin typeface="Arial"/>
                <a:cs typeface="Arial"/>
              </a:endParaRPr>
            </a:p>
          </p:txBody>
        </p:sp>
        <p:sp>
          <p:nvSpPr>
            <p:cNvPr id="34" name="TextBox 33"/>
            <p:cNvSpPr txBox="1"/>
            <p:nvPr/>
          </p:nvSpPr>
          <p:spPr>
            <a:xfrm>
              <a:off x="5803118" y="3086687"/>
              <a:ext cx="1920824" cy="913037"/>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smtClean="0">
                  <a:solidFill>
                    <a:prstClr val="black"/>
                  </a:solidFill>
                  <a:latin typeface="Arial"/>
                  <a:cs typeface="Arial"/>
                </a:rPr>
                <a:t>אבי העורקים</a:t>
              </a:r>
              <a:endParaRPr lang="he-IL" sz="1400" dirty="0">
                <a:solidFill>
                  <a:prstClr val="black"/>
                </a:solidFill>
                <a:latin typeface="Arial"/>
                <a:cs typeface="Arial"/>
              </a:endParaRPr>
            </a:p>
          </p:txBody>
        </p:sp>
        <p:sp>
          <p:nvSpPr>
            <p:cNvPr id="35" name="TextBox 34"/>
            <p:cNvSpPr txBox="1"/>
            <p:nvPr/>
          </p:nvSpPr>
          <p:spPr>
            <a:xfrm>
              <a:off x="3203665" y="3859971"/>
              <a:ext cx="1923085" cy="915477"/>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algn="ctr" fontAlgn="auto">
                <a:spcBef>
                  <a:spcPts val="0"/>
                </a:spcBef>
                <a:spcAft>
                  <a:spcPts val="0"/>
                </a:spcAft>
                <a:defRPr/>
              </a:pPr>
              <a:r>
                <a:rPr lang="he-IL" sz="1400" dirty="0">
                  <a:solidFill>
                    <a:prstClr val="black"/>
                  </a:solidFill>
                  <a:latin typeface="Arial"/>
                  <a:cs typeface="Arial"/>
                </a:rPr>
                <a:t>משאבה</a:t>
              </a:r>
            </a:p>
          </p:txBody>
        </p:sp>
      </p:grpSp>
      <p:cxnSp>
        <p:nvCxnSpPr>
          <p:cNvPr id="3" name="מחבר ישר 2"/>
          <p:cNvCxnSpPr/>
          <p:nvPr/>
        </p:nvCxnSpPr>
        <p:spPr>
          <a:xfrm flipH="1">
            <a:off x="4283968" y="2780928"/>
            <a:ext cx="1316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bwMode="auto">
          <a:xfrm>
            <a:off x="6372200" y="2708920"/>
            <a:ext cx="1349375" cy="593725"/>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smtClean="0">
                <a:solidFill>
                  <a:prstClr val="black"/>
                </a:solidFill>
                <a:latin typeface="Arial"/>
                <a:cs typeface="Arial"/>
              </a:rPr>
              <a:t>עורק הריאה</a:t>
            </a:r>
            <a:endParaRPr lang="he-IL" sz="1400" dirty="0">
              <a:solidFill>
                <a:prstClr val="black"/>
              </a:solidFill>
              <a:latin typeface="Arial"/>
              <a:cs typeface="Arial"/>
            </a:endParaRPr>
          </a:p>
        </p:txBody>
      </p:sp>
      <p:sp>
        <p:nvSpPr>
          <p:cNvPr id="38" name="TextBox 37"/>
          <p:cNvSpPr txBox="1"/>
          <p:nvPr/>
        </p:nvSpPr>
        <p:spPr bwMode="auto">
          <a:xfrm>
            <a:off x="2051720" y="2320196"/>
            <a:ext cx="1349375" cy="593725"/>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smtClean="0">
                <a:solidFill>
                  <a:prstClr val="black"/>
                </a:solidFill>
                <a:latin typeface="Arial"/>
                <a:cs typeface="Arial"/>
              </a:rPr>
              <a:t>ורידים </a:t>
            </a:r>
            <a:r>
              <a:rPr lang="he-IL" sz="1400" dirty="0" smtClean="0">
                <a:latin typeface="Arial"/>
                <a:cs typeface="Arial"/>
              </a:rPr>
              <a:t>חלולים</a:t>
            </a:r>
            <a:endParaRPr lang="he-IL" sz="1400" dirty="0">
              <a:latin typeface="Arial"/>
              <a:cs typeface="Arial"/>
            </a:endParaRPr>
          </a:p>
        </p:txBody>
      </p:sp>
    </p:spTree>
    <p:extLst>
      <p:ext uri="{BB962C8B-B14F-4D97-AF65-F5344CB8AC3E}">
        <p14:creationId xmlns:p14="http://schemas.microsoft.com/office/powerpoint/2010/main" val="173048082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66713" y="549275"/>
            <a:ext cx="8215312" cy="7921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בגופם של אורגניזמים שונים התפתחו שני סוגים עיקריים של מערכות דם:</a:t>
            </a:r>
          </a:p>
          <a:p>
            <a:pPr>
              <a:defRPr/>
            </a:pPr>
            <a:r>
              <a:rPr lang="he-IL" dirty="0" smtClean="0">
                <a:solidFill>
                  <a:prstClr val="black"/>
                </a:solidFill>
                <a:latin typeface="Times New Roman" pitchFamily="18" charset="0"/>
                <a:cs typeface="Arial"/>
              </a:rPr>
              <a:t> </a:t>
            </a:r>
            <a:r>
              <a:rPr lang="he-IL" dirty="0" smtClean="0">
                <a:latin typeface="Times New Roman" pitchFamily="18" charset="0"/>
                <a:cs typeface="Arial"/>
              </a:rPr>
              <a:t>מערכת דם פתוחה ומערכת דם סגורה.</a:t>
            </a:r>
            <a:endParaRPr lang="en-US" dirty="0" smtClean="0">
              <a:latin typeface="Times New Roman" pitchFamily="18" charset="0"/>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1F1E7C3-EA1B-4AAF-A019-F8265AE344F1}" type="slidenum">
              <a:rPr lang="he-IL" smtClean="0"/>
              <a:pPr fontAlgn="base">
                <a:spcBef>
                  <a:spcPct val="0"/>
                </a:spcBef>
                <a:spcAft>
                  <a:spcPct val="0"/>
                </a:spcAft>
                <a:defRPr/>
              </a:pPr>
              <a:t>5</a:t>
            </a:fld>
            <a:endParaRPr lang="he-IL" dirty="0" smtClean="0"/>
          </a:p>
        </p:txBody>
      </p:sp>
      <p:sp>
        <p:nvSpPr>
          <p:cNvPr id="8197"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מערכת דם פתוחה ומערכת דם סגורה</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8" name="TextBox 7"/>
          <p:cNvSpPr txBox="1"/>
          <p:nvPr/>
        </p:nvSpPr>
        <p:spPr>
          <a:xfrm>
            <a:off x="4983163" y="1423988"/>
            <a:ext cx="3673475" cy="27908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 </a:t>
            </a:r>
            <a:r>
              <a:rPr lang="he-IL" u="sng" dirty="0" smtClean="0">
                <a:solidFill>
                  <a:schemeClr val="accent3"/>
                </a:solidFill>
                <a:latin typeface="Times New Roman" pitchFamily="18" charset="0"/>
                <a:cs typeface="Arial"/>
              </a:rPr>
              <a:t>מערכת דם פתוחה</a:t>
            </a:r>
          </a:p>
          <a:p>
            <a:pPr>
              <a:defRPr/>
            </a:pPr>
            <a:r>
              <a:rPr lang="he-IL" dirty="0" smtClean="0">
                <a:latin typeface="Times New Roman" pitchFamily="18" charset="0"/>
                <a:cs typeface="Arial"/>
              </a:rPr>
              <a:t>קיימת בפרוקי רגליים (כגון חרקים וסרטנים) ורכיכות (כגון חלזונות).</a:t>
            </a:r>
          </a:p>
          <a:p>
            <a:pPr>
              <a:defRPr/>
            </a:pPr>
            <a:r>
              <a:rPr lang="he-IL" dirty="0" smtClean="0">
                <a:latin typeface="Times New Roman" pitchFamily="18" charset="0"/>
                <a:cs typeface="Arial"/>
              </a:rPr>
              <a:t>החלק המתפקד כמו לב מזרים דם לצינורות. </a:t>
            </a:r>
            <a:r>
              <a:rPr lang="he-IL" u="sng" dirty="0" smtClean="0">
                <a:solidFill>
                  <a:schemeClr val="accent3"/>
                </a:solidFill>
                <a:latin typeface="Times New Roman" pitchFamily="18" charset="0"/>
                <a:cs typeface="Arial"/>
              </a:rPr>
              <a:t>הדם זורם בצינורות רק בחלק מדרכו, ואחר כך נשפך לחללים בגוף</a:t>
            </a:r>
            <a:r>
              <a:rPr lang="he-IL" dirty="0" smtClean="0">
                <a:latin typeface="Times New Roman" pitchFamily="18" charset="0"/>
                <a:cs typeface="Arial"/>
              </a:rPr>
              <a:t>, שבהם מתרחש חילוף החומרים עם התאים. לאחר מכן הדם נאסף שוב אל צינורות, ומובל בחזרה אל הלב.</a:t>
            </a:r>
          </a:p>
          <a:p>
            <a:pPr>
              <a:defRPr/>
            </a:pPr>
            <a:endParaRPr lang="he-IL" dirty="0" smtClean="0">
              <a:latin typeface="Times New Roman" pitchFamily="18" charset="0"/>
              <a:cs typeface="Arial"/>
            </a:endParaRPr>
          </a:p>
          <a:p>
            <a:pPr>
              <a:defRPr/>
            </a:pPr>
            <a:endParaRPr lang="en-US" u="sng" dirty="0" smtClean="0">
              <a:latin typeface="Times New Roman" pitchFamily="18" charset="0"/>
              <a:cs typeface="Arial"/>
            </a:endParaRPr>
          </a:p>
        </p:txBody>
      </p:sp>
      <p:sp>
        <p:nvSpPr>
          <p:cNvPr id="9" name="TextBox 8"/>
          <p:cNvSpPr txBox="1"/>
          <p:nvPr/>
        </p:nvSpPr>
        <p:spPr>
          <a:xfrm>
            <a:off x="350838" y="1576388"/>
            <a:ext cx="4276725" cy="230346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dirty="0" smtClean="0">
                <a:solidFill>
                  <a:prstClr val="black"/>
                </a:solidFill>
                <a:latin typeface="Times New Roman" pitchFamily="18" charset="0"/>
                <a:cs typeface="Arial"/>
              </a:rPr>
              <a:t> </a:t>
            </a:r>
            <a:r>
              <a:rPr lang="he-IL" u="sng" dirty="0" smtClean="0">
                <a:solidFill>
                  <a:schemeClr val="accent3"/>
                </a:solidFill>
                <a:latin typeface="Times New Roman" pitchFamily="18" charset="0"/>
                <a:cs typeface="Arial"/>
              </a:rPr>
              <a:t>מערכת דם סגורה</a:t>
            </a:r>
          </a:p>
          <a:p>
            <a:pPr>
              <a:defRPr/>
            </a:pPr>
            <a:r>
              <a:rPr lang="he-IL" dirty="0" smtClean="0">
                <a:latin typeface="Times New Roman" pitchFamily="18" charset="0"/>
                <a:cs typeface="Arial"/>
              </a:rPr>
              <a:t>קיימת אצל כל החולייתנים, כדוגמת האדם.</a:t>
            </a:r>
          </a:p>
          <a:p>
            <a:pPr>
              <a:defRPr/>
            </a:pPr>
            <a:r>
              <a:rPr lang="he-IL" u="sng" dirty="0" smtClean="0">
                <a:solidFill>
                  <a:schemeClr val="accent3"/>
                </a:solidFill>
                <a:latin typeface="Times New Roman" pitchFamily="18" charset="0"/>
                <a:cs typeface="Arial"/>
              </a:rPr>
              <a:t>הדם זורם תמיד בתוך צינורות</a:t>
            </a:r>
            <a:r>
              <a:rPr lang="he-IL" dirty="0" smtClean="0">
                <a:latin typeface="Times New Roman" pitchFamily="18" charset="0"/>
                <a:cs typeface="Arial"/>
              </a:rPr>
              <a:t>. </a:t>
            </a:r>
          </a:p>
          <a:p>
            <a:pPr>
              <a:defRPr/>
            </a:pPr>
            <a:r>
              <a:rPr lang="he-IL" dirty="0" smtClean="0">
                <a:latin typeface="Times New Roman" pitchFamily="18" charset="0"/>
                <a:cs typeface="Arial"/>
              </a:rPr>
              <a:t>הלב מזרים את הדם לצינורות (עורקים), המתפצלים לנימים, ובהם מתרחש חילוף החומרים עם התאים. הנימים מתלכדים לצינורות גדולים יותר (ורידים) וחוזרים אל הלב.</a:t>
            </a:r>
          </a:p>
        </p:txBody>
      </p:sp>
      <p:pic>
        <p:nvPicPr>
          <p:cNvPr id="29704" name="תמונה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787775"/>
            <a:ext cx="41211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5" name="קבוצה 32"/>
          <p:cNvGrpSpPr>
            <a:grpSpLocks/>
          </p:cNvGrpSpPr>
          <p:nvPr/>
        </p:nvGrpSpPr>
        <p:grpSpPr bwMode="auto">
          <a:xfrm>
            <a:off x="5113338" y="4194175"/>
            <a:ext cx="3743325" cy="2071688"/>
            <a:chOff x="4986300" y="4249847"/>
            <a:chExt cx="3743603" cy="2072115"/>
          </a:xfrm>
        </p:grpSpPr>
        <p:grpSp>
          <p:nvGrpSpPr>
            <p:cNvPr id="29715" name="קבוצה 7180"/>
            <p:cNvGrpSpPr>
              <a:grpSpLocks/>
            </p:cNvGrpSpPr>
            <p:nvPr/>
          </p:nvGrpSpPr>
          <p:grpSpPr bwMode="auto">
            <a:xfrm>
              <a:off x="4986300" y="4249847"/>
              <a:ext cx="3743603" cy="2072115"/>
              <a:chOff x="5181600" y="4218568"/>
              <a:chExt cx="3400425" cy="2028825"/>
            </a:xfrm>
          </p:grpSpPr>
          <p:pic>
            <p:nvPicPr>
              <p:cNvPr id="297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218568"/>
                <a:ext cx="3400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8" name="קבוצה 15"/>
              <p:cNvGrpSpPr>
                <a:grpSpLocks/>
              </p:cNvGrpSpPr>
              <p:nvPr/>
            </p:nvGrpSpPr>
            <p:grpSpPr bwMode="auto">
              <a:xfrm>
                <a:off x="5580112" y="5517232"/>
                <a:ext cx="503287" cy="180410"/>
                <a:chOff x="5078036" y="5120798"/>
                <a:chExt cx="503287" cy="180410"/>
              </a:xfrm>
            </p:grpSpPr>
            <p:cxnSp>
              <p:nvCxnSpPr>
                <p:cNvPr id="12" name="מחבר מעוקל 11"/>
                <p:cNvCxnSpPr/>
                <p:nvPr/>
              </p:nvCxnSpPr>
              <p:spPr>
                <a:xfrm flipV="1">
                  <a:off x="5077538" y="5120271"/>
                  <a:ext cx="503285" cy="71514"/>
                </a:xfrm>
                <a:prstGeom prst="curvedConnector3">
                  <a:avLst/>
                </a:prstGeom>
                <a:ln>
                  <a:solidFill>
                    <a:srgbClr val="99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מעוקל 14"/>
                <p:cNvCxnSpPr/>
                <p:nvPr/>
              </p:nvCxnSpPr>
              <p:spPr>
                <a:xfrm>
                  <a:off x="5077538" y="5191785"/>
                  <a:ext cx="503285" cy="108826"/>
                </a:xfrm>
                <a:prstGeom prst="curvedConnector3">
                  <a:avLst/>
                </a:prstGeom>
                <a:ln>
                  <a:solidFill>
                    <a:srgbClr val="996633"/>
                  </a:solidFill>
                  <a:tailEnd type="arrow"/>
                </a:ln>
              </p:spPr>
              <p:style>
                <a:lnRef idx="1">
                  <a:schemeClr val="accent1"/>
                </a:lnRef>
                <a:fillRef idx="0">
                  <a:schemeClr val="accent1"/>
                </a:fillRef>
                <a:effectRef idx="0">
                  <a:schemeClr val="accent1"/>
                </a:effectRef>
                <a:fontRef idx="minor">
                  <a:schemeClr val="tx1"/>
                </a:fontRef>
              </p:style>
            </p:cxnSp>
          </p:grpSp>
          <p:grpSp>
            <p:nvGrpSpPr>
              <p:cNvPr id="29719" name="קבוצה 22"/>
              <p:cNvGrpSpPr>
                <a:grpSpLocks/>
              </p:cNvGrpSpPr>
              <p:nvPr/>
            </p:nvGrpSpPr>
            <p:grpSpPr bwMode="auto">
              <a:xfrm>
                <a:off x="5580112" y="5107163"/>
                <a:ext cx="503287" cy="180410"/>
                <a:chOff x="5078036" y="5120798"/>
                <a:chExt cx="503287" cy="180410"/>
              </a:xfrm>
            </p:grpSpPr>
            <p:cxnSp>
              <p:nvCxnSpPr>
                <p:cNvPr id="24" name="מחבר מעוקל 23"/>
                <p:cNvCxnSpPr/>
                <p:nvPr/>
              </p:nvCxnSpPr>
              <p:spPr>
                <a:xfrm flipV="1">
                  <a:off x="5077538" y="5121466"/>
                  <a:ext cx="503285" cy="71514"/>
                </a:xfrm>
                <a:prstGeom prst="curvedConnector3">
                  <a:avLst/>
                </a:prstGeom>
                <a:ln>
                  <a:solidFill>
                    <a:srgbClr val="996600"/>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מעוקל 24"/>
                <p:cNvCxnSpPr/>
                <p:nvPr/>
              </p:nvCxnSpPr>
              <p:spPr>
                <a:xfrm>
                  <a:off x="5077538" y="5192980"/>
                  <a:ext cx="503285" cy="108826"/>
                </a:xfrm>
                <a:prstGeom prst="curvedConnector3">
                  <a:avLst/>
                </a:prstGeom>
                <a:ln>
                  <a:solidFill>
                    <a:srgbClr val="996633"/>
                  </a:solidFill>
                  <a:tailEnd type="arrow"/>
                </a:ln>
              </p:spPr>
              <p:style>
                <a:lnRef idx="1">
                  <a:schemeClr val="accent1"/>
                </a:lnRef>
                <a:fillRef idx="0">
                  <a:schemeClr val="accent1"/>
                </a:fillRef>
                <a:effectRef idx="0">
                  <a:schemeClr val="accent1"/>
                </a:effectRef>
                <a:fontRef idx="minor">
                  <a:schemeClr val="tx1"/>
                </a:fontRef>
              </p:style>
            </p:cxnSp>
          </p:grpSp>
          <p:grpSp>
            <p:nvGrpSpPr>
              <p:cNvPr id="29720" name="קבוצה 26"/>
              <p:cNvGrpSpPr>
                <a:grpSpLocks/>
              </p:cNvGrpSpPr>
              <p:nvPr/>
            </p:nvGrpSpPr>
            <p:grpSpPr bwMode="auto">
              <a:xfrm>
                <a:off x="5581323" y="5877272"/>
                <a:ext cx="503287" cy="180410"/>
                <a:chOff x="5078036" y="5120798"/>
                <a:chExt cx="503287" cy="180410"/>
              </a:xfrm>
            </p:grpSpPr>
            <p:cxnSp>
              <p:nvCxnSpPr>
                <p:cNvPr id="28" name="מחבר מעוקל 27"/>
                <p:cNvCxnSpPr/>
                <p:nvPr/>
              </p:nvCxnSpPr>
              <p:spPr>
                <a:xfrm flipV="1">
                  <a:off x="5077769" y="5120912"/>
                  <a:ext cx="503286" cy="71514"/>
                </a:xfrm>
                <a:prstGeom prst="curvedConnector3">
                  <a:avLst/>
                </a:prstGeom>
                <a:ln>
                  <a:solidFill>
                    <a:srgbClr val="99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מעוקל 28"/>
                <p:cNvCxnSpPr/>
                <p:nvPr/>
              </p:nvCxnSpPr>
              <p:spPr>
                <a:xfrm>
                  <a:off x="5077769" y="5192426"/>
                  <a:ext cx="503286" cy="108826"/>
                </a:xfrm>
                <a:prstGeom prst="curvedConnector3">
                  <a:avLst/>
                </a:prstGeom>
                <a:ln>
                  <a:solidFill>
                    <a:srgbClr val="996633"/>
                  </a:solidFill>
                  <a:tailEnd type="arrow"/>
                </a:ln>
              </p:spPr>
              <p:style>
                <a:lnRef idx="1">
                  <a:schemeClr val="accent1"/>
                </a:lnRef>
                <a:fillRef idx="0">
                  <a:schemeClr val="accent1"/>
                </a:fillRef>
                <a:effectRef idx="0">
                  <a:schemeClr val="accent1"/>
                </a:effectRef>
                <a:fontRef idx="minor">
                  <a:schemeClr val="tx1"/>
                </a:fontRef>
              </p:style>
            </p:cxnSp>
          </p:grpSp>
          <p:cxnSp>
            <p:nvCxnSpPr>
              <p:cNvPr id="18" name="מחבר מעוקל 17"/>
              <p:cNvCxnSpPr/>
              <p:nvPr/>
            </p:nvCxnSpPr>
            <p:spPr>
              <a:xfrm rot="5400000" flipH="1" flipV="1">
                <a:off x="6426092" y="5088733"/>
                <a:ext cx="359125" cy="108156"/>
              </a:xfrm>
              <a:prstGeom prst="curvedConnector3">
                <a:avLst/>
              </a:prstGeom>
              <a:ln>
                <a:solidFill>
                  <a:srgbClr val="CC9900"/>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מעוקל 19"/>
              <p:cNvCxnSpPr/>
              <p:nvPr/>
            </p:nvCxnSpPr>
            <p:spPr>
              <a:xfrm rot="16200000" flipV="1">
                <a:off x="6906969" y="5079507"/>
                <a:ext cx="360680" cy="90851"/>
              </a:xfrm>
              <a:prstGeom prst="curvedConnector3">
                <a:avLst/>
              </a:prstGeom>
              <a:ln>
                <a:solidFill>
                  <a:srgbClr val="CC9900"/>
                </a:solidFill>
                <a:tailEnd type="arrow"/>
              </a:ln>
            </p:spPr>
            <p:style>
              <a:lnRef idx="1">
                <a:schemeClr val="accent1"/>
              </a:lnRef>
              <a:fillRef idx="0">
                <a:schemeClr val="accent1"/>
              </a:fillRef>
              <a:effectRef idx="0">
                <a:schemeClr val="accent1"/>
              </a:effectRef>
              <a:fontRef idx="minor">
                <a:schemeClr val="tx1"/>
              </a:fontRef>
            </p:style>
          </p:cxnSp>
          <p:grpSp>
            <p:nvGrpSpPr>
              <p:cNvPr id="29723" name="קבוצה 7179"/>
              <p:cNvGrpSpPr>
                <a:grpSpLocks/>
              </p:cNvGrpSpPr>
              <p:nvPr/>
            </p:nvGrpSpPr>
            <p:grpSpPr bwMode="auto">
              <a:xfrm>
                <a:off x="7635839" y="5107163"/>
                <a:ext cx="360040" cy="215633"/>
                <a:chOff x="7668344" y="5107163"/>
                <a:chExt cx="360040" cy="215633"/>
              </a:xfrm>
            </p:grpSpPr>
            <p:cxnSp>
              <p:nvCxnSpPr>
                <p:cNvPr id="7177" name="מחבר מעוקל 7176"/>
                <p:cNvCxnSpPr/>
                <p:nvPr/>
              </p:nvCxnSpPr>
              <p:spPr>
                <a:xfrm>
                  <a:off x="7668526" y="5107831"/>
                  <a:ext cx="360520" cy="71514"/>
                </a:xfrm>
                <a:prstGeom prst="curvedConnector3">
                  <a:avLst/>
                </a:prstGeom>
                <a:ln>
                  <a:solidFill>
                    <a:srgbClr val="CC9900"/>
                  </a:solidFill>
                  <a:tailEnd type="arrow"/>
                </a:ln>
              </p:spPr>
              <p:style>
                <a:lnRef idx="1">
                  <a:schemeClr val="accent1"/>
                </a:lnRef>
                <a:fillRef idx="0">
                  <a:schemeClr val="accent1"/>
                </a:fillRef>
                <a:effectRef idx="0">
                  <a:schemeClr val="accent1"/>
                </a:effectRef>
                <a:fontRef idx="minor">
                  <a:schemeClr val="tx1"/>
                </a:fontRef>
              </p:style>
            </p:cxnSp>
            <p:cxnSp>
              <p:nvCxnSpPr>
                <p:cNvPr id="7179" name="מחבר מעוקל 7178"/>
                <p:cNvCxnSpPr/>
                <p:nvPr/>
              </p:nvCxnSpPr>
              <p:spPr>
                <a:xfrm flipV="1">
                  <a:off x="7668526" y="5233758"/>
                  <a:ext cx="360520" cy="88615"/>
                </a:xfrm>
                <a:prstGeom prst="curvedConnector3">
                  <a:avLst/>
                </a:prstGeom>
                <a:ln>
                  <a:solidFill>
                    <a:srgbClr val="CC99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724" name="קבוצה 49"/>
              <p:cNvGrpSpPr>
                <a:grpSpLocks/>
              </p:cNvGrpSpPr>
              <p:nvPr/>
            </p:nvGrpSpPr>
            <p:grpSpPr bwMode="auto">
              <a:xfrm>
                <a:off x="7645652" y="5486115"/>
                <a:ext cx="360040" cy="215633"/>
                <a:chOff x="7668344" y="5107163"/>
                <a:chExt cx="360040" cy="215633"/>
              </a:xfrm>
            </p:grpSpPr>
            <p:cxnSp>
              <p:nvCxnSpPr>
                <p:cNvPr id="51" name="מחבר מעוקל 50"/>
                <p:cNvCxnSpPr/>
                <p:nvPr/>
              </p:nvCxnSpPr>
              <p:spPr>
                <a:xfrm>
                  <a:off x="7668806" y="5106661"/>
                  <a:ext cx="359078" cy="71514"/>
                </a:xfrm>
                <a:prstGeom prst="curvedConnector3">
                  <a:avLst/>
                </a:prstGeom>
                <a:ln>
                  <a:solidFill>
                    <a:srgbClr val="CC9900"/>
                  </a:solidFill>
                  <a:tailEnd type="arrow"/>
                </a:ln>
              </p:spPr>
              <p:style>
                <a:lnRef idx="1">
                  <a:schemeClr val="accent1"/>
                </a:lnRef>
                <a:fillRef idx="0">
                  <a:schemeClr val="accent1"/>
                </a:fillRef>
                <a:effectRef idx="0">
                  <a:schemeClr val="accent1"/>
                </a:effectRef>
                <a:fontRef idx="minor">
                  <a:schemeClr val="tx1"/>
                </a:fontRef>
              </p:style>
            </p:cxnSp>
            <p:cxnSp>
              <p:nvCxnSpPr>
                <p:cNvPr id="52" name="מחבר מעוקל 51"/>
                <p:cNvCxnSpPr/>
                <p:nvPr/>
              </p:nvCxnSpPr>
              <p:spPr>
                <a:xfrm flipV="1">
                  <a:off x="7668806" y="5232587"/>
                  <a:ext cx="359078" cy="90170"/>
                </a:xfrm>
                <a:prstGeom prst="curvedConnector3">
                  <a:avLst/>
                </a:prstGeom>
                <a:ln>
                  <a:solidFill>
                    <a:srgbClr val="CC99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725" name="קבוצה 52"/>
              <p:cNvGrpSpPr>
                <a:grpSpLocks/>
              </p:cNvGrpSpPr>
              <p:nvPr/>
            </p:nvGrpSpPr>
            <p:grpSpPr bwMode="auto">
              <a:xfrm>
                <a:off x="7645652" y="5873963"/>
                <a:ext cx="360040" cy="215633"/>
                <a:chOff x="7668344" y="5107163"/>
                <a:chExt cx="360040" cy="215633"/>
              </a:xfrm>
            </p:grpSpPr>
            <p:cxnSp>
              <p:nvCxnSpPr>
                <p:cNvPr id="54" name="מחבר מעוקל 53"/>
                <p:cNvCxnSpPr/>
                <p:nvPr/>
              </p:nvCxnSpPr>
              <p:spPr>
                <a:xfrm>
                  <a:off x="7668806" y="5107475"/>
                  <a:ext cx="359078" cy="71514"/>
                </a:xfrm>
                <a:prstGeom prst="curvedConnector3">
                  <a:avLst/>
                </a:prstGeom>
                <a:ln>
                  <a:solidFill>
                    <a:srgbClr val="CC9900"/>
                  </a:solidFill>
                  <a:tailEnd type="arrow"/>
                </a:ln>
              </p:spPr>
              <p:style>
                <a:lnRef idx="1">
                  <a:schemeClr val="accent1"/>
                </a:lnRef>
                <a:fillRef idx="0">
                  <a:schemeClr val="accent1"/>
                </a:fillRef>
                <a:effectRef idx="0">
                  <a:schemeClr val="accent1"/>
                </a:effectRef>
                <a:fontRef idx="minor">
                  <a:schemeClr val="tx1"/>
                </a:fontRef>
              </p:style>
            </p:cxnSp>
            <p:cxnSp>
              <p:nvCxnSpPr>
                <p:cNvPr id="55" name="מחבר מעוקל 54"/>
                <p:cNvCxnSpPr/>
                <p:nvPr/>
              </p:nvCxnSpPr>
              <p:spPr>
                <a:xfrm flipV="1">
                  <a:off x="7668806" y="5233402"/>
                  <a:ext cx="359078" cy="107272"/>
                </a:xfrm>
                <a:prstGeom prst="curvedConnector3">
                  <a:avLst/>
                </a:prstGeom>
                <a:ln>
                  <a:solidFill>
                    <a:srgbClr val="CC9900"/>
                  </a:solidFill>
                  <a:tailEnd type="arrow"/>
                </a:ln>
              </p:spPr>
              <p:style>
                <a:lnRef idx="1">
                  <a:schemeClr val="accent1"/>
                </a:lnRef>
                <a:fillRef idx="0">
                  <a:schemeClr val="accent1"/>
                </a:fillRef>
                <a:effectRef idx="0">
                  <a:schemeClr val="accent1"/>
                </a:effectRef>
                <a:fontRef idx="minor">
                  <a:schemeClr val="tx1"/>
                </a:fontRef>
              </p:style>
            </p:cxnSp>
          </p:grpSp>
        </p:grpSp>
        <p:sp>
          <p:nvSpPr>
            <p:cNvPr id="70" name="TextBox 69"/>
            <p:cNvSpPr txBox="1"/>
            <p:nvPr/>
          </p:nvSpPr>
          <p:spPr>
            <a:xfrm>
              <a:off x="5092670" y="5305753"/>
              <a:ext cx="2316335" cy="7923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400" b="1" dirty="0" smtClean="0">
                  <a:solidFill>
                    <a:prstClr val="black"/>
                  </a:solidFill>
                  <a:latin typeface="Times New Roman" pitchFamily="18" charset="0"/>
                  <a:cs typeface="Arial"/>
                </a:rPr>
                <a:t>חללים בגוף</a:t>
              </a:r>
              <a:endParaRPr lang="en-US" sz="1400" b="1" dirty="0" smtClean="0">
                <a:latin typeface="Times New Roman" pitchFamily="18" charset="0"/>
                <a:cs typeface="Arial"/>
              </a:endParaRPr>
            </a:p>
          </p:txBody>
        </p:sp>
      </p:grpSp>
      <p:grpSp>
        <p:nvGrpSpPr>
          <p:cNvPr id="29706" name="קבוצה 7198"/>
          <p:cNvGrpSpPr>
            <a:grpSpLocks/>
          </p:cNvGrpSpPr>
          <p:nvPr/>
        </p:nvGrpSpPr>
        <p:grpSpPr bwMode="auto">
          <a:xfrm>
            <a:off x="985838" y="4652963"/>
            <a:ext cx="3009900" cy="2035175"/>
            <a:chOff x="987200" y="4653136"/>
            <a:chExt cx="3009516" cy="2034424"/>
          </a:xfrm>
        </p:grpSpPr>
        <p:grpSp>
          <p:nvGrpSpPr>
            <p:cNvPr id="29707" name="קבוצה 7190"/>
            <p:cNvGrpSpPr>
              <a:grpSpLocks/>
            </p:cNvGrpSpPr>
            <p:nvPr/>
          </p:nvGrpSpPr>
          <p:grpSpPr bwMode="auto">
            <a:xfrm>
              <a:off x="1166772" y="4653136"/>
              <a:ext cx="2469124" cy="1382536"/>
              <a:chOff x="1166772" y="4653136"/>
              <a:chExt cx="2469124" cy="1382536"/>
            </a:xfrm>
          </p:grpSpPr>
          <p:cxnSp>
            <p:nvCxnSpPr>
              <p:cNvPr id="7183" name="מחבר חץ ישר 7182"/>
              <p:cNvCxnSpPr/>
              <p:nvPr/>
            </p:nvCxnSpPr>
            <p:spPr>
              <a:xfrm flipH="1">
                <a:off x="3204654" y="4653136"/>
                <a:ext cx="43174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מחבר חץ ישר 58"/>
              <p:cNvCxnSpPr/>
              <p:nvPr/>
            </p:nvCxnSpPr>
            <p:spPr>
              <a:xfrm flipV="1">
                <a:off x="1166564" y="6022643"/>
                <a:ext cx="361904" cy="9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מחבר חץ ישר 60"/>
              <p:cNvCxnSpPr/>
              <p:nvPr/>
            </p:nvCxnSpPr>
            <p:spPr>
              <a:xfrm>
                <a:off x="2742751" y="6027404"/>
                <a:ext cx="461903" cy="7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מחבר חץ ישר 61"/>
              <p:cNvCxnSpPr/>
              <p:nvPr/>
            </p:nvCxnSpPr>
            <p:spPr>
              <a:xfrm flipH="1">
                <a:off x="1345929" y="4653136"/>
                <a:ext cx="4190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987200" y="6290831"/>
              <a:ext cx="1415869" cy="39672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400" b="1" dirty="0" smtClean="0">
                  <a:solidFill>
                    <a:prstClr val="black"/>
                  </a:solidFill>
                  <a:latin typeface="Times New Roman" pitchFamily="18" charset="0"/>
                  <a:cs typeface="Arial"/>
                </a:rPr>
                <a:t>נימי דם</a:t>
              </a:r>
              <a:endParaRPr lang="en-US" sz="1400" b="1" dirty="0" smtClean="0">
                <a:latin typeface="Times New Roman" pitchFamily="18" charset="0"/>
                <a:cs typeface="Arial"/>
              </a:endParaRPr>
            </a:p>
          </p:txBody>
        </p:sp>
        <p:sp>
          <p:nvSpPr>
            <p:cNvPr id="72" name="TextBox 71"/>
            <p:cNvSpPr txBox="1"/>
            <p:nvPr/>
          </p:nvSpPr>
          <p:spPr>
            <a:xfrm>
              <a:off x="2580847" y="5106993"/>
              <a:ext cx="1415869" cy="395141"/>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b="1" i="1" dirty="0" smtClean="0">
                  <a:solidFill>
                    <a:prstClr val="black"/>
                  </a:solidFill>
                  <a:latin typeface="Times New Roman" pitchFamily="18" charset="0"/>
                  <a:cs typeface="Times New Roman" pitchFamily="18" charset="0"/>
                </a:rPr>
                <a:t> </a:t>
              </a:r>
              <a:r>
                <a:rPr lang="he-IL" sz="1400" b="1" dirty="0" smtClean="0">
                  <a:solidFill>
                    <a:prstClr val="black"/>
                  </a:solidFill>
                  <a:latin typeface="Times New Roman" pitchFamily="18" charset="0"/>
                  <a:cs typeface="Arial"/>
                </a:rPr>
                <a:t>צינורות דם רחבים</a:t>
              </a:r>
              <a:endParaRPr lang="en-US" sz="1400" b="1" dirty="0" smtClean="0">
                <a:latin typeface="Times New Roman" pitchFamily="18" charset="0"/>
                <a:cs typeface="Arial"/>
              </a:endParaRPr>
            </a:p>
          </p:txBody>
        </p:sp>
        <p:cxnSp>
          <p:nvCxnSpPr>
            <p:cNvPr id="75" name="מחבר חץ ישר 74"/>
            <p:cNvCxnSpPr>
              <a:endCxn id="72" idx="3"/>
            </p:cNvCxnSpPr>
            <p:nvPr/>
          </p:nvCxnSpPr>
          <p:spPr>
            <a:xfrm>
              <a:off x="3711002" y="5294249"/>
              <a:ext cx="285714" cy="9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5</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chemeClr val="tx2"/>
                </a:solidFill>
                <a:latin typeface="Times New Roman" pitchFamily="18" charset="0"/>
                <a:cs typeface="Times New Roman" pitchFamily="18" charset="0"/>
              </a:rPr>
              <a:t> </a:t>
            </a:r>
            <a:r>
              <a:rPr lang="he-IL" dirty="0" smtClean="0">
                <a:solidFill>
                  <a:schemeClr val="tx2"/>
                </a:solidFill>
                <a:latin typeface="Times New Roman" pitchFamily="18" charset="0"/>
                <a:cs typeface="+mn-cs"/>
              </a:rPr>
              <a:t>מעובד מ</a:t>
            </a:r>
            <a:r>
              <a:rPr lang="he-IL" dirty="0" smtClean="0">
                <a:solidFill>
                  <a:schemeClr val="tx2"/>
                </a:solidFill>
                <a:cs typeface="+mn-cs"/>
              </a:rPr>
              <a:t>בגרות תשס"ז</a:t>
            </a:r>
            <a:endParaRPr lang="he-IL" dirty="0">
              <a:solidFill>
                <a:schemeClr val="tx2"/>
              </a:solidFill>
              <a:cs typeface="+mn-cs"/>
            </a:endParaRPr>
          </a:p>
          <a:p>
            <a:pPr eaLnBrk="1" hangingPunct="1">
              <a:defRPr/>
            </a:pPr>
            <a:r>
              <a:rPr lang="he-IL" dirty="0">
                <a:solidFill>
                  <a:schemeClr val="tx2"/>
                </a:solidFill>
              </a:rPr>
              <a:t>א. </a:t>
            </a:r>
            <a:r>
              <a:rPr lang="he-IL" dirty="0" smtClean="0">
                <a:solidFill>
                  <a:schemeClr val="tx2"/>
                </a:solidFill>
              </a:rPr>
              <a:t>ציינו לפחות שתי תכונות שבהן </a:t>
            </a:r>
            <a:r>
              <a:rPr lang="he-IL" dirty="0">
                <a:solidFill>
                  <a:schemeClr val="tx2"/>
                </a:solidFill>
              </a:rPr>
              <a:t>מערכת דם פתוחה שונה ממערכת דם סגורה. </a:t>
            </a:r>
            <a:endParaRPr lang="he-IL" dirty="0" smtClean="0">
              <a:solidFill>
                <a:schemeClr val="tx2"/>
              </a:solidFill>
            </a:endParaRPr>
          </a:p>
          <a:p>
            <a:pPr eaLnBrk="1" hangingPunct="1">
              <a:defRPr/>
            </a:pPr>
            <a:r>
              <a:rPr lang="he-IL" dirty="0" smtClean="0">
                <a:solidFill>
                  <a:schemeClr val="tx2"/>
                </a:solidFill>
              </a:rPr>
              <a:t>ב</a:t>
            </a:r>
            <a:r>
              <a:rPr lang="he-IL" dirty="0">
                <a:solidFill>
                  <a:schemeClr val="tx2"/>
                </a:solidFill>
              </a:rPr>
              <a:t>. </a:t>
            </a:r>
            <a:r>
              <a:rPr lang="he-IL" dirty="0" smtClean="0">
                <a:solidFill>
                  <a:schemeClr val="tx2"/>
                </a:solidFill>
              </a:rPr>
              <a:t>הסבירו </a:t>
            </a:r>
            <a:r>
              <a:rPr lang="he-IL" dirty="0">
                <a:solidFill>
                  <a:schemeClr val="tx2"/>
                </a:solidFill>
              </a:rPr>
              <a:t>יתרון אחד של מערכת דם סגורה לעומת מערכת דם פתוחה.    </a:t>
            </a:r>
          </a:p>
          <a:p>
            <a:pPr eaLnBrk="1" hangingPunct="1">
              <a:defRPr/>
            </a:pPr>
            <a:endParaRPr lang="he-IL" dirty="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B24FB7-2772-4CFE-B8F7-AE8C43FD9F48}" type="slidenum">
              <a:rPr lang="he-IL" sz="1800" smtClean="0"/>
              <a:pPr fontAlgn="base">
                <a:spcBef>
                  <a:spcPct val="0"/>
                </a:spcBef>
                <a:spcAft>
                  <a:spcPct val="0"/>
                </a:spcAft>
                <a:defRPr/>
              </a:pPr>
              <a:t>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 מערכת דם פתוחה וסגורה</a:t>
            </a:r>
            <a:endParaRPr lang="he-IL" sz="1800" dirty="0" smtClean="0"/>
          </a:p>
        </p:txBody>
      </p:sp>
      <p:sp>
        <p:nvSpPr>
          <p:cNvPr id="7"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6</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89A80AB-78F3-4590-A36E-B6E5FDEF90A2}" type="slidenum">
              <a:rPr lang="he-IL" sz="1800" smtClean="0"/>
              <a:pPr fontAlgn="base">
                <a:spcBef>
                  <a:spcPct val="0"/>
                </a:spcBef>
                <a:spcAft>
                  <a:spcPct val="0"/>
                </a:spcAft>
                <a:defRPr/>
              </a:pPr>
              <a:t>7</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419100" y="1412875"/>
            <a:ext cx="8370888" cy="51847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ב. </a:t>
            </a:r>
            <a:r>
              <a:rPr lang="he-IL" u="sng" dirty="0">
                <a:solidFill>
                  <a:prstClr val="black"/>
                </a:solidFill>
              </a:rPr>
              <a:t>היתרונות של מערכת דם סגורה לעומת מערכת דם פתוחה</a:t>
            </a:r>
            <a:r>
              <a:rPr lang="he-IL" dirty="0">
                <a:solidFill>
                  <a:prstClr val="black"/>
                </a:solidFill>
              </a:rPr>
              <a:t>:</a:t>
            </a:r>
          </a:p>
          <a:p>
            <a:pPr>
              <a:defRPr/>
            </a:pPr>
            <a:r>
              <a:rPr lang="he-IL" dirty="0">
                <a:solidFill>
                  <a:prstClr val="black"/>
                </a:solidFill>
              </a:rPr>
              <a:t>    - זרימת הדם במערכת סגורה מהירה יותר.</a:t>
            </a:r>
            <a:endParaRPr lang="he-IL" dirty="0">
              <a:solidFill>
                <a:schemeClr val="tx1"/>
              </a:solidFill>
            </a:endParaRPr>
          </a:p>
          <a:p>
            <a:pPr>
              <a:defRPr/>
            </a:pPr>
            <a:r>
              <a:rPr lang="he-IL" dirty="0">
                <a:solidFill>
                  <a:schemeClr val="tx1"/>
                </a:solidFill>
              </a:rPr>
              <a:t>   -  יש אפשרות לוויסות כמות הדם המגיעה לאברים שונים במצבים שונים בעזרת שינוי קוטר </a:t>
            </a:r>
          </a:p>
          <a:p>
            <a:pPr>
              <a:defRPr/>
            </a:pPr>
            <a:r>
              <a:rPr lang="he-IL" dirty="0">
                <a:solidFill>
                  <a:schemeClr val="tx1"/>
                </a:solidFill>
              </a:rPr>
              <a:t>      כלי הדם.</a:t>
            </a:r>
          </a:p>
          <a:p>
            <a:pPr>
              <a:defRPr/>
            </a:pPr>
            <a:r>
              <a:rPr lang="he-IL" dirty="0">
                <a:solidFill>
                  <a:schemeClr val="tx1"/>
                </a:solidFill>
              </a:rPr>
              <a:t>   - ההובלה יעילה גם בגוף גדול יחסית.</a:t>
            </a:r>
          </a:p>
          <a:p>
            <a:pPr>
              <a:defRPr/>
            </a:pPr>
            <a:endParaRPr lang="he-IL" dirty="0">
              <a:solidFill>
                <a:prstClr val="black"/>
              </a:solidFill>
            </a:endParaRPr>
          </a:p>
          <a:p>
            <a:pPr>
              <a:defRPr/>
            </a:pPr>
            <a:r>
              <a:rPr lang="he-IL" dirty="0">
                <a:solidFill>
                  <a:prstClr val="black"/>
                </a:solidFill>
              </a:rPr>
              <a:t>  </a:t>
            </a:r>
            <a:r>
              <a:rPr lang="he-IL" dirty="0">
                <a:solidFill>
                  <a:schemeClr val="accent3"/>
                </a:solidFill>
              </a:rPr>
              <a:t>בשל מגבלותיה, מערכת דם פתוחה יעילה רק באורגניזמים קטנים. לכל בעלי החיים הגדולים    </a:t>
            </a:r>
          </a:p>
          <a:p>
            <a:pPr>
              <a:defRPr/>
            </a:pPr>
            <a:r>
              <a:rPr lang="he-IL" dirty="0">
                <a:solidFill>
                  <a:schemeClr val="accent3"/>
                </a:solidFill>
              </a:rPr>
              <a:t>  (וגם לכמה מן הקטנים) יש מערכת דם סגורה.</a:t>
            </a:r>
          </a:p>
        </p:txBody>
      </p:sp>
      <p:graphicFrame>
        <p:nvGraphicFramePr>
          <p:cNvPr id="2" name="טבלה 1"/>
          <p:cNvGraphicFramePr>
            <a:graphicFrameLocks noGrp="1"/>
          </p:cNvGraphicFramePr>
          <p:nvPr/>
        </p:nvGraphicFramePr>
        <p:xfrm>
          <a:off x="895350" y="1844675"/>
          <a:ext cx="7416800" cy="2295528"/>
        </p:xfrm>
        <a:graphic>
          <a:graphicData uri="http://schemas.openxmlformats.org/drawingml/2006/table">
            <a:tbl>
              <a:tblPr rtl="1" firstRow="1" bandRow="1">
                <a:tableStyleId>{5940675A-B579-460E-94D1-54222C63F5DA}</a:tableStyleId>
              </a:tblPr>
              <a:tblGrid>
                <a:gridCol w="3708400"/>
                <a:gridCol w="3708400"/>
              </a:tblGrid>
              <a:tr h="370588">
                <a:tc>
                  <a:txBody>
                    <a:bodyPr/>
                    <a:lstStyle/>
                    <a:p>
                      <a:pPr rtl="1"/>
                      <a:r>
                        <a:rPr lang="he-IL" sz="1800" dirty="0" smtClean="0"/>
                        <a:t>מערכת דם פתוחה</a:t>
                      </a:r>
                      <a:endParaRPr lang="he-IL" sz="1800" dirty="0">
                        <a:solidFill>
                          <a:schemeClr val="tx1"/>
                        </a:solidFill>
                      </a:endParaRPr>
                    </a:p>
                  </a:txBody>
                  <a:tcPr marT="45688" marB="45688"/>
                </a:tc>
                <a:tc>
                  <a:txBody>
                    <a:bodyPr/>
                    <a:lstStyle/>
                    <a:p>
                      <a:pPr rtl="1"/>
                      <a:r>
                        <a:rPr lang="he-IL" sz="1800" dirty="0" smtClean="0"/>
                        <a:t>מערכת דם סגורה</a:t>
                      </a:r>
                      <a:endParaRPr lang="he-IL" sz="1800" dirty="0">
                        <a:solidFill>
                          <a:schemeClr val="tx1"/>
                        </a:solidFill>
                      </a:endParaRPr>
                    </a:p>
                  </a:txBody>
                  <a:tcPr marT="45688" marB="45688"/>
                </a:tc>
              </a:tr>
              <a:tr h="640015">
                <a:tc>
                  <a:txBody>
                    <a:bodyPr/>
                    <a:lstStyle/>
                    <a:p>
                      <a:pPr rtl="1"/>
                      <a:r>
                        <a:rPr lang="he-IL" sz="1800" dirty="0" smtClean="0"/>
                        <a:t>הדם זורם בצינורות רק בחלק מדרכו, ואחר כך נשפך לחללים בגוף</a:t>
                      </a:r>
                      <a:endParaRPr lang="he-IL" sz="1800" dirty="0"/>
                    </a:p>
                  </a:txBody>
                  <a:tcPr marT="45688" marB="45688"/>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dirty="0" smtClean="0"/>
                        <a:t>הדם זורם רק בצינורות</a:t>
                      </a:r>
                    </a:p>
                    <a:p>
                      <a:pPr rtl="1"/>
                      <a:endParaRPr lang="he-IL" sz="1800" dirty="0"/>
                    </a:p>
                  </a:txBody>
                  <a:tcPr marT="45688" marB="45688"/>
                </a:tc>
              </a:tr>
              <a:tr h="914335">
                <a:tc>
                  <a:txBody>
                    <a:bodyPr/>
                    <a:lstStyle/>
                    <a:p>
                      <a:pPr rtl="1"/>
                      <a:r>
                        <a:rPr lang="he-IL" sz="1800" dirty="0" smtClean="0"/>
                        <a:t>חילוף החומרים עם התאים נעשה בחללים</a:t>
                      </a:r>
                      <a:endParaRPr lang="he-IL" sz="1800" dirty="0"/>
                    </a:p>
                  </a:txBody>
                  <a:tcPr marT="45688" marB="45688"/>
                </a:tc>
                <a:tc>
                  <a:txBody>
                    <a:bodyPr/>
                    <a:lstStyle/>
                    <a:p>
                      <a:pPr rtl="1"/>
                      <a:r>
                        <a:rPr lang="he-IL" sz="1800" dirty="0" smtClean="0"/>
                        <a:t>חילוף החומרים עם התאים נעשה בנימים</a:t>
                      </a:r>
                    </a:p>
                    <a:p>
                      <a:pPr rtl="1"/>
                      <a:endParaRPr lang="he-IL" sz="1800" dirty="0"/>
                    </a:p>
                  </a:txBody>
                  <a:tcPr marT="45688" marB="45688"/>
                </a:tc>
              </a:tr>
              <a:tr h="370588">
                <a:tc>
                  <a:txBody>
                    <a:bodyPr/>
                    <a:lstStyle/>
                    <a:p>
                      <a:pPr rtl="1"/>
                      <a:r>
                        <a:rPr lang="he-IL" sz="1800" dirty="0" smtClean="0"/>
                        <a:t>אין לב של ממש</a:t>
                      </a:r>
                      <a:endParaRPr lang="he-IL" sz="1800" dirty="0"/>
                    </a:p>
                  </a:txBody>
                  <a:tcPr marT="45688" marB="45688"/>
                </a:tc>
                <a:tc>
                  <a:txBody>
                    <a:bodyPr/>
                    <a:lstStyle/>
                    <a:p>
                      <a:pPr rtl="1"/>
                      <a:r>
                        <a:rPr lang="he-IL" sz="1800" dirty="0" smtClean="0"/>
                        <a:t>יש לב</a:t>
                      </a:r>
                      <a:endParaRPr lang="he-IL" sz="1800" dirty="0"/>
                    </a:p>
                  </a:txBody>
                  <a:tcPr marT="45688" marB="45688"/>
                </a:tc>
              </a:tr>
            </a:tbl>
          </a:graphicData>
        </a:graphic>
      </p:graphicFrame>
      <p:sp>
        <p:nvSpPr>
          <p:cNvPr id="8" name="TextBox 7"/>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תשס"ז</a:t>
            </a:r>
            <a:endParaRPr lang="he-IL" dirty="0">
              <a:solidFill>
                <a:srgbClr val="1F497D"/>
              </a:solidFill>
            </a:endParaRPr>
          </a:p>
          <a:p>
            <a:pPr eaLnBrk="1" hangingPunct="1">
              <a:defRPr/>
            </a:pPr>
            <a:r>
              <a:rPr lang="he-IL" dirty="0">
                <a:solidFill>
                  <a:srgbClr val="1F497D"/>
                </a:solidFill>
              </a:rPr>
              <a:t>א. </a:t>
            </a:r>
            <a:r>
              <a:rPr lang="he-IL" dirty="0" smtClean="0">
                <a:solidFill>
                  <a:srgbClr val="1F497D"/>
                </a:solidFill>
              </a:rPr>
              <a:t>ציינו לפחות שתי תכונות שבהן </a:t>
            </a:r>
            <a:r>
              <a:rPr lang="he-IL" dirty="0">
                <a:solidFill>
                  <a:srgbClr val="1F497D"/>
                </a:solidFill>
              </a:rPr>
              <a:t>מערכת דם פתוחה שונה ממערכת דם סגורה. </a:t>
            </a:r>
            <a:endParaRPr lang="he-IL" dirty="0" smtClean="0">
              <a:solidFill>
                <a:srgbClr val="1F497D"/>
              </a:solidFill>
            </a:endParaRPr>
          </a:p>
          <a:p>
            <a:pPr eaLnBrk="1" hangingPunct="1">
              <a:defRPr/>
            </a:pPr>
            <a:r>
              <a:rPr lang="he-IL" dirty="0" smtClean="0">
                <a:solidFill>
                  <a:srgbClr val="1F497D"/>
                </a:solidFill>
              </a:rPr>
              <a:t>ב</a:t>
            </a:r>
            <a:r>
              <a:rPr lang="he-IL" dirty="0">
                <a:solidFill>
                  <a:srgbClr val="1F497D"/>
                </a:solidFill>
              </a:rPr>
              <a:t>. </a:t>
            </a:r>
            <a:r>
              <a:rPr lang="he-IL" dirty="0" smtClean="0">
                <a:solidFill>
                  <a:srgbClr val="1F497D"/>
                </a:solidFill>
              </a:rPr>
              <a:t>הסבירו </a:t>
            </a:r>
            <a:r>
              <a:rPr lang="he-IL" dirty="0">
                <a:solidFill>
                  <a:srgbClr val="1F497D"/>
                </a:solidFill>
              </a:rPr>
              <a:t>יתרון אחד של מערכת דם סגורה לעומת מערכת דם פתוחה.    </a:t>
            </a:r>
          </a:p>
          <a:p>
            <a:pPr eaLnBrk="1" hangingPunct="1">
              <a:defRPr/>
            </a:pPr>
            <a:endParaRPr lang="he-IL" dirty="0">
              <a:solidFill>
                <a:srgbClr val="1F497D"/>
              </a:solidFill>
            </a:endParaRPr>
          </a:p>
        </p:txBody>
      </p:sp>
      <p:sp>
        <p:nvSpPr>
          <p:cNvPr id="1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7</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קבוצה 20"/>
          <p:cNvGrpSpPr>
            <a:grpSpLocks/>
          </p:cNvGrpSpPr>
          <p:nvPr/>
        </p:nvGrpSpPr>
        <p:grpSpPr bwMode="auto">
          <a:xfrm>
            <a:off x="6038850" y="3759200"/>
            <a:ext cx="2919413" cy="3000375"/>
            <a:chOff x="5278445" y="3792438"/>
            <a:chExt cx="2920170" cy="3000658"/>
          </a:xfrm>
        </p:grpSpPr>
        <p:sp>
          <p:nvSpPr>
            <p:cNvPr id="15" name="TextBox 14"/>
            <p:cNvSpPr txBox="1"/>
            <p:nvPr/>
          </p:nvSpPr>
          <p:spPr>
            <a:xfrm>
              <a:off x="7068022" y="3792438"/>
              <a:ext cx="1130593" cy="1152634"/>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הדם זורם אל כל </a:t>
              </a:r>
            </a:p>
            <a:p>
              <a:pPr>
                <a:defRPr/>
              </a:pPr>
              <a:r>
                <a:rPr lang="he-IL" sz="1600" dirty="0" smtClean="0">
                  <a:solidFill>
                    <a:prstClr val="black"/>
                  </a:solidFill>
                  <a:latin typeface="Times New Roman" pitchFamily="18" charset="0"/>
                  <a:cs typeface="Arial"/>
                </a:rPr>
                <a:t>חלקי הגוף </a:t>
              </a: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en-US" u="sng" dirty="0" smtClean="0">
                <a:solidFill>
                  <a:prstClr val="black"/>
                </a:solidFill>
                <a:latin typeface="Times New Roman" pitchFamily="18" charset="0"/>
                <a:cs typeface="Arial"/>
              </a:endParaRPr>
            </a:p>
          </p:txBody>
        </p:sp>
        <p:sp>
          <p:nvSpPr>
            <p:cNvPr id="16" name="TextBox 15"/>
            <p:cNvSpPr txBox="1"/>
            <p:nvPr/>
          </p:nvSpPr>
          <p:spPr>
            <a:xfrm>
              <a:off x="5278445" y="6067541"/>
              <a:ext cx="2666104" cy="72555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b="1" i="1" dirty="0" smtClean="0">
                  <a:solidFill>
                    <a:prstClr val="black"/>
                  </a:solidFill>
                  <a:latin typeface="Times New Roman" pitchFamily="18" charset="0"/>
                  <a:cs typeface="Times New Roman" pitchFamily="18" charset="0"/>
                </a:rPr>
                <a:t> </a:t>
              </a:r>
              <a:r>
                <a:rPr lang="he-IL" sz="1600" dirty="0" smtClean="0">
                  <a:solidFill>
                    <a:prstClr val="black"/>
                  </a:solidFill>
                  <a:latin typeface="Times New Roman" pitchFamily="18" charset="0"/>
                  <a:cs typeface="Arial"/>
                </a:rPr>
                <a:t>נימי הגוף</a:t>
              </a:r>
              <a:endParaRPr lang="en-US" u="sng" dirty="0" smtClean="0">
                <a:solidFill>
                  <a:prstClr val="black"/>
                </a:solidFill>
                <a:latin typeface="Times New Roman" pitchFamily="18" charset="0"/>
                <a:cs typeface="Arial"/>
              </a:endParaRPr>
            </a:p>
          </p:txBody>
        </p:sp>
        <p:cxnSp>
          <p:nvCxnSpPr>
            <p:cNvPr id="17" name="מחבר חץ ישר 16"/>
            <p:cNvCxnSpPr/>
            <p:nvPr/>
          </p:nvCxnSpPr>
          <p:spPr>
            <a:xfrm flipH="1" flipV="1">
              <a:off x="5721473" y="4551335"/>
              <a:ext cx="125445" cy="1471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F34023D-3164-41F6-BA0C-EED3CA5CC69C}" type="slidenum">
              <a:rPr lang="he-IL" smtClean="0"/>
              <a:pPr fontAlgn="base">
                <a:spcBef>
                  <a:spcPct val="0"/>
                </a:spcBef>
                <a:spcAft>
                  <a:spcPct val="0"/>
                </a:spcAft>
                <a:defRPr/>
              </a:pPr>
              <a:t>8</a:t>
            </a:fld>
            <a:endParaRPr lang="he-IL" dirty="0" smtClean="0"/>
          </a:p>
        </p:txBody>
      </p:sp>
      <p:sp>
        <p:nvSpPr>
          <p:cNvPr id="8197" name="כותרת 5"/>
          <p:cNvSpPr>
            <a:spLocks noGrp="1"/>
          </p:cNvSpPr>
          <p:nvPr>
            <p:ph type="ctrTitle"/>
          </p:nvPr>
        </p:nvSpPr>
        <p:spPr bwMode="auto">
          <a:xfrm>
            <a:off x="-396875" y="71438"/>
            <a:ext cx="8955088" cy="441325"/>
          </a:xfrm>
          <a:extLst/>
        </p:spPr>
        <p:txBody>
          <a:bodyPr vert="horz" wrap="square" lIns="91440" tIns="45720" rIns="91440" bIns="45720" numCol="1" anchor="t" anchorCtr="0" compatLnSpc="1">
            <a:prstTxWarp prst="textNoShape">
              <a:avLst/>
            </a:prstTxWarp>
          </a:bodyPr>
          <a:lstStyle/>
          <a:p>
            <a:pPr>
              <a:defRPr/>
            </a:pPr>
            <a:r>
              <a:rPr lang="he-IL" sz="1800" b="1" dirty="0">
                <a:solidFill>
                  <a:srgbClr val="FF6600"/>
                </a:solidFill>
                <a:latin typeface="Times New Roman" pitchFamily="18" charset="0"/>
                <a:cs typeface="+mn-cs"/>
              </a:rPr>
              <a:t>במהלך האבולוציה חלה התפתחות ממחזור דם בודד למחזור דם כפול</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8" name="TextBox 7"/>
          <p:cNvSpPr txBox="1"/>
          <p:nvPr/>
        </p:nvSpPr>
        <p:spPr>
          <a:xfrm>
            <a:off x="5037138" y="476250"/>
            <a:ext cx="3744912" cy="223837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srgbClr val="FF6600"/>
                </a:solidFill>
                <a:latin typeface="Times New Roman" pitchFamily="18" charset="0"/>
                <a:cs typeface="Arial"/>
              </a:rPr>
              <a:t>מחזור דם יחיד –  בדגים</a:t>
            </a:r>
          </a:p>
          <a:p>
            <a:pPr>
              <a:defRPr/>
            </a:pPr>
            <a:r>
              <a:rPr lang="he-IL" dirty="0" smtClean="0">
                <a:solidFill>
                  <a:prstClr val="black"/>
                </a:solidFill>
                <a:latin typeface="Times New Roman" pitchFamily="18" charset="0"/>
                <a:cs typeface="Arial"/>
              </a:rPr>
              <a:t>הדם היוצא מן הלב עושה רק מחזור אחד בגוף לפני שהוא חוזר אל הלב. </a:t>
            </a:r>
          </a:p>
          <a:p>
            <a:pPr>
              <a:defRPr/>
            </a:pPr>
            <a:r>
              <a:rPr lang="he-IL" u="sng" dirty="0" smtClean="0">
                <a:solidFill>
                  <a:srgbClr val="FF6600"/>
                </a:solidFill>
                <a:latin typeface="Times New Roman" pitchFamily="18" charset="0"/>
                <a:cs typeface="Arial"/>
              </a:rPr>
              <a:t>החיסרו</a:t>
            </a:r>
            <a:r>
              <a:rPr lang="he-IL" dirty="0" smtClean="0">
                <a:solidFill>
                  <a:srgbClr val="FF6600"/>
                </a:solidFill>
                <a:latin typeface="Times New Roman" pitchFamily="18" charset="0"/>
                <a:cs typeface="Arial"/>
              </a:rPr>
              <a:t>ן</a:t>
            </a:r>
            <a:r>
              <a:rPr lang="he-IL" dirty="0" smtClean="0">
                <a:solidFill>
                  <a:prstClr val="black"/>
                </a:solidFill>
                <a:latin typeface="Times New Roman" pitchFamily="18" charset="0"/>
                <a:cs typeface="Arial"/>
              </a:rPr>
              <a:t>: קצב זרימת הדם במחזור דם בודד הוא</a:t>
            </a:r>
            <a:r>
              <a:rPr lang="he-IL" dirty="0" smtClean="0">
                <a:latin typeface="Times New Roman" pitchFamily="18" charset="0"/>
                <a:cs typeface="Arial"/>
              </a:rPr>
              <a:t> אִטי </a:t>
            </a:r>
            <a:r>
              <a:rPr lang="he-IL" dirty="0" smtClean="0">
                <a:solidFill>
                  <a:prstClr val="black"/>
                </a:solidFill>
                <a:latin typeface="Times New Roman" pitchFamily="18" charset="0"/>
                <a:cs typeface="Arial"/>
              </a:rPr>
              <a:t>יחסית, ואינו מבטיח אספקת דם יעילה אל התאים. (אין מה ש"ידחוף" את הדם בדרכו מן הזימים </a:t>
            </a:r>
          </a:p>
          <a:p>
            <a:pPr>
              <a:defRPr/>
            </a:pPr>
            <a:r>
              <a:rPr lang="he-IL" dirty="0" smtClean="0">
                <a:solidFill>
                  <a:prstClr val="black"/>
                </a:solidFill>
                <a:latin typeface="Times New Roman" pitchFamily="18" charset="0"/>
                <a:cs typeface="Arial"/>
              </a:rPr>
              <a:t>אל הגוף).</a:t>
            </a:r>
          </a:p>
          <a:p>
            <a:pPr>
              <a:defRPr/>
            </a:pPr>
            <a:endParaRPr lang="he-IL" dirty="0" smtClean="0">
              <a:solidFill>
                <a:prstClr val="black"/>
              </a:solidFill>
              <a:latin typeface="Times New Roman" pitchFamily="18" charset="0"/>
              <a:cs typeface="Arial"/>
            </a:endParaRPr>
          </a:p>
          <a:p>
            <a:pPr>
              <a:defRPr/>
            </a:pPr>
            <a:endParaRPr lang="en-US" u="sng" dirty="0" smtClean="0">
              <a:solidFill>
                <a:prstClr val="black"/>
              </a:solidFill>
              <a:latin typeface="Times New Roman" pitchFamily="18" charset="0"/>
              <a:cs typeface="Arial"/>
            </a:endParaRPr>
          </a:p>
        </p:txBody>
      </p:sp>
      <p:sp>
        <p:nvSpPr>
          <p:cNvPr id="12" name="TextBox 11"/>
          <p:cNvSpPr txBox="1"/>
          <p:nvPr/>
        </p:nvSpPr>
        <p:spPr>
          <a:xfrm>
            <a:off x="401638" y="501650"/>
            <a:ext cx="3773487" cy="11525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srgbClr val="FF6600"/>
                </a:solidFill>
                <a:latin typeface="Times New Roman" pitchFamily="18" charset="0"/>
                <a:cs typeface="Arial"/>
              </a:rPr>
              <a:t>מחזור דם כפול – ביונקים ועופות</a:t>
            </a:r>
          </a:p>
          <a:p>
            <a:pPr>
              <a:defRPr/>
            </a:pPr>
            <a:r>
              <a:rPr lang="he-IL" dirty="0" smtClean="0">
                <a:solidFill>
                  <a:prstClr val="black"/>
                </a:solidFill>
                <a:latin typeface="Times New Roman" pitchFamily="18" charset="0"/>
                <a:cs typeface="Arial"/>
              </a:rPr>
              <a:t>יש הפרדה מוחלטת לשני מחזורי דם:</a:t>
            </a:r>
          </a:p>
          <a:p>
            <a:pPr>
              <a:defRPr/>
            </a:pPr>
            <a:r>
              <a:rPr lang="he-IL" dirty="0" smtClean="0">
                <a:solidFill>
                  <a:prstClr val="black"/>
                </a:solidFill>
                <a:latin typeface="Times New Roman" pitchFamily="18" charset="0"/>
                <a:cs typeface="Arial"/>
              </a:rPr>
              <a:t>מחזור הדם הקטן ומחזור הדם הגדול. </a:t>
            </a:r>
            <a:r>
              <a:rPr lang="he-IL" u="sng" dirty="0" smtClean="0">
                <a:solidFill>
                  <a:srgbClr val="FF6600"/>
                </a:solidFill>
                <a:latin typeface="Times New Roman" pitchFamily="18" charset="0"/>
                <a:cs typeface="Arial"/>
              </a:rPr>
              <a:t>היתרון</a:t>
            </a:r>
            <a:r>
              <a:rPr lang="he-IL" dirty="0" smtClean="0">
                <a:solidFill>
                  <a:prstClr val="black"/>
                </a:solidFill>
                <a:latin typeface="Times New Roman" pitchFamily="18" charset="0"/>
                <a:cs typeface="Arial"/>
              </a:rPr>
              <a:t>: זרימת הדם מהירה.</a:t>
            </a:r>
          </a:p>
          <a:p>
            <a:pPr>
              <a:defRPr/>
            </a:pPr>
            <a:endParaRPr lang="he-IL" dirty="0" smtClean="0">
              <a:solidFill>
                <a:prstClr val="black"/>
              </a:solidFill>
              <a:latin typeface="Times New Roman" pitchFamily="18" charset="0"/>
              <a:cs typeface="Arial"/>
            </a:endParaRPr>
          </a:p>
          <a:p>
            <a:pPr>
              <a:defRPr/>
            </a:pPr>
            <a:endParaRPr lang="en-US" u="sng" dirty="0" smtClean="0">
              <a:solidFill>
                <a:prstClr val="black"/>
              </a:solidFill>
              <a:latin typeface="Times New Roman" pitchFamily="18" charset="0"/>
              <a:cs typeface="Arial"/>
            </a:endParaRPr>
          </a:p>
        </p:txBody>
      </p:sp>
      <p:grpSp>
        <p:nvGrpSpPr>
          <p:cNvPr id="32776" name="קבוצה 24"/>
          <p:cNvGrpSpPr>
            <a:grpSpLocks/>
          </p:cNvGrpSpPr>
          <p:nvPr/>
        </p:nvGrpSpPr>
        <p:grpSpPr bwMode="auto">
          <a:xfrm>
            <a:off x="314325" y="3913188"/>
            <a:ext cx="4167188" cy="1217612"/>
            <a:chOff x="2430296" y="2851531"/>
            <a:chExt cx="4167305" cy="1217066"/>
          </a:xfrm>
        </p:grpSpPr>
        <p:sp>
          <p:nvSpPr>
            <p:cNvPr id="29" name="TextBox 28"/>
            <p:cNvSpPr txBox="1"/>
            <p:nvPr/>
          </p:nvSpPr>
          <p:spPr>
            <a:xfrm>
              <a:off x="2430296" y="3246641"/>
              <a:ext cx="1422440" cy="821956"/>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הדם חוזר אל הצד הימני של הלב</a:t>
              </a:r>
              <a:endParaRPr lang="en-US" sz="1600" dirty="0" smtClean="0">
                <a:solidFill>
                  <a:prstClr val="black"/>
                </a:solidFill>
                <a:latin typeface="Times New Roman" pitchFamily="18" charset="0"/>
                <a:cs typeface="Arial"/>
              </a:endParaRPr>
            </a:p>
          </p:txBody>
        </p:sp>
        <p:sp>
          <p:nvSpPr>
            <p:cNvPr id="33" name="TextBox 32"/>
            <p:cNvSpPr txBox="1"/>
            <p:nvPr/>
          </p:nvSpPr>
          <p:spPr>
            <a:xfrm>
              <a:off x="5106896" y="2851531"/>
              <a:ext cx="1490705" cy="97904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הדם זורם ללב </a:t>
              </a:r>
            </a:p>
            <a:p>
              <a:pPr>
                <a:defRPr/>
              </a:pPr>
              <a:r>
                <a:rPr lang="he-IL" sz="1600" dirty="0" smtClean="0">
                  <a:solidFill>
                    <a:prstClr val="black"/>
                  </a:solidFill>
                  <a:latin typeface="Times New Roman" pitchFamily="18" charset="0"/>
                  <a:cs typeface="Arial"/>
                </a:rPr>
                <a:t>(לצד השמאלי </a:t>
              </a:r>
            </a:p>
            <a:p>
              <a:pPr>
                <a:defRPr/>
              </a:pPr>
              <a:r>
                <a:rPr lang="he-IL" sz="1600" dirty="0" smtClean="0">
                  <a:solidFill>
                    <a:prstClr val="black"/>
                  </a:solidFill>
                  <a:latin typeface="Times New Roman" pitchFamily="18" charset="0"/>
                  <a:cs typeface="Arial"/>
                </a:rPr>
                <a:t>של הלב) </a:t>
              </a:r>
            </a:p>
            <a:p>
              <a:pPr>
                <a:defRPr/>
              </a:pPr>
              <a:endParaRPr lang="he-IL" sz="1600"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p:txBody>
        </p:sp>
      </p:grpSp>
      <p:sp>
        <p:nvSpPr>
          <p:cNvPr id="60" name="TextBox 59"/>
          <p:cNvSpPr txBox="1"/>
          <p:nvPr/>
        </p:nvSpPr>
        <p:spPr>
          <a:xfrm>
            <a:off x="1919288" y="6165850"/>
            <a:ext cx="1068387" cy="3619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600" dirty="0" smtClean="0">
                <a:solidFill>
                  <a:prstClr val="black"/>
                </a:solidFill>
                <a:latin typeface="Times New Roman" pitchFamily="18" charset="0"/>
                <a:cs typeface="Arial"/>
              </a:rPr>
              <a:t>נימי הגוף</a:t>
            </a:r>
            <a:endParaRPr lang="en-US" u="sng" dirty="0" smtClean="0">
              <a:solidFill>
                <a:prstClr val="black"/>
              </a:solidFill>
              <a:latin typeface="Times New Roman" pitchFamily="18" charset="0"/>
              <a:cs typeface="Arial"/>
            </a:endParaRPr>
          </a:p>
        </p:txBody>
      </p:sp>
      <p:sp>
        <p:nvSpPr>
          <p:cNvPr id="61" name="TextBox 60"/>
          <p:cNvSpPr txBox="1"/>
          <p:nvPr/>
        </p:nvSpPr>
        <p:spPr>
          <a:xfrm>
            <a:off x="1660525" y="2401888"/>
            <a:ext cx="1333500" cy="4635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sz="1600" dirty="0" smtClean="0">
                <a:solidFill>
                  <a:prstClr val="black"/>
                </a:solidFill>
                <a:latin typeface="Times New Roman" pitchFamily="18" charset="0"/>
                <a:cs typeface="Arial"/>
              </a:rPr>
              <a:t>נימי הריאות</a:t>
            </a:r>
            <a:endParaRPr lang="he-IL" dirty="0" smtClean="0">
              <a:solidFill>
                <a:prstClr val="black"/>
              </a:solidFill>
              <a:latin typeface="Times New Roman" pitchFamily="18" charset="0"/>
              <a:cs typeface="Arial"/>
            </a:endParaRPr>
          </a:p>
        </p:txBody>
      </p:sp>
      <p:cxnSp>
        <p:nvCxnSpPr>
          <p:cNvPr id="24" name="מחבר ישר 23"/>
          <p:cNvCxnSpPr/>
          <p:nvPr/>
        </p:nvCxnSpPr>
        <p:spPr>
          <a:xfrm>
            <a:off x="4927600" y="981075"/>
            <a:ext cx="0" cy="5475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7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2711450"/>
            <a:ext cx="1509713"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bwMode="auto">
          <a:xfrm>
            <a:off x="14288" y="3690938"/>
            <a:ext cx="1843087" cy="97948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הלב מתכווץ ו"דוחף" </a:t>
            </a:r>
          </a:p>
          <a:p>
            <a:pPr>
              <a:defRPr/>
            </a:pPr>
            <a:r>
              <a:rPr lang="he-IL" sz="1600" dirty="0" smtClean="0">
                <a:solidFill>
                  <a:prstClr val="black"/>
                </a:solidFill>
                <a:latin typeface="Times New Roman" pitchFamily="18" charset="0"/>
                <a:cs typeface="Arial"/>
              </a:rPr>
              <a:t>את הדם אל הריאות</a:t>
            </a:r>
          </a:p>
          <a:p>
            <a:pPr>
              <a:defRPr/>
            </a:pPr>
            <a:endParaRPr lang="he-IL" sz="1600"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p:txBody>
      </p:sp>
      <p:grpSp>
        <p:nvGrpSpPr>
          <p:cNvPr id="32782" name="קבוצה 9"/>
          <p:cNvGrpSpPr>
            <a:grpSpLocks/>
          </p:cNvGrpSpPr>
          <p:nvPr/>
        </p:nvGrpSpPr>
        <p:grpSpPr bwMode="auto">
          <a:xfrm>
            <a:off x="5248275" y="2636838"/>
            <a:ext cx="2687638" cy="3498850"/>
            <a:chOff x="5247942" y="2637135"/>
            <a:chExt cx="2687734" cy="3499271"/>
          </a:xfrm>
        </p:grpSpPr>
        <p:pic>
          <p:nvPicPr>
            <p:cNvPr id="327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269" y="2897781"/>
              <a:ext cx="1317407" cy="3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p:cNvSpPr txBox="1"/>
            <p:nvPr/>
          </p:nvSpPr>
          <p:spPr bwMode="auto">
            <a:xfrm>
              <a:off x="6721195" y="2637135"/>
              <a:ext cx="1163680" cy="45566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נימי הזימים</a:t>
              </a:r>
              <a:endParaRPr lang="en-US" u="sng" dirty="0" smtClean="0">
                <a:solidFill>
                  <a:prstClr val="black"/>
                </a:solidFill>
                <a:latin typeface="Times New Roman" pitchFamily="18" charset="0"/>
                <a:cs typeface="Arial"/>
              </a:endParaRPr>
            </a:p>
          </p:txBody>
        </p:sp>
        <p:sp>
          <p:nvSpPr>
            <p:cNvPr id="64" name="TextBox 63"/>
            <p:cNvSpPr txBox="1"/>
            <p:nvPr/>
          </p:nvSpPr>
          <p:spPr bwMode="auto">
            <a:xfrm>
              <a:off x="5247942" y="4767816"/>
              <a:ext cx="1657409" cy="67476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b="1" i="1" dirty="0" smtClean="0">
                  <a:solidFill>
                    <a:prstClr val="black"/>
                  </a:solidFill>
                  <a:latin typeface="Times New Roman" pitchFamily="18" charset="0"/>
                  <a:cs typeface="Times New Roman" pitchFamily="18" charset="0"/>
                </a:rPr>
                <a:t> </a:t>
              </a:r>
              <a:r>
                <a:rPr lang="he-IL" sz="1600" dirty="0" smtClean="0">
                  <a:solidFill>
                    <a:prstClr val="black"/>
                  </a:solidFill>
                  <a:latin typeface="Times New Roman" pitchFamily="18" charset="0"/>
                  <a:cs typeface="Arial"/>
                </a:rPr>
                <a:t>הדם זורם</a:t>
              </a:r>
            </a:p>
            <a:p>
              <a:pPr algn="ctr">
                <a:defRPr/>
              </a:pPr>
              <a:r>
                <a:rPr lang="he-IL" sz="1600" dirty="0" smtClean="0">
                  <a:solidFill>
                    <a:prstClr val="black"/>
                  </a:solidFill>
                  <a:latin typeface="Times New Roman" pitchFamily="18" charset="0"/>
                  <a:cs typeface="Arial"/>
                </a:rPr>
                <a:t>אל הלב</a:t>
              </a: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en-US" u="sng" dirty="0" smtClean="0">
                <a:solidFill>
                  <a:prstClr val="black"/>
                </a:solidFill>
                <a:latin typeface="Times New Roman" pitchFamily="18" charset="0"/>
                <a:cs typeface="Arial"/>
              </a:endParaRPr>
            </a:p>
          </p:txBody>
        </p:sp>
      </p:grpSp>
      <p:sp>
        <p:nvSpPr>
          <p:cNvPr id="65" name="TextBox 64"/>
          <p:cNvSpPr txBox="1"/>
          <p:nvPr/>
        </p:nvSpPr>
        <p:spPr bwMode="auto">
          <a:xfrm>
            <a:off x="4792663" y="3090863"/>
            <a:ext cx="1843087" cy="6683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הלב מתכווץ ו"דוחף" </a:t>
            </a:r>
          </a:p>
          <a:p>
            <a:pPr>
              <a:defRPr/>
            </a:pPr>
            <a:r>
              <a:rPr lang="he-IL" sz="1600" dirty="0" smtClean="0">
                <a:solidFill>
                  <a:prstClr val="black"/>
                </a:solidFill>
                <a:latin typeface="Times New Roman" pitchFamily="18" charset="0"/>
                <a:cs typeface="Arial"/>
              </a:rPr>
              <a:t>את הדם אל הזימים</a:t>
            </a:r>
          </a:p>
          <a:p>
            <a:pPr>
              <a:defRPr/>
            </a:pPr>
            <a:endParaRPr lang="he-IL" sz="1600"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p:txBody>
      </p:sp>
      <p:cxnSp>
        <p:nvCxnSpPr>
          <p:cNvPr id="66" name="מחבר חץ ישר 65"/>
          <p:cNvCxnSpPr/>
          <p:nvPr/>
        </p:nvCxnSpPr>
        <p:spPr bwMode="auto">
          <a:xfrm flipH="1">
            <a:off x="7893050" y="3475038"/>
            <a:ext cx="90488" cy="1944687"/>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67" name="מחבר חץ ישר 66"/>
          <p:cNvCxnSpPr/>
          <p:nvPr/>
        </p:nvCxnSpPr>
        <p:spPr bwMode="auto">
          <a:xfrm flipV="1">
            <a:off x="6507163" y="3092450"/>
            <a:ext cx="198437" cy="1216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bwMode="auto">
          <a:xfrm>
            <a:off x="2947988" y="4767263"/>
            <a:ext cx="1844675" cy="97948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הלב מתכווץ ו"דוחף" </a:t>
            </a:r>
          </a:p>
          <a:p>
            <a:pPr>
              <a:defRPr/>
            </a:pPr>
            <a:r>
              <a:rPr lang="he-IL" sz="1600" dirty="0" smtClean="0">
                <a:solidFill>
                  <a:prstClr val="black"/>
                </a:solidFill>
                <a:latin typeface="Times New Roman" pitchFamily="18" charset="0"/>
                <a:cs typeface="Arial"/>
              </a:rPr>
              <a:t>את הדם אל כל חלקי הגוף</a:t>
            </a:r>
            <a:endParaRPr lang="he-IL" sz="1600"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p:txBody>
      </p:sp>
      <p:cxnSp>
        <p:nvCxnSpPr>
          <p:cNvPr id="69" name="מחבר חץ ישר 68"/>
          <p:cNvCxnSpPr/>
          <p:nvPr/>
        </p:nvCxnSpPr>
        <p:spPr bwMode="auto">
          <a:xfrm>
            <a:off x="3038475" y="2695575"/>
            <a:ext cx="525463" cy="1217613"/>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70" name="מחבר חץ ישר 69"/>
          <p:cNvCxnSpPr/>
          <p:nvPr/>
        </p:nvCxnSpPr>
        <p:spPr bwMode="auto">
          <a:xfrm flipH="1">
            <a:off x="3038475" y="5345113"/>
            <a:ext cx="552450" cy="919162"/>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71" name="מחבר חץ ישר 70"/>
          <p:cNvCxnSpPr/>
          <p:nvPr/>
        </p:nvCxnSpPr>
        <p:spPr bwMode="auto">
          <a:xfrm>
            <a:off x="3908425" y="4691063"/>
            <a:ext cx="0" cy="153987"/>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cxnSp>
        <p:nvCxnSpPr>
          <p:cNvPr id="74" name="מחבר חץ ישר 73"/>
          <p:cNvCxnSpPr/>
          <p:nvPr/>
        </p:nvCxnSpPr>
        <p:spPr bwMode="auto">
          <a:xfrm flipH="1" flipV="1">
            <a:off x="1457325" y="5181600"/>
            <a:ext cx="522288" cy="1082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מחבר חץ ישר 75"/>
          <p:cNvCxnSpPr/>
          <p:nvPr/>
        </p:nvCxnSpPr>
        <p:spPr bwMode="auto">
          <a:xfrm flipV="1">
            <a:off x="1331913" y="2636838"/>
            <a:ext cx="422275" cy="1082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מחבר חץ ישר 77"/>
          <p:cNvCxnSpPr/>
          <p:nvPr/>
        </p:nvCxnSpPr>
        <p:spPr bwMode="auto">
          <a:xfrm flipV="1">
            <a:off x="1223963" y="4175125"/>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8</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8" y="2913063"/>
            <a:ext cx="16287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2700338" y="492125"/>
            <a:ext cx="4441825" cy="14398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prstClr val="black"/>
                </a:solidFill>
                <a:latin typeface="Times New Roman" pitchFamily="18" charset="0"/>
                <a:cs typeface="Arial"/>
              </a:rPr>
              <a:t>בדו-חיים ובזוחלים</a:t>
            </a:r>
          </a:p>
          <a:p>
            <a:pPr>
              <a:defRPr/>
            </a:pPr>
            <a:r>
              <a:rPr lang="he-IL" dirty="0" smtClean="0">
                <a:solidFill>
                  <a:prstClr val="black"/>
                </a:solidFill>
                <a:latin typeface="Times New Roman" pitchFamily="18" charset="0"/>
                <a:cs typeface="Arial"/>
              </a:rPr>
              <a:t> יש מחזור דם כפול,</a:t>
            </a:r>
            <a:r>
              <a:rPr lang="he-IL" dirty="0" smtClean="0">
                <a:latin typeface="Times New Roman" pitchFamily="18" charset="0"/>
                <a:cs typeface="Arial"/>
              </a:rPr>
              <a:t> אך </a:t>
            </a:r>
            <a:r>
              <a:rPr lang="he-IL" dirty="0" smtClean="0">
                <a:solidFill>
                  <a:prstClr val="black"/>
                </a:solidFill>
                <a:latin typeface="Times New Roman" pitchFamily="18" charset="0"/>
                <a:cs typeface="Arial"/>
              </a:rPr>
              <a:t>אין הפרדה מלאה בין המסלולים מכיוון שאין הפרדה בלב לשני חלקים נפרדים לחלוטין, ועל כן </a:t>
            </a:r>
            <a:r>
              <a:rPr lang="he-IL" u="sng" dirty="0" smtClean="0">
                <a:solidFill>
                  <a:prstClr val="black"/>
                </a:solidFill>
                <a:latin typeface="Times New Roman" pitchFamily="18" charset="0"/>
                <a:cs typeface="Arial"/>
              </a:rPr>
              <a:t>יש ערבוב בין דם מועשר בחמצן המגיע מן הריאות, לבין דם עני בחמצן המגיע מן הגוף</a:t>
            </a:r>
            <a:r>
              <a:rPr lang="he-IL" dirty="0" smtClean="0">
                <a:solidFill>
                  <a:prstClr val="black"/>
                </a:solidFill>
                <a:latin typeface="Times New Roman" pitchFamily="18" charset="0"/>
                <a:cs typeface="Arial"/>
              </a:rPr>
              <a:t>.</a:t>
            </a:r>
            <a:endParaRPr lang="en-US" dirty="0" smtClean="0">
              <a:solidFill>
                <a:prstClr val="black"/>
              </a:solidFill>
              <a:latin typeface="Times New Roman" pitchFamily="18" charset="0"/>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4A8B62E-DB55-44CB-9B4F-53741145826C}" type="slidenum">
              <a:rPr lang="he-IL" smtClean="0"/>
              <a:pPr fontAlgn="base">
                <a:spcBef>
                  <a:spcPct val="0"/>
                </a:spcBef>
                <a:spcAft>
                  <a:spcPct val="0"/>
                </a:spcAft>
                <a:defRPr/>
              </a:pPr>
              <a:t>9</a:t>
            </a:fld>
            <a:endParaRPr lang="he-IL" dirty="0" smtClean="0"/>
          </a:p>
        </p:txBody>
      </p:sp>
      <p:sp>
        <p:nvSpPr>
          <p:cNvPr id="8197"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במהלך האבולוציה </a:t>
            </a:r>
            <a:r>
              <a:rPr lang="he-IL" sz="1800" b="1" dirty="0" smtClean="0">
                <a:solidFill>
                  <a:schemeClr val="accent3"/>
                </a:solidFill>
                <a:latin typeface="Times New Roman" pitchFamily="18" charset="0"/>
                <a:cs typeface="+mn-cs"/>
              </a:rPr>
              <a:t>התפתחה </a:t>
            </a:r>
            <a:r>
              <a:rPr lang="he-IL" sz="1800" b="1" dirty="0" smtClean="0">
                <a:solidFill>
                  <a:schemeClr val="accent3"/>
                </a:solidFill>
                <a:latin typeface="Times New Roman" pitchFamily="18" charset="0"/>
              </a:rPr>
              <a:t>בלב </a:t>
            </a:r>
            <a:r>
              <a:rPr lang="he-IL" sz="1800" b="1" dirty="0" smtClean="0">
                <a:solidFill>
                  <a:schemeClr val="accent3"/>
                </a:solidFill>
                <a:latin typeface="Times New Roman" pitchFamily="18" charset="0"/>
                <a:cs typeface="+mn-cs"/>
              </a:rPr>
              <a:t>הפרדה </a:t>
            </a:r>
            <a:r>
              <a:rPr lang="he-IL" sz="1800" b="1" dirty="0" smtClean="0">
                <a:solidFill>
                  <a:srgbClr val="FF6600"/>
                </a:solidFill>
                <a:latin typeface="Times New Roman" pitchFamily="18" charset="0"/>
                <a:cs typeface="+mn-cs"/>
              </a:rPr>
              <a:t>לשני חלקים נפרדים לחלוטין</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12" name="TextBox 11"/>
          <p:cNvSpPr txBox="1"/>
          <p:nvPr/>
        </p:nvSpPr>
        <p:spPr>
          <a:xfrm>
            <a:off x="26988" y="485775"/>
            <a:ext cx="2665412" cy="281940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prstClr val="black"/>
                </a:solidFill>
                <a:latin typeface="Times New Roman" pitchFamily="18" charset="0"/>
                <a:cs typeface="Arial"/>
              </a:rPr>
              <a:t>ביונקים ועופות</a:t>
            </a:r>
          </a:p>
          <a:p>
            <a:pPr>
              <a:defRPr/>
            </a:pPr>
            <a:r>
              <a:rPr lang="he-IL" dirty="0" smtClean="0">
                <a:latin typeface="Times New Roman" pitchFamily="18" charset="0"/>
                <a:cs typeface="Arial"/>
              </a:rPr>
              <a:t>יש הפרדה מוחלטת בלב </a:t>
            </a:r>
          </a:p>
          <a:p>
            <a:pPr>
              <a:defRPr/>
            </a:pPr>
            <a:r>
              <a:rPr lang="he-IL" dirty="0" smtClean="0">
                <a:latin typeface="Times New Roman" pitchFamily="18" charset="0"/>
                <a:cs typeface="Arial"/>
              </a:rPr>
              <a:t>בין החלק השמאלי המכיל דם מועשר בחמצן, לחלק הימני המכיל דם עני בחמצן.</a:t>
            </a:r>
          </a:p>
          <a:p>
            <a:pPr>
              <a:defRPr/>
            </a:pPr>
            <a:endParaRPr lang="he-IL" dirty="0" smtClean="0">
              <a:latin typeface="Times New Roman" pitchFamily="18" charset="0"/>
              <a:cs typeface="Arial"/>
            </a:endParaRPr>
          </a:p>
          <a:p>
            <a:pPr>
              <a:defRPr/>
            </a:pPr>
            <a:endParaRPr lang="en-US" u="sng" dirty="0" smtClean="0">
              <a:solidFill>
                <a:prstClr val="black"/>
              </a:solidFill>
              <a:latin typeface="Times New Roman" pitchFamily="18" charset="0"/>
              <a:cs typeface="Arial"/>
            </a:endParaRPr>
          </a:p>
        </p:txBody>
      </p:sp>
      <p:sp>
        <p:nvSpPr>
          <p:cNvPr id="14" name="TextBox 13"/>
          <p:cNvSpPr txBox="1"/>
          <p:nvPr/>
        </p:nvSpPr>
        <p:spPr>
          <a:xfrm>
            <a:off x="4500563" y="2176463"/>
            <a:ext cx="2278062" cy="13684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prstClr val="black"/>
                </a:solidFill>
                <a:latin typeface="Times New Roman" pitchFamily="18" charset="0"/>
                <a:cs typeface="Arial"/>
              </a:rPr>
              <a:t>בדו-חיים</a:t>
            </a:r>
          </a:p>
        </p:txBody>
      </p:sp>
      <p:cxnSp>
        <p:nvCxnSpPr>
          <p:cNvPr id="16" name="מחבר ישר 15"/>
          <p:cNvCxnSpPr/>
          <p:nvPr/>
        </p:nvCxnSpPr>
        <p:spPr>
          <a:xfrm>
            <a:off x="2692400" y="862013"/>
            <a:ext cx="0" cy="5475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a:off x="7308850" y="755650"/>
            <a:ext cx="0" cy="5475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0300" y="496888"/>
            <a:ext cx="1471613" cy="18478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prstClr val="black"/>
                </a:solidFill>
                <a:latin typeface="Times New Roman" pitchFamily="18" charset="0"/>
                <a:cs typeface="Arial"/>
              </a:rPr>
              <a:t>בדגים</a:t>
            </a:r>
          </a:p>
          <a:p>
            <a:pPr>
              <a:defRPr/>
            </a:pPr>
            <a:r>
              <a:rPr lang="he-IL" dirty="0" smtClean="0">
                <a:solidFill>
                  <a:prstClr val="black"/>
                </a:solidFill>
                <a:latin typeface="Times New Roman" pitchFamily="18" charset="0"/>
                <a:cs typeface="Arial"/>
              </a:rPr>
              <a:t>מחזור דם יחיד. מבנה הלב הוא הפשוט ביותר</a:t>
            </a:r>
            <a:endParaRPr lang="en-US" dirty="0" smtClean="0">
              <a:solidFill>
                <a:prstClr val="black"/>
              </a:solidFill>
              <a:latin typeface="Times New Roman" pitchFamily="18" charset="0"/>
              <a:cs typeface="Arial"/>
            </a:endParaRPr>
          </a:p>
        </p:txBody>
      </p:sp>
      <p:pic>
        <p:nvPicPr>
          <p:cNvPr id="338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2924175"/>
            <a:ext cx="16002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050" y="2890838"/>
            <a:ext cx="1546225"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921250" y="2420938"/>
            <a:ext cx="2278063" cy="13684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הלב מורכב משתי עליות </a:t>
            </a:r>
          </a:p>
          <a:p>
            <a:pPr>
              <a:defRPr/>
            </a:pPr>
            <a:r>
              <a:rPr lang="he-IL" sz="1600" dirty="0" smtClean="0">
                <a:solidFill>
                  <a:prstClr val="black"/>
                </a:solidFill>
                <a:latin typeface="Times New Roman" pitchFamily="18" charset="0"/>
                <a:cs typeface="Arial"/>
              </a:rPr>
              <a:t>נפרדות,</a:t>
            </a:r>
            <a:r>
              <a:rPr lang="he-IL" sz="1600" dirty="0" smtClean="0">
                <a:latin typeface="Times New Roman" pitchFamily="18" charset="0"/>
                <a:cs typeface="Arial"/>
              </a:rPr>
              <a:t> אך </a:t>
            </a:r>
            <a:r>
              <a:rPr lang="he-IL" sz="1600" dirty="0" smtClean="0">
                <a:solidFill>
                  <a:prstClr val="black"/>
                </a:solidFill>
                <a:latin typeface="Times New Roman" pitchFamily="18" charset="0"/>
                <a:cs typeface="Arial"/>
              </a:rPr>
              <a:t>מחדר אחד. </a:t>
            </a: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en-US" u="sng" dirty="0" smtClean="0">
              <a:solidFill>
                <a:prstClr val="black"/>
              </a:solidFill>
              <a:latin typeface="Times New Roman" pitchFamily="18" charset="0"/>
              <a:cs typeface="Arial"/>
            </a:endParaRPr>
          </a:p>
        </p:txBody>
      </p:sp>
      <p:sp>
        <p:nvSpPr>
          <p:cNvPr id="20" name="TextBox 19"/>
          <p:cNvSpPr txBox="1"/>
          <p:nvPr/>
        </p:nvSpPr>
        <p:spPr>
          <a:xfrm>
            <a:off x="2643188" y="2176463"/>
            <a:ext cx="2278062" cy="13684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smtClean="0">
                <a:solidFill>
                  <a:prstClr val="black"/>
                </a:solidFill>
                <a:latin typeface="Times New Roman" pitchFamily="18" charset="0"/>
                <a:cs typeface="Times New Roman" pitchFamily="18" charset="0"/>
              </a:rPr>
              <a:t> </a:t>
            </a:r>
            <a:r>
              <a:rPr lang="he-IL" u="sng" dirty="0" smtClean="0">
                <a:solidFill>
                  <a:prstClr val="black"/>
                </a:solidFill>
                <a:latin typeface="Times New Roman" pitchFamily="18" charset="0"/>
                <a:cs typeface="Arial"/>
              </a:rPr>
              <a:t>בזוחלים</a:t>
            </a:r>
          </a:p>
          <a:p>
            <a:pPr>
              <a:defRPr/>
            </a:pPr>
            <a:r>
              <a:rPr lang="he-IL" sz="1600" dirty="0" smtClean="0">
                <a:solidFill>
                  <a:prstClr val="black"/>
                </a:solidFill>
                <a:latin typeface="Times New Roman" pitchFamily="18" charset="0"/>
                <a:cs typeface="Arial"/>
              </a:rPr>
              <a:t>ההפרדה בין החדרים אינה מלאה.</a:t>
            </a: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en-US" u="sng" dirty="0" smtClean="0">
              <a:solidFill>
                <a:prstClr val="black"/>
              </a:solidFill>
              <a:latin typeface="Times New Roman" pitchFamily="18" charset="0"/>
              <a:cs typeface="Arial"/>
            </a:endParaRPr>
          </a:p>
        </p:txBody>
      </p:sp>
      <p:pic>
        <p:nvPicPr>
          <p:cNvPr id="3380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8" y="2928938"/>
            <a:ext cx="16478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9</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15253</TotalTime>
  <Words>3686</Words>
  <Application>Microsoft Office PowerPoint</Application>
  <PresentationFormat>‫הצגה על המסך (4:3)</PresentationFormat>
  <Paragraphs>741</Paragraphs>
  <Slides>45</Slides>
  <Notes>4</Notes>
  <HiddenSlides>0</HiddenSlides>
  <MMClips>0</MMClips>
  <ScaleCrop>false</ScaleCrop>
  <HeadingPairs>
    <vt:vector size="4" baseType="variant">
      <vt:variant>
        <vt:lpstr>ערכת נושא</vt:lpstr>
      </vt:variant>
      <vt:variant>
        <vt:i4>5</vt:i4>
      </vt:variant>
      <vt:variant>
        <vt:lpstr>כותרות שקופיות</vt:lpstr>
      </vt:variant>
      <vt:variant>
        <vt:i4>45</vt:i4>
      </vt:variant>
    </vt:vector>
  </HeadingPairs>
  <TitlesOfParts>
    <vt:vector size="50" baseType="lpstr">
      <vt:lpstr>1_Office Theme</vt:lpstr>
      <vt:lpstr>2_Office Theme</vt:lpstr>
      <vt:lpstr>3_Office Theme</vt:lpstr>
      <vt:lpstr>4_Office Theme</vt:lpstr>
      <vt:lpstr>12_Office Theme</vt:lpstr>
      <vt:lpstr>מצגת של PowerPoint</vt:lpstr>
      <vt:lpstr>קיום התאים בגוף תלוי בהובלה יעילה של חומרים אליהם</vt:lpstr>
      <vt:lpstr>מבנה גופו של יצור רב-תאי מורכב מחייב מערכת הובלה</vt:lpstr>
      <vt:lpstr>ההובלה בהידרה ובפלנריה  - הרחבה מעבר לנדרש בתכנית הלימודים  </vt:lpstr>
      <vt:lpstr>מערכת דם פתוחה ומערכת דם סגורה  </vt:lpstr>
      <vt:lpstr>שאלה 1: מערכת דם פתוחה וסגורה</vt:lpstr>
      <vt:lpstr>תשובה</vt:lpstr>
      <vt:lpstr>במהלך האבולוציה חלה התפתחות ממחזור דם בודד למחזור דם כפול  </vt:lpstr>
      <vt:lpstr>במהלך האבולוציה התפתחה בלב הפרדה לשני חלקים נפרדים לחלוטין  </vt:lpstr>
      <vt:lpstr>ההפרדה לשני מחזורי דם נפרדים לחלוטין אפשרה התפתחות של אורגניזמים מורכבים  </vt:lpstr>
      <vt:lpstr>שאלה 2: אבולוציה של מערכת הדם בחולייתנים</vt:lpstr>
      <vt:lpstr>תשובה</vt:lpstr>
      <vt:lpstr>סיכום ביניים: האבולוציה של מערכת ההובלה</vt:lpstr>
      <vt:lpstr>תפקידי מערכת ההובלה</vt:lpstr>
      <vt:lpstr>מבנה מערכת ההובלה באדם  </vt:lpstr>
      <vt:lpstr>מסלול זרימת הדם וחילופי החומרים עם הרקמות  </vt:lpstr>
      <vt:lpstr>המחזור הגדול והמחזור הקטן</vt:lpstr>
      <vt:lpstr>שאלה 3 </vt:lpstr>
      <vt:lpstr>תשובה  </vt:lpstr>
      <vt:lpstr>רשת נימים המחברת בין עורק לווריד</vt:lpstr>
      <vt:lpstr>שאלה 4</vt:lpstr>
      <vt:lpstr>תשובה</vt:lpstr>
      <vt:lpstr>שאלה 5</vt:lpstr>
      <vt:lpstr>תשובה</vt:lpstr>
      <vt:lpstr>שאלה 6</vt:lpstr>
      <vt:lpstr>תשובה</vt:lpstr>
      <vt:lpstr>שאלה 7</vt:lpstr>
      <vt:lpstr>תשובה</vt:lpstr>
      <vt:lpstr>שאלה 8</vt:lpstr>
      <vt:lpstr>תשובה</vt:lpstr>
      <vt:lpstr>מדוע דרושה משאבה (הלב) במערכת ההובלה? </vt:lpstr>
      <vt:lpstr>מחזור הלב = פעימת לב (פירוט)  </vt:lpstr>
      <vt:lpstr>שאלה 9</vt:lpstr>
      <vt:lpstr>תשובה</vt:lpstr>
      <vt:lpstr>שאלה 10</vt:lpstr>
      <vt:lpstr>תשובה</vt:lpstr>
      <vt:lpstr>שאלה 11</vt:lpstr>
      <vt:lpstr>תשובה</vt:lpstr>
      <vt:lpstr>שאלה 12: ההבדל בעובי הדפנות של החדר השמאלי והחדר הימני</vt:lpstr>
      <vt:lpstr>תשובה</vt:lpstr>
      <vt:lpstr>הלב: התאמה בין מבנה לתפקיד (סיכום)</vt:lpstr>
      <vt:lpstr>עורקים כליליים, ורידים כליליים</vt:lpstr>
      <vt:lpstr>סיכום</vt:lpstr>
      <vt:lpstr>שאלה 13: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612</cp:revision>
  <dcterms:created xsi:type="dcterms:W3CDTF">2010-09-05T07:07:37Z</dcterms:created>
  <dcterms:modified xsi:type="dcterms:W3CDTF">2016-01-07T20:16:11Z</dcterms:modified>
</cp:coreProperties>
</file>