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5" r:id="rId43"/>
    <p:sldId id="298" r:id="rId44"/>
    <p:sldId id="299" r:id="rId45"/>
    <p:sldId id="300" r:id="rId4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1944"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מלבן מעוגל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כותרת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e-IL" smtClean="0"/>
              <a:t>לחץ כדי לערוך סגנון כותרת של תבנית בסיס</a:t>
            </a:r>
            <a:endParaRPr kumimoji="0" lang="en-US"/>
          </a:p>
        </p:txBody>
      </p:sp>
      <p:sp>
        <p:nvSpPr>
          <p:cNvPr id="20" name="כותרת משנה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9" name="מציין מיקום של תאריך 18"/>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11" name="מציין מיקום של מספר שקופית 10"/>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502920" y="530352"/>
            <a:ext cx="8183880" cy="4187952"/>
          </a:xfrm>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4" name="מלבן מעוגל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מעוגל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nchor="b"/>
          <a:lstStyle>
            <a:lvl1pPr>
              <a:defRPr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564495E-4676-4CF0-A8FD-AE279449E955}"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עם פינה יחידה מעוגלת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7A97788A-AE54-4B0B-8CAC-C84E6A430C87}" type="datetimeFigureOut">
              <a:rPr lang="he-IL" smtClean="0"/>
              <a:t>ל'/ניסן/תשע"ז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564495E-4676-4CF0-A8FD-AE279449E955}" type="slidenum">
              <a:rPr lang="he-IL" smtClean="0"/>
              <a:t>‹#›</a:t>
            </a:fld>
            <a:endParaRPr lang="he-IL"/>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e-IL" smtClean="0"/>
              <a:t>לחץ על הסמל כדי להוסיף תמונה</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מציין מיקום של כותרת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5" name="מציין מיקום של תאריך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A97788A-AE54-4B0B-8CAC-C84E6A430C87}" type="datetimeFigureOut">
              <a:rPr lang="he-IL" smtClean="0"/>
              <a:t>ל'/ניסן/תשע"ז</a:t>
            </a:fld>
            <a:endParaRPr lang="he-IL"/>
          </a:p>
        </p:txBody>
      </p:sp>
      <p:sp>
        <p:nvSpPr>
          <p:cNvPr id="18" name="מציין מיקום של כותרת תחתונה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e-IL"/>
          </a:p>
        </p:txBody>
      </p:sp>
      <p:sp>
        <p:nvSpPr>
          <p:cNvPr id="5" name="מציין מיקום של מספר שקופית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564495E-4676-4CF0-A8FD-AE279449E955}"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he.wikipedia.org/wiki/%D7%90%D7%95%D7%A9%D7%A8" TargetMode="External"/><Relationship Id="rId2" Type="http://schemas.openxmlformats.org/officeDocument/2006/relationships/hyperlink" Target="http://he.wikipedia.org/wiki/%D7%A6%D7%95%D7%A8%D7%9A" TargetMode="External"/><Relationship Id="rId1" Type="http://schemas.openxmlformats.org/officeDocument/2006/relationships/slideLayout" Target="../slideLayouts/slideLayout7.xml"/><Relationship Id="rId4" Type="http://schemas.openxmlformats.org/officeDocument/2006/relationships/hyperlink" Target="http://www.haaretz.co.il/news/health/.premium-1.2162908"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drive.google.com/file/d/0BzVoVo_sKyWYczQwZHJJcHFpc00/view?usp=sharing" TargetMode="External"/><Relationship Id="rId2" Type="http://schemas.openxmlformats.org/officeDocument/2006/relationships/hyperlink" Target="https://sites.google.com/site/onlineesactivities/local-vs-imported-1/goog_358321148"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endParaRPr lang="he-IL" dirty="0"/>
          </a:p>
        </p:txBody>
      </p:sp>
      <p:sp>
        <p:nvSpPr>
          <p:cNvPr id="3" name="כותרת משנה 2"/>
          <p:cNvSpPr>
            <a:spLocks noGrp="1"/>
          </p:cNvSpPr>
          <p:nvPr>
            <p:ph type="subTitle" idx="1"/>
          </p:nvPr>
        </p:nvSpPr>
        <p:spPr/>
        <p:txBody>
          <a:bodyPr/>
          <a:lstStyle/>
          <a:p>
            <a:endParaRPr lang="he-IL" dirty="0"/>
          </a:p>
        </p:txBody>
      </p:sp>
      <p:sp>
        <p:nvSpPr>
          <p:cNvPr id="4" name="מלבן 3"/>
          <p:cNvSpPr/>
          <p:nvPr/>
        </p:nvSpPr>
        <p:spPr>
          <a:xfrm>
            <a:off x="323528" y="1340768"/>
            <a:ext cx="8424936" cy="4832092"/>
          </a:xfrm>
          <a:prstGeom prst="rect">
            <a:avLst/>
          </a:prstGeom>
        </p:spPr>
        <p:txBody>
          <a:bodyPr wrap="square">
            <a:spAutoFit/>
          </a:bodyPr>
          <a:lstStyle/>
          <a:p>
            <a:r>
              <a:rPr lang="he-IL" sz="2800" dirty="0" smtClean="0"/>
              <a:t>ערב </a:t>
            </a:r>
            <a:r>
              <a:rPr lang="he-IL" sz="2800" dirty="0"/>
              <a:t>ראש השנה, אתם נכנסים לסניף המקומי של אחת מרשתות השיווק לקנות תפוחים, ויש לכם אפשרות בחירה - אתם יכולים לקנות תפוח "פינק ליידי" מארה"ב, או לשלם קצת יותר ולקנות תפוח "גלה" ישראלי. האם בחירתכם תשפיע על הסביבה? שאלה זו מעוררת עניין רב בארץ ובעולם. סקרי הצרכנים מצביעים על מגמה גוברת של העדפת תוצרת חקלאית מקומית על פני היבוא, מתוך אמונה שהובלת התוצרת החקלאית צורכת דלק רב, וגורמת נזקים סביבתיים משמעותיים. אולם מחקרים שנערכו בתחום מטילים ספק בהעדפת הצרכנים.</a:t>
            </a:r>
          </a:p>
        </p:txBody>
      </p:sp>
    </p:spTree>
    <p:extLst>
      <p:ext uri="{BB962C8B-B14F-4D97-AF65-F5344CB8AC3E}">
        <p14:creationId xmlns:p14="http://schemas.microsoft.com/office/powerpoint/2010/main" val="3019628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39552" y="476673"/>
            <a:ext cx="8208912" cy="5262979"/>
          </a:xfrm>
          <a:prstGeom prst="rect">
            <a:avLst/>
          </a:prstGeom>
        </p:spPr>
        <p:txBody>
          <a:bodyPr wrap="square">
            <a:spAutoFit/>
          </a:bodyPr>
          <a:lstStyle/>
          <a:p>
            <a:r>
              <a:rPr lang="he-IL" sz="2400" b="1" i="1" dirty="0" smtClean="0"/>
              <a:t>ג</a:t>
            </a:r>
            <a:r>
              <a:rPr lang="he-IL" i="1" dirty="0" smtClean="0"/>
              <a:t>. </a:t>
            </a:r>
            <a:r>
              <a:rPr lang="he-IL" sz="2400" i="1" dirty="0" smtClean="0"/>
              <a:t>הסבירו </a:t>
            </a:r>
            <a:r>
              <a:rPr lang="he-IL" sz="2400" i="1" dirty="0"/>
              <a:t>כיצד נגרמות השפעות הסביבתיות </a:t>
            </a:r>
            <a:r>
              <a:rPr lang="he-IL" sz="2400" i="1" dirty="0" smtClean="0"/>
              <a:t>הללו ?</a:t>
            </a:r>
            <a:endParaRPr lang="he-IL" sz="2400" i="1" dirty="0"/>
          </a:p>
          <a:p>
            <a:r>
              <a:rPr lang="he-IL" sz="2400" b="1" dirty="0">
                <a:solidFill>
                  <a:schemeClr val="accent1">
                    <a:lumMod val="50000"/>
                  </a:schemeClr>
                </a:solidFill>
              </a:rPr>
              <a:t>שני המוצרים בנויים מחומרי גלם ולכן בתהליך ייצורם יש שימוש במשאבי טבע, שני המוצרים החשמליים צורכים אנרגיה שבתהליך ייצורה נשרפים </a:t>
            </a:r>
            <a:r>
              <a:rPr lang="he-IL" sz="2400" b="1" dirty="0" err="1">
                <a:solidFill>
                  <a:schemeClr val="accent1">
                    <a:lumMod val="50000"/>
                  </a:schemeClr>
                </a:solidFill>
              </a:rPr>
              <a:t>דלקים</a:t>
            </a:r>
            <a:r>
              <a:rPr lang="he-IL" sz="2400" b="1" dirty="0">
                <a:solidFill>
                  <a:schemeClr val="accent1">
                    <a:lumMod val="50000"/>
                  </a:schemeClr>
                </a:solidFill>
              </a:rPr>
              <a:t> ונפלטים גזי חממה לאוויר. </a:t>
            </a:r>
            <a:endParaRPr lang="he-IL" sz="2400" b="1" dirty="0" smtClean="0">
              <a:solidFill>
                <a:schemeClr val="accent1">
                  <a:lumMod val="50000"/>
                </a:schemeClr>
              </a:solidFill>
            </a:endParaRPr>
          </a:p>
          <a:p>
            <a:endParaRPr lang="he-IL" sz="2400" b="1" dirty="0" smtClean="0">
              <a:solidFill>
                <a:schemeClr val="accent1">
                  <a:lumMod val="50000"/>
                </a:schemeClr>
              </a:solidFill>
            </a:endParaRPr>
          </a:p>
          <a:p>
            <a:endParaRPr lang="he-IL" sz="2400" b="1" dirty="0">
              <a:solidFill>
                <a:schemeClr val="accent1">
                  <a:lumMod val="50000"/>
                </a:schemeClr>
              </a:solidFill>
            </a:endParaRPr>
          </a:p>
          <a:p>
            <a:r>
              <a:rPr lang="he-IL" sz="2400" b="1" dirty="0" smtClean="0"/>
              <a:t>ד.</a:t>
            </a:r>
            <a:r>
              <a:rPr lang="he-IL" sz="2400" i="1" dirty="0"/>
              <a:t> אם קיימות עוד השפעות סביבתיות למוצר זה, שאינן מצוינות בסרטון - פרטו אותן</a:t>
            </a:r>
            <a:r>
              <a:rPr lang="he-IL" sz="2400" i="1" dirty="0" smtClean="0"/>
              <a:t>.</a:t>
            </a:r>
          </a:p>
          <a:p>
            <a:r>
              <a:rPr lang="he-IL" sz="2400" b="1" dirty="0">
                <a:solidFill>
                  <a:schemeClr val="accent1">
                    <a:lumMod val="50000"/>
                  </a:schemeClr>
                </a:solidFill>
              </a:rPr>
              <a:t>לכל אחד מהמוצרים קיימות עוד השפעות סביבתיות שאינן מצוינות בסרטון – למכונית – שימוש במים לשטיפה ובתהליך הייצור למקרר – פליטת גז מזגנים בשלב ההטמנה ובשלב הייצור, צריכת משאבים בשלב הייצור. </a:t>
            </a:r>
          </a:p>
        </p:txBody>
      </p:sp>
    </p:spTree>
    <p:extLst>
      <p:ext uri="{BB962C8B-B14F-4D97-AF65-F5344CB8AC3E}">
        <p14:creationId xmlns:p14="http://schemas.microsoft.com/office/powerpoint/2010/main" val="2696828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548680"/>
            <a:ext cx="8424936" cy="4524315"/>
          </a:xfrm>
          <a:prstGeom prst="rect">
            <a:avLst/>
          </a:prstGeom>
        </p:spPr>
        <p:txBody>
          <a:bodyPr wrap="square">
            <a:spAutoFit/>
          </a:bodyPr>
          <a:lstStyle/>
          <a:p>
            <a:r>
              <a:rPr lang="he-IL" sz="2400" b="1" i="1" dirty="0" smtClean="0"/>
              <a:t>10</a:t>
            </a:r>
            <a:r>
              <a:rPr lang="he-IL" sz="2400" i="1" dirty="0" smtClean="0"/>
              <a:t>.הציעו </a:t>
            </a:r>
            <a:r>
              <a:rPr lang="he-IL" sz="2400" i="1" dirty="0"/>
              <a:t>שלוש דרכים לשינוי אורח חייו של קן, כך שיצמצם את ההשפעות הסביבתיות המזיקות שלו כצרכן</a:t>
            </a:r>
            <a:r>
              <a:rPr lang="he-IL" sz="2400" i="1" dirty="0" smtClean="0"/>
              <a:t>.</a:t>
            </a:r>
          </a:p>
          <a:p>
            <a:r>
              <a:rPr lang="he-IL" sz="2400" b="1" dirty="0">
                <a:solidFill>
                  <a:schemeClr val="accent1">
                    <a:lumMod val="50000"/>
                  </a:schemeClr>
                </a:solidFill>
              </a:rPr>
              <a:t>צמצום הנסיעה בכלי רכב, חיסכון במים ברחצה, כיבוי מכשירים חשמליים שאינם בשימוש</a:t>
            </a:r>
            <a:r>
              <a:rPr lang="he-IL" sz="2400" b="1" dirty="0" smtClean="0">
                <a:solidFill>
                  <a:schemeClr val="accent1">
                    <a:lumMod val="50000"/>
                  </a:schemeClr>
                </a:solidFill>
              </a:rPr>
              <a:t>.</a:t>
            </a:r>
          </a:p>
          <a:p>
            <a:endParaRPr lang="he-IL" sz="2400" b="1" dirty="0" smtClean="0">
              <a:solidFill>
                <a:schemeClr val="accent1">
                  <a:lumMod val="50000"/>
                </a:schemeClr>
              </a:solidFill>
            </a:endParaRPr>
          </a:p>
          <a:p>
            <a:r>
              <a:rPr lang="he-IL" sz="2400" b="1" i="1" dirty="0" smtClean="0"/>
              <a:t>11</a:t>
            </a:r>
            <a:r>
              <a:rPr lang="he-IL" sz="2400" i="1" dirty="0" smtClean="0"/>
              <a:t>.הערכת </a:t>
            </a:r>
            <a:r>
              <a:rPr lang="he-IL" sz="2400" i="1" dirty="0"/>
              <a:t>מחזור החיים של היוגורט: </a:t>
            </a:r>
            <a:r>
              <a:rPr lang="he-IL" sz="2400" b="1" i="1" dirty="0"/>
              <a:t>א</a:t>
            </a:r>
            <a:r>
              <a:rPr lang="he-IL" sz="2400" i="1" dirty="0"/>
              <a:t>. מהם חמשת חומרי הגלם המרכיבים את מוצר היוגורט</a:t>
            </a:r>
            <a:r>
              <a:rPr lang="he-IL" sz="2400" i="1" dirty="0" smtClean="0"/>
              <a:t>?</a:t>
            </a:r>
          </a:p>
          <a:p>
            <a:r>
              <a:rPr lang="he-IL" sz="2400" dirty="0" smtClean="0"/>
              <a:t> </a:t>
            </a:r>
            <a:r>
              <a:rPr lang="he-IL" sz="2400" b="1" dirty="0">
                <a:solidFill>
                  <a:schemeClr val="accent1">
                    <a:lumMod val="50000"/>
                  </a:schemeClr>
                </a:solidFill>
              </a:rPr>
              <a:t>חמשת חומרי הגלם המרכיבים את מוצר היוגורט הם: חלב, סוכר, תות שדה, נפט </a:t>
            </a:r>
            <a:r>
              <a:rPr lang="he-IL" sz="2400" b="1" dirty="0" smtClean="0">
                <a:solidFill>
                  <a:schemeClr val="accent1">
                    <a:lumMod val="50000"/>
                  </a:schemeClr>
                </a:solidFill>
              </a:rPr>
              <a:t>ואלומיניום.</a:t>
            </a:r>
          </a:p>
          <a:p>
            <a:r>
              <a:rPr lang="he-IL" sz="2400" b="1" i="1" dirty="0" smtClean="0"/>
              <a:t>ב</a:t>
            </a:r>
            <a:r>
              <a:rPr lang="he-IL" sz="2400" i="1" dirty="0" smtClean="0"/>
              <a:t>. ציינו </a:t>
            </a:r>
            <a:r>
              <a:rPr lang="he-IL" sz="2400" i="1" dirty="0"/>
              <a:t>שלושה היבטים במחזור החיים של היוגורט משפיעים על הסביבה</a:t>
            </a:r>
            <a:r>
              <a:rPr lang="he-IL" sz="2400" i="1" dirty="0" smtClean="0"/>
              <a:t>.</a:t>
            </a:r>
          </a:p>
          <a:p>
            <a:r>
              <a:rPr lang="he-IL" sz="2400" b="1" dirty="0">
                <a:solidFill>
                  <a:schemeClr val="accent1">
                    <a:lumMod val="50000"/>
                  </a:schemeClr>
                </a:solidFill>
              </a:rPr>
              <a:t>גידול תות בשדה, גידול פרות, כריית נפט ואלומיניום</a:t>
            </a:r>
            <a:r>
              <a:rPr lang="he-IL" sz="2400" dirty="0" smtClean="0"/>
              <a:t>.</a:t>
            </a:r>
          </a:p>
        </p:txBody>
      </p:sp>
    </p:spTree>
    <p:extLst>
      <p:ext uri="{BB962C8B-B14F-4D97-AF65-F5344CB8AC3E}">
        <p14:creationId xmlns:p14="http://schemas.microsoft.com/office/powerpoint/2010/main" val="3654135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76672"/>
            <a:ext cx="8424936" cy="6001643"/>
          </a:xfrm>
          <a:prstGeom prst="rect">
            <a:avLst/>
          </a:prstGeom>
        </p:spPr>
        <p:txBody>
          <a:bodyPr wrap="square">
            <a:spAutoFit/>
          </a:bodyPr>
          <a:lstStyle/>
          <a:p>
            <a:r>
              <a:rPr lang="he-IL" sz="2400" b="1" i="1" dirty="0"/>
              <a:t>ג</a:t>
            </a:r>
            <a:r>
              <a:rPr lang="he-IL" b="1" i="1" dirty="0"/>
              <a:t>. </a:t>
            </a:r>
            <a:r>
              <a:rPr lang="he-IL" sz="2400" i="1" dirty="0"/>
              <a:t>הסרטון מדגים בעיקר כיצד שלב ההפקה של חומרי הגלם בייצור היוגורט משפיע על הסביבה. בחרו אחד מהשלבים האחרים במחזור החיים של היוגורט, והדגימו כיצד שלב זה משפיע על הסביבה</a:t>
            </a:r>
            <a:r>
              <a:rPr lang="he-IL" i="1" dirty="0" smtClean="0"/>
              <a:t>.</a:t>
            </a:r>
          </a:p>
          <a:p>
            <a:pPr fontAlgn="base"/>
            <a:r>
              <a:rPr lang="he-IL" sz="2400" b="1" dirty="0">
                <a:solidFill>
                  <a:schemeClr val="accent1">
                    <a:lumMod val="50000"/>
                  </a:schemeClr>
                </a:solidFill>
              </a:rPr>
              <a:t>בשלב הייצור של היוגורט מופעלות מכונות הפועלות על חשמל. שריפת </a:t>
            </a:r>
            <a:r>
              <a:rPr lang="he-IL" sz="2400" b="1" dirty="0" err="1">
                <a:solidFill>
                  <a:schemeClr val="accent1">
                    <a:lumMod val="50000"/>
                  </a:schemeClr>
                </a:solidFill>
              </a:rPr>
              <a:t>הדלקים</a:t>
            </a:r>
            <a:r>
              <a:rPr lang="he-IL" sz="2400" b="1" dirty="0">
                <a:solidFill>
                  <a:schemeClr val="accent1">
                    <a:lumMod val="50000"/>
                  </a:schemeClr>
                </a:solidFill>
              </a:rPr>
              <a:t> לשם ייצור החשמל מזהמת את האוויר ומוסיפה גזי חממה לאטמוספרה. כמו כן, חומרי ניקוי המשמשים לחיטוי המכונות והכלים מגיעים לביוב ועלולים לזהם קרקעות המושקות במי </a:t>
            </a:r>
            <a:r>
              <a:rPr lang="he-IL" sz="2400" b="1" dirty="0" err="1">
                <a:solidFill>
                  <a:schemeClr val="accent1">
                    <a:lumMod val="50000"/>
                  </a:schemeClr>
                </a:solidFill>
              </a:rPr>
              <a:t>הקולחין</a:t>
            </a:r>
            <a:r>
              <a:rPr lang="he-IL" sz="2400" b="1" dirty="0">
                <a:solidFill>
                  <a:schemeClr val="accent1">
                    <a:lumMod val="50000"/>
                  </a:schemeClr>
                </a:solidFill>
              </a:rPr>
              <a:t> המופקים מביוב </a:t>
            </a:r>
            <a:r>
              <a:rPr lang="he-IL" sz="2400" b="1" dirty="0" smtClean="0">
                <a:solidFill>
                  <a:schemeClr val="accent1">
                    <a:lumMod val="50000"/>
                  </a:schemeClr>
                </a:solidFill>
              </a:rPr>
              <a:t>זה</a:t>
            </a:r>
            <a:r>
              <a:rPr lang="he-IL" sz="2400" i="1" dirty="0"/>
              <a:t> </a:t>
            </a:r>
            <a:endParaRPr lang="he-IL" sz="2400" i="1" dirty="0" smtClean="0"/>
          </a:p>
          <a:p>
            <a:pPr fontAlgn="base"/>
            <a:r>
              <a:rPr lang="he-IL" sz="2400" b="1" i="1" dirty="0" smtClean="0"/>
              <a:t>ד</a:t>
            </a:r>
            <a:r>
              <a:rPr lang="he-IL" sz="2400" i="1" dirty="0" smtClean="0"/>
              <a:t>. הציעו </a:t>
            </a:r>
            <a:r>
              <a:rPr lang="he-IL" sz="2400" i="1" dirty="0"/>
              <a:t>שתי דרכים לשיפור שלבי מחזור החיים של היוגורט כך שההשפעות הסביבתיות יצומצמו</a:t>
            </a:r>
            <a:r>
              <a:rPr lang="he-IL" sz="2400" i="1" dirty="0" smtClean="0"/>
              <a:t>.</a:t>
            </a:r>
          </a:p>
          <a:p>
            <a:r>
              <a:rPr lang="he-IL" sz="2400" b="1" dirty="0" smtClean="0">
                <a:solidFill>
                  <a:schemeClr val="accent1">
                    <a:lumMod val="50000"/>
                  </a:schemeClr>
                </a:solidFill>
              </a:rPr>
              <a:t>צריכת </a:t>
            </a:r>
            <a:r>
              <a:rPr lang="he-IL" sz="2400" b="1" dirty="0">
                <a:solidFill>
                  <a:schemeClr val="accent1">
                    <a:lumMod val="50000"/>
                  </a:schemeClr>
                </a:solidFill>
              </a:rPr>
              <a:t>מוצרים שיוצרו במחלבות מקומיות, שימוש חוזר או מחזור של </a:t>
            </a:r>
            <a:r>
              <a:rPr lang="he-IL" sz="2400" b="1" dirty="0" err="1">
                <a:solidFill>
                  <a:schemeClr val="accent1">
                    <a:lumMod val="50000"/>
                  </a:schemeClr>
                </a:solidFill>
              </a:rPr>
              <a:t>המיכלים</a:t>
            </a:r>
            <a:r>
              <a:rPr lang="he-IL" sz="2400" b="1" dirty="0">
                <a:solidFill>
                  <a:schemeClr val="accent1">
                    <a:lumMod val="50000"/>
                  </a:schemeClr>
                </a:solidFill>
              </a:rPr>
              <a:t>.</a:t>
            </a:r>
            <a:br>
              <a:rPr lang="he-IL" sz="2400" b="1" dirty="0">
                <a:solidFill>
                  <a:schemeClr val="accent1">
                    <a:lumMod val="50000"/>
                  </a:schemeClr>
                </a:solidFill>
              </a:rPr>
            </a:br>
            <a:endParaRPr lang="he-IL" sz="2400" b="1" dirty="0" smtClean="0">
              <a:solidFill>
                <a:schemeClr val="accent1">
                  <a:lumMod val="50000"/>
                </a:schemeClr>
              </a:solidFill>
            </a:endParaRPr>
          </a:p>
          <a:p>
            <a:endParaRPr lang="he-IL" sz="2400" b="1" dirty="0">
              <a:solidFill>
                <a:schemeClr val="accent1">
                  <a:lumMod val="50000"/>
                </a:schemeClr>
              </a:solidFill>
            </a:endParaRPr>
          </a:p>
        </p:txBody>
      </p:sp>
    </p:spTree>
    <p:extLst>
      <p:ext uri="{BB962C8B-B14F-4D97-AF65-F5344CB8AC3E}">
        <p14:creationId xmlns:p14="http://schemas.microsoft.com/office/powerpoint/2010/main" val="1460162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1115616" y="958662"/>
            <a:ext cx="7704856" cy="48936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he-IL" altLang="he-IL" sz="2400" b="1" i="1" u="none" strike="noStrike" cap="none" normalizeH="0" baseline="0" dirty="0" smtClean="0">
                <a:ln>
                  <a:noFill/>
                </a:ln>
                <a:solidFill>
                  <a:srgbClr val="000000"/>
                </a:solidFill>
                <a:effectLst/>
                <a:latin typeface="Arial" pitchFamily="34" charset="0"/>
                <a:cs typeface="Arial" pitchFamily="34" charset="0"/>
              </a:rPr>
              <a:t>12</a:t>
            </a:r>
            <a:r>
              <a:rPr kumimoji="0" lang="he-IL" altLang="he-IL" sz="2400" b="0" i="1" u="none" strike="noStrike" cap="none" normalizeH="0" baseline="0" dirty="0" smtClean="0">
                <a:ln>
                  <a:noFill/>
                </a:ln>
                <a:solidFill>
                  <a:srgbClr val="000000"/>
                </a:solidFill>
                <a:effectLst/>
                <a:latin typeface="Arial" pitchFamily="34" charset="0"/>
                <a:cs typeface="Arial" pitchFamily="34" charset="0"/>
              </a:rPr>
              <a:t>. </a:t>
            </a:r>
            <a:r>
              <a:rPr kumimoji="0" lang="he-IL" altLang="he-IL" sz="2400" b="0" i="1"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מה המשמעות של ערך כלכלי שלילי? האם כדאי להפיק מוצר אם ערכו הכלכלי שלילי?</a:t>
            </a:r>
            <a:endParaRPr kumimoji="0" lang="he-IL" altLang="he-IL" sz="2400" b="0" i="1" u="none" strike="noStrike" cap="none" normalizeH="0" baseline="0" dirty="0" smtClean="0">
              <a:ln>
                <a:noFill/>
              </a:ln>
              <a:solidFill>
                <a:srgbClr val="000000"/>
              </a:solidFill>
              <a:effectLst/>
              <a:latin typeface="Arial" pitchFamily="34" charset="0"/>
              <a:cs typeface="Arial" pitchFamily="34" charset="0"/>
            </a:endParaRPr>
          </a:p>
          <a:p>
            <a:pPr lvl="0" fontAlgn="base">
              <a:spcBef>
                <a:spcPct val="0"/>
              </a:spcBef>
              <a:spcAft>
                <a:spcPct val="0"/>
              </a:spcAft>
              <a:buFontTx/>
              <a:buChar char="•"/>
            </a:pPr>
            <a:r>
              <a:rPr lang="he-IL" sz="2400" b="1" dirty="0">
                <a:solidFill>
                  <a:schemeClr val="accent1">
                    <a:lumMod val="50000"/>
                  </a:schemeClr>
                </a:solidFill>
              </a:rPr>
              <a:t>ערך כלכלי שלילי משמעותו רווח הכלכלי נמוך מעלות הנזק הסביבתי. לא כדאי להפיק מוצר אם ערכו הכלכלי שלילי משום שעלות תיקון הנזקים גבוהה מהרווח</a:t>
            </a:r>
            <a:r>
              <a:rPr lang="he-IL" sz="2400" b="1" dirty="0" smtClean="0">
                <a:solidFill>
                  <a:schemeClr val="accent1">
                    <a:lumMod val="50000"/>
                  </a:schemeClr>
                </a:solidFill>
              </a:rPr>
              <a:t>.</a:t>
            </a:r>
          </a:p>
          <a:p>
            <a:pPr lvl="0" fontAlgn="base">
              <a:spcBef>
                <a:spcPct val="0"/>
              </a:spcBef>
              <a:spcAft>
                <a:spcPct val="0"/>
              </a:spcAft>
              <a:buFontTx/>
              <a:buChar char="•"/>
            </a:pPr>
            <a:endParaRPr lang="he-IL" sz="2400" b="1" dirty="0" smtClean="0">
              <a:solidFill>
                <a:schemeClr val="accent1">
                  <a:lumMod val="50000"/>
                </a:schemeClr>
              </a:solidFill>
            </a:endParaRPr>
          </a:p>
          <a:p>
            <a:pPr fontAlgn="base">
              <a:spcBef>
                <a:spcPct val="0"/>
              </a:spcBef>
              <a:spcAft>
                <a:spcPct val="0"/>
              </a:spcAft>
              <a:buFontTx/>
              <a:buChar char="•"/>
            </a:pPr>
            <a:r>
              <a:rPr kumimoji="0" lang="he-IL" altLang="he-IL" sz="2400" b="1" i="1" u="none" strike="noStrike" cap="none" normalizeH="0" baseline="0" dirty="0" smtClean="0">
                <a:ln>
                  <a:noFill/>
                </a:ln>
                <a:effectLst/>
                <a:latin typeface="Arial" pitchFamily="34" charset="0"/>
                <a:cs typeface="Arial" pitchFamily="34" charset="0"/>
              </a:rPr>
              <a:t>13</a:t>
            </a:r>
            <a:r>
              <a:rPr lang="he-IL" sz="2400" b="1" i="1" dirty="0" smtClean="0"/>
              <a:t> א</a:t>
            </a:r>
            <a:r>
              <a:rPr lang="he-IL" sz="2400" i="1" dirty="0" smtClean="0"/>
              <a:t>. הערכת </a:t>
            </a:r>
            <a:r>
              <a:rPr lang="he-IL" sz="2400" i="1" dirty="0"/>
              <a:t>הרווח הכלכלי משקללת שני גורמים. א. מהם שני גורמים אלה</a:t>
            </a:r>
            <a:r>
              <a:rPr lang="he-IL" sz="2400" i="1" dirty="0" smtClean="0"/>
              <a:t>?</a:t>
            </a:r>
          </a:p>
          <a:p>
            <a:pPr fontAlgn="base">
              <a:spcBef>
                <a:spcPct val="0"/>
              </a:spcBef>
              <a:spcAft>
                <a:spcPct val="0"/>
              </a:spcAft>
              <a:buFontTx/>
              <a:buChar char="•"/>
            </a:pPr>
            <a:r>
              <a:rPr lang="he-IL" sz="2400" b="1" dirty="0">
                <a:solidFill>
                  <a:schemeClr val="accent1">
                    <a:lumMod val="50000"/>
                  </a:schemeClr>
                </a:solidFill>
              </a:rPr>
              <a:t>הערכת הרווח הכלכלי משקללת את הרווח לחקלאי ממכירת היבול ואת הרווח לציבור מעצם קיום נוף של שטחים </a:t>
            </a:r>
            <a:r>
              <a:rPr lang="he-IL" sz="2400" b="1" dirty="0" smtClean="0">
                <a:solidFill>
                  <a:schemeClr val="accent1">
                    <a:lumMod val="50000"/>
                  </a:schemeClr>
                </a:solidFill>
              </a:rPr>
              <a:t>חקלאיים</a:t>
            </a:r>
          </a:p>
          <a:p>
            <a:pPr lvl="0" fontAlgn="base">
              <a:spcBef>
                <a:spcPct val="0"/>
              </a:spcBef>
              <a:spcAft>
                <a:spcPct val="0"/>
              </a:spcAft>
              <a:buFontTx/>
              <a:buChar char="•"/>
            </a:pPr>
            <a:endParaRPr kumimoji="0" lang="he-IL" altLang="he-IL" sz="2400" b="1" i="1"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Tree>
    <p:extLst>
      <p:ext uri="{BB962C8B-B14F-4D97-AF65-F5344CB8AC3E}">
        <p14:creationId xmlns:p14="http://schemas.microsoft.com/office/powerpoint/2010/main" val="4048071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332656"/>
            <a:ext cx="8460432" cy="5262979"/>
          </a:xfrm>
          <a:prstGeom prst="rect">
            <a:avLst/>
          </a:prstGeom>
        </p:spPr>
        <p:txBody>
          <a:bodyPr wrap="square">
            <a:spAutoFit/>
          </a:bodyPr>
          <a:lstStyle/>
          <a:p>
            <a:pPr fontAlgn="base">
              <a:spcBef>
                <a:spcPct val="0"/>
              </a:spcBef>
              <a:spcAft>
                <a:spcPct val="0"/>
              </a:spcAft>
              <a:buFontTx/>
              <a:buChar char="•"/>
            </a:pPr>
            <a:r>
              <a:rPr lang="he-IL" sz="2400" b="1" i="1" dirty="0" err="1" smtClean="0"/>
              <a:t>ב</a:t>
            </a:r>
            <a:r>
              <a:rPr lang="he-IL" sz="2400" i="1" dirty="0" err="1" smtClean="0"/>
              <a:t>.איזה</a:t>
            </a:r>
            <a:r>
              <a:rPr lang="he-IL" sz="2400" i="1" dirty="0" smtClean="0"/>
              <a:t> </a:t>
            </a:r>
            <a:r>
              <a:rPr lang="he-IL" sz="2400" i="1" dirty="0"/>
              <a:t>גורם מהווה רווח פנימי (ישיר), ואיזה גורם מהווה רווח חיצוני (עקיף)? נמקו</a:t>
            </a:r>
            <a:r>
              <a:rPr lang="he-IL" sz="2400" i="1" dirty="0" smtClean="0"/>
              <a:t>.</a:t>
            </a:r>
          </a:p>
          <a:p>
            <a:pPr fontAlgn="base">
              <a:spcBef>
                <a:spcPct val="0"/>
              </a:spcBef>
              <a:spcAft>
                <a:spcPct val="0"/>
              </a:spcAft>
              <a:buFontTx/>
              <a:buChar char="•"/>
            </a:pPr>
            <a:r>
              <a:rPr lang="he-IL" sz="2400" b="1" dirty="0">
                <a:solidFill>
                  <a:schemeClr val="accent1">
                    <a:lumMod val="50000"/>
                  </a:schemeClr>
                </a:solidFill>
              </a:rPr>
              <a:t>הרווח לחקלאי ממכירת היבול הוא רווח </a:t>
            </a:r>
            <a:r>
              <a:rPr lang="he-IL" sz="2400" b="1" dirty="0">
                <a:solidFill>
                  <a:srgbClr val="7030A0"/>
                </a:solidFill>
              </a:rPr>
              <a:t>פנימי </a:t>
            </a:r>
            <a:r>
              <a:rPr lang="he-IL" sz="2400" b="1" dirty="0" smtClean="0">
                <a:solidFill>
                  <a:srgbClr val="7030A0"/>
                </a:solidFill>
              </a:rPr>
              <a:t>(ישיר) </a:t>
            </a:r>
            <a:r>
              <a:rPr lang="he-IL" sz="2400" b="1" dirty="0">
                <a:solidFill>
                  <a:schemeClr val="accent1">
                    <a:lumMod val="50000"/>
                  </a:schemeClr>
                </a:solidFill>
              </a:rPr>
              <a:t>לחקלאי העוסק במלאכה, ואילו הרווח לציבור מעצם קיום נוף של שטחים חקלאיים מהווה </a:t>
            </a:r>
            <a:r>
              <a:rPr lang="he-IL" sz="2400" b="1" dirty="0">
                <a:solidFill>
                  <a:srgbClr val="7030A0"/>
                </a:solidFill>
              </a:rPr>
              <a:t>רווח חיצוני </a:t>
            </a:r>
            <a:r>
              <a:rPr lang="he-IL" sz="2400" b="1" dirty="0" smtClean="0">
                <a:solidFill>
                  <a:srgbClr val="7030A0"/>
                </a:solidFill>
              </a:rPr>
              <a:t>(עקיף)</a:t>
            </a:r>
            <a:r>
              <a:rPr lang="he-IL" sz="2400" b="1" dirty="0" smtClean="0">
                <a:solidFill>
                  <a:schemeClr val="accent1">
                    <a:lumMod val="50000"/>
                  </a:schemeClr>
                </a:solidFill>
              </a:rPr>
              <a:t>משום </a:t>
            </a:r>
            <a:r>
              <a:rPr lang="he-IL" sz="2400" b="1" dirty="0">
                <a:solidFill>
                  <a:schemeClr val="accent1">
                    <a:lumMod val="50000"/>
                  </a:schemeClr>
                </a:solidFill>
              </a:rPr>
              <a:t>שהוא לא חל ישירות על מי שאחראי לגידול החקלאי אלא על כלל הציבור. </a:t>
            </a:r>
            <a:endParaRPr lang="he-IL" sz="2400" b="1" dirty="0" smtClean="0">
              <a:solidFill>
                <a:schemeClr val="accent1">
                  <a:lumMod val="50000"/>
                </a:schemeClr>
              </a:solidFill>
            </a:endParaRPr>
          </a:p>
          <a:p>
            <a:pPr fontAlgn="base">
              <a:spcBef>
                <a:spcPct val="0"/>
              </a:spcBef>
              <a:spcAft>
                <a:spcPct val="0"/>
              </a:spcAft>
              <a:buFontTx/>
              <a:buChar char="•"/>
            </a:pPr>
            <a:endParaRPr lang="he-IL" sz="2400" b="1" dirty="0" smtClean="0">
              <a:solidFill>
                <a:schemeClr val="accent1">
                  <a:lumMod val="50000"/>
                </a:schemeClr>
              </a:solidFill>
            </a:endParaRPr>
          </a:p>
          <a:p>
            <a:pPr fontAlgn="base">
              <a:spcBef>
                <a:spcPct val="0"/>
              </a:spcBef>
              <a:spcAft>
                <a:spcPct val="0"/>
              </a:spcAft>
              <a:buFontTx/>
              <a:buChar char="•"/>
            </a:pPr>
            <a:r>
              <a:rPr lang="he-IL" sz="2400" b="1" i="1" dirty="0" smtClean="0"/>
              <a:t> 14</a:t>
            </a:r>
            <a:r>
              <a:rPr lang="he-IL" sz="2400" i="1" dirty="0" smtClean="0"/>
              <a:t>.עיינו </a:t>
            </a:r>
            <a:r>
              <a:rPr lang="he-IL" sz="2400" i="1" dirty="0"/>
              <a:t>באיור 1 המציג את שלבי מחזור החיים של המוצר. בקטע מתוארות השפעות סביבתיות של מחזור החיים של </a:t>
            </a:r>
            <a:r>
              <a:rPr lang="he-IL" sz="2400" b="1" i="1" dirty="0">
                <a:solidFill>
                  <a:srgbClr val="7030A0"/>
                </a:solidFill>
              </a:rPr>
              <a:t>חומרי הדברה. </a:t>
            </a:r>
            <a:r>
              <a:rPr lang="he-IL" sz="2400" i="1" dirty="0"/>
              <a:t>העתיקו את האיור למסמך שלכם. ליד כל שלב במחזור החיים של חומרי ההדברה רשמו מהי ההשפעה הסביבתית של חומרי ההדברה הרלוונטית לשלב זה</a:t>
            </a:r>
          </a:p>
          <a:p>
            <a:pPr fontAlgn="base">
              <a:spcBef>
                <a:spcPct val="0"/>
              </a:spcBef>
              <a:spcAft>
                <a:spcPct val="0"/>
              </a:spcAft>
              <a:buFontTx/>
              <a:buChar char="•"/>
            </a:pPr>
            <a:endParaRPr lang="he-IL" sz="2400" i="1" dirty="0"/>
          </a:p>
        </p:txBody>
      </p:sp>
    </p:spTree>
    <p:extLst>
      <p:ext uri="{BB962C8B-B14F-4D97-AF65-F5344CB8AC3E}">
        <p14:creationId xmlns:p14="http://schemas.microsoft.com/office/powerpoint/2010/main" val="921932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91c13f93-a-62cb3a1a-s-sites.googlegroups.com/site/onlineesactivities/local-vs-imported-1/sytwt/LCA_HEBREW_CAPTION.png?attachauth=ANoY7cp51ZVMSKi2VaCYZPnBPS25TsljhGg91SLh294LD-cIZJCtDU-j5oCQUYCWQ1ppdJ9z0p10eC__AMumu6ppZAujFpGQfBGAWknWaNGzz8cQbuiC4asdtSFn3OZJjWxNIrnRrGov3o9ZEWfW9NcP5hBKokkmy5Bm6N0J9wdTScG6k4EYOSkqmbO6NGYD2AAMmxJsAn0tfYlq1adtE_36UStbArIh03lK6JoG1uTeCtufcVnlWae51TY7F2Y-APLkKWqEWQ1hnD0ElnH5Irq68tgepaWTvA%3D%3D&amp;attredirects=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76672"/>
            <a:ext cx="3312368" cy="3384376"/>
          </a:xfrm>
          <a:prstGeom prst="rect">
            <a:avLst/>
          </a:prstGeom>
          <a:noFill/>
          <a:extLst>
            <a:ext uri="{909E8E84-426E-40DD-AFC4-6F175D3DCCD1}">
              <a14:hiddenFill xmlns:a14="http://schemas.microsoft.com/office/drawing/2010/main">
                <a:solidFill>
                  <a:srgbClr val="FFFFFF"/>
                </a:solidFill>
              </a14:hiddenFill>
            </a:ext>
          </a:extLst>
        </p:spPr>
      </p:pic>
      <p:sp>
        <p:nvSpPr>
          <p:cNvPr id="3" name="מלבן 2"/>
          <p:cNvSpPr/>
          <p:nvPr/>
        </p:nvSpPr>
        <p:spPr>
          <a:xfrm>
            <a:off x="4139952" y="620688"/>
            <a:ext cx="4572000" cy="923330"/>
          </a:xfrm>
          <a:prstGeom prst="rect">
            <a:avLst/>
          </a:prstGeom>
        </p:spPr>
        <p:txBody>
          <a:bodyPr>
            <a:spAutoFit/>
          </a:bodyPr>
          <a:lstStyle/>
          <a:p>
            <a:r>
              <a:rPr lang="he-IL" b="1" dirty="0" smtClean="0">
                <a:solidFill>
                  <a:srgbClr val="7030A0"/>
                </a:solidFill>
              </a:rPr>
              <a:t>בשלב הפקת חומרי הגלם </a:t>
            </a:r>
            <a:r>
              <a:rPr lang="he-IL" dirty="0" smtClean="0"/>
              <a:t>: כריית </a:t>
            </a:r>
            <a:r>
              <a:rPr lang="he-IL" dirty="0"/>
              <a:t>משאבים ונפט </a:t>
            </a:r>
            <a:r>
              <a:rPr lang="he-IL" dirty="0" smtClean="0"/>
              <a:t>(דלדול משאבים</a:t>
            </a:r>
            <a:r>
              <a:rPr lang="he-IL" dirty="0"/>
              <a:t>, </a:t>
            </a:r>
            <a:r>
              <a:rPr lang="he-IL" dirty="0" smtClean="0"/>
              <a:t>)הרס </a:t>
            </a:r>
            <a:r>
              <a:rPr lang="he-IL" dirty="0"/>
              <a:t>סביבתי, זיהום אוויר, צריכת </a:t>
            </a:r>
            <a:r>
              <a:rPr lang="he-IL" dirty="0" smtClean="0"/>
              <a:t>אנרגיה</a:t>
            </a:r>
            <a:endParaRPr lang="he-IL" dirty="0"/>
          </a:p>
        </p:txBody>
      </p:sp>
      <p:sp>
        <p:nvSpPr>
          <p:cNvPr id="4" name="מלבן 3"/>
          <p:cNvSpPr/>
          <p:nvPr/>
        </p:nvSpPr>
        <p:spPr>
          <a:xfrm>
            <a:off x="4139952" y="1864191"/>
            <a:ext cx="4572000" cy="646331"/>
          </a:xfrm>
          <a:prstGeom prst="rect">
            <a:avLst/>
          </a:prstGeom>
        </p:spPr>
        <p:txBody>
          <a:bodyPr>
            <a:spAutoFit/>
          </a:bodyPr>
          <a:lstStyle/>
          <a:p>
            <a:r>
              <a:rPr lang="he-IL" dirty="0" smtClean="0"/>
              <a:t> </a:t>
            </a:r>
            <a:r>
              <a:rPr lang="he-IL" b="1" dirty="0" smtClean="0">
                <a:solidFill>
                  <a:srgbClr val="7030A0"/>
                </a:solidFill>
              </a:rPr>
              <a:t>בשלב הייצור </a:t>
            </a:r>
            <a:r>
              <a:rPr lang="he-IL" dirty="0" smtClean="0"/>
              <a:t>:הפקה </a:t>
            </a:r>
            <a:r>
              <a:rPr lang="he-IL" dirty="0"/>
              <a:t>בתעשייה צורכת מים, אנרגיה, מייצרת פסולת רעילה</a:t>
            </a:r>
          </a:p>
        </p:txBody>
      </p:sp>
      <p:sp>
        <p:nvSpPr>
          <p:cNvPr id="5" name="מלבן 4"/>
          <p:cNvSpPr/>
          <p:nvPr/>
        </p:nvSpPr>
        <p:spPr>
          <a:xfrm>
            <a:off x="4211166" y="2928544"/>
            <a:ext cx="4572000" cy="1200329"/>
          </a:xfrm>
          <a:prstGeom prst="rect">
            <a:avLst/>
          </a:prstGeom>
        </p:spPr>
        <p:txBody>
          <a:bodyPr>
            <a:spAutoFit/>
          </a:bodyPr>
          <a:lstStyle/>
          <a:p>
            <a:r>
              <a:rPr lang="he-IL" b="1" dirty="0" smtClean="0">
                <a:solidFill>
                  <a:srgbClr val="7030A0"/>
                </a:solidFill>
              </a:rPr>
              <a:t>בשלב האריזה וההפצה </a:t>
            </a:r>
            <a:r>
              <a:rPr lang="he-IL" dirty="0" smtClean="0"/>
              <a:t>:הפקה </a:t>
            </a:r>
            <a:r>
              <a:rPr lang="he-IL" dirty="0"/>
              <a:t>אריזות צורכת משאבים ואנרגיה. הובלה צורכת אנרגיה ומשחררת גזי חממה. </a:t>
            </a:r>
            <a:endParaRPr lang="he-IL" dirty="0" smtClean="0"/>
          </a:p>
          <a:p>
            <a:endParaRPr lang="he-IL" dirty="0"/>
          </a:p>
        </p:txBody>
      </p:sp>
      <p:sp>
        <p:nvSpPr>
          <p:cNvPr id="6" name="מלבן 5"/>
          <p:cNvSpPr/>
          <p:nvPr/>
        </p:nvSpPr>
        <p:spPr>
          <a:xfrm>
            <a:off x="4139952" y="4005064"/>
            <a:ext cx="4572000" cy="1200329"/>
          </a:xfrm>
          <a:prstGeom prst="rect">
            <a:avLst/>
          </a:prstGeom>
        </p:spPr>
        <p:txBody>
          <a:bodyPr>
            <a:spAutoFit/>
          </a:bodyPr>
          <a:lstStyle/>
          <a:p>
            <a:r>
              <a:rPr lang="he-IL" b="1" dirty="0" smtClean="0">
                <a:solidFill>
                  <a:srgbClr val="7030A0"/>
                </a:solidFill>
              </a:rPr>
              <a:t>בשלב השימוש </a:t>
            </a:r>
            <a:r>
              <a:rPr lang="he-IL" dirty="0" smtClean="0"/>
              <a:t>: פיזור </a:t>
            </a:r>
            <a:r>
              <a:rPr lang="he-IL" dirty="0"/>
              <a:t>בטבע הורג בעלי חיים, מצטבר בשרשרת המזון ומרעיל את המזון, מקורות המים והקרקע</a:t>
            </a:r>
            <a:r>
              <a:rPr lang="he-IL" dirty="0" smtClean="0"/>
              <a:t>.</a:t>
            </a:r>
          </a:p>
          <a:p>
            <a:endParaRPr lang="he-IL" dirty="0"/>
          </a:p>
        </p:txBody>
      </p:sp>
      <p:sp>
        <p:nvSpPr>
          <p:cNvPr id="7" name="מלבן 6"/>
          <p:cNvSpPr/>
          <p:nvPr/>
        </p:nvSpPr>
        <p:spPr>
          <a:xfrm>
            <a:off x="4119761" y="5085184"/>
            <a:ext cx="4572000" cy="1200329"/>
          </a:xfrm>
          <a:prstGeom prst="rect">
            <a:avLst/>
          </a:prstGeom>
        </p:spPr>
        <p:txBody>
          <a:bodyPr>
            <a:spAutoFit/>
          </a:bodyPr>
          <a:lstStyle/>
          <a:p>
            <a:r>
              <a:rPr lang="he-IL" b="1" dirty="0" smtClean="0">
                <a:solidFill>
                  <a:srgbClr val="7030A0"/>
                </a:solidFill>
              </a:rPr>
              <a:t>בשלב הפסולת </a:t>
            </a:r>
            <a:r>
              <a:rPr lang="he-IL" dirty="0" smtClean="0"/>
              <a:t>:הטמנה </a:t>
            </a:r>
            <a:r>
              <a:rPr lang="he-IL" dirty="0"/>
              <a:t>של פסולת רעילה עלולה לזהם את הקרקע ואת מי התהום ולהרעיל בעלי חיים ואדם. הטמנה גם תופסת שטחים</a:t>
            </a:r>
          </a:p>
        </p:txBody>
      </p:sp>
      <p:sp>
        <p:nvSpPr>
          <p:cNvPr id="8" name="TextBox 7"/>
          <p:cNvSpPr txBox="1"/>
          <p:nvPr/>
        </p:nvSpPr>
        <p:spPr>
          <a:xfrm>
            <a:off x="2843808" y="476672"/>
            <a:ext cx="1800200" cy="1200329"/>
          </a:xfrm>
          <a:prstGeom prst="rect">
            <a:avLst/>
          </a:prstGeom>
          <a:noFill/>
        </p:spPr>
        <p:txBody>
          <a:bodyPr wrap="square" rtlCol="1">
            <a:spAutoFit/>
          </a:bodyPr>
          <a:lstStyle/>
          <a:p>
            <a:r>
              <a:rPr lang="he-IL" b="1" dirty="0" smtClean="0">
                <a:solidFill>
                  <a:srgbClr val="7030A0"/>
                </a:solidFill>
              </a:rPr>
              <a:t>ניתוח מחזור חיים של חומרי הדברה כמוצר</a:t>
            </a:r>
            <a:endParaRPr lang="he-IL" b="1" dirty="0">
              <a:solidFill>
                <a:srgbClr val="7030A0"/>
              </a:solidFill>
            </a:endParaRPr>
          </a:p>
        </p:txBody>
      </p:sp>
    </p:spTree>
    <p:extLst>
      <p:ext uri="{BB962C8B-B14F-4D97-AF65-F5344CB8AC3E}">
        <p14:creationId xmlns:p14="http://schemas.microsoft.com/office/powerpoint/2010/main" val="3409018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76672"/>
            <a:ext cx="8352928" cy="3416320"/>
          </a:xfrm>
          <a:prstGeom prst="rect">
            <a:avLst/>
          </a:prstGeom>
        </p:spPr>
        <p:txBody>
          <a:bodyPr wrap="square">
            <a:spAutoFit/>
          </a:bodyPr>
          <a:lstStyle/>
          <a:p>
            <a:r>
              <a:rPr lang="he-IL" sz="2400" b="1" dirty="0">
                <a:solidFill>
                  <a:srgbClr val="7030A0"/>
                </a:solidFill>
              </a:rPr>
              <a:t>שיטות - חישוב הנזק </a:t>
            </a:r>
            <a:r>
              <a:rPr lang="he-IL" sz="2400" b="1" dirty="0" smtClean="0">
                <a:solidFill>
                  <a:srgbClr val="7030A0"/>
                </a:solidFill>
              </a:rPr>
              <a:t>הסביבתי</a:t>
            </a:r>
          </a:p>
          <a:p>
            <a:endParaRPr lang="he-IL" sz="2400" b="1" dirty="0" smtClean="0">
              <a:solidFill>
                <a:srgbClr val="7030A0"/>
              </a:solidFill>
            </a:endParaRPr>
          </a:p>
          <a:p>
            <a:r>
              <a:rPr lang="he-IL" sz="2400" dirty="0" smtClean="0"/>
              <a:t>חישוב </a:t>
            </a:r>
            <a:r>
              <a:rPr lang="he-IL" sz="2400" dirty="0"/>
              <a:t>הנזק הסביבתי, באמצעות ניתוח מחזור החיים של התוצרת החקלאית, בוצע באופן הבא:</a:t>
            </a:r>
          </a:p>
          <a:p>
            <a:r>
              <a:rPr lang="he-IL" sz="2400" dirty="0"/>
              <a:t>עבור הגידול המקומי, הנזק הסביבתי כלל את הנזק הנובע משימוש בחומרים </a:t>
            </a:r>
            <a:r>
              <a:rPr lang="he-IL" sz="2400"/>
              <a:t>ובמשאבים </a:t>
            </a:r>
            <a:r>
              <a:rPr lang="he-IL" sz="2400" smtClean="0"/>
              <a:t>במהלך </a:t>
            </a:r>
            <a:r>
              <a:rPr lang="he-IL" sz="2400" dirty="0"/>
              <a:t>הטיפול והעיבוד החקלאי בשדות: (א) ייצור כימיקלים (דשן וחומרי הדברה) והשימוש בהם, ו-(ב) הפקת מים הנדרשים להשקיה</a:t>
            </a:r>
            <a:r>
              <a:rPr lang="he-IL" sz="2400" dirty="0" smtClean="0"/>
              <a:t>.</a:t>
            </a:r>
          </a:p>
          <a:p>
            <a:endParaRPr lang="he-IL"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615" y="3861048"/>
            <a:ext cx="597898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3683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76672"/>
            <a:ext cx="8352928" cy="1938992"/>
          </a:xfrm>
          <a:prstGeom prst="rect">
            <a:avLst/>
          </a:prstGeom>
        </p:spPr>
        <p:txBody>
          <a:bodyPr wrap="square">
            <a:spAutoFit/>
          </a:bodyPr>
          <a:lstStyle/>
          <a:p>
            <a:pPr fontAlgn="base"/>
            <a:r>
              <a:rPr lang="he-IL" sz="2400" dirty="0" smtClean="0"/>
              <a:t>עבור </a:t>
            </a:r>
            <a:r>
              <a:rPr lang="he-IL" sz="2400" dirty="0"/>
              <a:t>מוצרים מיובאים, הנזק הסביבתי כלל את הנזק הנובע מהובלה של המוצרים מארץ המקור לישראל: (א) זיהום כתוצאה משימוש בכלי תחבורה (</a:t>
            </a:r>
            <a:r>
              <a:rPr lang="he-IL" sz="2400" dirty="0" err="1"/>
              <a:t>אוניה</a:t>
            </a:r>
            <a:r>
              <a:rPr lang="he-IL" sz="2400" dirty="0"/>
              <a:t>, רכבת וכו'), ו-(ב) ניצול מקורות אנרגיה לשם להובלה</a:t>
            </a:r>
            <a:r>
              <a:rPr lang="he-IL" sz="2400" dirty="0" smtClean="0"/>
              <a:t>.</a:t>
            </a:r>
          </a:p>
          <a:p>
            <a:pPr fontAlgn="base"/>
            <a:endParaRPr lang="he-IL"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348880"/>
            <a:ext cx="4962128"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5735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332656"/>
            <a:ext cx="8280920" cy="4339650"/>
          </a:xfrm>
          <a:prstGeom prst="rect">
            <a:avLst/>
          </a:prstGeom>
        </p:spPr>
        <p:txBody>
          <a:bodyPr wrap="square">
            <a:spAutoFit/>
          </a:bodyPr>
          <a:lstStyle/>
          <a:p>
            <a:r>
              <a:rPr lang="he-IL" sz="2400" dirty="0"/>
              <a:t>החוקרות חישבו את ההשפעות של הנזק הסביבתי על: (1) בריאות האדם, (2) יציבות המערכות האקולוגיות ו-(3) משאבי טבע מתכלים. </a:t>
            </a:r>
            <a:r>
              <a:rPr lang="he-IL" sz="2400" b="1" dirty="0">
                <a:solidFill>
                  <a:srgbClr val="7030A0"/>
                </a:solidFill>
              </a:rPr>
              <a:t>ההשפעה על בריאות האדם חושבה בהתייחס לירידה בתוחלת החיים הממוצעת</a:t>
            </a:r>
            <a:r>
              <a:rPr lang="he-IL" sz="2400" dirty="0"/>
              <a:t> (מספר שנות החיים הממוצע באוכלוסייה); </a:t>
            </a:r>
            <a:r>
              <a:rPr lang="he-IL" sz="2400" b="1" dirty="0">
                <a:solidFill>
                  <a:schemeClr val="accent3">
                    <a:lumMod val="60000"/>
                    <a:lumOff val="40000"/>
                  </a:schemeClr>
                </a:solidFill>
              </a:rPr>
              <a:t>ההשפעה על מערכות אקולוגיות חושבה בהתייחס לאחוז המינים הנכחדים באזור בעקבות שינויים סביבתיים;</a:t>
            </a:r>
            <a:r>
              <a:rPr lang="he-IL" sz="2400" dirty="0"/>
              <a:t> </a:t>
            </a:r>
            <a:r>
              <a:rPr lang="he-IL" sz="2400" b="1" dirty="0">
                <a:solidFill>
                  <a:schemeClr val="accent3"/>
                </a:solidFill>
              </a:rPr>
              <a:t>וההשפעה על המשאבים חושבה באמצעות הערכת האנרגיה הנדרשת לכרייה עתידית של משאבים נוספים או חלופיים. </a:t>
            </a:r>
          </a:p>
          <a:p>
            <a:r>
              <a:rPr lang="he-IL" dirty="0"/>
              <a:t/>
            </a:r>
            <a:br>
              <a:rPr lang="he-IL" dirty="0"/>
            </a:br>
            <a:endParaRPr lang="he-IL"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005064"/>
            <a:ext cx="4181078"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9702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286000" y="404664"/>
            <a:ext cx="6462464" cy="1938992"/>
          </a:xfrm>
          <a:prstGeom prst="rect">
            <a:avLst/>
          </a:prstGeom>
        </p:spPr>
        <p:txBody>
          <a:bodyPr wrap="square">
            <a:spAutoFit/>
          </a:bodyPr>
          <a:lstStyle/>
          <a:p>
            <a:r>
              <a:rPr lang="he-IL" sz="2400" b="1" i="1" dirty="0" smtClean="0"/>
              <a:t>15</a:t>
            </a:r>
            <a:r>
              <a:rPr lang="he-IL" sz="2400" i="1" dirty="0" smtClean="0"/>
              <a:t>.עיינו </a:t>
            </a:r>
            <a:r>
              <a:rPr lang="he-IL" sz="2400" i="1" dirty="0"/>
              <a:t>באיור 1 המתאר את מחזור החיים של המוצר (לחצו על התמונה להגדלה).</a:t>
            </a:r>
          </a:p>
          <a:p>
            <a:pPr fontAlgn="base"/>
            <a:r>
              <a:rPr lang="he-IL" sz="2400" b="1" i="1" dirty="0"/>
              <a:t>א</a:t>
            </a:r>
            <a:r>
              <a:rPr lang="he-IL" sz="2400" i="1" dirty="0"/>
              <a:t>.</a:t>
            </a:r>
            <a:r>
              <a:rPr lang="he-IL" sz="2400" dirty="0"/>
              <a:t> </a:t>
            </a:r>
            <a:r>
              <a:rPr lang="he-IL" sz="2400" i="1" dirty="0"/>
              <a:t>רשמו באילו שלבים במחזור החיים התמקדו החוקרות בניתוח הנזק של הגידול המקומי, ובאיזה שלב התמקדו בניתוח הנזק מהיבוא?</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276872"/>
            <a:ext cx="3891111"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מלבן 2"/>
          <p:cNvSpPr/>
          <p:nvPr/>
        </p:nvSpPr>
        <p:spPr>
          <a:xfrm>
            <a:off x="1043608" y="4215120"/>
            <a:ext cx="7704856" cy="1938992"/>
          </a:xfrm>
          <a:prstGeom prst="rect">
            <a:avLst/>
          </a:prstGeom>
        </p:spPr>
        <p:txBody>
          <a:bodyPr wrap="square">
            <a:spAutoFit/>
          </a:bodyPr>
          <a:lstStyle/>
          <a:p>
            <a:endParaRPr lang="he-IL" sz="2400" dirty="0" smtClean="0"/>
          </a:p>
          <a:p>
            <a:endParaRPr lang="he-IL" sz="2400" dirty="0"/>
          </a:p>
          <a:p>
            <a:r>
              <a:rPr lang="he-IL" sz="2400" b="1" dirty="0" smtClean="0">
                <a:solidFill>
                  <a:schemeClr val="accent1">
                    <a:lumMod val="50000"/>
                  </a:schemeClr>
                </a:solidFill>
              </a:rPr>
              <a:t>בניתוח </a:t>
            </a:r>
            <a:r>
              <a:rPr lang="he-IL" sz="2400" b="1" dirty="0">
                <a:solidFill>
                  <a:schemeClr val="accent1">
                    <a:lumMod val="50000"/>
                  </a:schemeClr>
                </a:solidFill>
              </a:rPr>
              <a:t>הנזק של הגידול המקומי התמקדו החוקרות בשלב הפקת חומרי הגלם והייצור, </a:t>
            </a:r>
            <a:r>
              <a:rPr lang="he-IL" sz="2400" b="1" dirty="0">
                <a:solidFill>
                  <a:srgbClr val="7030A0"/>
                </a:solidFill>
              </a:rPr>
              <a:t>ואילו בניתוח הנזק מהיבוא התמקדו רק בשלב ההובלה</a:t>
            </a:r>
          </a:p>
        </p:txBody>
      </p:sp>
    </p:spTree>
    <p:extLst>
      <p:ext uri="{BB962C8B-B14F-4D97-AF65-F5344CB8AC3E}">
        <p14:creationId xmlns:p14="http://schemas.microsoft.com/office/powerpoint/2010/main" val="4052251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451941"/>
            <a:ext cx="8316416" cy="5632311"/>
          </a:xfrm>
          <a:prstGeom prst="rect">
            <a:avLst/>
          </a:prstGeom>
        </p:spPr>
        <p:txBody>
          <a:bodyPr wrap="square">
            <a:spAutoFit/>
          </a:bodyPr>
          <a:lstStyle/>
          <a:p>
            <a:pPr marL="457200" indent="-457200">
              <a:buAutoNum type="arabicPeriod"/>
            </a:pPr>
            <a:r>
              <a:rPr lang="he-IL" sz="2400" i="1" dirty="0" smtClean="0"/>
              <a:t>ציינו </a:t>
            </a:r>
            <a:r>
              <a:rPr lang="he-IL" sz="2400" i="1" dirty="0"/>
              <a:t>לפחות שלושה גורמים הקשורים בייבוא או בגידול פירות וירקות אשר עלולים להשפיע על הסביבה</a:t>
            </a:r>
            <a:r>
              <a:rPr lang="he-IL" sz="2400" i="1" dirty="0" smtClean="0"/>
              <a:t>.</a:t>
            </a:r>
          </a:p>
          <a:p>
            <a:pPr marL="457200" indent="-457200">
              <a:buAutoNum type="arabicPeriod"/>
            </a:pPr>
            <a:endParaRPr lang="he-IL" sz="2400" i="1" dirty="0"/>
          </a:p>
          <a:p>
            <a:r>
              <a:rPr lang="he-IL" sz="2400" b="1" dirty="0" smtClean="0">
                <a:solidFill>
                  <a:schemeClr val="accent2">
                    <a:lumMod val="75000"/>
                  </a:schemeClr>
                </a:solidFill>
              </a:rPr>
              <a:t>גורמים הקשורים בייבוא או בגידול פירות וירקות אשר עלולים להשפיע על הסביבה: השקיה, הדברה, דישון, הובלה, פסולת.</a:t>
            </a:r>
          </a:p>
          <a:p>
            <a:endParaRPr lang="he-IL" sz="2400" b="1" dirty="0">
              <a:solidFill>
                <a:schemeClr val="accent2">
                  <a:lumMod val="75000"/>
                </a:schemeClr>
              </a:solidFill>
            </a:endParaRPr>
          </a:p>
          <a:p>
            <a:r>
              <a:rPr lang="he-IL" sz="2400" b="1" dirty="0" smtClean="0"/>
              <a:t>2.</a:t>
            </a:r>
            <a:r>
              <a:rPr lang="he-IL" sz="2400" i="1" dirty="0"/>
              <a:t> אם אכן הייתה עומדת בפניכם ההתלבטות המתוארת בקטע, באיזה מוצר הייתם בוחרים? נמקו את בחירתכם בהתבסס על הגורמים שציינתם בשאלה הקודמת או גורמים אחרים</a:t>
            </a:r>
            <a:r>
              <a:rPr lang="he-IL" sz="2400" i="1" dirty="0" smtClean="0"/>
              <a:t>.</a:t>
            </a:r>
          </a:p>
          <a:p>
            <a:r>
              <a:rPr lang="he-IL" sz="2400" b="1" dirty="0" smtClean="0">
                <a:solidFill>
                  <a:schemeClr val="accent2">
                    <a:lumMod val="75000"/>
                  </a:schemeClr>
                </a:solidFill>
              </a:rPr>
              <a:t>מצד אחד, גידולים מקומיים גוזלים משאבים ומזהמים את הסביבה אך מצד שני הם תורמים לאיכות האוויר ומונעים שריפת </a:t>
            </a:r>
            <a:r>
              <a:rPr lang="he-IL" sz="2400" b="1" dirty="0" err="1" smtClean="0">
                <a:solidFill>
                  <a:schemeClr val="accent2">
                    <a:lumMod val="75000"/>
                  </a:schemeClr>
                </a:solidFill>
              </a:rPr>
              <a:t>דלקים</a:t>
            </a:r>
            <a:r>
              <a:rPr lang="he-IL" sz="2400" b="1" dirty="0" smtClean="0">
                <a:solidFill>
                  <a:schemeClr val="accent2">
                    <a:lumMod val="75000"/>
                  </a:schemeClr>
                </a:solidFill>
              </a:rPr>
              <a:t> כתוצאה משינוע של התוצרת החקלאית למרחקים.</a:t>
            </a:r>
            <a:endParaRPr lang="he-IL" sz="2400" b="1" dirty="0">
              <a:solidFill>
                <a:schemeClr val="accent2">
                  <a:lumMod val="75000"/>
                </a:schemeClr>
              </a:solidFill>
            </a:endParaRPr>
          </a:p>
        </p:txBody>
      </p:sp>
    </p:spTree>
    <p:extLst>
      <p:ext uri="{BB962C8B-B14F-4D97-AF65-F5344CB8AC3E}">
        <p14:creationId xmlns:p14="http://schemas.microsoft.com/office/powerpoint/2010/main" val="4186600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76672"/>
            <a:ext cx="8388424" cy="3416320"/>
          </a:xfrm>
          <a:prstGeom prst="rect">
            <a:avLst/>
          </a:prstGeom>
        </p:spPr>
        <p:txBody>
          <a:bodyPr wrap="square">
            <a:spAutoFit/>
          </a:bodyPr>
          <a:lstStyle/>
          <a:p>
            <a:r>
              <a:rPr lang="he-IL" sz="2400" b="1" i="1" dirty="0"/>
              <a:t>ב</a:t>
            </a:r>
            <a:r>
              <a:rPr lang="he-IL" sz="2400" i="1" dirty="0"/>
              <a:t>.</a:t>
            </a:r>
            <a:r>
              <a:rPr lang="he-IL" sz="2400" dirty="0"/>
              <a:t> </a:t>
            </a:r>
            <a:r>
              <a:rPr lang="he-IL" sz="2400" i="1" dirty="0"/>
              <a:t>מדוע שני השלבים האחרונים במחזור החיים של המוצר (שימוש ופסולת) לא נותחו בהשוואה בין תוצרת מקומית ומיובאת</a:t>
            </a:r>
            <a:r>
              <a:rPr lang="he-IL" sz="2400" i="1" dirty="0" smtClean="0"/>
              <a:t>?</a:t>
            </a:r>
          </a:p>
          <a:p>
            <a:r>
              <a:rPr lang="he-IL" sz="2400" b="1" dirty="0">
                <a:solidFill>
                  <a:schemeClr val="accent1">
                    <a:lumMod val="50000"/>
                  </a:schemeClr>
                </a:solidFill>
              </a:rPr>
              <a:t>שני השלבים האחרונים במחזור החיים של המוצר </a:t>
            </a:r>
            <a:r>
              <a:rPr lang="he-IL" sz="2400" b="1" dirty="0" smtClean="0">
                <a:solidFill>
                  <a:schemeClr val="accent1">
                    <a:lumMod val="50000"/>
                  </a:schemeClr>
                </a:solidFill>
              </a:rPr>
              <a:t>שימוש ופסולת </a:t>
            </a:r>
            <a:r>
              <a:rPr lang="he-IL" sz="2400" b="1" dirty="0">
                <a:solidFill>
                  <a:schemeClr val="accent1">
                    <a:lumMod val="50000"/>
                  </a:schemeClr>
                </a:solidFill>
              </a:rPr>
              <a:t>זהים בין תוצרת מקומית ומיובאת</a:t>
            </a:r>
            <a:r>
              <a:rPr lang="he-IL" sz="2400" dirty="0" smtClean="0"/>
              <a:t>.</a:t>
            </a:r>
          </a:p>
          <a:p>
            <a:r>
              <a:rPr lang="he-IL" sz="2400" b="1" dirty="0" smtClean="0"/>
              <a:t>16</a:t>
            </a:r>
            <a:r>
              <a:rPr lang="he-IL" sz="2400" dirty="0" smtClean="0"/>
              <a:t>.העתיקו </a:t>
            </a:r>
            <a:r>
              <a:rPr lang="he-IL" sz="2400" dirty="0"/>
              <a:t>את הטבלה הבאה ומלאו אותה לסיכום שלוש הקטגוריות בהן השתמשו החוקרות להערכת ההשפעות של הנזק הסביבתי ואת אופן המדידה שלהן</a:t>
            </a:r>
            <a:r>
              <a:rPr lang="he-IL" sz="2400" dirty="0" smtClean="0"/>
              <a:t>:</a:t>
            </a:r>
          </a:p>
          <a:p>
            <a:endParaRPr lang="he-IL" sz="2400" dirty="0"/>
          </a:p>
        </p:txBody>
      </p:sp>
      <p:graphicFrame>
        <p:nvGraphicFramePr>
          <p:cNvPr id="3" name="טבלה 2"/>
          <p:cNvGraphicFramePr>
            <a:graphicFrameLocks noGrp="1"/>
          </p:cNvGraphicFramePr>
          <p:nvPr>
            <p:extLst>
              <p:ext uri="{D42A27DB-BD31-4B8C-83A1-F6EECF244321}">
                <p14:modId xmlns:p14="http://schemas.microsoft.com/office/powerpoint/2010/main" val="3050043712"/>
              </p:ext>
            </p:extLst>
          </p:nvPr>
        </p:nvGraphicFramePr>
        <p:xfrm>
          <a:off x="1619672" y="3645024"/>
          <a:ext cx="6600056" cy="2802618"/>
        </p:xfrm>
        <a:graphic>
          <a:graphicData uri="http://schemas.openxmlformats.org/drawingml/2006/table">
            <a:tbl>
              <a:tblPr rtl="1" firstRow="1" bandRow="1">
                <a:tableStyleId>{5C22544A-7EE6-4342-B048-85BDC9FD1C3A}</a:tableStyleId>
              </a:tblPr>
              <a:tblGrid>
                <a:gridCol w="3300028"/>
                <a:gridCol w="3300028"/>
              </a:tblGrid>
              <a:tr h="624069">
                <a:tc>
                  <a:txBody>
                    <a:bodyPr/>
                    <a:lstStyle/>
                    <a:p>
                      <a:pPr rtl="1"/>
                      <a:r>
                        <a:rPr lang="he-IL" dirty="0" smtClean="0"/>
                        <a:t>הקטגוריה להערכה</a:t>
                      </a:r>
                      <a:endParaRPr lang="he-IL" dirty="0"/>
                    </a:p>
                  </a:txBody>
                  <a:tcPr/>
                </a:tc>
                <a:tc>
                  <a:txBody>
                    <a:bodyPr/>
                    <a:lstStyle/>
                    <a:p>
                      <a:pPr rtl="1"/>
                      <a:r>
                        <a:rPr lang="he-IL" dirty="0" smtClean="0"/>
                        <a:t>אופן המדידה של הקטגוריה</a:t>
                      </a:r>
                      <a:endParaRPr lang="he-IL" dirty="0"/>
                    </a:p>
                  </a:txBody>
                  <a:tcPr/>
                </a:tc>
              </a:tr>
              <a:tr h="624069">
                <a:tc>
                  <a:txBody>
                    <a:bodyPr/>
                    <a:lstStyle/>
                    <a:p>
                      <a:pPr rtl="1"/>
                      <a:r>
                        <a:rPr lang="he-IL" dirty="0" smtClean="0"/>
                        <a:t>בריאות</a:t>
                      </a:r>
                      <a:endParaRPr lang="he-IL" dirty="0"/>
                    </a:p>
                  </a:txBody>
                  <a:tcPr/>
                </a:tc>
                <a:tc>
                  <a:txBody>
                    <a:bodyPr/>
                    <a:lstStyle/>
                    <a:p>
                      <a:pPr rtl="1"/>
                      <a:r>
                        <a:rPr lang="he-IL" dirty="0" smtClean="0"/>
                        <a:t>ירידה בתוחלת החיים הממוצעת</a:t>
                      </a:r>
                      <a:endParaRPr lang="he-IL" dirty="0"/>
                    </a:p>
                  </a:txBody>
                  <a:tcPr/>
                </a:tc>
              </a:tr>
              <a:tr h="624069">
                <a:tc>
                  <a:txBody>
                    <a:bodyPr/>
                    <a:lstStyle/>
                    <a:p>
                      <a:pPr rtl="1"/>
                      <a:r>
                        <a:rPr lang="he-IL" dirty="0" smtClean="0"/>
                        <a:t>מערכות אקולוגיות</a:t>
                      </a:r>
                      <a:endParaRPr lang="he-IL" dirty="0"/>
                    </a:p>
                  </a:txBody>
                  <a:tcPr/>
                </a:tc>
                <a:tc>
                  <a:txBody>
                    <a:bodyPr/>
                    <a:lstStyle/>
                    <a:p>
                      <a:pPr rtl="1"/>
                      <a:r>
                        <a:rPr lang="he-IL" dirty="0" smtClean="0"/>
                        <a:t>אחוז המינים הנכחדים</a:t>
                      </a:r>
                      <a:endParaRPr lang="he-IL" dirty="0"/>
                    </a:p>
                  </a:txBody>
                  <a:tcPr/>
                </a:tc>
              </a:tr>
              <a:tr h="624069">
                <a:tc>
                  <a:txBody>
                    <a:bodyPr/>
                    <a:lstStyle/>
                    <a:p>
                      <a:pPr rtl="1"/>
                      <a:r>
                        <a:rPr lang="he-IL" dirty="0" smtClean="0"/>
                        <a:t>משאבי טבע</a:t>
                      </a:r>
                      <a:endParaRPr lang="he-IL" dirty="0"/>
                    </a:p>
                  </a:txBody>
                  <a:tcPr/>
                </a:tc>
                <a:tc>
                  <a:txBody>
                    <a:bodyPr/>
                    <a:lstStyle/>
                    <a:p>
                      <a:pPr rtl="1"/>
                      <a:r>
                        <a:rPr lang="he-IL" dirty="0" smtClean="0"/>
                        <a:t>האנרגיה הנדרשת לכרייה עתידית של משאבי נוספים או חלופיים</a:t>
                      </a:r>
                      <a:endParaRPr lang="he-IL" dirty="0"/>
                    </a:p>
                  </a:txBody>
                  <a:tcPr/>
                </a:tc>
              </a:tr>
            </a:tbl>
          </a:graphicData>
        </a:graphic>
      </p:graphicFrame>
    </p:spTree>
    <p:extLst>
      <p:ext uri="{BB962C8B-B14F-4D97-AF65-F5344CB8AC3E}">
        <p14:creationId xmlns:p14="http://schemas.microsoft.com/office/powerpoint/2010/main" val="1570910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96944" cy="5170646"/>
          </a:xfrm>
          <a:prstGeom prst="rect">
            <a:avLst/>
          </a:prstGeom>
        </p:spPr>
        <p:txBody>
          <a:bodyPr wrap="square">
            <a:spAutoFit/>
          </a:bodyPr>
          <a:lstStyle/>
          <a:p>
            <a:r>
              <a:rPr lang="he-IL" b="1" i="1" dirty="0" smtClean="0"/>
              <a:t>17</a:t>
            </a:r>
            <a:r>
              <a:rPr lang="he-IL" i="1" dirty="0" smtClean="0"/>
              <a:t>.א.  </a:t>
            </a:r>
            <a:r>
              <a:rPr lang="he-IL" sz="2400" i="1" dirty="0" smtClean="0"/>
              <a:t>בקטע </a:t>
            </a:r>
            <a:r>
              <a:rPr lang="he-IL" sz="2400" i="1" dirty="0"/>
              <a:t>שקראתם מודדים את ההשפעה של הנזק הסביבתי על בריאות האדם באמצעות תוחלת החיים הממוצעת. לעומת מדד זה, קיים מדד אחר לבריאות האדם: איכות החיים. איכות החיים מוגדרת כמידה בה יש לאדם את התנאים ההכרחיים למלא את</a:t>
            </a:r>
            <a:r>
              <a:rPr lang="he-IL" sz="2400" i="1" dirty="0">
                <a:hlinkClick r:id="rId2"/>
              </a:rPr>
              <a:t> צרכיו</a:t>
            </a:r>
            <a:r>
              <a:rPr lang="he-IL" sz="2400" i="1" dirty="0"/>
              <a:t> ולהיות</a:t>
            </a:r>
            <a:r>
              <a:rPr lang="he-IL" sz="2400" i="1" dirty="0">
                <a:hlinkClick r:id="rId3"/>
              </a:rPr>
              <a:t> מאושר</a:t>
            </a:r>
            <a:r>
              <a:rPr lang="he-IL" sz="2400" i="1" dirty="0"/>
              <a:t>. א. בקישור שלפניכם מופיעה </a:t>
            </a:r>
            <a:r>
              <a:rPr lang="he-IL" sz="2400" i="1" dirty="0">
                <a:hlinkClick r:id="rId4"/>
              </a:rPr>
              <a:t>כתבה מעיתון הארץ</a:t>
            </a:r>
            <a:r>
              <a:rPr lang="he-IL" sz="2400" i="1" dirty="0"/>
              <a:t>. קראו את ארבע הפסקאות הפותחות את הכתבה, וענו: מה היתרון בשימוש במדד איכות החיים ומדוע, לדעתכם, מדד תוחלת החיים שנוי במחלוקת</a:t>
            </a:r>
            <a:r>
              <a:rPr lang="he-IL" i="1" dirty="0" smtClean="0"/>
              <a:t>?</a:t>
            </a:r>
          </a:p>
          <a:p>
            <a:endParaRPr lang="he-IL" i="1" dirty="0"/>
          </a:p>
          <a:p>
            <a:r>
              <a:rPr lang="he-IL" sz="2400" b="1" dirty="0">
                <a:solidFill>
                  <a:schemeClr val="accent1">
                    <a:lumMod val="50000"/>
                  </a:schemeClr>
                </a:solidFill>
              </a:rPr>
              <a:t>שימוש במדד איכות החיים מאפשר בחינה של עד כמה האדם מאושר ובריא בחייו. מדד תוחלת החיים שנוי במחלוקת משום שיש הטוענים כי הארכת חיים ללא איכות ויכולת לתפקד באופן עצמאי אין בה תכלית.</a:t>
            </a:r>
          </a:p>
        </p:txBody>
      </p:sp>
    </p:spTree>
    <p:extLst>
      <p:ext uri="{BB962C8B-B14F-4D97-AF65-F5344CB8AC3E}">
        <p14:creationId xmlns:p14="http://schemas.microsoft.com/office/powerpoint/2010/main" val="3378810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9" y="188640"/>
            <a:ext cx="8440340" cy="6627455"/>
          </a:xfrm>
          <a:prstGeom prst="rect">
            <a:avLst/>
          </a:prstGeom>
        </p:spPr>
        <p:txBody>
          <a:bodyPr wrap="square">
            <a:spAutoFit/>
          </a:bodyPr>
          <a:lstStyle/>
          <a:p>
            <a:r>
              <a:rPr lang="he-IL" sz="2400" i="1" dirty="0" smtClean="0"/>
              <a:t>ב. מדוע</a:t>
            </a:r>
            <a:r>
              <a:rPr lang="he-IL" sz="2400" i="1" dirty="0"/>
              <a:t>, לדעתכם, החוקרות במאמר בחרו להשתמש במדד תוחלת החיים ולא במדד איכות החיים</a:t>
            </a:r>
            <a:r>
              <a:rPr lang="he-IL" sz="2400" i="1" dirty="0" smtClean="0"/>
              <a:t>?</a:t>
            </a:r>
          </a:p>
          <a:p>
            <a:r>
              <a:rPr lang="he-IL" sz="2400" b="1" dirty="0">
                <a:solidFill>
                  <a:schemeClr val="accent1">
                    <a:lumMod val="50000"/>
                  </a:schemeClr>
                </a:solidFill>
              </a:rPr>
              <a:t>במדד תוחלת החיים אובייקטיבי וקל לקבל מידע אודותיו בעוד שקשה מאוד להעריך את איכות החיים במדדים מספריים</a:t>
            </a:r>
            <a:r>
              <a:rPr lang="he-IL" sz="2400" b="1" dirty="0" smtClean="0">
                <a:solidFill>
                  <a:schemeClr val="accent1">
                    <a:lumMod val="50000"/>
                  </a:schemeClr>
                </a:solidFill>
              </a:rPr>
              <a:t>.</a:t>
            </a:r>
          </a:p>
          <a:p>
            <a:endParaRPr lang="he-IL" sz="2400" b="1" dirty="0" smtClean="0">
              <a:solidFill>
                <a:schemeClr val="accent1">
                  <a:lumMod val="50000"/>
                </a:schemeClr>
              </a:solidFill>
            </a:endParaRPr>
          </a:p>
          <a:p>
            <a:endParaRPr lang="he-IL" sz="2400" b="1" dirty="0">
              <a:solidFill>
                <a:schemeClr val="accent1">
                  <a:lumMod val="50000"/>
                </a:schemeClr>
              </a:solidFill>
            </a:endParaRPr>
          </a:p>
          <a:p>
            <a:endParaRPr lang="he-IL" sz="2400" b="1" dirty="0" smtClean="0">
              <a:solidFill>
                <a:schemeClr val="accent1">
                  <a:lumMod val="50000"/>
                </a:schemeClr>
              </a:solidFill>
            </a:endParaRPr>
          </a:p>
          <a:p>
            <a:pPr fontAlgn="t">
              <a:spcBef>
                <a:spcPts val="1000"/>
              </a:spcBef>
            </a:pPr>
            <a:r>
              <a:rPr lang="he-IL" sz="2400" b="1" dirty="0">
                <a:solidFill>
                  <a:srgbClr val="003965"/>
                </a:solidFill>
              </a:rPr>
              <a:t>שיטות - סיכום</a:t>
            </a:r>
            <a:endParaRPr lang="he-IL" sz="2400" dirty="0">
              <a:latin typeface="Arial"/>
            </a:endParaRPr>
          </a:p>
          <a:p>
            <a:pPr fontAlgn="t">
              <a:spcBef>
                <a:spcPts val="1000"/>
              </a:spcBef>
            </a:pPr>
            <a:r>
              <a:rPr lang="he-IL" sz="2400" b="1" dirty="0">
                <a:solidFill>
                  <a:srgbClr val="003965"/>
                </a:solidFill>
              </a:rPr>
              <a:t>איור 2 מסכם את הניתוח של הערך הכלכלי של הגידולים החקלאיים המקומיים מול הגידולים החקלאיים המיובאים. ניתן לראות כי הערך הכלכלי שחושב עבור הגידולים המיובאים כולל רק את הנזק הסביבתי משום שאין בגידולים מיובאים רווח כלכלי מקומי. אולם, בחישוב הערך הכלכלי של הגידולים המקומיים, חושב הרווח הכלכלי בנוסף לנזק הסביבתי. </a:t>
            </a:r>
            <a:endParaRPr lang="he-IL" sz="2400" dirty="0">
              <a:latin typeface="Arial"/>
            </a:endParaRPr>
          </a:p>
          <a:p>
            <a:endParaRPr lang="he-IL" sz="2400" b="1" dirty="0">
              <a:solidFill>
                <a:schemeClr val="accent1">
                  <a:lumMod val="50000"/>
                </a:schemeClr>
              </a:solidFill>
            </a:endParaRPr>
          </a:p>
        </p:txBody>
      </p:sp>
      <p:graphicFrame>
        <p:nvGraphicFramePr>
          <p:cNvPr id="3" name="טבלה 2"/>
          <p:cNvGraphicFramePr>
            <a:graphicFrameLocks noGrp="1"/>
          </p:cNvGraphicFramePr>
          <p:nvPr>
            <p:extLst>
              <p:ext uri="{D42A27DB-BD31-4B8C-83A1-F6EECF244321}">
                <p14:modId xmlns:p14="http://schemas.microsoft.com/office/powerpoint/2010/main" val="649498639"/>
              </p:ext>
            </p:extLst>
          </p:nvPr>
        </p:nvGraphicFramePr>
        <p:xfrm>
          <a:off x="1763688" y="2492896"/>
          <a:ext cx="6815410" cy="2736304"/>
        </p:xfrm>
        <a:graphic>
          <a:graphicData uri="http://schemas.openxmlformats.org/drawingml/2006/table">
            <a:tbl>
              <a:tblPr/>
              <a:tblGrid>
                <a:gridCol w="6815410"/>
              </a:tblGrid>
              <a:tr h="2736304">
                <a:tc>
                  <a:txBody>
                    <a:bodyPr/>
                    <a:lstStyle/>
                    <a:p>
                      <a:pPr rtl="1" fontAlgn="t">
                        <a:spcBef>
                          <a:spcPts val="1000"/>
                        </a:spcBef>
                        <a:spcAft>
                          <a:spcPts val="0"/>
                        </a:spcAft>
                      </a:pPr>
                      <a:endParaRPr lang="he-IL" sz="900" b="1" dirty="0">
                        <a:solidFill>
                          <a:srgbClr val="003965"/>
                        </a:solidFill>
                        <a:effectLst/>
                      </a:endParaRPr>
                    </a:p>
                  </a:txBody>
                  <a:tcPr marL="49991" marR="49991" marT="49991" marB="49991">
                    <a:lnL>
                      <a:noFill/>
                    </a:lnL>
                    <a:lnR>
                      <a:noFill/>
                    </a:lnR>
                    <a:lnT>
                      <a:noFill/>
                    </a:lnT>
                    <a:lnB>
                      <a:noFill/>
                    </a:lnB>
                  </a:tcPr>
                </a:tc>
              </a:tr>
            </a:tbl>
          </a:graphicData>
        </a:graphic>
      </p:graphicFrame>
      <p:pic>
        <p:nvPicPr>
          <p:cNvPr id="10242" name="Picture 2" descr="https://sites.google.com/site/onlineesactivities/_/rsrc/1444150048621/local-vs-imported-1/methods-sum/%D7%A7%D7%95%D7%9C%D7%90%D7%92%20%D7%A2%D7%92%D7%95%D7%9C%20%D7%A7%D7%98%D7%9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238" y="2282825"/>
            <a:ext cx="1314450"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97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496944"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822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04664"/>
            <a:ext cx="8388424" cy="6001643"/>
          </a:xfrm>
          <a:prstGeom prst="rect">
            <a:avLst/>
          </a:prstGeom>
        </p:spPr>
        <p:txBody>
          <a:bodyPr wrap="square">
            <a:spAutoFit/>
          </a:bodyPr>
          <a:lstStyle/>
          <a:p>
            <a:pPr fontAlgn="base"/>
            <a:r>
              <a:rPr lang="he-IL" sz="2400" b="1" i="1" dirty="0" smtClean="0"/>
              <a:t>18</a:t>
            </a:r>
            <a:r>
              <a:rPr lang="he-IL" sz="2400" i="1" dirty="0" smtClean="0"/>
              <a:t>.אילו </a:t>
            </a:r>
            <a:r>
              <a:rPr lang="he-IL" sz="2400" i="1" dirty="0"/>
              <a:t>תוצאות שיתקבלו במחקר יתמכו בחקלאות מקומית על פני ייבוא של גידולים</a:t>
            </a:r>
            <a:r>
              <a:rPr lang="he-IL" sz="2400" i="1" dirty="0" smtClean="0"/>
              <a:t>?</a:t>
            </a:r>
          </a:p>
          <a:p>
            <a:pPr fontAlgn="base"/>
            <a:r>
              <a:rPr lang="he-IL" sz="2400" b="1" dirty="0">
                <a:solidFill>
                  <a:schemeClr val="accent1">
                    <a:lumMod val="50000"/>
                  </a:schemeClr>
                </a:solidFill>
              </a:rPr>
              <a:t>במידה והערך הכלכלי של החקלאות המקומית גדול מהערך הכלכלי של ייבוא של גידולים מומלץ יהיה להעדיף חקלאות </a:t>
            </a:r>
            <a:r>
              <a:rPr lang="he-IL" sz="2400" b="1" dirty="0" smtClean="0">
                <a:solidFill>
                  <a:schemeClr val="accent1">
                    <a:lumMod val="50000"/>
                  </a:schemeClr>
                </a:solidFill>
              </a:rPr>
              <a:t>מקומית</a:t>
            </a:r>
          </a:p>
          <a:p>
            <a:pPr fontAlgn="base"/>
            <a:r>
              <a:rPr lang="he-IL" sz="2400" b="1" i="1" dirty="0" smtClean="0"/>
              <a:t>19</a:t>
            </a:r>
            <a:r>
              <a:rPr lang="he-IL" sz="2400" i="1" dirty="0" smtClean="0"/>
              <a:t>.יש </a:t>
            </a:r>
            <a:r>
              <a:rPr lang="he-IL" sz="2400" i="1" dirty="0"/>
              <a:t>המבקרים את שיטת החישוב המתוארת כאן וטוענים ששיטה זו אינה מתחשבת בסך כל הנזק הסביבתי העולמי. הציעו הסבר לטענות אלו</a:t>
            </a:r>
            <a:r>
              <a:rPr lang="he-IL" sz="2400" i="1" dirty="0" smtClean="0"/>
              <a:t>.</a:t>
            </a:r>
            <a:endParaRPr lang="he-IL" sz="2400" i="1" dirty="0"/>
          </a:p>
          <a:p>
            <a:pPr fontAlgn="base"/>
            <a:r>
              <a:rPr lang="he-IL" sz="2400" b="1" dirty="0">
                <a:solidFill>
                  <a:schemeClr val="accent1">
                    <a:lumMod val="50000"/>
                  </a:schemeClr>
                </a:solidFill>
              </a:rPr>
              <a:t>שיטת החישוב המתוארת כאן לא כוללת את הנזק הסביבתי הנגרם עקב הייצור במדינות בהם מגדלים את התוצרת. לפיכך אין בחישוב המתואר כאן התייחסות לכלל הנזק הסביבתי העולמי. יש כאן דוגמה להשקפת עולם על פי עקרון </a:t>
            </a:r>
            <a:r>
              <a:rPr lang="he-IL" sz="2400" b="1" dirty="0" smtClean="0">
                <a:solidFill>
                  <a:schemeClr val="accent1">
                    <a:lumMod val="50000"/>
                  </a:schemeClr>
                </a:solidFill>
              </a:rPr>
              <a:t>(</a:t>
            </a:r>
            <a:r>
              <a:rPr lang="he-IL" sz="2400" b="1" dirty="0" err="1" smtClean="0">
                <a:solidFill>
                  <a:srgbClr val="7030A0"/>
                </a:solidFill>
              </a:rPr>
              <a:t>הנימב"י</a:t>
            </a:r>
            <a:r>
              <a:rPr lang="he-IL" sz="2400" b="1" dirty="0" smtClean="0">
                <a:solidFill>
                  <a:srgbClr val="7030A0"/>
                </a:solidFill>
              </a:rPr>
              <a:t> </a:t>
            </a:r>
            <a:r>
              <a:rPr lang="he-IL" sz="2400" b="1" dirty="0">
                <a:solidFill>
                  <a:schemeClr val="accent1">
                    <a:lumMod val="50000"/>
                  </a:schemeClr>
                </a:solidFill>
              </a:rPr>
              <a:t>)לא בחצר האחורית </a:t>
            </a:r>
            <a:r>
              <a:rPr lang="he-IL" sz="2400" b="1" dirty="0" smtClean="0">
                <a:solidFill>
                  <a:schemeClr val="accent1">
                    <a:lumMod val="50000"/>
                  </a:schemeClr>
                </a:solidFill>
              </a:rPr>
              <a:t>שלי </a:t>
            </a:r>
            <a:r>
              <a:rPr lang="he-IL" sz="2400" b="1" dirty="0">
                <a:solidFill>
                  <a:schemeClr val="accent1">
                    <a:lumMod val="50000"/>
                  </a:schemeClr>
                </a:solidFill>
              </a:rPr>
              <a:t>למרות התפיסה המקובלת כיום הרואה את כלל כדור הארץ באופן גלובלי לאור העובדה שבעיות סביבתיות הן חוצות גבולות. </a:t>
            </a:r>
            <a:endParaRPr lang="he-IL" sz="2400" b="1" i="1" dirty="0">
              <a:solidFill>
                <a:schemeClr val="accent1">
                  <a:lumMod val="50000"/>
                </a:schemeClr>
              </a:solidFill>
            </a:endParaRPr>
          </a:p>
        </p:txBody>
      </p:sp>
    </p:spTree>
    <p:extLst>
      <p:ext uri="{BB962C8B-B14F-4D97-AF65-F5344CB8AC3E}">
        <p14:creationId xmlns:p14="http://schemas.microsoft.com/office/powerpoint/2010/main" val="3723288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76672"/>
            <a:ext cx="8352928" cy="4154984"/>
          </a:xfrm>
          <a:prstGeom prst="rect">
            <a:avLst/>
          </a:prstGeom>
        </p:spPr>
        <p:txBody>
          <a:bodyPr wrap="square">
            <a:spAutoFit/>
          </a:bodyPr>
          <a:lstStyle/>
          <a:p>
            <a:pPr fontAlgn="base"/>
            <a:r>
              <a:rPr lang="he-IL" sz="2400" i="1" dirty="0" smtClean="0"/>
              <a:t>20. א. בניגוד </a:t>
            </a:r>
            <a:r>
              <a:rPr lang="he-IL" sz="2400" i="1" dirty="0"/>
              <a:t>לרווח הכלכלי מגידול מקומי של פירות וירקות, ממנו נהנים גורמים מסוימים, את עלות הנזק הסביבתי משלם כלל הציבור. עיינו באיור 2 וענו: א. מי הם המרוויחים מגידול מקומי של פירות וירקות</a:t>
            </a:r>
            <a:r>
              <a:rPr lang="he-IL" sz="2400" i="1" dirty="0" smtClean="0"/>
              <a:t>?</a:t>
            </a:r>
            <a:r>
              <a:rPr lang="he-IL" sz="2400" dirty="0"/>
              <a:t> </a:t>
            </a:r>
            <a:r>
              <a:rPr lang="he-IL" sz="2400" b="1" dirty="0">
                <a:solidFill>
                  <a:schemeClr val="accent1">
                    <a:lumMod val="50000"/>
                  </a:schemeClr>
                </a:solidFill>
              </a:rPr>
              <a:t>החקלאי </a:t>
            </a:r>
            <a:r>
              <a:rPr lang="he-IL" sz="2400" b="1" dirty="0" smtClean="0">
                <a:solidFill>
                  <a:schemeClr val="accent1">
                    <a:lumMod val="50000"/>
                  </a:schemeClr>
                </a:solidFill>
              </a:rPr>
              <a:t>והציבור</a:t>
            </a:r>
          </a:p>
          <a:p>
            <a:pPr fontAlgn="base"/>
            <a:endParaRPr lang="he-IL" sz="2400" b="1" dirty="0" smtClean="0">
              <a:solidFill>
                <a:schemeClr val="accent1">
                  <a:lumMod val="50000"/>
                </a:schemeClr>
              </a:solidFill>
            </a:endParaRPr>
          </a:p>
          <a:p>
            <a:pPr fontAlgn="base"/>
            <a:r>
              <a:rPr lang="he-IL" sz="2400" i="1" dirty="0" smtClean="0"/>
              <a:t>ב</a:t>
            </a:r>
            <a:r>
              <a:rPr lang="he-IL" sz="2400" i="1" dirty="0"/>
              <a:t>. הסבר כיצד משלם כלל הציבור בעבור הנזק הסביבתי</a:t>
            </a:r>
            <a:r>
              <a:rPr lang="he-IL" sz="2400" i="1" dirty="0" smtClean="0"/>
              <a:t>.</a:t>
            </a:r>
          </a:p>
          <a:p>
            <a:pPr fontAlgn="base"/>
            <a:r>
              <a:rPr lang="he-IL" sz="2400" b="1" dirty="0">
                <a:solidFill>
                  <a:schemeClr val="accent1">
                    <a:lumMod val="50000"/>
                  </a:schemeClr>
                </a:solidFill>
              </a:rPr>
              <a:t>הנזק הסביבתי הוא עלות חיצונית הנובעת מצורך להקצות משאבים לרפואה, לשיקום תשתיות מים ובערכות אקולוגיות. עלויות אלה אינן חלות על הגורם המזהם </a:t>
            </a:r>
            <a:r>
              <a:rPr lang="he-IL" sz="2400" b="1" dirty="0" smtClean="0">
                <a:solidFill>
                  <a:schemeClr val="accent1">
                    <a:lumMod val="50000"/>
                  </a:schemeClr>
                </a:solidFill>
              </a:rPr>
              <a:t>(החקלאי) </a:t>
            </a:r>
            <a:r>
              <a:rPr lang="he-IL" sz="2400" b="1" dirty="0">
                <a:solidFill>
                  <a:schemeClr val="accent1">
                    <a:lumMod val="50000"/>
                  </a:schemeClr>
                </a:solidFill>
              </a:rPr>
              <a:t>אלא על החברה משלמת המיסים.</a:t>
            </a:r>
            <a:endParaRPr lang="he-IL" sz="2400" b="1" i="1" dirty="0">
              <a:solidFill>
                <a:schemeClr val="accent1">
                  <a:lumMod val="50000"/>
                </a:schemeClr>
              </a:solidFill>
            </a:endParaRPr>
          </a:p>
          <a:p>
            <a:pPr fontAlgn="base"/>
            <a:endParaRPr lang="he-IL" sz="2400" b="1" i="1" dirty="0">
              <a:solidFill>
                <a:schemeClr val="accent1">
                  <a:lumMod val="50000"/>
                </a:schemeClr>
              </a:solidFill>
            </a:endParaRPr>
          </a:p>
        </p:txBody>
      </p:sp>
    </p:spTree>
    <p:extLst>
      <p:ext uri="{BB962C8B-B14F-4D97-AF65-F5344CB8AC3E}">
        <p14:creationId xmlns:p14="http://schemas.microsoft.com/office/powerpoint/2010/main" val="28861633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95536" y="751344"/>
            <a:ext cx="8352928" cy="5262979"/>
          </a:xfrm>
          <a:prstGeom prst="rect">
            <a:avLst/>
          </a:prstGeom>
        </p:spPr>
        <p:txBody>
          <a:bodyPr wrap="square">
            <a:spAutoFit/>
          </a:bodyPr>
          <a:lstStyle/>
          <a:p>
            <a:r>
              <a:rPr lang="he-IL" sz="2400" dirty="0">
                <a:solidFill>
                  <a:srgbClr val="7030A0"/>
                </a:solidFill>
              </a:rPr>
              <a:t>תוצאות - הערך הכלכלי של הגידול המקומי</a:t>
            </a:r>
          </a:p>
          <a:p>
            <a:endParaRPr lang="he-IL" sz="2400" dirty="0" smtClean="0"/>
          </a:p>
          <a:p>
            <a:r>
              <a:rPr lang="he-IL" sz="2400" dirty="0" smtClean="0"/>
              <a:t>איור </a:t>
            </a:r>
            <a:r>
              <a:rPr lang="he-IL" sz="2400" dirty="0"/>
              <a:t>2 מציג את הערך הכלכלי של הגידולים המקומיים, בחלוקה לשלוש קטגוריות</a:t>
            </a:r>
            <a:r>
              <a:rPr lang="he-IL" sz="2400" b="1" dirty="0">
                <a:solidFill>
                  <a:srgbClr val="0070C0"/>
                </a:solidFill>
              </a:rPr>
              <a:t>: (א) רווח למגדל</a:t>
            </a:r>
            <a:r>
              <a:rPr lang="he-IL" sz="2400" dirty="0"/>
              <a:t>; (</a:t>
            </a:r>
            <a:r>
              <a:rPr lang="he-IL" sz="2400" b="1" dirty="0">
                <a:solidFill>
                  <a:schemeClr val="accent4">
                    <a:lumMod val="60000"/>
                    <a:lumOff val="40000"/>
                  </a:schemeClr>
                </a:solidFill>
              </a:rPr>
              <a:t>ב) תועלת לציבור מהנוף החקלאי, </a:t>
            </a:r>
            <a:r>
              <a:rPr lang="he-IL" sz="2400" dirty="0"/>
              <a:t>שמתבטאת בנכונות לשלם עבור הנוף; ו-</a:t>
            </a:r>
            <a:r>
              <a:rPr lang="he-IL" sz="2400" b="1" dirty="0">
                <a:solidFill>
                  <a:schemeClr val="accent3">
                    <a:lumMod val="20000"/>
                    <a:lumOff val="80000"/>
                  </a:schemeClr>
                </a:solidFill>
              </a:rPr>
              <a:t>(ג) הערך הכלכלי של הנזקים לסביבה</a:t>
            </a:r>
            <a:r>
              <a:rPr lang="he-IL" sz="2400" dirty="0"/>
              <a:t>, המבטאים בעיקר את הירידה בתוחלת החיים הממוצעת כתוצאה מנזקים סביבתיים שונים. ערך הנוף נבחר כמייצג של התועלת לציבור, מכיוון שנמצא כי זהו הערך החיובי המרכזי בסך התועלת מהגידול המקומי. התוצאות מוצגות ב–₪ לשנה לדונם גידול, עבור כלל תושבי מדינת ישראל, ומתייחסות לנתונים בשנת 2006. הרווח למגדל והתועלת מהנוף מוצגים כערכים חיוביים, בעוד שערך הנזקים לסביבה מוצג כערך שלילי.</a:t>
            </a:r>
          </a:p>
        </p:txBody>
      </p:sp>
    </p:spTree>
    <p:extLst>
      <p:ext uri="{BB962C8B-B14F-4D97-AF65-F5344CB8AC3E}">
        <p14:creationId xmlns:p14="http://schemas.microsoft.com/office/powerpoint/2010/main" val="4278897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6768752"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6" name="Picture 4" descr="https://sites.google.com/site/onlineesactivities/_/rsrc/1444150048622/local-vs-imported-1/results/figure%201_mikr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2060848"/>
            <a:ext cx="1584176"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689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889844"/>
            <a:ext cx="8208912" cy="4893647"/>
          </a:xfrm>
          <a:prstGeom prst="rect">
            <a:avLst/>
          </a:prstGeom>
        </p:spPr>
        <p:txBody>
          <a:bodyPr wrap="square">
            <a:spAutoFit/>
          </a:bodyPr>
          <a:lstStyle/>
          <a:p>
            <a:r>
              <a:rPr lang="he-IL" sz="2400" dirty="0" smtClean="0"/>
              <a:t>לפניכם </a:t>
            </a:r>
            <a:r>
              <a:rPr lang="he-IL" sz="2400" dirty="0"/>
              <a:t>טבלה לסיכום התוצאות </a:t>
            </a:r>
            <a:r>
              <a:rPr lang="he-IL" sz="2400" dirty="0" smtClean="0"/>
              <a:t>המופיעות </a:t>
            </a:r>
            <a:r>
              <a:rPr lang="he-IL" sz="2400" dirty="0"/>
              <a:t>באיור 2. </a:t>
            </a:r>
          </a:p>
          <a:p>
            <a:r>
              <a:rPr lang="he-IL" sz="2400" dirty="0"/>
              <a:t>העתיקו את הטבלה למסמך שלכם. היעזרו בדוגמה עבור אחד הגידולים (שקדים), והשלימו את הטבלה עבור שאר הגידולים המוצגים באיור (אין צורך לדייק מאוד במספרים אלא להעריך אותם מתוך התרשים).</a:t>
            </a:r>
          </a:p>
          <a:p>
            <a:r>
              <a:rPr lang="he-IL" sz="2400" dirty="0"/>
              <a:t>שימו לב: רווח  כלכלי (ערך חיובי)  = ערך הרווח למגדל + ערך התועלת לציבור</a:t>
            </a:r>
          </a:p>
          <a:p>
            <a:r>
              <a:rPr lang="he-IL" sz="2400" dirty="0"/>
              <a:t>הערך הכלכלי הכולל = הרווח הכלכלי (ערך חיובי) + ערך הנזקים לסביבה (ערך שלילי)</a:t>
            </a:r>
          </a:p>
          <a:p>
            <a:r>
              <a:rPr lang="he-IL" sz="2400" dirty="0"/>
              <a:t>עיינו בטבלה אותה מילאתם, וענו:</a:t>
            </a:r>
          </a:p>
          <a:p>
            <a:r>
              <a:rPr lang="he-IL" sz="2400" dirty="0"/>
              <a:t>א. עבור אילו גידולים הערך הכלכלי הכולל חיובי?</a:t>
            </a:r>
          </a:p>
          <a:p>
            <a:r>
              <a:rPr lang="he-IL" sz="2400" dirty="0"/>
              <a:t>ב. איזה מבין הגידולים הוא הכדאי ביותר לגידול בארץ? מדוע?</a:t>
            </a:r>
          </a:p>
        </p:txBody>
      </p:sp>
    </p:spTree>
    <p:extLst>
      <p:ext uri="{BB962C8B-B14F-4D97-AF65-F5344CB8AC3E}">
        <p14:creationId xmlns:p14="http://schemas.microsoft.com/office/powerpoint/2010/main" val="239960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891767439"/>
              </p:ext>
            </p:extLst>
          </p:nvPr>
        </p:nvGraphicFramePr>
        <p:xfrm>
          <a:off x="323530" y="332656"/>
          <a:ext cx="8496942" cy="6192688"/>
        </p:xfrm>
        <a:graphic>
          <a:graphicData uri="http://schemas.openxmlformats.org/drawingml/2006/table">
            <a:tbl>
              <a:tblPr rtl="1" firstRow="1" bandRow="1">
                <a:tableStyleId>{5C22544A-7EE6-4342-B048-85BDC9FD1C3A}</a:tableStyleId>
              </a:tblPr>
              <a:tblGrid>
                <a:gridCol w="1416157"/>
                <a:gridCol w="1416157"/>
                <a:gridCol w="1416157"/>
                <a:gridCol w="1416157"/>
                <a:gridCol w="1416157"/>
                <a:gridCol w="1416157"/>
              </a:tblGrid>
              <a:tr h="774086">
                <a:tc>
                  <a:txBody>
                    <a:bodyPr/>
                    <a:lstStyle/>
                    <a:p>
                      <a:pPr rtl="1"/>
                      <a:r>
                        <a:rPr lang="he-IL" dirty="0" smtClean="0"/>
                        <a:t>שם הגידול</a:t>
                      </a:r>
                      <a:endParaRPr lang="he-IL" dirty="0"/>
                    </a:p>
                  </a:txBody>
                  <a:tcPr/>
                </a:tc>
                <a:tc>
                  <a:txBody>
                    <a:bodyPr/>
                    <a:lstStyle/>
                    <a:p>
                      <a:pPr rtl="1"/>
                      <a:r>
                        <a:rPr lang="he-IL" dirty="0" smtClean="0"/>
                        <a:t>רווח למגדל</a:t>
                      </a:r>
                      <a:endParaRPr lang="he-IL" dirty="0"/>
                    </a:p>
                  </a:txBody>
                  <a:tcPr/>
                </a:tc>
                <a:tc>
                  <a:txBody>
                    <a:bodyPr/>
                    <a:lstStyle/>
                    <a:p>
                      <a:pPr rtl="1"/>
                      <a:r>
                        <a:rPr lang="he-IL" dirty="0" smtClean="0"/>
                        <a:t>תועלת לציבור</a:t>
                      </a:r>
                      <a:endParaRPr lang="he-IL" dirty="0"/>
                    </a:p>
                  </a:txBody>
                  <a:tcPr/>
                </a:tc>
                <a:tc>
                  <a:txBody>
                    <a:bodyPr/>
                    <a:lstStyle/>
                    <a:p>
                      <a:pPr rtl="1"/>
                      <a:r>
                        <a:rPr lang="he-IL" dirty="0" smtClean="0"/>
                        <a:t>תועלת כלכלית</a:t>
                      </a:r>
                      <a:endParaRPr lang="he-IL" dirty="0"/>
                    </a:p>
                  </a:txBody>
                  <a:tcPr/>
                </a:tc>
                <a:tc>
                  <a:txBody>
                    <a:bodyPr/>
                    <a:lstStyle/>
                    <a:p>
                      <a:pPr rtl="1"/>
                      <a:r>
                        <a:rPr lang="he-IL" dirty="0" smtClean="0"/>
                        <a:t>נזקים לסביבה</a:t>
                      </a:r>
                      <a:endParaRPr lang="he-IL" dirty="0"/>
                    </a:p>
                  </a:txBody>
                  <a:tcPr/>
                </a:tc>
                <a:tc>
                  <a:txBody>
                    <a:bodyPr/>
                    <a:lstStyle/>
                    <a:p>
                      <a:pPr rtl="1"/>
                      <a:r>
                        <a:rPr lang="he-IL" dirty="0" err="1" smtClean="0"/>
                        <a:t>ערךכלכלי</a:t>
                      </a:r>
                      <a:r>
                        <a:rPr lang="he-IL" dirty="0" smtClean="0"/>
                        <a:t> כולל</a:t>
                      </a:r>
                      <a:endParaRPr lang="he-IL" dirty="0"/>
                    </a:p>
                  </a:txBody>
                  <a:tcPr/>
                </a:tc>
              </a:tr>
              <a:tr h="774086">
                <a:tc>
                  <a:txBody>
                    <a:bodyPr/>
                    <a:lstStyle/>
                    <a:p>
                      <a:pPr rtl="1"/>
                      <a:r>
                        <a:rPr lang="he-IL" b="1" dirty="0" smtClean="0"/>
                        <a:t>שקד</a:t>
                      </a:r>
                      <a:endParaRPr lang="he-IL" b="1" dirty="0"/>
                    </a:p>
                  </a:txBody>
                  <a:tcPr/>
                </a:tc>
                <a:tc>
                  <a:txBody>
                    <a:bodyPr/>
                    <a:lstStyle/>
                    <a:p>
                      <a:pPr rtl="1"/>
                      <a:r>
                        <a:rPr lang="he-IL" dirty="0" smtClean="0"/>
                        <a:t>1700</a:t>
                      </a:r>
                      <a:endParaRPr lang="he-IL" dirty="0"/>
                    </a:p>
                  </a:txBody>
                  <a:tcPr/>
                </a:tc>
                <a:tc>
                  <a:txBody>
                    <a:bodyPr/>
                    <a:lstStyle/>
                    <a:p>
                      <a:pPr rtl="1"/>
                      <a:r>
                        <a:rPr lang="he-IL" dirty="0" smtClean="0"/>
                        <a:t>1700</a:t>
                      </a:r>
                      <a:endParaRPr lang="he-IL" dirty="0"/>
                    </a:p>
                  </a:txBody>
                  <a:tcPr/>
                </a:tc>
                <a:tc>
                  <a:txBody>
                    <a:bodyPr/>
                    <a:lstStyle/>
                    <a:p>
                      <a:pPr rtl="1"/>
                      <a:r>
                        <a:rPr lang="he-IL" dirty="0" smtClean="0"/>
                        <a:t>1700+1700=3400</a:t>
                      </a:r>
                      <a:endParaRPr lang="he-IL" dirty="0"/>
                    </a:p>
                  </a:txBody>
                  <a:tcPr/>
                </a:tc>
                <a:tc>
                  <a:txBody>
                    <a:bodyPr/>
                    <a:lstStyle/>
                    <a:p>
                      <a:pPr rtl="1"/>
                      <a:r>
                        <a:rPr lang="he-IL" dirty="0" smtClean="0"/>
                        <a:t>2200-</a:t>
                      </a:r>
                      <a:endParaRPr lang="he-IL" dirty="0"/>
                    </a:p>
                  </a:txBody>
                  <a:tcPr/>
                </a:tc>
                <a:tc>
                  <a:txBody>
                    <a:bodyPr/>
                    <a:lstStyle/>
                    <a:p>
                      <a:pPr rtl="1"/>
                      <a:r>
                        <a:rPr lang="he-IL" b="1" dirty="0" smtClean="0"/>
                        <a:t>1200</a:t>
                      </a:r>
                      <a:endParaRPr lang="he-IL" b="1" dirty="0"/>
                    </a:p>
                  </a:txBody>
                  <a:tcPr/>
                </a:tc>
              </a:tr>
              <a:tr h="774086">
                <a:tc>
                  <a:txBody>
                    <a:bodyPr/>
                    <a:lstStyle/>
                    <a:p>
                      <a:pPr rtl="1"/>
                      <a:r>
                        <a:rPr lang="he-IL" b="1" dirty="0" smtClean="0"/>
                        <a:t>תפוחי עץ</a:t>
                      </a:r>
                      <a:endParaRPr lang="he-IL" b="1" dirty="0"/>
                    </a:p>
                  </a:txBody>
                  <a:tcPr/>
                </a:tc>
                <a:tc>
                  <a:txBody>
                    <a:bodyPr/>
                    <a:lstStyle/>
                    <a:p>
                      <a:pPr rtl="1"/>
                      <a:r>
                        <a:rPr lang="he-IL" dirty="0" smtClean="0"/>
                        <a:t>2500</a:t>
                      </a:r>
                      <a:endParaRPr lang="he-IL" dirty="0"/>
                    </a:p>
                  </a:txBody>
                  <a:tcPr/>
                </a:tc>
                <a:tc>
                  <a:txBody>
                    <a:bodyPr/>
                    <a:lstStyle/>
                    <a:p>
                      <a:pPr rtl="1"/>
                      <a:r>
                        <a:rPr lang="he-IL" dirty="0" smtClean="0"/>
                        <a:t>1700</a:t>
                      </a:r>
                      <a:endParaRPr lang="he-IL" dirty="0"/>
                    </a:p>
                  </a:txBody>
                  <a:tcPr/>
                </a:tc>
                <a:tc>
                  <a:txBody>
                    <a:bodyPr/>
                    <a:lstStyle/>
                    <a:p>
                      <a:pPr rtl="1"/>
                      <a:r>
                        <a:rPr lang="he-IL" dirty="0" smtClean="0"/>
                        <a:t>4200</a:t>
                      </a:r>
                      <a:endParaRPr lang="he-IL" dirty="0"/>
                    </a:p>
                  </a:txBody>
                  <a:tcPr/>
                </a:tc>
                <a:tc>
                  <a:txBody>
                    <a:bodyPr/>
                    <a:lstStyle/>
                    <a:p>
                      <a:pPr rtl="1"/>
                      <a:r>
                        <a:rPr lang="he-IL" dirty="0" smtClean="0"/>
                        <a:t>4500-</a:t>
                      </a:r>
                      <a:endParaRPr lang="he-IL" dirty="0"/>
                    </a:p>
                  </a:txBody>
                  <a:tcPr/>
                </a:tc>
                <a:tc>
                  <a:txBody>
                    <a:bodyPr/>
                    <a:lstStyle/>
                    <a:p>
                      <a:pPr rtl="1"/>
                      <a:r>
                        <a:rPr lang="he-IL" b="1" dirty="0" smtClean="0">
                          <a:solidFill>
                            <a:srgbClr val="FF0000"/>
                          </a:solidFill>
                        </a:rPr>
                        <a:t>300-</a:t>
                      </a:r>
                      <a:endParaRPr lang="he-IL" b="1" dirty="0">
                        <a:solidFill>
                          <a:srgbClr val="FF0000"/>
                        </a:solidFill>
                      </a:endParaRPr>
                    </a:p>
                  </a:txBody>
                  <a:tcPr/>
                </a:tc>
              </a:tr>
              <a:tr h="774086">
                <a:tc>
                  <a:txBody>
                    <a:bodyPr/>
                    <a:lstStyle/>
                    <a:p>
                      <a:pPr rtl="1"/>
                      <a:r>
                        <a:rPr lang="he-IL" b="1" dirty="0" smtClean="0"/>
                        <a:t>אגסים</a:t>
                      </a:r>
                      <a:endParaRPr lang="he-IL" b="1" dirty="0"/>
                    </a:p>
                  </a:txBody>
                  <a:tcPr/>
                </a:tc>
                <a:tc>
                  <a:txBody>
                    <a:bodyPr/>
                    <a:lstStyle/>
                    <a:p>
                      <a:pPr rtl="1"/>
                      <a:r>
                        <a:rPr lang="he-IL" dirty="0" smtClean="0"/>
                        <a:t>6000</a:t>
                      </a:r>
                      <a:endParaRPr lang="he-IL" dirty="0"/>
                    </a:p>
                  </a:txBody>
                  <a:tcPr/>
                </a:tc>
                <a:tc>
                  <a:txBody>
                    <a:bodyPr/>
                    <a:lstStyle/>
                    <a:p>
                      <a:pPr rtl="1"/>
                      <a:r>
                        <a:rPr lang="he-IL" dirty="0" smtClean="0"/>
                        <a:t>1600</a:t>
                      </a:r>
                      <a:endParaRPr lang="he-IL" dirty="0"/>
                    </a:p>
                  </a:txBody>
                  <a:tcPr/>
                </a:tc>
                <a:tc>
                  <a:txBody>
                    <a:bodyPr/>
                    <a:lstStyle/>
                    <a:p>
                      <a:pPr rtl="1"/>
                      <a:r>
                        <a:rPr lang="he-IL" dirty="0" smtClean="0"/>
                        <a:t>7600</a:t>
                      </a:r>
                      <a:endParaRPr lang="he-IL" dirty="0"/>
                    </a:p>
                  </a:txBody>
                  <a:tcPr/>
                </a:tc>
                <a:tc>
                  <a:txBody>
                    <a:bodyPr/>
                    <a:lstStyle/>
                    <a:p>
                      <a:pPr rtl="1"/>
                      <a:r>
                        <a:rPr lang="he-IL" dirty="0" smtClean="0"/>
                        <a:t>6500-</a:t>
                      </a:r>
                      <a:endParaRPr lang="he-IL" dirty="0"/>
                    </a:p>
                  </a:txBody>
                  <a:tcPr/>
                </a:tc>
                <a:tc>
                  <a:txBody>
                    <a:bodyPr/>
                    <a:lstStyle/>
                    <a:p>
                      <a:pPr rtl="1"/>
                      <a:r>
                        <a:rPr lang="he-IL" b="1" dirty="0" smtClean="0"/>
                        <a:t>1100</a:t>
                      </a:r>
                      <a:endParaRPr lang="he-IL" b="1" dirty="0"/>
                    </a:p>
                  </a:txBody>
                  <a:tcPr/>
                </a:tc>
              </a:tr>
              <a:tr h="774086">
                <a:tc>
                  <a:txBody>
                    <a:bodyPr/>
                    <a:lstStyle/>
                    <a:p>
                      <a:pPr rtl="1"/>
                      <a:r>
                        <a:rPr lang="he-IL" b="1" dirty="0" smtClean="0"/>
                        <a:t>שום</a:t>
                      </a:r>
                      <a:endParaRPr lang="he-IL" b="1" dirty="0"/>
                    </a:p>
                  </a:txBody>
                  <a:tcPr/>
                </a:tc>
                <a:tc>
                  <a:txBody>
                    <a:bodyPr/>
                    <a:lstStyle/>
                    <a:p>
                      <a:pPr rtl="1"/>
                      <a:r>
                        <a:rPr lang="he-IL" dirty="0" smtClean="0"/>
                        <a:t>1000</a:t>
                      </a:r>
                      <a:endParaRPr lang="he-IL" dirty="0"/>
                    </a:p>
                  </a:txBody>
                  <a:tcPr/>
                </a:tc>
                <a:tc>
                  <a:txBody>
                    <a:bodyPr/>
                    <a:lstStyle/>
                    <a:p>
                      <a:pPr rtl="1"/>
                      <a:r>
                        <a:rPr lang="he-IL" dirty="0" smtClean="0"/>
                        <a:t>1600</a:t>
                      </a:r>
                      <a:endParaRPr lang="he-IL" dirty="0"/>
                    </a:p>
                  </a:txBody>
                  <a:tcPr/>
                </a:tc>
                <a:tc>
                  <a:txBody>
                    <a:bodyPr/>
                    <a:lstStyle/>
                    <a:p>
                      <a:pPr rtl="1"/>
                      <a:r>
                        <a:rPr lang="he-IL" dirty="0" smtClean="0"/>
                        <a:t>2600</a:t>
                      </a:r>
                      <a:endParaRPr lang="he-IL" dirty="0"/>
                    </a:p>
                  </a:txBody>
                  <a:tcPr/>
                </a:tc>
                <a:tc>
                  <a:txBody>
                    <a:bodyPr/>
                    <a:lstStyle/>
                    <a:p>
                      <a:pPr rtl="1"/>
                      <a:r>
                        <a:rPr lang="he-IL" dirty="0" smtClean="0"/>
                        <a:t>9000-</a:t>
                      </a:r>
                      <a:endParaRPr lang="he-IL" dirty="0"/>
                    </a:p>
                  </a:txBody>
                  <a:tcPr/>
                </a:tc>
                <a:tc>
                  <a:txBody>
                    <a:bodyPr/>
                    <a:lstStyle/>
                    <a:p>
                      <a:pPr rtl="1"/>
                      <a:r>
                        <a:rPr lang="he-IL" b="1" dirty="0" smtClean="0">
                          <a:solidFill>
                            <a:srgbClr val="FF0000"/>
                          </a:solidFill>
                        </a:rPr>
                        <a:t>6400-</a:t>
                      </a:r>
                      <a:endParaRPr lang="he-IL" b="1" dirty="0">
                        <a:solidFill>
                          <a:srgbClr val="FF0000"/>
                        </a:solidFill>
                      </a:endParaRPr>
                    </a:p>
                  </a:txBody>
                  <a:tcPr/>
                </a:tc>
              </a:tr>
              <a:tr h="774086">
                <a:tc>
                  <a:txBody>
                    <a:bodyPr/>
                    <a:lstStyle/>
                    <a:p>
                      <a:pPr rtl="1"/>
                      <a:r>
                        <a:rPr lang="he-IL" b="1" dirty="0" smtClean="0"/>
                        <a:t>תפו"א</a:t>
                      </a:r>
                      <a:endParaRPr lang="he-IL" b="1" dirty="0"/>
                    </a:p>
                  </a:txBody>
                  <a:tcPr/>
                </a:tc>
                <a:tc>
                  <a:txBody>
                    <a:bodyPr/>
                    <a:lstStyle/>
                    <a:p>
                      <a:pPr rtl="1"/>
                      <a:r>
                        <a:rPr lang="he-IL" dirty="0" smtClean="0"/>
                        <a:t>1500</a:t>
                      </a:r>
                      <a:endParaRPr lang="he-IL" dirty="0"/>
                    </a:p>
                  </a:txBody>
                  <a:tcPr/>
                </a:tc>
                <a:tc>
                  <a:txBody>
                    <a:bodyPr/>
                    <a:lstStyle/>
                    <a:p>
                      <a:pPr rtl="1"/>
                      <a:r>
                        <a:rPr lang="he-IL" dirty="0" smtClean="0"/>
                        <a:t>1600</a:t>
                      </a:r>
                      <a:endParaRPr lang="he-IL" dirty="0"/>
                    </a:p>
                  </a:txBody>
                  <a:tcPr/>
                </a:tc>
                <a:tc>
                  <a:txBody>
                    <a:bodyPr/>
                    <a:lstStyle/>
                    <a:p>
                      <a:pPr rtl="1"/>
                      <a:r>
                        <a:rPr lang="he-IL" dirty="0" smtClean="0"/>
                        <a:t>3100</a:t>
                      </a:r>
                      <a:endParaRPr lang="he-IL" dirty="0"/>
                    </a:p>
                  </a:txBody>
                  <a:tcPr/>
                </a:tc>
                <a:tc>
                  <a:txBody>
                    <a:bodyPr/>
                    <a:lstStyle/>
                    <a:p>
                      <a:pPr rtl="1"/>
                      <a:r>
                        <a:rPr lang="he-IL" dirty="0" smtClean="0"/>
                        <a:t>9000-</a:t>
                      </a:r>
                      <a:endParaRPr lang="he-IL" dirty="0"/>
                    </a:p>
                  </a:txBody>
                  <a:tcPr/>
                </a:tc>
                <a:tc>
                  <a:txBody>
                    <a:bodyPr/>
                    <a:lstStyle/>
                    <a:p>
                      <a:pPr rtl="1"/>
                      <a:r>
                        <a:rPr lang="he-IL" b="1" dirty="0" smtClean="0">
                          <a:solidFill>
                            <a:srgbClr val="FF0000"/>
                          </a:solidFill>
                        </a:rPr>
                        <a:t>5900-</a:t>
                      </a:r>
                      <a:endParaRPr lang="he-IL" b="1" dirty="0">
                        <a:solidFill>
                          <a:srgbClr val="FF0000"/>
                        </a:solidFill>
                      </a:endParaRPr>
                    </a:p>
                  </a:txBody>
                  <a:tcPr/>
                </a:tc>
              </a:tr>
              <a:tr h="774086">
                <a:tc>
                  <a:txBody>
                    <a:bodyPr/>
                    <a:lstStyle/>
                    <a:p>
                      <a:pPr rtl="1"/>
                      <a:r>
                        <a:rPr lang="he-IL" b="1" dirty="0" smtClean="0"/>
                        <a:t>בצל</a:t>
                      </a:r>
                      <a:endParaRPr lang="he-IL" b="1" dirty="0"/>
                    </a:p>
                  </a:txBody>
                  <a:tcPr/>
                </a:tc>
                <a:tc>
                  <a:txBody>
                    <a:bodyPr/>
                    <a:lstStyle/>
                    <a:p>
                      <a:pPr rtl="1"/>
                      <a:r>
                        <a:rPr lang="he-IL" dirty="0" smtClean="0"/>
                        <a:t>500</a:t>
                      </a:r>
                      <a:endParaRPr lang="he-IL" dirty="0"/>
                    </a:p>
                  </a:txBody>
                  <a:tcPr/>
                </a:tc>
                <a:tc>
                  <a:txBody>
                    <a:bodyPr/>
                    <a:lstStyle/>
                    <a:p>
                      <a:pPr rtl="1"/>
                      <a:r>
                        <a:rPr lang="he-IL" dirty="0" smtClean="0"/>
                        <a:t>1600</a:t>
                      </a:r>
                      <a:endParaRPr lang="he-IL" dirty="0"/>
                    </a:p>
                  </a:txBody>
                  <a:tcPr/>
                </a:tc>
                <a:tc>
                  <a:txBody>
                    <a:bodyPr/>
                    <a:lstStyle/>
                    <a:p>
                      <a:pPr rtl="1"/>
                      <a:r>
                        <a:rPr lang="he-IL" dirty="0" smtClean="0"/>
                        <a:t>2100</a:t>
                      </a:r>
                      <a:endParaRPr lang="he-IL" dirty="0"/>
                    </a:p>
                  </a:txBody>
                  <a:tcPr/>
                </a:tc>
                <a:tc>
                  <a:txBody>
                    <a:bodyPr/>
                    <a:lstStyle/>
                    <a:p>
                      <a:pPr rtl="1"/>
                      <a:r>
                        <a:rPr lang="he-IL" dirty="0" smtClean="0"/>
                        <a:t>6000-</a:t>
                      </a:r>
                      <a:endParaRPr lang="he-IL" dirty="0"/>
                    </a:p>
                  </a:txBody>
                  <a:tcPr/>
                </a:tc>
                <a:tc>
                  <a:txBody>
                    <a:bodyPr/>
                    <a:lstStyle/>
                    <a:p>
                      <a:pPr rtl="1"/>
                      <a:r>
                        <a:rPr lang="he-IL" b="1" dirty="0" smtClean="0">
                          <a:solidFill>
                            <a:srgbClr val="FF0000"/>
                          </a:solidFill>
                        </a:rPr>
                        <a:t>3900-</a:t>
                      </a:r>
                      <a:endParaRPr lang="he-IL" b="1" dirty="0">
                        <a:solidFill>
                          <a:srgbClr val="FF0000"/>
                        </a:solidFill>
                      </a:endParaRPr>
                    </a:p>
                  </a:txBody>
                  <a:tcPr/>
                </a:tc>
              </a:tr>
              <a:tr h="774086">
                <a:tc>
                  <a:txBody>
                    <a:bodyPr/>
                    <a:lstStyle/>
                    <a:p>
                      <a:pPr rtl="1"/>
                      <a:r>
                        <a:rPr lang="he-IL" b="1" dirty="0" smtClean="0"/>
                        <a:t>חומוס</a:t>
                      </a:r>
                      <a:endParaRPr lang="he-IL" b="1" dirty="0"/>
                    </a:p>
                  </a:txBody>
                  <a:tcPr/>
                </a:tc>
                <a:tc>
                  <a:txBody>
                    <a:bodyPr/>
                    <a:lstStyle/>
                    <a:p>
                      <a:pPr rtl="1"/>
                      <a:r>
                        <a:rPr lang="he-IL" dirty="0" smtClean="0"/>
                        <a:t>500</a:t>
                      </a:r>
                      <a:endParaRPr lang="he-IL" dirty="0"/>
                    </a:p>
                  </a:txBody>
                  <a:tcPr/>
                </a:tc>
                <a:tc>
                  <a:txBody>
                    <a:bodyPr/>
                    <a:lstStyle/>
                    <a:p>
                      <a:pPr rtl="1"/>
                      <a:r>
                        <a:rPr lang="he-IL" dirty="0" smtClean="0"/>
                        <a:t>1600</a:t>
                      </a:r>
                      <a:endParaRPr lang="he-IL" dirty="0"/>
                    </a:p>
                  </a:txBody>
                  <a:tcPr/>
                </a:tc>
                <a:tc>
                  <a:txBody>
                    <a:bodyPr/>
                    <a:lstStyle/>
                    <a:p>
                      <a:pPr rtl="1"/>
                      <a:r>
                        <a:rPr lang="he-IL" dirty="0" smtClean="0"/>
                        <a:t>2100</a:t>
                      </a:r>
                      <a:endParaRPr lang="he-IL" dirty="0"/>
                    </a:p>
                  </a:txBody>
                  <a:tcPr/>
                </a:tc>
                <a:tc>
                  <a:txBody>
                    <a:bodyPr/>
                    <a:lstStyle/>
                    <a:p>
                      <a:pPr rtl="1"/>
                      <a:r>
                        <a:rPr lang="he-IL" dirty="0" smtClean="0"/>
                        <a:t>700-</a:t>
                      </a:r>
                      <a:endParaRPr lang="he-IL" dirty="0"/>
                    </a:p>
                  </a:txBody>
                  <a:tcPr/>
                </a:tc>
                <a:tc>
                  <a:txBody>
                    <a:bodyPr/>
                    <a:lstStyle/>
                    <a:p>
                      <a:pPr rtl="1"/>
                      <a:r>
                        <a:rPr lang="he-IL" b="1" dirty="0" smtClean="0"/>
                        <a:t>1400</a:t>
                      </a:r>
                      <a:endParaRPr lang="he-IL" b="1" dirty="0"/>
                    </a:p>
                  </a:txBody>
                  <a:tcPr/>
                </a:tc>
              </a:tr>
            </a:tbl>
          </a:graphicData>
        </a:graphic>
      </p:graphicFrame>
    </p:spTree>
    <p:extLst>
      <p:ext uri="{BB962C8B-B14F-4D97-AF65-F5344CB8AC3E}">
        <p14:creationId xmlns:p14="http://schemas.microsoft.com/office/powerpoint/2010/main" val="131549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0" y="0"/>
            <a:ext cx="8604448" cy="7448193"/>
          </a:xfrm>
          <a:prstGeom prst="rect">
            <a:avLst/>
          </a:prstGeom>
        </p:spPr>
        <p:txBody>
          <a:bodyPr wrap="square">
            <a:spAutoFit/>
          </a:bodyPr>
          <a:lstStyle/>
          <a:p>
            <a:r>
              <a:rPr lang="he-IL" b="1" dirty="0"/>
              <a:t>מה ידוע ממחקרים קודמים?</a:t>
            </a:r>
            <a:br>
              <a:rPr lang="he-IL" b="1" dirty="0"/>
            </a:br>
            <a:r>
              <a:rPr lang="he-IL" sz="2000" b="1" dirty="0"/>
              <a:t>חוקרים בגרמניה מצאו שההשפעה הסביבתית של היבוא נמוכה מזו של הגידול המקומי. הסיבה לכך היא שהחקלאות באזור המתמחה באותו גידול יעילה יותר וצורכת </a:t>
            </a:r>
            <a:r>
              <a:rPr lang="he-IL" sz="2000" b="1" i="1" dirty="0"/>
              <a:t>פחות</a:t>
            </a:r>
            <a:r>
              <a:rPr lang="he-IL" sz="2000" b="1" dirty="0"/>
              <a:t> חומרי גלם מאשר הגידול המקומי, והשפעת החיסכון בחומרי גלם </a:t>
            </a:r>
            <a:r>
              <a:rPr lang="he-IL" sz="2000" b="1" i="1" dirty="0"/>
              <a:t>גדולה </a:t>
            </a:r>
            <a:r>
              <a:rPr lang="he-IL" sz="2000" b="1" dirty="0"/>
              <a:t>מהשפעת התובלה בין </a:t>
            </a:r>
            <a:r>
              <a:rPr lang="he-IL" sz="2000" b="1" dirty="0" smtClean="0"/>
              <a:t>המדינות</a:t>
            </a:r>
          </a:p>
          <a:p>
            <a:r>
              <a:rPr lang="he-IL" sz="2000" b="1" dirty="0" smtClean="0"/>
              <a:t>. </a:t>
            </a:r>
            <a:r>
              <a:rPr lang="he-IL" sz="2000" b="1" dirty="0"/>
              <a:t>לעומת זאת, חוקרים אחרים מצאו כי אף-על-פי שגידול תפוחי עץ בניו זילנד יעיל יותר מהגידול בגרמניה, עקב השפעת התובלה, הנזק הסביבתי של תפוחי העץ המיובאים לגרמניה </a:t>
            </a:r>
            <a:r>
              <a:rPr lang="he-IL" sz="2000" b="1" i="1" dirty="0"/>
              <a:t>גבוה</a:t>
            </a:r>
            <a:r>
              <a:rPr lang="he-IL" sz="2000" b="1" dirty="0"/>
              <a:t> מזה של התוצרת המקומית. </a:t>
            </a:r>
            <a:endParaRPr lang="he-IL" sz="2000" b="1" dirty="0" smtClean="0"/>
          </a:p>
          <a:p>
            <a:r>
              <a:rPr lang="he-IL" sz="2000" b="1" dirty="0" smtClean="0"/>
              <a:t>במחקר </a:t>
            </a:r>
            <a:r>
              <a:rPr lang="he-IL" sz="2000" b="1" dirty="0"/>
              <a:t>אחר מצאו חוקרים כי גידול תפוחי עץ מקומיים עשוי להיות בעל השפעה סביבתית קטנה יותר או גדולה יותר מהיבוא כתלות בגורמים משתנים כגון שיטת הגידול, פחת באחסון (בעקבות קלקול התוצרת) ומשך זמן האחסון בקירור. מסקנתם, הדומה למסקנת חוקרים שניתחו את תוצאות כל המחקרים הקיימים בתחום, היא כי לא ניתן לתת המלצה גורפת לגבי העדפת תוצרת מקומית או מיובאת, וכי יש לבדוק כל חלופה לגופה. </a:t>
            </a:r>
          </a:p>
          <a:p>
            <a:r>
              <a:rPr lang="he-IL" sz="2000" b="1" dirty="0"/>
              <a:t>במחקר הנוכחי השוו בין השפעות סביבתיות של גידולים מקומיים ומיובאים על מנת לענות על השאלה: מה עדיף בישראל - תוצרת מקומית או יבוא? המחקר נערך עבור גידולים נבחרים בעלי היקף יבוא גבוה: תפוחי אדמה, בצל, שום, חומוס, תפוחי עץ, אגסים ושקדים.</a:t>
            </a:r>
          </a:p>
          <a:p>
            <a:r>
              <a:rPr lang="he-IL" sz="2000" b="1" dirty="0" smtClean="0"/>
              <a:t/>
            </a:r>
            <a:br>
              <a:rPr lang="he-IL" sz="2000" b="1" dirty="0" smtClean="0"/>
            </a:br>
            <a:endParaRPr lang="he-IL" sz="2000" b="1" dirty="0"/>
          </a:p>
        </p:txBody>
      </p:sp>
    </p:spTree>
    <p:extLst>
      <p:ext uri="{BB962C8B-B14F-4D97-AF65-F5344CB8AC3E}">
        <p14:creationId xmlns:p14="http://schemas.microsoft.com/office/powerpoint/2010/main" val="808346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404664"/>
            <a:ext cx="8172400" cy="1569660"/>
          </a:xfrm>
          <a:prstGeom prst="rect">
            <a:avLst/>
          </a:prstGeom>
        </p:spPr>
        <p:txBody>
          <a:bodyPr wrap="square">
            <a:spAutoFit/>
          </a:bodyPr>
          <a:lstStyle/>
          <a:p>
            <a:r>
              <a:rPr lang="he-IL" sz="2400" b="1" dirty="0">
                <a:solidFill>
                  <a:schemeClr val="accent1">
                    <a:lumMod val="50000"/>
                  </a:schemeClr>
                </a:solidFill>
              </a:rPr>
              <a:t>א. הערך הכלכלי הכולל חיובי עבור גידולי שקדים, חומוס ואגסים. ב. הגידול הכדאי ביותר לגידול בארץ הוא חומוס</a:t>
            </a:r>
            <a:r>
              <a:rPr lang="he-IL" sz="2400" b="1" dirty="0" smtClean="0">
                <a:solidFill>
                  <a:schemeClr val="accent1">
                    <a:lumMod val="50000"/>
                  </a:schemeClr>
                </a:solidFill>
              </a:rPr>
              <a:t>.</a:t>
            </a:r>
          </a:p>
          <a:p>
            <a:endParaRPr lang="he-IL" sz="2400" b="1" dirty="0">
              <a:solidFill>
                <a:schemeClr val="accent1">
                  <a:lumMod val="50000"/>
                </a:schemeClr>
              </a:solidFill>
            </a:endParaRPr>
          </a:p>
        </p:txBody>
      </p:sp>
      <p:sp>
        <p:nvSpPr>
          <p:cNvPr id="3" name="מלבן 2"/>
          <p:cNvSpPr/>
          <p:nvPr/>
        </p:nvSpPr>
        <p:spPr>
          <a:xfrm>
            <a:off x="323528" y="1700808"/>
            <a:ext cx="8460432" cy="4154984"/>
          </a:xfrm>
          <a:prstGeom prst="rect">
            <a:avLst/>
          </a:prstGeom>
        </p:spPr>
        <p:txBody>
          <a:bodyPr wrap="square">
            <a:spAutoFit/>
          </a:bodyPr>
          <a:lstStyle/>
          <a:p>
            <a:r>
              <a:rPr lang="he-IL" sz="2400" b="1" i="1" dirty="0" smtClean="0"/>
              <a:t>22</a:t>
            </a:r>
            <a:r>
              <a:rPr lang="he-IL" sz="2400" i="1" dirty="0" smtClean="0"/>
              <a:t>.עיינו </a:t>
            </a:r>
            <a:r>
              <a:rPr lang="he-IL" sz="2400" i="1" dirty="0"/>
              <a:t>באיור 2. מדוע, לדעתכם, אין הבדל משמעותי בתועלת לציבור מהנוף הנובעת מהגידולים השונים</a:t>
            </a:r>
            <a:r>
              <a:rPr lang="he-IL" sz="2400" i="1" dirty="0" smtClean="0"/>
              <a:t>?</a:t>
            </a:r>
          </a:p>
          <a:p>
            <a:r>
              <a:rPr lang="he-IL" sz="2400" b="1" dirty="0">
                <a:solidFill>
                  <a:schemeClr val="accent1">
                    <a:lumMod val="50000"/>
                  </a:schemeClr>
                </a:solidFill>
              </a:rPr>
              <a:t>כל הגידולים החקלאיים יוצרים נוף של שטחים פתוחים וירוקים ולכן אין הבדל משמעותי בתועלת לציבור הנובעת </a:t>
            </a:r>
            <a:r>
              <a:rPr lang="he-IL" sz="2400" b="1" dirty="0" smtClean="0">
                <a:solidFill>
                  <a:schemeClr val="accent1">
                    <a:lumMod val="50000"/>
                  </a:schemeClr>
                </a:solidFill>
              </a:rPr>
              <a:t>מהם.</a:t>
            </a:r>
          </a:p>
          <a:p>
            <a:endParaRPr lang="he-IL" sz="2400" b="1" dirty="0" smtClean="0">
              <a:solidFill>
                <a:schemeClr val="accent1">
                  <a:lumMod val="50000"/>
                </a:schemeClr>
              </a:solidFill>
            </a:endParaRPr>
          </a:p>
          <a:p>
            <a:r>
              <a:rPr lang="he-IL" sz="2400" b="1" i="1" dirty="0" smtClean="0"/>
              <a:t>23</a:t>
            </a:r>
            <a:r>
              <a:rPr lang="he-IL" sz="2400" i="1" dirty="0" smtClean="0"/>
              <a:t>.באילו </a:t>
            </a:r>
            <a:r>
              <a:rPr lang="he-IL" sz="2400" i="1" dirty="0"/>
              <a:t>גידולים התועלת לציבור מהנוף גבוהה מהרווח של החקלאים</a:t>
            </a:r>
            <a:r>
              <a:rPr lang="he-IL" sz="2400" i="1" dirty="0" smtClean="0"/>
              <a:t>?</a:t>
            </a:r>
            <a:r>
              <a:rPr lang="he-IL" sz="2400" dirty="0"/>
              <a:t> </a:t>
            </a:r>
            <a:r>
              <a:rPr lang="he-IL" sz="2400" b="1" dirty="0">
                <a:solidFill>
                  <a:schemeClr val="accent1">
                    <a:lumMod val="50000"/>
                  </a:schemeClr>
                </a:solidFill>
              </a:rPr>
              <a:t>התועלת לציבור מהנוף גבוהה מהרווח של החקלאים בגידולי השדה: שום, תפו"א, בצל וחומוס. הסיבה אינה קשורה להבדל בערך הנופי אלא ברווח נמוך לחקלאי</a:t>
            </a:r>
            <a:r>
              <a:rPr lang="he-IL" sz="2400" dirty="0"/>
              <a:t>.</a:t>
            </a:r>
            <a:endParaRPr lang="he-IL" sz="2400" b="1" dirty="0">
              <a:solidFill>
                <a:schemeClr val="accent1">
                  <a:lumMod val="50000"/>
                </a:schemeClr>
              </a:solidFill>
            </a:endParaRPr>
          </a:p>
        </p:txBody>
      </p:sp>
    </p:spTree>
    <p:extLst>
      <p:ext uri="{BB962C8B-B14F-4D97-AF65-F5344CB8AC3E}">
        <p14:creationId xmlns:p14="http://schemas.microsoft.com/office/powerpoint/2010/main" val="22754539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60432" cy="6001643"/>
          </a:xfrm>
          <a:prstGeom prst="rect">
            <a:avLst/>
          </a:prstGeom>
        </p:spPr>
        <p:txBody>
          <a:bodyPr wrap="square">
            <a:spAutoFit/>
          </a:bodyPr>
          <a:lstStyle/>
          <a:p>
            <a:r>
              <a:rPr lang="he-IL" sz="2400" b="1" i="1" dirty="0" smtClean="0"/>
              <a:t>24</a:t>
            </a:r>
            <a:r>
              <a:rPr lang="he-IL" sz="2400" i="1" dirty="0" smtClean="0"/>
              <a:t>. הנזק </a:t>
            </a:r>
            <a:r>
              <a:rPr lang="he-IL" sz="2400" i="1" dirty="0"/>
              <a:t>הסביבתי של הגידול המקומי:</a:t>
            </a:r>
            <a:br>
              <a:rPr lang="he-IL" sz="2400" i="1" dirty="0"/>
            </a:br>
            <a:r>
              <a:rPr lang="he-IL" sz="2400" b="1" i="1" dirty="0"/>
              <a:t>א</a:t>
            </a:r>
            <a:r>
              <a:rPr lang="he-IL" sz="2400" i="1" dirty="0"/>
              <a:t>. איזה גידול הוא בעל הנזק הסביבתי הנמוך ביותר</a:t>
            </a:r>
            <a:r>
              <a:rPr lang="he-IL" sz="2400" i="1" dirty="0" smtClean="0"/>
              <a:t>?</a:t>
            </a:r>
          </a:p>
          <a:p>
            <a:r>
              <a:rPr lang="he-IL" sz="2400" b="1" dirty="0">
                <a:solidFill>
                  <a:schemeClr val="accent1">
                    <a:lumMod val="50000"/>
                  </a:schemeClr>
                </a:solidFill>
              </a:rPr>
              <a:t>הגידול בעל הנזק הסביבתי הנמוך ביותר הוא חומוס</a:t>
            </a:r>
            <a:r>
              <a:rPr lang="he-IL" sz="2400" b="1" dirty="0" smtClean="0">
                <a:solidFill>
                  <a:schemeClr val="accent1">
                    <a:lumMod val="50000"/>
                  </a:schemeClr>
                </a:solidFill>
              </a:rPr>
              <a:t>.</a:t>
            </a:r>
          </a:p>
          <a:p>
            <a:r>
              <a:rPr lang="he-IL" sz="2400" b="1" i="1" dirty="0" smtClean="0"/>
              <a:t>ב</a:t>
            </a:r>
            <a:r>
              <a:rPr lang="he-IL" sz="2400" i="1" dirty="0" smtClean="0"/>
              <a:t>. העלו </a:t>
            </a:r>
            <a:r>
              <a:rPr lang="he-IL" sz="2400" i="1" dirty="0"/>
              <a:t>השערה מדוע הנזק של גידול זה הוא הנמוך </a:t>
            </a:r>
            <a:r>
              <a:rPr lang="he-IL" sz="2400" i="1" dirty="0" smtClean="0"/>
              <a:t>ביותר ?</a:t>
            </a:r>
          </a:p>
          <a:p>
            <a:r>
              <a:rPr lang="he-IL" sz="2400" b="1" dirty="0">
                <a:solidFill>
                  <a:schemeClr val="accent1">
                    <a:lumMod val="50000"/>
                  </a:schemeClr>
                </a:solidFill>
              </a:rPr>
              <a:t>גידולים של חומוס אינם זקוקים להשקיה</a:t>
            </a:r>
            <a:r>
              <a:rPr lang="he-IL" sz="2400" b="1" dirty="0" smtClean="0">
                <a:solidFill>
                  <a:schemeClr val="accent1">
                    <a:lumMod val="50000"/>
                  </a:schemeClr>
                </a:solidFill>
              </a:rPr>
              <a:t>.</a:t>
            </a:r>
          </a:p>
          <a:p>
            <a:pPr fontAlgn="base"/>
            <a:r>
              <a:rPr lang="he-IL" sz="2400" b="1" i="1" dirty="0" smtClean="0"/>
              <a:t>25</a:t>
            </a:r>
            <a:r>
              <a:rPr lang="he-IL" sz="2400" i="1" dirty="0" smtClean="0"/>
              <a:t>.קראו </a:t>
            </a:r>
            <a:r>
              <a:rPr lang="he-IL" sz="2400" i="1" dirty="0"/>
              <a:t>את הקטע הבא, וענו על השאלה המופיעה אחריו:</a:t>
            </a:r>
          </a:p>
          <a:p>
            <a:r>
              <a:rPr lang="he-IL" sz="2400" i="1" dirty="0"/>
              <a:t>חומוס גדל ללא השקיה באזורי אקלים שבהם כמות הגשם הממוצעת היא 250 מ"מ ויותר בשנה. באזורי אקלים יבשים וחמים שבהם כמויות הגשמים נמוכות יותר, דרומית לחבל לכיש לדוגמה, אי אפשר להפיק יבול שיחזיר למגדל את הוצאות הייצור.</a:t>
            </a:r>
            <a:br>
              <a:rPr lang="he-IL" sz="2400" i="1" dirty="0"/>
            </a:br>
            <a:r>
              <a:rPr lang="he-IL" sz="2400" b="1" i="1" dirty="0"/>
              <a:t>א</a:t>
            </a:r>
            <a:r>
              <a:rPr lang="he-IL" sz="2400" i="1" dirty="0"/>
              <a:t>. עיינו שוב באופן החישוב של הנזק הכלכלי הנובע מגידול מקומי, וענו: איזה מאפיין של גידול חומוס עשוי להוות סיבה לנזק הסביבתי הנמוך</a:t>
            </a:r>
            <a:r>
              <a:rPr lang="he-IL" sz="2400" b="1" i="1" dirty="0" smtClean="0">
                <a:solidFill>
                  <a:schemeClr val="accent1">
                    <a:lumMod val="50000"/>
                  </a:schemeClr>
                </a:solidFill>
              </a:rPr>
              <a:t>?</a:t>
            </a:r>
            <a:r>
              <a:rPr lang="he-IL" sz="2400" b="1" dirty="0">
                <a:solidFill>
                  <a:schemeClr val="accent1">
                    <a:lumMod val="50000"/>
                  </a:schemeClr>
                </a:solidFill>
              </a:rPr>
              <a:t> </a:t>
            </a:r>
            <a:r>
              <a:rPr lang="he-IL" sz="2400" b="1" dirty="0" smtClean="0">
                <a:solidFill>
                  <a:schemeClr val="accent1">
                    <a:lumMod val="50000"/>
                  </a:schemeClr>
                </a:solidFill>
              </a:rPr>
              <a:t>הסיבה </a:t>
            </a:r>
            <a:r>
              <a:rPr lang="he-IL" sz="2400" b="1" dirty="0">
                <a:solidFill>
                  <a:schemeClr val="accent1">
                    <a:lumMod val="50000"/>
                  </a:schemeClr>
                </a:solidFill>
              </a:rPr>
              <a:t>לנזק הסביבתי הנמוך של גידולי חומוס הוא החיסכון במים.</a:t>
            </a:r>
          </a:p>
          <a:p>
            <a:endParaRPr lang="he-IL" sz="2400" b="1" dirty="0">
              <a:solidFill>
                <a:schemeClr val="accent1">
                  <a:lumMod val="50000"/>
                </a:schemeClr>
              </a:solidFill>
            </a:endParaRPr>
          </a:p>
        </p:txBody>
      </p:sp>
    </p:spTree>
    <p:extLst>
      <p:ext uri="{BB962C8B-B14F-4D97-AF65-F5344CB8AC3E}">
        <p14:creationId xmlns:p14="http://schemas.microsoft.com/office/powerpoint/2010/main" val="3288120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76672"/>
            <a:ext cx="8460432" cy="3416320"/>
          </a:xfrm>
          <a:prstGeom prst="rect">
            <a:avLst/>
          </a:prstGeom>
        </p:spPr>
        <p:txBody>
          <a:bodyPr wrap="square">
            <a:spAutoFit/>
          </a:bodyPr>
          <a:lstStyle/>
          <a:p>
            <a:r>
              <a:rPr lang="he-IL" b="1" i="1" dirty="0" smtClean="0"/>
              <a:t>ב</a:t>
            </a:r>
            <a:r>
              <a:rPr lang="he-IL" i="1" dirty="0" smtClean="0"/>
              <a:t>. </a:t>
            </a:r>
            <a:r>
              <a:rPr lang="he-IL" sz="2400" i="1" dirty="0"/>
              <a:t>כיצד עשוי להשפיע המאפיין שציינתם בסעיף הקודם גם על הרווח </a:t>
            </a:r>
            <a:r>
              <a:rPr lang="he-IL" sz="2400" i="1" dirty="0" smtClean="0"/>
              <a:t>למגדל ?</a:t>
            </a:r>
            <a:r>
              <a:rPr lang="he-IL" sz="2400" dirty="0"/>
              <a:t> </a:t>
            </a:r>
            <a:r>
              <a:rPr lang="he-IL" sz="2400" b="1" dirty="0">
                <a:solidFill>
                  <a:schemeClr val="accent1">
                    <a:lumMod val="50000"/>
                  </a:schemeClr>
                </a:solidFill>
              </a:rPr>
              <a:t>חיסכון בעלויות לרכישת חומרי גלם, כמו מים, מותירים למגדל רווח גדול יותר</a:t>
            </a:r>
            <a:r>
              <a:rPr lang="he-IL" sz="2400" dirty="0" smtClean="0"/>
              <a:t>.</a:t>
            </a:r>
          </a:p>
          <a:p>
            <a:endParaRPr lang="he-IL" sz="2400" dirty="0" smtClean="0"/>
          </a:p>
          <a:p>
            <a:r>
              <a:rPr lang="he-IL" sz="2400" b="1" i="1" dirty="0" smtClean="0"/>
              <a:t>26</a:t>
            </a:r>
            <a:r>
              <a:rPr lang="he-IL" sz="2400" i="1" dirty="0" smtClean="0"/>
              <a:t>.על </a:t>
            </a:r>
            <a:r>
              <a:rPr lang="he-IL" sz="2400" i="1" dirty="0"/>
              <a:t>פי איור 2 והטבלה שיצרתם, אילו גידולים הייתם ממליצים להמשיך לגדל בארץ, ואילו גידולים הייתם ממליצים להפסיק לגדל בארץ? נמקו את תשובתכם</a:t>
            </a:r>
            <a:r>
              <a:rPr lang="he-IL" sz="2400" i="1" dirty="0" smtClean="0"/>
              <a:t>.</a:t>
            </a:r>
          </a:p>
          <a:p>
            <a:r>
              <a:rPr lang="he-IL" sz="2400" b="1" dirty="0">
                <a:solidFill>
                  <a:schemeClr val="accent1">
                    <a:lumMod val="50000"/>
                  </a:schemeClr>
                </a:solidFill>
              </a:rPr>
              <a:t>כדאי לגדל בארץ חומוס, שקדים ואגסים שלהם יש ערך כלכלי חיובי.</a:t>
            </a:r>
          </a:p>
        </p:txBody>
      </p:sp>
    </p:spTree>
    <p:extLst>
      <p:ext uri="{BB962C8B-B14F-4D97-AF65-F5344CB8AC3E}">
        <p14:creationId xmlns:p14="http://schemas.microsoft.com/office/powerpoint/2010/main" val="561587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04664"/>
            <a:ext cx="8280920" cy="4893647"/>
          </a:xfrm>
          <a:prstGeom prst="rect">
            <a:avLst/>
          </a:prstGeom>
        </p:spPr>
        <p:txBody>
          <a:bodyPr wrap="square">
            <a:spAutoFit/>
          </a:bodyPr>
          <a:lstStyle/>
          <a:p>
            <a:r>
              <a:rPr lang="he-IL" sz="2400" b="1" dirty="0">
                <a:solidFill>
                  <a:srgbClr val="7030A0"/>
                </a:solidFill>
              </a:rPr>
              <a:t>תוצאות </a:t>
            </a:r>
            <a:r>
              <a:rPr lang="he-IL" sz="2400" b="1" dirty="0"/>
              <a:t>- </a:t>
            </a:r>
            <a:r>
              <a:rPr lang="he-IL" sz="2400" b="1" dirty="0">
                <a:solidFill>
                  <a:srgbClr val="7030A0"/>
                </a:solidFill>
              </a:rPr>
              <a:t>השוואת גידול מקומי וייבוא</a:t>
            </a:r>
          </a:p>
          <a:p>
            <a:r>
              <a:rPr lang="he-IL" sz="2400" b="1" dirty="0">
                <a:solidFill>
                  <a:srgbClr val="7030A0"/>
                </a:solidFill>
              </a:rPr>
              <a:t>איור 3 מציג את הערך הכולל של הגידול המקומי בהשוואה לייבוא. הערך הכולל של הגידול המקומי הוא סכום הערכים שהוצגו באיור 2: הרווח למגדל והתועלת מהנוף - בערכים חיוביים, והנזקים לסביבה - בערכים שליליים. </a:t>
            </a:r>
            <a:r>
              <a:rPr lang="he-IL" sz="2400" dirty="0"/>
              <a:t>למשל, עבור שקדים, הערך הכולל של הגידול המקומי (הרווח פחות הנזק הסביבתי) הינו כ-1000 ש"ח לשנה לדונם גידול; בעוד שערך הנזקים לסביבה הנובע מייבוא של שקדים הוא 500 ש"ח לשנה לדונם גידול. ניתן לראות כי בשלושה גידולים קיים ערך חיובי נטו מהגידול המקומי - כלומר, הערך הכלכלי של התועלת מהנוף, בשילוב הרווח לחקלאים, גבוה מהערך הכלכלי של הנזק הסביבתי הנגרם מגידולים אלו.</a:t>
            </a:r>
          </a:p>
        </p:txBody>
      </p:sp>
    </p:spTree>
    <p:extLst>
      <p:ext uri="{BB962C8B-B14F-4D97-AF65-F5344CB8AC3E}">
        <p14:creationId xmlns:p14="http://schemas.microsoft.com/office/powerpoint/2010/main" val="35410179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6912768"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340768"/>
            <a:ext cx="1584177"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59319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332656"/>
            <a:ext cx="8532440" cy="5262979"/>
          </a:xfrm>
          <a:prstGeom prst="rect">
            <a:avLst/>
          </a:prstGeom>
        </p:spPr>
        <p:txBody>
          <a:bodyPr wrap="square">
            <a:spAutoFit/>
          </a:bodyPr>
          <a:lstStyle/>
          <a:p>
            <a:pPr fontAlgn="base"/>
            <a:r>
              <a:rPr lang="he-IL" sz="2400" b="1" i="1" dirty="0" smtClean="0"/>
              <a:t>27. </a:t>
            </a:r>
            <a:r>
              <a:rPr lang="he-IL" sz="2400" i="1" dirty="0" smtClean="0"/>
              <a:t>על </a:t>
            </a:r>
            <a:r>
              <a:rPr lang="he-IL" sz="2400" i="1" dirty="0"/>
              <a:t>פי איור 3, לאילו שלושה גידולים קיים ערך כולל חיובי לגידול </a:t>
            </a:r>
            <a:r>
              <a:rPr lang="he-IL" sz="2400" i="1" dirty="0" smtClean="0"/>
              <a:t>המקומי ?</a:t>
            </a:r>
            <a:r>
              <a:rPr lang="he-IL" sz="2400" dirty="0"/>
              <a:t> </a:t>
            </a:r>
            <a:r>
              <a:rPr lang="he-IL" sz="2400" b="1" dirty="0">
                <a:solidFill>
                  <a:schemeClr val="accent1">
                    <a:lumMod val="50000"/>
                  </a:schemeClr>
                </a:solidFill>
              </a:rPr>
              <a:t>שקדים, אגסים וחומוס</a:t>
            </a:r>
            <a:r>
              <a:rPr lang="he-IL" sz="2400" b="1" dirty="0" smtClean="0">
                <a:solidFill>
                  <a:schemeClr val="accent1">
                    <a:lumMod val="50000"/>
                  </a:schemeClr>
                </a:solidFill>
              </a:rPr>
              <a:t>.</a:t>
            </a:r>
          </a:p>
          <a:p>
            <a:pPr fontAlgn="base"/>
            <a:endParaRPr lang="he-IL" sz="2400" b="1" i="1" dirty="0">
              <a:solidFill>
                <a:schemeClr val="accent1">
                  <a:lumMod val="50000"/>
                </a:schemeClr>
              </a:solidFill>
            </a:endParaRPr>
          </a:p>
          <a:p>
            <a:pPr fontAlgn="base"/>
            <a:r>
              <a:rPr lang="he-IL" sz="2400" b="1" i="1" dirty="0" smtClean="0"/>
              <a:t>28</a:t>
            </a:r>
            <a:r>
              <a:rPr lang="he-IL" sz="2400" i="1" dirty="0" smtClean="0"/>
              <a:t>.לאילו </a:t>
            </a:r>
            <a:r>
              <a:rPr lang="he-IL" sz="2400" i="1" dirty="0"/>
              <a:t>גידולים הערך הכולל של הגידול המקומי וגם ערך הנזקים לסביבה כתוצאה מהיבוא הם שליליים</a:t>
            </a:r>
            <a:r>
              <a:rPr lang="he-IL" sz="2400" i="1" dirty="0" smtClean="0"/>
              <a:t>?</a:t>
            </a:r>
            <a:r>
              <a:rPr lang="he-IL" sz="2400" dirty="0"/>
              <a:t> </a:t>
            </a:r>
            <a:r>
              <a:rPr lang="he-IL" sz="2400" b="1" dirty="0">
                <a:solidFill>
                  <a:schemeClr val="accent1">
                    <a:lumMod val="50000"/>
                  </a:schemeClr>
                </a:solidFill>
              </a:rPr>
              <a:t>תפוח עץ, </a:t>
            </a:r>
            <a:r>
              <a:rPr lang="he-IL" sz="2400" b="1" dirty="0" err="1">
                <a:solidFill>
                  <a:schemeClr val="accent1">
                    <a:lumMod val="50000"/>
                  </a:schemeClr>
                </a:solidFill>
              </a:rPr>
              <a:t>שום,תפו"א</a:t>
            </a:r>
            <a:r>
              <a:rPr lang="he-IL" sz="2400" b="1" dirty="0">
                <a:solidFill>
                  <a:schemeClr val="accent1">
                    <a:lumMod val="50000"/>
                  </a:schemeClr>
                </a:solidFill>
              </a:rPr>
              <a:t> ובצל</a:t>
            </a:r>
            <a:r>
              <a:rPr lang="he-IL" sz="2400" b="1" dirty="0" smtClean="0">
                <a:solidFill>
                  <a:schemeClr val="accent1">
                    <a:lumMod val="50000"/>
                  </a:schemeClr>
                </a:solidFill>
              </a:rPr>
              <a:t>.</a:t>
            </a:r>
          </a:p>
          <a:p>
            <a:pPr fontAlgn="base"/>
            <a:endParaRPr lang="he-IL" sz="2400" b="1" i="1" dirty="0">
              <a:solidFill>
                <a:schemeClr val="accent1">
                  <a:lumMod val="50000"/>
                </a:schemeClr>
              </a:solidFill>
            </a:endParaRPr>
          </a:p>
          <a:p>
            <a:pPr fontAlgn="base"/>
            <a:r>
              <a:rPr lang="he-IL" sz="2400" b="1" i="1" dirty="0" smtClean="0"/>
              <a:t>29</a:t>
            </a:r>
            <a:r>
              <a:rPr lang="he-IL" sz="2400" i="1" dirty="0" smtClean="0"/>
              <a:t>.באיזה </a:t>
            </a:r>
            <a:r>
              <a:rPr lang="he-IL" sz="2400" i="1" dirty="0"/>
              <a:t>מהגידולים הערך הכולל של הגידול המקומי קטן מערך הנזקים לסביבה מהיבוא</a:t>
            </a:r>
            <a:r>
              <a:rPr lang="he-IL" sz="2400" i="1" dirty="0" smtClean="0"/>
              <a:t>?</a:t>
            </a:r>
            <a:r>
              <a:rPr lang="he-IL" sz="2400" dirty="0"/>
              <a:t> .</a:t>
            </a:r>
            <a:r>
              <a:rPr lang="he-IL" sz="2400" b="1" dirty="0">
                <a:solidFill>
                  <a:schemeClr val="accent1">
                    <a:lumMod val="50000"/>
                  </a:schemeClr>
                </a:solidFill>
              </a:rPr>
              <a:t>בכל הגידולים פרט לתפו"א</a:t>
            </a:r>
            <a:r>
              <a:rPr lang="he-IL" sz="2400" dirty="0" smtClean="0"/>
              <a:t>.</a:t>
            </a:r>
          </a:p>
          <a:p>
            <a:pPr fontAlgn="base"/>
            <a:endParaRPr lang="he-IL" sz="2400" i="1" dirty="0"/>
          </a:p>
          <a:p>
            <a:pPr fontAlgn="base"/>
            <a:r>
              <a:rPr lang="he-IL" sz="2400" b="1" i="1" dirty="0" smtClean="0"/>
              <a:t>30</a:t>
            </a:r>
            <a:r>
              <a:rPr lang="he-IL" sz="2400" i="1" dirty="0" smtClean="0"/>
              <a:t>.אילו </a:t>
            </a:r>
            <a:r>
              <a:rPr lang="he-IL" sz="2400" i="1" dirty="0"/>
              <a:t>גידולים תמליצו לייבא? מדוע</a:t>
            </a:r>
            <a:r>
              <a:rPr lang="he-IL" sz="2400" i="1" dirty="0" smtClean="0"/>
              <a:t>?</a:t>
            </a:r>
            <a:r>
              <a:rPr lang="he-IL" sz="2400" dirty="0"/>
              <a:t> </a:t>
            </a:r>
            <a:r>
              <a:rPr lang="he-IL" sz="2400" b="1" dirty="0">
                <a:solidFill>
                  <a:schemeClr val="accent1">
                    <a:lumMod val="50000"/>
                  </a:schemeClr>
                </a:solidFill>
              </a:rPr>
              <a:t>כדאי לייבא רק תפו"א כי הערך הכולל של יבוא נמוך </a:t>
            </a:r>
            <a:r>
              <a:rPr lang="he-IL" sz="2400" b="1" dirty="0" smtClean="0">
                <a:solidFill>
                  <a:schemeClr val="accent1">
                    <a:lumMod val="50000"/>
                  </a:schemeClr>
                </a:solidFill>
              </a:rPr>
              <a:t>מהערך </a:t>
            </a:r>
            <a:r>
              <a:rPr lang="he-IL" sz="2400" b="1" dirty="0">
                <a:solidFill>
                  <a:schemeClr val="accent1">
                    <a:lumMod val="50000"/>
                  </a:schemeClr>
                </a:solidFill>
              </a:rPr>
              <a:t>הכולל של גידול מקומי</a:t>
            </a:r>
            <a:r>
              <a:rPr lang="he-IL" sz="2400" dirty="0"/>
              <a:t>.</a:t>
            </a:r>
            <a:endParaRPr lang="he-IL" sz="2400" i="1" dirty="0"/>
          </a:p>
        </p:txBody>
      </p:sp>
    </p:spTree>
    <p:extLst>
      <p:ext uri="{BB962C8B-B14F-4D97-AF65-F5344CB8AC3E}">
        <p14:creationId xmlns:p14="http://schemas.microsoft.com/office/powerpoint/2010/main" val="1940153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39552" y="404664"/>
            <a:ext cx="8280920" cy="6247864"/>
          </a:xfrm>
          <a:prstGeom prst="rect">
            <a:avLst/>
          </a:prstGeom>
        </p:spPr>
        <p:txBody>
          <a:bodyPr wrap="square">
            <a:spAutoFit/>
          </a:bodyPr>
          <a:lstStyle/>
          <a:p>
            <a:r>
              <a:rPr lang="he-IL" sz="2000" b="1" dirty="0">
                <a:solidFill>
                  <a:srgbClr val="7030A0"/>
                </a:solidFill>
              </a:rPr>
              <a:t>סיכום המחקר</a:t>
            </a:r>
          </a:p>
          <a:p>
            <a:endParaRPr lang="he-IL" sz="2000" dirty="0"/>
          </a:p>
          <a:p>
            <a:r>
              <a:rPr lang="he-IL" sz="2000" dirty="0"/>
              <a:t>תוצאות המחקר ממחישות את חשיבות הניתוח של מחזור החיים הכולל לעומת ניתוח של ההשפעות הסביבתיות הישירות בלבד. לדוגמה, הנזקים הסביבתיים הישירים משימוש בדשנים, כגון חלחול לקרקע ולמי תהום, זניחים ביחס להשפעה הסביבתית הכוללת של השימוש בדשן. רוב ההשפעה הסביבתית נגרמת בשלב מוקדם יותר של מחזור החיים - כלומר, הנזק שנגרם בתהליך הייצור של ק"ג דשן גדול מהנזק שנגרם במהלך השימוש בו. ממצא זה חשוב לצורך קביעת סדרי עדיפויות בתחום הפחתת הנזקים לסביבה מהחקלאות</a:t>
            </a:r>
            <a:r>
              <a:rPr lang="he-IL" sz="2000" dirty="0" smtClean="0"/>
              <a:t>.</a:t>
            </a:r>
          </a:p>
          <a:p>
            <a:endParaRPr lang="he-IL" sz="2000" dirty="0"/>
          </a:p>
          <a:p>
            <a:r>
              <a:rPr lang="he-IL" sz="2000" dirty="0"/>
              <a:t>בניתוח כולל נמצא כי את רוב הגידולים אכן כדאי לגדל בארץ, חוץ מתפוחי אדמה, שאותם עדיף לייבא. יש לראות קביעה זו בהסתייגות מסוימת, מכיוון ששינוי בשיטת הגידול, במקורות הייבוא או בשיטת ההובלה עשוי לשנות את התוצאות. המסקנה העיקרית מהמחקר היא שלא ניתן לקבוע כלל ברזל של העדפת ייבוא או גידול מקומי, אלא כי יש לבחון כל גידול לגופו בהתאם לתנאים המאפיינים אותו. תוצאה זו מתאימה למסקנות של חוקרים שערכו השוואות דומות במדינות אחרות, כפי שהוצג בתחילת המאמר.</a:t>
            </a:r>
          </a:p>
          <a:p>
            <a:r>
              <a:rPr lang="he-IL" sz="2000" dirty="0"/>
              <a:t>אז מה לגבי התפוח בדבש? קְנו תפוח כחול–לבן...</a:t>
            </a:r>
          </a:p>
        </p:txBody>
      </p:sp>
    </p:spTree>
    <p:extLst>
      <p:ext uri="{BB962C8B-B14F-4D97-AF65-F5344CB8AC3E}">
        <p14:creationId xmlns:p14="http://schemas.microsoft.com/office/powerpoint/2010/main" val="2418324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51520" y="332656"/>
            <a:ext cx="8532440" cy="6001643"/>
          </a:xfrm>
          <a:prstGeom prst="rect">
            <a:avLst/>
          </a:prstGeom>
        </p:spPr>
        <p:txBody>
          <a:bodyPr wrap="square">
            <a:spAutoFit/>
          </a:bodyPr>
          <a:lstStyle/>
          <a:p>
            <a:pPr fontAlgn="base"/>
            <a:r>
              <a:rPr lang="he-IL" sz="2400" i="1" dirty="0" smtClean="0"/>
              <a:t>31.מהן </a:t>
            </a:r>
            <a:r>
              <a:rPr lang="he-IL" sz="2400" i="1" dirty="0"/>
              <a:t>שתי המסקנות לגבי הגידול המקומי מול הייבוא העולות מהמחקר המתואר?</a:t>
            </a:r>
          </a:p>
          <a:p>
            <a:pPr fontAlgn="base"/>
            <a:r>
              <a:rPr lang="he-IL" sz="2400" b="1" dirty="0" smtClean="0">
                <a:solidFill>
                  <a:schemeClr val="accent1">
                    <a:lumMod val="50000"/>
                  </a:schemeClr>
                </a:solidFill>
              </a:rPr>
              <a:t>תוצאות </a:t>
            </a:r>
            <a:r>
              <a:rPr lang="he-IL" sz="2400" b="1" dirty="0">
                <a:solidFill>
                  <a:schemeClr val="accent1">
                    <a:lumMod val="50000"/>
                  </a:schemeClr>
                </a:solidFill>
              </a:rPr>
              <a:t>המחקר ממחישות את חשיבות הניתוח של מחזור החיים הכולל לעומת ניתוח של ההשפעות הסביבתיות הישירות בלבד. המסקנות העולות מן המחקר הן: את רוב הגידולים אכן כדאי לגדל בארץ, חוץ מתפוחי אדמה, שאותם עדיף לייבא. לא ניתן לקבוע כלל ברזל של העדפת ייבוא או גידול מקומי, אלא כי יש לבחון כל גידול לגופו בהתאם לתנאים המאפיינים אותו. </a:t>
            </a:r>
            <a:endParaRPr lang="he-IL" sz="2400" b="1" dirty="0" smtClean="0">
              <a:solidFill>
                <a:schemeClr val="accent1">
                  <a:lumMod val="50000"/>
                </a:schemeClr>
              </a:solidFill>
            </a:endParaRPr>
          </a:p>
          <a:p>
            <a:r>
              <a:rPr lang="he-IL" sz="2400" b="1" dirty="0" smtClean="0"/>
              <a:t>32.א </a:t>
            </a:r>
            <a:r>
              <a:rPr lang="he-IL" sz="2400" i="1" dirty="0" smtClean="0"/>
              <a:t>החוקרות </a:t>
            </a:r>
            <a:r>
              <a:rPr lang="he-IL" sz="2400" i="1" dirty="0"/>
              <a:t>כותבות במאמר כי יש לראות את הקביעה שאת תפוחי האדמה עדיף לייבא בהסתייגות מסוימת.</a:t>
            </a:r>
          </a:p>
          <a:p>
            <a:pPr fontAlgn="base"/>
            <a:r>
              <a:rPr lang="he-IL" sz="2400" i="1" dirty="0" smtClean="0"/>
              <a:t> </a:t>
            </a:r>
            <a:r>
              <a:rPr lang="he-IL" sz="2400" i="1" dirty="0"/>
              <a:t>מדוע טוענות כך החוקרות</a:t>
            </a:r>
            <a:r>
              <a:rPr lang="he-IL" sz="2400" i="1" dirty="0" smtClean="0"/>
              <a:t>?</a:t>
            </a:r>
            <a:endParaRPr lang="he-IL" sz="2400" b="1" dirty="0" smtClean="0">
              <a:solidFill>
                <a:schemeClr val="accent1">
                  <a:lumMod val="50000"/>
                </a:schemeClr>
              </a:solidFill>
            </a:endParaRPr>
          </a:p>
          <a:p>
            <a:pPr fontAlgn="base"/>
            <a:r>
              <a:rPr lang="he-IL" sz="2400" dirty="0"/>
              <a:t>. </a:t>
            </a:r>
            <a:r>
              <a:rPr lang="he-IL" sz="2400" b="1" dirty="0">
                <a:solidFill>
                  <a:schemeClr val="accent1">
                    <a:lumMod val="50000"/>
                  </a:schemeClr>
                </a:solidFill>
              </a:rPr>
              <a:t>יש לראות את הקביעה שאת תפוחי האדמה עדיף לייבא בהסתייגות מסוימת משום ששינוי בשיטת הגידול, במקורות הייבוא או בשיטת ההובלה עשוי לשנות את התוצאות. </a:t>
            </a:r>
            <a:endParaRPr lang="he-IL" sz="2400" b="1" i="1" dirty="0">
              <a:solidFill>
                <a:schemeClr val="accent1">
                  <a:lumMod val="50000"/>
                </a:schemeClr>
              </a:solidFill>
            </a:endParaRPr>
          </a:p>
        </p:txBody>
      </p:sp>
    </p:spTree>
    <p:extLst>
      <p:ext uri="{BB962C8B-B14F-4D97-AF65-F5344CB8AC3E}">
        <p14:creationId xmlns:p14="http://schemas.microsoft.com/office/powerpoint/2010/main" val="6708442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60432" cy="4893647"/>
          </a:xfrm>
          <a:prstGeom prst="rect">
            <a:avLst/>
          </a:prstGeom>
        </p:spPr>
        <p:txBody>
          <a:bodyPr wrap="square">
            <a:spAutoFit/>
          </a:bodyPr>
          <a:lstStyle/>
          <a:p>
            <a:r>
              <a:rPr lang="he-IL" sz="2400" b="1" i="1" dirty="0" smtClean="0"/>
              <a:t>ב</a:t>
            </a:r>
            <a:r>
              <a:rPr lang="he-IL" sz="2400" i="1" dirty="0" smtClean="0"/>
              <a:t>. הציעו </a:t>
            </a:r>
            <a:r>
              <a:rPr lang="he-IL" sz="2400" i="1" dirty="0"/>
              <a:t>שתי אפשרויות לשינויים בשלבי מחזור החיים של תפוחי האדמה המיובאים העשויות להפוך את הקביעה הזו</a:t>
            </a:r>
            <a:r>
              <a:rPr lang="he-IL" sz="2400" i="1" dirty="0" smtClean="0"/>
              <a:t>.</a:t>
            </a:r>
            <a:r>
              <a:rPr lang="he-IL" sz="2400" dirty="0"/>
              <a:t> </a:t>
            </a:r>
            <a:r>
              <a:rPr lang="he-IL" sz="2400" b="1" dirty="0">
                <a:solidFill>
                  <a:schemeClr val="accent1">
                    <a:lumMod val="50000"/>
                  </a:schemeClr>
                </a:solidFill>
              </a:rPr>
              <a:t>שינויים בשלבי מחזור החיים של תפוחי האדמה המיובאים שהעשויות להפוך את הקביעה לפיה כדאי לייבא אותו ולא להעדיף גידול מקומי הם: הוזלת מחיר המים להשקיה בישראל, עליה במחירי הדלק שתייקר את התובלה</a:t>
            </a:r>
            <a:r>
              <a:rPr lang="he-IL" sz="2400" dirty="0" smtClean="0"/>
              <a:t>.</a:t>
            </a:r>
          </a:p>
          <a:p>
            <a:endParaRPr lang="he-IL" sz="2400" dirty="0" smtClean="0"/>
          </a:p>
          <a:p>
            <a:r>
              <a:rPr lang="he-IL" sz="2400" b="1" dirty="0" smtClean="0"/>
              <a:t>33.</a:t>
            </a:r>
            <a:r>
              <a:rPr lang="he-IL" sz="2400" i="1" dirty="0"/>
              <a:t> בעקבות המאמר, מהי חשיבות ניתוח מחזור החיים של </a:t>
            </a:r>
            <a:r>
              <a:rPr lang="he-IL" sz="2400" i="1" dirty="0" smtClean="0"/>
              <a:t>המוצר ?</a:t>
            </a:r>
            <a:r>
              <a:rPr lang="he-IL" sz="2400" dirty="0"/>
              <a:t> </a:t>
            </a:r>
            <a:r>
              <a:rPr lang="he-IL" sz="2400" b="1" dirty="0">
                <a:solidFill>
                  <a:schemeClr val="accent1">
                    <a:lumMod val="50000"/>
                  </a:schemeClr>
                </a:solidFill>
              </a:rPr>
              <a:t>ניתוח של כל השלבים במחזור החיים של המוצר הוא חיוני על מנת להעריך את מכלול ההשפעה הסביבתית נגרמת ולצורך קביעת סדרי עדיפויות בתחום הפחתת הנזקים לסביבה מהחקלאות.</a:t>
            </a:r>
          </a:p>
        </p:txBody>
      </p:sp>
    </p:spTree>
    <p:extLst>
      <p:ext uri="{BB962C8B-B14F-4D97-AF65-F5344CB8AC3E}">
        <p14:creationId xmlns:p14="http://schemas.microsoft.com/office/powerpoint/2010/main" val="17110294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64940"/>
            <a:ext cx="8316416" cy="3046988"/>
          </a:xfrm>
          <a:prstGeom prst="rect">
            <a:avLst/>
          </a:prstGeom>
        </p:spPr>
        <p:txBody>
          <a:bodyPr wrap="square">
            <a:spAutoFit/>
          </a:bodyPr>
          <a:lstStyle/>
          <a:p>
            <a:pPr fontAlgn="base"/>
            <a:r>
              <a:rPr lang="he-IL" b="1" i="1" dirty="0" smtClean="0"/>
              <a:t>34</a:t>
            </a:r>
            <a:r>
              <a:rPr lang="he-IL" sz="2400" i="1" dirty="0" smtClean="0"/>
              <a:t>. חזרו </a:t>
            </a:r>
            <a:r>
              <a:rPr lang="he-IL" sz="2400" i="1" dirty="0"/>
              <a:t>כעת לתשובה שעניתם לשאלה 2. מה דעתכם על תשובתכם הראשונה? האם וכיצד הייתם משנים אותה? נמקו את תשובתכם</a:t>
            </a:r>
            <a:r>
              <a:rPr lang="he-IL" sz="2400" i="1" dirty="0" smtClean="0"/>
              <a:t>.</a:t>
            </a:r>
          </a:p>
          <a:p>
            <a:pPr fontAlgn="base"/>
            <a:endParaRPr lang="he-IL" sz="2400" i="1" dirty="0"/>
          </a:p>
          <a:p>
            <a:r>
              <a:rPr lang="he-IL" sz="2400" b="1" dirty="0">
                <a:solidFill>
                  <a:schemeClr val="accent1">
                    <a:lumMod val="50000"/>
                  </a:schemeClr>
                </a:solidFill>
              </a:rPr>
              <a:t>יש לקחת בחשבון גורמים נוספים, בשלבים נוספים במחזור החיים של המוצר על מנת לקבוע האם ייבוא או ייצור מקומי עדיפים.</a:t>
            </a:r>
            <a:br>
              <a:rPr lang="he-IL" sz="2400" b="1" dirty="0">
                <a:solidFill>
                  <a:schemeClr val="accent1">
                    <a:lumMod val="50000"/>
                  </a:schemeClr>
                </a:solidFill>
              </a:rPr>
            </a:br>
            <a:endParaRPr lang="he-IL" sz="2400" b="1" dirty="0">
              <a:solidFill>
                <a:schemeClr val="accent1">
                  <a:lumMod val="50000"/>
                </a:schemeClr>
              </a:solidFill>
            </a:endParaRPr>
          </a:p>
        </p:txBody>
      </p:sp>
    </p:spTree>
    <p:extLst>
      <p:ext uri="{BB962C8B-B14F-4D97-AF65-F5344CB8AC3E}">
        <p14:creationId xmlns:p14="http://schemas.microsoft.com/office/powerpoint/2010/main" val="289566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39552" y="332657"/>
            <a:ext cx="8208912" cy="4154984"/>
          </a:xfrm>
          <a:prstGeom prst="rect">
            <a:avLst/>
          </a:prstGeom>
        </p:spPr>
        <p:txBody>
          <a:bodyPr wrap="square">
            <a:spAutoFit/>
          </a:bodyPr>
          <a:lstStyle/>
          <a:p>
            <a:r>
              <a:rPr lang="he-IL" sz="2400" b="1" i="1" dirty="0" smtClean="0"/>
              <a:t>3</a:t>
            </a:r>
            <a:r>
              <a:rPr lang="he-IL" sz="2400" i="1" dirty="0" smtClean="0"/>
              <a:t>. אילו </a:t>
            </a:r>
            <a:r>
              <a:rPr lang="he-IL" sz="2400" i="1" dirty="0"/>
              <a:t>גורמים המשפיעים על הסביבה מתוארים בקטע? </a:t>
            </a:r>
            <a:endParaRPr lang="he-IL" sz="2400" i="1" dirty="0" smtClean="0"/>
          </a:p>
          <a:p>
            <a:r>
              <a:rPr lang="he-IL" sz="2400" b="1" dirty="0" smtClean="0">
                <a:solidFill>
                  <a:schemeClr val="accent2">
                    <a:lumMod val="75000"/>
                  </a:schemeClr>
                </a:solidFill>
              </a:rPr>
              <a:t>גורמים המשפיעים על הסביבה: אחסון בקירור, תובלה, פחת באחסון, צריכת חומרי גלם (מים, דשן, חומרי הדברה, פלסטיק..) </a:t>
            </a:r>
          </a:p>
          <a:p>
            <a:endParaRPr lang="he-IL" sz="2400" b="1" dirty="0" smtClean="0">
              <a:solidFill>
                <a:schemeClr val="accent2">
                  <a:lumMod val="75000"/>
                </a:schemeClr>
              </a:solidFill>
            </a:endParaRPr>
          </a:p>
          <a:p>
            <a:r>
              <a:rPr lang="he-IL" sz="2400" b="1" dirty="0" smtClean="0"/>
              <a:t>4.</a:t>
            </a:r>
            <a:r>
              <a:rPr lang="he-IL" sz="2400" i="1" dirty="0"/>
              <a:t> בחרו שניים מהגורמים שציינתם, ורשמו עבורם כיצד הבחירה בין יבוא או גידול מקומי יכולה לשנות את מידת השפעתם על הסביבה</a:t>
            </a:r>
            <a:r>
              <a:rPr lang="he-IL" sz="2400" i="1" dirty="0" smtClean="0"/>
              <a:t>.</a:t>
            </a:r>
          </a:p>
          <a:p>
            <a:r>
              <a:rPr lang="he-IL" sz="2400" b="1" dirty="0" smtClean="0">
                <a:solidFill>
                  <a:schemeClr val="accent2">
                    <a:lumMod val="75000"/>
                  </a:schemeClr>
                </a:solidFill>
              </a:rPr>
              <a:t>בחירה ביבוא תגדיל את הנזקים לסביבה כתוצאה מתובלה אך תגדיל את הנזקים כתוצאה משימוש בחומרי גלם שאינם זמינים בארץ כגון מים. </a:t>
            </a:r>
            <a:endParaRPr lang="he-IL" sz="2400" b="1" dirty="0">
              <a:solidFill>
                <a:schemeClr val="accent2">
                  <a:lumMod val="75000"/>
                </a:schemeClr>
              </a:solidFill>
            </a:endParaRPr>
          </a:p>
        </p:txBody>
      </p:sp>
    </p:spTree>
    <p:extLst>
      <p:ext uri="{BB962C8B-B14F-4D97-AF65-F5344CB8AC3E}">
        <p14:creationId xmlns:p14="http://schemas.microsoft.com/office/powerpoint/2010/main" val="1516820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60432" cy="4893647"/>
          </a:xfrm>
          <a:prstGeom prst="rect">
            <a:avLst/>
          </a:prstGeom>
        </p:spPr>
        <p:txBody>
          <a:bodyPr wrap="square">
            <a:spAutoFit/>
          </a:bodyPr>
          <a:lstStyle/>
          <a:p>
            <a:r>
              <a:rPr lang="he-IL" b="1" i="1" dirty="0" smtClean="0"/>
              <a:t>35</a:t>
            </a:r>
            <a:r>
              <a:rPr lang="he-IL" sz="2400" i="1" dirty="0" smtClean="0"/>
              <a:t>.במאמר </a:t>
            </a:r>
            <a:r>
              <a:rPr lang="he-IL" sz="2400" i="1" dirty="0"/>
              <a:t>זה נחשפתם לשיטה להשוואה של תועלת כלכלית המשקללת את הנזקים הסביבתיים של גידולים חקלאיים. החוקרות בחרו לכלול שיקולים סביבתיים וכלכליים מסוימים ולהוציא שיקולים אחרים. כדי לראות את התמונה המלאה של הנושא, חישבו יחד מיהם בעלי העניין המעורבים בהחלטה האם לגדל פירות וירקות בארץ או לייבא</a:t>
            </a:r>
            <a:r>
              <a:rPr lang="he-IL" sz="2400" i="1" dirty="0" smtClean="0"/>
              <a:t>.</a:t>
            </a:r>
          </a:p>
          <a:p>
            <a:endParaRPr lang="he-IL" sz="2400" i="1" dirty="0"/>
          </a:p>
          <a:p>
            <a:r>
              <a:rPr lang="he-IL" sz="2400" b="1" i="1" dirty="0">
                <a:solidFill>
                  <a:srgbClr val="7030A0"/>
                </a:solidFill>
              </a:rPr>
              <a:t>רשמו בראש המסמך השיתופי כמה שיותר בעלי </a:t>
            </a:r>
            <a:r>
              <a:rPr lang="he-IL" sz="2400" b="1" i="1" dirty="0" smtClean="0">
                <a:solidFill>
                  <a:srgbClr val="7030A0"/>
                </a:solidFill>
              </a:rPr>
              <a:t>עניין</a:t>
            </a:r>
          </a:p>
          <a:p>
            <a:endParaRPr lang="he-IL" sz="2400" i="1" dirty="0"/>
          </a:p>
          <a:p>
            <a:r>
              <a:rPr lang="he-IL" sz="2400" b="1" i="1" dirty="0">
                <a:solidFill>
                  <a:srgbClr val="7030A0"/>
                </a:solidFill>
              </a:rPr>
              <a:t>במי מבעלי העניין הייתם מצדדים? נסחו טענה בשם בעל העניין שבו בחרתם תוך הבאת נימוקים התומכים בדעתו והנימוקים המפריכים את טענות בעלי העניין האחרים.</a:t>
            </a:r>
            <a:endParaRPr lang="he-IL" sz="2400" b="1" dirty="0">
              <a:solidFill>
                <a:srgbClr val="7030A0"/>
              </a:solidFill>
            </a:endParaRPr>
          </a:p>
        </p:txBody>
      </p:sp>
    </p:spTree>
    <p:extLst>
      <p:ext uri="{BB962C8B-B14F-4D97-AF65-F5344CB8AC3E}">
        <p14:creationId xmlns:p14="http://schemas.microsoft.com/office/powerpoint/2010/main" val="8771950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499842846"/>
              </p:ext>
            </p:extLst>
          </p:nvPr>
        </p:nvGraphicFramePr>
        <p:xfrm>
          <a:off x="3" y="44624"/>
          <a:ext cx="9143997" cy="7545406"/>
        </p:xfrm>
        <a:graphic>
          <a:graphicData uri="http://schemas.openxmlformats.org/drawingml/2006/table">
            <a:tbl>
              <a:tblPr rtl="1" firstRow="1" bandRow="1">
                <a:tableStyleId>{5C22544A-7EE6-4342-B048-85BDC9FD1C3A}</a:tableStyleId>
              </a:tblPr>
              <a:tblGrid>
                <a:gridCol w="3047999"/>
                <a:gridCol w="3047999"/>
                <a:gridCol w="3047999"/>
              </a:tblGrid>
              <a:tr h="789226">
                <a:tc>
                  <a:txBody>
                    <a:bodyPr/>
                    <a:lstStyle/>
                    <a:p>
                      <a:pPr rtl="1"/>
                      <a:r>
                        <a:rPr lang="he-IL" dirty="0" smtClean="0"/>
                        <a:t>בעל העניין </a:t>
                      </a:r>
                      <a:endParaRPr lang="he-IL" dirty="0"/>
                    </a:p>
                  </a:txBody>
                  <a:tcPr/>
                </a:tc>
                <a:tc>
                  <a:txBody>
                    <a:bodyPr/>
                    <a:lstStyle/>
                    <a:p>
                      <a:pPr rtl="1"/>
                      <a:r>
                        <a:rPr lang="he-IL" dirty="0" smtClean="0"/>
                        <a:t>עמדתו</a:t>
                      </a:r>
                      <a:r>
                        <a:rPr lang="he-IL" baseline="0" dirty="0" smtClean="0"/>
                        <a:t> : </a:t>
                      </a:r>
                      <a:r>
                        <a:rPr lang="he-IL" baseline="0" dirty="0" err="1" smtClean="0"/>
                        <a:t>ליבא</a:t>
                      </a:r>
                      <a:r>
                        <a:rPr lang="he-IL" baseline="0" dirty="0" smtClean="0"/>
                        <a:t> או לגדל</a:t>
                      </a:r>
                      <a:endParaRPr lang="he-IL" dirty="0"/>
                    </a:p>
                  </a:txBody>
                  <a:tcPr/>
                </a:tc>
                <a:tc>
                  <a:txBody>
                    <a:bodyPr/>
                    <a:lstStyle/>
                    <a:p>
                      <a:pPr rtl="1"/>
                      <a:r>
                        <a:rPr lang="he-IL" dirty="0" smtClean="0"/>
                        <a:t>נימוק</a:t>
                      </a:r>
                      <a:endParaRPr lang="he-IL" dirty="0"/>
                    </a:p>
                  </a:txBody>
                  <a:tcPr/>
                </a:tc>
              </a:tr>
              <a:tr h="501190">
                <a:tc>
                  <a:txBody>
                    <a:bodyPr/>
                    <a:lstStyle/>
                    <a:p>
                      <a:pPr rtl="1"/>
                      <a:r>
                        <a:rPr lang="he-IL" dirty="0" smtClean="0"/>
                        <a:t>יבואנים</a:t>
                      </a:r>
                      <a:endParaRPr lang="he-IL" dirty="0"/>
                    </a:p>
                  </a:txBody>
                  <a:tcPr/>
                </a:tc>
                <a:tc>
                  <a:txBody>
                    <a:bodyPr/>
                    <a:lstStyle/>
                    <a:p>
                      <a:pPr rtl="1"/>
                      <a:r>
                        <a:rPr lang="he-IL" dirty="0" smtClean="0"/>
                        <a:t>לייבא</a:t>
                      </a:r>
                      <a:endParaRPr lang="he-IL" dirty="0"/>
                    </a:p>
                  </a:txBody>
                  <a:tcPr/>
                </a:tc>
                <a:tc>
                  <a:txBody>
                    <a:bodyPr/>
                    <a:lstStyle/>
                    <a:p>
                      <a:pPr rtl="1"/>
                      <a:r>
                        <a:rPr lang="he-IL" dirty="0" smtClean="0"/>
                        <a:t>פרנסה</a:t>
                      </a:r>
                      <a:endParaRPr lang="he-IL" dirty="0"/>
                    </a:p>
                  </a:txBody>
                  <a:tcPr/>
                </a:tc>
              </a:tr>
              <a:tr h="501190">
                <a:tc>
                  <a:txBody>
                    <a:bodyPr/>
                    <a:lstStyle/>
                    <a:p>
                      <a:pPr rtl="1"/>
                      <a:r>
                        <a:rPr lang="he-IL" dirty="0" smtClean="0"/>
                        <a:t>חקלאים</a:t>
                      </a:r>
                      <a:endParaRPr lang="he-IL" dirty="0"/>
                    </a:p>
                  </a:txBody>
                  <a:tcPr/>
                </a:tc>
                <a:tc>
                  <a:txBody>
                    <a:bodyPr/>
                    <a:lstStyle/>
                    <a:p>
                      <a:pPr rtl="1"/>
                      <a:r>
                        <a:rPr lang="he-IL" dirty="0" smtClean="0"/>
                        <a:t>גידול בארץ</a:t>
                      </a:r>
                      <a:endParaRPr lang="he-IL" dirty="0"/>
                    </a:p>
                  </a:txBody>
                  <a:tcPr/>
                </a:tc>
                <a:tc>
                  <a:txBody>
                    <a:bodyPr/>
                    <a:lstStyle/>
                    <a:p>
                      <a:pPr rtl="1"/>
                      <a:r>
                        <a:rPr lang="he-IL" dirty="0" smtClean="0"/>
                        <a:t>פרנסה</a:t>
                      </a:r>
                      <a:endParaRPr lang="he-IL" dirty="0"/>
                    </a:p>
                  </a:txBody>
                  <a:tcPr/>
                </a:tc>
              </a:tr>
              <a:tr h="628954">
                <a:tc>
                  <a:txBody>
                    <a:bodyPr/>
                    <a:lstStyle/>
                    <a:p>
                      <a:pPr rtl="1"/>
                      <a:r>
                        <a:rPr lang="he-IL" dirty="0" smtClean="0"/>
                        <a:t>משרד החקלאות</a:t>
                      </a:r>
                      <a:endParaRPr lang="he-IL"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גידול בארץ</a:t>
                      </a:r>
                    </a:p>
                    <a:p>
                      <a:pPr rtl="1"/>
                      <a:endParaRPr lang="he-IL" dirty="0"/>
                    </a:p>
                  </a:txBody>
                  <a:tcPr/>
                </a:tc>
                <a:tc>
                  <a:txBody>
                    <a:bodyPr/>
                    <a:lstStyle/>
                    <a:p>
                      <a:pPr rtl="1"/>
                      <a:r>
                        <a:rPr lang="he-IL" dirty="0" smtClean="0"/>
                        <a:t>פיתוח של חקלאות מקומית מותאמת לתנאי האקלים וללא תלות במדינות זרות</a:t>
                      </a:r>
                      <a:endParaRPr lang="he-IL" dirty="0"/>
                    </a:p>
                  </a:txBody>
                  <a:tcPr/>
                </a:tc>
              </a:tr>
              <a:tr h="501190">
                <a:tc>
                  <a:txBody>
                    <a:bodyPr/>
                    <a:lstStyle/>
                    <a:p>
                      <a:pPr rtl="1"/>
                      <a:r>
                        <a:rPr lang="he-IL" dirty="0" smtClean="0"/>
                        <a:t>משרד האוצר</a:t>
                      </a:r>
                      <a:endParaRPr lang="he-IL" dirty="0"/>
                    </a:p>
                  </a:txBody>
                  <a:tcPr/>
                </a:tc>
                <a:tc>
                  <a:txBody>
                    <a:bodyPr/>
                    <a:lstStyle/>
                    <a:p>
                      <a:pPr rtl="1"/>
                      <a:r>
                        <a:rPr lang="he-IL" dirty="0" smtClean="0"/>
                        <a:t>לגדל בארץ</a:t>
                      </a:r>
                      <a:endParaRPr lang="he-IL" dirty="0"/>
                    </a:p>
                  </a:txBody>
                  <a:tcPr/>
                </a:tc>
                <a:tc>
                  <a:txBody>
                    <a:bodyPr/>
                    <a:lstStyle/>
                    <a:p>
                      <a:pPr rtl="1"/>
                      <a:r>
                        <a:rPr lang="he-IL" dirty="0" smtClean="0"/>
                        <a:t>יותר רווח ממס החקלאים</a:t>
                      </a:r>
                      <a:endParaRPr lang="he-IL" dirty="0"/>
                    </a:p>
                  </a:txBody>
                  <a:tcPr/>
                </a:tc>
              </a:tr>
              <a:tr h="501190">
                <a:tc>
                  <a:txBody>
                    <a:bodyPr/>
                    <a:lstStyle/>
                    <a:p>
                      <a:pPr rtl="1"/>
                      <a:r>
                        <a:rPr lang="he-IL" dirty="0" smtClean="0"/>
                        <a:t>רשות המים</a:t>
                      </a:r>
                      <a:endParaRPr lang="he-IL" dirty="0"/>
                    </a:p>
                  </a:txBody>
                  <a:tcPr/>
                </a:tc>
                <a:tc>
                  <a:txBody>
                    <a:bodyPr/>
                    <a:lstStyle/>
                    <a:p>
                      <a:pPr rtl="1"/>
                      <a:r>
                        <a:rPr lang="he-IL" dirty="0" smtClean="0"/>
                        <a:t>לייבא</a:t>
                      </a:r>
                      <a:endParaRPr lang="he-IL" dirty="0"/>
                    </a:p>
                  </a:txBody>
                  <a:tcPr/>
                </a:tc>
                <a:tc>
                  <a:txBody>
                    <a:bodyPr/>
                    <a:lstStyle/>
                    <a:p>
                      <a:pPr rtl="1"/>
                      <a:r>
                        <a:rPr lang="he-IL" dirty="0" smtClean="0"/>
                        <a:t>חסכון במים</a:t>
                      </a:r>
                      <a:endParaRPr lang="he-IL" dirty="0"/>
                    </a:p>
                  </a:txBody>
                  <a:tcPr/>
                </a:tc>
              </a:tr>
              <a:tr h="501190">
                <a:tc>
                  <a:txBody>
                    <a:bodyPr/>
                    <a:lstStyle/>
                    <a:p>
                      <a:pPr rtl="1"/>
                      <a:r>
                        <a:rPr lang="he-IL" dirty="0" smtClean="0"/>
                        <a:t>המשרד להגנת הסביבה</a:t>
                      </a:r>
                      <a:endParaRPr lang="he-IL" dirty="0"/>
                    </a:p>
                  </a:txBody>
                  <a:tcPr/>
                </a:tc>
                <a:tc>
                  <a:txBody>
                    <a:bodyPr/>
                    <a:lstStyle/>
                    <a:p>
                      <a:pPr rtl="1"/>
                      <a:r>
                        <a:rPr lang="he-IL" dirty="0" smtClean="0"/>
                        <a:t>לא חד משמעי</a:t>
                      </a:r>
                      <a:endParaRPr lang="he-IL" dirty="0"/>
                    </a:p>
                  </a:txBody>
                  <a:tcPr/>
                </a:tc>
                <a:tc>
                  <a:txBody>
                    <a:bodyPr/>
                    <a:lstStyle/>
                    <a:p>
                      <a:pPr rtl="1"/>
                      <a:r>
                        <a:rPr lang="he-IL" dirty="0" smtClean="0"/>
                        <a:t>תלוי בנזק הסביבתי הנגרם</a:t>
                      </a:r>
                      <a:r>
                        <a:rPr lang="he-IL" baseline="0" dirty="0" smtClean="0"/>
                        <a:t> בכל אחת מהאפשרויות</a:t>
                      </a:r>
                      <a:endParaRPr lang="he-IL" dirty="0"/>
                    </a:p>
                  </a:txBody>
                  <a:tcPr/>
                </a:tc>
              </a:tr>
              <a:tr h="628954">
                <a:tc>
                  <a:txBody>
                    <a:bodyPr/>
                    <a:lstStyle/>
                    <a:p>
                      <a:pPr rtl="1"/>
                      <a:r>
                        <a:rPr lang="he-IL" dirty="0" smtClean="0"/>
                        <a:t>משרד הביטחון</a:t>
                      </a:r>
                      <a:endParaRPr lang="he-IL"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גידול בארץ</a:t>
                      </a:r>
                    </a:p>
                    <a:p>
                      <a:pPr rtl="1"/>
                      <a:endParaRPr lang="he-IL" dirty="0"/>
                    </a:p>
                  </a:txBody>
                  <a:tcPr/>
                </a:tc>
                <a:tc>
                  <a:txBody>
                    <a:bodyPr/>
                    <a:lstStyle/>
                    <a:p>
                      <a:pPr rtl="1"/>
                      <a:r>
                        <a:rPr lang="he-IL" dirty="0" smtClean="0"/>
                        <a:t>שטחים חקלאים שומרים על שטחים מפני התיישבות לא חוקית</a:t>
                      </a:r>
                      <a:endParaRPr lang="he-IL" dirty="0"/>
                    </a:p>
                  </a:txBody>
                  <a:tcPr/>
                </a:tc>
              </a:tr>
              <a:tr h="628954">
                <a:tc>
                  <a:txBody>
                    <a:bodyPr/>
                    <a:lstStyle/>
                    <a:p>
                      <a:pPr rtl="1"/>
                      <a:r>
                        <a:rPr lang="he-IL" dirty="0" smtClean="0"/>
                        <a:t>תעשיית מקומית של דשנים וחומרי הדברה</a:t>
                      </a:r>
                      <a:endParaRPr lang="he-IL"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גידול בארץ</a:t>
                      </a:r>
                    </a:p>
                    <a:p>
                      <a:pPr rtl="1"/>
                      <a:endParaRPr lang="he-IL" dirty="0"/>
                    </a:p>
                  </a:txBody>
                  <a:tcPr/>
                </a:tc>
                <a:tc>
                  <a:txBody>
                    <a:bodyPr/>
                    <a:lstStyle/>
                    <a:p>
                      <a:pPr rtl="1"/>
                      <a:r>
                        <a:rPr lang="he-IL" dirty="0" smtClean="0"/>
                        <a:t>פרנסה</a:t>
                      </a:r>
                      <a:endParaRPr lang="he-IL" dirty="0"/>
                    </a:p>
                  </a:txBody>
                  <a:tcPr/>
                </a:tc>
              </a:tr>
              <a:tr h="628954">
                <a:tc>
                  <a:txBody>
                    <a:bodyPr/>
                    <a:lstStyle/>
                    <a:p>
                      <a:pPr rtl="1"/>
                      <a:r>
                        <a:rPr lang="he-IL" dirty="0" smtClean="0"/>
                        <a:t>לשכת התעסוקה</a:t>
                      </a:r>
                      <a:endParaRPr lang="he-IL"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גידול בארץ</a:t>
                      </a:r>
                    </a:p>
                    <a:p>
                      <a:pPr rtl="1"/>
                      <a:endParaRPr lang="he-IL" dirty="0"/>
                    </a:p>
                  </a:txBody>
                  <a:tcPr/>
                </a:tc>
                <a:tc>
                  <a:txBody>
                    <a:bodyPr/>
                    <a:lstStyle/>
                    <a:p>
                      <a:pPr rtl="1"/>
                      <a:r>
                        <a:rPr lang="he-IL" dirty="0" smtClean="0"/>
                        <a:t>יותר אנשים מועסקים</a:t>
                      </a:r>
                      <a:endParaRPr lang="he-IL" dirty="0"/>
                    </a:p>
                  </a:txBody>
                  <a:tcPr/>
                </a:tc>
              </a:tr>
              <a:tr h="501190">
                <a:tc>
                  <a:txBody>
                    <a:bodyPr/>
                    <a:lstStyle/>
                    <a:p>
                      <a:pPr rtl="1"/>
                      <a:r>
                        <a:rPr lang="he-IL" dirty="0" smtClean="0"/>
                        <a:t>משרד הפנים</a:t>
                      </a:r>
                      <a:endParaRPr lang="he-IL" dirty="0"/>
                    </a:p>
                  </a:txBody>
                  <a:tcPr/>
                </a:tc>
                <a:tc>
                  <a:txBody>
                    <a:bodyPr/>
                    <a:lstStyle/>
                    <a:p>
                      <a:pPr rtl="1"/>
                      <a:r>
                        <a:rPr lang="he-IL" dirty="0" smtClean="0"/>
                        <a:t>לייבא</a:t>
                      </a:r>
                      <a:endParaRPr lang="he-IL" dirty="0"/>
                    </a:p>
                  </a:txBody>
                  <a:tcPr/>
                </a:tc>
                <a:tc>
                  <a:txBody>
                    <a:bodyPr/>
                    <a:lstStyle/>
                    <a:p>
                      <a:pPr rtl="1"/>
                      <a:endParaRPr lang="he-IL"/>
                    </a:p>
                  </a:txBody>
                  <a:tcPr/>
                </a:tc>
              </a:tr>
              <a:tr h="501190">
                <a:tc>
                  <a:txBody>
                    <a:bodyPr/>
                    <a:lstStyle/>
                    <a:p>
                      <a:pPr rtl="1"/>
                      <a:r>
                        <a:rPr lang="he-IL" dirty="0" smtClean="0"/>
                        <a:t>צרכנים</a:t>
                      </a:r>
                      <a:endParaRPr lang="he-IL" dirty="0"/>
                    </a:p>
                  </a:txBody>
                  <a:tcPr/>
                </a:tc>
                <a:tc>
                  <a:txBody>
                    <a:bodyPr/>
                    <a:lstStyle/>
                    <a:p>
                      <a:pPr rtl="1"/>
                      <a:r>
                        <a:rPr lang="he-IL" dirty="0" smtClean="0"/>
                        <a:t>לא חד משמעי</a:t>
                      </a:r>
                      <a:endParaRPr lang="he-IL" dirty="0"/>
                    </a:p>
                  </a:txBody>
                  <a:tcPr/>
                </a:tc>
                <a:tc>
                  <a:txBody>
                    <a:bodyPr/>
                    <a:lstStyle/>
                    <a:p>
                      <a:pPr rtl="1"/>
                      <a:r>
                        <a:rPr lang="he-IL" dirty="0" smtClean="0"/>
                        <a:t>מה שזול יותר</a:t>
                      </a:r>
                      <a:endParaRPr lang="he-IL" dirty="0"/>
                    </a:p>
                  </a:txBody>
                  <a:tcPr/>
                </a:tc>
              </a:tr>
            </a:tbl>
          </a:graphicData>
        </a:graphic>
      </p:graphicFrame>
    </p:spTree>
    <p:extLst>
      <p:ext uri="{BB962C8B-B14F-4D97-AF65-F5344CB8AC3E}">
        <p14:creationId xmlns:p14="http://schemas.microsoft.com/office/powerpoint/2010/main" val="35120723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211960" y="404664"/>
            <a:ext cx="4572000" cy="461665"/>
          </a:xfrm>
          <a:prstGeom prst="rect">
            <a:avLst/>
          </a:prstGeom>
        </p:spPr>
        <p:txBody>
          <a:bodyPr>
            <a:spAutoFit/>
          </a:bodyPr>
          <a:lstStyle/>
          <a:p>
            <a:r>
              <a:rPr lang="he-IL" sz="2400" b="1" dirty="0" smtClean="0">
                <a:solidFill>
                  <a:srgbClr val="7030A0"/>
                </a:solidFill>
              </a:rPr>
              <a:t>צרכנות נבונה.</a:t>
            </a:r>
            <a:endParaRPr lang="he-IL" sz="2400" b="1" dirty="0">
              <a:solidFill>
                <a:srgbClr val="7030A0"/>
              </a:solidFill>
            </a:endParaRPr>
          </a:p>
        </p:txBody>
      </p:sp>
      <p:sp>
        <p:nvSpPr>
          <p:cNvPr id="3" name="מלבן 2"/>
          <p:cNvSpPr/>
          <p:nvPr/>
        </p:nvSpPr>
        <p:spPr>
          <a:xfrm>
            <a:off x="467544" y="820669"/>
            <a:ext cx="8316416" cy="4154984"/>
          </a:xfrm>
          <a:prstGeom prst="rect">
            <a:avLst/>
          </a:prstGeom>
        </p:spPr>
        <p:txBody>
          <a:bodyPr wrap="square">
            <a:spAutoFit/>
          </a:bodyPr>
          <a:lstStyle/>
          <a:p>
            <a:r>
              <a:rPr lang="he-IL" sz="2400" b="1" dirty="0" smtClean="0"/>
              <a:t>36</a:t>
            </a:r>
            <a:r>
              <a:rPr lang="he-IL" sz="2400" dirty="0" smtClean="0"/>
              <a:t>.שמרית </a:t>
            </a:r>
            <a:r>
              <a:rPr lang="he-IL" sz="2400" dirty="0"/>
              <a:t>ויעל מתכננות מסיבה לרגל יום ההולדת של שמרית. הן מעוניינות לרכוש מוצרי מזון למסיבה. הן עומדות ובוחנות את המוצרים באזור החטיפים שבסופרמרקט ומתלבטות אילו חטיפים לקנות.</a:t>
            </a:r>
          </a:p>
          <a:p>
            <a:pPr fontAlgn="base"/>
            <a:r>
              <a:rPr lang="he-IL" sz="2400" dirty="0"/>
              <a:t/>
            </a:r>
            <a:br>
              <a:rPr lang="he-IL" sz="2400" dirty="0"/>
            </a:br>
            <a:r>
              <a:rPr lang="he-IL" sz="2400" i="1" dirty="0"/>
              <a:t>האזינו לשיחה של יעל ושמרית (בסרטון המופיע מטה) ורשמו במסמך האישי שלכם 5 שיקולים ברכישת מוצרי מזון המוזכרים בשיחתן. לנוחיותכם, תוכלו גם לקרוא את תמליל השיחה </a:t>
            </a:r>
            <a:r>
              <a:rPr lang="he-IL" sz="2400" i="1" dirty="0" smtClean="0">
                <a:hlinkClick r:id="rId2"/>
              </a:rPr>
              <a:t>ב</a:t>
            </a:r>
            <a:r>
              <a:rPr lang="he-IL" sz="2400" i="1" u="sng" dirty="0" smtClean="0">
                <a:hlinkClick r:id="rId3"/>
              </a:rPr>
              <a:t>מסמך</a:t>
            </a:r>
            <a:endParaRPr lang="he-IL" sz="2400" i="1" u="sng" dirty="0" smtClean="0"/>
          </a:p>
          <a:p>
            <a:pPr fontAlgn="base"/>
            <a:r>
              <a:rPr lang="he-IL" sz="2400" b="1" dirty="0">
                <a:solidFill>
                  <a:schemeClr val="accent1">
                    <a:lumMod val="50000"/>
                  </a:schemeClr>
                </a:solidFill>
              </a:rPr>
              <a:t>שיקולים ברכישת מוצרי מזון: עלות, כמות, סוג האריזה, ארץ ייצור, השפעה על הסביבה, השפעה בריאותית. </a:t>
            </a:r>
            <a:endParaRPr lang="he-IL" sz="2400" b="1" i="1" dirty="0">
              <a:solidFill>
                <a:schemeClr val="accent1">
                  <a:lumMod val="50000"/>
                </a:schemeClr>
              </a:solidFill>
            </a:endParaRPr>
          </a:p>
        </p:txBody>
      </p:sp>
    </p:spTree>
    <p:extLst>
      <p:ext uri="{BB962C8B-B14F-4D97-AF65-F5344CB8AC3E}">
        <p14:creationId xmlns:p14="http://schemas.microsoft.com/office/powerpoint/2010/main" val="36941120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60432" cy="5262979"/>
          </a:xfrm>
          <a:prstGeom prst="rect">
            <a:avLst/>
          </a:prstGeom>
        </p:spPr>
        <p:txBody>
          <a:bodyPr wrap="square">
            <a:spAutoFit/>
          </a:bodyPr>
          <a:lstStyle/>
          <a:p>
            <a:r>
              <a:rPr lang="he-IL" b="1" i="1" dirty="0" smtClean="0"/>
              <a:t>37</a:t>
            </a:r>
            <a:r>
              <a:rPr lang="he-IL" sz="2400" i="1" dirty="0" smtClean="0"/>
              <a:t>. בשיחתן</a:t>
            </a:r>
            <a:r>
              <a:rPr lang="he-IL" sz="2400" i="1" dirty="0"/>
              <a:t>, שוקלות יעל ושמרית רכישה של תפוחים אורגניים. א. מהם מוצרים אורגניים?</a:t>
            </a:r>
            <a:br>
              <a:rPr lang="he-IL" sz="2400" i="1" dirty="0"/>
            </a:br>
            <a:r>
              <a:rPr lang="he-IL" sz="2400" b="1" dirty="0">
                <a:solidFill>
                  <a:schemeClr val="accent1">
                    <a:lumMod val="50000"/>
                  </a:schemeClr>
                </a:solidFill>
              </a:rPr>
              <a:t>צרכנות האורגנית היא תפיסה רחבה, שמתייחסת לכל תחומי החיים ומספקת כלים ליצירת "סדר חברתי" חדש המבוסס על ארבע עקרונות מרכזיים: בריאות, סביבה, הוגנות ואחריות . לפיכך יש להימנע ששימוש בדשנים כימיים, חומרי הדברה מסוכנים, תרופות וטרינריות, צבעי מאכל סינתטיים, חומרים משמרים וכל חומר שעלול לפגוע בבריאות. יש להימנע בישראל מגידולים שנחשבים "זללני מים", לעודד תהליכי </a:t>
            </a:r>
            <a:r>
              <a:rPr lang="he-IL" sz="2400" b="1" dirty="0" err="1">
                <a:solidFill>
                  <a:schemeClr val="accent1">
                    <a:lumMod val="50000"/>
                  </a:schemeClr>
                </a:solidFill>
              </a:rPr>
              <a:t>מיחזור</a:t>
            </a:r>
            <a:r>
              <a:rPr lang="he-IL" sz="2400" b="1" dirty="0">
                <a:solidFill>
                  <a:schemeClr val="accent1">
                    <a:lumMod val="50000"/>
                  </a:schemeClr>
                </a:solidFill>
              </a:rPr>
              <a:t> וניהול יעיל של חומרים ואנרגיה, כדי לשמר את המקורות הסביבתיים ולשפרם ולהימנע מפגיעה במגוון הביולוגי. יש </a:t>
            </a:r>
            <a:r>
              <a:rPr lang="he-IL" sz="2400" b="1" dirty="0" err="1">
                <a:solidFill>
                  <a:schemeClr val="accent1">
                    <a:lumMod val="50000"/>
                  </a:schemeClr>
                </a:solidFill>
              </a:rPr>
              <a:t>להנגיש</a:t>
            </a:r>
            <a:r>
              <a:rPr lang="he-IL" sz="2400" b="1" dirty="0">
                <a:solidFill>
                  <a:schemeClr val="accent1">
                    <a:lumMod val="50000"/>
                  </a:schemeClr>
                </a:solidFill>
              </a:rPr>
              <a:t> את המוצרים לכלל הציבור על ידי מחירים נוחים.</a:t>
            </a:r>
            <a:r>
              <a:rPr lang="he-IL" sz="2400" dirty="0"/>
              <a:t> </a:t>
            </a:r>
          </a:p>
        </p:txBody>
      </p:sp>
    </p:spTree>
    <p:extLst>
      <p:ext uri="{BB962C8B-B14F-4D97-AF65-F5344CB8AC3E}">
        <p14:creationId xmlns:p14="http://schemas.microsoft.com/office/powerpoint/2010/main" val="4385245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51520" y="404664"/>
            <a:ext cx="8604448" cy="6370975"/>
          </a:xfrm>
          <a:prstGeom prst="rect">
            <a:avLst/>
          </a:prstGeom>
        </p:spPr>
        <p:txBody>
          <a:bodyPr wrap="square">
            <a:spAutoFit/>
          </a:bodyPr>
          <a:lstStyle/>
          <a:p>
            <a:r>
              <a:rPr lang="he-IL" sz="2400" b="1" i="1" dirty="0"/>
              <a:t>ב</a:t>
            </a:r>
            <a:r>
              <a:rPr lang="he-IL" sz="2400" i="1" dirty="0"/>
              <a:t>. מהם ארבעת העקרונות עליהם מתבססת החקלאות </a:t>
            </a:r>
            <a:r>
              <a:rPr lang="he-IL" sz="2400" i="1" dirty="0" smtClean="0"/>
              <a:t>האורגנית ? </a:t>
            </a:r>
            <a:r>
              <a:rPr lang="he-IL" sz="2400" b="1" dirty="0">
                <a:solidFill>
                  <a:schemeClr val="accent1">
                    <a:lumMod val="50000"/>
                  </a:schemeClr>
                </a:solidFill>
              </a:rPr>
              <a:t>ארבע עקרונות מרכזיים: בריאות, סביבה, הוגנות ואחריות </a:t>
            </a:r>
            <a:endParaRPr lang="he-IL" sz="2400" b="1" dirty="0" smtClean="0">
              <a:solidFill>
                <a:schemeClr val="accent1">
                  <a:lumMod val="50000"/>
                </a:schemeClr>
              </a:solidFill>
            </a:endParaRPr>
          </a:p>
          <a:p>
            <a:r>
              <a:rPr lang="he-IL" sz="2400" b="1" i="1" dirty="0" smtClean="0"/>
              <a:t>ג</a:t>
            </a:r>
            <a:r>
              <a:rPr lang="he-IL" sz="2400" b="1" i="1" dirty="0"/>
              <a:t>.</a:t>
            </a:r>
            <a:r>
              <a:rPr lang="he-IL" sz="2400" i="1" dirty="0"/>
              <a:t> רשמו שתי דוגמאות לאופן בו החקלאות האורגנית מצמצמת את הנזקים לסביבה הנובעים ממחזור החיים של המוצר</a:t>
            </a:r>
            <a:r>
              <a:rPr lang="he-IL" sz="2400" i="1" dirty="0" smtClean="0"/>
              <a:t>.</a:t>
            </a:r>
            <a:r>
              <a:rPr lang="he-IL" sz="2400" dirty="0"/>
              <a:t> </a:t>
            </a:r>
            <a:r>
              <a:rPr lang="he-IL" sz="2400" b="1" dirty="0">
                <a:solidFill>
                  <a:schemeClr val="accent1">
                    <a:lumMod val="50000"/>
                  </a:schemeClr>
                </a:solidFill>
              </a:rPr>
              <a:t>הימנעות משימוש בדשנים ובחומרי הדברה בשלב הייצור מקטינה את התלות במשאבים ואת הזיהום הסביבתי הנגרם עקב שימוש בהם. חקלאות המבוססת על גידולים חסכוניים במים תקטין את הצורך בהפקת מים וכתוצאה מכך ירידת מפלסים בכנרת </a:t>
            </a:r>
            <a:r>
              <a:rPr lang="he-IL" sz="2400" b="1" dirty="0" err="1">
                <a:solidFill>
                  <a:schemeClr val="accent1">
                    <a:lumMod val="50000"/>
                  </a:schemeClr>
                </a:solidFill>
              </a:rPr>
              <a:t>ובאקוויפרים</a:t>
            </a:r>
            <a:r>
              <a:rPr lang="he-IL" sz="2400" b="1" dirty="0">
                <a:solidFill>
                  <a:schemeClr val="accent1">
                    <a:lumMod val="50000"/>
                  </a:schemeClr>
                </a:solidFill>
              </a:rPr>
              <a:t> או לחילופין, שימוש במקורות אנרגיה לייצור מים </a:t>
            </a:r>
            <a:endParaRPr lang="he-IL" sz="2400" b="1" dirty="0" smtClean="0">
              <a:solidFill>
                <a:schemeClr val="accent1">
                  <a:lumMod val="50000"/>
                </a:schemeClr>
              </a:solidFill>
            </a:endParaRPr>
          </a:p>
          <a:p>
            <a:r>
              <a:rPr lang="he-IL" sz="2400" b="1" dirty="0" smtClean="0">
                <a:solidFill>
                  <a:schemeClr val="accent1">
                    <a:lumMod val="50000"/>
                  </a:schemeClr>
                </a:solidFill>
              </a:rPr>
              <a:t>מותפלים</a:t>
            </a:r>
            <a:r>
              <a:rPr lang="he-IL" sz="2400" dirty="0"/>
              <a:t>. </a:t>
            </a:r>
            <a:endParaRPr lang="he-IL" sz="2400" dirty="0" smtClean="0"/>
          </a:p>
          <a:p>
            <a:r>
              <a:rPr lang="he-IL" sz="2400" i="1" dirty="0" smtClean="0"/>
              <a:t> </a:t>
            </a:r>
            <a:r>
              <a:rPr lang="he-IL" sz="2400" b="1" i="1" dirty="0"/>
              <a:t>ד</a:t>
            </a:r>
            <a:r>
              <a:rPr lang="he-IL" sz="2400" i="1" dirty="0"/>
              <a:t>. נסחו טענה אחת התומכת בחקלאות אורגנית וטענה אחת המתנגדת לחקלאות </a:t>
            </a:r>
            <a:r>
              <a:rPr lang="he-IL" sz="2400" i="1" dirty="0" smtClean="0"/>
              <a:t>אורגנית.</a:t>
            </a:r>
            <a:r>
              <a:rPr lang="he-IL" sz="2400" dirty="0"/>
              <a:t> </a:t>
            </a:r>
            <a:r>
              <a:rPr lang="he-IL" sz="2400" b="1" dirty="0">
                <a:solidFill>
                  <a:schemeClr val="accent1">
                    <a:lumMod val="50000"/>
                  </a:schemeClr>
                </a:solidFill>
              </a:rPr>
              <a:t>חקלאות אורגנית פוגעת פחות בסביבה ובבריאות האדם אך היבול בה קטן ולכן עלותה גבוהה ואיננה מאפשרת לכלל הציבור לרכוש את המוצרים. </a:t>
            </a:r>
          </a:p>
        </p:txBody>
      </p:sp>
    </p:spTree>
    <p:extLst>
      <p:ext uri="{BB962C8B-B14F-4D97-AF65-F5344CB8AC3E}">
        <p14:creationId xmlns:p14="http://schemas.microsoft.com/office/powerpoint/2010/main" val="16832970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60432" cy="7848302"/>
          </a:xfrm>
          <a:prstGeom prst="rect">
            <a:avLst/>
          </a:prstGeom>
        </p:spPr>
        <p:txBody>
          <a:bodyPr wrap="square">
            <a:spAutoFit/>
          </a:bodyPr>
          <a:lstStyle/>
          <a:p>
            <a:r>
              <a:rPr lang="he-IL" sz="2400" b="1" i="1" dirty="0" err="1" smtClean="0"/>
              <a:t>ה</a:t>
            </a:r>
            <a:r>
              <a:rPr lang="he-IL" sz="2400" i="1" dirty="0" err="1" smtClean="0"/>
              <a:t>.תנו</a:t>
            </a:r>
            <a:r>
              <a:rPr lang="he-IL" sz="2400" i="1" dirty="0" smtClean="0"/>
              <a:t> </a:t>
            </a:r>
            <a:r>
              <a:rPr lang="he-IL" sz="2400" i="1" dirty="0"/>
              <a:t>שתי סיבות אפשריות למחירים הגבוהים יחסית של מוצרים אורגניים</a:t>
            </a:r>
            <a:r>
              <a:rPr lang="he-IL" sz="2400" i="1" dirty="0" smtClean="0"/>
              <a:t>.</a:t>
            </a:r>
            <a:r>
              <a:rPr lang="he-IL" sz="2400" dirty="0"/>
              <a:t> </a:t>
            </a:r>
            <a:r>
              <a:rPr lang="he-IL" sz="2400" b="1" dirty="0">
                <a:solidFill>
                  <a:schemeClr val="accent1">
                    <a:lumMod val="50000"/>
                  </a:schemeClr>
                </a:solidFill>
              </a:rPr>
              <a:t>סיבות אפשריות למחירים הגבוהים יחסית של מוצרים אורגניים: ביקוש עולה על ההיצע, פחת גדול שגורם ליבול </a:t>
            </a:r>
            <a:r>
              <a:rPr lang="he-IL" sz="2400" b="1" dirty="0" smtClean="0">
                <a:solidFill>
                  <a:schemeClr val="accent1">
                    <a:lumMod val="50000"/>
                  </a:schemeClr>
                </a:solidFill>
              </a:rPr>
              <a:t>מועט.</a:t>
            </a:r>
          </a:p>
          <a:p>
            <a:endParaRPr lang="he-IL" sz="2400" b="1" dirty="0">
              <a:solidFill>
                <a:schemeClr val="accent1">
                  <a:lumMod val="50000"/>
                </a:schemeClr>
              </a:solidFill>
            </a:endParaRPr>
          </a:p>
          <a:p>
            <a:pPr fontAlgn="base"/>
            <a:r>
              <a:rPr lang="he-IL" sz="2400" b="1" i="1" dirty="0" smtClean="0"/>
              <a:t>ו</a:t>
            </a:r>
            <a:r>
              <a:rPr lang="he-IL" sz="2400" i="1" dirty="0" smtClean="0"/>
              <a:t>. יש </a:t>
            </a:r>
            <a:r>
              <a:rPr lang="he-IL" sz="2400" i="1" dirty="0"/>
              <a:t>המתנגדים לחקלאות האורגנית בטענה שהיא מגדילה את טביעת הרגל האקולוגית של האנושות. לעומתם, יש התומכים בחקלאות האורגנית בטענה שהיא דווקא מצמצמת את טביעת הרגל האקולוגית של האנושות. הביאו נימוק התומך בטענת המתנגדים ונימוק נוסף התומך בטענת המצדדים בחקלאות אורגנית</a:t>
            </a:r>
            <a:r>
              <a:rPr lang="he-IL" sz="2400" i="1" dirty="0" smtClean="0"/>
              <a:t>.</a:t>
            </a:r>
            <a:r>
              <a:rPr lang="he-IL" sz="2400" dirty="0"/>
              <a:t> </a:t>
            </a:r>
            <a:r>
              <a:rPr lang="he-IL" sz="2400" b="1" dirty="0">
                <a:solidFill>
                  <a:schemeClr val="accent1">
                    <a:lumMod val="50000"/>
                  </a:schemeClr>
                </a:solidFill>
              </a:rPr>
              <a:t>חקלאות אורגנית מגדילה את טביעת הרגל האקולוגית של האנושות משום שהתוצרת שלה ליחידת שטח קטנה ולכן יש להכשיר יותר שטחים לחקלאות. לעומת זאת, חקלאות האורגנית מצמצמת את טביעת הרגל האקולוגית של האנושות משום שהיא מבוססת על דישון והדברה טבעיים שמקטינים את </a:t>
            </a:r>
            <a:r>
              <a:rPr lang="he-IL" sz="2400" b="1" dirty="0" smtClean="0">
                <a:solidFill>
                  <a:schemeClr val="accent1">
                    <a:lumMod val="50000"/>
                  </a:schemeClr>
                </a:solidFill>
              </a:rPr>
              <a:t>הנזק הסביבתי.</a:t>
            </a:r>
            <a:endParaRPr lang="he-IL" sz="2400" b="1" i="1" dirty="0">
              <a:solidFill>
                <a:schemeClr val="accent1">
                  <a:lumMod val="50000"/>
                </a:schemeClr>
              </a:solidFill>
            </a:endParaRPr>
          </a:p>
          <a:p>
            <a:pPr fontAlgn="base"/>
            <a:r>
              <a:rPr lang="he-IL" sz="2400" dirty="0"/>
              <a:t/>
            </a:r>
            <a:br>
              <a:rPr lang="he-IL" sz="2400" dirty="0"/>
            </a:br>
            <a:endParaRPr lang="he-IL" sz="2400" dirty="0"/>
          </a:p>
          <a:p>
            <a:r>
              <a:rPr lang="he-IL" sz="2400" dirty="0"/>
              <a:t/>
            </a:r>
            <a:br>
              <a:rPr lang="he-IL" sz="2400" dirty="0"/>
            </a:br>
            <a:endParaRPr lang="he-IL" sz="2400" b="1" dirty="0">
              <a:solidFill>
                <a:schemeClr val="accent1">
                  <a:lumMod val="50000"/>
                </a:schemeClr>
              </a:solidFill>
            </a:endParaRPr>
          </a:p>
        </p:txBody>
      </p:sp>
    </p:spTree>
    <p:extLst>
      <p:ext uri="{BB962C8B-B14F-4D97-AF65-F5344CB8AC3E}">
        <p14:creationId xmlns:p14="http://schemas.microsoft.com/office/powerpoint/2010/main" val="112663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404664"/>
            <a:ext cx="8496944" cy="1015663"/>
          </a:xfrm>
          <a:prstGeom prst="rect">
            <a:avLst/>
          </a:prstGeom>
        </p:spPr>
        <p:txBody>
          <a:bodyPr wrap="square">
            <a:spAutoFit/>
          </a:bodyPr>
          <a:lstStyle/>
          <a:p>
            <a:r>
              <a:rPr lang="he-IL" b="1" dirty="0" smtClean="0"/>
              <a:t>5</a:t>
            </a:r>
            <a:r>
              <a:rPr lang="he-IL" sz="2000" dirty="0" smtClean="0"/>
              <a:t>..לפניכם טבלה לסיכום פרטי המחקרים המתוארים בקטע. העתיקו אותה למסמך שלכם ומלאו אותה</a:t>
            </a:r>
          </a:p>
          <a:p>
            <a:endParaRPr lang="he-IL" sz="2000" dirty="0"/>
          </a:p>
        </p:txBody>
      </p:sp>
      <p:graphicFrame>
        <p:nvGraphicFramePr>
          <p:cNvPr id="3" name="טבלה 2"/>
          <p:cNvGraphicFramePr>
            <a:graphicFrameLocks noGrp="1"/>
          </p:cNvGraphicFramePr>
          <p:nvPr>
            <p:extLst>
              <p:ext uri="{D42A27DB-BD31-4B8C-83A1-F6EECF244321}">
                <p14:modId xmlns:p14="http://schemas.microsoft.com/office/powerpoint/2010/main" val="2069023771"/>
              </p:ext>
            </p:extLst>
          </p:nvPr>
        </p:nvGraphicFramePr>
        <p:xfrm>
          <a:off x="4" y="1274957"/>
          <a:ext cx="9143995" cy="5617974"/>
        </p:xfrm>
        <a:graphic>
          <a:graphicData uri="http://schemas.openxmlformats.org/drawingml/2006/table">
            <a:tbl>
              <a:tblPr rtl="1" firstRow="1" bandRow="1">
                <a:tableStyleId>{5C22544A-7EE6-4342-B048-85BDC9FD1C3A}</a:tableStyleId>
              </a:tblPr>
              <a:tblGrid>
                <a:gridCol w="1828799"/>
                <a:gridCol w="1828799"/>
                <a:gridCol w="1828799"/>
                <a:gridCol w="1828799"/>
                <a:gridCol w="1828799"/>
              </a:tblGrid>
              <a:tr h="1533654">
                <a:tc>
                  <a:txBody>
                    <a:bodyPr/>
                    <a:lstStyle/>
                    <a:p>
                      <a:pPr rtl="1"/>
                      <a:r>
                        <a:rPr lang="he-IL" dirty="0" smtClean="0"/>
                        <a:t>מספר המחקר</a:t>
                      </a:r>
                      <a:endParaRPr lang="he-IL" dirty="0"/>
                    </a:p>
                  </a:txBody>
                  <a:tcPr/>
                </a:tc>
                <a:tc>
                  <a:txBody>
                    <a:bodyPr/>
                    <a:lstStyle/>
                    <a:p>
                      <a:pPr rtl="1"/>
                      <a:r>
                        <a:rPr lang="he-IL" dirty="0" smtClean="0"/>
                        <a:t>גורמים הקשורים</a:t>
                      </a:r>
                      <a:r>
                        <a:rPr lang="he-IL" baseline="0" dirty="0" smtClean="0"/>
                        <a:t> לגידול מקומי</a:t>
                      </a:r>
                      <a:endParaRPr lang="he-IL" dirty="0"/>
                    </a:p>
                  </a:txBody>
                  <a:tcPr/>
                </a:tc>
                <a:tc>
                  <a:txBody>
                    <a:bodyPr/>
                    <a:lstStyle/>
                    <a:p>
                      <a:pPr rtl="1"/>
                      <a:r>
                        <a:rPr lang="he-IL" dirty="0" smtClean="0"/>
                        <a:t>גורמים הקשורים ליבוא</a:t>
                      </a:r>
                      <a:endParaRPr lang="he-IL" dirty="0"/>
                    </a:p>
                  </a:txBody>
                  <a:tcPr/>
                </a:tc>
                <a:tc>
                  <a:txBody>
                    <a:bodyPr/>
                    <a:lstStyle/>
                    <a:p>
                      <a:pPr rtl="1"/>
                      <a:r>
                        <a:rPr lang="he-IL" dirty="0" smtClean="0"/>
                        <a:t>תוצאות המחקר</a:t>
                      </a:r>
                      <a:endParaRPr lang="he-IL" dirty="0"/>
                    </a:p>
                  </a:txBody>
                  <a:tcPr/>
                </a:tc>
                <a:tc>
                  <a:txBody>
                    <a:bodyPr/>
                    <a:lstStyle/>
                    <a:p>
                      <a:pPr rtl="1"/>
                      <a:r>
                        <a:rPr lang="he-IL" dirty="0" smtClean="0"/>
                        <a:t>מסקנות המחקר</a:t>
                      </a:r>
                      <a:endParaRPr lang="he-IL" dirty="0"/>
                    </a:p>
                  </a:txBody>
                  <a:tcPr/>
                </a:tc>
              </a:tr>
              <a:tr h="1533654">
                <a:tc>
                  <a:txBody>
                    <a:bodyPr/>
                    <a:lstStyle/>
                    <a:p>
                      <a:pPr rtl="1"/>
                      <a:r>
                        <a:rPr lang="he-IL" b="1" dirty="0" smtClean="0"/>
                        <a:t>1</a:t>
                      </a:r>
                      <a:endParaRPr lang="he-IL" b="1" dirty="0"/>
                    </a:p>
                  </a:txBody>
                  <a:tcPr/>
                </a:tc>
                <a:tc>
                  <a:txBody>
                    <a:bodyPr/>
                    <a:lstStyle/>
                    <a:p>
                      <a:pPr rtl="1"/>
                      <a:r>
                        <a:rPr lang="he-IL" sz="1600" b="1" dirty="0" smtClean="0"/>
                        <a:t>שהחקלאות באזור המתמחה באותו גידול יעילה יותר וצורכת פחות חומרי גלם </a:t>
                      </a:r>
                      <a:endParaRPr lang="he-IL" sz="1600" b="1" dirty="0"/>
                    </a:p>
                  </a:txBody>
                  <a:tcPr/>
                </a:tc>
                <a:tc>
                  <a:txBody>
                    <a:bodyPr/>
                    <a:lstStyle/>
                    <a:p>
                      <a:pPr rtl="1"/>
                      <a:r>
                        <a:rPr lang="he-IL" sz="1600" b="1" dirty="0" smtClean="0"/>
                        <a:t>תובלה בין המדינות</a:t>
                      </a:r>
                      <a:endParaRPr lang="he-IL" sz="1600" b="1" dirty="0"/>
                    </a:p>
                  </a:txBody>
                  <a:tcPr/>
                </a:tc>
                <a:tc>
                  <a:txBody>
                    <a:bodyPr/>
                    <a:lstStyle/>
                    <a:p>
                      <a:pPr rtl="1"/>
                      <a:r>
                        <a:rPr lang="he-IL" sz="1600" b="1" dirty="0" smtClean="0"/>
                        <a:t>ההשפעה הסביבתית של יבוא נמוכה מזו של גידול מקומי </a:t>
                      </a:r>
                      <a:endParaRPr lang="he-IL" sz="1600" b="1" dirty="0"/>
                    </a:p>
                  </a:txBody>
                  <a:tcPr/>
                </a:tc>
                <a:tc>
                  <a:txBody>
                    <a:bodyPr/>
                    <a:lstStyle/>
                    <a:p>
                      <a:pPr rtl="1"/>
                      <a:r>
                        <a:rPr lang="he-IL" sz="1600" dirty="0" smtClean="0"/>
                        <a:t>ההשפעה הסביבתית של היבוא </a:t>
                      </a:r>
                      <a:r>
                        <a:rPr lang="he-IL" sz="1600" b="1" dirty="0" smtClean="0">
                          <a:solidFill>
                            <a:srgbClr val="7030A0"/>
                          </a:solidFill>
                        </a:rPr>
                        <a:t>נמוכה</a:t>
                      </a:r>
                      <a:r>
                        <a:rPr lang="he-IL" sz="1600" dirty="0" smtClean="0"/>
                        <a:t>/גבוהה מזו של הגידול המקומי </a:t>
                      </a:r>
                      <a:endParaRPr lang="he-IL" sz="1600" dirty="0"/>
                    </a:p>
                  </a:txBody>
                  <a:tcPr/>
                </a:tc>
              </a:tr>
              <a:tr h="2037709">
                <a:tc>
                  <a:txBody>
                    <a:bodyPr/>
                    <a:lstStyle/>
                    <a:p>
                      <a:pPr rtl="1"/>
                      <a:r>
                        <a:rPr lang="he-IL" b="1" dirty="0" smtClean="0"/>
                        <a:t>2</a:t>
                      </a:r>
                    </a:p>
                    <a:p>
                      <a:pPr rtl="1"/>
                      <a:endParaRPr lang="he-IL" dirty="0" smtClean="0"/>
                    </a:p>
                    <a:p>
                      <a:pPr rtl="1"/>
                      <a:endParaRPr lang="he-IL" dirty="0" smtClean="0"/>
                    </a:p>
                    <a:p>
                      <a:pPr rtl="1"/>
                      <a:r>
                        <a:rPr lang="he-IL" b="1" dirty="0" smtClean="0"/>
                        <a:t>3</a:t>
                      </a:r>
                      <a:r>
                        <a:rPr lang="he-IL" dirty="0" smtClean="0"/>
                        <a:t>. </a:t>
                      </a:r>
                    </a:p>
                  </a:txBody>
                  <a:tcPr/>
                </a:tc>
                <a:tc>
                  <a:txBody>
                    <a:bodyPr/>
                    <a:lstStyle/>
                    <a:p>
                      <a:pPr rtl="1"/>
                      <a:r>
                        <a:rPr lang="he-IL" sz="1600" b="1" dirty="0" smtClean="0"/>
                        <a:t>נזק סביבתי</a:t>
                      </a:r>
                    </a:p>
                    <a:p>
                      <a:pPr rtl="1"/>
                      <a:endParaRPr lang="he-IL" sz="1600" b="1" dirty="0" smtClean="0"/>
                    </a:p>
                    <a:p>
                      <a:pPr rtl="1"/>
                      <a:endParaRPr lang="he-IL" sz="1600" b="1" dirty="0" smtClean="0"/>
                    </a:p>
                    <a:p>
                      <a:pPr rtl="1"/>
                      <a:r>
                        <a:rPr lang="he-IL" sz="1600" b="1" dirty="0" smtClean="0"/>
                        <a:t>שיטת הגידול, פחת באחסון בעקבות קלקול התוצרת ומשך זמן האחסון בקירור</a:t>
                      </a:r>
                      <a:endParaRPr lang="he-IL" sz="1600" b="1" dirty="0"/>
                    </a:p>
                  </a:txBody>
                  <a:tcPr/>
                </a:tc>
                <a:tc>
                  <a:txBody>
                    <a:bodyPr/>
                    <a:lstStyle/>
                    <a:p>
                      <a:pPr rtl="1"/>
                      <a:r>
                        <a:rPr lang="he-IL" sz="1600" b="1" dirty="0" smtClean="0"/>
                        <a:t>תובלה</a:t>
                      </a:r>
                    </a:p>
                    <a:p>
                      <a:pPr rtl="1"/>
                      <a:endParaRPr lang="he-IL" sz="1600" b="1" dirty="0" smtClean="0"/>
                    </a:p>
                    <a:p>
                      <a:pPr rtl="1"/>
                      <a:endParaRPr lang="he-IL" sz="1600"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600" b="1" dirty="0" smtClean="0"/>
                        <a:t>שיטת הגידול, פחת באחסון בעקבות קלקול התוצרת ומשך זמן האחסון בקירור</a:t>
                      </a:r>
                    </a:p>
                    <a:p>
                      <a:pPr rtl="1"/>
                      <a:endParaRPr lang="he-IL" sz="1600" b="1" dirty="0"/>
                    </a:p>
                  </a:txBody>
                  <a:tcPr/>
                </a:tc>
                <a:tc>
                  <a:txBody>
                    <a:bodyPr/>
                    <a:lstStyle/>
                    <a:p>
                      <a:pPr rtl="1"/>
                      <a:r>
                        <a:rPr lang="he-IL" sz="1600" b="1" dirty="0" smtClean="0"/>
                        <a:t>עדיף להימנע מיבוא</a:t>
                      </a:r>
                    </a:p>
                    <a:p>
                      <a:pPr rtl="1"/>
                      <a:endParaRPr lang="he-IL" sz="1600" b="1" dirty="0" smtClean="0"/>
                    </a:p>
                    <a:p>
                      <a:pPr rtl="1"/>
                      <a:endParaRPr lang="he-IL" sz="1600" b="1" dirty="0" smtClean="0"/>
                    </a:p>
                    <a:p>
                      <a:pPr rtl="1"/>
                      <a:endParaRPr lang="he-IL" sz="1600" b="1" dirty="0" smtClean="0"/>
                    </a:p>
                    <a:p>
                      <a:pPr rtl="1"/>
                      <a:endParaRPr lang="he-IL" sz="1600" b="1" dirty="0" smtClean="0"/>
                    </a:p>
                    <a:p>
                      <a:pPr rtl="1"/>
                      <a:r>
                        <a:rPr lang="he-IL" sz="1600" b="1" dirty="0" smtClean="0"/>
                        <a:t>לא ניתן לקבוע</a:t>
                      </a:r>
                      <a:endParaRPr lang="he-IL" sz="1600" b="1" dirty="0"/>
                    </a:p>
                  </a:txBody>
                  <a:tcPr/>
                </a:tc>
                <a:tc>
                  <a:txBody>
                    <a:bodyPr/>
                    <a:lstStyle/>
                    <a:p>
                      <a:pPr rtl="1"/>
                      <a:r>
                        <a:rPr lang="he-IL" sz="1600" dirty="0" smtClean="0"/>
                        <a:t>ההשפעה הסביבתית של היבוא </a:t>
                      </a:r>
                      <a:r>
                        <a:rPr lang="he-IL" sz="1600" b="1" dirty="0" smtClean="0">
                          <a:solidFill>
                            <a:srgbClr val="7030A0"/>
                          </a:solidFill>
                        </a:rPr>
                        <a:t>גבוה </a:t>
                      </a:r>
                      <a:r>
                        <a:rPr lang="he-IL" sz="1600" dirty="0" smtClean="0"/>
                        <a:t>יותר</a:t>
                      </a:r>
                      <a:endParaRPr lang="he-IL" sz="1600" dirty="0"/>
                    </a:p>
                  </a:txBody>
                  <a:tcPr/>
                </a:tc>
              </a:tr>
            </a:tbl>
          </a:graphicData>
        </a:graphic>
      </p:graphicFrame>
    </p:spTree>
    <p:extLst>
      <p:ext uri="{BB962C8B-B14F-4D97-AF65-F5344CB8AC3E}">
        <p14:creationId xmlns:p14="http://schemas.microsoft.com/office/powerpoint/2010/main" val="2178533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404664"/>
            <a:ext cx="8352928" cy="4893647"/>
          </a:xfrm>
          <a:prstGeom prst="rect">
            <a:avLst/>
          </a:prstGeom>
        </p:spPr>
        <p:txBody>
          <a:bodyPr wrap="square">
            <a:spAutoFit/>
          </a:bodyPr>
          <a:lstStyle/>
          <a:p>
            <a:r>
              <a:rPr lang="he-IL" dirty="0" smtClean="0"/>
              <a:t>6.</a:t>
            </a:r>
            <a:r>
              <a:rPr lang="he-IL" i="1" dirty="0"/>
              <a:t> </a:t>
            </a:r>
            <a:r>
              <a:rPr lang="he-IL" sz="2400" i="1" dirty="0"/>
              <a:t>עיינו בטבלה שיצרתם ובקטע שקראתם. מהי המסקנה העולה מתוך כלל המחקרים המתוארים?</a:t>
            </a:r>
            <a:endParaRPr lang="he-IL" sz="2400" dirty="0" smtClean="0"/>
          </a:p>
          <a:p>
            <a:r>
              <a:rPr lang="he-IL" sz="2400" dirty="0" smtClean="0"/>
              <a:t>.</a:t>
            </a:r>
            <a:r>
              <a:rPr lang="he-IL" sz="2400" b="1" dirty="0">
                <a:solidFill>
                  <a:schemeClr val="accent1">
                    <a:lumMod val="50000"/>
                  </a:schemeClr>
                </a:solidFill>
              </a:rPr>
              <a:t>המסקנה העולה מתוך כלל המחקרים המתוארים היא שלא ניתן לקבוע באופן גורף מה עדיף, יבוא או גידול מקומי. </a:t>
            </a:r>
            <a:endParaRPr lang="he-IL" sz="2400" b="1" dirty="0" smtClean="0">
              <a:solidFill>
                <a:schemeClr val="accent1">
                  <a:lumMod val="50000"/>
                </a:schemeClr>
              </a:solidFill>
            </a:endParaRPr>
          </a:p>
          <a:p>
            <a:endParaRPr lang="he-IL" sz="2400" b="1" dirty="0" smtClean="0">
              <a:solidFill>
                <a:schemeClr val="accent1">
                  <a:lumMod val="50000"/>
                </a:schemeClr>
              </a:solidFill>
            </a:endParaRPr>
          </a:p>
          <a:p>
            <a:r>
              <a:rPr lang="he-IL" sz="2400" dirty="0" smtClean="0"/>
              <a:t>7.</a:t>
            </a:r>
            <a:r>
              <a:rPr lang="he-IL" sz="2400" i="1" dirty="0"/>
              <a:t> בסוף הפסקה מצוינת מטרת המחקר המתואר במאמר זה. על בסיס מטרה זו, נסחו את שאלת המחקר אותה רצו לחקור כותבות המאמר</a:t>
            </a:r>
            <a:r>
              <a:rPr lang="he-IL" sz="2400" i="1" dirty="0" smtClean="0"/>
              <a:t>.</a:t>
            </a:r>
          </a:p>
          <a:p>
            <a:endParaRPr lang="he-IL" sz="2400" dirty="0"/>
          </a:p>
          <a:p>
            <a:r>
              <a:rPr lang="he-IL" sz="2400" dirty="0" smtClean="0"/>
              <a:t>.</a:t>
            </a:r>
            <a:r>
              <a:rPr lang="he-IL" sz="2400" b="1" dirty="0">
                <a:solidFill>
                  <a:schemeClr val="accent1">
                    <a:lumMod val="50000"/>
                  </a:schemeClr>
                </a:solidFill>
              </a:rPr>
              <a:t>שאלת המחקר : האם לגידול חקלאי בישראל ישנם השפעות סביבתיות קטנות יותר מאלו של יבוא תוצרת חקלאית? </a:t>
            </a:r>
          </a:p>
        </p:txBody>
      </p:sp>
    </p:spTree>
    <p:extLst>
      <p:ext uri="{BB962C8B-B14F-4D97-AF65-F5344CB8AC3E}">
        <p14:creationId xmlns:p14="http://schemas.microsoft.com/office/powerpoint/2010/main" val="2691109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2909131128"/>
              </p:ext>
            </p:extLst>
          </p:nvPr>
        </p:nvGraphicFramePr>
        <p:xfrm>
          <a:off x="467544" y="1412776"/>
          <a:ext cx="8219256" cy="5040560"/>
        </p:xfrm>
        <a:graphic>
          <a:graphicData uri="http://schemas.openxmlformats.org/drawingml/2006/table">
            <a:tbl>
              <a:tblPr/>
              <a:tblGrid>
                <a:gridCol w="8219256"/>
              </a:tblGrid>
              <a:tr h="5040560">
                <a:tc>
                  <a:txBody>
                    <a:bodyPr/>
                    <a:lstStyle/>
                    <a:p>
                      <a:pPr algn="just" rtl="1" fontAlgn="t">
                        <a:spcBef>
                          <a:spcPts val="1000"/>
                        </a:spcBef>
                        <a:spcAft>
                          <a:spcPts val="0"/>
                        </a:spcAft>
                      </a:pPr>
                      <a:endParaRPr lang="he-IL" sz="900" b="0" dirty="0">
                        <a:solidFill>
                          <a:srgbClr val="003965"/>
                        </a:solidFill>
                        <a:effectLst/>
                      </a:endParaRPr>
                    </a:p>
                    <a:p>
                      <a:pPr algn="r" rtl="1" fontAlgn="t">
                        <a:spcBef>
                          <a:spcPts val="1000"/>
                        </a:spcBef>
                        <a:spcAft>
                          <a:spcPts val="0"/>
                        </a:spcAft>
                      </a:pPr>
                      <a:r>
                        <a:rPr lang="he-IL" sz="2000" b="0" dirty="0">
                          <a:solidFill>
                            <a:srgbClr val="003965"/>
                          </a:solidFill>
                          <a:effectLst/>
                        </a:rPr>
                        <a:t>המחקר התבסס על חישוב </a:t>
                      </a:r>
                      <a:r>
                        <a:rPr lang="he-IL" sz="2000" b="1" dirty="0">
                          <a:solidFill>
                            <a:srgbClr val="000000"/>
                          </a:solidFill>
                          <a:effectLst/>
                          <a:latin typeface="Arial"/>
                        </a:rPr>
                        <a:t>הערך הכלכלי</a:t>
                      </a:r>
                      <a:r>
                        <a:rPr lang="he-IL" sz="2000" b="0" dirty="0">
                          <a:solidFill>
                            <a:srgbClr val="000000"/>
                          </a:solidFill>
                          <a:effectLst/>
                          <a:latin typeface="Arial"/>
                        </a:rPr>
                        <a:t> של יבוא לעומת ייצור מקומי של גידולים חקלאיים. ה</a:t>
                      </a:r>
                      <a:r>
                        <a:rPr lang="he-IL" sz="2000" b="1" dirty="0">
                          <a:solidFill>
                            <a:srgbClr val="000000"/>
                          </a:solidFill>
                          <a:effectLst/>
                          <a:latin typeface="Arial"/>
                        </a:rPr>
                        <a:t>ערך הכלכלי</a:t>
                      </a:r>
                      <a:r>
                        <a:rPr lang="he-IL" sz="2000" b="0" dirty="0">
                          <a:solidFill>
                            <a:srgbClr val="000000"/>
                          </a:solidFill>
                          <a:effectLst/>
                          <a:latin typeface="Arial"/>
                        </a:rPr>
                        <a:t> שווה להפרש בין </a:t>
                      </a:r>
                      <a:r>
                        <a:rPr lang="he-IL" sz="2000" b="1" dirty="0">
                          <a:solidFill>
                            <a:srgbClr val="000000"/>
                          </a:solidFill>
                          <a:effectLst/>
                          <a:latin typeface="Arial"/>
                        </a:rPr>
                        <a:t>הרווח הכלכלי </a:t>
                      </a:r>
                      <a:r>
                        <a:rPr lang="he-IL" sz="2000" b="0" dirty="0">
                          <a:solidFill>
                            <a:srgbClr val="000000"/>
                          </a:solidFill>
                          <a:effectLst/>
                          <a:latin typeface="Arial"/>
                        </a:rPr>
                        <a:t>ו</a:t>
                      </a:r>
                      <a:r>
                        <a:rPr lang="he-IL" sz="2000" b="1" dirty="0">
                          <a:solidFill>
                            <a:srgbClr val="000000"/>
                          </a:solidFill>
                          <a:effectLst/>
                          <a:latin typeface="Arial"/>
                        </a:rPr>
                        <a:t>עלות הנזק הסביבתי</a:t>
                      </a:r>
                      <a:r>
                        <a:rPr lang="he-IL" sz="2000" b="0" dirty="0">
                          <a:solidFill>
                            <a:srgbClr val="000000"/>
                          </a:solidFill>
                          <a:effectLst/>
                          <a:latin typeface="Arial"/>
                        </a:rPr>
                        <a:t>. למשל, אם הרווח הכלכלי כתוצאה מגידול של אבוקדו הוא 1500 ש"ח לדונם, ועלות הנזקים הסביבתיים כתוצאה מהגידול היא 800 ש"ח דונם, אז הערך הכלכלי של גידול אבוקדו הוא 700 ש"ח לדונם (700=1500-800).</a:t>
                      </a:r>
                      <a:endParaRPr lang="he-IL" sz="2000" b="0" dirty="0">
                        <a:solidFill>
                          <a:srgbClr val="003965"/>
                        </a:solidFill>
                        <a:effectLst/>
                      </a:endParaRPr>
                    </a:p>
                    <a:p>
                      <a:pPr algn="r" rtl="1" fontAlgn="t"/>
                      <a:r>
                        <a:rPr lang="he-IL" sz="2000" b="1" dirty="0">
                          <a:solidFill>
                            <a:srgbClr val="003965"/>
                          </a:solidFill>
                          <a:effectLst/>
                        </a:rPr>
                        <a:t>הרווח הכלכלי</a:t>
                      </a:r>
                      <a:br>
                        <a:rPr lang="he-IL" sz="2000" b="1" dirty="0">
                          <a:solidFill>
                            <a:srgbClr val="003965"/>
                          </a:solidFill>
                          <a:effectLst/>
                        </a:rPr>
                      </a:br>
                      <a:r>
                        <a:rPr lang="he-IL" sz="2000" b="0" dirty="0">
                          <a:solidFill>
                            <a:srgbClr val="000000"/>
                          </a:solidFill>
                          <a:effectLst/>
                          <a:latin typeface="Arial"/>
                        </a:rPr>
                        <a:t>הערכת הרווח הכלכלי משקללת את הרווח לחקלאי ממכירת היבול ואת הרווח לציבור מעצם קיום נוף של שטחים חקלאיים. הערך לציבור כולל את ערך הנדל"ן (ערך הבתים) של שטחים הסמוכים לחקלאות ואת הערך של תיירות הפנים באזורים חקלאיים.</a:t>
                      </a:r>
                      <a:endParaRPr lang="he-IL" sz="2000" b="1" dirty="0">
                        <a:solidFill>
                          <a:srgbClr val="003965"/>
                        </a:solidFill>
                        <a:effectLst/>
                      </a:endParaRPr>
                    </a:p>
                    <a:p>
                      <a:pPr algn="r" rtl="1" fontAlgn="t"/>
                      <a:r>
                        <a:rPr lang="he-IL" sz="2000" b="0" dirty="0">
                          <a:solidFill>
                            <a:srgbClr val="000000"/>
                          </a:solidFill>
                          <a:effectLst/>
                          <a:latin typeface="Arial"/>
                        </a:rPr>
                        <a:t>הרווח הכלכלי חושב רק עבור הגידולים המקומיים (משום שלגידולים מיובאים אין בישראל רווח כלכלי מהסוג שחושב</a:t>
                      </a:r>
                      <a:r>
                        <a:rPr lang="he-IL" sz="2400" b="0" dirty="0" smtClean="0">
                          <a:solidFill>
                            <a:srgbClr val="000000"/>
                          </a:solidFill>
                          <a:effectLst/>
                          <a:latin typeface="Arial"/>
                        </a:rPr>
                        <a:t>).</a:t>
                      </a:r>
                      <a:endParaRPr lang="he-IL" sz="2400" b="1" dirty="0">
                        <a:solidFill>
                          <a:srgbClr val="003965"/>
                        </a:solidFill>
                        <a:effectLst/>
                      </a:endParaRPr>
                    </a:p>
                  </a:txBody>
                  <a:tcPr marL="49991" marR="49991" marT="49991" marB="49991">
                    <a:lnL>
                      <a:noFill/>
                    </a:lnL>
                    <a:lnR>
                      <a:noFill/>
                    </a:lnR>
                    <a:lnT>
                      <a:noFill/>
                    </a:lnT>
                    <a:lnB>
                      <a:noFill/>
                    </a:lnB>
                  </a:tcPr>
                </a:tc>
              </a:tr>
            </a:tbl>
          </a:graphicData>
        </a:graphic>
      </p:graphicFrame>
      <p:sp>
        <p:nvSpPr>
          <p:cNvPr id="3" name="Rectangle 1"/>
          <p:cNvSpPr>
            <a:spLocks noChangeArrowheads="1"/>
          </p:cNvSpPr>
          <p:nvPr/>
        </p:nvSpPr>
        <p:spPr bwMode="auto">
          <a:xfrm>
            <a:off x="971600" y="692696"/>
            <a:ext cx="7453138" cy="5898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altLang="he-IL" sz="1800" b="1" i="0" u="none" strike="noStrike" cap="none" normalizeH="0" baseline="0" dirty="0" smtClean="0">
                <a:ln>
                  <a:noFill/>
                </a:ln>
                <a:solidFill>
                  <a:srgbClr val="003965"/>
                </a:solidFill>
                <a:effectLst/>
                <a:latin typeface="Arial" pitchFamily="34" charset="0"/>
                <a:cs typeface="Arial" pitchFamily="34" charset="0"/>
              </a:rPr>
              <a:t>שיטות - חישוב הערך הכלכלי של המוצר</a:t>
            </a:r>
            <a:endParaRPr kumimoji="0" lang="he-IL" altLang="he-IL" sz="1200" b="1" i="0" u="none" strike="noStrike" cap="none" normalizeH="0" baseline="0" dirty="0" smtClean="0">
              <a:ln>
                <a:noFill/>
              </a:ln>
              <a:solidFill>
                <a:srgbClr val="003965"/>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200" b="0" i="0" u="none" strike="noStrike" cap="none" normalizeH="0" baseline="0" dirty="0" smtClean="0">
                <a:ln>
                  <a:noFill/>
                </a:ln>
                <a:solidFill>
                  <a:srgbClr val="003965"/>
                </a:solidFill>
                <a:effectLst/>
                <a:latin typeface="Arial" pitchFamily="34" charset="0"/>
                <a:cs typeface="Arial" pitchFamily="34" charset="0"/>
              </a:rPr>
              <a:t> </a:t>
            </a:r>
            <a:endParaRPr kumimoji="0" lang="he-IL" altLang="he-IL" sz="8200" b="0" i="0" u="none" strike="noStrike" cap="none" normalizeH="0" baseline="0" dirty="0" smtClean="0">
              <a:ln>
                <a:noFill/>
              </a:ln>
              <a:solidFill>
                <a:srgbClr val="003965"/>
              </a:solidFill>
              <a:effectLst/>
              <a:latin typeface="Arial" pitchFamily="34" charset="0"/>
              <a:cs typeface="Arial" pitchFamily="34" charset="0"/>
            </a:endParaRPr>
          </a:p>
        </p:txBody>
      </p:sp>
      <p:pic>
        <p:nvPicPr>
          <p:cNvPr id="1026" name="Picture 2" descr="https://sites.google.com/site/onlineesactivities/_/rsrc/1444150048624/local-vs-imported-1/sytwt/%D7%A7%D7%95%D7%9C%D7%90%D7%92%20%D7%A2%D7%92%D7%95%D7%9C%20%D7%A7%D7%98%D7%9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6970" y="330403"/>
            <a:ext cx="1314450"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903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95536" y="404664"/>
            <a:ext cx="8352928" cy="4247317"/>
          </a:xfrm>
          <a:prstGeom prst="rect">
            <a:avLst/>
          </a:prstGeom>
        </p:spPr>
        <p:txBody>
          <a:bodyPr wrap="square">
            <a:spAutoFit/>
          </a:bodyPr>
          <a:lstStyle/>
          <a:p>
            <a:r>
              <a:rPr lang="he-IL" b="1" dirty="0">
                <a:solidFill>
                  <a:srgbClr val="0070C0"/>
                </a:solidFill>
              </a:rPr>
              <a:t>עלות הנזק הסביבתי</a:t>
            </a:r>
          </a:p>
          <a:p>
            <a:r>
              <a:rPr lang="he-IL" dirty="0"/>
              <a:t>הערכה זו בוצעה עבור גידולים מקומיים ומיובאים באמצעות שיטה הנקראת "הערכת מחזור חיים". </a:t>
            </a:r>
          </a:p>
          <a:p>
            <a:r>
              <a:rPr lang="he-IL" dirty="0"/>
              <a:t>מחזור חיים של מוצר כולל בתוכו את כל שלבי החיים של המוצר, החל בתהליך כריית חומרי הגלם הנחוצים לייצור וכלה בטיפול בפסולת הנוצרת במהלך הייצור והשימוש במוצר (ר' איור 1). ניתוח מחזור החיים של המוצר מאפשר לבחון ולהעריך את ההשפעות הסביבתיות ואת הנזק הסביבתי של המוצר בכל שלבי החיים שלו. </a:t>
            </a:r>
          </a:p>
          <a:p>
            <a:r>
              <a:rPr lang="he-IL" dirty="0"/>
              <a:t>לדוגמה, ההשפעה הסביבתית </a:t>
            </a:r>
            <a:r>
              <a:rPr lang="he-IL" dirty="0" err="1"/>
              <a:t>האמיתית</a:t>
            </a:r>
            <a:r>
              <a:rPr lang="he-IL" dirty="0"/>
              <a:t> של חומרי הדברה גדולה בהרבה מהנזק שנוצר בתהליך ההדברה עצמו. בנוסף להשפעות תהליך ההדברה, ההשפעה הסביבתית כוללת את: (א) השפעת תהליכי הייצור במפעל לחומרי הדברה ובמפעלי הכימיקלים שמהם יוצרו חומרי הדברה, (ב) ההובלה של החומרים ליעדם, ו-(ג) הנזק הסביבתי הקשור לפסולת הנותרת לאחר תום השימוש, שעשויה לחלחל לקרקע ולמי התהום</a:t>
            </a:r>
            <a:r>
              <a:rPr lang="he-IL" dirty="0" smtClean="0"/>
              <a:t>.</a:t>
            </a:r>
            <a:endParaRPr lang="he-IL" dirty="0"/>
          </a:p>
          <a:p>
            <a:endParaRPr lang="he-IL"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49377"/>
            <a:ext cx="3816423" cy="240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7107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3568" y="272468"/>
            <a:ext cx="8064896" cy="56323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he-IL" altLang="he-IL" sz="2400" u="none" strike="noStrike" cap="none" normalizeH="0" baseline="0" dirty="0" smtClean="0">
                <a:ln>
                  <a:noFill/>
                </a:ln>
                <a:effectLst/>
                <a:latin typeface="Arial" pitchFamily="34" charset="0"/>
                <a:cs typeface="Arial" pitchFamily="34" charset="0"/>
              </a:rPr>
              <a:t> 8. אילו השפעות סביבתיות המוזכרות בסרטון (בדקה 1:50) נלקחות בחשבון בשיטת הערכת מחזור החיים?</a:t>
            </a:r>
            <a:endParaRPr lang="he-IL" altLang="he-IL" sz="2400" dirty="0">
              <a:latin typeface="Arial" pitchFamily="34" charset="0"/>
              <a:cs typeface="Arial" pitchFamily="34" charset="0"/>
            </a:endParaRPr>
          </a:p>
          <a:p>
            <a:pPr lvl="0" fontAlgn="base">
              <a:spcBef>
                <a:spcPct val="0"/>
              </a:spcBef>
              <a:spcAft>
                <a:spcPct val="0"/>
              </a:spcAft>
              <a:buFontTx/>
              <a:buChar char="•"/>
            </a:pPr>
            <a:r>
              <a:rPr lang="he-IL" sz="2400" b="1" dirty="0">
                <a:solidFill>
                  <a:schemeClr val="accent1">
                    <a:lumMod val="50000"/>
                  </a:schemeClr>
                </a:solidFill>
              </a:rPr>
              <a:t>פליטות גזי חממה, שימוש באנרגיה, שימוש במשאבי טבע, שימוש במים</a:t>
            </a:r>
            <a:r>
              <a:rPr lang="he-IL" sz="2400" b="1" dirty="0" smtClean="0">
                <a:solidFill>
                  <a:schemeClr val="accent1">
                    <a:lumMod val="50000"/>
                  </a:schemeClr>
                </a:solidFill>
              </a:rPr>
              <a:t>.</a:t>
            </a:r>
          </a:p>
          <a:p>
            <a:pPr lvl="0" fontAlgn="base">
              <a:spcBef>
                <a:spcPct val="0"/>
              </a:spcBef>
              <a:spcAft>
                <a:spcPct val="0"/>
              </a:spcAft>
              <a:buFontTx/>
              <a:buChar char="•"/>
            </a:pPr>
            <a:endParaRPr lang="he-IL" sz="2400" b="1" dirty="0" smtClean="0">
              <a:solidFill>
                <a:schemeClr val="accent1">
                  <a:lumMod val="50000"/>
                </a:schemeClr>
              </a:solidFill>
            </a:endParaRPr>
          </a:p>
          <a:p>
            <a:r>
              <a:rPr kumimoji="0" lang="he-IL" altLang="he-IL" sz="2400" b="1" u="none" strike="noStrike" cap="none" normalizeH="0" baseline="0" dirty="0" smtClean="0">
                <a:ln>
                  <a:noFill/>
                </a:ln>
                <a:effectLst/>
                <a:latin typeface="Arial" pitchFamily="34" charset="0"/>
                <a:cs typeface="Arial" pitchFamily="34" charset="0"/>
              </a:rPr>
              <a:t>9</a:t>
            </a:r>
            <a:r>
              <a:rPr kumimoji="0" lang="he-IL" altLang="he-IL" sz="2400" b="1" u="none" strike="noStrike" cap="none" normalizeH="0" baseline="0" dirty="0" smtClean="0">
                <a:ln>
                  <a:noFill/>
                </a:ln>
                <a:solidFill>
                  <a:schemeClr val="accent1">
                    <a:lumMod val="50000"/>
                  </a:schemeClr>
                </a:solidFill>
                <a:effectLst/>
                <a:latin typeface="Arial" pitchFamily="34" charset="0"/>
                <a:cs typeface="Arial" pitchFamily="34" charset="0"/>
              </a:rPr>
              <a:t>.</a:t>
            </a:r>
            <a:r>
              <a:rPr lang="he-IL" sz="2400" i="1" dirty="0"/>
              <a:t> בחרו שני מוצרים המוצגים בסרטון ומלווים בסמלים של ההשפעות הסביבתיות (למשל - מנורת חדר האמבטיה).</a:t>
            </a:r>
          </a:p>
          <a:p>
            <a:r>
              <a:rPr lang="he-IL" sz="2400" i="1" dirty="0"/>
              <a:t>            א. רשמו מהו המוצר שבו בחרתם</a:t>
            </a:r>
            <a:r>
              <a:rPr lang="he-IL" sz="2400" i="1" dirty="0" smtClean="0"/>
              <a:t>.</a:t>
            </a:r>
          </a:p>
          <a:p>
            <a:r>
              <a:rPr lang="he-IL" sz="2400" dirty="0" smtClean="0"/>
              <a:t>                    </a:t>
            </a:r>
            <a:r>
              <a:rPr lang="he-IL" sz="2400" b="1" dirty="0" smtClean="0">
                <a:solidFill>
                  <a:schemeClr val="accent1">
                    <a:lumMod val="50000"/>
                  </a:schemeClr>
                </a:solidFill>
              </a:rPr>
              <a:t>מכונית ומקרר</a:t>
            </a:r>
          </a:p>
          <a:p>
            <a:endParaRPr lang="he-IL" sz="2400" b="1" dirty="0" smtClean="0">
              <a:solidFill>
                <a:schemeClr val="accent1">
                  <a:lumMod val="50000"/>
                </a:schemeClr>
              </a:solidFill>
            </a:endParaRPr>
          </a:p>
          <a:p>
            <a:r>
              <a:rPr lang="he-IL" sz="2400" i="1" dirty="0" smtClean="0"/>
              <a:t>ב. על </a:t>
            </a:r>
            <a:r>
              <a:rPr lang="he-IL" sz="2400" i="1" dirty="0"/>
              <a:t>פי הסרטון, מהן ההשפעות הסביבתיות להן גורם המוצר</a:t>
            </a:r>
            <a:r>
              <a:rPr lang="he-IL" sz="2400" i="1" dirty="0" smtClean="0"/>
              <a:t>?</a:t>
            </a:r>
          </a:p>
          <a:p>
            <a:r>
              <a:rPr lang="he-IL" sz="2400" dirty="0" smtClean="0"/>
              <a:t>. </a:t>
            </a:r>
            <a:r>
              <a:rPr lang="he-IL" sz="2400" b="1" dirty="0">
                <a:solidFill>
                  <a:schemeClr val="accent1">
                    <a:lumMod val="50000"/>
                  </a:schemeClr>
                </a:solidFill>
              </a:rPr>
              <a:t>מכונית – צריכת משאבים, שימוש אנרגיה, פליטת גזי חממה. מקרר – שימוש </a:t>
            </a:r>
            <a:r>
              <a:rPr lang="he-IL" sz="2400" b="1" dirty="0" smtClean="0">
                <a:solidFill>
                  <a:schemeClr val="accent1">
                    <a:lumMod val="50000"/>
                  </a:schemeClr>
                </a:solidFill>
              </a:rPr>
              <a:t>באנרגיה</a:t>
            </a:r>
          </a:p>
          <a:p>
            <a:r>
              <a:rPr lang="he-IL" altLang="he-IL" sz="2400" b="1" dirty="0" smtClean="0">
                <a:solidFill>
                  <a:schemeClr val="accent1">
                    <a:lumMod val="50000"/>
                  </a:schemeClr>
                </a:solidFill>
                <a:latin typeface="Arial" pitchFamily="34" charset="0"/>
                <a:cs typeface="Arial" pitchFamily="34" charset="0"/>
              </a:rPr>
              <a:t> </a:t>
            </a:r>
            <a:endParaRPr kumimoji="0" lang="he-IL" altLang="he-IL" sz="2400" b="1"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1827706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היבט">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438</TotalTime>
  <Words>3472</Words>
  <Application>Microsoft Office PowerPoint</Application>
  <PresentationFormat>‫הצגה על המסך (4:3)</PresentationFormat>
  <Paragraphs>299</Paragraphs>
  <Slides>45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45</vt:i4>
      </vt:variant>
    </vt:vector>
  </HeadingPairs>
  <TitlesOfParts>
    <vt:vector size="46" baseType="lpstr">
      <vt:lpstr>היבט</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user1</dc:creator>
  <cp:lastModifiedBy>miklats</cp:lastModifiedBy>
  <cp:revision>48</cp:revision>
  <dcterms:created xsi:type="dcterms:W3CDTF">2017-03-21T15:35:13Z</dcterms:created>
  <dcterms:modified xsi:type="dcterms:W3CDTF">2017-04-26T09:19:37Z</dcterms:modified>
</cp:coreProperties>
</file>