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6.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7.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8.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9.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10.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11.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1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1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1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16.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17.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18.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19.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0.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21.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2.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23.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24.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25.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26.xml" ContentType="application/vnd.openxmlformats-officedocument.theme+xml"/>
  <Override PartName="/ppt/theme/theme2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51" r:id="rId1"/>
    <p:sldMasterId id="2147483930" r:id="rId2"/>
    <p:sldMasterId id="2147484046" r:id="rId3"/>
    <p:sldMasterId id="2147484051" r:id="rId4"/>
    <p:sldMasterId id="2147484114" r:id="rId5"/>
    <p:sldMasterId id="2147484311" r:id="rId6"/>
    <p:sldMasterId id="2147484537" r:id="rId7"/>
    <p:sldMasterId id="2147484713" r:id="rId8"/>
    <p:sldMasterId id="2147484868" r:id="rId9"/>
    <p:sldMasterId id="2147484985" r:id="rId10"/>
    <p:sldMasterId id="2147484990" r:id="rId11"/>
    <p:sldMasterId id="2147484995" r:id="rId12"/>
    <p:sldMasterId id="2147485000" r:id="rId13"/>
    <p:sldMasterId id="2147485005" r:id="rId14"/>
    <p:sldMasterId id="2147485010" r:id="rId15"/>
    <p:sldMasterId id="2147485015" r:id="rId16"/>
    <p:sldMasterId id="2147485020" r:id="rId17"/>
    <p:sldMasterId id="2147485121" r:id="rId18"/>
    <p:sldMasterId id="2147485375" r:id="rId19"/>
    <p:sldMasterId id="2147485381" r:id="rId20"/>
    <p:sldMasterId id="2147485386" r:id="rId21"/>
    <p:sldMasterId id="2147487608" r:id="rId22"/>
    <p:sldMasterId id="2147488471" r:id="rId23"/>
    <p:sldMasterId id="2147488476" r:id="rId24"/>
    <p:sldMasterId id="2147488481" r:id="rId25"/>
    <p:sldMasterId id="2147489479" r:id="rId26"/>
  </p:sldMasterIdLst>
  <p:notesMasterIdLst>
    <p:notesMasterId r:id="rId66"/>
  </p:notesMasterIdLst>
  <p:sldIdLst>
    <p:sldId id="256" r:id="rId27"/>
    <p:sldId id="579" r:id="rId28"/>
    <p:sldId id="613" r:id="rId29"/>
    <p:sldId id="610" r:id="rId30"/>
    <p:sldId id="614" r:id="rId31"/>
    <p:sldId id="612" r:id="rId32"/>
    <p:sldId id="656" r:id="rId33"/>
    <p:sldId id="654" r:id="rId34"/>
    <p:sldId id="622" r:id="rId35"/>
    <p:sldId id="620" r:id="rId36"/>
    <p:sldId id="623" r:id="rId37"/>
    <p:sldId id="626" r:id="rId38"/>
    <p:sldId id="648" r:id="rId39"/>
    <p:sldId id="653" r:id="rId40"/>
    <p:sldId id="651" r:id="rId41"/>
    <p:sldId id="645" r:id="rId42"/>
    <p:sldId id="630" r:id="rId43"/>
    <p:sldId id="631" r:id="rId44"/>
    <p:sldId id="632" r:id="rId45"/>
    <p:sldId id="633" r:id="rId46"/>
    <p:sldId id="635" r:id="rId47"/>
    <p:sldId id="641" r:id="rId48"/>
    <p:sldId id="642" r:id="rId49"/>
    <p:sldId id="636" r:id="rId50"/>
    <p:sldId id="637" r:id="rId51"/>
    <p:sldId id="638" r:id="rId52"/>
    <p:sldId id="655" r:id="rId53"/>
    <p:sldId id="599" r:id="rId54"/>
    <p:sldId id="594" r:id="rId55"/>
    <p:sldId id="595" r:id="rId56"/>
    <p:sldId id="639" r:id="rId57"/>
    <p:sldId id="640" r:id="rId58"/>
    <p:sldId id="652" r:id="rId59"/>
    <p:sldId id="596" r:id="rId60"/>
    <p:sldId id="605" r:id="rId61"/>
    <p:sldId id="644" r:id="rId62"/>
    <p:sldId id="643" r:id="rId63"/>
    <p:sldId id="606" r:id="rId64"/>
    <p:sldId id="646" r:id="rId65"/>
  </p:sldIdLst>
  <p:sldSz cx="9144000" cy="6858000" type="screen4x3"/>
  <p:notesSz cx="6669088" cy="9926638"/>
  <p:defaultTextStyle>
    <a:defPPr>
      <a:defRPr lang="he-IL"/>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6600"/>
    <a:srgbClr val="FF6600"/>
    <a:srgbClr val="366FB4"/>
    <a:srgbClr val="6294D0"/>
    <a:srgbClr val="FFFF9F"/>
    <a:srgbClr val="F6FEDA"/>
    <a:srgbClr val="7171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9012ECD-51FC-41F1-AA8D-1B2483CD663E}" styleName="סגנון בהיר 2 - הדגשה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E3FDE45-AF77-4B5C-9715-49D594BDF05E}" styleName="סגנון בהיר 1 - הדגשה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223" autoAdjust="0"/>
    <p:restoredTop sz="87257" autoAdjust="0"/>
  </p:normalViewPr>
  <p:slideViewPr>
    <p:cSldViewPr>
      <p:cViewPr>
        <p:scale>
          <a:sx n="81" d="100"/>
          <a:sy n="81" d="100"/>
        </p:scale>
        <p:origin x="-1044"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296"/>
    </p:cViewPr>
  </p:sorterViewPr>
  <p:notesViewPr>
    <p:cSldViewPr>
      <p:cViewPr varScale="1">
        <p:scale>
          <a:sx n="52" d="100"/>
          <a:sy n="52" d="100"/>
        </p:scale>
        <p:origin x="-2700" y="-84"/>
      </p:cViewPr>
      <p:guideLst>
        <p:guide orient="horz" pos="3126"/>
        <p:guide pos="210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13.xml"/><Relationship Id="rId21" Type="http://schemas.openxmlformats.org/officeDocument/2006/relationships/slideMaster" Target="slideMasters/slideMaster21.xml"/><Relationship Id="rId34" Type="http://schemas.openxmlformats.org/officeDocument/2006/relationships/slide" Target="slides/slide8.xml"/><Relationship Id="rId42" Type="http://schemas.openxmlformats.org/officeDocument/2006/relationships/slide" Target="slides/slide16.xml"/><Relationship Id="rId47" Type="http://schemas.openxmlformats.org/officeDocument/2006/relationships/slide" Target="slides/slide21.xml"/><Relationship Id="rId50" Type="http://schemas.openxmlformats.org/officeDocument/2006/relationships/slide" Target="slides/slide24.xml"/><Relationship Id="rId55" Type="http://schemas.openxmlformats.org/officeDocument/2006/relationships/slide" Target="slides/slide29.xml"/><Relationship Id="rId63" Type="http://schemas.openxmlformats.org/officeDocument/2006/relationships/slide" Target="slides/slide37.xml"/><Relationship Id="rId68"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6.xml"/><Relationship Id="rId37" Type="http://schemas.openxmlformats.org/officeDocument/2006/relationships/slide" Target="slides/slide11.xml"/><Relationship Id="rId40" Type="http://schemas.openxmlformats.org/officeDocument/2006/relationships/slide" Target="slides/slide14.xml"/><Relationship Id="rId45" Type="http://schemas.openxmlformats.org/officeDocument/2006/relationships/slide" Target="slides/slide19.xml"/><Relationship Id="rId53" Type="http://schemas.openxmlformats.org/officeDocument/2006/relationships/slide" Target="slides/slide27.xml"/><Relationship Id="rId58" Type="http://schemas.openxmlformats.org/officeDocument/2006/relationships/slide" Target="slides/slide32.xml"/><Relationship Id="rId66"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2.xml"/><Relationship Id="rId36" Type="http://schemas.openxmlformats.org/officeDocument/2006/relationships/slide" Target="slides/slide10.xml"/><Relationship Id="rId49" Type="http://schemas.openxmlformats.org/officeDocument/2006/relationships/slide" Target="slides/slide23.xml"/><Relationship Id="rId57" Type="http://schemas.openxmlformats.org/officeDocument/2006/relationships/slide" Target="slides/slide31.xml"/><Relationship Id="rId61" Type="http://schemas.openxmlformats.org/officeDocument/2006/relationships/slide" Target="slides/slide35.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5.xml"/><Relationship Id="rId44" Type="http://schemas.openxmlformats.org/officeDocument/2006/relationships/slide" Target="slides/slide18.xml"/><Relationship Id="rId52" Type="http://schemas.openxmlformats.org/officeDocument/2006/relationships/slide" Target="slides/slide26.xml"/><Relationship Id="rId60" Type="http://schemas.openxmlformats.org/officeDocument/2006/relationships/slide" Target="slides/slide34.xml"/><Relationship Id="rId65"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1.xml"/><Relationship Id="rId30" Type="http://schemas.openxmlformats.org/officeDocument/2006/relationships/slide" Target="slides/slide4.xml"/><Relationship Id="rId35" Type="http://schemas.openxmlformats.org/officeDocument/2006/relationships/slide" Target="slides/slide9.xml"/><Relationship Id="rId43" Type="http://schemas.openxmlformats.org/officeDocument/2006/relationships/slide" Target="slides/slide17.xml"/><Relationship Id="rId48" Type="http://schemas.openxmlformats.org/officeDocument/2006/relationships/slide" Target="slides/slide22.xml"/><Relationship Id="rId56" Type="http://schemas.openxmlformats.org/officeDocument/2006/relationships/slide" Target="slides/slide30.xml"/><Relationship Id="rId64" Type="http://schemas.openxmlformats.org/officeDocument/2006/relationships/slide" Target="slides/slide38.xml"/><Relationship Id="rId69"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2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7.xml"/><Relationship Id="rId38" Type="http://schemas.openxmlformats.org/officeDocument/2006/relationships/slide" Target="slides/slide12.xml"/><Relationship Id="rId46" Type="http://schemas.openxmlformats.org/officeDocument/2006/relationships/slide" Target="slides/slide20.xml"/><Relationship Id="rId59" Type="http://schemas.openxmlformats.org/officeDocument/2006/relationships/slide" Target="slides/slide33.xml"/><Relationship Id="rId67" Type="http://schemas.openxmlformats.org/officeDocument/2006/relationships/presProps" Target="presProps.xml"/><Relationship Id="rId20" Type="http://schemas.openxmlformats.org/officeDocument/2006/relationships/slideMaster" Target="slideMasters/slideMaster20.xml"/><Relationship Id="rId41" Type="http://schemas.openxmlformats.org/officeDocument/2006/relationships/slide" Target="slides/slide15.xml"/><Relationship Id="rId54" Type="http://schemas.openxmlformats.org/officeDocument/2006/relationships/slide" Target="slides/slide28.xml"/><Relationship Id="rId62" Type="http://schemas.openxmlformats.org/officeDocument/2006/relationships/slide" Target="slides/slide36.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779838" y="0"/>
            <a:ext cx="2889250" cy="496888"/>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he-IL"/>
          </a:p>
        </p:txBody>
      </p:sp>
      <p:sp>
        <p:nvSpPr>
          <p:cNvPr id="3" name="Date Placeholder 2"/>
          <p:cNvSpPr>
            <a:spLocks noGrp="1"/>
          </p:cNvSpPr>
          <p:nvPr>
            <p:ph type="dt" idx="1"/>
          </p:nvPr>
        </p:nvSpPr>
        <p:spPr>
          <a:xfrm>
            <a:off x="1588" y="0"/>
            <a:ext cx="2889250" cy="496888"/>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8BAD9D98-E62E-4BA5-9ED1-12B812277C28}" type="datetimeFigureOut">
              <a:rPr lang="he-IL"/>
              <a:pPr>
                <a:defRPr/>
              </a:pPr>
              <a:t>י"א/אלול/תשע"ז</a:t>
            </a:fld>
            <a:endParaRPr lang="he-IL" dirty="0"/>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1" anchor="ctr"/>
          <a:lstStyle/>
          <a:p>
            <a:pPr lvl="0"/>
            <a:endParaRPr lang="he-IL" noProof="0" dirty="0"/>
          </a:p>
        </p:txBody>
      </p:sp>
      <p:sp>
        <p:nvSpPr>
          <p:cNvPr id="5" name="Notes Placeholder 4"/>
          <p:cNvSpPr>
            <a:spLocks noGrp="1"/>
          </p:cNvSpPr>
          <p:nvPr>
            <p:ph type="body" sz="quarter" idx="3"/>
          </p:nvPr>
        </p:nvSpPr>
        <p:spPr>
          <a:xfrm>
            <a:off x="666750" y="4714875"/>
            <a:ext cx="5335588" cy="4467225"/>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779838" y="9428163"/>
            <a:ext cx="2889250" cy="496887"/>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he-IL"/>
          </a:p>
        </p:txBody>
      </p:sp>
      <p:sp>
        <p:nvSpPr>
          <p:cNvPr id="7" name="Slide Number Placeholder 6"/>
          <p:cNvSpPr>
            <a:spLocks noGrp="1"/>
          </p:cNvSpPr>
          <p:nvPr>
            <p:ph type="sldNum" sz="quarter" idx="5"/>
          </p:nvPr>
        </p:nvSpPr>
        <p:spPr>
          <a:xfrm>
            <a:off x="1588" y="9428163"/>
            <a:ext cx="2889250" cy="496887"/>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13B2B72C-6EDF-4C91-AECC-CB3C118FAD9E}" type="slidenum">
              <a:rPr lang="he-IL"/>
              <a:pPr>
                <a:defRPr/>
              </a:pPr>
              <a:t>‹#›</a:t>
            </a:fld>
            <a:endParaRPr lang="he-IL" dirty="0"/>
          </a:p>
        </p:txBody>
      </p:sp>
    </p:spTree>
    <p:extLst>
      <p:ext uri="{BB962C8B-B14F-4D97-AF65-F5344CB8AC3E}">
        <p14:creationId xmlns:p14="http://schemas.microsoft.com/office/powerpoint/2010/main" val="2139553562"/>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e-IL" smtClean="0"/>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DC09DBB-2F2B-492F-B11D-DAB5E7958467}" type="slidenum">
              <a:rPr lang="he-IL" smtClean="0"/>
              <a:pPr fontAlgn="base">
                <a:spcBef>
                  <a:spcPct val="0"/>
                </a:spcBef>
                <a:spcAft>
                  <a:spcPct val="0"/>
                </a:spcAft>
                <a:defRPr/>
              </a:pPr>
              <a:t>1</a:t>
            </a:fld>
            <a:endParaRPr lang="he-IL"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smtClean="0"/>
          </a:p>
        </p:txBody>
      </p:sp>
      <p:sp>
        <p:nvSpPr>
          <p:cNvPr id="4" name="מציין מיקום של מספר שקופית 3"/>
          <p:cNvSpPr>
            <a:spLocks noGrp="1"/>
          </p:cNvSpPr>
          <p:nvPr>
            <p:ph type="sldNum" sz="quarter" idx="5"/>
          </p:nvPr>
        </p:nvSpPr>
        <p:spPr/>
        <p:txBody>
          <a:bodyPr/>
          <a:lstStyle/>
          <a:p>
            <a:pPr>
              <a:defRPr/>
            </a:pPr>
            <a:fld id="{DF09F589-D0AB-42CD-A8CB-6C1356717323}" type="slidenum">
              <a:rPr lang="he-IL">
                <a:solidFill>
                  <a:prstClr val="black"/>
                </a:solidFill>
              </a:rPr>
              <a:pPr>
                <a:defRPr/>
              </a:pPr>
              <a:t>15</a:t>
            </a:fld>
            <a:endParaRPr lang="he-IL"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smtClean="0"/>
          </a:p>
        </p:txBody>
      </p:sp>
      <p:sp>
        <p:nvSpPr>
          <p:cNvPr id="4" name="מציין מיקום של מספר שקופית 3"/>
          <p:cNvSpPr>
            <a:spLocks noGrp="1"/>
          </p:cNvSpPr>
          <p:nvPr>
            <p:ph type="sldNum" sz="quarter" idx="5"/>
          </p:nvPr>
        </p:nvSpPr>
        <p:spPr/>
        <p:txBody>
          <a:bodyPr/>
          <a:lstStyle/>
          <a:p>
            <a:pPr>
              <a:defRPr/>
            </a:pPr>
            <a:fld id="{DBA70F67-9875-4B0C-96E2-9ABB2BA433E9}" type="slidenum">
              <a:rPr lang="he-IL">
                <a:solidFill>
                  <a:prstClr val="black"/>
                </a:solidFill>
              </a:rPr>
              <a:pPr>
                <a:defRPr/>
              </a:pPr>
              <a:t>2</a:t>
            </a:fld>
            <a:endParaRPr lang="he-IL"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smtClean="0"/>
          </a:p>
        </p:txBody>
      </p:sp>
      <p:sp>
        <p:nvSpPr>
          <p:cNvPr id="4" name="מציין מיקום של מספר שקופית 3"/>
          <p:cNvSpPr>
            <a:spLocks noGrp="1"/>
          </p:cNvSpPr>
          <p:nvPr>
            <p:ph type="sldNum" sz="quarter" idx="5"/>
          </p:nvPr>
        </p:nvSpPr>
        <p:spPr/>
        <p:txBody>
          <a:bodyPr/>
          <a:lstStyle/>
          <a:p>
            <a:pPr>
              <a:defRPr/>
            </a:pPr>
            <a:fld id="{68AE9212-0B2C-4160-9472-C3FA5B53A6DA}" type="slidenum">
              <a:rPr lang="he-IL">
                <a:solidFill>
                  <a:prstClr val="black"/>
                </a:solidFill>
              </a:rPr>
              <a:pPr>
                <a:defRPr/>
              </a:pPr>
              <a:t>3</a:t>
            </a:fld>
            <a:endParaRPr lang="he-IL"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smtClean="0"/>
          </a:p>
        </p:txBody>
      </p:sp>
      <p:sp>
        <p:nvSpPr>
          <p:cNvPr id="4" name="מציין מיקום של מספר שקופית 3"/>
          <p:cNvSpPr>
            <a:spLocks noGrp="1"/>
          </p:cNvSpPr>
          <p:nvPr>
            <p:ph type="sldNum" sz="quarter" idx="5"/>
          </p:nvPr>
        </p:nvSpPr>
        <p:spPr/>
        <p:txBody>
          <a:bodyPr/>
          <a:lstStyle/>
          <a:p>
            <a:pPr>
              <a:defRPr/>
            </a:pPr>
            <a:fld id="{A406EEAC-4F46-4A80-B958-11523E3C2B7D}" type="slidenum">
              <a:rPr lang="he-IL">
                <a:solidFill>
                  <a:prstClr val="black"/>
                </a:solidFill>
              </a:rPr>
              <a:pPr>
                <a:defRPr/>
              </a:pPr>
              <a:t>4</a:t>
            </a:fld>
            <a:endParaRPr lang="he-IL"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smtClean="0"/>
          </a:p>
        </p:txBody>
      </p:sp>
      <p:sp>
        <p:nvSpPr>
          <p:cNvPr id="4" name="מציין מיקום של מספר שקופית 3"/>
          <p:cNvSpPr>
            <a:spLocks noGrp="1"/>
          </p:cNvSpPr>
          <p:nvPr>
            <p:ph type="sldNum" sz="quarter" idx="5"/>
          </p:nvPr>
        </p:nvSpPr>
        <p:spPr/>
        <p:txBody>
          <a:bodyPr/>
          <a:lstStyle/>
          <a:p>
            <a:pPr>
              <a:defRPr/>
            </a:pPr>
            <a:fld id="{02433A6D-0957-4742-B63E-12DCA506E8B2}" type="slidenum">
              <a:rPr lang="he-IL">
                <a:solidFill>
                  <a:prstClr val="black"/>
                </a:solidFill>
              </a:rPr>
              <a:pPr>
                <a:defRPr/>
              </a:pPr>
              <a:t>5</a:t>
            </a:fld>
            <a:endParaRPr lang="he-IL"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smtClean="0"/>
          </a:p>
        </p:txBody>
      </p:sp>
      <p:sp>
        <p:nvSpPr>
          <p:cNvPr id="4" name="מציין מיקום של מספר שקופית 3"/>
          <p:cNvSpPr>
            <a:spLocks noGrp="1"/>
          </p:cNvSpPr>
          <p:nvPr>
            <p:ph type="sldNum" sz="quarter" idx="5"/>
          </p:nvPr>
        </p:nvSpPr>
        <p:spPr/>
        <p:txBody>
          <a:bodyPr/>
          <a:lstStyle/>
          <a:p>
            <a:pPr>
              <a:defRPr/>
            </a:pPr>
            <a:fld id="{1EAC1BA6-EC74-4605-BD26-0A23FFDBCABF}" type="slidenum">
              <a:rPr lang="he-IL">
                <a:solidFill>
                  <a:prstClr val="black"/>
                </a:solidFill>
              </a:rPr>
              <a:pPr>
                <a:defRPr/>
              </a:pPr>
              <a:t>6</a:t>
            </a:fld>
            <a:endParaRPr lang="he-IL"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smtClean="0"/>
          </a:p>
        </p:txBody>
      </p:sp>
      <p:sp>
        <p:nvSpPr>
          <p:cNvPr id="4" name="מציין מיקום של מספר שקופית 3"/>
          <p:cNvSpPr>
            <a:spLocks noGrp="1"/>
          </p:cNvSpPr>
          <p:nvPr>
            <p:ph type="sldNum" sz="quarter" idx="5"/>
          </p:nvPr>
        </p:nvSpPr>
        <p:spPr/>
        <p:txBody>
          <a:bodyPr/>
          <a:lstStyle/>
          <a:p>
            <a:pPr>
              <a:defRPr/>
            </a:pPr>
            <a:fld id="{8CF419C2-1F4D-47F0-A0FD-78FECFA7BB5C}" type="slidenum">
              <a:rPr lang="he-IL">
                <a:solidFill>
                  <a:prstClr val="black"/>
                </a:solidFill>
              </a:rPr>
              <a:pPr>
                <a:defRPr/>
              </a:pPr>
              <a:t>7</a:t>
            </a:fld>
            <a:endParaRPr lang="he-IL"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smtClean="0"/>
          </a:p>
        </p:txBody>
      </p:sp>
      <p:sp>
        <p:nvSpPr>
          <p:cNvPr id="4" name="מציין מיקום של מספר שקופית 3"/>
          <p:cNvSpPr>
            <a:spLocks noGrp="1"/>
          </p:cNvSpPr>
          <p:nvPr>
            <p:ph type="sldNum" sz="quarter" idx="5"/>
          </p:nvPr>
        </p:nvSpPr>
        <p:spPr/>
        <p:txBody>
          <a:bodyPr/>
          <a:lstStyle/>
          <a:p>
            <a:pPr>
              <a:defRPr/>
            </a:pPr>
            <a:fld id="{8CF419C2-1F4D-47F0-A0FD-78FECFA7BB5C}" type="slidenum">
              <a:rPr lang="he-IL">
                <a:solidFill>
                  <a:prstClr val="black"/>
                </a:solidFill>
              </a:rPr>
              <a:pPr>
                <a:defRPr/>
              </a:pPr>
              <a:t>9</a:t>
            </a:fld>
            <a:endParaRPr lang="he-IL"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smtClean="0"/>
          </a:p>
        </p:txBody>
      </p:sp>
      <p:sp>
        <p:nvSpPr>
          <p:cNvPr id="4" name="מציין מיקום של מספר שקופית 3"/>
          <p:cNvSpPr>
            <a:spLocks noGrp="1"/>
          </p:cNvSpPr>
          <p:nvPr>
            <p:ph type="sldNum" sz="quarter" idx="5"/>
          </p:nvPr>
        </p:nvSpPr>
        <p:spPr/>
        <p:txBody>
          <a:bodyPr/>
          <a:lstStyle/>
          <a:p>
            <a:pPr>
              <a:defRPr/>
            </a:pPr>
            <a:fld id="{38D88CFF-0975-4251-B780-FD69F75FCBF6}" type="slidenum">
              <a:rPr lang="he-IL">
                <a:solidFill>
                  <a:prstClr val="black"/>
                </a:solidFill>
              </a:rPr>
              <a:pPr>
                <a:defRPr/>
              </a:pPr>
              <a:t>14</a:t>
            </a:fld>
            <a:endParaRPr lang="he-IL"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7.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7.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8.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8.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8.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9.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9.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0.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0.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0.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2C1B452C-53D1-4086-BE22-6C79C5B200AE}"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3DA24732-00A0-4E41-90F3-F78731EEEC06}" type="slidenum">
              <a:rPr lang="he-IL"/>
              <a:pPr>
                <a:defRPr/>
              </a:pPr>
              <a:t>‹#›</a:t>
            </a:fld>
            <a:endParaRPr lang="he-IL" dirty="0"/>
          </a:p>
        </p:txBody>
      </p:sp>
    </p:spTree>
    <p:extLst>
      <p:ext uri="{BB962C8B-B14F-4D97-AF65-F5344CB8AC3E}">
        <p14:creationId xmlns:p14="http://schemas.microsoft.com/office/powerpoint/2010/main" val="2552714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A4AB4497-D27F-430E-AB6E-3ED44B90233B}" type="slidenum">
              <a:rPr lang="he-IL"/>
              <a:pPr>
                <a:defRPr/>
              </a:pPr>
              <a:t>‹#›</a:t>
            </a:fld>
            <a:endParaRPr lang="he-IL" dirty="0"/>
          </a:p>
        </p:txBody>
      </p:sp>
    </p:spTree>
    <p:extLst>
      <p:ext uri="{BB962C8B-B14F-4D97-AF65-F5344CB8AC3E}">
        <p14:creationId xmlns:p14="http://schemas.microsoft.com/office/powerpoint/2010/main" val="1904715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DEE083AE-C9F1-45DC-8571-D6064C562662}"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FA798041-DA9D-4B86-897F-94945FEA0672}" type="slidenum">
              <a:rPr lang="he-IL"/>
              <a:pPr>
                <a:defRPr/>
              </a:pPr>
              <a:t>‹#›</a:t>
            </a:fld>
            <a:endParaRPr lang="he-IL" dirty="0"/>
          </a:p>
        </p:txBody>
      </p:sp>
    </p:spTree>
    <p:extLst>
      <p:ext uri="{BB962C8B-B14F-4D97-AF65-F5344CB8AC3E}">
        <p14:creationId xmlns:p14="http://schemas.microsoft.com/office/powerpoint/2010/main" val="2766218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7C8F118C-64DC-4984-9BCE-2A0F673A5E0C}" type="slidenum">
              <a:rPr lang="he-IL"/>
              <a:pPr>
                <a:defRPr/>
              </a:pPr>
              <a:t>‹#›</a:t>
            </a:fld>
            <a:endParaRPr lang="he-IL" dirty="0"/>
          </a:p>
        </p:txBody>
      </p:sp>
    </p:spTree>
    <p:extLst>
      <p:ext uri="{BB962C8B-B14F-4D97-AF65-F5344CB8AC3E}">
        <p14:creationId xmlns:p14="http://schemas.microsoft.com/office/powerpoint/2010/main" val="39553162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8F22B791-8D88-4F83-8D2E-E34969B466BA}" type="slidenum">
              <a:rPr lang="he-IL"/>
              <a:pPr>
                <a:defRPr/>
              </a:pPr>
              <a:t>‹#›</a:t>
            </a:fld>
            <a:endParaRPr lang="he-IL" dirty="0"/>
          </a:p>
        </p:txBody>
      </p:sp>
    </p:spTree>
    <p:extLst>
      <p:ext uri="{BB962C8B-B14F-4D97-AF65-F5344CB8AC3E}">
        <p14:creationId xmlns:p14="http://schemas.microsoft.com/office/powerpoint/2010/main" val="14323292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AA0318CB-8999-43FD-B30B-1130565EEEEE}"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0D68309F-FF19-4321-819D-E702A5196FA4}" type="slidenum">
              <a:rPr lang="he-IL"/>
              <a:pPr>
                <a:defRPr/>
              </a:pPr>
              <a:t>‹#›</a:t>
            </a:fld>
            <a:endParaRPr lang="he-IL" dirty="0"/>
          </a:p>
        </p:txBody>
      </p:sp>
    </p:spTree>
    <p:extLst>
      <p:ext uri="{BB962C8B-B14F-4D97-AF65-F5344CB8AC3E}">
        <p14:creationId xmlns:p14="http://schemas.microsoft.com/office/powerpoint/2010/main" val="3025919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E979856A-684B-4CB1-8ED5-38A7BAC2D2A1}" type="slidenum">
              <a:rPr lang="he-IL"/>
              <a:pPr>
                <a:defRPr/>
              </a:pPr>
              <a:t>‹#›</a:t>
            </a:fld>
            <a:endParaRPr lang="he-IL" dirty="0"/>
          </a:p>
        </p:txBody>
      </p:sp>
    </p:spTree>
    <p:extLst>
      <p:ext uri="{BB962C8B-B14F-4D97-AF65-F5344CB8AC3E}">
        <p14:creationId xmlns:p14="http://schemas.microsoft.com/office/powerpoint/2010/main" val="3217284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B21C34E7-5E90-4E37-8A1D-7D4657FEDB04}" type="slidenum">
              <a:rPr lang="he-IL"/>
              <a:pPr>
                <a:defRPr/>
              </a:pPr>
              <a:t>‹#›</a:t>
            </a:fld>
            <a:endParaRPr lang="he-IL" dirty="0"/>
          </a:p>
        </p:txBody>
      </p:sp>
    </p:spTree>
    <p:extLst>
      <p:ext uri="{BB962C8B-B14F-4D97-AF65-F5344CB8AC3E}">
        <p14:creationId xmlns:p14="http://schemas.microsoft.com/office/powerpoint/2010/main" val="15649249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4B6B69C0-5EBB-41A6-AA37-8E95EB64AA05}"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00C39637-5C85-402F-94C4-82944E3D8520}" type="slidenum">
              <a:rPr lang="he-IL"/>
              <a:pPr>
                <a:defRPr/>
              </a:pPr>
              <a:t>‹#›</a:t>
            </a:fld>
            <a:endParaRPr lang="he-IL" dirty="0"/>
          </a:p>
        </p:txBody>
      </p:sp>
    </p:spTree>
    <p:extLst>
      <p:ext uri="{BB962C8B-B14F-4D97-AF65-F5344CB8AC3E}">
        <p14:creationId xmlns:p14="http://schemas.microsoft.com/office/powerpoint/2010/main" val="2833832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0712BA75-0BBD-44CA-902A-1BC68AB2F6B8}" type="slidenum">
              <a:rPr lang="he-IL"/>
              <a:pPr>
                <a:defRPr/>
              </a:pPr>
              <a:t>‹#›</a:t>
            </a:fld>
            <a:endParaRPr lang="he-IL" dirty="0"/>
          </a:p>
        </p:txBody>
      </p:sp>
    </p:spTree>
    <p:extLst>
      <p:ext uri="{BB962C8B-B14F-4D97-AF65-F5344CB8AC3E}">
        <p14:creationId xmlns:p14="http://schemas.microsoft.com/office/powerpoint/2010/main" val="7727097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0A060A4D-36B2-4593-A54A-13079945C007}" type="slidenum">
              <a:rPr lang="he-IL"/>
              <a:pPr>
                <a:defRPr/>
              </a:pPr>
              <a:t>‹#›</a:t>
            </a:fld>
            <a:endParaRPr lang="he-IL" dirty="0"/>
          </a:p>
        </p:txBody>
      </p:sp>
    </p:spTree>
    <p:extLst>
      <p:ext uri="{BB962C8B-B14F-4D97-AF65-F5344CB8AC3E}">
        <p14:creationId xmlns:p14="http://schemas.microsoft.com/office/powerpoint/2010/main" val="3417717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שאלות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C762C6DB-6E9C-4A13-AB3A-225271E5086A}" type="slidenum">
              <a:rPr lang="he-IL"/>
              <a:pPr>
                <a:defRPr/>
              </a:pPr>
              <a:t>‹#›</a:t>
            </a:fld>
            <a:endParaRPr lang="he-IL" dirty="0"/>
          </a:p>
        </p:txBody>
      </p:sp>
    </p:spTree>
    <p:extLst>
      <p:ext uri="{BB962C8B-B14F-4D97-AF65-F5344CB8AC3E}">
        <p14:creationId xmlns:p14="http://schemas.microsoft.com/office/powerpoint/2010/main" val="7931911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1C111216-FFF9-4119-91DB-6B7B2177F7D4}"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B4CE5ECD-6D12-4944-902C-D7F6F3903706}" type="slidenum">
              <a:rPr lang="he-IL"/>
              <a:pPr>
                <a:defRPr/>
              </a:pPr>
              <a:t>‹#›</a:t>
            </a:fld>
            <a:endParaRPr lang="he-IL" dirty="0"/>
          </a:p>
        </p:txBody>
      </p:sp>
    </p:spTree>
    <p:extLst>
      <p:ext uri="{BB962C8B-B14F-4D97-AF65-F5344CB8AC3E}">
        <p14:creationId xmlns:p14="http://schemas.microsoft.com/office/powerpoint/2010/main" val="20764417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E00DC700-037B-47D5-8507-FB7C1CF2B50D}" type="slidenum">
              <a:rPr lang="he-IL"/>
              <a:pPr>
                <a:defRPr/>
              </a:pPr>
              <a:t>‹#›</a:t>
            </a:fld>
            <a:endParaRPr lang="he-IL" dirty="0"/>
          </a:p>
        </p:txBody>
      </p:sp>
    </p:spTree>
    <p:extLst>
      <p:ext uri="{BB962C8B-B14F-4D97-AF65-F5344CB8AC3E}">
        <p14:creationId xmlns:p14="http://schemas.microsoft.com/office/powerpoint/2010/main" val="38818552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9519E835-44FA-438D-9ED0-59BB14719ECC}" type="slidenum">
              <a:rPr lang="he-IL"/>
              <a:pPr>
                <a:defRPr/>
              </a:pPr>
              <a:t>‹#›</a:t>
            </a:fld>
            <a:endParaRPr lang="he-IL" dirty="0"/>
          </a:p>
        </p:txBody>
      </p:sp>
    </p:spTree>
    <p:extLst>
      <p:ext uri="{BB962C8B-B14F-4D97-AF65-F5344CB8AC3E}">
        <p14:creationId xmlns:p14="http://schemas.microsoft.com/office/powerpoint/2010/main" val="5680066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E0437943-907C-4F57-810C-5BE2EF38E27F}"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740D8A0F-B3BD-4CA8-B685-2511C5B36DE6}" type="slidenum">
              <a:rPr lang="he-IL"/>
              <a:pPr>
                <a:defRPr/>
              </a:pPr>
              <a:t>‹#›</a:t>
            </a:fld>
            <a:endParaRPr lang="he-IL" dirty="0"/>
          </a:p>
        </p:txBody>
      </p:sp>
    </p:spTree>
    <p:extLst>
      <p:ext uri="{BB962C8B-B14F-4D97-AF65-F5344CB8AC3E}">
        <p14:creationId xmlns:p14="http://schemas.microsoft.com/office/powerpoint/2010/main" val="7092540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5B158881-D090-48E2-92EC-52D14A5ED191}" type="slidenum">
              <a:rPr lang="he-IL"/>
              <a:pPr>
                <a:defRPr/>
              </a:pPr>
              <a:t>‹#›</a:t>
            </a:fld>
            <a:endParaRPr lang="he-IL" dirty="0"/>
          </a:p>
        </p:txBody>
      </p:sp>
    </p:spTree>
    <p:extLst>
      <p:ext uri="{BB962C8B-B14F-4D97-AF65-F5344CB8AC3E}">
        <p14:creationId xmlns:p14="http://schemas.microsoft.com/office/powerpoint/2010/main" val="932373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B5E8E081-5A28-45F3-8D98-B6111BBB96C6}" type="slidenum">
              <a:rPr lang="he-IL"/>
              <a:pPr>
                <a:defRPr/>
              </a:pPr>
              <a:t>‹#›</a:t>
            </a:fld>
            <a:endParaRPr lang="he-IL" dirty="0"/>
          </a:p>
        </p:txBody>
      </p:sp>
    </p:spTree>
    <p:extLst>
      <p:ext uri="{BB962C8B-B14F-4D97-AF65-F5344CB8AC3E}">
        <p14:creationId xmlns:p14="http://schemas.microsoft.com/office/powerpoint/2010/main" val="8932558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D693D00D-DA04-4162-BF41-6F1317B081A7}"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FD951B91-4414-48FF-A941-EE9EA909E9B5}" type="slidenum">
              <a:rPr lang="he-IL"/>
              <a:pPr>
                <a:defRPr/>
              </a:pPr>
              <a:t>‹#›</a:t>
            </a:fld>
            <a:endParaRPr lang="he-IL" dirty="0"/>
          </a:p>
        </p:txBody>
      </p:sp>
    </p:spTree>
    <p:extLst>
      <p:ext uri="{BB962C8B-B14F-4D97-AF65-F5344CB8AC3E}">
        <p14:creationId xmlns:p14="http://schemas.microsoft.com/office/powerpoint/2010/main" val="14791511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A4DC7D2D-A6DD-4E6A-9C6A-AB9AFE212A99}" type="slidenum">
              <a:rPr lang="he-IL"/>
              <a:pPr>
                <a:defRPr/>
              </a:pPr>
              <a:t>‹#›</a:t>
            </a:fld>
            <a:endParaRPr lang="he-IL" dirty="0"/>
          </a:p>
        </p:txBody>
      </p:sp>
    </p:spTree>
    <p:extLst>
      <p:ext uri="{BB962C8B-B14F-4D97-AF65-F5344CB8AC3E}">
        <p14:creationId xmlns:p14="http://schemas.microsoft.com/office/powerpoint/2010/main" val="8740448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5B7D645E-EB98-4215-8E1E-9E296500ABD3}" type="slidenum">
              <a:rPr lang="he-IL"/>
              <a:pPr>
                <a:defRPr/>
              </a:pPr>
              <a:t>‹#›</a:t>
            </a:fld>
            <a:endParaRPr lang="he-IL" dirty="0"/>
          </a:p>
        </p:txBody>
      </p:sp>
    </p:spTree>
    <p:extLst>
      <p:ext uri="{BB962C8B-B14F-4D97-AF65-F5344CB8AC3E}">
        <p14:creationId xmlns:p14="http://schemas.microsoft.com/office/powerpoint/2010/main" val="24335099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D20A6690-864E-4F47-A5F5-A48FE7CE17FB}"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D07FF071-6548-4EF6-8E36-1CD79E910D51}" type="slidenum">
              <a:rPr lang="he-IL"/>
              <a:pPr>
                <a:defRPr/>
              </a:pPr>
              <a:t>‹#›</a:t>
            </a:fld>
            <a:endParaRPr lang="he-IL" dirty="0"/>
          </a:p>
        </p:txBody>
      </p:sp>
    </p:spTree>
    <p:extLst>
      <p:ext uri="{BB962C8B-B14F-4D97-AF65-F5344CB8AC3E}">
        <p14:creationId xmlns:p14="http://schemas.microsoft.com/office/powerpoint/2010/main" val="679361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תשובות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452AE6A1-D74C-42C9-AA83-2EFB42DED767}" type="slidenum">
              <a:rPr lang="he-IL"/>
              <a:pPr>
                <a:defRPr/>
              </a:pPr>
              <a:t>‹#›</a:t>
            </a:fld>
            <a:endParaRPr lang="he-IL" dirty="0"/>
          </a:p>
        </p:txBody>
      </p:sp>
    </p:spTree>
    <p:extLst>
      <p:ext uri="{BB962C8B-B14F-4D97-AF65-F5344CB8AC3E}">
        <p14:creationId xmlns:p14="http://schemas.microsoft.com/office/powerpoint/2010/main" val="2684756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57241D5D-173A-4DA0-872B-33F4B68513F7}" type="slidenum">
              <a:rPr lang="he-IL"/>
              <a:pPr>
                <a:defRPr/>
              </a:pPr>
              <a:t>‹#›</a:t>
            </a:fld>
            <a:endParaRPr lang="he-IL" dirty="0"/>
          </a:p>
        </p:txBody>
      </p:sp>
    </p:spTree>
    <p:extLst>
      <p:ext uri="{BB962C8B-B14F-4D97-AF65-F5344CB8AC3E}">
        <p14:creationId xmlns:p14="http://schemas.microsoft.com/office/powerpoint/2010/main" val="3787481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7B1BD8DE-47D8-4B45-9605-5026E8DE668A}" type="slidenum">
              <a:rPr lang="he-IL"/>
              <a:pPr>
                <a:defRPr/>
              </a:pPr>
              <a:t>‹#›</a:t>
            </a:fld>
            <a:endParaRPr lang="he-IL" dirty="0"/>
          </a:p>
        </p:txBody>
      </p:sp>
    </p:spTree>
    <p:extLst>
      <p:ext uri="{BB962C8B-B14F-4D97-AF65-F5344CB8AC3E}">
        <p14:creationId xmlns:p14="http://schemas.microsoft.com/office/powerpoint/2010/main" val="19301332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7B4E6A80-6651-4C29-B1C9-02DD733D3117}"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142875" y="6357938"/>
            <a:ext cx="2133600" cy="365125"/>
          </a:xfrm>
        </p:spPr>
        <p:txBody>
          <a:bodyPr/>
          <a:lstStyle>
            <a:lvl1pPr>
              <a:defRPr sz="1000">
                <a:solidFill>
                  <a:schemeClr val="tx1">
                    <a:lumMod val="65000"/>
                    <a:lumOff val="35000"/>
                  </a:schemeClr>
                </a:solidFill>
              </a:defRPr>
            </a:lvl1pPr>
          </a:lstStyle>
          <a:p>
            <a:pPr>
              <a:defRPr/>
            </a:pPr>
            <a:fld id="{72276E45-3F46-4DBE-8CAD-CAA68A83B3FB}" type="slidenum">
              <a:rPr lang="he-IL"/>
              <a:pPr>
                <a:defRPr/>
              </a:pPr>
              <a:t>‹#›</a:t>
            </a:fld>
            <a:endParaRPr lang="he-IL" dirty="0"/>
          </a:p>
        </p:txBody>
      </p:sp>
    </p:spTree>
    <p:extLst>
      <p:ext uri="{BB962C8B-B14F-4D97-AF65-F5344CB8AC3E}">
        <p14:creationId xmlns:p14="http://schemas.microsoft.com/office/powerpoint/2010/main" val="4259729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32D82669-8D6C-4DAC-A0B2-E6F1B403D75F}"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7CAD625A-E794-49D7-BE93-BE685581ACA5}" type="slidenum">
              <a:rPr lang="he-IL"/>
              <a:pPr>
                <a:defRPr/>
              </a:pPr>
              <a:t>‹#›</a:t>
            </a:fld>
            <a:endParaRPr lang="he-IL" dirty="0"/>
          </a:p>
        </p:txBody>
      </p:sp>
    </p:spTree>
    <p:extLst>
      <p:ext uri="{BB962C8B-B14F-4D97-AF65-F5344CB8AC3E}">
        <p14:creationId xmlns:p14="http://schemas.microsoft.com/office/powerpoint/2010/main" val="11341196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EA08EB95-C3B6-4C19-87DA-2E1BDB6B01F0}" type="slidenum">
              <a:rPr lang="he-IL"/>
              <a:pPr>
                <a:defRPr/>
              </a:pPr>
              <a:t>‹#›</a:t>
            </a:fld>
            <a:endParaRPr lang="he-IL" dirty="0"/>
          </a:p>
        </p:txBody>
      </p:sp>
    </p:spTree>
    <p:extLst>
      <p:ext uri="{BB962C8B-B14F-4D97-AF65-F5344CB8AC3E}">
        <p14:creationId xmlns:p14="http://schemas.microsoft.com/office/powerpoint/2010/main" val="2318995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3187C8CF-DD7F-410D-9545-75B36D7DB3E8}" type="slidenum">
              <a:rPr lang="he-IL"/>
              <a:pPr>
                <a:defRPr/>
              </a:pPr>
              <a:t>‹#›</a:t>
            </a:fld>
            <a:endParaRPr lang="he-IL" dirty="0"/>
          </a:p>
        </p:txBody>
      </p:sp>
    </p:spTree>
    <p:extLst>
      <p:ext uri="{BB962C8B-B14F-4D97-AF65-F5344CB8AC3E}">
        <p14:creationId xmlns:p14="http://schemas.microsoft.com/office/powerpoint/2010/main" val="23210970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9938C9FB-E750-458D-BF1B-E84A65ED7410}"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F8D671E3-16FD-43C3-9F3E-73D125064508}" type="slidenum">
              <a:rPr lang="he-IL"/>
              <a:pPr>
                <a:defRPr/>
              </a:pPr>
              <a:t>‹#›</a:t>
            </a:fld>
            <a:endParaRPr lang="he-IL" dirty="0"/>
          </a:p>
        </p:txBody>
      </p:sp>
    </p:spTree>
    <p:extLst>
      <p:ext uri="{BB962C8B-B14F-4D97-AF65-F5344CB8AC3E}">
        <p14:creationId xmlns:p14="http://schemas.microsoft.com/office/powerpoint/2010/main" val="21731449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C100DC68-760C-4DA5-8C9A-4CFA0248F0AC}" type="slidenum">
              <a:rPr lang="he-IL"/>
              <a:pPr>
                <a:defRPr/>
              </a:pPr>
              <a:t>‹#›</a:t>
            </a:fld>
            <a:endParaRPr lang="he-IL" dirty="0"/>
          </a:p>
        </p:txBody>
      </p:sp>
    </p:spTree>
    <p:extLst>
      <p:ext uri="{BB962C8B-B14F-4D97-AF65-F5344CB8AC3E}">
        <p14:creationId xmlns:p14="http://schemas.microsoft.com/office/powerpoint/2010/main" val="413128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84C9FBED-274A-41BB-83FF-2FE04D204AE4}" type="slidenum">
              <a:rPr lang="he-IL"/>
              <a:pPr>
                <a:defRPr/>
              </a:pPr>
              <a:t>‹#›</a:t>
            </a:fld>
            <a:endParaRPr lang="he-IL" dirty="0"/>
          </a:p>
        </p:txBody>
      </p:sp>
    </p:spTree>
    <p:extLst>
      <p:ext uri="{BB962C8B-B14F-4D97-AF65-F5344CB8AC3E}">
        <p14:creationId xmlns:p14="http://schemas.microsoft.com/office/powerpoint/2010/main" val="19491683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361E22BF-3FBA-419D-BF3A-340AF78A0519}"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C5526A87-B37B-4970-AD83-F6C8DAD44D6B}" type="slidenum">
              <a:rPr lang="he-IL"/>
              <a:pPr>
                <a:defRPr/>
              </a:pPr>
              <a:t>‹#›</a:t>
            </a:fld>
            <a:endParaRPr lang="he-IL" dirty="0"/>
          </a:p>
        </p:txBody>
      </p:sp>
    </p:spTree>
    <p:extLst>
      <p:ext uri="{BB962C8B-B14F-4D97-AF65-F5344CB8AC3E}">
        <p14:creationId xmlns:p14="http://schemas.microsoft.com/office/powerpoint/2010/main" val="2920890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B55636C8-0263-4A38-8892-BDCA87F75444}"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AAD19CB7-DA44-4591-A88E-7721C4384C4F}" type="slidenum">
              <a:rPr lang="he-IL"/>
              <a:pPr>
                <a:defRPr/>
              </a:pPr>
              <a:t>‹#›</a:t>
            </a:fld>
            <a:endParaRPr lang="he-IL" dirty="0"/>
          </a:p>
        </p:txBody>
      </p:sp>
    </p:spTree>
    <p:extLst>
      <p:ext uri="{BB962C8B-B14F-4D97-AF65-F5344CB8AC3E}">
        <p14:creationId xmlns:p14="http://schemas.microsoft.com/office/powerpoint/2010/main" val="10598890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969AADF2-50CE-488E-94E0-B498926EE1D7}" type="slidenum">
              <a:rPr lang="he-IL"/>
              <a:pPr>
                <a:defRPr/>
              </a:pPr>
              <a:t>‹#›</a:t>
            </a:fld>
            <a:endParaRPr lang="he-IL" dirty="0"/>
          </a:p>
        </p:txBody>
      </p:sp>
    </p:spTree>
    <p:extLst>
      <p:ext uri="{BB962C8B-B14F-4D97-AF65-F5344CB8AC3E}">
        <p14:creationId xmlns:p14="http://schemas.microsoft.com/office/powerpoint/2010/main" val="36171977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897216A4-4943-4FEB-9E87-F28F7A3598FA}" type="slidenum">
              <a:rPr lang="he-IL"/>
              <a:pPr>
                <a:defRPr/>
              </a:pPr>
              <a:t>‹#›</a:t>
            </a:fld>
            <a:endParaRPr lang="he-IL" dirty="0"/>
          </a:p>
        </p:txBody>
      </p:sp>
    </p:spTree>
    <p:extLst>
      <p:ext uri="{BB962C8B-B14F-4D97-AF65-F5344CB8AC3E}">
        <p14:creationId xmlns:p14="http://schemas.microsoft.com/office/powerpoint/2010/main" val="14990937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7A057102-B862-4239-BD57-6ED09475F0B3}"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0EA445A7-BCCF-4436-8960-E07AC0368897}" type="slidenum">
              <a:rPr lang="he-IL"/>
              <a:pPr>
                <a:defRPr/>
              </a:pPr>
              <a:t>‹#›</a:t>
            </a:fld>
            <a:endParaRPr lang="he-IL" dirty="0"/>
          </a:p>
        </p:txBody>
      </p:sp>
    </p:spTree>
    <p:extLst>
      <p:ext uri="{BB962C8B-B14F-4D97-AF65-F5344CB8AC3E}">
        <p14:creationId xmlns:p14="http://schemas.microsoft.com/office/powerpoint/2010/main" val="20556233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E59465E2-969A-47B5-9E25-172C72E55E59}"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3C400698-BF3C-4E8A-A877-BCC5B4AA5737}" type="slidenum">
              <a:rPr lang="he-IL"/>
              <a:pPr>
                <a:defRPr/>
              </a:pPr>
              <a:t>‹#›</a:t>
            </a:fld>
            <a:endParaRPr lang="he-IL" dirty="0"/>
          </a:p>
        </p:txBody>
      </p:sp>
    </p:spTree>
    <p:extLst>
      <p:ext uri="{BB962C8B-B14F-4D97-AF65-F5344CB8AC3E}">
        <p14:creationId xmlns:p14="http://schemas.microsoft.com/office/powerpoint/2010/main" val="2611775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DA2C1A4C-65C4-4937-898B-6B78CA44F311}" type="slidenum">
              <a:rPr lang="he-IL"/>
              <a:pPr>
                <a:defRPr/>
              </a:pPr>
              <a:t>‹#›</a:t>
            </a:fld>
            <a:endParaRPr lang="he-IL" dirty="0"/>
          </a:p>
        </p:txBody>
      </p:sp>
    </p:spTree>
    <p:extLst>
      <p:ext uri="{BB962C8B-B14F-4D97-AF65-F5344CB8AC3E}">
        <p14:creationId xmlns:p14="http://schemas.microsoft.com/office/powerpoint/2010/main" val="33504999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D1B00BF6-34D0-41DB-9132-32CC394B85CA}" type="slidenum">
              <a:rPr lang="he-IL"/>
              <a:pPr>
                <a:defRPr/>
              </a:pPr>
              <a:t>‹#›</a:t>
            </a:fld>
            <a:endParaRPr lang="he-IL" dirty="0"/>
          </a:p>
        </p:txBody>
      </p:sp>
    </p:spTree>
    <p:extLst>
      <p:ext uri="{BB962C8B-B14F-4D97-AF65-F5344CB8AC3E}">
        <p14:creationId xmlns:p14="http://schemas.microsoft.com/office/powerpoint/2010/main" val="17322349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E1AACD7A-0474-45F0-8E97-C794DB97B1BA}"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2CB0D655-54A4-4B7A-91EE-CBEE334D767B}" type="slidenum">
              <a:rPr lang="he-IL"/>
              <a:pPr>
                <a:defRPr/>
              </a:pPr>
              <a:t>‹#›</a:t>
            </a:fld>
            <a:endParaRPr lang="he-IL" dirty="0"/>
          </a:p>
        </p:txBody>
      </p:sp>
    </p:spTree>
    <p:extLst>
      <p:ext uri="{BB962C8B-B14F-4D97-AF65-F5344CB8AC3E}">
        <p14:creationId xmlns:p14="http://schemas.microsoft.com/office/powerpoint/2010/main" val="3067461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65C9C371-FD30-4CD9-8F63-4561FC69983A}" type="slidenum">
              <a:rPr lang="he-IL"/>
              <a:pPr>
                <a:defRPr/>
              </a:pPr>
              <a:t>‹#›</a:t>
            </a:fld>
            <a:endParaRPr lang="he-IL" dirty="0"/>
          </a:p>
        </p:txBody>
      </p:sp>
    </p:spTree>
    <p:extLst>
      <p:ext uri="{BB962C8B-B14F-4D97-AF65-F5344CB8AC3E}">
        <p14:creationId xmlns:p14="http://schemas.microsoft.com/office/powerpoint/2010/main" val="5135427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B366216A-DAE0-4A39-92BC-A932BE8E1A63}" type="slidenum">
              <a:rPr lang="he-IL"/>
              <a:pPr>
                <a:defRPr/>
              </a:pPr>
              <a:t>‹#›</a:t>
            </a:fld>
            <a:endParaRPr lang="he-IL" dirty="0"/>
          </a:p>
        </p:txBody>
      </p:sp>
    </p:spTree>
    <p:extLst>
      <p:ext uri="{BB962C8B-B14F-4D97-AF65-F5344CB8AC3E}">
        <p14:creationId xmlns:p14="http://schemas.microsoft.com/office/powerpoint/2010/main" val="24133799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30A9C458-C391-40DF-8B30-3713FCD9B302}"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24ED8F90-A532-4852-98F2-83C794CD2DBE}" type="slidenum">
              <a:rPr lang="he-IL"/>
              <a:pPr>
                <a:defRPr/>
              </a:pPr>
              <a:t>‹#›</a:t>
            </a:fld>
            <a:endParaRPr lang="he-IL" dirty="0"/>
          </a:p>
        </p:txBody>
      </p:sp>
    </p:spTree>
    <p:extLst>
      <p:ext uri="{BB962C8B-B14F-4D97-AF65-F5344CB8AC3E}">
        <p14:creationId xmlns:p14="http://schemas.microsoft.com/office/powerpoint/2010/main" val="545799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AE18839D-5313-481C-993B-0A2D92083CFF}"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365A3E2F-008D-46D4-8654-D858C8696FD0}" type="slidenum">
              <a:rPr lang="he-IL"/>
              <a:pPr>
                <a:defRPr/>
              </a:pPr>
              <a:t>‹#›</a:t>
            </a:fld>
            <a:endParaRPr lang="he-IL" dirty="0"/>
          </a:p>
        </p:txBody>
      </p:sp>
    </p:spTree>
    <p:extLst>
      <p:ext uri="{BB962C8B-B14F-4D97-AF65-F5344CB8AC3E}">
        <p14:creationId xmlns:p14="http://schemas.microsoft.com/office/powerpoint/2010/main" val="24586127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1BEE4364-3DB9-488B-BF80-430C50BFF2DC}" type="slidenum">
              <a:rPr lang="he-IL"/>
              <a:pPr>
                <a:defRPr/>
              </a:pPr>
              <a:t>‹#›</a:t>
            </a:fld>
            <a:endParaRPr lang="he-IL" dirty="0"/>
          </a:p>
        </p:txBody>
      </p:sp>
    </p:spTree>
    <p:extLst>
      <p:ext uri="{BB962C8B-B14F-4D97-AF65-F5344CB8AC3E}">
        <p14:creationId xmlns:p14="http://schemas.microsoft.com/office/powerpoint/2010/main" val="15896345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1330826A-F780-43CE-9923-B2A3335A1B07}" type="slidenum">
              <a:rPr lang="he-IL"/>
              <a:pPr>
                <a:defRPr/>
              </a:pPr>
              <a:t>‹#›</a:t>
            </a:fld>
            <a:endParaRPr lang="he-IL" dirty="0"/>
          </a:p>
        </p:txBody>
      </p:sp>
    </p:spTree>
    <p:extLst>
      <p:ext uri="{BB962C8B-B14F-4D97-AF65-F5344CB8AC3E}">
        <p14:creationId xmlns:p14="http://schemas.microsoft.com/office/powerpoint/2010/main" val="40880800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5E603BDC-1E49-4FF9-9C6F-7B21FDCEF8B2}"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0C37BF4D-0930-4726-8CFE-193B22689DCC}" type="slidenum">
              <a:rPr lang="he-IL"/>
              <a:pPr>
                <a:defRPr/>
              </a:pPr>
              <a:t>‹#›</a:t>
            </a:fld>
            <a:endParaRPr lang="he-IL" dirty="0"/>
          </a:p>
        </p:txBody>
      </p:sp>
    </p:spTree>
    <p:extLst>
      <p:ext uri="{BB962C8B-B14F-4D97-AF65-F5344CB8AC3E}">
        <p14:creationId xmlns:p14="http://schemas.microsoft.com/office/powerpoint/2010/main" val="27767841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8313EFBE-3F26-4BCA-A79A-8B41D361EC9D}" type="slidenum">
              <a:rPr lang="he-IL"/>
              <a:pPr>
                <a:defRPr/>
              </a:pPr>
              <a:t>‹#›</a:t>
            </a:fld>
            <a:endParaRPr lang="he-IL" dirty="0"/>
          </a:p>
        </p:txBody>
      </p:sp>
    </p:spTree>
    <p:extLst>
      <p:ext uri="{BB962C8B-B14F-4D97-AF65-F5344CB8AC3E}">
        <p14:creationId xmlns:p14="http://schemas.microsoft.com/office/powerpoint/2010/main" val="10064199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7CB42432-7252-49FA-92A6-33C3D8377E86}" type="slidenum">
              <a:rPr lang="he-IL"/>
              <a:pPr>
                <a:defRPr/>
              </a:pPr>
              <a:t>‹#›</a:t>
            </a:fld>
            <a:endParaRPr lang="he-IL" dirty="0"/>
          </a:p>
        </p:txBody>
      </p:sp>
    </p:spTree>
    <p:extLst>
      <p:ext uri="{BB962C8B-B14F-4D97-AF65-F5344CB8AC3E}">
        <p14:creationId xmlns:p14="http://schemas.microsoft.com/office/powerpoint/2010/main" val="2321090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72D2AF3D-A3B4-4653-A2E7-787991017800}"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ED4369C9-F217-4476-A50E-E1D2D5527C4F}" type="slidenum">
              <a:rPr lang="he-IL"/>
              <a:pPr>
                <a:defRPr/>
              </a:pPr>
              <a:t>‹#›</a:t>
            </a:fld>
            <a:endParaRPr lang="he-IL" dirty="0"/>
          </a:p>
        </p:txBody>
      </p:sp>
    </p:spTree>
    <p:extLst>
      <p:ext uri="{BB962C8B-B14F-4D97-AF65-F5344CB8AC3E}">
        <p14:creationId xmlns:p14="http://schemas.microsoft.com/office/powerpoint/2010/main" val="13326977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39D5C57B-FB5A-46A7-98E2-726DBA56FACE}"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5F8F1741-4A86-473D-A9F7-DC12C49B41C8}" type="slidenum">
              <a:rPr lang="he-IL"/>
              <a:pPr>
                <a:defRPr/>
              </a:pPr>
              <a:t>‹#›</a:t>
            </a:fld>
            <a:endParaRPr lang="he-IL" dirty="0"/>
          </a:p>
        </p:txBody>
      </p:sp>
    </p:spTree>
    <p:extLst>
      <p:ext uri="{BB962C8B-B14F-4D97-AF65-F5344CB8AC3E}">
        <p14:creationId xmlns:p14="http://schemas.microsoft.com/office/powerpoint/2010/main" val="12873139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19BA33ED-59FD-4842-98D9-3D52D790F99B}" type="slidenum">
              <a:rPr lang="he-IL"/>
              <a:pPr>
                <a:defRPr/>
              </a:pPr>
              <a:t>‹#›</a:t>
            </a:fld>
            <a:endParaRPr lang="he-IL" dirty="0"/>
          </a:p>
        </p:txBody>
      </p:sp>
    </p:spTree>
    <p:extLst>
      <p:ext uri="{BB962C8B-B14F-4D97-AF65-F5344CB8AC3E}">
        <p14:creationId xmlns:p14="http://schemas.microsoft.com/office/powerpoint/2010/main" val="130762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B60E65ED-C047-483C-A57B-4BBCD53954CD}" type="slidenum">
              <a:rPr lang="he-IL"/>
              <a:pPr>
                <a:defRPr/>
              </a:pPr>
              <a:t>‹#›</a:t>
            </a:fld>
            <a:endParaRPr lang="he-IL" dirty="0"/>
          </a:p>
        </p:txBody>
      </p:sp>
    </p:spTree>
    <p:extLst>
      <p:ext uri="{BB962C8B-B14F-4D97-AF65-F5344CB8AC3E}">
        <p14:creationId xmlns:p14="http://schemas.microsoft.com/office/powerpoint/2010/main" val="1148193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E640B207-575C-44F7-88E2-CBA6A358A196}"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28342574-85CC-4F66-8949-9FD174B9F074}" type="slidenum">
              <a:rPr lang="he-IL"/>
              <a:pPr>
                <a:defRPr/>
              </a:pPr>
              <a:t>‹#›</a:t>
            </a:fld>
            <a:endParaRPr lang="he-IL" dirty="0"/>
          </a:p>
        </p:txBody>
      </p:sp>
    </p:spTree>
    <p:extLst>
      <p:ext uri="{BB962C8B-B14F-4D97-AF65-F5344CB8AC3E}">
        <p14:creationId xmlns:p14="http://schemas.microsoft.com/office/powerpoint/2010/main" val="328809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8C2013F2-DA0E-46C3-8AFF-0BAE6F4CB1A1}" type="slidenum">
              <a:rPr lang="he-IL"/>
              <a:pPr>
                <a:defRPr/>
              </a:pPr>
              <a:t>‹#›</a:t>
            </a:fld>
            <a:endParaRPr lang="he-IL" dirty="0"/>
          </a:p>
        </p:txBody>
      </p:sp>
    </p:spTree>
    <p:extLst>
      <p:ext uri="{BB962C8B-B14F-4D97-AF65-F5344CB8AC3E}">
        <p14:creationId xmlns:p14="http://schemas.microsoft.com/office/powerpoint/2010/main" val="2152030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CC8DBAB2-F226-4007-BA6F-87E39856551E}" type="slidenum">
              <a:rPr lang="he-IL"/>
              <a:pPr>
                <a:defRPr/>
              </a:pPr>
              <a:t>‹#›</a:t>
            </a:fld>
            <a:endParaRPr lang="he-IL" dirty="0"/>
          </a:p>
        </p:txBody>
      </p:sp>
    </p:spTree>
    <p:extLst>
      <p:ext uri="{BB962C8B-B14F-4D97-AF65-F5344CB8AC3E}">
        <p14:creationId xmlns:p14="http://schemas.microsoft.com/office/powerpoint/2010/main" val="74792659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4FC4548D-3ADA-43C0-B921-5F7A9BBE08A8}" type="slidenum">
              <a:rPr lang="he-IL"/>
              <a:pPr>
                <a:defRPr/>
              </a:pPr>
              <a:t>‹#›</a:t>
            </a:fld>
            <a:endParaRPr lang="he-IL" dirty="0"/>
          </a:p>
        </p:txBody>
      </p:sp>
    </p:spTree>
    <p:extLst>
      <p:ext uri="{BB962C8B-B14F-4D97-AF65-F5344CB8AC3E}">
        <p14:creationId xmlns:p14="http://schemas.microsoft.com/office/powerpoint/2010/main" val="292923769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9081AAE7-C56F-4C31-ABF1-CA5286CB9C72}"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508BE56B-BD54-49B5-B4F6-579DA5B04D98}" type="slidenum">
              <a:rPr lang="he-IL"/>
              <a:pPr>
                <a:defRPr/>
              </a:pPr>
              <a:t>‹#›</a:t>
            </a:fld>
            <a:endParaRPr lang="he-IL" dirty="0"/>
          </a:p>
        </p:txBody>
      </p:sp>
    </p:spTree>
    <p:extLst>
      <p:ext uri="{BB962C8B-B14F-4D97-AF65-F5344CB8AC3E}">
        <p14:creationId xmlns:p14="http://schemas.microsoft.com/office/powerpoint/2010/main" val="14734448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32EBC7F9-9FAC-4C34-801F-02479B719A22}"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4DF53D6E-5C1C-433A-9376-836689536679}" type="slidenum">
              <a:rPr lang="he-IL"/>
              <a:pPr>
                <a:defRPr/>
              </a:pPr>
              <a:t>‹#›</a:t>
            </a:fld>
            <a:endParaRPr lang="he-IL" dirty="0"/>
          </a:p>
        </p:txBody>
      </p:sp>
    </p:spTree>
    <p:extLst>
      <p:ext uri="{BB962C8B-B14F-4D97-AF65-F5344CB8AC3E}">
        <p14:creationId xmlns:p14="http://schemas.microsoft.com/office/powerpoint/2010/main" val="160139179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15E7255D-3295-4599-B92A-DE021E5AC89C}"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09418770-FB7B-4644-BE61-747FB921954F}" type="slidenum">
              <a:rPr lang="he-IL"/>
              <a:pPr>
                <a:defRPr/>
              </a:pPr>
              <a:t>‹#›</a:t>
            </a:fld>
            <a:endParaRPr lang="he-IL" dirty="0"/>
          </a:p>
        </p:txBody>
      </p:sp>
    </p:spTree>
    <p:extLst>
      <p:ext uri="{BB962C8B-B14F-4D97-AF65-F5344CB8AC3E}">
        <p14:creationId xmlns:p14="http://schemas.microsoft.com/office/powerpoint/2010/main" val="12710990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5B19AFD3-B5B1-4F35-9D23-D00B878A8C70}" type="slidenum">
              <a:rPr lang="he-IL"/>
              <a:pPr>
                <a:defRPr/>
              </a:pPr>
              <a:t>‹#›</a:t>
            </a:fld>
            <a:endParaRPr lang="he-IL" dirty="0"/>
          </a:p>
        </p:txBody>
      </p:sp>
    </p:spTree>
    <p:extLst>
      <p:ext uri="{BB962C8B-B14F-4D97-AF65-F5344CB8AC3E}">
        <p14:creationId xmlns:p14="http://schemas.microsoft.com/office/powerpoint/2010/main" val="13139307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C7E23288-F78D-4230-98BD-C47E2C04F951}" type="slidenum">
              <a:rPr lang="he-IL"/>
              <a:pPr>
                <a:defRPr/>
              </a:pPr>
              <a:t>‹#›</a:t>
            </a:fld>
            <a:endParaRPr lang="he-IL" dirty="0"/>
          </a:p>
        </p:txBody>
      </p:sp>
    </p:spTree>
    <p:extLst>
      <p:ext uri="{BB962C8B-B14F-4D97-AF65-F5344CB8AC3E}">
        <p14:creationId xmlns:p14="http://schemas.microsoft.com/office/powerpoint/2010/main" val="11910618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F7464633-E627-46AC-9EEB-33E40C9C6D7E}"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51FBCFF8-B632-457F-ABC9-9D7801100AB1}" type="slidenum">
              <a:rPr lang="he-IL"/>
              <a:pPr>
                <a:defRPr/>
              </a:pPr>
              <a:t>‹#›</a:t>
            </a:fld>
            <a:endParaRPr lang="he-IL" dirty="0"/>
          </a:p>
        </p:txBody>
      </p:sp>
    </p:spTree>
    <p:extLst>
      <p:ext uri="{BB962C8B-B14F-4D97-AF65-F5344CB8AC3E}">
        <p14:creationId xmlns:p14="http://schemas.microsoft.com/office/powerpoint/2010/main" val="373015162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C5A7F320-CD8C-4515-936C-C41EE0C33BA7}" type="slidenum">
              <a:rPr lang="he-IL"/>
              <a:pPr>
                <a:defRPr/>
              </a:pPr>
              <a:t>‹#›</a:t>
            </a:fld>
            <a:endParaRPr lang="he-IL" dirty="0"/>
          </a:p>
        </p:txBody>
      </p:sp>
    </p:spTree>
    <p:extLst>
      <p:ext uri="{BB962C8B-B14F-4D97-AF65-F5344CB8AC3E}">
        <p14:creationId xmlns:p14="http://schemas.microsoft.com/office/powerpoint/2010/main" val="36947777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F0DA24E1-0B13-4121-B921-CC1D34DBFB70}" type="slidenum">
              <a:rPr lang="he-IL"/>
              <a:pPr>
                <a:defRPr/>
              </a:pPr>
              <a:t>‹#›</a:t>
            </a:fld>
            <a:endParaRPr lang="he-IL" dirty="0"/>
          </a:p>
        </p:txBody>
      </p:sp>
    </p:spTree>
    <p:extLst>
      <p:ext uri="{BB962C8B-B14F-4D97-AF65-F5344CB8AC3E}">
        <p14:creationId xmlns:p14="http://schemas.microsoft.com/office/powerpoint/2010/main" val="2141473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9803092C-D19B-42E5-934F-99AD8B60C141}" type="slidenum">
              <a:rPr lang="he-IL"/>
              <a:pPr>
                <a:defRPr/>
              </a:pPr>
              <a:t>‹#›</a:t>
            </a:fld>
            <a:endParaRPr lang="he-IL" dirty="0"/>
          </a:p>
        </p:txBody>
      </p:sp>
    </p:spTree>
    <p:extLst>
      <p:ext uri="{BB962C8B-B14F-4D97-AF65-F5344CB8AC3E}">
        <p14:creationId xmlns:p14="http://schemas.microsoft.com/office/powerpoint/2010/main" val="157066888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0DD1A121-6EE1-4858-95E1-C1FC66AFF7C8}"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DBEBD82D-B88E-4616-9121-B4B9A01C4C8F}" type="slidenum">
              <a:rPr lang="he-IL"/>
              <a:pPr>
                <a:defRPr/>
              </a:pPr>
              <a:t>‹#›</a:t>
            </a:fld>
            <a:endParaRPr lang="he-IL" dirty="0"/>
          </a:p>
        </p:txBody>
      </p:sp>
    </p:spTree>
    <p:extLst>
      <p:ext uri="{BB962C8B-B14F-4D97-AF65-F5344CB8AC3E}">
        <p14:creationId xmlns:p14="http://schemas.microsoft.com/office/powerpoint/2010/main" val="156747763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F68A1150-0DEE-4708-AA07-AD721D7A3684}"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0BC06ACA-10BD-451B-BF28-F08908F01831}" type="slidenum">
              <a:rPr lang="he-IL"/>
              <a:pPr>
                <a:defRPr/>
              </a:pPr>
              <a:t>‹#›</a:t>
            </a:fld>
            <a:endParaRPr lang="he-IL" dirty="0"/>
          </a:p>
        </p:txBody>
      </p:sp>
    </p:spTree>
    <p:extLst>
      <p:ext uri="{BB962C8B-B14F-4D97-AF65-F5344CB8AC3E}">
        <p14:creationId xmlns:p14="http://schemas.microsoft.com/office/powerpoint/2010/main" val="20974604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A5D660AC-7997-4171-BE59-63E273DB45B7}"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361B3FB4-528A-4FF0-9A30-6EADFC375E3C}" type="slidenum">
              <a:rPr lang="he-IL"/>
              <a:pPr>
                <a:defRPr/>
              </a:pPr>
              <a:t>‹#›</a:t>
            </a:fld>
            <a:endParaRPr lang="he-IL" dirty="0"/>
          </a:p>
        </p:txBody>
      </p:sp>
    </p:spTree>
    <p:extLst>
      <p:ext uri="{BB962C8B-B14F-4D97-AF65-F5344CB8AC3E}">
        <p14:creationId xmlns:p14="http://schemas.microsoft.com/office/powerpoint/2010/main" val="422216922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2E2F9F78-BEE3-4475-AB26-554B21DBC3C5}" type="slidenum">
              <a:rPr lang="he-IL"/>
              <a:pPr>
                <a:defRPr/>
              </a:pPr>
              <a:t>‹#›</a:t>
            </a:fld>
            <a:endParaRPr lang="he-IL" dirty="0"/>
          </a:p>
        </p:txBody>
      </p:sp>
    </p:spTree>
    <p:extLst>
      <p:ext uri="{BB962C8B-B14F-4D97-AF65-F5344CB8AC3E}">
        <p14:creationId xmlns:p14="http://schemas.microsoft.com/office/powerpoint/2010/main" val="58736678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C78BD968-E48F-4F53-921B-60EBA8E82CEC}" type="slidenum">
              <a:rPr lang="he-IL"/>
              <a:pPr>
                <a:defRPr/>
              </a:pPr>
              <a:t>‹#›</a:t>
            </a:fld>
            <a:endParaRPr lang="he-IL" dirty="0"/>
          </a:p>
        </p:txBody>
      </p:sp>
    </p:spTree>
    <p:extLst>
      <p:ext uri="{BB962C8B-B14F-4D97-AF65-F5344CB8AC3E}">
        <p14:creationId xmlns:p14="http://schemas.microsoft.com/office/powerpoint/2010/main" val="189443664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D4F0501F-6966-475B-A0C6-23B10E13894A}"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7D47532A-A682-4A5E-BD00-087DFA41C839}" type="slidenum">
              <a:rPr lang="he-IL"/>
              <a:pPr>
                <a:defRPr/>
              </a:pPr>
              <a:t>‹#›</a:t>
            </a:fld>
            <a:endParaRPr lang="he-IL" dirty="0"/>
          </a:p>
        </p:txBody>
      </p:sp>
    </p:spTree>
    <p:extLst>
      <p:ext uri="{BB962C8B-B14F-4D97-AF65-F5344CB8AC3E}">
        <p14:creationId xmlns:p14="http://schemas.microsoft.com/office/powerpoint/2010/main" val="302385007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65F165B2-9469-489A-96DD-1A2F3BB1A10C}" type="slidenum">
              <a:rPr lang="he-IL"/>
              <a:pPr>
                <a:defRPr/>
              </a:pPr>
              <a:t>‹#›</a:t>
            </a:fld>
            <a:endParaRPr lang="he-IL" dirty="0"/>
          </a:p>
        </p:txBody>
      </p:sp>
    </p:spTree>
    <p:extLst>
      <p:ext uri="{BB962C8B-B14F-4D97-AF65-F5344CB8AC3E}">
        <p14:creationId xmlns:p14="http://schemas.microsoft.com/office/powerpoint/2010/main" val="364717565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2C8E5620-39FA-4418-975D-DA92AFA30F26}" type="slidenum">
              <a:rPr lang="he-IL"/>
              <a:pPr>
                <a:defRPr/>
              </a:pPr>
              <a:t>‹#›</a:t>
            </a:fld>
            <a:endParaRPr lang="he-IL" dirty="0"/>
          </a:p>
        </p:txBody>
      </p:sp>
    </p:spTree>
    <p:extLst>
      <p:ext uri="{BB962C8B-B14F-4D97-AF65-F5344CB8AC3E}">
        <p14:creationId xmlns:p14="http://schemas.microsoft.com/office/powerpoint/2010/main" val="251097349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14878879-A80C-4216-9134-BEBBE0E26E7D}"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9BC16252-DEE6-4BA0-A18D-64A05BB3E1C8}" type="slidenum">
              <a:rPr lang="he-IL"/>
              <a:pPr>
                <a:defRPr/>
              </a:pPr>
              <a:t>‹#›</a:t>
            </a:fld>
            <a:endParaRPr lang="he-IL" dirty="0"/>
          </a:p>
        </p:txBody>
      </p:sp>
    </p:spTree>
    <p:extLst>
      <p:ext uri="{BB962C8B-B14F-4D97-AF65-F5344CB8AC3E}">
        <p14:creationId xmlns:p14="http://schemas.microsoft.com/office/powerpoint/2010/main" val="172999158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C5AFFD5A-4E4D-419C-9753-79793DC2A15B}"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D7A08593-6FBF-4B94-8FBE-382802A30609}" type="slidenum">
              <a:rPr lang="he-IL"/>
              <a:pPr>
                <a:defRPr/>
              </a:pPr>
              <a:t>‹#›</a:t>
            </a:fld>
            <a:endParaRPr lang="he-IL" dirty="0"/>
          </a:p>
        </p:txBody>
      </p:sp>
    </p:spTree>
    <p:extLst>
      <p:ext uri="{BB962C8B-B14F-4D97-AF65-F5344CB8AC3E}">
        <p14:creationId xmlns:p14="http://schemas.microsoft.com/office/powerpoint/2010/main" val="4037162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2AC7FDF2-7196-4184-8826-CD476E836E92}"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5331A8A0-D40B-49F2-A750-9CFFC4E1B4BA}" type="slidenum">
              <a:rPr lang="he-IL"/>
              <a:pPr>
                <a:defRPr/>
              </a:pPr>
              <a:t>‹#›</a:t>
            </a:fld>
            <a:endParaRPr lang="he-IL" dirty="0"/>
          </a:p>
        </p:txBody>
      </p:sp>
    </p:spTree>
    <p:extLst>
      <p:ext uri="{BB962C8B-B14F-4D97-AF65-F5344CB8AC3E}">
        <p14:creationId xmlns:p14="http://schemas.microsoft.com/office/powerpoint/2010/main" val="18505250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671AD053-8CFB-4115-84C2-2B32CD2EF668}" type="slidenum">
              <a:rPr lang="he-IL"/>
              <a:pPr>
                <a:defRPr/>
              </a:pPr>
              <a:t>‹#›</a:t>
            </a:fld>
            <a:endParaRPr lang="he-IL" dirty="0"/>
          </a:p>
        </p:txBody>
      </p:sp>
    </p:spTree>
    <p:extLst>
      <p:ext uri="{BB962C8B-B14F-4D97-AF65-F5344CB8AC3E}">
        <p14:creationId xmlns:p14="http://schemas.microsoft.com/office/powerpoint/2010/main" val="3511315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0FE5FC25-12A2-4895-8936-EB15865FD569}" type="slidenum">
              <a:rPr lang="he-IL"/>
              <a:pPr>
                <a:defRPr/>
              </a:pPr>
              <a:t>‹#›</a:t>
            </a:fld>
            <a:endParaRPr lang="he-IL" dirty="0"/>
          </a:p>
        </p:txBody>
      </p:sp>
    </p:spTree>
    <p:extLst>
      <p:ext uri="{BB962C8B-B14F-4D97-AF65-F5344CB8AC3E}">
        <p14:creationId xmlns:p14="http://schemas.microsoft.com/office/powerpoint/2010/main" val="330548090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F3438F57-ED11-46D7-8349-8525A9495D92}"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795BCDC3-2F39-4ECD-A39D-426CAB1C23E8}" type="slidenum">
              <a:rPr lang="he-IL"/>
              <a:pPr>
                <a:defRPr/>
              </a:pPr>
              <a:t>‹#›</a:t>
            </a:fld>
            <a:endParaRPr lang="he-IL" dirty="0"/>
          </a:p>
        </p:txBody>
      </p:sp>
    </p:spTree>
    <p:extLst>
      <p:ext uri="{BB962C8B-B14F-4D97-AF65-F5344CB8AC3E}">
        <p14:creationId xmlns:p14="http://schemas.microsoft.com/office/powerpoint/2010/main" val="333300727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41BFB951-ABF5-422A-B729-3DEC93443AA4}"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A23F279F-1AFE-483C-BAFC-DCA691A57113}" type="slidenum">
              <a:rPr lang="he-IL"/>
              <a:pPr>
                <a:defRPr/>
              </a:pPr>
              <a:t>‹#›</a:t>
            </a:fld>
            <a:endParaRPr lang="he-IL" dirty="0"/>
          </a:p>
        </p:txBody>
      </p:sp>
    </p:spTree>
    <p:extLst>
      <p:ext uri="{BB962C8B-B14F-4D97-AF65-F5344CB8AC3E}">
        <p14:creationId xmlns:p14="http://schemas.microsoft.com/office/powerpoint/2010/main" val="263093324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1A93AB65-B027-4A01-837E-AF80C9B93E35}" type="slidenum">
              <a:rPr lang="he-IL"/>
              <a:pPr>
                <a:defRPr/>
              </a:pPr>
              <a:t>‹#›</a:t>
            </a:fld>
            <a:endParaRPr lang="he-IL" dirty="0"/>
          </a:p>
        </p:txBody>
      </p:sp>
    </p:spTree>
    <p:extLst>
      <p:ext uri="{BB962C8B-B14F-4D97-AF65-F5344CB8AC3E}">
        <p14:creationId xmlns:p14="http://schemas.microsoft.com/office/powerpoint/2010/main" val="119204243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95960124-A9F0-4C81-8D11-51367C74A0DE}" type="slidenum">
              <a:rPr lang="he-IL"/>
              <a:pPr>
                <a:defRPr/>
              </a:pPr>
              <a:t>‹#›</a:t>
            </a:fld>
            <a:endParaRPr lang="he-IL" dirty="0"/>
          </a:p>
        </p:txBody>
      </p:sp>
    </p:spTree>
    <p:extLst>
      <p:ext uri="{BB962C8B-B14F-4D97-AF65-F5344CB8AC3E}">
        <p14:creationId xmlns:p14="http://schemas.microsoft.com/office/powerpoint/2010/main" val="270183203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9B95AEB1-C88C-4257-87C8-2C18C021543E}"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5C3F0063-6BF6-4669-AF07-67332C34E5CD}" type="slidenum">
              <a:rPr lang="he-IL"/>
              <a:pPr>
                <a:defRPr/>
              </a:pPr>
              <a:t>‹#›</a:t>
            </a:fld>
            <a:endParaRPr lang="he-IL" dirty="0"/>
          </a:p>
        </p:txBody>
      </p:sp>
    </p:spTree>
    <p:extLst>
      <p:ext uri="{BB962C8B-B14F-4D97-AF65-F5344CB8AC3E}">
        <p14:creationId xmlns:p14="http://schemas.microsoft.com/office/powerpoint/2010/main" val="12110349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88C3B18F-93D6-4B10-8068-1DDB605F2EE6}"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1553C574-B356-49C2-BED6-FD8128CF6D76}" type="slidenum">
              <a:rPr lang="he-IL"/>
              <a:pPr>
                <a:defRPr/>
              </a:pPr>
              <a:t>‹#›</a:t>
            </a:fld>
            <a:endParaRPr lang="he-IL" dirty="0"/>
          </a:p>
        </p:txBody>
      </p:sp>
    </p:spTree>
    <p:extLst>
      <p:ext uri="{BB962C8B-B14F-4D97-AF65-F5344CB8AC3E}">
        <p14:creationId xmlns:p14="http://schemas.microsoft.com/office/powerpoint/2010/main" val="140552432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D20A6690-864E-4F47-A5F5-A48FE7CE17FB}"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D07FF071-6548-4EF6-8E36-1CD79E910D51}" type="slidenum">
              <a:rPr lang="he-IL"/>
              <a:pPr>
                <a:defRPr/>
              </a:pPr>
              <a:t>‹#›</a:t>
            </a:fld>
            <a:endParaRPr lang="he-IL" dirty="0"/>
          </a:p>
        </p:txBody>
      </p:sp>
    </p:spTree>
    <p:extLst>
      <p:ext uri="{BB962C8B-B14F-4D97-AF65-F5344CB8AC3E}">
        <p14:creationId xmlns:p14="http://schemas.microsoft.com/office/powerpoint/2010/main" val="422315415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57241D5D-173A-4DA0-872B-33F4B68513F7}" type="slidenum">
              <a:rPr lang="he-IL"/>
              <a:pPr>
                <a:defRPr/>
              </a:pPr>
              <a:t>‹#›</a:t>
            </a:fld>
            <a:endParaRPr lang="he-IL" dirty="0"/>
          </a:p>
        </p:txBody>
      </p:sp>
    </p:spTree>
    <p:extLst>
      <p:ext uri="{BB962C8B-B14F-4D97-AF65-F5344CB8AC3E}">
        <p14:creationId xmlns:p14="http://schemas.microsoft.com/office/powerpoint/2010/main" val="1287779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304F98CB-2F13-45F1-BFCD-71A725069119}" type="slidenum">
              <a:rPr lang="he-IL"/>
              <a:pPr>
                <a:defRPr/>
              </a:pPr>
              <a:t>‹#›</a:t>
            </a:fld>
            <a:endParaRPr lang="he-IL" dirty="0"/>
          </a:p>
        </p:txBody>
      </p:sp>
    </p:spTree>
    <p:extLst>
      <p:ext uri="{BB962C8B-B14F-4D97-AF65-F5344CB8AC3E}">
        <p14:creationId xmlns:p14="http://schemas.microsoft.com/office/powerpoint/2010/main" val="171807103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7B1BD8DE-47D8-4B45-9605-5026E8DE668A}" type="slidenum">
              <a:rPr lang="he-IL"/>
              <a:pPr>
                <a:defRPr/>
              </a:pPr>
              <a:t>‹#›</a:t>
            </a:fld>
            <a:endParaRPr lang="he-IL" dirty="0"/>
          </a:p>
        </p:txBody>
      </p:sp>
    </p:spTree>
    <p:extLst>
      <p:ext uri="{BB962C8B-B14F-4D97-AF65-F5344CB8AC3E}">
        <p14:creationId xmlns:p14="http://schemas.microsoft.com/office/powerpoint/2010/main" val="198772469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7B4E6A80-6651-4C29-B1C9-02DD733D3117}"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142875" y="6357938"/>
            <a:ext cx="2133600" cy="365125"/>
          </a:xfrm>
        </p:spPr>
        <p:txBody>
          <a:bodyPr/>
          <a:lstStyle>
            <a:lvl1pPr>
              <a:defRPr sz="1000">
                <a:solidFill>
                  <a:schemeClr val="tx1">
                    <a:lumMod val="65000"/>
                    <a:lumOff val="35000"/>
                  </a:schemeClr>
                </a:solidFill>
              </a:defRPr>
            </a:lvl1pPr>
          </a:lstStyle>
          <a:p>
            <a:pPr>
              <a:defRPr/>
            </a:pPr>
            <a:fld id="{72276E45-3F46-4DBE-8CAD-CAA68A83B3FB}" type="slidenum">
              <a:rPr lang="he-IL">
                <a:solidFill>
                  <a:prstClr val="black">
                    <a:lumMod val="65000"/>
                    <a:lumOff val="35000"/>
                  </a:prstClr>
                </a:solidFill>
              </a:rPr>
              <a:pPr>
                <a:defRPr/>
              </a:pPr>
              <a:t>‹#›</a:t>
            </a:fld>
            <a:endParaRPr lang="he-IL" dirty="0">
              <a:solidFill>
                <a:prstClr val="black">
                  <a:lumMod val="65000"/>
                  <a:lumOff val="35000"/>
                </a:prstClr>
              </a:solidFill>
            </a:endParaRPr>
          </a:p>
        </p:txBody>
      </p:sp>
    </p:spTree>
    <p:extLst>
      <p:ext uri="{BB962C8B-B14F-4D97-AF65-F5344CB8AC3E}">
        <p14:creationId xmlns:p14="http://schemas.microsoft.com/office/powerpoint/2010/main" val="32560134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theme" Target="../theme/theme10.xml"/><Relationship Id="rId4" Type="http://schemas.openxmlformats.org/officeDocument/2006/relationships/slideLayout" Target="../slideLayouts/slideLayout32.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5" Type="http://schemas.openxmlformats.org/officeDocument/2006/relationships/theme" Target="../theme/theme13.xml"/><Relationship Id="rId4" Type="http://schemas.openxmlformats.org/officeDocument/2006/relationships/slideLayout" Target="../slideLayouts/slideLayout42.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slideLayout" Target="../slideLayouts/slideLayout50.xml"/><Relationship Id="rId1" Type="http://schemas.openxmlformats.org/officeDocument/2006/relationships/slideLayout" Target="../slideLayouts/slideLayout49.xml"/><Relationship Id="rId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slideLayout" Target="../slideLayouts/slideLayout53.xml"/><Relationship Id="rId1" Type="http://schemas.openxmlformats.org/officeDocument/2006/relationships/slideLayout" Target="../slideLayouts/slideLayout52.xml"/><Relationship Id="rId5" Type="http://schemas.openxmlformats.org/officeDocument/2006/relationships/theme" Target="../theme/theme17.xml"/><Relationship Id="rId4" Type="http://schemas.openxmlformats.org/officeDocument/2006/relationships/slideLayout" Target="../slideLayouts/slideLayout55.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58.xml"/><Relationship Id="rId2" Type="http://schemas.openxmlformats.org/officeDocument/2006/relationships/slideLayout" Target="../slideLayouts/slideLayout57.xml"/><Relationship Id="rId1" Type="http://schemas.openxmlformats.org/officeDocument/2006/relationships/slideLayout" Target="../slideLayouts/slideLayout56.xml"/><Relationship Id="rId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3" Type="http://schemas.openxmlformats.org/officeDocument/2006/relationships/slideLayout" Target="../slideLayouts/slideLayout61.xml"/><Relationship Id="rId7" Type="http://schemas.openxmlformats.org/officeDocument/2006/relationships/image" Target="../media/image1.png"/><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theme" Target="../theme/theme19.xml"/><Relationship Id="rId5" Type="http://schemas.openxmlformats.org/officeDocument/2006/relationships/slideLayout" Target="../slideLayouts/slideLayout63.xml"/><Relationship Id="rId4" Type="http://schemas.openxmlformats.org/officeDocument/2006/relationships/slideLayout" Target="../slideLayouts/slideLayout6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3" Type="http://schemas.openxmlformats.org/officeDocument/2006/relationships/slideLayout" Target="../slideLayouts/slideLayout6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4"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3" Type="http://schemas.openxmlformats.org/officeDocument/2006/relationships/slideLayout" Target="../slideLayouts/slideLayout69.xml"/><Relationship Id="rId7" Type="http://schemas.openxmlformats.org/officeDocument/2006/relationships/image" Target="../media/image1.png"/><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theme" Target="../theme/theme21.xml"/><Relationship Id="rId5" Type="http://schemas.openxmlformats.org/officeDocument/2006/relationships/slideLayout" Target="../slideLayouts/slideLayout71.xml"/><Relationship Id="rId4" Type="http://schemas.openxmlformats.org/officeDocument/2006/relationships/slideLayout" Target="../slideLayouts/slideLayout70.xml"/></Relationships>
</file>

<file path=ppt/slideMasters/_rels/slideMaster22.xml.rels><?xml version="1.0" encoding="UTF-8" standalone="yes"?>
<Relationships xmlns="http://schemas.openxmlformats.org/package/2006/relationships"><Relationship Id="rId3" Type="http://schemas.openxmlformats.org/officeDocument/2006/relationships/slideLayout" Target="../slideLayouts/slideLayout74.xml"/><Relationship Id="rId2" Type="http://schemas.openxmlformats.org/officeDocument/2006/relationships/slideLayout" Target="../slideLayouts/slideLayout73.xml"/><Relationship Id="rId1" Type="http://schemas.openxmlformats.org/officeDocument/2006/relationships/slideLayout" Target="../slideLayouts/slideLayout72.xml"/><Relationship Id="rId5" Type="http://schemas.openxmlformats.org/officeDocument/2006/relationships/image" Target="../media/image1.png"/><Relationship Id="rId4"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3" Type="http://schemas.openxmlformats.org/officeDocument/2006/relationships/slideLayout" Target="../slideLayouts/slideLayout77.xml"/><Relationship Id="rId2" Type="http://schemas.openxmlformats.org/officeDocument/2006/relationships/slideLayout" Target="../slideLayouts/slideLayout76.xml"/><Relationship Id="rId1" Type="http://schemas.openxmlformats.org/officeDocument/2006/relationships/slideLayout" Target="../slideLayouts/slideLayout75.xml"/><Relationship Id="rId5" Type="http://schemas.openxmlformats.org/officeDocument/2006/relationships/theme" Target="../theme/theme23.xml"/><Relationship Id="rId4" Type="http://schemas.openxmlformats.org/officeDocument/2006/relationships/slideLayout" Target="../slideLayouts/slideLayout78.xml"/></Relationships>
</file>

<file path=ppt/slideMasters/_rels/slideMaster24.xml.rels><?xml version="1.0" encoding="UTF-8" standalone="yes"?>
<Relationships xmlns="http://schemas.openxmlformats.org/package/2006/relationships"><Relationship Id="rId3" Type="http://schemas.openxmlformats.org/officeDocument/2006/relationships/slideLayout" Target="../slideLayouts/slideLayout81.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image" Target="../media/image1.png"/><Relationship Id="rId5" Type="http://schemas.openxmlformats.org/officeDocument/2006/relationships/theme" Target="../theme/theme24.xml"/><Relationship Id="rId4" Type="http://schemas.openxmlformats.org/officeDocument/2006/relationships/slideLayout" Target="../slideLayouts/slideLayout82.xml"/></Relationships>
</file>

<file path=ppt/slideMasters/_rels/slideMaster25.xml.rels><?xml version="1.0" encoding="UTF-8" standalone="yes"?>
<Relationships xmlns="http://schemas.openxmlformats.org/package/2006/relationships"><Relationship Id="rId3" Type="http://schemas.openxmlformats.org/officeDocument/2006/relationships/slideLayout" Target="../slideLayouts/slideLayout85.xml"/><Relationship Id="rId7" Type="http://schemas.openxmlformats.org/officeDocument/2006/relationships/image" Target="../media/image1.png"/><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theme" Target="../theme/theme25.xml"/><Relationship Id="rId5" Type="http://schemas.openxmlformats.org/officeDocument/2006/relationships/slideLayout" Target="../slideLayouts/slideLayout87.xml"/><Relationship Id="rId4" Type="http://schemas.openxmlformats.org/officeDocument/2006/relationships/slideLayout" Target="../slideLayouts/slideLayout86.xml"/></Relationships>
</file>

<file path=ppt/slideMasters/_rels/slideMaster26.xml.rels><?xml version="1.0" encoding="UTF-8" standalone="yes"?>
<Relationships xmlns="http://schemas.openxmlformats.org/package/2006/relationships"><Relationship Id="rId3" Type="http://schemas.openxmlformats.org/officeDocument/2006/relationships/slideLayout" Target="../slideLayouts/slideLayout90.xml"/><Relationship Id="rId2" Type="http://schemas.openxmlformats.org/officeDocument/2006/relationships/slideLayout" Target="../slideLayouts/slideLayout89.xml"/><Relationship Id="rId1" Type="http://schemas.openxmlformats.org/officeDocument/2006/relationships/slideLayout" Target="../slideLayouts/slideLayout88.xml"/><Relationship Id="rId5" Type="http://schemas.openxmlformats.org/officeDocument/2006/relationships/theme" Target="../theme/theme26.xml"/><Relationship Id="rId4" Type="http://schemas.openxmlformats.org/officeDocument/2006/relationships/slideLayout" Target="../slideLayouts/slideLayout9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1.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image" Target="../media/image1.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1.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image" Target="../media/image1.pn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B4A474A-E872-4214-A72D-F193E5D74DB7}" type="datetime8">
              <a:rPr lang="he-IL"/>
              <a:pPr>
                <a:defRPr/>
              </a:pPr>
              <a:t>02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33132319-0637-4818-9F2E-970D67311FAF}"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400" r:id="rId1"/>
    <p:sldLayoutId id="2147489401" r:id="rId2"/>
    <p:sldLayoutId id="2147489402" r:id="rId3"/>
    <p:sldLayoutId id="2147489392"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52E6FA6F-88FA-4F14-9D3F-702DA423453A}" type="datetime8">
              <a:rPr lang="he-IL"/>
              <a:pPr>
                <a:defRPr/>
              </a:pPr>
              <a:t>02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90A12B1A-3E0D-4F0C-BA51-E91641239353}"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427" r:id="rId1"/>
    <p:sldLayoutId id="2147489428" r:id="rId2"/>
    <p:sldLayoutId id="2147489429" r:id="rId3"/>
    <p:sldLayoutId id="2147489430"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32A516EC-BF19-4A4C-9EC0-136145172CB2}" type="datetime8">
              <a:rPr lang="he-IL"/>
              <a:pPr>
                <a:defRPr/>
              </a:pPr>
              <a:t>02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6CDB23F6-4B1F-41B2-9C7B-30AA552D137F}"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431" r:id="rId1"/>
    <p:sldLayoutId id="2147489432" r:id="rId2"/>
    <p:sldLayoutId id="2147489433"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4BB364F4-B8F7-4B3D-A7E2-20C08C7D741F}" type="datetime8">
              <a:rPr lang="he-IL"/>
              <a:pPr>
                <a:defRPr/>
              </a:pPr>
              <a:t>02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51B4A9E3-B656-4EA4-8D13-0515A38B4522}"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434" r:id="rId1"/>
    <p:sldLayoutId id="2147489435" r:id="rId2"/>
    <p:sldLayoutId id="2147489436"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D3007AA2-7C23-4583-8DC1-8FBC006976E3}" type="datetime8">
              <a:rPr lang="he-IL"/>
              <a:pPr>
                <a:defRPr/>
              </a:pPr>
              <a:t>02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2E7ED659-413C-4DBD-8ED9-408899A6C219}"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437" r:id="rId1"/>
    <p:sldLayoutId id="2147489438" r:id="rId2"/>
    <p:sldLayoutId id="2147489439" r:id="rId3"/>
    <p:sldLayoutId id="2147489393"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020A2395-5C5B-47C8-B53A-E7ABB64F3EA9}" type="datetime8">
              <a:rPr lang="he-IL"/>
              <a:pPr>
                <a:defRPr/>
              </a:pPr>
              <a:t>02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4C86679C-79B5-4097-A7E9-66495CB87577}"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440" r:id="rId1"/>
    <p:sldLayoutId id="2147489441" r:id="rId2"/>
    <p:sldLayoutId id="2147489442"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F24F4396-79B2-433E-93AB-C2E151C57F17}" type="datetime8">
              <a:rPr lang="he-IL"/>
              <a:pPr>
                <a:defRPr/>
              </a:pPr>
              <a:t>02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50B53027-1FEA-4447-9CC0-6FE6246A5FFB}"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443" r:id="rId1"/>
    <p:sldLayoutId id="2147489444" r:id="rId2"/>
    <p:sldLayoutId id="2147489445"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2DC45BDF-9476-4BD7-A0F4-3BCAFD88D081}" type="datetime8">
              <a:rPr lang="he-IL"/>
              <a:pPr>
                <a:defRPr/>
              </a:pPr>
              <a:t>02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9B56BCD0-1ED6-4E55-B9B8-E77FB0014D42}"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446" r:id="rId1"/>
    <p:sldLayoutId id="2147489447" r:id="rId2"/>
    <p:sldLayoutId id="2147489448"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85DE6C41-E074-4A69-B808-B4A80B7179C6}" type="datetime8">
              <a:rPr lang="he-IL"/>
              <a:pPr>
                <a:defRPr/>
              </a:pPr>
              <a:t>02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848A690A-3794-4D36-A121-4CC2C1247C3D}"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449" r:id="rId1"/>
    <p:sldLayoutId id="2147489450" r:id="rId2"/>
    <p:sldLayoutId id="2147489451" r:id="rId3"/>
    <p:sldLayoutId id="2147489394"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775D251C-F426-48B0-9515-A38857E8934E}" type="datetime8">
              <a:rPr lang="he-IL"/>
              <a:pPr>
                <a:defRPr/>
              </a:pPr>
              <a:t>02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8A1EE5BC-30B9-4F34-9869-86DD1F291FE7}"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452" r:id="rId1"/>
    <p:sldLayoutId id="2147489453" r:id="rId2"/>
    <p:sldLayoutId id="2147489454"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05015996-B0F8-4E40-A48E-2471631B934A}" type="datetime8">
              <a:rPr lang="he-IL"/>
              <a:pPr>
                <a:defRPr/>
              </a:pPr>
              <a:t>02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723E289F-C6BA-4068-887E-1EC34275C6F5}"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455" r:id="rId1"/>
    <p:sldLayoutId id="2147489456" r:id="rId2"/>
    <p:sldLayoutId id="2147489457" r:id="rId3"/>
    <p:sldLayoutId id="2147489395" r:id="rId4"/>
    <p:sldLayoutId id="2147489458"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8D0CDB9C-714D-4F2C-95F0-A70BA41D3553}" type="datetime8">
              <a:rPr lang="he-IL"/>
              <a:pPr>
                <a:defRPr/>
              </a:pPr>
              <a:t>02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EFB54470-A30B-41EC-88F4-811DED87DC28}"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403" r:id="rId1"/>
    <p:sldLayoutId id="2147489404" r:id="rId2"/>
    <p:sldLayoutId id="2147489405"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666A62C1-EC33-41B1-9A36-689C0072C584}" type="datetime8">
              <a:rPr lang="he-IL"/>
              <a:pPr>
                <a:defRPr/>
              </a:pPr>
              <a:t>02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877717BD-2B62-4004-A85F-26CE430D7FC8}"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459" r:id="rId1"/>
    <p:sldLayoutId id="2147489460" r:id="rId2"/>
    <p:sldLayoutId id="2147489461"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ED028BB5-9DAB-4444-B124-81C4BA2E858B}" type="datetime8">
              <a:rPr lang="he-IL"/>
              <a:pPr>
                <a:defRPr/>
              </a:pPr>
              <a:t>02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D10AC33D-44EA-4C35-950A-C3DB09E86226}"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462" r:id="rId1"/>
    <p:sldLayoutId id="2147489463" r:id="rId2"/>
    <p:sldLayoutId id="2147489464" r:id="rId3"/>
    <p:sldLayoutId id="2147489396" r:id="rId4"/>
    <p:sldLayoutId id="2147489465"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9F31757C-6FED-4E87-B8FF-7D81604684E6}" type="datetime8">
              <a:rPr lang="he-IL"/>
              <a:pPr>
                <a:defRPr/>
              </a:pPr>
              <a:t>02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55346C4B-E520-4A00-87BB-54B69C4CFE26}"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466" r:id="rId1"/>
    <p:sldLayoutId id="2147489467" r:id="rId2"/>
    <p:sldLayoutId id="2147489468"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AA63275A-2B80-41A5-9C52-7E70A54DA716}" type="datetime8">
              <a:rPr lang="he-IL"/>
              <a:pPr>
                <a:defRPr/>
              </a:pPr>
              <a:t>02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676E3D66-1073-497E-82B3-E5A11A1B76CB}"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469" r:id="rId1"/>
    <p:sldLayoutId id="2147489470" r:id="rId2"/>
    <p:sldLayoutId id="2147489471" r:id="rId3"/>
    <p:sldLayoutId id="2147489397"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C9DCB2C5-8BA8-4F4F-90CC-37ECFD6559B3}" type="datetime8">
              <a:rPr lang="he-IL"/>
              <a:pPr>
                <a:defRPr/>
              </a:pPr>
              <a:t>02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69F8980D-EA50-422F-B05B-428492C27A99}"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472" r:id="rId1"/>
    <p:sldLayoutId id="2147489473" r:id="rId2"/>
    <p:sldLayoutId id="2147489474" r:id="rId3"/>
    <p:sldLayoutId id="2147489398"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8116AEE9-28BA-4EBF-A680-2E1391D507BA}" type="datetime8">
              <a:rPr lang="he-IL"/>
              <a:pPr>
                <a:defRPr/>
              </a:pPr>
              <a:t>02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6217E660-719E-4F14-892D-0AB70F5812DF}"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475" r:id="rId1"/>
    <p:sldLayoutId id="2147489476" r:id="rId2"/>
    <p:sldLayoutId id="2147489477" r:id="rId3"/>
    <p:sldLayoutId id="2147489399" r:id="rId4"/>
    <p:sldLayoutId id="2147489478"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52E6FA6F-88FA-4F14-9D3F-702DA423453A}" type="datetime8">
              <a:rPr lang="he-IL"/>
              <a:pPr>
                <a:defRPr/>
              </a:pPr>
              <a:t>02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90A12B1A-3E0D-4F0C-BA51-E91641239353}" type="slidenum">
              <a:rPr lang="he-IL"/>
              <a:pPr>
                <a:defRPr/>
              </a:pPr>
              <a:t>‹#›</a:t>
            </a:fld>
            <a:endParaRPr lang="he-IL" dirty="0"/>
          </a:p>
        </p:txBody>
      </p:sp>
    </p:spTree>
    <p:extLst>
      <p:ext uri="{BB962C8B-B14F-4D97-AF65-F5344CB8AC3E}">
        <p14:creationId xmlns:p14="http://schemas.microsoft.com/office/powerpoint/2010/main" val="3129990102"/>
      </p:ext>
    </p:extLst>
  </p:cSld>
  <p:clrMap bg1="lt1" tx1="dk1" bg2="lt2" tx2="dk2" accent1="accent1" accent2="accent2" accent3="accent3" accent4="accent4" accent5="accent5" accent6="accent6" hlink="hlink" folHlink="folHlink"/>
  <p:sldLayoutIdLst>
    <p:sldLayoutId id="2147489480" r:id="rId1"/>
    <p:sldLayoutId id="2147489481" r:id="rId2"/>
    <p:sldLayoutId id="2147489482" r:id="rId3"/>
    <p:sldLayoutId id="2147489483"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85C69285-837D-4E51-8466-BBCB870E31AA}" type="datetime8">
              <a:rPr lang="he-IL"/>
              <a:pPr>
                <a:defRPr/>
              </a:pPr>
              <a:t>02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CD018BA3-1CFD-4516-8626-D83E7E90758F}"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406" r:id="rId1"/>
    <p:sldLayoutId id="2147489407" r:id="rId2"/>
    <p:sldLayoutId id="2147489408"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4CE69109-F466-48FD-B3F1-AD8945AF7900}" type="datetime8">
              <a:rPr lang="he-IL"/>
              <a:pPr>
                <a:defRPr/>
              </a:pPr>
              <a:t>02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22CD6898-8A4A-4076-8F00-A82E2FB04748}"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409" r:id="rId1"/>
    <p:sldLayoutId id="2147489410" r:id="rId2"/>
    <p:sldLayoutId id="2147489411"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66BC7092-562B-412F-966E-FEEFDD3AEA88}" type="datetime8">
              <a:rPr lang="he-IL"/>
              <a:pPr>
                <a:defRPr/>
              </a:pPr>
              <a:t>02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AA9E550D-A762-4076-96C2-360295C0460E}"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412" r:id="rId1"/>
    <p:sldLayoutId id="2147489413" r:id="rId2"/>
    <p:sldLayoutId id="2147489414"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1692A255-F1E3-4DDC-BCC9-388818876BF3}" type="datetime8">
              <a:rPr lang="he-IL"/>
              <a:pPr>
                <a:defRPr/>
              </a:pPr>
              <a:t>02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CBC392EC-1E88-4A78-8BA4-67FACE11608C}"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415" r:id="rId1"/>
    <p:sldLayoutId id="2147489416" r:id="rId2"/>
    <p:sldLayoutId id="2147489417"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A458A3B5-CEB6-4F40-A7C1-0BEBC55CD7FE}" type="datetime8">
              <a:rPr lang="he-IL"/>
              <a:pPr>
                <a:defRPr/>
              </a:pPr>
              <a:t>02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C1BFD9DD-F92F-499E-95F9-FA3C2F28703E}"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418" r:id="rId1"/>
    <p:sldLayoutId id="2147489419" r:id="rId2"/>
    <p:sldLayoutId id="2147489420"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461F40BA-C14E-40D5-BCD2-B35852F7B07B}" type="datetime8">
              <a:rPr lang="he-IL"/>
              <a:pPr>
                <a:defRPr/>
              </a:pPr>
              <a:t>02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656F80EC-6958-4763-9D29-5255EF963139}"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421" r:id="rId1"/>
    <p:sldLayoutId id="2147489422" r:id="rId2"/>
    <p:sldLayoutId id="2147489423"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DFC7BBAB-69C9-4CBC-B9C7-2D91B641FE87}" type="datetime8">
              <a:rPr lang="he-IL"/>
              <a:pPr>
                <a:defRPr/>
              </a:pPr>
              <a:t>02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48452492-D4BF-4656-8A39-65022C9A953B}"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424" r:id="rId1"/>
    <p:sldLayoutId id="2147489425" r:id="rId2"/>
    <p:sldLayoutId id="2147489426"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gif"/><Relationship Id="rId10" Type="http://schemas.openxmlformats.org/officeDocument/2006/relationships/image" Target="../media/image9.png"/><Relationship Id="rId4" Type="http://schemas.openxmlformats.org/officeDocument/2006/relationships/image" Target="../media/image2.gif"/><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32.xml"/><Relationship Id="rId6" Type="http://schemas.openxmlformats.org/officeDocument/2006/relationships/hyperlink" Target="http://he.wikipedia.org/wiki/%D7%A7%D7%95%D7%91%D7%A5:Golden_Jackal_sa02.jpg" TargetMode="External"/><Relationship Id="rId5" Type="http://schemas.openxmlformats.org/officeDocument/2006/relationships/image" Target="../media/image14.pn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32.xml"/><Relationship Id="rId5" Type="http://schemas.openxmlformats.org/officeDocument/2006/relationships/image" Target="../media/image14.pn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32.xml"/><Relationship Id="rId5" Type="http://schemas.openxmlformats.org/officeDocument/2006/relationships/image" Target="../media/image15.jpeg"/><Relationship Id="rId4" Type="http://schemas.openxmlformats.org/officeDocument/2006/relationships/hyperlink" Target="http://upload.wikimedia.org/wikipedia/commons/b/b6/Brehms_-_Crocidura_russulus.j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8.xml"/><Relationship Id="rId4" Type="http://schemas.openxmlformats.org/officeDocument/2006/relationships/image" Target="../media/image2.gif"/></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gif"/></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gif"/><Relationship Id="rId7"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3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3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3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2.xml"/><Relationship Id="rId4" Type="http://schemas.openxmlformats.org/officeDocument/2006/relationships/image" Target="../media/image2.gif"/></Relationships>
</file>

<file path=ppt/slides/_rels/slide2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32.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3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4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jpeg"/></Relationships>
</file>

<file path=ppt/slides/_rels/slide2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4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9.jpeg"/></Relationships>
</file>

<file path=ppt/slides/_rels/slide2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87.xml"/><Relationship Id="rId5" Type="http://schemas.openxmlformats.org/officeDocument/2006/relationships/image" Target="../media/image41.png"/><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71.xml"/><Relationship Id="rId5" Type="http://schemas.openxmlformats.org/officeDocument/2006/relationships/image" Target="../media/image43.png"/><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32.xml"/><Relationship Id="rId5" Type="http://schemas.openxmlformats.org/officeDocument/2006/relationships/image" Target="../media/image45.pn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2.xml"/><Relationship Id="rId4" Type="http://schemas.openxmlformats.org/officeDocument/2006/relationships/image" Target="../media/image2.gif"/></Relationships>
</file>

<file path=ppt/slides/_rels/slide3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63.xml"/><Relationship Id="rId5" Type="http://schemas.openxmlformats.org/officeDocument/2006/relationships/image" Target="../media/image47.png"/><Relationship Id="rId4" Type="http://schemas.openxmlformats.org/officeDocument/2006/relationships/image" Target="../media/image46.png"/></Relationships>
</file>

<file path=ppt/slides/_rels/slide3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63.xml"/><Relationship Id="rId5" Type="http://schemas.openxmlformats.org/officeDocument/2006/relationships/image" Target="../media/image49.png"/><Relationship Id="rId4" Type="http://schemas.openxmlformats.org/officeDocument/2006/relationships/image" Target="../media/image48.png"/></Relationships>
</file>

<file path=ppt/slides/_rels/slide3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63.xml"/><Relationship Id="rId5" Type="http://schemas.openxmlformats.org/officeDocument/2006/relationships/image" Target="../media/image51.png"/><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55.xml"/><Relationship Id="rId5" Type="http://schemas.openxmlformats.org/officeDocument/2006/relationships/image" Target="../media/image53.png"/><Relationship Id="rId4" Type="http://schemas.openxmlformats.org/officeDocument/2006/relationships/image" Target="../media/image52.png"/></Relationships>
</file>

<file path=ppt/slides/_rels/slide3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55.xml"/><Relationship Id="rId5" Type="http://schemas.openxmlformats.org/officeDocument/2006/relationships/image" Target="../media/image55.png"/><Relationship Id="rId4" Type="http://schemas.openxmlformats.org/officeDocument/2006/relationships/image" Target="../media/image54.png"/></Relationships>
</file>

<file path=ppt/slides/_rels/slide3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55.xml"/><Relationship Id="rId5" Type="http://schemas.openxmlformats.org/officeDocument/2006/relationships/image" Target="../media/image57.png"/><Relationship Id="rId4" Type="http://schemas.openxmlformats.org/officeDocument/2006/relationships/image" Target="../media/image56.png"/></Relationships>
</file>

<file path=ppt/slides/_rels/slide3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55.xml"/></Relationships>
</file>

<file path=ppt/slides/_rels/slide3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55.xml"/><Relationship Id="rId4" Type="http://schemas.openxmlformats.org/officeDocument/2006/relationships/image" Target="../media/image57.png"/></Relationships>
</file>

<file path=ppt/slides/_rels/slide3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2.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2.xml"/><Relationship Id="rId4" Type="http://schemas.openxmlformats.org/officeDocument/2006/relationships/image" Target="../media/image2.gif"/></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2.xml"/><Relationship Id="rId4" Type="http://schemas.openxmlformats.org/officeDocument/2006/relationships/image" Target="../media/image2.gif"/></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91.xml"/><Relationship Id="rId5" Type="http://schemas.openxmlformats.org/officeDocument/2006/relationships/hyperlink" Target="http://esminfo.prenhall.com/science/BiologyArchive/lectureanimations/closerlook/cellsurface.html" TargetMode="External"/><Relationship Id="rId4" Type="http://schemas.openxmlformats.org/officeDocument/2006/relationships/image" Target="../media/image2.gif"/></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8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2.xml"/><Relationship Id="rId4"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500063" y="954088"/>
            <a:ext cx="8215312" cy="46037"/>
          </a:xfrm>
          <a:prstGeom prst="rect">
            <a:avLst/>
          </a:prstGeom>
          <a:blipFill dpi="0" rotWithShape="1">
            <a:blip r:embed="rId4"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5" name="TextBox 4"/>
          <p:cNvSpPr txBox="1"/>
          <p:nvPr/>
        </p:nvSpPr>
        <p:spPr>
          <a:xfrm>
            <a:off x="552450" y="492125"/>
            <a:ext cx="8162925" cy="46196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2400" b="1" dirty="0">
                <a:solidFill>
                  <a:schemeClr val="accent3"/>
                </a:solidFill>
                <a:latin typeface="+mn-lt"/>
                <a:cs typeface="+mn-cs"/>
              </a:rPr>
              <a:t>המונח שטח פנים/נפח ומשמעותו הביולוגית ברמות ארגון שונות</a:t>
            </a:r>
          </a:p>
        </p:txBody>
      </p:sp>
      <p:sp>
        <p:nvSpPr>
          <p:cNvPr id="18" name="Rectangle 17"/>
          <p:cNvSpPr/>
          <p:nvPr/>
        </p:nvSpPr>
        <p:spPr>
          <a:xfrm>
            <a:off x="395288" y="1393825"/>
            <a:ext cx="8343900" cy="513080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buFontTx/>
              <a:buBlip>
                <a:blip r:embed="rId5"/>
              </a:buBlip>
              <a:defRPr/>
            </a:pPr>
            <a:r>
              <a:rPr lang="he-IL" sz="2000" dirty="0">
                <a:solidFill>
                  <a:schemeClr val="tx1"/>
                </a:solidFill>
              </a:rPr>
              <a:t> ככל שגוף קטן יותר, היחס בין שטח </a:t>
            </a:r>
          </a:p>
          <a:p>
            <a:pPr fontAlgn="auto">
              <a:spcBef>
                <a:spcPts val="0"/>
              </a:spcBef>
              <a:spcAft>
                <a:spcPts val="0"/>
              </a:spcAft>
              <a:defRPr/>
            </a:pPr>
            <a:r>
              <a:rPr lang="he-IL" sz="2000" dirty="0">
                <a:solidFill>
                  <a:schemeClr val="tx1"/>
                </a:solidFill>
              </a:rPr>
              <a:t>   הפנים שלו לבין נפחו גדול יותר</a:t>
            </a:r>
          </a:p>
          <a:p>
            <a:pPr fontAlgn="auto">
              <a:spcBef>
                <a:spcPts val="0"/>
              </a:spcBef>
              <a:spcAft>
                <a:spcPts val="0"/>
              </a:spcAft>
              <a:defRPr/>
            </a:pPr>
            <a:endParaRPr lang="he-IL" sz="2000" dirty="0">
              <a:solidFill>
                <a:schemeClr val="tx1"/>
              </a:solidFill>
            </a:endParaRPr>
          </a:p>
          <a:p>
            <a:pPr fontAlgn="auto">
              <a:spcBef>
                <a:spcPts val="0"/>
              </a:spcBef>
              <a:spcAft>
                <a:spcPts val="0"/>
              </a:spcAft>
              <a:buFontTx/>
              <a:buBlip>
                <a:blip r:embed="rId5"/>
              </a:buBlip>
              <a:defRPr/>
            </a:pPr>
            <a:r>
              <a:rPr lang="he-IL" sz="2000" dirty="0">
                <a:solidFill>
                  <a:schemeClr val="tx1"/>
                </a:solidFill>
              </a:rPr>
              <a:t> היחס שטח פנים/נפח של כמה גופים קטנים </a:t>
            </a:r>
          </a:p>
          <a:p>
            <a:pPr fontAlgn="auto">
              <a:spcBef>
                <a:spcPts val="0"/>
              </a:spcBef>
              <a:spcAft>
                <a:spcPts val="0"/>
              </a:spcAft>
              <a:defRPr/>
            </a:pPr>
            <a:r>
              <a:rPr lang="he-IL" sz="2000" dirty="0">
                <a:solidFill>
                  <a:schemeClr val="tx1"/>
                </a:solidFill>
              </a:rPr>
              <a:t>  גדול יותר מהיחס שטח פנים/נפח של גוף אחד</a:t>
            </a:r>
          </a:p>
          <a:p>
            <a:pPr fontAlgn="auto">
              <a:spcBef>
                <a:spcPts val="0"/>
              </a:spcBef>
              <a:spcAft>
                <a:spcPts val="0"/>
              </a:spcAft>
              <a:defRPr/>
            </a:pPr>
            <a:r>
              <a:rPr lang="he-IL" sz="2000" dirty="0">
                <a:solidFill>
                  <a:schemeClr val="tx1"/>
                </a:solidFill>
              </a:rPr>
              <a:t>  גדול שנפחו שווה לסך כל נפח הגופים הקטנים</a:t>
            </a:r>
          </a:p>
          <a:p>
            <a:pPr fontAlgn="auto">
              <a:spcBef>
                <a:spcPts val="0"/>
              </a:spcBef>
              <a:spcAft>
                <a:spcPts val="0"/>
              </a:spcAft>
              <a:defRPr/>
            </a:pPr>
            <a:endParaRPr lang="he-IL" sz="2000" dirty="0">
              <a:solidFill>
                <a:schemeClr val="tx1"/>
              </a:solidFill>
            </a:endParaRPr>
          </a:p>
          <a:p>
            <a:pPr fontAlgn="auto">
              <a:spcBef>
                <a:spcPts val="0"/>
              </a:spcBef>
              <a:spcAft>
                <a:spcPts val="0"/>
              </a:spcAft>
              <a:defRPr/>
            </a:pPr>
            <a:endParaRPr lang="he-IL" sz="2000" dirty="0">
              <a:solidFill>
                <a:schemeClr val="tx1"/>
              </a:solidFill>
            </a:endParaRPr>
          </a:p>
          <a:p>
            <a:pPr fontAlgn="auto">
              <a:spcBef>
                <a:spcPts val="0"/>
              </a:spcBef>
              <a:spcAft>
                <a:spcPts val="0"/>
              </a:spcAft>
              <a:defRPr/>
            </a:pPr>
            <a:endParaRPr lang="he-IL" sz="2000" dirty="0">
              <a:solidFill>
                <a:schemeClr val="tx1"/>
              </a:solidFill>
            </a:endParaRPr>
          </a:p>
          <a:p>
            <a:pPr fontAlgn="auto">
              <a:spcBef>
                <a:spcPts val="0"/>
              </a:spcBef>
              <a:spcAft>
                <a:spcPts val="0"/>
              </a:spcAft>
              <a:buFontTx/>
              <a:buBlip>
                <a:blip r:embed="rId5"/>
              </a:buBlip>
              <a:defRPr/>
            </a:pPr>
            <a:r>
              <a:rPr lang="he-IL" sz="2000" dirty="0">
                <a:solidFill>
                  <a:schemeClr val="tx1"/>
                </a:solidFill>
              </a:rPr>
              <a:t> צורת הגוף משפיעה על היחס שטח פנים/נפח </a:t>
            </a:r>
          </a:p>
          <a:p>
            <a:pPr fontAlgn="auto">
              <a:spcBef>
                <a:spcPts val="0"/>
              </a:spcBef>
              <a:spcAft>
                <a:spcPts val="0"/>
              </a:spcAft>
              <a:defRPr/>
            </a:pPr>
            <a:r>
              <a:rPr lang="he-IL" sz="2000" dirty="0">
                <a:solidFill>
                  <a:schemeClr val="tx1"/>
                </a:solidFill>
              </a:rPr>
              <a:t>  שלו: לגוף בעל צורה שטוחה או בעל בליטות</a:t>
            </a:r>
          </a:p>
          <a:p>
            <a:pPr fontAlgn="auto">
              <a:spcBef>
                <a:spcPts val="0"/>
              </a:spcBef>
              <a:spcAft>
                <a:spcPts val="0"/>
              </a:spcAft>
              <a:defRPr/>
            </a:pPr>
            <a:r>
              <a:rPr lang="he-IL" sz="2000" dirty="0">
                <a:solidFill>
                  <a:schemeClr val="tx1"/>
                </a:solidFill>
              </a:rPr>
              <a:t>  יש שטח פנים  גדול יותר מאשר לגוף כדורי בעל</a:t>
            </a:r>
          </a:p>
          <a:p>
            <a:pPr fontAlgn="auto">
              <a:spcBef>
                <a:spcPts val="0"/>
              </a:spcBef>
              <a:spcAft>
                <a:spcPts val="0"/>
              </a:spcAft>
              <a:defRPr/>
            </a:pPr>
            <a:r>
              <a:rPr lang="he-IL" sz="2000" dirty="0">
                <a:solidFill>
                  <a:schemeClr val="tx1"/>
                </a:solidFill>
              </a:rPr>
              <a:t>  אותו נפח</a:t>
            </a:r>
          </a:p>
          <a:p>
            <a:pPr fontAlgn="auto">
              <a:spcBef>
                <a:spcPts val="0"/>
              </a:spcBef>
              <a:spcAft>
                <a:spcPts val="0"/>
              </a:spcAft>
              <a:defRPr/>
            </a:pPr>
            <a:endParaRPr lang="he-IL" sz="2000" dirty="0">
              <a:solidFill>
                <a:schemeClr val="tx1"/>
              </a:solidFill>
            </a:endParaRPr>
          </a:p>
          <a:p>
            <a:pPr fontAlgn="auto">
              <a:spcBef>
                <a:spcPts val="0"/>
              </a:spcBef>
              <a:spcAft>
                <a:spcPts val="0"/>
              </a:spcAft>
              <a:buFontTx/>
              <a:buBlip>
                <a:blip r:embed="rId5"/>
              </a:buBlip>
              <a:defRPr/>
            </a:pPr>
            <a:r>
              <a:rPr lang="he-IL" sz="2000" dirty="0">
                <a:solidFill>
                  <a:schemeClr val="tx1"/>
                </a:solidFill>
              </a:rPr>
              <a:t> </a:t>
            </a:r>
            <a:r>
              <a:rPr lang="he-IL" sz="2000" u="sng" dirty="0">
                <a:solidFill>
                  <a:schemeClr val="accent3"/>
                </a:solidFill>
              </a:rPr>
              <a:t>ככל שהיחס שטח פנים/נפח גדול יותר, כך קצב קליטת/פליטת חומרים ואנרגיה בין   </a:t>
            </a:r>
          </a:p>
          <a:p>
            <a:pPr fontAlgn="auto">
              <a:spcBef>
                <a:spcPts val="0"/>
              </a:spcBef>
              <a:spcAft>
                <a:spcPts val="0"/>
              </a:spcAft>
              <a:defRPr/>
            </a:pPr>
            <a:r>
              <a:rPr lang="he-IL" sz="2000" dirty="0">
                <a:solidFill>
                  <a:schemeClr val="accent3"/>
                </a:solidFill>
              </a:rPr>
              <a:t>  </a:t>
            </a:r>
            <a:r>
              <a:rPr lang="he-IL" sz="2000" u="sng" dirty="0">
                <a:solidFill>
                  <a:schemeClr val="accent3"/>
                </a:solidFill>
              </a:rPr>
              <a:t>הגוף לסביבה (יחסית ליחידת נפח) יהיו גדולים יותר</a:t>
            </a:r>
          </a:p>
          <a:p>
            <a:pPr fontAlgn="auto">
              <a:spcBef>
                <a:spcPts val="0"/>
              </a:spcBef>
              <a:spcAft>
                <a:spcPts val="0"/>
              </a:spcAft>
              <a:defRPr/>
            </a:pPr>
            <a:endParaRPr lang="he-IL" sz="2000" dirty="0">
              <a:solidFill>
                <a:schemeClr val="accent3"/>
              </a:solidFill>
            </a:endParaRPr>
          </a:p>
          <a:p>
            <a:pPr fontAlgn="auto">
              <a:spcBef>
                <a:spcPts val="0"/>
              </a:spcBef>
              <a:spcAft>
                <a:spcPts val="0"/>
              </a:spcAft>
              <a:buFontTx/>
              <a:buBlip>
                <a:blip r:embed="rId5"/>
              </a:buBlip>
              <a:defRPr/>
            </a:pPr>
            <a:endParaRPr lang="he-IL" sz="2000" dirty="0">
              <a:solidFill>
                <a:schemeClr val="tx1"/>
              </a:solidFill>
            </a:endParaRPr>
          </a:p>
          <a:p>
            <a:pPr fontAlgn="auto">
              <a:spcBef>
                <a:spcPts val="0"/>
              </a:spcBef>
              <a:spcAft>
                <a:spcPts val="0"/>
              </a:spcAft>
              <a:buFontTx/>
              <a:buBlip>
                <a:blip r:embed="rId5"/>
              </a:buBlip>
              <a:defRPr/>
            </a:pPr>
            <a:endParaRPr lang="he-IL" sz="2000" dirty="0">
              <a:solidFill>
                <a:schemeClr val="tx1"/>
              </a:solidFill>
            </a:endParaRPr>
          </a:p>
          <a:p>
            <a:pPr fontAlgn="auto">
              <a:spcBef>
                <a:spcPts val="0"/>
              </a:spcBef>
              <a:spcAft>
                <a:spcPts val="0"/>
              </a:spcAft>
              <a:buFontTx/>
              <a:buBlip>
                <a:blip r:embed="rId5"/>
              </a:buBlip>
              <a:defRPr/>
            </a:pPr>
            <a:endParaRPr lang="he-IL" sz="2000" dirty="0">
              <a:solidFill>
                <a:schemeClr val="tx1"/>
              </a:solidFill>
            </a:endParaRPr>
          </a:p>
          <a:p>
            <a:pPr fontAlgn="auto">
              <a:spcBef>
                <a:spcPts val="0"/>
              </a:spcBef>
              <a:spcAft>
                <a:spcPts val="0"/>
              </a:spcAft>
              <a:buFontTx/>
              <a:buBlip>
                <a:blip r:embed="rId5"/>
              </a:buBlip>
              <a:defRPr/>
            </a:pPr>
            <a:endParaRPr lang="he-IL" sz="2000" dirty="0">
              <a:solidFill>
                <a:schemeClr val="tx1"/>
              </a:solidFill>
            </a:endParaRPr>
          </a:p>
          <a:p>
            <a:pPr fontAlgn="auto">
              <a:spcBef>
                <a:spcPts val="0"/>
              </a:spcBef>
              <a:spcAft>
                <a:spcPts val="0"/>
              </a:spcAft>
              <a:buFontTx/>
              <a:buBlip>
                <a:blip r:embed="rId5"/>
              </a:buBlip>
              <a:defRPr/>
            </a:pPr>
            <a:endParaRPr lang="he-IL" sz="2000" dirty="0">
              <a:solidFill>
                <a:schemeClr val="tx1"/>
              </a:solidFill>
            </a:endParaRPr>
          </a:p>
          <a:p>
            <a:pPr fontAlgn="auto">
              <a:spcBef>
                <a:spcPts val="0"/>
              </a:spcBef>
              <a:spcAft>
                <a:spcPts val="0"/>
              </a:spcAft>
              <a:defRPr/>
            </a:pPr>
            <a:endParaRPr lang="he-IL" sz="2000" dirty="0">
              <a:solidFill>
                <a:schemeClr val="tx1"/>
              </a:solidFill>
            </a:endParaRPr>
          </a:p>
          <a:p>
            <a:pPr fontAlgn="auto">
              <a:spcBef>
                <a:spcPts val="0"/>
              </a:spcBef>
              <a:spcAft>
                <a:spcPts val="0"/>
              </a:spcAft>
              <a:buFontTx/>
              <a:buBlip>
                <a:blip r:embed="rId5"/>
              </a:buBlip>
              <a:defRPr/>
            </a:pPr>
            <a:endParaRPr lang="he-IL" sz="2000" dirty="0">
              <a:solidFill>
                <a:schemeClr val="tx1"/>
              </a:solidFill>
            </a:endParaRPr>
          </a:p>
          <a:p>
            <a:pPr fontAlgn="auto">
              <a:spcBef>
                <a:spcPts val="0"/>
              </a:spcBef>
              <a:spcAft>
                <a:spcPts val="0"/>
              </a:spcAft>
              <a:defRPr/>
            </a:pPr>
            <a:endParaRPr lang="he-IL" sz="2000" dirty="0">
              <a:solidFill>
                <a:schemeClr val="tx1"/>
              </a:solidFill>
            </a:endParaRPr>
          </a:p>
          <a:p>
            <a:pPr fontAlgn="auto">
              <a:spcBef>
                <a:spcPts val="0"/>
              </a:spcBef>
              <a:spcAft>
                <a:spcPts val="0"/>
              </a:spcAft>
              <a:buFontTx/>
              <a:buBlip>
                <a:blip r:embed="rId5"/>
              </a:buBlip>
              <a:defRPr/>
            </a:pPr>
            <a:endParaRPr lang="he-IL" sz="2000" dirty="0">
              <a:solidFill>
                <a:schemeClr val="tx1"/>
              </a:solidFill>
            </a:endParaRPr>
          </a:p>
        </p:txBody>
      </p:sp>
      <p:sp>
        <p:nvSpPr>
          <p:cNvPr id="107525" name="Rectangle 18"/>
          <p:cNvSpPr>
            <a:spLocks noChangeArrowheads="1"/>
          </p:cNvSpPr>
          <p:nvPr/>
        </p:nvSpPr>
        <p:spPr bwMode="auto">
          <a:xfrm>
            <a:off x="7275513" y="1023938"/>
            <a:ext cx="14398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b="1">
                <a:latin typeface="Calibri" pitchFamily="34" charset="0"/>
              </a:rPr>
              <a:t>נושאי השיעור</a:t>
            </a:r>
          </a:p>
        </p:txBody>
      </p:sp>
      <p:pic>
        <p:nvPicPr>
          <p:cNvPr id="107526"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2788" y="1465263"/>
            <a:ext cx="100806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3138" y="1589088"/>
            <a:ext cx="46355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7528" name="קבוצה 9"/>
          <p:cNvGrpSpPr>
            <a:grpSpLocks/>
          </p:cNvGrpSpPr>
          <p:nvPr/>
        </p:nvGrpSpPr>
        <p:grpSpPr bwMode="auto">
          <a:xfrm>
            <a:off x="582613" y="2614613"/>
            <a:ext cx="2997200" cy="1019175"/>
            <a:chOff x="100013" y="1862931"/>
            <a:chExt cx="8936036" cy="4169569"/>
          </a:xfrm>
        </p:grpSpPr>
        <p:pic>
          <p:nvPicPr>
            <p:cNvPr id="107532"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8006" y="2171700"/>
              <a:ext cx="4518043" cy="3751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7533" name="קבוצה 2"/>
            <p:cNvGrpSpPr>
              <a:grpSpLocks/>
            </p:cNvGrpSpPr>
            <p:nvPr/>
          </p:nvGrpSpPr>
          <p:grpSpPr bwMode="auto">
            <a:xfrm>
              <a:off x="100013" y="1862931"/>
              <a:ext cx="4211637" cy="4169569"/>
              <a:chOff x="-257615" y="2135187"/>
              <a:chExt cx="4767236" cy="4858421"/>
            </a:xfrm>
          </p:grpSpPr>
          <p:pic>
            <p:nvPicPr>
              <p:cNvPr id="107534"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42877" y="2135187"/>
                <a:ext cx="1866999" cy="154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35"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7504" y="5121930"/>
                <a:ext cx="1794043" cy="1489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36"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56" y="2511863"/>
                <a:ext cx="1799489" cy="1493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37"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7615" y="4005778"/>
                <a:ext cx="1799489" cy="1493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38"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90589" y="4752736"/>
                <a:ext cx="1799489" cy="1493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39"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90844" y="3713528"/>
                <a:ext cx="1799489" cy="1493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4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10132" y="3629470"/>
                <a:ext cx="1799489" cy="1493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41"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87624" y="5499693"/>
                <a:ext cx="1799489" cy="1493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07529" name="קבוצה 53"/>
          <p:cNvGrpSpPr>
            <a:grpSpLocks/>
          </p:cNvGrpSpPr>
          <p:nvPr/>
        </p:nvGrpSpPr>
        <p:grpSpPr bwMode="auto">
          <a:xfrm>
            <a:off x="674688" y="4098925"/>
            <a:ext cx="2709862" cy="1177925"/>
            <a:chOff x="645794" y="6530000"/>
            <a:chExt cx="2871164" cy="1288920"/>
          </a:xfrm>
        </p:grpSpPr>
        <p:pic>
          <p:nvPicPr>
            <p:cNvPr id="10753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794" y="6530000"/>
              <a:ext cx="1465831" cy="128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31" name="Picture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11625" y="6530000"/>
              <a:ext cx="1405333" cy="1288920"/>
            </a:xfrm>
            <a:prstGeom prst="rect">
              <a:avLst/>
            </a:prstGeom>
            <a:solidFill>
              <a:schemeClr val="accent1">
                <a:alpha val="58038"/>
              </a:schemeClr>
            </a:solidFill>
            <a:ln>
              <a:noFill/>
            </a:ln>
            <a:extLst>
              <a:ext uri="{91240B29-F687-4F45-9708-019B960494DF}">
                <a14:hiddenLine xmlns:a14="http://schemas.microsoft.com/office/drawing/2010/main" w="9525">
                  <a:solidFill>
                    <a:srgbClr val="000000"/>
                  </a:solidFill>
                  <a:miter lim="800000"/>
                  <a:headEnd/>
                  <a:tailEnd/>
                </a14:hiddenLine>
              </a:ext>
            </a:extLst>
          </p:spPr>
        </p:pic>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3"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16739" name="כותרת 5"/>
          <p:cNvSpPr>
            <a:spLocks noGrp="1"/>
          </p:cNvSpPr>
          <p:nvPr>
            <p:ph type="ctrTitle"/>
          </p:nvPr>
        </p:nvSpPr>
        <p:spPr bwMode="auto">
          <a:xfrm>
            <a:off x="231775" y="36513"/>
            <a:ext cx="8326438" cy="765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שאלה 2</a:t>
            </a:r>
            <a:endParaRPr lang="he-IL" sz="1800" smtClean="0"/>
          </a:p>
        </p:txBody>
      </p:sp>
      <p:pic>
        <p:nvPicPr>
          <p:cNvPr id="116740" name="Picture 7" descr="Gerbillus_pyramidum3-ZirZidkiahu-11080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84888" y="3460750"/>
            <a:ext cx="225425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1" name="TextBox 13"/>
          <p:cNvSpPr txBox="1">
            <a:spLocks noChangeArrowheads="1"/>
          </p:cNvSpPr>
          <p:nvPr/>
        </p:nvSpPr>
        <p:spPr bwMode="auto">
          <a:xfrm>
            <a:off x="6948488" y="5443538"/>
            <a:ext cx="10969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solidFill>
                  <a:srgbClr val="000000"/>
                </a:solidFill>
                <a:latin typeface="Calibri" pitchFamily="34" charset="0"/>
              </a:rPr>
              <a:t>גרביל חוף</a:t>
            </a:r>
          </a:p>
        </p:txBody>
      </p:sp>
      <p:sp>
        <p:nvSpPr>
          <p:cNvPr id="11" name="TextBox 10"/>
          <p:cNvSpPr txBox="1"/>
          <p:nvPr/>
        </p:nvSpPr>
        <p:spPr>
          <a:xfrm>
            <a:off x="274638" y="449263"/>
            <a:ext cx="8183562" cy="1477962"/>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Calibri"/>
                <a:cs typeface="Arial"/>
              </a:rPr>
              <a:t>שאלה 2:</a:t>
            </a:r>
          </a:p>
          <a:p>
            <a:pPr fontAlgn="auto">
              <a:spcBef>
                <a:spcPts val="0"/>
              </a:spcBef>
              <a:spcAft>
                <a:spcPts val="0"/>
              </a:spcAft>
              <a:defRPr/>
            </a:pPr>
            <a:r>
              <a:rPr lang="he-IL" kern="0" dirty="0">
                <a:solidFill>
                  <a:srgbClr val="1D4C72"/>
                </a:solidFill>
                <a:latin typeface="Calibri"/>
                <a:cs typeface="Arial"/>
              </a:rPr>
              <a:t>התן וגרביל החוף שייכים למחלקת היונקים</a:t>
            </a:r>
            <a:r>
              <a:rPr lang="he-IL" kern="0" dirty="0">
                <a:solidFill>
                  <a:schemeClr val="tx2"/>
                </a:solidFill>
                <a:latin typeface="Calibri"/>
                <a:cs typeface="Arial"/>
              </a:rPr>
              <a:t>. היונקים (וגם העופות) הם בעלי חיים </a:t>
            </a:r>
            <a:r>
              <a:rPr lang="he-IL" kern="0" noProof="1">
                <a:solidFill>
                  <a:schemeClr val="tx2"/>
                </a:solidFill>
                <a:latin typeface="Calibri"/>
                <a:cs typeface="Arial"/>
              </a:rPr>
              <a:t>הומאותרמיים</a:t>
            </a:r>
            <a:r>
              <a:rPr lang="he-IL" kern="0" dirty="0">
                <a:solidFill>
                  <a:schemeClr val="tx2"/>
                </a:solidFill>
                <a:latin typeface="Calibri"/>
                <a:cs typeface="Arial"/>
              </a:rPr>
              <a:t>, שטמפרטורת גופם קבועה. בדרך כלל טמפרטורת האוויר נמוכה מטמפרטורת הגוף של הגרביל והתן, ולכן הם מאבדים חום מגופם אל האוויר (כפי שקורה לספל קפה שמתקרר). איזו חיה תאבד יותר חום לסביבה (ביחס לאותה יחידת נפח), הגרביל </a:t>
            </a:r>
            <a:r>
              <a:rPr lang="he-IL" kern="0" dirty="0">
                <a:solidFill>
                  <a:srgbClr val="1D4C72"/>
                </a:solidFill>
                <a:latin typeface="Calibri"/>
                <a:cs typeface="Arial"/>
              </a:rPr>
              <a:t>או התן?</a:t>
            </a:r>
          </a:p>
        </p:txBody>
      </p:sp>
      <p:sp>
        <p:nvSpPr>
          <p:cNvPr id="116743" name="מלבן 1"/>
          <p:cNvSpPr>
            <a:spLocks noChangeArrowheads="1"/>
          </p:cNvSpPr>
          <p:nvPr/>
        </p:nvSpPr>
        <p:spPr bwMode="auto">
          <a:xfrm>
            <a:off x="6084888" y="5167313"/>
            <a:ext cx="2349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200">
                <a:solidFill>
                  <a:srgbClr val="000000"/>
                </a:solidFill>
              </a:rPr>
              <a:t>ד"ר ירון זיו – אוניברסיטת בן גוריון ©</a:t>
            </a:r>
            <a:endParaRPr lang="en-US" sz="1200">
              <a:solidFill>
                <a:srgbClr val="000000"/>
              </a:solidFill>
            </a:endParaRPr>
          </a:p>
        </p:txBody>
      </p:sp>
      <p:pic>
        <p:nvPicPr>
          <p:cNvPr id="11674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5963" y="1960563"/>
            <a:ext cx="5080000" cy="422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5" name="TextBox 13"/>
          <p:cNvSpPr txBox="1">
            <a:spLocks noChangeArrowheads="1"/>
          </p:cNvSpPr>
          <p:nvPr/>
        </p:nvSpPr>
        <p:spPr bwMode="auto">
          <a:xfrm>
            <a:off x="1271588" y="6399213"/>
            <a:ext cx="10969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solidFill>
                  <a:srgbClr val="000000"/>
                </a:solidFill>
                <a:latin typeface="Calibri" pitchFamily="34" charset="0"/>
              </a:rPr>
              <a:t>תן זהוב</a:t>
            </a:r>
          </a:p>
        </p:txBody>
      </p:sp>
      <p:sp>
        <p:nvSpPr>
          <p:cNvPr id="116746" name="מלבן 1"/>
          <p:cNvSpPr>
            <a:spLocks noChangeArrowheads="1"/>
          </p:cNvSpPr>
          <p:nvPr/>
        </p:nvSpPr>
        <p:spPr bwMode="auto">
          <a:xfrm>
            <a:off x="711200" y="6183313"/>
            <a:ext cx="29035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000000"/>
                </a:solidFill>
                <a:latin typeface="Consolas" pitchFamily="49" charset="0"/>
                <a:cs typeface="Times New Roman" pitchFamily="18" charset="0"/>
                <a:hlinkClick r:id="rId6"/>
              </a:rPr>
              <a:t> U.S. Fish and Wildlife Service</a:t>
            </a:r>
            <a:r>
              <a:rPr lang="he-IL" sz="1200">
                <a:solidFill>
                  <a:srgbClr val="000000"/>
                </a:solidFill>
                <a:latin typeface="Consolas" pitchFamily="49" charset="0"/>
                <a:cs typeface="Times New Roman" pitchFamily="18" charset="0"/>
                <a:hlinkClick r:id="rId6"/>
              </a:rPr>
              <a:t>©</a:t>
            </a:r>
            <a:endParaRPr lang="en-US" sz="1200">
              <a:solidFill>
                <a:srgbClr val="000000"/>
              </a:solidFill>
              <a:latin typeface="Consolas" pitchFamily="49" charset="0"/>
              <a:cs typeface="Times New Roman" pitchFamily="18" charset="0"/>
            </a:endParaRPr>
          </a:p>
        </p:txBody>
      </p:sp>
      <p:cxnSp>
        <p:nvCxnSpPr>
          <p:cNvPr id="5" name="מחבר חץ ישר 4"/>
          <p:cNvCxnSpPr/>
          <p:nvPr/>
        </p:nvCxnSpPr>
        <p:spPr>
          <a:xfrm flipV="1">
            <a:off x="4367213" y="2781300"/>
            <a:ext cx="492125" cy="4318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6748" name="TextBox 13"/>
          <p:cNvSpPr txBox="1">
            <a:spLocks noChangeArrowheads="1"/>
          </p:cNvSpPr>
          <p:nvPr/>
        </p:nvSpPr>
        <p:spPr bwMode="auto">
          <a:xfrm>
            <a:off x="4211638" y="2411413"/>
            <a:ext cx="10969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solidFill>
                  <a:srgbClr val="FF0000"/>
                </a:solidFill>
                <a:latin typeface="Calibri" pitchFamily="34" charset="0"/>
              </a:rPr>
              <a:t>חום</a:t>
            </a:r>
          </a:p>
        </p:txBody>
      </p:sp>
      <p:cxnSp>
        <p:nvCxnSpPr>
          <p:cNvPr id="28" name="מחבר חץ ישר 27"/>
          <p:cNvCxnSpPr/>
          <p:nvPr/>
        </p:nvCxnSpPr>
        <p:spPr>
          <a:xfrm flipV="1">
            <a:off x="7013575" y="3856038"/>
            <a:ext cx="492125" cy="4318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6750" name="TextBox 13"/>
          <p:cNvSpPr txBox="1">
            <a:spLocks noChangeArrowheads="1"/>
          </p:cNvSpPr>
          <p:nvPr/>
        </p:nvSpPr>
        <p:spPr bwMode="auto">
          <a:xfrm>
            <a:off x="6804025" y="3563938"/>
            <a:ext cx="10969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solidFill>
                  <a:srgbClr val="FF0000"/>
                </a:solidFill>
                <a:latin typeface="Calibri" pitchFamily="34" charset="0"/>
              </a:rPr>
              <a:t>חום</a:t>
            </a:r>
          </a:p>
        </p:txBody>
      </p:sp>
      <p:sp>
        <p:nvSpPr>
          <p:cNvPr id="15" name="Slide Number Placeholder 14"/>
          <p:cNvSpPr>
            <a:spLocks noGrp="1"/>
          </p:cNvSpPr>
          <p:nvPr>
            <p:ph type="sldNum" sz="quarter" idx="12"/>
          </p:nvPr>
        </p:nvSpPr>
        <p:spPr/>
        <p:txBody>
          <a:bodyPr/>
          <a:lstStyle/>
          <a:p>
            <a:pPr>
              <a:defRPr/>
            </a:pPr>
            <a:fld id="{2C6F7B25-CAE6-4717-A015-F6B4163230C3}" type="slidenum">
              <a:rPr lang="he-IL"/>
              <a:pPr>
                <a:defRPr/>
              </a:pPr>
              <a:t>10</a:t>
            </a:fld>
            <a:endParaRPr lang="he-IL"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3"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17763" name="כותרת 5"/>
          <p:cNvSpPr>
            <a:spLocks noGrp="1"/>
          </p:cNvSpPr>
          <p:nvPr>
            <p:ph type="ctrTitle"/>
          </p:nvPr>
        </p:nvSpPr>
        <p:spPr bwMode="auto">
          <a:xfrm>
            <a:off x="231775" y="36513"/>
            <a:ext cx="8326438" cy="765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תשובה</a:t>
            </a:r>
            <a:endParaRPr lang="he-IL" sz="1800" smtClean="0"/>
          </a:p>
        </p:txBody>
      </p:sp>
      <p:grpSp>
        <p:nvGrpSpPr>
          <p:cNvPr id="117764" name="קבוצה 2"/>
          <p:cNvGrpSpPr>
            <a:grpSpLocks/>
          </p:cNvGrpSpPr>
          <p:nvPr/>
        </p:nvGrpSpPr>
        <p:grpSpPr bwMode="auto">
          <a:xfrm>
            <a:off x="552450" y="733425"/>
            <a:ext cx="7810500" cy="4222750"/>
            <a:chOff x="623888" y="2189982"/>
            <a:chExt cx="7810500" cy="4222750"/>
          </a:xfrm>
        </p:grpSpPr>
        <p:pic>
          <p:nvPicPr>
            <p:cNvPr id="117768" name="Picture 7" descr="Gerbillus_pyramidum3-ZirZidkiahu-11080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84888" y="3460750"/>
              <a:ext cx="225425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9" name="TextBox 13"/>
            <p:cNvSpPr txBox="1">
              <a:spLocks noChangeArrowheads="1"/>
            </p:cNvSpPr>
            <p:nvPr/>
          </p:nvSpPr>
          <p:spPr bwMode="auto">
            <a:xfrm>
              <a:off x="7180263" y="5500688"/>
              <a:ext cx="10969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solidFill>
                    <a:srgbClr val="000000"/>
                  </a:solidFill>
                  <a:latin typeface="Calibri" pitchFamily="34" charset="0"/>
                </a:rPr>
                <a:t>גרביל חוף</a:t>
              </a:r>
            </a:p>
          </p:txBody>
        </p:sp>
        <p:sp>
          <p:nvSpPr>
            <p:cNvPr id="117770" name="מלבן 1"/>
            <p:cNvSpPr>
              <a:spLocks noChangeArrowheads="1"/>
            </p:cNvSpPr>
            <p:nvPr/>
          </p:nvSpPr>
          <p:spPr bwMode="auto">
            <a:xfrm>
              <a:off x="6084888" y="5167313"/>
              <a:ext cx="2349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200">
                  <a:solidFill>
                    <a:srgbClr val="000000"/>
                  </a:solidFill>
                </a:rPr>
                <a:t>ד"ר ירון זיו – אוניברסיטת בו-גוריון ©</a:t>
              </a:r>
              <a:endParaRPr lang="en-US" sz="1200">
                <a:solidFill>
                  <a:srgbClr val="000000"/>
                </a:solidFill>
              </a:endParaRPr>
            </a:p>
          </p:txBody>
        </p:sp>
        <p:pic>
          <p:nvPicPr>
            <p:cNvPr id="97290" name="Picture 8"/>
            <p:cNvPicPr>
              <a:picLocks noChangeAspect="1" noChangeArrowheads="1"/>
            </p:cNvPicPr>
            <p:nvPr/>
          </p:nvPicPr>
          <p:blipFill>
            <a:blip r:embed="rId5" cstate="print">
              <a:extLst/>
            </a:blip>
            <a:srcRect/>
            <a:stretch>
              <a:fillRect/>
            </a:stretch>
          </p:blipFill>
          <p:spPr bwMode="auto">
            <a:xfrm>
              <a:off x="785812" y="2189982"/>
              <a:ext cx="5080000" cy="4222750"/>
            </a:xfrm>
            <a:prstGeom prst="rect">
              <a:avLst/>
            </a:prstGeom>
            <a:solidFill>
              <a:srgbClr val="FFFFFF">
                <a:shade val="85000"/>
              </a:srgbClr>
            </a:solidFill>
            <a:ln w="190500" cap="rnd">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p:spPr>
        </p:pic>
        <p:grpSp>
          <p:nvGrpSpPr>
            <p:cNvPr id="117772" name="קבוצה 1"/>
            <p:cNvGrpSpPr>
              <a:grpSpLocks/>
            </p:cNvGrpSpPr>
            <p:nvPr/>
          </p:nvGrpSpPr>
          <p:grpSpPr bwMode="auto">
            <a:xfrm>
              <a:off x="623888" y="3060476"/>
              <a:ext cx="4572000" cy="1825294"/>
              <a:chOff x="623888" y="3060476"/>
              <a:chExt cx="4572000" cy="1825294"/>
            </a:xfrm>
          </p:grpSpPr>
          <p:sp>
            <p:nvSpPr>
              <p:cNvPr id="117773" name="מלבן 2"/>
              <p:cNvSpPr>
                <a:spLocks noChangeArrowheads="1"/>
              </p:cNvSpPr>
              <p:nvPr/>
            </p:nvSpPr>
            <p:spPr bwMode="auto">
              <a:xfrm>
                <a:off x="623888" y="4516438"/>
                <a:ext cx="457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solidFill>
                    <a:srgbClr val="000000"/>
                  </a:solidFill>
                  <a:latin typeface="Calibri" pitchFamily="34" charset="0"/>
                  <a:cs typeface="Times New Roman" pitchFamily="18" charset="0"/>
                </a:endParaRPr>
              </a:p>
            </p:txBody>
          </p:sp>
          <p:sp>
            <p:nvSpPr>
              <p:cNvPr id="14" name="צורה חופשית 13"/>
              <p:cNvSpPr/>
              <p:nvPr/>
            </p:nvSpPr>
            <p:spPr bwMode="auto">
              <a:xfrm>
                <a:off x="3647405" y="3095625"/>
                <a:ext cx="1244600" cy="730250"/>
              </a:xfrm>
              <a:custGeom>
                <a:avLst/>
                <a:gdLst>
                  <a:gd name="connsiteX0" fmla="*/ 360608 w 1243638"/>
                  <a:gd name="connsiteY0" fmla="*/ 275 h 731518"/>
                  <a:gd name="connsiteX1" fmla="*/ 592428 w 1243638"/>
                  <a:gd name="connsiteY1" fmla="*/ 77549 h 731518"/>
                  <a:gd name="connsiteX2" fmla="*/ 759853 w 1243638"/>
                  <a:gd name="connsiteY2" fmla="*/ 129064 h 731518"/>
                  <a:gd name="connsiteX3" fmla="*/ 978794 w 1243638"/>
                  <a:gd name="connsiteY3" fmla="*/ 206337 h 731518"/>
                  <a:gd name="connsiteX4" fmla="*/ 1184856 w 1243638"/>
                  <a:gd name="connsiteY4" fmla="*/ 296490 h 731518"/>
                  <a:gd name="connsiteX5" fmla="*/ 1236372 w 1243638"/>
                  <a:gd name="connsiteY5" fmla="*/ 399521 h 731518"/>
                  <a:gd name="connsiteX6" fmla="*/ 1236372 w 1243638"/>
                  <a:gd name="connsiteY6" fmla="*/ 554067 h 731518"/>
                  <a:gd name="connsiteX7" fmla="*/ 1171977 w 1243638"/>
                  <a:gd name="connsiteY7" fmla="*/ 708613 h 731518"/>
                  <a:gd name="connsiteX8" fmla="*/ 978794 w 1243638"/>
                  <a:gd name="connsiteY8" fmla="*/ 721492 h 731518"/>
                  <a:gd name="connsiteX9" fmla="*/ 811369 w 1243638"/>
                  <a:gd name="connsiteY9" fmla="*/ 618461 h 731518"/>
                  <a:gd name="connsiteX10" fmla="*/ 566670 w 1243638"/>
                  <a:gd name="connsiteY10" fmla="*/ 528309 h 731518"/>
                  <a:gd name="connsiteX11" fmla="*/ 450760 w 1243638"/>
                  <a:gd name="connsiteY11" fmla="*/ 502552 h 731518"/>
                  <a:gd name="connsiteX12" fmla="*/ 257577 w 1243638"/>
                  <a:gd name="connsiteY12" fmla="*/ 541188 h 731518"/>
                  <a:gd name="connsiteX13" fmla="*/ 180304 w 1243638"/>
                  <a:gd name="connsiteY13" fmla="*/ 515430 h 731518"/>
                  <a:gd name="connsiteX14" fmla="*/ 231819 w 1243638"/>
                  <a:gd name="connsiteY14" fmla="*/ 412399 h 731518"/>
                  <a:gd name="connsiteX15" fmla="*/ 193183 w 1243638"/>
                  <a:gd name="connsiteY15" fmla="*/ 386642 h 731518"/>
                  <a:gd name="connsiteX16" fmla="*/ 141667 w 1243638"/>
                  <a:gd name="connsiteY16" fmla="*/ 386642 h 731518"/>
                  <a:gd name="connsiteX17" fmla="*/ 103031 w 1243638"/>
                  <a:gd name="connsiteY17" fmla="*/ 386642 h 731518"/>
                  <a:gd name="connsiteX18" fmla="*/ 12879 w 1243638"/>
                  <a:gd name="connsiteY18" fmla="*/ 373763 h 731518"/>
                  <a:gd name="connsiteX19" fmla="*/ 0 w 1243638"/>
                  <a:gd name="connsiteY19" fmla="*/ 322247 h 731518"/>
                  <a:gd name="connsiteX20" fmla="*/ 64394 w 1243638"/>
                  <a:gd name="connsiteY20" fmla="*/ 232095 h 731518"/>
                  <a:gd name="connsiteX21" fmla="*/ 115910 w 1243638"/>
                  <a:gd name="connsiteY21" fmla="*/ 103306 h 731518"/>
                  <a:gd name="connsiteX22" fmla="*/ 231819 w 1243638"/>
                  <a:gd name="connsiteY22" fmla="*/ 103306 h 731518"/>
                  <a:gd name="connsiteX23" fmla="*/ 283335 w 1243638"/>
                  <a:gd name="connsiteY23" fmla="*/ 77549 h 731518"/>
                  <a:gd name="connsiteX24" fmla="*/ 309093 w 1243638"/>
                  <a:gd name="connsiteY24" fmla="*/ 51791 h 731518"/>
                  <a:gd name="connsiteX25" fmla="*/ 360608 w 1243638"/>
                  <a:gd name="connsiteY25" fmla="*/ 275 h 731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38" h="731518">
                    <a:moveTo>
                      <a:pt x="360608" y="275"/>
                    </a:moveTo>
                    <a:cubicBezTo>
                      <a:pt x="407831" y="4568"/>
                      <a:pt x="525887" y="56084"/>
                      <a:pt x="592428" y="77549"/>
                    </a:cubicBezTo>
                    <a:cubicBezTo>
                      <a:pt x="658969" y="99014"/>
                      <a:pt x="695459" y="107599"/>
                      <a:pt x="759853" y="129064"/>
                    </a:cubicBezTo>
                    <a:cubicBezTo>
                      <a:pt x="824247" y="150529"/>
                      <a:pt x="907960" y="178433"/>
                      <a:pt x="978794" y="206337"/>
                    </a:cubicBezTo>
                    <a:cubicBezTo>
                      <a:pt x="1049628" y="234241"/>
                      <a:pt x="1141926" y="264293"/>
                      <a:pt x="1184856" y="296490"/>
                    </a:cubicBezTo>
                    <a:cubicBezTo>
                      <a:pt x="1227786" y="328687"/>
                      <a:pt x="1227786" y="356592"/>
                      <a:pt x="1236372" y="399521"/>
                    </a:cubicBezTo>
                    <a:cubicBezTo>
                      <a:pt x="1244958" y="442450"/>
                      <a:pt x="1247104" y="502552"/>
                      <a:pt x="1236372" y="554067"/>
                    </a:cubicBezTo>
                    <a:cubicBezTo>
                      <a:pt x="1225640" y="605582"/>
                      <a:pt x="1214907" y="680709"/>
                      <a:pt x="1171977" y="708613"/>
                    </a:cubicBezTo>
                    <a:cubicBezTo>
                      <a:pt x="1129047" y="736517"/>
                      <a:pt x="1038895" y="736517"/>
                      <a:pt x="978794" y="721492"/>
                    </a:cubicBezTo>
                    <a:cubicBezTo>
                      <a:pt x="918693" y="706467"/>
                      <a:pt x="880056" y="650658"/>
                      <a:pt x="811369" y="618461"/>
                    </a:cubicBezTo>
                    <a:cubicBezTo>
                      <a:pt x="742682" y="586264"/>
                      <a:pt x="626771" y="547627"/>
                      <a:pt x="566670" y="528309"/>
                    </a:cubicBezTo>
                    <a:cubicBezTo>
                      <a:pt x="506569" y="508991"/>
                      <a:pt x="502275" y="500406"/>
                      <a:pt x="450760" y="502552"/>
                    </a:cubicBezTo>
                    <a:cubicBezTo>
                      <a:pt x="399245" y="504698"/>
                      <a:pt x="302653" y="539042"/>
                      <a:pt x="257577" y="541188"/>
                    </a:cubicBezTo>
                    <a:cubicBezTo>
                      <a:pt x="212501" y="543334"/>
                      <a:pt x="184597" y="536895"/>
                      <a:pt x="180304" y="515430"/>
                    </a:cubicBezTo>
                    <a:cubicBezTo>
                      <a:pt x="176011" y="493965"/>
                      <a:pt x="229672" y="433864"/>
                      <a:pt x="231819" y="412399"/>
                    </a:cubicBezTo>
                    <a:cubicBezTo>
                      <a:pt x="233965" y="390934"/>
                      <a:pt x="208208" y="390935"/>
                      <a:pt x="193183" y="386642"/>
                    </a:cubicBezTo>
                    <a:cubicBezTo>
                      <a:pt x="178158" y="382349"/>
                      <a:pt x="141667" y="386642"/>
                      <a:pt x="141667" y="386642"/>
                    </a:cubicBezTo>
                    <a:cubicBezTo>
                      <a:pt x="126642" y="386642"/>
                      <a:pt x="124496" y="388789"/>
                      <a:pt x="103031" y="386642"/>
                    </a:cubicBezTo>
                    <a:cubicBezTo>
                      <a:pt x="81566" y="384496"/>
                      <a:pt x="30051" y="384495"/>
                      <a:pt x="12879" y="373763"/>
                    </a:cubicBezTo>
                    <a:cubicBezTo>
                      <a:pt x="-4293" y="363031"/>
                      <a:pt x="-8586" y="345858"/>
                      <a:pt x="0" y="322247"/>
                    </a:cubicBezTo>
                    <a:cubicBezTo>
                      <a:pt x="8586" y="298636"/>
                      <a:pt x="45076" y="268585"/>
                      <a:pt x="64394" y="232095"/>
                    </a:cubicBezTo>
                    <a:cubicBezTo>
                      <a:pt x="83712" y="195605"/>
                      <a:pt x="88006" y="124771"/>
                      <a:pt x="115910" y="103306"/>
                    </a:cubicBezTo>
                    <a:cubicBezTo>
                      <a:pt x="143814" y="81841"/>
                      <a:pt x="203915" y="107599"/>
                      <a:pt x="231819" y="103306"/>
                    </a:cubicBezTo>
                    <a:cubicBezTo>
                      <a:pt x="259723" y="99013"/>
                      <a:pt x="270456" y="86135"/>
                      <a:pt x="283335" y="77549"/>
                    </a:cubicBezTo>
                    <a:cubicBezTo>
                      <a:pt x="296214" y="68963"/>
                      <a:pt x="296214" y="60377"/>
                      <a:pt x="309093" y="51791"/>
                    </a:cubicBezTo>
                    <a:cubicBezTo>
                      <a:pt x="321972" y="43205"/>
                      <a:pt x="313385" y="-4018"/>
                      <a:pt x="360608" y="275"/>
                    </a:cubicBezTo>
                    <a:close/>
                  </a:path>
                </a:pathLst>
              </a:custGeom>
              <a:gradFill>
                <a:gsLst>
                  <a:gs pos="0">
                    <a:schemeClr val="accent1">
                      <a:shade val="30000"/>
                      <a:satMod val="115000"/>
                    </a:schemeClr>
                  </a:gs>
                  <a:gs pos="79000">
                    <a:schemeClr val="accent1">
                      <a:shade val="67500"/>
                      <a:satMod val="115000"/>
                    </a:schemeClr>
                  </a:gs>
                  <a:gs pos="100000">
                    <a:schemeClr val="accent1">
                      <a:shade val="100000"/>
                      <a:satMod val="115000"/>
                    </a:schemeClr>
                  </a:gs>
                </a:gsLst>
                <a:path path="circle">
                  <a:fillToRect l="50000" t="50000" r="50000" b="50000"/>
                </a:path>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3" name="צורה חופשית 12"/>
              <p:cNvSpPr/>
              <p:nvPr/>
            </p:nvSpPr>
            <p:spPr bwMode="auto">
              <a:xfrm>
                <a:off x="3463791" y="3095625"/>
                <a:ext cx="1244600" cy="730250"/>
              </a:xfrm>
              <a:custGeom>
                <a:avLst/>
                <a:gdLst>
                  <a:gd name="connsiteX0" fmla="*/ 360608 w 1243638"/>
                  <a:gd name="connsiteY0" fmla="*/ 275 h 731518"/>
                  <a:gd name="connsiteX1" fmla="*/ 592428 w 1243638"/>
                  <a:gd name="connsiteY1" fmla="*/ 77549 h 731518"/>
                  <a:gd name="connsiteX2" fmla="*/ 759853 w 1243638"/>
                  <a:gd name="connsiteY2" fmla="*/ 129064 h 731518"/>
                  <a:gd name="connsiteX3" fmla="*/ 978794 w 1243638"/>
                  <a:gd name="connsiteY3" fmla="*/ 206337 h 731518"/>
                  <a:gd name="connsiteX4" fmla="*/ 1184856 w 1243638"/>
                  <a:gd name="connsiteY4" fmla="*/ 296490 h 731518"/>
                  <a:gd name="connsiteX5" fmla="*/ 1236372 w 1243638"/>
                  <a:gd name="connsiteY5" fmla="*/ 399521 h 731518"/>
                  <a:gd name="connsiteX6" fmla="*/ 1236372 w 1243638"/>
                  <a:gd name="connsiteY6" fmla="*/ 554067 h 731518"/>
                  <a:gd name="connsiteX7" fmla="*/ 1171977 w 1243638"/>
                  <a:gd name="connsiteY7" fmla="*/ 708613 h 731518"/>
                  <a:gd name="connsiteX8" fmla="*/ 978794 w 1243638"/>
                  <a:gd name="connsiteY8" fmla="*/ 721492 h 731518"/>
                  <a:gd name="connsiteX9" fmla="*/ 811369 w 1243638"/>
                  <a:gd name="connsiteY9" fmla="*/ 618461 h 731518"/>
                  <a:gd name="connsiteX10" fmla="*/ 566670 w 1243638"/>
                  <a:gd name="connsiteY10" fmla="*/ 528309 h 731518"/>
                  <a:gd name="connsiteX11" fmla="*/ 450760 w 1243638"/>
                  <a:gd name="connsiteY11" fmla="*/ 502552 h 731518"/>
                  <a:gd name="connsiteX12" fmla="*/ 257577 w 1243638"/>
                  <a:gd name="connsiteY12" fmla="*/ 541188 h 731518"/>
                  <a:gd name="connsiteX13" fmla="*/ 180304 w 1243638"/>
                  <a:gd name="connsiteY13" fmla="*/ 515430 h 731518"/>
                  <a:gd name="connsiteX14" fmla="*/ 231819 w 1243638"/>
                  <a:gd name="connsiteY14" fmla="*/ 412399 h 731518"/>
                  <a:gd name="connsiteX15" fmla="*/ 193183 w 1243638"/>
                  <a:gd name="connsiteY15" fmla="*/ 386642 h 731518"/>
                  <a:gd name="connsiteX16" fmla="*/ 141667 w 1243638"/>
                  <a:gd name="connsiteY16" fmla="*/ 386642 h 731518"/>
                  <a:gd name="connsiteX17" fmla="*/ 103031 w 1243638"/>
                  <a:gd name="connsiteY17" fmla="*/ 386642 h 731518"/>
                  <a:gd name="connsiteX18" fmla="*/ 12879 w 1243638"/>
                  <a:gd name="connsiteY18" fmla="*/ 373763 h 731518"/>
                  <a:gd name="connsiteX19" fmla="*/ 0 w 1243638"/>
                  <a:gd name="connsiteY19" fmla="*/ 322247 h 731518"/>
                  <a:gd name="connsiteX20" fmla="*/ 64394 w 1243638"/>
                  <a:gd name="connsiteY20" fmla="*/ 232095 h 731518"/>
                  <a:gd name="connsiteX21" fmla="*/ 115910 w 1243638"/>
                  <a:gd name="connsiteY21" fmla="*/ 103306 h 731518"/>
                  <a:gd name="connsiteX22" fmla="*/ 231819 w 1243638"/>
                  <a:gd name="connsiteY22" fmla="*/ 103306 h 731518"/>
                  <a:gd name="connsiteX23" fmla="*/ 283335 w 1243638"/>
                  <a:gd name="connsiteY23" fmla="*/ 77549 h 731518"/>
                  <a:gd name="connsiteX24" fmla="*/ 309093 w 1243638"/>
                  <a:gd name="connsiteY24" fmla="*/ 51791 h 731518"/>
                  <a:gd name="connsiteX25" fmla="*/ 360608 w 1243638"/>
                  <a:gd name="connsiteY25" fmla="*/ 275 h 731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38" h="731518">
                    <a:moveTo>
                      <a:pt x="360608" y="275"/>
                    </a:moveTo>
                    <a:cubicBezTo>
                      <a:pt x="407831" y="4568"/>
                      <a:pt x="525887" y="56084"/>
                      <a:pt x="592428" y="77549"/>
                    </a:cubicBezTo>
                    <a:cubicBezTo>
                      <a:pt x="658969" y="99014"/>
                      <a:pt x="695459" y="107599"/>
                      <a:pt x="759853" y="129064"/>
                    </a:cubicBezTo>
                    <a:cubicBezTo>
                      <a:pt x="824247" y="150529"/>
                      <a:pt x="907960" y="178433"/>
                      <a:pt x="978794" y="206337"/>
                    </a:cubicBezTo>
                    <a:cubicBezTo>
                      <a:pt x="1049628" y="234241"/>
                      <a:pt x="1141926" y="264293"/>
                      <a:pt x="1184856" y="296490"/>
                    </a:cubicBezTo>
                    <a:cubicBezTo>
                      <a:pt x="1227786" y="328687"/>
                      <a:pt x="1227786" y="356592"/>
                      <a:pt x="1236372" y="399521"/>
                    </a:cubicBezTo>
                    <a:cubicBezTo>
                      <a:pt x="1244958" y="442450"/>
                      <a:pt x="1247104" y="502552"/>
                      <a:pt x="1236372" y="554067"/>
                    </a:cubicBezTo>
                    <a:cubicBezTo>
                      <a:pt x="1225640" y="605582"/>
                      <a:pt x="1214907" y="680709"/>
                      <a:pt x="1171977" y="708613"/>
                    </a:cubicBezTo>
                    <a:cubicBezTo>
                      <a:pt x="1129047" y="736517"/>
                      <a:pt x="1038895" y="736517"/>
                      <a:pt x="978794" y="721492"/>
                    </a:cubicBezTo>
                    <a:cubicBezTo>
                      <a:pt x="918693" y="706467"/>
                      <a:pt x="880056" y="650658"/>
                      <a:pt x="811369" y="618461"/>
                    </a:cubicBezTo>
                    <a:cubicBezTo>
                      <a:pt x="742682" y="586264"/>
                      <a:pt x="626771" y="547627"/>
                      <a:pt x="566670" y="528309"/>
                    </a:cubicBezTo>
                    <a:cubicBezTo>
                      <a:pt x="506569" y="508991"/>
                      <a:pt x="502275" y="500406"/>
                      <a:pt x="450760" y="502552"/>
                    </a:cubicBezTo>
                    <a:cubicBezTo>
                      <a:pt x="399245" y="504698"/>
                      <a:pt x="302653" y="539042"/>
                      <a:pt x="257577" y="541188"/>
                    </a:cubicBezTo>
                    <a:cubicBezTo>
                      <a:pt x="212501" y="543334"/>
                      <a:pt x="184597" y="536895"/>
                      <a:pt x="180304" y="515430"/>
                    </a:cubicBezTo>
                    <a:cubicBezTo>
                      <a:pt x="176011" y="493965"/>
                      <a:pt x="229672" y="433864"/>
                      <a:pt x="231819" y="412399"/>
                    </a:cubicBezTo>
                    <a:cubicBezTo>
                      <a:pt x="233965" y="390934"/>
                      <a:pt x="208208" y="390935"/>
                      <a:pt x="193183" y="386642"/>
                    </a:cubicBezTo>
                    <a:cubicBezTo>
                      <a:pt x="178158" y="382349"/>
                      <a:pt x="141667" y="386642"/>
                      <a:pt x="141667" y="386642"/>
                    </a:cubicBezTo>
                    <a:cubicBezTo>
                      <a:pt x="126642" y="386642"/>
                      <a:pt x="124496" y="388789"/>
                      <a:pt x="103031" y="386642"/>
                    </a:cubicBezTo>
                    <a:cubicBezTo>
                      <a:pt x="81566" y="384496"/>
                      <a:pt x="30051" y="384495"/>
                      <a:pt x="12879" y="373763"/>
                    </a:cubicBezTo>
                    <a:cubicBezTo>
                      <a:pt x="-4293" y="363031"/>
                      <a:pt x="-8586" y="345858"/>
                      <a:pt x="0" y="322247"/>
                    </a:cubicBezTo>
                    <a:cubicBezTo>
                      <a:pt x="8586" y="298636"/>
                      <a:pt x="45076" y="268585"/>
                      <a:pt x="64394" y="232095"/>
                    </a:cubicBezTo>
                    <a:cubicBezTo>
                      <a:pt x="83712" y="195605"/>
                      <a:pt x="88006" y="124771"/>
                      <a:pt x="115910" y="103306"/>
                    </a:cubicBezTo>
                    <a:cubicBezTo>
                      <a:pt x="143814" y="81841"/>
                      <a:pt x="203915" y="107599"/>
                      <a:pt x="231819" y="103306"/>
                    </a:cubicBezTo>
                    <a:cubicBezTo>
                      <a:pt x="259723" y="99013"/>
                      <a:pt x="270456" y="86135"/>
                      <a:pt x="283335" y="77549"/>
                    </a:cubicBezTo>
                    <a:cubicBezTo>
                      <a:pt x="296214" y="68963"/>
                      <a:pt x="296214" y="60377"/>
                      <a:pt x="309093" y="51791"/>
                    </a:cubicBezTo>
                    <a:cubicBezTo>
                      <a:pt x="321972" y="43205"/>
                      <a:pt x="313385" y="-4018"/>
                      <a:pt x="360608" y="275"/>
                    </a:cubicBezTo>
                    <a:close/>
                  </a:path>
                </a:pathLst>
              </a:custGeom>
              <a:gradFill>
                <a:gsLst>
                  <a:gs pos="0">
                    <a:schemeClr val="accent1">
                      <a:shade val="30000"/>
                      <a:satMod val="115000"/>
                    </a:schemeClr>
                  </a:gs>
                  <a:gs pos="79000">
                    <a:schemeClr val="accent1">
                      <a:shade val="67500"/>
                      <a:satMod val="115000"/>
                    </a:schemeClr>
                  </a:gs>
                  <a:gs pos="100000">
                    <a:schemeClr val="accent1">
                      <a:shade val="100000"/>
                      <a:satMod val="115000"/>
                    </a:schemeClr>
                  </a:gs>
                </a:gsLst>
                <a:path path="circle">
                  <a:fillToRect l="50000" t="50000" r="50000" b="50000"/>
                </a:path>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5" name="צורה חופשית 14"/>
              <p:cNvSpPr/>
              <p:nvPr/>
            </p:nvSpPr>
            <p:spPr bwMode="auto">
              <a:xfrm>
                <a:off x="3318389" y="3317875"/>
                <a:ext cx="1244600" cy="730250"/>
              </a:xfrm>
              <a:custGeom>
                <a:avLst/>
                <a:gdLst>
                  <a:gd name="connsiteX0" fmla="*/ 360608 w 1243638"/>
                  <a:gd name="connsiteY0" fmla="*/ 275 h 731518"/>
                  <a:gd name="connsiteX1" fmla="*/ 592428 w 1243638"/>
                  <a:gd name="connsiteY1" fmla="*/ 77549 h 731518"/>
                  <a:gd name="connsiteX2" fmla="*/ 759853 w 1243638"/>
                  <a:gd name="connsiteY2" fmla="*/ 129064 h 731518"/>
                  <a:gd name="connsiteX3" fmla="*/ 978794 w 1243638"/>
                  <a:gd name="connsiteY3" fmla="*/ 206337 h 731518"/>
                  <a:gd name="connsiteX4" fmla="*/ 1184856 w 1243638"/>
                  <a:gd name="connsiteY4" fmla="*/ 296490 h 731518"/>
                  <a:gd name="connsiteX5" fmla="*/ 1236372 w 1243638"/>
                  <a:gd name="connsiteY5" fmla="*/ 399521 h 731518"/>
                  <a:gd name="connsiteX6" fmla="*/ 1236372 w 1243638"/>
                  <a:gd name="connsiteY6" fmla="*/ 554067 h 731518"/>
                  <a:gd name="connsiteX7" fmla="*/ 1171977 w 1243638"/>
                  <a:gd name="connsiteY7" fmla="*/ 708613 h 731518"/>
                  <a:gd name="connsiteX8" fmla="*/ 978794 w 1243638"/>
                  <a:gd name="connsiteY8" fmla="*/ 721492 h 731518"/>
                  <a:gd name="connsiteX9" fmla="*/ 811369 w 1243638"/>
                  <a:gd name="connsiteY9" fmla="*/ 618461 h 731518"/>
                  <a:gd name="connsiteX10" fmla="*/ 566670 w 1243638"/>
                  <a:gd name="connsiteY10" fmla="*/ 528309 h 731518"/>
                  <a:gd name="connsiteX11" fmla="*/ 450760 w 1243638"/>
                  <a:gd name="connsiteY11" fmla="*/ 502552 h 731518"/>
                  <a:gd name="connsiteX12" fmla="*/ 257577 w 1243638"/>
                  <a:gd name="connsiteY12" fmla="*/ 541188 h 731518"/>
                  <a:gd name="connsiteX13" fmla="*/ 180304 w 1243638"/>
                  <a:gd name="connsiteY13" fmla="*/ 515430 h 731518"/>
                  <a:gd name="connsiteX14" fmla="*/ 231819 w 1243638"/>
                  <a:gd name="connsiteY14" fmla="*/ 412399 h 731518"/>
                  <a:gd name="connsiteX15" fmla="*/ 193183 w 1243638"/>
                  <a:gd name="connsiteY15" fmla="*/ 386642 h 731518"/>
                  <a:gd name="connsiteX16" fmla="*/ 141667 w 1243638"/>
                  <a:gd name="connsiteY16" fmla="*/ 386642 h 731518"/>
                  <a:gd name="connsiteX17" fmla="*/ 103031 w 1243638"/>
                  <a:gd name="connsiteY17" fmla="*/ 386642 h 731518"/>
                  <a:gd name="connsiteX18" fmla="*/ 12879 w 1243638"/>
                  <a:gd name="connsiteY18" fmla="*/ 373763 h 731518"/>
                  <a:gd name="connsiteX19" fmla="*/ 0 w 1243638"/>
                  <a:gd name="connsiteY19" fmla="*/ 322247 h 731518"/>
                  <a:gd name="connsiteX20" fmla="*/ 64394 w 1243638"/>
                  <a:gd name="connsiteY20" fmla="*/ 232095 h 731518"/>
                  <a:gd name="connsiteX21" fmla="*/ 115910 w 1243638"/>
                  <a:gd name="connsiteY21" fmla="*/ 103306 h 731518"/>
                  <a:gd name="connsiteX22" fmla="*/ 231819 w 1243638"/>
                  <a:gd name="connsiteY22" fmla="*/ 103306 h 731518"/>
                  <a:gd name="connsiteX23" fmla="*/ 283335 w 1243638"/>
                  <a:gd name="connsiteY23" fmla="*/ 77549 h 731518"/>
                  <a:gd name="connsiteX24" fmla="*/ 309093 w 1243638"/>
                  <a:gd name="connsiteY24" fmla="*/ 51791 h 731518"/>
                  <a:gd name="connsiteX25" fmla="*/ 360608 w 1243638"/>
                  <a:gd name="connsiteY25" fmla="*/ 275 h 731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38" h="731518">
                    <a:moveTo>
                      <a:pt x="360608" y="275"/>
                    </a:moveTo>
                    <a:cubicBezTo>
                      <a:pt x="407831" y="4568"/>
                      <a:pt x="525887" y="56084"/>
                      <a:pt x="592428" y="77549"/>
                    </a:cubicBezTo>
                    <a:cubicBezTo>
                      <a:pt x="658969" y="99014"/>
                      <a:pt x="695459" y="107599"/>
                      <a:pt x="759853" y="129064"/>
                    </a:cubicBezTo>
                    <a:cubicBezTo>
                      <a:pt x="824247" y="150529"/>
                      <a:pt x="907960" y="178433"/>
                      <a:pt x="978794" y="206337"/>
                    </a:cubicBezTo>
                    <a:cubicBezTo>
                      <a:pt x="1049628" y="234241"/>
                      <a:pt x="1141926" y="264293"/>
                      <a:pt x="1184856" y="296490"/>
                    </a:cubicBezTo>
                    <a:cubicBezTo>
                      <a:pt x="1227786" y="328687"/>
                      <a:pt x="1227786" y="356592"/>
                      <a:pt x="1236372" y="399521"/>
                    </a:cubicBezTo>
                    <a:cubicBezTo>
                      <a:pt x="1244958" y="442450"/>
                      <a:pt x="1247104" y="502552"/>
                      <a:pt x="1236372" y="554067"/>
                    </a:cubicBezTo>
                    <a:cubicBezTo>
                      <a:pt x="1225640" y="605582"/>
                      <a:pt x="1214907" y="680709"/>
                      <a:pt x="1171977" y="708613"/>
                    </a:cubicBezTo>
                    <a:cubicBezTo>
                      <a:pt x="1129047" y="736517"/>
                      <a:pt x="1038895" y="736517"/>
                      <a:pt x="978794" y="721492"/>
                    </a:cubicBezTo>
                    <a:cubicBezTo>
                      <a:pt x="918693" y="706467"/>
                      <a:pt x="880056" y="650658"/>
                      <a:pt x="811369" y="618461"/>
                    </a:cubicBezTo>
                    <a:cubicBezTo>
                      <a:pt x="742682" y="586264"/>
                      <a:pt x="626771" y="547627"/>
                      <a:pt x="566670" y="528309"/>
                    </a:cubicBezTo>
                    <a:cubicBezTo>
                      <a:pt x="506569" y="508991"/>
                      <a:pt x="502275" y="500406"/>
                      <a:pt x="450760" y="502552"/>
                    </a:cubicBezTo>
                    <a:cubicBezTo>
                      <a:pt x="399245" y="504698"/>
                      <a:pt x="302653" y="539042"/>
                      <a:pt x="257577" y="541188"/>
                    </a:cubicBezTo>
                    <a:cubicBezTo>
                      <a:pt x="212501" y="543334"/>
                      <a:pt x="184597" y="536895"/>
                      <a:pt x="180304" y="515430"/>
                    </a:cubicBezTo>
                    <a:cubicBezTo>
                      <a:pt x="176011" y="493965"/>
                      <a:pt x="229672" y="433864"/>
                      <a:pt x="231819" y="412399"/>
                    </a:cubicBezTo>
                    <a:cubicBezTo>
                      <a:pt x="233965" y="390934"/>
                      <a:pt x="208208" y="390935"/>
                      <a:pt x="193183" y="386642"/>
                    </a:cubicBezTo>
                    <a:cubicBezTo>
                      <a:pt x="178158" y="382349"/>
                      <a:pt x="141667" y="386642"/>
                      <a:pt x="141667" y="386642"/>
                    </a:cubicBezTo>
                    <a:cubicBezTo>
                      <a:pt x="126642" y="386642"/>
                      <a:pt x="124496" y="388789"/>
                      <a:pt x="103031" y="386642"/>
                    </a:cubicBezTo>
                    <a:cubicBezTo>
                      <a:pt x="81566" y="384496"/>
                      <a:pt x="30051" y="384495"/>
                      <a:pt x="12879" y="373763"/>
                    </a:cubicBezTo>
                    <a:cubicBezTo>
                      <a:pt x="-4293" y="363031"/>
                      <a:pt x="-8586" y="345858"/>
                      <a:pt x="0" y="322247"/>
                    </a:cubicBezTo>
                    <a:cubicBezTo>
                      <a:pt x="8586" y="298636"/>
                      <a:pt x="45076" y="268585"/>
                      <a:pt x="64394" y="232095"/>
                    </a:cubicBezTo>
                    <a:cubicBezTo>
                      <a:pt x="83712" y="195605"/>
                      <a:pt x="88006" y="124771"/>
                      <a:pt x="115910" y="103306"/>
                    </a:cubicBezTo>
                    <a:cubicBezTo>
                      <a:pt x="143814" y="81841"/>
                      <a:pt x="203915" y="107599"/>
                      <a:pt x="231819" y="103306"/>
                    </a:cubicBezTo>
                    <a:cubicBezTo>
                      <a:pt x="259723" y="99013"/>
                      <a:pt x="270456" y="86135"/>
                      <a:pt x="283335" y="77549"/>
                    </a:cubicBezTo>
                    <a:cubicBezTo>
                      <a:pt x="296214" y="68963"/>
                      <a:pt x="296214" y="60377"/>
                      <a:pt x="309093" y="51791"/>
                    </a:cubicBezTo>
                    <a:cubicBezTo>
                      <a:pt x="321972" y="43205"/>
                      <a:pt x="313385" y="-4018"/>
                      <a:pt x="360608" y="275"/>
                    </a:cubicBezTo>
                    <a:close/>
                  </a:path>
                </a:pathLst>
              </a:custGeom>
              <a:gradFill flip="none" rotWithShape="1">
                <a:gsLst>
                  <a:gs pos="33000">
                    <a:schemeClr val="accent1">
                      <a:shade val="30000"/>
                      <a:satMod val="115000"/>
                    </a:schemeClr>
                  </a:gs>
                  <a:gs pos="79000">
                    <a:schemeClr val="accent1">
                      <a:shade val="67500"/>
                      <a:satMod val="115000"/>
                    </a:schemeClr>
                  </a:gs>
                  <a:gs pos="100000">
                    <a:schemeClr val="accent1">
                      <a:shade val="100000"/>
                      <a:satMod val="115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6" name="צורה חופשית 15"/>
              <p:cNvSpPr/>
              <p:nvPr/>
            </p:nvSpPr>
            <p:spPr bwMode="auto">
              <a:xfrm>
                <a:off x="3203848" y="3683000"/>
                <a:ext cx="1244600" cy="730250"/>
              </a:xfrm>
              <a:custGeom>
                <a:avLst/>
                <a:gdLst>
                  <a:gd name="connsiteX0" fmla="*/ 360608 w 1243638"/>
                  <a:gd name="connsiteY0" fmla="*/ 275 h 731518"/>
                  <a:gd name="connsiteX1" fmla="*/ 592428 w 1243638"/>
                  <a:gd name="connsiteY1" fmla="*/ 77549 h 731518"/>
                  <a:gd name="connsiteX2" fmla="*/ 759853 w 1243638"/>
                  <a:gd name="connsiteY2" fmla="*/ 129064 h 731518"/>
                  <a:gd name="connsiteX3" fmla="*/ 978794 w 1243638"/>
                  <a:gd name="connsiteY3" fmla="*/ 206337 h 731518"/>
                  <a:gd name="connsiteX4" fmla="*/ 1184856 w 1243638"/>
                  <a:gd name="connsiteY4" fmla="*/ 296490 h 731518"/>
                  <a:gd name="connsiteX5" fmla="*/ 1236372 w 1243638"/>
                  <a:gd name="connsiteY5" fmla="*/ 399521 h 731518"/>
                  <a:gd name="connsiteX6" fmla="*/ 1236372 w 1243638"/>
                  <a:gd name="connsiteY6" fmla="*/ 554067 h 731518"/>
                  <a:gd name="connsiteX7" fmla="*/ 1171977 w 1243638"/>
                  <a:gd name="connsiteY7" fmla="*/ 708613 h 731518"/>
                  <a:gd name="connsiteX8" fmla="*/ 978794 w 1243638"/>
                  <a:gd name="connsiteY8" fmla="*/ 721492 h 731518"/>
                  <a:gd name="connsiteX9" fmla="*/ 811369 w 1243638"/>
                  <a:gd name="connsiteY9" fmla="*/ 618461 h 731518"/>
                  <a:gd name="connsiteX10" fmla="*/ 566670 w 1243638"/>
                  <a:gd name="connsiteY10" fmla="*/ 528309 h 731518"/>
                  <a:gd name="connsiteX11" fmla="*/ 450760 w 1243638"/>
                  <a:gd name="connsiteY11" fmla="*/ 502552 h 731518"/>
                  <a:gd name="connsiteX12" fmla="*/ 257577 w 1243638"/>
                  <a:gd name="connsiteY12" fmla="*/ 541188 h 731518"/>
                  <a:gd name="connsiteX13" fmla="*/ 180304 w 1243638"/>
                  <a:gd name="connsiteY13" fmla="*/ 515430 h 731518"/>
                  <a:gd name="connsiteX14" fmla="*/ 231819 w 1243638"/>
                  <a:gd name="connsiteY14" fmla="*/ 412399 h 731518"/>
                  <a:gd name="connsiteX15" fmla="*/ 193183 w 1243638"/>
                  <a:gd name="connsiteY15" fmla="*/ 386642 h 731518"/>
                  <a:gd name="connsiteX16" fmla="*/ 141667 w 1243638"/>
                  <a:gd name="connsiteY16" fmla="*/ 386642 h 731518"/>
                  <a:gd name="connsiteX17" fmla="*/ 103031 w 1243638"/>
                  <a:gd name="connsiteY17" fmla="*/ 386642 h 731518"/>
                  <a:gd name="connsiteX18" fmla="*/ 12879 w 1243638"/>
                  <a:gd name="connsiteY18" fmla="*/ 373763 h 731518"/>
                  <a:gd name="connsiteX19" fmla="*/ 0 w 1243638"/>
                  <a:gd name="connsiteY19" fmla="*/ 322247 h 731518"/>
                  <a:gd name="connsiteX20" fmla="*/ 64394 w 1243638"/>
                  <a:gd name="connsiteY20" fmla="*/ 232095 h 731518"/>
                  <a:gd name="connsiteX21" fmla="*/ 115910 w 1243638"/>
                  <a:gd name="connsiteY21" fmla="*/ 103306 h 731518"/>
                  <a:gd name="connsiteX22" fmla="*/ 231819 w 1243638"/>
                  <a:gd name="connsiteY22" fmla="*/ 103306 h 731518"/>
                  <a:gd name="connsiteX23" fmla="*/ 283335 w 1243638"/>
                  <a:gd name="connsiteY23" fmla="*/ 77549 h 731518"/>
                  <a:gd name="connsiteX24" fmla="*/ 309093 w 1243638"/>
                  <a:gd name="connsiteY24" fmla="*/ 51791 h 731518"/>
                  <a:gd name="connsiteX25" fmla="*/ 360608 w 1243638"/>
                  <a:gd name="connsiteY25" fmla="*/ 275 h 731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38" h="731518">
                    <a:moveTo>
                      <a:pt x="360608" y="275"/>
                    </a:moveTo>
                    <a:cubicBezTo>
                      <a:pt x="407831" y="4568"/>
                      <a:pt x="525887" y="56084"/>
                      <a:pt x="592428" y="77549"/>
                    </a:cubicBezTo>
                    <a:cubicBezTo>
                      <a:pt x="658969" y="99014"/>
                      <a:pt x="695459" y="107599"/>
                      <a:pt x="759853" y="129064"/>
                    </a:cubicBezTo>
                    <a:cubicBezTo>
                      <a:pt x="824247" y="150529"/>
                      <a:pt x="907960" y="178433"/>
                      <a:pt x="978794" y="206337"/>
                    </a:cubicBezTo>
                    <a:cubicBezTo>
                      <a:pt x="1049628" y="234241"/>
                      <a:pt x="1141926" y="264293"/>
                      <a:pt x="1184856" y="296490"/>
                    </a:cubicBezTo>
                    <a:cubicBezTo>
                      <a:pt x="1227786" y="328687"/>
                      <a:pt x="1227786" y="356592"/>
                      <a:pt x="1236372" y="399521"/>
                    </a:cubicBezTo>
                    <a:cubicBezTo>
                      <a:pt x="1244958" y="442450"/>
                      <a:pt x="1247104" y="502552"/>
                      <a:pt x="1236372" y="554067"/>
                    </a:cubicBezTo>
                    <a:cubicBezTo>
                      <a:pt x="1225640" y="605582"/>
                      <a:pt x="1214907" y="680709"/>
                      <a:pt x="1171977" y="708613"/>
                    </a:cubicBezTo>
                    <a:cubicBezTo>
                      <a:pt x="1129047" y="736517"/>
                      <a:pt x="1038895" y="736517"/>
                      <a:pt x="978794" y="721492"/>
                    </a:cubicBezTo>
                    <a:cubicBezTo>
                      <a:pt x="918693" y="706467"/>
                      <a:pt x="880056" y="650658"/>
                      <a:pt x="811369" y="618461"/>
                    </a:cubicBezTo>
                    <a:cubicBezTo>
                      <a:pt x="742682" y="586264"/>
                      <a:pt x="626771" y="547627"/>
                      <a:pt x="566670" y="528309"/>
                    </a:cubicBezTo>
                    <a:cubicBezTo>
                      <a:pt x="506569" y="508991"/>
                      <a:pt x="502275" y="500406"/>
                      <a:pt x="450760" y="502552"/>
                    </a:cubicBezTo>
                    <a:cubicBezTo>
                      <a:pt x="399245" y="504698"/>
                      <a:pt x="302653" y="539042"/>
                      <a:pt x="257577" y="541188"/>
                    </a:cubicBezTo>
                    <a:cubicBezTo>
                      <a:pt x="212501" y="543334"/>
                      <a:pt x="184597" y="536895"/>
                      <a:pt x="180304" y="515430"/>
                    </a:cubicBezTo>
                    <a:cubicBezTo>
                      <a:pt x="176011" y="493965"/>
                      <a:pt x="229672" y="433864"/>
                      <a:pt x="231819" y="412399"/>
                    </a:cubicBezTo>
                    <a:cubicBezTo>
                      <a:pt x="233965" y="390934"/>
                      <a:pt x="208208" y="390935"/>
                      <a:pt x="193183" y="386642"/>
                    </a:cubicBezTo>
                    <a:cubicBezTo>
                      <a:pt x="178158" y="382349"/>
                      <a:pt x="141667" y="386642"/>
                      <a:pt x="141667" y="386642"/>
                    </a:cubicBezTo>
                    <a:cubicBezTo>
                      <a:pt x="126642" y="386642"/>
                      <a:pt x="124496" y="388789"/>
                      <a:pt x="103031" y="386642"/>
                    </a:cubicBezTo>
                    <a:cubicBezTo>
                      <a:pt x="81566" y="384496"/>
                      <a:pt x="30051" y="384495"/>
                      <a:pt x="12879" y="373763"/>
                    </a:cubicBezTo>
                    <a:cubicBezTo>
                      <a:pt x="-4293" y="363031"/>
                      <a:pt x="-8586" y="345858"/>
                      <a:pt x="0" y="322247"/>
                    </a:cubicBezTo>
                    <a:cubicBezTo>
                      <a:pt x="8586" y="298636"/>
                      <a:pt x="45076" y="268585"/>
                      <a:pt x="64394" y="232095"/>
                    </a:cubicBezTo>
                    <a:cubicBezTo>
                      <a:pt x="83712" y="195605"/>
                      <a:pt x="88006" y="124771"/>
                      <a:pt x="115910" y="103306"/>
                    </a:cubicBezTo>
                    <a:cubicBezTo>
                      <a:pt x="143814" y="81841"/>
                      <a:pt x="203915" y="107599"/>
                      <a:pt x="231819" y="103306"/>
                    </a:cubicBezTo>
                    <a:cubicBezTo>
                      <a:pt x="259723" y="99013"/>
                      <a:pt x="270456" y="86135"/>
                      <a:pt x="283335" y="77549"/>
                    </a:cubicBezTo>
                    <a:cubicBezTo>
                      <a:pt x="296214" y="68963"/>
                      <a:pt x="296214" y="60377"/>
                      <a:pt x="309093" y="51791"/>
                    </a:cubicBezTo>
                    <a:cubicBezTo>
                      <a:pt x="321972" y="43205"/>
                      <a:pt x="313385" y="-4018"/>
                      <a:pt x="360608" y="275"/>
                    </a:cubicBezTo>
                    <a:close/>
                  </a:path>
                </a:pathLst>
              </a:custGeom>
              <a:gradFill flip="none" rotWithShape="1">
                <a:gsLst>
                  <a:gs pos="33000">
                    <a:schemeClr val="accent1">
                      <a:shade val="30000"/>
                      <a:satMod val="115000"/>
                    </a:schemeClr>
                  </a:gs>
                  <a:gs pos="79000">
                    <a:schemeClr val="accent1">
                      <a:shade val="67500"/>
                      <a:satMod val="115000"/>
                    </a:schemeClr>
                  </a:gs>
                  <a:gs pos="100000">
                    <a:schemeClr val="accent1">
                      <a:shade val="100000"/>
                      <a:satMod val="115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1" name="צורה חופשית 20"/>
              <p:cNvSpPr/>
              <p:nvPr/>
            </p:nvSpPr>
            <p:spPr bwMode="auto">
              <a:xfrm rot="21333169">
                <a:off x="2402805" y="3060476"/>
                <a:ext cx="1244600" cy="730250"/>
              </a:xfrm>
              <a:custGeom>
                <a:avLst/>
                <a:gdLst>
                  <a:gd name="connsiteX0" fmla="*/ 360608 w 1243638"/>
                  <a:gd name="connsiteY0" fmla="*/ 275 h 731518"/>
                  <a:gd name="connsiteX1" fmla="*/ 592428 w 1243638"/>
                  <a:gd name="connsiteY1" fmla="*/ 77549 h 731518"/>
                  <a:gd name="connsiteX2" fmla="*/ 759853 w 1243638"/>
                  <a:gd name="connsiteY2" fmla="*/ 129064 h 731518"/>
                  <a:gd name="connsiteX3" fmla="*/ 978794 w 1243638"/>
                  <a:gd name="connsiteY3" fmla="*/ 206337 h 731518"/>
                  <a:gd name="connsiteX4" fmla="*/ 1184856 w 1243638"/>
                  <a:gd name="connsiteY4" fmla="*/ 296490 h 731518"/>
                  <a:gd name="connsiteX5" fmla="*/ 1236372 w 1243638"/>
                  <a:gd name="connsiteY5" fmla="*/ 399521 h 731518"/>
                  <a:gd name="connsiteX6" fmla="*/ 1236372 w 1243638"/>
                  <a:gd name="connsiteY6" fmla="*/ 554067 h 731518"/>
                  <a:gd name="connsiteX7" fmla="*/ 1171977 w 1243638"/>
                  <a:gd name="connsiteY7" fmla="*/ 708613 h 731518"/>
                  <a:gd name="connsiteX8" fmla="*/ 978794 w 1243638"/>
                  <a:gd name="connsiteY8" fmla="*/ 721492 h 731518"/>
                  <a:gd name="connsiteX9" fmla="*/ 811369 w 1243638"/>
                  <a:gd name="connsiteY9" fmla="*/ 618461 h 731518"/>
                  <a:gd name="connsiteX10" fmla="*/ 566670 w 1243638"/>
                  <a:gd name="connsiteY10" fmla="*/ 528309 h 731518"/>
                  <a:gd name="connsiteX11" fmla="*/ 450760 w 1243638"/>
                  <a:gd name="connsiteY11" fmla="*/ 502552 h 731518"/>
                  <a:gd name="connsiteX12" fmla="*/ 257577 w 1243638"/>
                  <a:gd name="connsiteY12" fmla="*/ 541188 h 731518"/>
                  <a:gd name="connsiteX13" fmla="*/ 180304 w 1243638"/>
                  <a:gd name="connsiteY13" fmla="*/ 515430 h 731518"/>
                  <a:gd name="connsiteX14" fmla="*/ 231819 w 1243638"/>
                  <a:gd name="connsiteY14" fmla="*/ 412399 h 731518"/>
                  <a:gd name="connsiteX15" fmla="*/ 193183 w 1243638"/>
                  <a:gd name="connsiteY15" fmla="*/ 386642 h 731518"/>
                  <a:gd name="connsiteX16" fmla="*/ 141667 w 1243638"/>
                  <a:gd name="connsiteY16" fmla="*/ 386642 h 731518"/>
                  <a:gd name="connsiteX17" fmla="*/ 103031 w 1243638"/>
                  <a:gd name="connsiteY17" fmla="*/ 386642 h 731518"/>
                  <a:gd name="connsiteX18" fmla="*/ 12879 w 1243638"/>
                  <a:gd name="connsiteY18" fmla="*/ 373763 h 731518"/>
                  <a:gd name="connsiteX19" fmla="*/ 0 w 1243638"/>
                  <a:gd name="connsiteY19" fmla="*/ 322247 h 731518"/>
                  <a:gd name="connsiteX20" fmla="*/ 64394 w 1243638"/>
                  <a:gd name="connsiteY20" fmla="*/ 232095 h 731518"/>
                  <a:gd name="connsiteX21" fmla="*/ 115910 w 1243638"/>
                  <a:gd name="connsiteY21" fmla="*/ 103306 h 731518"/>
                  <a:gd name="connsiteX22" fmla="*/ 231819 w 1243638"/>
                  <a:gd name="connsiteY22" fmla="*/ 103306 h 731518"/>
                  <a:gd name="connsiteX23" fmla="*/ 283335 w 1243638"/>
                  <a:gd name="connsiteY23" fmla="*/ 77549 h 731518"/>
                  <a:gd name="connsiteX24" fmla="*/ 309093 w 1243638"/>
                  <a:gd name="connsiteY24" fmla="*/ 51791 h 731518"/>
                  <a:gd name="connsiteX25" fmla="*/ 360608 w 1243638"/>
                  <a:gd name="connsiteY25" fmla="*/ 275 h 731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38" h="731518">
                    <a:moveTo>
                      <a:pt x="360608" y="275"/>
                    </a:moveTo>
                    <a:cubicBezTo>
                      <a:pt x="407831" y="4568"/>
                      <a:pt x="525887" y="56084"/>
                      <a:pt x="592428" y="77549"/>
                    </a:cubicBezTo>
                    <a:cubicBezTo>
                      <a:pt x="658969" y="99014"/>
                      <a:pt x="695459" y="107599"/>
                      <a:pt x="759853" y="129064"/>
                    </a:cubicBezTo>
                    <a:cubicBezTo>
                      <a:pt x="824247" y="150529"/>
                      <a:pt x="907960" y="178433"/>
                      <a:pt x="978794" y="206337"/>
                    </a:cubicBezTo>
                    <a:cubicBezTo>
                      <a:pt x="1049628" y="234241"/>
                      <a:pt x="1141926" y="264293"/>
                      <a:pt x="1184856" y="296490"/>
                    </a:cubicBezTo>
                    <a:cubicBezTo>
                      <a:pt x="1227786" y="328687"/>
                      <a:pt x="1227786" y="356592"/>
                      <a:pt x="1236372" y="399521"/>
                    </a:cubicBezTo>
                    <a:cubicBezTo>
                      <a:pt x="1244958" y="442450"/>
                      <a:pt x="1247104" y="502552"/>
                      <a:pt x="1236372" y="554067"/>
                    </a:cubicBezTo>
                    <a:cubicBezTo>
                      <a:pt x="1225640" y="605582"/>
                      <a:pt x="1214907" y="680709"/>
                      <a:pt x="1171977" y="708613"/>
                    </a:cubicBezTo>
                    <a:cubicBezTo>
                      <a:pt x="1129047" y="736517"/>
                      <a:pt x="1038895" y="736517"/>
                      <a:pt x="978794" y="721492"/>
                    </a:cubicBezTo>
                    <a:cubicBezTo>
                      <a:pt x="918693" y="706467"/>
                      <a:pt x="880056" y="650658"/>
                      <a:pt x="811369" y="618461"/>
                    </a:cubicBezTo>
                    <a:cubicBezTo>
                      <a:pt x="742682" y="586264"/>
                      <a:pt x="626771" y="547627"/>
                      <a:pt x="566670" y="528309"/>
                    </a:cubicBezTo>
                    <a:cubicBezTo>
                      <a:pt x="506569" y="508991"/>
                      <a:pt x="502275" y="500406"/>
                      <a:pt x="450760" y="502552"/>
                    </a:cubicBezTo>
                    <a:cubicBezTo>
                      <a:pt x="399245" y="504698"/>
                      <a:pt x="302653" y="539042"/>
                      <a:pt x="257577" y="541188"/>
                    </a:cubicBezTo>
                    <a:cubicBezTo>
                      <a:pt x="212501" y="543334"/>
                      <a:pt x="184597" y="536895"/>
                      <a:pt x="180304" y="515430"/>
                    </a:cubicBezTo>
                    <a:cubicBezTo>
                      <a:pt x="176011" y="493965"/>
                      <a:pt x="229672" y="433864"/>
                      <a:pt x="231819" y="412399"/>
                    </a:cubicBezTo>
                    <a:cubicBezTo>
                      <a:pt x="233965" y="390934"/>
                      <a:pt x="208208" y="390935"/>
                      <a:pt x="193183" y="386642"/>
                    </a:cubicBezTo>
                    <a:cubicBezTo>
                      <a:pt x="178158" y="382349"/>
                      <a:pt x="141667" y="386642"/>
                      <a:pt x="141667" y="386642"/>
                    </a:cubicBezTo>
                    <a:cubicBezTo>
                      <a:pt x="126642" y="386642"/>
                      <a:pt x="124496" y="388789"/>
                      <a:pt x="103031" y="386642"/>
                    </a:cubicBezTo>
                    <a:cubicBezTo>
                      <a:pt x="81566" y="384496"/>
                      <a:pt x="30051" y="384495"/>
                      <a:pt x="12879" y="373763"/>
                    </a:cubicBezTo>
                    <a:cubicBezTo>
                      <a:pt x="-4293" y="363031"/>
                      <a:pt x="-8586" y="345858"/>
                      <a:pt x="0" y="322247"/>
                    </a:cubicBezTo>
                    <a:cubicBezTo>
                      <a:pt x="8586" y="298636"/>
                      <a:pt x="45076" y="268585"/>
                      <a:pt x="64394" y="232095"/>
                    </a:cubicBezTo>
                    <a:cubicBezTo>
                      <a:pt x="83712" y="195605"/>
                      <a:pt x="88006" y="124771"/>
                      <a:pt x="115910" y="103306"/>
                    </a:cubicBezTo>
                    <a:cubicBezTo>
                      <a:pt x="143814" y="81841"/>
                      <a:pt x="203915" y="107599"/>
                      <a:pt x="231819" y="103306"/>
                    </a:cubicBezTo>
                    <a:cubicBezTo>
                      <a:pt x="259723" y="99013"/>
                      <a:pt x="270456" y="86135"/>
                      <a:pt x="283335" y="77549"/>
                    </a:cubicBezTo>
                    <a:cubicBezTo>
                      <a:pt x="296214" y="68963"/>
                      <a:pt x="296214" y="60377"/>
                      <a:pt x="309093" y="51791"/>
                    </a:cubicBezTo>
                    <a:cubicBezTo>
                      <a:pt x="321972" y="43205"/>
                      <a:pt x="313385" y="-4018"/>
                      <a:pt x="360608" y="275"/>
                    </a:cubicBezTo>
                    <a:close/>
                  </a:path>
                </a:pathLst>
              </a:custGeom>
              <a:gradFill flip="none" rotWithShape="1">
                <a:gsLst>
                  <a:gs pos="33000">
                    <a:schemeClr val="accent1">
                      <a:shade val="30000"/>
                      <a:satMod val="115000"/>
                    </a:schemeClr>
                  </a:gs>
                  <a:gs pos="79000">
                    <a:schemeClr val="accent1">
                      <a:shade val="67500"/>
                      <a:satMod val="115000"/>
                    </a:schemeClr>
                  </a:gs>
                  <a:gs pos="100000">
                    <a:schemeClr val="accent1">
                      <a:shade val="100000"/>
                      <a:satMod val="115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0" name="צורה חופשית 19"/>
              <p:cNvSpPr/>
              <p:nvPr/>
            </p:nvSpPr>
            <p:spPr bwMode="auto">
              <a:xfrm>
                <a:off x="2431314" y="3156352"/>
                <a:ext cx="1244600" cy="730250"/>
              </a:xfrm>
              <a:custGeom>
                <a:avLst/>
                <a:gdLst>
                  <a:gd name="connsiteX0" fmla="*/ 360608 w 1243638"/>
                  <a:gd name="connsiteY0" fmla="*/ 275 h 731518"/>
                  <a:gd name="connsiteX1" fmla="*/ 592428 w 1243638"/>
                  <a:gd name="connsiteY1" fmla="*/ 77549 h 731518"/>
                  <a:gd name="connsiteX2" fmla="*/ 759853 w 1243638"/>
                  <a:gd name="connsiteY2" fmla="*/ 129064 h 731518"/>
                  <a:gd name="connsiteX3" fmla="*/ 978794 w 1243638"/>
                  <a:gd name="connsiteY3" fmla="*/ 206337 h 731518"/>
                  <a:gd name="connsiteX4" fmla="*/ 1184856 w 1243638"/>
                  <a:gd name="connsiteY4" fmla="*/ 296490 h 731518"/>
                  <a:gd name="connsiteX5" fmla="*/ 1236372 w 1243638"/>
                  <a:gd name="connsiteY5" fmla="*/ 399521 h 731518"/>
                  <a:gd name="connsiteX6" fmla="*/ 1236372 w 1243638"/>
                  <a:gd name="connsiteY6" fmla="*/ 554067 h 731518"/>
                  <a:gd name="connsiteX7" fmla="*/ 1171977 w 1243638"/>
                  <a:gd name="connsiteY7" fmla="*/ 708613 h 731518"/>
                  <a:gd name="connsiteX8" fmla="*/ 978794 w 1243638"/>
                  <a:gd name="connsiteY8" fmla="*/ 721492 h 731518"/>
                  <a:gd name="connsiteX9" fmla="*/ 811369 w 1243638"/>
                  <a:gd name="connsiteY9" fmla="*/ 618461 h 731518"/>
                  <a:gd name="connsiteX10" fmla="*/ 566670 w 1243638"/>
                  <a:gd name="connsiteY10" fmla="*/ 528309 h 731518"/>
                  <a:gd name="connsiteX11" fmla="*/ 450760 w 1243638"/>
                  <a:gd name="connsiteY11" fmla="*/ 502552 h 731518"/>
                  <a:gd name="connsiteX12" fmla="*/ 257577 w 1243638"/>
                  <a:gd name="connsiteY12" fmla="*/ 541188 h 731518"/>
                  <a:gd name="connsiteX13" fmla="*/ 180304 w 1243638"/>
                  <a:gd name="connsiteY13" fmla="*/ 515430 h 731518"/>
                  <a:gd name="connsiteX14" fmla="*/ 231819 w 1243638"/>
                  <a:gd name="connsiteY14" fmla="*/ 412399 h 731518"/>
                  <a:gd name="connsiteX15" fmla="*/ 193183 w 1243638"/>
                  <a:gd name="connsiteY15" fmla="*/ 386642 h 731518"/>
                  <a:gd name="connsiteX16" fmla="*/ 141667 w 1243638"/>
                  <a:gd name="connsiteY16" fmla="*/ 386642 h 731518"/>
                  <a:gd name="connsiteX17" fmla="*/ 103031 w 1243638"/>
                  <a:gd name="connsiteY17" fmla="*/ 386642 h 731518"/>
                  <a:gd name="connsiteX18" fmla="*/ 12879 w 1243638"/>
                  <a:gd name="connsiteY18" fmla="*/ 373763 h 731518"/>
                  <a:gd name="connsiteX19" fmla="*/ 0 w 1243638"/>
                  <a:gd name="connsiteY19" fmla="*/ 322247 h 731518"/>
                  <a:gd name="connsiteX20" fmla="*/ 64394 w 1243638"/>
                  <a:gd name="connsiteY20" fmla="*/ 232095 h 731518"/>
                  <a:gd name="connsiteX21" fmla="*/ 115910 w 1243638"/>
                  <a:gd name="connsiteY21" fmla="*/ 103306 h 731518"/>
                  <a:gd name="connsiteX22" fmla="*/ 231819 w 1243638"/>
                  <a:gd name="connsiteY22" fmla="*/ 103306 h 731518"/>
                  <a:gd name="connsiteX23" fmla="*/ 283335 w 1243638"/>
                  <a:gd name="connsiteY23" fmla="*/ 77549 h 731518"/>
                  <a:gd name="connsiteX24" fmla="*/ 309093 w 1243638"/>
                  <a:gd name="connsiteY24" fmla="*/ 51791 h 731518"/>
                  <a:gd name="connsiteX25" fmla="*/ 360608 w 1243638"/>
                  <a:gd name="connsiteY25" fmla="*/ 275 h 731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38" h="731518">
                    <a:moveTo>
                      <a:pt x="360608" y="275"/>
                    </a:moveTo>
                    <a:cubicBezTo>
                      <a:pt x="407831" y="4568"/>
                      <a:pt x="525887" y="56084"/>
                      <a:pt x="592428" y="77549"/>
                    </a:cubicBezTo>
                    <a:cubicBezTo>
                      <a:pt x="658969" y="99014"/>
                      <a:pt x="695459" y="107599"/>
                      <a:pt x="759853" y="129064"/>
                    </a:cubicBezTo>
                    <a:cubicBezTo>
                      <a:pt x="824247" y="150529"/>
                      <a:pt x="907960" y="178433"/>
                      <a:pt x="978794" y="206337"/>
                    </a:cubicBezTo>
                    <a:cubicBezTo>
                      <a:pt x="1049628" y="234241"/>
                      <a:pt x="1141926" y="264293"/>
                      <a:pt x="1184856" y="296490"/>
                    </a:cubicBezTo>
                    <a:cubicBezTo>
                      <a:pt x="1227786" y="328687"/>
                      <a:pt x="1227786" y="356592"/>
                      <a:pt x="1236372" y="399521"/>
                    </a:cubicBezTo>
                    <a:cubicBezTo>
                      <a:pt x="1244958" y="442450"/>
                      <a:pt x="1247104" y="502552"/>
                      <a:pt x="1236372" y="554067"/>
                    </a:cubicBezTo>
                    <a:cubicBezTo>
                      <a:pt x="1225640" y="605582"/>
                      <a:pt x="1214907" y="680709"/>
                      <a:pt x="1171977" y="708613"/>
                    </a:cubicBezTo>
                    <a:cubicBezTo>
                      <a:pt x="1129047" y="736517"/>
                      <a:pt x="1038895" y="736517"/>
                      <a:pt x="978794" y="721492"/>
                    </a:cubicBezTo>
                    <a:cubicBezTo>
                      <a:pt x="918693" y="706467"/>
                      <a:pt x="880056" y="650658"/>
                      <a:pt x="811369" y="618461"/>
                    </a:cubicBezTo>
                    <a:cubicBezTo>
                      <a:pt x="742682" y="586264"/>
                      <a:pt x="626771" y="547627"/>
                      <a:pt x="566670" y="528309"/>
                    </a:cubicBezTo>
                    <a:cubicBezTo>
                      <a:pt x="506569" y="508991"/>
                      <a:pt x="502275" y="500406"/>
                      <a:pt x="450760" y="502552"/>
                    </a:cubicBezTo>
                    <a:cubicBezTo>
                      <a:pt x="399245" y="504698"/>
                      <a:pt x="302653" y="539042"/>
                      <a:pt x="257577" y="541188"/>
                    </a:cubicBezTo>
                    <a:cubicBezTo>
                      <a:pt x="212501" y="543334"/>
                      <a:pt x="184597" y="536895"/>
                      <a:pt x="180304" y="515430"/>
                    </a:cubicBezTo>
                    <a:cubicBezTo>
                      <a:pt x="176011" y="493965"/>
                      <a:pt x="229672" y="433864"/>
                      <a:pt x="231819" y="412399"/>
                    </a:cubicBezTo>
                    <a:cubicBezTo>
                      <a:pt x="233965" y="390934"/>
                      <a:pt x="208208" y="390935"/>
                      <a:pt x="193183" y="386642"/>
                    </a:cubicBezTo>
                    <a:cubicBezTo>
                      <a:pt x="178158" y="382349"/>
                      <a:pt x="141667" y="386642"/>
                      <a:pt x="141667" y="386642"/>
                    </a:cubicBezTo>
                    <a:cubicBezTo>
                      <a:pt x="126642" y="386642"/>
                      <a:pt x="124496" y="388789"/>
                      <a:pt x="103031" y="386642"/>
                    </a:cubicBezTo>
                    <a:cubicBezTo>
                      <a:pt x="81566" y="384496"/>
                      <a:pt x="30051" y="384495"/>
                      <a:pt x="12879" y="373763"/>
                    </a:cubicBezTo>
                    <a:cubicBezTo>
                      <a:pt x="-4293" y="363031"/>
                      <a:pt x="-8586" y="345858"/>
                      <a:pt x="0" y="322247"/>
                    </a:cubicBezTo>
                    <a:cubicBezTo>
                      <a:pt x="8586" y="298636"/>
                      <a:pt x="45076" y="268585"/>
                      <a:pt x="64394" y="232095"/>
                    </a:cubicBezTo>
                    <a:cubicBezTo>
                      <a:pt x="83712" y="195605"/>
                      <a:pt x="88006" y="124771"/>
                      <a:pt x="115910" y="103306"/>
                    </a:cubicBezTo>
                    <a:cubicBezTo>
                      <a:pt x="143814" y="81841"/>
                      <a:pt x="203915" y="107599"/>
                      <a:pt x="231819" y="103306"/>
                    </a:cubicBezTo>
                    <a:cubicBezTo>
                      <a:pt x="259723" y="99013"/>
                      <a:pt x="270456" y="86135"/>
                      <a:pt x="283335" y="77549"/>
                    </a:cubicBezTo>
                    <a:cubicBezTo>
                      <a:pt x="296214" y="68963"/>
                      <a:pt x="296214" y="60377"/>
                      <a:pt x="309093" y="51791"/>
                    </a:cubicBezTo>
                    <a:cubicBezTo>
                      <a:pt x="321972" y="43205"/>
                      <a:pt x="313385" y="-4018"/>
                      <a:pt x="360608" y="275"/>
                    </a:cubicBezTo>
                    <a:close/>
                  </a:path>
                </a:pathLst>
              </a:custGeom>
              <a:gradFill flip="none" rotWithShape="1">
                <a:gsLst>
                  <a:gs pos="33000">
                    <a:schemeClr val="accent1">
                      <a:shade val="30000"/>
                      <a:satMod val="115000"/>
                    </a:schemeClr>
                  </a:gs>
                  <a:gs pos="79000">
                    <a:schemeClr val="accent1">
                      <a:shade val="67500"/>
                      <a:satMod val="115000"/>
                    </a:schemeClr>
                  </a:gs>
                  <a:gs pos="100000">
                    <a:schemeClr val="accent1">
                      <a:shade val="100000"/>
                      <a:satMod val="115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9" name="צורה חופשית 18"/>
              <p:cNvSpPr/>
              <p:nvPr/>
            </p:nvSpPr>
            <p:spPr bwMode="auto">
              <a:xfrm>
                <a:off x="2376366" y="3317875"/>
                <a:ext cx="1244600" cy="730250"/>
              </a:xfrm>
              <a:custGeom>
                <a:avLst/>
                <a:gdLst>
                  <a:gd name="connsiteX0" fmla="*/ 360608 w 1243638"/>
                  <a:gd name="connsiteY0" fmla="*/ 275 h 731518"/>
                  <a:gd name="connsiteX1" fmla="*/ 592428 w 1243638"/>
                  <a:gd name="connsiteY1" fmla="*/ 77549 h 731518"/>
                  <a:gd name="connsiteX2" fmla="*/ 759853 w 1243638"/>
                  <a:gd name="connsiteY2" fmla="*/ 129064 h 731518"/>
                  <a:gd name="connsiteX3" fmla="*/ 978794 w 1243638"/>
                  <a:gd name="connsiteY3" fmla="*/ 206337 h 731518"/>
                  <a:gd name="connsiteX4" fmla="*/ 1184856 w 1243638"/>
                  <a:gd name="connsiteY4" fmla="*/ 296490 h 731518"/>
                  <a:gd name="connsiteX5" fmla="*/ 1236372 w 1243638"/>
                  <a:gd name="connsiteY5" fmla="*/ 399521 h 731518"/>
                  <a:gd name="connsiteX6" fmla="*/ 1236372 w 1243638"/>
                  <a:gd name="connsiteY6" fmla="*/ 554067 h 731518"/>
                  <a:gd name="connsiteX7" fmla="*/ 1171977 w 1243638"/>
                  <a:gd name="connsiteY7" fmla="*/ 708613 h 731518"/>
                  <a:gd name="connsiteX8" fmla="*/ 978794 w 1243638"/>
                  <a:gd name="connsiteY8" fmla="*/ 721492 h 731518"/>
                  <a:gd name="connsiteX9" fmla="*/ 811369 w 1243638"/>
                  <a:gd name="connsiteY9" fmla="*/ 618461 h 731518"/>
                  <a:gd name="connsiteX10" fmla="*/ 566670 w 1243638"/>
                  <a:gd name="connsiteY10" fmla="*/ 528309 h 731518"/>
                  <a:gd name="connsiteX11" fmla="*/ 450760 w 1243638"/>
                  <a:gd name="connsiteY11" fmla="*/ 502552 h 731518"/>
                  <a:gd name="connsiteX12" fmla="*/ 257577 w 1243638"/>
                  <a:gd name="connsiteY12" fmla="*/ 541188 h 731518"/>
                  <a:gd name="connsiteX13" fmla="*/ 180304 w 1243638"/>
                  <a:gd name="connsiteY13" fmla="*/ 515430 h 731518"/>
                  <a:gd name="connsiteX14" fmla="*/ 231819 w 1243638"/>
                  <a:gd name="connsiteY14" fmla="*/ 412399 h 731518"/>
                  <a:gd name="connsiteX15" fmla="*/ 193183 w 1243638"/>
                  <a:gd name="connsiteY15" fmla="*/ 386642 h 731518"/>
                  <a:gd name="connsiteX16" fmla="*/ 141667 w 1243638"/>
                  <a:gd name="connsiteY16" fmla="*/ 386642 h 731518"/>
                  <a:gd name="connsiteX17" fmla="*/ 103031 w 1243638"/>
                  <a:gd name="connsiteY17" fmla="*/ 386642 h 731518"/>
                  <a:gd name="connsiteX18" fmla="*/ 12879 w 1243638"/>
                  <a:gd name="connsiteY18" fmla="*/ 373763 h 731518"/>
                  <a:gd name="connsiteX19" fmla="*/ 0 w 1243638"/>
                  <a:gd name="connsiteY19" fmla="*/ 322247 h 731518"/>
                  <a:gd name="connsiteX20" fmla="*/ 64394 w 1243638"/>
                  <a:gd name="connsiteY20" fmla="*/ 232095 h 731518"/>
                  <a:gd name="connsiteX21" fmla="*/ 115910 w 1243638"/>
                  <a:gd name="connsiteY21" fmla="*/ 103306 h 731518"/>
                  <a:gd name="connsiteX22" fmla="*/ 231819 w 1243638"/>
                  <a:gd name="connsiteY22" fmla="*/ 103306 h 731518"/>
                  <a:gd name="connsiteX23" fmla="*/ 283335 w 1243638"/>
                  <a:gd name="connsiteY23" fmla="*/ 77549 h 731518"/>
                  <a:gd name="connsiteX24" fmla="*/ 309093 w 1243638"/>
                  <a:gd name="connsiteY24" fmla="*/ 51791 h 731518"/>
                  <a:gd name="connsiteX25" fmla="*/ 360608 w 1243638"/>
                  <a:gd name="connsiteY25" fmla="*/ 275 h 731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38" h="731518">
                    <a:moveTo>
                      <a:pt x="360608" y="275"/>
                    </a:moveTo>
                    <a:cubicBezTo>
                      <a:pt x="407831" y="4568"/>
                      <a:pt x="525887" y="56084"/>
                      <a:pt x="592428" y="77549"/>
                    </a:cubicBezTo>
                    <a:cubicBezTo>
                      <a:pt x="658969" y="99014"/>
                      <a:pt x="695459" y="107599"/>
                      <a:pt x="759853" y="129064"/>
                    </a:cubicBezTo>
                    <a:cubicBezTo>
                      <a:pt x="824247" y="150529"/>
                      <a:pt x="907960" y="178433"/>
                      <a:pt x="978794" y="206337"/>
                    </a:cubicBezTo>
                    <a:cubicBezTo>
                      <a:pt x="1049628" y="234241"/>
                      <a:pt x="1141926" y="264293"/>
                      <a:pt x="1184856" y="296490"/>
                    </a:cubicBezTo>
                    <a:cubicBezTo>
                      <a:pt x="1227786" y="328687"/>
                      <a:pt x="1227786" y="356592"/>
                      <a:pt x="1236372" y="399521"/>
                    </a:cubicBezTo>
                    <a:cubicBezTo>
                      <a:pt x="1244958" y="442450"/>
                      <a:pt x="1247104" y="502552"/>
                      <a:pt x="1236372" y="554067"/>
                    </a:cubicBezTo>
                    <a:cubicBezTo>
                      <a:pt x="1225640" y="605582"/>
                      <a:pt x="1214907" y="680709"/>
                      <a:pt x="1171977" y="708613"/>
                    </a:cubicBezTo>
                    <a:cubicBezTo>
                      <a:pt x="1129047" y="736517"/>
                      <a:pt x="1038895" y="736517"/>
                      <a:pt x="978794" y="721492"/>
                    </a:cubicBezTo>
                    <a:cubicBezTo>
                      <a:pt x="918693" y="706467"/>
                      <a:pt x="880056" y="650658"/>
                      <a:pt x="811369" y="618461"/>
                    </a:cubicBezTo>
                    <a:cubicBezTo>
                      <a:pt x="742682" y="586264"/>
                      <a:pt x="626771" y="547627"/>
                      <a:pt x="566670" y="528309"/>
                    </a:cubicBezTo>
                    <a:cubicBezTo>
                      <a:pt x="506569" y="508991"/>
                      <a:pt x="502275" y="500406"/>
                      <a:pt x="450760" y="502552"/>
                    </a:cubicBezTo>
                    <a:cubicBezTo>
                      <a:pt x="399245" y="504698"/>
                      <a:pt x="302653" y="539042"/>
                      <a:pt x="257577" y="541188"/>
                    </a:cubicBezTo>
                    <a:cubicBezTo>
                      <a:pt x="212501" y="543334"/>
                      <a:pt x="184597" y="536895"/>
                      <a:pt x="180304" y="515430"/>
                    </a:cubicBezTo>
                    <a:cubicBezTo>
                      <a:pt x="176011" y="493965"/>
                      <a:pt x="229672" y="433864"/>
                      <a:pt x="231819" y="412399"/>
                    </a:cubicBezTo>
                    <a:cubicBezTo>
                      <a:pt x="233965" y="390934"/>
                      <a:pt x="208208" y="390935"/>
                      <a:pt x="193183" y="386642"/>
                    </a:cubicBezTo>
                    <a:cubicBezTo>
                      <a:pt x="178158" y="382349"/>
                      <a:pt x="141667" y="386642"/>
                      <a:pt x="141667" y="386642"/>
                    </a:cubicBezTo>
                    <a:cubicBezTo>
                      <a:pt x="126642" y="386642"/>
                      <a:pt x="124496" y="388789"/>
                      <a:pt x="103031" y="386642"/>
                    </a:cubicBezTo>
                    <a:cubicBezTo>
                      <a:pt x="81566" y="384496"/>
                      <a:pt x="30051" y="384495"/>
                      <a:pt x="12879" y="373763"/>
                    </a:cubicBezTo>
                    <a:cubicBezTo>
                      <a:pt x="-4293" y="363031"/>
                      <a:pt x="-8586" y="345858"/>
                      <a:pt x="0" y="322247"/>
                    </a:cubicBezTo>
                    <a:cubicBezTo>
                      <a:pt x="8586" y="298636"/>
                      <a:pt x="45076" y="268585"/>
                      <a:pt x="64394" y="232095"/>
                    </a:cubicBezTo>
                    <a:cubicBezTo>
                      <a:pt x="83712" y="195605"/>
                      <a:pt x="88006" y="124771"/>
                      <a:pt x="115910" y="103306"/>
                    </a:cubicBezTo>
                    <a:cubicBezTo>
                      <a:pt x="143814" y="81841"/>
                      <a:pt x="203915" y="107599"/>
                      <a:pt x="231819" y="103306"/>
                    </a:cubicBezTo>
                    <a:cubicBezTo>
                      <a:pt x="259723" y="99013"/>
                      <a:pt x="270456" y="86135"/>
                      <a:pt x="283335" y="77549"/>
                    </a:cubicBezTo>
                    <a:cubicBezTo>
                      <a:pt x="296214" y="68963"/>
                      <a:pt x="296214" y="60377"/>
                      <a:pt x="309093" y="51791"/>
                    </a:cubicBezTo>
                    <a:cubicBezTo>
                      <a:pt x="321972" y="43205"/>
                      <a:pt x="313385" y="-4018"/>
                      <a:pt x="360608" y="275"/>
                    </a:cubicBezTo>
                    <a:close/>
                  </a:path>
                </a:pathLst>
              </a:custGeom>
              <a:gradFill flip="none" rotWithShape="1">
                <a:gsLst>
                  <a:gs pos="33000">
                    <a:schemeClr val="accent1">
                      <a:shade val="30000"/>
                      <a:satMod val="115000"/>
                    </a:schemeClr>
                  </a:gs>
                  <a:gs pos="79000">
                    <a:schemeClr val="accent1">
                      <a:shade val="67500"/>
                      <a:satMod val="115000"/>
                    </a:schemeClr>
                  </a:gs>
                  <a:gs pos="100000">
                    <a:schemeClr val="accent1">
                      <a:shade val="100000"/>
                      <a:satMod val="115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8" name="צורה חופשית 17"/>
              <p:cNvSpPr/>
              <p:nvPr/>
            </p:nvSpPr>
            <p:spPr bwMode="auto">
              <a:xfrm>
                <a:off x="2376366" y="3521477"/>
                <a:ext cx="1244600" cy="730250"/>
              </a:xfrm>
              <a:custGeom>
                <a:avLst/>
                <a:gdLst>
                  <a:gd name="connsiteX0" fmla="*/ 360608 w 1243638"/>
                  <a:gd name="connsiteY0" fmla="*/ 275 h 731518"/>
                  <a:gd name="connsiteX1" fmla="*/ 592428 w 1243638"/>
                  <a:gd name="connsiteY1" fmla="*/ 77549 h 731518"/>
                  <a:gd name="connsiteX2" fmla="*/ 759853 w 1243638"/>
                  <a:gd name="connsiteY2" fmla="*/ 129064 h 731518"/>
                  <a:gd name="connsiteX3" fmla="*/ 978794 w 1243638"/>
                  <a:gd name="connsiteY3" fmla="*/ 206337 h 731518"/>
                  <a:gd name="connsiteX4" fmla="*/ 1184856 w 1243638"/>
                  <a:gd name="connsiteY4" fmla="*/ 296490 h 731518"/>
                  <a:gd name="connsiteX5" fmla="*/ 1236372 w 1243638"/>
                  <a:gd name="connsiteY5" fmla="*/ 399521 h 731518"/>
                  <a:gd name="connsiteX6" fmla="*/ 1236372 w 1243638"/>
                  <a:gd name="connsiteY6" fmla="*/ 554067 h 731518"/>
                  <a:gd name="connsiteX7" fmla="*/ 1171977 w 1243638"/>
                  <a:gd name="connsiteY7" fmla="*/ 708613 h 731518"/>
                  <a:gd name="connsiteX8" fmla="*/ 978794 w 1243638"/>
                  <a:gd name="connsiteY8" fmla="*/ 721492 h 731518"/>
                  <a:gd name="connsiteX9" fmla="*/ 811369 w 1243638"/>
                  <a:gd name="connsiteY9" fmla="*/ 618461 h 731518"/>
                  <a:gd name="connsiteX10" fmla="*/ 566670 w 1243638"/>
                  <a:gd name="connsiteY10" fmla="*/ 528309 h 731518"/>
                  <a:gd name="connsiteX11" fmla="*/ 450760 w 1243638"/>
                  <a:gd name="connsiteY11" fmla="*/ 502552 h 731518"/>
                  <a:gd name="connsiteX12" fmla="*/ 257577 w 1243638"/>
                  <a:gd name="connsiteY12" fmla="*/ 541188 h 731518"/>
                  <a:gd name="connsiteX13" fmla="*/ 180304 w 1243638"/>
                  <a:gd name="connsiteY13" fmla="*/ 515430 h 731518"/>
                  <a:gd name="connsiteX14" fmla="*/ 231819 w 1243638"/>
                  <a:gd name="connsiteY14" fmla="*/ 412399 h 731518"/>
                  <a:gd name="connsiteX15" fmla="*/ 193183 w 1243638"/>
                  <a:gd name="connsiteY15" fmla="*/ 386642 h 731518"/>
                  <a:gd name="connsiteX16" fmla="*/ 141667 w 1243638"/>
                  <a:gd name="connsiteY16" fmla="*/ 386642 h 731518"/>
                  <a:gd name="connsiteX17" fmla="*/ 103031 w 1243638"/>
                  <a:gd name="connsiteY17" fmla="*/ 386642 h 731518"/>
                  <a:gd name="connsiteX18" fmla="*/ 12879 w 1243638"/>
                  <a:gd name="connsiteY18" fmla="*/ 373763 h 731518"/>
                  <a:gd name="connsiteX19" fmla="*/ 0 w 1243638"/>
                  <a:gd name="connsiteY19" fmla="*/ 322247 h 731518"/>
                  <a:gd name="connsiteX20" fmla="*/ 64394 w 1243638"/>
                  <a:gd name="connsiteY20" fmla="*/ 232095 h 731518"/>
                  <a:gd name="connsiteX21" fmla="*/ 115910 w 1243638"/>
                  <a:gd name="connsiteY21" fmla="*/ 103306 h 731518"/>
                  <a:gd name="connsiteX22" fmla="*/ 231819 w 1243638"/>
                  <a:gd name="connsiteY22" fmla="*/ 103306 h 731518"/>
                  <a:gd name="connsiteX23" fmla="*/ 283335 w 1243638"/>
                  <a:gd name="connsiteY23" fmla="*/ 77549 h 731518"/>
                  <a:gd name="connsiteX24" fmla="*/ 309093 w 1243638"/>
                  <a:gd name="connsiteY24" fmla="*/ 51791 h 731518"/>
                  <a:gd name="connsiteX25" fmla="*/ 360608 w 1243638"/>
                  <a:gd name="connsiteY25" fmla="*/ 275 h 731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38" h="731518">
                    <a:moveTo>
                      <a:pt x="360608" y="275"/>
                    </a:moveTo>
                    <a:cubicBezTo>
                      <a:pt x="407831" y="4568"/>
                      <a:pt x="525887" y="56084"/>
                      <a:pt x="592428" y="77549"/>
                    </a:cubicBezTo>
                    <a:cubicBezTo>
                      <a:pt x="658969" y="99014"/>
                      <a:pt x="695459" y="107599"/>
                      <a:pt x="759853" y="129064"/>
                    </a:cubicBezTo>
                    <a:cubicBezTo>
                      <a:pt x="824247" y="150529"/>
                      <a:pt x="907960" y="178433"/>
                      <a:pt x="978794" y="206337"/>
                    </a:cubicBezTo>
                    <a:cubicBezTo>
                      <a:pt x="1049628" y="234241"/>
                      <a:pt x="1141926" y="264293"/>
                      <a:pt x="1184856" y="296490"/>
                    </a:cubicBezTo>
                    <a:cubicBezTo>
                      <a:pt x="1227786" y="328687"/>
                      <a:pt x="1227786" y="356592"/>
                      <a:pt x="1236372" y="399521"/>
                    </a:cubicBezTo>
                    <a:cubicBezTo>
                      <a:pt x="1244958" y="442450"/>
                      <a:pt x="1247104" y="502552"/>
                      <a:pt x="1236372" y="554067"/>
                    </a:cubicBezTo>
                    <a:cubicBezTo>
                      <a:pt x="1225640" y="605582"/>
                      <a:pt x="1214907" y="680709"/>
                      <a:pt x="1171977" y="708613"/>
                    </a:cubicBezTo>
                    <a:cubicBezTo>
                      <a:pt x="1129047" y="736517"/>
                      <a:pt x="1038895" y="736517"/>
                      <a:pt x="978794" y="721492"/>
                    </a:cubicBezTo>
                    <a:cubicBezTo>
                      <a:pt x="918693" y="706467"/>
                      <a:pt x="880056" y="650658"/>
                      <a:pt x="811369" y="618461"/>
                    </a:cubicBezTo>
                    <a:cubicBezTo>
                      <a:pt x="742682" y="586264"/>
                      <a:pt x="626771" y="547627"/>
                      <a:pt x="566670" y="528309"/>
                    </a:cubicBezTo>
                    <a:cubicBezTo>
                      <a:pt x="506569" y="508991"/>
                      <a:pt x="502275" y="500406"/>
                      <a:pt x="450760" y="502552"/>
                    </a:cubicBezTo>
                    <a:cubicBezTo>
                      <a:pt x="399245" y="504698"/>
                      <a:pt x="302653" y="539042"/>
                      <a:pt x="257577" y="541188"/>
                    </a:cubicBezTo>
                    <a:cubicBezTo>
                      <a:pt x="212501" y="543334"/>
                      <a:pt x="184597" y="536895"/>
                      <a:pt x="180304" y="515430"/>
                    </a:cubicBezTo>
                    <a:cubicBezTo>
                      <a:pt x="176011" y="493965"/>
                      <a:pt x="229672" y="433864"/>
                      <a:pt x="231819" y="412399"/>
                    </a:cubicBezTo>
                    <a:cubicBezTo>
                      <a:pt x="233965" y="390934"/>
                      <a:pt x="208208" y="390935"/>
                      <a:pt x="193183" y="386642"/>
                    </a:cubicBezTo>
                    <a:cubicBezTo>
                      <a:pt x="178158" y="382349"/>
                      <a:pt x="141667" y="386642"/>
                      <a:pt x="141667" y="386642"/>
                    </a:cubicBezTo>
                    <a:cubicBezTo>
                      <a:pt x="126642" y="386642"/>
                      <a:pt x="124496" y="388789"/>
                      <a:pt x="103031" y="386642"/>
                    </a:cubicBezTo>
                    <a:cubicBezTo>
                      <a:pt x="81566" y="384496"/>
                      <a:pt x="30051" y="384495"/>
                      <a:pt x="12879" y="373763"/>
                    </a:cubicBezTo>
                    <a:cubicBezTo>
                      <a:pt x="-4293" y="363031"/>
                      <a:pt x="-8586" y="345858"/>
                      <a:pt x="0" y="322247"/>
                    </a:cubicBezTo>
                    <a:cubicBezTo>
                      <a:pt x="8586" y="298636"/>
                      <a:pt x="45076" y="268585"/>
                      <a:pt x="64394" y="232095"/>
                    </a:cubicBezTo>
                    <a:cubicBezTo>
                      <a:pt x="83712" y="195605"/>
                      <a:pt x="88006" y="124771"/>
                      <a:pt x="115910" y="103306"/>
                    </a:cubicBezTo>
                    <a:cubicBezTo>
                      <a:pt x="143814" y="81841"/>
                      <a:pt x="203915" y="107599"/>
                      <a:pt x="231819" y="103306"/>
                    </a:cubicBezTo>
                    <a:cubicBezTo>
                      <a:pt x="259723" y="99013"/>
                      <a:pt x="270456" y="86135"/>
                      <a:pt x="283335" y="77549"/>
                    </a:cubicBezTo>
                    <a:cubicBezTo>
                      <a:pt x="296214" y="68963"/>
                      <a:pt x="296214" y="60377"/>
                      <a:pt x="309093" y="51791"/>
                    </a:cubicBezTo>
                    <a:cubicBezTo>
                      <a:pt x="321972" y="43205"/>
                      <a:pt x="313385" y="-4018"/>
                      <a:pt x="360608" y="275"/>
                    </a:cubicBezTo>
                    <a:close/>
                  </a:path>
                </a:pathLst>
              </a:custGeom>
              <a:gradFill flip="none" rotWithShape="1">
                <a:gsLst>
                  <a:gs pos="33000">
                    <a:schemeClr val="accent1">
                      <a:shade val="30000"/>
                      <a:satMod val="115000"/>
                    </a:schemeClr>
                  </a:gs>
                  <a:gs pos="79000">
                    <a:schemeClr val="accent1">
                      <a:shade val="67500"/>
                      <a:satMod val="115000"/>
                    </a:schemeClr>
                  </a:gs>
                  <a:gs pos="100000">
                    <a:schemeClr val="accent1">
                      <a:shade val="100000"/>
                      <a:satMod val="115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3" name="צורה חופשית 22"/>
              <p:cNvSpPr/>
              <p:nvPr/>
            </p:nvSpPr>
            <p:spPr bwMode="auto">
              <a:xfrm>
                <a:off x="2081212" y="3673877"/>
                <a:ext cx="1244600" cy="730250"/>
              </a:xfrm>
              <a:custGeom>
                <a:avLst/>
                <a:gdLst>
                  <a:gd name="connsiteX0" fmla="*/ 360608 w 1243638"/>
                  <a:gd name="connsiteY0" fmla="*/ 275 h 731518"/>
                  <a:gd name="connsiteX1" fmla="*/ 592428 w 1243638"/>
                  <a:gd name="connsiteY1" fmla="*/ 77549 h 731518"/>
                  <a:gd name="connsiteX2" fmla="*/ 759853 w 1243638"/>
                  <a:gd name="connsiteY2" fmla="*/ 129064 h 731518"/>
                  <a:gd name="connsiteX3" fmla="*/ 978794 w 1243638"/>
                  <a:gd name="connsiteY3" fmla="*/ 206337 h 731518"/>
                  <a:gd name="connsiteX4" fmla="*/ 1184856 w 1243638"/>
                  <a:gd name="connsiteY4" fmla="*/ 296490 h 731518"/>
                  <a:gd name="connsiteX5" fmla="*/ 1236372 w 1243638"/>
                  <a:gd name="connsiteY5" fmla="*/ 399521 h 731518"/>
                  <a:gd name="connsiteX6" fmla="*/ 1236372 w 1243638"/>
                  <a:gd name="connsiteY6" fmla="*/ 554067 h 731518"/>
                  <a:gd name="connsiteX7" fmla="*/ 1171977 w 1243638"/>
                  <a:gd name="connsiteY7" fmla="*/ 708613 h 731518"/>
                  <a:gd name="connsiteX8" fmla="*/ 978794 w 1243638"/>
                  <a:gd name="connsiteY8" fmla="*/ 721492 h 731518"/>
                  <a:gd name="connsiteX9" fmla="*/ 811369 w 1243638"/>
                  <a:gd name="connsiteY9" fmla="*/ 618461 h 731518"/>
                  <a:gd name="connsiteX10" fmla="*/ 566670 w 1243638"/>
                  <a:gd name="connsiteY10" fmla="*/ 528309 h 731518"/>
                  <a:gd name="connsiteX11" fmla="*/ 450760 w 1243638"/>
                  <a:gd name="connsiteY11" fmla="*/ 502552 h 731518"/>
                  <a:gd name="connsiteX12" fmla="*/ 257577 w 1243638"/>
                  <a:gd name="connsiteY12" fmla="*/ 541188 h 731518"/>
                  <a:gd name="connsiteX13" fmla="*/ 180304 w 1243638"/>
                  <a:gd name="connsiteY13" fmla="*/ 515430 h 731518"/>
                  <a:gd name="connsiteX14" fmla="*/ 231819 w 1243638"/>
                  <a:gd name="connsiteY14" fmla="*/ 412399 h 731518"/>
                  <a:gd name="connsiteX15" fmla="*/ 193183 w 1243638"/>
                  <a:gd name="connsiteY15" fmla="*/ 386642 h 731518"/>
                  <a:gd name="connsiteX16" fmla="*/ 141667 w 1243638"/>
                  <a:gd name="connsiteY16" fmla="*/ 386642 h 731518"/>
                  <a:gd name="connsiteX17" fmla="*/ 103031 w 1243638"/>
                  <a:gd name="connsiteY17" fmla="*/ 386642 h 731518"/>
                  <a:gd name="connsiteX18" fmla="*/ 12879 w 1243638"/>
                  <a:gd name="connsiteY18" fmla="*/ 373763 h 731518"/>
                  <a:gd name="connsiteX19" fmla="*/ 0 w 1243638"/>
                  <a:gd name="connsiteY19" fmla="*/ 322247 h 731518"/>
                  <a:gd name="connsiteX20" fmla="*/ 64394 w 1243638"/>
                  <a:gd name="connsiteY20" fmla="*/ 232095 h 731518"/>
                  <a:gd name="connsiteX21" fmla="*/ 115910 w 1243638"/>
                  <a:gd name="connsiteY21" fmla="*/ 103306 h 731518"/>
                  <a:gd name="connsiteX22" fmla="*/ 231819 w 1243638"/>
                  <a:gd name="connsiteY22" fmla="*/ 103306 h 731518"/>
                  <a:gd name="connsiteX23" fmla="*/ 283335 w 1243638"/>
                  <a:gd name="connsiteY23" fmla="*/ 77549 h 731518"/>
                  <a:gd name="connsiteX24" fmla="*/ 309093 w 1243638"/>
                  <a:gd name="connsiteY24" fmla="*/ 51791 h 731518"/>
                  <a:gd name="connsiteX25" fmla="*/ 360608 w 1243638"/>
                  <a:gd name="connsiteY25" fmla="*/ 275 h 731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38" h="731518">
                    <a:moveTo>
                      <a:pt x="360608" y="275"/>
                    </a:moveTo>
                    <a:cubicBezTo>
                      <a:pt x="407831" y="4568"/>
                      <a:pt x="525887" y="56084"/>
                      <a:pt x="592428" y="77549"/>
                    </a:cubicBezTo>
                    <a:cubicBezTo>
                      <a:pt x="658969" y="99014"/>
                      <a:pt x="695459" y="107599"/>
                      <a:pt x="759853" y="129064"/>
                    </a:cubicBezTo>
                    <a:cubicBezTo>
                      <a:pt x="824247" y="150529"/>
                      <a:pt x="907960" y="178433"/>
                      <a:pt x="978794" y="206337"/>
                    </a:cubicBezTo>
                    <a:cubicBezTo>
                      <a:pt x="1049628" y="234241"/>
                      <a:pt x="1141926" y="264293"/>
                      <a:pt x="1184856" y="296490"/>
                    </a:cubicBezTo>
                    <a:cubicBezTo>
                      <a:pt x="1227786" y="328687"/>
                      <a:pt x="1227786" y="356592"/>
                      <a:pt x="1236372" y="399521"/>
                    </a:cubicBezTo>
                    <a:cubicBezTo>
                      <a:pt x="1244958" y="442450"/>
                      <a:pt x="1247104" y="502552"/>
                      <a:pt x="1236372" y="554067"/>
                    </a:cubicBezTo>
                    <a:cubicBezTo>
                      <a:pt x="1225640" y="605582"/>
                      <a:pt x="1214907" y="680709"/>
                      <a:pt x="1171977" y="708613"/>
                    </a:cubicBezTo>
                    <a:cubicBezTo>
                      <a:pt x="1129047" y="736517"/>
                      <a:pt x="1038895" y="736517"/>
                      <a:pt x="978794" y="721492"/>
                    </a:cubicBezTo>
                    <a:cubicBezTo>
                      <a:pt x="918693" y="706467"/>
                      <a:pt x="880056" y="650658"/>
                      <a:pt x="811369" y="618461"/>
                    </a:cubicBezTo>
                    <a:cubicBezTo>
                      <a:pt x="742682" y="586264"/>
                      <a:pt x="626771" y="547627"/>
                      <a:pt x="566670" y="528309"/>
                    </a:cubicBezTo>
                    <a:cubicBezTo>
                      <a:pt x="506569" y="508991"/>
                      <a:pt x="502275" y="500406"/>
                      <a:pt x="450760" y="502552"/>
                    </a:cubicBezTo>
                    <a:cubicBezTo>
                      <a:pt x="399245" y="504698"/>
                      <a:pt x="302653" y="539042"/>
                      <a:pt x="257577" y="541188"/>
                    </a:cubicBezTo>
                    <a:cubicBezTo>
                      <a:pt x="212501" y="543334"/>
                      <a:pt x="184597" y="536895"/>
                      <a:pt x="180304" y="515430"/>
                    </a:cubicBezTo>
                    <a:cubicBezTo>
                      <a:pt x="176011" y="493965"/>
                      <a:pt x="229672" y="433864"/>
                      <a:pt x="231819" y="412399"/>
                    </a:cubicBezTo>
                    <a:cubicBezTo>
                      <a:pt x="233965" y="390934"/>
                      <a:pt x="208208" y="390935"/>
                      <a:pt x="193183" y="386642"/>
                    </a:cubicBezTo>
                    <a:cubicBezTo>
                      <a:pt x="178158" y="382349"/>
                      <a:pt x="141667" y="386642"/>
                      <a:pt x="141667" y="386642"/>
                    </a:cubicBezTo>
                    <a:cubicBezTo>
                      <a:pt x="126642" y="386642"/>
                      <a:pt x="124496" y="388789"/>
                      <a:pt x="103031" y="386642"/>
                    </a:cubicBezTo>
                    <a:cubicBezTo>
                      <a:pt x="81566" y="384496"/>
                      <a:pt x="30051" y="384495"/>
                      <a:pt x="12879" y="373763"/>
                    </a:cubicBezTo>
                    <a:cubicBezTo>
                      <a:pt x="-4293" y="363031"/>
                      <a:pt x="-8586" y="345858"/>
                      <a:pt x="0" y="322247"/>
                    </a:cubicBezTo>
                    <a:cubicBezTo>
                      <a:pt x="8586" y="298636"/>
                      <a:pt x="45076" y="268585"/>
                      <a:pt x="64394" y="232095"/>
                    </a:cubicBezTo>
                    <a:cubicBezTo>
                      <a:pt x="83712" y="195605"/>
                      <a:pt x="88006" y="124771"/>
                      <a:pt x="115910" y="103306"/>
                    </a:cubicBezTo>
                    <a:cubicBezTo>
                      <a:pt x="143814" y="81841"/>
                      <a:pt x="203915" y="107599"/>
                      <a:pt x="231819" y="103306"/>
                    </a:cubicBezTo>
                    <a:cubicBezTo>
                      <a:pt x="259723" y="99013"/>
                      <a:pt x="270456" y="86135"/>
                      <a:pt x="283335" y="77549"/>
                    </a:cubicBezTo>
                    <a:cubicBezTo>
                      <a:pt x="296214" y="68963"/>
                      <a:pt x="296214" y="60377"/>
                      <a:pt x="309093" y="51791"/>
                    </a:cubicBezTo>
                    <a:cubicBezTo>
                      <a:pt x="321972" y="43205"/>
                      <a:pt x="313385" y="-4018"/>
                      <a:pt x="360608" y="275"/>
                    </a:cubicBezTo>
                    <a:close/>
                  </a:path>
                </a:pathLst>
              </a:custGeom>
              <a:gradFill flip="none" rotWithShape="1">
                <a:gsLst>
                  <a:gs pos="33000">
                    <a:schemeClr val="accent1">
                      <a:shade val="30000"/>
                      <a:satMod val="115000"/>
                    </a:schemeClr>
                  </a:gs>
                  <a:gs pos="79000">
                    <a:schemeClr val="accent1">
                      <a:shade val="67500"/>
                      <a:satMod val="115000"/>
                    </a:schemeClr>
                  </a:gs>
                  <a:gs pos="100000">
                    <a:schemeClr val="accent1">
                      <a:shade val="100000"/>
                      <a:satMod val="115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sp>
        <p:nvSpPr>
          <p:cNvPr id="24" name="Rectangle 20"/>
          <p:cNvSpPr/>
          <p:nvPr/>
        </p:nvSpPr>
        <p:spPr bwMode="auto">
          <a:xfrm>
            <a:off x="288925" y="4956175"/>
            <a:ext cx="8196263" cy="1728788"/>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endParaRPr lang="he-IL" sz="500" kern="0" dirty="0">
              <a:solidFill>
                <a:prstClr val="black"/>
              </a:solidFill>
              <a:latin typeface="Arial"/>
              <a:cs typeface="Arial"/>
            </a:endParaRPr>
          </a:p>
          <a:p>
            <a:pPr fontAlgn="auto">
              <a:spcBef>
                <a:spcPts val="0"/>
              </a:spcBef>
              <a:spcAft>
                <a:spcPts val="0"/>
              </a:spcAft>
              <a:defRPr/>
            </a:pPr>
            <a:r>
              <a:rPr lang="he-IL" b="1" kern="0" dirty="0">
                <a:solidFill>
                  <a:prstClr val="black"/>
                </a:solidFill>
                <a:latin typeface="Arial"/>
                <a:cs typeface="Arial"/>
              </a:rPr>
              <a:t>תשובה:   </a:t>
            </a:r>
          </a:p>
          <a:p>
            <a:pPr fontAlgn="auto">
              <a:spcBef>
                <a:spcPts val="0"/>
              </a:spcBef>
              <a:spcAft>
                <a:spcPts val="0"/>
              </a:spcAft>
              <a:defRPr/>
            </a:pPr>
            <a:r>
              <a:rPr lang="he-IL" kern="0" dirty="0">
                <a:latin typeface="Arial"/>
                <a:cs typeface="Arial"/>
              </a:rPr>
              <a:t>הגרביל מפסיד לסביבה יותר חום (ביחס לאותה יחידת נפח) מאשר התן, מכיוון שהיחס שטח פנים/נפח שלו גדול יותר. אבדן החום מהגרביל, גדול מאבדן החום מחלק בעל נפח דומה בגוף התן. אצל התן יש אזורים פנימיים שכלל אינם באים במגע עם הסביבה, וגם באזורים החיצוניים שלו, שטח הפנים שבא במגע עם הסביבה קטן יותר.</a:t>
            </a:r>
          </a:p>
        </p:txBody>
      </p:sp>
      <p:sp>
        <p:nvSpPr>
          <p:cNvPr id="25" name="צורה חופשית 24"/>
          <p:cNvSpPr/>
          <p:nvPr/>
        </p:nvSpPr>
        <p:spPr bwMode="auto">
          <a:xfrm>
            <a:off x="6319838" y="2536825"/>
            <a:ext cx="1244600" cy="731838"/>
          </a:xfrm>
          <a:custGeom>
            <a:avLst/>
            <a:gdLst>
              <a:gd name="connsiteX0" fmla="*/ 360608 w 1243638"/>
              <a:gd name="connsiteY0" fmla="*/ 275 h 731518"/>
              <a:gd name="connsiteX1" fmla="*/ 592428 w 1243638"/>
              <a:gd name="connsiteY1" fmla="*/ 77549 h 731518"/>
              <a:gd name="connsiteX2" fmla="*/ 759853 w 1243638"/>
              <a:gd name="connsiteY2" fmla="*/ 129064 h 731518"/>
              <a:gd name="connsiteX3" fmla="*/ 978794 w 1243638"/>
              <a:gd name="connsiteY3" fmla="*/ 206337 h 731518"/>
              <a:gd name="connsiteX4" fmla="*/ 1184856 w 1243638"/>
              <a:gd name="connsiteY4" fmla="*/ 296490 h 731518"/>
              <a:gd name="connsiteX5" fmla="*/ 1236372 w 1243638"/>
              <a:gd name="connsiteY5" fmla="*/ 399521 h 731518"/>
              <a:gd name="connsiteX6" fmla="*/ 1236372 w 1243638"/>
              <a:gd name="connsiteY6" fmla="*/ 554067 h 731518"/>
              <a:gd name="connsiteX7" fmla="*/ 1171977 w 1243638"/>
              <a:gd name="connsiteY7" fmla="*/ 708613 h 731518"/>
              <a:gd name="connsiteX8" fmla="*/ 978794 w 1243638"/>
              <a:gd name="connsiteY8" fmla="*/ 721492 h 731518"/>
              <a:gd name="connsiteX9" fmla="*/ 811369 w 1243638"/>
              <a:gd name="connsiteY9" fmla="*/ 618461 h 731518"/>
              <a:gd name="connsiteX10" fmla="*/ 566670 w 1243638"/>
              <a:gd name="connsiteY10" fmla="*/ 528309 h 731518"/>
              <a:gd name="connsiteX11" fmla="*/ 450760 w 1243638"/>
              <a:gd name="connsiteY11" fmla="*/ 502552 h 731518"/>
              <a:gd name="connsiteX12" fmla="*/ 257577 w 1243638"/>
              <a:gd name="connsiteY12" fmla="*/ 541188 h 731518"/>
              <a:gd name="connsiteX13" fmla="*/ 180304 w 1243638"/>
              <a:gd name="connsiteY13" fmla="*/ 515430 h 731518"/>
              <a:gd name="connsiteX14" fmla="*/ 231819 w 1243638"/>
              <a:gd name="connsiteY14" fmla="*/ 412399 h 731518"/>
              <a:gd name="connsiteX15" fmla="*/ 193183 w 1243638"/>
              <a:gd name="connsiteY15" fmla="*/ 386642 h 731518"/>
              <a:gd name="connsiteX16" fmla="*/ 141667 w 1243638"/>
              <a:gd name="connsiteY16" fmla="*/ 386642 h 731518"/>
              <a:gd name="connsiteX17" fmla="*/ 103031 w 1243638"/>
              <a:gd name="connsiteY17" fmla="*/ 386642 h 731518"/>
              <a:gd name="connsiteX18" fmla="*/ 12879 w 1243638"/>
              <a:gd name="connsiteY18" fmla="*/ 373763 h 731518"/>
              <a:gd name="connsiteX19" fmla="*/ 0 w 1243638"/>
              <a:gd name="connsiteY19" fmla="*/ 322247 h 731518"/>
              <a:gd name="connsiteX20" fmla="*/ 64394 w 1243638"/>
              <a:gd name="connsiteY20" fmla="*/ 232095 h 731518"/>
              <a:gd name="connsiteX21" fmla="*/ 115910 w 1243638"/>
              <a:gd name="connsiteY21" fmla="*/ 103306 h 731518"/>
              <a:gd name="connsiteX22" fmla="*/ 231819 w 1243638"/>
              <a:gd name="connsiteY22" fmla="*/ 103306 h 731518"/>
              <a:gd name="connsiteX23" fmla="*/ 283335 w 1243638"/>
              <a:gd name="connsiteY23" fmla="*/ 77549 h 731518"/>
              <a:gd name="connsiteX24" fmla="*/ 309093 w 1243638"/>
              <a:gd name="connsiteY24" fmla="*/ 51791 h 731518"/>
              <a:gd name="connsiteX25" fmla="*/ 360608 w 1243638"/>
              <a:gd name="connsiteY25" fmla="*/ 275 h 731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38" h="731518">
                <a:moveTo>
                  <a:pt x="360608" y="275"/>
                </a:moveTo>
                <a:cubicBezTo>
                  <a:pt x="407831" y="4568"/>
                  <a:pt x="525887" y="56084"/>
                  <a:pt x="592428" y="77549"/>
                </a:cubicBezTo>
                <a:cubicBezTo>
                  <a:pt x="658969" y="99014"/>
                  <a:pt x="695459" y="107599"/>
                  <a:pt x="759853" y="129064"/>
                </a:cubicBezTo>
                <a:cubicBezTo>
                  <a:pt x="824247" y="150529"/>
                  <a:pt x="907960" y="178433"/>
                  <a:pt x="978794" y="206337"/>
                </a:cubicBezTo>
                <a:cubicBezTo>
                  <a:pt x="1049628" y="234241"/>
                  <a:pt x="1141926" y="264293"/>
                  <a:pt x="1184856" y="296490"/>
                </a:cubicBezTo>
                <a:cubicBezTo>
                  <a:pt x="1227786" y="328687"/>
                  <a:pt x="1227786" y="356592"/>
                  <a:pt x="1236372" y="399521"/>
                </a:cubicBezTo>
                <a:cubicBezTo>
                  <a:pt x="1244958" y="442450"/>
                  <a:pt x="1247104" y="502552"/>
                  <a:pt x="1236372" y="554067"/>
                </a:cubicBezTo>
                <a:cubicBezTo>
                  <a:pt x="1225640" y="605582"/>
                  <a:pt x="1214907" y="680709"/>
                  <a:pt x="1171977" y="708613"/>
                </a:cubicBezTo>
                <a:cubicBezTo>
                  <a:pt x="1129047" y="736517"/>
                  <a:pt x="1038895" y="736517"/>
                  <a:pt x="978794" y="721492"/>
                </a:cubicBezTo>
                <a:cubicBezTo>
                  <a:pt x="918693" y="706467"/>
                  <a:pt x="880056" y="650658"/>
                  <a:pt x="811369" y="618461"/>
                </a:cubicBezTo>
                <a:cubicBezTo>
                  <a:pt x="742682" y="586264"/>
                  <a:pt x="626771" y="547627"/>
                  <a:pt x="566670" y="528309"/>
                </a:cubicBezTo>
                <a:cubicBezTo>
                  <a:pt x="506569" y="508991"/>
                  <a:pt x="502275" y="500406"/>
                  <a:pt x="450760" y="502552"/>
                </a:cubicBezTo>
                <a:cubicBezTo>
                  <a:pt x="399245" y="504698"/>
                  <a:pt x="302653" y="539042"/>
                  <a:pt x="257577" y="541188"/>
                </a:cubicBezTo>
                <a:cubicBezTo>
                  <a:pt x="212501" y="543334"/>
                  <a:pt x="184597" y="536895"/>
                  <a:pt x="180304" y="515430"/>
                </a:cubicBezTo>
                <a:cubicBezTo>
                  <a:pt x="176011" y="493965"/>
                  <a:pt x="229672" y="433864"/>
                  <a:pt x="231819" y="412399"/>
                </a:cubicBezTo>
                <a:cubicBezTo>
                  <a:pt x="233965" y="390934"/>
                  <a:pt x="208208" y="390935"/>
                  <a:pt x="193183" y="386642"/>
                </a:cubicBezTo>
                <a:cubicBezTo>
                  <a:pt x="178158" y="382349"/>
                  <a:pt x="141667" y="386642"/>
                  <a:pt x="141667" y="386642"/>
                </a:cubicBezTo>
                <a:cubicBezTo>
                  <a:pt x="126642" y="386642"/>
                  <a:pt x="124496" y="388789"/>
                  <a:pt x="103031" y="386642"/>
                </a:cubicBezTo>
                <a:cubicBezTo>
                  <a:pt x="81566" y="384496"/>
                  <a:pt x="30051" y="384495"/>
                  <a:pt x="12879" y="373763"/>
                </a:cubicBezTo>
                <a:cubicBezTo>
                  <a:pt x="-4293" y="363031"/>
                  <a:pt x="-8586" y="345858"/>
                  <a:pt x="0" y="322247"/>
                </a:cubicBezTo>
                <a:cubicBezTo>
                  <a:pt x="8586" y="298636"/>
                  <a:pt x="45076" y="268585"/>
                  <a:pt x="64394" y="232095"/>
                </a:cubicBezTo>
                <a:cubicBezTo>
                  <a:pt x="83712" y="195605"/>
                  <a:pt x="88006" y="124771"/>
                  <a:pt x="115910" y="103306"/>
                </a:cubicBezTo>
                <a:cubicBezTo>
                  <a:pt x="143814" y="81841"/>
                  <a:pt x="203915" y="107599"/>
                  <a:pt x="231819" y="103306"/>
                </a:cubicBezTo>
                <a:cubicBezTo>
                  <a:pt x="259723" y="99013"/>
                  <a:pt x="270456" y="86135"/>
                  <a:pt x="283335" y="77549"/>
                </a:cubicBezTo>
                <a:cubicBezTo>
                  <a:pt x="296214" y="68963"/>
                  <a:pt x="296214" y="60377"/>
                  <a:pt x="309093" y="51791"/>
                </a:cubicBezTo>
                <a:cubicBezTo>
                  <a:pt x="321972" y="43205"/>
                  <a:pt x="313385" y="-4018"/>
                  <a:pt x="360608" y="275"/>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2" name="Slide Number Placeholder 21"/>
          <p:cNvSpPr>
            <a:spLocks noGrp="1"/>
          </p:cNvSpPr>
          <p:nvPr>
            <p:ph type="sldNum" sz="quarter" idx="12"/>
          </p:nvPr>
        </p:nvSpPr>
        <p:spPr>
          <a:xfrm>
            <a:off x="0" y="6492875"/>
            <a:ext cx="2133600" cy="365125"/>
          </a:xfrm>
        </p:spPr>
        <p:txBody>
          <a:bodyPr/>
          <a:lstStyle/>
          <a:p>
            <a:pPr>
              <a:defRPr/>
            </a:pPr>
            <a:fld id="{8290A728-CFF7-46DA-9236-0EACE03D085E}" type="slidenum">
              <a:rPr lang="he-IL"/>
              <a:pPr>
                <a:defRPr/>
              </a:pPr>
              <a:t>11</a:t>
            </a:fld>
            <a:endParaRPr lang="he-IL"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3"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18787" name="כותרת 5"/>
          <p:cNvSpPr>
            <a:spLocks noGrp="1"/>
          </p:cNvSpPr>
          <p:nvPr>
            <p:ph type="ctrTitle"/>
          </p:nvPr>
        </p:nvSpPr>
        <p:spPr bwMode="auto">
          <a:xfrm>
            <a:off x="231775" y="36513"/>
            <a:ext cx="8326438" cy="765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שאלה 3</a:t>
            </a:r>
            <a:endParaRPr lang="he-IL" sz="1800" smtClean="0"/>
          </a:p>
        </p:txBody>
      </p:sp>
      <p:sp>
        <p:nvSpPr>
          <p:cNvPr id="11" name="TextBox 10"/>
          <p:cNvSpPr txBox="1"/>
          <p:nvPr/>
        </p:nvSpPr>
        <p:spPr>
          <a:xfrm>
            <a:off x="274638" y="419100"/>
            <a:ext cx="8183562" cy="175418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Calibri"/>
                <a:cs typeface="Arial"/>
              </a:rPr>
              <a:t>שאלה 3:</a:t>
            </a:r>
          </a:p>
          <a:p>
            <a:pPr fontAlgn="auto">
              <a:spcBef>
                <a:spcPts val="0"/>
              </a:spcBef>
              <a:spcAft>
                <a:spcPts val="0"/>
              </a:spcAft>
              <a:defRPr/>
            </a:pPr>
            <a:r>
              <a:rPr lang="he-IL" kern="0" dirty="0">
                <a:solidFill>
                  <a:schemeClr val="tx2"/>
                </a:solidFill>
                <a:latin typeface="Calibri"/>
                <a:cs typeface="Arial"/>
              </a:rPr>
              <a:t>החום הנפלט מפירוק חומרי המזון בתהליך הנשימה התאית, הוא מקור החום בגוף*. חום זה מפצה על הפסד החום מן הגוף לסביבה ועוזר בשמירת טמפרטורת גוף קבועה.</a:t>
            </a:r>
          </a:p>
          <a:p>
            <a:pPr fontAlgn="auto">
              <a:spcBef>
                <a:spcPts val="0"/>
              </a:spcBef>
              <a:spcAft>
                <a:spcPts val="0"/>
              </a:spcAft>
              <a:defRPr/>
            </a:pPr>
            <a:r>
              <a:rPr lang="he-IL" kern="0" dirty="0">
                <a:solidFill>
                  <a:schemeClr val="tx2"/>
                </a:solidFill>
                <a:latin typeface="Calibri"/>
                <a:cs typeface="Arial"/>
              </a:rPr>
              <a:t>א. לדעתכם, מי אוכל כמויות גדולות יותר של מזון ביחס ליחידת נפח, הגרביל או התן?</a:t>
            </a:r>
          </a:p>
          <a:p>
            <a:pPr fontAlgn="auto">
              <a:spcBef>
                <a:spcPts val="0"/>
              </a:spcBef>
              <a:spcAft>
                <a:spcPts val="0"/>
              </a:spcAft>
              <a:defRPr/>
            </a:pPr>
            <a:r>
              <a:rPr lang="he-IL" kern="0" dirty="0">
                <a:solidFill>
                  <a:schemeClr val="tx2"/>
                </a:solidFill>
                <a:latin typeface="Calibri"/>
                <a:cs typeface="Arial"/>
              </a:rPr>
              <a:t>ב. היונק הקטן ביותר העולם הוא חדף, אורך גופו הוא כ-7 ס"מ. שערו מדוע אין יונקים קטנים יותר, לדוגמה, בגודל של נמלה? </a:t>
            </a:r>
          </a:p>
        </p:txBody>
      </p:sp>
      <p:pic>
        <p:nvPicPr>
          <p:cNvPr id="118789" name="Picture 2" descr="File:Brehms - Crocidura russulus.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24300" y="2492375"/>
            <a:ext cx="2651125"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90" name="מלבן 1"/>
          <p:cNvSpPr>
            <a:spLocks noChangeArrowheads="1"/>
          </p:cNvSpPr>
          <p:nvPr/>
        </p:nvSpPr>
        <p:spPr bwMode="auto">
          <a:xfrm>
            <a:off x="2627313" y="3817938"/>
            <a:ext cx="46085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200">
                <a:solidFill>
                  <a:srgbClr val="000000"/>
                </a:solidFill>
                <a:latin typeface="Calibri" pitchFamily="34" charset="0"/>
              </a:rPr>
              <a:t>© צייר: </a:t>
            </a:r>
            <a:r>
              <a:rPr lang="en-US" sz="1200">
                <a:solidFill>
                  <a:srgbClr val="000000"/>
                </a:solidFill>
                <a:latin typeface="Calibri" pitchFamily="34" charset="0"/>
              </a:rPr>
              <a:t>Gustav Mussel</a:t>
            </a:r>
            <a:r>
              <a:rPr lang="he-IL" sz="1200">
                <a:solidFill>
                  <a:srgbClr val="000000"/>
                </a:solidFill>
                <a:latin typeface="Calibri" pitchFamily="34" charset="0"/>
              </a:rPr>
              <a:t>. מתוך: </a:t>
            </a:r>
            <a:r>
              <a:rPr lang="en-US" sz="1200">
                <a:solidFill>
                  <a:srgbClr val="000000"/>
                </a:solidFill>
                <a:latin typeface="Calibri" pitchFamily="34" charset="0"/>
              </a:rPr>
              <a:t>Brahms Tierleben, Small Edition 1927</a:t>
            </a:r>
          </a:p>
        </p:txBody>
      </p:sp>
      <p:sp>
        <p:nvSpPr>
          <p:cNvPr id="10" name="TextBox 9"/>
          <p:cNvSpPr txBox="1"/>
          <p:nvPr/>
        </p:nvSpPr>
        <p:spPr>
          <a:xfrm>
            <a:off x="336550" y="5949950"/>
            <a:ext cx="8183563" cy="83026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a:defRPr/>
            </a:pPr>
            <a:r>
              <a:rPr lang="he-IL" sz="1600" kern="0" dirty="0">
                <a:latin typeface="Calibri"/>
              </a:rPr>
              <a:t>*</a:t>
            </a:r>
            <a:r>
              <a:rPr lang="he-IL" sz="1600" kern="0" dirty="0">
                <a:solidFill>
                  <a:schemeClr val="accent6">
                    <a:lumMod val="50000"/>
                    <a:lumOff val="50000"/>
                  </a:schemeClr>
                </a:solidFill>
                <a:latin typeface="Calibri"/>
              </a:rPr>
              <a:t> </a:t>
            </a:r>
            <a:r>
              <a:rPr lang="he-IL" sz="1600" kern="0" dirty="0">
                <a:latin typeface="Calibri"/>
              </a:rPr>
              <a:t>לעתים יש מקור חום נוסף: במקרים שבהם טמפרטורת האוויר גבוהה מטמפרטורת הגוף, </a:t>
            </a:r>
          </a:p>
          <a:p>
            <a:pPr>
              <a:defRPr/>
            </a:pPr>
            <a:r>
              <a:rPr lang="he-IL" sz="1600" kern="0" dirty="0">
                <a:latin typeface="Calibri"/>
              </a:rPr>
              <a:t>  יש מעבר של חום מן הסביבה אל גוף. ו</a:t>
            </a:r>
            <a:r>
              <a:rPr lang="he-IL" sz="1600" u="sng" kern="0" dirty="0">
                <a:latin typeface="Calibri"/>
              </a:rPr>
              <a:t>אולם בדרך כלל, טמפרטורת הגוף גבוהה מטמפרטורת </a:t>
            </a:r>
          </a:p>
          <a:p>
            <a:pPr>
              <a:defRPr/>
            </a:pPr>
            <a:r>
              <a:rPr lang="he-IL" sz="1600" u="sng" kern="0" dirty="0">
                <a:latin typeface="Calibri"/>
              </a:rPr>
              <a:t>  הסביבה, ולכן יש הפסד חום מן הגוף  אל הסביבה</a:t>
            </a:r>
            <a:r>
              <a:rPr lang="he-IL" sz="1600" kern="0" dirty="0">
                <a:latin typeface="Calibri"/>
              </a:rPr>
              <a:t>.</a:t>
            </a:r>
          </a:p>
        </p:txBody>
      </p:sp>
      <p:sp>
        <p:nvSpPr>
          <p:cNvPr id="9" name="Slide Number Placeholder 8"/>
          <p:cNvSpPr>
            <a:spLocks noGrp="1"/>
          </p:cNvSpPr>
          <p:nvPr>
            <p:ph type="sldNum" sz="quarter" idx="12"/>
          </p:nvPr>
        </p:nvSpPr>
        <p:spPr/>
        <p:txBody>
          <a:bodyPr/>
          <a:lstStyle/>
          <a:p>
            <a:pPr>
              <a:defRPr/>
            </a:pPr>
            <a:fld id="{FEBB1BFE-F60A-4C77-9DBE-2112E908633D}" type="slidenum">
              <a:rPr lang="he-IL"/>
              <a:pPr>
                <a:defRPr/>
              </a:pPr>
              <a:t>12</a:t>
            </a:fld>
            <a:endParaRPr lang="he-IL"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3"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19811" name="כותרת 5"/>
          <p:cNvSpPr>
            <a:spLocks noGrp="1"/>
          </p:cNvSpPr>
          <p:nvPr>
            <p:ph type="ctrTitle"/>
          </p:nvPr>
        </p:nvSpPr>
        <p:spPr bwMode="auto">
          <a:xfrm>
            <a:off x="231775" y="36513"/>
            <a:ext cx="8326438" cy="765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תשובה</a:t>
            </a:r>
            <a:endParaRPr lang="he-IL" sz="1800" smtClean="0"/>
          </a:p>
        </p:txBody>
      </p:sp>
      <p:sp>
        <p:nvSpPr>
          <p:cNvPr id="10" name="Rectangle 20"/>
          <p:cNvSpPr/>
          <p:nvPr/>
        </p:nvSpPr>
        <p:spPr bwMode="auto">
          <a:xfrm>
            <a:off x="230188" y="2852738"/>
            <a:ext cx="8196262" cy="2935287"/>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endParaRPr lang="he-IL" sz="500" kern="0" dirty="0">
              <a:solidFill>
                <a:prstClr val="black"/>
              </a:solidFill>
              <a:latin typeface="Arial"/>
              <a:cs typeface="Arial"/>
            </a:endParaRPr>
          </a:p>
          <a:p>
            <a:pPr fontAlgn="auto">
              <a:spcBef>
                <a:spcPts val="0"/>
              </a:spcBef>
              <a:spcAft>
                <a:spcPts val="0"/>
              </a:spcAft>
              <a:defRPr/>
            </a:pPr>
            <a:r>
              <a:rPr lang="he-IL" b="1" kern="0" dirty="0">
                <a:solidFill>
                  <a:prstClr val="black"/>
                </a:solidFill>
                <a:latin typeface="Arial"/>
                <a:cs typeface="Arial"/>
              </a:rPr>
              <a:t>תשובה:   </a:t>
            </a:r>
          </a:p>
          <a:p>
            <a:pPr fontAlgn="auto">
              <a:spcBef>
                <a:spcPts val="0"/>
              </a:spcBef>
              <a:spcAft>
                <a:spcPts val="0"/>
              </a:spcAft>
              <a:defRPr/>
            </a:pPr>
            <a:r>
              <a:rPr lang="he-IL" kern="0" dirty="0">
                <a:solidFill>
                  <a:prstClr val="black"/>
                </a:solidFill>
                <a:latin typeface="Arial"/>
                <a:cs typeface="Arial"/>
              </a:rPr>
              <a:t>א. הגרביל </a:t>
            </a:r>
            <a:r>
              <a:rPr lang="he-IL" kern="0" dirty="0">
                <a:latin typeface="Arial"/>
                <a:cs typeface="Arial"/>
              </a:rPr>
              <a:t>המאבד יחסית חום רב לסביבה, מקיים קצב נשימה תאית גבוה במיוחד, ומקצת החום המשתחרר מן הנשימה התאית, מנוצל לחימום הגוף. לשם קיום קצב נשימה תאית גבוה, עליו לאכול כמויות מזון גדולות. החדף כמעט שאינו ישן ועסוק בחיפוש מזון.</a:t>
            </a:r>
          </a:p>
          <a:p>
            <a:pPr fontAlgn="auto">
              <a:spcBef>
                <a:spcPts val="0"/>
              </a:spcBef>
              <a:spcAft>
                <a:spcPts val="0"/>
              </a:spcAft>
              <a:defRPr/>
            </a:pPr>
            <a:r>
              <a:rPr lang="he-IL" kern="0" dirty="0">
                <a:latin typeface="Arial"/>
                <a:cs typeface="Arial"/>
              </a:rPr>
              <a:t>לעומתם, התן המאבד פחות חום לסביבה, מקיים קצב נשימה תאית קטן יותר, ולכן זקוק לפחות מזון (ביחס ליחידת נפח).</a:t>
            </a:r>
          </a:p>
          <a:p>
            <a:pPr fontAlgn="auto">
              <a:spcBef>
                <a:spcPts val="0"/>
              </a:spcBef>
              <a:spcAft>
                <a:spcPts val="0"/>
              </a:spcAft>
              <a:defRPr/>
            </a:pPr>
            <a:r>
              <a:rPr lang="he-IL" kern="0" dirty="0">
                <a:latin typeface="Arial"/>
                <a:cs typeface="Arial"/>
              </a:rPr>
              <a:t>ב. יונק בגודל נמלה היה מאבד יחסית חום רב כל כך לסביבה, שגם אם היה מקיים קצב נשימה תאית מקסימלי, כמות החום שהייתה משתחררת בנשימה התאית, לא הייתה משתווה לכמות החום שהוא היה מאבד לסביבה, ועל כן הוא לא היה מצליח לשמור על טמפרטורת גוף קבועה. </a:t>
            </a:r>
          </a:p>
        </p:txBody>
      </p:sp>
      <p:sp>
        <p:nvSpPr>
          <p:cNvPr id="8" name="TextBox 7"/>
          <p:cNvSpPr txBox="1"/>
          <p:nvPr/>
        </p:nvSpPr>
        <p:spPr>
          <a:xfrm>
            <a:off x="274638" y="419100"/>
            <a:ext cx="8183562" cy="175418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Calibri"/>
                <a:cs typeface="Arial"/>
              </a:rPr>
              <a:t>שאלה 3:</a:t>
            </a:r>
          </a:p>
          <a:p>
            <a:pPr fontAlgn="auto">
              <a:spcBef>
                <a:spcPts val="0"/>
              </a:spcBef>
              <a:spcAft>
                <a:spcPts val="0"/>
              </a:spcAft>
              <a:defRPr/>
            </a:pPr>
            <a:r>
              <a:rPr lang="he-IL" kern="0" dirty="0">
                <a:solidFill>
                  <a:schemeClr val="tx2"/>
                </a:solidFill>
                <a:latin typeface="Calibri"/>
                <a:cs typeface="Arial"/>
              </a:rPr>
              <a:t>החום הנפלט מפירוק חומרי המזון בתהליך הנשימה התאית, הוא מקור החום בגוף*. חום זה מפצה על הפסד החום מן הגוף לסביבה ועוזר בשמירת טמפרטורת גוף קבועה.</a:t>
            </a:r>
          </a:p>
          <a:p>
            <a:pPr fontAlgn="auto">
              <a:spcBef>
                <a:spcPts val="0"/>
              </a:spcBef>
              <a:spcAft>
                <a:spcPts val="0"/>
              </a:spcAft>
              <a:defRPr/>
            </a:pPr>
            <a:r>
              <a:rPr lang="he-IL" kern="0" dirty="0">
                <a:solidFill>
                  <a:schemeClr val="tx2"/>
                </a:solidFill>
                <a:latin typeface="Calibri"/>
                <a:cs typeface="Arial"/>
              </a:rPr>
              <a:t>א. לדעתכם, מי אוכל כמויות גדולות יותר של מזון ביחס ליחידת נפח, הגרביל או התן?</a:t>
            </a:r>
          </a:p>
          <a:p>
            <a:pPr fontAlgn="auto">
              <a:spcBef>
                <a:spcPts val="0"/>
              </a:spcBef>
              <a:spcAft>
                <a:spcPts val="0"/>
              </a:spcAft>
              <a:defRPr/>
            </a:pPr>
            <a:r>
              <a:rPr lang="he-IL" kern="0" dirty="0">
                <a:solidFill>
                  <a:schemeClr val="tx2"/>
                </a:solidFill>
                <a:latin typeface="Calibri"/>
                <a:cs typeface="Arial"/>
              </a:rPr>
              <a:t>ב. היונק הקטן ביותר העולם הוא חדף, אורך גופו הוא כ-7 ס"מ. שערו מדוע אין יונקים קטנים יותר, לדוגמה, בגודל של נמלה? </a:t>
            </a:r>
          </a:p>
        </p:txBody>
      </p:sp>
      <p:sp>
        <p:nvSpPr>
          <p:cNvPr id="7" name="Slide Number Placeholder 6"/>
          <p:cNvSpPr>
            <a:spLocks noGrp="1"/>
          </p:cNvSpPr>
          <p:nvPr>
            <p:ph type="sldNum" sz="quarter" idx="12"/>
          </p:nvPr>
        </p:nvSpPr>
        <p:spPr/>
        <p:txBody>
          <a:bodyPr/>
          <a:lstStyle/>
          <a:p>
            <a:pPr>
              <a:defRPr/>
            </a:pPr>
            <a:fld id="{40EDEA1B-2FC1-42FE-9C56-BE7B6930C5DD}" type="slidenum">
              <a:rPr lang="he-IL"/>
              <a:pPr>
                <a:defRPr/>
              </a:pPr>
              <a:t>13</a:t>
            </a:fld>
            <a:endParaRPr lang="he-IL"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4"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היתרון בכך שהתאים קטנים</a:t>
            </a:r>
            <a:endParaRPr lang="he-IL" sz="1800" dirty="0" smtClean="0"/>
          </a:p>
        </p:txBody>
      </p:sp>
      <p:sp>
        <p:nvSpPr>
          <p:cNvPr id="54" name="TextBox 53"/>
          <p:cNvSpPr txBox="1"/>
          <p:nvPr/>
        </p:nvSpPr>
        <p:spPr>
          <a:xfrm>
            <a:off x="327025" y="465138"/>
            <a:ext cx="8183563" cy="1477962"/>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latin typeface="Calibri"/>
                <a:cs typeface="Arial"/>
              </a:rPr>
              <a:t>רוב התאים של האורגניזמים בעולם קטנים בממדיהם. על פי רוב, קוטרם נע בין מיקרומטרים אחדים לעשרות מיקרומטרים (מיקרומטר הוא אלפית המילימטר). </a:t>
            </a:r>
          </a:p>
          <a:p>
            <a:pPr fontAlgn="auto">
              <a:spcBef>
                <a:spcPts val="0"/>
              </a:spcBef>
              <a:spcAft>
                <a:spcPts val="0"/>
              </a:spcAft>
              <a:defRPr/>
            </a:pPr>
            <a:r>
              <a:rPr lang="he-IL" kern="0" dirty="0">
                <a:latin typeface="Calibri"/>
                <a:cs typeface="Arial"/>
              </a:rPr>
              <a:t>תהליכי קליטת חומרים מן הסביבה לתא ופליטת חומרים מן התא לסביבה נעשים דרך הקרום. ככל שהתא גדול יותר, היחס בין שטח הקרום שלו לבין נפחו קטן יותר, וכמות החומרים שייקלטו/ייפלטו לא תהיה מספקת כדי לקיים את התא.</a:t>
            </a:r>
          </a:p>
        </p:txBody>
      </p:sp>
      <p:sp>
        <p:nvSpPr>
          <p:cNvPr id="5" name="Slide Number Placeholder 4"/>
          <p:cNvSpPr>
            <a:spLocks noGrp="1"/>
          </p:cNvSpPr>
          <p:nvPr>
            <p:ph type="sldNum" sz="quarter" idx="12"/>
          </p:nvPr>
        </p:nvSpPr>
        <p:spPr/>
        <p:txBody>
          <a:bodyPr/>
          <a:lstStyle/>
          <a:p>
            <a:pPr>
              <a:defRPr/>
            </a:pPr>
            <a:fld id="{BC3F5115-A9DD-4937-8EC4-672EE5749674}" type="slidenum">
              <a:rPr lang="he-IL" sz="1000" smtClean="0">
                <a:solidFill>
                  <a:schemeClr val="tx1">
                    <a:lumMod val="65000"/>
                    <a:lumOff val="35000"/>
                  </a:schemeClr>
                </a:solidFill>
              </a:rPr>
              <a:pPr>
                <a:defRPr/>
              </a:pPr>
              <a:t>14</a:t>
            </a:fld>
            <a:endParaRPr lang="he-IL" sz="1000" dirty="0">
              <a:solidFill>
                <a:schemeClr val="tx1">
                  <a:lumMod val="65000"/>
                  <a:lumOff val="35000"/>
                </a:schemeClr>
              </a:solidFill>
            </a:endParaRP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4"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תאים גדולים מדי עלולים לסבול ממחסור בחומרים בחלקיהם הפנימיים</a:t>
            </a:r>
            <a:endParaRPr lang="he-IL" sz="1800" dirty="0" smtClean="0"/>
          </a:p>
        </p:txBody>
      </p:sp>
      <p:sp>
        <p:nvSpPr>
          <p:cNvPr id="54" name="TextBox 53"/>
          <p:cNvSpPr txBox="1"/>
          <p:nvPr/>
        </p:nvSpPr>
        <p:spPr>
          <a:xfrm>
            <a:off x="315913" y="469900"/>
            <a:ext cx="8183562" cy="64611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srgbClr val="1D4C72"/>
                </a:solidFill>
                <a:latin typeface="Calibri"/>
                <a:cs typeface="Arial"/>
              </a:rPr>
              <a:t>כדי להדגים את השפעת היחס שטח פנים/נפח על שיעור קליטת חומרים הכנסנו שתי חתיכות  ספוג, גדולה וקטנה, למיץ פטל, למשך זמן שווה. לאחר מכן חצינו כל אחת מהן לשנים.</a:t>
            </a:r>
          </a:p>
        </p:txBody>
      </p:sp>
      <p:grpSp>
        <p:nvGrpSpPr>
          <p:cNvPr id="121861" name="קבוצה 10"/>
          <p:cNvGrpSpPr>
            <a:grpSpLocks/>
          </p:cNvGrpSpPr>
          <p:nvPr/>
        </p:nvGrpSpPr>
        <p:grpSpPr bwMode="auto">
          <a:xfrm>
            <a:off x="561975" y="1216025"/>
            <a:ext cx="8102600" cy="5305425"/>
            <a:chOff x="919597" y="1424198"/>
            <a:chExt cx="8103621" cy="5306578"/>
          </a:xfrm>
        </p:grpSpPr>
        <p:pic>
          <p:nvPicPr>
            <p:cNvPr id="12186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9597" y="3706441"/>
              <a:ext cx="2108312" cy="3024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4"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580" y="1439229"/>
              <a:ext cx="1315889" cy="17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5"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60032" y="3859901"/>
              <a:ext cx="173355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1866" name="קבוצה 1"/>
            <p:cNvGrpSpPr>
              <a:grpSpLocks/>
            </p:cNvGrpSpPr>
            <p:nvPr/>
          </p:nvGrpSpPr>
          <p:grpSpPr bwMode="auto">
            <a:xfrm>
              <a:off x="5076056" y="1424198"/>
              <a:ext cx="1114426" cy="2267213"/>
              <a:chOff x="2895722" y="1439229"/>
              <a:chExt cx="1114426" cy="2267213"/>
            </a:xfrm>
          </p:grpSpPr>
          <p:pic>
            <p:nvPicPr>
              <p:cNvPr id="121872" name="Picture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5723" y="1439229"/>
                <a:ext cx="111442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73"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5722" y="2525342"/>
                <a:ext cx="111442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חץ ימינה 2"/>
            <p:cNvSpPr/>
            <p:nvPr/>
          </p:nvSpPr>
          <p:spPr>
            <a:xfrm>
              <a:off x="3420225" y="2327682"/>
              <a:ext cx="987549" cy="4525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5" name="חץ ימינה 4"/>
            <p:cNvSpPr/>
            <p:nvPr/>
          </p:nvSpPr>
          <p:spPr>
            <a:xfrm>
              <a:off x="3420225" y="4580834"/>
              <a:ext cx="987549" cy="7304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25" name="TextBox 24"/>
            <p:cNvSpPr txBox="1"/>
            <p:nvPr/>
          </p:nvSpPr>
          <p:spPr>
            <a:xfrm>
              <a:off x="6462258" y="4118771"/>
              <a:ext cx="2560960" cy="646252"/>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srgbClr val="1D4C72"/>
                  </a:solidFill>
                  <a:latin typeface="Calibri"/>
                  <a:cs typeface="Arial"/>
                </a:rPr>
                <a:t>הצבע לא חדר לחלקים הפנימיים של הספוג</a:t>
              </a:r>
            </a:p>
          </p:txBody>
        </p:sp>
        <p:sp>
          <p:nvSpPr>
            <p:cNvPr id="27" name="TextBox 26"/>
            <p:cNvSpPr txBox="1"/>
            <p:nvPr/>
          </p:nvSpPr>
          <p:spPr>
            <a:xfrm>
              <a:off x="6574985" y="2038695"/>
              <a:ext cx="1630568" cy="646252"/>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srgbClr val="1D4C72"/>
                  </a:solidFill>
                  <a:latin typeface="Calibri"/>
                  <a:cs typeface="Arial"/>
                </a:rPr>
                <a:t>הצבע חדר לכל </a:t>
              </a:r>
            </a:p>
            <a:p>
              <a:pPr fontAlgn="auto">
                <a:spcBef>
                  <a:spcPts val="0"/>
                </a:spcBef>
                <a:spcAft>
                  <a:spcPts val="0"/>
                </a:spcAft>
                <a:defRPr/>
              </a:pPr>
              <a:r>
                <a:rPr lang="he-IL" kern="0" dirty="0">
                  <a:solidFill>
                    <a:srgbClr val="1D4C72"/>
                  </a:solidFill>
                  <a:latin typeface="Calibri"/>
                  <a:cs typeface="Arial"/>
                </a:rPr>
                <a:t>חלקי הספוג</a:t>
              </a:r>
            </a:p>
          </p:txBody>
        </p:sp>
        <p:cxnSp>
          <p:nvCxnSpPr>
            <p:cNvPr id="10" name="מחבר חץ ישר 9"/>
            <p:cNvCxnSpPr/>
            <p:nvPr/>
          </p:nvCxnSpPr>
          <p:spPr>
            <a:xfrm flipH="1">
              <a:off x="5727153" y="4580834"/>
              <a:ext cx="1292388" cy="0"/>
            </a:xfrm>
            <a:prstGeom prst="straightConnector1">
              <a:avLst/>
            </a:prstGeom>
            <a:ln w="317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7" name="Slide Number Placeholder 16"/>
          <p:cNvSpPr>
            <a:spLocks noGrp="1"/>
          </p:cNvSpPr>
          <p:nvPr>
            <p:ph type="sldNum" sz="quarter" idx="12"/>
          </p:nvPr>
        </p:nvSpPr>
        <p:spPr/>
        <p:txBody>
          <a:bodyPr/>
          <a:lstStyle/>
          <a:p>
            <a:pPr>
              <a:defRPr/>
            </a:pPr>
            <a:fld id="{A7E81744-9359-4E78-A18C-CFEFC9E0ABAD}" type="slidenum">
              <a:rPr lang="he-IL"/>
              <a:pPr>
                <a:defRPr/>
              </a:pPr>
              <a:t>15</a:t>
            </a:fld>
            <a:endParaRPr lang="he-IL" dirty="0"/>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528638" y="552450"/>
            <a:ext cx="8216900" cy="46038"/>
          </a:xfrm>
          <a:prstGeom prst="rect">
            <a:avLst/>
          </a:prstGeom>
          <a:blipFill dpi="0" rotWithShape="1">
            <a:blip r:embed="rId3"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08548" name="כותרת 5"/>
          <p:cNvSpPr>
            <a:spLocks noGrp="1"/>
          </p:cNvSpPr>
          <p:nvPr>
            <p:ph type="ctrTitle"/>
          </p:nvPr>
        </p:nvSpPr>
        <p:spPr bwMode="auto">
          <a:xfrm>
            <a:off x="327025" y="-68263"/>
            <a:ext cx="8275638" cy="681038"/>
          </a:xfrm>
          <a:ln>
            <a:miter lim="800000"/>
            <a:headEnd/>
            <a:tailEnd/>
          </a:ln>
        </p:spPr>
        <p:txBody>
          <a:bodyPr vert="horz" wrap="square" lIns="91440" tIns="45720" rIns="91440" bIns="45720" numCol="1" anchor="t" anchorCtr="0" compatLnSpc="1">
            <a:prstTxWarp prst="textNoShape">
              <a:avLst/>
            </a:prstTxWarp>
          </a:bodyPr>
          <a:lstStyle/>
          <a:p>
            <a:pPr>
              <a:defRPr/>
            </a:pPr>
            <a:r>
              <a:rPr lang="he-IL" sz="1800" b="1" dirty="0" smtClean="0">
                <a:solidFill>
                  <a:srgbClr val="FF6600"/>
                </a:solidFill>
              </a:rPr>
              <a:t>היחס שטח פנים/נפח של כמה גופים קטנים גדול יותר מהיחס שטח פנים/נפח של גוף אחד גדול שנפחו שווה </a:t>
            </a:r>
            <a:r>
              <a:rPr lang="he-IL" sz="1800" b="1" dirty="0" smtClean="0">
                <a:solidFill>
                  <a:schemeClr val="accent3"/>
                </a:solidFill>
              </a:rPr>
              <a:t>לסך כל </a:t>
            </a:r>
            <a:r>
              <a:rPr lang="he-IL" sz="1800" b="1" dirty="0" smtClean="0">
                <a:solidFill>
                  <a:srgbClr val="FF6600"/>
                </a:solidFill>
              </a:rPr>
              <a:t>נפח הגופים הקטנים</a:t>
            </a:r>
            <a:endParaRPr lang="he-IL" sz="1800" dirty="0" smtClean="0"/>
          </a:p>
        </p:txBody>
      </p:sp>
      <p:sp>
        <p:nvSpPr>
          <p:cNvPr id="43" name="Rectangle 17"/>
          <p:cNvSpPr/>
          <p:nvPr/>
        </p:nvSpPr>
        <p:spPr>
          <a:xfrm>
            <a:off x="741363" y="579438"/>
            <a:ext cx="7620000" cy="120808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gn="ctr" fontAlgn="auto">
              <a:spcBef>
                <a:spcPts val="0"/>
              </a:spcBef>
              <a:spcAft>
                <a:spcPts val="0"/>
              </a:spcAft>
              <a:defRPr/>
            </a:pPr>
            <a:r>
              <a:rPr lang="he-IL" dirty="0">
                <a:solidFill>
                  <a:prstClr val="black"/>
                </a:solidFill>
              </a:rPr>
              <a:t>עד כה השווינו יחס שטח פנים לנפח של גוף קטן לעומת גוף גדול.</a:t>
            </a:r>
          </a:p>
          <a:p>
            <a:pPr fontAlgn="auto">
              <a:spcBef>
                <a:spcPts val="0"/>
              </a:spcBef>
              <a:spcAft>
                <a:spcPts val="0"/>
              </a:spcAft>
              <a:defRPr/>
            </a:pPr>
            <a:r>
              <a:rPr lang="he-IL" dirty="0">
                <a:solidFill>
                  <a:schemeClr val="accent3"/>
                </a:solidFill>
              </a:rPr>
              <a:t>כעת, נשווה גוף אחד גדול לגופים קטנים, שנפחם הכולל שווה לנפח הגוף הגדול.</a:t>
            </a:r>
          </a:p>
          <a:p>
            <a:pPr fontAlgn="auto">
              <a:spcBef>
                <a:spcPts val="0"/>
              </a:spcBef>
              <a:spcAft>
                <a:spcPts val="0"/>
              </a:spcAft>
              <a:defRPr/>
            </a:pPr>
            <a:r>
              <a:rPr lang="he-IL" dirty="0">
                <a:solidFill>
                  <a:prstClr val="black"/>
                </a:solidFill>
              </a:rPr>
              <a:t>                           </a:t>
            </a:r>
          </a:p>
          <a:p>
            <a:pPr fontAlgn="auto">
              <a:spcBef>
                <a:spcPts val="0"/>
              </a:spcBef>
              <a:spcAft>
                <a:spcPts val="0"/>
              </a:spcAft>
              <a:defRPr/>
            </a:pPr>
            <a:r>
              <a:rPr lang="he-IL" dirty="0">
                <a:solidFill>
                  <a:prstClr val="black"/>
                </a:solidFill>
              </a:rPr>
              <a:t>                           </a:t>
            </a:r>
            <a:r>
              <a:rPr lang="he-IL" u="sng" dirty="0">
                <a:solidFill>
                  <a:prstClr val="black"/>
                </a:solidFill>
              </a:rPr>
              <a:t>מתי נזדקק ליותר שוקולד, אם נמרח</a:t>
            </a:r>
            <a:r>
              <a:rPr lang="he-IL" dirty="0">
                <a:solidFill>
                  <a:prstClr val="black"/>
                </a:solidFill>
              </a:rPr>
              <a:t>: </a:t>
            </a:r>
          </a:p>
        </p:txBody>
      </p:sp>
      <p:grpSp>
        <p:nvGrpSpPr>
          <p:cNvPr id="122885" name="קבוצה 2"/>
          <p:cNvGrpSpPr>
            <a:grpSpLocks/>
          </p:cNvGrpSpPr>
          <p:nvPr/>
        </p:nvGrpSpPr>
        <p:grpSpPr bwMode="auto">
          <a:xfrm>
            <a:off x="971550" y="2136775"/>
            <a:ext cx="7488238" cy="3068638"/>
            <a:chOff x="564759" y="2527645"/>
            <a:chExt cx="7488441" cy="3070004"/>
          </a:xfrm>
        </p:grpSpPr>
        <p:pic>
          <p:nvPicPr>
            <p:cNvPr id="12288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1502" y="4550499"/>
              <a:ext cx="963800" cy="566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9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2727" y="4252534"/>
              <a:ext cx="3055326" cy="1345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91"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4759" y="2568622"/>
              <a:ext cx="2982321" cy="1539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צורה חופשית 1"/>
            <p:cNvSpPr/>
            <p:nvPr/>
          </p:nvSpPr>
          <p:spPr>
            <a:xfrm>
              <a:off x="4928915" y="4252437"/>
              <a:ext cx="2990931" cy="1278507"/>
            </a:xfrm>
            <a:custGeom>
              <a:avLst/>
              <a:gdLst>
                <a:gd name="connsiteX0" fmla="*/ 631260 w 2404202"/>
                <a:gd name="connsiteY0" fmla="*/ 25998 h 1005963"/>
                <a:gd name="connsiteX1" fmla="*/ 2022178 w 2404202"/>
                <a:gd name="connsiteY1" fmla="*/ 51755 h 1005963"/>
                <a:gd name="connsiteX2" fmla="*/ 2022178 w 2404202"/>
                <a:gd name="connsiteY2" fmla="*/ 51755 h 1005963"/>
                <a:gd name="connsiteX3" fmla="*/ 2357029 w 2404202"/>
                <a:gd name="connsiteY3" fmla="*/ 347970 h 1005963"/>
                <a:gd name="connsiteX4" fmla="*/ 2382786 w 2404202"/>
                <a:gd name="connsiteY4" fmla="*/ 579789 h 1005963"/>
                <a:gd name="connsiteX5" fmla="*/ 2176724 w 2404202"/>
                <a:gd name="connsiteY5" fmla="*/ 888882 h 1005963"/>
                <a:gd name="connsiteX6" fmla="*/ 1532781 w 2404202"/>
                <a:gd name="connsiteY6" fmla="*/ 953277 h 1005963"/>
                <a:gd name="connsiteX7" fmla="*/ 785806 w 2404202"/>
                <a:gd name="connsiteY7" fmla="*/ 1004792 h 1005963"/>
                <a:gd name="connsiteX8" fmla="*/ 141862 w 2404202"/>
                <a:gd name="connsiteY8" fmla="*/ 901761 h 1005963"/>
                <a:gd name="connsiteX9" fmla="*/ 13074 w 2404202"/>
                <a:gd name="connsiteY9" fmla="*/ 721457 h 1005963"/>
                <a:gd name="connsiteX10" fmla="*/ 13074 w 2404202"/>
                <a:gd name="connsiteY10" fmla="*/ 592668 h 1005963"/>
                <a:gd name="connsiteX11" fmla="*/ 90347 w 2404202"/>
                <a:gd name="connsiteY11" fmla="*/ 373727 h 1005963"/>
                <a:gd name="connsiteX12" fmla="*/ 154741 w 2404202"/>
                <a:gd name="connsiteY12" fmla="*/ 257817 h 1005963"/>
                <a:gd name="connsiteX13" fmla="*/ 347924 w 2404202"/>
                <a:gd name="connsiteY13" fmla="*/ 116150 h 1005963"/>
                <a:gd name="connsiteX14" fmla="*/ 476713 w 2404202"/>
                <a:gd name="connsiteY14" fmla="*/ 51755 h 1005963"/>
                <a:gd name="connsiteX15" fmla="*/ 734291 w 2404202"/>
                <a:gd name="connsiteY15" fmla="*/ 25998 h 1005963"/>
                <a:gd name="connsiteX16" fmla="*/ 850200 w 2404202"/>
                <a:gd name="connsiteY16" fmla="*/ 25998 h 1005963"/>
                <a:gd name="connsiteX17" fmla="*/ 1094899 w 2404202"/>
                <a:gd name="connsiteY17" fmla="*/ 240 h 1005963"/>
                <a:gd name="connsiteX18" fmla="*/ 1120657 w 2404202"/>
                <a:gd name="connsiteY18" fmla="*/ 13119 h 1005963"/>
                <a:gd name="connsiteX19" fmla="*/ 1172172 w 2404202"/>
                <a:gd name="connsiteY19" fmla="*/ 13119 h 1005963"/>
                <a:gd name="connsiteX20" fmla="*/ 1159293 w 2404202"/>
                <a:gd name="connsiteY20" fmla="*/ 13119 h 1005963"/>
                <a:gd name="connsiteX21" fmla="*/ 1159293 w 2404202"/>
                <a:gd name="connsiteY21" fmla="*/ 240 h 1005963"/>
                <a:gd name="connsiteX22" fmla="*/ 1159293 w 2404202"/>
                <a:gd name="connsiteY22" fmla="*/ 240 h 1005963"/>
                <a:gd name="connsiteX0" fmla="*/ 631260 w 2397539"/>
                <a:gd name="connsiteY0" fmla="*/ 25998 h 1005963"/>
                <a:gd name="connsiteX1" fmla="*/ 2022178 w 2397539"/>
                <a:gd name="connsiteY1" fmla="*/ 51755 h 1005963"/>
                <a:gd name="connsiteX2" fmla="*/ 2022178 w 2397539"/>
                <a:gd name="connsiteY2" fmla="*/ 51755 h 1005963"/>
                <a:gd name="connsiteX3" fmla="*/ 2164985 w 2397539"/>
                <a:gd name="connsiteY3" fmla="*/ 144216 h 1005963"/>
                <a:gd name="connsiteX4" fmla="*/ 2357029 w 2397539"/>
                <a:gd name="connsiteY4" fmla="*/ 347970 h 1005963"/>
                <a:gd name="connsiteX5" fmla="*/ 2382786 w 2397539"/>
                <a:gd name="connsiteY5" fmla="*/ 579789 h 1005963"/>
                <a:gd name="connsiteX6" fmla="*/ 2176724 w 2397539"/>
                <a:gd name="connsiteY6" fmla="*/ 888882 h 1005963"/>
                <a:gd name="connsiteX7" fmla="*/ 1532781 w 2397539"/>
                <a:gd name="connsiteY7" fmla="*/ 953277 h 1005963"/>
                <a:gd name="connsiteX8" fmla="*/ 785806 w 2397539"/>
                <a:gd name="connsiteY8" fmla="*/ 1004792 h 1005963"/>
                <a:gd name="connsiteX9" fmla="*/ 141862 w 2397539"/>
                <a:gd name="connsiteY9" fmla="*/ 901761 h 1005963"/>
                <a:gd name="connsiteX10" fmla="*/ 13074 w 2397539"/>
                <a:gd name="connsiteY10" fmla="*/ 721457 h 1005963"/>
                <a:gd name="connsiteX11" fmla="*/ 13074 w 2397539"/>
                <a:gd name="connsiteY11" fmla="*/ 592668 h 1005963"/>
                <a:gd name="connsiteX12" fmla="*/ 90347 w 2397539"/>
                <a:gd name="connsiteY12" fmla="*/ 373727 h 1005963"/>
                <a:gd name="connsiteX13" fmla="*/ 154741 w 2397539"/>
                <a:gd name="connsiteY13" fmla="*/ 257817 h 1005963"/>
                <a:gd name="connsiteX14" fmla="*/ 347924 w 2397539"/>
                <a:gd name="connsiteY14" fmla="*/ 116150 h 1005963"/>
                <a:gd name="connsiteX15" fmla="*/ 476713 w 2397539"/>
                <a:gd name="connsiteY15" fmla="*/ 51755 h 1005963"/>
                <a:gd name="connsiteX16" fmla="*/ 734291 w 2397539"/>
                <a:gd name="connsiteY16" fmla="*/ 25998 h 1005963"/>
                <a:gd name="connsiteX17" fmla="*/ 850200 w 2397539"/>
                <a:gd name="connsiteY17" fmla="*/ 25998 h 1005963"/>
                <a:gd name="connsiteX18" fmla="*/ 1094899 w 2397539"/>
                <a:gd name="connsiteY18" fmla="*/ 240 h 1005963"/>
                <a:gd name="connsiteX19" fmla="*/ 1120657 w 2397539"/>
                <a:gd name="connsiteY19" fmla="*/ 13119 h 1005963"/>
                <a:gd name="connsiteX20" fmla="*/ 1172172 w 2397539"/>
                <a:gd name="connsiteY20" fmla="*/ 13119 h 1005963"/>
                <a:gd name="connsiteX21" fmla="*/ 1159293 w 2397539"/>
                <a:gd name="connsiteY21" fmla="*/ 13119 h 1005963"/>
                <a:gd name="connsiteX22" fmla="*/ 1159293 w 2397539"/>
                <a:gd name="connsiteY22" fmla="*/ 240 h 1005963"/>
                <a:gd name="connsiteX23" fmla="*/ 1159293 w 2397539"/>
                <a:gd name="connsiteY23" fmla="*/ 240 h 100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97539" h="1005963">
                  <a:moveTo>
                    <a:pt x="631260" y="25998"/>
                  </a:moveTo>
                  <a:lnTo>
                    <a:pt x="2022178" y="51755"/>
                  </a:lnTo>
                  <a:lnTo>
                    <a:pt x="2022178" y="51755"/>
                  </a:lnTo>
                  <a:cubicBezTo>
                    <a:pt x="2045979" y="67165"/>
                    <a:pt x="2109176" y="94847"/>
                    <a:pt x="2164985" y="144216"/>
                  </a:cubicBezTo>
                  <a:cubicBezTo>
                    <a:pt x="2220794" y="193585"/>
                    <a:pt x="2320729" y="275375"/>
                    <a:pt x="2357029" y="347970"/>
                  </a:cubicBezTo>
                  <a:cubicBezTo>
                    <a:pt x="2393329" y="420566"/>
                    <a:pt x="2412837" y="489637"/>
                    <a:pt x="2382786" y="579789"/>
                  </a:cubicBezTo>
                  <a:cubicBezTo>
                    <a:pt x="2352735" y="669941"/>
                    <a:pt x="2318392" y="826634"/>
                    <a:pt x="2176724" y="888882"/>
                  </a:cubicBezTo>
                  <a:cubicBezTo>
                    <a:pt x="2035057" y="951130"/>
                    <a:pt x="1764601" y="933959"/>
                    <a:pt x="1532781" y="953277"/>
                  </a:cubicBezTo>
                  <a:cubicBezTo>
                    <a:pt x="1300961" y="972595"/>
                    <a:pt x="1017626" y="1013378"/>
                    <a:pt x="785806" y="1004792"/>
                  </a:cubicBezTo>
                  <a:cubicBezTo>
                    <a:pt x="553986" y="996206"/>
                    <a:pt x="270651" y="948984"/>
                    <a:pt x="141862" y="901761"/>
                  </a:cubicBezTo>
                  <a:cubicBezTo>
                    <a:pt x="13073" y="854538"/>
                    <a:pt x="34539" y="772973"/>
                    <a:pt x="13074" y="721457"/>
                  </a:cubicBezTo>
                  <a:cubicBezTo>
                    <a:pt x="-8391" y="669941"/>
                    <a:pt x="195" y="650623"/>
                    <a:pt x="13074" y="592668"/>
                  </a:cubicBezTo>
                  <a:cubicBezTo>
                    <a:pt x="25953" y="534713"/>
                    <a:pt x="66736" y="429536"/>
                    <a:pt x="90347" y="373727"/>
                  </a:cubicBezTo>
                  <a:cubicBezTo>
                    <a:pt x="113958" y="317918"/>
                    <a:pt x="111812" y="300746"/>
                    <a:pt x="154741" y="257817"/>
                  </a:cubicBezTo>
                  <a:cubicBezTo>
                    <a:pt x="197670" y="214888"/>
                    <a:pt x="294262" y="150494"/>
                    <a:pt x="347924" y="116150"/>
                  </a:cubicBezTo>
                  <a:cubicBezTo>
                    <a:pt x="401586" y="81806"/>
                    <a:pt x="412318" y="66780"/>
                    <a:pt x="476713" y="51755"/>
                  </a:cubicBezTo>
                  <a:cubicBezTo>
                    <a:pt x="541107" y="36730"/>
                    <a:pt x="672043" y="30291"/>
                    <a:pt x="734291" y="25998"/>
                  </a:cubicBezTo>
                  <a:cubicBezTo>
                    <a:pt x="796539" y="21705"/>
                    <a:pt x="790099" y="30291"/>
                    <a:pt x="850200" y="25998"/>
                  </a:cubicBezTo>
                  <a:cubicBezTo>
                    <a:pt x="910301" y="21705"/>
                    <a:pt x="1049823" y="2386"/>
                    <a:pt x="1094899" y="240"/>
                  </a:cubicBezTo>
                  <a:cubicBezTo>
                    <a:pt x="1139975" y="-1906"/>
                    <a:pt x="1107778" y="10973"/>
                    <a:pt x="1120657" y="13119"/>
                  </a:cubicBezTo>
                  <a:cubicBezTo>
                    <a:pt x="1133536" y="15265"/>
                    <a:pt x="1172172" y="13119"/>
                    <a:pt x="1172172" y="13119"/>
                  </a:cubicBezTo>
                  <a:cubicBezTo>
                    <a:pt x="1178611" y="13119"/>
                    <a:pt x="1161439" y="15265"/>
                    <a:pt x="1159293" y="13119"/>
                  </a:cubicBezTo>
                  <a:lnTo>
                    <a:pt x="1159293" y="240"/>
                  </a:lnTo>
                  <a:lnTo>
                    <a:pt x="1159293" y="240"/>
                  </a:lnTo>
                </a:path>
              </a:pathLst>
            </a:custGeom>
            <a:blipFill dpi="0" rotWithShape="1">
              <a:blip r:embed="rId7" cstate="email">
                <a:extLst/>
              </a:blip>
              <a:srcRect/>
              <a:stretch>
                <a:fillRect/>
              </a:stretch>
            </a:blipFill>
            <a:ln>
              <a:no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a:p>
          </p:txBody>
        </p:sp>
        <p:pic>
          <p:nvPicPr>
            <p:cNvPr id="122893"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28276" y="2527645"/>
              <a:ext cx="3124924" cy="1375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8" name="Rectangle 17"/>
          <p:cNvSpPr/>
          <p:nvPr/>
        </p:nvSpPr>
        <p:spPr>
          <a:xfrm>
            <a:off x="231775" y="1722438"/>
            <a:ext cx="8467725" cy="47148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dirty="0">
                <a:solidFill>
                  <a:prstClr val="black"/>
                </a:solidFill>
              </a:rPr>
              <a:t>   כיכר לחם בשוקולד בכל צדדיה             או           את </a:t>
            </a:r>
            <a:r>
              <a:rPr lang="he-IL" u="sng" dirty="0">
                <a:solidFill>
                  <a:prstClr val="black"/>
                </a:solidFill>
              </a:rPr>
              <a:t>כל הפרוסות</a:t>
            </a:r>
            <a:r>
              <a:rPr lang="he-IL" dirty="0">
                <a:solidFill>
                  <a:prstClr val="black"/>
                </a:solidFill>
              </a:rPr>
              <a:t>, כל פרוסה מכל צדדיה</a:t>
            </a:r>
          </a:p>
        </p:txBody>
      </p:sp>
      <p:sp>
        <p:nvSpPr>
          <p:cNvPr id="62" name="Rectangle 17"/>
          <p:cNvSpPr/>
          <p:nvPr/>
        </p:nvSpPr>
        <p:spPr>
          <a:xfrm>
            <a:off x="244475" y="5245100"/>
            <a:ext cx="8215313" cy="126841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dirty="0">
                <a:solidFill>
                  <a:prstClr val="black"/>
                </a:solidFill>
              </a:rPr>
              <a:t>נזדקק ליותר שוקולד בעבור הלחם הפרוס, כי שטח הפנים הכולל של כל הפרוסות יחד גדול משטח הפנים של כיכר </a:t>
            </a:r>
            <a:r>
              <a:rPr lang="he-IL" dirty="0">
                <a:solidFill>
                  <a:schemeClr val="tx1"/>
                </a:solidFill>
              </a:rPr>
              <a:t>הלחם השלם.</a:t>
            </a:r>
          </a:p>
          <a:p>
            <a:pPr fontAlgn="auto">
              <a:spcBef>
                <a:spcPts val="0"/>
              </a:spcBef>
              <a:spcAft>
                <a:spcPts val="0"/>
              </a:spcAft>
              <a:defRPr/>
            </a:pPr>
            <a:r>
              <a:rPr lang="he-IL" dirty="0">
                <a:solidFill>
                  <a:schemeClr val="accent3"/>
                </a:solidFill>
              </a:rPr>
              <a:t>הנפח של כיכר הלחם השלם שווה לנפח הלחם הפרוס, אולם שטח הפנים של כל הפרוסות יחד גדול יותר, ולכן היחס שטח פנים/נפח גדול יותר בלחם הפרוס.</a:t>
            </a:r>
          </a:p>
        </p:txBody>
      </p:sp>
      <p:sp>
        <p:nvSpPr>
          <p:cNvPr id="14" name="Slide Number Placeholder 13"/>
          <p:cNvSpPr>
            <a:spLocks noGrp="1"/>
          </p:cNvSpPr>
          <p:nvPr>
            <p:ph type="sldNum" sz="quarter" idx="12"/>
          </p:nvPr>
        </p:nvSpPr>
        <p:spPr/>
        <p:txBody>
          <a:bodyPr/>
          <a:lstStyle/>
          <a:p>
            <a:pPr>
              <a:defRPr/>
            </a:pPr>
            <a:fld id="{9C08F733-5B5C-4BCC-9A90-14604E4450A4}" type="slidenum">
              <a:rPr lang="he-IL"/>
              <a:pPr>
                <a:defRPr/>
              </a:pPr>
              <a:t>16</a:t>
            </a:fld>
            <a:endParaRPr lang="he-IL"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3"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23907"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שאלה 4</a:t>
            </a:r>
            <a:endParaRPr lang="he-IL" sz="1800" smtClean="0"/>
          </a:p>
        </p:txBody>
      </p:sp>
      <p:sp>
        <p:nvSpPr>
          <p:cNvPr id="6" name="TextBox 5"/>
          <p:cNvSpPr txBox="1"/>
          <p:nvPr/>
        </p:nvSpPr>
        <p:spPr>
          <a:xfrm>
            <a:off x="387350" y="485775"/>
            <a:ext cx="8183563" cy="120015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Calibri"/>
                <a:cs typeface="Arial"/>
              </a:rPr>
              <a:t>שאלה 4:</a:t>
            </a:r>
          </a:p>
          <a:p>
            <a:pPr fontAlgn="auto">
              <a:spcBef>
                <a:spcPts val="0"/>
              </a:spcBef>
              <a:spcAft>
                <a:spcPts val="0"/>
              </a:spcAft>
              <a:defRPr/>
            </a:pPr>
            <a:r>
              <a:rPr lang="he-IL" kern="0" dirty="0">
                <a:solidFill>
                  <a:schemeClr val="tx2"/>
                </a:solidFill>
                <a:latin typeface="Calibri"/>
                <a:cs typeface="Arial"/>
              </a:rPr>
              <a:t>קרח נמס עקב מעבר חום מן הסביבה אליו. </a:t>
            </a:r>
          </a:p>
          <a:p>
            <a:pPr fontAlgn="auto">
              <a:spcBef>
                <a:spcPts val="0"/>
              </a:spcBef>
              <a:spcAft>
                <a:spcPts val="0"/>
              </a:spcAft>
              <a:defRPr/>
            </a:pPr>
            <a:r>
              <a:rPr lang="he-IL" kern="0" dirty="0">
                <a:solidFill>
                  <a:schemeClr val="tx2"/>
                </a:solidFill>
                <a:latin typeface="Calibri"/>
                <a:cs typeface="Arial"/>
              </a:rPr>
              <a:t>מה יימס קודם: קוביית קרח אחת גדולה, או  8 קוביות קטנות שנפחן הכולל שווה לנפח הקובייה הגדולה?</a:t>
            </a:r>
          </a:p>
        </p:txBody>
      </p:sp>
      <p:grpSp>
        <p:nvGrpSpPr>
          <p:cNvPr id="123909" name="קבוצה 9"/>
          <p:cNvGrpSpPr>
            <a:grpSpLocks/>
          </p:cNvGrpSpPr>
          <p:nvPr/>
        </p:nvGrpSpPr>
        <p:grpSpPr bwMode="auto">
          <a:xfrm>
            <a:off x="1852613" y="2530475"/>
            <a:ext cx="5700712" cy="2682875"/>
            <a:chOff x="0" y="1497013"/>
            <a:chExt cx="9144000" cy="4740275"/>
          </a:xfrm>
        </p:grpSpPr>
        <p:pic>
          <p:nvPicPr>
            <p:cNvPr id="12391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8006" y="2171700"/>
              <a:ext cx="4518043" cy="3751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3912" name="קבוצה 2"/>
            <p:cNvGrpSpPr>
              <a:grpSpLocks/>
            </p:cNvGrpSpPr>
            <p:nvPr/>
          </p:nvGrpSpPr>
          <p:grpSpPr bwMode="auto">
            <a:xfrm>
              <a:off x="100013" y="1862931"/>
              <a:ext cx="4211637" cy="4169569"/>
              <a:chOff x="-257615" y="2135187"/>
              <a:chExt cx="4767236" cy="4858421"/>
            </a:xfrm>
          </p:grpSpPr>
          <p:pic>
            <p:nvPicPr>
              <p:cNvPr id="12393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2877" y="2135187"/>
                <a:ext cx="1866999" cy="154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4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04" y="5121930"/>
                <a:ext cx="1794043" cy="1489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4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56" y="2511863"/>
                <a:ext cx="1799489" cy="1493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42"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7615" y="4005778"/>
                <a:ext cx="1799489" cy="1493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4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90589" y="4752736"/>
                <a:ext cx="1799489" cy="1493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44"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90844" y="3713528"/>
                <a:ext cx="1799489" cy="1493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4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10132" y="3629470"/>
                <a:ext cx="1799489" cy="1493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46"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7624" y="5499693"/>
                <a:ext cx="1799489" cy="1493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23913" name="מחבר חץ ישר 12"/>
            <p:cNvCxnSpPr>
              <a:cxnSpLocks noChangeShapeType="1"/>
            </p:cNvCxnSpPr>
            <p:nvPr/>
          </p:nvCxnSpPr>
          <p:spPr bwMode="auto">
            <a:xfrm flipH="1">
              <a:off x="3297238" y="1990725"/>
              <a:ext cx="827087" cy="520700"/>
            </a:xfrm>
            <a:prstGeom prst="straightConnector1">
              <a:avLst/>
            </a:prstGeom>
            <a:noFill/>
            <a:ln w="254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23914" name="מחבר חץ ישר 13"/>
            <p:cNvCxnSpPr>
              <a:cxnSpLocks noChangeShapeType="1"/>
            </p:cNvCxnSpPr>
            <p:nvPr/>
          </p:nvCxnSpPr>
          <p:spPr bwMode="auto">
            <a:xfrm flipH="1">
              <a:off x="1008063" y="1625600"/>
              <a:ext cx="182562" cy="731838"/>
            </a:xfrm>
            <a:prstGeom prst="straightConnector1">
              <a:avLst/>
            </a:prstGeom>
            <a:noFill/>
            <a:ln w="254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23915" name="מחבר חץ ישר 14"/>
            <p:cNvCxnSpPr>
              <a:cxnSpLocks noChangeShapeType="1"/>
            </p:cNvCxnSpPr>
            <p:nvPr/>
          </p:nvCxnSpPr>
          <p:spPr bwMode="auto">
            <a:xfrm flipH="1">
              <a:off x="2565400" y="3294063"/>
              <a:ext cx="517525" cy="277812"/>
            </a:xfrm>
            <a:prstGeom prst="straightConnector1">
              <a:avLst/>
            </a:prstGeom>
            <a:noFill/>
            <a:ln w="254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23916" name="מחבר חץ ישר 15"/>
            <p:cNvCxnSpPr>
              <a:cxnSpLocks noChangeShapeType="1"/>
            </p:cNvCxnSpPr>
            <p:nvPr/>
          </p:nvCxnSpPr>
          <p:spPr bwMode="auto">
            <a:xfrm>
              <a:off x="1838325" y="2432050"/>
              <a:ext cx="511175" cy="63500"/>
            </a:xfrm>
            <a:prstGeom prst="straightConnector1">
              <a:avLst/>
            </a:prstGeom>
            <a:noFill/>
            <a:ln w="254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23917" name="מחבר חץ ישר 16"/>
            <p:cNvCxnSpPr>
              <a:cxnSpLocks noChangeShapeType="1"/>
            </p:cNvCxnSpPr>
            <p:nvPr/>
          </p:nvCxnSpPr>
          <p:spPr bwMode="auto">
            <a:xfrm flipV="1">
              <a:off x="2565400" y="2724150"/>
              <a:ext cx="161925" cy="611188"/>
            </a:xfrm>
            <a:prstGeom prst="straightConnector1">
              <a:avLst/>
            </a:prstGeom>
            <a:noFill/>
            <a:ln w="254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23918" name="מחבר חץ ישר 17"/>
            <p:cNvCxnSpPr>
              <a:cxnSpLocks noChangeShapeType="1"/>
            </p:cNvCxnSpPr>
            <p:nvPr/>
          </p:nvCxnSpPr>
          <p:spPr bwMode="auto">
            <a:xfrm flipH="1">
              <a:off x="8475663" y="4010025"/>
              <a:ext cx="668337" cy="0"/>
            </a:xfrm>
            <a:prstGeom prst="straightConnector1">
              <a:avLst/>
            </a:prstGeom>
            <a:noFill/>
            <a:ln w="254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23919" name="מחבר חץ ישר 18"/>
            <p:cNvCxnSpPr>
              <a:cxnSpLocks noChangeShapeType="1"/>
            </p:cNvCxnSpPr>
            <p:nvPr/>
          </p:nvCxnSpPr>
          <p:spPr bwMode="auto">
            <a:xfrm flipH="1" flipV="1">
              <a:off x="7164388" y="5451475"/>
              <a:ext cx="144462" cy="785813"/>
            </a:xfrm>
            <a:prstGeom prst="straightConnector1">
              <a:avLst/>
            </a:prstGeom>
            <a:noFill/>
            <a:ln w="254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23920" name="מחבר חץ ישר 19"/>
            <p:cNvCxnSpPr>
              <a:cxnSpLocks noChangeShapeType="1"/>
            </p:cNvCxnSpPr>
            <p:nvPr/>
          </p:nvCxnSpPr>
          <p:spPr bwMode="auto">
            <a:xfrm flipH="1">
              <a:off x="6673850" y="1646238"/>
              <a:ext cx="414338" cy="742950"/>
            </a:xfrm>
            <a:prstGeom prst="straightConnector1">
              <a:avLst/>
            </a:prstGeom>
            <a:noFill/>
            <a:ln w="254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23921" name="מחבר חץ ישר 20"/>
            <p:cNvCxnSpPr>
              <a:cxnSpLocks noChangeShapeType="1"/>
            </p:cNvCxnSpPr>
            <p:nvPr/>
          </p:nvCxnSpPr>
          <p:spPr bwMode="auto">
            <a:xfrm>
              <a:off x="4273550" y="4768850"/>
              <a:ext cx="757238" cy="0"/>
            </a:xfrm>
            <a:prstGeom prst="straightConnector1">
              <a:avLst/>
            </a:prstGeom>
            <a:noFill/>
            <a:ln w="254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23922" name="מחבר חץ ישר 21"/>
            <p:cNvCxnSpPr>
              <a:cxnSpLocks noChangeShapeType="1"/>
            </p:cNvCxnSpPr>
            <p:nvPr/>
          </p:nvCxnSpPr>
          <p:spPr bwMode="auto">
            <a:xfrm flipH="1">
              <a:off x="7820025" y="1911350"/>
              <a:ext cx="827088" cy="520700"/>
            </a:xfrm>
            <a:prstGeom prst="straightConnector1">
              <a:avLst/>
            </a:prstGeom>
            <a:noFill/>
            <a:ln w="254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23923" name="מחבר חץ ישר 22"/>
            <p:cNvCxnSpPr>
              <a:cxnSpLocks noChangeShapeType="1"/>
            </p:cNvCxnSpPr>
            <p:nvPr/>
          </p:nvCxnSpPr>
          <p:spPr bwMode="auto">
            <a:xfrm>
              <a:off x="0" y="2516188"/>
              <a:ext cx="647700" cy="284162"/>
            </a:xfrm>
            <a:prstGeom prst="straightConnector1">
              <a:avLst/>
            </a:prstGeom>
            <a:noFill/>
            <a:ln w="254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23924" name="מחבר חץ ישר 23"/>
            <p:cNvCxnSpPr>
              <a:cxnSpLocks noChangeShapeType="1"/>
            </p:cNvCxnSpPr>
            <p:nvPr/>
          </p:nvCxnSpPr>
          <p:spPr bwMode="auto">
            <a:xfrm>
              <a:off x="1854200" y="2928938"/>
              <a:ext cx="184150" cy="731837"/>
            </a:xfrm>
            <a:prstGeom prst="straightConnector1">
              <a:avLst/>
            </a:prstGeom>
            <a:noFill/>
            <a:ln w="254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23925" name="מחבר חץ ישר 24"/>
            <p:cNvCxnSpPr>
              <a:cxnSpLocks noChangeShapeType="1"/>
            </p:cNvCxnSpPr>
            <p:nvPr/>
          </p:nvCxnSpPr>
          <p:spPr bwMode="auto">
            <a:xfrm flipH="1">
              <a:off x="2727325" y="1497013"/>
              <a:ext cx="184150" cy="731837"/>
            </a:xfrm>
            <a:prstGeom prst="straightConnector1">
              <a:avLst/>
            </a:prstGeom>
            <a:noFill/>
            <a:ln w="254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23926" name="מחבר חץ ישר 25"/>
            <p:cNvCxnSpPr>
              <a:cxnSpLocks noChangeShapeType="1"/>
            </p:cNvCxnSpPr>
            <p:nvPr/>
          </p:nvCxnSpPr>
          <p:spPr bwMode="auto">
            <a:xfrm flipV="1">
              <a:off x="3713163" y="4143375"/>
              <a:ext cx="0" cy="541338"/>
            </a:xfrm>
            <a:prstGeom prst="straightConnector1">
              <a:avLst/>
            </a:prstGeom>
            <a:noFill/>
            <a:ln w="254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23927" name="מחבר חץ ישר 26"/>
            <p:cNvCxnSpPr>
              <a:cxnSpLocks noChangeShapeType="1"/>
            </p:cNvCxnSpPr>
            <p:nvPr/>
          </p:nvCxnSpPr>
          <p:spPr bwMode="auto">
            <a:xfrm flipH="1">
              <a:off x="3497263" y="2840038"/>
              <a:ext cx="184150" cy="731837"/>
            </a:xfrm>
            <a:prstGeom prst="straightConnector1">
              <a:avLst/>
            </a:prstGeom>
            <a:noFill/>
            <a:ln w="254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23928" name="מחבר חץ ישר 27"/>
            <p:cNvCxnSpPr>
              <a:cxnSpLocks noChangeShapeType="1"/>
            </p:cNvCxnSpPr>
            <p:nvPr/>
          </p:nvCxnSpPr>
          <p:spPr bwMode="auto">
            <a:xfrm flipH="1">
              <a:off x="1360488" y="2840038"/>
              <a:ext cx="182562" cy="731837"/>
            </a:xfrm>
            <a:prstGeom prst="straightConnector1">
              <a:avLst/>
            </a:prstGeom>
            <a:noFill/>
            <a:ln w="254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23929" name="מחבר חץ ישר 28"/>
            <p:cNvCxnSpPr>
              <a:cxnSpLocks noChangeShapeType="1"/>
            </p:cNvCxnSpPr>
            <p:nvPr/>
          </p:nvCxnSpPr>
          <p:spPr bwMode="auto">
            <a:xfrm>
              <a:off x="376238" y="3206750"/>
              <a:ext cx="271462" cy="654050"/>
            </a:xfrm>
            <a:prstGeom prst="straightConnector1">
              <a:avLst/>
            </a:prstGeom>
            <a:noFill/>
            <a:ln w="254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23930" name="מחבר חץ ישר 29"/>
            <p:cNvCxnSpPr>
              <a:cxnSpLocks noChangeShapeType="1"/>
            </p:cNvCxnSpPr>
            <p:nvPr/>
          </p:nvCxnSpPr>
          <p:spPr bwMode="auto">
            <a:xfrm flipH="1" flipV="1">
              <a:off x="1346200" y="4343400"/>
              <a:ext cx="365125" cy="212725"/>
            </a:xfrm>
            <a:prstGeom prst="straightConnector1">
              <a:avLst/>
            </a:prstGeom>
            <a:noFill/>
            <a:ln w="254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23931" name="מחבר חץ ישר 30"/>
            <p:cNvCxnSpPr>
              <a:cxnSpLocks noChangeShapeType="1"/>
            </p:cNvCxnSpPr>
            <p:nvPr/>
          </p:nvCxnSpPr>
          <p:spPr bwMode="auto">
            <a:xfrm flipH="1">
              <a:off x="2070100" y="4189413"/>
              <a:ext cx="184150" cy="731837"/>
            </a:xfrm>
            <a:prstGeom prst="straightConnector1">
              <a:avLst/>
            </a:prstGeom>
            <a:noFill/>
            <a:ln w="254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23932" name="מחבר חץ ישר 31"/>
            <p:cNvCxnSpPr>
              <a:cxnSpLocks noChangeShapeType="1"/>
            </p:cNvCxnSpPr>
            <p:nvPr/>
          </p:nvCxnSpPr>
          <p:spPr bwMode="auto">
            <a:xfrm flipH="1">
              <a:off x="2641600" y="4344988"/>
              <a:ext cx="182563" cy="731837"/>
            </a:xfrm>
            <a:prstGeom prst="straightConnector1">
              <a:avLst/>
            </a:prstGeom>
            <a:noFill/>
            <a:ln w="254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23933" name="מחבר חץ ישר 32"/>
            <p:cNvCxnSpPr>
              <a:cxnSpLocks noChangeShapeType="1"/>
            </p:cNvCxnSpPr>
            <p:nvPr/>
          </p:nvCxnSpPr>
          <p:spPr bwMode="auto">
            <a:xfrm flipV="1">
              <a:off x="2254250" y="5845175"/>
              <a:ext cx="20638" cy="392113"/>
            </a:xfrm>
            <a:prstGeom prst="straightConnector1">
              <a:avLst/>
            </a:prstGeom>
            <a:noFill/>
            <a:ln w="254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23934" name="מחבר חץ ישר 33"/>
            <p:cNvCxnSpPr>
              <a:cxnSpLocks noChangeShapeType="1"/>
            </p:cNvCxnSpPr>
            <p:nvPr/>
          </p:nvCxnSpPr>
          <p:spPr bwMode="auto">
            <a:xfrm>
              <a:off x="1298575" y="5788025"/>
              <a:ext cx="539750" cy="112713"/>
            </a:xfrm>
            <a:prstGeom prst="straightConnector1">
              <a:avLst/>
            </a:prstGeom>
            <a:noFill/>
            <a:ln w="254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23935" name="מחבר חץ ישר 34"/>
            <p:cNvCxnSpPr>
              <a:cxnSpLocks noChangeShapeType="1"/>
            </p:cNvCxnSpPr>
            <p:nvPr/>
          </p:nvCxnSpPr>
          <p:spPr bwMode="auto">
            <a:xfrm flipH="1" flipV="1">
              <a:off x="3730625" y="5229225"/>
              <a:ext cx="311150" cy="423863"/>
            </a:xfrm>
            <a:prstGeom prst="straightConnector1">
              <a:avLst/>
            </a:prstGeom>
            <a:noFill/>
            <a:ln w="254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23936" name="מחבר חץ ישר 35"/>
            <p:cNvCxnSpPr>
              <a:cxnSpLocks noChangeShapeType="1"/>
            </p:cNvCxnSpPr>
            <p:nvPr/>
          </p:nvCxnSpPr>
          <p:spPr bwMode="auto">
            <a:xfrm flipH="1">
              <a:off x="3028950" y="5805488"/>
              <a:ext cx="620713" cy="0"/>
            </a:xfrm>
            <a:prstGeom prst="straightConnector1">
              <a:avLst/>
            </a:prstGeom>
            <a:noFill/>
            <a:ln w="254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23937" name="מחבר חץ ישר 36"/>
            <p:cNvCxnSpPr>
              <a:cxnSpLocks noChangeShapeType="1"/>
            </p:cNvCxnSpPr>
            <p:nvPr/>
          </p:nvCxnSpPr>
          <p:spPr bwMode="auto">
            <a:xfrm flipV="1">
              <a:off x="923925" y="5472113"/>
              <a:ext cx="77788" cy="388937"/>
            </a:xfrm>
            <a:prstGeom prst="straightConnector1">
              <a:avLst/>
            </a:prstGeom>
            <a:noFill/>
            <a:ln w="254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23938" name="מחבר חץ ישר 37"/>
            <p:cNvCxnSpPr>
              <a:cxnSpLocks noChangeShapeType="1"/>
            </p:cNvCxnSpPr>
            <p:nvPr/>
          </p:nvCxnSpPr>
          <p:spPr bwMode="auto">
            <a:xfrm>
              <a:off x="155575" y="5229225"/>
              <a:ext cx="614363" cy="0"/>
            </a:xfrm>
            <a:prstGeom prst="straightConnector1">
              <a:avLst/>
            </a:prstGeom>
            <a:noFill/>
            <a:ln w="25400" algn="ctr">
              <a:solidFill>
                <a:srgbClr val="FF0000"/>
              </a:solidFill>
              <a:round/>
              <a:headEnd/>
              <a:tailEnd type="arrow" w="med" len="med"/>
            </a:ln>
            <a:extLst>
              <a:ext uri="{909E8E84-426E-40DD-AFC4-6F175D3DCCD1}">
                <a14:hiddenFill xmlns:a14="http://schemas.microsoft.com/office/drawing/2010/main">
                  <a:noFill/>
                </a14:hiddenFill>
              </a:ext>
            </a:extLst>
          </p:spPr>
        </p:cxnSp>
      </p:grpSp>
      <p:sp>
        <p:nvSpPr>
          <p:cNvPr id="43" name="Slide Number Placeholder 42"/>
          <p:cNvSpPr>
            <a:spLocks noGrp="1"/>
          </p:cNvSpPr>
          <p:nvPr>
            <p:ph type="sldNum" sz="quarter" idx="12"/>
          </p:nvPr>
        </p:nvSpPr>
        <p:spPr/>
        <p:txBody>
          <a:bodyPr/>
          <a:lstStyle/>
          <a:p>
            <a:pPr>
              <a:defRPr/>
            </a:pPr>
            <a:fld id="{1282551F-6FE5-4221-A0CC-75BFCC66AEED}" type="slidenum">
              <a:rPr lang="he-IL"/>
              <a:pPr>
                <a:defRPr/>
              </a:pPr>
              <a:t>17</a:t>
            </a:fld>
            <a:endParaRPr lang="he-IL"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3"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24931"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תשובה: היחס שטח פנים/נפח של הרבה גופים קטנים יחד גדול משל גוף אחד גדול</a:t>
            </a:r>
            <a:endParaRPr lang="he-IL" sz="1800" smtClean="0"/>
          </a:p>
        </p:txBody>
      </p:sp>
      <p:grpSp>
        <p:nvGrpSpPr>
          <p:cNvPr id="124932" name="קבוצה 9"/>
          <p:cNvGrpSpPr>
            <a:grpSpLocks/>
          </p:cNvGrpSpPr>
          <p:nvPr/>
        </p:nvGrpSpPr>
        <p:grpSpPr bwMode="auto">
          <a:xfrm>
            <a:off x="2754313" y="1627188"/>
            <a:ext cx="4017962" cy="1697037"/>
            <a:chOff x="0" y="1497013"/>
            <a:chExt cx="9144000" cy="4740275"/>
          </a:xfrm>
        </p:grpSpPr>
        <p:pic>
          <p:nvPicPr>
            <p:cNvPr id="12493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8006" y="2171700"/>
              <a:ext cx="4518043" cy="3751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4937" name="קבוצה 2"/>
            <p:cNvGrpSpPr>
              <a:grpSpLocks/>
            </p:cNvGrpSpPr>
            <p:nvPr/>
          </p:nvGrpSpPr>
          <p:grpSpPr bwMode="auto">
            <a:xfrm>
              <a:off x="100013" y="1862931"/>
              <a:ext cx="4211637" cy="4169569"/>
              <a:chOff x="-257615" y="2135187"/>
              <a:chExt cx="4767236" cy="4858421"/>
            </a:xfrm>
          </p:grpSpPr>
          <p:pic>
            <p:nvPicPr>
              <p:cNvPr id="124964"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2877" y="2135187"/>
                <a:ext cx="1866999" cy="154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6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04" y="5121930"/>
                <a:ext cx="1794043" cy="1489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66"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56" y="2511863"/>
                <a:ext cx="1799489" cy="1493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6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7615" y="4005778"/>
                <a:ext cx="1799489" cy="1493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68"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90589" y="4752736"/>
                <a:ext cx="1799489" cy="1493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6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90844" y="3713528"/>
                <a:ext cx="1799489" cy="1493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7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10132" y="3629470"/>
                <a:ext cx="1799489" cy="1493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7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7624" y="5499693"/>
                <a:ext cx="1799489" cy="1493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24938" name="מחבר חץ ישר 12"/>
            <p:cNvCxnSpPr>
              <a:cxnSpLocks noChangeShapeType="1"/>
            </p:cNvCxnSpPr>
            <p:nvPr/>
          </p:nvCxnSpPr>
          <p:spPr bwMode="auto">
            <a:xfrm flipH="1">
              <a:off x="3297238" y="1990725"/>
              <a:ext cx="827087" cy="520700"/>
            </a:xfrm>
            <a:prstGeom prst="straightConnector1">
              <a:avLst/>
            </a:prstGeom>
            <a:noFill/>
            <a:ln w="254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24939" name="מחבר חץ ישר 13"/>
            <p:cNvCxnSpPr>
              <a:cxnSpLocks noChangeShapeType="1"/>
            </p:cNvCxnSpPr>
            <p:nvPr/>
          </p:nvCxnSpPr>
          <p:spPr bwMode="auto">
            <a:xfrm flipH="1">
              <a:off x="1008063" y="1625600"/>
              <a:ext cx="182562" cy="731838"/>
            </a:xfrm>
            <a:prstGeom prst="straightConnector1">
              <a:avLst/>
            </a:prstGeom>
            <a:noFill/>
            <a:ln w="254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24940" name="מחבר חץ ישר 14"/>
            <p:cNvCxnSpPr>
              <a:cxnSpLocks noChangeShapeType="1"/>
            </p:cNvCxnSpPr>
            <p:nvPr/>
          </p:nvCxnSpPr>
          <p:spPr bwMode="auto">
            <a:xfrm flipH="1">
              <a:off x="2565400" y="3294063"/>
              <a:ext cx="517525" cy="277812"/>
            </a:xfrm>
            <a:prstGeom prst="straightConnector1">
              <a:avLst/>
            </a:prstGeom>
            <a:noFill/>
            <a:ln w="254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24941" name="מחבר חץ ישר 15"/>
            <p:cNvCxnSpPr>
              <a:cxnSpLocks noChangeShapeType="1"/>
            </p:cNvCxnSpPr>
            <p:nvPr/>
          </p:nvCxnSpPr>
          <p:spPr bwMode="auto">
            <a:xfrm>
              <a:off x="1838325" y="2432050"/>
              <a:ext cx="511175" cy="63500"/>
            </a:xfrm>
            <a:prstGeom prst="straightConnector1">
              <a:avLst/>
            </a:prstGeom>
            <a:noFill/>
            <a:ln w="254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24942" name="מחבר חץ ישר 16"/>
            <p:cNvCxnSpPr>
              <a:cxnSpLocks noChangeShapeType="1"/>
            </p:cNvCxnSpPr>
            <p:nvPr/>
          </p:nvCxnSpPr>
          <p:spPr bwMode="auto">
            <a:xfrm flipV="1">
              <a:off x="2565400" y="2724150"/>
              <a:ext cx="161925" cy="611188"/>
            </a:xfrm>
            <a:prstGeom prst="straightConnector1">
              <a:avLst/>
            </a:prstGeom>
            <a:noFill/>
            <a:ln w="254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24943" name="מחבר חץ ישר 17"/>
            <p:cNvCxnSpPr>
              <a:cxnSpLocks noChangeShapeType="1"/>
            </p:cNvCxnSpPr>
            <p:nvPr/>
          </p:nvCxnSpPr>
          <p:spPr bwMode="auto">
            <a:xfrm flipH="1">
              <a:off x="8475663" y="4010025"/>
              <a:ext cx="668337" cy="0"/>
            </a:xfrm>
            <a:prstGeom prst="straightConnector1">
              <a:avLst/>
            </a:prstGeom>
            <a:noFill/>
            <a:ln w="254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24944" name="מחבר חץ ישר 18"/>
            <p:cNvCxnSpPr>
              <a:cxnSpLocks noChangeShapeType="1"/>
            </p:cNvCxnSpPr>
            <p:nvPr/>
          </p:nvCxnSpPr>
          <p:spPr bwMode="auto">
            <a:xfrm flipH="1" flipV="1">
              <a:off x="7164388" y="5451475"/>
              <a:ext cx="144462" cy="785813"/>
            </a:xfrm>
            <a:prstGeom prst="straightConnector1">
              <a:avLst/>
            </a:prstGeom>
            <a:noFill/>
            <a:ln w="254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24945" name="מחבר חץ ישר 19"/>
            <p:cNvCxnSpPr>
              <a:cxnSpLocks noChangeShapeType="1"/>
            </p:cNvCxnSpPr>
            <p:nvPr/>
          </p:nvCxnSpPr>
          <p:spPr bwMode="auto">
            <a:xfrm flipH="1">
              <a:off x="6673850" y="1646238"/>
              <a:ext cx="414338" cy="742950"/>
            </a:xfrm>
            <a:prstGeom prst="straightConnector1">
              <a:avLst/>
            </a:prstGeom>
            <a:noFill/>
            <a:ln w="254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24946" name="מחבר חץ ישר 20"/>
            <p:cNvCxnSpPr>
              <a:cxnSpLocks noChangeShapeType="1"/>
            </p:cNvCxnSpPr>
            <p:nvPr/>
          </p:nvCxnSpPr>
          <p:spPr bwMode="auto">
            <a:xfrm>
              <a:off x="4273550" y="4768850"/>
              <a:ext cx="757238" cy="0"/>
            </a:xfrm>
            <a:prstGeom prst="straightConnector1">
              <a:avLst/>
            </a:prstGeom>
            <a:noFill/>
            <a:ln w="254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24947" name="מחבר חץ ישר 21"/>
            <p:cNvCxnSpPr>
              <a:cxnSpLocks noChangeShapeType="1"/>
            </p:cNvCxnSpPr>
            <p:nvPr/>
          </p:nvCxnSpPr>
          <p:spPr bwMode="auto">
            <a:xfrm flipH="1">
              <a:off x="7820025" y="1911350"/>
              <a:ext cx="827088" cy="520700"/>
            </a:xfrm>
            <a:prstGeom prst="straightConnector1">
              <a:avLst/>
            </a:prstGeom>
            <a:noFill/>
            <a:ln w="254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24948" name="מחבר חץ ישר 22"/>
            <p:cNvCxnSpPr>
              <a:cxnSpLocks noChangeShapeType="1"/>
            </p:cNvCxnSpPr>
            <p:nvPr/>
          </p:nvCxnSpPr>
          <p:spPr bwMode="auto">
            <a:xfrm>
              <a:off x="0" y="2516188"/>
              <a:ext cx="647700" cy="284162"/>
            </a:xfrm>
            <a:prstGeom prst="straightConnector1">
              <a:avLst/>
            </a:prstGeom>
            <a:noFill/>
            <a:ln w="254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24949" name="מחבר חץ ישר 23"/>
            <p:cNvCxnSpPr>
              <a:cxnSpLocks noChangeShapeType="1"/>
            </p:cNvCxnSpPr>
            <p:nvPr/>
          </p:nvCxnSpPr>
          <p:spPr bwMode="auto">
            <a:xfrm>
              <a:off x="1854200" y="2928938"/>
              <a:ext cx="184150" cy="731837"/>
            </a:xfrm>
            <a:prstGeom prst="straightConnector1">
              <a:avLst/>
            </a:prstGeom>
            <a:noFill/>
            <a:ln w="254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24950" name="מחבר חץ ישר 24"/>
            <p:cNvCxnSpPr>
              <a:cxnSpLocks noChangeShapeType="1"/>
            </p:cNvCxnSpPr>
            <p:nvPr/>
          </p:nvCxnSpPr>
          <p:spPr bwMode="auto">
            <a:xfrm flipH="1">
              <a:off x="2727325" y="1497013"/>
              <a:ext cx="184150" cy="731837"/>
            </a:xfrm>
            <a:prstGeom prst="straightConnector1">
              <a:avLst/>
            </a:prstGeom>
            <a:noFill/>
            <a:ln w="254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24951" name="מחבר חץ ישר 25"/>
            <p:cNvCxnSpPr>
              <a:cxnSpLocks noChangeShapeType="1"/>
            </p:cNvCxnSpPr>
            <p:nvPr/>
          </p:nvCxnSpPr>
          <p:spPr bwMode="auto">
            <a:xfrm flipV="1">
              <a:off x="3713163" y="4143375"/>
              <a:ext cx="0" cy="541338"/>
            </a:xfrm>
            <a:prstGeom prst="straightConnector1">
              <a:avLst/>
            </a:prstGeom>
            <a:noFill/>
            <a:ln w="254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24952" name="מחבר חץ ישר 26"/>
            <p:cNvCxnSpPr>
              <a:cxnSpLocks noChangeShapeType="1"/>
            </p:cNvCxnSpPr>
            <p:nvPr/>
          </p:nvCxnSpPr>
          <p:spPr bwMode="auto">
            <a:xfrm flipH="1">
              <a:off x="3497263" y="2840038"/>
              <a:ext cx="184150" cy="731837"/>
            </a:xfrm>
            <a:prstGeom prst="straightConnector1">
              <a:avLst/>
            </a:prstGeom>
            <a:noFill/>
            <a:ln w="254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24953" name="מחבר חץ ישר 27"/>
            <p:cNvCxnSpPr>
              <a:cxnSpLocks noChangeShapeType="1"/>
            </p:cNvCxnSpPr>
            <p:nvPr/>
          </p:nvCxnSpPr>
          <p:spPr bwMode="auto">
            <a:xfrm flipH="1">
              <a:off x="1360488" y="2840038"/>
              <a:ext cx="182562" cy="731837"/>
            </a:xfrm>
            <a:prstGeom prst="straightConnector1">
              <a:avLst/>
            </a:prstGeom>
            <a:noFill/>
            <a:ln w="254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24954" name="מחבר חץ ישר 28"/>
            <p:cNvCxnSpPr>
              <a:cxnSpLocks noChangeShapeType="1"/>
            </p:cNvCxnSpPr>
            <p:nvPr/>
          </p:nvCxnSpPr>
          <p:spPr bwMode="auto">
            <a:xfrm>
              <a:off x="376238" y="3206750"/>
              <a:ext cx="271462" cy="654050"/>
            </a:xfrm>
            <a:prstGeom prst="straightConnector1">
              <a:avLst/>
            </a:prstGeom>
            <a:noFill/>
            <a:ln w="254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24955" name="מחבר חץ ישר 29"/>
            <p:cNvCxnSpPr>
              <a:cxnSpLocks noChangeShapeType="1"/>
            </p:cNvCxnSpPr>
            <p:nvPr/>
          </p:nvCxnSpPr>
          <p:spPr bwMode="auto">
            <a:xfrm flipH="1" flipV="1">
              <a:off x="1346200" y="4343400"/>
              <a:ext cx="365125" cy="212725"/>
            </a:xfrm>
            <a:prstGeom prst="straightConnector1">
              <a:avLst/>
            </a:prstGeom>
            <a:noFill/>
            <a:ln w="254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24956" name="מחבר חץ ישר 30"/>
            <p:cNvCxnSpPr>
              <a:cxnSpLocks noChangeShapeType="1"/>
            </p:cNvCxnSpPr>
            <p:nvPr/>
          </p:nvCxnSpPr>
          <p:spPr bwMode="auto">
            <a:xfrm flipH="1">
              <a:off x="2070100" y="4189413"/>
              <a:ext cx="184150" cy="731837"/>
            </a:xfrm>
            <a:prstGeom prst="straightConnector1">
              <a:avLst/>
            </a:prstGeom>
            <a:noFill/>
            <a:ln w="254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24957" name="מחבר חץ ישר 31"/>
            <p:cNvCxnSpPr>
              <a:cxnSpLocks noChangeShapeType="1"/>
            </p:cNvCxnSpPr>
            <p:nvPr/>
          </p:nvCxnSpPr>
          <p:spPr bwMode="auto">
            <a:xfrm flipH="1">
              <a:off x="2641600" y="4344988"/>
              <a:ext cx="182563" cy="731837"/>
            </a:xfrm>
            <a:prstGeom prst="straightConnector1">
              <a:avLst/>
            </a:prstGeom>
            <a:noFill/>
            <a:ln w="254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24958" name="מחבר חץ ישר 32"/>
            <p:cNvCxnSpPr>
              <a:cxnSpLocks noChangeShapeType="1"/>
            </p:cNvCxnSpPr>
            <p:nvPr/>
          </p:nvCxnSpPr>
          <p:spPr bwMode="auto">
            <a:xfrm flipV="1">
              <a:off x="2254250" y="5845175"/>
              <a:ext cx="20638" cy="392113"/>
            </a:xfrm>
            <a:prstGeom prst="straightConnector1">
              <a:avLst/>
            </a:prstGeom>
            <a:noFill/>
            <a:ln w="254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24959" name="מחבר חץ ישר 33"/>
            <p:cNvCxnSpPr>
              <a:cxnSpLocks noChangeShapeType="1"/>
            </p:cNvCxnSpPr>
            <p:nvPr/>
          </p:nvCxnSpPr>
          <p:spPr bwMode="auto">
            <a:xfrm>
              <a:off x="1298575" y="5788025"/>
              <a:ext cx="539750" cy="112713"/>
            </a:xfrm>
            <a:prstGeom prst="straightConnector1">
              <a:avLst/>
            </a:prstGeom>
            <a:noFill/>
            <a:ln w="254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24960" name="מחבר חץ ישר 34"/>
            <p:cNvCxnSpPr>
              <a:cxnSpLocks noChangeShapeType="1"/>
            </p:cNvCxnSpPr>
            <p:nvPr/>
          </p:nvCxnSpPr>
          <p:spPr bwMode="auto">
            <a:xfrm flipH="1" flipV="1">
              <a:off x="3730625" y="5229225"/>
              <a:ext cx="311150" cy="423863"/>
            </a:xfrm>
            <a:prstGeom prst="straightConnector1">
              <a:avLst/>
            </a:prstGeom>
            <a:noFill/>
            <a:ln w="254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24961" name="מחבר חץ ישר 35"/>
            <p:cNvCxnSpPr>
              <a:cxnSpLocks noChangeShapeType="1"/>
            </p:cNvCxnSpPr>
            <p:nvPr/>
          </p:nvCxnSpPr>
          <p:spPr bwMode="auto">
            <a:xfrm flipH="1">
              <a:off x="3028950" y="5805488"/>
              <a:ext cx="620713" cy="0"/>
            </a:xfrm>
            <a:prstGeom prst="straightConnector1">
              <a:avLst/>
            </a:prstGeom>
            <a:noFill/>
            <a:ln w="254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24962" name="מחבר חץ ישר 36"/>
            <p:cNvCxnSpPr>
              <a:cxnSpLocks noChangeShapeType="1"/>
            </p:cNvCxnSpPr>
            <p:nvPr/>
          </p:nvCxnSpPr>
          <p:spPr bwMode="auto">
            <a:xfrm flipV="1">
              <a:off x="923925" y="5472113"/>
              <a:ext cx="77788" cy="388937"/>
            </a:xfrm>
            <a:prstGeom prst="straightConnector1">
              <a:avLst/>
            </a:prstGeom>
            <a:noFill/>
            <a:ln w="254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24963" name="מחבר חץ ישר 37"/>
            <p:cNvCxnSpPr>
              <a:cxnSpLocks noChangeShapeType="1"/>
            </p:cNvCxnSpPr>
            <p:nvPr/>
          </p:nvCxnSpPr>
          <p:spPr bwMode="auto">
            <a:xfrm>
              <a:off x="155575" y="5229225"/>
              <a:ext cx="614363" cy="0"/>
            </a:xfrm>
            <a:prstGeom prst="straightConnector1">
              <a:avLst/>
            </a:prstGeom>
            <a:noFill/>
            <a:ln w="25400" algn="ctr">
              <a:solidFill>
                <a:srgbClr val="FF0000"/>
              </a:solidFill>
              <a:round/>
              <a:headEnd/>
              <a:tailEnd type="arrow" w="med" len="med"/>
            </a:ln>
            <a:extLst>
              <a:ext uri="{909E8E84-426E-40DD-AFC4-6F175D3DCCD1}">
                <a14:hiddenFill xmlns:a14="http://schemas.microsoft.com/office/drawing/2010/main">
                  <a:noFill/>
                </a14:hiddenFill>
              </a:ext>
            </a:extLst>
          </p:spPr>
        </p:cxnSp>
      </p:grpSp>
      <p:sp>
        <p:nvSpPr>
          <p:cNvPr id="47" name="Rectangle 20"/>
          <p:cNvSpPr/>
          <p:nvPr/>
        </p:nvSpPr>
        <p:spPr bwMode="auto">
          <a:xfrm>
            <a:off x="388938" y="3549650"/>
            <a:ext cx="8196262" cy="1389063"/>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endParaRPr lang="he-IL" sz="500" kern="0" dirty="0">
              <a:solidFill>
                <a:prstClr val="black"/>
              </a:solidFill>
              <a:latin typeface="Arial"/>
              <a:cs typeface="Arial"/>
            </a:endParaRPr>
          </a:p>
          <a:p>
            <a:pPr fontAlgn="auto">
              <a:spcBef>
                <a:spcPts val="0"/>
              </a:spcBef>
              <a:spcAft>
                <a:spcPts val="0"/>
              </a:spcAft>
              <a:defRPr/>
            </a:pPr>
            <a:r>
              <a:rPr lang="he-IL" b="1" kern="0" dirty="0">
                <a:solidFill>
                  <a:prstClr val="black"/>
                </a:solidFill>
                <a:latin typeface="Arial"/>
                <a:cs typeface="Arial"/>
              </a:rPr>
              <a:t>תשובה:   </a:t>
            </a:r>
          </a:p>
          <a:p>
            <a:pPr fontAlgn="auto">
              <a:spcBef>
                <a:spcPts val="0"/>
              </a:spcBef>
              <a:spcAft>
                <a:spcPts val="0"/>
              </a:spcAft>
              <a:defRPr/>
            </a:pPr>
            <a:r>
              <a:rPr lang="he-IL" kern="0" dirty="0">
                <a:solidFill>
                  <a:prstClr val="black"/>
                </a:solidFill>
                <a:latin typeface="Arial"/>
                <a:cs typeface="Arial"/>
              </a:rPr>
              <a:t>הקוביות הקטנות תימסנה קודם מכיוון שהיחס שטח פנים/נפח שלהן גדול יותר מאשר היחס שטח פנים/נפח של הקובייה הגדולה, ולכן הן תקלוטנה יותר חום</a:t>
            </a:r>
            <a:r>
              <a:rPr lang="he-IL" kern="0" dirty="0">
                <a:latin typeface="Arial"/>
                <a:cs typeface="Arial"/>
              </a:rPr>
              <a:t> מן </a:t>
            </a:r>
            <a:r>
              <a:rPr lang="he-IL" kern="0" dirty="0">
                <a:solidFill>
                  <a:prstClr val="black"/>
                </a:solidFill>
                <a:latin typeface="Arial"/>
                <a:cs typeface="Arial"/>
              </a:rPr>
              <a:t>הסביבה.</a:t>
            </a:r>
          </a:p>
          <a:p>
            <a:pPr fontAlgn="auto">
              <a:spcBef>
                <a:spcPts val="0"/>
              </a:spcBef>
              <a:spcAft>
                <a:spcPts val="0"/>
              </a:spcAft>
              <a:defRPr/>
            </a:pPr>
            <a:endParaRPr lang="he-IL" kern="0" dirty="0">
              <a:solidFill>
                <a:prstClr val="black"/>
              </a:solidFill>
              <a:latin typeface="Arial"/>
              <a:cs typeface="Arial"/>
            </a:endParaRPr>
          </a:p>
        </p:txBody>
      </p:sp>
      <p:sp>
        <p:nvSpPr>
          <p:cNvPr id="44" name="TextBox 43"/>
          <p:cNvSpPr txBox="1"/>
          <p:nvPr/>
        </p:nvSpPr>
        <p:spPr>
          <a:xfrm>
            <a:off x="285750" y="428625"/>
            <a:ext cx="8183563" cy="120015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Calibri"/>
                <a:cs typeface="Arial"/>
              </a:rPr>
              <a:t>שאלה 4:</a:t>
            </a:r>
          </a:p>
          <a:p>
            <a:pPr fontAlgn="auto">
              <a:spcBef>
                <a:spcPts val="0"/>
              </a:spcBef>
              <a:spcAft>
                <a:spcPts val="0"/>
              </a:spcAft>
              <a:defRPr/>
            </a:pPr>
            <a:r>
              <a:rPr lang="he-IL" kern="0" dirty="0">
                <a:solidFill>
                  <a:schemeClr val="tx2"/>
                </a:solidFill>
                <a:latin typeface="Calibri"/>
                <a:cs typeface="Arial"/>
              </a:rPr>
              <a:t>קרח נמס עקב מעבר חום מן הסביבה אליו. </a:t>
            </a:r>
          </a:p>
          <a:p>
            <a:pPr fontAlgn="auto">
              <a:spcBef>
                <a:spcPts val="0"/>
              </a:spcBef>
              <a:spcAft>
                <a:spcPts val="0"/>
              </a:spcAft>
              <a:defRPr/>
            </a:pPr>
            <a:r>
              <a:rPr lang="he-IL" kern="0" dirty="0">
                <a:solidFill>
                  <a:schemeClr val="tx2"/>
                </a:solidFill>
                <a:latin typeface="Calibri"/>
                <a:cs typeface="Arial"/>
              </a:rPr>
              <a:t>מה יימס קודם: קוביית קרח אחת גדולה, או  8 קוביות קטנות שנפחן הכולל שווה לנפח הקובייה הגדולה?</a:t>
            </a:r>
          </a:p>
        </p:txBody>
      </p:sp>
      <p:sp>
        <p:nvSpPr>
          <p:cNvPr id="45" name="Slide Number Placeholder 44"/>
          <p:cNvSpPr>
            <a:spLocks noGrp="1"/>
          </p:cNvSpPr>
          <p:nvPr>
            <p:ph type="sldNum" sz="quarter" idx="12"/>
          </p:nvPr>
        </p:nvSpPr>
        <p:spPr/>
        <p:txBody>
          <a:bodyPr/>
          <a:lstStyle/>
          <a:p>
            <a:pPr>
              <a:defRPr/>
            </a:pPr>
            <a:fld id="{DA6FCF1A-F908-46CA-AD1D-916AE7F8C9C1}" type="slidenum">
              <a:rPr lang="he-IL"/>
              <a:pPr>
                <a:defRPr/>
              </a:pPr>
              <a:t>18</a:t>
            </a:fld>
            <a:endParaRPr lang="he-IL"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3"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5:מה בין מציצת סוכרייה לבין היחס שטח הפנים/ נפח שלה?</a:t>
            </a:r>
            <a:endParaRPr lang="he-IL" sz="1800" dirty="0" smtClean="0"/>
          </a:p>
        </p:txBody>
      </p:sp>
      <p:grpSp>
        <p:nvGrpSpPr>
          <p:cNvPr id="125956" name="קבוצה 1"/>
          <p:cNvGrpSpPr>
            <a:grpSpLocks/>
          </p:cNvGrpSpPr>
          <p:nvPr/>
        </p:nvGrpSpPr>
        <p:grpSpPr bwMode="auto">
          <a:xfrm>
            <a:off x="2033588" y="1773238"/>
            <a:ext cx="5321300" cy="2389187"/>
            <a:chOff x="2101850" y="2020888"/>
            <a:chExt cx="5319713" cy="2389187"/>
          </a:xfrm>
        </p:grpSpPr>
        <p:pic>
          <p:nvPicPr>
            <p:cNvPr id="12596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2025650"/>
              <a:ext cx="2633663" cy="2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61"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1850" y="2020888"/>
              <a:ext cx="2592388" cy="238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Rectangle 17"/>
          <p:cNvSpPr/>
          <p:nvPr/>
        </p:nvSpPr>
        <p:spPr>
          <a:xfrm>
            <a:off x="827088" y="692150"/>
            <a:ext cx="7107237" cy="94297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gn="ctr" fontAlgn="auto">
              <a:spcBef>
                <a:spcPts val="0"/>
              </a:spcBef>
              <a:spcAft>
                <a:spcPts val="0"/>
              </a:spcAft>
              <a:defRPr/>
            </a:pPr>
            <a:r>
              <a:rPr lang="he-IL" dirty="0">
                <a:solidFill>
                  <a:prstClr val="black"/>
                </a:solidFill>
              </a:rPr>
              <a:t>מדוע סוכריות "נגמרות"?</a:t>
            </a:r>
          </a:p>
          <a:p>
            <a:pPr algn="ctr" fontAlgn="auto">
              <a:spcBef>
                <a:spcPts val="0"/>
              </a:spcBef>
              <a:spcAft>
                <a:spcPts val="0"/>
              </a:spcAft>
              <a:defRPr/>
            </a:pPr>
            <a:r>
              <a:rPr lang="he-IL" dirty="0">
                <a:solidFill>
                  <a:prstClr val="black"/>
                </a:solidFill>
              </a:rPr>
              <a:t> כי הן באות במגע עם הרוק ומתמוססות, </a:t>
            </a:r>
            <a:r>
              <a:rPr lang="he-IL" dirty="0">
                <a:solidFill>
                  <a:schemeClr val="tx1"/>
                </a:solidFill>
              </a:rPr>
              <a:t>כשם שסוכר </a:t>
            </a:r>
            <a:r>
              <a:rPr lang="he-IL" dirty="0">
                <a:solidFill>
                  <a:prstClr val="black"/>
                </a:solidFill>
              </a:rPr>
              <a:t>מתמוסס בכוס מים.</a:t>
            </a:r>
            <a:endParaRPr lang="he-IL" sz="2000" dirty="0">
              <a:solidFill>
                <a:prstClr val="black"/>
              </a:solidFill>
            </a:endParaRPr>
          </a:p>
        </p:txBody>
      </p:sp>
      <p:sp>
        <p:nvSpPr>
          <p:cNvPr id="11" name="TextBox 10"/>
          <p:cNvSpPr txBox="1"/>
          <p:nvPr/>
        </p:nvSpPr>
        <p:spPr>
          <a:xfrm>
            <a:off x="-14288" y="4581525"/>
            <a:ext cx="8183563" cy="95408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chemeClr val="tx2"/>
                </a:solidFill>
                <a:latin typeface="Calibri"/>
                <a:cs typeface="Arial"/>
              </a:rPr>
              <a:t>שאלה 5:</a:t>
            </a:r>
          </a:p>
          <a:p>
            <a:pPr fontAlgn="auto">
              <a:spcBef>
                <a:spcPts val="0"/>
              </a:spcBef>
              <a:spcAft>
                <a:spcPts val="0"/>
              </a:spcAft>
              <a:defRPr/>
            </a:pPr>
            <a:r>
              <a:rPr lang="he-IL" dirty="0">
                <a:solidFill>
                  <a:schemeClr val="tx2"/>
                </a:solidFill>
                <a:latin typeface="Arial"/>
                <a:cs typeface="Arial"/>
              </a:rPr>
              <a:t>מתי הסוכרייה "תיגמר" קודם, אם נמצוץ אותה בשלמותה או בחתיכות?</a:t>
            </a:r>
          </a:p>
          <a:p>
            <a:pPr fontAlgn="auto">
              <a:spcBef>
                <a:spcPts val="0"/>
              </a:spcBef>
              <a:spcAft>
                <a:spcPts val="0"/>
              </a:spcAft>
              <a:defRPr/>
            </a:pPr>
            <a:endParaRPr lang="he-IL" sz="2000" dirty="0">
              <a:solidFill>
                <a:schemeClr val="tx2"/>
              </a:solidFill>
              <a:latin typeface="Arial"/>
              <a:cs typeface="Arial"/>
            </a:endParaRPr>
          </a:p>
        </p:txBody>
      </p:sp>
      <p:sp>
        <p:nvSpPr>
          <p:cNvPr id="10" name="Slide Number Placeholder 9"/>
          <p:cNvSpPr>
            <a:spLocks noGrp="1"/>
          </p:cNvSpPr>
          <p:nvPr>
            <p:ph type="sldNum" sz="quarter" idx="12"/>
          </p:nvPr>
        </p:nvSpPr>
        <p:spPr/>
        <p:txBody>
          <a:bodyPr/>
          <a:lstStyle/>
          <a:p>
            <a:pPr>
              <a:defRPr/>
            </a:pPr>
            <a:fld id="{4E1829F1-F6E7-4E98-A9B4-C74BAB6C4D5C}" type="slidenum">
              <a:rPr lang="he-IL" sz="1000" smtClean="0">
                <a:solidFill>
                  <a:schemeClr val="tx1">
                    <a:lumMod val="65000"/>
                    <a:lumOff val="35000"/>
                  </a:schemeClr>
                </a:solidFill>
              </a:rPr>
              <a:pPr>
                <a:defRPr/>
              </a:pPr>
              <a:t>19</a:t>
            </a:fld>
            <a:endParaRPr lang="he-IL" sz="10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4"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גודל שטח הפנים של גוף משפיע על מעבר חומרים ואנרגיה </a:t>
            </a:r>
            <a:r>
              <a:rPr lang="he-IL" sz="1800" b="1" dirty="0" smtClean="0">
                <a:solidFill>
                  <a:schemeClr val="accent3"/>
                </a:solidFill>
                <a:ea typeface="+mn-ea"/>
              </a:rPr>
              <a:t>מן הסביבה אליו ולהפך</a:t>
            </a:r>
            <a:endParaRPr lang="he-IL" sz="1800" dirty="0" smtClean="0">
              <a:solidFill>
                <a:schemeClr val="accent3"/>
              </a:solidFill>
            </a:endParaRPr>
          </a:p>
        </p:txBody>
      </p:sp>
      <p:sp>
        <p:nvSpPr>
          <p:cNvPr id="8" name="TextBox 7"/>
          <p:cNvSpPr txBox="1"/>
          <p:nvPr/>
        </p:nvSpPr>
        <p:spPr>
          <a:xfrm>
            <a:off x="479425" y="492125"/>
            <a:ext cx="8183563" cy="341630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latin typeface="Calibri"/>
                <a:cs typeface="Arial"/>
              </a:rPr>
              <a:t>יצורים חיים והתאים המרכיבים אותם (וגם גופים דוממים), קולטים ופולטים חומרים ואנרגיה דרך שטח הפנים שלהם. ככל שהיחס בין שטח הפנים הבא במגע עם הסביבה לבין נפח הגוף גדול יותר, כך קצב תהליכי מעבר החומרים והאנרגיה מהיר יותר.</a:t>
            </a:r>
          </a:p>
          <a:p>
            <a:pPr fontAlgn="auto">
              <a:spcBef>
                <a:spcPts val="0"/>
              </a:spcBef>
              <a:spcAft>
                <a:spcPts val="0"/>
              </a:spcAft>
              <a:defRPr/>
            </a:pPr>
            <a:endParaRPr lang="he-IL" kern="0" dirty="0">
              <a:latin typeface="Calibri"/>
              <a:cs typeface="Arial"/>
            </a:endParaRPr>
          </a:p>
          <a:p>
            <a:pPr fontAlgn="auto">
              <a:spcBef>
                <a:spcPts val="0"/>
              </a:spcBef>
              <a:spcAft>
                <a:spcPts val="0"/>
              </a:spcAft>
              <a:defRPr/>
            </a:pPr>
            <a:r>
              <a:rPr lang="he-IL" u="sng" kern="0" dirty="0">
                <a:latin typeface="Calibri"/>
                <a:cs typeface="Arial"/>
              </a:rPr>
              <a:t>היחס בין שטח הפנים לנפח מושפע משני גורמים</a:t>
            </a:r>
            <a:r>
              <a:rPr lang="he-IL" kern="0" dirty="0">
                <a:latin typeface="Calibri"/>
                <a:cs typeface="Arial"/>
              </a:rPr>
              <a:t>:</a:t>
            </a:r>
          </a:p>
          <a:p>
            <a:pPr fontAlgn="auto">
              <a:spcBef>
                <a:spcPts val="0"/>
              </a:spcBef>
              <a:spcAft>
                <a:spcPts val="0"/>
              </a:spcAft>
              <a:defRPr/>
            </a:pPr>
            <a:r>
              <a:rPr lang="he-IL" kern="0" dirty="0">
                <a:latin typeface="Calibri"/>
                <a:cs typeface="Arial"/>
              </a:rPr>
              <a:t>גודל הגוף: ככל שהגוף קטן יותר, היחס בין שטח הפנים שלו לנפחו גדול יותר.</a:t>
            </a:r>
          </a:p>
          <a:p>
            <a:pPr fontAlgn="auto">
              <a:spcBef>
                <a:spcPts val="0"/>
              </a:spcBef>
              <a:spcAft>
                <a:spcPts val="0"/>
              </a:spcAft>
              <a:defRPr/>
            </a:pPr>
            <a:r>
              <a:rPr lang="he-IL" kern="0" dirty="0">
                <a:latin typeface="Calibri"/>
                <a:cs typeface="Arial"/>
              </a:rPr>
              <a:t>צורת הגוף: גופים שטוחים או בעלי בליטות הם בעלי שטח פנים גדול יותר מאשר גופים בעלי אותו נפח, שצורתם כדורית ופני השטח שלהם חלקים.</a:t>
            </a:r>
          </a:p>
          <a:p>
            <a:pPr fontAlgn="auto">
              <a:spcBef>
                <a:spcPts val="0"/>
              </a:spcBef>
              <a:spcAft>
                <a:spcPts val="0"/>
              </a:spcAft>
              <a:defRPr/>
            </a:pPr>
            <a:endParaRPr lang="he-IL" kern="0" dirty="0">
              <a:latin typeface="Calibri"/>
              <a:cs typeface="Arial"/>
            </a:endParaRPr>
          </a:p>
          <a:p>
            <a:pPr fontAlgn="auto">
              <a:spcBef>
                <a:spcPts val="0"/>
              </a:spcBef>
              <a:spcAft>
                <a:spcPts val="0"/>
              </a:spcAft>
              <a:defRPr/>
            </a:pPr>
            <a:r>
              <a:rPr lang="he-IL" kern="0" dirty="0">
                <a:latin typeface="Calibri"/>
                <a:cs typeface="Arial"/>
              </a:rPr>
              <a:t>בשיעור זה נעסוק במונח </a:t>
            </a:r>
            <a:r>
              <a:rPr lang="he-IL" kern="0" dirty="0">
                <a:solidFill>
                  <a:schemeClr val="accent3"/>
                </a:solidFill>
                <a:latin typeface="Calibri"/>
                <a:cs typeface="Arial"/>
              </a:rPr>
              <a:t>יחס שטח פנים/נפח</a:t>
            </a:r>
            <a:r>
              <a:rPr lang="he-IL" kern="0" dirty="0">
                <a:latin typeface="Calibri"/>
                <a:cs typeface="Arial"/>
              </a:rPr>
              <a:t>, ובמשמעויותיו הביולוגיות.</a:t>
            </a:r>
          </a:p>
          <a:p>
            <a:pPr fontAlgn="auto">
              <a:spcBef>
                <a:spcPts val="0"/>
              </a:spcBef>
              <a:spcAft>
                <a:spcPts val="0"/>
              </a:spcAft>
              <a:defRPr/>
            </a:pPr>
            <a:endParaRPr lang="he-IL" kern="0" dirty="0">
              <a:latin typeface="Calibri"/>
              <a:cs typeface="Arial"/>
            </a:endParaRPr>
          </a:p>
          <a:p>
            <a:pPr fontAlgn="auto">
              <a:spcBef>
                <a:spcPts val="0"/>
              </a:spcBef>
              <a:spcAft>
                <a:spcPts val="0"/>
              </a:spcAft>
              <a:defRPr/>
            </a:pPr>
            <a:endParaRPr lang="he-IL" kern="0" dirty="0">
              <a:solidFill>
                <a:srgbClr val="1D4C72"/>
              </a:solidFill>
              <a:latin typeface="Calibri"/>
              <a:cs typeface="Arial"/>
            </a:endParaRPr>
          </a:p>
        </p:txBody>
      </p:sp>
      <p:sp>
        <p:nvSpPr>
          <p:cNvPr id="5" name="Slide Number Placeholder 4"/>
          <p:cNvSpPr>
            <a:spLocks noGrp="1"/>
          </p:cNvSpPr>
          <p:nvPr>
            <p:ph type="sldNum" sz="quarter" idx="12"/>
          </p:nvPr>
        </p:nvSpPr>
        <p:spPr/>
        <p:txBody>
          <a:bodyPr/>
          <a:lstStyle/>
          <a:p>
            <a:pPr>
              <a:defRPr/>
            </a:pPr>
            <a:fld id="{24BAFD40-3042-4B68-A98E-09E1C1938F57}" type="slidenum">
              <a:rPr lang="he-IL"/>
              <a:pPr>
                <a:defRPr/>
              </a:pPr>
              <a:t>2</a:t>
            </a:fld>
            <a:endParaRPr lang="he-IL" dirty="0"/>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3"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 יחס שטח הפנים/ נפח של החתיכות הקטנות גדול יותר</a:t>
            </a:r>
            <a:endParaRPr lang="he-IL" sz="1800" dirty="0" smtClean="0"/>
          </a:p>
        </p:txBody>
      </p:sp>
      <p:sp>
        <p:nvSpPr>
          <p:cNvPr id="11" name="Rectangle 20"/>
          <p:cNvSpPr/>
          <p:nvPr/>
        </p:nvSpPr>
        <p:spPr bwMode="auto">
          <a:xfrm>
            <a:off x="271463" y="835025"/>
            <a:ext cx="8477250" cy="4826000"/>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endParaRPr lang="he-IL" sz="500" kern="0" dirty="0">
              <a:solidFill>
                <a:prstClr val="black"/>
              </a:solidFill>
              <a:latin typeface="Arial"/>
              <a:cs typeface="Arial"/>
            </a:endParaRPr>
          </a:p>
          <a:p>
            <a:pPr fontAlgn="auto">
              <a:spcBef>
                <a:spcPts val="0"/>
              </a:spcBef>
              <a:spcAft>
                <a:spcPts val="0"/>
              </a:spcAft>
              <a:defRPr/>
            </a:pPr>
            <a:r>
              <a:rPr lang="he-IL" b="1" kern="0" dirty="0">
                <a:solidFill>
                  <a:prstClr val="black"/>
                </a:solidFill>
                <a:latin typeface="Arial"/>
                <a:cs typeface="Arial"/>
              </a:rPr>
              <a:t>תשובה:   </a:t>
            </a:r>
          </a:p>
          <a:p>
            <a:pPr fontAlgn="auto">
              <a:spcBef>
                <a:spcPts val="0"/>
              </a:spcBef>
              <a:spcAft>
                <a:spcPts val="0"/>
              </a:spcAft>
              <a:defRPr/>
            </a:pPr>
            <a:r>
              <a:rPr lang="he-IL" dirty="0">
                <a:latin typeface="Arial"/>
                <a:cs typeface="Arial"/>
              </a:rPr>
              <a:t>החתיכות "תיגמרנה" לפני הסוכרייה השלמה כי יש להן יותר שטח פנים הבא במגע עם הרוק.</a:t>
            </a:r>
          </a:p>
          <a:p>
            <a:pPr fontAlgn="auto">
              <a:spcBef>
                <a:spcPts val="0"/>
              </a:spcBef>
              <a:spcAft>
                <a:spcPts val="0"/>
              </a:spcAft>
              <a:defRPr/>
            </a:pPr>
            <a:r>
              <a:rPr lang="he-IL" sz="2000" dirty="0">
                <a:latin typeface="Arial"/>
                <a:cs typeface="Arial"/>
              </a:rPr>
              <a:t>הקו הלבן מדגיש את שטח הפנים שנוסף לחתיכות הקטנות, שלא היה בסוכרייה השלמה. שטח הפנים הכולל של החתיכות הקטנות גדול משטח הפנים של הסוכרייה השלמה. ואולם הנפח הכולל שלהן שווה לנפח הסוכרייה השלמה.</a:t>
            </a:r>
          </a:p>
          <a:p>
            <a:pPr fontAlgn="auto">
              <a:spcBef>
                <a:spcPts val="0"/>
              </a:spcBef>
              <a:spcAft>
                <a:spcPts val="0"/>
              </a:spcAft>
              <a:defRPr/>
            </a:pPr>
            <a:r>
              <a:rPr lang="he-IL" sz="2000" dirty="0">
                <a:latin typeface="Arial"/>
                <a:cs typeface="Arial"/>
              </a:rPr>
              <a:t>לכן: היחס שטח פנים/נפח שלהן גדול </a:t>
            </a:r>
            <a:r>
              <a:rPr lang="he-IL" sz="2000" dirty="0">
                <a:solidFill>
                  <a:prstClr val="black"/>
                </a:solidFill>
                <a:latin typeface="Arial"/>
                <a:cs typeface="Arial"/>
              </a:rPr>
              <a:t>יותר מאשר בסוכרייה השלמה.</a:t>
            </a:r>
          </a:p>
          <a:p>
            <a:pPr fontAlgn="auto">
              <a:spcBef>
                <a:spcPts val="0"/>
              </a:spcBef>
              <a:spcAft>
                <a:spcPts val="0"/>
              </a:spcAft>
              <a:defRPr/>
            </a:pPr>
            <a:r>
              <a:rPr lang="he-IL" sz="2000" dirty="0">
                <a:solidFill>
                  <a:prstClr val="black"/>
                </a:solidFill>
                <a:latin typeface="Arial"/>
                <a:cs typeface="Arial"/>
              </a:rPr>
              <a:t>                   </a:t>
            </a:r>
          </a:p>
          <a:p>
            <a:pPr fontAlgn="auto">
              <a:spcBef>
                <a:spcPts val="0"/>
              </a:spcBef>
              <a:spcAft>
                <a:spcPts val="0"/>
              </a:spcAft>
              <a:defRPr/>
            </a:pPr>
            <a:endParaRPr lang="he-IL" dirty="0">
              <a:solidFill>
                <a:prstClr val="black"/>
              </a:solidFill>
              <a:latin typeface="Arial"/>
              <a:cs typeface="Arial"/>
            </a:endParaRPr>
          </a:p>
        </p:txBody>
      </p:sp>
      <p:grpSp>
        <p:nvGrpSpPr>
          <p:cNvPr id="126981" name="קבוצה 14"/>
          <p:cNvGrpSpPr>
            <a:grpSpLocks/>
          </p:cNvGrpSpPr>
          <p:nvPr/>
        </p:nvGrpSpPr>
        <p:grpSpPr bwMode="auto">
          <a:xfrm>
            <a:off x="2066925" y="2997200"/>
            <a:ext cx="5319713" cy="2389188"/>
            <a:chOff x="2102083" y="1407969"/>
            <a:chExt cx="5320100" cy="2389413"/>
          </a:xfrm>
        </p:grpSpPr>
        <p:pic>
          <p:nvPicPr>
            <p:cNvPr id="12698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1412776"/>
              <a:ext cx="2634159" cy="2384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85"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2083" y="1407969"/>
              <a:ext cx="2592288" cy="238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צורה חופשית 13"/>
            <p:cNvSpPr/>
            <p:nvPr/>
          </p:nvSpPr>
          <p:spPr>
            <a:xfrm>
              <a:off x="2416431" y="1484176"/>
              <a:ext cx="2259177" cy="2176668"/>
            </a:xfrm>
            <a:custGeom>
              <a:avLst/>
              <a:gdLst>
                <a:gd name="connsiteX0" fmla="*/ 361735 w 2258782"/>
                <a:gd name="connsiteY0" fmla="*/ 401983 h 2176128"/>
                <a:gd name="connsiteX1" fmla="*/ 824722 w 2258782"/>
                <a:gd name="connsiteY1" fmla="*/ 714500 h 2176128"/>
                <a:gd name="connsiteX2" fmla="*/ 836297 w 2258782"/>
                <a:gd name="connsiteY2" fmla="*/ 714500 h 2176128"/>
                <a:gd name="connsiteX3" fmla="*/ 662677 w 2258782"/>
                <a:gd name="connsiteY3" fmla="*/ 135766 h 2176128"/>
                <a:gd name="connsiteX4" fmla="*/ 1137239 w 2258782"/>
                <a:gd name="connsiteY4" fmla="*/ 668201 h 2176128"/>
                <a:gd name="connsiteX5" fmla="*/ 1252986 w 2258782"/>
                <a:gd name="connsiteY5" fmla="*/ 20019 h 2176128"/>
                <a:gd name="connsiteX6" fmla="*/ 1368733 w 2258782"/>
                <a:gd name="connsiteY6" fmla="*/ 205214 h 2176128"/>
                <a:gd name="connsiteX7" fmla="*/ 1426606 w 2258782"/>
                <a:gd name="connsiteY7" fmla="*/ 610328 h 2176128"/>
                <a:gd name="connsiteX8" fmla="*/ 1878019 w 2258782"/>
                <a:gd name="connsiteY8" fmla="*/ 760799 h 2176128"/>
                <a:gd name="connsiteX9" fmla="*/ 2155811 w 2258782"/>
                <a:gd name="connsiteY9" fmla="*/ 760799 h 2176128"/>
                <a:gd name="connsiteX10" fmla="*/ 2248408 w 2258782"/>
                <a:gd name="connsiteY10" fmla="*/ 992292 h 2176128"/>
                <a:gd name="connsiteX11" fmla="*/ 1935892 w 2258782"/>
                <a:gd name="connsiteY11" fmla="*/ 876545 h 2176128"/>
                <a:gd name="connsiteX12" fmla="*/ 1380307 w 2258782"/>
                <a:gd name="connsiteY12" fmla="*/ 922844 h 2176128"/>
                <a:gd name="connsiteX13" fmla="*/ 952044 w 2258782"/>
                <a:gd name="connsiteY13" fmla="*/ 1096464 h 2176128"/>
                <a:gd name="connsiteX14" fmla="*/ 1206687 w 2258782"/>
                <a:gd name="connsiteY14" fmla="*/ 1235361 h 2176128"/>
                <a:gd name="connsiteX15" fmla="*/ 1322434 w 2258782"/>
                <a:gd name="connsiteY15" fmla="*/ 1513153 h 2176128"/>
                <a:gd name="connsiteX16" fmla="*/ 1542353 w 2258782"/>
                <a:gd name="connsiteY16" fmla="*/ 2080313 h 2176128"/>
                <a:gd name="connsiteX17" fmla="*/ 1252986 w 2258782"/>
                <a:gd name="connsiteY17" fmla="*/ 2149761 h 2176128"/>
                <a:gd name="connsiteX18" fmla="*/ 1229836 w 2258782"/>
                <a:gd name="connsiteY18" fmla="*/ 1802520 h 2176128"/>
                <a:gd name="connsiteX19" fmla="*/ 1148814 w 2258782"/>
                <a:gd name="connsiteY19" fmla="*/ 1385832 h 2176128"/>
                <a:gd name="connsiteX20" fmla="*/ 928895 w 2258782"/>
                <a:gd name="connsiteY20" fmla="*/ 1223786 h 2176128"/>
                <a:gd name="connsiteX21" fmla="*/ 662677 w 2258782"/>
                <a:gd name="connsiteY21" fmla="*/ 1374257 h 2176128"/>
                <a:gd name="connsiteX22" fmla="*/ 593229 w 2258782"/>
                <a:gd name="connsiteY22" fmla="*/ 1675199 h 2176128"/>
                <a:gd name="connsiteX23" fmla="*/ 396459 w 2258782"/>
                <a:gd name="connsiteY23" fmla="*/ 2057163 h 2176128"/>
                <a:gd name="connsiteX24" fmla="*/ 222839 w 2258782"/>
                <a:gd name="connsiteY24" fmla="*/ 2103462 h 2176128"/>
                <a:gd name="connsiteX25" fmla="*/ 396459 w 2258782"/>
                <a:gd name="connsiteY25" fmla="*/ 1767796 h 2176128"/>
                <a:gd name="connsiteX26" fmla="*/ 570079 w 2258782"/>
                <a:gd name="connsiteY26" fmla="*/ 1490004 h 2176128"/>
                <a:gd name="connsiteX27" fmla="*/ 593229 w 2258782"/>
                <a:gd name="connsiteY27" fmla="*/ 1246935 h 2176128"/>
                <a:gd name="connsiteX28" fmla="*/ 674252 w 2258782"/>
                <a:gd name="connsiteY28" fmla="*/ 1061740 h 2176128"/>
                <a:gd name="connsiteX29" fmla="*/ 627953 w 2258782"/>
                <a:gd name="connsiteY29" fmla="*/ 899695 h 2176128"/>
                <a:gd name="connsiteX30" fmla="*/ 570079 w 2258782"/>
                <a:gd name="connsiteY30" fmla="*/ 807097 h 2176128"/>
                <a:gd name="connsiteX31" fmla="*/ 338586 w 2258782"/>
                <a:gd name="connsiteY31" fmla="*/ 783948 h 2176128"/>
                <a:gd name="connsiteX32" fmla="*/ 2920 w 2258782"/>
                <a:gd name="connsiteY32" fmla="*/ 714500 h 2176128"/>
                <a:gd name="connsiteX33" fmla="*/ 2920 w 2258782"/>
                <a:gd name="connsiteY33" fmla="*/ 714500 h 2176128"/>
                <a:gd name="connsiteX34" fmla="*/ 37644 w 2258782"/>
                <a:gd name="connsiteY34" fmla="*/ 633477 h 2176128"/>
                <a:gd name="connsiteX35" fmla="*/ 361735 w 2258782"/>
                <a:gd name="connsiteY35" fmla="*/ 691351 h 2176128"/>
                <a:gd name="connsiteX36" fmla="*/ 396459 w 2258782"/>
                <a:gd name="connsiteY36" fmla="*/ 691351 h 2176128"/>
                <a:gd name="connsiteX37" fmla="*/ 489057 w 2258782"/>
                <a:gd name="connsiteY37" fmla="*/ 702925 h 2176128"/>
                <a:gd name="connsiteX38" fmla="*/ 570079 w 2258782"/>
                <a:gd name="connsiteY38" fmla="*/ 702925 h 2176128"/>
                <a:gd name="connsiteX39" fmla="*/ 396459 w 2258782"/>
                <a:gd name="connsiteY39" fmla="*/ 552454 h 2176128"/>
                <a:gd name="connsiteX40" fmla="*/ 234414 w 2258782"/>
                <a:gd name="connsiteY40" fmla="*/ 425133 h 2176128"/>
                <a:gd name="connsiteX41" fmla="*/ 188115 w 2258782"/>
                <a:gd name="connsiteY41" fmla="*/ 355685 h 2176128"/>
                <a:gd name="connsiteX42" fmla="*/ 361735 w 2258782"/>
                <a:gd name="connsiteY42" fmla="*/ 401983 h 2176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258782" h="2176128">
                  <a:moveTo>
                    <a:pt x="361735" y="401983"/>
                  </a:moveTo>
                  <a:cubicBezTo>
                    <a:pt x="467836" y="461786"/>
                    <a:pt x="745628" y="662414"/>
                    <a:pt x="824722" y="714500"/>
                  </a:cubicBezTo>
                  <a:cubicBezTo>
                    <a:pt x="903816" y="766586"/>
                    <a:pt x="863305" y="810956"/>
                    <a:pt x="836297" y="714500"/>
                  </a:cubicBezTo>
                  <a:cubicBezTo>
                    <a:pt x="809290" y="618044"/>
                    <a:pt x="612520" y="143482"/>
                    <a:pt x="662677" y="135766"/>
                  </a:cubicBezTo>
                  <a:cubicBezTo>
                    <a:pt x="712834" y="128049"/>
                    <a:pt x="1038854" y="687492"/>
                    <a:pt x="1137239" y="668201"/>
                  </a:cubicBezTo>
                  <a:cubicBezTo>
                    <a:pt x="1235624" y="648910"/>
                    <a:pt x="1214404" y="97183"/>
                    <a:pt x="1252986" y="20019"/>
                  </a:cubicBezTo>
                  <a:cubicBezTo>
                    <a:pt x="1291568" y="-57145"/>
                    <a:pt x="1339796" y="106829"/>
                    <a:pt x="1368733" y="205214"/>
                  </a:cubicBezTo>
                  <a:cubicBezTo>
                    <a:pt x="1397670" y="303599"/>
                    <a:pt x="1341725" y="517731"/>
                    <a:pt x="1426606" y="610328"/>
                  </a:cubicBezTo>
                  <a:cubicBezTo>
                    <a:pt x="1511487" y="702926"/>
                    <a:pt x="1756485" y="735721"/>
                    <a:pt x="1878019" y="760799"/>
                  </a:cubicBezTo>
                  <a:cubicBezTo>
                    <a:pt x="1999553" y="785877"/>
                    <a:pt x="2094080" y="722217"/>
                    <a:pt x="2155811" y="760799"/>
                  </a:cubicBezTo>
                  <a:cubicBezTo>
                    <a:pt x="2217542" y="799381"/>
                    <a:pt x="2285061" y="973001"/>
                    <a:pt x="2248408" y="992292"/>
                  </a:cubicBezTo>
                  <a:cubicBezTo>
                    <a:pt x="2211755" y="1011583"/>
                    <a:pt x="2080575" y="888120"/>
                    <a:pt x="1935892" y="876545"/>
                  </a:cubicBezTo>
                  <a:cubicBezTo>
                    <a:pt x="1791209" y="864970"/>
                    <a:pt x="1544282" y="886191"/>
                    <a:pt x="1380307" y="922844"/>
                  </a:cubicBezTo>
                  <a:cubicBezTo>
                    <a:pt x="1216332" y="959497"/>
                    <a:pt x="980981" y="1044378"/>
                    <a:pt x="952044" y="1096464"/>
                  </a:cubicBezTo>
                  <a:cubicBezTo>
                    <a:pt x="923107" y="1148550"/>
                    <a:pt x="1144955" y="1165913"/>
                    <a:pt x="1206687" y="1235361"/>
                  </a:cubicBezTo>
                  <a:cubicBezTo>
                    <a:pt x="1268419" y="1304809"/>
                    <a:pt x="1266490" y="1372328"/>
                    <a:pt x="1322434" y="1513153"/>
                  </a:cubicBezTo>
                  <a:cubicBezTo>
                    <a:pt x="1378378" y="1653978"/>
                    <a:pt x="1553928" y="1974212"/>
                    <a:pt x="1542353" y="2080313"/>
                  </a:cubicBezTo>
                  <a:cubicBezTo>
                    <a:pt x="1530778" y="2186414"/>
                    <a:pt x="1305072" y="2196060"/>
                    <a:pt x="1252986" y="2149761"/>
                  </a:cubicBezTo>
                  <a:cubicBezTo>
                    <a:pt x="1200900" y="2103462"/>
                    <a:pt x="1247198" y="1929841"/>
                    <a:pt x="1229836" y="1802520"/>
                  </a:cubicBezTo>
                  <a:cubicBezTo>
                    <a:pt x="1212474" y="1675199"/>
                    <a:pt x="1198971" y="1482288"/>
                    <a:pt x="1148814" y="1385832"/>
                  </a:cubicBezTo>
                  <a:cubicBezTo>
                    <a:pt x="1098657" y="1289376"/>
                    <a:pt x="1009918" y="1225715"/>
                    <a:pt x="928895" y="1223786"/>
                  </a:cubicBezTo>
                  <a:cubicBezTo>
                    <a:pt x="847872" y="1221857"/>
                    <a:pt x="718621" y="1299022"/>
                    <a:pt x="662677" y="1374257"/>
                  </a:cubicBezTo>
                  <a:cubicBezTo>
                    <a:pt x="606733" y="1449492"/>
                    <a:pt x="637599" y="1561381"/>
                    <a:pt x="593229" y="1675199"/>
                  </a:cubicBezTo>
                  <a:cubicBezTo>
                    <a:pt x="548859" y="1789017"/>
                    <a:pt x="458191" y="1985786"/>
                    <a:pt x="396459" y="2057163"/>
                  </a:cubicBezTo>
                  <a:cubicBezTo>
                    <a:pt x="334727" y="2128540"/>
                    <a:pt x="222839" y="2151690"/>
                    <a:pt x="222839" y="2103462"/>
                  </a:cubicBezTo>
                  <a:cubicBezTo>
                    <a:pt x="222839" y="2055234"/>
                    <a:pt x="338586" y="1870039"/>
                    <a:pt x="396459" y="1767796"/>
                  </a:cubicBezTo>
                  <a:cubicBezTo>
                    <a:pt x="454332" y="1665553"/>
                    <a:pt x="537284" y="1576814"/>
                    <a:pt x="570079" y="1490004"/>
                  </a:cubicBezTo>
                  <a:cubicBezTo>
                    <a:pt x="602874" y="1403194"/>
                    <a:pt x="575867" y="1318312"/>
                    <a:pt x="593229" y="1246935"/>
                  </a:cubicBezTo>
                  <a:cubicBezTo>
                    <a:pt x="610591" y="1175558"/>
                    <a:pt x="668465" y="1119613"/>
                    <a:pt x="674252" y="1061740"/>
                  </a:cubicBezTo>
                  <a:cubicBezTo>
                    <a:pt x="680039" y="1003867"/>
                    <a:pt x="645315" y="942135"/>
                    <a:pt x="627953" y="899695"/>
                  </a:cubicBezTo>
                  <a:cubicBezTo>
                    <a:pt x="610591" y="857255"/>
                    <a:pt x="618307" y="826388"/>
                    <a:pt x="570079" y="807097"/>
                  </a:cubicBezTo>
                  <a:cubicBezTo>
                    <a:pt x="521851" y="787806"/>
                    <a:pt x="433112" y="799381"/>
                    <a:pt x="338586" y="783948"/>
                  </a:cubicBezTo>
                  <a:cubicBezTo>
                    <a:pt x="244060" y="768515"/>
                    <a:pt x="2920" y="714500"/>
                    <a:pt x="2920" y="714500"/>
                  </a:cubicBezTo>
                  <a:lnTo>
                    <a:pt x="2920" y="714500"/>
                  </a:lnTo>
                  <a:cubicBezTo>
                    <a:pt x="8707" y="700996"/>
                    <a:pt x="-22158" y="637335"/>
                    <a:pt x="37644" y="633477"/>
                  </a:cubicBezTo>
                  <a:cubicBezTo>
                    <a:pt x="97446" y="629619"/>
                    <a:pt x="301933" y="681705"/>
                    <a:pt x="361735" y="691351"/>
                  </a:cubicBezTo>
                  <a:cubicBezTo>
                    <a:pt x="421537" y="700997"/>
                    <a:pt x="375239" y="689422"/>
                    <a:pt x="396459" y="691351"/>
                  </a:cubicBezTo>
                  <a:cubicBezTo>
                    <a:pt x="417679" y="693280"/>
                    <a:pt x="460120" y="700996"/>
                    <a:pt x="489057" y="702925"/>
                  </a:cubicBezTo>
                  <a:cubicBezTo>
                    <a:pt x="517994" y="704854"/>
                    <a:pt x="585512" y="728004"/>
                    <a:pt x="570079" y="702925"/>
                  </a:cubicBezTo>
                  <a:cubicBezTo>
                    <a:pt x="554646" y="677846"/>
                    <a:pt x="452403" y="598753"/>
                    <a:pt x="396459" y="552454"/>
                  </a:cubicBezTo>
                  <a:cubicBezTo>
                    <a:pt x="340515" y="506155"/>
                    <a:pt x="269138" y="457928"/>
                    <a:pt x="234414" y="425133"/>
                  </a:cubicBezTo>
                  <a:cubicBezTo>
                    <a:pt x="199690" y="392338"/>
                    <a:pt x="168824" y="365331"/>
                    <a:pt x="188115" y="355685"/>
                  </a:cubicBezTo>
                  <a:cubicBezTo>
                    <a:pt x="207406" y="346039"/>
                    <a:pt x="255634" y="342180"/>
                    <a:pt x="361735" y="401983"/>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2" name="מלבן 1"/>
          <p:cNvSpPr/>
          <p:nvPr/>
        </p:nvSpPr>
        <p:spPr>
          <a:xfrm>
            <a:off x="7739063" y="465138"/>
            <a:ext cx="1009650" cy="369887"/>
          </a:xfrm>
          <a:prstGeom prst="rect">
            <a:avLst/>
          </a:prstGeom>
        </p:spPr>
        <p:txBody>
          <a:bodyPr wrap="none">
            <a:spAutoFit/>
          </a:bodyPr>
          <a:lstStyle/>
          <a:p>
            <a:pPr fontAlgn="auto">
              <a:spcBef>
                <a:spcPts val="0"/>
              </a:spcBef>
              <a:spcAft>
                <a:spcPts val="0"/>
              </a:spcAft>
              <a:defRPr/>
            </a:pPr>
            <a:r>
              <a:rPr lang="he-IL" b="1" kern="0" dirty="0">
                <a:solidFill>
                  <a:srgbClr val="1D4C72"/>
                </a:solidFill>
                <a:latin typeface="Calibri"/>
                <a:cs typeface="Arial"/>
              </a:rPr>
              <a:t>שאלה 5:</a:t>
            </a:r>
          </a:p>
        </p:txBody>
      </p:sp>
      <p:sp>
        <p:nvSpPr>
          <p:cNvPr id="10" name="Slide Number Placeholder 9"/>
          <p:cNvSpPr>
            <a:spLocks noGrp="1"/>
          </p:cNvSpPr>
          <p:nvPr>
            <p:ph type="sldNum" sz="quarter" idx="12"/>
          </p:nvPr>
        </p:nvSpPr>
        <p:spPr/>
        <p:txBody>
          <a:bodyPr/>
          <a:lstStyle/>
          <a:p>
            <a:pPr>
              <a:defRPr/>
            </a:pPr>
            <a:fld id="{C1D68A21-52AB-4D8A-87D0-B751BB155B5D}" type="slidenum">
              <a:rPr lang="he-IL" sz="1000" smtClean="0">
                <a:solidFill>
                  <a:schemeClr val="tx1">
                    <a:lumMod val="65000"/>
                    <a:lumOff val="35000"/>
                  </a:schemeClr>
                </a:solidFill>
              </a:rPr>
              <a:pPr>
                <a:defRPr/>
              </a:pPr>
              <a:t>20</a:t>
            </a:fld>
            <a:endParaRPr lang="he-IL" sz="10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3"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28003" name="כותרת 5"/>
          <p:cNvSpPr>
            <a:spLocks noGrp="1"/>
          </p:cNvSpPr>
          <p:nvPr>
            <p:ph type="ctrTitle"/>
          </p:nvPr>
        </p:nvSpPr>
        <p:spPr bwMode="auto">
          <a:xfrm>
            <a:off x="231775" y="36513"/>
            <a:ext cx="8326438" cy="765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הגדלת היחס שטח פנים/נפח בריאות</a:t>
            </a:r>
            <a:endParaRPr lang="he-IL" sz="1800" smtClean="0"/>
          </a:p>
        </p:txBody>
      </p:sp>
      <p:sp>
        <p:nvSpPr>
          <p:cNvPr id="11" name="TextBox 10"/>
          <p:cNvSpPr txBox="1"/>
          <p:nvPr/>
        </p:nvSpPr>
        <p:spPr>
          <a:xfrm>
            <a:off x="274638" y="419100"/>
            <a:ext cx="8183562" cy="175418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latin typeface="Calibri"/>
                <a:cs typeface="Arial"/>
              </a:rPr>
              <a:t>הריאות מורכבות ממספר עצום של נאדיות, שטח הפנים הכולל של הריאות מסתכם בכ-100 מ"ר.</a:t>
            </a:r>
          </a:p>
          <a:p>
            <a:pPr fontAlgn="auto">
              <a:spcBef>
                <a:spcPts val="0"/>
              </a:spcBef>
              <a:spcAft>
                <a:spcPts val="0"/>
              </a:spcAft>
              <a:defRPr/>
            </a:pPr>
            <a:r>
              <a:rPr lang="he-IL" kern="0" dirty="0">
                <a:latin typeface="Calibri"/>
                <a:cs typeface="Arial"/>
              </a:rPr>
              <a:t>היחס בין שטח הפנים לבין הנפח של הריאות גדול מאוד</a:t>
            </a:r>
            <a:r>
              <a:rPr lang="en-US" kern="0" dirty="0">
                <a:latin typeface="Calibri"/>
                <a:cs typeface="Arial"/>
              </a:rPr>
              <a:t>;</a:t>
            </a:r>
            <a:r>
              <a:rPr lang="he-IL" kern="0" dirty="0">
                <a:latin typeface="Calibri"/>
                <a:cs typeface="Arial"/>
              </a:rPr>
              <a:t> על כן קצב חילופי הגזים בין הנאדיות לדם גבוה מאוד.</a:t>
            </a:r>
          </a:p>
          <a:p>
            <a:pPr fontAlgn="auto">
              <a:spcBef>
                <a:spcPts val="0"/>
              </a:spcBef>
              <a:spcAft>
                <a:spcPts val="0"/>
              </a:spcAft>
              <a:defRPr/>
            </a:pPr>
            <a:r>
              <a:rPr lang="he-IL" kern="0" dirty="0">
                <a:latin typeface="Calibri"/>
                <a:cs typeface="Arial"/>
              </a:rPr>
              <a:t>גם בכליות יש הגדלה של היחס שטח פנים/נפח, משום שהן מורכבות ממספר עצום של יחידות מבנה הנקראות </a:t>
            </a:r>
            <a:r>
              <a:rPr lang="he-IL" kern="0" dirty="0">
                <a:solidFill>
                  <a:prstClr val="black"/>
                </a:solidFill>
                <a:latin typeface="Calibri"/>
                <a:cs typeface="Arial"/>
              </a:rPr>
              <a:t>נפרונים, דבר המייעל את תהליך יצירת השתן.</a:t>
            </a:r>
            <a:endParaRPr lang="he-IL" b="1" kern="0" dirty="0">
              <a:solidFill>
                <a:prstClr val="black"/>
              </a:solidFill>
              <a:latin typeface="Calibri"/>
              <a:cs typeface="Arial"/>
            </a:endParaRPr>
          </a:p>
        </p:txBody>
      </p:sp>
      <p:pic>
        <p:nvPicPr>
          <p:cNvPr id="12800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0188" y="2214563"/>
            <a:ext cx="5572125" cy="445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2"/>
          </p:nvPr>
        </p:nvSpPr>
        <p:spPr/>
        <p:txBody>
          <a:bodyPr/>
          <a:lstStyle/>
          <a:p>
            <a:pPr>
              <a:defRPr/>
            </a:pPr>
            <a:fld id="{30B56756-862E-45E2-A45E-4B9FB412E50D}" type="slidenum">
              <a:rPr lang="he-IL"/>
              <a:pPr>
                <a:defRPr/>
              </a:pPr>
              <a:t>21</a:t>
            </a:fld>
            <a:endParaRPr lang="he-IL"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3"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29027" name="כותרת 5"/>
          <p:cNvSpPr>
            <a:spLocks noGrp="1"/>
          </p:cNvSpPr>
          <p:nvPr>
            <p:ph type="ctrTitle"/>
          </p:nvPr>
        </p:nvSpPr>
        <p:spPr bwMode="auto">
          <a:xfrm>
            <a:off x="231775" y="36513"/>
            <a:ext cx="8326438" cy="765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שאלה 6: גם צורת הגוף משפיעה על היחס שטח פנים/נפח שלו</a:t>
            </a:r>
            <a:endParaRPr lang="he-IL" sz="1800" smtClean="0"/>
          </a:p>
        </p:txBody>
      </p:sp>
      <p:grpSp>
        <p:nvGrpSpPr>
          <p:cNvPr id="129028" name="קבוצה 57"/>
          <p:cNvGrpSpPr>
            <a:grpSpLocks/>
          </p:cNvGrpSpPr>
          <p:nvPr/>
        </p:nvGrpSpPr>
        <p:grpSpPr bwMode="auto">
          <a:xfrm>
            <a:off x="4338638" y="2449513"/>
            <a:ext cx="1336675" cy="1296987"/>
            <a:chOff x="3273014" y="4157663"/>
            <a:chExt cx="1334990" cy="1295796"/>
          </a:xfrm>
        </p:grpSpPr>
        <p:sp>
          <p:nvSpPr>
            <p:cNvPr id="15" name="קוביה 14"/>
            <p:cNvSpPr/>
            <p:nvPr/>
          </p:nvSpPr>
          <p:spPr>
            <a:xfrm>
              <a:off x="3273014" y="4157663"/>
              <a:ext cx="1334990" cy="1287866"/>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cxnSp>
          <p:nvCxnSpPr>
            <p:cNvPr id="16" name="מחבר ישר 15"/>
            <p:cNvCxnSpPr>
              <a:stCxn id="15" idx="0"/>
              <a:endCxn id="15" idx="1"/>
            </p:cNvCxnSpPr>
            <p:nvPr/>
          </p:nvCxnSpPr>
          <p:spPr>
            <a:xfrm flipH="1">
              <a:off x="3778788" y="4157663"/>
              <a:ext cx="323442" cy="321966"/>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מחבר ישר 16"/>
            <p:cNvCxnSpPr/>
            <p:nvPr/>
          </p:nvCxnSpPr>
          <p:spPr>
            <a:xfrm flipH="1" flipV="1">
              <a:off x="3420465" y="4301992"/>
              <a:ext cx="998864" cy="1586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מחבר ישר 17"/>
            <p:cNvCxnSpPr>
              <a:stCxn id="15" idx="4"/>
              <a:endCxn id="15" idx="2"/>
            </p:cNvCxnSpPr>
            <p:nvPr/>
          </p:nvCxnSpPr>
          <p:spPr>
            <a:xfrm flipH="1">
              <a:off x="3273014" y="4961786"/>
              <a:ext cx="101313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מחבר ישר 18"/>
            <p:cNvCxnSpPr/>
            <p:nvPr/>
          </p:nvCxnSpPr>
          <p:spPr>
            <a:xfrm flipV="1">
              <a:off x="3778788" y="4487560"/>
              <a:ext cx="0" cy="96589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מחבר ישר 19"/>
            <p:cNvCxnSpPr>
              <a:endCxn id="15" idx="4"/>
            </p:cNvCxnSpPr>
            <p:nvPr/>
          </p:nvCxnSpPr>
          <p:spPr>
            <a:xfrm flipH="1">
              <a:off x="4286147" y="4796838"/>
              <a:ext cx="321857" cy="1649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 name="מחבר ישר 20"/>
            <p:cNvCxnSpPr/>
            <p:nvPr/>
          </p:nvCxnSpPr>
          <p:spPr>
            <a:xfrm flipH="1" flipV="1">
              <a:off x="4419329" y="4317853"/>
              <a:ext cx="28539" cy="95638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539750" y="471488"/>
            <a:ext cx="8183563" cy="175418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Calibri"/>
                <a:cs typeface="Arial"/>
              </a:rPr>
              <a:t>שאלה 6:</a:t>
            </a:r>
          </a:p>
          <a:p>
            <a:pPr fontAlgn="auto">
              <a:spcBef>
                <a:spcPts val="0"/>
              </a:spcBef>
              <a:spcAft>
                <a:spcPts val="0"/>
              </a:spcAft>
              <a:defRPr/>
            </a:pPr>
            <a:r>
              <a:rPr lang="he-IL" kern="0" dirty="0">
                <a:solidFill>
                  <a:schemeClr val="tx2"/>
                </a:solidFill>
                <a:latin typeface="Calibri"/>
                <a:cs typeface="Arial"/>
              </a:rPr>
              <a:t>עד כה עסקנו בהשפעה של גודל הגוף על היחס שטח פנים/נפח. </a:t>
            </a:r>
          </a:p>
          <a:p>
            <a:pPr fontAlgn="auto">
              <a:spcBef>
                <a:spcPts val="0"/>
              </a:spcBef>
              <a:spcAft>
                <a:spcPts val="0"/>
              </a:spcAft>
              <a:defRPr/>
            </a:pPr>
            <a:r>
              <a:rPr lang="he-IL" kern="0" dirty="0">
                <a:solidFill>
                  <a:schemeClr val="tx2"/>
                </a:solidFill>
                <a:latin typeface="Calibri"/>
                <a:cs typeface="Arial"/>
              </a:rPr>
              <a:t>האם גם לצורת הגוף יש השפעה על היחס שטח פנים/נפח?</a:t>
            </a:r>
          </a:p>
          <a:p>
            <a:pPr fontAlgn="auto">
              <a:spcBef>
                <a:spcPts val="0"/>
              </a:spcBef>
              <a:spcAft>
                <a:spcPts val="0"/>
              </a:spcAft>
              <a:defRPr/>
            </a:pPr>
            <a:r>
              <a:rPr lang="he-IL" kern="0" dirty="0">
                <a:solidFill>
                  <a:schemeClr val="tx2"/>
                </a:solidFill>
                <a:latin typeface="Calibri"/>
                <a:cs typeface="Arial"/>
              </a:rPr>
              <a:t>הקובייה הגדולה מורכבת מ-8 קוביות קטנות. האם אפשר לסדר את הקוביות בדרך שונה, כך שהן תיצורנה גוף בעל יחס שטח פנים/נפח גדול יותר?</a:t>
            </a:r>
          </a:p>
          <a:p>
            <a:pPr fontAlgn="auto">
              <a:spcBef>
                <a:spcPts val="0"/>
              </a:spcBef>
              <a:spcAft>
                <a:spcPts val="0"/>
              </a:spcAft>
              <a:defRPr/>
            </a:pPr>
            <a:endParaRPr lang="he-IL" kern="0" dirty="0">
              <a:solidFill>
                <a:schemeClr val="tx2"/>
              </a:solidFill>
              <a:latin typeface="Calibri"/>
              <a:cs typeface="Arial"/>
            </a:endParaRPr>
          </a:p>
        </p:txBody>
      </p:sp>
      <p:sp>
        <p:nvSpPr>
          <p:cNvPr id="14" name="Slide Number Placeholder 13"/>
          <p:cNvSpPr>
            <a:spLocks noGrp="1"/>
          </p:cNvSpPr>
          <p:nvPr>
            <p:ph type="sldNum" sz="quarter" idx="12"/>
          </p:nvPr>
        </p:nvSpPr>
        <p:spPr/>
        <p:txBody>
          <a:bodyPr/>
          <a:lstStyle/>
          <a:p>
            <a:pPr>
              <a:defRPr/>
            </a:pPr>
            <a:fld id="{3D404AD1-1E24-46F7-9CD9-35144A433825}" type="slidenum">
              <a:rPr lang="he-IL"/>
              <a:pPr>
                <a:defRPr/>
              </a:pPr>
              <a:t>22</a:t>
            </a:fld>
            <a:endParaRPr lang="he-IL"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3"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30051" name="כותרת 5"/>
          <p:cNvSpPr>
            <a:spLocks noGrp="1"/>
          </p:cNvSpPr>
          <p:nvPr>
            <p:ph type="ctrTitle"/>
          </p:nvPr>
        </p:nvSpPr>
        <p:spPr bwMode="auto">
          <a:xfrm>
            <a:off x="231775" y="36513"/>
            <a:ext cx="8326438" cy="40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תשובה</a:t>
            </a:r>
            <a:endParaRPr lang="he-IL" sz="1800" smtClean="0"/>
          </a:p>
        </p:txBody>
      </p:sp>
      <p:graphicFrame>
        <p:nvGraphicFramePr>
          <p:cNvPr id="60" name="טבלה 59"/>
          <p:cNvGraphicFramePr>
            <a:graphicFrameLocks noGrp="1"/>
          </p:cNvGraphicFramePr>
          <p:nvPr/>
        </p:nvGraphicFramePr>
        <p:xfrm>
          <a:off x="701675" y="822325"/>
          <a:ext cx="8183563" cy="5510213"/>
        </p:xfrm>
        <a:graphic>
          <a:graphicData uri="http://schemas.openxmlformats.org/drawingml/2006/table">
            <a:tbl>
              <a:tblPr rtl="1" firstRow="1" bandRow="1">
                <a:tableStyleId>{5C22544A-7EE6-4342-B048-85BDC9FD1C3A}</a:tableStyleId>
              </a:tblPr>
              <a:tblGrid>
                <a:gridCol w="5486136"/>
                <a:gridCol w="2697427"/>
              </a:tblGrid>
              <a:tr h="365784">
                <a:tc>
                  <a:txBody>
                    <a:bodyPr/>
                    <a:lstStyle/>
                    <a:p>
                      <a:pPr rtl="1"/>
                      <a:r>
                        <a:rPr lang="he-IL" sz="1800" b="0" dirty="0" smtClean="0">
                          <a:solidFill>
                            <a:schemeClr val="tx2"/>
                          </a:solidFill>
                        </a:rPr>
                        <a:t>         </a:t>
                      </a:r>
                      <a:endParaRPr lang="he-IL" sz="1800" b="0" dirty="0">
                        <a:solidFill>
                          <a:schemeClr val="tx2"/>
                        </a:solidFill>
                      </a:endParaRPr>
                    </a:p>
                  </a:txBody>
                  <a:tcPr marL="91442" marR="91442"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sz="1800" b="0" dirty="0" smtClean="0">
                          <a:solidFill>
                            <a:schemeClr val="tx2"/>
                          </a:solidFill>
                        </a:rPr>
                        <a:t>   שטח פנים/נפח</a:t>
                      </a:r>
                      <a:endParaRPr lang="he-IL" sz="1800" b="0" dirty="0">
                        <a:solidFill>
                          <a:schemeClr val="tx2"/>
                        </a:solidFill>
                      </a:endParaRPr>
                    </a:p>
                  </a:txBody>
                  <a:tcPr marL="91442" marR="91442"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737429">
                <a:tc>
                  <a:txBody>
                    <a:bodyPr/>
                    <a:lstStyle/>
                    <a:p>
                      <a:pPr rtl="1"/>
                      <a:endParaRPr lang="he-IL" sz="1800" dirty="0" smtClean="0">
                        <a:solidFill>
                          <a:schemeClr val="tx2"/>
                        </a:solidFill>
                      </a:endParaRPr>
                    </a:p>
                    <a:p>
                      <a:pPr rtl="1"/>
                      <a:endParaRPr lang="he-IL" sz="1800" dirty="0" smtClean="0">
                        <a:solidFill>
                          <a:schemeClr val="tx2"/>
                        </a:solidFill>
                      </a:endParaRPr>
                    </a:p>
                    <a:p>
                      <a:pPr rtl="1"/>
                      <a:endParaRPr lang="he-IL" sz="1800" dirty="0" smtClean="0">
                        <a:solidFill>
                          <a:schemeClr val="tx2"/>
                        </a:solidFill>
                      </a:endParaRPr>
                    </a:p>
                    <a:p>
                      <a:pPr rtl="1"/>
                      <a:endParaRPr lang="he-IL" sz="1800" dirty="0" smtClean="0">
                        <a:solidFill>
                          <a:schemeClr val="tx2"/>
                        </a:solidFill>
                      </a:endParaRPr>
                    </a:p>
                    <a:p>
                      <a:pPr rtl="1"/>
                      <a:endParaRPr lang="he-IL" sz="1800" dirty="0" smtClean="0">
                        <a:solidFill>
                          <a:schemeClr val="tx2"/>
                        </a:solidFill>
                      </a:endParaRPr>
                    </a:p>
                    <a:p>
                      <a:pPr rtl="1"/>
                      <a:endParaRPr lang="he-IL" sz="1800" dirty="0">
                        <a:solidFill>
                          <a:schemeClr val="tx2"/>
                        </a:solidFill>
                      </a:endParaRPr>
                    </a:p>
                  </a:txBody>
                  <a:tcPr marL="91442" marR="91442"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endParaRPr lang="he-IL" sz="1800" dirty="0">
                        <a:solidFill>
                          <a:schemeClr val="tx2"/>
                        </a:solidFill>
                      </a:endParaRPr>
                    </a:p>
                  </a:txBody>
                  <a:tcPr marL="91442" marR="91442"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656281">
                <a:tc>
                  <a:txBody>
                    <a:bodyPr/>
                    <a:lstStyle/>
                    <a:p>
                      <a:pPr rtl="1"/>
                      <a:endParaRPr lang="he-IL" sz="1800" dirty="0" smtClean="0">
                        <a:solidFill>
                          <a:schemeClr val="tx2"/>
                        </a:solidFill>
                      </a:endParaRPr>
                    </a:p>
                  </a:txBody>
                  <a:tcPr marL="91442" marR="91442"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endParaRPr lang="he-IL" sz="1800" dirty="0">
                        <a:solidFill>
                          <a:schemeClr val="tx2"/>
                        </a:solidFill>
                      </a:endParaRPr>
                    </a:p>
                  </a:txBody>
                  <a:tcPr marL="91442" marR="91442"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750719">
                <a:tc>
                  <a:txBody>
                    <a:bodyPr/>
                    <a:lstStyle/>
                    <a:p>
                      <a:pPr rtl="1"/>
                      <a:endParaRPr lang="he-IL" sz="1800" dirty="0" smtClean="0">
                        <a:solidFill>
                          <a:schemeClr val="tx2"/>
                        </a:solidFill>
                      </a:endParaRPr>
                    </a:p>
                  </a:txBody>
                  <a:tcPr marL="91442" marR="91442"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endParaRPr lang="he-IL" sz="1800" dirty="0">
                        <a:solidFill>
                          <a:schemeClr val="tx2"/>
                        </a:solidFill>
                      </a:endParaRPr>
                    </a:p>
                  </a:txBody>
                  <a:tcPr marL="91442" marR="91442"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30069" name="קבוצה 57"/>
          <p:cNvGrpSpPr>
            <a:grpSpLocks/>
          </p:cNvGrpSpPr>
          <p:nvPr/>
        </p:nvGrpSpPr>
        <p:grpSpPr bwMode="auto">
          <a:xfrm>
            <a:off x="5437188" y="1377950"/>
            <a:ext cx="1335087" cy="1296988"/>
            <a:chOff x="3273014" y="4157663"/>
            <a:chExt cx="1334990" cy="1295796"/>
          </a:xfrm>
        </p:grpSpPr>
        <p:sp>
          <p:nvSpPr>
            <p:cNvPr id="15" name="קוביה 14"/>
            <p:cNvSpPr/>
            <p:nvPr/>
          </p:nvSpPr>
          <p:spPr>
            <a:xfrm>
              <a:off x="3273014" y="4157663"/>
              <a:ext cx="1334990" cy="1287865"/>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cxnSp>
          <p:nvCxnSpPr>
            <p:cNvPr id="16" name="מחבר ישר 15"/>
            <p:cNvCxnSpPr>
              <a:stCxn id="15" idx="0"/>
              <a:endCxn id="15" idx="1"/>
            </p:cNvCxnSpPr>
            <p:nvPr/>
          </p:nvCxnSpPr>
          <p:spPr>
            <a:xfrm flipH="1">
              <a:off x="3779389" y="4157663"/>
              <a:ext cx="322240" cy="321967"/>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מחבר ישר 16"/>
            <p:cNvCxnSpPr/>
            <p:nvPr/>
          </p:nvCxnSpPr>
          <p:spPr>
            <a:xfrm flipH="1" flipV="1">
              <a:off x="3420640" y="4301993"/>
              <a:ext cx="998465" cy="1586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מחבר ישר 17"/>
            <p:cNvCxnSpPr>
              <a:stCxn id="15" idx="4"/>
              <a:endCxn id="15" idx="2"/>
            </p:cNvCxnSpPr>
            <p:nvPr/>
          </p:nvCxnSpPr>
          <p:spPr>
            <a:xfrm flipH="1">
              <a:off x="3273014" y="4961786"/>
              <a:ext cx="1012751"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מחבר ישר 18"/>
            <p:cNvCxnSpPr/>
            <p:nvPr/>
          </p:nvCxnSpPr>
          <p:spPr>
            <a:xfrm flipV="1">
              <a:off x="3779389" y="4487560"/>
              <a:ext cx="0" cy="96589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מחבר ישר 19"/>
            <p:cNvCxnSpPr>
              <a:endCxn id="15" idx="4"/>
            </p:cNvCxnSpPr>
            <p:nvPr/>
          </p:nvCxnSpPr>
          <p:spPr>
            <a:xfrm flipH="1">
              <a:off x="4285765" y="4796838"/>
              <a:ext cx="322239" cy="1649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 name="מחבר ישר 20"/>
            <p:cNvCxnSpPr/>
            <p:nvPr/>
          </p:nvCxnSpPr>
          <p:spPr>
            <a:xfrm flipH="1" flipV="1">
              <a:off x="4419106" y="4317854"/>
              <a:ext cx="28573" cy="95638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30070" name="קבוצה 7173"/>
          <p:cNvGrpSpPr>
            <a:grpSpLocks/>
          </p:cNvGrpSpPr>
          <p:nvPr/>
        </p:nvGrpSpPr>
        <p:grpSpPr bwMode="auto">
          <a:xfrm>
            <a:off x="4794250" y="3446463"/>
            <a:ext cx="2306638" cy="841375"/>
            <a:chOff x="3740142" y="4279704"/>
            <a:chExt cx="2306971" cy="841559"/>
          </a:xfrm>
        </p:grpSpPr>
        <p:sp>
          <p:nvSpPr>
            <p:cNvPr id="2" name="קוביה 1"/>
            <p:cNvSpPr/>
            <p:nvPr/>
          </p:nvSpPr>
          <p:spPr>
            <a:xfrm>
              <a:off x="3851283" y="4306697"/>
              <a:ext cx="2195830" cy="662133"/>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48" name="קוביה 47"/>
            <p:cNvSpPr/>
            <p:nvPr/>
          </p:nvSpPr>
          <p:spPr>
            <a:xfrm>
              <a:off x="3740142" y="4459130"/>
              <a:ext cx="2195830" cy="662133"/>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cxnSp>
          <p:nvCxnSpPr>
            <p:cNvPr id="49" name="מחבר ישר 48"/>
            <p:cNvCxnSpPr/>
            <p:nvPr/>
          </p:nvCxnSpPr>
          <p:spPr bwMode="auto">
            <a:xfrm flipV="1">
              <a:off x="5200853" y="4638557"/>
              <a:ext cx="0" cy="4827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 name="מחבר ישר 49"/>
            <p:cNvCxnSpPr/>
            <p:nvPr/>
          </p:nvCxnSpPr>
          <p:spPr bwMode="auto">
            <a:xfrm flipV="1">
              <a:off x="4661025" y="4627442"/>
              <a:ext cx="0" cy="4827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1" name="מחבר ישר 50"/>
            <p:cNvCxnSpPr/>
            <p:nvPr/>
          </p:nvCxnSpPr>
          <p:spPr bwMode="auto">
            <a:xfrm flipV="1">
              <a:off x="4154540" y="4627442"/>
              <a:ext cx="0" cy="4827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מחבר ישר 51"/>
            <p:cNvCxnSpPr/>
            <p:nvPr/>
          </p:nvCxnSpPr>
          <p:spPr bwMode="auto">
            <a:xfrm flipV="1">
              <a:off x="5175449" y="4306697"/>
              <a:ext cx="338187" cy="36044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4" name="מחבר ישר 53"/>
            <p:cNvCxnSpPr>
              <a:endCxn id="2" idx="0"/>
            </p:cNvCxnSpPr>
            <p:nvPr/>
          </p:nvCxnSpPr>
          <p:spPr bwMode="auto">
            <a:xfrm flipV="1">
              <a:off x="4668964" y="4306697"/>
              <a:ext cx="363589" cy="32074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 name="מחבר ישר 55"/>
            <p:cNvCxnSpPr/>
            <p:nvPr/>
          </p:nvCxnSpPr>
          <p:spPr bwMode="auto">
            <a:xfrm flipV="1">
              <a:off x="4154540" y="4279704"/>
              <a:ext cx="339774" cy="3604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30071" name="קבוצה 7172"/>
          <p:cNvGrpSpPr>
            <a:grpSpLocks/>
          </p:cNvGrpSpPr>
          <p:nvPr/>
        </p:nvGrpSpPr>
        <p:grpSpPr bwMode="auto">
          <a:xfrm>
            <a:off x="3570288" y="5308600"/>
            <a:ext cx="4641850" cy="674688"/>
            <a:chOff x="1547665" y="5315124"/>
            <a:chExt cx="4641544" cy="675649"/>
          </a:xfrm>
        </p:grpSpPr>
        <p:sp>
          <p:nvSpPr>
            <p:cNvPr id="26" name="קוביה 25"/>
            <p:cNvSpPr/>
            <p:nvPr/>
          </p:nvSpPr>
          <p:spPr>
            <a:xfrm>
              <a:off x="1547665" y="5343740"/>
              <a:ext cx="4641544" cy="647033"/>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cxnSp>
          <p:nvCxnSpPr>
            <p:cNvPr id="27" name="מחבר ישר 26"/>
            <p:cNvCxnSpPr/>
            <p:nvPr/>
          </p:nvCxnSpPr>
          <p:spPr bwMode="auto">
            <a:xfrm flipV="1">
              <a:off x="4985963" y="5507486"/>
              <a:ext cx="0" cy="48328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מחבר ישר 27"/>
            <p:cNvCxnSpPr/>
            <p:nvPr/>
          </p:nvCxnSpPr>
          <p:spPr bwMode="auto">
            <a:xfrm flipV="1">
              <a:off x="4403389" y="5507486"/>
              <a:ext cx="0" cy="48328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 name="מחבר ישר 28"/>
            <p:cNvCxnSpPr/>
            <p:nvPr/>
          </p:nvCxnSpPr>
          <p:spPr bwMode="auto">
            <a:xfrm flipV="1">
              <a:off x="5512979" y="5507486"/>
              <a:ext cx="0" cy="48328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 name="מחבר ישר 29"/>
            <p:cNvCxnSpPr/>
            <p:nvPr/>
          </p:nvCxnSpPr>
          <p:spPr bwMode="auto">
            <a:xfrm flipV="1">
              <a:off x="3852563" y="5507486"/>
              <a:ext cx="0" cy="48328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 name="מחבר ישר 30"/>
            <p:cNvCxnSpPr/>
            <p:nvPr/>
          </p:nvCxnSpPr>
          <p:spPr bwMode="auto">
            <a:xfrm flipV="1">
              <a:off x="3276338" y="5507486"/>
              <a:ext cx="0" cy="48328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 name="מחבר ישר 31"/>
            <p:cNvCxnSpPr/>
            <p:nvPr/>
          </p:nvCxnSpPr>
          <p:spPr bwMode="auto">
            <a:xfrm flipV="1">
              <a:off x="2771546" y="5507486"/>
              <a:ext cx="0" cy="48328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 name="מחבר ישר 32"/>
            <p:cNvCxnSpPr/>
            <p:nvPr/>
          </p:nvCxnSpPr>
          <p:spPr bwMode="auto">
            <a:xfrm flipV="1">
              <a:off x="2241356" y="5499536"/>
              <a:ext cx="0" cy="48328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4" name="מחבר ישר 33"/>
            <p:cNvCxnSpPr/>
            <p:nvPr/>
          </p:nvCxnSpPr>
          <p:spPr bwMode="auto">
            <a:xfrm flipV="1">
              <a:off x="5514565" y="5343740"/>
              <a:ext cx="160327" cy="17010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 name="מחבר ישר 34"/>
            <p:cNvCxnSpPr/>
            <p:nvPr/>
          </p:nvCxnSpPr>
          <p:spPr bwMode="auto">
            <a:xfrm flipV="1">
              <a:off x="4985963" y="5343740"/>
              <a:ext cx="182550" cy="15579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 name="מחבר ישר 35"/>
            <p:cNvCxnSpPr/>
            <p:nvPr/>
          </p:nvCxnSpPr>
          <p:spPr bwMode="auto">
            <a:xfrm flipV="1">
              <a:off x="4403389" y="5343740"/>
              <a:ext cx="228585" cy="17010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 name="מחבר ישר 38"/>
            <p:cNvCxnSpPr/>
            <p:nvPr/>
          </p:nvCxnSpPr>
          <p:spPr bwMode="auto">
            <a:xfrm flipV="1">
              <a:off x="3852563" y="5343740"/>
              <a:ext cx="292081" cy="16056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 name="מחבר ישר 41"/>
            <p:cNvCxnSpPr/>
            <p:nvPr/>
          </p:nvCxnSpPr>
          <p:spPr bwMode="auto">
            <a:xfrm flipV="1">
              <a:off x="3276338" y="5343740"/>
              <a:ext cx="226998" cy="15579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5" name="מחבר ישר 44"/>
            <p:cNvCxnSpPr/>
            <p:nvPr/>
          </p:nvCxnSpPr>
          <p:spPr bwMode="auto">
            <a:xfrm flipV="1">
              <a:off x="2771546" y="5315124"/>
              <a:ext cx="228585" cy="17010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6" name="מחבר ישר 45"/>
            <p:cNvCxnSpPr/>
            <p:nvPr/>
          </p:nvCxnSpPr>
          <p:spPr bwMode="auto">
            <a:xfrm flipV="1">
              <a:off x="2241356" y="5343740"/>
              <a:ext cx="226998" cy="17010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61" name="TextBox 60"/>
          <p:cNvSpPr txBox="1"/>
          <p:nvPr/>
        </p:nvSpPr>
        <p:spPr>
          <a:xfrm>
            <a:off x="900113" y="1454150"/>
            <a:ext cx="641350" cy="9239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u="sng" kern="0" dirty="0">
                <a:solidFill>
                  <a:srgbClr val="1D4C72"/>
                </a:solidFill>
                <a:latin typeface="Calibri"/>
                <a:cs typeface="Arial"/>
              </a:rPr>
              <a:t>24 </a:t>
            </a:r>
          </a:p>
          <a:p>
            <a:pPr fontAlgn="auto">
              <a:spcBef>
                <a:spcPts val="0"/>
              </a:spcBef>
              <a:spcAft>
                <a:spcPts val="0"/>
              </a:spcAft>
              <a:defRPr/>
            </a:pPr>
            <a:r>
              <a:rPr lang="he-IL" kern="0" dirty="0">
                <a:solidFill>
                  <a:srgbClr val="1D4C72"/>
                </a:solidFill>
                <a:latin typeface="Calibri"/>
                <a:cs typeface="Arial"/>
              </a:rPr>
              <a:t>8</a:t>
            </a:r>
          </a:p>
          <a:p>
            <a:pPr fontAlgn="auto">
              <a:spcBef>
                <a:spcPts val="0"/>
              </a:spcBef>
              <a:spcAft>
                <a:spcPts val="0"/>
              </a:spcAft>
              <a:defRPr/>
            </a:pPr>
            <a:endParaRPr lang="he-IL" kern="0" dirty="0">
              <a:solidFill>
                <a:srgbClr val="1D4C72"/>
              </a:solidFill>
              <a:latin typeface="Calibri"/>
              <a:cs typeface="Arial"/>
            </a:endParaRPr>
          </a:p>
        </p:txBody>
      </p:sp>
      <p:sp>
        <p:nvSpPr>
          <p:cNvPr id="62" name="TextBox 61"/>
          <p:cNvSpPr txBox="1"/>
          <p:nvPr/>
        </p:nvSpPr>
        <p:spPr>
          <a:xfrm>
            <a:off x="949325" y="3211513"/>
            <a:ext cx="641350" cy="92233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u="sng" kern="0" dirty="0">
                <a:solidFill>
                  <a:srgbClr val="1D4C72"/>
                </a:solidFill>
                <a:latin typeface="Calibri"/>
                <a:cs typeface="Arial"/>
              </a:rPr>
              <a:t>28 </a:t>
            </a:r>
          </a:p>
          <a:p>
            <a:pPr fontAlgn="auto">
              <a:spcBef>
                <a:spcPts val="0"/>
              </a:spcBef>
              <a:spcAft>
                <a:spcPts val="0"/>
              </a:spcAft>
              <a:defRPr/>
            </a:pPr>
            <a:r>
              <a:rPr lang="he-IL" kern="0" dirty="0">
                <a:solidFill>
                  <a:srgbClr val="1D4C72"/>
                </a:solidFill>
                <a:latin typeface="Calibri"/>
                <a:cs typeface="Arial"/>
              </a:rPr>
              <a:t>8</a:t>
            </a:r>
          </a:p>
          <a:p>
            <a:pPr fontAlgn="auto">
              <a:spcBef>
                <a:spcPts val="0"/>
              </a:spcBef>
              <a:spcAft>
                <a:spcPts val="0"/>
              </a:spcAft>
              <a:defRPr/>
            </a:pPr>
            <a:endParaRPr lang="he-IL" kern="0" dirty="0">
              <a:solidFill>
                <a:srgbClr val="1D4C72"/>
              </a:solidFill>
              <a:latin typeface="Calibri"/>
              <a:cs typeface="Arial"/>
            </a:endParaRPr>
          </a:p>
        </p:txBody>
      </p:sp>
      <p:sp>
        <p:nvSpPr>
          <p:cNvPr id="63" name="TextBox 62"/>
          <p:cNvSpPr txBox="1"/>
          <p:nvPr/>
        </p:nvSpPr>
        <p:spPr>
          <a:xfrm>
            <a:off x="969963" y="5030788"/>
            <a:ext cx="641350" cy="9239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u="sng" kern="0" dirty="0">
                <a:solidFill>
                  <a:srgbClr val="1D4C72"/>
                </a:solidFill>
                <a:latin typeface="Calibri"/>
                <a:cs typeface="Arial"/>
              </a:rPr>
              <a:t>36 </a:t>
            </a:r>
          </a:p>
          <a:p>
            <a:pPr fontAlgn="auto">
              <a:spcBef>
                <a:spcPts val="0"/>
              </a:spcBef>
              <a:spcAft>
                <a:spcPts val="0"/>
              </a:spcAft>
              <a:defRPr/>
            </a:pPr>
            <a:r>
              <a:rPr lang="he-IL" kern="0" dirty="0">
                <a:solidFill>
                  <a:srgbClr val="1D4C72"/>
                </a:solidFill>
                <a:latin typeface="Calibri"/>
                <a:cs typeface="Arial"/>
              </a:rPr>
              <a:t>8</a:t>
            </a:r>
          </a:p>
          <a:p>
            <a:pPr fontAlgn="auto">
              <a:spcBef>
                <a:spcPts val="0"/>
              </a:spcBef>
              <a:spcAft>
                <a:spcPts val="0"/>
              </a:spcAft>
              <a:defRPr/>
            </a:pPr>
            <a:endParaRPr lang="he-IL" kern="0" dirty="0">
              <a:solidFill>
                <a:srgbClr val="1D4C72"/>
              </a:solidFill>
              <a:latin typeface="Calibri"/>
              <a:cs typeface="Arial"/>
            </a:endParaRPr>
          </a:p>
        </p:txBody>
      </p:sp>
      <p:sp>
        <p:nvSpPr>
          <p:cNvPr id="64" name="TextBox 63"/>
          <p:cNvSpPr txBox="1"/>
          <p:nvPr/>
        </p:nvSpPr>
        <p:spPr>
          <a:xfrm>
            <a:off x="1322388" y="1573213"/>
            <a:ext cx="436562" cy="36988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srgbClr val="1D4C72"/>
                </a:solidFill>
                <a:latin typeface="Calibri"/>
                <a:cs typeface="Arial"/>
              </a:rPr>
              <a:t>=</a:t>
            </a:r>
          </a:p>
        </p:txBody>
      </p:sp>
      <p:sp>
        <p:nvSpPr>
          <p:cNvPr id="65" name="TextBox 64"/>
          <p:cNvSpPr txBox="1"/>
          <p:nvPr/>
        </p:nvSpPr>
        <p:spPr>
          <a:xfrm>
            <a:off x="1392238" y="3309938"/>
            <a:ext cx="436562" cy="36988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srgbClr val="1D4C72"/>
                </a:solidFill>
                <a:latin typeface="Calibri"/>
                <a:cs typeface="Arial"/>
              </a:rPr>
              <a:t>=</a:t>
            </a:r>
          </a:p>
        </p:txBody>
      </p:sp>
      <p:sp>
        <p:nvSpPr>
          <p:cNvPr id="66" name="TextBox 65"/>
          <p:cNvSpPr txBox="1"/>
          <p:nvPr/>
        </p:nvSpPr>
        <p:spPr>
          <a:xfrm>
            <a:off x="1395413" y="5151438"/>
            <a:ext cx="436562" cy="36988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srgbClr val="1D4C72"/>
                </a:solidFill>
                <a:latin typeface="Calibri"/>
                <a:cs typeface="Arial"/>
              </a:rPr>
              <a:t>=</a:t>
            </a:r>
          </a:p>
        </p:txBody>
      </p:sp>
      <p:sp>
        <p:nvSpPr>
          <p:cNvPr id="67" name="TextBox 66"/>
          <p:cNvSpPr txBox="1"/>
          <p:nvPr/>
        </p:nvSpPr>
        <p:spPr>
          <a:xfrm>
            <a:off x="1549400" y="1574800"/>
            <a:ext cx="417513" cy="36830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schemeClr val="accent3"/>
                </a:solidFill>
                <a:latin typeface="Calibri"/>
                <a:cs typeface="Arial"/>
              </a:rPr>
              <a:t>3</a:t>
            </a:r>
          </a:p>
        </p:txBody>
      </p:sp>
      <p:sp>
        <p:nvSpPr>
          <p:cNvPr id="68" name="TextBox 67"/>
          <p:cNvSpPr txBox="1"/>
          <p:nvPr/>
        </p:nvSpPr>
        <p:spPr>
          <a:xfrm>
            <a:off x="1624013" y="3305175"/>
            <a:ext cx="571500" cy="36830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schemeClr val="accent3"/>
                </a:solidFill>
                <a:latin typeface="Calibri"/>
                <a:cs typeface="Arial"/>
              </a:rPr>
              <a:t>3.5</a:t>
            </a:r>
          </a:p>
        </p:txBody>
      </p:sp>
      <p:sp>
        <p:nvSpPr>
          <p:cNvPr id="69" name="TextBox 68"/>
          <p:cNvSpPr txBox="1"/>
          <p:nvPr/>
        </p:nvSpPr>
        <p:spPr>
          <a:xfrm>
            <a:off x="1693863" y="5122863"/>
            <a:ext cx="501650" cy="36988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schemeClr val="accent3"/>
                </a:solidFill>
                <a:latin typeface="Calibri"/>
                <a:cs typeface="Arial"/>
              </a:rPr>
              <a:t>4.5</a:t>
            </a:r>
          </a:p>
        </p:txBody>
      </p:sp>
      <p:sp>
        <p:nvSpPr>
          <p:cNvPr id="7177" name="מלבן 7176"/>
          <p:cNvSpPr/>
          <p:nvPr/>
        </p:nvSpPr>
        <p:spPr>
          <a:xfrm>
            <a:off x="7942263" y="465138"/>
            <a:ext cx="1009650" cy="369887"/>
          </a:xfrm>
          <a:prstGeom prst="rect">
            <a:avLst/>
          </a:prstGeom>
        </p:spPr>
        <p:txBody>
          <a:bodyPr wrap="none">
            <a:spAutoFit/>
          </a:bodyPr>
          <a:lstStyle/>
          <a:p>
            <a:pPr fontAlgn="auto">
              <a:spcBef>
                <a:spcPts val="0"/>
              </a:spcBef>
              <a:spcAft>
                <a:spcPts val="0"/>
              </a:spcAft>
              <a:defRPr/>
            </a:pPr>
            <a:r>
              <a:rPr lang="he-IL" b="1" kern="0" dirty="0">
                <a:solidFill>
                  <a:srgbClr val="1D4C72"/>
                </a:solidFill>
                <a:latin typeface="Calibri"/>
                <a:cs typeface="Arial"/>
              </a:rPr>
              <a:t>שאלה 6:</a:t>
            </a:r>
          </a:p>
        </p:txBody>
      </p:sp>
      <p:sp>
        <p:nvSpPr>
          <p:cNvPr id="53" name="Slide Number Placeholder 52"/>
          <p:cNvSpPr>
            <a:spLocks noGrp="1"/>
          </p:cNvSpPr>
          <p:nvPr>
            <p:ph type="sldNum" sz="quarter" idx="12"/>
          </p:nvPr>
        </p:nvSpPr>
        <p:spPr/>
        <p:txBody>
          <a:bodyPr/>
          <a:lstStyle/>
          <a:p>
            <a:pPr>
              <a:defRPr/>
            </a:pPr>
            <a:fld id="{A931DD13-5366-4298-A24E-5B2501E2C131}" type="slidenum">
              <a:rPr lang="he-IL"/>
              <a:pPr>
                <a:defRPr/>
              </a:pPr>
              <a:t>23</a:t>
            </a:fld>
            <a:endParaRPr lang="he-IL"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3"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31075" name="כותרת 5"/>
          <p:cNvSpPr>
            <a:spLocks noGrp="1"/>
          </p:cNvSpPr>
          <p:nvPr>
            <p:ph type="ctrTitle"/>
          </p:nvPr>
        </p:nvSpPr>
        <p:spPr bwMode="auto">
          <a:xfrm>
            <a:off x="231775" y="36513"/>
            <a:ext cx="8326438" cy="765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הגדלת היחס שטח פנים/נפח של תא דם אדום בשל צורתו השטוחה</a:t>
            </a:r>
            <a:endParaRPr lang="he-IL" sz="1800" smtClean="0"/>
          </a:p>
        </p:txBody>
      </p:sp>
      <p:sp>
        <p:nvSpPr>
          <p:cNvPr id="11" name="TextBox 10"/>
          <p:cNvSpPr txBox="1"/>
          <p:nvPr/>
        </p:nvSpPr>
        <p:spPr>
          <a:xfrm>
            <a:off x="307975" y="417513"/>
            <a:ext cx="8183563" cy="1477962"/>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latin typeface="Calibri"/>
                <a:cs typeface="Arial"/>
              </a:rPr>
              <a:t>לתאי הדם האדומים יש צורה של דיסקוס פחוס הקעור משני צדדיו (כמו בלון שלחצו אותו משני צדדים מנוגדים כלפי פנים). צורה זו מקנה יחס שטח פנים/נפח גדול יותר מאשר צורה כדורית באותו הנפח.</a:t>
            </a:r>
          </a:p>
          <a:p>
            <a:pPr fontAlgn="auto">
              <a:spcBef>
                <a:spcPts val="0"/>
              </a:spcBef>
              <a:spcAft>
                <a:spcPts val="0"/>
              </a:spcAft>
              <a:defRPr/>
            </a:pPr>
            <a:endParaRPr lang="he-IL" kern="0" dirty="0">
              <a:latin typeface="Calibri"/>
              <a:cs typeface="Arial"/>
            </a:endParaRPr>
          </a:p>
          <a:p>
            <a:pPr fontAlgn="auto">
              <a:spcBef>
                <a:spcPts val="0"/>
              </a:spcBef>
              <a:spcAft>
                <a:spcPts val="0"/>
              </a:spcAft>
              <a:defRPr/>
            </a:pPr>
            <a:endParaRPr lang="he-IL" kern="0" dirty="0">
              <a:latin typeface="Calibri"/>
              <a:cs typeface="Arial"/>
            </a:endParaRPr>
          </a:p>
        </p:txBody>
      </p:sp>
      <p:grpSp>
        <p:nvGrpSpPr>
          <p:cNvPr id="131077" name="קבוצה 6"/>
          <p:cNvGrpSpPr>
            <a:grpSpLocks/>
          </p:cNvGrpSpPr>
          <p:nvPr/>
        </p:nvGrpSpPr>
        <p:grpSpPr bwMode="auto">
          <a:xfrm>
            <a:off x="1238250" y="1484313"/>
            <a:ext cx="6789738" cy="2232025"/>
            <a:chOff x="932421" y="3062288"/>
            <a:chExt cx="7190924" cy="2443162"/>
          </a:xfrm>
        </p:grpSpPr>
        <p:pic>
          <p:nvPicPr>
            <p:cNvPr id="131083"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1095" y="3062288"/>
              <a:ext cx="276225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84"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2421" y="3062288"/>
              <a:ext cx="2663825" cy="2443162"/>
            </a:xfrm>
            <a:prstGeom prst="rect">
              <a:avLst/>
            </a:prstGeom>
            <a:solidFill>
              <a:schemeClr val="accent1">
                <a:alpha val="58038"/>
              </a:schemeClr>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2" name="TextBox 11"/>
          <p:cNvSpPr txBox="1"/>
          <p:nvPr/>
        </p:nvSpPr>
        <p:spPr>
          <a:xfrm>
            <a:off x="3797300" y="3409950"/>
            <a:ext cx="4491038" cy="61436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endParaRPr lang="he-IL" kern="0" dirty="0">
              <a:latin typeface="Calibri"/>
              <a:cs typeface="Arial"/>
            </a:endParaRPr>
          </a:p>
          <a:p>
            <a:pPr fontAlgn="auto">
              <a:spcBef>
                <a:spcPts val="0"/>
              </a:spcBef>
              <a:spcAft>
                <a:spcPts val="0"/>
              </a:spcAft>
              <a:defRPr/>
            </a:pPr>
            <a:r>
              <a:rPr lang="he-IL" sz="1600" u="sng" kern="0" dirty="0">
                <a:latin typeface="Calibri"/>
                <a:cs typeface="Arial"/>
              </a:rPr>
              <a:t>הדמיה של תא דם אדום בעזרת פלסטלינה</a:t>
            </a:r>
          </a:p>
        </p:txBody>
      </p:sp>
      <p:sp>
        <p:nvSpPr>
          <p:cNvPr id="13" name="TextBox 12"/>
          <p:cNvSpPr txBox="1"/>
          <p:nvPr/>
        </p:nvSpPr>
        <p:spPr>
          <a:xfrm>
            <a:off x="858838" y="3997325"/>
            <a:ext cx="7200900" cy="36988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u="sng" kern="0" dirty="0">
                <a:latin typeface="Calibri"/>
                <a:cs typeface="Arial"/>
              </a:rPr>
              <a:t>שני הגופים בעלי אותו הנפח, אך שטח הפנים של הגוף הימני גדול יותר.</a:t>
            </a:r>
          </a:p>
        </p:txBody>
      </p:sp>
      <p:pic>
        <p:nvPicPr>
          <p:cNvPr id="13108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55788" y="4433888"/>
            <a:ext cx="1908175"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p:cNvSpPr txBox="1"/>
          <p:nvPr/>
        </p:nvSpPr>
        <p:spPr>
          <a:xfrm>
            <a:off x="3059113" y="5227638"/>
            <a:ext cx="4335462" cy="9239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latin typeface="Calibri"/>
                <a:cs typeface="Arial"/>
              </a:rPr>
              <a:t>לעתים, הגדלת היחס שטח פנים/נפח </a:t>
            </a:r>
          </a:p>
          <a:p>
            <a:pPr fontAlgn="auto">
              <a:spcBef>
                <a:spcPts val="0"/>
              </a:spcBef>
              <a:spcAft>
                <a:spcPts val="0"/>
              </a:spcAft>
              <a:defRPr/>
            </a:pPr>
            <a:r>
              <a:rPr lang="he-IL" kern="0" dirty="0">
                <a:latin typeface="Calibri"/>
                <a:cs typeface="Arial"/>
              </a:rPr>
              <a:t>נוצרת בגלל בליטות או פיתולים בקרום </a:t>
            </a:r>
          </a:p>
          <a:p>
            <a:pPr fontAlgn="auto">
              <a:spcBef>
                <a:spcPts val="0"/>
              </a:spcBef>
              <a:spcAft>
                <a:spcPts val="0"/>
              </a:spcAft>
              <a:defRPr/>
            </a:pPr>
            <a:r>
              <a:rPr lang="he-IL" kern="0" dirty="0">
                <a:latin typeface="Calibri"/>
                <a:cs typeface="Arial"/>
              </a:rPr>
              <a:t>התא כמו בתאי אפיתל המעי הדק</a:t>
            </a:r>
          </a:p>
        </p:txBody>
      </p:sp>
      <p:sp>
        <p:nvSpPr>
          <p:cNvPr id="14" name="Slide Number Placeholder 13"/>
          <p:cNvSpPr>
            <a:spLocks noGrp="1"/>
          </p:cNvSpPr>
          <p:nvPr>
            <p:ph type="sldNum" sz="quarter" idx="12"/>
          </p:nvPr>
        </p:nvSpPr>
        <p:spPr/>
        <p:txBody>
          <a:bodyPr/>
          <a:lstStyle/>
          <a:p>
            <a:pPr>
              <a:defRPr/>
            </a:pPr>
            <a:fld id="{32E3CB7B-619A-438A-9011-7C5371098B87}" type="slidenum">
              <a:rPr lang="he-IL"/>
              <a:pPr>
                <a:defRPr/>
              </a:pPr>
              <a:t>24</a:t>
            </a:fld>
            <a:endParaRPr lang="he-IL"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3"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32099"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שאלה 7</a:t>
            </a:r>
            <a:endParaRPr lang="he-IL" sz="1800" smtClean="0"/>
          </a:p>
        </p:txBody>
      </p:sp>
      <p:sp>
        <p:nvSpPr>
          <p:cNvPr id="6" name="TextBox 5"/>
          <p:cNvSpPr txBox="1"/>
          <p:nvPr/>
        </p:nvSpPr>
        <p:spPr>
          <a:xfrm>
            <a:off x="285750" y="428625"/>
            <a:ext cx="8183563" cy="120015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Calibri"/>
                <a:cs typeface="Arial"/>
              </a:rPr>
              <a:t>שאלה 7:</a:t>
            </a:r>
          </a:p>
          <a:p>
            <a:pPr fontAlgn="auto">
              <a:spcBef>
                <a:spcPts val="0"/>
              </a:spcBef>
              <a:spcAft>
                <a:spcPts val="0"/>
              </a:spcAft>
              <a:defRPr/>
            </a:pPr>
            <a:r>
              <a:rPr lang="he-IL" kern="0" dirty="0">
                <a:solidFill>
                  <a:srgbClr val="1D4C72"/>
                </a:solidFill>
                <a:latin typeface="Calibri"/>
                <a:cs typeface="Arial"/>
              </a:rPr>
              <a:t>דם האדם שונה מדם צפרדע. קוטר תאי הדם האדומים באדם הוא 7 מיקרון, ואילו קוטר תאי הדם האדומים בצפרדע הוא כ-24 מיקרון. איזה משני היצורים יקשר יותר חמצן באותה יחידת נפח של דם? נמק.</a:t>
            </a:r>
          </a:p>
        </p:txBody>
      </p:sp>
      <p:sp>
        <p:nvSpPr>
          <p:cNvPr id="7" name="TextBox 6"/>
          <p:cNvSpPr txBox="1"/>
          <p:nvPr/>
        </p:nvSpPr>
        <p:spPr>
          <a:xfrm>
            <a:off x="357188" y="1714500"/>
            <a:ext cx="8040687" cy="120015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FFFFFF">
                    <a:lumMod val="50000"/>
                  </a:srgbClr>
                </a:solidFill>
                <a:latin typeface="Calibri"/>
                <a:cs typeface="Arial"/>
              </a:rPr>
              <a:t>רמז: </a:t>
            </a:r>
            <a:r>
              <a:rPr lang="he-IL" kern="0" dirty="0">
                <a:solidFill>
                  <a:schemeClr val="bg1">
                    <a:lumMod val="50000"/>
                  </a:schemeClr>
                </a:solidFill>
                <a:latin typeface="Calibri"/>
                <a:cs typeface="Arial"/>
              </a:rPr>
              <a:t>האדם בעל תאי דם קטנים רבים יחסית, ואילו הצפרדע בעלת מעט תאי דם גדולים יחסית, כפי שמתואר בתרשים הבא.</a:t>
            </a:r>
          </a:p>
          <a:p>
            <a:pPr fontAlgn="auto">
              <a:spcBef>
                <a:spcPts val="0"/>
              </a:spcBef>
              <a:spcAft>
                <a:spcPts val="0"/>
              </a:spcAft>
              <a:defRPr/>
            </a:pPr>
            <a:r>
              <a:rPr lang="he-IL" kern="0" dirty="0">
                <a:solidFill>
                  <a:schemeClr val="bg1">
                    <a:lumMod val="50000"/>
                  </a:schemeClr>
                </a:solidFill>
                <a:latin typeface="Calibri"/>
                <a:cs typeface="Arial"/>
              </a:rPr>
              <a:t>בהנחה שנפחם הכולל של ארבעת התאים הקטנים שווה לנפח התא הגדול, היכן יהיה יחס גודל יותר בין </a:t>
            </a:r>
            <a:r>
              <a:rPr lang="he-IL" kern="0" dirty="0">
                <a:solidFill>
                  <a:srgbClr val="FFFFFF">
                    <a:lumMod val="50000"/>
                  </a:srgbClr>
                </a:solidFill>
                <a:latin typeface="Calibri"/>
                <a:cs typeface="Arial"/>
              </a:rPr>
              <a:t>שטח הפנים לנפח, בתאי הצפרדע או בתאי האדם?</a:t>
            </a:r>
            <a:endParaRPr lang="he-IL" kern="0" dirty="0">
              <a:solidFill>
                <a:srgbClr val="1D4C72"/>
              </a:solidFill>
              <a:latin typeface="Calibri"/>
              <a:cs typeface="Arial"/>
            </a:endParaRPr>
          </a:p>
        </p:txBody>
      </p:sp>
      <p:grpSp>
        <p:nvGrpSpPr>
          <p:cNvPr id="132102" name="קבוצה 8"/>
          <p:cNvGrpSpPr>
            <a:grpSpLocks/>
          </p:cNvGrpSpPr>
          <p:nvPr/>
        </p:nvGrpSpPr>
        <p:grpSpPr bwMode="auto">
          <a:xfrm>
            <a:off x="3086100" y="3835400"/>
            <a:ext cx="3040063" cy="1905000"/>
            <a:chOff x="3086100" y="3835267"/>
            <a:chExt cx="3040317" cy="1905000"/>
          </a:xfrm>
        </p:grpSpPr>
        <p:grpSp>
          <p:nvGrpSpPr>
            <p:cNvPr id="132104" name="קבוצה 2"/>
            <p:cNvGrpSpPr>
              <a:grpSpLocks/>
            </p:cNvGrpSpPr>
            <p:nvPr/>
          </p:nvGrpSpPr>
          <p:grpSpPr bwMode="auto">
            <a:xfrm>
              <a:off x="4837868" y="3955663"/>
              <a:ext cx="1288549" cy="1030968"/>
              <a:chOff x="6686247" y="3848235"/>
              <a:chExt cx="1032094" cy="835267"/>
            </a:xfrm>
          </p:grpSpPr>
          <p:pic>
            <p:nvPicPr>
              <p:cNvPr id="132108" name="תמונה 2" descr="image0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6247" y="3848235"/>
                <a:ext cx="472279" cy="393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9" name="תמונה 2" descr="image0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7672" y="4289936"/>
                <a:ext cx="472279" cy="393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10" name="תמונה 2" descr="image00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46061" y="4289936"/>
                <a:ext cx="472279" cy="393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11" name="תמונה 2" descr="image00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46062" y="3848235"/>
                <a:ext cx="472279" cy="393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2105"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86100" y="3835267"/>
              <a:ext cx="14859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4969032" y="5289417"/>
              <a:ext cx="1097055" cy="3397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b="1" kern="0" dirty="0">
                  <a:solidFill>
                    <a:prstClr val="black"/>
                  </a:solidFill>
                  <a:latin typeface="Calibri"/>
                  <a:cs typeface="Arial"/>
                </a:rPr>
                <a:t>תאי אדם</a:t>
              </a:r>
              <a:endParaRPr lang="he-IL" sz="1600" kern="0" dirty="0">
                <a:solidFill>
                  <a:prstClr val="black"/>
                </a:solidFill>
                <a:latin typeface="Calibri"/>
                <a:cs typeface="Arial"/>
              </a:endParaRPr>
            </a:p>
          </p:txBody>
        </p:sp>
        <p:cxnSp>
          <p:nvCxnSpPr>
            <p:cNvPr id="8" name="מחבר חץ ישר 7"/>
            <p:cNvCxnSpPr/>
            <p:nvPr/>
          </p:nvCxnSpPr>
          <p:spPr>
            <a:xfrm flipV="1">
              <a:off x="5518353" y="5022717"/>
              <a:ext cx="0" cy="30321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6" name="Slide Number Placeholder 15"/>
          <p:cNvSpPr>
            <a:spLocks noGrp="1"/>
          </p:cNvSpPr>
          <p:nvPr>
            <p:ph type="sldNum" sz="quarter" idx="12"/>
          </p:nvPr>
        </p:nvSpPr>
        <p:spPr/>
        <p:txBody>
          <a:bodyPr/>
          <a:lstStyle/>
          <a:p>
            <a:pPr>
              <a:defRPr/>
            </a:pPr>
            <a:fld id="{4B973111-2822-4FB8-B97F-35EC7ECF30C8}" type="slidenum">
              <a:rPr lang="he-IL" sz="1000" smtClean="0">
                <a:solidFill>
                  <a:schemeClr val="tx1">
                    <a:lumMod val="65000"/>
                    <a:lumOff val="35000"/>
                  </a:schemeClr>
                </a:solidFill>
              </a:rPr>
              <a:pPr>
                <a:defRPr/>
              </a:pPr>
              <a:t>25</a:t>
            </a:fld>
            <a:endParaRPr lang="he-IL" sz="10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3"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33123"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תשובה</a:t>
            </a:r>
            <a:endParaRPr lang="he-IL" sz="1800" smtClean="0"/>
          </a:p>
        </p:txBody>
      </p:sp>
      <p:sp>
        <p:nvSpPr>
          <p:cNvPr id="7" name="TextBox 6"/>
          <p:cNvSpPr txBox="1"/>
          <p:nvPr/>
        </p:nvSpPr>
        <p:spPr>
          <a:xfrm>
            <a:off x="357188" y="1714500"/>
            <a:ext cx="8040687" cy="120015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FFFFFF">
                    <a:lumMod val="50000"/>
                  </a:srgbClr>
                </a:solidFill>
                <a:latin typeface="Calibri"/>
                <a:cs typeface="Arial"/>
              </a:rPr>
              <a:t>רמז: </a:t>
            </a:r>
            <a:r>
              <a:rPr lang="he-IL" kern="0" dirty="0">
                <a:solidFill>
                  <a:srgbClr val="FFFFFF">
                    <a:lumMod val="50000"/>
                  </a:srgbClr>
                </a:solidFill>
                <a:latin typeface="Calibri"/>
                <a:cs typeface="Arial"/>
              </a:rPr>
              <a:t>לאדם יש  תאי דם קטנים רבים יחסית, ואילו לצפרדע יש יחסית מעט תאי דם גדולים כפי המתואר בתרשים הבא.</a:t>
            </a:r>
          </a:p>
          <a:p>
            <a:pPr fontAlgn="auto">
              <a:spcBef>
                <a:spcPts val="0"/>
              </a:spcBef>
              <a:spcAft>
                <a:spcPts val="0"/>
              </a:spcAft>
              <a:defRPr/>
            </a:pPr>
            <a:r>
              <a:rPr lang="he-IL" kern="0" dirty="0">
                <a:solidFill>
                  <a:srgbClr val="FFFFFF">
                    <a:lumMod val="50000"/>
                  </a:srgbClr>
                </a:solidFill>
                <a:latin typeface="Calibri"/>
                <a:cs typeface="Arial"/>
              </a:rPr>
              <a:t>בהנחה שנפח ארבעת התאים הקטנים יחד שווה לנפח התא הגדול, היכן יהיה היחס בין שטח הפנים לנפח יהיה גדול יותר, בתאי הצפרדע או בתאי האדם?</a:t>
            </a:r>
            <a:endParaRPr lang="he-IL" kern="0" dirty="0">
              <a:solidFill>
                <a:srgbClr val="1D4C72"/>
              </a:solidFill>
              <a:latin typeface="Calibri"/>
              <a:cs typeface="Arial"/>
            </a:endParaRPr>
          </a:p>
        </p:txBody>
      </p:sp>
      <p:pic>
        <p:nvPicPr>
          <p:cNvPr id="133125" name="Picture 7" descr="ta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86063" y="3300413"/>
            <a:ext cx="34480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2"/>
          <p:cNvSpPr/>
          <p:nvPr/>
        </p:nvSpPr>
        <p:spPr>
          <a:xfrm>
            <a:off x="412750" y="785813"/>
            <a:ext cx="8196263" cy="5938837"/>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prstClr val="black"/>
                </a:solidFill>
                <a:latin typeface="Calibri"/>
                <a:cs typeface="Arial"/>
              </a:rPr>
              <a:t>תשובה:</a:t>
            </a:r>
            <a:endParaRPr lang="he-IL" b="1" kern="0" dirty="0">
              <a:latin typeface="Calibri"/>
              <a:cs typeface="Arial"/>
            </a:endParaRPr>
          </a:p>
          <a:p>
            <a:pPr fontAlgn="auto">
              <a:spcBef>
                <a:spcPts val="0"/>
              </a:spcBef>
              <a:spcAft>
                <a:spcPts val="0"/>
              </a:spcAft>
              <a:defRPr/>
            </a:pPr>
            <a:r>
              <a:rPr lang="he-IL" kern="0" dirty="0">
                <a:latin typeface="Calibri"/>
                <a:cs typeface="Arial"/>
              </a:rPr>
              <a:t>החמצן עובר מנאדיות הריאה אל נוזל הדם בנימי הדם; מנוזל הדם הוא חודר בדיפוזיה אל תאי הדם האדומים ונקשר להמוגלובין.  </a:t>
            </a:r>
          </a:p>
          <a:p>
            <a:pPr fontAlgn="auto">
              <a:spcBef>
                <a:spcPts val="0"/>
              </a:spcBef>
              <a:spcAft>
                <a:spcPts val="0"/>
              </a:spcAft>
              <a:defRPr/>
            </a:pPr>
            <a:r>
              <a:rPr lang="he-IL" kern="0" dirty="0">
                <a:latin typeface="Calibri"/>
                <a:cs typeface="Arial"/>
              </a:rPr>
              <a:t>כפי שעולה מנתוני השאלה, הצפרדע בעלת תאי דם אדומים גדולים מעטים, ואילו האדם בעל תאי דם קטנים רבים, כמתואר בתרשים הבא:</a:t>
            </a:r>
          </a:p>
          <a:p>
            <a:pPr fontAlgn="auto">
              <a:spcBef>
                <a:spcPts val="0"/>
              </a:spcBef>
              <a:spcAft>
                <a:spcPts val="0"/>
              </a:spcAft>
              <a:defRPr/>
            </a:pPr>
            <a:endParaRPr lang="he-IL" kern="0" dirty="0">
              <a:latin typeface="Calibri"/>
              <a:cs typeface="Arial"/>
            </a:endParaRPr>
          </a:p>
          <a:p>
            <a:pPr fontAlgn="auto">
              <a:spcBef>
                <a:spcPts val="0"/>
              </a:spcBef>
              <a:spcAft>
                <a:spcPts val="0"/>
              </a:spcAft>
              <a:defRPr/>
            </a:pPr>
            <a:endParaRPr lang="he-IL" kern="0" dirty="0">
              <a:latin typeface="Calibri"/>
              <a:cs typeface="Arial"/>
            </a:endParaRPr>
          </a:p>
          <a:p>
            <a:pPr fontAlgn="auto">
              <a:spcBef>
                <a:spcPts val="0"/>
              </a:spcBef>
              <a:spcAft>
                <a:spcPts val="0"/>
              </a:spcAft>
              <a:defRPr/>
            </a:pPr>
            <a:endParaRPr lang="he-IL" kern="0" dirty="0">
              <a:solidFill>
                <a:prstClr val="black"/>
              </a:solidFill>
              <a:latin typeface="Calibri"/>
              <a:cs typeface="Arial"/>
            </a:endParaRPr>
          </a:p>
          <a:p>
            <a:pPr fontAlgn="auto">
              <a:spcBef>
                <a:spcPts val="0"/>
              </a:spcBef>
              <a:spcAft>
                <a:spcPts val="0"/>
              </a:spcAft>
              <a:defRPr/>
            </a:pPr>
            <a:endParaRPr lang="he-IL" kern="0" dirty="0">
              <a:solidFill>
                <a:prstClr val="black"/>
              </a:solidFill>
              <a:latin typeface="Calibri"/>
              <a:cs typeface="Arial"/>
            </a:endParaRPr>
          </a:p>
          <a:p>
            <a:pPr fontAlgn="auto">
              <a:spcBef>
                <a:spcPts val="0"/>
              </a:spcBef>
              <a:spcAft>
                <a:spcPts val="0"/>
              </a:spcAft>
              <a:defRPr/>
            </a:pPr>
            <a:r>
              <a:rPr lang="he-IL" kern="0" dirty="0">
                <a:solidFill>
                  <a:prstClr val="black"/>
                </a:solidFill>
                <a:latin typeface="Calibri"/>
                <a:cs typeface="Arial"/>
              </a:rPr>
              <a:t>                                    </a:t>
            </a:r>
          </a:p>
          <a:p>
            <a:pPr fontAlgn="auto">
              <a:spcBef>
                <a:spcPts val="0"/>
              </a:spcBef>
              <a:spcAft>
                <a:spcPts val="0"/>
              </a:spcAft>
              <a:defRPr/>
            </a:pPr>
            <a:endParaRPr lang="he-IL" kern="0" dirty="0">
              <a:solidFill>
                <a:prstClr val="black"/>
              </a:solidFill>
              <a:latin typeface="Calibri"/>
              <a:cs typeface="Arial"/>
            </a:endParaRPr>
          </a:p>
          <a:p>
            <a:pPr fontAlgn="auto">
              <a:spcBef>
                <a:spcPts val="0"/>
              </a:spcBef>
              <a:spcAft>
                <a:spcPts val="0"/>
              </a:spcAft>
              <a:defRPr/>
            </a:pPr>
            <a:endParaRPr lang="he-IL" kern="0" dirty="0">
              <a:solidFill>
                <a:prstClr val="black"/>
              </a:solidFill>
              <a:latin typeface="Calibri"/>
              <a:cs typeface="Arial"/>
            </a:endParaRPr>
          </a:p>
          <a:p>
            <a:pPr fontAlgn="auto">
              <a:spcBef>
                <a:spcPts val="0"/>
              </a:spcBef>
              <a:spcAft>
                <a:spcPts val="0"/>
              </a:spcAft>
              <a:defRPr/>
            </a:pPr>
            <a:endParaRPr lang="he-IL" kern="0" dirty="0">
              <a:solidFill>
                <a:prstClr val="black"/>
              </a:solidFill>
              <a:latin typeface="Calibri"/>
              <a:cs typeface="Arial"/>
            </a:endParaRPr>
          </a:p>
          <a:p>
            <a:pPr fontAlgn="auto">
              <a:spcBef>
                <a:spcPts val="0"/>
              </a:spcBef>
              <a:spcAft>
                <a:spcPts val="0"/>
              </a:spcAft>
              <a:defRPr/>
            </a:pPr>
            <a:r>
              <a:rPr lang="he-IL" kern="0" dirty="0">
                <a:solidFill>
                  <a:prstClr val="black"/>
                </a:solidFill>
                <a:latin typeface="Calibri"/>
                <a:cs typeface="Arial"/>
              </a:rPr>
              <a:t>נניח שנפח ארבעת התאים הקטנים שווה לנפח התא הגדול. ברור ששטח הפנים הכולל של ארבעת התאים הקטנים גדול משטח הפנים של התא הגדול, ובמילים אחרות : היחס שטח פנים/נפח של התאים הקטנים גדול משל התא הגדול. לכן הם קולטים יותר חמצן.</a:t>
            </a:r>
          </a:p>
          <a:p>
            <a:pPr fontAlgn="auto">
              <a:spcBef>
                <a:spcPts val="0"/>
              </a:spcBef>
              <a:spcAft>
                <a:spcPts val="0"/>
              </a:spcAft>
              <a:defRPr/>
            </a:pPr>
            <a:endParaRPr lang="he-IL" u="sng" kern="0" dirty="0">
              <a:solidFill>
                <a:schemeClr val="accent3"/>
              </a:solidFill>
              <a:latin typeface="Calibri"/>
              <a:cs typeface="Arial"/>
            </a:endParaRPr>
          </a:p>
          <a:p>
            <a:pPr fontAlgn="auto">
              <a:spcBef>
                <a:spcPts val="0"/>
              </a:spcBef>
              <a:spcAft>
                <a:spcPts val="0"/>
              </a:spcAft>
              <a:defRPr/>
            </a:pPr>
            <a:r>
              <a:rPr lang="he-IL" u="sng" kern="0" dirty="0">
                <a:solidFill>
                  <a:schemeClr val="accent3"/>
                </a:solidFill>
                <a:latin typeface="Calibri"/>
                <a:cs typeface="Arial"/>
              </a:rPr>
              <a:t>לסיכום, בתאי הדם האדומים יש הגדלה של היחס שטח פנים/נפח הודות ל</a:t>
            </a:r>
            <a:r>
              <a:rPr lang="he-IL" kern="0" dirty="0">
                <a:solidFill>
                  <a:schemeClr val="accent3"/>
                </a:solidFill>
                <a:latin typeface="Calibri"/>
                <a:cs typeface="Arial"/>
              </a:rPr>
              <a:t>:</a:t>
            </a:r>
          </a:p>
          <a:p>
            <a:pPr fontAlgn="auto">
              <a:spcBef>
                <a:spcPts val="0"/>
              </a:spcBef>
              <a:spcAft>
                <a:spcPts val="0"/>
              </a:spcAft>
              <a:defRPr/>
            </a:pPr>
            <a:r>
              <a:rPr lang="he-IL" kern="0" dirty="0">
                <a:solidFill>
                  <a:schemeClr val="accent3"/>
                </a:solidFill>
                <a:latin typeface="Calibri"/>
                <a:cs typeface="Arial"/>
              </a:rPr>
              <a:t>א. היותם תאים קטנים (התאים הקטנים ביותר בגוף)</a:t>
            </a:r>
          </a:p>
          <a:p>
            <a:pPr fontAlgn="auto">
              <a:spcBef>
                <a:spcPts val="0"/>
              </a:spcBef>
              <a:spcAft>
                <a:spcPts val="0"/>
              </a:spcAft>
              <a:defRPr/>
            </a:pPr>
            <a:r>
              <a:rPr lang="he-IL" kern="0" dirty="0">
                <a:solidFill>
                  <a:schemeClr val="accent3"/>
                </a:solidFill>
                <a:latin typeface="Calibri"/>
                <a:cs typeface="Arial"/>
              </a:rPr>
              <a:t>ב. מספרם העצום</a:t>
            </a:r>
          </a:p>
          <a:p>
            <a:pPr fontAlgn="auto">
              <a:spcBef>
                <a:spcPts val="0"/>
              </a:spcBef>
              <a:spcAft>
                <a:spcPts val="0"/>
              </a:spcAft>
              <a:defRPr/>
            </a:pPr>
            <a:r>
              <a:rPr lang="he-IL" kern="0" dirty="0">
                <a:solidFill>
                  <a:schemeClr val="accent3"/>
                </a:solidFill>
                <a:latin typeface="Calibri"/>
                <a:cs typeface="Arial"/>
              </a:rPr>
              <a:t>ג. צורתם השטוחה</a:t>
            </a:r>
          </a:p>
          <a:p>
            <a:pPr fontAlgn="auto">
              <a:spcBef>
                <a:spcPts val="0"/>
              </a:spcBef>
              <a:spcAft>
                <a:spcPts val="0"/>
              </a:spcAft>
              <a:defRPr/>
            </a:pPr>
            <a:endParaRPr lang="he-IL" kern="0" dirty="0">
              <a:solidFill>
                <a:schemeClr val="accent3"/>
              </a:solidFill>
              <a:latin typeface="Calibri"/>
              <a:cs typeface="Arial"/>
            </a:endParaRPr>
          </a:p>
        </p:txBody>
      </p:sp>
      <p:grpSp>
        <p:nvGrpSpPr>
          <p:cNvPr id="133127" name="קבוצה 18"/>
          <p:cNvGrpSpPr>
            <a:grpSpLocks/>
          </p:cNvGrpSpPr>
          <p:nvPr/>
        </p:nvGrpSpPr>
        <p:grpSpPr bwMode="auto">
          <a:xfrm>
            <a:off x="3230563" y="2301875"/>
            <a:ext cx="3040062" cy="1905000"/>
            <a:chOff x="3086100" y="3835267"/>
            <a:chExt cx="3040317" cy="1905000"/>
          </a:xfrm>
        </p:grpSpPr>
        <p:grpSp>
          <p:nvGrpSpPr>
            <p:cNvPr id="133130" name="קבוצה 19"/>
            <p:cNvGrpSpPr>
              <a:grpSpLocks/>
            </p:cNvGrpSpPr>
            <p:nvPr/>
          </p:nvGrpSpPr>
          <p:grpSpPr bwMode="auto">
            <a:xfrm>
              <a:off x="4837868" y="3955663"/>
              <a:ext cx="1288549" cy="1030968"/>
              <a:chOff x="6686247" y="3848235"/>
              <a:chExt cx="1032094" cy="835267"/>
            </a:xfrm>
          </p:grpSpPr>
          <p:pic>
            <p:nvPicPr>
              <p:cNvPr id="133134" name="תמונה 2" descr="image00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6247" y="3848235"/>
                <a:ext cx="472279" cy="393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35" name="תמונה 2" descr="image00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7672" y="4289936"/>
                <a:ext cx="472279" cy="393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36" name="תמונה 2" descr="image00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46061" y="4289936"/>
                <a:ext cx="472279" cy="393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37" name="תמונה 2" descr="image00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46062" y="3848235"/>
                <a:ext cx="472279" cy="393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3131"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86100" y="3835267"/>
              <a:ext cx="14859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p:nvPr/>
          </p:nvSpPr>
          <p:spPr>
            <a:xfrm>
              <a:off x="4969033" y="5289417"/>
              <a:ext cx="1097054" cy="3397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b="1" kern="0" dirty="0">
                  <a:solidFill>
                    <a:prstClr val="black"/>
                  </a:solidFill>
                  <a:latin typeface="Calibri"/>
                  <a:cs typeface="Arial"/>
                </a:rPr>
                <a:t>תאי אדם</a:t>
              </a:r>
              <a:endParaRPr lang="he-IL" sz="1600" kern="0" dirty="0">
                <a:solidFill>
                  <a:prstClr val="black"/>
                </a:solidFill>
                <a:latin typeface="Calibri"/>
                <a:cs typeface="Arial"/>
              </a:endParaRPr>
            </a:p>
          </p:txBody>
        </p:sp>
        <p:cxnSp>
          <p:nvCxnSpPr>
            <p:cNvPr id="23" name="מחבר חץ ישר 22"/>
            <p:cNvCxnSpPr/>
            <p:nvPr/>
          </p:nvCxnSpPr>
          <p:spPr>
            <a:xfrm flipV="1">
              <a:off x="5518354" y="5022717"/>
              <a:ext cx="0" cy="30321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 name="מלבן 1"/>
          <p:cNvSpPr/>
          <p:nvPr/>
        </p:nvSpPr>
        <p:spPr>
          <a:xfrm>
            <a:off x="7599363" y="465138"/>
            <a:ext cx="1009650" cy="369887"/>
          </a:xfrm>
          <a:prstGeom prst="rect">
            <a:avLst/>
          </a:prstGeom>
        </p:spPr>
        <p:txBody>
          <a:bodyPr wrap="none">
            <a:spAutoFit/>
          </a:bodyPr>
          <a:lstStyle/>
          <a:p>
            <a:pPr fontAlgn="auto">
              <a:spcBef>
                <a:spcPts val="0"/>
              </a:spcBef>
              <a:spcAft>
                <a:spcPts val="0"/>
              </a:spcAft>
              <a:defRPr/>
            </a:pPr>
            <a:r>
              <a:rPr lang="he-IL" b="1" kern="0" dirty="0">
                <a:solidFill>
                  <a:srgbClr val="1D4C72"/>
                </a:solidFill>
                <a:latin typeface="Calibri"/>
                <a:cs typeface="Arial"/>
              </a:rPr>
              <a:t>שאלה 7:</a:t>
            </a:r>
          </a:p>
        </p:txBody>
      </p:sp>
      <p:sp>
        <p:nvSpPr>
          <p:cNvPr id="18" name="Slide Number Placeholder 17"/>
          <p:cNvSpPr>
            <a:spLocks noGrp="1"/>
          </p:cNvSpPr>
          <p:nvPr>
            <p:ph type="sldNum" sz="quarter" idx="12"/>
          </p:nvPr>
        </p:nvSpPr>
        <p:spPr>
          <a:xfrm>
            <a:off x="0" y="6492875"/>
            <a:ext cx="2133600" cy="365125"/>
          </a:xfrm>
        </p:spPr>
        <p:txBody>
          <a:bodyPr/>
          <a:lstStyle/>
          <a:p>
            <a:pPr>
              <a:defRPr/>
            </a:pPr>
            <a:fld id="{1EFD5AFA-8DF7-49CF-85C2-2244BE7B05A3}" type="slidenum">
              <a:rPr lang="he-IL" sz="1000" smtClean="0">
                <a:solidFill>
                  <a:schemeClr val="tx1">
                    <a:lumMod val="65000"/>
                    <a:lumOff val="35000"/>
                  </a:schemeClr>
                </a:solidFill>
              </a:rPr>
              <a:pPr>
                <a:defRPr/>
              </a:pPr>
              <a:t>26</a:t>
            </a:fld>
            <a:endParaRPr lang="he-IL" sz="10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3"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34147"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שאלה 8</a:t>
            </a:r>
            <a:endParaRPr lang="he-IL" sz="1800" smtClean="0"/>
          </a:p>
        </p:txBody>
      </p:sp>
      <p:pic>
        <p:nvPicPr>
          <p:cNvPr id="13414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7375" y="2000250"/>
            <a:ext cx="6596063"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93688" y="493713"/>
            <a:ext cx="8183562" cy="120015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D4C72"/>
                </a:solidFill>
              </a:rPr>
              <a:t> </a:t>
            </a:r>
            <a:r>
              <a:rPr lang="he-IL" b="1" dirty="0" smtClean="0">
                <a:solidFill>
                  <a:srgbClr val="1F497D"/>
                </a:solidFill>
              </a:rPr>
              <a:t>שאלה 8:</a:t>
            </a:r>
          </a:p>
          <a:p>
            <a:pPr eaLnBrk="1" hangingPunct="1">
              <a:defRPr/>
            </a:pPr>
            <a:r>
              <a:rPr lang="he-IL" dirty="0" smtClean="0">
                <a:solidFill>
                  <a:srgbClr val="1F497D"/>
                </a:solidFill>
              </a:rPr>
              <a:t>א. </a:t>
            </a:r>
            <a:r>
              <a:rPr lang="he-IL" dirty="0" smtClean="0">
                <a:solidFill>
                  <a:schemeClr val="tx2"/>
                </a:solidFill>
              </a:rPr>
              <a:t>שטח הפנים של המעי  של אדם אחד יכול להגיע לשטח של מגרש טניס. הסבירו כיצד נוצר </a:t>
            </a:r>
          </a:p>
          <a:p>
            <a:pPr eaLnBrk="1" hangingPunct="1">
              <a:defRPr/>
            </a:pPr>
            <a:r>
              <a:rPr lang="he-IL" dirty="0" smtClean="0">
                <a:solidFill>
                  <a:schemeClr val="tx2"/>
                </a:solidFill>
              </a:rPr>
              <a:t>    שטח פנים גדול כל כך (הסבירו בעזרת התמונות).</a:t>
            </a:r>
          </a:p>
          <a:p>
            <a:pPr eaLnBrk="1" hangingPunct="1">
              <a:defRPr/>
            </a:pPr>
            <a:r>
              <a:rPr lang="he-IL" dirty="0" smtClean="0">
                <a:solidFill>
                  <a:schemeClr val="tx2"/>
                </a:solidFill>
              </a:rPr>
              <a:t>ב. </a:t>
            </a:r>
            <a:r>
              <a:rPr lang="he-IL" dirty="0" smtClean="0">
                <a:solidFill>
                  <a:schemeClr val="tx2"/>
                </a:solidFill>
                <a:cs typeface="Arial"/>
              </a:rPr>
              <a:t>שטח הפנים של המעי גדול ביחס לנפחו. </a:t>
            </a:r>
            <a:r>
              <a:rPr lang="he-IL" dirty="0" smtClean="0">
                <a:solidFill>
                  <a:schemeClr val="tx2"/>
                </a:solidFill>
                <a:latin typeface="Times New Roman" pitchFamily="18" charset="0"/>
                <a:cs typeface="Arial"/>
              </a:rPr>
              <a:t>מהו היתרון בכך? </a:t>
            </a:r>
            <a:endParaRPr lang="he-IL" dirty="0" smtClean="0">
              <a:solidFill>
                <a:schemeClr val="tx2"/>
              </a:solidFill>
              <a:cs typeface="Arial"/>
            </a:endParaRPr>
          </a:p>
        </p:txBody>
      </p:sp>
      <p:pic>
        <p:nvPicPr>
          <p:cNvPr id="13415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200" y="4037013"/>
            <a:ext cx="21082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מחבר חץ ישר 2"/>
          <p:cNvCxnSpPr/>
          <p:nvPr/>
        </p:nvCxnSpPr>
        <p:spPr>
          <a:xfrm flipH="1">
            <a:off x="2124075" y="3933825"/>
            <a:ext cx="647700" cy="71913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0638" y="6488113"/>
            <a:ext cx="2855913" cy="369887"/>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D4C72"/>
                </a:solidFill>
              </a:rPr>
              <a:t>   </a:t>
            </a:r>
            <a:r>
              <a:rPr lang="he-IL" sz="1400" b="1" dirty="0" smtClean="0">
                <a:solidFill>
                  <a:srgbClr val="1D4C72"/>
                </a:solidFill>
              </a:rPr>
              <a:t>הגדלה של תא אחד מדופן המעי</a:t>
            </a:r>
            <a:endParaRPr lang="he-IL" sz="1400" dirty="0" smtClean="0">
              <a:solidFill>
                <a:srgbClr val="1F497D"/>
              </a:solidFill>
              <a:cs typeface="Arial"/>
            </a:endParaRPr>
          </a:p>
        </p:txBody>
      </p:sp>
      <p:sp>
        <p:nvSpPr>
          <p:cNvPr id="11" name="Slide Number Placeholder 10"/>
          <p:cNvSpPr>
            <a:spLocks noGrp="1"/>
          </p:cNvSpPr>
          <p:nvPr>
            <p:ph type="sldNum" sz="quarter" idx="12"/>
          </p:nvPr>
        </p:nvSpPr>
        <p:spPr>
          <a:xfrm>
            <a:off x="0" y="6500813"/>
            <a:ext cx="2133600" cy="214312"/>
          </a:xfrm>
        </p:spPr>
        <p:txBody>
          <a:bodyPr/>
          <a:lstStyle/>
          <a:p>
            <a:pPr>
              <a:defRPr/>
            </a:pPr>
            <a:fld id="{7CBABE8A-598E-454F-97FB-114DFE5C1FF1}" type="slidenum">
              <a:rPr lang="he-IL" sz="1000" smtClean="0">
                <a:solidFill>
                  <a:schemeClr val="tx1">
                    <a:lumMod val="65000"/>
                    <a:lumOff val="35000"/>
                  </a:schemeClr>
                </a:solidFill>
              </a:rPr>
              <a:pPr>
                <a:defRPr/>
              </a:pPr>
              <a:t>27</a:t>
            </a:fld>
            <a:endParaRPr lang="he-IL" sz="10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3"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35171"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תשובה</a:t>
            </a:r>
            <a:endParaRPr lang="he-IL" sz="1800" smtClean="0"/>
          </a:p>
        </p:txBody>
      </p:sp>
      <p:pic>
        <p:nvPicPr>
          <p:cNvPr id="135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113" y="1955800"/>
            <a:ext cx="36957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7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1463" y="2889250"/>
            <a:ext cx="1271587"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מחבר חץ ישר 2"/>
          <p:cNvCxnSpPr/>
          <p:nvPr/>
        </p:nvCxnSpPr>
        <p:spPr>
          <a:xfrm flipH="1">
            <a:off x="2735263" y="2886075"/>
            <a:ext cx="647700" cy="71913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2"/>
          <p:cNvSpPr/>
          <p:nvPr/>
        </p:nvSpPr>
        <p:spPr>
          <a:xfrm>
            <a:off x="107950" y="4581525"/>
            <a:ext cx="8339138" cy="1439863"/>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he-IL" b="1" dirty="0">
                <a:solidFill>
                  <a:srgbClr val="000000"/>
                </a:solidFill>
              </a:rPr>
              <a:t>תשובה:</a:t>
            </a:r>
          </a:p>
          <a:p>
            <a:pPr>
              <a:defRPr/>
            </a:pPr>
            <a:r>
              <a:rPr lang="he-IL" dirty="0">
                <a:solidFill>
                  <a:srgbClr val="000000"/>
                </a:solidFill>
              </a:rPr>
              <a:t>א. ההגדלה בשטח הפנים מושגת על ידי:</a:t>
            </a:r>
          </a:p>
          <a:p>
            <a:pPr>
              <a:defRPr/>
            </a:pPr>
            <a:r>
              <a:rPr lang="he-IL" dirty="0">
                <a:solidFill>
                  <a:srgbClr val="000000"/>
                </a:solidFill>
              </a:rPr>
              <a:t>    צינור מעי ארוך, פיתולים בדופן הצינור (</a:t>
            </a:r>
            <a:r>
              <a:rPr lang="he-IL" dirty="0">
                <a:solidFill>
                  <a:schemeClr val="tx1"/>
                </a:solidFill>
              </a:rPr>
              <a:t>סיסים) ופיתולים בקרומי התאים (סיסונים).</a:t>
            </a:r>
          </a:p>
          <a:p>
            <a:pPr>
              <a:defRPr/>
            </a:pPr>
            <a:r>
              <a:rPr lang="he-IL" dirty="0">
                <a:solidFill>
                  <a:schemeClr val="tx1"/>
                </a:solidFill>
              </a:rPr>
              <a:t>ב. ככל ששטח הפנים גדול יותר, כך האזור שהמזון המעוכל יכול להיספג דרכו, גדול יותר.</a:t>
            </a:r>
          </a:p>
        </p:txBody>
      </p:sp>
      <p:sp>
        <p:nvSpPr>
          <p:cNvPr id="10" name="TextBox 9"/>
          <p:cNvSpPr txBox="1"/>
          <p:nvPr/>
        </p:nvSpPr>
        <p:spPr>
          <a:xfrm>
            <a:off x="293688" y="493713"/>
            <a:ext cx="8183562" cy="120015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D4C72"/>
                </a:solidFill>
              </a:rPr>
              <a:t> </a:t>
            </a:r>
            <a:r>
              <a:rPr lang="he-IL" b="1" dirty="0" smtClean="0">
                <a:solidFill>
                  <a:srgbClr val="1F497D"/>
                </a:solidFill>
              </a:rPr>
              <a:t>שאלה 8:</a:t>
            </a:r>
          </a:p>
          <a:p>
            <a:pPr eaLnBrk="1" hangingPunct="1">
              <a:defRPr/>
            </a:pPr>
            <a:r>
              <a:rPr lang="he-IL" dirty="0" smtClean="0">
                <a:solidFill>
                  <a:srgbClr val="1F497D"/>
                </a:solidFill>
              </a:rPr>
              <a:t>א. </a:t>
            </a:r>
            <a:r>
              <a:rPr lang="he-IL" dirty="0" smtClean="0">
                <a:solidFill>
                  <a:schemeClr val="tx2"/>
                </a:solidFill>
              </a:rPr>
              <a:t>שטח הפנים של המעי  של אדם אחד יכול להגיע לשטח של מגרש טניס. הסבירו כיצד נוצר </a:t>
            </a:r>
          </a:p>
          <a:p>
            <a:pPr eaLnBrk="1" hangingPunct="1">
              <a:defRPr/>
            </a:pPr>
            <a:r>
              <a:rPr lang="he-IL" dirty="0" smtClean="0">
                <a:solidFill>
                  <a:schemeClr val="tx2"/>
                </a:solidFill>
              </a:rPr>
              <a:t>    שטח פנים גדול כל כך (הסבירו בעזרת התמונות).</a:t>
            </a:r>
          </a:p>
          <a:p>
            <a:pPr eaLnBrk="1" hangingPunct="1">
              <a:defRPr/>
            </a:pPr>
            <a:r>
              <a:rPr lang="he-IL" dirty="0" smtClean="0">
                <a:solidFill>
                  <a:schemeClr val="tx2"/>
                </a:solidFill>
              </a:rPr>
              <a:t>ב. </a:t>
            </a:r>
            <a:r>
              <a:rPr lang="he-IL" dirty="0" smtClean="0">
                <a:solidFill>
                  <a:schemeClr val="tx2"/>
                </a:solidFill>
                <a:cs typeface="Arial"/>
              </a:rPr>
              <a:t>שטח הפנים של המעי גדול ביחס לנפחו. </a:t>
            </a:r>
            <a:r>
              <a:rPr lang="he-IL" dirty="0" smtClean="0">
                <a:solidFill>
                  <a:schemeClr val="tx2"/>
                </a:solidFill>
                <a:latin typeface="Times New Roman" pitchFamily="18" charset="0"/>
                <a:cs typeface="Arial"/>
              </a:rPr>
              <a:t>מהו היתרון בכך? </a:t>
            </a:r>
            <a:endParaRPr lang="he-IL" dirty="0" smtClean="0">
              <a:solidFill>
                <a:schemeClr val="tx2"/>
              </a:solidFill>
              <a:cs typeface="Arial"/>
            </a:endParaRPr>
          </a:p>
        </p:txBody>
      </p:sp>
      <p:sp>
        <p:nvSpPr>
          <p:cNvPr id="12" name="Slide Number Placeholder 11"/>
          <p:cNvSpPr>
            <a:spLocks noGrp="1"/>
          </p:cNvSpPr>
          <p:nvPr>
            <p:ph type="sldNum" sz="quarter" idx="12"/>
          </p:nvPr>
        </p:nvSpPr>
        <p:spPr>
          <a:xfrm>
            <a:off x="142875" y="6643688"/>
            <a:ext cx="2133600" cy="214312"/>
          </a:xfrm>
        </p:spPr>
        <p:txBody>
          <a:bodyPr/>
          <a:lstStyle/>
          <a:p>
            <a:pPr>
              <a:defRPr/>
            </a:pPr>
            <a:fld id="{592038C1-2756-487C-A455-0584C6D5D947}" type="slidenum">
              <a:rPr lang="he-IL" sz="1000" smtClean="0">
                <a:solidFill>
                  <a:schemeClr val="tx1">
                    <a:lumMod val="65000"/>
                    <a:lumOff val="35000"/>
                  </a:schemeClr>
                </a:solidFill>
              </a:rPr>
              <a:pPr>
                <a:defRPr/>
              </a:pPr>
              <a:t>28</a:t>
            </a:fld>
            <a:endParaRPr lang="he-IL" sz="10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3"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36195" name="כותרת 5"/>
          <p:cNvSpPr>
            <a:spLocks noGrp="1"/>
          </p:cNvSpPr>
          <p:nvPr>
            <p:ph type="ctrTitle"/>
          </p:nvPr>
        </p:nvSpPr>
        <p:spPr bwMode="auto">
          <a:xfrm>
            <a:off x="231775" y="36513"/>
            <a:ext cx="8326438" cy="765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שאלה 9</a:t>
            </a:r>
            <a:endParaRPr lang="he-IL" sz="1800" smtClean="0"/>
          </a:p>
        </p:txBody>
      </p:sp>
      <p:pic>
        <p:nvPicPr>
          <p:cNvPr id="136196"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975" y="2625725"/>
            <a:ext cx="3143250"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197"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9338" y="2276475"/>
            <a:ext cx="3233737" cy="33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311150" y="492125"/>
            <a:ext cx="8183563" cy="9239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chemeClr val="tx2"/>
                </a:solidFill>
                <a:latin typeface="Calibri"/>
                <a:cs typeface="Arial"/>
              </a:rPr>
              <a:t>שאלה 9: </a:t>
            </a:r>
          </a:p>
          <a:p>
            <a:pPr fontAlgn="auto">
              <a:spcBef>
                <a:spcPts val="0"/>
              </a:spcBef>
              <a:spcAft>
                <a:spcPts val="0"/>
              </a:spcAft>
              <a:defRPr/>
            </a:pPr>
            <a:r>
              <a:rPr lang="he-IL" kern="0" dirty="0">
                <a:solidFill>
                  <a:schemeClr val="tx2"/>
                </a:solidFill>
                <a:latin typeface="Calibri"/>
                <a:cs typeface="Arial"/>
              </a:rPr>
              <a:t>א.</a:t>
            </a:r>
            <a:r>
              <a:rPr lang="he-IL" b="1" kern="0" dirty="0">
                <a:solidFill>
                  <a:schemeClr val="tx2"/>
                </a:solidFill>
                <a:latin typeface="Calibri"/>
                <a:cs typeface="Arial"/>
              </a:rPr>
              <a:t> </a:t>
            </a:r>
            <a:r>
              <a:rPr lang="he-IL" kern="0" dirty="0">
                <a:solidFill>
                  <a:schemeClr val="tx2"/>
                </a:solidFill>
                <a:latin typeface="Calibri"/>
                <a:cs typeface="Arial"/>
              </a:rPr>
              <a:t>לדעתכם, מדוע מייצרים מגבות שפני השטח שלהן מכוסות בליטות, ולא מגבות חלקות?</a:t>
            </a:r>
          </a:p>
          <a:p>
            <a:pPr fontAlgn="auto">
              <a:spcBef>
                <a:spcPts val="0"/>
              </a:spcBef>
              <a:spcAft>
                <a:spcPts val="0"/>
              </a:spcAft>
              <a:defRPr/>
            </a:pPr>
            <a:r>
              <a:rPr lang="he-IL" kern="0" dirty="0">
                <a:solidFill>
                  <a:schemeClr val="tx2"/>
                </a:solidFill>
                <a:latin typeface="Calibri"/>
                <a:cs typeface="Arial"/>
              </a:rPr>
              <a:t>ב. מה המשותף בין הריאות, לבין המעי הדק ולבין המגבת?</a:t>
            </a:r>
          </a:p>
        </p:txBody>
      </p:sp>
      <p:sp>
        <p:nvSpPr>
          <p:cNvPr id="2" name="חץ ימינה 1"/>
          <p:cNvSpPr/>
          <p:nvPr/>
        </p:nvSpPr>
        <p:spPr>
          <a:xfrm>
            <a:off x="4106863" y="3429000"/>
            <a:ext cx="520700" cy="5476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0" name="Slide Number Placeholder 9"/>
          <p:cNvSpPr>
            <a:spLocks noGrp="1"/>
          </p:cNvSpPr>
          <p:nvPr>
            <p:ph type="sldNum" sz="quarter" idx="12"/>
          </p:nvPr>
        </p:nvSpPr>
        <p:spPr/>
        <p:txBody>
          <a:bodyPr/>
          <a:lstStyle/>
          <a:p>
            <a:pPr>
              <a:defRPr/>
            </a:pPr>
            <a:fld id="{CEFEB432-88F5-490A-A746-373FFC15EC8C}" type="slidenum">
              <a:rPr lang="he-IL"/>
              <a:pPr>
                <a:defRPr/>
              </a:pPr>
              <a:t>29</a:t>
            </a:fld>
            <a:endParaRPr lang="he-IL"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4"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09571"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חישוב יחס שטח פנים/נפח של קובייה</a:t>
            </a:r>
            <a:endParaRPr lang="he-IL" sz="1800" smtClean="0"/>
          </a:p>
        </p:txBody>
      </p:sp>
      <p:graphicFrame>
        <p:nvGraphicFramePr>
          <p:cNvPr id="66" name="טבלה 65"/>
          <p:cNvGraphicFramePr>
            <a:graphicFrameLocks noGrp="1"/>
          </p:cNvGraphicFramePr>
          <p:nvPr>
            <p:extLst>
              <p:ext uri="{D42A27DB-BD31-4B8C-83A1-F6EECF244321}">
                <p14:modId xmlns:p14="http://schemas.microsoft.com/office/powerpoint/2010/main" val="493553045"/>
              </p:ext>
            </p:extLst>
          </p:nvPr>
        </p:nvGraphicFramePr>
        <p:xfrm>
          <a:off x="231775" y="1076325"/>
          <a:ext cx="8656638" cy="3749947"/>
        </p:xfrm>
        <a:graphic>
          <a:graphicData uri="http://schemas.openxmlformats.org/drawingml/2006/table">
            <a:tbl>
              <a:tblPr rtl="1" firstRow="1" bandRow="1">
                <a:tableStyleId>{5C22544A-7EE6-4342-B048-85BDC9FD1C3A}</a:tableStyleId>
              </a:tblPr>
              <a:tblGrid>
                <a:gridCol w="4031751"/>
                <a:gridCol w="2642553"/>
                <a:gridCol w="1982334"/>
              </a:tblGrid>
              <a:tr h="509659">
                <a:tc>
                  <a:txBody>
                    <a:bodyPr/>
                    <a:lstStyle/>
                    <a:p>
                      <a:pPr rtl="1"/>
                      <a:r>
                        <a:rPr lang="he-IL" sz="1800" b="0" dirty="0" smtClean="0">
                          <a:solidFill>
                            <a:schemeClr val="tx2"/>
                          </a:solidFill>
                        </a:rPr>
                        <a:t>                        שטח פנים (סמ"ר)</a:t>
                      </a:r>
                      <a:endParaRPr lang="he-IL" sz="1800" b="0" dirty="0">
                        <a:solidFill>
                          <a:schemeClr val="tx2"/>
                        </a:solidFill>
                      </a:endParaRPr>
                    </a:p>
                  </a:txBody>
                  <a:tcPr marL="91442" marR="91442"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sz="1800" b="0" dirty="0" smtClean="0">
                          <a:solidFill>
                            <a:schemeClr val="tx2"/>
                          </a:solidFill>
                        </a:rPr>
                        <a:t>               נפח (סמ"ק)</a:t>
                      </a:r>
                      <a:endParaRPr lang="he-IL" sz="1800" b="0" dirty="0">
                        <a:solidFill>
                          <a:schemeClr val="tx2"/>
                        </a:solidFill>
                      </a:endParaRPr>
                    </a:p>
                  </a:txBody>
                  <a:tcPr marL="91442" marR="91442"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sz="1800" b="0" dirty="0" smtClean="0">
                          <a:solidFill>
                            <a:schemeClr val="tx2"/>
                          </a:solidFill>
                        </a:rPr>
                        <a:t>   שטח פנים/נפח</a:t>
                      </a:r>
                    </a:p>
                    <a:p>
                      <a:pPr rtl="1"/>
                      <a:r>
                        <a:rPr lang="he-IL" sz="1800" b="0" dirty="0" smtClean="0">
                          <a:solidFill>
                            <a:schemeClr val="tx2"/>
                          </a:solidFill>
                        </a:rPr>
                        <a:t>    (סמ"ר/סמ"ק)</a:t>
                      </a:r>
                      <a:endParaRPr lang="he-IL" sz="1800" b="0" dirty="0">
                        <a:solidFill>
                          <a:schemeClr val="tx2"/>
                        </a:solidFill>
                      </a:endParaRPr>
                    </a:p>
                  </a:txBody>
                  <a:tcPr marL="91442" marR="91442"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109841">
                <a:tc>
                  <a:txBody>
                    <a:bodyPr/>
                    <a:lstStyle/>
                    <a:p>
                      <a:pPr algn="ctr" rtl="1"/>
                      <a:endParaRPr lang="he-IL" sz="1800" dirty="0" smtClean="0">
                        <a:solidFill>
                          <a:schemeClr val="tx2"/>
                        </a:solidFill>
                      </a:endParaRPr>
                    </a:p>
                    <a:p>
                      <a:pPr algn="ctr" rtl="1"/>
                      <a:r>
                        <a:rPr lang="he-IL" sz="1800" dirty="0" smtClean="0">
                          <a:solidFill>
                            <a:schemeClr val="tx2"/>
                          </a:solidFill>
                        </a:rPr>
                        <a:t>      </a:t>
                      </a:r>
                      <a:r>
                        <a:rPr lang="en-US" sz="1800" dirty="0" smtClean="0">
                          <a:solidFill>
                            <a:schemeClr val="tx2"/>
                          </a:solidFill>
                        </a:rPr>
                        <a:t>     1*1*6=6</a:t>
                      </a:r>
                      <a:r>
                        <a:rPr lang="he-IL" sz="1800" dirty="0" smtClean="0">
                          <a:solidFill>
                            <a:schemeClr val="tx2"/>
                          </a:solidFill>
                        </a:rPr>
                        <a:t>                  </a:t>
                      </a:r>
                    </a:p>
                    <a:p>
                      <a:pPr rtl="1"/>
                      <a:r>
                        <a:rPr lang="he-IL" sz="1800" dirty="0" smtClean="0">
                          <a:solidFill>
                            <a:schemeClr val="tx2"/>
                          </a:solidFill>
                        </a:rPr>
                        <a:t>                       </a:t>
                      </a:r>
                    </a:p>
                    <a:p>
                      <a:pPr rtl="1"/>
                      <a:endParaRPr lang="he-IL" sz="1800" dirty="0" smtClean="0">
                        <a:solidFill>
                          <a:schemeClr val="tx2"/>
                        </a:solidFill>
                      </a:endParaRPr>
                    </a:p>
                    <a:p>
                      <a:pPr rtl="1"/>
                      <a:endParaRPr lang="he-IL" sz="1800" dirty="0" smtClean="0">
                        <a:solidFill>
                          <a:schemeClr val="tx2"/>
                        </a:solidFill>
                      </a:endParaRPr>
                    </a:p>
                    <a:p>
                      <a:pPr rtl="1"/>
                      <a:endParaRPr lang="he-IL" sz="1800" dirty="0" smtClean="0">
                        <a:solidFill>
                          <a:schemeClr val="tx2"/>
                        </a:solidFill>
                      </a:endParaRPr>
                    </a:p>
                    <a:p>
                      <a:pPr rtl="1"/>
                      <a:endParaRPr lang="he-IL" sz="1800" dirty="0" smtClean="0">
                        <a:solidFill>
                          <a:schemeClr val="tx2"/>
                        </a:solidFill>
                      </a:endParaRPr>
                    </a:p>
                    <a:p>
                      <a:pPr rtl="1"/>
                      <a:endParaRPr lang="he-IL" sz="1800" dirty="0" smtClean="0">
                        <a:solidFill>
                          <a:schemeClr val="tx2"/>
                        </a:solidFill>
                      </a:endParaRPr>
                    </a:p>
                    <a:p>
                      <a:pPr rtl="1"/>
                      <a:endParaRPr lang="he-IL" sz="1800" dirty="0" smtClean="0">
                        <a:solidFill>
                          <a:schemeClr val="tx2"/>
                        </a:solidFill>
                      </a:endParaRPr>
                    </a:p>
                    <a:p>
                      <a:pPr rtl="1"/>
                      <a:endParaRPr lang="he-IL" sz="1800" dirty="0" smtClean="0">
                        <a:solidFill>
                          <a:schemeClr val="tx2"/>
                        </a:solidFill>
                      </a:endParaRPr>
                    </a:p>
                    <a:p>
                      <a:pPr rtl="1"/>
                      <a:r>
                        <a:rPr lang="he-IL" sz="1800" dirty="0" smtClean="0">
                          <a:solidFill>
                            <a:schemeClr val="tx2"/>
                          </a:solidFill>
                        </a:rPr>
                        <a:t>      </a:t>
                      </a:r>
                      <a:endParaRPr lang="he-IL" sz="1800" dirty="0">
                        <a:solidFill>
                          <a:schemeClr val="tx2"/>
                        </a:solidFill>
                      </a:endParaRPr>
                    </a:p>
                  </a:txBody>
                  <a:tcPr marL="91442" marR="91442"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sz="1800" dirty="0" smtClean="0">
                          <a:solidFill>
                            <a:schemeClr val="tx2"/>
                          </a:solidFill>
                        </a:rPr>
                        <a:t>     </a:t>
                      </a:r>
                    </a:p>
                    <a:p>
                      <a:pPr rtl="1"/>
                      <a:r>
                        <a:rPr lang="he-IL" sz="1800" dirty="0" smtClean="0">
                          <a:solidFill>
                            <a:schemeClr val="tx2"/>
                          </a:solidFill>
                        </a:rPr>
                        <a:t>             </a:t>
                      </a:r>
                      <a:r>
                        <a:rPr lang="en-US" sz="1800" dirty="0" smtClean="0">
                          <a:solidFill>
                            <a:schemeClr val="tx2"/>
                          </a:solidFill>
                        </a:rPr>
                        <a:t>1*1*1=1</a:t>
                      </a:r>
                      <a:endParaRPr lang="he-IL" sz="1800" dirty="0">
                        <a:solidFill>
                          <a:schemeClr val="tx2"/>
                        </a:solidFill>
                      </a:endParaRPr>
                    </a:p>
                  </a:txBody>
                  <a:tcPr marL="91442" marR="91442"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endParaRPr lang="he-IL" sz="1800" dirty="0">
                        <a:solidFill>
                          <a:schemeClr val="tx2"/>
                        </a:solidFill>
                      </a:endParaRPr>
                    </a:p>
                  </a:txBody>
                  <a:tcPr marL="91442" marR="91442"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4" name="TextBox 53"/>
          <p:cNvSpPr txBox="1"/>
          <p:nvPr/>
        </p:nvSpPr>
        <p:spPr>
          <a:xfrm>
            <a:off x="1052513" y="1762125"/>
            <a:ext cx="414337" cy="92233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u="sng" kern="0" dirty="0">
                <a:solidFill>
                  <a:srgbClr val="1D4C72"/>
                </a:solidFill>
                <a:latin typeface="Calibri"/>
                <a:cs typeface="Arial"/>
              </a:rPr>
              <a:t>6 </a:t>
            </a:r>
          </a:p>
          <a:p>
            <a:pPr fontAlgn="auto">
              <a:spcBef>
                <a:spcPts val="0"/>
              </a:spcBef>
              <a:spcAft>
                <a:spcPts val="0"/>
              </a:spcAft>
              <a:defRPr/>
            </a:pPr>
            <a:r>
              <a:rPr lang="he-IL" kern="0" dirty="0">
                <a:solidFill>
                  <a:srgbClr val="1D4C72"/>
                </a:solidFill>
                <a:latin typeface="Calibri"/>
                <a:cs typeface="Arial"/>
              </a:rPr>
              <a:t>1</a:t>
            </a:r>
          </a:p>
          <a:p>
            <a:pPr fontAlgn="auto">
              <a:spcBef>
                <a:spcPts val="0"/>
              </a:spcBef>
              <a:spcAft>
                <a:spcPts val="0"/>
              </a:spcAft>
              <a:defRPr/>
            </a:pPr>
            <a:endParaRPr lang="he-IL" kern="0" dirty="0">
              <a:solidFill>
                <a:srgbClr val="1D4C72"/>
              </a:solidFill>
              <a:latin typeface="Calibri"/>
              <a:cs typeface="Arial"/>
            </a:endParaRPr>
          </a:p>
        </p:txBody>
      </p:sp>
      <p:sp>
        <p:nvSpPr>
          <p:cNvPr id="67" name="TextBox 66"/>
          <p:cNvSpPr txBox="1"/>
          <p:nvPr/>
        </p:nvSpPr>
        <p:spPr>
          <a:xfrm>
            <a:off x="1476375" y="1885950"/>
            <a:ext cx="415925" cy="36988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srgbClr val="FF6600"/>
                </a:solidFill>
                <a:latin typeface="Calibri"/>
                <a:cs typeface="Arial"/>
              </a:rPr>
              <a:t>6</a:t>
            </a:r>
          </a:p>
        </p:txBody>
      </p:sp>
      <p:sp>
        <p:nvSpPr>
          <p:cNvPr id="68" name="TextBox 67"/>
          <p:cNvSpPr txBox="1"/>
          <p:nvPr/>
        </p:nvSpPr>
        <p:spPr>
          <a:xfrm>
            <a:off x="1247775" y="1885950"/>
            <a:ext cx="436563" cy="36988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srgbClr val="1D4C72"/>
                </a:solidFill>
                <a:latin typeface="Calibri"/>
                <a:cs typeface="Arial"/>
              </a:rPr>
              <a:t>=</a:t>
            </a:r>
          </a:p>
        </p:txBody>
      </p:sp>
      <p:sp>
        <p:nvSpPr>
          <p:cNvPr id="51" name="TextBox 50"/>
          <p:cNvSpPr txBox="1"/>
          <p:nvPr/>
        </p:nvSpPr>
        <p:spPr>
          <a:xfrm>
            <a:off x="271463" y="473075"/>
            <a:ext cx="8183562" cy="64611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srgbClr val="1D4C72"/>
                </a:solidFill>
                <a:latin typeface="Calibri"/>
                <a:cs typeface="Arial"/>
              </a:rPr>
              <a:t>נחשב את היחס שטח פנים/נפח של קובייה שאורך הצלע שלה 1 ס"מ.</a:t>
            </a:r>
          </a:p>
          <a:p>
            <a:pPr fontAlgn="auto">
              <a:spcBef>
                <a:spcPts val="0"/>
              </a:spcBef>
              <a:spcAft>
                <a:spcPts val="0"/>
              </a:spcAft>
              <a:defRPr/>
            </a:pPr>
            <a:endParaRPr lang="he-IL" kern="0" dirty="0">
              <a:solidFill>
                <a:srgbClr val="1D4C72"/>
              </a:solidFill>
              <a:latin typeface="Calibri"/>
              <a:cs typeface="Arial"/>
            </a:endParaRPr>
          </a:p>
        </p:txBody>
      </p:sp>
      <p:sp>
        <p:nvSpPr>
          <p:cNvPr id="52" name="קוביה 51"/>
          <p:cNvSpPr/>
          <p:nvPr/>
        </p:nvSpPr>
        <p:spPr>
          <a:xfrm>
            <a:off x="3203575" y="3033713"/>
            <a:ext cx="657225" cy="6477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nvGrpSpPr>
          <p:cNvPr id="109591" name="קבוצה 54"/>
          <p:cNvGrpSpPr>
            <a:grpSpLocks/>
          </p:cNvGrpSpPr>
          <p:nvPr/>
        </p:nvGrpSpPr>
        <p:grpSpPr bwMode="auto">
          <a:xfrm>
            <a:off x="5976938" y="2343150"/>
            <a:ext cx="1520825" cy="1930400"/>
            <a:chOff x="2660047" y="401491"/>
            <a:chExt cx="1519650" cy="1931340"/>
          </a:xfrm>
        </p:grpSpPr>
        <p:sp>
          <p:nvSpPr>
            <p:cNvPr id="78" name="מלבן 77"/>
            <p:cNvSpPr/>
            <p:nvPr/>
          </p:nvSpPr>
          <p:spPr>
            <a:xfrm>
              <a:off x="3166068" y="1367161"/>
              <a:ext cx="507608" cy="4828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79" name="מלבן 78"/>
            <p:cNvSpPr/>
            <p:nvPr/>
          </p:nvSpPr>
          <p:spPr>
            <a:xfrm>
              <a:off x="3167655" y="884326"/>
              <a:ext cx="506021" cy="4828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80" name="מלבן 79"/>
            <p:cNvSpPr/>
            <p:nvPr/>
          </p:nvSpPr>
          <p:spPr>
            <a:xfrm>
              <a:off x="3167655" y="1849996"/>
              <a:ext cx="506021" cy="4828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81" name="מלבן 80"/>
            <p:cNvSpPr/>
            <p:nvPr/>
          </p:nvSpPr>
          <p:spPr>
            <a:xfrm>
              <a:off x="3167655" y="401491"/>
              <a:ext cx="506021" cy="4828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82" name="מלבן 81"/>
            <p:cNvSpPr/>
            <p:nvPr/>
          </p:nvSpPr>
          <p:spPr>
            <a:xfrm>
              <a:off x="3673675" y="1367161"/>
              <a:ext cx="506022" cy="4828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83" name="מלבן 82"/>
            <p:cNvSpPr/>
            <p:nvPr/>
          </p:nvSpPr>
          <p:spPr>
            <a:xfrm>
              <a:off x="2660047" y="1367161"/>
              <a:ext cx="506021" cy="4828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17" name="Slide Number Placeholder 16"/>
          <p:cNvSpPr>
            <a:spLocks noGrp="1"/>
          </p:cNvSpPr>
          <p:nvPr>
            <p:ph type="sldNum" sz="quarter" idx="12"/>
          </p:nvPr>
        </p:nvSpPr>
        <p:spPr/>
        <p:txBody>
          <a:bodyPr/>
          <a:lstStyle/>
          <a:p>
            <a:pPr>
              <a:defRPr/>
            </a:pPr>
            <a:fld id="{B96660C6-6D88-4555-B52D-EED4F5A7E665}" type="slidenum">
              <a:rPr lang="he-IL"/>
              <a:pPr>
                <a:defRPr/>
              </a:pPr>
              <a:t>3</a:t>
            </a:fld>
            <a:endParaRPr lang="he-IL" dirty="0"/>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3"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37219" name="כותרת 5"/>
          <p:cNvSpPr>
            <a:spLocks noGrp="1"/>
          </p:cNvSpPr>
          <p:nvPr>
            <p:ph type="ctrTitle"/>
          </p:nvPr>
        </p:nvSpPr>
        <p:spPr bwMode="auto">
          <a:xfrm>
            <a:off x="231775" y="36513"/>
            <a:ext cx="8326438" cy="765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תשובה</a:t>
            </a:r>
            <a:endParaRPr lang="he-IL" sz="1800" smtClean="0"/>
          </a:p>
        </p:txBody>
      </p:sp>
      <p:sp>
        <p:nvSpPr>
          <p:cNvPr id="10" name="Rectangle 20"/>
          <p:cNvSpPr/>
          <p:nvPr/>
        </p:nvSpPr>
        <p:spPr bwMode="auto">
          <a:xfrm>
            <a:off x="298450" y="1843088"/>
            <a:ext cx="8196263" cy="1730375"/>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endParaRPr lang="he-IL" sz="500" kern="0" dirty="0">
              <a:solidFill>
                <a:prstClr val="black"/>
              </a:solidFill>
              <a:latin typeface="Arial"/>
              <a:cs typeface="Arial"/>
            </a:endParaRPr>
          </a:p>
          <a:p>
            <a:pPr fontAlgn="auto">
              <a:spcBef>
                <a:spcPts val="0"/>
              </a:spcBef>
              <a:spcAft>
                <a:spcPts val="0"/>
              </a:spcAft>
              <a:defRPr/>
            </a:pPr>
            <a:r>
              <a:rPr lang="he-IL" b="1" kern="0" dirty="0">
                <a:solidFill>
                  <a:prstClr val="black"/>
                </a:solidFill>
                <a:latin typeface="Arial"/>
                <a:cs typeface="Arial"/>
              </a:rPr>
              <a:t>תשובה: </a:t>
            </a:r>
          </a:p>
          <a:p>
            <a:pPr fontAlgn="auto">
              <a:spcBef>
                <a:spcPts val="0"/>
              </a:spcBef>
              <a:spcAft>
                <a:spcPts val="0"/>
              </a:spcAft>
              <a:defRPr/>
            </a:pPr>
            <a:r>
              <a:rPr lang="he-IL" kern="0" dirty="0">
                <a:solidFill>
                  <a:prstClr val="black"/>
                </a:solidFill>
                <a:latin typeface="Arial"/>
                <a:cs typeface="Arial"/>
              </a:rPr>
              <a:t>א. הבליטות מגדילות את שטח הפנים של המגבת ואת היחס שטח פנים/נפח, וכך המגבת יכולה לספוג יותר </a:t>
            </a:r>
            <a:r>
              <a:rPr lang="he-IL" kern="0" dirty="0">
                <a:latin typeface="Arial"/>
                <a:cs typeface="Arial"/>
              </a:rPr>
              <a:t>מים. </a:t>
            </a:r>
          </a:p>
          <a:p>
            <a:pPr fontAlgn="auto">
              <a:spcBef>
                <a:spcPts val="0"/>
              </a:spcBef>
              <a:spcAft>
                <a:spcPts val="0"/>
              </a:spcAft>
              <a:defRPr/>
            </a:pPr>
            <a:r>
              <a:rPr lang="he-IL" kern="0" dirty="0">
                <a:latin typeface="Arial"/>
                <a:cs typeface="Arial"/>
              </a:rPr>
              <a:t>ב. המשותף בין המעי, לבין הריאות ולבין המגבת הוא שעוברים דרכם חומרים, והגדלת היחס שטח פנים/נפח מייעלת את תהליכי מעבר החומרים. </a:t>
            </a:r>
          </a:p>
        </p:txBody>
      </p:sp>
      <p:sp>
        <p:nvSpPr>
          <p:cNvPr id="12" name="TextBox 11"/>
          <p:cNvSpPr txBox="1"/>
          <p:nvPr/>
        </p:nvSpPr>
        <p:spPr>
          <a:xfrm>
            <a:off x="311150" y="492125"/>
            <a:ext cx="8183563" cy="9239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Calibri"/>
                <a:cs typeface="Arial"/>
              </a:rPr>
              <a:t>שאלה 9: </a:t>
            </a:r>
          </a:p>
          <a:p>
            <a:pPr fontAlgn="auto">
              <a:spcBef>
                <a:spcPts val="0"/>
              </a:spcBef>
              <a:spcAft>
                <a:spcPts val="0"/>
              </a:spcAft>
              <a:defRPr/>
            </a:pPr>
            <a:r>
              <a:rPr lang="he-IL" kern="0" dirty="0">
                <a:solidFill>
                  <a:schemeClr val="tx2"/>
                </a:solidFill>
                <a:latin typeface="Calibri"/>
                <a:cs typeface="Arial"/>
              </a:rPr>
              <a:t>א.</a:t>
            </a:r>
            <a:r>
              <a:rPr lang="he-IL" b="1" kern="0" dirty="0">
                <a:solidFill>
                  <a:schemeClr val="tx2"/>
                </a:solidFill>
                <a:latin typeface="Calibri"/>
                <a:cs typeface="Arial"/>
              </a:rPr>
              <a:t> </a:t>
            </a:r>
            <a:r>
              <a:rPr lang="he-IL" kern="0" dirty="0">
                <a:solidFill>
                  <a:schemeClr val="tx2"/>
                </a:solidFill>
                <a:latin typeface="Calibri"/>
                <a:cs typeface="Arial"/>
              </a:rPr>
              <a:t>לדעתכם, מדוע מייצרים מגבות שפני השטח שלהן מכוסות בליטות, ולא מגבות חלקות?</a:t>
            </a:r>
          </a:p>
          <a:p>
            <a:pPr fontAlgn="auto">
              <a:spcBef>
                <a:spcPts val="0"/>
              </a:spcBef>
              <a:spcAft>
                <a:spcPts val="0"/>
              </a:spcAft>
              <a:defRPr/>
            </a:pPr>
            <a:r>
              <a:rPr lang="he-IL" kern="0" dirty="0">
                <a:solidFill>
                  <a:schemeClr val="tx2"/>
                </a:solidFill>
                <a:latin typeface="Calibri"/>
                <a:cs typeface="Arial"/>
              </a:rPr>
              <a:t>ב. מה המשותף בין הריאות, לבין המעי הדק ולבין המגבת</a:t>
            </a:r>
            <a:r>
              <a:rPr lang="he-IL" kern="0" dirty="0">
                <a:solidFill>
                  <a:srgbClr val="1D4C72"/>
                </a:solidFill>
                <a:latin typeface="Calibri"/>
                <a:cs typeface="Arial"/>
              </a:rPr>
              <a:t>?</a:t>
            </a:r>
          </a:p>
        </p:txBody>
      </p:sp>
      <p:sp>
        <p:nvSpPr>
          <p:cNvPr id="7" name="Slide Number Placeholder 6"/>
          <p:cNvSpPr>
            <a:spLocks noGrp="1"/>
          </p:cNvSpPr>
          <p:nvPr>
            <p:ph type="sldNum" sz="quarter" idx="12"/>
          </p:nvPr>
        </p:nvSpPr>
        <p:spPr/>
        <p:txBody>
          <a:bodyPr/>
          <a:lstStyle/>
          <a:p>
            <a:pPr>
              <a:defRPr/>
            </a:pPr>
            <a:fld id="{464CC44D-FBAF-460F-A087-EC8BB0895FCD}" type="slidenum">
              <a:rPr lang="he-IL"/>
              <a:pPr>
                <a:defRPr/>
              </a:pPr>
              <a:t>30</a:t>
            </a:fld>
            <a:endParaRPr lang="he-IL"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503238" y="419100"/>
            <a:ext cx="8215312" cy="46038"/>
          </a:xfrm>
          <a:prstGeom prst="rect">
            <a:avLst/>
          </a:prstGeom>
          <a:blipFill dpi="0" rotWithShape="1">
            <a:blip r:embed="rId3"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TextBox 5"/>
          <p:cNvSpPr txBox="1"/>
          <p:nvPr/>
        </p:nvSpPr>
        <p:spPr>
          <a:xfrm>
            <a:off x="554038" y="415925"/>
            <a:ext cx="8183562" cy="147796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10:</a:t>
            </a:r>
          </a:p>
          <a:p>
            <a:pPr fontAlgn="auto">
              <a:spcBef>
                <a:spcPts val="0"/>
              </a:spcBef>
              <a:spcAft>
                <a:spcPts val="0"/>
              </a:spcAft>
              <a:defRPr/>
            </a:pPr>
            <a:r>
              <a:rPr lang="he-IL" dirty="0">
                <a:solidFill>
                  <a:srgbClr val="1D4C72"/>
                </a:solidFill>
                <a:latin typeface="Arial"/>
                <a:cs typeface="Arial"/>
              </a:rPr>
              <a:t>א. מדוע לעתים החתול מצטנף ככדור בחורף? ומדוע הוא </a:t>
            </a:r>
            <a:r>
              <a:rPr lang="he-IL" dirty="0">
                <a:solidFill>
                  <a:schemeClr val="tx2"/>
                </a:solidFill>
                <a:latin typeface="Arial"/>
                <a:cs typeface="Arial"/>
              </a:rPr>
              <a:t>מתפרשׂ ל</a:t>
            </a:r>
            <a:r>
              <a:rPr lang="he-IL" dirty="0">
                <a:solidFill>
                  <a:srgbClr val="1D4C72"/>
                </a:solidFill>
                <a:latin typeface="Arial"/>
                <a:cs typeface="Arial"/>
              </a:rPr>
              <a:t>כל אורכו על הרצפה </a:t>
            </a:r>
          </a:p>
          <a:p>
            <a:pPr fontAlgn="auto">
              <a:spcBef>
                <a:spcPts val="0"/>
              </a:spcBef>
              <a:spcAft>
                <a:spcPts val="0"/>
              </a:spcAft>
              <a:defRPr/>
            </a:pPr>
            <a:r>
              <a:rPr lang="he-IL" dirty="0">
                <a:solidFill>
                  <a:srgbClr val="1D4C72"/>
                </a:solidFill>
                <a:latin typeface="Arial"/>
                <a:cs typeface="Arial"/>
              </a:rPr>
              <a:t>    בקיץ?</a:t>
            </a:r>
          </a:p>
          <a:p>
            <a:pPr fontAlgn="auto">
              <a:spcBef>
                <a:spcPts val="0"/>
              </a:spcBef>
              <a:spcAft>
                <a:spcPts val="0"/>
              </a:spcAft>
              <a:defRPr/>
            </a:pPr>
            <a:r>
              <a:rPr lang="he-IL" dirty="0">
                <a:solidFill>
                  <a:srgbClr val="1D4C72"/>
                </a:solidFill>
                <a:latin typeface="Arial"/>
                <a:cs typeface="Arial"/>
              </a:rPr>
              <a:t>ב. למי קשה יותר לשמור על טמפרטורת גוף קבועה, לתינוק או לאדם מבוגר?</a:t>
            </a:r>
          </a:p>
          <a:p>
            <a:pPr fontAlgn="auto">
              <a:spcBef>
                <a:spcPts val="0"/>
              </a:spcBef>
              <a:spcAft>
                <a:spcPts val="0"/>
              </a:spcAft>
              <a:defRPr/>
            </a:pPr>
            <a:endParaRPr lang="he-IL" dirty="0">
              <a:solidFill>
                <a:srgbClr val="1D4C72"/>
              </a:solidFill>
              <a:latin typeface="Arial"/>
              <a:cs typeface="Arial"/>
            </a:endParaRPr>
          </a:p>
        </p:txBody>
      </p:sp>
      <p:sp>
        <p:nvSpPr>
          <p:cNvPr id="138244" name="כותרת 8"/>
          <p:cNvSpPr>
            <a:spLocks noGrp="1"/>
          </p:cNvSpPr>
          <p:nvPr>
            <p:ph type="title"/>
          </p:nvPr>
        </p:nvSpPr>
        <p:spPr bwMode="auto">
          <a:xfrm>
            <a:off x="700088" y="0"/>
            <a:ext cx="8086725" cy="439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שאלה 10</a:t>
            </a:r>
            <a:endParaRPr lang="he-IL" sz="1800" smtClean="0"/>
          </a:p>
        </p:txBody>
      </p:sp>
      <p:pic>
        <p:nvPicPr>
          <p:cNvPr id="13824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163" y="2636838"/>
            <a:ext cx="283210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46"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6375" y="2659063"/>
            <a:ext cx="2987675"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p:cNvSpPr>
            <a:spLocks noGrp="1"/>
          </p:cNvSpPr>
          <p:nvPr>
            <p:ph type="sldNum" sz="quarter" idx="12"/>
          </p:nvPr>
        </p:nvSpPr>
        <p:spPr/>
        <p:txBody>
          <a:bodyPr/>
          <a:lstStyle/>
          <a:p>
            <a:pPr>
              <a:defRPr/>
            </a:pPr>
            <a:fld id="{BA369242-324A-4803-982F-0E1F8777A8F9}" type="slidenum">
              <a:rPr lang="he-IL" sz="1000" smtClean="0">
                <a:solidFill>
                  <a:schemeClr val="tx1">
                    <a:lumMod val="65000"/>
                    <a:lumOff val="35000"/>
                  </a:schemeClr>
                </a:solidFill>
              </a:rPr>
              <a:pPr>
                <a:defRPr/>
              </a:pPr>
              <a:t>31</a:t>
            </a:fld>
            <a:endParaRPr lang="he-IL" sz="10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503238" y="419100"/>
            <a:ext cx="8215312" cy="46038"/>
          </a:xfrm>
          <a:prstGeom prst="rect">
            <a:avLst/>
          </a:prstGeom>
          <a:blipFill dpi="0" rotWithShape="1">
            <a:blip r:embed="rId3"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TextBox 5"/>
          <p:cNvSpPr txBox="1"/>
          <p:nvPr/>
        </p:nvSpPr>
        <p:spPr>
          <a:xfrm>
            <a:off x="554038" y="415925"/>
            <a:ext cx="8183562" cy="147796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10:</a:t>
            </a:r>
          </a:p>
          <a:p>
            <a:pPr fontAlgn="auto">
              <a:spcBef>
                <a:spcPts val="0"/>
              </a:spcBef>
              <a:spcAft>
                <a:spcPts val="0"/>
              </a:spcAft>
              <a:defRPr/>
            </a:pPr>
            <a:r>
              <a:rPr lang="he-IL" dirty="0">
                <a:solidFill>
                  <a:srgbClr val="1D4C72"/>
                </a:solidFill>
                <a:latin typeface="Arial"/>
                <a:cs typeface="Arial"/>
              </a:rPr>
              <a:t>א. מדוע לעתים החתול מצטנף ככדור בחורף? ומדוע </a:t>
            </a:r>
            <a:r>
              <a:rPr lang="he-IL" dirty="0">
                <a:solidFill>
                  <a:schemeClr val="tx2"/>
                </a:solidFill>
                <a:latin typeface="Arial"/>
                <a:cs typeface="Arial"/>
              </a:rPr>
              <a:t>הוא מתפרשׂ לכל אורכו על הרצפה </a:t>
            </a:r>
          </a:p>
          <a:p>
            <a:pPr fontAlgn="auto">
              <a:spcBef>
                <a:spcPts val="0"/>
              </a:spcBef>
              <a:spcAft>
                <a:spcPts val="0"/>
              </a:spcAft>
              <a:defRPr/>
            </a:pPr>
            <a:r>
              <a:rPr lang="he-IL" dirty="0">
                <a:solidFill>
                  <a:schemeClr val="tx2"/>
                </a:solidFill>
                <a:latin typeface="Arial"/>
                <a:cs typeface="Arial"/>
              </a:rPr>
              <a:t>    בקיץ?</a:t>
            </a:r>
          </a:p>
          <a:p>
            <a:pPr fontAlgn="auto">
              <a:spcBef>
                <a:spcPts val="0"/>
              </a:spcBef>
              <a:spcAft>
                <a:spcPts val="0"/>
              </a:spcAft>
              <a:defRPr/>
            </a:pPr>
            <a:r>
              <a:rPr lang="he-IL" dirty="0">
                <a:solidFill>
                  <a:schemeClr val="tx2"/>
                </a:solidFill>
                <a:latin typeface="Arial"/>
                <a:cs typeface="Arial"/>
              </a:rPr>
              <a:t>ב. למי קשה יותר לשמור על טמפרטורת גוף קבועה, לתינוק או לאדם מבוגר?</a:t>
            </a:r>
          </a:p>
          <a:p>
            <a:pPr fontAlgn="auto">
              <a:spcBef>
                <a:spcPts val="0"/>
              </a:spcBef>
              <a:spcAft>
                <a:spcPts val="0"/>
              </a:spcAft>
              <a:defRPr/>
            </a:pPr>
            <a:endParaRPr lang="he-IL" dirty="0">
              <a:solidFill>
                <a:srgbClr val="1D4C72"/>
              </a:solidFill>
              <a:latin typeface="Arial"/>
              <a:cs typeface="Arial"/>
            </a:endParaRPr>
          </a:p>
        </p:txBody>
      </p:sp>
      <p:sp>
        <p:nvSpPr>
          <p:cNvPr id="139268" name="כותרת 8"/>
          <p:cNvSpPr>
            <a:spLocks noGrp="1"/>
          </p:cNvSpPr>
          <p:nvPr>
            <p:ph type="title"/>
          </p:nvPr>
        </p:nvSpPr>
        <p:spPr bwMode="auto">
          <a:xfrm>
            <a:off x="700088" y="0"/>
            <a:ext cx="8086725" cy="439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תשובה</a:t>
            </a:r>
            <a:endParaRPr lang="he-IL" sz="1800" smtClean="0"/>
          </a:p>
        </p:txBody>
      </p:sp>
      <p:pic>
        <p:nvPicPr>
          <p:cNvPr id="13926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0338" y="1893888"/>
            <a:ext cx="1123950"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7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9950" y="1893888"/>
            <a:ext cx="900113"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0"/>
          <p:cNvSpPr/>
          <p:nvPr/>
        </p:nvSpPr>
        <p:spPr bwMode="auto">
          <a:xfrm>
            <a:off x="531813" y="3213100"/>
            <a:ext cx="8196262" cy="2232025"/>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endParaRPr lang="he-IL" sz="500" kern="0" dirty="0">
              <a:solidFill>
                <a:prstClr val="black"/>
              </a:solidFill>
              <a:latin typeface="Arial"/>
              <a:cs typeface="Arial"/>
            </a:endParaRPr>
          </a:p>
          <a:p>
            <a:pPr fontAlgn="auto">
              <a:spcBef>
                <a:spcPts val="0"/>
              </a:spcBef>
              <a:spcAft>
                <a:spcPts val="0"/>
              </a:spcAft>
              <a:defRPr/>
            </a:pPr>
            <a:r>
              <a:rPr lang="he-IL" b="1" kern="0" dirty="0">
                <a:solidFill>
                  <a:prstClr val="black"/>
                </a:solidFill>
                <a:latin typeface="Arial"/>
                <a:cs typeface="Arial"/>
              </a:rPr>
              <a:t>תשובה:   </a:t>
            </a:r>
            <a:endParaRPr lang="he-IL" b="1" kern="0" dirty="0">
              <a:latin typeface="Arial"/>
              <a:cs typeface="Arial"/>
            </a:endParaRPr>
          </a:p>
          <a:p>
            <a:pPr fontAlgn="auto">
              <a:spcBef>
                <a:spcPts val="0"/>
              </a:spcBef>
              <a:spcAft>
                <a:spcPts val="0"/>
              </a:spcAft>
              <a:defRPr/>
            </a:pPr>
            <a:r>
              <a:rPr lang="he-IL" kern="0" dirty="0">
                <a:latin typeface="Arial"/>
                <a:cs typeface="Arial"/>
              </a:rPr>
              <a:t>א. הצטנפות החתול גורמת להקטנת שטח הפנים שלו החשוף לסביבה, להקטנת היחס שטח פנים/נפח ולהקטנת הפסד החום לסביבה. ההתפרשׂות  גורמת להגדלת היחס, ולהגדלת הפסד החום לסביבה.</a:t>
            </a:r>
          </a:p>
          <a:p>
            <a:pPr fontAlgn="auto">
              <a:spcBef>
                <a:spcPts val="0"/>
              </a:spcBef>
              <a:spcAft>
                <a:spcPts val="0"/>
              </a:spcAft>
              <a:defRPr/>
            </a:pPr>
            <a:r>
              <a:rPr lang="he-IL" kern="0" dirty="0">
                <a:latin typeface="Arial"/>
                <a:cs typeface="Arial"/>
              </a:rPr>
              <a:t>ב. לתינוק קשה יותר לשמור על טמפרטורת גוף קבועה, מכיוון שהיחס שטח פנים/נפח של גופו גדול יותר, והוא מאבד חום לסביבה יותר מאדם מבוגר (ביחס לאותה </a:t>
            </a:r>
            <a:r>
              <a:rPr lang="he-IL" kern="0" dirty="0">
                <a:solidFill>
                  <a:prstClr val="black"/>
                </a:solidFill>
                <a:latin typeface="Arial"/>
                <a:cs typeface="Arial"/>
              </a:rPr>
              <a:t>יחידת נפח).</a:t>
            </a:r>
          </a:p>
        </p:txBody>
      </p:sp>
      <p:sp>
        <p:nvSpPr>
          <p:cNvPr id="9" name="Slide Number Placeholder 8"/>
          <p:cNvSpPr>
            <a:spLocks noGrp="1"/>
          </p:cNvSpPr>
          <p:nvPr>
            <p:ph type="sldNum" sz="quarter" idx="12"/>
          </p:nvPr>
        </p:nvSpPr>
        <p:spPr/>
        <p:txBody>
          <a:bodyPr/>
          <a:lstStyle/>
          <a:p>
            <a:pPr>
              <a:defRPr/>
            </a:pPr>
            <a:fld id="{792BDF65-A63E-4EFE-9569-F0B4FFB94247}" type="slidenum">
              <a:rPr lang="he-IL" sz="1000" smtClean="0">
                <a:solidFill>
                  <a:schemeClr val="tx1">
                    <a:lumMod val="65000"/>
                    <a:lumOff val="35000"/>
                  </a:schemeClr>
                </a:solidFill>
              </a:rPr>
              <a:pPr>
                <a:defRPr/>
              </a:pPr>
              <a:t>32</a:t>
            </a:fld>
            <a:endParaRPr lang="he-IL" sz="10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503238" y="419100"/>
            <a:ext cx="8215312" cy="46038"/>
          </a:xfrm>
          <a:prstGeom prst="rect">
            <a:avLst/>
          </a:prstGeom>
          <a:blipFill dpi="0" rotWithShape="1">
            <a:blip r:embed="rId3"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TextBox 5"/>
          <p:cNvSpPr txBox="1"/>
          <p:nvPr/>
        </p:nvSpPr>
        <p:spPr>
          <a:xfrm>
            <a:off x="554038" y="415925"/>
            <a:ext cx="8183562" cy="64611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latin typeface="Arial"/>
                <a:cs typeface="Arial"/>
              </a:rPr>
              <a:t>שינוי היחס בין שטח הפנים (החשוף לסביבה) לבין הנפח, משפיע על מידת איבוד החום מן היד  לסביבה.</a:t>
            </a:r>
          </a:p>
        </p:txBody>
      </p:sp>
      <p:sp>
        <p:nvSpPr>
          <p:cNvPr id="140292" name="כותרת 8"/>
          <p:cNvSpPr>
            <a:spLocks noGrp="1"/>
          </p:cNvSpPr>
          <p:nvPr>
            <p:ph type="title"/>
          </p:nvPr>
        </p:nvSpPr>
        <p:spPr bwMode="auto">
          <a:xfrm>
            <a:off x="700088" y="0"/>
            <a:ext cx="8086725" cy="439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צורת גוף משפיעה על היחס בין שטח הפנים לנפח</a:t>
            </a:r>
            <a:endParaRPr lang="he-IL" sz="1800" smtClean="0"/>
          </a:p>
        </p:txBody>
      </p:sp>
      <p:pic>
        <p:nvPicPr>
          <p:cNvPr id="140293" name="תמונה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2349500"/>
            <a:ext cx="413385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2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5713" y="2420938"/>
            <a:ext cx="26670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p:cNvSpPr>
            <a:spLocks noGrp="1"/>
          </p:cNvSpPr>
          <p:nvPr>
            <p:ph type="sldNum" sz="quarter" idx="12"/>
          </p:nvPr>
        </p:nvSpPr>
        <p:spPr/>
        <p:txBody>
          <a:bodyPr/>
          <a:lstStyle/>
          <a:p>
            <a:pPr>
              <a:defRPr/>
            </a:pPr>
            <a:fld id="{133698A7-7273-4F19-A61A-A8478D32104A}" type="slidenum">
              <a:rPr lang="he-IL" sz="1000" smtClean="0">
                <a:solidFill>
                  <a:schemeClr val="tx1">
                    <a:lumMod val="65000"/>
                    <a:lumOff val="35000"/>
                  </a:schemeClr>
                </a:solidFill>
              </a:rPr>
              <a:pPr>
                <a:defRPr/>
              </a:pPr>
              <a:t>33</a:t>
            </a:fld>
            <a:endParaRPr lang="he-IL" sz="10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3"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41315" name="כותרת 5"/>
          <p:cNvSpPr>
            <a:spLocks noGrp="1"/>
          </p:cNvSpPr>
          <p:nvPr>
            <p:ph type="ctrTitle"/>
          </p:nvPr>
        </p:nvSpPr>
        <p:spPr bwMode="auto">
          <a:xfrm>
            <a:off x="231775" y="36513"/>
            <a:ext cx="8326438" cy="765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שאלה 11</a:t>
            </a:r>
            <a:endParaRPr lang="he-IL" sz="1800" smtClean="0"/>
          </a:p>
        </p:txBody>
      </p:sp>
      <p:pic>
        <p:nvPicPr>
          <p:cNvPr id="14131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1893888"/>
            <a:ext cx="1704975" cy="38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17"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975" y="1916113"/>
            <a:ext cx="2782888" cy="38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214313" y="571500"/>
            <a:ext cx="8183562" cy="64611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Calibri"/>
                <a:cs typeface="Arial"/>
              </a:rPr>
              <a:t>שאלה 11:</a:t>
            </a:r>
          </a:p>
          <a:p>
            <a:pPr fontAlgn="auto">
              <a:spcBef>
                <a:spcPts val="0"/>
              </a:spcBef>
              <a:spcAft>
                <a:spcPts val="0"/>
              </a:spcAft>
              <a:defRPr/>
            </a:pPr>
            <a:r>
              <a:rPr lang="he-IL" kern="0" dirty="0">
                <a:solidFill>
                  <a:srgbClr val="1D4C72"/>
                </a:solidFill>
                <a:latin typeface="Calibri"/>
                <a:cs typeface="Arial"/>
              </a:rPr>
              <a:t>איך עדיף לתלות את הכביסה, פרושה או מקופלת?</a:t>
            </a:r>
          </a:p>
        </p:txBody>
      </p:sp>
      <p:sp>
        <p:nvSpPr>
          <p:cNvPr id="8" name="Slide Number Placeholder 7"/>
          <p:cNvSpPr>
            <a:spLocks noGrp="1"/>
          </p:cNvSpPr>
          <p:nvPr>
            <p:ph type="sldNum" sz="quarter" idx="12"/>
          </p:nvPr>
        </p:nvSpPr>
        <p:spPr/>
        <p:txBody>
          <a:bodyPr/>
          <a:lstStyle/>
          <a:p>
            <a:pPr>
              <a:defRPr/>
            </a:pPr>
            <a:fld id="{B1454CE5-25C8-47B7-8792-1291D64D64DF}" type="slidenum">
              <a:rPr lang="he-IL" sz="1000" smtClean="0">
                <a:solidFill>
                  <a:schemeClr val="tx1">
                    <a:lumMod val="65000"/>
                    <a:lumOff val="35000"/>
                  </a:schemeClr>
                </a:solidFill>
              </a:rPr>
              <a:pPr>
                <a:defRPr/>
              </a:pPr>
              <a:t>34</a:t>
            </a:fld>
            <a:endParaRPr lang="he-IL" sz="10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3"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42339" name="כותרת 5"/>
          <p:cNvSpPr>
            <a:spLocks noGrp="1"/>
          </p:cNvSpPr>
          <p:nvPr>
            <p:ph type="ctrTitle"/>
          </p:nvPr>
        </p:nvSpPr>
        <p:spPr bwMode="auto">
          <a:xfrm>
            <a:off x="231775" y="36513"/>
            <a:ext cx="8326438" cy="765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תשובה</a:t>
            </a:r>
            <a:endParaRPr lang="he-IL" sz="1800" smtClean="0"/>
          </a:p>
        </p:txBody>
      </p:sp>
      <p:pic>
        <p:nvPicPr>
          <p:cNvPr id="14234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1484313"/>
            <a:ext cx="1204913" cy="271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41"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775" y="1484313"/>
            <a:ext cx="1966913" cy="271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214313" y="571500"/>
            <a:ext cx="8183562" cy="64611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Calibri"/>
                <a:cs typeface="Arial"/>
              </a:rPr>
              <a:t>שאלה 11:</a:t>
            </a:r>
          </a:p>
          <a:p>
            <a:pPr fontAlgn="auto">
              <a:spcBef>
                <a:spcPts val="0"/>
              </a:spcBef>
              <a:spcAft>
                <a:spcPts val="0"/>
              </a:spcAft>
              <a:defRPr/>
            </a:pPr>
            <a:r>
              <a:rPr lang="he-IL" kern="0" dirty="0">
                <a:solidFill>
                  <a:srgbClr val="1D4C72"/>
                </a:solidFill>
                <a:latin typeface="Calibri"/>
                <a:cs typeface="Arial"/>
              </a:rPr>
              <a:t>איך עדיף לתלות את הכביסה, פרושה או מקופלת?</a:t>
            </a:r>
          </a:p>
        </p:txBody>
      </p:sp>
      <p:sp>
        <p:nvSpPr>
          <p:cNvPr id="8" name="Rectangle 20"/>
          <p:cNvSpPr/>
          <p:nvPr/>
        </p:nvSpPr>
        <p:spPr>
          <a:xfrm>
            <a:off x="241300" y="4652963"/>
            <a:ext cx="8205788" cy="1368425"/>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sysClr val="windowText" lastClr="000000"/>
                </a:solidFill>
                <a:latin typeface="Calibri"/>
                <a:cs typeface="Arial"/>
              </a:rPr>
              <a:t>תשובה:</a:t>
            </a:r>
          </a:p>
          <a:p>
            <a:pPr fontAlgn="auto">
              <a:spcBef>
                <a:spcPts val="0"/>
              </a:spcBef>
              <a:spcAft>
                <a:spcPts val="0"/>
              </a:spcAft>
              <a:defRPr/>
            </a:pPr>
            <a:r>
              <a:rPr lang="he-IL" kern="0" dirty="0">
                <a:solidFill>
                  <a:sysClr val="windowText" lastClr="000000"/>
                </a:solidFill>
                <a:latin typeface="Calibri"/>
                <a:cs typeface="Arial"/>
              </a:rPr>
              <a:t>יעיל יותר לתלות את הכביסה פרושה, מכיוון שכך שטח הפנים החיצוני הבא במגע עם הסביבה גדול יותר, והיחס שטח פנים/נפח גדול יותר. לכן יהיה יותר </a:t>
            </a:r>
            <a:r>
              <a:rPr lang="he-IL" kern="0" dirty="0">
                <a:latin typeface="Calibri"/>
                <a:cs typeface="Arial"/>
              </a:rPr>
              <a:t>אידוי מן </a:t>
            </a:r>
            <a:r>
              <a:rPr lang="he-IL" kern="0" dirty="0">
                <a:solidFill>
                  <a:sysClr val="windowText" lastClr="000000"/>
                </a:solidFill>
                <a:latin typeface="Calibri"/>
                <a:cs typeface="Arial"/>
              </a:rPr>
              <a:t>הכביסה והיא תתייבש מהר יותר.</a:t>
            </a:r>
          </a:p>
        </p:txBody>
      </p:sp>
      <p:sp>
        <p:nvSpPr>
          <p:cNvPr id="10" name="Slide Number Placeholder 9"/>
          <p:cNvSpPr>
            <a:spLocks noGrp="1"/>
          </p:cNvSpPr>
          <p:nvPr>
            <p:ph type="sldNum" sz="quarter" idx="12"/>
          </p:nvPr>
        </p:nvSpPr>
        <p:spPr/>
        <p:txBody>
          <a:bodyPr/>
          <a:lstStyle/>
          <a:p>
            <a:pPr>
              <a:defRPr/>
            </a:pPr>
            <a:fld id="{8457DFDB-FBA1-46D5-804C-78811DDF437A}" type="slidenum">
              <a:rPr lang="he-IL" sz="1000" smtClean="0">
                <a:solidFill>
                  <a:schemeClr val="tx1">
                    <a:lumMod val="65000"/>
                    <a:lumOff val="35000"/>
                  </a:schemeClr>
                </a:solidFill>
              </a:rPr>
              <a:pPr>
                <a:defRPr/>
              </a:pPr>
              <a:t>35</a:t>
            </a:fld>
            <a:endParaRPr lang="he-IL" sz="10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3"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12</a:t>
            </a:r>
            <a:endParaRPr lang="he-IL" sz="1800" dirty="0" smtClean="0"/>
          </a:p>
        </p:txBody>
      </p:sp>
      <p:sp>
        <p:nvSpPr>
          <p:cNvPr id="9" name="TextBox 8"/>
          <p:cNvSpPr txBox="1"/>
          <p:nvPr/>
        </p:nvSpPr>
        <p:spPr>
          <a:xfrm>
            <a:off x="247650" y="465138"/>
            <a:ext cx="8183563" cy="9239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Calibri"/>
                <a:cs typeface="Arial"/>
              </a:rPr>
              <a:t>שאלה 12:</a:t>
            </a:r>
          </a:p>
          <a:p>
            <a:pPr fontAlgn="auto">
              <a:spcBef>
                <a:spcPts val="0"/>
              </a:spcBef>
              <a:spcAft>
                <a:spcPts val="0"/>
              </a:spcAft>
              <a:defRPr/>
            </a:pPr>
            <a:r>
              <a:rPr lang="he-IL" kern="0" dirty="0">
                <a:solidFill>
                  <a:srgbClr val="1D4C72"/>
                </a:solidFill>
                <a:latin typeface="Calibri"/>
                <a:cs typeface="Arial"/>
              </a:rPr>
              <a:t>הטבלה עוסקת ביתרונות הביולוגיים של יחס שטח פנים/נפח גדול. מלאו את הטבלה (בשקופית זו ובשקופית הבאה) בדוגמאות שהוזכרו במצגת</a:t>
            </a:r>
            <a:r>
              <a:rPr lang="he-IL" kern="0" dirty="0">
                <a:solidFill>
                  <a:schemeClr val="tx2"/>
                </a:solidFill>
                <a:latin typeface="Calibri"/>
                <a:cs typeface="Arial"/>
              </a:rPr>
              <a:t> ובדוגמאות </a:t>
            </a:r>
            <a:r>
              <a:rPr lang="he-IL" kern="0" dirty="0">
                <a:solidFill>
                  <a:srgbClr val="1D4C72"/>
                </a:solidFill>
                <a:latin typeface="Calibri"/>
                <a:cs typeface="Arial"/>
              </a:rPr>
              <a:t>אחרות.</a:t>
            </a:r>
          </a:p>
        </p:txBody>
      </p:sp>
      <p:graphicFrame>
        <p:nvGraphicFramePr>
          <p:cNvPr id="2" name="טבלה 1"/>
          <p:cNvGraphicFramePr>
            <a:graphicFrameLocks noGrp="1"/>
          </p:cNvGraphicFramePr>
          <p:nvPr/>
        </p:nvGraphicFramePr>
        <p:xfrm>
          <a:off x="539750" y="1557338"/>
          <a:ext cx="8199438" cy="3817937"/>
        </p:xfrm>
        <a:graphic>
          <a:graphicData uri="http://schemas.openxmlformats.org/drawingml/2006/table">
            <a:tbl>
              <a:tblPr rtl="1" firstRow="1" bandRow="1">
                <a:tableStyleId>{5C22544A-7EE6-4342-B048-85BDC9FD1C3A}</a:tableStyleId>
              </a:tblPr>
              <a:tblGrid>
                <a:gridCol w="2762863"/>
                <a:gridCol w="1336856"/>
                <a:gridCol w="2005282"/>
                <a:gridCol w="2094437"/>
              </a:tblGrid>
              <a:tr h="1188646">
                <a:tc>
                  <a:txBody>
                    <a:bodyPr/>
                    <a:lstStyle/>
                    <a:p>
                      <a:pPr rtl="1"/>
                      <a:r>
                        <a:rPr lang="he-IL" sz="1800" dirty="0" smtClean="0"/>
                        <a:t>חלק</a:t>
                      </a:r>
                      <a:endParaRPr lang="he-IL" sz="1800" dirty="0"/>
                    </a:p>
                  </a:txBody>
                  <a:tcPr marL="91449" marR="91449" marT="45688" marB="45688"/>
                </a:tc>
                <a:tc>
                  <a:txBody>
                    <a:bodyPr/>
                    <a:lstStyle/>
                    <a:p>
                      <a:pPr rtl="1"/>
                      <a:r>
                        <a:rPr lang="he-IL" sz="1800" dirty="0" smtClean="0"/>
                        <a:t>לאיזו רמת ארגון החלק משתייך </a:t>
                      </a:r>
                      <a:endParaRPr lang="he-IL" sz="1800" dirty="0"/>
                    </a:p>
                  </a:txBody>
                  <a:tcPr marL="91449" marR="91449" marT="45688" marB="45688"/>
                </a:tc>
                <a:tc>
                  <a:txBody>
                    <a:bodyPr/>
                    <a:lstStyle/>
                    <a:p>
                      <a:pPr rtl="1"/>
                      <a:r>
                        <a:rPr lang="he-IL" sz="1800" dirty="0" smtClean="0"/>
                        <a:t>מה</a:t>
                      </a:r>
                      <a:r>
                        <a:rPr lang="he-IL" sz="1800" baseline="0" dirty="0" smtClean="0"/>
                        <a:t> במבנה גורם להגדלת היחס שטח פנים/נפח</a:t>
                      </a:r>
                      <a:endParaRPr lang="he-IL" sz="1800" dirty="0"/>
                    </a:p>
                  </a:txBody>
                  <a:tcPr marL="91449" marR="91449" marT="45688" marB="45688"/>
                </a:tc>
                <a:tc>
                  <a:txBody>
                    <a:bodyPr/>
                    <a:lstStyle/>
                    <a:p>
                      <a:pPr rtl="1"/>
                      <a:r>
                        <a:rPr lang="he-IL" sz="1800" dirty="0" smtClean="0"/>
                        <a:t>מהו היתרון שמקנה יחס </a:t>
                      </a:r>
                    </a:p>
                    <a:p>
                      <a:pPr rtl="1"/>
                      <a:r>
                        <a:rPr lang="he-IL" sz="1800" dirty="0" smtClean="0"/>
                        <a:t>שטח פנים/נפח</a:t>
                      </a:r>
                      <a:r>
                        <a:rPr lang="he-IL" sz="1800" baseline="0" dirty="0" smtClean="0"/>
                        <a:t> גדול</a:t>
                      </a:r>
                      <a:endParaRPr lang="he-IL" sz="1800" dirty="0"/>
                    </a:p>
                  </a:txBody>
                  <a:tcPr marL="91449" marR="91449" marT="45688" marB="45688"/>
                </a:tc>
              </a:tr>
              <a:tr h="720926">
                <a:tc>
                  <a:txBody>
                    <a:bodyPr/>
                    <a:lstStyle/>
                    <a:p>
                      <a:pPr rtl="1"/>
                      <a:r>
                        <a:rPr lang="he-IL" sz="1800" dirty="0" smtClean="0"/>
                        <a:t>ריאה</a:t>
                      </a:r>
                      <a:endParaRPr lang="he-IL" sz="1800" dirty="0"/>
                    </a:p>
                  </a:txBody>
                  <a:tcPr marL="91449" marR="91449" marT="45688" marB="45688"/>
                </a:tc>
                <a:tc>
                  <a:txBody>
                    <a:bodyPr/>
                    <a:lstStyle/>
                    <a:p>
                      <a:pPr rtl="1"/>
                      <a:r>
                        <a:rPr lang="he-IL" sz="1800" dirty="0" smtClean="0"/>
                        <a:t>איבר</a:t>
                      </a:r>
                      <a:endParaRPr lang="he-IL" sz="1800" dirty="0"/>
                    </a:p>
                  </a:txBody>
                  <a:tcPr marL="91449" marR="91449" marT="45688" marB="45688"/>
                </a:tc>
                <a:tc>
                  <a:txBody>
                    <a:bodyPr/>
                    <a:lstStyle/>
                    <a:p>
                      <a:pPr rtl="1"/>
                      <a:r>
                        <a:rPr lang="he-IL" sz="1800" dirty="0" smtClean="0"/>
                        <a:t>מספר רב של נאדיות</a:t>
                      </a:r>
                      <a:endParaRPr lang="he-IL" sz="1800" dirty="0"/>
                    </a:p>
                  </a:txBody>
                  <a:tcPr marL="91449" marR="91449" marT="45688" marB="45688"/>
                </a:tc>
                <a:tc>
                  <a:txBody>
                    <a:bodyPr/>
                    <a:lstStyle/>
                    <a:p>
                      <a:pPr rtl="1"/>
                      <a:r>
                        <a:rPr lang="he-IL" sz="1800" dirty="0" smtClean="0"/>
                        <a:t>קצב גבוה של חילופי גזים</a:t>
                      </a:r>
                      <a:endParaRPr lang="he-IL" sz="1800" dirty="0"/>
                    </a:p>
                  </a:txBody>
                  <a:tcPr marL="91449" marR="91449" marT="45688" marB="45688"/>
                </a:tc>
              </a:tr>
              <a:tr h="719709">
                <a:tc>
                  <a:txBody>
                    <a:bodyPr/>
                    <a:lstStyle/>
                    <a:p>
                      <a:pPr rtl="1"/>
                      <a:r>
                        <a:rPr lang="he-IL" sz="1800" dirty="0" smtClean="0"/>
                        <a:t>תא אפיתל מדופן </a:t>
                      </a:r>
                    </a:p>
                    <a:p>
                      <a:pPr rtl="1"/>
                      <a:r>
                        <a:rPr lang="he-IL" sz="1800" dirty="0" smtClean="0"/>
                        <a:t>המעי הדק</a:t>
                      </a:r>
                      <a:endParaRPr lang="he-IL" sz="1800" dirty="0"/>
                    </a:p>
                  </a:txBody>
                  <a:tcPr marL="91449" marR="91449" marT="45688" marB="45688"/>
                </a:tc>
                <a:tc>
                  <a:txBody>
                    <a:bodyPr/>
                    <a:lstStyle/>
                    <a:p>
                      <a:pPr rtl="1"/>
                      <a:r>
                        <a:rPr lang="he-IL" sz="1800" dirty="0" smtClean="0"/>
                        <a:t>תא</a:t>
                      </a:r>
                      <a:endParaRPr lang="he-IL" sz="1800" dirty="0"/>
                    </a:p>
                  </a:txBody>
                  <a:tcPr marL="91449" marR="91449" marT="45688" marB="45688"/>
                </a:tc>
                <a:tc>
                  <a:txBody>
                    <a:bodyPr/>
                    <a:lstStyle/>
                    <a:p>
                      <a:pPr rtl="1"/>
                      <a:endParaRPr lang="he-IL" sz="1800" dirty="0"/>
                    </a:p>
                  </a:txBody>
                  <a:tcPr marL="91449" marR="91449" marT="45688" marB="45688"/>
                </a:tc>
                <a:tc>
                  <a:txBody>
                    <a:bodyPr/>
                    <a:lstStyle/>
                    <a:p>
                      <a:pPr rtl="1"/>
                      <a:endParaRPr lang="he-IL" sz="1800" dirty="0"/>
                    </a:p>
                  </a:txBody>
                  <a:tcPr marL="91449" marR="91449" marT="45688" marB="45688"/>
                </a:tc>
              </a:tr>
              <a:tr h="1188655">
                <a:tc>
                  <a:txBody>
                    <a:bodyPr/>
                    <a:lstStyle/>
                    <a:p>
                      <a:pPr rtl="1"/>
                      <a:endParaRPr lang="he-IL" sz="1800" dirty="0" smtClean="0"/>
                    </a:p>
                    <a:p>
                      <a:pPr rtl="1"/>
                      <a:endParaRPr lang="he-IL" sz="1800" dirty="0" smtClean="0"/>
                    </a:p>
                    <a:p>
                      <a:pPr rtl="1"/>
                      <a:endParaRPr lang="he-IL" sz="1800" dirty="0" smtClean="0"/>
                    </a:p>
                    <a:p>
                      <a:pPr rtl="1"/>
                      <a:endParaRPr lang="he-IL" sz="1800" dirty="0"/>
                    </a:p>
                  </a:txBody>
                  <a:tcPr marL="91449" marR="91449" marT="45688" marB="45688"/>
                </a:tc>
                <a:tc>
                  <a:txBody>
                    <a:bodyPr/>
                    <a:lstStyle/>
                    <a:p>
                      <a:pPr rtl="1"/>
                      <a:endParaRPr lang="he-IL" sz="1800" dirty="0" smtClean="0"/>
                    </a:p>
                    <a:p>
                      <a:pPr rtl="1"/>
                      <a:endParaRPr lang="he-IL" sz="1800" dirty="0"/>
                    </a:p>
                  </a:txBody>
                  <a:tcPr marL="91449" marR="91449" marT="45688" marB="45688"/>
                </a:tc>
                <a:tc>
                  <a:txBody>
                    <a:bodyPr/>
                    <a:lstStyle/>
                    <a:p>
                      <a:pPr rtl="1"/>
                      <a:endParaRPr lang="he-IL" sz="1800" dirty="0"/>
                    </a:p>
                  </a:txBody>
                  <a:tcPr marL="91449" marR="91449" marT="45688" marB="45688"/>
                </a:tc>
                <a:tc>
                  <a:txBody>
                    <a:bodyPr/>
                    <a:lstStyle/>
                    <a:p>
                      <a:pPr rtl="1"/>
                      <a:endParaRPr lang="he-IL" sz="1800" dirty="0"/>
                    </a:p>
                  </a:txBody>
                  <a:tcPr marL="91449" marR="91449" marT="45688" marB="45688"/>
                </a:tc>
              </a:tr>
            </a:tbl>
          </a:graphicData>
        </a:graphic>
      </p:graphicFrame>
      <p:pic>
        <p:nvPicPr>
          <p:cNvPr id="14339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5100" y="3500438"/>
            <a:ext cx="461963"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3" name="Picture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5688" y="4292600"/>
            <a:ext cx="12192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p:cNvSpPr>
            <a:spLocks noGrp="1"/>
          </p:cNvSpPr>
          <p:nvPr>
            <p:ph type="sldNum" sz="quarter" idx="12"/>
          </p:nvPr>
        </p:nvSpPr>
        <p:spPr/>
        <p:txBody>
          <a:bodyPr/>
          <a:lstStyle/>
          <a:p>
            <a:pPr>
              <a:defRPr/>
            </a:pPr>
            <a:fld id="{D35577D5-87B3-4FA2-AD1D-0897C823A573}" type="slidenum">
              <a:rPr lang="he-IL" sz="1000" smtClean="0">
                <a:solidFill>
                  <a:schemeClr val="tx1">
                    <a:lumMod val="65000"/>
                    <a:lumOff val="35000"/>
                  </a:schemeClr>
                </a:solidFill>
              </a:rPr>
              <a:pPr>
                <a:defRPr/>
              </a:pPr>
              <a:t>36</a:t>
            </a:fld>
            <a:endParaRPr lang="he-IL" sz="10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3"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12 – המשך</a:t>
            </a:r>
            <a:endParaRPr lang="he-IL" sz="1800" dirty="0" smtClean="0"/>
          </a:p>
        </p:txBody>
      </p:sp>
      <p:graphicFrame>
        <p:nvGraphicFramePr>
          <p:cNvPr id="2" name="טבלה 1"/>
          <p:cNvGraphicFramePr>
            <a:graphicFrameLocks noGrp="1"/>
          </p:cNvGraphicFramePr>
          <p:nvPr/>
        </p:nvGraphicFramePr>
        <p:xfrm>
          <a:off x="468312" y="663575"/>
          <a:ext cx="8199438" cy="3067050"/>
        </p:xfrm>
        <a:graphic>
          <a:graphicData uri="http://schemas.openxmlformats.org/drawingml/2006/table">
            <a:tbl>
              <a:tblPr rtl="1" firstRow="1" bandRow="1">
                <a:tableStyleId>{5C22544A-7EE6-4342-B048-85BDC9FD1C3A}</a:tableStyleId>
              </a:tblPr>
              <a:tblGrid>
                <a:gridCol w="2762863"/>
                <a:gridCol w="1336856"/>
                <a:gridCol w="2005282"/>
                <a:gridCol w="2094437"/>
              </a:tblGrid>
              <a:tr h="1188663">
                <a:tc>
                  <a:txBody>
                    <a:bodyPr/>
                    <a:lstStyle/>
                    <a:p>
                      <a:pPr rtl="1"/>
                      <a:r>
                        <a:rPr lang="he-IL" sz="1800" dirty="0" smtClean="0"/>
                        <a:t>חלק</a:t>
                      </a:r>
                      <a:endParaRPr lang="he-IL" sz="1800" dirty="0"/>
                    </a:p>
                  </a:txBody>
                  <a:tcPr marL="91449" marR="91449" marT="45699" marB="45699"/>
                </a:tc>
                <a:tc>
                  <a:txBody>
                    <a:bodyPr/>
                    <a:lstStyle/>
                    <a:p>
                      <a:pPr rtl="1"/>
                      <a:r>
                        <a:rPr lang="he-IL" sz="1800" dirty="0" smtClean="0"/>
                        <a:t>לאיזו רמת ארגון החלק משתייך </a:t>
                      </a:r>
                      <a:endParaRPr lang="he-IL" sz="1800" dirty="0"/>
                    </a:p>
                  </a:txBody>
                  <a:tcPr marL="91449" marR="91449" marT="45699" marB="45699"/>
                </a:tc>
                <a:tc>
                  <a:txBody>
                    <a:bodyPr/>
                    <a:lstStyle/>
                    <a:p>
                      <a:pPr rtl="1"/>
                      <a:r>
                        <a:rPr lang="he-IL" sz="1800" dirty="0" smtClean="0"/>
                        <a:t>מה</a:t>
                      </a:r>
                      <a:r>
                        <a:rPr lang="he-IL" sz="1800" baseline="0" dirty="0" smtClean="0"/>
                        <a:t> במבנה גורם להגדלת היחס שטח פנים/נפח</a:t>
                      </a:r>
                      <a:endParaRPr lang="he-IL" sz="1800" dirty="0"/>
                    </a:p>
                  </a:txBody>
                  <a:tcPr marL="91449" marR="91449" marT="45699" marB="45699"/>
                </a:tc>
                <a:tc>
                  <a:txBody>
                    <a:bodyPr/>
                    <a:lstStyle/>
                    <a:p>
                      <a:pPr rtl="1"/>
                      <a:r>
                        <a:rPr lang="he-IL" sz="1800" dirty="0" smtClean="0"/>
                        <a:t>מהו היתרון שמקנה יחס </a:t>
                      </a:r>
                    </a:p>
                    <a:p>
                      <a:pPr rtl="1"/>
                      <a:r>
                        <a:rPr lang="he-IL" sz="1800" dirty="0" smtClean="0"/>
                        <a:t>שטח פנים/נפח</a:t>
                      </a:r>
                      <a:r>
                        <a:rPr lang="he-IL" sz="1800" baseline="0" dirty="0" smtClean="0"/>
                        <a:t> גדול</a:t>
                      </a:r>
                      <a:endParaRPr lang="he-IL" sz="1800" dirty="0"/>
                    </a:p>
                  </a:txBody>
                  <a:tcPr marL="91449" marR="91449" marT="45699" marB="45699"/>
                </a:tc>
              </a:tr>
              <a:tr h="721114">
                <a:tc>
                  <a:txBody>
                    <a:bodyPr/>
                    <a:lstStyle/>
                    <a:p>
                      <a:pPr rtl="1"/>
                      <a:endParaRPr lang="he-IL" sz="1800" dirty="0"/>
                    </a:p>
                  </a:txBody>
                  <a:tcPr marL="91449" marR="91449" marT="45699" marB="45699"/>
                </a:tc>
                <a:tc>
                  <a:txBody>
                    <a:bodyPr/>
                    <a:lstStyle/>
                    <a:p>
                      <a:pPr rtl="1"/>
                      <a:endParaRPr lang="he-IL" sz="1800" dirty="0"/>
                    </a:p>
                  </a:txBody>
                  <a:tcPr marL="91449" marR="91449" marT="45699" marB="45699"/>
                </a:tc>
                <a:tc>
                  <a:txBody>
                    <a:bodyPr/>
                    <a:lstStyle/>
                    <a:p>
                      <a:pPr rtl="1"/>
                      <a:endParaRPr lang="he-IL" sz="1800" dirty="0"/>
                    </a:p>
                  </a:txBody>
                  <a:tcPr marL="91449" marR="91449" marT="45699" marB="45699"/>
                </a:tc>
                <a:tc>
                  <a:txBody>
                    <a:bodyPr/>
                    <a:lstStyle/>
                    <a:p>
                      <a:pPr rtl="1"/>
                      <a:endParaRPr lang="he-IL" sz="1800" dirty="0"/>
                    </a:p>
                  </a:txBody>
                  <a:tcPr marL="91449" marR="91449" marT="45699" marB="45699"/>
                </a:tc>
              </a:tr>
              <a:tr h="719897">
                <a:tc>
                  <a:txBody>
                    <a:bodyPr/>
                    <a:lstStyle/>
                    <a:p>
                      <a:pPr rtl="1"/>
                      <a:endParaRPr lang="he-IL" sz="1800" dirty="0"/>
                    </a:p>
                  </a:txBody>
                  <a:tcPr marL="91449" marR="91449" marT="45699" marB="45699"/>
                </a:tc>
                <a:tc>
                  <a:txBody>
                    <a:bodyPr/>
                    <a:lstStyle/>
                    <a:p>
                      <a:pPr rtl="1"/>
                      <a:endParaRPr lang="he-IL" sz="1800" dirty="0"/>
                    </a:p>
                  </a:txBody>
                  <a:tcPr marL="91449" marR="91449" marT="45699" marB="45699"/>
                </a:tc>
                <a:tc>
                  <a:txBody>
                    <a:bodyPr/>
                    <a:lstStyle/>
                    <a:p>
                      <a:pPr rtl="1"/>
                      <a:endParaRPr lang="he-IL" sz="1800" dirty="0"/>
                    </a:p>
                  </a:txBody>
                  <a:tcPr marL="91449" marR="91449" marT="45699" marB="45699"/>
                </a:tc>
                <a:tc>
                  <a:txBody>
                    <a:bodyPr/>
                    <a:lstStyle/>
                    <a:p>
                      <a:pPr rtl="1"/>
                      <a:endParaRPr lang="he-IL" sz="1800" dirty="0"/>
                    </a:p>
                  </a:txBody>
                  <a:tcPr marL="91449" marR="91449" marT="45699" marB="45699"/>
                </a:tc>
              </a:tr>
              <a:tr h="437376">
                <a:tc>
                  <a:txBody>
                    <a:bodyPr/>
                    <a:lstStyle/>
                    <a:p>
                      <a:pPr rtl="1"/>
                      <a:endParaRPr lang="he-IL" sz="1800" dirty="0"/>
                    </a:p>
                  </a:txBody>
                  <a:tcPr marL="91449" marR="91449" marT="45699" marB="45699"/>
                </a:tc>
                <a:tc>
                  <a:txBody>
                    <a:bodyPr/>
                    <a:lstStyle/>
                    <a:p>
                      <a:pPr rtl="1"/>
                      <a:endParaRPr lang="he-IL" sz="1800" dirty="0"/>
                    </a:p>
                  </a:txBody>
                  <a:tcPr marL="91449" marR="91449" marT="45699" marB="45699"/>
                </a:tc>
                <a:tc>
                  <a:txBody>
                    <a:bodyPr/>
                    <a:lstStyle/>
                    <a:p>
                      <a:pPr rtl="1"/>
                      <a:endParaRPr lang="he-IL" sz="1800" dirty="0"/>
                    </a:p>
                  </a:txBody>
                  <a:tcPr marL="91449" marR="91449" marT="45699" marB="45699"/>
                </a:tc>
                <a:tc>
                  <a:txBody>
                    <a:bodyPr/>
                    <a:lstStyle/>
                    <a:p>
                      <a:pPr rtl="1"/>
                      <a:endParaRPr lang="he-IL" sz="1800" dirty="0"/>
                    </a:p>
                  </a:txBody>
                  <a:tcPr marL="91449" marR="91449" marT="45699" marB="45699"/>
                </a:tc>
              </a:tr>
            </a:tbl>
          </a:graphicData>
        </a:graphic>
      </p:graphicFrame>
      <p:sp>
        <p:nvSpPr>
          <p:cNvPr id="7" name="Slide Number Placeholder 6"/>
          <p:cNvSpPr>
            <a:spLocks noGrp="1"/>
          </p:cNvSpPr>
          <p:nvPr>
            <p:ph type="sldNum" sz="quarter" idx="12"/>
          </p:nvPr>
        </p:nvSpPr>
        <p:spPr/>
        <p:txBody>
          <a:bodyPr/>
          <a:lstStyle/>
          <a:p>
            <a:pPr>
              <a:defRPr/>
            </a:pPr>
            <a:fld id="{832CDCCC-68F6-40B8-948A-6C6E83D5CECF}" type="slidenum">
              <a:rPr lang="he-IL" sz="1000" smtClean="0">
                <a:solidFill>
                  <a:schemeClr val="tx1">
                    <a:lumMod val="65000"/>
                    <a:lumOff val="35000"/>
                  </a:schemeClr>
                </a:solidFill>
              </a:rPr>
              <a:pPr>
                <a:defRPr/>
              </a:pPr>
              <a:t>37</a:t>
            </a:fld>
            <a:endParaRPr lang="he-IL" sz="10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3"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827088" y="23813"/>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graphicFrame>
        <p:nvGraphicFramePr>
          <p:cNvPr id="2" name="טבלה 1"/>
          <p:cNvGraphicFramePr>
            <a:graphicFrameLocks noGrp="1"/>
          </p:cNvGraphicFramePr>
          <p:nvPr/>
        </p:nvGraphicFramePr>
        <p:xfrm>
          <a:off x="231775" y="765175"/>
          <a:ext cx="8578850" cy="4025909"/>
        </p:xfrm>
        <a:graphic>
          <a:graphicData uri="http://schemas.openxmlformats.org/drawingml/2006/table">
            <a:tbl>
              <a:tblPr rtl="1" firstRow="1" bandRow="1">
                <a:tableStyleId>{5C22544A-7EE6-4342-B048-85BDC9FD1C3A}</a:tableStyleId>
              </a:tblPr>
              <a:tblGrid>
                <a:gridCol w="1849124"/>
                <a:gridCol w="1106754"/>
                <a:gridCol w="3532376"/>
                <a:gridCol w="2090596"/>
              </a:tblGrid>
              <a:tr h="408647">
                <a:tc>
                  <a:txBody>
                    <a:bodyPr/>
                    <a:lstStyle/>
                    <a:p>
                      <a:pPr rtl="1"/>
                      <a:r>
                        <a:rPr lang="he-IL" sz="1400" dirty="0" smtClean="0"/>
                        <a:t>חלק</a:t>
                      </a:r>
                      <a:endParaRPr lang="he-IL" sz="1400" dirty="0"/>
                    </a:p>
                  </a:txBody>
                  <a:tcPr marL="91445" marR="91445" marT="45677" marB="45677"/>
                </a:tc>
                <a:tc>
                  <a:txBody>
                    <a:bodyPr/>
                    <a:lstStyle/>
                    <a:p>
                      <a:pPr rtl="1"/>
                      <a:r>
                        <a:rPr lang="he-IL" sz="1400" dirty="0" smtClean="0"/>
                        <a:t>רמת ארגון</a:t>
                      </a:r>
                      <a:endParaRPr lang="he-IL" sz="1400" dirty="0"/>
                    </a:p>
                  </a:txBody>
                  <a:tcPr marL="91445" marR="91445" marT="45677" marB="45677"/>
                </a:tc>
                <a:tc>
                  <a:txBody>
                    <a:bodyPr/>
                    <a:lstStyle/>
                    <a:p>
                      <a:pPr rtl="1"/>
                      <a:r>
                        <a:rPr lang="he-IL" sz="1400" dirty="0" smtClean="0"/>
                        <a:t>מה</a:t>
                      </a:r>
                      <a:r>
                        <a:rPr lang="he-IL" sz="1400" baseline="0" dirty="0" smtClean="0"/>
                        <a:t> במבנה גורם להגדלת היחס שטח פנים/נפח</a:t>
                      </a:r>
                      <a:endParaRPr lang="he-IL" sz="1400" dirty="0"/>
                    </a:p>
                  </a:txBody>
                  <a:tcPr marL="91445" marR="91445" marT="45677" marB="45677"/>
                </a:tc>
                <a:tc>
                  <a:txBody>
                    <a:bodyPr/>
                    <a:lstStyle/>
                    <a:p>
                      <a:pPr rtl="1"/>
                      <a:r>
                        <a:rPr lang="he-IL" sz="1400" dirty="0" smtClean="0"/>
                        <a:t>היתרון</a:t>
                      </a:r>
                      <a:endParaRPr lang="he-IL" sz="1400" dirty="0"/>
                    </a:p>
                  </a:txBody>
                  <a:tcPr marL="91445" marR="91445" marT="45677" marB="45677"/>
                </a:tc>
              </a:tr>
              <a:tr h="639992">
                <a:tc>
                  <a:txBody>
                    <a:bodyPr/>
                    <a:lstStyle/>
                    <a:p>
                      <a:pPr rtl="1"/>
                      <a:r>
                        <a:rPr lang="he-IL" sz="1800" dirty="0" smtClean="0"/>
                        <a:t>ריאה</a:t>
                      </a:r>
                      <a:endParaRPr lang="he-IL" sz="1800" dirty="0"/>
                    </a:p>
                  </a:txBody>
                  <a:tcPr marL="91445" marR="91445" marT="45677" marB="45677"/>
                </a:tc>
                <a:tc>
                  <a:txBody>
                    <a:bodyPr/>
                    <a:lstStyle/>
                    <a:p>
                      <a:pPr rtl="1"/>
                      <a:r>
                        <a:rPr lang="he-IL" sz="1800" dirty="0" smtClean="0"/>
                        <a:t>איבר</a:t>
                      </a:r>
                      <a:endParaRPr lang="he-IL" sz="1800" dirty="0"/>
                    </a:p>
                  </a:txBody>
                  <a:tcPr marL="91445" marR="91445" marT="45677" marB="45677"/>
                </a:tc>
                <a:tc>
                  <a:txBody>
                    <a:bodyPr/>
                    <a:lstStyle/>
                    <a:p>
                      <a:pPr rtl="1"/>
                      <a:r>
                        <a:rPr lang="he-IL" sz="1800" dirty="0" smtClean="0"/>
                        <a:t>מספר רב של נאדיות קטנות</a:t>
                      </a:r>
                      <a:endParaRPr lang="he-IL" sz="1800" dirty="0"/>
                    </a:p>
                  </a:txBody>
                  <a:tcPr marL="91445" marR="91445" marT="45677" marB="45677"/>
                </a:tc>
                <a:tc>
                  <a:txBody>
                    <a:bodyPr/>
                    <a:lstStyle/>
                    <a:p>
                      <a:pPr rtl="1"/>
                      <a:r>
                        <a:rPr lang="he-IL" sz="1800" dirty="0" smtClean="0"/>
                        <a:t>קצב גבוה של חילופי גזים</a:t>
                      </a:r>
                      <a:endParaRPr lang="he-IL" sz="1800" dirty="0"/>
                    </a:p>
                  </a:txBody>
                  <a:tcPr marL="91445" marR="91445" marT="45677" marB="45677"/>
                </a:tc>
              </a:tr>
              <a:tr h="914311">
                <a:tc>
                  <a:txBody>
                    <a:bodyPr/>
                    <a:lstStyle/>
                    <a:p>
                      <a:pPr rtl="1"/>
                      <a:r>
                        <a:rPr lang="he-IL" sz="1800" dirty="0" smtClean="0"/>
                        <a:t>תא אפיתל מדופן </a:t>
                      </a:r>
                    </a:p>
                    <a:p>
                      <a:pPr rtl="1"/>
                      <a:r>
                        <a:rPr lang="he-IL" sz="1800" dirty="0" smtClean="0"/>
                        <a:t>המעי הדק</a:t>
                      </a:r>
                      <a:endParaRPr lang="he-IL" sz="1800" dirty="0"/>
                    </a:p>
                  </a:txBody>
                  <a:tcPr marL="91445" marR="91445" marT="45677" marB="45677"/>
                </a:tc>
                <a:tc>
                  <a:txBody>
                    <a:bodyPr/>
                    <a:lstStyle/>
                    <a:p>
                      <a:pPr rtl="1"/>
                      <a:r>
                        <a:rPr lang="he-IL" sz="1800" dirty="0" smtClean="0"/>
                        <a:t>תא</a:t>
                      </a:r>
                      <a:endParaRPr lang="he-IL" sz="1800" dirty="0"/>
                    </a:p>
                  </a:txBody>
                  <a:tcPr marL="91445" marR="91445" marT="45677" marB="45677"/>
                </a:tc>
                <a:tc>
                  <a:txBody>
                    <a:bodyPr/>
                    <a:lstStyle/>
                    <a:p>
                      <a:pPr rtl="1"/>
                      <a:r>
                        <a:rPr lang="he-IL" sz="1800" dirty="0" smtClean="0">
                          <a:solidFill>
                            <a:schemeClr val="tx1"/>
                          </a:solidFill>
                        </a:rPr>
                        <a:t>פיתולים של  קרום התא הפונה לחלל המעי (</a:t>
                      </a:r>
                      <a:r>
                        <a:rPr lang="he-IL" sz="1800" noProof="1" smtClean="0">
                          <a:solidFill>
                            <a:schemeClr val="tx1"/>
                          </a:solidFill>
                        </a:rPr>
                        <a:t>סיסונים</a:t>
                      </a:r>
                      <a:r>
                        <a:rPr lang="he-IL" sz="1800" dirty="0" smtClean="0">
                          <a:solidFill>
                            <a:schemeClr val="tx1"/>
                          </a:solidFill>
                        </a:rPr>
                        <a:t>)</a:t>
                      </a:r>
                      <a:endParaRPr lang="he-IL" sz="1800" dirty="0">
                        <a:solidFill>
                          <a:schemeClr val="tx1"/>
                        </a:solidFill>
                      </a:endParaRPr>
                    </a:p>
                  </a:txBody>
                  <a:tcPr marL="91445" marR="91445" marT="45677" marB="45677"/>
                </a:tc>
                <a:tc>
                  <a:txBody>
                    <a:bodyPr/>
                    <a:lstStyle/>
                    <a:p>
                      <a:pPr rtl="1"/>
                      <a:r>
                        <a:rPr lang="he-IL" sz="1800" dirty="0" smtClean="0">
                          <a:solidFill>
                            <a:schemeClr val="tx1"/>
                          </a:solidFill>
                        </a:rPr>
                        <a:t>קצב</a:t>
                      </a:r>
                      <a:r>
                        <a:rPr lang="he-IL" sz="1800" baseline="0" dirty="0" smtClean="0">
                          <a:solidFill>
                            <a:schemeClr val="tx1"/>
                          </a:solidFill>
                        </a:rPr>
                        <a:t> ספיגת תוצרי העיכול מן המעי לדם עולה</a:t>
                      </a:r>
                      <a:endParaRPr lang="he-IL" sz="1800" dirty="0">
                        <a:solidFill>
                          <a:schemeClr val="tx1"/>
                        </a:solidFill>
                      </a:endParaRPr>
                    </a:p>
                  </a:txBody>
                  <a:tcPr marL="91445" marR="91445" marT="45677" marB="45677"/>
                </a:tc>
              </a:tr>
              <a:tr h="437160">
                <a:tc>
                  <a:txBody>
                    <a:bodyPr/>
                    <a:lstStyle/>
                    <a:p>
                      <a:pPr rtl="1"/>
                      <a:r>
                        <a:rPr lang="he-IL" sz="1800" dirty="0" smtClean="0"/>
                        <a:t>דופן המעי</a:t>
                      </a:r>
                      <a:endParaRPr lang="he-IL" sz="1800" dirty="0"/>
                    </a:p>
                  </a:txBody>
                  <a:tcPr marL="91445" marR="91445" marT="45677" marB="45677"/>
                </a:tc>
                <a:tc>
                  <a:txBody>
                    <a:bodyPr/>
                    <a:lstStyle/>
                    <a:p>
                      <a:pPr rtl="1"/>
                      <a:r>
                        <a:rPr lang="he-IL" sz="1800" dirty="0" smtClean="0"/>
                        <a:t>רקמה</a:t>
                      </a:r>
                      <a:endParaRPr lang="he-IL" sz="1800" dirty="0"/>
                    </a:p>
                  </a:txBody>
                  <a:tcPr marL="91445" marR="91445" marT="45677" marB="45677"/>
                </a:tc>
                <a:tc>
                  <a:txBody>
                    <a:bodyPr/>
                    <a:lstStyle/>
                    <a:p>
                      <a:pPr rtl="1"/>
                      <a:r>
                        <a:rPr lang="he-IL" sz="1800" dirty="0" smtClean="0">
                          <a:solidFill>
                            <a:schemeClr val="tx1"/>
                          </a:solidFill>
                        </a:rPr>
                        <a:t>פיתולים בדופן המעי (סיסים)</a:t>
                      </a:r>
                      <a:endParaRPr lang="he-IL" sz="1800" dirty="0">
                        <a:solidFill>
                          <a:schemeClr val="tx1"/>
                        </a:solidFill>
                      </a:endParaRPr>
                    </a:p>
                  </a:txBody>
                  <a:tcPr marL="91445" marR="91445" marT="45677" marB="45677"/>
                </a:tc>
                <a:tc>
                  <a:txBody>
                    <a:bodyPr/>
                    <a:lstStyle/>
                    <a:p>
                      <a:pPr rtl="1"/>
                      <a:r>
                        <a:rPr lang="he-IL" sz="1800" dirty="0" smtClean="0">
                          <a:solidFill>
                            <a:schemeClr val="tx1"/>
                          </a:solidFill>
                        </a:rPr>
                        <a:t>כנ"ל</a:t>
                      </a:r>
                      <a:endParaRPr lang="he-IL" sz="1800" dirty="0">
                        <a:solidFill>
                          <a:schemeClr val="tx1"/>
                        </a:solidFill>
                      </a:endParaRPr>
                    </a:p>
                  </a:txBody>
                  <a:tcPr marL="91445" marR="91445" marT="45677" marB="45677"/>
                </a:tc>
              </a:tr>
              <a:tr h="437160">
                <a:tc>
                  <a:txBody>
                    <a:bodyPr/>
                    <a:lstStyle/>
                    <a:p>
                      <a:pPr rtl="1"/>
                      <a:r>
                        <a:rPr lang="he-IL" sz="1800" dirty="0" smtClean="0"/>
                        <a:t>מעי</a:t>
                      </a:r>
                      <a:endParaRPr lang="he-IL" sz="1800" dirty="0"/>
                    </a:p>
                  </a:txBody>
                  <a:tcPr marL="91445" marR="91445" marT="45677" marB="45677"/>
                </a:tc>
                <a:tc>
                  <a:txBody>
                    <a:bodyPr/>
                    <a:lstStyle/>
                    <a:p>
                      <a:pPr rtl="1"/>
                      <a:r>
                        <a:rPr lang="he-IL" sz="1800" dirty="0" smtClean="0"/>
                        <a:t>איבר</a:t>
                      </a:r>
                      <a:endParaRPr lang="he-IL" sz="1800" dirty="0"/>
                    </a:p>
                  </a:txBody>
                  <a:tcPr marL="91445" marR="91445" marT="45677" marB="45677"/>
                </a:tc>
                <a:tc>
                  <a:txBody>
                    <a:bodyPr/>
                    <a:lstStyle/>
                    <a:p>
                      <a:pPr rtl="1"/>
                      <a:r>
                        <a:rPr lang="he-IL" sz="1800" dirty="0" smtClean="0">
                          <a:solidFill>
                            <a:schemeClr val="tx1"/>
                          </a:solidFill>
                        </a:rPr>
                        <a:t>צינור ארוך (כ-6 מ')</a:t>
                      </a:r>
                      <a:endParaRPr lang="he-IL" sz="1800" dirty="0">
                        <a:solidFill>
                          <a:schemeClr val="tx1"/>
                        </a:solidFill>
                      </a:endParaRPr>
                    </a:p>
                  </a:txBody>
                  <a:tcPr marL="91445" marR="91445" marT="45677" marB="45677"/>
                </a:tc>
                <a:tc>
                  <a:txBody>
                    <a:bodyPr/>
                    <a:lstStyle/>
                    <a:p>
                      <a:pPr rtl="1"/>
                      <a:r>
                        <a:rPr lang="he-IL" sz="1800" dirty="0" smtClean="0">
                          <a:solidFill>
                            <a:schemeClr val="tx1"/>
                          </a:solidFill>
                        </a:rPr>
                        <a:t>כנ"ל</a:t>
                      </a:r>
                      <a:endParaRPr lang="he-IL" sz="1800" dirty="0">
                        <a:solidFill>
                          <a:schemeClr val="tx1"/>
                        </a:solidFill>
                      </a:endParaRPr>
                    </a:p>
                  </a:txBody>
                  <a:tcPr marL="91445" marR="91445" marT="45677" marB="45677"/>
                </a:tc>
              </a:tr>
              <a:tr h="1188630">
                <a:tc>
                  <a:txBody>
                    <a:bodyPr/>
                    <a:lstStyle/>
                    <a:p>
                      <a:pPr rtl="1"/>
                      <a:r>
                        <a:rPr lang="he-IL" sz="1800" dirty="0" smtClean="0"/>
                        <a:t>עלה </a:t>
                      </a:r>
                    </a:p>
                    <a:p>
                      <a:pPr rtl="1"/>
                      <a:endParaRPr lang="he-IL" sz="1800" dirty="0" smtClean="0"/>
                    </a:p>
                    <a:p>
                      <a:pPr rtl="1"/>
                      <a:endParaRPr lang="he-IL" sz="1800" dirty="0" smtClean="0"/>
                    </a:p>
                    <a:p>
                      <a:pPr rtl="1"/>
                      <a:endParaRPr lang="he-IL" sz="1800" dirty="0"/>
                    </a:p>
                  </a:txBody>
                  <a:tcPr marL="91445" marR="91445" marT="45677" marB="45677"/>
                </a:tc>
                <a:tc>
                  <a:txBody>
                    <a:bodyPr/>
                    <a:lstStyle/>
                    <a:p>
                      <a:pPr rtl="1"/>
                      <a:r>
                        <a:rPr lang="he-IL" sz="1800" dirty="0" smtClean="0"/>
                        <a:t>איבר</a:t>
                      </a:r>
                      <a:endParaRPr lang="he-IL" sz="1800" dirty="0"/>
                    </a:p>
                  </a:txBody>
                  <a:tcPr marL="91445" marR="91445" marT="45677" marB="45677"/>
                </a:tc>
                <a:tc>
                  <a:txBody>
                    <a:bodyPr/>
                    <a:lstStyle/>
                    <a:p>
                      <a:pPr rtl="1"/>
                      <a:r>
                        <a:rPr lang="he-IL" sz="1800" dirty="0" smtClean="0">
                          <a:solidFill>
                            <a:schemeClr val="tx1"/>
                          </a:solidFill>
                        </a:rPr>
                        <a:t>מבנה דק</a:t>
                      </a:r>
                      <a:r>
                        <a:rPr lang="he-IL" sz="1800" baseline="0" dirty="0" smtClean="0">
                          <a:solidFill>
                            <a:schemeClr val="tx1"/>
                          </a:solidFill>
                        </a:rPr>
                        <a:t> ושטוח</a:t>
                      </a:r>
                      <a:endParaRPr lang="he-IL" sz="1800" dirty="0">
                        <a:solidFill>
                          <a:schemeClr val="tx1"/>
                        </a:solidFill>
                      </a:endParaRPr>
                    </a:p>
                  </a:txBody>
                  <a:tcPr marL="91445" marR="91445" marT="45677" marB="45677"/>
                </a:tc>
                <a:tc>
                  <a:txBody>
                    <a:bodyPr/>
                    <a:lstStyle/>
                    <a:p>
                      <a:pPr rtl="1"/>
                      <a:r>
                        <a:rPr lang="he-IL" sz="1800" dirty="0" smtClean="0">
                          <a:solidFill>
                            <a:schemeClr val="tx1"/>
                          </a:solidFill>
                        </a:rPr>
                        <a:t>קצב גבוה של קליטת אור ופחמן דו-חמצני</a:t>
                      </a:r>
                      <a:endParaRPr lang="he-IL" sz="1800" dirty="0">
                        <a:solidFill>
                          <a:schemeClr val="tx1"/>
                        </a:solidFill>
                      </a:endParaRPr>
                    </a:p>
                  </a:txBody>
                  <a:tcPr marL="91445" marR="91445" marT="45677" marB="45677"/>
                </a:tc>
              </a:tr>
            </a:tbl>
          </a:graphicData>
        </a:graphic>
      </p:graphicFrame>
      <p:pic>
        <p:nvPicPr>
          <p:cNvPr id="145449" name="Picture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4388" y="3740150"/>
            <a:ext cx="947737"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2"/>
          </p:nvPr>
        </p:nvSpPr>
        <p:spPr/>
        <p:txBody>
          <a:bodyPr/>
          <a:lstStyle/>
          <a:p>
            <a:pPr>
              <a:defRPr/>
            </a:pPr>
            <a:fld id="{7F51E441-6EA0-478B-86A7-562ED226F6BB}" type="slidenum">
              <a:rPr lang="he-IL" sz="1000" smtClean="0">
                <a:solidFill>
                  <a:schemeClr val="tx1">
                    <a:lumMod val="65000"/>
                    <a:lumOff val="35000"/>
                  </a:schemeClr>
                </a:solidFill>
              </a:rPr>
              <a:pPr>
                <a:defRPr/>
              </a:pPr>
              <a:t>38</a:t>
            </a:fld>
            <a:endParaRPr lang="he-IL" sz="10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3"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827088" y="23813"/>
            <a:ext cx="7772400" cy="441325"/>
          </a:xfrm>
        </p:spPr>
        <p:txBody>
          <a:bodyPr/>
          <a:lstStyle/>
          <a:p>
            <a:pPr fontAlgn="auto">
              <a:defRPr/>
            </a:pPr>
            <a:r>
              <a:rPr lang="he-IL" sz="1800" b="1" dirty="0" smtClean="0">
                <a:solidFill>
                  <a:srgbClr val="FF6600"/>
                </a:solidFill>
                <a:ea typeface="+mn-ea"/>
              </a:rPr>
              <a:t>המשך תשובה</a:t>
            </a:r>
            <a:endParaRPr lang="he-IL" sz="1800" dirty="0" smtClean="0"/>
          </a:p>
        </p:txBody>
      </p:sp>
      <p:graphicFrame>
        <p:nvGraphicFramePr>
          <p:cNvPr id="2" name="טבלה 1"/>
          <p:cNvGraphicFramePr>
            <a:graphicFrameLocks noGrp="1"/>
          </p:cNvGraphicFramePr>
          <p:nvPr/>
        </p:nvGraphicFramePr>
        <p:xfrm>
          <a:off x="231775" y="692150"/>
          <a:ext cx="8578850" cy="4067174"/>
        </p:xfrm>
        <a:graphic>
          <a:graphicData uri="http://schemas.openxmlformats.org/drawingml/2006/table">
            <a:tbl>
              <a:tblPr rtl="1" firstRow="1" bandRow="1">
                <a:tableStyleId>{5C22544A-7EE6-4342-B048-85BDC9FD1C3A}</a:tableStyleId>
              </a:tblPr>
              <a:tblGrid>
                <a:gridCol w="1849124"/>
                <a:gridCol w="1106754"/>
                <a:gridCol w="3532376"/>
                <a:gridCol w="2090596"/>
              </a:tblGrid>
              <a:tr h="408980">
                <a:tc>
                  <a:txBody>
                    <a:bodyPr/>
                    <a:lstStyle/>
                    <a:p>
                      <a:pPr rtl="1"/>
                      <a:r>
                        <a:rPr lang="he-IL" sz="1400" dirty="0" smtClean="0"/>
                        <a:t>חלק</a:t>
                      </a:r>
                      <a:endParaRPr lang="he-IL" sz="1400" dirty="0"/>
                    </a:p>
                  </a:txBody>
                  <a:tcPr marL="91445" marR="91445" marT="45714" marB="45714"/>
                </a:tc>
                <a:tc>
                  <a:txBody>
                    <a:bodyPr/>
                    <a:lstStyle/>
                    <a:p>
                      <a:pPr rtl="1"/>
                      <a:r>
                        <a:rPr lang="he-IL" sz="1400" dirty="0" smtClean="0"/>
                        <a:t>רמת ארגון</a:t>
                      </a:r>
                      <a:endParaRPr lang="he-IL" sz="1400" dirty="0"/>
                    </a:p>
                  </a:txBody>
                  <a:tcPr marL="91445" marR="91445" marT="45714" marB="45714"/>
                </a:tc>
                <a:tc>
                  <a:txBody>
                    <a:bodyPr/>
                    <a:lstStyle/>
                    <a:p>
                      <a:pPr rtl="1"/>
                      <a:r>
                        <a:rPr lang="he-IL" sz="1400" dirty="0" smtClean="0"/>
                        <a:t>מה</a:t>
                      </a:r>
                      <a:r>
                        <a:rPr lang="he-IL" sz="1400" baseline="0" dirty="0" smtClean="0"/>
                        <a:t> במבנה גורם להגדלת היחס שטח פנים/נפח</a:t>
                      </a:r>
                      <a:endParaRPr lang="he-IL" sz="1400" dirty="0"/>
                    </a:p>
                  </a:txBody>
                  <a:tcPr marL="91445" marR="91445" marT="45714" marB="45714"/>
                </a:tc>
                <a:tc>
                  <a:txBody>
                    <a:bodyPr/>
                    <a:lstStyle/>
                    <a:p>
                      <a:pPr rtl="1"/>
                      <a:r>
                        <a:rPr lang="he-IL" sz="1400" dirty="0" smtClean="0"/>
                        <a:t>היתרון</a:t>
                      </a:r>
                      <a:endParaRPr lang="he-IL" sz="1400" dirty="0"/>
                    </a:p>
                  </a:txBody>
                  <a:tcPr marL="91445" marR="91445" marT="45714" marB="45714"/>
                </a:tc>
              </a:tr>
              <a:tr h="914576">
                <a:tc>
                  <a:txBody>
                    <a:bodyPr/>
                    <a:lstStyle/>
                    <a:p>
                      <a:pPr rtl="1"/>
                      <a:r>
                        <a:rPr lang="he-IL" sz="1800" dirty="0" smtClean="0"/>
                        <a:t>מזון</a:t>
                      </a:r>
                      <a:endParaRPr lang="he-IL" sz="1800" dirty="0"/>
                    </a:p>
                  </a:txBody>
                  <a:tcPr marL="91445" marR="91445" marT="45714" marB="45714"/>
                </a:tc>
                <a:tc>
                  <a:txBody>
                    <a:bodyPr/>
                    <a:lstStyle/>
                    <a:p>
                      <a:pPr rtl="1"/>
                      <a:r>
                        <a:rPr lang="he-IL" sz="1800" dirty="0" smtClean="0"/>
                        <a:t>מולקולות</a:t>
                      </a:r>
                      <a:endParaRPr lang="he-IL" sz="1800" dirty="0"/>
                    </a:p>
                  </a:txBody>
                  <a:tcPr marL="91445" marR="91445" marT="45714" marB="45714"/>
                </a:tc>
                <a:tc>
                  <a:txBody>
                    <a:bodyPr/>
                    <a:lstStyle/>
                    <a:p>
                      <a:pPr rtl="1"/>
                      <a:r>
                        <a:rPr lang="he-IL" sz="1800" dirty="0" smtClean="0">
                          <a:solidFill>
                            <a:schemeClr val="tx1"/>
                          </a:solidFill>
                        </a:rPr>
                        <a:t>פירוק מכני של המזון לחתיכות קטנות בעזרת השיניים גורם להגדלת</a:t>
                      </a:r>
                      <a:r>
                        <a:rPr lang="he-IL" sz="1800" baseline="0" dirty="0" smtClean="0">
                          <a:solidFill>
                            <a:schemeClr val="tx1"/>
                          </a:solidFill>
                        </a:rPr>
                        <a:t> שטח המגע עם אנזימי העיכול</a:t>
                      </a:r>
                      <a:endParaRPr lang="he-IL" sz="1800" dirty="0">
                        <a:solidFill>
                          <a:schemeClr val="tx1"/>
                        </a:solidFill>
                      </a:endParaRPr>
                    </a:p>
                  </a:txBody>
                  <a:tcPr marL="91445" marR="91445" marT="45714" marB="45714"/>
                </a:tc>
                <a:tc>
                  <a:txBody>
                    <a:bodyPr/>
                    <a:lstStyle/>
                    <a:p>
                      <a:pPr rtl="1"/>
                      <a:r>
                        <a:rPr lang="he-IL" sz="1800" dirty="0" smtClean="0">
                          <a:solidFill>
                            <a:schemeClr val="tx1"/>
                          </a:solidFill>
                        </a:rPr>
                        <a:t>קצב העיכול הכימי על</a:t>
                      </a:r>
                      <a:r>
                        <a:rPr lang="he-IL" sz="1800" baseline="0" dirty="0" smtClean="0">
                          <a:solidFill>
                            <a:schemeClr val="tx1"/>
                          </a:solidFill>
                        </a:rPr>
                        <a:t> יד</a:t>
                      </a:r>
                      <a:r>
                        <a:rPr lang="he-IL" sz="1800" dirty="0" smtClean="0">
                          <a:solidFill>
                            <a:schemeClr val="tx1"/>
                          </a:solidFill>
                        </a:rPr>
                        <a:t>י אנזימי העיכול עולה</a:t>
                      </a:r>
                      <a:endParaRPr lang="he-IL" sz="1800" dirty="0">
                        <a:solidFill>
                          <a:schemeClr val="tx1"/>
                        </a:solidFill>
                      </a:endParaRPr>
                    </a:p>
                  </a:txBody>
                  <a:tcPr marL="91445" marR="91445" marT="45714" marB="45714"/>
                </a:tc>
              </a:tr>
              <a:tr h="1188958">
                <a:tc>
                  <a:txBody>
                    <a:bodyPr/>
                    <a:lstStyle/>
                    <a:p>
                      <a:pPr rtl="1"/>
                      <a:r>
                        <a:rPr lang="he-IL" sz="1800" dirty="0" smtClean="0"/>
                        <a:t>כליות</a:t>
                      </a:r>
                      <a:endParaRPr lang="he-IL" sz="1800" dirty="0"/>
                    </a:p>
                  </a:txBody>
                  <a:tcPr marL="91445" marR="91445" marT="45714" marB="45714"/>
                </a:tc>
                <a:tc>
                  <a:txBody>
                    <a:bodyPr/>
                    <a:lstStyle/>
                    <a:p>
                      <a:pPr rtl="1"/>
                      <a:r>
                        <a:rPr lang="he-IL" sz="1800" dirty="0" smtClean="0"/>
                        <a:t>איבר</a:t>
                      </a:r>
                      <a:endParaRPr lang="he-IL" sz="1800" dirty="0"/>
                    </a:p>
                  </a:txBody>
                  <a:tcPr marL="91445" marR="91445" marT="45714" marB="45714"/>
                </a:tc>
                <a:tc>
                  <a:txBody>
                    <a:bodyPr/>
                    <a:lstStyle/>
                    <a:p>
                      <a:pPr rtl="1"/>
                      <a:r>
                        <a:rPr lang="he-IL" sz="1800" dirty="0" smtClean="0">
                          <a:solidFill>
                            <a:schemeClr val="tx1"/>
                          </a:solidFill>
                        </a:rPr>
                        <a:t>מספר עצום של נפרונים</a:t>
                      </a:r>
                      <a:endParaRPr lang="he-IL" sz="1800" dirty="0">
                        <a:solidFill>
                          <a:schemeClr val="tx1"/>
                        </a:solidFill>
                      </a:endParaRPr>
                    </a:p>
                  </a:txBody>
                  <a:tcPr marL="91445" marR="91445" marT="45714" marB="45714"/>
                </a:tc>
                <a:tc>
                  <a:txBody>
                    <a:bodyPr/>
                    <a:lstStyle/>
                    <a:p>
                      <a:pPr rtl="1"/>
                      <a:r>
                        <a:rPr lang="he-IL" sz="1800" dirty="0" smtClean="0">
                          <a:solidFill>
                            <a:schemeClr val="tx1"/>
                          </a:solidFill>
                        </a:rPr>
                        <a:t>קצב</a:t>
                      </a:r>
                      <a:r>
                        <a:rPr lang="he-IL" sz="1800" baseline="0" dirty="0" smtClean="0">
                          <a:solidFill>
                            <a:schemeClr val="tx1"/>
                          </a:solidFill>
                        </a:rPr>
                        <a:t> גבוה של ספיגה חוזרת של מים וחומרים שונים מן הנפרונים לדם </a:t>
                      </a:r>
                      <a:endParaRPr lang="he-IL" sz="1800" dirty="0">
                        <a:solidFill>
                          <a:schemeClr val="tx1"/>
                        </a:solidFill>
                      </a:endParaRPr>
                    </a:p>
                  </a:txBody>
                  <a:tcPr marL="91445" marR="91445" marT="45714" marB="45714"/>
                </a:tc>
              </a:tr>
              <a:tr h="640193">
                <a:tc>
                  <a:txBody>
                    <a:bodyPr/>
                    <a:lstStyle/>
                    <a:p>
                      <a:pPr rtl="1"/>
                      <a:r>
                        <a:rPr lang="he-IL" sz="1800" dirty="0" smtClean="0"/>
                        <a:t>תא</a:t>
                      </a:r>
                      <a:endParaRPr lang="he-IL" sz="1800" dirty="0"/>
                    </a:p>
                  </a:txBody>
                  <a:tcPr marL="91445" marR="91445" marT="45714" marB="45714"/>
                </a:tc>
                <a:tc>
                  <a:txBody>
                    <a:bodyPr/>
                    <a:lstStyle/>
                    <a:p>
                      <a:pPr rtl="1"/>
                      <a:r>
                        <a:rPr lang="he-IL" sz="1800" dirty="0" smtClean="0"/>
                        <a:t>תא</a:t>
                      </a:r>
                      <a:endParaRPr lang="he-IL" sz="1800" dirty="0"/>
                    </a:p>
                  </a:txBody>
                  <a:tcPr marL="91445" marR="91445" marT="45714" marB="45714"/>
                </a:tc>
                <a:tc>
                  <a:txBody>
                    <a:bodyPr/>
                    <a:lstStyle/>
                    <a:p>
                      <a:pPr rtl="1"/>
                      <a:r>
                        <a:rPr lang="he-IL" sz="1800" dirty="0" smtClean="0">
                          <a:solidFill>
                            <a:schemeClr val="tx1"/>
                          </a:solidFill>
                        </a:rPr>
                        <a:t>גודל קטן</a:t>
                      </a:r>
                      <a:endParaRPr lang="he-IL" sz="1800" dirty="0">
                        <a:solidFill>
                          <a:schemeClr val="tx1"/>
                        </a:solidFill>
                      </a:endParaRPr>
                    </a:p>
                  </a:txBody>
                  <a:tcPr marL="91445" marR="91445" marT="45714" marB="45714"/>
                </a:tc>
                <a:tc>
                  <a:txBody>
                    <a:bodyPr/>
                    <a:lstStyle/>
                    <a:p>
                      <a:pPr rtl="1"/>
                      <a:r>
                        <a:rPr lang="he-IL" sz="1800" dirty="0" smtClean="0">
                          <a:solidFill>
                            <a:schemeClr val="tx1"/>
                          </a:solidFill>
                        </a:rPr>
                        <a:t>קצב קליטת/פליטת חומרים גבוה </a:t>
                      </a:r>
                      <a:endParaRPr lang="he-IL" sz="1800" dirty="0">
                        <a:solidFill>
                          <a:schemeClr val="tx1"/>
                        </a:solidFill>
                      </a:endParaRPr>
                    </a:p>
                  </a:txBody>
                  <a:tcPr marL="91445" marR="91445" marT="45714" marB="45714"/>
                </a:tc>
              </a:tr>
              <a:tr h="914467">
                <a:tc>
                  <a:txBody>
                    <a:bodyPr/>
                    <a:lstStyle/>
                    <a:p>
                      <a:pPr rtl="1"/>
                      <a:r>
                        <a:rPr lang="he-IL" sz="1800" dirty="0" smtClean="0"/>
                        <a:t>נימי הדם</a:t>
                      </a:r>
                      <a:endParaRPr lang="he-IL" sz="1800" dirty="0"/>
                    </a:p>
                  </a:txBody>
                  <a:tcPr marL="91445" marR="91445" marT="45714" marB="45714"/>
                </a:tc>
                <a:tc>
                  <a:txBody>
                    <a:bodyPr/>
                    <a:lstStyle/>
                    <a:p>
                      <a:pPr rtl="1"/>
                      <a:r>
                        <a:rPr lang="he-IL" sz="1800" dirty="0" smtClean="0"/>
                        <a:t>איבר</a:t>
                      </a:r>
                      <a:endParaRPr lang="he-IL" sz="1800" dirty="0"/>
                    </a:p>
                  </a:txBody>
                  <a:tcPr marL="91445" marR="91445" marT="45714" marB="45714"/>
                </a:tc>
                <a:tc>
                  <a:txBody>
                    <a:bodyPr/>
                    <a:lstStyle/>
                    <a:p>
                      <a:pPr rtl="1"/>
                      <a:r>
                        <a:rPr lang="he-IL" sz="1800" dirty="0" smtClean="0">
                          <a:solidFill>
                            <a:schemeClr val="tx1"/>
                          </a:solidFill>
                        </a:rPr>
                        <a:t>קוטר הנימים קטן,</a:t>
                      </a:r>
                      <a:r>
                        <a:rPr lang="he-IL" sz="1800" baseline="0" dirty="0" smtClean="0">
                          <a:solidFill>
                            <a:schemeClr val="tx1"/>
                          </a:solidFill>
                        </a:rPr>
                        <a:t> ומספרם רב מאוד</a:t>
                      </a:r>
                      <a:endParaRPr lang="he-IL" sz="1800" dirty="0">
                        <a:solidFill>
                          <a:schemeClr val="tx1"/>
                        </a:solidFill>
                      </a:endParaRPr>
                    </a:p>
                  </a:txBody>
                  <a:tcPr marL="91445" marR="91445" marT="45714" marB="45714"/>
                </a:tc>
                <a:tc>
                  <a:txBody>
                    <a:bodyPr/>
                    <a:lstStyle/>
                    <a:p>
                      <a:pPr rtl="1"/>
                      <a:r>
                        <a:rPr lang="he-IL" sz="1800" dirty="0" smtClean="0">
                          <a:solidFill>
                            <a:schemeClr val="tx1"/>
                          </a:solidFill>
                        </a:rPr>
                        <a:t>קצב גבוה של מעבר חומרים מן הדם</a:t>
                      </a:r>
                      <a:r>
                        <a:rPr lang="he-IL" sz="1800" baseline="0" dirty="0" smtClean="0">
                          <a:solidFill>
                            <a:schemeClr val="tx1"/>
                          </a:solidFill>
                        </a:rPr>
                        <a:t> לתאים</a:t>
                      </a:r>
                      <a:endParaRPr lang="he-IL" sz="1800" dirty="0">
                        <a:solidFill>
                          <a:schemeClr val="tx1"/>
                        </a:solidFill>
                      </a:endParaRPr>
                    </a:p>
                  </a:txBody>
                  <a:tcPr marL="91445" marR="91445" marT="45714" marB="45714"/>
                </a:tc>
              </a:tr>
            </a:tbl>
          </a:graphicData>
        </a:graphic>
      </p:graphicFrame>
      <p:sp>
        <p:nvSpPr>
          <p:cNvPr id="7" name="Slide Number Placeholder 6"/>
          <p:cNvSpPr>
            <a:spLocks noGrp="1"/>
          </p:cNvSpPr>
          <p:nvPr>
            <p:ph type="sldNum" sz="quarter" idx="12"/>
          </p:nvPr>
        </p:nvSpPr>
        <p:spPr/>
        <p:txBody>
          <a:bodyPr/>
          <a:lstStyle/>
          <a:p>
            <a:pPr>
              <a:defRPr/>
            </a:pPr>
            <a:fld id="{CF55CE4A-6A21-4A80-9FD5-AA656C079D1F}" type="slidenum">
              <a:rPr lang="he-IL" sz="1000" smtClean="0">
                <a:solidFill>
                  <a:schemeClr val="tx1">
                    <a:lumMod val="65000"/>
                    <a:lumOff val="35000"/>
                  </a:schemeClr>
                </a:solidFill>
              </a:rPr>
              <a:pPr>
                <a:defRPr/>
              </a:pPr>
              <a:t>39</a:t>
            </a:fld>
            <a:endParaRPr lang="he-IL" sz="10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4"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1</a:t>
            </a:r>
            <a:endParaRPr lang="he-IL" sz="1800" dirty="0" smtClean="0"/>
          </a:p>
        </p:txBody>
      </p:sp>
      <p:grpSp>
        <p:nvGrpSpPr>
          <p:cNvPr id="110596" name="קבוצה 7176"/>
          <p:cNvGrpSpPr>
            <a:grpSpLocks/>
          </p:cNvGrpSpPr>
          <p:nvPr/>
        </p:nvGrpSpPr>
        <p:grpSpPr bwMode="auto">
          <a:xfrm>
            <a:off x="5003800" y="4046538"/>
            <a:ext cx="1335088" cy="1296987"/>
            <a:chOff x="3273014" y="4157663"/>
            <a:chExt cx="1334990" cy="1295796"/>
          </a:xfrm>
        </p:grpSpPr>
        <p:sp>
          <p:nvSpPr>
            <p:cNvPr id="20" name="קוביה 19"/>
            <p:cNvSpPr/>
            <p:nvPr/>
          </p:nvSpPr>
          <p:spPr>
            <a:xfrm>
              <a:off x="3273014" y="4157663"/>
              <a:ext cx="1334990" cy="1287866"/>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cxnSp>
          <p:nvCxnSpPr>
            <p:cNvPr id="12" name="מחבר ישר 11"/>
            <p:cNvCxnSpPr>
              <a:stCxn id="20" idx="0"/>
              <a:endCxn id="20" idx="1"/>
            </p:cNvCxnSpPr>
            <p:nvPr/>
          </p:nvCxnSpPr>
          <p:spPr>
            <a:xfrm flipH="1">
              <a:off x="3779390" y="4157663"/>
              <a:ext cx="322238" cy="321966"/>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מחבר ישר 21"/>
            <p:cNvCxnSpPr/>
            <p:nvPr/>
          </p:nvCxnSpPr>
          <p:spPr>
            <a:xfrm flipH="1" flipV="1">
              <a:off x="3420641" y="4301992"/>
              <a:ext cx="998464" cy="1586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מחבר ישר 27"/>
            <p:cNvCxnSpPr>
              <a:stCxn id="20" idx="4"/>
              <a:endCxn id="20" idx="2"/>
            </p:cNvCxnSpPr>
            <p:nvPr/>
          </p:nvCxnSpPr>
          <p:spPr>
            <a:xfrm flipH="1">
              <a:off x="3273014" y="4961786"/>
              <a:ext cx="1012751"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 name="מחבר ישר 30"/>
            <p:cNvCxnSpPr/>
            <p:nvPr/>
          </p:nvCxnSpPr>
          <p:spPr>
            <a:xfrm flipV="1">
              <a:off x="3779390" y="4487560"/>
              <a:ext cx="0" cy="96589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4" name="מחבר ישר 33"/>
            <p:cNvCxnSpPr>
              <a:endCxn id="20" idx="4"/>
            </p:cNvCxnSpPr>
            <p:nvPr/>
          </p:nvCxnSpPr>
          <p:spPr>
            <a:xfrm flipH="1">
              <a:off x="4285765" y="4796838"/>
              <a:ext cx="322239" cy="164948"/>
            </a:xfrm>
            <a:prstGeom prst="line">
              <a:avLst/>
            </a:prstGeom>
            <a:ln w="317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 name="מחבר ישר 36"/>
            <p:cNvCxnSpPr/>
            <p:nvPr/>
          </p:nvCxnSpPr>
          <p:spPr>
            <a:xfrm flipH="1" flipV="1">
              <a:off x="4419105" y="4317853"/>
              <a:ext cx="28573" cy="956384"/>
            </a:xfrm>
            <a:prstGeom prst="line">
              <a:avLst/>
            </a:prstGeom>
            <a:ln w="317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48" name="קוביה 47"/>
          <p:cNvSpPr/>
          <p:nvPr/>
        </p:nvSpPr>
        <p:spPr>
          <a:xfrm>
            <a:off x="5508625" y="2492375"/>
            <a:ext cx="655638" cy="649288"/>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5" name="TextBox 54"/>
          <p:cNvSpPr txBox="1"/>
          <p:nvPr/>
        </p:nvSpPr>
        <p:spPr>
          <a:xfrm>
            <a:off x="317500" y="473075"/>
            <a:ext cx="8183563" cy="147637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Calibri"/>
                <a:cs typeface="Arial"/>
              </a:rPr>
              <a:t>שאלה 1:</a:t>
            </a:r>
          </a:p>
          <a:p>
            <a:pPr fontAlgn="auto">
              <a:spcBef>
                <a:spcPts val="0"/>
              </a:spcBef>
              <a:spcAft>
                <a:spcPts val="0"/>
              </a:spcAft>
              <a:defRPr/>
            </a:pPr>
            <a:r>
              <a:rPr lang="he-IL" kern="0" dirty="0">
                <a:latin typeface="Calibri"/>
                <a:cs typeface="Arial"/>
              </a:rPr>
              <a:t>לאיזה גוף </a:t>
            </a:r>
            <a:r>
              <a:rPr lang="he-IL" kern="0" dirty="0">
                <a:solidFill>
                  <a:srgbClr val="1D4C72"/>
                </a:solidFill>
                <a:latin typeface="Calibri"/>
                <a:cs typeface="Arial"/>
              </a:rPr>
              <a:t>יש יחס שטח פנים/נפח גדול יותר:</a:t>
            </a:r>
          </a:p>
          <a:p>
            <a:pPr fontAlgn="auto">
              <a:spcBef>
                <a:spcPts val="0"/>
              </a:spcBef>
              <a:spcAft>
                <a:spcPts val="0"/>
              </a:spcAft>
              <a:defRPr/>
            </a:pPr>
            <a:r>
              <a:rPr lang="he-IL" kern="0" dirty="0">
                <a:solidFill>
                  <a:srgbClr val="1D4C72"/>
                </a:solidFill>
                <a:latin typeface="Calibri"/>
                <a:cs typeface="Arial"/>
              </a:rPr>
              <a:t>לקובייה קטנה או לקובייה גדולה?</a:t>
            </a:r>
          </a:p>
          <a:p>
            <a:pPr fontAlgn="auto">
              <a:spcBef>
                <a:spcPts val="0"/>
              </a:spcBef>
              <a:spcAft>
                <a:spcPts val="0"/>
              </a:spcAft>
              <a:defRPr/>
            </a:pPr>
            <a:r>
              <a:rPr lang="he-IL" kern="0" dirty="0">
                <a:solidFill>
                  <a:srgbClr val="1D4C72"/>
                </a:solidFill>
                <a:latin typeface="Calibri"/>
                <a:cs typeface="Arial"/>
              </a:rPr>
              <a:t>חשבו בעזרת הטבלה בשקף הבא.</a:t>
            </a:r>
          </a:p>
          <a:p>
            <a:pPr fontAlgn="auto">
              <a:spcBef>
                <a:spcPts val="0"/>
              </a:spcBef>
              <a:spcAft>
                <a:spcPts val="0"/>
              </a:spcAft>
              <a:defRPr/>
            </a:pPr>
            <a:endParaRPr lang="he-IL" kern="0" dirty="0">
              <a:solidFill>
                <a:srgbClr val="1D4C72"/>
              </a:solidFill>
              <a:latin typeface="Calibri"/>
              <a:cs typeface="Arial"/>
            </a:endParaRPr>
          </a:p>
        </p:txBody>
      </p:sp>
      <p:sp>
        <p:nvSpPr>
          <p:cNvPr id="3" name="סוגר מסולסל ימני 2"/>
          <p:cNvSpPr/>
          <p:nvPr/>
        </p:nvSpPr>
        <p:spPr>
          <a:xfrm flipH="1">
            <a:off x="5260975" y="2641600"/>
            <a:ext cx="266700" cy="504825"/>
          </a:xfrm>
          <a:prstGeom prst="rightBrace">
            <a:avLst/>
          </a:prstGeom>
          <a:ln w="31750"/>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p>
        </p:txBody>
      </p:sp>
      <p:sp>
        <p:nvSpPr>
          <p:cNvPr id="56" name="TextBox 55"/>
          <p:cNvSpPr txBox="1"/>
          <p:nvPr/>
        </p:nvSpPr>
        <p:spPr>
          <a:xfrm>
            <a:off x="4549775" y="2709863"/>
            <a:ext cx="741363" cy="36830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srgbClr val="1D4C72"/>
                </a:solidFill>
                <a:latin typeface="Calibri"/>
                <a:cs typeface="Arial"/>
              </a:rPr>
              <a:t>1 ס"מ</a:t>
            </a:r>
          </a:p>
        </p:txBody>
      </p:sp>
      <p:sp>
        <p:nvSpPr>
          <p:cNvPr id="57" name="סוגר מסולסל ימני 56"/>
          <p:cNvSpPr/>
          <p:nvPr/>
        </p:nvSpPr>
        <p:spPr>
          <a:xfrm flipH="1">
            <a:off x="4673600" y="4359275"/>
            <a:ext cx="330200" cy="965200"/>
          </a:xfrm>
          <a:prstGeom prst="rightBrace">
            <a:avLst/>
          </a:prstGeom>
          <a:ln w="31750"/>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p>
        </p:txBody>
      </p:sp>
      <p:sp>
        <p:nvSpPr>
          <p:cNvPr id="82" name="TextBox 81"/>
          <p:cNvSpPr txBox="1"/>
          <p:nvPr/>
        </p:nvSpPr>
        <p:spPr>
          <a:xfrm>
            <a:off x="3932238" y="4657725"/>
            <a:ext cx="741362" cy="36830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srgbClr val="1D4C72"/>
                </a:solidFill>
                <a:latin typeface="Calibri"/>
                <a:cs typeface="Arial"/>
              </a:rPr>
              <a:t>2 ס"מ</a:t>
            </a:r>
          </a:p>
        </p:txBody>
      </p:sp>
      <p:sp>
        <p:nvSpPr>
          <p:cNvPr id="18" name="Slide Number Placeholder 17"/>
          <p:cNvSpPr>
            <a:spLocks noGrp="1"/>
          </p:cNvSpPr>
          <p:nvPr>
            <p:ph type="sldNum" sz="quarter" idx="12"/>
          </p:nvPr>
        </p:nvSpPr>
        <p:spPr/>
        <p:txBody>
          <a:bodyPr/>
          <a:lstStyle/>
          <a:p>
            <a:pPr>
              <a:defRPr/>
            </a:pPr>
            <a:fld id="{26173258-9598-4541-8F60-8CAA716BF5B3}" type="slidenum">
              <a:rPr lang="he-IL"/>
              <a:pPr>
                <a:defRPr/>
              </a:pPr>
              <a:t>4</a:t>
            </a:fld>
            <a:endParaRPr lang="he-IL" dirty="0"/>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4"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1</a:t>
            </a:r>
            <a:endParaRPr lang="he-IL" sz="1800" dirty="0" smtClean="0"/>
          </a:p>
        </p:txBody>
      </p:sp>
      <p:graphicFrame>
        <p:nvGraphicFramePr>
          <p:cNvPr id="66" name="טבלה 65"/>
          <p:cNvGraphicFramePr>
            <a:graphicFrameLocks noGrp="1"/>
          </p:cNvGraphicFramePr>
          <p:nvPr>
            <p:extLst>
              <p:ext uri="{D42A27DB-BD31-4B8C-83A1-F6EECF244321}">
                <p14:modId xmlns:p14="http://schemas.microsoft.com/office/powerpoint/2010/main" val="1051172722"/>
              </p:ext>
            </p:extLst>
          </p:nvPr>
        </p:nvGraphicFramePr>
        <p:xfrm>
          <a:off x="231775" y="698500"/>
          <a:ext cx="8656638" cy="6174118"/>
        </p:xfrm>
        <a:graphic>
          <a:graphicData uri="http://schemas.openxmlformats.org/drawingml/2006/table">
            <a:tbl>
              <a:tblPr rtl="1" firstRow="1" bandRow="1">
                <a:tableStyleId>{5C22544A-7EE6-4342-B048-85BDC9FD1C3A}</a:tableStyleId>
              </a:tblPr>
              <a:tblGrid>
                <a:gridCol w="4031751"/>
                <a:gridCol w="2642553"/>
                <a:gridCol w="1982334"/>
              </a:tblGrid>
              <a:tr h="509587">
                <a:tc>
                  <a:txBody>
                    <a:bodyPr/>
                    <a:lstStyle/>
                    <a:p>
                      <a:pPr rtl="1"/>
                      <a:r>
                        <a:rPr lang="he-IL" sz="1800" b="0" dirty="0" smtClean="0">
                          <a:solidFill>
                            <a:schemeClr val="tx2"/>
                          </a:solidFill>
                        </a:rPr>
                        <a:t>         שטח פנים (סמ"ר)</a:t>
                      </a:r>
                      <a:endParaRPr lang="he-IL" sz="1800" b="0" dirty="0">
                        <a:solidFill>
                          <a:schemeClr val="tx2"/>
                        </a:solidFill>
                      </a:endParaRPr>
                    </a:p>
                  </a:txBody>
                  <a:tcPr marL="91442" marR="91442"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sz="1800" b="0" dirty="0" smtClean="0">
                          <a:solidFill>
                            <a:schemeClr val="tx2"/>
                          </a:solidFill>
                        </a:rPr>
                        <a:t>     נפח (סמ"ק)</a:t>
                      </a:r>
                      <a:endParaRPr lang="he-IL" sz="1800" b="0" dirty="0">
                        <a:solidFill>
                          <a:schemeClr val="tx2"/>
                        </a:solidFill>
                      </a:endParaRPr>
                    </a:p>
                  </a:txBody>
                  <a:tcPr marL="91442" marR="91442"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sz="1800" b="0" dirty="0" smtClean="0">
                          <a:solidFill>
                            <a:schemeClr val="tx2"/>
                          </a:solidFill>
                        </a:rPr>
                        <a:t>   שטח פנים/נפח</a:t>
                      </a:r>
                    </a:p>
                    <a:p>
                      <a:pPr rtl="1"/>
                      <a:r>
                        <a:rPr lang="he-IL" sz="1800" b="0" dirty="0" smtClean="0">
                          <a:solidFill>
                            <a:schemeClr val="tx2"/>
                          </a:solidFill>
                        </a:rPr>
                        <a:t>   (סמ"ר/סמ"ק)</a:t>
                      </a:r>
                      <a:endParaRPr lang="he-IL" sz="1800" b="0" dirty="0">
                        <a:solidFill>
                          <a:schemeClr val="tx2"/>
                        </a:solidFill>
                      </a:endParaRPr>
                    </a:p>
                  </a:txBody>
                  <a:tcPr marL="91442" marR="91442"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022625">
                <a:tc>
                  <a:txBody>
                    <a:bodyPr/>
                    <a:lstStyle/>
                    <a:p>
                      <a:pPr rtl="1"/>
                      <a:r>
                        <a:rPr lang="he-IL" sz="1800" dirty="0" smtClean="0">
                          <a:solidFill>
                            <a:schemeClr val="tx2"/>
                          </a:solidFill>
                        </a:rPr>
                        <a:t>                         6</a:t>
                      </a:r>
                      <a:endParaRPr lang="he-IL" sz="1800" dirty="0">
                        <a:solidFill>
                          <a:schemeClr val="tx2"/>
                        </a:solidFill>
                      </a:endParaRPr>
                    </a:p>
                  </a:txBody>
                  <a:tcPr marL="91442" marR="91442"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sz="1800" dirty="0" smtClean="0">
                          <a:solidFill>
                            <a:schemeClr val="tx2"/>
                          </a:solidFill>
                        </a:rPr>
                        <a:t>       1</a:t>
                      </a:r>
                      <a:endParaRPr lang="he-IL" sz="1800" dirty="0">
                        <a:solidFill>
                          <a:schemeClr val="tx2"/>
                        </a:solidFill>
                      </a:endParaRPr>
                    </a:p>
                  </a:txBody>
                  <a:tcPr marL="91442" marR="91442"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endParaRPr lang="he-IL" sz="1800" dirty="0">
                        <a:solidFill>
                          <a:schemeClr val="tx2"/>
                        </a:solidFill>
                      </a:endParaRPr>
                    </a:p>
                  </a:txBody>
                  <a:tcPr marL="91442" marR="91442"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11401">
                <a:tc>
                  <a:txBody>
                    <a:bodyPr/>
                    <a:lstStyle/>
                    <a:p>
                      <a:pPr rtl="1"/>
                      <a:endParaRPr lang="he-IL" sz="1800" dirty="0" smtClean="0">
                        <a:solidFill>
                          <a:schemeClr val="tx2"/>
                        </a:solidFill>
                      </a:endParaRPr>
                    </a:p>
                    <a:p>
                      <a:pPr rtl="1"/>
                      <a:endParaRPr lang="he-IL" sz="1800" dirty="0" smtClean="0">
                        <a:solidFill>
                          <a:schemeClr val="tx2"/>
                        </a:solidFill>
                      </a:endParaRPr>
                    </a:p>
                    <a:p>
                      <a:pPr rtl="1"/>
                      <a:endParaRPr lang="he-IL" sz="1800" dirty="0" smtClean="0">
                        <a:solidFill>
                          <a:schemeClr val="tx2"/>
                        </a:solidFill>
                      </a:endParaRPr>
                    </a:p>
                    <a:p>
                      <a:pPr rtl="1"/>
                      <a:endParaRPr lang="he-IL" sz="1800" dirty="0" smtClean="0">
                        <a:solidFill>
                          <a:schemeClr val="tx2"/>
                        </a:solidFill>
                      </a:endParaRPr>
                    </a:p>
                    <a:p>
                      <a:pPr rtl="1"/>
                      <a:endParaRPr lang="he-IL" sz="1800" dirty="0" smtClean="0">
                        <a:solidFill>
                          <a:schemeClr val="tx2"/>
                        </a:solidFill>
                      </a:endParaRPr>
                    </a:p>
                    <a:p>
                      <a:pPr rtl="1"/>
                      <a:endParaRPr lang="he-IL" sz="1800" dirty="0" smtClean="0">
                        <a:solidFill>
                          <a:schemeClr val="tx2"/>
                        </a:solidFill>
                      </a:endParaRPr>
                    </a:p>
                    <a:p>
                      <a:pPr rtl="1"/>
                      <a:endParaRPr lang="he-IL" sz="1800" dirty="0" smtClean="0">
                        <a:solidFill>
                          <a:schemeClr val="tx2"/>
                        </a:solidFill>
                      </a:endParaRPr>
                    </a:p>
                    <a:p>
                      <a:pPr rtl="1"/>
                      <a:endParaRPr lang="he-IL" sz="1800" dirty="0" smtClean="0">
                        <a:solidFill>
                          <a:schemeClr val="tx2"/>
                        </a:solidFill>
                      </a:endParaRPr>
                    </a:p>
                    <a:p>
                      <a:pPr rtl="1"/>
                      <a:endParaRPr lang="he-IL" sz="1800" dirty="0" smtClean="0">
                        <a:solidFill>
                          <a:schemeClr val="tx2"/>
                        </a:solidFill>
                      </a:endParaRPr>
                    </a:p>
                    <a:p>
                      <a:pPr rtl="1"/>
                      <a:endParaRPr lang="he-IL" sz="1800" dirty="0" smtClean="0">
                        <a:solidFill>
                          <a:schemeClr val="tx2"/>
                        </a:solidFill>
                      </a:endParaRPr>
                    </a:p>
                    <a:p>
                      <a:pPr rtl="1"/>
                      <a:endParaRPr lang="he-IL" sz="1800" dirty="0" smtClean="0">
                        <a:solidFill>
                          <a:schemeClr val="tx2"/>
                        </a:solidFill>
                      </a:endParaRPr>
                    </a:p>
                    <a:p>
                      <a:pPr rtl="1"/>
                      <a:endParaRPr lang="he-IL" sz="1800" dirty="0" smtClean="0">
                        <a:solidFill>
                          <a:schemeClr val="tx2"/>
                        </a:solidFill>
                      </a:endParaRPr>
                    </a:p>
                    <a:p>
                      <a:pPr rtl="1"/>
                      <a:endParaRPr lang="he-IL" sz="1800" dirty="0" smtClean="0">
                        <a:solidFill>
                          <a:schemeClr val="tx2"/>
                        </a:solidFill>
                      </a:endParaRPr>
                    </a:p>
                  </a:txBody>
                  <a:tcPr marL="91442" marR="91442"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endParaRPr lang="he-IL" sz="1800" dirty="0">
                        <a:solidFill>
                          <a:schemeClr val="tx2"/>
                        </a:solidFill>
                      </a:endParaRPr>
                    </a:p>
                  </a:txBody>
                  <a:tcPr marL="91442" marR="91442"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endParaRPr lang="he-IL" sz="1800" dirty="0">
                        <a:solidFill>
                          <a:schemeClr val="tx2"/>
                        </a:solidFill>
                      </a:endParaRPr>
                    </a:p>
                  </a:txBody>
                  <a:tcPr marL="91442" marR="91442"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11638" name="קבוצה 57"/>
          <p:cNvGrpSpPr>
            <a:grpSpLocks/>
          </p:cNvGrpSpPr>
          <p:nvPr/>
        </p:nvGrpSpPr>
        <p:grpSpPr bwMode="auto">
          <a:xfrm>
            <a:off x="2530475" y="3663950"/>
            <a:ext cx="1335088" cy="1296988"/>
            <a:chOff x="3273014" y="4157663"/>
            <a:chExt cx="1334990" cy="1295796"/>
          </a:xfrm>
        </p:grpSpPr>
        <p:sp>
          <p:nvSpPr>
            <p:cNvPr id="59" name="קוביה 58"/>
            <p:cNvSpPr/>
            <p:nvPr/>
          </p:nvSpPr>
          <p:spPr>
            <a:xfrm>
              <a:off x="3273014" y="4157663"/>
              <a:ext cx="1334990" cy="1287865"/>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cxnSp>
          <p:nvCxnSpPr>
            <p:cNvPr id="60" name="מחבר ישר 59"/>
            <p:cNvCxnSpPr>
              <a:stCxn id="59" idx="0"/>
              <a:endCxn id="59" idx="1"/>
            </p:cNvCxnSpPr>
            <p:nvPr/>
          </p:nvCxnSpPr>
          <p:spPr>
            <a:xfrm flipH="1">
              <a:off x="3779390" y="4157663"/>
              <a:ext cx="322238" cy="321967"/>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1" name="מחבר ישר 60"/>
            <p:cNvCxnSpPr/>
            <p:nvPr/>
          </p:nvCxnSpPr>
          <p:spPr>
            <a:xfrm flipH="1" flipV="1">
              <a:off x="3420641" y="4301993"/>
              <a:ext cx="998464" cy="1586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 name="מחבר ישר 61"/>
            <p:cNvCxnSpPr>
              <a:stCxn id="59" idx="4"/>
              <a:endCxn id="59" idx="2"/>
            </p:cNvCxnSpPr>
            <p:nvPr/>
          </p:nvCxnSpPr>
          <p:spPr>
            <a:xfrm flipH="1">
              <a:off x="3273014" y="4961786"/>
              <a:ext cx="1012751"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מחבר ישר 62"/>
            <p:cNvCxnSpPr/>
            <p:nvPr/>
          </p:nvCxnSpPr>
          <p:spPr>
            <a:xfrm flipV="1">
              <a:off x="3779390" y="4487560"/>
              <a:ext cx="0" cy="96589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מחבר ישר 63"/>
            <p:cNvCxnSpPr>
              <a:endCxn id="59" idx="4"/>
            </p:cNvCxnSpPr>
            <p:nvPr/>
          </p:nvCxnSpPr>
          <p:spPr>
            <a:xfrm flipH="1">
              <a:off x="4285765" y="4796838"/>
              <a:ext cx="322239" cy="1649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 name="מחבר ישר 64"/>
            <p:cNvCxnSpPr/>
            <p:nvPr/>
          </p:nvCxnSpPr>
          <p:spPr>
            <a:xfrm flipH="1" flipV="1">
              <a:off x="4419105" y="4317854"/>
              <a:ext cx="28573" cy="95638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11639" name="קבוצה 24"/>
          <p:cNvGrpSpPr>
            <a:grpSpLocks/>
          </p:cNvGrpSpPr>
          <p:nvPr/>
        </p:nvGrpSpPr>
        <p:grpSpPr bwMode="auto">
          <a:xfrm>
            <a:off x="5575300" y="2636838"/>
            <a:ext cx="3040063" cy="3946525"/>
            <a:chOff x="4631560" y="781877"/>
            <a:chExt cx="3040668" cy="3945758"/>
          </a:xfrm>
        </p:grpSpPr>
        <p:grpSp>
          <p:nvGrpSpPr>
            <p:cNvPr id="111645" name="קבוצה 25"/>
            <p:cNvGrpSpPr>
              <a:grpSpLocks/>
            </p:cNvGrpSpPr>
            <p:nvPr/>
          </p:nvGrpSpPr>
          <p:grpSpPr bwMode="auto">
            <a:xfrm>
              <a:off x="5658450" y="781877"/>
              <a:ext cx="1013100" cy="986742"/>
              <a:chOff x="6801754" y="2613446"/>
              <a:chExt cx="1013100" cy="986742"/>
            </a:xfrm>
          </p:grpSpPr>
          <p:sp>
            <p:nvSpPr>
              <p:cNvPr id="48" name="מלבן 47"/>
              <p:cNvSpPr/>
              <p:nvPr/>
            </p:nvSpPr>
            <p:spPr>
              <a:xfrm>
                <a:off x="6802181" y="2613446"/>
                <a:ext cx="1013027" cy="9872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cxnSp>
            <p:nvCxnSpPr>
              <p:cNvPr id="49" name="מחבר ישר 48"/>
              <p:cNvCxnSpPr/>
              <p:nvPr/>
            </p:nvCxnSpPr>
            <p:spPr>
              <a:xfrm flipV="1">
                <a:off x="7308694" y="2613446"/>
                <a:ext cx="0" cy="96659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 name="מחבר ישר 49"/>
              <p:cNvCxnSpPr>
                <a:stCxn id="48" idx="1"/>
                <a:endCxn id="48" idx="3"/>
              </p:cNvCxnSpPr>
              <p:nvPr/>
            </p:nvCxnSpPr>
            <p:spPr>
              <a:xfrm>
                <a:off x="6802181" y="3107062"/>
                <a:ext cx="101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11646" name="קבוצה 26"/>
            <p:cNvGrpSpPr>
              <a:grpSpLocks/>
            </p:cNvGrpSpPr>
            <p:nvPr/>
          </p:nvGrpSpPr>
          <p:grpSpPr bwMode="auto">
            <a:xfrm>
              <a:off x="4631560" y="1768619"/>
              <a:ext cx="3040668" cy="2959016"/>
              <a:chOff x="4596259" y="508726"/>
              <a:chExt cx="3040668" cy="2959016"/>
            </a:xfrm>
          </p:grpSpPr>
          <p:grpSp>
            <p:nvGrpSpPr>
              <p:cNvPr id="111647" name="קבוצה 27"/>
              <p:cNvGrpSpPr>
                <a:grpSpLocks/>
              </p:cNvGrpSpPr>
              <p:nvPr/>
            </p:nvGrpSpPr>
            <p:grpSpPr bwMode="auto">
              <a:xfrm>
                <a:off x="5610727" y="2481000"/>
                <a:ext cx="1013100" cy="986742"/>
                <a:chOff x="6801754" y="2613446"/>
                <a:chExt cx="1013100" cy="986742"/>
              </a:xfrm>
            </p:grpSpPr>
            <p:sp>
              <p:nvSpPr>
                <p:cNvPr id="45" name="מלבן 44"/>
                <p:cNvSpPr/>
                <p:nvPr/>
              </p:nvSpPr>
              <p:spPr>
                <a:xfrm>
                  <a:off x="6801901" y="2612955"/>
                  <a:ext cx="1013027" cy="9872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cxnSp>
              <p:nvCxnSpPr>
                <p:cNvPr id="46" name="מחבר ישר 45"/>
                <p:cNvCxnSpPr/>
                <p:nvPr/>
              </p:nvCxnSpPr>
              <p:spPr>
                <a:xfrm flipV="1">
                  <a:off x="7308414" y="2612955"/>
                  <a:ext cx="0" cy="96659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7" name="מחבר ישר 46"/>
                <p:cNvCxnSpPr>
                  <a:stCxn id="45" idx="1"/>
                  <a:endCxn id="45" idx="3"/>
                </p:cNvCxnSpPr>
                <p:nvPr/>
              </p:nvCxnSpPr>
              <p:spPr>
                <a:xfrm>
                  <a:off x="6801901" y="3106571"/>
                  <a:ext cx="101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11648" name="קבוצה 28"/>
              <p:cNvGrpSpPr>
                <a:grpSpLocks/>
              </p:cNvGrpSpPr>
              <p:nvPr/>
            </p:nvGrpSpPr>
            <p:grpSpPr bwMode="auto">
              <a:xfrm>
                <a:off x="5623149" y="508726"/>
                <a:ext cx="1013100" cy="986742"/>
                <a:chOff x="6801754" y="2613446"/>
                <a:chExt cx="1013100" cy="986742"/>
              </a:xfrm>
            </p:grpSpPr>
            <p:sp>
              <p:nvSpPr>
                <p:cNvPr id="42" name="מלבן 41"/>
                <p:cNvSpPr/>
                <p:nvPr/>
              </p:nvSpPr>
              <p:spPr>
                <a:xfrm>
                  <a:off x="6802181" y="2613937"/>
                  <a:ext cx="1013027" cy="10189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cxnSp>
              <p:nvCxnSpPr>
                <p:cNvPr id="43" name="מחבר ישר 42"/>
                <p:cNvCxnSpPr/>
                <p:nvPr/>
              </p:nvCxnSpPr>
              <p:spPr>
                <a:xfrm flipV="1">
                  <a:off x="7308694" y="2613937"/>
                  <a:ext cx="0" cy="99834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 name="מחבר ישר 43"/>
                <p:cNvCxnSpPr>
                  <a:stCxn id="42" idx="1"/>
                  <a:endCxn id="42" idx="3"/>
                </p:cNvCxnSpPr>
                <p:nvPr/>
              </p:nvCxnSpPr>
              <p:spPr>
                <a:xfrm>
                  <a:off x="6802181" y="3107553"/>
                  <a:ext cx="101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11649" name="קבוצה 29"/>
              <p:cNvGrpSpPr>
                <a:grpSpLocks/>
              </p:cNvGrpSpPr>
              <p:nvPr/>
            </p:nvGrpSpPr>
            <p:grpSpPr bwMode="auto">
              <a:xfrm>
                <a:off x="4596259" y="1484932"/>
                <a:ext cx="1013100" cy="986742"/>
                <a:chOff x="6801754" y="2613446"/>
                <a:chExt cx="1013100" cy="986742"/>
              </a:xfrm>
            </p:grpSpPr>
            <p:sp>
              <p:nvSpPr>
                <p:cNvPr id="39" name="מלבן 38"/>
                <p:cNvSpPr/>
                <p:nvPr/>
              </p:nvSpPr>
              <p:spPr>
                <a:xfrm>
                  <a:off x="6801754" y="2613853"/>
                  <a:ext cx="1013027" cy="10189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cxnSp>
              <p:nvCxnSpPr>
                <p:cNvPr id="40" name="מחבר ישר 39"/>
                <p:cNvCxnSpPr/>
                <p:nvPr/>
              </p:nvCxnSpPr>
              <p:spPr>
                <a:xfrm flipV="1">
                  <a:off x="7308268" y="2613853"/>
                  <a:ext cx="0" cy="9983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 name="מחבר ישר 40"/>
                <p:cNvCxnSpPr>
                  <a:stCxn id="39" idx="1"/>
                  <a:endCxn id="39" idx="3"/>
                </p:cNvCxnSpPr>
                <p:nvPr/>
              </p:nvCxnSpPr>
              <p:spPr>
                <a:xfrm>
                  <a:off x="6801754" y="3107470"/>
                  <a:ext cx="101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11650" name="קבוצה 30"/>
              <p:cNvGrpSpPr>
                <a:grpSpLocks/>
              </p:cNvGrpSpPr>
              <p:nvPr/>
            </p:nvGrpSpPr>
            <p:grpSpPr bwMode="auto">
              <a:xfrm>
                <a:off x="6623827" y="1495468"/>
                <a:ext cx="1013100" cy="986742"/>
                <a:chOff x="6801754" y="2613446"/>
                <a:chExt cx="1013100" cy="986742"/>
              </a:xfrm>
            </p:grpSpPr>
            <p:sp>
              <p:nvSpPr>
                <p:cNvPr id="36" name="מלבן 35"/>
                <p:cNvSpPr/>
                <p:nvPr/>
              </p:nvSpPr>
              <p:spPr>
                <a:xfrm>
                  <a:off x="6801827" y="2646172"/>
                  <a:ext cx="1013027" cy="9539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cxnSp>
              <p:nvCxnSpPr>
                <p:cNvPr id="37" name="מחבר ישר 36"/>
                <p:cNvCxnSpPr/>
                <p:nvPr/>
              </p:nvCxnSpPr>
              <p:spPr>
                <a:xfrm flipV="1">
                  <a:off x="7308340" y="2646172"/>
                  <a:ext cx="0" cy="93326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 name="מחבר ישר 37"/>
                <p:cNvCxnSpPr>
                  <a:stCxn id="36" idx="1"/>
                  <a:endCxn id="36" idx="3"/>
                </p:cNvCxnSpPr>
                <p:nvPr/>
              </p:nvCxnSpPr>
              <p:spPr>
                <a:xfrm>
                  <a:off x="6801827" y="3108044"/>
                  <a:ext cx="101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11651" name="קבוצה 31"/>
              <p:cNvGrpSpPr>
                <a:grpSpLocks/>
              </p:cNvGrpSpPr>
              <p:nvPr/>
            </p:nvGrpSpPr>
            <p:grpSpPr bwMode="auto">
              <a:xfrm>
                <a:off x="5609359" y="1484933"/>
                <a:ext cx="1013100" cy="986742"/>
                <a:chOff x="6801754" y="2613446"/>
                <a:chExt cx="1013100" cy="986742"/>
              </a:xfrm>
            </p:grpSpPr>
            <p:sp>
              <p:nvSpPr>
                <p:cNvPr id="33" name="מלבן 32"/>
                <p:cNvSpPr/>
                <p:nvPr/>
              </p:nvSpPr>
              <p:spPr>
                <a:xfrm>
                  <a:off x="6801681" y="2613852"/>
                  <a:ext cx="1013027" cy="10189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cxnSp>
              <p:nvCxnSpPr>
                <p:cNvPr id="34" name="מחבר ישר 33"/>
                <p:cNvCxnSpPr/>
                <p:nvPr/>
              </p:nvCxnSpPr>
              <p:spPr>
                <a:xfrm flipV="1">
                  <a:off x="7308195" y="2613852"/>
                  <a:ext cx="0" cy="9983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 name="מחבר ישר 34"/>
                <p:cNvCxnSpPr>
                  <a:stCxn id="33" idx="1"/>
                  <a:endCxn id="33" idx="3"/>
                </p:cNvCxnSpPr>
                <p:nvPr/>
              </p:nvCxnSpPr>
              <p:spPr>
                <a:xfrm>
                  <a:off x="6801681" y="3107469"/>
                  <a:ext cx="101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grpSp>
      <p:sp>
        <p:nvSpPr>
          <p:cNvPr id="54" name="TextBox 53"/>
          <p:cNvSpPr txBox="1"/>
          <p:nvPr/>
        </p:nvSpPr>
        <p:spPr>
          <a:xfrm>
            <a:off x="919163" y="1268413"/>
            <a:ext cx="414337" cy="9239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u="sng" kern="0" dirty="0">
                <a:solidFill>
                  <a:srgbClr val="1D4C72"/>
                </a:solidFill>
                <a:latin typeface="Calibri"/>
                <a:cs typeface="Arial"/>
              </a:rPr>
              <a:t>6 </a:t>
            </a:r>
          </a:p>
          <a:p>
            <a:pPr fontAlgn="auto">
              <a:spcBef>
                <a:spcPts val="0"/>
              </a:spcBef>
              <a:spcAft>
                <a:spcPts val="0"/>
              </a:spcAft>
              <a:defRPr/>
            </a:pPr>
            <a:r>
              <a:rPr lang="he-IL" kern="0" dirty="0">
                <a:solidFill>
                  <a:srgbClr val="1D4C72"/>
                </a:solidFill>
                <a:latin typeface="Calibri"/>
                <a:cs typeface="Arial"/>
              </a:rPr>
              <a:t>1</a:t>
            </a:r>
          </a:p>
          <a:p>
            <a:pPr fontAlgn="auto">
              <a:spcBef>
                <a:spcPts val="0"/>
              </a:spcBef>
              <a:spcAft>
                <a:spcPts val="0"/>
              </a:spcAft>
              <a:defRPr/>
            </a:pPr>
            <a:endParaRPr lang="he-IL" kern="0" dirty="0">
              <a:solidFill>
                <a:srgbClr val="1D4C72"/>
              </a:solidFill>
              <a:latin typeface="Calibri"/>
              <a:cs typeface="Arial"/>
            </a:endParaRPr>
          </a:p>
        </p:txBody>
      </p:sp>
      <p:sp>
        <p:nvSpPr>
          <p:cNvPr id="67" name="TextBox 66"/>
          <p:cNvSpPr txBox="1"/>
          <p:nvPr/>
        </p:nvSpPr>
        <p:spPr>
          <a:xfrm>
            <a:off x="1333500" y="1360488"/>
            <a:ext cx="417513" cy="36988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srgbClr val="FF6600"/>
                </a:solidFill>
                <a:latin typeface="Calibri"/>
                <a:cs typeface="Arial"/>
              </a:rPr>
              <a:t>6</a:t>
            </a:r>
          </a:p>
        </p:txBody>
      </p:sp>
      <p:sp>
        <p:nvSpPr>
          <p:cNvPr id="68" name="TextBox 67"/>
          <p:cNvSpPr txBox="1"/>
          <p:nvPr/>
        </p:nvSpPr>
        <p:spPr>
          <a:xfrm>
            <a:off x="1104900" y="1370013"/>
            <a:ext cx="436563" cy="36988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srgbClr val="1D4C72"/>
                </a:solidFill>
                <a:latin typeface="Calibri"/>
                <a:cs typeface="Arial"/>
              </a:rPr>
              <a:t>=</a:t>
            </a:r>
          </a:p>
        </p:txBody>
      </p:sp>
      <p:sp>
        <p:nvSpPr>
          <p:cNvPr id="69" name="קוביה 68"/>
          <p:cNvSpPr/>
          <p:nvPr/>
        </p:nvSpPr>
        <p:spPr>
          <a:xfrm>
            <a:off x="2955925" y="1360488"/>
            <a:ext cx="655638" cy="64928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1" name="Slide Number Placeholder 50"/>
          <p:cNvSpPr>
            <a:spLocks noGrp="1"/>
          </p:cNvSpPr>
          <p:nvPr>
            <p:ph type="sldNum" sz="quarter" idx="12"/>
          </p:nvPr>
        </p:nvSpPr>
        <p:spPr/>
        <p:txBody>
          <a:bodyPr/>
          <a:lstStyle/>
          <a:p>
            <a:pPr>
              <a:defRPr/>
            </a:pPr>
            <a:fld id="{36ED93F8-D1F7-4704-8027-7C7526F713E5}" type="slidenum">
              <a:rPr lang="he-IL"/>
              <a:pPr>
                <a:defRPr/>
              </a:pPr>
              <a:t>5</a:t>
            </a:fld>
            <a:endParaRPr lang="he-IL" dirty="0"/>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4"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 ככל שגוף קטן יותר, היחס שטח פנים/נפח שלו גדול יותר</a:t>
            </a:r>
            <a:endParaRPr lang="he-IL" sz="1800" dirty="0" smtClean="0"/>
          </a:p>
        </p:txBody>
      </p:sp>
      <p:graphicFrame>
        <p:nvGraphicFramePr>
          <p:cNvPr id="66" name="טבלה 65"/>
          <p:cNvGraphicFramePr>
            <a:graphicFrameLocks noGrp="1"/>
          </p:cNvGraphicFramePr>
          <p:nvPr>
            <p:extLst>
              <p:ext uri="{D42A27DB-BD31-4B8C-83A1-F6EECF244321}">
                <p14:modId xmlns:p14="http://schemas.microsoft.com/office/powerpoint/2010/main" val="4096562716"/>
              </p:ext>
            </p:extLst>
          </p:nvPr>
        </p:nvGraphicFramePr>
        <p:xfrm>
          <a:off x="231775" y="698500"/>
          <a:ext cx="8656638" cy="6174118"/>
        </p:xfrm>
        <a:graphic>
          <a:graphicData uri="http://schemas.openxmlformats.org/drawingml/2006/table">
            <a:tbl>
              <a:tblPr rtl="1" firstRow="1" bandRow="1">
                <a:tableStyleId>{5C22544A-7EE6-4342-B048-85BDC9FD1C3A}</a:tableStyleId>
              </a:tblPr>
              <a:tblGrid>
                <a:gridCol w="4031751"/>
                <a:gridCol w="2642553"/>
                <a:gridCol w="1982334"/>
              </a:tblGrid>
              <a:tr h="509587">
                <a:tc>
                  <a:txBody>
                    <a:bodyPr/>
                    <a:lstStyle/>
                    <a:p>
                      <a:pPr rtl="1"/>
                      <a:r>
                        <a:rPr lang="he-IL" sz="1800" b="0" dirty="0" smtClean="0">
                          <a:solidFill>
                            <a:schemeClr val="tx2"/>
                          </a:solidFill>
                        </a:rPr>
                        <a:t>         שטח פנים (סמ"ר)</a:t>
                      </a:r>
                      <a:endParaRPr lang="he-IL" sz="1800" b="0" dirty="0">
                        <a:solidFill>
                          <a:schemeClr val="tx2"/>
                        </a:solidFill>
                      </a:endParaRPr>
                    </a:p>
                  </a:txBody>
                  <a:tcPr marL="91442" marR="91442"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sz="1800" b="0" dirty="0" smtClean="0">
                          <a:solidFill>
                            <a:schemeClr val="tx2"/>
                          </a:solidFill>
                        </a:rPr>
                        <a:t>     נפח (סמ"ק)</a:t>
                      </a:r>
                      <a:endParaRPr lang="he-IL" sz="1800" b="0" dirty="0">
                        <a:solidFill>
                          <a:schemeClr val="tx2"/>
                        </a:solidFill>
                      </a:endParaRPr>
                    </a:p>
                  </a:txBody>
                  <a:tcPr marL="91442" marR="91442"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sz="1800" b="0" dirty="0" smtClean="0">
                          <a:solidFill>
                            <a:schemeClr val="tx2"/>
                          </a:solidFill>
                        </a:rPr>
                        <a:t>   שטח פנים/נפח</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smtClean="0">
                          <a:ln>
                            <a:noFill/>
                          </a:ln>
                          <a:solidFill>
                            <a:srgbClr val="1F497D"/>
                          </a:solidFill>
                          <a:effectLst/>
                          <a:uLnTx/>
                          <a:uFillTx/>
                          <a:latin typeface="+mn-lt"/>
                          <a:ea typeface="+mn-ea"/>
                          <a:cs typeface="+mn-cs"/>
                        </a:rPr>
                        <a:t>   (סמ"ר/סמ"ק)</a:t>
                      </a:r>
                    </a:p>
                  </a:txBody>
                  <a:tcPr marL="91442" marR="91442"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022625">
                <a:tc>
                  <a:txBody>
                    <a:bodyPr/>
                    <a:lstStyle/>
                    <a:p>
                      <a:pPr rtl="1"/>
                      <a:r>
                        <a:rPr lang="he-IL" sz="1800" dirty="0" smtClean="0">
                          <a:solidFill>
                            <a:schemeClr val="tx2"/>
                          </a:solidFill>
                        </a:rPr>
                        <a:t>                         6</a:t>
                      </a:r>
                      <a:endParaRPr lang="he-IL" sz="1800" dirty="0">
                        <a:solidFill>
                          <a:schemeClr val="tx2"/>
                        </a:solidFill>
                      </a:endParaRPr>
                    </a:p>
                  </a:txBody>
                  <a:tcPr marL="91442" marR="91442"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sz="1800" dirty="0" smtClean="0">
                          <a:solidFill>
                            <a:schemeClr val="tx2"/>
                          </a:solidFill>
                        </a:rPr>
                        <a:t>       1</a:t>
                      </a:r>
                      <a:endParaRPr lang="he-IL" sz="1800" dirty="0">
                        <a:solidFill>
                          <a:schemeClr val="tx2"/>
                        </a:solidFill>
                      </a:endParaRPr>
                    </a:p>
                  </a:txBody>
                  <a:tcPr marL="91442" marR="91442"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endParaRPr lang="he-IL" sz="1800" dirty="0">
                        <a:solidFill>
                          <a:schemeClr val="tx2"/>
                        </a:solidFill>
                      </a:endParaRPr>
                    </a:p>
                  </a:txBody>
                  <a:tcPr marL="91442" marR="91442"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11401">
                <a:tc>
                  <a:txBody>
                    <a:bodyPr/>
                    <a:lstStyle/>
                    <a:p>
                      <a:pPr algn="ctr" rtl="1"/>
                      <a:r>
                        <a:rPr lang="en-US" sz="1800" dirty="0" smtClean="0">
                          <a:solidFill>
                            <a:schemeClr val="tx2"/>
                          </a:solidFill>
                        </a:rPr>
                        <a:t>2*2*6=24</a:t>
                      </a:r>
                      <a:endParaRPr lang="he-IL" sz="1800" dirty="0" smtClean="0">
                        <a:solidFill>
                          <a:schemeClr val="tx2"/>
                        </a:solidFill>
                      </a:endParaRPr>
                    </a:p>
                    <a:p>
                      <a:pPr rtl="1"/>
                      <a:endParaRPr lang="he-IL" sz="1800" dirty="0" smtClean="0">
                        <a:solidFill>
                          <a:schemeClr val="tx2"/>
                        </a:solidFill>
                      </a:endParaRPr>
                    </a:p>
                    <a:p>
                      <a:pPr rtl="1"/>
                      <a:endParaRPr lang="he-IL" sz="1800" dirty="0" smtClean="0">
                        <a:solidFill>
                          <a:schemeClr val="tx2"/>
                        </a:solidFill>
                      </a:endParaRPr>
                    </a:p>
                    <a:p>
                      <a:pPr rtl="1"/>
                      <a:endParaRPr lang="he-IL" sz="1800" dirty="0" smtClean="0">
                        <a:solidFill>
                          <a:schemeClr val="tx2"/>
                        </a:solidFill>
                      </a:endParaRPr>
                    </a:p>
                    <a:p>
                      <a:pPr rtl="1"/>
                      <a:endParaRPr lang="he-IL" sz="1800" dirty="0" smtClean="0">
                        <a:solidFill>
                          <a:schemeClr val="tx2"/>
                        </a:solidFill>
                      </a:endParaRPr>
                    </a:p>
                    <a:p>
                      <a:pPr rtl="1"/>
                      <a:endParaRPr lang="he-IL" sz="1800" dirty="0" smtClean="0">
                        <a:solidFill>
                          <a:schemeClr val="tx2"/>
                        </a:solidFill>
                      </a:endParaRPr>
                    </a:p>
                    <a:p>
                      <a:pPr rtl="1"/>
                      <a:endParaRPr lang="he-IL" sz="1800" dirty="0" smtClean="0">
                        <a:solidFill>
                          <a:schemeClr val="tx2"/>
                        </a:solidFill>
                      </a:endParaRPr>
                    </a:p>
                    <a:p>
                      <a:pPr rtl="1"/>
                      <a:endParaRPr lang="he-IL" sz="1800" dirty="0" smtClean="0">
                        <a:solidFill>
                          <a:schemeClr val="tx2"/>
                        </a:solidFill>
                      </a:endParaRPr>
                    </a:p>
                    <a:p>
                      <a:pPr rtl="1"/>
                      <a:endParaRPr lang="he-IL" sz="1800" dirty="0" smtClean="0">
                        <a:solidFill>
                          <a:schemeClr val="tx2"/>
                        </a:solidFill>
                      </a:endParaRPr>
                    </a:p>
                    <a:p>
                      <a:pPr rtl="1"/>
                      <a:endParaRPr lang="he-IL" sz="1800" dirty="0" smtClean="0">
                        <a:solidFill>
                          <a:schemeClr val="tx2"/>
                        </a:solidFill>
                      </a:endParaRPr>
                    </a:p>
                    <a:p>
                      <a:pPr rtl="1"/>
                      <a:endParaRPr lang="he-IL" sz="1800" dirty="0" smtClean="0">
                        <a:solidFill>
                          <a:schemeClr val="tx2"/>
                        </a:solidFill>
                      </a:endParaRPr>
                    </a:p>
                    <a:p>
                      <a:pPr rtl="1"/>
                      <a:endParaRPr lang="he-IL" sz="1800" dirty="0" smtClean="0">
                        <a:solidFill>
                          <a:schemeClr val="tx2"/>
                        </a:solidFill>
                      </a:endParaRPr>
                    </a:p>
                    <a:p>
                      <a:pPr rtl="1"/>
                      <a:endParaRPr lang="he-IL" sz="1800" dirty="0" smtClean="0">
                        <a:solidFill>
                          <a:schemeClr val="tx2"/>
                        </a:solidFill>
                      </a:endParaRPr>
                    </a:p>
                    <a:p>
                      <a:pPr rtl="1"/>
                      <a:endParaRPr lang="he-IL" sz="1800" dirty="0" smtClean="0">
                        <a:solidFill>
                          <a:schemeClr val="tx2"/>
                        </a:solidFill>
                      </a:endParaRPr>
                    </a:p>
                  </a:txBody>
                  <a:tcPr marL="91442" marR="91442"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sz="1800" dirty="0" smtClean="0">
                          <a:solidFill>
                            <a:schemeClr val="tx2"/>
                          </a:solidFill>
                        </a:rPr>
                        <a:t>       </a:t>
                      </a:r>
                      <a:r>
                        <a:rPr lang="en-US" sz="1800" dirty="0" smtClean="0">
                          <a:solidFill>
                            <a:schemeClr val="tx2"/>
                          </a:solidFill>
                        </a:rPr>
                        <a:t>2*2*2=8</a:t>
                      </a:r>
                      <a:endParaRPr lang="he-IL" sz="1800" dirty="0">
                        <a:solidFill>
                          <a:schemeClr val="tx2"/>
                        </a:solidFill>
                      </a:endParaRPr>
                    </a:p>
                  </a:txBody>
                  <a:tcPr marL="91442" marR="91442"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endParaRPr lang="he-IL" sz="1800" dirty="0">
                        <a:solidFill>
                          <a:schemeClr val="tx2"/>
                        </a:solidFill>
                      </a:endParaRPr>
                    </a:p>
                  </a:txBody>
                  <a:tcPr marL="91442" marR="91442"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12662" name="קבוצה 57"/>
          <p:cNvGrpSpPr>
            <a:grpSpLocks/>
          </p:cNvGrpSpPr>
          <p:nvPr/>
        </p:nvGrpSpPr>
        <p:grpSpPr bwMode="auto">
          <a:xfrm>
            <a:off x="2530475" y="3663950"/>
            <a:ext cx="1335088" cy="1296988"/>
            <a:chOff x="3273014" y="4157663"/>
            <a:chExt cx="1334990" cy="1295796"/>
          </a:xfrm>
        </p:grpSpPr>
        <p:sp>
          <p:nvSpPr>
            <p:cNvPr id="59" name="קוביה 58"/>
            <p:cNvSpPr/>
            <p:nvPr/>
          </p:nvSpPr>
          <p:spPr>
            <a:xfrm>
              <a:off x="3273014" y="4157663"/>
              <a:ext cx="1334990" cy="1287865"/>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cxnSp>
          <p:nvCxnSpPr>
            <p:cNvPr id="60" name="מחבר ישר 59"/>
            <p:cNvCxnSpPr>
              <a:stCxn id="59" idx="0"/>
              <a:endCxn id="59" idx="1"/>
            </p:cNvCxnSpPr>
            <p:nvPr/>
          </p:nvCxnSpPr>
          <p:spPr>
            <a:xfrm flipH="1">
              <a:off x="3779390" y="4157663"/>
              <a:ext cx="322238" cy="321967"/>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1" name="מחבר ישר 60"/>
            <p:cNvCxnSpPr/>
            <p:nvPr/>
          </p:nvCxnSpPr>
          <p:spPr>
            <a:xfrm flipH="1" flipV="1">
              <a:off x="3420641" y="4301993"/>
              <a:ext cx="998464" cy="1586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 name="מחבר ישר 61"/>
            <p:cNvCxnSpPr>
              <a:stCxn id="59" idx="4"/>
              <a:endCxn id="59" idx="2"/>
            </p:cNvCxnSpPr>
            <p:nvPr/>
          </p:nvCxnSpPr>
          <p:spPr>
            <a:xfrm flipH="1">
              <a:off x="3273014" y="4961786"/>
              <a:ext cx="1012751"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מחבר ישר 62"/>
            <p:cNvCxnSpPr/>
            <p:nvPr/>
          </p:nvCxnSpPr>
          <p:spPr>
            <a:xfrm flipV="1">
              <a:off x="3779390" y="4487560"/>
              <a:ext cx="0" cy="96589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מחבר ישר 63"/>
            <p:cNvCxnSpPr>
              <a:endCxn id="59" idx="4"/>
            </p:cNvCxnSpPr>
            <p:nvPr/>
          </p:nvCxnSpPr>
          <p:spPr>
            <a:xfrm flipH="1">
              <a:off x="4285765" y="4796838"/>
              <a:ext cx="322239" cy="1649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 name="מחבר ישר 64"/>
            <p:cNvCxnSpPr/>
            <p:nvPr/>
          </p:nvCxnSpPr>
          <p:spPr>
            <a:xfrm flipH="1" flipV="1">
              <a:off x="4419105" y="4317854"/>
              <a:ext cx="28573" cy="95638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12663" name="קבוצה 24"/>
          <p:cNvGrpSpPr>
            <a:grpSpLocks/>
          </p:cNvGrpSpPr>
          <p:nvPr/>
        </p:nvGrpSpPr>
        <p:grpSpPr bwMode="auto">
          <a:xfrm>
            <a:off x="5575300" y="2636838"/>
            <a:ext cx="3040063" cy="3946525"/>
            <a:chOff x="4631560" y="781877"/>
            <a:chExt cx="3040668" cy="3945758"/>
          </a:xfrm>
        </p:grpSpPr>
        <p:grpSp>
          <p:nvGrpSpPr>
            <p:cNvPr id="112672" name="קבוצה 25"/>
            <p:cNvGrpSpPr>
              <a:grpSpLocks/>
            </p:cNvGrpSpPr>
            <p:nvPr/>
          </p:nvGrpSpPr>
          <p:grpSpPr bwMode="auto">
            <a:xfrm>
              <a:off x="5658450" y="781877"/>
              <a:ext cx="1013100" cy="986742"/>
              <a:chOff x="6801754" y="2613446"/>
              <a:chExt cx="1013100" cy="986742"/>
            </a:xfrm>
          </p:grpSpPr>
          <p:sp>
            <p:nvSpPr>
              <p:cNvPr id="48" name="מלבן 47"/>
              <p:cNvSpPr/>
              <p:nvPr/>
            </p:nvSpPr>
            <p:spPr>
              <a:xfrm>
                <a:off x="6802181" y="2613446"/>
                <a:ext cx="1013027" cy="9872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cxnSp>
            <p:nvCxnSpPr>
              <p:cNvPr id="49" name="מחבר ישר 48"/>
              <p:cNvCxnSpPr/>
              <p:nvPr/>
            </p:nvCxnSpPr>
            <p:spPr>
              <a:xfrm flipV="1">
                <a:off x="7308694" y="2613446"/>
                <a:ext cx="0" cy="96659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 name="מחבר ישר 49"/>
              <p:cNvCxnSpPr>
                <a:stCxn id="48" idx="1"/>
                <a:endCxn id="48" idx="3"/>
              </p:cNvCxnSpPr>
              <p:nvPr/>
            </p:nvCxnSpPr>
            <p:spPr>
              <a:xfrm>
                <a:off x="6802181" y="3107062"/>
                <a:ext cx="101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12673" name="קבוצה 26"/>
            <p:cNvGrpSpPr>
              <a:grpSpLocks/>
            </p:cNvGrpSpPr>
            <p:nvPr/>
          </p:nvGrpSpPr>
          <p:grpSpPr bwMode="auto">
            <a:xfrm>
              <a:off x="4631560" y="1768619"/>
              <a:ext cx="3040668" cy="2959016"/>
              <a:chOff x="4596259" y="508726"/>
              <a:chExt cx="3040668" cy="2959016"/>
            </a:xfrm>
          </p:grpSpPr>
          <p:grpSp>
            <p:nvGrpSpPr>
              <p:cNvPr id="112674" name="קבוצה 27"/>
              <p:cNvGrpSpPr>
                <a:grpSpLocks/>
              </p:cNvGrpSpPr>
              <p:nvPr/>
            </p:nvGrpSpPr>
            <p:grpSpPr bwMode="auto">
              <a:xfrm>
                <a:off x="5610727" y="2481000"/>
                <a:ext cx="1013100" cy="986742"/>
                <a:chOff x="6801754" y="2613446"/>
                <a:chExt cx="1013100" cy="986742"/>
              </a:xfrm>
            </p:grpSpPr>
            <p:sp>
              <p:nvSpPr>
                <p:cNvPr id="45" name="מלבן 44"/>
                <p:cNvSpPr/>
                <p:nvPr/>
              </p:nvSpPr>
              <p:spPr>
                <a:xfrm>
                  <a:off x="6801901" y="2612955"/>
                  <a:ext cx="1013027" cy="9872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cxnSp>
              <p:nvCxnSpPr>
                <p:cNvPr id="46" name="מחבר ישר 45"/>
                <p:cNvCxnSpPr/>
                <p:nvPr/>
              </p:nvCxnSpPr>
              <p:spPr>
                <a:xfrm flipV="1">
                  <a:off x="7308414" y="2612955"/>
                  <a:ext cx="0" cy="96659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7" name="מחבר ישר 46"/>
                <p:cNvCxnSpPr>
                  <a:stCxn id="45" idx="1"/>
                  <a:endCxn id="45" idx="3"/>
                </p:cNvCxnSpPr>
                <p:nvPr/>
              </p:nvCxnSpPr>
              <p:spPr>
                <a:xfrm>
                  <a:off x="6801901" y="3106571"/>
                  <a:ext cx="101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12675" name="קבוצה 28"/>
              <p:cNvGrpSpPr>
                <a:grpSpLocks/>
              </p:cNvGrpSpPr>
              <p:nvPr/>
            </p:nvGrpSpPr>
            <p:grpSpPr bwMode="auto">
              <a:xfrm>
                <a:off x="5623149" y="508726"/>
                <a:ext cx="1013100" cy="986742"/>
                <a:chOff x="6801754" y="2613446"/>
                <a:chExt cx="1013100" cy="986742"/>
              </a:xfrm>
            </p:grpSpPr>
            <p:sp>
              <p:nvSpPr>
                <p:cNvPr id="42" name="מלבן 41"/>
                <p:cNvSpPr/>
                <p:nvPr/>
              </p:nvSpPr>
              <p:spPr>
                <a:xfrm>
                  <a:off x="6802181" y="2613937"/>
                  <a:ext cx="1013027" cy="10189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cxnSp>
              <p:nvCxnSpPr>
                <p:cNvPr id="43" name="מחבר ישר 42"/>
                <p:cNvCxnSpPr/>
                <p:nvPr/>
              </p:nvCxnSpPr>
              <p:spPr>
                <a:xfrm flipV="1">
                  <a:off x="7308694" y="2613937"/>
                  <a:ext cx="0" cy="99834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 name="מחבר ישר 43"/>
                <p:cNvCxnSpPr>
                  <a:stCxn id="42" idx="1"/>
                  <a:endCxn id="42" idx="3"/>
                </p:cNvCxnSpPr>
                <p:nvPr/>
              </p:nvCxnSpPr>
              <p:spPr>
                <a:xfrm>
                  <a:off x="6802181" y="3107553"/>
                  <a:ext cx="101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12676" name="קבוצה 29"/>
              <p:cNvGrpSpPr>
                <a:grpSpLocks/>
              </p:cNvGrpSpPr>
              <p:nvPr/>
            </p:nvGrpSpPr>
            <p:grpSpPr bwMode="auto">
              <a:xfrm>
                <a:off x="4596259" y="1484932"/>
                <a:ext cx="1013100" cy="986742"/>
                <a:chOff x="6801754" y="2613446"/>
                <a:chExt cx="1013100" cy="986742"/>
              </a:xfrm>
            </p:grpSpPr>
            <p:sp>
              <p:nvSpPr>
                <p:cNvPr id="39" name="מלבן 38"/>
                <p:cNvSpPr/>
                <p:nvPr/>
              </p:nvSpPr>
              <p:spPr>
                <a:xfrm>
                  <a:off x="6801754" y="2613853"/>
                  <a:ext cx="1013027" cy="10189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cxnSp>
              <p:nvCxnSpPr>
                <p:cNvPr id="40" name="מחבר ישר 39"/>
                <p:cNvCxnSpPr/>
                <p:nvPr/>
              </p:nvCxnSpPr>
              <p:spPr>
                <a:xfrm flipV="1">
                  <a:off x="7308268" y="2613853"/>
                  <a:ext cx="0" cy="9983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 name="מחבר ישר 40"/>
                <p:cNvCxnSpPr>
                  <a:stCxn id="39" idx="1"/>
                  <a:endCxn id="39" idx="3"/>
                </p:cNvCxnSpPr>
                <p:nvPr/>
              </p:nvCxnSpPr>
              <p:spPr>
                <a:xfrm>
                  <a:off x="6801754" y="3107470"/>
                  <a:ext cx="101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12677" name="קבוצה 30"/>
              <p:cNvGrpSpPr>
                <a:grpSpLocks/>
              </p:cNvGrpSpPr>
              <p:nvPr/>
            </p:nvGrpSpPr>
            <p:grpSpPr bwMode="auto">
              <a:xfrm>
                <a:off x="6623827" y="1495468"/>
                <a:ext cx="1013100" cy="986742"/>
                <a:chOff x="6801754" y="2613446"/>
                <a:chExt cx="1013100" cy="986742"/>
              </a:xfrm>
            </p:grpSpPr>
            <p:sp>
              <p:nvSpPr>
                <p:cNvPr id="36" name="מלבן 35"/>
                <p:cNvSpPr/>
                <p:nvPr/>
              </p:nvSpPr>
              <p:spPr>
                <a:xfrm>
                  <a:off x="6801827" y="2646172"/>
                  <a:ext cx="1013027" cy="9539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cxnSp>
              <p:nvCxnSpPr>
                <p:cNvPr id="37" name="מחבר ישר 36"/>
                <p:cNvCxnSpPr/>
                <p:nvPr/>
              </p:nvCxnSpPr>
              <p:spPr>
                <a:xfrm flipV="1">
                  <a:off x="7308340" y="2646172"/>
                  <a:ext cx="0" cy="93326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 name="מחבר ישר 37"/>
                <p:cNvCxnSpPr>
                  <a:stCxn id="36" idx="1"/>
                  <a:endCxn id="36" idx="3"/>
                </p:cNvCxnSpPr>
                <p:nvPr/>
              </p:nvCxnSpPr>
              <p:spPr>
                <a:xfrm>
                  <a:off x="6801827" y="3108044"/>
                  <a:ext cx="101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12678" name="קבוצה 31"/>
              <p:cNvGrpSpPr>
                <a:grpSpLocks/>
              </p:cNvGrpSpPr>
              <p:nvPr/>
            </p:nvGrpSpPr>
            <p:grpSpPr bwMode="auto">
              <a:xfrm>
                <a:off x="5609359" y="1484933"/>
                <a:ext cx="1013100" cy="986742"/>
                <a:chOff x="6801754" y="2613446"/>
                <a:chExt cx="1013100" cy="986742"/>
              </a:xfrm>
            </p:grpSpPr>
            <p:sp>
              <p:nvSpPr>
                <p:cNvPr id="33" name="מלבן 32"/>
                <p:cNvSpPr/>
                <p:nvPr/>
              </p:nvSpPr>
              <p:spPr>
                <a:xfrm>
                  <a:off x="6801681" y="2613852"/>
                  <a:ext cx="1013027" cy="10189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cxnSp>
              <p:nvCxnSpPr>
                <p:cNvPr id="34" name="מחבר ישר 33"/>
                <p:cNvCxnSpPr/>
                <p:nvPr/>
              </p:nvCxnSpPr>
              <p:spPr>
                <a:xfrm flipV="1">
                  <a:off x="7308195" y="2613852"/>
                  <a:ext cx="0" cy="9983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 name="מחבר ישר 34"/>
                <p:cNvCxnSpPr>
                  <a:stCxn id="33" idx="1"/>
                  <a:endCxn id="33" idx="3"/>
                </p:cNvCxnSpPr>
                <p:nvPr/>
              </p:nvCxnSpPr>
              <p:spPr>
                <a:xfrm>
                  <a:off x="6801681" y="3107469"/>
                  <a:ext cx="101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grpSp>
      <p:sp>
        <p:nvSpPr>
          <p:cNvPr id="54" name="TextBox 53"/>
          <p:cNvSpPr txBox="1"/>
          <p:nvPr/>
        </p:nvSpPr>
        <p:spPr>
          <a:xfrm>
            <a:off x="919163" y="1268413"/>
            <a:ext cx="414337" cy="9239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u="sng" kern="0" dirty="0">
                <a:solidFill>
                  <a:srgbClr val="1D4C72"/>
                </a:solidFill>
                <a:latin typeface="Calibri"/>
                <a:cs typeface="Arial"/>
              </a:rPr>
              <a:t>6 </a:t>
            </a:r>
          </a:p>
          <a:p>
            <a:pPr fontAlgn="auto">
              <a:spcBef>
                <a:spcPts val="0"/>
              </a:spcBef>
              <a:spcAft>
                <a:spcPts val="0"/>
              </a:spcAft>
              <a:defRPr/>
            </a:pPr>
            <a:r>
              <a:rPr lang="he-IL" kern="0" dirty="0">
                <a:solidFill>
                  <a:srgbClr val="1D4C72"/>
                </a:solidFill>
                <a:latin typeface="Calibri"/>
                <a:cs typeface="Arial"/>
              </a:rPr>
              <a:t>1</a:t>
            </a:r>
          </a:p>
          <a:p>
            <a:pPr fontAlgn="auto">
              <a:spcBef>
                <a:spcPts val="0"/>
              </a:spcBef>
              <a:spcAft>
                <a:spcPts val="0"/>
              </a:spcAft>
              <a:defRPr/>
            </a:pPr>
            <a:endParaRPr lang="he-IL" kern="0" dirty="0">
              <a:solidFill>
                <a:srgbClr val="1D4C72"/>
              </a:solidFill>
              <a:latin typeface="Calibri"/>
              <a:cs typeface="Arial"/>
            </a:endParaRPr>
          </a:p>
        </p:txBody>
      </p:sp>
      <p:sp>
        <p:nvSpPr>
          <p:cNvPr id="67" name="TextBox 66"/>
          <p:cNvSpPr txBox="1"/>
          <p:nvPr/>
        </p:nvSpPr>
        <p:spPr>
          <a:xfrm>
            <a:off x="1333500" y="1360488"/>
            <a:ext cx="417513" cy="36988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schemeClr val="accent3"/>
                </a:solidFill>
                <a:latin typeface="Calibri"/>
                <a:cs typeface="Arial"/>
              </a:rPr>
              <a:t>6</a:t>
            </a:r>
          </a:p>
        </p:txBody>
      </p:sp>
      <p:sp>
        <p:nvSpPr>
          <p:cNvPr id="68" name="TextBox 67"/>
          <p:cNvSpPr txBox="1"/>
          <p:nvPr/>
        </p:nvSpPr>
        <p:spPr>
          <a:xfrm>
            <a:off x="1104900" y="1370013"/>
            <a:ext cx="436563" cy="36988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srgbClr val="1D4C72"/>
                </a:solidFill>
                <a:latin typeface="Calibri"/>
                <a:cs typeface="Arial"/>
              </a:rPr>
              <a:t>=</a:t>
            </a:r>
          </a:p>
        </p:txBody>
      </p:sp>
      <p:sp>
        <p:nvSpPr>
          <p:cNvPr id="69" name="קוביה 68"/>
          <p:cNvSpPr/>
          <p:nvPr/>
        </p:nvSpPr>
        <p:spPr>
          <a:xfrm>
            <a:off x="2955925" y="1360488"/>
            <a:ext cx="655638" cy="64928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70" name="TextBox 69"/>
          <p:cNvSpPr txBox="1"/>
          <p:nvPr/>
        </p:nvSpPr>
        <p:spPr>
          <a:xfrm>
            <a:off x="638175" y="2344738"/>
            <a:ext cx="676275" cy="9239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u="sng" kern="0" dirty="0">
                <a:solidFill>
                  <a:srgbClr val="1D4C72"/>
                </a:solidFill>
                <a:latin typeface="Calibri"/>
                <a:cs typeface="Arial"/>
              </a:rPr>
              <a:t>24 </a:t>
            </a:r>
          </a:p>
          <a:p>
            <a:pPr fontAlgn="auto">
              <a:spcBef>
                <a:spcPts val="0"/>
              </a:spcBef>
              <a:spcAft>
                <a:spcPts val="0"/>
              </a:spcAft>
              <a:defRPr/>
            </a:pPr>
            <a:r>
              <a:rPr lang="he-IL" kern="0" dirty="0">
                <a:solidFill>
                  <a:srgbClr val="1D4C72"/>
                </a:solidFill>
                <a:latin typeface="Calibri"/>
                <a:cs typeface="Arial"/>
              </a:rPr>
              <a:t> 8 </a:t>
            </a:r>
          </a:p>
          <a:p>
            <a:pPr fontAlgn="auto">
              <a:spcBef>
                <a:spcPts val="0"/>
              </a:spcBef>
              <a:spcAft>
                <a:spcPts val="0"/>
              </a:spcAft>
              <a:defRPr/>
            </a:pPr>
            <a:endParaRPr lang="he-IL" kern="0" dirty="0">
              <a:solidFill>
                <a:srgbClr val="1D4C72"/>
              </a:solidFill>
              <a:latin typeface="Calibri"/>
              <a:cs typeface="Arial"/>
            </a:endParaRPr>
          </a:p>
        </p:txBody>
      </p:sp>
      <p:sp>
        <p:nvSpPr>
          <p:cNvPr id="71" name="TextBox 70"/>
          <p:cNvSpPr txBox="1"/>
          <p:nvPr/>
        </p:nvSpPr>
        <p:spPr>
          <a:xfrm>
            <a:off x="1095375" y="2487613"/>
            <a:ext cx="436563" cy="36830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srgbClr val="1D4C72"/>
                </a:solidFill>
                <a:latin typeface="Calibri"/>
                <a:cs typeface="Arial"/>
              </a:rPr>
              <a:t>=</a:t>
            </a:r>
          </a:p>
        </p:txBody>
      </p:sp>
      <p:sp>
        <p:nvSpPr>
          <p:cNvPr id="72" name="TextBox 71"/>
          <p:cNvSpPr txBox="1"/>
          <p:nvPr/>
        </p:nvSpPr>
        <p:spPr>
          <a:xfrm>
            <a:off x="1333500" y="2452688"/>
            <a:ext cx="417513" cy="36830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schemeClr val="accent3"/>
                </a:solidFill>
                <a:latin typeface="Calibri"/>
                <a:cs typeface="Arial"/>
              </a:rPr>
              <a:t>3</a:t>
            </a:r>
          </a:p>
        </p:txBody>
      </p:sp>
      <p:sp>
        <p:nvSpPr>
          <p:cNvPr id="51" name="Slide Number Placeholder 50"/>
          <p:cNvSpPr>
            <a:spLocks noGrp="1"/>
          </p:cNvSpPr>
          <p:nvPr>
            <p:ph type="sldNum" sz="quarter" idx="12"/>
          </p:nvPr>
        </p:nvSpPr>
        <p:spPr/>
        <p:txBody>
          <a:bodyPr/>
          <a:lstStyle/>
          <a:p>
            <a:pPr>
              <a:defRPr/>
            </a:pPr>
            <a:fld id="{16EE91F7-9087-4F49-8E2F-9578D540B2DD}" type="slidenum">
              <a:rPr lang="he-IL"/>
              <a:pPr>
                <a:defRPr/>
              </a:pPr>
              <a:t>6</a:t>
            </a:fld>
            <a:endParaRPr lang="he-IL" dirty="0"/>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4"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15715"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סימולציה: ככל שגוף גדול היחס שטח פנים/נפח שלו קטן </a:t>
            </a:r>
            <a:endParaRPr lang="he-IL" sz="1800" dirty="0" smtClean="0"/>
          </a:p>
        </p:txBody>
      </p:sp>
      <p:sp>
        <p:nvSpPr>
          <p:cNvPr id="55" name="TextBox 54"/>
          <p:cNvSpPr txBox="1"/>
          <p:nvPr/>
        </p:nvSpPr>
        <p:spPr>
          <a:xfrm>
            <a:off x="317500" y="622429"/>
            <a:ext cx="8183563" cy="646331"/>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smtClean="0">
                <a:solidFill>
                  <a:prstClr val="black"/>
                </a:solidFill>
                <a:latin typeface="Calibri"/>
                <a:cs typeface="Arial"/>
                <a:hlinkClick r:id="rId5"/>
              </a:rPr>
              <a:t>סימולציה</a:t>
            </a:r>
            <a:r>
              <a:rPr lang="he-IL" kern="0" dirty="0" smtClean="0">
                <a:solidFill>
                  <a:prstClr val="black"/>
                </a:solidFill>
                <a:latin typeface="Calibri"/>
                <a:cs typeface="Arial"/>
              </a:rPr>
              <a:t> הממחישה את העובדה שככל שגוף (בסימולציה: קובייה או כדור) גדול יותר, </a:t>
            </a:r>
          </a:p>
          <a:p>
            <a:pPr fontAlgn="auto">
              <a:spcBef>
                <a:spcPts val="0"/>
              </a:spcBef>
              <a:spcAft>
                <a:spcPts val="0"/>
              </a:spcAft>
              <a:defRPr/>
            </a:pPr>
            <a:r>
              <a:rPr lang="he-IL" kern="0" dirty="0" smtClean="0">
                <a:solidFill>
                  <a:prstClr val="black"/>
                </a:solidFill>
                <a:latin typeface="Calibri"/>
                <a:cs typeface="Arial"/>
              </a:rPr>
              <a:t>כך היחס בין שטח הפנים שלהם לנפחם קטן.</a:t>
            </a:r>
            <a:endParaRPr lang="he-IL" kern="0" dirty="0">
              <a:solidFill>
                <a:prstClr val="black"/>
              </a:solidFill>
              <a:latin typeface="Calibri"/>
              <a:cs typeface="Arial"/>
            </a:endParaRPr>
          </a:p>
        </p:txBody>
      </p:sp>
      <p:sp>
        <p:nvSpPr>
          <p:cNvPr id="14" name="Slide Number Placeholder 13"/>
          <p:cNvSpPr>
            <a:spLocks noGrp="1"/>
          </p:cNvSpPr>
          <p:nvPr>
            <p:ph type="sldNum" sz="quarter" idx="12"/>
          </p:nvPr>
        </p:nvSpPr>
        <p:spPr/>
        <p:txBody>
          <a:bodyPr/>
          <a:lstStyle/>
          <a:p>
            <a:pPr>
              <a:defRPr/>
            </a:pPr>
            <a:fld id="{4922E939-7751-421E-B6E9-95383C4190E3}" type="slidenum">
              <a:rPr lang="he-IL">
                <a:solidFill>
                  <a:prstClr val="black">
                    <a:lumMod val="65000"/>
                    <a:lumOff val="35000"/>
                  </a:prstClr>
                </a:solidFill>
              </a:rPr>
              <a:pPr>
                <a:defRPr/>
              </a:pPr>
              <a:t>7</a:t>
            </a:fld>
            <a:endParaRPr lang="he-IL" dirty="0">
              <a:solidFill>
                <a:prstClr val="black">
                  <a:lumMod val="65000"/>
                  <a:lumOff val="35000"/>
                </a:prstClr>
              </a:solidFill>
            </a:endParaRPr>
          </a:p>
        </p:txBody>
      </p:sp>
    </p:spTree>
    <p:extLst>
      <p:ext uri="{BB962C8B-B14F-4D97-AF65-F5344CB8AC3E}">
        <p14:creationId xmlns:p14="http://schemas.microsoft.com/office/powerpoint/2010/main" val="988164368"/>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31775" y="431800"/>
            <a:ext cx="8215313" cy="46038"/>
          </a:xfrm>
          <a:prstGeom prst="rect">
            <a:avLst/>
          </a:prstGeom>
          <a:blipFill dpi="0" rotWithShape="1">
            <a:blip r:embed="rId3"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674688" y="63500"/>
            <a:ext cx="7772400" cy="441325"/>
          </a:xfrm>
        </p:spPr>
        <p:txBody>
          <a:bodyPr/>
          <a:lstStyle/>
          <a:p>
            <a:pPr fontAlgn="auto">
              <a:defRPr/>
            </a:pPr>
            <a:r>
              <a:rPr lang="he-IL" sz="1800" b="1" dirty="0" smtClean="0">
                <a:solidFill>
                  <a:srgbClr val="FF6600"/>
                </a:solidFill>
                <a:ea typeface="+mn-ea"/>
              </a:rPr>
              <a:t>ככל שגוף קטן יותר, היחס בין שטח הפנים שלו לבין נפחו גדול יותר</a:t>
            </a:r>
            <a:endParaRPr lang="he-IL" sz="1800" dirty="0" smtClean="0"/>
          </a:p>
        </p:txBody>
      </p:sp>
      <p:sp>
        <p:nvSpPr>
          <p:cNvPr id="21" name="Rectangle 17"/>
          <p:cNvSpPr/>
          <p:nvPr/>
        </p:nvSpPr>
        <p:spPr>
          <a:xfrm>
            <a:off x="214313" y="476250"/>
            <a:ext cx="8715375" cy="6667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dirty="0">
                <a:solidFill>
                  <a:prstClr val="black"/>
                </a:solidFill>
              </a:rPr>
              <a:t>מצאנו כי ככל שגוף קטן יותר, היחס שטח פנים/נפח שלו גדול יותר. ננסה להבין מדוע. </a:t>
            </a:r>
          </a:p>
          <a:p>
            <a:pPr fontAlgn="auto">
              <a:spcBef>
                <a:spcPts val="0"/>
              </a:spcBef>
              <a:spcAft>
                <a:spcPts val="0"/>
              </a:spcAft>
              <a:defRPr/>
            </a:pPr>
            <a:r>
              <a:rPr lang="he-IL" dirty="0">
                <a:solidFill>
                  <a:prstClr val="black"/>
                </a:solidFill>
              </a:rPr>
              <a:t>                            </a:t>
            </a:r>
          </a:p>
          <a:p>
            <a:pPr fontAlgn="auto">
              <a:spcBef>
                <a:spcPts val="0"/>
              </a:spcBef>
              <a:spcAft>
                <a:spcPts val="0"/>
              </a:spcAft>
              <a:defRPr/>
            </a:pPr>
            <a:r>
              <a:rPr lang="he-IL" dirty="0">
                <a:solidFill>
                  <a:prstClr val="black"/>
                </a:solidFill>
              </a:rPr>
              <a:t>                              </a:t>
            </a:r>
            <a:r>
              <a:rPr lang="he-IL" u="sng" dirty="0">
                <a:solidFill>
                  <a:prstClr val="black"/>
                </a:solidFill>
              </a:rPr>
              <a:t>נשווה את היחס שטח פנים/נפח של:</a:t>
            </a:r>
            <a:endParaRPr lang="he-IL" dirty="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p:txBody>
      </p:sp>
      <p:grpSp>
        <p:nvGrpSpPr>
          <p:cNvPr id="114693" name="קבוצה 17"/>
          <p:cNvGrpSpPr>
            <a:grpSpLocks/>
          </p:cNvGrpSpPr>
          <p:nvPr/>
        </p:nvGrpSpPr>
        <p:grpSpPr bwMode="auto">
          <a:xfrm>
            <a:off x="71438" y="2474913"/>
            <a:ext cx="8428037" cy="3382962"/>
            <a:chOff x="-1698374" y="3141380"/>
            <a:chExt cx="8428594" cy="3384055"/>
          </a:xfrm>
        </p:grpSpPr>
        <p:sp>
          <p:nvSpPr>
            <p:cNvPr id="10" name="צורה חופשית 9"/>
            <p:cNvSpPr/>
            <p:nvPr/>
          </p:nvSpPr>
          <p:spPr bwMode="auto">
            <a:xfrm>
              <a:off x="5418858" y="3687656"/>
              <a:ext cx="1311362" cy="1227533"/>
            </a:xfrm>
            <a:custGeom>
              <a:avLst/>
              <a:gdLst>
                <a:gd name="connsiteX0" fmla="*/ 621541 w 1310360"/>
                <a:gd name="connsiteY0" fmla="*/ 4556 h 1227366"/>
                <a:gd name="connsiteX1" fmla="*/ 1049805 w 1310360"/>
                <a:gd name="connsiteY1" fmla="*/ 16131 h 1227366"/>
                <a:gd name="connsiteX2" fmla="*/ 1281298 w 1310360"/>
                <a:gd name="connsiteY2" fmla="*/ 131877 h 1227366"/>
                <a:gd name="connsiteX3" fmla="*/ 1304448 w 1310360"/>
                <a:gd name="connsiteY3" fmla="*/ 363371 h 1227366"/>
                <a:gd name="connsiteX4" fmla="*/ 1258149 w 1310360"/>
                <a:gd name="connsiteY4" fmla="*/ 664313 h 1227366"/>
                <a:gd name="connsiteX5" fmla="*/ 1072954 w 1310360"/>
                <a:gd name="connsiteY5" fmla="*/ 884232 h 1227366"/>
                <a:gd name="connsiteX6" fmla="*/ 876184 w 1310360"/>
                <a:gd name="connsiteY6" fmla="*/ 1104151 h 1227366"/>
                <a:gd name="connsiteX7" fmla="*/ 586817 w 1310360"/>
                <a:gd name="connsiteY7" fmla="*/ 1219898 h 1227366"/>
                <a:gd name="connsiteX8" fmla="*/ 436346 w 1310360"/>
                <a:gd name="connsiteY8" fmla="*/ 895807 h 1227366"/>
                <a:gd name="connsiteX9" fmla="*/ 378473 w 1310360"/>
                <a:gd name="connsiteY9" fmla="*/ 583290 h 1227366"/>
                <a:gd name="connsiteX10" fmla="*/ 274301 w 1310360"/>
                <a:gd name="connsiteY10" fmla="*/ 386521 h 1227366"/>
                <a:gd name="connsiteX11" fmla="*/ 135405 w 1310360"/>
                <a:gd name="connsiteY11" fmla="*/ 363371 h 1227366"/>
                <a:gd name="connsiteX12" fmla="*/ 19658 w 1310360"/>
                <a:gd name="connsiteY12" fmla="*/ 247624 h 1227366"/>
                <a:gd name="connsiteX13" fmla="*/ 31232 w 1310360"/>
                <a:gd name="connsiteY13" fmla="*/ 143452 h 1227366"/>
                <a:gd name="connsiteX14" fmla="*/ 320600 w 1310360"/>
                <a:gd name="connsiteY14" fmla="*/ 62429 h 1227366"/>
                <a:gd name="connsiteX15" fmla="*/ 471070 w 1310360"/>
                <a:gd name="connsiteY15" fmla="*/ 50855 h 1227366"/>
                <a:gd name="connsiteX16" fmla="*/ 621541 w 1310360"/>
                <a:gd name="connsiteY16" fmla="*/ 4556 h 1227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10360" h="1227366">
                  <a:moveTo>
                    <a:pt x="621541" y="4556"/>
                  </a:moveTo>
                  <a:cubicBezTo>
                    <a:pt x="717997" y="-1231"/>
                    <a:pt x="939845" y="-5089"/>
                    <a:pt x="1049805" y="16131"/>
                  </a:cubicBezTo>
                  <a:cubicBezTo>
                    <a:pt x="1159765" y="37351"/>
                    <a:pt x="1238858" y="74004"/>
                    <a:pt x="1281298" y="131877"/>
                  </a:cubicBezTo>
                  <a:cubicBezTo>
                    <a:pt x="1323738" y="189750"/>
                    <a:pt x="1308306" y="274632"/>
                    <a:pt x="1304448" y="363371"/>
                  </a:cubicBezTo>
                  <a:cubicBezTo>
                    <a:pt x="1300590" y="452110"/>
                    <a:pt x="1296731" y="577503"/>
                    <a:pt x="1258149" y="664313"/>
                  </a:cubicBezTo>
                  <a:cubicBezTo>
                    <a:pt x="1219567" y="751123"/>
                    <a:pt x="1136615" y="810926"/>
                    <a:pt x="1072954" y="884232"/>
                  </a:cubicBezTo>
                  <a:cubicBezTo>
                    <a:pt x="1009293" y="957538"/>
                    <a:pt x="957207" y="1048207"/>
                    <a:pt x="876184" y="1104151"/>
                  </a:cubicBezTo>
                  <a:cubicBezTo>
                    <a:pt x="795161" y="1160095"/>
                    <a:pt x="660123" y="1254622"/>
                    <a:pt x="586817" y="1219898"/>
                  </a:cubicBezTo>
                  <a:cubicBezTo>
                    <a:pt x="513511" y="1185174"/>
                    <a:pt x="471070" y="1001908"/>
                    <a:pt x="436346" y="895807"/>
                  </a:cubicBezTo>
                  <a:cubicBezTo>
                    <a:pt x="401622" y="789706"/>
                    <a:pt x="405480" y="668171"/>
                    <a:pt x="378473" y="583290"/>
                  </a:cubicBezTo>
                  <a:cubicBezTo>
                    <a:pt x="351465" y="498409"/>
                    <a:pt x="314812" y="423174"/>
                    <a:pt x="274301" y="386521"/>
                  </a:cubicBezTo>
                  <a:cubicBezTo>
                    <a:pt x="233790" y="349868"/>
                    <a:pt x="177845" y="386521"/>
                    <a:pt x="135405" y="363371"/>
                  </a:cubicBezTo>
                  <a:cubicBezTo>
                    <a:pt x="92964" y="340222"/>
                    <a:pt x="37020" y="284277"/>
                    <a:pt x="19658" y="247624"/>
                  </a:cubicBezTo>
                  <a:cubicBezTo>
                    <a:pt x="2296" y="210971"/>
                    <a:pt x="-18925" y="174318"/>
                    <a:pt x="31232" y="143452"/>
                  </a:cubicBezTo>
                  <a:cubicBezTo>
                    <a:pt x="81389" y="112586"/>
                    <a:pt x="247294" y="77862"/>
                    <a:pt x="320600" y="62429"/>
                  </a:cubicBezTo>
                  <a:cubicBezTo>
                    <a:pt x="393906" y="46996"/>
                    <a:pt x="422842" y="58571"/>
                    <a:pt x="471070" y="50855"/>
                  </a:cubicBezTo>
                  <a:cubicBezTo>
                    <a:pt x="519298" y="43139"/>
                    <a:pt x="525085" y="10343"/>
                    <a:pt x="621541" y="4556"/>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nvGrpSpPr>
            <p:cNvPr id="114720" name="קבוצה 8"/>
            <p:cNvGrpSpPr>
              <a:grpSpLocks/>
            </p:cNvGrpSpPr>
            <p:nvPr/>
          </p:nvGrpSpPr>
          <p:grpSpPr bwMode="auto">
            <a:xfrm>
              <a:off x="1267196" y="3141380"/>
              <a:ext cx="2614283" cy="2040153"/>
              <a:chOff x="4546187" y="2785302"/>
              <a:chExt cx="2614380" cy="2040308"/>
            </a:xfrm>
          </p:grpSpPr>
          <p:sp>
            <p:nvSpPr>
              <p:cNvPr id="8" name="צורה חופשית 7"/>
              <p:cNvSpPr/>
              <p:nvPr/>
            </p:nvSpPr>
            <p:spPr>
              <a:xfrm>
                <a:off x="4895549" y="2785302"/>
                <a:ext cx="1641645" cy="1243508"/>
              </a:xfrm>
              <a:custGeom>
                <a:avLst/>
                <a:gdLst>
                  <a:gd name="connsiteX0" fmla="*/ 1153452 w 1371227"/>
                  <a:gd name="connsiteY0" fmla="*/ 0 h 1243769"/>
                  <a:gd name="connsiteX1" fmla="*/ 551569 w 1371227"/>
                  <a:gd name="connsiteY1" fmla="*/ 23149 h 1243769"/>
                  <a:gd name="connsiteX2" fmla="*/ 551569 w 1371227"/>
                  <a:gd name="connsiteY2" fmla="*/ 23149 h 1243769"/>
                  <a:gd name="connsiteX3" fmla="*/ 30708 w 1371227"/>
                  <a:gd name="connsiteY3" fmla="*/ 196770 h 1243769"/>
                  <a:gd name="connsiteX4" fmla="*/ 88581 w 1371227"/>
                  <a:gd name="connsiteY4" fmla="*/ 393539 h 1243769"/>
                  <a:gd name="connsiteX5" fmla="*/ 320075 w 1371227"/>
                  <a:gd name="connsiteY5" fmla="*/ 416689 h 1243769"/>
                  <a:gd name="connsiteX6" fmla="*/ 401098 w 1371227"/>
                  <a:gd name="connsiteY6" fmla="*/ 636608 h 1243769"/>
                  <a:gd name="connsiteX7" fmla="*/ 528419 w 1371227"/>
                  <a:gd name="connsiteY7" fmla="*/ 983848 h 1243769"/>
                  <a:gd name="connsiteX8" fmla="*/ 609442 w 1371227"/>
                  <a:gd name="connsiteY8" fmla="*/ 1192192 h 1243769"/>
                  <a:gd name="connsiteX9" fmla="*/ 678890 w 1371227"/>
                  <a:gd name="connsiteY9" fmla="*/ 1238491 h 1243769"/>
                  <a:gd name="connsiteX10" fmla="*/ 956683 w 1371227"/>
                  <a:gd name="connsiteY10" fmla="*/ 1099595 h 1243769"/>
                  <a:gd name="connsiteX11" fmla="*/ 1234475 w 1371227"/>
                  <a:gd name="connsiteY11" fmla="*/ 798653 h 1243769"/>
                  <a:gd name="connsiteX12" fmla="*/ 1361796 w 1371227"/>
                  <a:gd name="connsiteY12" fmla="*/ 497711 h 1243769"/>
                  <a:gd name="connsiteX13" fmla="*/ 1361796 w 1371227"/>
                  <a:gd name="connsiteY13" fmla="*/ 277792 h 1243769"/>
                  <a:gd name="connsiteX14" fmla="*/ 1361796 w 1371227"/>
                  <a:gd name="connsiteY14" fmla="*/ 150471 h 1243769"/>
                  <a:gd name="connsiteX15" fmla="*/ 1350222 w 1371227"/>
                  <a:gd name="connsiteY15" fmla="*/ 81023 h 1243769"/>
                  <a:gd name="connsiteX16" fmla="*/ 1176602 w 1371227"/>
                  <a:gd name="connsiteY16" fmla="*/ 81023 h 1243769"/>
                  <a:gd name="connsiteX17" fmla="*/ 1153452 w 1371227"/>
                  <a:gd name="connsiteY17" fmla="*/ 0 h 1243769"/>
                  <a:gd name="connsiteX0" fmla="*/ 1153452 w 1371227"/>
                  <a:gd name="connsiteY0" fmla="*/ 0 h 1243769"/>
                  <a:gd name="connsiteX1" fmla="*/ 551569 w 1371227"/>
                  <a:gd name="connsiteY1" fmla="*/ 23149 h 1243769"/>
                  <a:gd name="connsiteX2" fmla="*/ 551569 w 1371227"/>
                  <a:gd name="connsiteY2" fmla="*/ 23149 h 1243769"/>
                  <a:gd name="connsiteX3" fmla="*/ 30708 w 1371227"/>
                  <a:gd name="connsiteY3" fmla="*/ 196770 h 1243769"/>
                  <a:gd name="connsiteX4" fmla="*/ 88581 w 1371227"/>
                  <a:gd name="connsiteY4" fmla="*/ 393539 h 1243769"/>
                  <a:gd name="connsiteX5" fmla="*/ 320075 w 1371227"/>
                  <a:gd name="connsiteY5" fmla="*/ 416689 h 1243769"/>
                  <a:gd name="connsiteX6" fmla="*/ 401098 w 1371227"/>
                  <a:gd name="connsiteY6" fmla="*/ 636608 h 1243769"/>
                  <a:gd name="connsiteX7" fmla="*/ 528419 w 1371227"/>
                  <a:gd name="connsiteY7" fmla="*/ 983848 h 1243769"/>
                  <a:gd name="connsiteX8" fmla="*/ 609442 w 1371227"/>
                  <a:gd name="connsiteY8" fmla="*/ 1192192 h 1243769"/>
                  <a:gd name="connsiteX9" fmla="*/ 678890 w 1371227"/>
                  <a:gd name="connsiteY9" fmla="*/ 1238491 h 1243769"/>
                  <a:gd name="connsiteX10" fmla="*/ 956683 w 1371227"/>
                  <a:gd name="connsiteY10" fmla="*/ 1099595 h 1243769"/>
                  <a:gd name="connsiteX11" fmla="*/ 1234475 w 1371227"/>
                  <a:gd name="connsiteY11" fmla="*/ 798653 h 1243769"/>
                  <a:gd name="connsiteX12" fmla="*/ 1361796 w 1371227"/>
                  <a:gd name="connsiteY12" fmla="*/ 497711 h 1243769"/>
                  <a:gd name="connsiteX13" fmla="*/ 1361796 w 1371227"/>
                  <a:gd name="connsiteY13" fmla="*/ 277792 h 1243769"/>
                  <a:gd name="connsiteX14" fmla="*/ 1361796 w 1371227"/>
                  <a:gd name="connsiteY14" fmla="*/ 150471 h 1243769"/>
                  <a:gd name="connsiteX15" fmla="*/ 1350222 w 1371227"/>
                  <a:gd name="connsiteY15" fmla="*/ 81023 h 1243769"/>
                  <a:gd name="connsiteX16" fmla="*/ 1234475 w 1371227"/>
                  <a:gd name="connsiteY16" fmla="*/ 34724 h 1243769"/>
                  <a:gd name="connsiteX17" fmla="*/ 1153452 w 1371227"/>
                  <a:gd name="connsiteY17" fmla="*/ 0 h 1243769"/>
                  <a:gd name="connsiteX0" fmla="*/ 1153452 w 1371227"/>
                  <a:gd name="connsiteY0" fmla="*/ 0 h 1243769"/>
                  <a:gd name="connsiteX1" fmla="*/ 551569 w 1371227"/>
                  <a:gd name="connsiteY1" fmla="*/ 23149 h 1243769"/>
                  <a:gd name="connsiteX2" fmla="*/ 551569 w 1371227"/>
                  <a:gd name="connsiteY2" fmla="*/ 23149 h 1243769"/>
                  <a:gd name="connsiteX3" fmla="*/ 30708 w 1371227"/>
                  <a:gd name="connsiteY3" fmla="*/ 196770 h 1243769"/>
                  <a:gd name="connsiteX4" fmla="*/ 88581 w 1371227"/>
                  <a:gd name="connsiteY4" fmla="*/ 393539 h 1243769"/>
                  <a:gd name="connsiteX5" fmla="*/ 320075 w 1371227"/>
                  <a:gd name="connsiteY5" fmla="*/ 416689 h 1243769"/>
                  <a:gd name="connsiteX6" fmla="*/ 401098 w 1371227"/>
                  <a:gd name="connsiteY6" fmla="*/ 636608 h 1243769"/>
                  <a:gd name="connsiteX7" fmla="*/ 528419 w 1371227"/>
                  <a:gd name="connsiteY7" fmla="*/ 983848 h 1243769"/>
                  <a:gd name="connsiteX8" fmla="*/ 609442 w 1371227"/>
                  <a:gd name="connsiteY8" fmla="*/ 1192192 h 1243769"/>
                  <a:gd name="connsiteX9" fmla="*/ 678890 w 1371227"/>
                  <a:gd name="connsiteY9" fmla="*/ 1238491 h 1243769"/>
                  <a:gd name="connsiteX10" fmla="*/ 956683 w 1371227"/>
                  <a:gd name="connsiteY10" fmla="*/ 1099595 h 1243769"/>
                  <a:gd name="connsiteX11" fmla="*/ 1234475 w 1371227"/>
                  <a:gd name="connsiteY11" fmla="*/ 798653 h 1243769"/>
                  <a:gd name="connsiteX12" fmla="*/ 1361796 w 1371227"/>
                  <a:gd name="connsiteY12" fmla="*/ 497711 h 1243769"/>
                  <a:gd name="connsiteX13" fmla="*/ 1361796 w 1371227"/>
                  <a:gd name="connsiteY13" fmla="*/ 277792 h 1243769"/>
                  <a:gd name="connsiteX14" fmla="*/ 1361796 w 1371227"/>
                  <a:gd name="connsiteY14" fmla="*/ 150471 h 1243769"/>
                  <a:gd name="connsiteX15" fmla="*/ 1350222 w 1371227"/>
                  <a:gd name="connsiteY15" fmla="*/ 81023 h 1243769"/>
                  <a:gd name="connsiteX16" fmla="*/ 1280774 w 1371227"/>
                  <a:gd name="connsiteY16" fmla="*/ 23149 h 1243769"/>
                  <a:gd name="connsiteX17" fmla="*/ 1153452 w 1371227"/>
                  <a:gd name="connsiteY17" fmla="*/ 0 h 1243769"/>
                  <a:gd name="connsiteX0" fmla="*/ 1430678 w 1648453"/>
                  <a:gd name="connsiteY0" fmla="*/ 0 h 1243769"/>
                  <a:gd name="connsiteX1" fmla="*/ 828795 w 1648453"/>
                  <a:gd name="connsiteY1" fmla="*/ 23149 h 1243769"/>
                  <a:gd name="connsiteX2" fmla="*/ 828795 w 1648453"/>
                  <a:gd name="connsiteY2" fmla="*/ 23149 h 1243769"/>
                  <a:gd name="connsiteX3" fmla="*/ 307934 w 1648453"/>
                  <a:gd name="connsiteY3" fmla="*/ 196770 h 1243769"/>
                  <a:gd name="connsiteX4" fmla="*/ 6991 w 1648453"/>
                  <a:gd name="connsiteY4" fmla="*/ 763929 h 1243769"/>
                  <a:gd name="connsiteX5" fmla="*/ 597301 w 1648453"/>
                  <a:gd name="connsiteY5" fmla="*/ 416689 h 1243769"/>
                  <a:gd name="connsiteX6" fmla="*/ 678324 w 1648453"/>
                  <a:gd name="connsiteY6" fmla="*/ 636608 h 1243769"/>
                  <a:gd name="connsiteX7" fmla="*/ 805645 w 1648453"/>
                  <a:gd name="connsiteY7" fmla="*/ 983848 h 1243769"/>
                  <a:gd name="connsiteX8" fmla="*/ 886668 w 1648453"/>
                  <a:gd name="connsiteY8" fmla="*/ 1192192 h 1243769"/>
                  <a:gd name="connsiteX9" fmla="*/ 956116 w 1648453"/>
                  <a:gd name="connsiteY9" fmla="*/ 1238491 h 1243769"/>
                  <a:gd name="connsiteX10" fmla="*/ 1233909 w 1648453"/>
                  <a:gd name="connsiteY10" fmla="*/ 1099595 h 1243769"/>
                  <a:gd name="connsiteX11" fmla="*/ 1511701 w 1648453"/>
                  <a:gd name="connsiteY11" fmla="*/ 798653 h 1243769"/>
                  <a:gd name="connsiteX12" fmla="*/ 1639022 w 1648453"/>
                  <a:gd name="connsiteY12" fmla="*/ 497711 h 1243769"/>
                  <a:gd name="connsiteX13" fmla="*/ 1639022 w 1648453"/>
                  <a:gd name="connsiteY13" fmla="*/ 277792 h 1243769"/>
                  <a:gd name="connsiteX14" fmla="*/ 1639022 w 1648453"/>
                  <a:gd name="connsiteY14" fmla="*/ 150471 h 1243769"/>
                  <a:gd name="connsiteX15" fmla="*/ 1627448 w 1648453"/>
                  <a:gd name="connsiteY15" fmla="*/ 81023 h 1243769"/>
                  <a:gd name="connsiteX16" fmla="*/ 1558000 w 1648453"/>
                  <a:gd name="connsiteY16" fmla="*/ 23149 h 1243769"/>
                  <a:gd name="connsiteX17" fmla="*/ 1430678 w 1648453"/>
                  <a:gd name="connsiteY17" fmla="*/ 0 h 1243769"/>
                  <a:gd name="connsiteX0" fmla="*/ 1423939 w 1641714"/>
                  <a:gd name="connsiteY0" fmla="*/ 0 h 1243769"/>
                  <a:gd name="connsiteX1" fmla="*/ 822056 w 1641714"/>
                  <a:gd name="connsiteY1" fmla="*/ 23149 h 1243769"/>
                  <a:gd name="connsiteX2" fmla="*/ 822056 w 1641714"/>
                  <a:gd name="connsiteY2" fmla="*/ 23149 h 1243769"/>
                  <a:gd name="connsiteX3" fmla="*/ 301195 w 1641714"/>
                  <a:gd name="connsiteY3" fmla="*/ 196770 h 1243769"/>
                  <a:gd name="connsiteX4" fmla="*/ 252 w 1641714"/>
                  <a:gd name="connsiteY4" fmla="*/ 763929 h 1243769"/>
                  <a:gd name="connsiteX5" fmla="*/ 347494 w 1641714"/>
                  <a:gd name="connsiteY5" fmla="*/ 775504 h 1243769"/>
                  <a:gd name="connsiteX6" fmla="*/ 671585 w 1641714"/>
                  <a:gd name="connsiteY6" fmla="*/ 636608 h 1243769"/>
                  <a:gd name="connsiteX7" fmla="*/ 798906 w 1641714"/>
                  <a:gd name="connsiteY7" fmla="*/ 983848 h 1243769"/>
                  <a:gd name="connsiteX8" fmla="*/ 879929 w 1641714"/>
                  <a:gd name="connsiteY8" fmla="*/ 1192192 h 1243769"/>
                  <a:gd name="connsiteX9" fmla="*/ 949377 w 1641714"/>
                  <a:gd name="connsiteY9" fmla="*/ 1238491 h 1243769"/>
                  <a:gd name="connsiteX10" fmla="*/ 1227170 w 1641714"/>
                  <a:gd name="connsiteY10" fmla="*/ 1099595 h 1243769"/>
                  <a:gd name="connsiteX11" fmla="*/ 1504962 w 1641714"/>
                  <a:gd name="connsiteY11" fmla="*/ 798653 h 1243769"/>
                  <a:gd name="connsiteX12" fmla="*/ 1632283 w 1641714"/>
                  <a:gd name="connsiteY12" fmla="*/ 497711 h 1243769"/>
                  <a:gd name="connsiteX13" fmla="*/ 1632283 w 1641714"/>
                  <a:gd name="connsiteY13" fmla="*/ 277792 h 1243769"/>
                  <a:gd name="connsiteX14" fmla="*/ 1632283 w 1641714"/>
                  <a:gd name="connsiteY14" fmla="*/ 150471 h 1243769"/>
                  <a:gd name="connsiteX15" fmla="*/ 1620709 w 1641714"/>
                  <a:gd name="connsiteY15" fmla="*/ 81023 h 1243769"/>
                  <a:gd name="connsiteX16" fmla="*/ 1551261 w 1641714"/>
                  <a:gd name="connsiteY16" fmla="*/ 23149 h 1243769"/>
                  <a:gd name="connsiteX17" fmla="*/ 1423939 w 1641714"/>
                  <a:gd name="connsiteY17" fmla="*/ 0 h 1243769"/>
                  <a:gd name="connsiteX0" fmla="*/ 1423939 w 1641714"/>
                  <a:gd name="connsiteY0" fmla="*/ 0 h 1243769"/>
                  <a:gd name="connsiteX1" fmla="*/ 822056 w 1641714"/>
                  <a:gd name="connsiteY1" fmla="*/ 23149 h 1243769"/>
                  <a:gd name="connsiteX2" fmla="*/ 822056 w 1641714"/>
                  <a:gd name="connsiteY2" fmla="*/ 23149 h 1243769"/>
                  <a:gd name="connsiteX3" fmla="*/ 301195 w 1641714"/>
                  <a:gd name="connsiteY3" fmla="*/ 196770 h 1243769"/>
                  <a:gd name="connsiteX4" fmla="*/ 252 w 1641714"/>
                  <a:gd name="connsiteY4" fmla="*/ 763929 h 1243769"/>
                  <a:gd name="connsiteX5" fmla="*/ 347494 w 1641714"/>
                  <a:gd name="connsiteY5" fmla="*/ 775504 h 1243769"/>
                  <a:gd name="connsiteX6" fmla="*/ 660010 w 1641714"/>
                  <a:gd name="connsiteY6" fmla="*/ 787079 h 1243769"/>
                  <a:gd name="connsiteX7" fmla="*/ 798906 w 1641714"/>
                  <a:gd name="connsiteY7" fmla="*/ 983848 h 1243769"/>
                  <a:gd name="connsiteX8" fmla="*/ 879929 w 1641714"/>
                  <a:gd name="connsiteY8" fmla="*/ 1192192 h 1243769"/>
                  <a:gd name="connsiteX9" fmla="*/ 949377 w 1641714"/>
                  <a:gd name="connsiteY9" fmla="*/ 1238491 h 1243769"/>
                  <a:gd name="connsiteX10" fmla="*/ 1227170 w 1641714"/>
                  <a:gd name="connsiteY10" fmla="*/ 1099595 h 1243769"/>
                  <a:gd name="connsiteX11" fmla="*/ 1504962 w 1641714"/>
                  <a:gd name="connsiteY11" fmla="*/ 798653 h 1243769"/>
                  <a:gd name="connsiteX12" fmla="*/ 1632283 w 1641714"/>
                  <a:gd name="connsiteY12" fmla="*/ 497711 h 1243769"/>
                  <a:gd name="connsiteX13" fmla="*/ 1632283 w 1641714"/>
                  <a:gd name="connsiteY13" fmla="*/ 277792 h 1243769"/>
                  <a:gd name="connsiteX14" fmla="*/ 1632283 w 1641714"/>
                  <a:gd name="connsiteY14" fmla="*/ 150471 h 1243769"/>
                  <a:gd name="connsiteX15" fmla="*/ 1620709 w 1641714"/>
                  <a:gd name="connsiteY15" fmla="*/ 81023 h 1243769"/>
                  <a:gd name="connsiteX16" fmla="*/ 1551261 w 1641714"/>
                  <a:gd name="connsiteY16" fmla="*/ 23149 h 1243769"/>
                  <a:gd name="connsiteX17" fmla="*/ 1423939 w 1641714"/>
                  <a:gd name="connsiteY17" fmla="*/ 0 h 124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41714" h="1243769">
                    <a:moveTo>
                      <a:pt x="1423939" y="0"/>
                    </a:moveTo>
                    <a:lnTo>
                      <a:pt x="822056" y="23149"/>
                    </a:lnTo>
                    <a:lnTo>
                      <a:pt x="822056" y="23149"/>
                    </a:lnTo>
                    <a:cubicBezTo>
                      <a:pt x="735246" y="52086"/>
                      <a:pt x="438162" y="73307"/>
                      <a:pt x="301195" y="196770"/>
                    </a:cubicBezTo>
                    <a:cubicBezTo>
                      <a:pt x="164228" y="320233"/>
                      <a:pt x="-7465" y="667473"/>
                      <a:pt x="252" y="763929"/>
                    </a:cubicBezTo>
                    <a:cubicBezTo>
                      <a:pt x="7969" y="860385"/>
                      <a:pt x="237534" y="771646"/>
                      <a:pt x="347494" y="775504"/>
                    </a:cubicBezTo>
                    <a:cubicBezTo>
                      <a:pt x="457454" y="779362"/>
                      <a:pt x="584775" y="752355"/>
                      <a:pt x="660010" y="787079"/>
                    </a:cubicBezTo>
                    <a:cubicBezTo>
                      <a:pt x="735245" y="821803"/>
                      <a:pt x="762253" y="916329"/>
                      <a:pt x="798906" y="983848"/>
                    </a:cubicBezTo>
                    <a:cubicBezTo>
                      <a:pt x="835559" y="1051367"/>
                      <a:pt x="854851" y="1149752"/>
                      <a:pt x="879929" y="1192192"/>
                    </a:cubicBezTo>
                    <a:cubicBezTo>
                      <a:pt x="905007" y="1234632"/>
                      <a:pt x="891503" y="1253924"/>
                      <a:pt x="949377" y="1238491"/>
                    </a:cubicBezTo>
                    <a:cubicBezTo>
                      <a:pt x="1007250" y="1223058"/>
                      <a:pt x="1134572" y="1172901"/>
                      <a:pt x="1227170" y="1099595"/>
                    </a:cubicBezTo>
                    <a:cubicBezTo>
                      <a:pt x="1319768" y="1026289"/>
                      <a:pt x="1437443" y="898967"/>
                      <a:pt x="1504962" y="798653"/>
                    </a:cubicBezTo>
                    <a:cubicBezTo>
                      <a:pt x="1572481" y="698339"/>
                      <a:pt x="1611063" y="584521"/>
                      <a:pt x="1632283" y="497711"/>
                    </a:cubicBezTo>
                    <a:cubicBezTo>
                      <a:pt x="1653503" y="410901"/>
                      <a:pt x="1632283" y="277792"/>
                      <a:pt x="1632283" y="277792"/>
                    </a:cubicBezTo>
                    <a:cubicBezTo>
                      <a:pt x="1632283" y="219919"/>
                      <a:pt x="1634212" y="183266"/>
                      <a:pt x="1632283" y="150471"/>
                    </a:cubicBezTo>
                    <a:cubicBezTo>
                      <a:pt x="1630354" y="117676"/>
                      <a:pt x="1651575" y="92598"/>
                      <a:pt x="1620709" y="81023"/>
                    </a:cubicBezTo>
                    <a:cubicBezTo>
                      <a:pt x="1589843" y="69448"/>
                      <a:pt x="1589843" y="34724"/>
                      <a:pt x="1551261" y="23149"/>
                    </a:cubicBezTo>
                    <a:cubicBezTo>
                      <a:pt x="1512679" y="11574"/>
                      <a:pt x="1398861" y="40511"/>
                      <a:pt x="1423939"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4" name="צורה חופשית 23"/>
              <p:cNvSpPr/>
              <p:nvPr/>
            </p:nvSpPr>
            <p:spPr>
              <a:xfrm rot="3995199">
                <a:off x="5828099" y="2945101"/>
                <a:ext cx="1372147" cy="1293946"/>
              </a:xfrm>
              <a:custGeom>
                <a:avLst/>
                <a:gdLst>
                  <a:gd name="connsiteX0" fmla="*/ 1153452 w 1371227"/>
                  <a:gd name="connsiteY0" fmla="*/ 0 h 1243769"/>
                  <a:gd name="connsiteX1" fmla="*/ 551569 w 1371227"/>
                  <a:gd name="connsiteY1" fmla="*/ 23149 h 1243769"/>
                  <a:gd name="connsiteX2" fmla="*/ 551569 w 1371227"/>
                  <a:gd name="connsiteY2" fmla="*/ 23149 h 1243769"/>
                  <a:gd name="connsiteX3" fmla="*/ 30708 w 1371227"/>
                  <a:gd name="connsiteY3" fmla="*/ 196770 h 1243769"/>
                  <a:gd name="connsiteX4" fmla="*/ 88581 w 1371227"/>
                  <a:gd name="connsiteY4" fmla="*/ 393539 h 1243769"/>
                  <a:gd name="connsiteX5" fmla="*/ 320075 w 1371227"/>
                  <a:gd name="connsiteY5" fmla="*/ 416689 h 1243769"/>
                  <a:gd name="connsiteX6" fmla="*/ 401098 w 1371227"/>
                  <a:gd name="connsiteY6" fmla="*/ 636608 h 1243769"/>
                  <a:gd name="connsiteX7" fmla="*/ 528419 w 1371227"/>
                  <a:gd name="connsiteY7" fmla="*/ 983848 h 1243769"/>
                  <a:gd name="connsiteX8" fmla="*/ 609442 w 1371227"/>
                  <a:gd name="connsiteY8" fmla="*/ 1192192 h 1243769"/>
                  <a:gd name="connsiteX9" fmla="*/ 678890 w 1371227"/>
                  <a:gd name="connsiteY9" fmla="*/ 1238491 h 1243769"/>
                  <a:gd name="connsiteX10" fmla="*/ 956683 w 1371227"/>
                  <a:gd name="connsiteY10" fmla="*/ 1099595 h 1243769"/>
                  <a:gd name="connsiteX11" fmla="*/ 1234475 w 1371227"/>
                  <a:gd name="connsiteY11" fmla="*/ 798653 h 1243769"/>
                  <a:gd name="connsiteX12" fmla="*/ 1361796 w 1371227"/>
                  <a:gd name="connsiteY12" fmla="*/ 497711 h 1243769"/>
                  <a:gd name="connsiteX13" fmla="*/ 1361796 w 1371227"/>
                  <a:gd name="connsiteY13" fmla="*/ 277792 h 1243769"/>
                  <a:gd name="connsiteX14" fmla="*/ 1361796 w 1371227"/>
                  <a:gd name="connsiteY14" fmla="*/ 150471 h 1243769"/>
                  <a:gd name="connsiteX15" fmla="*/ 1350222 w 1371227"/>
                  <a:gd name="connsiteY15" fmla="*/ 81023 h 1243769"/>
                  <a:gd name="connsiteX16" fmla="*/ 1176602 w 1371227"/>
                  <a:gd name="connsiteY16" fmla="*/ 81023 h 1243769"/>
                  <a:gd name="connsiteX17" fmla="*/ 1153452 w 1371227"/>
                  <a:gd name="connsiteY17" fmla="*/ 0 h 1243769"/>
                  <a:gd name="connsiteX0" fmla="*/ 1153452 w 1371227"/>
                  <a:gd name="connsiteY0" fmla="*/ 0 h 1243769"/>
                  <a:gd name="connsiteX1" fmla="*/ 551569 w 1371227"/>
                  <a:gd name="connsiteY1" fmla="*/ 23149 h 1243769"/>
                  <a:gd name="connsiteX2" fmla="*/ 551569 w 1371227"/>
                  <a:gd name="connsiteY2" fmla="*/ 23149 h 1243769"/>
                  <a:gd name="connsiteX3" fmla="*/ 30708 w 1371227"/>
                  <a:gd name="connsiteY3" fmla="*/ 196770 h 1243769"/>
                  <a:gd name="connsiteX4" fmla="*/ 88581 w 1371227"/>
                  <a:gd name="connsiteY4" fmla="*/ 393539 h 1243769"/>
                  <a:gd name="connsiteX5" fmla="*/ 320075 w 1371227"/>
                  <a:gd name="connsiteY5" fmla="*/ 416689 h 1243769"/>
                  <a:gd name="connsiteX6" fmla="*/ 401098 w 1371227"/>
                  <a:gd name="connsiteY6" fmla="*/ 636608 h 1243769"/>
                  <a:gd name="connsiteX7" fmla="*/ 528419 w 1371227"/>
                  <a:gd name="connsiteY7" fmla="*/ 983848 h 1243769"/>
                  <a:gd name="connsiteX8" fmla="*/ 609442 w 1371227"/>
                  <a:gd name="connsiteY8" fmla="*/ 1192192 h 1243769"/>
                  <a:gd name="connsiteX9" fmla="*/ 678890 w 1371227"/>
                  <a:gd name="connsiteY9" fmla="*/ 1238491 h 1243769"/>
                  <a:gd name="connsiteX10" fmla="*/ 956683 w 1371227"/>
                  <a:gd name="connsiteY10" fmla="*/ 1099595 h 1243769"/>
                  <a:gd name="connsiteX11" fmla="*/ 1234475 w 1371227"/>
                  <a:gd name="connsiteY11" fmla="*/ 798653 h 1243769"/>
                  <a:gd name="connsiteX12" fmla="*/ 1361796 w 1371227"/>
                  <a:gd name="connsiteY12" fmla="*/ 497711 h 1243769"/>
                  <a:gd name="connsiteX13" fmla="*/ 1361796 w 1371227"/>
                  <a:gd name="connsiteY13" fmla="*/ 277792 h 1243769"/>
                  <a:gd name="connsiteX14" fmla="*/ 1361796 w 1371227"/>
                  <a:gd name="connsiteY14" fmla="*/ 150471 h 1243769"/>
                  <a:gd name="connsiteX15" fmla="*/ 1350222 w 1371227"/>
                  <a:gd name="connsiteY15" fmla="*/ 81023 h 1243769"/>
                  <a:gd name="connsiteX16" fmla="*/ 1234475 w 1371227"/>
                  <a:gd name="connsiteY16" fmla="*/ 34724 h 1243769"/>
                  <a:gd name="connsiteX17" fmla="*/ 1153452 w 1371227"/>
                  <a:gd name="connsiteY17" fmla="*/ 0 h 1243769"/>
                  <a:gd name="connsiteX0" fmla="*/ 1153452 w 1371227"/>
                  <a:gd name="connsiteY0" fmla="*/ 0 h 1243769"/>
                  <a:gd name="connsiteX1" fmla="*/ 551569 w 1371227"/>
                  <a:gd name="connsiteY1" fmla="*/ 23149 h 1243769"/>
                  <a:gd name="connsiteX2" fmla="*/ 551569 w 1371227"/>
                  <a:gd name="connsiteY2" fmla="*/ 23149 h 1243769"/>
                  <a:gd name="connsiteX3" fmla="*/ 30708 w 1371227"/>
                  <a:gd name="connsiteY3" fmla="*/ 196770 h 1243769"/>
                  <a:gd name="connsiteX4" fmla="*/ 88581 w 1371227"/>
                  <a:gd name="connsiteY4" fmla="*/ 393539 h 1243769"/>
                  <a:gd name="connsiteX5" fmla="*/ 320075 w 1371227"/>
                  <a:gd name="connsiteY5" fmla="*/ 416689 h 1243769"/>
                  <a:gd name="connsiteX6" fmla="*/ 401098 w 1371227"/>
                  <a:gd name="connsiteY6" fmla="*/ 636608 h 1243769"/>
                  <a:gd name="connsiteX7" fmla="*/ 528419 w 1371227"/>
                  <a:gd name="connsiteY7" fmla="*/ 983848 h 1243769"/>
                  <a:gd name="connsiteX8" fmla="*/ 609442 w 1371227"/>
                  <a:gd name="connsiteY8" fmla="*/ 1192192 h 1243769"/>
                  <a:gd name="connsiteX9" fmla="*/ 678890 w 1371227"/>
                  <a:gd name="connsiteY9" fmla="*/ 1238491 h 1243769"/>
                  <a:gd name="connsiteX10" fmla="*/ 956683 w 1371227"/>
                  <a:gd name="connsiteY10" fmla="*/ 1099595 h 1243769"/>
                  <a:gd name="connsiteX11" fmla="*/ 1234475 w 1371227"/>
                  <a:gd name="connsiteY11" fmla="*/ 798653 h 1243769"/>
                  <a:gd name="connsiteX12" fmla="*/ 1361796 w 1371227"/>
                  <a:gd name="connsiteY12" fmla="*/ 497711 h 1243769"/>
                  <a:gd name="connsiteX13" fmla="*/ 1361796 w 1371227"/>
                  <a:gd name="connsiteY13" fmla="*/ 277792 h 1243769"/>
                  <a:gd name="connsiteX14" fmla="*/ 1361796 w 1371227"/>
                  <a:gd name="connsiteY14" fmla="*/ 150471 h 1243769"/>
                  <a:gd name="connsiteX15" fmla="*/ 1350222 w 1371227"/>
                  <a:gd name="connsiteY15" fmla="*/ 81023 h 1243769"/>
                  <a:gd name="connsiteX16" fmla="*/ 1280774 w 1371227"/>
                  <a:gd name="connsiteY16" fmla="*/ 23149 h 1243769"/>
                  <a:gd name="connsiteX17" fmla="*/ 1153452 w 1371227"/>
                  <a:gd name="connsiteY17" fmla="*/ 0 h 1243769"/>
                  <a:gd name="connsiteX0" fmla="*/ 1153452 w 1371227"/>
                  <a:gd name="connsiteY0" fmla="*/ 0 h 1243769"/>
                  <a:gd name="connsiteX1" fmla="*/ 551569 w 1371227"/>
                  <a:gd name="connsiteY1" fmla="*/ 23149 h 1243769"/>
                  <a:gd name="connsiteX2" fmla="*/ 551569 w 1371227"/>
                  <a:gd name="connsiteY2" fmla="*/ 23149 h 1243769"/>
                  <a:gd name="connsiteX3" fmla="*/ 30708 w 1371227"/>
                  <a:gd name="connsiteY3" fmla="*/ 196770 h 1243769"/>
                  <a:gd name="connsiteX4" fmla="*/ 88581 w 1371227"/>
                  <a:gd name="connsiteY4" fmla="*/ 393539 h 1243769"/>
                  <a:gd name="connsiteX5" fmla="*/ 320075 w 1371227"/>
                  <a:gd name="connsiteY5" fmla="*/ 416689 h 1243769"/>
                  <a:gd name="connsiteX6" fmla="*/ 549801 w 1371227"/>
                  <a:gd name="connsiteY6" fmla="*/ 701000 h 1243769"/>
                  <a:gd name="connsiteX7" fmla="*/ 528419 w 1371227"/>
                  <a:gd name="connsiteY7" fmla="*/ 983848 h 1243769"/>
                  <a:gd name="connsiteX8" fmla="*/ 609442 w 1371227"/>
                  <a:gd name="connsiteY8" fmla="*/ 1192192 h 1243769"/>
                  <a:gd name="connsiteX9" fmla="*/ 678890 w 1371227"/>
                  <a:gd name="connsiteY9" fmla="*/ 1238491 h 1243769"/>
                  <a:gd name="connsiteX10" fmla="*/ 956683 w 1371227"/>
                  <a:gd name="connsiteY10" fmla="*/ 1099595 h 1243769"/>
                  <a:gd name="connsiteX11" fmla="*/ 1234475 w 1371227"/>
                  <a:gd name="connsiteY11" fmla="*/ 798653 h 1243769"/>
                  <a:gd name="connsiteX12" fmla="*/ 1361796 w 1371227"/>
                  <a:gd name="connsiteY12" fmla="*/ 497711 h 1243769"/>
                  <a:gd name="connsiteX13" fmla="*/ 1361796 w 1371227"/>
                  <a:gd name="connsiteY13" fmla="*/ 277792 h 1243769"/>
                  <a:gd name="connsiteX14" fmla="*/ 1361796 w 1371227"/>
                  <a:gd name="connsiteY14" fmla="*/ 150471 h 1243769"/>
                  <a:gd name="connsiteX15" fmla="*/ 1350222 w 1371227"/>
                  <a:gd name="connsiteY15" fmla="*/ 81023 h 1243769"/>
                  <a:gd name="connsiteX16" fmla="*/ 1280774 w 1371227"/>
                  <a:gd name="connsiteY16" fmla="*/ 23149 h 1243769"/>
                  <a:gd name="connsiteX17" fmla="*/ 1153452 w 1371227"/>
                  <a:gd name="connsiteY17" fmla="*/ 0 h 1243769"/>
                  <a:gd name="connsiteX0" fmla="*/ 1153452 w 1371227"/>
                  <a:gd name="connsiteY0" fmla="*/ 0 h 1242661"/>
                  <a:gd name="connsiteX1" fmla="*/ 551569 w 1371227"/>
                  <a:gd name="connsiteY1" fmla="*/ 23149 h 1242661"/>
                  <a:gd name="connsiteX2" fmla="*/ 551569 w 1371227"/>
                  <a:gd name="connsiteY2" fmla="*/ 23149 h 1242661"/>
                  <a:gd name="connsiteX3" fmla="*/ 30708 w 1371227"/>
                  <a:gd name="connsiteY3" fmla="*/ 196770 h 1242661"/>
                  <a:gd name="connsiteX4" fmla="*/ 88581 w 1371227"/>
                  <a:gd name="connsiteY4" fmla="*/ 393539 h 1242661"/>
                  <a:gd name="connsiteX5" fmla="*/ 320075 w 1371227"/>
                  <a:gd name="connsiteY5" fmla="*/ 416689 h 1242661"/>
                  <a:gd name="connsiteX6" fmla="*/ 549801 w 1371227"/>
                  <a:gd name="connsiteY6" fmla="*/ 701000 h 1242661"/>
                  <a:gd name="connsiteX7" fmla="*/ 765271 w 1371227"/>
                  <a:gd name="connsiteY7" fmla="*/ 1048569 h 1242661"/>
                  <a:gd name="connsiteX8" fmla="*/ 609442 w 1371227"/>
                  <a:gd name="connsiteY8" fmla="*/ 1192192 h 1242661"/>
                  <a:gd name="connsiteX9" fmla="*/ 678890 w 1371227"/>
                  <a:gd name="connsiteY9" fmla="*/ 1238491 h 1242661"/>
                  <a:gd name="connsiteX10" fmla="*/ 956683 w 1371227"/>
                  <a:gd name="connsiteY10" fmla="*/ 1099595 h 1242661"/>
                  <a:gd name="connsiteX11" fmla="*/ 1234475 w 1371227"/>
                  <a:gd name="connsiteY11" fmla="*/ 798653 h 1242661"/>
                  <a:gd name="connsiteX12" fmla="*/ 1361796 w 1371227"/>
                  <a:gd name="connsiteY12" fmla="*/ 497711 h 1242661"/>
                  <a:gd name="connsiteX13" fmla="*/ 1361796 w 1371227"/>
                  <a:gd name="connsiteY13" fmla="*/ 277792 h 1242661"/>
                  <a:gd name="connsiteX14" fmla="*/ 1361796 w 1371227"/>
                  <a:gd name="connsiteY14" fmla="*/ 150471 h 1242661"/>
                  <a:gd name="connsiteX15" fmla="*/ 1350222 w 1371227"/>
                  <a:gd name="connsiteY15" fmla="*/ 81023 h 1242661"/>
                  <a:gd name="connsiteX16" fmla="*/ 1280774 w 1371227"/>
                  <a:gd name="connsiteY16" fmla="*/ 23149 h 1242661"/>
                  <a:gd name="connsiteX17" fmla="*/ 1153452 w 1371227"/>
                  <a:gd name="connsiteY17" fmla="*/ 0 h 1242661"/>
                  <a:gd name="connsiteX0" fmla="*/ 1153452 w 1371227"/>
                  <a:gd name="connsiteY0" fmla="*/ 0 h 1275374"/>
                  <a:gd name="connsiteX1" fmla="*/ 551569 w 1371227"/>
                  <a:gd name="connsiteY1" fmla="*/ 23149 h 1275374"/>
                  <a:gd name="connsiteX2" fmla="*/ 551569 w 1371227"/>
                  <a:gd name="connsiteY2" fmla="*/ 23149 h 1275374"/>
                  <a:gd name="connsiteX3" fmla="*/ 30708 w 1371227"/>
                  <a:gd name="connsiteY3" fmla="*/ 196770 h 1275374"/>
                  <a:gd name="connsiteX4" fmla="*/ 88581 w 1371227"/>
                  <a:gd name="connsiteY4" fmla="*/ 393539 h 1275374"/>
                  <a:gd name="connsiteX5" fmla="*/ 320075 w 1371227"/>
                  <a:gd name="connsiteY5" fmla="*/ 416689 h 1275374"/>
                  <a:gd name="connsiteX6" fmla="*/ 549801 w 1371227"/>
                  <a:gd name="connsiteY6" fmla="*/ 701000 h 1275374"/>
                  <a:gd name="connsiteX7" fmla="*/ 765271 w 1371227"/>
                  <a:gd name="connsiteY7" fmla="*/ 1048569 h 1275374"/>
                  <a:gd name="connsiteX8" fmla="*/ 768766 w 1371227"/>
                  <a:gd name="connsiteY8" fmla="*/ 1261180 h 1275374"/>
                  <a:gd name="connsiteX9" fmla="*/ 678890 w 1371227"/>
                  <a:gd name="connsiteY9" fmla="*/ 1238491 h 1275374"/>
                  <a:gd name="connsiteX10" fmla="*/ 956683 w 1371227"/>
                  <a:gd name="connsiteY10" fmla="*/ 1099595 h 1275374"/>
                  <a:gd name="connsiteX11" fmla="*/ 1234475 w 1371227"/>
                  <a:gd name="connsiteY11" fmla="*/ 798653 h 1275374"/>
                  <a:gd name="connsiteX12" fmla="*/ 1361796 w 1371227"/>
                  <a:gd name="connsiteY12" fmla="*/ 497711 h 1275374"/>
                  <a:gd name="connsiteX13" fmla="*/ 1361796 w 1371227"/>
                  <a:gd name="connsiteY13" fmla="*/ 277792 h 1275374"/>
                  <a:gd name="connsiteX14" fmla="*/ 1361796 w 1371227"/>
                  <a:gd name="connsiteY14" fmla="*/ 150471 h 1275374"/>
                  <a:gd name="connsiteX15" fmla="*/ 1350222 w 1371227"/>
                  <a:gd name="connsiteY15" fmla="*/ 81023 h 1275374"/>
                  <a:gd name="connsiteX16" fmla="*/ 1280774 w 1371227"/>
                  <a:gd name="connsiteY16" fmla="*/ 23149 h 1275374"/>
                  <a:gd name="connsiteX17" fmla="*/ 1153452 w 1371227"/>
                  <a:gd name="connsiteY17" fmla="*/ 0 h 1275374"/>
                  <a:gd name="connsiteX0" fmla="*/ 1153452 w 1371227"/>
                  <a:gd name="connsiteY0" fmla="*/ 0 h 1292939"/>
                  <a:gd name="connsiteX1" fmla="*/ 551569 w 1371227"/>
                  <a:gd name="connsiteY1" fmla="*/ 23149 h 1292939"/>
                  <a:gd name="connsiteX2" fmla="*/ 551569 w 1371227"/>
                  <a:gd name="connsiteY2" fmla="*/ 23149 h 1292939"/>
                  <a:gd name="connsiteX3" fmla="*/ 30708 w 1371227"/>
                  <a:gd name="connsiteY3" fmla="*/ 196770 h 1292939"/>
                  <a:gd name="connsiteX4" fmla="*/ 88581 w 1371227"/>
                  <a:gd name="connsiteY4" fmla="*/ 393539 h 1292939"/>
                  <a:gd name="connsiteX5" fmla="*/ 320075 w 1371227"/>
                  <a:gd name="connsiteY5" fmla="*/ 416689 h 1292939"/>
                  <a:gd name="connsiteX6" fmla="*/ 549801 w 1371227"/>
                  <a:gd name="connsiteY6" fmla="*/ 701000 h 1292939"/>
                  <a:gd name="connsiteX7" fmla="*/ 765271 w 1371227"/>
                  <a:gd name="connsiteY7" fmla="*/ 1048569 h 1292939"/>
                  <a:gd name="connsiteX8" fmla="*/ 768766 w 1371227"/>
                  <a:gd name="connsiteY8" fmla="*/ 1261180 h 1292939"/>
                  <a:gd name="connsiteX9" fmla="*/ 763863 w 1371227"/>
                  <a:gd name="connsiteY9" fmla="*/ 1275286 h 1292939"/>
                  <a:gd name="connsiteX10" fmla="*/ 956683 w 1371227"/>
                  <a:gd name="connsiteY10" fmla="*/ 1099595 h 1292939"/>
                  <a:gd name="connsiteX11" fmla="*/ 1234475 w 1371227"/>
                  <a:gd name="connsiteY11" fmla="*/ 798653 h 1292939"/>
                  <a:gd name="connsiteX12" fmla="*/ 1361796 w 1371227"/>
                  <a:gd name="connsiteY12" fmla="*/ 497711 h 1292939"/>
                  <a:gd name="connsiteX13" fmla="*/ 1361796 w 1371227"/>
                  <a:gd name="connsiteY13" fmla="*/ 277792 h 1292939"/>
                  <a:gd name="connsiteX14" fmla="*/ 1361796 w 1371227"/>
                  <a:gd name="connsiteY14" fmla="*/ 150471 h 1292939"/>
                  <a:gd name="connsiteX15" fmla="*/ 1350222 w 1371227"/>
                  <a:gd name="connsiteY15" fmla="*/ 81023 h 1292939"/>
                  <a:gd name="connsiteX16" fmla="*/ 1280774 w 1371227"/>
                  <a:gd name="connsiteY16" fmla="*/ 23149 h 1292939"/>
                  <a:gd name="connsiteX17" fmla="*/ 1153452 w 1371227"/>
                  <a:gd name="connsiteY17" fmla="*/ 0 h 129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71227" h="1292939">
                    <a:moveTo>
                      <a:pt x="1153452" y="0"/>
                    </a:moveTo>
                    <a:lnTo>
                      <a:pt x="551569" y="23149"/>
                    </a:lnTo>
                    <a:lnTo>
                      <a:pt x="551569" y="23149"/>
                    </a:lnTo>
                    <a:cubicBezTo>
                      <a:pt x="464759" y="52086"/>
                      <a:pt x="107873" y="135038"/>
                      <a:pt x="30708" y="196770"/>
                    </a:cubicBezTo>
                    <a:cubicBezTo>
                      <a:pt x="-46457" y="258502"/>
                      <a:pt x="40353" y="356886"/>
                      <a:pt x="88581" y="393539"/>
                    </a:cubicBezTo>
                    <a:cubicBezTo>
                      <a:pt x="136809" y="430192"/>
                      <a:pt x="243205" y="365445"/>
                      <a:pt x="320075" y="416689"/>
                    </a:cubicBezTo>
                    <a:cubicBezTo>
                      <a:pt x="396945" y="467933"/>
                      <a:pt x="475602" y="595687"/>
                      <a:pt x="549801" y="701000"/>
                    </a:cubicBezTo>
                    <a:cubicBezTo>
                      <a:pt x="624000" y="806313"/>
                      <a:pt x="728777" y="955206"/>
                      <a:pt x="765271" y="1048569"/>
                    </a:cubicBezTo>
                    <a:cubicBezTo>
                      <a:pt x="801765" y="1141932"/>
                      <a:pt x="769001" y="1223394"/>
                      <a:pt x="768766" y="1261180"/>
                    </a:cubicBezTo>
                    <a:cubicBezTo>
                      <a:pt x="768531" y="1298966"/>
                      <a:pt x="732544" y="1302217"/>
                      <a:pt x="763863" y="1275286"/>
                    </a:cubicBezTo>
                    <a:cubicBezTo>
                      <a:pt x="795182" y="1248355"/>
                      <a:pt x="878248" y="1179034"/>
                      <a:pt x="956683" y="1099595"/>
                    </a:cubicBezTo>
                    <a:cubicBezTo>
                      <a:pt x="1035118" y="1020156"/>
                      <a:pt x="1166956" y="898967"/>
                      <a:pt x="1234475" y="798653"/>
                    </a:cubicBezTo>
                    <a:cubicBezTo>
                      <a:pt x="1301994" y="698339"/>
                      <a:pt x="1340576" y="584521"/>
                      <a:pt x="1361796" y="497711"/>
                    </a:cubicBezTo>
                    <a:cubicBezTo>
                      <a:pt x="1383016" y="410901"/>
                      <a:pt x="1361796" y="277792"/>
                      <a:pt x="1361796" y="277792"/>
                    </a:cubicBezTo>
                    <a:cubicBezTo>
                      <a:pt x="1361796" y="219919"/>
                      <a:pt x="1363725" y="183266"/>
                      <a:pt x="1361796" y="150471"/>
                    </a:cubicBezTo>
                    <a:cubicBezTo>
                      <a:pt x="1359867" y="117676"/>
                      <a:pt x="1381088" y="92598"/>
                      <a:pt x="1350222" y="81023"/>
                    </a:cubicBezTo>
                    <a:cubicBezTo>
                      <a:pt x="1319356" y="69448"/>
                      <a:pt x="1319356" y="34724"/>
                      <a:pt x="1280774" y="23149"/>
                    </a:cubicBezTo>
                    <a:cubicBezTo>
                      <a:pt x="1242192" y="11574"/>
                      <a:pt x="1128374" y="40511"/>
                      <a:pt x="1153452"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5" name="צורה חופשית 24"/>
              <p:cNvSpPr/>
              <p:nvPr/>
            </p:nvSpPr>
            <p:spPr>
              <a:xfrm rot="8800249">
                <a:off x="5643338" y="3711183"/>
                <a:ext cx="1355865" cy="1114870"/>
              </a:xfrm>
              <a:custGeom>
                <a:avLst/>
                <a:gdLst>
                  <a:gd name="connsiteX0" fmla="*/ 1153452 w 1371227"/>
                  <a:gd name="connsiteY0" fmla="*/ 0 h 1243769"/>
                  <a:gd name="connsiteX1" fmla="*/ 551569 w 1371227"/>
                  <a:gd name="connsiteY1" fmla="*/ 23149 h 1243769"/>
                  <a:gd name="connsiteX2" fmla="*/ 551569 w 1371227"/>
                  <a:gd name="connsiteY2" fmla="*/ 23149 h 1243769"/>
                  <a:gd name="connsiteX3" fmla="*/ 30708 w 1371227"/>
                  <a:gd name="connsiteY3" fmla="*/ 196770 h 1243769"/>
                  <a:gd name="connsiteX4" fmla="*/ 88581 w 1371227"/>
                  <a:gd name="connsiteY4" fmla="*/ 393539 h 1243769"/>
                  <a:gd name="connsiteX5" fmla="*/ 320075 w 1371227"/>
                  <a:gd name="connsiteY5" fmla="*/ 416689 h 1243769"/>
                  <a:gd name="connsiteX6" fmla="*/ 401098 w 1371227"/>
                  <a:gd name="connsiteY6" fmla="*/ 636608 h 1243769"/>
                  <a:gd name="connsiteX7" fmla="*/ 528419 w 1371227"/>
                  <a:gd name="connsiteY7" fmla="*/ 983848 h 1243769"/>
                  <a:gd name="connsiteX8" fmla="*/ 609442 w 1371227"/>
                  <a:gd name="connsiteY8" fmla="*/ 1192192 h 1243769"/>
                  <a:gd name="connsiteX9" fmla="*/ 678890 w 1371227"/>
                  <a:gd name="connsiteY9" fmla="*/ 1238491 h 1243769"/>
                  <a:gd name="connsiteX10" fmla="*/ 956683 w 1371227"/>
                  <a:gd name="connsiteY10" fmla="*/ 1099595 h 1243769"/>
                  <a:gd name="connsiteX11" fmla="*/ 1234475 w 1371227"/>
                  <a:gd name="connsiteY11" fmla="*/ 798653 h 1243769"/>
                  <a:gd name="connsiteX12" fmla="*/ 1361796 w 1371227"/>
                  <a:gd name="connsiteY12" fmla="*/ 497711 h 1243769"/>
                  <a:gd name="connsiteX13" fmla="*/ 1361796 w 1371227"/>
                  <a:gd name="connsiteY13" fmla="*/ 277792 h 1243769"/>
                  <a:gd name="connsiteX14" fmla="*/ 1361796 w 1371227"/>
                  <a:gd name="connsiteY14" fmla="*/ 150471 h 1243769"/>
                  <a:gd name="connsiteX15" fmla="*/ 1350222 w 1371227"/>
                  <a:gd name="connsiteY15" fmla="*/ 81023 h 1243769"/>
                  <a:gd name="connsiteX16" fmla="*/ 1176602 w 1371227"/>
                  <a:gd name="connsiteY16" fmla="*/ 81023 h 1243769"/>
                  <a:gd name="connsiteX17" fmla="*/ 1153452 w 1371227"/>
                  <a:gd name="connsiteY17" fmla="*/ 0 h 1243769"/>
                  <a:gd name="connsiteX0" fmla="*/ 1153452 w 1371227"/>
                  <a:gd name="connsiteY0" fmla="*/ 0 h 1243769"/>
                  <a:gd name="connsiteX1" fmla="*/ 551569 w 1371227"/>
                  <a:gd name="connsiteY1" fmla="*/ 23149 h 1243769"/>
                  <a:gd name="connsiteX2" fmla="*/ 551569 w 1371227"/>
                  <a:gd name="connsiteY2" fmla="*/ 23149 h 1243769"/>
                  <a:gd name="connsiteX3" fmla="*/ 30708 w 1371227"/>
                  <a:gd name="connsiteY3" fmla="*/ 196770 h 1243769"/>
                  <a:gd name="connsiteX4" fmla="*/ 88581 w 1371227"/>
                  <a:gd name="connsiteY4" fmla="*/ 393539 h 1243769"/>
                  <a:gd name="connsiteX5" fmla="*/ 320075 w 1371227"/>
                  <a:gd name="connsiteY5" fmla="*/ 416689 h 1243769"/>
                  <a:gd name="connsiteX6" fmla="*/ 401098 w 1371227"/>
                  <a:gd name="connsiteY6" fmla="*/ 636608 h 1243769"/>
                  <a:gd name="connsiteX7" fmla="*/ 528419 w 1371227"/>
                  <a:gd name="connsiteY7" fmla="*/ 983848 h 1243769"/>
                  <a:gd name="connsiteX8" fmla="*/ 609442 w 1371227"/>
                  <a:gd name="connsiteY8" fmla="*/ 1192192 h 1243769"/>
                  <a:gd name="connsiteX9" fmla="*/ 678890 w 1371227"/>
                  <a:gd name="connsiteY9" fmla="*/ 1238491 h 1243769"/>
                  <a:gd name="connsiteX10" fmla="*/ 956683 w 1371227"/>
                  <a:gd name="connsiteY10" fmla="*/ 1099595 h 1243769"/>
                  <a:gd name="connsiteX11" fmla="*/ 1234475 w 1371227"/>
                  <a:gd name="connsiteY11" fmla="*/ 798653 h 1243769"/>
                  <a:gd name="connsiteX12" fmla="*/ 1361796 w 1371227"/>
                  <a:gd name="connsiteY12" fmla="*/ 497711 h 1243769"/>
                  <a:gd name="connsiteX13" fmla="*/ 1361796 w 1371227"/>
                  <a:gd name="connsiteY13" fmla="*/ 277792 h 1243769"/>
                  <a:gd name="connsiteX14" fmla="*/ 1361796 w 1371227"/>
                  <a:gd name="connsiteY14" fmla="*/ 150471 h 1243769"/>
                  <a:gd name="connsiteX15" fmla="*/ 1350222 w 1371227"/>
                  <a:gd name="connsiteY15" fmla="*/ 81023 h 1243769"/>
                  <a:gd name="connsiteX16" fmla="*/ 1234475 w 1371227"/>
                  <a:gd name="connsiteY16" fmla="*/ 34724 h 1243769"/>
                  <a:gd name="connsiteX17" fmla="*/ 1153452 w 1371227"/>
                  <a:gd name="connsiteY17" fmla="*/ 0 h 1243769"/>
                  <a:gd name="connsiteX0" fmla="*/ 1153452 w 1371227"/>
                  <a:gd name="connsiteY0" fmla="*/ 0 h 1243769"/>
                  <a:gd name="connsiteX1" fmla="*/ 551569 w 1371227"/>
                  <a:gd name="connsiteY1" fmla="*/ 23149 h 1243769"/>
                  <a:gd name="connsiteX2" fmla="*/ 551569 w 1371227"/>
                  <a:gd name="connsiteY2" fmla="*/ 23149 h 1243769"/>
                  <a:gd name="connsiteX3" fmla="*/ 30708 w 1371227"/>
                  <a:gd name="connsiteY3" fmla="*/ 196770 h 1243769"/>
                  <a:gd name="connsiteX4" fmla="*/ 88581 w 1371227"/>
                  <a:gd name="connsiteY4" fmla="*/ 393539 h 1243769"/>
                  <a:gd name="connsiteX5" fmla="*/ 320075 w 1371227"/>
                  <a:gd name="connsiteY5" fmla="*/ 416689 h 1243769"/>
                  <a:gd name="connsiteX6" fmla="*/ 401098 w 1371227"/>
                  <a:gd name="connsiteY6" fmla="*/ 636608 h 1243769"/>
                  <a:gd name="connsiteX7" fmla="*/ 528419 w 1371227"/>
                  <a:gd name="connsiteY7" fmla="*/ 983848 h 1243769"/>
                  <a:gd name="connsiteX8" fmla="*/ 609442 w 1371227"/>
                  <a:gd name="connsiteY8" fmla="*/ 1192192 h 1243769"/>
                  <a:gd name="connsiteX9" fmla="*/ 678890 w 1371227"/>
                  <a:gd name="connsiteY9" fmla="*/ 1238491 h 1243769"/>
                  <a:gd name="connsiteX10" fmla="*/ 956683 w 1371227"/>
                  <a:gd name="connsiteY10" fmla="*/ 1099595 h 1243769"/>
                  <a:gd name="connsiteX11" fmla="*/ 1234475 w 1371227"/>
                  <a:gd name="connsiteY11" fmla="*/ 798653 h 1243769"/>
                  <a:gd name="connsiteX12" fmla="*/ 1361796 w 1371227"/>
                  <a:gd name="connsiteY12" fmla="*/ 497711 h 1243769"/>
                  <a:gd name="connsiteX13" fmla="*/ 1361796 w 1371227"/>
                  <a:gd name="connsiteY13" fmla="*/ 277792 h 1243769"/>
                  <a:gd name="connsiteX14" fmla="*/ 1361796 w 1371227"/>
                  <a:gd name="connsiteY14" fmla="*/ 150471 h 1243769"/>
                  <a:gd name="connsiteX15" fmla="*/ 1350222 w 1371227"/>
                  <a:gd name="connsiteY15" fmla="*/ 81023 h 1243769"/>
                  <a:gd name="connsiteX16" fmla="*/ 1280774 w 1371227"/>
                  <a:gd name="connsiteY16" fmla="*/ 23149 h 1243769"/>
                  <a:gd name="connsiteX17" fmla="*/ 1153452 w 1371227"/>
                  <a:gd name="connsiteY17" fmla="*/ 0 h 1243769"/>
                  <a:gd name="connsiteX0" fmla="*/ 1153452 w 1371227"/>
                  <a:gd name="connsiteY0" fmla="*/ 0 h 1243769"/>
                  <a:gd name="connsiteX1" fmla="*/ 551569 w 1371227"/>
                  <a:gd name="connsiteY1" fmla="*/ 23149 h 1243769"/>
                  <a:gd name="connsiteX2" fmla="*/ 551569 w 1371227"/>
                  <a:gd name="connsiteY2" fmla="*/ 23149 h 1243769"/>
                  <a:gd name="connsiteX3" fmla="*/ 30708 w 1371227"/>
                  <a:gd name="connsiteY3" fmla="*/ 196770 h 1243769"/>
                  <a:gd name="connsiteX4" fmla="*/ 88581 w 1371227"/>
                  <a:gd name="connsiteY4" fmla="*/ 393539 h 1243769"/>
                  <a:gd name="connsiteX5" fmla="*/ 320075 w 1371227"/>
                  <a:gd name="connsiteY5" fmla="*/ 416689 h 1243769"/>
                  <a:gd name="connsiteX6" fmla="*/ 549801 w 1371227"/>
                  <a:gd name="connsiteY6" fmla="*/ 701000 h 1243769"/>
                  <a:gd name="connsiteX7" fmla="*/ 528419 w 1371227"/>
                  <a:gd name="connsiteY7" fmla="*/ 983848 h 1243769"/>
                  <a:gd name="connsiteX8" fmla="*/ 609442 w 1371227"/>
                  <a:gd name="connsiteY8" fmla="*/ 1192192 h 1243769"/>
                  <a:gd name="connsiteX9" fmla="*/ 678890 w 1371227"/>
                  <a:gd name="connsiteY9" fmla="*/ 1238491 h 1243769"/>
                  <a:gd name="connsiteX10" fmla="*/ 956683 w 1371227"/>
                  <a:gd name="connsiteY10" fmla="*/ 1099595 h 1243769"/>
                  <a:gd name="connsiteX11" fmla="*/ 1234475 w 1371227"/>
                  <a:gd name="connsiteY11" fmla="*/ 798653 h 1243769"/>
                  <a:gd name="connsiteX12" fmla="*/ 1361796 w 1371227"/>
                  <a:gd name="connsiteY12" fmla="*/ 497711 h 1243769"/>
                  <a:gd name="connsiteX13" fmla="*/ 1361796 w 1371227"/>
                  <a:gd name="connsiteY13" fmla="*/ 277792 h 1243769"/>
                  <a:gd name="connsiteX14" fmla="*/ 1361796 w 1371227"/>
                  <a:gd name="connsiteY14" fmla="*/ 150471 h 1243769"/>
                  <a:gd name="connsiteX15" fmla="*/ 1350222 w 1371227"/>
                  <a:gd name="connsiteY15" fmla="*/ 81023 h 1243769"/>
                  <a:gd name="connsiteX16" fmla="*/ 1280774 w 1371227"/>
                  <a:gd name="connsiteY16" fmla="*/ 23149 h 1243769"/>
                  <a:gd name="connsiteX17" fmla="*/ 1153452 w 1371227"/>
                  <a:gd name="connsiteY17" fmla="*/ 0 h 1243769"/>
                  <a:gd name="connsiteX0" fmla="*/ 1153452 w 1371227"/>
                  <a:gd name="connsiteY0" fmla="*/ 0 h 1242661"/>
                  <a:gd name="connsiteX1" fmla="*/ 551569 w 1371227"/>
                  <a:gd name="connsiteY1" fmla="*/ 23149 h 1242661"/>
                  <a:gd name="connsiteX2" fmla="*/ 551569 w 1371227"/>
                  <a:gd name="connsiteY2" fmla="*/ 23149 h 1242661"/>
                  <a:gd name="connsiteX3" fmla="*/ 30708 w 1371227"/>
                  <a:gd name="connsiteY3" fmla="*/ 196770 h 1242661"/>
                  <a:gd name="connsiteX4" fmla="*/ 88581 w 1371227"/>
                  <a:gd name="connsiteY4" fmla="*/ 393539 h 1242661"/>
                  <a:gd name="connsiteX5" fmla="*/ 320075 w 1371227"/>
                  <a:gd name="connsiteY5" fmla="*/ 416689 h 1242661"/>
                  <a:gd name="connsiteX6" fmla="*/ 549801 w 1371227"/>
                  <a:gd name="connsiteY6" fmla="*/ 701000 h 1242661"/>
                  <a:gd name="connsiteX7" fmla="*/ 765271 w 1371227"/>
                  <a:gd name="connsiteY7" fmla="*/ 1048569 h 1242661"/>
                  <a:gd name="connsiteX8" fmla="*/ 609442 w 1371227"/>
                  <a:gd name="connsiteY8" fmla="*/ 1192192 h 1242661"/>
                  <a:gd name="connsiteX9" fmla="*/ 678890 w 1371227"/>
                  <a:gd name="connsiteY9" fmla="*/ 1238491 h 1242661"/>
                  <a:gd name="connsiteX10" fmla="*/ 956683 w 1371227"/>
                  <a:gd name="connsiteY10" fmla="*/ 1099595 h 1242661"/>
                  <a:gd name="connsiteX11" fmla="*/ 1234475 w 1371227"/>
                  <a:gd name="connsiteY11" fmla="*/ 798653 h 1242661"/>
                  <a:gd name="connsiteX12" fmla="*/ 1361796 w 1371227"/>
                  <a:gd name="connsiteY12" fmla="*/ 497711 h 1242661"/>
                  <a:gd name="connsiteX13" fmla="*/ 1361796 w 1371227"/>
                  <a:gd name="connsiteY13" fmla="*/ 277792 h 1242661"/>
                  <a:gd name="connsiteX14" fmla="*/ 1361796 w 1371227"/>
                  <a:gd name="connsiteY14" fmla="*/ 150471 h 1242661"/>
                  <a:gd name="connsiteX15" fmla="*/ 1350222 w 1371227"/>
                  <a:gd name="connsiteY15" fmla="*/ 81023 h 1242661"/>
                  <a:gd name="connsiteX16" fmla="*/ 1280774 w 1371227"/>
                  <a:gd name="connsiteY16" fmla="*/ 23149 h 1242661"/>
                  <a:gd name="connsiteX17" fmla="*/ 1153452 w 1371227"/>
                  <a:gd name="connsiteY17" fmla="*/ 0 h 1242661"/>
                  <a:gd name="connsiteX0" fmla="*/ 1153452 w 1371227"/>
                  <a:gd name="connsiteY0" fmla="*/ 0 h 1275374"/>
                  <a:gd name="connsiteX1" fmla="*/ 551569 w 1371227"/>
                  <a:gd name="connsiteY1" fmla="*/ 23149 h 1275374"/>
                  <a:gd name="connsiteX2" fmla="*/ 551569 w 1371227"/>
                  <a:gd name="connsiteY2" fmla="*/ 23149 h 1275374"/>
                  <a:gd name="connsiteX3" fmla="*/ 30708 w 1371227"/>
                  <a:gd name="connsiteY3" fmla="*/ 196770 h 1275374"/>
                  <a:gd name="connsiteX4" fmla="*/ 88581 w 1371227"/>
                  <a:gd name="connsiteY4" fmla="*/ 393539 h 1275374"/>
                  <a:gd name="connsiteX5" fmla="*/ 320075 w 1371227"/>
                  <a:gd name="connsiteY5" fmla="*/ 416689 h 1275374"/>
                  <a:gd name="connsiteX6" fmla="*/ 549801 w 1371227"/>
                  <a:gd name="connsiteY6" fmla="*/ 701000 h 1275374"/>
                  <a:gd name="connsiteX7" fmla="*/ 765271 w 1371227"/>
                  <a:gd name="connsiteY7" fmla="*/ 1048569 h 1275374"/>
                  <a:gd name="connsiteX8" fmla="*/ 768766 w 1371227"/>
                  <a:gd name="connsiteY8" fmla="*/ 1261180 h 1275374"/>
                  <a:gd name="connsiteX9" fmla="*/ 678890 w 1371227"/>
                  <a:gd name="connsiteY9" fmla="*/ 1238491 h 1275374"/>
                  <a:gd name="connsiteX10" fmla="*/ 956683 w 1371227"/>
                  <a:gd name="connsiteY10" fmla="*/ 1099595 h 1275374"/>
                  <a:gd name="connsiteX11" fmla="*/ 1234475 w 1371227"/>
                  <a:gd name="connsiteY11" fmla="*/ 798653 h 1275374"/>
                  <a:gd name="connsiteX12" fmla="*/ 1361796 w 1371227"/>
                  <a:gd name="connsiteY12" fmla="*/ 497711 h 1275374"/>
                  <a:gd name="connsiteX13" fmla="*/ 1361796 w 1371227"/>
                  <a:gd name="connsiteY13" fmla="*/ 277792 h 1275374"/>
                  <a:gd name="connsiteX14" fmla="*/ 1361796 w 1371227"/>
                  <a:gd name="connsiteY14" fmla="*/ 150471 h 1275374"/>
                  <a:gd name="connsiteX15" fmla="*/ 1350222 w 1371227"/>
                  <a:gd name="connsiteY15" fmla="*/ 81023 h 1275374"/>
                  <a:gd name="connsiteX16" fmla="*/ 1280774 w 1371227"/>
                  <a:gd name="connsiteY16" fmla="*/ 23149 h 1275374"/>
                  <a:gd name="connsiteX17" fmla="*/ 1153452 w 1371227"/>
                  <a:gd name="connsiteY17" fmla="*/ 0 h 1275374"/>
                  <a:gd name="connsiteX0" fmla="*/ 1153452 w 1371227"/>
                  <a:gd name="connsiteY0" fmla="*/ 0 h 1292939"/>
                  <a:gd name="connsiteX1" fmla="*/ 551569 w 1371227"/>
                  <a:gd name="connsiteY1" fmla="*/ 23149 h 1292939"/>
                  <a:gd name="connsiteX2" fmla="*/ 551569 w 1371227"/>
                  <a:gd name="connsiteY2" fmla="*/ 23149 h 1292939"/>
                  <a:gd name="connsiteX3" fmla="*/ 30708 w 1371227"/>
                  <a:gd name="connsiteY3" fmla="*/ 196770 h 1292939"/>
                  <a:gd name="connsiteX4" fmla="*/ 88581 w 1371227"/>
                  <a:gd name="connsiteY4" fmla="*/ 393539 h 1292939"/>
                  <a:gd name="connsiteX5" fmla="*/ 320075 w 1371227"/>
                  <a:gd name="connsiteY5" fmla="*/ 416689 h 1292939"/>
                  <a:gd name="connsiteX6" fmla="*/ 549801 w 1371227"/>
                  <a:gd name="connsiteY6" fmla="*/ 701000 h 1292939"/>
                  <a:gd name="connsiteX7" fmla="*/ 765271 w 1371227"/>
                  <a:gd name="connsiteY7" fmla="*/ 1048569 h 1292939"/>
                  <a:gd name="connsiteX8" fmla="*/ 768766 w 1371227"/>
                  <a:gd name="connsiteY8" fmla="*/ 1261180 h 1292939"/>
                  <a:gd name="connsiteX9" fmla="*/ 763863 w 1371227"/>
                  <a:gd name="connsiteY9" fmla="*/ 1275286 h 1292939"/>
                  <a:gd name="connsiteX10" fmla="*/ 956683 w 1371227"/>
                  <a:gd name="connsiteY10" fmla="*/ 1099595 h 1292939"/>
                  <a:gd name="connsiteX11" fmla="*/ 1234475 w 1371227"/>
                  <a:gd name="connsiteY11" fmla="*/ 798653 h 1292939"/>
                  <a:gd name="connsiteX12" fmla="*/ 1361796 w 1371227"/>
                  <a:gd name="connsiteY12" fmla="*/ 497711 h 1292939"/>
                  <a:gd name="connsiteX13" fmla="*/ 1361796 w 1371227"/>
                  <a:gd name="connsiteY13" fmla="*/ 277792 h 1292939"/>
                  <a:gd name="connsiteX14" fmla="*/ 1361796 w 1371227"/>
                  <a:gd name="connsiteY14" fmla="*/ 150471 h 1292939"/>
                  <a:gd name="connsiteX15" fmla="*/ 1350222 w 1371227"/>
                  <a:gd name="connsiteY15" fmla="*/ 81023 h 1292939"/>
                  <a:gd name="connsiteX16" fmla="*/ 1280774 w 1371227"/>
                  <a:gd name="connsiteY16" fmla="*/ 23149 h 1292939"/>
                  <a:gd name="connsiteX17" fmla="*/ 1153452 w 1371227"/>
                  <a:gd name="connsiteY17" fmla="*/ 0 h 1292939"/>
                  <a:gd name="connsiteX0" fmla="*/ 1153452 w 1371227"/>
                  <a:gd name="connsiteY0" fmla="*/ 0 h 1261250"/>
                  <a:gd name="connsiteX1" fmla="*/ 551569 w 1371227"/>
                  <a:gd name="connsiteY1" fmla="*/ 23149 h 1261250"/>
                  <a:gd name="connsiteX2" fmla="*/ 551569 w 1371227"/>
                  <a:gd name="connsiteY2" fmla="*/ 23149 h 1261250"/>
                  <a:gd name="connsiteX3" fmla="*/ 30708 w 1371227"/>
                  <a:gd name="connsiteY3" fmla="*/ 196770 h 1261250"/>
                  <a:gd name="connsiteX4" fmla="*/ 88581 w 1371227"/>
                  <a:gd name="connsiteY4" fmla="*/ 393539 h 1261250"/>
                  <a:gd name="connsiteX5" fmla="*/ 320075 w 1371227"/>
                  <a:gd name="connsiteY5" fmla="*/ 416689 h 1261250"/>
                  <a:gd name="connsiteX6" fmla="*/ 549801 w 1371227"/>
                  <a:gd name="connsiteY6" fmla="*/ 701000 h 1261250"/>
                  <a:gd name="connsiteX7" fmla="*/ 765271 w 1371227"/>
                  <a:gd name="connsiteY7" fmla="*/ 1048569 h 1261250"/>
                  <a:gd name="connsiteX8" fmla="*/ 768766 w 1371227"/>
                  <a:gd name="connsiteY8" fmla="*/ 1261180 h 1261250"/>
                  <a:gd name="connsiteX9" fmla="*/ 855683 w 1371227"/>
                  <a:gd name="connsiteY9" fmla="*/ 1072459 h 1261250"/>
                  <a:gd name="connsiteX10" fmla="*/ 956683 w 1371227"/>
                  <a:gd name="connsiteY10" fmla="*/ 1099595 h 1261250"/>
                  <a:gd name="connsiteX11" fmla="*/ 1234475 w 1371227"/>
                  <a:gd name="connsiteY11" fmla="*/ 798653 h 1261250"/>
                  <a:gd name="connsiteX12" fmla="*/ 1361796 w 1371227"/>
                  <a:gd name="connsiteY12" fmla="*/ 497711 h 1261250"/>
                  <a:gd name="connsiteX13" fmla="*/ 1361796 w 1371227"/>
                  <a:gd name="connsiteY13" fmla="*/ 277792 h 1261250"/>
                  <a:gd name="connsiteX14" fmla="*/ 1361796 w 1371227"/>
                  <a:gd name="connsiteY14" fmla="*/ 150471 h 1261250"/>
                  <a:gd name="connsiteX15" fmla="*/ 1350222 w 1371227"/>
                  <a:gd name="connsiteY15" fmla="*/ 81023 h 1261250"/>
                  <a:gd name="connsiteX16" fmla="*/ 1280774 w 1371227"/>
                  <a:gd name="connsiteY16" fmla="*/ 23149 h 1261250"/>
                  <a:gd name="connsiteX17" fmla="*/ 1153452 w 1371227"/>
                  <a:gd name="connsiteY17" fmla="*/ 0 h 1261250"/>
                  <a:gd name="connsiteX0" fmla="*/ 1153452 w 1371227"/>
                  <a:gd name="connsiteY0" fmla="*/ 0 h 1115418"/>
                  <a:gd name="connsiteX1" fmla="*/ 551569 w 1371227"/>
                  <a:gd name="connsiteY1" fmla="*/ 23149 h 1115418"/>
                  <a:gd name="connsiteX2" fmla="*/ 551569 w 1371227"/>
                  <a:gd name="connsiteY2" fmla="*/ 23149 h 1115418"/>
                  <a:gd name="connsiteX3" fmla="*/ 30708 w 1371227"/>
                  <a:gd name="connsiteY3" fmla="*/ 196770 h 1115418"/>
                  <a:gd name="connsiteX4" fmla="*/ 88581 w 1371227"/>
                  <a:gd name="connsiteY4" fmla="*/ 393539 h 1115418"/>
                  <a:gd name="connsiteX5" fmla="*/ 320075 w 1371227"/>
                  <a:gd name="connsiteY5" fmla="*/ 416689 h 1115418"/>
                  <a:gd name="connsiteX6" fmla="*/ 549801 w 1371227"/>
                  <a:gd name="connsiteY6" fmla="*/ 701000 h 1115418"/>
                  <a:gd name="connsiteX7" fmla="*/ 765271 w 1371227"/>
                  <a:gd name="connsiteY7" fmla="*/ 1048569 h 1115418"/>
                  <a:gd name="connsiteX8" fmla="*/ 828525 w 1371227"/>
                  <a:gd name="connsiteY8" fmla="*/ 1064975 h 1115418"/>
                  <a:gd name="connsiteX9" fmla="*/ 855683 w 1371227"/>
                  <a:gd name="connsiteY9" fmla="*/ 1072459 h 1115418"/>
                  <a:gd name="connsiteX10" fmla="*/ 956683 w 1371227"/>
                  <a:gd name="connsiteY10" fmla="*/ 1099595 h 1115418"/>
                  <a:gd name="connsiteX11" fmla="*/ 1234475 w 1371227"/>
                  <a:gd name="connsiteY11" fmla="*/ 798653 h 1115418"/>
                  <a:gd name="connsiteX12" fmla="*/ 1361796 w 1371227"/>
                  <a:gd name="connsiteY12" fmla="*/ 497711 h 1115418"/>
                  <a:gd name="connsiteX13" fmla="*/ 1361796 w 1371227"/>
                  <a:gd name="connsiteY13" fmla="*/ 277792 h 1115418"/>
                  <a:gd name="connsiteX14" fmla="*/ 1361796 w 1371227"/>
                  <a:gd name="connsiteY14" fmla="*/ 150471 h 1115418"/>
                  <a:gd name="connsiteX15" fmla="*/ 1350222 w 1371227"/>
                  <a:gd name="connsiteY15" fmla="*/ 81023 h 1115418"/>
                  <a:gd name="connsiteX16" fmla="*/ 1280774 w 1371227"/>
                  <a:gd name="connsiteY16" fmla="*/ 23149 h 1115418"/>
                  <a:gd name="connsiteX17" fmla="*/ 1153452 w 1371227"/>
                  <a:gd name="connsiteY17" fmla="*/ 0 h 1115418"/>
                  <a:gd name="connsiteX0" fmla="*/ 1140372 w 1358147"/>
                  <a:gd name="connsiteY0" fmla="*/ 0 h 1115418"/>
                  <a:gd name="connsiteX1" fmla="*/ 538489 w 1358147"/>
                  <a:gd name="connsiteY1" fmla="*/ 23149 h 1115418"/>
                  <a:gd name="connsiteX2" fmla="*/ 538489 w 1358147"/>
                  <a:gd name="connsiteY2" fmla="*/ 23149 h 1115418"/>
                  <a:gd name="connsiteX3" fmla="*/ 17628 w 1358147"/>
                  <a:gd name="connsiteY3" fmla="*/ 196770 h 1115418"/>
                  <a:gd name="connsiteX4" fmla="*/ 139188 w 1358147"/>
                  <a:gd name="connsiteY4" fmla="*/ 296693 h 1115418"/>
                  <a:gd name="connsiteX5" fmla="*/ 306995 w 1358147"/>
                  <a:gd name="connsiteY5" fmla="*/ 416689 h 1115418"/>
                  <a:gd name="connsiteX6" fmla="*/ 536721 w 1358147"/>
                  <a:gd name="connsiteY6" fmla="*/ 701000 h 1115418"/>
                  <a:gd name="connsiteX7" fmla="*/ 752191 w 1358147"/>
                  <a:gd name="connsiteY7" fmla="*/ 1048569 h 1115418"/>
                  <a:gd name="connsiteX8" fmla="*/ 815445 w 1358147"/>
                  <a:gd name="connsiteY8" fmla="*/ 1064975 h 1115418"/>
                  <a:gd name="connsiteX9" fmla="*/ 842603 w 1358147"/>
                  <a:gd name="connsiteY9" fmla="*/ 1072459 h 1115418"/>
                  <a:gd name="connsiteX10" fmla="*/ 943603 w 1358147"/>
                  <a:gd name="connsiteY10" fmla="*/ 1099595 h 1115418"/>
                  <a:gd name="connsiteX11" fmla="*/ 1221395 w 1358147"/>
                  <a:gd name="connsiteY11" fmla="*/ 798653 h 1115418"/>
                  <a:gd name="connsiteX12" fmla="*/ 1348716 w 1358147"/>
                  <a:gd name="connsiteY12" fmla="*/ 497711 h 1115418"/>
                  <a:gd name="connsiteX13" fmla="*/ 1348716 w 1358147"/>
                  <a:gd name="connsiteY13" fmla="*/ 277792 h 1115418"/>
                  <a:gd name="connsiteX14" fmla="*/ 1348716 w 1358147"/>
                  <a:gd name="connsiteY14" fmla="*/ 150471 h 1115418"/>
                  <a:gd name="connsiteX15" fmla="*/ 1337142 w 1358147"/>
                  <a:gd name="connsiteY15" fmla="*/ 81023 h 1115418"/>
                  <a:gd name="connsiteX16" fmla="*/ 1267694 w 1358147"/>
                  <a:gd name="connsiteY16" fmla="*/ 23149 h 1115418"/>
                  <a:gd name="connsiteX17" fmla="*/ 1140372 w 1358147"/>
                  <a:gd name="connsiteY17" fmla="*/ 0 h 1115418"/>
                  <a:gd name="connsiteX0" fmla="*/ 1137404 w 1355179"/>
                  <a:gd name="connsiteY0" fmla="*/ 0 h 1115418"/>
                  <a:gd name="connsiteX1" fmla="*/ 535521 w 1355179"/>
                  <a:gd name="connsiteY1" fmla="*/ 23149 h 1115418"/>
                  <a:gd name="connsiteX2" fmla="*/ 535521 w 1355179"/>
                  <a:gd name="connsiteY2" fmla="*/ 23149 h 1115418"/>
                  <a:gd name="connsiteX3" fmla="*/ 14660 w 1355179"/>
                  <a:gd name="connsiteY3" fmla="*/ 196770 h 1115418"/>
                  <a:gd name="connsiteX4" fmla="*/ 157450 w 1355179"/>
                  <a:gd name="connsiteY4" fmla="*/ 264411 h 1115418"/>
                  <a:gd name="connsiteX5" fmla="*/ 304027 w 1355179"/>
                  <a:gd name="connsiteY5" fmla="*/ 416689 h 1115418"/>
                  <a:gd name="connsiteX6" fmla="*/ 533753 w 1355179"/>
                  <a:gd name="connsiteY6" fmla="*/ 701000 h 1115418"/>
                  <a:gd name="connsiteX7" fmla="*/ 749223 w 1355179"/>
                  <a:gd name="connsiteY7" fmla="*/ 1048569 h 1115418"/>
                  <a:gd name="connsiteX8" fmla="*/ 812477 w 1355179"/>
                  <a:gd name="connsiteY8" fmla="*/ 1064975 h 1115418"/>
                  <a:gd name="connsiteX9" fmla="*/ 839635 w 1355179"/>
                  <a:gd name="connsiteY9" fmla="*/ 1072459 h 1115418"/>
                  <a:gd name="connsiteX10" fmla="*/ 940635 w 1355179"/>
                  <a:gd name="connsiteY10" fmla="*/ 1099595 h 1115418"/>
                  <a:gd name="connsiteX11" fmla="*/ 1218427 w 1355179"/>
                  <a:gd name="connsiteY11" fmla="*/ 798653 h 1115418"/>
                  <a:gd name="connsiteX12" fmla="*/ 1345748 w 1355179"/>
                  <a:gd name="connsiteY12" fmla="*/ 497711 h 1115418"/>
                  <a:gd name="connsiteX13" fmla="*/ 1345748 w 1355179"/>
                  <a:gd name="connsiteY13" fmla="*/ 277792 h 1115418"/>
                  <a:gd name="connsiteX14" fmla="*/ 1345748 w 1355179"/>
                  <a:gd name="connsiteY14" fmla="*/ 150471 h 1115418"/>
                  <a:gd name="connsiteX15" fmla="*/ 1334174 w 1355179"/>
                  <a:gd name="connsiteY15" fmla="*/ 81023 h 1115418"/>
                  <a:gd name="connsiteX16" fmla="*/ 1264726 w 1355179"/>
                  <a:gd name="connsiteY16" fmla="*/ 23149 h 1115418"/>
                  <a:gd name="connsiteX17" fmla="*/ 1137404 w 1355179"/>
                  <a:gd name="connsiteY17" fmla="*/ 0 h 1115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55179" h="1115418">
                    <a:moveTo>
                      <a:pt x="1137404" y="0"/>
                    </a:moveTo>
                    <a:lnTo>
                      <a:pt x="535521" y="23149"/>
                    </a:lnTo>
                    <a:lnTo>
                      <a:pt x="535521" y="23149"/>
                    </a:lnTo>
                    <a:cubicBezTo>
                      <a:pt x="448711" y="52086"/>
                      <a:pt x="77672" y="156560"/>
                      <a:pt x="14660" y="196770"/>
                    </a:cubicBezTo>
                    <a:cubicBezTo>
                      <a:pt x="-48352" y="236980"/>
                      <a:pt x="109222" y="227758"/>
                      <a:pt x="157450" y="264411"/>
                    </a:cubicBezTo>
                    <a:cubicBezTo>
                      <a:pt x="205678" y="301064"/>
                      <a:pt x="241310" y="343924"/>
                      <a:pt x="304027" y="416689"/>
                    </a:cubicBezTo>
                    <a:cubicBezTo>
                      <a:pt x="366744" y="489454"/>
                      <a:pt x="459554" y="595687"/>
                      <a:pt x="533753" y="701000"/>
                    </a:cubicBezTo>
                    <a:cubicBezTo>
                      <a:pt x="607952" y="806313"/>
                      <a:pt x="702769" y="987906"/>
                      <a:pt x="749223" y="1048569"/>
                    </a:cubicBezTo>
                    <a:cubicBezTo>
                      <a:pt x="795677" y="1109232"/>
                      <a:pt x="797408" y="1060993"/>
                      <a:pt x="812477" y="1064975"/>
                    </a:cubicBezTo>
                    <a:cubicBezTo>
                      <a:pt x="827546" y="1068957"/>
                      <a:pt x="818275" y="1066689"/>
                      <a:pt x="839635" y="1072459"/>
                    </a:cubicBezTo>
                    <a:cubicBezTo>
                      <a:pt x="860995" y="1078229"/>
                      <a:pt x="877503" y="1145229"/>
                      <a:pt x="940635" y="1099595"/>
                    </a:cubicBezTo>
                    <a:cubicBezTo>
                      <a:pt x="1003767" y="1053961"/>
                      <a:pt x="1150908" y="898967"/>
                      <a:pt x="1218427" y="798653"/>
                    </a:cubicBezTo>
                    <a:cubicBezTo>
                      <a:pt x="1285946" y="698339"/>
                      <a:pt x="1324528" y="584521"/>
                      <a:pt x="1345748" y="497711"/>
                    </a:cubicBezTo>
                    <a:cubicBezTo>
                      <a:pt x="1366968" y="410901"/>
                      <a:pt x="1345748" y="277792"/>
                      <a:pt x="1345748" y="277792"/>
                    </a:cubicBezTo>
                    <a:cubicBezTo>
                      <a:pt x="1345748" y="219919"/>
                      <a:pt x="1347677" y="183266"/>
                      <a:pt x="1345748" y="150471"/>
                    </a:cubicBezTo>
                    <a:cubicBezTo>
                      <a:pt x="1343819" y="117676"/>
                      <a:pt x="1365040" y="92598"/>
                      <a:pt x="1334174" y="81023"/>
                    </a:cubicBezTo>
                    <a:cubicBezTo>
                      <a:pt x="1303308" y="69448"/>
                      <a:pt x="1303308" y="34724"/>
                      <a:pt x="1264726" y="23149"/>
                    </a:cubicBezTo>
                    <a:cubicBezTo>
                      <a:pt x="1226144" y="11574"/>
                      <a:pt x="1112326" y="40511"/>
                      <a:pt x="1137404"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6" name="צורה חופשית 25"/>
              <p:cNvSpPr/>
              <p:nvPr/>
            </p:nvSpPr>
            <p:spPr>
              <a:xfrm rot="13130022">
                <a:off x="4546263" y="3668304"/>
                <a:ext cx="1608303" cy="1091047"/>
              </a:xfrm>
              <a:custGeom>
                <a:avLst/>
                <a:gdLst>
                  <a:gd name="connsiteX0" fmla="*/ 1153452 w 1371227"/>
                  <a:gd name="connsiteY0" fmla="*/ 0 h 1243769"/>
                  <a:gd name="connsiteX1" fmla="*/ 551569 w 1371227"/>
                  <a:gd name="connsiteY1" fmla="*/ 23149 h 1243769"/>
                  <a:gd name="connsiteX2" fmla="*/ 551569 w 1371227"/>
                  <a:gd name="connsiteY2" fmla="*/ 23149 h 1243769"/>
                  <a:gd name="connsiteX3" fmla="*/ 30708 w 1371227"/>
                  <a:gd name="connsiteY3" fmla="*/ 196770 h 1243769"/>
                  <a:gd name="connsiteX4" fmla="*/ 88581 w 1371227"/>
                  <a:gd name="connsiteY4" fmla="*/ 393539 h 1243769"/>
                  <a:gd name="connsiteX5" fmla="*/ 320075 w 1371227"/>
                  <a:gd name="connsiteY5" fmla="*/ 416689 h 1243769"/>
                  <a:gd name="connsiteX6" fmla="*/ 401098 w 1371227"/>
                  <a:gd name="connsiteY6" fmla="*/ 636608 h 1243769"/>
                  <a:gd name="connsiteX7" fmla="*/ 528419 w 1371227"/>
                  <a:gd name="connsiteY7" fmla="*/ 983848 h 1243769"/>
                  <a:gd name="connsiteX8" fmla="*/ 609442 w 1371227"/>
                  <a:gd name="connsiteY8" fmla="*/ 1192192 h 1243769"/>
                  <a:gd name="connsiteX9" fmla="*/ 678890 w 1371227"/>
                  <a:gd name="connsiteY9" fmla="*/ 1238491 h 1243769"/>
                  <a:gd name="connsiteX10" fmla="*/ 956683 w 1371227"/>
                  <a:gd name="connsiteY10" fmla="*/ 1099595 h 1243769"/>
                  <a:gd name="connsiteX11" fmla="*/ 1234475 w 1371227"/>
                  <a:gd name="connsiteY11" fmla="*/ 798653 h 1243769"/>
                  <a:gd name="connsiteX12" fmla="*/ 1361796 w 1371227"/>
                  <a:gd name="connsiteY12" fmla="*/ 497711 h 1243769"/>
                  <a:gd name="connsiteX13" fmla="*/ 1361796 w 1371227"/>
                  <a:gd name="connsiteY13" fmla="*/ 277792 h 1243769"/>
                  <a:gd name="connsiteX14" fmla="*/ 1361796 w 1371227"/>
                  <a:gd name="connsiteY14" fmla="*/ 150471 h 1243769"/>
                  <a:gd name="connsiteX15" fmla="*/ 1350222 w 1371227"/>
                  <a:gd name="connsiteY15" fmla="*/ 81023 h 1243769"/>
                  <a:gd name="connsiteX16" fmla="*/ 1176602 w 1371227"/>
                  <a:gd name="connsiteY16" fmla="*/ 81023 h 1243769"/>
                  <a:gd name="connsiteX17" fmla="*/ 1153452 w 1371227"/>
                  <a:gd name="connsiteY17" fmla="*/ 0 h 1243769"/>
                  <a:gd name="connsiteX0" fmla="*/ 1153452 w 1371227"/>
                  <a:gd name="connsiteY0" fmla="*/ 0 h 1243769"/>
                  <a:gd name="connsiteX1" fmla="*/ 551569 w 1371227"/>
                  <a:gd name="connsiteY1" fmla="*/ 23149 h 1243769"/>
                  <a:gd name="connsiteX2" fmla="*/ 551569 w 1371227"/>
                  <a:gd name="connsiteY2" fmla="*/ 23149 h 1243769"/>
                  <a:gd name="connsiteX3" fmla="*/ 30708 w 1371227"/>
                  <a:gd name="connsiteY3" fmla="*/ 196770 h 1243769"/>
                  <a:gd name="connsiteX4" fmla="*/ 88581 w 1371227"/>
                  <a:gd name="connsiteY4" fmla="*/ 393539 h 1243769"/>
                  <a:gd name="connsiteX5" fmla="*/ 320075 w 1371227"/>
                  <a:gd name="connsiteY5" fmla="*/ 416689 h 1243769"/>
                  <a:gd name="connsiteX6" fmla="*/ 401098 w 1371227"/>
                  <a:gd name="connsiteY6" fmla="*/ 636608 h 1243769"/>
                  <a:gd name="connsiteX7" fmla="*/ 528419 w 1371227"/>
                  <a:gd name="connsiteY7" fmla="*/ 983848 h 1243769"/>
                  <a:gd name="connsiteX8" fmla="*/ 609442 w 1371227"/>
                  <a:gd name="connsiteY8" fmla="*/ 1192192 h 1243769"/>
                  <a:gd name="connsiteX9" fmla="*/ 678890 w 1371227"/>
                  <a:gd name="connsiteY9" fmla="*/ 1238491 h 1243769"/>
                  <a:gd name="connsiteX10" fmla="*/ 956683 w 1371227"/>
                  <a:gd name="connsiteY10" fmla="*/ 1099595 h 1243769"/>
                  <a:gd name="connsiteX11" fmla="*/ 1234475 w 1371227"/>
                  <a:gd name="connsiteY11" fmla="*/ 798653 h 1243769"/>
                  <a:gd name="connsiteX12" fmla="*/ 1361796 w 1371227"/>
                  <a:gd name="connsiteY12" fmla="*/ 497711 h 1243769"/>
                  <a:gd name="connsiteX13" fmla="*/ 1361796 w 1371227"/>
                  <a:gd name="connsiteY13" fmla="*/ 277792 h 1243769"/>
                  <a:gd name="connsiteX14" fmla="*/ 1361796 w 1371227"/>
                  <a:gd name="connsiteY14" fmla="*/ 150471 h 1243769"/>
                  <a:gd name="connsiteX15" fmla="*/ 1350222 w 1371227"/>
                  <a:gd name="connsiteY15" fmla="*/ 81023 h 1243769"/>
                  <a:gd name="connsiteX16" fmla="*/ 1234475 w 1371227"/>
                  <a:gd name="connsiteY16" fmla="*/ 34724 h 1243769"/>
                  <a:gd name="connsiteX17" fmla="*/ 1153452 w 1371227"/>
                  <a:gd name="connsiteY17" fmla="*/ 0 h 1243769"/>
                  <a:gd name="connsiteX0" fmla="*/ 1153452 w 1371227"/>
                  <a:gd name="connsiteY0" fmla="*/ 0 h 1243769"/>
                  <a:gd name="connsiteX1" fmla="*/ 551569 w 1371227"/>
                  <a:gd name="connsiteY1" fmla="*/ 23149 h 1243769"/>
                  <a:gd name="connsiteX2" fmla="*/ 551569 w 1371227"/>
                  <a:gd name="connsiteY2" fmla="*/ 23149 h 1243769"/>
                  <a:gd name="connsiteX3" fmla="*/ 30708 w 1371227"/>
                  <a:gd name="connsiteY3" fmla="*/ 196770 h 1243769"/>
                  <a:gd name="connsiteX4" fmla="*/ 88581 w 1371227"/>
                  <a:gd name="connsiteY4" fmla="*/ 393539 h 1243769"/>
                  <a:gd name="connsiteX5" fmla="*/ 320075 w 1371227"/>
                  <a:gd name="connsiteY5" fmla="*/ 416689 h 1243769"/>
                  <a:gd name="connsiteX6" fmla="*/ 401098 w 1371227"/>
                  <a:gd name="connsiteY6" fmla="*/ 636608 h 1243769"/>
                  <a:gd name="connsiteX7" fmla="*/ 528419 w 1371227"/>
                  <a:gd name="connsiteY7" fmla="*/ 983848 h 1243769"/>
                  <a:gd name="connsiteX8" fmla="*/ 609442 w 1371227"/>
                  <a:gd name="connsiteY8" fmla="*/ 1192192 h 1243769"/>
                  <a:gd name="connsiteX9" fmla="*/ 678890 w 1371227"/>
                  <a:gd name="connsiteY9" fmla="*/ 1238491 h 1243769"/>
                  <a:gd name="connsiteX10" fmla="*/ 956683 w 1371227"/>
                  <a:gd name="connsiteY10" fmla="*/ 1099595 h 1243769"/>
                  <a:gd name="connsiteX11" fmla="*/ 1234475 w 1371227"/>
                  <a:gd name="connsiteY11" fmla="*/ 798653 h 1243769"/>
                  <a:gd name="connsiteX12" fmla="*/ 1361796 w 1371227"/>
                  <a:gd name="connsiteY12" fmla="*/ 497711 h 1243769"/>
                  <a:gd name="connsiteX13" fmla="*/ 1361796 w 1371227"/>
                  <a:gd name="connsiteY13" fmla="*/ 277792 h 1243769"/>
                  <a:gd name="connsiteX14" fmla="*/ 1361796 w 1371227"/>
                  <a:gd name="connsiteY14" fmla="*/ 150471 h 1243769"/>
                  <a:gd name="connsiteX15" fmla="*/ 1350222 w 1371227"/>
                  <a:gd name="connsiteY15" fmla="*/ 81023 h 1243769"/>
                  <a:gd name="connsiteX16" fmla="*/ 1280774 w 1371227"/>
                  <a:gd name="connsiteY16" fmla="*/ 23149 h 1243769"/>
                  <a:gd name="connsiteX17" fmla="*/ 1153452 w 1371227"/>
                  <a:gd name="connsiteY17" fmla="*/ 0 h 1243769"/>
                  <a:gd name="connsiteX0" fmla="*/ 1153452 w 1371227"/>
                  <a:gd name="connsiteY0" fmla="*/ 0 h 1243769"/>
                  <a:gd name="connsiteX1" fmla="*/ 551569 w 1371227"/>
                  <a:gd name="connsiteY1" fmla="*/ 23149 h 1243769"/>
                  <a:gd name="connsiteX2" fmla="*/ 551569 w 1371227"/>
                  <a:gd name="connsiteY2" fmla="*/ 23149 h 1243769"/>
                  <a:gd name="connsiteX3" fmla="*/ 30708 w 1371227"/>
                  <a:gd name="connsiteY3" fmla="*/ 196770 h 1243769"/>
                  <a:gd name="connsiteX4" fmla="*/ 88581 w 1371227"/>
                  <a:gd name="connsiteY4" fmla="*/ 393539 h 1243769"/>
                  <a:gd name="connsiteX5" fmla="*/ 320075 w 1371227"/>
                  <a:gd name="connsiteY5" fmla="*/ 416689 h 1243769"/>
                  <a:gd name="connsiteX6" fmla="*/ 549801 w 1371227"/>
                  <a:gd name="connsiteY6" fmla="*/ 701000 h 1243769"/>
                  <a:gd name="connsiteX7" fmla="*/ 528419 w 1371227"/>
                  <a:gd name="connsiteY7" fmla="*/ 983848 h 1243769"/>
                  <a:gd name="connsiteX8" fmla="*/ 609442 w 1371227"/>
                  <a:gd name="connsiteY8" fmla="*/ 1192192 h 1243769"/>
                  <a:gd name="connsiteX9" fmla="*/ 678890 w 1371227"/>
                  <a:gd name="connsiteY9" fmla="*/ 1238491 h 1243769"/>
                  <a:gd name="connsiteX10" fmla="*/ 956683 w 1371227"/>
                  <a:gd name="connsiteY10" fmla="*/ 1099595 h 1243769"/>
                  <a:gd name="connsiteX11" fmla="*/ 1234475 w 1371227"/>
                  <a:gd name="connsiteY11" fmla="*/ 798653 h 1243769"/>
                  <a:gd name="connsiteX12" fmla="*/ 1361796 w 1371227"/>
                  <a:gd name="connsiteY12" fmla="*/ 497711 h 1243769"/>
                  <a:gd name="connsiteX13" fmla="*/ 1361796 w 1371227"/>
                  <a:gd name="connsiteY13" fmla="*/ 277792 h 1243769"/>
                  <a:gd name="connsiteX14" fmla="*/ 1361796 w 1371227"/>
                  <a:gd name="connsiteY14" fmla="*/ 150471 h 1243769"/>
                  <a:gd name="connsiteX15" fmla="*/ 1350222 w 1371227"/>
                  <a:gd name="connsiteY15" fmla="*/ 81023 h 1243769"/>
                  <a:gd name="connsiteX16" fmla="*/ 1280774 w 1371227"/>
                  <a:gd name="connsiteY16" fmla="*/ 23149 h 1243769"/>
                  <a:gd name="connsiteX17" fmla="*/ 1153452 w 1371227"/>
                  <a:gd name="connsiteY17" fmla="*/ 0 h 1243769"/>
                  <a:gd name="connsiteX0" fmla="*/ 1153452 w 1371227"/>
                  <a:gd name="connsiteY0" fmla="*/ 0 h 1242661"/>
                  <a:gd name="connsiteX1" fmla="*/ 551569 w 1371227"/>
                  <a:gd name="connsiteY1" fmla="*/ 23149 h 1242661"/>
                  <a:gd name="connsiteX2" fmla="*/ 551569 w 1371227"/>
                  <a:gd name="connsiteY2" fmla="*/ 23149 h 1242661"/>
                  <a:gd name="connsiteX3" fmla="*/ 30708 w 1371227"/>
                  <a:gd name="connsiteY3" fmla="*/ 196770 h 1242661"/>
                  <a:gd name="connsiteX4" fmla="*/ 88581 w 1371227"/>
                  <a:gd name="connsiteY4" fmla="*/ 393539 h 1242661"/>
                  <a:gd name="connsiteX5" fmla="*/ 320075 w 1371227"/>
                  <a:gd name="connsiteY5" fmla="*/ 416689 h 1242661"/>
                  <a:gd name="connsiteX6" fmla="*/ 549801 w 1371227"/>
                  <a:gd name="connsiteY6" fmla="*/ 701000 h 1242661"/>
                  <a:gd name="connsiteX7" fmla="*/ 765271 w 1371227"/>
                  <a:gd name="connsiteY7" fmla="*/ 1048569 h 1242661"/>
                  <a:gd name="connsiteX8" fmla="*/ 609442 w 1371227"/>
                  <a:gd name="connsiteY8" fmla="*/ 1192192 h 1242661"/>
                  <a:gd name="connsiteX9" fmla="*/ 678890 w 1371227"/>
                  <a:gd name="connsiteY9" fmla="*/ 1238491 h 1242661"/>
                  <a:gd name="connsiteX10" fmla="*/ 956683 w 1371227"/>
                  <a:gd name="connsiteY10" fmla="*/ 1099595 h 1242661"/>
                  <a:gd name="connsiteX11" fmla="*/ 1234475 w 1371227"/>
                  <a:gd name="connsiteY11" fmla="*/ 798653 h 1242661"/>
                  <a:gd name="connsiteX12" fmla="*/ 1361796 w 1371227"/>
                  <a:gd name="connsiteY12" fmla="*/ 497711 h 1242661"/>
                  <a:gd name="connsiteX13" fmla="*/ 1361796 w 1371227"/>
                  <a:gd name="connsiteY13" fmla="*/ 277792 h 1242661"/>
                  <a:gd name="connsiteX14" fmla="*/ 1361796 w 1371227"/>
                  <a:gd name="connsiteY14" fmla="*/ 150471 h 1242661"/>
                  <a:gd name="connsiteX15" fmla="*/ 1350222 w 1371227"/>
                  <a:gd name="connsiteY15" fmla="*/ 81023 h 1242661"/>
                  <a:gd name="connsiteX16" fmla="*/ 1280774 w 1371227"/>
                  <a:gd name="connsiteY16" fmla="*/ 23149 h 1242661"/>
                  <a:gd name="connsiteX17" fmla="*/ 1153452 w 1371227"/>
                  <a:gd name="connsiteY17" fmla="*/ 0 h 1242661"/>
                  <a:gd name="connsiteX0" fmla="*/ 1153452 w 1371227"/>
                  <a:gd name="connsiteY0" fmla="*/ 0 h 1275374"/>
                  <a:gd name="connsiteX1" fmla="*/ 551569 w 1371227"/>
                  <a:gd name="connsiteY1" fmla="*/ 23149 h 1275374"/>
                  <a:gd name="connsiteX2" fmla="*/ 551569 w 1371227"/>
                  <a:gd name="connsiteY2" fmla="*/ 23149 h 1275374"/>
                  <a:gd name="connsiteX3" fmla="*/ 30708 w 1371227"/>
                  <a:gd name="connsiteY3" fmla="*/ 196770 h 1275374"/>
                  <a:gd name="connsiteX4" fmla="*/ 88581 w 1371227"/>
                  <a:gd name="connsiteY4" fmla="*/ 393539 h 1275374"/>
                  <a:gd name="connsiteX5" fmla="*/ 320075 w 1371227"/>
                  <a:gd name="connsiteY5" fmla="*/ 416689 h 1275374"/>
                  <a:gd name="connsiteX6" fmla="*/ 549801 w 1371227"/>
                  <a:gd name="connsiteY6" fmla="*/ 701000 h 1275374"/>
                  <a:gd name="connsiteX7" fmla="*/ 765271 w 1371227"/>
                  <a:gd name="connsiteY7" fmla="*/ 1048569 h 1275374"/>
                  <a:gd name="connsiteX8" fmla="*/ 768766 w 1371227"/>
                  <a:gd name="connsiteY8" fmla="*/ 1261180 h 1275374"/>
                  <a:gd name="connsiteX9" fmla="*/ 678890 w 1371227"/>
                  <a:gd name="connsiteY9" fmla="*/ 1238491 h 1275374"/>
                  <a:gd name="connsiteX10" fmla="*/ 956683 w 1371227"/>
                  <a:gd name="connsiteY10" fmla="*/ 1099595 h 1275374"/>
                  <a:gd name="connsiteX11" fmla="*/ 1234475 w 1371227"/>
                  <a:gd name="connsiteY11" fmla="*/ 798653 h 1275374"/>
                  <a:gd name="connsiteX12" fmla="*/ 1361796 w 1371227"/>
                  <a:gd name="connsiteY12" fmla="*/ 497711 h 1275374"/>
                  <a:gd name="connsiteX13" fmla="*/ 1361796 w 1371227"/>
                  <a:gd name="connsiteY13" fmla="*/ 277792 h 1275374"/>
                  <a:gd name="connsiteX14" fmla="*/ 1361796 w 1371227"/>
                  <a:gd name="connsiteY14" fmla="*/ 150471 h 1275374"/>
                  <a:gd name="connsiteX15" fmla="*/ 1350222 w 1371227"/>
                  <a:gd name="connsiteY15" fmla="*/ 81023 h 1275374"/>
                  <a:gd name="connsiteX16" fmla="*/ 1280774 w 1371227"/>
                  <a:gd name="connsiteY16" fmla="*/ 23149 h 1275374"/>
                  <a:gd name="connsiteX17" fmla="*/ 1153452 w 1371227"/>
                  <a:gd name="connsiteY17" fmla="*/ 0 h 1275374"/>
                  <a:gd name="connsiteX0" fmla="*/ 1153452 w 1371227"/>
                  <a:gd name="connsiteY0" fmla="*/ 0 h 1292939"/>
                  <a:gd name="connsiteX1" fmla="*/ 551569 w 1371227"/>
                  <a:gd name="connsiteY1" fmla="*/ 23149 h 1292939"/>
                  <a:gd name="connsiteX2" fmla="*/ 551569 w 1371227"/>
                  <a:gd name="connsiteY2" fmla="*/ 23149 h 1292939"/>
                  <a:gd name="connsiteX3" fmla="*/ 30708 w 1371227"/>
                  <a:gd name="connsiteY3" fmla="*/ 196770 h 1292939"/>
                  <a:gd name="connsiteX4" fmla="*/ 88581 w 1371227"/>
                  <a:gd name="connsiteY4" fmla="*/ 393539 h 1292939"/>
                  <a:gd name="connsiteX5" fmla="*/ 320075 w 1371227"/>
                  <a:gd name="connsiteY5" fmla="*/ 416689 h 1292939"/>
                  <a:gd name="connsiteX6" fmla="*/ 549801 w 1371227"/>
                  <a:gd name="connsiteY6" fmla="*/ 701000 h 1292939"/>
                  <a:gd name="connsiteX7" fmla="*/ 765271 w 1371227"/>
                  <a:gd name="connsiteY7" fmla="*/ 1048569 h 1292939"/>
                  <a:gd name="connsiteX8" fmla="*/ 768766 w 1371227"/>
                  <a:gd name="connsiteY8" fmla="*/ 1261180 h 1292939"/>
                  <a:gd name="connsiteX9" fmla="*/ 763863 w 1371227"/>
                  <a:gd name="connsiteY9" fmla="*/ 1275286 h 1292939"/>
                  <a:gd name="connsiteX10" fmla="*/ 956683 w 1371227"/>
                  <a:gd name="connsiteY10" fmla="*/ 1099595 h 1292939"/>
                  <a:gd name="connsiteX11" fmla="*/ 1234475 w 1371227"/>
                  <a:gd name="connsiteY11" fmla="*/ 798653 h 1292939"/>
                  <a:gd name="connsiteX12" fmla="*/ 1361796 w 1371227"/>
                  <a:gd name="connsiteY12" fmla="*/ 497711 h 1292939"/>
                  <a:gd name="connsiteX13" fmla="*/ 1361796 w 1371227"/>
                  <a:gd name="connsiteY13" fmla="*/ 277792 h 1292939"/>
                  <a:gd name="connsiteX14" fmla="*/ 1361796 w 1371227"/>
                  <a:gd name="connsiteY14" fmla="*/ 150471 h 1292939"/>
                  <a:gd name="connsiteX15" fmla="*/ 1350222 w 1371227"/>
                  <a:gd name="connsiteY15" fmla="*/ 81023 h 1292939"/>
                  <a:gd name="connsiteX16" fmla="*/ 1280774 w 1371227"/>
                  <a:gd name="connsiteY16" fmla="*/ 23149 h 1292939"/>
                  <a:gd name="connsiteX17" fmla="*/ 1153452 w 1371227"/>
                  <a:gd name="connsiteY17" fmla="*/ 0 h 1292939"/>
                  <a:gd name="connsiteX0" fmla="*/ 1153452 w 1415950"/>
                  <a:gd name="connsiteY0" fmla="*/ 0 h 1292939"/>
                  <a:gd name="connsiteX1" fmla="*/ 551569 w 1415950"/>
                  <a:gd name="connsiteY1" fmla="*/ 23149 h 1292939"/>
                  <a:gd name="connsiteX2" fmla="*/ 551569 w 1415950"/>
                  <a:gd name="connsiteY2" fmla="*/ 23149 h 1292939"/>
                  <a:gd name="connsiteX3" fmla="*/ 30708 w 1415950"/>
                  <a:gd name="connsiteY3" fmla="*/ 196770 h 1292939"/>
                  <a:gd name="connsiteX4" fmla="*/ 88581 w 1415950"/>
                  <a:gd name="connsiteY4" fmla="*/ 393539 h 1292939"/>
                  <a:gd name="connsiteX5" fmla="*/ 320075 w 1415950"/>
                  <a:gd name="connsiteY5" fmla="*/ 416689 h 1292939"/>
                  <a:gd name="connsiteX6" fmla="*/ 549801 w 1415950"/>
                  <a:gd name="connsiteY6" fmla="*/ 701000 h 1292939"/>
                  <a:gd name="connsiteX7" fmla="*/ 765271 w 1415950"/>
                  <a:gd name="connsiteY7" fmla="*/ 1048569 h 1292939"/>
                  <a:gd name="connsiteX8" fmla="*/ 768766 w 1415950"/>
                  <a:gd name="connsiteY8" fmla="*/ 1261180 h 1292939"/>
                  <a:gd name="connsiteX9" fmla="*/ 763863 w 1415950"/>
                  <a:gd name="connsiteY9" fmla="*/ 1275286 h 1292939"/>
                  <a:gd name="connsiteX10" fmla="*/ 956683 w 1415950"/>
                  <a:gd name="connsiteY10" fmla="*/ 1099595 h 1292939"/>
                  <a:gd name="connsiteX11" fmla="*/ 1234475 w 1415950"/>
                  <a:gd name="connsiteY11" fmla="*/ 798653 h 1292939"/>
                  <a:gd name="connsiteX12" fmla="*/ 1411592 w 1415950"/>
                  <a:gd name="connsiteY12" fmla="*/ 734343 h 1292939"/>
                  <a:gd name="connsiteX13" fmla="*/ 1361796 w 1415950"/>
                  <a:gd name="connsiteY13" fmla="*/ 277792 h 1292939"/>
                  <a:gd name="connsiteX14" fmla="*/ 1361796 w 1415950"/>
                  <a:gd name="connsiteY14" fmla="*/ 150471 h 1292939"/>
                  <a:gd name="connsiteX15" fmla="*/ 1350222 w 1415950"/>
                  <a:gd name="connsiteY15" fmla="*/ 81023 h 1292939"/>
                  <a:gd name="connsiteX16" fmla="*/ 1280774 w 1415950"/>
                  <a:gd name="connsiteY16" fmla="*/ 23149 h 1292939"/>
                  <a:gd name="connsiteX17" fmla="*/ 1153452 w 1415950"/>
                  <a:gd name="connsiteY17" fmla="*/ 0 h 1292939"/>
                  <a:gd name="connsiteX0" fmla="*/ 1153452 w 1413960"/>
                  <a:gd name="connsiteY0" fmla="*/ 0 h 1292939"/>
                  <a:gd name="connsiteX1" fmla="*/ 551569 w 1413960"/>
                  <a:gd name="connsiteY1" fmla="*/ 23149 h 1292939"/>
                  <a:gd name="connsiteX2" fmla="*/ 551569 w 1413960"/>
                  <a:gd name="connsiteY2" fmla="*/ 23149 h 1292939"/>
                  <a:gd name="connsiteX3" fmla="*/ 30708 w 1413960"/>
                  <a:gd name="connsiteY3" fmla="*/ 196770 h 1292939"/>
                  <a:gd name="connsiteX4" fmla="*/ 88581 w 1413960"/>
                  <a:gd name="connsiteY4" fmla="*/ 393539 h 1292939"/>
                  <a:gd name="connsiteX5" fmla="*/ 320075 w 1413960"/>
                  <a:gd name="connsiteY5" fmla="*/ 416689 h 1292939"/>
                  <a:gd name="connsiteX6" fmla="*/ 549801 w 1413960"/>
                  <a:gd name="connsiteY6" fmla="*/ 701000 h 1292939"/>
                  <a:gd name="connsiteX7" fmla="*/ 765271 w 1413960"/>
                  <a:gd name="connsiteY7" fmla="*/ 1048569 h 1292939"/>
                  <a:gd name="connsiteX8" fmla="*/ 768766 w 1413960"/>
                  <a:gd name="connsiteY8" fmla="*/ 1261180 h 1292939"/>
                  <a:gd name="connsiteX9" fmla="*/ 763863 w 1413960"/>
                  <a:gd name="connsiteY9" fmla="*/ 1275286 h 1292939"/>
                  <a:gd name="connsiteX10" fmla="*/ 956683 w 1413960"/>
                  <a:gd name="connsiteY10" fmla="*/ 1099595 h 1292939"/>
                  <a:gd name="connsiteX11" fmla="*/ 1234475 w 1413960"/>
                  <a:gd name="connsiteY11" fmla="*/ 798653 h 1292939"/>
                  <a:gd name="connsiteX12" fmla="*/ 1411592 w 1413960"/>
                  <a:gd name="connsiteY12" fmla="*/ 734343 h 1292939"/>
                  <a:gd name="connsiteX13" fmla="*/ 1338064 w 1413960"/>
                  <a:gd name="connsiteY13" fmla="*/ 299566 h 1292939"/>
                  <a:gd name="connsiteX14" fmla="*/ 1361796 w 1413960"/>
                  <a:gd name="connsiteY14" fmla="*/ 150471 h 1292939"/>
                  <a:gd name="connsiteX15" fmla="*/ 1350222 w 1413960"/>
                  <a:gd name="connsiteY15" fmla="*/ 81023 h 1292939"/>
                  <a:gd name="connsiteX16" fmla="*/ 1280774 w 1413960"/>
                  <a:gd name="connsiteY16" fmla="*/ 23149 h 1292939"/>
                  <a:gd name="connsiteX17" fmla="*/ 1153452 w 1413960"/>
                  <a:gd name="connsiteY17" fmla="*/ 0 h 1292939"/>
                  <a:gd name="connsiteX0" fmla="*/ 1153452 w 1414268"/>
                  <a:gd name="connsiteY0" fmla="*/ 0 h 1292939"/>
                  <a:gd name="connsiteX1" fmla="*/ 551569 w 1414268"/>
                  <a:gd name="connsiteY1" fmla="*/ 23149 h 1292939"/>
                  <a:gd name="connsiteX2" fmla="*/ 551569 w 1414268"/>
                  <a:gd name="connsiteY2" fmla="*/ 23149 h 1292939"/>
                  <a:gd name="connsiteX3" fmla="*/ 30708 w 1414268"/>
                  <a:gd name="connsiteY3" fmla="*/ 196770 h 1292939"/>
                  <a:gd name="connsiteX4" fmla="*/ 88581 w 1414268"/>
                  <a:gd name="connsiteY4" fmla="*/ 393539 h 1292939"/>
                  <a:gd name="connsiteX5" fmla="*/ 320075 w 1414268"/>
                  <a:gd name="connsiteY5" fmla="*/ 416689 h 1292939"/>
                  <a:gd name="connsiteX6" fmla="*/ 549801 w 1414268"/>
                  <a:gd name="connsiteY6" fmla="*/ 701000 h 1292939"/>
                  <a:gd name="connsiteX7" fmla="*/ 765271 w 1414268"/>
                  <a:gd name="connsiteY7" fmla="*/ 1048569 h 1292939"/>
                  <a:gd name="connsiteX8" fmla="*/ 768766 w 1414268"/>
                  <a:gd name="connsiteY8" fmla="*/ 1261180 h 1292939"/>
                  <a:gd name="connsiteX9" fmla="*/ 763863 w 1414268"/>
                  <a:gd name="connsiteY9" fmla="*/ 1275286 h 1292939"/>
                  <a:gd name="connsiteX10" fmla="*/ 956683 w 1414268"/>
                  <a:gd name="connsiteY10" fmla="*/ 1099595 h 1292939"/>
                  <a:gd name="connsiteX11" fmla="*/ 1234475 w 1414268"/>
                  <a:gd name="connsiteY11" fmla="*/ 798653 h 1292939"/>
                  <a:gd name="connsiteX12" fmla="*/ 1411592 w 1414268"/>
                  <a:gd name="connsiteY12" fmla="*/ 734343 h 1292939"/>
                  <a:gd name="connsiteX13" fmla="*/ 1338064 w 1414268"/>
                  <a:gd name="connsiteY13" fmla="*/ 299566 h 1292939"/>
                  <a:gd name="connsiteX14" fmla="*/ 1293686 w 1414268"/>
                  <a:gd name="connsiteY14" fmla="*/ 183245 h 1292939"/>
                  <a:gd name="connsiteX15" fmla="*/ 1350222 w 1414268"/>
                  <a:gd name="connsiteY15" fmla="*/ 81023 h 1292939"/>
                  <a:gd name="connsiteX16" fmla="*/ 1280774 w 1414268"/>
                  <a:gd name="connsiteY16" fmla="*/ 23149 h 1292939"/>
                  <a:gd name="connsiteX17" fmla="*/ 1153452 w 1414268"/>
                  <a:gd name="connsiteY17" fmla="*/ 0 h 1292939"/>
                  <a:gd name="connsiteX0" fmla="*/ 1153452 w 1414268"/>
                  <a:gd name="connsiteY0" fmla="*/ 0 h 1292939"/>
                  <a:gd name="connsiteX1" fmla="*/ 551569 w 1414268"/>
                  <a:gd name="connsiteY1" fmla="*/ 23149 h 1292939"/>
                  <a:gd name="connsiteX2" fmla="*/ 551569 w 1414268"/>
                  <a:gd name="connsiteY2" fmla="*/ 23149 h 1292939"/>
                  <a:gd name="connsiteX3" fmla="*/ 30708 w 1414268"/>
                  <a:gd name="connsiteY3" fmla="*/ 196770 h 1292939"/>
                  <a:gd name="connsiteX4" fmla="*/ 88581 w 1414268"/>
                  <a:gd name="connsiteY4" fmla="*/ 393539 h 1292939"/>
                  <a:gd name="connsiteX5" fmla="*/ 320075 w 1414268"/>
                  <a:gd name="connsiteY5" fmla="*/ 416689 h 1292939"/>
                  <a:gd name="connsiteX6" fmla="*/ 549801 w 1414268"/>
                  <a:gd name="connsiteY6" fmla="*/ 701000 h 1292939"/>
                  <a:gd name="connsiteX7" fmla="*/ 765271 w 1414268"/>
                  <a:gd name="connsiteY7" fmla="*/ 1048569 h 1292939"/>
                  <a:gd name="connsiteX8" fmla="*/ 768766 w 1414268"/>
                  <a:gd name="connsiteY8" fmla="*/ 1261180 h 1292939"/>
                  <a:gd name="connsiteX9" fmla="*/ 763863 w 1414268"/>
                  <a:gd name="connsiteY9" fmla="*/ 1275286 h 1292939"/>
                  <a:gd name="connsiteX10" fmla="*/ 956683 w 1414268"/>
                  <a:gd name="connsiteY10" fmla="*/ 1099595 h 1292939"/>
                  <a:gd name="connsiteX11" fmla="*/ 1234475 w 1414268"/>
                  <a:gd name="connsiteY11" fmla="*/ 798653 h 1292939"/>
                  <a:gd name="connsiteX12" fmla="*/ 1411592 w 1414268"/>
                  <a:gd name="connsiteY12" fmla="*/ 734343 h 1292939"/>
                  <a:gd name="connsiteX13" fmla="*/ 1338064 w 1414268"/>
                  <a:gd name="connsiteY13" fmla="*/ 299566 h 1292939"/>
                  <a:gd name="connsiteX14" fmla="*/ 1293686 w 1414268"/>
                  <a:gd name="connsiteY14" fmla="*/ 183245 h 1292939"/>
                  <a:gd name="connsiteX15" fmla="*/ 1242560 w 1414268"/>
                  <a:gd name="connsiteY15" fmla="*/ 150087 h 1292939"/>
                  <a:gd name="connsiteX16" fmla="*/ 1280774 w 1414268"/>
                  <a:gd name="connsiteY16" fmla="*/ 23149 h 1292939"/>
                  <a:gd name="connsiteX17" fmla="*/ 1153452 w 1414268"/>
                  <a:gd name="connsiteY17" fmla="*/ 0 h 1292939"/>
                  <a:gd name="connsiteX0" fmla="*/ 1153452 w 1414268"/>
                  <a:gd name="connsiteY0" fmla="*/ 0 h 1292939"/>
                  <a:gd name="connsiteX1" fmla="*/ 551569 w 1414268"/>
                  <a:gd name="connsiteY1" fmla="*/ 23149 h 1292939"/>
                  <a:gd name="connsiteX2" fmla="*/ 551569 w 1414268"/>
                  <a:gd name="connsiteY2" fmla="*/ 23149 h 1292939"/>
                  <a:gd name="connsiteX3" fmla="*/ 30708 w 1414268"/>
                  <a:gd name="connsiteY3" fmla="*/ 196770 h 1292939"/>
                  <a:gd name="connsiteX4" fmla="*/ 88581 w 1414268"/>
                  <a:gd name="connsiteY4" fmla="*/ 393539 h 1292939"/>
                  <a:gd name="connsiteX5" fmla="*/ 320075 w 1414268"/>
                  <a:gd name="connsiteY5" fmla="*/ 416689 h 1292939"/>
                  <a:gd name="connsiteX6" fmla="*/ 549801 w 1414268"/>
                  <a:gd name="connsiteY6" fmla="*/ 701000 h 1292939"/>
                  <a:gd name="connsiteX7" fmla="*/ 765271 w 1414268"/>
                  <a:gd name="connsiteY7" fmla="*/ 1048569 h 1292939"/>
                  <a:gd name="connsiteX8" fmla="*/ 768766 w 1414268"/>
                  <a:gd name="connsiteY8" fmla="*/ 1261180 h 1292939"/>
                  <a:gd name="connsiteX9" fmla="*/ 763863 w 1414268"/>
                  <a:gd name="connsiteY9" fmla="*/ 1275286 h 1292939"/>
                  <a:gd name="connsiteX10" fmla="*/ 956683 w 1414268"/>
                  <a:gd name="connsiteY10" fmla="*/ 1099595 h 1292939"/>
                  <a:gd name="connsiteX11" fmla="*/ 1234475 w 1414268"/>
                  <a:gd name="connsiteY11" fmla="*/ 798653 h 1292939"/>
                  <a:gd name="connsiteX12" fmla="*/ 1411592 w 1414268"/>
                  <a:gd name="connsiteY12" fmla="*/ 734343 h 1292939"/>
                  <a:gd name="connsiteX13" fmla="*/ 1338064 w 1414268"/>
                  <a:gd name="connsiteY13" fmla="*/ 299566 h 1292939"/>
                  <a:gd name="connsiteX14" fmla="*/ 1293686 w 1414268"/>
                  <a:gd name="connsiteY14" fmla="*/ 183245 h 1292939"/>
                  <a:gd name="connsiteX15" fmla="*/ 1242560 w 1414268"/>
                  <a:gd name="connsiteY15" fmla="*/ 150087 h 1292939"/>
                  <a:gd name="connsiteX16" fmla="*/ 1096894 w 1414268"/>
                  <a:gd name="connsiteY16" fmla="*/ 58131 h 1292939"/>
                  <a:gd name="connsiteX17" fmla="*/ 1153452 w 1414268"/>
                  <a:gd name="connsiteY17" fmla="*/ 0 h 1292939"/>
                  <a:gd name="connsiteX0" fmla="*/ 1153452 w 1414268"/>
                  <a:gd name="connsiteY0" fmla="*/ 0 h 1292939"/>
                  <a:gd name="connsiteX1" fmla="*/ 551569 w 1414268"/>
                  <a:gd name="connsiteY1" fmla="*/ 23149 h 1292939"/>
                  <a:gd name="connsiteX2" fmla="*/ 551569 w 1414268"/>
                  <a:gd name="connsiteY2" fmla="*/ 23149 h 1292939"/>
                  <a:gd name="connsiteX3" fmla="*/ 30708 w 1414268"/>
                  <a:gd name="connsiteY3" fmla="*/ 196770 h 1292939"/>
                  <a:gd name="connsiteX4" fmla="*/ 88581 w 1414268"/>
                  <a:gd name="connsiteY4" fmla="*/ 393539 h 1292939"/>
                  <a:gd name="connsiteX5" fmla="*/ 320075 w 1414268"/>
                  <a:gd name="connsiteY5" fmla="*/ 416689 h 1292939"/>
                  <a:gd name="connsiteX6" fmla="*/ 549801 w 1414268"/>
                  <a:gd name="connsiteY6" fmla="*/ 701000 h 1292939"/>
                  <a:gd name="connsiteX7" fmla="*/ 765271 w 1414268"/>
                  <a:gd name="connsiteY7" fmla="*/ 1048569 h 1292939"/>
                  <a:gd name="connsiteX8" fmla="*/ 768766 w 1414268"/>
                  <a:gd name="connsiteY8" fmla="*/ 1261180 h 1292939"/>
                  <a:gd name="connsiteX9" fmla="*/ 763863 w 1414268"/>
                  <a:gd name="connsiteY9" fmla="*/ 1275286 h 1292939"/>
                  <a:gd name="connsiteX10" fmla="*/ 956683 w 1414268"/>
                  <a:gd name="connsiteY10" fmla="*/ 1099595 h 1292939"/>
                  <a:gd name="connsiteX11" fmla="*/ 1234475 w 1414268"/>
                  <a:gd name="connsiteY11" fmla="*/ 798653 h 1292939"/>
                  <a:gd name="connsiteX12" fmla="*/ 1411592 w 1414268"/>
                  <a:gd name="connsiteY12" fmla="*/ 734343 h 1292939"/>
                  <a:gd name="connsiteX13" fmla="*/ 1338064 w 1414268"/>
                  <a:gd name="connsiteY13" fmla="*/ 299566 h 1292939"/>
                  <a:gd name="connsiteX14" fmla="*/ 1293686 w 1414268"/>
                  <a:gd name="connsiteY14" fmla="*/ 183245 h 1292939"/>
                  <a:gd name="connsiteX15" fmla="*/ 1242560 w 1414268"/>
                  <a:gd name="connsiteY15" fmla="*/ 150087 h 1292939"/>
                  <a:gd name="connsiteX16" fmla="*/ 1166743 w 1414268"/>
                  <a:gd name="connsiteY16" fmla="*/ 83196 h 1292939"/>
                  <a:gd name="connsiteX17" fmla="*/ 1153452 w 1414268"/>
                  <a:gd name="connsiteY17" fmla="*/ 0 h 1292939"/>
                  <a:gd name="connsiteX0" fmla="*/ 1121809 w 1414268"/>
                  <a:gd name="connsiteY0" fmla="*/ 5883 h 1269790"/>
                  <a:gd name="connsiteX1" fmla="*/ 551569 w 1414268"/>
                  <a:gd name="connsiteY1" fmla="*/ 0 h 1269790"/>
                  <a:gd name="connsiteX2" fmla="*/ 551569 w 1414268"/>
                  <a:gd name="connsiteY2" fmla="*/ 0 h 1269790"/>
                  <a:gd name="connsiteX3" fmla="*/ 30708 w 1414268"/>
                  <a:gd name="connsiteY3" fmla="*/ 173621 h 1269790"/>
                  <a:gd name="connsiteX4" fmla="*/ 88581 w 1414268"/>
                  <a:gd name="connsiteY4" fmla="*/ 370390 h 1269790"/>
                  <a:gd name="connsiteX5" fmla="*/ 320075 w 1414268"/>
                  <a:gd name="connsiteY5" fmla="*/ 393540 h 1269790"/>
                  <a:gd name="connsiteX6" fmla="*/ 549801 w 1414268"/>
                  <a:gd name="connsiteY6" fmla="*/ 677851 h 1269790"/>
                  <a:gd name="connsiteX7" fmla="*/ 765271 w 1414268"/>
                  <a:gd name="connsiteY7" fmla="*/ 1025420 h 1269790"/>
                  <a:gd name="connsiteX8" fmla="*/ 768766 w 1414268"/>
                  <a:gd name="connsiteY8" fmla="*/ 1238031 h 1269790"/>
                  <a:gd name="connsiteX9" fmla="*/ 763863 w 1414268"/>
                  <a:gd name="connsiteY9" fmla="*/ 1252137 h 1269790"/>
                  <a:gd name="connsiteX10" fmla="*/ 956683 w 1414268"/>
                  <a:gd name="connsiteY10" fmla="*/ 1076446 h 1269790"/>
                  <a:gd name="connsiteX11" fmla="*/ 1234475 w 1414268"/>
                  <a:gd name="connsiteY11" fmla="*/ 775504 h 1269790"/>
                  <a:gd name="connsiteX12" fmla="*/ 1411592 w 1414268"/>
                  <a:gd name="connsiteY12" fmla="*/ 711194 h 1269790"/>
                  <a:gd name="connsiteX13" fmla="*/ 1338064 w 1414268"/>
                  <a:gd name="connsiteY13" fmla="*/ 276417 h 1269790"/>
                  <a:gd name="connsiteX14" fmla="*/ 1293686 w 1414268"/>
                  <a:gd name="connsiteY14" fmla="*/ 160096 h 1269790"/>
                  <a:gd name="connsiteX15" fmla="*/ 1242560 w 1414268"/>
                  <a:gd name="connsiteY15" fmla="*/ 126938 h 1269790"/>
                  <a:gd name="connsiteX16" fmla="*/ 1166743 w 1414268"/>
                  <a:gd name="connsiteY16" fmla="*/ 60047 h 1269790"/>
                  <a:gd name="connsiteX17" fmla="*/ 1121809 w 1414268"/>
                  <a:gd name="connsiteY17" fmla="*/ 5883 h 1269790"/>
                  <a:gd name="connsiteX0" fmla="*/ 1121809 w 1412616"/>
                  <a:gd name="connsiteY0" fmla="*/ 5883 h 1269790"/>
                  <a:gd name="connsiteX1" fmla="*/ 551569 w 1412616"/>
                  <a:gd name="connsiteY1" fmla="*/ 0 h 1269790"/>
                  <a:gd name="connsiteX2" fmla="*/ 551569 w 1412616"/>
                  <a:gd name="connsiteY2" fmla="*/ 0 h 1269790"/>
                  <a:gd name="connsiteX3" fmla="*/ 30708 w 1412616"/>
                  <a:gd name="connsiteY3" fmla="*/ 173621 h 1269790"/>
                  <a:gd name="connsiteX4" fmla="*/ 88581 w 1412616"/>
                  <a:gd name="connsiteY4" fmla="*/ 370390 h 1269790"/>
                  <a:gd name="connsiteX5" fmla="*/ 320075 w 1412616"/>
                  <a:gd name="connsiteY5" fmla="*/ 393540 h 1269790"/>
                  <a:gd name="connsiteX6" fmla="*/ 549801 w 1412616"/>
                  <a:gd name="connsiteY6" fmla="*/ 677851 h 1269790"/>
                  <a:gd name="connsiteX7" fmla="*/ 765271 w 1412616"/>
                  <a:gd name="connsiteY7" fmla="*/ 1025420 h 1269790"/>
                  <a:gd name="connsiteX8" fmla="*/ 768766 w 1412616"/>
                  <a:gd name="connsiteY8" fmla="*/ 1238031 h 1269790"/>
                  <a:gd name="connsiteX9" fmla="*/ 763863 w 1412616"/>
                  <a:gd name="connsiteY9" fmla="*/ 1252137 h 1269790"/>
                  <a:gd name="connsiteX10" fmla="*/ 956683 w 1412616"/>
                  <a:gd name="connsiteY10" fmla="*/ 1076446 h 1269790"/>
                  <a:gd name="connsiteX11" fmla="*/ 1279050 w 1412616"/>
                  <a:gd name="connsiteY11" fmla="*/ 838618 h 1269790"/>
                  <a:gd name="connsiteX12" fmla="*/ 1411592 w 1412616"/>
                  <a:gd name="connsiteY12" fmla="*/ 711194 h 1269790"/>
                  <a:gd name="connsiteX13" fmla="*/ 1338064 w 1412616"/>
                  <a:gd name="connsiteY13" fmla="*/ 276417 h 1269790"/>
                  <a:gd name="connsiteX14" fmla="*/ 1293686 w 1412616"/>
                  <a:gd name="connsiteY14" fmla="*/ 160096 h 1269790"/>
                  <a:gd name="connsiteX15" fmla="*/ 1242560 w 1412616"/>
                  <a:gd name="connsiteY15" fmla="*/ 126938 h 1269790"/>
                  <a:gd name="connsiteX16" fmla="*/ 1166743 w 1412616"/>
                  <a:gd name="connsiteY16" fmla="*/ 60047 h 1269790"/>
                  <a:gd name="connsiteX17" fmla="*/ 1121809 w 1412616"/>
                  <a:gd name="connsiteY17" fmla="*/ 5883 h 1269790"/>
                  <a:gd name="connsiteX0" fmla="*/ 1119631 w 1410438"/>
                  <a:gd name="connsiteY0" fmla="*/ 5883 h 1269790"/>
                  <a:gd name="connsiteX1" fmla="*/ 549391 w 1410438"/>
                  <a:gd name="connsiteY1" fmla="*/ 0 h 1269790"/>
                  <a:gd name="connsiteX2" fmla="*/ 549391 w 1410438"/>
                  <a:gd name="connsiteY2" fmla="*/ 0 h 1269790"/>
                  <a:gd name="connsiteX3" fmla="*/ 28530 w 1410438"/>
                  <a:gd name="connsiteY3" fmla="*/ 173621 h 1269790"/>
                  <a:gd name="connsiteX4" fmla="*/ 86403 w 1410438"/>
                  <a:gd name="connsiteY4" fmla="*/ 370390 h 1269790"/>
                  <a:gd name="connsiteX5" fmla="*/ 238791 w 1410438"/>
                  <a:gd name="connsiteY5" fmla="*/ 466121 h 1269790"/>
                  <a:gd name="connsiteX6" fmla="*/ 547623 w 1410438"/>
                  <a:gd name="connsiteY6" fmla="*/ 677851 h 1269790"/>
                  <a:gd name="connsiteX7" fmla="*/ 763093 w 1410438"/>
                  <a:gd name="connsiteY7" fmla="*/ 1025420 h 1269790"/>
                  <a:gd name="connsiteX8" fmla="*/ 766588 w 1410438"/>
                  <a:gd name="connsiteY8" fmla="*/ 1238031 h 1269790"/>
                  <a:gd name="connsiteX9" fmla="*/ 761685 w 1410438"/>
                  <a:gd name="connsiteY9" fmla="*/ 1252137 h 1269790"/>
                  <a:gd name="connsiteX10" fmla="*/ 954505 w 1410438"/>
                  <a:gd name="connsiteY10" fmla="*/ 1076446 h 1269790"/>
                  <a:gd name="connsiteX11" fmla="*/ 1276872 w 1410438"/>
                  <a:gd name="connsiteY11" fmla="*/ 838618 h 1269790"/>
                  <a:gd name="connsiteX12" fmla="*/ 1409414 w 1410438"/>
                  <a:gd name="connsiteY12" fmla="*/ 711194 h 1269790"/>
                  <a:gd name="connsiteX13" fmla="*/ 1335886 w 1410438"/>
                  <a:gd name="connsiteY13" fmla="*/ 276417 h 1269790"/>
                  <a:gd name="connsiteX14" fmla="*/ 1291508 w 1410438"/>
                  <a:gd name="connsiteY14" fmla="*/ 160096 h 1269790"/>
                  <a:gd name="connsiteX15" fmla="*/ 1240382 w 1410438"/>
                  <a:gd name="connsiteY15" fmla="*/ 126938 h 1269790"/>
                  <a:gd name="connsiteX16" fmla="*/ 1164565 w 1410438"/>
                  <a:gd name="connsiteY16" fmla="*/ 60047 h 1269790"/>
                  <a:gd name="connsiteX17" fmla="*/ 1119631 w 1410438"/>
                  <a:gd name="connsiteY17" fmla="*/ 5883 h 1269790"/>
                  <a:gd name="connsiteX0" fmla="*/ 1119631 w 1410438"/>
                  <a:gd name="connsiteY0" fmla="*/ 5883 h 1269790"/>
                  <a:gd name="connsiteX1" fmla="*/ 549391 w 1410438"/>
                  <a:gd name="connsiteY1" fmla="*/ 0 h 1269790"/>
                  <a:gd name="connsiteX2" fmla="*/ 549391 w 1410438"/>
                  <a:gd name="connsiteY2" fmla="*/ 0 h 1269790"/>
                  <a:gd name="connsiteX3" fmla="*/ 28530 w 1410438"/>
                  <a:gd name="connsiteY3" fmla="*/ 173621 h 1269790"/>
                  <a:gd name="connsiteX4" fmla="*/ 86403 w 1410438"/>
                  <a:gd name="connsiteY4" fmla="*/ 370390 h 1269790"/>
                  <a:gd name="connsiteX5" fmla="*/ 238791 w 1410438"/>
                  <a:gd name="connsiteY5" fmla="*/ 466121 h 1269790"/>
                  <a:gd name="connsiteX6" fmla="*/ 459065 w 1410438"/>
                  <a:gd name="connsiteY6" fmla="*/ 773964 h 1269790"/>
                  <a:gd name="connsiteX7" fmla="*/ 763093 w 1410438"/>
                  <a:gd name="connsiteY7" fmla="*/ 1025420 h 1269790"/>
                  <a:gd name="connsiteX8" fmla="*/ 766588 w 1410438"/>
                  <a:gd name="connsiteY8" fmla="*/ 1238031 h 1269790"/>
                  <a:gd name="connsiteX9" fmla="*/ 761685 w 1410438"/>
                  <a:gd name="connsiteY9" fmla="*/ 1252137 h 1269790"/>
                  <a:gd name="connsiteX10" fmla="*/ 954505 w 1410438"/>
                  <a:gd name="connsiteY10" fmla="*/ 1076446 h 1269790"/>
                  <a:gd name="connsiteX11" fmla="*/ 1276872 w 1410438"/>
                  <a:gd name="connsiteY11" fmla="*/ 838618 h 1269790"/>
                  <a:gd name="connsiteX12" fmla="*/ 1409414 w 1410438"/>
                  <a:gd name="connsiteY12" fmla="*/ 711194 h 1269790"/>
                  <a:gd name="connsiteX13" fmla="*/ 1335886 w 1410438"/>
                  <a:gd name="connsiteY13" fmla="*/ 276417 h 1269790"/>
                  <a:gd name="connsiteX14" fmla="*/ 1291508 w 1410438"/>
                  <a:gd name="connsiteY14" fmla="*/ 160096 h 1269790"/>
                  <a:gd name="connsiteX15" fmla="*/ 1240382 w 1410438"/>
                  <a:gd name="connsiteY15" fmla="*/ 126938 h 1269790"/>
                  <a:gd name="connsiteX16" fmla="*/ 1164565 w 1410438"/>
                  <a:gd name="connsiteY16" fmla="*/ 60047 h 1269790"/>
                  <a:gd name="connsiteX17" fmla="*/ 1119631 w 1410438"/>
                  <a:gd name="connsiteY17" fmla="*/ 5883 h 1269790"/>
                  <a:gd name="connsiteX0" fmla="*/ 1119631 w 1410438"/>
                  <a:gd name="connsiteY0" fmla="*/ 5883 h 1266360"/>
                  <a:gd name="connsiteX1" fmla="*/ 549391 w 1410438"/>
                  <a:gd name="connsiteY1" fmla="*/ 0 h 1266360"/>
                  <a:gd name="connsiteX2" fmla="*/ 549391 w 1410438"/>
                  <a:gd name="connsiteY2" fmla="*/ 0 h 1266360"/>
                  <a:gd name="connsiteX3" fmla="*/ 28530 w 1410438"/>
                  <a:gd name="connsiteY3" fmla="*/ 173621 h 1266360"/>
                  <a:gd name="connsiteX4" fmla="*/ 86403 w 1410438"/>
                  <a:gd name="connsiteY4" fmla="*/ 370390 h 1266360"/>
                  <a:gd name="connsiteX5" fmla="*/ 238791 w 1410438"/>
                  <a:gd name="connsiteY5" fmla="*/ 466121 h 1266360"/>
                  <a:gd name="connsiteX6" fmla="*/ 459065 w 1410438"/>
                  <a:gd name="connsiteY6" fmla="*/ 773964 h 1266360"/>
                  <a:gd name="connsiteX7" fmla="*/ 669710 w 1410438"/>
                  <a:gd name="connsiteY7" fmla="*/ 1096242 h 1266360"/>
                  <a:gd name="connsiteX8" fmla="*/ 766588 w 1410438"/>
                  <a:gd name="connsiteY8" fmla="*/ 1238031 h 1266360"/>
                  <a:gd name="connsiteX9" fmla="*/ 761685 w 1410438"/>
                  <a:gd name="connsiteY9" fmla="*/ 1252137 h 1266360"/>
                  <a:gd name="connsiteX10" fmla="*/ 954505 w 1410438"/>
                  <a:gd name="connsiteY10" fmla="*/ 1076446 h 1266360"/>
                  <a:gd name="connsiteX11" fmla="*/ 1276872 w 1410438"/>
                  <a:gd name="connsiteY11" fmla="*/ 838618 h 1266360"/>
                  <a:gd name="connsiteX12" fmla="*/ 1409414 w 1410438"/>
                  <a:gd name="connsiteY12" fmla="*/ 711194 h 1266360"/>
                  <a:gd name="connsiteX13" fmla="*/ 1335886 w 1410438"/>
                  <a:gd name="connsiteY13" fmla="*/ 276417 h 1266360"/>
                  <a:gd name="connsiteX14" fmla="*/ 1291508 w 1410438"/>
                  <a:gd name="connsiteY14" fmla="*/ 160096 h 1266360"/>
                  <a:gd name="connsiteX15" fmla="*/ 1240382 w 1410438"/>
                  <a:gd name="connsiteY15" fmla="*/ 126938 h 1266360"/>
                  <a:gd name="connsiteX16" fmla="*/ 1164565 w 1410438"/>
                  <a:gd name="connsiteY16" fmla="*/ 60047 h 1266360"/>
                  <a:gd name="connsiteX17" fmla="*/ 1119631 w 1410438"/>
                  <a:gd name="connsiteY17" fmla="*/ 5883 h 1266360"/>
                  <a:gd name="connsiteX0" fmla="*/ 1119631 w 1410438"/>
                  <a:gd name="connsiteY0" fmla="*/ 5883 h 1238350"/>
                  <a:gd name="connsiteX1" fmla="*/ 549391 w 1410438"/>
                  <a:gd name="connsiteY1" fmla="*/ 0 h 1238350"/>
                  <a:gd name="connsiteX2" fmla="*/ 549391 w 1410438"/>
                  <a:gd name="connsiteY2" fmla="*/ 0 h 1238350"/>
                  <a:gd name="connsiteX3" fmla="*/ 28530 w 1410438"/>
                  <a:gd name="connsiteY3" fmla="*/ 173621 h 1238350"/>
                  <a:gd name="connsiteX4" fmla="*/ 86403 w 1410438"/>
                  <a:gd name="connsiteY4" fmla="*/ 370390 h 1238350"/>
                  <a:gd name="connsiteX5" fmla="*/ 238791 w 1410438"/>
                  <a:gd name="connsiteY5" fmla="*/ 466121 h 1238350"/>
                  <a:gd name="connsiteX6" fmla="*/ 459065 w 1410438"/>
                  <a:gd name="connsiteY6" fmla="*/ 773964 h 1238350"/>
                  <a:gd name="connsiteX7" fmla="*/ 669710 w 1410438"/>
                  <a:gd name="connsiteY7" fmla="*/ 1096242 h 1238350"/>
                  <a:gd name="connsiteX8" fmla="*/ 766588 w 1410438"/>
                  <a:gd name="connsiteY8" fmla="*/ 1238031 h 1238350"/>
                  <a:gd name="connsiteX9" fmla="*/ 758007 w 1410438"/>
                  <a:gd name="connsiteY9" fmla="*/ 1062345 h 1238350"/>
                  <a:gd name="connsiteX10" fmla="*/ 954505 w 1410438"/>
                  <a:gd name="connsiteY10" fmla="*/ 1076446 h 1238350"/>
                  <a:gd name="connsiteX11" fmla="*/ 1276872 w 1410438"/>
                  <a:gd name="connsiteY11" fmla="*/ 838618 h 1238350"/>
                  <a:gd name="connsiteX12" fmla="*/ 1409414 w 1410438"/>
                  <a:gd name="connsiteY12" fmla="*/ 711194 h 1238350"/>
                  <a:gd name="connsiteX13" fmla="*/ 1335886 w 1410438"/>
                  <a:gd name="connsiteY13" fmla="*/ 276417 h 1238350"/>
                  <a:gd name="connsiteX14" fmla="*/ 1291508 w 1410438"/>
                  <a:gd name="connsiteY14" fmla="*/ 160096 h 1238350"/>
                  <a:gd name="connsiteX15" fmla="*/ 1240382 w 1410438"/>
                  <a:gd name="connsiteY15" fmla="*/ 126938 h 1238350"/>
                  <a:gd name="connsiteX16" fmla="*/ 1164565 w 1410438"/>
                  <a:gd name="connsiteY16" fmla="*/ 60047 h 1238350"/>
                  <a:gd name="connsiteX17" fmla="*/ 1119631 w 1410438"/>
                  <a:gd name="connsiteY17" fmla="*/ 5883 h 1238350"/>
                  <a:gd name="connsiteX0" fmla="*/ 1119631 w 1410438"/>
                  <a:gd name="connsiteY0" fmla="*/ 5883 h 1109390"/>
                  <a:gd name="connsiteX1" fmla="*/ 549391 w 1410438"/>
                  <a:gd name="connsiteY1" fmla="*/ 0 h 1109390"/>
                  <a:gd name="connsiteX2" fmla="*/ 549391 w 1410438"/>
                  <a:gd name="connsiteY2" fmla="*/ 0 h 1109390"/>
                  <a:gd name="connsiteX3" fmla="*/ 28530 w 1410438"/>
                  <a:gd name="connsiteY3" fmla="*/ 173621 h 1109390"/>
                  <a:gd name="connsiteX4" fmla="*/ 86403 w 1410438"/>
                  <a:gd name="connsiteY4" fmla="*/ 370390 h 1109390"/>
                  <a:gd name="connsiteX5" fmla="*/ 238791 w 1410438"/>
                  <a:gd name="connsiteY5" fmla="*/ 466121 h 1109390"/>
                  <a:gd name="connsiteX6" fmla="*/ 459065 w 1410438"/>
                  <a:gd name="connsiteY6" fmla="*/ 773964 h 1109390"/>
                  <a:gd name="connsiteX7" fmla="*/ 669710 w 1410438"/>
                  <a:gd name="connsiteY7" fmla="*/ 1096242 h 1109390"/>
                  <a:gd name="connsiteX8" fmla="*/ 697886 w 1410438"/>
                  <a:gd name="connsiteY8" fmla="*/ 1048463 h 1109390"/>
                  <a:gd name="connsiteX9" fmla="*/ 758007 w 1410438"/>
                  <a:gd name="connsiteY9" fmla="*/ 1062345 h 1109390"/>
                  <a:gd name="connsiteX10" fmla="*/ 954505 w 1410438"/>
                  <a:gd name="connsiteY10" fmla="*/ 1076446 h 1109390"/>
                  <a:gd name="connsiteX11" fmla="*/ 1276872 w 1410438"/>
                  <a:gd name="connsiteY11" fmla="*/ 838618 h 1109390"/>
                  <a:gd name="connsiteX12" fmla="*/ 1409414 w 1410438"/>
                  <a:gd name="connsiteY12" fmla="*/ 711194 h 1109390"/>
                  <a:gd name="connsiteX13" fmla="*/ 1335886 w 1410438"/>
                  <a:gd name="connsiteY13" fmla="*/ 276417 h 1109390"/>
                  <a:gd name="connsiteX14" fmla="*/ 1291508 w 1410438"/>
                  <a:gd name="connsiteY14" fmla="*/ 160096 h 1109390"/>
                  <a:gd name="connsiteX15" fmla="*/ 1240382 w 1410438"/>
                  <a:gd name="connsiteY15" fmla="*/ 126938 h 1109390"/>
                  <a:gd name="connsiteX16" fmla="*/ 1164565 w 1410438"/>
                  <a:gd name="connsiteY16" fmla="*/ 60047 h 1109390"/>
                  <a:gd name="connsiteX17" fmla="*/ 1119631 w 1410438"/>
                  <a:gd name="connsiteY17" fmla="*/ 5883 h 1109390"/>
                  <a:gd name="connsiteX0" fmla="*/ 1119631 w 1410438"/>
                  <a:gd name="connsiteY0" fmla="*/ 5883 h 1090775"/>
                  <a:gd name="connsiteX1" fmla="*/ 549391 w 1410438"/>
                  <a:gd name="connsiteY1" fmla="*/ 0 h 1090775"/>
                  <a:gd name="connsiteX2" fmla="*/ 549391 w 1410438"/>
                  <a:gd name="connsiteY2" fmla="*/ 0 h 1090775"/>
                  <a:gd name="connsiteX3" fmla="*/ 28530 w 1410438"/>
                  <a:gd name="connsiteY3" fmla="*/ 173621 h 1090775"/>
                  <a:gd name="connsiteX4" fmla="*/ 86403 w 1410438"/>
                  <a:gd name="connsiteY4" fmla="*/ 370390 h 1090775"/>
                  <a:gd name="connsiteX5" fmla="*/ 238791 w 1410438"/>
                  <a:gd name="connsiteY5" fmla="*/ 466121 h 1090775"/>
                  <a:gd name="connsiteX6" fmla="*/ 459065 w 1410438"/>
                  <a:gd name="connsiteY6" fmla="*/ 773964 h 1090775"/>
                  <a:gd name="connsiteX7" fmla="*/ 593295 w 1410438"/>
                  <a:gd name="connsiteY7" fmla="*/ 988046 h 1090775"/>
                  <a:gd name="connsiteX8" fmla="*/ 697886 w 1410438"/>
                  <a:gd name="connsiteY8" fmla="*/ 1048463 h 1090775"/>
                  <a:gd name="connsiteX9" fmla="*/ 758007 w 1410438"/>
                  <a:gd name="connsiteY9" fmla="*/ 1062345 h 1090775"/>
                  <a:gd name="connsiteX10" fmla="*/ 954505 w 1410438"/>
                  <a:gd name="connsiteY10" fmla="*/ 1076446 h 1090775"/>
                  <a:gd name="connsiteX11" fmla="*/ 1276872 w 1410438"/>
                  <a:gd name="connsiteY11" fmla="*/ 838618 h 1090775"/>
                  <a:gd name="connsiteX12" fmla="*/ 1409414 w 1410438"/>
                  <a:gd name="connsiteY12" fmla="*/ 711194 h 1090775"/>
                  <a:gd name="connsiteX13" fmla="*/ 1335886 w 1410438"/>
                  <a:gd name="connsiteY13" fmla="*/ 276417 h 1090775"/>
                  <a:gd name="connsiteX14" fmla="*/ 1291508 w 1410438"/>
                  <a:gd name="connsiteY14" fmla="*/ 160096 h 1090775"/>
                  <a:gd name="connsiteX15" fmla="*/ 1240382 w 1410438"/>
                  <a:gd name="connsiteY15" fmla="*/ 126938 h 1090775"/>
                  <a:gd name="connsiteX16" fmla="*/ 1164565 w 1410438"/>
                  <a:gd name="connsiteY16" fmla="*/ 60047 h 1090775"/>
                  <a:gd name="connsiteX17" fmla="*/ 1119631 w 1410438"/>
                  <a:gd name="connsiteY17" fmla="*/ 5883 h 109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0438" h="1090775">
                    <a:moveTo>
                      <a:pt x="1119631" y="5883"/>
                    </a:moveTo>
                    <a:lnTo>
                      <a:pt x="549391" y="0"/>
                    </a:lnTo>
                    <a:lnTo>
                      <a:pt x="549391" y="0"/>
                    </a:lnTo>
                    <a:cubicBezTo>
                      <a:pt x="462581" y="28937"/>
                      <a:pt x="105695" y="111889"/>
                      <a:pt x="28530" y="173621"/>
                    </a:cubicBezTo>
                    <a:cubicBezTo>
                      <a:pt x="-48635" y="235353"/>
                      <a:pt x="51359" y="321640"/>
                      <a:pt x="86403" y="370390"/>
                    </a:cubicBezTo>
                    <a:cubicBezTo>
                      <a:pt x="121447" y="419140"/>
                      <a:pt x="176681" y="398859"/>
                      <a:pt x="238791" y="466121"/>
                    </a:cubicBezTo>
                    <a:cubicBezTo>
                      <a:pt x="300901" y="533383"/>
                      <a:pt x="399981" y="686976"/>
                      <a:pt x="459065" y="773964"/>
                    </a:cubicBezTo>
                    <a:cubicBezTo>
                      <a:pt x="518149" y="860952"/>
                      <a:pt x="553492" y="942296"/>
                      <a:pt x="593295" y="988046"/>
                    </a:cubicBezTo>
                    <a:cubicBezTo>
                      <a:pt x="633098" y="1033796"/>
                      <a:pt x="670434" y="1036080"/>
                      <a:pt x="697886" y="1048463"/>
                    </a:cubicBezTo>
                    <a:cubicBezTo>
                      <a:pt x="725338" y="1060846"/>
                      <a:pt x="715237" y="1057681"/>
                      <a:pt x="758007" y="1062345"/>
                    </a:cubicBezTo>
                    <a:cubicBezTo>
                      <a:pt x="800777" y="1067009"/>
                      <a:pt x="868028" y="1113734"/>
                      <a:pt x="954505" y="1076446"/>
                    </a:cubicBezTo>
                    <a:cubicBezTo>
                      <a:pt x="1040982" y="1039158"/>
                      <a:pt x="1201054" y="899493"/>
                      <a:pt x="1276872" y="838618"/>
                    </a:cubicBezTo>
                    <a:cubicBezTo>
                      <a:pt x="1352690" y="777743"/>
                      <a:pt x="1399578" y="804894"/>
                      <a:pt x="1409414" y="711194"/>
                    </a:cubicBezTo>
                    <a:cubicBezTo>
                      <a:pt x="1419250" y="617494"/>
                      <a:pt x="1355537" y="368267"/>
                      <a:pt x="1335886" y="276417"/>
                    </a:cubicBezTo>
                    <a:cubicBezTo>
                      <a:pt x="1316235" y="184567"/>
                      <a:pt x="1307425" y="185009"/>
                      <a:pt x="1291508" y="160096"/>
                    </a:cubicBezTo>
                    <a:cubicBezTo>
                      <a:pt x="1275591" y="135183"/>
                      <a:pt x="1271248" y="138513"/>
                      <a:pt x="1240382" y="126938"/>
                    </a:cubicBezTo>
                    <a:cubicBezTo>
                      <a:pt x="1209516" y="115363"/>
                      <a:pt x="1184690" y="80223"/>
                      <a:pt x="1164565" y="60047"/>
                    </a:cubicBezTo>
                    <a:cubicBezTo>
                      <a:pt x="1144440" y="39871"/>
                      <a:pt x="1094553" y="46394"/>
                      <a:pt x="1119631" y="5883"/>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34" name="Rectangle 17"/>
            <p:cNvSpPr/>
            <p:nvPr/>
          </p:nvSpPr>
          <p:spPr>
            <a:xfrm>
              <a:off x="5163254" y="5613916"/>
              <a:ext cx="1522513" cy="91151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u="sng" dirty="0">
                  <a:solidFill>
                    <a:prstClr val="black"/>
                  </a:solidFill>
                </a:rPr>
                <a:t>שטח פנים = 6 </a:t>
              </a:r>
            </a:p>
            <a:p>
              <a:pPr fontAlgn="auto">
                <a:spcBef>
                  <a:spcPts val="0"/>
                </a:spcBef>
                <a:spcAft>
                  <a:spcPts val="0"/>
                </a:spcAft>
                <a:defRPr/>
              </a:pPr>
              <a:r>
                <a:rPr lang="he-IL" dirty="0">
                  <a:solidFill>
                    <a:prstClr val="black"/>
                  </a:solidFill>
                </a:rPr>
                <a:t>    נפח =     1</a:t>
              </a:r>
            </a:p>
          </p:txBody>
        </p:sp>
        <p:sp>
          <p:nvSpPr>
            <p:cNvPr id="35" name="Rectangle 17"/>
            <p:cNvSpPr/>
            <p:nvPr/>
          </p:nvSpPr>
          <p:spPr>
            <a:xfrm>
              <a:off x="-1698374" y="5596448"/>
              <a:ext cx="6558395" cy="64314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u="sng" dirty="0">
                  <a:solidFill>
                    <a:prstClr val="black"/>
                  </a:solidFill>
                </a:rPr>
                <a:t>שטח פנים של הקובייה הגדולה גדול פי 4 משטח הפנים של הקטנה = 24</a:t>
              </a:r>
            </a:p>
            <a:p>
              <a:pPr fontAlgn="auto">
                <a:spcBef>
                  <a:spcPts val="0"/>
                </a:spcBef>
                <a:spcAft>
                  <a:spcPts val="0"/>
                </a:spcAft>
                <a:defRPr/>
              </a:pPr>
              <a:r>
                <a:rPr lang="he-IL" dirty="0">
                  <a:solidFill>
                    <a:prstClr val="black"/>
                  </a:solidFill>
                </a:rPr>
                <a:t> נפח הקובייה הגדולה</a:t>
              </a:r>
              <a:r>
                <a:rPr lang="he-IL" dirty="0">
                  <a:solidFill>
                    <a:schemeClr val="tx1"/>
                  </a:solidFill>
                </a:rPr>
                <a:t> גדול </a:t>
              </a:r>
              <a:r>
                <a:rPr lang="he-IL" dirty="0">
                  <a:solidFill>
                    <a:prstClr val="black"/>
                  </a:solidFill>
                </a:rPr>
                <a:t>פי 8 מנפח הקובייה הקטנה                         = 8</a:t>
              </a:r>
            </a:p>
          </p:txBody>
        </p:sp>
        <p:grpSp>
          <p:nvGrpSpPr>
            <p:cNvPr id="114723" name="קבוצה 16"/>
            <p:cNvGrpSpPr>
              <a:grpSpLocks/>
            </p:cNvGrpSpPr>
            <p:nvPr/>
          </p:nvGrpSpPr>
          <p:grpSpPr bwMode="auto">
            <a:xfrm>
              <a:off x="4914090" y="5739365"/>
              <a:ext cx="317456" cy="285845"/>
              <a:chOff x="4914090" y="5892700"/>
              <a:chExt cx="317456" cy="285845"/>
            </a:xfrm>
          </p:grpSpPr>
          <p:cxnSp>
            <p:nvCxnSpPr>
              <p:cNvPr id="9" name="מחבר ישר 8"/>
              <p:cNvCxnSpPr/>
              <p:nvPr/>
            </p:nvCxnSpPr>
            <p:spPr>
              <a:xfrm>
                <a:off x="4920350" y="6034036"/>
                <a:ext cx="311171" cy="144510"/>
              </a:xfrm>
              <a:prstGeom prst="line">
                <a:avLst/>
              </a:prstGeom>
              <a:ln w="254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5" name="מחבר ישר 44"/>
              <p:cNvCxnSpPr/>
              <p:nvPr/>
            </p:nvCxnSpPr>
            <p:spPr>
              <a:xfrm flipV="1">
                <a:off x="4914000" y="5892704"/>
                <a:ext cx="317521" cy="141332"/>
              </a:xfrm>
              <a:prstGeom prst="line">
                <a:avLst/>
              </a:prstGeom>
              <a:ln w="25400">
                <a:solidFill>
                  <a:srgbClr val="FF6600"/>
                </a:solidFill>
              </a:ln>
            </p:spPr>
            <p:style>
              <a:lnRef idx="1">
                <a:schemeClr val="accent1"/>
              </a:lnRef>
              <a:fillRef idx="0">
                <a:schemeClr val="accent1"/>
              </a:fillRef>
              <a:effectRef idx="0">
                <a:schemeClr val="accent1"/>
              </a:effectRef>
              <a:fontRef idx="minor">
                <a:schemeClr val="tx1"/>
              </a:fontRef>
            </p:style>
          </p:cxnSp>
        </p:grpSp>
      </p:grpSp>
      <p:sp>
        <p:nvSpPr>
          <p:cNvPr id="61" name="Rectangle 17"/>
          <p:cNvSpPr/>
          <p:nvPr/>
        </p:nvSpPr>
        <p:spPr>
          <a:xfrm>
            <a:off x="5775325" y="2039938"/>
            <a:ext cx="2825750" cy="7461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gn="ctr" fontAlgn="auto">
              <a:spcBef>
                <a:spcPts val="0"/>
              </a:spcBef>
              <a:spcAft>
                <a:spcPts val="0"/>
              </a:spcAft>
              <a:defRPr/>
            </a:pPr>
            <a:r>
              <a:rPr lang="he-IL" dirty="0">
                <a:solidFill>
                  <a:prstClr val="black"/>
                </a:solidFill>
              </a:rPr>
              <a:t>לקובייה הקטנה יש שש פאות </a:t>
            </a:r>
          </a:p>
          <a:p>
            <a:pPr algn="ctr" fontAlgn="auto">
              <a:spcBef>
                <a:spcPts val="0"/>
              </a:spcBef>
              <a:spcAft>
                <a:spcPts val="0"/>
              </a:spcAft>
              <a:defRPr/>
            </a:pPr>
            <a:r>
              <a:rPr lang="he-IL" dirty="0">
                <a:solidFill>
                  <a:prstClr val="black"/>
                </a:solidFill>
              </a:rPr>
              <a:t>חשופות לסביבה</a:t>
            </a:r>
          </a:p>
          <a:p>
            <a:pPr fontAlgn="auto">
              <a:spcBef>
                <a:spcPts val="0"/>
              </a:spcBef>
              <a:spcAft>
                <a:spcPts val="0"/>
              </a:spcAft>
              <a:defRPr/>
            </a:pPr>
            <a:endParaRPr lang="he-IL" dirty="0">
              <a:solidFill>
                <a:prstClr val="black"/>
              </a:solidFill>
            </a:endParaRPr>
          </a:p>
        </p:txBody>
      </p:sp>
      <p:sp>
        <p:nvSpPr>
          <p:cNvPr id="62" name="Rectangle 17"/>
          <p:cNvSpPr/>
          <p:nvPr/>
        </p:nvSpPr>
        <p:spPr>
          <a:xfrm>
            <a:off x="166688" y="2068513"/>
            <a:ext cx="4222750" cy="97313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dirty="0">
                <a:solidFill>
                  <a:prstClr val="black"/>
                </a:solidFill>
              </a:rPr>
              <a:t>לקובייה הקטנה שבתוך הקובייה הגדולה </a:t>
            </a:r>
          </a:p>
          <a:p>
            <a:pPr fontAlgn="auto">
              <a:spcBef>
                <a:spcPts val="0"/>
              </a:spcBef>
              <a:spcAft>
                <a:spcPts val="0"/>
              </a:spcAft>
              <a:defRPr/>
            </a:pPr>
            <a:r>
              <a:rPr lang="he-IL" dirty="0">
                <a:solidFill>
                  <a:prstClr val="black"/>
                </a:solidFill>
              </a:rPr>
              <a:t>יש רק  שלוש פאות חשופות לסביבה. שלוש הפאות האחרות נמצאות תוך הקובייה</a:t>
            </a:r>
          </a:p>
          <a:p>
            <a:pPr fontAlgn="auto">
              <a:spcBef>
                <a:spcPts val="0"/>
              </a:spcBef>
              <a:spcAft>
                <a:spcPts val="0"/>
              </a:spcAft>
              <a:defRPr/>
            </a:pPr>
            <a:endParaRPr lang="he-IL" dirty="0">
              <a:solidFill>
                <a:prstClr val="black"/>
              </a:solidFill>
            </a:endParaRPr>
          </a:p>
        </p:txBody>
      </p:sp>
      <p:sp>
        <p:nvSpPr>
          <p:cNvPr id="69" name="Rectangle 17"/>
          <p:cNvSpPr/>
          <p:nvPr/>
        </p:nvSpPr>
        <p:spPr>
          <a:xfrm>
            <a:off x="6429375" y="4378325"/>
            <a:ext cx="1784350" cy="4794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u="sng" dirty="0">
                <a:solidFill>
                  <a:prstClr val="black"/>
                </a:solidFill>
              </a:rPr>
              <a:t>הקובייה הקטנה</a:t>
            </a:r>
            <a:endParaRPr lang="he-IL" dirty="0">
              <a:solidFill>
                <a:prstClr val="black"/>
              </a:solidFill>
            </a:endParaRPr>
          </a:p>
        </p:txBody>
      </p:sp>
      <p:sp>
        <p:nvSpPr>
          <p:cNvPr id="71" name="Rectangle 17"/>
          <p:cNvSpPr/>
          <p:nvPr/>
        </p:nvSpPr>
        <p:spPr>
          <a:xfrm>
            <a:off x="1930400" y="4449763"/>
            <a:ext cx="1784350" cy="4794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u="sng" dirty="0">
                <a:solidFill>
                  <a:prstClr val="black"/>
                </a:solidFill>
              </a:rPr>
              <a:t>הקובייה הגדולה</a:t>
            </a:r>
            <a:endParaRPr lang="he-IL" dirty="0">
              <a:solidFill>
                <a:prstClr val="black"/>
              </a:solidFill>
            </a:endParaRPr>
          </a:p>
        </p:txBody>
      </p:sp>
      <p:sp>
        <p:nvSpPr>
          <p:cNvPr id="73" name="Rectangle 17"/>
          <p:cNvSpPr/>
          <p:nvPr/>
        </p:nvSpPr>
        <p:spPr>
          <a:xfrm>
            <a:off x="1050925" y="5895975"/>
            <a:ext cx="6577013" cy="8572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dirty="0">
                <a:solidFill>
                  <a:schemeClr val="tx1"/>
                </a:solidFill>
              </a:rPr>
              <a:t>ככל שהגוף גדול יותר, נפחו ושטח הפנים שלו גדלים: שטח הפנים גדל בחזקה שנייה, ואלו הנפח גדל בחזקה שלישית. מכיוון ששטח הפנים נמצא במונה, והנפח במכנה, השבר (היחס ביניהם) הוא קטן יותר.</a:t>
            </a:r>
          </a:p>
        </p:txBody>
      </p:sp>
      <p:grpSp>
        <p:nvGrpSpPr>
          <p:cNvPr id="114699" name="קבוצה 1"/>
          <p:cNvGrpSpPr>
            <a:grpSpLocks/>
          </p:cNvGrpSpPr>
          <p:nvPr/>
        </p:nvGrpSpPr>
        <p:grpSpPr bwMode="auto">
          <a:xfrm>
            <a:off x="2278063" y="3049588"/>
            <a:ext cx="5416550" cy="1287462"/>
            <a:chOff x="2620963" y="2960688"/>
            <a:chExt cx="5416550" cy="1287462"/>
          </a:xfrm>
        </p:grpSpPr>
        <p:sp>
          <p:nvSpPr>
            <p:cNvPr id="40" name="קוביה 39"/>
            <p:cNvSpPr/>
            <p:nvPr/>
          </p:nvSpPr>
          <p:spPr>
            <a:xfrm>
              <a:off x="7380288" y="3167063"/>
              <a:ext cx="657225" cy="6477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nvGrpSpPr>
            <p:cNvPr id="114709" name="קבוצה 42"/>
            <p:cNvGrpSpPr>
              <a:grpSpLocks/>
            </p:cNvGrpSpPr>
            <p:nvPr/>
          </p:nvGrpSpPr>
          <p:grpSpPr bwMode="auto">
            <a:xfrm>
              <a:off x="2620963" y="2960688"/>
              <a:ext cx="1335087" cy="1287462"/>
              <a:chOff x="3273014" y="4165898"/>
              <a:chExt cx="1334990" cy="1287561"/>
            </a:xfrm>
          </p:grpSpPr>
          <p:sp>
            <p:nvSpPr>
              <p:cNvPr id="44" name="קוביה 43"/>
              <p:cNvSpPr/>
              <p:nvPr/>
            </p:nvSpPr>
            <p:spPr>
              <a:xfrm>
                <a:off x="3273014" y="4165898"/>
                <a:ext cx="1334990" cy="128756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cxnSp>
            <p:nvCxnSpPr>
              <p:cNvPr id="46" name="מחבר ישר 45"/>
              <p:cNvCxnSpPr>
                <a:stCxn id="44" idx="0"/>
                <a:endCxn id="44" idx="1"/>
              </p:cNvCxnSpPr>
              <p:nvPr/>
            </p:nvCxnSpPr>
            <p:spPr>
              <a:xfrm flipH="1">
                <a:off x="3779389" y="4165898"/>
                <a:ext cx="322240" cy="322287"/>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7" name="מחבר ישר 46"/>
              <p:cNvCxnSpPr/>
              <p:nvPr/>
            </p:nvCxnSpPr>
            <p:spPr>
              <a:xfrm flipH="1" flipV="1">
                <a:off x="3420640" y="4300845"/>
                <a:ext cx="998465" cy="1746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8" name="מחבר ישר 47"/>
              <p:cNvCxnSpPr>
                <a:stCxn id="44" idx="4"/>
                <a:endCxn id="44" idx="2"/>
              </p:cNvCxnSpPr>
              <p:nvPr/>
            </p:nvCxnSpPr>
            <p:spPr>
              <a:xfrm flipH="1">
                <a:off x="3273014" y="4970822"/>
                <a:ext cx="1012751"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9" name="מחבר ישר 48"/>
              <p:cNvCxnSpPr/>
              <p:nvPr/>
            </p:nvCxnSpPr>
            <p:spPr>
              <a:xfrm flipV="1">
                <a:off x="3779389" y="4488185"/>
                <a:ext cx="0" cy="96527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 name="מחבר ישר 49"/>
              <p:cNvCxnSpPr>
                <a:endCxn id="44" idx="4"/>
              </p:cNvCxnSpPr>
              <p:nvPr/>
            </p:nvCxnSpPr>
            <p:spPr>
              <a:xfrm flipH="1">
                <a:off x="4285765" y="4805709"/>
                <a:ext cx="322239" cy="165113"/>
              </a:xfrm>
              <a:prstGeom prst="line">
                <a:avLst/>
              </a:prstGeom>
              <a:ln w="317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מחבר ישר 51"/>
              <p:cNvCxnSpPr/>
              <p:nvPr/>
            </p:nvCxnSpPr>
            <p:spPr>
              <a:xfrm flipH="1" flipV="1">
                <a:off x="4419106" y="4318310"/>
                <a:ext cx="28573" cy="955748"/>
              </a:xfrm>
              <a:prstGeom prst="line">
                <a:avLst/>
              </a:prstGeom>
              <a:ln w="317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3" name="מלבן 2"/>
            <p:cNvSpPr/>
            <p:nvPr/>
          </p:nvSpPr>
          <p:spPr>
            <a:xfrm>
              <a:off x="3113088" y="3032125"/>
              <a:ext cx="763587" cy="78263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cxnSp>
          <p:nvCxnSpPr>
            <p:cNvPr id="28" name="מחבר חץ ישר 27"/>
            <p:cNvCxnSpPr>
              <a:endCxn id="26" idx="8"/>
            </p:cNvCxnSpPr>
            <p:nvPr/>
          </p:nvCxnSpPr>
          <p:spPr>
            <a:xfrm flipH="1">
              <a:off x="4164013" y="3490913"/>
              <a:ext cx="2855912" cy="25400"/>
            </a:xfrm>
            <a:prstGeom prst="straightConnector1">
              <a:avLst/>
            </a:prstGeom>
            <a:ln>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sp>
        <p:nvSpPr>
          <p:cNvPr id="75" name="Rectangle 17"/>
          <p:cNvSpPr/>
          <p:nvPr/>
        </p:nvSpPr>
        <p:spPr>
          <a:xfrm>
            <a:off x="4135438" y="1501775"/>
            <a:ext cx="4146550" cy="5397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dirty="0">
                <a:solidFill>
                  <a:prstClr val="black"/>
                </a:solidFill>
              </a:rPr>
              <a:t>    </a:t>
            </a:r>
            <a:r>
              <a:rPr lang="he-IL" u="sng" dirty="0">
                <a:solidFill>
                  <a:prstClr val="black"/>
                </a:solidFill>
              </a:rPr>
              <a:t>קובייה קטנה</a:t>
            </a:r>
          </a:p>
          <a:p>
            <a:pPr fontAlgn="auto">
              <a:spcBef>
                <a:spcPts val="0"/>
              </a:spcBef>
              <a:spcAft>
                <a:spcPts val="0"/>
              </a:spcAft>
              <a:defRPr/>
            </a:pPr>
            <a:endParaRPr lang="he-IL" dirty="0">
              <a:solidFill>
                <a:prstClr val="black"/>
              </a:solidFill>
            </a:endParaRPr>
          </a:p>
        </p:txBody>
      </p:sp>
      <p:sp>
        <p:nvSpPr>
          <p:cNvPr id="77" name="Rectangle 17"/>
          <p:cNvSpPr/>
          <p:nvPr/>
        </p:nvSpPr>
        <p:spPr>
          <a:xfrm>
            <a:off x="50800" y="1392238"/>
            <a:ext cx="4271963" cy="70008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u="sng" dirty="0">
                <a:solidFill>
                  <a:prstClr val="black"/>
                </a:solidFill>
              </a:rPr>
              <a:t>לקובייה בנפח זהה </a:t>
            </a:r>
          </a:p>
          <a:p>
            <a:pPr fontAlgn="auto">
              <a:spcBef>
                <a:spcPts val="0"/>
              </a:spcBef>
              <a:spcAft>
                <a:spcPts val="0"/>
              </a:spcAft>
              <a:defRPr/>
            </a:pPr>
            <a:r>
              <a:rPr lang="he-IL" u="sng" dirty="0">
                <a:solidFill>
                  <a:prstClr val="black"/>
                </a:solidFill>
              </a:rPr>
              <a:t>הנמצאת בתוך הקובייה הגדולה</a:t>
            </a:r>
            <a:r>
              <a:rPr lang="he-IL" dirty="0">
                <a:solidFill>
                  <a:prstClr val="black"/>
                </a:solidFill>
              </a:rPr>
              <a:t> </a:t>
            </a: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p:txBody>
      </p:sp>
      <p:sp>
        <p:nvSpPr>
          <p:cNvPr id="78" name="TextBox 77"/>
          <p:cNvSpPr txBox="1"/>
          <p:nvPr/>
        </p:nvSpPr>
        <p:spPr>
          <a:xfrm>
            <a:off x="7726363" y="5957888"/>
            <a:ext cx="417512" cy="40005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2000" b="1" kern="0" dirty="0" smtClean="0">
                <a:solidFill>
                  <a:srgbClr val="FF6600"/>
                </a:solidFill>
                <a:latin typeface="Calibri"/>
                <a:cs typeface="Arial"/>
              </a:rPr>
              <a:t>6</a:t>
            </a:r>
            <a:endParaRPr lang="he-IL" sz="2000" b="1" kern="0" dirty="0">
              <a:solidFill>
                <a:srgbClr val="FF6600"/>
              </a:solidFill>
              <a:latin typeface="Calibri"/>
              <a:cs typeface="Arial"/>
            </a:endParaRPr>
          </a:p>
        </p:txBody>
      </p:sp>
      <p:sp>
        <p:nvSpPr>
          <p:cNvPr id="79" name="TextBox 78"/>
          <p:cNvSpPr txBox="1"/>
          <p:nvPr/>
        </p:nvSpPr>
        <p:spPr>
          <a:xfrm>
            <a:off x="455613" y="5930900"/>
            <a:ext cx="417512" cy="40005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2000" b="1" kern="0" dirty="0">
                <a:solidFill>
                  <a:srgbClr val="FF6600"/>
                </a:solidFill>
                <a:latin typeface="Calibri"/>
                <a:cs typeface="Arial"/>
              </a:rPr>
              <a:t>3</a:t>
            </a:r>
          </a:p>
        </p:txBody>
      </p:sp>
      <p:sp>
        <p:nvSpPr>
          <p:cNvPr id="39" name="Rectangle 17"/>
          <p:cNvSpPr/>
          <p:nvPr/>
        </p:nvSpPr>
        <p:spPr>
          <a:xfrm>
            <a:off x="2652713" y="812800"/>
            <a:ext cx="4146550" cy="5397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endParaRPr lang="he-IL" dirty="0">
              <a:solidFill>
                <a:prstClr val="black"/>
              </a:solidFill>
            </a:endParaRPr>
          </a:p>
        </p:txBody>
      </p:sp>
      <p:cxnSp>
        <p:nvCxnSpPr>
          <p:cNvPr id="54" name="מחבר חץ ישר 53"/>
          <p:cNvCxnSpPr/>
          <p:nvPr/>
        </p:nvCxnSpPr>
        <p:spPr>
          <a:xfrm>
            <a:off x="719138" y="5572125"/>
            <a:ext cx="0" cy="385763"/>
          </a:xfrm>
          <a:prstGeom prst="straightConnector1">
            <a:avLst/>
          </a:prstGeom>
          <a:ln w="12700">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56" name="מחבר חץ ישר 55"/>
          <p:cNvCxnSpPr/>
          <p:nvPr/>
        </p:nvCxnSpPr>
        <p:spPr>
          <a:xfrm>
            <a:off x="7935913" y="5588000"/>
            <a:ext cx="15875" cy="357188"/>
          </a:xfrm>
          <a:prstGeom prst="straightConnector1">
            <a:avLst/>
          </a:prstGeom>
          <a:ln w="12700">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41" name="Slide Number Placeholder 40"/>
          <p:cNvSpPr>
            <a:spLocks noGrp="1"/>
          </p:cNvSpPr>
          <p:nvPr>
            <p:ph type="sldNum" sz="quarter" idx="12"/>
          </p:nvPr>
        </p:nvSpPr>
        <p:spPr/>
        <p:txBody>
          <a:bodyPr/>
          <a:lstStyle/>
          <a:p>
            <a:pPr>
              <a:defRPr/>
            </a:pPr>
            <a:fld id="{F9E06ECB-328B-4310-A517-06518FF8FA42}" type="slidenum">
              <a:rPr lang="he-IL" sz="1000" smtClean="0">
                <a:solidFill>
                  <a:schemeClr val="tx1">
                    <a:lumMod val="65000"/>
                    <a:lumOff val="35000"/>
                  </a:schemeClr>
                </a:solidFill>
              </a:rPr>
              <a:pPr>
                <a:defRPr/>
              </a:pPr>
              <a:t>8</a:t>
            </a:fld>
            <a:endParaRPr lang="he-IL" sz="1000" dirty="0">
              <a:solidFill>
                <a:schemeClr val="tx1">
                  <a:lumMod val="65000"/>
                  <a:lumOff val="35000"/>
                </a:schemeClr>
              </a:solidFill>
            </a:endParaRPr>
          </a:p>
        </p:txBody>
      </p:sp>
      <p:sp>
        <p:nvSpPr>
          <p:cNvPr id="42" name="TextBox 41"/>
          <p:cNvSpPr txBox="1"/>
          <p:nvPr/>
        </p:nvSpPr>
        <p:spPr>
          <a:xfrm>
            <a:off x="7668344" y="6032321"/>
            <a:ext cx="1300225" cy="276999"/>
          </a:xfrm>
          <a:prstGeom prst="rect">
            <a:avLst/>
          </a:prstGeom>
          <a:noFill/>
          <a:ln w="19050">
            <a:noFill/>
          </a:ln>
          <a:effectLst>
            <a:outerShdw sx="102000" sy="102000" algn="tl" rotWithShape="0">
              <a:sysClr val="window" lastClr="FFFFFF">
                <a:lumMod val="65000"/>
                <a:alpha val="0"/>
              </a:sysClr>
            </a:outerShdw>
          </a:effectLst>
        </p:spPr>
        <p:txBody>
          <a:bodyPr wrap="square" rtlCol="1">
            <a:spAutoFit/>
          </a:bodyPr>
          <a:lstStyle/>
          <a:p>
            <a:pPr fontAlgn="auto">
              <a:spcBef>
                <a:spcPts val="0"/>
              </a:spcBef>
              <a:spcAft>
                <a:spcPts val="0"/>
              </a:spcAft>
              <a:defRPr/>
            </a:pPr>
            <a:r>
              <a:rPr lang="he-IL" sz="1200" b="1" kern="0" dirty="0" smtClean="0">
                <a:solidFill>
                  <a:srgbClr val="FF6600"/>
                </a:solidFill>
                <a:latin typeface="Calibri"/>
                <a:cs typeface="Arial"/>
              </a:rPr>
              <a:t>סמ"ר/סמ"ק</a:t>
            </a:r>
            <a:endParaRPr lang="he-IL" sz="1200" b="1" kern="0" dirty="0">
              <a:solidFill>
                <a:srgbClr val="FF6600"/>
              </a:solidFill>
              <a:latin typeface="Calibri"/>
              <a:cs typeface="Aria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4"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15715"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ככל שגוף קטן יותר, הוא יקלוט/יפלוט  יותר חומרים ואנרגיה</a:t>
            </a:r>
            <a:endParaRPr lang="he-IL" sz="1800" smtClean="0"/>
          </a:p>
        </p:txBody>
      </p:sp>
      <p:sp>
        <p:nvSpPr>
          <p:cNvPr id="55" name="TextBox 54"/>
          <p:cNvSpPr txBox="1"/>
          <p:nvPr/>
        </p:nvSpPr>
        <p:spPr>
          <a:xfrm>
            <a:off x="317500" y="473075"/>
            <a:ext cx="8183563" cy="175418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prstClr val="black"/>
                </a:solidFill>
                <a:latin typeface="Calibri"/>
                <a:cs typeface="Arial"/>
              </a:rPr>
              <a:t>גוף קולט חומרים </a:t>
            </a:r>
            <a:r>
              <a:rPr lang="he-IL" kern="0" dirty="0">
                <a:latin typeface="Calibri"/>
                <a:cs typeface="Arial"/>
              </a:rPr>
              <a:t>ואנרגיה מן הסביבה וגם פולט חומרים ואנרגיה לסביבה דרך שטח הפנים שלו. </a:t>
            </a:r>
            <a:r>
              <a:rPr lang="he-IL" dirty="0"/>
              <a:t>מכיוון שבגוף קטן היחס שטח פנים/נפח גדול יותר </a:t>
            </a:r>
            <a:r>
              <a:rPr lang="he-IL" noProof="1"/>
              <a:t>מבגוף</a:t>
            </a:r>
            <a:r>
              <a:rPr lang="he-IL" dirty="0"/>
              <a:t> גדול, הוא יקלוט ויפלוט יותר חומרים ואנרגיה מגוף גדול (ביחס לאותה יחידת נפח).</a:t>
            </a:r>
          </a:p>
          <a:p>
            <a:pPr fontAlgn="auto">
              <a:spcBef>
                <a:spcPts val="0"/>
              </a:spcBef>
              <a:spcAft>
                <a:spcPts val="0"/>
              </a:spcAft>
              <a:defRPr/>
            </a:pPr>
            <a:r>
              <a:rPr lang="he-IL" dirty="0"/>
              <a:t>בהמשך השיעור נדון במשמעות הביולוגית של עובדה זו.</a:t>
            </a:r>
          </a:p>
          <a:p>
            <a:pPr fontAlgn="auto">
              <a:spcBef>
                <a:spcPts val="0"/>
              </a:spcBef>
              <a:spcAft>
                <a:spcPts val="0"/>
              </a:spcAft>
              <a:defRPr/>
            </a:pPr>
            <a:endParaRPr lang="he-IL" dirty="0"/>
          </a:p>
          <a:p>
            <a:pPr fontAlgn="auto">
              <a:spcBef>
                <a:spcPts val="0"/>
              </a:spcBef>
              <a:spcAft>
                <a:spcPts val="0"/>
              </a:spcAft>
              <a:defRPr/>
            </a:pPr>
            <a:endParaRPr lang="he-IL" kern="0" dirty="0">
              <a:latin typeface="Calibri"/>
              <a:cs typeface="Arial"/>
            </a:endParaRPr>
          </a:p>
        </p:txBody>
      </p:sp>
      <p:sp>
        <p:nvSpPr>
          <p:cNvPr id="48" name="קוביה 47"/>
          <p:cNvSpPr/>
          <p:nvPr/>
        </p:nvSpPr>
        <p:spPr>
          <a:xfrm>
            <a:off x="5988050" y="2808288"/>
            <a:ext cx="655638" cy="6477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nvGrpSpPr>
          <p:cNvPr id="115718" name="קבוצה 7176"/>
          <p:cNvGrpSpPr>
            <a:grpSpLocks/>
          </p:cNvGrpSpPr>
          <p:nvPr/>
        </p:nvGrpSpPr>
        <p:grpSpPr bwMode="auto">
          <a:xfrm>
            <a:off x="2403475" y="2430463"/>
            <a:ext cx="1335088" cy="1295400"/>
            <a:chOff x="3273014" y="4157663"/>
            <a:chExt cx="1334990" cy="1295796"/>
          </a:xfrm>
        </p:grpSpPr>
        <p:sp>
          <p:nvSpPr>
            <p:cNvPr id="20" name="קוביה 19"/>
            <p:cNvSpPr/>
            <p:nvPr/>
          </p:nvSpPr>
          <p:spPr>
            <a:xfrm>
              <a:off x="3273014" y="4157663"/>
              <a:ext cx="1334990" cy="1287856"/>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cxnSp>
          <p:nvCxnSpPr>
            <p:cNvPr id="12" name="מחבר ישר 11"/>
            <p:cNvCxnSpPr>
              <a:stCxn id="20" idx="0"/>
              <a:endCxn id="20" idx="1"/>
            </p:cNvCxnSpPr>
            <p:nvPr/>
          </p:nvCxnSpPr>
          <p:spPr>
            <a:xfrm flipH="1">
              <a:off x="3779390" y="4157663"/>
              <a:ext cx="322238" cy="322361"/>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מחבר ישר 21"/>
            <p:cNvCxnSpPr/>
            <p:nvPr/>
          </p:nvCxnSpPr>
          <p:spPr>
            <a:xfrm flipH="1" flipV="1">
              <a:off x="3420641" y="4302169"/>
              <a:ext cx="998464" cy="1588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מחבר ישר 27"/>
            <p:cNvCxnSpPr>
              <a:stCxn id="20" idx="4"/>
              <a:endCxn id="20" idx="2"/>
            </p:cNvCxnSpPr>
            <p:nvPr/>
          </p:nvCxnSpPr>
          <p:spPr>
            <a:xfrm flipH="1">
              <a:off x="3273014" y="4962771"/>
              <a:ext cx="1012751"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 name="מחבר ישר 30"/>
            <p:cNvCxnSpPr/>
            <p:nvPr/>
          </p:nvCxnSpPr>
          <p:spPr>
            <a:xfrm flipV="1">
              <a:off x="3779390" y="4487964"/>
              <a:ext cx="0" cy="96549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4" name="מחבר ישר 33"/>
            <p:cNvCxnSpPr>
              <a:endCxn id="20" idx="4"/>
            </p:cNvCxnSpPr>
            <p:nvPr/>
          </p:nvCxnSpPr>
          <p:spPr>
            <a:xfrm flipH="1">
              <a:off x="4285765" y="4797621"/>
              <a:ext cx="322239" cy="165150"/>
            </a:xfrm>
            <a:prstGeom prst="line">
              <a:avLst/>
            </a:prstGeom>
            <a:ln w="317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 name="מחבר ישר 36"/>
            <p:cNvCxnSpPr/>
            <p:nvPr/>
          </p:nvCxnSpPr>
          <p:spPr>
            <a:xfrm flipH="1" flipV="1">
              <a:off x="4419105" y="4318049"/>
              <a:ext cx="28573" cy="955967"/>
            </a:xfrm>
            <a:prstGeom prst="line">
              <a:avLst/>
            </a:prstGeom>
            <a:ln w="317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4" name="Slide Number Placeholder 13"/>
          <p:cNvSpPr>
            <a:spLocks noGrp="1"/>
          </p:cNvSpPr>
          <p:nvPr>
            <p:ph type="sldNum" sz="quarter" idx="12"/>
          </p:nvPr>
        </p:nvSpPr>
        <p:spPr/>
        <p:txBody>
          <a:bodyPr/>
          <a:lstStyle/>
          <a:p>
            <a:pPr>
              <a:defRPr/>
            </a:pPr>
            <a:fld id="{4922E939-7751-421E-B6E9-95383C4190E3}" type="slidenum">
              <a:rPr lang="he-IL"/>
              <a:pPr>
                <a:defRPr/>
              </a:pPr>
              <a:t>9</a:t>
            </a:fld>
            <a:endParaRPr lang="he-IL" dirty="0"/>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0.xml><?xml version="1.0" encoding="utf-8"?>
<a:theme xmlns:a="http://schemas.openxmlformats.org/drawingml/2006/main" name="10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1"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1.xml><?xml version="1.0" encoding="utf-8"?>
<a:theme xmlns:a="http://schemas.openxmlformats.org/drawingml/2006/main" name="1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2.xml><?xml version="1.0" encoding="utf-8"?>
<a:theme xmlns:a="http://schemas.openxmlformats.org/drawingml/2006/main" name="12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3.xml><?xml version="1.0" encoding="utf-8"?>
<a:theme xmlns:a="http://schemas.openxmlformats.org/drawingml/2006/main" name="13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4.xml><?xml version="1.0" encoding="utf-8"?>
<a:theme xmlns:a="http://schemas.openxmlformats.org/drawingml/2006/main" name="14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5.xml><?xml version="1.0" encoding="utf-8"?>
<a:theme xmlns:a="http://schemas.openxmlformats.org/drawingml/2006/main" name="15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6.xml><?xml version="1.0" encoding="utf-8"?>
<a:theme xmlns:a="http://schemas.openxmlformats.org/drawingml/2006/main" name="16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7.xml><?xml version="1.0" encoding="utf-8"?>
<a:theme xmlns:a="http://schemas.openxmlformats.org/drawingml/2006/main" name="17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8.xml><?xml version="1.0" encoding="utf-8"?>
<a:theme xmlns:a="http://schemas.openxmlformats.org/drawingml/2006/main" name="18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9.xml><?xml version="1.0" encoding="utf-8"?>
<a:theme xmlns:a="http://schemas.openxmlformats.org/drawingml/2006/main" name="19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2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0.xml><?xml version="1.0" encoding="utf-8"?>
<a:theme xmlns:a="http://schemas.openxmlformats.org/drawingml/2006/main" name="20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1.xml><?xml version="1.0" encoding="utf-8"?>
<a:theme xmlns:a="http://schemas.openxmlformats.org/drawingml/2006/main" name="2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2.xml><?xml version="1.0" encoding="utf-8"?>
<a:theme xmlns:a="http://schemas.openxmlformats.org/drawingml/2006/main" name="22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3.xml><?xml version="1.0" encoding="utf-8"?>
<a:theme xmlns:a="http://schemas.openxmlformats.org/drawingml/2006/main" name="23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1"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4.xml><?xml version="1.0" encoding="utf-8"?>
<a:theme xmlns:a="http://schemas.openxmlformats.org/drawingml/2006/main" name="24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5.xml><?xml version="1.0" encoding="utf-8"?>
<a:theme xmlns:a="http://schemas.openxmlformats.org/drawingml/2006/main" name="25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6.xml><?xml version="1.0" encoding="utf-8"?>
<a:theme xmlns:a="http://schemas.openxmlformats.org/drawingml/2006/main" name="26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1"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4.xml><?xml version="1.0" encoding="utf-8"?>
<a:theme xmlns:a="http://schemas.openxmlformats.org/drawingml/2006/main" name="4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5.xml><?xml version="1.0" encoding="utf-8"?>
<a:theme xmlns:a="http://schemas.openxmlformats.org/drawingml/2006/main" name="5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6.xml><?xml version="1.0" encoding="utf-8"?>
<a:theme xmlns:a="http://schemas.openxmlformats.org/drawingml/2006/main" name="6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7.xml><?xml version="1.0" encoding="utf-8"?>
<a:theme xmlns:a="http://schemas.openxmlformats.org/drawingml/2006/main" name="7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8.xml><?xml version="1.0" encoding="utf-8"?>
<a:theme xmlns:a="http://schemas.openxmlformats.org/drawingml/2006/main" name="8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9.xml><?xml version="1.0" encoding="utf-8"?>
<a:theme xmlns:a="http://schemas.openxmlformats.org/drawingml/2006/main" name="9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
  <TotalTime>8536</TotalTime>
  <Words>2980</Words>
  <Application>Microsoft Office PowerPoint</Application>
  <PresentationFormat>‫הצגה על המסך (4:3)</PresentationFormat>
  <Paragraphs>450</Paragraphs>
  <Slides>39</Slides>
  <Notes>10</Notes>
  <HiddenSlides>0</HiddenSlides>
  <MMClips>0</MMClips>
  <ScaleCrop>false</ScaleCrop>
  <HeadingPairs>
    <vt:vector size="4" baseType="variant">
      <vt:variant>
        <vt:lpstr>ערכת נושא</vt:lpstr>
      </vt:variant>
      <vt:variant>
        <vt:i4>26</vt:i4>
      </vt:variant>
      <vt:variant>
        <vt:lpstr>כותרות שקופיות</vt:lpstr>
      </vt:variant>
      <vt:variant>
        <vt:i4>39</vt:i4>
      </vt:variant>
    </vt:vector>
  </HeadingPairs>
  <TitlesOfParts>
    <vt:vector size="65" baseType="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18_Office Theme</vt:lpstr>
      <vt:lpstr>19_Office Theme</vt:lpstr>
      <vt:lpstr>20_Office Theme</vt:lpstr>
      <vt:lpstr>21_Office Theme</vt:lpstr>
      <vt:lpstr>22_Office Theme</vt:lpstr>
      <vt:lpstr>23_Office Theme</vt:lpstr>
      <vt:lpstr>24_Office Theme</vt:lpstr>
      <vt:lpstr>25_Office Theme</vt:lpstr>
      <vt:lpstr>26_Office Theme</vt:lpstr>
      <vt:lpstr>מצגת של PowerPoint</vt:lpstr>
      <vt:lpstr>גודל שטח הפנים של גוף משפיע על מעבר חומרים ואנרגיה מן הסביבה אליו ולהפך</vt:lpstr>
      <vt:lpstr>חישוב יחס שטח פנים/נפח של קובייה</vt:lpstr>
      <vt:lpstr>שאלה 1</vt:lpstr>
      <vt:lpstr>שאלה 1</vt:lpstr>
      <vt:lpstr>תשובה: ככל שגוף קטן יותר, היחס שטח פנים/נפח שלו גדול יותר</vt:lpstr>
      <vt:lpstr>סימולציה: ככל שגוף גדול היחס שטח פנים/נפח שלו קטן </vt:lpstr>
      <vt:lpstr>ככל שגוף קטן יותר, היחס בין שטח הפנים שלו לבין נפחו גדול יותר</vt:lpstr>
      <vt:lpstr>ככל שגוף קטן יותר, הוא יקלוט/יפלוט  יותר חומרים ואנרגיה</vt:lpstr>
      <vt:lpstr>שאלה 2</vt:lpstr>
      <vt:lpstr>תשובה</vt:lpstr>
      <vt:lpstr>שאלה 3</vt:lpstr>
      <vt:lpstr>תשובה</vt:lpstr>
      <vt:lpstr>היתרון בכך שהתאים קטנים</vt:lpstr>
      <vt:lpstr>תאים גדולים מדי עלולים לסבול ממחסור בחומרים בחלקיהם הפנימיים</vt:lpstr>
      <vt:lpstr>היחס שטח פנים/נפח של כמה גופים קטנים גדול יותר מהיחס שטח פנים/נפח של גוף אחד גדול שנפחו שווה לסך כל נפח הגופים הקטנים</vt:lpstr>
      <vt:lpstr>שאלה 4</vt:lpstr>
      <vt:lpstr>תשובה: היחס שטח פנים/נפח של הרבה גופים קטנים יחד גדול משל גוף אחד גדול</vt:lpstr>
      <vt:lpstr>שאלה 5:מה בין מציצת סוכרייה לבין היחס שטח הפנים/ נפח שלה?</vt:lpstr>
      <vt:lpstr>תשובה: יחס שטח הפנים/ נפח של החתיכות הקטנות גדול יותר</vt:lpstr>
      <vt:lpstr>הגדלת היחס שטח פנים/נפח בריאות</vt:lpstr>
      <vt:lpstr>שאלה 6: גם צורת הגוף משפיעה על היחס שטח פנים/נפח שלו</vt:lpstr>
      <vt:lpstr>תשובה</vt:lpstr>
      <vt:lpstr>הגדלת היחס שטח פנים/נפח של תא דם אדום בשל צורתו השטוחה</vt:lpstr>
      <vt:lpstr>שאלה 7</vt:lpstr>
      <vt:lpstr>תשובה</vt:lpstr>
      <vt:lpstr>שאלה 8</vt:lpstr>
      <vt:lpstr>תשובה</vt:lpstr>
      <vt:lpstr>שאלה 9</vt:lpstr>
      <vt:lpstr>תשובה</vt:lpstr>
      <vt:lpstr>שאלה 10</vt:lpstr>
      <vt:lpstr>תשובה</vt:lpstr>
      <vt:lpstr>צורת גוף משפיעה על היחס בין שטח הפנים לנפח</vt:lpstr>
      <vt:lpstr>שאלה 11</vt:lpstr>
      <vt:lpstr>תשובה</vt:lpstr>
      <vt:lpstr>שאלה 12</vt:lpstr>
      <vt:lpstr>שאלה 12 – המשך</vt:lpstr>
      <vt:lpstr>תשובה</vt:lpstr>
      <vt:lpstr>המשך תשובה</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564</cp:revision>
  <dcterms:created xsi:type="dcterms:W3CDTF">2010-09-05T07:07:37Z</dcterms:created>
  <dcterms:modified xsi:type="dcterms:W3CDTF">2017-09-02T15:44:46Z</dcterms:modified>
</cp:coreProperties>
</file>