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4" d="100"/>
          <a:sy n="104" d="100"/>
        </p:scale>
        <p:origin x="20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שולש שווה שוקיים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כותרת 7"/>
          <p:cNvSpPr>
            <a:spLocks noGrp="1"/>
          </p:cNvSpPr>
          <p:nvPr>
            <p:ph type="ctrTitle"/>
          </p:nvPr>
        </p:nvSpPr>
        <p:spPr>
          <a:xfrm>
            <a:off x="540544" y="776288"/>
            <a:ext cx="8062912" cy="1470025"/>
          </a:xfrm>
        </p:spPr>
        <p:txBody>
          <a:bodyPr anchor="b">
            <a:normAutofit/>
          </a:bodyPr>
          <a:lstStyle>
            <a:lvl1pPr algn="r">
              <a:defRPr sz="4400"/>
            </a:lvl1pPr>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a:xfrm>
            <a:off x="1371600" y="6012656"/>
            <a:ext cx="5791200" cy="365125"/>
          </a:xfrm>
        </p:spPr>
        <p:txBody>
          <a:bodyPr tIns="0" bIns="0" anchor="t"/>
          <a:lstStyle>
            <a:lvl1pPr algn="r">
              <a:defRPr sz="1000"/>
            </a:lvl1pPr>
          </a:lstStyle>
          <a:p>
            <a:fld id="{EB65D4C3-141F-4B77-95C2-C0D708C1FA52}" type="datetimeFigureOut">
              <a:rPr lang="he-IL" smtClean="0"/>
              <a:t>כ"ב/סיון/תשע"ה</a:t>
            </a:fld>
            <a:endParaRPr lang="he-IL"/>
          </a:p>
        </p:txBody>
      </p:sp>
      <p:sp>
        <p:nvSpPr>
          <p:cNvPr id="17" name="מציין מיקום של כותרת תחתונה 16"/>
          <p:cNvSpPr>
            <a:spLocks noGrp="1"/>
          </p:cNvSpPr>
          <p:nvPr>
            <p:ph type="ftr" sz="quarter" idx="11"/>
          </p:nvPr>
        </p:nvSpPr>
        <p:spPr>
          <a:xfrm>
            <a:off x="1371600" y="5650704"/>
            <a:ext cx="5791200" cy="365125"/>
          </a:xfrm>
        </p:spPr>
        <p:txBody>
          <a:bodyPr tIns="0" bIns="0" anchor="b"/>
          <a:lstStyle>
            <a:lvl1pPr algn="r">
              <a:defRPr sz="1100"/>
            </a:lvl1pPr>
          </a:lstStyle>
          <a:p>
            <a:endParaRPr lang="he-IL"/>
          </a:p>
        </p:txBody>
      </p:sp>
      <p:sp>
        <p:nvSpPr>
          <p:cNvPr id="29" name="מציין מיקום של מספר שקופית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7F317C0-7F07-4066-9E8A-7687977A0460}"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B65D4C3-141F-4B77-95C2-C0D708C1FA52}" type="datetimeFigureOut">
              <a:rPr lang="he-IL" smtClean="0"/>
              <a:t>כ"ב/סיון/תשע"ה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F317C0-7F07-4066-9E8A-7687977A0460}"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781800" y="381000"/>
            <a:ext cx="1905000" cy="5486400"/>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381000"/>
            <a:ext cx="6248400" cy="5486400"/>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EB65D4C3-141F-4B77-95C2-C0D708C1FA52}" type="datetimeFigureOut">
              <a:rPr lang="he-IL" smtClean="0"/>
              <a:t>כ"ב/סיון/תשע"ה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7F317C0-7F07-4066-9E8A-7687977A0460}"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7494"/>
            <a:ext cx="8229600" cy="1399032"/>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457200" y="1882808"/>
            <a:ext cx="822960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791456" y="6480048"/>
            <a:ext cx="2133600" cy="301752"/>
          </a:xfrm>
        </p:spPr>
        <p:txBody>
          <a:bodyPr/>
          <a:lstStyle/>
          <a:p>
            <a:fld id="{EB65D4C3-141F-4B77-95C2-C0D708C1FA52}" type="datetimeFigureOut">
              <a:rPr lang="he-IL" smtClean="0"/>
              <a:t>כ"ב/סיון/תשע"ה</a:t>
            </a:fld>
            <a:endParaRPr lang="he-IL"/>
          </a:p>
        </p:txBody>
      </p:sp>
      <p:sp>
        <p:nvSpPr>
          <p:cNvPr id="5" name="מציין מיקום של כותרת תחתונה 4"/>
          <p:cNvSpPr>
            <a:spLocks noGrp="1"/>
          </p:cNvSpPr>
          <p:nvPr>
            <p:ph type="ftr" sz="quarter" idx="11"/>
          </p:nvPr>
        </p:nvSpPr>
        <p:spPr>
          <a:xfrm>
            <a:off x="457200"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p:txBody>
          <a:bodyPr/>
          <a:lstStyle/>
          <a:p>
            <a:fld id="{47F317C0-7F07-4066-9E8A-7687977A0460}"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9" name="משולש ישר-זווית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משולש שווה שוקיים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מציין מיקום של תאריך 3"/>
          <p:cNvSpPr>
            <a:spLocks noGrp="1"/>
          </p:cNvSpPr>
          <p:nvPr>
            <p:ph type="dt" sz="half" idx="10"/>
          </p:nvPr>
        </p:nvSpPr>
        <p:spPr>
          <a:xfrm>
            <a:off x="6955632" y="6477000"/>
            <a:ext cx="2133600" cy="304800"/>
          </a:xfrm>
        </p:spPr>
        <p:txBody>
          <a:bodyPr/>
          <a:lstStyle/>
          <a:p>
            <a:fld id="{EB65D4C3-141F-4B77-95C2-C0D708C1FA52}" type="datetimeFigureOut">
              <a:rPr lang="he-IL" smtClean="0"/>
              <a:t>כ"ב/סיון/תשע"ה</a:t>
            </a:fld>
            <a:endParaRPr lang="he-IL"/>
          </a:p>
        </p:txBody>
      </p:sp>
      <p:sp>
        <p:nvSpPr>
          <p:cNvPr id="5" name="מציין מיקום של כותרת תחתונה 4"/>
          <p:cNvSpPr>
            <a:spLocks noGrp="1"/>
          </p:cNvSpPr>
          <p:nvPr>
            <p:ph type="ftr" sz="quarter" idx="11"/>
          </p:nvPr>
        </p:nvSpPr>
        <p:spPr>
          <a:xfrm>
            <a:off x="2619376" y="6480969"/>
            <a:ext cx="4260056" cy="300831"/>
          </a:xfrm>
        </p:spPr>
        <p:txBody>
          <a:bodyPr/>
          <a:lstStyle/>
          <a:p>
            <a:endParaRPr lang="he-IL"/>
          </a:p>
        </p:txBody>
      </p:sp>
      <p:sp>
        <p:nvSpPr>
          <p:cNvPr id="6" name="מציין מיקום של מספר שקופית 5"/>
          <p:cNvSpPr>
            <a:spLocks noGrp="1"/>
          </p:cNvSpPr>
          <p:nvPr>
            <p:ph type="sldNum" sz="quarter" idx="12"/>
          </p:nvPr>
        </p:nvSpPr>
        <p:spPr>
          <a:xfrm>
            <a:off x="8451056" y="809624"/>
            <a:ext cx="502920" cy="300831"/>
          </a:xfrm>
        </p:spPr>
        <p:txBody>
          <a:bodyPr/>
          <a:lstStyle/>
          <a:p>
            <a:fld id="{47F317C0-7F07-4066-9E8A-7687977A0460}" type="slidenum">
              <a:rPr lang="he-IL" smtClean="0"/>
              <a:t>‹#›</a:t>
            </a:fld>
            <a:endParaRPr lang="he-IL"/>
          </a:p>
        </p:txBody>
      </p:sp>
      <p:cxnSp>
        <p:nvCxnSpPr>
          <p:cNvPr id="11" name="מחבר ישר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מחבר ישר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כותרת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marL="0" algn="l">
              <a:defRPr/>
            </a:lvl1p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4791456" y="6480969"/>
            <a:ext cx="2133600" cy="301752"/>
          </a:xfrm>
        </p:spPr>
        <p:txBody>
          <a:bodyPr/>
          <a:lstStyle/>
          <a:p>
            <a:fld id="{EB65D4C3-141F-4B77-95C2-C0D708C1FA52}" type="datetimeFigureOut">
              <a:rPr lang="he-IL" smtClean="0"/>
              <a:t>כ"ב/סיון/תשע"ה</a:t>
            </a:fld>
            <a:endParaRPr lang="he-IL"/>
          </a:p>
        </p:txBody>
      </p:sp>
      <p:sp>
        <p:nvSpPr>
          <p:cNvPr id="6" name="מציין מיקום של כותרת תחתונה 5"/>
          <p:cNvSpPr>
            <a:spLocks noGrp="1"/>
          </p:cNvSpPr>
          <p:nvPr>
            <p:ph type="ftr" sz="quarter" idx="11"/>
          </p:nvPr>
        </p:nvSpPr>
        <p:spPr>
          <a:xfrm>
            <a:off x="457200" y="6480969"/>
            <a:ext cx="4260056" cy="301752"/>
          </a:xfrm>
        </p:spPr>
        <p:txBody>
          <a:bodyPr/>
          <a:lstStyle/>
          <a:p>
            <a:endParaRPr lang="he-IL"/>
          </a:p>
        </p:txBody>
      </p:sp>
      <p:sp>
        <p:nvSpPr>
          <p:cNvPr id="7" name="מציין מיקום של מספר שקופית 6"/>
          <p:cNvSpPr>
            <a:spLocks noGrp="1"/>
          </p:cNvSpPr>
          <p:nvPr>
            <p:ph type="sldNum" sz="quarter" idx="12"/>
          </p:nvPr>
        </p:nvSpPr>
        <p:spPr>
          <a:xfrm>
            <a:off x="7589520" y="6480969"/>
            <a:ext cx="502920" cy="301752"/>
          </a:xfrm>
        </p:spPr>
        <p:txBody>
          <a:bodyPr/>
          <a:lstStyle/>
          <a:p>
            <a:fld id="{47F317C0-7F07-4066-9E8A-7687977A0460}"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a:xfrm>
            <a:off x="4791456" y="6480969"/>
            <a:ext cx="2130552" cy="301752"/>
          </a:xfrm>
        </p:spPr>
        <p:txBody>
          <a:bodyPr/>
          <a:lstStyle/>
          <a:p>
            <a:fld id="{EB65D4C3-141F-4B77-95C2-C0D708C1FA52}" type="datetimeFigureOut">
              <a:rPr lang="he-IL" smtClean="0"/>
              <a:t>כ"ב/סיון/תשע"ה</a:t>
            </a:fld>
            <a:endParaRPr lang="he-IL"/>
          </a:p>
        </p:txBody>
      </p:sp>
      <p:sp>
        <p:nvSpPr>
          <p:cNvPr id="8" name="מציין מיקום של כותרת תחתונה 7"/>
          <p:cNvSpPr>
            <a:spLocks noGrp="1"/>
          </p:cNvSpPr>
          <p:nvPr>
            <p:ph type="ftr" sz="quarter" idx="11"/>
          </p:nvPr>
        </p:nvSpPr>
        <p:spPr>
          <a:xfrm>
            <a:off x="457200" y="6480969"/>
            <a:ext cx="4261104" cy="301752"/>
          </a:xfrm>
        </p:spPr>
        <p:txBody>
          <a:bodyPr/>
          <a:lstStyle/>
          <a:p>
            <a:endParaRPr lang="he-IL"/>
          </a:p>
        </p:txBody>
      </p:sp>
      <p:sp>
        <p:nvSpPr>
          <p:cNvPr id="9" name="מציין מיקום של מספר שקופית 8"/>
          <p:cNvSpPr>
            <a:spLocks noGrp="1"/>
          </p:cNvSpPr>
          <p:nvPr>
            <p:ph type="sldNum" sz="quarter" idx="12"/>
          </p:nvPr>
        </p:nvSpPr>
        <p:spPr>
          <a:xfrm>
            <a:off x="7589520" y="6483096"/>
            <a:ext cx="502920" cy="301752"/>
          </a:xfrm>
        </p:spPr>
        <p:txBody>
          <a:bodyPr/>
          <a:lstStyle>
            <a:lvl1pPr algn="ctr">
              <a:defRPr/>
            </a:lvl1pPr>
          </a:lstStyle>
          <a:p>
            <a:fld id="{47F317C0-7F07-4066-9E8A-7687977A046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0"/>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EB65D4C3-141F-4B77-95C2-C0D708C1FA52}" type="datetimeFigureOut">
              <a:rPr lang="he-IL" smtClean="0"/>
              <a:t>כ"ב/סיון/תשע"ה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47F317C0-7F07-4066-9E8A-7687977A0460}"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4791456" y="6480969"/>
            <a:ext cx="2133600" cy="301752"/>
          </a:xfrm>
        </p:spPr>
        <p:txBody>
          <a:bodyPr/>
          <a:lstStyle/>
          <a:p>
            <a:fld id="{EB65D4C3-141F-4B77-95C2-C0D708C1FA52}" type="datetimeFigureOut">
              <a:rPr lang="he-IL" smtClean="0"/>
              <a:t>כ"ב/סיון/תשע"ה</a:t>
            </a:fld>
            <a:endParaRPr lang="he-IL"/>
          </a:p>
        </p:txBody>
      </p:sp>
      <p:sp>
        <p:nvSpPr>
          <p:cNvPr id="3" name="מציין מיקום של כותרת תחתונה 2"/>
          <p:cNvSpPr>
            <a:spLocks noGrp="1"/>
          </p:cNvSpPr>
          <p:nvPr>
            <p:ph type="ftr" sz="quarter" idx="11"/>
          </p:nvPr>
        </p:nvSpPr>
        <p:spPr>
          <a:xfrm>
            <a:off x="457200" y="6481890"/>
            <a:ext cx="4260056" cy="300831"/>
          </a:xfrm>
        </p:spPr>
        <p:txBody>
          <a:bodyPr/>
          <a:lstStyle/>
          <a:p>
            <a:endParaRPr lang="he-IL"/>
          </a:p>
        </p:txBody>
      </p:sp>
      <p:sp>
        <p:nvSpPr>
          <p:cNvPr id="4" name="מציין מיקום של מספר שקופית 3"/>
          <p:cNvSpPr>
            <a:spLocks noGrp="1"/>
          </p:cNvSpPr>
          <p:nvPr>
            <p:ph type="sldNum" sz="quarter" idx="12"/>
          </p:nvPr>
        </p:nvSpPr>
        <p:spPr>
          <a:xfrm>
            <a:off x="7589520" y="6480969"/>
            <a:ext cx="502920" cy="301752"/>
          </a:xfrm>
        </p:spPr>
        <p:txBody>
          <a:bodyPr/>
          <a:lstStyle/>
          <a:p>
            <a:fld id="{47F317C0-7F07-4066-9E8A-7687977A0460}"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2">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278976" y="6556248"/>
            <a:ext cx="2133600" cy="301752"/>
          </a:xfrm>
        </p:spPr>
        <p:txBody>
          <a:bodyPr/>
          <a:lstStyle>
            <a:lvl1pPr>
              <a:defRPr sz="900"/>
            </a:lvl1pPr>
          </a:lstStyle>
          <a:p>
            <a:fld id="{EB65D4C3-141F-4B77-95C2-C0D708C1FA52}" type="datetimeFigureOut">
              <a:rPr lang="he-IL" smtClean="0"/>
              <a:t>כ"ב/סיון/תשע"ה</a:t>
            </a:fld>
            <a:endParaRPr lang="he-IL"/>
          </a:p>
        </p:txBody>
      </p:sp>
      <p:sp>
        <p:nvSpPr>
          <p:cNvPr id="6" name="מציין מיקום של כותרת תחתונה 5"/>
          <p:cNvSpPr>
            <a:spLocks noGrp="1"/>
          </p:cNvSpPr>
          <p:nvPr>
            <p:ph type="ftr" sz="quarter" idx="11"/>
          </p:nvPr>
        </p:nvSpPr>
        <p:spPr>
          <a:xfrm>
            <a:off x="1135856" y="6556248"/>
            <a:ext cx="5143120"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410576" y="6556248"/>
            <a:ext cx="502920" cy="301752"/>
          </a:xfrm>
        </p:spPr>
        <p:txBody>
          <a:bodyPr/>
          <a:lstStyle>
            <a:lvl1pPr>
              <a:defRPr sz="900"/>
            </a:lvl1pPr>
          </a:lstStyle>
          <a:p>
            <a:fld id="{47F317C0-7F07-4066-9E8A-7687977A046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108192" y="6556248"/>
            <a:ext cx="2103120" cy="301752"/>
          </a:xfrm>
        </p:spPr>
        <p:txBody>
          <a:bodyPr/>
          <a:lstStyle>
            <a:lvl1pPr>
              <a:defRPr sz="900"/>
            </a:lvl1pPr>
          </a:lstStyle>
          <a:p>
            <a:fld id="{EB65D4C3-141F-4B77-95C2-C0D708C1FA52}" type="datetimeFigureOut">
              <a:rPr lang="he-IL" smtClean="0"/>
              <a:t>כ"ב/סיון/תשע"ה</a:t>
            </a:fld>
            <a:endParaRPr lang="he-IL"/>
          </a:p>
        </p:txBody>
      </p:sp>
      <p:sp>
        <p:nvSpPr>
          <p:cNvPr id="6" name="מציין מיקום של כותרת תחתונה 5"/>
          <p:cNvSpPr>
            <a:spLocks noGrp="1"/>
          </p:cNvSpPr>
          <p:nvPr>
            <p:ph type="ftr" sz="quarter" idx="11"/>
          </p:nvPr>
        </p:nvSpPr>
        <p:spPr>
          <a:xfrm>
            <a:off x="1170432" y="6557169"/>
            <a:ext cx="4948072" cy="301752"/>
          </a:xfrm>
        </p:spPr>
        <p:txBody>
          <a:bodyPr/>
          <a:lstStyle>
            <a:lvl1pPr>
              <a:defRPr sz="900"/>
            </a:lvl1pPr>
          </a:lstStyle>
          <a:p>
            <a:endParaRPr lang="he-IL"/>
          </a:p>
        </p:txBody>
      </p:sp>
      <p:sp>
        <p:nvSpPr>
          <p:cNvPr id="7" name="מציין מיקום של מספר שקופית 6"/>
          <p:cNvSpPr>
            <a:spLocks noGrp="1"/>
          </p:cNvSpPr>
          <p:nvPr>
            <p:ph type="sldNum" sz="quarter" idx="12"/>
          </p:nvPr>
        </p:nvSpPr>
        <p:spPr>
          <a:xfrm>
            <a:off x="8217192" y="6556248"/>
            <a:ext cx="365760" cy="301752"/>
          </a:xfrm>
        </p:spPr>
        <p:txBody>
          <a:bodyPr/>
          <a:lstStyle>
            <a:lvl1pPr algn="ctr">
              <a:defRPr sz="900"/>
            </a:lvl1pPr>
          </a:lstStyle>
          <a:p>
            <a:fld id="{47F317C0-7F07-4066-9E8A-7687977A046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משולש ישר-זווית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מחבר ישר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מציין מיקום של כותרת 21"/>
          <p:cNvSpPr>
            <a:spLocks noGrp="1"/>
          </p:cNvSpPr>
          <p:nvPr>
            <p:ph type="title"/>
          </p:nvPr>
        </p:nvSpPr>
        <p:spPr>
          <a:xfrm>
            <a:off x="457200" y="267494"/>
            <a:ext cx="8229600" cy="1399032"/>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B65D4C3-141F-4B77-95C2-C0D708C1FA52}" type="datetimeFigureOut">
              <a:rPr lang="he-IL" smtClean="0"/>
              <a:t>כ"ב/סיון/תשע"ה</a:t>
            </a:fld>
            <a:endParaRPr lang="he-IL"/>
          </a:p>
        </p:txBody>
      </p:sp>
      <p:sp>
        <p:nvSpPr>
          <p:cNvPr id="3" name="מציין מיקום של כותרת תחתונה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e-IL"/>
          </a:p>
        </p:txBody>
      </p:sp>
      <p:sp>
        <p:nvSpPr>
          <p:cNvPr id="23" name="מציין מיקום של מספר שקופית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7F317C0-7F07-4066-9E8A-7687977A0460}"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ctr"/>
            <a:r>
              <a:rPr lang="he-IL" dirty="0" smtClean="0"/>
              <a:t>לקראת הקיץ- יוצאים לחופשה בטוחה </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2" y="3124200"/>
            <a:ext cx="54768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10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מעורבות באירועי אלימות </a:t>
            </a:r>
            <a:endParaRPr lang="he-I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5196663"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49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הימורים </a:t>
            </a:r>
            <a:endParaRPr lang="he-I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39878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3429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025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dirty="0"/>
              <a:t/>
            </a:r>
            <a:br>
              <a:rPr lang="he-IL" dirty="0"/>
            </a:br>
            <a:r>
              <a:rPr lang="he-IL" dirty="0" smtClean="0"/>
              <a:t/>
            </a:r>
            <a:br>
              <a:rPr lang="he-IL" dirty="0" smtClean="0"/>
            </a:br>
            <a:r>
              <a:rPr lang="he-IL" dirty="0"/>
              <a:t/>
            </a:r>
            <a:br>
              <a:rPr lang="he-IL" dirty="0"/>
            </a:br>
            <a:r>
              <a:rPr lang="he-IL" sz="3600" dirty="0" smtClean="0"/>
              <a:t>על </a:t>
            </a:r>
            <a:r>
              <a:rPr lang="he-IL" sz="3600" dirty="0"/>
              <a:t>מנת שתיהנו מחופשה בטוחה ולא תאבדו את חופש הבחירה, ובכדי להגביר את תחושת הביטחון והמוגנות שלכם, להלן מספר רעיונות אותם ניתן לאמץ</a:t>
            </a:r>
            <a:r>
              <a:rPr lang="he-IL" dirty="0" smtClean="0"/>
              <a:t>:</a:t>
            </a:r>
            <a:r>
              <a:rPr lang="he-IL" dirty="0"/>
              <a:t/>
            </a:r>
            <a:br>
              <a:rPr lang="he-IL" dirty="0"/>
            </a:br>
            <a:endParaRPr lang="he-IL" dirty="0"/>
          </a:p>
        </p:txBody>
      </p:sp>
      <p:sp>
        <p:nvSpPr>
          <p:cNvPr id="6" name="מלבן 5"/>
          <p:cNvSpPr/>
          <p:nvPr/>
        </p:nvSpPr>
        <p:spPr>
          <a:xfrm>
            <a:off x="304800" y="2971800"/>
            <a:ext cx="8229600" cy="1938992"/>
          </a:xfrm>
          <a:prstGeom prst="rect">
            <a:avLst/>
          </a:prstGeom>
        </p:spPr>
        <p:txBody>
          <a:bodyPr wrap="square">
            <a:spAutoFit/>
          </a:bodyPr>
          <a:lstStyle/>
          <a:p>
            <a:pPr marL="342900" lvl="0" indent="-342900">
              <a:buFont typeface="Wingdings" pitchFamily="2" charset="2"/>
              <a:buChar char="ü"/>
            </a:pPr>
            <a:r>
              <a:rPr lang="he-IL" sz="2400" dirty="0" smtClean="0"/>
              <a:t>הציבו </a:t>
            </a:r>
            <a:r>
              <a:rPr lang="he-IL" sz="2400" dirty="0"/>
              <a:t>לעצמכם תמרורי אזהרה למצבים שעלול להיות בהם סיכון,  למצב של פיתוי או בילוי בעייתי, להשפעות חברתיות לא רצויות.  זיהיתם תמרור כזה? מומלץ מאד לשוחח על כך עם חבריכם ו/או אדם קרוב לקבלת עצה והדרכה  על  "מה כדאי ומה  נכון" . כך תוכלו לעצב לעצמכם  "תמרורי הכוונה</a:t>
            </a:r>
            <a:r>
              <a:rPr lang="he-IL" sz="2400" dirty="0" smtClean="0"/>
              <a:t>". </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648200"/>
            <a:ext cx="18669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182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762000" y="1219201"/>
            <a:ext cx="7848600" cy="3970318"/>
          </a:xfrm>
          <a:prstGeom prst="rect">
            <a:avLst/>
          </a:prstGeom>
        </p:spPr>
        <p:txBody>
          <a:bodyPr wrap="square">
            <a:spAutoFit/>
          </a:bodyPr>
          <a:lstStyle/>
          <a:p>
            <a:pPr marL="457200" lvl="0" indent="-457200">
              <a:buFont typeface="Wingdings" pitchFamily="2" charset="2"/>
              <a:buChar char="ü"/>
            </a:pPr>
            <a:r>
              <a:rPr lang="he-IL" sz="2800" dirty="0"/>
              <a:t>ארגנו לעצמכם עיסוקים בעלי משמעות:  היו בקשר עם חבריכם, קיימו פעילויות משותפות, השתתפו במיזמים של התנדבות, אחריות ואכפתיות חברתית גם בימי החופשה.  </a:t>
            </a:r>
            <a:endParaRPr lang="en-US" sz="2800" dirty="0"/>
          </a:p>
          <a:p>
            <a:pPr lvl="0"/>
            <a:endParaRPr lang="he-IL" sz="2800" dirty="0" smtClean="0"/>
          </a:p>
          <a:p>
            <a:pPr marL="457200" lvl="0" indent="-457200">
              <a:buFont typeface="Wingdings" pitchFamily="2" charset="2"/>
              <a:buChar char="ü"/>
            </a:pPr>
            <a:r>
              <a:rPr lang="he-IL" sz="2800" dirty="0" smtClean="0"/>
              <a:t>לקראת </a:t>
            </a:r>
            <a:r>
              <a:rPr lang="he-IL" sz="2800" dirty="0"/>
              <a:t>יציאה לבילוי כדאי לתכנן לאן יוצאים,  עם מי, מה מתכננים לעשות  ואיך חוזרים הביתה בשלום. חשוב ליידע את ההורים עם מי אתם יוצאים, לאן, מתי וכיצד אתם חוזרים. בעת הבילוי היו זמינים בנייד. </a:t>
            </a:r>
            <a:endParaRPr lang="en-US"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5189519"/>
            <a:ext cx="3590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61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371600" y="1219200"/>
            <a:ext cx="7239000" cy="2554545"/>
          </a:xfrm>
          <a:prstGeom prst="rect">
            <a:avLst/>
          </a:prstGeom>
        </p:spPr>
        <p:txBody>
          <a:bodyPr wrap="square">
            <a:spAutoFit/>
          </a:bodyPr>
          <a:lstStyle/>
          <a:p>
            <a:pPr marL="457200" lvl="0" indent="-457200">
              <a:buFont typeface="Wingdings" pitchFamily="2" charset="2"/>
              <a:buChar char="ü"/>
            </a:pPr>
            <a:r>
              <a:rPr lang="he-IL" sz="3200" dirty="0"/>
              <a:t>במצבים של פגיעה באחר או התנהגות לא מותאמת , גלו אחריות  ואל תעמדו מן הצד. הזעיקו עזרת מבוגר בעת הצורך. שיתוף מבוגר או דיווח לאיש מקצוע יכול להציל חבר. </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0"/>
            <a:ext cx="3657600" cy="29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6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14400" y="990600"/>
            <a:ext cx="7620000" cy="1938992"/>
          </a:xfrm>
          <a:prstGeom prst="rect">
            <a:avLst/>
          </a:prstGeom>
        </p:spPr>
        <p:txBody>
          <a:bodyPr wrap="square">
            <a:spAutoFit/>
          </a:bodyPr>
          <a:lstStyle/>
          <a:p>
            <a:pPr lvl="0" algn="ctr"/>
            <a:r>
              <a:rPr lang="he-IL" sz="4000" dirty="0"/>
              <a:t>בלו את החופשה בביטחון  ובבטיחות. רגע של מחשבה ושיקול דעת  מאפשר המשך נעים של חופשה בטוחה.</a:t>
            </a:r>
            <a:endParaRPr lang="en-US" sz="40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44589"/>
            <a:ext cx="3200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99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 y="0"/>
            <a:ext cx="8458200" cy="6858000"/>
          </a:xfrm>
        </p:spPr>
        <p:txBody>
          <a:bodyPr>
            <a:normAutofit fontScale="90000"/>
          </a:bodyPr>
          <a:lstStyle/>
          <a:p>
            <a:r>
              <a:rPr lang="he-IL" dirty="0" smtClean="0">
                <a:effectLst/>
              </a:rPr>
              <a:t/>
            </a:r>
            <a:br>
              <a:rPr lang="he-IL" dirty="0" smtClean="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dirty="0" smtClean="0">
                <a:effectLst/>
              </a:rPr>
              <a:t/>
            </a:r>
            <a:br>
              <a:rPr lang="he-IL" dirty="0" smtClean="0">
                <a:effectLst/>
              </a:rPr>
            </a:br>
            <a:r>
              <a:rPr lang="he-IL" dirty="0">
                <a:effectLst/>
              </a:rPr>
              <a:t/>
            </a:r>
            <a:br>
              <a:rPr lang="he-IL"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a:effectLst/>
              </a:rPr>
              <a:t/>
            </a:r>
            <a:br>
              <a:rPr lang="he-IL" sz="2800" dirty="0">
                <a:effectLst/>
              </a:rPr>
            </a:br>
            <a:r>
              <a:rPr lang="he-IL" sz="2800" dirty="0" smtClean="0">
                <a:effectLst/>
              </a:rPr>
              <a:t/>
            </a:r>
            <a:br>
              <a:rPr lang="he-IL" sz="2800" dirty="0" smtClean="0">
                <a:effectLst/>
              </a:rPr>
            </a:br>
            <a:r>
              <a:rPr lang="he-IL" sz="2800" dirty="0" smtClean="0">
                <a:effectLst/>
              </a:rPr>
              <a:t/>
            </a:r>
            <a:br>
              <a:rPr lang="he-IL" sz="2800" dirty="0" smtClean="0">
                <a:effectLst/>
              </a:rPr>
            </a:br>
            <a:r>
              <a:rPr lang="he-IL" sz="2800" dirty="0" smtClean="0">
                <a:effectLst/>
              </a:rPr>
              <a:t/>
            </a:r>
            <a:br>
              <a:rPr lang="he-IL" sz="2800" dirty="0" smtClean="0">
                <a:effectLst/>
              </a:rPr>
            </a:br>
            <a:r>
              <a:rPr lang="he-IL" sz="3600" dirty="0" smtClean="0">
                <a:effectLst/>
              </a:rPr>
              <a:t>חופשת הקיץ היא תקופה שכולנו מחכים לה (כן, גם אנחנו המורים). </a:t>
            </a:r>
            <a:br>
              <a:rPr lang="he-IL" sz="3600" dirty="0" smtClean="0">
                <a:effectLst/>
              </a:rPr>
            </a:br>
            <a:r>
              <a:rPr lang="he-IL" sz="3600" dirty="0">
                <a:effectLst/>
              </a:rPr>
              <a:t/>
            </a:r>
            <a:br>
              <a:rPr lang="he-IL" sz="3600" dirty="0">
                <a:effectLst/>
              </a:rPr>
            </a:br>
            <a:r>
              <a:rPr lang="he-IL" sz="3600" dirty="0" smtClean="0">
                <a:effectLst/>
              </a:rPr>
              <a:t>התנתקות </a:t>
            </a:r>
            <a:r>
              <a:rPr lang="he-IL" sz="3600" dirty="0">
                <a:effectLst/>
              </a:rPr>
              <a:t>משגרת בית הספר חשובה ביותר ומאפשרת  מנוחה, "מילוי מצברים" נפשיים ואגירת כוחות לשנה הבאה</a:t>
            </a:r>
            <a:r>
              <a:rPr lang="he-IL" sz="3600" dirty="0" smtClean="0">
                <a:effectLst/>
              </a:rPr>
              <a:t>.</a:t>
            </a:r>
            <a:br>
              <a:rPr lang="he-IL" sz="3600" dirty="0" smtClean="0">
                <a:effectLst/>
              </a:rPr>
            </a:br>
            <a:r>
              <a:rPr lang="he-IL" sz="3600" dirty="0" smtClean="0">
                <a:effectLst/>
              </a:rPr>
              <a:t/>
            </a:r>
            <a:br>
              <a:rPr lang="he-IL" sz="3600" dirty="0" smtClean="0">
                <a:effectLst/>
              </a:rPr>
            </a:br>
            <a:r>
              <a:rPr lang="he-IL" sz="3600" dirty="0" smtClean="0">
                <a:effectLst/>
              </a:rPr>
              <a:t>עם </a:t>
            </a:r>
            <a:r>
              <a:rPr lang="he-IL" sz="3600" dirty="0">
                <a:effectLst/>
              </a:rPr>
              <a:t>זאת, המעבר החד ממסגרת ברורה, שיש בה שגרה מסודרת ומובנת למצב של ריק והיעדר  סדר יום מינימלי, עלולה להיות כרוכה גם בקשיים וסכנות.   </a:t>
            </a:r>
            <a:r>
              <a:rPr lang="en-US" sz="3600" dirty="0">
                <a:effectLst/>
              </a:rPr>
              <a:t/>
            </a:r>
            <a:br>
              <a:rPr lang="en-US" sz="3600" dirty="0">
                <a:effectLst/>
              </a:rPr>
            </a:br>
            <a:endParaRPr lang="he-IL" sz="3600" dirty="0"/>
          </a:p>
        </p:txBody>
      </p:sp>
    </p:spTree>
    <p:extLst>
      <p:ext uri="{BB962C8B-B14F-4D97-AF65-F5344CB8AC3E}">
        <p14:creationId xmlns:p14="http://schemas.microsoft.com/office/powerpoint/2010/main" val="266018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540544" y="1066800"/>
            <a:ext cx="8062912" cy="2936080"/>
          </a:xfrm>
        </p:spPr>
        <p:txBody>
          <a:bodyPr>
            <a:normAutofit/>
          </a:bodyPr>
          <a:lstStyle/>
          <a:p>
            <a:r>
              <a:rPr lang="he-IL" dirty="0"/>
              <a:t>אצל המתבגרים ידועה תופעת "ההפיכה של היום ללילה", שהיא לכשעצמה משבשת את כל סדרי החיים ומזמנת לכם, בני הנוער, מצבים מפתים ומסוכנים  הן בסביבתכם הפיסית והן בסביבה הווירטואלית באינטרנט. </a:t>
            </a:r>
            <a:endParaRPr lang="en-US" dirty="0"/>
          </a:p>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0790"/>
            <a:ext cx="3124200" cy="212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099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a:t>בין  הגורמים לעלייה במעורבות של בני נוער באירועי אלימות וונדליזם הם השעמום וחוסר המעש, חוסר המסגרת, לצד השימוש באלכוהול.  </a:t>
            </a:r>
            <a:endParaRPr lang="he-IL" dirty="0" smtClean="0"/>
          </a:p>
          <a:p>
            <a:endParaRPr lang="he-IL" dirty="0"/>
          </a:p>
          <a:p>
            <a:r>
              <a:rPr lang="he-IL" dirty="0" smtClean="0"/>
              <a:t>בהשפעת </a:t>
            </a:r>
            <a:r>
              <a:rPr lang="he-IL" dirty="0"/>
              <a:t>אלכוהול בני הנוער עלולים לאבד שליטה, להסתכן ולפעול לעיתים בניגוד לערכים הבסיסיים שלהם.</a:t>
            </a:r>
            <a:endParaRPr lang="en-US" dirty="0"/>
          </a:p>
          <a:p>
            <a:endParaRPr lang="he-IL" dirty="0"/>
          </a:p>
        </p:txBody>
      </p:sp>
    </p:spTree>
    <p:extLst>
      <p:ext uri="{BB962C8B-B14F-4D97-AF65-F5344CB8AC3E}">
        <p14:creationId xmlns:p14="http://schemas.microsoft.com/office/powerpoint/2010/main" val="345659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dirty="0" smtClean="0"/>
              <a:t>אילו סכנות אורבות לנו בקיץ? </a:t>
            </a:r>
            <a:endParaRPr lang="he-IL"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362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11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סכנות ברשת </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833372"/>
            <a:ext cx="4419599" cy="411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344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סכנות השמש</a:t>
            </a: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76850"/>
            <a:ext cx="3352799" cy="203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97428"/>
            <a:ext cx="3886200" cy="26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115" y="3276601"/>
            <a:ext cx="3148857" cy="313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085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סכנות בטיולים </a:t>
            </a:r>
            <a:endParaRPr lang="he-I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42" y="4648200"/>
            <a:ext cx="3092658"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317" y="2305049"/>
            <a:ext cx="2712044" cy="27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3051854" cy="203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52400"/>
            <a:ext cx="28575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112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שימוש בחומרים מסוכנים </a:t>
            </a:r>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95537"/>
            <a:ext cx="2362200" cy="313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32" y="1521619"/>
            <a:ext cx="2554753" cy="229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139" y="4702597"/>
            <a:ext cx="2479949" cy="16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3302" y="1619448"/>
            <a:ext cx="2333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097" y="4038600"/>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627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תלהבות">
  <a:themeElements>
    <a:clrScheme name="התלהבות">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התלהבות">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42</TotalTime>
  <Words>269</Words>
  <Application>Microsoft Office PowerPoint</Application>
  <PresentationFormat>‫הצגה על המסך (4:3)</PresentationFormat>
  <Paragraphs>20</Paragraphs>
  <Slides>15</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Century Gothic</vt:lpstr>
      <vt:lpstr>Gisha</vt:lpstr>
      <vt:lpstr>Verdana</vt:lpstr>
      <vt:lpstr>Wingdings</vt:lpstr>
      <vt:lpstr>Wingdings 2</vt:lpstr>
      <vt:lpstr>התלהבות</vt:lpstr>
      <vt:lpstr>לקראת הקיץ- יוצאים לחופשה בטוחה </vt:lpstr>
      <vt:lpstr>                                           חופשת הקיץ היא תקופה שכולנו מחכים לה (כן, גם אנחנו המורים).   התנתקות משגרת בית הספר חשובה ביותר ומאפשרת  מנוחה, "מילוי מצברים" נפשיים ואגירת כוחות לשנה הבאה.  עם זאת, המעבר החד ממסגרת ברורה, שיש בה שגרה מסודרת ומובנת למצב של ריק והיעדר  סדר יום מינימלי, עלולה להיות כרוכה גם בקשיים וסכנות.    </vt:lpstr>
      <vt:lpstr>מצגת של PowerPoint</vt:lpstr>
      <vt:lpstr>מצגת של PowerPoint</vt:lpstr>
      <vt:lpstr>אילו סכנות אורבות לנו בקיץ? </vt:lpstr>
      <vt:lpstr>סכנות ברשת </vt:lpstr>
      <vt:lpstr>סכנות השמש</vt:lpstr>
      <vt:lpstr>סכנות בטיולים </vt:lpstr>
      <vt:lpstr>שימוש בחומרים מסוכנים </vt:lpstr>
      <vt:lpstr>מעורבות באירועי אלימות </vt:lpstr>
      <vt:lpstr>הימורים </vt:lpstr>
      <vt:lpstr>   על מנת שתיהנו מחופשה בטוחה ולא תאבדו את חופש הבחירה, ובכדי להגביר את תחושת הביטחון והמוגנות שלכם, להלן מספר רעיונות אותם ניתן לאמץ: </vt:lpstr>
      <vt:lpstr>מצגת של PowerPoint</vt:lpstr>
      <vt:lpstr>מצגת של PowerPoint</vt:lpstr>
      <vt:lpstr>מצגת של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לקראת הקיץ- יוצאים לחופשה בטוחה</dc:title>
  <dc:creator>yetis</dc:creator>
  <cp:lastModifiedBy>Ami CAstiel</cp:lastModifiedBy>
  <cp:revision>11</cp:revision>
  <dcterms:created xsi:type="dcterms:W3CDTF">2014-05-16T06:57:05Z</dcterms:created>
  <dcterms:modified xsi:type="dcterms:W3CDTF">2015-06-09T10:21:47Z</dcterms:modified>
</cp:coreProperties>
</file>