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95" r:id="rId3"/>
    <p:sldId id="296" r:id="rId4"/>
    <p:sldId id="278" r:id="rId5"/>
    <p:sldId id="297" r:id="rId6"/>
    <p:sldId id="298" r:id="rId7"/>
    <p:sldId id="299" r:id="rId8"/>
    <p:sldId id="300" r:id="rId9"/>
    <p:sldId id="301" r:id="rId10"/>
    <p:sldId id="302" r:id="rId11"/>
    <p:sldId id="303" r:id="rId12"/>
    <p:sldId id="304" r:id="rId13"/>
    <p:sldId id="305" r:id="rId14"/>
    <p:sldId id="306" r:id="rId15"/>
    <p:sldId id="307" r:id="rId16"/>
    <p:sldId id="308" r:id="rId17"/>
    <p:sldId id="309" r:id="rId18"/>
    <p:sldId id="310" r:id="rId19"/>
    <p:sldId id="311" r:id="rId20"/>
    <p:sldId id="312" r:id="rId21"/>
    <p:sldId id="313" r:id="rId22"/>
    <p:sldId id="314" r:id="rId23"/>
    <p:sldId id="315" r:id="rId24"/>
    <p:sldId id="316" r:id="rId25"/>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6D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4" d="100"/>
          <a:sy n="54" d="100"/>
        </p:scale>
        <p:origin x="1315" y="58"/>
      </p:cViewPr>
      <p:guideLst>
        <p:guide orient="horz" pos="2160"/>
        <p:guide pos="2880"/>
      </p:guideLst>
    </p:cSldViewPr>
  </p:slideViewPr>
  <p:notesTextViewPr>
    <p:cViewPr>
      <p:scale>
        <a:sx n="1" d="1"/>
        <a:sy n="1" d="1"/>
      </p:scale>
      <p:origin x="0" y="0"/>
    </p:cViewPr>
  </p:notesTextViewPr>
  <p:sorterViewPr>
    <p:cViewPr>
      <p:scale>
        <a:sx n="100" d="100"/>
        <a:sy n="100" d="100"/>
      </p:scale>
      <p:origin x="0" y="28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he-IL" smtClean="0"/>
              <a:t>לחץ כדי לערוך סגנון כותרת של תבנית בסיס</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e-IL" smtClean="0"/>
              <a:t>לחץ כדי לערוך סגנון כותרת משנה של תבנית בסיס</a:t>
            </a:r>
            <a:endParaRPr kumimoji="0" lang="en-US"/>
          </a:p>
        </p:txBody>
      </p:sp>
      <p:sp>
        <p:nvSpPr>
          <p:cNvPr id="30" name="Date Placeholder 29"/>
          <p:cNvSpPr>
            <a:spLocks noGrp="1"/>
          </p:cNvSpPr>
          <p:nvPr>
            <p:ph type="dt" sz="half" idx="10"/>
          </p:nvPr>
        </p:nvSpPr>
        <p:spPr/>
        <p:txBody>
          <a:bodyPr/>
          <a:lstStyle/>
          <a:p>
            <a:fld id="{058F368B-F954-4DC6-9EDD-62A0D74C8707}" type="datetimeFigureOut">
              <a:rPr lang="he-IL" smtClean="0"/>
              <a:t>י"ג/כסלו/תש"פ</a:t>
            </a:fld>
            <a:endParaRPr lang="he-IL"/>
          </a:p>
        </p:txBody>
      </p:sp>
      <p:sp>
        <p:nvSpPr>
          <p:cNvPr id="19" name="Footer Placeholder 18"/>
          <p:cNvSpPr>
            <a:spLocks noGrp="1"/>
          </p:cNvSpPr>
          <p:nvPr>
            <p:ph type="ftr" sz="quarter" idx="11"/>
          </p:nvPr>
        </p:nvSpPr>
        <p:spPr/>
        <p:txBody>
          <a:bodyPr/>
          <a:lstStyle/>
          <a:p>
            <a:endParaRPr lang="he-IL"/>
          </a:p>
        </p:txBody>
      </p:sp>
      <p:sp>
        <p:nvSpPr>
          <p:cNvPr id="27" name="Slide Number Placeholder 26"/>
          <p:cNvSpPr>
            <a:spLocks noGrp="1"/>
          </p:cNvSpPr>
          <p:nvPr>
            <p:ph type="sldNum" sz="quarter" idx="12"/>
          </p:nvPr>
        </p:nvSpPr>
        <p:spPr/>
        <p:txBody>
          <a:bodyPr/>
          <a:lstStyle/>
          <a:p>
            <a:fld id="{1C15B32E-7304-421E-A584-3A75B62E307F}" type="slidenum">
              <a:rPr lang="he-IL" smtClean="0"/>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Date Placeholder 3"/>
          <p:cNvSpPr>
            <a:spLocks noGrp="1"/>
          </p:cNvSpPr>
          <p:nvPr>
            <p:ph type="dt" sz="half" idx="10"/>
          </p:nvPr>
        </p:nvSpPr>
        <p:spPr/>
        <p:txBody>
          <a:bodyPr/>
          <a:lstStyle/>
          <a:p>
            <a:fld id="{058F368B-F954-4DC6-9EDD-62A0D74C8707}" type="datetimeFigureOut">
              <a:rPr lang="he-IL" smtClean="0"/>
              <a:t>י"ג/כסלו/תש"פ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1C15B32E-7304-421E-A584-3A75B62E307F}"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he-IL" smtClean="0"/>
              <a:t>לחץ כדי לערוך סגנון כותרת של תבנית בסיס</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Date Placeholder 3"/>
          <p:cNvSpPr>
            <a:spLocks noGrp="1"/>
          </p:cNvSpPr>
          <p:nvPr>
            <p:ph type="dt" sz="half" idx="10"/>
          </p:nvPr>
        </p:nvSpPr>
        <p:spPr/>
        <p:txBody>
          <a:bodyPr/>
          <a:lstStyle/>
          <a:p>
            <a:fld id="{058F368B-F954-4DC6-9EDD-62A0D74C8707}" type="datetimeFigureOut">
              <a:rPr lang="he-IL" smtClean="0"/>
              <a:t>י"ג/כסלו/תש"פ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1C15B32E-7304-421E-A584-3A75B62E307F}" type="slidenum">
              <a:rPr lang="he-IL" smtClean="0"/>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Content Placeholder 2"/>
          <p:cNvSpPr>
            <a:spLocks noGrp="1"/>
          </p:cNvSpPr>
          <p:nvPr>
            <p:ph idx="1"/>
          </p:nvPr>
        </p:nvSpPr>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Date Placeholder 3"/>
          <p:cNvSpPr>
            <a:spLocks noGrp="1"/>
          </p:cNvSpPr>
          <p:nvPr>
            <p:ph type="dt" sz="half" idx="10"/>
          </p:nvPr>
        </p:nvSpPr>
        <p:spPr/>
        <p:txBody>
          <a:bodyPr/>
          <a:lstStyle/>
          <a:p>
            <a:fld id="{058F368B-F954-4DC6-9EDD-62A0D74C8707}" type="datetimeFigureOut">
              <a:rPr lang="he-IL" smtClean="0"/>
              <a:t>י"ג/כסלו/תש"פ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1C15B32E-7304-421E-A584-3A75B62E307F}" type="slidenum">
              <a:rPr lang="he-IL" smtClean="0"/>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he-IL" smtClean="0"/>
              <a:t>לחץ כדי לערוך סגנון כותרת של תבנית בסיס</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058F368B-F954-4DC6-9EDD-62A0D74C8707}" type="datetimeFigureOut">
              <a:rPr lang="he-IL" smtClean="0"/>
              <a:t>י"ג/כסלו/תש"פ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1C15B32E-7304-421E-A584-3A75B62E307F}" type="slidenum">
              <a:rPr lang="he-IL" smtClean="0"/>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he-IL" smtClean="0"/>
              <a:t>לחץ כדי לערוך סגנון כותרת של תבנית בסיס</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Date Placeholder 4"/>
          <p:cNvSpPr>
            <a:spLocks noGrp="1"/>
          </p:cNvSpPr>
          <p:nvPr>
            <p:ph type="dt" sz="half" idx="10"/>
          </p:nvPr>
        </p:nvSpPr>
        <p:spPr/>
        <p:txBody>
          <a:bodyPr/>
          <a:lstStyle/>
          <a:p>
            <a:fld id="{058F368B-F954-4DC6-9EDD-62A0D74C8707}" type="datetimeFigureOut">
              <a:rPr lang="he-IL" smtClean="0"/>
              <a:t>י"ג/כסלו/תש"פ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1C15B32E-7304-421E-A584-3A75B62E307F}" type="slidenum">
              <a:rPr lang="he-IL" smtClean="0"/>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he-IL" smtClean="0"/>
              <a:t>לחץ כדי לערוך סגנון כותרת של תבנית בסיס</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7" name="Date Placeholder 6"/>
          <p:cNvSpPr>
            <a:spLocks noGrp="1"/>
          </p:cNvSpPr>
          <p:nvPr>
            <p:ph type="dt" sz="half" idx="10"/>
          </p:nvPr>
        </p:nvSpPr>
        <p:spPr/>
        <p:txBody>
          <a:bodyPr/>
          <a:lstStyle/>
          <a:p>
            <a:fld id="{058F368B-F954-4DC6-9EDD-62A0D74C8707}" type="datetimeFigureOut">
              <a:rPr lang="he-IL" smtClean="0"/>
              <a:t>י"ג/כסלו/תש"פ</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1C15B32E-7304-421E-A584-3A75B62E307F}" type="slidenum">
              <a:rPr lang="he-IL" smtClean="0"/>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he-IL" smtClean="0"/>
              <a:t>לחץ כדי לערוך סגנון כותרת של תבנית בסיס</a:t>
            </a:r>
            <a:endParaRPr kumimoji="0" lang="en-US"/>
          </a:p>
        </p:txBody>
      </p:sp>
      <p:sp>
        <p:nvSpPr>
          <p:cNvPr id="3" name="Date Placeholder 2"/>
          <p:cNvSpPr>
            <a:spLocks noGrp="1"/>
          </p:cNvSpPr>
          <p:nvPr>
            <p:ph type="dt" sz="half" idx="10"/>
          </p:nvPr>
        </p:nvSpPr>
        <p:spPr/>
        <p:txBody>
          <a:bodyPr/>
          <a:lstStyle/>
          <a:p>
            <a:fld id="{058F368B-F954-4DC6-9EDD-62A0D74C8707}" type="datetimeFigureOut">
              <a:rPr lang="he-IL" smtClean="0"/>
              <a:t>י"ג/כסלו/תש"פ</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1C15B32E-7304-421E-A584-3A75B62E307F}" type="slidenum">
              <a:rPr lang="he-IL" smtClean="0"/>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8F368B-F954-4DC6-9EDD-62A0D74C8707}" type="datetimeFigureOut">
              <a:rPr lang="he-IL" smtClean="0"/>
              <a:t>י"ג/כסלו/תש"פ</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1C15B32E-7304-421E-A584-3A75B62E307F}"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he-IL" smtClean="0"/>
              <a:t>לחץ כדי לערוך סגנון כותרת של תבנית בסיס</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he-IL" smtClean="0"/>
              <a:t>לחץ כדי לערוך סגנונות טקסט של תבנית בסיס</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Date Placeholder 4"/>
          <p:cNvSpPr>
            <a:spLocks noGrp="1"/>
          </p:cNvSpPr>
          <p:nvPr>
            <p:ph type="dt" sz="half" idx="10"/>
          </p:nvPr>
        </p:nvSpPr>
        <p:spPr/>
        <p:txBody>
          <a:bodyPr/>
          <a:lstStyle/>
          <a:p>
            <a:fld id="{058F368B-F954-4DC6-9EDD-62A0D74C8707}" type="datetimeFigureOut">
              <a:rPr lang="he-IL" smtClean="0"/>
              <a:t>י"ג/כסלו/תש"פ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1C15B32E-7304-421E-A584-3A75B62E307F}" type="slidenum">
              <a:rPr lang="he-IL" smtClean="0"/>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he-IL" smtClean="0"/>
              <a:t>לחץ כדי לערוך סגנון כותרת של תבנית בסיס</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058F368B-F954-4DC6-9EDD-62A0D74C8707}" type="datetimeFigureOut">
              <a:rPr lang="he-IL" smtClean="0"/>
              <a:t>י"ג/כסלו/תש"פ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a:xfrm>
            <a:off x="8077200" y="6356350"/>
            <a:ext cx="609600" cy="365125"/>
          </a:xfrm>
        </p:spPr>
        <p:txBody>
          <a:bodyPr/>
          <a:lstStyle/>
          <a:p>
            <a:fld id="{1C15B32E-7304-421E-A584-3A75B62E307F}" type="slidenum">
              <a:rPr lang="he-IL" smtClean="0"/>
              <a:t>‹#›</a:t>
            </a:fld>
            <a:endParaRPr lang="he-IL"/>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he-IL" smtClean="0"/>
              <a:t>לחץ על הסמל כדי להוסיף תמונה</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he-IL" smtClean="0"/>
              <a:t>לחץ כדי לערוך סגנון כותרת של תבנית בסיס</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58F368B-F954-4DC6-9EDD-62A0D74C8707}" type="datetimeFigureOut">
              <a:rPr lang="he-IL" smtClean="0"/>
              <a:t>י"ג/כסלו/תש"פ</a:t>
            </a:fld>
            <a:endParaRPr lang="he-IL"/>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he-IL"/>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C15B32E-7304-421E-A584-3A75B62E307F}" type="slidenum">
              <a:rPr lang="he-IL" smtClean="0"/>
              <a:t>‹#›</a:t>
            </a:fld>
            <a:endParaRPr lang="he-IL"/>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251520" y="3212976"/>
            <a:ext cx="8768971" cy="2232248"/>
          </a:xfrm>
          <a:blipFill>
            <a:blip r:embed="rId2"/>
            <a:tile tx="0" ty="0" sx="100000" sy="100000" flip="none" algn="tl"/>
          </a:blipFill>
        </p:spPr>
        <p:txBody>
          <a:bodyPr>
            <a:normAutofit fontScale="90000"/>
          </a:bodyPr>
          <a:lstStyle/>
          <a:p>
            <a:pPr algn="ctr"/>
            <a:r>
              <a:rPr lang="en-US" sz="2800" dirty="0" smtClean="0">
                <a:solidFill>
                  <a:prstClr val="black"/>
                </a:solidFill>
                <a:latin typeface="Century Gothic"/>
                <a:cs typeface="Gisha"/>
              </a:rPr>
              <a:t/>
            </a:r>
            <a:br>
              <a:rPr lang="en-US" sz="2800" dirty="0" smtClean="0">
                <a:solidFill>
                  <a:prstClr val="black"/>
                </a:solidFill>
                <a:latin typeface="Century Gothic"/>
                <a:cs typeface="Gisha"/>
              </a:rPr>
            </a:br>
            <a:r>
              <a:rPr lang="en-US" sz="2800" dirty="0" smtClean="0">
                <a:solidFill>
                  <a:prstClr val="black"/>
                </a:solidFill>
                <a:latin typeface="Century Gothic"/>
                <a:cs typeface="Gisha"/>
              </a:rPr>
              <a:t/>
            </a:r>
            <a:br>
              <a:rPr lang="en-US" sz="2800" dirty="0" smtClean="0">
                <a:solidFill>
                  <a:prstClr val="black"/>
                </a:solidFill>
                <a:latin typeface="Century Gothic"/>
                <a:cs typeface="Gisha"/>
              </a:rPr>
            </a:br>
            <a:r>
              <a:rPr lang="he-IL" sz="2800" dirty="0" smtClean="0">
                <a:solidFill>
                  <a:prstClr val="black"/>
                </a:solidFill>
                <a:latin typeface="Century Gothic"/>
                <a:cs typeface="Gisha"/>
              </a:rPr>
              <a:t/>
            </a:r>
            <a:br>
              <a:rPr lang="he-IL" sz="2800" dirty="0" smtClean="0">
                <a:solidFill>
                  <a:prstClr val="black"/>
                </a:solidFill>
                <a:latin typeface="Century Gothic"/>
                <a:cs typeface="Gisha"/>
              </a:rPr>
            </a:br>
            <a:r>
              <a:rPr lang="he-IL" sz="2800" dirty="0" smtClean="0">
                <a:solidFill>
                  <a:prstClr val="black"/>
                </a:solidFill>
                <a:latin typeface="Century Gothic"/>
                <a:cs typeface="Gisha"/>
              </a:rPr>
              <a:t/>
            </a:r>
            <a:br>
              <a:rPr lang="he-IL" sz="2800" dirty="0" smtClean="0">
                <a:solidFill>
                  <a:prstClr val="black"/>
                </a:solidFill>
                <a:latin typeface="Century Gothic"/>
                <a:cs typeface="Gisha"/>
              </a:rPr>
            </a:br>
            <a:r>
              <a:rPr lang="he-IL" sz="3600" dirty="0" smtClean="0">
                <a:solidFill>
                  <a:srgbClr val="FF0000"/>
                </a:solidFill>
              </a:rPr>
              <a:t>מקיף עירוני א' – אשקלון</a:t>
            </a:r>
            <a:r>
              <a:rPr lang="en-US" sz="2800" dirty="0" smtClean="0">
                <a:solidFill>
                  <a:schemeClr val="tx1"/>
                </a:solidFill>
              </a:rPr>
              <a:t/>
            </a:r>
            <a:br>
              <a:rPr lang="en-US" sz="2800" dirty="0" smtClean="0">
                <a:solidFill>
                  <a:schemeClr val="tx1"/>
                </a:solidFill>
              </a:rPr>
            </a:br>
            <a:r>
              <a:rPr lang="he-IL" sz="2800" spc="-100" dirty="0" smtClean="0">
                <a:solidFill>
                  <a:srgbClr val="2F2B20"/>
                </a:solidFill>
                <a:effectLst/>
                <a:latin typeface="Cambria"/>
                <a:cs typeface="Times New Roman"/>
              </a:rPr>
              <a:t>רכז</a:t>
            </a:r>
            <a:r>
              <a:rPr lang="he-IL" sz="1800" spc="-100" dirty="0" smtClean="0">
                <a:solidFill>
                  <a:srgbClr val="2F2B20"/>
                </a:solidFill>
                <a:effectLst/>
                <a:latin typeface="Cambria"/>
                <a:cs typeface="Times New Roman"/>
              </a:rPr>
              <a:t> </a:t>
            </a:r>
            <a:r>
              <a:rPr lang="he-IL" sz="2800" spc="-100" dirty="0" smtClean="0">
                <a:solidFill>
                  <a:srgbClr val="2F2B20"/>
                </a:solidFill>
                <a:effectLst/>
                <a:latin typeface="Cambria"/>
                <a:cs typeface="Times New Roman"/>
              </a:rPr>
              <a:t>המגמה - יואב עמרם</a:t>
            </a:r>
            <a:r>
              <a:rPr lang="en-US" sz="2800" dirty="0" smtClean="0">
                <a:solidFill>
                  <a:prstClr val="black"/>
                </a:solidFill>
                <a:latin typeface="Century Gothic"/>
                <a:cs typeface="Gisha"/>
              </a:rPr>
              <a:t/>
            </a:r>
            <a:br>
              <a:rPr lang="en-US" sz="2800" dirty="0" smtClean="0">
                <a:solidFill>
                  <a:prstClr val="black"/>
                </a:solidFill>
                <a:latin typeface="Century Gothic"/>
                <a:cs typeface="Gisha"/>
              </a:rPr>
            </a:br>
            <a:r>
              <a:rPr lang="en-US" sz="2800" dirty="0" smtClean="0">
                <a:solidFill>
                  <a:prstClr val="black"/>
                </a:solidFill>
                <a:latin typeface="Century Gothic"/>
                <a:cs typeface="Gisha"/>
              </a:rPr>
              <a:t/>
            </a:r>
            <a:br>
              <a:rPr lang="en-US" sz="2800" dirty="0" smtClean="0">
                <a:solidFill>
                  <a:prstClr val="black"/>
                </a:solidFill>
                <a:latin typeface="Century Gothic"/>
                <a:cs typeface="Gisha"/>
              </a:rPr>
            </a:br>
            <a:r>
              <a:rPr lang="en-US" sz="2800" dirty="0" smtClean="0">
                <a:solidFill>
                  <a:prstClr val="black"/>
                </a:solidFill>
                <a:latin typeface="Century Gothic"/>
                <a:cs typeface="Gisha"/>
              </a:rPr>
              <a:t/>
            </a:r>
            <a:br>
              <a:rPr lang="en-US" sz="2800" dirty="0" smtClean="0">
                <a:solidFill>
                  <a:prstClr val="black"/>
                </a:solidFill>
                <a:latin typeface="Century Gothic"/>
                <a:cs typeface="Gisha"/>
              </a:rPr>
            </a:br>
            <a:r>
              <a:rPr lang="en-US" sz="2800" dirty="0" smtClean="0">
                <a:solidFill>
                  <a:prstClr val="black"/>
                </a:solidFill>
                <a:latin typeface="Century Gothic"/>
                <a:cs typeface="Gisha"/>
              </a:rPr>
              <a:t/>
            </a:r>
            <a:br>
              <a:rPr lang="en-US" sz="2800" dirty="0" smtClean="0">
                <a:solidFill>
                  <a:prstClr val="black"/>
                </a:solidFill>
                <a:latin typeface="Century Gothic"/>
                <a:cs typeface="Gisha"/>
              </a:rPr>
            </a:br>
            <a:r>
              <a:rPr lang="he-IL" sz="2800" dirty="0">
                <a:solidFill>
                  <a:schemeClr val="accent1"/>
                </a:solidFill>
                <a:latin typeface="Century Gothic"/>
                <a:cs typeface="Gisha"/>
              </a:rPr>
              <a:t/>
            </a:r>
            <a:br>
              <a:rPr lang="he-IL" sz="2800" dirty="0">
                <a:solidFill>
                  <a:schemeClr val="accent1"/>
                </a:solidFill>
                <a:latin typeface="Century Gothic"/>
                <a:cs typeface="Gisha"/>
              </a:rPr>
            </a:br>
            <a:r>
              <a:rPr lang="he-IL" sz="3100" dirty="0">
                <a:solidFill>
                  <a:schemeClr val="tx2">
                    <a:lumMod val="60000"/>
                    <a:lumOff val="40000"/>
                  </a:schemeClr>
                </a:solidFill>
                <a:latin typeface="Century Gothic"/>
                <a:cs typeface="Gisha"/>
              </a:rPr>
              <a:t>נושא המצגת:</a:t>
            </a:r>
            <a:br>
              <a:rPr lang="he-IL" sz="3100" dirty="0">
                <a:solidFill>
                  <a:schemeClr val="tx2">
                    <a:lumMod val="60000"/>
                    <a:lumOff val="40000"/>
                  </a:schemeClr>
                </a:solidFill>
                <a:latin typeface="Century Gothic"/>
                <a:cs typeface="Gisha"/>
              </a:rPr>
            </a:br>
            <a:r>
              <a:rPr lang="he-IL" sz="4900" dirty="0">
                <a:solidFill>
                  <a:schemeClr val="accent5"/>
                </a:solidFill>
                <a:latin typeface="Century Gothic"/>
                <a:cs typeface="Gisha"/>
              </a:rPr>
              <a:t>מרכיבי הכושר הפסיכומוטוריים</a:t>
            </a:r>
            <a:r>
              <a:rPr lang="he-IL" sz="2800" dirty="0">
                <a:solidFill>
                  <a:schemeClr val="accent1"/>
                </a:solidFill>
                <a:latin typeface="Century Gothic"/>
                <a:cs typeface="Gisha"/>
              </a:rPr>
              <a:t/>
            </a:r>
            <a:br>
              <a:rPr lang="he-IL" sz="2800" dirty="0">
                <a:solidFill>
                  <a:schemeClr val="accent1"/>
                </a:solidFill>
                <a:latin typeface="Century Gothic"/>
                <a:cs typeface="Gisha"/>
              </a:rPr>
            </a:br>
            <a:endParaRPr lang="he-IL" dirty="0">
              <a:solidFill>
                <a:schemeClr val="accent1"/>
              </a:solidFill>
            </a:endParaRPr>
          </a:p>
        </p:txBody>
      </p:sp>
      <p:pic>
        <p:nvPicPr>
          <p:cNvPr id="8"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476672"/>
            <a:ext cx="854735" cy="1257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476671"/>
            <a:ext cx="854735" cy="1257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45347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idx="1"/>
          </p:nvPr>
        </p:nvSpPr>
        <p:spPr>
          <a:xfrm>
            <a:off x="457200" y="980728"/>
            <a:ext cx="8229600" cy="5343872"/>
          </a:xfrm>
        </p:spPr>
        <p:txBody>
          <a:bodyPr>
            <a:normAutofit lnSpcReduction="10000"/>
          </a:bodyPr>
          <a:lstStyle/>
          <a:p>
            <a:r>
              <a:rPr lang="he-IL" dirty="0"/>
              <a:t>מאמנים ומדריכים שואפים ששחקניהם יבצעו את רוב המיומנויות הטכניות באופן אוטומטי על- ידי תחושת התנועה, והקשב שלהם יופנה להיבטים הטקטיים.</a:t>
            </a:r>
          </a:p>
          <a:p>
            <a:r>
              <a:rPr lang="he-IL" b="1" u="sng" dirty="0"/>
              <a:t>להלן דוגמאות לתרגילים המפתחים את היכולת הקינסתטית:</a:t>
            </a:r>
          </a:p>
          <a:p>
            <a:r>
              <a:rPr lang="he-IL" b="1" dirty="0"/>
              <a:t>תרגילים עם כדורסל </a:t>
            </a:r>
            <a:r>
              <a:rPr lang="he-IL" dirty="0"/>
              <a:t>:</a:t>
            </a:r>
          </a:p>
          <a:p>
            <a:r>
              <a:rPr lang="he-IL" dirty="0" smtClean="0"/>
              <a:t> </a:t>
            </a:r>
            <a:r>
              <a:rPr lang="he-IL" dirty="0"/>
              <a:t>כדרור במצבים הבאים: עמידה, עמידה על רגל אחת, ישיבה וזיהוי מספרים שהמורה מראה באצבעותיו.</a:t>
            </a:r>
          </a:p>
          <a:p>
            <a:endParaRPr lang="he-IL" dirty="0"/>
          </a:p>
          <a:p>
            <a:r>
              <a:rPr lang="he-IL" dirty="0"/>
              <a:t> כדרור בהתקדמות על- פי סימני הידיים של המדריך: אגרוף - התקדמות לפנים, יד פתוחה - התקדמות לאחור.</a:t>
            </a:r>
          </a:p>
          <a:p>
            <a:endParaRPr lang="he-IL" dirty="0"/>
          </a:p>
          <a:p>
            <a:r>
              <a:rPr lang="he-IL" dirty="0"/>
              <a:t> תופשת כדרור: התופס והבורחים מכדררים כדור.</a:t>
            </a:r>
          </a:p>
          <a:p>
            <a:endParaRPr lang="he-IL" dirty="0"/>
          </a:p>
        </p:txBody>
      </p:sp>
    </p:spTree>
    <p:extLst>
      <p:ext uri="{BB962C8B-B14F-4D97-AF65-F5344CB8AC3E}">
        <p14:creationId xmlns:p14="http://schemas.microsoft.com/office/powerpoint/2010/main" val="8349640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idx="1"/>
          </p:nvPr>
        </p:nvSpPr>
        <p:spPr>
          <a:xfrm>
            <a:off x="457200" y="980728"/>
            <a:ext cx="8229600" cy="5343872"/>
          </a:xfrm>
        </p:spPr>
        <p:txBody>
          <a:bodyPr>
            <a:normAutofit/>
          </a:bodyPr>
          <a:lstStyle/>
          <a:p>
            <a:r>
              <a:rPr lang="he-IL" b="1" u="sng" dirty="0"/>
              <a:t>תרגילים עם שני מכשירים שונים: </a:t>
            </a:r>
          </a:p>
          <a:p>
            <a:r>
              <a:rPr lang="he-IL" dirty="0" smtClean="0"/>
              <a:t>כדרור </a:t>
            </a:r>
            <a:r>
              <a:rPr lang="he-IL" dirty="0"/>
              <a:t>כדורסל תוך טפיחה בבלון כדי שיישאר באוויר.</a:t>
            </a:r>
          </a:p>
          <a:p>
            <a:r>
              <a:rPr lang="he-IL" dirty="0" smtClean="0"/>
              <a:t>כדרור </a:t>
            </a:r>
            <a:r>
              <a:rPr lang="he-IL" dirty="0"/>
              <a:t>כדורסל תוך החזקת מחבט ים וכדור טניס שמונח עליו.</a:t>
            </a:r>
          </a:p>
          <a:p>
            <a:r>
              <a:rPr lang="he-IL" dirty="0" smtClean="0"/>
              <a:t>כדרור </a:t>
            </a:r>
            <a:r>
              <a:rPr lang="he-IL" dirty="0"/>
              <a:t>כדורסל תוך הקפצה באוויר של כדור טניס באמצעות מחבט ים.</a:t>
            </a:r>
          </a:p>
          <a:p>
            <a:r>
              <a:rPr lang="he-IL" dirty="0"/>
              <a:t>קפיצה בדלגית ארוכה וביצוע פעילות עם מכשיר נוסף:</a:t>
            </a:r>
          </a:p>
          <a:p>
            <a:r>
              <a:rPr lang="he-IL" dirty="0" smtClean="0"/>
              <a:t> </a:t>
            </a:r>
            <a:r>
              <a:rPr lang="he-IL" dirty="0"/>
              <a:t>ניתורים מגוונים תוך סיבוב כדור סביב המותניים.</a:t>
            </a:r>
          </a:p>
          <a:p>
            <a:r>
              <a:rPr lang="he-IL" dirty="0" smtClean="0"/>
              <a:t> </a:t>
            </a:r>
            <a:r>
              <a:rPr lang="he-IL" dirty="0"/>
              <a:t>ניתורים מגוונים תוך כדרור כדור.</a:t>
            </a:r>
          </a:p>
          <a:p>
            <a:r>
              <a:rPr lang="he-IL" dirty="0" smtClean="0"/>
              <a:t> </a:t>
            </a:r>
            <a:r>
              <a:rPr lang="he-IL" dirty="0"/>
              <a:t>ניתורים מגוונים תוך החזקת מחבט ים ועליו כדור טניס (מונח, מוקפץ).</a:t>
            </a:r>
          </a:p>
          <a:p>
            <a:endParaRPr lang="he-IL" dirty="0"/>
          </a:p>
        </p:txBody>
      </p:sp>
    </p:spTree>
    <p:extLst>
      <p:ext uri="{BB962C8B-B14F-4D97-AF65-F5344CB8AC3E}">
        <p14:creationId xmlns:p14="http://schemas.microsoft.com/office/powerpoint/2010/main" val="20577304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332656"/>
            <a:ext cx="8229600" cy="648072"/>
          </a:xfrm>
          <a:blipFill>
            <a:blip r:embed="rId2"/>
            <a:tile tx="0" ty="0" sx="100000" sy="100000" flip="none" algn="tl"/>
          </a:blipFill>
        </p:spPr>
        <p:txBody>
          <a:bodyPr>
            <a:normAutofit fontScale="90000"/>
          </a:bodyPr>
          <a:lstStyle/>
          <a:p>
            <a:pPr algn="ctr"/>
            <a:r>
              <a:rPr lang="he-IL" sz="4400" b="1" dirty="0" smtClean="0">
                <a:solidFill>
                  <a:schemeClr val="accent5"/>
                </a:solidFill>
              </a:rPr>
              <a:t/>
            </a:r>
            <a:br>
              <a:rPr lang="he-IL" sz="4400" b="1" dirty="0" smtClean="0">
                <a:solidFill>
                  <a:schemeClr val="accent5"/>
                </a:solidFill>
              </a:rPr>
            </a:br>
            <a:r>
              <a:rPr lang="he-IL" sz="4400" b="1" dirty="0">
                <a:solidFill>
                  <a:schemeClr val="accent5"/>
                </a:solidFill>
              </a:rPr>
              <a:t/>
            </a:r>
            <a:br>
              <a:rPr lang="he-IL" sz="4400" b="1" dirty="0">
                <a:solidFill>
                  <a:schemeClr val="accent5"/>
                </a:solidFill>
              </a:rPr>
            </a:br>
            <a:r>
              <a:rPr lang="he-IL" sz="4400" b="1" dirty="0" smtClean="0">
                <a:solidFill>
                  <a:schemeClr val="accent5"/>
                </a:solidFill>
              </a:rPr>
              <a:t/>
            </a:r>
            <a:br>
              <a:rPr lang="he-IL" sz="4400" b="1" dirty="0" smtClean="0">
                <a:solidFill>
                  <a:schemeClr val="accent5"/>
                </a:solidFill>
              </a:rPr>
            </a:br>
            <a:r>
              <a:rPr lang="he-IL" sz="4400" b="1" dirty="0">
                <a:solidFill>
                  <a:schemeClr val="accent5"/>
                </a:solidFill>
              </a:rPr>
              <a:t/>
            </a:r>
            <a:br>
              <a:rPr lang="he-IL" sz="4400" b="1" dirty="0">
                <a:solidFill>
                  <a:schemeClr val="accent5"/>
                </a:solidFill>
              </a:rPr>
            </a:br>
            <a:r>
              <a:rPr lang="he-IL" sz="4400" b="1" dirty="0">
                <a:solidFill>
                  <a:schemeClr val="accent5"/>
                </a:solidFill>
              </a:rPr>
              <a:t>שיווי- משקל</a:t>
            </a:r>
          </a:p>
        </p:txBody>
      </p:sp>
      <p:sp>
        <p:nvSpPr>
          <p:cNvPr id="4" name="מציין מיקום תוכן 3"/>
          <p:cNvSpPr>
            <a:spLocks noGrp="1"/>
          </p:cNvSpPr>
          <p:nvPr>
            <p:ph idx="1"/>
          </p:nvPr>
        </p:nvSpPr>
        <p:spPr>
          <a:xfrm>
            <a:off x="457200" y="1412776"/>
            <a:ext cx="8229600" cy="5109200"/>
          </a:xfrm>
        </p:spPr>
        <p:txBody>
          <a:bodyPr>
            <a:normAutofit lnSpcReduction="10000"/>
          </a:bodyPr>
          <a:lstStyle/>
          <a:p>
            <a:r>
              <a:rPr lang="he-IL" b="1" u="sng" dirty="0"/>
              <a:t>יכולת שיווי - המשקל מתבטאת בשתי צורות</a:t>
            </a:r>
            <a:r>
              <a:rPr lang="he-IL" dirty="0"/>
              <a:t>: </a:t>
            </a:r>
          </a:p>
          <a:p>
            <a:r>
              <a:rPr lang="he-IL" dirty="0"/>
              <a:t>שיווי- משקל סטטי </a:t>
            </a:r>
          </a:p>
          <a:p>
            <a:r>
              <a:rPr lang="he-IL" dirty="0"/>
              <a:t>ושיווי- משקל </a:t>
            </a:r>
            <a:r>
              <a:rPr lang="he-IL" dirty="0" smtClean="0"/>
              <a:t>דינמי</a:t>
            </a:r>
            <a:r>
              <a:rPr lang="he-IL" dirty="0"/>
              <a:t>.</a:t>
            </a:r>
          </a:p>
          <a:p>
            <a:r>
              <a:rPr lang="he-IL" dirty="0"/>
              <a:t>במצב של </a:t>
            </a:r>
            <a:r>
              <a:rPr lang="he-IL" b="1" dirty="0"/>
              <a:t>שיווי-משקל סטטי </a:t>
            </a:r>
            <a:r>
              <a:rPr lang="he-IL" dirty="0"/>
              <a:t>האדם מאזן את גופו על בסיס תמיכה מסוים ללא תנועה. </a:t>
            </a:r>
          </a:p>
          <a:p>
            <a:r>
              <a:rPr lang="he-IL" dirty="0"/>
              <a:t>מטלות מוטוריות כמו עמידת ראש ועמידה על רגל אחת דורשות שיווי-משקל סטטי. </a:t>
            </a:r>
          </a:p>
          <a:p>
            <a:r>
              <a:rPr lang="he-IL" dirty="0"/>
              <a:t>במצב של </a:t>
            </a:r>
            <a:r>
              <a:rPr lang="he-IL" b="1" dirty="0"/>
              <a:t>שיווי- משקל </a:t>
            </a:r>
            <a:r>
              <a:rPr lang="he-IL" b="1" dirty="0" smtClean="0"/>
              <a:t>דינמי- </a:t>
            </a:r>
            <a:r>
              <a:rPr lang="he-IL" dirty="0"/>
              <a:t>האדם מנסה לייצב את גופו תוך תנועה.</a:t>
            </a:r>
          </a:p>
          <a:p>
            <a:r>
              <a:rPr lang="he-IL" dirty="0"/>
              <a:t>במילים אחרות, כאשר האדם יוצא ממצב של שיווי - משקל (דילוג, ריצה, קפיצה), הוא צריך לייצב את גופו ולשמור על מסלול תנועתי כדי למנוע את נפילתו. </a:t>
            </a:r>
          </a:p>
          <a:p>
            <a:endParaRPr lang="he-IL" dirty="0"/>
          </a:p>
        </p:txBody>
      </p:sp>
    </p:spTree>
    <p:extLst>
      <p:ext uri="{BB962C8B-B14F-4D97-AF65-F5344CB8AC3E}">
        <p14:creationId xmlns:p14="http://schemas.microsoft.com/office/powerpoint/2010/main" val="37726369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idx="1"/>
          </p:nvPr>
        </p:nvSpPr>
        <p:spPr>
          <a:xfrm>
            <a:off x="457200" y="836712"/>
            <a:ext cx="8229600" cy="5760640"/>
          </a:xfrm>
        </p:spPr>
        <p:txBody>
          <a:bodyPr>
            <a:normAutofit fontScale="92500" lnSpcReduction="20000"/>
          </a:bodyPr>
          <a:lstStyle/>
          <a:p>
            <a:r>
              <a:rPr lang="he-IL" dirty="0"/>
              <a:t>הגורמים המשפיעים על שיווי- המשקל הם מבנה גוף, רוחב הבסיס שעליו עומדים, מערכת הראייה ומנגנון שיווי-המשקל (המנגנון </a:t>
            </a:r>
            <a:r>
              <a:rPr lang="he-IL" dirty="0" err="1"/>
              <a:t>הוסטיבולרי</a:t>
            </a:r>
            <a:r>
              <a:rPr lang="he-IL" dirty="0"/>
              <a:t>) שנמצא באוזן הפנימית. </a:t>
            </a:r>
          </a:p>
          <a:p>
            <a:r>
              <a:rPr lang="he-IL" dirty="0"/>
              <a:t>יכולת שיווי-המשקל מגיעה לבשלות בגילאים 10 - 11. </a:t>
            </a:r>
            <a:endParaRPr lang="he-IL" dirty="0" smtClean="0"/>
          </a:p>
          <a:p>
            <a:endParaRPr lang="he-IL" dirty="0"/>
          </a:p>
          <a:p>
            <a:r>
              <a:rPr lang="he-IL" b="1" u="sng" dirty="0" smtClean="0"/>
              <a:t>להלן </a:t>
            </a:r>
            <a:r>
              <a:rPr lang="he-IL" b="1" u="sng" dirty="0"/>
              <a:t>דוגמאות לתרגילים המפתחים את יכולת שיווי- המשקל:</a:t>
            </a:r>
          </a:p>
          <a:p>
            <a:endParaRPr lang="he-IL" dirty="0"/>
          </a:p>
          <a:p>
            <a:r>
              <a:rPr lang="he-IL" dirty="0" smtClean="0"/>
              <a:t>תנועה </a:t>
            </a:r>
            <a:r>
              <a:rPr lang="he-IL" dirty="0"/>
              <a:t>באופן חופשי ולסימן עצירה במצבים הבאים: עמידה ישרה, עמידה על רגל אחת, עמידת ארבע אחורית והרמת יד ורגל.</a:t>
            </a:r>
          </a:p>
          <a:p>
            <a:endParaRPr lang="he-IL" dirty="0"/>
          </a:p>
          <a:p>
            <a:r>
              <a:rPr lang="he-IL" dirty="0" smtClean="0"/>
              <a:t>תנועה </a:t>
            </a:r>
            <a:r>
              <a:rPr lang="he-IL" dirty="0"/>
              <a:t>באופן חופשי ולסימן עצירה בעמדות שונות תוך עצימת עיניים.</a:t>
            </a:r>
          </a:p>
          <a:p>
            <a:endParaRPr lang="he-IL" dirty="0"/>
          </a:p>
          <a:p>
            <a:r>
              <a:rPr lang="he-IL" dirty="0" smtClean="0"/>
              <a:t>הליכה </a:t>
            </a:r>
            <a:r>
              <a:rPr lang="he-IL" dirty="0"/>
              <a:t>לפנים ולאחור על ספסל שוודי.</a:t>
            </a:r>
          </a:p>
          <a:p>
            <a:endParaRPr lang="he-IL" dirty="0"/>
          </a:p>
          <a:p>
            <a:r>
              <a:rPr lang="he-IL" dirty="0" smtClean="0"/>
              <a:t>הליכה </a:t>
            </a:r>
            <a:r>
              <a:rPr lang="he-IL" dirty="0"/>
              <a:t>על ספסל שוודי משולבת עם סיבוב של 360 מעלות, נגיעה עם שתי ידיים בספסל, סיבוב כדור סביב המותניים, כדרור כדור על הרצפה.</a:t>
            </a:r>
          </a:p>
          <a:p>
            <a:endParaRPr lang="he-IL" dirty="0"/>
          </a:p>
        </p:txBody>
      </p:sp>
    </p:spTree>
    <p:extLst>
      <p:ext uri="{BB962C8B-B14F-4D97-AF65-F5344CB8AC3E}">
        <p14:creationId xmlns:p14="http://schemas.microsoft.com/office/powerpoint/2010/main" val="3806867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23528" y="260648"/>
            <a:ext cx="8229600" cy="936104"/>
          </a:xfrm>
          <a:blipFill>
            <a:blip r:embed="rId2"/>
            <a:tile tx="0" ty="0" sx="100000" sy="100000" flip="none" algn="tl"/>
          </a:blipFill>
        </p:spPr>
        <p:txBody>
          <a:bodyPr>
            <a:normAutofit fontScale="90000"/>
          </a:bodyPr>
          <a:lstStyle/>
          <a:p>
            <a:pPr algn="ctr"/>
            <a:r>
              <a:rPr lang="he-IL" sz="4000" b="1" dirty="0">
                <a:solidFill>
                  <a:schemeClr val="accent5"/>
                </a:solidFill>
              </a:rPr>
              <a:t/>
            </a:r>
            <a:br>
              <a:rPr lang="he-IL" sz="4000" b="1" dirty="0">
                <a:solidFill>
                  <a:schemeClr val="accent5"/>
                </a:solidFill>
              </a:rPr>
            </a:br>
            <a:r>
              <a:rPr lang="he-IL" sz="4900" b="1" dirty="0">
                <a:solidFill>
                  <a:schemeClr val="accent5"/>
                </a:solidFill>
              </a:rPr>
              <a:t>מהירות תגובה</a:t>
            </a:r>
          </a:p>
        </p:txBody>
      </p:sp>
      <p:sp>
        <p:nvSpPr>
          <p:cNvPr id="4" name="מציין מיקום תוכן 3"/>
          <p:cNvSpPr>
            <a:spLocks noGrp="1"/>
          </p:cNvSpPr>
          <p:nvPr>
            <p:ph idx="1"/>
          </p:nvPr>
        </p:nvSpPr>
        <p:spPr>
          <a:xfrm>
            <a:off x="457200" y="1844824"/>
            <a:ext cx="8229600" cy="4479776"/>
          </a:xfrm>
        </p:spPr>
        <p:txBody>
          <a:bodyPr/>
          <a:lstStyle/>
          <a:p>
            <a:r>
              <a:rPr lang="he-IL" dirty="0"/>
              <a:t>האדם אינו יכול להגיב </a:t>
            </a:r>
            <a:r>
              <a:rPr lang="he-IL" dirty="0" err="1"/>
              <a:t>מיידית</a:t>
            </a:r>
            <a:r>
              <a:rPr lang="he-IL" dirty="0"/>
              <a:t> להופעת גירויים. הגירוי נקלט על- ידי המערכת החושית ומועבר על- ידי עצבי החישה ההיקפיים לעיבוד במוח. </a:t>
            </a:r>
          </a:p>
          <a:p>
            <a:r>
              <a:rPr lang="he-IL" dirty="0"/>
              <a:t>אחרי העיבוד וקבלת ההחלטות מועברת הוראת הפעולה לשרירים באמצעות העצבים המוטוריים. </a:t>
            </a:r>
          </a:p>
          <a:p>
            <a:r>
              <a:rPr lang="he-IL" dirty="0"/>
              <a:t>פרק הזמן שעובר בין הופעה בלתי צפויה של גירוי מסוים לבין תחילתה של תנועה כתגובה לגירוי, מוגדר כזמן תגובה, </a:t>
            </a:r>
          </a:p>
          <a:p>
            <a:r>
              <a:rPr lang="he-IL" dirty="0"/>
              <a:t>שמתבטא בפעילויות, כגון זינוקים לתחרויות אתלטיקה ושחייה, תגובת שחקן ההגנה בכדורסל לפעולת שחקן ההתקפה, הגנה של מתאגרף כנגד מכת האגרוף של יריבו ונהיגה בכלי רכב.</a:t>
            </a:r>
          </a:p>
          <a:p>
            <a:endParaRPr lang="he-IL" dirty="0"/>
          </a:p>
        </p:txBody>
      </p:sp>
    </p:spTree>
    <p:extLst>
      <p:ext uri="{BB962C8B-B14F-4D97-AF65-F5344CB8AC3E}">
        <p14:creationId xmlns:p14="http://schemas.microsoft.com/office/powerpoint/2010/main" val="34611304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idx="1"/>
          </p:nvPr>
        </p:nvSpPr>
        <p:spPr>
          <a:xfrm>
            <a:off x="457200" y="1124744"/>
            <a:ext cx="8229600" cy="5199856"/>
          </a:xfrm>
        </p:spPr>
        <p:txBody>
          <a:bodyPr/>
          <a:lstStyle/>
          <a:p>
            <a:endParaRPr lang="he-IL" dirty="0"/>
          </a:p>
          <a:p>
            <a:r>
              <a:rPr lang="he-IL" dirty="0"/>
              <a:t>בעולם הספורט והתנועה עשוי הספורטאי להגיב על שלושה סוגי גירויים: שמיעתי, חזותי ותחושתי (קינסתטי). </a:t>
            </a:r>
          </a:p>
          <a:p>
            <a:r>
              <a:rPr lang="he-IL" dirty="0"/>
              <a:t>משך זמן התגובה שונה לגירויים השונים. </a:t>
            </a:r>
          </a:p>
          <a:p>
            <a:r>
              <a:rPr lang="he-IL" dirty="0"/>
              <a:t>זמן התגובה המהיר ביותר הוא לגירוי תחושתי, אחר- כך לגירוי שמיעתי והאיטי ביותר לגירוי החזותי.</a:t>
            </a:r>
          </a:p>
          <a:p>
            <a:r>
              <a:rPr lang="he-IL" dirty="0"/>
              <a:t>בזינוק נמוך האצן חשוף לגירוי אחד בלבד - יריית אקדח ההזנקה. לעומת זאת שחקנים במשחקי כדור חשופים לגירויים רבים יותר: שחקני יריב, חברים לקבוצה, כדור המשחק ועוד. </a:t>
            </a:r>
          </a:p>
          <a:p>
            <a:endParaRPr lang="he-IL" dirty="0"/>
          </a:p>
        </p:txBody>
      </p:sp>
    </p:spTree>
    <p:extLst>
      <p:ext uri="{BB962C8B-B14F-4D97-AF65-F5344CB8AC3E}">
        <p14:creationId xmlns:p14="http://schemas.microsoft.com/office/powerpoint/2010/main" val="216333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idx="1"/>
          </p:nvPr>
        </p:nvSpPr>
        <p:spPr>
          <a:xfrm>
            <a:off x="467544" y="764704"/>
            <a:ext cx="8229600" cy="5832648"/>
          </a:xfrm>
        </p:spPr>
        <p:txBody>
          <a:bodyPr>
            <a:normAutofit lnSpcReduction="10000"/>
          </a:bodyPr>
          <a:lstStyle/>
          <a:p>
            <a:r>
              <a:rPr lang="he-IL" dirty="0"/>
              <a:t>ככל שהסביבה חושפת בפני האדם גירויים רבים יותר (בדרך כלל חזותיים), כך קשה לו יותר לעבד מידע, שכן הוא נדרש לקחת בחשבון גורמים רבים ומגוונים. לאור מורכבותם של המצבים, שבהם מעורב זמן התגובה, הוגדרו שלושה סוגים של זמני תגובה:</a:t>
            </a:r>
          </a:p>
          <a:p>
            <a:endParaRPr lang="he-IL" dirty="0"/>
          </a:p>
          <a:p>
            <a:r>
              <a:rPr lang="he-IL" dirty="0"/>
              <a:t> </a:t>
            </a:r>
            <a:r>
              <a:rPr lang="he-IL" b="1" u="sng" dirty="0"/>
              <a:t>זמן תגובה פשוט </a:t>
            </a:r>
            <a:r>
              <a:rPr lang="he-IL" dirty="0"/>
              <a:t>- משך הזמן שבין הופעת גירוי יחיד ידוע מראש ובין התחלת הפעולה הספציפית לאותו גירוי. לדוגמה, זינוק לריצת 100 מטר.</a:t>
            </a:r>
          </a:p>
          <a:p>
            <a:endParaRPr lang="he-IL" dirty="0"/>
          </a:p>
          <a:p>
            <a:r>
              <a:rPr lang="he-IL" dirty="0"/>
              <a:t> </a:t>
            </a:r>
            <a:r>
              <a:rPr lang="he-IL" b="1" u="sng" dirty="0"/>
              <a:t>זמן תגובה לאבחנה </a:t>
            </a:r>
            <a:r>
              <a:rPr lang="he-IL" dirty="0"/>
              <a:t>- משך הזמן שבין הופעת הגירוי המשמעותי ובין התחלת הפעולה הספציפית לאותו גירוי. במצבים שבהם נדרש זמן תגובה לאבחנה, ישנם גירויים רבים ויש צורך להגיב באופן מסוים רק לגירוי המשמעותי. לדוגמה, שופט כדורסל חשוף לגירויים רבים, אך עליו להגיב בשריקה רק כאשר הגירוי הוא עברה על חוקת המשחק.</a:t>
            </a:r>
          </a:p>
          <a:p>
            <a:endParaRPr lang="he-IL" dirty="0"/>
          </a:p>
        </p:txBody>
      </p:sp>
    </p:spTree>
    <p:extLst>
      <p:ext uri="{BB962C8B-B14F-4D97-AF65-F5344CB8AC3E}">
        <p14:creationId xmlns:p14="http://schemas.microsoft.com/office/powerpoint/2010/main" val="16505191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idx="1"/>
          </p:nvPr>
        </p:nvSpPr>
        <p:spPr>
          <a:xfrm>
            <a:off x="457200" y="908720"/>
            <a:ext cx="8229600" cy="5415880"/>
          </a:xfrm>
        </p:spPr>
        <p:txBody>
          <a:bodyPr/>
          <a:lstStyle/>
          <a:p>
            <a:r>
              <a:rPr lang="he-IL" b="1" u="sng" dirty="0"/>
              <a:t> זמן תגובה לבחירה </a:t>
            </a:r>
            <a:r>
              <a:rPr lang="he-IL" dirty="0"/>
              <a:t>- משך הזמן שבין הופעת גירוי מסוים לבין התחלת הפעולה המתאימה לאותו גירוי. במצבים שבהם נדרש זמן תגובה לבחירה, ישנם מספר גירויים, ולכל גירוי יש להגיב אחרת. לדוגמה, שוער כדורגל היוצא לקראת חלוץ צריך להגיב בהתאם לפעולת החלוץ.</a:t>
            </a:r>
          </a:p>
          <a:p>
            <a:endParaRPr lang="he-IL" dirty="0"/>
          </a:p>
          <a:p>
            <a:r>
              <a:rPr lang="he-IL" dirty="0"/>
              <a:t>פרקי זמן התגובה בתפקודים מוטוריים הם קצרים ביותר. מחקרים וניסיון מוכיחים שניתן על- ידי אימון לשפר את זמן התגובה. אימון כזה צריך לכלול תרגילים, שידרשו </a:t>
            </a:r>
            <a:r>
              <a:rPr lang="he-IL" dirty="0" err="1"/>
              <a:t>מהמתאמן</a:t>
            </a:r>
            <a:r>
              <a:rPr lang="he-IL" dirty="0"/>
              <a:t> להגיב במהירות. </a:t>
            </a:r>
            <a:endParaRPr lang="he-IL" dirty="0" smtClean="0"/>
          </a:p>
          <a:p>
            <a:r>
              <a:rPr lang="he-IL" dirty="0" smtClean="0"/>
              <a:t>הגירויים </a:t>
            </a:r>
            <a:r>
              <a:rPr lang="he-IL" dirty="0"/>
              <a:t>בתרגילים צריכים להילקח מעולם הגירויים, שמצוי בתחום שבו עוסקים.</a:t>
            </a:r>
          </a:p>
          <a:p>
            <a:endParaRPr lang="he-IL" dirty="0"/>
          </a:p>
        </p:txBody>
      </p:sp>
    </p:spTree>
    <p:extLst>
      <p:ext uri="{BB962C8B-B14F-4D97-AF65-F5344CB8AC3E}">
        <p14:creationId xmlns:p14="http://schemas.microsoft.com/office/powerpoint/2010/main" val="37506217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idx="1"/>
          </p:nvPr>
        </p:nvSpPr>
        <p:spPr>
          <a:xfrm>
            <a:off x="457200" y="764704"/>
            <a:ext cx="8229600" cy="5559896"/>
          </a:xfrm>
        </p:spPr>
        <p:txBody>
          <a:bodyPr/>
          <a:lstStyle/>
          <a:p>
            <a:endParaRPr lang="he-IL" dirty="0"/>
          </a:p>
          <a:p>
            <a:r>
              <a:rPr lang="he-IL" dirty="0"/>
              <a:t>להלן </a:t>
            </a:r>
            <a:r>
              <a:rPr lang="he-IL" u="sng" dirty="0"/>
              <a:t>דוגמאות לתרגילים המפתחים את זמני התגובה (</a:t>
            </a:r>
            <a:r>
              <a:rPr lang="he-IL" u="sng" dirty="0" err="1"/>
              <a:t>ז"ת</a:t>
            </a:r>
            <a:r>
              <a:rPr lang="he-IL" u="sng" dirty="0"/>
              <a:t>) השונים</a:t>
            </a:r>
            <a:r>
              <a:rPr lang="he-IL" dirty="0"/>
              <a:t>:</a:t>
            </a:r>
          </a:p>
          <a:p>
            <a:r>
              <a:rPr lang="he-IL" dirty="0"/>
              <a:t> </a:t>
            </a:r>
            <a:r>
              <a:rPr lang="he-IL" b="1" u="sng" dirty="0" err="1"/>
              <a:t>ז"ת</a:t>
            </a:r>
            <a:r>
              <a:rPr lang="he-IL" b="1" u="sng" dirty="0"/>
              <a:t> פשוט</a:t>
            </a:r>
            <a:r>
              <a:rPr lang="he-IL" dirty="0"/>
              <a:t>: תנועה באופן חופשי כאשר לשריקה יש לעמוד, לשבת, לגעת ברצפה, לבצע סיבוב של 360 מעלות.</a:t>
            </a:r>
          </a:p>
          <a:p>
            <a:endParaRPr lang="he-IL" dirty="0"/>
          </a:p>
          <a:p>
            <a:r>
              <a:rPr lang="he-IL" dirty="0"/>
              <a:t> </a:t>
            </a:r>
            <a:r>
              <a:rPr lang="he-IL" b="1" u="sng" dirty="0" err="1"/>
              <a:t>ז"ת</a:t>
            </a:r>
            <a:r>
              <a:rPr lang="he-IL" b="1" u="sng" dirty="0"/>
              <a:t> לאבחנה</a:t>
            </a:r>
            <a:r>
              <a:rPr lang="he-IL" dirty="0"/>
              <a:t>: תנועה באופן חופשי כאשר מדי פעם נותנים גירוי סתמי, כגון מחיאת כפיים. החניכים צריכים להגיב באופן מסוים (עמידה, ישיבה, סיבוב של 360 מעלות וכד') אך ורק כשנשמעת שריקה.</a:t>
            </a:r>
          </a:p>
          <a:p>
            <a:endParaRPr lang="he-IL" dirty="0"/>
          </a:p>
        </p:txBody>
      </p:sp>
    </p:spTree>
    <p:extLst>
      <p:ext uri="{BB962C8B-B14F-4D97-AF65-F5344CB8AC3E}">
        <p14:creationId xmlns:p14="http://schemas.microsoft.com/office/powerpoint/2010/main" val="34825325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idx="1"/>
          </p:nvPr>
        </p:nvSpPr>
        <p:spPr>
          <a:xfrm>
            <a:off x="457200" y="980728"/>
            <a:ext cx="8229600" cy="5343872"/>
          </a:xfrm>
        </p:spPr>
        <p:txBody>
          <a:bodyPr>
            <a:normAutofit lnSpcReduction="10000"/>
          </a:bodyPr>
          <a:lstStyle/>
          <a:p>
            <a:r>
              <a:rPr lang="he-IL" b="1" u="sng" dirty="0" err="1" smtClean="0"/>
              <a:t>ז"ת</a:t>
            </a:r>
            <a:r>
              <a:rPr lang="he-IL" b="1" u="sng" dirty="0" smtClean="0"/>
              <a:t> </a:t>
            </a:r>
            <a:r>
              <a:rPr lang="he-IL" b="1" u="sng" dirty="0"/>
              <a:t>לבחירה</a:t>
            </a:r>
            <a:r>
              <a:rPr lang="he-IL" dirty="0"/>
              <a:t>: תנועה באופן חופשי כאשר לשריקה החניכים צריכים להגיב בעמידה, למחיאת כפיים בסיבוב 360 מעלות ולהוראת "</a:t>
            </a:r>
            <a:r>
              <a:rPr lang="he-IL" dirty="0" err="1"/>
              <a:t>הפ</a:t>
            </a:r>
            <a:r>
              <a:rPr lang="he-IL" dirty="0"/>
              <a:t>" - בנגיעת שתי ידיים ברצפה</a:t>
            </a:r>
          </a:p>
          <a:p>
            <a:endParaRPr lang="he-IL" dirty="0" smtClean="0"/>
          </a:p>
          <a:p>
            <a:r>
              <a:rPr lang="he-IL" b="1" u="sng" dirty="0" err="1" smtClean="0"/>
              <a:t>ז"ת</a:t>
            </a:r>
            <a:r>
              <a:rPr lang="he-IL" b="1" u="sng" dirty="0" smtClean="0"/>
              <a:t> </a:t>
            </a:r>
            <a:r>
              <a:rPr lang="he-IL" b="1" u="sng" dirty="0"/>
              <a:t>פשוט</a:t>
            </a:r>
            <a:r>
              <a:rPr lang="he-IL" dirty="0"/>
              <a:t>: זינוק </a:t>
            </a:r>
            <a:r>
              <a:rPr lang="he-IL" dirty="0" err="1"/>
              <a:t>למיאוץ</a:t>
            </a:r>
            <a:r>
              <a:rPr lang="he-IL" dirty="0"/>
              <a:t> של 10 מטרים כתגובה לשריקה.</a:t>
            </a:r>
          </a:p>
          <a:p>
            <a:endParaRPr lang="he-IL" dirty="0"/>
          </a:p>
          <a:p>
            <a:r>
              <a:rPr lang="he-IL" b="1" u="sng" dirty="0" err="1" smtClean="0"/>
              <a:t>ז"ת</a:t>
            </a:r>
            <a:r>
              <a:rPr lang="he-IL" b="1" u="sng" dirty="0" smtClean="0"/>
              <a:t> </a:t>
            </a:r>
            <a:r>
              <a:rPr lang="he-IL" b="1" u="sng" dirty="0"/>
              <a:t>לאבחנה</a:t>
            </a:r>
            <a:r>
              <a:rPr lang="he-IL" dirty="0"/>
              <a:t>: זינוק </a:t>
            </a:r>
            <a:r>
              <a:rPr lang="he-IL" dirty="0" err="1"/>
              <a:t>למיאוץ</a:t>
            </a:r>
            <a:r>
              <a:rPr lang="he-IL" dirty="0"/>
              <a:t> של  10 מטרים רק כתגובה לשריקה. מדי פעם יש לתת גירוי סתמי כגון: הוראת "</a:t>
            </a:r>
            <a:r>
              <a:rPr lang="he-IL" dirty="0" err="1"/>
              <a:t>הפ</a:t>
            </a:r>
            <a:r>
              <a:rPr lang="he-IL" dirty="0"/>
              <a:t> " מחיאת כף וכד'.</a:t>
            </a:r>
          </a:p>
          <a:p>
            <a:endParaRPr lang="he-IL" dirty="0"/>
          </a:p>
          <a:p>
            <a:r>
              <a:rPr lang="he-IL" b="1" u="sng" dirty="0" err="1" smtClean="0"/>
              <a:t>ז"ת</a:t>
            </a:r>
            <a:r>
              <a:rPr lang="he-IL" b="1" u="sng" dirty="0" smtClean="0"/>
              <a:t> </a:t>
            </a:r>
            <a:r>
              <a:rPr lang="he-IL" b="1" u="sng" dirty="0"/>
              <a:t>לבחירה</a:t>
            </a:r>
            <a:r>
              <a:rPr lang="he-IL" dirty="0"/>
              <a:t>: יציאה </a:t>
            </a:r>
            <a:r>
              <a:rPr lang="he-IL" dirty="0" err="1"/>
              <a:t>למיאוץ</a:t>
            </a:r>
            <a:r>
              <a:rPr lang="he-IL" dirty="0"/>
              <a:t> למרחק 10 מטרים כתגובה למגוון גירויים. לשריקה יוצאים לספרינט רגיל, למחיאת כפיים יש לבצע סיבוב 360 מעלות ואחר-כך לצאת לספרינט, להוראת "</a:t>
            </a:r>
            <a:r>
              <a:rPr lang="he-IL" dirty="0" err="1"/>
              <a:t>הפ</a:t>
            </a:r>
            <a:r>
              <a:rPr lang="he-IL" dirty="0"/>
              <a:t>" יש לגעת ברצפה בשתי ידיים ואחר כך לצאת </a:t>
            </a:r>
            <a:r>
              <a:rPr lang="he-IL" dirty="0" smtClean="0"/>
              <a:t>לספרינט.</a:t>
            </a:r>
            <a:endParaRPr lang="he-IL" dirty="0"/>
          </a:p>
        </p:txBody>
      </p:sp>
    </p:spTree>
    <p:extLst>
      <p:ext uri="{BB962C8B-B14F-4D97-AF65-F5344CB8AC3E}">
        <p14:creationId xmlns:p14="http://schemas.microsoft.com/office/powerpoint/2010/main" val="2124645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404664"/>
            <a:ext cx="8229600" cy="648072"/>
          </a:xfrm>
          <a:blipFill>
            <a:blip r:embed="rId2"/>
            <a:tile tx="0" ty="0" sx="100000" sy="100000" flip="none" algn="tl"/>
          </a:blipFill>
        </p:spPr>
        <p:txBody>
          <a:bodyPr>
            <a:normAutofit fontScale="90000"/>
          </a:bodyPr>
          <a:lstStyle/>
          <a:p>
            <a:pPr algn="ctr"/>
            <a:r>
              <a:rPr lang="he-IL" altLang="he-IL" sz="5400" b="1" dirty="0">
                <a:solidFill>
                  <a:schemeClr val="accent5"/>
                </a:solidFill>
              </a:rPr>
              <a:t>יעדים</a:t>
            </a:r>
            <a:r>
              <a:rPr lang="en-US" altLang="he-IL" sz="5400" b="1" dirty="0">
                <a:solidFill>
                  <a:schemeClr val="accent5"/>
                </a:solidFill>
              </a:rPr>
              <a:t> </a:t>
            </a:r>
            <a:r>
              <a:rPr lang="he-IL" altLang="he-IL" sz="5400" b="1" dirty="0">
                <a:solidFill>
                  <a:schemeClr val="accent5"/>
                </a:solidFill>
              </a:rPr>
              <a:t>לימודיים </a:t>
            </a:r>
            <a:r>
              <a:rPr lang="he-IL" altLang="he-IL" sz="5400" dirty="0"/>
              <a:t>:</a:t>
            </a:r>
          </a:p>
        </p:txBody>
      </p:sp>
      <p:sp>
        <p:nvSpPr>
          <p:cNvPr id="4" name="מציין מיקום תוכן 3"/>
          <p:cNvSpPr>
            <a:spLocks noGrp="1"/>
          </p:cNvSpPr>
          <p:nvPr>
            <p:ph idx="1"/>
          </p:nvPr>
        </p:nvSpPr>
        <p:spPr>
          <a:xfrm>
            <a:off x="457200" y="1628800"/>
            <a:ext cx="8229600" cy="4695800"/>
          </a:xfrm>
        </p:spPr>
        <p:txBody>
          <a:bodyPr/>
          <a:lstStyle/>
          <a:p>
            <a:r>
              <a:rPr lang="he-IL" dirty="0"/>
              <a:t>מרכיבי הכושר הפסיכומוטוריים - תרגילים ופעילויות לשיפורם</a:t>
            </a:r>
          </a:p>
          <a:p>
            <a:endParaRPr lang="he-IL" dirty="0"/>
          </a:p>
          <a:p>
            <a:r>
              <a:rPr lang="he-IL" dirty="0"/>
              <a:t> סיווג דרגת החשיבות של מרכיבי הכושר הפסיכומוטוריים בענפי ספורט שונים</a:t>
            </a:r>
          </a:p>
          <a:p>
            <a:endParaRPr lang="he-IL" dirty="0"/>
          </a:p>
        </p:txBody>
      </p:sp>
    </p:spTree>
    <p:extLst>
      <p:ext uri="{BB962C8B-B14F-4D97-AF65-F5344CB8AC3E}">
        <p14:creationId xmlns:p14="http://schemas.microsoft.com/office/powerpoint/2010/main" val="3867656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23528" y="260648"/>
            <a:ext cx="8229600" cy="936104"/>
          </a:xfrm>
          <a:blipFill>
            <a:blip r:embed="rId2"/>
            <a:tile tx="0" ty="0" sx="100000" sy="100000" flip="none" algn="tl"/>
          </a:blipFill>
        </p:spPr>
        <p:txBody>
          <a:bodyPr>
            <a:normAutofit/>
          </a:bodyPr>
          <a:lstStyle/>
          <a:p>
            <a:pPr algn="ctr"/>
            <a:r>
              <a:rPr lang="he-IL" sz="4800" b="1" dirty="0">
                <a:solidFill>
                  <a:schemeClr val="accent5"/>
                </a:solidFill>
              </a:rPr>
              <a:t>זריזות</a:t>
            </a:r>
          </a:p>
        </p:txBody>
      </p:sp>
      <p:sp>
        <p:nvSpPr>
          <p:cNvPr id="4" name="מציין מיקום תוכן 3"/>
          <p:cNvSpPr>
            <a:spLocks noGrp="1"/>
          </p:cNvSpPr>
          <p:nvPr>
            <p:ph idx="1"/>
          </p:nvPr>
        </p:nvSpPr>
        <p:spPr>
          <a:xfrm>
            <a:off x="457200" y="1844824"/>
            <a:ext cx="8229600" cy="4479776"/>
          </a:xfrm>
        </p:spPr>
        <p:txBody>
          <a:bodyPr>
            <a:normAutofit fontScale="92500"/>
          </a:bodyPr>
          <a:lstStyle/>
          <a:p>
            <a:r>
              <a:rPr lang="he-IL" dirty="0"/>
              <a:t>זריזות היא </a:t>
            </a:r>
            <a:r>
              <a:rPr lang="he-IL" b="1" dirty="0"/>
              <a:t>היכולת לשנות את מצב הגוף במרחב במהירות ובדייקנות מבלי לאבד מהיכולת הטכנית</a:t>
            </a:r>
            <a:r>
              <a:rPr lang="he-IL" dirty="0"/>
              <a:t>. </a:t>
            </a:r>
          </a:p>
          <a:p>
            <a:endParaRPr lang="he-IL" dirty="0"/>
          </a:p>
          <a:p>
            <a:r>
              <a:rPr lang="he-IL" dirty="0"/>
              <a:t>הזריזות, מהווה שילוב של מהירות וקואורדינציה.</a:t>
            </a:r>
          </a:p>
          <a:p>
            <a:endParaRPr lang="he-IL" dirty="0"/>
          </a:p>
          <a:p>
            <a:r>
              <a:rPr lang="he-IL" dirty="0"/>
              <a:t>יצירת תרגילי זריזות צריכה להתחשב בשינוי כווני תנועה ובשינוי מרכז הכובד במרחב.</a:t>
            </a:r>
          </a:p>
          <a:p>
            <a:endParaRPr lang="he-IL" dirty="0"/>
          </a:p>
          <a:p>
            <a:r>
              <a:rPr lang="he-IL" b="1" u="sng" dirty="0"/>
              <a:t>להלן דוגמאות לתרגילים המפתחים זריזות</a:t>
            </a:r>
            <a:r>
              <a:rPr lang="he-IL" dirty="0" smtClean="0"/>
              <a:t>:</a:t>
            </a:r>
          </a:p>
          <a:p>
            <a:r>
              <a:rPr lang="he-IL" b="1" dirty="0"/>
              <a:t>זוגות</a:t>
            </a:r>
            <a:r>
              <a:rPr lang="he-IL" dirty="0"/>
              <a:t>: א - מהווה מכשול, ב - עובר מצד לצד מספר פעמים מרבי בזמן נתון. </a:t>
            </a:r>
          </a:p>
          <a:p>
            <a:endParaRPr lang="he-IL" dirty="0"/>
          </a:p>
        </p:txBody>
      </p:sp>
    </p:spTree>
    <p:extLst>
      <p:ext uri="{BB962C8B-B14F-4D97-AF65-F5344CB8AC3E}">
        <p14:creationId xmlns:p14="http://schemas.microsoft.com/office/powerpoint/2010/main" val="41119838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idx="1"/>
          </p:nvPr>
        </p:nvSpPr>
        <p:spPr>
          <a:xfrm>
            <a:off x="457200" y="908720"/>
            <a:ext cx="8229600" cy="5415880"/>
          </a:xfrm>
        </p:spPr>
        <p:txBody>
          <a:bodyPr/>
          <a:lstStyle/>
          <a:p>
            <a:r>
              <a:rPr lang="he-IL" b="1" u="sng" dirty="0"/>
              <a:t>דוגמאות לצורות מעבר</a:t>
            </a:r>
            <a:r>
              <a:rPr lang="he-IL" dirty="0"/>
              <a:t>: קפיצת פיסוק הלוך וחזור, הלוך - מעבר בקפיצת מפשק חזור - מעבר בין רגליו של המכשול העומד בפיסוק</a:t>
            </a:r>
            <a:r>
              <a:rPr lang="he-IL" dirty="0" smtClean="0"/>
              <a:t>.</a:t>
            </a:r>
          </a:p>
          <a:p>
            <a:endParaRPr lang="he-IL" dirty="0"/>
          </a:p>
          <a:p>
            <a:r>
              <a:rPr lang="he-IL" dirty="0" smtClean="0"/>
              <a:t>ריצת </a:t>
            </a:r>
            <a:r>
              <a:rPr lang="he-IL" dirty="0"/>
              <a:t>קווים (העברת כדורי טניס מחישוק לחישוק) תוך ביצוע המשימות הבאות באמצע הדרך: ישיבה, סיבוב של 360 מעלות, מעבר מעל משוכה, מעבר מתחת למשוכה, גלגול לפנים.</a:t>
            </a:r>
          </a:p>
          <a:p>
            <a:endParaRPr lang="he-IL" dirty="0"/>
          </a:p>
          <a:p>
            <a:r>
              <a:rPr lang="he-IL" dirty="0"/>
              <a:t> זריקת כדור מעלה ותפישתו לאחר ביצוע המשימות הבאות : מחיאת כפיים מאחורי הגב, נגיעה בידיים ברצפה, סיבוב של 360 מעלות, ביצוע שכיבת סמיכה אחת, גלגול לפנים.</a:t>
            </a:r>
          </a:p>
          <a:p>
            <a:endParaRPr lang="he-IL" dirty="0"/>
          </a:p>
          <a:p>
            <a:endParaRPr lang="he-IL" dirty="0"/>
          </a:p>
        </p:txBody>
      </p:sp>
    </p:spTree>
    <p:extLst>
      <p:ext uri="{BB962C8B-B14F-4D97-AF65-F5344CB8AC3E}">
        <p14:creationId xmlns:p14="http://schemas.microsoft.com/office/powerpoint/2010/main" val="31730481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476672"/>
            <a:ext cx="8229600" cy="504056"/>
          </a:xfrm>
          <a:blipFill>
            <a:blip r:embed="rId2"/>
            <a:tile tx="0" ty="0" sx="100000" sy="100000" flip="none" algn="tl"/>
          </a:blipFill>
        </p:spPr>
        <p:txBody>
          <a:bodyPr>
            <a:normAutofit fontScale="90000"/>
          </a:bodyPr>
          <a:lstStyle/>
          <a:p>
            <a:pPr algn="ctr"/>
            <a:r>
              <a:rPr lang="he-IL" sz="4000" b="1" dirty="0">
                <a:solidFill>
                  <a:schemeClr val="accent5"/>
                </a:solidFill>
              </a:rPr>
              <a:t/>
            </a:r>
            <a:br>
              <a:rPr lang="he-IL" sz="4000" b="1" dirty="0">
                <a:solidFill>
                  <a:schemeClr val="accent5"/>
                </a:solidFill>
              </a:rPr>
            </a:br>
            <a:r>
              <a:rPr lang="he-IL" sz="4000" b="1" dirty="0" smtClean="0">
                <a:solidFill>
                  <a:schemeClr val="accent5"/>
                </a:solidFill>
              </a:rPr>
              <a:t/>
            </a:r>
            <a:br>
              <a:rPr lang="he-IL" sz="4000" b="1" dirty="0" smtClean="0">
                <a:solidFill>
                  <a:schemeClr val="accent5"/>
                </a:solidFill>
              </a:rPr>
            </a:br>
            <a:r>
              <a:rPr lang="he-IL" sz="4000" b="1" dirty="0" smtClean="0">
                <a:solidFill>
                  <a:schemeClr val="accent5"/>
                </a:solidFill>
              </a:rPr>
              <a:t/>
            </a:r>
            <a:br>
              <a:rPr lang="he-IL" sz="4000" b="1" dirty="0" smtClean="0">
                <a:solidFill>
                  <a:schemeClr val="accent5"/>
                </a:solidFill>
              </a:rPr>
            </a:br>
            <a:r>
              <a:rPr lang="he-IL" sz="4000" b="1" dirty="0">
                <a:solidFill>
                  <a:schemeClr val="accent5"/>
                </a:solidFill>
              </a:rPr>
              <a:t/>
            </a:r>
            <a:br>
              <a:rPr lang="he-IL" sz="4000" b="1" dirty="0">
                <a:solidFill>
                  <a:schemeClr val="accent5"/>
                </a:solidFill>
              </a:rPr>
            </a:br>
            <a:r>
              <a:rPr lang="he-IL" sz="4000" b="1" dirty="0" smtClean="0">
                <a:solidFill>
                  <a:schemeClr val="accent5"/>
                </a:solidFill>
              </a:rPr>
              <a:t>יכולת </a:t>
            </a:r>
            <a:r>
              <a:rPr lang="he-IL" sz="4000" b="1" dirty="0">
                <a:solidFill>
                  <a:schemeClr val="accent5"/>
                </a:solidFill>
              </a:rPr>
              <a:t>פסיכומוטורית וביצועים </a:t>
            </a:r>
            <a:r>
              <a:rPr lang="he-IL" sz="4000" b="1" dirty="0" smtClean="0">
                <a:solidFill>
                  <a:schemeClr val="accent5"/>
                </a:solidFill>
              </a:rPr>
              <a:t>ספורטיביים</a:t>
            </a:r>
            <a:endParaRPr lang="he-IL" sz="4900" b="1" dirty="0">
              <a:solidFill>
                <a:schemeClr val="accent5"/>
              </a:solidFill>
            </a:endParaRPr>
          </a:p>
        </p:txBody>
      </p:sp>
      <p:sp>
        <p:nvSpPr>
          <p:cNvPr id="4" name="מציין מיקום תוכן 3"/>
          <p:cNvSpPr>
            <a:spLocks noGrp="1"/>
          </p:cNvSpPr>
          <p:nvPr>
            <p:ph idx="1"/>
          </p:nvPr>
        </p:nvSpPr>
        <p:spPr>
          <a:xfrm>
            <a:off x="457200" y="1340768"/>
            <a:ext cx="8229600" cy="4983832"/>
          </a:xfrm>
        </p:spPr>
        <p:txBody>
          <a:bodyPr/>
          <a:lstStyle/>
          <a:p>
            <a:r>
              <a:rPr lang="he-IL" dirty="0"/>
              <a:t>כאשר מנתחים את המיומנויות הנדרשות בענפי ספורט שונים ככדורגל, שחייה והתעמלות, ניתן לראות שהיכולות הפסיכומוטוריות הן הבסיס לביצוען</a:t>
            </a:r>
            <a:r>
              <a:rPr lang="he-IL" dirty="0" smtClean="0"/>
              <a:t>.</a:t>
            </a:r>
          </a:p>
          <a:p>
            <a:r>
              <a:rPr lang="he-IL" dirty="0" smtClean="0"/>
              <a:t> לדוגמה- </a:t>
            </a:r>
            <a:r>
              <a:rPr lang="he-IL" dirty="0"/>
              <a:t>בבעיטה בכדור יש צורך </a:t>
            </a:r>
            <a:r>
              <a:rPr lang="he-IL" b="1" dirty="0"/>
              <a:t>בשיווי משקל- </a:t>
            </a:r>
            <a:r>
              <a:rPr lang="he-IL" b="1" dirty="0" smtClean="0"/>
              <a:t>דינמי</a:t>
            </a:r>
            <a:r>
              <a:rPr lang="he-IL" dirty="0"/>
              <a:t>, בתחושה של מיקום הכדור בעזרת כף הרגל (קינסתזיה) ובקואורדינציה</a:t>
            </a:r>
            <a:r>
              <a:rPr lang="he-IL" dirty="0" smtClean="0"/>
              <a:t>.</a:t>
            </a:r>
          </a:p>
          <a:p>
            <a:endParaRPr lang="he-IL"/>
          </a:p>
          <a:p>
            <a:r>
              <a:rPr lang="he-IL" smtClean="0"/>
              <a:t>שילוב </a:t>
            </a:r>
            <a:r>
              <a:rPr lang="he-IL" dirty="0"/>
              <a:t>מוצלח בין כל היכולות הללו יגרום לביצועים מוטוריים איכותיים תוך הצגת שליטה ברצף התנועתי, תזמון ואסתטיות של התנועה.</a:t>
            </a:r>
          </a:p>
          <a:p>
            <a:endParaRPr lang="he-IL" dirty="0"/>
          </a:p>
        </p:txBody>
      </p:sp>
    </p:spTree>
    <p:extLst>
      <p:ext uri="{BB962C8B-B14F-4D97-AF65-F5344CB8AC3E}">
        <p14:creationId xmlns:p14="http://schemas.microsoft.com/office/powerpoint/2010/main" val="19572050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23528" y="260648"/>
            <a:ext cx="8229600" cy="936104"/>
          </a:xfrm>
          <a:blipFill>
            <a:blip r:embed="rId2"/>
            <a:tile tx="0" ty="0" sx="100000" sy="100000" flip="none" algn="tl"/>
          </a:blipFill>
        </p:spPr>
        <p:txBody>
          <a:bodyPr>
            <a:normAutofit fontScale="90000"/>
          </a:bodyPr>
          <a:lstStyle/>
          <a:p>
            <a:pPr algn="ctr"/>
            <a:r>
              <a:rPr lang="he-IL" sz="4000" b="1" dirty="0">
                <a:solidFill>
                  <a:schemeClr val="accent5"/>
                </a:solidFill>
              </a:rPr>
              <a:t/>
            </a:r>
            <a:br>
              <a:rPr lang="he-IL" sz="4000" b="1" dirty="0">
                <a:solidFill>
                  <a:schemeClr val="accent5"/>
                </a:solidFill>
              </a:rPr>
            </a:br>
            <a:endParaRPr lang="he-IL" sz="4900" b="1" dirty="0">
              <a:solidFill>
                <a:schemeClr val="accent5"/>
              </a:solidFill>
            </a:endParaRPr>
          </a:p>
        </p:txBody>
      </p:sp>
      <p:sp>
        <p:nvSpPr>
          <p:cNvPr id="4" name="מציין מיקום תוכן 3"/>
          <p:cNvSpPr>
            <a:spLocks noGrp="1"/>
          </p:cNvSpPr>
          <p:nvPr>
            <p:ph idx="1"/>
          </p:nvPr>
        </p:nvSpPr>
        <p:spPr>
          <a:xfrm>
            <a:off x="457200" y="1844824"/>
            <a:ext cx="8229600" cy="4479776"/>
          </a:xfrm>
        </p:spPr>
        <p:txBody>
          <a:bodyPr/>
          <a:lstStyle/>
          <a:p>
            <a:endParaRPr lang="he-IL" dirty="0"/>
          </a:p>
        </p:txBody>
      </p:sp>
    </p:spTree>
    <p:extLst>
      <p:ext uri="{BB962C8B-B14F-4D97-AF65-F5344CB8AC3E}">
        <p14:creationId xmlns:p14="http://schemas.microsoft.com/office/powerpoint/2010/main" val="30219058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23528" y="260648"/>
            <a:ext cx="8229600" cy="936104"/>
          </a:xfrm>
          <a:blipFill>
            <a:blip r:embed="rId2"/>
            <a:tile tx="0" ty="0" sx="100000" sy="100000" flip="none" algn="tl"/>
          </a:blipFill>
        </p:spPr>
        <p:txBody>
          <a:bodyPr>
            <a:normAutofit fontScale="90000"/>
          </a:bodyPr>
          <a:lstStyle/>
          <a:p>
            <a:pPr algn="ctr"/>
            <a:r>
              <a:rPr lang="he-IL" sz="4000" b="1" dirty="0">
                <a:solidFill>
                  <a:schemeClr val="accent5"/>
                </a:solidFill>
              </a:rPr>
              <a:t/>
            </a:r>
            <a:br>
              <a:rPr lang="he-IL" sz="4000" b="1" dirty="0">
                <a:solidFill>
                  <a:schemeClr val="accent5"/>
                </a:solidFill>
              </a:rPr>
            </a:br>
            <a:endParaRPr lang="he-IL" sz="4900" b="1" dirty="0">
              <a:solidFill>
                <a:schemeClr val="accent5"/>
              </a:solidFill>
            </a:endParaRPr>
          </a:p>
        </p:txBody>
      </p:sp>
      <p:sp>
        <p:nvSpPr>
          <p:cNvPr id="4" name="מציין מיקום תוכן 3"/>
          <p:cNvSpPr>
            <a:spLocks noGrp="1"/>
          </p:cNvSpPr>
          <p:nvPr>
            <p:ph idx="1"/>
          </p:nvPr>
        </p:nvSpPr>
        <p:spPr>
          <a:xfrm>
            <a:off x="457200" y="1844824"/>
            <a:ext cx="8229600" cy="4479776"/>
          </a:xfrm>
        </p:spPr>
        <p:txBody>
          <a:bodyPr/>
          <a:lstStyle/>
          <a:p>
            <a:endParaRPr lang="he-IL" dirty="0"/>
          </a:p>
        </p:txBody>
      </p:sp>
    </p:spTree>
    <p:extLst>
      <p:ext uri="{BB962C8B-B14F-4D97-AF65-F5344CB8AC3E}">
        <p14:creationId xmlns:p14="http://schemas.microsoft.com/office/powerpoint/2010/main" val="37092373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395536" y="85350"/>
            <a:ext cx="8424935" cy="905272"/>
          </a:xfrm>
          <a:blipFill>
            <a:blip r:embed="rId2"/>
            <a:tile tx="0" ty="0" sx="100000" sy="100000" flip="none" algn="tl"/>
          </a:blipFill>
        </p:spPr>
        <p:txBody>
          <a:bodyPr>
            <a:normAutofit fontScale="90000"/>
          </a:bodyPr>
          <a:lstStyle/>
          <a:p>
            <a:pPr algn="ctr"/>
            <a:r>
              <a:rPr lang="he-IL" altLang="he-IL" sz="5400" dirty="0" smtClean="0"/>
              <a:t/>
            </a:r>
            <a:br>
              <a:rPr lang="he-IL" altLang="he-IL" sz="5400" dirty="0" smtClean="0"/>
            </a:br>
            <a:r>
              <a:rPr lang="he-IL" altLang="he-IL" sz="5400" dirty="0" smtClean="0"/>
              <a:t/>
            </a:r>
            <a:br>
              <a:rPr lang="he-IL" altLang="he-IL" sz="5400" dirty="0" smtClean="0"/>
            </a:br>
            <a:r>
              <a:rPr lang="he-IL" altLang="he-IL" sz="5400" dirty="0" smtClean="0"/>
              <a:t/>
            </a:r>
            <a:br>
              <a:rPr lang="he-IL" altLang="he-IL" sz="5400" dirty="0" smtClean="0"/>
            </a:br>
            <a:r>
              <a:rPr lang="he-IL" altLang="he-IL" sz="5400" dirty="0" smtClean="0"/>
              <a:t/>
            </a:r>
            <a:br>
              <a:rPr lang="he-IL" altLang="he-IL" sz="5400" dirty="0" smtClean="0"/>
            </a:br>
            <a:r>
              <a:rPr lang="he-IL" altLang="he-IL" sz="5400" dirty="0" smtClean="0">
                <a:solidFill>
                  <a:schemeClr val="accent5"/>
                </a:solidFill>
              </a:rPr>
              <a:t>מושגי מפתח</a:t>
            </a:r>
            <a:endParaRPr lang="he-IL" sz="5400" dirty="0">
              <a:solidFill>
                <a:schemeClr val="accent5"/>
              </a:solidFill>
              <a:latin typeface="David" pitchFamily="34" charset="-79"/>
              <a:cs typeface="David" pitchFamily="34" charset="-79"/>
            </a:endParaRPr>
          </a:p>
        </p:txBody>
      </p:sp>
      <p:sp>
        <p:nvSpPr>
          <p:cNvPr id="4" name="כותרת משנה 3"/>
          <p:cNvSpPr>
            <a:spLocks noGrp="1"/>
          </p:cNvSpPr>
          <p:nvPr>
            <p:ph type="subTitle" idx="1"/>
          </p:nvPr>
        </p:nvSpPr>
        <p:spPr>
          <a:xfrm>
            <a:off x="533400" y="1556792"/>
            <a:ext cx="7854696" cy="4752528"/>
          </a:xfrm>
        </p:spPr>
        <p:txBody>
          <a:bodyPr/>
          <a:lstStyle/>
          <a:p>
            <a:r>
              <a:rPr lang="he-IL" dirty="0"/>
              <a:t>* שיווי - משקל סטטי	</a:t>
            </a:r>
          </a:p>
          <a:p>
            <a:endParaRPr lang="he-IL" dirty="0"/>
          </a:p>
          <a:p>
            <a:r>
              <a:rPr lang="he-IL" dirty="0"/>
              <a:t>* שיווי - משקל דינמי	</a:t>
            </a:r>
          </a:p>
          <a:p>
            <a:endParaRPr lang="he-IL" dirty="0"/>
          </a:p>
          <a:p>
            <a:r>
              <a:rPr lang="he-IL" dirty="0"/>
              <a:t>* זמן תגובה פשוט</a:t>
            </a:r>
          </a:p>
          <a:p>
            <a:endParaRPr lang="he-IL" dirty="0"/>
          </a:p>
          <a:p>
            <a:r>
              <a:rPr lang="he-IL" dirty="0"/>
              <a:t>* זמן תגובה לאבחנה</a:t>
            </a:r>
          </a:p>
          <a:p>
            <a:endParaRPr lang="he-IL" dirty="0"/>
          </a:p>
          <a:p>
            <a:r>
              <a:rPr lang="he-IL" dirty="0"/>
              <a:t>* זמן תגובה לבחירה</a:t>
            </a:r>
          </a:p>
          <a:p>
            <a:endParaRPr lang="he-IL" dirty="0"/>
          </a:p>
        </p:txBody>
      </p:sp>
    </p:spTree>
    <p:extLst>
      <p:ext uri="{BB962C8B-B14F-4D97-AF65-F5344CB8AC3E}">
        <p14:creationId xmlns:p14="http://schemas.microsoft.com/office/powerpoint/2010/main" val="14392019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93118" y="260648"/>
            <a:ext cx="8229600" cy="792088"/>
          </a:xfrm>
          <a:blipFill>
            <a:blip r:embed="rId2"/>
            <a:tile tx="0" ty="0" sx="100000" sy="100000" flip="none" algn="tl"/>
          </a:blipFill>
        </p:spPr>
        <p:txBody>
          <a:bodyPr>
            <a:normAutofit fontScale="90000"/>
          </a:bodyPr>
          <a:lstStyle/>
          <a:p>
            <a:pPr algn="ctr"/>
            <a:r>
              <a:rPr lang="he-IL" altLang="he-IL" sz="5400" b="1" dirty="0">
                <a:solidFill>
                  <a:schemeClr val="accent5"/>
                </a:solidFill>
              </a:rPr>
              <a:t>יכולת פסיכומוטורית</a:t>
            </a:r>
            <a:endParaRPr lang="he-IL" b="1" dirty="0">
              <a:solidFill>
                <a:schemeClr val="accent5"/>
              </a:solidFill>
            </a:endParaRPr>
          </a:p>
        </p:txBody>
      </p:sp>
      <p:sp>
        <p:nvSpPr>
          <p:cNvPr id="4" name="מציין מיקום תוכן 3"/>
          <p:cNvSpPr>
            <a:spLocks noGrp="1"/>
          </p:cNvSpPr>
          <p:nvPr>
            <p:ph idx="1"/>
          </p:nvPr>
        </p:nvSpPr>
        <p:spPr>
          <a:xfrm>
            <a:off x="457200" y="1268760"/>
            <a:ext cx="8229600" cy="5055840"/>
          </a:xfrm>
        </p:spPr>
        <p:txBody>
          <a:bodyPr>
            <a:normAutofit fontScale="77500" lnSpcReduction="20000"/>
          </a:bodyPr>
          <a:lstStyle/>
          <a:p>
            <a:r>
              <a:rPr lang="he-IL" sz="2900" dirty="0" smtClean="0"/>
              <a:t>הגדרה = </a:t>
            </a:r>
            <a:r>
              <a:rPr lang="he-IL" sz="2900" b="1" dirty="0">
                <a:solidFill>
                  <a:schemeClr val="tx2">
                    <a:lumMod val="75000"/>
                  </a:schemeClr>
                </a:solidFill>
              </a:rPr>
              <a:t>כושרו התנועתי של האדם לבצע מטלות גופניות תוך שימוש בתהליכים חשיבתיים. </a:t>
            </a:r>
          </a:p>
          <a:p>
            <a:endParaRPr lang="he-IL" sz="2900" dirty="0"/>
          </a:p>
          <a:p>
            <a:r>
              <a:rPr lang="he-IL" sz="2900" b="1" u="sng" dirty="0"/>
              <a:t>היכולות הפסיכומוטוריות הן</a:t>
            </a:r>
            <a:r>
              <a:rPr lang="he-IL" sz="2900" dirty="0" smtClean="0"/>
              <a:t>:</a:t>
            </a:r>
          </a:p>
          <a:p>
            <a:endParaRPr lang="he-IL" sz="2900" dirty="0" smtClean="0"/>
          </a:p>
          <a:p>
            <a:r>
              <a:rPr lang="he-IL" sz="2900" dirty="0" smtClean="0"/>
              <a:t> </a:t>
            </a:r>
            <a:r>
              <a:rPr lang="he-IL" sz="2900" dirty="0"/>
              <a:t>קואורדינציה</a:t>
            </a:r>
          </a:p>
          <a:p>
            <a:endParaRPr lang="he-IL" sz="2900" dirty="0"/>
          </a:p>
          <a:p>
            <a:r>
              <a:rPr lang="he-IL" sz="2900" dirty="0"/>
              <a:t> קינסתזיה (תחושת התנועה)</a:t>
            </a:r>
          </a:p>
          <a:p>
            <a:endParaRPr lang="he-IL" sz="2900" dirty="0"/>
          </a:p>
          <a:p>
            <a:r>
              <a:rPr lang="he-IL" sz="2900" dirty="0"/>
              <a:t> שיווי-משקל</a:t>
            </a:r>
          </a:p>
          <a:p>
            <a:endParaRPr lang="he-IL" sz="2900" dirty="0"/>
          </a:p>
          <a:p>
            <a:r>
              <a:rPr lang="he-IL" sz="2900" dirty="0"/>
              <a:t> מהירות תגובה (מהווה חלק ממרכיב היסוד – מהירות(</a:t>
            </a:r>
          </a:p>
          <a:p>
            <a:endParaRPr lang="he-IL" sz="2900" dirty="0"/>
          </a:p>
          <a:p>
            <a:r>
              <a:rPr lang="he-IL" sz="2900" dirty="0"/>
              <a:t> זריזות</a:t>
            </a:r>
          </a:p>
          <a:p>
            <a:endParaRPr lang="he-IL" dirty="0"/>
          </a:p>
        </p:txBody>
      </p:sp>
    </p:spTree>
    <p:extLst>
      <p:ext uri="{BB962C8B-B14F-4D97-AF65-F5344CB8AC3E}">
        <p14:creationId xmlns:p14="http://schemas.microsoft.com/office/powerpoint/2010/main" val="25392484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93118" y="260648"/>
            <a:ext cx="8229600" cy="1008112"/>
          </a:xfrm>
          <a:blipFill>
            <a:blip r:embed="rId2"/>
            <a:tile tx="0" ty="0" sx="100000" sy="100000" flip="none" algn="tl"/>
          </a:blipFill>
        </p:spPr>
        <p:txBody>
          <a:bodyPr>
            <a:normAutofit/>
          </a:bodyPr>
          <a:lstStyle/>
          <a:p>
            <a:pPr algn="ctr"/>
            <a:r>
              <a:rPr lang="he-IL" b="1" dirty="0">
                <a:solidFill>
                  <a:schemeClr val="accent5"/>
                </a:solidFill>
              </a:rPr>
              <a:t>קואורדינציה</a:t>
            </a:r>
          </a:p>
        </p:txBody>
      </p:sp>
      <p:sp>
        <p:nvSpPr>
          <p:cNvPr id="4" name="מציין מיקום תוכן 3"/>
          <p:cNvSpPr>
            <a:spLocks noGrp="1"/>
          </p:cNvSpPr>
          <p:nvPr>
            <p:ph idx="1"/>
          </p:nvPr>
        </p:nvSpPr>
        <p:spPr>
          <a:xfrm>
            <a:off x="457200" y="1556792"/>
            <a:ext cx="8229600" cy="4767808"/>
          </a:xfrm>
        </p:spPr>
        <p:txBody>
          <a:bodyPr/>
          <a:lstStyle/>
          <a:p>
            <a:r>
              <a:rPr lang="he-IL" dirty="0"/>
              <a:t>ליכולת הקואורדינטיבית השפעה רבה על גורמי הישג ומרכיבי כושר גופני אחרים. </a:t>
            </a:r>
          </a:p>
          <a:p>
            <a:r>
              <a:rPr lang="he-IL" dirty="0"/>
              <a:t>הקואורדינציה התוך- שרירית והקואורדינציה הבין- שרירית יקבעו את כוחו של האדם. </a:t>
            </a:r>
          </a:p>
          <a:p>
            <a:r>
              <a:rPr lang="he-IL" dirty="0"/>
              <a:t>הקואורדינציה הבין- שרירית תקבע גם את מהירותו ואת יכולתו הטכנית.</a:t>
            </a:r>
          </a:p>
          <a:p>
            <a:endParaRPr lang="he-IL" dirty="0"/>
          </a:p>
          <a:p>
            <a:r>
              <a:rPr lang="he-IL" dirty="0"/>
              <a:t>היכולת הקואורדינטיבית מתפתחת מהר וכמעט ממצה את עצמה בפרק הזמן שבין גיל 7 ועד תחילת ההתבגרות.</a:t>
            </a:r>
          </a:p>
          <a:p>
            <a:endParaRPr lang="he-IL" dirty="0"/>
          </a:p>
        </p:txBody>
      </p:sp>
    </p:spTree>
    <p:extLst>
      <p:ext uri="{BB962C8B-B14F-4D97-AF65-F5344CB8AC3E}">
        <p14:creationId xmlns:p14="http://schemas.microsoft.com/office/powerpoint/2010/main" val="4196456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idx="1"/>
          </p:nvPr>
        </p:nvSpPr>
        <p:spPr>
          <a:xfrm>
            <a:off x="457200" y="764704"/>
            <a:ext cx="8229600" cy="5559896"/>
          </a:xfrm>
        </p:spPr>
        <p:txBody>
          <a:bodyPr>
            <a:normAutofit/>
          </a:bodyPr>
          <a:lstStyle/>
          <a:p>
            <a:endParaRPr lang="he-IL" dirty="0"/>
          </a:p>
          <a:p>
            <a:r>
              <a:rPr lang="he-IL" dirty="0"/>
              <a:t>אימון ותרגול היכולת הקואורדינטיבית בזמן זה חשובים ביותר.</a:t>
            </a:r>
          </a:p>
          <a:p>
            <a:r>
              <a:rPr lang="he-IL" dirty="0"/>
              <a:t>הקניית המיומנויות הספורטיביות הבסיסיות (זריקה, תפיסה, כדרור וכד') מניחה את היסוד ליכולת הקואורדינטיבית, המשמשת תנאי להקניית מיומנויות ספורטיביות חדשות ומורכבות יותר.</a:t>
            </a:r>
          </a:p>
          <a:p>
            <a:r>
              <a:rPr lang="he-IL" dirty="0"/>
              <a:t>אימון מרכיבי היכולת הקואורדינטיבית יתבצע כשהמתאמן אינו עייף. יכולת הריכוז והתיאום העצבי- שרירי של המתאמן ייפגעו במצב של התעייפות, ואפקט האימון יהיה שלילי. </a:t>
            </a:r>
          </a:p>
          <a:p>
            <a:r>
              <a:rPr lang="he-IL" dirty="0"/>
              <a:t>לכן מומלץ שאימון לפיתוח הקואורדינציה יתבצע בתחילת יחידת האימון ואחרי חימום מתאים.</a:t>
            </a:r>
          </a:p>
          <a:p>
            <a:endParaRPr lang="he-IL" dirty="0"/>
          </a:p>
        </p:txBody>
      </p:sp>
    </p:spTree>
    <p:extLst>
      <p:ext uri="{BB962C8B-B14F-4D97-AF65-F5344CB8AC3E}">
        <p14:creationId xmlns:p14="http://schemas.microsoft.com/office/powerpoint/2010/main" val="42007367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idx="1"/>
          </p:nvPr>
        </p:nvSpPr>
        <p:spPr>
          <a:xfrm>
            <a:off x="457200" y="908720"/>
            <a:ext cx="8229600" cy="5415880"/>
          </a:xfrm>
        </p:spPr>
        <p:txBody>
          <a:bodyPr>
            <a:normAutofit/>
          </a:bodyPr>
          <a:lstStyle/>
          <a:p>
            <a:r>
              <a:rPr lang="he-IL" dirty="0"/>
              <a:t>להלן </a:t>
            </a:r>
            <a:r>
              <a:rPr lang="he-IL" u="sng" dirty="0"/>
              <a:t>דוגמאות לתרגילים המפתחים את היכולת הקואורדינטיבית </a:t>
            </a:r>
            <a:r>
              <a:rPr lang="he-IL" u="sng" dirty="0" smtClean="0"/>
              <a:t>:</a:t>
            </a:r>
          </a:p>
          <a:p>
            <a:endParaRPr lang="he-IL" u="sng" dirty="0"/>
          </a:p>
          <a:p>
            <a:r>
              <a:rPr lang="he-IL" dirty="0" smtClean="0"/>
              <a:t> </a:t>
            </a:r>
            <a:r>
              <a:rPr lang="he-IL" dirty="0"/>
              <a:t>ניתורים במקום: ניתורי פיסוק ופסיעה לסירוגין, ניתורי פיסוק עם הרמת ידיים לצדדים והורדתן, ניתורי פישוק עם תנועת ידיים קדימה ואחורה, ניתורי פסיעה עם תנועת ידיים קדימה ואחורה, ניתורי פסיעה עם הרמת ידיים לצדדים והורדתן</a:t>
            </a:r>
            <a:r>
              <a:rPr lang="he-IL" dirty="0" smtClean="0"/>
              <a:t>.</a:t>
            </a:r>
          </a:p>
          <a:p>
            <a:endParaRPr lang="he-IL" dirty="0"/>
          </a:p>
          <a:p>
            <a:r>
              <a:rPr lang="he-IL" dirty="0" smtClean="0"/>
              <a:t> </a:t>
            </a:r>
            <a:r>
              <a:rPr lang="he-IL" dirty="0"/>
              <a:t>ריצה ודילוגים תוך ביצוע מגוון סיבובי ידיים, כגון יד אחת לפנים והשנייה לאחור.</a:t>
            </a:r>
          </a:p>
          <a:p>
            <a:endParaRPr lang="he-IL" dirty="0"/>
          </a:p>
        </p:txBody>
      </p:sp>
    </p:spTree>
    <p:extLst>
      <p:ext uri="{BB962C8B-B14F-4D97-AF65-F5344CB8AC3E}">
        <p14:creationId xmlns:p14="http://schemas.microsoft.com/office/powerpoint/2010/main" val="15936022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idx="1"/>
          </p:nvPr>
        </p:nvSpPr>
        <p:spPr>
          <a:xfrm>
            <a:off x="457200" y="1196752"/>
            <a:ext cx="8229600" cy="5127848"/>
          </a:xfrm>
        </p:spPr>
        <p:txBody>
          <a:bodyPr>
            <a:normAutofit/>
          </a:bodyPr>
          <a:lstStyle/>
          <a:p>
            <a:r>
              <a:rPr lang="he-IL" dirty="0" smtClean="0"/>
              <a:t> </a:t>
            </a:r>
            <a:r>
              <a:rPr lang="he-IL" dirty="0"/>
              <a:t>ניתורים עם דלגית : ניתורים בשתי רגליים, ניתורים על רגל אחת, ניתורי פיסוק, ניתורי פסיעה, ניתורי מתאגרף, מגוון שילובים של ניתורים על רגל ימין ושמאל, ניתורים במקצב המשולשת (ימין, ימין, שמאל, שתיים), מגוון ניתורים תוך התקדמות.</a:t>
            </a:r>
          </a:p>
          <a:p>
            <a:endParaRPr lang="he-IL" dirty="0"/>
          </a:p>
          <a:p>
            <a:r>
              <a:rPr lang="he-IL" dirty="0"/>
              <a:t> הקפצת כדור בריצה לפנים ולאחור, הקפצת כדור תוך דילוג לפנים ולאחור, הקפצת כדור תוך ניתורי פיסוק ופסיעה במקום.</a:t>
            </a:r>
          </a:p>
          <a:p>
            <a:endParaRPr lang="he-IL" dirty="0"/>
          </a:p>
          <a:p>
            <a:r>
              <a:rPr lang="he-IL" dirty="0"/>
              <a:t>הקפצת שני כדורים זהים בו- בזמן, הקפצת שני כדורים שונים בו- בזמן.</a:t>
            </a:r>
          </a:p>
          <a:p>
            <a:endParaRPr lang="he-IL" dirty="0"/>
          </a:p>
        </p:txBody>
      </p:sp>
    </p:spTree>
    <p:extLst>
      <p:ext uri="{BB962C8B-B14F-4D97-AF65-F5344CB8AC3E}">
        <p14:creationId xmlns:p14="http://schemas.microsoft.com/office/powerpoint/2010/main" val="38469500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116632"/>
            <a:ext cx="8229600" cy="1152128"/>
          </a:xfrm>
          <a:blipFill>
            <a:blip r:embed="rId2"/>
            <a:tile tx="0" ty="0" sx="100000" sy="100000" flip="none" algn="tl"/>
          </a:blipFill>
        </p:spPr>
        <p:txBody>
          <a:bodyPr>
            <a:normAutofit fontScale="90000"/>
          </a:bodyPr>
          <a:lstStyle/>
          <a:p>
            <a:pPr algn="ctr"/>
            <a:r>
              <a:rPr lang="he-IL" sz="3200" b="1" dirty="0" smtClean="0">
                <a:solidFill>
                  <a:schemeClr val="accent5"/>
                </a:solidFill>
              </a:rPr>
              <a:t/>
            </a:r>
            <a:br>
              <a:rPr lang="he-IL" sz="3200" b="1" dirty="0" smtClean="0">
                <a:solidFill>
                  <a:schemeClr val="accent5"/>
                </a:solidFill>
              </a:rPr>
            </a:br>
            <a:r>
              <a:rPr lang="he-IL" sz="3200" b="1" dirty="0">
                <a:solidFill>
                  <a:schemeClr val="accent5"/>
                </a:solidFill>
              </a:rPr>
              <a:t/>
            </a:r>
            <a:br>
              <a:rPr lang="he-IL" sz="3200" b="1" dirty="0">
                <a:solidFill>
                  <a:schemeClr val="accent5"/>
                </a:solidFill>
              </a:rPr>
            </a:br>
            <a:r>
              <a:rPr lang="he-IL" sz="4400" b="1" dirty="0" smtClean="0">
                <a:solidFill>
                  <a:schemeClr val="accent5"/>
                </a:solidFill>
              </a:rPr>
              <a:t>קינסתזיה </a:t>
            </a:r>
            <a:r>
              <a:rPr lang="he-IL" sz="4400" b="1" dirty="0">
                <a:solidFill>
                  <a:schemeClr val="accent5"/>
                </a:solidFill>
              </a:rPr>
              <a:t>(תחושת התנועה)</a:t>
            </a:r>
            <a:r>
              <a:rPr lang="he-IL" sz="3200" b="1" dirty="0">
                <a:solidFill>
                  <a:schemeClr val="accent5"/>
                </a:solidFill>
              </a:rPr>
              <a:t/>
            </a:r>
            <a:br>
              <a:rPr lang="he-IL" sz="3200" b="1" dirty="0">
                <a:solidFill>
                  <a:schemeClr val="accent5"/>
                </a:solidFill>
              </a:rPr>
            </a:br>
            <a:endParaRPr lang="he-IL" sz="3200" b="1" dirty="0">
              <a:solidFill>
                <a:schemeClr val="accent5"/>
              </a:solidFill>
            </a:endParaRPr>
          </a:p>
        </p:txBody>
      </p:sp>
      <p:sp>
        <p:nvSpPr>
          <p:cNvPr id="4" name="מציין מיקום תוכן 3"/>
          <p:cNvSpPr>
            <a:spLocks noGrp="1"/>
          </p:cNvSpPr>
          <p:nvPr>
            <p:ph idx="1"/>
          </p:nvPr>
        </p:nvSpPr>
        <p:spPr>
          <a:xfrm>
            <a:off x="457200" y="1556792"/>
            <a:ext cx="8229600" cy="4767808"/>
          </a:xfrm>
        </p:spPr>
        <p:txBody>
          <a:bodyPr/>
          <a:lstStyle/>
          <a:p>
            <a:pPr>
              <a:spcBef>
                <a:spcPct val="0"/>
              </a:spcBef>
              <a:buNone/>
            </a:pPr>
            <a:r>
              <a:rPr lang="he-IL" altLang="he-IL" sz="2800" dirty="0" smtClean="0"/>
              <a:t>* היכולת </a:t>
            </a:r>
            <a:r>
              <a:rPr lang="he-IL" altLang="he-IL" sz="2800" dirty="0"/>
              <a:t>לשלוט בתנועות גופניות מתאפשרת בדרך כלל באמצעות שימוש במערכת הראייה הקולטת גירויים מן הסביבה, ואחר- כך האדם מגיב בהתאם. </a:t>
            </a:r>
          </a:p>
          <a:p>
            <a:pPr>
              <a:spcBef>
                <a:spcPct val="0"/>
              </a:spcBef>
              <a:buNone/>
            </a:pPr>
            <a:endParaRPr lang="he-IL" altLang="he-IL" sz="2800" dirty="0"/>
          </a:p>
          <a:p>
            <a:pPr>
              <a:spcBef>
                <a:spcPct val="0"/>
              </a:spcBef>
              <a:buNone/>
            </a:pPr>
            <a:r>
              <a:rPr lang="he-IL" altLang="he-IL" sz="2800" dirty="0" smtClean="0"/>
              <a:t>* דרך </a:t>
            </a:r>
            <a:r>
              <a:rPr lang="he-IL" altLang="he-IL" sz="2800" dirty="0"/>
              <a:t>נוספת המאפשרת שליטה בתפקודים מוטוריים היא באמצעות תחושת התנועה (קינסתזיה) </a:t>
            </a:r>
            <a:r>
              <a:rPr lang="he-IL" altLang="he-IL" sz="2800" b="1" dirty="0"/>
              <a:t>ללא מיקוד המבט בפעולה עצמה</a:t>
            </a:r>
            <a:r>
              <a:rPr lang="he-IL" altLang="he-IL" sz="2800" dirty="0"/>
              <a:t>. </a:t>
            </a:r>
          </a:p>
          <a:p>
            <a:pPr>
              <a:spcBef>
                <a:spcPct val="0"/>
              </a:spcBef>
              <a:buNone/>
            </a:pPr>
            <a:endParaRPr lang="he-IL" altLang="he-IL" sz="2800" dirty="0"/>
          </a:p>
          <a:p>
            <a:pPr>
              <a:spcBef>
                <a:spcPct val="0"/>
              </a:spcBef>
              <a:buNone/>
            </a:pPr>
            <a:r>
              <a:rPr lang="he-IL" altLang="he-IL" sz="2800" dirty="0" smtClean="0"/>
              <a:t>לדוגמה- </a:t>
            </a:r>
            <a:r>
              <a:rPr lang="he-IL" altLang="he-IL" sz="2800" dirty="0"/>
              <a:t>כדורסלן מכדרר את הכדור במהלך המשחק, ובו-בזמן סוקר במבטו את חבריו לקבוצה ואת שחקני היריב. </a:t>
            </a:r>
            <a:r>
              <a:rPr lang="he-IL" altLang="he-IL" sz="2800" b="1" dirty="0"/>
              <a:t>היכולת לחוש את התנועה מגיעה לבשלות בתקופת הבגרות</a:t>
            </a:r>
            <a:r>
              <a:rPr lang="he-IL" altLang="he-IL" sz="2800" dirty="0"/>
              <a:t>. </a:t>
            </a:r>
          </a:p>
          <a:p>
            <a:endParaRPr lang="he-IL" dirty="0"/>
          </a:p>
        </p:txBody>
      </p:sp>
    </p:spTree>
    <p:extLst>
      <p:ext uri="{BB962C8B-B14F-4D97-AF65-F5344CB8AC3E}">
        <p14:creationId xmlns:p14="http://schemas.microsoft.com/office/powerpoint/2010/main" val="5028708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זרימה">
  <a:themeElements>
    <a:clrScheme name="מפנה השמש">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קלאסי">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זרימה">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1903</TotalTime>
  <Words>1557</Words>
  <Application>Microsoft Office PowerPoint</Application>
  <PresentationFormat>‫הצגה על המסך (4:3)</PresentationFormat>
  <Paragraphs>144</Paragraphs>
  <Slides>24</Slides>
  <Notes>0</Notes>
  <HiddenSlides>0</HiddenSlides>
  <MMClips>0</MMClips>
  <ScaleCrop>false</ScaleCrop>
  <HeadingPairs>
    <vt:vector size="6" baseType="variant">
      <vt:variant>
        <vt:lpstr>גופנים בשימוש</vt:lpstr>
      </vt:variant>
      <vt:variant>
        <vt:i4>7</vt:i4>
      </vt:variant>
      <vt:variant>
        <vt:lpstr>ערכת נושא</vt:lpstr>
      </vt:variant>
      <vt:variant>
        <vt:i4>1</vt:i4>
      </vt:variant>
      <vt:variant>
        <vt:lpstr>כותרות שקופיות</vt:lpstr>
      </vt:variant>
      <vt:variant>
        <vt:i4>24</vt:i4>
      </vt:variant>
    </vt:vector>
  </HeadingPairs>
  <TitlesOfParts>
    <vt:vector size="32" baseType="lpstr">
      <vt:lpstr>Arial</vt:lpstr>
      <vt:lpstr>Cambria</vt:lpstr>
      <vt:lpstr>Century Gothic</vt:lpstr>
      <vt:lpstr>David</vt:lpstr>
      <vt:lpstr>Gisha</vt:lpstr>
      <vt:lpstr>Times New Roman</vt:lpstr>
      <vt:lpstr>Wingdings 2</vt:lpstr>
      <vt:lpstr>זרימה</vt:lpstr>
      <vt:lpstr>    מקיף עירוני א' – אשקלון רכז המגמה - יואב עמרם     נושא המצגת: מרכיבי הכושר הפסיכומוטוריים </vt:lpstr>
      <vt:lpstr>יעדים לימודיים :</vt:lpstr>
      <vt:lpstr>    מושגי מפתח</vt:lpstr>
      <vt:lpstr>יכולת פסיכומוטורית</vt:lpstr>
      <vt:lpstr>קואורדינציה</vt:lpstr>
      <vt:lpstr>מצגת של PowerPoint</vt:lpstr>
      <vt:lpstr>מצגת של PowerPoint</vt:lpstr>
      <vt:lpstr>מצגת של PowerPoint</vt:lpstr>
      <vt:lpstr>  קינסתזיה (תחושת התנועה) </vt:lpstr>
      <vt:lpstr>מצגת של PowerPoint</vt:lpstr>
      <vt:lpstr>מצגת של PowerPoint</vt:lpstr>
      <vt:lpstr>    שיווי- משקל</vt:lpstr>
      <vt:lpstr>מצגת של PowerPoint</vt:lpstr>
      <vt:lpstr> מהירות תגובה</vt:lpstr>
      <vt:lpstr>מצגת של PowerPoint</vt:lpstr>
      <vt:lpstr>מצגת של PowerPoint</vt:lpstr>
      <vt:lpstr>מצגת של PowerPoint</vt:lpstr>
      <vt:lpstr>מצגת של PowerPoint</vt:lpstr>
      <vt:lpstr>מצגת של PowerPoint</vt:lpstr>
      <vt:lpstr>זריזות</vt:lpstr>
      <vt:lpstr>מצגת של PowerPoint</vt:lpstr>
      <vt:lpstr>    יכולת פסיכומוטורית וביצועים ספורטיביים</vt:lpstr>
      <vt:lpstr>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לימודי תואר שני בחינוך גופני-שנה א'. הקורס: " המערכת החינוכית כארגון משלב" מרצה: ד"ר אסנת בינשטוק. מגישים: יואב ויעל עמרם. </dc:title>
  <dc:creator>user</dc:creator>
  <cp:lastModifiedBy>‏‏משתמש Windows</cp:lastModifiedBy>
  <cp:revision>197</cp:revision>
  <dcterms:created xsi:type="dcterms:W3CDTF">2018-03-31T19:24:32Z</dcterms:created>
  <dcterms:modified xsi:type="dcterms:W3CDTF">2019-12-11T09:28:15Z</dcterms:modified>
</cp:coreProperties>
</file>