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3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3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5153" r:id="rId10"/>
    <p:sldMasterId id="2147485158" r:id="rId11"/>
    <p:sldMasterId id="2147485303" r:id="rId12"/>
    <p:sldMasterId id="2147485308" r:id="rId13"/>
    <p:sldMasterId id="2147485313" r:id="rId14"/>
    <p:sldMasterId id="2147485318" r:id="rId15"/>
    <p:sldMasterId id="2147487166" r:id="rId16"/>
    <p:sldMasterId id="2147488003" r:id="rId17"/>
    <p:sldMasterId id="2147488009" r:id="rId18"/>
    <p:sldMasterId id="2147488014" r:id="rId19"/>
    <p:sldMasterId id="2147488019" r:id="rId20"/>
    <p:sldMasterId id="2147488024" r:id="rId21"/>
    <p:sldMasterId id="2147488029" r:id="rId22"/>
    <p:sldMasterId id="2147488034" r:id="rId23"/>
    <p:sldMasterId id="2147488039" r:id="rId24"/>
    <p:sldMasterId id="2147488044" r:id="rId25"/>
    <p:sldMasterId id="2147488048" r:id="rId26"/>
    <p:sldMasterId id="2147488053" r:id="rId27"/>
    <p:sldMasterId id="2147488058" r:id="rId28"/>
    <p:sldMasterId id="2147488063" r:id="rId29"/>
    <p:sldMasterId id="2147488068" r:id="rId30"/>
    <p:sldMasterId id="2147488073" r:id="rId31"/>
    <p:sldMasterId id="2147488078" r:id="rId32"/>
    <p:sldMasterId id="2147488082" r:id="rId33"/>
  </p:sldMasterIdLst>
  <p:notesMasterIdLst>
    <p:notesMasterId r:id="rId100"/>
  </p:notesMasterIdLst>
  <p:sldIdLst>
    <p:sldId id="669" r:id="rId34"/>
    <p:sldId id="658" r:id="rId35"/>
    <p:sldId id="642" r:id="rId36"/>
    <p:sldId id="605" r:id="rId37"/>
    <p:sldId id="659" r:id="rId38"/>
    <p:sldId id="586" r:id="rId39"/>
    <p:sldId id="604" r:id="rId40"/>
    <p:sldId id="661" r:id="rId41"/>
    <p:sldId id="660" r:id="rId42"/>
    <p:sldId id="675" r:id="rId43"/>
    <p:sldId id="676" r:id="rId44"/>
    <p:sldId id="606" r:id="rId45"/>
    <p:sldId id="589" r:id="rId46"/>
    <p:sldId id="635" r:id="rId47"/>
    <p:sldId id="662" r:id="rId48"/>
    <p:sldId id="636" r:id="rId49"/>
    <p:sldId id="637" r:id="rId50"/>
    <p:sldId id="638" r:id="rId51"/>
    <p:sldId id="590" r:id="rId52"/>
    <p:sldId id="609" r:id="rId53"/>
    <p:sldId id="664" r:id="rId54"/>
    <p:sldId id="665" r:id="rId55"/>
    <p:sldId id="608" r:id="rId56"/>
    <p:sldId id="610" r:id="rId57"/>
    <p:sldId id="666" r:id="rId58"/>
    <p:sldId id="595" r:id="rId59"/>
    <p:sldId id="632" r:id="rId60"/>
    <p:sldId id="630" r:id="rId61"/>
    <p:sldId id="631" r:id="rId62"/>
    <p:sldId id="639" r:id="rId63"/>
    <p:sldId id="611" r:id="rId64"/>
    <p:sldId id="592" r:id="rId65"/>
    <p:sldId id="612" r:id="rId66"/>
    <p:sldId id="674" r:id="rId67"/>
    <p:sldId id="629" r:id="rId68"/>
    <p:sldId id="596" r:id="rId69"/>
    <p:sldId id="616" r:id="rId70"/>
    <p:sldId id="594" r:id="rId71"/>
    <p:sldId id="614" r:id="rId72"/>
    <p:sldId id="670" r:id="rId73"/>
    <p:sldId id="646" r:id="rId74"/>
    <p:sldId id="621" r:id="rId75"/>
    <p:sldId id="622" r:id="rId76"/>
    <p:sldId id="624" r:id="rId77"/>
    <p:sldId id="625" r:id="rId78"/>
    <p:sldId id="678" r:id="rId79"/>
    <p:sldId id="679" r:id="rId80"/>
    <p:sldId id="647" r:id="rId81"/>
    <p:sldId id="677" r:id="rId82"/>
    <p:sldId id="648" r:id="rId83"/>
    <p:sldId id="649" r:id="rId84"/>
    <p:sldId id="641" r:id="rId85"/>
    <p:sldId id="618" r:id="rId86"/>
    <p:sldId id="619" r:id="rId87"/>
    <p:sldId id="620" r:id="rId88"/>
    <p:sldId id="623" r:id="rId89"/>
    <p:sldId id="626" r:id="rId90"/>
    <p:sldId id="615" r:id="rId91"/>
    <p:sldId id="650" r:id="rId92"/>
    <p:sldId id="651" r:id="rId93"/>
    <p:sldId id="656" r:id="rId94"/>
    <p:sldId id="657" r:id="rId95"/>
    <p:sldId id="652" r:id="rId96"/>
    <p:sldId id="653" r:id="rId97"/>
    <p:sldId id="672" r:id="rId98"/>
    <p:sldId id="673" r:id="rId99"/>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4D0"/>
    <a:srgbClr val="FF6600"/>
    <a:srgbClr val="CC0000"/>
    <a:srgbClr val="A03220"/>
    <a:srgbClr val="CC6600"/>
    <a:srgbClr val="FFFF9F"/>
    <a:srgbClr val="006600"/>
    <a:srgbClr val="366F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23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slide" Target="slides/slide46.xml"/><Relationship Id="rId87" Type="http://schemas.openxmlformats.org/officeDocument/2006/relationships/slide" Target="slides/slide54.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8.xml"/><Relationship Id="rId82" Type="http://schemas.openxmlformats.org/officeDocument/2006/relationships/slide" Target="slides/slide49.xml"/><Relationship Id="rId90" Type="http://schemas.openxmlformats.org/officeDocument/2006/relationships/slide" Target="slides/slide57.xml"/><Relationship Id="rId95"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93" Type="http://schemas.openxmlformats.org/officeDocument/2006/relationships/slide" Target="slides/slide60.xml"/><Relationship Id="rId98"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slide" Target="slides/slide58.xml"/><Relationship Id="rId96"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8DF9C10-EBF0-48C2-9DA8-B8D0C8DA311D}" type="datetimeFigureOut">
              <a:rPr lang="he-IL"/>
              <a:pPr>
                <a:defRPr/>
              </a:pPr>
              <a:t>ל'/תשרי/תשע"ח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C94874BC-5E43-4890-8FBB-44C3BAFC3B58}" type="slidenum">
              <a:rPr lang="he-IL"/>
              <a:pPr>
                <a:defRPr/>
              </a:pPr>
              <a:t>‹#›</a:t>
            </a:fld>
            <a:endParaRPr lang="he-IL" dirty="0"/>
          </a:p>
        </p:txBody>
      </p:sp>
    </p:spTree>
    <p:extLst>
      <p:ext uri="{BB962C8B-B14F-4D97-AF65-F5344CB8AC3E}">
        <p14:creationId xmlns:p14="http://schemas.microsoft.com/office/powerpoint/2010/main" val="204618799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88CA14-C657-433D-B784-34C7226DC616}" type="slidenum">
              <a:rPr lang="he-IL">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51190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C94874BC-5E43-4890-8FBB-44C3BAFC3B58}" type="slidenum">
              <a:rPr lang="he-IL" smtClean="0"/>
              <a:pPr>
                <a:defRPr/>
              </a:pPr>
              <a:t>34</a:t>
            </a:fld>
            <a:endParaRPr lang="he-IL" dirty="0"/>
          </a:p>
        </p:txBody>
      </p:sp>
    </p:spTree>
    <p:extLst>
      <p:ext uri="{BB962C8B-B14F-4D97-AF65-F5344CB8AC3E}">
        <p14:creationId xmlns:p14="http://schemas.microsoft.com/office/powerpoint/2010/main" val="246892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4AD5AE87-C13E-499D-8E27-9C6C4C22FE27}" type="slidenum">
              <a:rPr lang="he-IL">
                <a:solidFill>
                  <a:prstClr val="black"/>
                </a:solidFill>
              </a:rPr>
              <a:pPr>
                <a:defRPr/>
              </a:pPr>
              <a:t>65</a:t>
            </a:fld>
            <a:endParaRPr lang="he-IL" dirty="0">
              <a:solidFill>
                <a:prstClr val="black"/>
              </a:solidFill>
            </a:endParaRPr>
          </a:p>
        </p:txBody>
      </p:sp>
    </p:spTree>
    <p:extLst>
      <p:ext uri="{BB962C8B-B14F-4D97-AF65-F5344CB8AC3E}">
        <p14:creationId xmlns:p14="http://schemas.microsoft.com/office/powerpoint/2010/main" val="387130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6A3B56A-D470-4375-90CC-065F021210C1}" type="slidenum">
              <a:rPr lang="he-IL">
                <a:solidFill>
                  <a:prstClr val="black"/>
                </a:solidFill>
              </a:rPr>
              <a:pPr>
                <a:defRPr/>
              </a:pPr>
              <a:t>66</a:t>
            </a:fld>
            <a:endParaRPr lang="he-IL" dirty="0">
              <a:solidFill>
                <a:prstClr val="black"/>
              </a:solidFill>
            </a:endParaRPr>
          </a:p>
        </p:txBody>
      </p:sp>
    </p:spTree>
    <p:extLst>
      <p:ext uri="{BB962C8B-B14F-4D97-AF65-F5344CB8AC3E}">
        <p14:creationId xmlns:p14="http://schemas.microsoft.com/office/powerpoint/2010/main" val="194357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FB94E5-58F5-4A24-AB7E-8C6DFC235B50}"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CD93C8-D885-4E30-94BC-1C552DF80340}" type="slidenum">
              <a:rPr lang="he-IL"/>
              <a:pPr>
                <a:defRPr/>
              </a:pPr>
              <a:t>‹#›</a:t>
            </a:fld>
            <a:endParaRPr lang="he-IL" dirty="0"/>
          </a:p>
        </p:txBody>
      </p:sp>
    </p:spTree>
    <p:extLst>
      <p:ext uri="{BB962C8B-B14F-4D97-AF65-F5344CB8AC3E}">
        <p14:creationId xmlns:p14="http://schemas.microsoft.com/office/powerpoint/2010/main" val="266551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C343C41-2BE7-4896-AF1E-F5207F9BF196}" type="slidenum">
              <a:rPr lang="he-IL"/>
              <a:pPr>
                <a:defRPr/>
              </a:pPr>
              <a:t>‹#›</a:t>
            </a:fld>
            <a:endParaRPr lang="he-IL" dirty="0"/>
          </a:p>
        </p:txBody>
      </p:sp>
    </p:spTree>
    <p:extLst>
      <p:ext uri="{BB962C8B-B14F-4D97-AF65-F5344CB8AC3E}">
        <p14:creationId xmlns:p14="http://schemas.microsoft.com/office/powerpoint/2010/main" val="36124101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4F6573B-1D55-4084-A9BF-F75D5A803315}" type="slidenum">
              <a:rPr lang="he-IL"/>
              <a:pPr>
                <a:defRPr/>
              </a:pPr>
              <a:t>‹#›</a:t>
            </a:fld>
            <a:endParaRPr lang="he-IL" dirty="0"/>
          </a:p>
        </p:txBody>
      </p:sp>
    </p:spTree>
    <p:extLst>
      <p:ext uri="{BB962C8B-B14F-4D97-AF65-F5344CB8AC3E}">
        <p14:creationId xmlns:p14="http://schemas.microsoft.com/office/powerpoint/2010/main" val="36167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1DEE761-B0C0-4865-91DB-3A1B1F54A05F}"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AC1BBE-F201-4B19-BA84-84C0D07ECF7F}" type="slidenum">
              <a:rPr lang="he-IL"/>
              <a:pPr>
                <a:defRPr/>
              </a:pPr>
              <a:t>‹#›</a:t>
            </a:fld>
            <a:endParaRPr lang="he-IL" dirty="0"/>
          </a:p>
        </p:txBody>
      </p:sp>
    </p:spTree>
    <p:extLst>
      <p:ext uri="{BB962C8B-B14F-4D97-AF65-F5344CB8AC3E}">
        <p14:creationId xmlns:p14="http://schemas.microsoft.com/office/powerpoint/2010/main" val="6714419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941437B-7B9B-4D1B-A5F4-B5869586F168}"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FFB5E5D-3C78-474A-89DC-E334F31587E0}" type="slidenum">
              <a:rPr lang="he-IL"/>
              <a:pPr>
                <a:defRPr/>
              </a:pPr>
              <a:t>‹#›</a:t>
            </a:fld>
            <a:endParaRPr lang="he-IL" dirty="0"/>
          </a:p>
        </p:txBody>
      </p:sp>
    </p:spTree>
    <p:extLst>
      <p:ext uri="{BB962C8B-B14F-4D97-AF65-F5344CB8AC3E}">
        <p14:creationId xmlns:p14="http://schemas.microsoft.com/office/powerpoint/2010/main" val="6370503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2A177FE-2284-4F61-8DE2-7C376825CC07}" type="slidenum">
              <a:rPr lang="he-IL"/>
              <a:pPr>
                <a:defRPr/>
              </a:pPr>
              <a:t>‹#›</a:t>
            </a:fld>
            <a:endParaRPr lang="he-IL" dirty="0"/>
          </a:p>
        </p:txBody>
      </p:sp>
    </p:spTree>
    <p:extLst>
      <p:ext uri="{BB962C8B-B14F-4D97-AF65-F5344CB8AC3E}">
        <p14:creationId xmlns:p14="http://schemas.microsoft.com/office/powerpoint/2010/main" val="5535996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5F04CF9-C3CD-4EDC-9123-281B1176ED3C}" type="slidenum">
              <a:rPr lang="he-IL"/>
              <a:pPr>
                <a:defRPr/>
              </a:pPr>
              <a:t>‹#›</a:t>
            </a:fld>
            <a:endParaRPr lang="he-IL" dirty="0"/>
          </a:p>
        </p:txBody>
      </p:sp>
    </p:spTree>
    <p:extLst>
      <p:ext uri="{BB962C8B-B14F-4D97-AF65-F5344CB8AC3E}">
        <p14:creationId xmlns:p14="http://schemas.microsoft.com/office/powerpoint/2010/main" val="14272479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58DE464-1FCF-458F-8134-51509A7A0741}"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0346EA-75C9-4162-8576-ADB69B9B33CD}" type="slidenum">
              <a:rPr lang="he-IL"/>
              <a:pPr>
                <a:defRPr/>
              </a:pPr>
              <a:t>‹#›</a:t>
            </a:fld>
            <a:endParaRPr lang="he-IL" dirty="0"/>
          </a:p>
        </p:txBody>
      </p:sp>
    </p:spTree>
    <p:extLst>
      <p:ext uri="{BB962C8B-B14F-4D97-AF65-F5344CB8AC3E}">
        <p14:creationId xmlns:p14="http://schemas.microsoft.com/office/powerpoint/2010/main" val="16302739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FB94E5-58F5-4A24-AB7E-8C6DFC235B5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CD93C8-D885-4E30-94BC-1C552DF80340}" type="slidenum">
              <a:rPr lang="he-IL"/>
              <a:pPr>
                <a:defRPr/>
              </a:pPr>
              <a:t>‹#›</a:t>
            </a:fld>
            <a:endParaRPr lang="he-IL" dirty="0"/>
          </a:p>
        </p:txBody>
      </p:sp>
    </p:spTree>
    <p:extLst>
      <p:ext uri="{BB962C8B-B14F-4D97-AF65-F5344CB8AC3E}">
        <p14:creationId xmlns:p14="http://schemas.microsoft.com/office/powerpoint/2010/main" val="1753915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CA491B5-4349-44DF-9F05-19526880CA0D}" type="slidenum">
              <a:rPr lang="he-IL"/>
              <a:pPr>
                <a:defRPr/>
              </a:pPr>
              <a:t>‹#›</a:t>
            </a:fld>
            <a:endParaRPr lang="he-IL" dirty="0"/>
          </a:p>
        </p:txBody>
      </p:sp>
    </p:spTree>
    <p:extLst>
      <p:ext uri="{BB962C8B-B14F-4D97-AF65-F5344CB8AC3E}">
        <p14:creationId xmlns:p14="http://schemas.microsoft.com/office/powerpoint/2010/main" val="19546490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4BDFFC-8184-47A7-9519-9C157E414D2A}" type="slidenum">
              <a:rPr lang="he-IL"/>
              <a:pPr>
                <a:defRPr/>
              </a:pPr>
              <a:t>‹#›</a:t>
            </a:fld>
            <a:endParaRPr lang="he-IL" dirty="0"/>
          </a:p>
        </p:txBody>
      </p:sp>
    </p:spTree>
    <p:extLst>
      <p:ext uri="{BB962C8B-B14F-4D97-AF65-F5344CB8AC3E}">
        <p14:creationId xmlns:p14="http://schemas.microsoft.com/office/powerpoint/2010/main" val="33867634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DF13E72-181C-49DD-B66C-4A59F9F78896}"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52D11D-3C09-4BBF-B597-E4A30CE44BCC}" type="slidenum">
              <a:rPr lang="he-IL"/>
              <a:pPr>
                <a:defRPr/>
              </a:pPr>
              <a:t>‹#›</a:t>
            </a:fld>
            <a:endParaRPr lang="he-IL" dirty="0"/>
          </a:p>
        </p:txBody>
      </p:sp>
    </p:spTree>
    <p:extLst>
      <p:ext uri="{BB962C8B-B14F-4D97-AF65-F5344CB8AC3E}">
        <p14:creationId xmlns:p14="http://schemas.microsoft.com/office/powerpoint/2010/main" val="55811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96A4C94-E71D-4011-BDD4-F144469D46FF}"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B9A6BFA-8F26-4899-B0AC-9CF96FD057C2}" type="slidenum">
              <a:rPr lang="he-IL"/>
              <a:pPr>
                <a:defRPr/>
              </a:pPr>
              <a:t>‹#›</a:t>
            </a:fld>
            <a:endParaRPr lang="he-IL" dirty="0"/>
          </a:p>
        </p:txBody>
      </p:sp>
    </p:spTree>
    <p:extLst>
      <p:ext uri="{BB962C8B-B14F-4D97-AF65-F5344CB8AC3E}">
        <p14:creationId xmlns:p14="http://schemas.microsoft.com/office/powerpoint/2010/main" val="33537604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FB94E5-58F5-4A24-AB7E-8C6DFC235B5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CD93C8-D885-4E30-94BC-1C552DF80340}" type="slidenum">
              <a:rPr lang="he-IL"/>
              <a:pPr>
                <a:defRPr/>
              </a:pPr>
              <a:t>‹#›</a:t>
            </a:fld>
            <a:endParaRPr lang="he-IL" dirty="0"/>
          </a:p>
        </p:txBody>
      </p:sp>
    </p:spTree>
    <p:extLst>
      <p:ext uri="{BB962C8B-B14F-4D97-AF65-F5344CB8AC3E}">
        <p14:creationId xmlns:p14="http://schemas.microsoft.com/office/powerpoint/2010/main" val="1888699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CA491B5-4349-44DF-9F05-19526880CA0D}" type="slidenum">
              <a:rPr lang="he-IL"/>
              <a:pPr>
                <a:defRPr/>
              </a:pPr>
              <a:t>‹#›</a:t>
            </a:fld>
            <a:endParaRPr lang="he-IL" dirty="0"/>
          </a:p>
        </p:txBody>
      </p:sp>
    </p:spTree>
    <p:extLst>
      <p:ext uri="{BB962C8B-B14F-4D97-AF65-F5344CB8AC3E}">
        <p14:creationId xmlns:p14="http://schemas.microsoft.com/office/powerpoint/2010/main" val="9054960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4BDFFC-8184-47A7-9519-9C157E414D2A}" type="slidenum">
              <a:rPr lang="he-IL"/>
              <a:pPr>
                <a:defRPr/>
              </a:pPr>
              <a:t>‹#›</a:t>
            </a:fld>
            <a:endParaRPr lang="he-IL" dirty="0"/>
          </a:p>
        </p:txBody>
      </p:sp>
    </p:spTree>
    <p:extLst>
      <p:ext uri="{BB962C8B-B14F-4D97-AF65-F5344CB8AC3E}">
        <p14:creationId xmlns:p14="http://schemas.microsoft.com/office/powerpoint/2010/main" val="1263074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DF13E72-181C-49DD-B66C-4A59F9F78896}"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52D11D-3C09-4BBF-B597-E4A30CE44BCC}" type="slidenum">
              <a:rPr lang="he-IL"/>
              <a:pPr>
                <a:defRPr/>
              </a:pPr>
              <a:t>‹#›</a:t>
            </a:fld>
            <a:endParaRPr lang="he-IL" dirty="0"/>
          </a:p>
        </p:txBody>
      </p:sp>
    </p:spTree>
    <p:extLst>
      <p:ext uri="{BB962C8B-B14F-4D97-AF65-F5344CB8AC3E}">
        <p14:creationId xmlns:p14="http://schemas.microsoft.com/office/powerpoint/2010/main" val="1663999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E6E0526-9BF4-4048-B45F-E969356DDAFA}"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6197EF2-8731-4464-A12E-2ACFDB7E80D0}" type="slidenum">
              <a:rPr lang="he-IL"/>
              <a:pPr>
                <a:defRPr/>
              </a:pPr>
              <a:t>‹#›</a:t>
            </a:fld>
            <a:endParaRPr lang="he-IL" dirty="0"/>
          </a:p>
        </p:txBody>
      </p:sp>
    </p:spTree>
    <p:extLst>
      <p:ext uri="{BB962C8B-B14F-4D97-AF65-F5344CB8AC3E}">
        <p14:creationId xmlns:p14="http://schemas.microsoft.com/office/powerpoint/2010/main" val="40744624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A15E72A-FD72-4A02-8DED-85EBD4676B3F}" type="slidenum">
              <a:rPr lang="he-IL"/>
              <a:pPr>
                <a:defRPr/>
              </a:pPr>
              <a:t>‹#›</a:t>
            </a:fld>
            <a:endParaRPr lang="he-IL" dirty="0"/>
          </a:p>
        </p:txBody>
      </p:sp>
    </p:spTree>
    <p:extLst>
      <p:ext uri="{BB962C8B-B14F-4D97-AF65-F5344CB8AC3E}">
        <p14:creationId xmlns:p14="http://schemas.microsoft.com/office/powerpoint/2010/main" val="24944848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F79A8F4-0E53-45A3-939D-F54831344029}" type="slidenum">
              <a:rPr lang="he-IL"/>
              <a:pPr>
                <a:defRPr/>
              </a:pPr>
              <a:t>‹#›</a:t>
            </a:fld>
            <a:endParaRPr lang="he-IL" dirty="0"/>
          </a:p>
        </p:txBody>
      </p:sp>
    </p:spTree>
    <p:extLst>
      <p:ext uri="{BB962C8B-B14F-4D97-AF65-F5344CB8AC3E}">
        <p14:creationId xmlns:p14="http://schemas.microsoft.com/office/powerpoint/2010/main" val="15515985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FB94E5-58F5-4A24-AB7E-8C6DFC235B5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0CD93C8-D885-4E30-94BC-1C552DF80340}" type="slidenum">
              <a:rPr lang="he-IL"/>
              <a:pPr>
                <a:defRPr/>
              </a:pPr>
              <a:t>‹#›</a:t>
            </a:fld>
            <a:endParaRPr lang="he-IL" dirty="0"/>
          </a:p>
        </p:txBody>
      </p:sp>
    </p:spTree>
    <p:extLst>
      <p:ext uri="{BB962C8B-B14F-4D97-AF65-F5344CB8AC3E}">
        <p14:creationId xmlns:p14="http://schemas.microsoft.com/office/powerpoint/2010/main" val="17600262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CA491B5-4349-44DF-9F05-19526880CA0D}" type="slidenum">
              <a:rPr lang="he-IL"/>
              <a:pPr>
                <a:defRPr/>
              </a:pPr>
              <a:t>‹#›</a:t>
            </a:fld>
            <a:endParaRPr lang="he-IL" dirty="0"/>
          </a:p>
        </p:txBody>
      </p:sp>
    </p:spTree>
    <p:extLst>
      <p:ext uri="{BB962C8B-B14F-4D97-AF65-F5344CB8AC3E}">
        <p14:creationId xmlns:p14="http://schemas.microsoft.com/office/powerpoint/2010/main" val="13474430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4BDFFC-8184-47A7-9519-9C157E414D2A}" type="slidenum">
              <a:rPr lang="he-IL"/>
              <a:pPr>
                <a:defRPr/>
              </a:pPr>
              <a:t>‹#›</a:t>
            </a:fld>
            <a:endParaRPr lang="he-IL" dirty="0"/>
          </a:p>
        </p:txBody>
      </p:sp>
    </p:spTree>
    <p:extLst>
      <p:ext uri="{BB962C8B-B14F-4D97-AF65-F5344CB8AC3E}">
        <p14:creationId xmlns:p14="http://schemas.microsoft.com/office/powerpoint/2010/main" val="369131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A1A7025-3FB2-491B-9BBB-F2450986CDA0}" type="slidenum">
              <a:rPr lang="he-IL"/>
              <a:pPr>
                <a:defRPr/>
              </a:pPr>
              <a:t>‹#›</a:t>
            </a:fld>
            <a:endParaRPr lang="he-IL" dirty="0"/>
          </a:p>
        </p:txBody>
      </p:sp>
    </p:spTree>
    <p:extLst>
      <p:ext uri="{BB962C8B-B14F-4D97-AF65-F5344CB8AC3E}">
        <p14:creationId xmlns:p14="http://schemas.microsoft.com/office/powerpoint/2010/main" val="13769093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DF13E72-181C-49DD-B66C-4A59F9F78896}"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52D11D-3C09-4BBF-B597-E4A30CE44BCC}" type="slidenum">
              <a:rPr lang="he-IL"/>
              <a:pPr>
                <a:defRPr/>
              </a:pPr>
              <a:t>‹#›</a:t>
            </a:fld>
            <a:endParaRPr lang="he-IL" dirty="0"/>
          </a:p>
        </p:txBody>
      </p:sp>
    </p:spTree>
    <p:extLst>
      <p:ext uri="{BB962C8B-B14F-4D97-AF65-F5344CB8AC3E}">
        <p14:creationId xmlns:p14="http://schemas.microsoft.com/office/powerpoint/2010/main" val="392978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9D857F3-04AC-446C-B03C-E6564BAF95A4}" type="slidenum">
              <a:rPr lang="he-IL"/>
              <a:pPr>
                <a:defRPr/>
              </a:pPr>
              <a:t>‹#›</a:t>
            </a:fld>
            <a:endParaRPr lang="he-IL" dirty="0"/>
          </a:p>
        </p:txBody>
      </p:sp>
    </p:spTree>
    <p:extLst>
      <p:ext uri="{BB962C8B-B14F-4D97-AF65-F5344CB8AC3E}">
        <p14:creationId xmlns:p14="http://schemas.microsoft.com/office/powerpoint/2010/main" val="219861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922AF6B-5D22-488E-8323-4CC2AF27F688}"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0E5F3B4-50C9-42FE-917F-81E12C5EFBC9}" type="slidenum">
              <a:rPr lang="he-IL"/>
              <a:pPr>
                <a:defRPr/>
              </a:pPr>
              <a:t>‹#›</a:t>
            </a:fld>
            <a:endParaRPr lang="he-IL" dirty="0"/>
          </a:p>
        </p:txBody>
      </p:sp>
    </p:spTree>
    <p:extLst>
      <p:ext uri="{BB962C8B-B14F-4D97-AF65-F5344CB8AC3E}">
        <p14:creationId xmlns:p14="http://schemas.microsoft.com/office/powerpoint/2010/main" val="276972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B208F01-5909-46F3-9E3C-711A815CAB90}" type="slidenum">
              <a:rPr lang="he-IL"/>
              <a:pPr>
                <a:defRPr/>
              </a:pPr>
              <a:t>‹#›</a:t>
            </a:fld>
            <a:endParaRPr lang="he-IL" dirty="0"/>
          </a:p>
        </p:txBody>
      </p:sp>
    </p:spTree>
    <p:extLst>
      <p:ext uri="{BB962C8B-B14F-4D97-AF65-F5344CB8AC3E}">
        <p14:creationId xmlns:p14="http://schemas.microsoft.com/office/powerpoint/2010/main" val="4277802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FEBD26-B08F-4707-856B-34A09E14AB90}" type="slidenum">
              <a:rPr lang="he-IL"/>
              <a:pPr>
                <a:defRPr/>
              </a:pPr>
              <a:t>‹#›</a:t>
            </a:fld>
            <a:endParaRPr lang="he-IL" dirty="0"/>
          </a:p>
        </p:txBody>
      </p:sp>
    </p:spTree>
    <p:extLst>
      <p:ext uri="{BB962C8B-B14F-4D97-AF65-F5344CB8AC3E}">
        <p14:creationId xmlns:p14="http://schemas.microsoft.com/office/powerpoint/2010/main" val="369170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D803567-7963-4FBB-ABDD-80B6D9B1782D}"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EB45CB5-0601-48CE-BC54-979B3964411E}" type="slidenum">
              <a:rPr lang="he-IL"/>
              <a:pPr>
                <a:defRPr/>
              </a:pPr>
              <a:t>‹#›</a:t>
            </a:fld>
            <a:endParaRPr lang="he-IL" dirty="0"/>
          </a:p>
        </p:txBody>
      </p:sp>
    </p:spTree>
    <p:extLst>
      <p:ext uri="{BB962C8B-B14F-4D97-AF65-F5344CB8AC3E}">
        <p14:creationId xmlns:p14="http://schemas.microsoft.com/office/powerpoint/2010/main" val="3464686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3835F5B-DDBB-4712-8566-EBC5412B43EF}" type="slidenum">
              <a:rPr lang="he-IL"/>
              <a:pPr>
                <a:defRPr/>
              </a:pPr>
              <a:t>‹#›</a:t>
            </a:fld>
            <a:endParaRPr lang="he-IL" dirty="0"/>
          </a:p>
        </p:txBody>
      </p:sp>
    </p:spTree>
    <p:extLst>
      <p:ext uri="{BB962C8B-B14F-4D97-AF65-F5344CB8AC3E}">
        <p14:creationId xmlns:p14="http://schemas.microsoft.com/office/powerpoint/2010/main" val="776968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753AF84-3F76-4382-880F-48D5955BA43A}" type="slidenum">
              <a:rPr lang="he-IL"/>
              <a:pPr>
                <a:defRPr/>
              </a:pPr>
              <a:t>‹#›</a:t>
            </a:fld>
            <a:endParaRPr lang="he-IL" dirty="0"/>
          </a:p>
        </p:txBody>
      </p:sp>
    </p:spTree>
    <p:extLst>
      <p:ext uri="{BB962C8B-B14F-4D97-AF65-F5344CB8AC3E}">
        <p14:creationId xmlns:p14="http://schemas.microsoft.com/office/powerpoint/2010/main" val="292370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CA491B5-4349-44DF-9F05-19526880CA0D}" type="slidenum">
              <a:rPr lang="he-IL"/>
              <a:pPr>
                <a:defRPr/>
              </a:pPr>
              <a:t>‹#›</a:t>
            </a:fld>
            <a:endParaRPr lang="he-IL" dirty="0"/>
          </a:p>
        </p:txBody>
      </p:sp>
    </p:spTree>
    <p:extLst>
      <p:ext uri="{BB962C8B-B14F-4D97-AF65-F5344CB8AC3E}">
        <p14:creationId xmlns:p14="http://schemas.microsoft.com/office/powerpoint/2010/main" val="2901741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650B749-CC3C-4239-97E1-6D5156B030B4}"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C008C93-231F-4C09-A2E8-250CAF4703AE}" type="slidenum">
              <a:rPr lang="he-IL"/>
              <a:pPr>
                <a:defRPr/>
              </a:pPr>
              <a:t>‹#›</a:t>
            </a:fld>
            <a:endParaRPr lang="he-IL" dirty="0"/>
          </a:p>
        </p:txBody>
      </p:sp>
    </p:spTree>
    <p:extLst>
      <p:ext uri="{BB962C8B-B14F-4D97-AF65-F5344CB8AC3E}">
        <p14:creationId xmlns:p14="http://schemas.microsoft.com/office/powerpoint/2010/main" val="397090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C49C3A5-333F-4FFE-BB40-EC9490F07BAD}" type="slidenum">
              <a:rPr lang="he-IL"/>
              <a:pPr>
                <a:defRPr/>
              </a:pPr>
              <a:t>‹#›</a:t>
            </a:fld>
            <a:endParaRPr lang="he-IL" dirty="0"/>
          </a:p>
        </p:txBody>
      </p:sp>
    </p:spTree>
    <p:extLst>
      <p:ext uri="{BB962C8B-B14F-4D97-AF65-F5344CB8AC3E}">
        <p14:creationId xmlns:p14="http://schemas.microsoft.com/office/powerpoint/2010/main" val="483094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FD1084F-8897-4B07-8A06-EC50606D500B}" type="slidenum">
              <a:rPr lang="he-IL"/>
              <a:pPr>
                <a:defRPr/>
              </a:pPr>
              <a:t>‹#›</a:t>
            </a:fld>
            <a:endParaRPr lang="he-IL" dirty="0"/>
          </a:p>
        </p:txBody>
      </p:sp>
    </p:spTree>
    <p:extLst>
      <p:ext uri="{BB962C8B-B14F-4D97-AF65-F5344CB8AC3E}">
        <p14:creationId xmlns:p14="http://schemas.microsoft.com/office/powerpoint/2010/main" val="2950476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8762842-73F5-4E82-A646-5A9A427F44E0}"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976B8FD-15B1-499D-9FEC-7FB0B040E9B9}" type="slidenum">
              <a:rPr lang="he-IL"/>
              <a:pPr>
                <a:defRPr/>
              </a:pPr>
              <a:t>‹#›</a:t>
            </a:fld>
            <a:endParaRPr lang="he-IL" dirty="0"/>
          </a:p>
        </p:txBody>
      </p:sp>
    </p:spTree>
    <p:extLst>
      <p:ext uri="{BB962C8B-B14F-4D97-AF65-F5344CB8AC3E}">
        <p14:creationId xmlns:p14="http://schemas.microsoft.com/office/powerpoint/2010/main" val="1664580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27DBAEB-AD81-4DDC-88A8-2374CC81BDF1}" type="slidenum">
              <a:rPr lang="he-IL"/>
              <a:pPr>
                <a:defRPr/>
              </a:pPr>
              <a:t>‹#›</a:t>
            </a:fld>
            <a:endParaRPr lang="he-IL" dirty="0"/>
          </a:p>
        </p:txBody>
      </p:sp>
    </p:spTree>
    <p:extLst>
      <p:ext uri="{BB962C8B-B14F-4D97-AF65-F5344CB8AC3E}">
        <p14:creationId xmlns:p14="http://schemas.microsoft.com/office/powerpoint/2010/main" val="3968887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AF8C73C-E8BF-4851-818E-1C44E683F411}" type="slidenum">
              <a:rPr lang="he-IL"/>
              <a:pPr>
                <a:defRPr/>
              </a:pPr>
              <a:t>‹#›</a:t>
            </a:fld>
            <a:endParaRPr lang="he-IL" dirty="0"/>
          </a:p>
        </p:txBody>
      </p:sp>
    </p:spTree>
    <p:extLst>
      <p:ext uri="{BB962C8B-B14F-4D97-AF65-F5344CB8AC3E}">
        <p14:creationId xmlns:p14="http://schemas.microsoft.com/office/powerpoint/2010/main" val="11483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76D106B-8672-48C6-B292-A68B0D66CF00}"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6DE16F4-B9F6-44A3-B824-006835F379E0}" type="slidenum">
              <a:rPr lang="he-IL"/>
              <a:pPr>
                <a:defRPr/>
              </a:pPr>
              <a:t>‹#›</a:t>
            </a:fld>
            <a:endParaRPr lang="he-IL" dirty="0"/>
          </a:p>
        </p:txBody>
      </p:sp>
    </p:spTree>
    <p:extLst>
      <p:ext uri="{BB962C8B-B14F-4D97-AF65-F5344CB8AC3E}">
        <p14:creationId xmlns:p14="http://schemas.microsoft.com/office/powerpoint/2010/main" val="1996785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56A32E1-C7C5-4D03-A927-0191CAE90AB8}" type="slidenum">
              <a:rPr lang="he-IL"/>
              <a:pPr>
                <a:defRPr/>
              </a:pPr>
              <a:t>‹#›</a:t>
            </a:fld>
            <a:endParaRPr lang="he-IL" dirty="0"/>
          </a:p>
        </p:txBody>
      </p:sp>
    </p:spTree>
    <p:extLst>
      <p:ext uri="{BB962C8B-B14F-4D97-AF65-F5344CB8AC3E}">
        <p14:creationId xmlns:p14="http://schemas.microsoft.com/office/powerpoint/2010/main" val="1748158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704B549-B682-4133-88B2-EC84E69197DE}" type="slidenum">
              <a:rPr lang="he-IL"/>
              <a:pPr>
                <a:defRPr/>
              </a:pPr>
              <a:t>‹#›</a:t>
            </a:fld>
            <a:endParaRPr lang="he-IL" dirty="0"/>
          </a:p>
        </p:txBody>
      </p:sp>
    </p:spTree>
    <p:extLst>
      <p:ext uri="{BB962C8B-B14F-4D97-AF65-F5344CB8AC3E}">
        <p14:creationId xmlns:p14="http://schemas.microsoft.com/office/powerpoint/2010/main" val="2369067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5D24ABF-1938-4E5D-95C2-84D7BAB7F0F7}"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6B34424-8B53-4216-9BD9-36DD9675E476}" type="slidenum">
              <a:rPr lang="he-IL"/>
              <a:pPr>
                <a:defRPr/>
              </a:pPr>
              <a:t>‹#›</a:t>
            </a:fld>
            <a:endParaRPr lang="he-IL" dirty="0"/>
          </a:p>
        </p:txBody>
      </p:sp>
    </p:spTree>
    <p:extLst>
      <p:ext uri="{BB962C8B-B14F-4D97-AF65-F5344CB8AC3E}">
        <p14:creationId xmlns:p14="http://schemas.microsoft.com/office/powerpoint/2010/main" val="15783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4BDFFC-8184-47A7-9519-9C157E414D2A}" type="slidenum">
              <a:rPr lang="he-IL"/>
              <a:pPr>
                <a:defRPr/>
              </a:pPr>
              <a:t>‹#›</a:t>
            </a:fld>
            <a:endParaRPr lang="he-IL" dirty="0"/>
          </a:p>
        </p:txBody>
      </p:sp>
    </p:spTree>
    <p:extLst>
      <p:ext uri="{BB962C8B-B14F-4D97-AF65-F5344CB8AC3E}">
        <p14:creationId xmlns:p14="http://schemas.microsoft.com/office/powerpoint/2010/main" val="4277495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8079D58-5BD4-480E-86DE-53387D773B4C}"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F084F2C-D91A-49DA-B369-F3E29CAEC4EA}" type="slidenum">
              <a:rPr lang="he-IL"/>
              <a:pPr>
                <a:defRPr/>
              </a:pPr>
              <a:t>‹#›</a:t>
            </a:fld>
            <a:endParaRPr lang="he-IL" dirty="0"/>
          </a:p>
        </p:txBody>
      </p:sp>
    </p:spTree>
    <p:extLst>
      <p:ext uri="{BB962C8B-B14F-4D97-AF65-F5344CB8AC3E}">
        <p14:creationId xmlns:p14="http://schemas.microsoft.com/office/powerpoint/2010/main" val="1695853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908BF51-4177-499A-9C1A-B50DEAE68974}" type="slidenum">
              <a:rPr lang="he-IL"/>
              <a:pPr>
                <a:defRPr/>
              </a:pPr>
              <a:t>‹#›</a:t>
            </a:fld>
            <a:endParaRPr lang="he-IL" dirty="0"/>
          </a:p>
        </p:txBody>
      </p:sp>
    </p:spTree>
    <p:extLst>
      <p:ext uri="{BB962C8B-B14F-4D97-AF65-F5344CB8AC3E}">
        <p14:creationId xmlns:p14="http://schemas.microsoft.com/office/powerpoint/2010/main" val="1251553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730086B-6D66-4F5C-B99D-FC637E06839F}" type="slidenum">
              <a:rPr lang="he-IL"/>
              <a:pPr>
                <a:defRPr/>
              </a:pPr>
              <a:t>‹#›</a:t>
            </a:fld>
            <a:endParaRPr lang="he-IL" dirty="0"/>
          </a:p>
        </p:txBody>
      </p:sp>
    </p:spTree>
    <p:extLst>
      <p:ext uri="{BB962C8B-B14F-4D97-AF65-F5344CB8AC3E}">
        <p14:creationId xmlns:p14="http://schemas.microsoft.com/office/powerpoint/2010/main" val="3870732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96F5F77-FC8A-4908-85C8-A58E3B266AF5}"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1CD945A-7A30-4305-A03B-9FFEF5702A6D}" type="slidenum">
              <a:rPr lang="he-IL"/>
              <a:pPr>
                <a:defRPr/>
              </a:pPr>
              <a:t>‹#›</a:t>
            </a:fld>
            <a:endParaRPr lang="he-IL" dirty="0"/>
          </a:p>
        </p:txBody>
      </p:sp>
    </p:spTree>
    <p:extLst>
      <p:ext uri="{BB962C8B-B14F-4D97-AF65-F5344CB8AC3E}">
        <p14:creationId xmlns:p14="http://schemas.microsoft.com/office/powerpoint/2010/main" val="1810298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D26C3A0-3FFA-48CB-992D-68F016AC737B}"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D2047C5-EB00-407B-8763-13E05E39B084}" type="slidenum">
              <a:rPr lang="he-IL"/>
              <a:pPr>
                <a:defRPr/>
              </a:pPr>
              <a:t>‹#›</a:t>
            </a:fld>
            <a:endParaRPr lang="he-IL" dirty="0"/>
          </a:p>
        </p:txBody>
      </p:sp>
    </p:spTree>
    <p:extLst>
      <p:ext uri="{BB962C8B-B14F-4D97-AF65-F5344CB8AC3E}">
        <p14:creationId xmlns:p14="http://schemas.microsoft.com/office/powerpoint/2010/main" val="4088250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0059061-B6E7-4D5E-B504-4C34A55018DB}" type="slidenum">
              <a:rPr lang="he-IL"/>
              <a:pPr>
                <a:defRPr/>
              </a:pPr>
              <a:t>‹#›</a:t>
            </a:fld>
            <a:endParaRPr lang="he-IL" dirty="0"/>
          </a:p>
        </p:txBody>
      </p:sp>
    </p:spTree>
    <p:extLst>
      <p:ext uri="{BB962C8B-B14F-4D97-AF65-F5344CB8AC3E}">
        <p14:creationId xmlns:p14="http://schemas.microsoft.com/office/powerpoint/2010/main" val="2343384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EEAB795-86A6-4F89-9C82-8AA00B6D3262}" type="slidenum">
              <a:rPr lang="he-IL"/>
              <a:pPr>
                <a:defRPr/>
              </a:pPr>
              <a:t>‹#›</a:t>
            </a:fld>
            <a:endParaRPr lang="he-IL" dirty="0"/>
          </a:p>
        </p:txBody>
      </p:sp>
    </p:spTree>
    <p:extLst>
      <p:ext uri="{BB962C8B-B14F-4D97-AF65-F5344CB8AC3E}">
        <p14:creationId xmlns:p14="http://schemas.microsoft.com/office/powerpoint/2010/main" val="1445023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D433C38-BD02-4B55-856A-4756A13471F2}"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950EE54-9CD7-4583-9DA5-8CBEE0CA93FF}" type="slidenum">
              <a:rPr lang="he-IL"/>
              <a:pPr>
                <a:defRPr/>
              </a:pPr>
              <a:t>‹#›</a:t>
            </a:fld>
            <a:endParaRPr lang="he-IL" dirty="0"/>
          </a:p>
        </p:txBody>
      </p:sp>
    </p:spTree>
    <p:extLst>
      <p:ext uri="{BB962C8B-B14F-4D97-AF65-F5344CB8AC3E}">
        <p14:creationId xmlns:p14="http://schemas.microsoft.com/office/powerpoint/2010/main" val="1353914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29F4229-FB2F-4797-B715-5653D0AD9463}" type="slidenum">
              <a:rPr lang="he-IL"/>
              <a:pPr>
                <a:defRPr/>
              </a:pPr>
              <a:t>‹#›</a:t>
            </a:fld>
            <a:endParaRPr lang="he-IL" dirty="0"/>
          </a:p>
        </p:txBody>
      </p:sp>
    </p:spTree>
    <p:extLst>
      <p:ext uri="{BB962C8B-B14F-4D97-AF65-F5344CB8AC3E}">
        <p14:creationId xmlns:p14="http://schemas.microsoft.com/office/powerpoint/2010/main" val="3941565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315D352-A09B-43C6-B9A6-A409F6F6A6BE}" type="slidenum">
              <a:rPr lang="he-IL"/>
              <a:pPr>
                <a:defRPr/>
              </a:pPr>
              <a:t>‹#›</a:t>
            </a:fld>
            <a:endParaRPr lang="he-IL" dirty="0"/>
          </a:p>
        </p:txBody>
      </p:sp>
    </p:spTree>
    <p:extLst>
      <p:ext uri="{BB962C8B-B14F-4D97-AF65-F5344CB8AC3E}">
        <p14:creationId xmlns:p14="http://schemas.microsoft.com/office/powerpoint/2010/main" val="381714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DF13E72-181C-49DD-B66C-4A59F9F78896}"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752D11D-3C09-4BBF-B597-E4A30CE44BCC}" type="slidenum">
              <a:rPr lang="he-IL"/>
              <a:pPr>
                <a:defRPr/>
              </a:pPr>
              <a:t>‹#›</a:t>
            </a:fld>
            <a:endParaRPr lang="he-IL" dirty="0"/>
          </a:p>
        </p:txBody>
      </p:sp>
    </p:spTree>
    <p:extLst>
      <p:ext uri="{BB962C8B-B14F-4D97-AF65-F5344CB8AC3E}">
        <p14:creationId xmlns:p14="http://schemas.microsoft.com/office/powerpoint/2010/main" val="339644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321E71B-2CB1-4DC9-ACD7-F0CC38AF4DE5}"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FEC583D-4339-47A9-9D1F-1F443AFB4639}" type="slidenum">
              <a:rPr lang="he-IL"/>
              <a:pPr>
                <a:defRPr/>
              </a:pPr>
              <a:t>‹#›</a:t>
            </a:fld>
            <a:endParaRPr lang="he-IL" dirty="0"/>
          </a:p>
        </p:txBody>
      </p:sp>
    </p:spTree>
    <p:extLst>
      <p:ext uri="{BB962C8B-B14F-4D97-AF65-F5344CB8AC3E}">
        <p14:creationId xmlns:p14="http://schemas.microsoft.com/office/powerpoint/2010/main" val="1863982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E59C470-D14D-4149-AE35-EAB84E61668A}" type="slidenum">
              <a:rPr lang="he-IL"/>
              <a:pPr>
                <a:defRPr/>
              </a:pPr>
              <a:t>‹#›</a:t>
            </a:fld>
            <a:endParaRPr lang="he-IL" dirty="0"/>
          </a:p>
        </p:txBody>
      </p:sp>
    </p:spTree>
    <p:extLst>
      <p:ext uri="{BB962C8B-B14F-4D97-AF65-F5344CB8AC3E}">
        <p14:creationId xmlns:p14="http://schemas.microsoft.com/office/powerpoint/2010/main" val="2108728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3AC8D9A-96EC-4B61-8BDC-FD29A7D97010}" type="slidenum">
              <a:rPr lang="he-IL"/>
              <a:pPr>
                <a:defRPr/>
              </a:pPr>
              <a:t>‹#›</a:t>
            </a:fld>
            <a:endParaRPr lang="he-IL" dirty="0"/>
          </a:p>
        </p:txBody>
      </p:sp>
    </p:spTree>
    <p:extLst>
      <p:ext uri="{BB962C8B-B14F-4D97-AF65-F5344CB8AC3E}">
        <p14:creationId xmlns:p14="http://schemas.microsoft.com/office/powerpoint/2010/main" val="806258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1667963-1CFF-4267-A783-62B6F813023F}"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59D0B85-DE5A-4D05-8355-41DF14A98868}" type="slidenum">
              <a:rPr lang="he-IL"/>
              <a:pPr>
                <a:defRPr/>
              </a:pPr>
              <a:t>‹#›</a:t>
            </a:fld>
            <a:endParaRPr lang="he-IL" dirty="0"/>
          </a:p>
        </p:txBody>
      </p:sp>
    </p:spTree>
    <p:extLst>
      <p:ext uri="{BB962C8B-B14F-4D97-AF65-F5344CB8AC3E}">
        <p14:creationId xmlns:p14="http://schemas.microsoft.com/office/powerpoint/2010/main" val="1151333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E3FED32-D135-4CCB-8741-C1A47FF9539B}"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1EDA145-2F1D-42D6-AB64-D16C8CF6B6DE}" type="slidenum">
              <a:rPr lang="he-IL"/>
              <a:pPr>
                <a:defRPr/>
              </a:pPr>
              <a:t>‹#›</a:t>
            </a:fld>
            <a:endParaRPr lang="he-IL" dirty="0"/>
          </a:p>
        </p:txBody>
      </p:sp>
    </p:spTree>
    <p:extLst>
      <p:ext uri="{BB962C8B-B14F-4D97-AF65-F5344CB8AC3E}">
        <p14:creationId xmlns:p14="http://schemas.microsoft.com/office/powerpoint/2010/main" val="2405714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6C2C8A4-8E8D-458E-9D8F-CFC29B74A58C}" type="slidenum">
              <a:rPr lang="he-IL"/>
              <a:pPr>
                <a:defRPr/>
              </a:pPr>
              <a:t>‹#›</a:t>
            </a:fld>
            <a:endParaRPr lang="he-IL" dirty="0"/>
          </a:p>
        </p:txBody>
      </p:sp>
    </p:spTree>
    <p:extLst>
      <p:ext uri="{BB962C8B-B14F-4D97-AF65-F5344CB8AC3E}">
        <p14:creationId xmlns:p14="http://schemas.microsoft.com/office/powerpoint/2010/main" val="1826659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33CE602-94AD-4089-B740-75E8E8E9AC00}" type="slidenum">
              <a:rPr lang="he-IL"/>
              <a:pPr>
                <a:defRPr/>
              </a:pPr>
              <a:t>‹#›</a:t>
            </a:fld>
            <a:endParaRPr lang="he-IL" dirty="0"/>
          </a:p>
        </p:txBody>
      </p:sp>
    </p:spTree>
    <p:extLst>
      <p:ext uri="{BB962C8B-B14F-4D97-AF65-F5344CB8AC3E}">
        <p14:creationId xmlns:p14="http://schemas.microsoft.com/office/powerpoint/2010/main" val="3784704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46E4E7C-7682-4F27-9F39-68DE8CAFFBBC}"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1B6EAC3-E160-4433-BA65-16F7D3696B23}" type="slidenum">
              <a:rPr lang="he-IL"/>
              <a:pPr>
                <a:defRPr/>
              </a:pPr>
              <a:t>‹#›</a:t>
            </a:fld>
            <a:endParaRPr lang="he-IL" dirty="0"/>
          </a:p>
        </p:txBody>
      </p:sp>
    </p:spTree>
    <p:extLst>
      <p:ext uri="{BB962C8B-B14F-4D97-AF65-F5344CB8AC3E}">
        <p14:creationId xmlns:p14="http://schemas.microsoft.com/office/powerpoint/2010/main" val="23626594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A91665A-E1D3-4550-900A-EBE684058BD3}"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1615A9D-A2D5-4903-BEF6-147607A3E113}" type="slidenum">
              <a:rPr lang="he-IL"/>
              <a:pPr>
                <a:defRPr/>
              </a:pPr>
              <a:t>‹#›</a:t>
            </a:fld>
            <a:endParaRPr lang="he-IL" dirty="0"/>
          </a:p>
        </p:txBody>
      </p:sp>
    </p:spTree>
    <p:extLst>
      <p:ext uri="{BB962C8B-B14F-4D97-AF65-F5344CB8AC3E}">
        <p14:creationId xmlns:p14="http://schemas.microsoft.com/office/powerpoint/2010/main" val="3779233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7669D03-25ED-4F96-B50F-3100E572A655}" type="slidenum">
              <a:rPr lang="he-IL"/>
              <a:pPr>
                <a:defRPr/>
              </a:pPr>
              <a:t>‹#›</a:t>
            </a:fld>
            <a:endParaRPr lang="he-IL" dirty="0"/>
          </a:p>
        </p:txBody>
      </p:sp>
    </p:spTree>
    <p:extLst>
      <p:ext uri="{BB962C8B-B14F-4D97-AF65-F5344CB8AC3E}">
        <p14:creationId xmlns:p14="http://schemas.microsoft.com/office/powerpoint/2010/main" val="283615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599BC76-5B49-4026-896D-9A41D520F13E}"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2B7D3B9-3A17-486F-83E8-B1A750AEAFC6}" type="slidenum">
              <a:rPr lang="he-IL"/>
              <a:pPr>
                <a:defRPr/>
              </a:pPr>
              <a:t>‹#›</a:t>
            </a:fld>
            <a:endParaRPr lang="he-IL" dirty="0"/>
          </a:p>
        </p:txBody>
      </p:sp>
    </p:spTree>
    <p:extLst>
      <p:ext uri="{BB962C8B-B14F-4D97-AF65-F5344CB8AC3E}">
        <p14:creationId xmlns:p14="http://schemas.microsoft.com/office/powerpoint/2010/main" val="1579585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F2E619E-361E-455F-A2B3-0E1431CAB515}" type="slidenum">
              <a:rPr lang="he-IL"/>
              <a:pPr>
                <a:defRPr/>
              </a:pPr>
              <a:t>‹#›</a:t>
            </a:fld>
            <a:endParaRPr lang="he-IL" dirty="0"/>
          </a:p>
        </p:txBody>
      </p:sp>
    </p:spTree>
    <p:extLst>
      <p:ext uri="{BB962C8B-B14F-4D97-AF65-F5344CB8AC3E}">
        <p14:creationId xmlns:p14="http://schemas.microsoft.com/office/powerpoint/2010/main" val="515502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68F58B0-DB59-44BA-9E12-A26E8BACD384}"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717E26F-C5D5-4783-B1F8-EF2D48812B08}" type="slidenum">
              <a:rPr lang="he-IL"/>
              <a:pPr>
                <a:defRPr/>
              </a:pPr>
              <a:t>‹#›</a:t>
            </a:fld>
            <a:endParaRPr lang="he-IL" dirty="0"/>
          </a:p>
        </p:txBody>
      </p:sp>
    </p:spTree>
    <p:extLst>
      <p:ext uri="{BB962C8B-B14F-4D97-AF65-F5344CB8AC3E}">
        <p14:creationId xmlns:p14="http://schemas.microsoft.com/office/powerpoint/2010/main" val="551065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DD68D4-3E7B-4FB0-B6B9-31170C451B85}"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4BBAF2A-3C85-4AB8-8017-75D44CC9F585}" type="slidenum">
              <a:rPr lang="he-IL"/>
              <a:pPr>
                <a:defRPr/>
              </a:pPr>
              <a:t>‹#›</a:t>
            </a:fld>
            <a:endParaRPr lang="he-IL" dirty="0"/>
          </a:p>
        </p:txBody>
      </p:sp>
    </p:spTree>
    <p:extLst>
      <p:ext uri="{BB962C8B-B14F-4D97-AF65-F5344CB8AC3E}">
        <p14:creationId xmlns:p14="http://schemas.microsoft.com/office/powerpoint/2010/main" val="3997402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96AD75F-CAEF-4CC3-AD69-57C7A123D4A2}" type="slidenum">
              <a:rPr lang="he-IL"/>
              <a:pPr>
                <a:defRPr/>
              </a:pPr>
              <a:t>‹#›</a:t>
            </a:fld>
            <a:endParaRPr lang="he-IL" dirty="0"/>
          </a:p>
        </p:txBody>
      </p:sp>
    </p:spTree>
    <p:extLst>
      <p:ext uri="{BB962C8B-B14F-4D97-AF65-F5344CB8AC3E}">
        <p14:creationId xmlns:p14="http://schemas.microsoft.com/office/powerpoint/2010/main" val="464977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B980190-A42D-40ED-BAB7-2903A1C76DA0}" type="slidenum">
              <a:rPr lang="he-IL"/>
              <a:pPr>
                <a:defRPr/>
              </a:pPr>
              <a:t>‹#›</a:t>
            </a:fld>
            <a:endParaRPr lang="he-IL" dirty="0"/>
          </a:p>
        </p:txBody>
      </p:sp>
    </p:spTree>
    <p:extLst>
      <p:ext uri="{BB962C8B-B14F-4D97-AF65-F5344CB8AC3E}">
        <p14:creationId xmlns:p14="http://schemas.microsoft.com/office/powerpoint/2010/main" val="3370626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499CBC7-D0CA-4EC6-BCC8-0B26F603CAA5}"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9390FC1-CC44-4D96-B86E-2455C4B33AEB}" type="slidenum">
              <a:rPr lang="he-IL"/>
              <a:pPr>
                <a:defRPr/>
              </a:pPr>
              <a:t>‹#›</a:t>
            </a:fld>
            <a:endParaRPr lang="he-IL" dirty="0"/>
          </a:p>
        </p:txBody>
      </p:sp>
    </p:spTree>
    <p:extLst>
      <p:ext uri="{BB962C8B-B14F-4D97-AF65-F5344CB8AC3E}">
        <p14:creationId xmlns:p14="http://schemas.microsoft.com/office/powerpoint/2010/main" val="591458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3E2E97C-1296-4685-B571-07EA6D1AA41C}"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E8083-9C34-4E06-961C-152752D7E233}" type="slidenum">
              <a:rPr lang="he-IL"/>
              <a:pPr>
                <a:defRPr/>
              </a:pPr>
              <a:t>‹#›</a:t>
            </a:fld>
            <a:endParaRPr lang="he-IL" dirty="0"/>
          </a:p>
        </p:txBody>
      </p:sp>
    </p:spTree>
    <p:extLst>
      <p:ext uri="{BB962C8B-B14F-4D97-AF65-F5344CB8AC3E}">
        <p14:creationId xmlns:p14="http://schemas.microsoft.com/office/powerpoint/2010/main" val="34471124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2F9B37A-2C0C-4E71-B806-F9C363051B20}" type="slidenum">
              <a:rPr lang="he-IL"/>
              <a:pPr>
                <a:defRPr/>
              </a:pPr>
              <a:t>‹#›</a:t>
            </a:fld>
            <a:endParaRPr lang="he-IL" dirty="0"/>
          </a:p>
        </p:txBody>
      </p:sp>
    </p:spTree>
    <p:extLst>
      <p:ext uri="{BB962C8B-B14F-4D97-AF65-F5344CB8AC3E}">
        <p14:creationId xmlns:p14="http://schemas.microsoft.com/office/powerpoint/2010/main" val="1148924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C8CC721-DBF2-43E2-91FD-293FE30FA6BB}" type="slidenum">
              <a:rPr lang="he-IL"/>
              <a:pPr>
                <a:defRPr/>
              </a:pPr>
              <a:t>‹#›</a:t>
            </a:fld>
            <a:endParaRPr lang="he-IL" dirty="0"/>
          </a:p>
        </p:txBody>
      </p:sp>
    </p:spTree>
    <p:extLst>
      <p:ext uri="{BB962C8B-B14F-4D97-AF65-F5344CB8AC3E}">
        <p14:creationId xmlns:p14="http://schemas.microsoft.com/office/powerpoint/2010/main" val="4134338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2C253402-BA43-4947-B547-BCB403DAA2D5}" type="slidenum">
              <a:rPr lang="he-IL"/>
              <a:pPr>
                <a:defRPr/>
              </a:pPr>
              <a:t>‹#›</a:t>
            </a:fld>
            <a:endParaRPr lang="he-IL" dirty="0"/>
          </a:p>
        </p:txBody>
      </p:sp>
    </p:spTree>
    <p:extLst>
      <p:ext uri="{BB962C8B-B14F-4D97-AF65-F5344CB8AC3E}">
        <p14:creationId xmlns:p14="http://schemas.microsoft.com/office/powerpoint/2010/main" val="284235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3DF95E0-7BDD-400C-9B2A-9A77FF55D75A}" type="slidenum">
              <a:rPr lang="he-IL"/>
              <a:pPr>
                <a:defRPr/>
              </a:pPr>
              <a:t>‹#›</a:t>
            </a:fld>
            <a:endParaRPr lang="he-IL" dirty="0"/>
          </a:p>
        </p:txBody>
      </p:sp>
    </p:spTree>
    <p:extLst>
      <p:ext uri="{BB962C8B-B14F-4D97-AF65-F5344CB8AC3E}">
        <p14:creationId xmlns:p14="http://schemas.microsoft.com/office/powerpoint/2010/main" val="1657297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D887ED1-D2F5-4F76-B2FF-48E28ACC2919}" type="slidenum">
              <a:rPr lang="he-IL"/>
              <a:pPr>
                <a:defRPr/>
              </a:pPr>
              <a:t>‹#›</a:t>
            </a:fld>
            <a:endParaRPr lang="he-IL" dirty="0"/>
          </a:p>
        </p:txBody>
      </p:sp>
    </p:spTree>
    <p:extLst>
      <p:ext uri="{BB962C8B-B14F-4D97-AF65-F5344CB8AC3E}">
        <p14:creationId xmlns:p14="http://schemas.microsoft.com/office/powerpoint/2010/main" val="1587741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99A2FE0-2CBB-4854-AC7A-AC81A1DFF8DF}"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A5483F0-2F24-43AE-915C-E431E8477CAA}" type="slidenum">
              <a:rPr lang="he-IL"/>
              <a:pPr>
                <a:defRPr/>
              </a:pPr>
              <a:t>‹#›</a:t>
            </a:fld>
            <a:endParaRPr lang="he-IL" dirty="0"/>
          </a:p>
        </p:txBody>
      </p:sp>
    </p:spTree>
    <p:extLst>
      <p:ext uri="{BB962C8B-B14F-4D97-AF65-F5344CB8AC3E}">
        <p14:creationId xmlns:p14="http://schemas.microsoft.com/office/powerpoint/2010/main" val="18411801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00CF4BB-FB11-4D84-8697-6A46AD7E58D4}" type="slidenum">
              <a:rPr lang="he-IL"/>
              <a:pPr>
                <a:defRPr/>
              </a:pPr>
              <a:t>‹#›</a:t>
            </a:fld>
            <a:endParaRPr lang="he-IL" dirty="0"/>
          </a:p>
        </p:txBody>
      </p:sp>
    </p:spTree>
    <p:extLst>
      <p:ext uri="{BB962C8B-B14F-4D97-AF65-F5344CB8AC3E}">
        <p14:creationId xmlns:p14="http://schemas.microsoft.com/office/powerpoint/2010/main" val="2330265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24B64ED-2D68-4801-A326-9AA5825148B3}" type="slidenum">
              <a:rPr lang="he-IL"/>
              <a:pPr>
                <a:defRPr/>
              </a:pPr>
              <a:t>‹#›</a:t>
            </a:fld>
            <a:endParaRPr lang="he-IL" dirty="0"/>
          </a:p>
        </p:txBody>
      </p:sp>
    </p:spTree>
    <p:extLst>
      <p:ext uri="{BB962C8B-B14F-4D97-AF65-F5344CB8AC3E}">
        <p14:creationId xmlns:p14="http://schemas.microsoft.com/office/powerpoint/2010/main" val="19232210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E21B5AD-ADC1-4DE5-9079-67A06012316D}"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494976A-7924-4C44-A695-421D5136214E}" type="slidenum">
              <a:rPr lang="he-IL"/>
              <a:pPr>
                <a:defRPr/>
              </a:pPr>
              <a:t>‹#›</a:t>
            </a:fld>
            <a:endParaRPr lang="he-IL" dirty="0"/>
          </a:p>
        </p:txBody>
      </p:sp>
    </p:spTree>
    <p:extLst>
      <p:ext uri="{BB962C8B-B14F-4D97-AF65-F5344CB8AC3E}">
        <p14:creationId xmlns:p14="http://schemas.microsoft.com/office/powerpoint/2010/main" val="1230190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0842819-70DC-41DE-A087-63E066A4E16D}"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061372B-6402-40E1-95EF-D23C06AFEC0D}" type="slidenum">
              <a:rPr lang="he-IL"/>
              <a:pPr>
                <a:defRPr/>
              </a:pPr>
              <a:t>‹#›</a:t>
            </a:fld>
            <a:endParaRPr lang="he-IL" dirty="0"/>
          </a:p>
        </p:txBody>
      </p:sp>
    </p:spTree>
    <p:extLst>
      <p:ext uri="{BB962C8B-B14F-4D97-AF65-F5344CB8AC3E}">
        <p14:creationId xmlns:p14="http://schemas.microsoft.com/office/powerpoint/2010/main" val="5612826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E9EA60D-1240-4620-BA55-3B4E027F31B1}" type="slidenum">
              <a:rPr lang="he-IL"/>
              <a:pPr>
                <a:defRPr/>
              </a:pPr>
              <a:t>‹#›</a:t>
            </a:fld>
            <a:endParaRPr lang="he-IL" dirty="0"/>
          </a:p>
        </p:txBody>
      </p:sp>
    </p:spTree>
    <p:extLst>
      <p:ext uri="{BB962C8B-B14F-4D97-AF65-F5344CB8AC3E}">
        <p14:creationId xmlns:p14="http://schemas.microsoft.com/office/powerpoint/2010/main" val="3554649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70FE2C3-28A8-4CBF-9C10-24AAF52CB666}" type="slidenum">
              <a:rPr lang="he-IL"/>
              <a:pPr>
                <a:defRPr/>
              </a:pPr>
              <a:t>‹#›</a:t>
            </a:fld>
            <a:endParaRPr lang="he-IL" dirty="0"/>
          </a:p>
        </p:txBody>
      </p:sp>
    </p:spTree>
    <p:extLst>
      <p:ext uri="{BB962C8B-B14F-4D97-AF65-F5344CB8AC3E}">
        <p14:creationId xmlns:p14="http://schemas.microsoft.com/office/powerpoint/2010/main" val="2539532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EC83757-03C0-41E2-9F18-28F8AF5B519F}"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458722CA-CA17-4AA1-A56C-B250FE285AD1}" type="slidenum">
              <a:rPr lang="he-IL"/>
              <a:pPr>
                <a:defRPr/>
              </a:pPr>
              <a:t>‹#›</a:t>
            </a:fld>
            <a:endParaRPr lang="he-IL" dirty="0"/>
          </a:p>
        </p:txBody>
      </p:sp>
    </p:spTree>
    <p:extLst>
      <p:ext uri="{BB962C8B-B14F-4D97-AF65-F5344CB8AC3E}">
        <p14:creationId xmlns:p14="http://schemas.microsoft.com/office/powerpoint/2010/main" val="40609797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B7FF83-A4D4-4714-83F4-ED0FC06A5493}"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3ADA38C-1910-4963-B9E5-12DF24F23DBC}" type="slidenum">
              <a:rPr lang="he-IL"/>
              <a:pPr>
                <a:defRPr/>
              </a:pPr>
              <a:t>‹#›</a:t>
            </a:fld>
            <a:endParaRPr lang="he-IL" dirty="0"/>
          </a:p>
        </p:txBody>
      </p:sp>
    </p:spTree>
    <p:extLst>
      <p:ext uri="{BB962C8B-B14F-4D97-AF65-F5344CB8AC3E}">
        <p14:creationId xmlns:p14="http://schemas.microsoft.com/office/powerpoint/2010/main" val="316535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64AE315-BAEE-4DDA-8EB3-4191420E5777}" type="slidenum">
              <a:rPr lang="he-IL"/>
              <a:pPr>
                <a:defRPr/>
              </a:pPr>
              <a:t>‹#›</a:t>
            </a:fld>
            <a:endParaRPr lang="he-IL" dirty="0"/>
          </a:p>
        </p:txBody>
      </p:sp>
    </p:spTree>
    <p:extLst>
      <p:ext uri="{BB962C8B-B14F-4D97-AF65-F5344CB8AC3E}">
        <p14:creationId xmlns:p14="http://schemas.microsoft.com/office/powerpoint/2010/main" val="1644012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B846AEB-BFD3-4258-A665-6C7FCC4F4861}" type="slidenum">
              <a:rPr lang="he-IL"/>
              <a:pPr>
                <a:defRPr/>
              </a:pPr>
              <a:t>‹#›</a:t>
            </a:fld>
            <a:endParaRPr lang="he-IL" dirty="0"/>
          </a:p>
        </p:txBody>
      </p:sp>
    </p:spTree>
    <p:extLst>
      <p:ext uri="{BB962C8B-B14F-4D97-AF65-F5344CB8AC3E}">
        <p14:creationId xmlns:p14="http://schemas.microsoft.com/office/powerpoint/2010/main" val="746659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188125A-83FB-4E11-BD7E-31A31D490466}" type="slidenum">
              <a:rPr lang="he-IL"/>
              <a:pPr>
                <a:defRPr/>
              </a:pPr>
              <a:t>‹#›</a:t>
            </a:fld>
            <a:endParaRPr lang="he-IL" dirty="0"/>
          </a:p>
        </p:txBody>
      </p:sp>
    </p:spTree>
    <p:extLst>
      <p:ext uri="{BB962C8B-B14F-4D97-AF65-F5344CB8AC3E}">
        <p14:creationId xmlns:p14="http://schemas.microsoft.com/office/powerpoint/2010/main" val="2031432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B7FF83-A4D4-4714-83F4-ED0FC06A5493}"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3ADA38C-1910-4963-B9E5-12DF24F23DBC}" type="slidenum">
              <a:rPr lang="he-IL"/>
              <a:pPr>
                <a:defRPr/>
              </a:pPr>
              <a:t>‹#›</a:t>
            </a:fld>
            <a:endParaRPr lang="he-IL" dirty="0"/>
          </a:p>
        </p:txBody>
      </p:sp>
    </p:spTree>
    <p:extLst>
      <p:ext uri="{BB962C8B-B14F-4D97-AF65-F5344CB8AC3E}">
        <p14:creationId xmlns:p14="http://schemas.microsoft.com/office/powerpoint/2010/main" val="8532401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B846AEB-BFD3-4258-A665-6C7FCC4F4861}" type="slidenum">
              <a:rPr lang="he-IL"/>
              <a:pPr>
                <a:defRPr/>
              </a:pPr>
              <a:t>‹#›</a:t>
            </a:fld>
            <a:endParaRPr lang="he-IL" dirty="0"/>
          </a:p>
        </p:txBody>
      </p:sp>
    </p:spTree>
    <p:extLst>
      <p:ext uri="{BB962C8B-B14F-4D97-AF65-F5344CB8AC3E}">
        <p14:creationId xmlns:p14="http://schemas.microsoft.com/office/powerpoint/2010/main" val="2510678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188125A-83FB-4E11-BD7E-31A31D490466}" type="slidenum">
              <a:rPr lang="he-IL"/>
              <a:pPr>
                <a:defRPr/>
              </a:pPr>
              <a:t>‹#›</a:t>
            </a:fld>
            <a:endParaRPr lang="he-IL" dirty="0"/>
          </a:p>
        </p:txBody>
      </p:sp>
    </p:spTree>
    <p:extLst>
      <p:ext uri="{BB962C8B-B14F-4D97-AF65-F5344CB8AC3E}">
        <p14:creationId xmlns:p14="http://schemas.microsoft.com/office/powerpoint/2010/main" val="27151297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85627F5-D90B-4CF8-A095-9D92533EA978}"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D339FF-D6D2-4EC5-9406-7C593A9CE7E4}" type="slidenum">
              <a:rPr lang="he-IL"/>
              <a:pPr>
                <a:defRPr/>
              </a:pPr>
              <a:t>‹#›</a:t>
            </a:fld>
            <a:endParaRPr lang="he-IL" dirty="0"/>
          </a:p>
        </p:txBody>
      </p:sp>
    </p:spTree>
    <p:extLst>
      <p:ext uri="{BB962C8B-B14F-4D97-AF65-F5344CB8AC3E}">
        <p14:creationId xmlns:p14="http://schemas.microsoft.com/office/powerpoint/2010/main" val="36446390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9BF6B15-6869-4261-B1EB-BAC5ED02C57F}"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456A73B-0A89-4FC3-A673-CAC3B6D81A8D}" type="slidenum">
              <a:rPr lang="he-IL"/>
              <a:pPr>
                <a:defRPr/>
              </a:pPr>
              <a:t>‹#›</a:t>
            </a:fld>
            <a:endParaRPr lang="he-IL" dirty="0"/>
          </a:p>
        </p:txBody>
      </p:sp>
    </p:spTree>
    <p:extLst>
      <p:ext uri="{BB962C8B-B14F-4D97-AF65-F5344CB8AC3E}">
        <p14:creationId xmlns:p14="http://schemas.microsoft.com/office/powerpoint/2010/main" val="3190020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7C708B8-85B2-4D1B-A4F4-B599D9DE16CD}" type="slidenum">
              <a:rPr lang="he-IL"/>
              <a:pPr>
                <a:defRPr/>
              </a:pPr>
              <a:t>‹#›</a:t>
            </a:fld>
            <a:endParaRPr lang="he-IL" dirty="0"/>
          </a:p>
        </p:txBody>
      </p:sp>
    </p:spTree>
    <p:extLst>
      <p:ext uri="{BB962C8B-B14F-4D97-AF65-F5344CB8AC3E}">
        <p14:creationId xmlns:p14="http://schemas.microsoft.com/office/powerpoint/2010/main" val="5775625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DD3BF42-5071-4ED3-BD5E-399F12F0B030}" type="slidenum">
              <a:rPr lang="he-IL"/>
              <a:pPr>
                <a:defRPr/>
              </a:pPr>
              <a:t>‹#›</a:t>
            </a:fld>
            <a:endParaRPr lang="he-IL" dirty="0"/>
          </a:p>
        </p:txBody>
      </p:sp>
    </p:spTree>
    <p:extLst>
      <p:ext uri="{BB962C8B-B14F-4D97-AF65-F5344CB8AC3E}">
        <p14:creationId xmlns:p14="http://schemas.microsoft.com/office/powerpoint/2010/main" val="4423440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2096A9E-8685-4015-AC18-37C9345F4301}"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5D43ABF-2069-455C-B8A8-B8307391F603}" type="slidenum">
              <a:rPr lang="he-IL"/>
              <a:pPr>
                <a:defRPr/>
              </a:pPr>
              <a:t>‹#›</a:t>
            </a:fld>
            <a:endParaRPr lang="he-IL" dirty="0"/>
          </a:p>
        </p:txBody>
      </p:sp>
    </p:spTree>
    <p:extLst>
      <p:ext uri="{BB962C8B-B14F-4D97-AF65-F5344CB8AC3E}">
        <p14:creationId xmlns:p14="http://schemas.microsoft.com/office/powerpoint/2010/main" val="337427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B09A30A-D52C-4204-B406-797B777BCE41}"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105D69E-5D6F-43BA-A4B1-4DE82718C1CC}" type="slidenum">
              <a:rPr lang="he-IL"/>
              <a:pPr>
                <a:defRPr/>
              </a:pPr>
              <a:t>‹#›</a:t>
            </a:fld>
            <a:endParaRPr lang="he-IL" dirty="0"/>
          </a:p>
        </p:txBody>
      </p:sp>
    </p:spTree>
    <p:extLst>
      <p:ext uri="{BB962C8B-B14F-4D97-AF65-F5344CB8AC3E}">
        <p14:creationId xmlns:p14="http://schemas.microsoft.com/office/powerpoint/2010/main" val="2413402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301D0D7-0A1F-4163-9D9E-E5DC0ECA1919}"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BEF7873-F6CA-4470-80F7-99CCF31054B4}" type="slidenum">
              <a:rPr lang="he-IL"/>
              <a:pPr>
                <a:defRPr/>
              </a:pPr>
              <a:t>‹#›</a:t>
            </a:fld>
            <a:endParaRPr lang="he-IL" dirty="0"/>
          </a:p>
        </p:txBody>
      </p:sp>
    </p:spTree>
    <p:extLst>
      <p:ext uri="{BB962C8B-B14F-4D97-AF65-F5344CB8AC3E}">
        <p14:creationId xmlns:p14="http://schemas.microsoft.com/office/powerpoint/2010/main" val="1803511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4923BC8-399D-41CA-81F2-00FEF54FC82F}" type="slidenum">
              <a:rPr lang="he-IL"/>
              <a:pPr>
                <a:defRPr/>
              </a:pPr>
              <a:t>‹#›</a:t>
            </a:fld>
            <a:endParaRPr lang="he-IL" dirty="0"/>
          </a:p>
        </p:txBody>
      </p:sp>
    </p:spTree>
    <p:extLst>
      <p:ext uri="{BB962C8B-B14F-4D97-AF65-F5344CB8AC3E}">
        <p14:creationId xmlns:p14="http://schemas.microsoft.com/office/powerpoint/2010/main" val="3136038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4F6573B-1D55-4084-A9BF-F75D5A803315}" type="slidenum">
              <a:rPr lang="he-IL"/>
              <a:pPr>
                <a:defRPr/>
              </a:pPr>
              <a:t>‹#›</a:t>
            </a:fld>
            <a:endParaRPr lang="he-IL" dirty="0"/>
          </a:p>
        </p:txBody>
      </p:sp>
    </p:spTree>
    <p:extLst>
      <p:ext uri="{BB962C8B-B14F-4D97-AF65-F5344CB8AC3E}">
        <p14:creationId xmlns:p14="http://schemas.microsoft.com/office/powerpoint/2010/main" val="211258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1DEE761-B0C0-4865-91DB-3A1B1F54A05F}"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AC1BBE-F201-4B19-BA84-84C0D07ECF7F}" type="slidenum">
              <a:rPr lang="he-IL"/>
              <a:pPr>
                <a:defRPr/>
              </a:pPr>
              <a:t>‹#›</a:t>
            </a:fld>
            <a:endParaRPr lang="he-IL" dirty="0"/>
          </a:p>
        </p:txBody>
      </p:sp>
    </p:spTree>
    <p:extLst>
      <p:ext uri="{BB962C8B-B14F-4D97-AF65-F5344CB8AC3E}">
        <p14:creationId xmlns:p14="http://schemas.microsoft.com/office/powerpoint/2010/main" val="21639189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301D0D7-0A1F-4163-9D9E-E5DC0ECA1919}"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BEF7873-F6CA-4470-80F7-99CCF31054B4}" type="slidenum">
              <a:rPr lang="he-IL"/>
              <a:pPr>
                <a:defRPr/>
              </a:pPr>
              <a:t>‹#›</a:t>
            </a:fld>
            <a:endParaRPr lang="he-IL" dirty="0"/>
          </a:p>
        </p:txBody>
      </p:sp>
    </p:spTree>
    <p:extLst>
      <p:ext uri="{BB962C8B-B14F-4D97-AF65-F5344CB8AC3E}">
        <p14:creationId xmlns:p14="http://schemas.microsoft.com/office/powerpoint/2010/main" val="1757943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4923BC8-399D-41CA-81F2-00FEF54FC82F}" type="slidenum">
              <a:rPr lang="he-IL"/>
              <a:pPr>
                <a:defRPr/>
              </a:pPr>
              <a:t>‹#›</a:t>
            </a:fld>
            <a:endParaRPr lang="he-IL" dirty="0"/>
          </a:p>
        </p:txBody>
      </p:sp>
    </p:spTree>
    <p:extLst>
      <p:ext uri="{BB962C8B-B14F-4D97-AF65-F5344CB8AC3E}">
        <p14:creationId xmlns:p14="http://schemas.microsoft.com/office/powerpoint/2010/main" val="38023205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4F6573B-1D55-4084-A9BF-F75D5A803315}" type="slidenum">
              <a:rPr lang="he-IL"/>
              <a:pPr>
                <a:defRPr/>
              </a:pPr>
              <a:t>‹#›</a:t>
            </a:fld>
            <a:endParaRPr lang="he-IL" dirty="0"/>
          </a:p>
        </p:txBody>
      </p:sp>
    </p:spTree>
    <p:extLst>
      <p:ext uri="{BB962C8B-B14F-4D97-AF65-F5344CB8AC3E}">
        <p14:creationId xmlns:p14="http://schemas.microsoft.com/office/powerpoint/2010/main" val="14509245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301D0D7-0A1F-4163-9D9E-E5DC0ECA1919}"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BEF7873-F6CA-4470-80F7-99CCF31054B4}" type="slidenum">
              <a:rPr lang="he-IL"/>
              <a:pPr>
                <a:defRPr/>
              </a:pPr>
              <a:t>‹#›</a:t>
            </a:fld>
            <a:endParaRPr lang="he-IL" dirty="0"/>
          </a:p>
        </p:txBody>
      </p:sp>
    </p:spTree>
    <p:extLst>
      <p:ext uri="{BB962C8B-B14F-4D97-AF65-F5344CB8AC3E}">
        <p14:creationId xmlns:p14="http://schemas.microsoft.com/office/powerpoint/2010/main" val="6818051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4923BC8-399D-41CA-81F2-00FEF54FC82F}" type="slidenum">
              <a:rPr lang="he-IL"/>
              <a:pPr>
                <a:defRPr/>
              </a:pPr>
              <a:t>‹#›</a:t>
            </a:fld>
            <a:endParaRPr lang="he-IL" dirty="0"/>
          </a:p>
        </p:txBody>
      </p:sp>
    </p:spTree>
    <p:extLst>
      <p:ext uri="{BB962C8B-B14F-4D97-AF65-F5344CB8AC3E}">
        <p14:creationId xmlns:p14="http://schemas.microsoft.com/office/powerpoint/2010/main" val="35205665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4F6573B-1D55-4084-A9BF-F75D5A803315}" type="slidenum">
              <a:rPr lang="he-IL"/>
              <a:pPr>
                <a:defRPr/>
              </a:pPr>
              <a:t>‹#›</a:t>
            </a:fld>
            <a:endParaRPr lang="he-IL" dirty="0"/>
          </a:p>
        </p:txBody>
      </p:sp>
    </p:spTree>
    <p:extLst>
      <p:ext uri="{BB962C8B-B14F-4D97-AF65-F5344CB8AC3E}">
        <p14:creationId xmlns:p14="http://schemas.microsoft.com/office/powerpoint/2010/main" val="366448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C367E63-6611-4593-805F-4E2559CCBB14}" type="slidenum">
              <a:rPr lang="he-IL"/>
              <a:pPr>
                <a:defRPr/>
              </a:pPr>
              <a:t>‹#›</a:t>
            </a:fld>
            <a:endParaRPr lang="he-IL" dirty="0"/>
          </a:p>
        </p:txBody>
      </p:sp>
    </p:spTree>
    <p:extLst>
      <p:ext uri="{BB962C8B-B14F-4D97-AF65-F5344CB8AC3E}">
        <p14:creationId xmlns:p14="http://schemas.microsoft.com/office/powerpoint/2010/main" val="38986049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301D0D7-0A1F-4163-9D9E-E5DC0ECA1919}"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BEF7873-F6CA-4470-80F7-99CCF31054B4}" type="slidenum">
              <a:rPr lang="he-IL"/>
              <a:pPr>
                <a:defRPr/>
              </a:pPr>
              <a:t>‹#›</a:t>
            </a:fld>
            <a:endParaRPr lang="he-IL" dirty="0"/>
          </a:p>
        </p:txBody>
      </p:sp>
    </p:spTree>
    <p:extLst>
      <p:ext uri="{BB962C8B-B14F-4D97-AF65-F5344CB8AC3E}">
        <p14:creationId xmlns:p14="http://schemas.microsoft.com/office/powerpoint/2010/main" val="2070734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4923BC8-399D-41CA-81F2-00FEF54FC82F}" type="slidenum">
              <a:rPr lang="he-IL"/>
              <a:pPr>
                <a:defRPr/>
              </a:pPr>
              <a:t>‹#›</a:t>
            </a:fld>
            <a:endParaRPr lang="he-IL" dirty="0"/>
          </a:p>
        </p:txBody>
      </p:sp>
    </p:spTree>
    <p:extLst>
      <p:ext uri="{BB962C8B-B14F-4D97-AF65-F5344CB8AC3E}">
        <p14:creationId xmlns:p14="http://schemas.microsoft.com/office/powerpoint/2010/main" val="26573422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4F6573B-1D55-4084-A9BF-F75D5A803315}" type="slidenum">
              <a:rPr lang="he-IL"/>
              <a:pPr>
                <a:defRPr/>
              </a:pPr>
              <a:t>‹#›</a:t>
            </a:fld>
            <a:endParaRPr lang="he-IL" dirty="0"/>
          </a:p>
        </p:txBody>
      </p:sp>
    </p:spTree>
    <p:extLst>
      <p:ext uri="{BB962C8B-B14F-4D97-AF65-F5344CB8AC3E}">
        <p14:creationId xmlns:p14="http://schemas.microsoft.com/office/powerpoint/2010/main" val="24531049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1DEE761-B0C0-4865-91DB-3A1B1F54A05F}"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AC1BBE-F201-4B19-BA84-84C0D07ECF7F}" type="slidenum">
              <a:rPr lang="he-IL"/>
              <a:pPr>
                <a:defRPr/>
              </a:pPr>
              <a:t>‹#›</a:t>
            </a:fld>
            <a:endParaRPr lang="he-IL" dirty="0"/>
          </a:p>
        </p:txBody>
      </p:sp>
    </p:spTree>
    <p:extLst>
      <p:ext uri="{BB962C8B-B14F-4D97-AF65-F5344CB8AC3E}">
        <p14:creationId xmlns:p14="http://schemas.microsoft.com/office/powerpoint/2010/main" val="31038288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8385ACD-A620-4E3D-88BE-4E95EC41A4B8}"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835C20FD-CE6A-460C-B20B-101E0C33D6B8}" type="slidenum">
              <a:rPr lang="he-IL"/>
              <a:pPr>
                <a:defRPr/>
              </a:pPr>
              <a:t>‹#›</a:t>
            </a:fld>
            <a:endParaRPr lang="he-IL" dirty="0"/>
          </a:p>
        </p:txBody>
      </p:sp>
    </p:spTree>
    <p:extLst>
      <p:ext uri="{BB962C8B-B14F-4D97-AF65-F5344CB8AC3E}">
        <p14:creationId xmlns:p14="http://schemas.microsoft.com/office/powerpoint/2010/main" val="16509596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DEE14B96-6331-4036-9B4A-B04F05A45C35}" type="slidenum">
              <a:rPr lang="he-IL"/>
              <a:pPr>
                <a:defRPr/>
              </a:pPr>
              <a:t>‹#›</a:t>
            </a:fld>
            <a:endParaRPr lang="he-IL" dirty="0"/>
          </a:p>
        </p:txBody>
      </p:sp>
    </p:spTree>
    <p:extLst>
      <p:ext uri="{BB962C8B-B14F-4D97-AF65-F5344CB8AC3E}">
        <p14:creationId xmlns:p14="http://schemas.microsoft.com/office/powerpoint/2010/main" val="25458737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7A596A43-10DA-4D16-89AC-377294A328E6}" type="slidenum">
              <a:rPr lang="he-IL"/>
              <a:pPr>
                <a:defRPr/>
              </a:pPr>
              <a:t>‹#›</a:t>
            </a:fld>
            <a:endParaRPr lang="he-IL" dirty="0"/>
          </a:p>
        </p:txBody>
      </p:sp>
    </p:spTree>
    <p:extLst>
      <p:ext uri="{BB962C8B-B14F-4D97-AF65-F5344CB8AC3E}">
        <p14:creationId xmlns:p14="http://schemas.microsoft.com/office/powerpoint/2010/main" val="29889171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14CF9D1-2B33-4137-A467-05F0C7C2BA1B}" type="datetime8">
              <a:rPr lang="he-IL"/>
              <a:pPr>
                <a:defRPr/>
              </a:pPr>
              <a:t>20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sz="2400"/>
            </a:lvl1pPr>
          </a:lstStyle>
          <a:p>
            <a:pPr>
              <a:defRPr/>
            </a:pPr>
            <a:fld id="{C9050102-7CBE-434F-8756-439278A9AFF8}" type="slidenum">
              <a:rPr lang="he-IL"/>
              <a:pPr>
                <a:defRPr/>
              </a:pPr>
              <a:t>‹#›</a:t>
            </a:fld>
            <a:endParaRPr lang="he-IL" dirty="0"/>
          </a:p>
        </p:txBody>
      </p:sp>
    </p:spTree>
    <p:extLst>
      <p:ext uri="{BB962C8B-B14F-4D97-AF65-F5344CB8AC3E}">
        <p14:creationId xmlns:p14="http://schemas.microsoft.com/office/powerpoint/2010/main" val="14170252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301D0D7-0A1F-4163-9D9E-E5DC0ECA1919}"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BEF7873-F6CA-4470-80F7-99CCF31054B4}" type="slidenum">
              <a:rPr lang="he-IL"/>
              <a:pPr>
                <a:defRPr/>
              </a:pPr>
              <a:t>‹#›</a:t>
            </a:fld>
            <a:endParaRPr lang="he-IL" dirty="0"/>
          </a:p>
        </p:txBody>
      </p:sp>
    </p:spTree>
    <p:extLst>
      <p:ext uri="{BB962C8B-B14F-4D97-AF65-F5344CB8AC3E}">
        <p14:creationId xmlns:p14="http://schemas.microsoft.com/office/powerpoint/2010/main" val="24764464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4923BC8-399D-41CA-81F2-00FEF54FC82F}" type="slidenum">
              <a:rPr lang="he-IL"/>
              <a:pPr>
                <a:defRPr/>
              </a:pPr>
              <a:t>‹#›</a:t>
            </a:fld>
            <a:endParaRPr lang="he-IL" dirty="0"/>
          </a:p>
        </p:txBody>
      </p:sp>
    </p:spTree>
    <p:extLst>
      <p:ext uri="{BB962C8B-B14F-4D97-AF65-F5344CB8AC3E}">
        <p14:creationId xmlns:p14="http://schemas.microsoft.com/office/powerpoint/2010/main" val="1799358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4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1.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55.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7.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64.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image" Target="../media/image1.pn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png"/><Relationship Id="rId5" Type="http://schemas.openxmlformats.org/officeDocument/2006/relationships/theme" Target="../theme/theme21.xml"/><Relationship Id="rId4" Type="http://schemas.openxmlformats.org/officeDocument/2006/relationships/slideLayout" Target="../slideLayouts/slideLayout75.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1.png"/><Relationship Id="rId5" Type="http://schemas.openxmlformats.org/officeDocument/2006/relationships/theme" Target="../theme/theme22.xml"/><Relationship Id="rId4" Type="http://schemas.openxmlformats.org/officeDocument/2006/relationships/slideLayout" Target="../slideLayouts/slideLayout79.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image" Target="../media/image1.png"/><Relationship Id="rId5" Type="http://schemas.openxmlformats.org/officeDocument/2006/relationships/theme" Target="../theme/theme23.xml"/><Relationship Id="rId4" Type="http://schemas.openxmlformats.org/officeDocument/2006/relationships/slideLayout" Target="../slideLayouts/slideLayout8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image" Target="../media/image1.png"/><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5" Type="http://schemas.openxmlformats.org/officeDocument/2006/relationships/image" Target="../media/image1.pn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image" Target="../media/image1.png"/><Relationship Id="rId5" Type="http://schemas.openxmlformats.org/officeDocument/2006/relationships/theme" Target="../theme/theme26.xml"/><Relationship Id="rId4" Type="http://schemas.openxmlformats.org/officeDocument/2006/relationships/slideLayout" Target="../slideLayouts/slideLayout93.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5" Type="http://schemas.openxmlformats.org/officeDocument/2006/relationships/theme" Target="../theme/theme27.xml"/><Relationship Id="rId4" Type="http://schemas.openxmlformats.org/officeDocument/2006/relationships/slideLayout" Target="../slideLayouts/slideLayout97.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image" Target="../media/image1.png"/><Relationship Id="rId5" Type="http://schemas.openxmlformats.org/officeDocument/2006/relationships/theme" Target="../theme/theme28.xml"/><Relationship Id="rId4" Type="http://schemas.openxmlformats.org/officeDocument/2006/relationships/slideLayout" Target="../slideLayouts/slideLayout101.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image" Target="../media/image1.png"/><Relationship Id="rId5" Type="http://schemas.openxmlformats.org/officeDocument/2006/relationships/theme" Target="../theme/theme29.xml"/><Relationship Id="rId4" Type="http://schemas.openxmlformats.org/officeDocument/2006/relationships/slideLayout" Target="../slideLayouts/slideLayout10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image" Target="../media/image1.png"/><Relationship Id="rId5" Type="http://schemas.openxmlformats.org/officeDocument/2006/relationships/theme" Target="../theme/theme30.xml"/><Relationship Id="rId4" Type="http://schemas.openxmlformats.org/officeDocument/2006/relationships/slideLayout" Target="../slideLayouts/slideLayout109.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image" Target="../media/image1.png"/><Relationship Id="rId5" Type="http://schemas.openxmlformats.org/officeDocument/2006/relationships/theme" Target="../theme/theme31.xml"/><Relationship Id="rId4" Type="http://schemas.openxmlformats.org/officeDocument/2006/relationships/slideLayout" Target="../slideLayouts/slideLayout113.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5" Type="http://schemas.openxmlformats.org/officeDocument/2006/relationships/image" Target="../media/image1.png"/><Relationship Id="rId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image" Target="../media/image1.png"/><Relationship Id="rId5" Type="http://schemas.openxmlformats.org/officeDocument/2006/relationships/theme" Target="../theme/theme33.xml"/><Relationship Id="rId4" Type="http://schemas.openxmlformats.org/officeDocument/2006/relationships/slideLayout" Target="../slideLayouts/slideLayout1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6DC08B-5E75-4A5D-93D3-F0C7FE1B109A}"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DB4AF46-39F4-4CCE-A551-2F62A563D1C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55" r:id="rId1"/>
    <p:sldLayoutId id="2147487956" r:id="rId2"/>
    <p:sldLayoutId id="2147487957" r:id="rId3"/>
    <p:sldLayoutId id="214748794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260CB5-F3E2-4B1F-A47E-B90BD155C7D2}"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40F0E6B-1AE4-40B2-ADED-DB558F93610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82" r:id="rId1"/>
    <p:sldLayoutId id="2147487983" r:id="rId2"/>
    <p:sldLayoutId id="2147487984" r:id="rId3"/>
    <p:sldLayoutId id="214748794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21EBF0C-6D01-4FB3-9789-41324531EC42}"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FB38B64-5AD4-4488-8339-778163A6AB1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85" r:id="rId1"/>
    <p:sldLayoutId id="2147487986" r:id="rId2"/>
    <p:sldLayoutId id="214748798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D37C0E6-1286-44F6-A040-C76D69B8455A}"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D0C119A-33EE-49CD-88C9-6C919861048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88" r:id="rId1"/>
    <p:sldLayoutId id="2147487989" r:id="rId2"/>
    <p:sldLayoutId id="214748799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F6D7752-21C9-478B-A26A-E644C84D2D82}"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1C51DEB-17C1-4BAF-AAF6-BEF9C0FE7F3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91" r:id="rId1"/>
    <p:sldLayoutId id="2147487992" r:id="rId2"/>
    <p:sldLayoutId id="2147487993" r:id="rId3"/>
    <p:sldLayoutId id="214748795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30BA36-D004-4171-A320-043B494DBF8F}"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50B6E3B-E91C-43BA-8CD9-21E5039B073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94" r:id="rId1"/>
    <p:sldLayoutId id="2147487995" r:id="rId2"/>
    <p:sldLayoutId id="2147487996" r:id="rId3"/>
    <p:sldLayoutId id="214748795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58B77F0-4B55-404F-923F-1E4FF71ECF3D}"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7529589-3689-42C6-9D71-9A39F72DCEC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97" r:id="rId1"/>
    <p:sldLayoutId id="2147487998" r:id="rId2"/>
    <p:sldLayoutId id="2147487999" r:id="rId3"/>
    <p:sldLayoutId id="214748795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7307B81-64B4-4059-81C0-CFC9CCD9AED4}"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08AF69B-6697-4498-B85C-7AD89ADFAA9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000" r:id="rId1"/>
    <p:sldLayoutId id="2147488001" r:id="rId2"/>
    <p:sldLayoutId id="2147488002" r:id="rId3"/>
    <p:sldLayoutId id="214748795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68C85DA-0F7E-4A4E-8B16-C98A670445F2}"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E65A50D-E6EE-4DA8-B426-F39B6CFD023F}" type="slidenum">
              <a:rPr lang="he-IL"/>
              <a:pPr>
                <a:defRPr/>
              </a:pPr>
              <a:t>‹#›</a:t>
            </a:fld>
            <a:endParaRPr lang="he-IL" dirty="0"/>
          </a:p>
        </p:txBody>
      </p:sp>
    </p:spTree>
    <p:extLst>
      <p:ext uri="{BB962C8B-B14F-4D97-AF65-F5344CB8AC3E}">
        <p14:creationId xmlns:p14="http://schemas.microsoft.com/office/powerpoint/2010/main" val="520945738"/>
      </p:ext>
    </p:extLst>
  </p:cSld>
  <p:clrMap bg1="lt1" tx1="dk1" bg2="lt2" tx2="dk2" accent1="accent1" accent2="accent2" accent3="accent3" accent4="accent4" accent5="accent5" accent6="accent6" hlink="hlink" folHlink="folHlink"/>
  <p:sldLayoutIdLst>
    <p:sldLayoutId id="2147488004" r:id="rId1"/>
    <p:sldLayoutId id="2147488005" r:id="rId2"/>
    <p:sldLayoutId id="2147488006" r:id="rId3"/>
    <p:sldLayoutId id="2147488007" r:id="rId4"/>
    <p:sldLayoutId id="214748800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918E89C-E748-4D6E-B9B3-C7B75820BCEA}"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E534D34-300A-484B-A829-F9A0E8CE47AC}" type="slidenum">
              <a:rPr lang="he-IL"/>
              <a:pPr>
                <a:defRPr/>
              </a:pPr>
              <a:t>‹#›</a:t>
            </a:fld>
            <a:endParaRPr lang="he-IL" dirty="0"/>
          </a:p>
        </p:txBody>
      </p:sp>
    </p:spTree>
    <p:extLst>
      <p:ext uri="{BB962C8B-B14F-4D97-AF65-F5344CB8AC3E}">
        <p14:creationId xmlns:p14="http://schemas.microsoft.com/office/powerpoint/2010/main" val="1734504783"/>
      </p:ext>
    </p:extLst>
  </p:cSld>
  <p:clrMap bg1="lt1" tx1="dk1" bg2="lt2" tx2="dk2" accent1="accent1" accent2="accent2" accent3="accent3" accent4="accent4" accent5="accent5" accent6="accent6" hlink="hlink" folHlink="folHlink"/>
  <p:sldLayoutIdLst>
    <p:sldLayoutId id="2147488010" r:id="rId1"/>
    <p:sldLayoutId id="2147488011" r:id="rId2"/>
    <p:sldLayoutId id="2147488012" r:id="rId3"/>
    <p:sldLayoutId id="214748801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B044802-CB1D-4C19-BEDF-E751721B1A63}"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4F0DB1-DA09-4DCB-AAD2-6F074167189B}" type="slidenum">
              <a:rPr lang="he-IL"/>
              <a:pPr>
                <a:defRPr/>
              </a:pPr>
              <a:t>‹#›</a:t>
            </a:fld>
            <a:endParaRPr lang="he-IL" dirty="0"/>
          </a:p>
        </p:txBody>
      </p:sp>
    </p:spTree>
    <p:extLst>
      <p:ext uri="{BB962C8B-B14F-4D97-AF65-F5344CB8AC3E}">
        <p14:creationId xmlns:p14="http://schemas.microsoft.com/office/powerpoint/2010/main" val="1767366612"/>
      </p:ext>
    </p:extLst>
  </p:cSld>
  <p:clrMap bg1="lt1" tx1="dk1" bg2="lt2" tx2="dk2" accent1="accent1" accent2="accent2" accent3="accent3" accent4="accent4" accent5="accent5" accent6="accent6" hlink="hlink" folHlink="folHlink"/>
  <p:sldLayoutIdLst>
    <p:sldLayoutId id="2147488015" r:id="rId1"/>
    <p:sldLayoutId id="2147488016" r:id="rId2"/>
    <p:sldLayoutId id="2147488017" r:id="rId3"/>
    <p:sldLayoutId id="214748801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CD93F0C-F8B5-4AF5-95EA-F9B8F4E624D6}"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16FDD49-EFA2-479C-AB63-16C8326D870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58" r:id="rId1"/>
    <p:sldLayoutId id="2147487959" r:id="rId2"/>
    <p:sldLayoutId id="214748796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A293A6-89C6-47AD-BE98-03FFE91367F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A619B9C-E7F8-4A5E-83B9-F7DB284534B7}" type="slidenum">
              <a:rPr lang="he-IL"/>
              <a:pPr>
                <a:defRPr/>
              </a:pPr>
              <a:t>‹#›</a:t>
            </a:fld>
            <a:endParaRPr lang="he-IL" dirty="0"/>
          </a:p>
        </p:txBody>
      </p:sp>
    </p:spTree>
    <p:extLst>
      <p:ext uri="{BB962C8B-B14F-4D97-AF65-F5344CB8AC3E}">
        <p14:creationId xmlns:p14="http://schemas.microsoft.com/office/powerpoint/2010/main" val="2995559131"/>
      </p:ext>
    </p:extLst>
  </p:cSld>
  <p:clrMap bg1="lt1" tx1="dk1" bg2="lt2" tx2="dk2" accent1="accent1" accent2="accent2" accent3="accent3" accent4="accent4" accent5="accent5" accent6="accent6" hlink="hlink" folHlink="folHlink"/>
  <p:sldLayoutIdLst>
    <p:sldLayoutId id="2147488020" r:id="rId1"/>
    <p:sldLayoutId id="2147488021" r:id="rId2"/>
    <p:sldLayoutId id="214748802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A293A6-89C6-47AD-BE98-03FFE91367F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A619B9C-E7F8-4A5E-83B9-F7DB284534B7}" type="slidenum">
              <a:rPr lang="he-IL"/>
              <a:pPr>
                <a:defRPr/>
              </a:pPr>
              <a:t>‹#›</a:t>
            </a:fld>
            <a:endParaRPr lang="he-IL" dirty="0"/>
          </a:p>
        </p:txBody>
      </p:sp>
    </p:spTree>
    <p:extLst>
      <p:ext uri="{BB962C8B-B14F-4D97-AF65-F5344CB8AC3E}">
        <p14:creationId xmlns:p14="http://schemas.microsoft.com/office/powerpoint/2010/main" val="3893530324"/>
      </p:ext>
    </p:extLst>
  </p:cSld>
  <p:clrMap bg1="lt1" tx1="dk1" bg2="lt2" tx2="dk2" accent1="accent1" accent2="accent2" accent3="accent3" accent4="accent4" accent5="accent5" accent6="accent6" hlink="hlink" folHlink="folHlink"/>
  <p:sldLayoutIdLst>
    <p:sldLayoutId id="2147488025" r:id="rId1"/>
    <p:sldLayoutId id="2147488026" r:id="rId2"/>
    <p:sldLayoutId id="2147488027" r:id="rId3"/>
    <p:sldLayoutId id="214748802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B3AC437-A9D3-47C6-8F7F-CB39C80CEB17}"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9B3B55A-180E-4D43-B112-815C046F48F5}" type="slidenum">
              <a:rPr lang="he-IL"/>
              <a:pPr>
                <a:defRPr/>
              </a:pPr>
              <a:t>‹#›</a:t>
            </a:fld>
            <a:endParaRPr lang="he-IL" dirty="0"/>
          </a:p>
        </p:txBody>
      </p:sp>
    </p:spTree>
    <p:extLst>
      <p:ext uri="{BB962C8B-B14F-4D97-AF65-F5344CB8AC3E}">
        <p14:creationId xmlns:p14="http://schemas.microsoft.com/office/powerpoint/2010/main" val="1215569534"/>
      </p:ext>
    </p:extLst>
  </p:cSld>
  <p:clrMap bg1="lt1" tx1="dk1" bg2="lt2" tx2="dk2" accent1="accent1" accent2="accent2" accent3="accent3" accent4="accent4" accent5="accent5" accent6="accent6" hlink="hlink" folHlink="folHlink"/>
  <p:sldLayoutIdLst>
    <p:sldLayoutId id="2147488030" r:id="rId1"/>
    <p:sldLayoutId id="2147488031" r:id="rId2"/>
    <p:sldLayoutId id="2147488032" r:id="rId3"/>
    <p:sldLayoutId id="214748803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F9E0BA2-BEC5-4300-A119-5404417F153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17A3D17-284C-4158-BF1A-73E84112F916}" type="slidenum">
              <a:rPr lang="he-IL"/>
              <a:pPr>
                <a:defRPr/>
              </a:pPr>
              <a:t>‹#›</a:t>
            </a:fld>
            <a:endParaRPr lang="he-IL" dirty="0"/>
          </a:p>
        </p:txBody>
      </p:sp>
    </p:spTree>
    <p:extLst>
      <p:ext uri="{BB962C8B-B14F-4D97-AF65-F5344CB8AC3E}">
        <p14:creationId xmlns:p14="http://schemas.microsoft.com/office/powerpoint/2010/main" val="2737533270"/>
      </p:ext>
    </p:extLst>
  </p:cSld>
  <p:clrMap bg1="lt1" tx1="dk1" bg2="lt2" tx2="dk2" accent1="accent1" accent2="accent2" accent3="accent3" accent4="accent4" accent5="accent5" accent6="accent6" hlink="hlink" folHlink="folHlink"/>
  <p:sldLayoutIdLst>
    <p:sldLayoutId id="2147488035" r:id="rId1"/>
    <p:sldLayoutId id="2147488036" r:id="rId2"/>
    <p:sldLayoutId id="2147488037" r:id="rId3"/>
    <p:sldLayoutId id="214748803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F9E0BA2-BEC5-4300-A119-5404417F153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17A3D17-284C-4158-BF1A-73E84112F916}" type="slidenum">
              <a:rPr lang="he-IL"/>
              <a:pPr>
                <a:defRPr/>
              </a:pPr>
              <a:t>‹#›</a:t>
            </a:fld>
            <a:endParaRPr lang="he-IL" dirty="0"/>
          </a:p>
        </p:txBody>
      </p:sp>
    </p:spTree>
    <p:extLst>
      <p:ext uri="{BB962C8B-B14F-4D97-AF65-F5344CB8AC3E}">
        <p14:creationId xmlns:p14="http://schemas.microsoft.com/office/powerpoint/2010/main" val="2309889113"/>
      </p:ext>
    </p:extLst>
  </p:cSld>
  <p:clrMap bg1="lt1" tx1="dk1" bg2="lt2" tx2="dk2" accent1="accent1" accent2="accent2" accent3="accent3" accent4="accent4" accent5="accent5" accent6="accent6" hlink="hlink" folHlink="folHlink"/>
  <p:sldLayoutIdLst>
    <p:sldLayoutId id="2147488040" r:id="rId1"/>
    <p:sldLayoutId id="2147488041" r:id="rId2"/>
    <p:sldLayoutId id="214748804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F9E0BA2-BEC5-4300-A119-5404417F153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17A3D17-284C-4158-BF1A-73E84112F916}" type="slidenum">
              <a:rPr lang="he-IL"/>
              <a:pPr>
                <a:defRPr/>
              </a:pPr>
              <a:t>‹#›</a:t>
            </a:fld>
            <a:endParaRPr lang="he-IL" dirty="0"/>
          </a:p>
        </p:txBody>
      </p:sp>
    </p:spTree>
    <p:extLst>
      <p:ext uri="{BB962C8B-B14F-4D97-AF65-F5344CB8AC3E}">
        <p14:creationId xmlns:p14="http://schemas.microsoft.com/office/powerpoint/2010/main" val="1761071325"/>
      </p:ext>
    </p:extLst>
  </p:cSld>
  <p:clrMap bg1="lt1" tx1="dk1" bg2="lt2" tx2="dk2" accent1="accent1" accent2="accent2" accent3="accent3" accent4="accent4" accent5="accent5" accent6="accent6" hlink="hlink" folHlink="folHlink"/>
  <p:sldLayoutIdLst>
    <p:sldLayoutId id="2147488045" r:id="rId1"/>
    <p:sldLayoutId id="2147488046" r:id="rId2"/>
    <p:sldLayoutId id="214748804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F9E0BA2-BEC5-4300-A119-5404417F153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17A3D17-284C-4158-BF1A-73E84112F916}" type="slidenum">
              <a:rPr lang="he-IL"/>
              <a:pPr>
                <a:defRPr/>
              </a:pPr>
              <a:t>‹#›</a:t>
            </a:fld>
            <a:endParaRPr lang="he-IL" dirty="0"/>
          </a:p>
        </p:txBody>
      </p:sp>
    </p:spTree>
    <p:extLst>
      <p:ext uri="{BB962C8B-B14F-4D97-AF65-F5344CB8AC3E}">
        <p14:creationId xmlns:p14="http://schemas.microsoft.com/office/powerpoint/2010/main" val="3851152475"/>
      </p:ext>
    </p:extLst>
  </p:cSld>
  <p:clrMap bg1="lt1" tx1="dk1" bg2="lt2" tx2="dk2" accent1="accent1" accent2="accent2" accent3="accent3" accent4="accent4" accent5="accent5" accent6="accent6" hlink="hlink" folHlink="folHlink"/>
  <p:sldLayoutIdLst>
    <p:sldLayoutId id="2147488049" r:id="rId1"/>
    <p:sldLayoutId id="2147488050" r:id="rId2"/>
    <p:sldLayoutId id="2147488051" r:id="rId3"/>
    <p:sldLayoutId id="214748805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A584A4C0-3013-4C53-BBF1-84E9F1D31C16}"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D3CC2C6A-62E6-4341-8D6C-2C4D77E96169}" type="slidenum">
              <a:rPr lang="he-IL"/>
              <a:pPr>
                <a:defRPr/>
              </a:pPr>
              <a:t>‹#›</a:t>
            </a:fld>
            <a:endParaRPr lang="he-IL" dirty="0"/>
          </a:p>
        </p:txBody>
      </p:sp>
    </p:spTree>
    <p:extLst>
      <p:ext uri="{BB962C8B-B14F-4D97-AF65-F5344CB8AC3E}">
        <p14:creationId xmlns:p14="http://schemas.microsoft.com/office/powerpoint/2010/main" val="715063641"/>
      </p:ext>
    </p:extLst>
  </p:cSld>
  <p:clrMap bg1="lt1" tx1="dk1" bg2="lt2" tx2="dk2" accent1="accent1" accent2="accent2" accent3="accent3" accent4="accent4" accent5="accent5" accent6="accent6" hlink="hlink" folHlink="folHlink"/>
  <p:sldLayoutIdLst>
    <p:sldLayoutId id="2147488054" r:id="rId1"/>
    <p:sldLayoutId id="2147488055" r:id="rId2"/>
    <p:sldLayoutId id="2147488056" r:id="rId3"/>
    <p:sldLayoutId id="214748805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F9E0BA2-BEC5-4300-A119-5404417F153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17A3D17-284C-4158-BF1A-73E84112F916}" type="slidenum">
              <a:rPr lang="he-IL"/>
              <a:pPr>
                <a:defRPr/>
              </a:pPr>
              <a:t>‹#›</a:t>
            </a:fld>
            <a:endParaRPr lang="he-IL" dirty="0"/>
          </a:p>
        </p:txBody>
      </p:sp>
    </p:spTree>
    <p:extLst>
      <p:ext uri="{BB962C8B-B14F-4D97-AF65-F5344CB8AC3E}">
        <p14:creationId xmlns:p14="http://schemas.microsoft.com/office/powerpoint/2010/main" val="583126135"/>
      </p:ext>
    </p:extLst>
  </p:cSld>
  <p:clrMap bg1="lt1" tx1="dk1" bg2="lt2" tx2="dk2" accent1="accent1" accent2="accent2" accent3="accent3" accent4="accent4" accent5="accent5" accent6="accent6" hlink="hlink" folHlink="folHlink"/>
  <p:sldLayoutIdLst>
    <p:sldLayoutId id="2147488059" r:id="rId1"/>
    <p:sldLayoutId id="2147488060" r:id="rId2"/>
    <p:sldLayoutId id="2147488061" r:id="rId3"/>
    <p:sldLayoutId id="214748806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8DFBE06-7685-4892-8377-BB41C9D03130}"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3C7B791-6E01-4853-BEF5-086EFB850671}" type="slidenum">
              <a:rPr lang="he-IL"/>
              <a:pPr>
                <a:defRPr/>
              </a:pPr>
              <a:t>‹#›</a:t>
            </a:fld>
            <a:endParaRPr lang="he-IL" dirty="0"/>
          </a:p>
        </p:txBody>
      </p:sp>
    </p:spTree>
    <p:extLst>
      <p:ext uri="{BB962C8B-B14F-4D97-AF65-F5344CB8AC3E}">
        <p14:creationId xmlns:p14="http://schemas.microsoft.com/office/powerpoint/2010/main" val="1425505038"/>
      </p:ext>
    </p:extLst>
  </p:cSld>
  <p:clrMap bg1="lt1" tx1="dk1" bg2="lt2" tx2="dk2" accent1="accent1" accent2="accent2" accent3="accent3" accent4="accent4" accent5="accent5" accent6="accent6" hlink="hlink" folHlink="folHlink"/>
  <p:sldLayoutIdLst>
    <p:sldLayoutId id="2147488064" r:id="rId1"/>
    <p:sldLayoutId id="2147488065" r:id="rId2"/>
    <p:sldLayoutId id="2147488066" r:id="rId3"/>
    <p:sldLayoutId id="214748806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1FA60D8-3888-496E-9E7B-38E6E392500A}"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6556F85-637A-4A4B-BCB7-BF085927261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61" r:id="rId1"/>
    <p:sldLayoutId id="2147487962" r:id="rId2"/>
    <p:sldLayoutId id="214748796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6DC08B-5E75-4A5D-93D3-F0C7FE1B109A}"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DB4AF46-39F4-4CCE-A551-2F62A563D1C5}" type="slidenum">
              <a:rPr lang="he-IL"/>
              <a:pPr>
                <a:defRPr/>
              </a:pPr>
              <a:t>‹#›</a:t>
            </a:fld>
            <a:endParaRPr lang="he-IL" dirty="0"/>
          </a:p>
        </p:txBody>
      </p:sp>
    </p:spTree>
    <p:extLst>
      <p:ext uri="{BB962C8B-B14F-4D97-AF65-F5344CB8AC3E}">
        <p14:creationId xmlns:p14="http://schemas.microsoft.com/office/powerpoint/2010/main" val="697863109"/>
      </p:ext>
    </p:extLst>
  </p:cSld>
  <p:clrMap bg1="lt1" tx1="dk1" bg2="lt2" tx2="dk2" accent1="accent1" accent2="accent2" accent3="accent3" accent4="accent4" accent5="accent5" accent6="accent6" hlink="hlink" folHlink="folHlink"/>
  <p:sldLayoutIdLst>
    <p:sldLayoutId id="2147488069" r:id="rId1"/>
    <p:sldLayoutId id="2147488070" r:id="rId2"/>
    <p:sldLayoutId id="2147488071" r:id="rId3"/>
    <p:sldLayoutId id="214748807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6DC08B-5E75-4A5D-93D3-F0C7FE1B109A}"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DB4AF46-39F4-4CCE-A551-2F62A563D1C5}" type="slidenum">
              <a:rPr lang="he-IL"/>
              <a:pPr>
                <a:defRPr/>
              </a:pPr>
              <a:t>‹#›</a:t>
            </a:fld>
            <a:endParaRPr lang="he-IL" dirty="0"/>
          </a:p>
        </p:txBody>
      </p:sp>
    </p:spTree>
    <p:extLst>
      <p:ext uri="{BB962C8B-B14F-4D97-AF65-F5344CB8AC3E}">
        <p14:creationId xmlns:p14="http://schemas.microsoft.com/office/powerpoint/2010/main" val="2262590375"/>
      </p:ext>
    </p:extLst>
  </p:cSld>
  <p:clrMap bg1="lt1" tx1="dk1" bg2="lt2" tx2="dk2" accent1="accent1" accent2="accent2" accent3="accent3" accent4="accent4" accent5="accent5" accent6="accent6" hlink="hlink" folHlink="folHlink"/>
  <p:sldLayoutIdLst>
    <p:sldLayoutId id="2147488074" r:id="rId1"/>
    <p:sldLayoutId id="2147488075" r:id="rId2"/>
    <p:sldLayoutId id="2147488076" r:id="rId3"/>
    <p:sldLayoutId id="214748807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0ABD431-B7B4-41F8-8638-6BAF45E34D49}"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6705942-AC29-4E09-81CB-95D002DFFB22}" type="slidenum">
              <a:rPr lang="he-IL"/>
              <a:pPr>
                <a:defRPr/>
              </a:pPr>
              <a:t>‹#›</a:t>
            </a:fld>
            <a:endParaRPr lang="he-IL" dirty="0"/>
          </a:p>
        </p:txBody>
      </p:sp>
    </p:spTree>
    <p:extLst>
      <p:ext uri="{BB962C8B-B14F-4D97-AF65-F5344CB8AC3E}">
        <p14:creationId xmlns:p14="http://schemas.microsoft.com/office/powerpoint/2010/main" val="4250813147"/>
      </p:ext>
    </p:extLst>
  </p:cSld>
  <p:clrMap bg1="lt1" tx1="dk1" bg2="lt2" tx2="dk2" accent1="accent1" accent2="accent2" accent3="accent3" accent4="accent4" accent5="accent5" accent6="accent6" hlink="hlink" folHlink="folHlink"/>
  <p:sldLayoutIdLst>
    <p:sldLayoutId id="2147488079" r:id="rId1"/>
    <p:sldLayoutId id="2147488080" r:id="rId2"/>
    <p:sldLayoutId id="214748808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6DC08B-5E75-4A5D-93D3-F0C7FE1B109A}" type="datetime8">
              <a:rPr lang="he-IL">
                <a:solidFill>
                  <a:prstClr val="black">
                    <a:tint val="75000"/>
                  </a:prstClr>
                </a:solidFill>
              </a:rPr>
              <a:pPr>
                <a:defRPr/>
              </a:pPr>
              <a:t>20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DB4AF46-39F4-4CCE-A551-2F62A563D1C5}" type="slidenum">
              <a:rPr lang="he-IL"/>
              <a:pPr>
                <a:defRPr/>
              </a:pPr>
              <a:t>‹#›</a:t>
            </a:fld>
            <a:endParaRPr lang="he-IL" dirty="0"/>
          </a:p>
        </p:txBody>
      </p:sp>
    </p:spTree>
    <p:extLst>
      <p:ext uri="{BB962C8B-B14F-4D97-AF65-F5344CB8AC3E}">
        <p14:creationId xmlns:p14="http://schemas.microsoft.com/office/powerpoint/2010/main" val="3426200522"/>
      </p:ext>
    </p:extLst>
  </p:cSld>
  <p:clrMap bg1="lt1" tx1="dk1" bg2="lt2" tx2="dk2" accent1="accent1" accent2="accent2" accent3="accent3" accent4="accent4" accent5="accent5" accent6="accent6" hlink="hlink" folHlink="folHlink"/>
  <p:sldLayoutIdLst>
    <p:sldLayoutId id="2147488083" r:id="rId1"/>
    <p:sldLayoutId id="2147488084" r:id="rId2"/>
    <p:sldLayoutId id="2147488085" r:id="rId3"/>
    <p:sldLayoutId id="214748808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DFAA7AC-EBA6-4182-BBF0-71FBE798FCBB}"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BC7FB1B-8FDB-4BEB-832A-1F70430A75F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64" r:id="rId1"/>
    <p:sldLayoutId id="2147487965" r:id="rId2"/>
    <p:sldLayoutId id="214748796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F0F5BDF-3363-4ADC-B325-5917E7E315CE}"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91618C8-A179-4A53-B7C0-9D04C913D80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67" r:id="rId1"/>
    <p:sldLayoutId id="2147487968" r:id="rId2"/>
    <p:sldLayoutId id="214748796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6708282-D251-48AB-8BE1-98650900D032}"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F0753F1-8CE1-491E-8F5A-9D5C8B7D1AA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70" r:id="rId1"/>
    <p:sldLayoutId id="2147487971" r:id="rId2"/>
    <p:sldLayoutId id="214748797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26C036-978A-4A2F-AF0E-6D7A28EC4A00}"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5C680DF-3482-4963-9C53-760146063C2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73" r:id="rId1"/>
    <p:sldLayoutId id="2147487974" r:id="rId2"/>
    <p:sldLayoutId id="214748797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22BA172-2A48-42D1-AE1A-A3297D955A2B}"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334B357-8FBF-488A-A72E-F3DFD7DC59E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76" r:id="rId1"/>
    <p:sldLayoutId id="2147487977" r:id="rId2"/>
    <p:sldLayoutId id="214748797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61C4FE7-9AD3-4218-AD9B-FAD83F47A245}" type="datetime8">
              <a:rPr lang="he-IL"/>
              <a:pPr>
                <a:defRPr/>
              </a:pPr>
              <a:t>20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1EF5F76-2909-4F83-86C2-2542F50622E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979" r:id="rId1"/>
    <p:sldLayoutId id="2147487980" r:id="rId2"/>
    <p:sldLayoutId id="2147487981" r:id="rId3"/>
    <p:sldLayoutId id="214748794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5.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mons.wikimedia.org/wiki/File:LarynxTracheaandbronchi.png"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mons.wikimedia.org/wiki/File:LarynxTracheaandbronchi.png"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3.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7.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1.xml"/><Relationship Id="rId5" Type="http://schemas.openxmlformats.org/officeDocument/2006/relationships/image" Target="../media/image14.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mybag.ebaghigh.cet.ac.il/content/player.aspx?manifest=/api/manifests/item/he/dc8ffbd4-15c4-4d9d-9638-e822a7c75dc1/#?page=content-1" TargetMode="Externa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mybag.ebaghigh.cet.ac.il/content/player.aspx?manifest=/api/manifests/item/he/301d6a88-997b-4593-8084-3ee0a4e2395f/#?page=content-1"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upload.wikimedia.org/wikipedia/commons/c/c6/Healthy_lung-smokers_lung.jpg" TargetMode="External"/><Relationship Id="rId1" Type="http://schemas.openxmlformats.org/officeDocument/2006/relationships/slideLayout" Target="../slideLayouts/slideLayout120.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upload.wikimedia.org/wikipedia/commons/9/98/X-ray(Chest)Cancer.jpg" TargetMode="Externa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hyperlink" Target="http://upload.wikimedia.org/wikipedia/commons/1/16/Cancerous_lung.jp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upload.wikimedia.org/wikipedia/commons/9/94/Cancer_smoking_lung_cancer_correlation_from_NIH.svg"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upload.wikimedia.org/wikipedia/commons/9/94/Cancer_smoking_lung_cancer_correlation_from_NIH.svg"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00075" y="1000125"/>
            <a:ext cx="8162925" cy="8309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FF6600"/>
                </a:solidFill>
                <a:latin typeface="Arial"/>
                <a:cs typeface="Arial"/>
              </a:rPr>
              <a:t>מערכת הנשימה</a:t>
            </a:r>
          </a:p>
        </p:txBody>
      </p:sp>
      <p:sp>
        <p:nvSpPr>
          <p:cNvPr id="18" name="Rectangle 17"/>
          <p:cNvSpPr/>
          <p:nvPr/>
        </p:nvSpPr>
        <p:spPr>
          <a:xfrm>
            <a:off x="3870970" y="2276872"/>
            <a:ext cx="4863455" cy="417281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sz="2000" dirty="0" smtClean="0">
              <a:solidFill>
                <a:prstClr val="black"/>
              </a:solidFill>
            </a:endParaRPr>
          </a:p>
          <a:p>
            <a:pPr fontAlgn="auto">
              <a:spcBef>
                <a:spcPts val="0"/>
              </a:spcBef>
              <a:spcAft>
                <a:spcPts val="0"/>
              </a:spcAft>
              <a:buFontTx/>
              <a:buBlip>
                <a:blip r:embed="rId4"/>
              </a:buBlip>
              <a:defRPr/>
            </a:pPr>
            <a:r>
              <a:rPr lang="he-IL" sz="2000" dirty="0" smtClean="0">
                <a:solidFill>
                  <a:schemeClr val="tx1"/>
                </a:solidFill>
              </a:rPr>
              <a:t> הקשר </a:t>
            </a:r>
            <a:r>
              <a:rPr lang="he-IL" sz="2000" dirty="0">
                <a:solidFill>
                  <a:schemeClr val="tx1"/>
                </a:solidFill>
              </a:rPr>
              <a:t>בין תהליך הנשימה בריאות </a:t>
            </a:r>
            <a:endParaRPr lang="he-IL" sz="2000" dirty="0" smtClean="0">
              <a:solidFill>
                <a:schemeClr val="tx1"/>
              </a:solidFill>
            </a:endParaRPr>
          </a:p>
          <a:p>
            <a:pPr fontAlgn="auto">
              <a:spcBef>
                <a:spcPts val="0"/>
              </a:spcBef>
              <a:spcAft>
                <a:spcPts val="0"/>
              </a:spcAft>
              <a:defRPr/>
            </a:pPr>
            <a:r>
              <a:rPr lang="he-IL" sz="2000" dirty="0" smtClean="0">
                <a:solidFill>
                  <a:schemeClr val="tx1"/>
                </a:solidFill>
              </a:rPr>
              <a:t>  ובין </a:t>
            </a:r>
            <a:r>
              <a:rPr lang="he-IL" sz="2000" dirty="0">
                <a:solidFill>
                  <a:schemeClr val="tx1"/>
                </a:solidFill>
              </a:rPr>
              <a:t>תהליך הנשימה </a:t>
            </a:r>
            <a:r>
              <a:rPr lang="he-IL" sz="2000" dirty="0" smtClean="0">
                <a:solidFill>
                  <a:schemeClr val="tx1"/>
                </a:solidFill>
              </a:rPr>
              <a:t>התאית</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מערכת הנשימה – התאמה בין מבנה </a:t>
            </a:r>
            <a:r>
              <a:rPr lang="he-IL" sz="2000" dirty="0" smtClean="0">
                <a:solidFill>
                  <a:schemeClr val="tx1"/>
                </a:solidFill>
              </a:rPr>
              <a:t>לתִּפקוד</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חילופי הגזים בריאות בתהליך </a:t>
            </a:r>
            <a:r>
              <a:rPr lang="he-IL" sz="2000" dirty="0" smtClean="0">
                <a:solidFill>
                  <a:schemeClr val="tx1"/>
                </a:solidFill>
              </a:rPr>
              <a:t>דיפוזיה</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מנגנון השאיפה </a:t>
            </a:r>
            <a:r>
              <a:rPr lang="he-IL" sz="2000" dirty="0" smtClean="0">
                <a:solidFill>
                  <a:schemeClr val="tx1"/>
                </a:solidFill>
              </a:rPr>
              <a:t>והנשיפה</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ויסות קצב </a:t>
            </a:r>
            <a:r>
              <a:rPr lang="he-IL" sz="2000" dirty="0" smtClean="0">
                <a:solidFill>
                  <a:schemeClr val="tx1"/>
                </a:solidFill>
              </a:rPr>
              <a:t>הנשימה</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r>
              <a:rPr lang="he-IL" sz="2000" dirty="0">
                <a:solidFill>
                  <a:prstClr val="black"/>
                </a:solidFill>
              </a:rPr>
              <a:t> נזקי העישון</a:t>
            </a:r>
          </a:p>
          <a:p>
            <a:pPr fontAlgn="auto">
              <a:spcBef>
                <a:spcPts val="0"/>
              </a:spcBef>
              <a:spcAft>
                <a:spcPts val="0"/>
              </a:spcAft>
              <a:defRPr/>
            </a:pPr>
            <a:endParaRPr lang="he-IL" sz="2000" dirty="0">
              <a:solidFill>
                <a:prstClr val="black"/>
              </a:solidFill>
            </a:endParaRPr>
          </a:p>
          <a:p>
            <a:pPr fontAlgn="auto">
              <a:spcBef>
                <a:spcPts val="0"/>
              </a:spcBef>
              <a:spcAft>
                <a:spcPts val="0"/>
              </a:spcAft>
              <a:buFontTx/>
              <a:buBlip>
                <a:blip r:embed="rId4"/>
              </a:buBlip>
              <a:defRPr/>
            </a:pPr>
            <a:endParaRPr lang="he-IL" sz="2000" dirty="0">
              <a:solidFill>
                <a:prstClr val="black"/>
              </a:solidFill>
            </a:endParaRPr>
          </a:p>
          <a:p>
            <a:pPr fontAlgn="auto">
              <a:spcBef>
                <a:spcPts val="0"/>
              </a:spcBef>
              <a:spcAft>
                <a:spcPts val="0"/>
              </a:spcAft>
              <a:defRPr/>
            </a:pPr>
            <a:endParaRPr lang="he-IL" sz="2000" dirty="0">
              <a:solidFill>
                <a:prstClr val="black"/>
              </a:solidFill>
            </a:endParaRPr>
          </a:p>
          <a:p>
            <a:pPr fontAlgn="auto">
              <a:spcBef>
                <a:spcPts val="0"/>
              </a:spcBef>
              <a:spcAft>
                <a:spcPts val="0"/>
              </a:spcAft>
              <a:buFontTx/>
              <a:buBlip>
                <a:blip r:embed="rId4"/>
              </a:buBlip>
              <a:defRPr/>
            </a:pPr>
            <a:endParaRPr lang="he-IL" sz="2000" dirty="0">
              <a:solidFill>
                <a:prstClr val="black"/>
              </a:solidFill>
            </a:endParaRPr>
          </a:p>
          <a:p>
            <a:pPr fontAlgn="auto">
              <a:spcBef>
                <a:spcPts val="0"/>
              </a:spcBef>
              <a:spcAft>
                <a:spcPts val="0"/>
              </a:spcAft>
              <a:buFontTx/>
              <a:buBlip>
                <a:blip r:embed="rId4"/>
              </a:buBlip>
              <a:defRPr/>
            </a:pPr>
            <a:endParaRPr lang="he-IL" sz="2000" dirty="0">
              <a:solidFill>
                <a:prstClr val="black"/>
              </a:solidFill>
            </a:endParaRPr>
          </a:p>
          <a:p>
            <a:pPr fontAlgn="auto">
              <a:spcBef>
                <a:spcPts val="0"/>
              </a:spcBef>
              <a:spcAft>
                <a:spcPts val="0"/>
              </a:spcAft>
              <a:buFontTx/>
              <a:buBlip>
                <a:blip r:embed="rId4"/>
              </a:buBlip>
              <a:defRPr/>
            </a:pPr>
            <a:endParaRPr lang="he-IL" sz="2000" dirty="0">
              <a:solidFill>
                <a:prstClr val="black"/>
              </a:solidFill>
            </a:endParaRPr>
          </a:p>
          <a:p>
            <a:pPr fontAlgn="auto">
              <a:spcBef>
                <a:spcPts val="0"/>
              </a:spcBef>
              <a:spcAft>
                <a:spcPts val="0"/>
              </a:spcAft>
              <a:defRPr/>
            </a:pPr>
            <a:endParaRPr lang="he-IL" sz="2000" dirty="0">
              <a:solidFill>
                <a:prstClr val="black"/>
              </a:solidFill>
            </a:endParaRPr>
          </a:p>
          <a:p>
            <a:pPr fontAlgn="auto">
              <a:spcBef>
                <a:spcPts val="0"/>
              </a:spcBef>
              <a:spcAft>
                <a:spcPts val="0"/>
              </a:spcAft>
              <a:buFontTx/>
              <a:buBlip>
                <a:blip r:embed="rId4"/>
              </a:buBlip>
              <a:defRPr/>
            </a:pPr>
            <a:endParaRPr lang="he-IL" sz="2000" dirty="0">
              <a:solidFill>
                <a:prstClr val="black"/>
              </a:solidFill>
            </a:endParaRPr>
          </a:p>
          <a:p>
            <a:pPr fontAlgn="auto">
              <a:spcBef>
                <a:spcPts val="0"/>
              </a:spcBef>
              <a:spcAft>
                <a:spcPts val="0"/>
              </a:spcAft>
              <a:defRPr/>
            </a:pPr>
            <a:endParaRPr lang="he-IL" sz="2000" dirty="0">
              <a:solidFill>
                <a:prstClr val="black"/>
              </a:solidFill>
            </a:endParaRPr>
          </a:p>
          <a:p>
            <a:pPr fontAlgn="auto">
              <a:spcBef>
                <a:spcPts val="0"/>
              </a:spcBef>
              <a:spcAft>
                <a:spcPts val="0"/>
              </a:spcAft>
              <a:buFontTx/>
              <a:buBlip>
                <a:blip r:embed="rId4"/>
              </a:buBlip>
              <a:defRPr/>
            </a:pPr>
            <a:endParaRPr lang="he-IL" sz="2000" dirty="0">
              <a:solidFill>
                <a:prstClr val="black"/>
              </a:solidFill>
            </a:endParaRPr>
          </a:p>
        </p:txBody>
      </p:sp>
      <p:sp>
        <p:nvSpPr>
          <p:cNvPr id="81925" name="Rectangle 18"/>
          <p:cNvSpPr>
            <a:spLocks noChangeArrowheads="1"/>
          </p:cNvSpPr>
          <p:nvPr/>
        </p:nvSpPr>
        <p:spPr bwMode="auto">
          <a:xfrm>
            <a:off x="7122437" y="1876762"/>
            <a:ext cx="15808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2000" b="1" dirty="0" smtClean="0">
                <a:solidFill>
                  <a:srgbClr val="1D4C72"/>
                </a:solidFill>
                <a:latin typeface="Calibri" pitchFamily="34" charset="0"/>
              </a:rPr>
              <a:t>נושאי השיעור</a:t>
            </a:r>
          </a:p>
        </p:txBody>
      </p:sp>
      <p:sp>
        <p:nvSpPr>
          <p:cNvPr id="6" name="TextBox 5"/>
          <p:cNvSpPr txBox="1"/>
          <p:nvPr/>
        </p:nvSpPr>
        <p:spPr>
          <a:xfrm>
            <a:off x="14932" y="384970"/>
            <a:ext cx="8750300"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גוף האדם בדגש הומיאוסטזיס</a:t>
            </a: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89"/>
          <a:stretch/>
        </p:blipFill>
        <p:spPr bwMode="auto">
          <a:xfrm>
            <a:off x="0" y="1240568"/>
            <a:ext cx="3647827" cy="528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p:nvPr/>
        </p:nvSpPr>
        <p:spPr>
          <a:xfrm>
            <a:off x="449263" y="1008063"/>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מלבן 8"/>
          <p:cNvSpPr/>
          <p:nvPr/>
        </p:nvSpPr>
        <p:spPr>
          <a:xfrm>
            <a:off x="109537" y="6570490"/>
            <a:ext cx="4572000" cy="314894"/>
          </a:xfrm>
          <a:prstGeom prst="rect">
            <a:avLst/>
          </a:prstGeom>
        </p:spPr>
        <p:txBody>
          <a:bodyPr>
            <a:spAutoFit/>
          </a:bodyPr>
          <a:lstStyle/>
          <a:p>
            <a:pPr algn="l">
              <a:lnSpc>
                <a:spcPct val="150000"/>
              </a:lnSpc>
              <a:defRPr/>
            </a:pPr>
            <a:r>
              <a:rPr lang="he-IL" sz="1100" b="1" dirty="0" smtClean="0">
                <a:solidFill>
                  <a:prstClr val="white"/>
                </a:solidFill>
              </a:rPr>
              <a:t>התמונות במצגת:</a:t>
            </a:r>
            <a:r>
              <a:rPr lang="he-IL" sz="1100" b="1" dirty="0" smtClean="0">
                <a:solidFill>
                  <a:prstClr val="black"/>
                </a:solidFill>
              </a:rPr>
              <a:t>: </a:t>
            </a:r>
            <a:r>
              <a:rPr lang="en-US" sz="1100" b="1" dirty="0" smtClean="0">
                <a:solidFill>
                  <a:prstClr val="white"/>
                </a:solidFill>
              </a:rPr>
              <a:t>shutterstock.com</a:t>
            </a:r>
            <a:endParaRPr lang="he-IL" sz="1100" b="1" dirty="0" smtClean="0">
              <a:solidFill>
                <a:prstClr val="white"/>
              </a:solidFill>
            </a:endParaRPr>
          </a:p>
        </p:txBody>
      </p:sp>
    </p:spTree>
    <p:extLst>
      <p:ext uri="{BB962C8B-B14F-4D97-AF65-F5344CB8AC3E}">
        <p14:creationId xmlns:p14="http://schemas.microsoft.com/office/powerpoint/2010/main" val="12323015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
          <a:stretch/>
        </p:blipFill>
        <p:spPr bwMode="auto">
          <a:xfrm>
            <a:off x="531372" y="620713"/>
            <a:ext cx="4400643" cy="637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817382-F275-4272-BD45-455F04A03BC9}"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 מבנה מערכת הנשימה</a:t>
            </a:r>
            <a:endParaRPr lang="he-IL" sz="1800" dirty="0" smtClean="0"/>
          </a:p>
        </p:txBody>
      </p:sp>
      <p:sp>
        <p:nvSpPr>
          <p:cNvPr id="9" name="TextBox 8"/>
          <p:cNvSpPr txBox="1"/>
          <p:nvPr/>
        </p:nvSpPr>
        <p:spPr>
          <a:xfrm>
            <a:off x="247650" y="548680"/>
            <a:ext cx="8183563"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a:t>
            </a:r>
          </a:p>
          <a:p>
            <a:pPr fontAlgn="auto">
              <a:spcBef>
                <a:spcPts val="0"/>
              </a:spcBef>
              <a:spcAft>
                <a:spcPts val="0"/>
              </a:spcAft>
              <a:defRPr/>
            </a:pPr>
            <a:r>
              <a:rPr lang="he-IL" dirty="0">
                <a:solidFill>
                  <a:srgbClr val="1D4C72"/>
                </a:solidFill>
              </a:rPr>
              <a:t>כתבו את שמות האיברים המסומנים. </a:t>
            </a:r>
            <a:endParaRPr lang="he-IL" dirty="0" smtClean="0">
              <a:solidFill>
                <a:srgbClr val="1D4C72"/>
              </a:solidFill>
            </a:endParaRPr>
          </a:p>
          <a:p>
            <a:pPr fontAlgn="auto">
              <a:spcBef>
                <a:spcPts val="0"/>
              </a:spcBef>
              <a:spcAft>
                <a:spcPts val="0"/>
              </a:spcAft>
              <a:defRPr/>
            </a:pPr>
            <a:r>
              <a:rPr lang="he-IL" dirty="0" smtClean="0">
                <a:solidFill>
                  <a:srgbClr val="1D4C72"/>
                </a:solidFill>
              </a:rPr>
              <a:t>היעזרו </a:t>
            </a:r>
            <a:r>
              <a:rPr lang="he-IL" dirty="0">
                <a:solidFill>
                  <a:srgbClr val="1D4C72"/>
                </a:solidFill>
              </a:rPr>
              <a:t>ברשימת האיברים.</a:t>
            </a:r>
          </a:p>
        </p:txBody>
      </p:sp>
      <p:pic>
        <p:nvPicPr>
          <p:cNvPr id="7475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13" b="24631"/>
          <a:stretch/>
        </p:blipFill>
        <p:spPr bwMode="auto">
          <a:xfrm>
            <a:off x="5544108" y="1624013"/>
            <a:ext cx="2664296" cy="390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20415" y="1405137"/>
            <a:ext cx="911225" cy="2778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200" b="1" dirty="0">
                <a:solidFill>
                  <a:srgbClr val="1D4C72"/>
                </a:solidFill>
              </a:rPr>
              <a:t>מערות האף</a:t>
            </a:r>
            <a:endParaRPr lang="he-IL" sz="1200" dirty="0">
              <a:solidFill>
                <a:srgbClr val="1D4C72"/>
              </a:solidFill>
            </a:endParaRPr>
          </a:p>
        </p:txBody>
      </p:sp>
      <p:cxnSp>
        <p:nvCxnSpPr>
          <p:cNvPr id="3" name="מחבר חץ ישר 2"/>
          <p:cNvCxnSpPr/>
          <p:nvPr/>
        </p:nvCxnSpPr>
        <p:spPr>
          <a:xfrm>
            <a:off x="1259632" y="1544043"/>
            <a:ext cx="553492"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
        <p:nvSpPr>
          <p:cNvPr id="11"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237205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47650" y="548680"/>
            <a:ext cx="8183563"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a:t>
            </a:r>
          </a:p>
          <a:p>
            <a:pPr fontAlgn="auto">
              <a:spcBef>
                <a:spcPts val="0"/>
              </a:spcBef>
              <a:spcAft>
                <a:spcPts val="0"/>
              </a:spcAft>
              <a:defRPr/>
            </a:pPr>
            <a:r>
              <a:rPr lang="he-IL" dirty="0">
                <a:solidFill>
                  <a:srgbClr val="1D4C72"/>
                </a:solidFill>
              </a:rPr>
              <a:t>כתבו את שמות האיברים המסומנים. </a:t>
            </a:r>
            <a:endParaRPr lang="he-IL" dirty="0" smtClean="0">
              <a:solidFill>
                <a:srgbClr val="1D4C72"/>
              </a:solidFill>
            </a:endParaRPr>
          </a:p>
          <a:p>
            <a:pPr fontAlgn="auto">
              <a:spcBef>
                <a:spcPts val="0"/>
              </a:spcBef>
              <a:spcAft>
                <a:spcPts val="0"/>
              </a:spcAft>
              <a:defRPr/>
            </a:pPr>
            <a:r>
              <a:rPr lang="he-IL" dirty="0" smtClean="0">
                <a:solidFill>
                  <a:srgbClr val="1D4C72"/>
                </a:solidFill>
              </a:rPr>
              <a:t>היעזרו </a:t>
            </a:r>
            <a:r>
              <a:rPr lang="he-IL" dirty="0">
                <a:solidFill>
                  <a:srgbClr val="1D4C72"/>
                </a:solidFill>
              </a:rPr>
              <a:t>ברשימת האיברים.</a:t>
            </a:r>
          </a:p>
        </p:txBody>
      </p:sp>
      <p:sp>
        <p:nvSpPr>
          <p:cNvPr id="10" name="Slide Number Placeholder 8"/>
          <p:cNvSpPr txBox="1">
            <a:spLocks/>
          </p:cNvSpPr>
          <p:nvPr/>
        </p:nvSpPr>
        <p:spPr bwMode="auto">
          <a:xfrm>
            <a:off x="-1620688" y="4076253"/>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
        <p:nvSpPr>
          <p:cNvPr id="11"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9" name="Slide Number Placeholder 8"/>
          <p:cNvSpPr txBox="1">
            <a:spLocks/>
          </p:cNvSpPr>
          <p:nvPr/>
        </p:nvSpPr>
        <p:spPr bwMode="auto">
          <a:xfrm>
            <a:off x="108595" y="6239369"/>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grpSp>
        <p:nvGrpSpPr>
          <p:cNvPr id="7" name="קבוצה 6"/>
          <p:cNvGrpSpPr/>
          <p:nvPr/>
        </p:nvGrpSpPr>
        <p:grpSpPr>
          <a:xfrm>
            <a:off x="323528" y="620713"/>
            <a:ext cx="5797127" cy="6237287"/>
            <a:chOff x="323528" y="620713"/>
            <a:chExt cx="5797127" cy="6237287"/>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 b="2099"/>
            <a:stretch/>
          </p:blipFill>
          <p:spPr bwMode="auto">
            <a:xfrm>
              <a:off x="531372" y="620713"/>
              <a:ext cx="4400643" cy="623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20415" y="1405137"/>
              <a:ext cx="911225" cy="2778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200" b="1" dirty="0">
                  <a:solidFill>
                    <a:srgbClr val="1D4C72"/>
                  </a:solidFill>
                </a:rPr>
                <a:t>מערות האף</a:t>
              </a:r>
              <a:endParaRPr lang="he-IL" sz="1200" dirty="0">
                <a:solidFill>
                  <a:srgbClr val="1D4C72"/>
                </a:solidFill>
              </a:endParaRPr>
            </a:p>
          </p:txBody>
        </p:sp>
        <p:cxnSp>
          <p:nvCxnSpPr>
            <p:cNvPr id="3" name="מחבר חץ ישר 2"/>
            <p:cNvCxnSpPr/>
            <p:nvPr/>
          </p:nvCxnSpPr>
          <p:spPr>
            <a:xfrm>
              <a:off x="1259632" y="1544043"/>
              <a:ext cx="553492"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596" t="55051" r="3492" b="34790"/>
            <a:stretch/>
          </p:blipFill>
          <p:spPr bwMode="auto">
            <a:xfrm>
              <a:off x="2811474" y="2594837"/>
              <a:ext cx="2120541" cy="5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620" t="9832" r="3396" b="80336"/>
            <a:stretch/>
          </p:blipFill>
          <p:spPr bwMode="auto">
            <a:xfrm>
              <a:off x="1668067" y="5727997"/>
              <a:ext cx="2127251" cy="50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720" t="20910" r="3432" b="68565"/>
            <a:stretch/>
          </p:blipFill>
          <p:spPr bwMode="auto">
            <a:xfrm>
              <a:off x="323528" y="3819674"/>
              <a:ext cx="2114551" cy="54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460" t="31293" r="3556" b="58574"/>
            <a:stretch/>
          </p:blipFill>
          <p:spPr bwMode="auto">
            <a:xfrm>
              <a:off x="3438772" y="3263936"/>
              <a:ext cx="2127251" cy="52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596" t="42947" r="3419" b="46668"/>
            <a:stretch/>
          </p:blipFill>
          <p:spPr bwMode="auto">
            <a:xfrm>
              <a:off x="3993405" y="4365104"/>
              <a:ext cx="2127250" cy="5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מחבר חץ ישר 19"/>
            <p:cNvCxnSpPr/>
            <p:nvPr/>
          </p:nvCxnSpPr>
          <p:spPr>
            <a:xfrm>
              <a:off x="2555776" y="4221088"/>
              <a:ext cx="432048"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a:off x="2411760" y="4065500"/>
              <a:ext cx="216023"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a:off x="3438772" y="4653136"/>
              <a:ext cx="553492"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9101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A5C971-F315-4A2F-B989-83014AD26418}"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 רמות ארגון</a:t>
            </a:r>
            <a:endParaRPr lang="he-IL" sz="1800" dirty="0" smtClean="0"/>
          </a:p>
        </p:txBody>
      </p:sp>
      <p:sp>
        <p:nvSpPr>
          <p:cNvPr id="16" name="TextBox 15"/>
          <p:cNvSpPr txBox="1"/>
          <p:nvPr/>
        </p:nvSpPr>
        <p:spPr>
          <a:xfrm>
            <a:off x="288925" y="554931"/>
            <a:ext cx="8183563"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5:</a:t>
            </a:r>
          </a:p>
          <a:p>
            <a:pPr fontAlgn="auto">
              <a:spcBef>
                <a:spcPts val="0"/>
              </a:spcBef>
              <a:spcAft>
                <a:spcPts val="0"/>
              </a:spcAft>
              <a:defRPr/>
            </a:pPr>
            <a:r>
              <a:rPr lang="he-IL" dirty="0">
                <a:solidFill>
                  <a:srgbClr val="1D4C72"/>
                </a:solidFill>
              </a:rPr>
              <a:t>מלאו את הטבלה הבאה, העוסקת </a:t>
            </a:r>
            <a:r>
              <a:rPr lang="he-IL" dirty="0">
                <a:solidFill>
                  <a:schemeClr val="tx2"/>
                </a:solidFill>
              </a:rPr>
              <a:t>ברמות ארגון במערכת הנשימה. היעזרו במילים הבאות:</a:t>
            </a:r>
          </a:p>
          <a:p>
            <a:pPr>
              <a:spcBef>
                <a:spcPts val="0"/>
              </a:spcBef>
              <a:spcAft>
                <a:spcPts val="0"/>
              </a:spcAft>
              <a:defRPr/>
            </a:pPr>
            <a:r>
              <a:rPr lang="he-IL" dirty="0">
                <a:solidFill>
                  <a:schemeClr val="tx2"/>
                </a:solidFill>
                <a:latin typeface="Times New Roman"/>
                <a:cs typeface="Arial"/>
              </a:rPr>
              <a:t>תא סחוס</a:t>
            </a:r>
            <a:endParaRPr lang="he-IL" dirty="0">
              <a:solidFill>
                <a:schemeClr val="tx2"/>
              </a:solidFill>
              <a:latin typeface="Arial"/>
            </a:endParaRPr>
          </a:p>
          <a:p>
            <a:pPr>
              <a:spcBef>
                <a:spcPts val="0"/>
              </a:spcBef>
              <a:spcAft>
                <a:spcPts val="0"/>
              </a:spcAft>
              <a:defRPr/>
            </a:pPr>
            <a:r>
              <a:rPr lang="he-IL" dirty="0">
                <a:solidFill>
                  <a:srgbClr val="1F497D"/>
                </a:solidFill>
                <a:latin typeface="Times New Roman"/>
                <a:cs typeface="Arial"/>
              </a:rPr>
              <a:t>חמצן</a:t>
            </a:r>
            <a:endParaRPr lang="he-IL" dirty="0">
              <a:latin typeface="Arial"/>
            </a:endParaRPr>
          </a:p>
          <a:p>
            <a:pPr>
              <a:spcBef>
                <a:spcPts val="0"/>
              </a:spcBef>
              <a:spcAft>
                <a:spcPts val="0"/>
              </a:spcAft>
              <a:defRPr/>
            </a:pPr>
            <a:r>
              <a:rPr lang="he-IL" dirty="0">
                <a:solidFill>
                  <a:srgbClr val="1F497D"/>
                </a:solidFill>
                <a:latin typeface="Times New Roman"/>
                <a:cs typeface="Arial"/>
              </a:rPr>
              <a:t>רקמת סחוס בקנה </a:t>
            </a:r>
            <a:endParaRPr lang="he-IL" dirty="0">
              <a:latin typeface="Arial"/>
            </a:endParaRPr>
          </a:p>
          <a:p>
            <a:pPr>
              <a:spcBef>
                <a:spcPts val="0"/>
              </a:spcBef>
              <a:spcAft>
                <a:spcPts val="0"/>
              </a:spcAft>
              <a:defRPr/>
            </a:pPr>
            <a:r>
              <a:rPr lang="he-IL" dirty="0">
                <a:solidFill>
                  <a:srgbClr val="1F497D"/>
                </a:solidFill>
                <a:latin typeface="Times New Roman"/>
                <a:cs typeface="Arial"/>
              </a:rPr>
              <a:t>מערכת הנשימה</a:t>
            </a:r>
            <a:endParaRPr lang="he-IL" dirty="0">
              <a:latin typeface="Arial"/>
            </a:endParaRPr>
          </a:p>
          <a:p>
            <a:pPr>
              <a:spcBef>
                <a:spcPts val="0"/>
              </a:spcBef>
              <a:spcAft>
                <a:spcPts val="0"/>
              </a:spcAft>
              <a:defRPr/>
            </a:pPr>
            <a:r>
              <a:rPr lang="he-IL" dirty="0">
                <a:solidFill>
                  <a:srgbClr val="1F497D"/>
                </a:solidFill>
                <a:latin typeface="Times New Roman"/>
                <a:cs typeface="Arial"/>
              </a:rPr>
              <a:t>קנה</a:t>
            </a:r>
            <a:endParaRPr lang="he-IL" dirty="0">
              <a:latin typeface="Arial"/>
            </a:endParaRPr>
          </a:p>
          <a:p>
            <a:pPr fontAlgn="auto">
              <a:spcBef>
                <a:spcPts val="0"/>
              </a:spcBef>
              <a:spcAft>
                <a:spcPts val="0"/>
              </a:spcAft>
              <a:defRPr/>
            </a:pPr>
            <a:r>
              <a:rPr lang="he-IL" dirty="0">
                <a:solidFill>
                  <a:srgbClr val="1F497D"/>
                </a:solidFill>
                <a:latin typeface="Times New Roman"/>
                <a:cs typeface="Arial"/>
              </a:rPr>
              <a:t>מיטוכונדריה</a:t>
            </a:r>
          </a:p>
          <a:p>
            <a:pPr fontAlgn="auto">
              <a:spcBef>
                <a:spcPts val="0"/>
              </a:spcBef>
              <a:spcAft>
                <a:spcPts val="0"/>
              </a:spcAft>
              <a:defRPr/>
            </a:pPr>
            <a:endParaRPr lang="he-IL" b="1" dirty="0">
              <a:solidFill>
                <a:srgbClr val="1D4C72"/>
              </a:solidFill>
            </a:endParaRPr>
          </a:p>
        </p:txBody>
      </p:sp>
      <p:graphicFrame>
        <p:nvGraphicFramePr>
          <p:cNvPr id="2" name="טבלה 1"/>
          <p:cNvGraphicFramePr>
            <a:graphicFrameLocks noGrp="1"/>
          </p:cNvGraphicFramePr>
          <p:nvPr/>
        </p:nvGraphicFramePr>
        <p:xfrm>
          <a:off x="2103438" y="3257550"/>
          <a:ext cx="5286375" cy="2366966"/>
        </p:xfrm>
        <a:graphic>
          <a:graphicData uri="http://schemas.openxmlformats.org/drawingml/2006/table">
            <a:tbl>
              <a:tblPr rtl="1"/>
              <a:tblGrid>
                <a:gridCol w="2019300"/>
                <a:gridCol w="3267075"/>
              </a:tblGrid>
              <a:tr h="3381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רמת ארגון</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דוגמה ממערכת הנשימה</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מולקולה</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אברונים</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תאים</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רקמות </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איברים</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מערכת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F1979D-DE6B-471E-879A-1B0F74528B09}" type="slidenum">
              <a:rPr lang="he-IL" smtClean="0"/>
              <a:pPr fontAlgn="base">
                <a:spcBef>
                  <a:spcPct val="0"/>
                </a:spcBef>
                <a:spcAft>
                  <a:spcPct val="0"/>
                </a:spcAft>
                <a:defRPr/>
              </a:pPr>
              <a:t>13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88925" y="620688"/>
            <a:ext cx="8183563"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5:</a:t>
            </a:r>
          </a:p>
        </p:txBody>
      </p:sp>
      <p:graphicFrame>
        <p:nvGraphicFramePr>
          <p:cNvPr id="2" name="טבלה 1"/>
          <p:cNvGraphicFramePr>
            <a:graphicFrameLocks noGrp="1"/>
          </p:cNvGraphicFramePr>
          <p:nvPr/>
        </p:nvGraphicFramePr>
        <p:xfrm>
          <a:off x="2339975" y="1773238"/>
          <a:ext cx="5286375" cy="2366959"/>
        </p:xfrm>
        <a:graphic>
          <a:graphicData uri="http://schemas.openxmlformats.org/drawingml/2006/table">
            <a:tbl>
              <a:tblPr rtl="1"/>
              <a:tblGrid>
                <a:gridCol w="2019300"/>
                <a:gridCol w="3267075"/>
              </a:tblGrid>
              <a:tr h="33813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רמת ארגון</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דוגמה ממערכת הנשימה</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מולקולה</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חמצן</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אברונים</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מיטוכונדריה</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תאים</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תא סחוס</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רקמות </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רקמת סחוס בקנה </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איברים</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קנה</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מערכת</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mn-lt"/>
                          <a:cs typeface="+mn-cs"/>
                        </a:rPr>
                        <a:t>מערכת הנשימה</a:t>
                      </a:r>
                      <a:endParaRPr kumimoji="0" lang="en-US" sz="1800" b="0" i="0" u="none" strike="noStrike" cap="none" normalizeH="0" baseline="0" dirty="0" smtClean="0">
                        <a:ln>
                          <a:noFill/>
                        </a:ln>
                        <a:solidFill>
                          <a:schemeClr val="tx2"/>
                        </a:solidFill>
                        <a:effectLst/>
                        <a:latin typeface="+mn-lt"/>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7856" name="Rectangle 1"/>
          <p:cNvSpPr>
            <a:spLocks noChangeArrowheads="1"/>
          </p:cNvSpPr>
          <p:nvPr/>
        </p:nvSpPr>
        <p:spPr bwMode="auto">
          <a:xfrm>
            <a:off x="2814638" y="32226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he-IL">
              <a:solidFill>
                <a:srgbClr val="000000"/>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00038" y="3636690"/>
            <a:ext cx="8183562" cy="11604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מלבן 1"/>
          <p:cNvSpPr/>
          <p:nvPr/>
        </p:nvSpPr>
        <p:spPr>
          <a:xfrm>
            <a:off x="288925" y="1412875"/>
            <a:ext cx="8183563" cy="16557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DD466C-9467-4DD3-949A-4CE983C8EE43}" type="slidenum">
              <a:rPr lang="he-IL" smtClean="0"/>
              <a:pPr fontAlgn="base">
                <a:spcBef>
                  <a:spcPct val="0"/>
                </a:spcBef>
                <a:spcAft>
                  <a:spcPct val="0"/>
                </a:spcAft>
                <a:defRPr/>
              </a:pPr>
              <a:t>14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יש צורך בסינון </a:t>
            </a:r>
            <a:r>
              <a:rPr lang="he-IL" sz="1800" b="1" dirty="0">
                <a:solidFill>
                  <a:srgbClr val="FF6600"/>
                </a:solidFill>
                <a:ea typeface="+mn-ea"/>
              </a:rPr>
              <a:t>האוויר, חימומו, והרווייתו באדי מים </a:t>
            </a:r>
            <a:r>
              <a:rPr lang="he-IL" sz="1800" b="1" dirty="0" smtClean="0">
                <a:solidFill>
                  <a:schemeClr val="accent3"/>
                </a:solidFill>
                <a:ea typeface="+mn-ea"/>
              </a:rPr>
              <a:t>לפני</a:t>
            </a:r>
            <a:r>
              <a:rPr lang="he-IL" sz="1800" b="1" dirty="0" smtClean="0">
                <a:solidFill>
                  <a:srgbClr val="FF6600"/>
                </a:solidFill>
                <a:ea typeface="+mn-ea"/>
              </a:rPr>
              <a:t> </a:t>
            </a:r>
            <a:r>
              <a:rPr lang="he-IL" sz="1800" b="1" dirty="0">
                <a:solidFill>
                  <a:srgbClr val="FF6600"/>
                </a:solidFill>
                <a:ea typeface="+mn-ea"/>
              </a:rPr>
              <a:t>הגיעו לריאות</a:t>
            </a:r>
            <a:endParaRPr lang="he-IL" sz="1800" b="1" dirty="0" smtClean="0">
              <a:solidFill>
                <a:srgbClr val="FF6600"/>
              </a:solidFill>
              <a:ea typeface="+mn-ea"/>
            </a:endParaRPr>
          </a:p>
        </p:txBody>
      </p:sp>
      <p:sp>
        <p:nvSpPr>
          <p:cNvPr id="10" name="Rectangle 17"/>
          <p:cNvSpPr/>
          <p:nvPr/>
        </p:nvSpPr>
        <p:spPr>
          <a:xfrm>
            <a:off x="539750" y="592138"/>
            <a:ext cx="8250238" cy="56880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sp>
        <p:nvSpPr>
          <p:cNvPr id="19" name="TextBox 18"/>
          <p:cNvSpPr txBox="1"/>
          <p:nvPr/>
        </p:nvSpPr>
        <p:spPr>
          <a:xfrm>
            <a:off x="231775" y="676870"/>
            <a:ext cx="8183563" cy="56323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ביממה אחת, נכנסים את הריאות ויוצאים מהן </a:t>
            </a:r>
            <a:r>
              <a:rPr lang="he-IL" dirty="0">
                <a:solidFill>
                  <a:prstClr val="black"/>
                </a:solidFill>
              </a:rPr>
              <a:t>כ-8,500 ליטר אוויר (נפח של כ- 850 דליים!).</a:t>
            </a:r>
          </a:p>
          <a:p>
            <a:pPr>
              <a:defRPr/>
            </a:pPr>
            <a:endParaRPr lang="he-IL" dirty="0">
              <a:solidFill>
                <a:prstClr val="black"/>
              </a:solidFill>
            </a:endParaRPr>
          </a:p>
          <a:p>
            <a:pPr>
              <a:defRPr/>
            </a:pPr>
            <a:r>
              <a:rPr lang="he-IL" dirty="0">
                <a:solidFill>
                  <a:prstClr val="black"/>
                </a:solidFill>
              </a:rPr>
              <a:t> </a:t>
            </a:r>
          </a:p>
          <a:p>
            <a:pPr>
              <a:defRPr/>
            </a:pPr>
            <a:r>
              <a:rPr lang="he-IL" dirty="0"/>
              <a:t>בדרך כלל, טמפרטורת האוויר נמוכה מטמפרטורת הגוף, ולחות האוויר נמוכה יותר. </a:t>
            </a:r>
          </a:p>
          <a:p>
            <a:pPr>
              <a:defRPr/>
            </a:pPr>
            <a:r>
              <a:rPr lang="he-IL" b="1" dirty="0">
                <a:solidFill>
                  <a:schemeClr val="accent3"/>
                </a:solidFill>
              </a:rPr>
              <a:t>אילו היה האוויר החם והיבש מגיע לריאות ובא במגע עם שטח הפנים הגדול של הריאות, </a:t>
            </a:r>
          </a:p>
          <a:p>
            <a:pPr>
              <a:defRPr/>
            </a:pPr>
            <a:r>
              <a:rPr lang="he-IL" b="1" dirty="0">
                <a:solidFill>
                  <a:schemeClr val="accent3"/>
                </a:solidFill>
              </a:rPr>
              <a:t>היו נגרמים הפסד של חום מן הגוף אל האוויר והפסד של מים, שהיו מתאדים משטח הפנים הלח של הריאות אל האוויר – דבר זה היה גורם לפגיעה חמורה ב</a:t>
            </a:r>
            <a:r>
              <a:rPr lang="he-IL" b="1" noProof="1">
                <a:solidFill>
                  <a:schemeClr val="accent3"/>
                </a:solidFill>
              </a:rPr>
              <a:t>הומאוסטזיס</a:t>
            </a:r>
            <a:r>
              <a:rPr lang="he-IL" b="1" dirty="0">
                <a:solidFill>
                  <a:schemeClr val="accent3"/>
                </a:solidFill>
              </a:rPr>
              <a:t> בגוף ולמצב מסכן חיים.</a:t>
            </a:r>
          </a:p>
          <a:p>
            <a:pPr>
              <a:defRPr/>
            </a:pPr>
            <a:endParaRPr lang="he-IL" dirty="0"/>
          </a:p>
          <a:p>
            <a:pPr>
              <a:defRPr/>
            </a:pPr>
            <a:endParaRPr lang="he-IL" dirty="0"/>
          </a:p>
          <a:p>
            <a:pPr>
              <a:defRPr/>
            </a:pPr>
            <a:endParaRPr lang="he-IL" dirty="0"/>
          </a:p>
          <a:p>
            <a:pPr>
              <a:defRPr/>
            </a:pPr>
            <a:r>
              <a:rPr lang="he-IL" dirty="0" smtClean="0"/>
              <a:t>ועוד </a:t>
            </a:r>
            <a:r>
              <a:rPr lang="he-IL" dirty="0"/>
              <a:t>בעיה:</a:t>
            </a:r>
          </a:p>
          <a:p>
            <a:pPr>
              <a:defRPr/>
            </a:pPr>
            <a:r>
              <a:rPr lang="he-IL" b="1" dirty="0">
                <a:solidFill>
                  <a:srgbClr val="FF6600"/>
                </a:solidFill>
              </a:rPr>
              <a:t>באוויר יש חלקיקי אבק וחלקיקי פסולת אחרים, שאם הם יגיעו לריאות, הם יישארו בהן ויגרמו נזק ומחלות</a:t>
            </a:r>
            <a:r>
              <a:rPr lang="he-IL" b="1" dirty="0">
                <a:solidFill>
                  <a:schemeClr val="accent3"/>
                </a:solidFill>
              </a:rPr>
              <a:t>.</a:t>
            </a:r>
          </a:p>
          <a:p>
            <a:pPr>
              <a:defRPr/>
            </a:pPr>
            <a:endParaRPr lang="he-IL" b="1" dirty="0">
              <a:solidFill>
                <a:prstClr val="black"/>
              </a:solidFill>
            </a:endParaRPr>
          </a:p>
          <a:p>
            <a:pPr>
              <a:defRPr/>
            </a:pPr>
            <a:endParaRPr lang="he-IL" dirty="0"/>
          </a:p>
          <a:p>
            <a:pPr>
              <a:defRPr/>
            </a:pPr>
            <a:endParaRPr lang="he-IL" dirty="0"/>
          </a:p>
          <a:p>
            <a:pPr>
              <a:defRPr/>
            </a:pPr>
            <a:endParaRPr lang="he-IL" dirty="0"/>
          </a:p>
          <a:p>
            <a:pPr>
              <a:defRPr/>
            </a:pPr>
            <a:r>
              <a:rPr lang="he-IL" dirty="0"/>
              <a:t>בהמשך השיעור נדון במבנה האף, קנה הנשימה </a:t>
            </a:r>
            <a:r>
              <a:rPr lang="he-IL" noProof="1"/>
              <a:t>והסימפונות</a:t>
            </a:r>
            <a:r>
              <a:rPr lang="he-IL" dirty="0"/>
              <a:t>, המאפשר את חימום האוויר, הרווייתו באדי מים וסינונו מחלקיקים לפני הגיעו לריאות.</a:t>
            </a: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
        <p:nvSpPr>
          <p:cNvPr id="11"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קבוצה 11"/>
          <p:cNvGrpSpPr>
            <a:grpSpLocks/>
          </p:cNvGrpSpPr>
          <p:nvPr/>
        </p:nvGrpSpPr>
        <p:grpSpPr bwMode="auto">
          <a:xfrm>
            <a:off x="-279400" y="2838450"/>
            <a:ext cx="4619625" cy="3787775"/>
            <a:chOff x="2051050" y="2814638"/>
            <a:chExt cx="4824324" cy="4012059"/>
          </a:xfrm>
        </p:grpSpPr>
        <p:pic>
          <p:nvPicPr>
            <p:cNvPr id="9524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6982" y="2814638"/>
              <a:ext cx="3528392" cy="40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241" name="קבוצה 11"/>
            <p:cNvGrpSpPr>
              <a:grpSpLocks/>
            </p:cNvGrpSpPr>
            <p:nvPr/>
          </p:nvGrpSpPr>
          <p:grpSpPr bwMode="auto">
            <a:xfrm>
              <a:off x="2051050" y="4004924"/>
              <a:ext cx="2665364" cy="647518"/>
              <a:chOff x="2051720" y="4004725"/>
              <a:chExt cx="2664034" cy="647890"/>
            </a:xfrm>
          </p:grpSpPr>
          <p:sp>
            <p:nvSpPr>
              <p:cNvPr id="9" name="TextBox 8"/>
              <p:cNvSpPr txBox="1"/>
              <p:nvPr/>
            </p:nvSpPr>
            <p:spPr>
              <a:xfrm>
                <a:off x="2051720" y="4004941"/>
                <a:ext cx="1294130" cy="58549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dirty="0">
                    <a:solidFill>
                      <a:prstClr val="black"/>
                    </a:solidFill>
                  </a:rPr>
                  <a:t>מערות </a:t>
                </a:r>
              </a:p>
              <a:p>
                <a:pPr fontAlgn="auto">
                  <a:spcBef>
                    <a:spcPts val="0"/>
                  </a:spcBef>
                  <a:spcAft>
                    <a:spcPts val="0"/>
                  </a:spcAft>
                  <a:defRPr/>
                </a:pPr>
                <a:r>
                  <a:rPr lang="he-IL" sz="1600" b="1" dirty="0">
                    <a:solidFill>
                      <a:prstClr val="black"/>
                    </a:solidFill>
                  </a:rPr>
                  <a:t>האף</a:t>
                </a:r>
              </a:p>
            </p:txBody>
          </p:sp>
          <p:cxnSp>
            <p:nvCxnSpPr>
              <p:cNvPr id="3" name="מחבר חץ ישר 2"/>
              <p:cNvCxnSpPr/>
              <p:nvPr/>
            </p:nvCxnSpPr>
            <p:spPr>
              <a:xfrm flipV="1">
                <a:off x="3345850" y="4004941"/>
                <a:ext cx="1370352" cy="1833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a:stCxn id="9" idx="3"/>
              </p:cNvCxnSpPr>
              <p:nvPr/>
            </p:nvCxnSpPr>
            <p:spPr>
              <a:xfrm>
                <a:off x="3345850" y="4297690"/>
                <a:ext cx="1309043" cy="77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a:stCxn id="9" idx="3"/>
              </p:cNvCxnSpPr>
              <p:nvPr/>
            </p:nvCxnSpPr>
            <p:spPr>
              <a:xfrm>
                <a:off x="3345850" y="4297690"/>
                <a:ext cx="994210" cy="355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EE1018-06BF-45F0-B2AE-4CC862C6F058}" type="slidenum">
              <a:rPr lang="he-IL" smtClean="0"/>
              <a:pPr fontAlgn="base">
                <a:spcBef>
                  <a:spcPct val="0"/>
                </a:spcBef>
                <a:spcAft>
                  <a:spcPct val="0"/>
                </a:spcAft>
                <a:defRPr/>
              </a:pPr>
              <a:t>15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מבנה האף מותאם לסינון האוויר, לחימומו ולהרווייתו באדי </a:t>
            </a:r>
            <a:r>
              <a:rPr lang="he-IL" sz="1800" b="1" dirty="0" smtClean="0">
                <a:solidFill>
                  <a:srgbClr val="FF6600"/>
                </a:solidFill>
                <a:ea typeface="+mn-ea"/>
              </a:rPr>
              <a:t>מים</a:t>
            </a:r>
          </a:p>
        </p:txBody>
      </p:sp>
      <p:sp>
        <p:nvSpPr>
          <p:cNvPr id="8" name="TextBox 7"/>
          <p:cNvSpPr txBox="1"/>
          <p:nvPr/>
        </p:nvSpPr>
        <p:spPr>
          <a:xfrm>
            <a:off x="251520" y="582613"/>
            <a:ext cx="8183562" cy="50784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t>התאמה לסינון האוויר מחלקיקים</a:t>
            </a:r>
            <a:r>
              <a:rPr lang="he-IL" dirty="0"/>
              <a:t>:</a:t>
            </a:r>
          </a:p>
          <a:p>
            <a:pPr fontAlgn="auto">
              <a:spcBef>
                <a:spcPts val="0"/>
              </a:spcBef>
              <a:spcAft>
                <a:spcPts val="0"/>
              </a:spcAft>
              <a:defRPr/>
            </a:pPr>
            <a:r>
              <a:rPr lang="he-IL" dirty="0"/>
              <a:t>חלל האף מרופד בשערות אשר עוצרות את חלקיקי האבק והלכלוך שנמצאים באוויר </a:t>
            </a:r>
          </a:p>
          <a:p>
            <a:pPr fontAlgn="auto">
              <a:spcBef>
                <a:spcPts val="0"/>
              </a:spcBef>
              <a:spcAft>
                <a:spcPts val="0"/>
              </a:spcAft>
              <a:defRPr/>
            </a:pPr>
            <a:r>
              <a:rPr lang="he-IL" dirty="0"/>
              <a:t>ומונעות את כניסתם לריאות. </a:t>
            </a:r>
          </a:p>
          <a:p>
            <a:pPr fontAlgn="auto">
              <a:spcBef>
                <a:spcPts val="0"/>
              </a:spcBef>
              <a:spcAft>
                <a:spcPts val="0"/>
              </a:spcAft>
              <a:defRPr/>
            </a:pPr>
            <a:r>
              <a:rPr lang="he-IL" u="sng" dirty="0"/>
              <a:t>התאמה להרוויית האוויר באדי מים</a:t>
            </a:r>
          </a:p>
          <a:p>
            <a:pPr fontAlgn="auto">
              <a:spcBef>
                <a:spcPts val="0"/>
              </a:spcBef>
              <a:spcAft>
                <a:spcPts val="0"/>
              </a:spcAft>
              <a:defRPr/>
            </a:pPr>
            <a:r>
              <a:rPr lang="he-IL" dirty="0"/>
              <a:t>מתחת לשערות יש קרומים לחים שמהם מים מתאדים אל האוויר.</a:t>
            </a:r>
          </a:p>
          <a:p>
            <a:pPr fontAlgn="auto">
              <a:spcBef>
                <a:spcPts val="0"/>
              </a:spcBef>
              <a:spcAft>
                <a:spcPts val="0"/>
              </a:spcAft>
              <a:defRPr/>
            </a:pPr>
            <a:r>
              <a:rPr lang="he-IL" u="sng" dirty="0"/>
              <a:t>חימום האוויר</a:t>
            </a:r>
          </a:p>
          <a:p>
            <a:pPr fontAlgn="auto">
              <a:spcBef>
                <a:spcPts val="0"/>
              </a:spcBef>
              <a:spcAft>
                <a:spcPts val="0"/>
              </a:spcAft>
              <a:defRPr/>
            </a:pPr>
            <a:r>
              <a:rPr lang="he-IL" dirty="0" smtClean="0"/>
              <a:t>בדרך כלל טמפרטורת </a:t>
            </a:r>
            <a:r>
              <a:rPr lang="he-IL" dirty="0"/>
              <a:t>האוויר נמוכה </a:t>
            </a:r>
            <a:r>
              <a:rPr lang="he-IL" dirty="0" smtClean="0"/>
              <a:t>מטמפרטורת </a:t>
            </a:r>
            <a:r>
              <a:rPr lang="he-IL" dirty="0"/>
              <a:t>הקרומים באף (הטמפרטורה שלהם היא</a:t>
            </a:r>
          </a:p>
          <a:p>
            <a:pPr fontAlgn="auto">
              <a:spcBef>
                <a:spcPts val="0"/>
              </a:spcBef>
              <a:spcAft>
                <a:spcPts val="0"/>
              </a:spcAft>
              <a:defRPr/>
            </a:pPr>
            <a:r>
              <a:rPr lang="he-IL" dirty="0" smtClean="0"/>
              <a:t>כ- </a:t>
            </a:r>
            <a:r>
              <a:rPr lang="he-IL" dirty="0"/>
              <a:t>37</a:t>
            </a:r>
            <a:r>
              <a:rPr lang="he-IL" baseline="30000" dirty="0"/>
              <a:t>0</a:t>
            </a:r>
            <a:r>
              <a:rPr lang="he-IL" dirty="0"/>
              <a:t>), ולכן כאשר האוויר בא במגע עם הקרומים הוא מתחמם.</a:t>
            </a:r>
          </a:p>
          <a:p>
            <a:pPr fontAlgn="auto">
              <a:spcBef>
                <a:spcPts val="0"/>
              </a:spcBef>
              <a:spcAft>
                <a:spcPts val="0"/>
              </a:spcAft>
              <a:defRPr/>
            </a:pPr>
            <a:endParaRPr lang="he-IL" u="sng" dirty="0"/>
          </a:p>
          <a:p>
            <a:pPr fontAlgn="auto">
              <a:spcBef>
                <a:spcPts val="0"/>
              </a:spcBef>
              <a:spcAft>
                <a:spcPts val="0"/>
              </a:spcAft>
              <a:defRPr/>
            </a:pPr>
            <a:r>
              <a:rPr lang="he-IL" u="sng" dirty="0" smtClean="0"/>
              <a:t>סינון האוויר, </a:t>
            </a:r>
            <a:r>
              <a:rPr lang="he-IL" u="sng" dirty="0"/>
              <a:t>הרווייתו באדי </a:t>
            </a:r>
            <a:r>
              <a:rPr lang="he-IL" u="sng" dirty="0" smtClean="0"/>
              <a:t>מים וחימומו </a:t>
            </a:r>
            <a:endParaRPr lang="he-IL" u="sng" dirty="0"/>
          </a:p>
          <a:p>
            <a:pPr fontAlgn="auto">
              <a:spcBef>
                <a:spcPts val="0"/>
              </a:spcBef>
              <a:spcAft>
                <a:spcPts val="0"/>
              </a:spcAft>
              <a:defRPr/>
            </a:pPr>
            <a:r>
              <a:rPr lang="he-IL" u="sng" dirty="0"/>
              <a:t>מתבצעים ביעילות עקב הגדלת היחס בין </a:t>
            </a:r>
          </a:p>
          <a:p>
            <a:pPr fontAlgn="auto">
              <a:spcBef>
                <a:spcPts val="0"/>
              </a:spcBef>
              <a:spcAft>
                <a:spcPts val="0"/>
              </a:spcAft>
              <a:defRPr/>
            </a:pPr>
            <a:r>
              <a:rPr lang="he-IL" u="sng" dirty="0"/>
              <a:t>שטח </a:t>
            </a:r>
            <a:r>
              <a:rPr lang="he-IL" u="sng" dirty="0" smtClean="0"/>
              <a:t>הפנים של האף </a:t>
            </a:r>
            <a:r>
              <a:rPr lang="he-IL" u="sng" dirty="0"/>
              <a:t>לנפח של </a:t>
            </a:r>
            <a:r>
              <a:rPr lang="he-IL" u="sng" dirty="0" smtClean="0"/>
              <a:t>פְּנים </a:t>
            </a:r>
            <a:r>
              <a:rPr lang="he-IL" u="sng" dirty="0"/>
              <a:t>האף:</a:t>
            </a:r>
          </a:p>
          <a:p>
            <a:pPr fontAlgn="auto">
              <a:spcBef>
                <a:spcPts val="0"/>
              </a:spcBef>
              <a:spcAft>
                <a:spcPts val="0"/>
              </a:spcAft>
              <a:defRPr/>
            </a:pPr>
            <a:r>
              <a:rPr lang="he-IL" dirty="0"/>
              <a:t>פנים האף בנוי בצורת מערכו</a:t>
            </a:r>
            <a:r>
              <a:rPr lang="he-IL" dirty="0">
                <a:solidFill>
                  <a:prstClr val="black"/>
                </a:solidFill>
              </a:rPr>
              <a:t>ת של חללים בעלי </a:t>
            </a:r>
          </a:p>
          <a:p>
            <a:pPr fontAlgn="auto">
              <a:spcBef>
                <a:spcPts val="0"/>
              </a:spcBef>
              <a:spcAft>
                <a:spcPts val="0"/>
              </a:spcAft>
              <a:defRPr/>
            </a:pPr>
            <a:r>
              <a:rPr lang="he-IL" dirty="0">
                <a:solidFill>
                  <a:prstClr val="black"/>
                </a:solidFill>
              </a:rPr>
              <a:t>דפנות מפותלות. החללים נקראים </a:t>
            </a:r>
            <a:r>
              <a:rPr lang="he-IL" dirty="0">
                <a:solidFill>
                  <a:srgbClr val="FF6600"/>
                </a:solidFill>
              </a:rPr>
              <a:t>מערות האף.</a:t>
            </a:r>
            <a:r>
              <a:rPr lang="he-IL" dirty="0">
                <a:solidFill>
                  <a:prstClr val="black"/>
                </a:solidFill>
              </a:rPr>
              <a:t> </a:t>
            </a:r>
          </a:p>
          <a:p>
            <a:pPr fontAlgn="auto">
              <a:spcBef>
                <a:spcPts val="0"/>
              </a:spcBef>
              <a:spcAft>
                <a:spcPts val="0"/>
              </a:spcAft>
              <a:defRPr/>
            </a:pPr>
            <a:r>
              <a:rPr lang="he-IL" dirty="0">
                <a:solidFill>
                  <a:prstClr val="black"/>
                </a:solidFill>
              </a:rPr>
              <a:t>הפיתולים בדפנות של מערות האף גורמים </a:t>
            </a:r>
          </a:p>
          <a:p>
            <a:pPr fontAlgn="auto">
              <a:spcBef>
                <a:spcPts val="0"/>
              </a:spcBef>
              <a:spcAft>
                <a:spcPts val="0"/>
              </a:spcAft>
              <a:defRPr/>
            </a:pPr>
            <a:r>
              <a:rPr lang="he-IL" dirty="0">
                <a:solidFill>
                  <a:prstClr val="black"/>
                </a:solidFill>
              </a:rPr>
              <a:t>להגדלת היחס בין שטח הפנים לבין הנפח </a:t>
            </a:r>
          </a:p>
          <a:p>
            <a:pPr fontAlgn="auto">
              <a:spcBef>
                <a:spcPts val="0"/>
              </a:spcBef>
              <a:spcAft>
                <a:spcPts val="0"/>
              </a:spcAft>
              <a:defRPr/>
            </a:pPr>
            <a:r>
              <a:rPr lang="he-IL" dirty="0">
                <a:solidFill>
                  <a:prstClr val="black"/>
                </a:solidFill>
              </a:rPr>
              <a:t>של פנים האף, ולמגע רב יותר עם האוויר.</a:t>
            </a:r>
          </a:p>
          <a:p>
            <a:pPr fontAlgn="auto">
              <a:spcBef>
                <a:spcPts val="0"/>
              </a:spcBef>
              <a:spcAft>
                <a:spcPts val="0"/>
              </a:spcAft>
              <a:defRPr/>
            </a:pPr>
            <a:endParaRPr lang="he-IL" dirty="0">
              <a:solidFill>
                <a:prstClr val="black"/>
              </a:solidFill>
            </a:endParaRPr>
          </a:p>
        </p:txBody>
      </p:sp>
      <p:sp>
        <p:nvSpPr>
          <p:cNvPr id="95239" name="מלבן 12"/>
          <p:cNvSpPr>
            <a:spLocks noChangeArrowheads="1"/>
          </p:cNvSpPr>
          <p:nvPr/>
        </p:nvSpPr>
        <p:spPr bwMode="auto">
          <a:xfrm>
            <a:off x="1585913" y="6611938"/>
            <a:ext cx="2393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smtClean="0">
                <a:solidFill>
                  <a:prstClr val="black"/>
                </a:solidFill>
              </a:rPr>
              <a:t>© istockphoto.com/Patricia Hofmeester</a:t>
            </a:r>
          </a:p>
        </p:txBody>
      </p:sp>
      <p:sp>
        <p:nvSpPr>
          <p:cNvPr id="10" name="חץ מעוקל שמאלה 9"/>
          <p:cNvSpPr/>
          <p:nvPr/>
        </p:nvSpPr>
        <p:spPr>
          <a:xfrm>
            <a:off x="8578850" y="812380"/>
            <a:ext cx="457646" cy="2832644"/>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חץ מעוקל שמאלה 16"/>
          <p:cNvSpPr/>
          <p:nvPr/>
        </p:nvSpPr>
        <p:spPr>
          <a:xfrm>
            <a:off x="8506842" y="1618560"/>
            <a:ext cx="313630" cy="1882447"/>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חץ מעוקל שמאלה 17"/>
          <p:cNvSpPr/>
          <p:nvPr/>
        </p:nvSpPr>
        <p:spPr>
          <a:xfrm>
            <a:off x="8378361" y="2152314"/>
            <a:ext cx="298095" cy="1215179"/>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671020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C6BD05-E9DE-403F-A3A8-41F3BFFB4962}"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noProof="1" smtClean="0">
                <a:solidFill>
                  <a:srgbClr val="FF6600"/>
                </a:solidFill>
                <a:ea typeface="+mn-ea"/>
              </a:rPr>
              <a:t>הקנה והסימפונות</a:t>
            </a:r>
            <a:endParaRPr lang="he-IL" sz="1800" noProof="1" smtClean="0"/>
          </a:p>
        </p:txBody>
      </p:sp>
      <p:sp>
        <p:nvSpPr>
          <p:cNvPr id="9" name="TextBox 8"/>
          <p:cNvSpPr txBox="1"/>
          <p:nvPr/>
        </p:nvSpPr>
        <p:spPr>
          <a:xfrm>
            <a:off x="268288" y="560859"/>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הדופן הפנימית של הקנה </a:t>
            </a:r>
            <a:r>
              <a:rPr lang="he-IL" noProof="1"/>
              <a:t>והסימפונות היא רירית ומכוסה ריסים זעירים. חלקיקי אבק, חיידקים וכו' המצויים באוויר, נדבקים לרירית ומוסעים בעזרת </a:t>
            </a:r>
            <a:r>
              <a:rPr lang="he-IL" dirty="0"/>
              <a:t>תנועת הריסים כלפי מעלה והחוצה.</a:t>
            </a:r>
          </a:p>
        </p:txBody>
      </p:sp>
      <p:sp>
        <p:nvSpPr>
          <p:cNvPr id="11" name="TextBox 10"/>
          <p:cNvSpPr txBox="1"/>
          <p:nvPr/>
        </p:nvSpPr>
        <p:spPr bwMode="auto">
          <a:xfrm>
            <a:off x="5076056" y="5239842"/>
            <a:ext cx="3090067" cy="78144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צילום מיקרוסקופי של הריסים </a:t>
            </a:r>
          </a:p>
          <a:p>
            <a:pPr fontAlgn="auto">
              <a:spcBef>
                <a:spcPts val="0"/>
              </a:spcBef>
              <a:spcAft>
                <a:spcPts val="0"/>
              </a:spcAft>
              <a:defRPr/>
            </a:pPr>
            <a:r>
              <a:rPr lang="he-IL" dirty="0">
                <a:solidFill>
                  <a:prstClr val="black"/>
                </a:solidFill>
              </a:rPr>
              <a:t>בדופן הפנימית של </a:t>
            </a:r>
            <a:r>
              <a:rPr lang="he-IL" noProof="1">
                <a:solidFill>
                  <a:prstClr val="black"/>
                </a:solidFill>
              </a:rPr>
              <a:t>הסימפונות</a:t>
            </a:r>
          </a:p>
        </p:txBody>
      </p:sp>
      <p:grpSp>
        <p:nvGrpSpPr>
          <p:cNvPr id="80905" name="קבוצה 21"/>
          <p:cNvGrpSpPr>
            <a:grpSpLocks/>
          </p:cNvGrpSpPr>
          <p:nvPr/>
        </p:nvGrpSpPr>
        <p:grpSpPr bwMode="auto">
          <a:xfrm>
            <a:off x="558937" y="2069496"/>
            <a:ext cx="3653024" cy="3310104"/>
            <a:chOff x="626712" y="3284983"/>
            <a:chExt cx="3412602" cy="2736527"/>
          </a:xfrm>
        </p:grpSpPr>
        <p:pic>
          <p:nvPicPr>
            <p:cNvPr id="80907" name="Picture 6" descr="http://upload.wikimedia.org/wikipedia/commons/5/59/Lungs_%28animated%2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12" y="3284983"/>
              <a:ext cx="2736528" cy="273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693937" y="3356412"/>
              <a:ext cx="812975" cy="36984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קנה</a:t>
              </a:r>
            </a:p>
          </p:txBody>
        </p:sp>
        <p:sp>
          <p:nvSpPr>
            <p:cNvPr id="14" name="TextBox 13"/>
            <p:cNvSpPr txBox="1"/>
            <p:nvPr/>
          </p:nvSpPr>
          <p:spPr>
            <a:xfrm>
              <a:off x="2545155" y="4217659"/>
              <a:ext cx="1494159" cy="36984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noProof="1">
                  <a:solidFill>
                    <a:prstClr val="black"/>
                  </a:solidFill>
                </a:rPr>
                <a:t>סימפונות</a:t>
              </a:r>
            </a:p>
          </p:txBody>
        </p:sp>
        <p:cxnSp>
          <p:nvCxnSpPr>
            <p:cNvPr id="8" name="מחבר חץ ישר 7"/>
            <p:cNvCxnSpPr/>
            <p:nvPr/>
          </p:nvCxnSpPr>
          <p:spPr>
            <a:xfrm flipH="1">
              <a:off x="2021248" y="3540540"/>
              <a:ext cx="1038449"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a:off x="2223055" y="4356419"/>
              <a:ext cx="909834"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H="1">
              <a:off x="1819442" y="4454832"/>
              <a:ext cx="1341727"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0906" name="מלבן 1"/>
          <p:cNvSpPr>
            <a:spLocks noChangeArrowheads="1"/>
          </p:cNvSpPr>
          <p:nvPr/>
        </p:nvSpPr>
        <p:spPr bwMode="auto">
          <a:xfrm>
            <a:off x="273386" y="5903230"/>
            <a:ext cx="3314429" cy="3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rPr>
              <a:t>Mikael </a:t>
            </a:r>
            <a:r>
              <a:rPr lang="en-US" sz="1200" dirty="0" err="1">
                <a:solidFill>
                  <a:srgbClr val="000000"/>
                </a:solidFill>
              </a:rPr>
              <a:t>Häggström</a:t>
            </a:r>
            <a:r>
              <a:rPr lang="en-US" sz="1200" dirty="0">
                <a:solidFill>
                  <a:srgbClr val="000000"/>
                </a:solidFill>
              </a:rPr>
              <a:t> (Wikimedia commons)©</a:t>
            </a:r>
            <a:endParaRPr lang="he-IL" sz="1200" dirty="0">
              <a:solidFill>
                <a:srgbClr val="000000"/>
              </a:solidFill>
            </a:endParaRPr>
          </a:p>
        </p:txBody>
      </p:sp>
      <p:sp>
        <p:nvSpPr>
          <p:cNvPr id="1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
        <p:nvSpPr>
          <p:cNvPr id="1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09" t="32133" r="8985"/>
          <a:stretch/>
        </p:blipFill>
        <p:spPr bwMode="auto">
          <a:xfrm>
            <a:off x="4211960" y="2101941"/>
            <a:ext cx="4560565" cy="312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4211960" y="5911388"/>
            <a:ext cx="2230098" cy="253916"/>
          </a:xfrm>
          <a:prstGeom prst="rect">
            <a:avLst/>
          </a:prstGeom>
        </p:spPr>
        <p:txBody>
          <a:bodyPr wrap="none">
            <a:spAutoFit/>
          </a:bodyPr>
          <a:lstStyle/>
          <a:p>
            <a:pPr lvl="0" algn="l" defTabSz="685715" fontAlgn="auto">
              <a:spcBef>
                <a:spcPts val="0"/>
              </a:spcBef>
              <a:spcAft>
                <a:spcPts val="0"/>
              </a:spcAft>
            </a:pPr>
            <a:r>
              <a:rPr lang="en-US" sz="1050" dirty="0">
                <a:latin typeface="Arial"/>
                <a:cs typeface="Arial"/>
              </a:rPr>
              <a:t>Jose Luis </a:t>
            </a:r>
            <a:r>
              <a:rPr lang="en-US" sz="1050" dirty="0" err="1">
                <a:latin typeface="Arial"/>
                <a:cs typeface="Arial"/>
              </a:rPr>
              <a:t>Calvo</a:t>
            </a:r>
            <a:r>
              <a:rPr lang="en-US" sz="1050" dirty="0">
                <a:latin typeface="Arial"/>
                <a:cs typeface="Arial"/>
              </a:rPr>
              <a:t>/ shutterstock.com</a:t>
            </a:r>
          </a:p>
        </p:txBody>
      </p:sp>
      <p:sp>
        <p:nvSpPr>
          <p:cNvPr id="3" name="מלבן 2"/>
          <p:cNvSpPr/>
          <p:nvPr/>
        </p:nvSpPr>
        <p:spPr>
          <a:xfrm>
            <a:off x="5508104" y="2084855"/>
            <a:ext cx="688009" cy="369332"/>
          </a:xfrm>
          <a:prstGeom prst="rect">
            <a:avLst/>
          </a:prstGeom>
        </p:spPr>
        <p:txBody>
          <a:bodyPr wrap="none">
            <a:spAutoFit/>
          </a:bodyPr>
          <a:lstStyle/>
          <a:p>
            <a:r>
              <a:rPr lang="he-IL" dirty="0">
                <a:solidFill>
                  <a:prstClr val="black"/>
                </a:solidFill>
              </a:rPr>
              <a:t>ריסים</a:t>
            </a:r>
            <a:endParaRPr lang="he-I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EC2961F-81F5-4659-ABBA-680795E2F299}"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a:t>
            </a:r>
            <a:r>
              <a:rPr lang="he-IL" sz="1800" b="1" dirty="0" smtClean="0">
                <a:solidFill>
                  <a:schemeClr val="accent3"/>
                </a:solidFill>
                <a:ea typeface="+mn-ea"/>
              </a:rPr>
              <a:t>6: התאמת מבנה הקנה לתפקודו</a:t>
            </a:r>
            <a:endParaRPr lang="he-IL" sz="1800" dirty="0" smtClean="0">
              <a:solidFill>
                <a:schemeClr val="accent3"/>
              </a:solidFill>
            </a:endParaRPr>
          </a:p>
        </p:txBody>
      </p:sp>
      <p:sp>
        <p:nvSpPr>
          <p:cNvPr id="9" name="TextBox 8"/>
          <p:cNvSpPr txBox="1"/>
          <p:nvPr/>
        </p:nvSpPr>
        <p:spPr>
          <a:xfrm>
            <a:off x="268288" y="582886"/>
            <a:ext cx="8183562"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6:</a:t>
            </a:r>
            <a:endParaRPr lang="he-IL" dirty="0">
              <a:solidFill>
                <a:srgbClr val="1F497D"/>
              </a:solidFill>
            </a:endParaRPr>
          </a:p>
          <a:p>
            <a:pPr fontAlgn="auto">
              <a:spcBef>
                <a:spcPts val="0"/>
              </a:spcBef>
              <a:spcAft>
                <a:spcPts val="0"/>
              </a:spcAft>
              <a:defRPr/>
            </a:pPr>
            <a:r>
              <a:rPr lang="he-IL" noProof="1">
                <a:solidFill>
                  <a:srgbClr val="1F497D"/>
                </a:solidFill>
              </a:rPr>
              <a:t>הקנה והסימפונות בנויים </a:t>
            </a:r>
            <a:r>
              <a:rPr lang="he-IL" dirty="0">
                <a:solidFill>
                  <a:srgbClr val="1F497D"/>
                </a:solidFill>
              </a:rPr>
              <a:t>מטבעות סחוס. טבעות הסחוס אינן שלמות בצד האחורי הפונה לוושט.</a:t>
            </a:r>
          </a:p>
          <a:p>
            <a:pPr fontAlgn="auto">
              <a:spcBef>
                <a:spcPts val="0"/>
              </a:spcBef>
              <a:spcAft>
                <a:spcPts val="0"/>
              </a:spcAft>
              <a:defRPr/>
            </a:pPr>
            <a:r>
              <a:rPr lang="he-IL" dirty="0">
                <a:solidFill>
                  <a:srgbClr val="1F497D"/>
                </a:solidFill>
              </a:rPr>
              <a:t>קשרו בעזרת מתיחת קווים בין תכונות המבנה של הקנה לבין היתרונות </a:t>
            </a:r>
            <a:r>
              <a:rPr lang="he-IL" dirty="0">
                <a:solidFill>
                  <a:schemeClr val="tx2"/>
                </a:solidFill>
              </a:rPr>
              <a:t>שהן מקנות.</a:t>
            </a:r>
          </a:p>
          <a:p>
            <a:pPr fontAlgn="auto">
              <a:spcBef>
                <a:spcPts val="0"/>
              </a:spcBef>
              <a:spcAft>
                <a:spcPts val="0"/>
              </a:spcAft>
              <a:defRPr/>
            </a:pPr>
            <a:endParaRPr lang="he-IL" dirty="0">
              <a:solidFill>
                <a:srgbClr val="1F497D"/>
              </a:solidFill>
            </a:endParaRPr>
          </a:p>
        </p:txBody>
      </p:sp>
      <p:pic>
        <p:nvPicPr>
          <p:cNvPr id="81926" name="Picture 4" descr="http://upload.wikimedia.org/wikipedia/commons/2/2e/LarynxTracheaandbronc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6200" y="4727575"/>
            <a:ext cx="117792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745163" y="1839913"/>
            <a:ext cx="2687637"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F497D"/>
                </a:solidFill>
              </a:rPr>
              <a:t>תכונות מבנה</a:t>
            </a:r>
            <a:r>
              <a:rPr lang="he-IL" dirty="0">
                <a:solidFill>
                  <a:srgbClr val="1F497D"/>
                </a:solidFill>
              </a:rPr>
              <a:t>:</a:t>
            </a: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צינור הבנוי מסחוס</a:t>
            </a: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הצינור בנוי מטבעות סחוס</a:t>
            </a: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טבעות הסחוס אינן שלמות בצדן האחורי הפונה לוושט</a:t>
            </a:r>
          </a:p>
          <a:p>
            <a:pPr fontAlgn="auto">
              <a:spcBef>
                <a:spcPts val="0"/>
              </a:spcBef>
              <a:spcAft>
                <a:spcPts val="0"/>
              </a:spcAft>
              <a:defRPr/>
            </a:pPr>
            <a:endParaRPr lang="he-IL" dirty="0">
              <a:solidFill>
                <a:srgbClr val="1F497D"/>
              </a:solidFill>
            </a:endParaRPr>
          </a:p>
        </p:txBody>
      </p:sp>
      <p:sp>
        <p:nvSpPr>
          <p:cNvPr id="19" name="TextBox 18"/>
          <p:cNvSpPr txBox="1"/>
          <p:nvPr/>
        </p:nvSpPr>
        <p:spPr>
          <a:xfrm>
            <a:off x="985838" y="1839913"/>
            <a:ext cx="4176712"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F497D"/>
                </a:solidFill>
              </a:rPr>
              <a:t>יתרונות</a:t>
            </a:r>
            <a:r>
              <a:rPr lang="he-IL" dirty="0">
                <a:solidFill>
                  <a:srgbClr val="1F497D"/>
                </a:solidFill>
              </a:rPr>
              <a:t>:</a:t>
            </a: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מאפשר התרחבות הוושט בעת בליעת </a:t>
            </a:r>
          </a:p>
          <a:p>
            <a:pPr fontAlgn="auto">
              <a:spcBef>
                <a:spcPts val="0"/>
              </a:spcBef>
              <a:spcAft>
                <a:spcPts val="0"/>
              </a:spcAft>
              <a:defRPr/>
            </a:pPr>
            <a:r>
              <a:rPr lang="he-IL" dirty="0">
                <a:solidFill>
                  <a:srgbClr val="1F497D"/>
                </a:solidFill>
              </a:rPr>
              <a:t>גוש מזון גדול על חשבון נפח הקנה. </a:t>
            </a: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צינור קשיח שאינו מתקפל ונסגר.</a:t>
            </a: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מאפשר גמישות ותנועות הטיה של הגוף </a:t>
            </a:r>
          </a:p>
          <a:p>
            <a:pPr fontAlgn="auto">
              <a:spcBef>
                <a:spcPts val="0"/>
              </a:spcBef>
              <a:spcAft>
                <a:spcPts val="0"/>
              </a:spcAft>
              <a:defRPr/>
            </a:pPr>
            <a:r>
              <a:rPr lang="he-IL" dirty="0">
                <a:solidFill>
                  <a:srgbClr val="1F497D"/>
                </a:solidFill>
              </a:rPr>
              <a:t>(כגון הורדת הצוואר)</a:t>
            </a:r>
          </a:p>
          <a:p>
            <a:pPr fontAlgn="auto">
              <a:spcBef>
                <a:spcPts val="0"/>
              </a:spcBef>
              <a:spcAft>
                <a:spcPts val="0"/>
              </a:spcAft>
              <a:defRPr/>
            </a:pPr>
            <a:endParaRPr lang="he-IL" dirty="0">
              <a:solidFill>
                <a:srgbClr val="1F497D"/>
              </a:solidFill>
            </a:endParaRPr>
          </a:p>
        </p:txBody>
      </p:sp>
      <p:sp>
        <p:nvSpPr>
          <p:cNvPr id="81929" name="מלבן 9"/>
          <p:cNvSpPr>
            <a:spLocks noChangeArrowheads="1"/>
          </p:cNvSpPr>
          <p:nvPr/>
        </p:nvSpPr>
        <p:spPr bwMode="auto">
          <a:xfrm>
            <a:off x="-19050" y="6165304"/>
            <a:ext cx="4537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dirty="0">
                <a:latin typeface="Calibri" pitchFamily="34" charset="0"/>
                <a:cs typeface="Calibri" pitchFamily="34" charset="0"/>
                <a:hlinkClick r:id="rId3" action="ppaction://hlinkfile"/>
              </a:rPr>
              <a:t>©</a:t>
            </a:r>
            <a:r>
              <a:rPr lang="he-IL" dirty="0">
                <a:latin typeface="Calibri" pitchFamily="34" charset="0"/>
                <a:cs typeface="Calibri" pitchFamily="34" charset="0"/>
                <a:hlinkClick r:id="rId3" action="ppaction://hlinkfile"/>
              </a:rPr>
              <a:t> </a:t>
            </a:r>
            <a:r>
              <a:rPr lang="en-US" sz="1200" dirty="0">
                <a:latin typeface="Calibri" pitchFamily="34" charset="0"/>
                <a:cs typeface="Calibri" pitchFamily="34" charset="0"/>
                <a:hlinkClick r:id="rId3" action="ppaction://hlinkfile"/>
              </a:rPr>
              <a:t>Madhero88</a:t>
            </a:r>
            <a:r>
              <a:rPr lang="en-US" sz="1200" u="sng" dirty="0">
                <a:solidFill>
                  <a:srgbClr val="0000FF"/>
                </a:solidFill>
                <a:latin typeface="Calibri" pitchFamily="34" charset="0"/>
                <a:cs typeface="Calibri" pitchFamily="34" charset="0"/>
                <a:hlinkClick r:id="rId3" action="ppaction://hlinkfile"/>
              </a:rPr>
              <a:t>http://commons.wikimedia.org/wiki/User:Madhero88</a:t>
            </a:r>
            <a:endParaRPr lang="en-US" sz="1200" dirty="0">
              <a:latin typeface="Calibri" pitchFamily="34" charset="0"/>
              <a:cs typeface="Calibri" pitchFamily="34" charset="0"/>
              <a:hlinkClick r:id="rId3" action="ppaction://hlinkfile"/>
            </a:endParaRPr>
          </a:p>
          <a:p>
            <a:r>
              <a:rPr lang="en-US" sz="1200" dirty="0">
                <a:latin typeface="Calibri" pitchFamily="34" charset="0"/>
                <a:cs typeface="Calibri" pitchFamily="34" charset="0"/>
                <a:hlinkClick r:id="rId3" action="ppaction://hlinkfile"/>
              </a:rPr>
              <a:t> (Wikimedia</a:t>
            </a:r>
            <a:endParaRPr lang="he-IL" sz="1200" dirty="0"/>
          </a:p>
        </p:txBody>
      </p:sp>
      <p:sp>
        <p:nvSpPr>
          <p:cNvPr id="1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
        <p:nvSpPr>
          <p:cNvPr id="11"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0B0CCE3-E515-43E7-8636-E7D72B88137D}"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68288" y="582886"/>
            <a:ext cx="8183562"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6:</a:t>
            </a:r>
            <a:endParaRPr lang="he-IL" dirty="0">
              <a:solidFill>
                <a:srgbClr val="1F497D"/>
              </a:solidFill>
            </a:endParaRPr>
          </a:p>
          <a:p>
            <a:pPr fontAlgn="auto">
              <a:spcBef>
                <a:spcPts val="0"/>
              </a:spcBef>
              <a:spcAft>
                <a:spcPts val="0"/>
              </a:spcAft>
              <a:defRPr/>
            </a:pPr>
            <a:r>
              <a:rPr lang="he-IL" noProof="1">
                <a:solidFill>
                  <a:srgbClr val="1F497D"/>
                </a:solidFill>
              </a:rPr>
              <a:t>הקנה והסימפונות בנויים </a:t>
            </a:r>
            <a:r>
              <a:rPr lang="he-IL" dirty="0">
                <a:solidFill>
                  <a:srgbClr val="1F497D"/>
                </a:solidFill>
              </a:rPr>
              <a:t>מטבעות סחוס. טבעות הסחוס אינן שלמות בצד האחורי הפונה לוושט.</a:t>
            </a:r>
          </a:p>
          <a:p>
            <a:pPr fontAlgn="auto">
              <a:spcBef>
                <a:spcPts val="0"/>
              </a:spcBef>
              <a:spcAft>
                <a:spcPts val="0"/>
              </a:spcAft>
              <a:defRPr/>
            </a:pPr>
            <a:r>
              <a:rPr lang="he-IL" dirty="0">
                <a:solidFill>
                  <a:srgbClr val="1F497D"/>
                </a:solidFill>
              </a:rPr>
              <a:t>קשרו בעזרת מתיחת קווים בין תכונות המבנה של הקנה לבין </a:t>
            </a:r>
            <a:r>
              <a:rPr lang="he-IL" dirty="0">
                <a:solidFill>
                  <a:schemeClr val="tx2"/>
                </a:solidFill>
              </a:rPr>
              <a:t>היתרונות שהן מקנות.</a:t>
            </a:r>
          </a:p>
          <a:p>
            <a:pPr fontAlgn="auto">
              <a:spcBef>
                <a:spcPts val="0"/>
              </a:spcBef>
              <a:spcAft>
                <a:spcPts val="0"/>
              </a:spcAft>
              <a:defRPr/>
            </a:pPr>
            <a:endParaRPr lang="he-IL" dirty="0">
              <a:solidFill>
                <a:srgbClr val="1F497D"/>
              </a:solidFill>
            </a:endParaRPr>
          </a:p>
        </p:txBody>
      </p:sp>
      <p:pic>
        <p:nvPicPr>
          <p:cNvPr id="82950" name="Picture 4" descr="http://upload.wikimedia.org/wikipedia/commons/2/2e/LarynxTracheaandbronc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804" y="4437113"/>
            <a:ext cx="1342321" cy="23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745163" y="1839913"/>
            <a:ext cx="2687637"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F497D"/>
                </a:solidFill>
              </a:rPr>
              <a:t>תכונות מבנה</a:t>
            </a:r>
            <a:r>
              <a:rPr lang="he-IL" dirty="0">
                <a:solidFill>
                  <a:srgbClr val="1F497D"/>
                </a:solidFill>
              </a:rPr>
              <a:t>:</a:t>
            </a: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צינור הבנוי מסחוס</a:t>
            </a: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הצינור בנוי מטבעות סחוס</a:t>
            </a: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טבעות הסחוס אינן שלמות בצדן האחורי הפונה לוושט</a:t>
            </a:r>
          </a:p>
          <a:p>
            <a:pPr fontAlgn="auto">
              <a:spcBef>
                <a:spcPts val="0"/>
              </a:spcBef>
              <a:spcAft>
                <a:spcPts val="0"/>
              </a:spcAft>
              <a:defRPr/>
            </a:pPr>
            <a:endParaRPr lang="he-IL" dirty="0">
              <a:solidFill>
                <a:srgbClr val="1F497D"/>
              </a:solidFill>
            </a:endParaRPr>
          </a:p>
        </p:txBody>
      </p:sp>
      <p:sp>
        <p:nvSpPr>
          <p:cNvPr id="19" name="TextBox 18"/>
          <p:cNvSpPr txBox="1"/>
          <p:nvPr/>
        </p:nvSpPr>
        <p:spPr>
          <a:xfrm>
            <a:off x="985838" y="1839913"/>
            <a:ext cx="4176712" cy="323165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F497D"/>
                </a:solidFill>
              </a:rPr>
              <a:t>יתרונות</a:t>
            </a:r>
            <a:r>
              <a:rPr lang="he-IL" dirty="0">
                <a:solidFill>
                  <a:srgbClr val="1F497D"/>
                </a:solidFill>
              </a:rPr>
              <a:t>:</a:t>
            </a: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מאפשר התרחבות הוושט בעת בליעת </a:t>
            </a:r>
          </a:p>
          <a:p>
            <a:pPr fontAlgn="auto">
              <a:spcBef>
                <a:spcPts val="0"/>
              </a:spcBef>
              <a:spcAft>
                <a:spcPts val="0"/>
              </a:spcAft>
              <a:defRPr/>
            </a:pPr>
            <a:r>
              <a:rPr lang="he-IL" dirty="0">
                <a:solidFill>
                  <a:srgbClr val="1F497D"/>
                </a:solidFill>
              </a:rPr>
              <a:t>גוש מזון גדול על חשבון נפח הקנה. </a:t>
            </a: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צינור קשיח שאינו מתקפל </a:t>
            </a:r>
            <a:r>
              <a:rPr lang="he-IL" dirty="0" smtClean="0">
                <a:solidFill>
                  <a:srgbClr val="1F497D"/>
                </a:solidFill>
              </a:rPr>
              <a:t>ונסגר* (*</a:t>
            </a:r>
            <a:r>
              <a:rPr lang="he-IL" sz="1200" dirty="0" smtClean="0">
                <a:solidFill>
                  <a:srgbClr val="1F497D"/>
                </a:solidFill>
              </a:rPr>
              <a:t>אם הקנה היה בנוי מצינור גמיש הוא היה נסתם בעת השאיפה בעת שנוצר לחץ נמוך במערכת הנשימה).</a:t>
            </a:r>
            <a:endParaRPr lang="he-IL" sz="1200"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מאפשר גמישות ותנועות הטיה של הגוף </a:t>
            </a:r>
          </a:p>
          <a:p>
            <a:pPr fontAlgn="auto">
              <a:spcBef>
                <a:spcPts val="0"/>
              </a:spcBef>
              <a:spcAft>
                <a:spcPts val="0"/>
              </a:spcAft>
              <a:defRPr/>
            </a:pPr>
            <a:r>
              <a:rPr lang="he-IL" dirty="0">
                <a:solidFill>
                  <a:srgbClr val="1F497D"/>
                </a:solidFill>
              </a:rPr>
              <a:t>(כגון הורדת הצוואר)</a:t>
            </a:r>
          </a:p>
          <a:p>
            <a:pPr fontAlgn="auto">
              <a:spcBef>
                <a:spcPts val="0"/>
              </a:spcBef>
              <a:spcAft>
                <a:spcPts val="0"/>
              </a:spcAft>
              <a:defRPr/>
            </a:pPr>
            <a:endParaRPr lang="he-IL" dirty="0">
              <a:solidFill>
                <a:srgbClr val="1F497D"/>
              </a:solidFill>
            </a:endParaRPr>
          </a:p>
        </p:txBody>
      </p:sp>
      <p:cxnSp>
        <p:nvCxnSpPr>
          <p:cNvPr id="3" name="מחבר חץ ישר 2"/>
          <p:cNvCxnSpPr/>
          <p:nvPr/>
        </p:nvCxnSpPr>
        <p:spPr>
          <a:xfrm flipH="1">
            <a:off x="5156200" y="2636838"/>
            <a:ext cx="1519238" cy="792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a:off x="5076825" y="3163888"/>
            <a:ext cx="969963" cy="841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H="1" flipV="1">
            <a:off x="5076825" y="2636838"/>
            <a:ext cx="969963" cy="1141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956" name="מלבן 1"/>
          <p:cNvSpPr>
            <a:spLocks noChangeArrowheads="1"/>
          </p:cNvSpPr>
          <p:nvPr/>
        </p:nvSpPr>
        <p:spPr bwMode="auto">
          <a:xfrm>
            <a:off x="-19050" y="6165304"/>
            <a:ext cx="4537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dirty="0">
                <a:latin typeface="Calibri" pitchFamily="34" charset="0"/>
                <a:cs typeface="Calibri" pitchFamily="34" charset="0"/>
                <a:hlinkClick r:id="rId3" action="ppaction://hlinkfile"/>
              </a:rPr>
              <a:t>©</a:t>
            </a:r>
            <a:r>
              <a:rPr lang="he-IL" dirty="0">
                <a:latin typeface="Calibri" pitchFamily="34" charset="0"/>
                <a:cs typeface="Calibri" pitchFamily="34" charset="0"/>
                <a:hlinkClick r:id="rId3" action="ppaction://hlinkfile"/>
              </a:rPr>
              <a:t> </a:t>
            </a:r>
            <a:r>
              <a:rPr lang="en-US" sz="1200" dirty="0">
                <a:latin typeface="Calibri" pitchFamily="34" charset="0"/>
                <a:cs typeface="Calibri" pitchFamily="34" charset="0"/>
                <a:hlinkClick r:id="rId3" action="ppaction://hlinkfile"/>
              </a:rPr>
              <a:t>Madhero88</a:t>
            </a:r>
            <a:r>
              <a:rPr lang="en-US" sz="1200" u="sng" dirty="0">
                <a:solidFill>
                  <a:srgbClr val="0000FF"/>
                </a:solidFill>
                <a:latin typeface="Calibri" pitchFamily="34" charset="0"/>
                <a:cs typeface="Calibri" pitchFamily="34" charset="0"/>
                <a:hlinkClick r:id="rId3" action="ppaction://hlinkfile"/>
              </a:rPr>
              <a:t>http://commons.wikimedia.org/wiki/User:Madhero88</a:t>
            </a:r>
            <a:endParaRPr lang="en-US" sz="1200" dirty="0">
              <a:latin typeface="Calibri" pitchFamily="34" charset="0"/>
              <a:cs typeface="Calibri" pitchFamily="34" charset="0"/>
              <a:hlinkClick r:id="rId3" action="ppaction://hlinkfile"/>
            </a:endParaRPr>
          </a:p>
          <a:p>
            <a:r>
              <a:rPr lang="en-US" sz="1200" dirty="0">
                <a:latin typeface="Calibri" pitchFamily="34" charset="0"/>
                <a:cs typeface="Calibri" pitchFamily="34" charset="0"/>
                <a:hlinkClick r:id="rId3" action="ppaction://hlinkfile"/>
              </a:rPr>
              <a:t> (Wikimedia</a:t>
            </a:r>
            <a:endParaRPr lang="he-IL" sz="1200" dirty="0"/>
          </a:p>
        </p:txBody>
      </p:sp>
      <p:sp>
        <p:nvSpPr>
          <p:cNvPr id="13"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14"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09" t="32133" r="8985"/>
          <a:stretch/>
        </p:blipFill>
        <p:spPr bwMode="auto">
          <a:xfrm>
            <a:off x="4410025" y="3032274"/>
            <a:ext cx="4560565" cy="312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FD72957-66A6-40CB-8109-5B3ECEDC6C0E}"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a:t>
            </a:r>
            <a:endParaRPr lang="he-IL" sz="1800" dirty="0" smtClean="0"/>
          </a:p>
        </p:txBody>
      </p:sp>
      <p:grpSp>
        <p:nvGrpSpPr>
          <p:cNvPr id="83973" name="קבוצה 4"/>
          <p:cNvGrpSpPr>
            <a:grpSpLocks/>
          </p:cNvGrpSpPr>
          <p:nvPr/>
        </p:nvGrpSpPr>
        <p:grpSpPr bwMode="auto">
          <a:xfrm>
            <a:off x="293943" y="3032273"/>
            <a:ext cx="4269233" cy="3108299"/>
            <a:chOff x="301855" y="2319007"/>
            <a:chExt cx="4027007" cy="2625258"/>
          </a:xfrm>
        </p:grpSpPr>
        <p:pic>
          <p:nvPicPr>
            <p:cNvPr id="8398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855" y="2319007"/>
              <a:ext cx="3729929" cy="262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ימינה 1"/>
            <p:cNvSpPr/>
            <p:nvPr/>
          </p:nvSpPr>
          <p:spPr>
            <a:xfrm>
              <a:off x="3527013" y="2917054"/>
              <a:ext cx="647700" cy="4000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מלבן 2"/>
            <p:cNvSpPr/>
            <p:nvPr/>
          </p:nvSpPr>
          <p:spPr>
            <a:xfrm>
              <a:off x="4184400" y="2703018"/>
              <a:ext cx="144462" cy="9366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83974" name="מלבן 1"/>
          <p:cNvSpPr>
            <a:spLocks noChangeArrowheads="1"/>
          </p:cNvSpPr>
          <p:nvPr/>
        </p:nvSpPr>
        <p:spPr bwMode="auto">
          <a:xfrm>
            <a:off x="1142571" y="6354762"/>
            <a:ext cx="18229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err="1">
                <a:solidFill>
                  <a:srgbClr val="000000"/>
                </a:solidFill>
              </a:rPr>
              <a:t>Opa</a:t>
            </a:r>
            <a:r>
              <a:rPr lang="en-US" sz="1000" dirty="0">
                <a:solidFill>
                  <a:srgbClr val="000000"/>
                </a:solidFill>
              </a:rPr>
              <a:t> (Wikimedia commons)©</a:t>
            </a:r>
            <a:endParaRPr lang="he-IL" sz="1000" dirty="0">
              <a:solidFill>
                <a:srgbClr val="000000"/>
              </a:solidFill>
            </a:endParaRPr>
          </a:p>
        </p:txBody>
      </p:sp>
      <p:sp>
        <p:nvSpPr>
          <p:cNvPr id="13" name="TextBox 12"/>
          <p:cNvSpPr txBox="1"/>
          <p:nvPr/>
        </p:nvSpPr>
        <p:spPr>
          <a:xfrm>
            <a:off x="307975" y="532904"/>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7:</a:t>
            </a:r>
          </a:p>
          <a:p>
            <a:pPr fontAlgn="auto">
              <a:spcBef>
                <a:spcPts val="0"/>
              </a:spcBef>
              <a:spcAft>
                <a:spcPts val="0"/>
              </a:spcAft>
              <a:defRPr/>
            </a:pPr>
            <a:r>
              <a:rPr lang="he-IL" dirty="0">
                <a:solidFill>
                  <a:srgbClr val="1D4C72"/>
                </a:solidFill>
              </a:rPr>
              <a:t>א</a:t>
            </a:r>
            <a:r>
              <a:rPr lang="he-IL" dirty="0">
                <a:solidFill>
                  <a:schemeClr val="tx2"/>
                </a:solidFill>
              </a:rPr>
              <a:t>. כיצד מותאם מבנה מערות האף, הקנה </a:t>
            </a:r>
            <a:r>
              <a:rPr lang="he-IL" noProof="1">
                <a:solidFill>
                  <a:schemeClr val="tx2"/>
                </a:solidFill>
              </a:rPr>
              <a:t>והסימפונות </a:t>
            </a:r>
            <a:r>
              <a:rPr lang="he-IL" dirty="0">
                <a:solidFill>
                  <a:schemeClr val="tx2"/>
                </a:solidFill>
              </a:rPr>
              <a:t>לסינון האוויר מחלקיקים, להרווייתו </a:t>
            </a:r>
          </a:p>
          <a:p>
            <a:pPr fontAlgn="auto">
              <a:spcBef>
                <a:spcPts val="0"/>
              </a:spcBef>
              <a:spcAft>
                <a:spcPts val="0"/>
              </a:spcAft>
              <a:defRPr/>
            </a:pPr>
            <a:r>
              <a:rPr lang="he-IL" dirty="0">
                <a:solidFill>
                  <a:schemeClr val="tx2"/>
                </a:solidFill>
              </a:rPr>
              <a:t>   באדי מים ולחימומו?</a:t>
            </a:r>
          </a:p>
          <a:p>
            <a:pPr fontAlgn="auto">
              <a:spcBef>
                <a:spcPts val="0"/>
              </a:spcBef>
              <a:spcAft>
                <a:spcPts val="0"/>
              </a:spcAft>
              <a:defRPr/>
            </a:pPr>
            <a:r>
              <a:rPr lang="he-IL" dirty="0">
                <a:solidFill>
                  <a:schemeClr val="tx2"/>
                </a:solidFill>
              </a:rPr>
              <a:t>ב. מדוע עדיף לנשום דרך האף ולא דרך הפה?</a:t>
            </a:r>
          </a:p>
          <a:p>
            <a:pPr fontAlgn="auto">
              <a:spcBef>
                <a:spcPts val="0"/>
              </a:spcBef>
              <a:spcAft>
                <a:spcPts val="0"/>
              </a:spcAft>
              <a:defRPr/>
            </a:pPr>
            <a:r>
              <a:rPr lang="he-IL" dirty="0">
                <a:solidFill>
                  <a:schemeClr val="tx2"/>
                </a:solidFill>
              </a:rPr>
              <a:t>ג. עישון פוגע בתנועת הריסים בקנה </a:t>
            </a:r>
            <a:r>
              <a:rPr lang="he-IL" noProof="1">
                <a:solidFill>
                  <a:schemeClr val="tx2"/>
                </a:solidFill>
              </a:rPr>
              <a:t>ובסימפונות,</a:t>
            </a:r>
            <a:r>
              <a:rPr lang="he-IL" dirty="0">
                <a:solidFill>
                  <a:schemeClr val="tx2"/>
                </a:solidFill>
              </a:rPr>
              <a:t> וכן גורם להפרשת ריר מוגברת. קשרו בין </a:t>
            </a:r>
          </a:p>
          <a:p>
            <a:pPr fontAlgn="auto">
              <a:spcBef>
                <a:spcPts val="0"/>
              </a:spcBef>
              <a:spcAft>
                <a:spcPts val="0"/>
              </a:spcAft>
              <a:defRPr/>
            </a:pPr>
            <a:r>
              <a:rPr lang="he-IL" dirty="0">
                <a:solidFill>
                  <a:schemeClr val="tx2"/>
                </a:solidFill>
              </a:rPr>
              <a:t>    מידע זה לבין  תופעת שיעול ופליטת ליחה, ושכיחות גבוהה של דלקות בדרכי הנשימה </a:t>
            </a:r>
          </a:p>
          <a:p>
            <a:pPr fontAlgn="auto">
              <a:spcBef>
                <a:spcPts val="0"/>
              </a:spcBef>
              <a:spcAft>
                <a:spcPts val="0"/>
              </a:spcAft>
              <a:defRPr/>
            </a:pPr>
            <a:r>
              <a:rPr lang="he-IL" dirty="0">
                <a:solidFill>
                  <a:schemeClr val="tx2"/>
                </a:solidFill>
              </a:rPr>
              <a:t>    אצל מעשנים. </a:t>
            </a:r>
          </a:p>
        </p:txBody>
      </p:sp>
      <p:sp>
        <p:nvSpPr>
          <p:cNvPr id="14"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sp>
        <p:nvSpPr>
          <p:cNvPr id="15"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7" name="מלבן 16"/>
          <p:cNvSpPr/>
          <p:nvPr/>
        </p:nvSpPr>
        <p:spPr>
          <a:xfrm>
            <a:off x="4410025" y="6421521"/>
            <a:ext cx="2230098" cy="253916"/>
          </a:xfrm>
          <a:prstGeom prst="rect">
            <a:avLst/>
          </a:prstGeom>
        </p:spPr>
        <p:txBody>
          <a:bodyPr wrap="none">
            <a:spAutoFit/>
          </a:bodyPr>
          <a:lstStyle/>
          <a:p>
            <a:pPr lvl="0" algn="l" defTabSz="685715" fontAlgn="auto">
              <a:spcBef>
                <a:spcPts val="0"/>
              </a:spcBef>
              <a:spcAft>
                <a:spcPts val="0"/>
              </a:spcAft>
            </a:pPr>
            <a:r>
              <a:rPr lang="en-US" sz="1050" dirty="0">
                <a:latin typeface="Arial"/>
                <a:cs typeface="Arial"/>
              </a:rPr>
              <a:t>Jose Luis </a:t>
            </a:r>
            <a:r>
              <a:rPr lang="en-US" sz="1050" dirty="0" err="1">
                <a:latin typeface="Arial"/>
                <a:cs typeface="Arial"/>
              </a:rPr>
              <a:t>Calvo</a:t>
            </a:r>
            <a:r>
              <a:rPr lang="en-US" sz="1050" dirty="0">
                <a:latin typeface="Arial"/>
                <a:cs typeface="Arial"/>
              </a:rPr>
              <a:t>/ shutterstock.com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0" y="71438"/>
            <a:ext cx="8558213" cy="441325"/>
          </a:xfrm>
        </p:spPr>
        <p:txBody>
          <a:bodyPr/>
          <a:lstStyle/>
          <a:p>
            <a:pPr fontAlgn="auto">
              <a:defRPr/>
            </a:pPr>
            <a:r>
              <a:rPr lang="he-IL" sz="1800" b="1" dirty="0" smtClean="0">
                <a:solidFill>
                  <a:schemeClr val="accent3"/>
                </a:solidFill>
              </a:rPr>
              <a:t>הריאות הן ה"שער" שדרכו החמצן נכנס לגוף ופחמן דו-חמצני יוצא מן הגוף</a:t>
            </a:r>
          </a:p>
        </p:txBody>
      </p:sp>
      <p:sp>
        <p:nvSpPr>
          <p:cNvPr id="10" name="Rectangle 17"/>
          <p:cNvSpPr/>
          <p:nvPr/>
        </p:nvSpPr>
        <p:spPr>
          <a:xfrm>
            <a:off x="4643438" y="1071563"/>
            <a:ext cx="4071937" cy="150018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תהליך הנשימה בריאות</a:t>
            </a:r>
          </a:p>
          <a:p>
            <a:pPr fontAlgn="auto">
              <a:spcBef>
                <a:spcPts val="0"/>
              </a:spcBef>
              <a:spcAft>
                <a:spcPts val="0"/>
              </a:spcAft>
              <a:defRPr/>
            </a:pPr>
            <a:r>
              <a:rPr lang="he-IL" dirty="0">
                <a:solidFill>
                  <a:prstClr val="black"/>
                </a:solidFill>
              </a:rPr>
              <a:t>הריאות הן ה"שער" שדרכו חמצן (</a:t>
            </a:r>
            <a:r>
              <a:rPr lang="en-US" dirty="0">
                <a:solidFill>
                  <a:prstClr val="black"/>
                </a:solidFill>
              </a:rPr>
              <a:t>O</a:t>
            </a:r>
            <a:r>
              <a:rPr lang="en-US" baseline="-25000" dirty="0">
                <a:solidFill>
                  <a:prstClr val="black"/>
                </a:solidFill>
              </a:rPr>
              <a:t>2</a:t>
            </a:r>
            <a:r>
              <a:rPr lang="he-IL" dirty="0">
                <a:solidFill>
                  <a:prstClr val="black"/>
                </a:solidFill>
              </a:rPr>
              <a:t>) נכנס לגוף, ופחמן דו-חמצני (</a:t>
            </a:r>
            <a:r>
              <a:rPr lang="en-US" dirty="0">
                <a:solidFill>
                  <a:prstClr val="black"/>
                </a:solidFill>
              </a:rPr>
              <a:t>CO</a:t>
            </a:r>
            <a:r>
              <a:rPr lang="en-US" baseline="-25000" dirty="0">
                <a:solidFill>
                  <a:prstClr val="black"/>
                </a:solidFill>
              </a:rPr>
              <a:t>2</a:t>
            </a:r>
            <a:r>
              <a:rPr lang="he-IL" dirty="0">
                <a:solidFill>
                  <a:prstClr val="black"/>
                </a:solidFill>
              </a:rPr>
              <a:t>) יוצא מן הגוף. תהליך הנשימה בריאות כולל את השאיפה, חילופי הגזים בין האוויר לדם והנשיפה.</a:t>
            </a:r>
          </a:p>
        </p:txBody>
      </p:sp>
      <p:sp>
        <p:nvSpPr>
          <p:cNvPr id="13" name="Rectangle 17"/>
          <p:cNvSpPr/>
          <p:nvPr/>
        </p:nvSpPr>
        <p:spPr>
          <a:xfrm>
            <a:off x="0" y="2636838"/>
            <a:ext cx="1906588" cy="22336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1600" dirty="0">
                <a:solidFill>
                  <a:prstClr val="black"/>
                </a:solidFill>
              </a:rPr>
              <a:t>החמצן נצרך </a:t>
            </a:r>
            <a:r>
              <a:rPr lang="he-IL" sz="1600" u="sng" dirty="0">
                <a:solidFill>
                  <a:prstClr val="black"/>
                </a:solidFill>
              </a:rPr>
              <a:t>בכל </a:t>
            </a:r>
          </a:p>
          <a:p>
            <a:pPr fontAlgn="auto">
              <a:spcBef>
                <a:spcPts val="0"/>
              </a:spcBef>
              <a:spcAft>
                <a:spcPts val="0"/>
              </a:spcAft>
              <a:defRPr/>
            </a:pPr>
            <a:r>
              <a:rPr lang="he-IL" sz="1600" u="sng" dirty="0">
                <a:solidFill>
                  <a:prstClr val="black"/>
                </a:solidFill>
              </a:rPr>
              <a:t>תאי הגוף </a:t>
            </a:r>
            <a:r>
              <a:rPr lang="he-IL" sz="1600" dirty="0">
                <a:solidFill>
                  <a:prstClr val="black"/>
                </a:solidFill>
              </a:rPr>
              <a:t>בתהליך </a:t>
            </a:r>
            <a:r>
              <a:rPr lang="he-IL" sz="1600" u="sng" dirty="0">
                <a:solidFill>
                  <a:prstClr val="black"/>
                </a:solidFill>
              </a:rPr>
              <a:t>הנשימה התאית</a:t>
            </a:r>
            <a:r>
              <a:rPr lang="he-IL" sz="1600" dirty="0">
                <a:solidFill>
                  <a:prstClr val="black"/>
                </a:solidFill>
              </a:rPr>
              <a:t>. בתהליך זה נוצר </a:t>
            </a:r>
          </a:p>
          <a:p>
            <a:pPr fontAlgn="auto">
              <a:spcBef>
                <a:spcPts val="0"/>
              </a:spcBef>
              <a:spcAft>
                <a:spcPts val="0"/>
              </a:spcAft>
              <a:defRPr/>
            </a:pPr>
            <a:r>
              <a:rPr lang="he-IL" sz="1600" dirty="0">
                <a:solidFill>
                  <a:prstClr val="black"/>
                </a:solidFill>
              </a:rPr>
              <a:t>פחמן דו-חמצני.</a:t>
            </a:r>
          </a:p>
        </p:txBody>
      </p:sp>
      <p:grpSp>
        <p:nvGrpSpPr>
          <p:cNvPr id="82951" name="קבוצה 1"/>
          <p:cNvGrpSpPr>
            <a:grpSpLocks/>
          </p:cNvGrpSpPr>
          <p:nvPr/>
        </p:nvGrpSpPr>
        <p:grpSpPr bwMode="auto">
          <a:xfrm>
            <a:off x="1319213" y="692150"/>
            <a:ext cx="2603500" cy="5305425"/>
            <a:chOff x="1295400" y="690672"/>
            <a:chExt cx="2602896" cy="5305426"/>
          </a:xfrm>
        </p:grpSpPr>
        <p:pic>
          <p:nvPicPr>
            <p:cNvPr id="8296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6196" y="690672"/>
              <a:ext cx="15621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p:nvPr/>
          </p:nvSpPr>
          <p:spPr>
            <a:xfrm>
              <a:off x="2703185" y="1557447"/>
              <a:ext cx="795153" cy="352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1400" dirty="0">
                  <a:solidFill>
                    <a:prstClr val="white"/>
                  </a:solidFill>
                </a:rPr>
                <a:t>ריאות</a:t>
              </a:r>
            </a:p>
          </p:txBody>
        </p:sp>
        <p:sp>
          <p:nvSpPr>
            <p:cNvPr id="3" name="סוגר מסולסל שמאלי 2"/>
            <p:cNvSpPr/>
            <p:nvPr/>
          </p:nvSpPr>
          <p:spPr>
            <a:xfrm>
              <a:off x="1920730" y="690672"/>
              <a:ext cx="358692" cy="5305426"/>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8" name="מחבר חץ ישר 7"/>
            <p:cNvCxnSpPr/>
            <p:nvPr/>
          </p:nvCxnSpPr>
          <p:spPr>
            <a:xfrm flipH="1">
              <a:off x="2915861" y="1751122"/>
              <a:ext cx="71421" cy="17621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a:off x="3298360" y="1792397"/>
              <a:ext cx="96815" cy="13493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אליפסה 13"/>
            <p:cNvSpPr/>
            <p:nvPr/>
          </p:nvSpPr>
          <p:spPr>
            <a:xfrm>
              <a:off x="2819046" y="1751122"/>
              <a:ext cx="336472" cy="5524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אליפסה 17"/>
            <p:cNvSpPr/>
            <p:nvPr/>
          </p:nvSpPr>
          <p:spPr>
            <a:xfrm>
              <a:off x="3298360" y="1751122"/>
              <a:ext cx="336472" cy="5524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Rectangle 17"/>
            <p:cNvSpPr/>
            <p:nvPr/>
          </p:nvSpPr>
          <p:spPr>
            <a:xfrm>
              <a:off x="1295400" y="852597"/>
              <a:ext cx="612633" cy="330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en-US" sz="1600" dirty="0">
                  <a:solidFill>
                    <a:prstClr val="black"/>
                  </a:solidFill>
                </a:rPr>
                <a:t>O</a:t>
              </a:r>
              <a:r>
                <a:rPr lang="en-US" sz="900" dirty="0">
                  <a:solidFill>
                    <a:prstClr val="black"/>
                  </a:solidFill>
                </a:rPr>
                <a:t>2</a:t>
              </a:r>
              <a:endParaRPr lang="he-IL" sz="1600" dirty="0">
                <a:solidFill>
                  <a:prstClr val="black"/>
                </a:solidFill>
              </a:endParaRPr>
            </a:p>
          </p:txBody>
        </p:sp>
        <p:sp>
          <p:nvSpPr>
            <p:cNvPr id="28" name="Rectangle 17"/>
            <p:cNvSpPr/>
            <p:nvPr/>
          </p:nvSpPr>
          <p:spPr>
            <a:xfrm>
              <a:off x="1309684" y="1039922"/>
              <a:ext cx="611046" cy="330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en-US" sz="1600" dirty="0">
                  <a:solidFill>
                    <a:prstClr val="black"/>
                  </a:solidFill>
                </a:rPr>
                <a:t>CO</a:t>
              </a:r>
              <a:r>
                <a:rPr lang="en-US" sz="900" dirty="0">
                  <a:solidFill>
                    <a:prstClr val="black"/>
                  </a:solidFill>
                </a:rPr>
                <a:t>2</a:t>
              </a:r>
              <a:endParaRPr lang="he-IL" sz="1600" dirty="0">
                <a:solidFill>
                  <a:prstClr val="black"/>
                </a:solidFill>
              </a:endParaRPr>
            </a:p>
          </p:txBody>
        </p:sp>
        <p:cxnSp>
          <p:nvCxnSpPr>
            <p:cNvPr id="29" name="מחבר חץ ישר 28"/>
            <p:cNvCxnSpPr/>
            <p:nvPr/>
          </p:nvCxnSpPr>
          <p:spPr>
            <a:xfrm>
              <a:off x="1882639" y="1039922"/>
              <a:ext cx="56343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flipH="1">
              <a:off x="1881051" y="1185972"/>
              <a:ext cx="5634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Rectangle 17"/>
          <p:cNvSpPr/>
          <p:nvPr/>
        </p:nvSpPr>
        <p:spPr>
          <a:xfrm>
            <a:off x="4643438" y="3143250"/>
            <a:ext cx="4071937" cy="29289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תהליך הנשימה התאית</a:t>
            </a:r>
          </a:p>
          <a:p>
            <a:pPr fontAlgn="auto">
              <a:spcBef>
                <a:spcPts val="0"/>
              </a:spcBef>
              <a:spcAft>
                <a:spcPts val="0"/>
              </a:spcAft>
              <a:defRPr/>
            </a:pPr>
            <a:r>
              <a:rPr lang="he-IL" dirty="0">
                <a:solidFill>
                  <a:prstClr val="black"/>
                </a:solidFill>
              </a:rPr>
              <a:t>החמצן מועבר דרך הדם לכל תאי הגוף ומשתתף בתהליך </a:t>
            </a:r>
            <a:r>
              <a:rPr lang="he-IL" dirty="0">
                <a:solidFill>
                  <a:srgbClr val="FF6600"/>
                </a:solidFill>
              </a:rPr>
              <a:t>הנשימה התאית</a:t>
            </a:r>
            <a:r>
              <a:rPr lang="he-IL" dirty="0">
                <a:solidFill>
                  <a:prstClr val="black"/>
                </a:solidFill>
              </a:rPr>
              <a:t>. </a:t>
            </a:r>
          </a:p>
          <a:p>
            <a:pPr fontAlgn="auto">
              <a:spcBef>
                <a:spcPts val="0"/>
              </a:spcBef>
              <a:spcAft>
                <a:spcPts val="0"/>
              </a:spcAft>
              <a:defRPr/>
            </a:pPr>
            <a:r>
              <a:rPr lang="he-IL" dirty="0">
                <a:solidFill>
                  <a:prstClr val="black"/>
                </a:solidFill>
              </a:rPr>
              <a:t>בתהליך הנשימה התאית חומרי המזון מפורקים </a:t>
            </a:r>
            <a:r>
              <a:rPr lang="he-IL" u="sng" dirty="0">
                <a:solidFill>
                  <a:prstClr val="black"/>
                </a:solidFill>
              </a:rPr>
              <a:t>והאנרגיה האצורה בהם נפלטת</a:t>
            </a:r>
            <a:r>
              <a:rPr lang="he-IL" dirty="0">
                <a:solidFill>
                  <a:prstClr val="black"/>
                </a:solidFill>
              </a:rPr>
              <a:t>*.</a:t>
            </a:r>
          </a:p>
          <a:p>
            <a:pPr fontAlgn="auto">
              <a:spcBef>
                <a:spcPts val="0"/>
              </a:spcBef>
              <a:spcAft>
                <a:spcPts val="0"/>
              </a:spcAft>
              <a:defRPr/>
            </a:pPr>
            <a:r>
              <a:rPr lang="he-IL" dirty="0">
                <a:solidFill>
                  <a:prstClr val="black"/>
                </a:solidFill>
              </a:rPr>
              <a:t>האנרגיה מנוצלת לתהליכי החיים של התאים, ובלעדיה לא יתקיימו החיים.</a:t>
            </a:r>
          </a:p>
          <a:p>
            <a:pPr fontAlgn="auto">
              <a:spcBef>
                <a:spcPts val="0"/>
              </a:spcBef>
              <a:spcAft>
                <a:spcPts val="0"/>
              </a:spcAft>
              <a:defRPr/>
            </a:pPr>
            <a:r>
              <a:rPr lang="he-IL" dirty="0">
                <a:solidFill>
                  <a:prstClr val="black"/>
                </a:solidFill>
              </a:rPr>
              <a:t>בתהליך הנשימה התאית נוצר פחמן דו-חמצני, שהוא חומר פסולת, המועבר מן התאים לדם, ודרכו אל הריאות והחוצה.</a:t>
            </a:r>
          </a:p>
          <a:p>
            <a:pPr fontAlgn="auto">
              <a:spcBef>
                <a:spcPts val="0"/>
              </a:spcBef>
              <a:spcAft>
                <a:spcPts val="0"/>
              </a:spcAft>
              <a:defRPr/>
            </a:pPr>
            <a:endParaRPr lang="he-IL" dirty="0">
              <a:solidFill>
                <a:prstClr val="black"/>
              </a:solidFill>
            </a:endParaRPr>
          </a:p>
        </p:txBody>
      </p:sp>
      <p:grpSp>
        <p:nvGrpSpPr>
          <p:cNvPr id="82953" name="קבוצה 24"/>
          <p:cNvGrpSpPr>
            <a:grpSpLocks/>
          </p:cNvGrpSpPr>
          <p:nvPr/>
        </p:nvGrpSpPr>
        <p:grpSpPr bwMode="auto">
          <a:xfrm>
            <a:off x="7072313" y="571500"/>
            <a:ext cx="785812" cy="500063"/>
            <a:chOff x="7500958" y="642918"/>
            <a:chExt cx="785818" cy="500066"/>
          </a:xfrm>
        </p:grpSpPr>
        <p:sp>
          <p:nvSpPr>
            <p:cNvPr id="21" name="חץ למטה 20"/>
            <p:cNvSpPr/>
            <p:nvPr/>
          </p:nvSpPr>
          <p:spPr>
            <a:xfrm>
              <a:off x="7572396" y="642918"/>
              <a:ext cx="71438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24" name="Rectangle 17"/>
            <p:cNvSpPr/>
            <p:nvPr/>
          </p:nvSpPr>
          <p:spPr bwMode="auto">
            <a:xfrm>
              <a:off x="7500958" y="714356"/>
              <a:ext cx="612780" cy="3302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en-US" sz="1400" dirty="0">
                  <a:solidFill>
                    <a:prstClr val="black"/>
                  </a:solidFill>
                </a:rPr>
                <a:t>O</a:t>
              </a:r>
              <a:r>
                <a:rPr lang="en-US" sz="800" dirty="0">
                  <a:solidFill>
                    <a:prstClr val="black"/>
                  </a:solidFill>
                </a:rPr>
                <a:t>2</a:t>
              </a:r>
              <a:endParaRPr lang="he-IL" sz="800" dirty="0">
                <a:solidFill>
                  <a:prstClr val="black"/>
                </a:solidFill>
              </a:endParaRPr>
            </a:p>
          </p:txBody>
        </p:sp>
      </p:grpSp>
      <p:grpSp>
        <p:nvGrpSpPr>
          <p:cNvPr id="82954" name="קבוצה 32"/>
          <p:cNvGrpSpPr>
            <a:grpSpLocks/>
          </p:cNvGrpSpPr>
          <p:nvPr/>
        </p:nvGrpSpPr>
        <p:grpSpPr bwMode="auto">
          <a:xfrm>
            <a:off x="6000750" y="2643188"/>
            <a:ext cx="857250" cy="500062"/>
            <a:chOff x="5929322" y="2643182"/>
            <a:chExt cx="857256" cy="500066"/>
          </a:xfrm>
        </p:grpSpPr>
        <p:sp>
          <p:nvSpPr>
            <p:cNvPr id="23" name="חץ למעלה 22"/>
            <p:cNvSpPr/>
            <p:nvPr/>
          </p:nvSpPr>
          <p:spPr>
            <a:xfrm>
              <a:off x="6000761" y="2643182"/>
              <a:ext cx="785817"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32" name="Rectangle 17"/>
            <p:cNvSpPr/>
            <p:nvPr/>
          </p:nvSpPr>
          <p:spPr bwMode="auto">
            <a:xfrm>
              <a:off x="5929322" y="2714620"/>
              <a:ext cx="714380" cy="3302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en-US" sz="1400" dirty="0">
                  <a:solidFill>
                    <a:prstClr val="black"/>
                  </a:solidFill>
                </a:rPr>
                <a:t>CO</a:t>
              </a:r>
              <a:r>
                <a:rPr lang="en-US" sz="800" dirty="0">
                  <a:solidFill>
                    <a:prstClr val="black"/>
                  </a:solidFill>
                </a:rPr>
                <a:t>2</a:t>
              </a:r>
              <a:endParaRPr lang="he-IL" sz="800" dirty="0">
                <a:solidFill>
                  <a:prstClr val="black"/>
                </a:solidFill>
              </a:endParaRPr>
            </a:p>
          </p:txBody>
        </p:sp>
      </p:grpSp>
      <p:grpSp>
        <p:nvGrpSpPr>
          <p:cNvPr id="82955" name="קבוצה 33"/>
          <p:cNvGrpSpPr>
            <a:grpSpLocks/>
          </p:cNvGrpSpPr>
          <p:nvPr/>
        </p:nvGrpSpPr>
        <p:grpSpPr bwMode="auto">
          <a:xfrm>
            <a:off x="6000750" y="571500"/>
            <a:ext cx="857250" cy="500063"/>
            <a:chOff x="5929322" y="2643182"/>
            <a:chExt cx="857256" cy="500066"/>
          </a:xfrm>
        </p:grpSpPr>
        <p:sp>
          <p:nvSpPr>
            <p:cNvPr id="35" name="חץ למעלה 34"/>
            <p:cNvSpPr/>
            <p:nvPr/>
          </p:nvSpPr>
          <p:spPr>
            <a:xfrm>
              <a:off x="6000761" y="2643182"/>
              <a:ext cx="785817"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37" name="Rectangle 17"/>
            <p:cNvSpPr/>
            <p:nvPr/>
          </p:nvSpPr>
          <p:spPr bwMode="auto">
            <a:xfrm>
              <a:off x="5929322" y="2714620"/>
              <a:ext cx="714380" cy="3302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en-US" sz="1400" dirty="0">
                  <a:solidFill>
                    <a:prstClr val="black"/>
                  </a:solidFill>
                </a:rPr>
                <a:t>CO</a:t>
              </a:r>
              <a:r>
                <a:rPr lang="en-US" sz="800" dirty="0">
                  <a:solidFill>
                    <a:prstClr val="black"/>
                  </a:solidFill>
                </a:rPr>
                <a:t>2</a:t>
              </a:r>
              <a:endParaRPr lang="he-IL" sz="800" dirty="0">
                <a:solidFill>
                  <a:prstClr val="black"/>
                </a:solidFill>
              </a:endParaRPr>
            </a:p>
          </p:txBody>
        </p:sp>
      </p:grpSp>
      <p:grpSp>
        <p:nvGrpSpPr>
          <p:cNvPr id="82956" name="קבוצה 37"/>
          <p:cNvGrpSpPr>
            <a:grpSpLocks/>
          </p:cNvGrpSpPr>
          <p:nvPr/>
        </p:nvGrpSpPr>
        <p:grpSpPr bwMode="auto">
          <a:xfrm>
            <a:off x="7215188" y="2643188"/>
            <a:ext cx="785812" cy="500062"/>
            <a:chOff x="7500958" y="642918"/>
            <a:chExt cx="785818" cy="500066"/>
          </a:xfrm>
        </p:grpSpPr>
        <p:sp>
          <p:nvSpPr>
            <p:cNvPr id="39" name="חץ למטה 38"/>
            <p:cNvSpPr/>
            <p:nvPr/>
          </p:nvSpPr>
          <p:spPr>
            <a:xfrm>
              <a:off x="7572396" y="642918"/>
              <a:ext cx="71438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0" name="Rectangle 17"/>
            <p:cNvSpPr/>
            <p:nvPr/>
          </p:nvSpPr>
          <p:spPr bwMode="auto">
            <a:xfrm>
              <a:off x="7500958" y="714356"/>
              <a:ext cx="612780" cy="3302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en-US" sz="1400" dirty="0">
                  <a:solidFill>
                    <a:prstClr val="black"/>
                  </a:solidFill>
                </a:rPr>
                <a:t>O</a:t>
              </a:r>
              <a:r>
                <a:rPr lang="en-US" sz="800" dirty="0">
                  <a:solidFill>
                    <a:prstClr val="black"/>
                  </a:solidFill>
                </a:rPr>
                <a:t>2</a:t>
              </a:r>
              <a:endParaRPr lang="he-IL" sz="800" dirty="0">
                <a:solidFill>
                  <a:prstClr val="black"/>
                </a:solidFill>
              </a:endParaRPr>
            </a:p>
          </p:txBody>
        </p:sp>
      </p:grpSp>
      <p:sp>
        <p:nvSpPr>
          <p:cNvPr id="2" name="מלבן 1"/>
          <p:cNvSpPr/>
          <p:nvPr/>
        </p:nvSpPr>
        <p:spPr>
          <a:xfrm>
            <a:off x="-324544" y="6156325"/>
            <a:ext cx="9162157" cy="584200"/>
          </a:xfrm>
          <a:prstGeom prst="rect">
            <a:avLst/>
          </a:prstGeom>
        </p:spPr>
        <p:txBody>
          <a:bodyPr wrap="square">
            <a:spAutoFit/>
          </a:bodyPr>
          <a:lstStyle/>
          <a:p>
            <a:pPr fontAlgn="auto">
              <a:spcBef>
                <a:spcPts val="0"/>
              </a:spcBef>
              <a:spcAft>
                <a:spcPts val="0"/>
              </a:spcAft>
              <a:defRPr/>
            </a:pPr>
            <a:r>
              <a:rPr lang="he-IL" dirty="0">
                <a:solidFill>
                  <a:srgbClr val="92D050">
                    <a:lumMod val="75000"/>
                  </a:srgbClr>
                </a:solidFill>
                <a:latin typeface="Arial"/>
                <a:cs typeface="Arial"/>
              </a:rPr>
              <a:t>*</a:t>
            </a:r>
            <a:r>
              <a:rPr lang="he-IL" sz="1400" dirty="0">
                <a:latin typeface="Arial"/>
                <a:cs typeface="Arial"/>
              </a:rPr>
              <a:t>האנרגיה הנפלטת מפירוק הגלוקוז מנוצלת ליצירת </a:t>
            </a:r>
            <a:r>
              <a:rPr lang="en-US" sz="1400" b="1" dirty="0">
                <a:latin typeface="Arial"/>
                <a:cs typeface="Arial"/>
              </a:rPr>
              <a:t>ATP</a:t>
            </a:r>
            <a:r>
              <a:rPr lang="he-IL" sz="1400" dirty="0">
                <a:latin typeface="Arial"/>
                <a:cs typeface="Arial"/>
              </a:rPr>
              <a:t>.  </a:t>
            </a:r>
            <a:r>
              <a:rPr lang="he-IL" sz="1400" dirty="0" smtClean="0">
                <a:latin typeface="Arial"/>
                <a:cs typeface="Arial"/>
              </a:rPr>
              <a:t>ה־</a:t>
            </a:r>
            <a:r>
              <a:rPr lang="en-US" sz="1400" dirty="0" smtClean="0">
                <a:latin typeface="Arial"/>
                <a:cs typeface="Arial"/>
              </a:rPr>
              <a:t>ATP</a:t>
            </a:r>
            <a:r>
              <a:rPr lang="he-IL" sz="1400" dirty="0" smtClean="0">
                <a:latin typeface="Arial"/>
                <a:cs typeface="Arial"/>
              </a:rPr>
              <a:t> </a:t>
            </a:r>
            <a:r>
              <a:rPr lang="he-IL" sz="1400" dirty="0">
                <a:latin typeface="Arial"/>
                <a:cs typeface="Arial"/>
              </a:rPr>
              <a:t>מספק אנרגיה לתהליכים צורכי אנרגיה </a:t>
            </a:r>
            <a:r>
              <a:rPr lang="he-IL" sz="1400" dirty="0" smtClean="0">
                <a:latin typeface="Arial"/>
                <a:cs typeface="Arial"/>
              </a:rPr>
              <a:t>המתרחשים  </a:t>
            </a:r>
            <a:r>
              <a:rPr lang="he-IL" sz="1400" dirty="0">
                <a:latin typeface="Arial"/>
                <a:cs typeface="Arial"/>
              </a:rPr>
              <a:t>בתאים. </a:t>
            </a:r>
            <a:r>
              <a:rPr lang="he-IL" sz="1400" dirty="0" smtClean="0">
                <a:latin typeface="Arial"/>
                <a:cs typeface="Arial"/>
              </a:rPr>
              <a:t>  נעסוק </a:t>
            </a:r>
            <a:r>
              <a:rPr lang="he-IL" sz="1400" dirty="0">
                <a:latin typeface="Arial"/>
                <a:cs typeface="Arial"/>
              </a:rPr>
              <a:t>בפירוט בנשימה התאית </a:t>
            </a:r>
            <a:r>
              <a:rPr lang="he-IL" sz="1400" dirty="0" err="1" smtClean="0">
                <a:latin typeface="Arial"/>
                <a:cs typeface="Arial"/>
              </a:rPr>
              <a:t>וב</a:t>
            </a:r>
            <a:r>
              <a:rPr lang="he-IL" sz="1400" dirty="0" smtClean="0">
                <a:latin typeface="Arial"/>
                <a:cs typeface="Arial"/>
              </a:rPr>
              <a:t>־</a:t>
            </a:r>
            <a:r>
              <a:rPr lang="en-US" sz="1400" dirty="0" smtClean="0">
                <a:latin typeface="Arial"/>
                <a:cs typeface="Arial"/>
              </a:rPr>
              <a:t>ATP</a:t>
            </a:r>
            <a:r>
              <a:rPr lang="he-IL" sz="1400" dirty="0" smtClean="0">
                <a:latin typeface="Arial"/>
                <a:cs typeface="Arial"/>
              </a:rPr>
              <a:t> </a:t>
            </a:r>
            <a:r>
              <a:rPr lang="he-IL" sz="1400" dirty="0">
                <a:latin typeface="Arial"/>
                <a:cs typeface="Arial"/>
              </a:rPr>
              <a:t>בפרק: "התא – מבנה ופעילות".</a:t>
            </a:r>
          </a:p>
        </p:txBody>
      </p:sp>
      <p:sp>
        <p:nvSpPr>
          <p:cNvPr id="82958" name="Slide Number Placeholder 6"/>
          <p:cNvSpPr txBox="1">
            <a:spLocks/>
          </p:cNvSpPr>
          <p:nvPr/>
        </p:nvSpPr>
        <p:spPr bwMode="auto">
          <a:xfrm>
            <a:off x="171450" y="64754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FC25D2-9758-4C4B-BFED-1748C5DE1A8C}" type="slidenum">
              <a:rPr lang="he-IL" sz="1200" smtClean="0">
                <a:solidFill>
                  <a:srgbClr val="A6A6A6"/>
                </a:solidFill>
              </a:rPr>
              <a:pPr algn="l" eaLnBrk="1" hangingPunct="1"/>
              <a:t>2</a:t>
            </a:fld>
            <a:endParaRPr lang="he-IL" sz="1200" smtClean="0">
              <a:solidFill>
                <a:srgbClr val="A6A6A6"/>
              </a:solidFill>
            </a:endParaRPr>
          </a:p>
        </p:txBody>
      </p:sp>
      <p:sp>
        <p:nvSpPr>
          <p:cNvPr id="34" name="Rectangle 3"/>
          <p:cNvSpPr/>
          <p:nvPr/>
        </p:nvSpPr>
        <p:spPr>
          <a:xfrm>
            <a:off x="467544"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839574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75A58E-B7A9-43C7-A83F-6BF1EA7B5CB7}"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80987" y="2580680"/>
            <a:ext cx="8359775" cy="409475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א. במערות האף, הפיתולים גורמים להגדלת היחס בין שטח הפנים לנפח, ושכבת התאים החיצונית (האפיתל)היא רירית. כך יותר אוויר בא במגע עם האפיתל, והחלקיקים שבו נדבקים אליו. גם השערות עוזרות בסינון האוויר מחלקיקים.</a:t>
            </a:r>
          </a:p>
          <a:p>
            <a:pPr fontAlgn="auto">
              <a:spcBef>
                <a:spcPts val="0"/>
              </a:spcBef>
              <a:spcAft>
                <a:spcPts val="0"/>
              </a:spcAft>
              <a:defRPr/>
            </a:pPr>
            <a:r>
              <a:rPr lang="he-IL" kern="0" dirty="0">
                <a:solidFill>
                  <a:prstClr val="black"/>
                </a:solidFill>
                <a:latin typeface="Arial"/>
                <a:cs typeface="Arial"/>
              </a:rPr>
              <a:t>גם </a:t>
            </a:r>
            <a:r>
              <a:rPr lang="he-IL" kern="0" noProof="1">
                <a:solidFill>
                  <a:prstClr val="black"/>
                </a:solidFill>
                <a:latin typeface="Arial"/>
                <a:cs typeface="Arial"/>
              </a:rPr>
              <a:t>בקנה ובסימפונות </a:t>
            </a:r>
            <a:r>
              <a:rPr lang="he-IL" kern="0" dirty="0">
                <a:solidFill>
                  <a:prstClr val="black"/>
                </a:solidFill>
                <a:latin typeface="Arial"/>
                <a:cs typeface="Arial"/>
              </a:rPr>
              <a:t>יש אפיתל רירי, שהחלקיקים נדבקים אליו, וריסים שתנועתם גורמת להוצאת הריר החוצה. האוויר הבא במגע עם אפיתל מערות האף, הקנה </a:t>
            </a:r>
            <a:r>
              <a:rPr lang="he-IL" kern="0" noProof="1">
                <a:solidFill>
                  <a:prstClr val="black"/>
                </a:solidFill>
                <a:latin typeface="Arial"/>
                <a:cs typeface="Arial"/>
              </a:rPr>
              <a:t>והסימפונות,</a:t>
            </a:r>
            <a:r>
              <a:rPr lang="he-IL" kern="0" dirty="0">
                <a:solidFill>
                  <a:prstClr val="black"/>
                </a:solidFill>
                <a:latin typeface="Arial"/>
                <a:cs typeface="Arial"/>
              </a:rPr>
              <a:t> מתחמם ומתרווה באדי מים</a:t>
            </a:r>
            <a:r>
              <a:rPr lang="he-IL" kern="0" dirty="0" smtClean="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ב. עדיף לנשום דרך האף ולא דרך הפה, כי האוויר הנכנס דרך הפה עובר פחות סינון, חימום והרוויה באדי מים בהשוואה לאוויר הנכנס דרך האף, ולכן יש יותר סיכוי להצטברות חלקיקים בריאות, ולאיבוד חום ומים מהן</a:t>
            </a:r>
            <a:r>
              <a:rPr lang="he-IL" kern="0" dirty="0" smtClean="0">
                <a:solidFill>
                  <a:prstClr val="black"/>
                </a:solidFill>
                <a:latin typeface="Arial"/>
                <a:cs typeface="Arial"/>
              </a:rPr>
              <a:t>.</a:t>
            </a:r>
            <a:endParaRPr lang="he-IL"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ג. הריר מצטבר בדרכי הנשימה והריאות ואינו </a:t>
            </a:r>
            <a:r>
              <a:rPr lang="he-IL" kern="0" noProof="1">
                <a:solidFill>
                  <a:prstClr val="black"/>
                </a:solidFill>
                <a:latin typeface="Arial"/>
                <a:cs typeface="Arial"/>
              </a:rPr>
              <a:t>מוּצָא </a:t>
            </a:r>
            <a:r>
              <a:rPr lang="he-IL" kern="0" dirty="0">
                <a:solidFill>
                  <a:prstClr val="black"/>
                </a:solidFill>
                <a:latin typeface="Arial"/>
                <a:cs typeface="Arial"/>
              </a:rPr>
              <a:t>החוצה עקב הפגיעה בתנועת הריסים, ולכן הדרך היחידה להוציאו היא בעזרת </a:t>
            </a:r>
            <a:r>
              <a:rPr lang="he-IL" kern="0" dirty="0">
                <a:latin typeface="Arial"/>
                <a:cs typeface="Arial"/>
              </a:rPr>
              <a:t>שיעול. נוסף על כך, הפגיעה בתנועת הריסים מפחיתה את יכולת סינון החלקיקים וגורמת להצטברות גורמי מחלות שונים היוצרים דלקות חוזרות ונשנות. </a:t>
            </a:r>
          </a:p>
          <a:p>
            <a:pPr fontAlgn="auto">
              <a:spcBef>
                <a:spcPts val="0"/>
              </a:spcBef>
              <a:spcAft>
                <a:spcPts val="0"/>
              </a:spcAft>
              <a:defRPr/>
            </a:pPr>
            <a:endParaRPr lang="he-IL" kern="0" dirty="0">
              <a:latin typeface="Arial"/>
              <a:cs typeface="Arial"/>
            </a:endParaRPr>
          </a:p>
        </p:txBody>
      </p:sp>
      <p:sp>
        <p:nvSpPr>
          <p:cNvPr id="8" name="TextBox 7"/>
          <p:cNvSpPr txBox="1"/>
          <p:nvPr/>
        </p:nvSpPr>
        <p:spPr>
          <a:xfrm>
            <a:off x="307975" y="548680"/>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7:</a:t>
            </a:r>
          </a:p>
          <a:p>
            <a:pPr fontAlgn="auto">
              <a:spcBef>
                <a:spcPts val="0"/>
              </a:spcBef>
              <a:spcAft>
                <a:spcPts val="0"/>
              </a:spcAft>
              <a:defRPr/>
            </a:pPr>
            <a:r>
              <a:rPr lang="he-IL" dirty="0">
                <a:solidFill>
                  <a:srgbClr val="1D4C72"/>
                </a:solidFill>
              </a:rPr>
              <a:t>א</a:t>
            </a:r>
            <a:r>
              <a:rPr lang="he-IL" dirty="0">
                <a:solidFill>
                  <a:schemeClr val="tx2"/>
                </a:solidFill>
              </a:rPr>
              <a:t>. כיצד מותאם מבנה מערות האף, הקנה </a:t>
            </a:r>
            <a:r>
              <a:rPr lang="he-IL" noProof="1">
                <a:solidFill>
                  <a:schemeClr val="tx2"/>
                </a:solidFill>
              </a:rPr>
              <a:t>והסימפונות </a:t>
            </a:r>
            <a:r>
              <a:rPr lang="he-IL" dirty="0">
                <a:solidFill>
                  <a:schemeClr val="tx2"/>
                </a:solidFill>
              </a:rPr>
              <a:t>לסינון האוויר מחלקיקים, להרווייתו </a:t>
            </a:r>
          </a:p>
          <a:p>
            <a:pPr fontAlgn="auto">
              <a:spcBef>
                <a:spcPts val="0"/>
              </a:spcBef>
              <a:spcAft>
                <a:spcPts val="0"/>
              </a:spcAft>
              <a:defRPr/>
            </a:pPr>
            <a:r>
              <a:rPr lang="he-IL" dirty="0">
                <a:solidFill>
                  <a:schemeClr val="tx2"/>
                </a:solidFill>
              </a:rPr>
              <a:t>   באדי מים ולחימומו?</a:t>
            </a:r>
          </a:p>
          <a:p>
            <a:pPr fontAlgn="auto">
              <a:spcBef>
                <a:spcPts val="0"/>
              </a:spcBef>
              <a:spcAft>
                <a:spcPts val="0"/>
              </a:spcAft>
              <a:defRPr/>
            </a:pPr>
            <a:r>
              <a:rPr lang="he-IL" dirty="0">
                <a:solidFill>
                  <a:schemeClr val="tx2"/>
                </a:solidFill>
              </a:rPr>
              <a:t>ב. מדוע עדיף לנשום דרך האף ולא דרך הפה?</a:t>
            </a:r>
          </a:p>
          <a:p>
            <a:pPr fontAlgn="auto">
              <a:spcBef>
                <a:spcPts val="0"/>
              </a:spcBef>
              <a:spcAft>
                <a:spcPts val="0"/>
              </a:spcAft>
              <a:defRPr/>
            </a:pPr>
            <a:r>
              <a:rPr lang="he-IL" dirty="0">
                <a:solidFill>
                  <a:schemeClr val="tx2"/>
                </a:solidFill>
              </a:rPr>
              <a:t>ג. עישון פוגע בתנועת הריסים בקנה </a:t>
            </a:r>
            <a:r>
              <a:rPr lang="he-IL" noProof="1">
                <a:solidFill>
                  <a:schemeClr val="tx2"/>
                </a:solidFill>
              </a:rPr>
              <a:t>ובסימפונות,</a:t>
            </a:r>
            <a:r>
              <a:rPr lang="he-IL" dirty="0">
                <a:solidFill>
                  <a:schemeClr val="tx2"/>
                </a:solidFill>
              </a:rPr>
              <a:t> וכן גורם להפרשת ריר מוגברת. קשרו בין </a:t>
            </a:r>
          </a:p>
          <a:p>
            <a:pPr fontAlgn="auto">
              <a:spcBef>
                <a:spcPts val="0"/>
              </a:spcBef>
              <a:spcAft>
                <a:spcPts val="0"/>
              </a:spcAft>
              <a:defRPr/>
            </a:pPr>
            <a:r>
              <a:rPr lang="he-IL" dirty="0">
                <a:solidFill>
                  <a:schemeClr val="tx2"/>
                </a:solidFill>
              </a:rPr>
              <a:t>    מידע זה לבין  תופעת שיעול ופליטת ליחה, ושכיחות גבוהה של דלקות בדרכי הנשימה </a:t>
            </a:r>
          </a:p>
          <a:p>
            <a:pPr fontAlgn="auto">
              <a:spcBef>
                <a:spcPts val="0"/>
              </a:spcBef>
              <a:spcAft>
                <a:spcPts val="0"/>
              </a:spcAft>
              <a:defRPr/>
            </a:pPr>
            <a:r>
              <a:rPr lang="he-IL" dirty="0">
                <a:solidFill>
                  <a:schemeClr val="tx2"/>
                </a:solidFill>
              </a:rPr>
              <a:t>    אצל מעשנים. </a:t>
            </a:r>
          </a:p>
        </p:txBody>
      </p:sp>
      <p:sp>
        <p:nvSpPr>
          <p:cNvPr id="9" name="Slide Number Placeholder 8"/>
          <p:cNvSpPr txBox="1">
            <a:spLocks/>
          </p:cNvSpPr>
          <p:nvPr/>
        </p:nvSpPr>
        <p:spPr bwMode="auto">
          <a:xfrm>
            <a:off x="253703" y="6453336"/>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sp>
        <p:nvSpPr>
          <p:cNvPr id="10"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975902"/>
            <a:ext cx="3256456" cy="310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B720A0-463F-4C92-A2A7-1F534F0A85C0}"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מעבר חמצן ופחמן דו-חמצני בתהליך דיפוזיה</a:t>
            </a:r>
            <a:endParaRPr lang="he-IL" sz="1800" dirty="0" smtClean="0">
              <a:solidFill>
                <a:srgbClr val="92D050"/>
              </a:solidFill>
            </a:endParaRPr>
          </a:p>
        </p:txBody>
      </p:sp>
      <p:sp>
        <p:nvSpPr>
          <p:cNvPr id="16" name="TextBox 15"/>
          <p:cNvSpPr txBox="1"/>
          <p:nvPr/>
        </p:nvSpPr>
        <p:spPr>
          <a:xfrm>
            <a:off x="336550" y="5445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בריאות מתרחש מעבר גזים: חמצן (</a:t>
            </a:r>
            <a:r>
              <a:rPr lang="en-US" dirty="0">
                <a:solidFill>
                  <a:prstClr val="black"/>
                </a:solidFill>
              </a:rPr>
              <a:t>O</a:t>
            </a:r>
            <a:r>
              <a:rPr lang="en-US" baseline="-25000" dirty="0">
                <a:solidFill>
                  <a:prstClr val="black"/>
                </a:solidFill>
              </a:rPr>
              <a:t>2</a:t>
            </a:r>
            <a:r>
              <a:rPr lang="he-IL" dirty="0">
                <a:solidFill>
                  <a:prstClr val="black"/>
                </a:solidFill>
              </a:rPr>
              <a:t>) עובר בתהליך </a:t>
            </a:r>
            <a:r>
              <a:rPr lang="he-IL" dirty="0">
                <a:solidFill>
                  <a:srgbClr val="FF6600"/>
                </a:solidFill>
              </a:rPr>
              <a:t>דיפוזיה</a:t>
            </a:r>
            <a:r>
              <a:rPr lang="he-IL" dirty="0">
                <a:solidFill>
                  <a:prstClr val="black"/>
                </a:solidFill>
              </a:rPr>
              <a:t> מן האוויר בנאדיות, שבו ריכוזו גבוה, אל דם בנימים, שבו ריכוזו נמוך יותר. </a:t>
            </a:r>
          </a:p>
          <a:p>
            <a:pPr fontAlgn="auto">
              <a:spcBef>
                <a:spcPts val="0"/>
              </a:spcBef>
              <a:spcAft>
                <a:spcPts val="0"/>
              </a:spcAft>
              <a:defRPr/>
            </a:pPr>
            <a:r>
              <a:rPr lang="he-IL" dirty="0">
                <a:solidFill>
                  <a:prstClr val="black"/>
                </a:solidFill>
              </a:rPr>
              <a:t>פחמן דו-חמצני (</a:t>
            </a:r>
            <a:r>
              <a:rPr lang="en-US" dirty="0">
                <a:solidFill>
                  <a:prstClr val="black"/>
                </a:solidFill>
              </a:rPr>
              <a:t>CO</a:t>
            </a:r>
            <a:r>
              <a:rPr lang="en-US" baseline="-25000" dirty="0">
                <a:solidFill>
                  <a:prstClr val="black"/>
                </a:solidFill>
              </a:rPr>
              <a:t>2</a:t>
            </a:r>
            <a:r>
              <a:rPr lang="he-IL" dirty="0">
                <a:solidFill>
                  <a:prstClr val="black"/>
                </a:solidFill>
              </a:rPr>
              <a:t>) שמקורו בנשימה התאית בתאי הגוף, עובר בדיפוזיה בכיוון ההפוך.</a:t>
            </a:r>
          </a:p>
        </p:txBody>
      </p:sp>
      <p:cxnSp>
        <p:nvCxnSpPr>
          <p:cNvPr id="5" name="מחבר חץ ישר 4"/>
          <p:cNvCxnSpPr/>
          <p:nvPr/>
        </p:nvCxnSpPr>
        <p:spPr>
          <a:xfrm>
            <a:off x="3096418" y="3997325"/>
            <a:ext cx="1369476"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4548188" y="1493838"/>
            <a:ext cx="2976562"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u="sng" dirty="0">
                <a:solidFill>
                  <a:prstClr val="black"/>
                </a:solidFill>
              </a:rPr>
              <a:t>מעבר חמצן מהנאדית לדם, </a:t>
            </a:r>
          </a:p>
          <a:p>
            <a:pPr algn="ctr" fontAlgn="auto">
              <a:spcBef>
                <a:spcPts val="0"/>
              </a:spcBef>
              <a:spcAft>
                <a:spcPts val="0"/>
              </a:spcAft>
              <a:defRPr/>
            </a:pPr>
            <a:r>
              <a:rPr lang="he-IL" sz="1600" u="sng" dirty="0">
                <a:solidFill>
                  <a:prstClr val="black"/>
                </a:solidFill>
              </a:rPr>
              <a:t>ומעבר פחמן דו-חמצני בכיוון ההפוך</a:t>
            </a:r>
            <a:endParaRPr lang="he-IL" sz="1600" b="1" u="sng" dirty="0">
              <a:solidFill>
                <a:srgbClr val="5F0060">
                  <a:lumMod val="50000"/>
                  <a:lumOff val="50000"/>
                </a:srgbClr>
              </a:solidFill>
            </a:endParaRPr>
          </a:p>
        </p:txBody>
      </p:sp>
      <p:sp>
        <p:nvSpPr>
          <p:cNvPr id="127" name="TextBox 126"/>
          <p:cNvSpPr txBox="1"/>
          <p:nvPr/>
        </p:nvSpPr>
        <p:spPr>
          <a:xfrm>
            <a:off x="676275" y="5407025"/>
            <a:ext cx="7326313" cy="8302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black"/>
                </a:solidFill>
              </a:rPr>
              <a:t>מולקולות נעות באקראי לכל הכיוונים. יש יותר סיכוי לתנועה מן המקום שבו ריכוז החומר גבוה למקום שבו ריכוז החומר נמוך. </a:t>
            </a:r>
            <a:r>
              <a:rPr lang="he-IL" sz="1600" dirty="0">
                <a:solidFill>
                  <a:srgbClr val="FF6600"/>
                </a:solidFill>
              </a:rPr>
              <a:t>מעבר החומר בכיוון מפל הריכוזים שלו, כלומר ממקום שבו ריכוז החומר גבוה למקום שבו ריכוזו נמוך, נקרא </a:t>
            </a:r>
            <a:r>
              <a:rPr lang="he-IL" sz="1600" b="1" u="sng" dirty="0">
                <a:solidFill>
                  <a:srgbClr val="FF6600"/>
                </a:solidFill>
              </a:rPr>
              <a:t>דיפוזיה</a:t>
            </a:r>
            <a:r>
              <a:rPr lang="he-IL" sz="1600" dirty="0">
                <a:solidFill>
                  <a:srgbClr val="FF6600"/>
                </a:solidFill>
              </a:rPr>
              <a:t>.</a:t>
            </a:r>
          </a:p>
        </p:txBody>
      </p:sp>
      <p:sp>
        <p:nvSpPr>
          <p:cNvPr id="10" name="אליפסה 9"/>
          <p:cNvSpPr/>
          <p:nvPr/>
        </p:nvSpPr>
        <p:spPr>
          <a:xfrm>
            <a:off x="2625468" y="3681413"/>
            <a:ext cx="504825" cy="430212"/>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102413" name="קבוצה 1"/>
          <p:cNvGrpSpPr>
            <a:grpSpLocks/>
          </p:cNvGrpSpPr>
          <p:nvPr/>
        </p:nvGrpSpPr>
        <p:grpSpPr bwMode="auto">
          <a:xfrm>
            <a:off x="1452563" y="6237288"/>
            <a:ext cx="6143625" cy="439737"/>
            <a:chOff x="1692555" y="5123523"/>
            <a:chExt cx="6143345" cy="440392"/>
          </a:xfrm>
        </p:grpSpPr>
        <p:grpSp>
          <p:nvGrpSpPr>
            <p:cNvPr id="102588" name="קבוצה 7"/>
            <p:cNvGrpSpPr>
              <a:grpSpLocks/>
            </p:cNvGrpSpPr>
            <p:nvPr/>
          </p:nvGrpSpPr>
          <p:grpSpPr bwMode="auto">
            <a:xfrm>
              <a:off x="1692555" y="5123523"/>
              <a:ext cx="6143345" cy="440392"/>
              <a:chOff x="1669020" y="4922992"/>
              <a:chExt cx="6143340" cy="440233"/>
            </a:xfrm>
          </p:grpSpPr>
          <p:sp>
            <p:nvSpPr>
              <p:cNvPr id="136" name="מלבן 135"/>
              <p:cNvSpPr/>
              <p:nvPr/>
            </p:nvSpPr>
            <p:spPr>
              <a:xfrm>
                <a:off x="5435982" y="4922992"/>
                <a:ext cx="2376378" cy="440233"/>
              </a:xfrm>
              <a:prstGeom prst="rect">
                <a:avLst/>
              </a:prstGeom>
              <a:pattFill prst="lg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37" name="מלבן 136"/>
              <p:cNvSpPr/>
              <p:nvPr/>
            </p:nvSpPr>
            <p:spPr>
              <a:xfrm>
                <a:off x="1669020" y="4932528"/>
                <a:ext cx="2327167" cy="421162"/>
              </a:xfrm>
              <a:prstGeom prst="rect">
                <a:avLst/>
              </a:prstGeom>
              <a:pattFill prst="divo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02592" name="מלבן 2"/>
              <p:cNvSpPr>
                <a:spLocks noChangeArrowheads="1"/>
              </p:cNvSpPr>
              <p:nvPr/>
            </p:nvSpPr>
            <p:spPr bwMode="auto">
              <a:xfrm>
                <a:off x="5700590" y="4978126"/>
                <a:ext cx="1954379" cy="33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smtClean="0">
                    <a:solidFill>
                      <a:srgbClr val="000000"/>
                    </a:solidFill>
                  </a:rPr>
                  <a:t>ריכוז גבוה של החומר</a:t>
                </a:r>
              </a:p>
            </p:txBody>
          </p:sp>
          <p:sp>
            <p:nvSpPr>
              <p:cNvPr id="102593" name="מלבן 8"/>
              <p:cNvSpPr>
                <a:spLocks noChangeArrowheads="1"/>
              </p:cNvSpPr>
              <p:nvPr/>
            </p:nvSpPr>
            <p:spPr bwMode="auto">
              <a:xfrm>
                <a:off x="1824438" y="4978130"/>
                <a:ext cx="1931937" cy="33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smtClean="0">
                    <a:solidFill>
                      <a:srgbClr val="000000"/>
                    </a:solidFill>
                  </a:rPr>
                  <a:t>ריכוז נמוך של החומר</a:t>
                </a:r>
              </a:p>
            </p:txBody>
          </p:sp>
          <p:sp>
            <p:nvSpPr>
              <p:cNvPr id="142" name="חץ שמאלה 141"/>
              <p:cNvSpPr/>
              <p:nvPr/>
            </p:nvSpPr>
            <p:spPr>
              <a:xfrm>
                <a:off x="3996187" y="5032653"/>
                <a:ext cx="1439795" cy="290841"/>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sp>
          <p:nvSpPr>
            <p:cNvPr id="102589" name="מלבן 2"/>
            <p:cNvSpPr>
              <a:spLocks noChangeArrowheads="1"/>
            </p:cNvSpPr>
            <p:nvPr/>
          </p:nvSpPr>
          <p:spPr bwMode="auto">
            <a:xfrm>
              <a:off x="4313038" y="5194578"/>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mtClean="0">
                  <a:solidFill>
                    <a:srgbClr val="000000"/>
                  </a:solidFill>
                </a:rPr>
                <a:t>דיפוזיה</a:t>
              </a:r>
            </a:p>
          </p:txBody>
        </p:sp>
      </p:grpSp>
      <p:sp>
        <p:nvSpPr>
          <p:cNvPr id="3" name="מלבן 2"/>
          <p:cNvSpPr/>
          <p:nvPr/>
        </p:nvSpPr>
        <p:spPr>
          <a:xfrm>
            <a:off x="611188" y="5407025"/>
            <a:ext cx="7908925" cy="145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02415" name="Slide Number Placeholder 6"/>
          <p:cNvSpPr txBox="1">
            <a:spLocks/>
          </p:cNvSpPr>
          <p:nvPr/>
        </p:nvSpPr>
        <p:spPr bwMode="auto">
          <a:xfrm>
            <a:off x="171450" y="64754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CBBA606-9A20-401F-9E1C-BC5906E2E719}" type="slidenum">
              <a:rPr lang="he-IL" sz="1200" smtClean="0">
                <a:solidFill>
                  <a:srgbClr val="A6A6A6"/>
                </a:solidFill>
              </a:rPr>
              <a:pPr algn="l" eaLnBrk="1" hangingPunct="1"/>
              <a:t>21</a:t>
            </a:fld>
            <a:endParaRPr lang="he-IL" sz="1200" smtClean="0">
              <a:solidFill>
                <a:srgbClr val="A6A6A6"/>
              </a:solidFill>
            </a:endParaRPr>
          </a:p>
        </p:txBody>
      </p:sp>
      <p:grpSp>
        <p:nvGrpSpPr>
          <p:cNvPr id="102416" name="קבוצה 10"/>
          <p:cNvGrpSpPr>
            <a:grpSpLocks/>
          </p:cNvGrpSpPr>
          <p:nvPr/>
        </p:nvGrpSpPr>
        <p:grpSpPr bwMode="auto">
          <a:xfrm>
            <a:off x="4264025" y="1763713"/>
            <a:ext cx="4584700" cy="3308350"/>
            <a:chOff x="4264367" y="1762986"/>
            <a:chExt cx="4584358" cy="3309804"/>
          </a:xfrm>
        </p:grpSpPr>
        <p:grpSp>
          <p:nvGrpSpPr>
            <p:cNvPr id="102417" name="קבוצה 148"/>
            <p:cNvGrpSpPr>
              <a:grpSpLocks/>
            </p:cNvGrpSpPr>
            <p:nvPr/>
          </p:nvGrpSpPr>
          <p:grpSpPr bwMode="auto">
            <a:xfrm>
              <a:off x="4264367" y="1762986"/>
              <a:ext cx="3727172" cy="3309804"/>
              <a:chOff x="4604752" y="1879791"/>
              <a:chExt cx="4893806" cy="4103319"/>
            </a:xfrm>
          </p:grpSpPr>
          <p:grpSp>
            <p:nvGrpSpPr>
              <p:cNvPr id="102446" name="קבוצה 7183"/>
              <p:cNvGrpSpPr>
                <a:grpSpLocks/>
              </p:cNvGrpSpPr>
              <p:nvPr/>
            </p:nvGrpSpPr>
            <p:grpSpPr bwMode="auto">
              <a:xfrm>
                <a:off x="4604752" y="1879791"/>
                <a:ext cx="4893806" cy="4103319"/>
                <a:chOff x="-597392" y="1754254"/>
                <a:chExt cx="5093105" cy="4104580"/>
              </a:xfrm>
            </p:grpSpPr>
            <p:sp>
              <p:nvSpPr>
                <p:cNvPr id="204" name="אליפסה 203"/>
                <p:cNvSpPr/>
                <p:nvPr/>
              </p:nvSpPr>
              <p:spPr>
                <a:xfrm>
                  <a:off x="-597392" y="1754254"/>
                  <a:ext cx="4911987" cy="2884000"/>
                </a:xfrm>
                <a:prstGeom prst="ellipse">
                  <a:avLst/>
                </a:prstGeom>
                <a:solidFill>
                  <a:schemeClr val="accent4">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102499" name="קבוצה 7176"/>
                <p:cNvGrpSpPr>
                  <a:grpSpLocks/>
                </p:cNvGrpSpPr>
                <p:nvPr/>
              </p:nvGrpSpPr>
              <p:grpSpPr bwMode="auto">
                <a:xfrm>
                  <a:off x="-321563" y="2300543"/>
                  <a:ext cx="4817276" cy="3558291"/>
                  <a:chOff x="328806" y="2277438"/>
                  <a:chExt cx="4817276" cy="3558291"/>
                </a:xfrm>
              </p:grpSpPr>
              <p:sp>
                <p:nvSpPr>
                  <p:cNvPr id="206" name="מלבן 205"/>
                  <p:cNvSpPr/>
                  <p:nvPr/>
                </p:nvSpPr>
                <p:spPr>
                  <a:xfrm>
                    <a:off x="328806" y="4358817"/>
                    <a:ext cx="4066485" cy="1338864"/>
                  </a:xfrm>
                  <a:prstGeom prst="rect">
                    <a:avLst/>
                  </a:prstGeom>
                  <a:solidFill>
                    <a:srgbClr val="FFFF9F">
                      <a:alpha val="51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pic>
                <p:nvPicPr>
                  <p:cNvPr id="10250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29254">
                    <a:off x="1847222" y="4714926"/>
                    <a:ext cx="626819" cy="7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מלבן מעוגל 1"/>
                  <p:cNvSpPr/>
                  <p:nvPr/>
                </p:nvSpPr>
                <p:spPr bwMode="auto">
                  <a:xfrm>
                    <a:off x="2826367" y="4340819"/>
                    <a:ext cx="1568924" cy="4404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9" name="מלבן מעוגל 1"/>
                  <p:cNvSpPr/>
                  <p:nvPr/>
                </p:nvSpPr>
                <p:spPr bwMode="auto">
                  <a:xfrm>
                    <a:off x="1709606" y="4340818"/>
                    <a:ext cx="1098419" cy="44038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0" name="מלבן מעוגל 1"/>
                  <p:cNvSpPr/>
                  <p:nvPr/>
                </p:nvSpPr>
                <p:spPr bwMode="auto">
                  <a:xfrm>
                    <a:off x="611187" y="4303705"/>
                    <a:ext cx="1098419" cy="47757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1" name="מלבן מעוגל 1"/>
                  <p:cNvSpPr/>
                  <p:nvPr/>
                </p:nvSpPr>
                <p:spPr bwMode="auto">
                  <a:xfrm>
                    <a:off x="496883" y="5322634"/>
                    <a:ext cx="1098419" cy="51309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2" name="מלבן מעוגל 1"/>
                  <p:cNvSpPr/>
                  <p:nvPr/>
                </p:nvSpPr>
                <p:spPr bwMode="auto">
                  <a:xfrm>
                    <a:off x="1572962" y="5322635"/>
                    <a:ext cx="1098419" cy="49453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3" name="מלבן מעוגל 1"/>
                  <p:cNvSpPr/>
                  <p:nvPr/>
                </p:nvSpPr>
                <p:spPr bwMode="auto">
                  <a:xfrm>
                    <a:off x="2621959" y="5322633"/>
                    <a:ext cx="1098419" cy="5007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4" name="אליפסה 213"/>
                  <p:cNvSpPr/>
                  <p:nvPr/>
                </p:nvSpPr>
                <p:spPr bwMode="auto">
                  <a:xfrm>
                    <a:off x="3300157" y="4520057"/>
                    <a:ext cx="494560" cy="17923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215" name="Picture 12"/>
                  <p:cNvPicPr>
                    <a:picLocks noChangeAspect="1" noChangeArrowheads="1"/>
                  </p:cNvPicPr>
                  <p:nvPr/>
                </p:nvPicPr>
                <p:blipFill>
                  <a:blip r:embed="rId4" cstate="email">
                    <a:extLst/>
                  </a:blip>
                  <a:srcRect/>
                  <a:stretch>
                    <a:fillRect/>
                  </a:stretch>
                </p:blipFill>
                <p:spPr bwMode="auto">
                  <a:xfrm rot="5400000">
                    <a:off x="3307587" y="4672814"/>
                    <a:ext cx="1070841" cy="795450"/>
                  </a:xfrm>
                  <a:prstGeom prst="rect">
                    <a:avLst/>
                  </a:prstGeom>
                  <a:noFill/>
                  <a:ln>
                    <a:noFill/>
                  </a:ln>
                  <a:effectLst/>
                  <a:scene3d>
                    <a:camera prst="isometricOffAxis1Left"/>
                    <a:lightRig rig="threePt" dir="t"/>
                  </a:scene3d>
                  <a:extLst/>
                </p:spPr>
              </p:pic>
              <p:sp>
                <p:nvSpPr>
                  <p:cNvPr id="216" name="TextBox 215"/>
                  <p:cNvSpPr txBox="1"/>
                  <p:nvPr/>
                </p:nvSpPr>
                <p:spPr bwMode="auto">
                  <a:xfrm>
                    <a:off x="4074534" y="4850945"/>
                    <a:ext cx="1071548" cy="33876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נים דם</a:t>
                    </a:r>
                  </a:p>
                </p:txBody>
              </p:sp>
              <p:grpSp>
                <p:nvGrpSpPr>
                  <p:cNvPr id="102525" name="קבוצה 1"/>
                  <p:cNvGrpSpPr>
                    <a:grpSpLocks/>
                  </p:cNvGrpSpPr>
                  <p:nvPr/>
                </p:nvGrpSpPr>
                <p:grpSpPr bwMode="auto">
                  <a:xfrm>
                    <a:off x="1479100" y="2277438"/>
                    <a:ext cx="2916190" cy="3539727"/>
                    <a:chOff x="4012949" y="2823319"/>
                    <a:chExt cx="2863307" cy="2725380"/>
                  </a:xfrm>
                </p:grpSpPr>
                <p:sp>
                  <p:nvSpPr>
                    <p:cNvPr id="334"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60" name="TextBox 359"/>
                    <p:cNvSpPr txBox="1"/>
                    <p:nvPr/>
                  </p:nvSpPr>
                  <p:spPr>
                    <a:xfrm>
                      <a:off x="4011960" y="2822765"/>
                      <a:ext cx="1729389" cy="26083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נאדית ריאה</a:t>
                      </a:r>
                    </a:p>
                  </p:txBody>
                </p:sp>
              </p:grpSp>
              <p:pic>
                <p:nvPicPr>
                  <p:cNvPr id="10252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9304">
                    <a:off x="1200009" y="4755015"/>
                    <a:ext cx="596592" cy="6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אליפסה 218"/>
                  <p:cNvSpPr/>
                  <p:nvPr/>
                </p:nvSpPr>
                <p:spPr bwMode="auto">
                  <a:xfrm>
                    <a:off x="2031219" y="4486574"/>
                    <a:ext cx="494560" cy="15362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0" name="אליפסה 219"/>
                  <p:cNvSpPr/>
                  <p:nvPr/>
                </p:nvSpPr>
                <p:spPr bwMode="auto">
                  <a:xfrm>
                    <a:off x="942318" y="4490513"/>
                    <a:ext cx="496730" cy="17923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1" name="אליפסה 220"/>
                  <p:cNvSpPr/>
                  <p:nvPr/>
                </p:nvSpPr>
                <p:spPr bwMode="auto">
                  <a:xfrm>
                    <a:off x="3825086" y="5510750"/>
                    <a:ext cx="351398" cy="14771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2" name="אליפסה 221"/>
                  <p:cNvSpPr/>
                  <p:nvPr/>
                </p:nvSpPr>
                <p:spPr bwMode="auto">
                  <a:xfrm>
                    <a:off x="2903207" y="5479237"/>
                    <a:ext cx="494560" cy="17923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3" name="אליפסה 222"/>
                  <p:cNvSpPr/>
                  <p:nvPr/>
                </p:nvSpPr>
                <p:spPr bwMode="auto">
                  <a:xfrm>
                    <a:off x="1875042" y="5510750"/>
                    <a:ext cx="494560" cy="17923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4" name="אליפסה 223"/>
                  <p:cNvSpPr/>
                  <p:nvPr/>
                </p:nvSpPr>
                <p:spPr bwMode="auto">
                  <a:xfrm>
                    <a:off x="872906" y="5593471"/>
                    <a:ext cx="318862" cy="10438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5" name="אליפסה 224"/>
                  <p:cNvSpPr/>
                  <p:nvPr/>
                </p:nvSpPr>
                <p:spPr bwMode="auto">
                  <a:xfrm>
                    <a:off x="2180889" y="5040023"/>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6" name="אליפסה 225"/>
                  <p:cNvSpPr/>
                  <p:nvPr/>
                </p:nvSpPr>
                <p:spPr bwMode="auto">
                  <a:xfrm>
                    <a:off x="2191734" y="5095171"/>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7" name="אליפסה 226"/>
                  <p:cNvSpPr/>
                  <p:nvPr/>
                </p:nvSpPr>
                <p:spPr bwMode="auto">
                  <a:xfrm>
                    <a:off x="2317543" y="4994723"/>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8" name="אליפסה 227"/>
                  <p:cNvSpPr/>
                  <p:nvPr/>
                </p:nvSpPr>
                <p:spPr bwMode="auto">
                  <a:xfrm>
                    <a:off x="2328389" y="5051841"/>
                    <a:ext cx="3687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9" name="אליפסה 228"/>
                  <p:cNvSpPr/>
                  <p:nvPr/>
                </p:nvSpPr>
                <p:spPr bwMode="auto">
                  <a:xfrm>
                    <a:off x="2167874" y="4847006"/>
                    <a:ext cx="3904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0" name="אליפסה 229"/>
                  <p:cNvSpPr/>
                  <p:nvPr/>
                </p:nvSpPr>
                <p:spPr bwMode="auto">
                  <a:xfrm>
                    <a:off x="2180889" y="4902154"/>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1" name="אליפסה 230"/>
                  <p:cNvSpPr/>
                  <p:nvPr/>
                </p:nvSpPr>
                <p:spPr bwMode="auto">
                  <a:xfrm>
                    <a:off x="2102800" y="5083354"/>
                    <a:ext cx="3687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2" name="אליפסה 231"/>
                  <p:cNvSpPr/>
                  <p:nvPr/>
                </p:nvSpPr>
                <p:spPr bwMode="auto">
                  <a:xfrm>
                    <a:off x="2111477" y="5138502"/>
                    <a:ext cx="3904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3" name="אליפסה 232"/>
                  <p:cNvSpPr/>
                  <p:nvPr/>
                </p:nvSpPr>
                <p:spPr bwMode="auto">
                  <a:xfrm>
                    <a:off x="2395632" y="4975027"/>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6" name="אליפסה 235"/>
                  <p:cNvSpPr/>
                  <p:nvPr/>
                </p:nvSpPr>
                <p:spPr bwMode="auto">
                  <a:xfrm>
                    <a:off x="2547470" y="4535814"/>
                    <a:ext cx="3904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7" name="אליפסה 236"/>
                  <p:cNvSpPr/>
                  <p:nvPr/>
                </p:nvSpPr>
                <p:spPr bwMode="auto">
                  <a:xfrm>
                    <a:off x="2560485" y="4590962"/>
                    <a:ext cx="36876"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8" name="אליפסה 237"/>
                  <p:cNvSpPr/>
                  <p:nvPr/>
                </p:nvSpPr>
                <p:spPr bwMode="auto">
                  <a:xfrm>
                    <a:off x="3042031" y="4464909"/>
                    <a:ext cx="39044" cy="37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9" name="אליפסה 238"/>
                  <p:cNvSpPr/>
                  <p:nvPr/>
                </p:nvSpPr>
                <p:spPr bwMode="auto">
                  <a:xfrm>
                    <a:off x="3052877" y="4520057"/>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0" name="מלבן מעוגל 1"/>
                  <p:cNvSpPr/>
                  <p:nvPr/>
                </p:nvSpPr>
                <p:spPr bwMode="auto">
                  <a:xfrm rot="20989742">
                    <a:off x="3025205" y="3728706"/>
                    <a:ext cx="1084766" cy="48165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888452 h 1968568"/>
                      <a:gd name="connsiteX1" fmla="*/ 217610 w 1369734"/>
                      <a:gd name="connsiteY1" fmla="*/ 672424 h 1968568"/>
                      <a:gd name="connsiteX2" fmla="*/ 912584 w 1369734"/>
                      <a:gd name="connsiteY2" fmla="*/ 728979 h 1968568"/>
                      <a:gd name="connsiteX3" fmla="*/ 1153309 w 1369734"/>
                      <a:gd name="connsiteY3" fmla="*/ 2 h 1968568"/>
                      <a:gd name="connsiteX4" fmla="*/ 1298297 w 1369734"/>
                      <a:gd name="connsiteY4" fmla="*/ 931314 h 1968568"/>
                      <a:gd name="connsiteX5" fmla="*/ 1369734 w 1369734"/>
                      <a:gd name="connsiteY5" fmla="*/ 1752540 h 1968568"/>
                      <a:gd name="connsiteX6" fmla="*/ 1153706 w 1369734"/>
                      <a:gd name="connsiteY6" fmla="*/ 1968568 h 1968568"/>
                      <a:gd name="connsiteX7" fmla="*/ 431810 w 1369734"/>
                      <a:gd name="connsiteY7" fmla="*/ 1950847 h 1968568"/>
                      <a:gd name="connsiteX8" fmla="*/ 298009 w 1369734"/>
                      <a:gd name="connsiteY8" fmla="*/ 1955649 h 1968568"/>
                      <a:gd name="connsiteX9" fmla="*/ 265056 w 1369734"/>
                      <a:gd name="connsiteY9" fmla="*/ 1920208 h 1968568"/>
                      <a:gd name="connsiteX10" fmla="*/ 158745 w 1369734"/>
                      <a:gd name="connsiteY10" fmla="*/ 1752540 h 1968568"/>
                      <a:gd name="connsiteX11" fmla="*/ 1582 w 1369734"/>
                      <a:gd name="connsiteY11" fmla="*/ 888452 h 1968568"/>
                      <a:gd name="connsiteX0" fmla="*/ 1582 w 1369734"/>
                      <a:gd name="connsiteY0" fmla="*/ 1011445 h 2091561"/>
                      <a:gd name="connsiteX1" fmla="*/ 217610 w 1369734"/>
                      <a:gd name="connsiteY1" fmla="*/ 795417 h 2091561"/>
                      <a:gd name="connsiteX2" fmla="*/ 912584 w 1369734"/>
                      <a:gd name="connsiteY2" fmla="*/ 851972 h 2091561"/>
                      <a:gd name="connsiteX3" fmla="*/ 1153309 w 1369734"/>
                      <a:gd name="connsiteY3" fmla="*/ 122995 h 2091561"/>
                      <a:gd name="connsiteX4" fmla="*/ 1328920 w 1369734"/>
                      <a:gd name="connsiteY4" fmla="*/ 37307 h 2091561"/>
                      <a:gd name="connsiteX5" fmla="*/ 1369734 w 1369734"/>
                      <a:gd name="connsiteY5" fmla="*/ 1875533 h 2091561"/>
                      <a:gd name="connsiteX6" fmla="*/ 1153706 w 1369734"/>
                      <a:gd name="connsiteY6" fmla="*/ 2091561 h 2091561"/>
                      <a:gd name="connsiteX7" fmla="*/ 431810 w 1369734"/>
                      <a:gd name="connsiteY7" fmla="*/ 2073840 h 2091561"/>
                      <a:gd name="connsiteX8" fmla="*/ 298009 w 1369734"/>
                      <a:gd name="connsiteY8" fmla="*/ 2078642 h 2091561"/>
                      <a:gd name="connsiteX9" fmla="*/ 265056 w 1369734"/>
                      <a:gd name="connsiteY9" fmla="*/ 2043201 h 2091561"/>
                      <a:gd name="connsiteX10" fmla="*/ 158745 w 1369734"/>
                      <a:gd name="connsiteY10" fmla="*/ 1875533 h 2091561"/>
                      <a:gd name="connsiteX11" fmla="*/ 1582 w 1369734"/>
                      <a:gd name="connsiteY11" fmla="*/ 1011445 h 2091561"/>
                      <a:gd name="connsiteX0" fmla="*/ 1582 w 1369734"/>
                      <a:gd name="connsiteY0" fmla="*/ 1228654 h 2308770"/>
                      <a:gd name="connsiteX1" fmla="*/ 217610 w 1369734"/>
                      <a:gd name="connsiteY1" fmla="*/ 1012626 h 2308770"/>
                      <a:gd name="connsiteX2" fmla="*/ 912584 w 1369734"/>
                      <a:gd name="connsiteY2" fmla="*/ 1069181 h 2308770"/>
                      <a:gd name="connsiteX3" fmla="*/ 1153309 w 1369734"/>
                      <a:gd name="connsiteY3" fmla="*/ 340204 h 2308770"/>
                      <a:gd name="connsiteX4" fmla="*/ 1213220 w 1369734"/>
                      <a:gd name="connsiteY4" fmla="*/ 13579 h 2308770"/>
                      <a:gd name="connsiteX5" fmla="*/ 1328920 w 1369734"/>
                      <a:gd name="connsiteY5" fmla="*/ 254516 h 2308770"/>
                      <a:gd name="connsiteX6" fmla="*/ 1369734 w 1369734"/>
                      <a:gd name="connsiteY6" fmla="*/ 2092742 h 2308770"/>
                      <a:gd name="connsiteX7" fmla="*/ 1153706 w 1369734"/>
                      <a:gd name="connsiteY7" fmla="*/ 2308770 h 2308770"/>
                      <a:gd name="connsiteX8" fmla="*/ 431810 w 1369734"/>
                      <a:gd name="connsiteY8" fmla="*/ 2291049 h 2308770"/>
                      <a:gd name="connsiteX9" fmla="*/ 298009 w 1369734"/>
                      <a:gd name="connsiteY9" fmla="*/ 2295851 h 2308770"/>
                      <a:gd name="connsiteX10" fmla="*/ 265056 w 1369734"/>
                      <a:gd name="connsiteY10" fmla="*/ 2260410 h 2308770"/>
                      <a:gd name="connsiteX11" fmla="*/ 158745 w 1369734"/>
                      <a:gd name="connsiteY11" fmla="*/ 2092742 h 2308770"/>
                      <a:gd name="connsiteX12" fmla="*/ 1582 w 1369734"/>
                      <a:gd name="connsiteY12" fmla="*/ 1228654 h 2308770"/>
                      <a:gd name="connsiteX0" fmla="*/ 1582 w 1482695"/>
                      <a:gd name="connsiteY0" fmla="*/ 1228654 h 2308770"/>
                      <a:gd name="connsiteX1" fmla="*/ 217610 w 1482695"/>
                      <a:gd name="connsiteY1" fmla="*/ 1012626 h 2308770"/>
                      <a:gd name="connsiteX2" fmla="*/ 912584 w 1482695"/>
                      <a:gd name="connsiteY2" fmla="*/ 1069181 h 2308770"/>
                      <a:gd name="connsiteX3" fmla="*/ 1153309 w 1482695"/>
                      <a:gd name="connsiteY3" fmla="*/ 340204 h 2308770"/>
                      <a:gd name="connsiteX4" fmla="*/ 1213220 w 1482695"/>
                      <a:gd name="connsiteY4" fmla="*/ 13579 h 2308770"/>
                      <a:gd name="connsiteX5" fmla="*/ 1328920 w 1482695"/>
                      <a:gd name="connsiteY5" fmla="*/ 254516 h 2308770"/>
                      <a:gd name="connsiteX6" fmla="*/ 1482695 w 1482695"/>
                      <a:gd name="connsiteY6" fmla="*/ 278820 h 2308770"/>
                      <a:gd name="connsiteX7" fmla="*/ 1153706 w 1482695"/>
                      <a:gd name="connsiteY7" fmla="*/ 2308770 h 2308770"/>
                      <a:gd name="connsiteX8" fmla="*/ 431810 w 1482695"/>
                      <a:gd name="connsiteY8" fmla="*/ 2291049 h 2308770"/>
                      <a:gd name="connsiteX9" fmla="*/ 298009 w 1482695"/>
                      <a:gd name="connsiteY9" fmla="*/ 2295851 h 2308770"/>
                      <a:gd name="connsiteX10" fmla="*/ 265056 w 1482695"/>
                      <a:gd name="connsiteY10" fmla="*/ 2260410 h 2308770"/>
                      <a:gd name="connsiteX11" fmla="*/ 158745 w 1482695"/>
                      <a:gd name="connsiteY11" fmla="*/ 2092742 h 2308770"/>
                      <a:gd name="connsiteX12" fmla="*/ 1582 w 1482695"/>
                      <a:gd name="connsiteY12" fmla="*/ 1228654 h 2308770"/>
                      <a:gd name="connsiteX0" fmla="*/ 1582 w 1482695"/>
                      <a:gd name="connsiteY0" fmla="*/ 1313545 h 2393661"/>
                      <a:gd name="connsiteX1" fmla="*/ 217610 w 1482695"/>
                      <a:gd name="connsiteY1" fmla="*/ 1097517 h 2393661"/>
                      <a:gd name="connsiteX2" fmla="*/ 912584 w 1482695"/>
                      <a:gd name="connsiteY2" fmla="*/ 1154072 h 2393661"/>
                      <a:gd name="connsiteX3" fmla="*/ 1153309 w 1482695"/>
                      <a:gd name="connsiteY3" fmla="*/ 425095 h 2393661"/>
                      <a:gd name="connsiteX4" fmla="*/ 1213220 w 1482695"/>
                      <a:gd name="connsiteY4" fmla="*/ 98470 h 2393661"/>
                      <a:gd name="connsiteX5" fmla="*/ 1336960 w 1482695"/>
                      <a:gd name="connsiteY5" fmla="*/ 161814 h 2393661"/>
                      <a:gd name="connsiteX6" fmla="*/ 1482695 w 1482695"/>
                      <a:gd name="connsiteY6" fmla="*/ 363711 h 2393661"/>
                      <a:gd name="connsiteX7" fmla="*/ 1153706 w 1482695"/>
                      <a:gd name="connsiteY7" fmla="*/ 2393661 h 2393661"/>
                      <a:gd name="connsiteX8" fmla="*/ 431810 w 1482695"/>
                      <a:gd name="connsiteY8" fmla="*/ 2375940 h 2393661"/>
                      <a:gd name="connsiteX9" fmla="*/ 298009 w 1482695"/>
                      <a:gd name="connsiteY9" fmla="*/ 2380742 h 2393661"/>
                      <a:gd name="connsiteX10" fmla="*/ 265056 w 1482695"/>
                      <a:gd name="connsiteY10" fmla="*/ 2345301 h 2393661"/>
                      <a:gd name="connsiteX11" fmla="*/ 158745 w 1482695"/>
                      <a:gd name="connsiteY11" fmla="*/ 2177633 h 2393661"/>
                      <a:gd name="connsiteX12" fmla="*/ 1582 w 1482695"/>
                      <a:gd name="connsiteY12" fmla="*/ 1313545 h 2393661"/>
                      <a:gd name="connsiteX0" fmla="*/ 1582 w 1482695"/>
                      <a:gd name="connsiteY0" fmla="*/ 1313545 h 2393661"/>
                      <a:gd name="connsiteX1" fmla="*/ 217610 w 1482695"/>
                      <a:gd name="connsiteY1" fmla="*/ 1097517 h 2393661"/>
                      <a:gd name="connsiteX2" fmla="*/ 878489 w 1482695"/>
                      <a:gd name="connsiteY2" fmla="*/ 885411 h 2393661"/>
                      <a:gd name="connsiteX3" fmla="*/ 1153309 w 1482695"/>
                      <a:gd name="connsiteY3" fmla="*/ 425095 h 2393661"/>
                      <a:gd name="connsiteX4" fmla="*/ 1213220 w 1482695"/>
                      <a:gd name="connsiteY4" fmla="*/ 98470 h 2393661"/>
                      <a:gd name="connsiteX5" fmla="*/ 1336960 w 1482695"/>
                      <a:gd name="connsiteY5" fmla="*/ 161814 h 2393661"/>
                      <a:gd name="connsiteX6" fmla="*/ 1482695 w 1482695"/>
                      <a:gd name="connsiteY6" fmla="*/ 363711 h 2393661"/>
                      <a:gd name="connsiteX7" fmla="*/ 1153706 w 1482695"/>
                      <a:gd name="connsiteY7" fmla="*/ 2393661 h 2393661"/>
                      <a:gd name="connsiteX8" fmla="*/ 431810 w 1482695"/>
                      <a:gd name="connsiteY8" fmla="*/ 2375940 h 2393661"/>
                      <a:gd name="connsiteX9" fmla="*/ 298009 w 1482695"/>
                      <a:gd name="connsiteY9" fmla="*/ 2380742 h 2393661"/>
                      <a:gd name="connsiteX10" fmla="*/ 265056 w 1482695"/>
                      <a:gd name="connsiteY10" fmla="*/ 2345301 h 2393661"/>
                      <a:gd name="connsiteX11" fmla="*/ 158745 w 1482695"/>
                      <a:gd name="connsiteY11" fmla="*/ 2177633 h 2393661"/>
                      <a:gd name="connsiteX12" fmla="*/ 1582 w 1482695"/>
                      <a:gd name="connsiteY12" fmla="*/ 1313545 h 2393661"/>
                      <a:gd name="connsiteX0" fmla="*/ 1582 w 1483577"/>
                      <a:gd name="connsiteY0" fmla="*/ 1313545 h 2393661"/>
                      <a:gd name="connsiteX1" fmla="*/ 217610 w 1483577"/>
                      <a:gd name="connsiteY1" fmla="*/ 1097517 h 2393661"/>
                      <a:gd name="connsiteX2" fmla="*/ 878489 w 1483577"/>
                      <a:gd name="connsiteY2" fmla="*/ 885411 h 2393661"/>
                      <a:gd name="connsiteX3" fmla="*/ 1153309 w 1483577"/>
                      <a:gd name="connsiteY3" fmla="*/ 425095 h 2393661"/>
                      <a:gd name="connsiteX4" fmla="*/ 1213220 w 1483577"/>
                      <a:gd name="connsiteY4" fmla="*/ 98470 h 2393661"/>
                      <a:gd name="connsiteX5" fmla="*/ 1336960 w 1483577"/>
                      <a:gd name="connsiteY5" fmla="*/ 161814 h 2393661"/>
                      <a:gd name="connsiteX6" fmla="*/ 1482695 w 1483577"/>
                      <a:gd name="connsiteY6" fmla="*/ 363711 h 2393661"/>
                      <a:gd name="connsiteX7" fmla="*/ 1386040 w 1483577"/>
                      <a:gd name="connsiteY7" fmla="*/ 1137898 h 2393661"/>
                      <a:gd name="connsiteX8" fmla="*/ 1153706 w 1483577"/>
                      <a:gd name="connsiteY8" fmla="*/ 2393661 h 2393661"/>
                      <a:gd name="connsiteX9" fmla="*/ 431810 w 1483577"/>
                      <a:gd name="connsiteY9" fmla="*/ 2375940 h 2393661"/>
                      <a:gd name="connsiteX10" fmla="*/ 298009 w 1483577"/>
                      <a:gd name="connsiteY10" fmla="*/ 2380742 h 2393661"/>
                      <a:gd name="connsiteX11" fmla="*/ 265056 w 1483577"/>
                      <a:gd name="connsiteY11" fmla="*/ 2345301 h 2393661"/>
                      <a:gd name="connsiteX12" fmla="*/ 158745 w 1483577"/>
                      <a:gd name="connsiteY12" fmla="*/ 2177633 h 2393661"/>
                      <a:gd name="connsiteX13" fmla="*/ 1582 w 1483577"/>
                      <a:gd name="connsiteY13" fmla="*/ 1313545 h 2393661"/>
                      <a:gd name="connsiteX0" fmla="*/ 1582 w 1586275"/>
                      <a:gd name="connsiteY0" fmla="*/ 1313545 h 2393661"/>
                      <a:gd name="connsiteX1" fmla="*/ 217610 w 1586275"/>
                      <a:gd name="connsiteY1" fmla="*/ 1097517 h 2393661"/>
                      <a:gd name="connsiteX2" fmla="*/ 878489 w 1586275"/>
                      <a:gd name="connsiteY2" fmla="*/ 885411 h 2393661"/>
                      <a:gd name="connsiteX3" fmla="*/ 1153309 w 1586275"/>
                      <a:gd name="connsiteY3" fmla="*/ 425095 h 2393661"/>
                      <a:gd name="connsiteX4" fmla="*/ 1213220 w 1586275"/>
                      <a:gd name="connsiteY4" fmla="*/ 98470 h 2393661"/>
                      <a:gd name="connsiteX5" fmla="*/ 1336960 w 1586275"/>
                      <a:gd name="connsiteY5" fmla="*/ 161814 h 2393661"/>
                      <a:gd name="connsiteX6" fmla="*/ 1482695 w 1586275"/>
                      <a:gd name="connsiteY6" fmla="*/ 363711 h 2393661"/>
                      <a:gd name="connsiteX7" fmla="*/ 1573386 w 1586275"/>
                      <a:gd name="connsiteY7" fmla="*/ 1242742 h 2393661"/>
                      <a:gd name="connsiteX8" fmla="*/ 1153706 w 1586275"/>
                      <a:gd name="connsiteY8" fmla="*/ 2393661 h 2393661"/>
                      <a:gd name="connsiteX9" fmla="*/ 431810 w 1586275"/>
                      <a:gd name="connsiteY9" fmla="*/ 2375940 h 2393661"/>
                      <a:gd name="connsiteX10" fmla="*/ 298009 w 1586275"/>
                      <a:gd name="connsiteY10" fmla="*/ 2380742 h 2393661"/>
                      <a:gd name="connsiteX11" fmla="*/ 265056 w 1586275"/>
                      <a:gd name="connsiteY11" fmla="*/ 2345301 h 2393661"/>
                      <a:gd name="connsiteX12" fmla="*/ 158745 w 1586275"/>
                      <a:gd name="connsiteY12" fmla="*/ 2177633 h 2393661"/>
                      <a:gd name="connsiteX13" fmla="*/ 1582 w 1586275"/>
                      <a:gd name="connsiteY13" fmla="*/ 1313545 h 2393661"/>
                      <a:gd name="connsiteX0" fmla="*/ 1582 w 1586275"/>
                      <a:gd name="connsiteY0" fmla="*/ 1151729 h 2231845"/>
                      <a:gd name="connsiteX1" fmla="*/ 217610 w 1586275"/>
                      <a:gd name="connsiteY1" fmla="*/ 935701 h 2231845"/>
                      <a:gd name="connsiteX2" fmla="*/ 878489 w 1586275"/>
                      <a:gd name="connsiteY2" fmla="*/ 723595 h 2231845"/>
                      <a:gd name="connsiteX3" fmla="*/ 1153309 w 1586275"/>
                      <a:gd name="connsiteY3" fmla="*/ 263279 h 2231845"/>
                      <a:gd name="connsiteX4" fmla="*/ 1336960 w 1586275"/>
                      <a:gd name="connsiteY4" fmla="*/ -2 h 2231845"/>
                      <a:gd name="connsiteX5" fmla="*/ 1482695 w 1586275"/>
                      <a:gd name="connsiteY5" fmla="*/ 201895 h 2231845"/>
                      <a:gd name="connsiteX6" fmla="*/ 1573386 w 1586275"/>
                      <a:gd name="connsiteY6" fmla="*/ 1080926 h 2231845"/>
                      <a:gd name="connsiteX7" fmla="*/ 1153706 w 1586275"/>
                      <a:gd name="connsiteY7" fmla="*/ 2231845 h 2231845"/>
                      <a:gd name="connsiteX8" fmla="*/ 431810 w 1586275"/>
                      <a:gd name="connsiteY8" fmla="*/ 2214124 h 2231845"/>
                      <a:gd name="connsiteX9" fmla="*/ 298009 w 1586275"/>
                      <a:gd name="connsiteY9" fmla="*/ 2218926 h 2231845"/>
                      <a:gd name="connsiteX10" fmla="*/ 265056 w 1586275"/>
                      <a:gd name="connsiteY10" fmla="*/ 2183485 h 2231845"/>
                      <a:gd name="connsiteX11" fmla="*/ 158745 w 1586275"/>
                      <a:gd name="connsiteY11" fmla="*/ 2015817 h 2231845"/>
                      <a:gd name="connsiteX12" fmla="*/ 1582 w 1586275"/>
                      <a:gd name="connsiteY12" fmla="*/ 1151729 h 2231845"/>
                      <a:gd name="connsiteX0" fmla="*/ 1582 w 1592219"/>
                      <a:gd name="connsiteY0" fmla="*/ 1013820 h 2093936"/>
                      <a:gd name="connsiteX1" fmla="*/ 217610 w 1592219"/>
                      <a:gd name="connsiteY1" fmla="*/ 797792 h 2093936"/>
                      <a:gd name="connsiteX2" fmla="*/ 878489 w 1592219"/>
                      <a:gd name="connsiteY2" fmla="*/ 585686 h 2093936"/>
                      <a:gd name="connsiteX3" fmla="*/ 1153309 w 1592219"/>
                      <a:gd name="connsiteY3" fmla="*/ 125370 h 2093936"/>
                      <a:gd name="connsiteX4" fmla="*/ 1482695 w 1592219"/>
                      <a:gd name="connsiteY4" fmla="*/ 63986 h 2093936"/>
                      <a:gd name="connsiteX5" fmla="*/ 1573386 w 1592219"/>
                      <a:gd name="connsiteY5" fmla="*/ 943017 h 2093936"/>
                      <a:gd name="connsiteX6" fmla="*/ 1153706 w 1592219"/>
                      <a:gd name="connsiteY6" fmla="*/ 2093936 h 2093936"/>
                      <a:gd name="connsiteX7" fmla="*/ 431810 w 1592219"/>
                      <a:gd name="connsiteY7" fmla="*/ 2076215 h 2093936"/>
                      <a:gd name="connsiteX8" fmla="*/ 298009 w 1592219"/>
                      <a:gd name="connsiteY8" fmla="*/ 2081017 h 2093936"/>
                      <a:gd name="connsiteX9" fmla="*/ 265056 w 1592219"/>
                      <a:gd name="connsiteY9" fmla="*/ 2045576 h 2093936"/>
                      <a:gd name="connsiteX10" fmla="*/ 158745 w 1592219"/>
                      <a:gd name="connsiteY10" fmla="*/ 1877908 h 2093936"/>
                      <a:gd name="connsiteX11" fmla="*/ 1582 w 1592219"/>
                      <a:gd name="connsiteY11" fmla="*/ 1013820 h 2093936"/>
                      <a:gd name="connsiteX0" fmla="*/ 1582 w 1586764"/>
                      <a:gd name="connsiteY0" fmla="*/ 1422046 h 2502162"/>
                      <a:gd name="connsiteX1" fmla="*/ 217610 w 1586764"/>
                      <a:gd name="connsiteY1" fmla="*/ 1206018 h 2502162"/>
                      <a:gd name="connsiteX2" fmla="*/ 878489 w 1586764"/>
                      <a:gd name="connsiteY2" fmla="*/ 993912 h 2502162"/>
                      <a:gd name="connsiteX3" fmla="*/ 1153309 w 1586764"/>
                      <a:gd name="connsiteY3" fmla="*/ 533596 h 2502162"/>
                      <a:gd name="connsiteX4" fmla="*/ 1431283 w 1586764"/>
                      <a:gd name="connsiteY4" fmla="*/ 21207 h 2502162"/>
                      <a:gd name="connsiteX5" fmla="*/ 1573386 w 1586764"/>
                      <a:gd name="connsiteY5" fmla="*/ 1351243 h 2502162"/>
                      <a:gd name="connsiteX6" fmla="*/ 1153706 w 1586764"/>
                      <a:gd name="connsiteY6" fmla="*/ 2502162 h 2502162"/>
                      <a:gd name="connsiteX7" fmla="*/ 431810 w 1586764"/>
                      <a:gd name="connsiteY7" fmla="*/ 2484441 h 2502162"/>
                      <a:gd name="connsiteX8" fmla="*/ 298009 w 1586764"/>
                      <a:gd name="connsiteY8" fmla="*/ 2489243 h 2502162"/>
                      <a:gd name="connsiteX9" fmla="*/ 265056 w 1586764"/>
                      <a:gd name="connsiteY9" fmla="*/ 2453802 h 2502162"/>
                      <a:gd name="connsiteX10" fmla="*/ 158745 w 1586764"/>
                      <a:gd name="connsiteY10" fmla="*/ 2286134 h 2502162"/>
                      <a:gd name="connsiteX11" fmla="*/ 1582 w 1586764"/>
                      <a:gd name="connsiteY11" fmla="*/ 1422046 h 2502162"/>
                      <a:gd name="connsiteX0" fmla="*/ 1582 w 1431283"/>
                      <a:gd name="connsiteY0" fmla="*/ 1483092 h 2563208"/>
                      <a:gd name="connsiteX1" fmla="*/ 217610 w 1431283"/>
                      <a:gd name="connsiteY1" fmla="*/ 1267064 h 2563208"/>
                      <a:gd name="connsiteX2" fmla="*/ 878489 w 1431283"/>
                      <a:gd name="connsiteY2" fmla="*/ 1054958 h 2563208"/>
                      <a:gd name="connsiteX3" fmla="*/ 1153309 w 1431283"/>
                      <a:gd name="connsiteY3" fmla="*/ 594642 h 2563208"/>
                      <a:gd name="connsiteX4" fmla="*/ 1431283 w 1431283"/>
                      <a:gd name="connsiteY4" fmla="*/ 82253 h 2563208"/>
                      <a:gd name="connsiteX5" fmla="*/ 1153706 w 1431283"/>
                      <a:gd name="connsiteY5" fmla="*/ 2563208 h 2563208"/>
                      <a:gd name="connsiteX6" fmla="*/ 431810 w 1431283"/>
                      <a:gd name="connsiteY6" fmla="*/ 2545487 h 2563208"/>
                      <a:gd name="connsiteX7" fmla="*/ 298009 w 1431283"/>
                      <a:gd name="connsiteY7" fmla="*/ 2550289 h 2563208"/>
                      <a:gd name="connsiteX8" fmla="*/ 265056 w 1431283"/>
                      <a:gd name="connsiteY8" fmla="*/ 2514848 h 2563208"/>
                      <a:gd name="connsiteX9" fmla="*/ 158745 w 1431283"/>
                      <a:gd name="connsiteY9" fmla="*/ 2347180 h 2563208"/>
                      <a:gd name="connsiteX10" fmla="*/ 1582 w 1431283"/>
                      <a:gd name="connsiteY10" fmla="*/ 1483092 h 2563208"/>
                      <a:gd name="connsiteX0" fmla="*/ 1582 w 1431283"/>
                      <a:gd name="connsiteY0" fmla="*/ 1440219 h 2520335"/>
                      <a:gd name="connsiteX1" fmla="*/ 217610 w 1431283"/>
                      <a:gd name="connsiteY1" fmla="*/ 1224191 h 2520335"/>
                      <a:gd name="connsiteX2" fmla="*/ 878489 w 1431283"/>
                      <a:gd name="connsiteY2" fmla="*/ 1012085 h 2520335"/>
                      <a:gd name="connsiteX3" fmla="*/ 1431283 w 1431283"/>
                      <a:gd name="connsiteY3" fmla="*/ 39380 h 2520335"/>
                      <a:gd name="connsiteX4" fmla="*/ 1153706 w 1431283"/>
                      <a:gd name="connsiteY4" fmla="*/ 2520335 h 2520335"/>
                      <a:gd name="connsiteX5" fmla="*/ 431810 w 1431283"/>
                      <a:gd name="connsiteY5" fmla="*/ 2502614 h 2520335"/>
                      <a:gd name="connsiteX6" fmla="*/ 298009 w 1431283"/>
                      <a:gd name="connsiteY6" fmla="*/ 2507416 h 2520335"/>
                      <a:gd name="connsiteX7" fmla="*/ 265056 w 1431283"/>
                      <a:gd name="connsiteY7" fmla="*/ 2471975 h 2520335"/>
                      <a:gd name="connsiteX8" fmla="*/ 158745 w 1431283"/>
                      <a:gd name="connsiteY8" fmla="*/ 2304307 h 2520335"/>
                      <a:gd name="connsiteX9" fmla="*/ 1582 w 1431283"/>
                      <a:gd name="connsiteY9" fmla="*/ 1440219 h 2520335"/>
                      <a:gd name="connsiteX0" fmla="*/ 1582 w 1431283"/>
                      <a:gd name="connsiteY0" fmla="*/ 1450647 h 2530763"/>
                      <a:gd name="connsiteX1" fmla="*/ 217610 w 1431283"/>
                      <a:gd name="connsiteY1" fmla="*/ 1234619 h 2530763"/>
                      <a:gd name="connsiteX2" fmla="*/ 854463 w 1431283"/>
                      <a:gd name="connsiteY2" fmla="*/ 767793 h 2530763"/>
                      <a:gd name="connsiteX3" fmla="*/ 1431283 w 1431283"/>
                      <a:gd name="connsiteY3" fmla="*/ 49808 h 2530763"/>
                      <a:gd name="connsiteX4" fmla="*/ 1153706 w 1431283"/>
                      <a:gd name="connsiteY4" fmla="*/ 2530763 h 2530763"/>
                      <a:gd name="connsiteX5" fmla="*/ 431810 w 1431283"/>
                      <a:gd name="connsiteY5" fmla="*/ 2513042 h 2530763"/>
                      <a:gd name="connsiteX6" fmla="*/ 298009 w 1431283"/>
                      <a:gd name="connsiteY6" fmla="*/ 2517844 h 2530763"/>
                      <a:gd name="connsiteX7" fmla="*/ 265056 w 1431283"/>
                      <a:gd name="connsiteY7" fmla="*/ 2482403 h 2530763"/>
                      <a:gd name="connsiteX8" fmla="*/ 158745 w 1431283"/>
                      <a:gd name="connsiteY8" fmla="*/ 2314735 h 2530763"/>
                      <a:gd name="connsiteX9" fmla="*/ 1582 w 1431283"/>
                      <a:gd name="connsiteY9" fmla="*/ 1450647 h 2530763"/>
                      <a:gd name="connsiteX0" fmla="*/ 1582 w 1431283"/>
                      <a:gd name="connsiteY0" fmla="*/ 1450647 h 2530763"/>
                      <a:gd name="connsiteX1" fmla="*/ 171490 w 1431283"/>
                      <a:gd name="connsiteY1" fmla="*/ 1027851 h 2530763"/>
                      <a:gd name="connsiteX2" fmla="*/ 854463 w 1431283"/>
                      <a:gd name="connsiteY2" fmla="*/ 767793 h 2530763"/>
                      <a:gd name="connsiteX3" fmla="*/ 1431283 w 1431283"/>
                      <a:gd name="connsiteY3" fmla="*/ 49808 h 2530763"/>
                      <a:gd name="connsiteX4" fmla="*/ 1153706 w 1431283"/>
                      <a:gd name="connsiteY4" fmla="*/ 2530763 h 2530763"/>
                      <a:gd name="connsiteX5" fmla="*/ 431810 w 1431283"/>
                      <a:gd name="connsiteY5" fmla="*/ 2513042 h 2530763"/>
                      <a:gd name="connsiteX6" fmla="*/ 298009 w 1431283"/>
                      <a:gd name="connsiteY6" fmla="*/ 2517844 h 2530763"/>
                      <a:gd name="connsiteX7" fmla="*/ 265056 w 1431283"/>
                      <a:gd name="connsiteY7" fmla="*/ 2482403 h 2530763"/>
                      <a:gd name="connsiteX8" fmla="*/ 158745 w 1431283"/>
                      <a:gd name="connsiteY8" fmla="*/ 2314735 h 2530763"/>
                      <a:gd name="connsiteX9" fmla="*/ 1582 w 1431283"/>
                      <a:gd name="connsiteY9" fmla="*/ 1450647 h 2530763"/>
                      <a:gd name="connsiteX0" fmla="*/ 1582 w 1431283"/>
                      <a:gd name="connsiteY0" fmla="*/ 1450647 h 2519957"/>
                      <a:gd name="connsiteX1" fmla="*/ 171490 w 1431283"/>
                      <a:gd name="connsiteY1" fmla="*/ 1027851 h 2519957"/>
                      <a:gd name="connsiteX2" fmla="*/ 854463 w 1431283"/>
                      <a:gd name="connsiteY2" fmla="*/ 767793 h 2519957"/>
                      <a:gd name="connsiteX3" fmla="*/ 1431283 w 1431283"/>
                      <a:gd name="connsiteY3" fmla="*/ 49808 h 2519957"/>
                      <a:gd name="connsiteX4" fmla="*/ 1095570 w 1431283"/>
                      <a:gd name="connsiteY4" fmla="*/ 2196630 h 2519957"/>
                      <a:gd name="connsiteX5" fmla="*/ 431810 w 1431283"/>
                      <a:gd name="connsiteY5" fmla="*/ 2513042 h 2519957"/>
                      <a:gd name="connsiteX6" fmla="*/ 298009 w 1431283"/>
                      <a:gd name="connsiteY6" fmla="*/ 2517844 h 2519957"/>
                      <a:gd name="connsiteX7" fmla="*/ 265056 w 1431283"/>
                      <a:gd name="connsiteY7" fmla="*/ 2482403 h 2519957"/>
                      <a:gd name="connsiteX8" fmla="*/ 158745 w 1431283"/>
                      <a:gd name="connsiteY8" fmla="*/ 2314735 h 2519957"/>
                      <a:gd name="connsiteX9" fmla="*/ 1582 w 1431283"/>
                      <a:gd name="connsiteY9" fmla="*/ 1450647 h 2519957"/>
                      <a:gd name="connsiteX0" fmla="*/ 1582 w 1257897"/>
                      <a:gd name="connsiteY0" fmla="*/ 1150425 h 2219735"/>
                      <a:gd name="connsiteX1" fmla="*/ 171490 w 1257897"/>
                      <a:gd name="connsiteY1" fmla="*/ 727629 h 2219735"/>
                      <a:gd name="connsiteX2" fmla="*/ 854463 w 1257897"/>
                      <a:gd name="connsiteY2" fmla="*/ 467571 h 2219735"/>
                      <a:gd name="connsiteX3" fmla="*/ 1257879 w 1257897"/>
                      <a:gd name="connsiteY3" fmla="*/ 74785 h 2219735"/>
                      <a:gd name="connsiteX4" fmla="*/ 1095570 w 1257897"/>
                      <a:gd name="connsiteY4" fmla="*/ 1896408 h 2219735"/>
                      <a:gd name="connsiteX5" fmla="*/ 431810 w 1257897"/>
                      <a:gd name="connsiteY5" fmla="*/ 2212820 h 2219735"/>
                      <a:gd name="connsiteX6" fmla="*/ 298009 w 1257897"/>
                      <a:gd name="connsiteY6" fmla="*/ 2217622 h 2219735"/>
                      <a:gd name="connsiteX7" fmla="*/ 265056 w 1257897"/>
                      <a:gd name="connsiteY7" fmla="*/ 2182181 h 2219735"/>
                      <a:gd name="connsiteX8" fmla="*/ 158745 w 1257897"/>
                      <a:gd name="connsiteY8" fmla="*/ 2014513 h 2219735"/>
                      <a:gd name="connsiteX9" fmla="*/ 1582 w 1257897"/>
                      <a:gd name="connsiteY9" fmla="*/ 1150425 h 2219735"/>
                      <a:gd name="connsiteX0" fmla="*/ 1582 w 1436764"/>
                      <a:gd name="connsiteY0" fmla="*/ 1150425 h 2219735"/>
                      <a:gd name="connsiteX1" fmla="*/ 171490 w 1436764"/>
                      <a:gd name="connsiteY1" fmla="*/ 727629 h 2219735"/>
                      <a:gd name="connsiteX2" fmla="*/ 854463 w 1436764"/>
                      <a:gd name="connsiteY2" fmla="*/ 467571 h 2219735"/>
                      <a:gd name="connsiteX3" fmla="*/ 1257879 w 1436764"/>
                      <a:gd name="connsiteY3" fmla="*/ 74785 h 2219735"/>
                      <a:gd name="connsiteX4" fmla="*/ 1433319 w 1436764"/>
                      <a:gd name="connsiteY4" fmla="*/ 962353 h 2219735"/>
                      <a:gd name="connsiteX5" fmla="*/ 1095570 w 1436764"/>
                      <a:gd name="connsiteY5" fmla="*/ 1896408 h 2219735"/>
                      <a:gd name="connsiteX6" fmla="*/ 431810 w 1436764"/>
                      <a:gd name="connsiteY6" fmla="*/ 2212820 h 2219735"/>
                      <a:gd name="connsiteX7" fmla="*/ 298009 w 1436764"/>
                      <a:gd name="connsiteY7" fmla="*/ 2217622 h 2219735"/>
                      <a:gd name="connsiteX8" fmla="*/ 265056 w 1436764"/>
                      <a:gd name="connsiteY8" fmla="*/ 2182181 h 2219735"/>
                      <a:gd name="connsiteX9" fmla="*/ 158745 w 1436764"/>
                      <a:gd name="connsiteY9" fmla="*/ 2014513 h 2219735"/>
                      <a:gd name="connsiteX10" fmla="*/ 1582 w 1436764"/>
                      <a:gd name="connsiteY10" fmla="*/ 1150425 h 2219735"/>
                      <a:gd name="connsiteX0" fmla="*/ 1582 w 1500339"/>
                      <a:gd name="connsiteY0" fmla="*/ 1150425 h 2219735"/>
                      <a:gd name="connsiteX1" fmla="*/ 171490 w 1500339"/>
                      <a:gd name="connsiteY1" fmla="*/ 727629 h 2219735"/>
                      <a:gd name="connsiteX2" fmla="*/ 854463 w 1500339"/>
                      <a:gd name="connsiteY2" fmla="*/ 467571 h 2219735"/>
                      <a:gd name="connsiteX3" fmla="*/ 1257879 w 1500339"/>
                      <a:gd name="connsiteY3" fmla="*/ 74785 h 2219735"/>
                      <a:gd name="connsiteX4" fmla="*/ 1497881 w 1500339"/>
                      <a:gd name="connsiteY4" fmla="*/ 818495 h 2219735"/>
                      <a:gd name="connsiteX5" fmla="*/ 1095570 w 1500339"/>
                      <a:gd name="connsiteY5" fmla="*/ 1896408 h 2219735"/>
                      <a:gd name="connsiteX6" fmla="*/ 431810 w 1500339"/>
                      <a:gd name="connsiteY6" fmla="*/ 2212820 h 2219735"/>
                      <a:gd name="connsiteX7" fmla="*/ 298009 w 1500339"/>
                      <a:gd name="connsiteY7" fmla="*/ 2217622 h 2219735"/>
                      <a:gd name="connsiteX8" fmla="*/ 265056 w 1500339"/>
                      <a:gd name="connsiteY8" fmla="*/ 2182181 h 2219735"/>
                      <a:gd name="connsiteX9" fmla="*/ 158745 w 1500339"/>
                      <a:gd name="connsiteY9" fmla="*/ 2014513 h 2219735"/>
                      <a:gd name="connsiteX10" fmla="*/ 1582 w 1500339"/>
                      <a:gd name="connsiteY10" fmla="*/ 1150425 h 221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0339" h="2219735">
                        <a:moveTo>
                          <a:pt x="1582" y="1150425"/>
                        </a:moveTo>
                        <a:cubicBezTo>
                          <a:pt x="1582" y="1031116"/>
                          <a:pt x="29343" y="841438"/>
                          <a:pt x="171490" y="727629"/>
                        </a:cubicBezTo>
                        <a:cubicBezTo>
                          <a:pt x="313637" y="613820"/>
                          <a:pt x="565655" y="467769"/>
                          <a:pt x="854463" y="467571"/>
                        </a:cubicBezTo>
                        <a:cubicBezTo>
                          <a:pt x="1056742" y="270103"/>
                          <a:pt x="1212010" y="-176590"/>
                          <a:pt x="1257879" y="74785"/>
                        </a:cubicBezTo>
                        <a:cubicBezTo>
                          <a:pt x="1321215" y="188474"/>
                          <a:pt x="1524932" y="514891"/>
                          <a:pt x="1497881" y="818495"/>
                        </a:cubicBezTo>
                        <a:cubicBezTo>
                          <a:pt x="1470830" y="1122099"/>
                          <a:pt x="1229349" y="1719222"/>
                          <a:pt x="1095570" y="1896408"/>
                        </a:cubicBezTo>
                        <a:lnTo>
                          <a:pt x="431810" y="2212820"/>
                        </a:lnTo>
                        <a:cubicBezTo>
                          <a:pt x="264479" y="2207713"/>
                          <a:pt x="290101" y="2225682"/>
                          <a:pt x="298009" y="2217622"/>
                        </a:cubicBezTo>
                        <a:cubicBezTo>
                          <a:pt x="305917" y="2209562"/>
                          <a:pt x="263551" y="2213079"/>
                          <a:pt x="265056" y="2182181"/>
                        </a:cubicBezTo>
                        <a:cubicBezTo>
                          <a:pt x="266561" y="2151283"/>
                          <a:pt x="180688" y="2186472"/>
                          <a:pt x="158745" y="2014513"/>
                        </a:cubicBezTo>
                        <a:cubicBezTo>
                          <a:pt x="-26993" y="1755059"/>
                          <a:pt x="1582" y="1438454"/>
                          <a:pt x="1582" y="1150425"/>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1" name="אליפסה 240"/>
                  <p:cNvSpPr/>
                  <p:nvPr/>
                </p:nvSpPr>
                <p:spPr bwMode="auto">
                  <a:xfrm>
                    <a:off x="3506224" y="3917369"/>
                    <a:ext cx="240774" cy="14180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2" name="מלבן מעוגל 1"/>
                  <p:cNvSpPr/>
                  <p:nvPr/>
                </p:nvSpPr>
                <p:spPr bwMode="auto">
                  <a:xfrm>
                    <a:off x="1899990" y="3996541"/>
                    <a:ext cx="1149373" cy="2785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3" name="מלבן מעוגל 1"/>
                  <p:cNvSpPr/>
                  <p:nvPr/>
                </p:nvSpPr>
                <p:spPr bwMode="auto">
                  <a:xfrm rot="1275964">
                    <a:off x="955353" y="3842688"/>
                    <a:ext cx="1108254" cy="39436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72136 w 1440288"/>
                      <a:gd name="connsiteY0" fmla="*/ 490942 h 1571058"/>
                      <a:gd name="connsiteX1" fmla="*/ 288164 w 1440288"/>
                      <a:gd name="connsiteY1" fmla="*/ 274914 h 1571058"/>
                      <a:gd name="connsiteX2" fmla="*/ 745281 w 1440288"/>
                      <a:gd name="connsiteY2" fmla="*/ 150494 h 1571058"/>
                      <a:gd name="connsiteX3" fmla="*/ 1026000 w 1440288"/>
                      <a:gd name="connsiteY3" fmla="*/ 202882 h 1571058"/>
                      <a:gd name="connsiteX4" fmla="*/ 1224260 w 1440288"/>
                      <a:gd name="connsiteY4" fmla="*/ 274914 h 1571058"/>
                      <a:gd name="connsiteX5" fmla="*/ 1361140 w 1440288"/>
                      <a:gd name="connsiteY5" fmla="*/ 23670 h 1571058"/>
                      <a:gd name="connsiteX6" fmla="*/ 1440288 w 1440288"/>
                      <a:gd name="connsiteY6" fmla="*/ 1355030 h 1571058"/>
                      <a:gd name="connsiteX7" fmla="*/ 1224260 w 1440288"/>
                      <a:gd name="connsiteY7" fmla="*/ 1571058 h 1571058"/>
                      <a:gd name="connsiteX8" fmla="*/ 288164 w 1440288"/>
                      <a:gd name="connsiteY8" fmla="*/ 1571058 h 1571058"/>
                      <a:gd name="connsiteX9" fmla="*/ 86424 w 1440288"/>
                      <a:gd name="connsiteY9" fmla="*/ 1397893 h 1571058"/>
                      <a:gd name="connsiteX10" fmla="*/ 72136 w 1440288"/>
                      <a:gd name="connsiteY10" fmla="*/ 490942 h 1571058"/>
                      <a:gd name="connsiteX0" fmla="*/ 72136 w 1607212"/>
                      <a:gd name="connsiteY0" fmla="*/ 490942 h 1571058"/>
                      <a:gd name="connsiteX1" fmla="*/ 288164 w 1607212"/>
                      <a:gd name="connsiteY1" fmla="*/ 274914 h 1571058"/>
                      <a:gd name="connsiteX2" fmla="*/ 745281 w 1607212"/>
                      <a:gd name="connsiteY2" fmla="*/ 150494 h 1571058"/>
                      <a:gd name="connsiteX3" fmla="*/ 1026000 w 1607212"/>
                      <a:gd name="connsiteY3" fmla="*/ 202882 h 1571058"/>
                      <a:gd name="connsiteX4" fmla="*/ 1224260 w 1607212"/>
                      <a:gd name="connsiteY4" fmla="*/ 274914 h 1571058"/>
                      <a:gd name="connsiteX5" fmla="*/ 1361140 w 1607212"/>
                      <a:gd name="connsiteY5" fmla="*/ 23670 h 1571058"/>
                      <a:gd name="connsiteX6" fmla="*/ 1607213 w 1607212"/>
                      <a:gd name="connsiteY6" fmla="*/ 680268 h 1571058"/>
                      <a:gd name="connsiteX7" fmla="*/ 1224260 w 1607212"/>
                      <a:gd name="connsiteY7" fmla="*/ 1571058 h 1571058"/>
                      <a:gd name="connsiteX8" fmla="*/ 288164 w 1607212"/>
                      <a:gd name="connsiteY8" fmla="*/ 1571058 h 1571058"/>
                      <a:gd name="connsiteX9" fmla="*/ 86424 w 1607212"/>
                      <a:gd name="connsiteY9" fmla="*/ 1397893 h 1571058"/>
                      <a:gd name="connsiteX10" fmla="*/ 72136 w 1607212"/>
                      <a:gd name="connsiteY10" fmla="*/ 490942 h 1571058"/>
                      <a:gd name="connsiteX0" fmla="*/ 72136 w 1607213"/>
                      <a:gd name="connsiteY0" fmla="*/ 341066 h 1421182"/>
                      <a:gd name="connsiteX1" fmla="*/ 288164 w 1607213"/>
                      <a:gd name="connsiteY1" fmla="*/ 125038 h 1421182"/>
                      <a:gd name="connsiteX2" fmla="*/ 745281 w 1607213"/>
                      <a:gd name="connsiteY2" fmla="*/ 618 h 1421182"/>
                      <a:gd name="connsiteX3" fmla="*/ 1026000 w 1607213"/>
                      <a:gd name="connsiteY3" fmla="*/ 53006 h 1421182"/>
                      <a:gd name="connsiteX4" fmla="*/ 1224260 w 1607213"/>
                      <a:gd name="connsiteY4" fmla="*/ 125038 h 1421182"/>
                      <a:gd name="connsiteX5" fmla="*/ 1375645 w 1607213"/>
                      <a:gd name="connsiteY5" fmla="*/ 144181 h 1421182"/>
                      <a:gd name="connsiteX6" fmla="*/ 1607213 w 1607213"/>
                      <a:gd name="connsiteY6" fmla="*/ 530392 h 1421182"/>
                      <a:gd name="connsiteX7" fmla="*/ 1224260 w 1607213"/>
                      <a:gd name="connsiteY7" fmla="*/ 1421182 h 1421182"/>
                      <a:gd name="connsiteX8" fmla="*/ 288164 w 1607213"/>
                      <a:gd name="connsiteY8" fmla="*/ 1421182 h 1421182"/>
                      <a:gd name="connsiteX9" fmla="*/ 86424 w 1607213"/>
                      <a:gd name="connsiteY9" fmla="*/ 1248017 h 1421182"/>
                      <a:gd name="connsiteX10" fmla="*/ 72136 w 1607213"/>
                      <a:gd name="connsiteY10" fmla="*/ 341066 h 1421182"/>
                      <a:gd name="connsiteX0" fmla="*/ 72136 w 1607213"/>
                      <a:gd name="connsiteY0" fmla="*/ 567995 h 1648111"/>
                      <a:gd name="connsiteX1" fmla="*/ 334993 w 1607213"/>
                      <a:gd name="connsiteY1" fmla="*/ 3471 h 1648111"/>
                      <a:gd name="connsiteX2" fmla="*/ 745281 w 1607213"/>
                      <a:gd name="connsiteY2" fmla="*/ 227547 h 1648111"/>
                      <a:gd name="connsiteX3" fmla="*/ 1026000 w 1607213"/>
                      <a:gd name="connsiteY3" fmla="*/ 279935 h 1648111"/>
                      <a:gd name="connsiteX4" fmla="*/ 1224260 w 1607213"/>
                      <a:gd name="connsiteY4" fmla="*/ 351967 h 1648111"/>
                      <a:gd name="connsiteX5" fmla="*/ 1375645 w 1607213"/>
                      <a:gd name="connsiteY5" fmla="*/ 371110 h 1648111"/>
                      <a:gd name="connsiteX6" fmla="*/ 1607213 w 1607213"/>
                      <a:gd name="connsiteY6" fmla="*/ 757321 h 1648111"/>
                      <a:gd name="connsiteX7" fmla="*/ 1224260 w 1607213"/>
                      <a:gd name="connsiteY7" fmla="*/ 1648111 h 1648111"/>
                      <a:gd name="connsiteX8" fmla="*/ 288164 w 1607213"/>
                      <a:gd name="connsiteY8" fmla="*/ 1648111 h 1648111"/>
                      <a:gd name="connsiteX9" fmla="*/ 86424 w 1607213"/>
                      <a:gd name="connsiteY9" fmla="*/ 1474946 h 1648111"/>
                      <a:gd name="connsiteX10" fmla="*/ 72136 w 1607213"/>
                      <a:gd name="connsiteY10" fmla="*/ 567995 h 1648111"/>
                      <a:gd name="connsiteX0" fmla="*/ 1059 w 1536136"/>
                      <a:gd name="connsiteY0" fmla="*/ 567995 h 1648111"/>
                      <a:gd name="connsiteX1" fmla="*/ 263916 w 1536136"/>
                      <a:gd name="connsiteY1" fmla="*/ 3471 h 1648111"/>
                      <a:gd name="connsiteX2" fmla="*/ 674204 w 1536136"/>
                      <a:gd name="connsiteY2" fmla="*/ 227547 h 1648111"/>
                      <a:gd name="connsiteX3" fmla="*/ 954923 w 1536136"/>
                      <a:gd name="connsiteY3" fmla="*/ 279935 h 1648111"/>
                      <a:gd name="connsiteX4" fmla="*/ 1153183 w 1536136"/>
                      <a:gd name="connsiteY4" fmla="*/ 351967 h 1648111"/>
                      <a:gd name="connsiteX5" fmla="*/ 1304568 w 1536136"/>
                      <a:gd name="connsiteY5" fmla="*/ 371110 h 1648111"/>
                      <a:gd name="connsiteX6" fmla="*/ 1536136 w 1536136"/>
                      <a:gd name="connsiteY6" fmla="*/ 757321 h 1648111"/>
                      <a:gd name="connsiteX7" fmla="*/ 1153183 w 1536136"/>
                      <a:gd name="connsiteY7" fmla="*/ 1648111 h 1648111"/>
                      <a:gd name="connsiteX8" fmla="*/ 217087 w 1536136"/>
                      <a:gd name="connsiteY8" fmla="*/ 1648111 h 1648111"/>
                      <a:gd name="connsiteX9" fmla="*/ 1059 w 1536136"/>
                      <a:gd name="connsiteY9" fmla="*/ 567995 h 1648111"/>
                      <a:gd name="connsiteX0" fmla="*/ 0 w 1535077"/>
                      <a:gd name="connsiteY0" fmla="*/ 567995 h 1648111"/>
                      <a:gd name="connsiteX1" fmla="*/ 262857 w 1535077"/>
                      <a:gd name="connsiteY1" fmla="*/ 3471 h 1648111"/>
                      <a:gd name="connsiteX2" fmla="*/ 673145 w 1535077"/>
                      <a:gd name="connsiteY2" fmla="*/ 227547 h 1648111"/>
                      <a:gd name="connsiteX3" fmla="*/ 953864 w 1535077"/>
                      <a:gd name="connsiteY3" fmla="*/ 279935 h 1648111"/>
                      <a:gd name="connsiteX4" fmla="*/ 1152124 w 1535077"/>
                      <a:gd name="connsiteY4" fmla="*/ 351967 h 1648111"/>
                      <a:gd name="connsiteX5" fmla="*/ 1303509 w 1535077"/>
                      <a:gd name="connsiteY5" fmla="*/ 371110 h 1648111"/>
                      <a:gd name="connsiteX6" fmla="*/ 1535077 w 1535077"/>
                      <a:gd name="connsiteY6" fmla="*/ 757321 h 1648111"/>
                      <a:gd name="connsiteX7" fmla="*/ 1152124 w 1535077"/>
                      <a:gd name="connsiteY7" fmla="*/ 1648111 h 1648111"/>
                      <a:gd name="connsiteX8" fmla="*/ 0 w 1535077"/>
                      <a:gd name="connsiteY8" fmla="*/ 567995 h 1648111"/>
                      <a:gd name="connsiteX0" fmla="*/ 0 w 1535077"/>
                      <a:gd name="connsiteY0" fmla="*/ 567995 h 1648111"/>
                      <a:gd name="connsiteX1" fmla="*/ 262857 w 1535077"/>
                      <a:gd name="connsiteY1" fmla="*/ 3471 h 1648111"/>
                      <a:gd name="connsiteX2" fmla="*/ 673145 w 1535077"/>
                      <a:gd name="connsiteY2" fmla="*/ 227547 h 1648111"/>
                      <a:gd name="connsiteX3" fmla="*/ 953864 w 1535077"/>
                      <a:gd name="connsiteY3" fmla="*/ 279935 h 1648111"/>
                      <a:gd name="connsiteX4" fmla="*/ 1152124 w 1535077"/>
                      <a:gd name="connsiteY4" fmla="*/ 351967 h 1648111"/>
                      <a:gd name="connsiteX5" fmla="*/ 1303509 w 1535077"/>
                      <a:gd name="connsiteY5" fmla="*/ 371110 h 1648111"/>
                      <a:gd name="connsiteX6" fmla="*/ 1535077 w 1535077"/>
                      <a:gd name="connsiteY6" fmla="*/ 757321 h 1648111"/>
                      <a:gd name="connsiteX7" fmla="*/ 1152124 w 1535077"/>
                      <a:gd name="connsiteY7" fmla="*/ 1648111 h 1648111"/>
                      <a:gd name="connsiteX8" fmla="*/ 364210 w 1535077"/>
                      <a:gd name="connsiteY8" fmla="*/ 1540578 h 1648111"/>
                      <a:gd name="connsiteX9" fmla="*/ 0 w 1535077"/>
                      <a:gd name="connsiteY9" fmla="*/ 567995 h 1648111"/>
                      <a:gd name="connsiteX0" fmla="*/ 5171 w 1360474"/>
                      <a:gd name="connsiteY0" fmla="*/ 743461 h 1648111"/>
                      <a:gd name="connsiteX1" fmla="*/ 88254 w 1360474"/>
                      <a:gd name="connsiteY1" fmla="*/ 3471 h 1648111"/>
                      <a:gd name="connsiteX2" fmla="*/ 498542 w 1360474"/>
                      <a:gd name="connsiteY2" fmla="*/ 227547 h 1648111"/>
                      <a:gd name="connsiteX3" fmla="*/ 779261 w 1360474"/>
                      <a:gd name="connsiteY3" fmla="*/ 279935 h 1648111"/>
                      <a:gd name="connsiteX4" fmla="*/ 977521 w 1360474"/>
                      <a:gd name="connsiteY4" fmla="*/ 351967 h 1648111"/>
                      <a:gd name="connsiteX5" fmla="*/ 1128906 w 1360474"/>
                      <a:gd name="connsiteY5" fmla="*/ 371110 h 1648111"/>
                      <a:gd name="connsiteX6" fmla="*/ 1360474 w 1360474"/>
                      <a:gd name="connsiteY6" fmla="*/ 757321 h 1648111"/>
                      <a:gd name="connsiteX7" fmla="*/ 977521 w 1360474"/>
                      <a:gd name="connsiteY7" fmla="*/ 1648111 h 1648111"/>
                      <a:gd name="connsiteX8" fmla="*/ 189607 w 1360474"/>
                      <a:gd name="connsiteY8" fmla="*/ 1540578 h 1648111"/>
                      <a:gd name="connsiteX9" fmla="*/ 5171 w 1360474"/>
                      <a:gd name="connsiteY9" fmla="*/ 743461 h 16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0474" h="1648111">
                        <a:moveTo>
                          <a:pt x="5171" y="743461"/>
                        </a:moveTo>
                        <a:cubicBezTo>
                          <a:pt x="5171" y="624152"/>
                          <a:pt x="-31055" y="3471"/>
                          <a:pt x="88254" y="3471"/>
                        </a:cubicBezTo>
                        <a:cubicBezTo>
                          <a:pt x="200445" y="-29458"/>
                          <a:pt x="383374" y="181470"/>
                          <a:pt x="498542" y="227547"/>
                        </a:cubicBezTo>
                        <a:cubicBezTo>
                          <a:pt x="613710" y="273624"/>
                          <a:pt x="699431" y="283011"/>
                          <a:pt x="779261" y="279935"/>
                        </a:cubicBezTo>
                        <a:lnTo>
                          <a:pt x="977521" y="351967"/>
                        </a:lnTo>
                        <a:cubicBezTo>
                          <a:pt x="1096830" y="351967"/>
                          <a:pt x="1128906" y="251801"/>
                          <a:pt x="1128906" y="371110"/>
                        </a:cubicBezTo>
                        <a:cubicBezTo>
                          <a:pt x="1152718" y="644852"/>
                          <a:pt x="1336662" y="483579"/>
                          <a:pt x="1360474" y="757321"/>
                        </a:cubicBezTo>
                        <a:cubicBezTo>
                          <a:pt x="1360474" y="876630"/>
                          <a:pt x="1096830" y="1648111"/>
                          <a:pt x="977521" y="1648111"/>
                        </a:cubicBezTo>
                        <a:cubicBezTo>
                          <a:pt x="764281" y="1433812"/>
                          <a:pt x="402847" y="1754877"/>
                          <a:pt x="189607" y="1540578"/>
                        </a:cubicBezTo>
                        <a:lnTo>
                          <a:pt x="5171" y="743461"/>
                        </a:ln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4" name="אליפסה 243"/>
                  <p:cNvSpPr/>
                  <p:nvPr/>
                </p:nvSpPr>
                <p:spPr bwMode="auto">
                  <a:xfrm>
                    <a:off x="2356587" y="4043422"/>
                    <a:ext cx="247280" cy="16150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5" name="אליפסה 244"/>
                  <p:cNvSpPr/>
                  <p:nvPr/>
                </p:nvSpPr>
                <p:spPr bwMode="auto">
                  <a:xfrm>
                    <a:off x="1239489" y="3893735"/>
                    <a:ext cx="169192" cy="18907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7" name="אליפסה 246"/>
                  <p:cNvSpPr/>
                  <p:nvPr/>
                </p:nvSpPr>
                <p:spPr bwMode="auto">
                  <a:xfrm>
                    <a:off x="3232914" y="4254165"/>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2" name="אליפסה 251"/>
                  <p:cNvSpPr/>
                  <p:nvPr/>
                </p:nvSpPr>
                <p:spPr bwMode="auto">
                  <a:xfrm>
                    <a:off x="3543099" y="4082813"/>
                    <a:ext cx="3687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3" name="אליפסה 252"/>
                  <p:cNvSpPr/>
                  <p:nvPr/>
                </p:nvSpPr>
                <p:spPr bwMode="auto">
                  <a:xfrm>
                    <a:off x="3553944" y="4137961"/>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4" name="אליפסה 253"/>
                  <p:cNvSpPr/>
                  <p:nvPr/>
                </p:nvSpPr>
                <p:spPr bwMode="auto">
                  <a:xfrm>
                    <a:off x="3803394" y="4086752"/>
                    <a:ext cx="3904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5" name="אליפסה 254"/>
                  <p:cNvSpPr/>
                  <p:nvPr/>
                </p:nvSpPr>
                <p:spPr bwMode="auto">
                  <a:xfrm>
                    <a:off x="3816409" y="4141900"/>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256" name="מחבר חץ ישר 255"/>
                  <p:cNvCxnSpPr>
                    <a:endCxn id="230" idx="0"/>
                  </p:cNvCxnSpPr>
                  <p:nvPr/>
                </p:nvCxnSpPr>
                <p:spPr>
                  <a:xfrm flipH="1">
                    <a:off x="2198242" y="3773590"/>
                    <a:ext cx="39044" cy="112856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70" name="אליפסה 269"/>
                  <p:cNvSpPr/>
                  <p:nvPr/>
                </p:nvSpPr>
                <p:spPr bwMode="auto">
                  <a:xfrm>
                    <a:off x="3658062" y="3222111"/>
                    <a:ext cx="34706" cy="33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5" name="אליפסה 284"/>
                  <p:cNvSpPr/>
                  <p:nvPr/>
                </p:nvSpPr>
                <p:spPr bwMode="auto">
                  <a:xfrm>
                    <a:off x="3666739" y="3277259"/>
                    <a:ext cx="39044" cy="27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6" name="אליפסה 285"/>
                  <p:cNvSpPr/>
                  <p:nvPr/>
                </p:nvSpPr>
                <p:spPr bwMode="auto">
                  <a:xfrm>
                    <a:off x="2992142" y="3237868"/>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7" name="אליפסה 286"/>
                  <p:cNvSpPr/>
                  <p:nvPr/>
                </p:nvSpPr>
                <p:spPr bwMode="auto">
                  <a:xfrm>
                    <a:off x="3000818" y="3287108"/>
                    <a:ext cx="3904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8" name="אליפסה 287"/>
                  <p:cNvSpPr/>
                  <p:nvPr/>
                </p:nvSpPr>
                <p:spPr bwMode="auto">
                  <a:xfrm>
                    <a:off x="3117951" y="3361951"/>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9" name="אליפסה 288"/>
                  <p:cNvSpPr/>
                  <p:nvPr/>
                </p:nvSpPr>
                <p:spPr bwMode="auto">
                  <a:xfrm>
                    <a:off x="3128796" y="3419068"/>
                    <a:ext cx="36876" cy="33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0" name="אליפסה 289"/>
                  <p:cNvSpPr/>
                  <p:nvPr/>
                </p:nvSpPr>
                <p:spPr bwMode="auto">
                  <a:xfrm>
                    <a:off x="2493243" y="3212264"/>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1" name="אליפסה 290"/>
                  <p:cNvSpPr/>
                  <p:nvPr/>
                </p:nvSpPr>
                <p:spPr bwMode="auto">
                  <a:xfrm>
                    <a:off x="2501919" y="3267412"/>
                    <a:ext cx="39044" cy="29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2" name="אליפסה 291"/>
                  <p:cNvSpPr/>
                  <p:nvPr/>
                </p:nvSpPr>
                <p:spPr bwMode="auto">
                  <a:xfrm>
                    <a:off x="3430305" y="2769110"/>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3" name="אליפסה 292"/>
                  <p:cNvSpPr/>
                  <p:nvPr/>
                </p:nvSpPr>
                <p:spPr bwMode="auto">
                  <a:xfrm>
                    <a:off x="3438981" y="2824258"/>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4" name="אליפסה 293"/>
                  <p:cNvSpPr/>
                  <p:nvPr/>
                </p:nvSpPr>
                <p:spPr bwMode="auto">
                  <a:xfrm>
                    <a:off x="3395599" y="3076363"/>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5" name="אליפסה 294"/>
                  <p:cNvSpPr/>
                  <p:nvPr/>
                </p:nvSpPr>
                <p:spPr bwMode="auto">
                  <a:xfrm>
                    <a:off x="3406444" y="3131511"/>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6" name="אליפסה 295"/>
                  <p:cNvSpPr/>
                  <p:nvPr/>
                </p:nvSpPr>
                <p:spPr bwMode="auto">
                  <a:xfrm>
                    <a:off x="3927034" y="3048789"/>
                    <a:ext cx="36876" cy="33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7" name="אליפסה 296"/>
                  <p:cNvSpPr/>
                  <p:nvPr/>
                </p:nvSpPr>
                <p:spPr bwMode="auto">
                  <a:xfrm>
                    <a:off x="3937880" y="3103937"/>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02578" name="קבוצה 119"/>
                  <p:cNvGrpSpPr>
                    <a:grpSpLocks/>
                  </p:cNvGrpSpPr>
                  <p:nvPr/>
                </p:nvGrpSpPr>
                <p:grpSpPr bwMode="auto">
                  <a:xfrm>
                    <a:off x="2357229" y="2825191"/>
                    <a:ext cx="56944" cy="106082"/>
                    <a:chOff x="9025507" y="4643958"/>
                    <a:chExt cx="60039" cy="119108"/>
                  </a:xfrm>
                </p:grpSpPr>
                <p:sp>
                  <p:nvSpPr>
                    <p:cNvPr id="321" name="אליפסה 320"/>
                    <p:cNvSpPr/>
                    <p:nvPr/>
                  </p:nvSpPr>
                  <p:spPr>
                    <a:xfrm>
                      <a:off x="9022544" y="4649545"/>
                      <a:ext cx="38879" cy="46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5" name="אליפסה 324"/>
                    <p:cNvSpPr/>
                    <p:nvPr/>
                  </p:nvSpPr>
                  <p:spPr>
                    <a:xfrm>
                      <a:off x="9033978" y="4722521"/>
                      <a:ext cx="38880" cy="48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579" name="קבוצה 119"/>
                  <p:cNvGrpSpPr>
                    <a:grpSpLocks/>
                  </p:cNvGrpSpPr>
                  <p:nvPr/>
                </p:nvGrpSpPr>
                <p:grpSpPr bwMode="auto">
                  <a:xfrm>
                    <a:off x="2863320" y="4083119"/>
                    <a:ext cx="56944" cy="106082"/>
                    <a:chOff x="9025507" y="4643958"/>
                    <a:chExt cx="60039" cy="119108"/>
                  </a:xfrm>
                </p:grpSpPr>
                <p:sp>
                  <p:nvSpPr>
                    <p:cNvPr id="313" name="אליפסה 312"/>
                    <p:cNvSpPr/>
                    <p:nvPr/>
                  </p:nvSpPr>
                  <p:spPr>
                    <a:xfrm>
                      <a:off x="9017248" y="4652461"/>
                      <a:ext cx="43454" cy="46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7" name="אליפסה 316"/>
                    <p:cNvSpPr/>
                    <p:nvPr/>
                  </p:nvSpPr>
                  <p:spPr>
                    <a:xfrm>
                      <a:off x="9028684" y="4725437"/>
                      <a:ext cx="45741" cy="46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sp>
            <p:nvSpPr>
              <p:cNvPr id="151" name="חץ ימינה 150"/>
              <p:cNvSpPr/>
              <p:nvPr/>
            </p:nvSpPr>
            <p:spPr bwMode="auto">
              <a:xfrm flipH="1">
                <a:off x="5032023" y="4994691"/>
                <a:ext cx="460617" cy="470582"/>
              </a:xfrm>
              <a:prstGeom prst="rightArrow">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102448" name="קבוצה 151"/>
              <p:cNvGrpSpPr>
                <a:grpSpLocks/>
              </p:cNvGrpSpPr>
              <p:nvPr/>
            </p:nvGrpSpPr>
            <p:grpSpPr bwMode="auto">
              <a:xfrm>
                <a:off x="5277850" y="2911421"/>
                <a:ext cx="3378336" cy="2179894"/>
                <a:chOff x="5277850" y="2911421"/>
                <a:chExt cx="3378336" cy="2179894"/>
              </a:xfrm>
            </p:grpSpPr>
            <p:sp>
              <p:nvSpPr>
                <p:cNvPr id="181" name="מלבן מעוגל 1"/>
                <p:cNvSpPr/>
                <p:nvPr/>
              </p:nvSpPr>
              <p:spPr bwMode="auto">
                <a:xfrm rot="3810613">
                  <a:off x="5104508" y="3252630"/>
                  <a:ext cx="819187" cy="47250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82" name="מלבן מעוגל 1"/>
                <p:cNvSpPr/>
                <p:nvPr/>
              </p:nvSpPr>
              <p:spPr bwMode="auto">
                <a:xfrm rot="6425253">
                  <a:off x="7988573" y="3211818"/>
                  <a:ext cx="883319" cy="451906"/>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86424 w 1440288"/>
                    <a:gd name="connsiteY8" fmla="*/ 1248017 h 1421182"/>
                    <a:gd name="connsiteX9" fmla="*/ 72136 w 1440288"/>
                    <a:gd name="connsiteY9" fmla="*/ 341066 h 1421182"/>
                    <a:gd name="connsiteX0" fmla="*/ 3782 w 1371934"/>
                    <a:gd name="connsiteY0" fmla="*/ 341066 h 1808747"/>
                    <a:gd name="connsiteX1" fmla="*/ 219810 w 1371934"/>
                    <a:gd name="connsiteY1" fmla="*/ 125038 h 1808747"/>
                    <a:gd name="connsiteX2" fmla="*/ 676927 w 1371934"/>
                    <a:gd name="connsiteY2" fmla="*/ 618 h 1808747"/>
                    <a:gd name="connsiteX3" fmla="*/ 957646 w 1371934"/>
                    <a:gd name="connsiteY3" fmla="*/ 53006 h 1808747"/>
                    <a:gd name="connsiteX4" fmla="*/ 1155906 w 1371934"/>
                    <a:gd name="connsiteY4" fmla="*/ 125038 h 1808747"/>
                    <a:gd name="connsiteX5" fmla="*/ 1300497 w 1371934"/>
                    <a:gd name="connsiteY5" fmla="*/ 383928 h 1808747"/>
                    <a:gd name="connsiteX6" fmla="*/ 1371934 w 1371934"/>
                    <a:gd name="connsiteY6" fmla="*/ 1205154 h 1808747"/>
                    <a:gd name="connsiteX7" fmla="*/ 1155906 w 1371934"/>
                    <a:gd name="connsiteY7" fmla="*/ 1421182 h 1808747"/>
                    <a:gd name="connsiteX8" fmla="*/ 148810 w 1371934"/>
                    <a:gd name="connsiteY8" fmla="*/ 1808748 h 1808747"/>
                    <a:gd name="connsiteX9" fmla="*/ 3782 w 1371934"/>
                    <a:gd name="connsiteY9" fmla="*/ 341066 h 1808747"/>
                    <a:gd name="connsiteX0" fmla="*/ 3782 w 1371934"/>
                    <a:gd name="connsiteY0" fmla="*/ 341066 h 1808747"/>
                    <a:gd name="connsiteX1" fmla="*/ 219810 w 1371934"/>
                    <a:gd name="connsiteY1" fmla="*/ 125038 h 1808747"/>
                    <a:gd name="connsiteX2" fmla="*/ 676927 w 1371934"/>
                    <a:gd name="connsiteY2" fmla="*/ 618 h 1808747"/>
                    <a:gd name="connsiteX3" fmla="*/ 957646 w 1371934"/>
                    <a:gd name="connsiteY3" fmla="*/ 53006 h 1808747"/>
                    <a:gd name="connsiteX4" fmla="*/ 1155906 w 1371934"/>
                    <a:gd name="connsiteY4" fmla="*/ 125038 h 1808747"/>
                    <a:gd name="connsiteX5" fmla="*/ 1300497 w 1371934"/>
                    <a:gd name="connsiteY5" fmla="*/ 383928 h 1808747"/>
                    <a:gd name="connsiteX6" fmla="*/ 1371934 w 1371934"/>
                    <a:gd name="connsiteY6" fmla="*/ 1205154 h 1808747"/>
                    <a:gd name="connsiteX7" fmla="*/ 1155906 w 1371934"/>
                    <a:gd name="connsiteY7" fmla="*/ 1421182 h 1808747"/>
                    <a:gd name="connsiteX8" fmla="*/ 148810 w 1371934"/>
                    <a:gd name="connsiteY8" fmla="*/ 1808748 h 1808747"/>
                    <a:gd name="connsiteX9" fmla="*/ 3782 w 1371934"/>
                    <a:gd name="connsiteY9" fmla="*/ 341066 h 1808747"/>
                    <a:gd name="connsiteX0" fmla="*/ 19139 w 1343587"/>
                    <a:gd name="connsiteY0" fmla="*/ 930311 h 1808747"/>
                    <a:gd name="connsiteX1" fmla="*/ 191463 w 1343587"/>
                    <a:gd name="connsiteY1" fmla="*/ 125038 h 1808747"/>
                    <a:gd name="connsiteX2" fmla="*/ 648580 w 1343587"/>
                    <a:gd name="connsiteY2" fmla="*/ 618 h 1808747"/>
                    <a:gd name="connsiteX3" fmla="*/ 929299 w 1343587"/>
                    <a:gd name="connsiteY3" fmla="*/ 53006 h 1808747"/>
                    <a:gd name="connsiteX4" fmla="*/ 1127559 w 1343587"/>
                    <a:gd name="connsiteY4" fmla="*/ 125038 h 1808747"/>
                    <a:gd name="connsiteX5" fmla="*/ 1272150 w 1343587"/>
                    <a:gd name="connsiteY5" fmla="*/ 383928 h 1808747"/>
                    <a:gd name="connsiteX6" fmla="*/ 1343587 w 1343587"/>
                    <a:gd name="connsiteY6" fmla="*/ 1205154 h 1808747"/>
                    <a:gd name="connsiteX7" fmla="*/ 1127559 w 1343587"/>
                    <a:gd name="connsiteY7" fmla="*/ 1421182 h 1808747"/>
                    <a:gd name="connsiteX8" fmla="*/ 120463 w 1343587"/>
                    <a:gd name="connsiteY8" fmla="*/ 1808748 h 1808747"/>
                    <a:gd name="connsiteX9" fmla="*/ 19139 w 1343587"/>
                    <a:gd name="connsiteY9" fmla="*/ 930311 h 1808747"/>
                    <a:gd name="connsiteX0" fmla="*/ 19139 w 1343587"/>
                    <a:gd name="connsiteY0" fmla="*/ 929692 h 1808128"/>
                    <a:gd name="connsiteX1" fmla="*/ 648580 w 1343587"/>
                    <a:gd name="connsiteY1" fmla="*/ -1 h 1808128"/>
                    <a:gd name="connsiteX2" fmla="*/ 929299 w 1343587"/>
                    <a:gd name="connsiteY2" fmla="*/ 52387 h 1808128"/>
                    <a:gd name="connsiteX3" fmla="*/ 1127559 w 1343587"/>
                    <a:gd name="connsiteY3" fmla="*/ 124419 h 1808128"/>
                    <a:gd name="connsiteX4" fmla="*/ 1272150 w 1343587"/>
                    <a:gd name="connsiteY4" fmla="*/ 383309 h 1808128"/>
                    <a:gd name="connsiteX5" fmla="*/ 1343587 w 1343587"/>
                    <a:gd name="connsiteY5" fmla="*/ 1204535 h 1808128"/>
                    <a:gd name="connsiteX6" fmla="*/ 1127559 w 1343587"/>
                    <a:gd name="connsiteY6" fmla="*/ 1420563 h 1808128"/>
                    <a:gd name="connsiteX7" fmla="*/ 120463 w 1343587"/>
                    <a:gd name="connsiteY7" fmla="*/ 1808129 h 1808128"/>
                    <a:gd name="connsiteX8" fmla="*/ 19139 w 1343587"/>
                    <a:gd name="connsiteY8" fmla="*/ 929692 h 1808128"/>
                    <a:gd name="connsiteX0" fmla="*/ 19139 w 1343587"/>
                    <a:gd name="connsiteY0" fmla="*/ 877306 h 1755742"/>
                    <a:gd name="connsiteX1" fmla="*/ 929299 w 1343587"/>
                    <a:gd name="connsiteY1" fmla="*/ 1 h 1755742"/>
                    <a:gd name="connsiteX2" fmla="*/ 1127559 w 1343587"/>
                    <a:gd name="connsiteY2" fmla="*/ 72033 h 1755742"/>
                    <a:gd name="connsiteX3" fmla="*/ 1272150 w 1343587"/>
                    <a:gd name="connsiteY3" fmla="*/ 330923 h 1755742"/>
                    <a:gd name="connsiteX4" fmla="*/ 1343587 w 1343587"/>
                    <a:gd name="connsiteY4" fmla="*/ 1152149 h 1755742"/>
                    <a:gd name="connsiteX5" fmla="*/ 1127559 w 1343587"/>
                    <a:gd name="connsiteY5" fmla="*/ 1368177 h 1755742"/>
                    <a:gd name="connsiteX6" fmla="*/ 120463 w 1343587"/>
                    <a:gd name="connsiteY6" fmla="*/ 1755743 h 1755742"/>
                    <a:gd name="connsiteX7" fmla="*/ 19139 w 1343587"/>
                    <a:gd name="connsiteY7" fmla="*/ 877306 h 1755742"/>
                    <a:gd name="connsiteX0" fmla="*/ 19139 w 1343587"/>
                    <a:gd name="connsiteY0" fmla="*/ 877306 h 1755742"/>
                    <a:gd name="connsiteX1" fmla="*/ 929299 w 1343587"/>
                    <a:gd name="connsiteY1" fmla="*/ 1 h 1755742"/>
                    <a:gd name="connsiteX2" fmla="*/ 1020117 w 1343587"/>
                    <a:gd name="connsiteY2" fmla="*/ 353230 h 1755742"/>
                    <a:gd name="connsiteX3" fmla="*/ 1127559 w 1343587"/>
                    <a:gd name="connsiteY3" fmla="*/ 72033 h 1755742"/>
                    <a:gd name="connsiteX4" fmla="*/ 1272150 w 1343587"/>
                    <a:gd name="connsiteY4" fmla="*/ 330923 h 1755742"/>
                    <a:gd name="connsiteX5" fmla="*/ 1343587 w 1343587"/>
                    <a:gd name="connsiteY5" fmla="*/ 1152149 h 1755742"/>
                    <a:gd name="connsiteX6" fmla="*/ 1127559 w 1343587"/>
                    <a:gd name="connsiteY6" fmla="*/ 1368177 h 1755742"/>
                    <a:gd name="connsiteX7" fmla="*/ 120463 w 1343587"/>
                    <a:gd name="connsiteY7" fmla="*/ 1755743 h 1755742"/>
                    <a:gd name="connsiteX8" fmla="*/ 19139 w 1343587"/>
                    <a:gd name="connsiteY8" fmla="*/ 877306 h 1755742"/>
                    <a:gd name="connsiteX0" fmla="*/ 19139 w 1343587"/>
                    <a:gd name="connsiteY0" fmla="*/ 805274 h 1683710"/>
                    <a:gd name="connsiteX1" fmla="*/ 1020117 w 1343587"/>
                    <a:gd name="connsiteY1" fmla="*/ 281198 h 1683710"/>
                    <a:gd name="connsiteX2" fmla="*/ 1127559 w 1343587"/>
                    <a:gd name="connsiteY2" fmla="*/ 1 h 1683710"/>
                    <a:gd name="connsiteX3" fmla="*/ 1272150 w 1343587"/>
                    <a:gd name="connsiteY3" fmla="*/ 258891 h 1683710"/>
                    <a:gd name="connsiteX4" fmla="*/ 1343587 w 1343587"/>
                    <a:gd name="connsiteY4" fmla="*/ 1080117 h 1683710"/>
                    <a:gd name="connsiteX5" fmla="*/ 1127559 w 1343587"/>
                    <a:gd name="connsiteY5" fmla="*/ 1296145 h 1683710"/>
                    <a:gd name="connsiteX6" fmla="*/ 120463 w 1343587"/>
                    <a:gd name="connsiteY6" fmla="*/ 1683711 h 1683710"/>
                    <a:gd name="connsiteX7" fmla="*/ 19139 w 1343587"/>
                    <a:gd name="connsiteY7" fmla="*/ 805274 h 1683710"/>
                    <a:gd name="connsiteX0" fmla="*/ 19139 w 1343587"/>
                    <a:gd name="connsiteY0" fmla="*/ 546383 h 1424819"/>
                    <a:gd name="connsiteX1" fmla="*/ 1020117 w 1343587"/>
                    <a:gd name="connsiteY1" fmla="*/ 22307 h 1424819"/>
                    <a:gd name="connsiteX2" fmla="*/ 1272150 w 1343587"/>
                    <a:gd name="connsiteY2" fmla="*/ 0 h 1424819"/>
                    <a:gd name="connsiteX3" fmla="*/ 1343587 w 1343587"/>
                    <a:gd name="connsiteY3" fmla="*/ 821226 h 1424819"/>
                    <a:gd name="connsiteX4" fmla="*/ 1127559 w 1343587"/>
                    <a:gd name="connsiteY4" fmla="*/ 1037254 h 1424819"/>
                    <a:gd name="connsiteX5" fmla="*/ 120463 w 1343587"/>
                    <a:gd name="connsiteY5" fmla="*/ 1424820 h 1424819"/>
                    <a:gd name="connsiteX6" fmla="*/ 19139 w 1343587"/>
                    <a:gd name="connsiteY6" fmla="*/ 546383 h 1424819"/>
                    <a:gd name="connsiteX0" fmla="*/ 19139 w 1365842"/>
                    <a:gd name="connsiteY0" fmla="*/ 524075 h 1402511"/>
                    <a:gd name="connsiteX1" fmla="*/ 1020117 w 1365842"/>
                    <a:gd name="connsiteY1" fmla="*/ -1 h 1402511"/>
                    <a:gd name="connsiteX2" fmla="*/ 1365842 w 1365842"/>
                    <a:gd name="connsiteY2" fmla="*/ 45326 h 1402511"/>
                    <a:gd name="connsiteX3" fmla="*/ 1343587 w 1365842"/>
                    <a:gd name="connsiteY3" fmla="*/ 798918 h 1402511"/>
                    <a:gd name="connsiteX4" fmla="*/ 1127559 w 1365842"/>
                    <a:gd name="connsiteY4" fmla="*/ 1014946 h 1402511"/>
                    <a:gd name="connsiteX5" fmla="*/ 120463 w 1365842"/>
                    <a:gd name="connsiteY5" fmla="*/ 1402512 h 1402511"/>
                    <a:gd name="connsiteX6" fmla="*/ 19139 w 1365842"/>
                    <a:gd name="connsiteY6" fmla="*/ 524075 h 140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842" h="1402511">
                      <a:moveTo>
                        <a:pt x="19139" y="524075"/>
                      </a:moveTo>
                      <a:cubicBezTo>
                        <a:pt x="169081" y="290323"/>
                        <a:pt x="835380" y="134211"/>
                        <a:pt x="1020117" y="-1"/>
                      </a:cubicBezTo>
                      <a:lnTo>
                        <a:pt x="1365842" y="45326"/>
                      </a:lnTo>
                      <a:lnTo>
                        <a:pt x="1343587" y="798918"/>
                      </a:lnTo>
                      <a:cubicBezTo>
                        <a:pt x="1343587" y="918227"/>
                        <a:pt x="1246868" y="1014946"/>
                        <a:pt x="1127559" y="1014946"/>
                      </a:cubicBezTo>
                      <a:cubicBezTo>
                        <a:pt x="791860" y="1144135"/>
                        <a:pt x="438430" y="1225720"/>
                        <a:pt x="120463" y="1402512"/>
                      </a:cubicBezTo>
                      <a:cubicBezTo>
                        <a:pt x="-65275" y="1143058"/>
                        <a:pt x="19139" y="812104"/>
                        <a:pt x="19139" y="524075"/>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nvGrpSpPr>
                <p:cNvPr id="102481" name="קבוצה 119"/>
                <p:cNvGrpSpPr>
                  <a:grpSpLocks/>
                </p:cNvGrpSpPr>
                <p:nvPr/>
              </p:nvGrpSpPr>
              <p:grpSpPr bwMode="auto">
                <a:xfrm>
                  <a:off x="6035236" y="4972242"/>
                  <a:ext cx="61344" cy="119073"/>
                  <a:chOff x="9025507" y="4643958"/>
                  <a:chExt cx="60039" cy="119108"/>
                </a:xfrm>
              </p:grpSpPr>
              <p:sp>
                <p:nvSpPr>
                  <p:cNvPr id="198" name="אליפסה 197"/>
                  <p:cNvSpPr/>
                  <p:nvPr/>
                </p:nvSpPr>
                <p:spPr>
                  <a:xfrm>
                    <a:off x="9024830" y="4644747"/>
                    <a:ext cx="4691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9" name="אליפסה 198"/>
                  <p:cNvSpPr/>
                  <p:nvPr/>
                </p:nvSpPr>
                <p:spPr>
                  <a:xfrm>
                    <a:off x="9039110" y="4717621"/>
                    <a:ext cx="46917" cy="45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482" name="קבוצה 119"/>
                <p:cNvGrpSpPr>
                  <a:grpSpLocks/>
                </p:cNvGrpSpPr>
                <p:nvPr/>
              </p:nvGrpSpPr>
              <p:grpSpPr bwMode="auto">
                <a:xfrm>
                  <a:off x="5913852" y="4778602"/>
                  <a:ext cx="61344" cy="119073"/>
                  <a:chOff x="9025507" y="4643958"/>
                  <a:chExt cx="60039" cy="119108"/>
                </a:xfrm>
              </p:grpSpPr>
              <p:sp>
                <p:nvSpPr>
                  <p:cNvPr id="196" name="אליפסה 195"/>
                  <p:cNvSpPr/>
                  <p:nvPr/>
                </p:nvSpPr>
                <p:spPr>
                  <a:xfrm>
                    <a:off x="9025317" y="4641490"/>
                    <a:ext cx="46918" cy="49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7" name="אליפסה 196"/>
                  <p:cNvSpPr/>
                  <p:nvPr/>
                </p:nvSpPr>
                <p:spPr>
                  <a:xfrm>
                    <a:off x="9039597" y="4718303"/>
                    <a:ext cx="46917" cy="45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483" name="קבוצה 119"/>
                <p:cNvGrpSpPr>
                  <a:grpSpLocks/>
                </p:cNvGrpSpPr>
                <p:nvPr/>
              </p:nvGrpSpPr>
              <p:grpSpPr bwMode="auto">
                <a:xfrm>
                  <a:off x="5777319" y="4945255"/>
                  <a:ext cx="61344" cy="119073"/>
                  <a:chOff x="9025507" y="4643958"/>
                  <a:chExt cx="60039" cy="119108"/>
                </a:xfrm>
              </p:grpSpPr>
              <p:sp>
                <p:nvSpPr>
                  <p:cNvPr id="194" name="אליפסה 193"/>
                  <p:cNvSpPr/>
                  <p:nvPr/>
                </p:nvSpPr>
                <p:spPr>
                  <a:xfrm>
                    <a:off x="9026353" y="4644169"/>
                    <a:ext cx="4487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5" name="אליפסה 194"/>
                  <p:cNvSpPr/>
                  <p:nvPr/>
                </p:nvSpPr>
                <p:spPr>
                  <a:xfrm>
                    <a:off x="9038592" y="4715072"/>
                    <a:ext cx="46917" cy="4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484" name="קבוצה 119"/>
                <p:cNvGrpSpPr>
                  <a:grpSpLocks/>
                </p:cNvGrpSpPr>
                <p:nvPr/>
              </p:nvGrpSpPr>
              <p:grpSpPr bwMode="auto">
                <a:xfrm>
                  <a:off x="6018157" y="3509921"/>
                  <a:ext cx="61344" cy="119073"/>
                  <a:chOff x="9025507" y="4643958"/>
                  <a:chExt cx="60039" cy="119108"/>
                </a:xfrm>
              </p:grpSpPr>
              <p:sp>
                <p:nvSpPr>
                  <p:cNvPr id="192" name="אליפסה 191"/>
                  <p:cNvSpPr/>
                  <p:nvPr/>
                </p:nvSpPr>
                <p:spPr>
                  <a:xfrm>
                    <a:off x="9025227" y="4644129"/>
                    <a:ext cx="4691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3" name="אליפסה 192"/>
                  <p:cNvSpPr/>
                  <p:nvPr/>
                </p:nvSpPr>
                <p:spPr>
                  <a:xfrm>
                    <a:off x="9039507" y="4717002"/>
                    <a:ext cx="46917" cy="43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485" name="קבוצה 119"/>
                <p:cNvGrpSpPr>
                  <a:grpSpLocks/>
                </p:cNvGrpSpPr>
                <p:nvPr/>
              </p:nvGrpSpPr>
              <p:grpSpPr bwMode="auto">
                <a:xfrm>
                  <a:off x="6020823" y="2911421"/>
                  <a:ext cx="61344" cy="119073"/>
                  <a:chOff x="9025507" y="4643958"/>
                  <a:chExt cx="60039" cy="119108"/>
                </a:xfrm>
              </p:grpSpPr>
              <p:sp>
                <p:nvSpPr>
                  <p:cNvPr id="190" name="אליפסה 189"/>
                  <p:cNvSpPr/>
                  <p:nvPr/>
                </p:nvSpPr>
                <p:spPr>
                  <a:xfrm>
                    <a:off x="9024658" y="4644065"/>
                    <a:ext cx="46917"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1" name="אליפסה 190"/>
                  <p:cNvSpPr/>
                  <p:nvPr/>
                </p:nvSpPr>
                <p:spPr>
                  <a:xfrm>
                    <a:off x="9038936" y="4716937"/>
                    <a:ext cx="46918" cy="43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53" name="מלבן מעוגל 1"/>
              <p:cNvSpPr/>
              <p:nvPr/>
            </p:nvSpPr>
            <p:spPr bwMode="auto">
              <a:xfrm rot="5812716">
                <a:off x="5145337" y="2512067"/>
                <a:ext cx="819187" cy="47250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54" name="מלבן מעוגל 1"/>
              <p:cNvSpPr/>
              <p:nvPr/>
            </p:nvSpPr>
            <p:spPr bwMode="auto">
              <a:xfrm rot="15115949" flipH="1">
                <a:off x="7848158" y="2431057"/>
                <a:ext cx="819187" cy="43339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55" name="אליפסה 154"/>
              <p:cNvSpPr/>
              <p:nvPr/>
            </p:nvSpPr>
            <p:spPr bwMode="auto">
              <a:xfrm rot="-4980000">
                <a:off x="8360010" y="3404772"/>
                <a:ext cx="230368" cy="1417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56" name="אליפסה 155"/>
              <p:cNvSpPr/>
              <p:nvPr/>
            </p:nvSpPr>
            <p:spPr bwMode="auto">
              <a:xfrm rot="-6960000">
                <a:off x="8217181" y="2576822"/>
                <a:ext cx="228400" cy="1417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57" name="אליפסה 156"/>
              <p:cNvSpPr/>
              <p:nvPr/>
            </p:nvSpPr>
            <p:spPr bwMode="auto">
              <a:xfrm rot="-6420000">
                <a:off x="5370161" y="3429442"/>
                <a:ext cx="230368" cy="139644"/>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58" name="אליפסה 157"/>
              <p:cNvSpPr/>
              <p:nvPr/>
            </p:nvSpPr>
            <p:spPr bwMode="auto">
              <a:xfrm rot="-4080000">
                <a:off x="5394129" y="2656566"/>
                <a:ext cx="230368" cy="1417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nvGrpSpPr>
              <p:cNvPr id="102459" name="קבוצה 119"/>
              <p:cNvGrpSpPr>
                <a:grpSpLocks/>
              </p:cNvGrpSpPr>
              <p:nvPr/>
            </p:nvGrpSpPr>
            <p:grpSpPr bwMode="auto">
              <a:xfrm>
                <a:off x="7282481" y="3001735"/>
                <a:ext cx="61344" cy="119073"/>
                <a:chOff x="9025507" y="4643958"/>
                <a:chExt cx="60039" cy="119108"/>
              </a:xfrm>
            </p:grpSpPr>
            <p:sp>
              <p:nvSpPr>
                <p:cNvPr id="177" name="אליפסה 176"/>
                <p:cNvSpPr/>
                <p:nvPr/>
              </p:nvSpPr>
              <p:spPr>
                <a:xfrm>
                  <a:off x="9026021" y="4644323"/>
                  <a:ext cx="4487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8" name="אליפסה 177"/>
                <p:cNvSpPr/>
                <p:nvPr/>
              </p:nvSpPr>
              <p:spPr>
                <a:xfrm>
                  <a:off x="9038260" y="4717195"/>
                  <a:ext cx="46917" cy="4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460" name="קבוצה 252"/>
              <p:cNvGrpSpPr>
                <a:grpSpLocks/>
              </p:cNvGrpSpPr>
              <p:nvPr/>
            </p:nvGrpSpPr>
            <p:grpSpPr bwMode="auto">
              <a:xfrm>
                <a:off x="7851719" y="5318650"/>
                <a:ext cx="95339" cy="135193"/>
                <a:chOff x="7236696" y="3451925"/>
                <a:chExt cx="95363" cy="135181"/>
              </a:xfrm>
            </p:grpSpPr>
            <p:sp>
              <p:nvSpPr>
                <p:cNvPr id="171" name="אליפסה 170"/>
                <p:cNvSpPr/>
                <p:nvPr/>
              </p:nvSpPr>
              <p:spPr bwMode="auto">
                <a:xfrm>
                  <a:off x="7241152" y="3452844"/>
                  <a:ext cx="45865" cy="728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2" name="אליפסה 171"/>
                <p:cNvSpPr/>
                <p:nvPr/>
              </p:nvSpPr>
              <p:spPr bwMode="auto">
                <a:xfrm>
                  <a:off x="7287016" y="3464657"/>
                  <a:ext cx="45865" cy="45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3" name="אליפסה 172"/>
                <p:cNvSpPr/>
                <p:nvPr/>
              </p:nvSpPr>
              <p:spPr bwMode="auto">
                <a:xfrm>
                  <a:off x="7236982" y="3541440"/>
                  <a:ext cx="45865" cy="4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461" name="קבוצה 252"/>
              <p:cNvGrpSpPr>
                <a:grpSpLocks/>
              </p:cNvGrpSpPr>
              <p:nvPr/>
            </p:nvGrpSpPr>
            <p:grpSpPr bwMode="auto">
              <a:xfrm>
                <a:off x="7928043" y="4982014"/>
                <a:ext cx="95339" cy="135193"/>
                <a:chOff x="7236696" y="3451925"/>
                <a:chExt cx="95363" cy="135181"/>
              </a:xfrm>
            </p:grpSpPr>
            <p:sp>
              <p:nvSpPr>
                <p:cNvPr id="168" name="אליפסה 167"/>
                <p:cNvSpPr/>
                <p:nvPr/>
              </p:nvSpPr>
              <p:spPr bwMode="auto">
                <a:xfrm>
                  <a:off x="7241945" y="3452788"/>
                  <a:ext cx="45865" cy="7284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9" name="אליפסה 168"/>
                <p:cNvSpPr/>
                <p:nvPr/>
              </p:nvSpPr>
              <p:spPr bwMode="auto">
                <a:xfrm>
                  <a:off x="7287810" y="3464601"/>
                  <a:ext cx="45865" cy="45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0" name="אליפסה 169"/>
                <p:cNvSpPr/>
                <p:nvPr/>
              </p:nvSpPr>
              <p:spPr bwMode="auto">
                <a:xfrm>
                  <a:off x="7237775" y="3541383"/>
                  <a:ext cx="45865" cy="4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cxnSp>
            <p:nvCxnSpPr>
              <p:cNvPr id="163" name="מחבר חץ ישר 162"/>
              <p:cNvCxnSpPr/>
              <p:nvPr/>
            </p:nvCxnSpPr>
            <p:spPr bwMode="auto">
              <a:xfrm flipH="1" flipV="1">
                <a:off x="7089171" y="3960984"/>
                <a:ext cx="2085" cy="127982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102463" name="קבוצה 252"/>
              <p:cNvGrpSpPr>
                <a:grpSpLocks/>
              </p:cNvGrpSpPr>
              <p:nvPr/>
            </p:nvGrpSpPr>
            <p:grpSpPr bwMode="auto">
              <a:xfrm>
                <a:off x="7120118" y="3743389"/>
                <a:ext cx="95339" cy="135193"/>
                <a:chOff x="7236696" y="3451925"/>
                <a:chExt cx="95363" cy="135181"/>
              </a:xfrm>
            </p:grpSpPr>
            <p:sp>
              <p:nvSpPr>
                <p:cNvPr id="165" name="אליפסה 164"/>
                <p:cNvSpPr/>
                <p:nvPr/>
              </p:nvSpPr>
              <p:spPr bwMode="auto">
                <a:xfrm>
                  <a:off x="7241183" y="3448997"/>
                  <a:ext cx="45865" cy="728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6" name="אליפסה 165"/>
                <p:cNvSpPr/>
                <p:nvPr/>
              </p:nvSpPr>
              <p:spPr bwMode="auto">
                <a:xfrm>
                  <a:off x="7287048" y="3460810"/>
                  <a:ext cx="45865" cy="47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7" name="אליפסה 166"/>
                <p:cNvSpPr/>
                <p:nvPr/>
              </p:nvSpPr>
              <p:spPr bwMode="auto">
                <a:xfrm>
                  <a:off x="7237014" y="3539561"/>
                  <a:ext cx="45865" cy="47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102418" name="קבוצה 8"/>
            <p:cNvGrpSpPr>
              <a:grpSpLocks/>
            </p:cNvGrpSpPr>
            <p:nvPr/>
          </p:nvGrpSpPr>
          <p:grpSpPr bwMode="auto">
            <a:xfrm>
              <a:off x="5257120" y="3045160"/>
              <a:ext cx="3591605" cy="1704558"/>
              <a:chOff x="5257120" y="3045160"/>
              <a:chExt cx="3591605" cy="1704558"/>
            </a:xfrm>
          </p:grpSpPr>
          <p:grpSp>
            <p:nvGrpSpPr>
              <p:cNvPr id="102419" name="קבוצה 119"/>
              <p:cNvGrpSpPr>
                <a:grpSpLocks/>
              </p:cNvGrpSpPr>
              <p:nvPr/>
            </p:nvGrpSpPr>
            <p:grpSpPr bwMode="auto">
              <a:xfrm>
                <a:off x="8711307" y="3209215"/>
                <a:ext cx="61344" cy="119073"/>
                <a:chOff x="9025507" y="4643958"/>
                <a:chExt cx="60039" cy="119108"/>
              </a:xfrm>
            </p:grpSpPr>
            <p:sp>
              <p:nvSpPr>
                <p:cNvPr id="307" name="אליפסה 306"/>
                <p:cNvSpPr/>
                <p:nvPr/>
              </p:nvSpPr>
              <p:spPr>
                <a:xfrm>
                  <a:off x="9024838" y="4642988"/>
                  <a:ext cx="46608" cy="46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8" name="אליפסה 307"/>
                <p:cNvSpPr/>
                <p:nvPr/>
              </p:nvSpPr>
              <p:spPr>
                <a:xfrm>
                  <a:off x="9038820" y="4716067"/>
                  <a:ext cx="46608" cy="46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03" name="TextBox 302"/>
              <p:cNvSpPr txBox="1"/>
              <p:nvPr/>
            </p:nvSpPr>
            <p:spPr bwMode="auto">
              <a:xfrm>
                <a:off x="8155040" y="3049426"/>
                <a:ext cx="555584" cy="3684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dirty="0">
                    <a:solidFill>
                      <a:prstClr val="black"/>
                    </a:solidFill>
                  </a:rPr>
                  <a:t>O</a:t>
                </a:r>
                <a:r>
                  <a:rPr lang="en-US" sz="900" dirty="0">
                    <a:solidFill>
                      <a:prstClr val="black"/>
                    </a:solidFill>
                  </a:rPr>
                  <a:t>2</a:t>
                </a:r>
                <a:endParaRPr lang="he-IL" dirty="0">
                  <a:solidFill>
                    <a:prstClr val="black"/>
                  </a:solidFill>
                </a:endParaRPr>
              </a:p>
            </p:txBody>
          </p:sp>
          <p:sp>
            <p:nvSpPr>
              <p:cNvPr id="304" name="TextBox 303"/>
              <p:cNvSpPr txBox="1"/>
              <p:nvPr/>
            </p:nvSpPr>
            <p:spPr bwMode="auto">
              <a:xfrm>
                <a:off x="8055034" y="3456005"/>
                <a:ext cx="711147" cy="3684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dirty="0">
                    <a:solidFill>
                      <a:prstClr val="black"/>
                    </a:solidFill>
                  </a:rPr>
                  <a:t>CO</a:t>
                </a:r>
                <a:r>
                  <a:rPr lang="en-US" sz="900" dirty="0">
                    <a:solidFill>
                      <a:prstClr val="black"/>
                    </a:solidFill>
                  </a:rPr>
                  <a:t>2</a:t>
                </a:r>
                <a:endParaRPr lang="he-IL" dirty="0">
                  <a:solidFill>
                    <a:prstClr val="black"/>
                  </a:solidFill>
                </a:endParaRPr>
              </a:p>
            </p:txBody>
          </p:sp>
          <p:cxnSp>
            <p:nvCxnSpPr>
              <p:cNvPr id="305" name="מחבר חץ ישר 304"/>
              <p:cNvCxnSpPr/>
              <p:nvPr/>
            </p:nvCxnSpPr>
            <p:spPr bwMode="auto">
              <a:xfrm flipH="1">
                <a:off x="8178850" y="3054190"/>
                <a:ext cx="0" cy="371638"/>
              </a:xfrm>
              <a:prstGeom prst="straightConnector1">
                <a:avLst/>
              </a:prstGeom>
              <a:ln w="25400">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306" name="מחבר חץ ישר 305"/>
              <p:cNvCxnSpPr/>
              <p:nvPr/>
            </p:nvCxnSpPr>
            <p:spPr bwMode="auto">
              <a:xfrm flipV="1">
                <a:off x="8178850" y="3495709"/>
                <a:ext cx="0" cy="35734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102424" name="קבוצה 252"/>
              <p:cNvGrpSpPr>
                <a:grpSpLocks/>
              </p:cNvGrpSpPr>
              <p:nvPr/>
            </p:nvGrpSpPr>
            <p:grpSpPr bwMode="auto">
              <a:xfrm>
                <a:off x="8753386" y="3591042"/>
                <a:ext cx="95339" cy="135193"/>
                <a:chOff x="7236696" y="3451925"/>
                <a:chExt cx="95363" cy="135181"/>
              </a:xfrm>
            </p:grpSpPr>
            <p:sp>
              <p:nvSpPr>
                <p:cNvPr id="266" name="אליפסה 265"/>
                <p:cNvSpPr/>
                <p:nvPr/>
              </p:nvSpPr>
              <p:spPr bwMode="auto">
                <a:xfrm>
                  <a:off x="7239968" y="3453473"/>
                  <a:ext cx="46046" cy="730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7" name="אליפסה 266"/>
                <p:cNvSpPr/>
                <p:nvPr/>
              </p:nvSpPr>
              <p:spPr bwMode="auto">
                <a:xfrm>
                  <a:off x="7286014" y="3466177"/>
                  <a:ext cx="46045"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8" name="אליפסה 267"/>
                <p:cNvSpPr/>
                <p:nvPr/>
              </p:nvSpPr>
              <p:spPr bwMode="auto">
                <a:xfrm>
                  <a:off x="7236792" y="3542403"/>
                  <a:ext cx="46046"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66" name="TextBox 365"/>
              <p:cNvSpPr txBox="1"/>
              <p:nvPr/>
            </p:nvSpPr>
            <p:spPr bwMode="auto">
              <a:xfrm>
                <a:off x="5527923" y="3044661"/>
                <a:ext cx="555584" cy="37005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b="1" dirty="0">
                    <a:solidFill>
                      <a:prstClr val="black"/>
                    </a:solidFill>
                  </a:rPr>
                  <a:t>O</a:t>
                </a:r>
                <a:r>
                  <a:rPr lang="en-US" sz="900" b="1" dirty="0">
                    <a:solidFill>
                      <a:prstClr val="black"/>
                    </a:solidFill>
                  </a:rPr>
                  <a:t>2</a:t>
                </a:r>
                <a:endParaRPr lang="he-IL" b="1" dirty="0">
                  <a:solidFill>
                    <a:prstClr val="black"/>
                  </a:solidFill>
                </a:endParaRPr>
              </a:p>
            </p:txBody>
          </p:sp>
          <p:sp>
            <p:nvSpPr>
              <p:cNvPr id="369" name="TextBox 368"/>
              <p:cNvSpPr txBox="1"/>
              <p:nvPr/>
            </p:nvSpPr>
            <p:spPr bwMode="auto">
              <a:xfrm>
                <a:off x="5785079" y="4383512"/>
                <a:ext cx="711147" cy="36687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b="1" dirty="0">
                    <a:solidFill>
                      <a:prstClr val="black"/>
                    </a:solidFill>
                  </a:rPr>
                  <a:t>CO</a:t>
                </a:r>
                <a:r>
                  <a:rPr lang="en-US" sz="900" b="1" dirty="0">
                    <a:solidFill>
                      <a:prstClr val="black"/>
                    </a:solidFill>
                  </a:rPr>
                  <a:t>2</a:t>
                </a:r>
                <a:endParaRPr lang="he-IL" b="1" dirty="0">
                  <a:solidFill>
                    <a:prstClr val="black"/>
                  </a:solidFill>
                </a:endParaRPr>
              </a:p>
            </p:txBody>
          </p:sp>
          <p:grpSp>
            <p:nvGrpSpPr>
              <p:cNvPr id="102427" name="קבוצה 252"/>
              <p:cNvGrpSpPr>
                <a:grpSpLocks/>
              </p:cNvGrpSpPr>
              <p:nvPr/>
            </p:nvGrpSpPr>
            <p:grpSpPr bwMode="auto">
              <a:xfrm>
                <a:off x="6556623" y="4322316"/>
                <a:ext cx="95339" cy="135193"/>
                <a:chOff x="7236696" y="3451925"/>
                <a:chExt cx="95363" cy="135181"/>
              </a:xfrm>
            </p:grpSpPr>
            <p:sp>
              <p:nvSpPr>
                <p:cNvPr id="371" name="אליפסה 370"/>
                <p:cNvSpPr/>
                <p:nvPr/>
              </p:nvSpPr>
              <p:spPr bwMode="auto">
                <a:xfrm>
                  <a:off x="7239795" y="3452769"/>
                  <a:ext cx="46046" cy="730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4" name="אליפסה 373"/>
                <p:cNvSpPr/>
                <p:nvPr/>
              </p:nvSpPr>
              <p:spPr bwMode="auto">
                <a:xfrm>
                  <a:off x="7285841" y="3465474"/>
                  <a:ext cx="46045"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5" name="אליפסה 374"/>
                <p:cNvSpPr/>
                <p:nvPr/>
              </p:nvSpPr>
              <p:spPr bwMode="auto">
                <a:xfrm>
                  <a:off x="7236619" y="3541700"/>
                  <a:ext cx="46046"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428" name="קבוצה 119"/>
              <p:cNvGrpSpPr>
                <a:grpSpLocks/>
              </p:cNvGrpSpPr>
              <p:nvPr/>
            </p:nvGrpSpPr>
            <p:grpSpPr bwMode="auto">
              <a:xfrm>
                <a:off x="5257120" y="4378718"/>
                <a:ext cx="61344" cy="119073"/>
                <a:chOff x="9025507" y="4643958"/>
                <a:chExt cx="60039" cy="119108"/>
              </a:xfrm>
            </p:grpSpPr>
            <p:sp>
              <p:nvSpPr>
                <p:cNvPr id="377" name="אליפסה 376"/>
                <p:cNvSpPr/>
                <p:nvPr/>
              </p:nvSpPr>
              <p:spPr>
                <a:xfrm>
                  <a:off x="9026435" y="4643987"/>
                  <a:ext cx="45055" cy="4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8" name="אליפסה 377"/>
                <p:cNvSpPr/>
                <p:nvPr/>
              </p:nvSpPr>
              <p:spPr>
                <a:xfrm>
                  <a:off x="9038864" y="4717065"/>
                  <a:ext cx="46608" cy="4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429" name="קבוצה 119"/>
              <p:cNvGrpSpPr>
                <a:grpSpLocks/>
              </p:cNvGrpSpPr>
              <p:nvPr/>
            </p:nvGrpSpPr>
            <p:grpSpPr bwMode="auto">
              <a:xfrm>
                <a:off x="5696897" y="3128883"/>
                <a:ext cx="61344" cy="119073"/>
                <a:chOff x="9025507" y="4643958"/>
                <a:chExt cx="60039" cy="119108"/>
              </a:xfrm>
            </p:grpSpPr>
            <p:sp>
              <p:nvSpPr>
                <p:cNvPr id="380" name="אליפסה 379"/>
                <p:cNvSpPr/>
                <p:nvPr/>
              </p:nvSpPr>
              <p:spPr>
                <a:xfrm>
                  <a:off x="9026364" y="4645499"/>
                  <a:ext cx="45054" cy="4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1" name="אליפסה 380"/>
                <p:cNvSpPr/>
                <p:nvPr/>
              </p:nvSpPr>
              <p:spPr>
                <a:xfrm>
                  <a:off x="9038793" y="4718578"/>
                  <a:ext cx="46608" cy="44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2430" name="קבוצה 252"/>
              <p:cNvGrpSpPr>
                <a:grpSpLocks/>
              </p:cNvGrpSpPr>
              <p:nvPr/>
            </p:nvGrpSpPr>
            <p:grpSpPr bwMode="auto">
              <a:xfrm>
                <a:off x="6241609" y="4271696"/>
                <a:ext cx="95339" cy="135193"/>
                <a:chOff x="7236696" y="3451925"/>
                <a:chExt cx="95363" cy="135181"/>
              </a:xfrm>
            </p:grpSpPr>
            <p:sp>
              <p:nvSpPr>
                <p:cNvPr id="383" name="אליפסה 382"/>
                <p:cNvSpPr/>
                <p:nvPr/>
              </p:nvSpPr>
              <p:spPr bwMode="auto">
                <a:xfrm>
                  <a:off x="7238920" y="3452567"/>
                  <a:ext cx="46045" cy="730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4" name="אליפסה 383"/>
                <p:cNvSpPr/>
                <p:nvPr/>
              </p:nvSpPr>
              <p:spPr bwMode="auto">
                <a:xfrm>
                  <a:off x="7284966" y="3465272"/>
                  <a:ext cx="46046"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5" name="אליפסה 384"/>
                <p:cNvSpPr/>
                <p:nvPr/>
              </p:nvSpPr>
              <p:spPr bwMode="auto">
                <a:xfrm>
                  <a:off x="7235745" y="3541498"/>
                  <a:ext cx="46045"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sp>
        <p:nvSpPr>
          <p:cNvPr id="164"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769889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הובלת החמצן בדם</a:t>
            </a:r>
            <a:endParaRPr lang="he-IL" sz="1800" dirty="0" smtClean="0"/>
          </a:p>
        </p:txBody>
      </p:sp>
      <p:sp>
        <p:nvSpPr>
          <p:cNvPr id="76" name="Slide Number Placeholder 8"/>
          <p:cNvSpPr>
            <a:spLocks noGrp="1"/>
          </p:cNvSpPr>
          <p:nvPr>
            <p:ph type="sldNum" sz="quarter" idx="12"/>
          </p:nvPr>
        </p:nvSpPr>
        <p:spPr bwMode="auto">
          <a:xfrm>
            <a:off x="6350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EA15C33-1941-4E80-8E7F-F8D13275D3B3}" type="slidenum">
              <a:rPr lang="he-IL" sz="1200" smtClean="0">
                <a:solidFill>
                  <a:prstClr val="white">
                    <a:lumMod val="75000"/>
                  </a:prstClr>
                </a:solidFill>
              </a:rPr>
              <a:pPr fontAlgn="base">
                <a:spcBef>
                  <a:spcPct val="0"/>
                </a:spcBef>
                <a:spcAft>
                  <a:spcPct val="0"/>
                </a:spcAft>
                <a:defRPr/>
              </a:pPr>
              <a:t>22</a:t>
            </a:fld>
            <a:endParaRPr lang="he-IL" sz="1200" dirty="0" smtClean="0">
              <a:solidFill>
                <a:prstClr val="white">
                  <a:lumMod val="75000"/>
                </a:prstClr>
              </a:solidFill>
            </a:endParaRPr>
          </a:p>
        </p:txBody>
      </p:sp>
      <p:grpSp>
        <p:nvGrpSpPr>
          <p:cNvPr id="104453" name="קבוצה 7185"/>
          <p:cNvGrpSpPr>
            <a:grpSpLocks/>
          </p:cNvGrpSpPr>
          <p:nvPr/>
        </p:nvGrpSpPr>
        <p:grpSpPr bwMode="auto">
          <a:xfrm>
            <a:off x="4605338" y="1879600"/>
            <a:ext cx="4719637" cy="4322763"/>
            <a:chOff x="-186798" y="1635192"/>
            <a:chExt cx="4719984" cy="4324673"/>
          </a:xfrm>
        </p:grpSpPr>
        <p:grpSp>
          <p:nvGrpSpPr>
            <p:cNvPr id="104610" name="קבוצה 7183"/>
            <p:cNvGrpSpPr>
              <a:grpSpLocks/>
            </p:cNvGrpSpPr>
            <p:nvPr/>
          </p:nvGrpSpPr>
          <p:grpSpPr bwMode="auto">
            <a:xfrm>
              <a:off x="-186798" y="1635192"/>
              <a:ext cx="4719984" cy="4104580"/>
              <a:chOff x="-597392" y="1754254"/>
              <a:chExt cx="4911987" cy="4104580"/>
            </a:xfrm>
          </p:grpSpPr>
          <p:sp>
            <p:nvSpPr>
              <p:cNvPr id="2" name="אליפסה 1"/>
              <p:cNvSpPr/>
              <p:nvPr/>
            </p:nvSpPr>
            <p:spPr>
              <a:xfrm>
                <a:off x="-597392" y="1754254"/>
                <a:ext cx="4911987" cy="2884000"/>
              </a:xfrm>
              <a:prstGeom prst="ellipse">
                <a:avLst/>
              </a:prstGeom>
              <a:solidFill>
                <a:schemeClr val="accent4">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104615" name="קבוצה 7176"/>
              <p:cNvGrpSpPr>
                <a:grpSpLocks/>
              </p:cNvGrpSpPr>
              <p:nvPr/>
            </p:nvGrpSpPr>
            <p:grpSpPr bwMode="auto">
              <a:xfrm>
                <a:off x="-529102" y="2300543"/>
                <a:ext cx="4274024" cy="3558291"/>
                <a:chOff x="121267" y="2277438"/>
                <a:chExt cx="4274024" cy="3558291"/>
              </a:xfrm>
            </p:grpSpPr>
            <p:sp>
              <p:nvSpPr>
                <p:cNvPr id="7176" name="מלבן 7175"/>
                <p:cNvSpPr/>
                <p:nvPr/>
              </p:nvSpPr>
              <p:spPr>
                <a:xfrm>
                  <a:off x="328806" y="4358817"/>
                  <a:ext cx="4066485" cy="1338864"/>
                </a:xfrm>
                <a:prstGeom prst="rect">
                  <a:avLst/>
                </a:prstGeom>
                <a:solidFill>
                  <a:srgbClr val="FFFF9F">
                    <a:alpha val="51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pic>
              <p:nvPicPr>
                <p:cNvPr id="104619"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29254">
                  <a:off x="1847222" y="4714926"/>
                  <a:ext cx="626819" cy="7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מלבן מעוגל 1"/>
                <p:cNvSpPr/>
                <p:nvPr/>
              </p:nvSpPr>
              <p:spPr bwMode="auto">
                <a:xfrm>
                  <a:off x="2826367" y="4340819"/>
                  <a:ext cx="1568924" cy="4404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 name="מלבן מעוגל 1"/>
                <p:cNvSpPr/>
                <p:nvPr/>
              </p:nvSpPr>
              <p:spPr bwMode="auto">
                <a:xfrm>
                  <a:off x="1709606" y="4340818"/>
                  <a:ext cx="1098419" cy="44038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 name="מלבן מעוגל 1"/>
                <p:cNvSpPr/>
                <p:nvPr/>
              </p:nvSpPr>
              <p:spPr bwMode="auto">
                <a:xfrm>
                  <a:off x="611187" y="4303705"/>
                  <a:ext cx="1098419" cy="47757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5" name="מלבן מעוגל 1"/>
                <p:cNvSpPr/>
                <p:nvPr/>
              </p:nvSpPr>
              <p:spPr bwMode="auto">
                <a:xfrm>
                  <a:off x="496883" y="5322634"/>
                  <a:ext cx="1098419" cy="51309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 name="מלבן מעוגל 1"/>
                <p:cNvSpPr/>
                <p:nvPr/>
              </p:nvSpPr>
              <p:spPr bwMode="auto">
                <a:xfrm>
                  <a:off x="1572962" y="5322635"/>
                  <a:ext cx="1098419" cy="49453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7" name="מלבן מעוגל 1"/>
                <p:cNvSpPr/>
                <p:nvPr/>
              </p:nvSpPr>
              <p:spPr bwMode="auto">
                <a:xfrm>
                  <a:off x="2621959" y="5322633"/>
                  <a:ext cx="1098419" cy="5007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 name="אליפסה 31"/>
                <p:cNvSpPr/>
                <p:nvPr/>
              </p:nvSpPr>
              <p:spPr bwMode="auto">
                <a:xfrm>
                  <a:off x="3299547" y="4520031"/>
                  <a:ext cx="494008" cy="17946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40" name="Picture 12"/>
                <p:cNvPicPr>
                  <a:picLocks noChangeAspect="1" noChangeArrowheads="1"/>
                </p:cNvPicPr>
                <p:nvPr/>
              </p:nvPicPr>
              <p:blipFill>
                <a:blip r:embed="rId3" cstate="email">
                  <a:extLst/>
                </a:blip>
                <a:srcRect/>
                <a:stretch>
                  <a:fillRect/>
                </a:stretch>
              </p:blipFill>
              <p:spPr bwMode="auto">
                <a:xfrm rot="5400000">
                  <a:off x="3307587" y="4672814"/>
                  <a:ext cx="1070841" cy="795450"/>
                </a:xfrm>
                <a:prstGeom prst="rect">
                  <a:avLst/>
                </a:prstGeom>
                <a:noFill/>
                <a:ln>
                  <a:noFill/>
                </a:ln>
                <a:effectLst/>
                <a:scene3d>
                  <a:camera prst="isometricOffAxis1Left"/>
                  <a:lightRig rig="threePt" dir="t"/>
                </a:scene3d>
                <a:extLst/>
              </p:spPr>
            </p:pic>
            <p:sp>
              <p:nvSpPr>
                <p:cNvPr id="55" name="TextBox 54"/>
                <p:cNvSpPr txBox="1"/>
                <p:nvPr/>
              </p:nvSpPr>
              <p:spPr bwMode="auto">
                <a:xfrm>
                  <a:off x="120716" y="4866259"/>
                  <a:ext cx="1070625" cy="3382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נים דם</a:t>
                  </a:r>
                </a:p>
              </p:txBody>
            </p:sp>
            <p:grpSp>
              <p:nvGrpSpPr>
                <p:cNvPr id="104641" name="קבוצה 1"/>
                <p:cNvGrpSpPr>
                  <a:grpSpLocks/>
                </p:cNvGrpSpPr>
                <p:nvPr/>
              </p:nvGrpSpPr>
              <p:grpSpPr bwMode="auto">
                <a:xfrm>
                  <a:off x="1479100" y="2277438"/>
                  <a:ext cx="2916190" cy="3539727"/>
                  <a:chOff x="4012949" y="2823319"/>
                  <a:chExt cx="2863307" cy="2725380"/>
                </a:xfrm>
              </p:grpSpPr>
              <p:sp>
                <p:nvSpPr>
                  <p:cNvPr id="67"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69" name="TextBox 68"/>
                  <p:cNvSpPr txBox="1"/>
                  <p:nvPr/>
                </p:nvSpPr>
                <p:spPr>
                  <a:xfrm>
                    <a:off x="4012678" y="2823359"/>
                    <a:ext cx="1729305" cy="26046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נאדית ריאה</a:t>
                    </a:r>
                  </a:p>
                </p:txBody>
              </p:sp>
              <p:pic>
                <p:nvPicPr>
                  <p:cNvPr id="10471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66180">
                    <a:off x="5410342" y="4715589"/>
                    <a:ext cx="564114" cy="5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64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9304">
                  <a:off x="1096302" y="4755015"/>
                  <a:ext cx="596592" cy="6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אליפסה 80"/>
                <p:cNvSpPr/>
                <p:nvPr/>
              </p:nvSpPr>
              <p:spPr bwMode="auto">
                <a:xfrm>
                  <a:off x="2030659" y="4486679"/>
                  <a:ext cx="494008" cy="15246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2" name="אליפסה 81"/>
                <p:cNvSpPr/>
                <p:nvPr/>
              </p:nvSpPr>
              <p:spPr bwMode="auto">
                <a:xfrm>
                  <a:off x="941860" y="4489855"/>
                  <a:ext cx="497311" cy="17946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4" name="אליפסה 83"/>
                <p:cNvSpPr/>
                <p:nvPr/>
              </p:nvSpPr>
              <p:spPr bwMode="auto">
                <a:xfrm>
                  <a:off x="3823295" y="5511069"/>
                  <a:ext cx="351918" cy="14770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5" name="אליפסה 84"/>
                <p:cNvSpPr/>
                <p:nvPr/>
              </p:nvSpPr>
              <p:spPr bwMode="auto">
                <a:xfrm>
                  <a:off x="2901368" y="5479305"/>
                  <a:ext cx="495660" cy="17946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7" name="אליפסה 86"/>
                <p:cNvSpPr/>
                <p:nvPr/>
              </p:nvSpPr>
              <p:spPr bwMode="auto">
                <a:xfrm>
                  <a:off x="1875352" y="5509481"/>
                  <a:ext cx="494008" cy="17946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8" name="אליפסה 87"/>
                <p:cNvSpPr/>
                <p:nvPr/>
              </p:nvSpPr>
              <p:spPr bwMode="auto">
                <a:xfrm>
                  <a:off x="872468" y="5593655"/>
                  <a:ext cx="318874" cy="103234"/>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78" name="אליפסה 77"/>
                <p:cNvSpPr/>
                <p:nvPr/>
              </p:nvSpPr>
              <p:spPr bwMode="auto">
                <a:xfrm>
                  <a:off x="2179356" y="5039373"/>
                  <a:ext cx="38001"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0" name="אליפסה 79"/>
                <p:cNvSpPr/>
                <p:nvPr/>
              </p:nvSpPr>
              <p:spPr bwMode="auto">
                <a:xfrm>
                  <a:off x="2190922" y="5094960"/>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1" name="אליפסה 90"/>
                <p:cNvSpPr/>
                <p:nvPr/>
              </p:nvSpPr>
              <p:spPr bwMode="auto">
                <a:xfrm>
                  <a:off x="2316489" y="4994904"/>
                  <a:ext cx="38000"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2" name="אליפסה 91"/>
                <p:cNvSpPr/>
                <p:nvPr/>
              </p:nvSpPr>
              <p:spPr bwMode="auto">
                <a:xfrm>
                  <a:off x="2328054" y="5050490"/>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אליפסה 93"/>
                <p:cNvSpPr/>
                <p:nvPr/>
              </p:nvSpPr>
              <p:spPr bwMode="auto">
                <a:xfrm>
                  <a:off x="2167792" y="4845613"/>
                  <a:ext cx="38000"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 name="אליפסה 94"/>
                <p:cNvSpPr/>
                <p:nvPr/>
              </p:nvSpPr>
              <p:spPr bwMode="auto">
                <a:xfrm>
                  <a:off x="2179356" y="4901199"/>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7" name="אליפסה 96"/>
                <p:cNvSpPr/>
                <p:nvPr/>
              </p:nvSpPr>
              <p:spPr bwMode="auto">
                <a:xfrm>
                  <a:off x="2101704" y="5082254"/>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8" name="אליפסה 97"/>
                <p:cNvSpPr/>
                <p:nvPr/>
              </p:nvSpPr>
              <p:spPr bwMode="auto">
                <a:xfrm>
                  <a:off x="2111617" y="5137842"/>
                  <a:ext cx="38000"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1" name="אליפסה 100"/>
                <p:cNvSpPr/>
                <p:nvPr/>
              </p:nvSpPr>
              <p:spPr bwMode="auto">
                <a:xfrm>
                  <a:off x="2395795" y="4974256"/>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3" name="אליפסה 102"/>
                <p:cNvSpPr/>
                <p:nvPr/>
              </p:nvSpPr>
              <p:spPr bwMode="auto">
                <a:xfrm>
                  <a:off x="2798932" y="4929787"/>
                  <a:ext cx="38000"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4" name="אליפסה 103"/>
                <p:cNvSpPr/>
                <p:nvPr/>
              </p:nvSpPr>
              <p:spPr bwMode="auto">
                <a:xfrm>
                  <a:off x="2808845" y="4983786"/>
                  <a:ext cx="38000" cy="36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6" name="אליפסה 105"/>
                <p:cNvSpPr/>
                <p:nvPr/>
              </p:nvSpPr>
              <p:spPr bwMode="auto">
                <a:xfrm>
                  <a:off x="2547797" y="4534325"/>
                  <a:ext cx="38000"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7" name="אליפסה 106"/>
                <p:cNvSpPr/>
                <p:nvPr/>
              </p:nvSpPr>
              <p:spPr bwMode="auto">
                <a:xfrm>
                  <a:off x="2559362" y="4589912"/>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8" name="אליפסה 117"/>
                <p:cNvSpPr/>
                <p:nvPr/>
              </p:nvSpPr>
              <p:spPr bwMode="auto">
                <a:xfrm>
                  <a:off x="3041804" y="4464444"/>
                  <a:ext cx="38001" cy="36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9" name="אליפסה 118"/>
                <p:cNvSpPr/>
                <p:nvPr/>
              </p:nvSpPr>
              <p:spPr bwMode="auto">
                <a:xfrm>
                  <a:off x="3051718" y="4520031"/>
                  <a:ext cx="38001"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מלבן מעוגל 1"/>
                <p:cNvSpPr/>
                <p:nvPr/>
              </p:nvSpPr>
              <p:spPr bwMode="auto">
                <a:xfrm rot="20989742">
                  <a:off x="3025205" y="3728706"/>
                  <a:ext cx="1084766" cy="48165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888452 h 1968568"/>
                    <a:gd name="connsiteX1" fmla="*/ 217610 w 1369734"/>
                    <a:gd name="connsiteY1" fmla="*/ 672424 h 1968568"/>
                    <a:gd name="connsiteX2" fmla="*/ 912584 w 1369734"/>
                    <a:gd name="connsiteY2" fmla="*/ 728979 h 1968568"/>
                    <a:gd name="connsiteX3" fmla="*/ 1153309 w 1369734"/>
                    <a:gd name="connsiteY3" fmla="*/ 2 h 1968568"/>
                    <a:gd name="connsiteX4" fmla="*/ 1298297 w 1369734"/>
                    <a:gd name="connsiteY4" fmla="*/ 931314 h 1968568"/>
                    <a:gd name="connsiteX5" fmla="*/ 1369734 w 1369734"/>
                    <a:gd name="connsiteY5" fmla="*/ 1752540 h 1968568"/>
                    <a:gd name="connsiteX6" fmla="*/ 1153706 w 1369734"/>
                    <a:gd name="connsiteY6" fmla="*/ 1968568 h 1968568"/>
                    <a:gd name="connsiteX7" fmla="*/ 431810 w 1369734"/>
                    <a:gd name="connsiteY7" fmla="*/ 1950847 h 1968568"/>
                    <a:gd name="connsiteX8" fmla="*/ 298009 w 1369734"/>
                    <a:gd name="connsiteY8" fmla="*/ 1955649 h 1968568"/>
                    <a:gd name="connsiteX9" fmla="*/ 265056 w 1369734"/>
                    <a:gd name="connsiteY9" fmla="*/ 1920208 h 1968568"/>
                    <a:gd name="connsiteX10" fmla="*/ 158745 w 1369734"/>
                    <a:gd name="connsiteY10" fmla="*/ 1752540 h 1968568"/>
                    <a:gd name="connsiteX11" fmla="*/ 1582 w 1369734"/>
                    <a:gd name="connsiteY11" fmla="*/ 888452 h 1968568"/>
                    <a:gd name="connsiteX0" fmla="*/ 1582 w 1369734"/>
                    <a:gd name="connsiteY0" fmla="*/ 1011445 h 2091561"/>
                    <a:gd name="connsiteX1" fmla="*/ 217610 w 1369734"/>
                    <a:gd name="connsiteY1" fmla="*/ 795417 h 2091561"/>
                    <a:gd name="connsiteX2" fmla="*/ 912584 w 1369734"/>
                    <a:gd name="connsiteY2" fmla="*/ 851972 h 2091561"/>
                    <a:gd name="connsiteX3" fmla="*/ 1153309 w 1369734"/>
                    <a:gd name="connsiteY3" fmla="*/ 122995 h 2091561"/>
                    <a:gd name="connsiteX4" fmla="*/ 1328920 w 1369734"/>
                    <a:gd name="connsiteY4" fmla="*/ 37307 h 2091561"/>
                    <a:gd name="connsiteX5" fmla="*/ 1369734 w 1369734"/>
                    <a:gd name="connsiteY5" fmla="*/ 1875533 h 2091561"/>
                    <a:gd name="connsiteX6" fmla="*/ 1153706 w 1369734"/>
                    <a:gd name="connsiteY6" fmla="*/ 2091561 h 2091561"/>
                    <a:gd name="connsiteX7" fmla="*/ 431810 w 1369734"/>
                    <a:gd name="connsiteY7" fmla="*/ 2073840 h 2091561"/>
                    <a:gd name="connsiteX8" fmla="*/ 298009 w 1369734"/>
                    <a:gd name="connsiteY8" fmla="*/ 2078642 h 2091561"/>
                    <a:gd name="connsiteX9" fmla="*/ 265056 w 1369734"/>
                    <a:gd name="connsiteY9" fmla="*/ 2043201 h 2091561"/>
                    <a:gd name="connsiteX10" fmla="*/ 158745 w 1369734"/>
                    <a:gd name="connsiteY10" fmla="*/ 1875533 h 2091561"/>
                    <a:gd name="connsiteX11" fmla="*/ 1582 w 1369734"/>
                    <a:gd name="connsiteY11" fmla="*/ 1011445 h 2091561"/>
                    <a:gd name="connsiteX0" fmla="*/ 1582 w 1369734"/>
                    <a:gd name="connsiteY0" fmla="*/ 1228654 h 2308770"/>
                    <a:gd name="connsiteX1" fmla="*/ 217610 w 1369734"/>
                    <a:gd name="connsiteY1" fmla="*/ 1012626 h 2308770"/>
                    <a:gd name="connsiteX2" fmla="*/ 912584 w 1369734"/>
                    <a:gd name="connsiteY2" fmla="*/ 1069181 h 2308770"/>
                    <a:gd name="connsiteX3" fmla="*/ 1153309 w 1369734"/>
                    <a:gd name="connsiteY3" fmla="*/ 340204 h 2308770"/>
                    <a:gd name="connsiteX4" fmla="*/ 1213220 w 1369734"/>
                    <a:gd name="connsiteY4" fmla="*/ 13579 h 2308770"/>
                    <a:gd name="connsiteX5" fmla="*/ 1328920 w 1369734"/>
                    <a:gd name="connsiteY5" fmla="*/ 254516 h 2308770"/>
                    <a:gd name="connsiteX6" fmla="*/ 1369734 w 1369734"/>
                    <a:gd name="connsiteY6" fmla="*/ 2092742 h 2308770"/>
                    <a:gd name="connsiteX7" fmla="*/ 1153706 w 1369734"/>
                    <a:gd name="connsiteY7" fmla="*/ 2308770 h 2308770"/>
                    <a:gd name="connsiteX8" fmla="*/ 431810 w 1369734"/>
                    <a:gd name="connsiteY8" fmla="*/ 2291049 h 2308770"/>
                    <a:gd name="connsiteX9" fmla="*/ 298009 w 1369734"/>
                    <a:gd name="connsiteY9" fmla="*/ 2295851 h 2308770"/>
                    <a:gd name="connsiteX10" fmla="*/ 265056 w 1369734"/>
                    <a:gd name="connsiteY10" fmla="*/ 2260410 h 2308770"/>
                    <a:gd name="connsiteX11" fmla="*/ 158745 w 1369734"/>
                    <a:gd name="connsiteY11" fmla="*/ 2092742 h 2308770"/>
                    <a:gd name="connsiteX12" fmla="*/ 1582 w 1369734"/>
                    <a:gd name="connsiteY12" fmla="*/ 1228654 h 2308770"/>
                    <a:gd name="connsiteX0" fmla="*/ 1582 w 1482695"/>
                    <a:gd name="connsiteY0" fmla="*/ 1228654 h 2308770"/>
                    <a:gd name="connsiteX1" fmla="*/ 217610 w 1482695"/>
                    <a:gd name="connsiteY1" fmla="*/ 1012626 h 2308770"/>
                    <a:gd name="connsiteX2" fmla="*/ 912584 w 1482695"/>
                    <a:gd name="connsiteY2" fmla="*/ 1069181 h 2308770"/>
                    <a:gd name="connsiteX3" fmla="*/ 1153309 w 1482695"/>
                    <a:gd name="connsiteY3" fmla="*/ 340204 h 2308770"/>
                    <a:gd name="connsiteX4" fmla="*/ 1213220 w 1482695"/>
                    <a:gd name="connsiteY4" fmla="*/ 13579 h 2308770"/>
                    <a:gd name="connsiteX5" fmla="*/ 1328920 w 1482695"/>
                    <a:gd name="connsiteY5" fmla="*/ 254516 h 2308770"/>
                    <a:gd name="connsiteX6" fmla="*/ 1482695 w 1482695"/>
                    <a:gd name="connsiteY6" fmla="*/ 278820 h 2308770"/>
                    <a:gd name="connsiteX7" fmla="*/ 1153706 w 1482695"/>
                    <a:gd name="connsiteY7" fmla="*/ 2308770 h 2308770"/>
                    <a:gd name="connsiteX8" fmla="*/ 431810 w 1482695"/>
                    <a:gd name="connsiteY8" fmla="*/ 2291049 h 2308770"/>
                    <a:gd name="connsiteX9" fmla="*/ 298009 w 1482695"/>
                    <a:gd name="connsiteY9" fmla="*/ 2295851 h 2308770"/>
                    <a:gd name="connsiteX10" fmla="*/ 265056 w 1482695"/>
                    <a:gd name="connsiteY10" fmla="*/ 2260410 h 2308770"/>
                    <a:gd name="connsiteX11" fmla="*/ 158745 w 1482695"/>
                    <a:gd name="connsiteY11" fmla="*/ 2092742 h 2308770"/>
                    <a:gd name="connsiteX12" fmla="*/ 1582 w 1482695"/>
                    <a:gd name="connsiteY12" fmla="*/ 1228654 h 2308770"/>
                    <a:gd name="connsiteX0" fmla="*/ 1582 w 1482695"/>
                    <a:gd name="connsiteY0" fmla="*/ 1313545 h 2393661"/>
                    <a:gd name="connsiteX1" fmla="*/ 217610 w 1482695"/>
                    <a:gd name="connsiteY1" fmla="*/ 1097517 h 2393661"/>
                    <a:gd name="connsiteX2" fmla="*/ 912584 w 1482695"/>
                    <a:gd name="connsiteY2" fmla="*/ 1154072 h 2393661"/>
                    <a:gd name="connsiteX3" fmla="*/ 1153309 w 1482695"/>
                    <a:gd name="connsiteY3" fmla="*/ 425095 h 2393661"/>
                    <a:gd name="connsiteX4" fmla="*/ 1213220 w 1482695"/>
                    <a:gd name="connsiteY4" fmla="*/ 98470 h 2393661"/>
                    <a:gd name="connsiteX5" fmla="*/ 1336960 w 1482695"/>
                    <a:gd name="connsiteY5" fmla="*/ 161814 h 2393661"/>
                    <a:gd name="connsiteX6" fmla="*/ 1482695 w 1482695"/>
                    <a:gd name="connsiteY6" fmla="*/ 363711 h 2393661"/>
                    <a:gd name="connsiteX7" fmla="*/ 1153706 w 1482695"/>
                    <a:gd name="connsiteY7" fmla="*/ 2393661 h 2393661"/>
                    <a:gd name="connsiteX8" fmla="*/ 431810 w 1482695"/>
                    <a:gd name="connsiteY8" fmla="*/ 2375940 h 2393661"/>
                    <a:gd name="connsiteX9" fmla="*/ 298009 w 1482695"/>
                    <a:gd name="connsiteY9" fmla="*/ 2380742 h 2393661"/>
                    <a:gd name="connsiteX10" fmla="*/ 265056 w 1482695"/>
                    <a:gd name="connsiteY10" fmla="*/ 2345301 h 2393661"/>
                    <a:gd name="connsiteX11" fmla="*/ 158745 w 1482695"/>
                    <a:gd name="connsiteY11" fmla="*/ 2177633 h 2393661"/>
                    <a:gd name="connsiteX12" fmla="*/ 1582 w 1482695"/>
                    <a:gd name="connsiteY12" fmla="*/ 1313545 h 2393661"/>
                    <a:gd name="connsiteX0" fmla="*/ 1582 w 1482695"/>
                    <a:gd name="connsiteY0" fmla="*/ 1313545 h 2393661"/>
                    <a:gd name="connsiteX1" fmla="*/ 217610 w 1482695"/>
                    <a:gd name="connsiteY1" fmla="*/ 1097517 h 2393661"/>
                    <a:gd name="connsiteX2" fmla="*/ 878489 w 1482695"/>
                    <a:gd name="connsiteY2" fmla="*/ 885411 h 2393661"/>
                    <a:gd name="connsiteX3" fmla="*/ 1153309 w 1482695"/>
                    <a:gd name="connsiteY3" fmla="*/ 425095 h 2393661"/>
                    <a:gd name="connsiteX4" fmla="*/ 1213220 w 1482695"/>
                    <a:gd name="connsiteY4" fmla="*/ 98470 h 2393661"/>
                    <a:gd name="connsiteX5" fmla="*/ 1336960 w 1482695"/>
                    <a:gd name="connsiteY5" fmla="*/ 161814 h 2393661"/>
                    <a:gd name="connsiteX6" fmla="*/ 1482695 w 1482695"/>
                    <a:gd name="connsiteY6" fmla="*/ 363711 h 2393661"/>
                    <a:gd name="connsiteX7" fmla="*/ 1153706 w 1482695"/>
                    <a:gd name="connsiteY7" fmla="*/ 2393661 h 2393661"/>
                    <a:gd name="connsiteX8" fmla="*/ 431810 w 1482695"/>
                    <a:gd name="connsiteY8" fmla="*/ 2375940 h 2393661"/>
                    <a:gd name="connsiteX9" fmla="*/ 298009 w 1482695"/>
                    <a:gd name="connsiteY9" fmla="*/ 2380742 h 2393661"/>
                    <a:gd name="connsiteX10" fmla="*/ 265056 w 1482695"/>
                    <a:gd name="connsiteY10" fmla="*/ 2345301 h 2393661"/>
                    <a:gd name="connsiteX11" fmla="*/ 158745 w 1482695"/>
                    <a:gd name="connsiteY11" fmla="*/ 2177633 h 2393661"/>
                    <a:gd name="connsiteX12" fmla="*/ 1582 w 1482695"/>
                    <a:gd name="connsiteY12" fmla="*/ 1313545 h 2393661"/>
                    <a:gd name="connsiteX0" fmla="*/ 1582 w 1483577"/>
                    <a:gd name="connsiteY0" fmla="*/ 1313545 h 2393661"/>
                    <a:gd name="connsiteX1" fmla="*/ 217610 w 1483577"/>
                    <a:gd name="connsiteY1" fmla="*/ 1097517 h 2393661"/>
                    <a:gd name="connsiteX2" fmla="*/ 878489 w 1483577"/>
                    <a:gd name="connsiteY2" fmla="*/ 885411 h 2393661"/>
                    <a:gd name="connsiteX3" fmla="*/ 1153309 w 1483577"/>
                    <a:gd name="connsiteY3" fmla="*/ 425095 h 2393661"/>
                    <a:gd name="connsiteX4" fmla="*/ 1213220 w 1483577"/>
                    <a:gd name="connsiteY4" fmla="*/ 98470 h 2393661"/>
                    <a:gd name="connsiteX5" fmla="*/ 1336960 w 1483577"/>
                    <a:gd name="connsiteY5" fmla="*/ 161814 h 2393661"/>
                    <a:gd name="connsiteX6" fmla="*/ 1482695 w 1483577"/>
                    <a:gd name="connsiteY6" fmla="*/ 363711 h 2393661"/>
                    <a:gd name="connsiteX7" fmla="*/ 1386040 w 1483577"/>
                    <a:gd name="connsiteY7" fmla="*/ 1137898 h 2393661"/>
                    <a:gd name="connsiteX8" fmla="*/ 1153706 w 1483577"/>
                    <a:gd name="connsiteY8" fmla="*/ 2393661 h 2393661"/>
                    <a:gd name="connsiteX9" fmla="*/ 431810 w 1483577"/>
                    <a:gd name="connsiteY9" fmla="*/ 2375940 h 2393661"/>
                    <a:gd name="connsiteX10" fmla="*/ 298009 w 1483577"/>
                    <a:gd name="connsiteY10" fmla="*/ 2380742 h 2393661"/>
                    <a:gd name="connsiteX11" fmla="*/ 265056 w 1483577"/>
                    <a:gd name="connsiteY11" fmla="*/ 2345301 h 2393661"/>
                    <a:gd name="connsiteX12" fmla="*/ 158745 w 1483577"/>
                    <a:gd name="connsiteY12" fmla="*/ 2177633 h 2393661"/>
                    <a:gd name="connsiteX13" fmla="*/ 1582 w 1483577"/>
                    <a:gd name="connsiteY13" fmla="*/ 1313545 h 2393661"/>
                    <a:gd name="connsiteX0" fmla="*/ 1582 w 1586275"/>
                    <a:gd name="connsiteY0" fmla="*/ 1313545 h 2393661"/>
                    <a:gd name="connsiteX1" fmla="*/ 217610 w 1586275"/>
                    <a:gd name="connsiteY1" fmla="*/ 1097517 h 2393661"/>
                    <a:gd name="connsiteX2" fmla="*/ 878489 w 1586275"/>
                    <a:gd name="connsiteY2" fmla="*/ 885411 h 2393661"/>
                    <a:gd name="connsiteX3" fmla="*/ 1153309 w 1586275"/>
                    <a:gd name="connsiteY3" fmla="*/ 425095 h 2393661"/>
                    <a:gd name="connsiteX4" fmla="*/ 1213220 w 1586275"/>
                    <a:gd name="connsiteY4" fmla="*/ 98470 h 2393661"/>
                    <a:gd name="connsiteX5" fmla="*/ 1336960 w 1586275"/>
                    <a:gd name="connsiteY5" fmla="*/ 161814 h 2393661"/>
                    <a:gd name="connsiteX6" fmla="*/ 1482695 w 1586275"/>
                    <a:gd name="connsiteY6" fmla="*/ 363711 h 2393661"/>
                    <a:gd name="connsiteX7" fmla="*/ 1573386 w 1586275"/>
                    <a:gd name="connsiteY7" fmla="*/ 1242742 h 2393661"/>
                    <a:gd name="connsiteX8" fmla="*/ 1153706 w 1586275"/>
                    <a:gd name="connsiteY8" fmla="*/ 2393661 h 2393661"/>
                    <a:gd name="connsiteX9" fmla="*/ 431810 w 1586275"/>
                    <a:gd name="connsiteY9" fmla="*/ 2375940 h 2393661"/>
                    <a:gd name="connsiteX10" fmla="*/ 298009 w 1586275"/>
                    <a:gd name="connsiteY10" fmla="*/ 2380742 h 2393661"/>
                    <a:gd name="connsiteX11" fmla="*/ 265056 w 1586275"/>
                    <a:gd name="connsiteY11" fmla="*/ 2345301 h 2393661"/>
                    <a:gd name="connsiteX12" fmla="*/ 158745 w 1586275"/>
                    <a:gd name="connsiteY12" fmla="*/ 2177633 h 2393661"/>
                    <a:gd name="connsiteX13" fmla="*/ 1582 w 1586275"/>
                    <a:gd name="connsiteY13" fmla="*/ 1313545 h 2393661"/>
                    <a:gd name="connsiteX0" fmla="*/ 1582 w 1586275"/>
                    <a:gd name="connsiteY0" fmla="*/ 1151729 h 2231845"/>
                    <a:gd name="connsiteX1" fmla="*/ 217610 w 1586275"/>
                    <a:gd name="connsiteY1" fmla="*/ 935701 h 2231845"/>
                    <a:gd name="connsiteX2" fmla="*/ 878489 w 1586275"/>
                    <a:gd name="connsiteY2" fmla="*/ 723595 h 2231845"/>
                    <a:gd name="connsiteX3" fmla="*/ 1153309 w 1586275"/>
                    <a:gd name="connsiteY3" fmla="*/ 263279 h 2231845"/>
                    <a:gd name="connsiteX4" fmla="*/ 1336960 w 1586275"/>
                    <a:gd name="connsiteY4" fmla="*/ -2 h 2231845"/>
                    <a:gd name="connsiteX5" fmla="*/ 1482695 w 1586275"/>
                    <a:gd name="connsiteY5" fmla="*/ 201895 h 2231845"/>
                    <a:gd name="connsiteX6" fmla="*/ 1573386 w 1586275"/>
                    <a:gd name="connsiteY6" fmla="*/ 1080926 h 2231845"/>
                    <a:gd name="connsiteX7" fmla="*/ 1153706 w 1586275"/>
                    <a:gd name="connsiteY7" fmla="*/ 2231845 h 2231845"/>
                    <a:gd name="connsiteX8" fmla="*/ 431810 w 1586275"/>
                    <a:gd name="connsiteY8" fmla="*/ 2214124 h 2231845"/>
                    <a:gd name="connsiteX9" fmla="*/ 298009 w 1586275"/>
                    <a:gd name="connsiteY9" fmla="*/ 2218926 h 2231845"/>
                    <a:gd name="connsiteX10" fmla="*/ 265056 w 1586275"/>
                    <a:gd name="connsiteY10" fmla="*/ 2183485 h 2231845"/>
                    <a:gd name="connsiteX11" fmla="*/ 158745 w 1586275"/>
                    <a:gd name="connsiteY11" fmla="*/ 2015817 h 2231845"/>
                    <a:gd name="connsiteX12" fmla="*/ 1582 w 1586275"/>
                    <a:gd name="connsiteY12" fmla="*/ 1151729 h 2231845"/>
                    <a:gd name="connsiteX0" fmla="*/ 1582 w 1592219"/>
                    <a:gd name="connsiteY0" fmla="*/ 1013820 h 2093936"/>
                    <a:gd name="connsiteX1" fmla="*/ 217610 w 1592219"/>
                    <a:gd name="connsiteY1" fmla="*/ 797792 h 2093936"/>
                    <a:gd name="connsiteX2" fmla="*/ 878489 w 1592219"/>
                    <a:gd name="connsiteY2" fmla="*/ 585686 h 2093936"/>
                    <a:gd name="connsiteX3" fmla="*/ 1153309 w 1592219"/>
                    <a:gd name="connsiteY3" fmla="*/ 125370 h 2093936"/>
                    <a:gd name="connsiteX4" fmla="*/ 1482695 w 1592219"/>
                    <a:gd name="connsiteY4" fmla="*/ 63986 h 2093936"/>
                    <a:gd name="connsiteX5" fmla="*/ 1573386 w 1592219"/>
                    <a:gd name="connsiteY5" fmla="*/ 943017 h 2093936"/>
                    <a:gd name="connsiteX6" fmla="*/ 1153706 w 1592219"/>
                    <a:gd name="connsiteY6" fmla="*/ 2093936 h 2093936"/>
                    <a:gd name="connsiteX7" fmla="*/ 431810 w 1592219"/>
                    <a:gd name="connsiteY7" fmla="*/ 2076215 h 2093936"/>
                    <a:gd name="connsiteX8" fmla="*/ 298009 w 1592219"/>
                    <a:gd name="connsiteY8" fmla="*/ 2081017 h 2093936"/>
                    <a:gd name="connsiteX9" fmla="*/ 265056 w 1592219"/>
                    <a:gd name="connsiteY9" fmla="*/ 2045576 h 2093936"/>
                    <a:gd name="connsiteX10" fmla="*/ 158745 w 1592219"/>
                    <a:gd name="connsiteY10" fmla="*/ 1877908 h 2093936"/>
                    <a:gd name="connsiteX11" fmla="*/ 1582 w 1592219"/>
                    <a:gd name="connsiteY11" fmla="*/ 1013820 h 2093936"/>
                    <a:gd name="connsiteX0" fmla="*/ 1582 w 1586764"/>
                    <a:gd name="connsiteY0" fmla="*/ 1422046 h 2502162"/>
                    <a:gd name="connsiteX1" fmla="*/ 217610 w 1586764"/>
                    <a:gd name="connsiteY1" fmla="*/ 1206018 h 2502162"/>
                    <a:gd name="connsiteX2" fmla="*/ 878489 w 1586764"/>
                    <a:gd name="connsiteY2" fmla="*/ 993912 h 2502162"/>
                    <a:gd name="connsiteX3" fmla="*/ 1153309 w 1586764"/>
                    <a:gd name="connsiteY3" fmla="*/ 533596 h 2502162"/>
                    <a:gd name="connsiteX4" fmla="*/ 1431283 w 1586764"/>
                    <a:gd name="connsiteY4" fmla="*/ 21207 h 2502162"/>
                    <a:gd name="connsiteX5" fmla="*/ 1573386 w 1586764"/>
                    <a:gd name="connsiteY5" fmla="*/ 1351243 h 2502162"/>
                    <a:gd name="connsiteX6" fmla="*/ 1153706 w 1586764"/>
                    <a:gd name="connsiteY6" fmla="*/ 2502162 h 2502162"/>
                    <a:gd name="connsiteX7" fmla="*/ 431810 w 1586764"/>
                    <a:gd name="connsiteY7" fmla="*/ 2484441 h 2502162"/>
                    <a:gd name="connsiteX8" fmla="*/ 298009 w 1586764"/>
                    <a:gd name="connsiteY8" fmla="*/ 2489243 h 2502162"/>
                    <a:gd name="connsiteX9" fmla="*/ 265056 w 1586764"/>
                    <a:gd name="connsiteY9" fmla="*/ 2453802 h 2502162"/>
                    <a:gd name="connsiteX10" fmla="*/ 158745 w 1586764"/>
                    <a:gd name="connsiteY10" fmla="*/ 2286134 h 2502162"/>
                    <a:gd name="connsiteX11" fmla="*/ 1582 w 1586764"/>
                    <a:gd name="connsiteY11" fmla="*/ 1422046 h 2502162"/>
                    <a:gd name="connsiteX0" fmla="*/ 1582 w 1431283"/>
                    <a:gd name="connsiteY0" fmla="*/ 1483092 h 2563208"/>
                    <a:gd name="connsiteX1" fmla="*/ 217610 w 1431283"/>
                    <a:gd name="connsiteY1" fmla="*/ 1267064 h 2563208"/>
                    <a:gd name="connsiteX2" fmla="*/ 878489 w 1431283"/>
                    <a:gd name="connsiteY2" fmla="*/ 1054958 h 2563208"/>
                    <a:gd name="connsiteX3" fmla="*/ 1153309 w 1431283"/>
                    <a:gd name="connsiteY3" fmla="*/ 594642 h 2563208"/>
                    <a:gd name="connsiteX4" fmla="*/ 1431283 w 1431283"/>
                    <a:gd name="connsiteY4" fmla="*/ 82253 h 2563208"/>
                    <a:gd name="connsiteX5" fmla="*/ 1153706 w 1431283"/>
                    <a:gd name="connsiteY5" fmla="*/ 2563208 h 2563208"/>
                    <a:gd name="connsiteX6" fmla="*/ 431810 w 1431283"/>
                    <a:gd name="connsiteY6" fmla="*/ 2545487 h 2563208"/>
                    <a:gd name="connsiteX7" fmla="*/ 298009 w 1431283"/>
                    <a:gd name="connsiteY7" fmla="*/ 2550289 h 2563208"/>
                    <a:gd name="connsiteX8" fmla="*/ 265056 w 1431283"/>
                    <a:gd name="connsiteY8" fmla="*/ 2514848 h 2563208"/>
                    <a:gd name="connsiteX9" fmla="*/ 158745 w 1431283"/>
                    <a:gd name="connsiteY9" fmla="*/ 2347180 h 2563208"/>
                    <a:gd name="connsiteX10" fmla="*/ 1582 w 1431283"/>
                    <a:gd name="connsiteY10" fmla="*/ 1483092 h 2563208"/>
                    <a:gd name="connsiteX0" fmla="*/ 1582 w 1431283"/>
                    <a:gd name="connsiteY0" fmla="*/ 1440219 h 2520335"/>
                    <a:gd name="connsiteX1" fmla="*/ 217610 w 1431283"/>
                    <a:gd name="connsiteY1" fmla="*/ 1224191 h 2520335"/>
                    <a:gd name="connsiteX2" fmla="*/ 878489 w 1431283"/>
                    <a:gd name="connsiteY2" fmla="*/ 1012085 h 2520335"/>
                    <a:gd name="connsiteX3" fmla="*/ 1431283 w 1431283"/>
                    <a:gd name="connsiteY3" fmla="*/ 39380 h 2520335"/>
                    <a:gd name="connsiteX4" fmla="*/ 1153706 w 1431283"/>
                    <a:gd name="connsiteY4" fmla="*/ 2520335 h 2520335"/>
                    <a:gd name="connsiteX5" fmla="*/ 431810 w 1431283"/>
                    <a:gd name="connsiteY5" fmla="*/ 2502614 h 2520335"/>
                    <a:gd name="connsiteX6" fmla="*/ 298009 w 1431283"/>
                    <a:gd name="connsiteY6" fmla="*/ 2507416 h 2520335"/>
                    <a:gd name="connsiteX7" fmla="*/ 265056 w 1431283"/>
                    <a:gd name="connsiteY7" fmla="*/ 2471975 h 2520335"/>
                    <a:gd name="connsiteX8" fmla="*/ 158745 w 1431283"/>
                    <a:gd name="connsiteY8" fmla="*/ 2304307 h 2520335"/>
                    <a:gd name="connsiteX9" fmla="*/ 1582 w 1431283"/>
                    <a:gd name="connsiteY9" fmla="*/ 1440219 h 2520335"/>
                    <a:gd name="connsiteX0" fmla="*/ 1582 w 1431283"/>
                    <a:gd name="connsiteY0" fmla="*/ 1450647 h 2530763"/>
                    <a:gd name="connsiteX1" fmla="*/ 217610 w 1431283"/>
                    <a:gd name="connsiteY1" fmla="*/ 1234619 h 2530763"/>
                    <a:gd name="connsiteX2" fmla="*/ 854463 w 1431283"/>
                    <a:gd name="connsiteY2" fmla="*/ 767793 h 2530763"/>
                    <a:gd name="connsiteX3" fmla="*/ 1431283 w 1431283"/>
                    <a:gd name="connsiteY3" fmla="*/ 49808 h 2530763"/>
                    <a:gd name="connsiteX4" fmla="*/ 1153706 w 1431283"/>
                    <a:gd name="connsiteY4" fmla="*/ 2530763 h 2530763"/>
                    <a:gd name="connsiteX5" fmla="*/ 431810 w 1431283"/>
                    <a:gd name="connsiteY5" fmla="*/ 2513042 h 2530763"/>
                    <a:gd name="connsiteX6" fmla="*/ 298009 w 1431283"/>
                    <a:gd name="connsiteY6" fmla="*/ 2517844 h 2530763"/>
                    <a:gd name="connsiteX7" fmla="*/ 265056 w 1431283"/>
                    <a:gd name="connsiteY7" fmla="*/ 2482403 h 2530763"/>
                    <a:gd name="connsiteX8" fmla="*/ 158745 w 1431283"/>
                    <a:gd name="connsiteY8" fmla="*/ 2314735 h 2530763"/>
                    <a:gd name="connsiteX9" fmla="*/ 1582 w 1431283"/>
                    <a:gd name="connsiteY9" fmla="*/ 1450647 h 2530763"/>
                    <a:gd name="connsiteX0" fmla="*/ 1582 w 1431283"/>
                    <a:gd name="connsiteY0" fmla="*/ 1450647 h 2530763"/>
                    <a:gd name="connsiteX1" fmla="*/ 171490 w 1431283"/>
                    <a:gd name="connsiteY1" fmla="*/ 1027851 h 2530763"/>
                    <a:gd name="connsiteX2" fmla="*/ 854463 w 1431283"/>
                    <a:gd name="connsiteY2" fmla="*/ 767793 h 2530763"/>
                    <a:gd name="connsiteX3" fmla="*/ 1431283 w 1431283"/>
                    <a:gd name="connsiteY3" fmla="*/ 49808 h 2530763"/>
                    <a:gd name="connsiteX4" fmla="*/ 1153706 w 1431283"/>
                    <a:gd name="connsiteY4" fmla="*/ 2530763 h 2530763"/>
                    <a:gd name="connsiteX5" fmla="*/ 431810 w 1431283"/>
                    <a:gd name="connsiteY5" fmla="*/ 2513042 h 2530763"/>
                    <a:gd name="connsiteX6" fmla="*/ 298009 w 1431283"/>
                    <a:gd name="connsiteY6" fmla="*/ 2517844 h 2530763"/>
                    <a:gd name="connsiteX7" fmla="*/ 265056 w 1431283"/>
                    <a:gd name="connsiteY7" fmla="*/ 2482403 h 2530763"/>
                    <a:gd name="connsiteX8" fmla="*/ 158745 w 1431283"/>
                    <a:gd name="connsiteY8" fmla="*/ 2314735 h 2530763"/>
                    <a:gd name="connsiteX9" fmla="*/ 1582 w 1431283"/>
                    <a:gd name="connsiteY9" fmla="*/ 1450647 h 2530763"/>
                    <a:gd name="connsiteX0" fmla="*/ 1582 w 1431283"/>
                    <a:gd name="connsiteY0" fmla="*/ 1450647 h 2519957"/>
                    <a:gd name="connsiteX1" fmla="*/ 171490 w 1431283"/>
                    <a:gd name="connsiteY1" fmla="*/ 1027851 h 2519957"/>
                    <a:gd name="connsiteX2" fmla="*/ 854463 w 1431283"/>
                    <a:gd name="connsiteY2" fmla="*/ 767793 h 2519957"/>
                    <a:gd name="connsiteX3" fmla="*/ 1431283 w 1431283"/>
                    <a:gd name="connsiteY3" fmla="*/ 49808 h 2519957"/>
                    <a:gd name="connsiteX4" fmla="*/ 1095570 w 1431283"/>
                    <a:gd name="connsiteY4" fmla="*/ 2196630 h 2519957"/>
                    <a:gd name="connsiteX5" fmla="*/ 431810 w 1431283"/>
                    <a:gd name="connsiteY5" fmla="*/ 2513042 h 2519957"/>
                    <a:gd name="connsiteX6" fmla="*/ 298009 w 1431283"/>
                    <a:gd name="connsiteY6" fmla="*/ 2517844 h 2519957"/>
                    <a:gd name="connsiteX7" fmla="*/ 265056 w 1431283"/>
                    <a:gd name="connsiteY7" fmla="*/ 2482403 h 2519957"/>
                    <a:gd name="connsiteX8" fmla="*/ 158745 w 1431283"/>
                    <a:gd name="connsiteY8" fmla="*/ 2314735 h 2519957"/>
                    <a:gd name="connsiteX9" fmla="*/ 1582 w 1431283"/>
                    <a:gd name="connsiteY9" fmla="*/ 1450647 h 2519957"/>
                    <a:gd name="connsiteX0" fmla="*/ 1582 w 1257897"/>
                    <a:gd name="connsiteY0" fmla="*/ 1150425 h 2219735"/>
                    <a:gd name="connsiteX1" fmla="*/ 171490 w 1257897"/>
                    <a:gd name="connsiteY1" fmla="*/ 727629 h 2219735"/>
                    <a:gd name="connsiteX2" fmla="*/ 854463 w 1257897"/>
                    <a:gd name="connsiteY2" fmla="*/ 467571 h 2219735"/>
                    <a:gd name="connsiteX3" fmla="*/ 1257879 w 1257897"/>
                    <a:gd name="connsiteY3" fmla="*/ 74785 h 2219735"/>
                    <a:gd name="connsiteX4" fmla="*/ 1095570 w 1257897"/>
                    <a:gd name="connsiteY4" fmla="*/ 1896408 h 2219735"/>
                    <a:gd name="connsiteX5" fmla="*/ 431810 w 1257897"/>
                    <a:gd name="connsiteY5" fmla="*/ 2212820 h 2219735"/>
                    <a:gd name="connsiteX6" fmla="*/ 298009 w 1257897"/>
                    <a:gd name="connsiteY6" fmla="*/ 2217622 h 2219735"/>
                    <a:gd name="connsiteX7" fmla="*/ 265056 w 1257897"/>
                    <a:gd name="connsiteY7" fmla="*/ 2182181 h 2219735"/>
                    <a:gd name="connsiteX8" fmla="*/ 158745 w 1257897"/>
                    <a:gd name="connsiteY8" fmla="*/ 2014513 h 2219735"/>
                    <a:gd name="connsiteX9" fmla="*/ 1582 w 1257897"/>
                    <a:gd name="connsiteY9" fmla="*/ 1150425 h 2219735"/>
                    <a:gd name="connsiteX0" fmla="*/ 1582 w 1436764"/>
                    <a:gd name="connsiteY0" fmla="*/ 1150425 h 2219735"/>
                    <a:gd name="connsiteX1" fmla="*/ 171490 w 1436764"/>
                    <a:gd name="connsiteY1" fmla="*/ 727629 h 2219735"/>
                    <a:gd name="connsiteX2" fmla="*/ 854463 w 1436764"/>
                    <a:gd name="connsiteY2" fmla="*/ 467571 h 2219735"/>
                    <a:gd name="connsiteX3" fmla="*/ 1257879 w 1436764"/>
                    <a:gd name="connsiteY3" fmla="*/ 74785 h 2219735"/>
                    <a:gd name="connsiteX4" fmla="*/ 1433319 w 1436764"/>
                    <a:gd name="connsiteY4" fmla="*/ 962353 h 2219735"/>
                    <a:gd name="connsiteX5" fmla="*/ 1095570 w 1436764"/>
                    <a:gd name="connsiteY5" fmla="*/ 1896408 h 2219735"/>
                    <a:gd name="connsiteX6" fmla="*/ 431810 w 1436764"/>
                    <a:gd name="connsiteY6" fmla="*/ 2212820 h 2219735"/>
                    <a:gd name="connsiteX7" fmla="*/ 298009 w 1436764"/>
                    <a:gd name="connsiteY7" fmla="*/ 2217622 h 2219735"/>
                    <a:gd name="connsiteX8" fmla="*/ 265056 w 1436764"/>
                    <a:gd name="connsiteY8" fmla="*/ 2182181 h 2219735"/>
                    <a:gd name="connsiteX9" fmla="*/ 158745 w 1436764"/>
                    <a:gd name="connsiteY9" fmla="*/ 2014513 h 2219735"/>
                    <a:gd name="connsiteX10" fmla="*/ 1582 w 1436764"/>
                    <a:gd name="connsiteY10" fmla="*/ 1150425 h 2219735"/>
                    <a:gd name="connsiteX0" fmla="*/ 1582 w 1500339"/>
                    <a:gd name="connsiteY0" fmla="*/ 1150425 h 2219735"/>
                    <a:gd name="connsiteX1" fmla="*/ 171490 w 1500339"/>
                    <a:gd name="connsiteY1" fmla="*/ 727629 h 2219735"/>
                    <a:gd name="connsiteX2" fmla="*/ 854463 w 1500339"/>
                    <a:gd name="connsiteY2" fmla="*/ 467571 h 2219735"/>
                    <a:gd name="connsiteX3" fmla="*/ 1257879 w 1500339"/>
                    <a:gd name="connsiteY3" fmla="*/ 74785 h 2219735"/>
                    <a:gd name="connsiteX4" fmla="*/ 1497881 w 1500339"/>
                    <a:gd name="connsiteY4" fmla="*/ 818495 h 2219735"/>
                    <a:gd name="connsiteX5" fmla="*/ 1095570 w 1500339"/>
                    <a:gd name="connsiteY5" fmla="*/ 1896408 h 2219735"/>
                    <a:gd name="connsiteX6" fmla="*/ 431810 w 1500339"/>
                    <a:gd name="connsiteY6" fmla="*/ 2212820 h 2219735"/>
                    <a:gd name="connsiteX7" fmla="*/ 298009 w 1500339"/>
                    <a:gd name="connsiteY7" fmla="*/ 2217622 h 2219735"/>
                    <a:gd name="connsiteX8" fmla="*/ 265056 w 1500339"/>
                    <a:gd name="connsiteY8" fmla="*/ 2182181 h 2219735"/>
                    <a:gd name="connsiteX9" fmla="*/ 158745 w 1500339"/>
                    <a:gd name="connsiteY9" fmla="*/ 2014513 h 2219735"/>
                    <a:gd name="connsiteX10" fmla="*/ 1582 w 1500339"/>
                    <a:gd name="connsiteY10" fmla="*/ 1150425 h 221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0339" h="2219735">
                      <a:moveTo>
                        <a:pt x="1582" y="1150425"/>
                      </a:moveTo>
                      <a:cubicBezTo>
                        <a:pt x="1582" y="1031116"/>
                        <a:pt x="29343" y="841438"/>
                        <a:pt x="171490" y="727629"/>
                      </a:cubicBezTo>
                      <a:cubicBezTo>
                        <a:pt x="313637" y="613820"/>
                        <a:pt x="565655" y="467769"/>
                        <a:pt x="854463" y="467571"/>
                      </a:cubicBezTo>
                      <a:cubicBezTo>
                        <a:pt x="1056742" y="270103"/>
                        <a:pt x="1212010" y="-176590"/>
                        <a:pt x="1257879" y="74785"/>
                      </a:cubicBezTo>
                      <a:cubicBezTo>
                        <a:pt x="1321215" y="188474"/>
                        <a:pt x="1524932" y="514891"/>
                        <a:pt x="1497881" y="818495"/>
                      </a:cubicBezTo>
                      <a:cubicBezTo>
                        <a:pt x="1470830" y="1122099"/>
                        <a:pt x="1229349" y="1719222"/>
                        <a:pt x="1095570" y="1896408"/>
                      </a:cubicBezTo>
                      <a:lnTo>
                        <a:pt x="431810" y="2212820"/>
                      </a:lnTo>
                      <a:cubicBezTo>
                        <a:pt x="264479" y="2207713"/>
                        <a:pt x="290101" y="2225682"/>
                        <a:pt x="298009" y="2217622"/>
                      </a:cubicBezTo>
                      <a:cubicBezTo>
                        <a:pt x="305917" y="2209562"/>
                        <a:pt x="263551" y="2213079"/>
                        <a:pt x="265056" y="2182181"/>
                      </a:cubicBezTo>
                      <a:cubicBezTo>
                        <a:pt x="266561" y="2151283"/>
                        <a:pt x="180688" y="2186472"/>
                        <a:pt x="158745" y="2014513"/>
                      </a:cubicBezTo>
                      <a:cubicBezTo>
                        <a:pt x="-26993" y="1755059"/>
                        <a:pt x="1582" y="1438454"/>
                        <a:pt x="1582" y="1150425"/>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4" name="אליפסה 13"/>
                <p:cNvSpPr/>
                <p:nvPr/>
              </p:nvSpPr>
              <p:spPr bwMode="auto">
                <a:xfrm>
                  <a:off x="3506073" y="3916514"/>
                  <a:ext cx="239568" cy="14135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7" name="מלבן מעוגל 1"/>
                <p:cNvSpPr/>
                <p:nvPr/>
              </p:nvSpPr>
              <p:spPr bwMode="auto">
                <a:xfrm>
                  <a:off x="1899990" y="3996541"/>
                  <a:ext cx="1149373" cy="2785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 name="מלבן מעוגל 1"/>
                <p:cNvSpPr/>
                <p:nvPr/>
              </p:nvSpPr>
              <p:spPr bwMode="auto">
                <a:xfrm rot="1275964">
                  <a:off x="955353" y="3842688"/>
                  <a:ext cx="1108254" cy="39436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72136 w 1440288"/>
                    <a:gd name="connsiteY0" fmla="*/ 490942 h 1571058"/>
                    <a:gd name="connsiteX1" fmla="*/ 288164 w 1440288"/>
                    <a:gd name="connsiteY1" fmla="*/ 274914 h 1571058"/>
                    <a:gd name="connsiteX2" fmla="*/ 745281 w 1440288"/>
                    <a:gd name="connsiteY2" fmla="*/ 150494 h 1571058"/>
                    <a:gd name="connsiteX3" fmla="*/ 1026000 w 1440288"/>
                    <a:gd name="connsiteY3" fmla="*/ 202882 h 1571058"/>
                    <a:gd name="connsiteX4" fmla="*/ 1224260 w 1440288"/>
                    <a:gd name="connsiteY4" fmla="*/ 274914 h 1571058"/>
                    <a:gd name="connsiteX5" fmla="*/ 1361140 w 1440288"/>
                    <a:gd name="connsiteY5" fmla="*/ 23670 h 1571058"/>
                    <a:gd name="connsiteX6" fmla="*/ 1440288 w 1440288"/>
                    <a:gd name="connsiteY6" fmla="*/ 1355030 h 1571058"/>
                    <a:gd name="connsiteX7" fmla="*/ 1224260 w 1440288"/>
                    <a:gd name="connsiteY7" fmla="*/ 1571058 h 1571058"/>
                    <a:gd name="connsiteX8" fmla="*/ 288164 w 1440288"/>
                    <a:gd name="connsiteY8" fmla="*/ 1571058 h 1571058"/>
                    <a:gd name="connsiteX9" fmla="*/ 86424 w 1440288"/>
                    <a:gd name="connsiteY9" fmla="*/ 1397893 h 1571058"/>
                    <a:gd name="connsiteX10" fmla="*/ 72136 w 1440288"/>
                    <a:gd name="connsiteY10" fmla="*/ 490942 h 1571058"/>
                    <a:gd name="connsiteX0" fmla="*/ 72136 w 1607212"/>
                    <a:gd name="connsiteY0" fmla="*/ 490942 h 1571058"/>
                    <a:gd name="connsiteX1" fmla="*/ 288164 w 1607212"/>
                    <a:gd name="connsiteY1" fmla="*/ 274914 h 1571058"/>
                    <a:gd name="connsiteX2" fmla="*/ 745281 w 1607212"/>
                    <a:gd name="connsiteY2" fmla="*/ 150494 h 1571058"/>
                    <a:gd name="connsiteX3" fmla="*/ 1026000 w 1607212"/>
                    <a:gd name="connsiteY3" fmla="*/ 202882 h 1571058"/>
                    <a:gd name="connsiteX4" fmla="*/ 1224260 w 1607212"/>
                    <a:gd name="connsiteY4" fmla="*/ 274914 h 1571058"/>
                    <a:gd name="connsiteX5" fmla="*/ 1361140 w 1607212"/>
                    <a:gd name="connsiteY5" fmla="*/ 23670 h 1571058"/>
                    <a:gd name="connsiteX6" fmla="*/ 1607213 w 1607212"/>
                    <a:gd name="connsiteY6" fmla="*/ 680268 h 1571058"/>
                    <a:gd name="connsiteX7" fmla="*/ 1224260 w 1607212"/>
                    <a:gd name="connsiteY7" fmla="*/ 1571058 h 1571058"/>
                    <a:gd name="connsiteX8" fmla="*/ 288164 w 1607212"/>
                    <a:gd name="connsiteY8" fmla="*/ 1571058 h 1571058"/>
                    <a:gd name="connsiteX9" fmla="*/ 86424 w 1607212"/>
                    <a:gd name="connsiteY9" fmla="*/ 1397893 h 1571058"/>
                    <a:gd name="connsiteX10" fmla="*/ 72136 w 1607212"/>
                    <a:gd name="connsiteY10" fmla="*/ 490942 h 1571058"/>
                    <a:gd name="connsiteX0" fmla="*/ 72136 w 1607213"/>
                    <a:gd name="connsiteY0" fmla="*/ 341066 h 1421182"/>
                    <a:gd name="connsiteX1" fmla="*/ 288164 w 1607213"/>
                    <a:gd name="connsiteY1" fmla="*/ 125038 h 1421182"/>
                    <a:gd name="connsiteX2" fmla="*/ 745281 w 1607213"/>
                    <a:gd name="connsiteY2" fmla="*/ 618 h 1421182"/>
                    <a:gd name="connsiteX3" fmla="*/ 1026000 w 1607213"/>
                    <a:gd name="connsiteY3" fmla="*/ 53006 h 1421182"/>
                    <a:gd name="connsiteX4" fmla="*/ 1224260 w 1607213"/>
                    <a:gd name="connsiteY4" fmla="*/ 125038 h 1421182"/>
                    <a:gd name="connsiteX5" fmla="*/ 1375645 w 1607213"/>
                    <a:gd name="connsiteY5" fmla="*/ 144181 h 1421182"/>
                    <a:gd name="connsiteX6" fmla="*/ 1607213 w 1607213"/>
                    <a:gd name="connsiteY6" fmla="*/ 530392 h 1421182"/>
                    <a:gd name="connsiteX7" fmla="*/ 1224260 w 1607213"/>
                    <a:gd name="connsiteY7" fmla="*/ 1421182 h 1421182"/>
                    <a:gd name="connsiteX8" fmla="*/ 288164 w 1607213"/>
                    <a:gd name="connsiteY8" fmla="*/ 1421182 h 1421182"/>
                    <a:gd name="connsiteX9" fmla="*/ 86424 w 1607213"/>
                    <a:gd name="connsiteY9" fmla="*/ 1248017 h 1421182"/>
                    <a:gd name="connsiteX10" fmla="*/ 72136 w 1607213"/>
                    <a:gd name="connsiteY10" fmla="*/ 341066 h 1421182"/>
                    <a:gd name="connsiteX0" fmla="*/ 72136 w 1607213"/>
                    <a:gd name="connsiteY0" fmla="*/ 567995 h 1648111"/>
                    <a:gd name="connsiteX1" fmla="*/ 334993 w 1607213"/>
                    <a:gd name="connsiteY1" fmla="*/ 3471 h 1648111"/>
                    <a:gd name="connsiteX2" fmla="*/ 745281 w 1607213"/>
                    <a:gd name="connsiteY2" fmla="*/ 227547 h 1648111"/>
                    <a:gd name="connsiteX3" fmla="*/ 1026000 w 1607213"/>
                    <a:gd name="connsiteY3" fmla="*/ 279935 h 1648111"/>
                    <a:gd name="connsiteX4" fmla="*/ 1224260 w 1607213"/>
                    <a:gd name="connsiteY4" fmla="*/ 351967 h 1648111"/>
                    <a:gd name="connsiteX5" fmla="*/ 1375645 w 1607213"/>
                    <a:gd name="connsiteY5" fmla="*/ 371110 h 1648111"/>
                    <a:gd name="connsiteX6" fmla="*/ 1607213 w 1607213"/>
                    <a:gd name="connsiteY6" fmla="*/ 757321 h 1648111"/>
                    <a:gd name="connsiteX7" fmla="*/ 1224260 w 1607213"/>
                    <a:gd name="connsiteY7" fmla="*/ 1648111 h 1648111"/>
                    <a:gd name="connsiteX8" fmla="*/ 288164 w 1607213"/>
                    <a:gd name="connsiteY8" fmla="*/ 1648111 h 1648111"/>
                    <a:gd name="connsiteX9" fmla="*/ 86424 w 1607213"/>
                    <a:gd name="connsiteY9" fmla="*/ 1474946 h 1648111"/>
                    <a:gd name="connsiteX10" fmla="*/ 72136 w 1607213"/>
                    <a:gd name="connsiteY10" fmla="*/ 567995 h 1648111"/>
                    <a:gd name="connsiteX0" fmla="*/ 1059 w 1536136"/>
                    <a:gd name="connsiteY0" fmla="*/ 567995 h 1648111"/>
                    <a:gd name="connsiteX1" fmla="*/ 263916 w 1536136"/>
                    <a:gd name="connsiteY1" fmla="*/ 3471 h 1648111"/>
                    <a:gd name="connsiteX2" fmla="*/ 674204 w 1536136"/>
                    <a:gd name="connsiteY2" fmla="*/ 227547 h 1648111"/>
                    <a:gd name="connsiteX3" fmla="*/ 954923 w 1536136"/>
                    <a:gd name="connsiteY3" fmla="*/ 279935 h 1648111"/>
                    <a:gd name="connsiteX4" fmla="*/ 1153183 w 1536136"/>
                    <a:gd name="connsiteY4" fmla="*/ 351967 h 1648111"/>
                    <a:gd name="connsiteX5" fmla="*/ 1304568 w 1536136"/>
                    <a:gd name="connsiteY5" fmla="*/ 371110 h 1648111"/>
                    <a:gd name="connsiteX6" fmla="*/ 1536136 w 1536136"/>
                    <a:gd name="connsiteY6" fmla="*/ 757321 h 1648111"/>
                    <a:gd name="connsiteX7" fmla="*/ 1153183 w 1536136"/>
                    <a:gd name="connsiteY7" fmla="*/ 1648111 h 1648111"/>
                    <a:gd name="connsiteX8" fmla="*/ 217087 w 1536136"/>
                    <a:gd name="connsiteY8" fmla="*/ 1648111 h 1648111"/>
                    <a:gd name="connsiteX9" fmla="*/ 1059 w 1536136"/>
                    <a:gd name="connsiteY9" fmla="*/ 567995 h 1648111"/>
                    <a:gd name="connsiteX0" fmla="*/ 0 w 1535077"/>
                    <a:gd name="connsiteY0" fmla="*/ 567995 h 1648111"/>
                    <a:gd name="connsiteX1" fmla="*/ 262857 w 1535077"/>
                    <a:gd name="connsiteY1" fmla="*/ 3471 h 1648111"/>
                    <a:gd name="connsiteX2" fmla="*/ 673145 w 1535077"/>
                    <a:gd name="connsiteY2" fmla="*/ 227547 h 1648111"/>
                    <a:gd name="connsiteX3" fmla="*/ 953864 w 1535077"/>
                    <a:gd name="connsiteY3" fmla="*/ 279935 h 1648111"/>
                    <a:gd name="connsiteX4" fmla="*/ 1152124 w 1535077"/>
                    <a:gd name="connsiteY4" fmla="*/ 351967 h 1648111"/>
                    <a:gd name="connsiteX5" fmla="*/ 1303509 w 1535077"/>
                    <a:gd name="connsiteY5" fmla="*/ 371110 h 1648111"/>
                    <a:gd name="connsiteX6" fmla="*/ 1535077 w 1535077"/>
                    <a:gd name="connsiteY6" fmla="*/ 757321 h 1648111"/>
                    <a:gd name="connsiteX7" fmla="*/ 1152124 w 1535077"/>
                    <a:gd name="connsiteY7" fmla="*/ 1648111 h 1648111"/>
                    <a:gd name="connsiteX8" fmla="*/ 0 w 1535077"/>
                    <a:gd name="connsiteY8" fmla="*/ 567995 h 1648111"/>
                    <a:gd name="connsiteX0" fmla="*/ 0 w 1535077"/>
                    <a:gd name="connsiteY0" fmla="*/ 567995 h 1648111"/>
                    <a:gd name="connsiteX1" fmla="*/ 262857 w 1535077"/>
                    <a:gd name="connsiteY1" fmla="*/ 3471 h 1648111"/>
                    <a:gd name="connsiteX2" fmla="*/ 673145 w 1535077"/>
                    <a:gd name="connsiteY2" fmla="*/ 227547 h 1648111"/>
                    <a:gd name="connsiteX3" fmla="*/ 953864 w 1535077"/>
                    <a:gd name="connsiteY3" fmla="*/ 279935 h 1648111"/>
                    <a:gd name="connsiteX4" fmla="*/ 1152124 w 1535077"/>
                    <a:gd name="connsiteY4" fmla="*/ 351967 h 1648111"/>
                    <a:gd name="connsiteX5" fmla="*/ 1303509 w 1535077"/>
                    <a:gd name="connsiteY5" fmla="*/ 371110 h 1648111"/>
                    <a:gd name="connsiteX6" fmla="*/ 1535077 w 1535077"/>
                    <a:gd name="connsiteY6" fmla="*/ 757321 h 1648111"/>
                    <a:gd name="connsiteX7" fmla="*/ 1152124 w 1535077"/>
                    <a:gd name="connsiteY7" fmla="*/ 1648111 h 1648111"/>
                    <a:gd name="connsiteX8" fmla="*/ 364210 w 1535077"/>
                    <a:gd name="connsiteY8" fmla="*/ 1540578 h 1648111"/>
                    <a:gd name="connsiteX9" fmla="*/ 0 w 1535077"/>
                    <a:gd name="connsiteY9" fmla="*/ 567995 h 1648111"/>
                    <a:gd name="connsiteX0" fmla="*/ 5171 w 1360474"/>
                    <a:gd name="connsiteY0" fmla="*/ 743461 h 1648111"/>
                    <a:gd name="connsiteX1" fmla="*/ 88254 w 1360474"/>
                    <a:gd name="connsiteY1" fmla="*/ 3471 h 1648111"/>
                    <a:gd name="connsiteX2" fmla="*/ 498542 w 1360474"/>
                    <a:gd name="connsiteY2" fmla="*/ 227547 h 1648111"/>
                    <a:gd name="connsiteX3" fmla="*/ 779261 w 1360474"/>
                    <a:gd name="connsiteY3" fmla="*/ 279935 h 1648111"/>
                    <a:gd name="connsiteX4" fmla="*/ 977521 w 1360474"/>
                    <a:gd name="connsiteY4" fmla="*/ 351967 h 1648111"/>
                    <a:gd name="connsiteX5" fmla="*/ 1128906 w 1360474"/>
                    <a:gd name="connsiteY5" fmla="*/ 371110 h 1648111"/>
                    <a:gd name="connsiteX6" fmla="*/ 1360474 w 1360474"/>
                    <a:gd name="connsiteY6" fmla="*/ 757321 h 1648111"/>
                    <a:gd name="connsiteX7" fmla="*/ 977521 w 1360474"/>
                    <a:gd name="connsiteY7" fmla="*/ 1648111 h 1648111"/>
                    <a:gd name="connsiteX8" fmla="*/ 189607 w 1360474"/>
                    <a:gd name="connsiteY8" fmla="*/ 1540578 h 1648111"/>
                    <a:gd name="connsiteX9" fmla="*/ 5171 w 1360474"/>
                    <a:gd name="connsiteY9" fmla="*/ 743461 h 16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0474" h="1648111">
                      <a:moveTo>
                        <a:pt x="5171" y="743461"/>
                      </a:moveTo>
                      <a:cubicBezTo>
                        <a:pt x="5171" y="624152"/>
                        <a:pt x="-31055" y="3471"/>
                        <a:pt x="88254" y="3471"/>
                      </a:cubicBezTo>
                      <a:cubicBezTo>
                        <a:pt x="200445" y="-29458"/>
                        <a:pt x="383374" y="181470"/>
                        <a:pt x="498542" y="227547"/>
                      </a:cubicBezTo>
                      <a:cubicBezTo>
                        <a:pt x="613710" y="273624"/>
                        <a:pt x="699431" y="283011"/>
                        <a:pt x="779261" y="279935"/>
                      </a:cubicBezTo>
                      <a:lnTo>
                        <a:pt x="977521" y="351967"/>
                      </a:lnTo>
                      <a:cubicBezTo>
                        <a:pt x="1096830" y="351967"/>
                        <a:pt x="1128906" y="251801"/>
                        <a:pt x="1128906" y="371110"/>
                      </a:cubicBezTo>
                      <a:cubicBezTo>
                        <a:pt x="1152718" y="644852"/>
                        <a:pt x="1336662" y="483579"/>
                        <a:pt x="1360474" y="757321"/>
                      </a:cubicBezTo>
                      <a:cubicBezTo>
                        <a:pt x="1360474" y="876630"/>
                        <a:pt x="1096830" y="1648111"/>
                        <a:pt x="977521" y="1648111"/>
                      </a:cubicBezTo>
                      <a:cubicBezTo>
                        <a:pt x="764281" y="1433812"/>
                        <a:pt x="402847" y="1754877"/>
                        <a:pt x="189607" y="1540578"/>
                      </a:cubicBezTo>
                      <a:lnTo>
                        <a:pt x="5171" y="743461"/>
                      </a:ln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0" name="אליפסה 29"/>
                <p:cNvSpPr/>
                <p:nvPr/>
              </p:nvSpPr>
              <p:spPr bwMode="auto">
                <a:xfrm>
                  <a:off x="2356142" y="4043570"/>
                  <a:ext cx="247830" cy="16040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1" name="אליפסה 30"/>
                <p:cNvSpPr/>
                <p:nvPr/>
              </p:nvSpPr>
              <p:spPr bwMode="auto">
                <a:xfrm>
                  <a:off x="1239256" y="3892692"/>
                  <a:ext cx="170176" cy="18899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09" name="אליפסה 108"/>
                <p:cNvSpPr/>
                <p:nvPr/>
              </p:nvSpPr>
              <p:spPr bwMode="auto">
                <a:xfrm>
                  <a:off x="3231808" y="4253213"/>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2" name="אליפסה 111"/>
                <p:cNvSpPr/>
                <p:nvPr/>
              </p:nvSpPr>
              <p:spPr bwMode="auto">
                <a:xfrm>
                  <a:off x="3542421" y="4081687"/>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אליפסה 112"/>
                <p:cNvSpPr/>
                <p:nvPr/>
              </p:nvSpPr>
              <p:spPr bwMode="auto">
                <a:xfrm>
                  <a:off x="3552334" y="4137275"/>
                  <a:ext cx="38000"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5" name="אליפסה 114"/>
                <p:cNvSpPr/>
                <p:nvPr/>
              </p:nvSpPr>
              <p:spPr bwMode="auto">
                <a:xfrm>
                  <a:off x="3803469" y="4086452"/>
                  <a:ext cx="38000"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6" name="אליפסה 115"/>
                <p:cNvSpPr/>
                <p:nvPr/>
              </p:nvSpPr>
              <p:spPr bwMode="auto">
                <a:xfrm>
                  <a:off x="3815033" y="4142039"/>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20" name="מחבר חץ ישר 119"/>
                <p:cNvCxnSpPr/>
                <p:nvPr/>
              </p:nvCxnSpPr>
              <p:spPr>
                <a:xfrm flipH="1">
                  <a:off x="2878237" y="3208176"/>
                  <a:ext cx="1652" cy="80839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אליפסה 125"/>
                <p:cNvSpPr/>
                <p:nvPr/>
              </p:nvSpPr>
              <p:spPr bwMode="auto">
                <a:xfrm>
                  <a:off x="3656422" y="3222471"/>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7" name="אליפסה 126"/>
                <p:cNvSpPr/>
                <p:nvPr/>
              </p:nvSpPr>
              <p:spPr bwMode="auto">
                <a:xfrm>
                  <a:off x="3666336" y="3278057"/>
                  <a:ext cx="38001" cy="28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9" name="אליפסה 128"/>
                <p:cNvSpPr/>
                <p:nvPr/>
              </p:nvSpPr>
              <p:spPr bwMode="auto">
                <a:xfrm>
                  <a:off x="2990587" y="3239940"/>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0" name="אליפסה 129"/>
                <p:cNvSpPr/>
                <p:nvPr/>
              </p:nvSpPr>
              <p:spPr bwMode="auto">
                <a:xfrm>
                  <a:off x="3000500" y="3289175"/>
                  <a:ext cx="38000"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2" name="אליפסה 131"/>
                <p:cNvSpPr/>
                <p:nvPr/>
              </p:nvSpPr>
              <p:spPr bwMode="auto">
                <a:xfrm>
                  <a:off x="3117805" y="3362232"/>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3" name="אליפסה 132"/>
                <p:cNvSpPr/>
                <p:nvPr/>
              </p:nvSpPr>
              <p:spPr bwMode="auto">
                <a:xfrm>
                  <a:off x="3127719" y="3417819"/>
                  <a:ext cx="38001"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5" name="אליפסה 134"/>
                <p:cNvSpPr/>
                <p:nvPr/>
              </p:nvSpPr>
              <p:spPr bwMode="auto">
                <a:xfrm>
                  <a:off x="2491623" y="3212941"/>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6" name="אליפסה 135"/>
                <p:cNvSpPr/>
                <p:nvPr/>
              </p:nvSpPr>
              <p:spPr bwMode="auto">
                <a:xfrm>
                  <a:off x="2501536" y="3268528"/>
                  <a:ext cx="38000" cy="28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8" name="אליפסה 137"/>
                <p:cNvSpPr/>
                <p:nvPr/>
              </p:nvSpPr>
              <p:spPr bwMode="auto">
                <a:xfrm>
                  <a:off x="3428419" y="2769833"/>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9" name="אליפסה 138"/>
                <p:cNvSpPr/>
                <p:nvPr/>
              </p:nvSpPr>
              <p:spPr bwMode="auto">
                <a:xfrm>
                  <a:off x="3438332" y="2825420"/>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4" name="אליפסה 143"/>
                <p:cNvSpPr/>
                <p:nvPr/>
              </p:nvSpPr>
              <p:spPr bwMode="auto">
                <a:xfrm>
                  <a:off x="3395375" y="3077944"/>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5" name="אליפסה 144"/>
                <p:cNvSpPr/>
                <p:nvPr/>
              </p:nvSpPr>
              <p:spPr bwMode="auto">
                <a:xfrm>
                  <a:off x="3405288" y="3131943"/>
                  <a:ext cx="38001" cy="36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7" name="אליפסה 146"/>
                <p:cNvSpPr/>
                <p:nvPr/>
              </p:nvSpPr>
              <p:spPr bwMode="auto">
                <a:xfrm>
                  <a:off x="3925731" y="3049356"/>
                  <a:ext cx="38000"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8" name="אליפסה 147"/>
                <p:cNvSpPr/>
                <p:nvPr/>
              </p:nvSpPr>
              <p:spPr bwMode="auto">
                <a:xfrm>
                  <a:off x="3937296" y="3104944"/>
                  <a:ext cx="36348" cy="34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49" name="מחבר חץ ישר 148"/>
                <p:cNvCxnSpPr>
                  <a:stCxn id="17" idx="6"/>
                </p:cNvCxnSpPr>
                <p:nvPr/>
              </p:nvCxnSpPr>
              <p:spPr>
                <a:xfrm>
                  <a:off x="2868324" y="4264331"/>
                  <a:ext cx="38000" cy="5812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מחבר חץ ישר 149"/>
                <p:cNvCxnSpPr/>
                <p:nvPr/>
              </p:nvCxnSpPr>
              <p:spPr>
                <a:xfrm flipH="1">
                  <a:off x="2526318" y="4974256"/>
                  <a:ext cx="224699" cy="174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4698" name="קבוצה 119"/>
                <p:cNvGrpSpPr>
                  <a:grpSpLocks/>
                </p:cNvGrpSpPr>
                <p:nvPr/>
              </p:nvGrpSpPr>
              <p:grpSpPr bwMode="auto">
                <a:xfrm>
                  <a:off x="2078149" y="3234623"/>
                  <a:ext cx="56944" cy="106082"/>
                  <a:chOff x="9025507" y="4643958"/>
                  <a:chExt cx="60039" cy="119108"/>
                </a:xfrm>
              </p:grpSpPr>
              <p:sp>
                <p:nvSpPr>
                  <p:cNvPr id="228" name="אליפסה 227"/>
                  <p:cNvSpPr/>
                  <p:nvPr/>
                </p:nvSpPr>
                <p:spPr>
                  <a:xfrm>
                    <a:off x="9020727" y="4653495"/>
                    <a:ext cx="40067" cy="46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9" name="אליפסה 228"/>
                  <p:cNvSpPr/>
                  <p:nvPr/>
                </p:nvSpPr>
                <p:spPr>
                  <a:xfrm>
                    <a:off x="9031179" y="4717691"/>
                    <a:ext cx="43551" cy="4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699" name="קבוצה 119"/>
                <p:cNvGrpSpPr>
                  <a:grpSpLocks/>
                </p:cNvGrpSpPr>
                <p:nvPr/>
              </p:nvGrpSpPr>
              <p:grpSpPr bwMode="auto">
                <a:xfrm>
                  <a:off x="2357229" y="2825191"/>
                  <a:ext cx="56944" cy="106082"/>
                  <a:chOff x="9025507" y="4643958"/>
                  <a:chExt cx="60039" cy="119108"/>
                </a:xfrm>
              </p:grpSpPr>
              <p:sp>
                <p:nvSpPr>
                  <p:cNvPr id="231" name="אליפסה 230"/>
                  <p:cNvSpPr/>
                  <p:nvPr/>
                </p:nvSpPr>
                <p:spPr>
                  <a:xfrm>
                    <a:off x="9020877" y="4653131"/>
                    <a:ext cx="40066" cy="46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2" name="אליפסה 231"/>
                  <p:cNvSpPr/>
                  <p:nvPr/>
                </p:nvSpPr>
                <p:spPr>
                  <a:xfrm>
                    <a:off x="9033071" y="4726243"/>
                    <a:ext cx="41808" cy="46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700" name="קבוצה 119"/>
                <p:cNvGrpSpPr>
                  <a:grpSpLocks/>
                </p:cNvGrpSpPr>
                <p:nvPr/>
              </p:nvGrpSpPr>
              <p:grpSpPr bwMode="auto">
                <a:xfrm>
                  <a:off x="2863320" y="4083119"/>
                  <a:ext cx="56944" cy="106082"/>
                  <a:chOff x="9025507" y="4643958"/>
                  <a:chExt cx="60039" cy="119108"/>
                </a:xfrm>
              </p:grpSpPr>
              <p:sp>
                <p:nvSpPr>
                  <p:cNvPr id="234" name="אליפסה 233"/>
                  <p:cNvSpPr/>
                  <p:nvPr/>
                </p:nvSpPr>
                <p:spPr>
                  <a:xfrm>
                    <a:off x="9015104" y="4653050"/>
                    <a:ext cx="45292" cy="4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5" name="אליפסה 234"/>
                  <p:cNvSpPr/>
                  <p:nvPr/>
                </p:nvSpPr>
                <p:spPr>
                  <a:xfrm>
                    <a:off x="9027299" y="4724379"/>
                    <a:ext cx="47034" cy="4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sp>
          <p:nvSpPr>
            <p:cNvPr id="7185" name="מלבן 7184"/>
            <p:cNvSpPr/>
            <p:nvPr/>
          </p:nvSpPr>
          <p:spPr>
            <a:xfrm>
              <a:off x="78333" y="1927421"/>
              <a:ext cx="4123041" cy="4032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sp>
        <p:nvSpPr>
          <p:cNvPr id="7191" name="חץ ימינה 7190"/>
          <p:cNvSpPr/>
          <p:nvPr/>
        </p:nvSpPr>
        <p:spPr bwMode="auto">
          <a:xfrm flipH="1">
            <a:off x="4573588" y="4902200"/>
            <a:ext cx="296862" cy="471488"/>
          </a:xfrm>
          <a:prstGeom prst="rightArrow">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04455" name="מלבן 7193"/>
          <p:cNvSpPr>
            <a:spLocks noChangeArrowheads="1"/>
          </p:cNvSpPr>
          <p:nvPr/>
        </p:nvSpPr>
        <p:spPr bwMode="auto">
          <a:xfrm>
            <a:off x="766763" y="6183313"/>
            <a:ext cx="75930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smtClean="0">
                <a:solidFill>
                  <a:srgbClr val="000000"/>
                </a:solidFill>
              </a:rPr>
              <a:t>צבע של ההמוגלובין משתנה בהיקשר החמצן אליו, מאדום כהה לאדום בהיר, ולכן משתנה צבע תאי הדם האדומים. </a:t>
            </a:r>
          </a:p>
        </p:txBody>
      </p:sp>
      <p:sp>
        <p:nvSpPr>
          <p:cNvPr id="192" name="TextBox 191"/>
          <p:cNvSpPr txBox="1"/>
          <p:nvPr/>
        </p:nvSpPr>
        <p:spPr>
          <a:xfrm>
            <a:off x="384175" y="500658"/>
            <a:ext cx="816451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החמצן עובר מנאדיות הריאה אל נימי הדם בתהליך דיפוזיה. בדם הוא עובר מן הפלסמה </a:t>
            </a:r>
          </a:p>
          <a:p>
            <a:pPr>
              <a:defRPr/>
            </a:pPr>
            <a:r>
              <a:rPr lang="he-IL" dirty="0">
                <a:solidFill>
                  <a:prstClr val="black"/>
                </a:solidFill>
              </a:rPr>
              <a:t>אל תוך תאי הדם האדומים ונקשר למולקולות ההמוגלובין המצויות בתוך תאי הדם האדומים. בהגיע הדם לתאים, החמצן משתחרר מההמוגלובין וחודר אל התאים.</a:t>
            </a:r>
          </a:p>
          <a:p>
            <a:pPr>
              <a:defRPr/>
            </a:pPr>
            <a:endParaRPr lang="he-IL" dirty="0">
              <a:solidFill>
                <a:prstClr val="black"/>
              </a:solidFill>
            </a:endParaRPr>
          </a:p>
        </p:txBody>
      </p:sp>
      <p:grpSp>
        <p:nvGrpSpPr>
          <p:cNvPr id="104457" name="קבוצה 8"/>
          <p:cNvGrpSpPr>
            <a:grpSpLocks/>
          </p:cNvGrpSpPr>
          <p:nvPr/>
        </p:nvGrpSpPr>
        <p:grpSpPr bwMode="auto">
          <a:xfrm>
            <a:off x="4986336" y="1665288"/>
            <a:ext cx="3897313" cy="3779834"/>
            <a:chOff x="4985606" y="1665263"/>
            <a:chExt cx="3897447" cy="3779961"/>
          </a:xfrm>
        </p:grpSpPr>
        <p:sp>
          <p:nvSpPr>
            <p:cNvPr id="247" name="TextBox 246"/>
            <p:cNvSpPr txBox="1"/>
            <p:nvPr/>
          </p:nvSpPr>
          <p:spPr bwMode="auto">
            <a:xfrm>
              <a:off x="4985606" y="1665263"/>
              <a:ext cx="3351328" cy="52389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400" b="1" kern="0" dirty="0">
                  <a:solidFill>
                    <a:srgbClr val="1D4C72"/>
                  </a:solidFill>
                </a:rPr>
                <a:t>בריאות:</a:t>
              </a:r>
            </a:p>
            <a:p>
              <a:pPr algn="ctr" fontAlgn="auto">
                <a:spcBef>
                  <a:spcPts val="0"/>
                </a:spcBef>
                <a:spcAft>
                  <a:spcPts val="0"/>
                </a:spcAft>
                <a:defRPr/>
              </a:pPr>
              <a:r>
                <a:rPr lang="he-IL" sz="1400" b="1" kern="0" dirty="0">
                  <a:solidFill>
                    <a:srgbClr val="1D4C72"/>
                  </a:solidFill>
                </a:rPr>
                <a:t>מעבר חמצן מנאדית הריאה לנים הדם</a:t>
              </a:r>
            </a:p>
          </p:txBody>
        </p:sp>
        <p:sp>
          <p:nvSpPr>
            <p:cNvPr id="249" name="TextBox 248"/>
            <p:cNvSpPr txBox="1"/>
            <p:nvPr/>
          </p:nvSpPr>
          <p:spPr bwMode="auto">
            <a:xfrm>
              <a:off x="6981163" y="3071833"/>
              <a:ext cx="568344" cy="30798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200" b="1" kern="0" dirty="0">
                  <a:solidFill>
                    <a:srgbClr val="1D4C72"/>
                  </a:solidFill>
                </a:rPr>
                <a:t>חמצ</a:t>
              </a:r>
              <a:r>
                <a:rPr lang="he-IL" sz="1400" kern="0" dirty="0">
                  <a:solidFill>
                    <a:srgbClr val="1D4C72"/>
                  </a:solidFill>
                </a:rPr>
                <a:t>ן</a:t>
              </a:r>
            </a:p>
          </p:txBody>
        </p:sp>
        <p:sp>
          <p:nvSpPr>
            <p:cNvPr id="188" name="מלבן מעוגל 1"/>
            <p:cNvSpPr/>
            <p:nvPr/>
          </p:nvSpPr>
          <p:spPr bwMode="auto">
            <a:xfrm rot="3810613">
              <a:off x="5104508" y="3252630"/>
              <a:ext cx="819187" cy="47250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89" name="מלבן מעוגל 1"/>
            <p:cNvSpPr/>
            <p:nvPr/>
          </p:nvSpPr>
          <p:spPr bwMode="auto">
            <a:xfrm rot="6425253">
              <a:off x="7988573" y="3211818"/>
              <a:ext cx="883319" cy="451906"/>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86424 w 1440288"/>
                <a:gd name="connsiteY8" fmla="*/ 1248017 h 1421182"/>
                <a:gd name="connsiteX9" fmla="*/ 72136 w 1440288"/>
                <a:gd name="connsiteY9" fmla="*/ 341066 h 1421182"/>
                <a:gd name="connsiteX0" fmla="*/ 3782 w 1371934"/>
                <a:gd name="connsiteY0" fmla="*/ 341066 h 1808747"/>
                <a:gd name="connsiteX1" fmla="*/ 219810 w 1371934"/>
                <a:gd name="connsiteY1" fmla="*/ 125038 h 1808747"/>
                <a:gd name="connsiteX2" fmla="*/ 676927 w 1371934"/>
                <a:gd name="connsiteY2" fmla="*/ 618 h 1808747"/>
                <a:gd name="connsiteX3" fmla="*/ 957646 w 1371934"/>
                <a:gd name="connsiteY3" fmla="*/ 53006 h 1808747"/>
                <a:gd name="connsiteX4" fmla="*/ 1155906 w 1371934"/>
                <a:gd name="connsiteY4" fmla="*/ 125038 h 1808747"/>
                <a:gd name="connsiteX5" fmla="*/ 1300497 w 1371934"/>
                <a:gd name="connsiteY5" fmla="*/ 383928 h 1808747"/>
                <a:gd name="connsiteX6" fmla="*/ 1371934 w 1371934"/>
                <a:gd name="connsiteY6" fmla="*/ 1205154 h 1808747"/>
                <a:gd name="connsiteX7" fmla="*/ 1155906 w 1371934"/>
                <a:gd name="connsiteY7" fmla="*/ 1421182 h 1808747"/>
                <a:gd name="connsiteX8" fmla="*/ 148810 w 1371934"/>
                <a:gd name="connsiteY8" fmla="*/ 1808748 h 1808747"/>
                <a:gd name="connsiteX9" fmla="*/ 3782 w 1371934"/>
                <a:gd name="connsiteY9" fmla="*/ 341066 h 1808747"/>
                <a:gd name="connsiteX0" fmla="*/ 3782 w 1371934"/>
                <a:gd name="connsiteY0" fmla="*/ 341066 h 1808747"/>
                <a:gd name="connsiteX1" fmla="*/ 219810 w 1371934"/>
                <a:gd name="connsiteY1" fmla="*/ 125038 h 1808747"/>
                <a:gd name="connsiteX2" fmla="*/ 676927 w 1371934"/>
                <a:gd name="connsiteY2" fmla="*/ 618 h 1808747"/>
                <a:gd name="connsiteX3" fmla="*/ 957646 w 1371934"/>
                <a:gd name="connsiteY3" fmla="*/ 53006 h 1808747"/>
                <a:gd name="connsiteX4" fmla="*/ 1155906 w 1371934"/>
                <a:gd name="connsiteY4" fmla="*/ 125038 h 1808747"/>
                <a:gd name="connsiteX5" fmla="*/ 1300497 w 1371934"/>
                <a:gd name="connsiteY5" fmla="*/ 383928 h 1808747"/>
                <a:gd name="connsiteX6" fmla="*/ 1371934 w 1371934"/>
                <a:gd name="connsiteY6" fmla="*/ 1205154 h 1808747"/>
                <a:gd name="connsiteX7" fmla="*/ 1155906 w 1371934"/>
                <a:gd name="connsiteY7" fmla="*/ 1421182 h 1808747"/>
                <a:gd name="connsiteX8" fmla="*/ 148810 w 1371934"/>
                <a:gd name="connsiteY8" fmla="*/ 1808748 h 1808747"/>
                <a:gd name="connsiteX9" fmla="*/ 3782 w 1371934"/>
                <a:gd name="connsiteY9" fmla="*/ 341066 h 1808747"/>
                <a:gd name="connsiteX0" fmla="*/ 19139 w 1343587"/>
                <a:gd name="connsiteY0" fmla="*/ 930311 h 1808747"/>
                <a:gd name="connsiteX1" fmla="*/ 191463 w 1343587"/>
                <a:gd name="connsiteY1" fmla="*/ 125038 h 1808747"/>
                <a:gd name="connsiteX2" fmla="*/ 648580 w 1343587"/>
                <a:gd name="connsiteY2" fmla="*/ 618 h 1808747"/>
                <a:gd name="connsiteX3" fmla="*/ 929299 w 1343587"/>
                <a:gd name="connsiteY3" fmla="*/ 53006 h 1808747"/>
                <a:gd name="connsiteX4" fmla="*/ 1127559 w 1343587"/>
                <a:gd name="connsiteY4" fmla="*/ 125038 h 1808747"/>
                <a:gd name="connsiteX5" fmla="*/ 1272150 w 1343587"/>
                <a:gd name="connsiteY5" fmla="*/ 383928 h 1808747"/>
                <a:gd name="connsiteX6" fmla="*/ 1343587 w 1343587"/>
                <a:gd name="connsiteY6" fmla="*/ 1205154 h 1808747"/>
                <a:gd name="connsiteX7" fmla="*/ 1127559 w 1343587"/>
                <a:gd name="connsiteY7" fmla="*/ 1421182 h 1808747"/>
                <a:gd name="connsiteX8" fmla="*/ 120463 w 1343587"/>
                <a:gd name="connsiteY8" fmla="*/ 1808748 h 1808747"/>
                <a:gd name="connsiteX9" fmla="*/ 19139 w 1343587"/>
                <a:gd name="connsiteY9" fmla="*/ 930311 h 1808747"/>
                <a:gd name="connsiteX0" fmla="*/ 19139 w 1343587"/>
                <a:gd name="connsiteY0" fmla="*/ 929692 h 1808128"/>
                <a:gd name="connsiteX1" fmla="*/ 648580 w 1343587"/>
                <a:gd name="connsiteY1" fmla="*/ -1 h 1808128"/>
                <a:gd name="connsiteX2" fmla="*/ 929299 w 1343587"/>
                <a:gd name="connsiteY2" fmla="*/ 52387 h 1808128"/>
                <a:gd name="connsiteX3" fmla="*/ 1127559 w 1343587"/>
                <a:gd name="connsiteY3" fmla="*/ 124419 h 1808128"/>
                <a:gd name="connsiteX4" fmla="*/ 1272150 w 1343587"/>
                <a:gd name="connsiteY4" fmla="*/ 383309 h 1808128"/>
                <a:gd name="connsiteX5" fmla="*/ 1343587 w 1343587"/>
                <a:gd name="connsiteY5" fmla="*/ 1204535 h 1808128"/>
                <a:gd name="connsiteX6" fmla="*/ 1127559 w 1343587"/>
                <a:gd name="connsiteY6" fmla="*/ 1420563 h 1808128"/>
                <a:gd name="connsiteX7" fmla="*/ 120463 w 1343587"/>
                <a:gd name="connsiteY7" fmla="*/ 1808129 h 1808128"/>
                <a:gd name="connsiteX8" fmla="*/ 19139 w 1343587"/>
                <a:gd name="connsiteY8" fmla="*/ 929692 h 1808128"/>
                <a:gd name="connsiteX0" fmla="*/ 19139 w 1343587"/>
                <a:gd name="connsiteY0" fmla="*/ 877306 h 1755742"/>
                <a:gd name="connsiteX1" fmla="*/ 929299 w 1343587"/>
                <a:gd name="connsiteY1" fmla="*/ 1 h 1755742"/>
                <a:gd name="connsiteX2" fmla="*/ 1127559 w 1343587"/>
                <a:gd name="connsiteY2" fmla="*/ 72033 h 1755742"/>
                <a:gd name="connsiteX3" fmla="*/ 1272150 w 1343587"/>
                <a:gd name="connsiteY3" fmla="*/ 330923 h 1755742"/>
                <a:gd name="connsiteX4" fmla="*/ 1343587 w 1343587"/>
                <a:gd name="connsiteY4" fmla="*/ 1152149 h 1755742"/>
                <a:gd name="connsiteX5" fmla="*/ 1127559 w 1343587"/>
                <a:gd name="connsiteY5" fmla="*/ 1368177 h 1755742"/>
                <a:gd name="connsiteX6" fmla="*/ 120463 w 1343587"/>
                <a:gd name="connsiteY6" fmla="*/ 1755743 h 1755742"/>
                <a:gd name="connsiteX7" fmla="*/ 19139 w 1343587"/>
                <a:gd name="connsiteY7" fmla="*/ 877306 h 1755742"/>
                <a:gd name="connsiteX0" fmla="*/ 19139 w 1343587"/>
                <a:gd name="connsiteY0" fmla="*/ 877306 h 1755742"/>
                <a:gd name="connsiteX1" fmla="*/ 929299 w 1343587"/>
                <a:gd name="connsiteY1" fmla="*/ 1 h 1755742"/>
                <a:gd name="connsiteX2" fmla="*/ 1020117 w 1343587"/>
                <a:gd name="connsiteY2" fmla="*/ 353230 h 1755742"/>
                <a:gd name="connsiteX3" fmla="*/ 1127559 w 1343587"/>
                <a:gd name="connsiteY3" fmla="*/ 72033 h 1755742"/>
                <a:gd name="connsiteX4" fmla="*/ 1272150 w 1343587"/>
                <a:gd name="connsiteY4" fmla="*/ 330923 h 1755742"/>
                <a:gd name="connsiteX5" fmla="*/ 1343587 w 1343587"/>
                <a:gd name="connsiteY5" fmla="*/ 1152149 h 1755742"/>
                <a:gd name="connsiteX6" fmla="*/ 1127559 w 1343587"/>
                <a:gd name="connsiteY6" fmla="*/ 1368177 h 1755742"/>
                <a:gd name="connsiteX7" fmla="*/ 120463 w 1343587"/>
                <a:gd name="connsiteY7" fmla="*/ 1755743 h 1755742"/>
                <a:gd name="connsiteX8" fmla="*/ 19139 w 1343587"/>
                <a:gd name="connsiteY8" fmla="*/ 877306 h 1755742"/>
                <a:gd name="connsiteX0" fmla="*/ 19139 w 1343587"/>
                <a:gd name="connsiteY0" fmla="*/ 805274 h 1683710"/>
                <a:gd name="connsiteX1" fmla="*/ 1020117 w 1343587"/>
                <a:gd name="connsiteY1" fmla="*/ 281198 h 1683710"/>
                <a:gd name="connsiteX2" fmla="*/ 1127559 w 1343587"/>
                <a:gd name="connsiteY2" fmla="*/ 1 h 1683710"/>
                <a:gd name="connsiteX3" fmla="*/ 1272150 w 1343587"/>
                <a:gd name="connsiteY3" fmla="*/ 258891 h 1683710"/>
                <a:gd name="connsiteX4" fmla="*/ 1343587 w 1343587"/>
                <a:gd name="connsiteY4" fmla="*/ 1080117 h 1683710"/>
                <a:gd name="connsiteX5" fmla="*/ 1127559 w 1343587"/>
                <a:gd name="connsiteY5" fmla="*/ 1296145 h 1683710"/>
                <a:gd name="connsiteX6" fmla="*/ 120463 w 1343587"/>
                <a:gd name="connsiteY6" fmla="*/ 1683711 h 1683710"/>
                <a:gd name="connsiteX7" fmla="*/ 19139 w 1343587"/>
                <a:gd name="connsiteY7" fmla="*/ 805274 h 1683710"/>
                <a:gd name="connsiteX0" fmla="*/ 19139 w 1343587"/>
                <a:gd name="connsiteY0" fmla="*/ 546383 h 1424819"/>
                <a:gd name="connsiteX1" fmla="*/ 1020117 w 1343587"/>
                <a:gd name="connsiteY1" fmla="*/ 22307 h 1424819"/>
                <a:gd name="connsiteX2" fmla="*/ 1272150 w 1343587"/>
                <a:gd name="connsiteY2" fmla="*/ 0 h 1424819"/>
                <a:gd name="connsiteX3" fmla="*/ 1343587 w 1343587"/>
                <a:gd name="connsiteY3" fmla="*/ 821226 h 1424819"/>
                <a:gd name="connsiteX4" fmla="*/ 1127559 w 1343587"/>
                <a:gd name="connsiteY4" fmla="*/ 1037254 h 1424819"/>
                <a:gd name="connsiteX5" fmla="*/ 120463 w 1343587"/>
                <a:gd name="connsiteY5" fmla="*/ 1424820 h 1424819"/>
                <a:gd name="connsiteX6" fmla="*/ 19139 w 1343587"/>
                <a:gd name="connsiteY6" fmla="*/ 546383 h 1424819"/>
                <a:gd name="connsiteX0" fmla="*/ 19139 w 1365842"/>
                <a:gd name="connsiteY0" fmla="*/ 524075 h 1402511"/>
                <a:gd name="connsiteX1" fmla="*/ 1020117 w 1365842"/>
                <a:gd name="connsiteY1" fmla="*/ -1 h 1402511"/>
                <a:gd name="connsiteX2" fmla="*/ 1365842 w 1365842"/>
                <a:gd name="connsiteY2" fmla="*/ 45326 h 1402511"/>
                <a:gd name="connsiteX3" fmla="*/ 1343587 w 1365842"/>
                <a:gd name="connsiteY3" fmla="*/ 798918 h 1402511"/>
                <a:gd name="connsiteX4" fmla="*/ 1127559 w 1365842"/>
                <a:gd name="connsiteY4" fmla="*/ 1014946 h 1402511"/>
                <a:gd name="connsiteX5" fmla="*/ 120463 w 1365842"/>
                <a:gd name="connsiteY5" fmla="*/ 1402512 h 1402511"/>
                <a:gd name="connsiteX6" fmla="*/ 19139 w 1365842"/>
                <a:gd name="connsiteY6" fmla="*/ 524075 h 140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842" h="1402511">
                  <a:moveTo>
                    <a:pt x="19139" y="524075"/>
                  </a:moveTo>
                  <a:cubicBezTo>
                    <a:pt x="169081" y="290323"/>
                    <a:pt x="835380" y="134211"/>
                    <a:pt x="1020117" y="-1"/>
                  </a:cubicBezTo>
                  <a:lnTo>
                    <a:pt x="1365842" y="45326"/>
                  </a:lnTo>
                  <a:lnTo>
                    <a:pt x="1343587" y="798918"/>
                  </a:lnTo>
                  <a:cubicBezTo>
                    <a:pt x="1343587" y="918227"/>
                    <a:pt x="1246868" y="1014946"/>
                    <a:pt x="1127559" y="1014946"/>
                  </a:cubicBezTo>
                  <a:cubicBezTo>
                    <a:pt x="791860" y="1144135"/>
                    <a:pt x="438430" y="1225720"/>
                    <a:pt x="120463" y="1402512"/>
                  </a:cubicBezTo>
                  <a:cubicBezTo>
                    <a:pt x="-65275" y="1143058"/>
                    <a:pt x="19139" y="812104"/>
                    <a:pt x="19139" y="524075"/>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nvGrpSpPr>
            <p:cNvPr id="104591" name="קבוצה 119"/>
            <p:cNvGrpSpPr>
              <a:grpSpLocks/>
            </p:cNvGrpSpPr>
            <p:nvPr/>
          </p:nvGrpSpPr>
          <p:grpSpPr bwMode="auto">
            <a:xfrm>
              <a:off x="6650795" y="3479194"/>
              <a:ext cx="61344" cy="119073"/>
              <a:chOff x="9025507" y="4643958"/>
              <a:chExt cx="60039" cy="119108"/>
            </a:xfrm>
          </p:grpSpPr>
          <p:sp>
            <p:nvSpPr>
              <p:cNvPr id="202" name="אליפסה 201"/>
              <p:cNvSpPr/>
              <p:nvPr/>
            </p:nvSpPr>
            <p:spPr>
              <a:xfrm>
                <a:off x="9025660" y="4644598"/>
                <a:ext cx="46613"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3" name="אליפסה 202"/>
              <p:cNvSpPr/>
              <p:nvPr/>
            </p:nvSpPr>
            <p:spPr>
              <a:xfrm>
                <a:off x="9039644" y="4717647"/>
                <a:ext cx="46613"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92" name="קבוצה 119"/>
            <p:cNvGrpSpPr>
              <a:grpSpLocks/>
            </p:cNvGrpSpPr>
            <p:nvPr/>
          </p:nvGrpSpPr>
          <p:grpSpPr bwMode="auto">
            <a:xfrm>
              <a:off x="6035236" y="4972242"/>
              <a:ext cx="61344" cy="119073"/>
              <a:chOff x="9025507" y="4643958"/>
              <a:chExt cx="60039" cy="119108"/>
            </a:xfrm>
          </p:grpSpPr>
          <p:sp>
            <p:nvSpPr>
              <p:cNvPr id="241" name="אליפסה 240"/>
              <p:cNvSpPr/>
              <p:nvPr/>
            </p:nvSpPr>
            <p:spPr>
              <a:xfrm>
                <a:off x="9025256" y="4643849"/>
                <a:ext cx="46613"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6" name="אליפסה 245"/>
              <p:cNvSpPr/>
              <p:nvPr/>
            </p:nvSpPr>
            <p:spPr>
              <a:xfrm>
                <a:off x="9039241" y="4716898"/>
                <a:ext cx="46613"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93" name="קבוצה 119"/>
            <p:cNvGrpSpPr>
              <a:grpSpLocks/>
            </p:cNvGrpSpPr>
            <p:nvPr/>
          </p:nvGrpSpPr>
          <p:grpSpPr bwMode="auto">
            <a:xfrm>
              <a:off x="5913852" y="4778602"/>
              <a:ext cx="61344" cy="119073"/>
              <a:chOff x="9025507" y="4643958"/>
              <a:chExt cx="60039" cy="119108"/>
            </a:xfrm>
          </p:grpSpPr>
          <p:sp>
            <p:nvSpPr>
              <p:cNvPr id="251" name="אליפסה 250"/>
              <p:cNvSpPr/>
              <p:nvPr/>
            </p:nvSpPr>
            <p:spPr>
              <a:xfrm>
                <a:off x="9025971" y="4643808"/>
                <a:ext cx="45060"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2" name="אליפסה 251"/>
              <p:cNvSpPr/>
              <p:nvPr/>
            </p:nvSpPr>
            <p:spPr>
              <a:xfrm>
                <a:off x="9038401" y="4716857"/>
                <a:ext cx="46613"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94" name="קבוצה 119"/>
            <p:cNvGrpSpPr>
              <a:grpSpLocks/>
            </p:cNvGrpSpPr>
            <p:nvPr/>
          </p:nvGrpSpPr>
          <p:grpSpPr bwMode="auto">
            <a:xfrm>
              <a:off x="5777319" y="4945255"/>
              <a:ext cx="61344" cy="119073"/>
              <a:chOff x="9025507" y="4643958"/>
              <a:chExt cx="60039" cy="119108"/>
            </a:xfrm>
          </p:grpSpPr>
          <p:sp>
            <p:nvSpPr>
              <p:cNvPr id="254" name="אליפסה 253"/>
              <p:cNvSpPr/>
              <p:nvPr/>
            </p:nvSpPr>
            <p:spPr>
              <a:xfrm>
                <a:off x="9025975" y="4643848"/>
                <a:ext cx="45060" cy="46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5" name="אליפסה 254"/>
              <p:cNvSpPr/>
              <p:nvPr/>
            </p:nvSpPr>
            <p:spPr>
              <a:xfrm>
                <a:off x="9038405" y="4716897"/>
                <a:ext cx="46613" cy="46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95" name="קבוצה 119"/>
            <p:cNvGrpSpPr>
              <a:grpSpLocks/>
            </p:cNvGrpSpPr>
            <p:nvPr/>
          </p:nvGrpSpPr>
          <p:grpSpPr bwMode="auto">
            <a:xfrm>
              <a:off x="6018157" y="3509921"/>
              <a:ext cx="61344" cy="119073"/>
              <a:chOff x="9025507" y="4643958"/>
              <a:chExt cx="60039" cy="119108"/>
            </a:xfrm>
          </p:grpSpPr>
          <p:sp>
            <p:nvSpPr>
              <p:cNvPr id="257" name="אליפסה 256"/>
              <p:cNvSpPr/>
              <p:nvPr/>
            </p:nvSpPr>
            <p:spPr>
              <a:xfrm>
                <a:off x="9024882" y="4644035"/>
                <a:ext cx="46613" cy="46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8" name="אליפסה 257"/>
              <p:cNvSpPr/>
              <p:nvPr/>
            </p:nvSpPr>
            <p:spPr>
              <a:xfrm>
                <a:off x="9038865" y="4717084"/>
                <a:ext cx="46613" cy="46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96" name="קבוצה 119"/>
            <p:cNvGrpSpPr>
              <a:grpSpLocks/>
            </p:cNvGrpSpPr>
            <p:nvPr/>
          </p:nvGrpSpPr>
          <p:grpSpPr bwMode="auto">
            <a:xfrm>
              <a:off x="6020823" y="2911421"/>
              <a:ext cx="61344" cy="119073"/>
              <a:chOff x="9025507" y="4643958"/>
              <a:chExt cx="60039" cy="119108"/>
            </a:xfrm>
          </p:grpSpPr>
          <p:sp>
            <p:nvSpPr>
              <p:cNvPr id="260" name="אליפסה 259"/>
              <p:cNvSpPr/>
              <p:nvPr/>
            </p:nvSpPr>
            <p:spPr>
              <a:xfrm>
                <a:off x="9025380" y="4644027"/>
                <a:ext cx="46613"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1" name="אליפסה 260"/>
              <p:cNvSpPr/>
              <p:nvPr/>
            </p:nvSpPr>
            <p:spPr>
              <a:xfrm>
                <a:off x="9039363" y="4717076"/>
                <a:ext cx="46613"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62" name="חץ ימינה 261"/>
            <p:cNvSpPr/>
            <p:nvPr/>
          </p:nvSpPr>
          <p:spPr bwMode="auto">
            <a:xfrm flipH="1">
              <a:off x="8659208" y="5018173"/>
              <a:ext cx="223845" cy="427051"/>
            </a:xfrm>
            <a:prstGeom prst="rightArrow">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grpSp>
        <p:nvGrpSpPr>
          <p:cNvPr id="104458" name="קבוצה 9"/>
          <p:cNvGrpSpPr>
            <a:grpSpLocks/>
          </p:cNvGrpSpPr>
          <p:nvPr/>
        </p:nvGrpSpPr>
        <p:grpSpPr bwMode="auto">
          <a:xfrm>
            <a:off x="452438" y="1628799"/>
            <a:ext cx="4121150" cy="4537048"/>
            <a:chOff x="452265" y="1378051"/>
            <a:chExt cx="4121150" cy="4536137"/>
          </a:xfrm>
        </p:grpSpPr>
        <p:grpSp>
          <p:nvGrpSpPr>
            <p:cNvPr id="104472" name="קבוצה 7186"/>
            <p:cNvGrpSpPr>
              <a:grpSpLocks/>
            </p:cNvGrpSpPr>
            <p:nvPr/>
          </p:nvGrpSpPr>
          <p:grpSpPr bwMode="auto">
            <a:xfrm>
              <a:off x="452265" y="1881938"/>
              <a:ext cx="4121150" cy="4032250"/>
              <a:chOff x="4729926" y="1612987"/>
              <a:chExt cx="4121331" cy="4033489"/>
            </a:xfrm>
          </p:grpSpPr>
          <p:grpSp>
            <p:nvGrpSpPr>
              <p:cNvPr id="104488" name="קבוצה 7182"/>
              <p:cNvGrpSpPr>
                <a:grpSpLocks/>
              </p:cNvGrpSpPr>
              <p:nvPr/>
            </p:nvGrpSpPr>
            <p:grpSpPr bwMode="auto">
              <a:xfrm>
                <a:off x="4790565" y="2360531"/>
                <a:ext cx="4014683" cy="3078715"/>
                <a:chOff x="5591248" y="642605"/>
                <a:chExt cx="4240356" cy="3078715"/>
              </a:xfrm>
            </p:grpSpPr>
            <p:grpSp>
              <p:nvGrpSpPr>
                <p:cNvPr id="104490" name="קבוצה 7177"/>
                <p:cNvGrpSpPr>
                  <a:grpSpLocks/>
                </p:cNvGrpSpPr>
                <p:nvPr/>
              </p:nvGrpSpPr>
              <p:grpSpPr bwMode="auto">
                <a:xfrm>
                  <a:off x="5591248" y="642605"/>
                  <a:ext cx="4240356" cy="3078715"/>
                  <a:chOff x="5591248" y="642605"/>
                  <a:chExt cx="4240356" cy="3078715"/>
                </a:xfrm>
              </p:grpSpPr>
              <p:sp>
                <p:nvSpPr>
                  <p:cNvPr id="238" name="מלבן 237"/>
                  <p:cNvSpPr/>
                  <p:nvPr/>
                </p:nvSpPr>
                <p:spPr>
                  <a:xfrm>
                    <a:off x="5591248" y="2382456"/>
                    <a:ext cx="4066485" cy="1338864"/>
                  </a:xfrm>
                  <a:prstGeom prst="rect">
                    <a:avLst/>
                  </a:prstGeom>
                  <a:solidFill>
                    <a:srgbClr val="FFFF9F">
                      <a:alpha val="51000"/>
                    </a:srgbClr>
                  </a:solidFill>
                  <a:ln>
                    <a:solidFill>
                      <a:schemeClr val="accent1">
                        <a:shade val="5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104498" name="קבוצה 150"/>
                  <p:cNvGrpSpPr>
                    <a:grpSpLocks/>
                  </p:cNvGrpSpPr>
                  <p:nvPr/>
                </p:nvGrpSpPr>
                <p:grpSpPr bwMode="auto">
                  <a:xfrm>
                    <a:off x="5614827" y="642605"/>
                    <a:ext cx="4216777" cy="3069181"/>
                    <a:chOff x="3763735" y="1941096"/>
                    <a:chExt cx="4915038" cy="3908772"/>
                  </a:xfrm>
                </p:grpSpPr>
                <p:grpSp>
                  <p:nvGrpSpPr>
                    <p:cNvPr id="104499" name="קבוצה 151"/>
                    <p:cNvGrpSpPr>
                      <a:grpSpLocks/>
                    </p:cNvGrpSpPr>
                    <p:nvPr/>
                  </p:nvGrpSpPr>
                  <p:grpSpPr bwMode="auto">
                    <a:xfrm>
                      <a:off x="3763735" y="1941096"/>
                      <a:ext cx="4915038" cy="3908772"/>
                      <a:chOff x="3172697" y="3290539"/>
                      <a:chExt cx="4026528" cy="2559328"/>
                    </a:xfrm>
                  </p:grpSpPr>
                  <p:grpSp>
                    <p:nvGrpSpPr>
                      <p:cNvPr id="104533" name="קבוצה 4"/>
                      <p:cNvGrpSpPr>
                        <a:grpSpLocks/>
                      </p:cNvGrpSpPr>
                      <p:nvPr/>
                    </p:nvGrpSpPr>
                    <p:grpSpPr bwMode="auto">
                      <a:xfrm>
                        <a:off x="3172697" y="3290539"/>
                        <a:ext cx="4026528" cy="2559328"/>
                        <a:chOff x="3048544" y="3003829"/>
                        <a:chExt cx="4026647" cy="2559160"/>
                      </a:xfrm>
                    </p:grpSpPr>
                    <p:grpSp>
                      <p:nvGrpSpPr>
                        <p:cNvPr id="104541" name="קבוצה 7172"/>
                        <p:cNvGrpSpPr>
                          <a:grpSpLocks/>
                        </p:cNvGrpSpPr>
                        <p:nvPr/>
                      </p:nvGrpSpPr>
                      <p:grpSpPr bwMode="auto">
                        <a:xfrm>
                          <a:off x="3048544" y="3247464"/>
                          <a:ext cx="4026647" cy="2315525"/>
                          <a:chOff x="3048544" y="3247464"/>
                          <a:chExt cx="4026647" cy="2315525"/>
                        </a:xfrm>
                      </p:grpSpPr>
                      <p:grpSp>
                        <p:nvGrpSpPr>
                          <p:cNvPr id="104548" name="קבוצה 8"/>
                          <p:cNvGrpSpPr>
                            <a:grpSpLocks/>
                          </p:cNvGrpSpPr>
                          <p:nvPr/>
                        </p:nvGrpSpPr>
                        <p:grpSpPr bwMode="auto">
                          <a:xfrm>
                            <a:off x="3048544" y="3247464"/>
                            <a:ext cx="3827714" cy="2315525"/>
                            <a:chOff x="3559829" y="3337040"/>
                            <a:chExt cx="4414385" cy="2871761"/>
                          </a:xfrm>
                        </p:grpSpPr>
                        <p:pic>
                          <p:nvPicPr>
                            <p:cNvPr id="10455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229254">
                              <a:off x="3795310" y="5168548"/>
                              <a:ext cx="739470" cy="7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מלבן מעוגל 1"/>
                            <p:cNvSpPr/>
                            <p:nvPr/>
                          </p:nvSpPr>
                          <p:spPr>
                            <a:xfrm>
                              <a:off x="5378359" y="3364710"/>
                              <a:ext cx="1369735"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34" h="1296144">
                                  <a:moveTo>
                                    <a:pt x="1582" y="216028"/>
                                  </a:moveTo>
                                  <a:cubicBezTo>
                                    <a:pt x="1582" y="96719"/>
                                    <a:pt x="98301" y="0"/>
                                    <a:pt x="217610" y="0"/>
                                  </a:cubicBezTo>
                                  <a:cubicBezTo>
                                    <a:pt x="506418" y="-198"/>
                                    <a:pt x="623776" y="56753"/>
                                    <a:pt x="912584" y="56555"/>
                                  </a:cubicBezTo>
                                  <a:lnTo>
                                    <a:pt x="1153706" y="0"/>
                                  </a:lnTo>
                                  <a:cubicBezTo>
                                    <a:pt x="1273015" y="0"/>
                                    <a:pt x="1298297" y="139581"/>
                                    <a:pt x="1298297" y="258890"/>
                                  </a:cubicBezTo>
                                  <a:lnTo>
                                    <a:pt x="1369734" y="1080116"/>
                                  </a:lnTo>
                                  <a:cubicBezTo>
                                    <a:pt x="1369734" y="1199425"/>
                                    <a:pt x="1273015" y="1296144"/>
                                    <a:pt x="1153706" y="1296144"/>
                                  </a:cubicBezTo>
                                  <a:lnTo>
                                    <a:pt x="431810" y="1278423"/>
                                  </a:lnTo>
                                  <a:cubicBezTo>
                                    <a:pt x="264479" y="1273316"/>
                                    <a:pt x="290101" y="1291285"/>
                                    <a:pt x="298009" y="1283225"/>
                                  </a:cubicBezTo>
                                  <a:cubicBezTo>
                                    <a:pt x="305917" y="1275165"/>
                                    <a:pt x="263551" y="1278682"/>
                                    <a:pt x="265056" y="1247784"/>
                                  </a:cubicBezTo>
                                  <a:cubicBezTo>
                                    <a:pt x="266561" y="1216886"/>
                                    <a:pt x="180688" y="1252075"/>
                                    <a:pt x="158745" y="1080116"/>
                                  </a:cubicBezTo>
                                  <a:cubicBezTo>
                                    <a:pt x="-26993" y="820662"/>
                                    <a:pt x="1582" y="504057"/>
                                    <a:pt x="1582" y="216028"/>
                                  </a:cubicBezTo>
                                  <a:close/>
                                </a:path>
                              </a:pathLst>
                            </a:custGeom>
                            <a:gradFill flip="none" rotWithShape="1">
                              <a:gsLst>
                                <a:gs pos="0">
                                  <a:srgbClr val="FFEFD1"/>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8" name="אליפסה 207"/>
                            <p:cNvSpPr/>
                            <p:nvPr/>
                          </p:nvSpPr>
                          <p:spPr>
                            <a:xfrm>
                              <a:off x="5969191" y="3774807"/>
                              <a:ext cx="504128" cy="46300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9" name="מלבן מעוגל 1"/>
                            <p:cNvSpPr/>
                            <p:nvPr/>
                          </p:nvSpPr>
                          <p:spPr>
                            <a:xfrm>
                              <a:off x="6639361" y="3385276"/>
                              <a:ext cx="1248628"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223826 w 1179024"/>
                                <a:gd name="connsiteY0" fmla="*/ 216028 h 1296144"/>
                                <a:gd name="connsiteX1" fmla="*/ 26900 w 1179024"/>
                                <a:gd name="connsiteY1" fmla="*/ 0 h 1296144"/>
                                <a:gd name="connsiteX2" fmla="*/ 721874 w 1179024"/>
                                <a:gd name="connsiteY2" fmla="*/ 56555 h 1296144"/>
                                <a:gd name="connsiteX3" fmla="*/ 962996 w 1179024"/>
                                <a:gd name="connsiteY3" fmla="*/ 0 h 1296144"/>
                                <a:gd name="connsiteX4" fmla="*/ 1107587 w 1179024"/>
                                <a:gd name="connsiteY4" fmla="*/ 258890 h 1296144"/>
                                <a:gd name="connsiteX5" fmla="*/ 1179024 w 1179024"/>
                                <a:gd name="connsiteY5" fmla="*/ 1080116 h 1296144"/>
                                <a:gd name="connsiteX6" fmla="*/ 962996 w 1179024"/>
                                <a:gd name="connsiteY6" fmla="*/ 1296144 h 1296144"/>
                                <a:gd name="connsiteX7" fmla="*/ 398375 w 1179024"/>
                                <a:gd name="connsiteY7" fmla="*/ 1281856 h 1296144"/>
                                <a:gd name="connsiteX8" fmla="*/ 296648 w 1179024"/>
                                <a:gd name="connsiteY8" fmla="*/ 1080116 h 1296144"/>
                                <a:gd name="connsiteX9" fmla="*/ 245522 w 1179024"/>
                                <a:gd name="connsiteY9" fmla="*/ 781769 h 1296144"/>
                                <a:gd name="connsiteX10" fmla="*/ 223826 w 1179024"/>
                                <a:gd name="connsiteY10" fmla="*/ 216028 h 1296144"/>
                                <a:gd name="connsiteX0" fmla="*/ 92115 w 1047313"/>
                                <a:gd name="connsiteY0" fmla="*/ 216028 h 1296144"/>
                                <a:gd name="connsiteX1" fmla="*/ 42673 w 1047313"/>
                                <a:gd name="connsiteY1" fmla="*/ 0 h 1296144"/>
                                <a:gd name="connsiteX2" fmla="*/ 590163 w 1047313"/>
                                <a:gd name="connsiteY2" fmla="*/ 56555 h 1296144"/>
                                <a:gd name="connsiteX3" fmla="*/ 831285 w 1047313"/>
                                <a:gd name="connsiteY3" fmla="*/ 0 h 1296144"/>
                                <a:gd name="connsiteX4" fmla="*/ 975876 w 1047313"/>
                                <a:gd name="connsiteY4" fmla="*/ 258890 h 1296144"/>
                                <a:gd name="connsiteX5" fmla="*/ 1047313 w 1047313"/>
                                <a:gd name="connsiteY5" fmla="*/ 1080116 h 1296144"/>
                                <a:gd name="connsiteX6" fmla="*/ 831285 w 1047313"/>
                                <a:gd name="connsiteY6" fmla="*/ 1296144 h 1296144"/>
                                <a:gd name="connsiteX7" fmla="*/ 266664 w 1047313"/>
                                <a:gd name="connsiteY7" fmla="*/ 1281856 h 1296144"/>
                                <a:gd name="connsiteX8" fmla="*/ 164937 w 1047313"/>
                                <a:gd name="connsiteY8" fmla="*/ 1080116 h 1296144"/>
                                <a:gd name="connsiteX9" fmla="*/ 113811 w 1047313"/>
                                <a:gd name="connsiteY9" fmla="*/ 781769 h 1296144"/>
                                <a:gd name="connsiteX10" fmla="*/ 92115 w 1047313"/>
                                <a:gd name="connsiteY10"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313" h="1296144">
                                  <a:moveTo>
                                    <a:pt x="92115" y="216028"/>
                                  </a:moveTo>
                                  <a:cubicBezTo>
                                    <a:pt x="92115" y="96719"/>
                                    <a:pt x="-76636" y="0"/>
                                    <a:pt x="42673" y="0"/>
                                  </a:cubicBezTo>
                                  <a:cubicBezTo>
                                    <a:pt x="331481" y="-198"/>
                                    <a:pt x="301355" y="56753"/>
                                    <a:pt x="590163" y="56555"/>
                                  </a:cubicBezTo>
                                  <a:lnTo>
                                    <a:pt x="831285" y="0"/>
                                  </a:lnTo>
                                  <a:cubicBezTo>
                                    <a:pt x="950594" y="0"/>
                                    <a:pt x="975876" y="139581"/>
                                    <a:pt x="975876" y="258890"/>
                                  </a:cubicBezTo>
                                  <a:lnTo>
                                    <a:pt x="1047313" y="1080116"/>
                                  </a:lnTo>
                                  <a:cubicBezTo>
                                    <a:pt x="1047313" y="1199425"/>
                                    <a:pt x="950594" y="1296144"/>
                                    <a:pt x="831285" y="1296144"/>
                                  </a:cubicBezTo>
                                  <a:lnTo>
                                    <a:pt x="266664" y="1281856"/>
                                  </a:lnTo>
                                  <a:cubicBezTo>
                                    <a:pt x="147355" y="1281856"/>
                                    <a:pt x="164937" y="1199425"/>
                                    <a:pt x="164937" y="1080116"/>
                                  </a:cubicBezTo>
                                  <a:cubicBezTo>
                                    <a:pt x="129937" y="994387"/>
                                    <a:pt x="140005" y="925784"/>
                                    <a:pt x="113811" y="781769"/>
                                  </a:cubicBezTo>
                                  <a:cubicBezTo>
                                    <a:pt x="87617" y="637754"/>
                                    <a:pt x="57114" y="346323"/>
                                    <a:pt x="92115" y="216028"/>
                                  </a:cubicBezTo>
                                  <a:close/>
                                </a:path>
                              </a:pathLst>
                            </a:custGeom>
                            <a:gradFill flip="none" rotWithShape="1">
                              <a:gsLst>
                                <a:gs pos="0">
                                  <a:srgbClr val="FFEFD1"/>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0" name="מלבן מעוגל 1"/>
                            <p:cNvSpPr/>
                            <p:nvPr/>
                          </p:nvSpPr>
                          <p:spPr>
                            <a:xfrm>
                              <a:off x="4087855" y="3337040"/>
                              <a:ext cx="1301499" cy="134438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2" name="מלבן מעוגל 1"/>
                            <p:cNvSpPr/>
                            <p:nvPr/>
                          </p:nvSpPr>
                          <p:spPr>
                            <a:xfrm>
                              <a:off x="6197634" y="4781318"/>
                              <a:ext cx="1776580" cy="42055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3" name="מלבן מעוגל 1"/>
                            <p:cNvSpPr/>
                            <p:nvPr/>
                          </p:nvSpPr>
                          <p:spPr>
                            <a:xfrm>
                              <a:off x="4933063" y="4781317"/>
                              <a:ext cx="1243801" cy="42052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4" name="מלבן מעוגל 1"/>
                            <p:cNvSpPr/>
                            <p:nvPr/>
                          </p:nvSpPr>
                          <p:spPr>
                            <a:xfrm>
                              <a:off x="3689262" y="4745878"/>
                              <a:ext cx="1243801" cy="45603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7" name="מלבן מעוגל 1"/>
                            <p:cNvSpPr/>
                            <p:nvPr/>
                          </p:nvSpPr>
                          <p:spPr>
                            <a:xfrm>
                              <a:off x="3559829" y="5718849"/>
                              <a:ext cx="1243801" cy="48995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8" name="מלבן מעוגל 1"/>
                            <p:cNvSpPr/>
                            <p:nvPr/>
                          </p:nvSpPr>
                          <p:spPr>
                            <a:xfrm>
                              <a:off x="4778333" y="5718850"/>
                              <a:ext cx="1243801" cy="4722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9" name="מלבן מעוגל 1"/>
                            <p:cNvSpPr/>
                            <p:nvPr/>
                          </p:nvSpPr>
                          <p:spPr>
                            <a:xfrm>
                              <a:off x="5966171" y="5718848"/>
                              <a:ext cx="1243801" cy="47813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0" name="אליפסה 219"/>
                            <p:cNvSpPr/>
                            <p:nvPr/>
                          </p:nvSpPr>
                          <p:spPr>
                            <a:xfrm>
                              <a:off x="7014378" y="3807644"/>
                              <a:ext cx="500434" cy="46136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1" name="אליפסה 220"/>
                            <p:cNvSpPr/>
                            <p:nvPr/>
                          </p:nvSpPr>
                          <p:spPr>
                            <a:xfrm>
                              <a:off x="4613772" y="3778090"/>
                              <a:ext cx="502281" cy="46464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3" name="אליפסה 222"/>
                            <p:cNvSpPr/>
                            <p:nvPr/>
                          </p:nvSpPr>
                          <p:spPr>
                            <a:xfrm>
                              <a:off x="6733692" y="4952013"/>
                              <a:ext cx="559526" cy="17075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224" name="Picture 12"/>
                            <p:cNvPicPr>
                              <a:picLocks noChangeAspect="1" noChangeArrowheads="1"/>
                            </p:cNvPicPr>
                            <p:nvPr/>
                          </p:nvPicPr>
                          <p:blipFill>
                            <a:blip r:embed="rId7" cstate="email">
                              <a:extLst/>
                            </a:blip>
                            <a:srcRect/>
                            <a:stretch>
                              <a:fillRect/>
                            </a:stretch>
                          </p:blipFill>
                          <p:spPr bwMode="auto">
                            <a:xfrm rot="5400000">
                              <a:off x="5246281" y="5048196"/>
                              <a:ext cx="925076" cy="900733"/>
                            </a:xfrm>
                            <a:prstGeom prst="rect">
                              <a:avLst/>
                            </a:prstGeom>
                            <a:noFill/>
                            <a:ln>
                              <a:noFill/>
                            </a:ln>
                            <a:effectLst/>
                            <a:scene3d>
                              <a:camera prst="isometricOffAxis1Left"/>
                              <a:lightRig rig="threePt" dir="t"/>
                            </a:scene3d>
                            <a:extLst/>
                          </p:spPr>
                        </p:pic>
                      </p:grpSp>
                      <p:sp>
                        <p:nvSpPr>
                          <p:cNvPr id="204" name="TextBox 203"/>
                          <p:cNvSpPr txBox="1"/>
                          <p:nvPr/>
                        </p:nvSpPr>
                        <p:spPr>
                          <a:xfrm>
                            <a:off x="6024770" y="4801160"/>
                            <a:ext cx="1050390" cy="28197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נים דם</a:t>
                            </a:r>
                          </a:p>
                        </p:txBody>
                      </p:sp>
                    </p:grpSp>
                    <p:grpSp>
                      <p:nvGrpSpPr>
                        <p:cNvPr id="104542" name="קבוצה 1"/>
                        <p:cNvGrpSpPr>
                          <a:grpSpLocks/>
                        </p:cNvGrpSpPr>
                        <p:nvPr/>
                      </p:nvGrpSpPr>
                      <p:grpSpPr bwMode="auto">
                        <a:xfrm>
                          <a:off x="3544933" y="3003829"/>
                          <a:ext cx="3331323" cy="2544870"/>
                          <a:chOff x="3544933" y="3003829"/>
                          <a:chExt cx="3331323" cy="2544870"/>
                        </a:xfrm>
                      </p:grpSpPr>
                      <p:sp>
                        <p:nvSpPr>
                          <p:cNvPr id="200"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1" name="TextBox 200"/>
                          <p:cNvSpPr txBox="1"/>
                          <p:nvPr/>
                        </p:nvSpPr>
                        <p:spPr>
                          <a:xfrm>
                            <a:off x="3544504" y="3003388"/>
                            <a:ext cx="2268906" cy="28197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תאים ברקמות</a:t>
                            </a:r>
                          </a:p>
                        </p:txBody>
                      </p:sp>
                      <p:pic>
                        <p:nvPicPr>
                          <p:cNvPr id="104547"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566180">
                            <a:off x="5717320" y="4716407"/>
                            <a:ext cx="564114" cy="5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4534"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913121">
                        <a:off x="4044812" y="4960454"/>
                        <a:ext cx="484305" cy="64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 name="אליפסה 189"/>
                      <p:cNvSpPr/>
                      <p:nvPr/>
                    </p:nvSpPr>
                    <p:spPr bwMode="auto">
                      <a:xfrm>
                        <a:off x="4677372" y="4811288"/>
                        <a:ext cx="486752" cy="1178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1" name="אליפסה 190"/>
                      <p:cNvSpPr/>
                      <p:nvPr/>
                    </p:nvSpPr>
                    <p:spPr bwMode="auto">
                      <a:xfrm>
                        <a:off x="3609400" y="4812611"/>
                        <a:ext cx="486752" cy="13768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3" name="אליפסה 192"/>
                      <p:cNvSpPr/>
                      <p:nvPr/>
                    </p:nvSpPr>
                    <p:spPr bwMode="auto">
                      <a:xfrm>
                        <a:off x="6438645" y="5600347"/>
                        <a:ext cx="345850" cy="11253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4" name="אליפסה 193"/>
                      <p:cNvSpPr/>
                      <p:nvPr/>
                    </p:nvSpPr>
                    <p:spPr bwMode="auto">
                      <a:xfrm>
                        <a:off x="5533990" y="5575192"/>
                        <a:ext cx="485151" cy="13768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5" name="אליפסה 194"/>
                      <p:cNvSpPr/>
                      <p:nvPr/>
                    </p:nvSpPr>
                    <p:spPr bwMode="auto">
                      <a:xfrm>
                        <a:off x="4525262" y="5599023"/>
                        <a:ext cx="486752" cy="13768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6" name="אליפסה 195"/>
                      <p:cNvSpPr/>
                      <p:nvPr/>
                    </p:nvSpPr>
                    <p:spPr bwMode="auto">
                      <a:xfrm>
                        <a:off x="3540551" y="5663895"/>
                        <a:ext cx="313827" cy="7943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grpSp>
                  <p:nvGrpSpPr>
                    <p:cNvPr id="104500" name="קבוצה 119"/>
                    <p:cNvGrpSpPr>
                      <a:grpSpLocks/>
                    </p:cNvGrpSpPr>
                    <p:nvPr/>
                  </p:nvGrpSpPr>
                  <p:grpSpPr bwMode="auto">
                    <a:xfrm>
                      <a:off x="5791323" y="4914218"/>
                      <a:ext cx="56944" cy="106082"/>
                      <a:chOff x="9025507" y="4643958"/>
                      <a:chExt cx="60039" cy="119108"/>
                    </a:xfrm>
                  </p:grpSpPr>
                  <p:sp>
                    <p:nvSpPr>
                      <p:cNvPr id="186" name="אליפסה 185"/>
                      <p:cNvSpPr/>
                      <p:nvPr/>
                    </p:nvSpPr>
                    <p:spPr>
                      <a:xfrm>
                        <a:off x="9003528" y="4640028"/>
                        <a:ext cx="57700" cy="4767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7" name="אליפסה 186"/>
                      <p:cNvSpPr/>
                      <p:nvPr/>
                    </p:nvSpPr>
                    <p:spPr>
                      <a:xfrm>
                        <a:off x="9017953" y="4717217"/>
                        <a:ext cx="57700" cy="5675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01" name="קבוצה 119"/>
                    <p:cNvGrpSpPr>
                      <a:grpSpLocks/>
                    </p:cNvGrpSpPr>
                    <p:nvPr/>
                  </p:nvGrpSpPr>
                  <p:grpSpPr bwMode="auto">
                    <a:xfrm>
                      <a:off x="5955397" y="4861152"/>
                      <a:ext cx="56944" cy="106082"/>
                      <a:chOff x="9025507" y="4643958"/>
                      <a:chExt cx="60039" cy="119108"/>
                    </a:xfrm>
                  </p:grpSpPr>
                  <p:sp>
                    <p:nvSpPr>
                      <p:cNvPr id="184" name="אליפסה 183"/>
                      <p:cNvSpPr/>
                      <p:nvPr/>
                    </p:nvSpPr>
                    <p:spPr>
                      <a:xfrm>
                        <a:off x="9001574" y="4642853"/>
                        <a:ext cx="49457" cy="5902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5" name="אליפסה 184"/>
                      <p:cNvSpPr/>
                      <p:nvPr/>
                    </p:nvSpPr>
                    <p:spPr>
                      <a:xfrm>
                        <a:off x="9013938" y="4729123"/>
                        <a:ext cx="51517" cy="4540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02" name="קבוצה 119"/>
                    <p:cNvGrpSpPr>
                      <a:grpSpLocks/>
                    </p:cNvGrpSpPr>
                    <p:nvPr/>
                  </p:nvGrpSpPr>
                  <p:grpSpPr bwMode="auto">
                    <a:xfrm>
                      <a:off x="5777784" y="4685259"/>
                      <a:ext cx="56944" cy="106082"/>
                      <a:chOff x="9025507" y="4643958"/>
                      <a:chExt cx="60039" cy="119108"/>
                    </a:xfrm>
                  </p:grpSpPr>
                  <p:sp>
                    <p:nvSpPr>
                      <p:cNvPr id="182" name="אליפסה 181"/>
                      <p:cNvSpPr/>
                      <p:nvPr/>
                    </p:nvSpPr>
                    <p:spPr>
                      <a:xfrm>
                        <a:off x="9003377" y="4640560"/>
                        <a:ext cx="57700" cy="61298"/>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3" name="אליפסה 182"/>
                      <p:cNvSpPr/>
                      <p:nvPr/>
                    </p:nvSpPr>
                    <p:spPr>
                      <a:xfrm>
                        <a:off x="9017802" y="4729101"/>
                        <a:ext cx="57700" cy="4540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03" name="קבוצה 119"/>
                    <p:cNvGrpSpPr>
                      <a:grpSpLocks/>
                    </p:cNvGrpSpPr>
                    <p:nvPr/>
                  </p:nvGrpSpPr>
                  <p:grpSpPr bwMode="auto">
                    <a:xfrm>
                      <a:off x="5697856" y="4964226"/>
                      <a:ext cx="56944" cy="106082"/>
                      <a:chOff x="9025507" y="4643958"/>
                      <a:chExt cx="60039" cy="119108"/>
                    </a:xfrm>
                  </p:grpSpPr>
                  <p:sp>
                    <p:nvSpPr>
                      <p:cNvPr id="180" name="אליפסה 179"/>
                      <p:cNvSpPr/>
                      <p:nvPr/>
                    </p:nvSpPr>
                    <p:spPr>
                      <a:xfrm>
                        <a:off x="9015525" y="4642905"/>
                        <a:ext cx="45336" cy="43134"/>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1" name="אליפסה 180"/>
                      <p:cNvSpPr/>
                      <p:nvPr/>
                    </p:nvSpPr>
                    <p:spPr>
                      <a:xfrm>
                        <a:off x="9027889" y="4713283"/>
                        <a:ext cx="47397" cy="4540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04" name="קבוצה 119"/>
                    <p:cNvGrpSpPr>
                      <a:grpSpLocks/>
                    </p:cNvGrpSpPr>
                    <p:nvPr/>
                  </p:nvGrpSpPr>
                  <p:grpSpPr bwMode="auto">
                    <a:xfrm>
                      <a:off x="6037229" y="4771869"/>
                      <a:ext cx="56944" cy="106082"/>
                      <a:chOff x="9025507" y="4643958"/>
                      <a:chExt cx="60039" cy="119108"/>
                    </a:xfrm>
                  </p:grpSpPr>
                  <p:sp>
                    <p:nvSpPr>
                      <p:cNvPr id="178" name="אליפסה 177"/>
                      <p:cNvSpPr/>
                      <p:nvPr/>
                    </p:nvSpPr>
                    <p:spPr>
                      <a:xfrm>
                        <a:off x="9014208" y="4654559"/>
                        <a:ext cx="32971" cy="31784"/>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9" name="אליפסה 178"/>
                      <p:cNvSpPr/>
                      <p:nvPr/>
                    </p:nvSpPr>
                    <p:spPr>
                      <a:xfrm>
                        <a:off x="9026573" y="4713586"/>
                        <a:ext cx="35031" cy="4540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05" name="קבוצה 119"/>
                    <p:cNvGrpSpPr>
                      <a:grpSpLocks/>
                    </p:cNvGrpSpPr>
                    <p:nvPr/>
                  </p:nvGrpSpPr>
                  <p:grpSpPr bwMode="auto">
                    <a:xfrm>
                      <a:off x="6378673" y="4758395"/>
                      <a:ext cx="56944" cy="106082"/>
                      <a:chOff x="9025507" y="4643958"/>
                      <a:chExt cx="60039" cy="119108"/>
                    </a:xfrm>
                  </p:grpSpPr>
                  <p:sp>
                    <p:nvSpPr>
                      <p:cNvPr id="176" name="אליפסה 175"/>
                      <p:cNvSpPr/>
                      <p:nvPr/>
                    </p:nvSpPr>
                    <p:spPr>
                      <a:xfrm>
                        <a:off x="9014829" y="4640173"/>
                        <a:ext cx="45336" cy="4994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7" name="אליפסה 176"/>
                      <p:cNvSpPr/>
                      <p:nvPr/>
                    </p:nvSpPr>
                    <p:spPr>
                      <a:xfrm>
                        <a:off x="9027193" y="4728714"/>
                        <a:ext cx="47397" cy="4540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06" name="קבוצה 119"/>
                    <p:cNvGrpSpPr>
                      <a:grpSpLocks/>
                    </p:cNvGrpSpPr>
                    <p:nvPr/>
                  </p:nvGrpSpPr>
                  <p:grpSpPr bwMode="auto">
                    <a:xfrm>
                      <a:off x="6232919" y="4319180"/>
                      <a:ext cx="56944" cy="106082"/>
                      <a:chOff x="9025507" y="4643958"/>
                      <a:chExt cx="60039" cy="119108"/>
                    </a:xfrm>
                  </p:grpSpPr>
                  <p:sp>
                    <p:nvSpPr>
                      <p:cNvPr id="174" name="אליפסה 173"/>
                      <p:cNvSpPr/>
                      <p:nvPr/>
                    </p:nvSpPr>
                    <p:spPr>
                      <a:xfrm>
                        <a:off x="9001588" y="4642943"/>
                        <a:ext cx="49457" cy="4313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5" name="אליפסה 174"/>
                      <p:cNvSpPr/>
                      <p:nvPr/>
                    </p:nvSpPr>
                    <p:spPr>
                      <a:xfrm>
                        <a:off x="9013953" y="4713322"/>
                        <a:ext cx="51517" cy="4540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07" name="קבוצה 119"/>
                    <p:cNvGrpSpPr>
                      <a:grpSpLocks/>
                    </p:cNvGrpSpPr>
                    <p:nvPr/>
                  </p:nvGrpSpPr>
                  <p:grpSpPr bwMode="auto">
                    <a:xfrm>
                      <a:off x="6104033" y="3943530"/>
                      <a:ext cx="56944" cy="106082"/>
                      <a:chOff x="9025507" y="4643958"/>
                      <a:chExt cx="60039" cy="119108"/>
                    </a:xfrm>
                  </p:grpSpPr>
                  <p:sp>
                    <p:nvSpPr>
                      <p:cNvPr id="172" name="אליפסה 171"/>
                      <p:cNvSpPr/>
                      <p:nvPr/>
                    </p:nvSpPr>
                    <p:spPr>
                      <a:xfrm>
                        <a:off x="9005594" y="4640180"/>
                        <a:ext cx="45336" cy="4994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3" name="אליפסה 172"/>
                      <p:cNvSpPr/>
                      <p:nvPr/>
                    </p:nvSpPr>
                    <p:spPr>
                      <a:xfrm>
                        <a:off x="9017959" y="4717369"/>
                        <a:ext cx="47396" cy="5675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08" name="קבוצה 119"/>
                    <p:cNvGrpSpPr>
                      <a:grpSpLocks/>
                    </p:cNvGrpSpPr>
                    <p:nvPr/>
                  </p:nvGrpSpPr>
                  <p:grpSpPr bwMode="auto">
                    <a:xfrm>
                      <a:off x="6476676" y="3742247"/>
                      <a:ext cx="56944" cy="106082"/>
                      <a:chOff x="9025507" y="4643958"/>
                      <a:chExt cx="60039" cy="119108"/>
                    </a:xfrm>
                  </p:grpSpPr>
                  <p:sp>
                    <p:nvSpPr>
                      <p:cNvPr id="170" name="אליפסה 169"/>
                      <p:cNvSpPr/>
                      <p:nvPr/>
                    </p:nvSpPr>
                    <p:spPr>
                      <a:xfrm>
                        <a:off x="9014534" y="4655043"/>
                        <a:ext cx="45336" cy="3405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1" name="אליפסה 170"/>
                      <p:cNvSpPr/>
                      <p:nvPr/>
                    </p:nvSpPr>
                    <p:spPr>
                      <a:xfrm>
                        <a:off x="9026899" y="4716341"/>
                        <a:ext cx="47397" cy="43134"/>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09" name="קבוצה 119"/>
                    <p:cNvGrpSpPr>
                      <a:grpSpLocks/>
                    </p:cNvGrpSpPr>
                    <p:nvPr/>
                  </p:nvGrpSpPr>
                  <p:grpSpPr bwMode="auto">
                    <a:xfrm>
                      <a:off x="6790840" y="3746824"/>
                      <a:ext cx="56944" cy="106082"/>
                      <a:chOff x="9025507" y="4643958"/>
                      <a:chExt cx="60039" cy="119108"/>
                    </a:xfrm>
                  </p:grpSpPr>
                  <p:sp>
                    <p:nvSpPr>
                      <p:cNvPr id="168" name="אליפסה 167"/>
                      <p:cNvSpPr/>
                      <p:nvPr/>
                    </p:nvSpPr>
                    <p:spPr>
                      <a:xfrm>
                        <a:off x="9015069" y="4643094"/>
                        <a:ext cx="45336" cy="43134"/>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9" name="אליפסה 168"/>
                      <p:cNvSpPr/>
                      <p:nvPr/>
                    </p:nvSpPr>
                    <p:spPr>
                      <a:xfrm>
                        <a:off x="9027433" y="4713472"/>
                        <a:ext cx="47396" cy="4540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510" name="קבוצה 119"/>
                    <p:cNvGrpSpPr>
                      <a:grpSpLocks/>
                    </p:cNvGrpSpPr>
                    <p:nvPr/>
                  </p:nvGrpSpPr>
                  <p:grpSpPr bwMode="auto">
                    <a:xfrm>
                      <a:off x="6824739" y="4238258"/>
                      <a:ext cx="56944" cy="106082"/>
                      <a:chOff x="9025507" y="4643958"/>
                      <a:chExt cx="60039" cy="119108"/>
                    </a:xfrm>
                  </p:grpSpPr>
                  <p:sp>
                    <p:nvSpPr>
                      <p:cNvPr id="166" name="אליפסה 165"/>
                      <p:cNvSpPr/>
                      <p:nvPr/>
                    </p:nvSpPr>
                    <p:spPr>
                      <a:xfrm>
                        <a:off x="9014359" y="4642990"/>
                        <a:ext cx="45336" cy="4313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7" name="אליפסה 166"/>
                      <p:cNvSpPr/>
                      <p:nvPr/>
                    </p:nvSpPr>
                    <p:spPr>
                      <a:xfrm>
                        <a:off x="9026723" y="4713369"/>
                        <a:ext cx="37093" cy="4540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cxnSp>
              <p:nvCxnSpPr>
                <p:cNvPr id="240" name="מחבר חץ ישר 239"/>
                <p:cNvCxnSpPr/>
                <p:nvPr/>
              </p:nvCxnSpPr>
              <p:spPr>
                <a:xfrm flipV="1">
                  <a:off x="7702023" y="1916974"/>
                  <a:ext cx="10061" cy="101769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4492" name="קבוצה 119"/>
                <p:cNvGrpSpPr>
                  <a:grpSpLocks/>
                </p:cNvGrpSpPr>
                <p:nvPr/>
              </p:nvGrpSpPr>
              <p:grpSpPr bwMode="auto">
                <a:xfrm>
                  <a:off x="7811740" y="1825143"/>
                  <a:ext cx="56944" cy="106082"/>
                  <a:chOff x="9025507" y="4643958"/>
                  <a:chExt cx="60039" cy="119108"/>
                </a:xfrm>
              </p:grpSpPr>
              <p:sp>
                <p:nvSpPr>
                  <p:cNvPr id="242" name="אליפסה 241"/>
                  <p:cNvSpPr/>
                  <p:nvPr/>
                </p:nvSpPr>
                <p:spPr>
                  <a:xfrm>
                    <a:off x="9014135" y="4652586"/>
                    <a:ext cx="45967" cy="46348"/>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3" name="אליפסה 242"/>
                  <p:cNvSpPr/>
                  <p:nvPr/>
                </p:nvSpPr>
                <p:spPr>
                  <a:xfrm>
                    <a:off x="9026510" y="4725674"/>
                    <a:ext cx="47735" cy="46348"/>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244" name="מלבן 243"/>
              <p:cNvSpPr/>
              <p:nvPr/>
            </p:nvSpPr>
            <p:spPr>
              <a:xfrm>
                <a:off x="4729926" y="1612211"/>
                <a:ext cx="4121331" cy="40342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sp>
          <p:nvSpPr>
            <p:cNvPr id="248" name="TextBox 247"/>
            <p:cNvSpPr txBox="1"/>
            <p:nvPr/>
          </p:nvSpPr>
          <p:spPr bwMode="auto">
            <a:xfrm>
              <a:off x="726902" y="1378051"/>
              <a:ext cx="3351213" cy="52218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400" b="1" kern="0" dirty="0">
                  <a:solidFill>
                    <a:srgbClr val="1D4C72"/>
                  </a:solidFill>
                </a:rPr>
                <a:t>ברקמות:</a:t>
              </a:r>
            </a:p>
            <a:p>
              <a:pPr algn="ctr" fontAlgn="auto">
                <a:spcBef>
                  <a:spcPts val="0"/>
                </a:spcBef>
                <a:spcAft>
                  <a:spcPts val="0"/>
                </a:spcAft>
                <a:defRPr/>
              </a:pPr>
              <a:r>
                <a:rPr lang="he-IL" sz="1400" b="1" kern="0" dirty="0">
                  <a:solidFill>
                    <a:srgbClr val="1D4C72"/>
                  </a:solidFill>
                </a:rPr>
                <a:t>מעבר חמצן מנים הדם אל התאים</a:t>
              </a:r>
            </a:p>
          </p:txBody>
        </p:sp>
        <p:sp>
          <p:nvSpPr>
            <p:cNvPr id="198" name="TextBox 197"/>
            <p:cNvSpPr txBox="1"/>
            <p:nvPr/>
          </p:nvSpPr>
          <p:spPr bwMode="auto">
            <a:xfrm>
              <a:off x="2136602" y="3644520"/>
              <a:ext cx="568325" cy="3079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200" b="1" kern="0" dirty="0">
                  <a:solidFill>
                    <a:srgbClr val="1D4C72"/>
                  </a:solidFill>
                </a:rPr>
                <a:t>חמצ</a:t>
              </a:r>
              <a:r>
                <a:rPr lang="he-IL" sz="1400" kern="0" dirty="0">
                  <a:solidFill>
                    <a:srgbClr val="1D4C72"/>
                  </a:solidFill>
                </a:rPr>
                <a:t>ן</a:t>
              </a:r>
            </a:p>
          </p:txBody>
        </p:sp>
        <p:grpSp>
          <p:nvGrpSpPr>
            <p:cNvPr id="104475" name="קבוצה 119"/>
            <p:cNvGrpSpPr>
              <a:grpSpLocks/>
            </p:cNvGrpSpPr>
            <p:nvPr/>
          </p:nvGrpSpPr>
          <p:grpSpPr bwMode="auto">
            <a:xfrm>
              <a:off x="3245436" y="4920119"/>
              <a:ext cx="61344" cy="119073"/>
              <a:chOff x="9025507" y="4643958"/>
              <a:chExt cx="60039" cy="119108"/>
            </a:xfrm>
          </p:grpSpPr>
          <p:sp>
            <p:nvSpPr>
              <p:cNvPr id="206" name="אליפסה 205"/>
              <p:cNvSpPr/>
              <p:nvPr/>
            </p:nvSpPr>
            <p:spPr>
              <a:xfrm>
                <a:off x="9024764" y="4644452"/>
                <a:ext cx="46612" cy="4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1" name="אליפסה 210"/>
              <p:cNvSpPr/>
              <p:nvPr/>
            </p:nvSpPr>
            <p:spPr>
              <a:xfrm>
                <a:off x="9038748" y="4717484"/>
                <a:ext cx="46612" cy="4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476" name="קבוצה 119"/>
            <p:cNvGrpSpPr>
              <a:grpSpLocks/>
            </p:cNvGrpSpPr>
            <p:nvPr/>
          </p:nvGrpSpPr>
          <p:grpSpPr bwMode="auto">
            <a:xfrm>
              <a:off x="3442893" y="4958044"/>
              <a:ext cx="61344" cy="119073"/>
              <a:chOff x="9025507" y="4643958"/>
              <a:chExt cx="60039" cy="119108"/>
            </a:xfrm>
          </p:grpSpPr>
          <p:sp>
            <p:nvSpPr>
              <p:cNvPr id="216" name="אליפסה 215"/>
              <p:cNvSpPr/>
              <p:nvPr/>
            </p:nvSpPr>
            <p:spPr>
              <a:xfrm>
                <a:off x="9025724" y="4644619"/>
                <a:ext cx="46612" cy="4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2" name="אליפסה 221"/>
              <p:cNvSpPr/>
              <p:nvPr/>
            </p:nvSpPr>
            <p:spPr>
              <a:xfrm>
                <a:off x="9039707" y="4717651"/>
                <a:ext cx="48166" cy="4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477" name="קבוצה 119"/>
            <p:cNvGrpSpPr>
              <a:grpSpLocks/>
            </p:cNvGrpSpPr>
            <p:nvPr/>
          </p:nvGrpSpPr>
          <p:grpSpPr bwMode="auto">
            <a:xfrm>
              <a:off x="3493690" y="4817002"/>
              <a:ext cx="61344" cy="119073"/>
              <a:chOff x="9025507" y="4643958"/>
              <a:chExt cx="60039" cy="119108"/>
            </a:xfrm>
          </p:grpSpPr>
          <p:sp>
            <p:nvSpPr>
              <p:cNvPr id="226" name="אליפסה 225"/>
              <p:cNvSpPr/>
              <p:nvPr/>
            </p:nvSpPr>
            <p:spPr>
              <a:xfrm>
                <a:off x="9025727" y="4644403"/>
                <a:ext cx="46612" cy="46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7" name="אליפסה 226"/>
              <p:cNvSpPr/>
              <p:nvPr/>
            </p:nvSpPr>
            <p:spPr>
              <a:xfrm>
                <a:off x="9039710" y="4717435"/>
                <a:ext cx="48166" cy="46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4478" name="קבוצה 119"/>
            <p:cNvGrpSpPr>
              <a:grpSpLocks/>
            </p:cNvGrpSpPr>
            <p:nvPr/>
          </p:nvGrpSpPr>
          <p:grpSpPr bwMode="auto">
            <a:xfrm>
              <a:off x="3611832" y="5097655"/>
              <a:ext cx="61344" cy="119073"/>
              <a:chOff x="9025507" y="4643958"/>
              <a:chExt cx="60039" cy="119108"/>
            </a:xfrm>
          </p:grpSpPr>
          <p:sp>
            <p:nvSpPr>
              <p:cNvPr id="233" name="אליפסה 232"/>
              <p:cNvSpPr/>
              <p:nvPr/>
            </p:nvSpPr>
            <p:spPr>
              <a:xfrm>
                <a:off x="9025074" y="4644680"/>
                <a:ext cx="46612" cy="4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6" name="אליפסה 235"/>
              <p:cNvSpPr/>
              <p:nvPr/>
            </p:nvSpPr>
            <p:spPr>
              <a:xfrm>
                <a:off x="9039057" y="4717712"/>
                <a:ext cx="46612" cy="46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63" name="חץ ימינה 262"/>
            <p:cNvSpPr/>
            <p:nvPr/>
          </p:nvSpPr>
          <p:spPr bwMode="auto">
            <a:xfrm flipH="1">
              <a:off x="474490" y="4725390"/>
              <a:ext cx="209550" cy="476154"/>
            </a:xfrm>
            <a:prstGeom prst="rightArrow">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sp>
        <p:nvSpPr>
          <p:cNvPr id="264" name="מלבן מעוגל 1"/>
          <p:cNvSpPr/>
          <p:nvPr/>
        </p:nvSpPr>
        <p:spPr bwMode="auto">
          <a:xfrm rot="5812716">
            <a:off x="5145337" y="2512067"/>
            <a:ext cx="819187" cy="47250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5" name="מלבן מעוגל 1"/>
          <p:cNvSpPr/>
          <p:nvPr/>
        </p:nvSpPr>
        <p:spPr bwMode="auto">
          <a:xfrm rot="15115949" flipH="1">
            <a:off x="7848158" y="2431057"/>
            <a:ext cx="819187" cy="43339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6" name="אליפסה 265"/>
          <p:cNvSpPr/>
          <p:nvPr/>
        </p:nvSpPr>
        <p:spPr bwMode="auto">
          <a:xfrm rot="-4980000">
            <a:off x="8358982" y="3404394"/>
            <a:ext cx="230187" cy="14287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7" name="אליפסה 266"/>
          <p:cNvSpPr/>
          <p:nvPr/>
        </p:nvSpPr>
        <p:spPr bwMode="auto">
          <a:xfrm rot="-6960000">
            <a:off x="8215313" y="2576513"/>
            <a:ext cx="230187" cy="14128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8" name="אליפסה 267"/>
          <p:cNvSpPr/>
          <p:nvPr/>
        </p:nvSpPr>
        <p:spPr bwMode="auto">
          <a:xfrm rot="-6420000">
            <a:off x="5370513" y="3427413"/>
            <a:ext cx="230187" cy="14128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9" name="אליפסה 268"/>
          <p:cNvSpPr/>
          <p:nvPr/>
        </p:nvSpPr>
        <p:spPr bwMode="auto">
          <a:xfrm rot="-4080000">
            <a:off x="5393532" y="2655094"/>
            <a:ext cx="230187" cy="14287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nvGrpSpPr>
          <p:cNvPr id="104469" name="קבוצה 119"/>
          <p:cNvGrpSpPr>
            <a:grpSpLocks/>
          </p:cNvGrpSpPr>
          <p:nvPr/>
        </p:nvGrpSpPr>
        <p:grpSpPr bwMode="auto">
          <a:xfrm>
            <a:off x="7281863" y="3001963"/>
            <a:ext cx="61912" cy="119062"/>
            <a:chOff x="9025507" y="4643958"/>
            <a:chExt cx="60039" cy="119108"/>
          </a:xfrm>
        </p:grpSpPr>
        <p:sp>
          <p:nvSpPr>
            <p:cNvPr id="271" name="אליפסה 270"/>
            <p:cNvSpPr/>
            <p:nvPr/>
          </p:nvSpPr>
          <p:spPr>
            <a:xfrm>
              <a:off x="9025507" y="4643958"/>
              <a:ext cx="46184" cy="460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2" name="אליפסה 271"/>
            <p:cNvSpPr/>
            <p:nvPr/>
          </p:nvSpPr>
          <p:spPr>
            <a:xfrm>
              <a:off x="9039362" y="4717011"/>
              <a:ext cx="46184" cy="460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15"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683034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D7E480F-D342-4CAE-A4CC-616322E429CB}"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123" name="TextBox 122"/>
          <p:cNvSpPr txBox="1"/>
          <p:nvPr/>
        </p:nvSpPr>
        <p:spPr>
          <a:xfrm>
            <a:off x="1233488" y="5072063"/>
            <a:ext cx="5732462"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black"/>
                </a:solidFill>
              </a:rPr>
              <a:t>מעבר חמצן מהנאדית לדם, ומעבר פחמן דו-חמצני בכיוון ההפוך</a:t>
            </a:r>
            <a:endParaRPr lang="he-IL" sz="1600" b="1" dirty="0">
              <a:solidFill>
                <a:srgbClr val="5F0060">
                  <a:lumMod val="50000"/>
                  <a:lumOff val="50000"/>
                </a:srgbClr>
              </a:solidFill>
            </a:endParaRPr>
          </a:p>
        </p:txBody>
      </p:sp>
      <p:sp>
        <p:nvSpPr>
          <p:cNvPr id="127" name="TextBox 126"/>
          <p:cNvSpPr txBox="1"/>
          <p:nvPr/>
        </p:nvSpPr>
        <p:spPr>
          <a:xfrm>
            <a:off x="263525" y="548680"/>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8:</a:t>
            </a:r>
          </a:p>
          <a:p>
            <a:pPr fontAlgn="auto">
              <a:spcBef>
                <a:spcPts val="0"/>
              </a:spcBef>
              <a:spcAft>
                <a:spcPts val="0"/>
              </a:spcAft>
              <a:defRPr/>
            </a:pPr>
            <a:r>
              <a:rPr lang="he-IL" dirty="0">
                <a:solidFill>
                  <a:srgbClr val="1D4C72"/>
                </a:solidFill>
              </a:rPr>
              <a:t>ריכוז החמצן באוויר בנאדיות הריאה גדול מריכוזו בדם</a:t>
            </a:r>
            <a:r>
              <a:rPr lang="he-IL" dirty="0">
                <a:solidFill>
                  <a:schemeClr val="tx2"/>
                </a:solidFill>
              </a:rPr>
              <a:t>, וההפך </a:t>
            </a:r>
            <a:r>
              <a:rPr lang="he-IL" dirty="0">
                <a:solidFill>
                  <a:srgbClr val="1D4C72"/>
                </a:solidFill>
              </a:rPr>
              <a:t>בנוגע לפחמן הדו-חמצני.</a:t>
            </a:r>
          </a:p>
          <a:p>
            <a:pPr fontAlgn="auto">
              <a:spcBef>
                <a:spcPts val="0"/>
              </a:spcBef>
              <a:spcAft>
                <a:spcPts val="0"/>
              </a:spcAft>
              <a:defRPr/>
            </a:pPr>
            <a:r>
              <a:rPr lang="he-IL" dirty="0">
                <a:solidFill>
                  <a:srgbClr val="1D4C72"/>
                </a:solidFill>
              </a:rPr>
              <a:t>הסבירו את הגורם להפרשי ריכוזים אלו.</a:t>
            </a:r>
          </a:p>
        </p:txBody>
      </p:sp>
      <p:sp>
        <p:nvSpPr>
          <p:cNvPr id="13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grpSp>
        <p:nvGrpSpPr>
          <p:cNvPr id="143" name="קבוצה 10"/>
          <p:cNvGrpSpPr>
            <a:grpSpLocks/>
          </p:cNvGrpSpPr>
          <p:nvPr/>
        </p:nvGrpSpPr>
        <p:grpSpPr bwMode="auto">
          <a:xfrm>
            <a:off x="2754673" y="1591469"/>
            <a:ext cx="4584700" cy="3308350"/>
            <a:chOff x="4264367" y="1762986"/>
            <a:chExt cx="4584358" cy="3309804"/>
          </a:xfrm>
        </p:grpSpPr>
        <p:grpSp>
          <p:nvGrpSpPr>
            <p:cNvPr id="147" name="קבוצה 148"/>
            <p:cNvGrpSpPr>
              <a:grpSpLocks/>
            </p:cNvGrpSpPr>
            <p:nvPr/>
          </p:nvGrpSpPr>
          <p:grpSpPr bwMode="auto">
            <a:xfrm>
              <a:off x="4264367" y="1762986"/>
              <a:ext cx="3727172" cy="3309804"/>
              <a:chOff x="4604752" y="1879791"/>
              <a:chExt cx="4893806" cy="4103319"/>
            </a:xfrm>
          </p:grpSpPr>
          <p:grpSp>
            <p:nvGrpSpPr>
              <p:cNvPr id="187" name="קבוצה 7183"/>
              <p:cNvGrpSpPr>
                <a:grpSpLocks/>
              </p:cNvGrpSpPr>
              <p:nvPr/>
            </p:nvGrpSpPr>
            <p:grpSpPr bwMode="auto">
              <a:xfrm>
                <a:off x="4604752" y="1879791"/>
                <a:ext cx="4893806" cy="4103319"/>
                <a:chOff x="-597392" y="1754254"/>
                <a:chExt cx="5093105" cy="4104580"/>
              </a:xfrm>
            </p:grpSpPr>
            <p:sp>
              <p:nvSpPr>
                <p:cNvPr id="229" name="אליפסה 228"/>
                <p:cNvSpPr/>
                <p:nvPr/>
              </p:nvSpPr>
              <p:spPr>
                <a:xfrm>
                  <a:off x="-597392" y="1754254"/>
                  <a:ext cx="4911987" cy="2884000"/>
                </a:xfrm>
                <a:prstGeom prst="ellipse">
                  <a:avLst/>
                </a:prstGeom>
                <a:solidFill>
                  <a:schemeClr val="accent4">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230" name="קבוצה 7176"/>
                <p:cNvGrpSpPr>
                  <a:grpSpLocks/>
                </p:cNvGrpSpPr>
                <p:nvPr/>
              </p:nvGrpSpPr>
              <p:grpSpPr bwMode="auto">
                <a:xfrm>
                  <a:off x="-321563" y="2300543"/>
                  <a:ext cx="4817276" cy="3558291"/>
                  <a:chOff x="328806" y="2277438"/>
                  <a:chExt cx="4817276" cy="3558291"/>
                </a:xfrm>
              </p:grpSpPr>
              <p:sp>
                <p:nvSpPr>
                  <p:cNvPr id="231" name="מלבן 230"/>
                  <p:cNvSpPr/>
                  <p:nvPr/>
                </p:nvSpPr>
                <p:spPr>
                  <a:xfrm>
                    <a:off x="328806" y="4358817"/>
                    <a:ext cx="4066485" cy="1338864"/>
                  </a:xfrm>
                  <a:prstGeom prst="rect">
                    <a:avLst/>
                  </a:prstGeom>
                  <a:solidFill>
                    <a:srgbClr val="FFFF9F">
                      <a:alpha val="51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pic>
                <p:nvPicPr>
                  <p:cNvPr id="232"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29254">
                    <a:off x="1847222" y="4714926"/>
                    <a:ext cx="626819" cy="7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מלבן מעוגל 1"/>
                  <p:cNvSpPr/>
                  <p:nvPr/>
                </p:nvSpPr>
                <p:spPr bwMode="auto">
                  <a:xfrm>
                    <a:off x="2826367" y="4340819"/>
                    <a:ext cx="1568924" cy="4404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4" name="מלבן מעוגל 1"/>
                  <p:cNvSpPr/>
                  <p:nvPr/>
                </p:nvSpPr>
                <p:spPr bwMode="auto">
                  <a:xfrm>
                    <a:off x="1709606" y="4340818"/>
                    <a:ext cx="1098419" cy="44038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5" name="מלבן מעוגל 1"/>
                  <p:cNvSpPr/>
                  <p:nvPr/>
                </p:nvSpPr>
                <p:spPr bwMode="auto">
                  <a:xfrm>
                    <a:off x="611187" y="4303705"/>
                    <a:ext cx="1098419" cy="47757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6" name="מלבן מעוגל 1"/>
                  <p:cNvSpPr/>
                  <p:nvPr/>
                </p:nvSpPr>
                <p:spPr bwMode="auto">
                  <a:xfrm>
                    <a:off x="496883" y="5322634"/>
                    <a:ext cx="1098419" cy="51309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7" name="מלבן מעוגל 1"/>
                  <p:cNvSpPr/>
                  <p:nvPr/>
                </p:nvSpPr>
                <p:spPr bwMode="auto">
                  <a:xfrm>
                    <a:off x="1572962" y="5322635"/>
                    <a:ext cx="1098419" cy="49453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8" name="מלבן מעוגל 1"/>
                  <p:cNvSpPr/>
                  <p:nvPr/>
                </p:nvSpPr>
                <p:spPr bwMode="auto">
                  <a:xfrm>
                    <a:off x="2621959" y="5322633"/>
                    <a:ext cx="1098419" cy="5007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9" name="אליפסה 238"/>
                  <p:cNvSpPr/>
                  <p:nvPr/>
                </p:nvSpPr>
                <p:spPr bwMode="auto">
                  <a:xfrm>
                    <a:off x="3300157" y="4520057"/>
                    <a:ext cx="494560" cy="17923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240" name="Picture 12"/>
                  <p:cNvPicPr>
                    <a:picLocks noChangeAspect="1" noChangeArrowheads="1"/>
                  </p:cNvPicPr>
                  <p:nvPr/>
                </p:nvPicPr>
                <p:blipFill>
                  <a:blip r:embed="rId3" cstate="email">
                    <a:extLst/>
                  </a:blip>
                  <a:srcRect/>
                  <a:stretch>
                    <a:fillRect/>
                  </a:stretch>
                </p:blipFill>
                <p:spPr bwMode="auto">
                  <a:xfrm rot="5400000">
                    <a:off x="3307587" y="4672814"/>
                    <a:ext cx="1070841" cy="795450"/>
                  </a:xfrm>
                  <a:prstGeom prst="rect">
                    <a:avLst/>
                  </a:prstGeom>
                  <a:noFill/>
                  <a:ln>
                    <a:noFill/>
                  </a:ln>
                  <a:effectLst/>
                  <a:scene3d>
                    <a:camera prst="isometricOffAxis1Left"/>
                    <a:lightRig rig="threePt" dir="t"/>
                  </a:scene3d>
                  <a:extLst/>
                </p:spPr>
              </p:pic>
              <p:sp>
                <p:nvSpPr>
                  <p:cNvPr id="241" name="TextBox 240"/>
                  <p:cNvSpPr txBox="1"/>
                  <p:nvPr/>
                </p:nvSpPr>
                <p:spPr bwMode="auto">
                  <a:xfrm>
                    <a:off x="4074534" y="4850945"/>
                    <a:ext cx="1071548" cy="33876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נים דם</a:t>
                    </a:r>
                  </a:p>
                </p:txBody>
              </p:sp>
              <p:grpSp>
                <p:nvGrpSpPr>
                  <p:cNvPr id="242" name="קבוצה 1"/>
                  <p:cNvGrpSpPr>
                    <a:grpSpLocks/>
                  </p:cNvGrpSpPr>
                  <p:nvPr/>
                </p:nvGrpSpPr>
                <p:grpSpPr bwMode="auto">
                  <a:xfrm>
                    <a:off x="1479100" y="2277438"/>
                    <a:ext cx="2916190" cy="3539727"/>
                    <a:chOff x="4012949" y="2823319"/>
                    <a:chExt cx="2863307" cy="2725380"/>
                  </a:xfrm>
                </p:grpSpPr>
                <p:sp>
                  <p:nvSpPr>
                    <p:cNvPr id="295"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96" name="TextBox 295"/>
                    <p:cNvSpPr txBox="1"/>
                    <p:nvPr/>
                  </p:nvSpPr>
                  <p:spPr>
                    <a:xfrm>
                      <a:off x="4011960" y="2822765"/>
                      <a:ext cx="1729389" cy="26083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נאדית ריאה</a:t>
                      </a:r>
                    </a:p>
                  </p:txBody>
                </p:sp>
              </p:grpSp>
              <p:pic>
                <p:nvPicPr>
                  <p:cNvPr id="24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9304">
                    <a:off x="1200009" y="4755015"/>
                    <a:ext cx="596592" cy="6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 name="אליפסה 243"/>
                  <p:cNvSpPr/>
                  <p:nvPr/>
                </p:nvSpPr>
                <p:spPr bwMode="auto">
                  <a:xfrm>
                    <a:off x="2031219" y="4486574"/>
                    <a:ext cx="494560" cy="15362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5" name="אליפסה 244"/>
                  <p:cNvSpPr/>
                  <p:nvPr/>
                </p:nvSpPr>
                <p:spPr bwMode="auto">
                  <a:xfrm>
                    <a:off x="942318" y="4490513"/>
                    <a:ext cx="496730" cy="17923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6" name="אליפסה 245"/>
                  <p:cNvSpPr/>
                  <p:nvPr/>
                </p:nvSpPr>
                <p:spPr bwMode="auto">
                  <a:xfrm>
                    <a:off x="3825086" y="5510750"/>
                    <a:ext cx="351398" cy="14771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7" name="אליפסה 246"/>
                  <p:cNvSpPr/>
                  <p:nvPr/>
                </p:nvSpPr>
                <p:spPr bwMode="auto">
                  <a:xfrm>
                    <a:off x="2903207" y="5479237"/>
                    <a:ext cx="494560" cy="17923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8" name="אליפסה 247"/>
                  <p:cNvSpPr/>
                  <p:nvPr/>
                </p:nvSpPr>
                <p:spPr bwMode="auto">
                  <a:xfrm>
                    <a:off x="1875042" y="5510750"/>
                    <a:ext cx="494560" cy="17923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9" name="אליפסה 248"/>
                  <p:cNvSpPr/>
                  <p:nvPr/>
                </p:nvSpPr>
                <p:spPr bwMode="auto">
                  <a:xfrm>
                    <a:off x="872906" y="5593471"/>
                    <a:ext cx="318862" cy="10438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50" name="אליפסה 249"/>
                  <p:cNvSpPr/>
                  <p:nvPr/>
                </p:nvSpPr>
                <p:spPr bwMode="auto">
                  <a:xfrm>
                    <a:off x="2180889" y="5040023"/>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1" name="אליפסה 250"/>
                  <p:cNvSpPr/>
                  <p:nvPr/>
                </p:nvSpPr>
                <p:spPr bwMode="auto">
                  <a:xfrm>
                    <a:off x="2191734" y="5095171"/>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2" name="אליפסה 251"/>
                  <p:cNvSpPr/>
                  <p:nvPr/>
                </p:nvSpPr>
                <p:spPr bwMode="auto">
                  <a:xfrm>
                    <a:off x="2317543" y="4994723"/>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3" name="אליפסה 252"/>
                  <p:cNvSpPr/>
                  <p:nvPr/>
                </p:nvSpPr>
                <p:spPr bwMode="auto">
                  <a:xfrm>
                    <a:off x="2328389" y="5051841"/>
                    <a:ext cx="3687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4" name="אליפסה 253"/>
                  <p:cNvSpPr/>
                  <p:nvPr/>
                </p:nvSpPr>
                <p:spPr bwMode="auto">
                  <a:xfrm>
                    <a:off x="2167874" y="4847006"/>
                    <a:ext cx="3904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5" name="אליפסה 254"/>
                  <p:cNvSpPr/>
                  <p:nvPr/>
                </p:nvSpPr>
                <p:spPr bwMode="auto">
                  <a:xfrm>
                    <a:off x="2180889" y="4902154"/>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6" name="אליפסה 255"/>
                  <p:cNvSpPr/>
                  <p:nvPr/>
                </p:nvSpPr>
                <p:spPr bwMode="auto">
                  <a:xfrm>
                    <a:off x="2102800" y="5083354"/>
                    <a:ext cx="3687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7" name="אליפסה 256"/>
                  <p:cNvSpPr/>
                  <p:nvPr/>
                </p:nvSpPr>
                <p:spPr bwMode="auto">
                  <a:xfrm>
                    <a:off x="2111477" y="5138502"/>
                    <a:ext cx="3904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8" name="אליפסה 257"/>
                  <p:cNvSpPr/>
                  <p:nvPr/>
                </p:nvSpPr>
                <p:spPr bwMode="auto">
                  <a:xfrm>
                    <a:off x="2395632" y="4975027"/>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9" name="אליפסה 258"/>
                  <p:cNvSpPr/>
                  <p:nvPr/>
                </p:nvSpPr>
                <p:spPr bwMode="auto">
                  <a:xfrm>
                    <a:off x="2547470" y="4535814"/>
                    <a:ext cx="3904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0" name="אליפסה 259"/>
                  <p:cNvSpPr/>
                  <p:nvPr/>
                </p:nvSpPr>
                <p:spPr bwMode="auto">
                  <a:xfrm>
                    <a:off x="2560485" y="4590962"/>
                    <a:ext cx="36876"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1" name="אליפסה 260"/>
                  <p:cNvSpPr/>
                  <p:nvPr/>
                </p:nvSpPr>
                <p:spPr bwMode="auto">
                  <a:xfrm>
                    <a:off x="3042031" y="4464909"/>
                    <a:ext cx="39044" cy="37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2" name="אליפסה 261"/>
                  <p:cNvSpPr/>
                  <p:nvPr/>
                </p:nvSpPr>
                <p:spPr bwMode="auto">
                  <a:xfrm>
                    <a:off x="3052877" y="4520057"/>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3" name="מלבן מעוגל 1"/>
                  <p:cNvSpPr/>
                  <p:nvPr/>
                </p:nvSpPr>
                <p:spPr bwMode="auto">
                  <a:xfrm rot="20989742">
                    <a:off x="3025205" y="3728706"/>
                    <a:ext cx="1084766" cy="48165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888452 h 1968568"/>
                      <a:gd name="connsiteX1" fmla="*/ 217610 w 1369734"/>
                      <a:gd name="connsiteY1" fmla="*/ 672424 h 1968568"/>
                      <a:gd name="connsiteX2" fmla="*/ 912584 w 1369734"/>
                      <a:gd name="connsiteY2" fmla="*/ 728979 h 1968568"/>
                      <a:gd name="connsiteX3" fmla="*/ 1153309 w 1369734"/>
                      <a:gd name="connsiteY3" fmla="*/ 2 h 1968568"/>
                      <a:gd name="connsiteX4" fmla="*/ 1298297 w 1369734"/>
                      <a:gd name="connsiteY4" fmla="*/ 931314 h 1968568"/>
                      <a:gd name="connsiteX5" fmla="*/ 1369734 w 1369734"/>
                      <a:gd name="connsiteY5" fmla="*/ 1752540 h 1968568"/>
                      <a:gd name="connsiteX6" fmla="*/ 1153706 w 1369734"/>
                      <a:gd name="connsiteY6" fmla="*/ 1968568 h 1968568"/>
                      <a:gd name="connsiteX7" fmla="*/ 431810 w 1369734"/>
                      <a:gd name="connsiteY7" fmla="*/ 1950847 h 1968568"/>
                      <a:gd name="connsiteX8" fmla="*/ 298009 w 1369734"/>
                      <a:gd name="connsiteY8" fmla="*/ 1955649 h 1968568"/>
                      <a:gd name="connsiteX9" fmla="*/ 265056 w 1369734"/>
                      <a:gd name="connsiteY9" fmla="*/ 1920208 h 1968568"/>
                      <a:gd name="connsiteX10" fmla="*/ 158745 w 1369734"/>
                      <a:gd name="connsiteY10" fmla="*/ 1752540 h 1968568"/>
                      <a:gd name="connsiteX11" fmla="*/ 1582 w 1369734"/>
                      <a:gd name="connsiteY11" fmla="*/ 888452 h 1968568"/>
                      <a:gd name="connsiteX0" fmla="*/ 1582 w 1369734"/>
                      <a:gd name="connsiteY0" fmla="*/ 1011445 h 2091561"/>
                      <a:gd name="connsiteX1" fmla="*/ 217610 w 1369734"/>
                      <a:gd name="connsiteY1" fmla="*/ 795417 h 2091561"/>
                      <a:gd name="connsiteX2" fmla="*/ 912584 w 1369734"/>
                      <a:gd name="connsiteY2" fmla="*/ 851972 h 2091561"/>
                      <a:gd name="connsiteX3" fmla="*/ 1153309 w 1369734"/>
                      <a:gd name="connsiteY3" fmla="*/ 122995 h 2091561"/>
                      <a:gd name="connsiteX4" fmla="*/ 1328920 w 1369734"/>
                      <a:gd name="connsiteY4" fmla="*/ 37307 h 2091561"/>
                      <a:gd name="connsiteX5" fmla="*/ 1369734 w 1369734"/>
                      <a:gd name="connsiteY5" fmla="*/ 1875533 h 2091561"/>
                      <a:gd name="connsiteX6" fmla="*/ 1153706 w 1369734"/>
                      <a:gd name="connsiteY6" fmla="*/ 2091561 h 2091561"/>
                      <a:gd name="connsiteX7" fmla="*/ 431810 w 1369734"/>
                      <a:gd name="connsiteY7" fmla="*/ 2073840 h 2091561"/>
                      <a:gd name="connsiteX8" fmla="*/ 298009 w 1369734"/>
                      <a:gd name="connsiteY8" fmla="*/ 2078642 h 2091561"/>
                      <a:gd name="connsiteX9" fmla="*/ 265056 w 1369734"/>
                      <a:gd name="connsiteY9" fmla="*/ 2043201 h 2091561"/>
                      <a:gd name="connsiteX10" fmla="*/ 158745 w 1369734"/>
                      <a:gd name="connsiteY10" fmla="*/ 1875533 h 2091561"/>
                      <a:gd name="connsiteX11" fmla="*/ 1582 w 1369734"/>
                      <a:gd name="connsiteY11" fmla="*/ 1011445 h 2091561"/>
                      <a:gd name="connsiteX0" fmla="*/ 1582 w 1369734"/>
                      <a:gd name="connsiteY0" fmla="*/ 1228654 h 2308770"/>
                      <a:gd name="connsiteX1" fmla="*/ 217610 w 1369734"/>
                      <a:gd name="connsiteY1" fmla="*/ 1012626 h 2308770"/>
                      <a:gd name="connsiteX2" fmla="*/ 912584 w 1369734"/>
                      <a:gd name="connsiteY2" fmla="*/ 1069181 h 2308770"/>
                      <a:gd name="connsiteX3" fmla="*/ 1153309 w 1369734"/>
                      <a:gd name="connsiteY3" fmla="*/ 340204 h 2308770"/>
                      <a:gd name="connsiteX4" fmla="*/ 1213220 w 1369734"/>
                      <a:gd name="connsiteY4" fmla="*/ 13579 h 2308770"/>
                      <a:gd name="connsiteX5" fmla="*/ 1328920 w 1369734"/>
                      <a:gd name="connsiteY5" fmla="*/ 254516 h 2308770"/>
                      <a:gd name="connsiteX6" fmla="*/ 1369734 w 1369734"/>
                      <a:gd name="connsiteY6" fmla="*/ 2092742 h 2308770"/>
                      <a:gd name="connsiteX7" fmla="*/ 1153706 w 1369734"/>
                      <a:gd name="connsiteY7" fmla="*/ 2308770 h 2308770"/>
                      <a:gd name="connsiteX8" fmla="*/ 431810 w 1369734"/>
                      <a:gd name="connsiteY8" fmla="*/ 2291049 h 2308770"/>
                      <a:gd name="connsiteX9" fmla="*/ 298009 w 1369734"/>
                      <a:gd name="connsiteY9" fmla="*/ 2295851 h 2308770"/>
                      <a:gd name="connsiteX10" fmla="*/ 265056 w 1369734"/>
                      <a:gd name="connsiteY10" fmla="*/ 2260410 h 2308770"/>
                      <a:gd name="connsiteX11" fmla="*/ 158745 w 1369734"/>
                      <a:gd name="connsiteY11" fmla="*/ 2092742 h 2308770"/>
                      <a:gd name="connsiteX12" fmla="*/ 1582 w 1369734"/>
                      <a:gd name="connsiteY12" fmla="*/ 1228654 h 2308770"/>
                      <a:gd name="connsiteX0" fmla="*/ 1582 w 1482695"/>
                      <a:gd name="connsiteY0" fmla="*/ 1228654 h 2308770"/>
                      <a:gd name="connsiteX1" fmla="*/ 217610 w 1482695"/>
                      <a:gd name="connsiteY1" fmla="*/ 1012626 h 2308770"/>
                      <a:gd name="connsiteX2" fmla="*/ 912584 w 1482695"/>
                      <a:gd name="connsiteY2" fmla="*/ 1069181 h 2308770"/>
                      <a:gd name="connsiteX3" fmla="*/ 1153309 w 1482695"/>
                      <a:gd name="connsiteY3" fmla="*/ 340204 h 2308770"/>
                      <a:gd name="connsiteX4" fmla="*/ 1213220 w 1482695"/>
                      <a:gd name="connsiteY4" fmla="*/ 13579 h 2308770"/>
                      <a:gd name="connsiteX5" fmla="*/ 1328920 w 1482695"/>
                      <a:gd name="connsiteY5" fmla="*/ 254516 h 2308770"/>
                      <a:gd name="connsiteX6" fmla="*/ 1482695 w 1482695"/>
                      <a:gd name="connsiteY6" fmla="*/ 278820 h 2308770"/>
                      <a:gd name="connsiteX7" fmla="*/ 1153706 w 1482695"/>
                      <a:gd name="connsiteY7" fmla="*/ 2308770 h 2308770"/>
                      <a:gd name="connsiteX8" fmla="*/ 431810 w 1482695"/>
                      <a:gd name="connsiteY8" fmla="*/ 2291049 h 2308770"/>
                      <a:gd name="connsiteX9" fmla="*/ 298009 w 1482695"/>
                      <a:gd name="connsiteY9" fmla="*/ 2295851 h 2308770"/>
                      <a:gd name="connsiteX10" fmla="*/ 265056 w 1482695"/>
                      <a:gd name="connsiteY10" fmla="*/ 2260410 h 2308770"/>
                      <a:gd name="connsiteX11" fmla="*/ 158745 w 1482695"/>
                      <a:gd name="connsiteY11" fmla="*/ 2092742 h 2308770"/>
                      <a:gd name="connsiteX12" fmla="*/ 1582 w 1482695"/>
                      <a:gd name="connsiteY12" fmla="*/ 1228654 h 2308770"/>
                      <a:gd name="connsiteX0" fmla="*/ 1582 w 1482695"/>
                      <a:gd name="connsiteY0" fmla="*/ 1313545 h 2393661"/>
                      <a:gd name="connsiteX1" fmla="*/ 217610 w 1482695"/>
                      <a:gd name="connsiteY1" fmla="*/ 1097517 h 2393661"/>
                      <a:gd name="connsiteX2" fmla="*/ 912584 w 1482695"/>
                      <a:gd name="connsiteY2" fmla="*/ 1154072 h 2393661"/>
                      <a:gd name="connsiteX3" fmla="*/ 1153309 w 1482695"/>
                      <a:gd name="connsiteY3" fmla="*/ 425095 h 2393661"/>
                      <a:gd name="connsiteX4" fmla="*/ 1213220 w 1482695"/>
                      <a:gd name="connsiteY4" fmla="*/ 98470 h 2393661"/>
                      <a:gd name="connsiteX5" fmla="*/ 1336960 w 1482695"/>
                      <a:gd name="connsiteY5" fmla="*/ 161814 h 2393661"/>
                      <a:gd name="connsiteX6" fmla="*/ 1482695 w 1482695"/>
                      <a:gd name="connsiteY6" fmla="*/ 363711 h 2393661"/>
                      <a:gd name="connsiteX7" fmla="*/ 1153706 w 1482695"/>
                      <a:gd name="connsiteY7" fmla="*/ 2393661 h 2393661"/>
                      <a:gd name="connsiteX8" fmla="*/ 431810 w 1482695"/>
                      <a:gd name="connsiteY8" fmla="*/ 2375940 h 2393661"/>
                      <a:gd name="connsiteX9" fmla="*/ 298009 w 1482695"/>
                      <a:gd name="connsiteY9" fmla="*/ 2380742 h 2393661"/>
                      <a:gd name="connsiteX10" fmla="*/ 265056 w 1482695"/>
                      <a:gd name="connsiteY10" fmla="*/ 2345301 h 2393661"/>
                      <a:gd name="connsiteX11" fmla="*/ 158745 w 1482695"/>
                      <a:gd name="connsiteY11" fmla="*/ 2177633 h 2393661"/>
                      <a:gd name="connsiteX12" fmla="*/ 1582 w 1482695"/>
                      <a:gd name="connsiteY12" fmla="*/ 1313545 h 2393661"/>
                      <a:gd name="connsiteX0" fmla="*/ 1582 w 1482695"/>
                      <a:gd name="connsiteY0" fmla="*/ 1313545 h 2393661"/>
                      <a:gd name="connsiteX1" fmla="*/ 217610 w 1482695"/>
                      <a:gd name="connsiteY1" fmla="*/ 1097517 h 2393661"/>
                      <a:gd name="connsiteX2" fmla="*/ 878489 w 1482695"/>
                      <a:gd name="connsiteY2" fmla="*/ 885411 h 2393661"/>
                      <a:gd name="connsiteX3" fmla="*/ 1153309 w 1482695"/>
                      <a:gd name="connsiteY3" fmla="*/ 425095 h 2393661"/>
                      <a:gd name="connsiteX4" fmla="*/ 1213220 w 1482695"/>
                      <a:gd name="connsiteY4" fmla="*/ 98470 h 2393661"/>
                      <a:gd name="connsiteX5" fmla="*/ 1336960 w 1482695"/>
                      <a:gd name="connsiteY5" fmla="*/ 161814 h 2393661"/>
                      <a:gd name="connsiteX6" fmla="*/ 1482695 w 1482695"/>
                      <a:gd name="connsiteY6" fmla="*/ 363711 h 2393661"/>
                      <a:gd name="connsiteX7" fmla="*/ 1153706 w 1482695"/>
                      <a:gd name="connsiteY7" fmla="*/ 2393661 h 2393661"/>
                      <a:gd name="connsiteX8" fmla="*/ 431810 w 1482695"/>
                      <a:gd name="connsiteY8" fmla="*/ 2375940 h 2393661"/>
                      <a:gd name="connsiteX9" fmla="*/ 298009 w 1482695"/>
                      <a:gd name="connsiteY9" fmla="*/ 2380742 h 2393661"/>
                      <a:gd name="connsiteX10" fmla="*/ 265056 w 1482695"/>
                      <a:gd name="connsiteY10" fmla="*/ 2345301 h 2393661"/>
                      <a:gd name="connsiteX11" fmla="*/ 158745 w 1482695"/>
                      <a:gd name="connsiteY11" fmla="*/ 2177633 h 2393661"/>
                      <a:gd name="connsiteX12" fmla="*/ 1582 w 1482695"/>
                      <a:gd name="connsiteY12" fmla="*/ 1313545 h 2393661"/>
                      <a:gd name="connsiteX0" fmla="*/ 1582 w 1483577"/>
                      <a:gd name="connsiteY0" fmla="*/ 1313545 h 2393661"/>
                      <a:gd name="connsiteX1" fmla="*/ 217610 w 1483577"/>
                      <a:gd name="connsiteY1" fmla="*/ 1097517 h 2393661"/>
                      <a:gd name="connsiteX2" fmla="*/ 878489 w 1483577"/>
                      <a:gd name="connsiteY2" fmla="*/ 885411 h 2393661"/>
                      <a:gd name="connsiteX3" fmla="*/ 1153309 w 1483577"/>
                      <a:gd name="connsiteY3" fmla="*/ 425095 h 2393661"/>
                      <a:gd name="connsiteX4" fmla="*/ 1213220 w 1483577"/>
                      <a:gd name="connsiteY4" fmla="*/ 98470 h 2393661"/>
                      <a:gd name="connsiteX5" fmla="*/ 1336960 w 1483577"/>
                      <a:gd name="connsiteY5" fmla="*/ 161814 h 2393661"/>
                      <a:gd name="connsiteX6" fmla="*/ 1482695 w 1483577"/>
                      <a:gd name="connsiteY6" fmla="*/ 363711 h 2393661"/>
                      <a:gd name="connsiteX7" fmla="*/ 1386040 w 1483577"/>
                      <a:gd name="connsiteY7" fmla="*/ 1137898 h 2393661"/>
                      <a:gd name="connsiteX8" fmla="*/ 1153706 w 1483577"/>
                      <a:gd name="connsiteY8" fmla="*/ 2393661 h 2393661"/>
                      <a:gd name="connsiteX9" fmla="*/ 431810 w 1483577"/>
                      <a:gd name="connsiteY9" fmla="*/ 2375940 h 2393661"/>
                      <a:gd name="connsiteX10" fmla="*/ 298009 w 1483577"/>
                      <a:gd name="connsiteY10" fmla="*/ 2380742 h 2393661"/>
                      <a:gd name="connsiteX11" fmla="*/ 265056 w 1483577"/>
                      <a:gd name="connsiteY11" fmla="*/ 2345301 h 2393661"/>
                      <a:gd name="connsiteX12" fmla="*/ 158745 w 1483577"/>
                      <a:gd name="connsiteY12" fmla="*/ 2177633 h 2393661"/>
                      <a:gd name="connsiteX13" fmla="*/ 1582 w 1483577"/>
                      <a:gd name="connsiteY13" fmla="*/ 1313545 h 2393661"/>
                      <a:gd name="connsiteX0" fmla="*/ 1582 w 1586275"/>
                      <a:gd name="connsiteY0" fmla="*/ 1313545 h 2393661"/>
                      <a:gd name="connsiteX1" fmla="*/ 217610 w 1586275"/>
                      <a:gd name="connsiteY1" fmla="*/ 1097517 h 2393661"/>
                      <a:gd name="connsiteX2" fmla="*/ 878489 w 1586275"/>
                      <a:gd name="connsiteY2" fmla="*/ 885411 h 2393661"/>
                      <a:gd name="connsiteX3" fmla="*/ 1153309 w 1586275"/>
                      <a:gd name="connsiteY3" fmla="*/ 425095 h 2393661"/>
                      <a:gd name="connsiteX4" fmla="*/ 1213220 w 1586275"/>
                      <a:gd name="connsiteY4" fmla="*/ 98470 h 2393661"/>
                      <a:gd name="connsiteX5" fmla="*/ 1336960 w 1586275"/>
                      <a:gd name="connsiteY5" fmla="*/ 161814 h 2393661"/>
                      <a:gd name="connsiteX6" fmla="*/ 1482695 w 1586275"/>
                      <a:gd name="connsiteY6" fmla="*/ 363711 h 2393661"/>
                      <a:gd name="connsiteX7" fmla="*/ 1573386 w 1586275"/>
                      <a:gd name="connsiteY7" fmla="*/ 1242742 h 2393661"/>
                      <a:gd name="connsiteX8" fmla="*/ 1153706 w 1586275"/>
                      <a:gd name="connsiteY8" fmla="*/ 2393661 h 2393661"/>
                      <a:gd name="connsiteX9" fmla="*/ 431810 w 1586275"/>
                      <a:gd name="connsiteY9" fmla="*/ 2375940 h 2393661"/>
                      <a:gd name="connsiteX10" fmla="*/ 298009 w 1586275"/>
                      <a:gd name="connsiteY10" fmla="*/ 2380742 h 2393661"/>
                      <a:gd name="connsiteX11" fmla="*/ 265056 w 1586275"/>
                      <a:gd name="connsiteY11" fmla="*/ 2345301 h 2393661"/>
                      <a:gd name="connsiteX12" fmla="*/ 158745 w 1586275"/>
                      <a:gd name="connsiteY12" fmla="*/ 2177633 h 2393661"/>
                      <a:gd name="connsiteX13" fmla="*/ 1582 w 1586275"/>
                      <a:gd name="connsiteY13" fmla="*/ 1313545 h 2393661"/>
                      <a:gd name="connsiteX0" fmla="*/ 1582 w 1586275"/>
                      <a:gd name="connsiteY0" fmla="*/ 1151729 h 2231845"/>
                      <a:gd name="connsiteX1" fmla="*/ 217610 w 1586275"/>
                      <a:gd name="connsiteY1" fmla="*/ 935701 h 2231845"/>
                      <a:gd name="connsiteX2" fmla="*/ 878489 w 1586275"/>
                      <a:gd name="connsiteY2" fmla="*/ 723595 h 2231845"/>
                      <a:gd name="connsiteX3" fmla="*/ 1153309 w 1586275"/>
                      <a:gd name="connsiteY3" fmla="*/ 263279 h 2231845"/>
                      <a:gd name="connsiteX4" fmla="*/ 1336960 w 1586275"/>
                      <a:gd name="connsiteY4" fmla="*/ -2 h 2231845"/>
                      <a:gd name="connsiteX5" fmla="*/ 1482695 w 1586275"/>
                      <a:gd name="connsiteY5" fmla="*/ 201895 h 2231845"/>
                      <a:gd name="connsiteX6" fmla="*/ 1573386 w 1586275"/>
                      <a:gd name="connsiteY6" fmla="*/ 1080926 h 2231845"/>
                      <a:gd name="connsiteX7" fmla="*/ 1153706 w 1586275"/>
                      <a:gd name="connsiteY7" fmla="*/ 2231845 h 2231845"/>
                      <a:gd name="connsiteX8" fmla="*/ 431810 w 1586275"/>
                      <a:gd name="connsiteY8" fmla="*/ 2214124 h 2231845"/>
                      <a:gd name="connsiteX9" fmla="*/ 298009 w 1586275"/>
                      <a:gd name="connsiteY9" fmla="*/ 2218926 h 2231845"/>
                      <a:gd name="connsiteX10" fmla="*/ 265056 w 1586275"/>
                      <a:gd name="connsiteY10" fmla="*/ 2183485 h 2231845"/>
                      <a:gd name="connsiteX11" fmla="*/ 158745 w 1586275"/>
                      <a:gd name="connsiteY11" fmla="*/ 2015817 h 2231845"/>
                      <a:gd name="connsiteX12" fmla="*/ 1582 w 1586275"/>
                      <a:gd name="connsiteY12" fmla="*/ 1151729 h 2231845"/>
                      <a:gd name="connsiteX0" fmla="*/ 1582 w 1592219"/>
                      <a:gd name="connsiteY0" fmla="*/ 1013820 h 2093936"/>
                      <a:gd name="connsiteX1" fmla="*/ 217610 w 1592219"/>
                      <a:gd name="connsiteY1" fmla="*/ 797792 h 2093936"/>
                      <a:gd name="connsiteX2" fmla="*/ 878489 w 1592219"/>
                      <a:gd name="connsiteY2" fmla="*/ 585686 h 2093936"/>
                      <a:gd name="connsiteX3" fmla="*/ 1153309 w 1592219"/>
                      <a:gd name="connsiteY3" fmla="*/ 125370 h 2093936"/>
                      <a:gd name="connsiteX4" fmla="*/ 1482695 w 1592219"/>
                      <a:gd name="connsiteY4" fmla="*/ 63986 h 2093936"/>
                      <a:gd name="connsiteX5" fmla="*/ 1573386 w 1592219"/>
                      <a:gd name="connsiteY5" fmla="*/ 943017 h 2093936"/>
                      <a:gd name="connsiteX6" fmla="*/ 1153706 w 1592219"/>
                      <a:gd name="connsiteY6" fmla="*/ 2093936 h 2093936"/>
                      <a:gd name="connsiteX7" fmla="*/ 431810 w 1592219"/>
                      <a:gd name="connsiteY7" fmla="*/ 2076215 h 2093936"/>
                      <a:gd name="connsiteX8" fmla="*/ 298009 w 1592219"/>
                      <a:gd name="connsiteY8" fmla="*/ 2081017 h 2093936"/>
                      <a:gd name="connsiteX9" fmla="*/ 265056 w 1592219"/>
                      <a:gd name="connsiteY9" fmla="*/ 2045576 h 2093936"/>
                      <a:gd name="connsiteX10" fmla="*/ 158745 w 1592219"/>
                      <a:gd name="connsiteY10" fmla="*/ 1877908 h 2093936"/>
                      <a:gd name="connsiteX11" fmla="*/ 1582 w 1592219"/>
                      <a:gd name="connsiteY11" fmla="*/ 1013820 h 2093936"/>
                      <a:gd name="connsiteX0" fmla="*/ 1582 w 1586764"/>
                      <a:gd name="connsiteY0" fmla="*/ 1422046 h 2502162"/>
                      <a:gd name="connsiteX1" fmla="*/ 217610 w 1586764"/>
                      <a:gd name="connsiteY1" fmla="*/ 1206018 h 2502162"/>
                      <a:gd name="connsiteX2" fmla="*/ 878489 w 1586764"/>
                      <a:gd name="connsiteY2" fmla="*/ 993912 h 2502162"/>
                      <a:gd name="connsiteX3" fmla="*/ 1153309 w 1586764"/>
                      <a:gd name="connsiteY3" fmla="*/ 533596 h 2502162"/>
                      <a:gd name="connsiteX4" fmla="*/ 1431283 w 1586764"/>
                      <a:gd name="connsiteY4" fmla="*/ 21207 h 2502162"/>
                      <a:gd name="connsiteX5" fmla="*/ 1573386 w 1586764"/>
                      <a:gd name="connsiteY5" fmla="*/ 1351243 h 2502162"/>
                      <a:gd name="connsiteX6" fmla="*/ 1153706 w 1586764"/>
                      <a:gd name="connsiteY6" fmla="*/ 2502162 h 2502162"/>
                      <a:gd name="connsiteX7" fmla="*/ 431810 w 1586764"/>
                      <a:gd name="connsiteY7" fmla="*/ 2484441 h 2502162"/>
                      <a:gd name="connsiteX8" fmla="*/ 298009 w 1586764"/>
                      <a:gd name="connsiteY8" fmla="*/ 2489243 h 2502162"/>
                      <a:gd name="connsiteX9" fmla="*/ 265056 w 1586764"/>
                      <a:gd name="connsiteY9" fmla="*/ 2453802 h 2502162"/>
                      <a:gd name="connsiteX10" fmla="*/ 158745 w 1586764"/>
                      <a:gd name="connsiteY10" fmla="*/ 2286134 h 2502162"/>
                      <a:gd name="connsiteX11" fmla="*/ 1582 w 1586764"/>
                      <a:gd name="connsiteY11" fmla="*/ 1422046 h 2502162"/>
                      <a:gd name="connsiteX0" fmla="*/ 1582 w 1431283"/>
                      <a:gd name="connsiteY0" fmla="*/ 1483092 h 2563208"/>
                      <a:gd name="connsiteX1" fmla="*/ 217610 w 1431283"/>
                      <a:gd name="connsiteY1" fmla="*/ 1267064 h 2563208"/>
                      <a:gd name="connsiteX2" fmla="*/ 878489 w 1431283"/>
                      <a:gd name="connsiteY2" fmla="*/ 1054958 h 2563208"/>
                      <a:gd name="connsiteX3" fmla="*/ 1153309 w 1431283"/>
                      <a:gd name="connsiteY3" fmla="*/ 594642 h 2563208"/>
                      <a:gd name="connsiteX4" fmla="*/ 1431283 w 1431283"/>
                      <a:gd name="connsiteY4" fmla="*/ 82253 h 2563208"/>
                      <a:gd name="connsiteX5" fmla="*/ 1153706 w 1431283"/>
                      <a:gd name="connsiteY5" fmla="*/ 2563208 h 2563208"/>
                      <a:gd name="connsiteX6" fmla="*/ 431810 w 1431283"/>
                      <a:gd name="connsiteY6" fmla="*/ 2545487 h 2563208"/>
                      <a:gd name="connsiteX7" fmla="*/ 298009 w 1431283"/>
                      <a:gd name="connsiteY7" fmla="*/ 2550289 h 2563208"/>
                      <a:gd name="connsiteX8" fmla="*/ 265056 w 1431283"/>
                      <a:gd name="connsiteY8" fmla="*/ 2514848 h 2563208"/>
                      <a:gd name="connsiteX9" fmla="*/ 158745 w 1431283"/>
                      <a:gd name="connsiteY9" fmla="*/ 2347180 h 2563208"/>
                      <a:gd name="connsiteX10" fmla="*/ 1582 w 1431283"/>
                      <a:gd name="connsiteY10" fmla="*/ 1483092 h 2563208"/>
                      <a:gd name="connsiteX0" fmla="*/ 1582 w 1431283"/>
                      <a:gd name="connsiteY0" fmla="*/ 1440219 h 2520335"/>
                      <a:gd name="connsiteX1" fmla="*/ 217610 w 1431283"/>
                      <a:gd name="connsiteY1" fmla="*/ 1224191 h 2520335"/>
                      <a:gd name="connsiteX2" fmla="*/ 878489 w 1431283"/>
                      <a:gd name="connsiteY2" fmla="*/ 1012085 h 2520335"/>
                      <a:gd name="connsiteX3" fmla="*/ 1431283 w 1431283"/>
                      <a:gd name="connsiteY3" fmla="*/ 39380 h 2520335"/>
                      <a:gd name="connsiteX4" fmla="*/ 1153706 w 1431283"/>
                      <a:gd name="connsiteY4" fmla="*/ 2520335 h 2520335"/>
                      <a:gd name="connsiteX5" fmla="*/ 431810 w 1431283"/>
                      <a:gd name="connsiteY5" fmla="*/ 2502614 h 2520335"/>
                      <a:gd name="connsiteX6" fmla="*/ 298009 w 1431283"/>
                      <a:gd name="connsiteY6" fmla="*/ 2507416 h 2520335"/>
                      <a:gd name="connsiteX7" fmla="*/ 265056 w 1431283"/>
                      <a:gd name="connsiteY7" fmla="*/ 2471975 h 2520335"/>
                      <a:gd name="connsiteX8" fmla="*/ 158745 w 1431283"/>
                      <a:gd name="connsiteY8" fmla="*/ 2304307 h 2520335"/>
                      <a:gd name="connsiteX9" fmla="*/ 1582 w 1431283"/>
                      <a:gd name="connsiteY9" fmla="*/ 1440219 h 2520335"/>
                      <a:gd name="connsiteX0" fmla="*/ 1582 w 1431283"/>
                      <a:gd name="connsiteY0" fmla="*/ 1450647 h 2530763"/>
                      <a:gd name="connsiteX1" fmla="*/ 217610 w 1431283"/>
                      <a:gd name="connsiteY1" fmla="*/ 1234619 h 2530763"/>
                      <a:gd name="connsiteX2" fmla="*/ 854463 w 1431283"/>
                      <a:gd name="connsiteY2" fmla="*/ 767793 h 2530763"/>
                      <a:gd name="connsiteX3" fmla="*/ 1431283 w 1431283"/>
                      <a:gd name="connsiteY3" fmla="*/ 49808 h 2530763"/>
                      <a:gd name="connsiteX4" fmla="*/ 1153706 w 1431283"/>
                      <a:gd name="connsiteY4" fmla="*/ 2530763 h 2530763"/>
                      <a:gd name="connsiteX5" fmla="*/ 431810 w 1431283"/>
                      <a:gd name="connsiteY5" fmla="*/ 2513042 h 2530763"/>
                      <a:gd name="connsiteX6" fmla="*/ 298009 w 1431283"/>
                      <a:gd name="connsiteY6" fmla="*/ 2517844 h 2530763"/>
                      <a:gd name="connsiteX7" fmla="*/ 265056 w 1431283"/>
                      <a:gd name="connsiteY7" fmla="*/ 2482403 h 2530763"/>
                      <a:gd name="connsiteX8" fmla="*/ 158745 w 1431283"/>
                      <a:gd name="connsiteY8" fmla="*/ 2314735 h 2530763"/>
                      <a:gd name="connsiteX9" fmla="*/ 1582 w 1431283"/>
                      <a:gd name="connsiteY9" fmla="*/ 1450647 h 2530763"/>
                      <a:gd name="connsiteX0" fmla="*/ 1582 w 1431283"/>
                      <a:gd name="connsiteY0" fmla="*/ 1450647 h 2530763"/>
                      <a:gd name="connsiteX1" fmla="*/ 171490 w 1431283"/>
                      <a:gd name="connsiteY1" fmla="*/ 1027851 h 2530763"/>
                      <a:gd name="connsiteX2" fmla="*/ 854463 w 1431283"/>
                      <a:gd name="connsiteY2" fmla="*/ 767793 h 2530763"/>
                      <a:gd name="connsiteX3" fmla="*/ 1431283 w 1431283"/>
                      <a:gd name="connsiteY3" fmla="*/ 49808 h 2530763"/>
                      <a:gd name="connsiteX4" fmla="*/ 1153706 w 1431283"/>
                      <a:gd name="connsiteY4" fmla="*/ 2530763 h 2530763"/>
                      <a:gd name="connsiteX5" fmla="*/ 431810 w 1431283"/>
                      <a:gd name="connsiteY5" fmla="*/ 2513042 h 2530763"/>
                      <a:gd name="connsiteX6" fmla="*/ 298009 w 1431283"/>
                      <a:gd name="connsiteY6" fmla="*/ 2517844 h 2530763"/>
                      <a:gd name="connsiteX7" fmla="*/ 265056 w 1431283"/>
                      <a:gd name="connsiteY7" fmla="*/ 2482403 h 2530763"/>
                      <a:gd name="connsiteX8" fmla="*/ 158745 w 1431283"/>
                      <a:gd name="connsiteY8" fmla="*/ 2314735 h 2530763"/>
                      <a:gd name="connsiteX9" fmla="*/ 1582 w 1431283"/>
                      <a:gd name="connsiteY9" fmla="*/ 1450647 h 2530763"/>
                      <a:gd name="connsiteX0" fmla="*/ 1582 w 1431283"/>
                      <a:gd name="connsiteY0" fmla="*/ 1450647 h 2519957"/>
                      <a:gd name="connsiteX1" fmla="*/ 171490 w 1431283"/>
                      <a:gd name="connsiteY1" fmla="*/ 1027851 h 2519957"/>
                      <a:gd name="connsiteX2" fmla="*/ 854463 w 1431283"/>
                      <a:gd name="connsiteY2" fmla="*/ 767793 h 2519957"/>
                      <a:gd name="connsiteX3" fmla="*/ 1431283 w 1431283"/>
                      <a:gd name="connsiteY3" fmla="*/ 49808 h 2519957"/>
                      <a:gd name="connsiteX4" fmla="*/ 1095570 w 1431283"/>
                      <a:gd name="connsiteY4" fmla="*/ 2196630 h 2519957"/>
                      <a:gd name="connsiteX5" fmla="*/ 431810 w 1431283"/>
                      <a:gd name="connsiteY5" fmla="*/ 2513042 h 2519957"/>
                      <a:gd name="connsiteX6" fmla="*/ 298009 w 1431283"/>
                      <a:gd name="connsiteY6" fmla="*/ 2517844 h 2519957"/>
                      <a:gd name="connsiteX7" fmla="*/ 265056 w 1431283"/>
                      <a:gd name="connsiteY7" fmla="*/ 2482403 h 2519957"/>
                      <a:gd name="connsiteX8" fmla="*/ 158745 w 1431283"/>
                      <a:gd name="connsiteY8" fmla="*/ 2314735 h 2519957"/>
                      <a:gd name="connsiteX9" fmla="*/ 1582 w 1431283"/>
                      <a:gd name="connsiteY9" fmla="*/ 1450647 h 2519957"/>
                      <a:gd name="connsiteX0" fmla="*/ 1582 w 1257897"/>
                      <a:gd name="connsiteY0" fmla="*/ 1150425 h 2219735"/>
                      <a:gd name="connsiteX1" fmla="*/ 171490 w 1257897"/>
                      <a:gd name="connsiteY1" fmla="*/ 727629 h 2219735"/>
                      <a:gd name="connsiteX2" fmla="*/ 854463 w 1257897"/>
                      <a:gd name="connsiteY2" fmla="*/ 467571 h 2219735"/>
                      <a:gd name="connsiteX3" fmla="*/ 1257879 w 1257897"/>
                      <a:gd name="connsiteY3" fmla="*/ 74785 h 2219735"/>
                      <a:gd name="connsiteX4" fmla="*/ 1095570 w 1257897"/>
                      <a:gd name="connsiteY4" fmla="*/ 1896408 h 2219735"/>
                      <a:gd name="connsiteX5" fmla="*/ 431810 w 1257897"/>
                      <a:gd name="connsiteY5" fmla="*/ 2212820 h 2219735"/>
                      <a:gd name="connsiteX6" fmla="*/ 298009 w 1257897"/>
                      <a:gd name="connsiteY6" fmla="*/ 2217622 h 2219735"/>
                      <a:gd name="connsiteX7" fmla="*/ 265056 w 1257897"/>
                      <a:gd name="connsiteY7" fmla="*/ 2182181 h 2219735"/>
                      <a:gd name="connsiteX8" fmla="*/ 158745 w 1257897"/>
                      <a:gd name="connsiteY8" fmla="*/ 2014513 h 2219735"/>
                      <a:gd name="connsiteX9" fmla="*/ 1582 w 1257897"/>
                      <a:gd name="connsiteY9" fmla="*/ 1150425 h 2219735"/>
                      <a:gd name="connsiteX0" fmla="*/ 1582 w 1436764"/>
                      <a:gd name="connsiteY0" fmla="*/ 1150425 h 2219735"/>
                      <a:gd name="connsiteX1" fmla="*/ 171490 w 1436764"/>
                      <a:gd name="connsiteY1" fmla="*/ 727629 h 2219735"/>
                      <a:gd name="connsiteX2" fmla="*/ 854463 w 1436764"/>
                      <a:gd name="connsiteY2" fmla="*/ 467571 h 2219735"/>
                      <a:gd name="connsiteX3" fmla="*/ 1257879 w 1436764"/>
                      <a:gd name="connsiteY3" fmla="*/ 74785 h 2219735"/>
                      <a:gd name="connsiteX4" fmla="*/ 1433319 w 1436764"/>
                      <a:gd name="connsiteY4" fmla="*/ 962353 h 2219735"/>
                      <a:gd name="connsiteX5" fmla="*/ 1095570 w 1436764"/>
                      <a:gd name="connsiteY5" fmla="*/ 1896408 h 2219735"/>
                      <a:gd name="connsiteX6" fmla="*/ 431810 w 1436764"/>
                      <a:gd name="connsiteY6" fmla="*/ 2212820 h 2219735"/>
                      <a:gd name="connsiteX7" fmla="*/ 298009 w 1436764"/>
                      <a:gd name="connsiteY7" fmla="*/ 2217622 h 2219735"/>
                      <a:gd name="connsiteX8" fmla="*/ 265056 w 1436764"/>
                      <a:gd name="connsiteY8" fmla="*/ 2182181 h 2219735"/>
                      <a:gd name="connsiteX9" fmla="*/ 158745 w 1436764"/>
                      <a:gd name="connsiteY9" fmla="*/ 2014513 h 2219735"/>
                      <a:gd name="connsiteX10" fmla="*/ 1582 w 1436764"/>
                      <a:gd name="connsiteY10" fmla="*/ 1150425 h 2219735"/>
                      <a:gd name="connsiteX0" fmla="*/ 1582 w 1500339"/>
                      <a:gd name="connsiteY0" fmla="*/ 1150425 h 2219735"/>
                      <a:gd name="connsiteX1" fmla="*/ 171490 w 1500339"/>
                      <a:gd name="connsiteY1" fmla="*/ 727629 h 2219735"/>
                      <a:gd name="connsiteX2" fmla="*/ 854463 w 1500339"/>
                      <a:gd name="connsiteY2" fmla="*/ 467571 h 2219735"/>
                      <a:gd name="connsiteX3" fmla="*/ 1257879 w 1500339"/>
                      <a:gd name="connsiteY3" fmla="*/ 74785 h 2219735"/>
                      <a:gd name="connsiteX4" fmla="*/ 1497881 w 1500339"/>
                      <a:gd name="connsiteY4" fmla="*/ 818495 h 2219735"/>
                      <a:gd name="connsiteX5" fmla="*/ 1095570 w 1500339"/>
                      <a:gd name="connsiteY5" fmla="*/ 1896408 h 2219735"/>
                      <a:gd name="connsiteX6" fmla="*/ 431810 w 1500339"/>
                      <a:gd name="connsiteY6" fmla="*/ 2212820 h 2219735"/>
                      <a:gd name="connsiteX7" fmla="*/ 298009 w 1500339"/>
                      <a:gd name="connsiteY7" fmla="*/ 2217622 h 2219735"/>
                      <a:gd name="connsiteX8" fmla="*/ 265056 w 1500339"/>
                      <a:gd name="connsiteY8" fmla="*/ 2182181 h 2219735"/>
                      <a:gd name="connsiteX9" fmla="*/ 158745 w 1500339"/>
                      <a:gd name="connsiteY9" fmla="*/ 2014513 h 2219735"/>
                      <a:gd name="connsiteX10" fmla="*/ 1582 w 1500339"/>
                      <a:gd name="connsiteY10" fmla="*/ 1150425 h 221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0339" h="2219735">
                        <a:moveTo>
                          <a:pt x="1582" y="1150425"/>
                        </a:moveTo>
                        <a:cubicBezTo>
                          <a:pt x="1582" y="1031116"/>
                          <a:pt x="29343" y="841438"/>
                          <a:pt x="171490" y="727629"/>
                        </a:cubicBezTo>
                        <a:cubicBezTo>
                          <a:pt x="313637" y="613820"/>
                          <a:pt x="565655" y="467769"/>
                          <a:pt x="854463" y="467571"/>
                        </a:cubicBezTo>
                        <a:cubicBezTo>
                          <a:pt x="1056742" y="270103"/>
                          <a:pt x="1212010" y="-176590"/>
                          <a:pt x="1257879" y="74785"/>
                        </a:cubicBezTo>
                        <a:cubicBezTo>
                          <a:pt x="1321215" y="188474"/>
                          <a:pt x="1524932" y="514891"/>
                          <a:pt x="1497881" y="818495"/>
                        </a:cubicBezTo>
                        <a:cubicBezTo>
                          <a:pt x="1470830" y="1122099"/>
                          <a:pt x="1229349" y="1719222"/>
                          <a:pt x="1095570" y="1896408"/>
                        </a:cubicBezTo>
                        <a:lnTo>
                          <a:pt x="431810" y="2212820"/>
                        </a:lnTo>
                        <a:cubicBezTo>
                          <a:pt x="264479" y="2207713"/>
                          <a:pt x="290101" y="2225682"/>
                          <a:pt x="298009" y="2217622"/>
                        </a:cubicBezTo>
                        <a:cubicBezTo>
                          <a:pt x="305917" y="2209562"/>
                          <a:pt x="263551" y="2213079"/>
                          <a:pt x="265056" y="2182181"/>
                        </a:cubicBezTo>
                        <a:cubicBezTo>
                          <a:pt x="266561" y="2151283"/>
                          <a:pt x="180688" y="2186472"/>
                          <a:pt x="158745" y="2014513"/>
                        </a:cubicBezTo>
                        <a:cubicBezTo>
                          <a:pt x="-26993" y="1755059"/>
                          <a:pt x="1582" y="1438454"/>
                          <a:pt x="1582" y="1150425"/>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4" name="אליפסה 263"/>
                  <p:cNvSpPr/>
                  <p:nvPr/>
                </p:nvSpPr>
                <p:spPr bwMode="auto">
                  <a:xfrm>
                    <a:off x="3506224" y="3917369"/>
                    <a:ext cx="240774" cy="14180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5" name="מלבן מעוגל 1"/>
                  <p:cNvSpPr/>
                  <p:nvPr/>
                </p:nvSpPr>
                <p:spPr bwMode="auto">
                  <a:xfrm>
                    <a:off x="1899990" y="3996541"/>
                    <a:ext cx="1149373" cy="2785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6" name="מלבן מעוגל 1"/>
                  <p:cNvSpPr/>
                  <p:nvPr/>
                </p:nvSpPr>
                <p:spPr bwMode="auto">
                  <a:xfrm rot="1275964">
                    <a:off x="955353" y="3842688"/>
                    <a:ext cx="1108254" cy="39436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72136 w 1440288"/>
                      <a:gd name="connsiteY0" fmla="*/ 490942 h 1571058"/>
                      <a:gd name="connsiteX1" fmla="*/ 288164 w 1440288"/>
                      <a:gd name="connsiteY1" fmla="*/ 274914 h 1571058"/>
                      <a:gd name="connsiteX2" fmla="*/ 745281 w 1440288"/>
                      <a:gd name="connsiteY2" fmla="*/ 150494 h 1571058"/>
                      <a:gd name="connsiteX3" fmla="*/ 1026000 w 1440288"/>
                      <a:gd name="connsiteY3" fmla="*/ 202882 h 1571058"/>
                      <a:gd name="connsiteX4" fmla="*/ 1224260 w 1440288"/>
                      <a:gd name="connsiteY4" fmla="*/ 274914 h 1571058"/>
                      <a:gd name="connsiteX5" fmla="*/ 1361140 w 1440288"/>
                      <a:gd name="connsiteY5" fmla="*/ 23670 h 1571058"/>
                      <a:gd name="connsiteX6" fmla="*/ 1440288 w 1440288"/>
                      <a:gd name="connsiteY6" fmla="*/ 1355030 h 1571058"/>
                      <a:gd name="connsiteX7" fmla="*/ 1224260 w 1440288"/>
                      <a:gd name="connsiteY7" fmla="*/ 1571058 h 1571058"/>
                      <a:gd name="connsiteX8" fmla="*/ 288164 w 1440288"/>
                      <a:gd name="connsiteY8" fmla="*/ 1571058 h 1571058"/>
                      <a:gd name="connsiteX9" fmla="*/ 86424 w 1440288"/>
                      <a:gd name="connsiteY9" fmla="*/ 1397893 h 1571058"/>
                      <a:gd name="connsiteX10" fmla="*/ 72136 w 1440288"/>
                      <a:gd name="connsiteY10" fmla="*/ 490942 h 1571058"/>
                      <a:gd name="connsiteX0" fmla="*/ 72136 w 1607212"/>
                      <a:gd name="connsiteY0" fmla="*/ 490942 h 1571058"/>
                      <a:gd name="connsiteX1" fmla="*/ 288164 w 1607212"/>
                      <a:gd name="connsiteY1" fmla="*/ 274914 h 1571058"/>
                      <a:gd name="connsiteX2" fmla="*/ 745281 w 1607212"/>
                      <a:gd name="connsiteY2" fmla="*/ 150494 h 1571058"/>
                      <a:gd name="connsiteX3" fmla="*/ 1026000 w 1607212"/>
                      <a:gd name="connsiteY3" fmla="*/ 202882 h 1571058"/>
                      <a:gd name="connsiteX4" fmla="*/ 1224260 w 1607212"/>
                      <a:gd name="connsiteY4" fmla="*/ 274914 h 1571058"/>
                      <a:gd name="connsiteX5" fmla="*/ 1361140 w 1607212"/>
                      <a:gd name="connsiteY5" fmla="*/ 23670 h 1571058"/>
                      <a:gd name="connsiteX6" fmla="*/ 1607213 w 1607212"/>
                      <a:gd name="connsiteY6" fmla="*/ 680268 h 1571058"/>
                      <a:gd name="connsiteX7" fmla="*/ 1224260 w 1607212"/>
                      <a:gd name="connsiteY7" fmla="*/ 1571058 h 1571058"/>
                      <a:gd name="connsiteX8" fmla="*/ 288164 w 1607212"/>
                      <a:gd name="connsiteY8" fmla="*/ 1571058 h 1571058"/>
                      <a:gd name="connsiteX9" fmla="*/ 86424 w 1607212"/>
                      <a:gd name="connsiteY9" fmla="*/ 1397893 h 1571058"/>
                      <a:gd name="connsiteX10" fmla="*/ 72136 w 1607212"/>
                      <a:gd name="connsiteY10" fmla="*/ 490942 h 1571058"/>
                      <a:gd name="connsiteX0" fmla="*/ 72136 w 1607213"/>
                      <a:gd name="connsiteY0" fmla="*/ 341066 h 1421182"/>
                      <a:gd name="connsiteX1" fmla="*/ 288164 w 1607213"/>
                      <a:gd name="connsiteY1" fmla="*/ 125038 h 1421182"/>
                      <a:gd name="connsiteX2" fmla="*/ 745281 w 1607213"/>
                      <a:gd name="connsiteY2" fmla="*/ 618 h 1421182"/>
                      <a:gd name="connsiteX3" fmla="*/ 1026000 w 1607213"/>
                      <a:gd name="connsiteY3" fmla="*/ 53006 h 1421182"/>
                      <a:gd name="connsiteX4" fmla="*/ 1224260 w 1607213"/>
                      <a:gd name="connsiteY4" fmla="*/ 125038 h 1421182"/>
                      <a:gd name="connsiteX5" fmla="*/ 1375645 w 1607213"/>
                      <a:gd name="connsiteY5" fmla="*/ 144181 h 1421182"/>
                      <a:gd name="connsiteX6" fmla="*/ 1607213 w 1607213"/>
                      <a:gd name="connsiteY6" fmla="*/ 530392 h 1421182"/>
                      <a:gd name="connsiteX7" fmla="*/ 1224260 w 1607213"/>
                      <a:gd name="connsiteY7" fmla="*/ 1421182 h 1421182"/>
                      <a:gd name="connsiteX8" fmla="*/ 288164 w 1607213"/>
                      <a:gd name="connsiteY8" fmla="*/ 1421182 h 1421182"/>
                      <a:gd name="connsiteX9" fmla="*/ 86424 w 1607213"/>
                      <a:gd name="connsiteY9" fmla="*/ 1248017 h 1421182"/>
                      <a:gd name="connsiteX10" fmla="*/ 72136 w 1607213"/>
                      <a:gd name="connsiteY10" fmla="*/ 341066 h 1421182"/>
                      <a:gd name="connsiteX0" fmla="*/ 72136 w 1607213"/>
                      <a:gd name="connsiteY0" fmla="*/ 567995 h 1648111"/>
                      <a:gd name="connsiteX1" fmla="*/ 334993 w 1607213"/>
                      <a:gd name="connsiteY1" fmla="*/ 3471 h 1648111"/>
                      <a:gd name="connsiteX2" fmla="*/ 745281 w 1607213"/>
                      <a:gd name="connsiteY2" fmla="*/ 227547 h 1648111"/>
                      <a:gd name="connsiteX3" fmla="*/ 1026000 w 1607213"/>
                      <a:gd name="connsiteY3" fmla="*/ 279935 h 1648111"/>
                      <a:gd name="connsiteX4" fmla="*/ 1224260 w 1607213"/>
                      <a:gd name="connsiteY4" fmla="*/ 351967 h 1648111"/>
                      <a:gd name="connsiteX5" fmla="*/ 1375645 w 1607213"/>
                      <a:gd name="connsiteY5" fmla="*/ 371110 h 1648111"/>
                      <a:gd name="connsiteX6" fmla="*/ 1607213 w 1607213"/>
                      <a:gd name="connsiteY6" fmla="*/ 757321 h 1648111"/>
                      <a:gd name="connsiteX7" fmla="*/ 1224260 w 1607213"/>
                      <a:gd name="connsiteY7" fmla="*/ 1648111 h 1648111"/>
                      <a:gd name="connsiteX8" fmla="*/ 288164 w 1607213"/>
                      <a:gd name="connsiteY8" fmla="*/ 1648111 h 1648111"/>
                      <a:gd name="connsiteX9" fmla="*/ 86424 w 1607213"/>
                      <a:gd name="connsiteY9" fmla="*/ 1474946 h 1648111"/>
                      <a:gd name="connsiteX10" fmla="*/ 72136 w 1607213"/>
                      <a:gd name="connsiteY10" fmla="*/ 567995 h 1648111"/>
                      <a:gd name="connsiteX0" fmla="*/ 1059 w 1536136"/>
                      <a:gd name="connsiteY0" fmla="*/ 567995 h 1648111"/>
                      <a:gd name="connsiteX1" fmla="*/ 263916 w 1536136"/>
                      <a:gd name="connsiteY1" fmla="*/ 3471 h 1648111"/>
                      <a:gd name="connsiteX2" fmla="*/ 674204 w 1536136"/>
                      <a:gd name="connsiteY2" fmla="*/ 227547 h 1648111"/>
                      <a:gd name="connsiteX3" fmla="*/ 954923 w 1536136"/>
                      <a:gd name="connsiteY3" fmla="*/ 279935 h 1648111"/>
                      <a:gd name="connsiteX4" fmla="*/ 1153183 w 1536136"/>
                      <a:gd name="connsiteY4" fmla="*/ 351967 h 1648111"/>
                      <a:gd name="connsiteX5" fmla="*/ 1304568 w 1536136"/>
                      <a:gd name="connsiteY5" fmla="*/ 371110 h 1648111"/>
                      <a:gd name="connsiteX6" fmla="*/ 1536136 w 1536136"/>
                      <a:gd name="connsiteY6" fmla="*/ 757321 h 1648111"/>
                      <a:gd name="connsiteX7" fmla="*/ 1153183 w 1536136"/>
                      <a:gd name="connsiteY7" fmla="*/ 1648111 h 1648111"/>
                      <a:gd name="connsiteX8" fmla="*/ 217087 w 1536136"/>
                      <a:gd name="connsiteY8" fmla="*/ 1648111 h 1648111"/>
                      <a:gd name="connsiteX9" fmla="*/ 1059 w 1536136"/>
                      <a:gd name="connsiteY9" fmla="*/ 567995 h 1648111"/>
                      <a:gd name="connsiteX0" fmla="*/ 0 w 1535077"/>
                      <a:gd name="connsiteY0" fmla="*/ 567995 h 1648111"/>
                      <a:gd name="connsiteX1" fmla="*/ 262857 w 1535077"/>
                      <a:gd name="connsiteY1" fmla="*/ 3471 h 1648111"/>
                      <a:gd name="connsiteX2" fmla="*/ 673145 w 1535077"/>
                      <a:gd name="connsiteY2" fmla="*/ 227547 h 1648111"/>
                      <a:gd name="connsiteX3" fmla="*/ 953864 w 1535077"/>
                      <a:gd name="connsiteY3" fmla="*/ 279935 h 1648111"/>
                      <a:gd name="connsiteX4" fmla="*/ 1152124 w 1535077"/>
                      <a:gd name="connsiteY4" fmla="*/ 351967 h 1648111"/>
                      <a:gd name="connsiteX5" fmla="*/ 1303509 w 1535077"/>
                      <a:gd name="connsiteY5" fmla="*/ 371110 h 1648111"/>
                      <a:gd name="connsiteX6" fmla="*/ 1535077 w 1535077"/>
                      <a:gd name="connsiteY6" fmla="*/ 757321 h 1648111"/>
                      <a:gd name="connsiteX7" fmla="*/ 1152124 w 1535077"/>
                      <a:gd name="connsiteY7" fmla="*/ 1648111 h 1648111"/>
                      <a:gd name="connsiteX8" fmla="*/ 0 w 1535077"/>
                      <a:gd name="connsiteY8" fmla="*/ 567995 h 1648111"/>
                      <a:gd name="connsiteX0" fmla="*/ 0 w 1535077"/>
                      <a:gd name="connsiteY0" fmla="*/ 567995 h 1648111"/>
                      <a:gd name="connsiteX1" fmla="*/ 262857 w 1535077"/>
                      <a:gd name="connsiteY1" fmla="*/ 3471 h 1648111"/>
                      <a:gd name="connsiteX2" fmla="*/ 673145 w 1535077"/>
                      <a:gd name="connsiteY2" fmla="*/ 227547 h 1648111"/>
                      <a:gd name="connsiteX3" fmla="*/ 953864 w 1535077"/>
                      <a:gd name="connsiteY3" fmla="*/ 279935 h 1648111"/>
                      <a:gd name="connsiteX4" fmla="*/ 1152124 w 1535077"/>
                      <a:gd name="connsiteY4" fmla="*/ 351967 h 1648111"/>
                      <a:gd name="connsiteX5" fmla="*/ 1303509 w 1535077"/>
                      <a:gd name="connsiteY5" fmla="*/ 371110 h 1648111"/>
                      <a:gd name="connsiteX6" fmla="*/ 1535077 w 1535077"/>
                      <a:gd name="connsiteY6" fmla="*/ 757321 h 1648111"/>
                      <a:gd name="connsiteX7" fmla="*/ 1152124 w 1535077"/>
                      <a:gd name="connsiteY7" fmla="*/ 1648111 h 1648111"/>
                      <a:gd name="connsiteX8" fmla="*/ 364210 w 1535077"/>
                      <a:gd name="connsiteY8" fmla="*/ 1540578 h 1648111"/>
                      <a:gd name="connsiteX9" fmla="*/ 0 w 1535077"/>
                      <a:gd name="connsiteY9" fmla="*/ 567995 h 1648111"/>
                      <a:gd name="connsiteX0" fmla="*/ 5171 w 1360474"/>
                      <a:gd name="connsiteY0" fmla="*/ 743461 h 1648111"/>
                      <a:gd name="connsiteX1" fmla="*/ 88254 w 1360474"/>
                      <a:gd name="connsiteY1" fmla="*/ 3471 h 1648111"/>
                      <a:gd name="connsiteX2" fmla="*/ 498542 w 1360474"/>
                      <a:gd name="connsiteY2" fmla="*/ 227547 h 1648111"/>
                      <a:gd name="connsiteX3" fmla="*/ 779261 w 1360474"/>
                      <a:gd name="connsiteY3" fmla="*/ 279935 h 1648111"/>
                      <a:gd name="connsiteX4" fmla="*/ 977521 w 1360474"/>
                      <a:gd name="connsiteY4" fmla="*/ 351967 h 1648111"/>
                      <a:gd name="connsiteX5" fmla="*/ 1128906 w 1360474"/>
                      <a:gd name="connsiteY5" fmla="*/ 371110 h 1648111"/>
                      <a:gd name="connsiteX6" fmla="*/ 1360474 w 1360474"/>
                      <a:gd name="connsiteY6" fmla="*/ 757321 h 1648111"/>
                      <a:gd name="connsiteX7" fmla="*/ 977521 w 1360474"/>
                      <a:gd name="connsiteY7" fmla="*/ 1648111 h 1648111"/>
                      <a:gd name="connsiteX8" fmla="*/ 189607 w 1360474"/>
                      <a:gd name="connsiteY8" fmla="*/ 1540578 h 1648111"/>
                      <a:gd name="connsiteX9" fmla="*/ 5171 w 1360474"/>
                      <a:gd name="connsiteY9" fmla="*/ 743461 h 16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0474" h="1648111">
                        <a:moveTo>
                          <a:pt x="5171" y="743461"/>
                        </a:moveTo>
                        <a:cubicBezTo>
                          <a:pt x="5171" y="624152"/>
                          <a:pt x="-31055" y="3471"/>
                          <a:pt x="88254" y="3471"/>
                        </a:cubicBezTo>
                        <a:cubicBezTo>
                          <a:pt x="200445" y="-29458"/>
                          <a:pt x="383374" y="181470"/>
                          <a:pt x="498542" y="227547"/>
                        </a:cubicBezTo>
                        <a:cubicBezTo>
                          <a:pt x="613710" y="273624"/>
                          <a:pt x="699431" y="283011"/>
                          <a:pt x="779261" y="279935"/>
                        </a:cubicBezTo>
                        <a:lnTo>
                          <a:pt x="977521" y="351967"/>
                        </a:lnTo>
                        <a:cubicBezTo>
                          <a:pt x="1096830" y="351967"/>
                          <a:pt x="1128906" y="251801"/>
                          <a:pt x="1128906" y="371110"/>
                        </a:cubicBezTo>
                        <a:cubicBezTo>
                          <a:pt x="1152718" y="644852"/>
                          <a:pt x="1336662" y="483579"/>
                          <a:pt x="1360474" y="757321"/>
                        </a:cubicBezTo>
                        <a:cubicBezTo>
                          <a:pt x="1360474" y="876630"/>
                          <a:pt x="1096830" y="1648111"/>
                          <a:pt x="977521" y="1648111"/>
                        </a:cubicBezTo>
                        <a:cubicBezTo>
                          <a:pt x="764281" y="1433812"/>
                          <a:pt x="402847" y="1754877"/>
                          <a:pt x="189607" y="1540578"/>
                        </a:cubicBezTo>
                        <a:lnTo>
                          <a:pt x="5171" y="743461"/>
                        </a:ln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7" name="אליפסה 266"/>
                  <p:cNvSpPr/>
                  <p:nvPr/>
                </p:nvSpPr>
                <p:spPr bwMode="auto">
                  <a:xfrm>
                    <a:off x="2356587" y="4043422"/>
                    <a:ext cx="247280" cy="16150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8" name="אליפסה 267"/>
                  <p:cNvSpPr/>
                  <p:nvPr/>
                </p:nvSpPr>
                <p:spPr bwMode="auto">
                  <a:xfrm>
                    <a:off x="1239489" y="3893735"/>
                    <a:ext cx="169192" cy="18907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9" name="אליפסה 268"/>
                  <p:cNvSpPr/>
                  <p:nvPr/>
                </p:nvSpPr>
                <p:spPr bwMode="auto">
                  <a:xfrm>
                    <a:off x="3232914" y="4254165"/>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0" name="אליפסה 269"/>
                  <p:cNvSpPr/>
                  <p:nvPr/>
                </p:nvSpPr>
                <p:spPr bwMode="auto">
                  <a:xfrm>
                    <a:off x="3543099" y="4082813"/>
                    <a:ext cx="3687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1" name="אליפסה 270"/>
                  <p:cNvSpPr/>
                  <p:nvPr/>
                </p:nvSpPr>
                <p:spPr bwMode="auto">
                  <a:xfrm>
                    <a:off x="3553944" y="4137961"/>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2" name="אליפסה 271"/>
                  <p:cNvSpPr/>
                  <p:nvPr/>
                </p:nvSpPr>
                <p:spPr bwMode="auto">
                  <a:xfrm>
                    <a:off x="3803394" y="4086752"/>
                    <a:ext cx="3904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3" name="אליפסה 272"/>
                  <p:cNvSpPr/>
                  <p:nvPr/>
                </p:nvSpPr>
                <p:spPr bwMode="auto">
                  <a:xfrm>
                    <a:off x="3816409" y="4141900"/>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274" name="מחבר חץ ישר 273"/>
                  <p:cNvCxnSpPr>
                    <a:endCxn id="255" idx="0"/>
                  </p:cNvCxnSpPr>
                  <p:nvPr/>
                </p:nvCxnSpPr>
                <p:spPr>
                  <a:xfrm flipH="1">
                    <a:off x="2198242" y="3773590"/>
                    <a:ext cx="39044" cy="112856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75" name="אליפסה 274"/>
                  <p:cNvSpPr/>
                  <p:nvPr/>
                </p:nvSpPr>
                <p:spPr bwMode="auto">
                  <a:xfrm>
                    <a:off x="3658062" y="3222111"/>
                    <a:ext cx="34706" cy="33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6" name="אליפסה 275"/>
                  <p:cNvSpPr/>
                  <p:nvPr/>
                </p:nvSpPr>
                <p:spPr bwMode="auto">
                  <a:xfrm>
                    <a:off x="3666739" y="3277259"/>
                    <a:ext cx="39044" cy="27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7" name="אליפסה 276"/>
                  <p:cNvSpPr/>
                  <p:nvPr/>
                </p:nvSpPr>
                <p:spPr bwMode="auto">
                  <a:xfrm>
                    <a:off x="2992142" y="3237868"/>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8" name="אליפסה 277"/>
                  <p:cNvSpPr/>
                  <p:nvPr/>
                </p:nvSpPr>
                <p:spPr bwMode="auto">
                  <a:xfrm>
                    <a:off x="3000818" y="3287108"/>
                    <a:ext cx="3904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9" name="אליפסה 278"/>
                  <p:cNvSpPr/>
                  <p:nvPr/>
                </p:nvSpPr>
                <p:spPr bwMode="auto">
                  <a:xfrm>
                    <a:off x="3117951" y="3361951"/>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0" name="אליפסה 279"/>
                  <p:cNvSpPr/>
                  <p:nvPr/>
                </p:nvSpPr>
                <p:spPr bwMode="auto">
                  <a:xfrm>
                    <a:off x="3128796" y="3419068"/>
                    <a:ext cx="36876" cy="33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1" name="אליפסה 280"/>
                  <p:cNvSpPr/>
                  <p:nvPr/>
                </p:nvSpPr>
                <p:spPr bwMode="auto">
                  <a:xfrm>
                    <a:off x="2493243" y="3212264"/>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2" name="אליפסה 281"/>
                  <p:cNvSpPr/>
                  <p:nvPr/>
                </p:nvSpPr>
                <p:spPr bwMode="auto">
                  <a:xfrm>
                    <a:off x="2501919" y="3267412"/>
                    <a:ext cx="39044" cy="29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3" name="אליפסה 282"/>
                  <p:cNvSpPr/>
                  <p:nvPr/>
                </p:nvSpPr>
                <p:spPr bwMode="auto">
                  <a:xfrm>
                    <a:off x="3430305" y="2769110"/>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4" name="אליפסה 283"/>
                  <p:cNvSpPr/>
                  <p:nvPr/>
                </p:nvSpPr>
                <p:spPr bwMode="auto">
                  <a:xfrm>
                    <a:off x="3438981" y="2824258"/>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5" name="אליפסה 284"/>
                  <p:cNvSpPr/>
                  <p:nvPr/>
                </p:nvSpPr>
                <p:spPr bwMode="auto">
                  <a:xfrm>
                    <a:off x="3395599" y="3076363"/>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6" name="אליפסה 285"/>
                  <p:cNvSpPr/>
                  <p:nvPr/>
                </p:nvSpPr>
                <p:spPr bwMode="auto">
                  <a:xfrm>
                    <a:off x="3406444" y="3131511"/>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7" name="אליפסה 286"/>
                  <p:cNvSpPr/>
                  <p:nvPr/>
                </p:nvSpPr>
                <p:spPr bwMode="auto">
                  <a:xfrm>
                    <a:off x="3927034" y="3048789"/>
                    <a:ext cx="36876" cy="33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8" name="אליפסה 287"/>
                  <p:cNvSpPr/>
                  <p:nvPr/>
                </p:nvSpPr>
                <p:spPr bwMode="auto">
                  <a:xfrm>
                    <a:off x="3937880" y="3103937"/>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289" name="קבוצה 119"/>
                  <p:cNvGrpSpPr>
                    <a:grpSpLocks/>
                  </p:cNvGrpSpPr>
                  <p:nvPr/>
                </p:nvGrpSpPr>
                <p:grpSpPr bwMode="auto">
                  <a:xfrm>
                    <a:off x="2357229" y="2825191"/>
                    <a:ext cx="56944" cy="106082"/>
                    <a:chOff x="9025507" y="4643958"/>
                    <a:chExt cx="60039" cy="119108"/>
                  </a:xfrm>
                </p:grpSpPr>
                <p:sp>
                  <p:nvSpPr>
                    <p:cNvPr id="293" name="אליפסה 292"/>
                    <p:cNvSpPr/>
                    <p:nvPr/>
                  </p:nvSpPr>
                  <p:spPr>
                    <a:xfrm>
                      <a:off x="9022544" y="4649545"/>
                      <a:ext cx="38879" cy="46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4" name="אליפסה 293"/>
                    <p:cNvSpPr/>
                    <p:nvPr/>
                  </p:nvSpPr>
                  <p:spPr>
                    <a:xfrm>
                      <a:off x="9033978" y="4722521"/>
                      <a:ext cx="38880" cy="48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90" name="קבוצה 119"/>
                  <p:cNvGrpSpPr>
                    <a:grpSpLocks/>
                  </p:cNvGrpSpPr>
                  <p:nvPr/>
                </p:nvGrpSpPr>
                <p:grpSpPr bwMode="auto">
                  <a:xfrm>
                    <a:off x="2863320" y="4083119"/>
                    <a:ext cx="56944" cy="106082"/>
                    <a:chOff x="9025507" y="4643958"/>
                    <a:chExt cx="60039" cy="119108"/>
                  </a:xfrm>
                </p:grpSpPr>
                <p:sp>
                  <p:nvSpPr>
                    <p:cNvPr id="291" name="אליפסה 290"/>
                    <p:cNvSpPr/>
                    <p:nvPr/>
                  </p:nvSpPr>
                  <p:spPr>
                    <a:xfrm>
                      <a:off x="9017248" y="4652461"/>
                      <a:ext cx="43454" cy="46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2" name="אליפסה 291"/>
                    <p:cNvSpPr/>
                    <p:nvPr/>
                  </p:nvSpPr>
                  <p:spPr>
                    <a:xfrm>
                      <a:off x="9028684" y="4725437"/>
                      <a:ext cx="45741" cy="46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sp>
            <p:nvSpPr>
              <p:cNvPr id="188" name="חץ ימינה 187"/>
              <p:cNvSpPr/>
              <p:nvPr/>
            </p:nvSpPr>
            <p:spPr bwMode="auto">
              <a:xfrm flipH="1">
                <a:off x="5032023" y="4994691"/>
                <a:ext cx="460617" cy="470582"/>
              </a:xfrm>
              <a:prstGeom prst="rightArrow">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189" name="קבוצה 151"/>
              <p:cNvGrpSpPr>
                <a:grpSpLocks/>
              </p:cNvGrpSpPr>
              <p:nvPr/>
            </p:nvGrpSpPr>
            <p:grpSpPr bwMode="auto">
              <a:xfrm>
                <a:off x="5277850" y="2911421"/>
                <a:ext cx="3378336" cy="2179894"/>
                <a:chOff x="5277850" y="2911421"/>
                <a:chExt cx="3378336" cy="2179894"/>
              </a:xfrm>
            </p:grpSpPr>
            <p:sp>
              <p:nvSpPr>
                <p:cNvPr id="212" name="מלבן מעוגל 1"/>
                <p:cNvSpPr/>
                <p:nvPr/>
              </p:nvSpPr>
              <p:spPr bwMode="auto">
                <a:xfrm rot="3810613">
                  <a:off x="5104508" y="3252630"/>
                  <a:ext cx="819187" cy="47250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3" name="מלבן מעוגל 1"/>
                <p:cNvSpPr/>
                <p:nvPr/>
              </p:nvSpPr>
              <p:spPr bwMode="auto">
                <a:xfrm rot="6425253">
                  <a:off x="7988573" y="3211818"/>
                  <a:ext cx="883319" cy="451906"/>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86424 w 1440288"/>
                    <a:gd name="connsiteY8" fmla="*/ 1248017 h 1421182"/>
                    <a:gd name="connsiteX9" fmla="*/ 72136 w 1440288"/>
                    <a:gd name="connsiteY9" fmla="*/ 341066 h 1421182"/>
                    <a:gd name="connsiteX0" fmla="*/ 3782 w 1371934"/>
                    <a:gd name="connsiteY0" fmla="*/ 341066 h 1808747"/>
                    <a:gd name="connsiteX1" fmla="*/ 219810 w 1371934"/>
                    <a:gd name="connsiteY1" fmla="*/ 125038 h 1808747"/>
                    <a:gd name="connsiteX2" fmla="*/ 676927 w 1371934"/>
                    <a:gd name="connsiteY2" fmla="*/ 618 h 1808747"/>
                    <a:gd name="connsiteX3" fmla="*/ 957646 w 1371934"/>
                    <a:gd name="connsiteY3" fmla="*/ 53006 h 1808747"/>
                    <a:gd name="connsiteX4" fmla="*/ 1155906 w 1371934"/>
                    <a:gd name="connsiteY4" fmla="*/ 125038 h 1808747"/>
                    <a:gd name="connsiteX5" fmla="*/ 1300497 w 1371934"/>
                    <a:gd name="connsiteY5" fmla="*/ 383928 h 1808747"/>
                    <a:gd name="connsiteX6" fmla="*/ 1371934 w 1371934"/>
                    <a:gd name="connsiteY6" fmla="*/ 1205154 h 1808747"/>
                    <a:gd name="connsiteX7" fmla="*/ 1155906 w 1371934"/>
                    <a:gd name="connsiteY7" fmla="*/ 1421182 h 1808747"/>
                    <a:gd name="connsiteX8" fmla="*/ 148810 w 1371934"/>
                    <a:gd name="connsiteY8" fmla="*/ 1808748 h 1808747"/>
                    <a:gd name="connsiteX9" fmla="*/ 3782 w 1371934"/>
                    <a:gd name="connsiteY9" fmla="*/ 341066 h 1808747"/>
                    <a:gd name="connsiteX0" fmla="*/ 3782 w 1371934"/>
                    <a:gd name="connsiteY0" fmla="*/ 341066 h 1808747"/>
                    <a:gd name="connsiteX1" fmla="*/ 219810 w 1371934"/>
                    <a:gd name="connsiteY1" fmla="*/ 125038 h 1808747"/>
                    <a:gd name="connsiteX2" fmla="*/ 676927 w 1371934"/>
                    <a:gd name="connsiteY2" fmla="*/ 618 h 1808747"/>
                    <a:gd name="connsiteX3" fmla="*/ 957646 w 1371934"/>
                    <a:gd name="connsiteY3" fmla="*/ 53006 h 1808747"/>
                    <a:gd name="connsiteX4" fmla="*/ 1155906 w 1371934"/>
                    <a:gd name="connsiteY4" fmla="*/ 125038 h 1808747"/>
                    <a:gd name="connsiteX5" fmla="*/ 1300497 w 1371934"/>
                    <a:gd name="connsiteY5" fmla="*/ 383928 h 1808747"/>
                    <a:gd name="connsiteX6" fmla="*/ 1371934 w 1371934"/>
                    <a:gd name="connsiteY6" fmla="*/ 1205154 h 1808747"/>
                    <a:gd name="connsiteX7" fmla="*/ 1155906 w 1371934"/>
                    <a:gd name="connsiteY7" fmla="*/ 1421182 h 1808747"/>
                    <a:gd name="connsiteX8" fmla="*/ 148810 w 1371934"/>
                    <a:gd name="connsiteY8" fmla="*/ 1808748 h 1808747"/>
                    <a:gd name="connsiteX9" fmla="*/ 3782 w 1371934"/>
                    <a:gd name="connsiteY9" fmla="*/ 341066 h 1808747"/>
                    <a:gd name="connsiteX0" fmla="*/ 19139 w 1343587"/>
                    <a:gd name="connsiteY0" fmla="*/ 930311 h 1808747"/>
                    <a:gd name="connsiteX1" fmla="*/ 191463 w 1343587"/>
                    <a:gd name="connsiteY1" fmla="*/ 125038 h 1808747"/>
                    <a:gd name="connsiteX2" fmla="*/ 648580 w 1343587"/>
                    <a:gd name="connsiteY2" fmla="*/ 618 h 1808747"/>
                    <a:gd name="connsiteX3" fmla="*/ 929299 w 1343587"/>
                    <a:gd name="connsiteY3" fmla="*/ 53006 h 1808747"/>
                    <a:gd name="connsiteX4" fmla="*/ 1127559 w 1343587"/>
                    <a:gd name="connsiteY4" fmla="*/ 125038 h 1808747"/>
                    <a:gd name="connsiteX5" fmla="*/ 1272150 w 1343587"/>
                    <a:gd name="connsiteY5" fmla="*/ 383928 h 1808747"/>
                    <a:gd name="connsiteX6" fmla="*/ 1343587 w 1343587"/>
                    <a:gd name="connsiteY6" fmla="*/ 1205154 h 1808747"/>
                    <a:gd name="connsiteX7" fmla="*/ 1127559 w 1343587"/>
                    <a:gd name="connsiteY7" fmla="*/ 1421182 h 1808747"/>
                    <a:gd name="connsiteX8" fmla="*/ 120463 w 1343587"/>
                    <a:gd name="connsiteY8" fmla="*/ 1808748 h 1808747"/>
                    <a:gd name="connsiteX9" fmla="*/ 19139 w 1343587"/>
                    <a:gd name="connsiteY9" fmla="*/ 930311 h 1808747"/>
                    <a:gd name="connsiteX0" fmla="*/ 19139 w 1343587"/>
                    <a:gd name="connsiteY0" fmla="*/ 929692 h 1808128"/>
                    <a:gd name="connsiteX1" fmla="*/ 648580 w 1343587"/>
                    <a:gd name="connsiteY1" fmla="*/ -1 h 1808128"/>
                    <a:gd name="connsiteX2" fmla="*/ 929299 w 1343587"/>
                    <a:gd name="connsiteY2" fmla="*/ 52387 h 1808128"/>
                    <a:gd name="connsiteX3" fmla="*/ 1127559 w 1343587"/>
                    <a:gd name="connsiteY3" fmla="*/ 124419 h 1808128"/>
                    <a:gd name="connsiteX4" fmla="*/ 1272150 w 1343587"/>
                    <a:gd name="connsiteY4" fmla="*/ 383309 h 1808128"/>
                    <a:gd name="connsiteX5" fmla="*/ 1343587 w 1343587"/>
                    <a:gd name="connsiteY5" fmla="*/ 1204535 h 1808128"/>
                    <a:gd name="connsiteX6" fmla="*/ 1127559 w 1343587"/>
                    <a:gd name="connsiteY6" fmla="*/ 1420563 h 1808128"/>
                    <a:gd name="connsiteX7" fmla="*/ 120463 w 1343587"/>
                    <a:gd name="connsiteY7" fmla="*/ 1808129 h 1808128"/>
                    <a:gd name="connsiteX8" fmla="*/ 19139 w 1343587"/>
                    <a:gd name="connsiteY8" fmla="*/ 929692 h 1808128"/>
                    <a:gd name="connsiteX0" fmla="*/ 19139 w 1343587"/>
                    <a:gd name="connsiteY0" fmla="*/ 877306 h 1755742"/>
                    <a:gd name="connsiteX1" fmla="*/ 929299 w 1343587"/>
                    <a:gd name="connsiteY1" fmla="*/ 1 h 1755742"/>
                    <a:gd name="connsiteX2" fmla="*/ 1127559 w 1343587"/>
                    <a:gd name="connsiteY2" fmla="*/ 72033 h 1755742"/>
                    <a:gd name="connsiteX3" fmla="*/ 1272150 w 1343587"/>
                    <a:gd name="connsiteY3" fmla="*/ 330923 h 1755742"/>
                    <a:gd name="connsiteX4" fmla="*/ 1343587 w 1343587"/>
                    <a:gd name="connsiteY4" fmla="*/ 1152149 h 1755742"/>
                    <a:gd name="connsiteX5" fmla="*/ 1127559 w 1343587"/>
                    <a:gd name="connsiteY5" fmla="*/ 1368177 h 1755742"/>
                    <a:gd name="connsiteX6" fmla="*/ 120463 w 1343587"/>
                    <a:gd name="connsiteY6" fmla="*/ 1755743 h 1755742"/>
                    <a:gd name="connsiteX7" fmla="*/ 19139 w 1343587"/>
                    <a:gd name="connsiteY7" fmla="*/ 877306 h 1755742"/>
                    <a:gd name="connsiteX0" fmla="*/ 19139 w 1343587"/>
                    <a:gd name="connsiteY0" fmla="*/ 877306 h 1755742"/>
                    <a:gd name="connsiteX1" fmla="*/ 929299 w 1343587"/>
                    <a:gd name="connsiteY1" fmla="*/ 1 h 1755742"/>
                    <a:gd name="connsiteX2" fmla="*/ 1020117 w 1343587"/>
                    <a:gd name="connsiteY2" fmla="*/ 353230 h 1755742"/>
                    <a:gd name="connsiteX3" fmla="*/ 1127559 w 1343587"/>
                    <a:gd name="connsiteY3" fmla="*/ 72033 h 1755742"/>
                    <a:gd name="connsiteX4" fmla="*/ 1272150 w 1343587"/>
                    <a:gd name="connsiteY4" fmla="*/ 330923 h 1755742"/>
                    <a:gd name="connsiteX5" fmla="*/ 1343587 w 1343587"/>
                    <a:gd name="connsiteY5" fmla="*/ 1152149 h 1755742"/>
                    <a:gd name="connsiteX6" fmla="*/ 1127559 w 1343587"/>
                    <a:gd name="connsiteY6" fmla="*/ 1368177 h 1755742"/>
                    <a:gd name="connsiteX7" fmla="*/ 120463 w 1343587"/>
                    <a:gd name="connsiteY7" fmla="*/ 1755743 h 1755742"/>
                    <a:gd name="connsiteX8" fmla="*/ 19139 w 1343587"/>
                    <a:gd name="connsiteY8" fmla="*/ 877306 h 1755742"/>
                    <a:gd name="connsiteX0" fmla="*/ 19139 w 1343587"/>
                    <a:gd name="connsiteY0" fmla="*/ 805274 h 1683710"/>
                    <a:gd name="connsiteX1" fmla="*/ 1020117 w 1343587"/>
                    <a:gd name="connsiteY1" fmla="*/ 281198 h 1683710"/>
                    <a:gd name="connsiteX2" fmla="*/ 1127559 w 1343587"/>
                    <a:gd name="connsiteY2" fmla="*/ 1 h 1683710"/>
                    <a:gd name="connsiteX3" fmla="*/ 1272150 w 1343587"/>
                    <a:gd name="connsiteY3" fmla="*/ 258891 h 1683710"/>
                    <a:gd name="connsiteX4" fmla="*/ 1343587 w 1343587"/>
                    <a:gd name="connsiteY4" fmla="*/ 1080117 h 1683710"/>
                    <a:gd name="connsiteX5" fmla="*/ 1127559 w 1343587"/>
                    <a:gd name="connsiteY5" fmla="*/ 1296145 h 1683710"/>
                    <a:gd name="connsiteX6" fmla="*/ 120463 w 1343587"/>
                    <a:gd name="connsiteY6" fmla="*/ 1683711 h 1683710"/>
                    <a:gd name="connsiteX7" fmla="*/ 19139 w 1343587"/>
                    <a:gd name="connsiteY7" fmla="*/ 805274 h 1683710"/>
                    <a:gd name="connsiteX0" fmla="*/ 19139 w 1343587"/>
                    <a:gd name="connsiteY0" fmla="*/ 546383 h 1424819"/>
                    <a:gd name="connsiteX1" fmla="*/ 1020117 w 1343587"/>
                    <a:gd name="connsiteY1" fmla="*/ 22307 h 1424819"/>
                    <a:gd name="connsiteX2" fmla="*/ 1272150 w 1343587"/>
                    <a:gd name="connsiteY2" fmla="*/ 0 h 1424819"/>
                    <a:gd name="connsiteX3" fmla="*/ 1343587 w 1343587"/>
                    <a:gd name="connsiteY3" fmla="*/ 821226 h 1424819"/>
                    <a:gd name="connsiteX4" fmla="*/ 1127559 w 1343587"/>
                    <a:gd name="connsiteY4" fmla="*/ 1037254 h 1424819"/>
                    <a:gd name="connsiteX5" fmla="*/ 120463 w 1343587"/>
                    <a:gd name="connsiteY5" fmla="*/ 1424820 h 1424819"/>
                    <a:gd name="connsiteX6" fmla="*/ 19139 w 1343587"/>
                    <a:gd name="connsiteY6" fmla="*/ 546383 h 1424819"/>
                    <a:gd name="connsiteX0" fmla="*/ 19139 w 1365842"/>
                    <a:gd name="connsiteY0" fmla="*/ 524075 h 1402511"/>
                    <a:gd name="connsiteX1" fmla="*/ 1020117 w 1365842"/>
                    <a:gd name="connsiteY1" fmla="*/ -1 h 1402511"/>
                    <a:gd name="connsiteX2" fmla="*/ 1365842 w 1365842"/>
                    <a:gd name="connsiteY2" fmla="*/ 45326 h 1402511"/>
                    <a:gd name="connsiteX3" fmla="*/ 1343587 w 1365842"/>
                    <a:gd name="connsiteY3" fmla="*/ 798918 h 1402511"/>
                    <a:gd name="connsiteX4" fmla="*/ 1127559 w 1365842"/>
                    <a:gd name="connsiteY4" fmla="*/ 1014946 h 1402511"/>
                    <a:gd name="connsiteX5" fmla="*/ 120463 w 1365842"/>
                    <a:gd name="connsiteY5" fmla="*/ 1402512 h 1402511"/>
                    <a:gd name="connsiteX6" fmla="*/ 19139 w 1365842"/>
                    <a:gd name="connsiteY6" fmla="*/ 524075 h 140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842" h="1402511">
                      <a:moveTo>
                        <a:pt x="19139" y="524075"/>
                      </a:moveTo>
                      <a:cubicBezTo>
                        <a:pt x="169081" y="290323"/>
                        <a:pt x="835380" y="134211"/>
                        <a:pt x="1020117" y="-1"/>
                      </a:cubicBezTo>
                      <a:lnTo>
                        <a:pt x="1365842" y="45326"/>
                      </a:lnTo>
                      <a:lnTo>
                        <a:pt x="1343587" y="798918"/>
                      </a:lnTo>
                      <a:cubicBezTo>
                        <a:pt x="1343587" y="918227"/>
                        <a:pt x="1246868" y="1014946"/>
                        <a:pt x="1127559" y="1014946"/>
                      </a:cubicBezTo>
                      <a:cubicBezTo>
                        <a:pt x="791860" y="1144135"/>
                        <a:pt x="438430" y="1225720"/>
                        <a:pt x="120463" y="1402512"/>
                      </a:cubicBezTo>
                      <a:cubicBezTo>
                        <a:pt x="-65275" y="1143058"/>
                        <a:pt x="19139" y="812104"/>
                        <a:pt x="19139" y="524075"/>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nvGrpSpPr>
                <p:cNvPr id="214" name="קבוצה 119"/>
                <p:cNvGrpSpPr>
                  <a:grpSpLocks/>
                </p:cNvGrpSpPr>
                <p:nvPr/>
              </p:nvGrpSpPr>
              <p:grpSpPr bwMode="auto">
                <a:xfrm>
                  <a:off x="6035236" y="4972242"/>
                  <a:ext cx="61344" cy="119073"/>
                  <a:chOff x="9025507" y="4643958"/>
                  <a:chExt cx="60039" cy="119108"/>
                </a:xfrm>
              </p:grpSpPr>
              <p:sp>
                <p:nvSpPr>
                  <p:cNvPr id="227" name="אליפסה 226"/>
                  <p:cNvSpPr/>
                  <p:nvPr/>
                </p:nvSpPr>
                <p:spPr>
                  <a:xfrm>
                    <a:off x="9024830" y="4644747"/>
                    <a:ext cx="4691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8" name="אליפסה 227"/>
                  <p:cNvSpPr/>
                  <p:nvPr/>
                </p:nvSpPr>
                <p:spPr>
                  <a:xfrm>
                    <a:off x="9039110" y="4717621"/>
                    <a:ext cx="46917" cy="45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15" name="קבוצה 119"/>
                <p:cNvGrpSpPr>
                  <a:grpSpLocks/>
                </p:cNvGrpSpPr>
                <p:nvPr/>
              </p:nvGrpSpPr>
              <p:grpSpPr bwMode="auto">
                <a:xfrm>
                  <a:off x="5913852" y="4778602"/>
                  <a:ext cx="61344" cy="119073"/>
                  <a:chOff x="9025507" y="4643958"/>
                  <a:chExt cx="60039" cy="119108"/>
                </a:xfrm>
              </p:grpSpPr>
              <p:sp>
                <p:nvSpPr>
                  <p:cNvPr id="225" name="אליפסה 224"/>
                  <p:cNvSpPr/>
                  <p:nvPr/>
                </p:nvSpPr>
                <p:spPr>
                  <a:xfrm>
                    <a:off x="9025317" y="4641490"/>
                    <a:ext cx="46918" cy="49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6" name="אליפסה 225"/>
                  <p:cNvSpPr/>
                  <p:nvPr/>
                </p:nvSpPr>
                <p:spPr>
                  <a:xfrm>
                    <a:off x="9039597" y="4718303"/>
                    <a:ext cx="46917" cy="45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16" name="קבוצה 119"/>
                <p:cNvGrpSpPr>
                  <a:grpSpLocks/>
                </p:cNvGrpSpPr>
                <p:nvPr/>
              </p:nvGrpSpPr>
              <p:grpSpPr bwMode="auto">
                <a:xfrm>
                  <a:off x="5777319" y="4945255"/>
                  <a:ext cx="61344" cy="119073"/>
                  <a:chOff x="9025507" y="4643958"/>
                  <a:chExt cx="60039" cy="119108"/>
                </a:xfrm>
              </p:grpSpPr>
              <p:sp>
                <p:nvSpPr>
                  <p:cNvPr id="223" name="אליפסה 222"/>
                  <p:cNvSpPr/>
                  <p:nvPr/>
                </p:nvSpPr>
                <p:spPr>
                  <a:xfrm>
                    <a:off x="9026353" y="4644169"/>
                    <a:ext cx="4487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4" name="אליפסה 223"/>
                  <p:cNvSpPr/>
                  <p:nvPr/>
                </p:nvSpPr>
                <p:spPr>
                  <a:xfrm>
                    <a:off x="9038592" y="4715072"/>
                    <a:ext cx="46917" cy="4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17" name="קבוצה 119"/>
                <p:cNvGrpSpPr>
                  <a:grpSpLocks/>
                </p:cNvGrpSpPr>
                <p:nvPr/>
              </p:nvGrpSpPr>
              <p:grpSpPr bwMode="auto">
                <a:xfrm>
                  <a:off x="6018157" y="3509921"/>
                  <a:ext cx="61344" cy="119073"/>
                  <a:chOff x="9025507" y="4643958"/>
                  <a:chExt cx="60039" cy="119108"/>
                </a:xfrm>
              </p:grpSpPr>
              <p:sp>
                <p:nvSpPr>
                  <p:cNvPr id="221" name="אליפסה 220"/>
                  <p:cNvSpPr/>
                  <p:nvPr/>
                </p:nvSpPr>
                <p:spPr>
                  <a:xfrm>
                    <a:off x="9025227" y="4644129"/>
                    <a:ext cx="4691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2" name="אליפסה 221"/>
                  <p:cNvSpPr/>
                  <p:nvPr/>
                </p:nvSpPr>
                <p:spPr>
                  <a:xfrm>
                    <a:off x="9039507" y="4717002"/>
                    <a:ext cx="46917" cy="43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18" name="קבוצה 119"/>
                <p:cNvGrpSpPr>
                  <a:grpSpLocks/>
                </p:cNvGrpSpPr>
                <p:nvPr/>
              </p:nvGrpSpPr>
              <p:grpSpPr bwMode="auto">
                <a:xfrm>
                  <a:off x="6020823" y="2911421"/>
                  <a:ext cx="61344" cy="119073"/>
                  <a:chOff x="9025507" y="4643958"/>
                  <a:chExt cx="60039" cy="119108"/>
                </a:xfrm>
              </p:grpSpPr>
              <p:sp>
                <p:nvSpPr>
                  <p:cNvPr id="219" name="אליפסה 218"/>
                  <p:cNvSpPr/>
                  <p:nvPr/>
                </p:nvSpPr>
                <p:spPr>
                  <a:xfrm>
                    <a:off x="9024658" y="4644065"/>
                    <a:ext cx="46917"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0" name="אליפסה 219"/>
                  <p:cNvSpPr/>
                  <p:nvPr/>
                </p:nvSpPr>
                <p:spPr>
                  <a:xfrm>
                    <a:off x="9038936" y="4716937"/>
                    <a:ext cx="46918" cy="43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90" name="מלבן מעוגל 1"/>
              <p:cNvSpPr/>
              <p:nvPr/>
            </p:nvSpPr>
            <p:spPr bwMode="auto">
              <a:xfrm rot="5812716">
                <a:off x="5145337" y="2512067"/>
                <a:ext cx="819187" cy="47250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1" name="מלבן מעוגל 1"/>
              <p:cNvSpPr/>
              <p:nvPr/>
            </p:nvSpPr>
            <p:spPr bwMode="auto">
              <a:xfrm rot="15115949" flipH="1">
                <a:off x="7848158" y="2431057"/>
                <a:ext cx="819187" cy="43339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2" name="אליפסה 191"/>
              <p:cNvSpPr/>
              <p:nvPr/>
            </p:nvSpPr>
            <p:spPr bwMode="auto">
              <a:xfrm rot="-4980000">
                <a:off x="8360010" y="3404772"/>
                <a:ext cx="230368" cy="1417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3" name="אליפסה 192"/>
              <p:cNvSpPr/>
              <p:nvPr/>
            </p:nvSpPr>
            <p:spPr bwMode="auto">
              <a:xfrm rot="-6960000">
                <a:off x="8217181" y="2576822"/>
                <a:ext cx="228400" cy="1417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4" name="אליפסה 193"/>
              <p:cNvSpPr/>
              <p:nvPr/>
            </p:nvSpPr>
            <p:spPr bwMode="auto">
              <a:xfrm rot="-6420000">
                <a:off x="5370161" y="3429442"/>
                <a:ext cx="230368" cy="139644"/>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5" name="אליפסה 194"/>
              <p:cNvSpPr/>
              <p:nvPr/>
            </p:nvSpPr>
            <p:spPr bwMode="auto">
              <a:xfrm rot="-4080000">
                <a:off x="5394129" y="2656566"/>
                <a:ext cx="230368" cy="1417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nvGrpSpPr>
              <p:cNvPr id="196" name="קבוצה 119"/>
              <p:cNvGrpSpPr>
                <a:grpSpLocks/>
              </p:cNvGrpSpPr>
              <p:nvPr/>
            </p:nvGrpSpPr>
            <p:grpSpPr bwMode="auto">
              <a:xfrm>
                <a:off x="7282481" y="3001735"/>
                <a:ext cx="61344" cy="119073"/>
                <a:chOff x="9025507" y="4643958"/>
                <a:chExt cx="60039" cy="119108"/>
              </a:xfrm>
            </p:grpSpPr>
            <p:sp>
              <p:nvSpPr>
                <p:cNvPr id="210" name="אליפסה 209"/>
                <p:cNvSpPr/>
                <p:nvPr/>
              </p:nvSpPr>
              <p:spPr>
                <a:xfrm>
                  <a:off x="9026021" y="4644323"/>
                  <a:ext cx="4487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1" name="אליפסה 210"/>
                <p:cNvSpPr/>
                <p:nvPr/>
              </p:nvSpPr>
              <p:spPr>
                <a:xfrm>
                  <a:off x="9038260" y="4717195"/>
                  <a:ext cx="46917" cy="4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97" name="קבוצה 252"/>
              <p:cNvGrpSpPr>
                <a:grpSpLocks/>
              </p:cNvGrpSpPr>
              <p:nvPr/>
            </p:nvGrpSpPr>
            <p:grpSpPr bwMode="auto">
              <a:xfrm>
                <a:off x="7851719" y="5318650"/>
                <a:ext cx="95339" cy="135193"/>
                <a:chOff x="7236696" y="3451925"/>
                <a:chExt cx="95363" cy="135181"/>
              </a:xfrm>
            </p:grpSpPr>
            <p:sp>
              <p:nvSpPr>
                <p:cNvPr id="207" name="אליפסה 206"/>
                <p:cNvSpPr/>
                <p:nvPr/>
              </p:nvSpPr>
              <p:spPr bwMode="auto">
                <a:xfrm>
                  <a:off x="7241152" y="3452844"/>
                  <a:ext cx="45865" cy="728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8" name="אליפסה 207"/>
                <p:cNvSpPr/>
                <p:nvPr/>
              </p:nvSpPr>
              <p:spPr bwMode="auto">
                <a:xfrm>
                  <a:off x="7287016" y="3464657"/>
                  <a:ext cx="45865" cy="45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9" name="אליפסה 208"/>
                <p:cNvSpPr/>
                <p:nvPr/>
              </p:nvSpPr>
              <p:spPr bwMode="auto">
                <a:xfrm>
                  <a:off x="7236982" y="3541440"/>
                  <a:ext cx="45865" cy="4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98" name="קבוצה 252"/>
              <p:cNvGrpSpPr>
                <a:grpSpLocks/>
              </p:cNvGrpSpPr>
              <p:nvPr/>
            </p:nvGrpSpPr>
            <p:grpSpPr bwMode="auto">
              <a:xfrm>
                <a:off x="7928043" y="4982014"/>
                <a:ext cx="95339" cy="135193"/>
                <a:chOff x="7236696" y="3451925"/>
                <a:chExt cx="95363" cy="135181"/>
              </a:xfrm>
            </p:grpSpPr>
            <p:sp>
              <p:nvSpPr>
                <p:cNvPr id="204" name="אליפסה 203"/>
                <p:cNvSpPr/>
                <p:nvPr/>
              </p:nvSpPr>
              <p:spPr bwMode="auto">
                <a:xfrm>
                  <a:off x="7241945" y="3452788"/>
                  <a:ext cx="45865" cy="7284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5" name="אליפסה 204"/>
                <p:cNvSpPr/>
                <p:nvPr/>
              </p:nvSpPr>
              <p:spPr bwMode="auto">
                <a:xfrm>
                  <a:off x="7287810" y="3464601"/>
                  <a:ext cx="45865" cy="45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6" name="אליפסה 205"/>
                <p:cNvSpPr/>
                <p:nvPr/>
              </p:nvSpPr>
              <p:spPr bwMode="auto">
                <a:xfrm>
                  <a:off x="7237775" y="3541383"/>
                  <a:ext cx="45865" cy="4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cxnSp>
            <p:nvCxnSpPr>
              <p:cNvPr id="199" name="מחבר חץ ישר 198"/>
              <p:cNvCxnSpPr/>
              <p:nvPr/>
            </p:nvCxnSpPr>
            <p:spPr bwMode="auto">
              <a:xfrm flipH="1" flipV="1">
                <a:off x="7089171" y="3960984"/>
                <a:ext cx="2085" cy="127982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200" name="קבוצה 252"/>
              <p:cNvGrpSpPr>
                <a:grpSpLocks/>
              </p:cNvGrpSpPr>
              <p:nvPr/>
            </p:nvGrpSpPr>
            <p:grpSpPr bwMode="auto">
              <a:xfrm>
                <a:off x="7120118" y="3743389"/>
                <a:ext cx="95339" cy="135193"/>
                <a:chOff x="7236696" y="3451925"/>
                <a:chExt cx="95363" cy="135181"/>
              </a:xfrm>
            </p:grpSpPr>
            <p:sp>
              <p:nvSpPr>
                <p:cNvPr id="201" name="אליפסה 200"/>
                <p:cNvSpPr/>
                <p:nvPr/>
              </p:nvSpPr>
              <p:spPr bwMode="auto">
                <a:xfrm>
                  <a:off x="7241183" y="3448997"/>
                  <a:ext cx="45865" cy="728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2" name="אליפסה 201"/>
                <p:cNvSpPr/>
                <p:nvPr/>
              </p:nvSpPr>
              <p:spPr bwMode="auto">
                <a:xfrm>
                  <a:off x="7287048" y="3460810"/>
                  <a:ext cx="45865" cy="47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3" name="אליפסה 202"/>
                <p:cNvSpPr/>
                <p:nvPr/>
              </p:nvSpPr>
              <p:spPr bwMode="auto">
                <a:xfrm>
                  <a:off x="7237014" y="3539561"/>
                  <a:ext cx="45865" cy="47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151" name="קבוצה 8"/>
            <p:cNvGrpSpPr>
              <a:grpSpLocks/>
            </p:cNvGrpSpPr>
            <p:nvPr/>
          </p:nvGrpSpPr>
          <p:grpSpPr bwMode="auto">
            <a:xfrm>
              <a:off x="5257120" y="3045160"/>
              <a:ext cx="3591605" cy="1704558"/>
              <a:chOff x="5257120" y="3045160"/>
              <a:chExt cx="3591605" cy="1704558"/>
            </a:xfrm>
          </p:grpSpPr>
          <p:grpSp>
            <p:nvGrpSpPr>
              <p:cNvPr id="152" name="קבוצה 119"/>
              <p:cNvGrpSpPr>
                <a:grpSpLocks/>
              </p:cNvGrpSpPr>
              <p:nvPr/>
            </p:nvGrpSpPr>
            <p:grpSpPr bwMode="auto">
              <a:xfrm>
                <a:off x="8711307" y="3209215"/>
                <a:ext cx="61344" cy="119073"/>
                <a:chOff x="9025507" y="4643958"/>
                <a:chExt cx="60039" cy="119108"/>
              </a:xfrm>
            </p:grpSpPr>
            <p:sp>
              <p:nvSpPr>
                <p:cNvPr id="185" name="אליפסה 184"/>
                <p:cNvSpPr/>
                <p:nvPr/>
              </p:nvSpPr>
              <p:spPr>
                <a:xfrm>
                  <a:off x="9024838" y="4642988"/>
                  <a:ext cx="46608" cy="46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6" name="אליפסה 185"/>
                <p:cNvSpPr/>
                <p:nvPr/>
              </p:nvSpPr>
              <p:spPr>
                <a:xfrm>
                  <a:off x="9038820" y="4716067"/>
                  <a:ext cx="46608" cy="46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53" name="TextBox 152"/>
              <p:cNvSpPr txBox="1"/>
              <p:nvPr/>
            </p:nvSpPr>
            <p:spPr bwMode="auto">
              <a:xfrm>
                <a:off x="8155040" y="3049426"/>
                <a:ext cx="555584" cy="3684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dirty="0">
                    <a:solidFill>
                      <a:prstClr val="black"/>
                    </a:solidFill>
                  </a:rPr>
                  <a:t>O</a:t>
                </a:r>
                <a:r>
                  <a:rPr lang="en-US" sz="900" dirty="0">
                    <a:solidFill>
                      <a:prstClr val="black"/>
                    </a:solidFill>
                  </a:rPr>
                  <a:t>2</a:t>
                </a:r>
                <a:endParaRPr lang="he-IL" dirty="0">
                  <a:solidFill>
                    <a:prstClr val="black"/>
                  </a:solidFill>
                </a:endParaRPr>
              </a:p>
            </p:txBody>
          </p:sp>
          <p:sp>
            <p:nvSpPr>
              <p:cNvPr id="154" name="TextBox 153"/>
              <p:cNvSpPr txBox="1"/>
              <p:nvPr/>
            </p:nvSpPr>
            <p:spPr bwMode="auto">
              <a:xfrm>
                <a:off x="8055034" y="3456005"/>
                <a:ext cx="711147" cy="3684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dirty="0">
                    <a:solidFill>
                      <a:prstClr val="black"/>
                    </a:solidFill>
                  </a:rPr>
                  <a:t>CO</a:t>
                </a:r>
                <a:r>
                  <a:rPr lang="en-US" sz="900" dirty="0">
                    <a:solidFill>
                      <a:prstClr val="black"/>
                    </a:solidFill>
                  </a:rPr>
                  <a:t>2</a:t>
                </a:r>
                <a:endParaRPr lang="he-IL" dirty="0">
                  <a:solidFill>
                    <a:prstClr val="black"/>
                  </a:solidFill>
                </a:endParaRPr>
              </a:p>
            </p:txBody>
          </p:sp>
          <p:cxnSp>
            <p:nvCxnSpPr>
              <p:cNvPr id="157" name="מחבר חץ ישר 156"/>
              <p:cNvCxnSpPr/>
              <p:nvPr/>
            </p:nvCxnSpPr>
            <p:spPr bwMode="auto">
              <a:xfrm flipH="1">
                <a:off x="8178850" y="3054190"/>
                <a:ext cx="0" cy="371638"/>
              </a:xfrm>
              <a:prstGeom prst="straightConnector1">
                <a:avLst/>
              </a:prstGeom>
              <a:ln w="25400">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160" name="מחבר חץ ישר 159"/>
              <p:cNvCxnSpPr/>
              <p:nvPr/>
            </p:nvCxnSpPr>
            <p:spPr bwMode="auto">
              <a:xfrm flipV="1">
                <a:off x="8178850" y="3495709"/>
                <a:ext cx="0" cy="35734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165" name="קבוצה 252"/>
              <p:cNvGrpSpPr>
                <a:grpSpLocks/>
              </p:cNvGrpSpPr>
              <p:nvPr/>
            </p:nvGrpSpPr>
            <p:grpSpPr bwMode="auto">
              <a:xfrm>
                <a:off x="8753386" y="3591042"/>
                <a:ext cx="95339" cy="135193"/>
                <a:chOff x="7236696" y="3451925"/>
                <a:chExt cx="95363" cy="135181"/>
              </a:xfrm>
            </p:grpSpPr>
            <p:sp>
              <p:nvSpPr>
                <p:cNvPr id="182" name="אליפסה 181"/>
                <p:cNvSpPr/>
                <p:nvPr/>
              </p:nvSpPr>
              <p:spPr bwMode="auto">
                <a:xfrm>
                  <a:off x="7239968" y="3453473"/>
                  <a:ext cx="46046" cy="730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3" name="אליפסה 182"/>
                <p:cNvSpPr/>
                <p:nvPr/>
              </p:nvSpPr>
              <p:spPr bwMode="auto">
                <a:xfrm>
                  <a:off x="7286014" y="3466177"/>
                  <a:ext cx="46045"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4" name="אליפסה 183"/>
                <p:cNvSpPr/>
                <p:nvPr/>
              </p:nvSpPr>
              <p:spPr bwMode="auto">
                <a:xfrm>
                  <a:off x="7236792" y="3542403"/>
                  <a:ext cx="46046"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66" name="TextBox 165"/>
              <p:cNvSpPr txBox="1"/>
              <p:nvPr/>
            </p:nvSpPr>
            <p:spPr bwMode="auto">
              <a:xfrm>
                <a:off x="5527923" y="3044661"/>
                <a:ext cx="555584" cy="37005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b="1" dirty="0">
                    <a:solidFill>
                      <a:prstClr val="black"/>
                    </a:solidFill>
                  </a:rPr>
                  <a:t>O</a:t>
                </a:r>
                <a:r>
                  <a:rPr lang="en-US" sz="900" b="1" dirty="0">
                    <a:solidFill>
                      <a:prstClr val="black"/>
                    </a:solidFill>
                  </a:rPr>
                  <a:t>2</a:t>
                </a:r>
                <a:endParaRPr lang="he-IL" b="1" dirty="0">
                  <a:solidFill>
                    <a:prstClr val="black"/>
                  </a:solidFill>
                </a:endParaRPr>
              </a:p>
            </p:txBody>
          </p:sp>
          <p:sp>
            <p:nvSpPr>
              <p:cNvPr id="167" name="TextBox 166"/>
              <p:cNvSpPr txBox="1"/>
              <p:nvPr/>
            </p:nvSpPr>
            <p:spPr bwMode="auto">
              <a:xfrm>
                <a:off x="5785079" y="4383512"/>
                <a:ext cx="711147" cy="36687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b="1" dirty="0">
                    <a:solidFill>
                      <a:prstClr val="black"/>
                    </a:solidFill>
                  </a:rPr>
                  <a:t>CO</a:t>
                </a:r>
                <a:r>
                  <a:rPr lang="en-US" sz="900" b="1" dirty="0">
                    <a:solidFill>
                      <a:prstClr val="black"/>
                    </a:solidFill>
                  </a:rPr>
                  <a:t>2</a:t>
                </a:r>
                <a:endParaRPr lang="he-IL" b="1" dirty="0">
                  <a:solidFill>
                    <a:prstClr val="black"/>
                  </a:solidFill>
                </a:endParaRPr>
              </a:p>
            </p:txBody>
          </p:sp>
          <p:grpSp>
            <p:nvGrpSpPr>
              <p:cNvPr id="168" name="קבוצה 252"/>
              <p:cNvGrpSpPr>
                <a:grpSpLocks/>
              </p:cNvGrpSpPr>
              <p:nvPr/>
            </p:nvGrpSpPr>
            <p:grpSpPr bwMode="auto">
              <a:xfrm>
                <a:off x="6556623" y="4322316"/>
                <a:ext cx="95339" cy="135193"/>
                <a:chOff x="7236696" y="3451925"/>
                <a:chExt cx="95363" cy="135181"/>
              </a:xfrm>
            </p:grpSpPr>
            <p:sp>
              <p:nvSpPr>
                <p:cNvPr id="179" name="אליפסה 178"/>
                <p:cNvSpPr/>
                <p:nvPr/>
              </p:nvSpPr>
              <p:spPr bwMode="auto">
                <a:xfrm>
                  <a:off x="7239795" y="3452769"/>
                  <a:ext cx="46046" cy="730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0" name="אליפסה 179"/>
                <p:cNvSpPr/>
                <p:nvPr/>
              </p:nvSpPr>
              <p:spPr bwMode="auto">
                <a:xfrm>
                  <a:off x="7285841" y="3465474"/>
                  <a:ext cx="46045"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1" name="אליפסה 180"/>
                <p:cNvSpPr/>
                <p:nvPr/>
              </p:nvSpPr>
              <p:spPr bwMode="auto">
                <a:xfrm>
                  <a:off x="7236619" y="3541700"/>
                  <a:ext cx="46046"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9" name="קבוצה 119"/>
              <p:cNvGrpSpPr>
                <a:grpSpLocks/>
              </p:cNvGrpSpPr>
              <p:nvPr/>
            </p:nvGrpSpPr>
            <p:grpSpPr bwMode="auto">
              <a:xfrm>
                <a:off x="5257120" y="4378718"/>
                <a:ext cx="61344" cy="119073"/>
                <a:chOff x="9025507" y="4643958"/>
                <a:chExt cx="60039" cy="119108"/>
              </a:xfrm>
            </p:grpSpPr>
            <p:sp>
              <p:nvSpPr>
                <p:cNvPr id="177" name="אליפסה 176"/>
                <p:cNvSpPr/>
                <p:nvPr/>
              </p:nvSpPr>
              <p:spPr>
                <a:xfrm>
                  <a:off x="9026435" y="4643987"/>
                  <a:ext cx="45055" cy="4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8" name="אליפסה 177"/>
                <p:cNvSpPr/>
                <p:nvPr/>
              </p:nvSpPr>
              <p:spPr>
                <a:xfrm>
                  <a:off x="9038864" y="4717065"/>
                  <a:ext cx="46608" cy="4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70" name="קבוצה 119"/>
              <p:cNvGrpSpPr>
                <a:grpSpLocks/>
              </p:cNvGrpSpPr>
              <p:nvPr/>
            </p:nvGrpSpPr>
            <p:grpSpPr bwMode="auto">
              <a:xfrm>
                <a:off x="5696897" y="3128883"/>
                <a:ext cx="61344" cy="119073"/>
                <a:chOff x="9025507" y="4643958"/>
                <a:chExt cx="60039" cy="119108"/>
              </a:xfrm>
            </p:grpSpPr>
            <p:sp>
              <p:nvSpPr>
                <p:cNvPr id="175" name="אליפסה 174"/>
                <p:cNvSpPr/>
                <p:nvPr/>
              </p:nvSpPr>
              <p:spPr>
                <a:xfrm>
                  <a:off x="9026364" y="4645499"/>
                  <a:ext cx="45054" cy="4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6" name="אליפסה 175"/>
                <p:cNvSpPr/>
                <p:nvPr/>
              </p:nvSpPr>
              <p:spPr>
                <a:xfrm>
                  <a:off x="9038793" y="4718578"/>
                  <a:ext cx="46608" cy="44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71" name="קבוצה 252"/>
              <p:cNvGrpSpPr>
                <a:grpSpLocks/>
              </p:cNvGrpSpPr>
              <p:nvPr/>
            </p:nvGrpSpPr>
            <p:grpSpPr bwMode="auto">
              <a:xfrm>
                <a:off x="6241609" y="4271696"/>
                <a:ext cx="95339" cy="135193"/>
                <a:chOff x="7236696" y="3451925"/>
                <a:chExt cx="95363" cy="135181"/>
              </a:xfrm>
            </p:grpSpPr>
            <p:sp>
              <p:nvSpPr>
                <p:cNvPr id="172" name="אליפסה 171"/>
                <p:cNvSpPr/>
                <p:nvPr/>
              </p:nvSpPr>
              <p:spPr bwMode="auto">
                <a:xfrm>
                  <a:off x="7238920" y="3452567"/>
                  <a:ext cx="46045" cy="730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3" name="אליפסה 172"/>
                <p:cNvSpPr/>
                <p:nvPr/>
              </p:nvSpPr>
              <p:spPr bwMode="auto">
                <a:xfrm>
                  <a:off x="7284966" y="3465272"/>
                  <a:ext cx="46046"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4" name="אליפסה 173"/>
                <p:cNvSpPr/>
                <p:nvPr/>
              </p:nvSpPr>
              <p:spPr bwMode="auto">
                <a:xfrm>
                  <a:off x="7235745" y="3541498"/>
                  <a:ext cx="46045"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sp>
        <p:nvSpPr>
          <p:cNvPr id="14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A2CC6B3-A334-46B1-A82E-B7450F17C3EF}"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27" name="TextBox 126"/>
          <p:cNvSpPr txBox="1"/>
          <p:nvPr/>
        </p:nvSpPr>
        <p:spPr>
          <a:xfrm>
            <a:off x="263525" y="548680"/>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8:</a:t>
            </a:r>
            <a:endParaRPr lang="he-IL" b="1" dirty="0">
              <a:solidFill>
                <a:schemeClr val="tx2"/>
              </a:solidFill>
            </a:endParaRPr>
          </a:p>
          <a:p>
            <a:pPr fontAlgn="auto">
              <a:spcBef>
                <a:spcPts val="0"/>
              </a:spcBef>
              <a:spcAft>
                <a:spcPts val="0"/>
              </a:spcAft>
              <a:defRPr/>
            </a:pPr>
            <a:r>
              <a:rPr lang="he-IL" dirty="0">
                <a:solidFill>
                  <a:schemeClr val="tx2"/>
                </a:solidFill>
              </a:rPr>
              <a:t>ריכוז החמצן באוויר בנאדיות הריאה גדול מריכוזו בדם, וההפך בנוגע לפחמן הדו-חמצני.</a:t>
            </a:r>
          </a:p>
          <a:p>
            <a:pPr fontAlgn="auto">
              <a:spcBef>
                <a:spcPts val="0"/>
              </a:spcBef>
              <a:spcAft>
                <a:spcPts val="0"/>
              </a:spcAft>
              <a:defRPr/>
            </a:pPr>
            <a:r>
              <a:rPr lang="he-IL" dirty="0">
                <a:solidFill>
                  <a:schemeClr val="tx2"/>
                </a:solidFill>
              </a:rPr>
              <a:t>הסבירו את הגורם להפרשי ריכוזים אלו.</a:t>
            </a:r>
          </a:p>
        </p:txBody>
      </p:sp>
      <p:sp>
        <p:nvSpPr>
          <p:cNvPr id="131" name="Rectangle 12"/>
          <p:cNvSpPr/>
          <p:nvPr/>
        </p:nvSpPr>
        <p:spPr>
          <a:xfrm>
            <a:off x="158750" y="1989138"/>
            <a:ext cx="8359775" cy="259199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latin typeface="Arial"/>
                <a:cs typeface="Arial"/>
              </a:rPr>
              <a:t>בעת שהדם זורם בקרבת תאי הגוף, החמצן עובר מן הדם אל התאים, ופחמן דו-חמצני עובר </a:t>
            </a:r>
            <a:endParaRPr lang="he-IL" kern="0" dirty="0" smtClean="0">
              <a:latin typeface="Arial"/>
              <a:cs typeface="Arial"/>
            </a:endParaRPr>
          </a:p>
          <a:p>
            <a:pPr fontAlgn="auto">
              <a:spcBef>
                <a:spcPts val="0"/>
              </a:spcBef>
              <a:spcAft>
                <a:spcPts val="0"/>
              </a:spcAft>
              <a:defRPr/>
            </a:pPr>
            <a:r>
              <a:rPr lang="he-IL" kern="0" dirty="0" smtClean="0">
                <a:latin typeface="Arial"/>
                <a:cs typeface="Arial"/>
              </a:rPr>
              <a:t>מן </a:t>
            </a:r>
            <a:r>
              <a:rPr lang="he-IL" kern="0" dirty="0">
                <a:latin typeface="Arial"/>
                <a:cs typeface="Arial"/>
              </a:rPr>
              <a:t>התאים לדם. עקב כך, הדם עשיר יחסית בפחמן דו-חמצני ועני יחסית בחמצן. הדם זורם </a:t>
            </a:r>
            <a:endParaRPr lang="he-IL" kern="0" dirty="0" smtClean="0">
              <a:latin typeface="Arial"/>
              <a:cs typeface="Arial"/>
            </a:endParaRPr>
          </a:p>
          <a:p>
            <a:pPr fontAlgn="auto">
              <a:spcBef>
                <a:spcPts val="0"/>
              </a:spcBef>
              <a:spcAft>
                <a:spcPts val="0"/>
              </a:spcAft>
              <a:defRPr/>
            </a:pPr>
            <a:r>
              <a:rPr lang="he-IL" kern="0" dirty="0" smtClean="0">
                <a:latin typeface="Arial"/>
                <a:cs typeface="Arial"/>
              </a:rPr>
              <a:t>אל </a:t>
            </a:r>
            <a:r>
              <a:rPr lang="he-IL" kern="0" dirty="0">
                <a:latin typeface="Arial"/>
                <a:cs typeface="Arial"/>
              </a:rPr>
              <a:t>הלב וממנו אל הריאות.</a:t>
            </a:r>
          </a:p>
          <a:p>
            <a:pPr fontAlgn="auto">
              <a:spcBef>
                <a:spcPts val="0"/>
              </a:spcBef>
              <a:spcAft>
                <a:spcPts val="0"/>
              </a:spcAft>
              <a:defRPr/>
            </a:pPr>
            <a:r>
              <a:rPr lang="he-IL" kern="0" dirty="0">
                <a:latin typeface="Arial"/>
                <a:cs typeface="Arial"/>
              </a:rPr>
              <a:t>ריכוז החמצן באוויר הנכנס אל נאדיות הריאה הוא גבוה יחסית, וריכוז הפחמן הדו-חמצני נמוך.</a:t>
            </a:r>
          </a:p>
          <a:p>
            <a:pPr fontAlgn="auto">
              <a:spcBef>
                <a:spcPts val="0"/>
              </a:spcBef>
              <a:spcAft>
                <a:spcPts val="0"/>
              </a:spcAft>
              <a:defRPr/>
            </a:pPr>
            <a:r>
              <a:rPr lang="he-IL" kern="0" dirty="0">
                <a:latin typeface="Arial"/>
                <a:cs typeface="Arial"/>
              </a:rPr>
              <a:t>עקב כך מתקיים מפל ריכוזים של הגזים:</a:t>
            </a:r>
          </a:p>
          <a:p>
            <a:pPr fontAlgn="auto">
              <a:spcBef>
                <a:spcPts val="0"/>
              </a:spcBef>
              <a:spcAft>
                <a:spcPts val="0"/>
              </a:spcAft>
              <a:defRPr/>
            </a:pPr>
            <a:r>
              <a:rPr lang="he-IL" kern="0" dirty="0">
                <a:latin typeface="Arial"/>
                <a:cs typeface="Arial"/>
              </a:rPr>
              <a:t>ריכוז החמצן גבוה בנאדיות יותר מריכוזו בדם, וריכוז הפחמן הדו-חמצני גבוה בדם יותר מריכוזו בנאדיות.</a:t>
            </a:r>
          </a:p>
          <a:p>
            <a:pPr fontAlgn="auto">
              <a:spcBef>
                <a:spcPts val="0"/>
              </a:spcBef>
              <a:spcAft>
                <a:spcPts val="0"/>
              </a:spcAft>
              <a:defRPr/>
            </a:pPr>
            <a:endParaRPr lang="he-IL" kern="0" dirty="0">
              <a:latin typeface="Arial"/>
              <a:cs typeface="Arial"/>
            </a:endParaRP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F9952B5-DA38-4633-A625-62C3330185C2}"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נאדיות הריאה: התאמות בין מבנה לתפקוד</a:t>
            </a:r>
            <a:endParaRPr lang="he-IL" sz="1800" dirty="0" smtClean="0"/>
          </a:p>
        </p:txBody>
      </p:sp>
      <p:sp>
        <p:nvSpPr>
          <p:cNvPr id="9" name="TextBox 8"/>
          <p:cNvSpPr txBox="1"/>
          <p:nvPr/>
        </p:nvSpPr>
        <p:spPr>
          <a:xfrm>
            <a:off x="492893" y="548680"/>
            <a:ext cx="8183563" cy="59093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תהליך הדיפוזיה מתבצע ביעילות הודות ל:</a:t>
            </a:r>
          </a:p>
          <a:p>
            <a:pPr fontAlgn="auto">
              <a:spcBef>
                <a:spcPts val="0"/>
              </a:spcBef>
              <a:spcAft>
                <a:spcPts val="0"/>
              </a:spcAft>
              <a:defRPr/>
            </a:pPr>
            <a:r>
              <a:rPr lang="he-IL" b="1" dirty="0" smtClean="0">
                <a:solidFill>
                  <a:srgbClr val="FF6600"/>
                </a:solidFill>
              </a:rPr>
              <a:t>שטח </a:t>
            </a:r>
            <a:r>
              <a:rPr lang="he-IL" b="1" dirty="0">
                <a:solidFill>
                  <a:srgbClr val="FF6600"/>
                </a:solidFill>
              </a:rPr>
              <a:t>פנים גדול לעומת </a:t>
            </a:r>
            <a:r>
              <a:rPr lang="he-IL" b="1" dirty="0" smtClean="0">
                <a:solidFill>
                  <a:srgbClr val="FF6600"/>
                </a:solidFill>
              </a:rPr>
              <a:t>הנפח</a:t>
            </a:r>
            <a:endParaRPr lang="he-IL" b="1" dirty="0" smtClean="0">
              <a:solidFill>
                <a:prstClr val="black"/>
              </a:solidFill>
            </a:endParaRPr>
          </a:p>
          <a:p>
            <a:pPr fontAlgn="auto">
              <a:spcBef>
                <a:spcPts val="0"/>
              </a:spcBef>
              <a:spcAft>
                <a:spcPts val="0"/>
              </a:spcAft>
              <a:defRPr/>
            </a:pPr>
            <a:r>
              <a:rPr lang="he-IL" dirty="0">
                <a:solidFill>
                  <a:prstClr val="black"/>
                </a:solidFill>
              </a:rPr>
              <a:t>ב</a:t>
            </a:r>
            <a:r>
              <a:rPr lang="he-IL" dirty="0" smtClean="0">
                <a:solidFill>
                  <a:prstClr val="black"/>
                </a:solidFill>
              </a:rPr>
              <a:t>ריאותיו </a:t>
            </a:r>
            <a:r>
              <a:rPr lang="he-IL" dirty="0">
                <a:solidFill>
                  <a:prstClr val="black"/>
                </a:solidFill>
              </a:rPr>
              <a:t>של אדם יש כ-300 מיליון נאדיות, ששטח פניהן  </a:t>
            </a:r>
          </a:p>
          <a:p>
            <a:pPr fontAlgn="auto">
              <a:spcBef>
                <a:spcPts val="0"/>
              </a:spcBef>
              <a:spcAft>
                <a:spcPts val="0"/>
              </a:spcAft>
              <a:defRPr/>
            </a:pPr>
            <a:r>
              <a:rPr lang="he-IL" dirty="0" smtClean="0">
                <a:solidFill>
                  <a:prstClr val="black"/>
                </a:solidFill>
              </a:rPr>
              <a:t>הכולל </a:t>
            </a:r>
            <a:r>
              <a:rPr lang="he-IL" dirty="0">
                <a:solidFill>
                  <a:prstClr val="black"/>
                </a:solidFill>
              </a:rPr>
              <a:t>מגיע לכ-80 מ"ר. הפיצול למספר עצום של נאדיות </a:t>
            </a:r>
            <a:endParaRPr lang="he-IL" dirty="0" smtClean="0">
              <a:solidFill>
                <a:prstClr val="black"/>
              </a:solidFill>
            </a:endParaRPr>
          </a:p>
          <a:p>
            <a:pPr fontAlgn="auto">
              <a:spcBef>
                <a:spcPts val="0"/>
              </a:spcBef>
              <a:spcAft>
                <a:spcPts val="0"/>
              </a:spcAft>
              <a:defRPr/>
            </a:pPr>
            <a:r>
              <a:rPr lang="he-IL" dirty="0" smtClean="0">
                <a:solidFill>
                  <a:prstClr val="black"/>
                </a:solidFill>
              </a:rPr>
              <a:t>קטנות </a:t>
            </a:r>
            <a:r>
              <a:rPr lang="he-IL" dirty="0">
                <a:solidFill>
                  <a:prstClr val="black"/>
                </a:solidFill>
              </a:rPr>
              <a:t>גורם להגדלת היחס בין </a:t>
            </a:r>
            <a:r>
              <a:rPr lang="he-IL" dirty="0" smtClean="0">
                <a:solidFill>
                  <a:prstClr val="black"/>
                </a:solidFill>
              </a:rPr>
              <a:t>שטח </a:t>
            </a:r>
            <a:r>
              <a:rPr lang="he-IL" dirty="0">
                <a:solidFill>
                  <a:prstClr val="black"/>
                </a:solidFill>
              </a:rPr>
              <a:t>הפנים לנפח שלהן </a:t>
            </a:r>
            <a:endParaRPr lang="he-IL" dirty="0" smtClean="0">
              <a:solidFill>
                <a:prstClr val="black"/>
              </a:solidFill>
            </a:endParaRPr>
          </a:p>
          <a:p>
            <a:pPr fontAlgn="auto">
              <a:spcBef>
                <a:spcPts val="0"/>
              </a:spcBef>
              <a:spcAft>
                <a:spcPts val="0"/>
              </a:spcAft>
              <a:defRPr/>
            </a:pPr>
            <a:r>
              <a:rPr lang="he-IL" dirty="0" smtClean="0">
                <a:solidFill>
                  <a:prstClr val="black"/>
                </a:solidFill>
              </a:rPr>
              <a:t>ומאפשר </a:t>
            </a:r>
            <a:r>
              <a:rPr lang="he-IL" dirty="0">
                <a:solidFill>
                  <a:prstClr val="black"/>
                </a:solidFill>
              </a:rPr>
              <a:t>קצב דיפוזיה מהיר יותר.</a:t>
            </a:r>
          </a:p>
          <a:p>
            <a:pPr fontAlgn="auto">
              <a:spcBef>
                <a:spcPts val="0"/>
              </a:spcBef>
              <a:spcAft>
                <a:spcPts val="0"/>
              </a:spcAft>
              <a:defRPr/>
            </a:pPr>
            <a:r>
              <a:rPr lang="he-IL" dirty="0" smtClean="0">
                <a:solidFill>
                  <a:prstClr val="black"/>
                </a:solidFill>
              </a:rPr>
              <a:t>לנאדיות </a:t>
            </a:r>
            <a:r>
              <a:rPr lang="he-IL" dirty="0">
                <a:solidFill>
                  <a:prstClr val="black"/>
                </a:solidFill>
              </a:rPr>
              <a:t>צמודים נימי דם, שגם שטח הפנים שלהם גדול. </a:t>
            </a:r>
            <a:endParaRPr lang="he-IL" dirty="0" smtClean="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smtClean="0">
                <a:solidFill>
                  <a:srgbClr val="FF6600"/>
                </a:solidFill>
              </a:rPr>
              <a:t>מרחק </a:t>
            </a:r>
            <a:r>
              <a:rPr lang="he-IL" b="1" dirty="0">
                <a:solidFill>
                  <a:srgbClr val="FF6600"/>
                </a:solidFill>
              </a:rPr>
              <a:t>דיפוזיה </a:t>
            </a:r>
            <a:r>
              <a:rPr lang="he-IL" b="1" dirty="0" smtClean="0">
                <a:solidFill>
                  <a:srgbClr val="FF6600"/>
                </a:solidFill>
              </a:rPr>
              <a:t>קטן</a:t>
            </a:r>
            <a:endParaRPr lang="he-IL" b="1" dirty="0" smtClean="0">
              <a:solidFill>
                <a:prstClr val="black"/>
              </a:solidFill>
            </a:endParaRPr>
          </a:p>
          <a:p>
            <a:pPr fontAlgn="auto">
              <a:spcBef>
                <a:spcPts val="0"/>
              </a:spcBef>
              <a:spcAft>
                <a:spcPts val="0"/>
              </a:spcAft>
              <a:defRPr/>
            </a:pPr>
            <a:r>
              <a:rPr lang="he-IL" dirty="0" smtClean="0">
                <a:solidFill>
                  <a:prstClr val="black"/>
                </a:solidFill>
              </a:rPr>
              <a:t>דופן </a:t>
            </a:r>
            <a:r>
              <a:rPr lang="he-IL" dirty="0">
                <a:solidFill>
                  <a:prstClr val="black"/>
                </a:solidFill>
              </a:rPr>
              <a:t>הנאדיות ודופן נים הדם מורכבות </a:t>
            </a:r>
            <a:endParaRPr lang="he-IL" dirty="0" smtClean="0">
              <a:solidFill>
                <a:prstClr val="black"/>
              </a:solidFill>
            </a:endParaRPr>
          </a:p>
          <a:p>
            <a:pPr fontAlgn="auto">
              <a:spcBef>
                <a:spcPts val="0"/>
              </a:spcBef>
              <a:spcAft>
                <a:spcPts val="0"/>
              </a:spcAft>
              <a:defRPr/>
            </a:pPr>
            <a:r>
              <a:rPr lang="he-IL" dirty="0" smtClean="0">
                <a:solidFill>
                  <a:prstClr val="black"/>
                </a:solidFill>
              </a:rPr>
              <a:t>משכבת </a:t>
            </a:r>
            <a:r>
              <a:rPr lang="he-IL" dirty="0">
                <a:solidFill>
                  <a:prstClr val="black"/>
                </a:solidFill>
              </a:rPr>
              <a:t>תאים אחת. </a:t>
            </a:r>
          </a:p>
          <a:p>
            <a:pPr fontAlgn="auto">
              <a:spcBef>
                <a:spcPts val="0"/>
              </a:spcBef>
              <a:spcAft>
                <a:spcPts val="0"/>
              </a:spcAft>
              <a:defRPr/>
            </a:pPr>
            <a:r>
              <a:rPr lang="he-IL" dirty="0" smtClean="0">
                <a:solidFill>
                  <a:prstClr val="black"/>
                </a:solidFill>
              </a:rPr>
              <a:t>נים </a:t>
            </a:r>
            <a:r>
              <a:rPr lang="he-IL" dirty="0">
                <a:solidFill>
                  <a:prstClr val="black"/>
                </a:solidFill>
              </a:rPr>
              <a:t>הדם צמוד לנאדית</a:t>
            </a:r>
            <a:r>
              <a:rPr lang="he-IL" dirty="0"/>
              <a:t>, לכן מרחק הדיפוזיה </a:t>
            </a:r>
            <a:endParaRPr lang="he-IL" dirty="0" smtClean="0"/>
          </a:p>
          <a:p>
            <a:pPr fontAlgn="auto">
              <a:spcBef>
                <a:spcPts val="0"/>
              </a:spcBef>
              <a:spcAft>
                <a:spcPts val="0"/>
              </a:spcAft>
              <a:defRPr/>
            </a:pPr>
            <a:r>
              <a:rPr lang="he-IL" dirty="0" smtClean="0"/>
              <a:t>של החמצן מן הנאדית </a:t>
            </a:r>
            <a:r>
              <a:rPr lang="he-IL" dirty="0"/>
              <a:t>אל הדם ושל הפחמן  </a:t>
            </a:r>
          </a:p>
          <a:p>
            <a:pPr fontAlgn="auto">
              <a:spcBef>
                <a:spcPts val="0"/>
              </a:spcBef>
              <a:spcAft>
                <a:spcPts val="0"/>
              </a:spcAft>
              <a:defRPr/>
            </a:pPr>
            <a:r>
              <a:rPr lang="he-IL" dirty="0" err="1" smtClean="0"/>
              <a:t>הדו</a:t>
            </a:r>
            <a:r>
              <a:rPr lang="he-IL" dirty="0" err="1" smtClean="0">
                <a:latin typeface="Arial"/>
                <a:cs typeface="Arial"/>
              </a:rPr>
              <a:t>־</a:t>
            </a:r>
            <a:r>
              <a:rPr lang="he-IL" dirty="0" err="1" smtClean="0"/>
              <a:t>חמצני</a:t>
            </a:r>
            <a:r>
              <a:rPr lang="he-IL" dirty="0" smtClean="0"/>
              <a:t> מן הדם </a:t>
            </a:r>
            <a:r>
              <a:rPr lang="he-IL" dirty="0"/>
              <a:t>אל הנאדית קצר</a:t>
            </a:r>
            <a:r>
              <a:rPr lang="he-IL" dirty="0" smtClean="0"/>
              <a:t>.</a:t>
            </a:r>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r>
              <a:rPr lang="he-IL" b="1" dirty="0" smtClean="0">
                <a:solidFill>
                  <a:srgbClr val="FF6600"/>
                </a:solidFill>
              </a:rPr>
              <a:t>סביבה לחה</a:t>
            </a:r>
            <a:endParaRPr lang="he-IL" b="1" dirty="0" smtClean="0">
              <a:solidFill>
                <a:prstClr val="black"/>
              </a:solidFill>
            </a:endParaRPr>
          </a:p>
          <a:p>
            <a:pPr fontAlgn="auto">
              <a:spcBef>
                <a:spcPts val="0"/>
              </a:spcBef>
              <a:spcAft>
                <a:spcPts val="0"/>
              </a:spcAft>
              <a:defRPr/>
            </a:pPr>
            <a:r>
              <a:rPr lang="he-IL" dirty="0" smtClean="0">
                <a:solidFill>
                  <a:prstClr val="black"/>
                </a:solidFill>
              </a:rPr>
              <a:t>דופנות </a:t>
            </a:r>
            <a:r>
              <a:rPr lang="he-IL" dirty="0">
                <a:solidFill>
                  <a:prstClr val="black"/>
                </a:solidFill>
              </a:rPr>
              <a:t>הנאדיות </a:t>
            </a:r>
            <a:r>
              <a:rPr lang="he-IL" dirty="0" smtClean="0">
                <a:solidFill>
                  <a:prstClr val="black"/>
                </a:solidFill>
              </a:rPr>
              <a:t>הפנימיות מכוסות </a:t>
            </a:r>
            <a:r>
              <a:rPr lang="he-IL" dirty="0">
                <a:solidFill>
                  <a:prstClr val="black"/>
                </a:solidFill>
              </a:rPr>
              <a:t>בשכבת נוזל דקה. </a:t>
            </a:r>
            <a:endParaRPr lang="he-IL" dirty="0" smtClean="0">
              <a:solidFill>
                <a:prstClr val="black"/>
              </a:solidFill>
            </a:endParaRPr>
          </a:p>
          <a:p>
            <a:pPr fontAlgn="auto">
              <a:spcBef>
                <a:spcPts val="0"/>
              </a:spcBef>
              <a:spcAft>
                <a:spcPts val="0"/>
              </a:spcAft>
              <a:defRPr/>
            </a:pPr>
            <a:r>
              <a:rPr lang="he-IL" dirty="0" smtClean="0">
                <a:solidFill>
                  <a:prstClr val="black"/>
                </a:solidFill>
              </a:rPr>
              <a:t>הנוזל </a:t>
            </a:r>
            <a:r>
              <a:rPr lang="he-IL" dirty="0">
                <a:solidFill>
                  <a:prstClr val="black"/>
                </a:solidFill>
              </a:rPr>
              <a:t>מאפשר </a:t>
            </a:r>
            <a:r>
              <a:rPr lang="he-IL" dirty="0" smtClean="0">
                <a:solidFill>
                  <a:prstClr val="black"/>
                </a:solidFill>
              </a:rPr>
              <a:t> דיפוזיה של </a:t>
            </a:r>
            <a:r>
              <a:rPr lang="he-IL" dirty="0">
                <a:solidFill>
                  <a:prstClr val="black"/>
                </a:solidFill>
              </a:rPr>
              <a:t>גזים אל הנאדיות הודות </a:t>
            </a:r>
            <a:endParaRPr lang="he-IL" dirty="0" smtClean="0">
              <a:solidFill>
                <a:prstClr val="black"/>
              </a:solidFill>
            </a:endParaRPr>
          </a:p>
          <a:p>
            <a:pPr fontAlgn="auto">
              <a:spcBef>
                <a:spcPts val="0"/>
              </a:spcBef>
              <a:spcAft>
                <a:spcPts val="0"/>
              </a:spcAft>
              <a:defRPr/>
            </a:pPr>
            <a:r>
              <a:rPr lang="he-IL" dirty="0" smtClean="0">
                <a:solidFill>
                  <a:prstClr val="black"/>
                </a:solidFill>
              </a:rPr>
              <a:t>למסיסות </a:t>
            </a:r>
            <a:r>
              <a:rPr lang="he-IL" dirty="0">
                <a:solidFill>
                  <a:prstClr val="black"/>
                </a:solidFill>
              </a:rPr>
              <a:t>הגזים בנוזל.</a:t>
            </a:r>
          </a:p>
        </p:txBody>
      </p:sp>
      <p:sp>
        <p:nvSpPr>
          <p:cNvPr id="107527" name="Slide Number Placeholder 6"/>
          <p:cNvSpPr txBox="1">
            <a:spLocks/>
          </p:cNvSpPr>
          <p:nvPr/>
        </p:nvSpPr>
        <p:spPr bwMode="auto">
          <a:xfrm>
            <a:off x="171450" y="64754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E93B8AC-3919-4D2D-B913-BAB99F0924BB}" type="slidenum">
              <a:rPr lang="he-IL" sz="1200" smtClean="0">
                <a:solidFill>
                  <a:srgbClr val="A6A6A6"/>
                </a:solidFill>
              </a:rPr>
              <a:pPr algn="l" eaLnBrk="1" hangingPunct="1"/>
              <a:t>25</a:t>
            </a:fld>
            <a:endParaRPr lang="he-IL" sz="1200" smtClean="0">
              <a:solidFill>
                <a:srgbClr val="A6A6A6"/>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1" name="קבוצה 148"/>
          <p:cNvGrpSpPr>
            <a:grpSpLocks/>
          </p:cNvGrpSpPr>
          <p:nvPr/>
        </p:nvGrpSpPr>
        <p:grpSpPr bwMode="auto">
          <a:xfrm>
            <a:off x="209979" y="3216994"/>
            <a:ext cx="3594896" cy="3308350"/>
            <a:chOff x="4604752" y="1879791"/>
            <a:chExt cx="4719775" cy="4103319"/>
          </a:xfrm>
        </p:grpSpPr>
        <p:grpSp>
          <p:nvGrpSpPr>
            <p:cNvPr id="40" name="קבוצה 7183"/>
            <p:cNvGrpSpPr>
              <a:grpSpLocks/>
            </p:cNvGrpSpPr>
            <p:nvPr/>
          </p:nvGrpSpPr>
          <p:grpSpPr bwMode="auto">
            <a:xfrm>
              <a:off x="4604752" y="1879791"/>
              <a:ext cx="4719775" cy="4103319"/>
              <a:chOff x="-597392" y="1754254"/>
              <a:chExt cx="4911987" cy="4104580"/>
            </a:xfrm>
          </p:grpSpPr>
          <p:sp>
            <p:nvSpPr>
              <p:cNvPr id="82" name="אליפסה 81"/>
              <p:cNvSpPr/>
              <p:nvPr/>
            </p:nvSpPr>
            <p:spPr>
              <a:xfrm>
                <a:off x="-597392" y="1754254"/>
                <a:ext cx="4911987" cy="2884000"/>
              </a:xfrm>
              <a:prstGeom prst="ellipse">
                <a:avLst/>
              </a:prstGeom>
              <a:solidFill>
                <a:schemeClr val="accent4">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83" name="קבוצה 7176"/>
              <p:cNvGrpSpPr>
                <a:grpSpLocks/>
              </p:cNvGrpSpPr>
              <p:nvPr/>
            </p:nvGrpSpPr>
            <p:grpSpPr bwMode="auto">
              <a:xfrm>
                <a:off x="-321563" y="2300543"/>
                <a:ext cx="4492915" cy="3558291"/>
                <a:chOff x="328806" y="2277438"/>
                <a:chExt cx="4492915" cy="3558291"/>
              </a:xfrm>
            </p:grpSpPr>
            <p:sp>
              <p:nvSpPr>
                <p:cNvPr id="84" name="מלבן 83"/>
                <p:cNvSpPr/>
                <p:nvPr/>
              </p:nvSpPr>
              <p:spPr>
                <a:xfrm>
                  <a:off x="328806" y="4358817"/>
                  <a:ext cx="4066485" cy="1338864"/>
                </a:xfrm>
                <a:prstGeom prst="rect">
                  <a:avLst/>
                </a:prstGeom>
                <a:solidFill>
                  <a:srgbClr val="FFFF9F">
                    <a:alpha val="51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pic>
              <p:nvPicPr>
                <p:cNvPr id="85"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29254">
                  <a:off x="1847222" y="4714926"/>
                  <a:ext cx="626819" cy="7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מלבן מעוגל 1"/>
                <p:cNvSpPr/>
                <p:nvPr/>
              </p:nvSpPr>
              <p:spPr bwMode="auto">
                <a:xfrm>
                  <a:off x="2826367" y="4340819"/>
                  <a:ext cx="1568924" cy="4404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7" name="מלבן מעוגל 1"/>
                <p:cNvSpPr/>
                <p:nvPr/>
              </p:nvSpPr>
              <p:spPr bwMode="auto">
                <a:xfrm>
                  <a:off x="1709606" y="4340818"/>
                  <a:ext cx="1098419" cy="44038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8" name="מלבן מעוגל 1"/>
                <p:cNvSpPr/>
                <p:nvPr/>
              </p:nvSpPr>
              <p:spPr bwMode="auto">
                <a:xfrm>
                  <a:off x="611187" y="4303705"/>
                  <a:ext cx="1098419" cy="47757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9" name="מלבן מעוגל 1"/>
                <p:cNvSpPr/>
                <p:nvPr/>
              </p:nvSpPr>
              <p:spPr bwMode="auto">
                <a:xfrm>
                  <a:off x="496883" y="5322634"/>
                  <a:ext cx="1098419" cy="51309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90" name="מלבן מעוגל 1"/>
                <p:cNvSpPr/>
                <p:nvPr/>
              </p:nvSpPr>
              <p:spPr bwMode="auto">
                <a:xfrm>
                  <a:off x="1572962" y="5322635"/>
                  <a:ext cx="1098419" cy="49453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91" name="מלבן מעוגל 1"/>
                <p:cNvSpPr/>
                <p:nvPr/>
              </p:nvSpPr>
              <p:spPr bwMode="auto">
                <a:xfrm>
                  <a:off x="2621959" y="5322633"/>
                  <a:ext cx="1098419" cy="5007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92" name="אליפסה 91"/>
                <p:cNvSpPr/>
                <p:nvPr/>
              </p:nvSpPr>
              <p:spPr bwMode="auto">
                <a:xfrm>
                  <a:off x="3300157" y="4520057"/>
                  <a:ext cx="494560" cy="17923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93" name="Picture 12"/>
                <p:cNvPicPr>
                  <a:picLocks noChangeAspect="1" noChangeArrowheads="1"/>
                </p:cNvPicPr>
                <p:nvPr/>
              </p:nvPicPr>
              <p:blipFill>
                <a:blip r:embed="rId3" cstate="email">
                  <a:extLst/>
                </a:blip>
                <a:srcRect/>
                <a:stretch>
                  <a:fillRect/>
                </a:stretch>
              </p:blipFill>
              <p:spPr bwMode="auto">
                <a:xfrm rot="5400000">
                  <a:off x="3307587" y="4672814"/>
                  <a:ext cx="1070841" cy="795450"/>
                </a:xfrm>
                <a:prstGeom prst="rect">
                  <a:avLst/>
                </a:prstGeom>
                <a:noFill/>
                <a:ln>
                  <a:noFill/>
                </a:ln>
                <a:effectLst/>
                <a:scene3d>
                  <a:camera prst="isometricOffAxis1Left"/>
                  <a:lightRig rig="threePt" dir="t"/>
                </a:scene3d>
                <a:extLst/>
              </p:spPr>
            </p:pic>
            <p:sp>
              <p:nvSpPr>
                <p:cNvPr id="94" name="TextBox 93"/>
                <p:cNvSpPr txBox="1"/>
                <p:nvPr/>
              </p:nvSpPr>
              <p:spPr bwMode="auto">
                <a:xfrm>
                  <a:off x="3750173" y="4752861"/>
                  <a:ext cx="1071548" cy="72551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נים </a:t>
                  </a:r>
                  <a:endParaRPr lang="he-IL" sz="1600" b="1" kern="0" dirty="0" smtClean="0">
                    <a:solidFill>
                      <a:srgbClr val="1D4C72"/>
                    </a:solidFill>
                  </a:endParaRPr>
                </a:p>
                <a:p>
                  <a:pPr fontAlgn="auto">
                    <a:spcBef>
                      <a:spcPts val="0"/>
                    </a:spcBef>
                    <a:spcAft>
                      <a:spcPts val="0"/>
                    </a:spcAft>
                    <a:defRPr/>
                  </a:pPr>
                  <a:r>
                    <a:rPr lang="he-IL" sz="1600" b="1" kern="0" dirty="0" smtClean="0">
                      <a:solidFill>
                        <a:srgbClr val="1D4C72"/>
                      </a:solidFill>
                    </a:rPr>
                    <a:t>דם</a:t>
                  </a:r>
                  <a:endParaRPr lang="he-IL" sz="1600" b="1" kern="0" dirty="0">
                    <a:solidFill>
                      <a:srgbClr val="1D4C72"/>
                    </a:solidFill>
                  </a:endParaRPr>
                </a:p>
              </p:txBody>
            </p:sp>
            <p:grpSp>
              <p:nvGrpSpPr>
                <p:cNvPr id="95" name="קבוצה 1"/>
                <p:cNvGrpSpPr>
                  <a:grpSpLocks/>
                </p:cNvGrpSpPr>
                <p:nvPr/>
              </p:nvGrpSpPr>
              <p:grpSpPr bwMode="auto">
                <a:xfrm>
                  <a:off x="1479100" y="2277438"/>
                  <a:ext cx="2916190" cy="3539727"/>
                  <a:chOff x="4012949" y="2823319"/>
                  <a:chExt cx="2863307" cy="2725380"/>
                </a:xfrm>
              </p:grpSpPr>
              <p:sp>
                <p:nvSpPr>
                  <p:cNvPr id="148"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49" name="TextBox 148"/>
                  <p:cNvSpPr txBox="1"/>
                  <p:nvPr/>
                </p:nvSpPr>
                <p:spPr>
                  <a:xfrm>
                    <a:off x="4011960" y="2822765"/>
                    <a:ext cx="1729389" cy="26083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נאדית ריאה</a:t>
                    </a:r>
                  </a:p>
                </p:txBody>
              </p:sp>
            </p:grpSp>
            <p:pic>
              <p:nvPicPr>
                <p:cNvPr id="9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9304">
                  <a:off x="1200009" y="4755015"/>
                  <a:ext cx="596592" cy="6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אליפסה 96"/>
                <p:cNvSpPr/>
                <p:nvPr/>
              </p:nvSpPr>
              <p:spPr bwMode="auto">
                <a:xfrm>
                  <a:off x="2031219" y="4486574"/>
                  <a:ext cx="494560" cy="15362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98" name="אליפסה 97"/>
                <p:cNvSpPr/>
                <p:nvPr/>
              </p:nvSpPr>
              <p:spPr bwMode="auto">
                <a:xfrm>
                  <a:off x="942318" y="4490513"/>
                  <a:ext cx="496730" cy="17923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99" name="אליפסה 98"/>
                <p:cNvSpPr/>
                <p:nvPr/>
              </p:nvSpPr>
              <p:spPr bwMode="auto">
                <a:xfrm>
                  <a:off x="3825086" y="5510750"/>
                  <a:ext cx="351398" cy="14771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00" name="אליפסה 99"/>
                <p:cNvSpPr/>
                <p:nvPr/>
              </p:nvSpPr>
              <p:spPr bwMode="auto">
                <a:xfrm>
                  <a:off x="2903207" y="5479237"/>
                  <a:ext cx="494560" cy="17923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01" name="אליפסה 100"/>
                <p:cNvSpPr/>
                <p:nvPr/>
              </p:nvSpPr>
              <p:spPr bwMode="auto">
                <a:xfrm>
                  <a:off x="1875042" y="5510750"/>
                  <a:ext cx="494560" cy="17923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02" name="אליפסה 101"/>
                <p:cNvSpPr/>
                <p:nvPr/>
              </p:nvSpPr>
              <p:spPr bwMode="auto">
                <a:xfrm>
                  <a:off x="862841" y="5478375"/>
                  <a:ext cx="328927" cy="219484"/>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03" name="אליפסה 102"/>
                <p:cNvSpPr/>
                <p:nvPr/>
              </p:nvSpPr>
              <p:spPr bwMode="auto">
                <a:xfrm>
                  <a:off x="2180889" y="5040023"/>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4" name="אליפסה 103"/>
                <p:cNvSpPr/>
                <p:nvPr/>
              </p:nvSpPr>
              <p:spPr bwMode="auto">
                <a:xfrm>
                  <a:off x="2191734" y="5095171"/>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5" name="אליפסה 104"/>
                <p:cNvSpPr/>
                <p:nvPr/>
              </p:nvSpPr>
              <p:spPr bwMode="auto">
                <a:xfrm>
                  <a:off x="2317543" y="4994723"/>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6" name="אליפסה 105"/>
                <p:cNvSpPr/>
                <p:nvPr/>
              </p:nvSpPr>
              <p:spPr bwMode="auto">
                <a:xfrm>
                  <a:off x="2328389" y="5051841"/>
                  <a:ext cx="3687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7" name="אליפסה 106"/>
                <p:cNvSpPr/>
                <p:nvPr/>
              </p:nvSpPr>
              <p:spPr bwMode="auto">
                <a:xfrm>
                  <a:off x="2167874" y="4847006"/>
                  <a:ext cx="3904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8" name="אליפסה 107"/>
                <p:cNvSpPr/>
                <p:nvPr/>
              </p:nvSpPr>
              <p:spPr bwMode="auto">
                <a:xfrm>
                  <a:off x="2180889" y="4902154"/>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9" name="אליפסה 108"/>
                <p:cNvSpPr/>
                <p:nvPr/>
              </p:nvSpPr>
              <p:spPr bwMode="auto">
                <a:xfrm>
                  <a:off x="2102800" y="5083354"/>
                  <a:ext cx="3687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0" name="אליפסה 109"/>
                <p:cNvSpPr/>
                <p:nvPr/>
              </p:nvSpPr>
              <p:spPr bwMode="auto">
                <a:xfrm>
                  <a:off x="2111477" y="5138502"/>
                  <a:ext cx="3904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1" name="אליפסה 110"/>
                <p:cNvSpPr/>
                <p:nvPr/>
              </p:nvSpPr>
              <p:spPr bwMode="auto">
                <a:xfrm>
                  <a:off x="2395632" y="4975027"/>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2" name="אליפסה 111"/>
                <p:cNvSpPr/>
                <p:nvPr/>
              </p:nvSpPr>
              <p:spPr bwMode="auto">
                <a:xfrm>
                  <a:off x="2547470" y="4535814"/>
                  <a:ext cx="3904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אליפסה 112"/>
                <p:cNvSpPr/>
                <p:nvPr/>
              </p:nvSpPr>
              <p:spPr bwMode="auto">
                <a:xfrm>
                  <a:off x="2560485" y="4590962"/>
                  <a:ext cx="36876"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4" name="אליפסה 113"/>
                <p:cNvSpPr/>
                <p:nvPr/>
              </p:nvSpPr>
              <p:spPr bwMode="auto">
                <a:xfrm>
                  <a:off x="3042031" y="4464909"/>
                  <a:ext cx="39044" cy="37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5" name="אליפסה 114"/>
                <p:cNvSpPr/>
                <p:nvPr/>
              </p:nvSpPr>
              <p:spPr bwMode="auto">
                <a:xfrm>
                  <a:off x="3052877" y="4520057"/>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6" name="מלבן מעוגל 1"/>
                <p:cNvSpPr/>
                <p:nvPr/>
              </p:nvSpPr>
              <p:spPr bwMode="auto">
                <a:xfrm rot="20989742">
                  <a:off x="3025205" y="3728706"/>
                  <a:ext cx="1084766" cy="48165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888452 h 1968568"/>
                    <a:gd name="connsiteX1" fmla="*/ 217610 w 1369734"/>
                    <a:gd name="connsiteY1" fmla="*/ 672424 h 1968568"/>
                    <a:gd name="connsiteX2" fmla="*/ 912584 w 1369734"/>
                    <a:gd name="connsiteY2" fmla="*/ 728979 h 1968568"/>
                    <a:gd name="connsiteX3" fmla="*/ 1153309 w 1369734"/>
                    <a:gd name="connsiteY3" fmla="*/ 2 h 1968568"/>
                    <a:gd name="connsiteX4" fmla="*/ 1298297 w 1369734"/>
                    <a:gd name="connsiteY4" fmla="*/ 931314 h 1968568"/>
                    <a:gd name="connsiteX5" fmla="*/ 1369734 w 1369734"/>
                    <a:gd name="connsiteY5" fmla="*/ 1752540 h 1968568"/>
                    <a:gd name="connsiteX6" fmla="*/ 1153706 w 1369734"/>
                    <a:gd name="connsiteY6" fmla="*/ 1968568 h 1968568"/>
                    <a:gd name="connsiteX7" fmla="*/ 431810 w 1369734"/>
                    <a:gd name="connsiteY7" fmla="*/ 1950847 h 1968568"/>
                    <a:gd name="connsiteX8" fmla="*/ 298009 w 1369734"/>
                    <a:gd name="connsiteY8" fmla="*/ 1955649 h 1968568"/>
                    <a:gd name="connsiteX9" fmla="*/ 265056 w 1369734"/>
                    <a:gd name="connsiteY9" fmla="*/ 1920208 h 1968568"/>
                    <a:gd name="connsiteX10" fmla="*/ 158745 w 1369734"/>
                    <a:gd name="connsiteY10" fmla="*/ 1752540 h 1968568"/>
                    <a:gd name="connsiteX11" fmla="*/ 1582 w 1369734"/>
                    <a:gd name="connsiteY11" fmla="*/ 888452 h 1968568"/>
                    <a:gd name="connsiteX0" fmla="*/ 1582 w 1369734"/>
                    <a:gd name="connsiteY0" fmla="*/ 1011445 h 2091561"/>
                    <a:gd name="connsiteX1" fmla="*/ 217610 w 1369734"/>
                    <a:gd name="connsiteY1" fmla="*/ 795417 h 2091561"/>
                    <a:gd name="connsiteX2" fmla="*/ 912584 w 1369734"/>
                    <a:gd name="connsiteY2" fmla="*/ 851972 h 2091561"/>
                    <a:gd name="connsiteX3" fmla="*/ 1153309 w 1369734"/>
                    <a:gd name="connsiteY3" fmla="*/ 122995 h 2091561"/>
                    <a:gd name="connsiteX4" fmla="*/ 1328920 w 1369734"/>
                    <a:gd name="connsiteY4" fmla="*/ 37307 h 2091561"/>
                    <a:gd name="connsiteX5" fmla="*/ 1369734 w 1369734"/>
                    <a:gd name="connsiteY5" fmla="*/ 1875533 h 2091561"/>
                    <a:gd name="connsiteX6" fmla="*/ 1153706 w 1369734"/>
                    <a:gd name="connsiteY6" fmla="*/ 2091561 h 2091561"/>
                    <a:gd name="connsiteX7" fmla="*/ 431810 w 1369734"/>
                    <a:gd name="connsiteY7" fmla="*/ 2073840 h 2091561"/>
                    <a:gd name="connsiteX8" fmla="*/ 298009 w 1369734"/>
                    <a:gd name="connsiteY8" fmla="*/ 2078642 h 2091561"/>
                    <a:gd name="connsiteX9" fmla="*/ 265056 w 1369734"/>
                    <a:gd name="connsiteY9" fmla="*/ 2043201 h 2091561"/>
                    <a:gd name="connsiteX10" fmla="*/ 158745 w 1369734"/>
                    <a:gd name="connsiteY10" fmla="*/ 1875533 h 2091561"/>
                    <a:gd name="connsiteX11" fmla="*/ 1582 w 1369734"/>
                    <a:gd name="connsiteY11" fmla="*/ 1011445 h 2091561"/>
                    <a:gd name="connsiteX0" fmla="*/ 1582 w 1369734"/>
                    <a:gd name="connsiteY0" fmla="*/ 1228654 h 2308770"/>
                    <a:gd name="connsiteX1" fmla="*/ 217610 w 1369734"/>
                    <a:gd name="connsiteY1" fmla="*/ 1012626 h 2308770"/>
                    <a:gd name="connsiteX2" fmla="*/ 912584 w 1369734"/>
                    <a:gd name="connsiteY2" fmla="*/ 1069181 h 2308770"/>
                    <a:gd name="connsiteX3" fmla="*/ 1153309 w 1369734"/>
                    <a:gd name="connsiteY3" fmla="*/ 340204 h 2308770"/>
                    <a:gd name="connsiteX4" fmla="*/ 1213220 w 1369734"/>
                    <a:gd name="connsiteY4" fmla="*/ 13579 h 2308770"/>
                    <a:gd name="connsiteX5" fmla="*/ 1328920 w 1369734"/>
                    <a:gd name="connsiteY5" fmla="*/ 254516 h 2308770"/>
                    <a:gd name="connsiteX6" fmla="*/ 1369734 w 1369734"/>
                    <a:gd name="connsiteY6" fmla="*/ 2092742 h 2308770"/>
                    <a:gd name="connsiteX7" fmla="*/ 1153706 w 1369734"/>
                    <a:gd name="connsiteY7" fmla="*/ 2308770 h 2308770"/>
                    <a:gd name="connsiteX8" fmla="*/ 431810 w 1369734"/>
                    <a:gd name="connsiteY8" fmla="*/ 2291049 h 2308770"/>
                    <a:gd name="connsiteX9" fmla="*/ 298009 w 1369734"/>
                    <a:gd name="connsiteY9" fmla="*/ 2295851 h 2308770"/>
                    <a:gd name="connsiteX10" fmla="*/ 265056 w 1369734"/>
                    <a:gd name="connsiteY10" fmla="*/ 2260410 h 2308770"/>
                    <a:gd name="connsiteX11" fmla="*/ 158745 w 1369734"/>
                    <a:gd name="connsiteY11" fmla="*/ 2092742 h 2308770"/>
                    <a:gd name="connsiteX12" fmla="*/ 1582 w 1369734"/>
                    <a:gd name="connsiteY12" fmla="*/ 1228654 h 2308770"/>
                    <a:gd name="connsiteX0" fmla="*/ 1582 w 1482695"/>
                    <a:gd name="connsiteY0" fmla="*/ 1228654 h 2308770"/>
                    <a:gd name="connsiteX1" fmla="*/ 217610 w 1482695"/>
                    <a:gd name="connsiteY1" fmla="*/ 1012626 h 2308770"/>
                    <a:gd name="connsiteX2" fmla="*/ 912584 w 1482695"/>
                    <a:gd name="connsiteY2" fmla="*/ 1069181 h 2308770"/>
                    <a:gd name="connsiteX3" fmla="*/ 1153309 w 1482695"/>
                    <a:gd name="connsiteY3" fmla="*/ 340204 h 2308770"/>
                    <a:gd name="connsiteX4" fmla="*/ 1213220 w 1482695"/>
                    <a:gd name="connsiteY4" fmla="*/ 13579 h 2308770"/>
                    <a:gd name="connsiteX5" fmla="*/ 1328920 w 1482695"/>
                    <a:gd name="connsiteY5" fmla="*/ 254516 h 2308770"/>
                    <a:gd name="connsiteX6" fmla="*/ 1482695 w 1482695"/>
                    <a:gd name="connsiteY6" fmla="*/ 278820 h 2308770"/>
                    <a:gd name="connsiteX7" fmla="*/ 1153706 w 1482695"/>
                    <a:gd name="connsiteY7" fmla="*/ 2308770 h 2308770"/>
                    <a:gd name="connsiteX8" fmla="*/ 431810 w 1482695"/>
                    <a:gd name="connsiteY8" fmla="*/ 2291049 h 2308770"/>
                    <a:gd name="connsiteX9" fmla="*/ 298009 w 1482695"/>
                    <a:gd name="connsiteY9" fmla="*/ 2295851 h 2308770"/>
                    <a:gd name="connsiteX10" fmla="*/ 265056 w 1482695"/>
                    <a:gd name="connsiteY10" fmla="*/ 2260410 h 2308770"/>
                    <a:gd name="connsiteX11" fmla="*/ 158745 w 1482695"/>
                    <a:gd name="connsiteY11" fmla="*/ 2092742 h 2308770"/>
                    <a:gd name="connsiteX12" fmla="*/ 1582 w 1482695"/>
                    <a:gd name="connsiteY12" fmla="*/ 1228654 h 2308770"/>
                    <a:gd name="connsiteX0" fmla="*/ 1582 w 1482695"/>
                    <a:gd name="connsiteY0" fmla="*/ 1313545 h 2393661"/>
                    <a:gd name="connsiteX1" fmla="*/ 217610 w 1482695"/>
                    <a:gd name="connsiteY1" fmla="*/ 1097517 h 2393661"/>
                    <a:gd name="connsiteX2" fmla="*/ 912584 w 1482695"/>
                    <a:gd name="connsiteY2" fmla="*/ 1154072 h 2393661"/>
                    <a:gd name="connsiteX3" fmla="*/ 1153309 w 1482695"/>
                    <a:gd name="connsiteY3" fmla="*/ 425095 h 2393661"/>
                    <a:gd name="connsiteX4" fmla="*/ 1213220 w 1482695"/>
                    <a:gd name="connsiteY4" fmla="*/ 98470 h 2393661"/>
                    <a:gd name="connsiteX5" fmla="*/ 1336960 w 1482695"/>
                    <a:gd name="connsiteY5" fmla="*/ 161814 h 2393661"/>
                    <a:gd name="connsiteX6" fmla="*/ 1482695 w 1482695"/>
                    <a:gd name="connsiteY6" fmla="*/ 363711 h 2393661"/>
                    <a:gd name="connsiteX7" fmla="*/ 1153706 w 1482695"/>
                    <a:gd name="connsiteY7" fmla="*/ 2393661 h 2393661"/>
                    <a:gd name="connsiteX8" fmla="*/ 431810 w 1482695"/>
                    <a:gd name="connsiteY8" fmla="*/ 2375940 h 2393661"/>
                    <a:gd name="connsiteX9" fmla="*/ 298009 w 1482695"/>
                    <a:gd name="connsiteY9" fmla="*/ 2380742 h 2393661"/>
                    <a:gd name="connsiteX10" fmla="*/ 265056 w 1482695"/>
                    <a:gd name="connsiteY10" fmla="*/ 2345301 h 2393661"/>
                    <a:gd name="connsiteX11" fmla="*/ 158745 w 1482695"/>
                    <a:gd name="connsiteY11" fmla="*/ 2177633 h 2393661"/>
                    <a:gd name="connsiteX12" fmla="*/ 1582 w 1482695"/>
                    <a:gd name="connsiteY12" fmla="*/ 1313545 h 2393661"/>
                    <a:gd name="connsiteX0" fmla="*/ 1582 w 1482695"/>
                    <a:gd name="connsiteY0" fmla="*/ 1313545 h 2393661"/>
                    <a:gd name="connsiteX1" fmla="*/ 217610 w 1482695"/>
                    <a:gd name="connsiteY1" fmla="*/ 1097517 h 2393661"/>
                    <a:gd name="connsiteX2" fmla="*/ 878489 w 1482695"/>
                    <a:gd name="connsiteY2" fmla="*/ 885411 h 2393661"/>
                    <a:gd name="connsiteX3" fmla="*/ 1153309 w 1482695"/>
                    <a:gd name="connsiteY3" fmla="*/ 425095 h 2393661"/>
                    <a:gd name="connsiteX4" fmla="*/ 1213220 w 1482695"/>
                    <a:gd name="connsiteY4" fmla="*/ 98470 h 2393661"/>
                    <a:gd name="connsiteX5" fmla="*/ 1336960 w 1482695"/>
                    <a:gd name="connsiteY5" fmla="*/ 161814 h 2393661"/>
                    <a:gd name="connsiteX6" fmla="*/ 1482695 w 1482695"/>
                    <a:gd name="connsiteY6" fmla="*/ 363711 h 2393661"/>
                    <a:gd name="connsiteX7" fmla="*/ 1153706 w 1482695"/>
                    <a:gd name="connsiteY7" fmla="*/ 2393661 h 2393661"/>
                    <a:gd name="connsiteX8" fmla="*/ 431810 w 1482695"/>
                    <a:gd name="connsiteY8" fmla="*/ 2375940 h 2393661"/>
                    <a:gd name="connsiteX9" fmla="*/ 298009 w 1482695"/>
                    <a:gd name="connsiteY9" fmla="*/ 2380742 h 2393661"/>
                    <a:gd name="connsiteX10" fmla="*/ 265056 w 1482695"/>
                    <a:gd name="connsiteY10" fmla="*/ 2345301 h 2393661"/>
                    <a:gd name="connsiteX11" fmla="*/ 158745 w 1482695"/>
                    <a:gd name="connsiteY11" fmla="*/ 2177633 h 2393661"/>
                    <a:gd name="connsiteX12" fmla="*/ 1582 w 1482695"/>
                    <a:gd name="connsiteY12" fmla="*/ 1313545 h 2393661"/>
                    <a:gd name="connsiteX0" fmla="*/ 1582 w 1483577"/>
                    <a:gd name="connsiteY0" fmla="*/ 1313545 h 2393661"/>
                    <a:gd name="connsiteX1" fmla="*/ 217610 w 1483577"/>
                    <a:gd name="connsiteY1" fmla="*/ 1097517 h 2393661"/>
                    <a:gd name="connsiteX2" fmla="*/ 878489 w 1483577"/>
                    <a:gd name="connsiteY2" fmla="*/ 885411 h 2393661"/>
                    <a:gd name="connsiteX3" fmla="*/ 1153309 w 1483577"/>
                    <a:gd name="connsiteY3" fmla="*/ 425095 h 2393661"/>
                    <a:gd name="connsiteX4" fmla="*/ 1213220 w 1483577"/>
                    <a:gd name="connsiteY4" fmla="*/ 98470 h 2393661"/>
                    <a:gd name="connsiteX5" fmla="*/ 1336960 w 1483577"/>
                    <a:gd name="connsiteY5" fmla="*/ 161814 h 2393661"/>
                    <a:gd name="connsiteX6" fmla="*/ 1482695 w 1483577"/>
                    <a:gd name="connsiteY6" fmla="*/ 363711 h 2393661"/>
                    <a:gd name="connsiteX7" fmla="*/ 1386040 w 1483577"/>
                    <a:gd name="connsiteY7" fmla="*/ 1137898 h 2393661"/>
                    <a:gd name="connsiteX8" fmla="*/ 1153706 w 1483577"/>
                    <a:gd name="connsiteY8" fmla="*/ 2393661 h 2393661"/>
                    <a:gd name="connsiteX9" fmla="*/ 431810 w 1483577"/>
                    <a:gd name="connsiteY9" fmla="*/ 2375940 h 2393661"/>
                    <a:gd name="connsiteX10" fmla="*/ 298009 w 1483577"/>
                    <a:gd name="connsiteY10" fmla="*/ 2380742 h 2393661"/>
                    <a:gd name="connsiteX11" fmla="*/ 265056 w 1483577"/>
                    <a:gd name="connsiteY11" fmla="*/ 2345301 h 2393661"/>
                    <a:gd name="connsiteX12" fmla="*/ 158745 w 1483577"/>
                    <a:gd name="connsiteY12" fmla="*/ 2177633 h 2393661"/>
                    <a:gd name="connsiteX13" fmla="*/ 1582 w 1483577"/>
                    <a:gd name="connsiteY13" fmla="*/ 1313545 h 2393661"/>
                    <a:gd name="connsiteX0" fmla="*/ 1582 w 1586275"/>
                    <a:gd name="connsiteY0" fmla="*/ 1313545 h 2393661"/>
                    <a:gd name="connsiteX1" fmla="*/ 217610 w 1586275"/>
                    <a:gd name="connsiteY1" fmla="*/ 1097517 h 2393661"/>
                    <a:gd name="connsiteX2" fmla="*/ 878489 w 1586275"/>
                    <a:gd name="connsiteY2" fmla="*/ 885411 h 2393661"/>
                    <a:gd name="connsiteX3" fmla="*/ 1153309 w 1586275"/>
                    <a:gd name="connsiteY3" fmla="*/ 425095 h 2393661"/>
                    <a:gd name="connsiteX4" fmla="*/ 1213220 w 1586275"/>
                    <a:gd name="connsiteY4" fmla="*/ 98470 h 2393661"/>
                    <a:gd name="connsiteX5" fmla="*/ 1336960 w 1586275"/>
                    <a:gd name="connsiteY5" fmla="*/ 161814 h 2393661"/>
                    <a:gd name="connsiteX6" fmla="*/ 1482695 w 1586275"/>
                    <a:gd name="connsiteY6" fmla="*/ 363711 h 2393661"/>
                    <a:gd name="connsiteX7" fmla="*/ 1573386 w 1586275"/>
                    <a:gd name="connsiteY7" fmla="*/ 1242742 h 2393661"/>
                    <a:gd name="connsiteX8" fmla="*/ 1153706 w 1586275"/>
                    <a:gd name="connsiteY8" fmla="*/ 2393661 h 2393661"/>
                    <a:gd name="connsiteX9" fmla="*/ 431810 w 1586275"/>
                    <a:gd name="connsiteY9" fmla="*/ 2375940 h 2393661"/>
                    <a:gd name="connsiteX10" fmla="*/ 298009 w 1586275"/>
                    <a:gd name="connsiteY10" fmla="*/ 2380742 h 2393661"/>
                    <a:gd name="connsiteX11" fmla="*/ 265056 w 1586275"/>
                    <a:gd name="connsiteY11" fmla="*/ 2345301 h 2393661"/>
                    <a:gd name="connsiteX12" fmla="*/ 158745 w 1586275"/>
                    <a:gd name="connsiteY12" fmla="*/ 2177633 h 2393661"/>
                    <a:gd name="connsiteX13" fmla="*/ 1582 w 1586275"/>
                    <a:gd name="connsiteY13" fmla="*/ 1313545 h 2393661"/>
                    <a:gd name="connsiteX0" fmla="*/ 1582 w 1586275"/>
                    <a:gd name="connsiteY0" fmla="*/ 1151729 h 2231845"/>
                    <a:gd name="connsiteX1" fmla="*/ 217610 w 1586275"/>
                    <a:gd name="connsiteY1" fmla="*/ 935701 h 2231845"/>
                    <a:gd name="connsiteX2" fmla="*/ 878489 w 1586275"/>
                    <a:gd name="connsiteY2" fmla="*/ 723595 h 2231845"/>
                    <a:gd name="connsiteX3" fmla="*/ 1153309 w 1586275"/>
                    <a:gd name="connsiteY3" fmla="*/ 263279 h 2231845"/>
                    <a:gd name="connsiteX4" fmla="*/ 1336960 w 1586275"/>
                    <a:gd name="connsiteY4" fmla="*/ -2 h 2231845"/>
                    <a:gd name="connsiteX5" fmla="*/ 1482695 w 1586275"/>
                    <a:gd name="connsiteY5" fmla="*/ 201895 h 2231845"/>
                    <a:gd name="connsiteX6" fmla="*/ 1573386 w 1586275"/>
                    <a:gd name="connsiteY6" fmla="*/ 1080926 h 2231845"/>
                    <a:gd name="connsiteX7" fmla="*/ 1153706 w 1586275"/>
                    <a:gd name="connsiteY7" fmla="*/ 2231845 h 2231845"/>
                    <a:gd name="connsiteX8" fmla="*/ 431810 w 1586275"/>
                    <a:gd name="connsiteY8" fmla="*/ 2214124 h 2231845"/>
                    <a:gd name="connsiteX9" fmla="*/ 298009 w 1586275"/>
                    <a:gd name="connsiteY9" fmla="*/ 2218926 h 2231845"/>
                    <a:gd name="connsiteX10" fmla="*/ 265056 w 1586275"/>
                    <a:gd name="connsiteY10" fmla="*/ 2183485 h 2231845"/>
                    <a:gd name="connsiteX11" fmla="*/ 158745 w 1586275"/>
                    <a:gd name="connsiteY11" fmla="*/ 2015817 h 2231845"/>
                    <a:gd name="connsiteX12" fmla="*/ 1582 w 1586275"/>
                    <a:gd name="connsiteY12" fmla="*/ 1151729 h 2231845"/>
                    <a:gd name="connsiteX0" fmla="*/ 1582 w 1592219"/>
                    <a:gd name="connsiteY0" fmla="*/ 1013820 h 2093936"/>
                    <a:gd name="connsiteX1" fmla="*/ 217610 w 1592219"/>
                    <a:gd name="connsiteY1" fmla="*/ 797792 h 2093936"/>
                    <a:gd name="connsiteX2" fmla="*/ 878489 w 1592219"/>
                    <a:gd name="connsiteY2" fmla="*/ 585686 h 2093936"/>
                    <a:gd name="connsiteX3" fmla="*/ 1153309 w 1592219"/>
                    <a:gd name="connsiteY3" fmla="*/ 125370 h 2093936"/>
                    <a:gd name="connsiteX4" fmla="*/ 1482695 w 1592219"/>
                    <a:gd name="connsiteY4" fmla="*/ 63986 h 2093936"/>
                    <a:gd name="connsiteX5" fmla="*/ 1573386 w 1592219"/>
                    <a:gd name="connsiteY5" fmla="*/ 943017 h 2093936"/>
                    <a:gd name="connsiteX6" fmla="*/ 1153706 w 1592219"/>
                    <a:gd name="connsiteY6" fmla="*/ 2093936 h 2093936"/>
                    <a:gd name="connsiteX7" fmla="*/ 431810 w 1592219"/>
                    <a:gd name="connsiteY7" fmla="*/ 2076215 h 2093936"/>
                    <a:gd name="connsiteX8" fmla="*/ 298009 w 1592219"/>
                    <a:gd name="connsiteY8" fmla="*/ 2081017 h 2093936"/>
                    <a:gd name="connsiteX9" fmla="*/ 265056 w 1592219"/>
                    <a:gd name="connsiteY9" fmla="*/ 2045576 h 2093936"/>
                    <a:gd name="connsiteX10" fmla="*/ 158745 w 1592219"/>
                    <a:gd name="connsiteY10" fmla="*/ 1877908 h 2093936"/>
                    <a:gd name="connsiteX11" fmla="*/ 1582 w 1592219"/>
                    <a:gd name="connsiteY11" fmla="*/ 1013820 h 2093936"/>
                    <a:gd name="connsiteX0" fmla="*/ 1582 w 1586764"/>
                    <a:gd name="connsiteY0" fmla="*/ 1422046 h 2502162"/>
                    <a:gd name="connsiteX1" fmla="*/ 217610 w 1586764"/>
                    <a:gd name="connsiteY1" fmla="*/ 1206018 h 2502162"/>
                    <a:gd name="connsiteX2" fmla="*/ 878489 w 1586764"/>
                    <a:gd name="connsiteY2" fmla="*/ 993912 h 2502162"/>
                    <a:gd name="connsiteX3" fmla="*/ 1153309 w 1586764"/>
                    <a:gd name="connsiteY3" fmla="*/ 533596 h 2502162"/>
                    <a:gd name="connsiteX4" fmla="*/ 1431283 w 1586764"/>
                    <a:gd name="connsiteY4" fmla="*/ 21207 h 2502162"/>
                    <a:gd name="connsiteX5" fmla="*/ 1573386 w 1586764"/>
                    <a:gd name="connsiteY5" fmla="*/ 1351243 h 2502162"/>
                    <a:gd name="connsiteX6" fmla="*/ 1153706 w 1586764"/>
                    <a:gd name="connsiteY6" fmla="*/ 2502162 h 2502162"/>
                    <a:gd name="connsiteX7" fmla="*/ 431810 w 1586764"/>
                    <a:gd name="connsiteY7" fmla="*/ 2484441 h 2502162"/>
                    <a:gd name="connsiteX8" fmla="*/ 298009 w 1586764"/>
                    <a:gd name="connsiteY8" fmla="*/ 2489243 h 2502162"/>
                    <a:gd name="connsiteX9" fmla="*/ 265056 w 1586764"/>
                    <a:gd name="connsiteY9" fmla="*/ 2453802 h 2502162"/>
                    <a:gd name="connsiteX10" fmla="*/ 158745 w 1586764"/>
                    <a:gd name="connsiteY10" fmla="*/ 2286134 h 2502162"/>
                    <a:gd name="connsiteX11" fmla="*/ 1582 w 1586764"/>
                    <a:gd name="connsiteY11" fmla="*/ 1422046 h 2502162"/>
                    <a:gd name="connsiteX0" fmla="*/ 1582 w 1431283"/>
                    <a:gd name="connsiteY0" fmla="*/ 1483092 h 2563208"/>
                    <a:gd name="connsiteX1" fmla="*/ 217610 w 1431283"/>
                    <a:gd name="connsiteY1" fmla="*/ 1267064 h 2563208"/>
                    <a:gd name="connsiteX2" fmla="*/ 878489 w 1431283"/>
                    <a:gd name="connsiteY2" fmla="*/ 1054958 h 2563208"/>
                    <a:gd name="connsiteX3" fmla="*/ 1153309 w 1431283"/>
                    <a:gd name="connsiteY3" fmla="*/ 594642 h 2563208"/>
                    <a:gd name="connsiteX4" fmla="*/ 1431283 w 1431283"/>
                    <a:gd name="connsiteY4" fmla="*/ 82253 h 2563208"/>
                    <a:gd name="connsiteX5" fmla="*/ 1153706 w 1431283"/>
                    <a:gd name="connsiteY5" fmla="*/ 2563208 h 2563208"/>
                    <a:gd name="connsiteX6" fmla="*/ 431810 w 1431283"/>
                    <a:gd name="connsiteY6" fmla="*/ 2545487 h 2563208"/>
                    <a:gd name="connsiteX7" fmla="*/ 298009 w 1431283"/>
                    <a:gd name="connsiteY7" fmla="*/ 2550289 h 2563208"/>
                    <a:gd name="connsiteX8" fmla="*/ 265056 w 1431283"/>
                    <a:gd name="connsiteY8" fmla="*/ 2514848 h 2563208"/>
                    <a:gd name="connsiteX9" fmla="*/ 158745 w 1431283"/>
                    <a:gd name="connsiteY9" fmla="*/ 2347180 h 2563208"/>
                    <a:gd name="connsiteX10" fmla="*/ 1582 w 1431283"/>
                    <a:gd name="connsiteY10" fmla="*/ 1483092 h 2563208"/>
                    <a:gd name="connsiteX0" fmla="*/ 1582 w 1431283"/>
                    <a:gd name="connsiteY0" fmla="*/ 1440219 h 2520335"/>
                    <a:gd name="connsiteX1" fmla="*/ 217610 w 1431283"/>
                    <a:gd name="connsiteY1" fmla="*/ 1224191 h 2520335"/>
                    <a:gd name="connsiteX2" fmla="*/ 878489 w 1431283"/>
                    <a:gd name="connsiteY2" fmla="*/ 1012085 h 2520335"/>
                    <a:gd name="connsiteX3" fmla="*/ 1431283 w 1431283"/>
                    <a:gd name="connsiteY3" fmla="*/ 39380 h 2520335"/>
                    <a:gd name="connsiteX4" fmla="*/ 1153706 w 1431283"/>
                    <a:gd name="connsiteY4" fmla="*/ 2520335 h 2520335"/>
                    <a:gd name="connsiteX5" fmla="*/ 431810 w 1431283"/>
                    <a:gd name="connsiteY5" fmla="*/ 2502614 h 2520335"/>
                    <a:gd name="connsiteX6" fmla="*/ 298009 w 1431283"/>
                    <a:gd name="connsiteY6" fmla="*/ 2507416 h 2520335"/>
                    <a:gd name="connsiteX7" fmla="*/ 265056 w 1431283"/>
                    <a:gd name="connsiteY7" fmla="*/ 2471975 h 2520335"/>
                    <a:gd name="connsiteX8" fmla="*/ 158745 w 1431283"/>
                    <a:gd name="connsiteY8" fmla="*/ 2304307 h 2520335"/>
                    <a:gd name="connsiteX9" fmla="*/ 1582 w 1431283"/>
                    <a:gd name="connsiteY9" fmla="*/ 1440219 h 2520335"/>
                    <a:gd name="connsiteX0" fmla="*/ 1582 w 1431283"/>
                    <a:gd name="connsiteY0" fmla="*/ 1450647 h 2530763"/>
                    <a:gd name="connsiteX1" fmla="*/ 217610 w 1431283"/>
                    <a:gd name="connsiteY1" fmla="*/ 1234619 h 2530763"/>
                    <a:gd name="connsiteX2" fmla="*/ 854463 w 1431283"/>
                    <a:gd name="connsiteY2" fmla="*/ 767793 h 2530763"/>
                    <a:gd name="connsiteX3" fmla="*/ 1431283 w 1431283"/>
                    <a:gd name="connsiteY3" fmla="*/ 49808 h 2530763"/>
                    <a:gd name="connsiteX4" fmla="*/ 1153706 w 1431283"/>
                    <a:gd name="connsiteY4" fmla="*/ 2530763 h 2530763"/>
                    <a:gd name="connsiteX5" fmla="*/ 431810 w 1431283"/>
                    <a:gd name="connsiteY5" fmla="*/ 2513042 h 2530763"/>
                    <a:gd name="connsiteX6" fmla="*/ 298009 w 1431283"/>
                    <a:gd name="connsiteY6" fmla="*/ 2517844 h 2530763"/>
                    <a:gd name="connsiteX7" fmla="*/ 265056 w 1431283"/>
                    <a:gd name="connsiteY7" fmla="*/ 2482403 h 2530763"/>
                    <a:gd name="connsiteX8" fmla="*/ 158745 w 1431283"/>
                    <a:gd name="connsiteY8" fmla="*/ 2314735 h 2530763"/>
                    <a:gd name="connsiteX9" fmla="*/ 1582 w 1431283"/>
                    <a:gd name="connsiteY9" fmla="*/ 1450647 h 2530763"/>
                    <a:gd name="connsiteX0" fmla="*/ 1582 w 1431283"/>
                    <a:gd name="connsiteY0" fmla="*/ 1450647 h 2530763"/>
                    <a:gd name="connsiteX1" fmla="*/ 171490 w 1431283"/>
                    <a:gd name="connsiteY1" fmla="*/ 1027851 h 2530763"/>
                    <a:gd name="connsiteX2" fmla="*/ 854463 w 1431283"/>
                    <a:gd name="connsiteY2" fmla="*/ 767793 h 2530763"/>
                    <a:gd name="connsiteX3" fmla="*/ 1431283 w 1431283"/>
                    <a:gd name="connsiteY3" fmla="*/ 49808 h 2530763"/>
                    <a:gd name="connsiteX4" fmla="*/ 1153706 w 1431283"/>
                    <a:gd name="connsiteY4" fmla="*/ 2530763 h 2530763"/>
                    <a:gd name="connsiteX5" fmla="*/ 431810 w 1431283"/>
                    <a:gd name="connsiteY5" fmla="*/ 2513042 h 2530763"/>
                    <a:gd name="connsiteX6" fmla="*/ 298009 w 1431283"/>
                    <a:gd name="connsiteY6" fmla="*/ 2517844 h 2530763"/>
                    <a:gd name="connsiteX7" fmla="*/ 265056 w 1431283"/>
                    <a:gd name="connsiteY7" fmla="*/ 2482403 h 2530763"/>
                    <a:gd name="connsiteX8" fmla="*/ 158745 w 1431283"/>
                    <a:gd name="connsiteY8" fmla="*/ 2314735 h 2530763"/>
                    <a:gd name="connsiteX9" fmla="*/ 1582 w 1431283"/>
                    <a:gd name="connsiteY9" fmla="*/ 1450647 h 2530763"/>
                    <a:gd name="connsiteX0" fmla="*/ 1582 w 1431283"/>
                    <a:gd name="connsiteY0" fmla="*/ 1450647 h 2519957"/>
                    <a:gd name="connsiteX1" fmla="*/ 171490 w 1431283"/>
                    <a:gd name="connsiteY1" fmla="*/ 1027851 h 2519957"/>
                    <a:gd name="connsiteX2" fmla="*/ 854463 w 1431283"/>
                    <a:gd name="connsiteY2" fmla="*/ 767793 h 2519957"/>
                    <a:gd name="connsiteX3" fmla="*/ 1431283 w 1431283"/>
                    <a:gd name="connsiteY3" fmla="*/ 49808 h 2519957"/>
                    <a:gd name="connsiteX4" fmla="*/ 1095570 w 1431283"/>
                    <a:gd name="connsiteY4" fmla="*/ 2196630 h 2519957"/>
                    <a:gd name="connsiteX5" fmla="*/ 431810 w 1431283"/>
                    <a:gd name="connsiteY5" fmla="*/ 2513042 h 2519957"/>
                    <a:gd name="connsiteX6" fmla="*/ 298009 w 1431283"/>
                    <a:gd name="connsiteY6" fmla="*/ 2517844 h 2519957"/>
                    <a:gd name="connsiteX7" fmla="*/ 265056 w 1431283"/>
                    <a:gd name="connsiteY7" fmla="*/ 2482403 h 2519957"/>
                    <a:gd name="connsiteX8" fmla="*/ 158745 w 1431283"/>
                    <a:gd name="connsiteY8" fmla="*/ 2314735 h 2519957"/>
                    <a:gd name="connsiteX9" fmla="*/ 1582 w 1431283"/>
                    <a:gd name="connsiteY9" fmla="*/ 1450647 h 2519957"/>
                    <a:gd name="connsiteX0" fmla="*/ 1582 w 1257897"/>
                    <a:gd name="connsiteY0" fmla="*/ 1150425 h 2219735"/>
                    <a:gd name="connsiteX1" fmla="*/ 171490 w 1257897"/>
                    <a:gd name="connsiteY1" fmla="*/ 727629 h 2219735"/>
                    <a:gd name="connsiteX2" fmla="*/ 854463 w 1257897"/>
                    <a:gd name="connsiteY2" fmla="*/ 467571 h 2219735"/>
                    <a:gd name="connsiteX3" fmla="*/ 1257879 w 1257897"/>
                    <a:gd name="connsiteY3" fmla="*/ 74785 h 2219735"/>
                    <a:gd name="connsiteX4" fmla="*/ 1095570 w 1257897"/>
                    <a:gd name="connsiteY4" fmla="*/ 1896408 h 2219735"/>
                    <a:gd name="connsiteX5" fmla="*/ 431810 w 1257897"/>
                    <a:gd name="connsiteY5" fmla="*/ 2212820 h 2219735"/>
                    <a:gd name="connsiteX6" fmla="*/ 298009 w 1257897"/>
                    <a:gd name="connsiteY6" fmla="*/ 2217622 h 2219735"/>
                    <a:gd name="connsiteX7" fmla="*/ 265056 w 1257897"/>
                    <a:gd name="connsiteY7" fmla="*/ 2182181 h 2219735"/>
                    <a:gd name="connsiteX8" fmla="*/ 158745 w 1257897"/>
                    <a:gd name="connsiteY8" fmla="*/ 2014513 h 2219735"/>
                    <a:gd name="connsiteX9" fmla="*/ 1582 w 1257897"/>
                    <a:gd name="connsiteY9" fmla="*/ 1150425 h 2219735"/>
                    <a:gd name="connsiteX0" fmla="*/ 1582 w 1436764"/>
                    <a:gd name="connsiteY0" fmla="*/ 1150425 h 2219735"/>
                    <a:gd name="connsiteX1" fmla="*/ 171490 w 1436764"/>
                    <a:gd name="connsiteY1" fmla="*/ 727629 h 2219735"/>
                    <a:gd name="connsiteX2" fmla="*/ 854463 w 1436764"/>
                    <a:gd name="connsiteY2" fmla="*/ 467571 h 2219735"/>
                    <a:gd name="connsiteX3" fmla="*/ 1257879 w 1436764"/>
                    <a:gd name="connsiteY3" fmla="*/ 74785 h 2219735"/>
                    <a:gd name="connsiteX4" fmla="*/ 1433319 w 1436764"/>
                    <a:gd name="connsiteY4" fmla="*/ 962353 h 2219735"/>
                    <a:gd name="connsiteX5" fmla="*/ 1095570 w 1436764"/>
                    <a:gd name="connsiteY5" fmla="*/ 1896408 h 2219735"/>
                    <a:gd name="connsiteX6" fmla="*/ 431810 w 1436764"/>
                    <a:gd name="connsiteY6" fmla="*/ 2212820 h 2219735"/>
                    <a:gd name="connsiteX7" fmla="*/ 298009 w 1436764"/>
                    <a:gd name="connsiteY7" fmla="*/ 2217622 h 2219735"/>
                    <a:gd name="connsiteX8" fmla="*/ 265056 w 1436764"/>
                    <a:gd name="connsiteY8" fmla="*/ 2182181 h 2219735"/>
                    <a:gd name="connsiteX9" fmla="*/ 158745 w 1436764"/>
                    <a:gd name="connsiteY9" fmla="*/ 2014513 h 2219735"/>
                    <a:gd name="connsiteX10" fmla="*/ 1582 w 1436764"/>
                    <a:gd name="connsiteY10" fmla="*/ 1150425 h 2219735"/>
                    <a:gd name="connsiteX0" fmla="*/ 1582 w 1500339"/>
                    <a:gd name="connsiteY0" fmla="*/ 1150425 h 2219735"/>
                    <a:gd name="connsiteX1" fmla="*/ 171490 w 1500339"/>
                    <a:gd name="connsiteY1" fmla="*/ 727629 h 2219735"/>
                    <a:gd name="connsiteX2" fmla="*/ 854463 w 1500339"/>
                    <a:gd name="connsiteY2" fmla="*/ 467571 h 2219735"/>
                    <a:gd name="connsiteX3" fmla="*/ 1257879 w 1500339"/>
                    <a:gd name="connsiteY3" fmla="*/ 74785 h 2219735"/>
                    <a:gd name="connsiteX4" fmla="*/ 1497881 w 1500339"/>
                    <a:gd name="connsiteY4" fmla="*/ 818495 h 2219735"/>
                    <a:gd name="connsiteX5" fmla="*/ 1095570 w 1500339"/>
                    <a:gd name="connsiteY5" fmla="*/ 1896408 h 2219735"/>
                    <a:gd name="connsiteX6" fmla="*/ 431810 w 1500339"/>
                    <a:gd name="connsiteY6" fmla="*/ 2212820 h 2219735"/>
                    <a:gd name="connsiteX7" fmla="*/ 298009 w 1500339"/>
                    <a:gd name="connsiteY7" fmla="*/ 2217622 h 2219735"/>
                    <a:gd name="connsiteX8" fmla="*/ 265056 w 1500339"/>
                    <a:gd name="connsiteY8" fmla="*/ 2182181 h 2219735"/>
                    <a:gd name="connsiteX9" fmla="*/ 158745 w 1500339"/>
                    <a:gd name="connsiteY9" fmla="*/ 2014513 h 2219735"/>
                    <a:gd name="connsiteX10" fmla="*/ 1582 w 1500339"/>
                    <a:gd name="connsiteY10" fmla="*/ 1150425 h 221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0339" h="2219735">
                      <a:moveTo>
                        <a:pt x="1582" y="1150425"/>
                      </a:moveTo>
                      <a:cubicBezTo>
                        <a:pt x="1582" y="1031116"/>
                        <a:pt x="29343" y="841438"/>
                        <a:pt x="171490" y="727629"/>
                      </a:cubicBezTo>
                      <a:cubicBezTo>
                        <a:pt x="313637" y="613820"/>
                        <a:pt x="565655" y="467769"/>
                        <a:pt x="854463" y="467571"/>
                      </a:cubicBezTo>
                      <a:cubicBezTo>
                        <a:pt x="1056742" y="270103"/>
                        <a:pt x="1212010" y="-176590"/>
                        <a:pt x="1257879" y="74785"/>
                      </a:cubicBezTo>
                      <a:cubicBezTo>
                        <a:pt x="1321215" y="188474"/>
                        <a:pt x="1524932" y="514891"/>
                        <a:pt x="1497881" y="818495"/>
                      </a:cubicBezTo>
                      <a:cubicBezTo>
                        <a:pt x="1470830" y="1122099"/>
                        <a:pt x="1229349" y="1719222"/>
                        <a:pt x="1095570" y="1896408"/>
                      </a:cubicBezTo>
                      <a:lnTo>
                        <a:pt x="431810" y="2212820"/>
                      </a:lnTo>
                      <a:cubicBezTo>
                        <a:pt x="264479" y="2207713"/>
                        <a:pt x="290101" y="2225682"/>
                        <a:pt x="298009" y="2217622"/>
                      </a:cubicBezTo>
                      <a:cubicBezTo>
                        <a:pt x="305917" y="2209562"/>
                        <a:pt x="263551" y="2213079"/>
                        <a:pt x="265056" y="2182181"/>
                      </a:cubicBezTo>
                      <a:cubicBezTo>
                        <a:pt x="266561" y="2151283"/>
                        <a:pt x="180688" y="2186472"/>
                        <a:pt x="158745" y="2014513"/>
                      </a:cubicBezTo>
                      <a:cubicBezTo>
                        <a:pt x="-26993" y="1755059"/>
                        <a:pt x="1582" y="1438454"/>
                        <a:pt x="1582" y="1150425"/>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17" name="אליפסה 116"/>
                <p:cNvSpPr/>
                <p:nvPr/>
              </p:nvSpPr>
              <p:spPr bwMode="auto">
                <a:xfrm>
                  <a:off x="3506224" y="3917369"/>
                  <a:ext cx="240774" cy="14180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18" name="מלבן מעוגל 1"/>
                <p:cNvSpPr/>
                <p:nvPr/>
              </p:nvSpPr>
              <p:spPr bwMode="auto">
                <a:xfrm>
                  <a:off x="1899990" y="3996541"/>
                  <a:ext cx="1149373" cy="2785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19" name="מלבן מעוגל 1"/>
                <p:cNvSpPr/>
                <p:nvPr/>
              </p:nvSpPr>
              <p:spPr bwMode="auto">
                <a:xfrm rot="1275964">
                  <a:off x="955353" y="3842688"/>
                  <a:ext cx="1108254" cy="39436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72136 w 1440288"/>
                    <a:gd name="connsiteY0" fmla="*/ 490942 h 1571058"/>
                    <a:gd name="connsiteX1" fmla="*/ 288164 w 1440288"/>
                    <a:gd name="connsiteY1" fmla="*/ 274914 h 1571058"/>
                    <a:gd name="connsiteX2" fmla="*/ 745281 w 1440288"/>
                    <a:gd name="connsiteY2" fmla="*/ 150494 h 1571058"/>
                    <a:gd name="connsiteX3" fmla="*/ 1026000 w 1440288"/>
                    <a:gd name="connsiteY3" fmla="*/ 202882 h 1571058"/>
                    <a:gd name="connsiteX4" fmla="*/ 1224260 w 1440288"/>
                    <a:gd name="connsiteY4" fmla="*/ 274914 h 1571058"/>
                    <a:gd name="connsiteX5" fmla="*/ 1361140 w 1440288"/>
                    <a:gd name="connsiteY5" fmla="*/ 23670 h 1571058"/>
                    <a:gd name="connsiteX6" fmla="*/ 1440288 w 1440288"/>
                    <a:gd name="connsiteY6" fmla="*/ 1355030 h 1571058"/>
                    <a:gd name="connsiteX7" fmla="*/ 1224260 w 1440288"/>
                    <a:gd name="connsiteY7" fmla="*/ 1571058 h 1571058"/>
                    <a:gd name="connsiteX8" fmla="*/ 288164 w 1440288"/>
                    <a:gd name="connsiteY8" fmla="*/ 1571058 h 1571058"/>
                    <a:gd name="connsiteX9" fmla="*/ 86424 w 1440288"/>
                    <a:gd name="connsiteY9" fmla="*/ 1397893 h 1571058"/>
                    <a:gd name="connsiteX10" fmla="*/ 72136 w 1440288"/>
                    <a:gd name="connsiteY10" fmla="*/ 490942 h 1571058"/>
                    <a:gd name="connsiteX0" fmla="*/ 72136 w 1607212"/>
                    <a:gd name="connsiteY0" fmla="*/ 490942 h 1571058"/>
                    <a:gd name="connsiteX1" fmla="*/ 288164 w 1607212"/>
                    <a:gd name="connsiteY1" fmla="*/ 274914 h 1571058"/>
                    <a:gd name="connsiteX2" fmla="*/ 745281 w 1607212"/>
                    <a:gd name="connsiteY2" fmla="*/ 150494 h 1571058"/>
                    <a:gd name="connsiteX3" fmla="*/ 1026000 w 1607212"/>
                    <a:gd name="connsiteY3" fmla="*/ 202882 h 1571058"/>
                    <a:gd name="connsiteX4" fmla="*/ 1224260 w 1607212"/>
                    <a:gd name="connsiteY4" fmla="*/ 274914 h 1571058"/>
                    <a:gd name="connsiteX5" fmla="*/ 1361140 w 1607212"/>
                    <a:gd name="connsiteY5" fmla="*/ 23670 h 1571058"/>
                    <a:gd name="connsiteX6" fmla="*/ 1607213 w 1607212"/>
                    <a:gd name="connsiteY6" fmla="*/ 680268 h 1571058"/>
                    <a:gd name="connsiteX7" fmla="*/ 1224260 w 1607212"/>
                    <a:gd name="connsiteY7" fmla="*/ 1571058 h 1571058"/>
                    <a:gd name="connsiteX8" fmla="*/ 288164 w 1607212"/>
                    <a:gd name="connsiteY8" fmla="*/ 1571058 h 1571058"/>
                    <a:gd name="connsiteX9" fmla="*/ 86424 w 1607212"/>
                    <a:gd name="connsiteY9" fmla="*/ 1397893 h 1571058"/>
                    <a:gd name="connsiteX10" fmla="*/ 72136 w 1607212"/>
                    <a:gd name="connsiteY10" fmla="*/ 490942 h 1571058"/>
                    <a:gd name="connsiteX0" fmla="*/ 72136 w 1607213"/>
                    <a:gd name="connsiteY0" fmla="*/ 341066 h 1421182"/>
                    <a:gd name="connsiteX1" fmla="*/ 288164 w 1607213"/>
                    <a:gd name="connsiteY1" fmla="*/ 125038 h 1421182"/>
                    <a:gd name="connsiteX2" fmla="*/ 745281 w 1607213"/>
                    <a:gd name="connsiteY2" fmla="*/ 618 h 1421182"/>
                    <a:gd name="connsiteX3" fmla="*/ 1026000 w 1607213"/>
                    <a:gd name="connsiteY3" fmla="*/ 53006 h 1421182"/>
                    <a:gd name="connsiteX4" fmla="*/ 1224260 w 1607213"/>
                    <a:gd name="connsiteY4" fmla="*/ 125038 h 1421182"/>
                    <a:gd name="connsiteX5" fmla="*/ 1375645 w 1607213"/>
                    <a:gd name="connsiteY5" fmla="*/ 144181 h 1421182"/>
                    <a:gd name="connsiteX6" fmla="*/ 1607213 w 1607213"/>
                    <a:gd name="connsiteY6" fmla="*/ 530392 h 1421182"/>
                    <a:gd name="connsiteX7" fmla="*/ 1224260 w 1607213"/>
                    <a:gd name="connsiteY7" fmla="*/ 1421182 h 1421182"/>
                    <a:gd name="connsiteX8" fmla="*/ 288164 w 1607213"/>
                    <a:gd name="connsiteY8" fmla="*/ 1421182 h 1421182"/>
                    <a:gd name="connsiteX9" fmla="*/ 86424 w 1607213"/>
                    <a:gd name="connsiteY9" fmla="*/ 1248017 h 1421182"/>
                    <a:gd name="connsiteX10" fmla="*/ 72136 w 1607213"/>
                    <a:gd name="connsiteY10" fmla="*/ 341066 h 1421182"/>
                    <a:gd name="connsiteX0" fmla="*/ 72136 w 1607213"/>
                    <a:gd name="connsiteY0" fmla="*/ 567995 h 1648111"/>
                    <a:gd name="connsiteX1" fmla="*/ 334993 w 1607213"/>
                    <a:gd name="connsiteY1" fmla="*/ 3471 h 1648111"/>
                    <a:gd name="connsiteX2" fmla="*/ 745281 w 1607213"/>
                    <a:gd name="connsiteY2" fmla="*/ 227547 h 1648111"/>
                    <a:gd name="connsiteX3" fmla="*/ 1026000 w 1607213"/>
                    <a:gd name="connsiteY3" fmla="*/ 279935 h 1648111"/>
                    <a:gd name="connsiteX4" fmla="*/ 1224260 w 1607213"/>
                    <a:gd name="connsiteY4" fmla="*/ 351967 h 1648111"/>
                    <a:gd name="connsiteX5" fmla="*/ 1375645 w 1607213"/>
                    <a:gd name="connsiteY5" fmla="*/ 371110 h 1648111"/>
                    <a:gd name="connsiteX6" fmla="*/ 1607213 w 1607213"/>
                    <a:gd name="connsiteY6" fmla="*/ 757321 h 1648111"/>
                    <a:gd name="connsiteX7" fmla="*/ 1224260 w 1607213"/>
                    <a:gd name="connsiteY7" fmla="*/ 1648111 h 1648111"/>
                    <a:gd name="connsiteX8" fmla="*/ 288164 w 1607213"/>
                    <a:gd name="connsiteY8" fmla="*/ 1648111 h 1648111"/>
                    <a:gd name="connsiteX9" fmla="*/ 86424 w 1607213"/>
                    <a:gd name="connsiteY9" fmla="*/ 1474946 h 1648111"/>
                    <a:gd name="connsiteX10" fmla="*/ 72136 w 1607213"/>
                    <a:gd name="connsiteY10" fmla="*/ 567995 h 1648111"/>
                    <a:gd name="connsiteX0" fmla="*/ 1059 w 1536136"/>
                    <a:gd name="connsiteY0" fmla="*/ 567995 h 1648111"/>
                    <a:gd name="connsiteX1" fmla="*/ 263916 w 1536136"/>
                    <a:gd name="connsiteY1" fmla="*/ 3471 h 1648111"/>
                    <a:gd name="connsiteX2" fmla="*/ 674204 w 1536136"/>
                    <a:gd name="connsiteY2" fmla="*/ 227547 h 1648111"/>
                    <a:gd name="connsiteX3" fmla="*/ 954923 w 1536136"/>
                    <a:gd name="connsiteY3" fmla="*/ 279935 h 1648111"/>
                    <a:gd name="connsiteX4" fmla="*/ 1153183 w 1536136"/>
                    <a:gd name="connsiteY4" fmla="*/ 351967 h 1648111"/>
                    <a:gd name="connsiteX5" fmla="*/ 1304568 w 1536136"/>
                    <a:gd name="connsiteY5" fmla="*/ 371110 h 1648111"/>
                    <a:gd name="connsiteX6" fmla="*/ 1536136 w 1536136"/>
                    <a:gd name="connsiteY6" fmla="*/ 757321 h 1648111"/>
                    <a:gd name="connsiteX7" fmla="*/ 1153183 w 1536136"/>
                    <a:gd name="connsiteY7" fmla="*/ 1648111 h 1648111"/>
                    <a:gd name="connsiteX8" fmla="*/ 217087 w 1536136"/>
                    <a:gd name="connsiteY8" fmla="*/ 1648111 h 1648111"/>
                    <a:gd name="connsiteX9" fmla="*/ 1059 w 1536136"/>
                    <a:gd name="connsiteY9" fmla="*/ 567995 h 1648111"/>
                    <a:gd name="connsiteX0" fmla="*/ 0 w 1535077"/>
                    <a:gd name="connsiteY0" fmla="*/ 567995 h 1648111"/>
                    <a:gd name="connsiteX1" fmla="*/ 262857 w 1535077"/>
                    <a:gd name="connsiteY1" fmla="*/ 3471 h 1648111"/>
                    <a:gd name="connsiteX2" fmla="*/ 673145 w 1535077"/>
                    <a:gd name="connsiteY2" fmla="*/ 227547 h 1648111"/>
                    <a:gd name="connsiteX3" fmla="*/ 953864 w 1535077"/>
                    <a:gd name="connsiteY3" fmla="*/ 279935 h 1648111"/>
                    <a:gd name="connsiteX4" fmla="*/ 1152124 w 1535077"/>
                    <a:gd name="connsiteY4" fmla="*/ 351967 h 1648111"/>
                    <a:gd name="connsiteX5" fmla="*/ 1303509 w 1535077"/>
                    <a:gd name="connsiteY5" fmla="*/ 371110 h 1648111"/>
                    <a:gd name="connsiteX6" fmla="*/ 1535077 w 1535077"/>
                    <a:gd name="connsiteY6" fmla="*/ 757321 h 1648111"/>
                    <a:gd name="connsiteX7" fmla="*/ 1152124 w 1535077"/>
                    <a:gd name="connsiteY7" fmla="*/ 1648111 h 1648111"/>
                    <a:gd name="connsiteX8" fmla="*/ 0 w 1535077"/>
                    <a:gd name="connsiteY8" fmla="*/ 567995 h 1648111"/>
                    <a:gd name="connsiteX0" fmla="*/ 0 w 1535077"/>
                    <a:gd name="connsiteY0" fmla="*/ 567995 h 1648111"/>
                    <a:gd name="connsiteX1" fmla="*/ 262857 w 1535077"/>
                    <a:gd name="connsiteY1" fmla="*/ 3471 h 1648111"/>
                    <a:gd name="connsiteX2" fmla="*/ 673145 w 1535077"/>
                    <a:gd name="connsiteY2" fmla="*/ 227547 h 1648111"/>
                    <a:gd name="connsiteX3" fmla="*/ 953864 w 1535077"/>
                    <a:gd name="connsiteY3" fmla="*/ 279935 h 1648111"/>
                    <a:gd name="connsiteX4" fmla="*/ 1152124 w 1535077"/>
                    <a:gd name="connsiteY4" fmla="*/ 351967 h 1648111"/>
                    <a:gd name="connsiteX5" fmla="*/ 1303509 w 1535077"/>
                    <a:gd name="connsiteY5" fmla="*/ 371110 h 1648111"/>
                    <a:gd name="connsiteX6" fmla="*/ 1535077 w 1535077"/>
                    <a:gd name="connsiteY6" fmla="*/ 757321 h 1648111"/>
                    <a:gd name="connsiteX7" fmla="*/ 1152124 w 1535077"/>
                    <a:gd name="connsiteY7" fmla="*/ 1648111 h 1648111"/>
                    <a:gd name="connsiteX8" fmla="*/ 364210 w 1535077"/>
                    <a:gd name="connsiteY8" fmla="*/ 1540578 h 1648111"/>
                    <a:gd name="connsiteX9" fmla="*/ 0 w 1535077"/>
                    <a:gd name="connsiteY9" fmla="*/ 567995 h 1648111"/>
                    <a:gd name="connsiteX0" fmla="*/ 5171 w 1360474"/>
                    <a:gd name="connsiteY0" fmla="*/ 743461 h 1648111"/>
                    <a:gd name="connsiteX1" fmla="*/ 88254 w 1360474"/>
                    <a:gd name="connsiteY1" fmla="*/ 3471 h 1648111"/>
                    <a:gd name="connsiteX2" fmla="*/ 498542 w 1360474"/>
                    <a:gd name="connsiteY2" fmla="*/ 227547 h 1648111"/>
                    <a:gd name="connsiteX3" fmla="*/ 779261 w 1360474"/>
                    <a:gd name="connsiteY3" fmla="*/ 279935 h 1648111"/>
                    <a:gd name="connsiteX4" fmla="*/ 977521 w 1360474"/>
                    <a:gd name="connsiteY4" fmla="*/ 351967 h 1648111"/>
                    <a:gd name="connsiteX5" fmla="*/ 1128906 w 1360474"/>
                    <a:gd name="connsiteY5" fmla="*/ 371110 h 1648111"/>
                    <a:gd name="connsiteX6" fmla="*/ 1360474 w 1360474"/>
                    <a:gd name="connsiteY6" fmla="*/ 757321 h 1648111"/>
                    <a:gd name="connsiteX7" fmla="*/ 977521 w 1360474"/>
                    <a:gd name="connsiteY7" fmla="*/ 1648111 h 1648111"/>
                    <a:gd name="connsiteX8" fmla="*/ 189607 w 1360474"/>
                    <a:gd name="connsiteY8" fmla="*/ 1540578 h 1648111"/>
                    <a:gd name="connsiteX9" fmla="*/ 5171 w 1360474"/>
                    <a:gd name="connsiteY9" fmla="*/ 743461 h 16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0474" h="1648111">
                      <a:moveTo>
                        <a:pt x="5171" y="743461"/>
                      </a:moveTo>
                      <a:cubicBezTo>
                        <a:pt x="5171" y="624152"/>
                        <a:pt x="-31055" y="3471"/>
                        <a:pt x="88254" y="3471"/>
                      </a:cubicBezTo>
                      <a:cubicBezTo>
                        <a:pt x="200445" y="-29458"/>
                        <a:pt x="383374" y="181470"/>
                        <a:pt x="498542" y="227547"/>
                      </a:cubicBezTo>
                      <a:cubicBezTo>
                        <a:pt x="613710" y="273624"/>
                        <a:pt x="699431" y="283011"/>
                        <a:pt x="779261" y="279935"/>
                      </a:cubicBezTo>
                      <a:lnTo>
                        <a:pt x="977521" y="351967"/>
                      </a:lnTo>
                      <a:cubicBezTo>
                        <a:pt x="1096830" y="351967"/>
                        <a:pt x="1128906" y="251801"/>
                        <a:pt x="1128906" y="371110"/>
                      </a:cubicBezTo>
                      <a:cubicBezTo>
                        <a:pt x="1152718" y="644852"/>
                        <a:pt x="1336662" y="483579"/>
                        <a:pt x="1360474" y="757321"/>
                      </a:cubicBezTo>
                      <a:cubicBezTo>
                        <a:pt x="1360474" y="876630"/>
                        <a:pt x="1096830" y="1648111"/>
                        <a:pt x="977521" y="1648111"/>
                      </a:cubicBezTo>
                      <a:cubicBezTo>
                        <a:pt x="764281" y="1433812"/>
                        <a:pt x="402847" y="1754877"/>
                        <a:pt x="189607" y="1540578"/>
                      </a:cubicBezTo>
                      <a:lnTo>
                        <a:pt x="5171" y="743461"/>
                      </a:ln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20" name="אליפסה 119"/>
                <p:cNvSpPr/>
                <p:nvPr/>
              </p:nvSpPr>
              <p:spPr bwMode="auto">
                <a:xfrm>
                  <a:off x="2356587" y="4043422"/>
                  <a:ext cx="247280" cy="16150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21" name="אליפסה 120"/>
                <p:cNvSpPr/>
                <p:nvPr/>
              </p:nvSpPr>
              <p:spPr bwMode="auto">
                <a:xfrm>
                  <a:off x="1239489" y="3893735"/>
                  <a:ext cx="169192" cy="18907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22" name="אליפסה 121"/>
                <p:cNvSpPr/>
                <p:nvPr/>
              </p:nvSpPr>
              <p:spPr bwMode="auto">
                <a:xfrm>
                  <a:off x="3232914" y="4254165"/>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3" name="אליפסה 122"/>
                <p:cNvSpPr/>
                <p:nvPr/>
              </p:nvSpPr>
              <p:spPr bwMode="auto">
                <a:xfrm>
                  <a:off x="3543099" y="4082813"/>
                  <a:ext cx="36874" cy="33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4" name="אליפסה 123"/>
                <p:cNvSpPr/>
                <p:nvPr/>
              </p:nvSpPr>
              <p:spPr bwMode="auto">
                <a:xfrm>
                  <a:off x="3553944" y="4137961"/>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5" name="אליפסה 124"/>
                <p:cNvSpPr/>
                <p:nvPr/>
              </p:nvSpPr>
              <p:spPr bwMode="auto">
                <a:xfrm>
                  <a:off x="3803394" y="4086752"/>
                  <a:ext cx="3904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6" name="אליפסה 125"/>
                <p:cNvSpPr/>
                <p:nvPr/>
              </p:nvSpPr>
              <p:spPr bwMode="auto">
                <a:xfrm>
                  <a:off x="3816409" y="4141900"/>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27" name="מחבר חץ ישר 126"/>
                <p:cNvCxnSpPr>
                  <a:endCxn id="108" idx="0"/>
                </p:cNvCxnSpPr>
                <p:nvPr/>
              </p:nvCxnSpPr>
              <p:spPr>
                <a:xfrm flipH="1">
                  <a:off x="2198242" y="3773590"/>
                  <a:ext cx="39044" cy="112856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8" name="אליפסה 127"/>
                <p:cNvSpPr/>
                <p:nvPr/>
              </p:nvSpPr>
              <p:spPr bwMode="auto">
                <a:xfrm>
                  <a:off x="3658062" y="3222111"/>
                  <a:ext cx="34706" cy="33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9" name="אליפסה 128"/>
                <p:cNvSpPr/>
                <p:nvPr/>
              </p:nvSpPr>
              <p:spPr bwMode="auto">
                <a:xfrm>
                  <a:off x="3666739" y="3277259"/>
                  <a:ext cx="39044" cy="27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0" name="אליפסה 129"/>
                <p:cNvSpPr/>
                <p:nvPr/>
              </p:nvSpPr>
              <p:spPr bwMode="auto">
                <a:xfrm>
                  <a:off x="2992142" y="3237868"/>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1" name="אליפסה 130"/>
                <p:cNvSpPr/>
                <p:nvPr/>
              </p:nvSpPr>
              <p:spPr bwMode="auto">
                <a:xfrm>
                  <a:off x="3000818" y="3287108"/>
                  <a:ext cx="3904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2" name="אליפסה 131"/>
                <p:cNvSpPr/>
                <p:nvPr/>
              </p:nvSpPr>
              <p:spPr bwMode="auto">
                <a:xfrm>
                  <a:off x="3117951" y="3361951"/>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3" name="אליפסה 132"/>
                <p:cNvSpPr/>
                <p:nvPr/>
              </p:nvSpPr>
              <p:spPr bwMode="auto">
                <a:xfrm>
                  <a:off x="3128796" y="3419068"/>
                  <a:ext cx="36876" cy="33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4" name="אליפסה 133"/>
                <p:cNvSpPr/>
                <p:nvPr/>
              </p:nvSpPr>
              <p:spPr bwMode="auto">
                <a:xfrm>
                  <a:off x="2493243" y="3212264"/>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5" name="אליפסה 134"/>
                <p:cNvSpPr/>
                <p:nvPr/>
              </p:nvSpPr>
              <p:spPr bwMode="auto">
                <a:xfrm>
                  <a:off x="2501919" y="3267412"/>
                  <a:ext cx="39044" cy="29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6" name="אליפסה 135"/>
                <p:cNvSpPr/>
                <p:nvPr/>
              </p:nvSpPr>
              <p:spPr bwMode="auto">
                <a:xfrm>
                  <a:off x="3430305" y="2769110"/>
                  <a:ext cx="3470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7" name="אליפסה 136"/>
                <p:cNvSpPr/>
                <p:nvPr/>
              </p:nvSpPr>
              <p:spPr bwMode="auto">
                <a:xfrm>
                  <a:off x="3438981" y="2824258"/>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8" name="אליפסה 137"/>
                <p:cNvSpPr/>
                <p:nvPr/>
              </p:nvSpPr>
              <p:spPr bwMode="auto">
                <a:xfrm>
                  <a:off x="3395599" y="3076363"/>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9" name="אליפסה 138"/>
                <p:cNvSpPr/>
                <p:nvPr/>
              </p:nvSpPr>
              <p:spPr bwMode="auto">
                <a:xfrm>
                  <a:off x="3406444" y="3131511"/>
                  <a:ext cx="36876"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0" name="אליפסה 139"/>
                <p:cNvSpPr/>
                <p:nvPr/>
              </p:nvSpPr>
              <p:spPr bwMode="auto">
                <a:xfrm>
                  <a:off x="3927034" y="3048789"/>
                  <a:ext cx="36876" cy="33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1" name="אליפסה 140"/>
                <p:cNvSpPr/>
                <p:nvPr/>
              </p:nvSpPr>
              <p:spPr bwMode="auto">
                <a:xfrm>
                  <a:off x="3937880" y="3103937"/>
                  <a:ext cx="36874" cy="3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42" name="קבוצה 119"/>
                <p:cNvGrpSpPr>
                  <a:grpSpLocks/>
                </p:cNvGrpSpPr>
                <p:nvPr/>
              </p:nvGrpSpPr>
              <p:grpSpPr bwMode="auto">
                <a:xfrm>
                  <a:off x="2357229" y="2825191"/>
                  <a:ext cx="56944" cy="106082"/>
                  <a:chOff x="9025507" y="4643958"/>
                  <a:chExt cx="60039" cy="119108"/>
                </a:xfrm>
              </p:grpSpPr>
              <p:sp>
                <p:nvSpPr>
                  <p:cNvPr id="146" name="אליפסה 145"/>
                  <p:cNvSpPr/>
                  <p:nvPr/>
                </p:nvSpPr>
                <p:spPr>
                  <a:xfrm>
                    <a:off x="9022544" y="4649545"/>
                    <a:ext cx="38879" cy="46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7" name="אליפסה 146"/>
                  <p:cNvSpPr/>
                  <p:nvPr/>
                </p:nvSpPr>
                <p:spPr>
                  <a:xfrm>
                    <a:off x="9033978" y="4722521"/>
                    <a:ext cx="38880" cy="48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43" name="קבוצה 119"/>
                <p:cNvGrpSpPr>
                  <a:grpSpLocks/>
                </p:cNvGrpSpPr>
                <p:nvPr/>
              </p:nvGrpSpPr>
              <p:grpSpPr bwMode="auto">
                <a:xfrm>
                  <a:off x="2863320" y="4083119"/>
                  <a:ext cx="56944" cy="106082"/>
                  <a:chOff x="9025507" y="4643958"/>
                  <a:chExt cx="60039" cy="119108"/>
                </a:xfrm>
              </p:grpSpPr>
              <p:sp>
                <p:nvSpPr>
                  <p:cNvPr id="144" name="אליפסה 143"/>
                  <p:cNvSpPr/>
                  <p:nvPr/>
                </p:nvSpPr>
                <p:spPr>
                  <a:xfrm>
                    <a:off x="9017248" y="4652461"/>
                    <a:ext cx="43454" cy="46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5" name="אליפסה 144"/>
                  <p:cNvSpPr/>
                  <p:nvPr/>
                </p:nvSpPr>
                <p:spPr>
                  <a:xfrm>
                    <a:off x="9028684" y="4725437"/>
                    <a:ext cx="45741" cy="46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sp>
          <p:nvSpPr>
            <p:cNvPr id="41" name="חץ ימינה 40"/>
            <p:cNvSpPr/>
            <p:nvPr/>
          </p:nvSpPr>
          <p:spPr bwMode="auto">
            <a:xfrm flipH="1">
              <a:off x="5032023" y="4994691"/>
              <a:ext cx="460617" cy="470582"/>
            </a:xfrm>
            <a:prstGeom prst="rightArrow">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42" name="קבוצה 151"/>
            <p:cNvGrpSpPr>
              <a:grpSpLocks/>
            </p:cNvGrpSpPr>
            <p:nvPr/>
          </p:nvGrpSpPr>
          <p:grpSpPr bwMode="auto">
            <a:xfrm>
              <a:off x="5277850" y="2911421"/>
              <a:ext cx="3378336" cy="2179894"/>
              <a:chOff x="5277850" y="2911421"/>
              <a:chExt cx="3378336" cy="2179894"/>
            </a:xfrm>
          </p:grpSpPr>
          <p:sp>
            <p:nvSpPr>
              <p:cNvPr id="65" name="מלבן מעוגל 1"/>
              <p:cNvSpPr/>
              <p:nvPr/>
            </p:nvSpPr>
            <p:spPr bwMode="auto">
              <a:xfrm rot="3810613">
                <a:off x="5104508" y="3252630"/>
                <a:ext cx="819187" cy="47250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66" name="מלבן מעוגל 1"/>
              <p:cNvSpPr/>
              <p:nvPr/>
            </p:nvSpPr>
            <p:spPr bwMode="auto">
              <a:xfrm rot="6425253">
                <a:off x="7988573" y="3211818"/>
                <a:ext cx="883319" cy="451906"/>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86424 w 1440288"/>
                  <a:gd name="connsiteY8" fmla="*/ 1248017 h 1421182"/>
                  <a:gd name="connsiteX9" fmla="*/ 72136 w 1440288"/>
                  <a:gd name="connsiteY9" fmla="*/ 341066 h 1421182"/>
                  <a:gd name="connsiteX0" fmla="*/ 3782 w 1371934"/>
                  <a:gd name="connsiteY0" fmla="*/ 341066 h 1808747"/>
                  <a:gd name="connsiteX1" fmla="*/ 219810 w 1371934"/>
                  <a:gd name="connsiteY1" fmla="*/ 125038 h 1808747"/>
                  <a:gd name="connsiteX2" fmla="*/ 676927 w 1371934"/>
                  <a:gd name="connsiteY2" fmla="*/ 618 h 1808747"/>
                  <a:gd name="connsiteX3" fmla="*/ 957646 w 1371934"/>
                  <a:gd name="connsiteY3" fmla="*/ 53006 h 1808747"/>
                  <a:gd name="connsiteX4" fmla="*/ 1155906 w 1371934"/>
                  <a:gd name="connsiteY4" fmla="*/ 125038 h 1808747"/>
                  <a:gd name="connsiteX5" fmla="*/ 1300497 w 1371934"/>
                  <a:gd name="connsiteY5" fmla="*/ 383928 h 1808747"/>
                  <a:gd name="connsiteX6" fmla="*/ 1371934 w 1371934"/>
                  <a:gd name="connsiteY6" fmla="*/ 1205154 h 1808747"/>
                  <a:gd name="connsiteX7" fmla="*/ 1155906 w 1371934"/>
                  <a:gd name="connsiteY7" fmla="*/ 1421182 h 1808747"/>
                  <a:gd name="connsiteX8" fmla="*/ 148810 w 1371934"/>
                  <a:gd name="connsiteY8" fmla="*/ 1808748 h 1808747"/>
                  <a:gd name="connsiteX9" fmla="*/ 3782 w 1371934"/>
                  <a:gd name="connsiteY9" fmla="*/ 341066 h 1808747"/>
                  <a:gd name="connsiteX0" fmla="*/ 3782 w 1371934"/>
                  <a:gd name="connsiteY0" fmla="*/ 341066 h 1808747"/>
                  <a:gd name="connsiteX1" fmla="*/ 219810 w 1371934"/>
                  <a:gd name="connsiteY1" fmla="*/ 125038 h 1808747"/>
                  <a:gd name="connsiteX2" fmla="*/ 676927 w 1371934"/>
                  <a:gd name="connsiteY2" fmla="*/ 618 h 1808747"/>
                  <a:gd name="connsiteX3" fmla="*/ 957646 w 1371934"/>
                  <a:gd name="connsiteY3" fmla="*/ 53006 h 1808747"/>
                  <a:gd name="connsiteX4" fmla="*/ 1155906 w 1371934"/>
                  <a:gd name="connsiteY4" fmla="*/ 125038 h 1808747"/>
                  <a:gd name="connsiteX5" fmla="*/ 1300497 w 1371934"/>
                  <a:gd name="connsiteY5" fmla="*/ 383928 h 1808747"/>
                  <a:gd name="connsiteX6" fmla="*/ 1371934 w 1371934"/>
                  <a:gd name="connsiteY6" fmla="*/ 1205154 h 1808747"/>
                  <a:gd name="connsiteX7" fmla="*/ 1155906 w 1371934"/>
                  <a:gd name="connsiteY7" fmla="*/ 1421182 h 1808747"/>
                  <a:gd name="connsiteX8" fmla="*/ 148810 w 1371934"/>
                  <a:gd name="connsiteY8" fmla="*/ 1808748 h 1808747"/>
                  <a:gd name="connsiteX9" fmla="*/ 3782 w 1371934"/>
                  <a:gd name="connsiteY9" fmla="*/ 341066 h 1808747"/>
                  <a:gd name="connsiteX0" fmla="*/ 19139 w 1343587"/>
                  <a:gd name="connsiteY0" fmla="*/ 930311 h 1808747"/>
                  <a:gd name="connsiteX1" fmla="*/ 191463 w 1343587"/>
                  <a:gd name="connsiteY1" fmla="*/ 125038 h 1808747"/>
                  <a:gd name="connsiteX2" fmla="*/ 648580 w 1343587"/>
                  <a:gd name="connsiteY2" fmla="*/ 618 h 1808747"/>
                  <a:gd name="connsiteX3" fmla="*/ 929299 w 1343587"/>
                  <a:gd name="connsiteY3" fmla="*/ 53006 h 1808747"/>
                  <a:gd name="connsiteX4" fmla="*/ 1127559 w 1343587"/>
                  <a:gd name="connsiteY4" fmla="*/ 125038 h 1808747"/>
                  <a:gd name="connsiteX5" fmla="*/ 1272150 w 1343587"/>
                  <a:gd name="connsiteY5" fmla="*/ 383928 h 1808747"/>
                  <a:gd name="connsiteX6" fmla="*/ 1343587 w 1343587"/>
                  <a:gd name="connsiteY6" fmla="*/ 1205154 h 1808747"/>
                  <a:gd name="connsiteX7" fmla="*/ 1127559 w 1343587"/>
                  <a:gd name="connsiteY7" fmla="*/ 1421182 h 1808747"/>
                  <a:gd name="connsiteX8" fmla="*/ 120463 w 1343587"/>
                  <a:gd name="connsiteY8" fmla="*/ 1808748 h 1808747"/>
                  <a:gd name="connsiteX9" fmla="*/ 19139 w 1343587"/>
                  <a:gd name="connsiteY9" fmla="*/ 930311 h 1808747"/>
                  <a:gd name="connsiteX0" fmla="*/ 19139 w 1343587"/>
                  <a:gd name="connsiteY0" fmla="*/ 929692 h 1808128"/>
                  <a:gd name="connsiteX1" fmla="*/ 648580 w 1343587"/>
                  <a:gd name="connsiteY1" fmla="*/ -1 h 1808128"/>
                  <a:gd name="connsiteX2" fmla="*/ 929299 w 1343587"/>
                  <a:gd name="connsiteY2" fmla="*/ 52387 h 1808128"/>
                  <a:gd name="connsiteX3" fmla="*/ 1127559 w 1343587"/>
                  <a:gd name="connsiteY3" fmla="*/ 124419 h 1808128"/>
                  <a:gd name="connsiteX4" fmla="*/ 1272150 w 1343587"/>
                  <a:gd name="connsiteY4" fmla="*/ 383309 h 1808128"/>
                  <a:gd name="connsiteX5" fmla="*/ 1343587 w 1343587"/>
                  <a:gd name="connsiteY5" fmla="*/ 1204535 h 1808128"/>
                  <a:gd name="connsiteX6" fmla="*/ 1127559 w 1343587"/>
                  <a:gd name="connsiteY6" fmla="*/ 1420563 h 1808128"/>
                  <a:gd name="connsiteX7" fmla="*/ 120463 w 1343587"/>
                  <a:gd name="connsiteY7" fmla="*/ 1808129 h 1808128"/>
                  <a:gd name="connsiteX8" fmla="*/ 19139 w 1343587"/>
                  <a:gd name="connsiteY8" fmla="*/ 929692 h 1808128"/>
                  <a:gd name="connsiteX0" fmla="*/ 19139 w 1343587"/>
                  <a:gd name="connsiteY0" fmla="*/ 877306 h 1755742"/>
                  <a:gd name="connsiteX1" fmla="*/ 929299 w 1343587"/>
                  <a:gd name="connsiteY1" fmla="*/ 1 h 1755742"/>
                  <a:gd name="connsiteX2" fmla="*/ 1127559 w 1343587"/>
                  <a:gd name="connsiteY2" fmla="*/ 72033 h 1755742"/>
                  <a:gd name="connsiteX3" fmla="*/ 1272150 w 1343587"/>
                  <a:gd name="connsiteY3" fmla="*/ 330923 h 1755742"/>
                  <a:gd name="connsiteX4" fmla="*/ 1343587 w 1343587"/>
                  <a:gd name="connsiteY4" fmla="*/ 1152149 h 1755742"/>
                  <a:gd name="connsiteX5" fmla="*/ 1127559 w 1343587"/>
                  <a:gd name="connsiteY5" fmla="*/ 1368177 h 1755742"/>
                  <a:gd name="connsiteX6" fmla="*/ 120463 w 1343587"/>
                  <a:gd name="connsiteY6" fmla="*/ 1755743 h 1755742"/>
                  <a:gd name="connsiteX7" fmla="*/ 19139 w 1343587"/>
                  <a:gd name="connsiteY7" fmla="*/ 877306 h 1755742"/>
                  <a:gd name="connsiteX0" fmla="*/ 19139 w 1343587"/>
                  <a:gd name="connsiteY0" fmla="*/ 877306 h 1755742"/>
                  <a:gd name="connsiteX1" fmla="*/ 929299 w 1343587"/>
                  <a:gd name="connsiteY1" fmla="*/ 1 h 1755742"/>
                  <a:gd name="connsiteX2" fmla="*/ 1020117 w 1343587"/>
                  <a:gd name="connsiteY2" fmla="*/ 353230 h 1755742"/>
                  <a:gd name="connsiteX3" fmla="*/ 1127559 w 1343587"/>
                  <a:gd name="connsiteY3" fmla="*/ 72033 h 1755742"/>
                  <a:gd name="connsiteX4" fmla="*/ 1272150 w 1343587"/>
                  <a:gd name="connsiteY4" fmla="*/ 330923 h 1755742"/>
                  <a:gd name="connsiteX5" fmla="*/ 1343587 w 1343587"/>
                  <a:gd name="connsiteY5" fmla="*/ 1152149 h 1755742"/>
                  <a:gd name="connsiteX6" fmla="*/ 1127559 w 1343587"/>
                  <a:gd name="connsiteY6" fmla="*/ 1368177 h 1755742"/>
                  <a:gd name="connsiteX7" fmla="*/ 120463 w 1343587"/>
                  <a:gd name="connsiteY7" fmla="*/ 1755743 h 1755742"/>
                  <a:gd name="connsiteX8" fmla="*/ 19139 w 1343587"/>
                  <a:gd name="connsiteY8" fmla="*/ 877306 h 1755742"/>
                  <a:gd name="connsiteX0" fmla="*/ 19139 w 1343587"/>
                  <a:gd name="connsiteY0" fmla="*/ 805274 h 1683710"/>
                  <a:gd name="connsiteX1" fmla="*/ 1020117 w 1343587"/>
                  <a:gd name="connsiteY1" fmla="*/ 281198 h 1683710"/>
                  <a:gd name="connsiteX2" fmla="*/ 1127559 w 1343587"/>
                  <a:gd name="connsiteY2" fmla="*/ 1 h 1683710"/>
                  <a:gd name="connsiteX3" fmla="*/ 1272150 w 1343587"/>
                  <a:gd name="connsiteY3" fmla="*/ 258891 h 1683710"/>
                  <a:gd name="connsiteX4" fmla="*/ 1343587 w 1343587"/>
                  <a:gd name="connsiteY4" fmla="*/ 1080117 h 1683710"/>
                  <a:gd name="connsiteX5" fmla="*/ 1127559 w 1343587"/>
                  <a:gd name="connsiteY5" fmla="*/ 1296145 h 1683710"/>
                  <a:gd name="connsiteX6" fmla="*/ 120463 w 1343587"/>
                  <a:gd name="connsiteY6" fmla="*/ 1683711 h 1683710"/>
                  <a:gd name="connsiteX7" fmla="*/ 19139 w 1343587"/>
                  <a:gd name="connsiteY7" fmla="*/ 805274 h 1683710"/>
                  <a:gd name="connsiteX0" fmla="*/ 19139 w 1343587"/>
                  <a:gd name="connsiteY0" fmla="*/ 546383 h 1424819"/>
                  <a:gd name="connsiteX1" fmla="*/ 1020117 w 1343587"/>
                  <a:gd name="connsiteY1" fmla="*/ 22307 h 1424819"/>
                  <a:gd name="connsiteX2" fmla="*/ 1272150 w 1343587"/>
                  <a:gd name="connsiteY2" fmla="*/ 0 h 1424819"/>
                  <a:gd name="connsiteX3" fmla="*/ 1343587 w 1343587"/>
                  <a:gd name="connsiteY3" fmla="*/ 821226 h 1424819"/>
                  <a:gd name="connsiteX4" fmla="*/ 1127559 w 1343587"/>
                  <a:gd name="connsiteY4" fmla="*/ 1037254 h 1424819"/>
                  <a:gd name="connsiteX5" fmla="*/ 120463 w 1343587"/>
                  <a:gd name="connsiteY5" fmla="*/ 1424820 h 1424819"/>
                  <a:gd name="connsiteX6" fmla="*/ 19139 w 1343587"/>
                  <a:gd name="connsiteY6" fmla="*/ 546383 h 1424819"/>
                  <a:gd name="connsiteX0" fmla="*/ 19139 w 1365842"/>
                  <a:gd name="connsiteY0" fmla="*/ 524075 h 1402511"/>
                  <a:gd name="connsiteX1" fmla="*/ 1020117 w 1365842"/>
                  <a:gd name="connsiteY1" fmla="*/ -1 h 1402511"/>
                  <a:gd name="connsiteX2" fmla="*/ 1365842 w 1365842"/>
                  <a:gd name="connsiteY2" fmla="*/ 45326 h 1402511"/>
                  <a:gd name="connsiteX3" fmla="*/ 1343587 w 1365842"/>
                  <a:gd name="connsiteY3" fmla="*/ 798918 h 1402511"/>
                  <a:gd name="connsiteX4" fmla="*/ 1127559 w 1365842"/>
                  <a:gd name="connsiteY4" fmla="*/ 1014946 h 1402511"/>
                  <a:gd name="connsiteX5" fmla="*/ 120463 w 1365842"/>
                  <a:gd name="connsiteY5" fmla="*/ 1402512 h 1402511"/>
                  <a:gd name="connsiteX6" fmla="*/ 19139 w 1365842"/>
                  <a:gd name="connsiteY6" fmla="*/ 524075 h 140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842" h="1402511">
                    <a:moveTo>
                      <a:pt x="19139" y="524075"/>
                    </a:moveTo>
                    <a:cubicBezTo>
                      <a:pt x="169081" y="290323"/>
                      <a:pt x="835380" y="134211"/>
                      <a:pt x="1020117" y="-1"/>
                    </a:cubicBezTo>
                    <a:lnTo>
                      <a:pt x="1365842" y="45326"/>
                    </a:lnTo>
                    <a:lnTo>
                      <a:pt x="1343587" y="798918"/>
                    </a:lnTo>
                    <a:cubicBezTo>
                      <a:pt x="1343587" y="918227"/>
                      <a:pt x="1246868" y="1014946"/>
                      <a:pt x="1127559" y="1014946"/>
                    </a:cubicBezTo>
                    <a:cubicBezTo>
                      <a:pt x="791860" y="1144135"/>
                      <a:pt x="438430" y="1225720"/>
                      <a:pt x="120463" y="1402512"/>
                    </a:cubicBezTo>
                    <a:cubicBezTo>
                      <a:pt x="-65275" y="1143058"/>
                      <a:pt x="19139" y="812104"/>
                      <a:pt x="19139" y="524075"/>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nvGrpSpPr>
              <p:cNvPr id="67" name="קבוצה 119"/>
              <p:cNvGrpSpPr>
                <a:grpSpLocks/>
              </p:cNvGrpSpPr>
              <p:nvPr/>
            </p:nvGrpSpPr>
            <p:grpSpPr bwMode="auto">
              <a:xfrm>
                <a:off x="6035236" y="4972242"/>
                <a:ext cx="61344" cy="119073"/>
                <a:chOff x="9025507" y="4643958"/>
                <a:chExt cx="60039" cy="119108"/>
              </a:xfrm>
            </p:grpSpPr>
            <p:sp>
              <p:nvSpPr>
                <p:cNvPr id="80" name="אליפסה 79"/>
                <p:cNvSpPr/>
                <p:nvPr/>
              </p:nvSpPr>
              <p:spPr>
                <a:xfrm>
                  <a:off x="9024830" y="4644747"/>
                  <a:ext cx="4691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1" name="אליפסה 80"/>
                <p:cNvSpPr/>
                <p:nvPr/>
              </p:nvSpPr>
              <p:spPr>
                <a:xfrm>
                  <a:off x="9039110" y="4717621"/>
                  <a:ext cx="46917" cy="45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68" name="קבוצה 119"/>
              <p:cNvGrpSpPr>
                <a:grpSpLocks/>
              </p:cNvGrpSpPr>
              <p:nvPr/>
            </p:nvGrpSpPr>
            <p:grpSpPr bwMode="auto">
              <a:xfrm>
                <a:off x="5913852" y="4778602"/>
                <a:ext cx="61344" cy="119073"/>
                <a:chOff x="9025507" y="4643958"/>
                <a:chExt cx="60039" cy="119108"/>
              </a:xfrm>
            </p:grpSpPr>
            <p:sp>
              <p:nvSpPr>
                <p:cNvPr id="78" name="אליפסה 77"/>
                <p:cNvSpPr/>
                <p:nvPr/>
              </p:nvSpPr>
              <p:spPr>
                <a:xfrm>
                  <a:off x="9025317" y="4641490"/>
                  <a:ext cx="46918" cy="49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9" name="אליפסה 78"/>
                <p:cNvSpPr/>
                <p:nvPr/>
              </p:nvSpPr>
              <p:spPr>
                <a:xfrm>
                  <a:off x="9039597" y="4718303"/>
                  <a:ext cx="46917" cy="45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69" name="קבוצה 119"/>
              <p:cNvGrpSpPr>
                <a:grpSpLocks/>
              </p:cNvGrpSpPr>
              <p:nvPr/>
            </p:nvGrpSpPr>
            <p:grpSpPr bwMode="auto">
              <a:xfrm>
                <a:off x="5777319" y="4945255"/>
                <a:ext cx="61344" cy="119073"/>
                <a:chOff x="9025507" y="4643958"/>
                <a:chExt cx="60039" cy="119108"/>
              </a:xfrm>
            </p:grpSpPr>
            <p:sp>
              <p:nvSpPr>
                <p:cNvPr id="76" name="אליפסה 75"/>
                <p:cNvSpPr/>
                <p:nvPr/>
              </p:nvSpPr>
              <p:spPr>
                <a:xfrm>
                  <a:off x="9026353" y="4644169"/>
                  <a:ext cx="4487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7" name="אליפסה 76"/>
                <p:cNvSpPr/>
                <p:nvPr/>
              </p:nvSpPr>
              <p:spPr>
                <a:xfrm>
                  <a:off x="9038592" y="4715072"/>
                  <a:ext cx="46917" cy="4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0" name="קבוצה 119"/>
              <p:cNvGrpSpPr>
                <a:grpSpLocks/>
              </p:cNvGrpSpPr>
              <p:nvPr/>
            </p:nvGrpSpPr>
            <p:grpSpPr bwMode="auto">
              <a:xfrm>
                <a:off x="6018157" y="3509921"/>
                <a:ext cx="61344" cy="119073"/>
                <a:chOff x="9025507" y="4643958"/>
                <a:chExt cx="60039" cy="119108"/>
              </a:xfrm>
            </p:grpSpPr>
            <p:sp>
              <p:nvSpPr>
                <p:cNvPr id="74" name="אליפסה 73"/>
                <p:cNvSpPr/>
                <p:nvPr/>
              </p:nvSpPr>
              <p:spPr>
                <a:xfrm>
                  <a:off x="9025227" y="4644129"/>
                  <a:ext cx="4691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5" name="אליפסה 74"/>
                <p:cNvSpPr/>
                <p:nvPr/>
              </p:nvSpPr>
              <p:spPr>
                <a:xfrm>
                  <a:off x="9039507" y="4717002"/>
                  <a:ext cx="46917" cy="43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1" name="קבוצה 119"/>
              <p:cNvGrpSpPr>
                <a:grpSpLocks/>
              </p:cNvGrpSpPr>
              <p:nvPr/>
            </p:nvGrpSpPr>
            <p:grpSpPr bwMode="auto">
              <a:xfrm>
                <a:off x="6020823" y="2911421"/>
                <a:ext cx="61344" cy="119073"/>
                <a:chOff x="9025507" y="4643958"/>
                <a:chExt cx="60039" cy="119108"/>
              </a:xfrm>
            </p:grpSpPr>
            <p:sp>
              <p:nvSpPr>
                <p:cNvPr id="72" name="אליפסה 71"/>
                <p:cNvSpPr/>
                <p:nvPr/>
              </p:nvSpPr>
              <p:spPr>
                <a:xfrm>
                  <a:off x="9024658" y="4644065"/>
                  <a:ext cx="46917"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3" name="אליפסה 72"/>
                <p:cNvSpPr/>
                <p:nvPr/>
              </p:nvSpPr>
              <p:spPr>
                <a:xfrm>
                  <a:off x="9038936" y="4716937"/>
                  <a:ext cx="46918" cy="43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43" name="מלבן מעוגל 1"/>
            <p:cNvSpPr/>
            <p:nvPr/>
          </p:nvSpPr>
          <p:spPr bwMode="auto">
            <a:xfrm rot="5812716">
              <a:off x="5145337" y="2512067"/>
              <a:ext cx="819187" cy="47250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44" name="מלבן מעוגל 1"/>
            <p:cNvSpPr/>
            <p:nvPr/>
          </p:nvSpPr>
          <p:spPr bwMode="auto">
            <a:xfrm rot="15115949" flipH="1">
              <a:off x="7848158" y="2431057"/>
              <a:ext cx="819187" cy="43339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 name="connsiteX0" fmla="*/ 38094 w 1457761"/>
                <a:gd name="connsiteY0" fmla="*/ 13287 h 1913524"/>
                <a:gd name="connsiteX1" fmla="*/ 305637 w 1457761"/>
                <a:gd name="connsiteY1" fmla="*/ 617380 h 1913524"/>
                <a:gd name="connsiteX2" fmla="*/ 762754 w 1457761"/>
                <a:gd name="connsiteY2" fmla="*/ 492960 h 1913524"/>
                <a:gd name="connsiteX3" fmla="*/ 1043473 w 1457761"/>
                <a:gd name="connsiteY3" fmla="*/ 545348 h 1913524"/>
                <a:gd name="connsiteX4" fmla="*/ 1241733 w 1457761"/>
                <a:gd name="connsiteY4" fmla="*/ 617380 h 1913524"/>
                <a:gd name="connsiteX5" fmla="*/ 1386324 w 1457761"/>
                <a:gd name="connsiteY5" fmla="*/ 876270 h 1913524"/>
                <a:gd name="connsiteX6" fmla="*/ 1457761 w 1457761"/>
                <a:gd name="connsiteY6" fmla="*/ 1697496 h 1913524"/>
                <a:gd name="connsiteX7" fmla="*/ 1241733 w 1457761"/>
                <a:gd name="connsiteY7" fmla="*/ 1913524 h 1913524"/>
                <a:gd name="connsiteX8" fmla="*/ 305637 w 1457761"/>
                <a:gd name="connsiteY8" fmla="*/ 1913524 h 1913524"/>
                <a:gd name="connsiteX9" fmla="*/ 103897 w 1457761"/>
                <a:gd name="connsiteY9" fmla="*/ 1740359 h 1913524"/>
                <a:gd name="connsiteX10" fmla="*/ 38094 w 1457761"/>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299896 w 1452020"/>
                <a:gd name="connsiteY8" fmla="*/ 1913524 h 1913524"/>
                <a:gd name="connsiteX9" fmla="*/ 108070 w 1452020"/>
                <a:gd name="connsiteY9" fmla="*/ 1224725 h 1913524"/>
                <a:gd name="connsiteX10" fmla="*/ 32353 w 1452020"/>
                <a:gd name="connsiteY10" fmla="*/ 13287 h 1913524"/>
                <a:gd name="connsiteX0" fmla="*/ 32353 w 1452020"/>
                <a:gd name="connsiteY0" fmla="*/ 13287 h 1913524"/>
                <a:gd name="connsiteX1" fmla="*/ 299896 w 1452020"/>
                <a:gd name="connsiteY1" fmla="*/ 617380 h 1913524"/>
                <a:gd name="connsiteX2" fmla="*/ 757013 w 1452020"/>
                <a:gd name="connsiteY2" fmla="*/ 492960 h 1913524"/>
                <a:gd name="connsiteX3" fmla="*/ 1037732 w 1452020"/>
                <a:gd name="connsiteY3" fmla="*/ 545348 h 1913524"/>
                <a:gd name="connsiteX4" fmla="*/ 1235992 w 1452020"/>
                <a:gd name="connsiteY4" fmla="*/ 617380 h 1913524"/>
                <a:gd name="connsiteX5" fmla="*/ 1380583 w 1452020"/>
                <a:gd name="connsiteY5" fmla="*/ 876270 h 1913524"/>
                <a:gd name="connsiteX6" fmla="*/ 1452020 w 1452020"/>
                <a:gd name="connsiteY6" fmla="*/ 1697496 h 1913524"/>
                <a:gd name="connsiteX7" fmla="*/ 1235992 w 1452020"/>
                <a:gd name="connsiteY7" fmla="*/ 1913524 h 1913524"/>
                <a:gd name="connsiteX8" fmla="*/ 340627 w 1452020"/>
                <a:gd name="connsiteY8" fmla="*/ 1725906 h 1913524"/>
                <a:gd name="connsiteX9" fmla="*/ 108070 w 1452020"/>
                <a:gd name="connsiteY9" fmla="*/ 1224725 h 1913524"/>
                <a:gd name="connsiteX10" fmla="*/ 32353 w 1452020"/>
                <a:gd name="connsiteY10" fmla="*/ 13287 h 1913524"/>
                <a:gd name="connsiteX0" fmla="*/ 32353 w 1452020"/>
                <a:gd name="connsiteY0" fmla="*/ 22451 h 1922688"/>
                <a:gd name="connsiteX1" fmla="*/ 371171 w 1452020"/>
                <a:gd name="connsiteY1" fmla="*/ 298211 h 1922688"/>
                <a:gd name="connsiteX2" fmla="*/ 757013 w 1452020"/>
                <a:gd name="connsiteY2" fmla="*/ 502124 h 1922688"/>
                <a:gd name="connsiteX3" fmla="*/ 1037732 w 1452020"/>
                <a:gd name="connsiteY3" fmla="*/ 554512 h 1922688"/>
                <a:gd name="connsiteX4" fmla="*/ 1235992 w 1452020"/>
                <a:gd name="connsiteY4" fmla="*/ 626544 h 1922688"/>
                <a:gd name="connsiteX5" fmla="*/ 1380583 w 1452020"/>
                <a:gd name="connsiteY5" fmla="*/ 885434 h 1922688"/>
                <a:gd name="connsiteX6" fmla="*/ 1452020 w 1452020"/>
                <a:gd name="connsiteY6" fmla="*/ 1706660 h 1922688"/>
                <a:gd name="connsiteX7" fmla="*/ 1235992 w 1452020"/>
                <a:gd name="connsiteY7" fmla="*/ 1922688 h 1922688"/>
                <a:gd name="connsiteX8" fmla="*/ 340627 w 1452020"/>
                <a:gd name="connsiteY8" fmla="*/ 1735070 h 1922688"/>
                <a:gd name="connsiteX9" fmla="*/ 108070 w 1452020"/>
                <a:gd name="connsiteY9" fmla="*/ 1233889 h 1922688"/>
                <a:gd name="connsiteX10" fmla="*/ 32353 w 1452020"/>
                <a:gd name="connsiteY10" fmla="*/ 22451 h 19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020" h="1922688">
                  <a:moveTo>
                    <a:pt x="32353" y="22451"/>
                  </a:moveTo>
                  <a:cubicBezTo>
                    <a:pt x="32353" y="-96858"/>
                    <a:pt x="251862" y="298211"/>
                    <a:pt x="371171" y="298211"/>
                  </a:cubicBezTo>
                  <a:cubicBezTo>
                    <a:pt x="483362" y="265282"/>
                    <a:pt x="645920" y="459407"/>
                    <a:pt x="757013" y="502124"/>
                  </a:cubicBezTo>
                  <a:cubicBezTo>
                    <a:pt x="868106" y="544841"/>
                    <a:pt x="957902" y="557588"/>
                    <a:pt x="1037732" y="554512"/>
                  </a:cubicBezTo>
                  <a:lnTo>
                    <a:pt x="1235992" y="626544"/>
                  </a:lnTo>
                  <a:cubicBezTo>
                    <a:pt x="1355301" y="626544"/>
                    <a:pt x="1380583" y="766125"/>
                    <a:pt x="1380583" y="885434"/>
                  </a:cubicBezTo>
                  <a:lnTo>
                    <a:pt x="1452020" y="1706660"/>
                  </a:lnTo>
                  <a:cubicBezTo>
                    <a:pt x="1452020" y="1825969"/>
                    <a:pt x="1355301" y="1922688"/>
                    <a:pt x="1235992" y="1922688"/>
                  </a:cubicBezTo>
                  <a:lnTo>
                    <a:pt x="340627" y="1735070"/>
                  </a:lnTo>
                  <a:cubicBezTo>
                    <a:pt x="221318" y="1735070"/>
                    <a:pt x="108070" y="1353198"/>
                    <a:pt x="108070" y="1233889"/>
                  </a:cubicBezTo>
                  <a:cubicBezTo>
                    <a:pt x="-77668" y="974435"/>
                    <a:pt x="32353" y="310480"/>
                    <a:pt x="32353" y="22451"/>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45" name="אליפסה 44"/>
            <p:cNvSpPr/>
            <p:nvPr/>
          </p:nvSpPr>
          <p:spPr bwMode="auto">
            <a:xfrm rot="-4980000">
              <a:off x="8360010" y="3404772"/>
              <a:ext cx="230368" cy="1417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46" name="אליפסה 45"/>
            <p:cNvSpPr/>
            <p:nvPr/>
          </p:nvSpPr>
          <p:spPr bwMode="auto">
            <a:xfrm rot="-6960000">
              <a:off x="8217181" y="2576822"/>
              <a:ext cx="228400" cy="1417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47" name="אליפסה 46"/>
            <p:cNvSpPr/>
            <p:nvPr/>
          </p:nvSpPr>
          <p:spPr bwMode="auto">
            <a:xfrm rot="-6420000">
              <a:off x="5370161" y="3429442"/>
              <a:ext cx="230368" cy="139644"/>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48" name="אליפסה 47"/>
            <p:cNvSpPr/>
            <p:nvPr/>
          </p:nvSpPr>
          <p:spPr bwMode="auto">
            <a:xfrm rot="-4080000">
              <a:off x="5394129" y="2656566"/>
              <a:ext cx="230368" cy="14172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nvGrpSpPr>
            <p:cNvPr id="49" name="קבוצה 119"/>
            <p:cNvGrpSpPr>
              <a:grpSpLocks/>
            </p:cNvGrpSpPr>
            <p:nvPr/>
          </p:nvGrpSpPr>
          <p:grpSpPr bwMode="auto">
            <a:xfrm>
              <a:off x="7282481" y="3001735"/>
              <a:ext cx="61344" cy="119073"/>
              <a:chOff x="9025507" y="4643958"/>
              <a:chExt cx="60039" cy="119108"/>
            </a:xfrm>
          </p:grpSpPr>
          <p:sp>
            <p:nvSpPr>
              <p:cNvPr id="63" name="אליפסה 62"/>
              <p:cNvSpPr/>
              <p:nvPr/>
            </p:nvSpPr>
            <p:spPr>
              <a:xfrm>
                <a:off x="9026021" y="4644323"/>
                <a:ext cx="44878" cy="47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4" name="אליפסה 63"/>
              <p:cNvSpPr/>
              <p:nvPr/>
            </p:nvSpPr>
            <p:spPr>
              <a:xfrm>
                <a:off x="9038260" y="4717195"/>
                <a:ext cx="46917" cy="4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0" name="קבוצה 252"/>
            <p:cNvGrpSpPr>
              <a:grpSpLocks/>
            </p:cNvGrpSpPr>
            <p:nvPr/>
          </p:nvGrpSpPr>
          <p:grpSpPr bwMode="auto">
            <a:xfrm>
              <a:off x="7851719" y="5318650"/>
              <a:ext cx="95339" cy="135193"/>
              <a:chOff x="7236696" y="3451925"/>
              <a:chExt cx="95363" cy="135181"/>
            </a:xfrm>
          </p:grpSpPr>
          <p:sp>
            <p:nvSpPr>
              <p:cNvPr id="60" name="אליפסה 59"/>
              <p:cNvSpPr/>
              <p:nvPr/>
            </p:nvSpPr>
            <p:spPr bwMode="auto">
              <a:xfrm>
                <a:off x="7241152" y="3452844"/>
                <a:ext cx="45865" cy="728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1" name="אליפסה 60"/>
              <p:cNvSpPr/>
              <p:nvPr/>
            </p:nvSpPr>
            <p:spPr bwMode="auto">
              <a:xfrm>
                <a:off x="7287016" y="3464657"/>
                <a:ext cx="45865" cy="45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2" name="אליפסה 61"/>
              <p:cNvSpPr/>
              <p:nvPr/>
            </p:nvSpPr>
            <p:spPr bwMode="auto">
              <a:xfrm>
                <a:off x="7236982" y="3541440"/>
                <a:ext cx="45865" cy="4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51" name="קבוצה 252"/>
            <p:cNvGrpSpPr>
              <a:grpSpLocks/>
            </p:cNvGrpSpPr>
            <p:nvPr/>
          </p:nvGrpSpPr>
          <p:grpSpPr bwMode="auto">
            <a:xfrm>
              <a:off x="7928043" y="4982014"/>
              <a:ext cx="95339" cy="135193"/>
              <a:chOff x="7236696" y="3451925"/>
              <a:chExt cx="95363" cy="135181"/>
            </a:xfrm>
          </p:grpSpPr>
          <p:sp>
            <p:nvSpPr>
              <p:cNvPr id="57" name="אליפסה 56"/>
              <p:cNvSpPr/>
              <p:nvPr/>
            </p:nvSpPr>
            <p:spPr bwMode="auto">
              <a:xfrm>
                <a:off x="7241945" y="3452788"/>
                <a:ext cx="45865" cy="7284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8" name="אליפסה 57"/>
              <p:cNvSpPr/>
              <p:nvPr/>
            </p:nvSpPr>
            <p:spPr bwMode="auto">
              <a:xfrm>
                <a:off x="7287810" y="3464601"/>
                <a:ext cx="45865" cy="45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9" name="אליפסה 58"/>
              <p:cNvSpPr/>
              <p:nvPr/>
            </p:nvSpPr>
            <p:spPr bwMode="auto">
              <a:xfrm>
                <a:off x="7237775" y="3541383"/>
                <a:ext cx="45865" cy="4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cxnSp>
          <p:nvCxnSpPr>
            <p:cNvPr id="52" name="מחבר חץ ישר 51"/>
            <p:cNvCxnSpPr>
              <a:stCxn id="20" idx="0"/>
            </p:cNvCxnSpPr>
            <p:nvPr/>
          </p:nvCxnSpPr>
          <p:spPr bwMode="auto">
            <a:xfrm flipV="1">
              <a:off x="7073207" y="3960986"/>
              <a:ext cx="15965" cy="112901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53" name="קבוצה 252"/>
            <p:cNvGrpSpPr>
              <a:grpSpLocks/>
            </p:cNvGrpSpPr>
            <p:nvPr/>
          </p:nvGrpSpPr>
          <p:grpSpPr bwMode="auto">
            <a:xfrm>
              <a:off x="7120118" y="3743389"/>
              <a:ext cx="95339" cy="135193"/>
              <a:chOff x="7236696" y="3451925"/>
              <a:chExt cx="95363" cy="135181"/>
            </a:xfrm>
          </p:grpSpPr>
          <p:sp>
            <p:nvSpPr>
              <p:cNvPr id="54" name="אליפסה 53"/>
              <p:cNvSpPr/>
              <p:nvPr/>
            </p:nvSpPr>
            <p:spPr bwMode="auto">
              <a:xfrm>
                <a:off x="7241183" y="3448997"/>
                <a:ext cx="45865" cy="728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 name="אליפסה 54"/>
              <p:cNvSpPr/>
              <p:nvPr/>
            </p:nvSpPr>
            <p:spPr bwMode="auto">
              <a:xfrm>
                <a:off x="7287048" y="3460810"/>
                <a:ext cx="45865" cy="47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6" name="אליפסה 55"/>
              <p:cNvSpPr/>
              <p:nvPr/>
            </p:nvSpPr>
            <p:spPr bwMode="auto">
              <a:xfrm>
                <a:off x="7237014" y="3539561"/>
                <a:ext cx="45865" cy="47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9" name="TextBox 18"/>
          <p:cNvSpPr txBox="1"/>
          <p:nvPr/>
        </p:nvSpPr>
        <p:spPr bwMode="auto">
          <a:xfrm>
            <a:off x="1333929" y="4559150"/>
            <a:ext cx="555625"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b="1" dirty="0">
                <a:solidFill>
                  <a:prstClr val="black"/>
                </a:solidFill>
              </a:rPr>
              <a:t>O</a:t>
            </a:r>
            <a:r>
              <a:rPr lang="en-US" sz="900" b="1" dirty="0">
                <a:solidFill>
                  <a:prstClr val="black"/>
                </a:solidFill>
              </a:rPr>
              <a:t>2</a:t>
            </a:r>
            <a:endParaRPr lang="he-IL" b="1" dirty="0">
              <a:solidFill>
                <a:prstClr val="black"/>
              </a:solidFill>
            </a:endParaRPr>
          </a:p>
        </p:txBody>
      </p:sp>
      <p:sp>
        <p:nvSpPr>
          <p:cNvPr id="20" name="TextBox 19"/>
          <p:cNvSpPr txBox="1"/>
          <p:nvPr/>
        </p:nvSpPr>
        <p:spPr bwMode="auto">
          <a:xfrm>
            <a:off x="1734519" y="5805264"/>
            <a:ext cx="711200" cy="3667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b="1" dirty="0">
                <a:solidFill>
                  <a:prstClr val="black"/>
                </a:solidFill>
              </a:rPr>
              <a:t>CO</a:t>
            </a:r>
            <a:r>
              <a:rPr lang="en-US" sz="900" b="1" dirty="0">
                <a:solidFill>
                  <a:prstClr val="black"/>
                </a:solidFill>
              </a:rPr>
              <a:t>2</a:t>
            </a:r>
            <a:endParaRPr lang="he-IL" b="1" dirty="0">
              <a:solidFill>
                <a:prstClr val="black"/>
              </a:solidFill>
            </a:endParaRPr>
          </a:p>
        </p:txBody>
      </p:sp>
      <p:grpSp>
        <p:nvGrpSpPr>
          <p:cNvPr id="21" name="קבוצה 252"/>
          <p:cNvGrpSpPr>
            <a:grpSpLocks/>
          </p:cNvGrpSpPr>
          <p:nvPr/>
        </p:nvGrpSpPr>
        <p:grpSpPr bwMode="auto">
          <a:xfrm>
            <a:off x="2720016" y="5775200"/>
            <a:ext cx="95346" cy="135134"/>
            <a:chOff x="7236696" y="3451925"/>
            <a:chExt cx="95363" cy="135181"/>
          </a:xfrm>
        </p:grpSpPr>
        <p:sp>
          <p:nvSpPr>
            <p:cNvPr id="32" name="אליפסה 31"/>
            <p:cNvSpPr/>
            <p:nvPr/>
          </p:nvSpPr>
          <p:spPr bwMode="auto">
            <a:xfrm>
              <a:off x="7239795" y="3452769"/>
              <a:ext cx="46046" cy="730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אליפסה 32"/>
            <p:cNvSpPr/>
            <p:nvPr/>
          </p:nvSpPr>
          <p:spPr bwMode="auto">
            <a:xfrm>
              <a:off x="7285841" y="3465474"/>
              <a:ext cx="46045"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אליפסה 33"/>
            <p:cNvSpPr/>
            <p:nvPr/>
          </p:nvSpPr>
          <p:spPr bwMode="auto">
            <a:xfrm>
              <a:off x="7236619" y="3541700"/>
              <a:ext cx="46046"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2" name="קבוצה 119"/>
          <p:cNvGrpSpPr>
            <a:grpSpLocks/>
          </p:cNvGrpSpPr>
          <p:nvPr/>
        </p:nvGrpSpPr>
        <p:grpSpPr bwMode="auto">
          <a:xfrm>
            <a:off x="1420416" y="5831577"/>
            <a:ext cx="61349" cy="119021"/>
            <a:chOff x="9025507" y="4643958"/>
            <a:chExt cx="60039" cy="119108"/>
          </a:xfrm>
        </p:grpSpPr>
        <p:sp>
          <p:nvSpPr>
            <p:cNvPr id="30" name="אליפסה 29"/>
            <p:cNvSpPr/>
            <p:nvPr/>
          </p:nvSpPr>
          <p:spPr>
            <a:xfrm>
              <a:off x="9026435" y="4643987"/>
              <a:ext cx="45055" cy="4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אליפסה 30"/>
            <p:cNvSpPr/>
            <p:nvPr/>
          </p:nvSpPr>
          <p:spPr>
            <a:xfrm>
              <a:off x="9038864" y="4717065"/>
              <a:ext cx="46608" cy="4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3" name="קבוצה 119"/>
          <p:cNvGrpSpPr>
            <a:grpSpLocks/>
          </p:cNvGrpSpPr>
          <p:nvPr/>
        </p:nvGrpSpPr>
        <p:grpSpPr bwMode="auto">
          <a:xfrm>
            <a:off x="1860226" y="4582291"/>
            <a:ext cx="61349" cy="119021"/>
            <a:chOff x="9025507" y="4643958"/>
            <a:chExt cx="60039" cy="119108"/>
          </a:xfrm>
        </p:grpSpPr>
        <p:sp>
          <p:nvSpPr>
            <p:cNvPr id="28" name="אליפסה 27"/>
            <p:cNvSpPr/>
            <p:nvPr/>
          </p:nvSpPr>
          <p:spPr>
            <a:xfrm>
              <a:off x="9026364" y="4645499"/>
              <a:ext cx="45054" cy="4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אליפסה 28"/>
            <p:cNvSpPr/>
            <p:nvPr/>
          </p:nvSpPr>
          <p:spPr>
            <a:xfrm>
              <a:off x="9038793" y="4718578"/>
              <a:ext cx="46608" cy="44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4" name="קבוצה 252"/>
          <p:cNvGrpSpPr>
            <a:grpSpLocks/>
          </p:cNvGrpSpPr>
          <p:nvPr/>
        </p:nvGrpSpPr>
        <p:grpSpPr bwMode="auto">
          <a:xfrm>
            <a:off x="2404978" y="5724602"/>
            <a:ext cx="95346" cy="135134"/>
            <a:chOff x="7236696" y="3451925"/>
            <a:chExt cx="95363" cy="135181"/>
          </a:xfrm>
        </p:grpSpPr>
        <p:sp>
          <p:nvSpPr>
            <p:cNvPr id="25" name="אליפסה 24"/>
            <p:cNvSpPr/>
            <p:nvPr/>
          </p:nvSpPr>
          <p:spPr bwMode="auto">
            <a:xfrm>
              <a:off x="7238920" y="3452567"/>
              <a:ext cx="46045" cy="730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אליפסה 25"/>
            <p:cNvSpPr/>
            <p:nvPr/>
          </p:nvSpPr>
          <p:spPr bwMode="auto">
            <a:xfrm>
              <a:off x="7284966" y="3465272"/>
              <a:ext cx="46046"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אליפסה 26"/>
            <p:cNvSpPr/>
            <p:nvPr/>
          </p:nvSpPr>
          <p:spPr bwMode="auto">
            <a:xfrm>
              <a:off x="7235745" y="3541498"/>
              <a:ext cx="46045" cy="46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1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12" y="693431"/>
            <a:ext cx="2717460" cy="259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262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D788934-462F-4F14-BB50-09A632283494}" type="slidenum">
              <a:rPr lang="he-IL" smtClean="0"/>
              <a:pPr fontAlgn="base">
                <a:spcBef>
                  <a:spcPct val="0"/>
                </a:spcBef>
                <a:spcAft>
                  <a:spcPct val="0"/>
                </a:spcAft>
                <a:defRPr/>
              </a:pPr>
              <a:t>26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 גורמים המשפיעים על קצב חילופי הגזים</a:t>
            </a:r>
            <a:endParaRPr lang="he-IL" sz="1800" dirty="0" smtClean="0"/>
          </a:p>
        </p:txBody>
      </p:sp>
      <p:sp>
        <p:nvSpPr>
          <p:cNvPr id="16" name="TextBox 15"/>
          <p:cNvSpPr txBox="1"/>
          <p:nvPr/>
        </p:nvSpPr>
        <p:spPr>
          <a:xfrm>
            <a:off x="288925" y="544513"/>
            <a:ext cx="8183563" cy="3970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9:</a:t>
            </a:r>
          </a:p>
          <a:p>
            <a:pPr fontAlgn="auto">
              <a:spcBef>
                <a:spcPts val="0"/>
              </a:spcBef>
              <a:spcAft>
                <a:spcPts val="0"/>
              </a:spcAft>
              <a:defRPr/>
            </a:pPr>
            <a:r>
              <a:rPr lang="he-IL" dirty="0">
                <a:solidFill>
                  <a:srgbClr val="1D4C72"/>
                </a:solidFill>
              </a:rPr>
              <a:t>בריאות מתרחשת דיפוזיה של חמצן מנאדיות הריאה לנימי הדם בריאה.</a:t>
            </a:r>
          </a:p>
          <a:p>
            <a:pPr fontAlgn="auto">
              <a:spcBef>
                <a:spcPts val="0"/>
              </a:spcBef>
              <a:spcAft>
                <a:spcPts val="0"/>
              </a:spcAft>
              <a:defRPr/>
            </a:pPr>
            <a:r>
              <a:rPr lang="he-IL" dirty="0">
                <a:solidFill>
                  <a:srgbClr val="1D4C72"/>
                </a:solidFill>
              </a:rPr>
              <a:t>הסבירו כיצד כל אחד מן הגורמים הבאים</a:t>
            </a:r>
            <a:r>
              <a:rPr lang="he-IL" dirty="0">
                <a:solidFill>
                  <a:schemeClr val="tx2"/>
                </a:solidFill>
              </a:rPr>
              <a:t> משפיע </a:t>
            </a:r>
            <a:r>
              <a:rPr lang="he-IL" dirty="0">
                <a:solidFill>
                  <a:srgbClr val="1D4C72"/>
                </a:solidFill>
              </a:rPr>
              <a:t>על קצב הדיפוזיה של החמצן: </a:t>
            </a:r>
            <a:endParaRPr lang="he-IL" dirty="0">
              <a:solidFill>
                <a:schemeClr val="accent6">
                  <a:lumMod val="50000"/>
                  <a:lumOff val="50000"/>
                </a:schemeClr>
              </a:solidFill>
            </a:endParaRPr>
          </a:p>
          <a:p>
            <a:pPr fontAlgn="auto">
              <a:spcBef>
                <a:spcPts val="0"/>
              </a:spcBef>
              <a:spcAft>
                <a:spcPts val="0"/>
              </a:spcAft>
              <a:defRPr/>
            </a:pPr>
            <a:r>
              <a:rPr lang="he-IL" dirty="0">
                <a:solidFill>
                  <a:srgbClr val="1D4C72"/>
                </a:solidFill>
              </a:rPr>
              <a:t>ריכוז חמצן נמוך באוויר במקומות גבוהים</a:t>
            </a:r>
          </a:p>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srgbClr val="1D4C72"/>
                </a:solidFill>
              </a:rPr>
              <a:t>הצטברות מזהמים מעשן סיגריות בנאדיות הריאה</a:t>
            </a:r>
          </a:p>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srgbClr val="1D4C72"/>
                </a:solidFill>
              </a:rPr>
              <a:t>אף סתום עקב הצטננות</a:t>
            </a:r>
          </a:p>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srgbClr val="1D4C72"/>
                </a:solidFill>
              </a:rPr>
              <a:t>התכווצות </a:t>
            </a:r>
            <a:r>
              <a:rPr lang="he-IL" noProof="1">
                <a:solidFill>
                  <a:srgbClr val="1D4C72"/>
                </a:solidFill>
              </a:rPr>
              <a:t>הסימפונות</a:t>
            </a:r>
            <a:r>
              <a:rPr lang="he-IL" dirty="0">
                <a:solidFill>
                  <a:srgbClr val="1D4C72"/>
                </a:solidFill>
              </a:rPr>
              <a:t> עקב התקף של מחלת הקצרת (אסטמה)</a:t>
            </a: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b="1" dirty="0">
              <a:solidFill>
                <a:srgbClr val="1D4C72"/>
              </a:solidFill>
            </a:endParaRP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354B4B-F7CF-4A04-B63E-5826BFB471EC}"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80988" y="539750"/>
            <a:ext cx="8183562" cy="61864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9:</a:t>
            </a:r>
          </a:p>
          <a:p>
            <a:pPr fontAlgn="auto">
              <a:spcBef>
                <a:spcPts val="0"/>
              </a:spcBef>
              <a:spcAft>
                <a:spcPts val="0"/>
              </a:spcAft>
              <a:defRPr/>
            </a:pPr>
            <a:r>
              <a:rPr lang="he-IL" dirty="0">
                <a:solidFill>
                  <a:srgbClr val="1D4C72"/>
                </a:solidFill>
              </a:rPr>
              <a:t>בריאות מתרחשת דיפוזיה של חמצן מנאדיות הריאה לנימי הדם בריאה.</a:t>
            </a:r>
          </a:p>
          <a:p>
            <a:pPr fontAlgn="auto">
              <a:spcBef>
                <a:spcPts val="0"/>
              </a:spcBef>
              <a:spcAft>
                <a:spcPts val="0"/>
              </a:spcAft>
              <a:defRPr/>
            </a:pPr>
            <a:r>
              <a:rPr lang="he-IL" dirty="0">
                <a:solidFill>
                  <a:srgbClr val="1D4C72"/>
                </a:solidFill>
              </a:rPr>
              <a:t>הסבירו כיצד כל אחד מן הגורמים הבאים </a:t>
            </a:r>
            <a:r>
              <a:rPr lang="he-IL" dirty="0">
                <a:solidFill>
                  <a:schemeClr val="tx2"/>
                </a:solidFill>
              </a:rPr>
              <a:t>משפיע </a:t>
            </a:r>
            <a:r>
              <a:rPr lang="he-IL" dirty="0">
                <a:solidFill>
                  <a:srgbClr val="1D4C72"/>
                </a:solidFill>
              </a:rPr>
              <a:t>על קצב הדיפוזיה של החמצן:</a:t>
            </a:r>
            <a:endParaRPr lang="he-IL" dirty="0">
              <a:solidFill>
                <a:schemeClr val="accent6">
                  <a:lumMod val="50000"/>
                  <a:lumOff val="50000"/>
                </a:schemeClr>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srgbClr val="1D4C72"/>
                </a:solidFill>
              </a:rPr>
              <a:t>ריכוז חמצן נמוך באוויר במקומות גבוהים – </a:t>
            </a:r>
            <a:r>
              <a:rPr lang="he-IL" dirty="0">
                <a:solidFill>
                  <a:schemeClr val="accent3"/>
                </a:solidFill>
              </a:rPr>
              <a:t>ריכוז החמצן באוויר במקומות גבוהים הוא נמוך, ולכן ריכוז החמצן באוויר הנכנס לנאדיות יהיה נמוך מן הרגיל, ומפל הריכוזים של החמצן בין הנאדיות לדם יהיה קטן יותר,  ולכן קצב הדיפוזיה שלו לדם יהיה אִטי יותר.</a:t>
            </a:r>
          </a:p>
          <a:p>
            <a:pPr fontAlgn="auto">
              <a:spcBef>
                <a:spcPts val="0"/>
              </a:spcBef>
              <a:spcAft>
                <a:spcPts val="0"/>
              </a:spcAft>
              <a:defRPr/>
            </a:pPr>
            <a:endParaRPr lang="he-IL" dirty="0">
              <a:solidFill>
                <a:schemeClr val="accent3"/>
              </a:solidFill>
            </a:endParaRPr>
          </a:p>
          <a:p>
            <a:pPr fontAlgn="auto">
              <a:spcBef>
                <a:spcPts val="0"/>
              </a:spcBef>
              <a:spcAft>
                <a:spcPts val="0"/>
              </a:spcAft>
              <a:defRPr/>
            </a:pPr>
            <a:r>
              <a:rPr lang="he-IL" dirty="0">
                <a:solidFill>
                  <a:srgbClr val="1D4C72"/>
                </a:solidFill>
              </a:rPr>
              <a:t>הצטברות מזהמים מעשן סיגריות בנאדיות הריאה – </a:t>
            </a:r>
            <a:r>
              <a:rPr lang="he-IL" dirty="0">
                <a:solidFill>
                  <a:schemeClr val="accent3"/>
                </a:solidFill>
              </a:rPr>
              <a:t>המזהמים שוקעים בריאות וגורמים להקטנת שטח הפנים הזמין לחילופי הגזים. קצב הדיפוזיה של החמצן יוּאַט. (ונוסף על כך נגרמים נזקים ומחלות קשות שבהם נדון בהמשך השיעור).</a:t>
            </a:r>
          </a:p>
          <a:p>
            <a:pPr fontAlgn="auto">
              <a:spcBef>
                <a:spcPts val="0"/>
              </a:spcBef>
              <a:spcAft>
                <a:spcPts val="0"/>
              </a:spcAft>
              <a:defRPr/>
            </a:pPr>
            <a:endParaRPr lang="he-IL" dirty="0">
              <a:solidFill>
                <a:schemeClr val="accent3"/>
              </a:solidFill>
            </a:endParaRPr>
          </a:p>
          <a:p>
            <a:pPr fontAlgn="auto">
              <a:spcBef>
                <a:spcPts val="0"/>
              </a:spcBef>
              <a:spcAft>
                <a:spcPts val="0"/>
              </a:spcAft>
              <a:defRPr/>
            </a:pPr>
            <a:r>
              <a:rPr lang="he-IL" dirty="0">
                <a:solidFill>
                  <a:srgbClr val="1D4C72"/>
                </a:solidFill>
              </a:rPr>
              <a:t>אף סתום עקב הצטננות – </a:t>
            </a:r>
            <a:r>
              <a:rPr lang="he-IL" dirty="0">
                <a:solidFill>
                  <a:srgbClr val="FF6600"/>
                </a:solidFill>
              </a:rPr>
              <a:t>דרכי הנשימה חסומות חלקית ולכן פחות אוויר חודר לריאות. קצב הדיפוזיה של החמצן יוּאַט.</a:t>
            </a:r>
          </a:p>
          <a:p>
            <a:pPr fontAlgn="auto">
              <a:spcBef>
                <a:spcPts val="0"/>
              </a:spcBef>
              <a:spcAft>
                <a:spcPts val="0"/>
              </a:spcAft>
              <a:defRPr/>
            </a:pPr>
            <a:endParaRPr lang="he-IL" dirty="0">
              <a:solidFill>
                <a:schemeClr val="accent6">
                  <a:lumMod val="50000"/>
                  <a:lumOff val="50000"/>
                </a:schemeClr>
              </a:solidFill>
            </a:endParaRPr>
          </a:p>
          <a:p>
            <a:pPr fontAlgn="auto">
              <a:spcBef>
                <a:spcPts val="0"/>
              </a:spcBef>
              <a:spcAft>
                <a:spcPts val="0"/>
              </a:spcAft>
              <a:defRPr/>
            </a:pPr>
            <a:r>
              <a:rPr lang="he-IL" dirty="0">
                <a:solidFill>
                  <a:srgbClr val="1D4C72"/>
                </a:solidFill>
              </a:rPr>
              <a:t>התכווצות </a:t>
            </a:r>
            <a:r>
              <a:rPr lang="he-IL" noProof="1">
                <a:solidFill>
                  <a:srgbClr val="1D4C72"/>
                </a:solidFill>
              </a:rPr>
              <a:t>הסימפונות </a:t>
            </a:r>
            <a:r>
              <a:rPr lang="he-IL" dirty="0">
                <a:solidFill>
                  <a:srgbClr val="1D4C72"/>
                </a:solidFill>
              </a:rPr>
              <a:t>עקב התקף של מחלת הקצרת (אסטמה) – </a:t>
            </a:r>
            <a:r>
              <a:rPr lang="he-IL" dirty="0">
                <a:solidFill>
                  <a:schemeClr val="accent3"/>
                </a:solidFill>
              </a:rPr>
              <a:t>דרכי הנשימה חסומות חלקית ולכן פחות אוויר חודר לריאות. קצב הדיפוזיה של החמצן יוּאַט.</a:t>
            </a:r>
          </a:p>
          <a:p>
            <a:pPr fontAlgn="auto">
              <a:spcBef>
                <a:spcPts val="0"/>
              </a:spcBef>
              <a:spcAft>
                <a:spcPts val="0"/>
              </a:spcAft>
              <a:defRPr/>
            </a:pPr>
            <a:endParaRPr lang="he-IL" dirty="0">
              <a:solidFill>
                <a:schemeClr val="accent3"/>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b="1" dirty="0">
              <a:solidFill>
                <a:srgbClr val="1D4C72"/>
              </a:solidFill>
            </a:endParaRP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27</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80351B-725D-4E95-927A-3F1B64DF5E64}"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10: מחלת סיסטיק פיברוזיס</a:t>
            </a:r>
            <a:endParaRPr lang="he-IL" sz="1800" dirty="0" smtClean="0"/>
          </a:p>
        </p:txBody>
      </p:sp>
      <p:sp>
        <p:nvSpPr>
          <p:cNvPr id="16" name="TextBox 15"/>
          <p:cNvSpPr txBox="1"/>
          <p:nvPr/>
        </p:nvSpPr>
        <p:spPr>
          <a:xfrm>
            <a:off x="288925" y="544513"/>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10:</a:t>
            </a:r>
          </a:p>
          <a:p>
            <a:pPr fontAlgn="auto">
              <a:spcBef>
                <a:spcPts val="0"/>
              </a:spcBef>
              <a:spcAft>
                <a:spcPts val="0"/>
              </a:spcAft>
              <a:defRPr/>
            </a:pPr>
            <a:r>
              <a:rPr lang="he-IL" dirty="0">
                <a:solidFill>
                  <a:schemeClr val="accent3"/>
                </a:solidFill>
              </a:rPr>
              <a:t>סיסטיק פיברוזיס </a:t>
            </a:r>
            <a:r>
              <a:rPr lang="he-IL" dirty="0">
                <a:solidFill>
                  <a:schemeClr val="tx2"/>
                </a:solidFill>
              </a:rPr>
              <a:t>היא מחלה תורשתית קשה המשפיעה על הריאות ועל איברים אחרים בגוף. אצל אנשים בריאים מופרש מתאי האפיתל של הקנה ו</a:t>
            </a:r>
            <a:r>
              <a:rPr lang="he-IL" noProof="1">
                <a:solidFill>
                  <a:schemeClr val="tx2"/>
                </a:solidFill>
              </a:rPr>
              <a:t>הסימפונות</a:t>
            </a:r>
            <a:r>
              <a:rPr lang="he-IL" dirty="0">
                <a:solidFill>
                  <a:schemeClr val="tx2"/>
                </a:solidFill>
              </a:rPr>
              <a:t> ריר מימי, שאליו נדבקים חלקיקים המצויים באוויר כגון חיידקים וגרגירי אבק. הריר עם החלקיקים שנדבקו </a:t>
            </a:r>
            <a:r>
              <a:rPr lang="he-IL" noProof="1">
                <a:solidFill>
                  <a:schemeClr val="tx2"/>
                </a:solidFill>
              </a:rPr>
              <a:t>אליו מוּצָא </a:t>
            </a:r>
            <a:r>
              <a:rPr lang="he-IL" dirty="0">
                <a:solidFill>
                  <a:schemeClr val="tx2"/>
                </a:solidFill>
              </a:rPr>
              <a:t>החוצה בעזרת תנועת הריסים, הבולטים מאפיתל </a:t>
            </a:r>
            <a:r>
              <a:rPr lang="he-IL" noProof="1">
                <a:solidFill>
                  <a:schemeClr val="tx2"/>
                </a:solidFill>
              </a:rPr>
              <a:t>הקנה והסימפונות</a:t>
            </a:r>
            <a:r>
              <a:rPr lang="he-IL" dirty="0">
                <a:solidFill>
                  <a:schemeClr val="tx2"/>
                </a:solidFill>
              </a:rPr>
              <a:t>.</a:t>
            </a:r>
          </a:p>
          <a:p>
            <a:pPr fontAlgn="auto">
              <a:spcBef>
                <a:spcPts val="0"/>
              </a:spcBef>
              <a:spcAft>
                <a:spcPts val="0"/>
              </a:spcAft>
              <a:defRPr/>
            </a:pPr>
            <a:r>
              <a:rPr lang="he-IL" dirty="0">
                <a:solidFill>
                  <a:schemeClr val="tx2"/>
                </a:solidFill>
              </a:rPr>
              <a:t>אצל חולי סיסטיק פיברוזיס, הריר המופרש סמיך מאוד ומקשה מאוד על תנועת הריסים.</a:t>
            </a:r>
          </a:p>
          <a:p>
            <a:pPr fontAlgn="auto">
              <a:spcBef>
                <a:spcPts val="0"/>
              </a:spcBef>
              <a:spcAft>
                <a:spcPts val="0"/>
              </a:spcAft>
              <a:defRPr/>
            </a:pPr>
            <a:r>
              <a:rPr lang="he-IL" dirty="0">
                <a:solidFill>
                  <a:schemeClr val="tx2"/>
                </a:solidFill>
              </a:rPr>
              <a:t>החולים סובלים מקשיי נשימה ומדלקות חוזרות ונשנות בדרכי הנשימה ובריאות.</a:t>
            </a:r>
          </a:p>
          <a:p>
            <a:pPr fontAlgn="auto">
              <a:spcBef>
                <a:spcPts val="0"/>
              </a:spcBef>
              <a:spcAft>
                <a:spcPts val="0"/>
              </a:spcAft>
              <a:defRPr/>
            </a:pPr>
            <a:r>
              <a:rPr lang="he-IL" dirty="0">
                <a:solidFill>
                  <a:schemeClr val="tx2"/>
                </a:solidFill>
              </a:rPr>
              <a:t>הסבירו תסמינים אלו.</a:t>
            </a: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0EA90D7-AC7C-4413-88A9-FF8B1D5D3F8E}"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88925" y="544513"/>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10:</a:t>
            </a:r>
          </a:p>
          <a:p>
            <a:pPr fontAlgn="auto">
              <a:spcBef>
                <a:spcPts val="0"/>
              </a:spcBef>
              <a:spcAft>
                <a:spcPts val="0"/>
              </a:spcAft>
              <a:defRPr/>
            </a:pPr>
            <a:r>
              <a:rPr lang="he-IL" noProof="1">
                <a:solidFill>
                  <a:schemeClr val="accent3"/>
                </a:solidFill>
              </a:rPr>
              <a:t>סיסטיק פיברוזיס </a:t>
            </a:r>
            <a:r>
              <a:rPr lang="he-IL" noProof="1">
                <a:solidFill>
                  <a:schemeClr val="tx2"/>
                </a:solidFill>
              </a:rPr>
              <a:t>היא מחלה תורשתית קשה המשפיעה על הריאות ועל איברים אחרים בגוף. אצל אנשים בריאים מופרש מתאי האפיתל של הקנה והסימפונות ריר מימי, שאליו נדבקים חלקיקים המצויים באוויר כגון חיידקים וגרגירי אבק. הריר עם החלקיקים שנדבקו אליו מוּצָא החוצה בעזרת תנועת הריסים, הבולטים מאפיתל הקנה והסימפונות.</a:t>
            </a:r>
          </a:p>
          <a:p>
            <a:pPr fontAlgn="auto">
              <a:spcBef>
                <a:spcPts val="0"/>
              </a:spcBef>
              <a:spcAft>
                <a:spcPts val="0"/>
              </a:spcAft>
              <a:defRPr/>
            </a:pPr>
            <a:r>
              <a:rPr lang="he-IL" noProof="1">
                <a:solidFill>
                  <a:schemeClr val="tx2"/>
                </a:solidFill>
              </a:rPr>
              <a:t>אצל חולי סיסטיק פיברוזיס, הריר המופרש סמיך מאוד ומקשה מאוד על תנועת הריסים.</a:t>
            </a:r>
          </a:p>
          <a:p>
            <a:pPr fontAlgn="auto">
              <a:spcBef>
                <a:spcPts val="0"/>
              </a:spcBef>
              <a:spcAft>
                <a:spcPts val="0"/>
              </a:spcAft>
              <a:defRPr/>
            </a:pPr>
            <a:r>
              <a:rPr lang="he-IL" noProof="1">
                <a:solidFill>
                  <a:schemeClr val="tx2"/>
                </a:solidFill>
              </a:rPr>
              <a:t>החולים סובלים מקשיי נשימה </a:t>
            </a:r>
            <a:r>
              <a:rPr lang="he-IL" dirty="0">
                <a:solidFill>
                  <a:schemeClr val="tx2"/>
                </a:solidFill>
              </a:rPr>
              <a:t>ומדלקות חוזרות ונשנות בדרכי הנשימה ובריאות.</a:t>
            </a:r>
          </a:p>
          <a:p>
            <a:pPr fontAlgn="auto">
              <a:spcBef>
                <a:spcPts val="0"/>
              </a:spcBef>
              <a:spcAft>
                <a:spcPts val="0"/>
              </a:spcAft>
              <a:defRPr/>
            </a:pPr>
            <a:r>
              <a:rPr lang="he-IL" dirty="0">
                <a:solidFill>
                  <a:schemeClr val="tx2"/>
                </a:solidFill>
              </a:rPr>
              <a:t>הסבירו תסמינים אלו.</a:t>
            </a:r>
          </a:p>
        </p:txBody>
      </p:sp>
      <p:sp>
        <p:nvSpPr>
          <p:cNvPr id="8" name="Rectangle 12"/>
          <p:cNvSpPr/>
          <p:nvPr/>
        </p:nvSpPr>
        <p:spPr>
          <a:xfrm>
            <a:off x="219255" y="3284538"/>
            <a:ext cx="8227833" cy="10810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הריר שאינו </a:t>
            </a:r>
            <a:r>
              <a:rPr lang="he-IL" kern="0" noProof="1">
                <a:solidFill>
                  <a:prstClr val="black"/>
                </a:solidFill>
                <a:latin typeface="Arial"/>
                <a:cs typeface="Arial"/>
              </a:rPr>
              <a:t>מוּצָא ה</a:t>
            </a:r>
            <a:r>
              <a:rPr lang="he-IL" kern="0" dirty="0">
                <a:solidFill>
                  <a:prstClr val="black"/>
                </a:solidFill>
                <a:latin typeface="Arial"/>
                <a:cs typeface="Arial"/>
              </a:rPr>
              <a:t>חוצה מצטבר בריאות וגורם להקטנת שטח הפנים הזָמין לנשימה.</a:t>
            </a:r>
          </a:p>
          <a:p>
            <a:pPr fontAlgn="auto">
              <a:spcBef>
                <a:spcPts val="0"/>
              </a:spcBef>
              <a:spcAft>
                <a:spcPts val="0"/>
              </a:spcAft>
              <a:defRPr/>
            </a:pPr>
            <a:r>
              <a:rPr lang="he-IL" kern="0" dirty="0">
                <a:solidFill>
                  <a:prstClr val="black"/>
                </a:solidFill>
                <a:latin typeface="Arial"/>
                <a:cs typeface="Arial"/>
              </a:rPr>
              <a:t>החיידקים מתרבים וגורמים לדלקות.</a:t>
            </a:r>
          </a:p>
          <a:p>
            <a:pPr fontAlgn="auto">
              <a:spcBef>
                <a:spcPts val="0"/>
              </a:spcBef>
              <a:spcAft>
                <a:spcPts val="0"/>
              </a:spcAft>
              <a:defRPr/>
            </a:pPr>
            <a:endParaRPr lang="he-IL" kern="0" dirty="0">
              <a:solidFill>
                <a:prstClr val="black"/>
              </a:solidFill>
              <a:latin typeface="Arial"/>
              <a:cs typeface="Arial"/>
            </a:endParaRP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29</a:t>
            </a:fld>
            <a:endParaRPr lang="he-IL" sz="1100" dirty="0" smtClean="0">
              <a:solidFill>
                <a:prstClr val="white">
                  <a:lumMod val="75000"/>
                </a:prstClr>
              </a:solidFill>
            </a:endParaRPr>
          </a:p>
        </p:txBody>
      </p:sp>
      <p:sp>
        <p:nvSpPr>
          <p:cNvPr id="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העוסקת בקשר בין תהליך הנשימה בריאות לתהליך הנשימה התאית</a:t>
            </a:r>
            <a:endParaRPr lang="he-IL" sz="1800" dirty="0" smtClean="0"/>
          </a:p>
        </p:txBody>
      </p:sp>
      <p:sp>
        <p:nvSpPr>
          <p:cNvPr id="16" name="TextBox 15"/>
          <p:cNvSpPr txBox="1"/>
          <p:nvPr/>
        </p:nvSpPr>
        <p:spPr>
          <a:xfrm>
            <a:off x="474712" y="4509120"/>
            <a:ext cx="8183563"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hlinkClick r:id="rId2"/>
              </a:rPr>
              <a:t>סימולציה: מעבר חמצן וחומרי מזון אל התאים </a:t>
            </a:r>
          </a:p>
          <a:p>
            <a:pPr algn="ctr" fontAlgn="auto">
              <a:spcBef>
                <a:spcPts val="0"/>
              </a:spcBef>
              <a:spcAft>
                <a:spcPts val="0"/>
              </a:spcAft>
              <a:defRPr/>
            </a:pPr>
            <a:r>
              <a:rPr lang="he-IL" dirty="0">
                <a:solidFill>
                  <a:srgbClr val="1F497D"/>
                </a:solidFill>
                <a:hlinkClick r:id="rId2"/>
              </a:rPr>
              <a:t>עוסקת בקשר שבין הנשימה בריאות וספיגת המזון במעי לתהליך הנשימה בתאים</a:t>
            </a:r>
            <a:r>
              <a:rPr lang="he-IL" u="sng" dirty="0">
                <a:solidFill>
                  <a:srgbClr val="1F497D"/>
                </a:solidFill>
                <a:hlinkClick r:id="rId2"/>
              </a:rPr>
              <a:t>.</a:t>
            </a:r>
            <a:endParaRPr lang="he-IL" u="sng" dirty="0">
              <a:solidFill>
                <a:srgbClr val="1F497D"/>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24744"/>
            <a:ext cx="7596336" cy="341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p:nvPr/>
        </p:nvSpPr>
        <p:spPr>
          <a:xfrm>
            <a:off x="467544"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468833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31411C-900D-4504-A17F-79C5DB91A985}"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a:t>
            </a:r>
            <a:endParaRPr lang="he-IL" sz="1800" dirty="0" smtClean="0"/>
          </a:p>
        </p:txBody>
      </p:sp>
      <p:sp>
        <p:nvSpPr>
          <p:cNvPr id="16" name="TextBox 15"/>
          <p:cNvSpPr txBox="1"/>
          <p:nvPr/>
        </p:nvSpPr>
        <p:spPr>
          <a:xfrm>
            <a:off x="263525" y="548680"/>
            <a:ext cx="8183563"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11:</a:t>
            </a:r>
          </a:p>
          <a:p>
            <a:pPr fontAlgn="auto">
              <a:spcBef>
                <a:spcPts val="0"/>
              </a:spcBef>
              <a:spcAft>
                <a:spcPts val="0"/>
              </a:spcAft>
              <a:defRPr/>
            </a:pPr>
            <a:r>
              <a:rPr lang="he-IL" dirty="0">
                <a:solidFill>
                  <a:schemeClr val="tx2"/>
                </a:solidFill>
                <a:latin typeface="Arial"/>
                <a:cs typeface="Arial"/>
              </a:rPr>
              <a:t>לשני מיני כבשים (א' ו-ב') ריאות בעלות ממדים שווים. נאדיות הריאות של כבש א' גדולות יותר מנאדיות הריאות של כבש ב', אך מספרן הכולל קטן יותר מאשר מספרן בכבש ב'.</a:t>
            </a:r>
          </a:p>
          <a:p>
            <a:pPr fontAlgn="auto">
              <a:spcBef>
                <a:spcPts val="0"/>
              </a:spcBef>
              <a:spcAft>
                <a:spcPts val="0"/>
              </a:spcAft>
              <a:defRPr/>
            </a:pPr>
            <a:r>
              <a:rPr lang="he-IL" dirty="0">
                <a:solidFill>
                  <a:schemeClr val="tx2"/>
                </a:solidFill>
                <a:latin typeface="Arial"/>
                <a:cs typeface="Arial"/>
              </a:rPr>
              <a:t>מכאן שאצל כבש א':</a:t>
            </a:r>
          </a:p>
          <a:p>
            <a:pPr fontAlgn="auto">
              <a:spcBef>
                <a:spcPts val="0"/>
              </a:spcBef>
              <a:spcAft>
                <a:spcPts val="0"/>
              </a:spcAft>
              <a:defRPr/>
            </a:pPr>
            <a:r>
              <a:rPr lang="he-IL" dirty="0">
                <a:solidFill>
                  <a:schemeClr val="tx2"/>
                </a:solidFill>
                <a:latin typeface="Arial"/>
                <a:cs typeface="Arial"/>
              </a:rPr>
              <a:t>א. נפח הריאות ושטח הפנים של הריאות קטנים יותר מִשל כבש ב'</a:t>
            </a:r>
          </a:p>
          <a:p>
            <a:pPr fontAlgn="auto">
              <a:spcBef>
                <a:spcPts val="0"/>
              </a:spcBef>
              <a:spcAft>
                <a:spcPts val="0"/>
              </a:spcAft>
              <a:defRPr/>
            </a:pPr>
            <a:r>
              <a:rPr lang="he-IL" dirty="0">
                <a:solidFill>
                  <a:schemeClr val="tx2"/>
                </a:solidFill>
                <a:latin typeface="Arial"/>
                <a:cs typeface="Arial"/>
              </a:rPr>
              <a:t>ב. נפח ריאות זהה לנפח הריאות של כבש ב', אך שטח הפנים של הריאות קטן יותר.</a:t>
            </a:r>
          </a:p>
          <a:p>
            <a:pPr fontAlgn="auto">
              <a:spcBef>
                <a:spcPts val="0"/>
              </a:spcBef>
              <a:spcAft>
                <a:spcPts val="0"/>
              </a:spcAft>
              <a:defRPr/>
            </a:pPr>
            <a:r>
              <a:rPr lang="he-IL" dirty="0">
                <a:solidFill>
                  <a:schemeClr val="tx2"/>
                </a:solidFill>
                <a:latin typeface="Arial"/>
                <a:cs typeface="Arial"/>
              </a:rPr>
              <a:t>ג. נפח האוויר המגיע לריאות קטן יותר</a:t>
            </a:r>
          </a:p>
          <a:p>
            <a:pPr fontAlgn="auto">
              <a:spcBef>
                <a:spcPts val="0"/>
              </a:spcBef>
              <a:spcAft>
                <a:spcPts val="0"/>
              </a:spcAft>
              <a:defRPr/>
            </a:pPr>
            <a:r>
              <a:rPr lang="he-IL" dirty="0">
                <a:solidFill>
                  <a:schemeClr val="tx2"/>
                </a:solidFill>
                <a:latin typeface="Arial"/>
                <a:cs typeface="Arial"/>
              </a:rPr>
              <a:t>ד. קצב הנשימה אִטי יותר</a:t>
            </a:r>
          </a:p>
          <a:p>
            <a:pPr fontAlgn="auto">
              <a:spcBef>
                <a:spcPts val="0"/>
              </a:spcBef>
              <a:spcAft>
                <a:spcPts val="0"/>
              </a:spcAft>
              <a:defRPr/>
            </a:pPr>
            <a:endParaRPr lang="he-IL" dirty="0">
              <a:solidFill>
                <a:schemeClr val="tx2"/>
              </a:solidFill>
              <a:latin typeface="Arial"/>
              <a:cs typeface="Arial"/>
            </a:endParaRP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30</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1A2B010-0DD1-40BD-A4AA-ECDB6394B4D6}"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95536" y="3284538"/>
            <a:ext cx="8051552" cy="71913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תשובה ב'.</a:t>
            </a:r>
          </a:p>
          <a:p>
            <a:pPr fontAlgn="auto">
              <a:spcBef>
                <a:spcPts val="0"/>
              </a:spcBef>
              <a:spcAft>
                <a:spcPts val="0"/>
              </a:spcAft>
              <a:defRPr/>
            </a:pPr>
            <a:endParaRPr lang="he-IL" kern="0" dirty="0">
              <a:solidFill>
                <a:prstClr val="black"/>
              </a:solidFill>
              <a:latin typeface="Arial"/>
              <a:cs typeface="Arial"/>
            </a:endParaRPr>
          </a:p>
        </p:txBody>
      </p:sp>
      <p:sp>
        <p:nvSpPr>
          <p:cNvPr id="9" name="TextBox 8"/>
          <p:cNvSpPr txBox="1"/>
          <p:nvPr/>
        </p:nvSpPr>
        <p:spPr>
          <a:xfrm>
            <a:off x="263525" y="548680"/>
            <a:ext cx="8183563"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11:</a:t>
            </a:r>
          </a:p>
          <a:p>
            <a:pPr fontAlgn="auto">
              <a:spcBef>
                <a:spcPts val="0"/>
              </a:spcBef>
              <a:spcAft>
                <a:spcPts val="0"/>
              </a:spcAft>
              <a:defRPr/>
            </a:pPr>
            <a:r>
              <a:rPr lang="he-IL" dirty="0">
                <a:solidFill>
                  <a:schemeClr val="tx2"/>
                </a:solidFill>
                <a:latin typeface="Arial"/>
                <a:cs typeface="Arial"/>
              </a:rPr>
              <a:t>לשני מיני כבשים (א' ו-ב') ריאות בעלות ממדים שווים. נאדיות הריאות של כבש א' גדולות יותר מנאדיות הריאות של כבש ב', אך מספרן הכולל קטן יותר מאשר מספרן בכבש ב'.</a:t>
            </a:r>
          </a:p>
          <a:p>
            <a:pPr fontAlgn="auto">
              <a:spcBef>
                <a:spcPts val="0"/>
              </a:spcBef>
              <a:spcAft>
                <a:spcPts val="0"/>
              </a:spcAft>
              <a:defRPr/>
            </a:pPr>
            <a:r>
              <a:rPr lang="he-IL" dirty="0">
                <a:solidFill>
                  <a:schemeClr val="tx2"/>
                </a:solidFill>
                <a:latin typeface="Arial"/>
                <a:cs typeface="Arial"/>
              </a:rPr>
              <a:t>מכאן שאצל כבש א':</a:t>
            </a:r>
          </a:p>
          <a:p>
            <a:pPr fontAlgn="auto">
              <a:spcBef>
                <a:spcPts val="0"/>
              </a:spcBef>
              <a:spcAft>
                <a:spcPts val="0"/>
              </a:spcAft>
              <a:defRPr/>
            </a:pPr>
            <a:r>
              <a:rPr lang="he-IL" dirty="0">
                <a:solidFill>
                  <a:schemeClr val="tx2"/>
                </a:solidFill>
                <a:latin typeface="Arial"/>
                <a:cs typeface="Arial"/>
              </a:rPr>
              <a:t>א. נפח הריאות ושטח הפנים של הריאות קטנים יותר מִשל כבש ב'</a:t>
            </a:r>
          </a:p>
          <a:p>
            <a:pPr fontAlgn="auto">
              <a:spcBef>
                <a:spcPts val="0"/>
              </a:spcBef>
              <a:spcAft>
                <a:spcPts val="0"/>
              </a:spcAft>
              <a:defRPr/>
            </a:pPr>
            <a:r>
              <a:rPr lang="he-IL" dirty="0">
                <a:solidFill>
                  <a:schemeClr val="tx2"/>
                </a:solidFill>
                <a:latin typeface="Arial"/>
                <a:cs typeface="Arial"/>
              </a:rPr>
              <a:t>ב. נפח ריאות זהה לנפח הריאות של כבש ב', אך שטח הפנים של הריאות קטן יותר.</a:t>
            </a:r>
          </a:p>
          <a:p>
            <a:pPr fontAlgn="auto">
              <a:spcBef>
                <a:spcPts val="0"/>
              </a:spcBef>
              <a:spcAft>
                <a:spcPts val="0"/>
              </a:spcAft>
              <a:defRPr/>
            </a:pPr>
            <a:r>
              <a:rPr lang="he-IL" dirty="0">
                <a:solidFill>
                  <a:schemeClr val="tx2"/>
                </a:solidFill>
                <a:latin typeface="Arial"/>
                <a:cs typeface="Arial"/>
              </a:rPr>
              <a:t>ג. נפח האוויר המגיע לריאות קטן יותר</a:t>
            </a:r>
          </a:p>
          <a:p>
            <a:pPr fontAlgn="auto">
              <a:spcBef>
                <a:spcPts val="0"/>
              </a:spcBef>
              <a:spcAft>
                <a:spcPts val="0"/>
              </a:spcAft>
              <a:defRPr/>
            </a:pPr>
            <a:r>
              <a:rPr lang="he-IL" dirty="0">
                <a:solidFill>
                  <a:schemeClr val="tx2"/>
                </a:solidFill>
                <a:latin typeface="Arial"/>
                <a:cs typeface="Arial"/>
              </a:rPr>
              <a:t>ד. קצב הנשימה אִטי יותר</a:t>
            </a:r>
          </a:p>
          <a:p>
            <a:pPr fontAlgn="auto">
              <a:spcBef>
                <a:spcPts val="0"/>
              </a:spcBef>
              <a:spcAft>
                <a:spcPts val="0"/>
              </a:spcAft>
              <a:defRPr/>
            </a:pPr>
            <a:endParaRPr lang="he-IL" dirty="0">
              <a:solidFill>
                <a:schemeClr val="tx2"/>
              </a:solidFill>
              <a:latin typeface="Arial"/>
              <a:cs typeface="Aria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31</a:t>
            </a:fld>
            <a:endParaRPr lang="he-IL" sz="1100" dirty="0" smtClean="0">
              <a:solidFill>
                <a:prstClr val="white">
                  <a:lumMod val="75000"/>
                </a:prstClr>
              </a:solidFill>
            </a:endParaRPr>
          </a:p>
        </p:txBody>
      </p:sp>
      <p:sp>
        <p:nvSpPr>
          <p:cNvPr id="10"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70FDE4B-670E-4F2E-8446-6F765B5B0DDC}"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 ההבדלים בהרכבי הגזים באוויר השאוף  ובאוויר הנשוף</a:t>
            </a:r>
            <a:endParaRPr lang="he-IL" sz="1800" dirty="0" smtClean="0"/>
          </a:p>
        </p:txBody>
      </p:sp>
      <p:sp>
        <p:nvSpPr>
          <p:cNvPr id="16" name="TextBox 15"/>
          <p:cNvSpPr txBox="1"/>
          <p:nvPr/>
        </p:nvSpPr>
        <p:spPr>
          <a:xfrm>
            <a:off x="263525" y="548680"/>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12:</a:t>
            </a:r>
          </a:p>
          <a:p>
            <a:pPr fontAlgn="auto">
              <a:spcBef>
                <a:spcPts val="0"/>
              </a:spcBef>
              <a:spcAft>
                <a:spcPts val="0"/>
              </a:spcAft>
              <a:defRPr/>
            </a:pPr>
            <a:r>
              <a:rPr lang="he-IL" dirty="0">
                <a:solidFill>
                  <a:srgbClr val="1D4C72"/>
                </a:solidFill>
              </a:rPr>
              <a:t>כאשר משווים את האוויר השאוף לאוויר הנשוף, האוויר הנשוף מכיל:</a:t>
            </a:r>
          </a:p>
          <a:p>
            <a:pPr fontAlgn="auto">
              <a:spcBef>
                <a:spcPts val="0"/>
              </a:spcBef>
              <a:spcAft>
                <a:spcPts val="0"/>
              </a:spcAft>
              <a:defRPr/>
            </a:pPr>
            <a:r>
              <a:rPr lang="he-IL" dirty="0">
                <a:solidFill>
                  <a:srgbClr val="1D4C72"/>
                </a:solidFill>
              </a:rPr>
              <a:t>א. יותר פחמן דו-חמצני וחנקן ופחות חמצן</a:t>
            </a:r>
          </a:p>
          <a:p>
            <a:pPr fontAlgn="auto">
              <a:spcBef>
                <a:spcPts val="0"/>
              </a:spcBef>
              <a:spcAft>
                <a:spcPts val="0"/>
              </a:spcAft>
              <a:defRPr/>
            </a:pPr>
            <a:r>
              <a:rPr lang="he-IL" dirty="0">
                <a:solidFill>
                  <a:srgbClr val="1D4C72"/>
                </a:solidFill>
              </a:rPr>
              <a:t>ב. יותר פחמן דו-חמצני ופחות חמצן ואדי מים</a:t>
            </a:r>
          </a:p>
          <a:p>
            <a:pPr fontAlgn="auto">
              <a:spcBef>
                <a:spcPts val="0"/>
              </a:spcBef>
              <a:spcAft>
                <a:spcPts val="0"/>
              </a:spcAft>
              <a:defRPr/>
            </a:pPr>
            <a:r>
              <a:rPr lang="he-IL" dirty="0">
                <a:solidFill>
                  <a:srgbClr val="1D4C72"/>
                </a:solidFill>
              </a:rPr>
              <a:t>ג. פחות פחמן דו-חמצני וחמצן ויותר אדי מים</a:t>
            </a:r>
          </a:p>
          <a:p>
            <a:pPr fontAlgn="auto">
              <a:spcBef>
                <a:spcPts val="0"/>
              </a:spcBef>
              <a:spcAft>
                <a:spcPts val="0"/>
              </a:spcAft>
              <a:defRPr/>
            </a:pPr>
            <a:r>
              <a:rPr lang="he-IL" dirty="0">
                <a:solidFill>
                  <a:srgbClr val="1D4C72"/>
                </a:solidFill>
              </a:rPr>
              <a:t>ד. יותר פחמן דו-חמצני ואדי מים ופחות חמצן</a:t>
            </a: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18C10D7-8CA2-4272-8D65-F67DA8041028}"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95536" y="2636912"/>
            <a:ext cx="8051552" cy="71913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תשובה ד'.</a:t>
            </a:r>
          </a:p>
          <a:p>
            <a:pPr fontAlgn="auto">
              <a:spcBef>
                <a:spcPts val="0"/>
              </a:spcBef>
              <a:spcAft>
                <a:spcPts val="0"/>
              </a:spcAft>
              <a:defRPr/>
            </a:pPr>
            <a:endParaRPr lang="he-IL" kern="0" dirty="0">
              <a:solidFill>
                <a:prstClr val="black"/>
              </a:solidFill>
              <a:latin typeface="Arial"/>
              <a:cs typeface="Aria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sp>
        <p:nvSpPr>
          <p:cNvPr id="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TextBox 9"/>
          <p:cNvSpPr txBox="1"/>
          <p:nvPr/>
        </p:nvSpPr>
        <p:spPr>
          <a:xfrm>
            <a:off x="263525" y="548680"/>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12:</a:t>
            </a:r>
          </a:p>
          <a:p>
            <a:pPr fontAlgn="auto">
              <a:spcBef>
                <a:spcPts val="0"/>
              </a:spcBef>
              <a:spcAft>
                <a:spcPts val="0"/>
              </a:spcAft>
              <a:defRPr/>
            </a:pPr>
            <a:r>
              <a:rPr lang="he-IL" dirty="0">
                <a:solidFill>
                  <a:srgbClr val="1D4C72"/>
                </a:solidFill>
              </a:rPr>
              <a:t>כאשר משווים את האוויר השאוף לאוויר הנשוף, האוויר הנשוף מכיל:</a:t>
            </a:r>
          </a:p>
          <a:p>
            <a:pPr fontAlgn="auto">
              <a:spcBef>
                <a:spcPts val="0"/>
              </a:spcBef>
              <a:spcAft>
                <a:spcPts val="0"/>
              </a:spcAft>
              <a:defRPr/>
            </a:pPr>
            <a:r>
              <a:rPr lang="he-IL" dirty="0">
                <a:solidFill>
                  <a:srgbClr val="1D4C72"/>
                </a:solidFill>
              </a:rPr>
              <a:t>א. יותר פחמן דו-חמצני וחנקן ופחות חמצן</a:t>
            </a:r>
          </a:p>
          <a:p>
            <a:pPr fontAlgn="auto">
              <a:spcBef>
                <a:spcPts val="0"/>
              </a:spcBef>
              <a:spcAft>
                <a:spcPts val="0"/>
              </a:spcAft>
              <a:defRPr/>
            </a:pPr>
            <a:r>
              <a:rPr lang="he-IL" dirty="0">
                <a:solidFill>
                  <a:srgbClr val="1D4C72"/>
                </a:solidFill>
              </a:rPr>
              <a:t>ב. יותר פחמן דו-חמצני ופחות חמצן ואדי מים</a:t>
            </a:r>
          </a:p>
          <a:p>
            <a:pPr fontAlgn="auto">
              <a:spcBef>
                <a:spcPts val="0"/>
              </a:spcBef>
              <a:spcAft>
                <a:spcPts val="0"/>
              </a:spcAft>
              <a:defRPr/>
            </a:pPr>
            <a:r>
              <a:rPr lang="he-IL" dirty="0">
                <a:solidFill>
                  <a:srgbClr val="1D4C72"/>
                </a:solidFill>
              </a:rPr>
              <a:t>ג. פחות פחמן דו-חמצני וחמצן ויותר אדי מים</a:t>
            </a:r>
          </a:p>
          <a:p>
            <a:pPr fontAlgn="auto">
              <a:spcBef>
                <a:spcPts val="0"/>
              </a:spcBef>
              <a:spcAft>
                <a:spcPts val="0"/>
              </a:spcAft>
              <a:defRPr/>
            </a:pPr>
            <a:r>
              <a:rPr lang="he-IL" dirty="0">
                <a:solidFill>
                  <a:srgbClr val="1D4C72"/>
                </a:solidFill>
              </a:rPr>
              <a:t>ד. יותר פחמן דו-חמצני ואדי מים ופחות חמצן</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F6AF029-CDF1-4168-BE20-E32320273716}"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השאיפה והנשיפה</a:t>
            </a:r>
            <a:endParaRPr lang="he-IL" sz="1800" dirty="0" smtClean="0"/>
          </a:p>
        </p:txBody>
      </p:sp>
      <p:sp>
        <p:nvSpPr>
          <p:cNvPr id="9" name="TextBox 8"/>
          <p:cNvSpPr txBox="1"/>
          <p:nvPr/>
        </p:nvSpPr>
        <p:spPr>
          <a:xfrm>
            <a:off x="231775" y="476672"/>
            <a:ext cx="8431213" cy="286232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prstClr val="black"/>
                </a:solidFill>
              </a:rPr>
              <a:t>שאיפה: תהליך אקטיבי</a:t>
            </a:r>
          </a:p>
          <a:p>
            <a:pPr fontAlgn="auto">
              <a:spcBef>
                <a:spcPts val="0"/>
              </a:spcBef>
              <a:spcAft>
                <a:spcPts val="0"/>
              </a:spcAft>
              <a:defRPr/>
            </a:pPr>
            <a:r>
              <a:rPr lang="he-IL" dirty="0">
                <a:solidFill>
                  <a:prstClr val="black"/>
                </a:solidFill>
              </a:rPr>
              <a:t>השרירים הבין-צלעתיים מתכווצים וגורמים להעלאת כל סל הצלעות ולהגדלת נפח בית החזה. הצלעות מושכות אִתן את הריאות. הסרעפת  מתכווצת ויורדת. </a:t>
            </a:r>
          </a:p>
          <a:p>
            <a:pPr fontAlgn="auto">
              <a:spcBef>
                <a:spcPts val="0"/>
              </a:spcBef>
              <a:spcAft>
                <a:spcPts val="0"/>
              </a:spcAft>
              <a:defRPr/>
            </a:pPr>
            <a:r>
              <a:rPr lang="he-IL" dirty="0">
                <a:solidFill>
                  <a:prstClr val="black"/>
                </a:solidFill>
              </a:rPr>
              <a:t>עקב כך, נפח בית החזה עולה, נפח הריאות עולה, הלחץ בריאות קטן ואוויר חודר מבחוץ אל הריאות. (אוויר עובר מלחץ גבוה לנמוך).</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u="sng" dirty="0">
                <a:solidFill>
                  <a:prstClr val="black"/>
                </a:solidFill>
              </a:rPr>
              <a:t>נשיפה: תהליך פסיבי</a:t>
            </a:r>
          </a:p>
          <a:p>
            <a:pPr fontAlgn="auto">
              <a:spcBef>
                <a:spcPts val="0"/>
              </a:spcBef>
              <a:spcAft>
                <a:spcPts val="0"/>
              </a:spcAft>
              <a:defRPr/>
            </a:pPr>
            <a:r>
              <a:rPr lang="he-IL" dirty="0">
                <a:solidFill>
                  <a:prstClr val="black"/>
                </a:solidFill>
              </a:rPr>
              <a:t>השרירים הבין</a:t>
            </a:r>
            <a:r>
              <a:rPr lang="he-IL" noProof="1">
                <a:solidFill>
                  <a:prstClr val="black"/>
                </a:solidFill>
              </a:rPr>
              <a:t>-צלעתיים</a:t>
            </a:r>
            <a:r>
              <a:rPr lang="he-IL" dirty="0">
                <a:solidFill>
                  <a:prstClr val="black"/>
                </a:solidFill>
              </a:rPr>
              <a:t> מתרפים, הצלעות יורדות וגורמות להתכווצות הריאות. </a:t>
            </a:r>
            <a:endParaRPr lang="he-IL" dirty="0" smtClean="0">
              <a:solidFill>
                <a:prstClr val="black"/>
              </a:solidFill>
            </a:endParaRPr>
          </a:p>
          <a:p>
            <a:pPr fontAlgn="auto">
              <a:spcBef>
                <a:spcPts val="0"/>
              </a:spcBef>
              <a:spcAft>
                <a:spcPts val="0"/>
              </a:spcAft>
              <a:defRPr/>
            </a:pPr>
            <a:r>
              <a:rPr lang="he-IL" dirty="0" smtClean="0">
                <a:solidFill>
                  <a:prstClr val="black"/>
                </a:solidFill>
              </a:rPr>
              <a:t>התרפות </a:t>
            </a:r>
            <a:r>
              <a:rPr lang="he-IL" dirty="0">
                <a:solidFill>
                  <a:prstClr val="black"/>
                </a:solidFill>
              </a:rPr>
              <a:t>הסרעפת גורמת לעלייתה, וללחץ על הריאות.  נפח הריאות קטן, הלחץ בהן עולה, </a:t>
            </a:r>
            <a:endParaRPr lang="he-IL" dirty="0" smtClean="0">
              <a:solidFill>
                <a:prstClr val="black"/>
              </a:solidFill>
            </a:endParaRPr>
          </a:p>
          <a:p>
            <a:pPr fontAlgn="auto">
              <a:spcBef>
                <a:spcPts val="0"/>
              </a:spcBef>
              <a:spcAft>
                <a:spcPts val="0"/>
              </a:spcAft>
              <a:defRPr/>
            </a:pPr>
            <a:r>
              <a:rPr lang="he-IL" dirty="0" smtClean="0">
                <a:solidFill>
                  <a:prstClr val="black"/>
                </a:solidFill>
              </a:rPr>
              <a:t>ולכן </a:t>
            </a:r>
            <a:r>
              <a:rPr lang="he-IL" dirty="0">
                <a:solidFill>
                  <a:prstClr val="black"/>
                </a:solidFill>
              </a:rPr>
              <a:t>האוויר יוצא החוצה. (גם במצב זה, האוויר עובר מלחץ גבוה לנמוך</a:t>
            </a:r>
            <a:r>
              <a:rPr lang="he-IL" dirty="0" smtClean="0">
                <a:solidFill>
                  <a:prstClr val="black"/>
                </a:solidFill>
              </a:rPr>
              <a:t>).</a:t>
            </a:r>
            <a:endParaRPr lang="he-IL" dirty="0">
              <a:solidFill>
                <a:prstClr val="black"/>
              </a:solidFill>
            </a:endParaRPr>
          </a:p>
        </p:txBody>
      </p:sp>
      <p:sp>
        <p:nvSpPr>
          <p:cNvPr id="11"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
        <p:nvSpPr>
          <p:cNvPr id="12"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14" name="תמונה 13" descr="Y:\Photo Library\shutterstock\מדעים\נחשון מדעים\shutterstock_116226691 copy.jpg"/>
          <p:cNvPicPr/>
          <p:nvPr/>
        </p:nvPicPr>
        <p:blipFill rotWithShape="1">
          <a:blip r:embed="rId3">
            <a:extLst>
              <a:ext uri="{28A0092B-C50C-407E-A947-70E740481C1C}">
                <a14:useLocalDpi xmlns:a14="http://schemas.microsoft.com/office/drawing/2010/main" val="0"/>
              </a:ext>
            </a:extLst>
          </a:blip>
          <a:srcRect l="52034" t="10233" b="3231"/>
          <a:stretch/>
        </p:blipFill>
        <p:spPr bwMode="auto">
          <a:xfrm>
            <a:off x="1802482" y="3461807"/>
            <a:ext cx="2434134" cy="3311618"/>
          </a:xfrm>
          <a:prstGeom prst="rect">
            <a:avLst/>
          </a:prstGeom>
          <a:noFill/>
          <a:ln>
            <a:noFill/>
          </a:ln>
        </p:spPr>
      </p:pic>
      <p:sp>
        <p:nvSpPr>
          <p:cNvPr id="17" name="TextBox 16"/>
          <p:cNvSpPr txBox="1"/>
          <p:nvPr/>
        </p:nvSpPr>
        <p:spPr>
          <a:xfrm>
            <a:off x="2780357" y="6165304"/>
            <a:ext cx="1071563" cy="5847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b="1" dirty="0" smtClean="0"/>
              <a:t>הסרעפת</a:t>
            </a:r>
          </a:p>
          <a:p>
            <a:pPr algn="ctr" fontAlgn="auto">
              <a:spcBef>
                <a:spcPts val="0"/>
              </a:spcBef>
              <a:spcAft>
                <a:spcPts val="0"/>
              </a:spcAft>
              <a:defRPr/>
            </a:pPr>
            <a:r>
              <a:rPr lang="he-IL" sz="1600" b="1" dirty="0" smtClean="0"/>
              <a:t>עולה</a:t>
            </a:r>
            <a:endParaRPr lang="he-IL" sz="1600" b="1" dirty="0"/>
          </a:p>
        </p:txBody>
      </p:sp>
      <p:grpSp>
        <p:nvGrpSpPr>
          <p:cNvPr id="2" name="קבוצה 1"/>
          <p:cNvGrpSpPr/>
          <p:nvPr/>
        </p:nvGrpSpPr>
        <p:grpSpPr>
          <a:xfrm>
            <a:off x="5304532" y="3411002"/>
            <a:ext cx="2513608" cy="3356813"/>
            <a:chOff x="5220072" y="3528571"/>
            <a:chExt cx="2513608" cy="3356813"/>
          </a:xfrm>
        </p:grpSpPr>
        <p:pic>
          <p:nvPicPr>
            <p:cNvPr id="22" name="תמונה 21" descr="Y:\Photo Library\shutterstock\מדעים\נחשון מדעים\shutterstock_116226691 copy.jpg"/>
            <p:cNvPicPr/>
            <p:nvPr/>
          </p:nvPicPr>
          <p:blipFill rotWithShape="1">
            <a:blip r:embed="rId3">
              <a:extLst>
                <a:ext uri="{28A0092B-C50C-407E-A947-70E740481C1C}">
                  <a14:useLocalDpi xmlns:a14="http://schemas.microsoft.com/office/drawing/2010/main" val="0"/>
                </a:ext>
              </a:extLst>
            </a:blip>
            <a:srcRect t="10233" r="56280" b="3231"/>
            <a:stretch/>
          </p:blipFill>
          <p:spPr bwMode="auto">
            <a:xfrm>
              <a:off x="5220072" y="3528571"/>
              <a:ext cx="2157834" cy="3356813"/>
            </a:xfrm>
            <a:prstGeom prst="rect">
              <a:avLst/>
            </a:prstGeom>
            <a:noFill/>
            <a:ln>
              <a:noFill/>
            </a:ln>
          </p:spPr>
        </p:pic>
        <p:sp>
          <p:nvSpPr>
            <p:cNvPr id="15" name="TextBox 14"/>
            <p:cNvSpPr txBox="1"/>
            <p:nvPr/>
          </p:nvSpPr>
          <p:spPr>
            <a:xfrm>
              <a:off x="6561336" y="3780334"/>
              <a:ext cx="1172344" cy="369332"/>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prstClr val="black"/>
                  </a:solidFill>
                </a:rPr>
                <a:t>שאיפה</a:t>
              </a:r>
            </a:p>
          </p:txBody>
        </p:sp>
        <p:sp>
          <p:nvSpPr>
            <p:cNvPr id="26" name="TextBox 25"/>
            <p:cNvSpPr txBox="1"/>
            <p:nvPr/>
          </p:nvSpPr>
          <p:spPr>
            <a:xfrm>
              <a:off x="5763207" y="6274162"/>
              <a:ext cx="1071563" cy="5847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b="1" dirty="0" smtClean="0"/>
                <a:t>הסרעפת</a:t>
              </a:r>
            </a:p>
            <a:p>
              <a:pPr algn="ctr" fontAlgn="auto">
                <a:spcBef>
                  <a:spcPts val="0"/>
                </a:spcBef>
                <a:spcAft>
                  <a:spcPts val="0"/>
                </a:spcAft>
                <a:defRPr/>
              </a:pPr>
              <a:r>
                <a:rPr lang="he-IL" sz="1600" b="1" dirty="0" smtClean="0"/>
                <a:t>יורדת</a:t>
              </a:r>
              <a:endParaRPr lang="he-IL" sz="1600" b="1" dirty="0"/>
            </a:p>
          </p:txBody>
        </p:sp>
      </p:grpSp>
      <p:sp>
        <p:nvSpPr>
          <p:cNvPr id="27" name="TextBox 26"/>
          <p:cNvSpPr txBox="1"/>
          <p:nvPr/>
        </p:nvSpPr>
        <p:spPr>
          <a:xfrm>
            <a:off x="4572000" y="5301208"/>
            <a:ext cx="1071563" cy="5847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b="1" dirty="0" smtClean="0"/>
              <a:t>הצלעות עולות</a:t>
            </a:r>
            <a:endParaRPr lang="he-IL" sz="1600" b="1" dirty="0"/>
          </a:p>
        </p:txBody>
      </p:sp>
      <p:sp>
        <p:nvSpPr>
          <p:cNvPr id="28" name="TextBox 27"/>
          <p:cNvSpPr txBox="1"/>
          <p:nvPr/>
        </p:nvSpPr>
        <p:spPr>
          <a:xfrm>
            <a:off x="1619672" y="3717032"/>
            <a:ext cx="81121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prstClr val="black"/>
                </a:solidFill>
              </a:rPr>
              <a:t>נשיפה</a:t>
            </a:r>
          </a:p>
        </p:txBody>
      </p:sp>
      <p:sp>
        <p:nvSpPr>
          <p:cNvPr id="29" name="TextBox 28"/>
          <p:cNvSpPr txBox="1"/>
          <p:nvPr/>
        </p:nvSpPr>
        <p:spPr>
          <a:xfrm>
            <a:off x="1489496" y="5282703"/>
            <a:ext cx="1071563" cy="5847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b="1" dirty="0" smtClean="0"/>
              <a:t>הצלעות יורדות</a:t>
            </a:r>
            <a:endParaRPr lang="he-IL" sz="1600" b="1" dirty="0"/>
          </a:p>
        </p:txBody>
      </p:sp>
      <p:sp>
        <p:nvSpPr>
          <p:cNvPr id="3" name="מלבן 2"/>
          <p:cNvSpPr/>
          <p:nvPr/>
        </p:nvSpPr>
        <p:spPr>
          <a:xfrm>
            <a:off x="544698" y="6527204"/>
            <a:ext cx="2149948" cy="246221"/>
          </a:xfrm>
          <a:prstGeom prst="rect">
            <a:avLst/>
          </a:prstGeom>
        </p:spPr>
        <p:txBody>
          <a:bodyPr wrap="none">
            <a:spAutoFit/>
          </a:bodyPr>
          <a:lstStyle/>
          <a:p>
            <a:pPr lvl="0" algn="l" defTabSz="685800" fontAlgn="auto">
              <a:spcBef>
                <a:spcPts val="0"/>
              </a:spcBef>
              <a:spcAft>
                <a:spcPts val="0"/>
              </a:spcAft>
            </a:pPr>
            <a:r>
              <a:rPr lang="en-US" sz="1000" dirty="0">
                <a:solidFill>
                  <a:srgbClr val="1F497D"/>
                </a:solidFill>
                <a:latin typeface="Arial"/>
                <a:cs typeface="Arial"/>
              </a:rPr>
              <a:t>Luka Skywalker / shutterstock.com</a:t>
            </a:r>
          </a:p>
        </p:txBody>
      </p:sp>
    </p:spTree>
    <p:extLst>
      <p:ext uri="{BB962C8B-B14F-4D97-AF65-F5344CB8AC3E}">
        <p14:creationId xmlns:p14="http://schemas.microsoft.com/office/powerpoint/2010/main" val="3527529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E262197-E221-477C-955E-CD21BB9689CB}"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תהליך הנשימה בריאות</a:t>
            </a:r>
            <a:endParaRPr lang="he-IL" sz="1800" dirty="0" smtClean="0"/>
          </a:p>
        </p:txBody>
      </p:sp>
      <p:sp>
        <p:nvSpPr>
          <p:cNvPr id="16" name="TextBox 15"/>
          <p:cNvSpPr txBox="1"/>
          <p:nvPr/>
        </p:nvSpPr>
        <p:spPr>
          <a:xfrm>
            <a:off x="3527425" y="4813300"/>
            <a:ext cx="1589088"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smtClean="0">
                <a:solidFill>
                  <a:srgbClr val="1D4C72"/>
                </a:solidFill>
                <a:hlinkClick r:id="rId2"/>
              </a:rPr>
              <a:t>תהליך </a:t>
            </a:r>
            <a:r>
              <a:rPr lang="he-IL" dirty="0">
                <a:solidFill>
                  <a:srgbClr val="1D4C72"/>
                </a:solidFill>
                <a:hlinkClick r:id="rId2"/>
              </a:rPr>
              <a:t>הנשימה</a:t>
            </a:r>
            <a:endParaRPr lang="he-IL" dirty="0">
              <a:solidFill>
                <a:srgbClr val="1D4C72"/>
              </a:solidFill>
            </a:endParaRPr>
          </a:p>
        </p:txBody>
      </p:sp>
      <p:pic>
        <p:nvPicPr>
          <p:cNvPr id="9933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850" y="1484313"/>
            <a:ext cx="3924300"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1C7ECC3-20AC-49C9-8599-7F3FCCBB9B1B}"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a:t>
            </a:r>
            <a:endParaRPr lang="he-IL" sz="1800" dirty="0" smtClean="0"/>
          </a:p>
        </p:txBody>
      </p:sp>
      <p:sp>
        <p:nvSpPr>
          <p:cNvPr id="16" name="TextBox 15"/>
          <p:cNvSpPr txBox="1"/>
          <p:nvPr/>
        </p:nvSpPr>
        <p:spPr>
          <a:xfrm>
            <a:off x="263525" y="548680"/>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13:</a:t>
            </a:r>
          </a:p>
          <a:p>
            <a:pPr fontAlgn="auto">
              <a:spcBef>
                <a:spcPts val="0"/>
              </a:spcBef>
              <a:spcAft>
                <a:spcPts val="0"/>
              </a:spcAft>
              <a:defRPr/>
            </a:pPr>
            <a:r>
              <a:rPr lang="he-IL" dirty="0">
                <a:solidFill>
                  <a:srgbClr val="1D4C72"/>
                </a:solidFill>
              </a:rPr>
              <a:t>לפניכם ארבעה משפטים</a:t>
            </a:r>
            <a:r>
              <a:rPr lang="he-IL" dirty="0">
                <a:solidFill>
                  <a:schemeClr val="tx2"/>
                </a:solidFill>
              </a:rPr>
              <a:t>, שרק אחד מהם נכון. המשפט הנכון הוא:</a:t>
            </a:r>
          </a:p>
          <a:p>
            <a:pPr fontAlgn="auto">
              <a:spcBef>
                <a:spcPts val="0"/>
              </a:spcBef>
              <a:spcAft>
                <a:spcPts val="0"/>
              </a:spcAft>
              <a:defRPr/>
            </a:pPr>
            <a:r>
              <a:rPr lang="he-IL" dirty="0">
                <a:solidFill>
                  <a:schemeClr val="tx2"/>
                </a:solidFill>
              </a:rPr>
              <a:t>א. בשאיפה – הסרעפת יורדת, נפח בית החזה עולה, ולכן אוויר נכנס לריאות</a:t>
            </a:r>
          </a:p>
          <a:p>
            <a:pPr fontAlgn="auto">
              <a:spcBef>
                <a:spcPts val="0"/>
              </a:spcBef>
              <a:spcAft>
                <a:spcPts val="0"/>
              </a:spcAft>
              <a:defRPr/>
            </a:pPr>
            <a:r>
              <a:rPr lang="he-IL" dirty="0">
                <a:solidFill>
                  <a:schemeClr val="tx2"/>
                </a:solidFill>
              </a:rPr>
              <a:t>ב. בשאיפה – אוויר נכנס לריאות, ולכן הסרעפת יורדת </a:t>
            </a:r>
            <a:r>
              <a:rPr lang="he-IL" dirty="0">
                <a:solidFill>
                  <a:srgbClr val="1D4C72"/>
                </a:solidFill>
              </a:rPr>
              <a:t>ונפח בית החזה עולה</a:t>
            </a:r>
          </a:p>
          <a:p>
            <a:pPr fontAlgn="auto">
              <a:spcBef>
                <a:spcPts val="0"/>
              </a:spcBef>
              <a:spcAft>
                <a:spcPts val="0"/>
              </a:spcAft>
              <a:defRPr/>
            </a:pPr>
            <a:r>
              <a:rPr lang="he-IL" dirty="0">
                <a:solidFill>
                  <a:srgbClr val="1D4C72"/>
                </a:solidFill>
              </a:rPr>
              <a:t>ג. בנשיפה – הסרעפת יורדת, נפח בית החזה עולה, ולכן אוויר יוצא מן הריאות</a:t>
            </a:r>
          </a:p>
          <a:p>
            <a:pPr fontAlgn="auto">
              <a:spcBef>
                <a:spcPts val="0"/>
              </a:spcBef>
              <a:spcAft>
                <a:spcPts val="0"/>
              </a:spcAft>
              <a:defRPr/>
            </a:pPr>
            <a:r>
              <a:rPr lang="he-IL" dirty="0">
                <a:solidFill>
                  <a:srgbClr val="1D4C72"/>
                </a:solidFill>
              </a:rPr>
              <a:t>ד. בנשיפה – אוויר יוצא מן הריאות, ולכן נפח בית החזה יורד והסרעפת מתרוממת</a:t>
            </a: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B1A86B9-EEBF-414F-AEA4-3E626D969909}"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63525" y="6207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13:</a:t>
            </a:r>
          </a:p>
          <a:p>
            <a:pPr fontAlgn="auto">
              <a:spcBef>
                <a:spcPts val="0"/>
              </a:spcBef>
              <a:spcAft>
                <a:spcPts val="0"/>
              </a:spcAft>
              <a:defRPr/>
            </a:pPr>
            <a:r>
              <a:rPr lang="he-IL" dirty="0">
                <a:solidFill>
                  <a:srgbClr val="1D4C72"/>
                </a:solidFill>
              </a:rPr>
              <a:t>לפניכם ארבעה משפטים</a:t>
            </a:r>
            <a:r>
              <a:rPr lang="he-IL" dirty="0">
                <a:solidFill>
                  <a:schemeClr val="tx2"/>
                </a:solidFill>
              </a:rPr>
              <a:t>, שרק אחד מהם </a:t>
            </a:r>
            <a:r>
              <a:rPr lang="he-IL" dirty="0">
                <a:solidFill>
                  <a:srgbClr val="1D4C72"/>
                </a:solidFill>
              </a:rPr>
              <a:t>נכון. המשפט הנכון הוא:</a:t>
            </a:r>
          </a:p>
          <a:p>
            <a:pPr fontAlgn="auto">
              <a:spcBef>
                <a:spcPts val="0"/>
              </a:spcBef>
              <a:spcAft>
                <a:spcPts val="0"/>
              </a:spcAft>
              <a:defRPr/>
            </a:pPr>
            <a:r>
              <a:rPr lang="he-IL" dirty="0">
                <a:solidFill>
                  <a:srgbClr val="1D4C72"/>
                </a:solidFill>
              </a:rPr>
              <a:t>א. בשאיפה – הסרעפת יורדת, נפח בית החזה עולה, ולכן אוויר נכנס לריאות</a:t>
            </a:r>
          </a:p>
          <a:p>
            <a:pPr fontAlgn="auto">
              <a:spcBef>
                <a:spcPts val="0"/>
              </a:spcBef>
              <a:spcAft>
                <a:spcPts val="0"/>
              </a:spcAft>
              <a:defRPr/>
            </a:pPr>
            <a:r>
              <a:rPr lang="he-IL" dirty="0">
                <a:solidFill>
                  <a:srgbClr val="1D4C72"/>
                </a:solidFill>
              </a:rPr>
              <a:t>ב. בשאיפה – אוויר נכנס לריאות, ולכן הסרעפת יורדת ונפח בית החזה עולה</a:t>
            </a:r>
          </a:p>
          <a:p>
            <a:pPr fontAlgn="auto">
              <a:spcBef>
                <a:spcPts val="0"/>
              </a:spcBef>
              <a:spcAft>
                <a:spcPts val="0"/>
              </a:spcAft>
              <a:defRPr/>
            </a:pPr>
            <a:r>
              <a:rPr lang="he-IL" dirty="0">
                <a:solidFill>
                  <a:srgbClr val="1D4C72"/>
                </a:solidFill>
              </a:rPr>
              <a:t>ג. בנשיפה – הסרעפת יורדת, נפח בית החזה עולה, ולכן אוויר יוצא מן הריאות</a:t>
            </a:r>
          </a:p>
          <a:p>
            <a:pPr fontAlgn="auto">
              <a:spcBef>
                <a:spcPts val="0"/>
              </a:spcBef>
              <a:spcAft>
                <a:spcPts val="0"/>
              </a:spcAft>
              <a:defRPr/>
            </a:pPr>
            <a:r>
              <a:rPr lang="he-IL" dirty="0">
                <a:solidFill>
                  <a:srgbClr val="1D4C72"/>
                </a:solidFill>
              </a:rPr>
              <a:t>ד. בנשיפה – אוויר יוצא מן הריאות, ולכן נפח בית החזה יורד והסרעפת מתרוממת</a:t>
            </a:r>
          </a:p>
        </p:txBody>
      </p:sp>
      <p:sp>
        <p:nvSpPr>
          <p:cNvPr id="7" name="Rectangle 12"/>
          <p:cNvSpPr/>
          <p:nvPr/>
        </p:nvSpPr>
        <p:spPr>
          <a:xfrm>
            <a:off x="395536" y="3284538"/>
            <a:ext cx="8051552" cy="71913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תשובה א'.</a:t>
            </a:r>
          </a:p>
          <a:p>
            <a:pPr fontAlgn="auto">
              <a:spcBef>
                <a:spcPts val="0"/>
              </a:spcBef>
              <a:spcAft>
                <a:spcPts val="0"/>
              </a:spcAft>
              <a:defRPr/>
            </a:pPr>
            <a:endParaRPr lang="he-IL" kern="0" dirty="0">
              <a:solidFill>
                <a:prstClr val="black"/>
              </a:solidFill>
              <a:latin typeface="Arial"/>
              <a:cs typeface="Aria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37</a:t>
            </a:fld>
            <a:endParaRPr lang="he-IL" sz="1100" dirty="0" smtClean="0">
              <a:solidFill>
                <a:prstClr val="white">
                  <a:lumMod val="75000"/>
                </a:prstClr>
              </a:solidFill>
            </a:endParaRPr>
          </a:p>
        </p:txBody>
      </p:sp>
      <p:sp>
        <p:nvSpPr>
          <p:cNvPr id="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E88F603-593B-42DE-857D-F12E1413E07B}" type="slidenum">
              <a:rPr lang="he-IL" smtClean="0"/>
              <a:pPr fontAlgn="base">
                <a:spcBef>
                  <a:spcPct val="0"/>
                </a:spcBef>
                <a:spcAft>
                  <a:spcPct val="0"/>
                </a:spcAft>
                <a:defRPr/>
              </a:pPr>
              <a:t>38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14</a:t>
            </a:r>
            <a:endParaRPr lang="he-IL" sz="1800" dirty="0" smtClean="0"/>
          </a:p>
        </p:txBody>
      </p:sp>
      <p:sp>
        <p:nvSpPr>
          <p:cNvPr id="9" name="TextBox 8"/>
          <p:cNvSpPr txBox="1"/>
          <p:nvPr/>
        </p:nvSpPr>
        <p:spPr>
          <a:xfrm>
            <a:off x="247650" y="548680"/>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14:</a:t>
            </a:r>
          </a:p>
          <a:p>
            <a:pPr fontAlgn="auto">
              <a:spcBef>
                <a:spcPts val="0"/>
              </a:spcBef>
              <a:spcAft>
                <a:spcPts val="0"/>
              </a:spcAft>
              <a:defRPr/>
            </a:pPr>
            <a:r>
              <a:rPr lang="he-IL" dirty="0">
                <a:solidFill>
                  <a:schemeClr val="tx2"/>
                </a:solidFill>
              </a:rPr>
              <a:t>פגיעה בתהליך הנשימה התאית בתאי השריר של השרירים הבין-צלעיים, תפגע בתהליכי השאיפה והנשיפה. מי מבין התהליכים יפגע </a:t>
            </a:r>
            <a:r>
              <a:rPr lang="he-IL" u="sng" dirty="0">
                <a:solidFill>
                  <a:schemeClr val="tx2"/>
                </a:solidFill>
              </a:rPr>
              <a:t>ישירות</a:t>
            </a:r>
            <a:r>
              <a:rPr lang="he-IL" dirty="0">
                <a:solidFill>
                  <a:schemeClr val="tx2"/>
                </a:solidFill>
              </a:rPr>
              <a:t> – תהליך השאיפה או הנשיפה? הסבירו.</a:t>
            </a:r>
          </a:p>
          <a:p>
            <a:pPr fontAlgn="auto">
              <a:spcBef>
                <a:spcPts val="0"/>
              </a:spcBef>
              <a:spcAft>
                <a:spcPts val="0"/>
              </a:spcAft>
              <a:defRPr/>
            </a:pPr>
            <a:endParaRPr lang="he-IL" b="1" dirty="0">
              <a:solidFill>
                <a:srgbClr val="1D4C72"/>
              </a:solidFill>
            </a:endParaRP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B4939C8-B0EF-4F25-97EB-E171572CE3E6}" type="slidenum">
              <a:rPr lang="he-IL" smtClean="0"/>
              <a:pPr fontAlgn="base">
                <a:spcBef>
                  <a:spcPct val="0"/>
                </a:spcBef>
                <a:spcAft>
                  <a:spcPct val="0"/>
                </a:spcAft>
                <a:defRPr/>
              </a:pPr>
              <a:t>39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47650" y="548680"/>
            <a:ext cx="8183563"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14:</a:t>
            </a:r>
          </a:p>
          <a:p>
            <a:pPr fontAlgn="auto">
              <a:spcBef>
                <a:spcPts val="0"/>
              </a:spcBef>
              <a:spcAft>
                <a:spcPts val="0"/>
              </a:spcAft>
              <a:defRPr/>
            </a:pPr>
            <a:r>
              <a:rPr lang="he-IL" dirty="0">
                <a:solidFill>
                  <a:schemeClr val="tx2"/>
                </a:solidFill>
              </a:rPr>
              <a:t>האם </a:t>
            </a:r>
            <a:r>
              <a:rPr lang="he-IL" dirty="0">
                <a:solidFill>
                  <a:srgbClr val="1D4C72"/>
                </a:solidFill>
              </a:rPr>
              <a:t>פגיעה בתהליך הנשימה התאית בשרירים הבין-צלעיים תפגע ישירות בתהליך השאיפה או הנשיפה? הסבירו.</a:t>
            </a: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b="1" dirty="0">
              <a:solidFill>
                <a:srgbClr val="1D4C72"/>
              </a:solidFill>
            </a:endParaRPr>
          </a:p>
        </p:txBody>
      </p:sp>
      <p:sp>
        <p:nvSpPr>
          <p:cNvPr id="7" name="Rectangle 12"/>
          <p:cNvSpPr/>
          <p:nvPr/>
        </p:nvSpPr>
        <p:spPr>
          <a:xfrm>
            <a:off x="257175" y="2060575"/>
            <a:ext cx="8359775" cy="20891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פגיעה בתהליך הנשימה בתאי השריר תגרום לירידה בכמות האנרגיה הזמינה הנחוצה לתהליך התכווצות התאים.</a:t>
            </a:r>
          </a:p>
          <a:p>
            <a:pPr fontAlgn="auto">
              <a:spcBef>
                <a:spcPts val="0"/>
              </a:spcBef>
              <a:spcAft>
                <a:spcPts val="0"/>
              </a:spcAft>
              <a:defRPr/>
            </a:pPr>
            <a:r>
              <a:rPr lang="he-IL" kern="0" dirty="0">
                <a:solidFill>
                  <a:prstClr val="black"/>
                </a:solidFill>
                <a:latin typeface="Arial"/>
                <a:cs typeface="Arial"/>
              </a:rPr>
              <a:t>תהליך השאיפה כרוך </a:t>
            </a:r>
            <a:r>
              <a:rPr lang="he-IL" kern="0" dirty="0">
                <a:latin typeface="Arial"/>
                <a:cs typeface="Arial"/>
              </a:rPr>
              <a:t>בהתכווצות השרירים הבין-צלעיים, הגורמת להתרחבות בית החזה ולכניסת אוויר לריאות. תהליך זה צורך אנרגיה, ולכן ייפגע תהליך השאיפה.</a:t>
            </a:r>
          </a:p>
          <a:p>
            <a:pPr fontAlgn="auto">
              <a:spcBef>
                <a:spcPts val="0"/>
              </a:spcBef>
              <a:spcAft>
                <a:spcPts val="0"/>
              </a:spcAft>
              <a:defRPr/>
            </a:pPr>
            <a:r>
              <a:rPr lang="he-IL" kern="0" dirty="0">
                <a:latin typeface="Arial"/>
                <a:cs typeface="Arial"/>
              </a:rPr>
              <a:t>הנשיפה היא תהליך פסיבי, הנגרם עקב התרפות השרירים. התרפות השרירים אינה כרוכה בהשקעת אנרגיה, ולכן לא תיפגע הנשיפה</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
        <p:nvSpPr>
          <p:cNvPr id="10"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8A525C5-834F-4624-9FF6-396379456A05}"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a:t>
            </a:r>
            <a:endParaRPr lang="he-IL" sz="1800" dirty="0" smtClean="0"/>
          </a:p>
        </p:txBody>
      </p:sp>
      <p:sp>
        <p:nvSpPr>
          <p:cNvPr id="16" name="TextBox 15"/>
          <p:cNvSpPr txBox="1"/>
          <p:nvPr/>
        </p:nvSpPr>
        <p:spPr>
          <a:xfrm>
            <a:off x="263525" y="620713"/>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a:t>
            </a:r>
          </a:p>
          <a:p>
            <a:pPr fontAlgn="auto">
              <a:spcBef>
                <a:spcPts val="0"/>
              </a:spcBef>
              <a:spcAft>
                <a:spcPts val="0"/>
              </a:spcAft>
              <a:defRPr/>
            </a:pPr>
            <a:r>
              <a:rPr lang="he-IL" dirty="0">
                <a:solidFill>
                  <a:schemeClr val="tx2"/>
                </a:solidFill>
              </a:rPr>
              <a:t>עצירת תהליך הנשימה בריאות גורמת למוות בתוך דקות מספר. מהי סיבת המוות?</a:t>
            </a: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
        <p:nvSpPr>
          <p:cNvPr id="8" name="Rectangle 3"/>
          <p:cNvSpPr/>
          <p:nvPr/>
        </p:nvSpPr>
        <p:spPr>
          <a:xfrm>
            <a:off x="467544"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idx="4294967295"/>
          </p:nvPr>
        </p:nvSpPr>
        <p:spPr>
          <a:xfrm>
            <a:off x="1857375" y="44624"/>
            <a:ext cx="6829425" cy="357188"/>
          </a:xfrm>
          <a:prstGeom prst="rect">
            <a:avLst/>
          </a:prstGeom>
        </p:spPr>
        <p:txBody>
          <a:bodyPr/>
          <a:lstStyle/>
          <a:p>
            <a:pPr>
              <a:defRPr/>
            </a:pPr>
            <a:r>
              <a:rPr lang="he-IL" sz="1800" b="1" dirty="0" smtClean="0">
                <a:solidFill>
                  <a:srgbClr val="FF6600"/>
                </a:solidFill>
                <a:ea typeface="+mn-ea"/>
              </a:rPr>
              <a:t>סיכום: מבנה מערכת הנשימה באדם ותפקודה</a:t>
            </a:r>
            <a:endParaRPr lang="he-IL" sz="1800" b="1" dirty="0">
              <a:solidFill>
                <a:srgbClr val="FF6600"/>
              </a:solidFill>
              <a:ea typeface="+mn-ea"/>
            </a:endParaRPr>
          </a:p>
        </p:txBody>
      </p:sp>
      <p:sp>
        <p:nvSpPr>
          <p:cNvPr id="9" name="Rectangle 13"/>
          <p:cNvSpPr/>
          <p:nvPr/>
        </p:nvSpPr>
        <p:spPr>
          <a:xfrm>
            <a:off x="423863" y="836613"/>
            <a:ext cx="8143875" cy="554471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50000"/>
              </a:lnSpc>
              <a:spcBef>
                <a:spcPts val="0"/>
              </a:spcBef>
              <a:spcAft>
                <a:spcPts val="0"/>
              </a:spcAft>
              <a:buFontTx/>
              <a:buBlip>
                <a:blip r:embed="rId2"/>
              </a:buBlip>
              <a:defRPr/>
            </a:pPr>
            <a:r>
              <a:rPr lang="he-IL" dirty="0">
                <a:solidFill>
                  <a:prstClr val="black"/>
                </a:solidFill>
              </a:rPr>
              <a:t> בתהליך הנשימה נכנס לגוף חמצן, המועבר לתאים ומנוצל לתהליך הנשימה התאית, ויוצא </a:t>
            </a:r>
          </a:p>
          <a:p>
            <a:pPr fontAlgn="auto">
              <a:lnSpc>
                <a:spcPct val="150000"/>
              </a:lnSpc>
              <a:spcBef>
                <a:spcPts val="0"/>
              </a:spcBef>
              <a:spcAft>
                <a:spcPts val="0"/>
              </a:spcAft>
              <a:defRPr/>
            </a:pPr>
            <a:r>
              <a:rPr lang="he-IL" dirty="0">
                <a:solidFill>
                  <a:prstClr val="black"/>
                </a:solidFill>
              </a:rPr>
              <a:t>  מן הגוף פחמן דו־חמצני שנוצר בתאים בתהליך הנשימה התאית.</a:t>
            </a:r>
          </a:p>
          <a:p>
            <a:pPr fontAlgn="auto">
              <a:spcBef>
                <a:spcPts val="0"/>
              </a:spcBef>
              <a:spcAft>
                <a:spcPts val="0"/>
              </a:spcAft>
              <a:defRPr/>
            </a:pPr>
            <a:endParaRPr lang="he-IL" dirty="0">
              <a:solidFill>
                <a:prstClr val="black"/>
              </a:solidFill>
            </a:endParaRPr>
          </a:p>
          <a:p>
            <a:pPr fontAlgn="auto">
              <a:spcBef>
                <a:spcPts val="0"/>
              </a:spcBef>
              <a:spcAft>
                <a:spcPts val="0"/>
              </a:spcAft>
              <a:buFontTx/>
              <a:buBlip>
                <a:blip r:embed="rId2"/>
              </a:buBlip>
              <a:defRPr/>
            </a:pPr>
            <a:r>
              <a:rPr lang="he-IL" dirty="0">
                <a:solidFill>
                  <a:prstClr val="black"/>
                </a:solidFill>
              </a:rPr>
              <a:t> האוויר מן הסביבה החיצונית נכנס דרך האף או הפה ועובר אל הריאות דרך האף, הקנה </a:t>
            </a:r>
          </a:p>
          <a:p>
            <a:pPr fontAlgn="auto">
              <a:spcBef>
                <a:spcPts val="0"/>
              </a:spcBef>
              <a:spcAft>
                <a:spcPts val="0"/>
              </a:spcAft>
              <a:defRPr/>
            </a:pPr>
            <a:r>
              <a:rPr lang="he-IL" dirty="0">
                <a:solidFill>
                  <a:prstClr val="black"/>
                </a:solidFill>
              </a:rPr>
              <a:t>  והסִמפונות. בדרכו האוויר עובר סינון, לחלוח וחימום.</a:t>
            </a:r>
          </a:p>
          <a:p>
            <a:pPr fontAlgn="auto">
              <a:spcBef>
                <a:spcPts val="0"/>
              </a:spcBef>
              <a:spcAft>
                <a:spcPts val="0"/>
              </a:spcAft>
              <a:defRPr/>
            </a:pPr>
            <a:endParaRPr lang="he-IL" dirty="0">
              <a:solidFill>
                <a:prstClr val="black"/>
              </a:solidFill>
            </a:endParaRPr>
          </a:p>
          <a:p>
            <a:pPr fontAlgn="auto">
              <a:spcBef>
                <a:spcPts val="0"/>
              </a:spcBef>
              <a:spcAft>
                <a:spcPts val="0"/>
              </a:spcAft>
              <a:buFontTx/>
              <a:buBlip>
                <a:blip r:embed="rId2"/>
              </a:buBlip>
              <a:defRPr/>
            </a:pPr>
            <a:r>
              <a:rPr lang="he-IL" dirty="0">
                <a:solidFill>
                  <a:prstClr val="black"/>
                </a:solidFill>
              </a:rPr>
              <a:t> חילופי הגזים בין נאדיות הריאה לנימי הדם נעשה בדיפוזיה על פי מפל </a:t>
            </a:r>
            <a:r>
              <a:rPr lang="he-IL" dirty="0" smtClean="0">
                <a:solidFill>
                  <a:prstClr val="black"/>
                </a:solidFill>
              </a:rPr>
              <a:t>הריכוזים </a:t>
            </a:r>
            <a:r>
              <a:rPr lang="he-IL" dirty="0">
                <a:solidFill>
                  <a:prstClr val="black"/>
                </a:solidFill>
              </a:rPr>
              <a:t>של כל גז: </a:t>
            </a:r>
            <a:r>
              <a:rPr lang="he-IL" dirty="0" smtClean="0">
                <a:solidFill>
                  <a:prstClr val="black"/>
                </a:solidFill>
              </a:rPr>
              <a:t>  </a:t>
            </a:r>
          </a:p>
          <a:p>
            <a:pPr fontAlgn="auto">
              <a:spcBef>
                <a:spcPts val="0"/>
              </a:spcBef>
              <a:spcAft>
                <a:spcPts val="0"/>
              </a:spcAft>
              <a:defRPr/>
            </a:pPr>
            <a:r>
              <a:rPr lang="he-IL" dirty="0" smtClean="0">
                <a:solidFill>
                  <a:prstClr val="black"/>
                </a:solidFill>
              </a:rPr>
              <a:t>  חמצן </a:t>
            </a:r>
            <a:r>
              <a:rPr lang="he-IL" dirty="0">
                <a:solidFill>
                  <a:prstClr val="black"/>
                </a:solidFill>
              </a:rPr>
              <a:t>עובר מן הנאדיות אל הדם, ופחמן דו־חמצני עובר מן הדם לנאדיות.</a:t>
            </a:r>
          </a:p>
          <a:p>
            <a:pPr fontAlgn="auto">
              <a:spcBef>
                <a:spcPts val="0"/>
              </a:spcBef>
              <a:spcAft>
                <a:spcPts val="0"/>
              </a:spcAft>
              <a:defRPr/>
            </a:pPr>
            <a:endParaRPr lang="he-IL" dirty="0">
              <a:solidFill>
                <a:prstClr val="black"/>
              </a:solidFill>
            </a:endParaRPr>
          </a:p>
          <a:p>
            <a:pPr fontAlgn="auto">
              <a:spcBef>
                <a:spcPts val="0"/>
              </a:spcBef>
              <a:spcAft>
                <a:spcPts val="0"/>
              </a:spcAft>
              <a:buFontTx/>
              <a:buBlip>
                <a:blip r:embed="rId2"/>
              </a:buBlip>
              <a:defRPr/>
            </a:pPr>
            <a:r>
              <a:rPr lang="he-IL" dirty="0">
                <a:solidFill>
                  <a:prstClr val="black"/>
                </a:solidFill>
              </a:rPr>
              <a:t> שטח הפנים הגדול והלח של הנאדיות והקרום הדק שלהן ושל נימי הדם מאפשר דיפוזיה </a:t>
            </a:r>
          </a:p>
          <a:p>
            <a:pPr fontAlgn="auto">
              <a:spcBef>
                <a:spcPts val="0"/>
              </a:spcBef>
              <a:spcAft>
                <a:spcPts val="0"/>
              </a:spcAft>
              <a:defRPr/>
            </a:pPr>
            <a:r>
              <a:rPr lang="he-IL" dirty="0">
                <a:solidFill>
                  <a:prstClr val="black"/>
                </a:solidFill>
              </a:rPr>
              <a:t>  מהירה ויעילה. </a:t>
            </a:r>
          </a:p>
          <a:p>
            <a:pPr fontAlgn="auto">
              <a:spcBef>
                <a:spcPts val="0"/>
              </a:spcBef>
              <a:spcAft>
                <a:spcPts val="0"/>
              </a:spcAft>
              <a:defRPr/>
            </a:pPr>
            <a:endParaRPr lang="he-IL" dirty="0">
              <a:solidFill>
                <a:prstClr val="black"/>
              </a:solidFill>
            </a:endParaRPr>
          </a:p>
          <a:p>
            <a:pPr fontAlgn="auto">
              <a:spcBef>
                <a:spcPts val="0"/>
              </a:spcBef>
              <a:spcAft>
                <a:spcPts val="0"/>
              </a:spcAft>
              <a:buFontTx/>
              <a:buBlip>
                <a:blip r:embed="rId2"/>
              </a:buBlip>
              <a:defRPr/>
            </a:pPr>
            <a:r>
              <a:rPr lang="he-IL" dirty="0">
                <a:solidFill>
                  <a:prstClr val="black"/>
                </a:solidFill>
              </a:rPr>
              <a:t> השאיפה היא תהליך אקטיבי – היא כרוכה בהתכווצות השרירים הבין־צלעיים ובהתכווצות </a:t>
            </a:r>
          </a:p>
          <a:p>
            <a:pPr fontAlgn="auto">
              <a:spcBef>
                <a:spcPts val="0"/>
              </a:spcBef>
              <a:spcAft>
                <a:spcPts val="0"/>
              </a:spcAft>
              <a:defRPr/>
            </a:pPr>
            <a:r>
              <a:rPr lang="he-IL" dirty="0">
                <a:solidFill>
                  <a:prstClr val="black"/>
                </a:solidFill>
              </a:rPr>
              <a:t>  הסרעפת. פעולות אלו גורמות, להרחבת בית החזה והריאות ולכניסת אוויר אל הריאות. </a:t>
            </a:r>
          </a:p>
          <a:p>
            <a:pPr fontAlgn="auto">
              <a:spcBef>
                <a:spcPts val="0"/>
              </a:spcBef>
              <a:spcAft>
                <a:spcPts val="0"/>
              </a:spcAft>
              <a:defRPr/>
            </a:pPr>
            <a:endParaRPr lang="he-IL" dirty="0">
              <a:solidFill>
                <a:prstClr val="black"/>
              </a:solidFill>
            </a:endParaRPr>
          </a:p>
          <a:p>
            <a:pPr fontAlgn="auto">
              <a:spcBef>
                <a:spcPts val="0"/>
              </a:spcBef>
              <a:spcAft>
                <a:spcPts val="0"/>
              </a:spcAft>
              <a:buFontTx/>
              <a:buBlip>
                <a:blip r:embed="rId2"/>
              </a:buBlip>
              <a:defRPr/>
            </a:pPr>
            <a:r>
              <a:rPr lang="he-IL" dirty="0">
                <a:solidFill>
                  <a:prstClr val="black"/>
                </a:solidFill>
              </a:rPr>
              <a:t> הנשיפה היא תהליך פסיבי – התרפות השרירים גורמת לירידת הצלעות, להתכווצות  </a:t>
            </a:r>
          </a:p>
          <a:p>
            <a:pPr fontAlgn="auto">
              <a:spcBef>
                <a:spcPts val="0"/>
              </a:spcBef>
              <a:spcAft>
                <a:spcPts val="0"/>
              </a:spcAft>
              <a:defRPr/>
            </a:pPr>
            <a:r>
              <a:rPr lang="he-IL" dirty="0">
                <a:solidFill>
                  <a:prstClr val="black"/>
                </a:solidFill>
              </a:rPr>
              <a:t>  הריאות וליציאת האוויר מתוכן.</a:t>
            </a:r>
          </a:p>
        </p:txBody>
      </p:sp>
      <p:sp>
        <p:nvSpPr>
          <p:cNvPr id="6"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40</a:t>
            </a:fld>
            <a:endParaRPr lang="he-IL" sz="1100" dirty="0" smtClean="0">
              <a:solidFill>
                <a:prstClr val="white">
                  <a:lumMod val="75000"/>
                </a:prstClr>
              </a:solidFill>
            </a:endParaRPr>
          </a:p>
        </p:txBody>
      </p:sp>
      <p:sp>
        <p:nvSpPr>
          <p:cNvPr id="7"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859326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F611330-8BB6-4E4E-8361-3B8A3CCE58D2}"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ויסות </a:t>
            </a:r>
            <a:r>
              <a:rPr lang="he-IL" sz="1800" b="1" dirty="0" smtClean="0">
                <a:solidFill>
                  <a:schemeClr val="accent3"/>
                </a:solidFill>
                <a:ea typeface="+mn-ea"/>
              </a:rPr>
              <a:t>קצב הנשימה ועומקה</a:t>
            </a:r>
            <a:endParaRPr lang="he-IL" sz="1800" dirty="0" smtClean="0">
              <a:solidFill>
                <a:schemeClr val="accent6">
                  <a:lumMod val="50000"/>
                  <a:lumOff val="50000"/>
                </a:schemeClr>
              </a:solidFill>
            </a:endParaRPr>
          </a:p>
        </p:txBody>
      </p:sp>
      <p:sp>
        <p:nvSpPr>
          <p:cNvPr id="9" name="TextBox 8"/>
          <p:cNvSpPr txBox="1"/>
          <p:nvPr/>
        </p:nvSpPr>
        <p:spPr>
          <a:xfrm>
            <a:off x="395288" y="571078"/>
            <a:ext cx="8035925" cy="12003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פעולת הנשימה היא פעולה קצבית ובלתי רצונית. </a:t>
            </a:r>
          </a:p>
          <a:p>
            <a:pPr fontAlgn="auto">
              <a:spcBef>
                <a:spcPts val="0"/>
              </a:spcBef>
              <a:spcAft>
                <a:spcPts val="0"/>
              </a:spcAft>
              <a:defRPr/>
            </a:pPr>
            <a:r>
              <a:rPr lang="he-IL" dirty="0">
                <a:solidFill>
                  <a:prstClr val="black"/>
                </a:solidFill>
              </a:rPr>
              <a:t>על פעולת הנשימה מפקח מרכז הנשימה המצוי בגזע המוח.</a:t>
            </a:r>
          </a:p>
          <a:p>
            <a:pPr fontAlgn="auto">
              <a:spcBef>
                <a:spcPts val="0"/>
              </a:spcBef>
              <a:spcAft>
                <a:spcPts val="0"/>
              </a:spcAft>
              <a:defRPr/>
            </a:pPr>
            <a:r>
              <a:rPr lang="he-IL" dirty="0">
                <a:solidFill>
                  <a:prstClr val="black"/>
                </a:solidFill>
              </a:rPr>
              <a:t>קצב הנשימה נקבע בעיקר על פי ריכוז הפחמן </a:t>
            </a:r>
            <a:r>
              <a:rPr lang="he-IL" dirty="0" err="1">
                <a:solidFill>
                  <a:prstClr val="black"/>
                </a:solidFill>
              </a:rPr>
              <a:t>הדו</a:t>
            </a:r>
            <a:r>
              <a:rPr lang="he-IL" dirty="0" err="1">
                <a:solidFill>
                  <a:prstClr val="black"/>
                </a:solidFill>
                <a:latin typeface="Arial"/>
                <a:cs typeface="Arial"/>
              </a:rPr>
              <a:t>־</a:t>
            </a:r>
            <a:r>
              <a:rPr lang="he-IL" dirty="0" err="1">
                <a:solidFill>
                  <a:prstClr val="black"/>
                </a:solidFill>
              </a:rPr>
              <a:t>חמצני</a:t>
            </a:r>
            <a:r>
              <a:rPr lang="he-IL" dirty="0">
                <a:solidFill>
                  <a:prstClr val="black"/>
                </a:solidFill>
              </a:rPr>
              <a:t> </a:t>
            </a:r>
            <a:r>
              <a:rPr lang="he-IL" dirty="0" smtClean="0">
                <a:solidFill>
                  <a:prstClr val="black"/>
                </a:solidFill>
              </a:rPr>
              <a:t>ועל פי ריכוז יוני המימן* בדם </a:t>
            </a:r>
            <a:r>
              <a:rPr lang="he-IL" dirty="0">
                <a:solidFill>
                  <a:prstClr val="black"/>
                </a:solidFill>
              </a:rPr>
              <a:t>(ובמידה פחותה </a:t>
            </a:r>
            <a:r>
              <a:rPr lang="he-IL" dirty="0" smtClean="0">
                <a:solidFill>
                  <a:prstClr val="black"/>
                </a:solidFill>
              </a:rPr>
              <a:t>על </a:t>
            </a:r>
            <a:r>
              <a:rPr lang="he-IL" dirty="0">
                <a:solidFill>
                  <a:prstClr val="black"/>
                </a:solidFill>
              </a:rPr>
              <a:t>פי </a:t>
            </a:r>
            <a:r>
              <a:rPr lang="he-IL" dirty="0" smtClean="0">
                <a:solidFill>
                  <a:prstClr val="black"/>
                </a:solidFill>
              </a:rPr>
              <a:t>ריכוז החמצן בדם) </a:t>
            </a:r>
            <a:r>
              <a:rPr lang="he-IL" dirty="0">
                <a:solidFill>
                  <a:prstClr val="black"/>
                </a:solidFill>
              </a:rPr>
              <a:t>באופן הבא: </a:t>
            </a:r>
          </a:p>
        </p:txBody>
      </p:sp>
      <p:sp>
        <p:nvSpPr>
          <p:cNvPr id="7" name="מלבן 6"/>
          <p:cNvSpPr/>
          <p:nvPr/>
        </p:nvSpPr>
        <p:spPr>
          <a:xfrm>
            <a:off x="645938" y="4554994"/>
            <a:ext cx="7872413" cy="1754326"/>
          </a:xfrm>
          <a:prstGeom prst="rect">
            <a:avLst/>
          </a:prstGeom>
        </p:spPr>
        <p:txBody>
          <a:bodyPr>
            <a:spAutoFit/>
          </a:bodyPr>
          <a:lstStyle/>
          <a:p>
            <a:pPr fontAlgn="auto">
              <a:spcBef>
                <a:spcPts val="0"/>
              </a:spcBef>
              <a:spcAft>
                <a:spcPts val="0"/>
              </a:spcAft>
              <a:defRPr/>
            </a:pPr>
            <a:r>
              <a:rPr lang="he-IL" dirty="0">
                <a:solidFill>
                  <a:prstClr val="black"/>
                </a:solidFill>
              </a:rPr>
              <a:t>כך קורה:</a:t>
            </a:r>
          </a:p>
          <a:p>
            <a:pPr marL="285750" indent="-285750" fontAlgn="auto">
              <a:spcBef>
                <a:spcPts val="0"/>
              </a:spcBef>
              <a:spcAft>
                <a:spcPts val="0"/>
              </a:spcAft>
              <a:buFont typeface="Wingdings" pitchFamily="2" charset="2"/>
              <a:buChar char="§"/>
              <a:defRPr/>
            </a:pPr>
            <a:r>
              <a:rPr lang="he-IL" u="sng" dirty="0">
                <a:solidFill>
                  <a:prstClr val="black"/>
                </a:solidFill>
              </a:rPr>
              <a:t> בין נשימה לנשימה</a:t>
            </a:r>
            <a:r>
              <a:rPr lang="he-IL" dirty="0">
                <a:solidFill>
                  <a:prstClr val="black"/>
                </a:solidFill>
              </a:rPr>
              <a:t>. </a:t>
            </a:r>
          </a:p>
          <a:p>
            <a:pPr marL="285750" indent="-285750" fontAlgn="auto">
              <a:spcBef>
                <a:spcPts val="0"/>
              </a:spcBef>
              <a:spcAft>
                <a:spcPts val="0"/>
              </a:spcAft>
              <a:buFont typeface="Wingdings" pitchFamily="2" charset="2"/>
              <a:buChar char="§"/>
              <a:defRPr/>
            </a:pPr>
            <a:r>
              <a:rPr lang="he-IL" u="sng" dirty="0">
                <a:solidFill>
                  <a:prstClr val="black"/>
                </a:solidFill>
              </a:rPr>
              <a:t>בעת פעילות גופנית</a:t>
            </a:r>
            <a:r>
              <a:rPr lang="he-IL" dirty="0">
                <a:solidFill>
                  <a:prstClr val="black"/>
                </a:solidFill>
              </a:rPr>
              <a:t>, קצב הנשימה ועומק הנשימה מוגברים באותה הדרך. </a:t>
            </a:r>
          </a:p>
          <a:p>
            <a:pPr fontAlgn="auto">
              <a:spcBef>
                <a:spcPts val="0"/>
              </a:spcBef>
              <a:spcAft>
                <a:spcPts val="0"/>
              </a:spcAft>
              <a:defRPr/>
            </a:pPr>
            <a:r>
              <a:rPr lang="he-IL" dirty="0" smtClean="0">
                <a:solidFill>
                  <a:prstClr val="black"/>
                </a:solidFill>
              </a:rPr>
              <a:t>בדרך </a:t>
            </a:r>
            <a:r>
              <a:rPr lang="he-IL" dirty="0">
                <a:solidFill>
                  <a:prstClr val="black"/>
                </a:solidFill>
              </a:rPr>
              <a:t>זו נשמר בדם </a:t>
            </a:r>
            <a:r>
              <a:rPr lang="he-IL" noProof="1">
                <a:solidFill>
                  <a:prstClr val="black"/>
                </a:solidFill>
              </a:rPr>
              <a:t>ההומאוסטזיס של </a:t>
            </a:r>
            <a:r>
              <a:rPr lang="he-IL" dirty="0">
                <a:solidFill>
                  <a:prstClr val="black"/>
                </a:solidFill>
              </a:rPr>
              <a:t>ריכוז הפחמן הדו</a:t>
            </a:r>
            <a:r>
              <a:rPr lang="he-IL" dirty="0">
                <a:solidFill>
                  <a:prstClr val="black"/>
                </a:solidFill>
                <a:latin typeface="Arial"/>
                <a:cs typeface="Arial"/>
              </a:rPr>
              <a:t>־</a:t>
            </a:r>
            <a:r>
              <a:rPr lang="he-IL" dirty="0">
                <a:solidFill>
                  <a:prstClr val="black"/>
                </a:solidFill>
              </a:rPr>
              <a:t>חמצני והחמצן, כלומר: </a:t>
            </a:r>
          </a:p>
          <a:p>
            <a:pPr fontAlgn="auto">
              <a:spcBef>
                <a:spcPts val="0"/>
              </a:spcBef>
              <a:spcAft>
                <a:spcPts val="0"/>
              </a:spcAft>
              <a:defRPr/>
            </a:pPr>
            <a:r>
              <a:rPr lang="he-IL" dirty="0">
                <a:solidFill>
                  <a:prstClr val="black"/>
                </a:solidFill>
              </a:rPr>
              <a:t>ריכוז החמצן אינו יורד מן הערך התקין, וריכוז הפחמן הדו</a:t>
            </a:r>
            <a:r>
              <a:rPr lang="he-IL" dirty="0">
                <a:solidFill>
                  <a:prstClr val="black"/>
                </a:solidFill>
                <a:latin typeface="Arial"/>
                <a:cs typeface="Arial"/>
              </a:rPr>
              <a:t>־</a:t>
            </a:r>
            <a:r>
              <a:rPr lang="he-IL" dirty="0">
                <a:solidFill>
                  <a:prstClr val="black"/>
                </a:solidFill>
              </a:rPr>
              <a:t>חמצני אינו עולה מעל </a:t>
            </a:r>
          </a:p>
          <a:p>
            <a:pPr fontAlgn="auto">
              <a:spcBef>
                <a:spcPts val="0"/>
              </a:spcBef>
              <a:spcAft>
                <a:spcPts val="0"/>
              </a:spcAft>
              <a:defRPr/>
            </a:pPr>
            <a:r>
              <a:rPr lang="he-IL" dirty="0">
                <a:solidFill>
                  <a:prstClr val="black"/>
                </a:solidFill>
              </a:rPr>
              <a:t>לערך התקין.</a:t>
            </a:r>
          </a:p>
        </p:txBody>
      </p:sp>
      <p:sp>
        <p:nvSpPr>
          <p:cNvPr id="1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41</a:t>
            </a:fld>
            <a:endParaRPr lang="he-IL" sz="1100" dirty="0" smtClean="0">
              <a:solidFill>
                <a:prstClr val="white">
                  <a:lumMod val="75000"/>
                </a:prstClr>
              </a:solidFill>
            </a:endParaRPr>
          </a:p>
        </p:txBody>
      </p:sp>
      <p:sp>
        <p:nvSpPr>
          <p:cNvPr id="20"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 name="מלבן 20"/>
          <p:cNvSpPr/>
          <p:nvPr/>
        </p:nvSpPr>
        <p:spPr>
          <a:xfrm>
            <a:off x="636413" y="6228601"/>
            <a:ext cx="7872413" cy="584775"/>
          </a:xfrm>
          <a:prstGeom prst="rect">
            <a:avLst/>
          </a:prstGeom>
        </p:spPr>
        <p:txBody>
          <a:bodyPr>
            <a:spAutoFit/>
          </a:bodyPr>
          <a:lstStyle/>
          <a:p>
            <a:pPr fontAlgn="auto">
              <a:spcBef>
                <a:spcPts val="0"/>
              </a:spcBef>
              <a:spcAft>
                <a:spcPts val="0"/>
              </a:spcAft>
              <a:defRPr/>
            </a:pPr>
            <a:r>
              <a:rPr lang="he-IL" dirty="0" smtClean="0">
                <a:solidFill>
                  <a:prstClr val="black"/>
                </a:solidFill>
              </a:rPr>
              <a:t>*</a:t>
            </a:r>
            <a:r>
              <a:rPr lang="he-IL" sz="1400" u="sng" dirty="0" smtClean="0">
                <a:solidFill>
                  <a:prstClr val="black"/>
                </a:solidFill>
              </a:rPr>
              <a:t>מקור יוני המימן הוא בחומצה פחמתית שנוצרת מהתגובה בין פחמן דו-חמצני ומים</a:t>
            </a:r>
            <a:r>
              <a:rPr lang="he-IL" sz="1400" dirty="0" smtClean="0">
                <a:solidFill>
                  <a:prstClr val="black"/>
                </a:solidFill>
              </a:rPr>
              <a:t>. החומצה הפחמתית מתפרקת ליוני מימן. נעסוק בכך במצגת מערכת ההובלה – רקמת הדם בהקשר של דרכי הובלת פחמן דו-חמצני בדם.</a:t>
            </a:r>
            <a:endParaRPr lang="he-IL" sz="1400" dirty="0">
              <a:solidFill>
                <a:prstClr val="black"/>
              </a:solidFill>
            </a:endParaRPr>
          </a:p>
        </p:txBody>
      </p:sp>
      <p:grpSp>
        <p:nvGrpSpPr>
          <p:cNvPr id="5" name="קבוצה 4"/>
          <p:cNvGrpSpPr/>
          <p:nvPr/>
        </p:nvGrpSpPr>
        <p:grpSpPr>
          <a:xfrm>
            <a:off x="835811" y="1855501"/>
            <a:ext cx="7396864" cy="2653619"/>
            <a:chOff x="835811" y="1772817"/>
            <a:chExt cx="7396864" cy="2653619"/>
          </a:xfrm>
        </p:grpSpPr>
        <p:grpSp>
          <p:nvGrpSpPr>
            <p:cNvPr id="4" name="קבוצה 3"/>
            <p:cNvGrpSpPr/>
            <p:nvPr/>
          </p:nvGrpSpPr>
          <p:grpSpPr>
            <a:xfrm>
              <a:off x="835811" y="1772817"/>
              <a:ext cx="7396864" cy="2653619"/>
              <a:chOff x="835811" y="1772817"/>
              <a:chExt cx="7396864" cy="2653619"/>
            </a:xfrm>
          </p:grpSpPr>
          <p:grpSp>
            <p:nvGrpSpPr>
              <p:cNvPr id="195591" name="קבוצה 11"/>
              <p:cNvGrpSpPr>
                <a:grpSpLocks/>
              </p:cNvGrpSpPr>
              <p:nvPr/>
            </p:nvGrpSpPr>
            <p:grpSpPr bwMode="auto">
              <a:xfrm>
                <a:off x="835811" y="1772817"/>
                <a:ext cx="5612614" cy="2635251"/>
                <a:chOff x="836516" y="2090652"/>
                <a:chExt cx="5611609" cy="2634492"/>
              </a:xfrm>
            </p:grpSpPr>
            <p:grpSp>
              <p:nvGrpSpPr>
                <p:cNvPr id="195593" name="קבוצה 4"/>
                <p:cNvGrpSpPr>
                  <a:grpSpLocks/>
                </p:cNvGrpSpPr>
                <p:nvPr/>
              </p:nvGrpSpPr>
              <p:grpSpPr bwMode="auto">
                <a:xfrm>
                  <a:off x="836516" y="2090653"/>
                  <a:ext cx="4837770" cy="2512627"/>
                  <a:chOff x="541035" y="3660314"/>
                  <a:chExt cx="4837770" cy="2512627"/>
                </a:xfrm>
              </p:grpSpPr>
              <p:pic>
                <p:nvPicPr>
                  <p:cNvPr id="19559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029" y="3660314"/>
                    <a:ext cx="14859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869" y="3752698"/>
                    <a:ext cx="15335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01" name="מלבן 9"/>
                  <p:cNvSpPr>
                    <a:spLocks noChangeArrowheads="1"/>
                  </p:cNvSpPr>
                  <p:nvPr/>
                </p:nvSpPr>
                <p:spPr bwMode="auto">
                  <a:xfrm>
                    <a:off x="3578606" y="5095723"/>
                    <a:ext cx="18001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000000"/>
                        </a:solidFill>
                      </a:rPr>
                      <a:t>מרכז בקרת הנשימה  </a:t>
                    </a:r>
                    <a:r>
                      <a:rPr lang="he-IL" sz="1600" dirty="0">
                        <a:solidFill>
                          <a:prstClr val="black"/>
                        </a:solidFill>
                      </a:rPr>
                      <a:t>המצוי במוח המוארך, השולח דרך העצבים </a:t>
                    </a:r>
                    <a:r>
                      <a:rPr lang="he-IL" sz="1600" dirty="0">
                        <a:solidFill>
                          <a:srgbClr val="000000"/>
                        </a:solidFill>
                      </a:rPr>
                      <a:t>גירוי ל:</a:t>
                    </a:r>
                    <a:endParaRPr lang="he-IL" sz="1600" dirty="0">
                      <a:solidFill>
                        <a:prstClr val="black"/>
                      </a:solidFill>
                    </a:endParaRPr>
                  </a:p>
                </p:txBody>
              </p:sp>
              <p:sp>
                <p:nvSpPr>
                  <p:cNvPr id="195602" name="מלבן 2"/>
                  <p:cNvSpPr>
                    <a:spLocks noChangeArrowheads="1"/>
                  </p:cNvSpPr>
                  <p:nvPr/>
                </p:nvSpPr>
                <p:spPr bwMode="auto">
                  <a:xfrm>
                    <a:off x="541035" y="5095723"/>
                    <a:ext cx="2216877" cy="83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prstClr val="black"/>
                        </a:solidFill>
                      </a:rPr>
                      <a:t>שרירי הנשימה להתכווץ.</a:t>
                    </a:r>
                  </a:p>
                  <a:p>
                    <a:r>
                      <a:rPr lang="he-IL" sz="1600" dirty="0">
                        <a:solidFill>
                          <a:prstClr val="black"/>
                        </a:solidFill>
                      </a:rPr>
                      <a:t>כך מוגברים קצב הנשימה,</a:t>
                    </a:r>
                  </a:p>
                  <a:p>
                    <a:r>
                      <a:rPr lang="he-IL" sz="1600" dirty="0">
                        <a:solidFill>
                          <a:prstClr val="black"/>
                        </a:solidFill>
                      </a:rPr>
                      <a:t>ועומק הנשימה.</a:t>
                    </a:r>
                  </a:p>
                </p:txBody>
              </p:sp>
            </p:grpSp>
            <p:sp>
              <p:nvSpPr>
                <p:cNvPr id="8" name="חץ שמאלה 7"/>
                <p:cNvSpPr/>
                <p:nvPr/>
              </p:nvSpPr>
              <p:spPr>
                <a:xfrm>
                  <a:off x="5656105" y="2814962"/>
                  <a:ext cx="792020" cy="524171"/>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מלבן 10"/>
                <p:cNvSpPr/>
                <p:nvPr/>
              </p:nvSpPr>
              <p:spPr>
                <a:xfrm>
                  <a:off x="3856202" y="2090652"/>
                  <a:ext cx="1799903" cy="2634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מלבן 16"/>
                <p:cNvSpPr/>
                <p:nvPr/>
              </p:nvSpPr>
              <p:spPr>
                <a:xfrm>
                  <a:off x="984928" y="2090652"/>
                  <a:ext cx="2055445" cy="2634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cxnSp>
            <p:nvCxnSpPr>
              <p:cNvPr id="14" name="מחבר חץ ישר 13"/>
              <p:cNvCxnSpPr/>
              <p:nvPr/>
            </p:nvCxnSpPr>
            <p:spPr>
              <a:xfrm flipV="1">
                <a:off x="4713188" y="2806002"/>
                <a:ext cx="121995" cy="43131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מלבן 21"/>
              <p:cNvSpPr/>
              <p:nvPr/>
            </p:nvSpPr>
            <p:spPr bwMode="auto">
              <a:xfrm>
                <a:off x="6432450" y="1791185"/>
                <a:ext cx="1800225" cy="26352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מלבן 2"/>
              <p:cNvSpPr/>
              <p:nvPr/>
            </p:nvSpPr>
            <p:spPr>
              <a:xfrm>
                <a:off x="6228184" y="1931523"/>
                <a:ext cx="1886061" cy="1815882"/>
              </a:xfrm>
              <a:prstGeom prst="rect">
                <a:avLst/>
              </a:prstGeom>
            </p:spPr>
            <p:txBody>
              <a:bodyPr wrap="square">
                <a:spAutoFit/>
              </a:bodyPr>
              <a:lstStyle/>
              <a:p>
                <a:pPr>
                  <a:defRPr/>
                </a:pPr>
                <a:r>
                  <a:rPr lang="he-IL" sz="1600" dirty="0">
                    <a:solidFill>
                      <a:prstClr val="black"/>
                    </a:solidFill>
                  </a:rPr>
                  <a:t>חיישנים ייחודיים </a:t>
                </a:r>
              </a:p>
              <a:p>
                <a:pPr>
                  <a:defRPr/>
                </a:pPr>
                <a:r>
                  <a:rPr lang="he-IL" sz="1600" dirty="0">
                    <a:solidFill>
                      <a:prstClr val="black"/>
                    </a:solidFill>
                  </a:rPr>
                  <a:t>ל-</a:t>
                </a:r>
                <a:r>
                  <a:rPr lang="en-US" sz="1600" dirty="0">
                    <a:solidFill>
                      <a:prstClr val="black"/>
                    </a:solidFill>
                  </a:rPr>
                  <a:t>CO</a:t>
                </a:r>
                <a:r>
                  <a:rPr lang="en-US" sz="1600" baseline="-25000" dirty="0">
                    <a:solidFill>
                      <a:prstClr val="black"/>
                    </a:solidFill>
                  </a:rPr>
                  <a:t>2</a:t>
                </a:r>
                <a:r>
                  <a:rPr lang="he-IL" sz="1600" dirty="0">
                    <a:solidFill>
                      <a:prstClr val="black"/>
                    </a:solidFill>
                  </a:rPr>
                  <a:t> וליוני מימן בגזע המוח חשים בעלייה בריכוז </a:t>
                </a:r>
                <a:endParaRPr lang="he-IL" sz="1600" dirty="0" smtClean="0">
                  <a:solidFill>
                    <a:prstClr val="black"/>
                  </a:solidFill>
                </a:endParaRPr>
              </a:p>
              <a:p>
                <a:pPr>
                  <a:defRPr/>
                </a:pPr>
                <a:r>
                  <a:rPr lang="he-IL" sz="1600" dirty="0" smtClean="0">
                    <a:solidFill>
                      <a:prstClr val="black"/>
                    </a:solidFill>
                  </a:rPr>
                  <a:t>ה-</a:t>
                </a:r>
                <a:r>
                  <a:rPr lang="en-US" sz="1600" dirty="0" smtClean="0">
                    <a:solidFill>
                      <a:prstClr val="black"/>
                    </a:solidFill>
                  </a:rPr>
                  <a:t>CO</a:t>
                </a:r>
                <a:r>
                  <a:rPr lang="en-US" sz="1600" baseline="-25000" dirty="0" smtClean="0">
                    <a:solidFill>
                      <a:prstClr val="black"/>
                    </a:solidFill>
                  </a:rPr>
                  <a:t>2</a:t>
                </a:r>
                <a:r>
                  <a:rPr lang="he-IL" sz="1600" dirty="0" smtClean="0">
                    <a:solidFill>
                      <a:prstClr val="black"/>
                    </a:solidFill>
                  </a:rPr>
                  <a:t> ובריכוז יוני המימן ומעבירים </a:t>
                </a:r>
              </a:p>
              <a:p>
                <a:pPr>
                  <a:defRPr/>
                </a:pPr>
                <a:r>
                  <a:rPr lang="he-IL" sz="1600" dirty="0" smtClean="0">
                    <a:solidFill>
                      <a:prstClr val="black"/>
                    </a:solidFill>
                  </a:rPr>
                  <a:t>את המידע ל:</a:t>
                </a:r>
                <a:endParaRPr lang="he-IL" sz="1600" dirty="0">
                  <a:solidFill>
                    <a:prstClr val="black"/>
                  </a:solidFill>
                </a:endParaRPr>
              </a:p>
            </p:txBody>
          </p:sp>
        </p:grpSp>
        <p:sp>
          <p:nvSpPr>
            <p:cNvPr id="25" name="חץ שמאלה 24"/>
            <p:cNvSpPr/>
            <p:nvPr/>
          </p:nvSpPr>
          <p:spPr bwMode="auto">
            <a:xfrm>
              <a:off x="3063876" y="2481887"/>
              <a:ext cx="792162" cy="524322"/>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Tree>
    <p:extLst>
      <p:ext uri="{BB962C8B-B14F-4D97-AF65-F5344CB8AC3E}">
        <p14:creationId xmlns:p14="http://schemas.microsoft.com/office/powerpoint/2010/main" val="3918280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15</a:t>
            </a:r>
            <a:endParaRPr lang="he-IL" sz="1800" dirty="0" smtClean="0"/>
          </a:p>
        </p:txBody>
      </p:sp>
      <p:sp>
        <p:nvSpPr>
          <p:cNvPr id="48" name="TextBox 47"/>
          <p:cNvSpPr txBox="1"/>
          <p:nvPr/>
        </p:nvSpPr>
        <p:spPr>
          <a:xfrm>
            <a:off x="223838" y="552227"/>
            <a:ext cx="8397875" cy="6445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 </a:t>
            </a:r>
            <a:endParaRPr lang="he-IL" kern="0" dirty="0">
              <a:solidFill>
                <a:srgbClr val="1D4C72"/>
              </a:solidFill>
            </a:endParaRPr>
          </a:p>
          <a:p>
            <a:pPr fontAlgn="auto">
              <a:spcBef>
                <a:spcPts val="0"/>
              </a:spcBef>
              <a:spcAft>
                <a:spcPts val="0"/>
              </a:spcAft>
              <a:defRPr/>
            </a:pPr>
            <a:r>
              <a:rPr lang="he-IL" kern="0" dirty="0">
                <a:solidFill>
                  <a:srgbClr val="1D4C72"/>
                </a:solidFill>
              </a:rPr>
              <a:t>בזמן פעילות גופנית, ריכוז הפחמן הדו-חמצני </a:t>
            </a:r>
            <a:r>
              <a:rPr lang="he-IL" kern="0" dirty="0">
                <a:solidFill>
                  <a:schemeClr val="tx2"/>
                </a:solidFill>
              </a:rPr>
              <a:t>בדם עולה, וריכוז החמצן יורד. </a:t>
            </a:r>
            <a:r>
              <a:rPr lang="he-IL" kern="0" dirty="0">
                <a:solidFill>
                  <a:srgbClr val="1D4C72"/>
                </a:solidFill>
              </a:rPr>
              <a:t>הסבירו מדוע. </a:t>
            </a:r>
          </a:p>
        </p:txBody>
      </p:sp>
      <p:sp>
        <p:nvSpPr>
          <p:cNvPr id="5"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42</a:t>
            </a:fld>
            <a:endParaRPr lang="he-IL" sz="1100" dirty="0" smtClean="0">
              <a:solidFill>
                <a:prstClr val="white">
                  <a:lumMod val="75000"/>
                </a:prstClr>
              </a:solidFill>
            </a:endParaRPr>
          </a:p>
        </p:txBody>
      </p:sp>
      <p:sp>
        <p:nvSpPr>
          <p:cNvPr id="7"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48" name="TextBox 47"/>
          <p:cNvSpPr txBox="1"/>
          <p:nvPr/>
        </p:nvSpPr>
        <p:spPr>
          <a:xfrm>
            <a:off x="236538" y="550640"/>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 </a:t>
            </a:r>
            <a:endParaRPr lang="he-IL" kern="0" dirty="0">
              <a:solidFill>
                <a:srgbClr val="1D4C72"/>
              </a:solidFill>
            </a:endParaRPr>
          </a:p>
          <a:p>
            <a:pPr fontAlgn="auto">
              <a:spcBef>
                <a:spcPts val="0"/>
              </a:spcBef>
              <a:spcAft>
                <a:spcPts val="0"/>
              </a:spcAft>
              <a:defRPr/>
            </a:pPr>
            <a:r>
              <a:rPr lang="he-IL" kern="0" dirty="0">
                <a:solidFill>
                  <a:srgbClr val="1D4C72"/>
                </a:solidFill>
              </a:rPr>
              <a:t>בזמן פעילות גופנית, ריכוז הפחמן הדו-חמצני בדם </a:t>
            </a:r>
            <a:r>
              <a:rPr lang="he-IL" kern="0" dirty="0">
                <a:solidFill>
                  <a:schemeClr val="tx2"/>
                </a:solidFill>
              </a:rPr>
              <a:t>עולה, וריכוז החמצן יורד. </a:t>
            </a:r>
            <a:r>
              <a:rPr lang="he-IL" kern="0" dirty="0">
                <a:solidFill>
                  <a:srgbClr val="1D4C72"/>
                </a:solidFill>
              </a:rPr>
              <a:t>הסבירו מדוע. </a:t>
            </a:r>
          </a:p>
        </p:txBody>
      </p:sp>
      <p:sp>
        <p:nvSpPr>
          <p:cNvPr id="7" name="Rectangle 12"/>
          <p:cNvSpPr/>
          <p:nvPr/>
        </p:nvSpPr>
        <p:spPr>
          <a:xfrm>
            <a:off x="285750" y="1700808"/>
            <a:ext cx="8359775" cy="25923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a:defRPr/>
            </a:pPr>
            <a:r>
              <a:rPr lang="he-IL" b="1" kern="0" dirty="0">
                <a:solidFill>
                  <a:prstClr val="black"/>
                </a:solidFill>
              </a:rPr>
              <a:t>תשובה:</a:t>
            </a:r>
          </a:p>
          <a:p>
            <a:pPr>
              <a:defRPr/>
            </a:pPr>
            <a:r>
              <a:rPr lang="he-IL" kern="0" dirty="0"/>
              <a:t>בזמן פעילות גופנית, קצב הנשימה בתאי השרירים עולה כדי לספק אנרגיה לתהליך ההתכווצות. קצב קליטת החמצן מן הדם לתאי השרירים עולה*, ולכן ריכוז החמצן בדם יורד. פחמן דו-חמצני שנוצר בתהליך הנשימה התאית, יוצא מתאי השרירים לדם, ולכן ריכוזו בדם עולה.</a:t>
            </a:r>
          </a:p>
          <a:p>
            <a:pPr>
              <a:defRPr/>
            </a:pPr>
            <a:r>
              <a:rPr lang="he-IL" kern="0" dirty="0"/>
              <a:t>* עקב הניצול המוגבר של חמצן בתהליך הנשימה בתאי השרירים, ריכוזו בתאים יורד והפרש ריכוזי החמצן בין התאים לדם גדל. לכן קצב הדיפוזיה של החמצן לתאים גדל וריכוזו בדם </a:t>
            </a:r>
            <a:r>
              <a:rPr lang="he-IL" kern="0" dirty="0" smtClean="0"/>
              <a:t>יורד</a:t>
            </a:r>
            <a:endParaRPr lang="he-IL" kern="0" dirty="0"/>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43</a:t>
            </a:fld>
            <a:endParaRPr lang="he-IL" sz="1100" dirty="0" smtClean="0">
              <a:solidFill>
                <a:prstClr val="white">
                  <a:lumMod val="75000"/>
                </a:prstClr>
              </a:solidFill>
            </a:endParaRPr>
          </a:p>
        </p:txBody>
      </p:sp>
      <p:sp>
        <p:nvSpPr>
          <p:cNvPr id="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01B9D3F-ED02-4935-BAC3-6C1C1E9BFFE5}" type="slidenum">
              <a:rPr lang="he-IL" smtClean="0"/>
              <a:pPr fontAlgn="base">
                <a:spcBef>
                  <a:spcPct val="0"/>
                </a:spcBef>
                <a:spcAft>
                  <a:spcPct val="0"/>
                </a:spcAft>
                <a:defRPr/>
              </a:pPr>
              <a:t>44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a:t>
            </a:r>
            <a:endParaRPr lang="he-IL" sz="1800" dirty="0" smtClean="0"/>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44</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TextBox 8"/>
          <p:cNvSpPr txBox="1"/>
          <p:nvPr/>
        </p:nvSpPr>
        <p:spPr>
          <a:xfrm>
            <a:off x="263525" y="548680"/>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16:</a:t>
            </a:r>
          </a:p>
          <a:p>
            <a:pPr fontAlgn="auto">
              <a:spcBef>
                <a:spcPts val="0"/>
              </a:spcBef>
              <a:spcAft>
                <a:spcPts val="0"/>
              </a:spcAft>
              <a:defRPr/>
            </a:pPr>
            <a:r>
              <a:rPr lang="he-IL" dirty="0">
                <a:solidFill>
                  <a:srgbClr val="1D4C72"/>
                </a:solidFill>
              </a:rPr>
              <a:t>הגורם העיקרי המצוי בדם אשר מווסת את קצב הנשימה הוא:</a:t>
            </a:r>
          </a:p>
          <a:p>
            <a:pPr fontAlgn="auto">
              <a:spcBef>
                <a:spcPts val="0"/>
              </a:spcBef>
              <a:spcAft>
                <a:spcPts val="0"/>
              </a:spcAft>
              <a:defRPr/>
            </a:pPr>
            <a:r>
              <a:rPr lang="he-IL" dirty="0">
                <a:solidFill>
                  <a:srgbClr val="1D4C72"/>
                </a:solidFill>
              </a:rPr>
              <a:t>א. ריכוז החמצן</a:t>
            </a:r>
          </a:p>
          <a:p>
            <a:pPr fontAlgn="auto">
              <a:spcBef>
                <a:spcPts val="0"/>
              </a:spcBef>
              <a:spcAft>
                <a:spcPts val="0"/>
              </a:spcAft>
              <a:defRPr/>
            </a:pPr>
            <a:r>
              <a:rPr lang="he-IL" dirty="0">
                <a:solidFill>
                  <a:srgbClr val="1D4C72"/>
                </a:solidFill>
              </a:rPr>
              <a:t>ב. ריכוז הפחמן הדו-חמצני</a:t>
            </a:r>
          </a:p>
          <a:p>
            <a:pPr fontAlgn="auto">
              <a:spcBef>
                <a:spcPts val="0"/>
              </a:spcBef>
              <a:spcAft>
                <a:spcPts val="0"/>
              </a:spcAft>
              <a:defRPr/>
            </a:pPr>
            <a:r>
              <a:rPr lang="he-IL" dirty="0">
                <a:solidFill>
                  <a:srgbClr val="1D4C72"/>
                </a:solidFill>
              </a:rPr>
              <a:t>ג. ריכוז השתנן</a:t>
            </a:r>
          </a:p>
          <a:p>
            <a:pPr fontAlgn="auto">
              <a:spcBef>
                <a:spcPts val="0"/>
              </a:spcBef>
              <a:spcAft>
                <a:spcPts val="0"/>
              </a:spcAft>
              <a:defRPr/>
            </a:pPr>
            <a:r>
              <a:rPr lang="he-IL" dirty="0">
                <a:solidFill>
                  <a:srgbClr val="1D4C72"/>
                </a:solidFill>
              </a:rPr>
              <a:t>ד. ריכוז הגלוקוז</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9CFF7F1-F39B-486B-BC4C-2B21DEB0FAD6}" type="slidenum">
              <a:rPr lang="he-IL" smtClean="0"/>
              <a:pPr fontAlgn="base">
                <a:spcBef>
                  <a:spcPct val="0"/>
                </a:spcBef>
                <a:spcAft>
                  <a:spcPct val="0"/>
                </a:spcAft>
                <a:defRPr/>
              </a:pPr>
              <a:t>45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63525" y="548680"/>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16:</a:t>
            </a:r>
          </a:p>
          <a:p>
            <a:pPr fontAlgn="auto">
              <a:spcBef>
                <a:spcPts val="0"/>
              </a:spcBef>
              <a:spcAft>
                <a:spcPts val="0"/>
              </a:spcAft>
              <a:defRPr/>
            </a:pPr>
            <a:r>
              <a:rPr lang="he-IL" dirty="0">
                <a:solidFill>
                  <a:srgbClr val="1D4C72"/>
                </a:solidFill>
              </a:rPr>
              <a:t>הגורם העיקרי המצוי בדם אשר מווסת את קצב הנשימה הוא:</a:t>
            </a:r>
          </a:p>
          <a:p>
            <a:pPr fontAlgn="auto">
              <a:spcBef>
                <a:spcPts val="0"/>
              </a:spcBef>
              <a:spcAft>
                <a:spcPts val="0"/>
              </a:spcAft>
              <a:defRPr/>
            </a:pPr>
            <a:r>
              <a:rPr lang="he-IL" dirty="0">
                <a:solidFill>
                  <a:srgbClr val="1D4C72"/>
                </a:solidFill>
              </a:rPr>
              <a:t>א. ריכוז החמצן</a:t>
            </a:r>
          </a:p>
          <a:p>
            <a:pPr fontAlgn="auto">
              <a:spcBef>
                <a:spcPts val="0"/>
              </a:spcBef>
              <a:spcAft>
                <a:spcPts val="0"/>
              </a:spcAft>
              <a:defRPr/>
            </a:pPr>
            <a:r>
              <a:rPr lang="he-IL" dirty="0">
                <a:solidFill>
                  <a:srgbClr val="1D4C72"/>
                </a:solidFill>
              </a:rPr>
              <a:t>ב. ריכוז הפחמן הדו-חמצני</a:t>
            </a:r>
          </a:p>
          <a:p>
            <a:pPr fontAlgn="auto">
              <a:spcBef>
                <a:spcPts val="0"/>
              </a:spcBef>
              <a:spcAft>
                <a:spcPts val="0"/>
              </a:spcAft>
              <a:defRPr/>
            </a:pPr>
            <a:r>
              <a:rPr lang="he-IL" dirty="0">
                <a:solidFill>
                  <a:srgbClr val="1D4C72"/>
                </a:solidFill>
              </a:rPr>
              <a:t>ג. ריכוז השתנן</a:t>
            </a:r>
          </a:p>
          <a:p>
            <a:pPr fontAlgn="auto">
              <a:spcBef>
                <a:spcPts val="0"/>
              </a:spcBef>
              <a:spcAft>
                <a:spcPts val="0"/>
              </a:spcAft>
              <a:defRPr/>
            </a:pPr>
            <a:r>
              <a:rPr lang="he-IL" dirty="0">
                <a:solidFill>
                  <a:srgbClr val="1D4C72"/>
                </a:solidFill>
              </a:rPr>
              <a:t>ד. ריכוז הגלוקוז</a:t>
            </a:r>
          </a:p>
        </p:txBody>
      </p:sp>
      <p:sp>
        <p:nvSpPr>
          <p:cNvPr id="7" name="Rectangle 12"/>
          <p:cNvSpPr/>
          <p:nvPr/>
        </p:nvSpPr>
        <p:spPr>
          <a:xfrm>
            <a:off x="296863" y="2636838"/>
            <a:ext cx="8359775" cy="11525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משפט ב'.</a:t>
            </a:r>
          </a:p>
          <a:p>
            <a:pPr fontAlgn="auto">
              <a:spcBef>
                <a:spcPts val="0"/>
              </a:spcBef>
              <a:spcAft>
                <a:spcPts val="0"/>
              </a:spcAft>
              <a:defRPr/>
            </a:pPr>
            <a:r>
              <a:rPr lang="he-IL" kern="0" dirty="0">
                <a:solidFill>
                  <a:prstClr val="black"/>
                </a:solidFill>
                <a:latin typeface="Arial"/>
                <a:cs typeface="Arial"/>
              </a:rPr>
              <a:t>גם ריכ</a:t>
            </a:r>
            <a:r>
              <a:rPr lang="he-IL" kern="0" dirty="0">
                <a:latin typeface="Arial"/>
                <a:cs typeface="Arial"/>
              </a:rPr>
              <a:t>וז החמצן משפיע על ויסות קצב הנשימה, אך במידה פחותה מריכוז הפחמן הדו-חמצני.</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45</a:t>
            </a:fld>
            <a:endParaRPr lang="he-IL" sz="1100" dirty="0" smtClean="0">
              <a:solidFill>
                <a:prstClr val="white">
                  <a:lumMod val="75000"/>
                </a:prstClr>
              </a:solidFill>
            </a:endParaRPr>
          </a:p>
        </p:txBody>
      </p:sp>
      <p:sp>
        <p:nvSpPr>
          <p:cNvPr id="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a:t>
            </a:r>
            <a:r>
              <a:rPr lang="he-IL" sz="1800" b="1" dirty="0">
                <a:solidFill>
                  <a:srgbClr val="FF6600"/>
                </a:solidFill>
                <a:ea typeface="+mn-ea"/>
              </a:rPr>
              <a:t>ויסות פעולת הנשימה</a:t>
            </a:r>
            <a:endParaRPr lang="he-IL" sz="1800" dirty="0" smtClean="0"/>
          </a:p>
        </p:txBody>
      </p:sp>
      <p:sp>
        <p:nvSpPr>
          <p:cNvPr id="20" name="Rectangle 13"/>
          <p:cNvSpPr/>
          <p:nvPr/>
        </p:nvSpPr>
        <p:spPr>
          <a:xfrm>
            <a:off x="517525" y="622299"/>
            <a:ext cx="7929563" cy="51347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2"/>
              </a:buBlip>
              <a:defRPr/>
            </a:pPr>
            <a:r>
              <a:rPr lang="he-IL" dirty="0">
                <a:solidFill>
                  <a:srgbClr val="000000"/>
                </a:solidFill>
              </a:rPr>
              <a:t> </a:t>
            </a:r>
            <a:r>
              <a:rPr lang="he-IL" dirty="0">
                <a:solidFill>
                  <a:srgbClr val="FF6600"/>
                </a:solidFill>
              </a:rPr>
              <a:t> </a:t>
            </a:r>
            <a:r>
              <a:rPr lang="he-IL" dirty="0">
                <a:solidFill>
                  <a:prstClr val="black"/>
                </a:solidFill>
              </a:rPr>
              <a:t>הנשימה היא פעולה בלתי רצונית והיא מבוקרת על ידי מרכז הנשימה במוח.</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a:solidFill>
                  <a:prstClr val="black"/>
                </a:solidFill>
              </a:rPr>
              <a:t> קצב הנשימה ועומק הנשימה משתנים על פי פעילות הגוף.</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a:solidFill>
                  <a:prstClr val="black"/>
                </a:solidFill>
              </a:rPr>
              <a:t> בעת פעילות גופנית קצב הנשימה ועומק הנשימה מתגברים, ובכך מובטחת אספקת </a:t>
            </a:r>
            <a:endParaRPr lang="he-IL" dirty="0" smtClean="0">
              <a:solidFill>
                <a:prstClr val="black"/>
              </a:solidFill>
            </a:endParaRPr>
          </a:p>
          <a:p>
            <a:pPr>
              <a:lnSpc>
                <a:spcPct val="150000"/>
              </a:lnSpc>
              <a:defRPr/>
            </a:pPr>
            <a:r>
              <a:rPr lang="he-IL" dirty="0" smtClean="0">
                <a:solidFill>
                  <a:prstClr val="black"/>
                </a:solidFill>
              </a:rPr>
              <a:t>  החמצן </a:t>
            </a:r>
            <a:r>
              <a:rPr lang="he-IL" dirty="0">
                <a:solidFill>
                  <a:prstClr val="black"/>
                </a:solidFill>
              </a:rPr>
              <a:t>לרקמות, ונשמר ההומאוסטזיס בנוגע לריכוז קבוע של חמצן ופחמן </a:t>
            </a:r>
            <a:r>
              <a:rPr lang="he-IL" dirty="0" err="1">
                <a:solidFill>
                  <a:prstClr val="black"/>
                </a:solidFill>
              </a:rPr>
              <a:t>דו־חמצני</a:t>
            </a:r>
            <a:r>
              <a:rPr lang="he-IL" dirty="0">
                <a:solidFill>
                  <a:prstClr val="black"/>
                </a:solidFill>
              </a:rPr>
              <a:t> </a:t>
            </a:r>
            <a:endParaRPr lang="he-IL" dirty="0" smtClean="0">
              <a:solidFill>
                <a:prstClr val="black"/>
              </a:solidFill>
            </a:endParaRPr>
          </a:p>
          <a:p>
            <a:pPr>
              <a:lnSpc>
                <a:spcPct val="150000"/>
              </a:lnSpc>
              <a:defRPr/>
            </a:pPr>
            <a:r>
              <a:rPr lang="he-IL" dirty="0" smtClean="0">
                <a:solidFill>
                  <a:prstClr val="black"/>
                </a:solidFill>
              </a:rPr>
              <a:t>  בדם</a:t>
            </a:r>
            <a:r>
              <a:rPr lang="he-IL" dirty="0">
                <a:solidFill>
                  <a:prstClr val="black"/>
                </a:solidFill>
              </a:rPr>
              <a:t>.</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a:solidFill>
                  <a:prstClr val="black"/>
                </a:solidFill>
              </a:rPr>
              <a:t> הגורם העיקרי המשפיע על קצב הנשימה התאית הוא ריכוז הפחמן </a:t>
            </a:r>
            <a:r>
              <a:rPr lang="he-IL" dirty="0" err="1" smtClean="0">
                <a:solidFill>
                  <a:prstClr val="black"/>
                </a:solidFill>
              </a:rPr>
              <a:t>הדו־חמצני</a:t>
            </a:r>
            <a:r>
              <a:rPr lang="he-IL" dirty="0" smtClean="0">
                <a:solidFill>
                  <a:prstClr val="black"/>
                </a:solidFill>
              </a:rPr>
              <a:t> וריכוז יוני   </a:t>
            </a:r>
          </a:p>
          <a:p>
            <a:pPr>
              <a:lnSpc>
                <a:spcPct val="150000"/>
              </a:lnSpc>
              <a:defRPr/>
            </a:pPr>
            <a:r>
              <a:rPr lang="he-IL" dirty="0" smtClean="0">
                <a:solidFill>
                  <a:prstClr val="black"/>
                </a:solidFill>
              </a:rPr>
              <a:t>  המימן  </a:t>
            </a:r>
            <a:r>
              <a:rPr lang="he-IL" dirty="0">
                <a:solidFill>
                  <a:prstClr val="black"/>
                </a:solidFill>
              </a:rPr>
              <a:t>בדם. </a:t>
            </a:r>
            <a:r>
              <a:rPr lang="he-IL" dirty="0" smtClean="0">
                <a:solidFill>
                  <a:prstClr val="black"/>
                </a:solidFill>
              </a:rPr>
              <a:t>חיישנים </a:t>
            </a:r>
            <a:r>
              <a:rPr lang="he-IL" dirty="0">
                <a:solidFill>
                  <a:prstClr val="black"/>
                </a:solidFill>
              </a:rPr>
              <a:t>ייחודיים במוח חשים בשינויים </a:t>
            </a:r>
            <a:r>
              <a:rPr lang="he-IL" dirty="0" smtClean="0">
                <a:solidFill>
                  <a:prstClr val="black"/>
                </a:solidFill>
              </a:rPr>
              <a:t>בריכוזם. </a:t>
            </a:r>
            <a:r>
              <a:rPr lang="he-IL" dirty="0">
                <a:solidFill>
                  <a:prstClr val="black"/>
                </a:solidFill>
              </a:rPr>
              <a:t>המידע מועבר </a:t>
            </a:r>
            <a:endParaRPr lang="he-IL" dirty="0" smtClean="0">
              <a:solidFill>
                <a:prstClr val="black"/>
              </a:solidFill>
            </a:endParaRPr>
          </a:p>
          <a:p>
            <a:pPr>
              <a:lnSpc>
                <a:spcPct val="150000"/>
              </a:lnSpc>
              <a:defRPr/>
            </a:pPr>
            <a:r>
              <a:rPr lang="he-IL" dirty="0" smtClean="0">
                <a:solidFill>
                  <a:prstClr val="black"/>
                </a:solidFill>
              </a:rPr>
              <a:t>  למרכז </a:t>
            </a:r>
            <a:r>
              <a:rPr lang="he-IL" dirty="0">
                <a:solidFill>
                  <a:prstClr val="black"/>
                </a:solidFill>
              </a:rPr>
              <a:t>הנשימה, </a:t>
            </a:r>
            <a:r>
              <a:rPr lang="he-IL" dirty="0" smtClean="0">
                <a:solidFill>
                  <a:prstClr val="black"/>
                </a:solidFill>
              </a:rPr>
              <a:t> </a:t>
            </a:r>
            <a:r>
              <a:rPr lang="he-IL" dirty="0">
                <a:solidFill>
                  <a:prstClr val="black"/>
                </a:solidFill>
              </a:rPr>
              <a:t>והוא שולח גירויים לשרירי הנשימה להגביר או להאט את קצב </a:t>
            </a:r>
            <a:r>
              <a:rPr lang="he-IL" dirty="0" smtClean="0">
                <a:solidFill>
                  <a:prstClr val="black"/>
                </a:solidFill>
              </a:rPr>
              <a:t>  </a:t>
            </a:r>
          </a:p>
          <a:p>
            <a:pPr>
              <a:lnSpc>
                <a:spcPct val="150000"/>
              </a:lnSpc>
              <a:defRPr/>
            </a:pPr>
            <a:r>
              <a:rPr lang="he-IL" dirty="0" smtClean="0">
                <a:solidFill>
                  <a:prstClr val="black"/>
                </a:solidFill>
              </a:rPr>
              <a:t>  הנשימה</a:t>
            </a:r>
            <a:r>
              <a:rPr lang="he-IL" dirty="0">
                <a:solidFill>
                  <a:prstClr val="black"/>
                </a:solidFill>
              </a:rPr>
              <a:t>.</a:t>
            </a: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srgbClr val="000000"/>
              </a:solidFill>
            </a:endParaRPr>
          </a:p>
        </p:txBody>
      </p:sp>
      <p:sp>
        <p:nvSpPr>
          <p:cNvPr id="6"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46</a:t>
            </a:fld>
            <a:endParaRPr lang="he-IL" sz="1100" dirty="0" smtClean="0">
              <a:solidFill>
                <a:prstClr val="white">
                  <a:lumMod val="75000"/>
                </a:prstClr>
              </a:solidFill>
            </a:endParaRPr>
          </a:p>
        </p:txBody>
      </p:sp>
      <p:sp>
        <p:nvSpPr>
          <p:cNvPr id="2" name="מלבן 1"/>
          <p:cNvSpPr/>
          <p:nvPr/>
        </p:nvSpPr>
        <p:spPr>
          <a:xfrm>
            <a:off x="517525" y="5757063"/>
            <a:ext cx="7929563" cy="1200329"/>
          </a:xfrm>
          <a:prstGeom prst="rect">
            <a:avLst/>
          </a:prstGeom>
        </p:spPr>
        <p:txBody>
          <a:bodyPr wrap="square">
            <a:spAutoFit/>
          </a:bodyPr>
          <a:lstStyle/>
          <a:p>
            <a:r>
              <a:rPr lang="he-IL" b="1" dirty="0" smtClean="0">
                <a:solidFill>
                  <a:srgbClr val="1F497D"/>
                </a:solidFill>
              </a:rPr>
              <a:t>מונחים (מהסילבוס):</a:t>
            </a:r>
          </a:p>
          <a:p>
            <a:r>
              <a:rPr lang="he-IL" dirty="0" smtClean="0">
                <a:solidFill>
                  <a:prstClr val="black"/>
                </a:solidFill>
              </a:rPr>
              <a:t>בית </a:t>
            </a:r>
            <a:r>
              <a:rPr lang="he-IL" dirty="0">
                <a:solidFill>
                  <a:prstClr val="black"/>
                </a:solidFill>
              </a:rPr>
              <a:t>החזה, </a:t>
            </a:r>
            <a:r>
              <a:rPr lang="he-IL" dirty="0" smtClean="0">
                <a:solidFill>
                  <a:prstClr val="black"/>
                </a:solidFill>
              </a:rPr>
              <a:t>המוגלובין, חילוף </a:t>
            </a:r>
            <a:r>
              <a:rPr lang="he-IL" dirty="0">
                <a:solidFill>
                  <a:prstClr val="black"/>
                </a:solidFill>
              </a:rPr>
              <a:t>גזים, </a:t>
            </a:r>
            <a:r>
              <a:rPr lang="he-IL" dirty="0" smtClean="0">
                <a:solidFill>
                  <a:prstClr val="black"/>
                </a:solidFill>
              </a:rPr>
              <a:t>לחץ אוויר, נאדיות הריאה, נשיפה</a:t>
            </a:r>
            <a:r>
              <a:rPr lang="he-IL" dirty="0">
                <a:solidFill>
                  <a:prstClr val="black"/>
                </a:solidFill>
              </a:rPr>
              <a:t>, סרעפת, </a:t>
            </a:r>
            <a:r>
              <a:rPr lang="he-IL" dirty="0" smtClean="0">
                <a:solidFill>
                  <a:prstClr val="black"/>
                </a:solidFill>
              </a:rPr>
              <a:t>קנה </a:t>
            </a:r>
            <a:r>
              <a:rPr lang="he-IL" dirty="0">
                <a:solidFill>
                  <a:prstClr val="black"/>
                </a:solidFill>
              </a:rPr>
              <a:t>נשימה, קצב נשימה, </a:t>
            </a:r>
            <a:r>
              <a:rPr lang="he-IL" dirty="0" smtClean="0">
                <a:solidFill>
                  <a:prstClr val="black"/>
                </a:solidFill>
              </a:rPr>
              <a:t>ריאות</a:t>
            </a:r>
            <a:r>
              <a:rPr lang="he-IL" dirty="0">
                <a:solidFill>
                  <a:prstClr val="black"/>
                </a:solidFill>
              </a:rPr>
              <a:t>, </a:t>
            </a:r>
            <a:r>
              <a:rPr lang="he-IL" dirty="0" smtClean="0">
                <a:solidFill>
                  <a:prstClr val="black"/>
                </a:solidFill>
              </a:rPr>
              <a:t>שאיפה, חומצה פחמתית, מרכז הנשימה במוח.</a:t>
            </a:r>
          </a:p>
          <a:p>
            <a:r>
              <a:rPr lang="he-IL" dirty="0" smtClean="0">
                <a:solidFill>
                  <a:prstClr val="black"/>
                </a:solidFill>
              </a:rPr>
              <a:t>‏</a:t>
            </a:r>
            <a:endParaRPr lang="he-IL" dirty="0">
              <a:solidFill>
                <a:prstClr val="black"/>
              </a:solidFill>
            </a:endParaRPr>
          </a:p>
        </p:txBody>
      </p:sp>
      <p:sp>
        <p:nvSpPr>
          <p:cNvPr id="7"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299568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13E0185-358D-4AC2-A910-5C38E2BA7386}" type="slidenum">
              <a:rPr lang="he-IL" smtClean="0"/>
              <a:pPr fontAlgn="base">
                <a:spcBef>
                  <a:spcPct val="0"/>
                </a:spcBef>
                <a:spcAft>
                  <a:spcPct val="0"/>
                </a:spcAft>
                <a:defRPr/>
              </a:pPr>
              <a:t>47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השפעות עישון  על מערכת הנשימה</a:t>
            </a:r>
            <a:endParaRPr lang="he-IL" sz="1800" dirty="0" smtClean="0"/>
          </a:p>
        </p:txBody>
      </p:sp>
      <p:sp>
        <p:nvSpPr>
          <p:cNvPr id="16" name="TextBox 15"/>
          <p:cNvSpPr txBox="1"/>
          <p:nvPr/>
        </p:nvSpPr>
        <p:spPr>
          <a:xfrm>
            <a:off x="282575" y="626939"/>
            <a:ext cx="8183563" cy="618630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marL="285750" indent="-285750" fontAlgn="auto">
              <a:spcBef>
                <a:spcPts val="0"/>
              </a:spcBef>
              <a:spcAft>
                <a:spcPts val="0"/>
              </a:spcAft>
              <a:buFont typeface="Wingdings" panose="05000000000000000000" pitchFamily="2" charset="2"/>
              <a:buChar char="§"/>
              <a:defRPr/>
            </a:pPr>
            <a:r>
              <a:rPr lang="he-IL" dirty="0">
                <a:solidFill>
                  <a:prstClr val="black"/>
                </a:solidFill>
              </a:rPr>
              <a:t>עשן סיגריות מכיל </a:t>
            </a:r>
            <a:r>
              <a:rPr lang="he-IL" dirty="0" smtClean="0">
                <a:solidFill>
                  <a:prstClr val="black"/>
                </a:solidFill>
              </a:rPr>
              <a:t>כ-400! </a:t>
            </a:r>
            <a:r>
              <a:rPr lang="he-IL" dirty="0">
                <a:solidFill>
                  <a:prstClr val="black"/>
                </a:solidFill>
              </a:rPr>
              <a:t>חומרים רעילים, מקצתם מוצקים ומקצתם גזים. </a:t>
            </a:r>
            <a:endParaRPr lang="he-IL" dirty="0" smtClean="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smtClean="0">
              <a:solidFill>
                <a:prstClr val="black"/>
              </a:solidFill>
            </a:endParaRPr>
          </a:p>
          <a:p>
            <a:pPr marL="285750" indent="-285750" fontAlgn="auto">
              <a:spcBef>
                <a:spcPts val="0"/>
              </a:spcBef>
              <a:spcAft>
                <a:spcPts val="0"/>
              </a:spcAft>
              <a:buFont typeface="Wingdings" panose="05000000000000000000" pitchFamily="2" charset="2"/>
              <a:buChar char="§"/>
              <a:defRPr/>
            </a:pPr>
            <a:endParaRPr lang="en-US" dirty="0" smtClean="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smtClean="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smtClean="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smtClean="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smtClean="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r>
              <a:rPr lang="he-IL" dirty="0" smtClean="0">
                <a:solidFill>
                  <a:prstClr val="black"/>
                </a:solidFill>
              </a:rPr>
              <a:t>החומרים </a:t>
            </a:r>
            <a:r>
              <a:rPr lang="he-IL" dirty="0">
                <a:solidFill>
                  <a:prstClr val="black"/>
                </a:solidFill>
              </a:rPr>
              <a:t>הגזיים חודרים לדם ולתאי הגוף, פוגעים במערכות הגוף וגורמים למחלות. </a:t>
            </a:r>
            <a:endParaRPr lang="he-IL" dirty="0" smtClean="0">
              <a:solidFill>
                <a:prstClr val="black"/>
              </a:solidFill>
            </a:endParaRPr>
          </a:p>
          <a:p>
            <a:pPr fontAlgn="auto">
              <a:spcBef>
                <a:spcPts val="0"/>
              </a:spcBef>
              <a:spcAft>
                <a:spcPts val="0"/>
              </a:spcAft>
              <a:defRPr/>
            </a:pPr>
            <a:r>
              <a:rPr lang="he-IL" dirty="0">
                <a:solidFill>
                  <a:prstClr val="black"/>
                </a:solidFill>
              </a:rPr>
              <a:t> </a:t>
            </a:r>
            <a:r>
              <a:rPr lang="he-IL" dirty="0" smtClean="0">
                <a:solidFill>
                  <a:prstClr val="black"/>
                </a:solidFill>
              </a:rPr>
              <a:t>    רבים </a:t>
            </a:r>
            <a:r>
              <a:rPr lang="he-IL" dirty="0">
                <a:solidFill>
                  <a:prstClr val="black"/>
                </a:solidFill>
              </a:rPr>
              <a:t>מחומרים אלו הוכחו בתור גורמי סרטן. בין הגזים מצויים הרעלים </a:t>
            </a:r>
            <a:r>
              <a:rPr lang="he-IL" dirty="0">
                <a:solidFill>
                  <a:srgbClr val="FF6600"/>
                </a:solidFill>
              </a:rPr>
              <a:t>פחמן חד-חמצני, </a:t>
            </a:r>
            <a:endParaRPr lang="he-IL" dirty="0" smtClean="0">
              <a:solidFill>
                <a:srgbClr val="FF6600"/>
              </a:solidFill>
            </a:endParaRPr>
          </a:p>
          <a:p>
            <a:pPr fontAlgn="auto">
              <a:spcBef>
                <a:spcPts val="0"/>
              </a:spcBef>
              <a:spcAft>
                <a:spcPts val="0"/>
              </a:spcAft>
              <a:defRPr/>
            </a:pPr>
            <a:r>
              <a:rPr lang="he-IL" dirty="0" smtClean="0">
                <a:solidFill>
                  <a:srgbClr val="FF6600"/>
                </a:solidFill>
              </a:rPr>
              <a:t>     </a:t>
            </a:r>
            <a:r>
              <a:rPr lang="he-IL" dirty="0" smtClean="0">
                <a:solidFill>
                  <a:prstClr val="black"/>
                </a:solidFill>
              </a:rPr>
              <a:t>המתקשר </a:t>
            </a:r>
            <a:r>
              <a:rPr lang="he-IL" dirty="0">
                <a:solidFill>
                  <a:prstClr val="black"/>
                </a:solidFill>
              </a:rPr>
              <a:t>להמוגלובין בדם ומונע את קישור החמצן, </a:t>
            </a:r>
            <a:r>
              <a:rPr lang="he-IL" dirty="0">
                <a:solidFill>
                  <a:srgbClr val="FF6600"/>
                </a:solidFill>
              </a:rPr>
              <a:t>וציאניד,</a:t>
            </a:r>
            <a:r>
              <a:rPr lang="he-IL" dirty="0">
                <a:solidFill>
                  <a:prstClr val="black"/>
                </a:solidFill>
              </a:rPr>
              <a:t> הפוגע בתהליך הנשימה </a:t>
            </a:r>
            <a:endParaRPr lang="he-IL" dirty="0" smtClean="0">
              <a:solidFill>
                <a:prstClr val="black"/>
              </a:solidFill>
            </a:endParaRPr>
          </a:p>
          <a:p>
            <a:pPr fontAlgn="auto">
              <a:spcBef>
                <a:spcPts val="0"/>
              </a:spcBef>
              <a:spcAft>
                <a:spcPts val="0"/>
              </a:spcAft>
              <a:defRPr/>
            </a:pPr>
            <a:r>
              <a:rPr lang="he-IL" dirty="0" smtClean="0">
                <a:solidFill>
                  <a:prstClr val="black"/>
                </a:solidFill>
              </a:rPr>
              <a:t>     בתאים</a:t>
            </a:r>
            <a:r>
              <a:rPr lang="he-IL" dirty="0">
                <a:solidFill>
                  <a:prstClr val="black"/>
                </a:solidFill>
              </a:rPr>
              <a:t>.</a:t>
            </a:r>
          </a:p>
          <a:p>
            <a:pPr marL="285750" indent="-285750">
              <a:buFont typeface="Wingdings" panose="05000000000000000000" pitchFamily="2" charset="2"/>
              <a:buChar char="§"/>
              <a:defRPr/>
            </a:pPr>
            <a:r>
              <a:rPr lang="he-IL" dirty="0">
                <a:solidFill>
                  <a:prstClr val="black"/>
                </a:solidFill>
              </a:rPr>
              <a:t>בכל שנה, ברחבי העולם, כחמישה מיליון איש מתים מעישון</a:t>
            </a:r>
            <a:r>
              <a:rPr lang="he-IL" dirty="0" smtClean="0">
                <a:solidFill>
                  <a:prstClr val="black"/>
                </a:solidFill>
              </a:rPr>
              <a:t>.</a:t>
            </a:r>
          </a:p>
          <a:p>
            <a:pPr marL="285750" indent="-285750">
              <a:buFont typeface="Wingdings" panose="05000000000000000000" pitchFamily="2" charset="2"/>
              <a:buChar char="§"/>
              <a:defRPr/>
            </a:pPr>
            <a:endParaRPr lang="he-IL" dirty="0">
              <a:solidFill>
                <a:prstClr val="black"/>
              </a:solidFill>
            </a:endParaRPr>
          </a:p>
          <a:p>
            <a:pPr marL="285750" indent="-285750">
              <a:buFont typeface="Wingdings" panose="05000000000000000000" pitchFamily="2" charset="2"/>
              <a:buChar char="§"/>
              <a:defRPr/>
            </a:pPr>
            <a:r>
              <a:rPr lang="he-IL" dirty="0" smtClean="0">
                <a:solidFill>
                  <a:prstClr val="black"/>
                </a:solidFill>
              </a:rPr>
              <a:t>שיעור המקרים של אין-אונות (אימפוטנציה, בעיה בתפקוד המיני) בקרב גברים מעשנים גבוה בכ-85% יותר מאשר בקרב גברים שאינם מעשנים. </a:t>
            </a:r>
          </a:p>
          <a:p>
            <a:pPr>
              <a:defRPr/>
            </a:pPr>
            <a:r>
              <a:rPr lang="he-IL">
                <a:solidFill>
                  <a:prstClr val="black"/>
                </a:solidFill>
              </a:rPr>
              <a:t> </a:t>
            </a:r>
            <a:r>
              <a:rPr lang="he-IL" smtClean="0">
                <a:solidFill>
                  <a:prstClr val="black"/>
                </a:solidFill>
              </a:rPr>
              <a:t>   העישון </a:t>
            </a:r>
            <a:r>
              <a:rPr lang="he-IL" dirty="0" smtClean="0">
                <a:solidFill>
                  <a:prstClr val="black"/>
                </a:solidFill>
              </a:rPr>
              <a:t>הוא הגורם המרכזי לאין-אונות.</a:t>
            </a:r>
            <a:endParaRPr lang="he-IL" dirty="0">
              <a:solidFill>
                <a:prstClr val="black"/>
              </a:solidFill>
            </a:endParaRPr>
          </a:p>
        </p:txBody>
      </p:sp>
      <p:sp>
        <p:nvSpPr>
          <p:cNvPr id="15"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47</a:t>
            </a:fld>
            <a:endParaRPr lang="he-IL" sz="1100" dirty="0" smtClean="0">
              <a:solidFill>
                <a:prstClr val="white">
                  <a:lumMod val="75000"/>
                </a:prstClr>
              </a:solidFill>
            </a:endParaRPr>
          </a:p>
        </p:txBody>
      </p:sp>
      <p:sp>
        <p:nvSpPr>
          <p:cNvPr id="17"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2052" name="Picture 4" descr="File:Healthy lung-smokers lu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16" y="1076903"/>
            <a:ext cx="3581220" cy="2833244"/>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0" y="3910147"/>
            <a:ext cx="4572000" cy="261610"/>
          </a:xfrm>
          <a:prstGeom prst="rect">
            <a:avLst/>
          </a:prstGeom>
        </p:spPr>
        <p:txBody>
          <a:bodyPr>
            <a:spAutoFit/>
          </a:bodyPr>
          <a:lstStyle/>
          <a:p>
            <a:r>
              <a:rPr lang="he-IL" sz="1100" dirty="0" err="1"/>
              <a:t>United</a:t>
            </a:r>
            <a:r>
              <a:rPr lang="he-IL" sz="1100" dirty="0"/>
              <a:t> </a:t>
            </a:r>
            <a:r>
              <a:rPr lang="he-IL" sz="1100" dirty="0" err="1"/>
              <a:t>States</a:t>
            </a:r>
            <a:r>
              <a:rPr lang="he-IL" sz="1100" dirty="0"/>
              <a:t>: NIH, </a:t>
            </a:r>
            <a:r>
              <a:rPr lang="he-IL" sz="1100" dirty="0" err="1"/>
              <a:t>National</a:t>
            </a:r>
            <a:r>
              <a:rPr lang="he-IL" sz="1100" dirty="0"/>
              <a:t> </a:t>
            </a:r>
            <a:r>
              <a:rPr lang="he-IL" sz="1100" dirty="0" err="1"/>
              <a:t>Institute</a:t>
            </a:r>
            <a:r>
              <a:rPr lang="he-IL" sz="1100" dirty="0"/>
              <a:t> </a:t>
            </a:r>
            <a:r>
              <a:rPr lang="he-IL" sz="1100" dirty="0" err="1"/>
              <a:t>on</a:t>
            </a:r>
            <a:r>
              <a:rPr lang="he-IL" sz="1100" dirty="0"/>
              <a:t> </a:t>
            </a:r>
            <a:r>
              <a:rPr lang="he-IL" sz="1100" dirty="0" err="1"/>
              <a:t>Drug</a:t>
            </a:r>
            <a:r>
              <a:rPr lang="he-IL" sz="1100" dirty="0"/>
              <a:t> </a:t>
            </a:r>
            <a:r>
              <a:rPr lang="he-IL" sz="1100" dirty="0" err="1"/>
              <a:t>Abuse</a:t>
            </a:r>
            <a:endParaRPr lang="he-IL" sz="1100" dirty="0"/>
          </a:p>
        </p:txBody>
      </p:sp>
      <p:sp>
        <p:nvSpPr>
          <p:cNvPr id="4" name="מלבן 3"/>
          <p:cNvSpPr/>
          <p:nvPr/>
        </p:nvSpPr>
        <p:spPr>
          <a:xfrm>
            <a:off x="4897026" y="1628800"/>
            <a:ext cx="3569112" cy="2031325"/>
          </a:xfrm>
          <a:prstGeom prst="rect">
            <a:avLst/>
          </a:prstGeom>
        </p:spPr>
        <p:txBody>
          <a:bodyPr wrap="square">
            <a:spAutoFit/>
          </a:bodyPr>
          <a:lstStyle/>
          <a:p>
            <a:pPr marL="285750" indent="-285750">
              <a:buFont typeface="Wingdings" panose="05000000000000000000" pitchFamily="2" charset="2"/>
              <a:buChar char="§"/>
            </a:pPr>
            <a:r>
              <a:rPr lang="he-IL" dirty="0"/>
              <a:t>החומרים המוצקים (כגון ניקוטין), הדומים בהרכבם לנפט ולזפת, שוקעים ומצטברים בריאות וגורמים לפגיעה בתהליך הנשימה ולעלייה ניכרת ביותר במחלת הסרטן ובמחלות שונות של מערכת הנשימה. </a:t>
            </a:r>
          </a:p>
        </p:txBody>
      </p:sp>
    </p:spTree>
    <p:extLst>
      <p:ext uri="{BB962C8B-B14F-4D97-AF65-F5344CB8AC3E}">
        <p14:creationId xmlns:p14="http://schemas.microsoft.com/office/powerpoint/2010/main" val="33250760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13E0185-358D-4AC2-A910-5C38E2BA7386}" type="slidenum">
              <a:rPr lang="he-IL" smtClean="0"/>
              <a:pPr fontAlgn="base">
                <a:spcBef>
                  <a:spcPct val="0"/>
                </a:spcBef>
                <a:spcAft>
                  <a:spcPct val="0"/>
                </a:spcAft>
                <a:defRPr/>
              </a:pPr>
              <a:t>48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העישון מגביר את הסיכוי לחלות בסרטן</a:t>
            </a:r>
            <a:endParaRPr lang="he-IL" sz="1800" dirty="0" smtClean="0"/>
          </a:p>
        </p:txBody>
      </p:sp>
      <p:sp>
        <p:nvSpPr>
          <p:cNvPr id="16" name="TextBox 15"/>
          <p:cNvSpPr txBox="1"/>
          <p:nvPr/>
        </p:nvSpPr>
        <p:spPr>
          <a:xfrm>
            <a:off x="220593" y="555645"/>
            <a:ext cx="8183563" cy="258532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marL="285750" indent="-285750" fontAlgn="auto">
              <a:spcBef>
                <a:spcPts val="0"/>
              </a:spcBef>
              <a:spcAft>
                <a:spcPts val="0"/>
              </a:spcAft>
              <a:buFont typeface="Wingdings" panose="05000000000000000000" pitchFamily="2" charset="2"/>
              <a:buChar char="§"/>
              <a:defRPr/>
            </a:pPr>
            <a:r>
              <a:rPr lang="he-IL" dirty="0" smtClean="0">
                <a:solidFill>
                  <a:prstClr val="black"/>
                </a:solidFill>
              </a:rPr>
              <a:t>רבים מהחומרים המצויים בעשן הוכחו כגורמי סרטן.</a:t>
            </a: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r>
              <a:rPr lang="he-IL" dirty="0" smtClean="0">
                <a:solidFill>
                  <a:prstClr val="black"/>
                </a:solidFill>
              </a:rPr>
              <a:t>מעל ל-85% ממקרי סרטן הריאה נגרמו בגלל עישון.</a:t>
            </a: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r>
              <a:rPr lang="he-IL" dirty="0" smtClean="0">
                <a:solidFill>
                  <a:prstClr val="black"/>
                </a:solidFill>
              </a:rPr>
              <a:t>העישון מגביר את הסיכוי לחלות גם בסוגי סרטן אחרים.</a:t>
            </a:r>
          </a:p>
          <a:p>
            <a:pPr marL="285750" indent="-285750" fontAlgn="auto">
              <a:spcBef>
                <a:spcPts val="0"/>
              </a:spcBef>
              <a:spcAft>
                <a:spcPts val="0"/>
              </a:spcAft>
              <a:buFont typeface="Wingdings" panose="05000000000000000000" pitchFamily="2" charset="2"/>
              <a:buChar char="§"/>
              <a:defRPr/>
            </a:pPr>
            <a:r>
              <a:rPr lang="he-IL" dirty="0">
                <a:solidFill>
                  <a:prstClr val="black"/>
                </a:solidFill>
              </a:rPr>
              <a:t>30% מכלל התמותה מסרטן נגרמת עקב עישון</a:t>
            </a:r>
            <a:r>
              <a:rPr lang="he-IL" dirty="0" smtClean="0">
                <a:solidFill>
                  <a:prstClr val="black"/>
                </a:solidFill>
              </a:rPr>
              <a:t>.</a:t>
            </a: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r>
              <a:rPr lang="he-IL" dirty="0" smtClean="0">
                <a:solidFill>
                  <a:prstClr val="black"/>
                </a:solidFill>
              </a:rPr>
              <a:t>גם המעשנים הפסיביים, אלה המצויים בחברת המעשנים ניזוקים.</a:t>
            </a:r>
            <a:endParaRPr lang="he-IL" dirty="0">
              <a:solidFill>
                <a:prstClr val="black"/>
              </a:solidFill>
            </a:endParaRPr>
          </a:p>
          <a:p>
            <a:pPr marL="285750" indent="-285750" fontAlgn="auto">
              <a:spcBef>
                <a:spcPts val="0"/>
              </a:spcBef>
              <a:spcAft>
                <a:spcPts val="0"/>
              </a:spcAft>
              <a:buFont typeface="Wingdings" panose="05000000000000000000" pitchFamily="2" charset="2"/>
              <a:buChar char="§"/>
              <a:defRPr/>
            </a:pPr>
            <a:endParaRPr lang="he-IL" dirty="0">
              <a:solidFill>
                <a:prstClr val="black"/>
              </a:solidFill>
            </a:endParaRPr>
          </a:p>
        </p:txBody>
      </p:sp>
      <p:grpSp>
        <p:nvGrpSpPr>
          <p:cNvPr id="2" name="קבוצה 1"/>
          <p:cNvGrpSpPr/>
          <p:nvPr/>
        </p:nvGrpSpPr>
        <p:grpSpPr>
          <a:xfrm>
            <a:off x="629775" y="2995603"/>
            <a:ext cx="7542625" cy="3805966"/>
            <a:chOff x="381198" y="2446549"/>
            <a:chExt cx="7745245" cy="4144226"/>
          </a:xfrm>
        </p:grpSpPr>
        <p:grpSp>
          <p:nvGrpSpPr>
            <p:cNvPr id="115718" name="קבוצה 11"/>
            <p:cNvGrpSpPr>
              <a:grpSpLocks/>
            </p:cNvGrpSpPr>
            <p:nvPr/>
          </p:nvGrpSpPr>
          <p:grpSpPr bwMode="auto">
            <a:xfrm>
              <a:off x="381198" y="2446549"/>
              <a:ext cx="7745245" cy="4114380"/>
              <a:chOff x="946816" y="3071340"/>
              <a:chExt cx="6375028" cy="3281823"/>
            </a:xfrm>
          </p:grpSpPr>
          <p:pic>
            <p:nvPicPr>
              <p:cNvPr id="115721" name="Picture 6" descr="File:X-ray(Chest)Canc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9496" y="3356579"/>
                <a:ext cx="2768528" cy="28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2" name="Picture 4" descr="File:Cancerous lung.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329" y="3341152"/>
                <a:ext cx="1855515" cy="283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6816" y="3071340"/>
                <a:ext cx="5732720" cy="2454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prstClr val="black"/>
                    </a:solidFill>
                  </a:rPr>
                  <a:t>ריאות נגועות בגידולים סרטניים (הכתמים הלבנים)</a:t>
                </a:r>
                <a:endParaRPr lang="he-IL" sz="1400" b="1" dirty="0">
                  <a:solidFill>
                    <a:srgbClr val="5F0060">
                      <a:lumMod val="50000"/>
                      <a:lumOff val="50000"/>
                    </a:srgbClr>
                  </a:solidFill>
                </a:endParaRPr>
              </a:p>
            </p:txBody>
          </p:sp>
          <p:cxnSp>
            <p:nvCxnSpPr>
              <p:cNvPr id="3" name="מחבר חץ ישר 2"/>
              <p:cNvCxnSpPr/>
              <p:nvPr/>
            </p:nvCxnSpPr>
            <p:spPr>
              <a:xfrm flipH="1" flipV="1">
                <a:off x="4067322" y="5098631"/>
                <a:ext cx="720757" cy="125453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627395" y="4941418"/>
                <a:ext cx="2160684" cy="1411745"/>
              </a:xfrm>
              <a:prstGeom prst="straightConnector1">
                <a:avLst/>
              </a:prstGeom>
              <a:ln w="31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V="1">
                <a:off x="4788080" y="4234751"/>
                <a:ext cx="1944776" cy="211841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115719" name="מלבן 1"/>
            <p:cNvSpPr>
              <a:spLocks noChangeArrowheads="1"/>
            </p:cNvSpPr>
            <p:nvPr/>
          </p:nvSpPr>
          <p:spPr bwMode="auto">
            <a:xfrm>
              <a:off x="1584276" y="6314550"/>
              <a:ext cx="1979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National Cancer Institute©</a:t>
              </a:r>
              <a:endParaRPr lang="he-IL" sz="1200" dirty="0">
                <a:solidFill>
                  <a:prstClr val="black"/>
                </a:solidFill>
              </a:endParaRPr>
            </a:p>
          </p:txBody>
        </p:sp>
      </p:grpSp>
      <p:sp>
        <p:nvSpPr>
          <p:cNvPr id="15"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48</a:t>
            </a:fld>
            <a:endParaRPr lang="he-IL" sz="1100" dirty="0" smtClean="0">
              <a:solidFill>
                <a:prstClr val="white">
                  <a:lumMod val="75000"/>
                </a:prstClr>
              </a:solidFill>
            </a:endParaRPr>
          </a:p>
        </p:txBody>
      </p:sp>
      <p:sp>
        <p:nvSpPr>
          <p:cNvPr id="17"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372808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2575" y="566092"/>
            <a:ext cx="8183563" cy="618630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smtClean="0">
                <a:solidFill>
                  <a:prstClr val="black"/>
                </a:solidFill>
              </a:rPr>
              <a:t>עשן הסיגריות מכיל את הגז פחמן חד-חמצני (</a:t>
            </a:r>
            <a:r>
              <a:rPr lang="en-US" dirty="0" smtClean="0">
                <a:solidFill>
                  <a:prstClr val="black"/>
                </a:solidFill>
              </a:rPr>
              <a:t>CO</a:t>
            </a:r>
            <a:r>
              <a:rPr lang="he-IL" dirty="0" smtClean="0">
                <a:solidFill>
                  <a:prstClr val="black"/>
                </a:solidFill>
              </a:rPr>
              <a:t>).</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smtClean="0">
                <a:solidFill>
                  <a:prstClr val="black"/>
                </a:solidFill>
              </a:rPr>
              <a:t>פחמן חד-חמצני הוא גז רעיל בשל נטייתו החזקה להתקשר  להמוגלובין הגבוהה פי 250 מזו של החמצן. הפחמן החד-חמצני מתחרה עם החמצן על אותם אתרי הקישור במולקולות ההמוגלובין, ולכן התקשרותו להמוגלובין גורמת להקטנת כמות החמצן המועברת בדם.</a:t>
            </a:r>
          </a:p>
          <a:p>
            <a:pPr fontAlgn="auto">
              <a:spcBef>
                <a:spcPts val="0"/>
              </a:spcBef>
              <a:spcAft>
                <a:spcPts val="0"/>
              </a:spcAft>
              <a:defRPr/>
            </a:pPr>
            <a:r>
              <a:rPr lang="he-IL" dirty="0" smtClean="0">
                <a:solidFill>
                  <a:prstClr val="black"/>
                </a:solidFill>
              </a:rPr>
              <a:t>עקב כך, הלב צריך להגביר את פעילתו ולהזרים יותר דם לרקמות כדי לספק את כמות החמצן הדרושה. לאורך זמן, העומס המוגבר על הלב פוגע בתפקוד הלב ומעלה את הסיכוי למחלות לב.</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smtClean="0">
                <a:solidFill>
                  <a:prstClr val="black"/>
                </a:solidFill>
              </a:rPr>
              <a:t>חשיפה לפחמן חד חמצני גורמת גם לעלייה ברמת השומנים בדם ומעלה את הסיכוי לטרשת עורקים. </a:t>
            </a:r>
          </a:p>
          <a:p>
            <a:pPr fontAlgn="auto">
              <a:spcBef>
                <a:spcPts val="0"/>
              </a:spcBef>
              <a:spcAft>
                <a:spcPts val="0"/>
              </a:spcAft>
              <a:defRPr/>
            </a:pPr>
            <a:endParaRPr lang="he-IL" dirty="0" smtClean="0">
              <a:solidFill>
                <a:prstClr val="black"/>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13E0185-358D-4AC2-A910-5C38E2BA7386}"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פחמן חד חמצני </a:t>
            </a:r>
            <a:endParaRPr lang="he-IL" sz="1800" dirty="0" smtClean="0"/>
          </a:p>
        </p:txBody>
      </p:sp>
      <p:sp>
        <p:nvSpPr>
          <p:cNvPr id="15"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49</a:t>
            </a:fld>
            <a:endParaRPr lang="he-IL" sz="1100" dirty="0" smtClean="0">
              <a:solidFill>
                <a:prstClr val="white">
                  <a:lumMod val="75000"/>
                </a:prstClr>
              </a:solidFill>
            </a:endParaRPr>
          </a:p>
        </p:txBody>
      </p:sp>
      <p:sp>
        <p:nvSpPr>
          <p:cNvPr id="10"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2944" y="836712"/>
            <a:ext cx="3377288" cy="270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4211960" y="3367444"/>
            <a:ext cx="1765227" cy="246221"/>
          </a:xfrm>
          <a:prstGeom prst="rect">
            <a:avLst/>
          </a:prstGeom>
        </p:spPr>
        <p:txBody>
          <a:bodyPr wrap="none">
            <a:spAutoFit/>
          </a:bodyPr>
          <a:lstStyle/>
          <a:p>
            <a:r>
              <a:rPr lang="en-US" sz="1000" dirty="0" err="1"/>
              <a:t>Guzhanin</a:t>
            </a:r>
            <a:r>
              <a:rPr lang="en-US" sz="1000" dirty="0"/>
              <a:t>/ shutterstock.com</a:t>
            </a:r>
            <a:endParaRPr lang="he-IL" sz="1000" dirty="0"/>
          </a:p>
        </p:txBody>
      </p:sp>
    </p:spTree>
    <p:extLst>
      <p:ext uri="{BB962C8B-B14F-4D97-AF65-F5344CB8AC3E}">
        <p14:creationId xmlns:p14="http://schemas.microsoft.com/office/powerpoint/2010/main" val="101746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2C61EC-07B7-47CC-B889-AC74B59D805A}"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63525" y="620713"/>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a:t>
            </a:r>
          </a:p>
          <a:p>
            <a:pPr fontAlgn="auto">
              <a:spcBef>
                <a:spcPts val="0"/>
              </a:spcBef>
              <a:spcAft>
                <a:spcPts val="0"/>
              </a:spcAft>
              <a:defRPr/>
            </a:pPr>
            <a:r>
              <a:rPr lang="he-IL" dirty="0">
                <a:solidFill>
                  <a:srgbClr val="1F497D"/>
                </a:solidFill>
              </a:rPr>
              <a:t>עצירת תהליך הנשימה בריאות גורמת למוות בתוך דקות מספר. מהי סיבת המוות</a:t>
            </a:r>
            <a:r>
              <a:rPr lang="he-IL" dirty="0">
                <a:solidFill>
                  <a:srgbClr val="1D4C72"/>
                </a:solidFill>
              </a:rPr>
              <a:t>?</a:t>
            </a:r>
          </a:p>
        </p:txBody>
      </p:sp>
      <p:sp>
        <p:nvSpPr>
          <p:cNvPr id="7" name="Rectangle 12"/>
          <p:cNvSpPr/>
          <p:nvPr/>
        </p:nvSpPr>
        <p:spPr>
          <a:xfrm>
            <a:off x="204788" y="1628775"/>
            <a:ext cx="8359775" cy="14398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latin typeface="Arial"/>
                <a:cs typeface="Arial"/>
              </a:rPr>
              <a:t>המוות נגרם </a:t>
            </a:r>
            <a:r>
              <a:rPr lang="he-IL" u="sng" kern="0" dirty="0">
                <a:latin typeface="Arial"/>
                <a:cs typeface="Arial"/>
              </a:rPr>
              <a:t>בשל מחסור באנרגיה בתאים.</a:t>
            </a:r>
          </a:p>
          <a:p>
            <a:pPr fontAlgn="auto">
              <a:spcBef>
                <a:spcPts val="0"/>
              </a:spcBef>
              <a:spcAft>
                <a:spcPts val="0"/>
              </a:spcAft>
              <a:defRPr/>
            </a:pPr>
            <a:r>
              <a:rPr lang="he-IL" u="sng" kern="0" dirty="0">
                <a:latin typeface="Arial"/>
                <a:cs typeface="Arial"/>
              </a:rPr>
              <a:t>הסבר: </a:t>
            </a:r>
            <a:r>
              <a:rPr lang="he-IL" kern="0" dirty="0">
                <a:latin typeface="Arial"/>
                <a:cs typeface="Arial"/>
              </a:rPr>
              <a:t>עקב עצירת תהליך הנשימה בריאות, לא נכנס חמצן </a:t>
            </a:r>
            <a:r>
              <a:rPr lang="he-IL" kern="0" dirty="0" smtClean="0">
                <a:latin typeface="Arial"/>
                <a:cs typeface="Arial"/>
              </a:rPr>
              <a:t>לגוף </a:t>
            </a:r>
            <a:r>
              <a:rPr lang="he-IL" kern="0" dirty="0">
                <a:latin typeface="Arial"/>
                <a:cs typeface="Arial"/>
              </a:rPr>
              <a:t>ולא מגיע חמצן לתאים. בהעדר חמצן, תהליך הנשימה התאית נפסק, ובעקבותיו נפסק גם שחרור האנרגיה הדרושה לתהליכי החיים של התאים.</a:t>
            </a:r>
          </a:p>
          <a:p>
            <a:pPr fontAlgn="auto">
              <a:spcBef>
                <a:spcPts val="0"/>
              </a:spcBef>
              <a:spcAft>
                <a:spcPts val="0"/>
              </a:spcAft>
              <a:defRPr/>
            </a:pPr>
            <a:endParaRPr lang="he-IL" kern="0" dirty="0">
              <a:solidFill>
                <a:prstClr val="black"/>
              </a:solidFill>
              <a:latin typeface="Arial"/>
              <a:cs typeface="Arial"/>
            </a:endParaRPr>
          </a:p>
        </p:txBody>
      </p:sp>
      <p:sp>
        <p:nvSpPr>
          <p:cNvPr id="2" name="הסבר מלבני מעוגל 1"/>
          <p:cNvSpPr/>
          <p:nvPr/>
        </p:nvSpPr>
        <p:spPr>
          <a:xfrm>
            <a:off x="684213" y="4149725"/>
            <a:ext cx="7762875" cy="223202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3" name="מלבן 2"/>
          <p:cNvSpPr/>
          <p:nvPr/>
        </p:nvSpPr>
        <p:spPr>
          <a:xfrm>
            <a:off x="1042988" y="4437063"/>
            <a:ext cx="7092950" cy="1754187"/>
          </a:xfrm>
          <a:prstGeom prst="rect">
            <a:avLst/>
          </a:prstGeom>
        </p:spPr>
        <p:txBody>
          <a:bodyPr>
            <a:spAutoFit/>
          </a:bodyPr>
          <a:lstStyle/>
          <a:p>
            <a:pPr>
              <a:defRPr/>
            </a:pPr>
            <a:r>
              <a:rPr lang="he-IL" kern="0" dirty="0">
                <a:latin typeface="Arial"/>
                <a:cs typeface="Arial"/>
              </a:rPr>
              <a:t>שימו          לטעות נפוצה אצל תלמידים!</a:t>
            </a:r>
          </a:p>
          <a:p>
            <a:pPr>
              <a:defRPr/>
            </a:pPr>
            <a:r>
              <a:rPr lang="he-IL" kern="0" dirty="0">
                <a:latin typeface="Arial"/>
                <a:cs typeface="Arial"/>
              </a:rPr>
              <a:t>התלמידים אינם מקשרים בין תהליך הנשימה בריאות ובין תהליך הנשימה המתרחש בתאי הגוף. </a:t>
            </a:r>
          </a:p>
          <a:p>
            <a:pPr>
              <a:defRPr/>
            </a:pPr>
            <a:r>
              <a:rPr lang="he-IL" kern="0" dirty="0">
                <a:latin typeface="Arial"/>
                <a:cs typeface="Arial"/>
              </a:rPr>
              <a:t>בתשובה לשאלה הנ"ל הם עונים: "המוות נגרם בגלל שאין לאדם חמצן".</a:t>
            </a:r>
          </a:p>
          <a:p>
            <a:pPr>
              <a:defRPr/>
            </a:pPr>
            <a:r>
              <a:rPr lang="he-IL" kern="0" dirty="0" smtClean="0">
                <a:latin typeface="Arial"/>
                <a:cs typeface="Arial"/>
              </a:rPr>
              <a:t>אמנם זה נכון</a:t>
            </a:r>
            <a:r>
              <a:rPr lang="he-IL" kern="0" dirty="0">
                <a:latin typeface="Arial"/>
                <a:cs typeface="Arial"/>
              </a:rPr>
              <a:t>, אבל זה </a:t>
            </a:r>
            <a:r>
              <a:rPr lang="he-IL" kern="0" dirty="0" smtClean="0">
                <a:latin typeface="Arial"/>
                <a:cs typeface="Arial"/>
              </a:rPr>
              <a:t>אינו </a:t>
            </a:r>
            <a:r>
              <a:rPr lang="he-IL" kern="0" dirty="0">
                <a:latin typeface="Arial"/>
                <a:cs typeface="Arial"/>
              </a:rPr>
              <a:t>עיקר התשובה. כפי שצוין בתשובה, המוות נגרם בגלל מחסור באנרגיה בתאים עקב הירידה בקצב תהליך הנשימה התאית.</a:t>
            </a:r>
            <a:endParaRPr lang="he-IL" dirty="0"/>
          </a:p>
        </p:txBody>
      </p:sp>
      <p:sp>
        <p:nvSpPr>
          <p:cNvPr id="5" name="לב 4"/>
          <p:cNvSpPr/>
          <p:nvPr/>
        </p:nvSpPr>
        <p:spPr>
          <a:xfrm>
            <a:off x="7100888" y="4508500"/>
            <a:ext cx="360362" cy="2159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85002" name="Slide Number Placeholder 6"/>
          <p:cNvSpPr txBox="1">
            <a:spLocks/>
          </p:cNvSpPr>
          <p:nvPr/>
        </p:nvSpPr>
        <p:spPr bwMode="auto">
          <a:xfrm>
            <a:off x="171450" y="64754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EDCB533-5EF4-4CC6-9142-8471791EBE35}" type="slidenum">
              <a:rPr lang="he-IL" sz="1200" smtClean="0">
                <a:solidFill>
                  <a:srgbClr val="A6A6A6"/>
                </a:solidFill>
              </a:rPr>
              <a:pPr algn="l" eaLnBrk="1" hangingPunct="1"/>
              <a:t>5</a:t>
            </a:fld>
            <a:endParaRPr lang="he-IL" sz="1200" smtClean="0">
              <a:solidFill>
                <a:srgbClr val="A6A6A6"/>
              </a:solidFill>
            </a:endParaRPr>
          </a:p>
        </p:txBody>
      </p:sp>
      <p:sp>
        <p:nvSpPr>
          <p:cNvPr id="11" name="Rectangle 3"/>
          <p:cNvSpPr/>
          <p:nvPr/>
        </p:nvSpPr>
        <p:spPr>
          <a:xfrm>
            <a:off x="467544"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340293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252185A-A8CE-46BA-BBD4-B8355C5AE420}" type="slidenum">
              <a:rPr lang="he-IL" smtClean="0"/>
              <a:pPr fontAlgn="base">
                <a:spcBef>
                  <a:spcPct val="0"/>
                </a:spcBef>
                <a:spcAft>
                  <a:spcPct val="0"/>
                </a:spcAft>
                <a:defRPr/>
              </a:pPr>
              <a:t>50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a:t>
            </a:r>
            <a:endParaRPr lang="he-IL" sz="1800" dirty="0" smtClean="0"/>
          </a:p>
        </p:txBody>
      </p:sp>
      <p:pic>
        <p:nvPicPr>
          <p:cNvPr id="116741" name="Picture 2" descr="File:Cancer smoking lung cancer correlation from NIH.sv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700808"/>
            <a:ext cx="4509604" cy="43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9512" y="560859"/>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17: </a:t>
            </a:r>
            <a:endParaRPr lang="he-IL" kern="0" dirty="0">
              <a:solidFill>
                <a:srgbClr val="1D4C72"/>
              </a:solidFill>
            </a:endParaRPr>
          </a:p>
          <a:p>
            <a:pPr fontAlgn="auto">
              <a:spcBef>
                <a:spcPts val="0"/>
              </a:spcBef>
              <a:spcAft>
                <a:spcPts val="0"/>
              </a:spcAft>
              <a:defRPr/>
            </a:pPr>
            <a:r>
              <a:rPr lang="he-IL" kern="0" dirty="0">
                <a:solidFill>
                  <a:srgbClr val="1D4C72"/>
                </a:solidFill>
              </a:rPr>
              <a:t>לאחר מלחמת העולם הראשונה חלה עלייה תלולה בצריכת סיגריות בעולם. </a:t>
            </a:r>
            <a:endParaRPr lang="he-IL" kern="0" dirty="0" smtClean="0">
              <a:solidFill>
                <a:srgbClr val="1D4C72"/>
              </a:solidFill>
            </a:endParaRPr>
          </a:p>
          <a:p>
            <a:pPr fontAlgn="auto">
              <a:spcBef>
                <a:spcPts val="0"/>
              </a:spcBef>
              <a:spcAft>
                <a:spcPts val="0"/>
              </a:spcAft>
              <a:defRPr/>
            </a:pPr>
            <a:r>
              <a:rPr lang="he-IL" kern="0" dirty="0" smtClean="0">
                <a:solidFill>
                  <a:srgbClr val="1F497D"/>
                </a:solidFill>
              </a:rPr>
              <a:t>לדעתכם</a:t>
            </a:r>
            <a:r>
              <a:rPr lang="he-IL" kern="0" dirty="0">
                <a:solidFill>
                  <a:srgbClr val="1F497D"/>
                </a:solidFill>
              </a:rPr>
              <a:t>, האם יש לכך קשר לעלייה בשכיחות סרטן הריאות? </a:t>
            </a: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50</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429404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476B51D-8506-47C9-8D35-1936A8C54F6E}" type="slidenum">
              <a:rPr lang="he-IL" smtClean="0"/>
              <a:pPr fontAlgn="base">
                <a:spcBef>
                  <a:spcPct val="0"/>
                </a:spcBef>
                <a:spcAft>
                  <a:spcPct val="0"/>
                </a:spcAft>
                <a:defRPr/>
              </a:pPr>
              <a:t>51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pic>
        <p:nvPicPr>
          <p:cNvPr id="117765" name="Picture 2" descr="File:Cancer smoking lung cancer correlation from NIH.sv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1013" y="1711400"/>
            <a:ext cx="2720324" cy="265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p:cNvSpPr/>
          <p:nvPr/>
        </p:nvSpPr>
        <p:spPr>
          <a:xfrm>
            <a:off x="492125" y="4570065"/>
            <a:ext cx="8072438" cy="10191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יש מתאם ברור בין שכיחות העישון לבין שכיחות החולים בסרטן הריאות. הפרש הזמנים נובע מכך שבדרך כלל, הסרטן מופיע אחרי שנים של עישון.</a:t>
            </a:r>
          </a:p>
          <a:p>
            <a:pPr fontAlgn="auto">
              <a:spcBef>
                <a:spcPts val="0"/>
              </a:spcBef>
              <a:spcAft>
                <a:spcPts val="0"/>
              </a:spcAft>
              <a:defRPr/>
            </a:pPr>
            <a:endParaRPr lang="he-IL" dirty="0">
              <a:solidFill>
                <a:prstClr val="black"/>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51</a:t>
            </a:fld>
            <a:endParaRPr lang="he-IL" sz="1100" dirty="0" smtClean="0">
              <a:solidFill>
                <a:prstClr val="white">
                  <a:lumMod val="75000"/>
                </a:prstClr>
              </a:solidFill>
            </a:endParaRPr>
          </a:p>
        </p:txBody>
      </p:sp>
      <p:sp>
        <p:nvSpPr>
          <p:cNvPr id="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TextBox 10"/>
          <p:cNvSpPr txBox="1"/>
          <p:nvPr/>
        </p:nvSpPr>
        <p:spPr>
          <a:xfrm>
            <a:off x="179512" y="560859"/>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17: </a:t>
            </a:r>
            <a:endParaRPr lang="he-IL" kern="0" dirty="0">
              <a:solidFill>
                <a:srgbClr val="1D4C72"/>
              </a:solidFill>
            </a:endParaRPr>
          </a:p>
          <a:p>
            <a:pPr fontAlgn="auto">
              <a:spcBef>
                <a:spcPts val="0"/>
              </a:spcBef>
              <a:spcAft>
                <a:spcPts val="0"/>
              </a:spcAft>
              <a:defRPr/>
            </a:pPr>
            <a:r>
              <a:rPr lang="he-IL" kern="0" dirty="0">
                <a:solidFill>
                  <a:srgbClr val="1D4C72"/>
                </a:solidFill>
              </a:rPr>
              <a:t>לאחר מלחמת העולם הראשונה חלה עלייה תלולה בצריכת סיגריות בעולם. </a:t>
            </a:r>
            <a:endParaRPr lang="he-IL" kern="0" dirty="0" smtClean="0">
              <a:solidFill>
                <a:srgbClr val="1D4C72"/>
              </a:solidFill>
            </a:endParaRPr>
          </a:p>
          <a:p>
            <a:pPr fontAlgn="auto">
              <a:spcBef>
                <a:spcPts val="0"/>
              </a:spcBef>
              <a:spcAft>
                <a:spcPts val="0"/>
              </a:spcAft>
              <a:defRPr/>
            </a:pPr>
            <a:r>
              <a:rPr lang="he-IL" kern="0" dirty="0" smtClean="0">
                <a:solidFill>
                  <a:srgbClr val="1F497D"/>
                </a:solidFill>
              </a:rPr>
              <a:t>לדעתכם</a:t>
            </a:r>
            <a:r>
              <a:rPr lang="he-IL" kern="0" dirty="0">
                <a:solidFill>
                  <a:srgbClr val="1F497D"/>
                </a:solidFill>
              </a:rPr>
              <a:t>, האם יש לכך קשר לעלייה בשכיחות סרטן הריאות? </a:t>
            </a:r>
          </a:p>
        </p:txBody>
      </p:sp>
    </p:spTree>
    <p:extLst>
      <p:ext uri="{BB962C8B-B14F-4D97-AF65-F5344CB8AC3E}">
        <p14:creationId xmlns:p14="http://schemas.microsoft.com/office/powerpoint/2010/main" val="3300976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השפעות העישון על מערכת הנשימה</a:t>
            </a:r>
            <a:endParaRPr lang="he-IL" sz="1800" dirty="0" smtClean="0"/>
          </a:p>
        </p:txBody>
      </p:sp>
      <p:sp>
        <p:nvSpPr>
          <p:cNvPr id="20" name="Rectangle 13"/>
          <p:cNvSpPr/>
          <p:nvPr/>
        </p:nvSpPr>
        <p:spPr>
          <a:xfrm>
            <a:off x="537616" y="626864"/>
            <a:ext cx="7929563" cy="46783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srgbClr val="000000"/>
              </a:solidFill>
            </a:endParaRPr>
          </a:p>
        </p:txBody>
      </p:sp>
      <p:sp>
        <p:nvSpPr>
          <p:cNvPr id="6"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52</a:t>
            </a:fld>
            <a:endParaRPr lang="he-IL" sz="1100" dirty="0" smtClean="0">
              <a:solidFill>
                <a:prstClr val="white">
                  <a:lumMod val="75000"/>
                </a:prstClr>
              </a:solidFill>
            </a:endParaRPr>
          </a:p>
        </p:txBody>
      </p:sp>
      <p:sp>
        <p:nvSpPr>
          <p:cNvPr id="2" name="מלבן 1"/>
          <p:cNvSpPr/>
          <p:nvPr/>
        </p:nvSpPr>
        <p:spPr>
          <a:xfrm>
            <a:off x="517525" y="5517232"/>
            <a:ext cx="7929563" cy="646331"/>
          </a:xfrm>
          <a:prstGeom prst="rect">
            <a:avLst/>
          </a:prstGeom>
        </p:spPr>
        <p:txBody>
          <a:bodyPr wrap="square">
            <a:spAutoFit/>
          </a:bodyPr>
          <a:lstStyle/>
          <a:p>
            <a:r>
              <a:rPr lang="he-IL" b="1" dirty="0" smtClean="0">
                <a:solidFill>
                  <a:schemeClr val="tx2"/>
                </a:solidFill>
              </a:rPr>
              <a:t>מונחים (מהסילבוס):</a:t>
            </a:r>
          </a:p>
          <a:p>
            <a:r>
              <a:rPr lang="he-IL" dirty="0" smtClean="0"/>
              <a:t>ניקוטין, עטרן, פחמן חד חמצני ( </a:t>
            </a:r>
            <a:r>
              <a:rPr lang="en-US" dirty="0" smtClean="0"/>
              <a:t>CO</a:t>
            </a:r>
            <a:r>
              <a:rPr lang="he-IL" dirty="0" smtClean="0"/>
              <a:t>). ‏</a:t>
            </a:r>
            <a:endParaRPr lang="he-IL" dirty="0"/>
          </a:p>
        </p:txBody>
      </p:sp>
      <p:sp>
        <p:nvSpPr>
          <p:cNvPr id="7"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מלבן 2"/>
          <p:cNvSpPr/>
          <p:nvPr/>
        </p:nvSpPr>
        <p:spPr>
          <a:xfrm>
            <a:off x="1043608" y="764704"/>
            <a:ext cx="7236296" cy="4247317"/>
          </a:xfrm>
          <a:prstGeom prst="rect">
            <a:avLst/>
          </a:prstGeom>
        </p:spPr>
        <p:txBody>
          <a:bodyPr wrap="square">
            <a:spAutoFit/>
          </a:bodyPr>
          <a:lstStyle/>
          <a:p>
            <a:pPr>
              <a:lnSpc>
                <a:spcPct val="150000"/>
              </a:lnSpc>
              <a:buFontTx/>
              <a:buBlip>
                <a:blip r:embed="rId2"/>
              </a:buBlip>
              <a:defRPr/>
            </a:pPr>
            <a:r>
              <a:rPr lang="he-IL" dirty="0" smtClean="0">
                <a:solidFill>
                  <a:prstClr val="black"/>
                </a:solidFill>
              </a:rPr>
              <a:t> עשן </a:t>
            </a:r>
            <a:r>
              <a:rPr lang="he-IL" dirty="0">
                <a:solidFill>
                  <a:prstClr val="black"/>
                </a:solidFill>
              </a:rPr>
              <a:t>הסיגריות מכיל כ-400 חומרים שונים, חלקם מוצקים וחלקם גזים.</a:t>
            </a:r>
          </a:p>
          <a:p>
            <a:pPr>
              <a:lnSpc>
                <a:spcPct val="150000"/>
              </a:lnSpc>
              <a:defRPr/>
            </a:pPr>
            <a:endParaRPr lang="he-IL" dirty="0">
              <a:solidFill>
                <a:prstClr val="black"/>
              </a:solidFill>
            </a:endParaRPr>
          </a:p>
          <a:p>
            <a:pPr>
              <a:lnSpc>
                <a:spcPct val="150000"/>
              </a:lnSpc>
              <a:buFontTx/>
              <a:buBlip>
                <a:blip r:embed="rId2"/>
              </a:buBlip>
              <a:defRPr/>
            </a:pPr>
            <a:r>
              <a:rPr lang="he-IL" dirty="0">
                <a:solidFill>
                  <a:prstClr val="black"/>
                </a:solidFill>
              </a:rPr>
              <a:t> החומרים המוצקים (כגון </a:t>
            </a:r>
            <a:r>
              <a:rPr lang="he-IL" dirty="0" smtClean="0">
                <a:solidFill>
                  <a:prstClr val="black"/>
                </a:solidFill>
              </a:rPr>
              <a:t>ניקוטין ועטרן), </a:t>
            </a:r>
            <a:r>
              <a:rPr lang="he-IL" dirty="0">
                <a:solidFill>
                  <a:prstClr val="black"/>
                </a:solidFill>
              </a:rPr>
              <a:t>הדומים בהרכבם לנפט ולזפת, שוקעים </a:t>
            </a:r>
            <a:r>
              <a:rPr lang="he-IL" dirty="0" smtClean="0">
                <a:solidFill>
                  <a:prstClr val="black"/>
                </a:solidFill>
              </a:rPr>
              <a:t> </a:t>
            </a:r>
          </a:p>
          <a:p>
            <a:pPr>
              <a:lnSpc>
                <a:spcPct val="150000"/>
              </a:lnSpc>
              <a:defRPr/>
            </a:pPr>
            <a:r>
              <a:rPr lang="he-IL" dirty="0" smtClean="0">
                <a:solidFill>
                  <a:prstClr val="black"/>
                </a:solidFill>
              </a:rPr>
              <a:t>   ומצטברים </a:t>
            </a:r>
            <a:r>
              <a:rPr lang="he-IL" dirty="0">
                <a:solidFill>
                  <a:prstClr val="black"/>
                </a:solidFill>
              </a:rPr>
              <a:t>בריאות וגורמים לפגיעה בתהליך הנשימה ולעלייה ניכרת </a:t>
            </a:r>
            <a:r>
              <a:rPr lang="he-IL" dirty="0" smtClean="0">
                <a:solidFill>
                  <a:prstClr val="black"/>
                </a:solidFill>
              </a:rPr>
              <a:t>ביותר</a:t>
            </a:r>
          </a:p>
          <a:p>
            <a:pPr>
              <a:lnSpc>
                <a:spcPct val="150000"/>
              </a:lnSpc>
              <a:defRPr/>
            </a:pPr>
            <a:r>
              <a:rPr lang="he-IL" dirty="0">
                <a:solidFill>
                  <a:prstClr val="black"/>
                </a:solidFill>
              </a:rPr>
              <a:t> </a:t>
            </a:r>
            <a:r>
              <a:rPr lang="he-IL" dirty="0" smtClean="0">
                <a:solidFill>
                  <a:prstClr val="black"/>
                </a:solidFill>
              </a:rPr>
              <a:t>  במחלת </a:t>
            </a:r>
            <a:r>
              <a:rPr lang="he-IL" dirty="0">
                <a:solidFill>
                  <a:prstClr val="black"/>
                </a:solidFill>
              </a:rPr>
              <a:t>הסרטן ובמחלות שונות של מערכת הנשימה. </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smtClean="0">
                <a:solidFill>
                  <a:prstClr val="black"/>
                </a:solidFill>
              </a:rPr>
              <a:t> החומרים </a:t>
            </a:r>
            <a:r>
              <a:rPr lang="he-IL" dirty="0">
                <a:solidFill>
                  <a:prstClr val="black"/>
                </a:solidFill>
              </a:rPr>
              <a:t>הגזיים חודרים לדם ולתאי הגוף, פוגעים במערכות הגוף וגורמים </a:t>
            </a:r>
            <a:endParaRPr lang="he-IL" dirty="0" smtClean="0">
              <a:solidFill>
                <a:prstClr val="black"/>
              </a:solidFill>
            </a:endParaRPr>
          </a:p>
          <a:p>
            <a:pPr>
              <a:lnSpc>
                <a:spcPct val="150000"/>
              </a:lnSpc>
              <a:defRPr/>
            </a:pPr>
            <a:r>
              <a:rPr lang="he-IL" dirty="0" smtClean="0">
                <a:solidFill>
                  <a:prstClr val="black"/>
                </a:solidFill>
              </a:rPr>
              <a:t>  למחלות</a:t>
            </a:r>
            <a:r>
              <a:rPr lang="he-IL" dirty="0">
                <a:solidFill>
                  <a:prstClr val="black"/>
                </a:solidFill>
              </a:rPr>
              <a:t>. רבים מחומרים אלו הוכחו בתור גורמי סרטן. בין הגזים מצויים הרעלים </a:t>
            </a:r>
            <a:endParaRPr lang="he-IL" dirty="0" smtClean="0">
              <a:solidFill>
                <a:prstClr val="black"/>
              </a:solidFill>
            </a:endParaRPr>
          </a:p>
          <a:p>
            <a:pPr>
              <a:lnSpc>
                <a:spcPct val="150000"/>
              </a:lnSpc>
              <a:defRPr/>
            </a:pPr>
            <a:r>
              <a:rPr lang="he-IL" dirty="0" smtClean="0">
                <a:solidFill>
                  <a:prstClr val="black"/>
                </a:solidFill>
              </a:rPr>
              <a:t>  פחמן </a:t>
            </a:r>
            <a:r>
              <a:rPr lang="he-IL" dirty="0">
                <a:solidFill>
                  <a:prstClr val="black"/>
                </a:solidFill>
              </a:rPr>
              <a:t>חד-חמצני, המתקשר להמוגלובין בדם ומונע את קישור החמצן, וציאניד, </a:t>
            </a:r>
            <a:endParaRPr lang="he-IL" dirty="0" smtClean="0">
              <a:solidFill>
                <a:prstClr val="black"/>
              </a:solidFill>
            </a:endParaRPr>
          </a:p>
          <a:p>
            <a:pPr>
              <a:lnSpc>
                <a:spcPct val="150000"/>
              </a:lnSpc>
              <a:defRPr/>
            </a:pPr>
            <a:r>
              <a:rPr lang="he-IL" dirty="0" smtClean="0">
                <a:solidFill>
                  <a:prstClr val="black"/>
                </a:solidFill>
              </a:rPr>
              <a:t>  הפוגע </a:t>
            </a:r>
            <a:r>
              <a:rPr lang="he-IL" dirty="0">
                <a:solidFill>
                  <a:prstClr val="black"/>
                </a:solidFill>
              </a:rPr>
              <a:t>בתהליך הנשימה בתאים.</a:t>
            </a:r>
          </a:p>
        </p:txBody>
      </p:sp>
    </p:spTree>
    <p:extLst>
      <p:ext uri="{BB962C8B-B14F-4D97-AF65-F5344CB8AC3E}">
        <p14:creationId xmlns:p14="http://schemas.microsoft.com/office/powerpoint/2010/main" val="566772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242650-3F65-4A5F-9DB7-54ED0D1E88B3}" type="slidenum">
              <a:rPr lang="he-IL" smtClean="0"/>
              <a:pPr fontAlgn="base">
                <a:spcBef>
                  <a:spcPct val="0"/>
                </a:spcBef>
                <a:spcAft>
                  <a:spcPct val="0"/>
                </a:spcAft>
                <a:defRPr/>
              </a:pPr>
              <a:t>53</a:t>
            </a:fld>
            <a:endParaRPr lang="he-IL" dirty="0" smtClean="0"/>
          </a:p>
        </p:txBody>
      </p:sp>
      <p:sp>
        <p:nvSpPr>
          <p:cNvPr id="6" name="כותרת 5"/>
          <p:cNvSpPr>
            <a:spLocks noGrp="1"/>
          </p:cNvSpPr>
          <p:nvPr>
            <p:ph type="ctrTitle"/>
          </p:nvPr>
        </p:nvSpPr>
        <p:spPr>
          <a:xfrm>
            <a:off x="0" y="71438"/>
            <a:ext cx="8558213" cy="441325"/>
          </a:xfrm>
        </p:spPr>
        <p:txBody>
          <a:bodyPr/>
          <a:lstStyle/>
          <a:p>
            <a:pPr fontAlgn="auto">
              <a:defRPr/>
            </a:pPr>
            <a:r>
              <a:rPr lang="he-IL" sz="1800" b="1" dirty="0" smtClean="0">
                <a:solidFill>
                  <a:schemeClr val="accent3"/>
                </a:solidFill>
                <a:ea typeface="+mn-ea"/>
              </a:rPr>
              <a:t>תרגול נוסף: שאלה 18: שינויים בקצב הנשימה ובעומקה – מנגנון לשמירת </a:t>
            </a:r>
            <a:r>
              <a:rPr lang="he-IL" sz="1800" b="1" noProof="1" smtClean="0">
                <a:solidFill>
                  <a:schemeClr val="accent3"/>
                </a:solidFill>
                <a:ea typeface="+mn-ea"/>
              </a:rPr>
              <a:t>ההומאוסטזיס</a:t>
            </a:r>
            <a:endParaRPr lang="he-IL" sz="1800" noProof="1" smtClean="0">
              <a:solidFill>
                <a:schemeClr val="accent3"/>
              </a:solidFill>
            </a:endParaRPr>
          </a:p>
        </p:txBody>
      </p:sp>
      <p:grpSp>
        <p:nvGrpSpPr>
          <p:cNvPr id="109573" name="קבוצה 4"/>
          <p:cNvGrpSpPr>
            <a:grpSpLocks/>
          </p:cNvGrpSpPr>
          <p:nvPr/>
        </p:nvGrpSpPr>
        <p:grpSpPr bwMode="auto">
          <a:xfrm>
            <a:off x="539750" y="1408113"/>
            <a:ext cx="8178800" cy="5256212"/>
            <a:chOff x="539750" y="694384"/>
            <a:chExt cx="8178800" cy="5255566"/>
          </a:xfrm>
        </p:grpSpPr>
        <p:sp>
          <p:nvSpPr>
            <p:cNvPr id="7" name="TextBox 6"/>
            <p:cNvSpPr txBox="1"/>
            <p:nvPr/>
          </p:nvSpPr>
          <p:spPr bwMode="auto">
            <a:xfrm>
              <a:off x="5346700" y="1316608"/>
              <a:ext cx="3371850"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סטייה ממצב </a:t>
              </a:r>
              <a:r>
                <a:rPr lang="he-IL" sz="1600" noProof="1">
                  <a:solidFill>
                    <a:schemeClr val="tx2"/>
                  </a:solidFill>
                  <a:latin typeface="Arial"/>
                  <a:cs typeface="Arial"/>
                </a:rPr>
                <a:t>ההומאוסטזיס</a:t>
              </a:r>
              <a:r>
                <a:rPr lang="he-IL" sz="1600" dirty="0">
                  <a:solidFill>
                    <a:schemeClr val="tx2"/>
                  </a:solidFill>
                  <a:latin typeface="Arial"/>
                  <a:cs typeface="Arial"/>
                </a:rPr>
                <a:t> עקב פעילות כלשהי או שינוי במצב החיצוני</a:t>
              </a:r>
            </a:p>
          </p:txBody>
        </p:sp>
        <p:sp>
          <p:nvSpPr>
            <p:cNvPr id="8" name="TextBox 7"/>
            <p:cNvSpPr txBox="1"/>
            <p:nvPr/>
          </p:nvSpPr>
          <p:spPr bwMode="auto">
            <a:xfrm>
              <a:off x="5318125" y="2216609"/>
              <a:ext cx="3382963" cy="79206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המידע נקלט על ידי חיישנים </a:t>
              </a:r>
              <a:r>
                <a:rPr lang="he-IL" sz="1600" dirty="0" smtClean="0">
                  <a:solidFill>
                    <a:prstClr val="black">
                      <a:lumMod val="50000"/>
                      <a:lumOff val="50000"/>
                    </a:prstClr>
                  </a:solidFill>
                  <a:latin typeface="Arial"/>
                  <a:cs typeface="Arial"/>
                </a:rPr>
                <a:t>ייחודיים ל:</a:t>
              </a:r>
              <a:endParaRPr lang="he-IL" sz="1600" dirty="0">
                <a:solidFill>
                  <a:prstClr val="black">
                    <a:lumMod val="50000"/>
                    <a:lumOff val="50000"/>
                  </a:prstClr>
                </a:solidFill>
                <a:latin typeface="Arial"/>
                <a:cs typeface="Arial"/>
              </a:endParaRPr>
            </a:p>
          </p:txBody>
        </p:sp>
        <p:sp>
          <p:nvSpPr>
            <p:cNvPr id="9" name="TextBox 8"/>
            <p:cNvSpPr txBox="1"/>
            <p:nvPr/>
          </p:nvSpPr>
          <p:spPr bwMode="auto">
            <a:xfrm>
              <a:off x="5324475" y="3200738"/>
              <a:ext cx="3371850" cy="79206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המידע מועבר למרכז בקרה </a:t>
              </a:r>
            </a:p>
            <a:p>
              <a:pPr algn="ctr" fontAlgn="auto">
                <a:spcBef>
                  <a:spcPts val="0"/>
                </a:spcBef>
                <a:spcAft>
                  <a:spcPts val="0"/>
                </a:spcAft>
                <a:defRPr/>
              </a:pPr>
              <a:r>
                <a:rPr lang="he-IL" sz="1600" dirty="0">
                  <a:solidFill>
                    <a:prstClr val="black">
                      <a:lumMod val="50000"/>
                      <a:lumOff val="50000"/>
                    </a:prstClr>
                  </a:solidFill>
                  <a:latin typeface="Arial"/>
                  <a:cs typeface="Arial"/>
                </a:rPr>
                <a:t>(המצוי במקרים רבים </a:t>
              </a:r>
              <a:r>
                <a:rPr lang="he-IL" sz="1600" dirty="0">
                  <a:solidFill>
                    <a:schemeClr val="tx2"/>
                  </a:solidFill>
                  <a:latin typeface="Arial"/>
                  <a:cs typeface="Arial"/>
                </a:rPr>
                <a:t>במוח)</a:t>
              </a:r>
            </a:p>
          </p:txBody>
        </p:sp>
        <p:sp>
          <p:nvSpPr>
            <p:cNvPr id="11" name="TextBox 10"/>
            <p:cNvSpPr txBox="1"/>
            <p:nvPr/>
          </p:nvSpPr>
          <p:spPr bwMode="auto">
            <a:xfrm>
              <a:off x="5313363" y="4119788"/>
              <a:ext cx="3382962"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מרכז הבקרה שולח "הוראות" לאיברי תגובה ונגרמת תגובה</a:t>
              </a:r>
            </a:p>
          </p:txBody>
        </p:sp>
        <p:sp>
          <p:nvSpPr>
            <p:cNvPr id="12" name="TextBox 11"/>
            <p:cNvSpPr txBox="1"/>
            <p:nvPr/>
          </p:nvSpPr>
          <p:spPr bwMode="auto">
            <a:xfrm>
              <a:off x="5346700" y="5157885"/>
              <a:ext cx="3371850"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התגובה שגורמת להחזרת </a:t>
              </a:r>
              <a:r>
                <a:rPr lang="he-IL" sz="1600" noProof="1">
                  <a:solidFill>
                    <a:schemeClr val="tx2"/>
                  </a:solidFill>
                  <a:latin typeface="Arial"/>
                  <a:cs typeface="Arial"/>
                </a:rPr>
                <a:t>ההומאוסטזיס</a:t>
              </a:r>
              <a:r>
                <a:rPr lang="he-IL" sz="1600" dirty="0">
                  <a:solidFill>
                    <a:schemeClr val="tx2"/>
                  </a:solidFill>
                  <a:latin typeface="Arial"/>
                  <a:cs typeface="Arial"/>
                </a:rPr>
                <a:t> </a:t>
              </a:r>
            </a:p>
          </p:txBody>
        </p:sp>
        <p:sp>
          <p:nvSpPr>
            <p:cNvPr id="10" name="TextBox 9"/>
            <p:cNvSpPr txBox="1"/>
            <p:nvPr/>
          </p:nvSpPr>
          <p:spPr>
            <a:xfrm>
              <a:off x="1403350" y="694384"/>
              <a:ext cx="2682875" cy="64603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שמירה על ריכוז קבוע של </a:t>
              </a:r>
            </a:p>
            <a:p>
              <a:pPr fontAlgn="auto">
                <a:spcBef>
                  <a:spcPts val="0"/>
                </a:spcBef>
                <a:spcAft>
                  <a:spcPts val="0"/>
                </a:spcAft>
                <a:defRPr/>
              </a:pPr>
              <a:r>
                <a:rPr lang="he-IL" u="sng" kern="0" dirty="0">
                  <a:solidFill>
                    <a:prstClr val="black"/>
                  </a:solidFill>
                </a:rPr>
                <a:t>חמצן ופחמן דו-חמצני בדם</a:t>
              </a:r>
            </a:p>
          </p:txBody>
        </p:sp>
        <p:sp>
          <p:nvSpPr>
            <p:cNvPr id="13" name="TextBox 12"/>
            <p:cNvSpPr txBox="1"/>
            <p:nvPr/>
          </p:nvSpPr>
          <p:spPr bwMode="auto">
            <a:xfrm>
              <a:off x="539750" y="1316608"/>
              <a:ext cx="4002088"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ריכוז הפחמן הדו-חמצני בדם עולה עקב פעילות גופנית, וריכוז החמצן יורד</a:t>
              </a:r>
            </a:p>
          </p:txBody>
        </p:sp>
        <p:sp>
          <p:nvSpPr>
            <p:cNvPr id="14" name="TextBox 13"/>
            <p:cNvSpPr txBox="1"/>
            <p:nvPr/>
          </p:nvSpPr>
          <p:spPr bwMode="auto">
            <a:xfrm>
              <a:off x="539750" y="2222958"/>
              <a:ext cx="4013200" cy="79206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16" name="TextBox 15"/>
            <p:cNvSpPr txBox="1"/>
            <p:nvPr/>
          </p:nvSpPr>
          <p:spPr bwMode="auto">
            <a:xfrm>
              <a:off x="539750" y="3191214"/>
              <a:ext cx="4013200" cy="60317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17" name="TextBox 16"/>
            <p:cNvSpPr txBox="1"/>
            <p:nvPr/>
          </p:nvSpPr>
          <p:spPr bwMode="auto">
            <a:xfrm>
              <a:off x="539750" y="3932486"/>
              <a:ext cx="4024313" cy="96984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18" name="TextBox 17"/>
            <p:cNvSpPr txBox="1"/>
            <p:nvPr/>
          </p:nvSpPr>
          <p:spPr bwMode="auto">
            <a:xfrm>
              <a:off x="539750" y="5157885"/>
              <a:ext cx="4002088"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19" name="TextBox 18"/>
            <p:cNvSpPr txBox="1"/>
            <p:nvPr/>
          </p:nvSpPr>
          <p:spPr>
            <a:xfrm>
              <a:off x="6365875" y="970575"/>
              <a:ext cx="1708150" cy="36984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פירוט השלבים</a:t>
              </a:r>
            </a:p>
          </p:txBody>
        </p:sp>
        <p:sp>
          <p:nvSpPr>
            <p:cNvPr id="3" name="חץ למטה 2"/>
            <p:cNvSpPr/>
            <p:nvPr/>
          </p:nvSpPr>
          <p:spPr>
            <a:xfrm>
              <a:off x="7032625" y="2108672"/>
              <a:ext cx="203200"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חץ למטה 19"/>
            <p:cNvSpPr/>
            <p:nvPr/>
          </p:nvSpPr>
          <p:spPr>
            <a:xfrm>
              <a:off x="7042150" y="3019785"/>
              <a:ext cx="204788"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חץ למטה 20"/>
            <p:cNvSpPr/>
            <p:nvPr/>
          </p:nvSpPr>
          <p:spPr>
            <a:xfrm>
              <a:off x="7042150" y="3991216"/>
              <a:ext cx="204788"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חץ למטה 21"/>
            <p:cNvSpPr/>
            <p:nvPr/>
          </p:nvSpPr>
          <p:spPr>
            <a:xfrm>
              <a:off x="7015163" y="5013440"/>
              <a:ext cx="204787"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חץ למטה 22"/>
            <p:cNvSpPr/>
            <p:nvPr/>
          </p:nvSpPr>
          <p:spPr>
            <a:xfrm>
              <a:off x="2424113" y="2122958"/>
              <a:ext cx="203200"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חץ למטה 23"/>
            <p:cNvSpPr/>
            <p:nvPr/>
          </p:nvSpPr>
          <p:spPr>
            <a:xfrm>
              <a:off x="2389188" y="3045182"/>
              <a:ext cx="203200"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חץ למטה 24"/>
            <p:cNvSpPr/>
            <p:nvPr/>
          </p:nvSpPr>
          <p:spPr>
            <a:xfrm>
              <a:off x="2392363" y="3818200"/>
              <a:ext cx="204787"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חץ למטה 25"/>
            <p:cNvSpPr/>
            <p:nvPr/>
          </p:nvSpPr>
          <p:spPr>
            <a:xfrm>
              <a:off x="2347913" y="4968996"/>
              <a:ext cx="203200"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7" name="TextBox 26"/>
          <p:cNvSpPr txBox="1"/>
          <p:nvPr/>
        </p:nvSpPr>
        <p:spPr>
          <a:xfrm>
            <a:off x="282575"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18:</a:t>
            </a:r>
            <a:endParaRPr lang="he-IL" b="1" dirty="0">
              <a:solidFill>
                <a:srgbClr val="1D4C72"/>
              </a:solidFill>
            </a:endParaRPr>
          </a:p>
          <a:p>
            <a:pPr fontAlgn="auto">
              <a:spcBef>
                <a:spcPts val="0"/>
              </a:spcBef>
              <a:spcAft>
                <a:spcPts val="0"/>
              </a:spcAft>
              <a:defRPr/>
            </a:pPr>
            <a:r>
              <a:rPr lang="he-IL" dirty="0">
                <a:solidFill>
                  <a:srgbClr val="1D4C72"/>
                </a:solidFill>
              </a:rPr>
              <a:t>השלימו את התרשים העוסק בשמירת ה</a:t>
            </a:r>
            <a:r>
              <a:rPr lang="he-IL" noProof="1">
                <a:solidFill>
                  <a:schemeClr val="tx2"/>
                </a:solidFill>
              </a:rPr>
              <a:t>הומאוסטזיס</a:t>
            </a:r>
            <a:r>
              <a:rPr lang="he-IL" dirty="0">
                <a:solidFill>
                  <a:srgbClr val="1D4C72"/>
                </a:solidFill>
              </a:rPr>
              <a:t> בגוף בנוגע לריכוז החמצן </a:t>
            </a:r>
            <a:endParaRPr lang="he-IL" dirty="0" smtClean="0">
              <a:solidFill>
                <a:srgbClr val="1D4C72"/>
              </a:solidFill>
            </a:endParaRPr>
          </a:p>
          <a:p>
            <a:pPr fontAlgn="auto">
              <a:spcBef>
                <a:spcPts val="0"/>
              </a:spcBef>
              <a:spcAft>
                <a:spcPts val="0"/>
              </a:spcAft>
              <a:defRPr/>
            </a:pPr>
            <a:r>
              <a:rPr lang="he-IL" dirty="0" smtClean="0">
                <a:solidFill>
                  <a:srgbClr val="1D4C72"/>
                </a:solidFill>
              </a:rPr>
              <a:t>והפחמן </a:t>
            </a:r>
            <a:r>
              <a:rPr lang="he-IL" dirty="0">
                <a:solidFill>
                  <a:srgbClr val="1D4C72"/>
                </a:solidFill>
              </a:rPr>
              <a:t>הדו-חמצני בדם. </a:t>
            </a:r>
          </a:p>
        </p:txBody>
      </p:sp>
      <p:sp>
        <p:nvSpPr>
          <p:cNvPr id="2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53</a:t>
            </a:fld>
            <a:endParaRPr lang="he-IL" sz="1100" dirty="0" smtClean="0">
              <a:solidFill>
                <a:prstClr val="white">
                  <a:lumMod val="75000"/>
                </a:prstClr>
              </a:solidFill>
            </a:endParaRPr>
          </a:p>
        </p:txBody>
      </p:sp>
      <p:sp>
        <p:nvSpPr>
          <p:cNvPr id="2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B93260E-9D8D-43E5-B981-AA93283FAB5B}" type="slidenum">
              <a:rPr lang="he-IL" smtClean="0"/>
              <a:pPr fontAlgn="base">
                <a:spcBef>
                  <a:spcPct val="0"/>
                </a:spcBef>
                <a:spcAft>
                  <a:spcPct val="0"/>
                </a:spcAft>
                <a:defRPr/>
              </a:pPr>
              <a:t>54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110597" name="קבוצה 4"/>
          <p:cNvGrpSpPr>
            <a:grpSpLocks/>
          </p:cNvGrpSpPr>
          <p:nvPr/>
        </p:nvGrpSpPr>
        <p:grpSpPr bwMode="auto">
          <a:xfrm>
            <a:off x="539750" y="1408113"/>
            <a:ext cx="8178800" cy="5256212"/>
            <a:chOff x="539750" y="694384"/>
            <a:chExt cx="8178800" cy="5255566"/>
          </a:xfrm>
        </p:grpSpPr>
        <p:sp>
          <p:nvSpPr>
            <p:cNvPr id="7" name="TextBox 6"/>
            <p:cNvSpPr txBox="1"/>
            <p:nvPr/>
          </p:nvSpPr>
          <p:spPr bwMode="auto">
            <a:xfrm>
              <a:off x="5346700" y="1316608"/>
              <a:ext cx="3371850"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סטייה ממצב </a:t>
              </a:r>
              <a:r>
                <a:rPr lang="he-IL" sz="1600" noProof="1">
                  <a:solidFill>
                    <a:schemeClr val="tx2"/>
                  </a:solidFill>
                  <a:latin typeface="Arial"/>
                  <a:cs typeface="Arial"/>
                </a:rPr>
                <a:t>ההומאוסטזיס</a:t>
              </a:r>
              <a:r>
                <a:rPr lang="he-IL" sz="1600" dirty="0">
                  <a:solidFill>
                    <a:schemeClr val="tx2"/>
                  </a:solidFill>
                  <a:latin typeface="Arial"/>
                  <a:cs typeface="Arial"/>
                </a:rPr>
                <a:t> </a:t>
              </a:r>
              <a:r>
                <a:rPr lang="he-IL" sz="1600" dirty="0">
                  <a:solidFill>
                    <a:prstClr val="black">
                      <a:lumMod val="50000"/>
                      <a:lumOff val="50000"/>
                    </a:prstClr>
                  </a:solidFill>
                  <a:latin typeface="Arial"/>
                  <a:cs typeface="Arial"/>
                </a:rPr>
                <a:t>עקב פעילות כלשהי או שינוי במצב החיצוני</a:t>
              </a:r>
            </a:p>
          </p:txBody>
        </p:sp>
        <p:sp>
          <p:nvSpPr>
            <p:cNvPr id="8" name="TextBox 7"/>
            <p:cNvSpPr txBox="1"/>
            <p:nvPr/>
          </p:nvSpPr>
          <p:spPr bwMode="auto">
            <a:xfrm>
              <a:off x="5318125" y="2216609"/>
              <a:ext cx="3382963" cy="79206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המידע נקלט ע"י חיישנים ייחודיים:</a:t>
              </a:r>
            </a:p>
          </p:txBody>
        </p:sp>
        <p:sp>
          <p:nvSpPr>
            <p:cNvPr id="9" name="TextBox 8"/>
            <p:cNvSpPr txBox="1"/>
            <p:nvPr/>
          </p:nvSpPr>
          <p:spPr bwMode="auto">
            <a:xfrm>
              <a:off x="5324475" y="3200738"/>
              <a:ext cx="3371850" cy="79206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המידע מועבר למרכז בקרה </a:t>
              </a:r>
            </a:p>
            <a:p>
              <a:pPr algn="ctr" fontAlgn="auto">
                <a:spcBef>
                  <a:spcPts val="0"/>
                </a:spcBef>
                <a:spcAft>
                  <a:spcPts val="0"/>
                </a:spcAft>
                <a:defRPr/>
              </a:pPr>
              <a:r>
                <a:rPr lang="he-IL" sz="1600" dirty="0">
                  <a:solidFill>
                    <a:prstClr val="black">
                      <a:lumMod val="50000"/>
                      <a:lumOff val="50000"/>
                    </a:prstClr>
                  </a:solidFill>
                  <a:latin typeface="Arial"/>
                  <a:cs typeface="Arial"/>
                </a:rPr>
                <a:t>(המצוי במקרים רבים </a:t>
              </a:r>
              <a:r>
                <a:rPr lang="he-IL" sz="1600" dirty="0">
                  <a:solidFill>
                    <a:schemeClr val="tx2"/>
                  </a:solidFill>
                  <a:latin typeface="Arial"/>
                  <a:cs typeface="Arial"/>
                </a:rPr>
                <a:t>במוח)</a:t>
              </a:r>
            </a:p>
          </p:txBody>
        </p:sp>
        <p:sp>
          <p:nvSpPr>
            <p:cNvPr id="11" name="TextBox 10"/>
            <p:cNvSpPr txBox="1"/>
            <p:nvPr/>
          </p:nvSpPr>
          <p:spPr bwMode="auto">
            <a:xfrm>
              <a:off x="5313363" y="4119788"/>
              <a:ext cx="3382962"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מרכז הבקרה שולח "הוראות" לאברי תגובה ונגרמת תגובה</a:t>
              </a:r>
            </a:p>
          </p:txBody>
        </p:sp>
        <p:sp>
          <p:nvSpPr>
            <p:cNvPr id="12" name="TextBox 11"/>
            <p:cNvSpPr txBox="1"/>
            <p:nvPr/>
          </p:nvSpPr>
          <p:spPr bwMode="auto">
            <a:xfrm>
              <a:off x="5346700" y="5157885"/>
              <a:ext cx="3371850"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התגובה שגורמת להחזרת </a:t>
              </a:r>
              <a:r>
                <a:rPr lang="he-IL" sz="1600" noProof="1">
                  <a:solidFill>
                    <a:schemeClr val="tx2"/>
                  </a:solidFill>
                  <a:latin typeface="Arial"/>
                  <a:cs typeface="Arial"/>
                </a:rPr>
                <a:t>ההומאוסטזיס</a:t>
              </a:r>
              <a:endParaRPr lang="he-IL" sz="1600" dirty="0">
                <a:solidFill>
                  <a:schemeClr val="tx2"/>
                </a:solidFill>
                <a:latin typeface="Arial"/>
                <a:cs typeface="Arial"/>
              </a:endParaRPr>
            </a:p>
          </p:txBody>
        </p:sp>
        <p:sp>
          <p:nvSpPr>
            <p:cNvPr id="10" name="TextBox 9"/>
            <p:cNvSpPr txBox="1"/>
            <p:nvPr/>
          </p:nvSpPr>
          <p:spPr>
            <a:xfrm>
              <a:off x="1403350" y="694384"/>
              <a:ext cx="2682875" cy="64603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שמירה על ריכוז קבוע של </a:t>
              </a:r>
            </a:p>
            <a:p>
              <a:pPr fontAlgn="auto">
                <a:spcBef>
                  <a:spcPts val="0"/>
                </a:spcBef>
                <a:spcAft>
                  <a:spcPts val="0"/>
                </a:spcAft>
                <a:defRPr/>
              </a:pPr>
              <a:r>
                <a:rPr lang="he-IL" u="sng" kern="0" dirty="0">
                  <a:solidFill>
                    <a:prstClr val="black"/>
                  </a:solidFill>
                </a:rPr>
                <a:t>חמצן ופחמן דו-חמצני בדם</a:t>
              </a:r>
            </a:p>
          </p:txBody>
        </p:sp>
        <p:sp>
          <p:nvSpPr>
            <p:cNvPr id="13" name="TextBox 12"/>
            <p:cNvSpPr txBox="1"/>
            <p:nvPr/>
          </p:nvSpPr>
          <p:spPr bwMode="auto">
            <a:xfrm>
              <a:off x="539750" y="1316608"/>
              <a:ext cx="4002088"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ריכוז הפחמן הדו-חמצני בדם עולה עקב פעילות גופנית</a:t>
              </a:r>
            </a:p>
          </p:txBody>
        </p:sp>
        <p:sp>
          <p:nvSpPr>
            <p:cNvPr id="14" name="TextBox 13"/>
            <p:cNvSpPr txBox="1"/>
            <p:nvPr/>
          </p:nvSpPr>
          <p:spPr bwMode="auto">
            <a:xfrm>
              <a:off x="539750" y="2222958"/>
              <a:ext cx="4013200" cy="79206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עליית ריכוז הפחמן הד-חמצני נקלטת על ידי חיישנים ייחודיים המצויים בכלי הדם</a:t>
              </a:r>
            </a:p>
          </p:txBody>
        </p:sp>
        <p:sp>
          <p:nvSpPr>
            <p:cNvPr id="16" name="TextBox 15"/>
            <p:cNvSpPr txBox="1"/>
            <p:nvPr/>
          </p:nvSpPr>
          <p:spPr bwMode="auto">
            <a:xfrm>
              <a:off x="539750" y="3191214"/>
              <a:ext cx="4013200" cy="60317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המידע מועבר למרכז בקרת </a:t>
              </a:r>
              <a:r>
                <a:rPr lang="he-IL" sz="1600" dirty="0">
                  <a:solidFill>
                    <a:schemeClr val="tx2"/>
                  </a:solidFill>
                  <a:latin typeface="Arial"/>
                  <a:cs typeface="Arial"/>
                </a:rPr>
                <a:t>הנשימה במוח</a:t>
              </a:r>
            </a:p>
          </p:txBody>
        </p:sp>
        <p:sp>
          <p:nvSpPr>
            <p:cNvPr id="17" name="TextBox 16"/>
            <p:cNvSpPr txBox="1"/>
            <p:nvPr/>
          </p:nvSpPr>
          <p:spPr bwMode="auto">
            <a:xfrm>
              <a:off x="539750" y="3932486"/>
              <a:ext cx="4024313" cy="96984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schemeClr val="tx2"/>
                  </a:solidFill>
                  <a:latin typeface="Arial"/>
                  <a:cs typeface="Arial"/>
                </a:rPr>
                <a:t>המוח שולח "הוראות" (דרך מערכת העצבים) לשרירי הנשימה (השרירים הבין-</a:t>
              </a:r>
              <a:r>
                <a:rPr lang="he-IL" sz="1600" noProof="1">
                  <a:solidFill>
                    <a:schemeClr val="tx2"/>
                  </a:solidFill>
                  <a:latin typeface="Arial"/>
                  <a:cs typeface="Arial"/>
                </a:rPr>
                <a:t>צלעתיים</a:t>
              </a:r>
              <a:r>
                <a:rPr lang="he-IL" sz="1600" dirty="0">
                  <a:solidFill>
                    <a:schemeClr val="tx2"/>
                  </a:solidFill>
                  <a:latin typeface="Arial"/>
                  <a:cs typeface="Arial"/>
                </a:rPr>
                <a:t> והסרעפת) להתכווץ. </a:t>
              </a:r>
            </a:p>
            <a:p>
              <a:pPr algn="ctr" fontAlgn="auto">
                <a:spcBef>
                  <a:spcPts val="0"/>
                </a:spcBef>
                <a:spcAft>
                  <a:spcPts val="0"/>
                </a:spcAft>
                <a:defRPr/>
              </a:pPr>
              <a:r>
                <a:rPr lang="he-IL" sz="1600" dirty="0">
                  <a:solidFill>
                    <a:schemeClr val="tx2"/>
                  </a:solidFill>
                  <a:latin typeface="Arial"/>
                  <a:cs typeface="Arial"/>
                </a:rPr>
                <a:t>עקב כך קצב הנשימה ועומקה עולים</a:t>
              </a:r>
            </a:p>
          </p:txBody>
        </p:sp>
        <p:sp>
          <p:nvSpPr>
            <p:cNvPr id="18" name="TextBox 17"/>
            <p:cNvSpPr txBox="1"/>
            <p:nvPr/>
          </p:nvSpPr>
          <p:spPr bwMode="auto">
            <a:xfrm>
              <a:off x="539750" y="5157885"/>
              <a:ext cx="4002088" cy="792065"/>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ריכוז החמצן עולה לערך תקין</a:t>
              </a:r>
            </a:p>
            <a:p>
              <a:pPr algn="ctr" fontAlgn="auto">
                <a:spcBef>
                  <a:spcPts val="0"/>
                </a:spcBef>
                <a:spcAft>
                  <a:spcPts val="0"/>
                </a:spcAft>
                <a:defRPr/>
              </a:pPr>
              <a:r>
                <a:rPr lang="he-IL" sz="1600" dirty="0">
                  <a:solidFill>
                    <a:prstClr val="black">
                      <a:lumMod val="50000"/>
                      <a:lumOff val="50000"/>
                    </a:prstClr>
                  </a:solidFill>
                  <a:latin typeface="Arial"/>
                  <a:cs typeface="Arial"/>
                </a:rPr>
                <a:t>ריכוז הפחמן הדו-חמצני יורד לערך תקין</a:t>
              </a:r>
            </a:p>
          </p:txBody>
        </p:sp>
        <p:sp>
          <p:nvSpPr>
            <p:cNvPr id="19" name="TextBox 18"/>
            <p:cNvSpPr txBox="1"/>
            <p:nvPr/>
          </p:nvSpPr>
          <p:spPr>
            <a:xfrm>
              <a:off x="6365875" y="970575"/>
              <a:ext cx="1708150" cy="36984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פירוט השלבים</a:t>
              </a:r>
            </a:p>
          </p:txBody>
        </p:sp>
        <p:sp>
          <p:nvSpPr>
            <p:cNvPr id="3" name="חץ למטה 2"/>
            <p:cNvSpPr/>
            <p:nvPr/>
          </p:nvSpPr>
          <p:spPr>
            <a:xfrm>
              <a:off x="7032625" y="2108672"/>
              <a:ext cx="203200"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חץ למטה 19"/>
            <p:cNvSpPr/>
            <p:nvPr/>
          </p:nvSpPr>
          <p:spPr>
            <a:xfrm>
              <a:off x="7042150" y="3019785"/>
              <a:ext cx="204788"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חץ למטה 20"/>
            <p:cNvSpPr/>
            <p:nvPr/>
          </p:nvSpPr>
          <p:spPr>
            <a:xfrm>
              <a:off x="7042150" y="3991216"/>
              <a:ext cx="204788"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חץ למטה 21"/>
            <p:cNvSpPr/>
            <p:nvPr/>
          </p:nvSpPr>
          <p:spPr>
            <a:xfrm>
              <a:off x="7015163" y="5013440"/>
              <a:ext cx="204787"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חץ למטה 22"/>
            <p:cNvSpPr/>
            <p:nvPr/>
          </p:nvSpPr>
          <p:spPr>
            <a:xfrm>
              <a:off x="2424113" y="2122958"/>
              <a:ext cx="203200"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חץ למטה 23"/>
            <p:cNvSpPr/>
            <p:nvPr/>
          </p:nvSpPr>
          <p:spPr>
            <a:xfrm>
              <a:off x="2389188" y="3045182"/>
              <a:ext cx="203200"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חץ למטה 24"/>
            <p:cNvSpPr/>
            <p:nvPr/>
          </p:nvSpPr>
          <p:spPr>
            <a:xfrm>
              <a:off x="2392363" y="3818200"/>
              <a:ext cx="204787"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חץ למטה 25"/>
            <p:cNvSpPr/>
            <p:nvPr/>
          </p:nvSpPr>
          <p:spPr>
            <a:xfrm>
              <a:off x="2347913" y="4968996"/>
              <a:ext cx="203200" cy="11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7" name="TextBox 26"/>
          <p:cNvSpPr txBox="1"/>
          <p:nvPr/>
        </p:nvSpPr>
        <p:spPr>
          <a:xfrm>
            <a:off x="282575"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18:</a:t>
            </a:r>
            <a:endParaRPr lang="he-IL" b="1" dirty="0">
              <a:solidFill>
                <a:srgbClr val="1D4C72"/>
              </a:solidFill>
            </a:endParaRPr>
          </a:p>
          <a:p>
            <a:pPr fontAlgn="auto">
              <a:spcBef>
                <a:spcPts val="0"/>
              </a:spcBef>
              <a:spcAft>
                <a:spcPts val="0"/>
              </a:spcAft>
              <a:defRPr/>
            </a:pPr>
            <a:r>
              <a:rPr lang="he-IL" dirty="0">
                <a:solidFill>
                  <a:srgbClr val="1D4C72"/>
                </a:solidFill>
              </a:rPr>
              <a:t>השלימו את התרשים העוסק בשמירת </a:t>
            </a:r>
            <a:r>
              <a:rPr lang="he-IL" dirty="0">
                <a:solidFill>
                  <a:schemeClr val="tx2"/>
                </a:solidFill>
              </a:rPr>
              <a:t>ה</a:t>
            </a:r>
            <a:r>
              <a:rPr lang="he-IL" noProof="1">
                <a:solidFill>
                  <a:schemeClr val="tx2"/>
                </a:solidFill>
              </a:rPr>
              <a:t>הומאוסטזיס</a:t>
            </a:r>
            <a:r>
              <a:rPr lang="he-IL" dirty="0">
                <a:solidFill>
                  <a:schemeClr val="tx2"/>
                </a:solidFill>
              </a:rPr>
              <a:t> ב</a:t>
            </a:r>
            <a:r>
              <a:rPr lang="he-IL" dirty="0">
                <a:solidFill>
                  <a:srgbClr val="1D4C72"/>
                </a:solidFill>
              </a:rPr>
              <a:t>גוף בנוגע לריכוז החמצן </a:t>
            </a:r>
            <a:endParaRPr lang="he-IL" dirty="0" smtClean="0">
              <a:solidFill>
                <a:srgbClr val="1D4C72"/>
              </a:solidFill>
            </a:endParaRPr>
          </a:p>
          <a:p>
            <a:pPr fontAlgn="auto">
              <a:spcBef>
                <a:spcPts val="0"/>
              </a:spcBef>
              <a:spcAft>
                <a:spcPts val="0"/>
              </a:spcAft>
              <a:defRPr/>
            </a:pPr>
            <a:r>
              <a:rPr lang="he-IL" dirty="0" smtClean="0">
                <a:solidFill>
                  <a:srgbClr val="1D4C72"/>
                </a:solidFill>
              </a:rPr>
              <a:t>והפחמן </a:t>
            </a:r>
            <a:r>
              <a:rPr lang="he-IL" dirty="0">
                <a:solidFill>
                  <a:srgbClr val="1D4C72"/>
                </a:solidFill>
              </a:rPr>
              <a:t>הדו-חמצני בדם. </a:t>
            </a:r>
          </a:p>
        </p:txBody>
      </p:sp>
      <p:sp>
        <p:nvSpPr>
          <p:cNvPr id="2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54</a:t>
            </a:fld>
            <a:endParaRPr lang="he-IL" sz="1100" dirty="0" smtClean="0">
              <a:solidFill>
                <a:prstClr val="white">
                  <a:lumMod val="75000"/>
                </a:prstClr>
              </a:solidFill>
            </a:endParaRPr>
          </a:p>
        </p:txBody>
      </p:sp>
      <p:sp>
        <p:nvSpPr>
          <p:cNvPr id="2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19: משוב שלילי</a:t>
            </a:r>
            <a:endParaRPr lang="he-IL" sz="1800" dirty="0" smtClean="0"/>
          </a:p>
        </p:txBody>
      </p:sp>
      <p:sp>
        <p:nvSpPr>
          <p:cNvPr id="48" name="TextBox 47"/>
          <p:cNvSpPr txBox="1"/>
          <p:nvPr/>
        </p:nvSpPr>
        <p:spPr>
          <a:xfrm>
            <a:off x="251520" y="500658"/>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19: </a:t>
            </a:r>
            <a:endParaRPr lang="he-IL" kern="0" dirty="0">
              <a:solidFill>
                <a:srgbClr val="1D4C72"/>
              </a:solidFill>
            </a:endParaRPr>
          </a:p>
          <a:p>
            <a:pPr fontAlgn="auto">
              <a:spcBef>
                <a:spcPts val="0"/>
              </a:spcBef>
              <a:spcAft>
                <a:spcPts val="0"/>
              </a:spcAft>
              <a:defRPr/>
            </a:pPr>
            <a:r>
              <a:rPr lang="he-IL" kern="0" dirty="0">
                <a:solidFill>
                  <a:srgbClr val="1D4C72"/>
                </a:solidFill>
              </a:rPr>
              <a:t>המנגנונים לשמירת</a:t>
            </a:r>
            <a:r>
              <a:rPr lang="he-IL" kern="0" dirty="0">
                <a:solidFill>
                  <a:schemeClr val="tx2"/>
                </a:solidFill>
              </a:rPr>
              <a:t> </a:t>
            </a:r>
            <a:r>
              <a:rPr lang="he-IL" kern="0" noProof="1">
                <a:solidFill>
                  <a:schemeClr val="tx2"/>
                </a:solidFill>
              </a:rPr>
              <a:t>ההומאוסטזיס</a:t>
            </a:r>
            <a:r>
              <a:rPr lang="he-IL" kern="0" dirty="0">
                <a:solidFill>
                  <a:schemeClr val="tx2"/>
                </a:solidFill>
              </a:rPr>
              <a:t> </a:t>
            </a:r>
            <a:r>
              <a:rPr lang="he-IL" kern="0" dirty="0">
                <a:solidFill>
                  <a:srgbClr val="1D4C72"/>
                </a:solidFill>
              </a:rPr>
              <a:t>פועלים בדרך של משוב שלילי. במנגנון משוב שלילי, שינוי התנאים בסביבה הפנימית מעורר "תגובה הפוכה" המחזירה את התנאים לקדמותם. הסבירו את המשוב השלילי המתואר בתרשים. </a:t>
            </a:r>
          </a:p>
        </p:txBody>
      </p:sp>
      <p:grpSp>
        <p:nvGrpSpPr>
          <p:cNvPr id="111621" name="קבוצה 7168"/>
          <p:cNvGrpSpPr>
            <a:grpSpLocks/>
          </p:cNvGrpSpPr>
          <p:nvPr/>
        </p:nvGrpSpPr>
        <p:grpSpPr bwMode="auto">
          <a:xfrm>
            <a:off x="974725" y="2422525"/>
            <a:ext cx="7254875" cy="2951163"/>
            <a:chOff x="464610" y="1495090"/>
            <a:chExt cx="7255508" cy="2949563"/>
          </a:xfrm>
        </p:grpSpPr>
        <p:grpSp>
          <p:nvGrpSpPr>
            <p:cNvPr id="111623" name="קבוצה 18"/>
            <p:cNvGrpSpPr>
              <a:grpSpLocks/>
            </p:cNvGrpSpPr>
            <p:nvPr/>
          </p:nvGrpSpPr>
          <p:grpSpPr bwMode="auto">
            <a:xfrm>
              <a:off x="464610" y="1495090"/>
              <a:ext cx="7255508" cy="2949563"/>
              <a:chOff x="425854" y="1499594"/>
              <a:chExt cx="7255508" cy="2949563"/>
            </a:xfrm>
          </p:grpSpPr>
          <p:sp>
            <p:nvSpPr>
              <p:cNvPr id="21" name="TextBox 20"/>
              <p:cNvSpPr txBox="1"/>
              <p:nvPr/>
            </p:nvSpPr>
            <p:spPr>
              <a:xfrm>
                <a:off x="3348697" y="3657423"/>
                <a:ext cx="2375107" cy="791734"/>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 של:</a:t>
                </a:r>
              </a:p>
              <a:p>
                <a:pPr algn="ctr" fontAlgn="auto">
                  <a:spcBef>
                    <a:spcPts val="0"/>
                  </a:spcBef>
                  <a:spcAft>
                    <a:spcPts val="0"/>
                  </a:spcAft>
                  <a:defRPr/>
                </a:pPr>
                <a:r>
                  <a:rPr lang="he-IL" sz="1600" dirty="0">
                    <a:solidFill>
                      <a:prstClr val="black">
                        <a:lumMod val="50000"/>
                        <a:lumOff val="50000"/>
                      </a:prstClr>
                    </a:solidFill>
                    <a:latin typeface="Arial"/>
                    <a:cs typeface="Arial"/>
                  </a:rPr>
                  <a:t>ריכוז חמצן ופחמן דו-חמצני תקינים בדם</a:t>
                </a:r>
              </a:p>
            </p:txBody>
          </p:sp>
          <p:sp>
            <p:nvSpPr>
              <p:cNvPr id="22" name="TextBox 21"/>
              <p:cNvSpPr txBox="1"/>
              <p:nvPr/>
            </p:nvSpPr>
            <p:spPr>
              <a:xfrm>
                <a:off x="611608" y="2557883"/>
                <a:ext cx="2376694" cy="793320"/>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שינוי, 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פעילות גופנית</a:t>
                </a:r>
              </a:p>
            </p:txBody>
          </p:sp>
          <p:sp>
            <p:nvSpPr>
              <p:cNvPr id="23" name="TextBox 22"/>
              <p:cNvSpPr txBox="1"/>
              <p:nvPr/>
            </p:nvSpPr>
            <p:spPr>
              <a:xfrm>
                <a:off x="425854" y="1499594"/>
                <a:ext cx="3027627" cy="791734"/>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בריכוז הפחמן הדו-חמצני בדם וירידה בריכוז החמצן</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4" name="TextBox 23"/>
              <p:cNvSpPr txBox="1"/>
              <p:nvPr/>
            </p:nvSpPr>
            <p:spPr>
              <a:xfrm>
                <a:off x="3348697" y="2424605"/>
                <a:ext cx="4332665" cy="793320"/>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בקצב הנשימה ובעומק הנשימה</a:t>
                </a:r>
              </a:p>
            </p:txBody>
          </p:sp>
        </p:grpSp>
        <p:sp>
          <p:nvSpPr>
            <p:cNvPr id="13" name="חץ מכופף 12"/>
            <p:cNvSpPr/>
            <p:nvPr/>
          </p:nvSpPr>
          <p:spPr>
            <a:xfrm rot="16200000">
              <a:off x="2543867" y="3280567"/>
              <a:ext cx="777453" cy="9097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15" name="חץ למעלה 14"/>
            <p:cNvSpPr/>
            <p:nvPr/>
          </p:nvSpPr>
          <p:spPr>
            <a:xfrm>
              <a:off x="2468210" y="2286824"/>
              <a:ext cx="415961" cy="2665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חץ מכופף 15"/>
            <p:cNvSpPr/>
            <p:nvPr/>
          </p:nvSpPr>
          <p:spPr>
            <a:xfrm rot="5400000">
              <a:off x="3639286" y="1659022"/>
              <a:ext cx="614030" cy="9081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17" name="חץ למטה 16"/>
            <p:cNvSpPr/>
            <p:nvPr/>
          </p:nvSpPr>
          <p:spPr>
            <a:xfrm>
              <a:off x="4020920" y="3213421"/>
              <a:ext cx="390559" cy="439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11622" name="מלבן 7169"/>
          <p:cNvSpPr>
            <a:spLocks noChangeArrowheads="1"/>
          </p:cNvSpPr>
          <p:nvPr/>
        </p:nvSpPr>
        <p:spPr bwMode="auto">
          <a:xfrm>
            <a:off x="-214313" y="6581775"/>
            <a:ext cx="7358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שלד התרשים לקוח מן המאמר: "שלילי / חיובי – זה לא ציון, זה משוב", אילנה אדר, </a:t>
            </a:r>
            <a:r>
              <a:rPr lang="he-IL" sz="1200" b="1">
                <a:solidFill>
                  <a:srgbClr val="000000"/>
                </a:solidFill>
              </a:rPr>
              <a:t>העלון למורי הביולוגיה</a:t>
            </a:r>
            <a:r>
              <a:rPr lang="he-IL" sz="1200">
                <a:solidFill>
                  <a:srgbClr val="000000"/>
                </a:solidFill>
              </a:rPr>
              <a:t>, עמ' 170© </a:t>
            </a:r>
            <a:endParaRPr lang="en-US" sz="1200">
              <a:solidFill>
                <a:srgbClr val="000000"/>
              </a:solidFill>
            </a:endParaRPr>
          </a:p>
        </p:txBody>
      </p:sp>
      <p:sp>
        <p:nvSpPr>
          <p:cNvPr id="18" name="Slide Number Placeholder 8"/>
          <p:cNvSpPr txBox="1">
            <a:spLocks/>
          </p:cNvSpPr>
          <p:nvPr/>
        </p:nvSpPr>
        <p:spPr bwMode="auto">
          <a:xfrm>
            <a:off x="219255" y="6381328"/>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55</a:t>
            </a:fld>
            <a:endParaRPr lang="he-IL" sz="1100" dirty="0" smtClean="0">
              <a:solidFill>
                <a:prstClr val="white">
                  <a:lumMod val="75000"/>
                </a:prstClr>
              </a:solidFill>
            </a:endParaRPr>
          </a:p>
        </p:txBody>
      </p:sp>
      <p:sp>
        <p:nvSpPr>
          <p:cNvPr id="1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48" name="TextBox 47"/>
          <p:cNvSpPr txBox="1"/>
          <p:nvPr/>
        </p:nvSpPr>
        <p:spPr>
          <a:xfrm>
            <a:off x="323528" y="500658"/>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19: </a:t>
            </a:r>
            <a:endParaRPr lang="he-IL" kern="0" dirty="0">
              <a:solidFill>
                <a:srgbClr val="1D4C72"/>
              </a:solidFill>
            </a:endParaRPr>
          </a:p>
          <a:p>
            <a:pPr fontAlgn="auto">
              <a:spcBef>
                <a:spcPts val="0"/>
              </a:spcBef>
              <a:spcAft>
                <a:spcPts val="0"/>
              </a:spcAft>
              <a:defRPr/>
            </a:pPr>
            <a:r>
              <a:rPr lang="he-IL" kern="0" dirty="0">
                <a:solidFill>
                  <a:srgbClr val="1D4C72"/>
                </a:solidFill>
              </a:rPr>
              <a:t>המנגנונים לשמירת </a:t>
            </a:r>
            <a:r>
              <a:rPr lang="he-IL" kern="0" noProof="1">
                <a:solidFill>
                  <a:schemeClr val="tx2"/>
                </a:solidFill>
              </a:rPr>
              <a:t>ההומאוסטזיס</a:t>
            </a:r>
            <a:r>
              <a:rPr lang="he-IL" kern="0" dirty="0">
                <a:solidFill>
                  <a:schemeClr val="tx2"/>
                </a:solidFill>
              </a:rPr>
              <a:t> פועלים בדרך של משוב שלילי. במנגנון משוב שלילי, שינוי התנאים בסביבה הפנימית מעורר "תגובה הפוכה" המחזירה את התנאים לקדמותם. הסבירו את המשוב השלילי המתואר בתר</a:t>
            </a:r>
            <a:r>
              <a:rPr lang="he-IL" kern="0" dirty="0">
                <a:solidFill>
                  <a:srgbClr val="1D4C72"/>
                </a:solidFill>
              </a:rPr>
              <a:t>שים. </a:t>
            </a:r>
          </a:p>
        </p:txBody>
      </p:sp>
      <p:sp>
        <p:nvSpPr>
          <p:cNvPr id="7" name="Rectangle 14"/>
          <p:cNvSpPr/>
          <p:nvPr/>
        </p:nvSpPr>
        <p:spPr>
          <a:xfrm>
            <a:off x="536823" y="2132856"/>
            <a:ext cx="8072438" cy="14398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עלייה ברמת הפחמן הדו-חמצני בדם </a:t>
            </a:r>
            <a:r>
              <a:rPr lang="he-IL" dirty="0">
                <a:solidFill>
                  <a:schemeClr val="tx1"/>
                </a:solidFill>
              </a:rPr>
              <a:t>מעוררת את פעולת המנגנון לשמירת </a:t>
            </a:r>
            <a:r>
              <a:rPr lang="he-IL" noProof="1">
                <a:solidFill>
                  <a:schemeClr val="tx1"/>
                </a:solidFill>
              </a:rPr>
              <a:t>ההומאוסטזיס</a:t>
            </a:r>
          </a:p>
          <a:p>
            <a:pPr fontAlgn="auto">
              <a:spcBef>
                <a:spcPts val="0"/>
              </a:spcBef>
              <a:spcAft>
                <a:spcPts val="0"/>
              </a:spcAft>
              <a:defRPr/>
            </a:pPr>
            <a:r>
              <a:rPr lang="he-IL" dirty="0">
                <a:solidFill>
                  <a:schemeClr val="tx1"/>
                </a:solidFill>
              </a:rPr>
              <a:t>(הגברת קצב הנשימה ועומק הנשימה),  הגורמת לירידת ריכוז הפחמן הדו-חמצני בדם (ולעלייה בריכוז החמצן) ולחזרה למצב </a:t>
            </a:r>
            <a:r>
              <a:rPr lang="he-IL" noProof="1">
                <a:solidFill>
                  <a:schemeClr val="tx1"/>
                </a:solidFill>
              </a:rPr>
              <a:t>הומאוסטזיס</a:t>
            </a:r>
            <a:r>
              <a:rPr lang="he-IL" dirty="0">
                <a:solidFill>
                  <a:schemeClr val="tx1"/>
                </a:solidFill>
              </a:rPr>
              <a:t>. </a:t>
            </a:r>
          </a:p>
          <a:p>
            <a:pPr fontAlgn="auto">
              <a:spcBef>
                <a:spcPts val="0"/>
              </a:spcBef>
              <a:spcAft>
                <a:spcPts val="0"/>
              </a:spcAft>
              <a:defRPr/>
            </a:pPr>
            <a:endParaRPr lang="he-IL" dirty="0">
              <a:solidFill>
                <a:schemeClr val="tx1"/>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56</a:t>
            </a:fld>
            <a:endParaRPr lang="he-IL" sz="1100" dirty="0" smtClean="0">
              <a:solidFill>
                <a:prstClr val="white">
                  <a:lumMod val="75000"/>
                </a:prstClr>
              </a:solidFill>
            </a:endParaRPr>
          </a:p>
        </p:txBody>
      </p:sp>
      <p:sp>
        <p:nvSpPr>
          <p:cNvPr id="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74A7F27-D01B-4A9A-A719-195CDFA8B7D5}" type="slidenum">
              <a:rPr lang="he-IL" smtClean="0"/>
              <a:pPr fontAlgn="base">
                <a:spcBef>
                  <a:spcPct val="0"/>
                </a:spcBef>
                <a:spcAft>
                  <a:spcPct val="0"/>
                </a:spcAft>
                <a:defRPr/>
              </a:pPr>
              <a:t>57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20: טבלת השוואה בין מערכת הנשימה ומערכת העיכול</a:t>
            </a:r>
            <a:endParaRPr lang="he-IL" sz="1800" dirty="0" smtClean="0"/>
          </a:p>
        </p:txBody>
      </p:sp>
      <p:sp>
        <p:nvSpPr>
          <p:cNvPr id="16" name="TextBox 15"/>
          <p:cNvSpPr txBox="1"/>
          <p:nvPr/>
        </p:nvSpPr>
        <p:spPr>
          <a:xfrm>
            <a:off x="288925"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20:</a:t>
            </a:r>
            <a:endParaRPr lang="he-IL" b="1" dirty="0">
              <a:solidFill>
                <a:srgbClr val="1D4C72"/>
              </a:solidFill>
            </a:endParaRPr>
          </a:p>
          <a:p>
            <a:pPr fontAlgn="auto">
              <a:spcBef>
                <a:spcPts val="0"/>
              </a:spcBef>
              <a:spcAft>
                <a:spcPts val="0"/>
              </a:spcAft>
              <a:defRPr/>
            </a:pPr>
            <a:r>
              <a:rPr lang="he-IL" dirty="0">
                <a:solidFill>
                  <a:srgbClr val="1D4C72"/>
                </a:solidFill>
              </a:rPr>
              <a:t>שאלה זו עוסקת בהשוואה בין מערכת הנשימה</a:t>
            </a:r>
            <a:r>
              <a:rPr lang="he-IL" dirty="0">
                <a:solidFill>
                  <a:schemeClr val="tx2"/>
                </a:solidFill>
              </a:rPr>
              <a:t> לבין </a:t>
            </a:r>
            <a:r>
              <a:rPr lang="he-IL" dirty="0">
                <a:solidFill>
                  <a:srgbClr val="1D4C72"/>
                </a:solidFill>
              </a:rPr>
              <a:t>מערכת העיכול. מלאו את הטבלה בעזרת הוספת + או – או מחיקת המיותר.</a:t>
            </a:r>
          </a:p>
        </p:txBody>
      </p:sp>
      <p:sp>
        <p:nvSpPr>
          <p:cNvPr id="8" name="Slide Number Placeholder 8"/>
          <p:cNvSpPr txBox="1">
            <a:spLocks/>
          </p:cNvSpPr>
          <p:nvPr/>
        </p:nvSpPr>
        <p:spPr bwMode="auto">
          <a:xfrm>
            <a:off x="35496"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57</a:t>
            </a:fld>
            <a:endParaRPr lang="he-IL" sz="1100" dirty="0" smtClean="0">
              <a:solidFill>
                <a:prstClr val="white">
                  <a:lumMod val="75000"/>
                </a:prstClr>
              </a:solidFill>
            </a:endParaRPr>
          </a:p>
        </p:txBody>
      </p:sp>
      <p:sp>
        <p:nvSpPr>
          <p:cNvPr id="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aphicFrame>
        <p:nvGraphicFramePr>
          <p:cNvPr id="10" name="טבלה 9"/>
          <p:cNvGraphicFramePr>
            <a:graphicFrameLocks noGrp="1"/>
          </p:cNvGraphicFramePr>
          <p:nvPr>
            <p:extLst>
              <p:ext uri="{D42A27DB-BD31-4B8C-83A1-F6EECF244321}">
                <p14:modId xmlns:p14="http://schemas.microsoft.com/office/powerpoint/2010/main" val="1281538477"/>
              </p:ext>
            </p:extLst>
          </p:nvPr>
        </p:nvGraphicFramePr>
        <p:xfrm>
          <a:off x="395537" y="1552369"/>
          <a:ext cx="8076951" cy="5116991"/>
        </p:xfrm>
        <a:graphic>
          <a:graphicData uri="http://schemas.openxmlformats.org/drawingml/2006/table">
            <a:tbl>
              <a:tblPr rtl="1"/>
              <a:tblGrid>
                <a:gridCol w="5927056"/>
                <a:gridCol w="1106438"/>
                <a:gridCol w="1043457"/>
              </a:tblGrid>
              <a:tr h="52140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                                   תכונה         </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                                 </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 מערכת העיכול</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מערכת הנשימה</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140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קולטת חומרים מן הסביבה החיצונית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140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החומרים הנקלטים מן הסביבה החיצונית הם רק חומרים אנאורגניים</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76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פולטת חומרים לסביבה החיצונית</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0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החומרים הנקלטים עוברים שינוי כימי אנזימתי במערכת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0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החומרים מועברים מן המערכת למערכות גוף אחרות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0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יש במערכת תופעות של הגדלת היחס שטח פנים/נפח.</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0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פעילות המערכת מוגברת/מוקטנת בעת פעילות גופנית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90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מערכת ההובלה מעבירה את החומרים ממנה למערכות גוף אחרות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76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קצב פעולת המערכת אינו קבוע לאורך היממה</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18CD38B-0B10-4AEB-95A5-06FFD5F6854D}" type="slidenum">
              <a:rPr lang="he-IL" smtClean="0"/>
              <a:pPr fontAlgn="base">
                <a:spcBef>
                  <a:spcPct val="0"/>
                </a:spcBef>
                <a:spcAft>
                  <a:spcPct val="0"/>
                </a:spcAft>
                <a:defRPr/>
              </a:pPr>
              <a:t>58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88925"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20:</a:t>
            </a:r>
            <a:endParaRPr lang="he-IL" b="1" dirty="0">
              <a:solidFill>
                <a:srgbClr val="1D4C72"/>
              </a:solidFill>
            </a:endParaRPr>
          </a:p>
          <a:p>
            <a:pPr fontAlgn="auto">
              <a:spcBef>
                <a:spcPts val="0"/>
              </a:spcBef>
              <a:spcAft>
                <a:spcPts val="0"/>
              </a:spcAft>
              <a:defRPr/>
            </a:pPr>
            <a:r>
              <a:rPr lang="he-IL" dirty="0">
                <a:solidFill>
                  <a:srgbClr val="1D4C72"/>
                </a:solidFill>
              </a:rPr>
              <a:t>שאלה זו עוסקת בהשוואה בין מערכת הנשימה </a:t>
            </a:r>
            <a:r>
              <a:rPr lang="he-IL" dirty="0">
                <a:solidFill>
                  <a:schemeClr val="tx2"/>
                </a:solidFill>
              </a:rPr>
              <a:t>לבין</a:t>
            </a:r>
            <a:r>
              <a:rPr lang="he-IL" dirty="0">
                <a:solidFill>
                  <a:srgbClr val="1D4C72"/>
                </a:solidFill>
              </a:rPr>
              <a:t> מערכת העיכול. מלאו את הטבלה בעזרת הוספת + או – או מחיקת המיותר.</a:t>
            </a:r>
          </a:p>
        </p:txBody>
      </p:sp>
      <p:graphicFrame>
        <p:nvGraphicFramePr>
          <p:cNvPr id="2" name="טבלה 1"/>
          <p:cNvGraphicFramePr>
            <a:graphicFrameLocks noGrp="1"/>
          </p:cNvGraphicFramePr>
          <p:nvPr>
            <p:extLst>
              <p:ext uri="{D42A27DB-BD31-4B8C-83A1-F6EECF244321}">
                <p14:modId xmlns:p14="http://schemas.microsoft.com/office/powerpoint/2010/main" val="3722553634"/>
              </p:ext>
            </p:extLst>
          </p:nvPr>
        </p:nvGraphicFramePr>
        <p:xfrm>
          <a:off x="395537" y="1529378"/>
          <a:ext cx="8076951" cy="5139982"/>
        </p:xfrm>
        <a:graphic>
          <a:graphicData uri="http://schemas.openxmlformats.org/drawingml/2006/table">
            <a:tbl>
              <a:tblPr rtl="1"/>
              <a:tblGrid>
                <a:gridCol w="5927056"/>
                <a:gridCol w="1106438"/>
                <a:gridCol w="1043457"/>
              </a:tblGrid>
              <a:tr h="53658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                                   תכונה         </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                                 </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 מערכת העיכול</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מערכת הנשימה</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8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קולטת חומרים מן הסביבה החיצונית</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8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החומרים הנקלטים מן הסביבה החיצונית הם רק חומרים אנאורגניים</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5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פולטת חומרים לסביבה החיצונית</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9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החומרים הנקלטים עוברים שינוי כימי אנזימתי במערכת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9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החומרים מועברים מן המערכת למערכות גוף אחרות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9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יש במערכת תופעות של הגדלת היחס שטח פנים/נפח.</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9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פעילות המערכת מוגברת/מוקטנת בעת פעילות גופנית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מוקטנת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מוגברת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9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מערכת ההובלה מעבירה את החומרים ממנה למערכות גוף אחרות</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5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קצב פעולת המערכת אינו קבוע לאורך היממה</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Slide Number Placeholder 8"/>
          <p:cNvSpPr txBox="1">
            <a:spLocks/>
          </p:cNvSpPr>
          <p:nvPr/>
        </p:nvSpPr>
        <p:spPr bwMode="auto">
          <a:xfrm>
            <a:off x="35496"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58</a:t>
            </a:fld>
            <a:endParaRPr lang="he-IL" sz="1100" dirty="0" smtClean="0">
              <a:solidFill>
                <a:prstClr val="white">
                  <a:lumMod val="75000"/>
                </a:prstClr>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363" y="593725"/>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21: </a:t>
            </a:r>
            <a:r>
              <a:rPr lang="he-IL" dirty="0">
                <a:solidFill>
                  <a:srgbClr val="1D4C72"/>
                </a:solidFill>
              </a:rPr>
              <a:t>בגרות </a:t>
            </a:r>
            <a:r>
              <a:rPr lang="he-IL" dirty="0" smtClean="0">
                <a:solidFill>
                  <a:srgbClr val="1D4C72"/>
                </a:solidFill>
              </a:rPr>
              <a:t>2011 (השאלה וסעיף א' לקוחים מפרק בחירה) הכניסו </a:t>
            </a:r>
            <a:r>
              <a:rPr lang="he-IL" dirty="0">
                <a:solidFill>
                  <a:srgbClr val="1D4C72"/>
                </a:solidFill>
              </a:rPr>
              <a:t>חולדה </a:t>
            </a:r>
            <a:r>
              <a:rPr lang="he-IL" dirty="0">
                <a:solidFill>
                  <a:srgbClr val="1F497D"/>
                </a:solidFill>
              </a:rPr>
              <a:t>למְכַל ואטמו את המְכל. 10 דקות לאחר מכן החדירו למְכל חומר הקושר </a:t>
            </a:r>
            <a:r>
              <a:rPr lang="en-US" dirty="0">
                <a:solidFill>
                  <a:srgbClr val="1F497D"/>
                </a:solidFill>
              </a:rPr>
              <a:t>CO</a:t>
            </a:r>
            <a:r>
              <a:rPr lang="en-US" baseline="-25000" dirty="0">
                <a:solidFill>
                  <a:srgbClr val="1F497D"/>
                </a:solidFill>
              </a:rPr>
              <a:t>2</a:t>
            </a:r>
            <a:r>
              <a:rPr lang="he-IL" dirty="0">
                <a:solidFill>
                  <a:srgbClr val="1F497D"/>
                </a:solidFill>
              </a:rPr>
              <a:t>. מדדו את קצב הנשימה של החולדה במשך 20 דקות מרגע הכנסתה למְכל.</a:t>
            </a:r>
          </a:p>
          <a:p>
            <a:pPr>
              <a:defRPr/>
            </a:pPr>
            <a:r>
              <a:rPr lang="he-IL" dirty="0">
                <a:solidFill>
                  <a:srgbClr val="1F497D"/>
                </a:solidFill>
              </a:rPr>
              <a:t>בגרף שלפניכם מוצגות תוצאות המדידה.</a:t>
            </a:r>
            <a:endParaRPr lang="en-US" dirty="0">
              <a:solidFill>
                <a:srgbClr val="1F497D"/>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21 סעיף א' (שאלת אתגר)</a:t>
            </a:r>
          </a:p>
        </p:txBody>
      </p:sp>
      <p:sp>
        <p:nvSpPr>
          <p:cNvPr id="198662" name="מלבן 14"/>
          <p:cNvSpPr>
            <a:spLocks noChangeArrowheads="1"/>
          </p:cNvSpPr>
          <p:nvPr/>
        </p:nvSpPr>
        <p:spPr bwMode="auto">
          <a:xfrm>
            <a:off x="793750" y="5086350"/>
            <a:ext cx="762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1D4C72"/>
                </a:solidFill>
              </a:rPr>
              <a:t>א. הסבירו את </a:t>
            </a:r>
            <a:r>
              <a:rPr lang="he-IL" dirty="0">
                <a:solidFill>
                  <a:srgbClr val="1F497D"/>
                </a:solidFill>
              </a:rPr>
              <a:t>השינוי בקצב הנשימה של החולדה עד להחדרת החומר הקושר </a:t>
            </a:r>
            <a:r>
              <a:rPr lang="en-US" dirty="0">
                <a:solidFill>
                  <a:srgbClr val="1F497D"/>
                </a:solidFill>
              </a:rPr>
              <a:t>CO</a:t>
            </a:r>
            <a:r>
              <a:rPr lang="en-US" baseline="-25000" dirty="0">
                <a:solidFill>
                  <a:srgbClr val="1F497D"/>
                </a:solidFill>
              </a:rPr>
              <a:t>2</a:t>
            </a:r>
            <a:r>
              <a:rPr lang="he-IL" dirty="0">
                <a:solidFill>
                  <a:srgbClr val="1F497D"/>
                </a:solidFill>
              </a:rPr>
              <a:t>, </a:t>
            </a:r>
          </a:p>
          <a:p>
            <a:r>
              <a:rPr lang="he-IL" dirty="0">
                <a:solidFill>
                  <a:srgbClr val="1F497D"/>
                </a:solidFill>
              </a:rPr>
              <a:t> ואת השינוי בקצב הנשימה לאחר החדרת החומר</a:t>
            </a:r>
            <a:r>
              <a:rPr lang="he-IL" dirty="0" smtClean="0">
                <a:solidFill>
                  <a:srgbClr val="1F497D"/>
                </a:solidFill>
              </a:rPr>
              <a:t>.</a:t>
            </a:r>
          </a:p>
          <a:p>
            <a:endParaRPr lang="en-US" dirty="0">
              <a:solidFill>
                <a:srgbClr val="1D4C72"/>
              </a:solidFill>
            </a:endParaRPr>
          </a:p>
        </p:txBody>
      </p:sp>
      <p:grpSp>
        <p:nvGrpSpPr>
          <p:cNvPr id="198663" name="קבוצה 22"/>
          <p:cNvGrpSpPr>
            <a:grpSpLocks/>
          </p:cNvGrpSpPr>
          <p:nvPr/>
        </p:nvGrpSpPr>
        <p:grpSpPr bwMode="auto">
          <a:xfrm>
            <a:off x="1631950" y="1773238"/>
            <a:ext cx="5624513" cy="3013075"/>
            <a:chOff x="1187624" y="1434262"/>
            <a:chExt cx="5623138" cy="3012821"/>
          </a:xfrm>
        </p:grpSpPr>
        <p:grpSp>
          <p:nvGrpSpPr>
            <p:cNvPr id="198664" name="קבוצה 18"/>
            <p:cNvGrpSpPr>
              <a:grpSpLocks/>
            </p:cNvGrpSpPr>
            <p:nvPr/>
          </p:nvGrpSpPr>
          <p:grpSpPr bwMode="auto">
            <a:xfrm>
              <a:off x="1187624" y="1434262"/>
              <a:ext cx="5623138" cy="3012821"/>
              <a:chOff x="1187624" y="1434262"/>
              <a:chExt cx="5623138" cy="3012821"/>
            </a:xfrm>
          </p:grpSpPr>
          <p:cxnSp>
            <p:nvCxnSpPr>
              <p:cNvPr id="3" name="מחבר חץ ישר 2"/>
              <p:cNvCxnSpPr/>
              <p:nvPr/>
            </p:nvCxnSpPr>
            <p:spPr>
              <a:xfrm flipV="1">
                <a:off x="3330225" y="1772370"/>
                <a:ext cx="17459" cy="1728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3330225" y="3501013"/>
                <a:ext cx="27536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3347684" y="2275566"/>
                <a:ext cx="1958496" cy="900036"/>
              </a:xfrm>
              <a:custGeom>
                <a:avLst/>
                <a:gdLst>
                  <a:gd name="connsiteX0" fmla="*/ 0 w 1712685"/>
                  <a:gd name="connsiteY0" fmla="*/ 827597 h 856178"/>
                  <a:gd name="connsiteX1" fmla="*/ 508000 w 1712685"/>
                  <a:gd name="connsiteY1" fmla="*/ 755026 h 856178"/>
                  <a:gd name="connsiteX2" fmla="*/ 1088571 w 1712685"/>
                  <a:gd name="connsiteY2" fmla="*/ 283 h 856178"/>
                  <a:gd name="connsiteX3" fmla="*/ 1393371 w 1712685"/>
                  <a:gd name="connsiteY3" fmla="*/ 667940 h 856178"/>
                  <a:gd name="connsiteX4" fmla="*/ 1712685 w 1712685"/>
                  <a:gd name="connsiteY4" fmla="*/ 813083 h 856178"/>
                  <a:gd name="connsiteX0" fmla="*/ 0 w 1698950"/>
                  <a:gd name="connsiteY0" fmla="*/ 900169 h 912379"/>
                  <a:gd name="connsiteX1" fmla="*/ 494265 w 1698950"/>
                  <a:gd name="connsiteY1" fmla="*/ 755026 h 912379"/>
                  <a:gd name="connsiteX2" fmla="*/ 1074836 w 1698950"/>
                  <a:gd name="connsiteY2" fmla="*/ 283 h 912379"/>
                  <a:gd name="connsiteX3" fmla="*/ 1379636 w 1698950"/>
                  <a:gd name="connsiteY3" fmla="*/ 667940 h 912379"/>
                  <a:gd name="connsiteX4" fmla="*/ 1698950 w 1698950"/>
                  <a:gd name="connsiteY4" fmla="*/ 813083 h 912379"/>
                  <a:gd name="connsiteX0" fmla="*/ 0 w 1698950"/>
                  <a:gd name="connsiteY0" fmla="*/ 900169 h 900169"/>
                  <a:gd name="connsiteX1" fmla="*/ 494265 w 1698950"/>
                  <a:gd name="connsiteY1" fmla="*/ 755026 h 900169"/>
                  <a:gd name="connsiteX2" fmla="*/ 1074836 w 1698950"/>
                  <a:gd name="connsiteY2" fmla="*/ 283 h 900169"/>
                  <a:gd name="connsiteX3" fmla="*/ 1379636 w 1698950"/>
                  <a:gd name="connsiteY3" fmla="*/ 667940 h 900169"/>
                  <a:gd name="connsiteX4" fmla="*/ 1698950 w 1698950"/>
                  <a:gd name="connsiteY4" fmla="*/ 813083 h 900169"/>
                  <a:gd name="connsiteX0" fmla="*/ 0 w 1698950"/>
                  <a:gd name="connsiteY0" fmla="*/ 900169 h 901142"/>
                  <a:gd name="connsiteX1" fmla="*/ 494265 w 1698950"/>
                  <a:gd name="connsiteY1" fmla="*/ 755026 h 901142"/>
                  <a:gd name="connsiteX2" fmla="*/ 1074836 w 1698950"/>
                  <a:gd name="connsiteY2" fmla="*/ 283 h 901142"/>
                  <a:gd name="connsiteX3" fmla="*/ 1379636 w 1698950"/>
                  <a:gd name="connsiteY3" fmla="*/ 667940 h 901142"/>
                  <a:gd name="connsiteX4" fmla="*/ 1698950 w 1698950"/>
                  <a:gd name="connsiteY4" fmla="*/ 813083 h 901142"/>
                  <a:gd name="connsiteX0" fmla="*/ 0 w 1753892"/>
                  <a:gd name="connsiteY0" fmla="*/ 900169 h 901142"/>
                  <a:gd name="connsiteX1" fmla="*/ 549207 w 1753892"/>
                  <a:gd name="connsiteY1" fmla="*/ 755026 h 901142"/>
                  <a:gd name="connsiteX2" fmla="*/ 1129778 w 1753892"/>
                  <a:gd name="connsiteY2" fmla="*/ 283 h 901142"/>
                  <a:gd name="connsiteX3" fmla="*/ 1434578 w 1753892"/>
                  <a:gd name="connsiteY3" fmla="*/ 667940 h 901142"/>
                  <a:gd name="connsiteX4" fmla="*/ 1753892 w 1753892"/>
                  <a:gd name="connsiteY4" fmla="*/ 813083 h 901142"/>
                  <a:gd name="connsiteX0" fmla="*/ 0 w 1753892"/>
                  <a:gd name="connsiteY0" fmla="*/ 899922 h 900005"/>
                  <a:gd name="connsiteX1" fmla="*/ 604149 w 1753892"/>
                  <a:gd name="connsiteY1" fmla="*/ 638664 h 900005"/>
                  <a:gd name="connsiteX2" fmla="*/ 1129778 w 1753892"/>
                  <a:gd name="connsiteY2" fmla="*/ 36 h 900005"/>
                  <a:gd name="connsiteX3" fmla="*/ 1434578 w 1753892"/>
                  <a:gd name="connsiteY3" fmla="*/ 667693 h 900005"/>
                  <a:gd name="connsiteX4" fmla="*/ 1753892 w 1753892"/>
                  <a:gd name="connsiteY4" fmla="*/ 812836 h 900005"/>
                  <a:gd name="connsiteX0" fmla="*/ 0 w 1808835"/>
                  <a:gd name="connsiteY0" fmla="*/ 899922 h 900005"/>
                  <a:gd name="connsiteX1" fmla="*/ 604149 w 1808835"/>
                  <a:gd name="connsiteY1" fmla="*/ 638664 h 900005"/>
                  <a:gd name="connsiteX2" fmla="*/ 1129778 w 1808835"/>
                  <a:gd name="connsiteY2" fmla="*/ 36 h 900005"/>
                  <a:gd name="connsiteX3" fmla="*/ 1434578 w 1808835"/>
                  <a:gd name="connsiteY3" fmla="*/ 667693 h 900005"/>
                  <a:gd name="connsiteX4" fmla="*/ 1808835 w 1808835"/>
                  <a:gd name="connsiteY4" fmla="*/ 841865 h 900005"/>
                  <a:gd name="connsiteX0" fmla="*/ 0 w 1812666"/>
                  <a:gd name="connsiteY0" fmla="*/ 899922 h 900005"/>
                  <a:gd name="connsiteX1" fmla="*/ 604149 w 1812666"/>
                  <a:gd name="connsiteY1" fmla="*/ 638664 h 900005"/>
                  <a:gd name="connsiteX2" fmla="*/ 1129778 w 1812666"/>
                  <a:gd name="connsiteY2" fmla="*/ 36 h 900005"/>
                  <a:gd name="connsiteX3" fmla="*/ 1434578 w 1812666"/>
                  <a:gd name="connsiteY3" fmla="*/ 667693 h 900005"/>
                  <a:gd name="connsiteX4" fmla="*/ 1808835 w 1812666"/>
                  <a:gd name="connsiteY4" fmla="*/ 841865 h 900005"/>
                  <a:gd name="connsiteX0" fmla="*/ 0 w 1853515"/>
                  <a:gd name="connsiteY0" fmla="*/ 899922 h 900005"/>
                  <a:gd name="connsiteX1" fmla="*/ 604149 w 1853515"/>
                  <a:gd name="connsiteY1" fmla="*/ 638664 h 900005"/>
                  <a:gd name="connsiteX2" fmla="*/ 1129778 w 1853515"/>
                  <a:gd name="connsiteY2" fmla="*/ 36 h 900005"/>
                  <a:gd name="connsiteX3" fmla="*/ 1434578 w 1853515"/>
                  <a:gd name="connsiteY3" fmla="*/ 667693 h 900005"/>
                  <a:gd name="connsiteX4" fmla="*/ 1850042 w 1853515"/>
                  <a:gd name="connsiteY4" fmla="*/ 885408 h 90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15" h="900005">
                    <a:moveTo>
                      <a:pt x="0" y="899922"/>
                    </a:moveTo>
                    <a:cubicBezTo>
                      <a:pt x="149551" y="903551"/>
                      <a:pt x="415853" y="788645"/>
                      <a:pt x="604149" y="638664"/>
                    </a:cubicBezTo>
                    <a:cubicBezTo>
                      <a:pt x="792445" y="488683"/>
                      <a:pt x="991373" y="-4802"/>
                      <a:pt x="1129778" y="36"/>
                    </a:cubicBezTo>
                    <a:cubicBezTo>
                      <a:pt x="1268183" y="4874"/>
                      <a:pt x="1314534" y="520131"/>
                      <a:pt x="1434578" y="667693"/>
                    </a:cubicBezTo>
                    <a:cubicBezTo>
                      <a:pt x="1554622" y="815255"/>
                      <a:pt x="1891249" y="856380"/>
                      <a:pt x="1850042" y="8854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8670" name="מלבן 13"/>
              <p:cNvSpPr>
                <a:spLocks noChangeArrowheads="1"/>
              </p:cNvSpPr>
              <p:nvPr/>
            </p:nvSpPr>
            <p:spPr bwMode="auto">
              <a:xfrm>
                <a:off x="5443199" y="3501008"/>
                <a:ext cx="437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D4C72"/>
                    </a:solidFill>
                  </a:rPr>
                  <a:t>זמן</a:t>
                </a:r>
                <a:endParaRPr lang="he-IL" sz="1600" dirty="0">
                  <a:solidFill>
                    <a:prstClr val="black"/>
                  </a:solidFill>
                </a:endParaRPr>
              </a:p>
            </p:txBody>
          </p:sp>
          <p:sp>
            <p:nvSpPr>
              <p:cNvPr id="198671" name="מלבן 15"/>
              <p:cNvSpPr>
                <a:spLocks noChangeArrowheads="1"/>
              </p:cNvSpPr>
              <p:nvPr/>
            </p:nvSpPr>
            <p:spPr bwMode="auto">
              <a:xfrm>
                <a:off x="1187624" y="1772816"/>
                <a:ext cx="202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1D4C72"/>
                    </a:solidFill>
                  </a:rPr>
                  <a:t>קצב הנשימה</a:t>
                </a:r>
              </a:p>
              <a:p>
                <a:r>
                  <a:rPr lang="he-IL" sz="1600" dirty="0">
                    <a:solidFill>
                      <a:srgbClr val="1D4C72"/>
                    </a:solidFill>
                  </a:rPr>
                  <a:t>(מס' נשימות בדקה)</a:t>
                </a:r>
                <a:endParaRPr lang="he-IL" sz="1600" dirty="0">
                  <a:solidFill>
                    <a:prstClr val="black"/>
                  </a:solidFill>
                </a:endParaRPr>
              </a:p>
            </p:txBody>
          </p:sp>
          <p:sp>
            <p:nvSpPr>
              <p:cNvPr id="198672" name="מלבן 16"/>
              <p:cNvSpPr>
                <a:spLocks noChangeArrowheads="1"/>
              </p:cNvSpPr>
              <p:nvPr/>
            </p:nvSpPr>
            <p:spPr bwMode="auto">
              <a:xfrm>
                <a:off x="2411760" y="3862308"/>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הכנסת החולדה </a:t>
                </a:r>
                <a:r>
                  <a:rPr lang="he-IL" sz="1600" dirty="0">
                    <a:solidFill>
                      <a:srgbClr val="1F497D"/>
                    </a:solidFill>
                  </a:rPr>
                  <a:t>למְכל</a:t>
                </a:r>
              </a:p>
            </p:txBody>
          </p:sp>
          <p:sp>
            <p:nvSpPr>
              <p:cNvPr id="198673" name="מלבן 17"/>
              <p:cNvSpPr>
                <a:spLocks noChangeArrowheads="1"/>
              </p:cNvSpPr>
              <p:nvPr/>
            </p:nvSpPr>
            <p:spPr bwMode="auto">
              <a:xfrm>
                <a:off x="3776052" y="3839562"/>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החדרת חומר הקושר </a:t>
                </a:r>
                <a:r>
                  <a:rPr lang="en-US" sz="1600" dirty="0">
                    <a:solidFill>
                      <a:srgbClr val="1D4C72"/>
                    </a:solidFill>
                  </a:rPr>
                  <a:t>CO</a:t>
                </a:r>
                <a:r>
                  <a:rPr lang="en-US" sz="1600" baseline="-25000" dirty="0">
                    <a:solidFill>
                      <a:srgbClr val="1D4C72"/>
                    </a:solidFill>
                  </a:rPr>
                  <a:t>2</a:t>
                </a:r>
                <a:endParaRPr lang="he-IL" sz="1600" baseline="-25000" dirty="0">
                  <a:solidFill>
                    <a:prstClr val="black"/>
                  </a:solidFill>
                </a:endParaRPr>
              </a:p>
            </p:txBody>
          </p:sp>
          <p:sp>
            <p:nvSpPr>
              <p:cNvPr id="198674" name="מלבן 19"/>
              <p:cNvSpPr>
                <a:spLocks noChangeArrowheads="1"/>
              </p:cNvSpPr>
              <p:nvPr/>
            </p:nvSpPr>
            <p:spPr bwMode="auto">
              <a:xfrm>
                <a:off x="2923507" y="1434262"/>
                <a:ext cx="38872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1D4C72"/>
                    </a:solidFill>
                  </a:rPr>
                  <a:t>השתנות קצב הנשימה עם הזמן</a:t>
                </a:r>
                <a:endParaRPr lang="he-IL" sz="1600" b="1" baseline="-25000" dirty="0">
                  <a:solidFill>
                    <a:prstClr val="black"/>
                  </a:solidFill>
                </a:endParaRPr>
              </a:p>
            </p:txBody>
          </p:sp>
        </p:grpSp>
        <p:cxnSp>
          <p:nvCxnSpPr>
            <p:cNvPr id="22" name="מחבר חץ ישר 21"/>
            <p:cNvCxnSpPr/>
            <p:nvPr/>
          </p:nvCxnSpPr>
          <p:spPr>
            <a:xfrm flipH="1" flipV="1">
              <a:off x="3338161"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flipV="1">
              <a:off x="4434855"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59</a:t>
            </a:fld>
            <a:endParaRPr lang="he-IL" sz="1100" dirty="0" smtClean="0">
              <a:solidFill>
                <a:prstClr val="white">
                  <a:lumMod val="75000"/>
                </a:prstClr>
              </a:solidFill>
            </a:endParaRPr>
          </a:p>
        </p:txBody>
      </p:sp>
      <p:sp>
        <p:nvSpPr>
          <p:cNvPr id="20"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213329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05AC1C-DB91-4422-B0A9-41A33EAE7CE5}"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a:t>
            </a:r>
            <a:endParaRPr lang="he-IL" sz="1800" dirty="0" smtClean="0"/>
          </a:p>
        </p:txBody>
      </p:sp>
      <p:sp>
        <p:nvSpPr>
          <p:cNvPr id="16" name="TextBox 15"/>
          <p:cNvSpPr txBox="1"/>
          <p:nvPr/>
        </p:nvSpPr>
        <p:spPr>
          <a:xfrm>
            <a:off x="263525" y="548680"/>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a:t>
            </a:r>
          </a:p>
          <a:p>
            <a:pPr fontAlgn="auto">
              <a:spcBef>
                <a:spcPts val="0"/>
              </a:spcBef>
              <a:spcAft>
                <a:spcPts val="0"/>
              </a:spcAft>
              <a:defRPr/>
            </a:pPr>
            <a:r>
              <a:rPr lang="he-IL" dirty="0">
                <a:solidFill>
                  <a:srgbClr val="1D4C72"/>
                </a:solidFill>
              </a:rPr>
              <a:t>מהי חשיבותו של תהליך הנשימה ליצורים חיים?</a:t>
            </a:r>
          </a:p>
          <a:p>
            <a:pPr fontAlgn="auto">
              <a:spcBef>
                <a:spcPts val="0"/>
              </a:spcBef>
              <a:spcAft>
                <a:spcPts val="0"/>
              </a:spcAft>
              <a:defRPr/>
            </a:pPr>
            <a:r>
              <a:rPr lang="he-IL" dirty="0">
                <a:solidFill>
                  <a:srgbClr val="1D4C72"/>
                </a:solidFill>
              </a:rPr>
              <a:t>א. הוא מספק אנרגיה לתהליכים</a:t>
            </a:r>
          </a:p>
          <a:p>
            <a:pPr fontAlgn="auto">
              <a:spcBef>
                <a:spcPts val="0"/>
              </a:spcBef>
              <a:spcAft>
                <a:spcPts val="0"/>
              </a:spcAft>
              <a:defRPr/>
            </a:pPr>
            <a:r>
              <a:rPr lang="he-IL" dirty="0">
                <a:solidFill>
                  <a:srgbClr val="1D4C72"/>
                </a:solidFill>
              </a:rPr>
              <a:t>ב, הוא מטהר את האטמוספרה מעודפי פחמן דו-חמצני</a:t>
            </a:r>
          </a:p>
          <a:p>
            <a:pPr fontAlgn="auto">
              <a:spcBef>
                <a:spcPts val="0"/>
              </a:spcBef>
              <a:spcAft>
                <a:spcPts val="0"/>
              </a:spcAft>
              <a:defRPr/>
            </a:pPr>
            <a:r>
              <a:rPr lang="he-IL" dirty="0">
                <a:solidFill>
                  <a:srgbClr val="1D4C72"/>
                </a:solidFill>
              </a:rPr>
              <a:t>ג. הוא גורם לחילוף גזים בין הגוף לבין </a:t>
            </a:r>
            <a:r>
              <a:rPr lang="he-IL" dirty="0">
                <a:solidFill>
                  <a:schemeClr val="tx2"/>
                </a:solidFill>
              </a:rPr>
              <a:t>האטמוספרה</a:t>
            </a:r>
          </a:p>
          <a:p>
            <a:pPr fontAlgn="auto">
              <a:spcBef>
                <a:spcPts val="0"/>
              </a:spcBef>
              <a:spcAft>
                <a:spcPts val="0"/>
              </a:spcAft>
              <a:defRPr/>
            </a:pPr>
            <a:r>
              <a:rPr lang="he-IL" dirty="0">
                <a:solidFill>
                  <a:srgbClr val="1D4C72"/>
                </a:solidFill>
              </a:rPr>
              <a:t>ד. הוא מוציא אדי מים מן הגוף</a:t>
            </a: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
        <p:nvSpPr>
          <p:cNvPr id="8" name="Rectangle 3"/>
          <p:cNvSpPr/>
          <p:nvPr/>
        </p:nvSpPr>
        <p:spPr>
          <a:xfrm>
            <a:off x="467544"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363" y="593725"/>
            <a:ext cx="8183562"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21: </a:t>
            </a:r>
            <a:r>
              <a:rPr lang="he-IL" dirty="0">
                <a:solidFill>
                  <a:srgbClr val="1D4C72"/>
                </a:solidFill>
              </a:rPr>
              <a:t>בגרות 2011:</a:t>
            </a: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 21 א'</a:t>
            </a:r>
          </a:p>
        </p:txBody>
      </p:sp>
      <p:grpSp>
        <p:nvGrpSpPr>
          <p:cNvPr id="199686" name="קבוצה 22"/>
          <p:cNvGrpSpPr>
            <a:grpSpLocks/>
          </p:cNvGrpSpPr>
          <p:nvPr/>
        </p:nvGrpSpPr>
        <p:grpSpPr bwMode="auto">
          <a:xfrm>
            <a:off x="1187450" y="546100"/>
            <a:ext cx="4476750" cy="1855118"/>
            <a:chOff x="1187624" y="1983178"/>
            <a:chExt cx="4896241" cy="2374548"/>
          </a:xfrm>
        </p:grpSpPr>
        <p:grpSp>
          <p:nvGrpSpPr>
            <p:cNvPr id="199688" name="קבוצה 18"/>
            <p:cNvGrpSpPr>
              <a:grpSpLocks/>
            </p:cNvGrpSpPr>
            <p:nvPr/>
          </p:nvGrpSpPr>
          <p:grpSpPr bwMode="auto">
            <a:xfrm>
              <a:off x="1187624" y="1983178"/>
              <a:ext cx="4896241" cy="2374548"/>
              <a:chOff x="1187624" y="1983178"/>
              <a:chExt cx="4896241" cy="2374548"/>
            </a:xfrm>
          </p:grpSpPr>
          <p:cxnSp>
            <p:nvCxnSpPr>
              <p:cNvPr id="3" name="מחבר חץ ישר 2"/>
              <p:cNvCxnSpPr/>
              <p:nvPr/>
            </p:nvCxnSpPr>
            <p:spPr>
              <a:xfrm flipV="1">
                <a:off x="3330164" y="2064458"/>
                <a:ext cx="17363" cy="14366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3330164" y="3501081"/>
                <a:ext cx="27537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3347526" y="2275786"/>
                <a:ext cx="1958496" cy="900175"/>
              </a:xfrm>
              <a:custGeom>
                <a:avLst/>
                <a:gdLst>
                  <a:gd name="connsiteX0" fmla="*/ 0 w 1712685"/>
                  <a:gd name="connsiteY0" fmla="*/ 827597 h 856178"/>
                  <a:gd name="connsiteX1" fmla="*/ 508000 w 1712685"/>
                  <a:gd name="connsiteY1" fmla="*/ 755026 h 856178"/>
                  <a:gd name="connsiteX2" fmla="*/ 1088571 w 1712685"/>
                  <a:gd name="connsiteY2" fmla="*/ 283 h 856178"/>
                  <a:gd name="connsiteX3" fmla="*/ 1393371 w 1712685"/>
                  <a:gd name="connsiteY3" fmla="*/ 667940 h 856178"/>
                  <a:gd name="connsiteX4" fmla="*/ 1712685 w 1712685"/>
                  <a:gd name="connsiteY4" fmla="*/ 813083 h 856178"/>
                  <a:gd name="connsiteX0" fmla="*/ 0 w 1698950"/>
                  <a:gd name="connsiteY0" fmla="*/ 900169 h 912379"/>
                  <a:gd name="connsiteX1" fmla="*/ 494265 w 1698950"/>
                  <a:gd name="connsiteY1" fmla="*/ 755026 h 912379"/>
                  <a:gd name="connsiteX2" fmla="*/ 1074836 w 1698950"/>
                  <a:gd name="connsiteY2" fmla="*/ 283 h 912379"/>
                  <a:gd name="connsiteX3" fmla="*/ 1379636 w 1698950"/>
                  <a:gd name="connsiteY3" fmla="*/ 667940 h 912379"/>
                  <a:gd name="connsiteX4" fmla="*/ 1698950 w 1698950"/>
                  <a:gd name="connsiteY4" fmla="*/ 813083 h 912379"/>
                  <a:gd name="connsiteX0" fmla="*/ 0 w 1698950"/>
                  <a:gd name="connsiteY0" fmla="*/ 900169 h 900169"/>
                  <a:gd name="connsiteX1" fmla="*/ 494265 w 1698950"/>
                  <a:gd name="connsiteY1" fmla="*/ 755026 h 900169"/>
                  <a:gd name="connsiteX2" fmla="*/ 1074836 w 1698950"/>
                  <a:gd name="connsiteY2" fmla="*/ 283 h 900169"/>
                  <a:gd name="connsiteX3" fmla="*/ 1379636 w 1698950"/>
                  <a:gd name="connsiteY3" fmla="*/ 667940 h 900169"/>
                  <a:gd name="connsiteX4" fmla="*/ 1698950 w 1698950"/>
                  <a:gd name="connsiteY4" fmla="*/ 813083 h 900169"/>
                  <a:gd name="connsiteX0" fmla="*/ 0 w 1698950"/>
                  <a:gd name="connsiteY0" fmla="*/ 900169 h 901142"/>
                  <a:gd name="connsiteX1" fmla="*/ 494265 w 1698950"/>
                  <a:gd name="connsiteY1" fmla="*/ 755026 h 901142"/>
                  <a:gd name="connsiteX2" fmla="*/ 1074836 w 1698950"/>
                  <a:gd name="connsiteY2" fmla="*/ 283 h 901142"/>
                  <a:gd name="connsiteX3" fmla="*/ 1379636 w 1698950"/>
                  <a:gd name="connsiteY3" fmla="*/ 667940 h 901142"/>
                  <a:gd name="connsiteX4" fmla="*/ 1698950 w 1698950"/>
                  <a:gd name="connsiteY4" fmla="*/ 813083 h 901142"/>
                  <a:gd name="connsiteX0" fmla="*/ 0 w 1753892"/>
                  <a:gd name="connsiteY0" fmla="*/ 900169 h 901142"/>
                  <a:gd name="connsiteX1" fmla="*/ 549207 w 1753892"/>
                  <a:gd name="connsiteY1" fmla="*/ 755026 h 901142"/>
                  <a:gd name="connsiteX2" fmla="*/ 1129778 w 1753892"/>
                  <a:gd name="connsiteY2" fmla="*/ 283 h 901142"/>
                  <a:gd name="connsiteX3" fmla="*/ 1434578 w 1753892"/>
                  <a:gd name="connsiteY3" fmla="*/ 667940 h 901142"/>
                  <a:gd name="connsiteX4" fmla="*/ 1753892 w 1753892"/>
                  <a:gd name="connsiteY4" fmla="*/ 813083 h 901142"/>
                  <a:gd name="connsiteX0" fmla="*/ 0 w 1753892"/>
                  <a:gd name="connsiteY0" fmla="*/ 899922 h 900005"/>
                  <a:gd name="connsiteX1" fmla="*/ 604149 w 1753892"/>
                  <a:gd name="connsiteY1" fmla="*/ 638664 h 900005"/>
                  <a:gd name="connsiteX2" fmla="*/ 1129778 w 1753892"/>
                  <a:gd name="connsiteY2" fmla="*/ 36 h 900005"/>
                  <a:gd name="connsiteX3" fmla="*/ 1434578 w 1753892"/>
                  <a:gd name="connsiteY3" fmla="*/ 667693 h 900005"/>
                  <a:gd name="connsiteX4" fmla="*/ 1753892 w 1753892"/>
                  <a:gd name="connsiteY4" fmla="*/ 812836 h 900005"/>
                  <a:gd name="connsiteX0" fmla="*/ 0 w 1808835"/>
                  <a:gd name="connsiteY0" fmla="*/ 899922 h 900005"/>
                  <a:gd name="connsiteX1" fmla="*/ 604149 w 1808835"/>
                  <a:gd name="connsiteY1" fmla="*/ 638664 h 900005"/>
                  <a:gd name="connsiteX2" fmla="*/ 1129778 w 1808835"/>
                  <a:gd name="connsiteY2" fmla="*/ 36 h 900005"/>
                  <a:gd name="connsiteX3" fmla="*/ 1434578 w 1808835"/>
                  <a:gd name="connsiteY3" fmla="*/ 667693 h 900005"/>
                  <a:gd name="connsiteX4" fmla="*/ 1808835 w 1808835"/>
                  <a:gd name="connsiteY4" fmla="*/ 841865 h 900005"/>
                  <a:gd name="connsiteX0" fmla="*/ 0 w 1812666"/>
                  <a:gd name="connsiteY0" fmla="*/ 899922 h 900005"/>
                  <a:gd name="connsiteX1" fmla="*/ 604149 w 1812666"/>
                  <a:gd name="connsiteY1" fmla="*/ 638664 h 900005"/>
                  <a:gd name="connsiteX2" fmla="*/ 1129778 w 1812666"/>
                  <a:gd name="connsiteY2" fmla="*/ 36 h 900005"/>
                  <a:gd name="connsiteX3" fmla="*/ 1434578 w 1812666"/>
                  <a:gd name="connsiteY3" fmla="*/ 667693 h 900005"/>
                  <a:gd name="connsiteX4" fmla="*/ 1808835 w 1812666"/>
                  <a:gd name="connsiteY4" fmla="*/ 841865 h 900005"/>
                  <a:gd name="connsiteX0" fmla="*/ 0 w 1853515"/>
                  <a:gd name="connsiteY0" fmla="*/ 899922 h 900005"/>
                  <a:gd name="connsiteX1" fmla="*/ 604149 w 1853515"/>
                  <a:gd name="connsiteY1" fmla="*/ 638664 h 900005"/>
                  <a:gd name="connsiteX2" fmla="*/ 1129778 w 1853515"/>
                  <a:gd name="connsiteY2" fmla="*/ 36 h 900005"/>
                  <a:gd name="connsiteX3" fmla="*/ 1434578 w 1853515"/>
                  <a:gd name="connsiteY3" fmla="*/ 667693 h 900005"/>
                  <a:gd name="connsiteX4" fmla="*/ 1850042 w 1853515"/>
                  <a:gd name="connsiteY4" fmla="*/ 885408 h 90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15" h="900005">
                    <a:moveTo>
                      <a:pt x="0" y="899922"/>
                    </a:moveTo>
                    <a:cubicBezTo>
                      <a:pt x="149551" y="903551"/>
                      <a:pt x="415853" y="788645"/>
                      <a:pt x="604149" y="638664"/>
                    </a:cubicBezTo>
                    <a:cubicBezTo>
                      <a:pt x="792445" y="488683"/>
                      <a:pt x="991373" y="-4802"/>
                      <a:pt x="1129778" y="36"/>
                    </a:cubicBezTo>
                    <a:cubicBezTo>
                      <a:pt x="1268183" y="4874"/>
                      <a:pt x="1314534" y="520131"/>
                      <a:pt x="1434578" y="667693"/>
                    </a:cubicBezTo>
                    <a:cubicBezTo>
                      <a:pt x="1554622" y="815255"/>
                      <a:pt x="1891249" y="856380"/>
                      <a:pt x="1850042" y="8854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9694" name="מלבן 13"/>
              <p:cNvSpPr>
                <a:spLocks noChangeArrowheads="1"/>
              </p:cNvSpPr>
              <p:nvPr/>
            </p:nvSpPr>
            <p:spPr bwMode="auto">
              <a:xfrm>
                <a:off x="5443199" y="3501008"/>
                <a:ext cx="437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D4C72"/>
                    </a:solidFill>
                  </a:rPr>
                  <a:t>זמן</a:t>
                </a:r>
                <a:endParaRPr lang="he-IL" sz="1600" dirty="0">
                  <a:solidFill>
                    <a:srgbClr val="000000"/>
                  </a:solidFill>
                </a:endParaRPr>
              </a:p>
            </p:txBody>
          </p:sp>
          <p:sp>
            <p:nvSpPr>
              <p:cNvPr id="199695" name="מלבן 15"/>
              <p:cNvSpPr>
                <a:spLocks noChangeArrowheads="1"/>
              </p:cNvSpPr>
              <p:nvPr/>
            </p:nvSpPr>
            <p:spPr bwMode="auto">
              <a:xfrm>
                <a:off x="1187624" y="1983178"/>
                <a:ext cx="2022116"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1D4C72"/>
                    </a:solidFill>
                  </a:rPr>
                  <a:t>קצב הנשימה</a:t>
                </a:r>
              </a:p>
              <a:p>
                <a:r>
                  <a:rPr lang="he-IL" sz="1600" dirty="0">
                    <a:solidFill>
                      <a:srgbClr val="1D4C72"/>
                    </a:solidFill>
                  </a:rPr>
                  <a:t>(מס' נשימות בדקה)</a:t>
                </a:r>
                <a:endParaRPr lang="he-IL" sz="1600" dirty="0">
                  <a:solidFill>
                    <a:srgbClr val="000000"/>
                  </a:solidFill>
                </a:endParaRPr>
              </a:p>
            </p:txBody>
          </p:sp>
          <p:sp>
            <p:nvSpPr>
              <p:cNvPr id="199696" name="מלבן 16"/>
              <p:cNvSpPr>
                <a:spLocks noChangeArrowheads="1"/>
              </p:cNvSpPr>
              <p:nvPr/>
            </p:nvSpPr>
            <p:spPr bwMode="auto">
              <a:xfrm>
                <a:off x="2375220" y="3609215"/>
                <a:ext cx="1590068" cy="74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הכנסת החולדה </a:t>
                </a:r>
                <a:r>
                  <a:rPr lang="he-IL" sz="1600" dirty="0">
                    <a:solidFill>
                      <a:srgbClr val="1F497D"/>
                    </a:solidFill>
                  </a:rPr>
                  <a:t>למְכַל </a:t>
                </a:r>
                <a:endParaRPr lang="he-IL" sz="1600" dirty="0">
                  <a:solidFill>
                    <a:srgbClr val="000000"/>
                  </a:solidFill>
                </a:endParaRPr>
              </a:p>
            </p:txBody>
          </p:sp>
          <p:sp>
            <p:nvSpPr>
              <p:cNvPr id="199697" name="מלבן 17"/>
              <p:cNvSpPr>
                <a:spLocks noChangeArrowheads="1"/>
              </p:cNvSpPr>
              <p:nvPr/>
            </p:nvSpPr>
            <p:spPr bwMode="auto">
              <a:xfrm>
                <a:off x="3744295" y="3609216"/>
                <a:ext cx="1590068"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החדרת חומר הקושר </a:t>
                </a:r>
                <a:r>
                  <a:rPr lang="en-US" sz="1600" dirty="0">
                    <a:solidFill>
                      <a:srgbClr val="1D4C72"/>
                    </a:solidFill>
                  </a:rPr>
                  <a:t>CO</a:t>
                </a:r>
                <a:r>
                  <a:rPr lang="en-US" sz="1600" baseline="-25000" dirty="0">
                    <a:solidFill>
                      <a:srgbClr val="1D4C72"/>
                    </a:solidFill>
                  </a:rPr>
                  <a:t>2</a:t>
                </a:r>
                <a:endParaRPr lang="he-IL" sz="1600" baseline="-25000" dirty="0">
                  <a:solidFill>
                    <a:srgbClr val="000000"/>
                  </a:solidFill>
                </a:endParaRPr>
              </a:p>
            </p:txBody>
          </p:sp>
        </p:grpSp>
        <p:cxnSp>
          <p:nvCxnSpPr>
            <p:cNvPr id="22" name="מחבר חץ ישר 21"/>
            <p:cNvCxnSpPr/>
            <p:nvPr/>
          </p:nvCxnSpPr>
          <p:spPr>
            <a:xfrm flipH="1" flipV="1">
              <a:off x="3338845" y="3501081"/>
              <a:ext cx="8681" cy="2153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V="1">
              <a:off x="4434422" y="3501081"/>
              <a:ext cx="0" cy="2153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Rectangle 12"/>
          <p:cNvSpPr/>
          <p:nvPr/>
        </p:nvSpPr>
        <p:spPr>
          <a:xfrm>
            <a:off x="404812" y="2848495"/>
            <a:ext cx="8001000" cy="374377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14000"/>
              </a:lnSpc>
              <a:defRPr/>
            </a:pPr>
            <a:r>
              <a:rPr lang="he-IL" b="1" dirty="0">
                <a:solidFill>
                  <a:prstClr val="black"/>
                </a:solidFill>
              </a:rPr>
              <a:t>תשובה:</a:t>
            </a:r>
          </a:p>
          <a:p>
            <a:pPr>
              <a:lnSpc>
                <a:spcPct val="114000"/>
              </a:lnSpc>
              <a:defRPr/>
            </a:pPr>
            <a:r>
              <a:rPr lang="he-IL" dirty="0">
                <a:solidFill>
                  <a:prstClr val="black"/>
                </a:solidFill>
              </a:rPr>
              <a:t>א. </a:t>
            </a:r>
            <a:r>
              <a:rPr lang="he-IL" dirty="0" smtClean="0">
                <a:solidFill>
                  <a:prstClr val="black"/>
                </a:solidFill>
              </a:rPr>
              <a:t>ריכוז הפחמן </a:t>
            </a:r>
            <a:r>
              <a:rPr lang="he-IL" dirty="0">
                <a:solidFill>
                  <a:prstClr val="black"/>
                </a:solidFill>
              </a:rPr>
              <a:t>הדו־חמצני בדם קובע את קצב הנשימה התאית, כשהוא עולה קצב הנשימה עולה ולהפך.</a:t>
            </a:r>
          </a:p>
          <a:p>
            <a:pPr>
              <a:lnSpc>
                <a:spcPct val="114000"/>
              </a:lnSpc>
              <a:defRPr/>
            </a:pPr>
            <a:r>
              <a:rPr lang="he-IL" kern="0" dirty="0">
                <a:solidFill>
                  <a:prstClr val="black"/>
                </a:solidFill>
                <a:latin typeface="Calibri"/>
              </a:rPr>
              <a:t>החולדה הוכנסה לכלי אטום, ומכיוון שהיא פולטת בנשימה פחמן דו</a:t>
            </a:r>
            <a:r>
              <a:rPr lang="he-IL" kern="0" dirty="0">
                <a:solidFill>
                  <a:prstClr val="black"/>
                </a:solidFill>
              </a:rPr>
              <a:t>־</a:t>
            </a:r>
            <a:r>
              <a:rPr lang="he-IL" kern="0" dirty="0">
                <a:solidFill>
                  <a:prstClr val="black"/>
                </a:solidFill>
                <a:latin typeface="Calibri"/>
              </a:rPr>
              <a:t>חמצני, עלה </a:t>
            </a:r>
            <a:r>
              <a:rPr lang="he-IL" kern="0" dirty="0" smtClean="0">
                <a:solidFill>
                  <a:prstClr val="black"/>
                </a:solidFill>
                <a:latin typeface="Calibri"/>
              </a:rPr>
              <a:t>ריכוזו באוויר בכלי</a:t>
            </a:r>
            <a:r>
              <a:rPr lang="he-IL" kern="0" dirty="0">
                <a:solidFill>
                  <a:prstClr val="black"/>
                </a:solidFill>
                <a:latin typeface="Calibri"/>
              </a:rPr>
              <a:t>. עלייה זו גרמה גם לעליית </a:t>
            </a:r>
            <a:r>
              <a:rPr lang="he-IL" kern="0" dirty="0" smtClean="0">
                <a:solidFill>
                  <a:prstClr val="black"/>
                </a:solidFill>
                <a:latin typeface="Calibri"/>
              </a:rPr>
              <a:t>ריכוז הפחמן </a:t>
            </a:r>
            <a:r>
              <a:rPr lang="he-IL" kern="0" dirty="0">
                <a:solidFill>
                  <a:prstClr val="black"/>
                </a:solidFill>
                <a:latin typeface="Calibri"/>
              </a:rPr>
              <a:t>הדו</a:t>
            </a:r>
            <a:r>
              <a:rPr lang="he-IL" kern="0" dirty="0">
                <a:solidFill>
                  <a:prstClr val="black"/>
                </a:solidFill>
              </a:rPr>
              <a:t>־</a:t>
            </a:r>
            <a:r>
              <a:rPr lang="he-IL" kern="0" dirty="0">
                <a:solidFill>
                  <a:prstClr val="black"/>
                </a:solidFill>
                <a:latin typeface="Calibri"/>
              </a:rPr>
              <a:t>חמצני בדם החולדה,* עקב כך עלה קצב הנשימה.</a:t>
            </a:r>
          </a:p>
          <a:p>
            <a:pPr>
              <a:lnSpc>
                <a:spcPct val="114000"/>
              </a:lnSpc>
              <a:defRPr/>
            </a:pPr>
            <a:r>
              <a:rPr lang="he-IL" kern="0" dirty="0">
                <a:solidFill>
                  <a:prstClr val="black"/>
                </a:solidFill>
                <a:latin typeface="Calibri"/>
              </a:rPr>
              <a:t>כאשר החדירו את החומר הסופח </a:t>
            </a:r>
            <a:r>
              <a:rPr lang="en-US" kern="0" dirty="0">
                <a:solidFill>
                  <a:prstClr val="black"/>
                </a:solidFill>
                <a:latin typeface="Calibri"/>
              </a:rPr>
              <a:t>CO</a:t>
            </a:r>
            <a:r>
              <a:rPr lang="en-US" kern="0" baseline="-25000" dirty="0">
                <a:solidFill>
                  <a:prstClr val="black"/>
                </a:solidFill>
                <a:latin typeface="Calibri"/>
              </a:rPr>
              <a:t>2</a:t>
            </a:r>
            <a:r>
              <a:rPr lang="he-IL" kern="0" dirty="0">
                <a:solidFill>
                  <a:prstClr val="black"/>
                </a:solidFill>
                <a:latin typeface="Calibri"/>
              </a:rPr>
              <a:t> ירד לחץ ה</a:t>
            </a:r>
            <a:r>
              <a:rPr lang="he-IL" kern="0" dirty="0">
                <a:solidFill>
                  <a:prstClr val="black"/>
                </a:solidFill>
              </a:rPr>
              <a:t>־</a:t>
            </a:r>
            <a:r>
              <a:rPr lang="en-US" kern="0" dirty="0" smtClean="0">
                <a:solidFill>
                  <a:prstClr val="black"/>
                </a:solidFill>
                <a:latin typeface="Calibri"/>
              </a:rPr>
              <a:t>CO</a:t>
            </a:r>
            <a:r>
              <a:rPr lang="en-US" kern="0" baseline="-25000" dirty="0" smtClean="0">
                <a:solidFill>
                  <a:prstClr val="black"/>
                </a:solidFill>
                <a:latin typeface="Calibri"/>
              </a:rPr>
              <a:t>2</a:t>
            </a:r>
            <a:r>
              <a:rPr lang="he-IL" kern="0" baseline="-25000" dirty="0" smtClean="0">
                <a:solidFill>
                  <a:prstClr val="black"/>
                </a:solidFill>
                <a:latin typeface="Calibri"/>
              </a:rPr>
              <a:t>, </a:t>
            </a:r>
            <a:r>
              <a:rPr lang="he-IL" kern="0" dirty="0" smtClean="0">
                <a:solidFill>
                  <a:prstClr val="black"/>
                </a:solidFill>
                <a:latin typeface="Calibri"/>
              </a:rPr>
              <a:t>ועקב </a:t>
            </a:r>
            <a:r>
              <a:rPr lang="he-IL" kern="0" dirty="0">
                <a:solidFill>
                  <a:prstClr val="black"/>
                </a:solidFill>
                <a:latin typeface="Calibri"/>
              </a:rPr>
              <a:t>כך ירד </a:t>
            </a:r>
            <a:r>
              <a:rPr lang="he-IL" kern="0" dirty="0" smtClean="0">
                <a:solidFill>
                  <a:prstClr val="black"/>
                </a:solidFill>
                <a:latin typeface="Calibri"/>
              </a:rPr>
              <a:t>ריכוזו בדם בדם</a:t>
            </a:r>
            <a:r>
              <a:rPr lang="he-IL" kern="0" dirty="0">
                <a:solidFill>
                  <a:prstClr val="black"/>
                </a:solidFill>
                <a:latin typeface="Calibri"/>
              </a:rPr>
              <a:t>,** וקצב הנשימה ירד.</a:t>
            </a:r>
          </a:p>
          <a:p>
            <a:pPr>
              <a:lnSpc>
                <a:spcPct val="114000"/>
              </a:lnSpc>
              <a:defRPr/>
            </a:pPr>
            <a:r>
              <a:rPr lang="he-IL" sz="1600" kern="0" dirty="0" smtClean="0">
                <a:solidFill>
                  <a:prstClr val="black"/>
                </a:solidFill>
                <a:latin typeface="Calibri"/>
              </a:rPr>
              <a:t>*</a:t>
            </a:r>
            <a:r>
              <a:rPr lang="he-IL" sz="1600" kern="0" dirty="0">
                <a:solidFill>
                  <a:prstClr val="black"/>
                </a:solidFill>
                <a:latin typeface="Calibri"/>
              </a:rPr>
              <a:t>מכיוון שהפרש </a:t>
            </a:r>
            <a:r>
              <a:rPr lang="he-IL" sz="1600" kern="0" dirty="0" smtClean="0">
                <a:solidFill>
                  <a:prstClr val="black"/>
                </a:solidFill>
                <a:latin typeface="Calibri"/>
              </a:rPr>
              <a:t>הריכוזים </a:t>
            </a:r>
            <a:r>
              <a:rPr lang="he-IL" sz="1600" kern="0" dirty="0">
                <a:solidFill>
                  <a:prstClr val="black"/>
                </a:solidFill>
                <a:latin typeface="Calibri"/>
              </a:rPr>
              <a:t>של הפחמן הדו</a:t>
            </a:r>
            <a:r>
              <a:rPr lang="he-IL" sz="1600" kern="0" dirty="0">
                <a:solidFill>
                  <a:prstClr val="black"/>
                </a:solidFill>
              </a:rPr>
              <a:t>־</a:t>
            </a:r>
            <a:r>
              <a:rPr lang="he-IL" sz="1600" kern="0" dirty="0">
                <a:solidFill>
                  <a:prstClr val="black"/>
                </a:solidFill>
                <a:latin typeface="Calibri"/>
              </a:rPr>
              <a:t>חמצני בין הדם לאוויר קטן, ולכן יצא פחות פחמן דו</a:t>
            </a:r>
            <a:r>
              <a:rPr lang="he-IL" sz="1600" kern="0" dirty="0">
                <a:solidFill>
                  <a:prstClr val="black"/>
                </a:solidFill>
              </a:rPr>
              <a:t>־</a:t>
            </a:r>
            <a:r>
              <a:rPr lang="he-IL" sz="1600" kern="0" dirty="0">
                <a:solidFill>
                  <a:prstClr val="black"/>
                </a:solidFill>
                <a:latin typeface="Calibri"/>
              </a:rPr>
              <a:t>חמצני מן הדם אל האוויר</a:t>
            </a:r>
            <a:r>
              <a:rPr lang="he-IL" sz="1600" kern="0" dirty="0" smtClean="0">
                <a:solidFill>
                  <a:prstClr val="black"/>
                </a:solidFill>
                <a:latin typeface="Calibri"/>
              </a:rPr>
              <a:t>.</a:t>
            </a:r>
          </a:p>
          <a:p>
            <a:pPr lvl="0">
              <a:lnSpc>
                <a:spcPct val="114000"/>
              </a:lnSpc>
              <a:defRPr/>
            </a:pPr>
            <a:r>
              <a:rPr lang="he-IL" sz="1600" kern="0" dirty="0">
                <a:solidFill>
                  <a:sysClr val="windowText" lastClr="000000"/>
                </a:solidFill>
                <a:latin typeface="Calibri"/>
              </a:rPr>
              <a:t>** הפרש </a:t>
            </a:r>
            <a:r>
              <a:rPr lang="he-IL" sz="1600" kern="0" dirty="0" smtClean="0">
                <a:solidFill>
                  <a:sysClr val="windowText" lastClr="000000"/>
                </a:solidFill>
                <a:latin typeface="Calibri"/>
              </a:rPr>
              <a:t>הריכוזים גדל</a:t>
            </a:r>
            <a:r>
              <a:rPr lang="he-IL" sz="1600" kern="0" dirty="0">
                <a:solidFill>
                  <a:sysClr val="windowText" lastClr="000000"/>
                </a:solidFill>
                <a:latin typeface="Calibri"/>
              </a:rPr>
              <a:t>, ולכן יותר </a:t>
            </a:r>
            <a:r>
              <a:rPr lang="en-US" sz="1600" kern="0" dirty="0">
                <a:solidFill>
                  <a:sysClr val="windowText" lastClr="000000"/>
                </a:solidFill>
                <a:latin typeface="Calibri"/>
              </a:rPr>
              <a:t>CO</a:t>
            </a:r>
            <a:r>
              <a:rPr lang="en-US" sz="1600" kern="0" baseline="-25000" dirty="0">
                <a:solidFill>
                  <a:sysClr val="windowText" lastClr="000000"/>
                </a:solidFill>
                <a:latin typeface="Calibri"/>
              </a:rPr>
              <a:t>2</a:t>
            </a:r>
            <a:r>
              <a:rPr lang="he-IL" sz="1600" kern="0" baseline="-25000" dirty="0">
                <a:solidFill>
                  <a:sysClr val="windowText" lastClr="000000"/>
                </a:solidFill>
                <a:latin typeface="Calibri"/>
              </a:rPr>
              <a:t> </a:t>
            </a:r>
            <a:r>
              <a:rPr lang="he-IL" sz="1600" kern="0" dirty="0">
                <a:solidFill>
                  <a:sysClr val="windowText" lastClr="000000"/>
                </a:solidFill>
                <a:latin typeface="Calibri"/>
              </a:rPr>
              <a:t>עובר מן הדם לאוויר, ולכן </a:t>
            </a:r>
            <a:r>
              <a:rPr lang="he-IL" sz="1600" kern="0" dirty="0" smtClean="0">
                <a:solidFill>
                  <a:sysClr val="windowText" lastClr="000000"/>
                </a:solidFill>
                <a:latin typeface="Calibri"/>
              </a:rPr>
              <a:t>ריכוז הפחמן הדו חמצני בדם ירד</a:t>
            </a:r>
            <a:r>
              <a:rPr lang="he-IL" sz="1600" kern="0" dirty="0">
                <a:solidFill>
                  <a:sysClr val="windowText" lastClr="000000"/>
                </a:solidFill>
                <a:latin typeface="Calibri"/>
              </a:rPr>
              <a:t>.</a:t>
            </a:r>
            <a:endParaRPr lang="he-IL" sz="1600" b="1" dirty="0">
              <a:solidFill>
                <a:srgbClr val="FF0000"/>
              </a:solidFill>
            </a:endParaRPr>
          </a:p>
          <a:p>
            <a:pPr>
              <a:lnSpc>
                <a:spcPct val="114000"/>
              </a:lnSpc>
              <a:defRPr/>
            </a:pPr>
            <a:endParaRPr lang="he-IL" sz="1600" kern="0" dirty="0">
              <a:solidFill>
                <a:prstClr val="black"/>
              </a:solidFill>
              <a:latin typeface="Calibri"/>
            </a:endParaRPr>
          </a:p>
          <a:p>
            <a:pPr>
              <a:lnSpc>
                <a:spcPct val="114000"/>
              </a:lnSpc>
              <a:defRPr/>
            </a:pPr>
            <a:endParaRPr lang="he-IL" sz="1600" b="1" dirty="0">
              <a:solidFill>
                <a:prstClr val="black"/>
              </a:solidFill>
            </a:endParaRPr>
          </a:p>
          <a:p>
            <a:pPr>
              <a:lnSpc>
                <a:spcPct val="114000"/>
              </a:lnSpc>
              <a:defRPr/>
            </a:pPr>
            <a:endParaRPr lang="he-IL" b="1" dirty="0">
              <a:solidFill>
                <a:prstClr val="black"/>
              </a:solidFill>
            </a:endParaRPr>
          </a:p>
        </p:txBody>
      </p:sp>
      <p:sp>
        <p:nvSpPr>
          <p:cNvPr id="18" name="Slide Number Placeholder 8"/>
          <p:cNvSpPr txBox="1">
            <a:spLocks/>
          </p:cNvSpPr>
          <p:nvPr/>
        </p:nvSpPr>
        <p:spPr bwMode="auto">
          <a:xfrm>
            <a:off x="219255" y="6592267"/>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60</a:t>
            </a:fld>
            <a:endParaRPr lang="he-IL" sz="1100" dirty="0" smtClean="0">
              <a:solidFill>
                <a:prstClr val="white">
                  <a:lumMod val="75000"/>
                </a:prstClr>
              </a:solidFill>
            </a:endParaRPr>
          </a:p>
        </p:txBody>
      </p:sp>
      <p:sp>
        <p:nvSpPr>
          <p:cNvPr id="1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7483249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363" y="593725"/>
            <a:ext cx="8183562" cy="3693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21</a:t>
            </a:r>
            <a:r>
              <a:rPr lang="he-IL" b="1" dirty="0" smtClean="0">
                <a:solidFill>
                  <a:srgbClr val="1D4C72"/>
                </a:solidFill>
              </a:rPr>
              <a:t>:</a:t>
            </a:r>
            <a:endParaRPr lang="he-IL" dirty="0">
              <a:solidFill>
                <a:srgbClr val="1D4C72"/>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21 סעיפים ב'-ג' שאלת אתגר</a:t>
            </a:r>
            <a:endParaRPr lang="he-IL" sz="1800" b="1" dirty="0" smtClean="0">
              <a:solidFill>
                <a:schemeClr val="accent6">
                  <a:lumMod val="50000"/>
                  <a:lumOff val="50000"/>
                </a:schemeClr>
              </a:solidFill>
              <a:latin typeface="+mn-lt"/>
              <a:ea typeface="+mn-ea"/>
              <a:cs typeface="+mn-cs"/>
            </a:endParaRPr>
          </a:p>
        </p:txBody>
      </p:sp>
      <p:sp>
        <p:nvSpPr>
          <p:cNvPr id="198662" name="מלבן 14"/>
          <p:cNvSpPr>
            <a:spLocks noChangeArrowheads="1"/>
          </p:cNvSpPr>
          <p:nvPr/>
        </p:nvSpPr>
        <p:spPr bwMode="auto">
          <a:xfrm>
            <a:off x="912440" y="1123472"/>
            <a:ext cx="7620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smtClean="0">
                <a:solidFill>
                  <a:srgbClr val="1F497D"/>
                </a:solidFill>
              </a:rPr>
              <a:t>ב</a:t>
            </a:r>
            <a:r>
              <a:rPr lang="he-IL" dirty="0">
                <a:solidFill>
                  <a:srgbClr val="1F497D"/>
                </a:solidFill>
              </a:rPr>
              <a:t>. לדעתכם, מהו השינוי בריכוז </a:t>
            </a:r>
            <a:r>
              <a:rPr lang="he-IL" dirty="0">
                <a:solidFill>
                  <a:srgbClr val="1D4C72"/>
                </a:solidFill>
              </a:rPr>
              <a:t>החמצן </a:t>
            </a:r>
            <a:endParaRPr lang="he-IL" dirty="0" smtClean="0">
              <a:solidFill>
                <a:srgbClr val="1D4C72"/>
              </a:solidFill>
            </a:endParaRPr>
          </a:p>
          <a:p>
            <a:r>
              <a:rPr lang="he-IL" dirty="0" smtClean="0">
                <a:solidFill>
                  <a:srgbClr val="1D4C72"/>
                </a:solidFill>
              </a:rPr>
              <a:t>    באוויר </a:t>
            </a:r>
            <a:r>
              <a:rPr lang="he-IL" dirty="0" smtClean="0">
                <a:solidFill>
                  <a:srgbClr val="1F497D"/>
                </a:solidFill>
              </a:rPr>
              <a:t>במְכל</a:t>
            </a:r>
            <a:r>
              <a:rPr lang="he-IL" dirty="0" smtClean="0">
                <a:solidFill>
                  <a:srgbClr val="1D4C72"/>
                </a:solidFill>
              </a:rPr>
              <a:t> במהלך </a:t>
            </a:r>
            <a:r>
              <a:rPr lang="he-IL" dirty="0">
                <a:solidFill>
                  <a:srgbClr val="1D4C72"/>
                </a:solidFill>
              </a:rPr>
              <a:t>הניסו</a:t>
            </a:r>
            <a:r>
              <a:rPr lang="he-IL" dirty="0">
                <a:solidFill>
                  <a:srgbClr val="1F497D"/>
                </a:solidFill>
              </a:rPr>
              <a:t>י? </a:t>
            </a:r>
            <a:r>
              <a:rPr lang="he-IL" dirty="0">
                <a:solidFill>
                  <a:srgbClr val="1D4C72"/>
                </a:solidFill>
              </a:rPr>
              <a:t>נמקו. </a:t>
            </a:r>
            <a:endParaRPr lang="he-IL" dirty="0" smtClean="0">
              <a:solidFill>
                <a:srgbClr val="1D4C72"/>
              </a:solidFill>
            </a:endParaRPr>
          </a:p>
          <a:p>
            <a:endParaRPr lang="he-IL" dirty="0">
              <a:solidFill>
                <a:srgbClr val="1D4C72"/>
              </a:solidFill>
            </a:endParaRPr>
          </a:p>
          <a:p>
            <a:endParaRPr lang="he-IL" dirty="0" smtClean="0">
              <a:solidFill>
                <a:srgbClr val="1D4C72"/>
              </a:solidFill>
            </a:endParaRPr>
          </a:p>
          <a:p>
            <a:endParaRPr lang="he-IL" dirty="0">
              <a:solidFill>
                <a:srgbClr val="1D4C72"/>
              </a:solidFill>
            </a:endParaRPr>
          </a:p>
          <a:p>
            <a:endParaRPr lang="he-IL" dirty="0" smtClean="0">
              <a:solidFill>
                <a:srgbClr val="1D4C72"/>
              </a:solidFill>
            </a:endParaRPr>
          </a:p>
          <a:p>
            <a:endParaRPr lang="he-IL" dirty="0">
              <a:solidFill>
                <a:srgbClr val="1D4C72"/>
              </a:solidFill>
            </a:endParaRPr>
          </a:p>
          <a:p>
            <a:endParaRPr lang="he-IL" dirty="0" smtClean="0">
              <a:solidFill>
                <a:srgbClr val="1D4C72"/>
              </a:solidFill>
            </a:endParaRPr>
          </a:p>
          <a:p>
            <a:endParaRPr lang="he-IL" dirty="0">
              <a:solidFill>
                <a:srgbClr val="1D4C72"/>
              </a:solidFill>
            </a:endParaRPr>
          </a:p>
          <a:p>
            <a:endParaRPr lang="he-IL" dirty="0" smtClean="0">
              <a:solidFill>
                <a:srgbClr val="1D4C72"/>
              </a:solidFill>
            </a:endParaRPr>
          </a:p>
          <a:p>
            <a:endParaRPr lang="he-IL" dirty="0">
              <a:solidFill>
                <a:srgbClr val="1D4C72"/>
              </a:solidFill>
            </a:endParaRPr>
          </a:p>
          <a:p>
            <a:endParaRPr lang="he-IL" dirty="0">
              <a:solidFill>
                <a:srgbClr val="1D4C72"/>
              </a:solidFill>
            </a:endParaRPr>
          </a:p>
          <a:p>
            <a:r>
              <a:rPr lang="he-IL" dirty="0" smtClean="0">
                <a:solidFill>
                  <a:srgbClr val="1D4C72"/>
                </a:solidFill>
              </a:rPr>
              <a:t>ג. </a:t>
            </a:r>
            <a:r>
              <a:rPr lang="he-IL" dirty="0" smtClean="0">
                <a:solidFill>
                  <a:schemeClr val="tx2"/>
                </a:solidFill>
              </a:rPr>
              <a:t>שרטטו שתי עקומות על מערכת הצירים: </a:t>
            </a:r>
          </a:p>
          <a:p>
            <a:r>
              <a:rPr lang="he-IL" dirty="0" smtClean="0">
                <a:solidFill>
                  <a:schemeClr val="tx2"/>
                </a:solidFill>
              </a:rPr>
              <a:t>האחת מתארת את השינוי בריכוז החמצן </a:t>
            </a:r>
          </a:p>
          <a:p>
            <a:r>
              <a:rPr lang="he-IL" dirty="0" smtClean="0">
                <a:solidFill>
                  <a:schemeClr val="tx2"/>
                </a:solidFill>
              </a:rPr>
              <a:t>באוויר במְכל בזמן הניסוי והשנייה מתארת </a:t>
            </a:r>
          </a:p>
          <a:p>
            <a:r>
              <a:rPr lang="he-IL" dirty="0" smtClean="0">
                <a:solidFill>
                  <a:schemeClr val="tx2"/>
                </a:solidFill>
              </a:rPr>
              <a:t>את השינוי בריכוז הפחמן הדו</a:t>
            </a:r>
            <a:r>
              <a:rPr lang="he-IL" dirty="0" smtClean="0">
                <a:solidFill>
                  <a:schemeClr val="tx2"/>
                </a:solidFill>
                <a:latin typeface="Arial"/>
                <a:cs typeface="Arial"/>
              </a:rPr>
              <a:t>־</a:t>
            </a:r>
            <a:r>
              <a:rPr lang="he-IL" dirty="0" smtClean="0">
                <a:solidFill>
                  <a:schemeClr val="tx2"/>
                </a:solidFill>
              </a:rPr>
              <a:t>חמצני </a:t>
            </a:r>
          </a:p>
          <a:p>
            <a:r>
              <a:rPr lang="he-IL" dirty="0" smtClean="0">
                <a:solidFill>
                  <a:schemeClr val="tx2"/>
                </a:solidFill>
              </a:rPr>
              <a:t>באוויר במכל.</a:t>
            </a:r>
            <a:endParaRPr lang="en-US" dirty="0">
              <a:solidFill>
                <a:schemeClr val="tx2"/>
              </a:solidFill>
            </a:endParaRPr>
          </a:p>
        </p:txBody>
      </p:sp>
      <p:grpSp>
        <p:nvGrpSpPr>
          <p:cNvPr id="198663" name="קבוצה 22"/>
          <p:cNvGrpSpPr>
            <a:grpSpLocks/>
          </p:cNvGrpSpPr>
          <p:nvPr/>
        </p:nvGrpSpPr>
        <p:grpSpPr bwMode="auto">
          <a:xfrm>
            <a:off x="132623" y="1123471"/>
            <a:ext cx="4889784" cy="2320584"/>
            <a:chOff x="1325569" y="1567848"/>
            <a:chExt cx="5485193" cy="2879235"/>
          </a:xfrm>
        </p:grpSpPr>
        <p:grpSp>
          <p:nvGrpSpPr>
            <p:cNvPr id="198664" name="קבוצה 18"/>
            <p:cNvGrpSpPr>
              <a:grpSpLocks/>
            </p:cNvGrpSpPr>
            <p:nvPr/>
          </p:nvGrpSpPr>
          <p:grpSpPr bwMode="auto">
            <a:xfrm>
              <a:off x="1325569" y="1567848"/>
              <a:ext cx="5485193" cy="2879235"/>
              <a:chOff x="1325569" y="1567848"/>
              <a:chExt cx="5485193" cy="2879235"/>
            </a:xfrm>
          </p:grpSpPr>
          <p:cxnSp>
            <p:nvCxnSpPr>
              <p:cNvPr id="3" name="מחבר חץ ישר 2"/>
              <p:cNvCxnSpPr/>
              <p:nvPr/>
            </p:nvCxnSpPr>
            <p:spPr>
              <a:xfrm flipV="1">
                <a:off x="3330225" y="1772370"/>
                <a:ext cx="17459" cy="1728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3330225" y="3501013"/>
                <a:ext cx="27536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3347684" y="2275566"/>
                <a:ext cx="1958496" cy="900036"/>
              </a:xfrm>
              <a:custGeom>
                <a:avLst/>
                <a:gdLst>
                  <a:gd name="connsiteX0" fmla="*/ 0 w 1712685"/>
                  <a:gd name="connsiteY0" fmla="*/ 827597 h 856178"/>
                  <a:gd name="connsiteX1" fmla="*/ 508000 w 1712685"/>
                  <a:gd name="connsiteY1" fmla="*/ 755026 h 856178"/>
                  <a:gd name="connsiteX2" fmla="*/ 1088571 w 1712685"/>
                  <a:gd name="connsiteY2" fmla="*/ 283 h 856178"/>
                  <a:gd name="connsiteX3" fmla="*/ 1393371 w 1712685"/>
                  <a:gd name="connsiteY3" fmla="*/ 667940 h 856178"/>
                  <a:gd name="connsiteX4" fmla="*/ 1712685 w 1712685"/>
                  <a:gd name="connsiteY4" fmla="*/ 813083 h 856178"/>
                  <a:gd name="connsiteX0" fmla="*/ 0 w 1698950"/>
                  <a:gd name="connsiteY0" fmla="*/ 900169 h 912379"/>
                  <a:gd name="connsiteX1" fmla="*/ 494265 w 1698950"/>
                  <a:gd name="connsiteY1" fmla="*/ 755026 h 912379"/>
                  <a:gd name="connsiteX2" fmla="*/ 1074836 w 1698950"/>
                  <a:gd name="connsiteY2" fmla="*/ 283 h 912379"/>
                  <a:gd name="connsiteX3" fmla="*/ 1379636 w 1698950"/>
                  <a:gd name="connsiteY3" fmla="*/ 667940 h 912379"/>
                  <a:gd name="connsiteX4" fmla="*/ 1698950 w 1698950"/>
                  <a:gd name="connsiteY4" fmla="*/ 813083 h 912379"/>
                  <a:gd name="connsiteX0" fmla="*/ 0 w 1698950"/>
                  <a:gd name="connsiteY0" fmla="*/ 900169 h 900169"/>
                  <a:gd name="connsiteX1" fmla="*/ 494265 w 1698950"/>
                  <a:gd name="connsiteY1" fmla="*/ 755026 h 900169"/>
                  <a:gd name="connsiteX2" fmla="*/ 1074836 w 1698950"/>
                  <a:gd name="connsiteY2" fmla="*/ 283 h 900169"/>
                  <a:gd name="connsiteX3" fmla="*/ 1379636 w 1698950"/>
                  <a:gd name="connsiteY3" fmla="*/ 667940 h 900169"/>
                  <a:gd name="connsiteX4" fmla="*/ 1698950 w 1698950"/>
                  <a:gd name="connsiteY4" fmla="*/ 813083 h 900169"/>
                  <a:gd name="connsiteX0" fmla="*/ 0 w 1698950"/>
                  <a:gd name="connsiteY0" fmla="*/ 900169 h 901142"/>
                  <a:gd name="connsiteX1" fmla="*/ 494265 w 1698950"/>
                  <a:gd name="connsiteY1" fmla="*/ 755026 h 901142"/>
                  <a:gd name="connsiteX2" fmla="*/ 1074836 w 1698950"/>
                  <a:gd name="connsiteY2" fmla="*/ 283 h 901142"/>
                  <a:gd name="connsiteX3" fmla="*/ 1379636 w 1698950"/>
                  <a:gd name="connsiteY3" fmla="*/ 667940 h 901142"/>
                  <a:gd name="connsiteX4" fmla="*/ 1698950 w 1698950"/>
                  <a:gd name="connsiteY4" fmla="*/ 813083 h 901142"/>
                  <a:gd name="connsiteX0" fmla="*/ 0 w 1753892"/>
                  <a:gd name="connsiteY0" fmla="*/ 900169 h 901142"/>
                  <a:gd name="connsiteX1" fmla="*/ 549207 w 1753892"/>
                  <a:gd name="connsiteY1" fmla="*/ 755026 h 901142"/>
                  <a:gd name="connsiteX2" fmla="*/ 1129778 w 1753892"/>
                  <a:gd name="connsiteY2" fmla="*/ 283 h 901142"/>
                  <a:gd name="connsiteX3" fmla="*/ 1434578 w 1753892"/>
                  <a:gd name="connsiteY3" fmla="*/ 667940 h 901142"/>
                  <a:gd name="connsiteX4" fmla="*/ 1753892 w 1753892"/>
                  <a:gd name="connsiteY4" fmla="*/ 813083 h 901142"/>
                  <a:gd name="connsiteX0" fmla="*/ 0 w 1753892"/>
                  <a:gd name="connsiteY0" fmla="*/ 899922 h 900005"/>
                  <a:gd name="connsiteX1" fmla="*/ 604149 w 1753892"/>
                  <a:gd name="connsiteY1" fmla="*/ 638664 h 900005"/>
                  <a:gd name="connsiteX2" fmla="*/ 1129778 w 1753892"/>
                  <a:gd name="connsiteY2" fmla="*/ 36 h 900005"/>
                  <a:gd name="connsiteX3" fmla="*/ 1434578 w 1753892"/>
                  <a:gd name="connsiteY3" fmla="*/ 667693 h 900005"/>
                  <a:gd name="connsiteX4" fmla="*/ 1753892 w 1753892"/>
                  <a:gd name="connsiteY4" fmla="*/ 812836 h 900005"/>
                  <a:gd name="connsiteX0" fmla="*/ 0 w 1808835"/>
                  <a:gd name="connsiteY0" fmla="*/ 899922 h 900005"/>
                  <a:gd name="connsiteX1" fmla="*/ 604149 w 1808835"/>
                  <a:gd name="connsiteY1" fmla="*/ 638664 h 900005"/>
                  <a:gd name="connsiteX2" fmla="*/ 1129778 w 1808835"/>
                  <a:gd name="connsiteY2" fmla="*/ 36 h 900005"/>
                  <a:gd name="connsiteX3" fmla="*/ 1434578 w 1808835"/>
                  <a:gd name="connsiteY3" fmla="*/ 667693 h 900005"/>
                  <a:gd name="connsiteX4" fmla="*/ 1808835 w 1808835"/>
                  <a:gd name="connsiteY4" fmla="*/ 841865 h 900005"/>
                  <a:gd name="connsiteX0" fmla="*/ 0 w 1812666"/>
                  <a:gd name="connsiteY0" fmla="*/ 899922 h 900005"/>
                  <a:gd name="connsiteX1" fmla="*/ 604149 w 1812666"/>
                  <a:gd name="connsiteY1" fmla="*/ 638664 h 900005"/>
                  <a:gd name="connsiteX2" fmla="*/ 1129778 w 1812666"/>
                  <a:gd name="connsiteY2" fmla="*/ 36 h 900005"/>
                  <a:gd name="connsiteX3" fmla="*/ 1434578 w 1812666"/>
                  <a:gd name="connsiteY3" fmla="*/ 667693 h 900005"/>
                  <a:gd name="connsiteX4" fmla="*/ 1808835 w 1812666"/>
                  <a:gd name="connsiteY4" fmla="*/ 841865 h 900005"/>
                  <a:gd name="connsiteX0" fmla="*/ 0 w 1853515"/>
                  <a:gd name="connsiteY0" fmla="*/ 899922 h 900005"/>
                  <a:gd name="connsiteX1" fmla="*/ 604149 w 1853515"/>
                  <a:gd name="connsiteY1" fmla="*/ 638664 h 900005"/>
                  <a:gd name="connsiteX2" fmla="*/ 1129778 w 1853515"/>
                  <a:gd name="connsiteY2" fmla="*/ 36 h 900005"/>
                  <a:gd name="connsiteX3" fmla="*/ 1434578 w 1853515"/>
                  <a:gd name="connsiteY3" fmla="*/ 667693 h 900005"/>
                  <a:gd name="connsiteX4" fmla="*/ 1850042 w 1853515"/>
                  <a:gd name="connsiteY4" fmla="*/ 885408 h 90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15" h="900005">
                    <a:moveTo>
                      <a:pt x="0" y="899922"/>
                    </a:moveTo>
                    <a:cubicBezTo>
                      <a:pt x="149551" y="903551"/>
                      <a:pt x="415853" y="788645"/>
                      <a:pt x="604149" y="638664"/>
                    </a:cubicBezTo>
                    <a:cubicBezTo>
                      <a:pt x="792445" y="488683"/>
                      <a:pt x="991373" y="-4802"/>
                      <a:pt x="1129778" y="36"/>
                    </a:cubicBezTo>
                    <a:cubicBezTo>
                      <a:pt x="1268183" y="4874"/>
                      <a:pt x="1314534" y="520131"/>
                      <a:pt x="1434578" y="667693"/>
                    </a:cubicBezTo>
                    <a:cubicBezTo>
                      <a:pt x="1554622" y="815255"/>
                      <a:pt x="1891249" y="856380"/>
                      <a:pt x="1850042" y="8854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8670" name="מלבן 13"/>
              <p:cNvSpPr>
                <a:spLocks noChangeArrowheads="1"/>
              </p:cNvSpPr>
              <p:nvPr/>
            </p:nvSpPr>
            <p:spPr bwMode="auto">
              <a:xfrm>
                <a:off x="5443199" y="3501008"/>
                <a:ext cx="437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D4C72"/>
                    </a:solidFill>
                  </a:rPr>
                  <a:t>זמן</a:t>
                </a:r>
                <a:endParaRPr lang="he-IL" sz="1600" dirty="0">
                  <a:solidFill>
                    <a:prstClr val="black"/>
                  </a:solidFill>
                </a:endParaRPr>
              </a:p>
            </p:txBody>
          </p:sp>
          <p:sp>
            <p:nvSpPr>
              <p:cNvPr id="198671" name="מלבן 15"/>
              <p:cNvSpPr>
                <a:spLocks noChangeArrowheads="1"/>
              </p:cNvSpPr>
              <p:nvPr/>
            </p:nvSpPr>
            <p:spPr bwMode="auto">
              <a:xfrm>
                <a:off x="1325569" y="1772816"/>
                <a:ext cx="202211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1D4C72"/>
                    </a:solidFill>
                  </a:rPr>
                  <a:t>קצב הנשימה</a:t>
                </a:r>
              </a:p>
              <a:p>
                <a:r>
                  <a:rPr lang="he-IL" sz="1600" dirty="0">
                    <a:solidFill>
                      <a:srgbClr val="1D4C72"/>
                    </a:solidFill>
                  </a:rPr>
                  <a:t>(מס' נשימות בדקה)</a:t>
                </a:r>
                <a:endParaRPr lang="he-IL" sz="1600" dirty="0">
                  <a:solidFill>
                    <a:prstClr val="black"/>
                  </a:solidFill>
                </a:endParaRPr>
              </a:p>
            </p:txBody>
          </p:sp>
          <p:sp>
            <p:nvSpPr>
              <p:cNvPr id="198672" name="מלבן 16"/>
              <p:cNvSpPr>
                <a:spLocks noChangeArrowheads="1"/>
              </p:cNvSpPr>
              <p:nvPr/>
            </p:nvSpPr>
            <p:spPr bwMode="auto">
              <a:xfrm>
                <a:off x="2411760" y="3862308"/>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הכנסת החולדה </a:t>
                </a:r>
                <a:r>
                  <a:rPr lang="he-IL" sz="1600" dirty="0">
                    <a:solidFill>
                      <a:srgbClr val="1F497D"/>
                    </a:solidFill>
                  </a:rPr>
                  <a:t>למְכל</a:t>
                </a:r>
              </a:p>
            </p:txBody>
          </p:sp>
          <p:sp>
            <p:nvSpPr>
              <p:cNvPr id="198673" name="מלבן 17"/>
              <p:cNvSpPr>
                <a:spLocks noChangeArrowheads="1"/>
              </p:cNvSpPr>
              <p:nvPr/>
            </p:nvSpPr>
            <p:spPr bwMode="auto">
              <a:xfrm>
                <a:off x="3776052" y="3839562"/>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החדרת חומר הקושר </a:t>
                </a:r>
                <a:r>
                  <a:rPr lang="en-US" sz="1600" dirty="0">
                    <a:solidFill>
                      <a:srgbClr val="1D4C72"/>
                    </a:solidFill>
                  </a:rPr>
                  <a:t>CO</a:t>
                </a:r>
                <a:r>
                  <a:rPr lang="en-US" sz="1600" baseline="-25000" dirty="0">
                    <a:solidFill>
                      <a:srgbClr val="1D4C72"/>
                    </a:solidFill>
                  </a:rPr>
                  <a:t>2</a:t>
                </a:r>
                <a:endParaRPr lang="he-IL" sz="1600" baseline="-25000" dirty="0">
                  <a:solidFill>
                    <a:prstClr val="black"/>
                  </a:solidFill>
                </a:endParaRPr>
              </a:p>
            </p:txBody>
          </p:sp>
          <p:sp>
            <p:nvSpPr>
              <p:cNvPr id="198674" name="מלבן 19"/>
              <p:cNvSpPr>
                <a:spLocks noChangeArrowheads="1"/>
              </p:cNvSpPr>
              <p:nvPr/>
            </p:nvSpPr>
            <p:spPr bwMode="auto">
              <a:xfrm>
                <a:off x="2923507" y="1567848"/>
                <a:ext cx="3887255" cy="38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b="1" dirty="0">
                    <a:solidFill>
                      <a:srgbClr val="1D4C72"/>
                    </a:solidFill>
                  </a:rPr>
                  <a:t>השתנות קצב הנשימה עם הזמן</a:t>
                </a:r>
                <a:endParaRPr lang="he-IL" sz="1400" b="1" baseline="-25000" dirty="0">
                  <a:solidFill>
                    <a:prstClr val="black"/>
                  </a:solidFill>
                </a:endParaRPr>
              </a:p>
            </p:txBody>
          </p:sp>
        </p:grpSp>
        <p:cxnSp>
          <p:nvCxnSpPr>
            <p:cNvPr id="22" name="מחבר חץ ישר 21"/>
            <p:cNvCxnSpPr/>
            <p:nvPr/>
          </p:nvCxnSpPr>
          <p:spPr>
            <a:xfrm flipH="1" flipV="1">
              <a:off x="3338161"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flipV="1">
              <a:off x="4434855"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61</a:t>
            </a:fld>
            <a:endParaRPr lang="he-IL" sz="1100" dirty="0" smtClean="0">
              <a:solidFill>
                <a:prstClr val="white">
                  <a:lumMod val="75000"/>
                </a:prstClr>
              </a:solidFill>
            </a:endParaRPr>
          </a:p>
        </p:txBody>
      </p:sp>
      <p:grpSp>
        <p:nvGrpSpPr>
          <p:cNvPr id="34" name="קבוצה 22"/>
          <p:cNvGrpSpPr>
            <a:grpSpLocks/>
          </p:cNvGrpSpPr>
          <p:nvPr/>
        </p:nvGrpSpPr>
        <p:grpSpPr bwMode="auto">
          <a:xfrm>
            <a:off x="-42898" y="3755739"/>
            <a:ext cx="5838805" cy="2837679"/>
            <a:chOff x="1325220" y="1609643"/>
            <a:chExt cx="5837381" cy="2837440"/>
          </a:xfrm>
        </p:grpSpPr>
        <p:grpSp>
          <p:nvGrpSpPr>
            <p:cNvPr id="35" name="קבוצה 18"/>
            <p:cNvGrpSpPr>
              <a:grpSpLocks/>
            </p:cNvGrpSpPr>
            <p:nvPr/>
          </p:nvGrpSpPr>
          <p:grpSpPr bwMode="auto">
            <a:xfrm>
              <a:off x="1325220" y="1609643"/>
              <a:ext cx="5837381" cy="2837440"/>
              <a:chOff x="1325220" y="1609643"/>
              <a:chExt cx="5837381" cy="2837440"/>
            </a:xfrm>
          </p:grpSpPr>
          <p:cxnSp>
            <p:nvCxnSpPr>
              <p:cNvPr id="38" name="מחבר חץ ישר 37"/>
              <p:cNvCxnSpPr/>
              <p:nvPr/>
            </p:nvCxnSpPr>
            <p:spPr>
              <a:xfrm flipV="1">
                <a:off x="3330225" y="1772370"/>
                <a:ext cx="17459" cy="1728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מחבר חץ ישר 38"/>
              <p:cNvCxnSpPr/>
              <p:nvPr/>
            </p:nvCxnSpPr>
            <p:spPr>
              <a:xfrm>
                <a:off x="3330225" y="3501013"/>
                <a:ext cx="27536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מלבן 13"/>
              <p:cNvSpPr>
                <a:spLocks noChangeArrowheads="1"/>
              </p:cNvSpPr>
              <p:nvPr/>
            </p:nvSpPr>
            <p:spPr bwMode="auto">
              <a:xfrm>
                <a:off x="5443199" y="3501008"/>
                <a:ext cx="437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D4C72"/>
                    </a:solidFill>
                  </a:rPr>
                  <a:t>זמן</a:t>
                </a:r>
                <a:endParaRPr lang="he-IL" sz="1600" dirty="0">
                  <a:solidFill>
                    <a:prstClr val="black"/>
                  </a:solidFill>
                </a:endParaRPr>
              </a:p>
            </p:txBody>
          </p:sp>
          <p:sp>
            <p:nvSpPr>
              <p:cNvPr id="42" name="מלבן 15"/>
              <p:cNvSpPr>
                <a:spLocks noChangeArrowheads="1"/>
              </p:cNvSpPr>
              <p:nvPr/>
            </p:nvSpPr>
            <p:spPr bwMode="auto">
              <a:xfrm>
                <a:off x="1325220" y="1772816"/>
                <a:ext cx="2022116" cy="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smtClean="0">
                    <a:solidFill>
                      <a:srgbClr val="1D4C72"/>
                    </a:solidFill>
                  </a:rPr>
                  <a:t>ריכוז הגז </a:t>
                </a:r>
              </a:p>
              <a:p>
                <a:r>
                  <a:rPr lang="he-IL" sz="1600" dirty="0" smtClean="0">
                    <a:solidFill>
                      <a:srgbClr val="1D4C72"/>
                    </a:solidFill>
                  </a:rPr>
                  <a:t>באוויר </a:t>
                </a:r>
                <a:r>
                  <a:rPr lang="he-IL" sz="1600" dirty="0" smtClean="0">
                    <a:solidFill>
                      <a:schemeClr val="tx2"/>
                    </a:solidFill>
                  </a:rPr>
                  <a:t>במכל</a:t>
                </a:r>
                <a:endParaRPr lang="he-IL" sz="1600" dirty="0">
                  <a:solidFill>
                    <a:schemeClr val="tx2"/>
                  </a:solidFill>
                </a:endParaRPr>
              </a:p>
            </p:txBody>
          </p:sp>
          <p:sp>
            <p:nvSpPr>
              <p:cNvPr id="43" name="מלבן 16"/>
              <p:cNvSpPr>
                <a:spLocks noChangeArrowheads="1"/>
              </p:cNvSpPr>
              <p:nvPr/>
            </p:nvSpPr>
            <p:spPr bwMode="auto">
              <a:xfrm>
                <a:off x="2411760" y="3862308"/>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הכנסת החולדה </a:t>
                </a:r>
                <a:r>
                  <a:rPr lang="he-IL" sz="1600" dirty="0">
                    <a:solidFill>
                      <a:srgbClr val="1F497D"/>
                    </a:solidFill>
                  </a:rPr>
                  <a:t>למְכל</a:t>
                </a:r>
              </a:p>
            </p:txBody>
          </p:sp>
          <p:sp>
            <p:nvSpPr>
              <p:cNvPr id="44" name="מלבן 17"/>
              <p:cNvSpPr>
                <a:spLocks noChangeArrowheads="1"/>
              </p:cNvSpPr>
              <p:nvPr/>
            </p:nvSpPr>
            <p:spPr bwMode="auto">
              <a:xfrm>
                <a:off x="3776052" y="3839562"/>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החדרת חומר הקושר </a:t>
                </a:r>
                <a:r>
                  <a:rPr lang="en-US" sz="1600" dirty="0">
                    <a:solidFill>
                      <a:srgbClr val="1D4C72"/>
                    </a:solidFill>
                  </a:rPr>
                  <a:t>CO</a:t>
                </a:r>
                <a:r>
                  <a:rPr lang="en-US" sz="1600" baseline="-25000" dirty="0">
                    <a:solidFill>
                      <a:srgbClr val="1D4C72"/>
                    </a:solidFill>
                  </a:rPr>
                  <a:t>2</a:t>
                </a:r>
                <a:endParaRPr lang="he-IL" sz="1600" baseline="-25000" dirty="0">
                  <a:solidFill>
                    <a:prstClr val="black"/>
                  </a:solidFill>
                </a:endParaRPr>
              </a:p>
            </p:txBody>
          </p:sp>
          <p:sp>
            <p:nvSpPr>
              <p:cNvPr id="45" name="מלבן 19"/>
              <p:cNvSpPr>
                <a:spLocks noChangeArrowheads="1"/>
              </p:cNvSpPr>
              <p:nvPr/>
            </p:nvSpPr>
            <p:spPr bwMode="auto">
              <a:xfrm>
                <a:off x="3275346" y="1609643"/>
                <a:ext cx="3887255" cy="5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b="1" dirty="0" smtClean="0">
                    <a:solidFill>
                      <a:srgbClr val="1D4C72"/>
                    </a:solidFill>
                  </a:rPr>
                  <a:t>השינויים בריכוז החמצן והפחמן הדו</a:t>
                </a:r>
                <a:r>
                  <a:rPr lang="he-IL" sz="1400" b="1" dirty="0" smtClean="0">
                    <a:solidFill>
                      <a:srgbClr val="1D4C72"/>
                    </a:solidFill>
                    <a:latin typeface="Arial"/>
                    <a:cs typeface="Arial"/>
                  </a:rPr>
                  <a:t>־</a:t>
                </a:r>
                <a:r>
                  <a:rPr lang="he-IL" sz="1400" b="1" dirty="0" smtClean="0">
                    <a:solidFill>
                      <a:srgbClr val="1D4C72"/>
                    </a:solidFill>
                  </a:rPr>
                  <a:t>חמצני באוויר </a:t>
                </a:r>
                <a:r>
                  <a:rPr lang="he-IL" sz="1400" b="1" dirty="0" smtClean="0">
                    <a:solidFill>
                      <a:schemeClr val="tx2"/>
                    </a:solidFill>
                  </a:rPr>
                  <a:t>במְכל</a:t>
                </a:r>
                <a:endParaRPr lang="he-IL" sz="1400" b="1" baseline="-25000" dirty="0">
                  <a:solidFill>
                    <a:schemeClr val="tx2"/>
                  </a:solidFill>
                </a:endParaRPr>
              </a:p>
            </p:txBody>
          </p:sp>
        </p:grpSp>
        <p:cxnSp>
          <p:nvCxnSpPr>
            <p:cNvPr id="36" name="מחבר חץ ישר 35"/>
            <p:cNvCxnSpPr/>
            <p:nvPr/>
          </p:nvCxnSpPr>
          <p:spPr>
            <a:xfrm flipH="1" flipV="1">
              <a:off x="3338161"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a:xfrm flipH="1" flipV="1">
              <a:off x="4434855"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2309399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363" y="593725"/>
            <a:ext cx="8183562" cy="3693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21: </a:t>
            </a:r>
            <a:r>
              <a:rPr lang="he-IL" dirty="0">
                <a:solidFill>
                  <a:srgbClr val="1D4C72"/>
                </a:solidFill>
              </a:rPr>
              <a:t>בגרות 2011 (השאלה לקוחה מפרק בחירה) מלבד סעיף ב'</a:t>
            </a: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 21 ב'-ג'</a:t>
            </a:r>
            <a:endParaRPr lang="he-IL" sz="1800" b="1" dirty="0" smtClean="0">
              <a:solidFill>
                <a:schemeClr val="accent6">
                  <a:lumMod val="50000"/>
                  <a:lumOff val="50000"/>
                </a:schemeClr>
              </a:solidFill>
              <a:latin typeface="+mn-lt"/>
              <a:ea typeface="+mn-ea"/>
              <a:cs typeface="+mn-cs"/>
            </a:endParaRPr>
          </a:p>
        </p:txBody>
      </p:sp>
      <p:sp>
        <p:nvSpPr>
          <p:cNvPr id="198662" name="מלבן 14"/>
          <p:cNvSpPr>
            <a:spLocks noChangeArrowheads="1"/>
          </p:cNvSpPr>
          <p:nvPr/>
        </p:nvSpPr>
        <p:spPr bwMode="auto">
          <a:xfrm>
            <a:off x="912440" y="1123472"/>
            <a:ext cx="7620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he-IL" dirty="0" smtClean="0">
                <a:solidFill>
                  <a:srgbClr val="1F497D"/>
                </a:solidFill>
              </a:rPr>
              <a:t>ב. לדעתכם</a:t>
            </a:r>
            <a:r>
              <a:rPr lang="he-IL" dirty="0">
                <a:solidFill>
                  <a:srgbClr val="1F497D"/>
                </a:solidFill>
              </a:rPr>
              <a:t>, מהו השינוי בריכוז </a:t>
            </a:r>
            <a:r>
              <a:rPr lang="he-IL" dirty="0">
                <a:solidFill>
                  <a:srgbClr val="1D4C72"/>
                </a:solidFill>
              </a:rPr>
              <a:t>החמצן </a:t>
            </a:r>
          </a:p>
          <a:p>
            <a:pPr lvl="0"/>
            <a:r>
              <a:rPr lang="he-IL" dirty="0">
                <a:solidFill>
                  <a:srgbClr val="1D4C72"/>
                </a:solidFill>
              </a:rPr>
              <a:t>    באוויר </a:t>
            </a:r>
            <a:r>
              <a:rPr lang="he-IL" dirty="0">
                <a:solidFill>
                  <a:srgbClr val="1F497D"/>
                </a:solidFill>
              </a:rPr>
              <a:t>במְכל</a:t>
            </a:r>
            <a:r>
              <a:rPr lang="he-IL" dirty="0">
                <a:solidFill>
                  <a:srgbClr val="1D4C72"/>
                </a:solidFill>
              </a:rPr>
              <a:t> במהלך הניסו</a:t>
            </a:r>
            <a:r>
              <a:rPr lang="he-IL" dirty="0">
                <a:solidFill>
                  <a:srgbClr val="1F497D"/>
                </a:solidFill>
              </a:rPr>
              <a:t>י? </a:t>
            </a:r>
            <a:r>
              <a:rPr lang="he-IL" dirty="0">
                <a:solidFill>
                  <a:srgbClr val="1D4C72"/>
                </a:solidFill>
              </a:rPr>
              <a:t>נמקו. </a:t>
            </a:r>
          </a:p>
          <a:p>
            <a:pPr lvl="0"/>
            <a:endParaRPr lang="he-IL" dirty="0">
              <a:solidFill>
                <a:srgbClr val="1D4C72"/>
              </a:solidFill>
            </a:endParaRPr>
          </a:p>
          <a:p>
            <a:endParaRPr lang="he-IL" dirty="0">
              <a:solidFill>
                <a:srgbClr val="1D4C72"/>
              </a:solidFill>
            </a:endParaRPr>
          </a:p>
          <a:p>
            <a:endParaRPr lang="he-IL" dirty="0">
              <a:solidFill>
                <a:srgbClr val="1D4C72"/>
              </a:solidFill>
            </a:endParaRPr>
          </a:p>
          <a:p>
            <a:endParaRPr lang="he-IL" dirty="0">
              <a:solidFill>
                <a:srgbClr val="1D4C72"/>
              </a:solidFill>
            </a:endParaRPr>
          </a:p>
          <a:p>
            <a:endParaRPr lang="he-IL" dirty="0">
              <a:solidFill>
                <a:srgbClr val="1D4C72"/>
              </a:solidFill>
            </a:endParaRPr>
          </a:p>
          <a:p>
            <a:endParaRPr lang="he-IL" dirty="0">
              <a:solidFill>
                <a:srgbClr val="1D4C72"/>
              </a:solidFill>
            </a:endParaRPr>
          </a:p>
          <a:p>
            <a:endParaRPr lang="he-IL" dirty="0">
              <a:solidFill>
                <a:srgbClr val="1D4C72"/>
              </a:solidFill>
            </a:endParaRPr>
          </a:p>
          <a:p>
            <a:endParaRPr lang="he-IL" dirty="0">
              <a:solidFill>
                <a:srgbClr val="1D4C72"/>
              </a:solidFill>
            </a:endParaRPr>
          </a:p>
          <a:p>
            <a:endParaRPr lang="he-IL" dirty="0">
              <a:solidFill>
                <a:srgbClr val="1D4C72"/>
              </a:solidFill>
            </a:endParaRPr>
          </a:p>
          <a:p>
            <a:endParaRPr lang="he-IL" dirty="0">
              <a:solidFill>
                <a:srgbClr val="1D4C72"/>
              </a:solidFill>
            </a:endParaRPr>
          </a:p>
          <a:p>
            <a:endParaRPr lang="he-IL" dirty="0">
              <a:solidFill>
                <a:schemeClr val="tx2"/>
              </a:solidFill>
            </a:endParaRPr>
          </a:p>
          <a:p>
            <a:r>
              <a:rPr lang="he-IL" dirty="0">
                <a:solidFill>
                  <a:schemeClr val="tx2"/>
                </a:solidFill>
              </a:rPr>
              <a:t>ג. שרטטו שתי עקומות על מערכת הצירים: </a:t>
            </a:r>
          </a:p>
          <a:p>
            <a:r>
              <a:rPr lang="he-IL" dirty="0">
                <a:solidFill>
                  <a:schemeClr val="tx2"/>
                </a:solidFill>
              </a:rPr>
              <a:t>האחת מתארת את השינוי בריכוז החמצן </a:t>
            </a:r>
          </a:p>
          <a:p>
            <a:r>
              <a:rPr lang="he-IL" dirty="0">
                <a:solidFill>
                  <a:schemeClr val="tx2"/>
                </a:solidFill>
              </a:rPr>
              <a:t>באוויר </a:t>
            </a:r>
            <a:r>
              <a:rPr lang="he-IL" dirty="0" smtClean="0">
                <a:solidFill>
                  <a:schemeClr val="tx2"/>
                </a:solidFill>
              </a:rPr>
              <a:t>במְכל </a:t>
            </a:r>
            <a:r>
              <a:rPr lang="he-IL" dirty="0">
                <a:solidFill>
                  <a:schemeClr val="tx2"/>
                </a:solidFill>
              </a:rPr>
              <a:t>בזמן הניסוי והשנייה מתארת </a:t>
            </a:r>
          </a:p>
          <a:p>
            <a:r>
              <a:rPr lang="he-IL" dirty="0">
                <a:solidFill>
                  <a:schemeClr val="tx2"/>
                </a:solidFill>
              </a:rPr>
              <a:t>את השינוי בריכוז הפחמן </a:t>
            </a:r>
            <a:r>
              <a:rPr lang="he-IL" dirty="0" smtClean="0">
                <a:solidFill>
                  <a:schemeClr val="tx2"/>
                </a:solidFill>
              </a:rPr>
              <a:t>הדו</a:t>
            </a:r>
            <a:r>
              <a:rPr lang="he-IL" dirty="0" smtClean="0">
                <a:solidFill>
                  <a:schemeClr val="tx2"/>
                </a:solidFill>
                <a:latin typeface="Arial"/>
                <a:cs typeface="Arial"/>
              </a:rPr>
              <a:t>־</a:t>
            </a:r>
            <a:r>
              <a:rPr lang="he-IL" dirty="0" smtClean="0">
                <a:solidFill>
                  <a:schemeClr val="tx2"/>
                </a:solidFill>
              </a:rPr>
              <a:t>חמצני </a:t>
            </a:r>
            <a:endParaRPr lang="he-IL" dirty="0">
              <a:solidFill>
                <a:schemeClr val="tx2"/>
              </a:solidFill>
            </a:endParaRPr>
          </a:p>
          <a:p>
            <a:r>
              <a:rPr lang="he-IL" dirty="0">
                <a:solidFill>
                  <a:schemeClr val="tx2"/>
                </a:solidFill>
              </a:rPr>
              <a:t>באוויר </a:t>
            </a:r>
            <a:r>
              <a:rPr lang="he-IL" dirty="0" smtClean="0">
                <a:solidFill>
                  <a:schemeClr val="tx2"/>
                </a:solidFill>
              </a:rPr>
              <a:t>במכל.</a:t>
            </a:r>
            <a:endParaRPr lang="en-US" dirty="0">
              <a:solidFill>
                <a:schemeClr val="tx2"/>
              </a:solidFill>
            </a:endParaRPr>
          </a:p>
        </p:txBody>
      </p:sp>
      <p:grpSp>
        <p:nvGrpSpPr>
          <p:cNvPr id="198663" name="קבוצה 22"/>
          <p:cNvGrpSpPr>
            <a:grpSpLocks/>
          </p:cNvGrpSpPr>
          <p:nvPr/>
        </p:nvGrpSpPr>
        <p:grpSpPr bwMode="auto">
          <a:xfrm>
            <a:off x="132623" y="1123471"/>
            <a:ext cx="4889784" cy="2320584"/>
            <a:chOff x="1325569" y="1567848"/>
            <a:chExt cx="5485193" cy="2879235"/>
          </a:xfrm>
        </p:grpSpPr>
        <p:grpSp>
          <p:nvGrpSpPr>
            <p:cNvPr id="198664" name="קבוצה 18"/>
            <p:cNvGrpSpPr>
              <a:grpSpLocks/>
            </p:cNvGrpSpPr>
            <p:nvPr/>
          </p:nvGrpSpPr>
          <p:grpSpPr bwMode="auto">
            <a:xfrm>
              <a:off x="1325569" y="1567848"/>
              <a:ext cx="5485193" cy="2879235"/>
              <a:chOff x="1325569" y="1567848"/>
              <a:chExt cx="5485193" cy="2879235"/>
            </a:xfrm>
          </p:grpSpPr>
          <p:cxnSp>
            <p:nvCxnSpPr>
              <p:cNvPr id="3" name="מחבר חץ ישר 2"/>
              <p:cNvCxnSpPr/>
              <p:nvPr/>
            </p:nvCxnSpPr>
            <p:spPr>
              <a:xfrm flipV="1">
                <a:off x="3330225" y="1772370"/>
                <a:ext cx="17459" cy="1728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3330225" y="3501013"/>
                <a:ext cx="27536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3347684" y="2275566"/>
                <a:ext cx="1958496" cy="900036"/>
              </a:xfrm>
              <a:custGeom>
                <a:avLst/>
                <a:gdLst>
                  <a:gd name="connsiteX0" fmla="*/ 0 w 1712685"/>
                  <a:gd name="connsiteY0" fmla="*/ 827597 h 856178"/>
                  <a:gd name="connsiteX1" fmla="*/ 508000 w 1712685"/>
                  <a:gd name="connsiteY1" fmla="*/ 755026 h 856178"/>
                  <a:gd name="connsiteX2" fmla="*/ 1088571 w 1712685"/>
                  <a:gd name="connsiteY2" fmla="*/ 283 h 856178"/>
                  <a:gd name="connsiteX3" fmla="*/ 1393371 w 1712685"/>
                  <a:gd name="connsiteY3" fmla="*/ 667940 h 856178"/>
                  <a:gd name="connsiteX4" fmla="*/ 1712685 w 1712685"/>
                  <a:gd name="connsiteY4" fmla="*/ 813083 h 856178"/>
                  <a:gd name="connsiteX0" fmla="*/ 0 w 1698950"/>
                  <a:gd name="connsiteY0" fmla="*/ 900169 h 912379"/>
                  <a:gd name="connsiteX1" fmla="*/ 494265 w 1698950"/>
                  <a:gd name="connsiteY1" fmla="*/ 755026 h 912379"/>
                  <a:gd name="connsiteX2" fmla="*/ 1074836 w 1698950"/>
                  <a:gd name="connsiteY2" fmla="*/ 283 h 912379"/>
                  <a:gd name="connsiteX3" fmla="*/ 1379636 w 1698950"/>
                  <a:gd name="connsiteY3" fmla="*/ 667940 h 912379"/>
                  <a:gd name="connsiteX4" fmla="*/ 1698950 w 1698950"/>
                  <a:gd name="connsiteY4" fmla="*/ 813083 h 912379"/>
                  <a:gd name="connsiteX0" fmla="*/ 0 w 1698950"/>
                  <a:gd name="connsiteY0" fmla="*/ 900169 h 900169"/>
                  <a:gd name="connsiteX1" fmla="*/ 494265 w 1698950"/>
                  <a:gd name="connsiteY1" fmla="*/ 755026 h 900169"/>
                  <a:gd name="connsiteX2" fmla="*/ 1074836 w 1698950"/>
                  <a:gd name="connsiteY2" fmla="*/ 283 h 900169"/>
                  <a:gd name="connsiteX3" fmla="*/ 1379636 w 1698950"/>
                  <a:gd name="connsiteY3" fmla="*/ 667940 h 900169"/>
                  <a:gd name="connsiteX4" fmla="*/ 1698950 w 1698950"/>
                  <a:gd name="connsiteY4" fmla="*/ 813083 h 900169"/>
                  <a:gd name="connsiteX0" fmla="*/ 0 w 1698950"/>
                  <a:gd name="connsiteY0" fmla="*/ 900169 h 901142"/>
                  <a:gd name="connsiteX1" fmla="*/ 494265 w 1698950"/>
                  <a:gd name="connsiteY1" fmla="*/ 755026 h 901142"/>
                  <a:gd name="connsiteX2" fmla="*/ 1074836 w 1698950"/>
                  <a:gd name="connsiteY2" fmla="*/ 283 h 901142"/>
                  <a:gd name="connsiteX3" fmla="*/ 1379636 w 1698950"/>
                  <a:gd name="connsiteY3" fmla="*/ 667940 h 901142"/>
                  <a:gd name="connsiteX4" fmla="*/ 1698950 w 1698950"/>
                  <a:gd name="connsiteY4" fmla="*/ 813083 h 901142"/>
                  <a:gd name="connsiteX0" fmla="*/ 0 w 1753892"/>
                  <a:gd name="connsiteY0" fmla="*/ 900169 h 901142"/>
                  <a:gd name="connsiteX1" fmla="*/ 549207 w 1753892"/>
                  <a:gd name="connsiteY1" fmla="*/ 755026 h 901142"/>
                  <a:gd name="connsiteX2" fmla="*/ 1129778 w 1753892"/>
                  <a:gd name="connsiteY2" fmla="*/ 283 h 901142"/>
                  <a:gd name="connsiteX3" fmla="*/ 1434578 w 1753892"/>
                  <a:gd name="connsiteY3" fmla="*/ 667940 h 901142"/>
                  <a:gd name="connsiteX4" fmla="*/ 1753892 w 1753892"/>
                  <a:gd name="connsiteY4" fmla="*/ 813083 h 901142"/>
                  <a:gd name="connsiteX0" fmla="*/ 0 w 1753892"/>
                  <a:gd name="connsiteY0" fmla="*/ 899922 h 900005"/>
                  <a:gd name="connsiteX1" fmla="*/ 604149 w 1753892"/>
                  <a:gd name="connsiteY1" fmla="*/ 638664 h 900005"/>
                  <a:gd name="connsiteX2" fmla="*/ 1129778 w 1753892"/>
                  <a:gd name="connsiteY2" fmla="*/ 36 h 900005"/>
                  <a:gd name="connsiteX3" fmla="*/ 1434578 w 1753892"/>
                  <a:gd name="connsiteY3" fmla="*/ 667693 h 900005"/>
                  <a:gd name="connsiteX4" fmla="*/ 1753892 w 1753892"/>
                  <a:gd name="connsiteY4" fmla="*/ 812836 h 900005"/>
                  <a:gd name="connsiteX0" fmla="*/ 0 w 1808835"/>
                  <a:gd name="connsiteY0" fmla="*/ 899922 h 900005"/>
                  <a:gd name="connsiteX1" fmla="*/ 604149 w 1808835"/>
                  <a:gd name="connsiteY1" fmla="*/ 638664 h 900005"/>
                  <a:gd name="connsiteX2" fmla="*/ 1129778 w 1808835"/>
                  <a:gd name="connsiteY2" fmla="*/ 36 h 900005"/>
                  <a:gd name="connsiteX3" fmla="*/ 1434578 w 1808835"/>
                  <a:gd name="connsiteY3" fmla="*/ 667693 h 900005"/>
                  <a:gd name="connsiteX4" fmla="*/ 1808835 w 1808835"/>
                  <a:gd name="connsiteY4" fmla="*/ 841865 h 900005"/>
                  <a:gd name="connsiteX0" fmla="*/ 0 w 1812666"/>
                  <a:gd name="connsiteY0" fmla="*/ 899922 h 900005"/>
                  <a:gd name="connsiteX1" fmla="*/ 604149 w 1812666"/>
                  <a:gd name="connsiteY1" fmla="*/ 638664 h 900005"/>
                  <a:gd name="connsiteX2" fmla="*/ 1129778 w 1812666"/>
                  <a:gd name="connsiteY2" fmla="*/ 36 h 900005"/>
                  <a:gd name="connsiteX3" fmla="*/ 1434578 w 1812666"/>
                  <a:gd name="connsiteY3" fmla="*/ 667693 h 900005"/>
                  <a:gd name="connsiteX4" fmla="*/ 1808835 w 1812666"/>
                  <a:gd name="connsiteY4" fmla="*/ 841865 h 900005"/>
                  <a:gd name="connsiteX0" fmla="*/ 0 w 1853515"/>
                  <a:gd name="connsiteY0" fmla="*/ 899922 h 900005"/>
                  <a:gd name="connsiteX1" fmla="*/ 604149 w 1853515"/>
                  <a:gd name="connsiteY1" fmla="*/ 638664 h 900005"/>
                  <a:gd name="connsiteX2" fmla="*/ 1129778 w 1853515"/>
                  <a:gd name="connsiteY2" fmla="*/ 36 h 900005"/>
                  <a:gd name="connsiteX3" fmla="*/ 1434578 w 1853515"/>
                  <a:gd name="connsiteY3" fmla="*/ 667693 h 900005"/>
                  <a:gd name="connsiteX4" fmla="*/ 1850042 w 1853515"/>
                  <a:gd name="connsiteY4" fmla="*/ 885408 h 90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15" h="900005">
                    <a:moveTo>
                      <a:pt x="0" y="899922"/>
                    </a:moveTo>
                    <a:cubicBezTo>
                      <a:pt x="149551" y="903551"/>
                      <a:pt x="415853" y="788645"/>
                      <a:pt x="604149" y="638664"/>
                    </a:cubicBezTo>
                    <a:cubicBezTo>
                      <a:pt x="792445" y="488683"/>
                      <a:pt x="991373" y="-4802"/>
                      <a:pt x="1129778" y="36"/>
                    </a:cubicBezTo>
                    <a:cubicBezTo>
                      <a:pt x="1268183" y="4874"/>
                      <a:pt x="1314534" y="520131"/>
                      <a:pt x="1434578" y="667693"/>
                    </a:cubicBezTo>
                    <a:cubicBezTo>
                      <a:pt x="1554622" y="815255"/>
                      <a:pt x="1891249" y="856380"/>
                      <a:pt x="1850042" y="8854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8670" name="מלבן 13"/>
              <p:cNvSpPr>
                <a:spLocks noChangeArrowheads="1"/>
              </p:cNvSpPr>
              <p:nvPr/>
            </p:nvSpPr>
            <p:spPr bwMode="auto">
              <a:xfrm>
                <a:off x="5443199" y="3501008"/>
                <a:ext cx="437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D4C72"/>
                    </a:solidFill>
                  </a:rPr>
                  <a:t>זמן</a:t>
                </a:r>
                <a:endParaRPr lang="he-IL" sz="1600" dirty="0">
                  <a:solidFill>
                    <a:prstClr val="black"/>
                  </a:solidFill>
                </a:endParaRPr>
              </a:p>
            </p:txBody>
          </p:sp>
          <p:sp>
            <p:nvSpPr>
              <p:cNvPr id="198671" name="מלבן 15"/>
              <p:cNvSpPr>
                <a:spLocks noChangeArrowheads="1"/>
              </p:cNvSpPr>
              <p:nvPr/>
            </p:nvSpPr>
            <p:spPr bwMode="auto">
              <a:xfrm>
                <a:off x="1325569" y="1772816"/>
                <a:ext cx="202211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1D4C72"/>
                    </a:solidFill>
                  </a:rPr>
                  <a:t>קצב הנשימה</a:t>
                </a:r>
              </a:p>
              <a:p>
                <a:r>
                  <a:rPr lang="he-IL" sz="1600" dirty="0">
                    <a:solidFill>
                      <a:srgbClr val="1D4C72"/>
                    </a:solidFill>
                  </a:rPr>
                  <a:t>(מס' נשימות בדקה)</a:t>
                </a:r>
                <a:endParaRPr lang="he-IL" sz="1600" dirty="0">
                  <a:solidFill>
                    <a:prstClr val="black"/>
                  </a:solidFill>
                </a:endParaRPr>
              </a:p>
            </p:txBody>
          </p:sp>
          <p:sp>
            <p:nvSpPr>
              <p:cNvPr id="198672" name="מלבן 16"/>
              <p:cNvSpPr>
                <a:spLocks noChangeArrowheads="1"/>
              </p:cNvSpPr>
              <p:nvPr/>
            </p:nvSpPr>
            <p:spPr bwMode="auto">
              <a:xfrm>
                <a:off x="2411760" y="3862308"/>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הכנסת החולדה </a:t>
                </a:r>
                <a:r>
                  <a:rPr lang="he-IL" sz="1600" dirty="0">
                    <a:solidFill>
                      <a:srgbClr val="1F497D"/>
                    </a:solidFill>
                  </a:rPr>
                  <a:t>למְכל</a:t>
                </a:r>
              </a:p>
            </p:txBody>
          </p:sp>
          <p:sp>
            <p:nvSpPr>
              <p:cNvPr id="198673" name="מלבן 17"/>
              <p:cNvSpPr>
                <a:spLocks noChangeArrowheads="1"/>
              </p:cNvSpPr>
              <p:nvPr/>
            </p:nvSpPr>
            <p:spPr bwMode="auto">
              <a:xfrm>
                <a:off x="3776052" y="3839562"/>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החדרת חומר הקושר </a:t>
                </a:r>
                <a:r>
                  <a:rPr lang="en-US" sz="1600" dirty="0">
                    <a:solidFill>
                      <a:srgbClr val="1D4C72"/>
                    </a:solidFill>
                  </a:rPr>
                  <a:t>CO</a:t>
                </a:r>
                <a:r>
                  <a:rPr lang="en-US" sz="1600" baseline="-25000" dirty="0">
                    <a:solidFill>
                      <a:srgbClr val="1D4C72"/>
                    </a:solidFill>
                  </a:rPr>
                  <a:t>2</a:t>
                </a:r>
                <a:endParaRPr lang="he-IL" sz="1600" baseline="-25000" dirty="0">
                  <a:solidFill>
                    <a:prstClr val="black"/>
                  </a:solidFill>
                </a:endParaRPr>
              </a:p>
            </p:txBody>
          </p:sp>
          <p:sp>
            <p:nvSpPr>
              <p:cNvPr id="198674" name="מלבן 19"/>
              <p:cNvSpPr>
                <a:spLocks noChangeArrowheads="1"/>
              </p:cNvSpPr>
              <p:nvPr/>
            </p:nvSpPr>
            <p:spPr bwMode="auto">
              <a:xfrm>
                <a:off x="2923507" y="1567848"/>
                <a:ext cx="3887255" cy="38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b="1" dirty="0">
                    <a:solidFill>
                      <a:srgbClr val="1D4C72"/>
                    </a:solidFill>
                  </a:rPr>
                  <a:t>השתנות קצב הנשימה עם הזמן</a:t>
                </a:r>
                <a:endParaRPr lang="he-IL" sz="1400" b="1" baseline="-25000" dirty="0">
                  <a:solidFill>
                    <a:prstClr val="black"/>
                  </a:solidFill>
                </a:endParaRPr>
              </a:p>
            </p:txBody>
          </p:sp>
        </p:grpSp>
        <p:cxnSp>
          <p:nvCxnSpPr>
            <p:cNvPr id="22" name="מחבר חץ ישר 21"/>
            <p:cNvCxnSpPr/>
            <p:nvPr/>
          </p:nvCxnSpPr>
          <p:spPr>
            <a:xfrm flipH="1" flipV="1">
              <a:off x="3338161"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flipV="1">
              <a:off x="4434855"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62</a:t>
            </a:fld>
            <a:endParaRPr lang="he-IL" sz="1100" dirty="0" smtClean="0">
              <a:solidFill>
                <a:prstClr val="white">
                  <a:lumMod val="75000"/>
                </a:prstClr>
              </a:solidFill>
            </a:endParaRPr>
          </a:p>
        </p:txBody>
      </p:sp>
      <p:grpSp>
        <p:nvGrpSpPr>
          <p:cNvPr id="34" name="קבוצה 22"/>
          <p:cNvGrpSpPr>
            <a:grpSpLocks/>
          </p:cNvGrpSpPr>
          <p:nvPr/>
        </p:nvGrpSpPr>
        <p:grpSpPr bwMode="auto">
          <a:xfrm>
            <a:off x="-42898" y="3755739"/>
            <a:ext cx="5838805" cy="2837679"/>
            <a:chOff x="1325220" y="1609643"/>
            <a:chExt cx="5837381" cy="2837440"/>
          </a:xfrm>
        </p:grpSpPr>
        <p:grpSp>
          <p:nvGrpSpPr>
            <p:cNvPr id="35" name="קבוצה 18"/>
            <p:cNvGrpSpPr>
              <a:grpSpLocks/>
            </p:cNvGrpSpPr>
            <p:nvPr/>
          </p:nvGrpSpPr>
          <p:grpSpPr bwMode="auto">
            <a:xfrm>
              <a:off x="1325220" y="1609643"/>
              <a:ext cx="5837381" cy="2837440"/>
              <a:chOff x="1325220" y="1609643"/>
              <a:chExt cx="5837381" cy="2837440"/>
            </a:xfrm>
          </p:grpSpPr>
          <p:cxnSp>
            <p:nvCxnSpPr>
              <p:cNvPr id="38" name="מחבר חץ ישר 37"/>
              <p:cNvCxnSpPr/>
              <p:nvPr/>
            </p:nvCxnSpPr>
            <p:spPr>
              <a:xfrm flipV="1">
                <a:off x="3330225" y="1772370"/>
                <a:ext cx="17459" cy="1728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מחבר חץ ישר 38"/>
              <p:cNvCxnSpPr/>
              <p:nvPr/>
            </p:nvCxnSpPr>
            <p:spPr>
              <a:xfrm>
                <a:off x="3330225" y="3501013"/>
                <a:ext cx="27536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מלבן 13"/>
              <p:cNvSpPr>
                <a:spLocks noChangeArrowheads="1"/>
              </p:cNvSpPr>
              <p:nvPr/>
            </p:nvSpPr>
            <p:spPr bwMode="auto">
              <a:xfrm>
                <a:off x="5443199" y="3501008"/>
                <a:ext cx="437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D4C72"/>
                    </a:solidFill>
                  </a:rPr>
                  <a:t>זמן</a:t>
                </a:r>
                <a:endParaRPr lang="he-IL" sz="1600" dirty="0">
                  <a:solidFill>
                    <a:prstClr val="black"/>
                  </a:solidFill>
                </a:endParaRPr>
              </a:p>
            </p:txBody>
          </p:sp>
          <p:sp>
            <p:nvSpPr>
              <p:cNvPr id="42" name="מלבן 15"/>
              <p:cNvSpPr>
                <a:spLocks noChangeArrowheads="1"/>
              </p:cNvSpPr>
              <p:nvPr/>
            </p:nvSpPr>
            <p:spPr bwMode="auto">
              <a:xfrm>
                <a:off x="1325220" y="1772816"/>
                <a:ext cx="2022116" cy="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1D4C72"/>
                    </a:solidFill>
                  </a:rPr>
                  <a:t>ריכוז הגז </a:t>
                </a:r>
              </a:p>
              <a:p>
                <a:r>
                  <a:rPr lang="he-IL" sz="1600" dirty="0">
                    <a:solidFill>
                      <a:srgbClr val="1D4C72"/>
                    </a:solidFill>
                  </a:rPr>
                  <a:t>באוויר </a:t>
                </a:r>
                <a:r>
                  <a:rPr lang="he-IL" sz="1600" dirty="0" smtClean="0">
                    <a:solidFill>
                      <a:schemeClr val="tx2"/>
                    </a:solidFill>
                  </a:rPr>
                  <a:t>במכל</a:t>
                </a:r>
                <a:endParaRPr lang="he-IL" sz="1600" dirty="0">
                  <a:solidFill>
                    <a:schemeClr val="tx2"/>
                  </a:solidFill>
                </a:endParaRPr>
              </a:p>
            </p:txBody>
          </p:sp>
          <p:sp>
            <p:nvSpPr>
              <p:cNvPr id="43" name="מלבן 16"/>
              <p:cNvSpPr>
                <a:spLocks noChangeArrowheads="1"/>
              </p:cNvSpPr>
              <p:nvPr/>
            </p:nvSpPr>
            <p:spPr bwMode="auto">
              <a:xfrm>
                <a:off x="2411760" y="3862308"/>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הכנסת החולדה </a:t>
                </a:r>
                <a:r>
                  <a:rPr lang="he-IL" sz="1600" dirty="0">
                    <a:solidFill>
                      <a:srgbClr val="1F497D"/>
                    </a:solidFill>
                  </a:rPr>
                  <a:t>למְכל</a:t>
                </a:r>
              </a:p>
            </p:txBody>
          </p:sp>
          <p:sp>
            <p:nvSpPr>
              <p:cNvPr id="44" name="מלבן 17"/>
              <p:cNvSpPr>
                <a:spLocks noChangeArrowheads="1"/>
              </p:cNvSpPr>
              <p:nvPr/>
            </p:nvSpPr>
            <p:spPr bwMode="auto">
              <a:xfrm>
                <a:off x="3776052" y="3839562"/>
                <a:ext cx="1590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1D4C72"/>
                    </a:solidFill>
                  </a:rPr>
                  <a:t>החדרת חומר הקושר </a:t>
                </a:r>
                <a:r>
                  <a:rPr lang="en-US" sz="1600" dirty="0">
                    <a:solidFill>
                      <a:srgbClr val="1D4C72"/>
                    </a:solidFill>
                  </a:rPr>
                  <a:t>CO</a:t>
                </a:r>
                <a:r>
                  <a:rPr lang="en-US" sz="1600" baseline="-25000" dirty="0">
                    <a:solidFill>
                      <a:srgbClr val="1D4C72"/>
                    </a:solidFill>
                  </a:rPr>
                  <a:t>2</a:t>
                </a:r>
                <a:endParaRPr lang="he-IL" sz="1600" baseline="-25000" dirty="0">
                  <a:solidFill>
                    <a:prstClr val="black"/>
                  </a:solidFill>
                </a:endParaRPr>
              </a:p>
            </p:txBody>
          </p:sp>
          <p:sp>
            <p:nvSpPr>
              <p:cNvPr id="45" name="מלבן 19"/>
              <p:cNvSpPr>
                <a:spLocks noChangeArrowheads="1"/>
              </p:cNvSpPr>
              <p:nvPr/>
            </p:nvSpPr>
            <p:spPr bwMode="auto">
              <a:xfrm>
                <a:off x="3275346" y="1609643"/>
                <a:ext cx="3887255" cy="5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b="1" dirty="0">
                    <a:solidFill>
                      <a:srgbClr val="1D4C72"/>
                    </a:solidFill>
                  </a:rPr>
                  <a:t>השינויים בריכוז החמצן והפחמן הדו-חמצני באוויר </a:t>
                </a:r>
                <a:r>
                  <a:rPr lang="he-IL" sz="1400" b="1" dirty="0" smtClean="0">
                    <a:solidFill>
                      <a:schemeClr val="tx2"/>
                    </a:solidFill>
                  </a:rPr>
                  <a:t>במְכל</a:t>
                </a:r>
                <a:endParaRPr lang="he-IL" sz="1400" b="1" baseline="-25000" dirty="0">
                  <a:solidFill>
                    <a:schemeClr val="tx2"/>
                  </a:solidFill>
                </a:endParaRPr>
              </a:p>
            </p:txBody>
          </p:sp>
        </p:grpSp>
        <p:cxnSp>
          <p:nvCxnSpPr>
            <p:cNvPr id="36" name="מחבר חץ ישר 35"/>
            <p:cNvCxnSpPr/>
            <p:nvPr/>
          </p:nvCxnSpPr>
          <p:spPr>
            <a:xfrm flipH="1" flipV="1">
              <a:off x="3338161"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a:xfrm flipH="1" flipV="1">
              <a:off x="4434855" y="3501013"/>
              <a:ext cx="9523" cy="4317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צורה חופשית 3"/>
          <p:cNvSpPr/>
          <p:nvPr/>
        </p:nvSpPr>
        <p:spPr>
          <a:xfrm>
            <a:off x="1993471" y="4653136"/>
            <a:ext cx="1765941" cy="832312"/>
          </a:xfrm>
          <a:custGeom>
            <a:avLst/>
            <a:gdLst>
              <a:gd name="connsiteX0" fmla="*/ 0 w 1048512"/>
              <a:gd name="connsiteY0" fmla="*/ 0 h 1389888"/>
              <a:gd name="connsiteX1" fmla="*/ 707136 w 1048512"/>
              <a:gd name="connsiteY1" fmla="*/ 890016 h 1389888"/>
              <a:gd name="connsiteX2" fmla="*/ 1048512 w 1048512"/>
              <a:gd name="connsiteY2" fmla="*/ 1389888 h 1389888"/>
              <a:gd name="connsiteX3" fmla="*/ 1048512 w 1048512"/>
              <a:gd name="connsiteY3" fmla="*/ 1389888 h 1389888"/>
              <a:gd name="connsiteX0" fmla="*/ 0 w 1048512"/>
              <a:gd name="connsiteY0" fmla="*/ 0 h 1389888"/>
              <a:gd name="connsiteX1" fmla="*/ 740228 w 1048512"/>
              <a:gd name="connsiteY1" fmla="*/ 853440 h 1389888"/>
              <a:gd name="connsiteX2" fmla="*/ 1048512 w 1048512"/>
              <a:gd name="connsiteY2" fmla="*/ 1389888 h 1389888"/>
              <a:gd name="connsiteX3" fmla="*/ 1048512 w 1048512"/>
              <a:gd name="connsiteY3" fmla="*/ 1389888 h 1389888"/>
              <a:gd name="connsiteX0" fmla="*/ 0 w 1048512"/>
              <a:gd name="connsiteY0" fmla="*/ 0 h 1389888"/>
              <a:gd name="connsiteX1" fmla="*/ 740228 w 1048512"/>
              <a:gd name="connsiteY1" fmla="*/ 853440 h 1389888"/>
              <a:gd name="connsiteX2" fmla="*/ 1048512 w 1048512"/>
              <a:gd name="connsiteY2" fmla="*/ 1389888 h 1389888"/>
              <a:gd name="connsiteX0" fmla="*/ 0 w 740228"/>
              <a:gd name="connsiteY0" fmla="*/ 0 h 853440"/>
              <a:gd name="connsiteX1" fmla="*/ 740228 w 740228"/>
              <a:gd name="connsiteY1" fmla="*/ 853440 h 853440"/>
              <a:gd name="connsiteX0" fmla="*/ 0 w 905687"/>
              <a:gd name="connsiteY0" fmla="*/ 0 h 1093769"/>
              <a:gd name="connsiteX1" fmla="*/ 905687 w 905687"/>
              <a:gd name="connsiteY1" fmla="*/ 1093769 h 1093769"/>
              <a:gd name="connsiteX0" fmla="*/ 0 w 905687"/>
              <a:gd name="connsiteY0" fmla="*/ 0 h 1093769"/>
              <a:gd name="connsiteX1" fmla="*/ 905687 w 905687"/>
              <a:gd name="connsiteY1" fmla="*/ 1093769 h 1093769"/>
              <a:gd name="connsiteX0" fmla="*/ 0 w 958634"/>
              <a:gd name="connsiteY0" fmla="*/ 0 h 1093769"/>
              <a:gd name="connsiteX1" fmla="*/ 958634 w 958634"/>
              <a:gd name="connsiteY1" fmla="*/ 1093769 h 1093769"/>
            </a:gdLst>
            <a:ahLst/>
            <a:cxnLst>
              <a:cxn ang="0">
                <a:pos x="connsiteX0" y="connsiteY0"/>
              </a:cxn>
              <a:cxn ang="0">
                <a:pos x="connsiteX1" y="connsiteY1"/>
              </a:cxn>
            </a:cxnLst>
            <a:rect l="l" t="t" r="r" b="b"/>
            <a:pathLst>
              <a:path w="958634" h="1093769">
                <a:moveTo>
                  <a:pt x="0" y="0"/>
                </a:moveTo>
                <a:cubicBezTo>
                  <a:pt x="266192" y="329184"/>
                  <a:pt x="803737" y="814056"/>
                  <a:pt x="958634" y="109376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צורה חופשית 39"/>
          <p:cNvSpPr/>
          <p:nvPr/>
        </p:nvSpPr>
        <p:spPr bwMode="auto">
          <a:xfrm>
            <a:off x="1993471" y="4863836"/>
            <a:ext cx="1745904" cy="725404"/>
          </a:xfrm>
          <a:custGeom>
            <a:avLst/>
            <a:gdLst>
              <a:gd name="connsiteX0" fmla="*/ 0 w 1712685"/>
              <a:gd name="connsiteY0" fmla="*/ 827597 h 856178"/>
              <a:gd name="connsiteX1" fmla="*/ 508000 w 1712685"/>
              <a:gd name="connsiteY1" fmla="*/ 755026 h 856178"/>
              <a:gd name="connsiteX2" fmla="*/ 1088571 w 1712685"/>
              <a:gd name="connsiteY2" fmla="*/ 283 h 856178"/>
              <a:gd name="connsiteX3" fmla="*/ 1393371 w 1712685"/>
              <a:gd name="connsiteY3" fmla="*/ 667940 h 856178"/>
              <a:gd name="connsiteX4" fmla="*/ 1712685 w 1712685"/>
              <a:gd name="connsiteY4" fmla="*/ 813083 h 856178"/>
              <a:gd name="connsiteX0" fmla="*/ 0 w 1698950"/>
              <a:gd name="connsiteY0" fmla="*/ 900169 h 912379"/>
              <a:gd name="connsiteX1" fmla="*/ 494265 w 1698950"/>
              <a:gd name="connsiteY1" fmla="*/ 755026 h 912379"/>
              <a:gd name="connsiteX2" fmla="*/ 1074836 w 1698950"/>
              <a:gd name="connsiteY2" fmla="*/ 283 h 912379"/>
              <a:gd name="connsiteX3" fmla="*/ 1379636 w 1698950"/>
              <a:gd name="connsiteY3" fmla="*/ 667940 h 912379"/>
              <a:gd name="connsiteX4" fmla="*/ 1698950 w 1698950"/>
              <a:gd name="connsiteY4" fmla="*/ 813083 h 912379"/>
              <a:gd name="connsiteX0" fmla="*/ 0 w 1698950"/>
              <a:gd name="connsiteY0" fmla="*/ 900169 h 900169"/>
              <a:gd name="connsiteX1" fmla="*/ 494265 w 1698950"/>
              <a:gd name="connsiteY1" fmla="*/ 755026 h 900169"/>
              <a:gd name="connsiteX2" fmla="*/ 1074836 w 1698950"/>
              <a:gd name="connsiteY2" fmla="*/ 283 h 900169"/>
              <a:gd name="connsiteX3" fmla="*/ 1379636 w 1698950"/>
              <a:gd name="connsiteY3" fmla="*/ 667940 h 900169"/>
              <a:gd name="connsiteX4" fmla="*/ 1698950 w 1698950"/>
              <a:gd name="connsiteY4" fmla="*/ 813083 h 900169"/>
              <a:gd name="connsiteX0" fmla="*/ 0 w 1698950"/>
              <a:gd name="connsiteY0" fmla="*/ 900169 h 901142"/>
              <a:gd name="connsiteX1" fmla="*/ 494265 w 1698950"/>
              <a:gd name="connsiteY1" fmla="*/ 755026 h 901142"/>
              <a:gd name="connsiteX2" fmla="*/ 1074836 w 1698950"/>
              <a:gd name="connsiteY2" fmla="*/ 283 h 901142"/>
              <a:gd name="connsiteX3" fmla="*/ 1379636 w 1698950"/>
              <a:gd name="connsiteY3" fmla="*/ 667940 h 901142"/>
              <a:gd name="connsiteX4" fmla="*/ 1698950 w 1698950"/>
              <a:gd name="connsiteY4" fmla="*/ 813083 h 901142"/>
              <a:gd name="connsiteX0" fmla="*/ 0 w 1753892"/>
              <a:gd name="connsiteY0" fmla="*/ 900169 h 901142"/>
              <a:gd name="connsiteX1" fmla="*/ 549207 w 1753892"/>
              <a:gd name="connsiteY1" fmla="*/ 755026 h 901142"/>
              <a:gd name="connsiteX2" fmla="*/ 1129778 w 1753892"/>
              <a:gd name="connsiteY2" fmla="*/ 283 h 901142"/>
              <a:gd name="connsiteX3" fmla="*/ 1434578 w 1753892"/>
              <a:gd name="connsiteY3" fmla="*/ 667940 h 901142"/>
              <a:gd name="connsiteX4" fmla="*/ 1753892 w 1753892"/>
              <a:gd name="connsiteY4" fmla="*/ 813083 h 901142"/>
              <a:gd name="connsiteX0" fmla="*/ 0 w 1753892"/>
              <a:gd name="connsiteY0" fmla="*/ 899922 h 900005"/>
              <a:gd name="connsiteX1" fmla="*/ 604149 w 1753892"/>
              <a:gd name="connsiteY1" fmla="*/ 638664 h 900005"/>
              <a:gd name="connsiteX2" fmla="*/ 1129778 w 1753892"/>
              <a:gd name="connsiteY2" fmla="*/ 36 h 900005"/>
              <a:gd name="connsiteX3" fmla="*/ 1434578 w 1753892"/>
              <a:gd name="connsiteY3" fmla="*/ 667693 h 900005"/>
              <a:gd name="connsiteX4" fmla="*/ 1753892 w 1753892"/>
              <a:gd name="connsiteY4" fmla="*/ 812836 h 900005"/>
              <a:gd name="connsiteX0" fmla="*/ 0 w 1808835"/>
              <a:gd name="connsiteY0" fmla="*/ 899922 h 900005"/>
              <a:gd name="connsiteX1" fmla="*/ 604149 w 1808835"/>
              <a:gd name="connsiteY1" fmla="*/ 638664 h 900005"/>
              <a:gd name="connsiteX2" fmla="*/ 1129778 w 1808835"/>
              <a:gd name="connsiteY2" fmla="*/ 36 h 900005"/>
              <a:gd name="connsiteX3" fmla="*/ 1434578 w 1808835"/>
              <a:gd name="connsiteY3" fmla="*/ 667693 h 900005"/>
              <a:gd name="connsiteX4" fmla="*/ 1808835 w 1808835"/>
              <a:gd name="connsiteY4" fmla="*/ 841865 h 900005"/>
              <a:gd name="connsiteX0" fmla="*/ 0 w 1812666"/>
              <a:gd name="connsiteY0" fmla="*/ 899922 h 900005"/>
              <a:gd name="connsiteX1" fmla="*/ 604149 w 1812666"/>
              <a:gd name="connsiteY1" fmla="*/ 638664 h 900005"/>
              <a:gd name="connsiteX2" fmla="*/ 1129778 w 1812666"/>
              <a:gd name="connsiteY2" fmla="*/ 36 h 900005"/>
              <a:gd name="connsiteX3" fmla="*/ 1434578 w 1812666"/>
              <a:gd name="connsiteY3" fmla="*/ 667693 h 900005"/>
              <a:gd name="connsiteX4" fmla="*/ 1808835 w 1812666"/>
              <a:gd name="connsiteY4" fmla="*/ 841865 h 900005"/>
              <a:gd name="connsiteX0" fmla="*/ 0 w 1853515"/>
              <a:gd name="connsiteY0" fmla="*/ 899922 h 900005"/>
              <a:gd name="connsiteX1" fmla="*/ 604149 w 1853515"/>
              <a:gd name="connsiteY1" fmla="*/ 638664 h 900005"/>
              <a:gd name="connsiteX2" fmla="*/ 1129778 w 1853515"/>
              <a:gd name="connsiteY2" fmla="*/ 36 h 900005"/>
              <a:gd name="connsiteX3" fmla="*/ 1434578 w 1853515"/>
              <a:gd name="connsiteY3" fmla="*/ 667693 h 900005"/>
              <a:gd name="connsiteX4" fmla="*/ 1850042 w 1853515"/>
              <a:gd name="connsiteY4" fmla="*/ 885408 h 90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15" h="900005">
                <a:moveTo>
                  <a:pt x="0" y="899922"/>
                </a:moveTo>
                <a:cubicBezTo>
                  <a:pt x="149551" y="903551"/>
                  <a:pt x="415853" y="788645"/>
                  <a:pt x="604149" y="638664"/>
                </a:cubicBezTo>
                <a:cubicBezTo>
                  <a:pt x="792445" y="488683"/>
                  <a:pt x="991373" y="-4802"/>
                  <a:pt x="1129778" y="36"/>
                </a:cubicBezTo>
                <a:cubicBezTo>
                  <a:pt x="1268183" y="4874"/>
                  <a:pt x="1314534" y="520131"/>
                  <a:pt x="1434578" y="667693"/>
                </a:cubicBezTo>
                <a:cubicBezTo>
                  <a:pt x="1554622" y="815255"/>
                  <a:pt x="1891249" y="856380"/>
                  <a:pt x="1850042" y="88540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מלבן 13"/>
          <p:cNvSpPr>
            <a:spLocks noChangeArrowheads="1"/>
          </p:cNvSpPr>
          <p:nvPr/>
        </p:nvSpPr>
        <p:spPr bwMode="auto">
          <a:xfrm>
            <a:off x="2084212" y="4444291"/>
            <a:ext cx="550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smtClean="0">
                <a:solidFill>
                  <a:srgbClr val="00B0F0"/>
                </a:solidFill>
              </a:rPr>
              <a:t>חמצן</a:t>
            </a:r>
            <a:endParaRPr lang="he-IL" sz="1400" b="1" dirty="0">
              <a:solidFill>
                <a:srgbClr val="00B0F0"/>
              </a:solidFill>
            </a:endParaRPr>
          </a:p>
        </p:txBody>
      </p:sp>
      <p:sp>
        <p:nvSpPr>
          <p:cNvPr id="47" name="מלבן 13"/>
          <p:cNvSpPr>
            <a:spLocks noChangeArrowheads="1"/>
          </p:cNvSpPr>
          <p:nvPr/>
        </p:nvSpPr>
        <p:spPr bwMode="auto">
          <a:xfrm>
            <a:off x="2666028" y="4628985"/>
            <a:ext cx="1247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smtClean="0">
                <a:solidFill>
                  <a:srgbClr val="FF0000"/>
                </a:solidFill>
              </a:rPr>
              <a:t>פחמן דו חמצני</a:t>
            </a:r>
            <a:endParaRPr lang="he-IL" sz="1400" b="1" dirty="0">
              <a:solidFill>
                <a:srgbClr val="FF0000"/>
              </a:solidFill>
            </a:endParaRPr>
          </a:p>
        </p:txBody>
      </p:sp>
      <p:sp>
        <p:nvSpPr>
          <p:cNvPr id="48" name="Rectangle 12"/>
          <p:cNvSpPr/>
          <p:nvPr/>
        </p:nvSpPr>
        <p:spPr>
          <a:xfrm>
            <a:off x="5148064" y="1856102"/>
            <a:ext cx="3545780" cy="126728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14000"/>
              </a:lnSpc>
              <a:defRPr/>
            </a:pPr>
            <a:r>
              <a:rPr lang="he-IL" b="1" dirty="0">
                <a:solidFill>
                  <a:prstClr val="black"/>
                </a:solidFill>
              </a:rPr>
              <a:t>תשובה:</a:t>
            </a:r>
          </a:p>
          <a:p>
            <a:pPr>
              <a:lnSpc>
                <a:spcPct val="114000"/>
              </a:lnSpc>
              <a:defRPr/>
            </a:pPr>
            <a:r>
              <a:rPr lang="he-IL" kern="0" dirty="0" smtClean="0">
                <a:solidFill>
                  <a:prstClr val="black"/>
                </a:solidFill>
                <a:latin typeface="Calibri"/>
              </a:rPr>
              <a:t>ב</a:t>
            </a:r>
            <a:r>
              <a:rPr lang="he-IL" kern="0" dirty="0">
                <a:solidFill>
                  <a:prstClr val="black"/>
                </a:solidFill>
                <a:latin typeface="Calibri"/>
              </a:rPr>
              <a:t>. </a:t>
            </a:r>
            <a:r>
              <a:rPr lang="he-IL" kern="0" dirty="0" smtClean="0">
                <a:solidFill>
                  <a:prstClr val="black"/>
                </a:solidFill>
                <a:latin typeface="Calibri"/>
              </a:rPr>
              <a:t>ריכוז החמצן </a:t>
            </a:r>
            <a:r>
              <a:rPr lang="he-IL" kern="0" dirty="0" smtClean="0">
                <a:solidFill>
                  <a:schemeClr val="tx1"/>
                </a:solidFill>
                <a:latin typeface="Calibri"/>
              </a:rPr>
              <a:t>באוויר </a:t>
            </a:r>
            <a:r>
              <a:rPr lang="he-IL" dirty="0">
                <a:solidFill>
                  <a:schemeClr val="tx1"/>
                </a:solidFill>
                <a:latin typeface="Arial" pitchFamily="34" charset="0"/>
                <a:cs typeface="Arial" pitchFamily="34" charset="0"/>
              </a:rPr>
              <a:t>במְכל</a:t>
            </a:r>
            <a:r>
              <a:rPr lang="he-IL" kern="0" dirty="0" smtClean="0">
                <a:solidFill>
                  <a:schemeClr val="tx1"/>
                </a:solidFill>
                <a:latin typeface="Calibri"/>
              </a:rPr>
              <a:t> הולך </a:t>
            </a:r>
            <a:r>
              <a:rPr lang="he-IL" kern="0" dirty="0">
                <a:solidFill>
                  <a:schemeClr val="tx1"/>
                </a:solidFill>
                <a:latin typeface="Calibri"/>
              </a:rPr>
              <a:t>ויורד כי </a:t>
            </a:r>
            <a:r>
              <a:rPr lang="he-IL" kern="0" dirty="0" smtClean="0">
                <a:solidFill>
                  <a:schemeClr val="tx1"/>
                </a:solidFill>
                <a:latin typeface="Calibri"/>
              </a:rPr>
              <a:t>החולדה קולטת חמצן מהאוויר </a:t>
            </a:r>
            <a:r>
              <a:rPr lang="he-IL" kern="0" dirty="0" smtClean="0">
                <a:solidFill>
                  <a:prstClr val="black"/>
                </a:solidFill>
                <a:latin typeface="Calibri"/>
              </a:rPr>
              <a:t>בתהליך נשימתה. </a:t>
            </a:r>
            <a:endParaRPr lang="he-IL" b="1" dirty="0">
              <a:solidFill>
                <a:prstClr val="black"/>
              </a:solidFill>
            </a:endParaRPr>
          </a:p>
        </p:txBody>
      </p:sp>
      <p:sp>
        <p:nvSpPr>
          <p:cNvPr id="4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0148440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22</a:t>
            </a:r>
          </a:p>
        </p:txBody>
      </p:sp>
      <p:sp>
        <p:nvSpPr>
          <p:cNvPr id="8" name="TextBox 7"/>
          <p:cNvSpPr txBox="1"/>
          <p:nvPr/>
        </p:nvSpPr>
        <p:spPr>
          <a:xfrm>
            <a:off x="357188" y="620688"/>
            <a:ext cx="816451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22: </a:t>
            </a:r>
            <a:r>
              <a:rPr lang="he-IL" dirty="0">
                <a:solidFill>
                  <a:srgbClr val="1D4C72"/>
                </a:solidFill>
              </a:rPr>
              <a:t>בגרות 2003:</a:t>
            </a:r>
          </a:p>
          <a:p>
            <a:pPr>
              <a:defRPr/>
            </a:pPr>
            <a:r>
              <a:rPr lang="he-IL" dirty="0">
                <a:solidFill>
                  <a:srgbClr val="1D4C72"/>
                </a:solidFill>
              </a:rPr>
              <a:t>אדם אינו יכול לעצור את נשימתו באופן רצוני לזמן בלתי מוגבל. הסבר מדוע. </a:t>
            </a:r>
            <a:endParaRPr lang="en-US" dirty="0">
              <a:solidFill>
                <a:srgbClr val="1D4C72"/>
              </a:solidFill>
            </a:endParaRPr>
          </a:p>
        </p:txBody>
      </p:sp>
      <p:sp>
        <p:nvSpPr>
          <p:cNvPr id="6"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63</a:t>
            </a:fld>
            <a:endParaRPr lang="he-IL" sz="1100" dirty="0" smtClean="0">
              <a:solidFill>
                <a:prstClr val="white">
                  <a:lumMod val="75000"/>
                </a:prstClr>
              </a:solidFill>
            </a:endParaRPr>
          </a:p>
        </p:txBody>
      </p:sp>
      <p:sp>
        <p:nvSpPr>
          <p:cNvPr id="10"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1249153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 הנשימה היא פעולה בלתי רצונית</a:t>
            </a:r>
          </a:p>
        </p:txBody>
      </p:sp>
      <p:sp>
        <p:nvSpPr>
          <p:cNvPr id="10" name="Rectangle 12"/>
          <p:cNvSpPr/>
          <p:nvPr/>
        </p:nvSpPr>
        <p:spPr>
          <a:xfrm>
            <a:off x="500063" y="1988840"/>
            <a:ext cx="8001000" cy="13635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14000"/>
              </a:lnSpc>
              <a:defRPr/>
            </a:pPr>
            <a:r>
              <a:rPr lang="he-IL" b="1" dirty="0">
                <a:solidFill>
                  <a:prstClr val="black"/>
                </a:solidFill>
              </a:rPr>
              <a:t>תשובה:</a:t>
            </a:r>
            <a:endParaRPr lang="he-IL" dirty="0">
              <a:solidFill>
                <a:prstClr val="black"/>
              </a:solidFill>
            </a:endParaRPr>
          </a:p>
          <a:p>
            <a:pPr>
              <a:lnSpc>
                <a:spcPct val="114000"/>
              </a:lnSpc>
              <a:defRPr/>
            </a:pPr>
            <a:r>
              <a:rPr lang="he-IL" kern="0" dirty="0">
                <a:solidFill>
                  <a:sysClr val="windowText" lastClr="000000"/>
                </a:solidFill>
                <a:latin typeface="Calibri"/>
              </a:rPr>
              <a:t>פעולת מרכז הנשימה היא בלתי רצונית. עצירת הנשימה תגרום לעלייה </a:t>
            </a:r>
            <a:r>
              <a:rPr lang="he-IL" kern="0" dirty="0" smtClean="0">
                <a:solidFill>
                  <a:sysClr val="windowText" lastClr="000000"/>
                </a:solidFill>
                <a:latin typeface="Calibri"/>
              </a:rPr>
              <a:t>בריכוז הפחמן הדו חמצני בדם </a:t>
            </a:r>
            <a:r>
              <a:rPr lang="he-IL" kern="0" dirty="0">
                <a:solidFill>
                  <a:sysClr val="windowText" lastClr="000000"/>
                </a:solidFill>
                <a:latin typeface="Calibri"/>
              </a:rPr>
              <a:t>ולגירוי מרכז הנשימה. עקב </a:t>
            </a:r>
            <a:r>
              <a:rPr lang="he-IL" kern="0" dirty="0">
                <a:solidFill>
                  <a:prstClr val="black"/>
                </a:solidFill>
                <a:latin typeface="Calibri"/>
              </a:rPr>
              <a:t>כך יתחיל האדם לנשום לאחר </a:t>
            </a:r>
            <a:r>
              <a:rPr lang="he-IL" kern="0" dirty="0">
                <a:solidFill>
                  <a:sysClr val="windowText" lastClr="000000"/>
                </a:solidFill>
                <a:latin typeface="Calibri"/>
              </a:rPr>
              <a:t>פרק זמן קצר.</a:t>
            </a:r>
            <a:endParaRPr lang="he-IL" b="1" baseline="-25000" dirty="0">
              <a:solidFill>
                <a:srgbClr val="FF0000"/>
              </a:solidFill>
            </a:endParaRPr>
          </a:p>
          <a:p>
            <a:pPr>
              <a:lnSpc>
                <a:spcPct val="114000"/>
              </a:lnSpc>
              <a:defRPr/>
            </a:pPr>
            <a:endParaRPr lang="he-IL" b="1" dirty="0">
              <a:solidFill>
                <a:prstClr val="black"/>
              </a:solidFill>
            </a:endParaRPr>
          </a:p>
          <a:p>
            <a:pPr>
              <a:lnSpc>
                <a:spcPct val="114000"/>
              </a:lnSpc>
              <a:defRPr/>
            </a:pPr>
            <a:endParaRPr lang="he-IL" b="1" dirty="0">
              <a:solidFill>
                <a:prstClr val="black"/>
              </a:solidFill>
            </a:endParaRPr>
          </a:p>
        </p:txBody>
      </p:sp>
      <p:sp>
        <p:nvSpPr>
          <p:cNvPr id="8" name="TextBox 7"/>
          <p:cNvSpPr txBox="1"/>
          <p:nvPr/>
        </p:nvSpPr>
        <p:spPr>
          <a:xfrm>
            <a:off x="357188" y="620688"/>
            <a:ext cx="816451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22: </a:t>
            </a:r>
            <a:r>
              <a:rPr lang="he-IL" dirty="0">
                <a:solidFill>
                  <a:srgbClr val="1D4C72"/>
                </a:solidFill>
              </a:rPr>
              <a:t>בגרות 2003:</a:t>
            </a:r>
          </a:p>
          <a:p>
            <a:pPr>
              <a:defRPr/>
            </a:pPr>
            <a:r>
              <a:rPr lang="he-IL" dirty="0">
                <a:solidFill>
                  <a:srgbClr val="1D4C72"/>
                </a:solidFill>
              </a:rPr>
              <a:t>אדם אינו יכול לעצור את נשימתו באופן רצוני לזמן בלתי מוגבל. הסבר מדוע. </a:t>
            </a:r>
            <a:endParaRPr lang="en-US" dirty="0">
              <a:solidFill>
                <a:srgbClr val="1D4C72"/>
              </a:solidFill>
            </a:endParaRPr>
          </a:p>
        </p:txBody>
      </p:sp>
      <p:sp>
        <p:nvSpPr>
          <p:cNvPr id="11"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64</a:t>
            </a:fld>
            <a:endParaRPr lang="he-IL" sz="1100" dirty="0" smtClean="0">
              <a:solidFill>
                <a:prstClr val="white">
                  <a:lumMod val="75000"/>
                </a:prstClr>
              </a:solidFill>
            </a:endParaRPr>
          </a:p>
        </p:txBody>
      </p:sp>
      <p:sp>
        <p:nvSpPr>
          <p:cNvPr id="12"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41473282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3906057-B23C-45F9-8452-BF8C078C24BD}" type="slidenum">
              <a:rPr lang="he-IL" smtClean="0"/>
              <a:pPr fontAlgn="base">
                <a:spcBef>
                  <a:spcPct val="0"/>
                </a:spcBef>
                <a:spcAft>
                  <a:spcPct val="0"/>
                </a:spcAft>
                <a:defRPr/>
              </a:pPr>
              <a:t>65</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שאלה 23: ביולוגיה בחיוך</a:t>
            </a:r>
            <a:endParaRPr lang="he-IL" sz="1800" dirty="0" smtClean="0">
              <a:solidFill>
                <a:schemeClr val="accent6">
                  <a:lumMod val="50000"/>
                  <a:lumOff val="50000"/>
                </a:schemeClr>
              </a:solidFill>
            </a:endParaRPr>
          </a:p>
        </p:txBody>
      </p:sp>
      <p:sp>
        <p:nvSpPr>
          <p:cNvPr id="6656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D277250-1DBD-4B11-A750-DC677CC5B42F}" type="slidenum">
              <a:rPr lang="he-IL" sz="1100">
                <a:solidFill>
                  <a:srgbClr val="BFBFBF"/>
                </a:solidFill>
              </a:rPr>
              <a:pPr algn="l" eaLnBrk="1" hangingPunct="1"/>
              <a:t>65</a:t>
            </a:fld>
            <a:endParaRPr lang="he-IL" sz="1100" dirty="0">
              <a:solidFill>
                <a:srgbClr val="BFBFBF"/>
              </a:solidFill>
            </a:endParaRPr>
          </a:p>
        </p:txBody>
      </p:sp>
      <p:sp>
        <p:nvSpPr>
          <p:cNvPr id="8" name="TextBox 7"/>
          <p:cNvSpPr txBox="1"/>
          <p:nvPr/>
        </p:nvSpPr>
        <p:spPr>
          <a:xfrm>
            <a:off x="1979613" y="527769"/>
            <a:ext cx="6638925" cy="369331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23:</a:t>
            </a:r>
          </a:p>
          <a:p>
            <a:pPr eaLnBrk="1" hangingPunct="1">
              <a:defRPr/>
            </a:pPr>
            <a:r>
              <a:rPr lang="he-IL" dirty="0" smtClean="0">
                <a:solidFill>
                  <a:schemeClr val="tx2"/>
                </a:solidFill>
              </a:rPr>
              <a:t>דרור הוא מציל בברֵכה. עקרונית הוא אוהב מאוד את עבודתו, אך דבר אחד מפריע לו. דרור חושש מאוד מן האפשרות שיצטרך לבצע הנשמה מלאכותית לאחד המתרחצים. מי יודע מה הם אכלו קודם לכן, או אם הם בכלל צחצחו שיניים כשקמו בבוקר.</a:t>
            </a:r>
          </a:p>
          <a:p>
            <a:pPr eaLnBrk="1" hangingPunct="1">
              <a:defRPr/>
            </a:pPr>
            <a:r>
              <a:rPr lang="he-IL" dirty="0" smtClean="0">
                <a:solidFill>
                  <a:schemeClr val="tx2"/>
                </a:solidFill>
              </a:rPr>
              <a:t>דרור החליט לנסות ולשכנע את מנהל הברֵכה לקנות מכונת הנשמה יקרה. הוא ידע שהמנהל לא יקבל טיעון על בסיס היגיינה אישית ולכן ניסה נימוק מדעי. </a:t>
            </a:r>
          </a:p>
          <a:p>
            <a:pPr eaLnBrk="1" hangingPunct="1">
              <a:defRPr/>
            </a:pPr>
            <a:r>
              <a:rPr lang="he-IL" dirty="0" smtClean="0">
                <a:solidFill>
                  <a:schemeClr val="tx2"/>
                </a:solidFill>
              </a:rPr>
              <a:t>טענתו העיקרית הייתה שבזמן שהוא יבצע הנשמה מלאכותית (דרך הפה), הוא ינשוף אוויר רווי בפחמן דו</a:t>
            </a:r>
            <a:r>
              <a:rPr lang="he-IL" dirty="0" smtClean="0">
                <a:solidFill>
                  <a:schemeClr val="tx2"/>
                </a:solidFill>
                <a:latin typeface="Arial"/>
                <a:cs typeface="Arial"/>
              </a:rPr>
              <a:t>־</a:t>
            </a:r>
            <a:r>
              <a:rPr lang="he-IL" dirty="0" smtClean="0">
                <a:solidFill>
                  <a:schemeClr val="tx2"/>
                </a:solidFill>
              </a:rPr>
              <a:t>חמצני לריאות של הטובע, ואילו הטובע  זקוק לחמצן כדי לבצע נשימה תאית.</a:t>
            </a:r>
          </a:p>
          <a:p>
            <a:pPr eaLnBrk="1" hangingPunct="1">
              <a:defRPr/>
            </a:pPr>
            <a:endParaRPr lang="he-IL" dirty="0" smtClean="0">
              <a:solidFill>
                <a:schemeClr val="tx2"/>
              </a:solidFill>
            </a:endParaRPr>
          </a:p>
          <a:p>
            <a:pPr eaLnBrk="1" hangingPunct="1">
              <a:defRPr/>
            </a:pPr>
            <a:r>
              <a:rPr lang="he-IL" dirty="0" smtClean="0">
                <a:solidFill>
                  <a:schemeClr val="tx2"/>
                </a:solidFill>
              </a:rPr>
              <a:t>לדעתכם, האם טענתו של דרור המציל נכונה?</a:t>
            </a:r>
          </a:p>
        </p:txBody>
      </p:sp>
      <p:sp>
        <p:nvSpPr>
          <p:cNvPr id="9" name="Rectangle 3"/>
          <p:cNvSpPr/>
          <p:nvPr/>
        </p:nvSpPr>
        <p:spPr>
          <a:xfrm>
            <a:off x="6156176" y="430634"/>
            <a:ext cx="245308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62264941"/>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9EE86FB-03AB-4B62-A4F0-57D55889BC65}" type="slidenum">
              <a:rPr lang="he-IL" smtClean="0"/>
              <a:pPr fontAlgn="base">
                <a:spcBef>
                  <a:spcPct val="0"/>
                </a:spcBef>
                <a:spcAft>
                  <a:spcPct val="0"/>
                </a:spcAft>
                <a:defRPr/>
              </a:pPr>
              <a:t>66</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6759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2EB8F73-30A5-47DD-AB1A-A5C593B28044}" type="slidenum">
              <a:rPr lang="he-IL" sz="1100">
                <a:solidFill>
                  <a:srgbClr val="BFBFBF"/>
                </a:solidFill>
              </a:rPr>
              <a:pPr algn="l" eaLnBrk="1" hangingPunct="1"/>
              <a:t>66</a:t>
            </a:fld>
            <a:endParaRPr lang="he-IL" sz="1100" dirty="0">
              <a:solidFill>
                <a:srgbClr val="BFBFBF"/>
              </a:solidFill>
            </a:endParaRPr>
          </a:p>
        </p:txBody>
      </p:sp>
      <p:sp>
        <p:nvSpPr>
          <p:cNvPr id="13" name="TextBox 12"/>
          <p:cNvSpPr txBox="1"/>
          <p:nvPr/>
        </p:nvSpPr>
        <p:spPr>
          <a:xfrm>
            <a:off x="1979613" y="527769"/>
            <a:ext cx="6638925" cy="341632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23:</a:t>
            </a:r>
          </a:p>
          <a:p>
            <a:pPr eaLnBrk="1" hangingPunct="1">
              <a:defRPr/>
            </a:pPr>
            <a:r>
              <a:rPr lang="he-IL" dirty="0" smtClean="0">
                <a:solidFill>
                  <a:schemeClr val="tx2"/>
                </a:solidFill>
              </a:rPr>
              <a:t>דרור הוא מציל בברֵכה. עקרונית הוא אוהב מאוד את עבודתו, אך דבר אחד מפריע לו. דרור חושש מאוד מן האפשרות שיצטרך לבצע הנשמה מלאכותית לאחד המתרחצים. מי יודע מה הם אכלו קודם לכן, או אם הם בכלל צחצחו שיניים כשקמו בבוקר.</a:t>
            </a:r>
          </a:p>
          <a:p>
            <a:pPr eaLnBrk="1" hangingPunct="1">
              <a:defRPr/>
            </a:pPr>
            <a:r>
              <a:rPr lang="he-IL" dirty="0" smtClean="0">
                <a:solidFill>
                  <a:schemeClr val="tx2"/>
                </a:solidFill>
              </a:rPr>
              <a:t>דרור החליט לנסות ולשכנע את מנהל הברֵכה לקנות מכונת הנשמה יקרה. הוא ידע שהמנהל לא יקבל טיעון על בסיס היגיינה אישית ולכן ניסה נימוק מדעי. </a:t>
            </a:r>
          </a:p>
          <a:p>
            <a:pPr eaLnBrk="1" hangingPunct="1">
              <a:defRPr/>
            </a:pPr>
            <a:r>
              <a:rPr lang="he-IL" dirty="0" smtClean="0">
                <a:solidFill>
                  <a:schemeClr val="tx2"/>
                </a:solidFill>
              </a:rPr>
              <a:t>טענתו העיקרית הייתה שבזמן שהוא יבצע הנשמה מלאכותית (דרך הפה), הוא ינשוף אוויר רווי בפחמן דו</a:t>
            </a:r>
            <a:r>
              <a:rPr lang="he-IL" dirty="0" smtClean="0">
                <a:solidFill>
                  <a:schemeClr val="tx2"/>
                </a:solidFill>
                <a:latin typeface="Arial"/>
                <a:cs typeface="Arial"/>
              </a:rPr>
              <a:t>־</a:t>
            </a:r>
            <a:r>
              <a:rPr lang="he-IL" dirty="0" smtClean="0">
                <a:solidFill>
                  <a:schemeClr val="tx2"/>
                </a:solidFill>
              </a:rPr>
              <a:t>חמצני לריאות של הטובע, ואילו הטובע  זקוק לחמצן כדי לבצע נשימה תאית.</a:t>
            </a:r>
          </a:p>
          <a:p>
            <a:pPr eaLnBrk="1" hangingPunct="1">
              <a:defRPr/>
            </a:pPr>
            <a:r>
              <a:rPr lang="he-IL" dirty="0" smtClean="0">
                <a:solidFill>
                  <a:schemeClr val="tx2"/>
                </a:solidFill>
              </a:rPr>
              <a:t>לדעתכם, האם טענתו של דרור המציל </a:t>
            </a:r>
            <a:r>
              <a:rPr lang="he-IL" dirty="0" smtClean="0">
                <a:solidFill>
                  <a:srgbClr val="1F497D"/>
                </a:solidFill>
              </a:rPr>
              <a:t>נכונה?</a:t>
            </a:r>
          </a:p>
        </p:txBody>
      </p:sp>
      <p:pic>
        <p:nvPicPr>
          <p:cNvPr id="14" name="Picture 2" descr="C:\Users\O_B\Documents\א נחשון\לוגו ביולוגיה בחיוך.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p:nvPr/>
        </p:nvSpPr>
        <p:spPr>
          <a:xfrm>
            <a:off x="395536" y="4149080"/>
            <a:ext cx="8386763" cy="228175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המציל </a:t>
            </a:r>
            <a:r>
              <a:rPr lang="he-IL" dirty="0" smtClean="0">
                <a:solidFill>
                  <a:schemeClr val="tx1"/>
                </a:solidFill>
              </a:rPr>
              <a:t>אינו מדייק.</a:t>
            </a:r>
          </a:p>
          <a:p>
            <a:pPr fontAlgn="auto">
              <a:spcBef>
                <a:spcPts val="0"/>
              </a:spcBef>
              <a:spcAft>
                <a:spcPts val="0"/>
              </a:spcAft>
              <a:defRPr/>
            </a:pPr>
            <a:r>
              <a:rPr lang="he-IL" dirty="0" smtClean="0">
                <a:solidFill>
                  <a:schemeClr val="tx1"/>
                </a:solidFill>
              </a:rPr>
              <a:t>אמנם האוויר שהמנשים נושף אל המטופל </a:t>
            </a:r>
            <a:r>
              <a:rPr lang="he-IL" dirty="0">
                <a:solidFill>
                  <a:schemeClr val="tx1"/>
                </a:solidFill>
              </a:rPr>
              <a:t>מכיל </a:t>
            </a:r>
            <a:r>
              <a:rPr lang="he-IL" dirty="0" smtClean="0">
                <a:solidFill>
                  <a:schemeClr val="tx1"/>
                </a:solidFill>
              </a:rPr>
              <a:t>יותר פחמן </a:t>
            </a:r>
            <a:r>
              <a:rPr lang="he-IL" dirty="0" err="1" smtClean="0">
                <a:solidFill>
                  <a:schemeClr val="tx1"/>
                </a:solidFill>
              </a:rPr>
              <a:t>דו־חמצני</a:t>
            </a:r>
            <a:r>
              <a:rPr lang="he-IL" dirty="0" smtClean="0">
                <a:solidFill>
                  <a:schemeClr val="tx1"/>
                </a:solidFill>
              </a:rPr>
              <a:t> מאשר </a:t>
            </a:r>
            <a:r>
              <a:rPr lang="he-IL" dirty="0">
                <a:solidFill>
                  <a:schemeClr val="tx1"/>
                </a:solidFill>
              </a:rPr>
              <a:t>ב</a:t>
            </a:r>
            <a:r>
              <a:rPr lang="he-IL" dirty="0" smtClean="0">
                <a:solidFill>
                  <a:schemeClr val="tx1"/>
                </a:solidFill>
              </a:rPr>
              <a:t>אוויר הרגיל, אך הרמה הגבוהה של הפחמן </a:t>
            </a:r>
            <a:r>
              <a:rPr lang="he-IL" dirty="0" err="1" smtClean="0">
                <a:solidFill>
                  <a:schemeClr val="tx1"/>
                </a:solidFill>
              </a:rPr>
              <a:t>הדו־חמצני</a:t>
            </a:r>
            <a:r>
              <a:rPr lang="he-IL" dirty="0" smtClean="0">
                <a:solidFill>
                  <a:schemeClr val="tx1"/>
                </a:solidFill>
              </a:rPr>
              <a:t> בדמו של המטופל מגרה את מרכז הנשימה במוח שלו, דבר שגורם להתחלת נשימה עצמאית.</a:t>
            </a:r>
          </a:p>
          <a:p>
            <a:pPr fontAlgn="auto">
              <a:spcBef>
                <a:spcPts val="0"/>
              </a:spcBef>
              <a:spcAft>
                <a:spcPts val="0"/>
              </a:spcAft>
              <a:defRPr/>
            </a:pPr>
            <a:r>
              <a:rPr lang="he-IL" dirty="0" smtClean="0">
                <a:solidFill>
                  <a:schemeClr val="tx1"/>
                </a:solidFill>
              </a:rPr>
              <a:t> נוסף על כך, האוויר הנשוף עדיין מכיל חמצן במידה מספקת (כ־</a:t>
            </a:r>
            <a:r>
              <a:rPr lang="he-IL" dirty="0" err="1" smtClean="0">
                <a:solidFill>
                  <a:schemeClr val="tx1"/>
                </a:solidFill>
              </a:rPr>
              <a:t>16</a:t>
            </a:r>
            <a:r>
              <a:rPr lang="he-IL" dirty="0" smtClean="0">
                <a:solidFill>
                  <a:schemeClr val="tx1"/>
                </a:solidFill>
              </a:rPr>
              <a:t>%), כך שתהיה כניסה של חמצן לדם המטופל.</a:t>
            </a:r>
            <a:endParaRPr lang="he-IL" dirty="0">
              <a:solidFill>
                <a:schemeClr val="tx1"/>
              </a:solidFill>
            </a:endParaRPr>
          </a:p>
        </p:txBody>
      </p:sp>
      <p:sp>
        <p:nvSpPr>
          <p:cNvPr id="9" name="Rectangle 3"/>
          <p:cNvSpPr/>
          <p:nvPr/>
        </p:nvSpPr>
        <p:spPr>
          <a:xfrm>
            <a:off x="6156176" y="430634"/>
            <a:ext cx="245308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4060000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732B054-9367-4FE5-8CCC-79C3A62A5341}"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263525" y="548680"/>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a:t>
            </a:r>
          </a:p>
          <a:p>
            <a:pPr fontAlgn="auto">
              <a:spcBef>
                <a:spcPts val="0"/>
              </a:spcBef>
              <a:spcAft>
                <a:spcPts val="0"/>
              </a:spcAft>
              <a:defRPr/>
            </a:pPr>
            <a:r>
              <a:rPr lang="he-IL" dirty="0">
                <a:solidFill>
                  <a:srgbClr val="1D4C72"/>
                </a:solidFill>
              </a:rPr>
              <a:t>מהי חשיבותו של תהליך הנשימה ליצורים חיים?</a:t>
            </a:r>
          </a:p>
          <a:p>
            <a:pPr fontAlgn="auto">
              <a:spcBef>
                <a:spcPts val="0"/>
              </a:spcBef>
              <a:spcAft>
                <a:spcPts val="0"/>
              </a:spcAft>
              <a:defRPr/>
            </a:pPr>
            <a:r>
              <a:rPr lang="he-IL" dirty="0">
                <a:solidFill>
                  <a:srgbClr val="1D4C72"/>
                </a:solidFill>
              </a:rPr>
              <a:t>א. הוא מספק אנרגיה לתהליכים</a:t>
            </a:r>
          </a:p>
          <a:p>
            <a:pPr fontAlgn="auto">
              <a:spcBef>
                <a:spcPts val="0"/>
              </a:spcBef>
              <a:spcAft>
                <a:spcPts val="0"/>
              </a:spcAft>
              <a:defRPr/>
            </a:pPr>
            <a:r>
              <a:rPr lang="he-IL" dirty="0">
                <a:solidFill>
                  <a:srgbClr val="1D4C72"/>
                </a:solidFill>
              </a:rPr>
              <a:t>ב, הוא מטהר את האטמוספרה מעודפי פחמן דו-חמצני</a:t>
            </a:r>
          </a:p>
          <a:p>
            <a:pPr fontAlgn="auto">
              <a:spcBef>
                <a:spcPts val="0"/>
              </a:spcBef>
              <a:spcAft>
                <a:spcPts val="0"/>
              </a:spcAft>
              <a:defRPr/>
            </a:pPr>
            <a:r>
              <a:rPr lang="he-IL" dirty="0">
                <a:solidFill>
                  <a:srgbClr val="1D4C72"/>
                </a:solidFill>
              </a:rPr>
              <a:t>ג. הוא גורם לחילוף גזים בין הגוף לבין </a:t>
            </a:r>
            <a:r>
              <a:rPr lang="he-IL" dirty="0">
                <a:solidFill>
                  <a:schemeClr val="tx2"/>
                </a:solidFill>
              </a:rPr>
              <a:t>האטמוספרה</a:t>
            </a:r>
          </a:p>
          <a:p>
            <a:pPr fontAlgn="auto">
              <a:spcBef>
                <a:spcPts val="0"/>
              </a:spcBef>
              <a:spcAft>
                <a:spcPts val="0"/>
              </a:spcAft>
              <a:defRPr/>
            </a:pPr>
            <a:r>
              <a:rPr lang="he-IL" dirty="0">
                <a:solidFill>
                  <a:srgbClr val="1D4C72"/>
                </a:solidFill>
              </a:rPr>
              <a:t>ד. הוא מוציא אדי מים מן הגוף</a:t>
            </a:r>
          </a:p>
        </p:txBody>
      </p:sp>
      <p:sp>
        <p:nvSpPr>
          <p:cNvPr id="7" name="Rectangle 12"/>
          <p:cNvSpPr/>
          <p:nvPr/>
        </p:nvSpPr>
        <p:spPr>
          <a:xfrm>
            <a:off x="395536" y="2852738"/>
            <a:ext cx="8246814" cy="7207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משפט א'.</a:t>
            </a: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
        <p:nvSpPr>
          <p:cNvPr id="9"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FFE5AA-F23B-4082-8990-B32EE6227BF6}"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 </a:t>
            </a:r>
            <a:r>
              <a:rPr lang="he-IL" sz="1800" b="1" dirty="0" smtClean="0">
                <a:solidFill>
                  <a:schemeClr val="accent3"/>
                </a:solidFill>
                <a:ea typeface="+mn-ea"/>
              </a:rPr>
              <a:t>טבלת השוואה בין תהליך הנשימה בריאות לתהליך הנשימה התאית</a:t>
            </a:r>
            <a:endParaRPr lang="he-IL" sz="1800" dirty="0" smtClean="0">
              <a:solidFill>
                <a:schemeClr val="accent3"/>
              </a:solidFill>
            </a:endParaRPr>
          </a:p>
        </p:txBody>
      </p:sp>
      <p:sp>
        <p:nvSpPr>
          <p:cNvPr id="9" name="TextBox 8"/>
          <p:cNvSpPr txBox="1"/>
          <p:nvPr/>
        </p:nvSpPr>
        <p:spPr>
          <a:xfrm>
            <a:off x="261938" y="532904"/>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a:t>
            </a:r>
          </a:p>
          <a:p>
            <a:pPr fontAlgn="auto">
              <a:spcBef>
                <a:spcPts val="0"/>
              </a:spcBef>
              <a:spcAft>
                <a:spcPts val="0"/>
              </a:spcAft>
              <a:defRPr/>
            </a:pPr>
            <a:r>
              <a:rPr lang="he-IL" dirty="0">
                <a:solidFill>
                  <a:srgbClr val="1D4C72"/>
                </a:solidFill>
              </a:rPr>
              <a:t>שאלה זו עוסקת בתהליך הנשימה בריאות ובנשימה התאית. </a:t>
            </a:r>
          </a:p>
          <a:p>
            <a:pPr fontAlgn="auto">
              <a:spcBef>
                <a:spcPts val="0"/>
              </a:spcBef>
              <a:spcAft>
                <a:spcPts val="0"/>
              </a:spcAft>
              <a:defRPr/>
            </a:pPr>
            <a:r>
              <a:rPr lang="he-IL" dirty="0">
                <a:solidFill>
                  <a:srgbClr val="1D4C72"/>
                </a:solidFill>
              </a:rPr>
              <a:t>בטבלה הבאה יש רשימת היגדים. </a:t>
            </a:r>
          </a:p>
          <a:p>
            <a:pPr fontAlgn="auto">
              <a:spcBef>
                <a:spcPts val="0"/>
              </a:spcBef>
              <a:spcAft>
                <a:spcPts val="0"/>
              </a:spcAft>
              <a:defRPr/>
            </a:pPr>
            <a:r>
              <a:rPr lang="he-IL" dirty="0">
                <a:solidFill>
                  <a:srgbClr val="1D4C72"/>
                </a:solidFill>
              </a:rPr>
              <a:t>בכל אחד מן ההיגדים</a:t>
            </a:r>
            <a:r>
              <a:rPr lang="he-IL" dirty="0">
                <a:solidFill>
                  <a:srgbClr val="1F497D"/>
                </a:solidFill>
              </a:rPr>
              <a:t>, קבעו אם הוא נכון בנוגע לתהליך הנשימה בריאות או בנוגע לנשימה המתרחשת בתאים (סמנו + בעמודה המתאימה) </a:t>
            </a:r>
          </a:p>
          <a:p>
            <a:pPr fontAlgn="auto">
              <a:spcBef>
                <a:spcPts val="0"/>
              </a:spcBef>
              <a:spcAft>
                <a:spcPts val="0"/>
              </a:spcAft>
              <a:defRPr/>
            </a:pPr>
            <a:r>
              <a:rPr lang="he-IL" dirty="0">
                <a:solidFill>
                  <a:srgbClr val="1D4C72"/>
                </a:solidFill>
              </a:rPr>
              <a:t> </a:t>
            </a:r>
          </a:p>
          <a:p>
            <a:pPr fontAlgn="auto">
              <a:spcBef>
                <a:spcPts val="0"/>
              </a:spcBef>
              <a:spcAft>
                <a:spcPts val="0"/>
              </a:spcAft>
              <a:defRPr/>
            </a:pPr>
            <a:endParaRPr lang="he-IL" b="1" dirty="0">
              <a:solidFill>
                <a:srgbClr val="1D4C72"/>
              </a:solidFill>
            </a:endParaRPr>
          </a:p>
        </p:txBody>
      </p:sp>
      <p:graphicFrame>
        <p:nvGraphicFramePr>
          <p:cNvPr id="3" name="טבלה 2"/>
          <p:cNvGraphicFramePr>
            <a:graphicFrameLocks noGrp="1"/>
          </p:cNvGraphicFramePr>
          <p:nvPr>
            <p:extLst>
              <p:ext uri="{D42A27DB-BD31-4B8C-83A1-F6EECF244321}">
                <p14:modId xmlns:p14="http://schemas.microsoft.com/office/powerpoint/2010/main" val="439544578"/>
              </p:ext>
            </p:extLst>
          </p:nvPr>
        </p:nvGraphicFramePr>
        <p:xfrm>
          <a:off x="1238250" y="2189712"/>
          <a:ext cx="7207250" cy="4388867"/>
        </p:xfrm>
        <a:graphic>
          <a:graphicData uri="http://schemas.openxmlformats.org/drawingml/2006/table">
            <a:tbl>
              <a:tblPr rtl="1"/>
              <a:tblGrid>
                <a:gridCol w="5148262"/>
                <a:gridCol w="1006475"/>
                <a:gridCol w="1052513"/>
              </a:tblGrid>
              <a:tr h="54862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היגדים</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נשימה בריאות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נשימה התאית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532">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t>יש חילופי גזים בין הסביבה ובין הגוף</a:t>
                      </a:r>
                      <a:endParaRPr kumimoji="0"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53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מתרחש רק בתוך התאים</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28">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cap="none" normalizeH="0" baseline="0" dirty="0" smtClean="0">
                          <a:ln>
                            <a:noFill/>
                          </a:ln>
                          <a:solidFill>
                            <a:schemeClr val="tx2"/>
                          </a:solidFill>
                          <a:effectLst/>
                          <a:latin typeface="Times New Roman" pitchFamily="18" charset="0"/>
                          <a:cs typeface="+mn-cs"/>
                        </a:rPr>
                        <a:t>מתרחשת דיפוזיה של חמצן מן הנאדיות לדם,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cap="none" normalizeH="0" baseline="0" dirty="0" smtClean="0">
                          <a:ln>
                            <a:noFill/>
                          </a:ln>
                          <a:solidFill>
                            <a:schemeClr val="tx2"/>
                          </a:solidFill>
                          <a:effectLst/>
                          <a:latin typeface="Times New Roman" pitchFamily="18" charset="0"/>
                          <a:cs typeface="+mn-cs"/>
                        </a:rPr>
                        <a:t>ודיפוזיה של פחמן דו-חמצני בכיוון ההפוך</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28">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t>מתרחש פירוק של גלוקוז בנוכחות חמצן לשם יצירת אנרגיה (הנאגרת ב-</a:t>
                      </a:r>
                      <a:r>
                        <a:rPr kumimoji="0" lang="en-US" sz="1800" b="0" i="0" u="none" strike="noStrike" kern="1200" cap="none" spc="0" normalizeH="0" baseline="0" noProof="0" dirty="0" smtClean="0">
                          <a:ln>
                            <a:noFill/>
                          </a:ln>
                          <a:solidFill>
                            <a:schemeClr val="tx2"/>
                          </a:solidFill>
                          <a:effectLst/>
                          <a:uLnTx/>
                          <a:uFillTx/>
                          <a:latin typeface="Arial" pitchFamily="34" charset="0"/>
                          <a:ea typeface="+mn-ea"/>
                          <a:cs typeface="+mn-cs"/>
                        </a:rPr>
                        <a:t>ATP</a:t>
                      </a:r>
                      <a:r>
                        <a:rPr kumimoji="0" lang="he-IL"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t>)</a:t>
                      </a:r>
                      <a:endParaRPr kumimoji="0"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38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מתרחש ניצול של החמצן שמקורו בנשימה בריאות</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2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מתרחש תהליך כימי</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(החומרים משתנים והופכים לחומרים אחרים)</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3">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cap="none" normalizeH="0" baseline="0" dirty="0" smtClean="0">
                          <a:ln>
                            <a:noFill/>
                          </a:ln>
                          <a:solidFill>
                            <a:schemeClr val="tx2"/>
                          </a:solidFill>
                          <a:effectLst/>
                          <a:latin typeface="Times New Roman" pitchFamily="18" charset="0"/>
                          <a:cs typeface="+mn-cs"/>
                        </a:rPr>
                        <a:t>מתרחש בכל יצור חי</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8108" name="Slide Number Placeholder 6"/>
          <p:cNvSpPr txBox="1">
            <a:spLocks/>
          </p:cNvSpPr>
          <p:nvPr/>
        </p:nvSpPr>
        <p:spPr bwMode="auto">
          <a:xfrm>
            <a:off x="171450" y="64754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A56B079-E40E-4C0A-84C3-3406DC1EA86E}" type="slidenum">
              <a:rPr lang="he-IL" sz="1200" smtClean="0">
                <a:solidFill>
                  <a:srgbClr val="A6A6A6"/>
                </a:solidFill>
              </a:rPr>
              <a:pPr algn="l" eaLnBrk="1" hangingPunct="1"/>
              <a:t>8</a:t>
            </a:fld>
            <a:endParaRPr lang="he-IL" sz="1200" smtClean="0">
              <a:solidFill>
                <a:srgbClr val="A6A6A6"/>
              </a:solidFill>
            </a:endParaRPr>
          </a:p>
        </p:txBody>
      </p:sp>
      <p:sp>
        <p:nvSpPr>
          <p:cNvPr id="8"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715581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67C8AAE-96B8-4374-B502-50C85A969553}"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61938" y="538832"/>
            <a:ext cx="8183562"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a:t>
            </a:r>
            <a:r>
              <a:rPr lang="he-IL" dirty="0">
                <a:solidFill>
                  <a:srgbClr val="1D4C72"/>
                </a:solidFill>
              </a:rPr>
              <a:t> </a:t>
            </a:r>
          </a:p>
        </p:txBody>
      </p:sp>
      <p:sp>
        <p:nvSpPr>
          <p:cNvPr id="7" name="TextBox 6"/>
          <p:cNvSpPr txBox="1"/>
          <p:nvPr/>
        </p:nvSpPr>
        <p:spPr>
          <a:xfrm>
            <a:off x="-173980" y="5735578"/>
            <a:ext cx="8994452" cy="861774"/>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dirty="0">
                <a:solidFill>
                  <a:srgbClr val="1D4C72"/>
                </a:solidFill>
              </a:rPr>
              <a:t>* </a:t>
            </a:r>
            <a:r>
              <a:rPr lang="he-IL" sz="1600" dirty="0"/>
              <a:t>לא כל האורגניזמים נושמים בריאות. לדוגמה, דגים נושמים בזימים; יצורים </a:t>
            </a:r>
            <a:r>
              <a:rPr lang="he-IL" sz="1600" dirty="0" smtClean="0"/>
              <a:t>חד</a:t>
            </a:r>
            <a:r>
              <a:rPr lang="he-IL" sz="1600" dirty="0" smtClean="0">
                <a:latin typeface="Arial"/>
                <a:cs typeface="Arial"/>
              </a:rPr>
              <a:t>־</a:t>
            </a:r>
            <a:r>
              <a:rPr lang="he-IL" sz="1600" dirty="0" smtClean="0"/>
              <a:t>תאיים </a:t>
            </a:r>
            <a:r>
              <a:rPr lang="he-IL" sz="1600" dirty="0"/>
              <a:t>כגון סנדלית </a:t>
            </a:r>
          </a:p>
          <a:p>
            <a:pPr fontAlgn="auto">
              <a:spcBef>
                <a:spcPts val="0"/>
              </a:spcBef>
              <a:spcAft>
                <a:spcPts val="0"/>
              </a:spcAft>
              <a:defRPr/>
            </a:pPr>
            <a:r>
              <a:rPr lang="he-IL" sz="1600" dirty="0"/>
              <a:t>או יצורים פשוטים כגון מדוזה קולטים את החמצן ישירות מן המים שבסביבה.</a:t>
            </a:r>
          </a:p>
          <a:p>
            <a:pPr fontAlgn="auto">
              <a:spcBef>
                <a:spcPts val="0"/>
              </a:spcBef>
              <a:spcAft>
                <a:spcPts val="0"/>
              </a:spcAft>
              <a:defRPr/>
            </a:pPr>
            <a:r>
              <a:rPr lang="he-IL" sz="1600" dirty="0"/>
              <a:t>אך כל אורגניזם חי מבצע נשימה תאית. ללא נשימה </a:t>
            </a:r>
            <a:r>
              <a:rPr lang="he-IL" sz="1600" dirty="0" smtClean="0"/>
              <a:t>תאית </a:t>
            </a:r>
            <a:r>
              <a:rPr lang="he-IL" sz="1600" dirty="0"/>
              <a:t>אין אנרגיה </a:t>
            </a:r>
            <a:r>
              <a:rPr lang="he-IL" sz="1600" dirty="0" smtClean="0"/>
              <a:t>בתאים, </a:t>
            </a:r>
            <a:r>
              <a:rPr lang="he-IL" sz="1600" dirty="0"/>
              <a:t>והחיים אינם יכולים להתקיים.</a:t>
            </a:r>
          </a:p>
        </p:txBody>
      </p:sp>
      <p:graphicFrame>
        <p:nvGraphicFramePr>
          <p:cNvPr id="8" name="טבלה 7"/>
          <p:cNvGraphicFramePr>
            <a:graphicFrameLocks noGrp="1"/>
          </p:cNvGraphicFramePr>
          <p:nvPr/>
        </p:nvGraphicFramePr>
        <p:xfrm>
          <a:off x="1390650" y="1196975"/>
          <a:ext cx="7207250" cy="4359274"/>
        </p:xfrm>
        <a:graphic>
          <a:graphicData uri="http://schemas.openxmlformats.org/drawingml/2006/table">
            <a:tbl>
              <a:tblPr rtl="1"/>
              <a:tblGrid>
                <a:gridCol w="5148262"/>
                <a:gridCol w="1006475"/>
                <a:gridCol w="1052513"/>
              </a:tblGrid>
              <a:tr h="54876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היגדים</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נשימה בריאות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נשימה התאית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93">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t>יש חילופי גזים בין הסביבה ובין הגוף</a:t>
                      </a:r>
                      <a:endParaRPr kumimoji="0"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2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chemeClr val="tx2"/>
                          </a:solidFill>
                          <a:effectLst/>
                          <a:latin typeface="Times New Roman" pitchFamily="18" charset="0"/>
                          <a:cs typeface="Times New Roman" pitchFamily="18" charset="0"/>
                        </a:rPr>
                        <a:t>+</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9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מתרחש רק בתוך התאים</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100" b="0" i="0" u="none" strike="noStrike" cap="none" normalizeH="0" baseline="0" dirty="0" smtClean="0">
                        <a:ln>
                          <a:noFill/>
                        </a:ln>
                        <a:solidFill>
                          <a:schemeClr val="tx2"/>
                        </a:solidFill>
                        <a:effectLst/>
                        <a:latin typeface="Arial" pitchFamily="34"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100" b="0" i="0" u="none" strike="noStrike" cap="none" normalizeH="0" baseline="0" dirty="0" smtClean="0">
                          <a:ln>
                            <a:noFill/>
                          </a:ln>
                          <a:solidFill>
                            <a:schemeClr val="tx2"/>
                          </a:solidFill>
                          <a:effectLst/>
                          <a:latin typeface="Arial" pitchFamily="34" charset="0"/>
                          <a:cs typeface="Times New Roman" pitchFamily="18" charset="0"/>
                        </a:rPr>
                        <a:t>+</a:t>
                      </a: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93">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cap="none" normalizeH="0" baseline="0" dirty="0" smtClean="0">
                          <a:ln>
                            <a:noFill/>
                          </a:ln>
                          <a:solidFill>
                            <a:schemeClr val="tx2"/>
                          </a:solidFill>
                          <a:effectLst/>
                          <a:latin typeface="Times New Roman" pitchFamily="18" charset="0"/>
                          <a:cs typeface="+mn-cs"/>
                        </a:rPr>
                        <a:t>מתרחשת דיפוזיה של חמצן מן הנאדיות לדם,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cap="none" normalizeH="0" baseline="0" dirty="0" smtClean="0">
                          <a:ln>
                            <a:noFill/>
                          </a:ln>
                          <a:solidFill>
                            <a:schemeClr val="tx2"/>
                          </a:solidFill>
                          <a:effectLst/>
                          <a:latin typeface="Times New Roman" pitchFamily="18" charset="0"/>
                          <a:cs typeface="+mn-cs"/>
                        </a:rPr>
                        <a:t>ודיפוזיה של פחמן דו-חמצני בכיוון ההפוך</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100" b="0" i="0" u="none" strike="noStrike" cap="none" normalizeH="0" baseline="0" dirty="0" smtClean="0">
                        <a:ln>
                          <a:noFill/>
                        </a:ln>
                        <a:solidFill>
                          <a:schemeClr val="tx2"/>
                        </a:solidFill>
                        <a:effectLst/>
                        <a:latin typeface="Arial" pitchFamily="34"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100" b="0" i="0" u="none" strike="noStrike" cap="none" normalizeH="0" baseline="0" dirty="0" smtClean="0">
                          <a:ln>
                            <a:noFill/>
                          </a:ln>
                          <a:solidFill>
                            <a:schemeClr val="tx2"/>
                          </a:solidFill>
                          <a:effectLst/>
                          <a:latin typeface="Arial" pitchFamily="34" charset="0"/>
                          <a:cs typeface="Times New Roman" pitchFamily="18" charset="0"/>
                        </a:rPr>
                        <a:t>+</a:t>
                      </a: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93">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t>מתרחש פירוק של גלוקוז בנוכחות חמצן לשם יצירת אנרגיה (הנאגרת ב-</a:t>
                      </a:r>
                      <a:r>
                        <a:rPr kumimoji="0" lang="en-US" sz="1800" b="0" i="0" u="none" strike="noStrike" kern="1200" cap="none" spc="0" normalizeH="0" baseline="0" noProof="0" dirty="0" smtClean="0">
                          <a:ln>
                            <a:noFill/>
                          </a:ln>
                          <a:solidFill>
                            <a:schemeClr val="tx2"/>
                          </a:solidFill>
                          <a:effectLst/>
                          <a:uLnTx/>
                          <a:uFillTx/>
                          <a:latin typeface="Arial" pitchFamily="34" charset="0"/>
                          <a:ea typeface="+mn-ea"/>
                          <a:cs typeface="+mn-cs"/>
                        </a:rPr>
                        <a:t>ATP</a:t>
                      </a:r>
                      <a:r>
                        <a:rPr kumimoji="0" lang="he-IL" sz="1800" b="0" i="0" u="none" strike="noStrike" kern="1200" cap="none" spc="0" normalizeH="0" baseline="0" noProof="0" dirty="0" smtClean="0">
                          <a:ln>
                            <a:noFill/>
                          </a:ln>
                          <a:solidFill>
                            <a:schemeClr val="tx2"/>
                          </a:solidFill>
                          <a:effectLst/>
                          <a:uLnTx/>
                          <a:uFillTx/>
                          <a:latin typeface="Times New Roman" pitchFamily="18" charset="0"/>
                          <a:ea typeface="+mn-ea"/>
                          <a:cs typeface="+mn-cs"/>
                        </a:rPr>
                        <a:t>)</a:t>
                      </a:r>
                      <a:endParaRPr kumimoji="0" lang="en-US" sz="18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2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chemeClr val="tx2"/>
                          </a:solidFill>
                          <a:effectLst/>
                          <a:latin typeface="Times New Roman" pitchFamily="18" charset="0"/>
                          <a:cs typeface="Times New Roman" pitchFamily="18" charset="0"/>
                        </a:rPr>
                        <a:t>+</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1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מתרחש ניצול של החמצן שמקורו בנשימה בריאות</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he-IL" sz="1100" b="0" i="0" u="none" strike="noStrike" cap="none" normalizeH="0" baseline="0" dirty="0" smtClean="0">
                        <a:ln>
                          <a:noFill/>
                        </a:ln>
                        <a:solidFill>
                          <a:schemeClr val="tx2"/>
                        </a:solidFill>
                        <a:effectLst/>
                        <a:latin typeface="Arial" pitchFamily="34"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100" b="0" i="0" u="none" strike="noStrike" cap="none" normalizeH="0" baseline="0" dirty="0" smtClean="0">
                        <a:ln>
                          <a:noFill/>
                        </a:ln>
                        <a:solidFill>
                          <a:schemeClr val="tx2"/>
                        </a:solidFill>
                        <a:effectLst/>
                        <a:latin typeface="Arial" pitchFamily="34"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he-IL" sz="1100" b="0" i="0" u="none" strike="noStrike" cap="none" normalizeH="0" baseline="0" dirty="0" smtClean="0">
                        <a:ln>
                          <a:noFill/>
                        </a:ln>
                        <a:solidFill>
                          <a:schemeClr val="tx2"/>
                        </a:solidFill>
                        <a:effectLst/>
                        <a:latin typeface="Arial" pitchFamily="34"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100" b="0" i="0" u="none" strike="noStrike" cap="none" normalizeH="0" baseline="0" dirty="0" smtClean="0">
                          <a:ln>
                            <a:noFill/>
                          </a:ln>
                          <a:solidFill>
                            <a:schemeClr val="tx2"/>
                          </a:solidFill>
                          <a:effectLst/>
                          <a:latin typeface="Arial" pitchFamily="34" charset="0"/>
                          <a:cs typeface="Times New Roman" pitchFamily="18" charset="0"/>
                        </a:rPr>
                        <a:t>+</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6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מתרחש תהליך כימי</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(החומרים משתנים והופכים לחומרים אחרים)</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he-IL" sz="1100" b="0" i="0" u="none" strike="noStrike" cap="none" normalizeH="0" baseline="0" dirty="0" smtClean="0">
                        <a:ln>
                          <a:noFill/>
                        </a:ln>
                        <a:solidFill>
                          <a:schemeClr val="tx2"/>
                        </a:solidFill>
                        <a:effectLst/>
                        <a:latin typeface="Arial" pitchFamily="34"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100" b="0" i="0" u="none" strike="noStrike" cap="none" normalizeH="0" baseline="0" dirty="0" smtClean="0">
                          <a:ln>
                            <a:noFill/>
                          </a:ln>
                          <a:solidFill>
                            <a:schemeClr val="tx2"/>
                          </a:solidFill>
                          <a:effectLst/>
                          <a:latin typeface="Arial" pitchFamily="34" charset="0"/>
                          <a:cs typeface="Times New Roman" pitchFamily="18" charset="0"/>
                        </a:rPr>
                        <a:t>+</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64">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cap="none" normalizeH="0" baseline="0" dirty="0" smtClean="0">
                          <a:ln>
                            <a:noFill/>
                          </a:ln>
                          <a:solidFill>
                            <a:schemeClr val="tx2"/>
                          </a:solidFill>
                          <a:effectLst/>
                          <a:latin typeface="Times New Roman" pitchFamily="18" charset="0"/>
                          <a:cs typeface="+mn-cs"/>
                        </a:rPr>
                        <a:t>מתרחש בכל יצור חי</a:t>
                      </a:r>
                      <a:endParaRPr kumimoji="0" lang="en-US" sz="1800" b="0" i="0" u="none" strike="noStrike" cap="none" normalizeH="0" baseline="0" dirty="0" smtClean="0">
                        <a:ln>
                          <a:noFill/>
                        </a:ln>
                        <a:solidFill>
                          <a:schemeClr val="tx2"/>
                        </a:solidFill>
                        <a:effectLst/>
                        <a:latin typeface="Times New Roman" pitchFamily="18" charset="0"/>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100" b="0" i="0" u="none" strike="noStrike" cap="none" normalizeH="0" baseline="0" dirty="0" smtClean="0">
                        <a:ln>
                          <a:noFill/>
                        </a:ln>
                        <a:solidFill>
                          <a:schemeClr val="tx2"/>
                        </a:solidFill>
                        <a:effectLst/>
                        <a:latin typeface="Arial" pitchFamily="34"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100" b="0" i="0" u="none" strike="noStrike" cap="none" normalizeH="0" baseline="0" dirty="0" smtClean="0">
                          <a:ln>
                            <a:noFill/>
                          </a:ln>
                          <a:solidFill>
                            <a:schemeClr val="tx2"/>
                          </a:solidFill>
                          <a:effectLst/>
                          <a:latin typeface="Arial" pitchFamily="34" charset="0"/>
                          <a:cs typeface="Times New Roman" pitchFamily="18" charset="0"/>
                        </a:rPr>
                        <a:t>+</a:t>
                      </a:r>
                      <a:r>
                        <a:rPr kumimoji="0" lang="en-US" sz="1100" b="0" i="0" u="none" strike="noStrike" cap="none" normalizeH="0" baseline="0" dirty="0" smtClean="0">
                          <a:ln>
                            <a:noFill/>
                          </a:ln>
                          <a:solidFill>
                            <a:schemeClr val="tx2"/>
                          </a:solidFill>
                          <a:effectLst/>
                          <a:latin typeface="Arial" pitchFamily="34" charset="0"/>
                          <a:cs typeface="Times New Roman" pitchFamily="18" charset="0"/>
                        </a:rPr>
                        <a:t> </a:t>
                      </a:r>
                      <a:endParaRPr kumimoji="0" lang="en-US"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133" name="Slide Number Placeholder 6"/>
          <p:cNvSpPr txBox="1">
            <a:spLocks/>
          </p:cNvSpPr>
          <p:nvPr/>
        </p:nvSpPr>
        <p:spPr bwMode="auto">
          <a:xfrm>
            <a:off x="171450" y="64754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02D8F00-A01E-43D9-8FC1-E58043FECCA6}" type="slidenum">
              <a:rPr lang="he-IL" sz="1200" smtClean="0">
                <a:solidFill>
                  <a:srgbClr val="A6A6A6"/>
                </a:solidFill>
              </a:rPr>
              <a:pPr algn="l" eaLnBrk="1" hangingPunct="1"/>
              <a:t>9</a:t>
            </a:fld>
            <a:endParaRPr lang="he-IL" sz="1200" smtClean="0">
              <a:solidFill>
                <a:srgbClr val="A6A6A6"/>
              </a:solidFill>
            </a:endParaRPr>
          </a:p>
        </p:txBody>
      </p:sp>
      <p:sp>
        <p:nvSpPr>
          <p:cNvPr id="10" name="Rectangle 3"/>
          <p:cNvSpPr/>
          <p:nvPr/>
        </p:nvSpPr>
        <p:spPr>
          <a:xfrm>
            <a:off x="395536" y="430634"/>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4135886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3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2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7.xml><?xml version="1.0" encoding="utf-8"?>
<a:theme xmlns:a="http://schemas.openxmlformats.org/drawingml/2006/main" name="3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8.xml><?xml version="1.0" encoding="utf-8"?>
<a:theme xmlns:a="http://schemas.openxmlformats.org/drawingml/2006/main" name="2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9.xml><?xml version="1.0" encoding="utf-8"?>
<a:theme xmlns:a="http://schemas.openxmlformats.org/drawingml/2006/main" name="2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0.xml><?xml version="1.0" encoding="utf-8"?>
<a:theme xmlns:a="http://schemas.openxmlformats.org/drawingml/2006/main" name="2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1.xml><?xml version="1.0" encoding="utf-8"?>
<a:theme xmlns:a="http://schemas.openxmlformats.org/drawingml/2006/main" name="2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2.xml><?xml version="1.0" encoding="utf-8"?>
<a:theme xmlns:a="http://schemas.openxmlformats.org/drawingml/2006/main" name="3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3.xml><?xml version="1.0" encoding="utf-8"?>
<a:theme xmlns:a="http://schemas.openxmlformats.org/drawingml/2006/main" name="3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10080</TotalTime>
  <Words>6093</Words>
  <Application>Microsoft Office PowerPoint</Application>
  <PresentationFormat>‫הצגה על המסך (4:3)</PresentationFormat>
  <Paragraphs>994</Paragraphs>
  <Slides>66</Slides>
  <Notes>4</Notes>
  <HiddenSlides>0</HiddenSlides>
  <MMClips>0</MMClips>
  <ScaleCrop>false</ScaleCrop>
  <HeadingPairs>
    <vt:vector size="4" baseType="variant">
      <vt:variant>
        <vt:lpstr>ערכת נושא</vt:lpstr>
      </vt:variant>
      <vt:variant>
        <vt:i4>33</vt:i4>
      </vt:variant>
      <vt:variant>
        <vt:lpstr>כותרות שקופיות</vt:lpstr>
      </vt:variant>
      <vt:variant>
        <vt:i4>66</vt:i4>
      </vt:variant>
    </vt:vector>
  </HeadingPairs>
  <TitlesOfParts>
    <vt:vector size="99"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34_Office Theme</vt:lpstr>
      <vt:lpstr>18_Office Theme</vt:lpstr>
      <vt:lpstr>19_Office Theme</vt:lpstr>
      <vt:lpstr>20_Office Theme</vt:lpstr>
      <vt:lpstr>21_Office Theme</vt:lpstr>
      <vt:lpstr>22_Office Theme</vt:lpstr>
      <vt:lpstr>23_Office Theme</vt:lpstr>
      <vt:lpstr>24_Office Theme</vt:lpstr>
      <vt:lpstr>25_Office Theme</vt:lpstr>
      <vt:lpstr>36_Office Theme</vt:lpstr>
      <vt:lpstr>26_Office Theme</vt:lpstr>
      <vt:lpstr>27_Office Theme</vt:lpstr>
      <vt:lpstr>28_Office Theme</vt:lpstr>
      <vt:lpstr>29_Office Theme</vt:lpstr>
      <vt:lpstr>30_Office Theme</vt:lpstr>
      <vt:lpstr>31_Office Theme</vt:lpstr>
      <vt:lpstr>מצגת של PowerPoint</vt:lpstr>
      <vt:lpstr>הריאות הן ה"שער" שדרכו החמצן נכנס לגוף ופחמן דו-חמצני יוצא מן הגוף</vt:lpstr>
      <vt:lpstr>סימולציה העוסקת בקשר בין תהליך הנשימה בריאות לתהליך הנשימה התאית</vt:lpstr>
      <vt:lpstr>שאלה 1</vt:lpstr>
      <vt:lpstr>תשובה</vt:lpstr>
      <vt:lpstr>שאלה 2</vt:lpstr>
      <vt:lpstr>תשובה</vt:lpstr>
      <vt:lpstr>שאלה  3: טבלת השוואה בין תהליך הנשימה בריאות לתהליך הנשימה התאית</vt:lpstr>
      <vt:lpstr>תשובה</vt:lpstr>
      <vt:lpstr>שאלה 4: מבנה מערכת הנשימה</vt:lpstr>
      <vt:lpstr>תשובה</vt:lpstr>
      <vt:lpstr>שאלה 5: רמות ארגון</vt:lpstr>
      <vt:lpstr>תשובה</vt:lpstr>
      <vt:lpstr>יש צורך בסינון האוויר, חימומו, והרווייתו באדי מים לפני הגיעו לריאות</vt:lpstr>
      <vt:lpstr>מבנה האף מותאם לסינון האוויר, לחימומו ולהרווייתו באדי מים</vt:lpstr>
      <vt:lpstr>הקנה והסימפונות</vt:lpstr>
      <vt:lpstr>שאלה 6: התאמת מבנה הקנה לתפקודו</vt:lpstr>
      <vt:lpstr>תשובה</vt:lpstr>
      <vt:lpstr>שאלה 7</vt:lpstr>
      <vt:lpstr>תשובה</vt:lpstr>
      <vt:lpstr>מעבר חמצן ופחמן דו-חמצני בתהליך דיפוזיה</vt:lpstr>
      <vt:lpstr>הובלת החמצן בדם</vt:lpstr>
      <vt:lpstr>שאלה 8</vt:lpstr>
      <vt:lpstr>תשובה</vt:lpstr>
      <vt:lpstr>נאדיות הריאה: התאמות בין מבנה לתפקוד</vt:lpstr>
      <vt:lpstr>שאלה 9: גורמים המשפיעים על קצב חילופי הגזים</vt:lpstr>
      <vt:lpstr>תשובה</vt:lpstr>
      <vt:lpstr>שאלה 10: מחלת סיסטיק פיברוזיס</vt:lpstr>
      <vt:lpstr>תשובה</vt:lpstr>
      <vt:lpstr>שאלה 11</vt:lpstr>
      <vt:lpstr>תשובה</vt:lpstr>
      <vt:lpstr>שאלה 12: ההבדלים בהרכבי הגזים באוויר השאוף  ובאוויר הנשוף</vt:lpstr>
      <vt:lpstr>תשובה</vt:lpstr>
      <vt:lpstr>תהליך השאיפה והנשיפה</vt:lpstr>
      <vt:lpstr>סימולציה: תהליך הנשימה בריאות</vt:lpstr>
      <vt:lpstr>שאלה 13</vt:lpstr>
      <vt:lpstr>תשובה</vt:lpstr>
      <vt:lpstr>שאלה 14</vt:lpstr>
      <vt:lpstr>תשובה</vt:lpstr>
      <vt:lpstr>סיכום: מבנה מערכת הנשימה באדם ותפקודה</vt:lpstr>
      <vt:lpstr>ויסות קצב הנשימה ועומקה</vt:lpstr>
      <vt:lpstr>שאלה 15</vt:lpstr>
      <vt:lpstr>תשובה</vt:lpstr>
      <vt:lpstr>שאלה 16</vt:lpstr>
      <vt:lpstr>תשובה</vt:lpstr>
      <vt:lpstr>סיכום: ויסות פעולת הנשימה</vt:lpstr>
      <vt:lpstr>השפעות עישון  על מערכת הנשימה</vt:lpstr>
      <vt:lpstr>העישון מגביר את הסיכוי לחלות בסרטן</vt:lpstr>
      <vt:lpstr>פחמן חד חמצני </vt:lpstr>
      <vt:lpstr>שאלה 17</vt:lpstr>
      <vt:lpstr>תשובה</vt:lpstr>
      <vt:lpstr>סיכום: השפעות העישון על מערכת הנשימה</vt:lpstr>
      <vt:lpstr>תרגול נוסף: שאלה 18: שינויים בקצב הנשימה ובעומקה – מנגנון לשמירת ההומאוסטזיס</vt:lpstr>
      <vt:lpstr>תשובה</vt:lpstr>
      <vt:lpstr>שאלה 19: משוב שלילי</vt:lpstr>
      <vt:lpstr>תשובה</vt:lpstr>
      <vt:lpstr>שאלה 20: טבלת השוואה בין מערכת הנשימה ומערכת העיכול</vt:lpstr>
      <vt:lpstr>תשובה</vt:lpstr>
      <vt:lpstr>שאלה 21 סעיף א' (שאלת אתגר)</vt:lpstr>
      <vt:lpstr>תשובה 21 א'</vt:lpstr>
      <vt:lpstr>שאלה 21 סעיפים ב'-ג' שאלת אתגר</vt:lpstr>
      <vt:lpstr>תשובה 21 ב'-ג'</vt:lpstr>
      <vt:lpstr>שאלה 22</vt:lpstr>
      <vt:lpstr>תשובה: הנשימה היא פעולה בלתי רצונית</vt:lpstr>
      <vt:lpstr>שאלה 23: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653</cp:revision>
  <dcterms:created xsi:type="dcterms:W3CDTF">2010-09-05T07:07:37Z</dcterms:created>
  <dcterms:modified xsi:type="dcterms:W3CDTF">2017-10-20T02:57:13Z</dcterms:modified>
</cp:coreProperties>
</file>