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27"/>
  </p:notesMasterIdLst>
  <p:sldIdLst>
    <p:sldId id="256" r:id="rId2"/>
    <p:sldId id="295" r:id="rId3"/>
    <p:sldId id="366" r:id="rId4"/>
    <p:sldId id="367" r:id="rId5"/>
    <p:sldId id="368" r:id="rId6"/>
    <p:sldId id="369" r:id="rId7"/>
    <p:sldId id="370" r:id="rId8"/>
    <p:sldId id="371" r:id="rId9"/>
    <p:sldId id="372" r:id="rId10"/>
    <p:sldId id="373" r:id="rId11"/>
    <p:sldId id="374" r:id="rId12"/>
    <p:sldId id="375" r:id="rId13"/>
    <p:sldId id="376" r:id="rId14"/>
    <p:sldId id="377" r:id="rId15"/>
    <p:sldId id="378" r:id="rId16"/>
    <p:sldId id="379" r:id="rId17"/>
    <p:sldId id="380" r:id="rId18"/>
    <p:sldId id="381" r:id="rId19"/>
    <p:sldId id="382" r:id="rId20"/>
    <p:sldId id="383" r:id="rId21"/>
    <p:sldId id="384" r:id="rId22"/>
    <p:sldId id="385" r:id="rId23"/>
    <p:sldId id="386" r:id="rId24"/>
    <p:sldId id="387" r:id="rId25"/>
    <p:sldId id="388" r:id="rId26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מקטע ברירת מחדל" id="{FA077E05-B0B4-411F-96FB-519143EDC224}">
          <p14:sldIdLst>
            <p14:sldId id="256"/>
            <p14:sldId id="295"/>
            <p14:sldId id="366"/>
            <p14:sldId id="367"/>
            <p14:sldId id="368"/>
            <p14:sldId id="369"/>
            <p14:sldId id="370"/>
            <p14:sldId id="371"/>
            <p14:sldId id="372"/>
            <p14:sldId id="373"/>
            <p14:sldId id="374"/>
            <p14:sldId id="375"/>
            <p14:sldId id="376"/>
            <p14:sldId id="377"/>
            <p14:sldId id="378"/>
            <p14:sldId id="379"/>
            <p14:sldId id="380"/>
            <p14:sldId id="381"/>
            <p14:sldId id="382"/>
            <p14:sldId id="383"/>
            <p14:sldId id="384"/>
            <p14:sldId id="385"/>
            <p14:sldId id="386"/>
            <p14:sldId id="387"/>
            <p14:sldId id="388"/>
          </p14:sldIdLst>
        </p14:section>
        <p14:section name="מקטע ללא כותרת" id="{31C6E815-EC99-41DF-A5A3-EDF1CC79CA4F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6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5" d="100"/>
          <a:sy n="65" d="100"/>
        </p:scale>
        <p:origin x="-112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8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C3C1025-F64B-455D-ABEE-E6C5B19FF6AE}" type="datetimeFigureOut">
              <a:rPr lang="he-IL" smtClean="0"/>
              <a:t>א'/אדר/תשפ"א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FFBAFA8-14D1-41DE-B9FC-4A4D75D50E9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69080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BAFA8-14D1-41DE-B9FC-4A4D75D50E95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89338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BAFA8-14D1-41DE-B9FC-4A4D75D50E95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58505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368B-F954-4DC6-9EDD-62A0D74C8707}" type="datetimeFigureOut">
              <a:rPr lang="he-IL" smtClean="0"/>
              <a:t>א'/אדר/תשפ"א</a:t>
            </a:fld>
            <a:endParaRPr lang="he-I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B32E-7304-421E-A584-3A75B62E307F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368B-F954-4DC6-9EDD-62A0D74C8707}" type="datetimeFigureOut">
              <a:rPr lang="he-IL" smtClean="0"/>
              <a:t>א'/אדר/תשפ"א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B32E-7304-421E-A584-3A75B62E307F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368B-F954-4DC6-9EDD-62A0D74C8707}" type="datetimeFigureOut">
              <a:rPr lang="he-IL" smtClean="0"/>
              <a:t>א'/אדר/תשפ"א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B32E-7304-421E-A584-3A75B62E307F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368B-F954-4DC6-9EDD-62A0D74C8707}" type="datetimeFigureOut">
              <a:rPr lang="he-IL" smtClean="0"/>
              <a:t>א'/אדר/תשפ"א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B32E-7304-421E-A584-3A75B62E307F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368B-F954-4DC6-9EDD-62A0D74C8707}" type="datetimeFigureOut">
              <a:rPr lang="he-IL" smtClean="0"/>
              <a:t>א'/אדר/תשפ"א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B32E-7304-421E-A584-3A75B62E307F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368B-F954-4DC6-9EDD-62A0D74C8707}" type="datetimeFigureOut">
              <a:rPr lang="he-IL" smtClean="0"/>
              <a:t>א'/אדר/תשפ"א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B32E-7304-421E-A584-3A75B62E307F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368B-F954-4DC6-9EDD-62A0D74C8707}" type="datetimeFigureOut">
              <a:rPr lang="he-IL" smtClean="0"/>
              <a:t>א'/אדר/תשפ"א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B32E-7304-421E-A584-3A75B62E307F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368B-F954-4DC6-9EDD-62A0D74C8707}" type="datetimeFigureOut">
              <a:rPr lang="he-IL" smtClean="0"/>
              <a:t>א'/אדר/תשפ"א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B32E-7304-421E-A584-3A75B62E307F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368B-F954-4DC6-9EDD-62A0D74C8707}" type="datetimeFigureOut">
              <a:rPr lang="he-IL" smtClean="0"/>
              <a:t>א'/אדר/תשפ"א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B32E-7304-421E-A584-3A75B62E307F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368B-F954-4DC6-9EDD-62A0D74C8707}" type="datetimeFigureOut">
              <a:rPr lang="he-IL" smtClean="0"/>
              <a:t>א'/אדר/תשפ"א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B32E-7304-421E-A584-3A75B62E307F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368B-F954-4DC6-9EDD-62A0D74C8707}" type="datetimeFigureOut">
              <a:rPr lang="he-IL" smtClean="0"/>
              <a:t>א'/אדר/תשפ"א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C15B32E-7304-421E-A584-3A75B62E307F}" type="slidenum">
              <a:rPr lang="he-IL" smtClean="0"/>
              <a:t>‹#›</a:t>
            </a:fld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58F368B-F954-4DC6-9EDD-62A0D74C8707}" type="datetimeFigureOut">
              <a:rPr lang="he-IL" smtClean="0"/>
              <a:t>א'/אדר/תשפ"א</a:t>
            </a:fld>
            <a:endParaRPr lang="he-I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C15B32E-7304-421E-A584-3A75B62E307F}" type="slidenum">
              <a:rPr lang="he-IL" smtClean="0"/>
              <a:t>‹#›</a:t>
            </a:fld>
            <a:endParaRPr lang="he-IL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slide" Target="slide17.xml"/><Relationship Id="rId4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2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79512" y="2420888"/>
            <a:ext cx="8768971" cy="2016224"/>
          </a:xfrm>
          <a:solidFill>
            <a:schemeClr val="bg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  <a:latin typeface="Century Gothic"/>
                <a:cs typeface="Gisha"/>
              </a:rPr>
              <a:t/>
            </a:r>
            <a:br>
              <a:rPr lang="en-US" sz="2800" dirty="0" smtClean="0">
                <a:solidFill>
                  <a:prstClr val="black"/>
                </a:solidFill>
                <a:latin typeface="Century Gothic"/>
                <a:cs typeface="Gisha"/>
              </a:rPr>
            </a:br>
            <a:r>
              <a:rPr lang="he-IL" sz="2800" dirty="0" smtClean="0">
                <a:solidFill>
                  <a:prstClr val="black"/>
                </a:solidFill>
                <a:latin typeface="Century Gothic"/>
                <a:cs typeface="Gisha"/>
              </a:rPr>
              <a:t/>
            </a:r>
            <a:br>
              <a:rPr lang="he-IL" sz="2800" dirty="0" smtClean="0">
                <a:solidFill>
                  <a:prstClr val="black"/>
                </a:solidFill>
                <a:latin typeface="Century Gothic"/>
                <a:cs typeface="Gisha"/>
              </a:rPr>
            </a:br>
            <a:r>
              <a:rPr lang="he-IL" sz="3600" dirty="0" smtClean="0">
                <a:solidFill>
                  <a:srgbClr val="FF0000"/>
                </a:solidFill>
              </a:rPr>
              <a:t>מקיף עירוני א' – אשקלון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he-IL" sz="2800" dirty="0" smtClean="0">
                <a:solidFill>
                  <a:schemeClr val="tx1"/>
                </a:solidFill>
              </a:rPr>
              <a:t/>
            </a:r>
            <a:br>
              <a:rPr lang="he-IL" sz="2800" dirty="0" smtClean="0">
                <a:solidFill>
                  <a:schemeClr val="tx1"/>
                </a:solidFill>
              </a:rPr>
            </a:br>
            <a:r>
              <a:rPr lang="he-IL" sz="2800" spc="-100" dirty="0" smtClean="0">
                <a:solidFill>
                  <a:srgbClr val="2F2B20"/>
                </a:solidFill>
                <a:effectLst/>
                <a:latin typeface="Cambria"/>
                <a:cs typeface="Times New Roman"/>
              </a:rPr>
              <a:t>רכז</a:t>
            </a:r>
            <a:r>
              <a:rPr lang="he-IL" sz="1800" spc="-100" dirty="0" smtClean="0">
                <a:solidFill>
                  <a:srgbClr val="2F2B20"/>
                </a:solidFill>
                <a:effectLst/>
                <a:latin typeface="Cambria"/>
                <a:cs typeface="Times New Roman"/>
              </a:rPr>
              <a:t> </a:t>
            </a:r>
            <a:r>
              <a:rPr lang="he-IL" sz="2800" spc="-100" dirty="0" smtClean="0">
                <a:solidFill>
                  <a:srgbClr val="2F2B20"/>
                </a:solidFill>
                <a:effectLst/>
                <a:latin typeface="Cambria"/>
                <a:cs typeface="Times New Roman"/>
              </a:rPr>
              <a:t>המגמה - יואב עמרם</a:t>
            </a:r>
            <a:r>
              <a:rPr lang="en-US" sz="2800" dirty="0" smtClean="0">
                <a:solidFill>
                  <a:prstClr val="black"/>
                </a:solidFill>
                <a:latin typeface="Century Gothic"/>
                <a:cs typeface="Gisha"/>
              </a:rPr>
              <a:t/>
            </a:r>
            <a:br>
              <a:rPr lang="en-US" sz="2800" dirty="0" smtClean="0">
                <a:solidFill>
                  <a:prstClr val="black"/>
                </a:solidFill>
                <a:latin typeface="Century Gothic"/>
                <a:cs typeface="Gisha"/>
              </a:rPr>
            </a:br>
            <a:r>
              <a:rPr lang="en-US" sz="2800" dirty="0" smtClean="0">
                <a:solidFill>
                  <a:prstClr val="black"/>
                </a:solidFill>
                <a:latin typeface="Century Gothic"/>
                <a:cs typeface="Gisha"/>
              </a:rPr>
              <a:t/>
            </a:r>
            <a:br>
              <a:rPr lang="en-US" sz="2800" dirty="0" smtClean="0">
                <a:solidFill>
                  <a:prstClr val="black"/>
                </a:solidFill>
                <a:latin typeface="Century Gothic"/>
                <a:cs typeface="Gisha"/>
              </a:rPr>
            </a:br>
            <a:r>
              <a:rPr lang="he-IL" sz="2800" dirty="0">
                <a:solidFill>
                  <a:schemeClr val="accent1"/>
                </a:solidFill>
                <a:latin typeface="Century Gothic"/>
                <a:cs typeface="Gisha"/>
              </a:rPr>
              <a:t/>
            </a:r>
            <a:br>
              <a:rPr lang="he-IL" sz="2800" dirty="0">
                <a:solidFill>
                  <a:schemeClr val="accent1"/>
                </a:solidFill>
                <a:latin typeface="Century Gothic"/>
                <a:cs typeface="Gisha"/>
              </a:rPr>
            </a:br>
            <a:r>
              <a:rPr lang="he-IL" sz="31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cs typeface="Gisha"/>
              </a:rPr>
              <a:t>נושא המצגת:</a:t>
            </a:r>
            <a:br>
              <a:rPr lang="he-IL" sz="31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cs typeface="Gisha"/>
              </a:rPr>
            </a:br>
            <a:r>
              <a:rPr lang="he-IL" sz="4900" dirty="0" smtClean="0">
                <a:solidFill>
                  <a:schemeClr val="accent5"/>
                </a:solidFill>
                <a:latin typeface="Century Gothic"/>
                <a:cs typeface="Gisha"/>
              </a:rPr>
              <a:t>מערכת השרירים</a:t>
            </a:r>
            <a:r>
              <a:rPr lang="he-IL" sz="2800" dirty="0">
                <a:solidFill>
                  <a:schemeClr val="accent1"/>
                </a:solidFill>
                <a:latin typeface="Century Gothic"/>
                <a:cs typeface="Gisha"/>
              </a:rPr>
              <a:t/>
            </a:r>
            <a:br>
              <a:rPr lang="he-IL" sz="2800" dirty="0">
                <a:solidFill>
                  <a:schemeClr val="accent1"/>
                </a:solidFill>
                <a:latin typeface="Century Gothic"/>
                <a:cs typeface="Gisha"/>
              </a:rPr>
            </a:br>
            <a:endParaRPr lang="he-IL" dirty="0">
              <a:solidFill>
                <a:schemeClr val="accent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12445"/>
            <a:ext cx="2304256" cy="1828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578" y="4912458"/>
            <a:ext cx="2676525" cy="1704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509120"/>
            <a:ext cx="1839074" cy="21983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624" y="476671"/>
            <a:ext cx="150018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1"/>
            <a:ext cx="150018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453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395288" y="1052513"/>
            <a:ext cx="8424862" cy="55451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e-IL" altLang="he-IL" sz="2800" dirty="0" smtClean="0"/>
              <a:t>סיב שריר כולל בתוכו תא האברונים ומרכיבי התא הבאים: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he-IL" altLang="he-IL" sz="2800" dirty="0" err="1" smtClean="0"/>
              <a:t>סרקולמה</a:t>
            </a:r>
            <a:r>
              <a:rPr lang="he-IL" altLang="he-IL" sz="2800" dirty="0" smtClean="0"/>
              <a:t> (קרום תא)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he-IL" altLang="he-IL" sz="2800" dirty="0" err="1" smtClean="0"/>
              <a:t>סרקופלסמה</a:t>
            </a:r>
            <a:r>
              <a:rPr lang="he-IL" altLang="he-IL" sz="2800" dirty="0" smtClean="0"/>
              <a:t> (ציטופלסמה-נוזל תוך תאי)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he-IL" altLang="he-IL" sz="2800" dirty="0" smtClean="0"/>
              <a:t>גרעין (תא שריר שלד, הוא רב גרעיני)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he-IL" altLang="he-IL" sz="2800" dirty="0" smtClean="0"/>
              <a:t>רשת </a:t>
            </a:r>
            <a:r>
              <a:rPr lang="he-IL" altLang="he-IL" sz="2800" dirty="0" err="1" smtClean="0"/>
              <a:t>סרקופסלמית</a:t>
            </a:r>
            <a:r>
              <a:rPr lang="he-IL" altLang="he-IL" sz="2800" dirty="0" smtClean="0"/>
              <a:t> (רשת </a:t>
            </a:r>
            <a:r>
              <a:rPr lang="he-IL" altLang="he-IL" sz="2800" dirty="0" err="1" smtClean="0"/>
              <a:t>אנדופלסמית</a:t>
            </a:r>
            <a:r>
              <a:rPr lang="he-IL" altLang="he-IL" sz="2800" dirty="0" smtClean="0"/>
              <a:t>)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he-IL" altLang="he-IL" sz="2800" dirty="0" smtClean="0"/>
              <a:t>מיטוכונדריה.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he-IL" altLang="he-IL" sz="2800" dirty="0" err="1" smtClean="0"/>
              <a:t>ריבוזומים</a:t>
            </a:r>
            <a:r>
              <a:rPr lang="he-IL" altLang="he-IL" sz="2800" dirty="0" smtClean="0"/>
              <a:t>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he-IL" altLang="he-IL" sz="2800" dirty="0" err="1" smtClean="0"/>
              <a:t>אינזימים</a:t>
            </a:r>
            <a:r>
              <a:rPr lang="he-IL" altLang="he-IL" sz="2800" dirty="0" smtClean="0"/>
              <a:t>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he-IL" altLang="he-IL" sz="2800" dirty="0" smtClean="0"/>
              <a:t>חומרי אנרגיה ומזון כמו: </a:t>
            </a:r>
            <a:r>
              <a:rPr lang="en-US" altLang="he-IL" sz="2800" dirty="0" smtClean="0"/>
              <a:t>ATP,</a:t>
            </a:r>
            <a:r>
              <a:rPr lang="he-IL" altLang="he-IL" sz="2800" dirty="0" smtClean="0"/>
              <a:t> , </a:t>
            </a:r>
            <a:r>
              <a:rPr lang="en-US" altLang="he-IL" sz="2800" dirty="0" smtClean="0"/>
              <a:t>CP</a:t>
            </a:r>
            <a:r>
              <a:rPr lang="he-IL" altLang="he-IL" sz="2800" dirty="0" smtClean="0"/>
              <a:t> </a:t>
            </a:r>
            <a:r>
              <a:rPr lang="he-IL" altLang="he-IL" sz="2800" dirty="0" err="1" smtClean="0"/>
              <a:t>גליקוגן</a:t>
            </a:r>
            <a:r>
              <a:rPr lang="he-IL" altLang="he-IL" sz="2800" dirty="0" smtClean="0"/>
              <a:t> ושומנים.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he-IL" altLang="he-IL" sz="2800" dirty="0" smtClean="0"/>
              <a:t>בנוסף ישנו </a:t>
            </a:r>
            <a:r>
              <a:rPr lang="he-IL" altLang="he-IL" sz="2800" dirty="0" err="1" smtClean="0"/>
              <a:t>המיופיבריל</a:t>
            </a:r>
            <a:r>
              <a:rPr lang="he-IL" altLang="he-IL" sz="2800" dirty="0" smtClean="0"/>
              <a:t> (ליף) הנותן לתאי השריר את היכולת להתכווץ ולהפעיל מתח.</a:t>
            </a:r>
            <a:endParaRPr lang="en-US" altLang="he-IL" sz="2800" dirty="0" smtClean="0"/>
          </a:p>
        </p:txBody>
      </p:sp>
      <p:sp>
        <p:nvSpPr>
          <p:cNvPr id="14339" name="מלבן 1"/>
          <p:cNvSpPr>
            <a:spLocks noChangeArrowheads="1"/>
          </p:cNvSpPr>
          <p:nvPr/>
        </p:nvSpPr>
        <p:spPr bwMode="auto">
          <a:xfrm>
            <a:off x="2771775" y="260350"/>
            <a:ext cx="4608513" cy="4619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>
            <a:spAutoFit/>
          </a:bodyPr>
          <a:lstStyle/>
          <a:p>
            <a:r>
              <a:rPr lang="he-IL" altLang="he-IL" sz="2400" dirty="0"/>
              <a:t>מבנה מיקרוסקופי של תא (סיב) שריר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348729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8229600" cy="815975"/>
          </a:xfrm>
          <a:solidFill>
            <a:schemeClr val="bg2"/>
          </a:solidFill>
        </p:spPr>
        <p:txBody>
          <a:bodyPr rtlCol="0"/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he-IL" altLang="he-IL" b="1" dirty="0" err="1" smtClean="0"/>
              <a:t>המיופיברילים</a:t>
            </a:r>
            <a:endParaRPr lang="en-US" altLang="he-IL" b="1" dirty="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67544" y="1196752"/>
            <a:ext cx="8229600" cy="52565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e-IL" altLang="he-IL" sz="2400" dirty="0" smtClean="0"/>
              <a:t>בכל תא שריר ישנם מאות-אלפים של </a:t>
            </a:r>
            <a:r>
              <a:rPr lang="he-IL" altLang="he-IL" sz="2400" b="1" u="sng" dirty="0" err="1" smtClean="0">
                <a:solidFill>
                  <a:schemeClr val="tx1"/>
                </a:solidFill>
              </a:rPr>
              <a:t>מיופיברילים</a:t>
            </a:r>
            <a:r>
              <a:rPr lang="he-IL" altLang="he-IL" sz="2400" dirty="0" smtClean="0"/>
              <a:t> שמחולקים </a:t>
            </a:r>
            <a:r>
              <a:rPr lang="he-IL" altLang="he-IL" sz="2400" dirty="0" err="1" smtClean="0"/>
              <a:t>ל</a:t>
            </a:r>
            <a:r>
              <a:rPr lang="he-IL" altLang="he-IL" sz="2400" b="1" u="sng" dirty="0" err="1" smtClean="0">
                <a:solidFill>
                  <a:schemeClr val="tx1"/>
                </a:solidFill>
              </a:rPr>
              <a:t>סרקומרים</a:t>
            </a:r>
            <a:r>
              <a:rPr lang="he-IL" altLang="he-IL" sz="2400" dirty="0" smtClean="0"/>
              <a:t>, שהם היחידה התפקודית הקטנה ביותר במנגנון ההתכווצות. </a:t>
            </a:r>
            <a:r>
              <a:rPr lang="he-IL" altLang="he-IL" sz="2400" dirty="0" err="1" smtClean="0"/>
              <a:t>הסרקומרים</a:t>
            </a:r>
            <a:r>
              <a:rPr lang="he-IL" altLang="he-IL" sz="2400" dirty="0" smtClean="0"/>
              <a:t> בנויים מסוגי חלבון שונים. </a:t>
            </a:r>
          </a:p>
          <a:p>
            <a:pPr eaLnBrk="1" hangingPunct="1">
              <a:lnSpc>
                <a:spcPct val="80000"/>
              </a:lnSpc>
            </a:pPr>
            <a:r>
              <a:rPr lang="he-IL" altLang="he-IL" sz="2400" dirty="0" smtClean="0"/>
              <a:t>חלק מהחלבונים שייכים למנגנון ההתכווצות ומכונים </a:t>
            </a:r>
            <a:r>
              <a:rPr lang="he-IL" altLang="he-IL" sz="2400" b="1" u="sng" dirty="0" smtClean="0">
                <a:solidFill>
                  <a:schemeClr val="tx1"/>
                </a:solidFill>
              </a:rPr>
              <a:t>מרכיבים מתכווצים (קורים)</a:t>
            </a:r>
            <a:r>
              <a:rPr lang="he-IL" altLang="he-IL" sz="2400" dirty="0" smtClean="0">
                <a:solidFill>
                  <a:schemeClr val="tx1"/>
                </a:solidFill>
              </a:rPr>
              <a:t> </a:t>
            </a:r>
            <a:r>
              <a:rPr lang="he-IL" altLang="he-IL" sz="2400" dirty="0" smtClean="0"/>
              <a:t>החלבונים האחרים שומרים על מבנה </a:t>
            </a:r>
            <a:r>
              <a:rPr lang="he-IL" altLang="he-IL" sz="2400" dirty="0" err="1" smtClean="0"/>
              <a:t>הסרקומר</a:t>
            </a:r>
            <a:r>
              <a:rPr lang="he-IL" altLang="he-IL" sz="2400" dirty="0" smtClean="0"/>
              <a:t> ושייכים למרכיבים האלסטיים. </a:t>
            </a:r>
          </a:p>
          <a:p>
            <a:pPr eaLnBrk="1" hangingPunct="1">
              <a:lnSpc>
                <a:spcPct val="80000"/>
              </a:lnSpc>
            </a:pPr>
            <a:r>
              <a:rPr lang="he-IL" altLang="he-IL" sz="2400" dirty="0" err="1" smtClean="0"/>
              <a:t>הסרקומרים</a:t>
            </a:r>
            <a:r>
              <a:rPr lang="he-IL" altLang="he-IL" sz="2400" dirty="0" smtClean="0"/>
              <a:t> מחוברים במבנים הנקראים </a:t>
            </a:r>
            <a:r>
              <a:rPr lang="he-IL" altLang="he-IL" sz="2400" b="1" u="sng" dirty="0" smtClean="0">
                <a:solidFill>
                  <a:schemeClr val="tx1"/>
                </a:solidFill>
              </a:rPr>
              <a:t>פסי </a:t>
            </a:r>
            <a:r>
              <a:rPr lang="en-US" altLang="he-IL" sz="2400" b="1" u="sng" dirty="0" smtClean="0">
                <a:solidFill>
                  <a:schemeClr val="tx1"/>
                </a:solidFill>
              </a:rPr>
              <a:t>Z</a:t>
            </a:r>
            <a:r>
              <a:rPr lang="he-IL" altLang="he-IL" sz="2400" dirty="0" smtClean="0"/>
              <a:t> . </a:t>
            </a:r>
            <a:r>
              <a:rPr lang="he-IL" altLang="he-IL" sz="2400" dirty="0" err="1" smtClean="0"/>
              <a:t>כשסרקומר</a:t>
            </a:r>
            <a:r>
              <a:rPr lang="he-IL" altLang="he-IL" sz="2400" dirty="0" smtClean="0"/>
              <a:t> מתכווץ המרחק בין שני פסי </a:t>
            </a:r>
            <a:r>
              <a:rPr lang="en-US" altLang="he-IL" sz="2400" dirty="0" smtClean="0"/>
              <a:t>Z</a:t>
            </a:r>
            <a:r>
              <a:rPr lang="he-IL" altLang="he-IL" sz="2400" dirty="0" smtClean="0"/>
              <a:t> מתקצר     כל </a:t>
            </a:r>
            <a:r>
              <a:rPr lang="he-IL" altLang="he-IL" sz="2400" dirty="0" err="1" smtClean="0"/>
              <a:t>המיופיברילים</a:t>
            </a:r>
            <a:r>
              <a:rPr lang="he-IL" altLang="he-IL" sz="2400" dirty="0" smtClean="0"/>
              <a:t> מתקצרים    תא השריר מתקצר.</a:t>
            </a:r>
          </a:p>
          <a:p>
            <a:pPr eaLnBrk="1" hangingPunct="1">
              <a:lnSpc>
                <a:spcPct val="80000"/>
              </a:lnSpc>
            </a:pPr>
            <a:r>
              <a:rPr lang="he-IL" altLang="he-IL" sz="2400" dirty="0" smtClean="0"/>
              <a:t>שני הקורים המרכזיים במנגנון ההתכווצות הם </a:t>
            </a:r>
            <a:r>
              <a:rPr lang="he-IL" altLang="he-IL" sz="2400" b="1" u="sng" dirty="0" smtClean="0">
                <a:solidFill>
                  <a:schemeClr val="tx1"/>
                </a:solidFill>
              </a:rPr>
              <a:t>אקטין</a:t>
            </a:r>
            <a:r>
              <a:rPr lang="he-IL" altLang="he-IL" sz="2400" b="1" u="sng" dirty="0" smtClean="0">
                <a:solidFill>
                  <a:schemeClr val="hlink"/>
                </a:solidFill>
              </a:rPr>
              <a:t> </a:t>
            </a:r>
            <a:r>
              <a:rPr lang="he-IL" altLang="he-IL" sz="2400" dirty="0" smtClean="0"/>
              <a:t>(קור דק) שמחובר ישירות לפסי </a:t>
            </a:r>
            <a:r>
              <a:rPr lang="en-US" altLang="he-IL" sz="2400" dirty="0" smtClean="0"/>
              <a:t>Z</a:t>
            </a:r>
            <a:r>
              <a:rPr lang="he-IL" altLang="he-IL" sz="2400" dirty="0" smtClean="0"/>
              <a:t>, </a:t>
            </a:r>
            <a:r>
              <a:rPr lang="he-IL" altLang="he-IL" sz="2400" b="1" u="sng" dirty="0" err="1" smtClean="0">
                <a:solidFill>
                  <a:schemeClr val="tx1"/>
                </a:solidFill>
              </a:rPr>
              <a:t>ומיוזין</a:t>
            </a:r>
            <a:r>
              <a:rPr lang="he-IL" altLang="he-IL" sz="2400" b="1" u="sng" dirty="0" smtClean="0">
                <a:solidFill>
                  <a:schemeClr val="hlink"/>
                </a:solidFill>
              </a:rPr>
              <a:t> </a:t>
            </a:r>
            <a:r>
              <a:rPr lang="he-IL" altLang="he-IL" sz="2400" dirty="0" smtClean="0"/>
              <a:t>(קור עבה) שמיוצב לפסי </a:t>
            </a:r>
            <a:r>
              <a:rPr lang="en-US" altLang="he-IL" sz="2400" dirty="0" smtClean="0"/>
              <a:t>Z</a:t>
            </a:r>
            <a:r>
              <a:rPr lang="he-IL" altLang="he-IL" sz="2400" dirty="0" smtClean="0"/>
              <a:t> . על </a:t>
            </a:r>
            <a:r>
              <a:rPr lang="he-IL" altLang="he-IL" sz="2400" dirty="0" err="1" smtClean="0"/>
              <a:t>המיוזין</a:t>
            </a:r>
            <a:r>
              <a:rPr lang="he-IL" altLang="he-IL" sz="2400" dirty="0" smtClean="0"/>
              <a:t> ישנן בליטות הנקראות גשי רוחב של </a:t>
            </a:r>
            <a:r>
              <a:rPr lang="he-IL" altLang="he-IL" sz="2400" dirty="0" err="1" smtClean="0"/>
              <a:t>המיוזין</a:t>
            </a:r>
            <a:r>
              <a:rPr lang="he-IL" altLang="he-IL" sz="2400" dirty="0" smtClean="0"/>
              <a:t>, ולהם תפקיד מרכזי בתהליך ההתכווצות של השריר.</a:t>
            </a:r>
          </a:p>
          <a:p>
            <a:pPr eaLnBrk="1" hangingPunct="1">
              <a:lnSpc>
                <a:spcPct val="80000"/>
              </a:lnSpc>
            </a:pPr>
            <a:r>
              <a:rPr lang="he-IL" altLang="he-IL" sz="2400" dirty="0" smtClean="0"/>
              <a:t>הסידור של החלבונים </a:t>
            </a:r>
            <a:r>
              <a:rPr lang="he-IL" altLang="he-IL" sz="2400" dirty="0" err="1" smtClean="0"/>
              <a:t>בסרקומר</a:t>
            </a:r>
            <a:r>
              <a:rPr lang="he-IL" altLang="he-IL" sz="2400" dirty="0" smtClean="0"/>
              <a:t> יוצרים פסים כהים ובהירים </a:t>
            </a:r>
            <a:r>
              <a:rPr lang="he-IL" altLang="he-IL" sz="2400" dirty="0" err="1" smtClean="0"/>
              <a:t>לסרוגין</a:t>
            </a:r>
            <a:r>
              <a:rPr lang="he-IL" altLang="he-IL" sz="2400" dirty="0" smtClean="0"/>
              <a:t> ומעניקים לתא השריר מראה מפוספס/ משורטט.</a:t>
            </a:r>
          </a:p>
          <a:p>
            <a:pPr eaLnBrk="1" hangingPunct="1">
              <a:lnSpc>
                <a:spcPct val="80000"/>
              </a:lnSpc>
            </a:pPr>
            <a:endParaRPr lang="he-IL" altLang="he-IL" sz="2400" dirty="0" smtClean="0"/>
          </a:p>
          <a:p>
            <a:pPr eaLnBrk="1" hangingPunct="1">
              <a:lnSpc>
                <a:spcPct val="80000"/>
              </a:lnSpc>
            </a:pPr>
            <a:endParaRPr lang="en-US" altLang="he-IL" sz="2400" dirty="0" smtClean="0"/>
          </a:p>
        </p:txBody>
      </p:sp>
      <p:sp>
        <p:nvSpPr>
          <p:cNvPr id="40964" name="Line 4"/>
          <p:cNvSpPr>
            <a:spLocks noChangeShapeType="1"/>
          </p:cNvSpPr>
          <p:nvPr/>
        </p:nvSpPr>
        <p:spPr bwMode="auto">
          <a:xfrm flipH="1" flipV="1">
            <a:off x="3492500" y="3644900"/>
            <a:ext cx="360363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 flipH="1" flipV="1">
            <a:off x="6804025" y="3933825"/>
            <a:ext cx="360363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0392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animBg="1"/>
      <p:bldP spid="4096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820472" cy="4563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1403350" y="333375"/>
            <a:ext cx="6121400" cy="588963"/>
          </a:xfrm>
          <a:prstGeom prst="rect">
            <a:avLst/>
          </a:prstGeom>
          <a:solidFill>
            <a:schemeClr val="bg2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he-IL" altLang="he-IL" sz="3200" b="1" u="sng" dirty="0" smtClean="0"/>
              <a:t>המבנה האנטומי של </a:t>
            </a:r>
            <a:r>
              <a:rPr lang="he-IL" altLang="he-IL" sz="3200" b="1" u="sng" dirty="0" err="1" smtClean="0"/>
              <a:t>מיופיבריל</a:t>
            </a:r>
            <a:endParaRPr lang="en-US" altLang="he-IL" sz="3200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120379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87038"/>
            <a:ext cx="8465834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1403350" y="333375"/>
            <a:ext cx="6121400" cy="588963"/>
          </a:xfrm>
          <a:prstGeom prst="rect">
            <a:avLst/>
          </a:prstGeom>
          <a:solidFill>
            <a:schemeClr val="bg2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he-IL" altLang="he-IL" sz="3200" b="1" u="sng" dirty="0" smtClean="0"/>
              <a:t>מבנה אנטומי של </a:t>
            </a:r>
            <a:r>
              <a:rPr lang="he-IL" altLang="he-IL" sz="3200" b="1" u="sng" dirty="0" err="1" smtClean="0"/>
              <a:t>מיופיבריל</a:t>
            </a:r>
            <a:endParaRPr lang="en-US" altLang="he-IL" sz="3200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260201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0" name="Rectangle 8"/>
          <p:cNvSpPr>
            <a:spLocks noGrp="1" noChangeArrowheads="1"/>
          </p:cNvSpPr>
          <p:nvPr>
            <p:ph sz="quarter" idx="4294967295"/>
          </p:nvPr>
        </p:nvSpPr>
        <p:spPr>
          <a:xfrm>
            <a:off x="179388" y="1125538"/>
            <a:ext cx="8694737" cy="4394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he-IL" altLang="he-IL" sz="2800" dirty="0" smtClean="0"/>
              <a:t>שריר מחובר לעצם על ידי </a:t>
            </a:r>
            <a:r>
              <a:rPr lang="he-IL" altLang="he-IL" sz="2800" b="1" dirty="0" smtClean="0">
                <a:solidFill>
                  <a:schemeClr val="hlink"/>
                </a:solidFill>
              </a:rPr>
              <a:t>גיד</a:t>
            </a:r>
            <a:r>
              <a:rPr lang="he-IL" altLang="he-IL" sz="2800" dirty="0" smtClean="0"/>
              <a:t>.</a:t>
            </a:r>
          </a:p>
          <a:p>
            <a:pPr eaLnBrk="1" hangingPunct="1">
              <a:defRPr/>
            </a:pPr>
            <a:r>
              <a:rPr lang="he-IL" altLang="he-IL" sz="2800" dirty="0" smtClean="0"/>
              <a:t> הגיד הוא רקמת חיבור ומהווה חלק מהשריר.</a:t>
            </a:r>
          </a:p>
          <a:p>
            <a:pPr eaLnBrk="1" hangingPunct="1">
              <a:defRPr/>
            </a:pPr>
            <a:r>
              <a:rPr lang="he-IL" altLang="he-IL" sz="2800" dirty="0" smtClean="0"/>
              <a:t>רוב הגידים הם בעלי צורה דמוית חבל וסיביהם מסודרים במקביל. </a:t>
            </a:r>
          </a:p>
          <a:p>
            <a:pPr eaLnBrk="1" hangingPunct="1">
              <a:defRPr/>
            </a:pPr>
            <a:r>
              <a:rPr lang="he-IL" altLang="he-IL" sz="2800" dirty="0" smtClean="0"/>
              <a:t>ככל שחתך הרוחב של גיד גדול יותר כך הגיד חזק יותר.</a:t>
            </a:r>
          </a:p>
          <a:p>
            <a:pPr eaLnBrk="1" hangingPunct="1">
              <a:defRPr/>
            </a:pPr>
            <a:r>
              <a:rPr lang="he-IL" altLang="he-IL" sz="2800" dirty="0" smtClean="0"/>
              <a:t>תפקיד הגידים להעביר את המתח שנוצר בשרירים לעצמות.</a:t>
            </a:r>
          </a:p>
          <a:p>
            <a:pPr eaLnBrk="1" hangingPunct="1">
              <a:defRPr/>
            </a:pPr>
            <a:r>
              <a:rPr lang="he-IL" altLang="he-IL" sz="2800" dirty="0" smtClean="0"/>
              <a:t>הגידים אינם נמתחים!! הם מסוגלים להעביר כל מתח קטן שמתפתח בשריר אל מערכת השלד.</a:t>
            </a:r>
            <a:endParaRPr lang="en-US" altLang="he-IL" sz="2800" dirty="0" smtClean="0"/>
          </a:p>
        </p:txBody>
      </p:sp>
      <p:pic>
        <p:nvPicPr>
          <p:cNvPr id="4404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77099"/>
            <a:ext cx="2016224" cy="2369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4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442100"/>
            <a:ext cx="230425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מלבן 1"/>
          <p:cNvSpPr/>
          <p:nvPr/>
        </p:nvSpPr>
        <p:spPr>
          <a:xfrm>
            <a:off x="3419475" y="260350"/>
            <a:ext cx="3168650" cy="585788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he-IL" altLang="he-IL" sz="3200" dirty="0"/>
              <a:t>חיבור שריר - עצם</a:t>
            </a:r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380768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40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40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40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40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40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 noChangeArrowheads="1"/>
          </p:cNvSpPr>
          <p:nvPr>
            <p:ph sz="quarter" idx="4294967295"/>
          </p:nvPr>
        </p:nvSpPr>
        <p:spPr>
          <a:xfrm>
            <a:off x="611188" y="1052513"/>
            <a:ext cx="7849244" cy="54728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e-IL" altLang="he-IL" sz="2400" dirty="0" smtClean="0"/>
              <a:t>כדי ששריר יוכל ליצור תנועה במפרק, הוא חייב לעבור מעליו.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e-IL" altLang="he-IL" sz="2400" dirty="0" smtClean="0"/>
              <a:t>כל שריר מחובר בד"כ לשתי עצמות: האחת קרובה למרכז הגוף ונקראת </a:t>
            </a:r>
            <a:r>
              <a:rPr lang="he-IL" altLang="he-IL" sz="2400" b="1" dirty="0" smtClean="0">
                <a:solidFill>
                  <a:schemeClr val="hlink"/>
                </a:solidFill>
              </a:rPr>
              <a:t>תחל</a:t>
            </a:r>
            <a:r>
              <a:rPr lang="he-IL" altLang="he-IL" sz="2400" dirty="0" smtClean="0"/>
              <a:t>. </a:t>
            </a:r>
            <a:r>
              <a:rPr lang="he-IL" altLang="he-IL" sz="2400" dirty="0" err="1" smtClean="0"/>
              <a:t>השניה</a:t>
            </a:r>
            <a:r>
              <a:rPr lang="he-IL" altLang="he-IL" sz="2400" dirty="0" smtClean="0"/>
              <a:t> רחוקה ממרכז הגוף ומהווה את נקודת האחיזה שלו ונקראת </a:t>
            </a:r>
            <a:r>
              <a:rPr lang="he-IL" altLang="he-IL" sz="2400" b="1" dirty="0" smtClean="0">
                <a:solidFill>
                  <a:schemeClr val="hlink"/>
                </a:solidFill>
              </a:rPr>
              <a:t>אחז</a:t>
            </a:r>
            <a:r>
              <a:rPr lang="he-IL" altLang="he-IL" sz="2400" dirty="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e-IL" altLang="he-IL" sz="2400" dirty="0" smtClean="0"/>
              <a:t>ההתכווצות של השריר מפעילה מתח על הגיד , השואף לקרב את העצמות זו </a:t>
            </a:r>
            <a:r>
              <a:rPr lang="he-IL" altLang="he-IL" sz="2400" dirty="0" err="1" smtClean="0"/>
              <a:t>זלזו</a:t>
            </a:r>
            <a:r>
              <a:rPr lang="he-IL" altLang="he-IL" sz="2400" dirty="0" smtClean="0"/>
              <a:t> על ידי כך ליצור תנועה.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e-IL" altLang="he-IL" sz="2400" dirty="0" smtClean="0"/>
              <a:t>מידת הקיבוע של עצמות המפרק היא שתקבע איזו עצם תנוע.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e-IL" altLang="he-IL" sz="2400" dirty="0" smtClean="0"/>
              <a:t>האיבר שייתן את ההתנגדות הקטנה יותר לפעולת השריר יהיה זה שינוע.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e-IL" altLang="he-IL" sz="2400" dirty="0" smtClean="0"/>
              <a:t>ישנם מקרים שבהם השריר עובר מעל שני מפרקים ואז הוא יכול ליצור תנועה בשני המפרקים יחד או באחד מהשניים.</a:t>
            </a:r>
            <a:endParaRPr lang="en-US" altLang="he-IL" sz="2400" dirty="0" smtClean="0"/>
          </a:p>
        </p:txBody>
      </p:sp>
      <p:sp>
        <p:nvSpPr>
          <p:cNvPr id="3" name="מלבן 2"/>
          <p:cNvSpPr/>
          <p:nvPr/>
        </p:nvSpPr>
        <p:spPr>
          <a:xfrm>
            <a:off x="2916237" y="158750"/>
            <a:ext cx="3527425" cy="522288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he-IL" altLang="he-IL" sz="2800" dirty="0"/>
              <a:t>יצירת תנועה במפרק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36641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611188" y="1412875"/>
            <a:ext cx="8137525" cy="53244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>
              <a:defRPr/>
            </a:pPr>
            <a:r>
              <a:rPr lang="he-IL" altLang="he-IL" sz="2800" b="1" dirty="0"/>
              <a:t>בטבלאות 1, 2 ו- 3</a:t>
            </a:r>
            <a:r>
              <a:rPr lang="he-IL" altLang="he-IL" sz="2800" dirty="0"/>
              <a:t> מפורטת :</a:t>
            </a:r>
          </a:p>
          <a:p>
            <a:pPr marL="457200" indent="-457200">
              <a:defRPr/>
            </a:pPr>
            <a:r>
              <a:rPr lang="he-IL" altLang="he-IL" sz="2800" b="1" dirty="0"/>
              <a:t>פעולת שרירי השלד</a:t>
            </a:r>
            <a:r>
              <a:rPr lang="he-IL" altLang="he-IL" sz="2800" dirty="0"/>
              <a:t> </a:t>
            </a:r>
            <a:r>
              <a:rPr lang="he-IL" altLang="he-IL" sz="2800" b="1" dirty="0"/>
              <a:t>העיקריים</a:t>
            </a:r>
            <a:r>
              <a:rPr lang="he-IL" altLang="he-IL" sz="2800" dirty="0"/>
              <a:t> תוך ציון </a:t>
            </a:r>
          </a:p>
          <a:p>
            <a:pPr marL="457200" indent="-457200">
              <a:defRPr/>
            </a:pPr>
            <a:endParaRPr lang="he-IL" altLang="he-IL" sz="2800" b="1" dirty="0"/>
          </a:p>
          <a:p>
            <a:pPr marL="457200" indent="-457200">
              <a:buFontTx/>
              <a:buChar char="•"/>
              <a:defRPr/>
            </a:pPr>
            <a:r>
              <a:rPr lang="he-IL" altLang="he-IL" sz="2800" b="1" dirty="0"/>
              <a:t>המפרק שבו מתבצעת התנועה</a:t>
            </a:r>
            <a:r>
              <a:rPr lang="he-IL" altLang="he-IL" sz="2800" dirty="0"/>
              <a:t>, </a:t>
            </a:r>
          </a:p>
          <a:p>
            <a:pPr marL="457200" indent="-457200">
              <a:buFontTx/>
              <a:buChar char="•"/>
              <a:defRPr/>
            </a:pPr>
            <a:r>
              <a:rPr lang="he-IL" altLang="he-IL" sz="2800" b="1" dirty="0"/>
              <a:t>התחל </a:t>
            </a:r>
            <a:r>
              <a:rPr lang="he-IL" altLang="he-IL" sz="2800" dirty="0"/>
              <a:t>של השריר,</a:t>
            </a:r>
          </a:p>
          <a:p>
            <a:pPr marL="457200" indent="-457200">
              <a:buFontTx/>
              <a:buChar char="•"/>
              <a:defRPr/>
            </a:pPr>
            <a:r>
              <a:rPr lang="he-IL" altLang="he-IL" sz="2800" b="1" dirty="0" err="1"/>
              <a:t>האחז</a:t>
            </a:r>
            <a:r>
              <a:rPr lang="he-IL" altLang="he-IL" sz="2800" dirty="0"/>
              <a:t> של השריר,</a:t>
            </a:r>
          </a:p>
          <a:p>
            <a:pPr marL="457200" indent="-457200">
              <a:defRPr/>
            </a:pPr>
            <a:endParaRPr lang="he-IL" altLang="he-IL" sz="2800" b="1" dirty="0"/>
          </a:p>
          <a:p>
            <a:pPr marL="457200" indent="-457200">
              <a:defRPr/>
            </a:pPr>
            <a:r>
              <a:rPr lang="he-IL" altLang="he-IL" sz="2800" b="1" dirty="0"/>
              <a:t>באיורים 5, 6, ו- 7</a:t>
            </a:r>
            <a:r>
              <a:rPr lang="he-IL" altLang="he-IL" sz="2800" dirty="0"/>
              <a:t> </a:t>
            </a:r>
          </a:p>
          <a:p>
            <a:pPr marL="457200" indent="-457200">
              <a:defRPr/>
            </a:pPr>
            <a:r>
              <a:rPr lang="he-IL" altLang="he-IL" sz="2800" dirty="0"/>
              <a:t>מוצגים בהתאמה שרטוטי השרירים שפעולתם מפורטת בטבלאות.</a:t>
            </a:r>
            <a:r>
              <a:rPr lang="he-IL" altLang="he-IL" sz="2400" dirty="0"/>
              <a:t> </a:t>
            </a:r>
          </a:p>
          <a:p>
            <a:pPr marL="457200" indent="-457200">
              <a:defRPr/>
            </a:pPr>
            <a:endParaRPr lang="he-IL" altLang="he-IL" sz="2400" dirty="0"/>
          </a:p>
          <a:p>
            <a:pPr marL="457200" indent="-457200">
              <a:spcBef>
                <a:spcPct val="50000"/>
              </a:spcBef>
              <a:defRPr/>
            </a:pPr>
            <a:endParaRPr lang="en-US" altLang="he-IL" sz="2400" dirty="0">
              <a:latin typeface="Arial" pitchFamily="34" charset="0"/>
            </a:endParaRPr>
          </a:p>
        </p:txBody>
      </p:sp>
      <p:sp>
        <p:nvSpPr>
          <p:cNvPr id="2" name="מלבן 2"/>
          <p:cNvSpPr>
            <a:spLocks noChangeArrowheads="1"/>
          </p:cNvSpPr>
          <p:nvPr/>
        </p:nvSpPr>
        <p:spPr bwMode="auto">
          <a:xfrm>
            <a:off x="3059832" y="326345"/>
            <a:ext cx="3529012" cy="5238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he-IL" altLang="he-IL" sz="2800" b="1" dirty="0"/>
              <a:t>פעולת שרירי השלד</a:t>
            </a:r>
            <a:endParaRPr lang="he-IL" sz="2800" b="1" dirty="0"/>
          </a:p>
        </p:txBody>
      </p:sp>
    </p:spTree>
    <p:extLst>
      <p:ext uri="{BB962C8B-B14F-4D97-AF65-F5344CB8AC3E}">
        <p14:creationId xmlns:p14="http://schemas.microsoft.com/office/powerpoint/2010/main" val="150360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4"/>
          <p:cNvGraphicFramePr>
            <a:graphicFrameLocks noChangeAspect="1"/>
          </p:cNvGraphicFramePr>
          <p:nvPr/>
        </p:nvGraphicFramePr>
        <p:xfrm>
          <a:off x="611188" y="704850"/>
          <a:ext cx="8101012" cy="560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Image" r:id="rId3" imgW="4877481" imgH="2505425" progId="PSP7.Image">
                  <p:embed/>
                </p:oleObj>
              </mc:Choice>
              <mc:Fallback>
                <p:oleObj name="Image" r:id="rId3" imgW="4877481" imgH="2505425" progId="PSP7.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704850"/>
                        <a:ext cx="8101012" cy="560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1" name="Rectangle 5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8147050" cy="455612"/>
          </a:xfrm>
          <a:solidFill>
            <a:schemeClr val="bg2"/>
          </a:solidFill>
        </p:spPr>
        <p:txBody>
          <a:bodyPr rtlCol="0">
            <a:normAutofit fontScale="90000"/>
          </a:bodyPr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he-IL" altLang="he-IL" sz="2800" b="1" u="sng" dirty="0" smtClean="0"/>
              <a:t>שרירי חגורת הכתפיים</a:t>
            </a:r>
            <a:endParaRPr lang="en-US" altLang="he-IL" sz="2800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120341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0328476"/>
              </p:ext>
            </p:extLst>
          </p:nvPr>
        </p:nvGraphicFramePr>
        <p:xfrm>
          <a:off x="18752" y="764704"/>
          <a:ext cx="8100098" cy="5399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מסמך" r:id="rId3" imgW="6246028" imgH="4404828" progId="Word.Document.8">
                  <p:embed/>
                </p:oleObj>
              </mc:Choice>
              <mc:Fallback>
                <p:oleObj name="מסמך" r:id="rId3" imgW="6246028" imgH="440482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52" y="764704"/>
                        <a:ext cx="8100098" cy="539956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9" name="Rectangle 5"/>
          <p:cNvSpPr>
            <a:spLocks noGrp="1" noChangeArrowheads="1"/>
          </p:cNvSpPr>
          <p:nvPr>
            <p:ph type="title"/>
          </p:nvPr>
        </p:nvSpPr>
        <p:spPr>
          <a:xfrm>
            <a:off x="1584375" y="116632"/>
            <a:ext cx="5904656" cy="401139"/>
          </a:xfrm>
          <a:solidFill>
            <a:schemeClr val="bg2"/>
          </a:solidFill>
        </p:spPr>
        <p:txBody>
          <a:bodyPr rtlCol="0">
            <a:normAutofit fontScale="90000"/>
          </a:bodyPr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he-IL" altLang="he-IL" sz="2400" b="1" u="sng" dirty="0" smtClean="0"/>
              <a:t>פעולת שרירי חגורת הכתפיים</a:t>
            </a:r>
            <a:endParaRPr lang="en-US" altLang="he-IL" sz="2400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355735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18488" cy="527050"/>
          </a:xfrm>
          <a:solidFill>
            <a:schemeClr val="bg2"/>
          </a:solidFill>
        </p:spPr>
        <p:txBody>
          <a:bodyPr rtlCol="0"/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he-IL" altLang="he-IL" sz="2800" b="1" u="sng" dirty="0" smtClean="0"/>
              <a:t>שרירי הרגליים</a:t>
            </a:r>
            <a:endParaRPr lang="en-US" altLang="he-IL" sz="2800" b="1" u="sng" dirty="0" smtClean="0"/>
          </a:p>
        </p:txBody>
      </p:sp>
      <p:graphicFrame>
        <p:nvGraphicFramePr>
          <p:cNvPr id="23555" name="Object 4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203054923"/>
              </p:ext>
            </p:extLst>
          </p:nvPr>
        </p:nvGraphicFramePr>
        <p:xfrm>
          <a:off x="2051719" y="876144"/>
          <a:ext cx="5298405" cy="5505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Image" r:id="rId3" imgW="3172268" imgH="3296110" progId="PSP7.Image">
                  <p:embed/>
                </p:oleObj>
              </mc:Choice>
              <mc:Fallback>
                <p:oleObj name="Image" r:id="rId3" imgW="3172268" imgH="3296110" progId="PSP7.Image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19" y="876144"/>
                        <a:ext cx="5298405" cy="55056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111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3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>
            <a:normAutofit/>
          </a:bodyPr>
          <a:lstStyle/>
          <a:p>
            <a:r>
              <a:rPr lang="he-IL" dirty="0"/>
              <a:t>השרירים שבגוף האדם עשויים מרקמת שריר שהיא אחת מארבע רקמות </a:t>
            </a:r>
            <a:r>
              <a:rPr lang="he-IL" dirty="0" smtClean="0"/>
              <a:t>היסוד [רקמת אפיתל, רקמת חיבור, רקמת שריר ורקמת עצב].     </a:t>
            </a:r>
            <a:endParaRPr lang="he-IL" dirty="0"/>
          </a:p>
          <a:p>
            <a:r>
              <a:rPr lang="he-IL" dirty="0"/>
              <a:t>ישנם שלושה סוגים של שרירים, המוצגים בשקופית הבאה ונבדלים זה מזה: </a:t>
            </a:r>
          </a:p>
          <a:p>
            <a:pPr marL="0" indent="0">
              <a:buNone/>
            </a:pPr>
            <a:endParaRPr lang="he-IL" dirty="0"/>
          </a:p>
          <a:p>
            <a:r>
              <a:rPr lang="he-IL" dirty="0"/>
              <a:t>בתפקודם. </a:t>
            </a:r>
          </a:p>
          <a:p>
            <a:r>
              <a:rPr lang="he-IL" dirty="0" err="1" smtClean="0"/>
              <a:t>בעיצבובם</a:t>
            </a:r>
            <a:r>
              <a:rPr lang="he-IL" dirty="0"/>
              <a:t>. </a:t>
            </a:r>
          </a:p>
          <a:p>
            <a:r>
              <a:rPr lang="he-IL" dirty="0"/>
              <a:t>בצורת הסיבים. </a:t>
            </a:r>
          </a:p>
          <a:p>
            <a:r>
              <a:rPr lang="he-IL" dirty="0"/>
              <a:t>ובאופן התכווצותם</a:t>
            </a:r>
          </a:p>
        </p:txBody>
      </p:sp>
    </p:spTree>
    <p:extLst>
      <p:ext uri="{BB962C8B-B14F-4D97-AF65-F5344CB8AC3E}">
        <p14:creationId xmlns:p14="http://schemas.microsoft.com/office/powerpoint/2010/main" val="386765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xfrm>
            <a:off x="900113" y="0"/>
            <a:ext cx="7920037" cy="431800"/>
          </a:xfrm>
        </p:spPr>
        <p:txBody>
          <a:bodyPr rtlCol="0">
            <a:normAutofit fontScale="90000"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he-IL" altLang="he-IL" sz="2800" u="sng" smtClean="0"/>
              <a:t>פעולת שרירי הרגליים</a:t>
            </a:r>
            <a:endParaRPr lang="en-US" altLang="he-IL" sz="2800" u="sng" smtClean="0"/>
          </a:p>
        </p:txBody>
      </p:sp>
      <p:graphicFrame>
        <p:nvGraphicFramePr>
          <p:cNvPr id="24579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0" y="735013"/>
          <a:ext cx="9144000" cy="593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מסמך" r:id="rId3" imgW="6226929" imgH="4041892" progId="Word.Document.8">
                  <p:embed/>
                </p:oleObj>
              </mc:Choice>
              <mc:Fallback>
                <p:oleObj name="מסמך" r:id="rId3" imgW="6226929" imgH="4041892" progId="Word.Documen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35013"/>
                        <a:ext cx="9144000" cy="593566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AutoShape 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364163" y="6021388"/>
            <a:ext cx="2808287" cy="836612"/>
          </a:xfrm>
          <a:prstGeom prst="rightArrow">
            <a:avLst>
              <a:gd name="adj1" fmla="val 50000"/>
              <a:gd name="adj2" fmla="val 83918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e-IL" altLang="he-IL"/>
              <a:t>חזרה לאיור חגורת הרגליים</a:t>
            </a:r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93889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7920038" cy="548680"/>
          </a:xfrm>
          <a:solidFill>
            <a:schemeClr val="bg2"/>
          </a:solidFill>
        </p:spPr>
        <p:txBody>
          <a:bodyPr rtlCol="0">
            <a:normAutofit/>
          </a:bodyPr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he-IL" altLang="he-IL" sz="2800" b="1" u="sng" dirty="0" smtClean="0"/>
              <a:t>שרירי הידיים</a:t>
            </a:r>
            <a:endParaRPr lang="en-US" altLang="he-IL" sz="2800" b="1" u="sng" dirty="0" smtClean="0"/>
          </a:p>
        </p:txBody>
      </p:sp>
      <p:graphicFrame>
        <p:nvGraphicFramePr>
          <p:cNvPr id="25603" name="Object 4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619021858"/>
              </p:ext>
            </p:extLst>
          </p:nvPr>
        </p:nvGraphicFramePr>
        <p:xfrm>
          <a:off x="1331640" y="980728"/>
          <a:ext cx="6688137" cy="548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Image" r:id="rId3" imgW="3704762" imgH="3038095" progId="PSP7.Image">
                  <p:embed/>
                </p:oleObj>
              </mc:Choice>
              <mc:Fallback>
                <p:oleObj name="Image" r:id="rId3" imgW="3704762" imgH="3038095" progId="PSP7.Image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980728"/>
                        <a:ext cx="6688137" cy="548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000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147050" cy="384175"/>
          </a:xfrm>
          <a:solidFill>
            <a:schemeClr val="bg2"/>
          </a:solidFill>
        </p:spPr>
        <p:txBody>
          <a:bodyPr rtlCol="0">
            <a:normAutofit fontScale="90000"/>
          </a:bodyPr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he-IL" altLang="he-IL" sz="2800" b="1" u="sng" dirty="0" smtClean="0"/>
              <a:t>פעולת שרירי הידיים</a:t>
            </a:r>
            <a:endParaRPr lang="en-US" altLang="he-IL" sz="2800" b="1" u="sng" dirty="0" smtClean="0"/>
          </a:p>
        </p:txBody>
      </p:sp>
      <p:graphicFrame>
        <p:nvGraphicFramePr>
          <p:cNvPr id="26627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0" y="728663"/>
          <a:ext cx="9144000" cy="594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Document" r:id="rId3" imgW="6239256" imgH="4059936" progId="Word.Document.8">
                  <p:embed/>
                </p:oleObj>
              </mc:Choice>
              <mc:Fallback>
                <p:oleObj name="Document" r:id="rId3" imgW="6239256" imgH="4059936" progId="Word.Documen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28663"/>
                        <a:ext cx="9144000" cy="59499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524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2"/>
            <a:ext cx="8218488" cy="431775"/>
          </a:xfrm>
          <a:solidFill>
            <a:schemeClr val="bg2"/>
          </a:solidFill>
        </p:spPr>
        <p:txBody>
          <a:bodyPr rtlCol="0">
            <a:normAutofit fontScale="90000"/>
          </a:bodyPr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he-IL" altLang="he-IL" sz="2800" b="1" u="sng" dirty="0" smtClean="0"/>
              <a:t>שיתוף פעולה בין שרירים</a:t>
            </a:r>
            <a:endParaRPr lang="en-US" altLang="he-IL" sz="2800" b="1" u="sng" dirty="0" smtClean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57200" y="765175"/>
            <a:ext cx="8362950" cy="6092825"/>
          </a:xfrm>
          <a:prstGeom prst="rect">
            <a:avLst/>
          </a:prstGeom>
          <a:solidFill>
            <a:schemeClr val="bg1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e-IL" altLang="he-IL" sz="2400" dirty="0" smtClean="0"/>
              <a:t>ישנם שרירים שמבצעים תנועה מסוימת במפרק, וישנם שרירים שעושים את התנועה ההפוכה.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e-IL" altLang="he-IL" sz="2400" dirty="0" smtClean="0"/>
              <a:t>לדוגמה, שריר הדו - ראשי של הזרוע מבצע כפיפה במרפק, ושריר התלת-ראשי מבצע פשיטה במרפק. </a:t>
            </a:r>
          </a:p>
          <a:p>
            <a:pPr eaLnBrk="1" hangingPunct="1">
              <a:lnSpc>
                <a:spcPct val="80000"/>
              </a:lnSpc>
            </a:pPr>
            <a:r>
              <a:rPr lang="he-IL" altLang="he-IL" sz="2400" dirty="0" smtClean="0"/>
              <a:t>כאשר מתבצעת תנועה במפרק, השריר העיקרי המבצע את התנועה נקרא </a:t>
            </a:r>
            <a:r>
              <a:rPr lang="he-IL" altLang="he-IL" sz="2400" b="1" dirty="0" smtClean="0">
                <a:solidFill>
                  <a:schemeClr val="hlink"/>
                </a:solidFill>
              </a:rPr>
              <a:t>אגוניסט</a:t>
            </a:r>
            <a:r>
              <a:rPr lang="he-IL" altLang="he-IL" sz="2400" b="1" dirty="0" smtClean="0"/>
              <a:t>,</a:t>
            </a:r>
            <a:r>
              <a:rPr lang="he-IL" altLang="he-IL" sz="2400" dirty="0" smtClean="0"/>
              <a:t> והשריר שמבצע את התנועה המנוגדת נקרא </a:t>
            </a:r>
            <a:r>
              <a:rPr lang="he-IL" altLang="he-IL" sz="2400" b="1" dirty="0" smtClean="0">
                <a:solidFill>
                  <a:schemeClr val="hlink"/>
                </a:solidFill>
              </a:rPr>
              <a:t>אנטגוניסט</a:t>
            </a:r>
            <a:r>
              <a:rPr lang="he-IL" altLang="he-IL" sz="2400" dirty="0" smtClean="0"/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he-IL" altLang="he-IL" sz="2400" dirty="0" smtClean="0"/>
              <a:t>כאשר האגוניסט</a:t>
            </a:r>
            <a:r>
              <a:rPr lang="he-IL" altLang="he-IL" sz="2400" b="1" dirty="0" smtClean="0"/>
              <a:t> </a:t>
            </a:r>
            <a:r>
              <a:rPr lang="he-IL" altLang="he-IL" sz="2400" dirty="0" smtClean="0"/>
              <a:t>מתכווץ, האנטגוניסט רפה, סיביו מתארכים וכך הוא מאפשר תנועה חלקה ומתואמת.</a:t>
            </a:r>
          </a:p>
          <a:p>
            <a:pPr eaLnBrk="1" hangingPunct="1">
              <a:lnSpc>
                <a:spcPct val="80000"/>
              </a:lnSpc>
            </a:pPr>
            <a:r>
              <a:rPr lang="he-IL" altLang="he-IL" sz="2400" dirty="0" smtClean="0"/>
              <a:t>בעת ביצוע תנועת </a:t>
            </a:r>
            <a:r>
              <a:rPr lang="he-IL" altLang="he-IL" sz="2400" b="1" dirty="0" smtClean="0">
                <a:solidFill>
                  <a:schemeClr val="hlink"/>
                </a:solidFill>
              </a:rPr>
              <a:t>כפיפה במרפק</a:t>
            </a:r>
            <a:r>
              <a:rPr lang="he-IL" altLang="he-IL" sz="2400" dirty="0" smtClean="0"/>
              <a:t>, שריר הדו-ראשי הנו האגוניסט, ושריר התלת-ראשי אנטגוניסט. </a:t>
            </a:r>
          </a:p>
          <a:p>
            <a:pPr eaLnBrk="1" hangingPunct="1">
              <a:lnSpc>
                <a:spcPct val="80000"/>
              </a:lnSpc>
            </a:pPr>
            <a:r>
              <a:rPr lang="he-IL" altLang="he-IL" sz="2400" dirty="0" smtClean="0"/>
              <a:t>כאשר מבוצעת תנועת </a:t>
            </a:r>
            <a:r>
              <a:rPr lang="he-IL" altLang="he-IL" sz="2400" b="1" dirty="0" smtClean="0">
                <a:solidFill>
                  <a:schemeClr val="hlink"/>
                </a:solidFill>
              </a:rPr>
              <a:t>פשיטה במרפק</a:t>
            </a:r>
            <a:r>
              <a:rPr lang="he-IL" altLang="he-IL" sz="2400" dirty="0" smtClean="0"/>
              <a:t>, שריר התלת-ראשי הוא האגוניסט ושריר הדו-ראשי האנטגוניסט.  </a:t>
            </a:r>
          </a:p>
          <a:p>
            <a:pPr eaLnBrk="1" hangingPunct="1">
              <a:lnSpc>
                <a:spcPct val="80000"/>
              </a:lnSpc>
            </a:pPr>
            <a:r>
              <a:rPr lang="he-IL" altLang="he-IL" sz="2400" dirty="0" smtClean="0"/>
              <a:t>ישנם מקרים שבהם מספר שרירים מבצעים יחד את התנועה במפרק. אחד מהשרירים בדרך כלל חזק יותר, ולכן הוא המפעיל העיקרי ונחשב </a:t>
            </a:r>
            <a:r>
              <a:rPr lang="he-IL" altLang="he-IL" sz="2400" b="1" dirty="0" smtClean="0">
                <a:solidFill>
                  <a:schemeClr val="hlink"/>
                </a:solidFill>
              </a:rPr>
              <a:t>אגוניסט</a:t>
            </a:r>
            <a:r>
              <a:rPr lang="he-IL" altLang="he-IL" sz="2400" dirty="0" smtClean="0"/>
              <a:t>. השרירים האחרים עוזרים לאגוניסט בביצוע התנועה ונקראים </a:t>
            </a:r>
            <a:r>
              <a:rPr lang="he-IL" altLang="he-IL" sz="2400" b="1" dirty="0" err="1" smtClean="0">
                <a:solidFill>
                  <a:schemeClr val="hlink"/>
                </a:solidFill>
              </a:rPr>
              <a:t>סינרגיסטים</a:t>
            </a:r>
            <a:r>
              <a:rPr lang="he-IL" altLang="he-IL" sz="2400" dirty="0" smtClean="0"/>
              <a:t>.  * דוגמה- פשיטה בכתף.</a:t>
            </a:r>
            <a:r>
              <a:rPr lang="he-IL" altLang="he-IL" sz="2000" dirty="0" smtClean="0"/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234089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611560" y="404664"/>
            <a:ext cx="7921252" cy="6165304"/>
          </a:xfrm>
          <a:prstGeom prst="rect">
            <a:avLst/>
          </a:prstGeom>
          <a:solidFill>
            <a:schemeClr val="bg1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e-IL" altLang="he-IL" sz="2400" dirty="0" smtClean="0"/>
              <a:t>כדי </a:t>
            </a:r>
            <a:r>
              <a:rPr lang="he-IL" altLang="he-IL" sz="2400" b="1" dirty="0" smtClean="0"/>
              <a:t>להניע איבר מסוים</a:t>
            </a:r>
            <a:r>
              <a:rPr lang="he-IL" altLang="he-IL" sz="2400" dirty="0" smtClean="0"/>
              <a:t> יש </a:t>
            </a:r>
            <a:r>
              <a:rPr lang="he-IL" altLang="he-IL" sz="2400" b="1" dirty="0" smtClean="0">
                <a:solidFill>
                  <a:schemeClr val="hlink"/>
                </a:solidFill>
              </a:rPr>
              <a:t>לקבע את נקודת המוצא (תחל)</a:t>
            </a:r>
            <a:r>
              <a:rPr lang="he-IL" altLang="he-IL" sz="2400" dirty="0" smtClean="0"/>
              <a:t> של השריר העיקרי, ועל- ידי כך מאפשרים לו למשוך ולהניע את האיבר שבו הוא נאחז.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he-IL" altLang="he-IL" sz="2400" dirty="0" smtClean="0"/>
          </a:p>
          <a:p>
            <a:pPr eaLnBrk="1" hangingPunct="1">
              <a:lnSpc>
                <a:spcPct val="80000"/>
              </a:lnSpc>
            </a:pPr>
            <a:r>
              <a:rPr lang="he-IL" altLang="he-IL" sz="2400" dirty="0" smtClean="0"/>
              <a:t>קיבוע האיבר נעשה על- ידי  שרירים הנקראים </a:t>
            </a:r>
            <a:r>
              <a:rPr lang="he-IL" altLang="he-IL" sz="2400" b="1" dirty="0" smtClean="0">
                <a:solidFill>
                  <a:schemeClr val="hlink"/>
                </a:solidFill>
              </a:rPr>
              <a:t>שרירים מקבעים (</a:t>
            </a:r>
            <a:r>
              <a:rPr lang="he-IL" altLang="he-IL" sz="2400" b="1" dirty="0" err="1" smtClean="0">
                <a:solidFill>
                  <a:schemeClr val="hlink"/>
                </a:solidFill>
              </a:rPr>
              <a:t>פיקסטורים</a:t>
            </a:r>
            <a:r>
              <a:rPr lang="he-IL" altLang="he-IL" sz="2400" b="1" dirty="0" smtClean="0">
                <a:solidFill>
                  <a:schemeClr val="hlink"/>
                </a:solidFill>
              </a:rPr>
              <a:t>).</a:t>
            </a:r>
            <a:r>
              <a:rPr lang="he-IL" altLang="he-IL" sz="2400" b="1" dirty="0" smtClean="0"/>
              <a:t> * לדוגמה – כפיפת מרפקים עם משקולות.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he-IL" altLang="he-IL" sz="2400" b="1" dirty="0" smtClean="0"/>
          </a:p>
          <a:p>
            <a:pPr eaLnBrk="1" hangingPunct="1">
              <a:lnSpc>
                <a:spcPct val="80000"/>
              </a:lnSpc>
            </a:pPr>
            <a:r>
              <a:rPr lang="he-IL" altLang="he-IL" sz="2400" b="1" dirty="0" smtClean="0"/>
              <a:t>ישנם שרירים שמבצעים יותר מפעולה אחת</a:t>
            </a:r>
            <a:r>
              <a:rPr lang="he-IL" altLang="he-IL" sz="2400" dirty="0" smtClean="0"/>
              <a:t>. לדוגמה, שריר הדו- ראשי של הזרוע.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he-IL" altLang="he-IL" sz="2400" dirty="0" smtClean="0"/>
          </a:p>
          <a:p>
            <a:pPr eaLnBrk="1" hangingPunct="1">
              <a:lnSpc>
                <a:spcPct val="80000"/>
              </a:lnSpc>
            </a:pPr>
            <a:r>
              <a:rPr lang="he-IL" altLang="he-IL" sz="2400" b="1" dirty="0" smtClean="0"/>
              <a:t>כאשר רוצים לבצע כפיפת מרפק בלבד</a:t>
            </a:r>
            <a:r>
              <a:rPr lang="he-IL" altLang="he-IL" sz="2400" dirty="0" smtClean="0"/>
              <a:t>, </a:t>
            </a:r>
            <a:r>
              <a:rPr lang="he-IL" altLang="he-IL" sz="2400" b="1" dirty="0" smtClean="0"/>
              <a:t>יש לנטרל את פעולת הכפיפה בכתף</a:t>
            </a:r>
            <a:r>
              <a:rPr lang="he-IL" altLang="he-IL" sz="2400" dirty="0" smtClean="0"/>
              <a:t>. </a:t>
            </a:r>
            <a:r>
              <a:rPr lang="he-IL" altLang="he-IL" sz="2400" b="1" dirty="0" smtClean="0"/>
              <a:t>נטרול חלק מפעולתו של השריר העיקרי נעשה על-ידי</a:t>
            </a:r>
            <a:r>
              <a:rPr lang="he-IL" altLang="he-IL" sz="2400" dirty="0" smtClean="0"/>
              <a:t> </a:t>
            </a:r>
            <a:r>
              <a:rPr lang="he-IL" altLang="he-IL" sz="2400" b="1" dirty="0" smtClean="0">
                <a:solidFill>
                  <a:schemeClr val="hlink"/>
                </a:solidFill>
              </a:rPr>
              <a:t>שריר מנטרל</a:t>
            </a:r>
            <a:r>
              <a:rPr lang="he-IL" altLang="he-IL" sz="2400" dirty="0" smtClean="0"/>
              <a:t>, שבמקרה זה הוא הדלתא האחורי, שפעולתו פשיטה בכתף.  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he-IL" altLang="he-IL" sz="2400" dirty="0" smtClean="0"/>
          </a:p>
          <a:p>
            <a:pPr eaLnBrk="1" hangingPunct="1">
              <a:lnSpc>
                <a:spcPct val="80000"/>
              </a:lnSpc>
            </a:pPr>
            <a:r>
              <a:rPr lang="he-IL" altLang="he-IL" sz="2400" dirty="0" smtClean="0"/>
              <a:t>בכל תנועה משתתפים שרירים אחדים. תיאום ושיתוף הפעולה בין השרירים</a:t>
            </a:r>
            <a:r>
              <a:rPr lang="he-IL" altLang="he-IL" sz="2400" b="1" dirty="0" smtClean="0"/>
              <a:t> שנעשים באמצעות מערכת העצבים</a:t>
            </a:r>
            <a:r>
              <a:rPr lang="he-IL" altLang="he-IL" sz="2400" dirty="0" smtClean="0"/>
              <a:t>, נקראים </a:t>
            </a:r>
            <a:r>
              <a:rPr lang="he-IL" altLang="he-IL" sz="2400" dirty="0" smtClean="0">
                <a:solidFill>
                  <a:schemeClr val="hlink"/>
                </a:solidFill>
              </a:rPr>
              <a:t>קואורדינציה בין-שרירית</a:t>
            </a:r>
            <a:r>
              <a:rPr lang="he-IL" altLang="he-IL" sz="2400" dirty="0" smtClean="0"/>
              <a:t>. תיאום זה מאפשר ביצוע תנועתי שוטף וחלק של איברי גופנו.</a:t>
            </a:r>
            <a:endParaRPr lang="he-IL" altLang="he-IL" sz="24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he-IL" sz="1600" dirty="0" smtClean="0"/>
          </a:p>
          <a:p>
            <a:pPr eaLnBrk="1" hangingPunct="1">
              <a:lnSpc>
                <a:spcPct val="80000"/>
              </a:lnSpc>
            </a:pPr>
            <a:endParaRPr lang="en-US" altLang="he-IL" sz="1600" dirty="0" smtClean="0"/>
          </a:p>
        </p:txBody>
      </p:sp>
    </p:spTree>
    <p:extLst>
      <p:ext uri="{BB962C8B-B14F-4D97-AF65-F5344CB8AC3E}">
        <p14:creationId xmlns:p14="http://schemas.microsoft.com/office/powerpoint/2010/main" val="50180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WordArt 4"/>
          <p:cNvSpPr>
            <a:spLocks noChangeArrowheads="1" noChangeShapeType="1" noTextEdit="1"/>
          </p:cNvSpPr>
          <p:nvPr/>
        </p:nvSpPr>
        <p:spPr bwMode="auto">
          <a:xfrm>
            <a:off x="827088" y="960438"/>
            <a:ext cx="7667625" cy="174466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he-IL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"/>
                <a:cs typeface="Arial"/>
              </a:rPr>
              <a:t>סוף מצגת</a:t>
            </a:r>
          </a:p>
        </p:txBody>
      </p:sp>
      <p:pic>
        <p:nvPicPr>
          <p:cNvPr id="2969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690813"/>
            <a:ext cx="2901950" cy="381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634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7"/>
          <p:cNvSpPr txBox="1">
            <a:spLocks noChangeArrowheads="1"/>
          </p:cNvSpPr>
          <p:nvPr/>
        </p:nvSpPr>
        <p:spPr bwMode="auto">
          <a:xfrm>
            <a:off x="3276600" y="260350"/>
            <a:ext cx="2881313" cy="5191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he-IL" altLang="he-IL" sz="2800" b="1" dirty="0" smtClean="0">
                <a:cs typeface="Guttman Yad-Brush" pitchFamily="2" charset="-79"/>
              </a:rPr>
              <a:t>סוגי </a:t>
            </a:r>
            <a:r>
              <a:rPr lang="en-US" altLang="he-IL" sz="2800" b="1" dirty="0" smtClean="0">
                <a:cs typeface="Guttman Yad-Brush" pitchFamily="2" charset="-79"/>
              </a:rPr>
              <a:t> </a:t>
            </a:r>
            <a:r>
              <a:rPr lang="he-IL" altLang="he-IL" sz="2800" b="1" dirty="0" smtClean="0">
                <a:cs typeface="Guttman Yad-Brush" pitchFamily="2" charset="-79"/>
              </a:rPr>
              <a:t>שריר</a:t>
            </a:r>
            <a:endParaRPr lang="en-US" altLang="he-IL" sz="2800" b="1" dirty="0" smtClean="0">
              <a:cs typeface="Guttman Yad-Brush" pitchFamily="2" charset="-79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5651500" y="908050"/>
            <a:ext cx="3313113" cy="31700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he-IL" altLang="he-IL" sz="2000" b="1" u="sng" dirty="0"/>
              <a:t>שרירי שלד:</a:t>
            </a:r>
          </a:p>
          <a:p>
            <a:pPr>
              <a:defRPr/>
            </a:pPr>
            <a:r>
              <a:rPr lang="he-IL" altLang="he-IL" sz="2000" dirty="0"/>
              <a:t>מהווים </a:t>
            </a:r>
            <a:r>
              <a:rPr lang="he-IL" altLang="he-IL" sz="2000" b="1" dirty="0"/>
              <a:t>40% ממשקל הגוף </a:t>
            </a:r>
          </a:p>
          <a:p>
            <a:pPr>
              <a:defRPr/>
            </a:pPr>
            <a:r>
              <a:rPr lang="he-IL" altLang="he-IL" sz="2000" dirty="0"/>
              <a:t>ונקראים גם שרירים רצוניים</a:t>
            </a:r>
          </a:p>
          <a:p>
            <a:pPr>
              <a:defRPr/>
            </a:pPr>
            <a:r>
              <a:rPr lang="he-IL" altLang="he-IL" sz="2000" dirty="0"/>
              <a:t>ושרירים </a:t>
            </a:r>
            <a:r>
              <a:rPr lang="he-IL" altLang="he-IL" sz="2000" dirty="0" smtClean="0"/>
              <a:t>משורטטים</a:t>
            </a:r>
            <a:r>
              <a:rPr lang="he-IL" altLang="he-IL" sz="2000" dirty="0"/>
              <a:t> </a:t>
            </a:r>
            <a:r>
              <a:rPr lang="he-IL" altLang="he-IL" sz="2000" dirty="0" smtClean="0"/>
              <a:t>רב </a:t>
            </a:r>
            <a:r>
              <a:rPr lang="he-IL" altLang="he-IL" sz="2000" dirty="0"/>
              <a:t>גרעיניים,</a:t>
            </a:r>
          </a:p>
          <a:p>
            <a:pPr>
              <a:defRPr/>
            </a:pPr>
            <a:r>
              <a:rPr lang="he-IL" altLang="he-IL" sz="2000" dirty="0"/>
              <a:t> מבנה מסודר של יחידות מתכווצות, </a:t>
            </a:r>
          </a:p>
          <a:p>
            <a:pPr>
              <a:defRPr/>
            </a:pPr>
            <a:r>
              <a:rPr lang="he-IL" altLang="he-IL" sz="2000" dirty="0"/>
              <a:t>ניחנים ביכולת להתכווץ מהר </a:t>
            </a:r>
          </a:p>
          <a:p>
            <a:pPr>
              <a:defRPr/>
            </a:pPr>
            <a:r>
              <a:rPr lang="he-IL" altLang="he-IL" sz="2000" dirty="0"/>
              <a:t>ולזמן קצר ויכולים לפתח כוח רב.</a:t>
            </a:r>
          </a:p>
          <a:p>
            <a:pPr>
              <a:defRPr/>
            </a:pPr>
            <a:r>
              <a:rPr lang="he-IL" altLang="he-IL" sz="2000" dirty="0"/>
              <a:t>מניעים את הגוף , </a:t>
            </a:r>
          </a:p>
          <a:p>
            <a:pPr>
              <a:defRPr/>
            </a:pPr>
            <a:r>
              <a:rPr lang="he-IL" altLang="he-IL" sz="2000" dirty="0"/>
              <a:t>מאפשרים את יציבת הגוף </a:t>
            </a:r>
            <a:r>
              <a:rPr lang="he-IL" altLang="he-IL" sz="2000" dirty="0" smtClean="0"/>
              <a:t>ומגנים </a:t>
            </a:r>
            <a:r>
              <a:rPr lang="he-IL" altLang="he-IL" sz="2000" dirty="0"/>
              <a:t>על איברים פנימיים, </a:t>
            </a:r>
            <a:endParaRPr lang="en-US" altLang="he-IL" sz="2000" dirty="0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3419475" y="908050"/>
            <a:ext cx="2124075" cy="37496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he-IL" altLang="he-IL" sz="2000" b="1" u="sng" dirty="0"/>
              <a:t>שריר הלב:</a:t>
            </a:r>
          </a:p>
          <a:p>
            <a:pPr>
              <a:defRPr/>
            </a:pPr>
            <a:r>
              <a:rPr lang="he-IL" altLang="he-IL" sz="2000" dirty="0"/>
              <a:t>דומה במבנה לשריר השלד, אך שונה באופן פעולתו.</a:t>
            </a:r>
          </a:p>
          <a:p>
            <a:pPr>
              <a:defRPr/>
            </a:pPr>
            <a:endParaRPr lang="he-IL" altLang="he-IL" sz="2000" dirty="0"/>
          </a:p>
          <a:p>
            <a:pPr>
              <a:defRPr/>
            </a:pPr>
            <a:endParaRPr lang="he-IL" altLang="he-IL" sz="2000" dirty="0"/>
          </a:p>
          <a:p>
            <a:pPr>
              <a:defRPr/>
            </a:pPr>
            <a:endParaRPr lang="he-IL" altLang="he-IL" sz="2000" dirty="0"/>
          </a:p>
          <a:p>
            <a:pPr>
              <a:defRPr/>
            </a:pPr>
            <a:endParaRPr lang="he-IL" altLang="he-IL" sz="2000" dirty="0"/>
          </a:p>
          <a:p>
            <a:pPr>
              <a:defRPr/>
            </a:pPr>
            <a:endParaRPr lang="he-IL" altLang="he-IL" sz="2000" dirty="0"/>
          </a:p>
          <a:p>
            <a:pPr>
              <a:defRPr/>
            </a:pPr>
            <a:endParaRPr lang="he-IL" altLang="he-IL" sz="2000" dirty="0"/>
          </a:p>
          <a:p>
            <a:pPr>
              <a:defRPr/>
            </a:pPr>
            <a:endParaRPr lang="he-IL" altLang="he-IL" sz="2000" dirty="0"/>
          </a:p>
          <a:p>
            <a:pPr>
              <a:defRPr/>
            </a:pPr>
            <a:endParaRPr lang="en-US" altLang="he-IL" sz="2000" dirty="0"/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179388" y="908050"/>
            <a:ext cx="3097212" cy="378565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he-IL" altLang="he-IL" sz="2000" b="1" u="sng" dirty="0"/>
              <a:t>שרירים חלקים:</a:t>
            </a:r>
          </a:p>
          <a:p>
            <a:pPr>
              <a:defRPr/>
            </a:pPr>
            <a:r>
              <a:rPr lang="he-IL" altLang="he-IL" sz="2000" dirty="0"/>
              <a:t>נמצאים באיברים הפנימיים: מעיים, קיבה וכלי דם. בעלי גרעין אחד, </a:t>
            </a:r>
            <a:r>
              <a:rPr lang="he-IL" altLang="he-IL" sz="2000" dirty="0" smtClean="0"/>
              <a:t>ואין </a:t>
            </a:r>
            <a:r>
              <a:rPr lang="he-IL" altLang="he-IL" sz="2000" dirty="0"/>
              <a:t>להם מבנה מסודר של יחידות מתכווצות. מאופיינים בהתכווצויות איטיות וממושכות ויכולות להופיע בעוצמה חזקה (העברת מזון, </a:t>
            </a:r>
            <a:r>
              <a:rPr lang="he-IL" altLang="he-IL" sz="2000" dirty="0" smtClean="0"/>
              <a:t>התכווצות הרחם</a:t>
            </a:r>
            <a:r>
              <a:rPr lang="he-IL" altLang="he-IL" sz="2000" dirty="0"/>
              <a:t>) </a:t>
            </a:r>
          </a:p>
          <a:p>
            <a:pPr>
              <a:defRPr/>
            </a:pPr>
            <a:endParaRPr lang="he-IL" altLang="he-IL" sz="2000" dirty="0"/>
          </a:p>
          <a:p>
            <a:pPr>
              <a:defRPr/>
            </a:pPr>
            <a:r>
              <a:rPr lang="he-IL" altLang="he-IL" sz="2000" dirty="0"/>
              <a:t>מהווים יחד עם שריר הלב כ- 10% ממשקל הגוף</a:t>
            </a:r>
          </a:p>
          <a:p>
            <a:pPr>
              <a:defRPr/>
            </a:pPr>
            <a:endParaRPr lang="en-US" altLang="he-IL" sz="2000" dirty="0"/>
          </a:p>
        </p:txBody>
      </p:sp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425" y="2955131"/>
            <a:ext cx="1654175" cy="13668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5001418"/>
            <a:ext cx="1909912" cy="17187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22" y="4743521"/>
            <a:ext cx="2398415" cy="20259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77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 animBg="1"/>
      <p:bldP spid="5130" grpId="0" animBg="1"/>
      <p:bldP spid="51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10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291129104"/>
              </p:ext>
            </p:extLst>
          </p:nvPr>
        </p:nvGraphicFramePr>
        <p:xfrm>
          <a:off x="1776846" y="692696"/>
          <a:ext cx="5963370" cy="60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Image" r:id="rId3" imgW="4885714" imgH="4933333" progId="PSP7.Image">
                  <p:embed/>
                </p:oleObj>
              </mc:Choice>
              <mc:Fallback>
                <p:oleObj name="Image" r:id="rId3" imgW="4885714" imgH="4933333" progId="PSP7.Image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6846" y="692696"/>
                        <a:ext cx="5963370" cy="60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5" name="מלבן 2"/>
          <p:cNvSpPr>
            <a:spLocks noChangeArrowheads="1"/>
          </p:cNvSpPr>
          <p:nvPr/>
        </p:nvSpPr>
        <p:spPr bwMode="auto">
          <a:xfrm>
            <a:off x="3059113" y="188913"/>
            <a:ext cx="3398837" cy="368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he-IL" altLang="he-IL" dirty="0"/>
              <a:t>בגוף האדם ישנם כ- 650 שרירי שלד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0486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631489" y="260648"/>
            <a:ext cx="6512511" cy="1143000"/>
          </a:xfrm>
        </p:spPr>
        <p:txBody>
          <a:bodyPr rtlCol="0">
            <a:normAutofit fontScale="90000"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he-IL" sz="8000" dirty="0" smtClean="0"/>
              <a:t>הידעת?!</a:t>
            </a:r>
            <a:endParaRPr lang="he-IL" sz="80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4294967295"/>
          </p:nvPr>
        </p:nvSpPr>
        <p:spPr>
          <a:xfrm rot="874224">
            <a:off x="484188" y="1887538"/>
            <a:ext cx="8229600" cy="34782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he-IL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כאשר אדם מסמיק זוהי בעצם פעולה שרירית! למה? סביב כלי הדם יש שרירים שגורמים להם להרחבה או היצרות, כאשר כלי הדם מתרחב נוצרת אדמומיות בפנים שלה אנו קוראים- "הסמקה"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he-I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52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611560" y="908720"/>
            <a:ext cx="8280920" cy="51845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he-IL" altLang="he-IL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he-IL" altLang="he-IL" sz="2800" dirty="0" smtClean="0"/>
              <a:t>שרירי השלד מורכבים מתאים הנקראים גם סיבים.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e-IL" altLang="he-IL" sz="2800" dirty="0" smtClean="0"/>
              <a:t>תאי השריר בנויים </a:t>
            </a:r>
            <a:r>
              <a:rPr lang="he-IL" altLang="he-IL" sz="2800" b="1" dirty="0" smtClean="0"/>
              <a:t>בצורת גליל</a:t>
            </a:r>
            <a:r>
              <a:rPr lang="he-IL" altLang="he-IL" sz="2800" dirty="0" smtClean="0"/>
              <a:t> לכל אורך השריר.</a:t>
            </a:r>
          </a:p>
          <a:p>
            <a:pPr eaLnBrk="1" hangingPunct="1">
              <a:lnSpc>
                <a:spcPct val="90000"/>
              </a:lnSpc>
              <a:defRPr/>
            </a:pPr>
            <a:endParaRPr lang="he-IL" altLang="he-IL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he-IL" altLang="he-IL" sz="2800" dirty="0" smtClean="0"/>
              <a:t>מספר תאי השריר תלוי בתפקיד ובכמות הכוח שעליו לפתח. </a:t>
            </a:r>
          </a:p>
          <a:p>
            <a:pPr eaLnBrk="1" hangingPunct="1">
              <a:lnSpc>
                <a:spcPct val="90000"/>
              </a:lnSpc>
              <a:defRPr/>
            </a:pPr>
            <a:endParaRPr lang="he-IL" altLang="he-IL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he-IL" altLang="he-IL" sz="2800" dirty="0" smtClean="0"/>
              <a:t>השריר עטוף ברקמת חיבור (</a:t>
            </a:r>
            <a:r>
              <a:rPr lang="he-IL" altLang="he-IL" sz="2800" dirty="0" err="1" smtClean="0"/>
              <a:t>אפימזיום</a:t>
            </a:r>
            <a:r>
              <a:rPr lang="he-IL" altLang="he-IL" sz="2800" dirty="0" smtClean="0"/>
              <a:t>) ומחולק לצרורות תאי שריר, שכל אחד מהם עטוף ברקמת חיבור נוספת (</a:t>
            </a:r>
            <a:r>
              <a:rPr lang="he-IL" altLang="he-IL" sz="2800" dirty="0" err="1" smtClean="0"/>
              <a:t>פרימזיום</a:t>
            </a:r>
            <a:r>
              <a:rPr lang="he-IL" altLang="he-IL" sz="2800" dirty="0" smtClean="0"/>
              <a:t>) .</a:t>
            </a:r>
          </a:p>
          <a:p>
            <a:pPr eaLnBrk="1" hangingPunct="1">
              <a:lnSpc>
                <a:spcPct val="90000"/>
              </a:lnSpc>
              <a:defRPr/>
            </a:pPr>
            <a:endParaRPr lang="he-IL" altLang="he-IL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he-IL" altLang="he-IL" sz="2800" dirty="0" smtClean="0"/>
              <a:t>כל סיב (תא)</a:t>
            </a:r>
            <a:r>
              <a:rPr lang="en-US" altLang="he-IL" sz="2800" dirty="0" smtClean="0"/>
              <a:t> </a:t>
            </a:r>
            <a:r>
              <a:rPr lang="he-IL" altLang="he-IL" sz="2800" dirty="0" smtClean="0"/>
              <a:t>שריר עטוף ברקמת חיבור משלו (</a:t>
            </a:r>
            <a:r>
              <a:rPr lang="he-IL" altLang="he-IL" sz="2800" dirty="0" err="1" smtClean="0"/>
              <a:t>אנדומזיום</a:t>
            </a:r>
            <a:r>
              <a:rPr lang="he-IL" altLang="he-IL" sz="2800" dirty="0" smtClean="0"/>
              <a:t>) . </a:t>
            </a:r>
            <a:endParaRPr lang="en-US" altLang="he-IL" sz="2800" dirty="0" smtClean="0"/>
          </a:p>
        </p:txBody>
      </p:sp>
    </p:spTree>
    <p:extLst>
      <p:ext uri="{BB962C8B-B14F-4D97-AF65-F5344CB8AC3E}">
        <p14:creationId xmlns:p14="http://schemas.microsoft.com/office/powerpoint/2010/main" val="335169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4"/>
          <p:cNvGraphicFramePr>
            <a:graphicFrameLocks noChangeAspect="1"/>
          </p:cNvGraphicFramePr>
          <p:nvPr/>
        </p:nvGraphicFramePr>
        <p:xfrm>
          <a:off x="611188" y="1323975"/>
          <a:ext cx="7886700" cy="538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Image" r:id="rId3" imgW="4915586" imgH="2580952" progId="PSP7.Image">
                  <p:embed/>
                </p:oleObj>
              </mc:Choice>
              <mc:Fallback>
                <p:oleObj name="Image" r:id="rId3" imgW="4915586" imgH="2580952" progId="PSP7.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323975"/>
                        <a:ext cx="7886700" cy="538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395288" y="225425"/>
            <a:ext cx="8445500" cy="93503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he-IL" altLang="he-IL" dirty="0" smtClean="0"/>
              <a:t>מבנה מיקרוסקופי של שריר השלד</a:t>
            </a:r>
            <a:endParaRPr lang="en-US" altLang="he-IL" dirty="0" smtClean="0"/>
          </a:p>
        </p:txBody>
      </p:sp>
    </p:spTree>
    <p:extLst>
      <p:ext uri="{BB962C8B-B14F-4D97-AF65-F5344CB8AC3E}">
        <p14:creationId xmlns:p14="http://schemas.microsoft.com/office/powerpoint/2010/main" val="93859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97" y="1095374"/>
            <a:ext cx="8514531" cy="5573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1" name="Text Box 12"/>
          <p:cNvSpPr txBox="1">
            <a:spLocks noChangeArrowheads="1"/>
          </p:cNvSpPr>
          <p:nvPr/>
        </p:nvSpPr>
        <p:spPr bwMode="auto">
          <a:xfrm>
            <a:off x="3635375" y="2852738"/>
            <a:ext cx="1081088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altLang="he-IL">
                <a:solidFill>
                  <a:srgbClr val="000000"/>
                </a:solidFill>
              </a:rPr>
              <a:t>רקמת חיבור של השריר</a:t>
            </a: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12292" name="Text Box 13"/>
          <p:cNvSpPr txBox="1">
            <a:spLocks noChangeArrowheads="1"/>
          </p:cNvSpPr>
          <p:nvPr/>
        </p:nvSpPr>
        <p:spPr bwMode="auto">
          <a:xfrm>
            <a:off x="6084888" y="2420938"/>
            <a:ext cx="93662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altLang="he-IL">
                <a:solidFill>
                  <a:srgbClr val="000000"/>
                </a:solidFill>
              </a:rPr>
              <a:t>רקמת חיבור בין צרורות תאי שריר</a:t>
            </a: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12293" name="Text Box 14"/>
          <p:cNvSpPr txBox="1">
            <a:spLocks noChangeArrowheads="1"/>
          </p:cNvSpPr>
          <p:nvPr/>
        </p:nvSpPr>
        <p:spPr bwMode="auto">
          <a:xfrm>
            <a:off x="5148263" y="2636838"/>
            <a:ext cx="9366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altLang="he-IL">
                <a:solidFill>
                  <a:srgbClr val="000000"/>
                </a:solidFill>
              </a:rPr>
              <a:t>רקמת חיבור של סיב שריר</a:t>
            </a: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12294" name="Text Box 15"/>
          <p:cNvSpPr txBox="1">
            <a:spLocks noChangeArrowheads="1"/>
          </p:cNvSpPr>
          <p:nvPr/>
        </p:nvSpPr>
        <p:spPr bwMode="auto">
          <a:xfrm>
            <a:off x="7524750" y="4292600"/>
            <a:ext cx="1081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altLang="he-IL">
                <a:solidFill>
                  <a:srgbClr val="000000"/>
                </a:solidFill>
              </a:rPr>
              <a:t>מיופיבריל</a:t>
            </a: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12295" name="Text Box 16"/>
          <p:cNvSpPr txBox="1">
            <a:spLocks noChangeArrowheads="1"/>
          </p:cNvSpPr>
          <p:nvPr/>
        </p:nvSpPr>
        <p:spPr bwMode="auto">
          <a:xfrm>
            <a:off x="7092950" y="5229225"/>
            <a:ext cx="9366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altLang="he-IL">
                <a:solidFill>
                  <a:srgbClr val="000000"/>
                </a:solidFill>
              </a:rPr>
              <a:t>תא/סיב שריר</a:t>
            </a: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12296" name="Text Box 17"/>
          <p:cNvSpPr txBox="1">
            <a:spLocks noChangeArrowheads="1"/>
          </p:cNvSpPr>
          <p:nvPr/>
        </p:nvSpPr>
        <p:spPr bwMode="auto">
          <a:xfrm>
            <a:off x="2411413" y="3068638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altLang="he-IL">
                <a:solidFill>
                  <a:srgbClr val="000000"/>
                </a:solidFill>
              </a:rPr>
              <a:t>שריר</a:t>
            </a: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12297" name="Text Box 18"/>
          <p:cNvSpPr txBox="1">
            <a:spLocks noChangeArrowheads="1"/>
          </p:cNvSpPr>
          <p:nvPr/>
        </p:nvSpPr>
        <p:spPr bwMode="auto">
          <a:xfrm>
            <a:off x="2051050" y="260350"/>
            <a:ext cx="5905500" cy="519113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altLang="he-IL" sz="2800"/>
              <a:t>מבנה מיקרוסקופי של שריר שלד</a:t>
            </a:r>
            <a:endParaRPr lang="en-US" altLang="he-IL" sz="2800"/>
          </a:p>
        </p:txBody>
      </p:sp>
    </p:spTree>
    <p:extLst>
      <p:ext uri="{BB962C8B-B14F-4D97-AF65-F5344CB8AC3E}">
        <p14:creationId xmlns:p14="http://schemas.microsoft.com/office/powerpoint/2010/main" val="276269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395288" y="476250"/>
            <a:ext cx="8229600" cy="22399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he-IL" altLang="he-IL" dirty="0" smtClean="0"/>
              <a:t>רקמות החיבור שייכות למרכיבים האלסטיים של השריר ומהוות 30% ממשקלו. רקמות החיבור משמשות מצע שבו עוברים כלי דם ועצבים והן משפיעות מאוד על גמישות המפרקים. </a:t>
            </a:r>
            <a:endParaRPr lang="en-US" altLang="he-IL" dirty="0" smtClean="0"/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072" y="2852936"/>
            <a:ext cx="4383088" cy="378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289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זרימה">
  <a:themeElements>
    <a:clrScheme name="מפנה השמש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 קלאסי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זרימה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2181</TotalTime>
  <Words>1048</Words>
  <Application>Microsoft Office PowerPoint</Application>
  <PresentationFormat>‫הצגה על המסך (4:3)</PresentationFormat>
  <Paragraphs>121</Paragraphs>
  <Slides>25</Slides>
  <Notes>2</Notes>
  <HiddenSlides>0</HiddenSlides>
  <MMClips>0</MMClips>
  <ScaleCrop>false</ScaleCrop>
  <HeadingPairs>
    <vt:vector size="6" baseType="variant"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3</vt:i4>
      </vt:variant>
      <vt:variant>
        <vt:lpstr>כותרות שקופיות</vt:lpstr>
      </vt:variant>
      <vt:variant>
        <vt:i4>25</vt:i4>
      </vt:variant>
    </vt:vector>
  </HeadingPairs>
  <TitlesOfParts>
    <vt:vector size="29" baseType="lpstr">
      <vt:lpstr>זרימה</vt:lpstr>
      <vt:lpstr>Image</vt:lpstr>
      <vt:lpstr>מסמך</vt:lpstr>
      <vt:lpstr>Document</vt:lpstr>
      <vt:lpstr>  מקיף עירוני א' – אשקלון  רכז המגמה - יואב עמרם   נושא המצגת: מערכת השרירים </vt:lpstr>
      <vt:lpstr>מצגת של PowerPoint</vt:lpstr>
      <vt:lpstr>מצגת של PowerPoint</vt:lpstr>
      <vt:lpstr>מצגת של PowerPoint</vt:lpstr>
      <vt:lpstr>הידעת?!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המיופיברילים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שרירי חגורת הכתפיים</vt:lpstr>
      <vt:lpstr>פעולת שרירי חגורת הכתפיים</vt:lpstr>
      <vt:lpstr>שרירי הרגליים</vt:lpstr>
      <vt:lpstr>פעולת שרירי הרגליים</vt:lpstr>
      <vt:lpstr>שרירי הידיים</vt:lpstr>
      <vt:lpstr>פעולת שרירי הידיים</vt:lpstr>
      <vt:lpstr>שיתוף פעולה בין שרירים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לימודי תואר שני בחינוך גופני-שנה א'. הקורס: " המערכת החינוכית כארגון משלב" מרצה: ד"ר אסנת בינשטוק. מגישים: יואב ויעל עמרם. </dc:title>
  <dc:creator>user</dc:creator>
  <cp:lastModifiedBy>user</cp:lastModifiedBy>
  <cp:revision>233</cp:revision>
  <dcterms:created xsi:type="dcterms:W3CDTF">2018-03-31T19:24:32Z</dcterms:created>
  <dcterms:modified xsi:type="dcterms:W3CDTF">2021-02-13T18:34:47Z</dcterms:modified>
</cp:coreProperties>
</file>