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4"/>
  </p:sldMasterIdLst>
  <p:notesMasterIdLst>
    <p:notesMasterId r:id="rId20"/>
  </p:notesMasterIdLst>
  <p:sldIdLst>
    <p:sldId id="258" r:id="rId5"/>
    <p:sldId id="259" r:id="rId6"/>
    <p:sldId id="260" r:id="rId7"/>
    <p:sldId id="261" r:id="rId8"/>
    <p:sldId id="262" r:id="rId9"/>
    <p:sldId id="273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1426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8F6DDC1-1DFE-46CE-9279-902CD905C1DC}" type="datetimeFigureOut">
              <a:rPr lang="he-IL" smtClean="0"/>
              <a:t>כ"ט/חשון/תש"פ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3925658-5AA2-40C8-8D9A-9EA05336B12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64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2F6B-28AA-4B74-829D-159F591B6E7A}" type="datetimeFigureOut">
              <a:rPr lang="he-IL" smtClean="0"/>
              <a:t>כ"ט/חשון/תש"פ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314-696C-4D17-A956-2558C15A23FE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2F6B-28AA-4B74-829D-159F591B6E7A}" type="datetimeFigureOut">
              <a:rPr lang="he-IL" smtClean="0"/>
              <a:t>כ"ט/חשון/תש"פ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314-696C-4D17-A956-2558C15A23F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2F6B-28AA-4B74-829D-159F591B6E7A}" type="datetimeFigureOut">
              <a:rPr lang="he-IL" smtClean="0"/>
              <a:t>כ"ט/חשון/תש"פ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314-696C-4D17-A956-2558C15A23F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2F6B-28AA-4B74-829D-159F591B6E7A}" type="datetimeFigureOut">
              <a:rPr lang="he-IL" smtClean="0"/>
              <a:t>כ"ט/חשון/תש"פ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314-696C-4D17-A956-2558C15A23F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2F6B-28AA-4B74-829D-159F591B6E7A}" type="datetimeFigureOut">
              <a:rPr lang="he-IL" smtClean="0"/>
              <a:t>כ"ט/חשון/תש"פ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314-696C-4D17-A956-2558C15A23FE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2F6B-28AA-4B74-829D-159F591B6E7A}" type="datetimeFigureOut">
              <a:rPr lang="he-IL" smtClean="0"/>
              <a:t>כ"ט/חשון/תש"פ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314-696C-4D17-A956-2558C15A23F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2F6B-28AA-4B74-829D-159F591B6E7A}" type="datetimeFigureOut">
              <a:rPr lang="he-IL" smtClean="0"/>
              <a:t>כ"ט/חשון/תש"פ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314-696C-4D17-A956-2558C15A23F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2F6B-28AA-4B74-829D-159F591B6E7A}" type="datetimeFigureOut">
              <a:rPr lang="he-IL" smtClean="0"/>
              <a:t>כ"ט/חשון/תש"פ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314-696C-4D17-A956-2558C15A23F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2F6B-28AA-4B74-829D-159F591B6E7A}" type="datetimeFigureOut">
              <a:rPr lang="he-IL" smtClean="0"/>
              <a:t>כ"ט/חשון/תש"פ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314-696C-4D17-A956-2558C15A23F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2F6B-28AA-4B74-829D-159F591B6E7A}" type="datetimeFigureOut">
              <a:rPr lang="he-IL" smtClean="0"/>
              <a:t>כ"ט/חשון/תש"פ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F314-696C-4D17-A956-2558C15A23F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עם פינה יחידה חתוכה ומעוגלת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שולש ישר-זווית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2F6B-28AA-4B74-829D-159F591B6E7A}" type="datetimeFigureOut">
              <a:rPr lang="he-IL" smtClean="0"/>
              <a:t>כ"ט/חשון/תש"פ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BC0F314-696C-4D17-A956-2558C15A23FE}" type="slidenum">
              <a:rPr lang="he-IL" smtClean="0"/>
              <a:t>‹#›</a:t>
            </a:fld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צורה חופשית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צורה חופשית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/>
              <a:t>רמה שנייה</a:t>
            </a:r>
          </a:p>
          <a:p>
            <a:pPr lvl="2" eaLnBrk="1" latinLnBrk="0" hangingPunct="1"/>
            <a:r>
              <a:rPr kumimoji="0" lang="he-IL"/>
              <a:t>רמה שלישית</a:t>
            </a:r>
          </a:p>
          <a:p>
            <a:pPr lvl="3" eaLnBrk="1" latinLnBrk="0" hangingPunct="1"/>
            <a:r>
              <a:rPr kumimoji="0" lang="he-IL"/>
              <a:t>רמה רביעית</a:t>
            </a:r>
          </a:p>
          <a:p>
            <a:pPr lvl="4" eaLnBrk="1" latinLnBrk="0" hangingPunct="1"/>
            <a:r>
              <a:rPr kumimoji="0" lang="he-IL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482F6B-28AA-4B74-829D-159F591B6E7A}" type="datetimeFigureOut">
              <a:rPr lang="he-IL" smtClean="0"/>
              <a:t>כ"ט/חשון/תש"פ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C0F314-696C-4D17-A956-2558C15A23FE}" type="slidenum">
              <a:rPr lang="he-IL" smtClean="0"/>
              <a:t>‹#›</a:t>
            </a:fld>
            <a:endParaRPr lang="he-IL"/>
          </a:p>
        </p:txBody>
      </p:sp>
      <p:grpSp>
        <p:nvGrpSpPr>
          <p:cNvPr id="2" name="קבוצה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צורה חופשית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צורה חופשית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822634" y="2373324"/>
            <a:ext cx="6841257" cy="1188244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he-IL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Zaam"/>
              </a:rPr>
              <a:t>עקרונות 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2123963" y="3561568"/>
            <a:ext cx="4968317" cy="101956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e-IL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Zaam"/>
              </a:rPr>
              <a:t>האימון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260648"/>
            <a:ext cx="885825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60648"/>
            <a:ext cx="4383087" cy="95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מלבן 1"/>
          <p:cNvSpPr/>
          <p:nvPr/>
        </p:nvSpPr>
        <p:spPr>
          <a:xfrm>
            <a:off x="3419872" y="5229200"/>
            <a:ext cx="254108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0" cap="none" spc="-10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mbria"/>
                <a:ea typeface="+mj-ea"/>
                <a:cs typeface="Times New Roman"/>
              </a:rPr>
              <a:t>רכז</a:t>
            </a:r>
            <a:r>
              <a:rPr kumimoji="0" lang="he-IL" sz="1600" b="1" i="0" u="none" strike="noStrike" kern="0" cap="none" spc="-10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mbria"/>
                <a:ea typeface="+mj-ea"/>
                <a:cs typeface="Times New Roman"/>
              </a:rPr>
              <a:t> </a:t>
            </a:r>
            <a:r>
              <a:rPr kumimoji="0" lang="he-IL" sz="2400" b="1" i="0" u="none" strike="noStrike" kern="0" cap="none" spc="-10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  <a:latin typeface="Cambria"/>
                <a:ea typeface="+mj-ea"/>
                <a:cs typeface="Times New Roman"/>
              </a:rPr>
              <a:t>המגמה - יואב עמרם</a:t>
            </a:r>
            <a:endParaRPr kumimoji="0" lang="he-IL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spd="slow"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5" descr="1177_ashdod_jogin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8445624" cy="1143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e-IL" sz="54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תופעת פיצוי </a:t>
            </a:r>
            <a:r>
              <a:rPr lang="he-IL" sz="5400" dirty="0" err="1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היסף</a:t>
            </a:r>
            <a:r>
              <a:rPr lang="he-IL" sz="54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 (פיצוי יתר)</a:t>
            </a:r>
            <a:endParaRPr lang="en-US" sz="5400" dirty="0">
              <a:solidFill>
                <a:schemeClr val="accent5">
                  <a:lumMod val="50000"/>
                </a:schemeClr>
              </a:solidFill>
              <a:cs typeface="NarkisTammyMF" pitchFamily="2" charset="-79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84313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he-IL" sz="28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כאשר הגוף נחשף לעומס יסף, הוא מגיב בשלב הראשון בהתעייפות ובירידה ביכולת במרכיב הכושר הגופני הספציפי.</a:t>
            </a:r>
          </a:p>
          <a:p>
            <a:pPr>
              <a:buFontTx/>
              <a:buNone/>
            </a:pPr>
            <a:r>
              <a:rPr lang="he-IL" sz="28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לאחר מכן יבוא שיפור המכונה פיצוי יסף.</a:t>
            </a:r>
          </a:p>
          <a:p>
            <a:pPr>
              <a:buFontTx/>
              <a:buNone/>
            </a:pPr>
            <a:endParaRPr lang="he-IL" sz="2800" dirty="0">
              <a:solidFill>
                <a:srgbClr val="0033CC"/>
              </a:solidFill>
              <a:cs typeface="NarkisTammyMF" pitchFamily="2" charset="-79"/>
            </a:endParaRPr>
          </a:p>
          <a:p>
            <a:pPr>
              <a:buFontTx/>
              <a:buNone/>
            </a:pPr>
            <a:endParaRPr lang="he-IL" sz="2800" dirty="0">
              <a:solidFill>
                <a:srgbClr val="0033CC"/>
              </a:solidFill>
              <a:cs typeface="NarkisTammyMF" pitchFamily="2" charset="-79"/>
            </a:endParaRPr>
          </a:p>
        </p:txBody>
      </p:sp>
      <p:pic>
        <p:nvPicPr>
          <p:cNvPr id="13318" name="Picture 6" descr="ur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103809"/>
            <a:ext cx="4333804" cy="3754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1177_ashdod_jogin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8229600" cy="1143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e-IL" sz="54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תופעת ההפיכות</a:t>
            </a:r>
            <a:endParaRPr lang="en-US" sz="5400" dirty="0">
              <a:solidFill>
                <a:schemeClr val="accent5">
                  <a:lumMod val="50000"/>
                </a:schemeClr>
              </a:solidFill>
              <a:cs typeface="NarkisTammyMF" pitchFamily="2" charset="-79"/>
            </a:endParaRPr>
          </a:p>
        </p:txBody>
      </p:sp>
      <p:sp>
        <p:nvSpPr>
          <p:cNvPr id="15364" name="Rectangle 4"/>
          <p:cNvSpPr>
            <a:spLocks noGrp="1" noChangeArrowheads="1"/>
          </p:cNvSpPr>
          <p:nvPr>
            <p:ph idx="1"/>
          </p:nvPr>
        </p:nvSpPr>
        <p:spPr>
          <a:xfrm>
            <a:off x="611188" y="1773238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he-IL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תופעת ההפיכות מתארת תהליך הפוך לפיצוי </a:t>
            </a:r>
            <a:r>
              <a:rPr lang="he-IL" dirty="0" err="1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היסף</a:t>
            </a:r>
            <a:r>
              <a:rPr lang="he-IL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 המתחיל עם הפסקת האימונים.</a:t>
            </a:r>
          </a:p>
          <a:p>
            <a:pPr>
              <a:buFontTx/>
              <a:buNone/>
            </a:pPr>
            <a:r>
              <a:rPr lang="he-IL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הגוף חוזר ומסגל את עצמו למצב של חוסר עומס וגירוי אימוני וחלה ירידה ביכולות הגופניות.</a:t>
            </a:r>
          </a:p>
          <a:p>
            <a:pPr>
              <a:buFontTx/>
              <a:buNone/>
            </a:pPr>
            <a:r>
              <a:rPr lang="he-IL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המסקנה:</a:t>
            </a:r>
          </a:p>
          <a:p>
            <a:pPr>
              <a:buFontTx/>
              <a:buNone/>
            </a:pPr>
            <a:r>
              <a:rPr lang="he-IL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אין צבירה או שימור של כושר גופני לאורך זמן ללא המשך האימונים.</a:t>
            </a:r>
          </a:p>
          <a:p>
            <a:pPr>
              <a:buFontTx/>
              <a:buNone/>
            </a:pPr>
            <a:r>
              <a:rPr lang="he-IL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לפיכך תוכנית אימונים יעילה חייבת להיות עקבית ורציפה.</a:t>
            </a:r>
            <a:endParaRPr lang="en-US" dirty="0">
              <a:solidFill>
                <a:schemeClr val="accent5">
                  <a:lumMod val="50000"/>
                </a:schemeClr>
              </a:solidFill>
              <a:cs typeface="NarkisTammyMF" pitchFamily="2" charset="-79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1177_ashdod_jogin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92697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e-IL" sz="54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תופעת ההשפעה המעוכבת</a:t>
            </a:r>
            <a:endParaRPr lang="en-US" sz="5400" dirty="0">
              <a:solidFill>
                <a:schemeClr val="accent5">
                  <a:lumMod val="50000"/>
                </a:schemeClr>
              </a:solidFill>
              <a:cs typeface="NarkisTammyMF" pitchFamily="2" charset="-79"/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idx="1"/>
          </p:nvPr>
        </p:nvSpPr>
        <p:spPr>
          <a:xfrm>
            <a:off x="611188" y="1773238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he-IL" u="sng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משמעות התופעה</a:t>
            </a:r>
            <a:r>
              <a:rPr lang="he-IL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: שיא שיפור היכולת בעקבות האימון אינו מופיע מיד עם תום האימון.</a:t>
            </a:r>
          </a:p>
          <a:p>
            <a:pPr>
              <a:buFontTx/>
              <a:buNone/>
            </a:pPr>
            <a:r>
              <a:rPr lang="he-IL" u="sng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מועד הופעת שיא השיפור </a:t>
            </a:r>
            <a:r>
              <a:rPr lang="he-IL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הוא אישי ותלוי בעוצמת האימון הבודד ובתדירותו וסמיכותם של מספר אימונים.</a:t>
            </a:r>
          </a:p>
          <a:p>
            <a:pPr>
              <a:buFontTx/>
              <a:buNone/>
            </a:pPr>
            <a:endParaRPr lang="he-IL" dirty="0">
              <a:solidFill>
                <a:schemeClr val="accent5">
                  <a:lumMod val="50000"/>
                </a:schemeClr>
              </a:solidFill>
              <a:cs typeface="NarkisTammyMF" pitchFamily="2" charset="-79"/>
            </a:endParaRPr>
          </a:p>
          <a:p>
            <a:pPr>
              <a:buFontTx/>
              <a:buNone/>
            </a:pPr>
            <a:r>
              <a:rPr lang="he-IL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ספורטאים העוסקים בספורט הישגי ובספורט צמרת מפחיתים בעומסי </a:t>
            </a:r>
            <a:r>
              <a:rPr lang="he-IL" dirty="0" err="1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היסף</a:t>
            </a:r>
            <a:r>
              <a:rPr lang="he-IL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 לקראת תחרויות חשובות, כדי לאפשר לפיצוי </a:t>
            </a:r>
            <a:r>
              <a:rPr lang="he-IL" dirty="0" err="1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היסף</a:t>
            </a:r>
            <a:r>
              <a:rPr lang="he-IL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 של תהליך האימון להגיע לשיאו בעיתוי המתאים. </a:t>
            </a:r>
            <a:endParaRPr lang="en-US" dirty="0">
              <a:solidFill>
                <a:schemeClr val="accent5">
                  <a:lumMod val="50000"/>
                </a:schemeClr>
              </a:solidFill>
              <a:cs typeface="NarkisTammyMF" pitchFamily="2" charset="-79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1177_ashdod_jogin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8229600" cy="1143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e-IL" sz="54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תופעת התמורה הפוחתת</a:t>
            </a:r>
            <a:endParaRPr lang="en-US" sz="5400" dirty="0">
              <a:solidFill>
                <a:schemeClr val="accent5">
                  <a:lumMod val="50000"/>
                </a:schemeClr>
              </a:solidFill>
              <a:cs typeface="NarkisTammyMF" pitchFamily="2" charset="-79"/>
            </a:endParaRPr>
          </a:p>
        </p:txBody>
      </p:sp>
      <p:sp>
        <p:nvSpPr>
          <p:cNvPr id="17412" name="Rectangle 4"/>
          <p:cNvSpPr>
            <a:spLocks noGrp="1" noChangeArrowheads="1"/>
          </p:cNvSpPr>
          <p:nvPr>
            <p:ph idx="1"/>
          </p:nvPr>
        </p:nvSpPr>
        <p:spPr>
          <a:xfrm>
            <a:off x="611188" y="1773238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he-IL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תופעת התמורה הפוחתת משמעותה שפיצוי </a:t>
            </a:r>
            <a:r>
              <a:rPr lang="he-IL" dirty="0" err="1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היסף</a:t>
            </a:r>
            <a:r>
              <a:rPr lang="he-IL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 נמצא ביחס הפוך לכושרו של המתאמן.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e-IL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ככל שהכושר הנתון גבוה יותר, כך יהיה השיפור קטן יותר והעומס האימוני הדרוש להשגתו גבוה יותר.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e-IL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דוגמא: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e-IL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רץ 1.500 מטר ברמה בינלאומית, עשוי להזדקק למספר שנים של אימונים מפרכים כדי להפחית 5 שניות משיאו, בעוד שרץ מתחיל עשוי להזדקק לשבועיים כדי להפחית דקה שלמה משיא התחלתי של 8 דקות באותו מרחק.</a:t>
            </a:r>
            <a:endParaRPr lang="en-US" dirty="0">
              <a:solidFill>
                <a:schemeClr val="accent5">
                  <a:lumMod val="50000"/>
                </a:schemeClr>
              </a:solidFill>
              <a:cs typeface="NarkisTammyMF" pitchFamily="2" charset="-79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1177_ashdod_jogin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2656"/>
            <a:ext cx="8229600" cy="810344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he-IL" sz="54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אימון יתר</a:t>
            </a:r>
            <a:endParaRPr lang="en-US" sz="5400" dirty="0">
              <a:solidFill>
                <a:schemeClr val="accent5">
                  <a:lumMod val="50000"/>
                </a:schemeClr>
              </a:solidFill>
              <a:cs typeface="NarkisTammyMF" pitchFamily="2" charset="-79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125538"/>
            <a:ext cx="8229600" cy="57324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he-IL" sz="28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אימון יתר מתאר מצב שבו המתאמן אינו מגיב על הגירוי האימוני בפיצוי יסף, אלא בירידה ביכולת.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e-IL" sz="28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הוא נובע מעומס אימונים גדול במשך זמן ארוך ללא תקופות מנוחה הולמות.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e-IL" i="1" u="sng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מאפיינים של אימון יתר:</a:t>
            </a:r>
          </a:p>
          <a:p>
            <a:pPr>
              <a:lnSpc>
                <a:spcPct val="80000"/>
              </a:lnSpc>
            </a:pPr>
            <a:r>
              <a:rPr lang="he-IL" sz="28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התעייפות וחולשת שרירים</a:t>
            </a:r>
          </a:p>
          <a:p>
            <a:pPr>
              <a:lnSpc>
                <a:spcPct val="80000"/>
              </a:lnSpc>
            </a:pPr>
            <a:r>
              <a:rPr lang="he-IL" sz="28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העדר יכולת גופנית לעמוד בעומסי אימון קודמים</a:t>
            </a:r>
          </a:p>
          <a:p>
            <a:pPr>
              <a:lnSpc>
                <a:spcPct val="80000"/>
              </a:lnSpc>
            </a:pPr>
            <a:r>
              <a:rPr lang="he-IL" sz="28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יחרידה ביכולת העבודה המרבית.</a:t>
            </a:r>
          </a:p>
          <a:p>
            <a:pPr>
              <a:lnSpc>
                <a:spcPct val="80000"/>
              </a:lnSpc>
            </a:pPr>
            <a:r>
              <a:rPr lang="he-IL" sz="28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הפחתה ביעילות </a:t>
            </a:r>
            <a:r>
              <a:rPr lang="he-IL" sz="2800" dirty="0" err="1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המכנית</a:t>
            </a:r>
            <a:r>
              <a:rPr lang="he-IL" sz="28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, כלומר עלות אנרגטית גבוה יותר לפעילות נתונה</a:t>
            </a:r>
          </a:p>
          <a:p>
            <a:pPr>
              <a:lnSpc>
                <a:spcPct val="80000"/>
              </a:lnSpc>
            </a:pPr>
            <a:r>
              <a:rPr lang="he-IL" sz="28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ירידה בסף חומצת הלב</a:t>
            </a:r>
          </a:p>
          <a:p>
            <a:pPr>
              <a:lnSpc>
                <a:spcPct val="80000"/>
              </a:lnSpc>
            </a:pPr>
            <a:r>
              <a:rPr lang="he-IL" sz="28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קושי בהתאוששות לאחר מאמץ</a:t>
            </a:r>
          </a:p>
          <a:p>
            <a:pPr>
              <a:lnSpc>
                <a:spcPct val="80000"/>
              </a:lnSpc>
            </a:pPr>
            <a:r>
              <a:rPr lang="he-IL" sz="28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דופק רגיל במנוחה ובזמן מאמץ נתון בהתאוששות ממנו</a:t>
            </a:r>
          </a:p>
          <a:p>
            <a:pPr>
              <a:lnSpc>
                <a:spcPct val="80000"/>
              </a:lnSpc>
              <a:buFontTx/>
              <a:buNone/>
            </a:pPr>
            <a:endParaRPr lang="he-IL" sz="2800" dirty="0">
              <a:solidFill>
                <a:srgbClr val="0033CC"/>
              </a:solidFill>
              <a:cs typeface="NarkisTammyMF" pitchFamily="2" charset="-79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he-IL" sz="1800" dirty="0">
              <a:solidFill>
                <a:srgbClr val="0033CC"/>
              </a:solidFill>
              <a:cs typeface="NarkisTammyMF" pitchFamily="2" charset="-79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he-IL" sz="1800" dirty="0">
              <a:solidFill>
                <a:srgbClr val="0033CC"/>
              </a:solidFill>
              <a:cs typeface="NarkisTammyMF" pitchFamily="2" charset="-79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800" dirty="0">
              <a:solidFill>
                <a:srgbClr val="0033CC"/>
              </a:solidFill>
              <a:cs typeface="NarkisTammyMF" pitchFamily="2" charset="-79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 descr="1177_ashdod_jogin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0"/>
            <a:ext cx="8229600" cy="6858000"/>
          </a:xfrm>
        </p:spPr>
        <p:txBody>
          <a:bodyPr/>
          <a:lstStyle/>
          <a:p>
            <a:r>
              <a:rPr lang="he-IL" sz="28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הזעה מוגברת</a:t>
            </a:r>
          </a:p>
          <a:p>
            <a:r>
              <a:rPr lang="he-IL" sz="28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ירידה ביכולת </a:t>
            </a:r>
            <a:r>
              <a:rPr lang="he-IL" sz="2800" dirty="0" err="1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הקואורדנטיבית</a:t>
            </a:r>
            <a:endParaRPr lang="he-IL" sz="2800" dirty="0">
              <a:solidFill>
                <a:schemeClr val="accent5">
                  <a:lumMod val="50000"/>
                </a:schemeClr>
              </a:solidFill>
              <a:cs typeface="NarkisTammyMF" pitchFamily="2" charset="-79"/>
            </a:endParaRPr>
          </a:p>
          <a:p>
            <a:r>
              <a:rPr lang="he-IL" sz="28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התארכות זמן תגובה</a:t>
            </a:r>
          </a:p>
          <a:p>
            <a:r>
              <a:rPr lang="he-IL" sz="28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עליה בלחץ הדם במנוחה</a:t>
            </a:r>
          </a:p>
          <a:p>
            <a:r>
              <a:rPr lang="he-IL" sz="28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ירידה בתאבון ובמשקל</a:t>
            </a:r>
          </a:p>
          <a:p>
            <a:r>
              <a:rPr lang="he-IL" sz="28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נטייה לחלות במחלות זיהומיות</a:t>
            </a:r>
          </a:p>
          <a:p>
            <a:r>
              <a:rPr lang="he-IL" sz="28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הפרעה במחזור החודשי אצל ספורטאיות</a:t>
            </a:r>
          </a:p>
          <a:p>
            <a:r>
              <a:rPr lang="he-IL" sz="28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ירידה ברמת ההורמון הגברי- </a:t>
            </a:r>
            <a:r>
              <a:rPr lang="he-IL" sz="2800" dirty="0" err="1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טסטנפטרון</a:t>
            </a:r>
            <a:r>
              <a:rPr lang="he-IL" sz="28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 הפוגעת ביכולת ההתאוששות לאחר מאמץ ובבניית מסת השריר (היפרטרופיה)</a:t>
            </a:r>
          </a:p>
          <a:p>
            <a:r>
              <a:rPr lang="he-IL" sz="28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הפרעה בשינה</a:t>
            </a:r>
          </a:p>
          <a:p>
            <a:r>
              <a:rPr lang="he-IL" sz="28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עייפות כרונית</a:t>
            </a:r>
          </a:p>
          <a:p>
            <a:r>
              <a:rPr lang="he-IL" sz="28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ירידה במוטיבציה להתאמן ולהתחרות</a:t>
            </a:r>
          </a:p>
          <a:p>
            <a:r>
              <a:rPr lang="he-IL" sz="28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ירידה בהערכה העצמית.</a:t>
            </a:r>
          </a:p>
          <a:p>
            <a:endParaRPr lang="he-IL" sz="2800" dirty="0">
              <a:solidFill>
                <a:srgbClr val="0033CC"/>
              </a:solidFill>
              <a:cs typeface="NarkisTammyMF" pitchFamily="2" charset="-79"/>
            </a:endParaRPr>
          </a:p>
          <a:p>
            <a:pPr>
              <a:buFontTx/>
              <a:buNone/>
            </a:pPr>
            <a:endParaRPr lang="en-US" sz="28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3_7_m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he-IL" sz="4000" dirty="0">
                <a:solidFill>
                  <a:schemeClr val="accent5">
                    <a:lumMod val="50000"/>
                  </a:schemeClr>
                </a:solidFill>
                <a:cs typeface="BN Sharon Bold" pitchFamily="2" charset="-79"/>
              </a:rPr>
              <a:t>שלושה גורמים חוברים יחדיו כדי לקבוע את יכולתו של האדם במרכיבי בכושר הגופני:</a:t>
            </a:r>
            <a:endParaRPr lang="en-US" sz="4000" dirty="0">
              <a:solidFill>
                <a:schemeClr val="accent5">
                  <a:lumMod val="50000"/>
                </a:schemeClr>
              </a:solidFill>
              <a:cs typeface="BN Sharon Bold" pitchFamily="2" charset="-79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332038"/>
            <a:ext cx="8229600" cy="4525962"/>
          </a:xfrm>
        </p:spPr>
        <p:txBody>
          <a:bodyPr/>
          <a:lstStyle/>
          <a:p>
            <a:r>
              <a:rPr lang="he-IL" u="sng" dirty="0">
                <a:solidFill>
                  <a:srgbClr val="008000"/>
                </a:solidFill>
                <a:cs typeface="BN Sharon" pitchFamily="2" charset="-79"/>
              </a:rPr>
              <a:t>תורשה</a:t>
            </a:r>
            <a:r>
              <a:rPr lang="he-IL" dirty="0">
                <a:solidFill>
                  <a:srgbClr val="008000"/>
                </a:solidFill>
                <a:cs typeface="BN Sharon" pitchFamily="2" charset="-79"/>
              </a:rPr>
              <a:t>- קובעת את הפוטנציאל.</a:t>
            </a:r>
          </a:p>
          <a:p>
            <a:pPr>
              <a:buFontTx/>
              <a:buNone/>
            </a:pPr>
            <a:endParaRPr lang="he-IL" dirty="0">
              <a:solidFill>
                <a:srgbClr val="008000"/>
              </a:solidFill>
              <a:cs typeface="BN Sharon" pitchFamily="2" charset="-79"/>
            </a:endParaRPr>
          </a:p>
          <a:p>
            <a:r>
              <a:rPr lang="he-IL" u="sng" dirty="0">
                <a:solidFill>
                  <a:srgbClr val="008000"/>
                </a:solidFill>
                <a:cs typeface="BN Sharon" pitchFamily="2" charset="-79"/>
              </a:rPr>
              <a:t>בשלות ביולוגית</a:t>
            </a:r>
            <a:r>
              <a:rPr lang="he-IL" dirty="0">
                <a:solidFill>
                  <a:srgbClr val="008000"/>
                </a:solidFill>
                <a:cs typeface="BN Sharon" pitchFamily="2" charset="-79"/>
              </a:rPr>
              <a:t>- קובעת את המועד שבו ניתן לממש את מלוא הפוטנציאל.</a:t>
            </a:r>
          </a:p>
          <a:p>
            <a:pPr>
              <a:buFontTx/>
              <a:buNone/>
            </a:pPr>
            <a:endParaRPr lang="he-IL" dirty="0">
              <a:solidFill>
                <a:srgbClr val="008000"/>
              </a:solidFill>
              <a:cs typeface="BN Sharon" pitchFamily="2" charset="-79"/>
            </a:endParaRPr>
          </a:p>
          <a:p>
            <a:r>
              <a:rPr lang="he-IL" u="sng" dirty="0">
                <a:solidFill>
                  <a:srgbClr val="008000"/>
                </a:solidFill>
                <a:cs typeface="BN Sharon" pitchFamily="2" charset="-79"/>
              </a:rPr>
              <a:t>תהליך האימון </a:t>
            </a:r>
            <a:r>
              <a:rPr lang="he-IL" dirty="0">
                <a:solidFill>
                  <a:srgbClr val="008000"/>
                </a:solidFill>
                <a:cs typeface="BN Sharon" pitchFamily="2" charset="-79"/>
              </a:rPr>
              <a:t>(תרגול גופני, מנוחה והתאוששות ותזונה)- קובע את רמת מיצוי הפוטנציאל.</a:t>
            </a:r>
            <a:endParaRPr lang="en-US" dirty="0">
              <a:solidFill>
                <a:srgbClr val="008000"/>
              </a:solidFill>
              <a:cs typeface="BN Sharon" pitchFamily="2" charset="-79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3_12_m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-180528" y="-243408"/>
            <a:ext cx="11137237" cy="8352928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9001248" cy="2124075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he-IL" sz="4000" dirty="0">
                <a:solidFill>
                  <a:srgbClr val="008000"/>
                </a:solidFill>
                <a:cs typeface="BN Sharon Bold" pitchFamily="2" charset="-79"/>
              </a:rPr>
              <a:t>כדי שגוף המתאמן יגיב על הגירויים באימונים בצורה שתעלה את רמת תפקודו ותשפר את יכולת הביצוע שלו, יש לתכנן ולבצע את תהליך האימון עפ"י העקרונות הבאים:</a:t>
            </a:r>
            <a:endParaRPr lang="en-US" sz="4000" dirty="0">
              <a:solidFill>
                <a:srgbClr val="008000"/>
              </a:solidFill>
              <a:cs typeface="BN Sharon Bold" pitchFamily="2" charset="-79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3500438"/>
            <a:ext cx="8229600" cy="4525962"/>
          </a:xfrm>
        </p:spPr>
        <p:txBody>
          <a:bodyPr/>
          <a:lstStyle/>
          <a:p>
            <a:r>
              <a:rPr lang="he-IL">
                <a:solidFill>
                  <a:srgbClr val="008000"/>
                </a:solidFill>
                <a:cs typeface="BN Sharon" pitchFamily="2" charset="-79"/>
              </a:rPr>
              <a:t>עקרון עומס היסף (עומס יתר)</a:t>
            </a:r>
          </a:p>
          <a:p>
            <a:r>
              <a:rPr lang="he-IL">
                <a:solidFill>
                  <a:srgbClr val="008000"/>
                </a:solidFill>
                <a:cs typeface="BN Sharon" pitchFamily="2" charset="-79"/>
              </a:rPr>
              <a:t>עקרון ההדרגתיות</a:t>
            </a:r>
          </a:p>
          <a:p>
            <a:r>
              <a:rPr lang="he-IL">
                <a:solidFill>
                  <a:srgbClr val="008000"/>
                </a:solidFill>
                <a:cs typeface="BN Sharon" pitchFamily="2" charset="-79"/>
              </a:rPr>
              <a:t>עקרון הייחודיות </a:t>
            </a:r>
          </a:p>
          <a:p>
            <a:r>
              <a:rPr lang="he-IL">
                <a:solidFill>
                  <a:srgbClr val="008000"/>
                </a:solidFill>
                <a:cs typeface="BN Sharon" pitchFamily="2" charset="-79"/>
              </a:rPr>
              <a:t>עקרון הגיוון</a:t>
            </a:r>
            <a:endParaRPr lang="en-US">
              <a:solidFill>
                <a:srgbClr val="008000"/>
              </a:solidFill>
              <a:cs typeface="BN Sharon" pitchFamily="2" charset="-79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410200x200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-53975"/>
            <a:ext cx="9144000" cy="6911975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he-IL" sz="54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עקרון עומס </a:t>
            </a:r>
            <a:r>
              <a:rPr lang="he-IL" sz="5400" dirty="0" err="1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היסף</a:t>
            </a:r>
            <a:r>
              <a:rPr lang="he-IL" sz="54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 (עומס יתר)</a:t>
            </a:r>
            <a:endParaRPr lang="en-US" sz="5400" dirty="0">
              <a:solidFill>
                <a:schemeClr val="accent5">
                  <a:lumMod val="50000"/>
                </a:schemeClr>
              </a:solidFill>
              <a:cs typeface="NarkisTammyMF" pitchFamily="2" charset="-79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0" y="2133600"/>
            <a:ext cx="9144000" cy="5257800"/>
          </a:xfrm>
        </p:spPr>
        <p:txBody>
          <a:bodyPr/>
          <a:lstStyle/>
          <a:p>
            <a:pPr>
              <a:buFontTx/>
              <a:buNone/>
            </a:pPr>
            <a:r>
              <a:rPr lang="he-IL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הגוף שואף להסתגל לעומסים המוטלים עליו.</a:t>
            </a:r>
          </a:p>
          <a:p>
            <a:pPr>
              <a:buFontTx/>
              <a:buNone/>
            </a:pPr>
            <a:r>
              <a:rPr lang="he-IL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כדי לשפר את מרכיבי הכושר הגופני יש להתאמן בעומסים גופניים גבוהים מאלה שהגוף היה מורגל.</a:t>
            </a:r>
          </a:p>
          <a:p>
            <a:pPr>
              <a:buFontTx/>
              <a:buNone/>
            </a:pPr>
            <a:r>
              <a:rPr lang="he-IL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מידת העומס תלויה בעצימותה, במשכה, בתדירותה ובסוגה של פעילות גופנית נתונה.</a:t>
            </a:r>
          </a:p>
          <a:p>
            <a:pPr>
              <a:buFontTx/>
              <a:buNone/>
            </a:pPr>
            <a:r>
              <a:rPr lang="he-IL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העלאת העומס תתבצע רק לאחר שהגוף התאים עצמו לעומס נתון (פרק זמן של כ-4 שבועות).</a:t>
            </a:r>
            <a:endParaRPr lang="en-US" dirty="0">
              <a:solidFill>
                <a:schemeClr val="accent5">
                  <a:lumMod val="50000"/>
                </a:schemeClr>
              </a:solidFill>
              <a:cs typeface="NarkisTammyMF" pitchFamily="2" charset="-79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410200x200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3237"/>
          </a:xfrm>
          <a:prstGeom prst="rect">
            <a:avLst/>
          </a:prstGeom>
          <a:noFill/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he-IL" sz="60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דוגמאות:</a:t>
            </a:r>
            <a:endParaRPr lang="en-US" sz="6000" dirty="0">
              <a:solidFill>
                <a:schemeClr val="accent5">
                  <a:lumMod val="50000"/>
                </a:schemeClr>
              </a:solidFill>
              <a:cs typeface="NarkisTammyMF" pitchFamily="2" charset="-79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73238"/>
            <a:ext cx="8229600" cy="4525962"/>
          </a:xfrm>
        </p:spPr>
        <p:txBody>
          <a:bodyPr>
            <a:normAutofit lnSpcReduction="10000"/>
          </a:bodyPr>
          <a:lstStyle/>
          <a:p>
            <a:r>
              <a:rPr lang="he-IL" sz="3600" u="sng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באימון לפיתוח סיבולת ממושכת- </a:t>
            </a:r>
            <a:r>
              <a:rPr lang="he-IL" sz="36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הגברת קצב ו\או משך הריצה.</a:t>
            </a:r>
          </a:p>
          <a:p>
            <a:pPr>
              <a:buFontTx/>
              <a:buNone/>
            </a:pPr>
            <a:endParaRPr lang="he-IL" sz="3600" dirty="0">
              <a:solidFill>
                <a:schemeClr val="accent5">
                  <a:lumMod val="50000"/>
                </a:schemeClr>
              </a:solidFill>
              <a:cs typeface="NarkisTammyMF" pitchFamily="2" charset="-79"/>
            </a:endParaRPr>
          </a:p>
          <a:p>
            <a:r>
              <a:rPr lang="he-IL" sz="3600" u="sng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באימון לפיתוח כוח- </a:t>
            </a:r>
            <a:r>
              <a:rPr lang="he-IL" sz="36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העלאת ההתנגדות ו\או הוספת אימון שבועי נוסף.</a:t>
            </a:r>
          </a:p>
          <a:p>
            <a:pPr>
              <a:buFontTx/>
              <a:buNone/>
            </a:pPr>
            <a:endParaRPr lang="he-IL" sz="3600" dirty="0">
              <a:solidFill>
                <a:schemeClr val="accent5">
                  <a:lumMod val="50000"/>
                </a:schemeClr>
              </a:solidFill>
              <a:cs typeface="NarkisTammyMF" pitchFamily="2" charset="-79"/>
            </a:endParaRPr>
          </a:p>
          <a:p>
            <a:r>
              <a:rPr lang="he-IL" sz="3600" u="sng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באימון לפיתוח גמישות- </a:t>
            </a:r>
            <a:r>
              <a:rPr lang="he-IL" sz="36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העלאת משך ביצוע התרגיל ו\או מספר הפעמים שהתרגיל יבוצע.</a:t>
            </a:r>
            <a:endParaRPr lang="en-US" sz="3600" dirty="0">
              <a:solidFill>
                <a:schemeClr val="accent5">
                  <a:lumMod val="50000"/>
                </a:schemeClr>
              </a:solidFill>
              <a:cs typeface="NarkisTammyMF" pitchFamily="2" charset="-79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r>
              <a:rPr lang="he-IL" dirty="0">
                <a:solidFill>
                  <a:schemeClr val="accent5">
                    <a:lumMod val="50000"/>
                  </a:schemeClr>
                </a:solidFill>
              </a:rPr>
              <a:t>עקרון ההדרגתיות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he-IL" dirty="0">
                <a:solidFill>
                  <a:srgbClr val="FFC000"/>
                </a:solidFill>
              </a:rPr>
              <a:t>  </a:t>
            </a:r>
            <a:r>
              <a:rPr lang="he-IL" b="1" dirty="0">
                <a:solidFill>
                  <a:schemeClr val="accent5">
                    <a:lumMod val="50000"/>
                  </a:schemeClr>
                </a:solidFill>
              </a:rPr>
              <a:t>כדי שהגוף יגיב בפיצוי יסף והיכולת תשתפר, יש להעלות את עומסי </a:t>
            </a:r>
            <a:r>
              <a:rPr lang="he-IL" b="1" dirty="0" err="1">
                <a:solidFill>
                  <a:schemeClr val="accent5">
                    <a:lumMod val="50000"/>
                  </a:schemeClr>
                </a:solidFill>
              </a:rPr>
              <a:t>היסף</a:t>
            </a:r>
            <a:r>
              <a:rPr lang="he-IL" b="1" dirty="0">
                <a:solidFill>
                  <a:schemeClr val="accent5">
                    <a:lumMod val="50000"/>
                  </a:schemeClr>
                </a:solidFill>
              </a:rPr>
              <a:t> באופן הדרגתי.</a:t>
            </a:r>
          </a:p>
          <a:p>
            <a:pPr>
              <a:buNone/>
            </a:pPr>
            <a:r>
              <a:rPr lang="he-IL" b="1" u="sng" dirty="0">
                <a:solidFill>
                  <a:schemeClr val="accent5">
                    <a:lumMod val="50000"/>
                  </a:schemeClr>
                </a:solidFill>
              </a:rPr>
              <a:t>דוגמאות</a:t>
            </a:r>
            <a:r>
              <a:rPr lang="he-IL" b="1" dirty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he-IL" b="1" u="sng" dirty="0">
                <a:solidFill>
                  <a:schemeClr val="accent5">
                    <a:lumMod val="50000"/>
                  </a:schemeClr>
                </a:solidFill>
              </a:rPr>
              <a:t>באימון לפיתוח סבולת ממושכת </a:t>
            </a:r>
            <a:r>
              <a:rPr lang="he-IL" b="1" dirty="0">
                <a:solidFill>
                  <a:schemeClr val="accent5">
                    <a:lumMod val="50000"/>
                  </a:schemeClr>
                </a:solidFill>
              </a:rPr>
              <a:t>– אדם שמתחיל באימוני ריצה, </a:t>
            </a:r>
          </a:p>
          <a:p>
            <a:pPr>
              <a:buNone/>
            </a:pPr>
            <a:r>
              <a:rPr lang="he-IL" b="1" dirty="0">
                <a:solidFill>
                  <a:schemeClr val="accent5">
                    <a:lumMod val="50000"/>
                  </a:schemeClr>
                </a:solidFill>
              </a:rPr>
              <a:t>ירוץ וילך לסירוגין ובהדרגה יעבור לריצה מלאה.</a:t>
            </a:r>
          </a:p>
          <a:p>
            <a:pPr>
              <a:buNone/>
            </a:pPr>
            <a:r>
              <a:rPr lang="he-IL" b="1" u="sng" dirty="0">
                <a:solidFill>
                  <a:schemeClr val="accent5">
                    <a:lumMod val="50000"/>
                  </a:schemeClr>
                </a:solidFill>
              </a:rPr>
              <a:t>באימון לפיתוח כוח </a:t>
            </a:r>
            <a:r>
              <a:rPr lang="he-IL" b="1" dirty="0">
                <a:solidFill>
                  <a:schemeClr val="accent5">
                    <a:lumMod val="50000"/>
                  </a:schemeClr>
                </a:solidFill>
              </a:rPr>
              <a:t>– העלאת משקל בתרגיל מסוים בהדרגה</a:t>
            </a:r>
            <a:r>
              <a:rPr lang="he-IL" b="1" dirty="0">
                <a:solidFill>
                  <a:srgbClr val="FFC000"/>
                </a:solidFill>
              </a:rPr>
              <a:t>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ProductImages%5CAnnouncement99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77050"/>
          </a:xfrm>
          <a:prstGeom prst="rect">
            <a:avLst/>
          </a:prstGeom>
          <a:noFill/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229600" cy="1143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e-IL" sz="54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עקרון הייחודיות</a:t>
            </a:r>
            <a:endParaRPr lang="en-US" sz="5400" dirty="0">
              <a:solidFill>
                <a:schemeClr val="accent5">
                  <a:lumMod val="50000"/>
                </a:schemeClr>
              </a:solidFill>
              <a:cs typeface="NarkisTammyMF" pitchFamily="2" charset="-79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57338"/>
            <a:ext cx="8229600" cy="452596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he-IL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ככל שהפעילות באימון תדמה לפעילות שאותה מעוניינים לשפר, כך יעילות התהליך תהיה גבוהה יותר.</a:t>
            </a:r>
          </a:p>
          <a:p>
            <a:pPr>
              <a:buFontTx/>
              <a:buNone/>
            </a:pPr>
            <a:r>
              <a:rPr lang="he-IL" u="sng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דוגמאות:</a:t>
            </a:r>
          </a:p>
          <a:p>
            <a:r>
              <a:rPr lang="he-IL" u="sng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באימון לפיתוח סבולת ממשוכת- </a:t>
            </a:r>
            <a:r>
              <a:rPr lang="he-IL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שחיין צריך להתאמן בשחייה ולא בריצה, כדי לשפר את יכולתו בצורה הטובה ביותר.</a:t>
            </a:r>
          </a:p>
          <a:p>
            <a:r>
              <a:rPr lang="he-IL" u="sng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באימון לפיתוח כוח- </a:t>
            </a:r>
            <a:r>
              <a:rPr lang="he-IL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קופץ לגובה צריך לשפר את הכוח המתפרץ ברגליים ולא לבצע אימון לפיתוח מסת השרירים של פלג הגוף העליון, שכרוך בעלייה במשקל הגוף.</a:t>
            </a:r>
            <a:endParaRPr lang="en-US" dirty="0">
              <a:solidFill>
                <a:schemeClr val="accent5">
                  <a:lumMod val="50000"/>
                </a:schemeClr>
              </a:solidFill>
              <a:cs typeface="NarkisTammyMF" pitchFamily="2" charset="-79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9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e-IL" sz="54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עיקרון הגיוון</a:t>
            </a:r>
            <a:endParaRPr lang="en-US" sz="5400" dirty="0">
              <a:solidFill>
                <a:schemeClr val="accent5">
                  <a:lumMod val="50000"/>
                </a:schemeClr>
              </a:solidFill>
              <a:cs typeface="NarkisTammyMF" pitchFamily="2" charset="-79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he-IL" sz="28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כדי ליצור שיפור עקבי ומתמשך ביכולת יש לגוון בתהליך האימון את התכנים, את השיטות ואת העומסים.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e-IL" sz="2800" u="sng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דוגמא: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e-IL" sz="2800" u="sng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למי שמתאמן בחדר כושר ואינו ספורטאי מקצועי</a:t>
            </a:r>
            <a:r>
              <a:rPr lang="he-IL" sz="28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, כדי שימשיך להתמיד ולשפר את יכולתו, ניתן לגוון את תהליך האימון באמצעים הבאים:</a:t>
            </a:r>
          </a:p>
          <a:p>
            <a:pPr>
              <a:lnSpc>
                <a:spcPct val="80000"/>
              </a:lnSpc>
            </a:pPr>
            <a:r>
              <a:rPr lang="he-IL" sz="2800" u="sng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שינוי שיטת העמסה- </a:t>
            </a:r>
            <a:r>
              <a:rPr lang="he-IL" sz="28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מכונות כוח, משקוליות ותרגילים כנגד משקל הגוף.</a:t>
            </a:r>
          </a:p>
          <a:p>
            <a:pPr>
              <a:lnSpc>
                <a:spcPct val="80000"/>
              </a:lnSpc>
            </a:pPr>
            <a:r>
              <a:rPr lang="he-IL" sz="2800" u="sng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החלפת תרגילים לקבוצות השרירים השונות </a:t>
            </a:r>
            <a:r>
              <a:rPr lang="he-IL" sz="28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(שכיבות שמיכה במקום לחיצת חזה).</a:t>
            </a:r>
          </a:p>
          <a:p>
            <a:pPr>
              <a:lnSpc>
                <a:spcPct val="80000"/>
              </a:lnSpc>
            </a:pPr>
            <a:r>
              <a:rPr lang="he-IL" sz="2800" u="sng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החלפת המוזיקה שמושמעת ברקע</a:t>
            </a:r>
            <a:r>
              <a:rPr lang="he-IL" sz="28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he-IL" sz="2800" u="sng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שילוב של אימונים אישיים ואימונים במסגרת קבוצתית</a:t>
            </a:r>
            <a:r>
              <a:rPr lang="he-IL" sz="28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.</a:t>
            </a:r>
            <a:endParaRPr lang="en-US" sz="2800" dirty="0">
              <a:solidFill>
                <a:schemeClr val="accent5">
                  <a:lumMod val="50000"/>
                </a:schemeClr>
              </a:solidFill>
              <a:cs typeface="NarkisTammyMF" pitchFamily="2" charset="-79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 descr="strelkaboy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8229600" cy="1370416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he-IL" sz="54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תופעות נלוות לתהליך האימון ויש להיות ערים לקיומן:</a:t>
            </a:r>
            <a:endParaRPr lang="en-US" sz="5400" dirty="0">
              <a:solidFill>
                <a:schemeClr val="accent5">
                  <a:lumMod val="50000"/>
                </a:schemeClr>
              </a:solidFill>
              <a:cs typeface="NarkisTammyMF" pitchFamily="2" charset="-79"/>
            </a:endParaRPr>
          </a:p>
        </p:txBody>
      </p:sp>
      <p:sp>
        <p:nvSpPr>
          <p:cNvPr id="11271" name="Rectangle 7"/>
          <p:cNvSpPr>
            <a:spLocks noGrp="1" noChangeArrowheads="1"/>
          </p:cNvSpPr>
          <p:nvPr>
            <p:ph idx="1"/>
          </p:nvPr>
        </p:nvSpPr>
        <p:spPr>
          <a:xfrm>
            <a:off x="468313" y="2060575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e-IL" sz="28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תופעת פיצוי </a:t>
            </a:r>
            <a:r>
              <a:rPr lang="he-IL" sz="2800" dirty="0" err="1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היסף</a:t>
            </a:r>
            <a:r>
              <a:rPr lang="he-IL" sz="28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 (פיצוי יתר)</a:t>
            </a:r>
          </a:p>
          <a:p>
            <a:pPr>
              <a:lnSpc>
                <a:spcPct val="90000"/>
              </a:lnSpc>
              <a:buFontTx/>
              <a:buNone/>
            </a:pPr>
            <a:endParaRPr lang="he-IL" sz="2800" dirty="0">
              <a:solidFill>
                <a:schemeClr val="accent5">
                  <a:lumMod val="50000"/>
                </a:schemeClr>
              </a:solidFill>
              <a:cs typeface="NarkisTammyMF" pitchFamily="2" charset="-79"/>
            </a:endParaRPr>
          </a:p>
          <a:p>
            <a:pPr>
              <a:lnSpc>
                <a:spcPct val="90000"/>
              </a:lnSpc>
            </a:pPr>
            <a:r>
              <a:rPr lang="he-IL" sz="28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תופעות ההפיכות</a:t>
            </a:r>
          </a:p>
          <a:p>
            <a:pPr>
              <a:lnSpc>
                <a:spcPct val="90000"/>
              </a:lnSpc>
              <a:buFontTx/>
              <a:buNone/>
            </a:pPr>
            <a:endParaRPr lang="he-IL" sz="2800" dirty="0">
              <a:solidFill>
                <a:schemeClr val="accent5">
                  <a:lumMod val="50000"/>
                </a:schemeClr>
              </a:solidFill>
              <a:cs typeface="NarkisTammyMF" pitchFamily="2" charset="-79"/>
            </a:endParaRPr>
          </a:p>
          <a:p>
            <a:pPr>
              <a:lnSpc>
                <a:spcPct val="90000"/>
              </a:lnSpc>
            </a:pPr>
            <a:r>
              <a:rPr lang="he-IL" sz="28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תופעת ההשפעה המעוכבת</a:t>
            </a:r>
          </a:p>
          <a:p>
            <a:pPr>
              <a:lnSpc>
                <a:spcPct val="90000"/>
              </a:lnSpc>
              <a:buFontTx/>
              <a:buNone/>
            </a:pPr>
            <a:endParaRPr lang="he-IL" sz="2800" dirty="0">
              <a:solidFill>
                <a:schemeClr val="accent5">
                  <a:lumMod val="50000"/>
                </a:schemeClr>
              </a:solidFill>
              <a:cs typeface="NarkisTammyMF" pitchFamily="2" charset="-79"/>
            </a:endParaRPr>
          </a:p>
          <a:p>
            <a:pPr>
              <a:lnSpc>
                <a:spcPct val="90000"/>
              </a:lnSpc>
            </a:pPr>
            <a:r>
              <a:rPr lang="he-IL" sz="28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תופעת התמורה הפוחתת</a:t>
            </a:r>
          </a:p>
          <a:p>
            <a:pPr>
              <a:lnSpc>
                <a:spcPct val="90000"/>
              </a:lnSpc>
              <a:buFontTx/>
              <a:buNone/>
            </a:pPr>
            <a:endParaRPr lang="he-IL" sz="2800" dirty="0">
              <a:solidFill>
                <a:schemeClr val="accent5">
                  <a:lumMod val="50000"/>
                </a:schemeClr>
              </a:solidFill>
              <a:cs typeface="NarkisTammyMF" pitchFamily="2" charset="-79"/>
            </a:endParaRPr>
          </a:p>
          <a:p>
            <a:pPr>
              <a:lnSpc>
                <a:spcPct val="90000"/>
              </a:lnSpc>
            </a:pPr>
            <a:r>
              <a:rPr lang="he-IL" sz="2800" dirty="0">
                <a:solidFill>
                  <a:schemeClr val="accent5">
                    <a:lumMod val="50000"/>
                  </a:schemeClr>
                </a:solidFill>
                <a:cs typeface="NarkisTammyMF" pitchFamily="2" charset="-79"/>
              </a:rPr>
              <a:t>אימון יתר</a:t>
            </a:r>
          </a:p>
          <a:p>
            <a:pPr>
              <a:lnSpc>
                <a:spcPct val="90000"/>
              </a:lnSpc>
              <a:buFontTx/>
              <a:buNone/>
            </a:pPr>
            <a:endParaRPr lang="he-IL" sz="2800" dirty="0">
              <a:cs typeface="NarkisTammyMF" pitchFamily="2" charset="-79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2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2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279c20c3caf3300dae6b438536eb8c56">
  <xsd:schema xmlns:xsd="http://www.w3.org/2001/XMLSchema" xmlns:p="http://schemas.microsoft.com/office/2006/metadata/properties" targetNamespace="http://schemas.microsoft.com/office/2006/metadata/properties" ma:root="true" ma:fieldsID="0d2e1ca116041f9e11471c52c4c9d60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9F20B8-A4D0-4A99-AB93-6D9BF18597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A9BA7FBB-E360-49B6-AD36-2F00C9E11AE2}">
  <ds:schemaRefs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14F7FAC-0FDD-474C-816B-9A30D93EA3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178</TotalTime>
  <Words>766</Words>
  <Application>Microsoft Office PowerPoint</Application>
  <PresentationFormat>‫הצגה על המסך (4:3)</PresentationFormat>
  <Paragraphs>98</Paragraphs>
  <Slides>15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11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27" baseType="lpstr">
      <vt:lpstr>Arial</vt:lpstr>
      <vt:lpstr>BN Sharon</vt:lpstr>
      <vt:lpstr>BN Sharon Bold</vt:lpstr>
      <vt:lpstr>Calibri</vt:lpstr>
      <vt:lpstr>Cambria</vt:lpstr>
      <vt:lpstr>Constantia</vt:lpstr>
      <vt:lpstr>David</vt:lpstr>
      <vt:lpstr>NarkisTammyMF</vt:lpstr>
      <vt:lpstr>Times New Roman</vt:lpstr>
      <vt:lpstr>Wingdings 2</vt:lpstr>
      <vt:lpstr>Zaam</vt:lpstr>
      <vt:lpstr>זרימה</vt:lpstr>
      <vt:lpstr>מצגת של PowerPoint</vt:lpstr>
      <vt:lpstr>שלושה גורמים חוברים יחדיו כדי לקבוע את יכולתו של האדם במרכיבי בכושר הגופני:</vt:lpstr>
      <vt:lpstr>כדי שגוף המתאמן יגיב על הגירויים באימונים בצורה שתעלה את רמת תפקודו ותשפר את יכולת הביצוע שלו, יש לתכנן ולבצע את תהליך האימון עפ"י העקרונות הבאים:</vt:lpstr>
      <vt:lpstr>עקרון עומס היסף (עומס יתר)</vt:lpstr>
      <vt:lpstr>דוגמאות:</vt:lpstr>
      <vt:lpstr>עקרון ההדרגתיות</vt:lpstr>
      <vt:lpstr>עקרון הייחודיות</vt:lpstr>
      <vt:lpstr>עיקרון הגיוון</vt:lpstr>
      <vt:lpstr>תופעות נלוות לתהליך האימון ויש להיות ערים לקיומן:</vt:lpstr>
      <vt:lpstr>תופעת פיצוי היסף (פיצוי יתר)</vt:lpstr>
      <vt:lpstr>תופעת ההפיכות</vt:lpstr>
      <vt:lpstr>תופעת ההשפעה המעוכבת</vt:lpstr>
      <vt:lpstr>תופעת התמורה הפוחתת</vt:lpstr>
      <vt:lpstr>אימון יתר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תוכנית לימודים מגמת חנ"ג יא תשע"ד</dc:title>
  <dc:creator>*</dc:creator>
  <cp:lastModifiedBy>‏‏משתמש Windows</cp:lastModifiedBy>
  <cp:revision>68</cp:revision>
  <dcterms:created xsi:type="dcterms:W3CDTF">2013-08-01T05:26:34Z</dcterms:created>
  <dcterms:modified xsi:type="dcterms:W3CDTF">2019-11-27T10:06:27Z</dcterms:modified>
</cp:coreProperties>
</file>