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5041" r:id="rId10"/>
    <p:sldMasterId id="2147485235" r:id="rId11"/>
    <p:sldMasterId id="2147485949" r:id="rId12"/>
    <p:sldMasterId id="2147486182" r:id="rId13"/>
    <p:sldMasterId id="2147486187" r:id="rId14"/>
    <p:sldMasterId id="2147486193" r:id="rId15"/>
    <p:sldMasterId id="2147486298" r:id="rId16"/>
    <p:sldMasterId id="2147486408" r:id="rId17"/>
    <p:sldMasterId id="2147487301" r:id="rId18"/>
    <p:sldMasterId id="2147487306" r:id="rId19"/>
    <p:sldMasterId id="2147487313" r:id="rId20"/>
    <p:sldMasterId id="2147487318" r:id="rId21"/>
    <p:sldMasterId id="2147487755" r:id="rId22"/>
    <p:sldMasterId id="2147487760" r:id="rId23"/>
    <p:sldMasterId id="2147487765" r:id="rId24"/>
    <p:sldMasterId id="2147490722" r:id="rId25"/>
    <p:sldMasterId id="2147490727" r:id="rId26"/>
  </p:sldMasterIdLst>
  <p:notesMasterIdLst>
    <p:notesMasterId r:id="rId80"/>
  </p:notesMasterIdLst>
  <p:sldIdLst>
    <p:sldId id="256" r:id="rId27"/>
    <p:sldId id="603" r:id="rId28"/>
    <p:sldId id="581" r:id="rId29"/>
    <p:sldId id="604" r:id="rId30"/>
    <p:sldId id="449" r:id="rId31"/>
    <p:sldId id="560" r:id="rId32"/>
    <p:sldId id="607" r:id="rId33"/>
    <p:sldId id="624" r:id="rId34"/>
    <p:sldId id="625" r:id="rId35"/>
    <p:sldId id="583" r:id="rId36"/>
    <p:sldId id="599" r:id="rId37"/>
    <p:sldId id="606" r:id="rId38"/>
    <p:sldId id="566" r:id="rId39"/>
    <p:sldId id="586" r:id="rId40"/>
    <p:sldId id="567" r:id="rId41"/>
    <p:sldId id="590" r:id="rId42"/>
    <p:sldId id="589" r:id="rId43"/>
    <p:sldId id="569" r:id="rId44"/>
    <p:sldId id="570" r:id="rId45"/>
    <p:sldId id="620" r:id="rId46"/>
    <p:sldId id="621" r:id="rId47"/>
    <p:sldId id="622" r:id="rId48"/>
    <p:sldId id="614" r:id="rId49"/>
    <p:sldId id="611" r:id="rId50"/>
    <p:sldId id="615" r:id="rId51"/>
    <p:sldId id="645" r:id="rId52"/>
    <p:sldId id="646" r:id="rId53"/>
    <p:sldId id="650" r:id="rId54"/>
    <p:sldId id="649" r:id="rId55"/>
    <p:sldId id="639" r:id="rId56"/>
    <p:sldId id="636" r:id="rId57"/>
    <p:sldId id="638" r:id="rId58"/>
    <p:sldId id="637" r:id="rId59"/>
    <p:sldId id="634" r:id="rId60"/>
    <p:sldId id="635" r:id="rId61"/>
    <p:sldId id="573" r:id="rId62"/>
    <p:sldId id="640" r:id="rId63"/>
    <p:sldId id="577" r:id="rId64"/>
    <p:sldId id="593" r:id="rId65"/>
    <p:sldId id="592" r:id="rId66"/>
    <p:sldId id="633" r:id="rId67"/>
    <p:sldId id="608" r:id="rId68"/>
    <p:sldId id="609" r:id="rId69"/>
    <p:sldId id="626" r:id="rId70"/>
    <p:sldId id="627" r:id="rId71"/>
    <p:sldId id="628" r:id="rId72"/>
    <p:sldId id="629" r:id="rId73"/>
    <p:sldId id="630" r:id="rId74"/>
    <p:sldId id="631" r:id="rId75"/>
    <p:sldId id="632" r:id="rId76"/>
    <p:sldId id="616" r:id="rId77"/>
    <p:sldId id="643" r:id="rId78"/>
    <p:sldId id="644" r:id="rId79"/>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0000"/>
    <a:srgbClr val="FFFFCC"/>
    <a:srgbClr val="FFFF9F"/>
    <a:srgbClr val="717171"/>
    <a:srgbClr val="006600"/>
    <a:srgbClr val="FF6600"/>
    <a:srgbClr val="366F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87257" autoAdjust="0"/>
  </p:normalViewPr>
  <p:slideViewPr>
    <p:cSldViewPr>
      <p:cViewPr>
        <p:scale>
          <a:sx n="81" d="100"/>
          <a:sy n="81" d="100"/>
        </p:scale>
        <p:origin x="-1038" y="-36"/>
      </p:cViewPr>
      <p:guideLst>
        <p:guide orient="horz" pos="2160"/>
        <p:guide pos="2880"/>
      </p:guideLst>
    </p:cSldViewPr>
  </p:slideViewPr>
  <p:outlineViewPr>
    <p:cViewPr>
      <p:scale>
        <a:sx n="33" d="100"/>
        <a:sy n="33" d="100"/>
      </p:scale>
      <p:origin x="0" y="5418"/>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3A264-46ED-4645-A18A-132D47BB7E00}" type="doc">
      <dgm:prSet loTypeId="urn:microsoft.com/office/officeart/2005/8/layout/process1" loCatId="process" qsTypeId="urn:microsoft.com/office/officeart/2005/8/quickstyle/simple5" qsCatId="simple" csTypeId="urn:microsoft.com/office/officeart/2005/8/colors/accent3_2" csCatId="accent3" phldr="1"/>
      <dgm:spPr/>
    </dgm:pt>
    <dgm:pt modelId="{BC16EFEE-51E9-435F-8ADD-54097A216A1A}">
      <dgm:prSet phldrT="[טקסט]" custT="1"/>
      <dgm:spPr/>
      <dgm:t>
        <a:bodyPr/>
        <a:lstStyle/>
        <a:p>
          <a:pPr rtl="1"/>
          <a:endParaRPr lang="he-IL" sz="1800" dirty="0"/>
        </a:p>
      </dgm:t>
    </dgm:pt>
    <dgm:pt modelId="{C89E7E93-F16E-49CC-B7F1-F0577A183B5E}" type="parTrans" cxnId="{E5DC1EBB-369B-4AF6-B3ED-BDACEC16690B}">
      <dgm:prSet/>
      <dgm:spPr/>
      <dgm:t>
        <a:bodyPr/>
        <a:lstStyle/>
        <a:p>
          <a:pPr rtl="1"/>
          <a:endParaRPr lang="he-IL"/>
        </a:p>
      </dgm:t>
    </dgm:pt>
    <dgm:pt modelId="{EB80C02F-9E66-4F6F-B816-B1E97842FE3D}" type="sibTrans" cxnId="{E5DC1EBB-369B-4AF6-B3ED-BDACEC16690B}">
      <dgm:prSet/>
      <dgm:spPr/>
      <dgm:t>
        <a:bodyPr/>
        <a:lstStyle/>
        <a:p>
          <a:pPr rtl="1"/>
          <a:endParaRPr lang="he-IL" dirty="0"/>
        </a:p>
      </dgm:t>
    </dgm:pt>
    <dgm:pt modelId="{DC0C852E-9C2D-4C22-87C4-82EA18042570}">
      <dgm:prSet phldrT="[טקסט]" custT="1"/>
      <dgm:spPr/>
      <dgm:t>
        <a:bodyPr/>
        <a:lstStyle/>
        <a:p>
          <a:pPr rtl="1"/>
          <a:endParaRPr lang="he-IL" sz="1800" dirty="0"/>
        </a:p>
      </dgm:t>
    </dgm:pt>
    <dgm:pt modelId="{F6042FBE-EF64-4012-98EA-90DDBAC2A1A7}" type="parTrans" cxnId="{06C60CA0-5569-4702-9B4B-1D04BFCA56F5}">
      <dgm:prSet/>
      <dgm:spPr/>
      <dgm:t>
        <a:bodyPr/>
        <a:lstStyle/>
        <a:p>
          <a:pPr rtl="1"/>
          <a:endParaRPr lang="he-IL"/>
        </a:p>
      </dgm:t>
    </dgm:pt>
    <dgm:pt modelId="{4F117F35-8C7E-40F7-B900-B755F9A0F29C}" type="sibTrans" cxnId="{06C60CA0-5569-4702-9B4B-1D04BFCA56F5}">
      <dgm:prSet/>
      <dgm:spPr/>
      <dgm:t>
        <a:bodyPr/>
        <a:lstStyle/>
        <a:p>
          <a:pPr rtl="1"/>
          <a:endParaRPr lang="he-IL" dirty="0"/>
        </a:p>
      </dgm:t>
    </dgm:pt>
    <dgm:pt modelId="{9D3AB16A-BC3F-4D0A-8865-BAB4DF9DAFE4}">
      <dgm:prSet phldrT="[טקסט]" custT="1"/>
      <dgm:spPr/>
      <dgm:t>
        <a:bodyPr/>
        <a:lstStyle/>
        <a:p>
          <a:pPr rtl="1"/>
          <a:endParaRPr lang="he-IL" sz="1800" dirty="0"/>
        </a:p>
      </dgm:t>
    </dgm:pt>
    <dgm:pt modelId="{B0A6BFA8-6632-4843-A896-92D5E090D474}" type="parTrans" cxnId="{1B13E2B8-678B-4E58-B215-CF081363A87C}">
      <dgm:prSet/>
      <dgm:spPr/>
      <dgm:t>
        <a:bodyPr/>
        <a:lstStyle/>
        <a:p>
          <a:pPr rtl="1"/>
          <a:endParaRPr lang="he-IL"/>
        </a:p>
      </dgm:t>
    </dgm:pt>
    <dgm:pt modelId="{3FFA2C67-FCF9-48EA-998D-068996947C0D}" type="sibTrans" cxnId="{1B13E2B8-678B-4E58-B215-CF081363A87C}">
      <dgm:prSet/>
      <dgm:spPr/>
      <dgm:t>
        <a:bodyPr/>
        <a:lstStyle/>
        <a:p>
          <a:pPr rtl="1"/>
          <a:endParaRPr lang="he-IL"/>
        </a:p>
      </dgm:t>
    </dgm:pt>
    <dgm:pt modelId="{99D6548D-8A88-44B8-90F6-797CDA4B10D6}">
      <dgm:prSet custT="1"/>
      <dgm:spPr/>
      <dgm:t>
        <a:bodyPr/>
        <a:lstStyle/>
        <a:p>
          <a:pPr rtl="1"/>
          <a:endParaRPr lang="he-IL" sz="1800" dirty="0"/>
        </a:p>
      </dgm:t>
    </dgm:pt>
    <dgm:pt modelId="{1C470448-2189-4F4E-9D05-B6089EC440A0}" type="parTrans" cxnId="{D4A53AE4-D6E9-4C06-9924-E1A7F24DF9E2}">
      <dgm:prSet/>
      <dgm:spPr/>
      <dgm:t>
        <a:bodyPr/>
        <a:lstStyle/>
        <a:p>
          <a:pPr rtl="1"/>
          <a:endParaRPr lang="he-IL"/>
        </a:p>
      </dgm:t>
    </dgm:pt>
    <dgm:pt modelId="{CA54C1F6-6878-4EA1-B98A-9697307D90ED}" type="sibTrans" cxnId="{D4A53AE4-D6E9-4C06-9924-E1A7F24DF9E2}">
      <dgm:prSet/>
      <dgm:spPr/>
      <dgm:t>
        <a:bodyPr/>
        <a:lstStyle/>
        <a:p>
          <a:pPr rtl="1"/>
          <a:endParaRPr lang="he-IL" dirty="0"/>
        </a:p>
      </dgm:t>
    </dgm:pt>
    <dgm:pt modelId="{2426CEA6-6759-491B-BB59-2A30E8A1DAE9}">
      <dgm:prSet custT="1"/>
      <dgm:spPr/>
      <dgm:t>
        <a:bodyPr/>
        <a:lstStyle/>
        <a:p>
          <a:pPr rtl="1"/>
          <a:endParaRPr lang="he-IL" sz="1800" dirty="0"/>
        </a:p>
      </dgm:t>
    </dgm:pt>
    <dgm:pt modelId="{93EF01F7-849A-46B8-A411-2BCA811968A7}" type="parTrans" cxnId="{2551EA9F-5A30-48DC-A402-5F281D550D69}">
      <dgm:prSet/>
      <dgm:spPr/>
      <dgm:t>
        <a:bodyPr/>
        <a:lstStyle/>
        <a:p>
          <a:pPr rtl="1"/>
          <a:endParaRPr lang="he-IL"/>
        </a:p>
      </dgm:t>
    </dgm:pt>
    <dgm:pt modelId="{716E4DE5-F209-4020-B6E7-5054DBED10F5}" type="sibTrans" cxnId="{2551EA9F-5A30-48DC-A402-5F281D550D69}">
      <dgm:prSet/>
      <dgm:spPr/>
      <dgm:t>
        <a:bodyPr/>
        <a:lstStyle/>
        <a:p>
          <a:pPr rtl="1"/>
          <a:endParaRPr lang="he-IL" dirty="0"/>
        </a:p>
      </dgm:t>
    </dgm:pt>
    <dgm:pt modelId="{522D1E32-555D-4A8F-B0FD-3B9F325063BD}">
      <dgm:prSet custT="1"/>
      <dgm:spPr/>
      <dgm:t>
        <a:bodyPr/>
        <a:lstStyle/>
        <a:p>
          <a:pPr rtl="1"/>
          <a:endParaRPr lang="he-IL" sz="1800" dirty="0"/>
        </a:p>
      </dgm:t>
    </dgm:pt>
    <dgm:pt modelId="{30CDCDA0-D185-4974-903C-D7CDC13A19B5}" type="parTrans" cxnId="{56DE4265-AE19-4C1C-8A87-F5CEB2EB2247}">
      <dgm:prSet/>
      <dgm:spPr/>
      <dgm:t>
        <a:bodyPr/>
        <a:lstStyle/>
        <a:p>
          <a:pPr rtl="1"/>
          <a:endParaRPr lang="he-IL"/>
        </a:p>
      </dgm:t>
    </dgm:pt>
    <dgm:pt modelId="{B11BAC27-3A81-485E-96D1-0D4BFE596CA0}" type="sibTrans" cxnId="{56DE4265-AE19-4C1C-8A87-F5CEB2EB2247}">
      <dgm:prSet/>
      <dgm:spPr/>
      <dgm:t>
        <a:bodyPr/>
        <a:lstStyle/>
        <a:p>
          <a:pPr rtl="1"/>
          <a:endParaRPr lang="he-IL" dirty="0"/>
        </a:p>
      </dgm:t>
    </dgm:pt>
    <dgm:pt modelId="{86CA8F18-6559-4AF4-A9F9-49AED24DAF10}" type="pres">
      <dgm:prSet presAssocID="{30D3A264-46ED-4645-A18A-132D47BB7E00}" presName="Name0" presStyleCnt="0">
        <dgm:presLayoutVars>
          <dgm:dir/>
          <dgm:resizeHandles val="exact"/>
        </dgm:presLayoutVars>
      </dgm:prSet>
      <dgm:spPr/>
    </dgm:pt>
    <dgm:pt modelId="{D7E75EB5-147D-4B0F-B769-70E97444273B}" type="pres">
      <dgm:prSet presAssocID="{522D1E32-555D-4A8F-B0FD-3B9F325063BD}" presName="node" presStyleLbl="node1" presStyleIdx="0" presStyleCnt="6" custScaleX="57228" custLinFactNeighborX="-17872" custLinFactNeighborY="-2313">
        <dgm:presLayoutVars>
          <dgm:bulletEnabled val="1"/>
        </dgm:presLayoutVars>
      </dgm:prSet>
      <dgm:spPr/>
      <dgm:t>
        <a:bodyPr/>
        <a:lstStyle/>
        <a:p>
          <a:pPr rtl="1"/>
          <a:endParaRPr lang="he-IL"/>
        </a:p>
      </dgm:t>
    </dgm:pt>
    <dgm:pt modelId="{513CB3D8-3C96-497B-B36A-21594DE5F2A4}" type="pres">
      <dgm:prSet presAssocID="{B11BAC27-3A81-485E-96D1-0D4BFE596CA0}" presName="sibTrans" presStyleLbl="sibTrans2D1" presStyleIdx="0" presStyleCnt="5" custFlipHor="1" custScaleX="166764" custScaleY="68225"/>
      <dgm:spPr/>
      <dgm:t>
        <a:bodyPr/>
        <a:lstStyle/>
        <a:p>
          <a:pPr rtl="1"/>
          <a:endParaRPr lang="he-IL"/>
        </a:p>
      </dgm:t>
    </dgm:pt>
    <dgm:pt modelId="{D9975677-2FDA-4396-9EF3-3245D626CCBF}" type="pres">
      <dgm:prSet presAssocID="{B11BAC27-3A81-485E-96D1-0D4BFE596CA0}" presName="connectorText" presStyleLbl="sibTrans2D1" presStyleIdx="0" presStyleCnt="5"/>
      <dgm:spPr/>
      <dgm:t>
        <a:bodyPr/>
        <a:lstStyle/>
        <a:p>
          <a:pPr rtl="1"/>
          <a:endParaRPr lang="he-IL"/>
        </a:p>
      </dgm:t>
    </dgm:pt>
    <dgm:pt modelId="{912AD0A7-EEB8-4681-A10C-33258526B351}" type="pres">
      <dgm:prSet presAssocID="{2426CEA6-6759-491B-BB59-2A30E8A1DAE9}" presName="node" presStyleLbl="node1" presStyleIdx="1" presStyleCnt="6" custScaleX="67702">
        <dgm:presLayoutVars>
          <dgm:bulletEnabled val="1"/>
        </dgm:presLayoutVars>
      </dgm:prSet>
      <dgm:spPr/>
      <dgm:t>
        <a:bodyPr/>
        <a:lstStyle/>
        <a:p>
          <a:pPr rtl="1"/>
          <a:endParaRPr lang="he-IL"/>
        </a:p>
      </dgm:t>
    </dgm:pt>
    <dgm:pt modelId="{6109E447-9290-4507-A129-F276AB4CE766}" type="pres">
      <dgm:prSet presAssocID="{716E4DE5-F209-4020-B6E7-5054DBED10F5}" presName="sibTrans" presStyleLbl="sibTrans2D1" presStyleIdx="1" presStyleCnt="5" custFlipHor="1" custScaleX="201155" custScaleY="75971"/>
      <dgm:spPr/>
      <dgm:t>
        <a:bodyPr/>
        <a:lstStyle/>
        <a:p>
          <a:pPr rtl="1"/>
          <a:endParaRPr lang="he-IL"/>
        </a:p>
      </dgm:t>
    </dgm:pt>
    <dgm:pt modelId="{FAE1808E-E3E2-448F-8DA6-B04C9A5D7B5B}" type="pres">
      <dgm:prSet presAssocID="{716E4DE5-F209-4020-B6E7-5054DBED10F5}" presName="connectorText" presStyleLbl="sibTrans2D1" presStyleIdx="1" presStyleCnt="5"/>
      <dgm:spPr/>
      <dgm:t>
        <a:bodyPr/>
        <a:lstStyle/>
        <a:p>
          <a:pPr rtl="1"/>
          <a:endParaRPr lang="he-IL"/>
        </a:p>
      </dgm:t>
    </dgm:pt>
    <dgm:pt modelId="{B79A655B-359A-4BCE-B928-6DD02B6374D0}" type="pres">
      <dgm:prSet presAssocID="{99D6548D-8A88-44B8-90F6-797CDA4B10D6}" presName="node" presStyleLbl="node1" presStyleIdx="2" presStyleCnt="6" custScaleX="82710">
        <dgm:presLayoutVars>
          <dgm:bulletEnabled val="1"/>
        </dgm:presLayoutVars>
      </dgm:prSet>
      <dgm:spPr/>
      <dgm:t>
        <a:bodyPr/>
        <a:lstStyle/>
        <a:p>
          <a:pPr rtl="1"/>
          <a:endParaRPr lang="he-IL"/>
        </a:p>
      </dgm:t>
    </dgm:pt>
    <dgm:pt modelId="{6BE4A5E0-1513-48E2-9965-7F26DA240E10}" type="pres">
      <dgm:prSet presAssocID="{CA54C1F6-6878-4EA1-B98A-9697307D90ED}" presName="sibTrans" presStyleLbl="sibTrans2D1" presStyleIdx="2" presStyleCnt="5" custFlipHor="1" custScaleX="169756" custScaleY="75971"/>
      <dgm:spPr/>
      <dgm:t>
        <a:bodyPr/>
        <a:lstStyle/>
        <a:p>
          <a:pPr rtl="1"/>
          <a:endParaRPr lang="he-IL"/>
        </a:p>
      </dgm:t>
    </dgm:pt>
    <dgm:pt modelId="{9956CBD5-D6D9-4DDE-A45A-445B747DA42F}" type="pres">
      <dgm:prSet presAssocID="{CA54C1F6-6878-4EA1-B98A-9697307D90ED}" presName="connectorText" presStyleLbl="sibTrans2D1" presStyleIdx="2" presStyleCnt="5"/>
      <dgm:spPr/>
      <dgm:t>
        <a:bodyPr/>
        <a:lstStyle/>
        <a:p>
          <a:pPr rtl="1"/>
          <a:endParaRPr lang="he-IL"/>
        </a:p>
      </dgm:t>
    </dgm:pt>
    <dgm:pt modelId="{BA610CB0-555B-499F-A454-3E2A78D04298}" type="pres">
      <dgm:prSet presAssocID="{BC16EFEE-51E9-435F-8ADD-54097A216A1A}" presName="node" presStyleLbl="node1" presStyleIdx="3" presStyleCnt="6" custScaleX="71172">
        <dgm:presLayoutVars>
          <dgm:bulletEnabled val="1"/>
        </dgm:presLayoutVars>
      </dgm:prSet>
      <dgm:spPr/>
      <dgm:t>
        <a:bodyPr/>
        <a:lstStyle/>
        <a:p>
          <a:pPr rtl="1"/>
          <a:endParaRPr lang="he-IL"/>
        </a:p>
      </dgm:t>
    </dgm:pt>
    <dgm:pt modelId="{A744428A-40AF-4334-A94B-0FC29666A2DE}" type="pres">
      <dgm:prSet presAssocID="{EB80C02F-9E66-4F6F-B816-B1E97842FE3D}" presName="sibTrans" presStyleLbl="sibTrans2D1" presStyleIdx="3" presStyleCnt="5" custFlipHor="1" custScaleX="184600" custScaleY="75971"/>
      <dgm:spPr/>
      <dgm:t>
        <a:bodyPr/>
        <a:lstStyle/>
        <a:p>
          <a:pPr rtl="1"/>
          <a:endParaRPr lang="he-IL"/>
        </a:p>
      </dgm:t>
    </dgm:pt>
    <dgm:pt modelId="{C446BF78-CE9A-4426-8390-66CDF80F2E2C}" type="pres">
      <dgm:prSet presAssocID="{EB80C02F-9E66-4F6F-B816-B1E97842FE3D}" presName="connectorText" presStyleLbl="sibTrans2D1" presStyleIdx="3" presStyleCnt="5"/>
      <dgm:spPr/>
      <dgm:t>
        <a:bodyPr/>
        <a:lstStyle/>
        <a:p>
          <a:pPr rtl="1"/>
          <a:endParaRPr lang="he-IL"/>
        </a:p>
      </dgm:t>
    </dgm:pt>
    <dgm:pt modelId="{0AC23FE7-3ABD-4538-9C60-532C0C9E7D94}" type="pres">
      <dgm:prSet presAssocID="{DC0C852E-9C2D-4C22-87C4-82EA18042570}" presName="node" presStyleLbl="node1" presStyleIdx="4" presStyleCnt="6" custScaleX="83322">
        <dgm:presLayoutVars>
          <dgm:bulletEnabled val="1"/>
        </dgm:presLayoutVars>
      </dgm:prSet>
      <dgm:spPr/>
      <dgm:t>
        <a:bodyPr/>
        <a:lstStyle/>
        <a:p>
          <a:pPr rtl="1"/>
          <a:endParaRPr lang="he-IL"/>
        </a:p>
      </dgm:t>
    </dgm:pt>
    <dgm:pt modelId="{B482FDF8-F7D8-40B5-8C1A-159BFA677F92}" type="pres">
      <dgm:prSet presAssocID="{4F117F35-8C7E-40F7-B900-B755F9A0F29C}" presName="sibTrans" presStyleLbl="sibTrans2D1" presStyleIdx="4" presStyleCnt="5" custFlipHor="1" custScaleX="212206" custScaleY="60256"/>
      <dgm:spPr/>
      <dgm:t>
        <a:bodyPr/>
        <a:lstStyle/>
        <a:p>
          <a:pPr rtl="1"/>
          <a:endParaRPr lang="he-IL"/>
        </a:p>
      </dgm:t>
    </dgm:pt>
    <dgm:pt modelId="{EC2218EC-22F2-4D04-B674-675F5F6A5909}" type="pres">
      <dgm:prSet presAssocID="{4F117F35-8C7E-40F7-B900-B755F9A0F29C}" presName="connectorText" presStyleLbl="sibTrans2D1" presStyleIdx="4" presStyleCnt="5"/>
      <dgm:spPr/>
      <dgm:t>
        <a:bodyPr/>
        <a:lstStyle/>
        <a:p>
          <a:pPr rtl="1"/>
          <a:endParaRPr lang="he-IL"/>
        </a:p>
      </dgm:t>
    </dgm:pt>
    <dgm:pt modelId="{9D787626-1C6D-4F13-876A-22777693B8CC}" type="pres">
      <dgm:prSet presAssocID="{9D3AB16A-BC3F-4D0A-8865-BAB4DF9DAFE4}" presName="node" presStyleLbl="node1" presStyleIdx="5" presStyleCnt="6" custScaleX="54353" custLinFactNeighborX="2971" custLinFactNeighborY="-4172">
        <dgm:presLayoutVars>
          <dgm:bulletEnabled val="1"/>
        </dgm:presLayoutVars>
      </dgm:prSet>
      <dgm:spPr/>
      <dgm:t>
        <a:bodyPr/>
        <a:lstStyle/>
        <a:p>
          <a:pPr rtl="1"/>
          <a:endParaRPr lang="he-IL"/>
        </a:p>
      </dgm:t>
    </dgm:pt>
  </dgm:ptLst>
  <dgm:cxnLst>
    <dgm:cxn modelId="{BFF93DB5-76E6-4B2D-8D96-798129CC4ED1}" type="presOf" srcId="{DC0C852E-9C2D-4C22-87C4-82EA18042570}" destId="{0AC23FE7-3ABD-4538-9C60-532C0C9E7D94}" srcOrd="0" destOrd="0" presId="urn:microsoft.com/office/officeart/2005/8/layout/process1"/>
    <dgm:cxn modelId="{ACA9C798-C934-4E67-9D67-CE6369FFF71C}" type="presOf" srcId="{BC16EFEE-51E9-435F-8ADD-54097A216A1A}" destId="{BA610CB0-555B-499F-A454-3E2A78D04298}" srcOrd="0" destOrd="0" presId="urn:microsoft.com/office/officeart/2005/8/layout/process1"/>
    <dgm:cxn modelId="{1A6DF07C-F341-4DFC-BBA8-1D484504E660}" type="presOf" srcId="{EB80C02F-9E66-4F6F-B816-B1E97842FE3D}" destId="{C446BF78-CE9A-4426-8390-66CDF80F2E2C}" srcOrd="1" destOrd="0" presId="urn:microsoft.com/office/officeart/2005/8/layout/process1"/>
    <dgm:cxn modelId="{1EB2356E-6FDF-45A0-AD60-2DB424F923D2}" type="presOf" srcId="{4F117F35-8C7E-40F7-B900-B755F9A0F29C}" destId="{EC2218EC-22F2-4D04-B674-675F5F6A5909}" srcOrd="1" destOrd="0" presId="urn:microsoft.com/office/officeart/2005/8/layout/process1"/>
    <dgm:cxn modelId="{DE6C15E7-3B03-47AB-8CE3-847BFAD770BF}" type="presOf" srcId="{716E4DE5-F209-4020-B6E7-5054DBED10F5}" destId="{FAE1808E-E3E2-448F-8DA6-B04C9A5D7B5B}" srcOrd="1" destOrd="0" presId="urn:microsoft.com/office/officeart/2005/8/layout/process1"/>
    <dgm:cxn modelId="{6D5B743B-14DC-4762-A014-78266D16DCF3}" type="presOf" srcId="{522D1E32-555D-4A8F-B0FD-3B9F325063BD}" destId="{D7E75EB5-147D-4B0F-B769-70E97444273B}" srcOrd="0" destOrd="0" presId="urn:microsoft.com/office/officeart/2005/8/layout/process1"/>
    <dgm:cxn modelId="{61ABEB3E-98AA-416B-9B5C-B30EA92A5142}" type="presOf" srcId="{2426CEA6-6759-491B-BB59-2A30E8A1DAE9}" destId="{912AD0A7-EEB8-4681-A10C-33258526B351}" srcOrd="0" destOrd="0" presId="urn:microsoft.com/office/officeart/2005/8/layout/process1"/>
    <dgm:cxn modelId="{C5C96961-79F7-4B5A-849F-5275EB399653}" type="presOf" srcId="{9D3AB16A-BC3F-4D0A-8865-BAB4DF9DAFE4}" destId="{9D787626-1C6D-4F13-876A-22777693B8CC}" srcOrd="0" destOrd="0" presId="urn:microsoft.com/office/officeart/2005/8/layout/process1"/>
    <dgm:cxn modelId="{06C60CA0-5569-4702-9B4B-1D04BFCA56F5}" srcId="{30D3A264-46ED-4645-A18A-132D47BB7E00}" destId="{DC0C852E-9C2D-4C22-87C4-82EA18042570}" srcOrd="4" destOrd="0" parTransId="{F6042FBE-EF64-4012-98EA-90DDBAC2A1A7}" sibTransId="{4F117F35-8C7E-40F7-B900-B755F9A0F29C}"/>
    <dgm:cxn modelId="{F3CED135-743F-425D-91A3-8E67181CEE2D}" type="presOf" srcId="{99D6548D-8A88-44B8-90F6-797CDA4B10D6}" destId="{B79A655B-359A-4BCE-B928-6DD02B6374D0}" srcOrd="0" destOrd="0" presId="urn:microsoft.com/office/officeart/2005/8/layout/process1"/>
    <dgm:cxn modelId="{2551EA9F-5A30-48DC-A402-5F281D550D69}" srcId="{30D3A264-46ED-4645-A18A-132D47BB7E00}" destId="{2426CEA6-6759-491B-BB59-2A30E8A1DAE9}" srcOrd="1" destOrd="0" parTransId="{93EF01F7-849A-46B8-A411-2BCA811968A7}" sibTransId="{716E4DE5-F209-4020-B6E7-5054DBED10F5}"/>
    <dgm:cxn modelId="{D4A53AE4-D6E9-4C06-9924-E1A7F24DF9E2}" srcId="{30D3A264-46ED-4645-A18A-132D47BB7E00}" destId="{99D6548D-8A88-44B8-90F6-797CDA4B10D6}" srcOrd="2" destOrd="0" parTransId="{1C470448-2189-4F4E-9D05-B6089EC440A0}" sibTransId="{CA54C1F6-6878-4EA1-B98A-9697307D90ED}"/>
    <dgm:cxn modelId="{1B13E2B8-678B-4E58-B215-CF081363A87C}" srcId="{30D3A264-46ED-4645-A18A-132D47BB7E00}" destId="{9D3AB16A-BC3F-4D0A-8865-BAB4DF9DAFE4}" srcOrd="5" destOrd="0" parTransId="{B0A6BFA8-6632-4843-A896-92D5E090D474}" sibTransId="{3FFA2C67-FCF9-48EA-998D-068996947C0D}"/>
    <dgm:cxn modelId="{A3819274-257A-4F39-A5A4-FE2D800F3BDA}" type="presOf" srcId="{B11BAC27-3A81-485E-96D1-0D4BFE596CA0}" destId="{513CB3D8-3C96-497B-B36A-21594DE5F2A4}" srcOrd="0" destOrd="0" presId="urn:microsoft.com/office/officeart/2005/8/layout/process1"/>
    <dgm:cxn modelId="{190D8F20-00D8-4762-AD09-B89136FD0301}" type="presOf" srcId="{EB80C02F-9E66-4F6F-B816-B1E97842FE3D}" destId="{A744428A-40AF-4334-A94B-0FC29666A2DE}" srcOrd="0" destOrd="0" presId="urn:microsoft.com/office/officeart/2005/8/layout/process1"/>
    <dgm:cxn modelId="{120B82AE-7BA1-46AB-8D73-39D6E19E4858}" type="presOf" srcId="{CA54C1F6-6878-4EA1-B98A-9697307D90ED}" destId="{9956CBD5-D6D9-4DDE-A45A-445B747DA42F}" srcOrd="1" destOrd="0" presId="urn:microsoft.com/office/officeart/2005/8/layout/process1"/>
    <dgm:cxn modelId="{82620581-3B94-4142-BA7A-E00E5D72DE43}" type="presOf" srcId="{30D3A264-46ED-4645-A18A-132D47BB7E00}" destId="{86CA8F18-6559-4AF4-A9F9-49AED24DAF10}" srcOrd="0" destOrd="0" presId="urn:microsoft.com/office/officeart/2005/8/layout/process1"/>
    <dgm:cxn modelId="{B9ECFE80-4FBE-4411-A346-BC3D7E78ECCA}" type="presOf" srcId="{716E4DE5-F209-4020-B6E7-5054DBED10F5}" destId="{6109E447-9290-4507-A129-F276AB4CE766}" srcOrd="0" destOrd="0" presId="urn:microsoft.com/office/officeart/2005/8/layout/process1"/>
    <dgm:cxn modelId="{38F4FE37-0BC9-4181-88B9-C6F9922C6ED7}" type="presOf" srcId="{4F117F35-8C7E-40F7-B900-B755F9A0F29C}" destId="{B482FDF8-F7D8-40B5-8C1A-159BFA677F92}" srcOrd="0" destOrd="0" presId="urn:microsoft.com/office/officeart/2005/8/layout/process1"/>
    <dgm:cxn modelId="{E5DC1EBB-369B-4AF6-B3ED-BDACEC16690B}" srcId="{30D3A264-46ED-4645-A18A-132D47BB7E00}" destId="{BC16EFEE-51E9-435F-8ADD-54097A216A1A}" srcOrd="3" destOrd="0" parTransId="{C89E7E93-F16E-49CC-B7F1-F0577A183B5E}" sibTransId="{EB80C02F-9E66-4F6F-B816-B1E97842FE3D}"/>
    <dgm:cxn modelId="{763824E5-A2F1-4840-9BA0-C4460D727C47}" type="presOf" srcId="{B11BAC27-3A81-485E-96D1-0D4BFE596CA0}" destId="{D9975677-2FDA-4396-9EF3-3245D626CCBF}" srcOrd="1" destOrd="0" presId="urn:microsoft.com/office/officeart/2005/8/layout/process1"/>
    <dgm:cxn modelId="{56DE4265-AE19-4C1C-8A87-F5CEB2EB2247}" srcId="{30D3A264-46ED-4645-A18A-132D47BB7E00}" destId="{522D1E32-555D-4A8F-B0FD-3B9F325063BD}" srcOrd="0" destOrd="0" parTransId="{30CDCDA0-D185-4974-903C-D7CDC13A19B5}" sibTransId="{B11BAC27-3A81-485E-96D1-0D4BFE596CA0}"/>
    <dgm:cxn modelId="{3ACF3885-1797-4BD0-ABDA-8EEFC617B448}" type="presOf" srcId="{CA54C1F6-6878-4EA1-B98A-9697307D90ED}" destId="{6BE4A5E0-1513-48E2-9965-7F26DA240E10}" srcOrd="0" destOrd="0" presId="urn:microsoft.com/office/officeart/2005/8/layout/process1"/>
    <dgm:cxn modelId="{6CE0AA8A-CFD5-4F0A-A6D1-67150BEC5588}" type="presParOf" srcId="{86CA8F18-6559-4AF4-A9F9-49AED24DAF10}" destId="{D7E75EB5-147D-4B0F-B769-70E97444273B}" srcOrd="0" destOrd="0" presId="urn:microsoft.com/office/officeart/2005/8/layout/process1"/>
    <dgm:cxn modelId="{0BCCC1FF-B44D-414F-9523-31F296DD0EAC}" type="presParOf" srcId="{86CA8F18-6559-4AF4-A9F9-49AED24DAF10}" destId="{513CB3D8-3C96-497B-B36A-21594DE5F2A4}" srcOrd="1" destOrd="0" presId="urn:microsoft.com/office/officeart/2005/8/layout/process1"/>
    <dgm:cxn modelId="{9421676B-F7FD-405A-878B-E8AD7D73AF1F}" type="presParOf" srcId="{513CB3D8-3C96-497B-B36A-21594DE5F2A4}" destId="{D9975677-2FDA-4396-9EF3-3245D626CCBF}" srcOrd="0" destOrd="0" presId="urn:microsoft.com/office/officeart/2005/8/layout/process1"/>
    <dgm:cxn modelId="{FC6B2110-44EC-4AFB-B906-7FEEBE3B7135}" type="presParOf" srcId="{86CA8F18-6559-4AF4-A9F9-49AED24DAF10}" destId="{912AD0A7-EEB8-4681-A10C-33258526B351}" srcOrd="2" destOrd="0" presId="urn:microsoft.com/office/officeart/2005/8/layout/process1"/>
    <dgm:cxn modelId="{3B277B0F-EB25-48A4-8CBF-EA481FB04FBD}" type="presParOf" srcId="{86CA8F18-6559-4AF4-A9F9-49AED24DAF10}" destId="{6109E447-9290-4507-A129-F276AB4CE766}" srcOrd="3" destOrd="0" presId="urn:microsoft.com/office/officeart/2005/8/layout/process1"/>
    <dgm:cxn modelId="{E02881F2-3927-426F-A93C-00126FC2416E}" type="presParOf" srcId="{6109E447-9290-4507-A129-F276AB4CE766}" destId="{FAE1808E-E3E2-448F-8DA6-B04C9A5D7B5B}" srcOrd="0" destOrd="0" presId="urn:microsoft.com/office/officeart/2005/8/layout/process1"/>
    <dgm:cxn modelId="{3771F397-1D8E-480A-99D4-3AFB380C0831}" type="presParOf" srcId="{86CA8F18-6559-4AF4-A9F9-49AED24DAF10}" destId="{B79A655B-359A-4BCE-B928-6DD02B6374D0}" srcOrd="4" destOrd="0" presId="urn:microsoft.com/office/officeart/2005/8/layout/process1"/>
    <dgm:cxn modelId="{743F5E90-0B20-4F05-9F2B-5358EFA7542B}" type="presParOf" srcId="{86CA8F18-6559-4AF4-A9F9-49AED24DAF10}" destId="{6BE4A5E0-1513-48E2-9965-7F26DA240E10}" srcOrd="5" destOrd="0" presId="urn:microsoft.com/office/officeart/2005/8/layout/process1"/>
    <dgm:cxn modelId="{1C065668-4A11-437D-BEDC-933179296ED5}" type="presParOf" srcId="{6BE4A5E0-1513-48E2-9965-7F26DA240E10}" destId="{9956CBD5-D6D9-4DDE-A45A-445B747DA42F}" srcOrd="0" destOrd="0" presId="urn:microsoft.com/office/officeart/2005/8/layout/process1"/>
    <dgm:cxn modelId="{28B5FCD3-C841-4EF7-87BF-13D0C1B1103A}" type="presParOf" srcId="{86CA8F18-6559-4AF4-A9F9-49AED24DAF10}" destId="{BA610CB0-555B-499F-A454-3E2A78D04298}" srcOrd="6" destOrd="0" presId="urn:microsoft.com/office/officeart/2005/8/layout/process1"/>
    <dgm:cxn modelId="{05FC453E-A121-422E-9B6A-BA5D1012761D}" type="presParOf" srcId="{86CA8F18-6559-4AF4-A9F9-49AED24DAF10}" destId="{A744428A-40AF-4334-A94B-0FC29666A2DE}" srcOrd="7" destOrd="0" presId="urn:microsoft.com/office/officeart/2005/8/layout/process1"/>
    <dgm:cxn modelId="{CCD26121-DA5C-461B-B168-7F864CB6B166}" type="presParOf" srcId="{A744428A-40AF-4334-A94B-0FC29666A2DE}" destId="{C446BF78-CE9A-4426-8390-66CDF80F2E2C}" srcOrd="0" destOrd="0" presId="urn:microsoft.com/office/officeart/2005/8/layout/process1"/>
    <dgm:cxn modelId="{A00612D3-752B-4761-BE44-1A704F6341E5}" type="presParOf" srcId="{86CA8F18-6559-4AF4-A9F9-49AED24DAF10}" destId="{0AC23FE7-3ABD-4538-9C60-532C0C9E7D94}" srcOrd="8" destOrd="0" presId="urn:microsoft.com/office/officeart/2005/8/layout/process1"/>
    <dgm:cxn modelId="{AA21DA25-62AB-45DB-997B-C5C02665427B}" type="presParOf" srcId="{86CA8F18-6559-4AF4-A9F9-49AED24DAF10}" destId="{B482FDF8-F7D8-40B5-8C1A-159BFA677F92}" srcOrd="9" destOrd="0" presId="urn:microsoft.com/office/officeart/2005/8/layout/process1"/>
    <dgm:cxn modelId="{AD5D8434-24D2-4983-BA07-4A2C849155D5}" type="presParOf" srcId="{B482FDF8-F7D8-40B5-8C1A-159BFA677F92}" destId="{EC2218EC-22F2-4D04-B674-675F5F6A5909}" srcOrd="0" destOrd="0" presId="urn:microsoft.com/office/officeart/2005/8/layout/process1"/>
    <dgm:cxn modelId="{D4F460C9-83C8-488E-84B5-AFE1076CBD26}" type="presParOf" srcId="{86CA8F18-6559-4AF4-A9F9-49AED24DAF10}" destId="{9D787626-1C6D-4F13-876A-22777693B8C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3A264-46ED-4645-A18A-132D47BB7E00}" type="doc">
      <dgm:prSet loTypeId="urn:microsoft.com/office/officeart/2005/8/layout/process1" loCatId="process" qsTypeId="urn:microsoft.com/office/officeart/2005/8/quickstyle/simple5" qsCatId="simple" csTypeId="urn:microsoft.com/office/officeart/2005/8/colors/accent3_2" csCatId="accent3" phldr="1"/>
      <dgm:spPr/>
    </dgm:pt>
    <dgm:pt modelId="{BC16EFEE-51E9-435F-8ADD-54097A216A1A}">
      <dgm:prSet phldrT="[טקסט]" custT="1"/>
      <dgm:spPr/>
      <dgm:t>
        <a:bodyPr/>
        <a:lstStyle/>
        <a:p>
          <a:pPr rtl="1"/>
          <a:r>
            <a:rPr lang="he-IL" sz="1800" dirty="0" smtClean="0"/>
            <a:t>פלסמה</a:t>
          </a:r>
          <a:endParaRPr lang="he-IL" sz="1800" dirty="0"/>
        </a:p>
      </dgm:t>
    </dgm:pt>
    <dgm:pt modelId="{C89E7E93-F16E-49CC-B7F1-F0577A183B5E}" type="parTrans" cxnId="{E5DC1EBB-369B-4AF6-B3ED-BDACEC16690B}">
      <dgm:prSet/>
      <dgm:spPr/>
      <dgm:t>
        <a:bodyPr/>
        <a:lstStyle/>
        <a:p>
          <a:pPr rtl="1"/>
          <a:endParaRPr lang="he-IL"/>
        </a:p>
      </dgm:t>
    </dgm:pt>
    <dgm:pt modelId="{EB80C02F-9E66-4F6F-B816-B1E97842FE3D}" type="sibTrans" cxnId="{E5DC1EBB-369B-4AF6-B3ED-BDACEC16690B}">
      <dgm:prSet/>
      <dgm:spPr/>
      <dgm:t>
        <a:bodyPr/>
        <a:lstStyle/>
        <a:p>
          <a:pPr rtl="1"/>
          <a:endParaRPr lang="he-IL" dirty="0"/>
        </a:p>
      </dgm:t>
    </dgm:pt>
    <dgm:pt modelId="{DC0C852E-9C2D-4C22-87C4-82EA18042570}">
      <dgm:prSet phldrT="[טקסט]" custT="1"/>
      <dgm:spPr/>
      <dgm:t>
        <a:bodyPr/>
        <a:lstStyle/>
        <a:p>
          <a:pPr rtl="1"/>
          <a:r>
            <a:rPr lang="he-IL" sz="1800" dirty="0" smtClean="0"/>
            <a:t>נאדיות</a:t>
          </a:r>
          <a:endParaRPr lang="he-IL" sz="1800" dirty="0"/>
        </a:p>
      </dgm:t>
    </dgm:pt>
    <dgm:pt modelId="{F6042FBE-EF64-4012-98EA-90DDBAC2A1A7}" type="parTrans" cxnId="{06C60CA0-5569-4702-9B4B-1D04BFCA56F5}">
      <dgm:prSet/>
      <dgm:spPr/>
      <dgm:t>
        <a:bodyPr/>
        <a:lstStyle/>
        <a:p>
          <a:pPr rtl="1"/>
          <a:endParaRPr lang="he-IL"/>
        </a:p>
      </dgm:t>
    </dgm:pt>
    <dgm:pt modelId="{4F117F35-8C7E-40F7-B900-B755F9A0F29C}" type="sibTrans" cxnId="{06C60CA0-5569-4702-9B4B-1D04BFCA56F5}">
      <dgm:prSet/>
      <dgm:spPr/>
      <dgm:t>
        <a:bodyPr/>
        <a:lstStyle/>
        <a:p>
          <a:pPr rtl="1"/>
          <a:endParaRPr lang="he-IL" dirty="0"/>
        </a:p>
      </dgm:t>
    </dgm:pt>
    <dgm:pt modelId="{9D3AB16A-BC3F-4D0A-8865-BAB4DF9DAFE4}">
      <dgm:prSet phldrT="[טקסט]" custT="1"/>
      <dgm:spPr/>
      <dgm:t>
        <a:bodyPr/>
        <a:lstStyle/>
        <a:p>
          <a:pPr rtl="1"/>
          <a:r>
            <a:rPr lang="he-IL" sz="1800" dirty="0" smtClean="0"/>
            <a:t>אוויר</a:t>
          </a:r>
          <a:endParaRPr lang="he-IL" sz="1800" dirty="0"/>
        </a:p>
      </dgm:t>
    </dgm:pt>
    <dgm:pt modelId="{B0A6BFA8-6632-4843-A896-92D5E090D474}" type="parTrans" cxnId="{1B13E2B8-678B-4E58-B215-CF081363A87C}">
      <dgm:prSet/>
      <dgm:spPr/>
      <dgm:t>
        <a:bodyPr/>
        <a:lstStyle/>
        <a:p>
          <a:pPr rtl="1"/>
          <a:endParaRPr lang="he-IL"/>
        </a:p>
      </dgm:t>
    </dgm:pt>
    <dgm:pt modelId="{3FFA2C67-FCF9-48EA-998D-068996947C0D}" type="sibTrans" cxnId="{1B13E2B8-678B-4E58-B215-CF081363A87C}">
      <dgm:prSet/>
      <dgm:spPr/>
      <dgm:t>
        <a:bodyPr/>
        <a:lstStyle/>
        <a:p>
          <a:pPr rtl="1"/>
          <a:endParaRPr lang="he-IL"/>
        </a:p>
      </dgm:t>
    </dgm:pt>
    <dgm:pt modelId="{99D6548D-8A88-44B8-90F6-797CDA4B10D6}">
      <dgm:prSet custT="1"/>
      <dgm:spPr/>
      <dgm:t>
        <a:bodyPr/>
        <a:lstStyle/>
        <a:p>
          <a:pPr rtl="1"/>
          <a:r>
            <a:rPr lang="he-IL" sz="1800" dirty="0" smtClean="0"/>
            <a:t>תאי דם אדומים</a:t>
          </a:r>
          <a:endParaRPr lang="he-IL" sz="1800" dirty="0"/>
        </a:p>
      </dgm:t>
    </dgm:pt>
    <dgm:pt modelId="{1C470448-2189-4F4E-9D05-B6089EC440A0}" type="parTrans" cxnId="{D4A53AE4-D6E9-4C06-9924-E1A7F24DF9E2}">
      <dgm:prSet/>
      <dgm:spPr/>
      <dgm:t>
        <a:bodyPr/>
        <a:lstStyle/>
        <a:p>
          <a:pPr rtl="1"/>
          <a:endParaRPr lang="he-IL"/>
        </a:p>
      </dgm:t>
    </dgm:pt>
    <dgm:pt modelId="{CA54C1F6-6878-4EA1-B98A-9697307D90ED}" type="sibTrans" cxnId="{D4A53AE4-D6E9-4C06-9924-E1A7F24DF9E2}">
      <dgm:prSet/>
      <dgm:spPr/>
      <dgm:t>
        <a:bodyPr/>
        <a:lstStyle/>
        <a:p>
          <a:pPr rtl="1"/>
          <a:endParaRPr lang="he-IL" dirty="0"/>
        </a:p>
      </dgm:t>
    </dgm:pt>
    <dgm:pt modelId="{2426CEA6-6759-491B-BB59-2A30E8A1DAE9}">
      <dgm:prSet custT="1"/>
      <dgm:spPr/>
      <dgm:t>
        <a:bodyPr/>
        <a:lstStyle/>
        <a:p>
          <a:pPr rtl="1"/>
          <a:r>
            <a:rPr lang="he-IL" sz="1800" dirty="0" smtClean="0"/>
            <a:t>פלסמה</a:t>
          </a:r>
          <a:endParaRPr lang="he-IL" sz="1800" dirty="0"/>
        </a:p>
      </dgm:t>
    </dgm:pt>
    <dgm:pt modelId="{93EF01F7-849A-46B8-A411-2BCA811968A7}" type="parTrans" cxnId="{2551EA9F-5A30-48DC-A402-5F281D550D69}">
      <dgm:prSet/>
      <dgm:spPr/>
      <dgm:t>
        <a:bodyPr/>
        <a:lstStyle/>
        <a:p>
          <a:pPr rtl="1"/>
          <a:endParaRPr lang="he-IL"/>
        </a:p>
      </dgm:t>
    </dgm:pt>
    <dgm:pt modelId="{716E4DE5-F209-4020-B6E7-5054DBED10F5}" type="sibTrans" cxnId="{2551EA9F-5A30-48DC-A402-5F281D550D69}">
      <dgm:prSet/>
      <dgm:spPr/>
      <dgm:t>
        <a:bodyPr/>
        <a:lstStyle/>
        <a:p>
          <a:pPr rtl="1"/>
          <a:endParaRPr lang="he-IL" dirty="0"/>
        </a:p>
      </dgm:t>
    </dgm:pt>
    <dgm:pt modelId="{522D1E32-555D-4A8F-B0FD-3B9F325063BD}">
      <dgm:prSet custT="1"/>
      <dgm:spPr/>
      <dgm:t>
        <a:bodyPr/>
        <a:lstStyle/>
        <a:p>
          <a:pPr rtl="1"/>
          <a:r>
            <a:rPr lang="he-IL" sz="1800" dirty="0" smtClean="0"/>
            <a:t>תאים</a:t>
          </a:r>
          <a:endParaRPr lang="he-IL" sz="1800" dirty="0"/>
        </a:p>
      </dgm:t>
    </dgm:pt>
    <dgm:pt modelId="{30CDCDA0-D185-4974-903C-D7CDC13A19B5}" type="parTrans" cxnId="{56DE4265-AE19-4C1C-8A87-F5CEB2EB2247}">
      <dgm:prSet/>
      <dgm:spPr/>
      <dgm:t>
        <a:bodyPr/>
        <a:lstStyle/>
        <a:p>
          <a:pPr rtl="1"/>
          <a:endParaRPr lang="he-IL"/>
        </a:p>
      </dgm:t>
    </dgm:pt>
    <dgm:pt modelId="{B11BAC27-3A81-485E-96D1-0D4BFE596CA0}" type="sibTrans" cxnId="{56DE4265-AE19-4C1C-8A87-F5CEB2EB2247}">
      <dgm:prSet/>
      <dgm:spPr/>
      <dgm:t>
        <a:bodyPr/>
        <a:lstStyle/>
        <a:p>
          <a:pPr rtl="1"/>
          <a:endParaRPr lang="he-IL" dirty="0"/>
        </a:p>
      </dgm:t>
    </dgm:pt>
    <dgm:pt modelId="{86CA8F18-6559-4AF4-A9F9-49AED24DAF10}" type="pres">
      <dgm:prSet presAssocID="{30D3A264-46ED-4645-A18A-132D47BB7E00}" presName="Name0" presStyleCnt="0">
        <dgm:presLayoutVars>
          <dgm:dir/>
          <dgm:resizeHandles val="exact"/>
        </dgm:presLayoutVars>
      </dgm:prSet>
      <dgm:spPr/>
    </dgm:pt>
    <dgm:pt modelId="{D7E75EB5-147D-4B0F-B769-70E97444273B}" type="pres">
      <dgm:prSet presAssocID="{522D1E32-555D-4A8F-B0FD-3B9F325063BD}" presName="node" presStyleLbl="node1" presStyleIdx="0" presStyleCnt="6" custScaleX="57228" custLinFactNeighborX="-17872" custLinFactNeighborY="-2313">
        <dgm:presLayoutVars>
          <dgm:bulletEnabled val="1"/>
        </dgm:presLayoutVars>
      </dgm:prSet>
      <dgm:spPr/>
      <dgm:t>
        <a:bodyPr/>
        <a:lstStyle/>
        <a:p>
          <a:pPr rtl="1"/>
          <a:endParaRPr lang="he-IL"/>
        </a:p>
      </dgm:t>
    </dgm:pt>
    <dgm:pt modelId="{513CB3D8-3C96-497B-B36A-21594DE5F2A4}" type="pres">
      <dgm:prSet presAssocID="{B11BAC27-3A81-485E-96D1-0D4BFE596CA0}" presName="sibTrans" presStyleLbl="sibTrans2D1" presStyleIdx="0" presStyleCnt="5" custFlipHor="1" custScaleX="166764" custScaleY="68225"/>
      <dgm:spPr/>
      <dgm:t>
        <a:bodyPr/>
        <a:lstStyle/>
        <a:p>
          <a:pPr rtl="1"/>
          <a:endParaRPr lang="he-IL"/>
        </a:p>
      </dgm:t>
    </dgm:pt>
    <dgm:pt modelId="{D9975677-2FDA-4396-9EF3-3245D626CCBF}" type="pres">
      <dgm:prSet presAssocID="{B11BAC27-3A81-485E-96D1-0D4BFE596CA0}" presName="connectorText" presStyleLbl="sibTrans2D1" presStyleIdx="0" presStyleCnt="5"/>
      <dgm:spPr/>
      <dgm:t>
        <a:bodyPr/>
        <a:lstStyle/>
        <a:p>
          <a:pPr rtl="1"/>
          <a:endParaRPr lang="he-IL"/>
        </a:p>
      </dgm:t>
    </dgm:pt>
    <dgm:pt modelId="{912AD0A7-EEB8-4681-A10C-33258526B351}" type="pres">
      <dgm:prSet presAssocID="{2426CEA6-6759-491B-BB59-2A30E8A1DAE9}" presName="node" presStyleLbl="node1" presStyleIdx="1" presStyleCnt="6" custScaleX="67702">
        <dgm:presLayoutVars>
          <dgm:bulletEnabled val="1"/>
        </dgm:presLayoutVars>
      </dgm:prSet>
      <dgm:spPr/>
      <dgm:t>
        <a:bodyPr/>
        <a:lstStyle/>
        <a:p>
          <a:pPr rtl="1"/>
          <a:endParaRPr lang="he-IL"/>
        </a:p>
      </dgm:t>
    </dgm:pt>
    <dgm:pt modelId="{6109E447-9290-4507-A129-F276AB4CE766}" type="pres">
      <dgm:prSet presAssocID="{716E4DE5-F209-4020-B6E7-5054DBED10F5}" presName="sibTrans" presStyleLbl="sibTrans2D1" presStyleIdx="1" presStyleCnt="5" custFlipHor="1" custScaleX="201155" custScaleY="75971"/>
      <dgm:spPr/>
      <dgm:t>
        <a:bodyPr/>
        <a:lstStyle/>
        <a:p>
          <a:pPr rtl="1"/>
          <a:endParaRPr lang="he-IL"/>
        </a:p>
      </dgm:t>
    </dgm:pt>
    <dgm:pt modelId="{FAE1808E-E3E2-448F-8DA6-B04C9A5D7B5B}" type="pres">
      <dgm:prSet presAssocID="{716E4DE5-F209-4020-B6E7-5054DBED10F5}" presName="connectorText" presStyleLbl="sibTrans2D1" presStyleIdx="1" presStyleCnt="5"/>
      <dgm:spPr/>
      <dgm:t>
        <a:bodyPr/>
        <a:lstStyle/>
        <a:p>
          <a:pPr rtl="1"/>
          <a:endParaRPr lang="he-IL"/>
        </a:p>
      </dgm:t>
    </dgm:pt>
    <dgm:pt modelId="{B79A655B-359A-4BCE-B928-6DD02B6374D0}" type="pres">
      <dgm:prSet presAssocID="{99D6548D-8A88-44B8-90F6-797CDA4B10D6}" presName="node" presStyleLbl="node1" presStyleIdx="2" presStyleCnt="6" custScaleX="82710">
        <dgm:presLayoutVars>
          <dgm:bulletEnabled val="1"/>
        </dgm:presLayoutVars>
      </dgm:prSet>
      <dgm:spPr/>
      <dgm:t>
        <a:bodyPr/>
        <a:lstStyle/>
        <a:p>
          <a:pPr rtl="1"/>
          <a:endParaRPr lang="he-IL"/>
        </a:p>
      </dgm:t>
    </dgm:pt>
    <dgm:pt modelId="{6BE4A5E0-1513-48E2-9965-7F26DA240E10}" type="pres">
      <dgm:prSet presAssocID="{CA54C1F6-6878-4EA1-B98A-9697307D90ED}" presName="sibTrans" presStyleLbl="sibTrans2D1" presStyleIdx="2" presStyleCnt="5" custFlipHor="1" custScaleX="169756" custScaleY="75971"/>
      <dgm:spPr/>
      <dgm:t>
        <a:bodyPr/>
        <a:lstStyle/>
        <a:p>
          <a:pPr rtl="1"/>
          <a:endParaRPr lang="he-IL"/>
        </a:p>
      </dgm:t>
    </dgm:pt>
    <dgm:pt modelId="{9956CBD5-D6D9-4DDE-A45A-445B747DA42F}" type="pres">
      <dgm:prSet presAssocID="{CA54C1F6-6878-4EA1-B98A-9697307D90ED}" presName="connectorText" presStyleLbl="sibTrans2D1" presStyleIdx="2" presStyleCnt="5"/>
      <dgm:spPr/>
      <dgm:t>
        <a:bodyPr/>
        <a:lstStyle/>
        <a:p>
          <a:pPr rtl="1"/>
          <a:endParaRPr lang="he-IL"/>
        </a:p>
      </dgm:t>
    </dgm:pt>
    <dgm:pt modelId="{BA610CB0-555B-499F-A454-3E2A78D04298}" type="pres">
      <dgm:prSet presAssocID="{BC16EFEE-51E9-435F-8ADD-54097A216A1A}" presName="node" presStyleLbl="node1" presStyleIdx="3" presStyleCnt="6" custScaleX="71172">
        <dgm:presLayoutVars>
          <dgm:bulletEnabled val="1"/>
        </dgm:presLayoutVars>
      </dgm:prSet>
      <dgm:spPr/>
      <dgm:t>
        <a:bodyPr/>
        <a:lstStyle/>
        <a:p>
          <a:pPr rtl="1"/>
          <a:endParaRPr lang="he-IL"/>
        </a:p>
      </dgm:t>
    </dgm:pt>
    <dgm:pt modelId="{A744428A-40AF-4334-A94B-0FC29666A2DE}" type="pres">
      <dgm:prSet presAssocID="{EB80C02F-9E66-4F6F-B816-B1E97842FE3D}" presName="sibTrans" presStyleLbl="sibTrans2D1" presStyleIdx="3" presStyleCnt="5" custFlipHor="1" custScaleX="184600" custScaleY="75971"/>
      <dgm:spPr/>
      <dgm:t>
        <a:bodyPr/>
        <a:lstStyle/>
        <a:p>
          <a:pPr rtl="1"/>
          <a:endParaRPr lang="he-IL"/>
        </a:p>
      </dgm:t>
    </dgm:pt>
    <dgm:pt modelId="{C446BF78-CE9A-4426-8390-66CDF80F2E2C}" type="pres">
      <dgm:prSet presAssocID="{EB80C02F-9E66-4F6F-B816-B1E97842FE3D}" presName="connectorText" presStyleLbl="sibTrans2D1" presStyleIdx="3" presStyleCnt="5"/>
      <dgm:spPr/>
      <dgm:t>
        <a:bodyPr/>
        <a:lstStyle/>
        <a:p>
          <a:pPr rtl="1"/>
          <a:endParaRPr lang="he-IL"/>
        </a:p>
      </dgm:t>
    </dgm:pt>
    <dgm:pt modelId="{0AC23FE7-3ABD-4538-9C60-532C0C9E7D94}" type="pres">
      <dgm:prSet presAssocID="{DC0C852E-9C2D-4C22-87C4-82EA18042570}" presName="node" presStyleLbl="node1" presStyleIdx="4" presStyleCnt="6" custScaleX="83322">
        <dgm:presLayoutVars>
          <dgm:bulletEnabled val="1"/>
        </dgm:presLayoutVars>
      </dgm:prSet>
      <dgm:spPr/>
      <dgm:t>
        <a:bodyPr/>
        <a:lstStyle/>
        <a:p>
          <a:pPr rtl="1"/>
          <a:endParaRPr lang="he-IL"/>
        </a:p>
      </dgm:t>
    </dgm:pt>
    <dgm:pt modelId="{B482FDF8-F7D8-40B5-8C1A-159BFA677F92}" type="pres">
      <dgm:prSet presAssocID="{4F117F35-8C7E-40F7-B900-B755F9A0F29C}" presName="sibTrans" presStyleLbl="sibTrans2D1" presStyleIdx="4" presStyleCnt="5" custFlipHor="1" custScaleX="212206" custScaleY="60256"/>
      <dgm:spPr/>
      <dgm:t>
        <a:bodyPr/>
        <a:lstStyle/>
        <a:p>
          <a:pPr rtl="1"/>
          <a:endParaRPr lang="he-IL"/>
        </a:p>
      </dgm:t>
    </dgm:pt>
    <dgm:pt modelId="{EC2218EC-22F2-4D04-B674-675F5F6A5909}" type="pres">
      <dgm:prSet presAssocID="{4F117F35-8C7E-40F7-B900-B755F9A0F29C}" presName="connectorText" presStyleLbl="sibTrans2D1" presStyleIdx="4" presStyleCnt="5"/>
      <dgm:spPr/>
      <dgm:t>
        <a:bodyPr/>
        <a:lstStyle/>
        <a:p>
          <a:pPr rtl="1"/>
          <a:endParaRPr lang="he-IL"/>
        </a:p>
      </dgm:t>
    </dgm:pt>
    <dgm:pt modelId="{9D787626-1C6D-4F13-876A-22777693B8CC}" type="pres">
      <dgm:prSet presAssocID="{9D3AB16A-BC3F-4D0A-8865-BAB4DF9DAFE4}" presName="node" presStyleLbl="node1" presStyleIdx="5" presStyleCnt="6" custScaleX="54353" custLinFactNeighborX="2971" custLinFactNeighborY="-4172">
        <dgm:presLayoutVars>
          <dgm:bulletEnabled val="1"/>
        </dgm:presLayoutVars>
      </dgm:prSet>
      <dgm:spPr/>
      <dgm:t>
        <a:bodyPr/>
        <a:lstStyle/>
        <a:p>
          <a:pPr rtl="1"/>
          <a:endParaRPr lang="he-IL"/>
        </a:p>
      </dgm:t>
    </dgm:pt>
  </dgm:ptLst>
  <dgm:cxnLst>
    <dgm:cxn modelId="{BBB00FB3-87E2-4C6E-9404-ACE9140ACD64}" type="presOf" srcId="{30D3A264-46ED-4645-A18A-132D47BB7E00}" destId="{86CA8F18-6559-4AF4-A9F9-49AED24DAF10}" srcOrd="0" destOrd="0" presId="urn:microsoft.com/office/officeart/2005/8/layout/process1"/>
    <dgm:cxn modelId="{6C9A4E6D-BD2C-4144-9E92-4F537525CD02}" type="presOf" srcId="{BC16EFEE-51E9-435F-8ADD-54097A216A1A}" destId="{BA610CB0-555B-499F-A454-3E2A78D04298}" srcOrd="0" destOrd="0" presId="urn:microsoft.com/office/officeart/2005/8/layout/process1"/>
    <dgm:cxn modelId="{70331915-73C6-4239-B3E1-EB53AC4C7C95}" type="presOf" srcId="{EB80C02F-9E66-4F6F-B816-B1E97842FE3D}" destId="{C446BF78-CE9A-4426-8390-66CDF80F2E2C}" srcOrd="1" destOrd="0" presId="urn:microsoft.com/office/officeart/2005/8/layout/process1"/>
    <dgm:cxn modelId="{DE2A0EBB-6D30-4E0B-8BDD-89AD8FF159A8}" type="presOf" srcId="{522D1E32-555D-4A8F-B0FD-3B9F325063BD}" destId="{D7E75EB5-147D-4B0F-B769-70E97444273B}" srcOrd="0" destOrd="0" presId="urn:microsoft.com/office/officeart/2005/8/layout/process1"/>
    <dgm:cxn modelId="{C88BB62D-5737-4E67-9812-73479F7A0D3F}" type="presOf" srcId="{CA54C1F6-6878-4EA1-B98A-9697307D90ED}" destId="{9956CBD5-D6D9-4DDE-A45A-445B747DA42F}" srcOrd="1" destOrd="0" presId="urn:microsoft.com/office/officeart/2005/8/layout/process1"/>
    <dgm:cxn modelId="{32CBEB1F-2BC5-4D58-85B5-F5562085E230}" type="presOf" srcId="{B11BAC27-3A81-485E-96D1-0D4BFE596CA0}" destId="{D9975677-2FDA-4396-9EF3-3245D626CCBF}" srcOrd="1" destOrd="0" presId="urn:microsoft.com/office/officeart/2005/8/layout/process1"/>
    <dgm:cxn modelId="{315739AE-984A-49EB-9C5D-64EAFF76DD4B}" type="presOf" srcId="{4F117F35-8C7E-40F7-B900-B755F9A0F29C}" destId="{EC2218EC-22F2-4D04-B674-675F5F6A5909}" srcOrd="1" destOrd="0" presId="urn:microsoft.com/office/officeart/2005/8/layout/process1"/>
    <dgm:cxn modelId="{FFC22C79-11E7-489C-8210-DD025DE6ACE5}" type="presOf" srcId="{CA54C1F6-6878-4EA1-B98A-9697307D90ED}" destId="{6BE4A5E0-1513-48E2-9965-7F26DA240E10}" srcOrd="0" destOrd="0" presId="urn:microsoft.com/office/officeart/2005/8/layout/process1"/>
    <dgm:cxn modelId="{D101761C-69D9-4FE8-B3C4-7752CA4EBD71}" type="presOf" srcId="{99D6548D-8A88-44B8-90F6-797CDA4B10D6}" destId="{B79A655B-359A-4BCE-B928-6DD02B6374D0}" srcOrd="0" destOrd="0" presId="urn:microsoft.com/office/officeart/2005/8/layout/process1"/>
    <dgm:cxn modelId="{A9F04348-5035-4920-BBDB-798823A2E049}" type="presOf" srcId="{B11BAC27-3A81-485E-96D1-0D4BFE596CA0}" destId="{513CB3D8-3C96-497B-B36A-21594DE5F2A4}" srcOrd="0" destOrd="0" presId="urn:microsoft.com/office/officeart/2005/8/layout/process1"/>
    <dgm:cxn modelId="{06C60CA0-5569-4702-9B4B-1D04BFCA56F5}" srcId="{30D3A264-46ED-4645-A18A-132D47BB7E00}" destId="{DC0C852E-9C2D-4C22-87C4-82EA18042570}" srcOrd="4" destOrd="0" parTransId="{F6042FBE-EF64-4012-98EA-90DDBAC2A1A7}" sibTransId="{4F117F35-8C7E-40F7-B900-B755F9A0F29C}"/>
    <dgm:cxn modelId="{2551EA9F-5A30-48DC-A402-5F281D550D69}" srcId="{30D3A264-46ED-4645-A18A-132D47BB7E00}" destId="{2426CEA6-6759-491B-BB59-2A30E8A1DAE9}" srcOrd="1" destOrd="0" parTransId="{93EF01F7-849A-46B8-A411-2BCA811968A7}" sibTransId="{716E4DE5-F209-4020-B6E7-5054DBED10F5}"/>
    <dgm:cxn modelId="{04B9B18C-2E9F-46F6-AC42-7E1094A1861D}" type="presOf" srcId="{4F117F35-8C7E-40F7-B900-B755F9A0F29C}" destId="{B482FDF8-F7D8-40B5-8C1A-159BFA677F92}" srcOrd="0" destOrd="0" presId="urn:microsoft.com/office/officeart/2005/8/layout/process1"/>
    <dgm:cxn modelId="{D4A53AE4-D6E9-4C06-9924-E1A7F24DF9E2}" srcId="{30D3A264-46ED-4645-A18A-132D47BB7E00}" destId="{99D6548D-8A88-44B8-90F6-797CDA4B10D6}" srcOrd="2" destOrd="0" parTransId="{1C470448-2189-4F4E-9D05-B6089EC440A0}" sibTransId="{CA54C1F6-6878-4EA1-B98A-9697307D90ED}"/>
    <dgm:cxn modelId="{1B13E2B8-678B-4E58-B215-CF081363A87C}" srcId="{30D3A264-46ED-4645-A18A-132D47BB7E00}" destId="{9D3AB16A-BC3F-4D0A-8865-BAB4DF9DAFE4}" srcOrd="5" destOrd="0" parTransId="{B0A6BFA8-6632-4843-A896-92D5E090D474}" sibTransId="{3FFA2C67-FCF9-48EA-998D-068996947C0D}"/>
    <dgm:cxn modelId="{C452A73C-3679-4352-A884-00C9EF5631D1}" type="presOf" srcId="{EB80C02F-9E66-4F6F-B816-B1E97842FE3D}" destId="{A744428A-40AF-4334-A94B-0FC29666A2DE}" srcOrd="0" destOrd="0" presId="urn:microsoft.com/office/officeart/2005/8/layout/process1"/>
    <dgm:cxn modelId="{E5DC1EBB-369B-4AF6-B3ED-BDACEC16690B}" srcId="{30D3A264-46ED-4645-A18A-132D47BB7E00}" destId="{BC16EFEE-51E9-435F-8ADD-54097A216A1A}" srcOrd="3" destOrd="0" parTransId="{C89E7E93-F16E-49CC-B7F1-F0577A183B5E}" sibTransId="{EB80C02F-9E66-4F6F-B816-B1E97842FE3D}"/>
    <dgm:cxn modelId="{7C9F0C48-B9DA-4E52-A11C-0090CC3170E3}" type="presOf" srcId="{716E4DE5-F209-4020-B6E7-5054DBED10F5}" destId="{FAE1808E-E3E2-448F-8DA6-B04C9A5D7B5B}" srcOrd="1" destOrd="0" presId="urn:microsoft.com/office/officeart/2005/8/layout/process1"/>
    <dgm:cxn modelId="{4B20D49F-4535-476D-ACF9-77A0FB58BD03}" type="presOf" srcId="{9D3AB16A-BC3F-4D0A-8865-BAB4DF9DAFE4}" destId="{9D787626-1C6D-4F13-876A-22777693B8CC}" srcOrd="0" destOrd="0" presId="urn:microsoft.com/office/officeart/2005/8/layout/process1"/>
    <dgm:cxn modelId="{56DE4265-AE19-4C1C-8A87-F5CEB2EB2247}" srcId="{30D3A264-46ED-4645-A18A-132D47BB7E00}" destId="{522D1E32-555D-4A8F-B0FD-3B9F325063BD}" srcOrd="0" destOrd="0" parTransId="{30CDCDA0-D185-4974-903C-D7CDC13A19B5}" sibTransId="{B11BAC27-3A81-485E-96D1-0D4BFE596CA0}"/>
    <dgm:cxn modelId="{BAC147D3-5639-40E1-B20A-6AE11A076264}" type="presOf" srcId="{2426CEA6-6759-491B-BB59-2A30E8A1DAE9}" destId="{912AD0A7-EEB8-4681-A10C-33258526B351}" srcOrd="0" destOrd="0" presId="urn:microsoft.com/office/officeart/2005/8/layout/process1"/>
    <dgm:cxn modelId="{03ADB729-18AD-4A98-A58D-BEAA583D29B1}" type="presOf" srcId="{716E4DE5-F209-4020-B6E7-5054DBED10F5}" destId="{6109E447-9290-4507-A129-F276AB4CE766}" srcOrd="0" destOrd="0" presId="urn:microsoft.com/office/officeart/2005/8/layout/process1"/>
    <dgm:cxn modelId="{AD0F5779-3C17-4005-92AD-9B22E110F775}" type="presOf" srcId="{DC0C852E-9C2D-4C22-87C4-82EA18042570}" destId="{0AC23FE7-3ABD-4538-9C60-532C0C9E7D94}" srcOrd="0" destOrd="0" presId="urn:microsoft.com/office/officeart/2005/8/layout/process1"/>
    <dgm:cxn modelId="{929A08A7-C752-404E-89C3-D88C00FCF211}" type="presParOf" srcId="{86CA8F18-6559-4AF4-A9F9-49AED24DAF10}" destId="{D7E75EB5-147D-4B0F-B769-70E97444273B}" srcOrd="0" destOrd="0" presId="urn:microsoft.com/office/officeart/2005/8/layout/process1"/>
    <dgm:cxn modelId="{23591E5A-3704-4F94-8447-0BB395F9F70D}" type="presParOf" srcId="{86CA8F18-6559-4AF4-A9F9-49AED24DAF10}" destId="{513CB3D8-3C96-497B-B36A-21594DE5F2A4}" srcOrd="1" destOrd="0" presId="urn:microsoft.com/office/officeart/2005/8/layout/process1"/>
    <dgm:cxn modelId="{D844D61F-8CBD-4901-9EE1-D78D31941F08}" type="presParOf" srcId="{513CB3D8-3C96-497B-B36A-21594DE5F2A4}" destId="{D9975677-2FDA-4396-9EF3-3245D626CCBF}" srcOrd="0" destOrd="0" presId="urn:microsoft.com/office/officeart/2005/8/layout/process1"/>
    <dgm:cxn modelId="{617E0412-EB5B-4E40-817A-39E3CB1EA71B}" type="presParOf" srcId="{86CA8F18-6559-4AF4-A9F9-49AED24DAF10}" destId="{912AD0A7-EEB8-4681-A10C-33258526B351}" srcOrd="2" destOrd="0" presId="urn:microsoft.com/office/officeart/2005/8/layout/process1"/>
    <dgm:cxn modelId="{82BB7567-6E8C-4D72-9767-FEFF386FDA32}" type="presParOf" srcId="{86CA8F18-6559-4AF4-A9F9-49AED24DAF10}" destId="{6109E447-9290-4507-A129-F276AB4CE766}" srcOrd="3" destOrd="0" presId="urn:microsoft.com/office/officeart/2005/8/layout/process1"/>
    <dgm:cxn modelId="{77F593F1-E560-42F0-A4A4-A622EADBC55E}" type="presParOf" srcId="{6109E447-9290-4507-A129-F276AB4CE766}" destId="{FAE1808E-E3E2-448F-8DA6-B04C9A5D7B5B}" srcOrd="0" destOrd="0" presId="urn:microsoft.com/office/officeart/2005/8/layout/process1"/>
    <dgm:cxn modelId="{1A57CF78-88A9-4D31-9A67-CBCAA62511D3}" type="presParOf" srcId="{86CA8F18-6559-4AF4-A9F9-49AED24DAF10}" destId="{B79A655B-359A-4BCE-B928-6DD02B6374D0}" srcOrd="4" destOrd="0" presId="urn:microsoft.com/office/officeart/2005/8/layout/process1"/>
    <dgm:cxn modelId="{BA64F77F-A487-46C1-8992-C87E63111F5E}" type="presParOf" srcId="{86CA8F18-6559-4AF4-A9F9-49AED24DAF10}" destId="{6BE4A5E0-1513-48E2-9965-7F26DA240E10}" srcOrd="5" destOrd="0" presId="urn:microsoft.com/office/officeart/2005/8/layout/process1"/>
    <dgm:cxn modelId="{BB7CC51D-5EED-4A95-9E06-974931E6944D}" type="presParOf" srcId="{6BE4A5E0-1513-48E2-9965-7F26DA240E10}" destId="{9956CBD5-D6D9-4DDE-A45A-445B747DA42F}" srcOrd="0" destOrd="0" presId="urn:microsoft.com/office/officeart/2005/8/layout/process1"/>
    <dgm:cxn modelId="{C6C8C687-9B1F-4A75-9857-40B1398A5F2D}" type="presParOf" srcId="{86CA8F18-6559-4AF4-A9F9-49AED24DAF10}" destId="{BA610CB0-555B-499F-A454-3E2A78D04298}" srcOrd="6" destOrd="0" presId="urn:microsoft.com/office/officeart/2005/8/layout/process1"/>
    <dgm:cxn modelId="{81A02CFB-FF8B-43AF-A3DA-1327BF7D8625}" type="presParOf" srcId="{86CA8F18-6559-4AF4-A9F9-49AED24DAF10}" destId="{A744428A-40AF-4334-A94B-0FC29666A2DE}" srcOrd="7" destOrd="0" presId="urn:microsoft.com/office/officeart/2005/8/layout/process1"/>
    <dgm:cxn modelId="{1FC3D229-369D-4591-AE75-3D5348EDAF7F}" type="presParOf" srcId="{A744428A-40AF-4334-A94B-0FC29666A2DE}" destId="{C446BF78-CE9A-4426-8390-66CDF80F2E2C}" srcOrd="0" destOrd="0" presId="urn:microsoft.com/office/officeart/2005/8/layout/process1"/>
    <dgm:cxn modelId="{1D560AA5-D75D-4758-B598-1D66302C993B}" type="presParOf" srcId="{86CA8F18-6559-4AF4-A9F9-49AED24DAF10}" destId="{0AC23FE7-3ABD-4538-9C60-532C0C9E7D94}" srcOrd="8" destOrd="0" presId="urn:microsoft.com/office/officeart/2005/8/layout/process1"/>
    <dgm:cxn modelId="{2C0F52AC-D89F-4E4D-8296-E77F1895D3E5}" type="presParOf" srcId="{86CA8F18-6559-4AF4-A9F9-49AED24DAF10}" destId="{B482FDF8-F7D8-40B5-8C1A-159BFA677F92}" srcOrd="9" destOrd="0" presId="urn:microsoft.com/office/officeart/2005/8/layout/process1"/>
    <dgm:cxn modelId="{FA89CE83-3023-4F3D-BAC5-2AA2429B4B5B}" type="presParOf" srcId="{B482FDF8-F7D8-40B5-8C1A-159BFA677F92}" destId="{EC2218EC-22F2-4D04-B674-675F5F6A5909}" srcOrd="0" destOrd="0" presId="urn:microsoft.com/office/officeart/2005/8/layout/process1"/>
    <dgm:cxn modelId="{5C44DA8A-6642-460B-871E-F75E203BB379}" type="presParOf" srcId="{86CA8F18-6559-4AF4-A9F9-49AED24DAF10}" destId="{9D787626-1C6D-4F13-876A-22777693B8C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75EB5-147D-4B0F-B769-70E97444273B}">
      <dsp:nvSpPr>
        <dsp:cNvPr id="0" name=""/>
        <dsp:cNvSpPr/>
      </dsp:nvSpPr>
      <dsp:spPr>
        <a:xfrm>
          <a:off x="0" y="1619554"/>
          <a:ext cx="751994"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dsp:txBody>
      <dsp:txXfrm>
        <a:off x="22025" y="1641579"/>
        <a:ext cx="707944" cy="744369"/>
      </dsp:txXfrm>
    </dsp:sp>
    <dsp:sp modelId="{513CB3D8-3C96-497B-B36A-21594DE5F2A4}">
      <dsp:nvSpPr>
        <dsp:cNvPr id="0" name=""/>
        <dsp:cNvSpPr/>
      </dsp:nvSpPr>
      <dsp:spPr>
        <a:xfrm rot="21553528" flipH="1">
          <a:off x="790565" y="1911358"/>
          <a:ext cx="466814" cy="2223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he-IL" sz="1000" kern="1200" dirty="0"/>
        </a:p>
      </dsp:txBody>
      <dsp:txXfrm>
        <a:off x="857261" y="1955373"/>
        <a:ext cx="400115" cy="133399"/>
      </dsp:txXfrm>
    </dsp:sp>
    <dsp:sp modelId="{912AD0A7-EEB8-4681-A10C-33258526B351}">
      <dsp:nvSpPr>
        <dsp:cNvPr id="0" name=""/>
        <dsp:cNvSpPr/>
      </dsp:nvSpPr>
      <dsp:spPr>
        <a:xfrm>
          <a:off x="1280107" y="1637790"/>
          <a:ext cx="88962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dsp:txBody>
      <dsp:txXfrm>
        <a:off x="1303199" y="1660882"/>
        <a:ext cx="843442" cy="742235"/>
      </dsp:txXfrm>
    </dsp:sp>
    <dsp:sp modelId="{6109E447-9290-4507-A129-F276AB4CE766}">
      <dsp:nvSpPr>
        <dsp:cNvPr id="0" name=""/>
        <dsp:cNvSpPr/>
      </dsp:nvSpPr>
      <dsp:spPr>
        <a:xfrm flipH="1">
          <a:off x="2160240" y="1908212"/>
          <a:ext cx="560367"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dsp:txBody>
      <dsp:txXfrm>
        <a:off x="2234512" y="1957727"/>
        <a:ext cx="486095" cy="148544"/>
      </dsp:txXfrm>
    </dsp:sp>
    <dsp:sp modelId="{B79A655B-359A-4BCE-B928-6DD02B6374D0}">
      <dsp:nvSpPr>
        <dsp:cNvPr id="0" name=""/>
        <dsp:cNvSpPr/>
      </dsp:nvSpPr>
      <dsp:spPr>
        <a:xfrm>
          <a:off x="2695346" y="1637790"/>
          <a:ext cx="108683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dsp:txBody>
      <dsp:txXfrm>
        <a:off x="2718438" y="1660882"/>
        <a:ext cx="1040652" cy="742235"/>
      </dsp:txXfrm>
    </dsp:sp>
    <dsp:sp modelId="{6BE4A5E0-1513-48E2-9965-7F26DA240E10}">
      <dsp:nvSpPr>
        <dsp:cNvPr id="0" name=""/>
        <dsp:cNvSpPr/>
      </dsp:nvSpPr>
      <dsp:spPr>
        <a:xfrm flipH="1">
          <a:off x="3816424" y="1908212"/>
          <a:ext cx="472897"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dsp:txBody>
      <dsp:txXfrm>
        <a:off x="3890696" y="1957727"/>
        <a:ext cx="398625" cy="148544"/>
      </dsp:txXfrm>
    </dsp:sp>
    <dsp:sp modelId="{BA610CB0-555B-499F-A454-3E2A78D04298}">
      <dsp:nvSpPr>
        <dsp:cNvPr id="0" name=""/>
        <dsp:cNvSpPr/>
      </dsp:nvSpPr>
      <dsp:spPr>
        <a:xfrm>
          <a:off x="4307795" y="1637790"/>
          <a:ext cx="935223"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dsp:txBody>
      <dsp:txXfrm>
        <a:off x="4330887" y="1660882"/>
        <a:ext cx="889039" cy="742235"/>
      </dsp:txXfrm>
    </dsp:sp>
    <dsp:sp modelId="{A744428A-40AF-4334-A94B-0FC29666A2DE}">
      <dsp:nvSpPr>
        <dsp:cNvPr id="0" name=""/>
        <dsp:cNvSpPr/>
      </dsp:nvSpPr>
      <dsp:spPr>
        <a:xfrm flipH="1">
          <a:off x="5256585" y="1908212"/>
          <a:ext cx="514249"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dsp:txBody>
      <dsp:txXfrm>
        <a:off x="5330857" y="1957727"/>
        <a:ext cx="439977" cy="148544"/>
      </dsp:txXfrm>
    </dsp:sp>
    <dsp:sp modelId="{0AC23FE7-3ABD-4538-9C60-532C0C9E7D94}">
      <dsp:nvSpPr>
        <dsp:cNvPr id="0" name=""/>
        <dsp:cNvSpPr/>
      </dsp:nvSpPr>
      <dsp:spPr>
        <a:xfrm>
          <a:off x="5768632" y="1637790"/>
          <a:ext cx="1094878"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dsp:txBody>
      <dsp:txXfrm>
        <a:off x="5791724" y="1660882"/>
        <a:ext cx="1048694" cy="742235"/>
      </dsp:txXfrm>
    </dsp:sp>
    <dsp:sp modelId="{B482FDF8-F7D8-40B5-8C1A-159BFA677F92}">
      <dsp:nvSpPr>
        <dsp:cNvPr id="0" name=""/>
        <dsp:cNvSpPr/>
      </dsp:nvSpPr>
      <dsp:spPr>
        <a:xfrm rot="78914" flipH="1">
          <a:off x="6838427" y="1915005"/>
          <a:ext cx="594120" cy="196362"/>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he-IL" sz="800" kern="1200" dirty="0"/>
        </a:p>
      </dsp:txBody>
      <dsp:txXfrm>
        <a:off x="6897328" y="1954953"/>
        <a:ext cx="535211" cy="117818"/>
      </dsp:txXfrm>
    </dsp:sp>
    <dsp:sp modelId="{9D787626-1C6D-4F13-876A-22777693B8CC}">
      <dsp:nvSpPr>
        <dsp:cNvPr id="0" name=""/>
        <dsp:cNvSpPr/>
      </dsp:nvSpPr>
      <dsp:spPr>
        <a:xfrm>
          <a:off x="7391622" y="1604897"/>
          <a:ext cx="71421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dsp:txBody>
      <dsp:txXfrm>
        <a:off x="7412541" y="1625816"/>
        <a:ext cx="672378" cy="746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75EB5-147D-4B0F-B769-70E97444273B}">
      <dsp:nvSpPr>
        <dsp:cNvPr id="0" name=""/>
        <dsp:cNvSpPr/>
      </dsp:nvSpPr>
      <dsp:spPr>
        <a:xfrm>
          <a:off x="0" y="1619554"/>
          <a:ext cx="751994"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תאים</a:t>
          </a:r>
          <a:endParaRPr lang="he-IL" sz="1800" kern="1200" dirty="0"/>
        </a:p>
      </dsp:txBody>
      <dsp:txXfrm>
        <a:off x="22025" y="1641579"/>
        <a:ext cx="707944" cy="744369"/>
      </dsp:txXfrm>
    </dsp:sp>
    <dsp:sp modelId="{513CB3D8-3C96-497B-B36A-21594DE5F2A4}">
      <dsp:nvSpPr>
        <dsp:cNvPr id="0" name=""/>
        <dsp:cNvSpPr/>
      </dsp:nvSpPr>
      <dsp:spPr>
        <a:xfrm rot="21553528" flipH="1">
          <a:off x="790565" y="1911358"/>
          <a:ext cx="466814" cy="2223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he-IL" sz="1000" kern="1200" dirty="0"/>
        </a:p>
      </dsp:txBody>
      <dsp:txXfrm>
        <a:off x="857261" y="1955373"/>
        <a:ext cx="400115" cy="133399"/>
      </dsp:txXfrm>
    </dsp:sp>
    <dsp:sp modelId="{912AD0A7-EEB8-4681-A10C-33258526B351}">
      <dsp:nvSpPr>
        <dsp:cNvPr id="0" name=""/>
        <dsp:cNvSpPr/>
      </dsp:nvSpPr>
      <dsp:spPr>
        <a:xfrm>
          <a:off x="1280107" y="1637790"/>
          <a:ext cx="88962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פלסמה</a:t>
          </a:r>
          <a:endParaRPr lang="he-IL" sz="1800" kern="1200" dirty="0"/>
        </a:p>
      </dsp:txBody>
      <dsp:txXfrm>
        <a:off x="1303199" y="1660882"/>
        <a:ext cx="843442" cy="742235"/>
      </dsp:txXfrm>
    </dsp:sp>
    <dsp:sp modelId="{6109E447-9290-4507-A129-F276AB4CE766}">
      <dsp:nvSpPr>
        <dsp:cNvPr id="0" name=""/>
        <dsp:cNvSpPr/>
      </dsp:nvSpPr>
      <dsp:spPr>
        <a:xfrm flipH="1">
          <a:off x="2160240" y="1908212"/>
          <a:ext cx="560367"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dsp:txBody>
      <dsp:txXfrm>
        <a:off x="2234512" y="1957727"/>
        <a:ext cx="486095" cy="148544"/>
      </dsp:txXfrm>
    </dsp:sp>
    <dsp:sp modelId="{B79A655B-359A-4BCE-B928-6DD02B6374D0}">
      <dsp:nvSpPr>
        <dsp:cNvPr id="0" name=""/>
        <dsp:cNvSpPr/>
      </dsp:nvSpPr>
      <dsp:spPr>
        <a:xfrm>
          <a:off x="2695346" y="1637790"/>
          <a:ext cx="108683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תאי דם אדומים</a:t>
          </a:r>
          <a:endParaRPr lang="he-IL" sz="1800" kern="1200" dirty="0"/>
        </a:p>
      </dsp:txBody>
      <dsp:txXfrm>
        <a:off x="2718438" y="1660882"/>
        <a:ext cx="1040652" cy="742235"/>
      </dsp:txXfrm>
    </dsp:sp>
    <dsp:sp modelId="{6BE4A5E0-1513-48E2-9965-7F26DA240E10}">
      <dsp:nvSpPr>
        <dsp:cNvPr id="0" name=""/>
        <dsp:cNvSpPr/>
      </dsp:nvSpPr>
      <dsp:spPr>
        <a:xfrm flipH="1">
          <a:off x="3816424" y="1908212"/>
          <a:ext cx="472897"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dsp:txBody>
      <dsp:txXfrm>
        <a:off x="3890696" y="1957727"/>
        <a:ext cx="398625" cy="148544"/>
      </dsp:txXfrm>
    </dsp:sp>
    <dsp:sp modelId="{BA610CB0-555B-499F-A454-3E2A78D04298}">
      <dsp:nvSpPr>
        <dsp:cNvPr id="0" name=""/>
        <dsp:cNvSpPr/>
      </dsp:nvSpPr>
      <dsp:spPr>
        <a:xfrm>
          <a:off x="4307795" y="1637790"/>
          <a:ext cx="935223"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פלסמה</a:t>
          </a:r>
          <a:endParaRPr lang="he-IL" sz="1800" kern="1200" dirty="0"/>
        </a:p>
      </dsp:txBody>
      <dsp:txXfrm>
        <a:off x="4330887" y="1660882"/>
        <a:ext cx="889039" cy="742235"/>
      </dsp:txXfrm>
    </dsp:sp>
    <dsp:sp modelId="{A744428A-40AF-4334-A94B-0FC29666A2DE}">
      <dsp:nvSpPr>
        <dsp:cNvPr id="0" name=""/>
        <dsp:cNvSpPr/>
      </dsp:nvSpPr>
      <dsp:spPr>
        <a:xfrm flipH="1">
          <a:off x="5256585" y="1908212"/>
          <a:ext cx="514249" cy="247574"/>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dsp:txBody>
      <dsp:txXfrm>
        <a:off x="5330857" y="1957727"/>
        <a:ext cx="439977" cy="148544"/>
      </dsp:txXfrm>
    </dsp:sp>
    <dsp:sp modelId="{0AC23FE7-3ABD-4538-9C60-532C0C9E7D94}">
      <dsp:nvSpPr>
        <dsp:cNvPr id="0" name=""/>
        <dsp:cNvSpPr/>
      </dsp:nvSpPr>
      <dsp:spPr>
        <a:xfrm>
          <a:off x="5768632" y="1637790"/>
          <a:ext cx="1094878"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נאדיות</a:t>
          </a:r>
          <a:endParaRPr lang="he-IL" sz="1800" kern="1200" dirty="0"/>
        </a:p>
      </dsp:txBody>
      <dsp:txXfrm>
        <a:off x="5791724" y="1660882"/>
        <a:ext cx="1048694" cy="742235"/>
      </dsp:txXfrm>
    </dsp:sp>
    <dsp:sp modelId="{B482FDF8-F7D8-40B5-8C1A-159BFA677F92}">
      <dsp:nvSpPr>
        <dsp:cNvPr id="0" name=""/>
        <dsp:cNvSpPr/>
      </dsp:nvSpPr>
      <dsp:spPr>
        <a:xfrm rot="78914" flipH="1">
          <a:off x="6838427" y="1915005"/>
          <a:ext cx="594120" cy="196362"/>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he-IL" sz="800" kern="1200" dirty="0"/>
        </a:p>
      </dsp:txBody>
      <dsp:txXfrm>
        <a:off x="6897328" y="1954953"/>
        <a:ext cx="535211" cy="117818"/>
      </dsp:txXfrm>
    </dsp:sp>
    <dsp:sp modelId="{9D787626-1C6D-4F13-876A-22777693B8CC}">
      <dsp:nvSpPr>
        <dsp:cNvPr id="0" name=""/>
        <dsp:cNvSpPr/>
      </dsp:nvSpPr>
      <dsp:spPr>
        <a:xfrm>
          <a:off x="7391622" y="1604897"/>
          <a:ext cx="714216" cy="7884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t>אוויר</a:t>
          </a:r>
          <a:endParaRPr lang="he-IL" sz="1800" kern="1200" dirty="0"/>
        </a:p>
      </dsp:txBody>
      <dsp:txXfrm>
        <a:off x="7412541" y="1625816"/>
        <a:ext cx="672378" cy="7465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FAD22ED7-DF03-4975-9F48-A020CDBD01E9}" type="datetimeFigureOut">
              <a:rPr lang="he-IL"/>
              <a:pPr>
                <a:defRPr/>
              </a:pPr>
              <a:t>י"ח/שבט/תשע"ו</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6F92819B-DDD4-424D-B423-D9B67F338CCE}" type="slidenum">
              <a:rPr lang="he-IL"/>
              <a:pPr>
                <a:defRPr/>
              </a:pPr>
              <a:t>‹#›</a:t>
            </a:fld>
            <a:endParaRPr lang="he-IL" dirty="0"/>
          </a:p>
        </p:txBody>
      </p:sp>
    </p:spTree>
    <p:extLst>
      <p:ext uri="{BB962C8B-B14F-4D97-AF65-F5344CB8AC3E}">
        <p14:creationId xmlns:p14="http://schemas.microsoft.com/office/powerpoint/2010/main" val="209679402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FFECE2-90D8-441D-9B75-97989AD132E4}"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52</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53</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7289894-4AF7-4A8F-B82A-16E17EB0160B}"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60036F8-C22F-4FB1-B96F-86254D98AA0E}" type="slidenum">
              <a:rPr lang="he-IL"/>
              <a:pPr>
                <a:defRPr/>
              </a:pPr>
              <a:t>‹#›</a:t>
            </a:fld>
            <a:endParaRPr lang="he-IL" dirty="0"/>
          </a:p>
        </p:txBody>
      </p:sp>
    </p:spTree>
    <p:extLst>
      <p:ext uri="{BB962C8B-B14F-4D97-AF65-F5344CB8AC3E}">
        <p14:creationId xmlns:p14="http://schemas.microsoft.com/office/powerpoint/2010/main" val="314794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2D19C26-672E-4ADA-B550-631F6ACED049}" type="slidenum">
              <a:rPr lang="he-IL"/>
              <a:pPr>
                <a:defRPr/>
              </a:pPr>
              <a:t>‹#›</a:t>
            </a:fld>
            <a:endParaRPr lang="he-IL" dirty="0"/>
          </a:p>
        </p:txBody>
      </p:sp>
    </p:spTree>
    <p:extLst>
      <p:ext uri="{BB962C8B-B14F-4D97-AF65-F5344CB8AC3E}">
        <p14:creationId xmlns:p14="http://schemas.microsoft.com/office/powerpoint/2010/main" val="192254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4522AB3-3538-429D-8F39-A70F3A79936B}"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747C0C0-4784-43E9-9A00-EBD850B3C564}" type="slidenum">
              <a:rPr lang="he-IL"/>
              <a:pPr>
                <a:defRPr/>
              </a:pPr>
              <a:t>‹#›</a:t>
            </a:fld>
            <a:endParaRPr lang="he-IL" dirty="0"/>
          </a:p>
        </p:txBody>
      </p:sp>
    </p:spTree>
    <p:extLst>
      <p:ext uri="{BB962C8B-B14F-4D97-AF65-F5344CB8AC3E}">
        <p14:creationId xmlns:p14="http://schemas.microsoft.com/office/powerpoint/2010/main" val="3105506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808144C-574F-4C4D-9A5F-517C8DB5C62D}" type="slidenum">
              <a:rPr lang="he-IL"/>
              <a:pPr>
                <a:defRPr/>
              </a:pPr>
              <a:t>‹#›</a:t>
            </a:fld>
            <a:endParaRPr lang="he-IL" dirty="0"/>
          </a:p>
        </p:txBody>
      </p:sp>
    </p:spTree>
    <p:extLst>
      <p:ext uri="{BB962C8B-B14F-4D97-AF65-F5344CB8AC3E}">
        <p14:creationId xmlns:p14="http://schemas.microsoft.com/office/powerpoint/2010/main" val="218687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CDB8E7F-F747-4B28-82A8-82CDD7BCBB99}" type="slidenum">
              <a:rPr lang="he-IL"/>
              <a:pPr>
                <a:defRPr/>
              </a:pPr>
              <a:t>‹#›</a:t>
            </a:fld>
            <a:endParaRPr lang="he-IL" dirty="0"/>
          </a:p>
        </p:txBody>
      </p:sp>
    </p:spTree>
    <p:extLst>
      <p:ext uri="{BB962C8B-B14F-4D97-AF65-F5344CB8AC3E}">
        <p14:creationId xmlns:p14="http://schemas.microsoft.com/office/powerpoint/2010/main" val="20779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E1C8C0-1090-4D9F-9B85-990449995DF4}"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54AA799-CCDF-4A2F-8F86-D3E23EF7A474}" type="slidenum">
              <a:rPr lang="he-IL"/>
              <a:pPr>
                <a:defRPr/>
              </a:pPr>
              <a:t>‹#›</a:t>
            </a:fld>
            <a:endParaRPr lang="he-IL" dirty="0"/>
          </a:p>
        </p:txBody>
      </p:sp>
    </p:spTree>
    <p:extLst>
      <p:ext uri="{BB962C8B-B14F-4D97-AF65-F5344CB8AC3E}">
        <p14:creationId xmlns:p14="http://schemas.microsoft.com/office/powerpoint/2010/main" val="221561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5157954-2B83-43ED-9B80-18628E1285B1}" type="slidenum">
              <a:rPr lang="he-IL"/>
              <a:pPr>
                <a:defRPr/>
              </a:pPr>
              <a:t>‹#›</a:t>
            </a:fld>
            <a:endParaRPr lang="he-IL" dirty="0"/>
          </a:p>
        </p:txBody>
      </p:sp>
    </p:spTree>
    <p:extLst>
      <p:ext uri="{BB962C8B-B14F-4D97-AF65-F5344CB8AC3E}">
        <p14:creationId xmlns:p14="http://schemas.microsoft.com/office/powerpoint/2010/main" val="3231744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71FAE26-A761-44AA-93E6-FD7EF42DBFFD}" type="slidenum">
              <a:rPr lang="he-IL"/>
              <a:pPr>
                <a:defRPr/>
              </a:pPr>
              <a:t>‹#›</a:t>
            </a:fld>
            <a:endParaRPr lang="he-IL" dirty="0"/>
          </a:p>
        </p:txBody>
      </p:sp>
    </p:spTree>
    <p:extLst>
      <p:ext uri="{BB962C8B-B14F-4D97-AF65-F5344CB8AC3E}">
        <p14:creationId xmlns:p14="http://schemas.microsoft.com/office/powerpoint/2010/main" val="3698263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DD8B9BB-B5C8-4676-94D2-88A61766AE7C}"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7CCB046-7074-4F84-ADA7-947E330DE707}" type="slidenum">
              <a:rPr lang="he-IL"/>
              <a:pPr>
                <a:defRPr/>
              </a:pPr>
              <a:t>‹#›</a:t>
            </a:fld>
            <a:endParaRPr lang="he-IL" dirty="0"/>
          </a:p>
        </p:txBody>
      </p:sp>
    </p:spTree>
    <p:extLst>
      <p:ext uri="{BB962C8B-B14F-4D97-AF65-F5344CB8AC3E}">
        <p14:creationId xmlns:p14="http://schemas.microsoft.com/office/powerpoint/2010/main" val="417910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0465A99-4DA3-462B-A728-25327B6DE417}" type="slidenum">
              <a:rPr lang="he-IL"/>
              <a:pPr>
                <a:defRPr/>
              </a:pPr>
              <a:t>‹#›</a:t>
            </a:fld>
            <a:endParaRPr lang="he-IL" dirty="0"/>
          </a:p>
        </p:txBody>
      </p:sp>
    </p:spTree>
    <p:extLst>
      <p:ext uri="{BB962C8B-B14F-4D97-AF65-F5344CB8AC3E}">
        <p14:creationId xmlns:p14="http://schemas.microsoft.com/office/powerpoint/2010/main" val="3832833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F21D0AE-34A3-48AB-93F3-2EDBD9FCB0E7}" type="slidenum">
              <a:rPr lang="he-IL"/>
              <a:pPr>
                <a:defRPr/>
              </a:pPr>
              <a:t>‹#›</a:t>
            </a:fld>
            <a:endParaRPr lang="he-IL" dirty="0"/>
          </a:p>
        </p:txBody>
      </p:sp>
    </p:spTree>
    <p:extLst>
      <p:ext uri="{BB962C8B-B14F-4D97-AF65-F5344CB8AC3E}">
        <p14:creationId xmlns:p14="http://schemas.microsoft.com/office/powerpoint/2010/main" val="53592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F5435F8-B178-4C48-9F86-B216C611BC0D}" type="slidenum">
              <a:rPr lang="he-IL"/>
              <a:pPr>
                <a:defRPr/>
              </a:pPr>
              <a:t>‹#›</a:t>
            </a:fld>
            <a:endParaRPr lang="he-IL" dirty="0"/>
          </a:p>
        </p:txBody>
      </p:sp>
    </p:spTree>
    <p:extLst>
      <p:ext uri="{BB962C8B-B14F-4D97-AF65-F5344CB8AC3E}">
        <p14:creationId xmlns:p14="http://schemas.microsoft.com/office/powerpoint/2010/main" val="3672314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CDF4A45-BD14-4DD2-B4D6-BC5CB2658C62}"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4F3F238-DDD0-4233-ABA9-B5FEDD5686F3}" type="slidenum">
              <a:rPr lang="he-IL"/>
              <a:pPr>
                <a:defRPr/>
              </a:pPr>
              <a:t>‹#›</a:t>
            </a:fld>
            <a:endParaRPr lang="he-IL" dirty="0"/>
          </a:p>
        </p:txBody>
      </p:sp>
    </p:spTree>
    <p:extLst>
      <p:ext uri="{BB962C8B-B14F-4D97-AF65-F5344CB8AC3E}">
        <p14:creationId xmlns:p14="http://schemas.microsoft.com/office/powerpoint/2010/main" val="2904837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20C40C9-61B1-4393-A211-1AA5E88191E7}" type="slidenum">
              <a:rPr lang="he-IL"/>
              <a:pPr>
                <a:defRPr/>
              </a:pPr>
              <a:t>‹#›</a:t>
            </a:fld>
            <a:endParaRPr lang="he-IL" dirty="0"/>
          </a:p>
        </p:txBody>
      </p:sp>
    </p:spTree>
    <p:extLst>
      <p:ext uri="{BB962C8B-B14F-4D97-AF65-F5344CB8AC3E}">
        <p14:creationId xmlns:p14="http://schemas.microsoft.com/office/powerpoint/2010/main" val="1193764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01B1738-7A0F-45FB-83B3-3398D1158CC1}" type="slidenum">
              <a:rPr lang="he-IL"/>
              <a:pPr>
                <a:defRPr/>
              </a:pPr>
              <a:t>‹#›</a:t>
            </a:fld>
            <a:endParaRPr lang="he-IL" dirty="0"/>
          </a:p>
        </p:txBody>
      </p:sp>
    </p:spTree>
    <p:extLst>
      <p:ext uri="{BB962C8B-B14F-4D97-AF65-F5344CB8AC3E}">
        <p14:creationId xmlns:p14="http://schemas.microsoft.com/office/powerpoint/2010/main" val="1167128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3477E91-DB1D-4204-9613-517EAEC365B2}"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A0A5C23-AC69-42E2-BBC1-A31F8A300363}" type="slidenum">
              <a:rPr lang="he-IL"/>
              <a:pPr>
                <a:defRPr/>
              </a:pPr>
              <a:t>‹#›</a:t>
            </a:fld>
            <a:endParaRPr lang="he-IL" dirty="0"/>
          </a:p>
        </p:txBody>
      </p:sp>
    </p:spTree>
    <p:extLst>
      <p:ext uri="{BB962C8B-B14F-4D97-AF65-F5344CB8AC3E}">
        <p14:creationId xmlns:p14="http://schemas.microsoft.com/office/powerpoint/2010/main" val="3687707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1CAD42A-A8D7-4783-9B73-10D5811627FF}" type="slidenum">
              <a:rPr lang="he-IL"/>
              <a:pPr>
                <a:defRPr/>
              </a:pPr>
              <a:t>‹#›</a:t>
            </a:fld>
            <a:endParaRPr lang="he-IL" dirty="0"/>
          </a:p>
        </p:txBody>
      </p:sp>
    </p:spTree>
    <p:extLst>
      <p:ext uri="{BB962C8B-B14F-4D97-AF65-F5344CB8AC3E}">
        <p14:creationId xmlns:p14="http://schemas.microsoft.com/office/powerpoint/2010/main" val="3997421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1571F95-11D0-4C6A-84BF-526A64718F74}" type="slidenum">
              <a:rPr lang="he-IL"/>
              <a:pPr>
                <a:defRPr/>
              </a:pPr>
              <a:t>‹#›</a:t>
            </a:fld>
            <a:endParaRPr lang="he-IL" dirty="0"/>
          </a:p>
        </p:txBody>
      </p:sp>
    </p:spTree>
    <p:extLst>
      <p:ext uri="{BB962C8B-B14F-4D97-AF65-F5344CB8AC3E}">
        <p14:creationId xmlns:p14="http://schemas.microsoft.com/office/powerpoint/2010/main" val="326422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420D0A6-9DAF-4F25-872F-27DABB77715E}"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7B9A2DD-B7CE-4686-B4F6-9CB08D8BE55B}" type="slidenum">
              <a:rPr lang="he-IL"/>
              <a:pPr>
                <a:defRPr/>
              </a:pPr>
              <a:t>‹#›</a:t>
            </a:fld>
            <a:endParaRPr lang="he-IL" dirty="0"/>
          </a:p>
        </p:txBody>
      </p:sp>
    </p:spTree>
    <p:extLst>
      <p:ext uri="{BB962C8B-B14F-4D97-AF65-F5344CB8AC3E}">
        <p14:creationId xmlns:p14="http://schemas.microsoft.com/office/powerpoint/2010/main" val="3401422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A9F7CD7-6E6A-4224-BC95-A8EA52E83B26}" type="slidenum">
              <a:rPr lang="he-IL"/>
              <a:pPr>
                <a:defRPr/>
              </a:pPr>
              <a:t>‹#›</a:t>
            </a:fld>
            <a:endParaRPr lang="he-IL" dirty="0"/>
          </a:p>
        </p:txBody>
      </p:sp>
    </p:spTree>
    <p:extLst>
      <p:ext uri="{BB962C8B-B14F-4D97-AF65-F5344CB8AC3E}">
        <p14:creationId xmlns:p14="http://schemas.microsoft.com/office/powerpoint/2010/main" val="1268628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A9B2A8B-8BA5-436C-A3FC-2BE79115E3BA}" type="slidenum">
              <a:rPr lang="he-IL"/>
              <a:pPr>
                <a:defRPr/>
              </a:pPr>
              <a:t>‹#›</a:t>
            </a:fld>
            <a:endParaRPr lang="he-IL" dirty="0"/>
          </a:p>
        </p:txBody>
      </p:sp>
    </p:spTree>
    <p:extLst>
      <p:ext uri="{BB962C8B-B14F-4D97-AF65-F5344CB8AC3E}">
        <p14:creationId xmlns:p14="http://schemas.microsoft.com/office/powerpoint/2010/main" val="3878903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2A09418-468F-4CE5-8002-4D71D1D07176}"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1FA468E-0261-4EA9-86E1-CFB20668210D}" type="slidenum">
              <a:rPr lang="he-IL"/>
              <a:pPr>
                <a:defRPr/>
              </a:pPr>
              <a:t>‹#›</a:t>
            </a:fld>
            <a:endParaRPr lang="he-IL" dirty="0"/>
          </a:p>
        </p:txBody>
      </p:sp>
    </p:spTree>
    <p:extLst>
      <p:ext uri="{BB962C8B-B14F-4D97-AF65-F5344CB8AC3E}">
        <p14:creationId xmlns:p14="http://schemas.microsoft.com/office/powerpoint/2010/main" val="128104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3C2C677-BE5A-4C71-8E59-CE94E027C440}" type="slidenum">
              <a:rPr lang="he-IL"/>
              <a:pPr>
                <a:defRPr/>
              </a:pPr>
              <a:t>‹#›</a:t>
            </a:fld>
            <a:endParaRPr lang="he-IL" dirty="0"/>
          </a:p>
        </p:txBody>
      </p:sp>
    </p:spTree>
    <p:extLst>
      <p:ext uri="{BB962C8B-B14F-4D97-AF65-F5344CB8AC3E}">
        <p14:creationId xmlns:p14="http://schemas.microsoft.com/office/powerpoint/2010/main" val="3261577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B397CA3-CB3A-4B38-9C2A-5017CD79FB5B}"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C10A0BD-C7C4-410D-8B81-F17AD9672984}" type="slidenum">
              <a:rPr lang="he-IL"/>
              <a:pPr>
                <a:defRPr/>
              </a:pPr>
              <a:t>‹#›</a:t>
            </a:fld>
            <a:endParaRPr lang="he-IL" dirty="0"/>
          </a:p>
        </p:txBody>
      </p:sp>
    </p:spTree>
    <p:extLst>
      <p:ext uri="{BB962C8B-B14F-4D97-AF65-F5344CB8AC3E}">
        <p14:creationId xmlns:p14="http://schemas.microsoft.com/office/powerpoint/2010/main" val="775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2A5BF65-3E93-4080-81B0-22F186FBC300}" type="slidenum">
              <a:rPr lang="he-IL"/>
              <a:pPr>
                <a:defRPr/>
              </a:pPr>
              <a:t>‹#›</a:t>
            </a:fld>
            <a:endParaRPr lang="he-IL" dirty="0"/>
          </a:p>
        </p:txBody>
      </p:sp>
    </p:spTree>
    <p:extLst>
      <p:ext uri="{BB962C8B-B14F-4D97-AF65-F5344CB8AC3E}">
        <p14:creationId xmlns:p14="http://schemas.microsoft.com/office/powerpoint/2010/main" val="3697353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0EC6CED-6538-424B-8A8D-D495E0FC9372}" type="slidenum">
              <a:rPr lang="he-IL"/>
              <a:pPr>
                <a:defRPr/>
              </a:pPr>
              <a:t>‹#›</a:t>
            </a:fld>
            <a:endParaRPr lang="he-IL" dirty="0"/>
          </a:p>
        </p:txBody>
      </p:sp>
    </p:spTree>
    <p:extLst>
      <p:ext uri="{BB962C8B-B14F-4D97-AF65-F5344CB8AC3E}">
        <p14:creationId xmlns:p14="http://schemas.microsoft.com/office/powerpoint/2010/main" val="382032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BA2C18A-E14E-43B0-9916-1DEE7884011D}"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A498B9AF-5B63-4B05-8A29-1052365118AF}" type="slidenum">
              <a:rPr lang="he-IL"/>
              <a:pPr>
                <a:defRPr/>
              </a:pPr>
              <a:t>‹#›</a:t>
            </a:fld>
            <a:endParaRPr lang="he-IL" dirty="0"/>
          </a:p>
        </p:txBody>
      </p:sp>
    </p:spTree>
    <p:extLst>
      <p:ext uri="{BB962C8B-B14F-4D97-AF65-F5344CB8AC3E}">
        <p14:creationId xmlns:p14="http://schemas.microsoft.com/office/powerpoint/2010/main" val="772140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32C17798-0BD3-48BD-AB8D-E707DFEEB0EC}" type="slidenum">
              <a:rPr lang="he-IL"/>
              <a:pPr>
                <a:defRPr/>
              </a:pPr>
              <a:t>‹#›</a:t>
            </a:fld>
            <a:endParaRPr lang="he-IL" dirty="0"/>
          </a:p>
        </p:txBody>
      </p:sp>
    </p:spTree>
    <p:extLst>
      <p:ext uri="{BB962C8B-B14F-4D97-AF65-F5344CB8AC3E}">
        <p14:creationId xmlns:p14="http://schemas.microsoft.com/office/powerpoint/2010/main" val="551152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F72DD4AB-3E67-4CF2-BF90-ACF166865787}" type="slidenum">
              <a:rPr lang="he-IL"/>
              <a:pPr>
                <a:defRPr/>
              </a:pPr>
              <a:t>‹#›</a:t>
            </a:fld>
            <a:endParaRPr lang="he-IL" dirty="0"/>
          </a:p>
        </p:txBody>
      </p:sp>
    </p:spTree>
    <p:extLst>
      <p:ext uri="{BB962C8B-B14F-4D97-AF65-F5344CB8AC3E}">
        <p14:creationId xmlns:p14="http://schemas.microsoft.com/office/powerpoint/2010/main" val="513788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75DC5A1-1999-4709-A1DB-95E74C400B04}"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B907013F-55B9-48A3-B96C-36D7EEACC4EA}" type="slidenum">
              <a:rPr lang="he-IL"/>
              <a:pPr>
                <a:defRPr/>
              </a:pPr>
              <a:t>‹#›</a:t>
            </a:fld>
            <a:endParaRPr lang="he-IL" dirty="0"/>
          </a:p>
        </p:txBody>
      </p:sp>
    </p:spTree>
    <p:extLst>
      <p:ext uri="{BB962C8B-B14F-4D97-AF65-F5344CB8AC3E}">
        <p14:creationId xmlns:p14="http://schemas.microsoft.com/office/powerpoint/2010/main" val="4068877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93331913-7FCE-4D5B-96A7-E0F78FD1A68D}" type="slidenum">
              <a:rPr lang="he-IL"/>
              <a:pPr>
                <a:defRPr/>
              </a:pPr>
              <a:t>‹#›</a:t>
            </a:fld>
            <a:endParaRPr lang="he-IL" dirty="0"/>
          </a:p>
        </p:txBody>
      </p:sp>
    </p:spTree>
    <p:extLst>
      <p:ext uri="{BB962C8B-B14F-4D97-AF65-F5344CB8AC3E}">
        <p14:creationId xmlns:p14="http://schemas.microsoft.com/office/powerpoint/2010/main" val="3877578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A4CF1698-6AD6-4FEE-97A3-308CAA210BDF}" type="slidenum">
              <a:rPr lang="he-IL"/>
              <a:pPr>
                <a:defRPr/>
              </a:pPr>
              <a:t>‹#›</a:t>
            </a:fld>
            <a:endParaRPr lang="he-IL" dirty="0"/>
          </a:p>
        </p:txBody>
      </p:sp>
    </p:spTree>
    <p:extLst>
      <p:ext uri="{BB962C8B-B14F-4D97-AF65-F5344CB8AC3E}">
        <p14:creationId xmlns:p14="http://schemas.microsoft.com/office/powerpoint/2010/main" val="1968612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574092F-0758-4B81-819B-C5A82AFAAB8F}"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4632D81-D9C5-4611-91A4-1FEFCE3AB564}" type="slidenum">
              <a:rPr lang="he-IL"/>
              <a:pPr>
                <a:defRPr/>
              </a:pPr>
              <a:t>‹#›</a:t>
            </a:fld>
            <a:endParaRPr lang="he-IL" dirty="0"/>
          </a:p>
        </p:txBody>
      </p:sp>
    </p:spTree>
    <p:extLst>
      <p:ext uri="{BB962C8B-B14F-4D97-AF65-F5344CB8AC3E}">
        <p14:creationId xmlns:p14="http://schemas.microsoft.com/office/powerpoint/2010/main" val="223002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4BA313E-E85F-46A6-BDE5-B372775908F0}"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17074C3-BDF7-4EDC-A428-9063165B8C5D}" type="slidenum">
              <a:rPr lang="he-IL"/>
              <a:pPr>
                <a:defRPr/>
              </a:pPr>
              <a:t>‹#›</a:t>
            </a:fld>
            <a:endParaRPr lang="he-IL" dirty="0"/>
          </a:p>
        </p:txBody>
      </p:sp>
    </p:spTree>
    <p:extLst>
      <p:ext uri="{BB962C8B-B14F-4D97-AF65-F5344CB8AC3E}">
        <p14:creationId xmlns:p14="http://schemas.microsoft.com/office/powerpoint/2010/main" val="846838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6004E7E-B9D9-4442-AAD5-5FC65E3C43C2}" type="slidenum">
              <a:rPr lang="he-IL"/>
              <a:pPr>
                <a:defRPr/>
              </a:pPr>
              <a:t>‹#›</a:t>
            </a:fld>
            <a:endParaRPr lang="he-IL" dirty="0"/>
          </a:p>
        </p:txBody>
      </p:sp>
    </p:spTree>
    <p:extLst>
      <p:ext uri="{BB962C8B-B14F-4D97-AF65-F5344CB8AC3E}">
        <p14:creationId xmlns:p14="http://schemas.microsoft.com/office/powerpoint/2010/main" val="278101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33D02FE-7ACC-497F-A3DF-861471AE2CFD}" type="slidenum">
              <a:rPr lang="he-IL"/>
              <a:pPr>
                <a:defRPr/>
              </a:pPr>
              <a:t>‹#›</a:t>
            </a:fld>
            <a:endParaRPr lang="he-IL" dirty="0"/>
          </a:p>
        </p:txBody>
      </p:sp>
    </p:spTree>
    <p:extLst>
      <p:ext uri="{BB962C8B-B14F-4D97-AF65-F5344CB8AC3E}">
        <p14:creationId xmlns:p14="http://schemas.microsoft.com/office/powerpoint/2010/main" val="4201357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A489EA6-66AB-4379-AD1B-BF6335DFBF3A}"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2A04F84-0C58-470A-9C30-218FC15F9AE6}" type="slidenum">
              <a:rPr lang="he-IL"/>
              <a:pPr>
                <a:defRPr/>
              </a:pPr>
              <a:t>‹#›</a:t>
            </a:fld>
            <a:endParaRPr lang="he-IL" dirty="0"/>
          </a:p>
        </p:txBody>
      </p:sp>
    </p:spTree>
    <p:extLst>
      <p:ext uri="{BB962C8B-B14F-4D97-AF65-F5344CB8AC3E}">
        <p14:creationId xmlns:p14="http://schemas.microsoft.com/office/powerpoint/2010/main" val="4271907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103631F-78C5-433C-A1A9-B1B57289AA26}" type="slidenum">
              <a:rPr lang="he-IL"/>
              <a:pPr>
                <a:defRPr/>
              </a:pPr>
              <a:t>‹#›</a:t>
            </a:fld>
            <a:endParaRPr lang="he-IL" dirty="0"/>
          </a:p>
        </p:txBody>
      </p:sp>
    </p:spTree>
    <p:extLst>
      <p:ext uri="{BB962C8B-B14F-4D97-AF65-F5344CB8AC3E}">
        <p14:creationId xmlns:p14="http://schemas.microsoft.com/office/powerpoint/2010/main" val="530457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D40201E-C94A-443E-A28D-735A9CA30C4A}" type="slidenum">
              <a:rPr lang="he-IL"/>
              <a:pPr>
                <a:defRPr/>
              </a:pPr>
              <a:t>‹#›</a:t>
            </a:fld>
            <a:endParaRPr lang="he-IL" dirty="0"/>
          </a:p>
        </p:txBody>
      </p:sp>
    </p:spTree>
    <p:extLst>
      <p:ext uri="{BB962C8B-B14F-4D97-AF65-F5344CB8AC3E}">
        <p14:creationId xmlns:p14="http://schemas.microsoft.com/office/powerpoint/2010/main" val="2431170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BEDEBBD-E723-4C37-8ACA-257A8281FA57}"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728B5E7-F9A8-4769-AE92-EB22320C09AF}" type="slidenum">
              <a:rPr lang="he-IL"/>
              <a:pPr>
                <a:defRPr/>
              </a:pPr>
              <a:t>‹#›</a:t>
            </a:fld>
            <a:endParaRPr lang="he-IL" dirty="0"/>
          </a:p>
        </p:txBody>
      </p:sp>
    </p:spTree>
    <p:extLst>
      <p:ext uri="{BB962C8B-B14F-4D97-AF65-F5344CB8AC3E}">
        <p14:creationId xmlns:p14="http://schemas.microsoft.com/office/powerpoint/2010/main" val="2704545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0C092487-159B-4D2C-A3FA-38C524895237}"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73A5B97-BD5D-4AA2-AB71-56BEF3E9F11C}" type="slidenum">
              <a:rPr lang="he-IL"/>
              <a:pPr>
                <a:defRPr/>
              </a:pPr>
              <a:t>‹#›</a:t>
            </a:fld>
            <a:endParaRPr lang="he-IL" dirty="0"/>
          </a:p>
        </p:txBody>
      </p:sp>
    </p:spTree>
    <p:extLst>
      <p:ext uri="{BB962C8B-B14F-4D97-AF65-F5344CB8AC3E}">
        <p14:creationId xmlns:p14="http://schemas.microsoft.com/office/powerpoint/2010/main" val="2971935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67BE008-5A3A-4120-87AC-6BCA0C7E3946}"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C66961C-1B6D-40F8-BC9E-CEE2EA49209D}" type="slidenum">
              <a:rPr lang="he-IL"/>
              <a:pPr>
                <a:defRPr/>
              </a:pPr>
              <a:t>‹#›</a:t>
            </a:fld>
            <a:endParaRPr lang="he-IL" dirty="0"/>
          </a:p>
        </p:txBody>
      </p:sp>
    </p:spTree>
    <p:extLst>
      <p:ext uri="{BB962C8B-B14F-4D97-AF65-F5344CB8AC3E}">
        <p14:creationId xmlns:p14="http://schemas.microsoft.com/office/powerpoint/2010/main" val="749382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5C1165D-5B9B-4362-84F2-25096DA84A60}" type="slidenum">
              <a:rPr lang="he-IL"/>
              <a:pPr>
                <a:defRPr/>
              </a:pPr>
              <a:t>‹#›</a:t>
            </a:fld>
            <a:endParaRPr lang="he-IL" dirty="0"/>
          </a:p>
        </p:txBody>
      </p:sp>
    </p:spTree>
    <p:extLst>
      <p:ext uri="{BB962C8B-B14F-4D97-AF65-F5344CB8AC3E}">
        <p14:creationId xmlns:p14="http://schemas.microsoft.com/office/powerpoint/2010/main" val="2593106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F71BCA2-6C79-46F4-BC6D-5490EC221166}" type="slidenum">
              <a:rPr lang="he-IL"/>
              <a:pPr>
                <a:defRPr/>
              </a:pPr>
              <a:t>‹#›</a:t>
            </a:fld>
            <a:endParaRPr lang="he-IL" dirty="0"/>
          </a:p>
        </p:txBody>
      </p:sp>
    </p:spTree>
    <p:extLst>
      <p:ext uri="{BB962C8B-B14F-4D97-AF65-F5344CB8AC3E}">
        <p14:creationId xmlns:p14="http://schemas.microsoft.com/office/powerpoint/2010/main" val="273361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B231558-CB37-4940-B7A1-1B2E4BDCC25F}"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F92DF7C-E810-4DCC-B4B1-DC98C23D0E5D}" type="slidenum">
              <a:rPr lang="he-IL"/>
              <a:pPr>
                <a:defRPr/>
              </a:pPr>
              <a:t>‹#›</a:t>
            </a:fld>
            <a:endParaRPr lang="he-IL" dirty="0"/>
          </a:p>
        </p:txBody>
      </p:sp>
    </p:spTree>
    <p:extLst>
      <p:ext uri="{BB962C8B-B14F-4D97-AF65-F5344CB8AC3E}">
        <p14:creationId xmlns:p14="http://schemas.microsoft.com/office/powerpoint/2010/main" val="1091076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D915726-6645-42C2-A1BA-1B859F34A092}"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B8107175-3BD4-48DA-919C-01CE03E20E27}" type="slidenum">
              <a:rPr lang="he-IL"/>
              <a:pPr>
                <a:defRPr/>
              </a:pPr>
              <a:t>‹#›</a:t>
            </a:fld>
            <a:endParaRPr lang="he-IL" dirty="0"/>
          </a:p>
        </p:txBody>
      </p:sp>
    </p:spTree>
    <p:extLst>
      <p:ext uri="{BB962C8B-B14F-4D97-AF65-F5344CB8AC3E}">
        <p14:creationId xmlns:p14="http://schemas.microsoft.com/office/powerpoint/2010/main" val="3363183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C762107-76A4-47C6-86CB-0640492BB94E}"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DC0366E-2BE2-4F52-B1F7-399C79313F55}" type="slidenum">
              <a:rPr lang="he-IL"/>
              <a:pPr>
                <a:defRPr/>
              </a:pPr>
              <a:t>‹#›</a:t>
            </a:fld>
            <a:endParaRPr lang="he-IL" dirty="0"/>
          </a:p>
        </p:txBody>
      </p:sp>
    </p:spTree>
    <p:extLst>
      <p:ext uri="{BB962C8B-B14F-4D97-AF65-F5344CB8AC3E}">
        <p14:creationId xmlns:p14="http://schemas.microsoft.com/office/powerpoint/2010/main" val="2717567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2D46F41-41F2-4753-9BEA-1A31F02F340A}" type="slidenum">
              <a:rPr lang="he-IL"/>
              <a:pPr>
                <a:defRPr/>
              </a:pPr>
              <a:t>‹#›</a:t>
            </a:fld>
            <a:endParaRPr lang="he-IL" dirty="0"/>
          </a:p>
        </p:txBody>
      </p:sp>
    </p:spTree>
    <p:extLst>
      <p:ext uri="{BB962C8B-B14F-4D97-AF65-F5344CB8AC3E}">
        <p14:creationId xmlns:p14="http://schemas.microsoft.com/office/powerpoint/2010/main" val="3263579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C5C45D5-83F2-4DFB-B636-29B65CC0CDDF}" type="slidenum">
              <a:rPr lang="he-IL"/>
              <a:pPr>
                <a:defRPr/>
              </a:pPr>
              <a:t>‹#›</a:t>
            </a:fld>
            <a:endParaRPr lang="he-IL" dirty="0"/>
          </a:p>
        </p:txBody>
      </p:sp>
    </p:spTree>
    <p:extLst>
      <p:ext uri="{BB962C8B-B14F-4D97-AF65-F5344CB8AC3E}">
        <p14:creationId xmlns:p14="http://schemas.microsoft.com/office/powerpoint/2010/main" val="3178795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CFA4A6C-5D5D-4C24-92AE-5FF6F24B50C7}"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121CF55-F1FB-414F-B496-820DB6D4D49A}" type="slidenum">
              <a:rPr lang="he-IL"/>
              <a:pPr>
                <a:defRPr/>
              </a:pPr>
              <a:t>‹#›</a:t>
            </a:fld>
            <a:endParaRPr lang="he-IL" dirty="0"/>
          </a:p>
        </p:txBody>
      </p:sp>
    </p:spTree>
    <p:extLst>
      <p:ext uri="{BB962C8B-B14F-4D97-AF65-F5344CB8AC3E}">
        <p14:creationId xmlns:p14="http://schemas.microsoft.com/office/powerpoint/2010/main" val="3351090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D5228AB-DEFC-4B95-B16D-E8ADD58CC6CB}" type="slidenum">
              <a:rPr lang="he-IL"/>
              <a:pPr>
                <a:defRPr/>
              </a:pPr>
              <a:t>‹#›</a:t>
            </a:fld>
            <a:endParaRPr lang="he-IL" dirty="0"/>
          </a:p>
        </p:txBody>
      </p:sp>
    </p:spTree>
    <p:extLst>
      <p:ext uri="{BB962C8B-B14F-4D97-AF65-F5344CB8AC3E}">
        <p14:creationId xmlns:p14="http://schemas.microsoft.com/office/powerpoint/2010/main" val="1536485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03E5ADB-C8BD-4145-9673-10002B1BC726}" type="slidenum">
              <a:rPr lang="he-IL"/>
              <a:pPr>
                <a:defRPr/>
              </a:pPr>
              <a:t>‹#›</a:t>
            </a:fld>
            <a:endParaRPr lang="he-IL" dirty="0"/>
          </a:p>
        </p:txBody>
      </p:sp>
    </p:spTree>
    <p:extLst>
      <p:ext uri="{BB962C8B-B14F-4D97-AF65-F5344CB8AC3E}">
        <p14:creationId xmlns:p14="http://schemas.microsoft.com/office/powerpoint/2010/main" val="1830076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115AC0D-6088-41D9-AACB-65BA9B0DF99B}"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230D240-32D4-4E2E-B9C9-2E5082F24129}" type="slidenum">
              <a:rPr lang="he-IL"/>
              <a:pPr>
                <a:defRPr/>
              </a:pPr>
              <a:t>‹#›</a:t>
            </a:fld>
            <a:endParaRPr lang="he-IL" dirty="0"/>
          </a:p>
        </p:txBody>
      </p:sp>
    </p:spTree>
    <p:extLst>
      <p:ext uri="{BB962C8B-B14F-4D97-AF65-F5344CB8AC3E}">
        <p14:creationId xmlns:p14="http://schemas.microsoft.com/office/powerpoint/2010/main" val="138489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201215D-E063-42F0-A198-8CFC90782729}"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2BE40B5-38BE-4800-BCF1-773CE39F7BED}" type="slidenum">
              <a:rPr lang="he-IL"/>
              <a:pPr>
                <a:defRPr/>
              </a:pPr>
              <a:t>‹#›</a:t>
            </a:fld>
            <a:endParaRPr lang="he-IL" dirty="0"/>
          </a:p>
        </p:txBody>
      </p:sp>
    </p:spTree>
    <p:extLst>
      <p:ext uri="{BB962C8B-B14F-4D97-AF65-F5344CB8AC3E}">
        <p14:creationId xmlns:p14="http://schemas.microsoft.com/office/powerpoint/2010/main" val="2446581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0889C70-2377-4845-BCA1-F5BE1E338099}" type="slidenum">
              <a:rPr lang="he-IL"/>
              <a:pPr>
                <a:defRPr/>
              </a:pPr>
              <a:t>‹#›</a:t>
            </a:fld>
            <a:endParaRPr lang="he-IL" dirty="0"/>
          </a:p>
        </p:txBody>
      </p:sp>
    </p:spTree>
    <p:extLst>
      <p:ext uri="{BB962C8B-B14F-4D97-AF65-F5344CB8AC3E}">
        <p14:creationId xmlns:p14="http://schemas.microsoft.com/office/powerpoint/2010/main" val="226003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E3E0D15-2A17-4C00-955D-E62FACA0E4DE}" type="slidenum">
              <a:rPr lang="he-IL"/>
              <a:pPr>
                <a:defRPr/>
              </a:pPr>
              <a:t>‹#›</a:t>
            </a:fld>
            <a:endParaRPr lang="he-IL" dirty="0"/>
          </a:p>
        </p:txBody>
      </p:sp>
    </p:spTree>
    <p:extLst>
      <p:ext uri="{BB962C8B-B14F-4D97-AF65-F5344CB8AC3E}">
        <p14:creationId xmlns:p14="http://schemas.microsoft.com/office/powerpoint/2010/main" val="9155588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2FE8446-C6B1-4F48-B2AC-3302A32658D8}" type="slidenum">
              <a:rPr lang="he-IL"/>
              <a:pPr>
                <a:defRPr/>
              </a:pPr>
              <a:t>‹#›</a:t>
            </a:fld>
            <a:endParaRPr lang="he-IL" dirty="0"/>
          </a:p>
        </p:txBody>
      </p:sp>
    </p:spTree>
    <p:extLst>
      <p:ext uri="{BB962C8B-B14F-4D97-AF65-F5344CB8AC3E}">
        <p14:creationId xmlns:p14="http://schemas.microsoft.com/office/powerpoint/2010/main" val="519658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5A1352E-8ECA-4544-B249-01BFE0895403}"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C951489-7DBB-4B07-9A55-697FF6EF9CFC}" type="slidenum">
              <a:rPr lang="he-IL"/>
              <a:pPr>
                <a:defRPr/>
              </a:pPr>
              <a:t>‹#›</a:t>
            </a:fld>
            <a:endParaRPr lang="he-IL" dirty="0"/>
          </a:p>
        </p:txBody>
      </p:sp>
    </p:spTree>
    <p:extLst>
      <p:ext uri="{BB962C8B-B14F-4D97-AF65-F5344CB8AC3E}">
        <p14:creationId xmlns:p14="http://schemas.microsoft.com/office/powerpoint/2010/main" val="19777758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863FC97-FE02-4AE6-807B-B7DC5578D0EA}"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218ECAC-12A6-4A72-82DE-7878666F8DC0}" type="slidenum">
              <a:rPr lang="he-IL"/>
              <a:pPr>
                <a:defRPr/>
              </a:pPr>
              <a:t>‹#›</a:t>
            </a:fld>
            <a:endParaRPr lang="he-IL" dirty="0"/>
          </a:p>
        </p:txBody>
      </p:sp>
    </p:spTree>
    <p:extLst>
      <p:ext uri="{BB962C8B-B14F-4D97-AF65-F5344CB8AC3E}">
        <p14:creationId xmlns:p14="http://schemas.microsoft.com/office/powerpoint/2010/main" val="2135224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160C1AC-6739-4630-9666-5796BFD53C65}" type="slidenum">
              <a:rPr lang="he-IL"/>
              <a:pPr>
                <a:defRPr/>
              </a:pPr>
              <a:t>‹#›</a:t>
            </a:fld>
            <a:endParaRPr lang="he-IL" dirty="0"/>
          </a:p>
        </p:txBody>
      </p:sp>
    </p:spTree>
    <p:extLst>
      <p:ext uri="{BB962C8B-B14F-4D97-AF65-F5344CB8AC3E}">
        <p14:creationId xmlns:p14="http://schemas.microsoft.com/office/powerpoint/2010/main" val="1572967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97819AC-4A6E-4898-BC32-9F99D321FCF7}" type="slidenum">
              <a:rPr lang="he-IL"/>
              <a:pPr>
                <a:defRPr/>
              </a:pPr>
              <a:t>‹#›</a:t>
            </a:fld>
            <a:endParaRPr lang="he-IL" dirty="0"/>
          </a:p>
        </p:txBody>
      </p:sp>
    </p:spTree>
    <p:extLst>
      <p:ext uri="{BB962C8B-B14F-4D97-AF65-F5344CB8AC3E}">
        <p14:creationId xmlns:p14="http://schemas.microsoft.com/office/powerpoint/2010/main" val="3481311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B9D60D2D-3780-4FC7-B425-C6ECE95E664F}" type="slidenum">
              <a:rPr lang="he-IL"/>
              <a:pPr>
                <a:defRPr/>
              </a:pPr>
              <a:t>‹#›</a:t>
            </a:fld>
            <a:endParaRPr lang="he-IL" dirty="0"/>
          </a:p>
        </p:txBody>
      </p:sp>
    </p:spTree>
    <p:extLst>
      <p:ext uri="{BB962C8B-B14F-4D97-AF65-F5344CB8AC3E}">
        <p14:creationId xmlns:p14="http://schemas.microsoft.com/office/powerpoint/2010/main" val="3733532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2844DC9-63C6-40C5-8CD6-5F96C96BD37C}" type="slidenum">
              <a:rPr lang="he-IL"/>
              <a:pPr>
                <a:defRPr/>
              </a:pPr>
              <a:t>‹#›</a:t>
            </a:fld>
            <a:endParaRPr lang="he-IL" dirty="0"/>
          </a:p>
        </p:txBody>
      </p:sp>
    </p:spTree>
    <p:extLst>
      <p:ext uri="{BB962C8B-B14F-4D97-AF65-F5344CB8AC3E}">
        <p14:creationId xmlns:p14="http://schemas.microsoft.com/office/powerpoint/2010/main" val="40755458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5A498AA-5D75-41E7-B045-D67E30150688}" type="slidenum">
              <a:rPr lang="he-IL"/>
              <a:pPr>
                <a:defRPr/>
              </a:pPr>
              <a:t>‹#›</a:t>
            </a:fld>
            <a:endParaRPr lang="he-IL" dirty="0"/>
          </a:p>
        </p:txBody>
      </p:sp>
    </p:spTree>
    <p:extLst>
      <p:ext uri="{BB962C8B-B14F-4D97-AF65-F5344CB8AC3E}">
        <p14:creationId xmlns:p14="http://schemas.microsoft.com/office/powerpoint/2010/main" val="14391031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69DA473-F311-41DC-A40E-8CD8B8595AF7}"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BE472E5-A0BB-458D-A8F9-3408D88BC3B1}" type="slidenum">
              <a:rPr lang="he-IL"/>
              <a:pPr>
                <a:defRPr/>
              </a:pPr>
              <a:t>‹#›</a:t>
            </a:fld>
            <a:endParaRPr lang="he-IL" dirty="0"/>
          </a:p>
        </p:txBody>
      </p:sp>
    </p:spTree>
    <p:extLst>
      <p:ext uri="{BB962C8B-B14F-4D97-AF65-F5344CB8AC3E}">
        <p14:creationId xmlns:p14="http://schemas.microsoft.com/office/powerpoint/2010/main" val="788554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4C191E6-9E56-4B8A-BC3A-F07C8F51DDA3}" type="slidenum">
              <a:rPr lang="he-IL"/>
              <a:pPr>
                <a:defRPr/>
              </a:pPr>
              <a:t>‹#›</a:t>
            </a:fld>
            <a:endParaRPr lang="he-IL" dirty="0"/>
          </a:p>
        </p:txBody>
      </p:sp>
    </p:spTree>
    <p:extLst>
      <p:ext uri="{BB962C8B-B14F-4D97-AF65-F5344CB8AC3E}">
        <p14:creationId xmlns:p14="http://schemas.microsoft.com/office/powerpoint/2010/main" val="152326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0485141-9065-42E2-B60C-E7B3E5B6C56D}" type="slidenum">
              <a:rPr lang="he-IL"/>
              <a:pPr>
                <a:defRPr/>
              </a:pPr>
              <a:t>‹#›</a:t>
            </a:fld>
            <a:endParaRPr lang="he-IL" dirty="0"/>
          </a:p>
        </p:txBody>
      </p:sp>
    </p:spTree>
    <p:extLst>
      <p:ext uri="{BB962C8B-B14F-4D97-AF65-F5344CB8AC3E}">
        <p14:creationId xmlns:p14="http://schemas.microsoft.com/office/powerpoint/2010/main" val="37475954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0118431-CA84-4557-B74B-77E700507A9C}" type="slidenum">
              <a:rPr lang="he-IL"/>
              <a:pPr>
                <a:defRPr/>
              </a:pPr>
              <a:t>‹#›</a:t>
            </a:fld>
            <a:endParaRPr lang="he-IL" dirty="0"/>
          </a:p>
        </p:txBody>
      </p:sp>
    </p:spTree>
    <p:extLst>
      <p:ext uri="{BB962C8B-B14F-4D97-AF65-F5344CB8AC3E}">
        <p14:creationId xmlns:p14="http://schemas.microsoft.com/office/powerpoint/2010/main" val="2154304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340FCA5-3003-4B28-BD8D-D971B5BF9A71}"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5D3E845-CC78-4F94-BFF8-57926158DAD6}" type="slidenum">
              <a:rPr lang="he-IL"/>
              <a:pPr>
                <a:defRPr/>
              </a:pPr>
              <a:t>‹#›</a:t>
            </a:fld>
            <a:endParaRPr lang="he-IL" dirty="0"/>
          </a:p>
        </p:txBody>
      </p:sp>
    </p:spTree>
    <p:extLst>
      <p:ext uri="{BB962C8B-B14F-4D97-AF65-F5344CB8AC3E}">
        <p14:creationId xmlns:p14="http://schemas.microsoft.com/office/powerpoint/2010/main" val="865216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40B7320-82D6-44B4-8078-FE97BC38FC9E}"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C7478F3-D8CA-4361-888F-93B255D260E4}" type="slidenum">
              <a:rPr lang="he-IL"/>
              <a:pPr>
                <a:defRPr/>
              </a:pPr>
              <a:t>‹#›</a:t>
            </a:fld>
            <a:endParaRPr lang="he-IL" dirty="0"/>
          </a:p>
        </p:txBody>
      </p:sp>
    </p:spTree>
    <p:extLst>
      <p:ext uri="{BB962C8B-B14F-4D97-AF65-F5344CB8AC3E}">
        <p14:creationId xmlns:p14="http://schemas.microsoft.com/office/powerpoint/2010/main" val="3919351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4E8443-6BCA-4F98-87C7-F097C5B0CECE}" type="slidenum">
              <a:rPr lang="he-IL"/>
              <a:pPr>
                <a:defRPr/>
              </a:pPr>
              <a:t>‹#›</a:t>
            </a:fld>
            <a:endParaRPr lang="he-IL" dirty="0"/>
          </a:p>
        </p:txBody>
      </p:sp>
    </p:spTree>
    <p:extLst>
      <p:ext uri="{BB962C8B-B14F-4D97-AF65-F5344CB8AC3E}">
        <p14:creationId xmlns:p14="http://schemas.microsoft.com/office/powerpoint/2010/main" val="31623039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E8128C2-502A-467E-B990-4C92D8E377F6}" type="slidenum">
              <a:rPr lang="he-IL"/>
              <a:pPr>
                <a:defRPr/>
              </a:pPr>
              <a:t>‹#›</a:t>
            </a:fld>
            <a:endParaRPr lang="he-IL" dirty="0"/>
          </a:p>
        </p:txBody>
      </p:sp>
    </p:spTree>
    <p:extLst>
      <p:ext uri="{BB962C8B-B14F-4D97-AF65-F5344CB8AC3E}">
        <p14:creationId xmlns:p14="http://schemas.microsoft.com/office/powerpoint/2010/main" val="40851098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4ED64FE-5040-4F7B-A4D6-4A97578EE570}"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6DB5C82-2FC3-45AB-8857-B2EAE0687942}" type="slidenum">
              <a:rPr lang="he-IL"/>
              <a:pPr>
                <a:defRPr/>
              </a:pPr>
              <a:t>‹#›</a:t>
            </a:fld>
            <a:endParaRPr lang="he-IL" dirty="0"/>
          </a:p>
        </p:txBody>
      </p:sp>
    </p:spTree>
    <p:extLst>
      <p:ext uri="{BB962C8B-B14F-4D97-AF65-F5344CB8AC3E}">
        <p14:creationId xmlns:p14="http://schemas.microsoft.com/office/powerpoint/2010/main" val="3767261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6BF7FEF-CEA7-4E5D-B010-52DD5D5A8371}" type="slidenum">
              <a:rPr lang="he-IL"/>
              <a:pPr>
                <a:defRPr/>
              </a:pPr>
              <a:t>‹#›</a:t>
            </a:fld>
            <a:endParaRPr lang="he-IL" dirty="0"/>
          </a:p>
        </p:txBody>
      </p:sp>
    </p:spTree>
    <p:extLst>
      <p:ext uri="{BB962C8B-B14F-4D97-AF65-F5344CB8AC3E}">
        <p14:creationId xmlns:p14="http://schemas.microsoft.com/office/powerpoint/2010/main" val="3530216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D829360-1E52-41F2-9A60-0622756E3564}" type="slidenum">
              <a:rPr lang="he-IL"/>
              <a:pPr>
                <a:defRPr/>
              </a:pPr>
              <a:t>‹#›</a:t>
            </a:fld>
            <a:endParaRPr lang="he-IL" dirty="0"/>
          </a:p>
        </p:txBody>
      </p:sp>
    </p:spTree>
    <p:extLst>
      <p:ext uri="{BB962C8B-B14F-4D97-AF65-F5344CB8AC3E}">
        <p14:creationId xmlns:p14="http://schemas.microsoft.com/office/powerpoint/2010/main" val="27796557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AEFE36B-CFE4-4567-A7C6-13FE259DAFDD}"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DE13A25-2543-49BB-9403-527B35D65C3C}" type="slidenum">
              <a:rPr lang="he-IL"/>
              <a:pPr>
                <a:defRPr/>
              </a:pPr>
              <a:t>‹#›</a:t>
            </a:fld>
            <a:endParaRPr lang="he-IL" dirty="0"/>
          </a:p>
        </p:txBody>
      </p:sp>
    </p:spTree>
    <p:extLst>
      <p:ext uri="{BB962C8B-B14F-4D97-AF65-F5344CB8AC3E}">
        <p14:creationId xmlns:p14="http://schemas.microsoft.com/office/powerpoint/2010/main" val="17741069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D1DE052-D963-4452-9726-CD559D98CCCC}"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6E7E707-1346-434D-B224-7F56B4424871}" type="slidenum">
              <a:rPr lang="he-IL"/>
              <a:pPr>
                <a:defRPr/>
              </a:pPr>
              <a:t>‹#›</a:t>
            </a:fld>
            <a:endParaRPr lang="he-IL" dirty="0"/>
          </a:p>
        </p:txBody>
      </p:sp>
    </p:spTree>
    <p:extLst>
      <p:ext uri="{BB962C8B-B14F-4D97-AF65-F5344CB8AC3E}">
        <p14:creationId xmlns:p14="http://schemas.microsoft.com/office/powerpoint/2010/main" val="329675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4A8BB77-1650-4564-9515-22F1799E5D6B}"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B58CCD4-5E08-4D9E-9363-D45CBE914524}" type="slidenum">
              <a:rPr lang="he-IL"/>
              <a:pPr>
                <a:defRPr/>
              </a:pPr>
              <a:t>‹#›</a:t>
            </a:fld>
            <a:endParaRPr lang="he-IL" dirty="0"/>
          </a:p>
        </p:txBody>
      </p:sp>
    </p:spTree>
    <p:extLst>
      <p:ext uri="{BB962C8B-B14F-4D97-AF65-F5344CB8AC3E}">
        <p14:creationId xmlns:p14="http://schemas.microsoft.com/office/powerpoint/2010/main" val="9313024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F0A9333-14A7-407F-86F5-1A1EF7274713}" type="slidenum">
              <a:rPr lang="he-IL"/>
              <a:pPr>
                <a:defRPr/>
              </a:pPr>
              <a:t>‹#›</a:t>
            </a:fld>
            <a:endParaRPr lang="he-IL" dirty="0"/>
          </a:p>
        </p:txBody>
      </p:sp>
    </p:spTree>
    <p:extLst>
      <p:ext uri="{BB962C8B-B14F-4D97-AF65-F5344CB8AC3E}">
        <p14:creationId xmlns:p14="http://schemas.microsoft.com/office/powerpoint/2010/main" val="17786963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48FE090-C83A-4850-B47C-41EE59A7467F}" type="slidenum">
              <a:rPr lang="he-IL"/>
              <a:pPr>
                <a:defRPr/>
              </a:pPr>
              <a:t>‹#›</a:t>
            </a:fld>
            <a:endParaRPr lang="he-IL" dirty="0"/>
          </a:p>
        </p:txBody>
      </p:sp>
    </p:spTree>
    <p:extLst>
      <p:ext uri="{BB962C8B-B14F-4D97-AF65-F5344CB8AC3E}">
        <p14:creationId xmlns:p14="http://schemas.microsoft.com/office/powerpoint/2010/main" val="39858426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78F05D6-CFCC-419A-9EEA-DE5C631C102C}"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DC511AF-137F-4B79-BF79-4CF355653147}" type="slidenum">
              <a:rPr lang="he-IL"/>
              <a:pPr>
                <a:defRPr/>
              </a:pPr>
              <a:t>‹#›</a:t>
            </a:fld>
            <a:endParaRPr lang="he-IL" dirty="0"/>
          </a:p>
        </p:txBody>
      </p:sp>
    </p:spTree>
    <p:extLst>
      <p:ext uri="{BB962C8B-B14F-4D97-AF65-F5344CB8AC3E}">
        <p14:creationId xmlns:p14="http://schemas.microsoft.com/office/powerpoint/2010/main" val="36132313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841D9F2-8F77-4935-9FD2-8F83287D2718}"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B56FA57-F222-4BF7-B24C-40F7557A1146}" type="slidenum">
              <a:rPr lang="he-IL"/>
              <a:pPr>
                <a:defRPr/>
              </a:pPr>
              <a:t>‹#›</a:t>
            </a:fld>
            <a:endParaRPr lang="he-IL" dirty="0"/>
          </a:p>
        </p:txBody>
      </p:sp>
    </p:spTree>
    <p:extLst>
      <p:ext uri="{BB962C8B-B14F-4D97-AF65-F5344CB8AC3E}">
        <p14:creationId xmlns:p14="http://schemas.microsoft.com/office/powerpoint/2010/main" val="4296554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FDE3B1D-57E8-4BAA-AD8A-03507D050F7A}" type="slidenum">
              <a:rPr lang="he-IL"/>
              <a:pPr>
                <a:defRPr/>
              </a:pPr>
              <a:t>‹#›</a:t>
            </a:fld>
            <a:endParaRPr lang="he-IL" dirty="0"/>
          </a:p>
        </p:txBody>
      </p:sp>
    </p:spTree>
    <p:extLst>
      <p:ext uri="{BB962C8B-B14F-4D97-AF65-F5344CB8AC3E}">
        <p14:creationId xmlns:p14="http://schemas.microsoft.com/office/powerpoint/2010/main" val="2418007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E601466-09A4-490C-BDB2-5AD7C2FA260F}" type="slidenum">
              <a:rPr lang="he-IL"/>
              <a:pPr>
                <a:defRPr/>
              </a:pPr>
              <a:t>‹#›</a:t>
            </a:fld>
            <a:endParaRPr lang="he-IL" dirty="0"/>
          </a:p>
        </p:txBody>
      </p:sp>
    </p:spTree>
    <p:extLst>
      <p:ext uri="{BB962C8B-B14F-4D97-AF65-F5344CB8AC3E}">
        <p14:creationId xmlns:p14="http://schemas.microsoft.com/office/powerpoint/2010/main" val="441000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2710355-B30E-4DC6-882A-FE61C238CB88}"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FFA34AA-0836-4BAA-86F0-998517961D8D}" type="slidenum">
              <a:rPr lang="he-IL"/>
              <a:pPr>
                <a:defRPr/>
              </a:pPr>
              <a:t>‹#›</a:t>
            </a:fld>
            <a:endParaRPr lang="he-IL" dirty="0"/>
          </a:p>
        </p:txBody>
      </p:sp>
    </p:spTree>
    <p:extLst>
      <p:ext uri="{BB962C8B-B14F-4D97-AF65-F5344CB8AC3E}">
        <p14:creationId xmlns:p14="http://schemas.microsoft.com/office/powerpoint/2010/main" val="27904207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AF7452D-1541-460F-83D0-FEE32D73C843}"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8A8E51B-6E52-4CAF-BC09-B6BDB34F8E12}" type="slidenum">
              <a:rPr lang="he-IL"/>
              <a:pPr>
                <a:defRPr/>
              </a:pPr>
              <a:t>‹#›</a:t>
            </a:fld>
            <a:endParaRPr lang="he-IL" dirty="0"/>
          </a:p>
        </p:txBody>
      </p:sp>
    </p:spTree>
    <p:extLst>
      <p:ext uri="{BB962C8B-B14F-4D97-AF65-F5344CB8AC3E}">
        <p14:creationId xmlns:p14="http://schemas.microsoft.com/office/powerpoint/2010/main" val="39858887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5BA437F-4C9E-4ECC-B801-B3AEB14454D9}" type="slidenum">
              <a:rPr lang="he-IL"/>
              <a:pPr>
                <a:defRPr/>
              </a:pPr>
              <a:t>‹#›</a:t>
            </a:fld>
            <a:endParaRPr lang="he-IL" dirty="0"/>
          </a:p>
        </p:txBody>
      </p:sp>
    </p:spTree>
    <p:extLst>
      <p:ext uri="{BB962C8B-B14F-4D97-AF65-F5344CB8AC3E}">
        <p14:creationId xmlns:p14="http://schemas.microsoft.com/office/powerpoint/2010/main" val="1126692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B2116AA-6928-4064-A138-5288B5332C61}" type="slidenum">
              <a:rPr lang="he-IL"/>
              <a:pPr>
                <a:defRPr/>
              </a:pPr>
              <a:t>‹#›</a:t>
            </a:fld>
            <a:endParaRPr lang="he-IL" dirty="0"/>
          </a:p>
        </p:txBody>
      </p:sp>
    </p:spTree>
    <p:extLst>
      <p:ext uri="{BB962C8B-B14F-4D97-AF65-F5344CB8AC3E}">
        <p14:creationId xmlns:p14="http://schemas.microsoft.com/office/powerpoint/2010/main" val="191230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DF9A6CC-FE1D-4262-B6FC-66D90D0C6BDA}" type="slidenum">
              <a:rPr lang="he-IL"/>
              <a:pPr>
                <a:defRPr/>
              </a:pPr>
              <a:t>‹#›</a:t>
            </a:fld>
            <a:endParaRPr lang="he-IL" dirty="0"/>
          </a:p>
        </p:txBody>
      </p:sp>
    </p:spTree>
    <p:extLst>
      <p:ext uri="{BB962C8B-B14F-4D97-AF65-F5344CB8AC3E}">
        <p14:creationId xmlns:p14="http://schemas.microsoft.com/office/powerpoint/2010/main" val="31407051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C7E0B78-222E-427B-9615-23C12F0F0BC8}"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B518B23-9032-4816-BEBD-CB78ED98E35B}" type="slidenum">
              <a:rPr lang="he-IL"/>
              <a:pPr>
                <a:defRPr/>
              </a:pPr>
              <a:t>‹#›</a:t>
            </a:fld>
            <a:endParaRPr lang="he-IL" dirty="0"/>
          </a:p>
        </p:txBody>
      </p:sp>
    </p:spTree>
    <p:extLst>
      <p:ext uri="{BB962C8B-B14F-4D97-AF65-F5344CB8AC3E}">
        <p14:creationId xmlns:p14="http://schemas.microsoft.com/office/powerpoint/2010/main" val="4107916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481DBE0-5F59-4093-A8BA-8B8F95DB5454}"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B456CBE-CC31-4950-97C4-1D0F31978BC1}" type="slidenum">
              <a:rPr lang="he-IL"/>
              <a:pPr>
                <a:defRPr/>
              </a:pPr>
              <a:t>‹#›</a:t>
            </a:fld>
            <a:endParaRPr lang="he-IL" dirty="0"/>
          </a:p>
        </p:txBody>
      </p:sp>
    </p:spTree>
    <p:extLst>
      <p:ext uri="{BB962C8B-B14F-4D97-AF65-F5344CB8AC3E}">
        <p14:creationId xmlns:p14="http://schemas.microsoft.com/office/powerpoint/2010/main" val="35510879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554533E-68ED-4726-858E-D68C1BCB6AF2}" type="slidenum">
              <a:rPr lang="he-IL"/>
              <a:pPr>
                <a:defRPr/>
              </a:pPr>
              <a:t>‹#›</a:t>
            </a:fld>
            <a:endParaRPr lang="he-IL" dirty="0"/>
          </a:p>
        </p:txBody>
      </p:sp>
    </p:spTree>
    <p:extLst>
      <p:ext uri="{BB962C8B-B14F-4D97-AF65-F5344CB8AC3E}">
        <p14:creationId xmlns:p14="http://schemas.microsoft.com/office/powerpoint/2010/main" val="21763843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A641D09-5B1C-49E2-993C-FE128835D367}" type="slidenum">
              <a:rPr lang="he-IL"/>
              <a:pPr>
                <a:defRPr/>
              </a:pPr>
              <a:t>‹#›</a:t>
            </a:fld>
            <a:endParaRPr lang="he-IL" dirty="0"/>
          </a:p>
        </p:txBody>
      </p:sp>
    </p:spTree>
    <p:extLst>
      <p:ext uri="{BB962C8B-B14F-4D97-AF65-F5344CB8AC3E}">
        <p14:creationId xmlns:p14="http://schemas.microsoft.com/office/powerpoint/2010/main" val="16319491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AA37FA4-F64A-4A76-8A0A-4B3B246A283E}"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F99F7AE-46F0-4685-9BD8-96EF34D29B6F}" type="slidenum">
              <a:rPr lang="he-IL"/>
              <a:pPr>
                <a:defRPr/>
              </a:pPr>
              <a:t>‹#›</a:t>
            </a:fld>
            <a:endParaRPr lang="he-IL" dirty="0"/>
          </a:p>
        </p:txBody>
      </p:sp>
    </p:spTree>
    <p:extLst>
      <p:ext uri="{BB962C8B-B14F-4D97-AF65-F5344CB8AC3E}">
        <p14:creationId xmlns:p14="http://schemas.microsoft.com/office/powerpoint/2010/main" val="36056497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9F6F197-9657-4531-BF82-E842DB0BC9B4}" type="datetime8">
              <a:rPr lang="he-IL"/>
              <a:pPr>
                <a:defRPr/>
              </a:pPr>
              <a:t>28 ינואר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C7FD2CFF-5319-40A5-B6BB-7BF05119EC23}" type="slidenum">
              <a:rPr lang="he-IL"/>
              <a:pPr>
                <a:defRPr/>
              </a:pPr>
              <a:t>‹#›</a:t>
            </a:fld>
            <a:endParaRPr lang="he-IL" dirty="0"/>
          </a:p>
        </p:txBody>
      </p:sp>
    </p:spTree>
    <p:extLst>
      <p:ext uri="{BB962C8B-B14F-4D97-AF65-F5344CB8AC3E}">
        <p14:creationId xmlns:p14="http://schemas.microsoft.com/office/powerpoint/2010/main" val="363259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4.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5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61.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theme" Target="../theme/theme19.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theme" Target="../theme/theme20.xml"/><Relationship Id="rId4" Type="http://schemas.openxmlformats.org/officeDocument/2006/relationships/slideLayout" Target="../slideLayouts/slideLayout71.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image" Target="../media/image1.png"/><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1.png"/><Relationship Id="rId5" Type="http://schemas.openxmlformats.org/officeDocument/2006/relationships/theme" Target="../theme/theme22.xml"/><Relationship Id="rId4" Type="http://schemas.openxmlformats.org/officeDocument/2006/relationships/slideLayout" Target="../slideLayouts/slideLayout78.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1.png"/><Relationship Id="rId5" Type="http://schemas.openxmlformats.org/officeDocument/2006/relationships/theme" Target="../theme/theme23.xml"/><Relationship Id="rId4" Type="http://schemas.openxmlformats.org/officeDocument/2006/relationships/slideLayout" Target="../slideLayouts/slideLayout82.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png"/><Relationship Id="rId5" Type="http://schemas.openxmlformats.org/officeDocument/2006/relationships/theme" Target="../theme/theme24.xml"/><Relationship Id="rId4" Type="http://schemas.openxmlformats.org/officeDocument/2006/relationships/slideLayout" Target="../slideLayouts/slideLayout86.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image" Target="../media/image1.png"/><Relationship Id="rId5" Type="http://schemas.openxmlformats.org/officeDocument/2006/relationships/theme" Target="../theme/theme25.xml"/><Relationship Id="rId4" Type="http://schemas.openxmlformats.org/officeDocument/2006/relationships/slideLayout" Target="../slideLayouts/slideLayout90.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93.xml"/><Relationship Id="rId7"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theme" Target="../theme/theme2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E8ADC7-B1CB-441C-83A2-DE6E39725D35}"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1E9B95B-B507-4208-8FB1-7E86F4812F1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45" r:id="rId1"/>
    <p:sldLayoutId id="2147490646" r:id="rId2"/>
    <p:sldLayoutId id="2147490647" r:id="rId3"/>
    <p:sldLayoutId id="214749063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3B341C8-3E50-4FB7-A68E-1DA222FBE3B4}"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4294902-9A0C-4E6D-BD72-FC2DB4B64FB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72" r:id="rId1"/>
    <p:sldLayoutId id="2147490673" r:id="rId2"/>
    <p:sldLayoutId id="214749067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B65CAADC-1684-4311-8110-3FAEC1DF5AAB}"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5D4CD2B4-CB52-4E63-95FB-8D3909B2D16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75" r:id="rId1"/>
    <p:sldLayoutId id="2147490676" r:id="rId2"/>
    <p:sldLayoutId id="214749067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ACF4CFC-569C-47A4-8778-DD213B112C7E}"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40C50544-3DBF-4521-A207-B812DBA381A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78" r:id="rId1"/>
    <p:sldLayoutId id="2147490679" r:id="rId2"/>
    <p:sldLayoutId id="214749068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1185BCB-59D6-4F74-98FD-938496D20992}"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F1942E3-F876-4778-890E-9BC052A0544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81" r:id="rId1"/>
    <p:sldLayoutId id="2147490682" r:id="rId2"/>
    <p:sldLayoutId id="214749068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4F208BF-2DAF-45B3-8030-F671309950CB}"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1B62E7F-5737-4BB8-A09A-74726E1CCD7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84" r:id="rId1"/>
    <p:sldLayoutId id="2147490685" r:id="rId2"/>
    <p:sldLayoutId id="2147490686" r:id="rId3"/>
    <p:sldLayoutId id="2147490637" r:id="rId4"/>
    <p:sldLayoutId id="214749068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2B7D528-0A97-4F3D-BA04-DF815379B470}"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CB3F28E-A957-4DF1-BD52-A21C2A29D1F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88" r:id="rId1"/>
    <p:sldLayoutId id="2147490689" r:id="rId2"/>
    <p:sldLayoutId id="2147490690" r:id="rId3"/>
    <p:sldLayoutId id="214749069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054ADAD-369A-454D-9AEC-62CE8BD2D3BF}"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918841A-D7F1-4DB2-A587-1CE9BCB619B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92" r:id="rId1"/>
    <p:sldLayoutId id="2147490693" r:id="rId2"/>
    <p:sldLayoutId id="214749069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2E7BB18-A329-40C3-A3E1-BFCB5D941D28}"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40C20D2-1ED6-408A-A0D1-0D0F1BC6B99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95" r:id="rId1"/>
    <p:sldLayoutId id="2147490696" r:id="rId2"/>
    <p:sldLayoutId id="2147490697" r:id="rId3"/>
    <p:sldLayoutId id="214749063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83920EF-51C7-4F6B-AD53-EC1DB32C1EA6}"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3A21844-7944-4D88-A7EF-3CB88ED297A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98" r:id="rId1"/>
    <p:sldLayoutId id="2147490699" r:id="rId2"/>
    <p:sldLayoutId id="2147490700" r:id="rId3"/>
    <p:sldLayoutId id="214749063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966D50C-6EE7-4B3D-9D51-BA2E402B0BBA}"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B55B230-318D-4D2A-A32A-3C9031F78F8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701" r:id="rId1"/>
    <p:sldLayoutId id="2147490702" r:id="rId2"/>
    <p:sldLayoutId id="2147490703" r:id="rId3"/>
    <p:sldLayoutId id="2147490704" r:id="rId4"/>
    <p:sldLayoutId id="2147490705" r:id="rId5"/>
    <p:sldLayoutId id="2147490706"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52C5B4B-8DFF-4D6B-B71C-5E2B36FBB422}"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4D1B31B-60EE-4504-877A-FAE2F9535B6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48" r:id="rId1"/>
    <p:sldLayoutId id="2147490649" r:id="rId2"/>
    <p:sldLayoutId id="214749065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0468109-6E47-4669-9CC6-89AAB14DE943}"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ECE7F03-FEA0-48D0-A836-871E0146DF5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707" r:id="rId1"/>
    <p:sldLayoutId id="2147490708" r:id="rId2"/>
    <p:sldLayoutId id="2147490709" r:id="rId3"/>
    <p:sldLayoutId id="214749064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B5DEC3A-8E64-4702-9176-9BA3A2FF2CC7}"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F3ABB55-93AD-4550-AD99-96F3683D222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710" r:id="rId1"/>
    <p:sldLayoutId id="2147490711" r:id="rId2"/>
    <p:sldLayoutId id="214749071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93F6387-3BBA-429E-A085-CA616E89B6E4}"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2715A61-0CB2-4C89-8CDD-D92C6745196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713" r:id="rId1"/>
    <p:sldLayoutId id="2147490714" r:id="rId2"/>
    <p:sldLayoutId id="2147490715" r:id="rId3"/>
    <p:sldLayoutId id="214749064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11F2C68-0238-48F7-849A-059BCFDB135B}"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21DCE61-0578-47FC-BDF6-2DDBFEB7A74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64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611CC48-AF60-49D4-BB7A-B8589727D244}"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C6C4922-59D9-40AD-B6D2-EB9A2C78002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719" r:id="rId1"/>
    <p:sldLayoutId id="2147490720" r:id="rId2"/>
    <p:sldLayoutId id="2147490721" r:id="rId3"/>
    <p:sldLayoutId id="214749064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A5728FB-0695-4CEB-9359-1E2F6255C4CA}"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6E1AA3B-16FC-4167-A471-99FCFEA3D951}" type="slidenum">
              <a:rPr lang="he-IL"/>
              <a:pPr>
                <a:defRPr/>
              </a:pPr>
              <a:t>‹#›</a:t>
            </a:fld>
            <a:endParaRPr lang="he-IL" dirty="0"/>
          </a:p>
        </p:txBody>
      </p:sp>
    </p:spTree>
    <p:extLst>
      <p:ext uri="{BB962C8B-B14F-4D97-AF65-F5344CB8AC3E}">
        <p14:creationId xmlns:p14="http://schemas.microsoft.com/office/powerpoint/2010/main" val="3412332443"/>
      </p:ext>
    </p:extLst>
  </p:cSld>
  <p:clrMap bg1="lt1" tx1="dk1" bg2="lt2" tx2="dk2" accent1="accent1" accent2="accent2" accent3="accent3" accent4="accent4" accent5="accent5" accent6="accent6" hlink="hlink" folHlink="folHlink"/>
  <p:sldLayoutIdLst>
    <p:sldLayoutId id="2147490723" r:id="rId1"/>
    <p:sldLayoutId id="2147490724" r:id="rId2"/>
    <p:sldLayoutId id="2147490725" r:id="rId3"/>
    <p:sldLayoutId id="214749072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E78E530-3EF6-40D1-A8EB-D8413AA86A5A}"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AC91689-F34A-4D38-A956-D8C988755BEC}" type="slidenum">
              <a:rPr lang="he-IL"/>
              <a:pPr>
                <a:defRPr/>
              </a:pPr>
              <a:t>‹#›</a:t>
            </a:fld>
            <a:endParaRPr lang="he-IL" dirty="0"/>
          </a:p>
        </p:txBody>
      </p:sp>
    </p:spTree>
    <p:extLst>
      <p:ext uri="{BB962C8B-B14F-4D97-AF65-F5344CB8AC3E}">
        <p14:creationId xmlns:p14="http://schemas.microsoft.com/office/powerpoint/2010/main" val="1456807259"/>
      </p:ext>
    </p:extLst>
  </p:cSld>
  <p:clrMap bg1="lt1" tx1="dk1" bg2="lt2" tx2="dk2" accent1="accent1" accent2="accent2" accent3="accent3" accent4="accent4" accent5="accent5" accent6="accent6" hlink="hlink" folHlink="folHlink"/>
  <p:sldLayoutIdLst>
    <p:sldLayoutId id="2147490728" r:id="rId1"/>
    <p:sldLayoutId id="2147490729" r:id="rId2"/>
    <p:sldLayoutId id="2147490730" r:id="rId3"/>
    <p:sldLayoutId id="2147490731" r:id="rId4"/>
    <p:sldLayoutId id="214749073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11769DF-FBA6-4B6F-94C8-51ABDFAB47FF}"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EA59EB9-1B26-41EC-AB84-02A2BBCD618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51" r:id="rId1"/>
    <p:sldLayoutId id="2147490652" r:id="rId2"/>
    <p:sldLayoutId id="214749065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E055AF8-E3C8-4CB7-AA5B-8305FE9DF346}"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EAEDDEA-0B0A-4836-8527-175F986356B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54" r:id="rId1"/>
    <p:sldLayoutId id="2147490655" r:id="rId2"/>
    <p:sldLayoutId id="214749065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A03EDD8-2C12-4556-8EA2-E5B8BD062894}"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A3ED67D-DBEA-431E-B124-BFA7814AE3F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57" r:id="rId1"/>
    <p:sldLayoutId id="2147490658" r:id="rId2"/>
    <p:sldLayoutId id="214749065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FE0FF56-C1A9-4F00-9686-EF1F5C6B37BB}"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FDB11D9-BA75-44AB-9AE8-A5EC418DBCA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60" r:id="rId1"/>
    <p:sldLayoutId id="2147490661" r:id="rId2"/>
    <p:sldLayoutId id="214749066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1088863-DCB6-4216-9EC0-C9E45BCB1976}"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D206F67-FAA2-4F46-8E49-3B222531473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63" r:id="rId1"/>
    <p:sldLayoutId id="2147490664" r:id="rId2"/>
    <p:sldLayoutId id="214749066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07AB940-3712-4DB2-A2AD-FC997C6E6040}"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A2766C9-3E59-423C-A4C6-421A700D7EF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66" r:id="rId1"/>
    <p:sldLayoutId id="2147490667" r:id="rId2"/>
    <p:sldLayoutId id="214749066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380BCEB-BA73-4FB8-9384-CCDAEE871445}" type="datetime8">
              <a:rPr lang="he-IL"/>
              <a:pPr>
                <a:defRPr/>
              </a:pPr>
              <a:t>28 ינואר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27FE1EC-7909-4E55-8B81-E4A06A23900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0669" r:id="rId1"/>
    <p:sldLayoutId id="2147490670" r:id="rId2"/>
    <p:sldLayoutId id="2147490671" r:id="rId3"/>
    <p:sldLayoutId id="214749063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45.xml"/><Relationship Id="rId5" Type="http://schemas.openxmlformats.org/officeDocument/2006/relationships/image" Target="../media/image15.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bioteach.org.il/&#1504;&#1511;&#1493;&#1491;&#1493;&#1514;-&#1502;&#1489;&#1496;-&#1504;&#1493;&#1505;&#1508;&#1493;&#1514;-&#1489;&#1492;&#1493;&#1512;&#1488;&#1514;-&#1492;&#1489;&#1497;&#1493;&#1500;&#1493;&#1490;&#1497;&#1492;/2-&#1491;&#1490;&#1502;&#1497;-&#1492;&#1493;&#1512;&#1488;&#1492;-&#1508;&#1497;&#1514;&#1493;&#1495;-&#1502;&#1497;&#1493;&#1502;&#1504;&#1493;&#1497;&#1493;&#1514;-&#1495;&#1513;&#1497;&#1489;&#1492;" TargetMode="External"/><Relationship Id="rId2" Type="http://schemas.openxmlformats.org/officeDocument/2006/relationships/image" Target="../media/image2.gif"/><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3" Type="http://schemas.openxmlformats.org/officeDocument/2006/relationships/hyperlink" Target="http://www.bioteach.org.il/&#1504;&#1511;&#1493;&#1491;&#1493;&#1514;-&#1502;&#1489;&#1496;-&#1504;&#1493;&#1505;&#1508;&#1493;&#1514;-&#1489;&#1492;&#1493;&#1512;&#1488;&#1514;-&#1492;&#1489;&#1497;&#1493;&#1500;&#1493;&#1490;&#1497;&#1492;/2-&#1491;&#1490;&#1502;&#1497;-&#1492;&#1493;&#1512;&#1488;&#1492;-&#1508;&#1497;&#1514;&#1493;&#1495;-&#1502;&#1497;&#1493;&#1502;&#1504;&#1493;&#1497;&#1493;&#1514;-&#1495;&#1513;&#1497;&#1489;&#1492;" TargetMode="External"/><Relationship Id="rId2" Type="http://schemas.openxmlformats.org/officeDocument/2006/relationships/image" Target="../media/image2.gif"/><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hyperlink" Target="nk/display_search.aspx?id=11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gif"/><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90.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90.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hyperlink" Target="http://commons.wikimedia.org/wiki/File:Osmotic_pressure_on_blood_cells_diagram.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hyperlink" Target="http://he.wikipedia.org/wiki/%D7%A7%D7%95%D7%91%D7%A5:Hunger.jpg%3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8" name="Rectangle 17"/>
          <p:cNvSpPr/>
          <p:nvPr/>
        </p:nvSpPr>
        <p:spPr>
          <a:xfrm>
            <a:off x="179388" y="2205038"/>
            <a:ext cx="8672512" cy="23034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הרכב הדם - פלסמה (נוזל הדם) ותאי הדם.</a:t>
            </a:r>
          </a:p>
          <a:p>
            <a:pPr fontAlgn="auto">
              <a:spcBef>
                <a:spcPts val="0"/>
              </a:spcBef>
              <a:spcAft>
                <a:spcPts val="0"/>
              </a:spcAft>
              <a:buFontTx/>
              <a:buBlip>
                <a:blip r:embed="rId5"/>
              </a:buBlip>
              <a:defRPr/>
            </a:pPr>
            <a:r>
              <a:rPr lang="he-IL" sz="2000" dirty="0">
                <a:solidFill>
                  <a:schemeClr val="tx1"/>
                </a:solidFill>
              </a:rPr>
              <a:t> הרכב המומסים בפלסמה</a:t>
            </a:r>
          </a:p>
          <a:p>
            <a:pPr fontAlgn="auto">
              <a:spcBef>
                <a:spcPts val="0"/>
              </a:spcBef>
              <a:spcAft>
                <a:spcPts val="0"/>
              </a:spcAft>
              <a:buFontTx/>
              <a:buBlip>
                <a:blip r:embed="rId5"/>
              </a:buBlip>
              <a:defRPr/>
            </a:pPr>
            <a:r>
              <a:rPr lang="he-IL" sz="2000" dirty="0">
                <a:solidFill>
                  <a:schemeClr val="tx1"/>
                </a:solidFill>
              </a:rPr>
              <a:t> </a:t>
            </a:r>
            <a:r>
              <a:rPr lang="he-IL" sz="2000" u="sng" dirty="0">
                <a:solidFill>
                  <a:schemeClr val="tx1"/>
                </a:solidFill>
              </a:rPr>
              <a:t>תאי הדם</a:t>
            </a:r>
            <a:r>
              <a:rPr lang="he-IL" sz="2000" dirty="0">
                <a:solidFill>
                  <a:schemeClr val="tx1"/>
                </a:solidFill>
              </a:rPr>
              <a:t>:</a:t>
            </a:r>
          </a:p>
          <a:p>
            <a:pPr fontAlgn="auto">
              <a:spcBef>
                <a:spcPts val="0"/>
              </a:spcBef>
              <a:spcAft>
                <a:spcPts val="0"/>
              </a:spcAft>
              <a:buFontTx/>
              <a:buBlip>
                <a:blip r:embed="rId5"/>
              </a:buBlip>
              <a:defRPr/>
            </a:pPr>
            <a:r>
              <a:rPr lang="he-IL" sz="2000" dirty="0">
                <a:solidFill>
                  <a:schemeClr val="tx1"/>
                </a:solidFill>
              </a:rPr>
              <a:t> תאי הדם האדומים והתאמתם להובלת חמצן</a:t>
            </a:r>
          </a:p>
          <a:p>
            <a:pPr fontAlgn="auto">
              <a:spcBef>
                <a:spcPts val="0"/>
              </a:spcBef>
              <a:spcAft>
                <a:spcPts val="0"/>
              </a:spcAft>
              <a:buFontTx/>
              <a:buBlip>
                <a:blip r:embed="rId5"/>
              </a:buBlip>
              <a:defRPr/>
            </a:pPr>
            <a:r>
              <a:rPr lang="he-IL" sz="2000" dirty="0">
                <a:solidFill>
                  <a:schemeClr val="tx1"/>
                </a:solidFill>
              </a:rPr>
              <a:t> תאי הדם הלבנים – חלק ממערכת ההגנה של הגוף </a:t>
            </a:r>
            <a:r>
              <a:rPr lang="he-IL" sz="2000" dirty="0" smtClean="0">
                <a:solidFill>
                  <a:schemeClr val="tx1"/>
                </a:solidFill>
              </a:rPr>
              <a:t>נגד </a:t>
            </a:r>
            <a:r>
              <a:rPr lang="he-IL" sz="2000" dirty="0">
                <a:solidFill>
                  <a:schemeClr val="tx1"/>
                </a:solidFill>
              </a:rPr>
              <a:t>גורמים זרים</a:t>
            </a:r>
          </a:p>
          <a:p>
            <a:pPr fontAlgn="auto">
              <a:spcBef>
                <a:spcPts val="0"/>
              </a:spcBef>
              <a:spcAft>
                <a:spcPts val="0"/>
              </a:spcAft>
              <a:buFontTx/>
              <a:buBlip>
                <a:blip r:embed="rId5"/>
              </a:buBlip>
              <a:defRPr/>
            </a:pPr>
            <a:r>
              <a:rPr lang="he-IL" sz="2000" dirty="0">
                <a:solidFill>
                  <a:schemeClr val="tx1"/>
                </a:solidFill>
              </a:rPr>
              <a:t> לוחיות הדם ותהליך קרישת הדם</a:t>
            </a:r>
          </a:p>
          <a:p>
            <a:pPr fontAlgn="auto">
              <a:spcBef>
                <a:spcPts val="0"/>
              </a:spcBef>
              <a:spcAft>
                <a:spcPts val="0"/>
              </a:spcAft>
              <a:buFontTx/>
              <a:buBlip>
                <a:blip r:embed="rId5"/>
              </a:buBlip>
              <a:defRPr/>
            </a:pPr>
            <a:r>
              <a:rPr lang="he-IL" sz="2000" dirty="0">
                <a:solidFill>
                  <a:schemeClr val="tx1"/>
                </a:solidFill>
              </a:rPr>
              <a:t> בדיקות דם </a:t>
            </a:r>
            <a:r>
              <a:rPr lang="he-IL" sz="2000" dirty="0" smtClean="0">
                <a:solidFill>
                  <a:schemeClr val="tx1"/>
                </a:solidFill>
              </a:rPr>
              <a:t>בתור אמצעי </a:t>
            </a:r>
            <a:r>
              <a:rPr lang="he-IL" sz="2000" dirty="0">
                <a:solidFill>
                  <a:schemeClr val="tx1"/>
                </a:solidFill>
              </a:rPr>
              <a:t>אבחון למצבו של הגוף</a:t>
            </a: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p:txBody>
      </p:sp>
      <p:sp>
        <p:nvSpPr>
          <p:cNvPr id="104452" name="Rectangle 18"/>
          <p:cNvSpPr>
            <a:spLocks noChangeArrowheads="1"/>
          </p:cNvSpPr>
          <p:nvPr/>
        </p:nvSpPr>
        <p:spPr bwMode="auto">
          <a:xfrm>
            <a:off x="7312025" y="1835150"/>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נושאי השיעור</a:t>
            </a:r>
          </a:p>
        </p:txBody>
      </p:sp>
      <p:sp>
        <p:nvSpPr>
          <p:cNvPr id="6" name="TextBox 5"/>
          <p:cNvSpPr txBox="1"/>
          <p:nvPr/>
        </p:nvSpPr>
        <p:spPr>
          <a:xfrm>
            <a:off x="588963" y="1000125"/>
            <a:ext cx="816292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chemeClr val="accent3"/>
                </a:solidFill>
                <a:latin typeface="+mn-lt"/>
                <a:cs typeface="+mn-cs"/>
              </a:rPr>
              <a:t>רקמת הדם</a:t>
            </a:r>
          </a:p>
        </p:txBody>
      </p:sp>
      <p:sp>
        <p:nvSpPr>
          <p:cNvPr id="104454" name="Rectangle 18"/>
          <p:cNvSpPr>
            <a:spLocks noChangeArrowheads="1"/>
          </p:cNvSpPr>
          <p:nvPr/>
        </p:nvSpPr>
        <p:spPr bwMode="auto">
          <a:xfrm>
            <a:off x="7178675" y="5013325"/>
            <a:ext cx="166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מצגות מקדימות</a:t>
            </a:r>
          </a:p>
        </p:txBody>
      </p:sp>
      <p:sp>
        <p:nvSpPr>
          <p:cNvPr id="8" name="Rectangle 17"/>
          <p:cNvSpPr/>
          <p:nvPr/>
        </p:nvSpPr>
        <p:spPr>
          <a:xfrm>
            <a:off x="173038" y="5383213"/>
            <a:ext cx="8672512" cy="7096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מערכת ההובלה – חלק א'</a:t>
            </a:r>
          </a:p>
          <a:p>
            <a:pPr fontAlgn="auto">
              <a:spcBef>
                <a:spcPts val="0"/>
              </a:spcBef>
              <a:spcAft>
                <a:spcPts val="0"/>
              </a:spcAft>
              <a:buFontTx/>
              <a:buBlip>
                <a:blip r:embed="rId5"/>
              </a:buBlip>
              <a:defRPr/>
            </a:pPr>
            <a:r>
              <a:rPr lang="he-IL" sz="2000" dirty="0">
                <a:solidFill>
                  <a:schemeClr val="tx1"/>
                </a:solidFill>
              </a:rPr>
              <a:t> מערכת ההובלה – חלק ב' </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5"/>
              </a:buBlip>
              <a:defRPr/>
            </a:pPr>
            <a:endParaRPr lang="he-IL" sz="2000" dirty="0">
              <a:solidFill>
                <a:schemeClr val="tx1"/>
              </a:solidFill>
            </a:endParaRPr>
          </a:p>
        </p:txBody>
      </p:sp>
      <p:sp>
        <p:nvSpPr>
          <p:cNvPr id="9" name="TextBox 8"/>
          <p:cNvSpPr txBox="1"/>
          <p:nvPr/>
        </p:nvSpPr>
        <p:spPr>
          <a:xfrm>
            <a:off x="-757238" y="300038"/>
            <a:ext cx="97583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מערכות הובלה, נשימה, הגנה והפרשה</a:t>
            </a:r>
            <a:endParaRPr lang="he-IL" sz="3600" b="1" noProof="1">
              <a:solidFill>
                <a:schemeClr val="accent6">
                  <a:lumMod val="50000"/>
                  <a:lumOff val="50000"/>
                </a:schemeClr>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961C75C-86D0-450D-B5DD-ADBD88E4AFFD}"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252413" y="23813"/>
            <a:ext cx="8963026" cy="441325"/>
          </a:xfrm>
        </p:spPr>
        <p:txBody>
          <a:bodyPr/>
          <a:lstStyle/>
          <a:p>
            <a:pPr fontAlgn="auto">
              <a:defRPr/>
            </a:pPr>
            <a:r>
              <a:rPr lang="he-IL" sz="1800" b="1" dirty="0" smtClean="0">
                <a:solidFill>
                  <a:srgbClr val="FF6600"/>
                </a:solidFill>
                <a:ea typeface="+mn-ea"/>
              </a:rPr>
              <a:t>ריכוז מומסים קבוע בפלסמה נשמר הודות לפעולת מנגנונים לשמירת </a:t>
            </a:r>
            <a:r>
              <a:rPr lang="he-IL" sz="1800" b="1" noProof="1" smtClean="0">
                <a:solidFill>
                  <a:srgbClr val="FF6600"/>
                </a:solidFill>
                <a:ea typeface="+mn-ea"/>
              </a:rPr>
              <a:t>ההומאוסטזיס</a:t>
            </a:r>
            <a:endParaRPr lang="he-IL" sz="1800" noProof="1" smtClean="0"/>
          </a:p>
        </p:txBody>
      </p:sp>
      <p:sp>
        <p:nvSpPr>
          <p:cNvPr id="10" name="TextBox 9"/>
          <p:cNvSpPr txBox="1"/>
          <p:nvPr/>
        </p:nvSpPr>
        <p:spPr>
          <a:xfrm>
            <a:off x="242888" y="471488"/>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ריכוז המומסים בפלסמה משתנה במצבים שונים כגון שתיית מים מרובים או הזעה מוגברת. </a:t>
            </a:r>
          </a:p>
          <a:p>
            <a:pPr fontAlgn="auto">
              <a:spcBef>
                <a:spcPts val="0"/>
              </a:spcBef>
              <a:spcAft>
                <a:spcPts val="0"/>
              </a:spcAft>
              <a:defRPr/>
            </a:pPr>
            <a:endParaRPr lang="he-IL" kern="0" dirty="0">
              <a:solidFill>
                <a:prstClr val="black"/>
              </a:solidFill>
            </a:endParaRPr>
          </a:p>
        </p:txBody>
      </p:sp>
      <p:grpSp>
        <p:nvGrpSpPr>
          <p:cNvPr id="113670" name="קבוצה 4"/>
          <p:cNvGrpSpPr>
            <a:grpSpLocks/>
          </p:cNvGrpSpPr>
          <p:nvPr/>
        </p:nvGrpSpPr>
        <p:grpSpPr bwMode="auto">
          <a:xfrm>
            <a:off x="-612775" y="1014413"/>
            <a:ext cx="9253538" cy="5283200"/>
            <a:chOff x="-949185" y="2171358"/>
            <a:chExt cx="9253180" cy="5281761"/>
          </a:xfrm>
        </p:grpSpPr>
        <p:grpSp>
          <p:nvGrpSpPr>
            <p:cNvPr id="113674" name="קבוצה 2"/>
            <p:cNvGrpSpPr>
              <a:grpSpLocks/>
            </p:cNvGrpSpPr>
            <p:nvPr/>
          </p:nvGrpSpPr>
          <p:grpSpPr bwMode="auto">
            <a:xfrm>
              <a:off x="5990030" y="3960095"/>
              <a:ext cx="949754" cy="766805"/>
              <a:chOff x="6736956" y="5728211"/>
              <a:chExt cx="1122437" cy="1079941"/>
            </a:xfrm>
          </p:grpSpPr>
          <p:sp>
            <p:nvSpPr>
              <p:cNvPr id="2" name="תרשים זרימה: פעולה ידנית 1"/>
              <p:cNvSpPr/>
              <p:nvPr/>
            </p:nvSpPr>
            <p:spPr>
              <a:xfrm>
                <a:off x="6736341" y="5728053"/>
                <a:ext cx="1123762" cy="107958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תרשים זרימה: פעולה ידנית 6"/>
              <p:cNvSpPr/>
              <p:nvPr/>
            </p:nvSpPr>
            <p:spPr>
              <a:xfrm>
                <a:off x="6796376" y="6014155"/>
                <a:ext cx="1003694" cy="775605"/>
              </a:xfrm>
              <a:prstGeom prst="flowChartManualOperation">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pic>
          <p:nvPicPr>
            <p:cNvPr id="11367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477" y="3385262"/>
              <a:ext cx="1356668" cy="406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335399" y="2203099"/>
              <a:ext cx="3968596" cy="119982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שתיית מים מרובים, העוברים ממערכת העיכול לדם, תגרום למיהול המומסים בדם ולירידה בריכוזם. </a:t>
              </a:r>
            </a:p>
            <a:p>
              <a:pPr fontAlgn="auto">
                <a:spcBef>
                  <a:spcPts val="0"/>
                </a:spcBef>
                <a:spcAft>
                  <a:spcPts val="0"/>
                </a:spcAft>
                <a:defRPr/>
              </a:pPr>
              <a:endParaRPr lang="he-IL" kern="0" dirty="0"/>
            </a:p>
          </p:txBody>
        </p:sp>
        <p:sp>
          <p:nvSpPr>
            <p:cNvPr id="12" name="TextBox 11"/>
            <p:cNvSpPr txBox="1"/>
            <p:nvPr/>
          </p:nvSpPr>
          <p:spPr>
            <a:xfrm>
              <a:off x="-949185" y="2171358"/>
              <a:ext cx="4343232" cy="92367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אי-שתייה מספקת והפסד מים מן </a:t>
              </a:r>
            </a:p>
            <a:p>
              <a:pPr fontAlgn="auto">
                <a:spcBef>
                  <a:spcPts val="0"/>
                </a:spcBef>
                <a:spcAft>
                  <a:spcPts val="0"/>
                </a:spcAft>
                <a:defRPr/>
              </a:pPr>
              <a:r>
                <a:rPr lang="he-IL" kern="0" dirty="0"/>
                <a:t>הגוף דרך הזעה, יגרמו לעליית ריכוז </a:t>
              </a:r>
            </a:p>
            <a:p>
              <a:pPr fontAlgn="auto">
                <a:spcBef>
                  <a:spcPts val="0"/>
                </a:spcBef>
                <a:spcAft>
                  <a:spcPts val="0"/>
                </a:spcAft>
                <a:defRPr/>
              </a:pPr>
              <a:r>
                <a:rPr lang="he-IL" kern="0" dirty="0"/>
                <a:t>המומסים בדם.</a:t>
              </a:r>
            </a:p>
          </p:txBody>
        </p:sp>
      </p:grpSp>
      <p:sp>
        <p:nvSpPr>
          <p:cNvPr id="13" name="TextBox 12"/>
          <p:cNvSpPr txBox="1"/>
          <p:nvPr/>
        </p:nvSpPr>
        <p:spPr>
          <a:xfrm>
            <a:off x="4702175" y="5661025"/>
            <a:ext cx="4198938"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במצבים  אלו מופעלים מנגנונים לשמירת </a:t>
            </a:r>
          </a:p>
          <a:p>
            <a:pPr fontAlgn="auto">
              <a:spcBef>
                <a:spcPts val="0"/>
              </a:spcBef>
              <a:spcAft>
                <a:spcPts val="0"/>
              </a:spcAft>
              <a:defRPr/>
            </a:pPr>
            <a:r>
              <a:rPr lang="he-IL" kern="0" noProof="1">
                <a:solidFill>
                  <a:prstClr val="black"/>
                </a:solidFill>
              </a:rPr>
              <a:t>ההומאוסטזיס</a:t>
            </a:r>
            <a:r>
              <a:rPr lang="he-IL" kern="0" dirty="0">
                <a:solidFill>
                  <a:prstClr val="black"/>
                </a:solidFill>
              </a:rPr>
              <a:t>. </a:t>
            </a:r>
            <a:r>
              <a:rPr lang="he-IL" kern="0" dirty="0"/>
              <a:t>על כך - בשאלה 3.</a:t>
            </a:r>
          </a:p>
          <a:p>
            <a:pPr fontAlgn="auto">
              <a:spcBef>
                <a:spcPts val="0"/>
              </a:spcBef>
              <a:spcAft>
                <a:spcPts val="0"/>
              </a:spcAft>
              <a:defRPr/>
            </a:pPr>
            <a:endParaRPr lang="he-IL" kern="0" dirty="0">
              <a:solidFill>
                <a:prstClr val="black"/>
              </a:solidFill>
            </a:endParaRPr>
          </a:p>
        </p:txBody>
      </p:sp>
      <p:sp>
        <p:nvSpPr>
          <p:cNvPr id="3" name="מלבן 2"/>
          <p:cNvSpPr/>
          <p:nvPr/>
        </p:nvSpPr>
        <p:spPr>
          <a:xfrm>
            <a:off x="4672013" y="1046163"/>
            <a:ext cx="4076700" cy="447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5" name="מלבן 14"/>
          <p:cNvSpPr/>
          <p:nvPr/>
        </p:nvSpPr>
        <p:spPr>
          <a:xfrm>
            <a:off x="228600" y="1046163"/>
            <a:ext cx="3838575" cy="5335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 שמירת </a:t>
            </a:r>
            <a:r>
              <a:rPr lang="he-IL" sz="1800" b="1" noProof="1" smtClean="0">
                <a:solidFill>
                  <a:srgbClr val="FF6600"/>
                </a:solidFill>
                <a:ea typeface="+mn-ea"/>
              </a:rPr>
              <a:t>ההומאוסטזיס</a:t>
            </a:r>
            <a:r>
              <a:rPr lang="he-IL" sz="1800" b="1" dirty="0" smtClean="0">
                <a:solidFill>
                  <a:srgbClr val="FF6600"/>
                </a:solidFill>
                <a:ea typeface="+mn-ea"/>
              </a:rPr>
              <a:t> של נפח הדם, לחץ הדם וריכוז המומסים בדם</a:t>
            </a:r>
            <a:endParaRPr lang="he-IL" sz="1800" dirty="0" smtClean="0"/>
          </a:p>
        </p:txBody>
      </p:sp>
      <p:grpSp>
        <p:nvGrpSpPr>
          <p:cNvPr id="114692" name="קבוצה 7168"/>
          <p:cNvGrpSpPr>
            <a:grpSpLocks/>
          </p:cNvGrpSpPr>
          <p:nvPr/>
        </p:nvGrpSpPr>
        <p:grpSpPr bwMode="auto">
          <a:xfrm>
            <a:off x="700088" y="1325563"/>
            <a:ext cx="7637462" cy="5180012"/>
            <a:chOff x="650315" y="1495090"/>
            <a:chExt cx="7638144" cy="5179753"/>
          </a:xfrm>
        </p:grpSpPr>
        <p:grpSp>
          <p:nvGrpSpPr>
            <p:cNvPr id="114702" name="קבוצה 18"/>
            <p:cNvGrpSpPr>
              <a:grpSpLocks/>
            </p:cNvGrpSpPr>
            <p:nvPr/>
          </p:nvGrpSpPr>
          <p:grpSpPr bwMode="auto">
            <a:xfrm>
              <a:off x="650315" y="1495090"/>
              <a:ext cx="6680820" cy="3025624"/>
              <a:chOff x="611559" y="1499594"/>
              <a:chExt cx="6680820" cy="3025624"/>
            </a:xfrm>
          </p:grpSpPr>
          <p:sp>
            <p:nvSpPr>
              <p:cNvPr id="10" name="TextBox 9"/>
              <p:cNvSpPr txBox="1"/>
              <p:nvPr/>
            </p:nvSpPr>
            <p:spPr>
              <a:xfrm>
                <a:off x="3347065" y="3437834"/>
                <a:ext cx="2525939" cy="1087384"/>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u="sng" dirty="0">
                    <a:solidFill>
                      <a:prstClr val="black">
                        <a:lumMod val="50000"/>
                        <a:lumOff val="50000"/>
                      </a:prstClr>
                    </a:solidFill>
                    <a:latin typeface="Arial"/>
                    <a:cs typeface="Arial"/>
                  </a:rPr>
                  <a:t>מצב </a:t>
                </a:r>
                <a:r>
                  <a:rPr lang="he-IL" sz="1600" u="sng" noProof="1">
                    <a:solidFill>
                      <a:prstClr val="black">
                        <a:lumMod val="50000"/>
                        <a:lumOff val="50000"/>
                      </a:prstClr>
                    </a:solidFill>
                    <a:latin typeface="Arial"/>
                    <a:cs typeface="Arial"/>
                  </a:rPr>
                  <a:t>הומאוסטזיס</a:t>
                </a:r>
              </a:p>
              <a:p>
                <a:pPr algn="ctr" fontAlgn="auto">
                  <a:spcBef>
                    <a:spcPts val="0"/>
                  </a:spcBef>
                  <a:spcAft>
                    <a:spcPts val="0"/>
                  </a:spcAft>
                  <a:defRPr/>
                </a:pPr>
                <a:r>
                  <a:rPr lang="he-IL" sz="1600" dirty="0">
                    <a:solidFill>
                      <a:srgbClr val="FF6600"/>
                    </a:solidFill>
                    <a:latin typeface="Arial"/>
                    <a:cs typeface="Arial"/>
                  </a:rPr>
                  <a:t>נפח הדם, לחץ הדם וריכוז המומסים בו  תקינים</a:t>
                </a:r>
              </a:p>
            </p:txBody>
          </p:sp>
          <p:sp>
            <p:nvSpPr>
              <p:cNvPr id="12" name="TextBox 11"/>
              <p:cNvSpPr txBox="1"/>
              <p:nvPr/>
            </p:nvSpPr>
            <p:spPr>
              <a:xfrm>
                <a:off x="611559" y="2558403"/>
                <a:ext cx="2376699"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___________________</a:t>
                </a:r>
              </a:p>
            </p:txBody>
          </p:sp>
          <p:sp>
            <p:nvSpPr>
              <p:cNvPr id="13" name="TextBox 12"/>
              <p:cNvSpPr txBox="1"/>
              <p:nvPr/>
            </p:nvSpPr>
            <p:spPr>
              <a:xfrm>
                <a:off x="1076738" y="1499594"/>
                <a:ext cx="2376700"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עולים,</a:t>
                </a:r>
              </a:p>
              <a:p>
                <a:pPr algn="ctr" fontAlgn="auto">
                  <a:spcBef>
                    <a:spcPts val="0"/>
                  </a:spcBef>
                  <a:spcAft>
                    <a:spcPts val="0"/>
                  </a:spcAft>
                  <a:defRPr/>
                </a:pPr>
                <a:r>
                  <a:rPr lang="he-IL" sz="1600" dirty="0">
                    <a:solidFill>
                      <a:srgbClr val="FF6600"/>
                    </a:solidFill>
                    <a:latin typeface="Arial"/>
                    <a:cs typeface="Arial"/>
                  </a:rPr>
                  <a:t>ריכוז המומסים בדם יורד</a:t>
                </a:r>
              </a:p>
            </p:txBody>
          </p:sp>
          <p:sp>
            <p:nvSpPr>
              <p:cNvPr id="14" name="TextBox 13"/>
              <p:cNvSpPr txBox="1"/>
              <p:nvPr/>
            </p:nvSpPr>
            <p:spPr>
              <a:xfrm>
                <a:off x="3347065" y="2425060"/>
                <a:ext cx="3945291"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_______________________</a:t>
                </a:r>
              </a:p>
            </p:txBody>
          </p:sp>
        </p:grpSp>
        <p:sp>
          <p:nvSpPr>
            <p:cNvPr id="25" name="TextBox 24"/>
            <p:cNvSpPr txBox="1"/>
            <p:nvPr/>
          </p:nvSpPr>
          <p:spPr>
            <a:xfrm>
              <a:off x="5911760" y="4758827"/>
              <a:ext cx="2376699"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a:t>
              </a:r>
            </a:p>
          </p:txBody>
        </p:sp>
        <p:sp>
          <p:nvSpPr>
            <p:cNvPr id="26" name="TextBox 25"/>
            <p:cNvSpPr txBox="1"/>
            <p:nvPr/>
          </p:nvSpPr>
          <p:spPr>
            <a:xfrm>
              <a:off x="5343384" y="5776363"/>
              <a:ext cx="2376699" cy="898480"/>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יורדים,</a:t>
              </a:r>
            </a:p>
            <a:p>
              <a:pPr algn="ctr" fontAlgn="auto">
                <a:spcBef>
                  <a:spcPts val="0"/>
                </a:spcBef>
                <a:spcAft>
                  <a:spcPts val="0"/>
                </a:spcAft>
                <a:defRPr/>
              </a:pPr>
              <a:r>
                <a:rPr lang="he-IL" sz="1600" dirty="0">
                  <a:solidFill>
                    <a:srgbClr val="FF6600"/>
                  </a:solidFill>
                  <a:latin typeface="Arial"/>
                  <a:cs typeface="Arial"/>
                </a:rPr>
                <a:t>ריכוז המומסים בדם עולה</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7" name="TextBox 26"/>
            <p:cNvSpPr txBox="1"/>
            <p:nvPr/>
          </p:nvSpPr>
          <p:spPr>
            <a:xfrm>
              <a:off x="1493352" y="4758827"/>
              <a:ext cx="3946877"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___________________</a:t>
              </a:r>
            </a:p>
          </p:txBody>
        </p:sp>
        <p:sp>
          <p:nvSpPr>
            <p:cNvPr id="28" name="חץ מכופף 27"/>
            <p:cNvSpPr/>
            <p:nvPr/>
          </p:nvSpPr>
          <p:spPr>
            <a:xfrm rot="16200000">
              <a:off x="2543631" y="3280081"/>
              <a:ext cx="777836" cy="9097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983257" y="3861871"/>
              <a:ext cx="77783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164" y="2287212"/>
              <a:ext cx="415962"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094" y="1659325"/>
              <a:ext cx="614331"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19291" y="3212679"/>
              <a:ext cx="393735" cy="220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4999" y="5550949"/>
              <a:ext cx="469942"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779" y="4520714"/>
              <a:ext cx="444540" cy="2381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81359" y="5428655"/>
              <a:ext cx="615919"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114693" name="מלבן 7169"/>
          <p:cNvSpPr>
            <a:spLocks noChangeArrowheads="1"/>
          </p:cNvSpPr>
          <p:nvPr/>
        </p:nvSpPr>
        <p:spPr bwMode="auto">
          <a:xfrm>
            <a:off x="142875" y="6580188"/>
            <a:ext cx="7072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שלד התרשים לקוח מהמאמר: "שלילי / חיובי – זה לא ציון, זה משוב", אילנה אדר, העלון למורי הביולוגיה, </a:t>
            </a:r>
            <a:r>
              <a:rPr lang="he-IL" sz="1200" noProof="1">
                <a:solidFill>
                  <a:srgbClr val="000000"/>
                </a:solidFill>
              </a:rPr>
              <a:t>עמ' 17</a:t>
            </a:r>
            <a:r>
              <a:rPr lang="he-IL" sz="1200">
                <a:solidFill>
                  <a:srgbClr val="000000"/>
                </a:solidFill>
              </a:rPr>
              <a:t>0© </a:t>
            </a:r>
            <a:endParaRPr lang="en-US" sz="1200">
              <a:solidFill>
                <a:srgbClr val="000000"/>
              </a:solidFill>
            </a:endParaRPr>
          </a:p>
        </p:txBody>
      </p:sp>
      <p:sp>
        <p:nvSpPr>
          <p:cNvPr id="33" name="TextBox 32"/>
          <p:cNvSpPr txBox="1"/>
          <p:nvPr/>
        </p:nvSpPr>
        <p:spPr>
          <a:xfrm>
            <a:off x="403225" y="411163"/>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3: </a:t>
            </a:r>
            <a:r>
              <a:rPr lang="he-IL" kern="0" dirty="0">
                <a:solidFill>
                  <a:schemeClr val="tx2"/>
                </a:solidFill>
              </a:rPr>
              <a:t>מלאו את המקומות הריקים בתרשים, המתאר שינויים שגרתיים בלחץ הדם ובריכוז המומסים בו, המתרחשים עקב פעולות יום-יומיות כגון שתייה ופעילות גופנית, וכן את פעולת המנגנונים לשמירת </a:t>
            </a:r>
            <a:r>
              <a:rPr lang="he-IL" kern="0" noProof="1">
                <a:solidFill>
                  <a:schemeClr val="tx2"/>
                </a:solidFill>
              </a:rPr>
              <a:t>ההומאוסטזיס הגורמת להשבת  ההומאוסטזיס.</a:t>
            </a:r>
            <a:r>
              <a:rPr lang="he-IL" kern="0" dirty="0">
                <a:solidFill>
                  <a:schemeClr val="tx2"/>
                </a:solidFill>
              </a:rPr>
              <a:t> (הזכירו בתשובתכם את </a:t>
            </a:r>
            <a:r>
              <a:rPr lang="he-IL" kern="0" dirty="0">
                <a:solidFill>
                  <a:schemeClr val="accent3"/>
                </a:solidFill>
              </a:rPr>
              <a:t>ההורמון </a:t>
            </a:r>
            <a:r>
              <a:rPr lang="en-US" kern="0" dirty="0">
                <a:solidFill>
                  <a:schemeClr val="accent3"/>
                </a:solidFill>
              </a:rPr>
              <a:t>ADH</a:t>
            </a:r>
            <a:r>
              <a:rPr lang="he-IL" kern="0" dirty="0">
                <a:solidFill>
                  <a:schemeClr val="tx2"/>
                </a:solidFill>
              </a:rPr>
              <a:t>).</a:t>
            </a:r>
          </a:p>
        </p:txBody>
      </p:sp>
      <p:pic>
        <p:nvPicPr>
          <p:cNvPr id="11469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25" y="4535488"/>
            <a:ext cx="6889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175" y="2330450"/>
            <a:ext cx="7000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7" name="מלבן 1"/>
          <p:cNvSpPr>
            <a:spLocks noChangeArrowheads="1"/>
          </p:cNvSpPr>
          <p:nvPr/>
        </p:nvSpPr>
        <p:spPr bwMode="auto">
          <a:xfrm>
            <a:off x="7502525" y="1793875"/>
            <a:ext cx="94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7F7F7F"/>
                </a:solidFill>
              </a:rPr>
              <a:t>שלפוחית </a:t>
            </a:r>
          </a:p>
          <a:p>
            <a:pPr algn="ctr"/>
            <a:r>
              <a:rPr lang="he-IL" sz="1600">
                <a:solidFill>
                  <a:srgbClr val="7F7F7F"/>
                </a:solidFill>
              </a:rPr>
              <a:t>השתן</a:t>
            </a:r>
          </a:p>
        </p:txBody>
      </p:sp>
      <p:sp>
        <p:nvSpPr>
          <p:cNvPr id="114698" name="מלבן 34"/>
          <p:cNvSpPr>
            <a:spLocks noChangeArrowheads="1"/>
          </p:cNvSpPr>
          <p:nvPr/>
        </p:nvSpPr>
        <p:spPr bwMode="auto">
          <a:xfrm>
            <a:off x="593725" y="4059238"/>
            <a:ext cx="949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7F7F7F"/>
                </a:solidFill>
              </a:rPr>
              <a:t>שלפוחית </a:t>
            </a:r>
          </a:p>
          <a:p>
            <a:pPr algn="ctr"/>
            <a:r>
              <a:rPr lang="he-IL" sz="1600">
                <a:solidFill>
                  <a:srgbClr val="7F7F7F"/>
                </a:solidFill>
              </a:rPr>
              <a:t>השתן</a:t>
            </a:r>
          </a:p>
        </p:txBody>
      </p:sp>
      <p:grpSp>
        <p:nvGrpSpPr>
          <p:cNvPr id="114699" name="קבוצה 34"/>
          <p:cNvGrpSpPr>
            <a:grpSpLocks/>
          </p:cNvGrpSpPr>
          <p:nvPr/>
        </p:nvGrpSpPr>
        <p:grpSpPr bwMode="auto">
          <a:xfrm>
            <a:off x="722313" y="5353050"/>
            <a:ext cx="628650" cy="703263"/>
            <a:chOff x="7421856" y="1844824"/>
            <a:chExt cx="792088" cy="664674"/>
          </a:xfrm>
        </p:grpSpPr>
        <p:sp>
          <p:nvSpPr>
            <p:cNvPr id="36" name="תרשים זרימה: פעולה ידנית 35"/>
            <p:cNvSpPr/>
            <p:nvPr/>
          </p:nvSpPr>
          <p:spPr>
            <a:xfrm>
              <a:off x="7451859" y="1957354"/>
              <a:ext cx="732081" cy="550643"/>
            </a:xfrm>
            <a:prstGeom prst="flowChartManualOperation">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8" name="תרשים זרימה: פעולה ידנית 37"/>
            <p:cNvSpPr/>
            <p:nvPr/>
          </p:nvSpPr>
          <p:spPr>
            <a:xfrm>
              <a:off x="7421856" y="1844824"/>
              <a:ext cx="792088" cy="664674"/>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5" name="Slide Number Placeholder 15"/>
          <p:cNvSpPr txBox="1">
            <a:spLocks/>
          </p:cNvSpPr>
          <p:nvPr/>
        </p:nvSpPr>
        <p:spPr bwMode="auto">
          <a:xfrm>
            <a:off x="35496" y="6525344"/>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115716" name="קבוצה 7168"/>
          <p:cNvGrpSpPr>
            <a:grpSpLocks/>
          </p:cNvGrpSpPr>
          <p:nvPr/>
        </p:nvGrpSpPr>
        <p:grpSpPr bwMode="auto">
          <a:xfrm>
            <a:off x="700088" y="1325563"/>
            <a:ext cx="7747000" cy="5238750"/>
            <a:chOff x="650315" y="1495090"/>
            <a:chExt cx="7747692" cy="5239122"/>
          </a:xfrm>
        </p:grpSpPr>
        <p:grpSp>
          <p:nvGrpSpPr>
            <p:cNvPr id="115724" name="קבוצה 18"/>
            <p:cNvGrpSpPr>
              <a:grpSpLocks/>
            </p:cNvGrpSpPr>
            <p:nvPr/>
          </p:nvGrpSpPr>
          <p:grpSpPr bwMode="auto">
            <a:xfrm>
              <a:off x="650315" y="1495090"/>
              <a:ext cx="6018750" cy="3024830"/>
              <a:chOff x="611559" y="1499594"/>
              <a:chExt cx="6018750" cy="3024830"/>
            </a:xfrm>
          </p:grpSpPr>
          <p:sp>
            <p:nvSpPr>
              <p:cNvPr id="10" name="TextBox 9"/>
              <p:cNvSpPr txBox="1"/>
              <p:nvPr/>
            </p:nvSpPr>
            <p:spPr>
              <a:xfrm>
                <a:off x="3347066" y="3438069"/>
                <a:ext cx="2525939" cy="1087515"/>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u="sng" dirty="0">
                    <a:solidFill>
                      <a:prstClr val="black">
                        <a:lumMod val="50000"/>
                        <a:lumOff val="50000"/>
                      </a:prstClr>
                    </a:solidFill>
                    <a:latin typeface="Arial"/>
                    <a:cs typeface="Arial"/>
                  </a:rPr>
                  <a:t>מצב </a:t>
                </a:r>
                <a:r>
                  <a:rPr lang="he-IL" sz="1600" u="sng" noProof="1">
                    <a:solidFill>
                      <a:prstClr val="black">
                        <a:lumMod val="50000"/>
                        <a:lumOff val="50000"/>
                      </a:prstClr>
                    </a:solidFill>
                    <a:latin typeface="Arial"/>
                    <a:cs typeface="Arial"/>
                  </a:rPr>
                  <a:t>הומאוסטזיס</a:t>
                </a:r>
              </a:p>
              <a:p>
                <a:pPr algn="ctr" fontAlgn="auto">
                  <a:spcBef>
                    <a:spcPts val="0"/>
                  </a:spcBef>
                  <a:spcAft>
                    <a:spcPts val="0"/>
                  </a:spcAft>
                  <a:defRPr/>
                </a:pPr>
                <a:r>
                  <a:rPr lang="he-IL" sz="1600" dirty="0">
                    <a:solidFill>
                      <a:srgbClr val="FF6600"/>
                    </a:solidFill>
                    <a:latin typeface="Arial"/>
                    <a:cs typeface="Arial"/>
                  </a:rPr>
                  <a:t>נפח, לחץ הדם וריכוז המומסים בו  תקינים</a:t>
                </a:r>
              </a:p>
            </p:txBody>
          </p:sp>
          <p:sp>
            <p:nvSpPr>
              <p:cNvPr id="12" name="TextBox 11"/>
              <p:cNvSpPr txBox="1"/>
              <p:nvPr/>
            </p:nvSpPr>
            <p:spPr>
              <a:xfrm>
                <a:off x="611559" y="2558531"/>
                <a:ext cx="2376699" cy="79221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srgbClr val="FF6600"/>
                    </a:solidFill>
                    <a:latin typeface="Arial"/>
                    <a:cs typeface="Arial"/>
                  </a:rPr>
                  <a:t>שתייה מרובה</a:t>
                </a:r>
              </a:p>
            </p:txBody>
          </p:sp>
          <p:sp>
            <p:nvSpPr>
              <p:cNvPr id="13" name="TextBox 12"/>
              <p:cNvSpPr txBox="1"/>
              <p:nvPr/>
            </p:nvSpPr>
            <p:spPr>
              <a:xfrm>
                <a:off x="1076738" y="1499594"/>
                <a:ext cx="2376700" cy="792218"/>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עולים</a:t>
                </a:r>
              </a:p>
              <a:p>
                <a:pPr algn="ctr" fontAlgn="auto">
                  <a:spcBef>
                    <a:spcPts val="0"/>
                  </a:spcBef>
                  <a:spcAft>
                    <a:spcPts val="0"/>
                  </a:spcAft>
                  <a:defRPr/>
                </a:pPr>
                <a:r>
                  <a:rPr lang="he-IL" sz="1600" dirty="0">
                    <a:solidFill>
                      <a:srgbClr val="FF6600"/>
                    </a:solidFill>
                    <a:latin typeface="Arial"/>
                    <a:cs typeface="Arial"/>
                  </a:rPr>
                  <a:t>ריכוז המומסים בדם יורד</a:t>
                </a:r>
              </a:p>
            </p:txBody>
          </p:sp>
          <p:sp>
            <p:nvSpPr>
              <p:cNvPr id="14" name="TextBox 13"/>
              <p:cNvSpPr txBox="1"/>
              <p:nvPr/>
            </p:nvSpPr>
            <p:spPr>
              <a:xfrm>
                <a:off x="3347066" y="2425172"/>
                <a:ext cx="3283243" cy="79221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srgbClr val="FF6600"/>
                    </a:solidFill>
                    <a:latin typeface="Arial"/>
                    <a:cs typeface="Arial"/>
                  </a:rPr>
                  <a:t>קצב הפרשת </a:t>
                </a:r>
                <a:r>
                  <a:rPr lang="en-US" sz="1600" dirty="0">
                    <a:solidFill>
                      <a:srgbClr val="FF6600"/>
                    </a:solidFill>
                    <a:latin typeface="Arial"/>
                    <a:cs typeface="Arial"/>
                  </a:rPr>
                  <a:t>ADH</a:t>
                </a:r>
                <a:r>
                  <a:rPr lang="he-IL" sz="1600" dirty="0">
                    <a:solidFill>
                      <a:srgbClr val="FF6600"/>
                    </a:solidFill>
                    <a:latin typeface="Arial"/>
                    <a:cs typeface="Arial"/>
                  </a:rPr>
                  <a:t> </a:t>
                </a:r>
                <a:r>
                  <a:rPr lang="he-IL" sz="1600" dirty="0">
                    <a:solidFill>
                      <a:schemeClr val="accent3"/>
                    </a:solidFill>
                    <a:latin typeface="Arial"/>
                    <a:cs typeface="Arial"/>
                  </a:rPr>
                  <a:t>קטֵן, </a:t>
                </a:r>
                <a:r>
                  <a:rPr lang="he-IL" sz="1600" dirty="0">
                    <a:solidFill>
                      <a:srgbClr val="FF6600"/>
                    </a:solidFill>
                    <a:latin typeface="Arial"/>
                    <a:cs typeface="Arial"/>
                  </a:rPr>
                  <a:t>ולכן מופרש שתן מהול שנפחו גדול</a:t>
                </a:r>
              </a:p>
            </p:txBody>
          </p:sp>
        </p:grpSp>
        <p:sp>
          <p:nvSpPr>
            <p:cNvPr id="25" name="TextBox 24"/>
            <p:cNvSpPr txBox="1"/>
            <p:nvPr/>
          </p:nvSpPr>
          <p:spPr>
            <a:xfrm>
              <a:off x="5911760" y="4640150"/>
              <a:ext cx="2486247" cy="958918"/>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srgbClr val="FF6600"/>
                  </a:solidFill>
                  <a:latin typeface="Arial"/>
                  <a:cs typeface="Arial"/>
                </a:rPr>
                <a:t>איבוד מים מן הגוף עקב הזעה ואידוי מדרכי הנשימה או</a:t>
              </a:r>
              <a:r>
                <a:rPr lang="he-IL" sz="1600" dirty="0">
                  <a:solidFill>
                    <a:srgbClr val="5F0060">
                      <a:lumMod val="50000"/>
                      <a:lumOff val="50000"/>
                    </a:srgbClr>
                  </a:solidFill>
                  <a:latin typeface="Arial"/>
                  <a:cs typeface="Arial"/>
                </a:rPr>
                <a:t> </a:t>
              </a:r>
              <a:r>
                <a:rPr lang="he-IL" sz="1600" dirty="0">
                  <a:solidFill>
                    <a:srgbClr val="FF6600"/>
                  </a:solidFill>
                  <a:latin typeface="Arial"/>
                  <a:cs typeface="Arial"/>
                </a:rPr>
                <a:t>חוסר שתייה מספקת</a:t>
              </a:r>
            </a:p>
          </p:txBody>
        </p:sp>
        <p:sp>
          <p:nvSpPr>
            <p:cNvPr id="26" name="TextBox 25"/>
            <p:cNvSpPr txBox="1"/>
            <p:nvPr/>
          </p:nvSpPr>
          <p:spPr>
            <a:xfrm>
              <a:off x="5343384" y="5835623"/>
              <a:ext cx="2376699" cy="89858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יורדים</a:t>
              </a:r>
            </a:p>
            <a:p>
              <a:pPr algn="ctr" fontAlgn="auto">
                <a:spcBef>
                  <a:spcPts val="0"/>
                </a:spcBef>
                <a:spcAft>
                  <a:spcPts val="0"/>
                </a:spcAft>
                <a:defRPr/>
              </a:pPr>
              <a:r>
                <a:rPr lang="he-IL" sz="1600" dirty="0">
                  <a:solidFill>
                    <a:srgbClr val="FF6600"/>
                  </a:solidFill>
                  <a:latin typeface="Arial"/>
                  <a:cs typeface="Arial"/>
                </a:rPr>
                <a:t>ריכוז המומסים בדם עולה</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7" name="TextBox 26"/>
            <p:cNvSpPr txBox="1"/>
            <p:nvPr/>
          </p:nvSpPr>
          <p:spPr>
            <a:xfrm>
              <a:off x="1498116" y="4759222"/>
              <a:ext cx="3942114" cy="963680"/>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srgbClr val="FF6600"/>
                  </a:solidFill>
                  <a:latin typeface="Arial"/>
                  <a:cs typeface="Arial"/>
                </a:rPr>
                <a:t>קצב הפרשת </a:t>
              </a:r>
              <a:r>
                <a:rPr lang="en-US" sz="1600" dirty="0">
                  <a:solidFill>
                    <a:srgbClr val="FF6600"/>
                  </a:solidFill>
                  <a:latin typeface="Arial"/>
                  <a:cs typeface="Arial"/>
                </a:rPr>
                <a:t> </a:t>
              </a:r>
              <a:r>
                <a:rPr lang="en-US" sz="1600" dirty="0">
                  <a:solidFill>
                    <a:schemeClr val="accent3"/>
                  </a:solidFill>
                  <a:latin typeface="Arial"/>
                  <a:cs typeface="Arial"/>
                </a:rPr>
                <a:t> ADH</a:t>
              </a:r>
              <a:r>
                <a:rPr lang="he-IL" sz="1600" dirty="0">
                  <a:solidFill>
                    <a:schemeClr val="accent3"/>
                  </a:solidFill>
                  <a:latin typeface="Arial"/>
                  <a:cs typeface="Arial"/>
                </a:rPr>
                <a:t>גדֵל, </a:t>
              </a:r>
              <a:r>
                <a:rPr lang="he-IL" sz="1600" dirty="0">
                  <a:solidFill>
                    <a:srgbClr val="FF6600"/>
                  </a:solidFill>
                  <a:latin typeface="Arial"/>
                  <a:cs typeface="Arial"/>
                </a:rPr>
                <a:t>ולכן מופרש שתן מרוכז שנפחו </a:t>
              </a:r>
              <a:r>
                <a:rPr lang="he-IL" sz="1600" dirty="0" smtClean="0">
                  <a:solidFill>
                    <a:srgbClr val="FF6600"/>
                  </a:solidFill>
                  <a:latin typeface="Arial"/>
                  <a:cs typeface="Arial"/>
                </a:rPr>
                <a:t>קטן. נוסף </a:t>
              </a:r>
              <a:r>
                <a:rPr lang="he-IL" sz="1600" dirty="0">
                  <a:solidFill>
                    <a:srgbClr val="FF6600"/>
                  </a:solidFill>
                  <a:latin typeface="Arial"/>
                  <a:cs typeface="Arial"/>
                </a:rPr>
                <a:t>על כך, המוח מעורר תחושת צמא והאדם שותה</a:t>
              </a:r>
            </a:p>
          </p:txBody>
        </p:sp>
        <p:sp>
          <p:nvSpPr>
            <p:cNvPr id="28" name="חץ מכופף 27"/>
            <p:cNvSpPr/>
            <p:nvPr/>
          </p:nvSpPr>
          <p:spPr>
            <a:xfrm rot="16200000">
              <a:off x="2543584" y="3280352"/>
              <a:ext cx="777930" cy="9097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996705" y="3821728"/>
              <a:ext cx="712838" cy="92400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164" y="2287308"/>
              <a:ext cx="415962" cy="2667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057" y="1659399"/>
              <a:ext cx="61440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19291" y="3212887"/>
              <a:ext cx="393735" cy="220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4999" y="5610182"/>
              <a:ext cx="469942" cy="225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779" y="4521080"/>
              <a:ext cx="444540" cy="2381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655145" y="5503010"/>
              <a:ext cx="46834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115717" name="מלבן 7169"/>
          <p:cNvSpPr>
            <a:spLocks noChangeArrowheads="1"/>
          </p:cNvSpPr>
          <p:nvPr/>
        </p:nvSpPr>
        <p:spPr bwMode="auto">
          <a:xfrm>
            <a:off x="0" y="6581775"/>
            <a:ext cx="707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שלד התרשים לקוח מהמאמר: "שלילי / חיובי – זה לא ציון, זה משוב", אילנה אדר, </a:t>
            </a:r>
            <a:r>
              <a:rPr lang="he-IL" sz="1200" b="1">
                <a:solidFill>
                  <a:srgbClr val="000000"/>
                </a:solidFill>
              </a:rPr>
              <a:t>העלון למורי הביולוגיה</a:t>
            </a:r>
            <a:r>
              <a:rPr lang="he-IL" sz="1200" b="1" noProof="1">
                <a:solidFill>
                  <a:srgbClr val="000000"/>
                </a:solidFill>
              </a:rPr>
              <a:t>, </a:t>
            </a:r>
            <a:r>
              <a:rPr lang="he-IL" sz="1200" noProof="1">
                <a:solidFill>
                  <a:srgbClr val="000000"/>
                </a:solidFill>
              </a:rPr>
              <a:t>עמ' 170</a:t>
            </a:r>
            <a:r>
              <a:rPr lang="he-IL" sz="1200">
                <a:solidFill>
                  <a:srgbClr val="000000"/>
                </a:solidFill>
              </a:rPr>
              <a:t>© </a:t>
            </a:r>
            <a:endParaRPr lang="en-US" sz="1200">
              <a:solidFill>
                <a:srgbClr val="000000"/>
              </a:solidFill>
            </a:endParaRPr>
          </a:p>
        </p:txBody>
      </p:sp>
      <p:sp>
        <p:nvSpPr>
          <p:cNvPr id="33" name="TextBox 32"/>
          <p:cNvSpPr txBox="1"/>
          <p:nvPr/>
        </p:nvSpPr>
        <p:spPr>
          <a:xfrm>
            <a:off x="403225" y="411163"/>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תשובה  3:</a:t>
            </a:r>
          </a:p>
          <a:p>
            <a:pPr fontAlgn="auto">
              <a:spcBef>
                <a:spcPts val="0"/>
              </a:spcBef>
              <a:spcAft>
                <a:spcPts val="0"/>
              </a:spcAft>
              <a:defRPr/>
            </a:pPr>
            <a:r>
              <a:rPr lang="he-IL" kern="0" dirty="0">
                <a:solidFill>
                  <a:schemeClr val="tx2"/>
                </a:solidFill>
              </a:rPr>
              <a:t>ההורמון </a:t>
            </a:r>
            <a:r>
              <a:rPr lang="en-US" kern="0" dirty="0">
                <a:solidFill>
                  <a:schemeClr val="tx2"/>
                </a:solidFill>
              </a:rPr>
              <a:t>ADH</a:t>
            </a:r>
            <a:r>
              <a:rPr lang="he-IL" kern="0" dirty="0">
                <a:solidFill>
                  <a:schemeClr val="tx2"/>
                </a:solidFill>
              </a:rPr>
              <a:t> מופרש מן המוח, מגיע לכליות וגורם להגברת הספיגה החוזרת של המים לדם וליצירת שתן מרוכז. קצב הפרשת ה-</a:t>
            </a:r>
            <a:r>
              <a:rPr lang="en-US" kern="0" dirty="0">
                <a:solidFill>
                  <a:schemeClr val="tx2"/>
                </a:solidFill>
              </a:rPr>
              <a:t>ADH</a:t>
            </a:r>
            <a:r>
              <a:rPr lang="he-IL" kern="0" dirty="0">
                <a:solidFill>
                  <a:schemeClr val="tx2"/>
                </a:solidFill>
              </a:rPr>
              <a:t> עולה במצבים של מחסור במים בגוף.</a:t>
            </a:r>
          </a:p>
          <a:p>
            <a:pPr fontAlgn="auto">
              <a:spcBef>
                <a:spcPts val="0"/>
              </a:spcBef>
              <a:spcAft>
                <a:spcPts val="0"/>
              </a:spcAft>
              <a:defRPr/>
            </a:pPr>
            <a:endParaRPr lang="he-IL" kern="0" dirty="0">
              <a:solidFill>
                <a:schemeClr val="tx2"/>
              </a:solidFill>
            </a:endParaRPr>
          </a:p>
        </p:txBody>
      </p:sp>
      <p:pic>
        <p:nvPicPr>
          <p:cNvPr id="11571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50" y="4854575"/>
            <a:ext cx="6889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8" y="2281238"/>
            <a:ext cx="719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721" name="קבוצה 34"/>
          <p:cNvGrpSpPr>
            <a:grpSpLocks/>
          </p:cNvGrpSpPr>
          <p:nvPr/>
        </p:nvGrpSpPr>
        <p:grpSpPr bwMode="auto">
          <a:xfrm>
            <a:off x="696913" y="4157663"/>
            <a:ext cx="654050" cy="625475"/>
            <a:chOff x="7421856" y="1844824"/>
            <a:chExt cx="792088" cy="664674"/>
          </a:xfrm>
        </p:grpSpPr>
        <p:sp>
          <p:nvSpPr>
            <p:cNvPr id="36" name="תרשים זרימה: פעולה ידנית 35"/>
            <p:cNvSpPr/>
            <p:nvPr/>
          </p:nvSpPr>
          <p:spPr>
            <a:xfrm>
              <a:off x="7452617" y="1956165"/>
              <a:ext cx="730567" cy="551645"/>
            </a:xfrm>
            <a:prstGeom prst="flowChartManualOperation">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8" name="תרשים זרימה: פעולה ידנית 37"/>
            <p:cNvSpPr/>
            <p:nvPr/>
          </p:nvSpPr>
          <p:spPr>
            <a:xfrm>
              <a:off x="7421856" y="1844824"/>
              <a:ext cx="792088" cy="664674"/>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5" name="Slide Number Placeholder 15"/>
          <p:cNvSpPr txBox="1">
            <a:spLocks/>
          </p:cNvSpPr>
          <p:nvPr/>
        </p:nvSpPr>
        <p:spPr bwMode="auto">
          <a:xfrm>
            <a:off x="107950" y="6424885"/>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563CCDD-AB9D-4B15-A23E-B88F588DDB73}" type="slidenum">
              <a:rPr lang="he-IL" smtClean="0"/>
              <a:pPr fontAlgn="base">
                <a:spcBef>
                  <a:spcPct val="0"/>
                </a:spcBef>
                <a:spcAft>
                  <a:spcPct val="0"/>
                </a:spcAft>
                <a:defRPr/>
              </a:pPr>
              <a:t>13</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מקור תאי הדם + שאלה 4</a:t>
            </a:r>
            <a:endParaRPr lang="he-IL" sz="1800" dirty="0" smtClean="0"/>
          </a:p>
        </p:txBody>
      </p:sp>
      <p:sp>
        <p:nvSpPr>
          <p:cNvPr id="10" name="TextBox 9"/>
          <p:cNvSpPr txBox="1"/>
          <p:nvPr/>
        </p:nvSpPr>
        <p:spPr>
          <a:xfrm>
            <a:off x="369888" y="465138"/>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מקורם </a:t>
            </a:r>
            <a:r>
              <a:rPr lang="he-IL" kern="0" dirty="0"/>
              <a:t>של</a:t>
            </a:r>
            <a:r>
              <a:rPr lang="he-IL" kern="0" dirty="0">
                <a:solidFill>
                  <a:schemeClr val="accent6">
                    <a:lumMod val="50000"/>
                    <a:lumOff val="50000"/>
                  </a:schemeClr>
                </a:solidFill>
              </a:rPr>
              <a:t> </a:t>
            </a:r>
            <a:r>
              <a:rPr lang="he-IL" kern="0" dirty="0">
                <a:solidFill>
                  <a:prstClr val="black"/>
                </a:solidFill>
              </a:rPr>
              <a:t>תאי הדם הוא </a:t>
            </a:r>
            <a:r>
              <a:rPr lang="he-IL" kern="0" dirty="0">
                <a:solidFill>
                  <a:schemeClr val="accent3"/>
                </a:solidFill>
              </a:rPr>
              <a:t>בתאי גזע הנמצאים</a:t>
            </a:r>
            <a:r>
              <a:rPr lang="he-IL" kern="0" dirty="0">
                <a:solidFill>
                  <a:prstClr val="black"/>
                </a:solidFill>
              </a:rPr>
              <a:t> </a:t>
            </a:r>
            <a:r>
              <a:rPr lang="he-IL" kern="0" dirty="0">
                <a:solidFill>
                  <a:schemeClr val="accent3"/>
                </a:solidFill>
              </a:rPr>
              <a:t>במח העצמות</a:t>
            </a:r>
            <a:r>
              <a:rPr lang="he-IL" kern="0" dirty="0">
                <a:solidFill>
                  <a:prstClr val="black"/>
                </a:solidFill>
              </a:rPr>
              <a:t>. תאי גזע אלו מתחלקים ומתמיינים לשלושת סוגי תאי הדם: תאי דם אדומים, תאי דם </a:t>
            </a:r>
            <a:r>
              <a:rPr lang="he-IL" kern="0" dirty="0"/>
              <a:t>לבנים </a:t>
            </a:r>
            <a:r>
              <a:rPr lang="he-IL" kern="0" dirty="0">
                <a:solidFill>
                  <a:prstClr val="black"/>
                </a:solidFill>
              </a:rPr>
              <a:t>ולוחיות הדם.</a:t>
            </a:r>
          </a:p>
        </p:txBody>
      </p:sp>
      <p:grpSp>
        <p:nvGrpSpPr>
          <p:cNvPr id="116742" name="קבוצה 1"/>
          <p:cNvGrpSpPr>
            <a:grpSpLocks/>
          </p:cNvGrpSpPr>
          <p:nvPr/>
        </p:nvGrpSpPr>
        <p:grpSpPr bwMode="auto">
          <a:xfrm>
            <a:off x="4005263" y="1412875"/>
            <a:ext cx="1776412" cy="1628775"/>
            <a:chOff x="3370249" y="1117819"/>
            <a:chExt cx="1776447" cy="1628733"/>
          </a:xfrm>
        </p:grpSpPr>
        <p:pic>
          <p:nvPicPr>
            <p:cNvPr id="11675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381" y="1117819"/>
              <a:ext cx="1656184" cy="16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3" name="מלבן 6"/>
            <p:cNvSpPr>
              <a:spLocks noChangeArrowheads="1"/>
            </p:cNvSpPr>
            <p:nvPr/>
          </p:nvSpPr>
          <p:spPr bwMode="auto">
            <a:xfrm>
              <a:off x="3370249" y="2489935"/>
              <a:ext cx="17764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solidFill>
                    <a:schemeClr val="bg1"/>
                  </a:solidFill>
                  <a:cs typeface="Calibri" pitchFamily="34" charset="0"/>
                </a:rPr>
                <a:t>©istockphoto.com/ luismmolina</a:t>
              </a:r>
            </a:p>
          </p:txBody>
        </p:sp>
      </p:grpSp>
      <p:pic>
        <p:nvPicPr>
          <p:cNvPr id="11674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8138" y="3302000"/>
            <a:ext cx="962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5588" y="3506788"/>
            <a:ext cx="9493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אליפסה 11"/>
          <p:cNvSpPr/>
          <p:nvPr/>
        </p:nvSpPr>
        <p:spPr bwMode="auto">
          <a:xfrm>
            <a:off x="3347864" y="3560342"/>
            <a:ext cx="322018" cy="335304"/>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8" name="מחבר חץ ישר 7"/>
          <p:cNvCxnSpPr/>
          <p:nvPr/>
        </p:nvCxnSpPr>
        <p:spPr>
          <a:xfrm>
            <a:off x="5014913" y="3041650"/>
            <a:ext cx="403225" cy="26035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4716463" y="3016250"/>
            <a:ext cx="0" cy="49053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3670300" y="3041650"/>
            <a:ext cx="541338" cy="46513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3525" y="4941888"/>
            <a:ext cx="8397875"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4:</a:t>
            </a:r>
          </a:p>
          <a:p>
            <a:pPr fontAlgn="auto">
              <a:spcBef>
                <a:spcPts val="0"/>
              </a:spcBef>
              <a:spcAft>
                <a:spcPts val="0"/>
              </a:spcAft>
              <a:defRPr/>
            </a:pPr>
            <a:r>
              <a:rPr lang="he-IL" kern="0" dirty="0">
                <a:solidFill>
                  <a:schemeClr val="tx2"/>
                </a:solidFill>
              </a:rPr>
              <a:t>א. מהם תאי גזע?</a:t>
            </a:r>
          </a:p>
          <a:p>
            <a:pPr fontAlgn="auto">
              <a:spcBef>
                <a:spcPts val="0"/>
              </a:spcBef>
              <a:spcAft>
                <a:spcPts val="0"/>
              </a:spcAft>
              <a:defRPr/>
            </a:pPr>
            <a:r>
              <a:rPr lang="he-IL" kern="0" dirty="0">
                <a:solidFill>
                  <a:schemeClr val="tx2"/>
                </a:solidFill>
              </a:rPr>
              <a:t>ב. מהו תהליך התמיינות?</a:t>
            </a:r>
          </a:p>
        </p:txBody>
      </p:sp>
      <p:sp>
        <p:nvSpPr>
          <p:cNvPr id="1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A61AF1B-0BD5-4CB7-B1EA-8C80663285E9}" type="slidenum">
              <a:rPr lang="he-IL" smtClean="0"/>
              <a:pPr fontAlgn="base">
                <a:spcBef>
                  <a:spcPct val="0"/>
                </a:spcBef>
                <a:spcAft>
                  <a:spcPct val="0"/>
                </a:spcAft>
                <a:defRPr/>
              </a:pPr>
              <a:t>14</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117765" name="קבוצה 2"/>
          <p:cNvGrpSpPr>
            <a:grpSpLocks/>
          </p:cNvGrpSpPr>
          <p:nvPr/>
        </p:nvGrpSpPr>
        <p:grpSpPr bwMode="auto">
          <a:xfrm>
            <a:off x="1397000" y="1111250"/>
            <a:ext cx="2181225" cy="1717675"/>
            <a:chOff x="3347864" y="1412776"/>
            <a:chExt cx="3032414" cy="2812781"/>
          </a:xfrm>
        </p:grpSpPr>
        <p:grpSp>
          <p:nvGrpSpPr>
            <p:cNvPr id="117770" name="קבוצה 1"/>
            <p:cNvGrpSpPr>
              <a:grpSpLocks/>
            </p:cNvGrpSpPr>
            <p:nvPr/>
          </p:nvGrpSpPr>
          <p:grpSpPr bwMode="auto">
            <a:xfrm>
              <a:off x="3704124" y="1412776"/>
              <a:ext cx="2077979" cy="1683139"/>
              <a:chOff x="3068717" y="1117819"/>
              <a:chExt cx="2077979" cy="1683139"/>
            </a:xfrm>
          </p:grpSpPr>
          <p:pic>
            <p:nvPicPr>
              <p:cNvPr id="11777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0381" y="1117819"/>
                <a:ext cx="1656184" cy="16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80" name="מלבן 6"/>
              <p:cNvSpPr>
                <a:spLocks noChangeArrowheads="1"/>
              </p:cNvSpPr>
              <p:nvPr/>
            </p:nvSpPr>
            <p:spPr bwMode="auto">
              <a:xfrm>
                <a:off x="3068717" y="2489935"/>
                <a:ext cx="2077979" cy="31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solidFill>
                      <a:srgbClr val="FFFFFF"/>
                    </a:solidFill>
                    <a:cs typeface="Calibri" pitchFamily="34" charset="0"/>
                  </a:rPr>
                  <a:t>©istockphoto.com/ luismmolina</a:t>
                </a:r>
              </a:p>
            </p:txBody>
          </p:sp>
        </p:grpSp>
        <p:pic>
          <p:nvPicPr>
            <p:cNvPr id="11777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8208" y="3301705"/>
              <a:ext cx="962070" cy="92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5787" y="3507249"/>
              <a:ext cx="9493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אליפסה 11"/>
            <p:cNvSpPr/>
            <p:nvPr/>
          </p:nvSpPr>
          <p:spPr bwMode="auto">
            <a:xfrm>
              <a:off x="3347864" y="3560342"/>
              <a:ext cx="322018" cy="335304"/>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8" name="מחבר חץ ישר 7"/>
            <p:cNvCxnSpPr/>
            <p:nvPr/>
          </p:nvCxnSpPr>
          <p:spPr>
            <a:xfrm>
              <a:off x="5016354" y="3040134"/>
              <a:ext cx="401673" cy="26256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4716202" y="3014137"/>
              <a:ext cx="0" cy="49392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3670086" y="3040134"/>
              <a:ext cx="540715" cy="46793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39713" y="684213"/>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4:</a:t>
            </a:r>
          </a:p>
          <a:p>
            <a:pPr fontAlgn="auto">
              <a:spcBef>
                <a:spcPts val="0"/>
              </a:spcBef>
              <a:spcAft>
                <a:spcPts val="0"/>
              </a:spcAft>
              <a:defRPr/>
            </a:pPr>
            <a:r>
              <a:rPr lang="he-IL" kern="0" dirty="0">
                <a:solidFill>
                  <a:srgbClr val="1F497D"/>
                </a:solidFill>
              </a:rPr>
              <a:t>א. מהם תאי גזע?</a:t>
            </a:r>
          </a:p>
          <a:p>
            <a:pPr fontAlgn="auto">
              <a:spcBef>
                <a:spcPts val="0"/>
              </a:spcBef>
              <a:spcAft>
                <a:spcPts val="0"/>
              </a:spcAft>
              <a:defRPr/>
            </a:pPr>
            <a:r>
              <a:rPr lang="he-IL" kern="0" dirty="0">
                <a:solidFill>
                  <a:srgbClr val="1F497D"/>
                </a:solidFill>
              </a:rPr>
              <a:t>ב. מהו תהליך התמיינות?</a:t>
            </a:r>
          </a:p>
        </p:txBody>
      </p:sp>
      <p:sp>
        <p:nvSpPr>
          <p:cNvPr id="17" name="Rectangle 20"/>
          <p:cNvSpPr/>
          <p:nvPr/>
        </p:nvSpPr>
        <p:spPr bwMode="auto">
          <a:xfrm>
            <a:off x="414338" y="2924175"/>
            <a:ext cx="8196262" cy="18129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תאי גזע הם תאים שעדיין לא עברו התמיינות. תאי גזע הם בעלי פוטנציאל להתמיין לסוגי תאים שונים. התאים הראשונים של העובר הם תאי גזע, וגם בגוף הבוגר יש תאי גזע </a:t>
            </a:r>
            <a:r>
              <a:rPr lang="he-IL" kern="0" dirty="0">
                <a:latin typeface="Arial"/>
                <a:cs typeface="Arial"/>
              </a:rPr>
              <a:t>במקומות שונים בגוף (בעור, באפיתל המעי, במח העצם).</a:t>
            </a:r>
          </a:p>
          <a:p>
            <a:pPr fontAlgn="auto">
              <a:spcBef>
                <a:spcPts val="0"/>
              </a:spcBef>
              <a:spcAft>
                <a:spcPts val="0"/>
              </a:spcAft>
              <a:defRPr/>
            </a:pPr>
            <a:r>
              <a:rPr lang="he-IL" kern="0" dirty="0">
                <a:latin typeface="Arial"/>
                <a:cs typeface="Arial"/>
              </a:rPr>
              <a:t>ב. התמיינות היא תהליך שבו תאים רוכשים צורה, מבנה, ופעילות ייחודיים (בכל תאי הגוף יש אותם הגנים, אך בתהליך ההתמיינות מתבטאים גנים שונים </a:t>
            </a:r>
            <a:r>
              <a:rPr lang="he-IL" kern="0" dirty="0">
                <a:solidFill>
                  <a:prstClr val="black"/>
                </a:solidFill>
                <a:latin typeface="Arial"/>
                <a:cs typeface="Arial"/>
              </a:rPr>
              <a:t>בתאים השונים).</a:t>
            </a:r>
          </a:p>
        </p:txBody>
      </p:sp>
      <p:sp>
        <p:nvSpPr>
          <p:cNvPr id="18" name="הסבר מלבני 17"/>
          <p:cNvSpPr/>
          <p:nvPr/>
        </p:nvSpPr>
        <p:spPr>
          <a:xfrm>
            <a:off x="742950" y="5329238"/>
            <a:ext cx="7691438" cy="1268412"/>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9" name="TextBox 18"/>
          <p:cNvSpPr txBox="1"/>
          <p:nvPr/>
        </p:nvSpPr>
        <p:spPr>
          <a:xfrm>
            <a:off x="-107950" y="5456238"/>
            <a:ext cx="8397875"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אצל אנשים החולים בסרטן הדם, מח העצמות נפגע ולכן יצירת תאי הדם נפגעת.</a:t>
            </a:r>
          </a:p>
          <a:p>
            <a:pPr fontAlgn="auto">
              <a:spcBef>
                <a:spcPts val="0"/>
              </a:spcBef>
              <a:spcAft>
                <a:spcPts val="0"/>
              </a:spcAft>
              <a:defRPr/>
            </a:pPr>
            <a:r>
              <a:rPr lang="he-IL" dirty="0">
                <a:latin typeface="Arial"/>
                <a:cs typeface="Arial"/>
              </a:rPr>
              <a:t>לעתים, השתלת מח עצם (המכיל תאי גזע) עשויה לפתור את הבעיה. </a:t>
            </a:r>
          </a:p>
          <a:p>
            <a:pPr fontAlgn="auto">
              <a:spcBef>
                <a:spcPts val="0"/>
              </a:spcBef>
              <a:spcAft>
                <a:spcPts val="0"/>
              </a:spcAft>
              <a:defRPr/>
            </a:pPr>
            <a:r>
              <a:rPr lang="he-IL" dirty="0">
                <a:latin typeface="Arial"/>
                <a:cs typeface="Arial"/>
              </a:rPr>
              <a:t>(בתנאי שיימצא תורם מתאים והשתל לא יידחה </a:t>
            </a:r>
            <a:r>
              <a:rPr lang="he-IL" dirty="0">
                <a:solidFill>
                  <a:prstClr val="black"/>
                </a:solidFill>
                <a:latin typeface="Arial"/>
                <a:cs typeface="Arial"/>
              </a:rPr>
              <a:t>על ידי מערכת החיסון של החולה).</a:t>
            </a:r>
          </a:p>
        </p:txBody>
      </p:sp>
      <p:sp>
        <p:nvSpPr>
          <p:cNvPr id="2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15E561-6E37-4AF6-87B3-C22F0731D7E3}" type="slidenum">
              <a:rPr lang="he-IL" smtClean="0"/>
              <a:pPr fontAlgn="base">
                <a:spcBef>
                  <a:spcPct val="0"/>
                </a:spcBef>
                <a:spcAft>
                  <a:spcPct val="0"/>
                </a:spcAft>
                <a:defRPr/>
              </a:pPr>
              <a:t>15</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תאי דם אדומים</a:t>
            </a:r>
            <a:endParaRPr lang="he-IL" sz="1800" dirty="0" smtClean="0"/>
          </a:p>
        </p:txBody>
      </p:sp>
      <p:sp>
        <p:nvSpPr>
          <p:cNvPr id="7" name="TextBox 6"/>
          <p:cNvSpPr txBox="1"/>
          <p:nvPr/>
        </p:nvSpPr>
        <p:spPr>
          <a:xfrm>
            <a:off x="409575" y="471488"/>
            <a:ext cx="8397875" cy="31400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התפקיד העיקרי של תאי הדם האדומים הוא הובלת חמצן. בתוכם מצוי </a:t>
            </a:r>
            <a:r>
              <a:rPr lang="he-IL" kern="0" dirty="0">
                <a:solidFill>
                  <a:schemeClr val="accent3"/>
                </a:solidFill>
              </a:rPr>
              <a:t>ההמוגלובין,</a:t>
            </a:r>
            <a:r>
              <a:rPr lang="he-IL" kern="0" dirty="0">
                <a:solidFill>
                  <a:prstClr val="black"/>
                </a:solidFill>
              </a:rPr>
              <a:t> שהוא חלבון אדום, המכיל אטומי ברזל, </a:t>
            </a:r>
            <a:r>
              <a:rPr lang="he-IL" kern="0" dirty="0">
                <a:solidFill>
                  <a:schemeClr val="accent3"/>
                </a:solidFill>
              </a:rPr>
              <a:t>הקושר חמצן בקשר הפיך</a:t>
            </a:r>
            <a:r>
              <a:rPr lang="he-IL" kern="0" dirty="0">
                <a:solidFill>
                  <a:prstClr val="black"/>
                </a:solidFill>
              </a:rPr>
              <a:t>: בנימי הריאות הוא קושר חמצן, </a:t>
            </a:r>
            <a:r>
              <a:rPr lang="he-IL" kern="0" dirty="0"/>
              <a:t>ואילו בנימים שבקרבת תאי הגוף הקשר ניתק, והחמצן יוצא מתאי הדם האדומים אל הפלסמה וממנה עובר לתאים.</a:t>
            </a:r>
          </a:p>
          <a:p>
            <a:pPr fontAlgn="auto">
              <a:spcBef>
                <a:spcPts val="0"/>
              </a:spcBef>
              <a:spcAft>
                <a:spcPts val="0"/>
              </a:spcAft>
              <a:defRPr/>
            </a:pPr>
            <a:r>
              <a:rPr lang="he-IL" kern="0" dirty="0">
                <a:solidFill>
                  <a:schemeClr val="accent3"/>
                </a:solidFill>
              </a:rPr>
              <a:t>המגבלה העיקרית של הובלת חמצן בדם היא </a:t>
            </a:r>
            <a:r>
              <a:rPr lang="he-IL" u="sng" kern="0" dirty="0">
                <a:solidFill>
                  <a:schemeClr val="accent3"/>
                </a:solidFill>
              </a:rPr>
              <a:t>מסיסותו הנמוכה במים</a:t>
            </a:r>
            <a:r>
              <a:rPr lang="he-IL" kern="0" dirty="0">
                <a:solidFill>
                  <a:schemeClr val="accent3"/>
                </a:solidFill>
              </a:rPr>
              <a:t>. הובלת החמצן כשהוא קשור להמוגלובין היא הפתרון שהתפתח במהלך האבולוציה</a:t>
            </a:r>
            <a:r>
              <a:rPr lang="he-IL" kern="0" dirty="0">
                <a:solidFill>
                  <a:prstClr val="black"/>
                </a:solidFill>
              </a:rPr>
              <a:t>. רק כ-2% </a:t>
            </a:r>
            <a:r>
              <a:rPr lang="he-IL" kern="0" dirty="0"/>
              <a:t>של החמצן מועברים כשהם מומסים בפלסמה, שאר החמצן מועבר כשהוא קשור להמוגלובין בתוך תאי הדם האדומים. גם בדם של כל החולייתנים כגון עופות ודגים יש המוגלובין. </a:t>
            </a:r>
          </a:p>
          <a:p>
            <a:pPr fontAlgn="auto">
              <a:spcBef>
                <a:spcPts val="0"/>
              </a:spcBef>
              <a:spcAft>
                <a:spcPts val="0"/>
              </a:spcAft>
              <a:defRPr/>
            </a:pPr>
            <a:endParaRPr lang="he-IL" kern="0" dirty="0"/>
          </a:p>
          <a:p>
            <a:pPr fontAlgn="auto">
              <a:spcBef>
                <a:spcPts val="0"/>
              </a:spcBef>
              <a:spcAft>
                <a:spcPts val="0"/>
              </a:spcAft>
              <a:defRPr/>
            </a:pPr>
            <a:r>
              <a:rPr lang="he-IL" kern="0" dirty="0"/>
              <a:t>לעומת זאת, </a:t>
            </a:r>
            <a:r>
              <a:rPr lang="he-IL" kern="0" dirty="0">
                <a:solidFill>
                  <a:schemeClr val="accent3"/>
                </a:solidFill>
              </a:rPr>
              <a:t>פחמן דו-חמצני </a:t>
            </a:r>
            <a:r>
              <a:rPr lang="he-IL" kern="0" dirty="0"/>
              <a:t>מתמוסס היטב במים, ומועבר מן התאים לריאות דרך הפלסמה. רק מעט ממנו נקשר להמוגלובין.</a:t>
            </a:r>
          </a:p>
        </p:txBody>
      </p:sp>
      <p:pic>
        <p:nvPicPr>
          <p:cNvPr id="11879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3933825"/>
            <a:ext cx="260191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1" name="מלבן 1"/>
          <p:cNvSpPr>
            <a:spLocks noChangeArrowheads="1"/>
          </p:cNvSpPr>
          <p:nvPr/>
        </p:nvSpPr>
        <p:spPr bwMode="auto">
          <a:xfrm>
            <a:off x="2506663" y="6437313"/>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VISUAL/SCIENCE PHOTO LIBRARY/ DR. STANLEY FLEGLER, VISUALS UNLIMITED</a:t>
            </a:r>
            <a:endParaRPr lang="he-IL" sz="800"/>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a:t>
            </a:r>
            <a:endParaRPr lang="he-IL" sz="1800" dirty="0" smtClean="0"/>
          </a:p>
        </p:txBody>
      </p:sp>
      <p:sp>
        <p:nvSpPr>
          <p:cNvPr id="9" name="TextBox 8"/>
          <p:cNvSpPr txBox="1"/>
          <p:nvPr/>
        </p:nvSpPr>
        <p:spPr>
          <a:xfrm>
            <a:off x="269875" y="4175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5:</a:t>
            </a:r>
          </a:p>
          <a:p>
            <a:pPr>
              <a:defRPr/>
            </a:pPr>
            <a:r>
              <a:rPr lang="he-IL" dirty="0">
                <a:solidFill>
                  <a:srgbClr val="1D4C72"/>
                </a:solidFill>
              </a:rPr>
              <a:t>סדרו את המילים הבאות על פי מסלול החמצן בגוף:</a:t>
            </a:r>
          </a:p>
          <a:p>
            <a:pPr>
              <a:defRPr/>
            </a:pPr>
            <a:r>
              <a:rPr lang="he-IL" dirty="0">
                <a:solidFill>
                  <a:srgbClr val="1D4C72"/>
                </a:solidFill>
              </a:rPr>
              <a:t>תאי דם אדומים, פלסמה, תאים, אוויר, פלסמה, נאדיות.</a:t>
            </a:r>
            <a:endParaRPr lang="en-US" dirty="0">
              <a:solidFill>
                <a:srgbClr val="1D4C72"/>
              </a:solidFill>
            </a:endParaRPr>
          </a:p>
        </p:txBody>
      </p:sp>
      <p:graphicFrame>
        <p:nvGraphicFramePr>
          <p:cNvPr id="5" name="דיאגרמה 4"/>
          <p:cNvGraphicFramePr/>
          <p:nvPr/>
        </p:nvGraphicFramePr>
        <p:xfrm>
          <a:off x="571472" y="1357298"/>
          <a:ext cx="81058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69875" y="4175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5:</a:t>
            </a:r>
          </a:p>
          <a:p>
            <a:pPr>
              <a:defRPr/>
            </a:pPr>
            <a:r>
              <a:rPr lang="he-IL" dirty="0">
                <a:solidFill>
                  <a:srgbClr val="1D4C72"/>
                </a:solidFill>
              </a:rPr>
              <a:t>סדרו את המילים הבאות על פי מסלול החמצן בגוף:</a:t>
            </a:r>
          </a:p>
          <a:p>
            <a:pPr>
              <a:defRPr/>
            </a:pPr>
            <a:r>
              <a:rPr lang="he-IL" dirty="0">
                <a:solidFill>
                  <a:srgbClr val="1D4C72"/>
                </a:solidFill>
              </a:rPr>
              <a:t>תאי דם אדומים, פלסמה, תאים, אוויר, פלסמה, נאדיות.</a:t>
            </a:r>
            <a:endParaRPr lang="en-US" dirty="0">
              <a:solidFill>
                <a:srgbClr val="1D4C72"/>
              </a:solidFill>
            </a:endParaRPr>
          </a:p>
        </p:txBody>
      </p:sp>
      <p:sp>
        <p:nvSpPr>
          <p:cNvPr id="5" name="Rectangle 20"/>
          <p:cNvSpPr/>
          <p:nvPr/>
        </p:nvSpPr>
        <p:spPr bwMode="auto">
          <a:xfrm>
            <a:off x="269875" y="1989138"/>
            <a:ext cx="8394700" cy="19446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endParaRPr lang="he-IL" b="1" kern="0" dirty="0">
              <a:solidFill>
                <a:prstClr val="black"/>
              </a:solidFill>
              <a:latin typeface="Arial"/>
              <a:cs typeface="Arial"/>
            </a:endParaRPr>
          </a:p>
        </p:txBody>
      </p:sp>
      <p:graphicFrame>
        <p:nvGraphicFramePr>
          <p:cNvPr id="2" name="דיאגרמה 1"/>
          <p:cNvGraphicFramePr/>
          <p:nvPr/>
        </p:nvGraphicFramePr>
        <p:xfrm>
          <a:off x="413920" y="1052736"/>
          <a:ext cx="81058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4404580-5E82-4189-B69F-030EC8A42CAA}"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 תאי הדם האדומים – התאמה בין מבנה לתפקוד </a:t>
            </a:r>
            <a:endParaRPr lang="he-IL" sz="1800" dirty="0" smtClean="0"/>
          </a:p>
        </p:txBody>
      </p:sp>
      <p:sp>
        <p:nvSpPr>
          <p:cNvPr id="9" name="TextBox 8"/>
          <p:cNvSpPr txBox="1"/>
          <p:nvPr/>
        </p:nvSpPr>
        <p:spPr>
          <a:xfrm>
            <a:off x="269875" y="4175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6:</a:t>
            </a:r>
          </a:p>
          <a:p>
            <a:pPr>
              <a:defRPr/>
            </a:pPr>
            <a:r>
              <a:rPr lang="he-IL" dirty="0">
                <a:solidFill>
                  <a:srgbClr val="1D4C72"/>
                </a:solidFill>
              </a:rPr>
              <a:t>לפניכם רשימת תכונות של תאי הדם </a:t>
            </a:r>
            <a:r>
              <a:rPr lang="he-IL" dirty="0">
                <a:solidFill>
                  <a:schemeClr val="tx2"/>
                </a:solidFill>
              </a:rPr>
              <a:t>האדומים, ורשימת היכולות שתכונות אלו מקנות להם, העוזרות בתפקודם בתור מובילי החמצן לתאים. מתחו קו בין כל אחת מן התכונות לבין היכולת שהיא מקנה. (שימו לב! אחת התכונות </a:t>
            </a:r>
            <a:r>
              <a:rPr lang="he-IL" dirty="0">
                <a:solidFill>
                  <a:srgbClr val="1D4C72"/>
                </a:solidFill>
              </a:rPr>
              <a:t>מקנה שתי יכולות)</a:t>
            </a:r>
            <a:endParaRPr lang="en-US" dirty="0">
              <a:solidFill>
                <a:srgbClr val="1D4C72"/>
              </a:solidFill>
            </a:endParaRPr>
          </a:p>
        </p:txBody>
      </p:sp>
      <p:sp>
        <p:nvSpPr>
          <p:cNvPr id="7" name="TextBox 6"/>
          <p:cNvSpPr txBox="1"/>
          <p:nvPr/>
        </p:nvSpPr>
        <p:spPr>
          <a:xfrm>
            <a:off x="4833938" y="2446338"/>
            <a:ext cx="3359150"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תכונות</a:t>
            </a:r>
          </a:p>
        </p:txBody>
      </p:sp>
      <p:sp>
        <p:nvSpPr>
          <p:cNvPr id="13" name="TextBox 12"/>
          <p:cNvSpPr txBox="1"/>
          <p:nvPr/>
        </p:nvSpPr>
        <p:spPr>
          <a:xfrm>
            <a:off x="684213" y="2462213"/>
            <a:ext cx="3359150"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יכולות</a:t>
            </a:r>
          </a:p>
        </p:txBody>
      </p:sp>
      <p:grpSp>
        <p:nvGrpSpPr>
          <p:cNvPr id="121864" name="קבוצה 1"/>
          <p:cNvGrpSpPr>
            <a:grpSpLocks/>
          </p:cNvGrpSpPr>
          <p:nvPr/>
        </p:nvGrpSpPr>
        <p:grpSpPr bwMode="auto">
          <a:xfrm>
            <a:off x="809625" y="2876550"/>
            <a:ext cx="7504113" cy="3409950"/>
            <a:chOff x="1403648" y="2815170"/>
            <a:chExt cx="7503038" cy="3409368"/>
          </a:xfrm>
        </p:grpSpPr>
        <p:sp>
          <p:nvSpPr>
            <p:cNvPr id="10" name="TextBox 9"/>
            <p:cNvSpPr txBox="1"/>
            <p:nvPr/>
          </p:nvSpPr>
          <p:spPr>
            <a:xfrm>
              <a:off x="5516272" y="2815170"/>
              <a:ext cx="3358669" cy="64600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צורת דיסקוס השקוע במרכזו משני צדדיו</a:t>
              </a:r>
              <a:endParaRPr lang="en-US" dirty="0">
                <a:solidFill>
                  <a:srgbClr val="1D4C72"/>
                </a:solidFill>
              </a:endParaRPr>
            </a:p>
          </p:txBody>
        </p:sp>
        <p:sp>
          <p:nvSpPr>
            <p:cNvPr id="11" name="TextBox 10"/>
            <p:cNvSpPr txBox="1"/>
            <p:nvPr/>
          </p:nvSpPr>
          <p:spPr>
            <a:xfrm>
              <a:off x="5548017" y="4005592"/>
              <a:ext cx="3358669" cy="922181"/>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תאים קטנים </a:t>
              </a:r>
              <a:r>
                <a:rPr lang="he-IL" dirty="0">
                  <a:solidFill>
                    <a:schemeClr val="tx2"/>
                  </a:solidFill>
                </a:rPr>
                <a:t>מאוד (התאים הקטנים ביותר בגוף), ומספרם גדול מאוד </a:t>
              </a:r>
            </a:p>
            <a:p>
              <a:pPr>
                <a:defRPr/>
              </a:pPr>
              <a:r>
                <a:rPr lang="he-IL" dirty="0">
                  <a:solidFill>
                    <a:schemeClr val="tx2"/>
                  </a:solidFill>
                </a:rPr>
                <a:t>(כ- 5 מיליון בממ"ק דם)</a:t>
              </a:r>
              <a:endParaRPr lang="en-US" dirty="0">
                <a:solidFill>
                  <a:schemeClr val="tx2"/>
                </a:solidFill>
              </a:endParaRPr>
            </a:p>
          </p:txBody>
        </p:sp>
        <p:sp>
          <p:nvSpPr>
            <p:cNvPr id="12" name="TextBox 11"/>
            <p:cNvSpPr txBox="1"/>
            <p:nvPr/>
          </p:nvSpPr>
          <p:spPr>
            <a:xfrm>
              <a:off x="5548017" y="5300771"/>
              <a:ext cx="3358669" cy="64600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תאים חסרי גרעין ואברונים אחרים, </a:t>
              </a:r>
              <a:r>
                <a:rPr lang="he-IL" dirty="0">
                  <a:solidFill>
                    <a:schemeClr val="tx2"/>
                  </a:solidFill>
                </a:rPr>
                <a:t>רוב</a:t>
              </a:r>
              <a:r>
                <a:rPr lang="he-IL" dirty="0">
                  <a:solidFill>
                    <a:srgbClr val="1D4C72"/>
                  </a:solidFill>
                </a:rPr>
                <a:t> תכולתם היא המוגלובין</a:t>
              </a:r>
              <a:endParaRPr lang="en-US" dirty="0">
                <a:solidFill>
                  <a:srgbClr val="1D4C72"/>
                </a:solidFill>
              </a:endParaRPr>
            </a:p>
          </p:txBody>
        </p:sp>
        <p:sp>
          <p:nvSpPr>
            <p:cNvPr id="14" name="TextBox 13"/>
            <p:cNvSpPr txBox="1"/>
            <p:nvPr/>
          </p:nvSpPr>
          <p:spPr>
            <a:xfrm>
              <a:off x="1475076" y="2815170"/>
              <a:ext cx="3360256" cy="64600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יכולת גבוהה </a:t>
              </a:r>
              <a:r>
                <a:rPr lang="he-IL" dirty="0"/>
                <a:t>של </a:t>
              </a:r>
              <a:r>
                <a:rPr lang="he-IL" dirty="0">
                  <a:solidFill>
                    <a:srgbClr val="1D4C72"/>
                  </a:solidFill>
                </a:rPr>
                <a:t>קליטת חמצן בשל יחס שטח פנים/נפח גבוה </a:t>
              </a:r>
              <a:endParaRPr lang="en-US" dirty="0">
                <a:solidFill>
                  <a:srgbClr val="1D4C72"/>
                </a:solidFill>
              </a:endParaRPr>
            </a:p>
          </p:txBody>
        </p:sp>
        <p:sp>
          <p:nvSpPr>
            <p:cNvPr id="15" name="TextBox 14"/>
            <p:cNvSpPr txBox="1"/>
            <p:nvPr/>
          </p:nvSpPr>
          <p:spPr>
            <a:xfrm>
              <a:off x="1503647" y="4005592"/>
              <a:ext cx="3360256" cy="368237"/>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יכולת גבוהה של קשירת חמצן</a:t>
              </a:r>
              <a:endParaRPr lang="en-US" dirty="0">
                <a:solidFill>
                  <a:srgbClr val="1D4C72"/>
                </a:solidFill>
              </a:endParaRPr>
            </a:p>
          </p:txBody>
        </p:sp>
        <p:sp>
          <p:nvSpPr>
            <p:cNvPr id="16" name="TextBox 15"/>
            <p:cNvSpPr txBox="1"/>
            <p:nvPr/>
          </p:nvSpPr>
          <p:spPr>
            <a:xfrm>
              <a:off x="1403648" y="5300771"/>
              <a:ext cx="3358669" cy="923767"/>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גמישות, </a:t>
              </a:r>
              <a:r>
                <a:rPr lang="he-IL" dirty="0">
                  <a:solidFill>
                    <a:schemeClr val="tx2"/>
                  </a:solidFill>
                </a:rPr>
                <a:t>יכולת הידחקות </a:t>
              </a:r>
              <a:r>
                <a:rPr lang="he-IL" dirty="0">
                  <a:solidFill>
                    <a:srgbClr val="1D4C72"/>
                  </a:solidFill>
                </a:rPr>
                <a:t>לנימי הדם הצרים ויצירת מגע קרוב עם דופן הנימים.</a:t>
              </a:r>
              <a:endParaRPr lang="en-US" dirty="0">
                <a:solidFill>
                  <a:srgbClr val="1D4C72"/>
                </a:solidFill>
              </a:endParaRPr>
            </a:p>
          </p:txBody>
        </p:sp>
      </p:grpSp>
      <p:pic>
        <p:nvPicPr>
          <p:cNvPr id="12186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475" y="1641475"/>
            <a:ext cx="11541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69875" y="4175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6:</a:t>
            </a:r>
          </a:p>
          <a:p>
            <a:pPr>
              <a:defRPr/>
            </a:pPr>
            <a:r>
              <a:rPr lang="he-IL" dirty="0">
                <a:solidFill>
                  <a:srgbClr val="1D4C72"/>
                </a:solidFill>
              </a:rPr>
              <a:t>לפניכם רשימת </a:t>
            </a:r>
            <a:r>
              <a:rPr lang="he-IL" dirty="0">
                <a:solidFill>
                  <a:schemeClr val="tx2"/>
                </a:solidFill>
              </a:rPr>
              <a:t>תכונות של תאי הדם האדומים, ורשימת היכולות שתכונות אלו מקנות להם, העוזרות בתפקודם בתור מובילי החמצן לתאים. מתחו קו בין כל אחת מן התכונות לבין היכולת שהיא מקנה. (שימו לב! אחת התכונות </a:t>
            </a:r>
            <a:r>
              <a:rPr lang="he-IL" dirty="0">
                <a:solidFill>
                  <a:srgbClr val="1D4C72"/>
                </a:solidFill>
              </a:rPr>
              <a:t>מקנה שתי יכולות)</a:t>
            </a:r>
            <a:endParaRPr lang="en-US" dirty="0">
              <a:solidFill>
                <a:srgbClr val="1D4C72"/>
              </a:solidFill>
            </a:endParaRPr>
          </a:p>
        </p:txBody>
      </p:sp>
      <p:grpSp>
        <p:nvGrpSpPr>
          <p:cNvPr id="122885" name="קבוצה 7167"/>
          <p:cNvGrpSpPr>
            <a:grpSpLocks/>
          </p:cNvGrpSpPr>
          <p:nvPr/>
        </p:nvGrpSpPr>
        <p:grpSpPr bwMode="auto">
          <a:xfrm>
            <a:off x="231775" y="2204864"/>
            <a:ext cx="8675688" cy="4170362"/>
            <a:chOff x="231776" y="2445838"/>
            <a:chExt cx="8674910" cy="4170113"/>
          </a:xfrm>
        </p:grpSpPr>
        <p:sp>
          <p:nvSpPr>
            <p:cNvPr id="7" name="TextBox 6"/>
            <p:cNvSpPr txBox="1"/>
            <p:nvPr/>
          </p:nvSpPr>
          <p:spPr>
            <a:xfrm>
              <a:off x="4835113" y="2445838"/>
              <a:ext cx="3358849" cy="36986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תכונות</a:t>
              </a:r>
            </a:p>
          </p:txBody>
        </p:sp>
        <p:sp>
          <p:nvSpPr>
            <p:cNvPr id="10" name="TextBox 9"/>
            <p:cNvSpPr txBox="1"/>
            <p:nvPr/>
          </p:nvSpPr>
          <p:spPr>
            <a:xfrm>
              <a:off x="5516090" y="2815703"/>
              <a:ext cx="3358849" cy="646074"/>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צורת דיסקוס השקוע במרכזו משני צדדיו</a:t>
              </a:r>
              <a:endParaRPr lang="en-US" dirty="0">
                <a:solidFill>
                  <a:srgbClr val="1D4C72"/>
                </a:solidFill>
              </a:endParaRPr>
            </a:p>
          </p:txBody>
        </p:sp>
        <p:sp>
          <p:nvSpPr>
            <p:cNvPr id="11" name="TextBox 10"/>
            <p:cNvSpPr txBox="1"/>
            <p:nvPr/>
          </p:nvSpPr>
          <p:spPr>
            <a:xfrm>
              <a:off x="5547837" y="4004670"/>
              <a:ext cx="3358849" cy="923870"/>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תאים קטנים </a:t>
              </a:r>
              <a:r>
                <a:rPr lang="he-IL" dirty="0">
                  <a:solidFill>
                    <a:schemeClr val="tx2"/>
                  </a:solidFill>
                </a:rPr>
                <a:t>מאוד (התאים הקטנים ביותר בגוף), ומספרם גדול מאוד</a:t>
              </a:r>
            </a:p>
            <a:p>
              <a:pPr>
                <a:defRPr/>
              </a:pPr>
              <a:r>
                <a:rPr lang="he-IL" dirty="0">
                  <a:solidFill>
                    <a:schemeClr val="tx2"/>
                  </a:solidFill>
                </a:rPr>
                <a:t>(כ- 5 מיליון בממ"ק דם)</a:t>
              </a:r>
              <a:endParaRPr lang="en-US" dirty="0">
                <a:solidFill>
                  <a:schemeClr val="tx2"/>
                </a:solidFill>
              </a:endParaRPr>
            </a:p>
          </p:txBody>
        </p:sp>
        <p:sp>
          <p:nvSpPr>
            <p:cNvPr id="12" name="TextBox 11"/>
            <p:cNvSpPr txBox="1"/>
            <p:nvPr/>
          </p:nvSpPr>
          <p:spPr>
            <a:xfrm>
              <a:off x="5547837" y="5301579"/>
              <a:ext cx="3358849" cy="646074"/>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תאים חסרי גרעין ואברונים אחרים, רוב תכולתם </a:t>
              </a:r>
              <a:r>
                <a:rPr lang="he-IL" dirty="0">
                  <a:solidFill>
                    <a:srgbClr val="1D4C72"/>
                  </a:solidFill>
                </a:rPr>
                <a:t>היא המוגלובין</a:t>
              </a:r>
              <a:endParaRPr lang="en-US" dirty="0">
                <a:solidFill>
                  <a:srgbClr val="1D4C72"/>
                </a:solidFill>
              </a:endParaRPr>
            </a:p>
          </p:txBody>
        </p:sp>
        <p:sp>
          <p:nvSpPr>
            <p:cNvPr id="13" name="TextBox 12"/>
            <p:cNvSpPr txBox="1"/>
            <p:nvPr/>
          </p:nvSpPr>
          <p:spPr>
            <a:xfrm>
              <a:off x="684173" y="2461712"/>
              <a:ext cx="3358849" cy="36986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יכולות</a:t>
              </a:r>
            </a:p>
          </p:txBody>
        </p:sp>
        <p:sp>
          <p:nvSpPr>
            <p:cNvPr id="14" name="TextBox 13"/>
            <p:cNvSpPr txBox="1"/>
            <p:nvPr/>
          </p:nvSpPr>
          <p:spPr>
            <a:xfrm>
              <a:off x="269873" y="2815703"/>
              <a:ext cx="4565241" cy="175408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יכולת גבוהה של קליטת חמצן בשל יחס שטח פנים/נפח גבוה, שנוצר עקב:</a:t>
              </a:r>
            </a:p>
            <a:p>
              <a:pPr>
                <a:defRPr/>
              </a:pPr>
              <a:r>
                <a:rPr lang="he-IL" dirty="0">
                  <a:solidFill>
                    <a:schemeClr val="tx2"/>
                  </a:solidFill>
                </a:rPr>
                <a:t>א. היות התאים קטנים</a:t>
              </a:r>
            </a:p>
            <a:p>
              <a:pPr>
                <a:defRPr/>
              </a:pPr>
              <a:r>
                <a:rPr lang="he-IL" dirty="0">
                  <a:solidFill>
                    <a:schemeClr val="tx2"/>
                  </a:solidFill>
                </a:rPr>
                <a:t>ב. מספרם הרב</a:t>
              </a:r>
            </a:p>
            <a:p>
              <a:pPr>
                <a:defRPr/>
              </a:pPr>
              <a:r>
                <a:rPr lang="he-IL" dirty="0">
                  <a:solidFill>
                    <a:schemeClr val="tx2"/>
                  </a:solidFill>
                </a:rPr>
                <a:t>ג. לתא בצורת דיסקוס יש שטח פנים גדול יותר משטח הפנים של </a:t>
              </a:r>
              <a:r>
                <a:rPr lang="he-IL" dirty="0">
                  <a:solidFill>
                    <a:srgbClr val="1D4C72"/>
                  </a:solidFill>
                </a:rPr>
                <a:t>תא כדורי באותו הנפח</a:t>
              </a:r>
              <a:endParaRPr lang="en-US" dirty="0">
                <a:solidFill>
                  <a:srgbClr val="1D4C72"/>
                </a:solidFill>
              </a:endParaRPr>
            </a:p>
          </p:txBody>
        </p:sp>
        <p:sp>
          <p:nvSpPr>
            <p:cNvPr id="15" name="TextBox 14"/>
            <p:cNvSpPr txBox="1"/>
            <p:nvPr/>
          </p:nvSpPr>
          <p:spPr>
            <a:xfrm>
              <a:off x="231776" y="4650743"/>
              <a:ext cx="4592226" cy="1201666"/>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יכולת גבוהה של </a:t>
              </a:r>
              <a:r>
                <a:rPr lang="he-IL" dirty="0">
                  <a:solidFill>
                    <a:schemeClr val="tx2"/>
                  </a:solidFill>
                </a:rPr>
                <a:t>קשירת חמצן, המוקנית בשל הכמות הגדולה של המוגלובין בכל תא (בשל המחסור בגרעין ובאברונים נוספים יש יותר מקום להמוגלובין)</a:t>
              </a:r>
              <a:endParaRPr lang="en-US" dirty="0">
                <a:solidFill>
                  <a:schemeClr val="tx2"/>
                </a:solidFill>
              </a:endParaRPr>
            </a:p>
          </p:txBody>
        </p:sp>
        <p:sp>
          <p:nvSpPr>
            <p:cNvPr id="16" name="TextBox 15"/>
            <p:cNvSpPr txBox="1"/>
            <p:nvPr/>
          </p:nvSpPr>
          <p:spPr>
            <a:xfrm>
              <a:off x="269873" y="5969878"/>
              <a:ext cx="4554130" cy="64607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גמישות, </a:t>
              </a:r>
              <a:r>
                <a:rPr lang="he-IL" dirty="0">
                  <a:solidFill>
                    <a:schemeClr val="tx2"/>
                  </a:solidFill>
                </a:rPr>
                <a:t>יכולת הידחקות לנימי הדם הצרים, ויצירת מגע קרוב עם דופן הנימים</a:t>
              </a:r>
              <a:r>
                <a:rPr lang="he-IL" dirty="0">
                  <a:solidFill>
                    <a:srgbClr val="1D4C72"/>
                  </a:solidFill>
                </a:rPr>
                <a:t>.</a:t>
              </a:r>
              <a:endParaRPr lang="en-US" dirty="0">
                <a:solidFill>
                  <a:srgbClr val="1D4C72"/>
                </a:solidFill>
              </a:endParaRPr>
            </a:p>
          </p:txBody>
        </p:sp>
        <p:cxnSp>
          <p:nvCxnSpPr>
            <p:cNvPr id="3" name="מחבר חץ ישר 2"/>
            <p:cNvCxnSpPr>
              <a:stCxn id="10" idx="1"/>
              <a:endCxn id="16" idx="3"/>
            </p:cNvCxnSpPr>
            <p:nvPr/>
          </p:nvCxnSpPr>
          <p:spPr>
            <a:xfrm flipH="1">
              <a:off x="4824002" y="3137947"/>
              <a:ext cx="692088" cy="315417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a:stCxn id="10" idx="1"/>
              <a:endCxn id="14" idx="3"/>
            </p:cNvCxnSpPr>
            <p:nvPr/>
          </p:nvCxnSpPr>
          <p:spPr>
            <a:xfrm flipH="1">
              <a:off x="4835113" y="3137947"/>
              <a:ext cx="680977" cy="55400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a:stCxn id="11" idx="1"/>
            </p:cNvCxnSpPr>
            <p:nvPr/>
          </p:nvCxnSpPr>
          <p:spPr>
            <a:xfrm flipH="1" flipV="1">
              <a:off x="4863686" y="3285575"/>
              <a:ext cx="684152" cy="118102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flipV="1">
              <a:off x="4863686" y="4946001"/>
              <a:ext cx="684152" cy="57146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66713" y="549274"/>
            <a:ext cx="8215312" cy="540000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he-IL" u="sng" dirty="0" smtClean="0">
                <a:latin typeface="Times New Roman" pitchFamily="18" charset="0"/>
                <a:cs typeface="Arial"/>
              </a:rPr>
              <a:t>התפקידים העיקריים </a:t>
            </a:r>
            <a:r>
              <a:rPr lang="he-IL" u="sng" dirty="0" smtClean="0">
                <a:solidFill>
                  <a:prstClr val="black"/>
                </a:solidFill>
                <a:latin typeface="Times New Roman" pitchFamily="18" charset="0"/>
                <a:cs typeface="Arial"/>
              </a:rPr>
              <a:t>של מערכת ההובלה </a:t>
            </a:r>
            <a:r>
              <a:rPr lang="he-IL" dirty="0" smtClean="0">
                <a:solidFill>
                  <a:prstClr val="black"/>
                </a:solidFill>
                <a:latin typeface="Times New Roman" pitchFamily="18" charset="0"/>
                <a:cs typeface="Arial"/>
              </a:rPr>
              <a:t>:</a:t>
            </a:r>
            <a:endParaRPr lang="en-US" dirty="0" smtClean="0">
              <a:solidFill>
                <a:prstClr val="black"/>
              </a:solidFill>
              <a:latin typeface="Times New Roman" pitchFamily="18" charset="0"/>
              <a:cs typeface="Arial"/>
            </a:endParaRPr>
          </a:p>
          <a:p>
            <a:pPr>
              <a:defRPr/>
            </a:pPr>
            <a:endParaRPr lang="en-US" dirty="0" smtClean="0">
              <a:solidFill>
                <a:prstClr val="black"/>
              </a:solidFill>
              <a:latin typeface="Times New Roman" pitchFamily="18" charset="0"/>
              <a:cs typeface="Arial"/>
            </a:endParaRPr>
          </a:p>
          <a:p>
            <a:pPr>
              <a:defRPr/>
            </a:pPr>
            <a:r>
              <a:rPr lang="he-IL" u="sng" dirty="0" smtClean="0">
                <a:solidFill>
                  <a:srgbClr val="FF6600"/>
                </a:solidFill>
                <a:latin typeface="Times New Roman" pitchFamily="18" charset="0"/>
                <a:cs typeface="Arial"/>
              </a:rPr>
              <a:t>הובלה של חומרים שונים </a:t>
            </a:r>
          </a:p>
          <a:p>
            <a:pPr>
              <a:defRPr/>
            </a:pPr>
            <a:r>
              <a:rPr lang="he-IL" dirty="0" smtClean="0">
                <a:solidFill>
                  <a:prstClr val="black"/>
                </a:solidFill>
                <a:latin typeface="Times New Roman" pitchFamily="18" charset="0"/>
                <a:cs typeface="Arial"/>
              </a:rPr>
              <a:t>דוגמאות: </a:t>
            </a:r>
            <a:r>
              <a:rPr lang="he-IL" dirty="0" smtClean="0">
                <a:latin typeface="Times New Roman" pitchFamily="18" charset="0"/>
                <a:cs typeface="Arial"/>
              </a:rPr>
              <a:t>הובלת חמצן מהריאות לתאי גוף.</a:t>
            </a:r>
            <a:endParaRPr lang="en-US" dirty="0" smtClean="0">
              <a:latin typeface="Times New Roman" pitchFamily="18" charset="0"/>
              <a:cs typeface="Arial"/>
            </a:endParaRPr>
          </a:p>
          <a:p>
            <a:pPr>
              <a:defRPr/>
            </a:pPr>
            <a:r>
              <a:rPr lang="he-IL" dirty="0" smtClean="0">
                <a:latin typeface="Times New Roman" pitchFamily="18" charset="0"/>
                <a:cs typeface="Arial"/>
              </a:rPr>
              <a:t>הובלת </a:t>
            </a:r>
            <a:r>
              <a:rPr lang="en-US" dirty="0" smtClean="0">
                <a:cs typeface="Arial"/>
              </a:rPr>
              <a:t>CO</a:t>
            </a:r>
            <a:r>
              <a:rPr lang="en-US" baseline="-25000" dirty="0" smtClean="0">
                <a:cs typeface="Arial"/>
              </a:rPr>
              <a:t>2</a:t>
            </a:r>
            <a:r>
              <a:rPr lang="he-IL" dirty="0" smtClean="0">
                <a:latin typeface="Times New Roman" pitchFamily="18" charset="0"/>
                <a:cs typeface="Arial"/>
              </a:rPr>
              <a:t> בכיוון ההפוך.</a:t>
            </a:r>
            <a:endParaRPr lang="en-US" dirty="0" smtClean="0">
              <a:latin typeface="Times New Roman" pitchFamily="18" charset="0"/>
              <a:cs typeface="Arial"/>
            </a:endParaRPr>
          </a:p>
          <a:p>
            <a:pPr>
              <a:defRPr/>
            </a:pPr>
            <a:r>
              <a:rPr lang="he-IL" dirty="0" smtClean="0">
                <a:latin typeface="Times New Roman" pitchFamily="18" charset="0"/>
                <a:cs typeface="Arial"/>
              </a:rPr>
              <a:t>הובלת תוצרי עיכול ממערכת העיכול אל תאי הגוף.</a:t>
            </a:r>
            <a:endParaRPr lang="en-US" dirty="0" smtClean="0">
              <a:latin typeface="Times New Roman" pitchFamily="18" charset="0"/>
              <a:cs typeface="Arial"/>
            </a:endParaRPr>
          </a:p>
          <a:p>
            <a:pPr>
              <a:defRPr/>
            </a:pPr>
            <a:r>
              <a:rPr lang="he-IL" dirty="0" smtClean="0">
                <a:latin typeface="Times New Roman" pitchFamily="18" charset="0"/>
                <a:cs typeface="Arial"/>
              </a:rPr>
              <a:t>הובלת הורמונים מבלוטות ההפרשה אל אברי המטרה.</a:t>
            </a:r>
          </a:p>
          <a:p>
            <a:pPr>
              <a:defRPr/>
            </a:pPr>
            <a:endParaRPr lang="he-IL" dirty="0" smtClean="0">
              <a:latin typeface="Times New Roman" pitchFamily="18" charset="0"/>
              <a:cs typeface="Arial"/>
            </a:endParaRPr>
          </a:p>
          <a:p>
            <a:pPr>
              <a:defRPr/>
            </a:pPr>
            <a:endParaRPr lang="en-US" dirty="0" smtClean="0">
              <a:solidFill>
                <a:prstClr val="black"/>
              </a:solidFill>
              <a:latin typeface="Times New Roman" pitchFamily="18" charset="0"/>
              <a:cs typeface="Arial"/>
            </a:endParaRPr>
          </a:p>
          <a:p>
            <a:pPr>
              <a:defRPr/>
            </a:pPr>
            <a:r>
              <a:rPr lang="he-IL" u="sng" dirty="0" smtClean="0">
                <a:solidFill>
                  <a:srgbClr val="FF6600"/>
                </a:solidFill>
                <a:latin typeface="Times New Roman" pitchFamily="18" charset="0"/>
                <a:cs typeface="Arial"/>
              </a:rPr>
              <a:t>הגנה וחיסון</a:t>
            </a:r>
            <a:r>
              <a:rPr lang="he-IL" dirty="0" smtClean="0">
                <a:solidFill>
                  <a:prstClr val="black"/>
                </a:solidFill>
                <a:latin typeface="Times New Roman" pitchFamily="18" charset="0"/>
                <a:cs typeface="Arial"/>
              </a:rPr>
              <a:t> תאי הדם </a:t>
            </a:r>
            <a:r>
              <a:rPr lang="he-IL" dirty="0" smtClean="0">
                <a:latin typeface="Times New Roman" pitchFamily="18" charset="0"/>
                <a:cs typeface="Arial"/>
              </a:rPr>
              <a:t>הלבנים </a:t>
            </a:r>
            <a:r>
              <a:rPr lang="he-IL" dirty="0" smtClean="0">
                <a:solidFill>
                  <a:prstClr val="black"/>
                </a:solidFill>
                <a:latin typeface="Times New Roman" pitchFamily="18" charset="0"/>
                <a:cs typeface="Arial"/>
              </a:rPr>
              <a:t>פועלים נגד גורמים זרים החודרים לגוף.</a:t>
            </a:r>
            <a:endParaRPr lang="en-US"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dirty="0" smtClean="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 </a:t>
            </a:r>
            <a:endParaRPr lang="en-US" dirty="0" smtClean="0">
              <a:solidFill>
                <a:prstClr val="black"/>
              </a:solidFill>
              <a:latin typeface="Times New Roman" pitchFamily="18" charset="0"/>
              <a:cs typeface="Arial"/>
            </a:endParaRPr>
          </a:p>
          <a:p>
            <a:pPr>
              <a:defRPr/>
            </a:pPr>
            <a:r>
              <a:rPr lang="he-IL" u="sng" dirty="0" smtClean="0">
                <a:solidFill>
                  <a:srgbClr val="FF6600"/>
                </a:solidFill>
                <a:latin typeface="Times New Roman" pitchFamily="18" charset="0"/>
                <a:cs typeface="Arial"/>
              </a:rPr>
              <a:t>שמירה על טמפרטורת גוף קבועה</a:t>
            </a:r>
            <a:r>
              <a:rPr lang="he-IL" u="sng" dirty="0" smtClean="0">
                <a:solidFill>
                  <a:schemeClr val="accent3"/>
                </a:solidFill>
                <a:latin typeface="Times New Roman" pitchFamily="18" charset="0"/>
                <a:cs typeface="Arial"/>
              </a:rPr>
              <a:t> בעזרת </a:t>
            </a:r>
            <a:r>
              <a:rPr lang="he-IL" u="sng" dirty="0" smtClean="0">
                <a:solidFill>
                  <a:srgbClr val="FF6600"/>
                </a:solidFill>
                <a:latin typeface="Times New Roman" pitchFamily="18" charset="0"/>
                <a:cs typeface="Arial"/>
              </a:rPr>
              <a:t>כיווץ/הרחבת כלי הדם ההיקפיים</a:t>
            </a:r>
          </a:p>
          <a:p>
            <a:pPr>
              <a:defRPr/>
            </a:pPr>
            <a:r>
              <a:rPr lang="he-IL" dirty="0" smtClean="0">
                <a:solidFill>
                  <a:prstClr val="black"/>
                </a:solidFill>
                <a:latin typeface="Times New Roman" pitchFamily="18" charset="0"/>
                <a:cs typeface="Arial"/>
              </a:rPr>
              <a:t>בעת פעילות גופנית נוצרים בתאי השרירים עודפי חום. במצב זה יש הרחבה של </a:t>
            </a:r>
            <a:r>
              <a:rPr lang="he-IL" dirty="0">
                <a:solidFill>
                  <a:prstClr val="black"/>
                </a:solidFill>
                <a:latin typeface="Times New Roman" pitchFamily="18" charset="0"/>
                <a:cs typeface="Arial"/>
              </a:rPr>
              <a:t>כלי הדם </a:t>
            </a:r>
            <a:r>
              <a:rPr lang="he-IL" dirty="0" smtClean="0">
                <a:solidFill>
                  <a:prstClr val="black"/>
                </a:solidFill>
                <a:latin typeface="Times New Roman" pitchFamily="18" charset="0"/>
                <a:cs typeface="Arial"/>
              </a:rPr>
              <a:t>ההיקפיים. הדם הזורם בקרבת השרירים מתחמם, וכאשר הוא זורם בכלי הדם ההיקפיים, החום עובר ממנו אל האוויר </a:t>
            </a:r>
            <a:r>
              <a:rPr lang="he-IL" dirty="0" smtClean="0">
                <a:latin typeface="Times New Roman" pitchFamily="18" charset="0"/>
                <a:cs typeface="Arial"/>
              </a:rPr>
              <a:t>כי טמפרטורת האוויר </a:t>
            </a:r>
            <a:r>
              <a:rPr lang="he-IL" dirty="0" smtClean="0">
                <a:solidFill>
                  <a:prstClr val="black"/>
                </a:solidFill>
                <a:latin typeface="Times New Roman" pitchFamily="18" charset="0"/>
                <a:cs typeface="Arial"/>
              </a:rPr>
              <a:t>נמוכה יותר.</a:t>
            </a:r>
          </a:p>
          <a:p>
            <a:pPr>
              <a:defRPr/>
            </a:pPr>
            <a:r>
              <a:rPr lang="he-IL" dirty="0" smtClean="0">
                <a:solidFill>
                  <a:prstClr val="black"/>
                </a:solidFill>
                <a:latin typeface="Times New Roman" pitchFamily="18" charset="0"/>
                <a:cs typeface="Arial"/>
              </a:rPr>
              <a:t>בעת שהות במקום קר, כלי </a:t>
            </a:r>
            <a:r>
              <a:rPr lang="he-IL" dirty="0">
                <a:solidFill>
                  <a:prstClr val="black"/>
                </a:solidFill>
                <a:latin typeface="Times New Roman" pitchFamily="18" charset="0"/>
                <a:cs typeface="Arial"/>
              </a:rPr>
              <a:t>הדם </a:t>
            </a:r>
            <a:r>
              <a:rPr lang="he-IL" dirty="0" smtClean="0">
                <a:solidFill>
                  <a:prstClr val="black"/>
                </a:solidFill>
                <a:latin typeface="Times New Roman" pitchFamily="18" charset="0"/>
                <a:cs typeface="Arial"/>
              </a:rPr>
              <a:t>ההיקפיים מתכווצים ופחות דם זורם מתחת לעור, ולכן פחות חום עובר מן הגוף לסביבה.</a:t>
            </a:r>
          </a:p>
          <a:p>
            <a:pPr>
              <a:defRPr/>
            </a:pPr>
            <a:r>
              <a:rPr lang="he-IL" dirty="0" smtClean="0">
                <a:solidFill>
                  <a:prstClr val="black"/>
                </a:solidFill>
                <a:latin typeface="Times New Roman" pitchFamily="18" charset="0"/>
                <a:cs typeface="Arial"/>
              </a:rPr>
              <a:t>כלומר, לדם תפקיד חשוב בשמירת </a:t>
            </a:r>
            <a:r>
              <a:rPr lang="he-IL" noProof="1" smtClean="0">
                <a:solidFill>
                  <a:prstClr val="black"/>
                </a:solidFill>
                <a:latin typeface="Times New Roman" pitchFamily="18" charset="0"/>
                <a:cs typeface="Arial"/>
              </a:rPr>
              <a:t>ההומאוסטזיס</a:t>
            </a:r>
            <a:r>
              <a:rPr lang="he-IL" dirty="0" smtClean="0">
                <a:solidFill>
                  <a:prstClr val="black"/>
                </a:solidFill>
                <a:latin typeface="Times New Roman" pitchFamily="18" charset="0"/>
                <a:cs typeface="Arial"/>
              </a:rPr>
              <a:t> של טמפרטורת גוף קבועה</a:t>
            </a:r>
            <a:r>
              <a:rPr lang="he-IL" dirty="0" smtClean="0">
                <a:solidFill>
                  <a:prstClr val="black"/>
                </a:solidFill>
                <a:latin typeface="Times New Roman" pitchFamily="18" charset="0"/>
                <a:cs typeface="Times New Roman" pitchFamily="18" charset="0"/>
              </a:rPr>
              <a:t>.</a:t>
            </a:r>
            <a:endParaRPr lang="en-US" sz="1200" dirty="0" smtClean="0">
              <a:solidFill>
                <a:prstClr val="black"/>
              </a:solidFill>
              <a:latin typeface="Times New Roman" pitchFamily="18" charset="0"/>
              <a:cs typeface="Times New Roman" pitchFamily="18" charset="0"/>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AFEE6A-E22E-4D13-B15F-B4774F535C5C}"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תפקידי מערכת ההובלה</a:t>
            </a:r>
            <a:endParaRPr lang="he-IL" sz="1800" dirty="0" smtClean="0"/>
          </a:p>
        </p:txBody>
      </p:sp>
      <p:sp>
        <p:nvSpPr>
          <p:cNvPr id="2" name="מלבן 1"/>
          <p:cNvSpPr/>
          <p:nvPr/>
        </p:nvSpPr>
        <p:spPr>
          <a:xfrm>
            <a:off x="366713" y="1052736"/>
            <a:ext cx="8215312" cy="16555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7" name="מלבן 6"/>
          <p:cNvSpPr/>
          <p:nvPr/>
        </p:nvSpPr>
        <p:spPr>
          <a:xfrm>
            <a:off x="374551" y="2951956"/>
            <a:ext cx="8215312" cy="522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8" name="מלבן 7"/>
          <p:cNvSpPr/>
          <p:nvPr/>
        </p:nvSpPr>
        <p:spPr>
          <a:xfrm>
            <a:off x="368300" y="3789040"/>
            <a:ext cx="8215313" cy="20878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9" name="Rectangle 17"/>
          <p:cNvSpPr/>
          <p:nvPr/>
        </p:nvSpPr>
        <p:spPr>
          <a:xfrm>
            <a:off x="251520" y="6093296"/>
            <a:ext cx="8461375" cy="576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smtClean="0">
                <a:solidFill>
                  <a:prstClr val="black"/>
                </a:solidFill>
              </a:rPr>
              <a:t>המצגות </a:t>
            </a:r>
            <a:r>
              <a:rPr lang="he-IL" dirty="0">
                <a:solidFill>
                  <a:prstClr val="black"/>
                </a:solidFill>
              </a:rPr>
              <a:t>המקדימה למצגת זו, מערכת </a:t>
            </a:r>
            <a:r>
              <a:rPr lang="he-IL" dirty="0" smtClean="0">
                <a:solidFill>
                  <a:prstClr val="black"/>
                </a:solidFill>
              </a:rPr>
              <a:t>ההובלה א' ו-ב', עוסקות </a:t>
            </a:r>
            <a:r>
              <a:rPr lang="he-IL" dirty="0">
                <a:solidFill>
                  <a:prstClr val="black"/>
                </a:solidFill>
              </a:rPr>
              <a:t>בלב ובכלי הדם. </a:t>
            </a:r>
            <a:endParaRPr lang="he-IL" dirty="0" smtClean="0">
              <a:solidFill>
                <a:prstClr val="black"/>
              </a:solidFill>
            </a:endParaRPr>
          </a:p>
          <a:p>
            <a:pPr fontAlgn="auto">
              <a:spcBef>
                <a:spcPts val="0"/>
              </a:spcBef>
              <a:spcAft>
                <a:spcPts val="0"/>
              </a:spcAft>
              <a:defRPr/>
            </a:pPr>
            <a:r>
              <a:rPr lang="he-IL" dirty="0" smtClean="0">
                <a:solidFill>
                  <a:prstClr val="black"/>
                </a:solidFill>
              </a:rPr>
              <a:t>במצגת </a:t>
            </a:r>
            <a:r>
              <a:rPr lang="he-IL" dirty="0">
                <a:solidFill>
                  <a:prstClr val="black"/>
                </a:solidFill>
              </a:rPr>
              <a:t>זו נעסוק בדם.</a:t>
            </a:r>
          </a:p>
        </p:txBody>
      </p:sp>
      <p:sp>
        <p:nvSpPr>
          <p:cNvPr id="10"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FC072E7-21B4-4FF6-B4FC-B244B8A2FA34}" type="slidenum">
              <a:rPr lang="he-IL" smtClean="0"/>
              <a:pPr fontAlgn="base">
                <a:spcBef>
                  <a:spcPct val="0"/>
                </a:spcBef>
                <a:spcAft>
                  <a:spcPct val="0"/>
                </a:spcAft>
                <a:defRPr/>
              </a:pPr>
              <a:t>20</a:t>
            </a:fld>
            <a:endParaRPr lang="he-IL" dirty="0" smtClean="0"/>
          </a:p>
        </p:txBody>
      </p:sp>
      <p:sp>
        <p:nvSpPr>
          <p:cNvPr id="12390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תאי דם אדומים של צפרדע</a:t>
            </a:r>
            <a:endParaRPr lang="he-IL" sz="1800" smtClean="0"/>
          </a:p>
        </p:txBody>
      </p:sp>
      <p:sp>
        <p:nvSpPr>
          <p:cNvPr id="10" name="TextBox 9"/>
          <p:cNvSpPr txBox="1"/>
          <p:nvPr/>
        </p:nvSpPr>
        <p:spPr>
          <a:xfrm>
            <a:off x="174625" y="548680"/>
            <a:ext cx="8397875" cy="92333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smtClean="0"/>
              <a:t>- תאי </a:t>
            </a:r>
            <a:r>
              <a:rPr lang="he-IL" kern="0" dirty="0"/>
              <a:t>הדם האדומים של צפרדע גדולים מתאי הדם האדומים של האדם. </a:t>
            </a:r>
            <a:endParaRPr lang="he-IL" kern="0" dirty="0" smtClean="0"/>
          </a:p>
          <a:p>
            <a:pPr fontAlgn="auto">
              <a:spcBef>
                <a:spcPts val="0"/>
              </a:spcBef>
              <a:spcAft>
                <a:spcPts val="0"/>
              </a:spcAft>
              <a:defRPr/>
            </a:pPr>
            <a:r>
              <a:rPr lang="he-IL" kern="0" dirty="0" smtClean="0"/>
              <a:t>- בתאי </a:t>
            </a:r>
            <a:r>
              <a:rPr lang="he-IL" kern="0" dirty="0"/>
              <a:t>הדם האדומים </a:t>
            </a:r>
            <a:r>
              <a:rPr lang="he-IL" kern="0" dirty="0" smtClean="0"/>
              <a:t>של </a:t>
            </a:r>
            <a:r>
              <a:rPr lang="he-IL" kern="0" dirty="0"/>
              <a:t>הצפרדע יש גרעין, ואילו בתאי הדם האדומים של האדם אין גרעין</a:t>
            </a:r>
            <a:r>
              <a:rPr lang="he-IL" kern="0" dirty="0" smtClean="0"/>
              <a:t>.</a:t>
            </a:r>
          </a:p>
          <a:p>
            <a:pPr fontAlgn="auto">
              <a:spcBef>
                <a:spcPts val="0"/>
              </a:spcBef>
              <a:spcAft>
                <a:spcPts val="0"/>
              </a:spcAft>
              <a:defRPr/>
            </a:pPr>
            <a:r>
              <a:rPr lang="he-IL" kern="0" dirty="0" smtClean="0"/>
              <a:t>להבדלים אלה יש השפעה על יכולת העברת החמצן – ובכך נדון בשאלה הבאה. </a:t>
            </a:r>
            <a:endParaRPr lang="he-IL" kern="0" dirty="0"/>
          </a:p>
        </p:txBody>
      </p:sp>
      <p:grpSp>
        <p:nvGrpSpPr>
          <p:cNvPr id="6" name="קבוצה 5"/>
          <p:cNvGrpSpPr/>
          <p:nvPr/>
        </p:nvGrpSpPr>
        <p:grpSpPr>
          <a:xfrm>
            <a:off x="1524000" y="1639535"/>
            <a:ext cx="6913512" cy="4885809"/>
            <a:chOff x="1524000" y="1500704"/>
            <a:chExt cx="6913512" cy="4885809"/>
          </a:xfrm>
        </p:grpSpPr>
        <p:pic>
          <p:nvPicPr>
            <p:cNvPr id="123909" name="Picture 3" descr="E:\צילומי לוינסקי\צפרדע_תאי דם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00704"/>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1" name="מלבן 1"/>
            <p:cNvSpPr>
              <a:spLocks noChangeArrowheads="1"/>
            </p:cNvSpPr>
            <p:nvPr/>
          </p:nvSpPr>
          <p:spPr bwMode="auto">
            <a:xfrm>
              <a:off x="1706563" y="6116638"/>
              <a:ext cx="18716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a:solidFill>
                    <a:srgbClr val="1F497D"/>
                  </a:solidFill>
                  <a:latin typeface="Calibri" pitchFamily="34" charset="0"/>
                  <a:cs typeface="Calibri" pitchFamily="34" charset="0"/>
                </a:rPr>
                <a:t>ד"ר נורית קינן ואורה בר, מט"ח © </a:t>
              </a:r>
              <a:endParaRPr lang="en-US" sz="1000">
                <a:solidFill>
                  <a:srgbClr val="000000"/>
                </a:solidFill>
                <a:latin typeface="Calibri" pitchFamily="34" charset="0"/>
                <a:cs typeface="Calibri" pitchFamily="34" charset="0"/>
              </a:endParaRPr>
            </a:p>
          </p:txBody>
        </p:sp>
        <p:sp>
          <p:nvSpPr>
            <p:cNvPr id="2" name="מלבן 1"/>
            <p:cNvSpPr/>
            <p:nvPr/>
          </p:nvSpPr>
          <p:spPr>
            <a:xfrm>
              <a:off x="7807211" y="3532366"/>
              <a:ext cx="630301" cy="369332"/>
            </a:xfrm>
            <a:prstGeom prst="rect">
              <a:avLst/>
            </a:prstGeom>
          </p:spPr>
          <p:txBody>
            <a:bodyPr wrap="none">
              <a:spAutoFit/>
            </a:bodyPr>
            <a:lstStyle/>
            <a:p>
              <a:r>
                <a:rPr lang="he-IL" kern="0" dirty="0">
                  <a:solidFill>
                    <a:prstClr val="black"/>
                  </a:solidFill>
                </a:rPr>
                <a:t>גרעין</a:t>
              </a:r>
              <a:endParaRPr lang="he-IL" dirty="0"/>
            </a:p>
          </p:txBody>
        </p:sp>
        <p:cxnSp>
          <p:nvCxnSpPr>
            <p:cNvPr id="5" name="מחבר חץ ישר 4"/>
            <p:cNvCxnSpPr/>
            <p:nvPr/>
          </p:nvCxnSpPr>
          <p:spPr>
            <a:xfrm flipH="1">
              <a:off x="7164288" y="3717032"/>
              <a:ext cx="6524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75A11E0-EAAC-4BCB-8025-636ECCEA5361}" type="slidenum">
              <a:rPr lang="he-IL" smtClean="0"/>
              <a:pPr fontAlgn="base">
                <a:spcBef>
                  <a:spcPct val="0"/>
                </a:spcBef>
                <a:spcAft>
                  <a:spcPct val="0"/>
                </a:spcAft>
                <a:defRPr/>
              </a:pPr>
              <a:t>21</a:t>
            </a:fld>
            <a:endParaRPr lang="he-IL" dirty="0" smtClean="0"/>
          </a:p>
        </p:txBody>
      </p:sp>
      <p:sp>
        <p:nvSpPr>
          <p:cNvPr id="12493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7</a:t>
            </a:r>
            <a:endParaRPr lang="he-IL" sz="1800" smtClean="0"/>
          </a:p>
        </p:txBody>
      </p:sp>
      <p:sp>
        <p:nvSpPr>
          <p:cNvPr id="8" name="TextBox 7"/>
          <p:cNvSpPr txBox="1"/>
          <p:nvPr/>
        </p:nvSpPr>
        <p:spPr>
          <a:xfrm>
            <a:off x="358775" y="548680"/>
            <a:ext cx="8397875" cy="590931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    </a:t>
            </a:r>
            <a:r>
              <a:rPr lang="he-IL" b="1" kern="0" dirty="0">
                <a:solidFill>
                  <a:schemeClr val="tx2"/>
                </a:solidFill>
              </a:rPr>
              <a:t>שאלה 7:</a:t>
            </a:r>
          </a:p>
          <a:p>
            <a:pPr fontAlgn="auto">
              <a:spcBef>
                <a:spcPts val="0"/>
              </a:spcBef>
              <a:spcAft>
                <a:spcPts val="0"/>
              </a:spcAft>
              <a:defRPr/>
            </a:pPr>
            <a:r>
              <a:rPr lang="he-IL" kern="0" dirty="0">
                <a:solidFill>
                  <a:schemeClr val="tx2"/>
                </a:solidFill>
              </a:rPr>
              <a:t>    בטבלה הבאה יש נתונים שונים על תאי דם אדומים של אדם ושל מין כלשהו של צפרדע.</a:t>
            </a:r>
          </a:p>
          <a:p>
            <a:pPr fontAlgn="auto">
              <a:spcBef>
                <a:spcPts val="0"/>
              </a:spcBef>
              <a:spcAft>
                <a:spcPts val="0"/>
              </a:spcAft>
              <a:defRPr/>
            </a:pPr>
            <a:r>
              <a:rPr lang="he-IL" kern="0" dirty="0">
                <a:solidFill>
                  <a:schemeClr val="tx2"/>
                </a:solidFill>
              </a:rPr>
              <a:t>    א. על סמך נתונים אלו, השוו את יכולת העברת החמצן של דם הצפרדע לעומת דם האדם.</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ב. </a:t>
            </a:r>
            <a:r>
              <a:rPr lang="he-IL" kern="0" dirty="0" smtClean="0">
                <a:solidFill>
                  <a:schemeClr val="tx2"/>
                </a:solidFill>
              </a:rPr>
              <a:t>האדם הוא הומותרמי כלומר בעל יכולת לשמור על טמפרטורת גוף קבועה, ואילו הצפרדע   </a:t>
            </a:r>
          </a:p>
          <a:p>
            <a:pPr fontAlgn="auto">
              <a:spcBef>
                <a:spcPts val="0"/>
              </a:spcBef>
              <a:spcAft>
                <a:spcPts val="0"/>
              </a:spcAft>
              <a:defRPr/>
            </a:pPr>
            <a:r>
              <a:rPr lang="he-IL" kern="0" dirty="0" smtClean="0">
                <a:solidFill>
                  <a:schemeClr val="tx2"/>
                </a:solidFill>
              </a:rPr>
              <a:t>    היא פויקילותרמית, כלומר טמפרטורת גופה אינה קבועה ותלויה בטמפרטורת הסביבה.</a:t>
            </a:r>
          </a:p>
          <a:p>
            <a:pPr fontAlgn="auto">
              <a:spcBef>
                <a:spcPts val="0"/>
              </a:spcBef>
              <a:spcAft>
                <a:spcPts val="0"/>
              </a:spcAft>
              <a:defRPr/>
            </a:pPr>
            <a:r>
              <a:rPr lang="he-IL" kern="0" dirty="0">
                <a:solidFill>
                  <a:schemeClr val="tx2"/>
                </a:solidFill>
              </a:rPr>
              <a:t> </a:t>
            </a:r>
            <a:r>
              <a:rPr lang="he-IL" kern="0" dirty="0" smtClean="0">
                <a:solidFill>
                  <a:schemeClr val="tx2"/>
                </a:solidFill>
              </a:rPr>
              <a:t>   קשרו </a:t>
            </a:r>
            <a:r>
              <a:rPr lang="he-IL" kern="0" dirty="0">
                <a:solidFill>
                  <a:schemeClr val="tx2"/>
                </a:solidFill>
              </a:rPr>
              <a:t>בין תשובתכם לסעיף א', לבין יכולת שמירה על טמפרטורת  גוף </a:t>
            </a:r>
            <a:r>
              <a:rPr lang="he-IL" kern="0" dirty="0" smtClean="0">
                <a:solidFill>
                  <a:schemeClr val="tx2"/>
                </a:solidFill>
              </a:rPr>
              <a:t>קבועה. </a:t>
            </a:r>
            <a:endParaRPr lang="he-IL" kern="0" dirty="0">
              <a:solidFill>
                <a:schemeClr val="tx2"/>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2194723685"/>
              </p:ext>
            </p:extLst>
          </p:nvPr>
        </p:nvGraphicFramePr>
        <p:xfrm>
          <a:off x="1547813" y="1628800"/>
          <a:ext cx="6394450" cy="3816351"/>
        </p:xfrm>
        <a:graphic>
          <a:graphicData uri="http://schemas.openxmlformats.org/drawingml/2006/table">
            <a:tbl>
              <a:tblPr rtl="1"/>
              <a:tblGrid>
                <a:gridCol w="2098640"/>
                <a:gridCol w="2150364"/>
                <a:gridCol w="2145446"/>
              </a:tblGrid>
              <a:tr h="1007881">
                <a:tc rowSpan="2">
                  <a:txBody>
                    <a:bodyPr/>
                    <a:lstStyle/>
                    <a:p>
                      <a:pPr rtl="1"/>
                      <a:r>
                        <a:rPr lang="he-IL" sz="1800" dirty="0">
                          <a:solidFill>
                            <a:schemeClr val="tx2"/>
                          </a:solidFill>
                          <a:effectLst/>
                          <a:latin typeface="Arial"/>
                        </a:rPr>
                        <a:t> </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r>
                        <a:rPr lang="he-IL" sz="1800" dirty="0" smtClean="0">
                          <a:solidFill>
                            <a:schemeClr val="tx2"/>
                          </a:solidFill>
                          <a:effectLst/>
                          <a:latin typeface="Arial"/>
                        </a:rPr>
                        <a:t>תאי דם אדומים</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he-IL" sz="1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94">
                <a:tc vMerge="1">
                  <a:txBody>
                    <a:bodyPr/>
                    <a:lstStyle/>
                    <a:p>
                      <a:pPr rtl="1"/>
                      <a:endParaRPr lang="he-IL" sz="1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אדם</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Arial"/>
                        </a:rPr>
                        <a:t>צפרדע</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94">
                <a:tc>
                  <a:txBody>
                    <a:bodyPr/>
                    <a:lstStyle/>
                    <a:p>
                      <a:pPr rtl="1"/>
                      <a:r>
                        <a:rPr lang="he-IL" sz="1800" dirty="0" smtClean="0">
                          <a:solidFill>
                            <a:schemeClr val="tx2"/>
                          </a:solidFill>
                          <a:effectLst/>
                          <a:latin typeface="Arial"/>
                        </a:rPr>
                        <a:t>קוטר</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8</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20-25</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94">
                <a:tc>
                  <a:txBody>
                    <a:bodyPr/>
                    <a:lstStyle/>
                    <a:p>
                      <a:pPr rtl="1"/>
                      <a:r>
                        <a:rPr lang="he-IL" sz="1800" dirty="0" smtClean="0">
                          <a:solidFill>
                            <a:schemeClr val="tx2"/>
                          </a:solidFill>
                          <a:effectLst/>
                          <a:latin typeface="Arial"/>
                        </a:rPr>
                        <a:t>גרעין</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אין </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יש</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94">
                <a:tc>
                  <a:txBody>
                    <a:bodyPr/>
                    <a:lstStyle/>
                    <a:p>
                      <a:pPr rtl="1"/>
                      <a:r>
                        <a:rPr lang="he-IL" sz="1800" dirty="0" smtClean="0">
                          <a:solidFill>
                            <a:schemeClr val="tx2"/>
                          </a:solidFill>
                          <a:effectLst/>
                          <a:latin typeface="Times New Roman"/>
                        </a:rPr>
                        <a:t>מספר</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8 מיליון ב-1 מ"מק דם</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קטן יותר</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94">
                <a:tc>
                  <a:txBody>
                    <a:bodyPr/>
                    <a:lstStyle/>
                    <a:p>
                      <a:pPr rtl="1"/>
                      <a:r>
                        <a:rPr lang="he-IL" sz="1800" dirty="0" smtClean="0">
                          <a:solidFill>
                            <a:schemeClr val="tx2"/>
                          </a:solidFill>
                          <a:effectLst/>
                          <a:latin typeface="Times New Roman"/>
                        </a:rPr>
                        <a:t>מיטוכונדריה</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אין</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יש</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C6C7BE-C6DB-421A-9DA0-756FAF8E8439}" type="slidenum">
              <a:rPr lang="he-IL" smtClean="0"/>
              <a:pPr fontAlgn="base">
                <a:spcBef>
                  <a:spcPct val="0"/>
                </a:spcBef>
                <a:spcAft>
                  <a:spcPct val="0"/>
                </a:spcAft>
                <a:defRPr/>
              </a:pPr>
              <a:t>22</a:t>
            </a:fld>
            <a:endParaRPr lang="he-IL" dirty="0" smtClean="0"/>
          </a:p>
        </p:txBody>
      </p:sp>
      <p:sp>
        <p:nvSpPr>
          <p:cNvPr id="12595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8" name="TextBox 7"/>
          <p:cNvSpPr txBox="1"/>
          <p:nvPr/>
        </p:nvSpPr>
        <p:spPr>
          <a:xfrm>
            <a:off x="358775" y="548680"/>
            <a:ext cx="8397875"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    שאלה 7:</a:t>
            </a:r>
          </a:p>
          <a:p>
            <a:pPr fontAlgn="auto">
              <a:spcBef>
                <a:spcPts val="0"/>
              </a:spcBef>
              <a:spcAft>
                <a:spcPts val="0"/>
              </a:spcAft>
              <a:defRPr/>
            </a:pPr>
            <a:r>
              <a:rPr lang="he-IL" kern="0" dirty="0">
                <a:solidFill>
                  <a:srgbClr val="1D4C72"/>
                </a:solidFill>
              </a:rPr>
              <a:t>    </a:t>
            </a:r>
          </a:p>
        </p:txBody>
      </p:sp>
      <p:sp>
        <p:nvSpPr>
          <p:cNvPr id="7" name="Rectangle 20"/>
          <p:cNvSpPr/>
          <p:nvPr/>
        </p:nvSpPr>
        <p:spPr>
          <a:xfrm>
            <a:off x="511175" y="3284538"/>
            <a:ext cx="8196263" cy="345683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Calibri"/>
                <a:cs typeface="Arial"/>
              </a:rPr>
              <a:t>תשובה:</a:t>
            </a:r>
          </a:p>
          <a:p>
            <a:pPr fontAlgn="auto">
              <a:spcBef>
                <a:spcPts val="0"/>
              </a:spcBef>
              <a:spcAft>
                <a:spcPts val="0"/>
              </a:spcAft>
              <a:defRPr/>
            </a:pPr>
            <a:r>
              <a:rPr lang="he-IL" kern="0" dirty="0">
                <a:solidFill>
                  <a:sysClr val="windowText" lastClr="000000"/>
                </a:solidFill>
                <a:latin typeface="Calibri"/>
                <a:cs typeface="Arial"/>
              </a:rPr>
              <a:t>א. דם אדם יכול להעביר יותר חמצן מהסיבות הבאות:</a:t>
            </a:r>
          </a:p>
          <a:p>
            <a:pPr marL="342900" indent="-342900" fontAlgn="auto">
              <a:spcBef>
                <a:spcPts val="0"/>
              </a:spcBef>
              <a:spcAft>
                <a:spcPts val="0"/>
              </a:spcAft>
              <a:buFontTx/>
              <a:buAutoNum type="arabicPeriod"/>
              <a:defRPr/>
            </a:pPr>
            <a:r>
              <a:rPr lang="he-IL" kern="0" dirty="0">
                <a:solidFill>
                  <a:sysClr val="windowText" lastClr="000000"/>
                </a:solidFill>
                <a:latin typeface="Calibri"/>
                <a:cs typeface="Arial"/>
              </a:rPr>
              <a:t>לאדם מספר רב יותר של תאי דם אדומים שקוטרם קטן, עקב כך היחס שטח פנים/נפח שלהם גבוה יותר והם יכולים לקלוט יותר חמצן.</a:t>
            </a:r>
          </a:p>
          <a:p>
            <a:pPr marL="342900" indent="-342900" fontAlgn="auto">
              <a:spcBef>
                <a:spcPts val="0"/>
              </a:spcBef>
              <a:spcAft>
                <a:spcPts val="0"/>
              </a:spcAft>
              <a:buFontTx/>
              <a:buAutoNum type="arabicPeriod"/>
              <a:defRPr/>
            </a:pPr>
            <a:r>
              <a:rPr lang="he-IL" kern="0" dirty="0">
                <a:solidFill>
                  <a:sysClr val="windowText" lastClr="000000"/>
                </a:solidFill>
                <a:latin typeface="Calibri"/>
                <a:cs typeface="Arial"/>
              </a:rPr>
              <a:t>בתאי הדם האדומים של האדם אין </a:t>
            </a:r>
            <a:r>
              <a:rPr lang="he-IL" kern="0" dirty="0" smtClean="0">
                <a:solidFill>
                  <a:sysClr val="windowText" lastClr="000000"/>
                </a:solidFill>
                <a:latin typeface="Calibri"/>
                <a:cs typeface="Arial"/>
              </a:rPr>
              <a:t>גרעין (וגם לא מיטוכונדריה ועוד אברונים), </a:t>
            </a:r>
            <a:r>
              <a:rPr lang="he-IL" kern="0" dirty="0">
                <a:solidFill>
                  <a:sysClr val="windowText" lastClr="000000"/>
                </a:solidFill>
                <a:latin typeface="Calibri"/>
                <a:cs typeface="Arial"/>
              </a:rPr>
              <a:t>וכל נפח התא מלא בהמוגלובין. </a:t>
            </a:r>
            <a:endParaRPr lang="he-IL" kern="0" dirty="0" smtClean="0">
              <a:solidFill>
                <a:sysClr val="windowText" lastClr="000000"/>
              </a:solidFill>
              <a:latin typeface="Calibri"/>
              <a:cs typeface="Arial"/>
            </a:endParaRPr>
          </a:p>
          <a:p>
            <a:pPr fontAlgn="auto">
              <a:spcBef>
                <a:spcPts val="0"/>
              </a:spcBef>
              <a:spcAft>
                <a:spcPts val="0"/>
              </a:spcAft>
              <a:defRPr/>
            </a:pPr>
            <a:r>
              <a:rPr lang="he-IL" kern="0" dirty="0">
                <a:solidFill>
                  <a:sysClr val="windowText" lastClr="000000"/>
                </a:solidFill>
                <a:latin typeface="Calibri"/>
                <a:cs typeface="Arial"/>
              </a:rPr>
              <a:t> </a:t>
            </a:r>
            <a:r>
              <a:rPr lang="he-IL" kern="0" dirty="0" smtClean="0">
                <a:solidFill>
                  <a:sysClr val="windowText" lastClr="000000"/>
                </a:solidFill>
                <a:latin typeface="Calibri"/>
                <a:cs typeface="Arial"/>
              </a:rPr>
              <a:t>    בתאי </a:t>
            </a:r>
            <a:r>
              <a:rPr lang="he-IL" kern="0" dirty="0">
                <a:solidFill>
                  <a:sysClr val="windowText" lastClr="000000"/>
                </a:solidFill>
                <a:latin typeface="Calibri"/>
                <a:cs typeface="Arial"/>
              </a:rPr>
              <a:t>הדם של הצפרדע יש </a:t>
            </a:r>
            <a:r>
              <a:rPr lang="he-IL" kern="0" dirty="0" smtClean="0">
                <a:solidFill>
                  <a:sysClr val="windowText" lastClr="000000"/>
                </a:solidFill>
                <a:latin typeface="Calibri"/>
                <a:cs typeface="Arial"/>
              </a:rPr>
              <a:t>גרעין (ועוד אברונים) ולכן </a:t>
            </a:r>
            <a:r>
              <a:rPr lang="he-IL" kern="0" dirty="0">
                <a:solidFill>
                  <a:sysClr val="windowText" lastClr="000000"/>
                </a:solidFill>
                <a:latin typeface="Calibri"/>
                <a:cs typeface="Arial"/>
              </a:rPr>
              <a:t>יש פחות מקום להמוגלובין</a:t>
            </a:r>
            <a:r>
              <a:rPr lang="he-IL" kern="0" dirty="0" smtClean="0">
                <a:solidFill>
                  <a:sysClr val="windowText" lastClr="000000"/>
                </a:solidFill>
                <a:latin typeface="Calibri"/>
                <a:cs typeface="Arial"/>
              </a:rPr>
              <a:t>.</a:t>
            </a:r>
          </a:p>
          <a:p>
            <a:pPr fontAlgn="auto">
              <a:spcBef>
                <a:spcPts val="0"/>
              </a:spcBef>
              <a:spcAft>
                <a:spcPts val="0"/>
              </a:spcAft>
              <a:defRPr/>
            </a:pPr>
            <a:endParaRPr lang="he-IL" kern="0" dirty="0">
              <a:solidFill>
                <a:sysClr val="windowText" lastClr="000000"/>
              </a:solidFill>
              <a:latin typeface="Calibri"/>
              <a:cs typeface="Arial"/>
            </a:endParaRPr>
          </a:p>
          <a:p>
            <a:pPr fontAlgn="auto">
              <a:spcBef>
                <a:spcPts val="0"/>
              </a:spcBef>
              <a:spcAft>
                <a:spcPts val="0"/>
              </a:spcAft>
              <a:defRPr/>
            </a:pPr>
            <a:r>
              <a:rPr lang="he-IL" kern="0" dirty="0" smtClean="0">
                <a:solidFill>
                  <a:sysClr val="windowText" lastClr="000000"/>
                </a:solidFill>
                <a:latin typeface="Calibri"/>
                <a:cs typeface="Arial"/>
              </a:rPr>
              <a:t>ב</a:t>
            </a:r>
            <a:r>
              <a:rPr lang="he-IL" kern="0" dirty="0">
                <a:solidFill>
                  <a:sysClr val="windowText" lastClr="000000"/>
                </a:solidFill>
                <a:latin typeface="Calibri"/>
                <a:cs typeface="Arial"/>
              </a:rPr>
              <a:t>. יכולת </a:t>
            </a:r>
            <a:r>
              <a:rPr lang="he-IL" kern="0" dirty="0">
                <a:latin typeface="Calibri"/>
                <a:cs typeface="Arial"/>
              </a:rPr>
              <a:t>שמירת טמפרטורת גוף קבועה תלויה בקיום קצב נשימה תאית גבוה, משום </a:t>
            </a:r>
          </a:p>
          <a:p>
            <a:pPr fontAlgn="auto">
              <a:spcBef>
                <a:spcPts val="0"/>
              </a:spcBef>
              <a:spcAft>
                <a:spcPts val="0"/>
              </a:spcAft>
              <a:defRPr/>
            </a:pPr>
            <a:r>
              <a:rPr lang="he-IL" kern="0" dirty="0">
                <a:latin typeface="Calibri"/>
                <a:cs typeface="Arial"/>
              </a:rPr>
              <a:t>    שבנשימה התאית משתחרר חום המסייע לחימום הגוף. תאי הצפרדע אינם מקבלים </a:t>
            </a:r>
          </a:p>
          <a:p>
            <a:pPr fontAlgn="auto">
              <a:spcBef>
                <a:spcPts val="0"/>
              </a:spcBef>
              <a:spcAft>
                <a:spcPts val="0"/>
              </a:spcAft>
              <a:defRPr/>
            </a:pPr>
            <a:r>
              <a:rPr lang="he-IL" kern="0" dirty="0">
                <a:latin typeface="Calibri"/>
                <a:cs typeface="Arial"/>
              </a:rPr>
              <a:t>    אספקת דם עשירה ועל כן קצב הנשימה התאית בהם נמוך לעומת קצב הנשימה </a:t>
            </a:r>
          </a:p>
          <a:p>
            <a:pPr fontAlgn="auto">
              <a:spcBef>
                <a:spcPts val="0"/>
              </a:spcBef>
              <a:spcAft>
                <a:spcPts val="0"/>
              </a:spcAft>
              <a:defRPr/>
            </a:pPr>
            <a:r>
              <a:rPr lang="he-IL" kern="0" dirty="0">
                <a:latin typeface="Calibri"/>
                <a:cs typeface="Arial"/>
              </a:rPr>
              <a:t>    התאית </a:t>
            </a:r>
            <a:r>
              <a:rPr lang="he-IL" kern="0" dirty="0" smtClean="0">
                <a:latin typeface="Calibri"/>
                <a:cs typeface="Arial"/>
              </a:rPr>
              <a:t>באדם, וכמות החום הנחוצה לשמירה על טמפרטורת גוף קבועה אינה משתחררת.</a:t>
            </a:r>
            <a:endParaRPr lang="he-IL" kern="0" dirty="0">
              <a:latin typeface="Calibri"/>
              <a:cs typeface="Arial"/>
            </a:endParaRPr>
          </a:p>
          <a:p>
            <a:pPr marL="342900" indent="-342900" fontAlgn="auto">
              <a:spcBef>
                <a:spcPts val="0"/>
              </a:spcBef>
              <a:spcAft>
                <a:spcPts val="0"/>
              </a:spcAft>
              <a:buFontTx/>
              <a:buAutoNum type="arabicPeriod"/>
              <a:defRPr/>
            </a:pPr>
            <a:endParaRPr lang="he-IL" kern="0" dirty="0">
              <a:latin typeface="Calibri"/>
              <a:cs typeface="Arial"/>
            </a:endParaRPr>
          </a:p>
        </p:txBody>
      </p:sp>
      <p:graphicFrame>
        <p:nvGraphicFramePr>
          <p:cNvPr id="9" name="טבלה 8"/>
          <p:cNvGraphicFramePr>
            <a:graphicFrameLocks noGrp="1"/>
          </p:cNvGraphicFramePr>
          <p:nvPr/>
        </p:nvGraphicFramePr>
        <p:xfrm>
          <a:off x="827088" y="715963"/>
          <a:ext cx="6394450" cy="2259012"/>
        </p:xfrm>
        <a:graphic>
          <a:graphicData uri="http://schemas.openxmlformats.org/drawingml/2006/table">
            <a:tbl>
              <a:tblPr rtl="1"/>
              <a:tblGrid>
                <a:gridCol w="2098640"/>
                <a:gridCol w="2150364"/>
                <a:gridCol w="2145446"/>
              </a:tblGrid>
              <a:tr h="421204">
                <a:tc rowSpan="2">
                  <a:txBody>
                    <a:bodyPr/>
                    <a:lstStyle/>
                    <a:p>
                      <a:pPr rtl="1"/>
                      <a:r>
                        <a:rPr lang="he-IL" sz="1800" dirty="0">
                          <a:solidFill>
                            <a:schemeClr val="tx2"/>
                          </a:solidFill>
                          <a:effectLst/>
                          <a:latin typeface="Arial"/>
                        </a:rPr>
                        <a:t> </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r>
                        <a:rPr lang="he-IL" sz="1800" dirty="0" smtClean="0">
                          <a:solidFill>
                            <a:schemeClr val="tx2"/>
                          </a:solidFill>
                          <a:effectLst/>
                          <a:latin typeface="Arial"/>
                        </a:rPr>
                        <a:t>תאי דם אדומים</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he-IL" sz="1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871">
                <a:tc vMerge="1">
                  <a:txBody>
                    <a:bodyPr/>
                    <a:lstStyle/>
                    <a:p>
                      <a:pPr rtl="1"/>
                      <a:endParaRPr lang="he-IL" sz="1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אדם</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Arial"/>
                        </a:rPr>
                        <a:t>צפרדע</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704">
                <a:tc>
                  <a:txBody>
                    <a:bodyPr/>
                    <a:lstStyle/>
                    <a:p>
                      <a:pPr rtl="1"/>
                      <a:r>
                        <a:rPr lang="he-IL" sz="1800" dirty="0" smtClean="0">
                          <a:solidFill>
                            <a:schemeClr val="tx2"/>
                          </a:solidFill>
                          <a:effectLst/>
                          <a:latin typeface="Arial"/>
                        </a:rPr>
                        <a:t>קוטר</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8</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20-25</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36">
                <a:tc>
                  <a:txBody>
                    <a:bodyPr/>
                    <a:lstStyle/>
                    <a:p>
                      <a:pPr rtl="1"/>
                      <a:r>
                        <a:rPr lang="he-IL" sz="1800" dirty="0" smtClean="0">
                          <a:solidFill>
                            <a:schemeClr val="tx2"/>
                          </a:solidFill>
                          <a:effectLst/>
                          <a:latin typeface="Arial"/>
                        </a:rPr>
                        <a:t>גרעין</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אין </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יש</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167">
                <a:tc>
                  <a:txBody>
                    <a:bodyPr/>
                    <a:lstStyle/>
                    <a:p>
                      <a:pPr rtl="1"/>
                      <a:r>
                        <a:rPr lang="he-IL" sz="1800" dirty="0" smtClean="0">
                          <a:solidFill>
                            <a:schemeClr val="tx2"/>
                          </a:solidFill>
                          <a:effectLst/>
                          <a:latin typeface="Times New Roman"/>
                        </a:rPr>
                        <a:t>מספר</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8 מיליון ב-1 מ"מק דם</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קטן יותר</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630">
                <a:tc>
                  <a:txBody>
                    <a:bodyPr/>
                    <a:lstStyle/>
                    <a:p>
                      <a:pPr rtl="1"/>
                      <a:r>
                        <a:rPr lang="he-IL" sz="1800" dirty="0" smtClean="0">
                          <a:solidFill>
                            <a:schemeClr val="tx2"/>
                          </a:solidFill>
                          <a:effectLst/>
                          <a:latin typeface="Times New Roman"/>
                        </a:rPr>
                        <a:t>מיטוכונדריה</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אין</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r>
                        <a:rPr lang="he-IL" sz="1800" dirty="0" smtClean="0">
                          <a:solidFill>
                            <a:schemeClr val="tx2"/>
                          </a:solidFill>
                          <a:effectLst/>
                          <a:latin typeface="Times New Roman"/>
                        </a:rPr>
                        <a:t>יש</a:t>
                      </a:r>
                      <a:endParaRPr lang="he-IL" sz="1800" dirty="0">
                        <a:solidFill>
                          <a:schemeClr val="tx2"/>
                        </a:solidFill>
                        <a:effectLst/>
                        <a:latin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231775" y="71438"/>
            <a:ext cx="8326438" cy="441325"/>
          </a:xfrm>
        </p:spPr>
        <p:txBody>
          <a:bodyPr/>
          <a:lstStyle/>
          <a:p>
            <a:pPr fontAlgn="auto">
              <a:defRPr/>
            </a:pPr>
            <a:r>
              <a:rPr lang="he-IL" sz="1800" b="1" dirty="0" smtClean="0">
                <a:solidFill>
                  <a:srgbClr val="FF6600"/>
                </a:solidFill>
                <a:ea typeface="+mn-ea"/>
              </a:rPr>
              <a:t>הבקרה על ייצור תאי הדם האדומים בעזרת שינוי בקצב הפרשת ההורמון אריטרופויטין</a:t>
            </a:r>
            <a:endParaRPr lang="he-IL" sz="1800" dirty="0" smtClean="0"/>
          </a:p>
        </p:txBody>
      </p:sp>
      <p:sp>
        <p:nvSpPr>
          <p:cNvPr id="48" name="TextBox 47"/>
          <p:cNvSpPr txBox="1"/>
          <p:nvPr/>
        </p:nvSpPr>
        <p:spPr>
          <a:xfrm>
            <a:off x="403225" y="465138"/>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כאשר רמת החמצן בדם יורדת, </a:t>
            </a:r>
            <a:r>
              <a:rPr lang="he-IL" kern="0" dirty="0"/>
              <a:t>לדוגמה</a:t>
            </a:r>
            <a:r>
              <a:rPr lang="he-IL" kern="0" dirty="0">
                <a:solidFill>
                  <a:prstClr val="black"/>
                </a:solidFill>
              </a:rPr>
              <a:t>, עקב עלייה לגבהים, שבהם לחץ החמצן באוויר נמוך, מוגברת הפרשת הורמון הנקרא </a:t>
            </a:r>
            <a:r>
              <a:rPr lang="he-IL" kern="0" dirty="0" smtClean="0">
                <a:solidFill>
                  <a:schemeClr val="accent3"/>
                </a:solidFill>
              </a:rPr>
              <a:t>אריתרופויטין </a:t>
            </a:r>
            <a:r>
              <a:rPr lang="he-IL" kern="0" dirty="0">
                <a:solidFill>
                  <a:prstClr val="black"/>
                </a:solidFill>
              </a:rPr>
              <a:t>מבלוטת יותרת </a:t>
            </a:r>
            <a:r>
              <a:rPr lang="he-IL" kern="0" dirty="0"/>
              <a:t>הכִּליה. הורמון זה גורם להגברת ייצור תאי הדם האדומים במח העצמות.</a:t>
            </a:r>
          </a:p>
        </p:txBody>
      </p:sp>
      <p:grpSp>
        <p:nvGrpSpPr>
          <p:cNvPr id="126981" name="קבוצה 4"/>
          <p:cNvGrpSpPr>
            <a:grpSpLocks/>
          </p:cNvGrpSpPr>
          <p:nvPr/>
        </p:nvGrpSpPr>
        <p:grpSpPr bwMode="auto">
          <a:xfrm>
            <a:off x="231775" y="1773238"/>
            <a:ext cx="8489950" cy="3402012"/>
            <a:chOff x="603126" y="2236551"/>
            <a:chExt cx="8488613" cy="3403559"/>
          </a:xfrm>
        </p:grpSpPr>
        <p:grpSp>
          <p:nvGrpSpPr>
            <p:cNvPr id="126986" name="קבוצה 7168"/>
            <p:cNvGrpSpPr>
              <a:grpSpLocks/>
            </p:cNvGrpSpPr>
            <p:nvPr/>
          </p:nvGrpSpPr>
          <p:grpSpPr bwMode="auto">
            <a:xfrm>
              <a:off x="603126" y="2236551"/>
              <a:ext cx="8488613" cy="2628507"/>
              <a:chOff x="297732" y="1332305"/>
              <a:chExt cx="8489412" cy="2627082"/>
            </a:xfrm>
          </p:grpSpPr>
          <p:grpSp>
            <p:nvGrpSpPr>
              <p:cNvPr id="126989" name="קבוצה 18"/>
              <p:cNvGrpSpPr>
                <a:grpSpLocks/>
              </p:cNvGrpSpPr>
              <p:nvPr/>
            </p:nvGrpSpPr>
            <p:grpSpPr bwMode="auto">
              <a:xfrm>
                <a:off x="297732" y="1332305"/>
                <a:ext cx="8489412" cy="2374352"/>
                <a:chOff x="258976" y="1336809"/>
                <a:chExt cx="8489412" cy="2374352"/>
              </a:xfrm>
            </p:grpSpPr>
            <p:sp>
              <p:nvSpPr>
                <p:cNvPr id="12" name="TextBox 11"/>
                <p:cNvSpPr txBox="1"/>
                <p:nvPr/>
              </p:nvSpPr>
              <p:spPr>
                <a:xfrm>
                  <a:off x="3303608" y="1336809"/>
                  <a:ext cx="2374750" cy="792093"/>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 של:</a:t>
                  </a:r>
                </a:p>
                <a:p>
                  <a:pPr algn="ctr" fontAlgn="auto">
                    <a:spcBef>
                      <a:spcPts val="0"/>
                    </a:spcBef>
                    <a:spcAft>
                      <a:spcPts val="0"/>
                    </a:spcAft>
                    <a:defRPr/>
                  </a:pPr>
                  <a:r>
                    <a:rPr lang="he-IL" sz="1600" dirty="0">
                      <a:solidFill>
                        <a:prstClr val="black">
                          <a:lumMod val="50000"/>
                          <a:lumOff val="50000"/>
                        </a:prstClr>
                      </a:solidFill>
                      <a:latin typeface="Arial"/>
                      <a:cs typeface="Arial"/>
                    </a:rPr>
                    <a:t>רמת החמצן  בדם תקינה </a:t>
                  </a:r>
                </a:p>
              </p:txBody>
            </p:sp>
            <p:sp>
              <p:nvSpPr>
                <p:cNvPr id="13" name="TextBox 12"/>
                <p:cNvSpPr txBox="1"/>
                <p:nvPr/>
              </p:nvSpPr>
              <p:spPr>
                <a:xfrm>
                  <a:off x="258976" y="2411452"/>
                  <a:ext cx="3608159" cy="130004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14" name="TextBox 13"/>
                <p:cNvSpPr txBox="1"/>
                <p:nvPr/>
              </p:nvSpPr>
              <p:spPr>
                <a:xfrm>
                  <a:off x="5159278" y="2376530"/>
                  <a:ext cx="3589110" cy="1334971"/>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u="sng" dirty="0">
                      <a:solidFill>
                        <a:prstClr val="black"/>
                      </a:solidFill>
                      <a:latin typeface="Arial"/>
                      <a:cs typeface="Arial"/>
                    </a:rPr>
                    <a:t>התגובה</a:t>
                  </a:r>
                  <a:r>
                    <a:rPr lang="he-IL" sz="1600" dirty="0">
                      <a:solidFill>
                        <a:prstClr val="black"/>
                      </a:solidFill>
                      <a:latin typeface="Arial"/>
                      <a:cs typeface="Arial"/>
                    </a:rPr>
                    <a:t>:</a:t>
                  </a:r>
                </a:p>
                <a:p>
                  <a:pPr algn="ctr" fontAlgn="auto">
                    <a:spcBef>
                      <a:spcPts val="0"/>
                    </a:spcBef>
                    <a:spcAft>
                      <a:spcPts val="0"/>
                    </a:spcAft>
                    <a:defRPr/>
                  </a:pPr>
                  <a:r>
                    <a:rPr lang="he-IL" sz="1600" dirty="0">
                      <a:solidFill>
                        <a:prstClr val="black"/>
                      </a:solidFill>
                      <a:latin typeface="Arial"/>
                      <a:cs typeface="Arial"/>
                    </a:rPr>
                    <a:t>הגברת קצב הפרשת </a:t>
                  </a:r>
                  <a:r>
                    <a:rPr lang="he-IL" sz="1600" dirty="0" smtClean="0">
                      <a:solidFill>
                        <a:prstClr val="black"/>
                      </a:solidFill>
                      <a:latin typeface="Arial"/>
                      <a:cs typeface="Arial"/>
                    </a:rPr>
                    <a:t>אריתרופויטין</a:t>
                  </a:r>
                  <a:r>
                    <a:rPr lang="he-IL" sz="1600" dirty="0">
                      <a:solidFill>
                        <a:prstClr val="black"/>
                      </a:solidFill>
                      <a:latin typeface="Arial"/>
                      <a:cs typeface="Arial"/>
                    </a:rPr>
                    <a:t>, גורמת לעלייה בייצור תאי הדם האדומים, להגברת כושר העברת החמצן בדם</a:t>
                  </a:r>
                </a:p>
                <a:p>
                  <a:pPr algn="ctr" fontAlgn="auto">
                    <a:spcBef>
                      <a:spcPts val="0"/>
                    </a:spcBef>
                    <a:spcAft>
                      <a:spcPts val="0"/>
                    </a:spcAft>
                    <a:defRPr/>
                  </a:pPr>
                  <a:r>
                    <a:rPr lang="he-IL" sz="1600" b="1" dirty="0">
                      <a:solidFill>
                        <a:srgbClr val="00B0F0"/>
                      </a:solidFill>
                      <a:latin typeface="Arial"/>
                      <a:cs typeface="Arial"/>
                    </a:rPr>
                    <a:t>ולעלייה</a:t>
                  </a:r>
                  <a:r>
                    <a:rPr lang="he-IL" sz="1600" dirty="0">
                      <a:solidFill>
                        <a:prstClr val="black"/>
                      </a:solidFill>
                      <a:latin typeface="Arial"/>
                      <a:cs typeface="Arial"/>
                    </a:rPr>
                    <a:t> ברמת החמצן בדם</a:t>
                  </a:r>
                </a:p>
              </p:txBody>
            </p:sp>
          </p:grpSp>
          <p:sp>
            <p:nvSpPr>
              <p:cNvPr id="11" name="חץ למטה 10"/>
              <p:cNvSpPr/>
              <p:nvPr/>
            </p:nvSpPr>
            <p:spPr>
              <a:xfrm flipV="1">
                <a:off x="4651969" y="2124398"/>
                <a:ext cx="390500" cy="1834989"/>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8" name="חץ למטה 7"/>
            <p:cNvSpPr/>
            <p:nvPr/>
          </p:nvSpPr>
          <p:spPr bwMode="auto">
            <a:xfrm rot="10800000" flipV="1">
              <a:off x="4304593" y="3032250"/>
              <a:ext cx="390464" cy="1832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 name="TextBox 8"/>
            <p:cNvSpPr txBox="1"/>
            <p:nvPr/>
          </p:nvSpPr>
          <p:spPr bwMode="auto">
            <a:xfrm>
              <a:off x="3645885" y="4847588"/>
              <a:ext cx="2376113" cy="7925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solidFill>
                  <a:latin typeface="Arial"/>
                  <a:cs typeface="Arial"/>
                </a:rPr>
                <a:t>רמת החמצן בדם </a:t>
              </a:r>
            </a:p>
            <a:p>
              <a:pPr algn="ctr" fontAlgn="auto">
                <a:spcBef>
                  <a:spcPts val="0"/>
                </a:spcBef>
                <a:spcAft>
                  <a:spcPts val="0"/>
                </a:spcAft>
                <a:defRPr/>
              </a:pPr>
              <a:r>
                <a:rPr lang="he-IL" sz="1600" dirty="0">
                  <a:solidFill>
                    <a:prstClr val="black"/>
                  </a:solidFill>
                  <a:latin typeface="Arial"/>
                  <a:cs typeface="Arial"/>
                </a:rPr>
                <a:t>נמוכה </a:t>
              </a:r>
              <a:r>
                <a:rPr lang="he-IL" sz="1600" dirty="0" smtClean="0">
                  <a:solidFill>
                    <a:prstClr val="black"/>
                  </a:solidFill>
                  <a:latin typeface="Arial"/>
                  <a:cs typeface="Arial"/>
                </a:rPr>
                <a:t>מהנורמה</a:t>
              </a:r>
              <a:endParaRPr lang="he-IL" sz="1600" dirty="0">
                <a:solidFill>
                  <a:prstClr val="black"/>
                </a:solidFill>
                <a:latin typeface="Arial"/>
                <a:cs typeface="Arial"/>
              </a:endParaRPr>
            </a:p>
          </p:txBody>
        </p:sp>
      </p:grpSp>
      <p:sp>
        <p:nvSpPr>
          <p:cNvPr id="15" name="Slide Number Placeholder 8"/>
          <p:cNvSpPr>
            <a:spLocks noGrp="1"/>
          </p:cNvSpPr>
          <p:nvPr>
            <p:ph type="sldNum" sz="quarter" idx="12"/>
          </p:nvPr>
        </p:nvSpPr>
        <p:spPr bwMode="auto">
          <a:xfrm>
            <a:off x="10795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17B005-2244-41D5-904D-E43340570CEA}" type="slidenum">
              <a:rPr lang="he-IL" sz="1100" smtClean="0">
                <a:solidFill>
                  <a:prstClr val="white">
                    <a:lumMod val="65000"/>
                  </a:prstClr>
                </a:solidFill>
              </a:rPr>
              <a:pPr fontAlgn="base">
                <a:spcBef>
                  <a:spcPct val="0"/>
                </a:spcBef>
                <a:spcAft>
                  <a:spcPct val="0"/>
                </a:spcAft>
                <a:defRPr/>
              </a:pPr>
              <a:t>23</a:t>
            </a:fld>
            <a:endParaRPr lang="he-IL" sz="1100" dirty="0" smtClean="0">
              <a:solidFill>
                <a:prstClr val="white">
                  <a:lumMod val="65000"/>
                </a:prstClr>
              </a:solidFill>
            </a:endParaRPr>
          </a:p>
        </p:txBody>
      </p:sp>
      <p:sp>
        <p:nvSpPr>
          <p:cNvPr id="16" name="TextBox 15"/>
          <p:cNvSpPr txBox="1"/>
          <p:nvPr/>
        </p:nvSpPr>
        <p:spPr>
          <a:xfrm>
            <a:off x="34925" y="5208588"/>
            <a:ext cx="8397875"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המנגנון לשמירת ריכוז חמצן קבוע בדם פועל בדרך של </a:t>
            </a:r>
            <a:r>
              <a:rPr lang="he-IL" u="sng" kern="0" dirty="0">
                <a:solidFill>
                  <a:srgbClr val="FF6600"/>
                </a:solidFill>
              </a:rPr>
              <a:t>משוב שלילי</a:t>
            </a:r>
            <a:r>
              <a:rPr lang="he-IL" kern="0" dirty="0">
                <a:solidFill>
                  <a:prstClr val="black"/>
                </a:solidFill>
              </a:rPr>
              <a:t> (כמרבית המנגנונים לשמירה על </a:t>
            </a:r>
            <a:r>
              <a:rPr lang="he-IL" kern="0" noProof="1">
                <a:solidFill>
                  <a:prstClr val="black"/>
                </a:solidFill>
              </a:rPr>
              <a:t>ההומאוסטזיס בגוף).</a:t>
            </a:r>
          </a:p>
          <a:p>
            <a:pPr fontAlgn="auto">
              <a:spcBef>
                <a:spcPts val="0"/>
              </a:spcBef>
              <a:spcAft>
                <a:spcPts val="0"/>
              </a:spcAft>
              <a:defRPr/>
            </a:pPr>
            <a:r>
              <a:rPr lang="he-IL" kern="0" dirty="0"/>
              <a:t>במנגנון משוב שלילי (</a:t>
            </a:r>
            <a:r>
              <a:rPr lang="en-US" kern="0" dirty="0"/>
              <a:t>negative feedback) </a:t>
            </a:r>
            <a:r>
              <a:rPr lang="he-IL" kern="0" dirty="0"/>
              <a:t>), שינוי התנאים בסביבה הפנימית מעורר </a:t>
            </a:r>
          </a:p>
          <a:p>
            <a:pPr fontAlgn="auto">
              <a:spcBef>
                <a:spcPts val="0"/>
              </a:spcBef>
              <a:spcAft>
                <a:spcPts val="0"/>
              </a:spcAft>
              <a:defRPr/>
            </a:pPr>
            <a:r>
              <a:rPr lang="he-IL" kern="0" dirty="0"/>
              <a:t>"תגובה הפוכה" המחזירה את התנאים לקדמותם </a:t>
            </a:r>
            <a:r>
              <a:rPr lang="he-IL" kern="0" dirty="0">
                <a:solidFill>
                  <a:prstClr val="black"/>
                </a:solidFill>
              </a:rPr>
              <a:t>(אם גורם כלשהו עלה, פעולת המנגנונים לשמירת ההומאוסטזיס גורמת להורדתו, ולהפך).</a:t>
            </a:r>
          </a:p>
        </p:txBody>
      </p:sp>
      <p:pic>
        <p:nvPicPr>
          <p:cNvPr id="1269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588" y="3397250"/>
            <a:ext cx="1079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5" name="TextBox 16"/>
          <p:cNvSpPr txBox="1">
            <a:spLocks noChangeArrowheads="1"/>
          </p:cNvSpPr>
          <p:nvPr/>
        </p:nvSpPr>
        <p:spPr bwMode="auto">
          <a:xfrm>
            <a:off x="-527050" y="2813050"/>
            <a:ext cx="5184775" cy="584200"/>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sz="1600" u="sng"/>
              <a:t>השינוי</a:t>
            </a:r>
            <a:r>
              <a:rPr lang="he-IL" sz="1600"/>
              <a:t>:</a:t>
            </a:r>
          </a:p>
          <a:p>
            <a:pPr algn="ctr">
              <a:defRPr/>
            </a:pPr>
            <a:r>
              <a:rPr lang="he-IL" sz="1600" b="1">
                <a:solidFill>
                  <a:srgbClr val="FF0000"/>
                </a:solidFill>
              </a:rPr>
              <a:t>ירידה</a:t>
            </a:r>
            <a:r>
              <a:rPr lang="he-IL" sz="1600">
                <a:solidFill>
                  <a:srgbClr val="FF0000"/>
                </a:solidFill>
              </a:rPr>
              <a:t> </a:t>
            </a:r>
            <a:r>
              <a:rPr lang="he-IL" sz="1600"/>
              <a:t>ברמת החמצן בדם עקב עלייה לגבהים</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9" name="TextBox 8"/>
          <p:cNvSpPr txBox="1"/>
          <p:nvPr/>
        </p:nvSpPr>
        <p:spPr>
          <a:xfrm>
            <a:off x="269875" y="417513"/>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8: </a:t>
            </a:r>
          </a:p>
          <a:p>
            <a:pPr fontAlgn="auto">
              <a:spcBef>
                <a:spcPts val="0"/>
              </a:spcBef>
              <a:spcAft>
                <a:spcPts val="0"/>
              </a:spcAft>
              <a:defRPr/>
            </a:pPr>
            <a:r>
              <a:rPr lang="he-IL" dirty="0">
                <a:solidFill>
                  <a:srgbClr val="1D4C72"/>
                </a:solidFill>
              </a:rPr>
              <a:t>א</a:t>
            </a:r>
            <a:r>
              <a:rPr lang="he-IL" dirty="0">
                <a:solidFill>
                  <a:schemeClr val="tx2"/>
                </a:solidFill>
              </a:rPr>
              <a:t>. למשתתפים בתחרויות ספורט המתקיימות</a:t>
            </a:r>
          </a:p>
          <a:p>
            <a:pPr fontAlgn="auto">
              <a:spcBef>
                <a:spcPts val="0"/>
              </a:spcBef>
              <a:spcAft>
                <a:spcPts val="0"/>
              </a:spcAft>
              <a:defRPr/>
            </a:pPr>
            <a:r>
              <a:rPr lang="he-IL" dirty="0">
                <a:solidFill>
                  <a:schemeClr val="tx2"/>
                </a:solidFill>
              </a:rPr>
              <a:t>    במקומות גבוהים מומלץ להגיע למקום </a:t>
            </a:r>
          </a:p>
          <a:p>
            <a:pPr fontAlgn="auto">
              <a:spcBef>
                <a:spcPts val="0"/>
              </a:spcBef>
              <a:spcAft>
                <a:spcPts val="0"/>
              </a:spcAft>
              <a:defRPr/>
            </a:pPr>
            <a:r>
              <a:rPr lang="he-IL" dirty="0">
                <a:solidFill>
                  <a:schemeClr val="tx2"/>
                </a:solidFill>
              </a:rPr>
              <a:t>    שבועות מספר לפני התחרות. הסבירו מדוע.</a:t>
            </a:r>
          </a:p>
          <a:p>
            <a:pPr fontAlgn="auto">
              <a:spcBef>
                <a:spcPts val="0"/>
              </a:spcBef>
              <a:spcAft>
                <a:spcPts val="0"/>
              </a:spcAft>
              <a:defRPr/>
            </a:pPr>
            <a:r>
              <a:rPr lang="he-IL" dirty="0">
                <a:solidFill>
                  <a:schemeClr val="tx2"/>
                </a:solidFill>
              </a:rPr>
              <a:t>ב. האם יהיה שינוי בקצב הפרשת </a:t>
            </a:r>
            <a:r>
              <a:rPr lang="he-IL" dirty="0" smtClean="0">
                <a:solidFill>
                  <a:schemeClr val="tx2"/>
                </a:solidFill>
              </a:rPr>
              <a:t>אריתרופויטין </a:t>
            </a:r>
            <a:endParaRPr lang="he-IL" dirty="0">
              <a:solidFill>
                <a:schemeClr val="tx2"/>
              </a:solidFill>
            </a:endParaRPr>
          </a:p>
          <a:p>
            <a:pPr fontAlgn="auto">
              <a:spcBef>
                <a:spcPts val="0"/>
              </a:spcBef>
              <a:spcAft>
                <a:spcPts val="0"/>
              </a:spcAft>
              <a:defRPr/>
            </a:pPr>
            <a:r>
              <a:rPr lang="he-IL" dirty="0">
                <a:solidFill>
                  <a:schemeClr val="tx2"/>
                </a:solidFill>
              </a:rPr>
              <a:t>    בגוף בעקבות איבוד דם בפציעה?</a:t>
            </a:r>
          </a:p>
          <a:p>
            <a:pPr fontAlgn="auto">
              <a:spcBef>
                <a:spcPts val="0"/>
              </a:spcBef>
              <a:spcAft>
                <a:spcPts val="0"/>
              </a:spcAft>
              <a:defRPr/>
            </a:pPr>
            <a:endParaRPr lang="he-IL" dirty="0">
              <a:solidFill>
                <a:schemeClr val="tx2"/>
              </a:solidFill>
            </a:endParaRPr>
          </a:p>
          <a:p>
            <a:pPr fontAlgn="auto">
              <a:spcBef>
                <a:spcPts val="0"/>
              </a:spcBef>
              <a:spcAft>
                <a:spcPts val="0"/>
              </a:spcAft>
              <a:defRPr/>
            </a:pPr>
            <a:r>
              <a:rPr lang="he-IL" dirty="0">
                <a:solidFill>
                  <a:schemeClr val="tx2"/>
                </a:solidFill>
              </a:rPr>
              <a:t> </a:t>
            </a:r>
          </a:p>
        </p:txBody>
      </p:sp>
      <p:pic>
        <p:nvPicPr>
          <p:cNvPr id="12800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700088"/>
            <a:ext cx="302418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מלבן 2"/>
          <p:cNvSpPr>
            <a:spLocks noChangeArrowheads="1"/>
          </p:cNvSpPr>
          <p:nvPr/>
        </p:nvSpPr>
        <p:spPr bwMode="auto">
          <a:xfrm>
            <a:off x="827088" y="3617913"/>
            <a:ext cx="20367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latin typeface="Calibri" pitchFamily="34" charset="0"/>
                <a:cs typeface="Calibri" pitchFamily="34" charset="0"/>
              </a:rPr>
              <a:t>(C) Ricorocks  at morguefile.com</a:t>
            </a:r>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69875" y="417513"/>
            <a:ext cx="8183563" cy="175432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8: </a:t>
            </a:r>
          </a:p>
          <a:p>
            <a:pPr fontAlgn="auto">
              <a:spcBef>
                <a:spcPts val="0"/>
              </a:spcBef>
              <a:spcAft>
                <a:spcPts val="0"/>
              </a:spcAft>
              <a:defRPr/>
            </a:pPr>
            <a:r>
              <a:rPr lang="he-IL" dirty="0">
                <a:solidFill>
                  <a:srgbClr val="1D4C72"/>
                </a:solidFill>
              </a:rPr>
              <a:t>א</a:t>
            </a:r>
            <a:r>
              <a:rPr lang="he-IL" dirty="0">
                <a:solidFill>
                  <a:schemeClr val="tx2"/>
                </a:solidFill>
              </a:rPr>
              <a:t>. למשתתפים בתחרויות ספורט המתקיימות במקומות גבוהים מומלץ להגיע למקום </a:t>
            </a:r>
            <a:endParaRPr lang="he-IL" dirty="0" smtClean="0">
              <a:solidFill>
                <a:schemeClr val="tx2"/>
              </a:solidFill>
            </a:endParaRPr>
          </a:p>
          <a:p>
            <a:pPr fontAlgn="auto">
              <a:spcBef>
                <a:spcPts val="0"/>
              </a:spcBef>
              <a:spcAft>
                <a:spcPts val="0"/>
              </a:spcAft>
              <a:defRPr/>
            </a:pPr>
            <a:r>
              <a:rPr lang="he-IL" dirty="0">
                <a:solidFill>
                  <a:schemeClr val="tx2"/>
                </a:solidFill>
              </a:rPr>
              <a:t> </a:t>
            </a:r>
            <a:r>
              <a:rPr lang="he-IL" dirty="0" smtClean="0">
                <a:solidFill>
                  <a:schemeClr val="tx2"/>
                </a:solidFill>
              </a:rPr>
              <a:t>   שבועות מספר </a:t>
            </a:r>
            <a:r>
              <a:rPr lang="he-IL" dirty="0">
                <a:solidFill>
                  <a:srgbClr val="1D4C72"/>
                </a:solidFill>
              </a:rPr>
              <a:t>לפני התחרות. הסבירו מדוע.</a:t>
            </a:r>
          </a:p>
          <a:p>
            <a:pPr fontAlgn="auto">
              <a:spcBef>
                <a:spcPts val="0"/>
              </a:spcBef>
              <a:spcAft>
                <a:spcPts val="0"/>
              </a:spcAft>
              <a:defRPr/>
            </a:pPr>
            <a:r>
              <a:rPr lang="he-IL" dirty="0">
                <a:solidFill>
                  <a:srgbClr val="1D4C72"/>
                </a:solidFill>
              </a:rPr>
              <a:t>ב. האם יהיה שינוי בקצב הפרשת </a:t>
            </a:r>
            <a:r>
              <a:rPr lang="he-IL" dirty="0" smtClean="0">
                <a:solidFill>
                  <a:srgbClr val="1D4C72"/>
                </a:solidFill>
              </a:rPr>
              <a:t>אריתרופויטין </a:t>
            </a:r>
            <a:r>
              <a:rPr lang="he-IL" dirty="0">
                <a:solidFill>
                  <a:srgbClr val="1D4C72"/>
                </a:solidFill>
              </a:rPr>
              <a:t>בגוף בעקבות איבוד דם בפציעה?</a:t>
            </a:r>
          </a:p>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srgbClr val="1D4C72"/>
                </a:solidFill>
              </a:rPr>
              <a:t> </a:t>
            </a:r>
          </a:p>
        </p:txBody>
      </p:sp>
      <p:sp>
        <p:nvSpPr>
          <p:cNvPr id="5" name="Rectangle 20"/>
          <p:cNvSpPr/>
          <p:nvPr/>
        </p:nvSpPr>
        <p:spPr bwMode="auto">
          <a:xfrm>
            <a:off x="269875" y="2276475"/>
            <a:ext cx="8394700" cy="2448669"/>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a:t>
            </a:r>
            <a:r>
              <a:rPr lang="he-IL" kern="0" dirty="0">
                <a:latin typeface="Arial"/>
                <a:cs typeface="Arial"/>
              </a:rPr>
              <a:t>העלייה בקצב יצירת תאי הדם האדומים והעלייה ברמת החמצן בדם הן תהליך האורך </a:t>
            </a:r>
          </a:p>
          <a:p>
            <a:pPr fontAlgn="auto">
              <a:spcBef>
                <a:spcPts val="0"/>
              </a:spcBef>
              <a:spcAft>
                <a:spcPts val="0"/>
              </a:spcAft>
              <a:defRPr/>
            </a:pPr>
            <a:r>
              <a:rPr lang="he-IL" kern="0" dirty="0">
                <a:latin typeface="Arial"/>
                <a:cs typeface="Arial"/>
              </a:rPr>
              <a:t>    שבועות מספר. </a:t>
            </a:r>
            <a:r>
              <a:rPr lang="he-IL" kern="0" dirty="0" smtClean="0">
                <a:latin typeface="Arial"/>
                <a:cs typeface="Arial"/>
              </a:rPr>
              <a:t>לכן </a:t>
            </a:r>
            <a:r>
              <a:rPr lang="he-IL" kern="0" dirty="0">
                <a:latin typeface="Arial"/>
                <a:cs typeface="Arial"/>
              </a:rPr>
              <a:t>מומלץ להגיע למקום שבועות מספר לפני התחרות על מנת לאפשר </a:t>
            </a:r>
            <a:endParaRPr lang="he-IL" kern="0" dirty="0" smtClean="0">
              <a:latin typeface="Arial"/>
              <a:cs typeface="Arial"/>
            </a:endParaRPr>
          </a:p>
          <a:p>
            <a:pPr fontAlgn="auto">
              <a:spcBef>
                <a:spcPts val="0"/>
              </a:spcBef>
              <a:spcAft>
                <a:spcPts val="0"/>
              </a:spcAft>
              <a:defRPr/>
            </a:pPr>
            <a:r>
              <a:rPr lang="he-IL" kern="0" dirty="0">
                <a:latin typeface="Arial"/>
                <a:cs typeface="Arial"/>
              </a:rPr>
              <a:t> </a:t>
            </a:r>
            <a:r>
              <a:rPr lang="he-IL" kern="0" dirty="0" smtClean="0">
                <a:latin typeface="Arial"/>
                <a:cs typeface="Arial"/>
              </a:rPr>
              <a:t>   לגוף להסתגל </a:t>
            </a:r>
            <a:r>
              <a:rPr lang="he-IL" kern="0" dirty="0">
                <a:latin typeface="Arial"/>
                <a:cs typeface="Arial"/>
              </a:rPr>
              <a:t>לתנאים של רמת חמצן נמוכה </a:t>
            </a:r>
            <a:r>
              <a:rPr lang="he-IL" kern="0" dirty="0" smtClean="0">
                <a:latin typeface="Arial"/>
                <a:cs typeface="Arial"/>
              </a:rPr>
              <a:t>באוויר.</a:t>
            </a:r>
            <a:endParaRPr lang="he-IL" kern="0" dirty="0">
              <a:latin typeface="Arial"/>
              <a:cs typeface="Arial"/>
            </a:endParaRP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ב. איבוד דם יגרום לירידה ברמת החמצן בדם עקב מחסור בתאי דם אדומים, בתגובה, תוגבר </a:t>
            </a:r>
          </a:p>
          <a:p>
            <a:pPr fontAlgn="auto">
              <a:spcBef>
                <a:spcPts val="0"/>
              </a:spcBef>
              <a:spcAft>
                <a:spcPts val="0"/>
              </a:spcAft>
              <a:defRPr/>
            </a:pPr>
            <a:r>
              <a:rPr lang="he-IL" kern="0" dirty="0">
                <a:latin typeface="Arial"/>
                <a:cs typeface="Arial"/>
              </a:rPr>
              <a:t>    הפרשת ההורמון </a:t>
            </a:r>
            <a:r>
              <a:rPr lang="he-IL" kern="0" dirty="0" smtClean="0">
                <a:latin typeface="Arial"/>
                <a:cs typeface="Arial"/>
              </a:rPr>
              <a:t>אריתרופויטין</a:t>
            </a:r>
            <a:r>
              <a:rPr lang="he-IL" kern="0" dirty="0">
                <a:latin typeface="Arial"/>
                <a:cs typeface="Arial"/>
              </a:rPr>
              <a:t>.</a:t>
            </a:r>
          </a:p>
          <a:p>
            <a:pPr fontAlgn="auto">
              <a:spcBef>
                <a:spcPts val="0"/>
              </a:spcBef>
              <a:spcAft>
                <a:spcPts val="0"/>
              </a:spcAft>
              <a:defRPr/>
            </a:pPr>
            <a:endParaRPr lang="he-IL" kern="0" dirty="0">
              <a:solidFill>
                <a:prstClr val="black"/>
              </a:solidFill>
              <a:latin typeface="Arial"/>
              <a:cs typeface="Arial"/>
            </a:endParaRPr>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 סעיפים </a:t>
            </a:r>
            <a:r>
              <a:rPr lang="he-IL" sz="1800" b="1" dirty="0" err="1" smtClean="0">
                <a:solidFill>
                  <a:srgbClr val="FF6600"/>
                </a:solidFill>
                <a:ea typeface="+mn-ea"/>
              </a:rPr>
              <a:t>א'–ב</a:t>
            </a:r>
            <a:r>
              <a:rPr lang="he-IL" sz="1800" b="1" dirty="0" smtClean="0">
                <a:solidFill>
                  <a:srgbClr val="FF6600"/>
                </a:solidFill>
                <a:ea typeface="+mn-ea"/>
              </a:rPr>
              <a:t>' (הרחבה)</a:t>
            </a:r>
            <a:endParaRPr lang="he-IL" sz="1800" dirty="0" smtClean="0"/>
          </a:p>
        </p:txBody>
      </p:sp>
      <p:sp>
        <p:nvSpPr>
          <p:cNvPr id="7" name="TextBox 6"/>
          <p:cNvSpPr txBox="1"/>
          <p:nvPr/>
        </p:nvSpPr>
        <p:spPr>
          <a:xfrm>
            <a:off x="269875" y="417513"/>
            <a:ext cx="8183563" cy="258532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9:</a:t>
            </a:r>
            <a:endParaRPr lang="he-IL" b="1" dirty="0">
              <a:solidFill>
                <a:srgbClr val="1D4C72"/>
              </a:solidFill>
            </a:endParaRPr>
          </a:p>
          <a:p>
            <a:pPr>
              <a:defRPr/>
            </a:pPr>
            <a:r>
              <a:rPr lang="he-IL" dirty="0">
                <a:solidFill>
                  <a:srgbClr val="1D4C72"/>
                </a:solidFill>
              </a:rPr>
              <a:t>ספורטאים המתגוררים בשפלה הגיעו לתחרויות ספורט המתקיימות באזור גבוה לשהות בת חודשיים. לאחר זמן מה חלה עלייה במספר תאי הדם האדומים שלהם. </a:t>
            </a:r>
          </a:p>
          <a:p>
            <a:pPr>
              <a:defRPr/>
            </a:pPr>
            <a:r>
              <a:rPr lang="he-IL" dirty="0" smtClean="0">
                <a:solidFill>
                  <a:srgbClr val="1D4C72"/>
                </a:solidFill>
              </a:rPr>
              <a:t>א. האם </a:t>
            </a:r>
            <a:r>
              <a:rPr lang="he-IL" dirty="0">
                <a:solidFill>
                  <a:srgbClr val="1D4C72"/>
                </a:solidFill>
              </a:rPr>
              <a:t>מספר תאי הדם האדומים ימשיך להיות גבוה גם לאחר שהם יחזרו למקום מגוריהם בשפלה? פרטו את התהליכים שהתרחשו בגופם לאחר עלייתם לגבהים ולאחר חזרתם לשפלה</a:t>
            </a:r>
            <a:r>
              <a:rPr lang="he-IL" dirty="0" smtClean="0">
                <a:solidFill>
                  <a:srgbClr val="1D4C72"/>
                </a:solidFill>
              </a:rPr>
              <a:t>.</a:t>
            </a:r>
          </a:p>
          <a:p>
            <a:pPr>
              <a:defRPr/>
            </a:pPr>
            <a:r>
              <a:rPr lang="he-IL" dirty="0" smtClean="0">
                <a:solidFill>
                  <a:srgbClr val="1D4C72"/>
                </a:solidFill>
              </a:rPr>
              <a:t>ב. מהו הקשר בין תשובתכם בסעיף א' </a:t>
            </a:r>
            <a:r>
              <a:rPr lang="he-IL" dirty="0" smtClean="0">
                <a:solidFill>
                  <a:schemeClr val="tx2"/>
                </a:solidFill>
              </a:rPr>
              <a:t>ובין שמירה על ההומאוסטזיס?</a:t>
            </a:r>
            <a:endParaRPr lang="he-IL" dirty="0">
              <a:solidFill>
                <a:schemeClr val="tx2"/>
              </a:solidFill>
            </a:endParaRPr>
          </a:p>
          <a:p>
            <a:pPr>
              <a:defRPr/>
            </a:pPr>
            <a:endParaRPr lang="he-IL" dirty="0">
              <a:solidFill>
                <a:schemeClr val="tx2"/>
              </a:solidFill>
            </a:endParaRPr>
          </a:p>
          <a:p>
            <a:pPr>
              <a:defRPr/>
            </a:pPr>
            <a:r>
              <a:rPr lang="he-IL" dirty="0">
                <a:solidFill>
                  <a:srgbClr val="1D4C72"/>
                </a:solidFill>
              </a:rPr>
              <a:t>   </a:t>
            </a:r>
            <a:endParaRPr lang="en-US" dirty="0">
              <a:solidFill>
                <a:srgbClr val="5F0060">
                  <a:lumMod val="50000"/>
                  <a:lumOff val="50000"/>
                </a:srgbClr>
              </a:solidFill>
            </a:endParaRPr>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spTree>
    <p:extLst>
      <p:ext uri="{BB962C8B-B14F-4D97-AF65-F5344CB8AC3E}">
        <p14:creationId xmlns:p14="http://schemas.microsoft.com/office/powerpoint/2010/main" val="1284704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9 </a:t>
            </a:r>
            <a:r>
              <a:rPr lang="he-IL" sz="1800" b="1" dirty="0" err="1" smtClean="0">
                <a:solidFill>
                  <a:srgbClr val="FF6600"/>
                </a:solidFill>
                <a:ea typeface="+mn-ea"/>
              </a:rPr>
              <a:t>א'–ב</a:t>
            </a:r>
            <a:r>
              <a:rPr lang="he-IL" sz="1800" b="1" dirty="0" smtClean="0">
                <a:solidFill>
                  <a:srgbClr val="FF6600"/>
                </a:solidFill>
                <a:ea typeface="+mn-ea"/>
              </a:rPr>
              <a:t>'</a:t>
            </a:r>
            <a:endParaRPr lang="he-IL" sz="1800" dirty="0" smtClean="0"/>
          </a:p>
        </p:txBody>
      </p:sp>
      <p:sp>
        <p:nvSpPr>
          <p:cNvPr id="9" name="TextBox 8"/>
          <p:cNvSpPr txBox="1"/>
          <p:nvPr/>
        </p:nvSpPr>
        <p:spPr>
          <a:xfrm>
            <a:off x="269875" y="417513"/>
            <a:ext cx="8183563" cy="258532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9:</a:t>
            </a:r>
            <a:endParaRPr lang="he-IL" b="1" dirty="0">
              <a:solidFill>
                <a:srgbClr val="1D4C72"/>
              </a:solidFill>
            </a:endParaRPr>
          </a:p>
          <a:p>
            <a:pPr>
              <a:defRPr/>
            </a:pPr>
            <a:r>
              <a:rPr lang="he-IL" dirty="0">
                <a:solidFill>
                  <a:srgbClr val="1D4C72"/>
                </a:solidFill>
              </a:rPr>
              <a:t>ספורטאים המתגוררים בשפלה הגיעו לתחרויות ספורט המתקיימות באזור גבוה לשהות בת חודשיים. לאחר זמן מה חלה עלייה במספר תאי הדם האדומים שלהם. </a:t>
            </a:r>
          </a:p>
          <a:p>
            <a:pPr>
              <a:defRPr/>
            </a:pPr>
            <a:r>
              <a:rPr lang="he-IL" dirty="0">
                <a:solidFill>
                  <a:schemeClr val="tx2"/>
                </a:solidFill>
              </a:rPr>
              <a:t>האם מספר תאי הדם האדומים ימשיך להיות גבוה גם לאחר שהם יחזרו למקום מגוריהם בשפלה? פרטו את התהליכים שהתרחשו בגופם לאחר עלייתם לגבהים ולאחר חזרתם לשפלה</a:t>
            </a:r>
            <a:r>
              <a:rPr lang="he-IL" dirty="0" smtClean="0">
                <a:solidFill>
                  <a:schemeClr val="tx2"/>
                </a:solidFill>
              </a:rPr>
              <a:t>.</a:t>
            </a:r>
          </a:p>
          <a:p>
            <a:pPr>
              <a:defRPr/>
            </a:pPr>
            <a:r>
              <a:rPr lang="he-IL" dirty="0" smtClean="0">
                <a:solidFill>
                  <a:schemeClr val="tx2"/>
                </a:solidFill>
              </a:rPr>
              <a:t>ב. מהו הקשר בין תשובתכם בסעיף א' ובין שמירה על ההומאוסטזיס?</a:t>
            </a:r>
            <a:endParaRPr lang="he-IL" dirty="0">
              <a:solidFill>
                <a:schemeClr val="tx2"/>
              </a:solidFill>
            </a:endParaRPr>
          </a:p>
          <a:p>
            <a:pPr>
              <a:defRPr/>
            </a:pPr>
            <a:endParaRPr lang="he-IL" dirty="0">
              <a:solidFill>
                <a:schemeClr val="tx2"/>
              </a:solidFill>
            </a:endParaRPr>
          </a:p>
          <a:p>
            <a:pPr>
              <a:defRPr/>
            </a:pPr>
            <a:r>
              <a:rPr lang="he-IL" dirty="0">
                <a:solidFill>
                  <a:schemeClr val="tx2"/>
                </a:solidFill>
              </a:rPr>
              <a:t>   </a:t>
            </a:r>
            <a:endParaRPr lang="en-US" dirty="0">
              <a:solidFill>
                <a:schemeClr val="tx2"/>
              </a:solidFill>
            </a:endParaRPr>
          </a:p>
        </p:txBody>
      </p:sp>
      <p:sp>
        <p:nvSpPr>
          <p:cNvPr id="5" name="Rectangle 20"/>
          <p:cNvSpPr/>
          <p:nvPr/>
        </p:nvSpPr>
        <p:spPr bwMode="auto">
          <a:xfrm>
            <a:off x="269875" y="2996951"/>
            <a:ext cx="8394700" cy="3550369"/>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smtClean="0">
                <a:solidFill>
                  <a:prstClr val="black"/>
                </a:solidFill>
                <a:latin typeface="Arial"/>
                <a:cs typeface="Arial"/>
              </a:rPr>
              <a:t>א. </a:t>
            </a:r>
            <a:r>
              <a:rPr lang="he-IL" kern="0" dirty="0" smtClean="0">
                <a:latin typeface="Arial"/>
                <a:cs typeface="Arial"/>
              </a:rPr>
              <a:t>לאחר העלייה לגבהים: באוויר בגבהים יש פחות חמצן. עקב כך חלה ירידה ברמת החמצן בדם. הירידה ברמת החמצן גורמת לעלייה בהפרשת ההורמון אריתרופויטין, הגורם להגדלת מספר תאי הדם האדומים. עקב העלייה יש עלייה ברמת החמצן בדם לרמה תקינה.</a:t>
            </a:r>
          </a:p>
          <a:p>
            <a:pPr fontAlgn="auto">
              <a:spcBef>
                <a:spcPts val="0"/>
              </a:spcBef>
              <a:spcAft>
                <a:spcPts val="0"/>
              </a:spcAft>
              <a:defRPr/>
            </a:pPr>
            <a:r>
              <a:rPr lang="he-IL" kern="0" dirty="0" smtClean="0">
                <a:latin typeface="Arial"/>
                <a:cs typeface="Arial"/>
              </a:rPr>
              <a:t>לאחר החזרה לשפלה:</a:t>
            </a:r>
          </a:p>
          <a:p>
            <a:pPr fontAlgn="auto">
              <a:spcBef>
                <a:spcPts val="0"/>
              </a:spcBef>
              <a:spcAft>
                <a:spcPts val="0"/>
              </a:spcAft>
              <a:defRPr/>
            </a:pPr>
            <a:r>
              <a:rPr lang="he-IL" kern="0" dirty="0" smtClean="0">
                <a:latin typeface="Arial"/>
                <a:cs typeface="Arial"/>
              </a:rPr>
              <a:t>בשפלה יש יותר חמצן באוויר. מכיוון שמספר תאי הדם האדומים בגוף הספורטאים ששבו מן הגבהים גבוה מן הרגיל, יש עלייה ברמת החמצן בדם מעל לרמה התקינה. עקב כך חלה ירידה בהפרשת ההורמון אריטרופויטין. עקב כך חלה ירידה בכמות תאי הדם האדומים, ולכן רמת החמצן יורדת לרמה תקינה.</a:t>
            </a:r>
          </a:p>
          <a:p>
            <a:pPr fontAlgn="auto">
              <a:spcBef>
                <a:spcPts val="0"/>
              </a:spcBef>
              <a:spcAft>
                <a:spcPts val="0"/>
              </a:spcAft>
              <a:defRPr/>
            </a:pPr>
            <a:r>
              <a:rPr lang="he-IL" kern="0" dirty="0" smtClean="0">
                <a:latin typeface="Arial"/>
                <a:cs typeface="Arial"/>
              </a:rPr>
              <a:t>ב. רמת החמצן בדם נשמרת קבועה למרות שינויים בריכוז החמצן באוויר, הודות לשינויים (עלייה/ירידה) בקצב הפרשת ההורמון אריטרופויטין. זה מנגנון לשמירת ההומאוסטזיס של רמת החמצן בדם.</a:t>
            </a:r>
          </a:p>
          <a:p>
            <a:pPr fontAlgn="auto">
              <a:spcBef>
                <a:spcPts val="0"/>
              </a:spcBef>
              <a:spcAft>
                <a:spcPts val="0"/>
              </a:spcAft>
              <a:defRPr/>
            </a:pPr>
            <a:endParaRPr lang="he-IL" kern="0" dirty="0">
              <a:solidFill>
                <a:prstClr val="black"/>
              </a:solidFill>
              <a:latin typeface="Arial"/>
              <a:cs typeface="Arial"/>
            </a:endParaRPr>
          </a:p>
        </p:txBody>
      </p:sp>
      <p:sp>
        <p:nvSpPr>
          <p:cNvPr id="7" name="Slide Number Placeholder 15"/>
          <p:cNvSpPr txBox="1">
            <a:spLocks/>
          </p:cNvSpPr>
          <p:nvPr/>
        </p:nvSpPr>
        <p:spPr bwMode="auto">
          <a:xfrm>
            <a:off x="-36512"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27</a:t>
            </a:fld>
            <a:endParaRPr lang="he-IL" sz="1100" dirty="0" smtClean="0">
              <a:solidFill>
                <a:prstClr val="white">
                  <a:lumMod val="75000"/>
                </a:prstClr>
              </a:solidFill>
            </a:endParaRPr>
          </a:p>
        </p:txBody>
      </p:sp>
    </p:spTree>
    <p:extLst>
      <p:ext uri="{BB962C8B-B14F-4D97-AF65-F5344CB8AC3E}">
        <p14:creationId xmlns:p14="http://schemas.microsoft.com/office/powerpoint/2010/main" val="3441591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שאלה 9 סעיף ג': </a:t>
            </a:r>
            <a:r>
              <a:rPr lang="he-IL" sz="1800" b="1" dirty="0">
                <a:solidFill>
                  <a:srgbClr val="FF6600"/>
                </a:solidFill>
              </a:rPr>
              <a:t>הבנת  יחסי </a:t>
            </a:r>
            <a:r>
              <a:rPr lang="he-IL" sz="1800" b="1" noProof="1" smtClean="0">
                <a:solidFill>
                  <a:srgbClr val="FF6600"/>
                </a:solidFill>
              </a:rPr>
              <a:t>סיבה־תוצאה</a:t>
            </a:r>
            <a:r>
              <a:rPr lang="he-IL" sz="1800" b="1" dirty="0" smtClean="0">
                <a:solidFill>
                  <a:srgbClr val="FF6600"/>
                </a:solidFill>
              </a:rPr>
              <a:t> </a:t>
            </a:r>
            <a:r>
              <a:rPr lang="he-IL" sz="1800" b="1" dirty="0">
                <a:solidFill>
                  <a:srgbClr val="FF6600"/>
                </a:solidFill>
              </a:rPr>
              <a:t>בשרשרת </a:t>
            </a:r>
            <a:r>
              <a:rPr lang="he-IL" sz="1800" b="1" dirty="0" smtClean="0">
                <a:solidFill>
                  <a:srgbClr val="FF6600"/>
                </a:solidFill>
              </a:rPr>
              <a:t>תהליכים </a:t>
            </a:r>
            <a:r>
              <a:rPr lang="he-IL" sz="1800" b="1" dirty="0" smtClean="0">
                <a:solidFill>
                  <a:srgbClr val="FF6600"/>
                </a:solidFill>
                <a:ea typeface="+mn-ea"/>
              </a:rPr>
              <a:t>(הרחבה)</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A998747-3BBC-4A81-AD6C-40AB50998C8E}"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
        <p:nvSpPr>
          <p:cNvPr id="10" name="TextBox 9"/>
          <p:cNvSpPr txBox="1"/>
          <p:nvPr/>
        </p:nvSpPr>
        <p:spPr>
          <a:xfrm>
            <a:off x="298450" y="460375"/>
            <a:ext cx="8183563"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9 ג': </a:t>
            </a:r>
            <a:r>
              <a:rPr lang="he-IL" dirty="0" smtClean="0">
                <a:solidFill>
                  <a:srgbClr val="1F497D"/>
                </a:solidFill>
                <a:latin typeface="Times New Roman" pitchFamily="18" charset="0"/>
                <a:cs typeface="Arial"/>
              </a:rPr>
              <a:t>נהפוך את התשובה לסעיף א' לתרשים זרימה.</a:t>
            </a:r>
          </a:p>
          <a:p>
            <a:pPr eaLnBrk="1" hangingPunct="1">
              <a:defRPr/>
            </a:pPr>
            <a:r>
              <a:rPr lang="he-IL" dirty="0" smtClean="0">
                <a:solidFill>
                  <a:srgbClr val="1F497D"/>
                </a:solidFill>
                <a:latin typeface="Times New Roman" pitchFamily="18" charset="0"/>
                <a:cs typeface="Arial"/>
              </a:rPr>
              <a:t>א.  השלימו את המילים החסרות (עלייה/ירידה).</a:t>
            </a:r>
          </a:p>
          <a:p>
            <a:pPr eaLnBrk="1" hangingPunct="1">
              <a:defRPr/>
            </a:pPr>
            <a:r>
              <a:rPr lang="he-IL" dirty="0" smtClean="0">
                <a:solidFill>
                  <a:srgbClr val="1F497D"/>
                </a:solidFill>
                <a:latin typeface="Times New Roman" pitchFamily="18" charset="0"/>
                <a:cs typeface="Arial"/>
              </a:rPr>
              <a:t>ב. הוסיפו חִצים שיתארו את כיוון התפתחות התופעה.</a:t>
            </a:r>
          </a:p>
          <a:p>
            <a:pPr eaLnBrk="1" hangingPunct="1">
              <a:defRPr/>
            </a:pPr>
            <a:r>
              <a:rPr lang="he-IL" dirty="0" smtClean="0">
                <a:solidFill>
                  <a:srgbClr val="1F497D"/>
                </a:solidFill>
                <a:latin typeface="Times New Roman" pitchFamily="18" charset="0"/>
                <a:cs typeface="Arial"/>
              </a:rPr>
              <a:t>ב. התרשים שקיבלתם מתאר יחסי סיבה</a:t>
            </a:r>
            <a:r>
              <a:rPr lang="he-IL" dirty="0" smtClean="0">
                <a:solidFill>
                  <a:srgbClr val="1F497D"/>
                </a:solidFill>
                <a:latin typeface="Arial"/>
                <a:cs typeface="Arial"/>
              </a:rPr>
              <a:t>־</a:t>
            </a:r>
            <a:r>
              <a:rPr lang="he-IL" dirty="0" smtClean="0">
                <a:solidFill>
                  <a:srgbClr val="1F497D"/>
                </a:solidFill>
                <a:latin typeface="Times New Roman" pitchFamily="18" charset="0"/>
                <a:cs typeface="Arial"/>
              </a:rPr>
              <a:t>תוצאה. ציינו על כל משבצת אם היא סיבה או    </a:t>
            </a:r>
          </a:p>
          <a:p>
            <a:pPr eaLnBrk="1" hangingPunct="1">
              <a:defRPr/>
            </a:pPr>
            <a:r>
              <a:rPr lang="he-IL" dirty="0" smtClean="0">
                <a:solidFill>
                  <a:srgbClr val="1F497D"/>
                </a:solidFill>
                <a:latin typeface="Times New Roman" pitchFamily="18" charset="0"/>
                <a:cs typeface="Arial"/>
              </a:rPr>
              <a:t>    תוצאה. אם אתם חושבים שמשבצת כלשהי היא תוצאה שהופכת לסיבה בשלב הבא </a:t>
            </a:r>
          </a:p>
          <a:p>
            <a:pPr eaLnBrk="1" hangingPunct="1">
              <a:defRPr/>
            </a:pPr>
            <a:r>
              <a:rPr lang="he-IL" dirty="0" smtClean="0">
                <a:solidFill>
                  <a:srgbClr val="1F497D"/>
                </a:solidFill>
                <a:latin typeface="Times New Roman" pitchFamily="18" charset="0"/>
                <a:cs typeface="Arial"/>
              </a:rPr>
              <a:t>    בתהליך, סמנו זאת. </a:t>
            </a:r>
          </a:p>
        </p:txBody>
      </p:sp>
      <p:sp>
        <p:nvSpPr>
          <p:cNvPr id="96262" name="מלבן 48"/>
          <p:cNvSpPr>
            <a:spLocks noChangeArrowheads="1"/>
          </p:cNvSpPr>
          <p:nvPr/>
        </p:nvSpPr>
        <p:spPr bwMode="auto">
          <a:xfrm>
            <a:off x="350658" y="6453336"/>
            <a:ext cx="8396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solidFill>
                  <a:srgbClr val="000000"/>
                </a:solidFill>
              </a:rPr>
              <a:t>השאלה מבוססת על הצעה לדגם הוראת יחסי סיבה-תוצאה מאת יעלה בוסתן ואפרת לינק – </a:t>
            </a:r>
            <a:r>
              <a:rPr lang="he-IL" sz="1400" b="1" dirty="0">
                <a:solidFill>
                  <a:srgbClr val="000000"/>
                </a:solidFill>
                <a:hlinkClick r:id="rId3"/>
              </a:rPr>
              <a:t>אתר מורי הביולוגיה</a:t>
            </a:r>
            <a:endParaRPr lang="he-IL" sz="1400" b="1" dirty="0">
              <a:solidFill>
                <a:srgbClr val="000000"/>
              </a:solidFill>
            </a:endParaRPr>
          </a:p>
        </p:txBody>
      </p:sp>
      <p:grpSp>
        <p:nvGrpSpPr>
          <p:cNvPr id="2" name="קבוצה 1"/>
          <p:cNvGrpSpPr/>
          <p:nvPr/>
        </p:nvGrpSpPr>
        <p:grpSpPr>
          <a:xfrm>
            <a:off x="466373" y="2193848"/>
            <a:ext cx="8218739" cy="4187480"/>
            <a:chOff x="476859" y="1988840"/>
            <a:chExt cx="8218739" cy="4187480"/>
          </a:xfrm>
        </p:grpSpPr>
        <p:grpSp>
          <p:nvGrpSpPr>
            <p:cNvPr id="96285" name="קבוצה 34"/>
            <p:cNvGrpSpPr>
              <a:grpSpLocks/>
            </p:cNvGrpSpPr>
            <p:nvPr/>
          </p:nvGrpSpPr>
          <p:grpSpPr bwMode="auto">
            <a:xfrm>
              <a:off x="3392316" y="5455595"/>
              <a:ext cx="2452687" cy="720725"/>
              <a:chOff x="426193" y="5300624"/>
              <a:chExt cx="2453040" cy="720664"/>
            </a:xfrm>
          </p:grpSpPr>
          <p:sp>
            <p:nvSpPr>
              <p:cNvPr id="36" name="מלבן 35"/>
              <p:cNvSpPr/>
              <p:nvPr/>
            </p:nvSpPr>
            <p:spPr>
              <a:xfrm>
                <a:off x="426193" y="5300624"/>
                <a:ext cx="2453040" cy="7206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87" name="מלבן 36"/>
              <p:cNvSpPr>
                <a:spLocks noChangeArrowheads="1"/>
              </p:cNvSpPr>
              <p:nvPr/>
            </p:nvSpPr>
            <p:spPr bwMode="auto">
              <a:xfrm>
                <a:off x="517355" y="5318234"/>
                <a:ext cx="2123002" cy="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רמת החמצן בדם תקינה.</a:t>
                </a:r>
              </a:p>
              <a:p>
                <a:pPr algn="ctr"/>
                <a:r>
                  <a:rPr lang="he-IL" sz="1600" dirty="0" smtClean="0"/>
                  <a:t>ההומאוסטזיס</a:t>
                </a:r>
                <a:r>
                  <a:rPr lang="he-IL" sz="1600" dirty="0" smtClean="0">
                    <a:solidFill>
                      <a:srgbClr val="000000"/>
                    </a:solidFill>
                  </a:rPr>
                  <a:t> </a:t>
                </a:r>
                <a:r>
                  <a:rPr lang="he-IL" sz="1600" dirty="0">
                    <a:solidFill>
                      <a:srgbClr val="000000"/>
                    </a:solidFill>
                  </a:rPr>
                  <a:t>נשמר</a:t>
                </a:r>
              </a:p>
            </p:txBody>
          </p:sp>
        </p:grpSp>
        <p:grpSp>
          <p:nvGrpSpPr>
            <p:cNvPr id="7" name="קבוצה 6"/>
            <p:cNvGrpSpPr/>
            <p:nvPr/>
          </p:nvGrpSpPr>
          <p:grpSpPr>
            <a:xfrm>
              <a:off x="5933302" y="1988840"/>
              <a:ext cx="2762296" cy="4177109"/>
              <a:chOff x="6134995" y="2618995"/>
              <a:chExt cx="2762296" cy="4177109"/>
            </a:xfrm>
          </p:grpSpPr>
          <p:sp>
            <p:nvSpPr>
              <p:cNvPr id="72" name="מלבן 71"/>
              <p:cNvSpPr/>
              <p:nvPr/>
            </p:nvSpPr>
            <p:spPr bwMode="auto">
              <a:xfrm>
                <a:off x="6161608" y="6075379"/>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 name="מלבן 70"/>
              <p:cNvSpPr/>
              <p:nvPr/>
            </p:nvSpPr>
            <p:spPr bwMode="auto">
              <a:xfrm>
                <a:off x="6177738" y="5224821"/>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0" name="מלבן 69"/>
              <p:cNvSpPr/>
              <p:nvPr/>
            </p:nvSpPr>
            <p:spPr bwMode="auto">
              <a:xfrm>
                <a:off x="6168027" y="4323653"/>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מלבן 68"/>
              <p:cNvSpPr/>
              <p:nvPr/>
            </p:nvSpPr>
            <p:spPr bwMode="auto">
              <a:xfrm>
                <a:off x="6163034" y="3471863"/>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מלבן 67"/>
              <p:cNvSpPr/>
              <p:nvPr/>
            </p:nvSpPr>
            <p:spPr bwMode="auto">
              <a:xfrm>
                <a:off x="6153336" y="2618995"/>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93" name="מלבן 24"/>
              <p:cNvSpPr>
                <a:spLocks noChangeArrowheads="1"/>
              </p:cNvSpPr>
              <p:nvPr/>
            </p:nvSpPr>
            <p:spPr bwMode="auto">
              <a:xfrm>
                <a:off x="6568294" y="6219395"/>
                <a:ext cx="2140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smtClean="0">
                    <a:solidFill>
                      <a:srgbClr val="000000"/>
                    </a:solidFill>
                  </a:rPr>
                  <a:t>____ </a:t>
                </a:r>
                <a:r>
                  <a:rPr lang="he-IL" sz="1600" dirty="0">
                    <a:solidFill>
                      <a:srgbClr val="000000"/>
                    </a:solidFill>
                  </a:rPr>
                  <a:t>ברמת החמצן בדם</a:t>
                </a:r>
              </a:p>
            </p:txBody>
          </p:sp>
          <p:sp>
            <p:nvSpPr>
              <p:cNvPr id="96299" name="מלבן 4"/>
              <p:cNvSpPr>
                <a:spLocks noChangeArrowheads="1"/>
              </p:cNvSpPr>
              <p:nvPr/>
            </p:nvSpPr>
            <p:spPr bwMode="auto">
              <a:xfrm>
                <a:off x="6903734" y="2810080"/>
                <a:ext cx="1257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עלייה לגבהים</a:t>
                </a:r>
              </a:p>
            </p:txBody>
          </p:sp>
          <p:sp>
            <p:nvSpPr>
              <p:cNvPr id="96297" name="מלבן 16"/>
              <p:cNvSpPr>
                <a:spLocks noChangeArrowheads="1"/>
              </p:cNvSpPr>
              <p:nvPr/>
            </p:nvSpPr>
            <p:spPr bwMode="auto">
              <a:xfrm>
                <a:off x="6436983" y="3662948"/>
                <a:ext cx="21403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000000"/>
                    </a:solidFill>
                  </a:rPr>
                  <a:t>____ ברמת החמצן בדם</a:t>
                </a:r>
              </a:p>
            </p:txBody>
          </p:sp>
          <p:sp>
            <p:nvSpPr>
              <p:cNvPr id="96295" name="מלבן 20"/>
              <p:cNvSpPr>
                <a:spLocks noChangeArrowheads="1"/>
              </p:cNvSpPr>
              <p:nvPr/>
            </p:nvSpPr>
            <p:spPr bwMode="auto">
              <a:xfrm>
                <a:off x="6134995" y="4523705"/>
                <a:ext cx="2762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______ בהפרשת  אריתרופויטין</a:t>
                </a:r>
              </a:p>
            </p:txBody>
          </p:sp>
          <p:sp>
            <p:nvSpPr>
              <p:cNvPr id="96289" name="מלבן 30"/>
              <p:cNvSpPr>
                <a:spLocks noChangeArrowheads="1"/>
              </p:cNvSpPr>
              <p:nvPr/>
            </p:nvSpPr>
            <p:spPr bwMode="auto">
              <a:xfrm>
                <a:off x="6165534" y="5387801"/>
                <a:ext cx="2666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smtClean="0">
                    <a:solidFill>
                      <a:srgbClr val="000000"/>
                    </a:solidFill>
                  </a:rPr>
                  <a:t>____בכמות </a:t>
                </a:r>
                <a:r>
                  <a:rPr lang="he-IL" sz="1600" dirty="0">
                    <a:solidFill>
                      <a:srgbClr val="000000"/>
                    </a:solidFill>
                  </a:rPr>
                  <a:t>תאי הדם האדומים</a:t>
                </a:r>
              </a:p>
            </p:txBody>
          </p:sp>
        </p:grpSp>
        <p:grpSp>
          <p:nvGrpSpPr>
            <p:cNvPr id="77" name="קבוצה 76"/>
            <p:cNvGrpSpPr/>
            <p:nvPr/>
          </p:nvGrpSpPr>
          <p:grpSpPr>
            <a:xfrm>
              <a:off x="476859" y="1996901"/>
              <a:ext cx="2837636" cy="4177109"/>
              <a:chOff x="6079774" y="2618995"/>
              <a:chExt cx="2837636" cy="4177109"/>
            </a:xfrm>
          </p:grpSpPr>
          <p:sp>
            <p:nvSpPr>
              <p:cNvPr id="82" name="מלבן 81"/>
              <p:cNvSpPr/>
              <p:nvPr/>
            </p:nvSpPr>
            <p:spPr bwMode="auto">
              <a:xfrm>
                <a:off x="6161608" y="6075379"/>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מלבן 82"/>
              <p:cNvSpPr/>
              <p:nvPr/>
            </p:nvSpPr>
            <p:spPr bwMode="auto">
              <a:xfrm>
                <a:off x="6177738" y="5224821"/>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4" name="מלבן 83"/>
              <p:cNvSpPr/>
              <p:nvPr/>
            </p:nvSpPr>
            <p:spPr bwMode="auto">
              <a:xfrm>
                <a:off x="6168027" y="4323653"/>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5" name="מלבן 84"/>
              <p:cNvSpPr/>
              <p:nvPr/>
            </p:nvSpPr>
            <p:spPr bwMode="auto">
              <a:xfrm>
                <a:off x="6163034" y="3471863"/>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6" name="מלבן 85"/>
              <p:cNvSpPr/>
              <p:nvPr/>
            </p:nvSpPr>
            <p:spPr bwMode="auto">
              <a:xfrm>
                <a:off x="6153336" y="2618995"/>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מלבן 24"/>
              <p:cNvSpPr>
                <a:spLocks noChangeArrowheads="1"/>
              </p:cNvSpPr>
              <p:nvPr/>
            </p:nvSpPr>
            <p:spPr bwMode="auto">
              <a:xfrm>
                <a:off x="6511388" y="6219395"/>
                <a:ext cx="22541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smtClean="0">
                    <a:solidFill>
                      <a:srgbClr val="000000"/>
                    </a:solidFill>
                  </a:rPr>
                  <a:t>_____ </a:t>
                </a:r>
                <a:r>
                  <a:rPr lang="he-IL" sz="1600" dirty="0">
                    <a:solidFill>
                      <a:srgbClr val="000000"/>
                    </a:solidFill>
                  </a:rPr>
                  <a:t>ברמת החמצן בדם</a:t>
                </a:r>
              </a:p>
            </p:txBody>
          </p:sp>
          <p:sp>
            <p:nvSpPr>
              <p:cNvPr id="88" name="מלבן 4"/>
              <p:cNvSpPr>
                <a:spLocks noChangeArrowheads="1"/>
              </p:cNvSpPr>
              <p:nvPr/>
            </p:nvSpPr>
            <p:spPr bwMode="auto">
              <a:xfrm>
                <a:off x="6912550" y="2810080"/>
                <a:ext cx="1239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smtClean="0">
                    <a:solidFill>
                      <a:srgbClr val="000000"/>
                    </a:solidFill>
                  </a:rPr>
                  <a:t>חזרה לשפלה</a:t>
                </a:r>
                <a:endParaRPr lang="he-IL" sz="1600" dirty="0">
                  <a:solidFill>
                    <a:srgbClr val="000000"/>
                  </a:solidFill>
                </a:endParaRPr>
              </a:p>
            </p:txBody>
          </p:sp>
          <p:sp>
            <p:nvSpPr>
              <p:cNvPr id="89" name="מלבן 16"/>
              <p:cNvSpPr>
                <a:spLocks noChangeArrowheads="1"/>
              </p:cNvSpPr>
              <p:nvPr/>
            </p:nvSpPr>
            <p:spPr bwMode="auto">
              <a:xfrm>
                <a:off x="6323170" y="3662948"/>
                <a:ext cx="22541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smtClean="0">
                    <a:solidFill>
                      <a:srgbClr val="000000"/>
                    </a:solidFill>
                  </a:rPr>
                  <a:t>_____ </a:t>
                </a:r>
                <a:r>
                  <a:rPr lang="he-IL" sz="1600" dirty="0">
                    <a:solidFill>
                      <a:srgbClr val="000000"/>
                    </a:solidFill>
                  </a:rPr>
                  <a:t>ברמת החמצן בדם</a:t>
                </a:r>
              </a:p>
            </p:txBody>
          </p:sp>
          <p:sp>
            <p:nvSpPr>
              <p:cNvPr id="90" name="מלבן 20"/>
              <p:cNvSpPr>
                <a:spLocks noChangeArrowheads="1"/>
              </p:cNvSpPr>
              <p:nvPr/>
            </p:nvSpPr>
            <p:spPr bwMode="auto">
              <a:xfrm>
                <a:off x="6220756" y="4443001"/>
                <a:ext cx="25907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smtClean="0">
                    <a:solidFill>
                      <a:srgbClr val="000000"/>
                    </a:solidFill>
                  </a:rPr>
                  <a:t>_____בהפרשת  </a:t>
                </a:r>
                <a:r>
                  <a:rPr lang="he-IL" sz="1600" dirty="0">
                    <a:solidFill>
                      <a:srgbClr val="000000"/>
                    </a:solidFill>
                  </a:rPr>
                  <a:t>אריתרופויטין</a:t>
                </a:r>
              </a:p>
            </p:txBody>
          </p:sp>
          <p:sp>
            <p:nvSpPr>
              <p:cNvPr id="91" name="מלבן 30"/>
              <p:cNvSpPr>
                <a:spLocks noChangeArrowheads="1"/>
              </p:cNvSpPr>
              <p:nvPr/>
            </p:nvSpPr>
            <p:spPr bwMode="auto">
              <a:xfrm>
                <a:off x="6079774" y="5314456"/>
                <a:ext cx="28376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smtClean="0">
                    <a:solidFill>
                      <a:srgbClr val="000000"/>
                    </a:solidFill>
                  </a:rPr>
                  <a:t>_____ </a:t>
                </a:r>
                <a:r>
                  <a:rPr lang="he-IL" sz="1600" dirty="0">
                    <a:solidFill>
                      <a:srgbClr val="000000"/>
                    </a:solidFill>
                  </a:rPr>
                  <a:t>בכמות תאי הדם האדומים</a:t>
                </a:r>
              </a:p>
            </p:txBody>
          </p:sp>
        </p:grpSp>
      </p:grpSp>
      <p:sp>
        <p:nvSpPr>
          <p:cNvPr id="43"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Tree>
    <p:extLst>
      <p:ext uri="{BB962C8B-B14F-4D97-AF65-F5344CB8AC3E}">
        <p14:creationId xmlns:p14="http://schemas.microsoft.com/office/powerpoint/2010/main" val="881667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תשובה 9 ג'</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237924" y="7230218"/>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A998747-3BBC-4A81-AD6C-40AB50998C8E}" type="slidenum">
              <a:rPr lang="he-IL" sz="1100" smtClean="0">
                <a:solidFill>
                  <a:prstClr val="white">
                    <a:lumMod val="75000"/>
                  </a:prstClr>
                </a:solidFill>
              </a:rPr>
              <a:pPr fontAlgn="base">
                <a:spcBef>
                  <a:spcPct val="0"/>
                </a:spcBef>
                <a:spcAft>
                  <a:spcPct val="0"/>
                </a:spcAft>
                <a:defRPr/>
              </a:pPr>
              <a:t>29</a:t>
            </a:fld>
            <a:endParaRPr lang="he-IL" sz="1100" dirty="0" smtClean="0">
              <a:solidFill>
                <a:prstClr val="white">
                  <a:lumMod val="75000"/>
                </a:prstClr>
              </a:solidFill>
            </a:endParaRPr>
          </a:p>
        </p:txBody>
      </p:sp>
      <p:sp>
        <p:nvSpPr>
          <p:cNvPr id="10" name="TextBox 9"/>
          <p:cNvSpPr txBox="1"/>
          <p:nvPr/>
        </p:nvSpPr>
        <p:spPr>
          <a:xfrm>
            <a:off x="298450" y="460375"/>
            <a:ext cx="8183563" cy="36933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9 ג':</a:t>
            </a:r>
            <a:endParaRPr lang="he-IL" dirty="0" smtClean="0">
              <a:solidFill>
                <a:srgbClr val="1F497D"/>
              </a:solidFill>
              <a:latin typeface="Times New Roman" pitchFamily="18" charset="0"/>
              <a:cs typeface="Arial"/>
            </a:endParaRPr>
          </a:p>
        </p:txBody>
      </p:sp>
      <p:sp>
        <p:nvSpPr>
          <p:cNvPr id="96262" name="מלבן 48"/>
          <p:cNvSpPr>
            <a:spLocks noChangeArrowheads="1"/>
          </p:cNvSpPr>
          <p:nvPr/>
        </p:nvSpPr>
        <p:spPr bwMode="auto">
          <a:xfrm>
            <a:off x="390013" y="6381328"/>
            <a:ext cx="8396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solidFill>
                  <a:srgbClr val="000000"/>
                </a:solidFill>
              </a:rPr>
              <a:t>השאלה מבוססת על הצעה לדגם הוראת יחסי סיבה-תוצאה מאת יעלה בוסתן ואפרת לינק – </a:t>
            </a:r>
            <a:r>
              <a:rPr lang="he-IL" sz="1400" b="1" dirty="0">
                <a:solidFill>
                  <a:srgbClr val="000000"/>
                </a:solidFill>
                <a:hlinkClick r:id="rId3"/>
              </a:rPr>
              <a:t>אתר מורי הביולוגיה</a:t>
            </a:r>
            <a:endParaRPr lang="he-IL" sz="1400" b="1" dirty="0">
              <a:solidFill>
                <a:srgbClr val="000000"/>
              </a:solidFill>
            </a:endParaRPr>
          </a:p>
        </p:txBody>
      </p:sp>
      <p:grpSp>
        <p:nvGrpSpPr>
          <p:cNvPr id="21" name="קבוצה 20"/>
          <p:cNvGrpSpPr/>
          <p:nvPr/>
        </p:nvGrpSpPr>
        <p:grpSpPr>
          <a:xfrm>
            <a:off x="604863" y="1201566"/>
            <a:ext cx="8138524" cy="4189081"/>
            <a:chOff x="604863" y="1201566"/>
            <a:chExt cx="8138524" cy="4189081"/>
          </a:xfrm>
        </p:grpSpPr>
        <p:grpSp>
          <p:nvGrpSpPr>
            <p:cNvPr id="19" name="קבוצה 18"/>
            <p:cNvGrpSpPr/>
            <p:nvPr/>
          </p:nvGrpSpPr>
          <p:grpSpPr>
            <a:xfrm>
              <a:off x="604863" y="1203167"/>
              <a:ext cx="8138524" cy="4187480"/>
              <a:chOff x="604863" y="1203167"/>
              <a:chExt cx="8138524" cy="4187480"/>
            </a:xfrm>
          </p:grpSpPr>
          <p:grpSp>
            <p:nvGrpSpPr>
              <p:cNvPr id="13" name="קבוצה 12"/>
              <p:cNvGrpSpPr/>
              <p:nvPr/>
            </p:nvGrpSpPr>
            <p:grpSpPr>
              <a:xfrm>
                <a:off x="604863" y="1203167"/>
                <a:ext cx="8138524" cy="4187480"/>
                <a:chOff x="546588" y="1988840"/>
                <a:chExt cx="8138524" cy="4187480"/>
              </a:xfrm>
            </p:grpSpPr>
            <p:grpSp>
              <p:nvGrpSpPr>
                <p:cNvPr id="96285" name="קבוצה 34"/>
                <p:cNvGrpSpPr>
                  <a:grpSpLocks/>
                </p:cNvGrpSpPr>
                <p:nvPr/>
              </p:nvGrpSpPr>
              <p:grpSpPr bwMode="auto">
                <a:xfrm>
                  <a:off x="3392316" y="5455595"/>
                  <a:ext cx="2452687" cy="720725"/>
                  <a:chOff x="352335" y="4674543"/>
                  <a:chExt cx="2453040" cy="720664"/>
                </a:xfrm>
              </p:grpSpPr>
              <p:sp>
                <p:nvSpPr>
                  <p:cNvPr id="36" name="מלבן 35"/>
                  <p:cNvSpPr/>
                  <p:nvPr/>
                </p:nvSpPr>
                <p:spPr>
                  <a:xfrm>
                    <a:off x="352335" y="4674543"/>
                    <a:ext cx="2453040" cy="7206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87" name="מלבן 36"/>
                  <p:cNvSpPr>
                    <a:spLocks noChangeArrowheads="1"/>
                  </p:cNvSpPr>
                  <p:nvPr/>
                </p:nvSpPr>
                <p:spPr bwMode="auto">
                  <a:xfrm>
                    <a:off x="536021" y="4793052"/>
                    <a:ext cx="2123002" cy="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רמת החמצן בדם </a:t>
                    </a:r>
                    <a:r>
                      <a:rPr lang="he-IL" sz="1600" dirty="0" smtClean="0">
                        <a:solidFill>
                          <a:srgbClr val="000000"/>
                        </a:solidFill>
                      </a:rPr>
                      <a:t>תקינה.</a:t>
                    </a:r>
                  </a:p>
                  <a:p>
                    <a:pPr algn="ctr"/>
                    <a:r>
                      <a:rPr lang="he-IL" sz="1600" dirty="0" smtClean="0"/>
                      <a:t>ההומאוסטזיס </a:t>
                    </a:r>
                    <a:r>
                      <a:rPr lang="he-IL" sz="1600" dirty="0" smtClean="0">
                        <a:solidFill>
                          <a:srgbClr val="000000"/>
                        </a:solidFill>
                      </a:rPr>
                      <a:t>נשמר</a:t>
                    </a:r>
                    <a:endParaRPr lang="he-IL" sz="1600" dirty="0">
                      <a:solidFill>
                        <a:srgbClr val="000000"/>
                      </a:solidFill>
                    </a:endParaRPr>
                  </a:p>
                </p:txBody>
              </p:sp>
            </p:grpSp>
            <p:grpSp>
              <p:nvGrpSpPr>
                <p:cNvPr id="12" name="קבוצה 11"/>
                <p:cNvGrpSpPr/>
                <p:nvPr/>
              </p:nvGrpSpPr>
              <p:grpSpPr>
                <a:xfrm>
                  <a:off x="5947810" y="1988840"/>
                  <a:ext cx="2737302" cy="4177109"/>
                  <a:chOff x="6149503" y="2204864"/>
                  <a:chExt cx="2737302" cy="4177109"/>
                </a:xfrm>
              </p:grpSpPr>
              <p:grpSp>
                <p:nvGrpSpPr>
                  <p:cNvPr id="7" name="קבוצה 6"/>
                  <p:cNvGrpSpPr/>
                  <p:nvPr/>
                </p:nvGrpSpPr>
                <p:grpSpPr>
                  <a:xfrm>
                    <a:off x="6149503" y="2204864"/>
                    <a:ext cx="2737302" cy="4177109"/>
                    <a:chOff x="6149503" y="2618995"/>
                    <a:chExt cx="2737302" cy="4177109"/>
                  </a:xfrm>
                </p:grpSpPr>
                <p:sp>
                  <p:nvSpPr>
                    <p:cNvPr id="72" name="מלבן 71"/>
                    <p:cNvSpPr/>
                    <p:nvPr/>
                  </p:nvSpPr>
                  <p:spPr bwMode="auto">
                    <a:xfrm>
                      <a:off x="6161608" y="6075379"/>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 name="מלבן 70"/>
                    <p:cNvSpPr/>
                    <p:nvPr/>
                  </p:nvSpPr>
                  <p:spPr bwMode="auto">
                    <a:xfrm>
                      <a:off x="6177738" y="5224821"/>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0" name="מלבן 69"/>
                    <p:cNvSpPr/>
                    <p:nvPr/>
                  </p:nvSpPr>
                  <p:spPr bwMode="auto">
                    <a:xfrm>
                      <a:off x="6168027" y="4323653"/>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מלבן 68"/>
                    <p:cNvSpPr/>
                    <p:nvPr/>
                  </p:nvSpPr>
                  <p:spPr bwMode="auto">
                    <a:xfrm>
                      <a:off x="6163034" y="3471863"/>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מלבן 67"/>
                    <p:cNvSpPr/>
                    <p:nvPr/>
                  </p:nvSpPr>
                  <p:spPr bwMode="auto">
                    <a:xfrm>
                      <a:off x="6153336" y="2618995"/>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93" name="מלבן 24"/>
                    <p:cNvSpPr>
                      <a:spLocks noChangeArrowheads="1"/>
                    </p:cNvSpPr>
                    <p:nvPr/>
                  </p:nvSpPr>
                  <p:spPr bwMode="auto">
                    <a:xfrm>
                      <a:off x="6581119" y="6234466"/>
                      <a:ext cx="21146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עלייה ברמת החמצן בדם</a:t>
                      </a:r>
                    </a:p>
                  </p:txBody>
                </p:sp>
                <p:sp>
                  <p:nvSpPr>
                    <p:cNvPr id="96299" name="מלבן 4"/>
                    <p:cNvSpPr>
                      <a:spLocks noChangeArrowheads="1"/>
                    </p:cNvSpPr>
                    <p:nvPr/>
                  </p:nvSpPr>
                  <p:spPr bwMode="auto">
                    <a:xfrm>
                      <a:off x="6903734" y="2810080"/>
                      <a:ext cx="1257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עלייה לגבהים</a:t>
                      </a:r>
                    </a:p>
                  </p:txBody>
                </p:sp>
                <p:sp>
                  <p:nvSpPr>
                    <p:cNvPr id="96297" name="מלבן 16"/>
                    <p:cNvSpPr>
                      <a:spLocks noChangeArrowheads="1"/>
                    </p:cNvSpPr>
                    <p:nvPr/>
                  </p:nvSpPr>
                  <p:spPr bwMode="auto">
                    <a:xfrm>
                      <a:off x="6457822" y="3662948"/>
                      <a:ext cx="21194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smtClean="0">
                          <a:solidFill>
                            <a:srgbClr val="000000"/>
                          </a:solidFill>
                        </a:rPr>
                        <a:t>ירידה </a:t>
                      </a:r>
                      <a:r>
                        <a:rPr lang="he-IL" sz="1600" dirty="0">
                          <a:solidFill>
                            <a:srgbClr val="000000"/>
                          </a:solidFill>
                        </a:rPr>
                        <a:t>ברמת החמצן בדם</a:t>
                      </a:r>
                    </a:p>
                  </p:txBody>
                </p:sp>
                <p:sp>
                  <p:nvSpPr>
                    <p:cNvPr id="96295" name="מלבן 20"/>
                    <p:cNvSpPr>
                      <a:spLocks noChangeArrowheads="1"/>
                    </p:cNvSpPr>
                    <p:nvPr/>
                  </p:nvSpPr>
                  <p:spPr bwMode="auto">
                    <a:xfrm>
                      <a:off x="6261632" y="4506274"/>
                      <a:ext cx="25090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smtClean="0">
                          <a:solidFill>
                            <a:srgbClr val="000000"/>
                          </a:solidFill>
                        </a:rPr>
                        <a:t>עלייה בהפרשת  אריתרופויטין</a:t>
                      </a:r>
                      <a:endParaRPr lang="he-IL" sz="1600" dirty="0">
                        <a:solidFill>
                          <a:srgbClr val="000000"/>
                        </a:solidFill>
                      </a:endParaRPr>
                    </a:p>
                  </p:txBody>
                </p:sp>
                <p:sp>
                  <p:nvSpPr>
                    <p:cNvPr id="96289" name="מלבן 30"/>
                    <p:cNvSpPr>
                      <a:spLocks noChangeArrowheads="1"/>
                    </p:cNvSpPr>
                    <p:nvPr/>
                  </p:nvSpPr>
                  <p:spPr bwMode="auto">
                    <a:xfrm>
                      <a:off x="6149503" y="5370370"/>
                      <a:ext cx="26981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עלייה בכמות תאי </a:t>
                      </a:r>
                      <a:r>
                        <a:rPr lang="he-IL" sz="1600" dirty="0" smtClean="0">
                          <a:solidFill>
                            <a:srgbClr val="000000"/>
                          </a:solidFill>
                        </a:rPr>
                        <a:t>הדם </a:t>
                      </a:r>
                      <a:r>
                        <a:rPr lang="he-IL" sz="1600" dirty="0">
                          <a:solidFill>
                            <a:srgbClr val="000000"/>
                          </a:solidFill>
                        </a:rPr>
                        <a:t>האדומים</a:t>
                      </a:r>
                    </a:p>
                  </p:txBody>
                </p:sp>
              </p:grpSp>
              <p:cxnSp>
                <p:nvCxnSpPr>
                  <p:cNvPr id="46" name="מחבר חץ ישר 45"/>
                  <p:cNvCxnSpPr>
                    <a:endCxn id="69" idx="0"/>
                  </p:cNvCxnSpPr>
                  <p:nvPr/>
                </p:nvCxnSpPr>
                <p:spPr bwMode="auto">
                  <a:xfrm flipH="1">
                    <a:off x="7517568" y="2925589"/>
                    <a:ext cx="4993" cy="132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מחבר חץ ישר 72"/>
                  <p:cNvCxnSpPr/>
                  <p:nvPr/>
                </p:nvCxnSpPr>
                <p:spPr bwMode="auto">
                  <a:xfrm flipH="1">
                    <a:off x="7532271" y="3751866"/>
                    <a:ext cx="4993" cy="132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מחבר חץ ישר 73"/>
                  <p:cNvCxnSpPr/>
                  <p:nvPr/>
                </p:nvCxnSpPr>
                <p:spPr bwMode="auto">
                  <a:xfrm flipH="1">
                    <a:off x="7519823" y="4649407"/>
                    <a:ext cx="4993" cy="132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מחבר חץ ישר 74"/>
                  <p:cNvCxnSpPr/>
                  <p:nvPr/>
                </p:nvCxnSpPr>
                <p:spPr bwMode="auto">
                  <a:xfrm flipH="1">
                    <a:off x="7470045" y="5531415"/>
                    <a:ext cx="4993" cy="132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6" name="קבוצה 75"/>
                <p:cNvGrpSpPr/>
                <p:nvPr/>
              </p:nvGrpSpPr>
              <p:grpSpPr>
                <a:xfrm>
                  <a:off x="546588" y="1996901"/>
                  <a:ext cx="2737302" cy="4177109"/>
                  <a:chOff x="6149503" y="2204864"/>
                  <a:chExt cx="2737302" cy="4177109"/>
                </a:xfrm>
              </p:grpSpPr>
              <p:grpSp>
                <p:nvGrpSpPr>
                  <p:cNvPr id="77" name="קבוצה 76"/>
                  <p:cNvGrpSpPr/>
                  <p:nvPr/>
                </p:nvGrpSpPr>
                <p:grpSpPr>
                  <a:xfrm>
                    <a:off x="6149503" y="2204864"/>
                    <a:ext cx="2737302" cy="4177109"/>
                    <a:chOff x="6149503" y="2618995"/>
                    <a:chExt cx="2737302" cy="4177109"/>
                  </a:xfrm>
                </p:grpSpPr>
                <p:sp>
                  <p:nvSpPr>
                    <p:cNvPr id="82" name="מלבן 81"/>
                    <p:cNvSpPr/>
                    <p:nvPr/>
                  </p:nvSpPr>
                  <p:spPr bwMode="auto">
                    <a:xfrm>
                      <a:off x="6161608" y="6075379"/>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מלבן 82"/>
                    <p:cNvSpPr/>
                    <p:nvPr/>
                  </p:nvSpPr>
                  <p:spPr bwMode="auto">
                    <a:xfrm>
                      <a:off x="6177738" y="5224821"/>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4" name="מלבן 83"/>
                    <p:cNvSpPr/>
                    <p:nvPr/>
                  </p:nvSpPr>
                  <p:spPr bwMode="auto">
                    <a:xfrm>
                      <a:off x="6168027" y="4323653"/>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5" name="מלבן 84"/>
                    <p:cNvSpPr/>
                    <p:nvPr/>
                  </p:nvSpPr>
                  <p:spPr bwMode="auto">
                    <a:xfrm>
                      <a:off x="6163034" y="3471863"/>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6" name="מלבן 85"/>
                    <p:cNvSpPr/>
                    <p:nvPr/>
                  </p:nvSpPr>
                  <p:spPr bwMode="auto">
                    <a:xfrm>
                      <a:off x="6153336" y="2618995"/>
                      <a:ext cx="2709067" cy="72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מלבן 24"/>
                    <p:cNvSpPr>
                      <a:spLocks noChangeArrowheads="1"/>
                    </p:cNvSpPr>
                    <p:nvPr/>
                  </p:nvSpPr>
                  <p:spPr bwMode="auto">
                    <a:xfrm>
                      <a:off x="6581119" y="6219395"/>
                      <a:ext cx="21146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עלייה ברמת החמצן בדם</a:t>
                      </a:r>
                    </a:p>
                  </p:txBody>
                </p:sp>
                <p:sp>
                  <p:nvSpPr>
                    <p:cNvPr id="88" name="מלבן 4"/>
                    <p:cNvSpPr>
                      <a:spLocks noChangeArrowheads="1"/>
                    </p:cNvSpPr>
                    <p:nvPr/>
                  </p:nvSpPr>
                  <p:spPr bwMode="auto">
                    <a:xfrm>
                      <a:off x="6912550" y="2810080"/>
                      <a:ext cx="1239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smtClean="0">
                          <a:solidFill>
                            <a:srgbClr val="000000"/>
                          </a:solidFill>
                        </a:rPr>
                        <a:t>חזרה לשפלה</a:t>
                      </a:r>
                      <a:endParaRPr lang="he-IL" sz="1600" dirty="0">
                        <a:solidFill>
                          <a:srgbClr val="000000"/>
                        </a:solidFill>
                      </a:endParaRPr>
                    </a:p>
                  </p:txBody>
                </p:sp>
                <p:sp>
                  <p:nvSpPr>
                    <p:cNvPr id="89" name="מלבן 16"/>
                    <p:cNvSpPr>
                      <a:spLocks noChangeArrowheads="1"/>
                    </p:cNvSpPr>
                    <p:nvPr/>
                  </p:nvSpPr>
                  <p:spPr bwMode="auto">
                    <a:xfrm>
                      <a:off x="6457821" y="3662948"/>
                      <a:ext cx="2119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000000"/>
                          </a:solidFill>
                        </a:rPr>
                        <a:t>ירידה ברמת החמצן בדם</a:t>
                      </a:r>
                    </a:p>
                  </p:txBody>
                </p:sp>
                <p:sp>
                  <p:nvSpPr>
                    <p:cNvPr id="90" name="מלבן 20"/>
                    <p:cNvSpPr>
                      <a:spLocks noChangeArrowheads="1"/>
                    </p:cNvSpPr>
                    <p:nvPr/>
                  </p:nvSpPr>
                  <p:spPr bwMode="auto">
                    <a:xfrm>
                      <a:off x="6261632" y="4443001"/>
                      <a:ext cx="25090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עלייה בהפרשת </a:t>
                      </a:r>
                      <a:r>
                        <a:rPr lang="he-IL" sz="1600" dirty="0" smtClean="0">
                          <a:solidFill>
                            <a:srgbClr val="000000"/>
                          </a:solidFill>
                        </a:rPr>
                        <a:t> אריתרופויטין</a:t>
                      </a:r>
                      <a:endParaRPr lang="he-IL" sz="1600" dirty="0">
                        <a:solidFill>
                          <a:srgbClr val="000000"/>
                        </a:solidFill>
                      </a:endParaRPr>
                    </a:p>
                  </p:txBody>
                </p:sp>
                <p:sp>
                  <p:nvSpPr>
                    <p:cNvPr id="91" name="מלבן 30"/>
                    <p:cNvSpPr>
                      <a:spLocks noChangeArrowheads="1"/>
                    </p:cNvSpPr>
                    <p:nvPr/>
                  </p:nvSpPr>
                  <p:spPr bwMode="auto">
                    <a:xfrm>
                      <a:off x="6149503" y="5362309"/>
                      <a:ext cx="26981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000000"/>
                          </a:solidFill>
                        </a:rPr>
                        <a:t>עלייה בכמות תאי </a:t>
                      </a:r>
                      <a:r>
                        <a:rPr lang="he-IL" sz="1600" dirty="0" smtClean="0">
                          <a:solidFill>
                            <a:srgbClr val="000000"/>
                          </a:solidFill>
                        </a:rPr>
                        <a:t>הדם </a:t>
                      </a:r>
                      <a:r>
                        <a:rPr lang="he-IL" sz="1600" dirty="0">
                          <a:solidFill>
                            <a:srgbClr val="000000"/>
                          </a:solidFill>
                        </a:rPr>
                        <a:t>האדומים</a:t>
                      </a:r>
                    </a:p>
                  </p:txBody>
                </p:sp>
              </p:grpSp>
              <p:cxnSp>
                <p:nvCxnSpPr>
                  <p:cNvPr id="78" name="מחבר חץ ישר 77"/>
                  <p:cNvCxnSpPr>
                    <a:endCxn id="85" idx="0"/>
                  </p:cNvCxnSpPr>
                  <p:nvPr/>
                </p:nvCxnSpPr>
                <p:spPr bwMode="auto">
                  <a:xfrm flipH="1">
                    <a:off x="7517568" y="2925589"/>
                    <a:ext cx="4993" cy="132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מחבר חץ ישר 78"/>
                  <p:cNvCxnSpPr/>
                  <p:nvPr/>
                </p:nvCxnSpPr>
                <p:spPr bwMode="auto">
                  <a:xfrm flipH="1">
                    <a:off x="7532271" y="3751866"/>
                    <a:ext cx="4993" cy="132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מחבר חץ ישר 79"/>
                  <p:cNvCxnSpPr/>
                  <p:nvPr/>
                </p:nvCxnSpPr>
                <p:spPr bwMode="auto">
                  <a:xfrm flipH="1">
                    <a:off x="7519823" y="4649407"/>
                    <a:ext cx="4993" cy="132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מחבר חץ ישר 80"/>
                  <p:cNvCxnSpPr/>
                  <p:nvPr/>
                </p:nvCxnSpPr>
                <p:spPr bwMode="auto">
                  <a:xfrm flipH="1">
                    <a:off x="7470045" y="5531415"/>
                    <a:ext cx="4993" cy="132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92" name="מחבר חץ ישר 91"/>
              <p:cNvCxnSpPr>
                <a:stCxn id="82" idx="3"/>
                <a:endCxn id="36" idx="1"/>
              </p:cNvCxnSpPr>
              <p:nvPr/>
            </p:nvCxnSpPr>
            <p:spPr bwMode="auto">
              <a:xfrm>
                <a:off x="3326035" y="5027975"/>
                <a:ext cx="124556" cy="2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מחבר חץ ישר 92"/>
              <p:cNvCxnSpPr/>
              <p:nvPr/>
            </p:nvCxnSpPr>
            <p:spPr bwMode="auto">
              <a:xfrm flipH="1">
                <a:off x="5881529" y="5004221"/>
                <a:ext cx="124556" cy="2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4" name="מלבן 49"/>
            <p:cNvSpPr>
              <a:spLocks noChangeArrowheads="1"/>
            </p:cNvSpPr>
            <p:nvPr/>
          </p:nvSpPr>
          <p:spPr bwMode="auto">
            <a:xfrm>
              <a:off x="7251983" y="1203055"/>
              <a:ext cx="5373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סיבה</a:t>
              </a:r>
              <a:endParaRPr lang="he-IL" sz="1400" dirty="0">
                <a:solidFill>
                  <a:schemeClr val="accent3"/>
                </a:solidFill>
              </a:endParaRPr>
            </a:p>
          </p:txBody>
        </p:sp>
        <p:sp>
          <p:nvSpPr>
            <p:cNvPr id="95" name="מלבן 51"/>
            <p:cNvSpPr>
              <a:spLocks noChangeArrowheads="1"/>
            </p:cNvSpPr>
            <p:nvPr/>
          </p:nvSpPr>
          <p:spPr bwMode="auto">
            <a:xfrm>
              <a:off x="6592607" y="2029901"/>
              <a:ext cx="1749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תוצאה שהופכת לסיבה</a:t>
              </a:r>
              <a:endParaRPr lang="he-IL" sz="1400" dirty="0">
                <a:solidFill>
                  <a:schemeClr val="accent3"/>
                </a:solidFill>
              </a:endParaRPr>
            </a:p>
          </p:txBody>
        </p:sp>
        <p:sp>
          <p:nvSpPr>
            <p:cNvPr id="96" name="מלבן 51"/>
            <p:cNvSpPr>
              <a:spLocks noChangeArrowheads="1"/>
            </p:cNvSpPr>
            <p:nvPr/>
          </p:nvSpPr>
          <p:spPr bwMode="auto">
            <a:xfrm>
              <a:off x="6501806" y="2888673"/>
              <a:ext cx="1749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תוצאה שהופכת לסיבה</a:t>
              </a:r>
              <a:endParaRPr lang="he-IL" sz="1400" dirty="0">
                <a:solidFill>
                  <a:schemeClr val="accent3"/>
                </a:solidFill>
              </a:endParaRPr>
            </a:p>
          </p:txBody>
        </p:sp>
        <p:sp>
          <p:nvSpPr>
            <p:cNvPr id="97" name="מלבן 51"/>
            <p:cNvSpPr>
              <a:spLocks noChangeArrowheads="1"/>
            </p:cNvSpPr>
            <p:nvPr/>
          </p:nvSpPr>
          <p:spPr bwMode="auto">
            <a:xfrm>
              <a:off x="6501805" y="3752800"/>
              <a:ext cx="1749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תוצאה שהופכת לסיבה</a:t>
              </a:r>
              <a:endParaRPr lang="he-IL" sz="1400" dirty="0">
                <a:solidFill>
                  <a:schemeClr val="accent3"/>
                </a:solidFill>
              </a:endParaRPr>
            </a:p>
          </p:txBody>
        </p:sp>
        <p:sp>
          <p:nvSpPr>
            <p:cNvPr id="98" name="מלבן 51"/>
            <p:cNvSpPr>
              <a:spLocks noChangeArrowheads="1"/>
            </p:cNvSpPr>
            <p:nvPr/>
          </p:nvSpPr>
          <p:spPr bwMode="auto">
            <a:xfrm>
              <a:off x="6377384" y="4669922"/>
              <a:ext cx="1749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תוצאה שהופכת לסיבה</a:t>
              </a:r>
              <a:endParaRPr lang="he-IL" sz="1400" dirty="0">
                <a:solidFill>
                  <a:schemeClr val="accent3"/>
                </a:solidFill>
              </a:endParaRPr>
            </a:p>
          </p:txBody>
        </p:sp>
        <p:sp>
          <p:nvSpPr>
            <p:cNvPr id="99" name="מלבן 51"/>
            <p:cNvSpPr>
              <a:spLocks noChangeArrowheads="1"/>
            </p:cNvSpPr>
            <p:nvPr/>
          </p:nvSpPr>
          <p:spPr bwMode="auto">
            <a:xfrm>
              <a:off x="1032623" y="2064096"/>
              <a:ext cx="1749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תוצאה שהופכת לסיבה</a:t>
              </a:r>
              <a:endParaRPr lang="he-IL" sz="1400" dirty="0">
                <a:solidFill>
                  <a:schemeClr val="accent3"/>
                </a:solidFill>
              </a:endParaRPr>
            </a:p>
          </p:txBody>
        </p:sp>
        <p:sp>
          <p:nvSpPr>
            <p:cNvPr id="100" name="מלבן 51"/>
            <p:cNvSpPr>
              <a:spLocks noChangeArrowheads="1"/>
            </p:cNvSpPr>
            <p:nvPr/>
          </p:nvSpPr>
          <p:spPr bwMode="auto">
            <a:xfrm>
              <a:off x="1050806" y="2852936"/>
              <a:ext cx="1749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תוצאה שהופכת לסיבה</a:t>
              </a:r>
              <a:endParaRPr lang="he-IL" sz="1400" dirty="0">
                <a:solidFill>
                  <a:schemeClr val="accent3"/>
                </a:solidFill>
              </a:endParaRPr>
            </a:p>
          </p:txBody>
        </p:sp>
        <p:sp>
          <p:nvSpPr>
            <p:cNvPr id="101" name="מלבן 51"/>
            <p:cNvSpPr>
              <a:spLocks noChangeArrowheads="1"/>
            </p:cNvSpPr>
            <p:nvPr/>
          </p:nvSpPr>
          <p:spPr bwMode="auto">
            <a:xfrm>
              <a:off x="1036479" y="3790920"/>
              <a:ext cx="1749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תוצאה שהופכת לסיבה</a:t>
              </a:r>
              <a:endParaRPr lang="he-IL" sz="1400" dirty="0">
                <a:solidFill>
                  <a:schemeClr val="accent3"/>
                </a:solidFill>
              </a:endParaRPr>
            </a:p>
          </p:txBody>
        </p:sp>
        <p:sp>
          <p:nvSpPr>
            <p:cNvPr id="102" name="מלבן 51"/>
            <p:cNvSpPr>
              <a:spLocks noChangeArrowheads="1"/>
            </p:cNvSpPr>
            <p:nvPr/>
          </p:nvSpPr>
          <p:spPr bwMode="auto">
            <a:xfrm>
              <a:off x="1027677" y="4657739"/>
              <a:ext cx="1749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תוצאה שהופכת לסיבה</a:t>
              </a:r>
              <a:endParaRPr lang="he-IL" sz="1400" dirty="0">
                <a:solidFill>
                  <a:schemeClr val="accent3"/>
                </a:solidFill>
              </a:endParaRPr>
            </a:p>
          </p:txBody>
        </p:sp>
        <p:sp>
          <p:nvSpPr>
            <p:cNvPr id="103" name="מלבן 51"/>
            <p:cNvSpPr>
              <a:spLocks noChangeArrowheads="1"/>
            </p:cNvSpPr>
            <p:nvPr/>
          </p:nvSpPr>
          <p:spPr bwMode="auto">
            <a:xfrm>
              <a:off x="4337884" y="4633391"/>
              <a:ext cx="639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smtClean="0">
                  <a:solidFill>
                    <a:schemeClr val="accent3"/>
                  </a:solidFill>
                  <a:latin typeface="Times New Roman" pitchFamily="18" charset="0"/>
                </a:rPr>
                <a:t>תוצאה</a:t>
              </a:r>
              <a:endParaRPr lang="he-IL" sz="1400" dirty="0">
                <a:solidFill>
                  <a:schemeClr val="accent3"/>
                </a:solidFill>
              </a:endParaRPr>
            </a:p>
          </p:txBody>
        </p:sp>
        <p:sp>
          <p:nvSpPr>
            <p:cNvPr id="104" name="מלבן 49"/>
            <p:cNvSpPr>
              <a:spLocks noChangeArrowheads="1"/>
            </p:cNvSpPr>
            <p:nvPr/>
          </p:nvSpPr>
          <p:spPr bwMode="auto">
            <a:xfrm>
              <a:off x="1723960" y="1201566"/>
              <a:ext cx="5373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chemeClr val="accent3"/>
                  </a:solidFill>
                  <a:latin typeface="Times New Roman" pitchFamily="18" charset="0"/>
                </a:rPr>
                <a:t>סיבה</a:t>
              </a:r>
              <a:endParaRPr lang="he-IL" sz="1400" dirty="0">
                <a:solidFill>
                  <a:schemeClr val="accent3"/>
                </a:solidFill>
              </a:endParaRPr>
            </a:p>
          </p:txBody>
        </p:sp>
      </p:grpSp>
      <p:sp>
        <p:nvSpPr>
          <p:cNvPr id="10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29</a:t>
            </a:fld>
            <a:endParaRPr lang="he-IL" sz="1100" dirty="0" smtClean="0">
              <a:solidFill>
                <a:prstClr val="white">
                  <a:lumMod val="75000"/>
                </a:prstClr>
              </a:solidFill>
            </a:endParaRPr>
          </a:p>
        </p:txBody>
      </p:sp>
    </p:spTree>
    <p:extLst>
      <p:ext uri="{BB962C8B-B14F-4D97-AF65-F5344CB8AC3E}">
        <p14:creationId xmlns:p14="http://schemas.microsoft.com/office/powerpoint/2010/main" val="240636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הרכב הדם</a:t>
            </a:r>
            <a:endParaRPr lang="he-IL" sz="1800" dirty="0" smtClean="0"/>
          </a:p>
        </p:txBody>
      </p:sp>
      <p:grpSp>
        <p:nvGrpSpPr>
          <p:cNvPr id="106500" name="קבוצה 38"/>
          <p:cNvGrpSpPr>
            <a:grpSpLocks/>
          </p:cNvGrpSpPr>
          <p:nvPr/>
        </p:nvGrpSpPr>
        <p:grpSpPr bwMode="auto">
          <a:xfrm>
            <a:off x="2308225" y="1801813"/>
            <a:ext cx="5337175" cy="3067050"/>
            <a:chOff x="-20192" y="1701310"/>
            <a:chExt cx="5508104" cy="3845830"/>
          </a:xfrm>
        </p:grpSpPr>
        <p:sp>
          <p:nvSpPr>
            <p:cNvPr id="40" name="אליפסה 39"/>
            <p:cNvSpPr/>
            <p:nvPr/>
          </p:nvSpPr>
          <p:spPr>
            <a:xfrm>
              <a:off x="-20192" y="1701310"/>
              <a:ext cx="5508104" cy="3845830"/>
            </a:xfrm>
            <a:prstGeom prst="ellipse">
              <a:avLst/>
            </a:prstGeom>
            <a:gradFill flip="none" rotWithShape="1">
              <a:gsLst>
                <a:gs pos="0">
                  <a:srgbClr val="FFFFCC">
                    <a:shade val="30000"/>
                    <a:satMod val="115000"/>
                    <a:alpha val="35000"/>
                    <a:lumMod val="53000"/>
                    <a:lumOff val="47000"/>
                  </a:srgbClr>
                </a:gs>
                <a:gs pos="6000">
                  <a:srgbClr val="FFFFCC">
                    <a:shade val="67500"/>
                    <a:satMod val="115000"/>
                    <a:lumMod val="96000"/>
                    <a:lumOff val="4000"/>
                  </a:srgbClr>
                </a:gs>
                <a:gs pos="100000">
                  <a:srgbClr val="FFFFCC">
                    <a:shade val="100000"/>
                    <a:satMod val="115000"/>
                  </a:srgbClr>
                </a:gs>
              </a:gsLst>
              <a:path path="circle">
                <a:fillToRect r="100000" b="100000"/>
              </a:path>
              <a:tileRect l="-100000" t="-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065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175780">
              <a:off x="2576510" y="2851472"/>
              <a:ext cx="771472" cy="92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734" y="4339875"/>
              <a:ext cx="1486623" cy="79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444" y="3821808"/>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12"/>
            <p:cNvPicPr>
              <a:picLocks noChangeAspect="1" noChangeArrowheads="1"/>
            </p:cNvPicPr>
            <p:nvPr/>
          </p:nvPicPr>
          <p:blipFill>
            <a:blip r:embed="rId5" cstate="email">
              <a:extLst/>
            </a:blip>
            <a:srcRect/>
            <a:stretch>
              <a:fillRect/>
            </a:stretch>
          </p:blipFill>
          <p:spPr bwMode="auto">
            <a:xfrm rot="2326067">
              <a:off x="3087660" y="3578346"/>
              <a:ext cx="861205" cy="827175"/>
            </a:xfrm>
            <a:prstGeom prst="rect">
              <a:avLst/>
            </a:prstGeom>
            <a:noFill/>
            <a:ln>
              <a:noFill/>
            </a:ln>
            <a:effectLst/>
            <a:scene3d>
              <a:camera prst="isometricOffAxis2Top"/>
              <a:lightRig rig="threePt" dir="t"/>
            </a:scene3d>
            <a:extLst/>
          </p:spPr>
        </p:pic>
        <p:pic>
          <p:nvPicPr>
            <p:cNvPr id="46" name="Picture 12"/>
            <p:cNvPicPr>
              <a:picLocks noChangeAspect="1" noChangeArrowheads="1"/>
            </p:cNvPicPr>
            <p:nvPr/>
          </p:nvPicPr>
          <p:blipFill>
            <a:blip r:embed="rId5" cstate="email">
              <a:extLst/>
            </a:blip>
            <a:srcRect/>
            <a:stretch>
              <a:fillRect/>
            </a:stretch>
          </p:blipFill>
          <p:spPr bwMode="auto">
            <a:xfrm>
              <a:off x="2185835" y="3739440"/>
              <a:ext cx="861205" cy="827175"/>
            </a:xfrm>
            <a:prstGeom prst="rect">
              <a:avLst/>
            </a:prstGeom>
            <a:noFill/>
            <a:ln>
              <a:noFill/>
            </a:ln>
            <a:effectLst/>
            <a:scene3d>
              <a:camera prst="isometricOffAxis2Top"/>
              <a:lightRig rig="threePt" dir="t"/>
            </a:scene3d>
            <a:extLst/>
          </p:spPr>
        </p:pic>
        <p:pic>
          <p:nvPicPr>
            <p:cNvPr id="10652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70528">
              <a:off x="1467192" y="2935583"/>
              <a:ext cx="849530" cy="8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7"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36157">
              <a:off x="4324677" y="39262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2"/>
            <p:cNvPicPr>
              <a:picLocks noChangeAspect="1" noChangeArrowheads="1"/>
            </p:cNvPicPr>
            <p:nvPr/>
          </p:nvPicPr>
          <p:blipFill>
            <a:blip r:embed="rId5" cstate="email">
              <a:extLst/>
            </a:blip>
            <a:srcRect/>
            <a:stretch>
              <a:fillRect/>
            </a:stretch>
          </p:blipFill>
          <p:spPr bwMode="auto">
            <a:xfrm rot="2337744">
              <a:off x="395536" y="2766516"/>
              <a:ext cx="861205" cy="827175"/>
            </a:xfrm>
            <a:prstGeom prst="rect">
              <a:avLst/>
            </a:prstGeom>
            <a:noFill/>
            <a:ln>
              <a:noFill/>
            </a:ln>
            <a:effectLst/>
            <a:scene3d>
              <a:camera prst="isometricOffAxis1Left"/>
              <a:lightRig rig="threePt" dir="t"/>
            </a:scene3d>
            <a:extLst/>
          </p:spPr>
        </p:pic>
        <p:pic>
          <p:nvPicPr>
            <p:cNvPr id="51" name="Picture 12"/>
            <p:cNvPicPr>
              <a:picLocks noChangeAspect="1" noChangeArrowheads="1"/>
            </p:cNvPicPr>
            <p:nvPr/>
          </p:nvPicPr>
          <p:blipFill>
            <a:blip r:embed="rId5" cstate="email">
              <a:extLst/>
            </a:blip>
            <a:srcRect/>
            <a:stretch>
              <a:fillRect/>
            </a:stretch>
          </p:blipFill>
          <p:spPr bwMode="auto">
            <a:xfrm rot="19876583">
              <a:off x="3973310" y="2674738"/>
              <a:ext cx="861205" cy="827175"/>
            </a:xfrm>
            <a:prstGeom prst="rect">
              <a:avLst/>
            </a:prstGeom>
            <a:noFill/>
            <a:ln>
              <a:noFill/>
            </a:ln>
            <a:effectLst/>
            <a:scene3d>
              <a:camera prst="isometricOffAxis2Left"/>
              <a:lightRig rig="threePt" dir="t"/>
            </a:scene3d>
            <a:extLst/>
          </p:spPr>
        </p:pic>
        <p:pic>
          <p:nvPicPr>
            <p:cNvPr id="52" name="Picture 12"/>
            <p:cNvPicPr>
              <a:picLocks noChangeAspect="1" noChangeArrowheads="1"/>
            </p:cNvPicPr>
            <p:nvPr/>
          </p:nvPicPr>
          <p:blipFill>
            <a:blip r:embed="rId5" cstate="email">
              <a:extLst/>
            </a:blip>
            <a:srcRect/>
            <a:stretch>
              <a:fillRect/>
            </a:stretch>
          </p:blipFill>
          <p:spPr bwMode="auto">
            <a:xfrm>
              <a:off x="1756280" y="1903305"/>
              <a:ext cx="861205" cy="827175"/>
            </a:xfrm>
            <a:prstGeom prst="rect">
              <a:avLst/>
            </a:prstGeom>
            <a:noFill/>
            <a:ln>
              <a:noFill/>
            </a:ln>
            <a:effectLst/>
            <a:scene3d>
              <a:camera prst="isometricOffAxis1Left"/>
              <a:lightRig rig="threePt" dir="t"/>
            </a:scene3d>
            <a:extLst/>
          </p:spPr>
        </p:pic>
        <p:pic>
          <p:nvPicPr>
            <p:cNvPr id="10653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38441">
              <a:off x="2551822" y="466634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p:cNvPicPr>
              <a:picLocks noChangeAspect="1" noChangeArrowheads="1"/>
            </p:cNvPicPr>
            <p:nvPr/>
          </p:nvPicPr>
          <p:blipFill>
            <a:blip r:embed="rId5" cstate="email">
              <a:extLst/>
            </a:blip>
            <a:srcRect/>
            <a:stretch>
              <a:fillRect/>
            </a:stretch>
          </p:blipFill>
          <p:spPr bwMode="auto">
            <a:xfrm rot="752234">
              <a:off x="4375932" y="3258529"/>
              <a:ext cx="861205" cy="827175"/>
            </a:xfrm>
            <a:prstGeom prst="rect">
              <a:avLst/>
            </a:prstGeom>
            <a:noFill/>
            <a:ln>
              <a:noFill/>
            </a:ln>
            <a:effectLst/>
            <a:scene3d>
              <a:camera prst="isometricOffAxis2Top"/>
              <a:lightRig rig="threePt" dir="t"/>
            </a:scene3d>
            <a:extLst/>
          </p:spPr>
        </p:pic>
        <p:pic>
          <p:nvPicPr>
            <p:cNvPr id="10653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73275">
              <a:off x="2906069" y="19329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אליפסה 55"/>
            <p:cNvSpPr/>
            <p:nvPr/>
          </p:nvSpPr>
          <p:spPr>
            <a:xfrm>
              <a:off x="3394740" y="3180103"/>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7" name="אליפסה 56"/>
            <p:cNvSpPr/>
            <p:nvPr/>
          </p:nvSpPr>
          <p:spPr>
            <a:xfrm rot="2516853">
              <a:off x="1455406" y="4020710"/>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8" name="אליפסה 57"/>
            <p:cNvSpPr/>
            <p:nvPr/>
          </p:nvSpPr>
          <p:spPr>
            <a:xfrm>
              <a:off x="3938661" y="2353258"/>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9" name="אליפסה 58"/>
            <p:cNvSpPr/>
            <p:nvPr/>
          </p:nvSpPr>
          <p:spPr>
            <a:xfrm>
              <a:off x="3761118" y="4868566"/>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0" name="אליפסה 59"/>
            <p:cNvSpPr/>
            <p:nvPr/>
          </p:nvSpPr>
          <p:spPr>
            <a:xfrm>
              <a:off x="1044310" y="2413477"/>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6501" name="קבוצה 7"/>
          <p:cNvGrpSpPr>
            <a:grpSpLocks/>
          </p:cNvGrpSpPr>
          <p:nvPr/>
        </p:nvGrpSpPr>
        <p:grpSpPr bwMode="auto">
          <a:xfrm>
            <a:off x="0" y="4306888"/>
            <a:ext cx="2776538" cy="2551112"/>
            <a:chOff x="-813942" y="4879105"/>
            <a:chExt cx="3187519" cy="2550584"/>
          </a:xfrm>
        </p:grpSpPr>
        <p:sp>
          <p:nvSpPr>
            <p:cNvPr id="62" name="Rectangle 17"/>
            <p:cNvSpPr/>
            <p:nvPr/>
          </p:nvSpPr>
          <p:spPr>
            <a:xfrm>
              <a:off x="-813942" y="4879105"/>
              <a:ext cx="3187519" cy="2550584"/>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תאי הדם </a:t>
              </a:r>
            </a:p>
            <a:p>
              <a:pPr fontAlgn="auto">
                <a:spcBef>
                  <a:spcPts val="0"/>
                </a:spcBef>
                <a:spcAft>
                  <a:spcPts val="0"/>
                </a:spcAft>
                <a:defRPr/>
              </a:pPr>
              <a:r>
                <a:rPr lang="he-IL" dirty="0">
                  <a:solidFill>
                    <a:prstClr val="black"/>
                  </a:solidFill>
                </a:rPr>
                <a:t>מהווים כ-45% מנפח הדם. </a:t>
              </a:r>
              <a:r>
                <a:rPr lang="he-IL" u="sng" dirty="0">
                  <a:solidFill>
                    <a:prstClr val="black"/>
                  </a:solidFill>
                </a:rPr>
                <a:t>הם כוללים</a:t>
              </a:r>
              <a:r>
                <a:rPr lang="he-IL" dirty="0">
                  <a:solidFill>
                    <a:prstClr val="black"/>
                  </a:solidFill>
                </a:rPr>
                <a:t>:</a:t>
              </a:r>
            </a:p>
            <a:p>
              <a:pPr fontAlgn="auto">
                <a:spcBef>
                  <a:spcPts val="0"/>
                </a:spcBef>
                <a:spcAft>
                  <a:spcPts val="0"/>
                </a:spcAft>
                <a:defRPr/>
              </a:pPr>
              <a:r>
                <a:rPr lang="he-IL" dirty="0">
                  <a:solidFill>
                    <a:prstClr val="black"/>
                  </a:solidFill>
                </a:rPr>
                <a:t>תאי דם אדומים</a:t>
              </a:r>
            </a:p>
            <a:p>
              <a:pPr fontAlgn="auto">
                <a:spcBef>
                  <a:spcPts val="0"/>
                </a:spcBef>
                <a:spcAft>
                  <a:spcPts val="0"/>
                </a:spcAft>
                <a:defRPr/>
              </a:pPr>
              <a:r>
                <a:rPr lang="he-IL" dirty="0">
                  <a:solidFill>
                    <a:prstClr val="black"/>
                  </a:solidFill>
                </a:rPr>
                <a:t>  </a:t>
              </a:r>
            </a:p>
            <a:p>
              <a:pPr fontAlgn="auto">
                <a:spcBef>
                  <a:spcPts val="0"/>
                </a:spcBef>
                <a:spcAft>
                  <a:spcPts val="0"/>
                </a:spcAft>
                <a:defRPr/>
              </a:pPr>
              <a:r>
                <a:rPr lang="he-IL" dirty="0">
                  <a:solidFill>
                    <a:prstClr val="black"/>
                  </a:solidFill>
                </a:rPr>
                <a:t>תאי דם לבנים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לוחיות (טסיות) הדם </a:t>
              </a:r>
            </a:p>
            <a:p>
              <a:pPr fontAlgn="auto">
                <a:spcBef>
                  <a:spcPts val="0"/>
                </a:spcBef>
                <a:spcAft>
                  <a:spcPts val="0"/>
                </a:spcAft>
                <a:defRPr/>
              </a:pPr>
              <a:r>
                <a:rPr lang="he-IL" dirty="0">
                  <a:solidFill>
                    <a:prstClr val="black"/>
                  </a:solidFill>
                </a:rPr>
                <a:t>(שהן חלקי תאים)</a:t>
              </a:r>
            </a:p>
            <a:p>
              <a:pPr fontAlgn="auto">
                <a:spcBef>
                  <a:spcPts val="0"/>
                </a:spcBef>
                <a:spcAft>
                  <a:spcPts val="0"/>
                </a:spcAft>
                <a:defRPr/>
              </a:pPr>
              <a:endParaRPr lang="he-IL" dirty="0">
                <a:solidFill>
                  <a:prstClr val="black"/>
                </a:solidFill>
              </a:endParaRPr>
            </a:p>
          </p:txBody>
        </p:sp>
        <p:pic>
          <p:nvPicPr>
            <p:cNvPr id="10651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229254">
              <a:off x="-493608" y="5680687"/>
              <a:ext cx="637182" cy="62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אליפסה 64"/>
            <p:cNvSpPr/>
            <p:nvPr/>
          </p:nvSpPr>
          <p:spPr>
            <a:xfrm>
              <a:off x="-384002" y="7145586"/>
              <a:ext cx="369683" cy="157810"/>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6502" name="קבוצה 10"/>
          <p:cNvGrpSpPr>
            <a:grpSpLocks/>
          </p:cNvGrpSpPr>
          <p:nvPr/>
        </p:nvGrpSpPr>
        <p:grpSpPr bwMode="auto">
          <a:xfrm>
            <a:off x="6283325" y="4792663"/>
            <a:ext cx="2573338" cy="1781175"/>
            <a:chOff x="5732138" y="4792715"/>
            <a:chExt cx="2574147" cy="1781743"/>
          </a:xfrm>
        </p:grpSpPr>
        <p:sp>
          <p:nvSpPr>
            <p:cNvPr id="66" name="Rectangle 17"/>
            <p:cNvSpPr/>
            <p:nvPr/>
          </p:nvSpPr>
          <p:spPr>
            <a:xfrm>
              <a:off x="5863942" y="4792715"/>
              <a:ext cx="2435991" cy="1781743"/>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sp>
          <p:nvSpPr>
            <p:cNvPr id="106512" name="מלבן 8"/>
            <p:cNvSpPr>
              <a:spLocks noChangeArrowheads="1"/>
            </p:cNvSpPr>
            <p:nvPr/>
          </p:nvSpPr>
          <p:spPr bwMode="auto">
            <a:xfrm>
              <a:off x="5732138" y="4945164"/>
              <a:ext cx="2574147" cy="147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rPr>
                <a:t>הפלסמה (נוזל הדם)</a:t>
              </a:r>
            </a:p>
            <a:p>
              <a:r>
                <a:rPr lang="he-IL">
                  <a:solidFill>
                    <a:srgbClr val="000000"/>
                  </a:solidFill>
                </a:rPr>
                <a:t>מהווה כ- 55% מנפח הדם. </a:t>
              </a:r>
            </a:p>
            <a:p>
              <a:r>
                <a:rPr lang="he-IL">
                  <a:solidFill>
                    <a:srgbClr val="000000"/>
                  </a:solidFill>
                </a:rPr>
                <a:t>היא מורכבת ממים </a:t>
              </a:r>
            </a:p>
            <a:p>
              <a:r>
                <a:rPr lang="he-IL"/>
                <a:t>שבהם </a:t>
              </a:r>
              <a:r>
                <a:rPr lang="he-IL">
                  <a:solidFill>
                    <a:srgbClr val="000000"/>
                  </a:solidFill>
                </a:rPr>
                <a:t>מומסים </a:t>
              </a:r>
            </a:p>
            <a:p>
              <a:r>
                <a:rPr lang="he-IL">
                  <a:solidFill>
                    <a:srgbClr val="000000"/>
                  </a:solidFill>
                </a:rPr>
                <a:t>חומרים שונים. </a:t>
              </a:r>
            </a:p>
          </p:txBody>
        </p:sp>
      </p:grpSp>
      <p:pic>
        <p:nvPicPr>
          <p:cNvPr id="10650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775" y="5724525"/>
            <a:ext cx="9493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bwMode="auto">
          <a:xfrm>
            <a:off x="654050" y="2389188"/>
            <a:ext cx="1811338"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הגדלה של טיפת דם</a:t>
            </a:r>
          </a:p>
        </p:txBody>
      </p:sp>
      <p:sp>
        <p:nvSpPr>
          <p:cNvPr id="55" name="Rectangle 17"/>
          <p:cNvSpPr/>
          <p:nvPr/>
        </p:nvSpPr>
        <p:spPr>
          <a:xfrm>
            <a:off x="525463" y="490538"/>
            <a:ext cx="8143875" cy="8763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רקמת הדם מורכבת מנוזל שנקרא פלסמה, </a:t>
            </a:r>
            <a:r>
              <a:rPr lang="he-IL" dirty="0">
                <a:solidFill>
                  <a:schemeClr val="tx1"/>
                </a:solidFill>
              </a:rPr>
              <a:t>מתאים ומחלקי תאים. רקמת הדם שונה משאר הרקמות בגוף בכך שכל מרכיביה נמצאים בתנועה מתמדת. </a:t>
            </a:r>
          </a:p>
          <a:p>
            <a:pPr fontAlgn="auto">
              <a:spcBef>
                <a:spcPts val="0"/>
              </a:spcBef>
              <a:spcAft>
                <a:spcPts val="0"/>
              </a:spcAft>
              <a:defRPr/>
            </a:pPr>
            <a:r>
              <a:rPr lang="he-IL" dirty="0">
                <a:solidFill>
                  <a:prstClr val="black"/>
                </a:solidFill>
              </a:rPr>
              <a:t>נפח הדם באדם בוגר הוא כ-5-4 ליטרים. </a:t>
            </a:r>
          </a:p>
        </p:txBody>
      </p:sp>
      <p:grpSp>
        <p:nvGrpSpPr>
          <p:cNvPr id="106506" name="קבוצה 18"/>
          <p:cNvGrpSpPr>
            <a:grpSpLocks/>
          </p:cNvGrpSpPr>
          <p:nvPr/>
        </p:nvGrpSpPr>
        <p:grpSpPr bwMode="auto">
          <a:xfrm>
            <a:off x="7938" y="1289050"/>
            <a:ext cx="2587625" cy="1173163"/>
            <a:chOff x="0" y="2695345"/>
            <a:chExt cx="2588468" cy="1172864"/>
          </a:xfrm>
        </p:grpSpPr>
        <p:sp>
          <p:nvSpPr>
            <p:cNvPr id="50" name="TextBox 49"/>
            <p:cNvSpPr txBox="1"/>
            <p:nvPr/>
          </p:nvSpPr>
          <p:spPr bwMode="auto">
            <a:xfrm>
              <a:off x="84164" y="2695345"/>
              <a:ext cx="1033800" cy="3380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כלי דם</a:t>
              </a:r>
            </a:p>
          </p:txBody>
        </p:sp>
        <p:pic>
          <p:nvPicPr>
            <p:cNvPr id="106508" name="Picture 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3067050"/>
              <a:ext cx="2022776" cy="5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מחבר חץ ישר 8"/>
            <p:cNvCxnSpPr/>
            <p:nvPr/>
          </p:nvCxnSpPr>
          <p:spPr>
            <a:xfrm>
              <a:off x="1554668" y="3282570"/>
              <a:ext cx="1033800" cy="585639"/>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אליפסה 17"/>
            <p:cNvSpPr/>
            <p:nvPr/>
          </p:nvSpPr>
          <p:spPr>
            <a:xfrm>
              <a:off x="1418099" y="3214326"/>
              <a:ext cx="295371" cy="1650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אנמיה + שאלה 10</a:t>
            </a:r>
            <a:endParaRPr lang="he-IL" sz="1800" dirty="0" smtClean="0"/>
          </a:p>
        </p:txBody>
      </p:sp>
      <p:sp>
        <p:nvSpPr>
          <p:cNvPr id="9" name="TextBox 8"/>
          <p:cNvSpPr txBox="1"/>
          <p:nvPr/>
        </p:nvSpPr>
        <p:spPr>
          <a:xfrm>
            <a:off x="295275" y="619125"/>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למרות הבקרה על מספר תאי הדם האדומים ועל רמת החמצן בדם, יש מקרים שבהם ההומאוסטזיס אינו נשמר. ירידה במספר תאי הדם האדומים או בתכולת ההמוגלובין בהם גורמת למחלה הנקראת </a:t>
            </a:r>
            <a:r>
              <a:rPr lang="he-IL" dirty="0">
                <a:solidFill>
                  <a:srgbClr val="FF6600"/>
                </a:solidFill>
              </a:rPr>
              <a:t>אנמיה</a:t>
            </a:r>
            <a:r>
              <a:rPr lang="he-IL" dirty="0">
                <a:solidFill>
                  <a:prstClr val="black"/>
                </a:solidFill>
              </a:rPr>
              <a:t>.</a:t>
            </a:r>
          </a:p>
          <a:p>
            <a:pPr>
              <a:defRPr/>
            </a:pPr>
            <a:r>
              <a:rPr lang="he-IL" dirty="0">
                <a:solidFill>
                  <a:prstClr val="black"/>
                </a:solidFill>
              </a:rPr>
              <a:t>שאלות 9-10 עוסקות באנמיה, בגורמים לה </a:t>
            </a:r>
            <a:r>
              <a:rPr lang="he-IL" dirty="0"/>
              <a:t>ובהשפעותיה.</a:t>
            </a:r>
          </a:p>
        </p:txBody>
      </p:sp>
      <p:sp>
        <p:nvSpPr>
          <p:cNvPr id="5" name="TextBox 4"/>
          <p:cNvSpPr txBox="1"/>
          <p:nvPr/>
        </p:nvSpPr>
        <p:spPr>
          <a:xfrm>
            <a:off x="415925" y="3109913"/>
            <a:ext cx="8183563" cy="1476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10: </a:t>
            </a:r>
            <a:endParaRPr lang="he-IL" b="1" dirty="0">
              <a:solidFill>
                <a:schemeClr val="tx2"/>
              </a:solidFill>
            </a:endParaRPr>
          </a:p>
          <a:p>
            <a:pPr fontAlgn="auto">
              <a:spcBef>
                <a:spcPts val="0"/>
              </a:spcBef>
              <a:spcAft>
                <a:spcPts val="0"/>
              </a:spcAft>
              <a:defRPr/>
            </a:pPr>
            <a:r>
              <a:rPr lang="he-IL" dirty="0">
                <a:solidFill>
                  <a:schemeClr val="tx2"/>
                </a:solidFill>
              </a:rPr>
              <a:t>אנמיה יכולה להיגרם, בין היתר, במצבים הבאים:</a:t>
            </a:r>
          </a:p>
          <a:p>
            <a:pPr>
              <a:defRPr/>
            </a:pPr>
            <a:r>
              <a:rPr lang="he-IL" dirty="0">
                <a:solidFill>
                  <a:schemeClr val="tx2"/>
                </a:solidFill>
              </a:rPr>
              <a:t>ב. בעיות בכליות</a:t>
            </a:r>
          </a:p>
          <a:p>
            <a:pPr>
              <a:defRPr/>
            </a:pPr>
            <a:r>
              <a:rPr lang="he-IL" dirty="0">
                <a:solidFill>
                  <a:schemeClr val="tx2"/>
                </a:solidFill>
              </a:rPr>
              <a:t>ג. מחסור בברזל במזון</a:t>
            </a:r>
          </a:p>
          <a:p>
            <a:pPr>
              <a:defRPr/>
            </a:pPr>
            <a:r>
              <a:rPr lang="he-IL" dirty="0">
                <a:solidFill>
                  <a:schemeClr val="tx2"/>
                </a:solidFill>
              </a:rPr>
              <a:t>בנוגע לכל אחד מן המצבים האלה, הסבירו מדוע הוא </a:t>
            </a:r>
            <a:r>
              <a:rPr lang="he-IL" dirty="0">
                <a:solidFill>
                  <a:srgbClr val="1D4C72"/>
                </a:solidFill>
              </a:rPr>
              <a:t>גורם לאנמיה.</a:t>
            </a:r>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5" name="TextBox 4"/>
          <p:cNvSpPr txBox="1"/>
          <p:nvPr/>
        </p:nvSpPr>
        <p:spPr>
          <a:xfrm>
            <a:off x="415925" y="692150"/>
            <a:ext cx="8183563"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10: </a:t>
            </a:r>
            <a:endParaRPr lang="he-IL" b="1" dirty="0">
              <a:solidFill>
                <a:srgbClr val="1D4C72"/>
              </a:solidFill>
            </a:endParaRPr>
          </a:p>
          <a:p>
            <a:pPr fontAlgn="auto">
              <a:spcBef>
                <a:spcPts val="0"/>
              </a:spcBef>
              <a:spcAft>
                <a:spcPts val="0"/>
              </a:spcAft>
              <a:defRPr/>
            </a:pPr>
            <a:r>
              <a:rPr lang="he-IL" dirty="0">
                <a:solidFill>
                  <a:srgbClr val="1D4C72"/>
                </a:solidFill>
              </a:rPr>
              <a:t>אנמיה יכולה להיגרם, בין היתר, במצבים הבאים:</a:t>
            </a:r>
          </a:p>
          <a:p>
            <a:pPr>
              <a:defRPr/>
            </a:pPr>
            <a:r>
              <a:rPr lang="he-IL" dirty="0">
                <a:solidFill>
                  <a:srgbClr val="1D4C72"/>
                </a:solidFill>
              </a:rPr>
              <a:t>ב. בעיות בכליות</a:t>
            </a:r>
          </a:p>
          <a:p>
            <a:pPr>
              <a:defRPr/>
            </a:pPr>
            <a:r>
              <a:rPr lang="he-IL" dirty="0">
                <a:solidFill>
                  <a:srgbClr val="1D4C72"/>
                </a:solidFill>
              </a:rPr>
              <a:t>ג. מחסור בברזל במזון</a:t>
            </a:r>
          </a:p>
          <a:p>
            <a:pPr>
              <a:defRPr/>
            </a:pPr>
            <a:r>
              <a:rPr lang="he-IL" dirty="0">
                <a:solidFill>
                  <a:srgbClr val="1D4C72"/>
                </a:solidFill>
              </a:rPr>
              <a:t>בנוגע לכל אחד מן המצבים האלה,</a:t>
            </a:r>
            <a:r>
              <a:rPr lang="he-IL" dirty="0">
                <a:solidFill>
                  <a:schemeClr val="tx2"/>
                </a:solidFill>
              </a:rPr>
              <a:t> הסבירו </a:t>
            </a:r>
            <a:r>
              <a:rPr lang="he-IL" dirty="0">
                <a:solidFill>
                  <a:srgbClr val="1D4C72"/>
                </a:solidFill>
              </a:rPr>
              <a:t>מדוע הוא גורם לאנמיה.</a:t>
            </a:r>
          </a:p>
        </p:txBody>
      </p:sp>
      <p:sp>
        <p:nvSpPr>
          <p:cNvPr id="7" name="Rectangle 20"/>
          <p:cNvSpPr/>
          <p:nvPr/>
        </p:nvSpPr>
        <p:spPr bwMode="auto">
          <a:xfrm>
            <a:off x="309563" y="2276475"/>
            <a:ext cx="8394700" cy="18002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u="sng" kern="0" dirty="0">
                <a:solidFill>
                  <a:prstClr val="black"/>
                </a:solidFill>
                <a:latin typeface="Arial"/>
                <a:cs typeface="Arial"/>
              </a:rPr>
              <a:t>בעיות בכליות</a:t>
            </a:r>
            <a:r>
              <a:rPr lang="he-IL" kern="0" dirty="0">
                <a:solidFill>
                  <a:prstClr val="black"/>
                </a:solidFill>
                <a:latin typeface="Arial"/>
                <a:cs typeface="Arial"/>
              </a:rPr>
              <a:t>: ההורמון אריטרופויטין, הנוצר בבלוטת יותרת </a:t>
            </a:r>
            <a:r>
              <a:rPr lang="he-IL" kern="0" dirty="0" smtClean="0">
                <a:solidFill>
                  <a:prstClr val="black"/>
                </a:solidFill>
                <a:latin typeface="Arial"/>
                <a:cs typeface="Arial"/>
              </a:rPr>
              <a:t>הכִּליה, מעורר </a:t>
            </a:r>
            <a:r>
              <a:rPr lang="he-IL" kern="0" dirty="0">
                <a:solidFill>
                  <a:prstClr val="black"/>
                </a:solidFill>
                <a:latin typeface="Arial"/>
                <a:cs typeface="Arial"/>
              </a:rPr>
              <a:t>ייצור תאי דם אדומים </a:t>
            </a:r>
            <a:r>
              <a:rPr lang="he-IL" kern="0" dirty="0" smtClean="0">
                <a:solidFill>
                  <a:prstClr val="black"/>
                </a:solidFill>
                <a:latin typeface="Arial"/>
                <a:cs typeface="Arial"/>
              </a:rPr>
              <a:t>במח העצמות. </a:t>
            </a:r>
            <a:r>
              <a:rPr lang="he-IL" kern="0" dirty="0">
                <a:solidFill>
                  <a:prstClr val="black"/>
                </a:solidFill>
                <a:latin typeface="Arial"/>
                <a:cs typeface="Arial"/>
              </a:rPr>
              <a:t>פגיעה בכליות עלולה לפגוע בייצור ההורמון.</a:t>
            </a:r>
          </a:p>
          <a:p>
            <a:pPr fontAlgn="auto">
              <a:spcBef>
                <a:spcPts val="0"/>
              </a:spcBef>
              <a:spcAft>
                <a:spcPts val="0"/>
              </a:spcAft>
              <a:defRPr/>
            </a:pPr>
            <a:r>
              <a:rPr lang="he-IL" u="sng" kern="0" dirty="0">
                <a:solidFill>
                  <a:prstClr val="black"/>
                </a:solidFill>
                <a:latin typeface="Arial"/>
                <a:cs typeface="Arial"/>
              </a:rPr>
              <a:t>מחסור בברזל במזון</a:t>
            </a:r>
            <a:r>
              <a:rPr lang="he-IL" kern="0" dirty="0">
                <a:solidFill>
                  <a:prstClr val="black"/>
                </a:solidFill>
                <a:latin typeface="Arial"/>
                <a:cs typeface="Arial"/>
              </a:rPr>
              <a:t>: מולקולת ההמוגלובין מכילה יוני ברזל שמקורם במזון. תזונה דלת ברזל עלולה לפגוע ביצירת המוגלובין בגוף.</a:t>
            </a:r>
          </a:p>
        </p:txBody>
      </p:sp>
      <p:pic>
        <p:nvPicPr>
          <p:cNvPr id="131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13" y="4149080"/>
            <a:ext cx="3128962"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148263" y="4722813"/>
            <a:ext cx="3035300"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rPr>
              <a:t>שקדים ואגוזים</a:t>
            </a:r>
          </a:p>
          <a:p>
            <a:pPr fontAlgn="auto">
              <a:spcBef>
                <a:spcPts val="0"/>
              </a:spcBef>
              <a:spcAft>
                <a:spcPts val="0"/>
              </a:spcAft>
              <a:defRPr/>
            </a:pPr>
            <a:r>
              <a:rPr lang="he-IL" dirty="0">
                <a:solidFill>
                  <a:srgbClr val="1D4C72"/>
                </a:solidFill>
              </a:rPr>
              <a:t>דוגמה למזונות עשירים בברזל</a:t>
            </a:r>
          </a:p>
        </p:txBody>
      </p:sp>
      <p:sp>
        <p:nvSpPr>
          <p:cNvPr id="2" name="מלבן 1"/>
          <p:cNvSpPr/>
          <p:nvPr/>
        </p:nvSpPr>
        <p:spPr>
          <a:xfrm>
            <a:off x="4788024" y="6488668"/>
            <a:ext cx="625491" cy="369332"/>
          </a:xfrm>
          <a:prstGeom prst="rect">
            <a:avLst/>
          </a:prstGeom>
        </p:spPr>
        <p:txBody>
          <a:bodyPr wrap="none">
            <a:spAutoFit/>
          </a:bodyPr>
          <a:lstStyle/>
          <a:p>
            <a:r>
              <a:rPr lang="he-IL" dirty="0" smtClean="0"/>
              <a:t> </a:t>
            </a:r>
            <a:r>
              <a:rPr lang="he-IL" sz="900" dirty="0" smtClean="0"/>
              <a:t>אורה בר</a:t>
            </a:r>
            <a:endParaRPr lang="he-IL" sz="900" dirty="0"/>
          </a:p>
        </p:txBody>
      </p:sp>
      <p:sp>
        <p:nvSpPr>
          <p:cNvPr id="9"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a:t>
            </a:r>
            <a:endParaRPr lang="he-IL" sz="1800" dirty="0" smtClean="0"/>
          </a:p>
        </p:txBody>
      </p:sp>
      <p:sp>
        <p:nvSpPr>
          <p:cNvPr id="5" name="TextBox 4"/>
          <p:cNvSpPr txBox="1"/>
          <p:nvPr/>
        </p:nvSpPr>
        <p:spPr>
          <a:xfrm>
            <a:off x="415925" y="692150"/>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10: </a:t>
            </a:r>
            <a:r>
              <a:rPr lang="he-IL" dirty="0">
                <a:solidFill>
                  <a:srgbClr val="1D4C72"/>
                </a:solidFill>
              </a:rPr>
              <a:t>בגרות תשס"ז</a:t>
            </a:r>
            <a:endParaRPr lang="he-IL" b="1" dirty="0">
              <a:solidFill>
                <a:srgbClr val="1D4C72"/>
              </a:solidFill>
            </a:endParaRPr>
          </a:p>
          <a:p>
            <a:pPr>
              <a:defRPr/>
            </a:pPr>
            <a:r>
              <a:rPr lang="he-IL" dirty="0">
                <a:solidFill>
                  <a:srgbClr val="1D4C72"/>
                </a:solidFill>
              </a:rPr>
              <a:t>אנמיה היא </a:t>
            </a:r>
            <a:r>
              <a:rPr lang="he-IL" dirty="0">
                <a:solidFill>
                  <a:schemeClr val="tx2"/>
                </a:solidFill>
              </a:rPr>
              <a:t>מחלה המתבטאת, בין השאר, בחיוורון ובחולשה.</a:t>
            </a:r>
          </a:p>
          <a:p>
            <a:pPr>
              <a:defRPr/>
            </a:pPr>
            <a:r>
              <a:rPr lang="he-IL" dirty="0">
                <a:solidFill>
                  <a:schemeClr val="tx2"/>
                </a:solidFill>
              </a:rPr>
              <a:t>א. הסבירו כיצד מחלת האנמיה גורמת לחיוורון ולחולשה. </a:t>
            </a:r>
          </a:p>
          <a:p>
            <a:pPr>
              <a:defRPr/>
            </a:pPr>
            <a:r>
              <a:rPr lang="he-IL" dirty="0">
                <a:solidFill>
                  <a:schemeClr val="tx2"/>
                </a:solidFill>
              </a:rPr>
              <a:t>ב. הסבירו כיצד פגיעה בתאי מח עצם עלולה לגרום לאנמיה. </a:t>
            </a:r>
          </a:p>
          <a:p>
            <a:pPr>
              <a:defRPr/>
            </a:pPr>
            <a:r>
              <a:rPr lang="he-IL" dirty="0">
                <a:solidFill>
                  <a:schemeClr val="tx2"/>
                </a:solidFill>
              </a:rPr>
              <a:t>ג. הסבירו מדוע לחולים באנמיה תורשתית חמורה יש צורך בעירויי דם חוזרים לאורך כל  </a:t>
            </a:r>
          </a:p>
          <a:p>
            <a:pPr>
              <a:defRPr/>
            </a:pPr>
            <a:r>
              <a:rPr lang="he-IL" dirty="0">
                <a:solidFill>
                  <a:schemeClr val="tx2"/>
                </a:solidFill>
              </a:rPr>
              <a:t>   חייהם, ומדוע עירוי דם חד-פעמי אינו מספיק להם.   </a:t>
            </a:r>
          </a:p>
          <a:p>
            <a:pPr>
              <a:defRPr/>
            </a:pPr>
            <a:endParaRPr lang="he-IL" dirty="0">
              <a:solidFill>
                <a:schemeClr val="tx2"/>
              </a:solidFill>
            </a:endParaRPr>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69875" y="4175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11: </a:t>
            </a:r>
            <a:r>
              <a:rPr lang="he-IL" dirty="0">
                <a:solidFill>
                  <a:srgbClr val="1D4C72"/>
                </a:solidFill>
              </a:rPr>
              <a:t>בגרות תשס"ז</a:t>
            </a:r>
            <a:endParaRPr lang="he-IL" b="1" dirty="0">
              <a:solidFill>
                <a:srgbClr val="1D4C72"/>
              </a:solidFill>
            </a:endParaRPr>
          </a:p>
          <a:p>
            <a:pPr>
              <a:defRPr/>
            </a:pPr>
            <a:r>
              <a:rPr lang="he-IL" dirty="0">
                <a:solidFill>
                  <a:srgbClr val="1D4C72"/>
                </a:solidFill>
              </a:rPr>
              <a:t>אנמיה </a:t>
            </a:r>
            <a:r>
              <a:rPr lang="he-IL" dirty="0">
                <a:solidFill>
                  <a:schemeClr val="tx2"/>
                </a:solidFill>
              </a:rPr>
              <a:t>היא מחלה המתבטאת, בין השאר, בחיוורון ובחולשה.</a:t>
            </a:r>
          </a:p>
          <a:p>
            <a:pPr>
              <a:defRPr/>
            </a:pPr>
            <a:r>
              <a:rPr lang="he-IL" dirty="0">
                <a:solidFill>
                  <a:schemeClr val="tx2"/>
                </a:solidFill>
              </a:rPr>
              <a:t>א. הסבירו כיצד מחלת האנמיה גורמת לחיוורון ולחולשה. </a:t>
            </a:r>
          </a:p>
          <a:p>
            <a:pPr>
              <a:defRPr/>
            </a:pPr>
            <a:r>
              <a:rPr lang="he-IL" dirty="0">
                <a:solidFill>
                  <a:schemeClr val="tx2"/>
                </a:solidFill>
              </a:rPr>
              <a:t>ב. הסבירו כיצד פגיעה בתאי מח עצם עלולה לגרום לאנמיה. </a:t>
            </a:r>
          </a:p>
          <a:p>
            <a:pPr>
              <a:defRPr/>
            </a:pPr>
            <a:r>
              <a:rPr lang="he-IL" dirty="0">
                <a:solidFill>
                  <a:schemeClr val="tx2"/>
                </a:solidFill>
              </a:rPr>
              <a:t>ג. הסבירו מדוע לחולים באנמיה תורשתית חמורה יש צורך בעירויי דם חוזרים לאורך כל  </a:t>
            </a:r>
          </a:p>
          <a:p>
            <a:pPr>
              <a:defRPr/>
            </a:pPr>
            <a:r>
              <a:rPr lang="he-IL" dirty="0">
                <a:solidFill>
                  <a:schemeClr val="tx2"/>
                </a:solidFill>
              </a:rPr>
              <a:t>   חייהם, ומדוע עירוי דם חד-פעמי אינו מספיק להם</a:t>
            </a:r>
            <a:r>
              <a:rPr lang="he-IL" dirty="0">
                <a:solidFill>
                  <a:schemeClr val="accent6">
                    <a:lumMod val="50000"/>
                    <a:lumOff val="50000"/>
                  </a:schemeClr>
                </a:solidFill>
              </a:rPr>
              <a:t>.   </a:t>
            </a:r>
          </a:p>
        </p:txBody>
      </p:sp>
      <p:sp>
        <p:nvSpPr>
          <p:cNvPr id="5" name="Rectangle 20"/>
          <p:cNvSpPr/>
          <p:nvPr/>
        </p:nvSpPr>
        <p:spPr bwMode="auto">
          <a:xfrm>
            <a:off x="269875" y="2276475"/>
            <a:ext cx="8394700" cy="38893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a:t>
            </a:r>
            <a:r>
              <a:rPr lang="he-IL" kern="0" dirty="0">
                <a:latin typeface="Arial"/>
                <a:cs typeface="Arial"/>
              </a:rPr>
              <a:t>אנמיה נובעת ממחסור בתאי דם אדומים, או מתכולה נמוכה מדי של המוגלובין בתאי הדם האדומים. ההמוגלובין מקנה לתאי הדם ולדם כולו את הצבע האדום ולכן מחסור בהמוגלובין מתבטא בחיוורון. החולשה נובעת מכך שפחות חמצן מגיע לתאים, עקב כך יש ירידה בקצב הנשימה התאית, ומחסור באנרגיה זמינה (האצורה ב-</a:t>
            </a:r>
            <a:r>
              <a:rPr lang="en-US" kern="0" dirty="0">
                <a:latin typeface="Arial"/>
                <a:cs typeface="Arial"/>
              </a:rPr>
              <a:t>ATP</a:t>
            </a:r>
            <a:r>
              <a:rPr lang="he-IL" kern="0" dirty="0">
                <a:latin typeface="Arial"/>
                <a:cs typeface="Arial"/>
              </a:rPr>
              <a:t>) בתאים.</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ב. תאי הדם האדומים נוצרים במח העצם, ולכן פגיעה בתאי מח העצם עלולה לפגוע בייצור תאי דם אדומים, ולכן לאנמיה.</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ג. עירוי חד-פעמי לא יספיק, מכיוון שתאי דם אדומים חדשים אינם נוצרים מתאי הדם שהתקבלו בעירוי, אלא מתאים במח העצם, ולכן כשייהרסו תאי הדם שיתקבלו בעירוי (לאחר כ-120 יום), יהיה צורך בעירוי נוסף. </a:t>
            </a:r>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9" name="TextBox 8"/>
          <p:cNvSpPr txBox="1"/>
          <p:nvPr/>
        </p:nvSpPr>
        <p:spPr>
          <a:xfrm>
            <a:off x="280988" y="433388"/>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12:</a:t>
            </a:r>
            <a:endParaRPr lang="he-IL" b="1" dirty="0">
              <a:solidFill>
                <a:srgbClr val="1D4C72"/>
              </a:solidFill>
            </a:endParaRPr>
          </a:p>
          <a:p>
            <a:pPr>
              <a:defRPr/>
            </a:pPr>
            <a:r>
              <a:rPr lang="he-IL" dirty="0">
                <a:solidFill>
                  <a:srgbClr val="1D4C72"/>
                </a:solidFill>
              </a:rPr>
              <a:t>א. לפניכם נתונים על תופעות שונות הקשורות להובלת חמצן בדם. חלקו </a:t>
            </a:r>
            <a:r>
              <a:rPr lang="he-IL" dirty="0">
                <a:solidFill>
                  <a:srgbClr val="1F497D"/>
                </a:solidFill>
              </a:rPr>
              <a:t>אותם </a:t>
            </a:r>
            <a:r>
              <a:rPr lang="he-IL" dirty="0">
                <a:solidFill>
                  <a:srgbClr val="1D4C72"/>
                </a:solidFill>
              </a:rPr>
              <a:t>לשתי קבוצות ונמקו את בחירתכם:</a:t>
            </a:r>
            <a:endParaRPr lang="en-US" dirty="0">
              <a:solidFill>
                <a:srgbClr val="1D4C72"/>
              </a:solidFill>
            </a:endParaRPr>
          </a:p>
        </p:txBody>
      </p:sp>
      <p:sp>
        <p:nvSpPr>
          <p:cNvPr id="5" name="מלבן 4"/>
          <p:cNvSpPr/>
          <p:nvPr/>
        </p:nvSpPr>
        <p:spPr>
          <a:xfrm>
            <a:off x="5724525" y="1685925"/>
            <a:ext cx="2879725" cy="1728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r>
              <a:rPr lang="he-IL" dirty="0">
                <a:solidFill>
                  <a:srgbClr val="1F497D"/>
                </a:solidFill>
              </a:rPr>
              <a:t>יש ספורטאים הנוטלים </a:t>
            </a:r>
            <a:r>
              <a:rPr lang="he-IL" u="sng" dirty="0">
                <a:solidFill>
                  <a:srgbClr val="1F497D"/>
                </a:solidFill>
              </a:rPr>
              <a:t>הורמון (אריתרופויטין), הגורם להגברת קצב ייצור תאי דם אדומים</a:t>
            </a:r>
            <a:r>
              <a:rPr lang="he-IL" dirty="0">
                <a:solidFill>
                  <a:srgbClr val="1F497D"/>
                </a:solidFill>
              </a:rPr>
              <a:t> ולהגדלת מספרם, כדי לשפר את הישגיהם</a:t>
            </a:r>
            <a:r>
              <a:rPr lang="he-IL" dirty="0">
                <a:solidFill>
                  <a:prstClr val="black"/>
                </a:solidFill>
              </a:rPr>
              <a:t>.</a:t>
            </a:r>
          </a:p>
          <a:p>
            <a:pPr algn="ctr">
              <a:defRPr/>
            </a:pPr>
            <a:endParaRPr lang="he-IL" dirty="0">
              <a:solidFill>
                <a:prstClr val="black"/>
              </a:solidFill>
            </a:endParaRPr>
          </a:p>
        </p:txBody>
      </p:sp>
      <p:grpSp>
        <p:nvGrpSpPr>
          <p:cNvPr id="134150" name="קבוצה 7"/>
          <p:cNvGrpSpPr>
            <a:grpSpLocks/>
          </p:cNvGrpSpPr>
          <p:nvPr/>
        </p:nvGrpSpPr>
        <p:grpSpPr bwMode="auto">
          <a:xfrm>
            <a:off x="1725613" y="1341438"/>
            <a:ext cx="2881312" cy="2073275"/>
            <a:chOff x="1726406" y="1340843"/>
            <a:chExt cx="2880320" cy="2073701"/>
          </a:xfrm>
        </p:grpSpPr>
        <p:sp>
          <p:nvSpPr>
            <p:cNvPr id="10" name="מלבן 9"/>
            <p:cNvSpPr/>
            <p:nvPr/>
          </p:nvSpPr>
          <p:spPr>
            <a:xfrm>
              <a:off x="1726406" y="1340843"/>
              <a:ext cx="2880320" cy="2073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solidFill>
                  <a:prstClr val="white"/>
                </a:solidFill>
              </a:endParaRPr>
            </a:p>
          </p:txBody>
        </p:sp>
        <p:sp>
          <p:nvSpPr>
            <p:cNvPr id="134159" name="מלבן 6"/>
            <p:cNvSpPr>
              <a:spLocks noChangeArrowheads="1"/>
            </p:cNvSpPr>
            <p:nvPr/>
          </p:nvSpPr>
          <p:spPr bwMode="auto">
            <a:xfrm>
              <a:off x="1843841" y="1383714"/>
              <a:ext cx="2645451" cy="20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F497D"/>
                  </a:solidFill>
                </a:rPr>
                <a:t>ילד מגיע לרופא ומתלונן על עייפות, חולשה וחוסר יכולת להתאמץ מאמץ גופני. הרופא מבחין שהילד חיוור, ובבדיקת דם נמצאה רמת המוגלובין נמוכה מן הנורמה (</a:t>
              </a:r>
              <a:r>
                <a:rPr lang="he-IL" u="sng">
                  <a:solidFill>
                    <a:srgbClr val="1F497D"/>
                  </a:solidFill>
                </a:rPr>
                <a:t>אנמיה</a:t>
              </a:r>
              <a:r>
                <a:rPr lang="he-IL">
                  <a:solidFill>
                    <a:srgbClr val="1F497D"/>
                  </a:solidFill>
                </a:rPr>
                <a:t>).</a:t>
              </a:r>
            </a:p>
          </p:txBody>
        </p:sp>
      </p:grpSp>
      <p:grpSp>
        <p:nvGrpSpPr>
          <p:cNvPr id="134151" name="קבוצה 17"/>
          <p:cNvGrpSpPr>
            <a:grpSpLocks/>
          </p:cNvGrpSpPr>
          <p:nvPr/>
        </p:nvGrpSpPr>
        <p:grpSpPr bwMode="auto">
          <a:xfrm>
            <a:off x="4786313" y="3797300"/>
            <a:ext cx="3306762" cy="2324100"/>
            <a:chOff x="4780679" y="3311675"/>
            <a:chExt cx="3307207" cy="2030667"/>
          </a:xfrm>
        </p:grpSpPr>
        <p:sp>
          <p:nvSpPr>
            <p:cNvPr id="13" name="מלבן 12"/>
            <p:cNvSpPr/>
            <p:nvPr/>
          </p:nvSpPr>
          <p:spPr>
            <a:xfrm>
              <a:off x="4780679" y="3311675"/>
              <a:ext cx="3235760" cy="2030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solidFill>
                  <a:prstClr val="white"/>
                </a:solidFill>
              </a:endParaRPr>
            </a:p>
          </p:txBody>
        </p:sp>
        <p:sp>
          <p:nvSpPr>
            <p:cNvPr id="134157" name="מלבן 10"/>
            <p:cNvSpPr>
              <a:spLocks noChangeArrowheads="1"/>
            </p:cNvSpPr>
            <p:nvPr/>
          </p:nvSpPr>
          <p:spPr bwMode="auto">
            <a:xfrm>
              <a:off x="4852126" y="3311675"/>
              <a:ext cx="3235760" cy="177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1F497D"/>
                  </a:solidFill>
                </a:rPr>
                <a:t>פחמן חד-חמצני </a:t>
              </a:r>
              <a:r>
                <a:rPr lang="he-IL">
                  <a:solidFill>
                    <a:srgbClr val="1F497D"/>
                  </a:solidFill>
                </a:rPr>
                <a:t>הוא רעל רעיל </a:t>
              </a:r>
            </a:p>
            <a:p>
              <a:r>
                <a:rPr lang="he-IL">
                  <a:solidFill>
                    <a:srgbClr val="1F497D"/>
                  </a:solidFill>
                </a:rPr>
                <a:t>ביותר בשל נטייתו להתקשר להמוגלובין באותו אתר קשירה שהחמצן מתקשר אליו. הנטייה של הפחמן החד-חמצני להתקשר להמוגלובין גדולה פי 250 מנטיית החמצן להתקשר להמוגלובין.</a:t>
              </a:r>
            </a:p>
          </p:txBody>
        </p:sp>
      </p:grpSp>
      <p:grpSp>
        <p:nvGrpSpPr>
          <p:cNvPr id="134152" name="קבוצה 16"/>
          <p:cNvGrpSpPr>
            <a:grpSpLocks/>
          </p:cNvGrpSpPr>
          <p:nvPr/>
        </p:nvGrpSpPr>
        <p:grpSpPr bwMode="auto">
          <a:xfrm>
            <a:off x="403225" y="3573463"/>
            <a:ext cx="2879725" cy="3095625"/>
            <a:chOff x="998240" y="3573017"/>
            <a:chExt cx="2880320" cy="3096344"/>
          </a:xfrm>
        </p:grpSpPr>
        <p:sp>
          <p:nvSpPr>
            <p:cNvPr id="14" name="מלבן 13"/>
            <p:cNvSpPr/>
            <p:nvPr/>
          </p:nvSpPr>
          <p:spPr>
            <a:xfrm>
              <a:off x="998240" y="3573017"/>
              <a:ext cx="2880320" cy="3096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solidFill>
                  <a:prstClr val="white"/>
                </a:solidFill>
              </a:endParaRPr>
            </a:p>
          </p:txBody>
        </p:sp>
        <p:sp>
          <p:nvSpPr>
            <p:cNvPr id="134154" name="מלבן 14"/>
            <p:cNvSpPr>
              <a:spLocks noChangeArrowheads="1"/>
            </p:cNvSpPr>
            <p:nvPr/>
          </p:nvSpPr>
          <p:spPr bwMode="auto">
            <a:xfrm>
              <a:off x="1083055" y="3585630"/>
              <a:ext cx="264604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1F497D"/>
                  </a:solidFill>
                </a:rPr>
                <a:t>אנמיה חרמשית </a:t>
              </a:r>
              <a:r>
                <a:rPr lang="he-IL">
                  <a:solidFill>
                    <a:srgbClr val="1F497D"/>
                  </a:solidFill>
                </a:rPr>
                <a:t>היא מחלה תורשתית קשה העלולה להסתיים במוות. עקב פגם גנטי, נוצר המוגלובין פגום.</a:t>
              </a:r>
            </a:p>
            <a:p>
              <a:r>
                <a:rPr lang="he-IL">
                  <a:solidFill>
                    <a:srgbClr val="1F497D"/>
                  </a:solidFill>
                </a:rPr>
                <a:t>הפגם גורם לשינוי בצורת תאי הדם האדומים לצורת חרמש.</a:t>
              </a:r>
            </a:p>
          </p:txBody>
        </p:sp>
        <p:pic>
          <p:nvPicPr>
            <p:cNvPr id="13415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6406" y="5495385"/>
              <a:ext cx="1189410" cy="108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 name="Rectangle 20"/>
          <p:cNvSpPr/>
          <p:nvPr/>
        </p:nvSpPr>
        <p:spPr bwMode="auto">
          <a:xfrm>
            <a:off x="231775" y="465138"/>
            <a:ext cx="8196263" cy="6276975"/>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kern="0" dirty="0">
                <a:solidFill>
                  <a:srgbClr val="1F497D"/>
                </a:solidFill>
                <a:latin typeface="Arial"/>
                <a:cs typeface="Arial"/>
              </a:rPr>
              <a:t>א. </a:t>
            </a:r>
            <a:r>
              <a:rPr lang="he-IL" u="sng" kern="0" dirty="0">
                <a:solidFill>
                  <a:srgbClr val="FF6600"/>
                </a:solidFill>
                <a:latin typeface="Arial"/>
                <a:cs typeface="Arial"/>
              </a:rPr>
              <a:t>תופעות הגורמות לירידה בכמות החמצן המגיעה לתאים</a:t>
            </a:r>
            <a:r>
              <a:rPr lang="he-IL" kern="0" dirty="0">
                <a:solidFill>
                  <a:srgbClr val="1F497D"/>
                </a:solidFill>
                <a:latin typeface="Arial"/>
                <a:cs typeface="Arial"/>
              </a:rPr>
              <a:t>, ולכן לנזקים בדרגות חומרה שונות: לעיכוב ההתפתחות, לחולשה (ואף למוות במקרים של אנמיה חרמשית או הרעלת פחמן חד-חמצני). ירידה בכמות החמצן המגיעה לתאים פוגעת בתהליך </a:t>
            </a:r>
            <a:r>
              <a:rPr lang="he-IL" u="sng" kern="0" dirty="0">
                <a:solidFill>
                  <a:srgbClr val="1F497D"/>
                </a:solidFill>
                <a:latin typeface="Arial"/>
                <a:cs typeface="Arial"/>
              </a:rPr>
              <a:t>הנשימה התאית</a:t>
            </a:r>
            <a:r>
              <a:rPr lang="he-IL" kern="0" dirty="0">
                <a:solidFill>
                  <a:srgbClr val="1F497D"/>
                </a:solidFill>
                <a:latin typeface="Arial"/>
                <a:cs typeface="Arial"/>
              </a:rPr>
              <a:t>, ולירידה בכמות האנרגיה (האגורה ב-</a:t>
            </a:r>
            <a:r>
              <a:rPr lang="en-US" kern="0" dirty="0">
                <a:solidFill>
                  <a:srgbClr val="1F497D"/>
                </a:solidFill>
                <a:latin typeface="Arial"/>
                <a:cs typeface="Arial"/>
              </a:rPr>
              <a:t>ATP</a:t>
            </a:r>
            <a:r>
              <a:rPr lang="he-IL" kern="0" dirty="0">
                <a:solidFill>
                  <a:srgbClr val="1F497D"/>
                </a:solidFill>
                <a:latin typeface="Arial"/>
                <a:cs typeface="Arial"/>
              </a:rPr>
              <a:t>) הנחוצה לפעולות החיים בתאים.</a:t>
            </a: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srgbClr val="1F497D"/>
                </a:solidFill>
                <a:latin typeface="Arial"/>
                <a:cs typeface="Arial"/>
              </a:rPr>
              <a:t>ב. </a:t>
            </a:r>
            <a:r>
              <a:rPr lang="he-IL" u="sng" kern="0" dirty="0">
                <a:solidFill>
                  <a:srgbClr val="FF6600"/>
                </a:solidFill>
                <a:latin typeface="Arial"/>
                <a:cs typeface="Arial"/>
              </a:rPr>
              <a:t>תופעה הגורמת לעלייה בכמות החמצן המגיעה לתאים</a:t>
            </a:r>
            <a:r>
              <a:rPr lang="he-IL" kern="0" dirty="0">
                <a:solidFill>
                  <a:srgbClr val="FF6600"/>
                </a:solidFill>
                <a:latin typeface="Arial"/>
                <a:cs typeface="Arial"/>
              </a:rPr>
              <a:t>:</a:t>
            </a:r>
          </a:p>
          <a:p>
            <a:pPr fontAlgn="auto">
              <a:spcBef>
                <a:spcPts val="0"/>
              </a:spcBef>
              <a:spcAft>
                <a:spcPts val="0"/>
              </a:spcAft>
              <a:defRPr/>
            </a:pPr>
            <a:r>
              <a:rPr lang="he-IL" kern="0" dirty="0">
                <a:solidFill>
                  <a:srgbClr val="1F497D"/>
                </a:solidFill>
                <a:latin typeface="Arial"/>
                <a:cs typeface="Arial"/>
              </a:rPr>
              <a:t>הגדלת כמות החמצן המגיעה לתאי השרירים גורמת להגדלת קצב הנשימה התאית ולייצור אנרגיה רבה יותר, הנחוצה להתכווצות השרירים.</a:t>
            </a:r>
          </a:p>
        </p:txBody>
      </p:sp>
      <p:grpSp>
        <p:nvGrpSpPr>
          <p:cNvPr id="135173" name="קבוצה 1"/>
          <p:cNvGrpSpPr>
            <a:grpSpLocks/>
          </p:cNvGrpSpPr>
          <p:nvPr/>
        </p:nvGrpSpPr>
        <p:grpSpPr bwMode="auto">
          <a:xfrm>
            <a:off x="409575" y="1643063"/>
            <a:ext cx="7859713" cy="3148012"/>
            <a:chOff x="619578" y="1985010"/>
            <a:chExt cx="7859413" cy="3148791"/>
          </a:xfrm>
        </p:grpSpPr>
        <p:grpSp>
          <p:nvGrpSpPr>
            <p:cNvPr id="135175" name="קבוצה 6"/>
            <p:cNvGrpSpPr>
              <a:grpSpLocks/>
            </p:cNvGrpSpPr>
            <p:nvPr/>
          </p:nvGrpSpPr>
          <p:grpSpPr bwMode="auto">
            <a:xfrm>
              <a:off x="6177757" y="2029485"/>
              <a:ext cx="2301234" cy="3012345"/>
              <a:chOff x="1726406" y="1340843"/>
              <a:chExt cx="2880320" cy="2073701"/>
            </a:xfrm>
          </p:grpSpPr>
          <p:sp>
            <p:nvSpPr>
              <p:cNvPr id="8" name="מלבן 7"/>
              <p:cNvSpPr/>
              <p:nvPr/>
            </p:nvSpPr>
            <p:spPr>
              <a:xfrm>
                <a:off x="1725714" y="1340833"/>
                <a:ext cx="2881012" cy="2073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solidFill>
                    <a:prstClr val="white"/>
                  </a:solidFill>
                </a:endParaRPr>
              </a:p>
            </p:txBody>
          </p:sp>
          <p:sp>
            <p:nvSpPr>
              <p:cNvPr id="135184" name="מלבן 9"/>
              <p:cNvSpPr>
                <a:spLocks noChangeArrowheads="1"/>
              </p:cNvSpPr>
              <p:nvPr/>
            </p:nvSpPr>
            <p:spPr bwMode="auto">
              <a:xfrm>
                <a:off x="1842941" y="1383464"/>
                <a:ext cx="2646557" cy="177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F497D"/>
                    </a:solidFill>
                  </a:rPr>
                  <a:t>ילד מגיע לרופא ומתלונן על עייפות חולשה וחוסר יכולת להתאמץ מאמץ גופני.  הרופא מבחין שהילד חיוור, ובבדיקת דם נמצאה רמת המוגלובין נמוכה מהנורמה (</a:t>
                </a:r>
                <a:r>
                  <a:rPr lang="he-IL" u="sng">
                    <a:solidFill>
                      <a:srgbClr val="1F497D"/>
                    </a:solidFill>
                  </a:rPr>
                  <a:t>אנמיה</a:t>
                </a:r>
                <a:r>
                  <a:rPr lang="he-IL">
                    <a:solidFill>
                      <a:srgbClr val="1F497D"/>
                    </a:solidFill>
                  </a:rPr>
                  <a:t>).</a:t>
                </a:r>
              </a:p>
            </p:txBody>
          </p:sp>
        </p:grpSp>
        <p:grpSp>
          <p:nvGrpSpPr>
            <p:cNvPr id="135176" name="קבוצה 13"/>
            <p:cNvGrpSpPr>
              <a:grpSpLocks/>
            </p:cNvGrpSpPr>
            <p:nvPr/>
          </p:nvGrpSpPr>
          <p:grpSpPr bwMode="auto">
            <a:xfrm>
              <a:off x="3567444" y="1985010"/>
              <a:ext cx="2516972" cy="3140085"/>
              <a:chOff x="4778574" y="3957740"/>
              <a:chExt cx="3235772" cy="2263105"/>
            </a:xfrm>
          </p:grpSpPr>
          <p:sp>
            <p:nvSpPr>
              <p:cNvPr id="15" name="מלבן 14"/>
              <p:cNvSpPr/>
              <p:nvPr/>
            </p:nvSpPr>
            <p:spPr>
              <a:xfrm>
                <a:off x="4778586" y="3957740"/>
                <a:ext cx="3234639" cy="2237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solidFill>
                    <a:prstClr val="white"/>
                  </a:solidFill>
                </a:endParaRPr>
              </a:p>
            </p:txBody>
          </p:sp>
          <p:sp>
            <p:nvSpPr>
              <p:cNvPr id="135182" name="מלבן 15"/>
              <p:cNvSpPr>
                <a:spLocks noChangeArrowheads="1"/>
              </p:cNvSpPr>
              <p:nvPr/>
            </p:nvSpPr>
            <p:spPr bwMode="auto">
              <a:xfrm>
                <a:off x="4778586" y="3957740"/>
                <a:ext cx="3236681" cy="226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1F497D"/>
                    </a:solidFill>
                  </a:rPr>
                  <a:t>פחמן חד-חמצני </a:t>
                </a:r>
                <a:r>
                  <a:rPr lang="he-IL">
                    <a:solidFill>
                      <a:srgbClr val="1F497D"/>
                    </a:solidFill>
                  </a:rPr>
                  <a:t>הוא רעל רעיל </a:t>
                </a:r>
              </a:p>
              <a:p>
                <a:r>
                  <a:rPr lang="he-IL">
                    <a:solidFill>
                      <a:srgbClr val="1F497D"/>
                    </a:solidFill>
                  </a:rPr>
                  <a:t>ביותר בשל נטייתו להתקשר להמוגלובין באותו אתר קשירה שהחמצן מתקשר אליו. הנטייה של הפחמן החד-חמצני להתקשר להמוגלובין גדולה פי 250 מנטיית החמצן להתקשר להמוגלובין.</a:t>
                </a:r>
              </a:p>
            </p:txBody>
          </p:sp>
        </p:grpSp>
        <p:grpSp>
          <p:nvGrpSpPr>
            <p:cNvPr id="135177" name="קבוצה 16"/>
            <p:cNvGrpSpPr>
              <a:grpSpLocks/>
            </p:cNvGrpSpPr>
            <p:nvPr/>
          </p:nvGrpSpPr>
          <p:grpSpPr bwMode="auto">
            <a:xfrm>
              <a:off x="619578" y="2037457"/>
              <a:ext cx="2880320" cy="3096344"/>
              <a:chOff x="998240" y="3573017"/>
              <a:chExt cx="2880320" cy="3096344"/>
            </a:xfrm>
          </p:grpSpPr>
          <p:sp>
            <p:nvSpPr>
              <p:cNvPr id="18" name="מלבן 17"/>
              <p:cNvSpPr/>
              <p:nvPr/>
            </p:nvSpPr>
            <p:spPr>
              <a:xfrm>
                <a:off x="998240" y="3572970"/>
                <a:ext cx="2879615" cy="30963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solidFill>
                    <a:prstClr val="white"/>
                  </a:solidFill>
                </a:endParaRPr>
              </a:p>
            </p:txBody>
          </p:sp>
          <p:sp>
            <p:nvSpPr>
              <p:cNvPr id="135179" name="מלבן 18"/>
              <p:cNvSpPr>
                <a:spLocks noChangeArrowheads="1"/>
              </p:cNvSpPr>
              <p:nvPr/>
            </p:nvSpPr>
            <p:spPr bwMode="auto">
              <a:xfrm>
                <a:off x="1083055" y="3585630"/>
                <a:ext cx="264604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1F497D"/>
                    </a:solidFill>
                  </a:rPr>
                  <a:t>אנמיה חרמשית </a:t>
                </a:r>
                <a:r>
                  <a:rPr lang="he-IL">
                    <a:solidFill>
                      <a:srgbClr val="1F497D"/>
                    </a:solidFill>
                  </a:rPr>
                  <a:t>היא מחלה תורשתית קשה העלולה להסתיים במוות. עקב פגם גנטי, נוצר המוגלובין פגום.</a:t>
                </a:r>
              </a:p>
              <a:p>
                <a:r>
                  <a:rPr lang="he-IL">
                    <a:solidFill>
                      <a:srgbClr val="1F497D"/>
                    </a:solidFill>
                  </a:rPr>
                  <a:t>הפגם גורם לשינוי בצורת תאי הדם האדומים לצורת חרמש.</a:t>
                </a:r>
              </a:p>
            </p:txBody>
          </p:sp>
          <p:pic>
            <p:nvPicPr>
              <p:cNvPr id="13518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6406" y="5495385"/>
                <a:ext cx="1189410" cy="108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 name="מלבן 20"/>
          <p:cNvSpPr/>
          <p:nvPr/>
        </p:nvSpPr>
        <p:spPr>
          <a:xfrm>
            <a:off x="330200" y="5805488"/>
            <a:ext cx="8018463" cy="792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he-IL" dirty="0">
              <a:solidFill>
                <a:srgbClr val="1D4C72"/>
              </a:solidFill>
            </a:endParaRPr>
          </a:p>
          <a:p>
            <a:pPr>
              <a:defRPr/>
            </a:pPr>
            <a:r>
              <a:rPr lang="he-IL" dirty="0">
                <a:solidFill>
                  <a:srgbClr val="1F497D"/>
                </a:solidFill>
              </a:rPr>
              <a:t>יש ספורטאים הנוטלים </a:t>
            </a:r>
            <a:r>
              <a:rPr lang="he-IL" u="sng" dirty="0">
                <a:solidFill>
                  <a:srgbClr val="1F497D"/>
                </a:solidFill>
              </a:rPr>
              <a:t>הורמון (אריתרופויטין), הגורם להגברת קצב ייצור תאי דם אדומים</a:t>
            </a:r>
            <a:r>
              <a:rPr lang="he-IL" dirty="0">
                <a:solidFill>
                  <a:srgbClr val="1F497D"/>
                </a:solidFill>
              </a:rPr>
              <a:t> ולהגדלת מספרם, כדי לשפר את הישגיהם.</a:t>
            </a:r>
          </a:p>
          <a:p>
            <a:pPr algn="ctr">
              <a:defRPr/>
            </a:pPr>
            <a:endParaRPr lang="he-IL" dirty="0">
              <a:solidFill>
                <a:prstClr val="black"/>
              </a:solidFill>
            </a:endParaRPr>
          </a:p>
        </p:txBody>
      </p:sp>
      <p:sp>
        <p:nvSpPr>
          <p:cNvPr id="17" name="Slide Number Placeholder 15"/>
          <p:cNvSpPr txBox="1">
            <a:spLocks/>
          </p:cNvSpPr>
          <p:nvPr/>
        </p:nvSpPr>
        <p:spPr bwMode="auto">
          <a:xfrm>
            <a:off x="-36512"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4286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3D1F4A-5914-4075-8541-6B73CFFC1932}"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תאי דם לבנים</a:t>
            </a:r>
            <a:endParaRPr lang="he-IL" sz="1800" dirty="0" smtClean="0">
              <a:solidFill>
                <a:schemeClr val="accent6">
                  <a:lumMod val="50000"/>
                  <a:lumOff val="50000"/>
                </a:schemeClr>
              </a:solidFill>
            </a:endParaRPr>
          </a:p>
        </p:txBody>
      </p:sp>
      <p:sp>
        <p:nvSpPr>
          <p:cNvPr id="7" name="TextBox 6"/>
          <p:cNvSpPr txBox="1"/>
          <p:nvPr/>
        </p:nvSpPr>
        <p:spPr>
          <a:xfrm>
            <a:off x="142875" y="428625"/>
            <a:ext cx="8807450" cy="5632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תאי הדם הלבנים הם חלק ממערכת ההגנה של הגוף. </a:t>
            </a:r>
          </a:p>
          <a:p>
            <a:pPr fontAlgn="auto">
              <a:spcBef>
                <a:spcPts val="0"/>
              </a:spcBef>
              <a:spcAft>
                <a:spcPts val="0"/>
              </a:spcAft>
              <a:defRPr/>
            </a:pPr>
            <a:r>
              <a:rPr lang="he-IL" kern="0" dirty="0">
                <a:solidFill>
                  <a:prstClr val="black"/>
                </a:solidFill>
              </a:rPr>
              <a:t>הם מתפקדים כ"חיילים" של הגוף, "הנלחמים" </a:t>
            </a:r>
            <a:r>
              <a:rPr lang="he-IL" kern="0" dirty="0">
                <a:solidFill>
                  <a:schemeClr val="accent3"/>
                </a:solidFill>
              </a:rPr>
              <a:t>בגורמים זרים החודרים לגוף כגון חיידקים וּוירוסים</a:t>
            </a:r>
            <a:r>
              <a:rPr lang="he-IL" kern="0" dirty="0">
                <a:solidFill>
                  <a:prstClr val="black"/>
                </a:solidFill>
              </a:rPr>
              <a:t>,</a:t>
            </a:r>
          </a:p>
          <a:p>
            <a:pPr fontAlgn="auto">
              <a:spcBef>
                <a:spcPts val="0"/>
              </a:spcBef>
              <a:spcAft>
                <a:spcPts val="0"/>
              </a:spcAft>
              <a:defRPr/>
            </a:pPr>
            <a:r>
              <a:rPr lang="he-IL" kern="0" dirty="0">
                <a:solidFill>
                  <a:prstClr val="black"/>
                </a:solidFill>
              </a:rPr>
              <a:t>וכן כ"שוטרים" "הנלחמים" </a:t>
            </a:r>
            <a:r>
              <a:rPr lang="he-IL" kern="0" dirty="0">
                <a:solidFill>
                  <a:schemeClr val="accent3"/>
                </a:solidFill>
              </a:rPr>
              <a:t>בתאים סרטניים</a:t>
            </a:r>
            <a:r>
              <a:rPr lang="he-IL" kern="0" dirty="0">
                <a:solidFill>
                  <a:prstClr val="black"/>
                </a:solidFill>
              </a:rPr>
              <a:t> - תאי גוף שעברו מוטציות שגרמו להם להפוך לתאים סרטניים, </a:t>
            </a:r>
            <a:r>
              <a:rPr lang="he-IL" kern="0" dirty="0"/>
              <a:t>להתחלק בדרך לא-מבוקרת וליצור גידולים.</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r>
              <a:rPr lang="he-IL" u="sng" kern="0" dirty="0"/>
              <a:t>לתאי הדם הלבנים יש יכולת</a:t>
            </a:r>
            <a:r>
              <a:rPr lang="he-IL" kern="0" dirty="0"/>
              <a:t>:</a:t>
            </a:r>
          </a:p>
          <a:p>
            <a:pPr fontAlgn="auto">
              <a:spcBef>
                <a:spcPts val="0"/>
              </a:spcBef>
              <a:spcAft>
                <a:spcPts val="0"/>
              </a:spcAft>
              <a:defRPr/>
            </a:pPr>
            <a:r>
              <a:rPr lang="he-IL" kern="0" dirty="0"/>
              <a:t>א. לצאת מכלי הדם ולהגיע </a:t>
            </a:r>
            <a:r>
              <a:rPr lang="he-IL" kern="0" dirty="0">
                <a:solidFill>
                  <a:prstClr val="black"/>
                </a:solidFill>
              </a:rPr>
              <a:t>לרקמות.</a:t>
            </a:r>
          </a:p>
          <a:p>
            <a:pPr fontAlgn="auto">
              <a:spcBef>
                <a:spcPts val="0"/>
              </a:spcBef>
              <a:spcAft>
                <a:spcPts val="0"/>
              </a:spcAft>
              <a:defRPr/>
            </a:pPr>
            <a:r>
              <a:rPr lang="he-IL" kern="0" dirty="0">
                <a:solidFill>
                  <a:prstClr val="black"/>
                </a:solidFill>
              </a:rPr>
              <a:t>ב. לזהות את הגורמים הזרים ולהבחין בינם לבין תאי הגוף.</a:t>
            </a:r>
          </a:p>
          <a:p>
            <a:pPr fontAlgn="auto">
              <a:spcBef>
                <a:spcPts val="0"/>
              </a:spcBef>
              <a:spcAft>
                <a:spcPts val="0"/>
              </a:spcAft>
              <a:defRPr/>
            </a:pPr>
            <a:r>
              <a:rPr lang="he-IL" kern="0" dirty="0">
                <a:solidFill>
                  <a:prstClr val="black"/>
                </a:solidFill>
              </a:rPr>
              <a:t>ג. לפגוע בגורמים הזרים ולחסלם.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יש בגוף סוגי שונים של תאי דם לבנים (לימפוציטים, פגוציטים ועוד).</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מצגת "מערכת ההגנה והחיסון" עוסקת במפורט בנושאים אלו.</a:t>
            </a:r>
          </a:p>
        </p:txBody>
      </p:sp>
      <p:pic>
        <p:nvPicPr>
          <p:cNvPr id="1361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938" y="2420938"/>
            <a:ext cx="1066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4286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4571624-DBD0-4EFC-860E-A33A356A5813}"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סרטן הדם – לויקמיה</a:t>
            </a:r>
            <a:endParaRPr lang="he-IL" sz="1800" dirty="0" smtClean="0">
              <a:solidFill>
                <a:schemeClr val="accent6">
                  <a:lumMod val="50000"/>
                  <a:lumOff val="50000"/>
                </a:schemeClr>
              </a:solidFill>
            </a:endParaRPr>
          </a:p>
        </p:txBody>
      </p:sp>
      <p:sp>
        <p:nvSpPr>
          <p:cNvPr id="7" name="TextBox 6"/>
          <p:cNvSpPr txBox="1"/>
          <p:nvPr/>
        </p:nvSpPr>
        <p:spPr>
          <a:xfrm>
            <a:off x="142875" y="452438"/>
            <a:ext cx="8807450" cy="64627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chemeClr val="accent3"/>
                </a:solidFill>
              </a:rPr>
              <a:t>לויקמיה</a:t>
            </a:r>
            <a:r>
              <a:rPr lang="he-IL" kern="0" dirty="0">
                <a:solidFill>
                  <a:prstClr val="black"/>
                </a:solidFill>
              </a:rPr>
              <a:t> היא מחלה קשה הנוצרת עקב </a:t>
            </a:r>
            <a:r>
              <a:rPr lang="he-IL" kern="0" dirty="0"/>
              <a:t>שיבוש ביצירת תאי הדם (על פי רוב תאי הדם הלבנים) </a:t>
            </a:r>
            <a:endParaRPr lang="he-IL" kern="0" dirty="0" smtClean="0"/>
          </a:p>
          <a:p>
            <a:pPr fontAlgn="auto">
              <a:spcBef>
                <a:spcPts val="0"/>
              </a:spcBef>
              <a:spcAft>
                <a:spcPts val="0"/>
              </a:spcAft>
              <a:defRPr/>
            </a:pPr>
            <a:r>
              <a:rPr lang="he-IL" kern="0" dirty="0" smtClean="0"/>
              <a:t>במח </a:t>
            </a:r>
            <a:r>
              <a:rPr lang="he-IL" kern="0" dirty="0"/>
              <a:t>העצמות, המתבטא ביצירת מספר עצום של תאי דם פגומים – על פי רוב תאי דם לבנים. </a:t>
            </a:r>
          </a:p>
          <a:p>
            <a:pPr fontAlgn="auto">
              <a:spcBef>
                <a:spcPts val="0"/>
              </a:spcBef>
              <a:spcAft>
                <a:spcPts val="0"/>
              </a:spcAft>
              <a:defRPr/>
            </a:pPr>
            <a:r>
              <a:rPr lang="he-IL" kern="0" dirty="0"/>
              <a:t>תאי הלויקמיה אינם מתפקדים כרגיל. הם אינם יכולים לסייע לגוף להילחם בזיהומים. מסיבה זו, אנשים הסובלים מלויקמיה סובלים מזיהומים. </a:t>
            </a:r>
          </a:p>
          <a:p>
            <a:pPr fontAlgn="auto">
              <a:spcBef>
                <a:spcPts val="0"/>
              </a:spcBef>
              <a:spcAft>
                <a:spcPts val="0"/>
              </a:spcAft>
              <a:defRPr/>
            </a:pPr>
            <a:r>
              <a:rPr lang="he-IL" kern="0" dirty="0"/>
              <a:t>נוסף על כך, לאנשים הסובלים מלויקמיה יש לעתים חוסר בתאי דם אדומים ובטסיות הדם משום שהייצור העודף של תאי הלויקמיה מדכא גם את יצירת תאי הדם האדומים וטסיות הדם. בעקבות זאת, החולים נראים חיוורים ומרגישים עייפים וחלשים. כאשר אין מספיק טסיות דם, גוברת הנטייה לדימומים עקב כל פציעה, אפילו קלה. </a:t>
            </a:r>
          </a:p>
          <a:p>
            <a:pPr fontAlgn="auto">
              <a:spcBef>
                <a:spcPts val="0"/>
              </a:spcBef>
              <a:spcAft>
                <a:spcPts val="0"/>
              </a:spcAft>
              <a:defRPr/>
            </a:pPr>
            <a:endParaRPr lang="en-US" kern="0" dirty="0">
              <a:solidFill>
                <a:prstClr val="black"/>
              </a:solidFill>
            </a:endParaRPr>
          </a:p>
          <a:p>
            <a:pPr fontAlgn="auto">
              <a:spcBef>
                <a:spcPts val="0"/>
              </a:spcBef>
              <a:spcAft>
                <a:spcPts val="0"/>
              </a:spcAft>
              <a:defRPr/>
            </a:pPr>
            <a:endParaRPr lang="en-US" kern="0" dirty="0">
              <a:solidFill>
                <a:prstClr val="black"/>
              </a:solidFill>
            </a:endParaRPr>
          </a:p>
          <a:p>
            <a:pPr fontAlgn="auto">
              <a:spcBef>
                <a:spcPts val="0"/>
              </a:spcBef>
              <a:spcAft>
                <a:spcPts val="0"/>
              </a:spcAft>
              <a:defRPr/>
            </a:pPr>
            <a:endParaRPr lang="en-US" kern="0" dirty="0">
              <a:solidFill>
                <a:prstClr val="black"/>
              </a:solidFill>
            </a:endParaRPr>
          </a:p>
          <a:p>
            <a:pPr fontAlgn="auto">
              <a:spcBef>
                <a:spcPts val="0"/>
              </a:spcBef>
              <a:spcAft>
                <a:spcPts val="0"/>
              </a:spcAft>
              <a:defRPr/>
            </a:pPr>
            <a:endParaRPr lang="en-US" kern="0" dirty="0">
              <a:solidFill>
                <a:prstClr val="black"/>
              </a:solidFill>
            </a:endParaRPr>
          </a:p>
          <a:p>
            <a:pPr fontAlgn="auto">
              <a:spcBef>
                <a:spcPts val="0"/>
              </a:spcBef>
              <a:spcAft>
                <a:spcPts val="0"/>
              </a:spcAft>
              <a:defRPr/>
            </a:pPr>
            <a:endParaRPr lang="en-US" kern="0" dirty="0">
              <a:solidFill>
                <a:prstClr val="black"/>
              </a:solidFill>
            </a:endParaRPr>
          </a:p>
          <a:p>
            <a:pPr fontAlgn="auto">
              <a:spcBef>
                <a:spcPts val="0"/>
              </a:spcBef>
              <a:spcAft>
                <a:spcPts val="0"/>
              </a:spcAft>
              <a:defRPr/>
            </a:pPr>
            <a:endParaRPr lang="en-US" kern="0" dirty="0">
              <a:solidFill>
                <a:prstClr val="black"/>
              </a:solidFill>
            </a:endParaRPr>
          </a:p>
          <a:p>
            <a:pPr fontAlgn="auto">
              <a:spcBef>
                <a:spcPts val="0"/>
              </a:spcBef>
              <a:spcAft>
                <a:spcPts val="0"/>
              </a:spcAft>
              <a:defRPr/>
            </a:pPr>
            <a:endParaRPr lang="en-US" kern="0" dirty="0">
              <a:solidFill>
                <a:prstClr val="black"/>
              </a:solidFill>
            </a:endParaRPr>
          </a:p>
          <a:p>
            <a:pPr fontAlgn="auto">
              <a:spcBef>
                <a:spcPts val="0"/>
              </a:spcBef>
              <a:spcAft>
                <a:spcPts val="0"/>
              </a:spcAft>
              <a:defRPr/>
            </a:pPr>
            <a:endParaRPr lang="en-US"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prstClr val="black"/>
                </a:solidFill>
              </a:rPr>
              <a:t>הטיפול בלויקמיה</a:t>
            </a:r>
          </a:p>
          <a:p>
            <a:pPr fontAlgn="auto">
              <a:spcBef>
                <a:spcPts val="0"/>
              </a:spcBef>
              <a:spcAft>
                <a:spcPts val="0"/>
              </a:spcAft>
              <a:defRPr/>
            </a:pPr>
            <a:r>
              <a:rPr lang="he-IL" kern="0" dirty="0"/>
              <a:t>הטיפול כולל בעיקר כימותרפיה (תרופות הפוגעות בתאים הסרטניים) ולעתים </a:t>
            </a:r>
            <a:r>
              <a:rPr lang="he-IL" kern="0" dirty="0">
                <a:solidFill>
                  <a:schemeClr val="accent3"/>
                </a:solidFill>
              </a:rPr>
              <a:t>השתלת מח עצם</a:t>
            </a:r>
            <a:r>
              <a:rPr lang="he-IL" kern="0" dirty="0"/>
              <a:t>.</a:t>
            </a:r>
          </a:p>
          <a:p>
            <a:pPr fontAlgn="auto">
              <a:spcBef>
                <a:spcPts val="0"/>
              </a:spcBef>
              <a:spcAft>
                <a:spcPts val="0"/>
              </a:spcAft>
              <a:defRPr/>
            </a:pPr>
            <a:r>
              <a:rPr lang="he-IL" kern="0" dirty="0"/>
              <a:t>בהשתלת מח עצם מתורם זר מתעוררת לעתים בעיית דחייה, ולכן בישראל ובארצות אחרות קיים מאגר מח עצם. לעתים, נערכים מבצעים מתוקשרים, למציאת תורם מתאים לחולים ספציפיים.</a:t>
            </a:r>
          </a:p>
          <a:p>
            <a:pPr fontAlgn="auto">
              <a:spcBef>
                <a:spcPts val="0"/>
              </a:spcBef>
              <a:spcAft>
                <a:spcPts val="0"/>
              </a:spcAft>
              <a:defRPr/>
            </a:pPr>
            <a:r>
              <a:rPr lang="he-IL" kern="0" dirty="0"/>
              <a:t>נעסוק בנושא השתלות איברים (במקרה זה השתלת רקמה) במסגרת נושא מערכת ההגנה והחיסון.</a:t>
            </a:r>
          </a:p>
          <a:p>
            <a:pPr fontAlgn="auto">
              <a:spcBef>
                <a:spcPts val="0"/>
              </a:spcBef>
              <a:spcAft>
                <a:spcPts val="0"/>
              </a:spcAft>
              <a:defRPr/>
            </a:pPr>
            <a:endParaRPr lang="he-IL" kern="0" dirty="0"/>
          </a:p>
        </p:txBody>
      </p:sp>
      <p:pic>
        <p:nvPicPr>
          <p:cNvPr id="13722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4063" y="2819400"/>
            <a:ext cx="33845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7788" y="3254375"/>
            <a:ext cx="3371851" cy="13239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u="sng" kern="0" dirty="0">
                <a:solidFill>
                  <a:prstClr val="black"/>
                </a:solidFill>
              </a:rPr>
              <a:t>צילום מיקרוסקופי של דם אדם חולה בלויקמיה</a:t>
            </a:r>
          </a:p>
          <a:p>
            <a:pPr fontAlgn="auto">
              <a:spcBef>
                <a:spcPts val="0"/>
              </a:spcBef>
              <a:spcAft>
                <a:spcPts val="0"/>
              </a:spcAft>
              <a:defRPr/>
            </a:pPr>
            <a:r>
              <a:rPr lang="he-IL" sz="1600" kern="0" dirty="0">
                <a:solidFill>
                  <a:prstClr val="black"/>
                </a:solidFill>
              </a:rPr>
              <a:t>בולט המספר הגדול של תאי דם לבנים. (אצל בני אדם בריאים יש הרבה יותר </a:t>
            </a:r>
          </a:p>
          <a:p>
            <a:pPr fontAlgn="auto">
              <a:spcBef>
                <a:spcPts val="0"/>
              </a:spcBef>
              <a:spcAft>
                <a:spcPts val="0"/>
              </a:spcAft>
              <a:defRPr/>
            </a:pPr>
            <a:r>
              <a:rPr lang="he-IL" sz="1600" kern="0" dirty="0">
                <a:solidFill>
                  <a:prstClr val="black"/>
                </a:solidFill>
              </a:rPr>
              <a:t>תאי דם אדומים מאשר תאי דם לבנים)</a:t>
            </a:r>
          </a:p>
        </p:txBody>
      </p:sp>
      <p:sp>
        <p:nvSpPr>
          <p:cNvPr id="137224" name="מלבן 9"/>
          <p:cNvSpPr>
            <a:spLocks noChangeArrowheads="1"/>
          </p:cNvSpPr>
          <p:nvPr/>
        </p:nvSpPr>
        <p:spPr bwMode="auto">
          <a:xfrm>
            <a:off x="3294063" y="4989513"/>
            <a:ext cx="2228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en-US" sz="1000">
                <a:latin typeface="Calibri" pitchFamily="34" charset="0"/>
                <a:cs typeface="Calibri" pitchFamily="34" charset="0"/>
                <a:hlinkClick r:id="rId4" action="ppaction://hlinkfile"/>
              </a:rPr>
              <a:t>©</a:t>
            </a:r>
            <a:r>
              <a:rPr lang="en-US" sz="1000">
                <a:solidFill>
                  <a:srgbClr val="333333"/>
                </a:solidFill>
                <a:cs typeface="Calibri" pitchFamily="34" charset="0"/>
                <a:hlinkClick r:id="rId4" action="ppaction://hlinkfile"/>
              </a:rPr>
              <a:t>National Institutes of Health (NIH)</a:t>
            </a:r>
            <a:r>
              <a:rPr lang="en-US" sz="1000">
                <a:solidFill>
                  <a:srgbClr val="333333"/>
                </a:solidFill>
                <a:cs typeface="Calibri" pitchFamily="34" charset="0"/>
              </a:rPr>
              <a:t> </a:t>
            </a:r>
            <a:endParaRPr lang="en-US" sz="1000">
              <a:latin typeface="Calibri" pitchFamily="34" charset="0"/>
              <a:cs typeface="Calibri" pitchFamily="34" charset="0"/>
            </a:endParaRPr>
          </a:p>
        </p:txBody>
      </p:sp>
      <p:sp>
        <p:nvSpPr>
          <p:cNvPr id="10"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97A607F-C0D9-4D63-AABF-D7AEEE095065}" type="slidenum">
              <a:rPr lang="he-IL" smtClean="0"/>
              <a:pPr fontAlgn="base">
                <a:spcBef>
                  <a:spcPct val="0"/>
                </a:spcBef>
                <a:spcAft>
                  <a:spcPct val="0"/>
                </a:spcAft>
                <a:defRPr/>
              </a:pPr>
              <a:t>38</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לוחיות (טסיות) הדם ותהליך קרישת הדם.</a:t>
            </a:r>
            <a:endParaRPr lang="he-IL" sz="1800" dirty="0" smtClean="0">
              <a:solidFill>
                <a:schemeClr val="accent6">
                  <a:lumMod val="50000"/>
                  <a:lumOff val="50000"/>
                </a:schemeClr>
              </a:solidFill>
            </a:endParaRPr>
          </a:p>
        </p:txBody>
      </p:sp>
      <p:sp>
        <p:nvSpPr>
          <p:cNvPr id="7" name="TextBox 6"/>
          <p:cNvSpPr txBox="1"/>
          <p:nvPr/>
        </p:nvSpPr>
        <p:spPr>
          <a:xfrm>
            <a:off x="460375" y="404664"/>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לטסיות הדם תפקיד מרכזי בקרישת הדם. </a:t>
            </a:r>
          </a:p>
          <a:p>
            <a:pPr fontAlgn="auto">
              <a:spcBef>
                <a:spcPts val="0"/>
              </a:spcBef>
              <a:spcAft>
                <a:spcPts val="0"/>
              </a:spcAft>
              <a:defRPr/>
            </a:pPr>
            <a:r>
              <a:rPr lang="he-IL" kern="0" dirty="0"/>
              <a:t>תהליך הקרישה הוא מנגנון חשוב בשמירת </a:t>
            </a:r>
            <a:r>
              <a:rPr lang="he-IL" kern="0" noProof="1"/>
              <a:t>ההומאוסטזיס</a:t>
            </a:r>
            <a:r>
              <a:rPr lang="he-IL" kern="0" dirty="0"/>
              <a:t> של נפח דם קבוע בגוף בעת פציעה. </a:t>
            </a:r>
          </a:p>
          <a:p>
            <a:pPr fontAlgn="auto">
              <a:spcBef>
                <a:spcPts val="0"/>
              </a:spcBef>
              <a:spcAft>
                <a:spcPts val="0"/>
              </a:spcAft>
              <a:defRPr/>
            </a:pPr>
            <a:r>
              <a:rPr lang="he-IL" kern="0" dirty="0"/>
              <a:t>בנוסף, הוא מונע חדירת אורגניזמים גורמי מחלות לגוף דרך פצעים, לכן מהווה חלק ממנגנון ההגנה הלא-ייחודי בגוף (בכך נדון במצגת: מערכות ההגנה והחיסון של הגוף).</a:t>
            </a:r>
          </a:p>
          <a:p>
            <a:pPr fontAlgn="auto">
              <a:spcBef>
                <a:spcPts val="0"/>
              </a:spcBef>
              <a:spcAft>
                <a:spcPts val="0"/>
              </a:spcAft>
              <a:defRPr/>
            </a:pPr>
            <a:r>
              <a:rPr lang="he-IL" kern="0" dirty="0" smtClean="0"/>
              <a:t>תהליך הקרישה </a:t>
            </a:r>
            <a:r>
              <a:rPr lang="he-IL" kern="0" dirty="0"/>
              <a:t>מהיר </a:t>
            </a:r>
            <a:r>
              <a:rPr lang="he-IL" kern="0" dirty="0" smtClean="0"/>
              <a:t>מאוד. אחת הסיבות לכך היא שרוב </a:t>
            </a:r>
            <a:r>
              <a:rPr lang="he-IL" kern="0" dirty="0"/>
              <a:t>החומרים המשתתפים בתהליך הקרישה נמצאים בפלסמה במצב </a:t>
            </a:r>
            <a:r>
              <a:rPr lang="he-IL" kern="0" dirty="0" smtClean="0"/>
              <a:t>לא-פעיל, ודרוש שינוי קטן על מנת להפכם לפעילים. </a:t>
            </a:r>
            <a:endParaRPr lang="he-IL" kern="0" dirty="0"/>
          </a:p>
          <a:p>
            <a:pPr fontAlgn="auto">
              <a:spcBef>
                <a:spcPts val="0"/>
              </a:spcBef>
              <a:spcAft>
                <a:spcPts val="0"/>
              </a:spcAft>
              <a:defRPr/>
            </a:pPr>
            <a:r>
              <a:rPr lang="he-IL" u="sng" kern="0" dirty="0"/>
              <a:t>פירוט התהליך</a:t>
            </a:r>
            <a:r>
              <a:rPr lang="he-IL" kern="0" dirty="0"/>
              <a:t>:</a:t>
            </a:r>
          </a:p>
        </p:txBody>
      </p:sp>
      <p:grpSp>
        <p:nvGrpSpPr>
          <p:cNvPr id="138246" name="קבוצה 7183"/>
          <p:cNvGrpSpPr>
            <a:grpSpLocks/>
          </p:cNvGrpSpPr>
          <p:nvPr/>
        </p:nvGrpSpPr>
        <p:grpSpPr bwMode="auto">
          <a:xfrm>
            <a:off x="2587625" y="2425700"/>
            <a:ext cx="6096000" cy="3200400"/>
            <a:chOff x="2440528" y="1948816"/>
            <a:chExt cx="6095694" cy="3200283"/>
          </a:xfrm>
        </p:grpSpPr>
        <p:sp>
          <p:nvSpPr>
            <p:cNvPr id="13" name="מלבן 12"/>
            <p:cNvSpPr/>
            <p:nvPr/>
          </p:nvSpPr>
          <p:spPr>
            <a:xfrm>
              <a:off x="3643793" y="1948816"/>
              <a:ext cx="4754324" cy="471471"/>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 name="TextBox 8"/>
            <p:cNvSpPr txBox="1"/>
            <p:nvPr/>
          </p:nvSpPr>
          <p:spPr>
            <a:xfrm>
              <a:off x="3489813" y="1999614"/>
              <a:ext cx="4906716" cy="36987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לוחיות הדם נתקלות בקרע בדופן כלי הדם ומתפרקות</a:t>
              </a:r>
            </a:p>
          </p:txBody>
        </p:sp>
        <p:sp>
          <p:nvSpPr>
            <p:cNvPr id="5" name="חץ למטה 4"/>
            <p:cNvSpPr/>
            <p:nvPr/>
          </p:nvSpPr>
          <p:spPr>
            <a:xfrm>
              <a:off x="5864594" y="3447361"/>
              <a:ext cx="500037" cy="287327"/>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מלבן 14"/>
            <p:cNvSpPr/>
            <p:nvPr/>
          </p:nvSpPr>
          <p:spPr>
            <a:xfrm>
              <a:off x="2985014" y="2963192"/>
              <a:ext cx="5551208" cy="47147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a:xfrm rot="5400000">
              <a:off x="5830460" y="3933920"/>
              <a:ext cx="500045" cy="1050872"/>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חץ למטה 16"/>
            <p:cNvSpPr/>
            <p:nvPr/>
          </p:nvSpPr>
          <p:spPr>
            <a:xfrm>
              <a:off x="5856657" y="4031540"/>
              <a:ext cx="500038" cy="287327"/>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למטה 17"/>
            <p:cNvSpPr/>
            <p:nvPr/>
          </p:nvSpPr>
          <p:spPr>
            <a:xfrm>
              <a:off x="5864594" y="3734689"/>
              <a:ext cx="500037" cy="28891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מלבן 18"/>
            <p:cNvSpPr/>
            <p:nvPr/>
          </p:nvSpPr>
          <p:spPr>
            <a:xfrm>
              <a:off x="6605919" y="4183934"/>
              <a:ext cx="1930303" cy="965165"/>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 name="מלבן 19"/>
            <p:cNvSpPr/>
            <p:nvPr/>
          </p:nvSpPr>
          <p:spPr>
            <a:xfrm>
              <a:off x="2537361" y="4209333"/>
              <a:ext cx="3017686" cy="939766"/>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 name="חץ למטה 20"/>
            <p:cNvSpPr/>
            <p:nvPr/>
          </p:nvSpPr>
          <p:spPr>
            <a:xfrm>
              <a:off x="6105882" y="2420287"/>
              <a:ext cx="500037" cy="57624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TextBox 21"/>
            <p:cNvSpPr txBox="1"/>
            <p:nvPr/>
          </p:nvSpPr>
          <p:spPr>
            <a:xfrm>
              <a:off x="5662991" y="4274419"/>
              <a:ext cx="942928" cy="36987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הופך ל-</a:t>
              </a:r>
            </a:p>
          </p:txBody>
        </p:sp>
        <p:sp>
          <p:nvSpPr>
            <p:cNvPr id="10" name="TextBox 9"/>
            <p:cNvSpPr txBox="1"/>
            <p:nvPr/>
          </p:nvSpPr>
          <p:spPr>
            <a:xfrm>
              <a:off x="2911992" y="2963192"/>
              <a:ext cx="5568670" cy="3682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משתחרר מהן חומר הגורם להפעלת תהליך שרשרת שבסופו: </a:t>
              </a:r>
            </a:p>
          </p:txBody>
        </p:sp>
        <p:sp>
          <p:nvSpPr>
            <p:cNvPr id="12" name="TextBox 11"/>
            <p:cNvSpPr txBox="1"/>
            <p:nvPr/>
          </p:nvSpPr>
          <p:spPr>
            <a:xfrm>
              <a:off x="2440528" y="4209333"/>
              <a:ext cx="3036736" cy="92230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חלבון בלתי מסיס הנקרא </a:t>
              </a:r>
              <a:r>
                <a:rPr lang="he-IL" b="1" u="sng" kern="0" dirty="0">
                  <a:solidFill>
                    <a:schemeClr val="bg2"/>
                  </a:solidFill>
                </a:rPr>
                <a:t>פיברין</a:t>
              </a:r>
              <a:r>
                <a:rPr lang="he-IL" u="sng" kern="0" dirty="0">
                  <a:solidFill>
                    <a:schemeClr val="bg2"/>
                  </a:solidFill>
                </a:rPr>
                <a:t> </a:t>
              </a:r>
              <a:r>
                <a:rPr lang="he-IL" kern="0" dirty="0">
                  <a:solidFill>
                    <a:prstClr val="black"/>
                  </a:solidFill>
                </a:rPr>
                <a:t>היוצר פקעת של סיבים שחוסמת את הפצע</a:t>
              </a:r>
            </a:p>
          </p:txBody>
        </p:sp>
        <p:sp>
          <p:nvSpPr>
            <p:cNvPr id="11" name="TextBox 10"/>
            <p:cNvSpPr txBox="1"/>
            <p:nvPr/>
          </p:nvSpPr>
          <p:spPr>
            <a:xfrm>
              <a:off x="6723388" y="4225208"/>
              <a:ext cx="1674729" cy="92389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חלבון מסיס </a:t>
              </a:r>
            </a:p>
            <a:p>
              <a:pPr fontAlgn="auto">
                <a:spcBef>
                  <a:spcPts val="0"/>
                </a:spcBef>
                <a:spcAft>
                  <a:spcPts val="0"/>
                </a:spcAft>
                <a:defRPr/>
              </a:pPr>
              <a:r>
                <a:rPr lang="he-IL" kern="0" dirty="0">
                  <a:solidFill>
                    <a:prstClr val="black"/>
                  </a:solidFill>
                </a:rPr>
                <a:t>הנמצא בפלסמה הנקרא </a:t>
              </a:r>
              <a:r>
                <a:rPr lang="he-IL" b="1" u="sng" kern="0" dirty="0" err="1">
                  <a:solidFill>
                    <a:schemeClr val="bg1"/>
                  </a:solidFill>
                </a:rPr>
                <a:t>פיברינוגן</a:t>
              </a:r>
              <a:endParaRPr lang="he-IL" b="1" u="sng" kern="0" dirty="0">
                <a:solidFill>
                  <a:schemeClr val="bg1"/>
                </a:solidFill>
              </a:endParaRPr>
            </a:p>
          </p:txBody>
        </p:sp>
      </p:grpSp>
      <p:grpSp>
        <p:nvGrpSpPr>
          <p:cNvPr id="138247" name="קבוצה 22"/>
          <p:cNvGrpSpPr>
            <a:grpSpLocks/>
          </p:cNvGrpSpPr>
          <p:nvPr/>
        </p:nvGrpSpPr>
        <p:grpSpPr bwMode="auto">
          <a:xfrm>
            <a:off x="0" y="3116263"/>
            <a:ext cx="2682875" cy="2617787"/>
            <a:chOff x="0" y="3116762"/>
            <a:chExt cx="2682875" cy="2616684"/>
          </a:xfrm>
        </p:grpSpPr>
        <p:grpSp>
          <p:nvGrpSpPr>
            <p:cNvPr id="138250" name="קבוצה 7182"/>
            <p:cNvGrpSpPr>
              <a:grpSpLocks/>
            </p:cNvGrpSpPr>
            <p:nvPr/>
          </p:nvGrpSpPr>
          <p:grpSpPr bwMode="auto">
            <a:xfrm>
              <a:off x="47608" y="3385448"/>
              <a:ext cx="2299332" cy="1760339"/>
              <a:chOff x="-190403" y="3248154"/>
              <a:chExt cx="2299495" cy="1759905"/>
            </a:xfrm>
          </p:grpSpPr>
          <p:grpSp>
            <p:nvGrpSpPr>
              <p:cNvPr id="138253" name="קבוצה 7171"/>
              <p:cNvGrpSpPr>
                <a:grpSpLocks/>
              </p:cNvGrpSpPr>
              <p:nvPr/>
            </p:nvGrpSpPr>
            <p:grpSpPr bwMode="auto">
              <a:xfrm>
                <a:off x="531184" y="3248154"/>
                <a:ext cx="1577908" cy="1759905"/>
                <a:chOff x="793137" y="3248154"/>
                <a:chExt cx="1577908" cy="1759905"/>
              </a:xfrm>
            </p:grpSpPr>
            <p:sp>
              <p:nvSpPr>
                <p:cNvPr id="7171" name="מלבן 7170"/>
                <p:cNvSpPr/>
                <p:nvPr/>
              </p:nvSpPr>
              <p:spPr>
                <a:xfrm>
                  <a:off x="877003" y="3440550"/>
                  <a:ext cx="1252686" cy="1560988"/>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3825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89998">
                  <a:off x="1238598" y="4574083"/>
                  <a:ext cx="417008" cy="40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260" name="קבוצה 7168"/>
                <p:cNvGrpSpPr>
                  <a:grpSpLocks/>
                </p:cNvGrpSpPr>
                <p:nvPr/>
              </p:nvGrpSpPr>
              <p:grpSpPr bwMode="auto">
                <a:xfrm>
                  <a:off x="793137" y="3248154"/>
                  <a:ext cx="1577908" cy="1759905"/>
                  <a:chOff x="793137" y="3248154"/>
                  <a:chExt cx="1577908" cy="1759905"/>
                </a:xfrm>
              </p:grpSpPr>
              <p:pic>
                <p:nvPicPr>
                  <p:cNvPr id="13827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370528">
                    <a:off x="1548687" y="4167136"/>
                    <a:ext cx="422015" cy="4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7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4707">
                    <a:off x="1030858" y="3922673"/>
                    <a:ext cx="417008" cy="40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273" name="קבוצה 7167"/>
                  <p:cNvGrpSpPr>
                    <a:grpSpLocks/>
                  </p:cNvGrpSpPr>
                  <p:nvPr/>
                </p:nvGrpSpPr>
                <p:grpSpPr bwMode="auto">
                  <a:xfrm>
                    <a:off x="793137" y="3248154"/>
                    <a:ext cx="1577908" cy="1759905"/>
                    <a:chOff x="254471" y="2024747"/>
                    <a:chExt cx="2536661" cy="2650936"/>
                  </a:xfrm>
                </p:grpSpPr>
                <p:grpSp>
                  <p:nvGrpSpPr>
                    <p:cNvPr id="138276" name="קבוצה 22"/>
                    <p:cNvGrpSpPr>
                      <a:grpSpLocks/>
                    </p:cNvGrpSpPr>
                    <p:nvPr/>
                  </p:nvGrpSpPr>
                  <p:grpSpPr bwMode="auto">
                    <a:xfrm>
                      <a:off x="254471" y="2024747"/>
                      <a:ext cx="2016342" cy="2650936"/>
                      <a:chOff x="1171597" y="1753704"/>
                      <a:chExt cx="2016342" cy="2650936"/>
                    </a:xfrm>
                  </p:grpSpPr>
                  <p:sp>
                    <p:nvSpPr>
                      <p:cNvPr id="14" name="מלבן 13"/>
                      <p:cNvSpPr/>
                      <p:nvPr/>
                    </p:nvSpPr>
                    <p:spPr>
                      <a:xfrm>
                        <a:off x="1786919" y="2023338"/>
                        <a:ext cx="403298" cy="2355686"/>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4" name="מלבן 13"/>
                      <p:cNvSpPr/>
                      <p:nvPr/>
                    </p:nvSpPr>
                    <p:spPr>
                      <a:xfrm rot="16890683">
                        <a:off x="1807937" y="1856507"/>
                        <a:ext cx="743662" cy="2016342"/>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743662 w 743663"/>
                          <a:gd name="connsiteY0" fmla="*/ 608260 h 2193735"/>
                          <a:gd name="connsiteX1" fmla="*/ 574320 w 743663"/>
                          <a:gd name="connsiteY1" fmla="*/ 0 h 2193735"/>
                          <a:gd name="connsiteX2" fmla="*/ 438889 w 743663"/>
                          <a:gd name="connsiteY2" fmla="*/ 871481 h 2193735"/>
                          <a:gd name="connsiteX3" fmla="*/ 541517 w 743663"/>
                          <a:gd name="connsiteY3" fmla="*/ 935831 h 2193735"/>
                          <a:gd name="connsiteX4" fmla="*/ 541921 w 743663"/>
                          <a:gd name="connsiteY4" fmla="*/ 974512 h 2193735"/>
                          <a:gd name="connsiteX5" fmla="*/ 696467 w 743663"/>
                          <a:gd name="connsiteY5" fmla="*/ 1309363 h 2193735"/>
                          <a:gd name="connsiteX6" fmla="*/ 445531 w 743663"/>
                          <a:gd name="connsiteY6" fmla="*/ 2161477 h 2193735"/>
                          <a:gd name="connsiteX7" fmla="*/ 567 w 743663"/>
                          <a:gd name="connsiteY7" fmla="*/ 1916778 h 2193735"/>
                          <a:gd name="connsiteX8" fmla="*/ 399851 w 743663"/>
                          <a:gd name="connsiteY8" fmla="*/ 2172205 h 2193735"/>
                          <a:gd name="connsiteX9" fmla="*/ 451366 w 743663"/>
                          <a:gd name="connsiteY9" fmla="*/ 2159325 h 2193735"/>
                          <a:gd name="connsiteX10" fmla="*/ 490002 w 743663"/>
                          <a:gd name="connsiteY10" fmla="*/ 2107808 h 2193735"/>
                          <a:gd name="connsiteX11" fmla="*/ 735104 w 743663"/>
                          <a:gd name="connsiteY11" fmla="*/ 1206332 h 2193735"/>
                          <a:gd name="connsiteX12" fmla="*/ 335859 w 743663"/>
                          <a:gd name="connsiteY12" fmla="*/ 523752 h 2193735"/>
                          <a:gd name="connsiteX13" fmla="*/ 743662 w 743663"/>
                          <a:gd name="connsiteY13" fmla="*/ 608260 h 2193735"/>
                          <a:gd name="connsiteX0" fmla="*/ 743662 w 743661"/>
                          <a:gd name="connsiteY0" fmla="*/ 611617 h 2197092"/>
                          <a:gd name="connsiteX1" fmla="*/ 574320 w 743661"/>
                          <a:gd name="connsiteY1" fmla="*/ 3357 h 2197092"/>
                          <a:gd name="connsiteX2" fmla="*/ 544934 w 743661"/>
                          <a:gd name="connsiteY2" fmla="*/ 490408 h 2197092"/>
                          <a:gd name="connsiteX3" fmla="*/ 438889 w 743661"/>
                          <a:gd name="connsiteY3" fmla="*/ 874838 h 2197092"/>
                          <a:gd name="connsiteX4" fmla="*/ 541517 w 743661"/>
                          <a:gd name="connsiteY4" fmla="*/ 939188 h 2197092"/>
                          <a:gd name="connsiteX5" fmla="*/ 541921 w 743661"/>
                          <a:gd name="connsiteY5" fmla="*/ 977869 h 2197092"/>
                          <a:gd name="connsiteX6" fmla="*/ 696467 w 743661"/>
                          <a:gd name="connsiteY6" fmla="*/ 1312720 h 2197092"/>
                          <a:gd name="connsiteX7" fmla="*/ 445531 w 743661"/>
                          <a:gd name="connsiteY7" fmla="*/ 2164834 h 2197092"/>
                          <a:gd name="connsiteX8" fmla="*/ 567 w 743661"/>
                          <a:gd name="connsiteY8" fmla="*/ 1920135 h 2197092"/>
                          <a:gd name="connsiteX9" fmla="*/ 399851 w 743661"/>
                          <a:gd name="connsiteY9" fmla="*/ 2175562 h 2197092"/>
                          <a:gd name="connsiteX10" fmla="*/ 451366 w 743661"/>
                          <a:gd name="connsiteY10" fmla="*/ 2162682 h 2197092"/>
                          <a:gd name="connsiteX11" fmla="*/ 490002 w 743661"/>
                          <a:gd name="connsiteY11" fmla="*/ 2111165 h 2197092"/>
                          <a:gd name="connsiteX12" fmla="*/ 735104 w 743661"/>
                          <a:gd name="connsiteY12" fmla="*/ 1209689 h 2197092"/>
                          <a:gd name="connsiteX13" fmla="*/ 335859 w 743661"/>
                          <a:gd name="connsiteY13" fmla="*/ 527109 h 2197092"/>
                          <a:gd name="connsiteX14" fmla="*/ 743662 w 743661"/>
                          <a:gd name="connsiteY14" fmla="*/ 611617 h 2197092"/>
                          <a:gd name="connsiteX0" fmla="*/ 743662 w 743663"/>
                          <a:gd name="connsiteY0" fmla="*/ 430867 h 2016342"/>
                          <a:gd name="connsiteX1" fmla="*/ 411328 w 743663"/>
                          <a:gd name="connsiteY1" fmla="*/ 5938 h 2016342"/>
                          <a:gd name="connsiteX2" fmla="*/ 544934 w 743663"/>
                          <a:gd name="connsiteY2" fmla="*/ 309658 h 2016342"/>
                          <a:gd name="connsiteX3" fmla="*/ 438889 w 743663"/>
                          <a:gd name="connsiteY3" fmla="*/ 694088 h 2016342"/>
                          <a:gd name="connsiteX4" fmla="*/ 541517 w 743663"/>
                          <a:gd name="connsiteY4" fmla="*/ 758438 h 2016342"/>
                          <a:gd name="connsiteX5" fmla="*/ 541921 w 743663"/>
                          <a:gd name="connsiteY5" fmla="*/ 797119 h 2016342"/>
                          <a:gd name="connsiteX6" fmla="*/ 696467 w 743663"/>
                          <a:gd name="connsiteY6" fmla="*/ 1131970 h 2016342"/>
                          <a:gd name="connsiteX7" fmla="*/ 445531 w 743663"/>
                          <a:gd name="connsiteY7" fmla="*/ 1984084 h 2016342"/>
                          <a:gd name="connsiteX8" fmla="*/ 567 w 743663"/>
                          <a:gd name="connsiteY8" fmla="*/ 1739385 h 2016342"/>
                          <a:gd name="connsiteX9" fmla="*/ 399851 w 743663"/>
                          <a:gd name="connsiteY9" fmla="*/ 1994812 h 2016342"/>
                          <a:gd name="connsiteX10" fmla="*/ 451366 w 743663"/>
                          <a:gd name="connsiteY10" fmla="*/ 1981932 h 2016342"/>
                          <a:gd name="connsiteX11" fmla="*/ 490002 w 743663"/>
                          <a:gd name="connsiteY11" fmla="*/ 1930415 h 2016342"/>
                          <a:gd name="connsiteX12" fmla="*/ 735104 w 743663"/>
                          <a:gd name="connsiteY12" fmla="*/ 1028939 h 2016342"/>
                          <a:gd name="connsiteX13" fmla="*/ 335859 w 743663"/>
                          <a:gd name="connsiteY13" fmla="*/ 346359 h 2016342"/>
                          <a:gd name="connsiteX14" fmla="*/ 743662 w 743663"/>
                          <a:gd name="connsiteY14" fmla="*/ 430867 h 201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3663" h="2016342">
                            <a:moveTo>
                              <a:pt x="743662" y="430867"/>
                            </a:moveTo>
                            <a:lnTo>
                              <a:pt x="411328" y="5938"/>
                            </a:lnTo>
                            <a:cubicBezTo>
                              <a:pt x="370522" y="-37244"/>
                              <a:pt x="567506" y="164411"/>
                              <a:pt x="544934" y="309658"/>
                            </a:cubicBezTo>
                            <a:cubicBezTo>
                              <a:pt x="522362" y="454905"/>
                              <a:pt x="431774" y="596311"/>
                              <a:pt x="438889" y="694088"/>
                            </a:cubicBezTo>
                            <a:cubicBezTo>
                              <a:pt x="517135" y="798545"/>
                              <a:pt x="517906" y="741266"/>
                              <a:pt x="541517" y="758438"/>
                            </a:cubicBezTo>
                            <a:cubicBezTo>
                              <a:pt x="565128" y="775610"/>
                              <a:pt x="496778" y="734864"/>
                              <a:pt x="541921" y="797119"/>
                            </a:cubicBezTo>
                            <a:cubicBezTo>
                              <a:pt x="587064" y="859374"/>
                              <a:pt x="678188" y="841844"/>
                              <a:pt x="696467" y="1131970"/>
                            </a:cubicBezTo>
                            <a:lnTo>
                              <a:pt x="445531" y="1984084"/>
                            </a:lnTo>
                            <a:lnTo>
                              <a:pt x="567" y="1739385"/>
                            </a:lnTo>
                            <a:cubicBezTo>
                              <a:pt x="-15632" y="1758345"/>
                              <a:pt x="320425" y="1945802"/>
                              <a:pt x="399851" y="1994812"/>
                            </a:cubicBezTo>
                            <a:cubicBezTo>
                              <a:pt x="470691" y="2052408"/>
                              <a:pt x="438487" y="1975493"/>
                              <a:pt x="451366" y="1981932"/>
                            </a:cubicBezTo>
                            <a:cubicBezTo>
                              <a:pt x="464245" y="1988371"/>
                              <a:pt x="438419" y="2003388"/>
                              <a:pt x="490002" y="1930415"/>
                            </a:cubicBezTo>
                            <a:cubicBezTo>
                              <a:pt x="541585" y="1754411"/>
                              <a:pt x="769380" y="1331585"/>
                              <a:pt x="735104" y="1028939"/>
                            </a:cubicBezTo>
                            <a:cubicBezTo>
                              <a:pt x="700828" y="726293"/>
                              <a:pt x="318761" y="575319"/>
                              <a:pt x="335859" y="346359"/>
                            </a:cubicBezTo>
                            <a:lnTo>
                              <a:pt x="743662" y="430867"/>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5" name="מלבן 13"/>
                      <p:cNvSpPr/>
                      <p:nvPr/>
                    </p:nvSpPr>
                    <p:spPr>
                      <a:xfrm rot="1422859">
                        <a:off x="1939918" y="1753704"/>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מלבן 13"/>
                      <p:cNvSpPr/>
                      <p:nvPr/>
                    </p:nvSpPr>
                    <p:spPr>
                      <a:xfrm>
                        <a:off x="1875418" y="1906105"/>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8" name="מלבן 13"/>
                      <p:cNvSpPr/>
                      <p:nvPr/>
                    </p:nvSpPr>
                    <p:spPr>
                      <a:xfrm>
                        <a:off x="2180218" y="2210905"/>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29" name="מלבן 13"/>
                    <p:cNvSpPr/>
                    <p:nvPr/>
                  </p:nvSpPr>
                  <p:spPr>
                    <a:xfrm rot="2341142">
                      <a:off x="936493" y="2321032"/>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138278" name="קבוצה 29"/>
                    <p:cNvGrpSpPr>
                      <a:grpSpLocks/>
                    </p:cNvGrpSpPr>
                    <p:nvPr/>
                  </p:nvGrpSpPr>
                  <p:grpSpPr bwMode="auto">
                    <a:xfrm>
                      <a:off x="526598" y="2024749"/>
                      <a:ext cx="2264534" cy="2355686"/>
                      <a:chOff x="526598" y="2024749"/>
                      <a:chExt cx="2264534" cy="2355686"/>
                    </a:xfrm>
                  </p:grpSpPr>
                  <p:sp>
                    <p:nvSpPr>
                      <p:cNvPr id="31" name="מלבן 13"/>
                      <p:cNvSpPr/>
                      <p:nvPr/>
                    </p:nvSpPr>
                    <p:spPr>
                      <a:xfrm rot="2380183">
                        <a:off x="1022194" y="2024749"/>
                        <a:ext cx="403298" cy="2355686"/>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7" name="מלבן 13"/>
                      <p:cNvSpPr/>
                      <p:nvPr/>
                    </p:nvSpPr>
                    <p:spPr>
                      <a:xfrm rot="18767480">
                        <a:off x="1405358" y="1928422"/>
                        <a:ext cx="507013" cy="2264534"/>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297014 w 507013"/>
                          <a:gd name="connsiteY0" fmla="*/ 0 h 2264534"/>
                          <a:gd name="connsiteX1" fmla="*/ 342733 w 507013"/>
                          <a:gd name="connsiteY1" fmla="*/ 0 h 2264534"/>
                          <a:gd name="connsiteX2" fmla="*/ 207302 w 507013"/>
                          <a:gd name="connsiteY2" fmla="*/ 871481 h 2264534"/>
                          <a:gd name="connsiteX3" fmla="*/ 309930 w 507013"/>
                          <a:gd name="connsiteY3" fmla="*/ 935831 h 2264534"/>
                          <a:gd name="connsiteX4" fmla="*/ 310334 w 507013"/>
                          <a:gd name="connsiteY4" fmla="*/ 974512 h 2264534"/>
                          <a:gd name="connsiteX5" fmla="*/ 464880 w 507013"/>
                          <a:gd name="connsiteY5" fmla="*/ 1309363 h 2264534"/>
                          <a:gd name="connsiteX6" fmla="*/ 213944 w 507013"/>
                          <a:gd name="connsiteY6" fmla="*/ 2161477 h 2264534"/>
                          <a:gd name="connsiteX7" fmla="*/ 1694 w 507013"/>
                          <a:gd name="connsiteY7" fmla="*/ 2262953 h 2264534"/>
                          <a:gd name="connsiteX8" fmla="*/ 168264 w 507013"/>
                          <a:gd name="connsiteY8" fmla="*/ 2172205 h 2264534"/>
                          <a:gd name="connsiteX9" fmla="*/ 219779 w 507013"/>
                          <a:gd name="connsiteY9" fmla="*/ 2159325 h 2264534"/>
                          <a:gd name="connsiteX10" fmla="*/ 258415 w 507013"/>
                          <a:gd name="connsiteY10" fmla="*/ 2107808 h 2264534"/>
                          <a:gd name="connsiteX11" fmla="*/ 503517 w 507013"/>
                          <a:gd name="connsiteY11" fmla="*/ 1206332 h 2264534"/>
                          <a:gd name="connsiteX12" fmla="*/ 104272 w 507013"/>
                          <a:gd name="connsiteY12" fmla="*/ 523752 h 2264534"/>
                          <a:gd name="connsiteX13" fmla="*/ 297014 w 507013"/>
                          <a:gd name="connsiteY13" fmla="*/ 0 h 226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013" h="2264534">
                            <a:moveTo>
                              <a:pt x="297014" y="0"/>
                            </a:moveTo>
                            <a:lnTo>
                              <a:pt x="342733" y="0"/>
                            </a:lnTo>
                            <a:cubicBezTo>
                              <a:pt x="340519" y="290494"/>
                              <a:pt x="209516" y="580987"/>
                              <a:pt x="207302" y="871481"/>
                            </a:cubicBezTo>
                            <a:cubicBezTo>
                              <a:pt x="285548" y="975938"/>
                              <a:pt x="286319" y="918659"/>
                              <a:pt x="309930" y="935831"/>
                            </a:cubicBezTo>
                            <a:cubicBezTo>
                              <a:pt x="333541" y="953003"/>
                              <a:pt x="265191" y="912257"/>
                              <a:pt x="310334" y="974512"/>
                            </a:cubicBezTo>
                            <a:cubicBezTo>
                              <a:pt x="355477" y="1036767"/>
                              <a:pt x="446601" y="1019237"/>
                              <a:pt x="464880" y="1309363"/>
                            </a:cubicBezTo>
                            <a:lnTo>
                              <a:pt x="213944" y="2161477"/>
                            </a:lnTo>
                            <a:lnTo>
                              <a:pt x="1694" y="2262953"/>
                            </a:lnTo>
                            <a:cubicBezTo>
                              <a:pt x="-14505" y="2281913"/>
                              <a:pt x="88838" y="2123195"/>
                              <a:pt x="168264" y="2172205"/>
                            </a:cubicBezTo>
                            <a:cubicBezTo>
                              <a:pt x="239104" y="2229801"/>
                              <a:pt x="206900" y="2152886"/>
                              <a:pt x="219779" y="2159325"/>
                            </a:cubicBezTo>
                            <a:cubicBezTo>
                              <a:pt x="232658" y="2165764"/>
                              <a:pt x="206832" y="2180781"/>
                              <a:pt x="258415" y="2107808"/>
                            </a:cubicBezTo>
                            <a:cubicBezTo>
                              <a:pt x="309998" y="1931804"/>
                              <a:pt x="537793" y="1508978"/>
                              <a:pt x="503517" y="1206332"/>
                            </a:cubicBezTo>
                            <a:cubicBezTo>
                              <a:pt x="469241" y="903686"/>
                              <a:pt x="87174" y="752712"/>
                              <a:pt x="104272" y="523752"/>
                            </a:cubicBezTo>
                            <a:lnTo>
                              <a:pt x="297014"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pic>
                <p:nvPicPr>
                  <p:cNvPr id="36" name="Picture 12"/>
                  <p:cNvPicPr>
                    <a:picLocks noChangeAspect="1" noChangeArrowheads="1"/>
                  </p:cNvPicPr>
                  <p:nvPr/>
                </p:nvPicPr>
                <p:blipFill>
                  <a:blip r:embed="rId5" cstate="email">
                    <a:extLst/>
                  </a:blip>
                  <a:srcRect/>
                  <a:stretch>
                    <a:fillRect/>
                  </a:stretch>
                </p:blipFill>
                <p:spPr bwMode="auto">
                  <a:xfrm>
                    <a:off x="1528440" y="3551681"/>
                    <a:ext cx="477265" cy="464706"/>
                  </a:xfrm>
                  <a:prstGeom prst="rect">
                    <a:avLst/>
                  </a:prstGeom>
                  <a:noFill/>
                  <a:ln>
                    <a:noFill/>
                  </a:ln>
                  <a:effectLst/>
                  <a:scene3d>
                    <a:camera prst="isometricOffAxis1Left"/>
                    <a:lightRig rig="threePt" dir="t"/>
                  </a:scene3d>
                  <a:extLst/>
                </p:spPr>
              </p:pic>
              <p:sp>
                <p:nvSpPr>
                  <p:cNvPr id="37" name="מלבן 13"/>
                  <p:cNvSpPr/>
                  <p:nvPr/>
                </p:nvSpPr>
                <p:spPr>
                  <a:xfrm>
                    <a:off x="1723950" y="3295572"/>
                    <a:ext cx="250868" cy="1563894"/>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41" name="מלבן 13"/>
                <p:cNvSpPr/>
                <p:nvPr/>
              </p:nvSpPr>
              <p:spPr>
                <a:xfrm>
                  <a:off x="1054102" y="4209106"/>
                  <a:ext cx="459440" cy="764254"/>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3" name="מלבן 13"/>
                <p:cNvSpPr/>
                <p:nvPr/>
              </p:nvSpPr>
              <p:spPr>
                <a:xfrm>
                  <a:off x="1753100" y="4110363"/>
                  <a:ext cx="250868" cy="82468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4" name="מלבן 13"/>
                <p:cNvSpPr/>
                <p:nvPr/>
              </p:nvSpPr>
              <p:spPr>
                <a:xfrm rot="3970744">
                  <a:off x="1537351" y="4241800"/>
                  <a:ext cx="459440" cy="749002"/>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5" name="מלבן 13"/>
                <p:cNvSpPr/>
                <p:nvPr/>
              </p:nvSpPr>
              <p:spPr>
                <a:xfrm rot="4942492">
                  <a:off x="1319074" y="3129469"/>
                  <a:ext cx="459440" cy="1160790"/>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6" name="מלבן 13"/>
                <p:cNvSpPr/>
                <p:nvPr/>
              </p:nvSpPr>
              <p:spPr>
                <a:xfrm rot="4818257">
                  <a:off x="1227986" y="4322959"/>
                  <a:ext cx="459440" cy="855046"/>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7" name="מלבן 13"/>
                <p:cNvSpPr/>
                <p:nvPr/>
              </p:nvSpPr>
              <p:spPr>
                <a:xfrm rot="2800250">
                  <a:off x="1601440" y="3383292"/>
                  <a:ext cx="459440" cy="568982"/>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8" name="מלבן 13"/>
                <p:cNvSpPr/>
                <p:nvPr/>
              </p:nvSpPr>
              <p:spPr>
                <a:xfrm rot="20400729">
                  <a:off x="1688089" y="3979652"/>
                  <a:ext cx="459440" cy="874603"/>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9" name="מלבן 13"/>
                <p:cNvSpPr/>
                <p:nvPr/>
              </p:nvSpPr>
              <p:spPr>
                <a:xfrm rot="5776737">
                  <a:off x="1620097" y="4490372"/>
                  <a:ext cx="459440" cy="512553"/>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0" name="מלבן 13"/>
                <p:cNvSpPr/>
                <p:nvPr/>
              </p:nvSpPr>
              <p:spPr>
                <a:xfrm>
                  <a:off x="1774248" y="3486465"/>
                  <a:ext cx="459440" cy="1456378"/>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1" name="מלבן 13"/>
                <p:cNvSpPr/>
                <p:nvPr/>
              </p:nvSpPr>
              <p:spPr>
                <a:xfrm>
                  <a:off x="943048" y="3501730"/>
                  <a:ext cx="298673" cy="1456378"/>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54" name="TextBox 53"/>
              <p:cNvSpPr txBox="1"/>
              <p:nvPr/>
            </p:nvSpPr>
            <p:spPr>
              <a:xfrm>
                <a:off x="-190386" y="3498300"/>
                <a:ext cx="723951" cy="58539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a:solidFill>
                      <a:prstClr val="black"/>
                    </a:solidFill>
                  </a:rPr>
                  <a:t>סיבי </a:t>
                </a:r>
              </a:p>
              <a:p>
                <a:pPr algn="ctr" fontAlgn="auto">
                  <a:spcBef>
                    <a:spcPts val="0"/>
                  </a:spcBef>
                  <a:spcAft>
                    <a:spcPts val="0"/>
                  </a:spcAft>
                  <a:defRPr/>
                </a:pPr>
                <a:r>
                  <a:rPr lang="he-IL" sz="1600" kern="0" dirty="0">
                    <a:solidFill>
                      <a:prstClr val="black"/>
                    </a:solidFill>
                  </a:rPr>
                  <a:t>פיברין</a:t>
                </a:r>
              </a:p>
            </p:txBody>
          </p:sp>
          <p:cxnSp>
            <p:nvCxnSpPr>
              <p:cNvPr id="7174" name="מחבר חץ ישר 7173"/>
              <p:cNvCxnSpPr/>
              <p:nvPr/>
            </p:nvCxnSpPr>
            <p:spPr>
              <a:xfrm>
                <a:off x="331939" y="3779100"/>
                <a:ext cx="4032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38175" y="3116762"/>
              <a:ext cx="1406525" cy="36973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קריש דם </a:t>
              </a:r>
            </a:p>
          </p:txBody>
        </p:sp>
        <p:sp>
          <p:nvSpPr>
            <p:cNvPr id="69" name="TextBox 68"/>
            <p:cNvSpPr txBox="1"/>
            <p:nvPr/>
          </p:nvSpPr>
          <p:spPr>
            <a:xfrm>
              <a:off x="0" y="5147906"/>
              <a:ext cx="2682875" cy="58554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הקריש נוצר מסבך של סיבי פיברין </a:t>
              </a:r>
              <a:r>
                <a:rPr lang="he-IL" sz="1600" kern="0" dirty="0"/>
                <a:t>וביניהם </a:t>
              </a:r>
              <a:r>
                <a:rPr lang="he-IL" sz="1600" kern="0" dirty="0">
                  <a:solidFill>
                    <a:prstClr val="black"/>
                  </a:solidFill>
                </a:rPr>
                <a:t>תאי דם אדומים</a:t>
              </a:r>
            </a:p>
          </p:txBody>
        </p:sp>
      </p:grpSp>
      <p:sp>
        <p:nvSpPr>
          <p:cNvPr id="138248" name="מלבן 1"/>
          <p:cNvSpPr>
            <a:spLocks noChangeArrowheads="1"/>
          </p:cNvSpPr>
          <p:nvPr/>
        </p:nvSpPr>
        <p:spPr bwMode="auto">
          <a:xfrm>
            <a:off x="231775" y="5738813"/>
            <a:ext cx="8539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t>תהליך הקרישה צריך להיות מבוקר בדייקנות</a:t>
            </a:r>
            <a:r>
              <a:rPr lang="he-IL"/>
              <a:t>:</a:t>
            </a:r>
          </a:p>
          <a:p>
            <a:r>
              <a:rPr lang="he-IL"/>
              <a:t>מצד אחד, הוא צריך להיות מופעל במהירות במקרה פציעה.</a:t>
            </a:r>
          </a:p>
          <a:p>
            <a:r>
              <a:rPr lang="he-IL"/>
              <a:t>מצד אחר, הוא אינו צריך לפעול שלא לצורך. השאלה הבאה דנה בליקויים בקרישת הדם.</a:t>
            </a:r>
          </a:p>
        </p:txBody>
      </p:sp>
      <p:sp>
        <p:nvSpPr>
          <p:cNvPr id="5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a:t>
            </a:r>
            <a:endParaRPr lang="he-IL" sz="1800" dirty="0" smtClean="0"/>
          </a:p>
        </p:txBody>
      </p:sp>
      <p:sp>
        <p:nvSpPr>
          <p:cNvPr id="9" name="TextBox 8"/>
          <p:cNvSpPr txBox="1"/>
          <p:nvPr/>
        </p:nvSpPr>
        <p:spPr>
          <a:xfrm>
            <a:off x="300038" y="428625"/>
            <a:ext cx="8183562"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rPr>
              <a:t>שאלה </a:t>
            </a:r>
            <a:r>
              <a:rPr lang="he-IL" b="1" dirty="0" smtClean="0">
                <a:solidFill>
                  <a:srgbClr val="1F497D"/>
                </a:solidFill>
              </a:rPr>
              <a:t>13:</a:t>
            </a:r>
            <a:endParaRPr lang="he-IL" b="1" dirty="0">
              <a:solidFill>
                <a:srgbClr val="1F497D"/>
              </a:solidFill>
            </a:endParaRPr>
          </a:p>
          <a:p>
            <a:pPr>
              <a:defRPr/>
            </a:pPr>
            <a:r>
              <a:rPr lang="he-IL" u="sng" dirty="0">
                <a:solidFill>
                  <a:schemeClr val="tx2"/>
                </a:solidFill>
              </a:rPr>
              <a:t>יש שני </a:t>
            </a:r>
            <a:r>
              <a:rPr lang="he-IL" u="sng" dirty="0">
                <a:solidFill>
                  <a:srgbClr val="1F497D"/>
                </a:solidFill>
              </a:rPr>
              <a:t>ליקויים מרכזיים בתהליך קרישת הדם, הגורמים למחלות</a:t>
            </a:r>
            <a:r>
              <a:rPr lang="he-IL" dirty="0">
                <a:solidFill>
                  <a:srgbClr val="1F497D"/>
                </a:solidFill>
              </a:rPr>
              <a:t>:</a:t>
            </a:r>
          </a:p>
          <a:p>
            <a:pPr>
              <a:defRPr/>
            </a:pPr>
            <a:r>
              <a:rPr lang="he-IL" u="sng" dirty="0">
                <a:solidFill>
                  <a:srgbClr val="FF6600"/>
                </a:solidFill>
              </a:rPr>
              <a:t>דממת</a:t>
            </a:r>
            <a:r>
              <a:rPr lang="he-IL" dirty="0">
                <a:solidFill>
                  <a:srgbClr val="FF6600"/>
                </a:solidFill>
              </a:rPr>
              <a:t> </a:t>
            </a:r>
            <a:r>
              <a:rPr lang="he-IL" dirty="0">
                <a:solidFill>
                  <a:srgbClr val="1D4C72"/>
                </a:solidFill>
              </a:rPr>
              <a:t>– </a:t>
            </a:r>
            <a:r>
              <a:rPr lang="he-IL" dirty="0">
                <a:solidFill>
                  <a:srgbClr val="1F497D"/>
                </a:solidFill>
              </a:rPr>
              <a:t>מחלה תורשתית המתאפיינת באי-קרישה או ב</a:t>
            </a:r>
            <a:r>
              <a:rPr lang="he-IL" dirty="0">
                <a:solidFill>
                  <a:schemeClr val="tx2"/>
                </a:solidFill>
              </a:rPr>
              <a:t>קרישה אִטית מדי</a:t>
            </a:r>
            <a:r>
              <a:rPr lang="he-IL" dirty="0">
                <a:solidFill>
                  <a:srgbClr val="1F497D"/>
                </a:solidFill>
              </a:rPr>
              <a:t>.</a:t>
            </a:r>
          </a:p>
          <a:p>
            <a:pPr>
              <a:defRPr/>
            </a:pPr>
            <a:r>
              <a:rPr lang="he-IL" u="sng" dirty="0">
                <a:solidFill>
                  <a:srgbClr val="FF6600"/>
                </a:solidFill>
              </a:rPr>
              <a:t>קרישת יתר</a:t>
            </a:r>
            <a:r>
              <a:rPr lang="he-IL" dirty="0">
                <a:solidFill>
                  <a:srgbClr val="FF6600"/>
                </a:solidFill>
              </a:rPr>
              <a:t> </a:t>
            </a:r>
            <a:r>
              <a:rPr lang="he-IL" dirty="0">
                <a:solidFill>
                  <a:srgbClr val="1D4C72"/>
                </a:solidFill>
              </a:rPr>
              <a:t>– </a:t>
            </a:r>
            <a:r>
              <a:rPr lang="he-IL" dirty="0">
                <a:solidFill>
                  <a:srgbClr val="1F497D"/>
                </a:solidFill>
              </a:rPr>
              <a:t>היווצרות קרישי דם שלא לצורך, גם לא במצב פציעה.</a:t>
            </a:r>
          </a:p>
          <a:p>
            <a:pPr>
              <a:defRPr/>
            </a:pPr>
            <a:r>
              <a:rPr lang="he-IL" dirty="0">
                <a:solidFill>
                  <a:schemeClr val="tx2"/>
                </a:solidFill>
              </a:rPr>
              <a:t>מתחו קו ביניהם </a:t>
            </a:r>
            <a:r>
              <a:rPr lang="he-IL" dirty="0">
                <a:solidFill>
                  <a:srgbClr val="1D4C72"/>
                </a:solidFill>
              </a:rPr>
              <a:t>לבין המילים/המשפטים הקשורים אליהם:</a:t>
            </a:r>
          </a:p>
          <a:p>
            <a:pPr>
              <a:defRPr/>
            </a:pPr>
            <a:endParaRPr lang="en-US" dirty="0">
              <a:solidFill>
                <a:prstClr val="black"/>
              </a:solidFill>
            </a:endParaRPr>
          </a:p>
        </p:txBody>
      </p:sp>
      <p:grpSp>
        <p:nvGrpSpPr>
          <p:cNvPr id="139269" name="קבוצה 62"/>
          <p:cNvGrpSpPr>
            <a:grpSpLocks/>
          </p:cNvGrpSpPr>
          <p:nvPr/>
        </p:nvGrpSpPr>
        <p:grpSpPr bwMode="auto">
          <a:xfrm>
            <a:off x="3433763" y="2697163"/>
            <a:ext cx="5272087" cy="2819400"/>
            <a:chOff x="3469015" y="2765310"/>
            <a:chExt cx="5272389" cy="2818915"/>
          </a:xfrm>
        </p:grpSpPr>
        <p:sp>
          <p:nvSpPr>
            <p:cNvPr id="7" name="TextBox 6"/>
            <p:cNvSpPr txBox="1"/>
            <p:nvPr/>
          </p:nvSpPr>
          <p:spPr>
            <a:xfrm>
              <a:off x="3707154" y="5214401"/>
              <a:ext cx="1841605" cy="369824"/>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a:t>
              </a:r>
              <a:r>
                <a:rPr lang="he-IL" dirty="0">
                  <a:solidFill>
                    <a:schemeClr val="tx2"/>
                  </a:solidFill>
                </a:rPr>
                <a:t>לאבדן</a:t>
              </a:r>
              <a:r>
                <a:rPr lang="he-IL" dirty="0">
                  <a:solidFill>
                    <a:srgbClr val="1D4C72"/>
                  </a:solidFill>
                </a:rPr>
                <a:t> דם</a:t>
              </a:r>
              <a:endParaRPr lang="en-US" dirty="0">
                <a:solidFill>
                  <a:prstClr val="black"/>
                </a:solidFill>
              </a:endParaRPr>
            </a:p>
          </p:txBody>
        </p:sp>
        <p:sp>
          <p:nvSpPr>
            <p:cNvPr id="8" name="TextBox 7"/>
            <p:cNvSpPr txBox="1"/>
            <p:nvPr/>
          </p:nvSpPr>
          <p:spPr>
            <a:xfrm>
              <a:off x="4408869" y="3247827"/>
              <a:ext cx="1227207" cy="36823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אי-קרישה</a:t>
              </a:r>
              <a:endParaRPr lang="en-US" dirty="0">
                <a:solidFill>
                  <a:prstClr val="black"/>
                </a:solidFill>
              </a:endParaRPr>
            </a:p>
          </p:txBody>
        </p:sp>
        <p:sp>
          <p:nvSpPr>
            <p:cNvPr id="14" name="TextBox 13"/>
            <p:cNvSpPr txBox="1"/>
            <p:nvPr/>
          </p:nvSpPr>
          <p:spPr>
            <a:xfrm>
              <a:off x="4113577" y="4300158"/>
              <a:ext cx="1816204" cy="369824"/>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לשטפי דם</a:t>
              </a:r>
              <a:endParaRPr lang="en-US" dirty="0">
                <a:solidFill>
                  <a:prstClr val="black"/>
                </a:solidFill>
              </a:endParaRPr>
            </a:p>
          </p:txBody>
        </p:sp>
        <p:grpSp>
          <p:nvGrpSpPr>
            <p:cNvPr id="139281" name="קבוצה 2"/>
            <p:cNvGrpSpPr>
              <a:grpSpLocks/>
            </p:cNvGrpSpPr>
            <p:nvPr/>
          </p:nvGrpSpPr>
          <p:grpSpPr bwMode="auto">
            <a:xfrm>
              <a:off x="7555368" y="3490075"/>
              <a:ext cx="1186036" cy="622300"/>
              <a:chOff x="7827963" y="3831611"/>
              <a:chExt cx="1186036" cy="622300"/>
            </a:xfrm>
          </p:grpSpPr>
          <p:sp>
            <p:nvSpPr>
              <p:cNvPr id="2" name="אליפסה 1"/>
              <p:cNvSpPr/>
              <p:nvPr/>
            </p:nvSpPr>
            <p:spPr>
              <a:xfrm>
                <a:off x="7828069" y="3832208"/>
                <a:ext cx="1185930" cy="622193"/>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TextBox 4"/>
              <p:cNvSpPr txBox="1"/>
              <p:nvPr/>
            </p:nvSpPr>
            <p:spPr>
              <a:xfrm>
                <a:off x="7951901" y="3957599"/>
                <a:ext cx="938266" cy="3714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דממת</a:t>
                </a:r>
                <a:endParaRPr lang="en-US" dirty="0">
                  <a:solidFill>
                    <a:prstClr val="black"/>
                  </a:solidFill>
                </a:endParaRPr>
              </a:p>
            </p:txBody>
          </p:sp>
        </p:grpSp>
        <p:sp>
          <p:nvSpPr>
            <p:cNvPr id="44" name="TextBox 43"/>
            <p:cNvSpPr txBox="1"/>
            <p:nvPr/>
          </p:nvSpPr>
          <p:spPr>
            <a:xfrm>
              <a:off x="3469015" y="2765310"/>
              <a:ext cx="2959270" cy="369823"/>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גורמות קרישה</a:t>
              </a:r>
              <a:endParaRPr lang="en-US" dirty="0">
                <a:solidFill>
                  <a:prstClr val="black"/>
                </a:solidFill>
              </a:endParaRPr>
            </a:p>
          </p:txBody>
        </p:sp>
      </p:grpSp>
      <p:grpSp>
        <p:nvGrpSpPr>
          <p:cNvPr id="139270" name="קבוצה 61"/>
          <p:cNvGrpSpPr>
            <a:grpSpLocks/>
          </p:cNvGrpSpPr>
          <p:nvPr/>
        </p:nvGrpSpPr>
        <p:grpSpPr bwMode="auto">
          <a:xfrm>
            <a:off x="315913" y="2182813"/>
            <a:ext cx="7550150" cy="4124325"/>
            <a:chOff x="383662" y="2696287"/>
            <a:chExt cx="7548865" cy="4124606"/>
          </a:xfrm>
        </p:grpSpPr>
        <p:sp>
          <p:nvSpPr>
            <p:cNvPr id="10" name="TextBox 9"/>
            <p:cNvSpPr txBox="1"/>
            <p:nvPr/>
          </p:nvSpPr>
          <p:spPr>
            <a:xfrm>
              <a:off x="2786728" y="5201533"/>
              <a:ext cx="3423654" cy="369912"/>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להיסחפות קרישים בכלי הדם </a:t>
              </a:r>
              <a:endParaRPr lang="en-US" dirty="0">
                <a:solidFill>
                  <a:prstClr val="black"/>
                </a:solidFill>
              </a:endParaRPr>
            </a:p>
          </p:txBody>
        </p:sp>
        <p:sp>
          <p:nvSpPr>
            <p:cNvPr id="11" name="TextBox 10"/>
            <p:cNvSpPr txBox="1"/>
            <p:nvPr/>
          </p:nvSpPr>
          <p:spPr>
            <a:xfrm>
              <a:off x="1639160" y="4212452"/>
              <a:ext cx="5615619" cy="369913"/>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לשבץ מוחי הנובע מחסימת כלי דם צר </a:t>
              </a:r>
              <a:r>
                <a:rPr lang="he-IL" dirty="0">
                  <a:solidFill>
                    <a:schemeClr val="tx2"/>
                  </a:solidFill>
                </a:rPr>
                <a:t>במוח ע</a:t>
              </a:r>
              <a:r>
                <a:rPr lang="he-IL" dirty="0">
                  <a:solidFill>
                    <a:srgbClr val="1D4C72"/>
                  </a:solidFill>
                </a:rPr>
                <a:t>ל ידי קריש</a:t>
              </a:r>
              <a:endParaRPr lang="en-US" dirty="0">
                <a:solidFill>
                  <a:prstClr val="black"/>
                </a:solidFill>
              </a:endParaRPr>
            </a:p>
          </p:txBody>
        </p:sp>
        <p:sp>
          <p:nvSpPr>
            <p:cNvPr id="12" name="TextBox 11"/>
            <p:cNvSpPr txBox="1"/>
            <p:nvPr/>
          </p:nvSpPr>
          <p:spPr>
            <a:xfrm>
              <a:off x="3559708" y="2696287"/>
              <a:ext cx="2958596" cy="369912"/>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נוגדות קרישה</a:t>
              </a:r>
              <a:endParaRPr lang="en-US" dirty="0">
                <a:solidFill>
                  <a:prstClr val="black"/>
                </a:solidFill>
              </a:endParaRPr>
            </a:p>
          </p:txBody>
        </p:sp>
        <p:sp>
          <p:nvSpPr>
            <p:cNvPr id="15" name="TextBox 14"/>
            <p:cNvSpPr txBox="1"/>
            <p:nvPr/>
          </p:nvSpPr>
          <p:spPr>
            <a:xfrm>
              <a:off x="605874" y="6174736"/>
              <a:ext cx="7326653" cy="64615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lgn="ctr">
                <a:defRPr/>
              </a:pPr>
              <a:r>
                <a:rPr lang="he-IL" dirty="0">
                  <a:solidFill>
                    <a:srgbClr val="1D4C72"/>
                  </a:solidFill>
                </a:rPr>
                <a:t>סכנה מוגברת כאשר טסים טיסות ארוכות, כנראה בשל העדר זרימת דם לרגליים, לכן מומלץ</a:t>
              </a:r>
              <a:r>
                <a:rPr lang="he-IL" dirty="0">
                  <a:solidFill>
                    <a:schemeClr val="tx2"/>
                  </a:solidFill>
                </a:rPr>
                <a:t> ללכת</a:t>
              </a:r>
              <a:r>
                <a:rPr lang="he-IL" dirty="0">
                  <a:solidFill>
                    <a:srgbClr val="1D4C72"/>
                  </a:solidFill>
                </a:rPr>
                <a:t> הליכות קצרות בזמן הטיסה</a:t>
              </a:r>
              <a:endParaRPr lang="en-US" dirty="0">
                <a:solidFill>
                  <a:prstClr val="black"/>
                </a:solidFill>
              </a:endParaRPr>
            </a:p>
          </p:txBody>
        </p:sp>
        <p:grpSp>
          <p:nvGrpSpPr>
            <p:cNvPr id="139275" name="קבוצה 16"/>
            <p:cNvGrpSpPr>
              <a:grpSpLocks/>
            </p:cNvGrpSpPr>
            <p:nvPr/>
          </p:nvGrpSpPr>
          <p:grpSpPr bwMode="auto">
            <a:xfrm>
              <a:off x="383662" y="3958761"/>
              <a:ext cx="1186036" cy="622300"/>
              <a:chOff x="1342817" y="4269911"/>
              <a:chExt cx="1186036" cy="622300"/>
            </a:xfrm>
          </p:grpSpPr>
          <p:sp>
            <p:nvSpPr>
              <p:cNvPr id="16" name="אליפסה 15"/>
              <p:cNvSpPr/>
              <p:nvPr/>
            </p:nvSpPr>
            <p:spPr>
              <a:xfrm>
                <a:off x="1342817" y="4269585"/>
                <a:ext cx="1185660" cy="622342"/>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TextBox 12"/>
              <p:cNvSpPr txBox="1"/>
              <p:nvPr/>
            </p:nvSpPr>
            <p:spPr>
              <a:xfrm>
                <a:off x="1342817" y="4396594"/>
                <a:ext cx="1185660" cy="368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קרישת יתר</a:t>
                </a:r>
                <a:endParaRPr lang="en-US" dirty="0">
                  <a:solidFill>
                    <a:prstClr val="black"/>
                  </a:solidFill>
                </a:endParaRPr>
              </a:p>
            </p:txBody>
          </p:sp>
        </p:grpSp>
      </p:grpSp>
      <p:sp>
        <p:nvSpPr>
          <p:cNvPr id="2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p:nvPr/>
        </p:nvSpPr>
        <p:spPr bwMode="auto">
          <a:xfrm>
            <a:off x="522288" y="2159000"/>
            <a:ext cx="4279900" cy="2481263"/>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3D77CC-6439-407D-8ED2-12D0018DDE6C}"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הרכב הדם</a:t>
            </a:r>
            <a:endParaRPr lang="he-IL" sz="1800" dirty="0" smtClean="0"/>
          </a:p>
        </p:txBody>
      </p:sp>
      <p:sp>
        <p:nvSpPr>
          <p:cNvPr id="9" name="TextBox 8"/>
          <p:cNvSpPr txBox="1"/>
          <p:nvPr/>
        </p:nvSpPr>
        <p:spPr>
          <a:xfrm>
            <a:off x="488950" y="5445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כאשר שמים דם במבחנה ומסובבים אותו במהירות במכשיר הנקרא צנטריפוגה, מתקבלות שתי שכבות (כפי שרואים במבחנה השמאלית):</a:t>
            </a:r>
          </a:p>
          <a:p>
            <a:pPr fontAlgn="auto">
              <a:spcBef>
                <a:spcPts val="0"/>
              </a:spcBef>
              <a:spcAft>
                <a:spcPts val="0"/>
              </a:spcAft>
              <a:defRPr/>
            </a:pPr>
            <a:r>
              <a:rPr lang="he-IL" dirty="0"/>
              <a:t>צבעה של השכבה התחתונה - המורכבת מתאי הדם, הוא אדום, מכיוון שמרבית תאי הדם הם תאים אדומים. ואילו צבעה של השכבה העליונה - הפלסמה, הוא צהבהב.</a:t>
            </a:r>
          </a:p>
        </p:txBody>
      </p:sp>
      <p:sp>
        <p:nvSpPr>
          <p:cNvPr id="15" name="TextBox 14"/>
          <p:cNvSpPr txBox="1"/>
          <p:nvPr/>
        </p:nvSpPr>
        <p:spPr>
          <a:xfrm>
            <a:off x="468313" y="2246313"/>
            <a:ext cx="4268787"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accent3"/>
                </a:solidFill>
              </a:rPr>
              <a:t>הפלסמה</a:t>
            </a:r>
            <a:r>
              <a:rPr lang="he-IL" dirty="0"/>
              <a:t> היא החלק הנוזלי של הדם. היא מורכבת ברובה ממים, שבהם מומסים חומרים שונים. מקצת החומרים (לדוגמה, חומרי המזון) עוברים לתאים כאשר הדם זורם בנימים, ומקצתם הם חלבונים שנשארים בדם ואינם עוברים לתאים, ביניהם יש נוגדנים, חלבונים הקשורים לתהליך קרישת הדם בזמן פציעה ועוד חלבונים אחרים.</a:t>
            </a:r>
          </a:p>
        </p:txBody>
      </p:sp>
      <p:grpSp>
        <p:nvGrpSpPr>
          <p:cNvPr id="107528" name="קבוצה 2"/>
          <p:cNvGrpSpPr>
            <a:grpSpLocks/>
          </p:cNvGrpSpPr>
          <p:nvPr/>
        </p:nvGrpSpPr>
        <p:grpSpPr bwMode="auto">
          <a:xfrm>
            <a:off x="3762375" y="1839913"/>
            <a:ext cx="4748213" cy="4448175"/>
            <a:chOff x="-1363480" y="1725612"/>
            <a:chExt cx="4747490" cy="4448175"/>
          </a:xfrm>
        </p:grpSpPr>
        <p:pic>
          <p:nvPicPr>
            <p:cNvPr id="107533"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25612"/>
              <a:ext cx="24288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bwMode="auto">
            <a:xfrm>
              <a:off x="128543" y="3724274"/>
              <a:ext cx="1109494" cy="3381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פלסמה</a:t>
              </a:r>
            </a:p>
          </p:txBody>
        </p:sp>
        <p:sp>
          <p:nvSpPr>
            <p:cNvPr id="20" name="TextBox 19"/>
            <p:cNvSpPr txBox="1"/>
            <p:nvPr/>
          </p:nvSpPr>
          <p:spPr bwMode="auto">
            <a:xfrm>
              <a:off x="-1363480" y="4906962"/>
              <a:ext cx="2668182"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a:solidFill>
                    <a:prstClr val="black"/>
                  </a:solidFill>
                </a:rPr>
                <a:t>תאי הדם </a:t>
              </a:r>
            </a:p>
            <a:p>
              <a:pPr algn="ctr" fontAlgn="auto">
                <a:spcBef>
                  <a:spcPts val="0"/>
                </a:spcBef>
                <a:spcAft>
                  <a:spcPts val="0"/>
                </a:spcAft>
                <a:defRPr/>
              </a:pPr>
              <a:r>
                <a:rPr lang="he-IL" sz="1600" kern="0" dirty="0">
                  <a:solidFill>
                    <a:prstClr val="black"/>
                  </a:solidFill>
                </a:rPr>
                <a:t>(אדומים, לבנים, טסיות הדם)</a:t>
              </a:r>
            </a:p>
          </p:txBody>
        </p:sp>
        <p:sp>
          <p:nvSpPr>
            <p:cNvPr id="21" name="TextBox 20"/>
            <p:cNvSpPr txBox="1"/>
            <p:nvPr/>
          </p:nvSpPr>
          <p:spPr bwMode="auto">
            <a:xfrm>
              <a:off x="2274516" y="4081462"/>
              <a:ext cx="1109494" cy="3397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דם מלא </a:t>
              </a:r>
            </a:p>
          </p:txBody>
        </p:sp>
      </p:grpSp>
      <p:cxnSp>
        <p:nvCxnSpPr>
          <p:cNvPr id="8" name="מחבר חץ ישר 7"/>
          <p:cNvCxnSpPr/>
          <p:nvPr/>
        </p:nvCxnSpPr>
        <p:spPr>
          <a:xfrm>
            <a:off x="3924300" y="5589588"/>
            <a:ext cx="2439988" cy="0"/>
          </a:xfrm>
          <a:prstGeom prst="straightConnector1">
            <a:avLst/>
          </a:prstGeom>
          <a:ln w="3175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a:off x="5810250" y="4214813"/>
            <a:ext cx="468313" cy="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flipH="1">
            <a:off x="7596188" y="4521200"/>
            <a:ext cx="914400" cy="0"/>
          </a:xfrm>
          <a:prstGeom prst="straightConnector1">
            <a:avLst/>
          </a:prstGeom>
          <a:ln w="317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07532" name="מלבן 22"/>
          <p:cNvSpPr>
            <a:spLocks noChangeArrowheads="1"/>
          </p:cNvSpPr>
          <p:nvPr/>
        </p:nvSpPr>
        <p:spPr bwMode="auto">
          <a:xfrm>
            <a:off x="5957888" y="6288088"/>
            <a:ext cx="2425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latin typeface="Calibri" pitchFamily="34" charset="0"/>
                <a:cs typeface="Calibri" pitchFamily="34" charset="0"/>
              </a:rPr>
              <a:t> Nixx Photography/shutterstock.com ©</a:t>
            </a:r>
          </a:p>
        </p:txBody>
      </p:sp>
      <p:sp>
        <p:nvSpPr>
          <p:cNvPr id="1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300038" y="428625"/>
            <a:ext cx="8183562"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rPr>
              <a:t>שאלה </a:t>
            </a:r>
            <a:r>
              <a:rPr lang="he-IL" b="1" dirty="0" smtClean="0">
                <a:solidFill>
                  <a:srgbClr val="1F497D"/>
                </a:solidFill>
              </a:rPr>
              <a:t>13:</a:t>
            </a:r>
            <a:endParaRPr lang="he-IL" b="1" dirty="0">
              <a:solidFill>
                <a:srgbClr val="1F497D"/>
              </a:solidFill>
            </a:endParaRPr>
          </a:p>
          <a:p>
            <a:pPr>
              <a:defRPr/>
            </a:pPr>
            <a:r>
              <a:rPr lang="he-IL" u="sng" dirty="0">
                <a:solidFill>
                  <a:schemeClr val="tx2"/>
                </a:solidFill>
              </a:rPr>
              <a:t>יש שני </a:t>
            </a:r>
            <a:r>
              <a:rPr lang="he-IL" u="sng" dirty="0">
                <a:solidFill>
                  <a:srgbClr val="1F497D"/>
                </a:solidFill>
              </a:rPr>
              <a:t>ליקויים מרכזיים בתהליך קרישת הדם, הגורמים למחלות</a:t>
            </a:r>
            <a:r>
              <a:rPr lang="he-IL" dirty="0">
                <a:solidFill>
                  <a:srgbClr val="1F497D"/>
                </a:solidFill>
              </a:rPr>
              <a:t>:</a:t>
            </a:r>
          </a:p>
          <a:p>
            <a:pPr>
              <a:defRPr/>
            </a:pPr>
            <a:r>
              <a:rPr lang="he-IL" u="sng" dirty="0">
                <a:solidFill>
                  <a:srgbClr val="FF6600"/>
                </a:solidFill>
              </a:rPr>
              <a:t>דממת</a:t>
            </a:r>
            <a:r>
              <a:rPr lang="he-IL" dirty="0">
                <a:solidFill>
                  <a:srgbClr val="FF6600"/>
                </a:solidFill>
              </a:rPr>
              <a:t> </a:t>
            </a:r>
            <a:r>
              <a:rPr lang="he-IL" dirty="0">
                <a:solidFill>
                  <a:srgbClr val="1D4C72"/>
                </a:solidFill>
              </a:rPr>
              <a:t>– </a:t>
            </a:r>
            <a:r>
              <a:rPr lang="he-IL" dirty="0">
                <a:solidFill>
                  <a:srgbClr val="1F497D"/>
                </a:solidFill>
              </a:rPr>
              <a:t>מחלה תורשתית המתאפיינת באי-קרישה או בקרישה</a:t>
            </a:r>
            <a:r>
              <a:rPr lang="he-IL" dirty="0">
                <a:solidFill>
                  <a:schemeClr val="tx2"/>
                </a:solidFill>
              </a:rPr>
              <a:t> אִטית </a:t>
            </a:r>
            <a:r>
              <a:rPr lang="he-IL" dirty="0">
                <a:solidFill>
                  <a:srgbClr val="1F497D"/>
                </a:solidFill>
              </a:rPr>
              <a:t>מדי.</a:t>
            </a:r>
          </a:p>
          <a:p>
            <a:pPr>
              <a:defRPr/>
            </a:pPr>
            <a:r>
              <a:rPr lang="he-IL" u="sng" dirty="0">
                <a:solidFill>
                  <a:srgbClr val="FF6600"/>
                </a:solidFill>
              </a:rPr>
              <a:t>קרישת יתר </a:t>
            </a:r>
            <a:r>
              <a:rPr lang="he-IL" dirty="0">
                <a:solidFill>
                  <a:srgbClr val="1D4C72"/>
                </a:solidFill>
              </a:rPr>
              <a:t>– </a:t>
            </a:r>
            <a:r>
              <a:rPr lang="he-IL" dirty="0">
                <a:solidFill>
                  <a:srgbClr val="1F497D"/>
                </a:solidFill>
              </a:rPr>
              <a:t>היווצרות קרישי דם שלא לצורך, גם לא במצב פציעה.</a:t>
            </a:r>
          </a:p>
          <a:p>
            <a:pPr>
              <a:defRPr/>
            </a:pPr>
            <a:r>
              <a:rPr lang="he-IL" dirty="0">
                <a:solidFill>
                  <a:schemeClr val="tx2"/>
                </a:solidFill>
              </a:rPr>
              <a:t>מתחו קו ביניהם </a:t>
            </a:r>
            <a:r>
              <a:rPr lang="he-IL" dirty="0">
                <a:solidFill>
                  <a:srgbClr val="1D4C72"/>
                </a:solidFill>
              </a:rPr>
              <a:t>לבין המילים/המשפטים הקשורים אליהם:</a:t>
            </a:r>
          </a:p>
        </p:txBody>
      </p:sp>
      <p:grpSp>
        <p:nvGrpSpPr>
          <p:cNvPr id="140293" name="קבוצה 62"/>
          <p:cNvGrpSpPr>
            <a:grpSpLocks/>
          </p:cNvGrpSpPr>
          <p:nvPr/>
        </p:nvGrpSpPr>
        <p:grpSpPr bwMode="auto">
          <a:xfrm>
            <a:off x="5616575" y="2259013"/>
            <a:ext cx="3248025" cy="3649662"/>
            <a:chOff x="5593871" y="2327310"/>
            <a:chExt cx="3248339" cy="3648581"/>
          </a:xfrm>
        </p:grpSpPr>
        <p:sp>
          <p:nvSpPr>
            <p:cNvPr id="7" name="TextBox 6"/>
            <p:cNvSpPr txBox="1"/>
            <p:nvPr/>
          </p:nvSpPr>
          <p:spPr>
            <a:xfrm>
              <a:off x="6421039" y="5052240"/>
              <a:ext cx="941478" cy="92365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a:t>
              </a:r>
              <a:r>
                <a:rPr lang="he-IL" dirty="0">
                  <a:solidFill>
                    <a:schemeClr val="tx2"/>
                  </a:solidFill>
                </a:rPr>
                <a:t>לאבדן</a:t>
              </a:r>
              <a:r>
                <a:rPr lang="he-IL" dirty="0">
                  <a:solidFill>
                    <a:schemeClr val="accent6">
                      <a:lumMod val="50000"/>
                      <a:lumOff val="50000"/>
                    </a:schemeClr>
                  </a:solidFill>
                </a:rPr>
                <a:t> </a:t>
              </a:r>
              <a:r>
                <a:rPr lang="he-IL" dirty="0">
                  <a:solidFill>
                    <a:srgbClr val="1D4C72"/>
                  </a:solidFill>
                </a:rPr>
                <a:t>דם</a:t>
              </a:r>
              <a:endParaRPr lang="en-US" dirty="0">
                <a:solidFill>
                  <a:prstClr val="black"/>
                </a:solidFill>
              </a:endParaRPr>
            </a:p>
          </p:txBody>
        </p:sp>
        <p:sp>
          <p:nvSpPr>
            <p:cNvPr id="8" name="TextBox 7"/>
            <p:cNvSpPr txBox="1"/>
            <p:nvPr/>
          </p:nvSpPr>
          <p:spPr>
            <a:xfrm>
              <a:off x="5593871" y="2841508"/>
              <a:ext cx="1227257" cy="36977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אי-קרישה</a:t>
              </a:r>
              <a:endParaRPr lang="en-US" dirty="0">
                <a:solidFill>
                  <a:prstClr val="black"/>
                </a:solidFill>
              </a:endParaRPr>
            </a:p>
          </p:txBody>
        </p:sp>
        <p:sp>
          <p:nvSpPr>
            <p:cNvPr id="14" name="TextBox 13"/>
            <p:cNvSpPr txBox="1"/>
            <p:nvPr/>
          </p:nvSpPr>
          <p:spPr>
            <a:xfrm>
              <a:off x="6925913" y="4501541"/>
              <a:ext cx="1816276" cy="36977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לשטפי דם</a:t>
              </a:r>
              <a:endParaRPr lang="en-US" dirty="0">
                <a:solidFill>
                  <a:prstClr val="black"/>
                </a:solidFill>
              </a:endParaRPr>
            </a:p>
          </p:txBody>
        </p:sp>
        <p:grpSp>
          <p:nvGrpSpPr>
            <p:cNvPr id="140310" name="קבוצה 2"/>
            <p:cNvGrpSpPr>
              <a:grpSpLocks/>
            </p:cNvGrpSpPr>
            <p:nvPr/>
          </p:nvGrpSpPr>
          <p:grpSpPr bwMode="auto">
            <a:xfrm>
              <a:off x="6647318" y="3513138"/>
              <a:ext cx="1186036" cy="622300"/>
              <a:chOff x="6919913" y="3854674"/>
              <a:chExt cx="1186036" cy="622300"/>
            </a:xfrm>
          </p:grpSpPr>
          <p:sp>
            <p:nvSpPr>
              <p:cNvPr id="2" name="אליפסה 1"/>
              <p:cNvSpPr/>
              <p:nvPr/>
            </p:nvSpPr>
            <p:spPr>
              <a:xfrm>
                <a:off x="6920668" y="3854357"/>
                <a:ext cx="1185978" cy="622116"/>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TextBox 4"/>
              <p:cNvSpPr txBox="1"/>
              <p:nvPr/>
            </p:nvSpPr>
            <p:spPr>
              <a:xfrm>
                <a:off x="6950834" y="3957515"/>
                <a:ext cx="939891" cy="36977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דממת</a:t>
                </a:r>
                <a:endParaRPr lang="en-US" dirty="0">
                  <a:solidFill>
                    <a:prstClr val="black"/>
                  </a:solidFill>
                </a:endParaRPr>
              </a:p>
            </p:txBody>
          </p:sp>
        </p:grpSp>
        <p:cxnSp>
          <p:nvCxnSpPr>
            <p:cNvPr id="19" name="מחבר חץ ישר 18"/>
            <p:cNvCxnSpPr>
              <a:endCxn id="44" idx="2"/>
            </p:cNvCxnSpPr>
            <p:nvPr/>
          </p:nvCxnSpPr>
          <p:spPr>
            <a:xfrm flipV="1">
              <a:off x="7362517" y="2697087"/>
              <a:ext cx="0" cy="8157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a:stCxn id="2" idx="1"/>
            </p:cNvCxnSpPr>
            <p:nvPr/>
          </p:nvCxnSpPr>
          <p:spPr>
            <a:xfrm flipH="1" flipV="1">
              <a:off x="6678239" y="3211285"/>
              <a:ext cx="142889" cy="3935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a:stCxn id="2" idx="4"/>
            </p:cNvCxnSpPr>
            <p:nvPr/>
          </p:nvCxnSpPr>
          <p:spPr>
            <a:xfrm>
              <a:off x="7240268" y="4134936"/>
              <a:ext cx="0" cy="3205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882824" y="2327310"/>
              <a:ext cx="2959386" cy="36977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גורמות קרישה</a:t>
              </a:r>
              <a:endParaRPr lang="en-US" dirty="0">
                <a:solidFill>
                  <a:prstClr val="black"/>
                </a:solidFill>
              </a:endParaRPr>
            </a:p>
          </p:txBody>
        </p:sp>
        <p:cxnSp>
          <p:nvCxnSpPr>
            <p:cNvPr id="48" name="מחבר חץ ישר 47"/>
            <p:cNvCxnSpPr/>
            <p:nvPr/>
          </p:nvCxnSpPr>
          <p:spPr>
            <a:xfrm flipH="1">
              <a:off x="6678239" y="4012736"/>
              <a:ext cx="96846" cy="10395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0294" name="קבוצה 61"/>
          <p:cNvGrpSpPr>
            <a:grpSpLocks/>
          </p:cNvGrpSpPr>
          <p:nvPr/>
        </p:nvGrpSpPr>
        <p:grpSpPr bwMode="auto">
          <a:xfrm>
            <a:off x="219075" y="2239963"/>
            <a:ext cx="4838700" cy="3976687"/>
            <a:chOff x="231775" y="2753316"/>
            <a:chExt cx="4838259" cy="3975873"/>
          </a:xfrm>
        </p:grpSpPr>
        <p:sp>
          <p:nvSpPr>
            <p:cNvPr id="10" name="TextBox 9"/>
            <p:cNvSpPr txBox="1"/>
            <p:nvPr/>
          </p:nvSpPr>
          <p:spPr>
            <a:xfrm>
              <a:off x="884179" y="5143602"/>
              <a:ext cx="3422338" cy="36981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להיסחפות קרישים בכלי הדם </a:t>
              </a:r>
              <a:endParaRPr lang="en-US" dirty="0">
                <a:solidFill>
                  <a:prstClr val="black"/>
                </a:solidFill>
              </a:endParaRPr>
            </a:p>
          </p:txBody>
        </p:sp>
        <p:sp>
          <p:nvSpPr>
            <p:cNvPr id="11" name="TextBox 10"/>
            <p:cNvSpPr txBox="1"/>
            <p:nvPr/>
          </p:nvSpPr>
          <p:spPr>
            <a:xfrm>
              <a:off x="1835004" y="4297637"/>
              <a:ext cx="3235030" cy="64598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לשבץ מוחי הנובע מחסימת </a:t>
              </a:r>
            </a:p>
            <a:p>
              <a:pPr>
                <a:defRPr/>
              </a:pPr>
              <a:r>
                <a:rPr lang="he-IL" dirty="0">
                  <a:solidFill>
                    <a:srgbClr val="1D4C72"/>
                  </a:solidFill>
                </a:rPr>
                <a:t>כלי דם צר </a:t>
              </a:r>
              <a:r>
                <a:rPr lang="he-IL" dirty="0">
                  <a:solidFill>
                    <a:schemeClr val="tx2"/>
                  </a:solidFill>
                </a:rPr>
                <a:t>במוח</a:t>
              </a:r>
              <a:r>
                <a:rPr lang="he-IL" dirty="0">
                  <a:solidFill>
                    <a:srgbClr val="1D4C72"/>
                  </a:solidFill>
                </a:rPr>
                <a:t> על ידי קריש</a:t>
              </a:r>
              <a:endParaRPr lang="en-US" dirty="0">
                <a:solidFill>
                  <a:prstClr val="black"/>
                </a:solidFill>
              </a:endParaRPr>
            </a:p>
          </p:txBody>
        </p:sp>
        <p:sp>
          <p:nvSpPr>
            <p:cNvPr id="12" name="TextBox 11"/>
            <p:cNvSpPr txBox="1"/>
            <p:nvPr/>
          </p:nvSpPr>
          <p:spPr>
            <a:xfrm>
              <a:off x="1381020" y="2753316"/>
              <a:ext cx="2958830" cy="36981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נוגדות קרישה</a:t>
              </a:r>
              <a:endParaRPr lang="en-US" dirty="0">
                <a:solidFill>
                  <a:prstClr val="black"/>
                </a:solidFill>
              </a:endParaRPr>
            </a:p>
          </p:txBody>
        </p:sp>
        <p:sp>
          <p:nvSpPr>
            <p:cNvPr id="15" name="TextBox 14"/>
            <p:cNvSpPr txBox="1"/>
            <p:nvPr/>
          </p:nvSpPr>
          <p:spPr>
            <a:xfrm>
              <a:off x="231775" y="5805453"/>
              <a:ext cx="4269986" cy="923736"/>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מוגברת כאשר טסים טיסות ארוכות, כנראה בשל העדר זרימת דם לרגליים, לכן מומלץ </a:t>
              </a:r>
              <a:r>
                <a:rPr lang="he-IL" dirty="0">
                  <a:solidFill>
                    <a:schemeClr val="tx2"/>
                  </a:solidFill>
                </a:rPr>
                <a:t>ללכת</a:t>
              </a:r>
              <a:r>
                <a:rPr lang="he-IL" dirty="0">
                  <a:solidFill>
                    <a:srgbClr val="1D4C72"/>
                  </a:solidFill>
                </a:rPr>
                <a:t> הליכות קצרות בזמן הטיסה</a:t>
              </a:r>
              <a:endParaRPr lang="en-US" dirty="0">
                <a:solidFill>
                  <a:prstClr val="black"/>
                </a:solidFill>
              </a:endParaRPr>
            </a:p>
          </p:txBody>
        </p:sp>
        <p:grpSp>
          <p:nvGrpSpPr>
            <p:cNvPr id="140300" name="קבוצה 16"/>
            <p:cNvGrpSpPr>
              <a:grpSpLocks/>
            </p:cNvGrpSpPr>
            <p:nvPr/>
          </p:nvGrpSpPr>
          <p:grpSpPr bwMode="auto">
            <a:xfrm>
              <a:off x="1690209" y="3429225"/>
              <a:ext cx="1186036" cy="622300"/>
              <a:chOff x="2649364" y="3740375"/>
              <a:chExt cx="1186036" cy="622300"/>
            </a:xfrm>
          </p:grpSpPr>
          <p:sp>
            <p:nvSpPr>
              <p:cNvPr id="16" name="אליפסה 15"/>
              <p:cNvSpPr/>
              <p:nvPr/>
            </p:nvSpPr>
            <p:spPr>
              <a:xfrm>
                <a:off x="2649710" y="3740603"/>
                <a:ext cx="1185754" cy="622173"/>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TextBox 12"/>
              <p:cNvSpPr txBox="1"/>
              <p:nvPr/>
            </p:nvSpPr>
            <p:spPr>
              <a:xfrm>
                <a:off x="2649710" y="3824723"/>
                <a:ext cx="1185754" cy="36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קרישת יתר</a:t>
                </a:r>
                <a:endParaRPr lang="en-US" dirty="0">
                  <a:solidFill>
                    <a:prstClr val="black"/>
                  </a:solidFill>
                </a:endParaRPr>
              </a:p>
            </p:txBody>
          </p:sp>
        </p:grpSp>
        <p:cxnSp>
          <p:nvCxnSpPr>
            <p:cNvPr id="51" name="מחבר חץ ישר 50"/>
            <p:cNvCxnSpPr/>
            <p:nvPr/>
          </p:nvCxnSpPr>
          <p:spPr>
            <a:xfrm flipH="1">
              <a:off x="2466771" y="4051625"/>
              <a:ext cx="15874" cy="2015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מחבר חץ ישר 52"/>
            <p:cNvCxnSpPr/>
            <p:nvPr/>
          </p:nvCxnSpPr>
          <p:spPr>
            <a:xfrm flipH="1">
              <a:off x="300032" y="3891320"/>
              <a:ext cx="1431794" cy="19141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מחבר חץ ישר 54"/>
            <p:cNvCxnSpPr>
              <a:stCxn id="16" idx="7"/>
            </p:cNvCxnSpPr>
            <p:nvPr/>
          </p:nvCxnSpPr>
          <p:spPr>
            <a:xfrm flipH="1" flipV="1">
              <a:off x="2700113" y="3094558"/>
              <a:ext cx="3175" cy="4253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מחבר חץ ישר 58"/>
            <p:cNvCxnSpPr>
              <a:stCxn id="16" idx="3"/>
            </p:cNvCxnSpPr>
            <p:nvPr/>
          </p:nvCxnSpPr>
          <p:spPr>
            <a:xfrm flipH="1">
              <a:off x="1381020" y="3961156"/>
              <a:ext cx="482556" cy="11824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65" name="מחבר ישר 64"/>
          <p:cNvCxnSpPr/>
          <p:nvPr/>
        </p:nvCxnSpPr>
        <p:spPr>
          <a:xfrm>
            <a:off x="5332413" y="2097088"/>
            <a:ext cx="0" cy="384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E4AC6BA-C86F-4C17-A95E-1BD93CE0C4A7}"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בדיקות דם</a:t>
            </a:r>
            <a:r>
              <a:rPr lang="he-IL" sz="1800" b="1" dirty="0" smtClean="0">
                <a:solidFill>
                  <a:schemeClr val="accent3"/>
                </a:solidFill>
                <a:ea typeface="+mn-ea"/>
              </a:rPr>
              <a:t> בתור </a:t>
            </a:r>
            <a:r>
              <a:rPr lang="he-IL" sz="1800" b="1" dirty="0" smtClean="0">
                <a:solidFill>
                  <a:srgbClr val="FF6600"/>
                </a:solidFill>
                <a:ea typeface="+mn-ea"/>
              </a:rPr>
              <a:t>אמצעי אבחון למצבו של הגוף</a:t>
            </a:r>
            <a:endParaRPr lang="he-IL" sz="1800" noProof="1" smtClean="0">
              <a:solidFill>
                <a:schemeClr val="accent6">
                  <a:lumMod val="50000"/>
                  <a:lumOff val="50000"/>
                </a:schemeClr>
              </a:solidFill>
            </a:endParaRPr>
          </a:p>
        </p:txBody>
      </p:sp>
      <p:sp>
        <p:nvSpPr>
          <p:cNvPr id="10" name="TextBox 9"/>
          <p:cNvSpPr txBox="1"/>
          <p:nvPr/>
        </p:nvSpPr>
        <p:spPr>
          <a:xfrm>
            <a:off x="231775" y="465138"/>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בדיקות דם הן אחת הדרכים לאבחון מצבי מחלה, כלומר מצבים של סטייה מההומאוסטזיס.</a:t>
            </a:r>
          </a:p>
          <a:p>
            <a:pPr fontAlgn="auto">
              <a:spcBef>
                <a:spcPts val="0"/>
              </a:spcBef>
              <a:spcAft>
                <a:spcPts val="0"/>
              </a:spcAft>
              <a:defRPr/>
            </a:pPr>
            <a:r>
              <a:rPr lang="he-IL" kern="0" dirty="0"/>
              <a:t>בבדיקות דם בודקים </a:t>
            </a:r>
            <a:r>
              <a:rPr lang="he-IL" kern="0" dirty="0">
                <a:solidFill>
                  <a:prstClr val="black"/>
                </a:solidFill>
              </a:rPr>
              <a:t>את כמות תאי הדם השונים, וכן את ריכוז החומרים השונים בפלסמה. </a:t>
            </a:r>
          </a:p>
          <a:p>
            <a:pPr fontAlgn="auto">
              <a:spcBef>
                <a:spcPts val="0"/>
              </a:spcBef>
              <a:spcAft>
                <a:spcPts val="0"/>
              </a:spcAft>
              <a:defRPr/>
            </a:pPr>
            <a:r>
              <a:rPr lang="he-IL" kern="0" dirty="0">
                <a:solidFill>
                  <a:prstClr val="black"/>
                </a:solidFill>
              </a:rPr>
              <a:t>השאלות הבאות עוסקות בכך.</a:t>
            </a:r>
          </a:p>
        </p:txBody>
      </p:sp>
      <p:pic>
        <p:nvPicPr>
          <p:cNvPr id="1413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2760663"/>
            <a:ext cx="4302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9" name="מלבן 1"/>
          <p:cNvSpPr>
            <a:spLocks noChangeArrowheads="1"/>
          </p:cNvSpPr>
          <p:nvPr/>
        </p:nvSpPr>
        <p:spPr bwMode="auto">
          <a:xfrm>
            <a:off x="2214563" y="588486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cs typeface="Calibri" pitchFamily="34" charset="0"/>
              </a:rPr>
              <a:t>© istockphoto.com/ btrenkel</a:t>
            </a:r>
          </a:p>
          <a:p>
            <a:r>
              <a:rPr lang="he-IL" sz="1000">
                <a:latin typeface="Calibri" pitchFamily="34" charset="0"/>
                <a:cs typeface="Calibri" pitchFamily="34" charset="0"/>
              </a:rPr>
              <a:t> </a:t>
            </a:r>
            <a:endParaRPr lang="en-US" sz="1000">
              <a:latin typeface="Calibri" pitchFamily="34" charset="0"/>
              <a:cs typeface="Calibri" pitchFamily="34" charset="0"/>
            </a:endParaRPr>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67E5276-3ED4-4A29-B7E4-6DD8E143DD5A}"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שאלה 14: בדיקות דם (תאי הדם)</a:t>
            </a:r>
            <a:endParaRPr lang="he-IL" sz="1800" dirty="0" smtClean="0">
              <a:solidFill>
                <a:schemeClr val="accent3"/>
              </a:solidFill>
            </a:endParaRPr>
          </a:p>
        </p:txBody>
      </p:sp>
      <p:sp>
        <p:nvSpPr>
          <p:cNvPr id="7" name="TextBox 6"/>
          <p:cNvSpPr txBox="1"/>
          <p:nvPr/>
        </p:nvSpPr>
        <p:spPr>
          <a:xfrm>
            <a:off x="611188" y="4905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14:</a:t>
            </a:r>
            <a:endParaRPr lang="he-IL" b="1" dirty="0">
              <a:solidFill>
                <a:srgbClr val="1D4C72"/>
              </a:solidFill>
            </a:endParaRPr>
          </a:p>
          <a:p>
            <a:pPr>
              <a:defRPr/>
            </a:pPr>
            <a:r>
              <a:rPr lang="he-IL" dirty="0">
                <a:solidFill>
                  <a:srgbClr val="1D4C72"/>
                </a:solidFill>
              </a:rPr>
              <a:t>להלן תוצאות של בדיקת דם של אדם כלשהו. בבדיקה נמדד מספרם של תאי הדם השונים. </a:t>
            </a:r>
          </a:p>
        </p:txBody>
      </p:sp>
      <p:graphicFrame>
        <p:nvGraphicFramePr>
          <p:cNvPr id="8" name="טבלה 7"/>
          <p:cNvGraphicFramePr>
            <a:graphicFrameLocks noGrp="1"/>
          </p:cNvGraphicFramePr>
          <p:nvPr/>
        </p:nvGraphicFramePr>
        <p:xfrm>
          <a:off x="611189" y="1452563"/>
          <a:ext cx="8064499" cy="3475036"/>
        </p:xfrm>
        <a:graphic>
          <a:graphicData uri="http://schemas.openxmlformats.org/drawingml/2006/table">
            <a:tbl>
              <a:tblPr rtl="1" firstRow="1" bandRow="1">
                <a:tableStyleId>{5C22544A-7EE6-4342-B048-85BDC9FD1C3A}</a:tableStyleId>
              </a:tblPr>
              <a:tblGrid>
                <a:gridCol w="2886597"/>
                <a:gridCol w="1712651"/>
                <a:gridCol w="3465251"/>
              </a:tblGrid>
              <a:tr h="640138">
                <a:tc>
                  <a:txBody>
                    <a:bodyPr/>
                    <a:lstStyle/>
                    <a:p>
                      <a:pPr rtl="1"/>
                      <a:endParaRPr lang="he-IL" sz="1800" b="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b="0" dirty="0" smtClean="0">
                          <a:solidFill>
                            <a:schemeClr val="tx2"/>
                          </a:solidFill>
                        </a:rPr>
                        <a:t>   מספר</a:t>
                      </a:r>
                    </a:p>
                    <a:p>
                      <a:pPr algn="ctr" rtl="1"/>
                      <a:r>
                        <a:rPr lang="he-IL" sz="1800" b="0" dirty="0" smtClean="0">
                          <a:solidFill>
                            <a:schemeClr val="tx2"/>
                          </a:solidFill>
                        </a:rPr>
                        <a:t> ב-1 ממ"ק</a:t>
                      </a:r>
                      <a:endParaRPr lang="he-IL" sz="1800" b="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b="0" dirty="0" smtClean="0">
                          <a:solidFill>
                            <a:schemeClr val="tx2"/>
                          </a:solidFill>
                        </a:rPr>
                        <a:t>גבולות הנורמה</a:t>
                      </a:r>
                      <a:endParaRPr lang="he-IL" sz="1800" b="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38">
                <a:tc>
                  <a:txBody>
                    <a:bodyPr/>
                    <a:lstStyle/>
                    <a:p>
                      <a:pPr rtl="1"/>
                      <a:r>
                        <a:rPr lang="he-IL" sz="1800" dirty="0" smtClean="0">
                          <a:solidFill>
                            <a:schemeClr val="tx2"/>
                          </a:solidFill>
                        </a:rPr>
                        <a:t>תאי</a:t>
                      </a:r>
                      <a:r>
                        <a:rPr lang="he-IL" sz="1800" baseline="0" dirty="0" smtClean="0">
                          <a:solidFill>
                            <a:schemeClr val="tx2"/>
                          </a:solidFill>
                        </a:rPr>
                        <a:t> דם אדומים</a:t>
                      </a:r>
                      <a:endParaRPr lang="he-IL" sz="1800" baseline="0" dirty="0">
                        <a:solidFill>
                          <a:schemeClr val="tx2"/>
                        </a:solidFill>
                      </a:endParaRPr>
                    </a:p>
                    <a:p>
                      <a:pPr rtl="1"/>
                      <a:r>
                        <a:rPr lang="en-US" sz="1800" baseline="0" dirty="0" smtClean="0">
                          <a:solidFill>
                            <a:schemeClr val="tx2"/>
                          </a:solidFill>
                        </a:rPr>
                        <a:t>Red Blood Cells - RBC</a:t>
                      </a:r>
                      <a:endParaRPr lang="he-IL" sz="1800" baseline="0" dirty="0" smtClean="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solidFill>
                            <a:schemeClr val="tx2"/>
                          </a:solidFill>
                        </a:rPr>
                        <a:t>3.6מיליון</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3.8-5.3    (                       )  *        </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38">
                <a:tc>
                  <a:txBody>
                    <a:bodyPr/>
                    <a:lstStyle/>
                    <a:p>
                      <a:pPr rtl="1"/>
                      <a:r>
                        <a:rPr lang="he-IL" sz="1800" dirty="0" smtClean="0">
                          <a:solidFill>
                            <a:schemeClr val="tx2"/>
                          </a:solidFill>
                        </a:rPr>
                        <a:t>המוגלובין</a:t>
                      </a:r>
                      <a:endParaRPr lang="en-US" sz="1800" dirty="0" smtClean="0">
                        <a:solidFill>
                          <a:schemeClr val="tx2"/>
                        </a:solidFill>
                      </a:endParaRPr>
                    </a:p>
                    <a:p>
                      <a:pPr rtl="1"/>
                      <a:r>
                        <a:rPr lang="en-US" sz="1800" dirty="0" smtClean="0">
                          <a:solidFill>
                            <a:schemeClr val="tx2"/>
                          </a:solidFill>
                        </a:rPr>
                        <a:t>Hemoglobin</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solidFill>
                            <a:schemeClr val="tx2"/>
                          </a:solidFill>
                        </a:rPr>
                        <a:t>10.8</a:t>
                      </a:r>
                    </a:p>
                    <a:p>
                      <a:pPr algn="ctr" rtl="1"/>
                      <a:r>
                        <a:rPr lang="en-US" sz="1800" dirty="0" smtClean="0">
                          <a:solidFill>
                            <a:schemeClr val="tx2"/>
                          </a:solidFill>
                        </a:rPr>
                        <a:t>Gr/dl</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11.7-16     (                     )  *</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4484">
                <a:tc>
                  <a:txBody>
                    <a:bodyPr/>
                    <a:lstStyle/>
                    <a:p>
                      <a:pPr rtl="1"/>
                      <a:r>
                        <a:rPr lang="he-IL" sz="1800" dirty="0" smtClean="0">
                          <a:solidFill>
                            <a:schemeClr val="tx2"/>
                          </a:solidFill>
                        </a:rPr>
                        <a:t>תאי דם לבנים</a:t>
                      </a:r>
                      <a:endParaRPr lang="en-US" sz="1800" dirty="0" smtClean="0">
                        <a:solidFill>
                          <a:schemeClr val="tx2"/>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F497D"/>
                          </a:solidFill>
                          <a:effectLst/>
                          <a:uLnTx/>
                          <a:uFillTx/>
                          <a:latin typeface="+mn-lt"/>
                          <a:ea typeface="+mn-ea"/>
                          <a:cs typeface="+mn-cs"/>
                        </a:rPr>
                        <a:t>White Blood Cells - WBC</a:t>
                      </a:r>
                      <a:endParaRPr kumimoji="0" lang="he-IL" sz="1800" b="0" i="0" u="none" strike="noStrike" kern="1200" cap="none" spc="0" normalizeH="0" baseline="0" noProof="0" dirty="0" smtClean="0">
                        <a:ln>
                          <a:noFill/>
                        </a:ln>
                        <a:solidFill>
                          <a:srgbClr val="1F497D"/>
                        </a:solidFill>
                        <a:effectLst/>
                        <a:uLnTx/>
                        <a:uFillTx/>
                        <a:latin typeface="+mn-lt"/>
                        <a:ea typeface="+mn-ea"/>
                        <a:cs typeface="+mn-cs"/>
                      </a:endParaRPr>
                    </a:p>
                    <a:p>
                      <a:pPr rtl="1"/>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solidFill>
                            <a:schemeClr val="tx2"/>
                          </a:solidFill>
                        </a:rPr>
                        <a:t>7100</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4,500-11,000</a:t>
                      </a:r>
                      <a:r>
                        <a:rPr lang="he-IL" sz="1800" baseline="0" dirty="0" smtClean="0">
                          <a:solidFill>
                            <a:schemeClr val="tx2"/>
                          </a:solidFill>
                        </a:rPr>
                        <a:t>     (     *            )</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38">
                <a:tc>
                  <a:txBody>
                    <a:bodyPr/>
                    <a:lstStyle/>
                    <a:p>
                      <a:pPr rtl="1"/>
                      <a:r>
                        <a:rPr lang="he-IL" sz="1800" dirty="0" smtClean="0">
                          <a:solidFill>
                            <a:schemeClr val="tx2"/>
                          </a:solidFill>
                        </a:rPr>
                        <a:t>לוחיות הדם</a:t>
                      </a:r>
                      <a:endParaRPr lang="en-US" sz="1800" dirty="0" smtClean="0">
                        <a:solidFill>
                          <a:schemeClr val="tx2"/>
                        </a:solidFill>
                      </a:endParaRPr>
                    </a:p>
                    <a:p>
                      <a:pPr rtl="1"/>
                      <a:r>
                        <a:rPr lang="en-US" sz="1800" noProof="1" smtClean="0">
                          <a:solidFill>
                            <a:schemeClr val="tx2"/>
                          </a:solidFill>
                        </a:rPr>
                        <a:t>Platelats</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800" dirty="0" smtClean="0">
                          <a:solidFill>
                            <a:schemeClr val="tx2"/>
                          </a:solidFill>
                        </a:rPr>
                        <a:t>236</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150-450       (             *        )</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מחבר ישר 11"/>
          <p:cNvCxnSpPr/>
          <p:nvPr/>
        </p:nvCxnSpPr>
        <p:spPr>
          <a:xfrm flipH="1">
            <a:off x="1474788" y="2420938"/>
            <a:ext cx="15113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1474788" y="3019425"/>
            <a:ext cx="13398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1042988" y="3644900"/>
            <a:ext cx="11493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1187450" y="4581525"/>
            <a:ext cx="14589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1775" y="5084763"/>
            <a:ext cx="8372475"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 נתחו את תוצאות הבדיקה.</a:t>
            </a:r>
          </a:p>
          <a:p>
            <a:pPr>
              <a:defRPr/>
            </a:pPr>
            <a:endParaRPr lang="he-IL" dirty="0">
              <a:solidFill>
                <a:srgbClr val="1D4C72"/>
              </a:solidFill>
            </a:endParaRPr>
          </a:p>
        </p:txBody>
      </p:sp>
      <p:sp>
        <p:nvSpPr>
          <p:cNvPr id="14"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893BD0A-958E-415C-931A-67A718382070}" type="slidenum">
              <a:rPr lang="he-IL" smtClean="0"/>
              <a:pPr fontAlgn="base">
                <a:spcBef>
                  <a:spcPct val="0"/>
                </a:spcBef>
                <a:spcAft>
                  <a:spcPct val="0"/>
                </a:spcAft>
                <a:defRPr/>
              </a:pPr>
              <a:t>43</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graphicFrame>
        <p:nvGraphicFramePr>
          <p:cNvPr id="8" name="טבלה 7"/>
          <p:cNvGraphicFramePr>
            <a:graphicFrameLocks noGrp="1"/>
          </p:cNvGraphicFramePr>
          <p:nvPr/>
        </p:nvGraphicFramePr>
        <p:xfrm>
          <a:off x="538163" y="765175"/>
          <a:ext cx="8064500" cy="3475037"/>
        </p:xfrm>
        <a:graphic>
          <a:graphicData uri="http://schemas.openxmlformats.org/drawingml/2006/table">
            <a:tbl>
              <a:tblPr rtl="1"/>
              <a:tblGrid>
                <a:gridCol w="2886075"/>
                <a:gridCol w="1712913"/>
                <a:gridCol w="3465512"/>
              </a:tblGrid>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   מספר</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 ב-1 ממ"ק</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גבולות הנורמה</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תאי דם אדומים</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Arial" pitchFamily="34" charset="0"/>
                          <a:cs typeface="Arial" pitchFamily="34" charset="0"/>
                        </a:rPr>
                        <a:t>Red Blood Cells - RBC</a:t>
                      </a: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3.6מיליון</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3.8-5.3    (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המוגלובין</a:t>
                      </a:r>
                      <a:endParaRPr kumimoji="0" lang="en-US" sz="1800" b="0" i="0" u="none" strike="noStrike" cap="none" normalizeH="0" baseline="0" smtClean="0">
                        <a:ln>
                          <a:noFill/>
                        </a:ln>
                        <a:solidFill>
                          <a:schemeClr val="tx2"/>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Arial" pitchFamily="34" charset="0"/>
                          <a:cs typeface="Arial" pitchFamily="34" charset="0"/>
                        </a:rPr>
                        <a:t>Hemoglobin</a:t>
                      </a: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10.8</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Arial" pitchFamily="34" charset="0"/>
                          <a:cs typeface="Arial" pitchFamily="34" charset="0"/>
                        </a:rPr>
                        <a:t>Gr/dl</a:t>
                      </a: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11.7-16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8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תאי דם לבנים</a:t>
                      </a:r>
                      <a:endParaRPr kumimoji="0" lang="en-US" sz="1800" b="0" i="0" u="none" strike="noStrike" cap="none" normalizeH="0" baseline="0" smtClean="0">
                        <a:ln>
                          <a:noFill/>
                        </a:ln>
                        <a:solidFill>
                          <a:schemeClr val="tx2"/>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F497D"/>
                          </a:solidFill>
                          <a:effectLst/>
                          <a:latin typeface="Arial" pitchFamily="34" charset="0"/>
                          <a:cs typeface="Arial" pitchFamily="34" charset="0"/>
                        </a:rPr>
                        <a:t>White Blood Cells - WBC</a:t>
                      </a:r>
                      <a:endParaRPr kumimoji="0" lang="he-IL" sz="1800" b="0" i="0" u="none" strike="noStrike" cap="none" normalizeH="0" baseline="0" smtClean="0">
                        <a:ln>
                          <a:noFill/>
                        </a:ln>
                        <a:solidFill>
                          <a:srgbClr val="1F497D"/>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7100</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4,500-11,000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noProof="1" smtClean="0">
                          <a:ln>
                            <a:noFill/>
                          </a:ln>
                          <a:solidFill>
                            <a:schemeClr val="tx2"/>
                          </a:solidFill>
                          <a:effectLst/>
                          <a:latin typeface="Arial" pitchFamily="34" charset="0"/>
                          <a:cs typeface="Arial" pitchFamily="34" charset="0"/>
                        </a:rPr>
                        <a:t>לוחיות הדם</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chemeClr val="tx2"/>
                          </a:solidFill>
                          <a:effectLst/>
                          <a:latin typeface="Arial" pitchFamily="34" charset="0"/>
                          <a:cs typeface="Arial" pitchFamily="34" charset="0"/>
                        </a:rPr>
                        <a:t>Platelats</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236</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150-450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2" name="מחבר ישר 11"/>
          <p:cNvCxnSpPr/>
          <p:nvPr/>
        </p:nvCxnSpPr>
        <p:spPr>
          <a:xfrm flipH="1">
            <a:off x="1042988" y="1684338"/>
            <a:ext cx="15128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1042988" y="2282825"/>
            <a:ext cx="13398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612775" y="2908300"/>
            <a:ext cx="11493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755650" y="3844925"/>
            <a:ext cx="14589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20"/>
          <p:cNvSpPr/>
          <p:nvPr/>
        </p:nvSpPr>
        <p:spPr bwMode="auto">
          <a:xfrm>
            <a:off x="468313" y="4365625"/>
            <a:ext cx="8158162" cy="21590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הנבדק סובל מאנמיה. גם מספר תאי הדם האדומים וגם כמות </a:t>
            </a:r>
            <a:r>
              <a:rPr lang="he-IL" kern="0" dirty="0">
                <a:latin typeface="Arial"/>
                <a:cs typeface="Arial"/>
              </a:rPr>
              <a:t>ההמוגלובין שבהם נמוכים מן הנורמה.</a:t>
            </a:r>
          </a:p>
          <a:p>
            <a:pPr fontAlgn="auto">
              <a:spcBef>
                <a:spcPts val="0"/>
              </a:spcBef>
              <a:spcAft>
                <a:spcPts val="0"/>
              </a:spcAft>
              <a:defRPr/>
            </a:pPr>
            <a:r>
              <a:rPr lang="he-IL" kern="0" dirty="0">
                <a:latin typeface="Arial"/>
                <a:cs typeface="Arial"/>
              </a:rPr>
              <a:t>מספר תאי הדם הלבנים תקין, דבר המעיד על כך שהנבדק אינו חולה במחלה הנגרמת מגורמים זרים שחדרו לגוף כגון חיידקים, וירוסים או פטריות. במקרה כזה יש עלייה בכמות תאי הדם הלבנים.</a:t>
            </a:r>
          </a:p>
          <a:p>
            <a:pPr fontAlgn="auto">
              <a:spcBef>
                <a:spcPts val="0"/>
              </a:spcBef>
              <a:spcAft>
                <a:spcPts val="0"/>
              </a:spcAft>
              <a:defRPr/>
            </a:pPr>
            <a:r>
              <a:rPr lang="he-IL" kern="0" dirty="0">
                <a:solidFill>
                  <a:prstClr val="black"/>
                </a:solidFill>
                <a:latin typeface="Arial"/>
                <a:cs typeface="Arial"/>
              </a:rPr>
              <a:t>מספר לוחיות הדם תקין.</a:t>
            </a:r>
          </a:p>
          <a:p>
            <a:pPr fontAlgn="auto">
              <a:spcBef>
                <a:spcPts val="0"/>
              </a:spcBef>
              <a:spcAft>
                <a:spcPts val="0"/>
              </a:spcAft>
              <a:defRPr/>
            </a:pPr>
            <a:endParaRPr lang="he-IL" b="1" kern="0" dirty="0">
              <a:solidFill>
                <a:prstClr val="black"/>
              </a:solidFill>
              <a:latin typeface="Arial"/>
              <a:cs typeface="Arial"/>
            </a:endParaRPr>
          </a:p>
        </p:txBody>
      </p:sp>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5723BAC-A6C9-4E3F-B110-6636ED63E1D2}" type="slidenum">
              <a:rPr lang="he-IL" smtClean="0"/>
              <a:pPr fontAlgn="base">
                <a:spcBef>
                  <a:spcPct val="0"/>
                </a:spcBef>
                <a:spcAft>
                  <a:spcPct val="0"/>
                </a:spcAft>
                <a:defRPr/>
              </a:pPr>
              <a:t>44</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הרכב קבוע (פחות או יותר) של החומרים בפלסמה הוא תנאי הכרחי לקיום </a:t>
            </a:r>
            <a:r>
              <a:rPr lang="he-IL" sz="1800" b="1" noProof="1" smtClean="0">
                <a:solidFill>
                  <a:srgbClr val="FF6600"/>
                </a:solidFill>
                <a:ea typeface="+mn-ea"/>
              </a:rPr>
              <a:t>ההומאוסטזיס</a:t>
            </a:r>
            <a:endParaRPr lang="he-IL" sz="1800" noProof="1" smtClean="0"/>
          </a:p>
        </p:txBody>
      </p:sp>
      <p:sp>
        <p:nvSpPr>
          <p:cNvPr id="10" name="TextBox 9"/>
          <p:cNvSpPr txBox="1"/>
          <p:nvPr/>
        </p:nvSpPr>
        <p:spPr>
          <a:xfrm>
            <a:off x="395288" y="479425"/>
            <a:ext cx="8397875" cy="45243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בין היתר, בבדיקות דם בודקים את ריכוז החומרים השונים בדם. </a:t>
            </a:r>
          </a:p>
          <a:p>
            <a:pPr fontAlgn="auto">
              <a:spcBef>
                <a:spcPts val="0"/>
              </a:spcBef>
              <a:spcAft>
                <a:spcPts val="0"/>
              </a:spcAft>
              <a:defRPr/>
            </a:pPr>
            <a:r>
              <a:rPr lang="he-IL" kern="0" dirty="0">
                <a:solidFill>
                  <a:prstClr val="black"/>
                </a:solidFill>
              </a:rPr>
              <a:t>ריכוז המומסים השונים בפלסמה נשמר קבוע (פחות או יותר). יש חומרים שריכוזם משתנה בהשפעת המזון הנאכל, אך השינוי הוא לזמן קצר. סטיות מן הריכוזים הקבועים של המומסים מעידות על מחלה ועלולות לסכן את החיים.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prstClr val="black"/>
                </a:solidFill>
              </a:rPr>
              <a:t>דוגמאות</a:t>
            </a:r>
            <a:r>
              <a:rPr lang="he-IL" kern="0" dirty="0">
                <a:solidFill>
                  <a:prstClr val="black"/>
                </a:solidFill>
              </a:rPr>
              <a:t>: </a:t>
            </a:r>
            <a:r>
              <a:rPr lang="he-IL" kern="0" noProof="1">
                <a:solidFill>
                  <a:prstClr val="black"/>
                </a:solidFill>
              </a:rPr>
              <a:t>ריכוז גבוה של גלוקוז מעיד על מחלת הסוכרת;</a:t>
            </a:r>
          </a:p>
          <a:p>
            <a:pPr fontAlgn="auto">
              <a:spcBef>
                <a:spcPts val="0"/>
              </a:spcBef>
              <a:spcAft>
                <a:spcPts val="0"/>
              </a:spcAft>
              <a:defRPr/>
            </a:pPr>
            <a:r>
              <a:rPr lang="he-IL" kern="0" noProof="1">
                <a:solidFill>
                  <a:prstClr val="black"/>
                </a:solidFill>
              </a:rPr>
              <a:t>             ריכוז גבוה של כולסטרול וחומצות שומן עלול לגרום להיווצרות טרשת עורקים;</a:t>
            </a:r>
          </a:p>
          <a:p>
            <a:pPr fontAlgn="auto">
              <a:spcBef>
                <a:spcPts val="0"/>
              </a:spcBef>
              <a:spcAft>
                <a:spcPts val="0"/>
              </a:spcAft>
              <a:defRPr/>
            </a:pPr>
            <a:r>
              <a:rPr lang="he-IL" kern="0" noProof="1">
                <a:solidFill>
                  <a:prstClr val="black"/>
                </a:solidFill>
              </a:rPr>
              <a:t>             ריכוז גבוה של חלבון הנקרא בילירובין יכול להעיד על צהבת;</a:t>
            </a:r>
          </a:p>
          <a:p>
            <a:pPr fontAlgn="auto">
              <a:spcBef>
                <a:spcPts val="0"/>
              </a:spcBef>
              <a:spcAft>
                <a:spcPts val="0"/>
              </a:spcAft>
              <a:defRPr/>
            </a:pPr>
            <a:r>
              <a:rPr lang="he-IL" kern="0" noProof="1">
                <a:solidFill>
                  <a:prstClr val="black"/>
                </a:solidFill>
              </a:rPr>
              <a:t>             ריכוז נמוך של ברזל (הנחוץ לבניית המוגלובין) יכול להעיד על אנמיה.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שאלה </a:t>
            </a:r>
            <a:r>
              <a:rPr lang="he-IL" kern="0" dirty="0" smtClean="0">
                <a:solidFill>
                  <a:prstClr val="black"/>
                </a:solidFill>
              </a:rPr>
              <a:t>15 </a:t>
            </a:r>
            <a:r>
              <a:rPr lang="he-IL" kern="0" dirty="0">
                <a:solidFill>
                  <a:prstClr val="black"/>
                </a:solidFill>
              </a:rPr>
              <a:t>עוסקת בניתוח תוצאות בדיקת הרכבי המומסים בפלסמה.</a:t>
            </a:r>
          </a:p>
          <a:p>
            <a:pPr fontAlgn="auto">
              <a:spcBef>
                <a:spcPts val="0"/>
              </a:spcBef>
              <a:spcAft>
                <a:spcPts val="0"/>
              </a:spcAft>
              <a:defRPr/>
            </a:pPr>
            <a:r>
              <a:rPr lang="he-IL" kern="0" dirty="0">
                <a:solidFill>
                  <a:prstClr val="black"/>
                </a:solidFill>
              </a:rPr>
              <a:t>שאלה </a:t>
            </a:r>
            <a:r>
              <a:rPr lang="he-IL" kern="0" dirty="0" smtClean="0">
                <a:solidFill>
                  <a:prstClr val="black"/>
                </a:solidFill>
              </a:rPr>
              <a:t>16 </a:t>
            </a:r>
            <a:r>
              <a:rPr lang="he-IL" kern="0" dirty="0">
                <a:solidFill>
                  <a:prstClr val="black"/>
                </a:solidFill>
              </a:rPr>
              <a:t>עוסקת בשמירת </a:t>
            </a:r>
            <a:r>
              <a:rPr lang="he-IL" kern="0" noProof="1">
                <a:solidFill>
                  <a:prstClr val="black"/>
                </a:solidFill>
              </a:rPr>
              <a:t>ההומאוסטזיס</a:t>
            </a:r>
            <a:r>
              <a:rPr lang="he-IL" kern="0" dirty="0">
                <a:solidFill>
                  <a:prstClr val="black"/>
                </a:solidFill>
              </a:rPr>
              <a:t> של ריכוז גלוקוז קבוע בדם.</a:t>
            </a:r>
          </a:p>
          <a:p>
            <a:pPr fontAlgn="auto">
              <a:spcBef>
                <a:spcPts val="0"/>
              </a:spcBef>
              <a:spcAft>
                <a:spcPts val="0"/>
              </a:spcAft>
              <a:defRPr/>
            </a:pPr>
            <a:r>
              <a:rPr lang="he-IL" kern="0" dirty="0">
                <a:solidFill>
                  <a:prstClr val="black"/>
                </a:solidFill>
              </a:rPr>
              <a:t>שאלה </a:t>
            </a:r>
            <a:r>
              <a:rPr lang="he-IL" kern="0" dirty="0" smtClean="0">
                <a:solidFill>
                  <a:prstClr val="black"/>
                </a:solidFill>
              </a:rPr>
              <a:t>17 </a:t>
            </a:r>
            <a:r>
              <a:rPr lang="he-IL" kern="0" dirty="0">
                <a:solidFill>
                  <a:prstClr val="black"/>
                </a:solidFill>
              </a:rPr>
              <a:t>עוסקת במחלת הסוכרת, המתאפיינת באי-שמירה על ריכוז גלוקוז קבוע בדם.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 name="מלבן 1"/>
          <p:cNvSpPr/>
          <p:nvPr/>
        </p:nvSpPr>
        <p:spPr>
          <a:xfrm>
            <a:off x="577850" y="2092325"/>
            <a:ext cx="8196263" cy="1296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648C96-7BDE-4C4F-BF71-90C66AF80660}" type="slidenum">
              <a:rPr lang="he-IL" smtClean="0"/>
              <a:pPr fontAlgn="base">
                <a:spcBef>
                  <a:spcPct val="0"/>
                </a:spcBef>
                <a:spcAft>
                  <a:spcPct val="0"/>
                </a:spcAft>
                <a:defRPr/>
              </a:pPr>
              <a:t>45</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שאלה 15: בדיקות דם</a:t>
            </a:r>
            <a:endParaRPr lang="he-IL" sz="1800" dirty="0" smtClean="0">
              <a:solidFill>
                <a:schemeClr val="accent3"/>
              </a:solidFill>
            </a:endParaRPr>
          </a:p>
        </p:txBody>
      </p:sp>
      <p:sp>
        <p:nvSpPr>
          <p:cNvPr id="7" name="TextBox 6"/>
          <p:cNvSpPr txBox="1"/>
          <p:nvPr/>
        </p:nvSpPr>
        <p:spPr>
          <a:xfrm>
            <a:off x="611188" y="4905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15:</a:t>
            </a:r>
            <a:endParaRPr lang="he-IL" b="1" dirty="0">
              <a:solidFill>
                <a:srgbClr val="1D4C72"/>
              </a:solidFill>
            </a:endParaRPr>
          </a:p>
          <a:p>
            <a:pPr>
              <a:defRPr/>
            </a:pPr>
            <a:r>
              <a:rPr lang="he-IL" dirty="0">
                <a:solidFill>
                  <a:srgbClr val="1D4C72"/>
                </a:solidFill>
              </a:rPr>
              <a:t>להלן תוצאות של בדיקת דם של אדם כלשהו:</a:t>
            </a:r>
          </a:p>
        </p:txBody>
      </p:sp>
      <p:graphicFrame>
        <p:nvGraphicFramePr>
          <p:cNvPr id="8" name="טבלה 7"/>
          <p:cNvGraphicFramePr>
            <a:graphicFrameLocks noGrp="1"/>
          </p:cNvGraphicFramePr>
          <p:nvPr/>
        </p:nvGraphicFramePr>
        <p:xfrm>
          <a:off x="395288" y="1196975"/>
          <a:ext cx="5545137" cy="3403600"/>
        </p:xfrm>
        <a:graphic>
          <a:graphicData uri="http://schemas.openxmlformats.org/drawingml/2006/table">
            <a:tbl>
              <a:tblPr rtl="1" firstRow="1" bandRow="1">
                <a:tableStyleId>{5C22544A-7EE6-4342-B048-85BDC9FD1C3A}</a:tableStyleId>
              </a:tblPr>
              <a:tblGrid>
                <a:gridCol w="1457667"/>
                <a:gridCol w="963220"/>
                <a:gridCol w="3124250"/>
              </a:tblGrid>
              <a:tr h="370840">
                <a:tc>
                  <a:txBody>
                    <a:bodyPr/>
                    <a:lstStyle/>
                    <a:p>
                      <a:pPr rtl="1"/>
                      <a:r>
                        <a:rPr lang="he-IL" b="0" dirty="0" smtClean="0">
                          <a:solidFill>
                            <a:schemeClr val="tx2"/>
                          </a:solidFill>
                        </a:rPr>
                        <a:t>החומר</a:t>
                      </a:r>
                      <a:endParaRPr lang="he-IL" b="0"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2"/>
                          </a:solidFill>
                        </a:rPr>
                        <a:t>תוצאה (</a:t>
                      </a:r>
                      <a:r>
                        <a:rPr lang="en-US" b="0" dirty="0" smtClean="0">
                          <a:solidFill>
                            <a:schemeClr val="tx2"/>
                          </a:solidFill>
                        </a:rPr>
                        <a:t>mg/dl</a:t>
                      </a:r>
                      <a:r>
                        <a:rPr lang="he-IL" b="0" dirty="0" smtClean="0">
                          <a:solidFill>
                            <a:schemeClr val="tx2"/>
                          </a:solidFill>
                        </a:rPr>
                        <a:t>)</a:t>
                      </a:r>
                      <a:endParaRPr lang="he-IL" b="0"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2"/>
                          </a:solidFill>
                        </a:rPr>
                        <a:t>גבולות הנורמה</a:t>
                      </a:r>
                      <a:endParaRPr lang="he-IL" b="0"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2"/>
                          </a:solidFill>
                        </a:rPr>
                        <a:t>גלוקוז</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95</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65-105     (     *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2"/>
                          </a:solidFill>
                        </a:rPr>
                        <a:t>שתנן</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17.3</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15-36       (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2"/>
                          </a:solidFill>
                        </a:rPr>
                        <a:t>כולסטרול כללי</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221</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קטן</a:t>
                      </a:r>
                      <a:r>
                        <a:rPr lang="he-IL" baseline="0" dirty="0" smtClean="0">
                          <a:solidFill>
                            <a:schemeClr val="tx2"/>
                          </a:solidFill>
                        </a:rPr>
                        <a:t> מ-200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en-US" dirty="0" smtClean="0">
                          <a:solidFill>
                            <a:schemeClr val="tx2"/>
                          </a:solidFill>
                        </a:rPr>
                        <a:t>HDL-Cholesterol</a:t>
                      </a:r>
                      <a:endParaRPr lang="he-IL" dirty="0" smtClean="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57.7</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35-60        (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LDL-Cholesterol</a:t>
                      </a:r>
                      <a:endParaRPr kumimoji="0" lang="he-IL" sz="1800" b="0" i="0" u="none" strike="noStrike" kern="1200" cap="none" spc="0" normalizeH="0" baseline="0" noProof="0" dirty="0" smtClean="0">
                        <a:ln>
                          <a:noFill/>
                        </a:ln>
                        <a:solidFill>
                          <a:schemeClr val="tx2"/>
                        </a:solidFill>
                        <a:effectLst/>
                        <a:uLnTx/>
                        <a:uFillTx/>
                        <a:latin typeface="+mn-lt"/>
                        <a:ea typeface="+mn-ea"/>
                        <a:cs typeface="+mn-cs"/>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135</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קטן מ-130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solidFill>
                            <a:schemeClr val="tx2"/>
                          </a:solidFill>
                        </a:rPr>
                        <a:t>סידן</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9.4</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8.4-10.2     (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3" name="מחבר ישר 2"/>
          <p:cNvCxnSpPr/>
          <p:nvPr/>
        </p:nvCxnSpPr>
        <p:spPr>
          <a:xfrm flipH="1">
            <a:off x="827088" y="2060575"/>
            <a:ext cx="15128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827088" y="2420938"/>
            <a:ext cx="15128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395288" y="2781300"/>
            <a:ext cx="7556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827088" y="3213100"/>
            <a:ext cx="14589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395288" y="3790950"/>
            <a:ext cx="9286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771525" y="4437063"/>
            <a:ext cx="14589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00750" y="1071563"/>
            <a:ext cx="2870200" cy="3416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א. מדוע מנחים את הנבדקים  להיות בצום 12 שעות לפני הבדיקה?</a:t>
            </a:r>
          </a:p>
          <a:p>
            <a:pPr>
              <a:defRPr/>
            </a:pPr>
            <a:r>
              <a:rPr lang="he-IL" dirty="0">
                <a:solidFill>
                  <a:srgbClr val="1D4C72"/>
                </a:solidFill>
              </a:rPr>
              <a:t>ב. האם האדם סובל </a:t>
            </a:r>
            <a:r>
              <a:rPr lang="he-IL" dirty="0">
                <a:solidFill>
                  <a:srgbClr val="FF6600"/>
                </a:solidFill>
              </a:rPr>
              <a:t>מסוכרת</a:t>
            </a:r>
            <a:r>
              <a:rPr lang="he-IL" dirty="0">
                <a:solidFill>
                  <a:srgbClr val="1D4C72"/>
                </a:solidFill>
              </a:rPr>
              <a:t>?</a:t>
            </a:r>
          </a:p>
          <a:p>
            <a:pPr>
              <a:defRPr/>
            </a:pPr>
            <a:r>
              <a:rPr lang="he-IL" dirty="0">
                <a:solidFill>
                  <a:srgbClr val="1D4C72"/>
                </a:solidFill>
              </a:rPr>
              <a:t>ג. </a:t>
            </a:r>
            <a:r>
              <a:rPr lang="he-IL" dirty="0">
                <a:solidFill>
                  <a:srgbClr val="FF6600"/>
                </a:solidFill>
              </a:rPr>
              <a:t>השתנן</a:t>
            </a:r>
            <a:r>
              <a:rPr lang="he-IL" dirty="0">
                <a:solidFill>
                  <a:srgbClr val="1D4C72"/>
                </a:solidFill>
              </a:rPr>
              <a:t> הוא חומר פסולת הנוצר בכבד </a:t>
            </a:r>
            <a:r>
              <a:rPr lang="he-IL" dirty="0">
                <a:solidFill>
                  <a:srgbClr val="1F497D"/>
                </a:solidFill>
              </a:rPr>
              <a:t>בעקבות פירוק חומצות אמיניות, עובר מן הכבד לדם, וממנו לכליות. </a:t>
            </a:r>
          </a:p>
          <a:p>
            <a:pPr>
              <a:defRPr/>
            </a:pPr>
            <a:r>
              <a:rPr lang="he-IL" dirty="0">
                <a:solidFill>
                  <a:srgbClr val="1F497D"/>
                </a:solidFill>
              </a:rPr>
              <a:t>הוא מופרש דרך השתן אל מחוץ לגוף. </a:t>
            </a:r>
          </a:p>
          <a:p>
            <a:pPr>
              <a:defRPr/>
            </a:pPr>
            <a:r>
              <a:rPr lang="he-IL" dirty="0">
                <a:solidFill>
                  <a:srgbClr val="1F497D"/>
                </a:solidFill>
              </a:rPr>
              <a:t>על מה יכול להעיד ריכוז </a:t>
            </a:r>
            <a:r>
              <a:rPr lang="he-IL" dirty="0">
                <a:solidFill>
                  <a:srgbClr val="1D4C72"/>
                </a:solidFill>
              </a:rPr>
              <a:t>גבוה מעל לנורמה של שתנן בדם?</a:t>
            </a:r>
          </a:p>
        </p:txBody>
      </p:sp>
      <p:sp>
        <p:nvSpPr>
          <p:cNvPr id="25" name="TextBox 24"/>
          <p:cNvSpPr txBox="1"/>
          <p:nvPr/>
        </p:nvSpPr>
        <p:spPr>
          <a:xfrm>
            <a:off x="142875" y="4714875"/>
            <a:ext cx="8826500"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ד. </a:t>
            </a:r>
            <a:r>
              <a:rPr lang="he-IL" dirty="0">
                <a:solidFill>
                  <a:srgbClr val="FF6600"/>
                </a:solidFill>
              </a:rPr>
              <a:t>הכולסטרול</a:t>
            </a:r>
            <a:r>
              <a:rPr lang="he-IL" dirty="0">
                <a:solidFill>
                  <a:srgbClr val="1D4C72"/>
                </a:solidFill>
              </a:rPr>
              <a:t> מתחלק לכולסטרול "טוב" </a:t>
            </a:r>
            <a:r>
              <a:rPr lang="en-US" dirty="0">
                <a:solidFill>
                  <a:srgbClr val="1D4C72"/>
                </a:solidFill>
              </a:rPr>
              <a:t>HDL</a:t>
            </a:r>
            <a:r>
              <a:rPr lang="he-IL" dirty="0">
                <a:solidFill>
                  <a:srgbClr val="1D4C72"/>
                </a:solidFill>
              </a:rPr>
              <a:t>, ולכולסטרול "רע" </a:t>
            </a:r>
            <a:r>
              <a:rPr lang="en-US" dirty="0">
                <a:solidFill>
                  <a:srgbClr val="1D4C72"/>
                </a:solidFill>
              </a:rPr>
              <a:t>LDL</a:t>
            </a:r>
            <a:r>
              <a:rPr lang="he-IL" dirty="0">
                <a:solidFill>
                  <a:srgbClr val="1D4C72"/>
                </a:solidFill>
              </a:rPr>
              <a:t>. אתרו אותם בדף התוצאות ורשמו את שמם בעברית. הכולסטרול הטוב מגן מפני טרשת עורקים. הוא משמש מעין "שואב אבק" ביולוגי, בכך שהוא סופג את הכולסטרול הרע המצוי בעודף בכלי הדם ומעביר אותו לכבד. בריכוז גבוה מדי</a:t>
            </a:r>
            <a:r>
              <a:rPr lang="he-IL" dirty="0">
                <a:solidFill>
                  <a:srgbClr val="1F497D"/>
                </a:solidFill>
              </a:rPr>
              <a:t>, הכולסטרול הרע עלול להצטבר בעורקים ולגרום לטרשת. </a:t>
            </a:r>
          </a:p>
          <a:p>
            <a:pPr>
              <a:defRPr/>
            </a:pPr>
            <a:r>
              <a:rPr lang="he-IL" dirty="0">
                <a:solidFill>
                  <a:srgbClr val="1F497D"/>
                </a:solidFill>
              </a:rPr>
              <a:t>אילו שינויים בתזונה הייתם ממליצים לאדם הנבדק לעשות? נמקו.</a:t>
            </a:r>
          </a:p>
          <a:p>
            <a:pPr>
              <a:defRPr/>
            </a:pPr>
            <a:r>
              <a:rPr lang="he-IL" dirty="0">
                <a:solidFill>
                  <a:srgbClr val="1F497D"/>
                </a:solidFill>
              </a:rPr>
              <a:t>ה. מהי הסכנה בריכוז נמוך מדי של סידן?</a:t>
            </a:r>
          </a:p>
        </p:txBody>
      </p:sp>
      <p:sp>
        <p:nvSpPr>
          <p:cNvPr id="1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760594-192B-4F1B-B648-85C39564FB08}" type="slidenum">
              <a:rPr lang="he-IL" smtClean="0"/>
              <a:pPr fontAlgn="base">
                <a:spcBef>
                  <a:spcPct val="0"/>
                </a:spcBef>
                <a:spcAft>
                  <a:spcPct val="0"/>
                </a:spcAft>
                <a:defRPr/>
              </a:pPr>
              <a:t>46</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sp>
        <p:nvSpPr>
          <p:cNvPr id="16" name="Rectangle 12"/>
          <p:cNvSpPr/>
          <p:nvPr/>
        </p:nvSpPr>
        <p:spPr>
          <a:xfrm>
            <a:off x="287338" y="549275"/>
            <a:ext cx="8359775" cy="6192838"/>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שאלה 14:</a:t>
            </a:r>
          </a:p>
          <a:p>
            <a:pPr>
              <a:defRPr/>
            </a:pPr>
            <a:r>
              <a:rPr lang="he-IL" dirty="0">
                <a:solidFill>
                  <a:prstClr val="black"/>
                </a:solidFill>
              </a:rPr>
              <a:t>א. יש להיות בצום לפני </a:t>
            </a:r>
          </a:p>
          <a:p>
            <a:pPr>
              <a:defRPr/>
            </a:pPr>
            <a:r>
              <a:rPr lang="he-IL" dirty="0">
                <a:solidFill>
                  <a:prstClr val="black"/>
                </a:solidFill>
              </a:rPr>
              <a:t>   הבדיקה, כי אחרי אכילה</a:t>
            </a:r>
          </a:p>
          <a:p>
            <a:pPr>
              <a:defRPr/>
            </a:pPr>
            <a:r>
              <a:rPr lang="he-IL" dirty="0">
                <a:solidFill>
                  <a:prstClr val="black"/>
                </a:solidFill>
              </a:rPr>
              <a:t>   יש עלייה זמנית בריכוזי </a:t>
            </a:r>
          </a:p>
          <a:p>
            <a:pPr>
              <a:defRPr/>
            </a:pPr>
            <a:r>
              <a:rPr lang="he-IL" dirty="0">
                <a:solidFill>
                  <a:prstClr val="black"/>
                </a:solidFill>
              </a:rPr>
              <a:t>   חומרי המזון המעוכלים</a:t>
            </a:r>
          </a:p>
          <a:p>
            <a:pPr>
              <a:defRPr/>
            </a:pPr>
            <a:r>
              <a:rPr lang="he-IL" dirty="0">
                <a:solidFill>
                  <a:prstClr val="black"/>
                </a:solidFill>
              </a:rPr>
              <a:t>   בדם, שאינה מעידה על </a:t>
            </a:r>
          </a:p>
          <a:p>
            <a:pPr>
              <a:defRPr/>
            </a:pPr>
            <a:r>
              <a:rPr lang="he-IL" dirty="0">
                <a:solidFill>
                  <a:prstClr val="black"/>
                </a:solidFill>
              </a:rPr>
              <a:t>   מצב חולני.</a:t>
            </a:r>
          </a:p>
          <a:p>
            <a:pPr>
              <a:defRPr/>
            </a:pPr>
            <a:r>
              <a:rPr lang="he-IL" dirty="0">
                <a:solidFill>
                  <a:prstClr val="black"/>
                </a:solidFill>
              </a:rPr>
              <a:t>ב. האדם אינו סובל מסוכרת.</a:t>
            </a:r>
          </a:p>
          <a:p>
            <a:pPr>
              <a:defRPr/>
            </a:pPr>
            <a:r>
              <a:rPr lang="he-IL" dirty="0">
                <a:solidFill>
                  <a:prstClr val="black"/>
                </a:solidFill>
              </a:rPr>
              <a:t>   ריכוז הגלוקוז נמצא </a:t>
            </a:r>
          </a:p>
          <a:p>
            <a:pPr>
              <a:defRPr/>
            </a:pPr>
            <a:r>
              <a:rPr lang="he-IL" dirty="0">
                <a:solidFill>
                  <a:prstClr val="black"/>
                </a:solidFill>
              </a:rPr>
              <a:t>   בגבולות הנורמה.</a:t>
            </a:r>
          </a:p>
          <a:p>
            <a:pPr>
              <a:defRPr/>
            </a:pPr>
            <a:r>
              <a:rPr lang="he-IL" dirty="0">
                <a:solidFill>
                  <a:prstClr val="black"/>
                </a:solidFill>
              </a:rPr>
              <a:t>ג. ריכוז שתנן גבוה בדם </a:t>
            </a:r>
          </a:p>
          <a:p>
            <a:pPr>
              <a:defRPr/>
            </a:pPr>
            <a:r>
              <a:rPr lang="he-IL" dirty="0">
                <a:solidFill>
                  <a:prstClr val="black"/>
                </a:solidFill>
              </a:rPr>
              <a:t>   עלול להעיד על בעיה </a:t>
            </a:r>
          </a:p>
          <a:p>
            <a:pPr>
              <a:defRPr/>
            </a:pPr>
            <a:r>
              <a:rPr lang="he-IL" dirty="0">
                <a:solidFill>
                  <a:prstClr val="black"/>
                </a:solidFill>
              </a:rPr>
              <a:t>  בכליות. (או, לעתים </a:t>
            </a:r>
          </a:p>
          <a:p>
            <a:pPr>
              <a:defRPr/>
            </a:pPr>
            <a:r>
              <a:rPr lang="he-IL" dirty="0">
                <a:solidFill>
                  <a:prstClr val="black"/>
                </a:solidFill>
              </a:rPr>
              <a:t>  רחוקות, על ייצור עודף שלו בכבד).</a:t>
            </a:r>
          </a:p>
          <a:p>
            <a:pPr>
              <a:defRPr/>
            </a:pPr>
            <a:endParaRPr lang="he-IL" dirty="0">
              <a:solidFill>
                <a:prstClr val="black"/>
              </a:solidFill>
            </a:endParaRPr>
          </a:p>
          <a:p>
            <a:pPr>
              <a:defRPr/>
            </a:pPr>
            <a:r>
              <a:rPr lang="he-IL" dirty="0">
                <a:solidFill>
                  <a:prstClr val="black"/>
                </a:solidFill>
              </a:rPr>
              <a:t>ד. רצוי שתזונת הנבדק תהיה דלה בכולסטרול ובשומנים, כדי להקטין את הסכנה להיווצרות טרשת. עם זאת, יש לזכור שרוב הכולסטרול נוצר בגוף בכבד, ורק </a:t>
            </a:r>
            <a:r>
              <a:rPr lang="he-IL" dirty="0"/>
              <a:t>מקצתו</a:t>
            </a:r>
            <a:r>
              <a:rPr lang="he-IL" dirty="0">
                <a:solidFill>
                  <a:prstClr val="black"/>
                </a:solidFill>
              </a:rPr>
              <a:t> מגיע מן המזון. ייתכן שיש מקום, וזאת על פי הוראת רופא כמובן, להמליץ לנבדק ליטול סטטינים=תרופות להורדת כולסטרול, המעכבות את האנזים שמייצר כולסטרול בכבד. </a:t>
            </a:r>
          </a:p>
          <a:p>
            <a:pPr>
              <a:defRPr/>
            </a:pPr>
            <a:endParaRPr lang="he-IL" dirty="0">
              <a:solidFill>
                <a:prstClr val="black"/>
              </a:solidFill>
            </a:endParaRPr>
          </a:p>
          <a:p>
            <a:pPr>
              <a:defRPr/>
            </a:pPr>
            <a:r>
              <a:rPr lang="he-IL" dirty="0">
                <a:solidFill>
                  <a:prstClr val="black"/>
                </a:solidFill>
              </a:rPr>
              <a:t>ה. הסידן נחוץ לבניית העצמות. ריכוז נמוך מדי של סידן יוצר סיכון להתפתחות דלדול העצם (אוסטאופורוזיס) או מחלת רככת בילדים.   </a:t>
            </a:r>
          </a:p>
          <a:p>
            <a:pPr>
              <a:defRPr/>
            </a:pPr>
            <a:r>
              <a:rPr lang="he-IL" dirty="0">
                <a:solidFill>
                  <a:prstClr val="black"/>
                </a:solidFill>
              </a:rPr>
              <a:t>.</a:t>
            </a:r>
          </a:p>
          <a:p>
            <a:pPr>
              <a:defRPr/>
            </a:pPr>
            <a:r>
              <a:rPr lang="he-IL" dirty="0">
                <a:solidFill>
                  <a:prstClr val="black"/>
                </a:solidFill>
              </a:rPr>
              <a:t>   </a:t>
            </a:r>
            <a:endParaRPr lang="he-IL" kern="0" dirty="0">
              <a:solidFill>
                <a:prstClr val="black"/>
              </a:solidFill>
              <a:latin typeface="Arial"/>
              <a:cs typeface="Arial"/>
            </a:endParaRPr>
          </a:p>
        </p:txBody>
      </p:sp>
      <p:graphicFrame>
        <p:nvGraphicFramePr>
          <p:cNvPr id="8" name="טבלה 7"/>
          <p:cNvGraphicFramePr>
            <a:graphicFrameLocks noGrp="1"/>
          </p:cNvGraphicFramePr>
          <p:nvPr/>
        </p:nvGraphicFramePr>
        <p:xfrm>
          <a:off x="395288" y="719138"/>
          <a:ext cx="5710237" cy="3403600"/>
        </p:xfrm>
        <a:graphic>
          <a:graphicData uri="http://schemas.openxmlformats.org/drawingml/2006/table">
            <a:tbl>
              <a:tblPr rtl="1" firstRow="1" bandRow="1">
                <a:tableStyleId>{5C22544A-7EE6-4342-B048-85BDC9FD1C3A}</a:tableStyleId>
              </a:tblPr>
              <a:tblGrid>
                <a:gridCol w="1561862"/>
                <a:gridCol w="1032072"/>
                <a:gridCol w="3116303"/>
              </a:tblGrid>
              <a:tr h="370840">
                <a:tc>
                  <a:txBody>
                    <a:bodyPr/>
                    <a:lstStyle/>
                    <a:p>
                      <a:pPr rtl="1"/>
                      <a:r>
                        <a:rPr lang="he-IL" b="0" dirty="0" smtClean="0">
                          <a:solidFill>
                            <a:schemeClr val="tx1"/>
                          </a:solidFill>
                        </a:rPr>
                        <a:t>החומר</a:t>
                      </a:r>
                      <a:endParaRPr lang="he-IL" b="0"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1"/>
                          </a:solidFill>
                        </a:rPr>
                        <a:t>תוצאה (</a:t>
                      </a:r>
                      <a:r>
                        <a:rPr lang="en-US" b="0" dirty="0" smtClean="0">
                          <a:solidFill>
                            <a:schemeClr val="tx1"/>
                          </a:solidFill>
                        </a:rPr>
                        <a:t>mg/dl</a:t>
                      </a:r>
                      <a:r>
                        <a:rPr lang="he-IL" b="0" dirty="0" smtClean="0">
                          <a:solidFill>
                            <a:schemeClr val="tx1"/>
                          </a:solidFill>
                        </a:rPr>
                        <a:t>)</a:t>
                      </a:r>
                      <a:endParaRPr lang="he-IL" b="0"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1"/>
                          </a:solidFill>
                        </a:rPr>
                        <a:t>גבולות הנורמה</a:t>
                      </a:r>
                      <a:endParaRPr lang="he-IL" b="0"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1"/>
                          </a:solidFill>
                        </a:rPr>
                        <a:t>גלוקוז</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95</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65-105     (     *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1"/>
                          </a:solidFill>
                        </a:rPr>
                        <a:t>שתנן</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17.3</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15-36       (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1"/>
                          </a:solidFill>
                        </a:rPr>
                        <a:t>כולסטרול כללי</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221</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קטן</a:t>
                      </a:r>
                      <a:r>
                        <a:rPr lang="he-IL" baseline="0" dirty="0" smtClean="0">
                          <a:solidFill>
                            <a:schemeClr val="tx1"/>
                          </a:solidFill>
                        </a:rPr>
                        <a:t> מ-200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en-US" dirty="0" smtClean="0">
                          <a:solidFill>
                            <a:schemeClr val="tx1"/>
                          </a:solidFill>
                        </a:rPr>
                        <a:t>HDL-Cholesterol</a:t>
                      </a:r>
                      <a:endParaRPr lang="he-IL" dirty="0" smtClean="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57.7</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35-60        (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LDL-Cholesterol</a:t>
                      </a:r>
                      <a:endParaRPr kumimoji="0" lang="he-IL" sz="1800" b="0" i="0" u="none" strike="noStrike" kern="1200" cap="none" spc="0" normalizeH="0" baseline="0" noProof="0" dirty="0" smtClean="0">
                        <a:ln>
                          <a:noFill/>
                        </a:ln>
                        <a:solidFill>
                          <a:schemeClr val="tx1"/>
                        </a:solidFill>
                        <a:effectLst/>
                        <a:uLnTx/>
                        <a:uFillTx/>
                        <a:latin typeface="+mn-lt"/>
                        <a:ea typeface="+mn-ea"/>
                        <a:cs typeface="+mn-cs"/>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135</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קטן מ-130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solidFill>
                            <a:schemeClr val="tx1"/>
                          </a:solidFill>
                        </a:rPr>
                        <a:t>סידן</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9.4</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8.4-10.2     (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46472" name="קבוצה 1"/>
          <p:cNvGrpSpPr>
            <a:grpSpLocks/>
          </p:cNvGrpSpPr>
          <p:nvPr/>
        </p:nvGrpSpPr>
        <p:grpSpPr bwMode="auto">
          <a:xfrm>
            <a:off x="419100" y="1592263"/>
            <a:ext cx="1944688" cy="2376487"/>
            <a:chOff x="395536" y="2061076"/>
            <a:chExt cx="1944216" cy="2376036"/>
          </a:xfrm>
        </p:grpSpPr>
        <p:cxnSp>
          <p:nvCxnSpPr>
            <p:cNvPr id="3" name="מחבר ישר 2"/>
            <p:cNvCxnSpPr/>
            <p:nvPr/>
          </p:nvCxnSpPr>
          <p:spPr>
            <a:xfrm flipH="1">
              <a:off x="827231" y="2061076"/>
              <a:ext cx="151252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827231" y="2421370"/>
              <a:ext cx="151252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395536" y="2781664"/>
              <a:ext cx="75546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827231" y="3213382"/>
              <a:ext cx="145855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395536" y="3791123"/>
              <a:ext cx="92846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771683" y="4437112"/>
              <a:ext cx="145855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4" name="Slide Number Placeholder 15"/>
          <p:cNvSpPr txBox="1">
            <a:spLocks/>
          </p:cNvSpPr>
          <p:nvPr/>
        </p:nvSpPr>
        <p:spPr bwMode="auto">
          <a:xfrm>
            <a:off x="35942"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 שמירת </a:t>
            </a:r>
            <a:r>
              <a:rPr lang="he-IL" sz="1800" b="1" noProof="1" smtClean="0">
                <a:solidFill>
                  <a:srgbClr val="FF6600"/>
                </a:solidFill>
                <a:ea typeface="+mn-ea"/>
              </a:rPr>
              <a:t>ההומאוסטזיס</a:t>
            </a:r>
            <a:r>
              <a:rPr lang="he-IL" sz="1800" b="1" dirty="0" smtClean="0">
                <a:solidFill>
                  <a:srgbClr val="FF6600"/>
                </a:solidFill>
                <a:ea typeface="+mn-ea"/>
              </a:rPr>
              <a:t> של ריכוז הסוכר בדם </a:t>
            </a:r>
            <a:endParaRPr lang="he-IL" sz="1800" dirty="0" smtClean="0"/>
          </a:p>
        </p:txBody>
      </p:sp>
      <p:grpSp>
        <p:nvGrpSpPr>
          <p:cNvPr id="147460" name="קבוצה 7168"/>
          <p:cNvGrpSpPr>
            <a:grpSpLocks/>
          </p:cNvGrpSpPr>
          <p:nvPr/>
        </p:nvGrpSpPr>
        <p:grpSpPr bwMode="auto">
          <a:xfrm>
            <a:off x="1085850" y="1179513"/>
            <a:ext cx="7639050" cy="5073650"/>
            <a:chOff x="650315" y="1495090"/>
            <a:chExt cx="7638144" cy="5073396"/>
          </a:xfrm>
        </p:grpSpPr>
        <p:grpSp>
          <p:nvGrpSpPr>
            <p:cNvPr id="147463" name="קבוצה 18"/>
            <p:cNvGrpSpPr>
              <a:grpSpLocks/>
            </p:cNvGrpSpPr>
            <p:nvPr/>
          </p:nvGrpSpPr>
          <p:grpSpPr bwMode="auto">
            <a:xfrm>
              <a:off x="650315" y="1495090"/>
              <a:ext cx="7069803" cy="2949563"/>
              <a:chOff x="611559" y="1499594"/>
              <a:chExt cx="7069803" cy="2949563"/>
            </a:xfrm>
          </p:grpSpPr>
          <p:sp>
            <p:nvSpPr>
              <p:cNvPr id="10" name="TextBox 9"/>
              <p:cNvSpPr txBox="1"/>
              <p:nvPr/>
            </p:nvSpPr>
            <p:spPr>
              <a:xfrm>
                <a:off x="3348084" y="3656898"/>
                <a:ext cx="2376206" cy="792123"/>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 של:</a:t>
                </a:r>
              </a:p>
              <a:p>
                <a:pPr algn="ctr" fontAlgn="auto">
                  <a:spcBef>
                    <a:spcPts val="0"/>
                  </a:spcBef>
                  <a:spcAft>
                    <a:spcPts val="0"/>
                  </a:spcAft>
                  <a:defRPr/>
                </a:pPr>
                <a:r>
                  <a:rPr lang="he-IL" sz="1600" dirty="0">
                    <a:solidFill>
                      <a:prstClr val="black">
                        <a:lumMod val="50000"/>
                        <a:lumOff val="50000"/>
                      </a:prstClr>
                    </a:solidFill>
                    <a:latin typeface="Arial"/>
                    <a:cs typeface="Arial"/>
                  </a:rPr>
                  <a:t>ריכוז גלוקוז בדם </a:t>
                </a:r>
              </a:p>
            </p:txBody>
          </p:sp>
          <p:sp>
            <p:nvSpPr>
              <p:cNvPr id="12" name="TextBox 11"/>
              <p:cNvSpPr txBox="1"/>
              <p:nvPr/>
            </p:nvSpPr>
            <p:spPr>
              <a:xfrm>
                <a:off x="611559" y="2558403"/>
                <a:ext cx="2376206"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שינוי, גורם משפיע:</a:t>
                </a:r>
              </a:p>
            </p:txBody>
          </p:sp>
          <p:sp>
            <p:nvSpPr>
              <p:cNvPr id="13" name="TextBox 12"/>
              <p:cNvSpPr txBox="1"/>
              <p:nvPr/>
            </p:nvSpPr>
            <p:spPr>
              <a:xfrm>
                <a:off x="1076642" y="1499594"/>
                <a:ext cx="2376205"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בריכוז הגלוקוז בדם</a:t>
                </a:r>
              </a:p>
            </p:txBody>
          </p:sp>
          <p:sp>
            <p:nvSpPr>
              <p:cNvPr id="14" name="TextBox 13"/>
              <p:cNvSpPr txBox="1"/>
              <p:nvPr/>
            </p:nvSpPr>
            <p:spPr>
              <a:xfrm>
                <a:off x="3348084" y="2425060"/>
                <a:ext cx="4333361"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בקצב הפרשת ההורמון  ______מהלבלב, הגורמת לעלייה בקצב כניסת גלוקוז לתאים</a:t>
                </a:r>
              </a:p>
            </p:txBody>
          </p:sp>
        </p:grpSp>
        <p:sp>
          <p:nvSpPr>
            <p:cNvPr id="25" name="TextBox 24"/>
            <p:cNvSpPr txBox="1"/>
            <p:nvPr/>
          </p:nvSpPr>
          <p:spPr>
            <a:xfrm>
              <a:off x="5912254" y="4758827"/>
              <a:ext cx="2376205"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שינוי, גורם משפיע:</a:t>
              </a:r>
            </a:p>
          </p:txBody>
        </p:sp>
        <p:sp>
          <p:nvSpPr>
            <p:cNvPr id="26" name="TextBox 25"/>
            <p:cNvSpPr txBox="1"/>
            <p:nvPr/>
          </p:nvSpPr>
          <p:spPr>
            <a:xfrm>
              <a:off x="5343996" y="5776363"/>
              <a:ext cx="2376205"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ירידה בריכוז הגלוקוז בדם</a:t>
              </a:r>
            </a:p>
          </p:txBody>
        </p:sp>
        <p:sp>
          <p:nvSpPr>
            <p:cNvPr id="27" name="TextBox 26"/>
            <p:cNvSpPr txBox="1"/>
            <p:nvPr/>
          </p:nvSpPr>
          <p:spPr>
            <a:xfrm>
              <a:off x="650315" y="4758827"/>
              <a:ext cx="4790507" cy="101753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noProof="1">
                  <a:solidFill>
                    <a:prstClr val="black">
                      <a:lumMod val="50000"/>
                      <a:lumOff val="50000"/>
                    </a:prstClr>
                  </a:solidFill>
                  <a:latin typeface="Arial"/>
                  <a:cs typeface="Arial"/>
                </a:rPr>
                <a:t>עלייה בהפרשת ההורמון </a:t>
              </a:r>
              <a:r>
                <a:rPr lang="he-IL" sz="1600" noProof="1">
                  <a:solidFill>
                    <a:prstClr val="white">
                      <a:lumMod val="65000"/>
                    </a:prstClr>
                  </a:solidFill>
                  <a:latin typeface="Arial"/>
                  <a:cs typeface="Arial"/>
                </a:rPr>
                <a:t>גלוקגון</a:t>
              </a:r>
              <a:r>
                <a:rPr lang="he-IL" sz="1600" noProof="1">
                  <a:solidFill>
                    <a:prstClr val="black">
                      <a:lumMod val="50000"/>
                      <a:lumOff val="50000"/>
                    </a:prstClr>
                  </a:solidFill>
                  <a:latin typeface="Arial"/>
                  <a:cs typeface="Arial"/>
                </a:rPr>
                <a:t> מהלבלב, הגורמת לעלייה בקצב פירוק הגליקוגן* לגלוקוז בכבד וליציאת גלוקוז מן הכבד לדם</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8" name="חץ מכופף 27"/>
            <p:cNvSpPr/>
            <p:nvPr/>
          </p:nvSpPr>
          <p:spPr>
            <a:xfrm rot="16200000">
              <a:off x="2543158" y="3280176"/>
              <a:ext cx="777836" cy="9095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799526" y="3888951"/>
              <a:ext cx="831808" cy="9079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7787" y="2287212"/>
              <a:ext cx="415876"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202" y="1658625"/>
              <a:ext cx="614331" cy="9095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20178" y="3212679"/>
              <a:ext cx="392065" cy="439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5430" y="5550949"/>
              <a:ext cx="469844"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3990" y="4444517"/>
              <a:ext cx="446035" cy="314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76510" y="5610508"/>
              <a:ext cx="615919" cy="9095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48" name="TextBox 47"/>
          <p:cNvSpPr txBox="1"/>
          <p:nvPr/>
        </p:nvSpPr>
        <p:spPr>
          <a:xfrm>
            <a:off x="403225" y="411163"/>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16:  </a:t>
            </a:r>
            <a:r>
              <a:rPr lang="he-IL" kern="0" dirty="0">
                <a:solidFill>
                  <a:srgbClr val="1D4C72"/>
                </a:solidFill>
              </a:rPr>
              <a:t>התרשים </a:t>
            </a:r>
            <a:r>
              <a:rPr lang="he-IL" kern="0" dirty="0">
                <a:solidFill>
                  <a:srgbClr val="1F497D"/>
                </a:solidFill>
              </a:rPr>
              <a:t>מתאר</a:t>
            </a:r>
            <a:r>
              <a:rPr lang="he-IL" kern="0" dirty="0">
                <a:solidFill>
                  <a:srgbClr val="5F0060">
                    <a:lumMod val="50000"/>
                    <a:lumOff val="50000"/>
                  </a:srgbClr>
                </a:solidFill>
              </a:rPr>
              <a:t> </a:t>
            </a:r>
            <a:r>
              <a:rPr lang="he-IL" kern="0" dirty="0">
                <a:solidFill>
                  <a:srgbClr val="1D4C72"/>
                </a:solidFill>
              </a:rPr>
              <a:t>שינויים שגרתיים בריכוז </a:t>
            </a:r>
            <a:r>
              <a:rPr lang="he-IL" kern="0" noProof="1">
                <a:solidFill>
                  <a:srgbClr val="1D4C72"/>
                </a:solidFill>
              </a:rPr>
              <a:t>הגלוקוז בדם, ואת פעולת המנגנונים לשמירת ההומאוסטזיס, הגורמת  להחזרת ריכוז הגלוקוז למ</a:t>
            </a:r>
            <a:r>
              <a:rPr lang="he-IL" kern="0" dirty="0">
                <a:solidFill>
                  <a:srgbClr val="1D4C72"/>
                </a:solidFill>
              </a:rPr>
              <a:t>צב תקין.</a:t>
            </a:r>
          </a:p>
        </p:txBody>
      </p:sp>
      <p:sp>
        <p:nvSpPr>
          <p:cNvPr id="147462" name="מלבן 7169"/>
          <p:cNvSpPr>
            <a:spLocks noChangeArrowheads="1"/>
          </p:cNvSpPr>
          <p:nvPr/>
        </p:nvSpPr>
        <p:spPr bwMode="auto">
          <a:xfrm>
            <a:off x="101600" y="5870575"/>
            <a:ext cx="38242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u="sng">
                <a:solidFill>
                  <a:srgbClr val="000000"/>
                </a:solidFill>
              </a:rPr>
              <a:t>תזכורת</a:t>
            </a:r>
          </a:p>
          <a:p>
            <a:r>
              <a:rPr lang="he-IL" sz="1400" noProof="1">
                <a:solidFill>
                  <a:srgbClr val="000000"/>
                </a:solidFill>
              </a:rPr>
              <a:t>*גליקוגן: רב-סוכר שהוא חומר תשמורת הנאגר בתאי הכבד והשרירים. בשעת הצורך, הגליקוגן מתפרק לגלוקוז (חד-סוכר), העובר לדם וממנו לתאי הגוף</a:t>
            </a:r>
          </a:p>
        </p:txBody>
      </p:sp>
      <p:sp>
        <p:nvSpPr>
          <p:cNvPr id="23"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148484" name="קבוצה 7168"/>
          <p:cNvGrpSpPr>
            <a:grpSpLocks/>
          </p:cNvGrpSpPr>
          <p:nvPr/>
        </p:nvGrpSpPr>
        <p:grpSpPr bwMode="auto">
          <a:xfrm>
            <a:off x="611188" y="1344613"/>
            <a:ext cx="8153400" cy="5073650"/>
            <a:chOff x="136398" y="1495090"/>
            <a:chExt cx="8152061" cy="5073396"/>
          </a:xfrm>
        </p:grpSpPr>
        <p:grpSp>
          <p:nvGrpSpPr>
            <p:cNvPr id="148486" name="קבוצה 18"/>
            <p:cNvGrpSpPr>
              <a:grpSpLocks/>
            </p:cNvGrpSpPr>
            <p:nvPr/>
          </p:nvGrpSpPr>
          <p:grpSpPr bwMode="auto">
            <a:xfrm>
              <a:off x="650315" y="1495090"/>
              <a:ext cx="7550022" cy="2949427"/>
              <a:chOff x="611559" y="1499594"/>
              <a:chExt cx="7550022" cy="2949427"/>
            </a:xfrm>
          </p:grpSpPr>
          <p:sp>
            <p:nvSpPr>
              <p:cNvPr id="10" name="TextBox 9"/>
              <p:cNvSpPr txBox="1"/>
              <p:nvPr/>
            </p:nvSpPr>
            <p:spPr>
              <a:xfrm>
                <a:off x="3348309" y="3656898"/>
                <a:ext cx="2376097" cy="792123"/>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 של:</a:t>
                </a:r>
              </a:p>
              <a:p>
                <a:pPr algn="ctr" fontAlgn="auto">
                  <a:spcBef>
                    <a:spcPts val="0"/>
                  </a:spcBef>
                  <a:spcAft>
                    <a:spcPts val="0"/>
                  </a:spcAft>
                  <a:defRPr/>
                </a:pPr>
                <a:r>
                  <a:rPr lang="he-IL" sz="1600" dirty="0">
                    <a:solidFill>
                      <a:prstClr val="black">
                        <a:lumMod val="50000"/>
                        <a:lumOff val="50000"/>
                      </a:prstClr>
                    </a:solidFill>
                    <a:latin typeface="Arial"/>
                    <a:cs typeface="Arial"/>
                  </a:rPr>
                  <a:t>ריכוז גלוקוז בדם </a:t>
                </a:r>
              </a:p>
            </p:txBody>
          </p:sp>
          <p:sp>
            <p:nvSpPr>
              <p:cNvPr id="12" name="TextBox 11"/>
              <p:cNvSpPr txBox="1"/>
              <p:nvPr/>
            </p:nvSpPr>
            <p:spPr>
              <a:xfrm>
                <a:off x="611908" y="2558403"/>
                <a:ext cx="2376097"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 אכילת מזון עשיר בפחמימות</a:t>
                </a:r>
              </a:p>
            </p:txBody>
          </p:sp>
          <p:sp>
            <p:nvSpPr>
              <p:cNvPr id="13" name="TextBox 12"/>
              <p:cNvSpPr txBox="1"/>
              <p:nvPr/>
            </p:nvSpPr>
            <p:spPr>
              <a:xfrm>
                <a:off x="1076969" y="1499594"/>
                <a:ext cx="2376098"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בריכוז הגלוקוז בדם</a:t>
                </a:r>
              </a:p>
            </p:txBody>
          </p:sp>
          <p:sp>
            <p:nvSpPr>
              <p:cNvPr id="14" name="TextBox 13"/>
              <p:cNvSpPr txBox="1"/>
              <p:nvPr/>
            </p:nvSpPr>
            <p:spPr>
              <a:xfrm>
                <a:off x="3348309" y="2425060"/>
                <a:ext cx="4812510"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בקצב הפרשת ההורמון אינסולין מהלבלב, הגורמת לעלייה בקצב כניסת גלוקוז לתאים</a:t>
                </a:r>
              </a:p>
            </p:txBody>
          </p:sp>
        </p:grpSp>
        <p:sp>
          <p:nvSpPr>
            <p:cNvPr id="25" name="TextBox 24"/>
            <p:cNvSpPr txBox="1"/>
            <p:nvPr/>
          </p:nvSpPr>
          <p:spPr>
            <a:xfrm>
              <a:off x="5912361" y="4758827"/>
              <a:ext cx="2376098"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צום או </a:t>
              </a:r>
              <a:r>
                <a:rPr lang="he-IL" sz="1600" dirty="0" smtClean="0">
                  <a:solidFill>
                    <a:prstClr val="black">
                      <a:lumMod val="50000"/>
                      <a:lumOff val="50000"/>
                    </a:prstClr>
                  </a:solidFill>
                  <a:latin typeface="Arial"/>
                  <a:cs typeface="Arial"/>
                </a:rPr>
                <a:t>רמת </a:t>
              </a:r>
              <a:r>
                <a:rPr lang="he-IL" sz="1600">
                  <a:solidFill>
                    <a:prstClr val="black">
                      <a:lumMod val="50000"/>
                      <a:lumOff val="50000"/>
                    </a:prstClr>
                  </a:solidFill>
                  <a:latin typeface="Arial"/>
                  <a:cs typeface="Arial"/>
                </a:rPr>
                <a:t>גלוקוז </a:t>
              </a:r>
              <a:r>
                <a:rPr lang="he-IL" sz="1600" smtClean="0">
                  <a:solidFill>
                    <a:prstClr val="black">
                      <a:lumMod val="50000"/>
                      <a:lumOff val="50000"/>
                    </a:prstClr>
                  </a:solidFill>
                  <a:latin typeface="Arial"/>
                  <a:cs typeface="Arial"/>
                </a:rPr>
                <a:t>נמוכה במזון</a:t>
              </a:r>
              <a:endParaRPr lang="he-IL" sz="1600" dirty="0">
                <a:solidFill>
                  <a:prstClr val="black">
                    <a:lumMod val="50000"/>
                    <a:lumOff val="50000"/>
                  </a:prstClr>
                </a:solidFill>
                <a:latin typeface="Arial"/>
                <a:cs typeface="Arial"/>
              </a:endParaRPr>
            </a:p>
          </p:txBody>
        </p:sp>
        <p:sp>
          <p:nvSpPr>
            <p:cNvPr id="26" name="TextBox 25"/>
            <p:cNvSpPr txBox="1"/>
            <p:nvPr/>
          </p:nvSpPr>
          <p:spPr>
            <a:xfrm>
              <a:off x="5344130" y="5776363"/>
              <a:ext cx="2376098"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ירידה בריכוז הגלוקוז בדם</a:t>
              </a:r>
            </a:p>
          </p:txBody>
        </p:sp>
        <p:sp>
          <p:nvSpPr>
            <p:cNvPr id="27" name="TextBox 26"/>
            <p:cNvSpPr txBox="1"/>
            <p:nvPr/>
          </p:nvSpPr>
          <p:spPr>
            <a:xfrm>
              <a:off x="136398" y="4758827"/>
              <a:ext cx="5304554"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noProof="1">
                  <a:solidFill>
                    <a:prstClr val="black">
                      <a:lumMod val="50000"/>
                      <a:lumOff val="50000"/>
                    </a:prstClr>
                  </a:solidFill>
                  <a:latin typeface="Arial"/>
                  <a:cs typeface="Arial"/>
                </a:rPr>
                <a:t>עלייה בהפרשת ההורמון גלוקגון מהלבלב, הגורמת לעלייה בקצב פירוק הגליקוגן לגלוקוז בכבד וליציאת גלוקוז מן הכבד לדם</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8" name="חץ מכופף 27"/>
            <p:cNvSpPr/>
            <p:nvPr/>
          </p:nvSpPr>
          <p:spPr>
            <a:xfrm rot="16200000">
              <a:off x="2543401" y="3280197"/>
              <a:ext cx="777836" cy="90948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799620" y="3888972"/>
              <a:ext cx="831808" cy="9079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052" y="2287212"/>
              <a:ext cx="415857"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401" y="1658646"/>
              <a:ext cx="614331" cy="9094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20372" y="3212679"/>
              <a:ext cx="392049" cy="439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5524" y="5550949"/>
              <a:ext cx="469823"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165" y="4444517"/>
              <a:ext cx="446014" cy="314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81427" y="5427976"/>
              <a:ext cx="615919" cy="9094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148485" name="מלבן 7169"/>
          <p:cNvSpPr>
            <a:spLocks noChangeArrowheads="1"/>
          </p:cNvSpPr>
          <p:nvPr/>
        </p:nvSpPr>
        <p:spPr bwMode="auto">
          <a:xfrm>
            <a:off x="0" y="6396038"/>
            <a:ext cx="3824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התרשים לקוח מן המאמר: "שלילי / חיובי – זה לא ציון, זה משוב", מאת אילנה אדר, </a:t>
            </a:r>
            <a:r>
              <a:rPr lang="he-IL" sz="1200" b="1">
                <a:solidFill>
                  <a:srgbClr val="000000"/>
                </a:solidFill>
              </a:rPr>
              <a:t>העלון למורי הביולוגיה</a:t>
            </a:r>
            <a:r>
              <a:rPr lang="he-IL" sz="1200">
                <a:solidFill>
                  <a:srgbClr val="000000"/>
                </a:solidFill>
              </a:rPr>
              <a:t>, 170© </a:t>
            </a:r>
            <a:endParaRPr lang="en-US" sz="1200">
              <a:solidFill>
                <a:srgbClr val="000000"/>
              </a:solidFill>
            </a:endParaRPr>
          </a:p>
        </p:txBody>
      </p:sp>
      <p:sp>
        <p:nvSpPr>
          <p:cNvPr id="22" name="Slide Number Placeholder 15"/>
          <p:cNvSpPr txBox="1">
            <a:spLocks/>
          </p:cNvSpPr>
          <p:nvPr/>
        </p:nvSpPr>
        <p:spPr bwMode="auto">
          <a:xfrm>
            <a:off x="35496"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ED6AC72-242C-46C9-9C37-747FB2BAEA6D}"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שאלה 17: מחלת הסוכרת</a:t>
            </a:r>
            <a:endParaRPr lang="he-IL" sz="1800" dirty="0" smtClean="0">
              <a:solidFill>
                <a:schemeClr val="accent3"/>
              </a:solidFill>
            </a:endParaRPr>
          </a:p>
        </p:txBody>
      </p:sp>
      <p:sp>
        <p:nvSpPr>
          <p:cNvPr id="7" name="TextBox 6"/>
          <p:cNvSpPr txBox="1"/>
          <p:nvPr/>
        </p:nvSpPr>
        <p:spPr>
          <a:xfrm>
            <a:off x="604838" y="512763"/>
            <a:ext cx="8183562" cy="56324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17:</a:t>
            </a:r>
            <a:endParaRPr lang="he-IL" b="1" dirty="0">
              <a:solidFill>
                <a:srgbClr val="1D4C72"/>
              </a:solidFill>
            </a:endParaRPr>
          </a:p>
          <a:p>
            <a:pPr fontAlgn="auto">
              <a:spcBef>
                <a:spcPts val="0"/>
              </a:spcBef>
              <a:spcAft>
                <a:spcPts val="0"/>
              </a:spcAft>
              <a:defRPr/>
            </a:pPr>
            <a:r>
              <a:rPr lang="he-IL" dirty="0">
                <a:solidFill>
                  <a:srgbClr val="1F497D"/>
                </a:solidFill>
              </a:rPr>
              <a:t>בגרפים שלפניכם מתוארים ריכוז האינסולין וריכוז הגלוקוז בדם של אדם בריא ואדם חולה סוכרת. הבדיקה נעשתה לאחר אכילת מזון עשיר בפחמימות.</a:t>
            </a: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solidFill>
                  <a:srgbClr val="1F497D"/>
                </a:solidFill>
              </a:rPr>
              <a:t>א. איזה גרף מתאר את התוצאות של האדם הבריא ואיזה של החולה? נמקו.</a:t>
            </a:r>
          </a:p>
          <a:p>
            <a:pPr fontAlgn="auto">
              <a:spcBef>
                <a:spcPts val="0"/>
              </a:spcBef>
              <a:spcAft>
                <a:spcPts val="0"/>
              </a:spcAft>
              <a:defRPr/>
            </a:pPr>
            <a:r>
              <a:rPr lang="he-IL" dirty="0">
                <a:solidFill>
                  <a:srgbClr val="1F497D"/>
                </a:solidFill>
              </a:rPr>
              <a:t>ב. יש סוג של סוכרת שאינה נובעת ממחסור באינסולין, אלא מכך שהתאים אינם מגיבים </a:t>
            </a:r>
          </a:p>
          <a:p>
            <a:pPr fontAlgn="auto">
              <a:spcBef>
                <a:spcPts val="0"/>
              </a:spcBef>
              <a:spcAft>
                <a:spcPts val="0"/>
              </a:spcAft>
              <a:defRPr/>
            </a:pPr>
            <a:r>
              <a:rPr lang="he-IL" dirty="0">
                <a:solidFill>
                  <a:srgbClr val="1F497D"/>
                </a:solidFill>
              </a:rPr>
              <a:t>   לאינסולין. שרטטו  במערכת ג' כיצד ייראה הגרף של אדם החולה במחלה זו.</a:t>
            </a:r>
          </a:p>
          <a:p>
            <a:pPr fontAlgn="auto">
              <a:spcBef>
                <a:spcPts val="0"/>
              </a:spcBef>
              <a:spcAft>
                <a:spcPts val="0"/>
              </a:spcAft>
              <a:defRPr/>
            </a:pPr>
            <a:endParaRPr lang="he-IL" dirty="0">
              <a:solidFill>
                <a:srgbClr val="1F497D"/>
              </a:solidFill>
            </a:endParaRPr>
          </a:p>
        </p:txBody>
      </p:sp>
      <p:grpSp>
        <p:nvGrpSpPr>
          <p:cNvPr id="149510" name="קבוצה 33"/>
          <p:cNvGrpSpPr>
            <a:grpSpLocks/>
          </p:cNvGrpSpPr>
          <p:nvPr/>
        </p:nvGrpSpPr>
        <p:grpSpPr bwMode="auto">
          <a:xfrm>
            <a:off x="6507163" y="2278063"/>
            <a:ext cx="1981200" cy="1924050"/>
            <a:chOff x="1475656" y="1617842"/>
            <a:chExt cx="1728192" cy="1647096"/>
          </a:xfrm>
        </p:grpSpPr>
        <p:grpSp>
          <p:nvGrpSpPr>
            <p:cNvPr id="149538" name="קבוצה 46"/>
            <p:cNvGrpSpPr>
              <a:grpSpLocks/>
            </p:cNvGrpSpPr>
            <p:nvPr/>
          </p:nvGrpSpPr>
          <p:grpSpPr bwMode="auto">
            <a:xfrm>
              <a:off x="1475656" y="1617842"/>
              <a:ext cx="1728192" cy="1307102"/>
              <a:chOff x="1475656" y="1617842"/>
              <a:chExt cx="1728192" cy="1307102"/>
            </a:xfrm>
          </p:grpSpPr>
          <p:cxnSp>
            <p:nvCxnSpPr>
              <p:cNvPr id="50" name="מחבר חץ ישר 49"/>
              <p:cNvCxnSpPr/>
              <p:nvPr/>
            </p:nvCxnSpPr>
            <p:spPr>
              <a:xfrm flipV="1">
                <a:off x="1475656" y="1617842"/>
                <a:ext cx="72008" cy="1307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מחבר חץ ישר 50"/>
              <p:cNvCxnSpPr/>
              <p:nvPr/>
            </p:nvCxnSpPr>
            <p:spPr>
              <a:xfrm>
                <a:off x="1475656" y="2925191"/>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2511463" y="2926549"/>
              <a:ext cx="551138" cy="33838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grpSp>
      <p:sp>
        <p:nvSpPr>
          <p:cNvPr id="53" name="TextBox 52"/>
          <p:cNvSpPr txBox="1"/>
          <p:nvPr/>
        </p:nvSpPr>
        <p:spPr>
          <a:xfrm>
            <a:off x="7812088" y="1927225"/>
            <a:ext cx="842962"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ג</a:t>
            </a:r>
            <a:r>
              <a:rPr lang="he-IL" sz="1600" dirty="0">
                <a:solidFill>
                  <a:srgbClr val="1D4C72"/>
                </a:solidFill>
              </a:rPr>
              <a:t>'</a:t>
            </a:r>
          </a:p>
        </p:txBody>
      </p:sp>
      <p:grpSp>
        <p:nvGrpSpPr>
          <p:cNvPr id="149512" name="קבוצה 53"/>
          <p:cNvGrpSpPr>
            <a:grpSpLocks/>
          </p:cNvGrpSpPr>
          <p:nvPr/>
        </p:nvGrpSpPr>
        <p:grpSpPr bwMode="auto">
          <a:xfrm>
            <a:off x="-265113" y="2012950"/>
            <a:ext cx="6456363" cy="2166938"/>
            <a:chOff x="1336175" y="1665467"/>
            <a:chExt cx="6456114" cy="2165804"/>
          </a:xfrm>
        </p:grpSpPr>
        <p:grpSp>
          <p:nvGrpSpPr>
            <p:cNvPr id="149513" name="קבוצה 54"/>
            <p:cNvGrpSpPr>
              <a:grpSpLocks/>
            </p:cNvGrpSpPr>
            <p:nvPr/>
          </p:nvGrpSpPr>
          <p:grpSpPr bwMode="auto">
            <a:xfrm>
              <a:off x="1336175" y="1904229"/>
              <a:ext cx="6360518" cy="1927042"/>
              <a:chOff x="427604" y="1337896"/>
              <a:chExt cx="6360518" cy="1927042"/>
            </a:xfrm>
          </p:grpSpPr>
          <p:grpSp>
            <p:nvGrpSpPr>
              <p:cNvPr id="149520" name="קבוצה 61"/>
              <p:cNvGrpSpPr>
                <a:grpSpLocks/>
              </p:cNvGrpSpPr>
              <p:nvPr/>
            </p:nvGrpSpPr>
            <p:grpSpPr bwMode="auto">
              <a:xfrm>
                <a:off x="427604" y="1340768"/>
                <a:ext cx="2776244" cy="1924170"/>
                <a:chOff x="783533" y="1617842"/>
                <a:chExt cx="2420315" cy="1647096"/>
              </a:xfrm>
            </p:grpSpPr>
            <p:grpSp>
              <p:nvGrpSpPr>
                <p:cNvPr id="149530" name="קבוצה 71"/>
                <p:cNvGrpSpPr>
                  <a:grpSpLocks/>
                </p:cNvGrpSpPr>
                <p:nvPr/>
              </p:nvGrpSpPr>
              <p:grpSpPr bwMode="auto">
                <a:xfrm>
                  <a:off x="1475656" y="1617842"/>
                  <a:ext cx="1728192" cy="1307102"/>
                  <a:chOff x="1475656" y="1617842"/>
                  <a:chExt cx="1728192" cy="1307102"/>
                </a:xfrm>
              </p:grpSpPr>
              <p:grpSp>
                <p:nvGrpSpPr>
                  <p:cNvPr id="149533" name="קבוצה 74"/>
                  <p:cNvGrpSpPr>
                    <a:grpSpLocks/>
                  </p:cNvGrpSpPr>
                  <p:nvPr/>
                </p:nvGrpSpPr>
                <p:grpSpPr bwMode="auto">
                  <a:xfrm>
                    <a:off x="1475656" y="1617842"/>
                    <a:ext cx="1728192" cy="1307102"/>
                    <a:chOff x="1475656" y="1617842"/>
                    <a:chExt cx="1728192" cy="1307102"/>
                  </a:xfrm>
                </p:grpSpPr>
                <p:cxnSp>
                  <p:nvCxnSpPr>
                    <p:cNvPr id="78" name="מחבר חץ ישר 77"/>
                    <p:cNvCxnSpPr/>
                    <p:nvPr/>
                  </p:nvCxnSpPr>
                  <p:spPr>
                    <a:xfrm flipV="1">
                      <a:off x="1475495" y="1617448"/>
                      <a:ext cx="71964" cy="1307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מחבר חץ ישר 78"/>
                    <p:cNvCxnSpPr/>
                    <p:nvPr/>
                  </p:nvCxnSpPr>
                  <p:spPr>
                    <a:xfrm>
                      <a:off x="1475495" y="2925390"/>
                      <a:ext cx="17285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6" name="צורה חופשית 75"/>
                  <p:cNvSpPr/>
                  <p:nvPr/>
                </p:nvSpPr>
                <p:spPr>
                  <a:xfrm>
                    <a:off x="1519780" y="2382112"/>
                    <a:ext cx="1585973" cy="230893"/>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Lst>
                    <a:ahLst/>
                    <a:cxnLst>
                      <a:cxn ang="0">
                        <a:pos x="connsiteX0" y="connsiteY0"/>
                      </a:cxn>
                      <a:cxn ang="0">
                        <a:pos x="connsiteX1" y="connsiteY1"/>
                      </a:cxn>
                      <a:cxn ang="0">
                        <a:pos x="connsiteX2" y="connsiteY2"/>
                      </a:cxn>
                      <a:cxn ang="0">
                        <a:pos x="connsiteX3" y="connsiteY3"/>
                      </a:cxn>
                    </a:cxnLst>
                    <a:rect l="l" t="t" r="r" b="b"/>
                    <a:pathLst>
                      <a:path w="1586518" h="230727">
                        <a:moveTo>
                          <a:pt x="0" y="180417"/>
                        </a:moveTo>
                        <a:cubicBezTo>
                          <a:pt x="166352" y="114950"/>
                          <a:pt x="332704" y="-4180"/>
                          <a:pt x="579549" y="113"/>
                        </a:cubicBezTo>
                        <a:cubicBezTo>
                          <a:pt x="826394" y="4406"/>
                          <a:pt x="1322230" y="169685"/>
                          <a:pt x="1481070" y="206175"/>
                        </a:cubicBezTo>
                        <a:cubicBezTo>
                          <a:pt x="1639910" y="242665"/>
                          <a:pt x="1586248" y="230859"/>
                          <a:pt x="1532586" y="21905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7" name="צורה חופשית 76"/>
                  <p:cNvSpPr/>
                  <p:nvPr/>
                </p:nvSpPr>
                <p:spPr>
                  <a:xfrm>
                    <a:off x="1511477" y="2598064"/>
                    <a:ext cx="1692534" cy="20372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76340"/>
                      <a:gd name="connsiteY0" fmla="*/ 180417 h 230727"/>
                      <a:gd name="connsiteX1" fmla="*/ 669371 w 1676340"/>
                      <a:gd name="connsiteY1" fmla="*/ 113 h 230727"/>
                      <a:gd name="connsiteX2" fmla="*/ 1570892 w 1676340"/>
                      <a:gd name="connsiteY2" fmla="*/ 206175 h 230727"/>
                      <a:gd name="connsiteX3" fmla="*/ 1622408 w 1676340"/>
                      <a:gd name="connsiteY3" fmla="*/ 219053 h 230727"/>
                      <a:gd name="connsiteX0" fmla="*/ 0 w 1676340"/>
                      <a:gd name="connsiteY0" fmla="*/ 180392 h 230702"/>
                      <a:gd name="connsiteX1" fmla="*/ 669371 w 1676340"/>
                      <a:gd name="connsiteY1" fmla="*/ 88 h 230702"/>
                      <a:gd name="connsiteX2" fmla="*/ 1570892 w 1676340"/>
                      <a:gd name="connsiteY2" fmla="*/ 206150 h 230702"/>
                      <a:gd name="connsiteX3" fmla="*/ 1622408 w 1676340"/>
                      <a:gd name="connsiteY3" fmla="*/ 219028 h 230702"/>
                    </a:gdLst>
                    <a:ahLst/>
                    <a:cxnLst>
                      <a:cxn ang="0">
                        <a:pos x="connsiteX0" y="connsiteY0"/>
                      </a:cxn>
                      <a:cxn ang="0">
                        <a:pos x="connsiteX1" y="connsiteY1"/>
                      </a:cxn>
                      <a:cxn ang="0">
                        <a:pos x="connsiteX2" y="connsiteY2"/>
                      </a:cxn>
                      <a:cxn ang="0">
                        <a:pos x="connsiteX3" y="connsiteY3"/>
                      </a:cxn>
                    </a:cxnLst>
                    <a:rect l="l" t="t" r="r" b="b"/>
                    <a:pathLst>
                      <a:path w="1676340" h="230702">
                        <a:moveTo>
                          <a:pt x="0" y="180392"/>
                        </a:moveTo>
                        <a:cubicBezTo>
                          <a:pt x="166352" y="150060"/>
                          <a:pt x="407556" y="-4205"/>
                          <a:pt x="669371" y="88"/>
                        </a:cubicBezTo>
                        <a:cubicBezTo>
                          <a:pt x="931186" y="4381"/>
                          <a:pt x="1412052" y="169660"/>
                          <a:pt x="1570892" y="206150"/>
                        </a:cubicBezTo>
                        <a:cubicBezTo>
                          <a:pt x="1729732" y="242640"/>
                          <a:pt x="1676070" y="230834"/>
                          <a:pt x="1622408" y="219028"/>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73" name="TextBox 72"/>
                <p:cNvSpPr txBox="1"/>
                <p:nvPr/>
              </p:nvSpPr>
              <p:spPr>
                <a:xfrm>
                  <a:off x="2512051" y="2926747"/>
                  <a:ext cx="549417"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74" name="TextBox 73"/>
                <p:cNvSpPr txBox="1"/>
                <p:nvPr/>
              </p:nvSpPr>
              <p:spPr>
                <a:xfrm>
                  <a:off x="783533" y="1772282"/>
                  <a:ext cx="763925"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nvGrpSpPr>
              <p:cNvPr id="149521" name="קבוצה 62"/>
              <p:cNvGrpSpPr>
                <a:grpSpLocks/>
              </p:cNvGrpSpPr>
              <p:nvPr/>
            </p:nvGrpSpPr>
            <p:grpSpPr bwMode="auto">
              <a:xfrm>
                <a:off x="3779912" y="1337896"/>
                <a:ext cx="3008210" cy="1924170"/>
                <a:chOff x="755576" y="1617842"/>
                <a:chExt cx="2622542" cy="1647096"/>
              </a:xfrm>
            </p:grpSpPr>
            <p:grpSp>
              <p:nvGrpSpPr>
                <p:cNvPr id="149522" name="קבוצה 63"/>
                <p:cNvGrpSpPr>
                  <a:grpSpLocks/>
                </p:cNvGrpSpPr>
                <p:nvPr/>
              </p:nvGrpSpPr>
              <p:grpSpPr bwMode="auto">
                <a:xfrm>
                  <a:off x="1475656" y="1617842"/>
                  <a:ext cx="1902462" cy="1307102"/>
                  <a:chOff x="1475656" y="1617842"/>
                  <a:chExt cx="1902462" cy="1307102"/>
                </a:xfrm>
              </p:grpSpPr>
              <p:grpSp>
                <p:nvGrpSpPr>
                  <p:cNvPr id="149525" name="קבוצה 66"/>
                  <p:cNvGrpSpPr>
                    <a:grpSpLocks/>
                  </p:cNvGrpSpPr>
                  <p:nvPr/>
                </p:nvGrpSpPr>
                <p:grpSpPr bwMode="auto">
                  <a:xfrm>
                    <a:off x="1475656" y="1617842"/>
                    <a:ext cx="1728192" cy="1307102"/>
                    <a:chOff x="1475656" y="1617842"/>
                    <a:chExt cx="1728192" cy="1307102"/>
                  </a:xfrm>
                </p:grpSpPr>
                <p:cxnSp>
                  <p:nvCxnSpPr>
                    <p:cNvPr id="70" name="מחבר חץ ישר 69"/>
                    <p:cNvCxnSpPr/>
                    <p:nvPr/>
                  </p:nvCxnSpPr>
                  <p:spPr>
                    <a:xfrm flipV="1">
                      <a:off x="1475532" y="1617190"/>
                      <a:ext cx="71964" cy="1307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מחבר חץ ישר 70"/>
                    <p:cNvCxnSpPr/>
                    <p:nvPr/>
                  </p:nvCxnSpPr>
                  <p:spPr>
                    <a:xfrm>
                      <a:off x="1475532" y="2925132"/>
                      <a:ext cx="17285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8" name="צורה חופשית 67"/>
                  <p:cNvSpPr/>
                  <p:nvPr/>
                </p:nvSpPr>
                <p:spPr>
                  <a:xfrm>
                    <a:off x="1519818" y="1945873"/>
                    <a:ext cx="1858605" cy="33954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27397"/>
                      <a:gd name="connsiteY0" fmla="*/ 344106 h 383032"/>
                      <a:gd name="connsiteX1" fmla="*/ 579549 w 1627397"/>
                      <a:gd name="connsiteY1" fmla="*/ 163802 h 383032"/>
                      <a:gd name="connsiteX2" fmla="*/ 1548436 w 1627397"/>
                      <a:gd name="connsiteY2" fmla="*/ 6060 h 383032"/>
                      <a:gd name="connsiteX3" fmla="*/ 1532586 w 1627397"/>
                      <a:gd name="connsiteY3" fmla="*/ 382742 h 383032"/>
                      <a:gd name="connsiteX0" fmla="*/ 0 w 1837127"/>
                      <a:gd name="connsiteY0" fmla="*/ 350164 h 350164"/>
                      <a:gd name="connsiteX1" fmla="*/ 579549 w 1837127"/>
                      <a:gd name="connsiteY1" fmla="*/ 169860 h 350164"/>
                      <a:gd name="connsiteX2" fmla="*/ 1548436 w 1837127"/>
                      <a:gd name="connsiteY2" fmla="*/ 12118 h 350164"/>
                      <a:gd name="connsiteX3" fmla="*/ 1824507 w 1837127"/>
                      <a:gd name="connsiteY3" fmla="*/ 2946 h 350164"/>
                      <a:gd name="connsiteX0" fmla="*/ 0 w 1858408"/>
                      <a:gd name="connsiteY0" fmla="*/ 339652 h 339652"/>
                      <a:gd name="connsiteX1" fmla="*/ 579549 w 1858408"/>
                      <a:gd name="connsiteY1" fmla="*/ 159348 h 339652"/>
                      <a:gd name="connsiteX2" fmla="*/ 1548436 w 1858408"/>
                      <a:gd name="connsiteY2" fmla="*/ 1606 h 339652"/>
                      <a:gd name="connsiteX3" fmla="*/ 1846962 w 1858408"/>
                      <a:gd name="connsiteY3" fmla="*/ 69605 h 339652"/>
                    </a:gdLst>
                    <a:ahLst/>
                    <a:cxnLst>
                      <a:cxn ang="0">
                        <a:pos x="connsiteX0" y="connsiteY0"/>
                      </a:cxn>
                      <a:cxn ang="0">
                        <a:pos x="connsiteX1" y="connsiteY1"/>
                      </a:cxn>
                      <a:cxn ang="0">
                        <a:pos x="connsiteX2" y="connsiteY2"/>
                      </a:cxn>
                      <a:cxn ang="0">
                        <a:pos x="connsiteX3" y="connsiteY3"/>
                      </a:cxn>
                    </a:cxnLst>
                    <a:rect l="l" t="t" r="r" b="b"/>
                    <a:pathLst>
                      <a:path w="1858408" h="339652">
                        <a:moveTo>
                          <a:pt x="0" y="339652"/>
                        </a:moveTo>
                        <a:cubicBezTo>
                          <a:pt x="166352" y="274185"/>
                          <a:pt x="321476" y="215689"/>
                          <a:pt x="579549" y="159348"/>
                        </a:cubicBezTo>
                        <a:cubicBezTo>
                          <a:pt x="837622" y="103007"/>
                          <a:pt x="1337201" y="16563"/>
                          <a:pt x="1548436" y="1606"/>
                        </a:cubicBezTo>
                        <a:cubicBezTo>
                          <a:pt x="1759671" y="-13351"/>
                          <a:pt x="1900624" y="81411"/>
                          <a:pt x="1846962" y="696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69" name="צורה חופשית 68"/>
                  <p:cNvSpPr/>
                  <p:nvPr/>
                </p:nvSpPr>
                <p:spPr>
                  <a:xfrm>
                    <a:off x="1475532" y="2804252"/>
                    <a:ext cx="1657937" cy="6111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585113"/>
                      <a:gd name="connsiteY0" fmla="*/ 87075 h 132329"/>
                      <a:gd name="connsiteX1" fmla="*/ 602004 w 1585113"/>
                      <a:gd name="connsiteY1" fmla="*/ 462 h 132329"/>
                      <a:gd name="connsiteX2" fmla="*/ 1481070 w 1585113"/>
                      <a:gd name="connsiteY2" fmla="*/ 112833 h 132329"/>
                      <a:gd name="connsiteX3" fmla="*/ 1532586 w 1585113"/>
                      <a:gd name="connsiteY3" fmla="*/ 125711 h 132329"/>
                    </a:gdLst>
                    <a:ahLst/>
                    <a:cxnLst>
                      <a:cxn ang="0">
                        <a:pos x="connsiteX0" y="connsiteY0"/>
                      </a:cxn>
                      <a:cxn ang="0">
                        <a:pos x="connsiteX1" y="connsiteY1"/>
                      </a:cxn>
                      <a:cxn ang="0">
                        <a:pos x="connsiteX2" y="connsiteY2"/>
                      </a:cxn>
                      <a:cxn ang="0">
                        <a:pos x="connsiteX3" y="connsiteY3"/>
                      </a:cxn>
                    </a:cxnLst>
                    <a:rect l="l" t="t" r="r" b="b"/>
                    <a:pathLst>
                      <a:path w="1585113" h="132329">
                        <a:moveTo>
                          <a:pt x="0" y="87075"/>
                        </a:moveTo>
                        <a:cubicBezTo>
                          <a:pt x="166352" y="21608"/>
                          <a:pt x="355159" y="-3831"/>
                          <a:pt x="602004" y="462"/>
                        </a:cubicBezTo>
                        <a:cubicBezTo>
                          <a:pt x="848849" y="4755"/>
                          <a:pt x="1325973" y="91958"/>
                          <a:pt x="1481070" y="112833"/>
                        </a:cubicBezTo>
                        <a:cubicBezTo>
                          <a:pt x="1636167" y="133708"/>
                          <a:pt x="1586248" y="137517"/>
                          <a:pt x="1532586" y="125711"/>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65" name="TextBox 64"/>
                <p:cNvSpPr txBox="1"/>
                <p:nvPr/>
              </p:nvSpPr>
              <p:spPr>
                <a:xfrm>
                  <a:off x="2512089" y="2926490"/>
                  <a:ext cx="550801"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66" name="TextBox 65"/>
                <p:cNvSpPr txBox="1"/>
                <p:nvPr/>
              </p:nvSpPr>
              <p:spPr>
                <a:xfrm>
                  <a:off x="755893" y="1772024"/>
                  <a:ext cx="763924"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sp>
          <p:nvSpPr>
            <p:cNvPr id="56" name="TextBox 55"/>
            <p:cNvSpPr txBox="1"/>
            <p:nvPr/>
          </p:nvSpPr>
          <p:spPr>
            <a:xfrm>
              <a:off x="6723943" y="1665467"/>
              <a:ext cx="841343"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ב</a:t>
              </a:r>
              <a:r>
                <a:rPr lang="he-IL" sz="1600" dirty="0">
                  <a:solidFill>
                    <a:srgbClr val="1D4C72"/>
                  </a:solidFill>
                </a:rPr>
                <a:t>'</a:t>
              </a:r>
            </a:p>
          </p:txBody>
        </p:sp>
        <p:sp>
          <p:nvSpPr>
            <p:cNvPr id="57" name="TextBox 56"/>
            <p:cNvSpPr txBox="1"/>
            <p:nvPr/>
          </p:nvSpPr>
          <p:spPr>
            <a:xfrm>
              <a:off x="3331586" y="1749561"/>
              <a:ext cx="841343" cy="3379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א</a:t>
              </a:r>
              <a:r>
                <a:rPr lang="he-IL" sz="1600" dirty="0">
                  <a:solidFill>
                    <a:srgbClr val="1D4C72"/>
                  </a:solidFill>
                </a:rPr>
                <a:t>'</a:t>
              </a:r>
            </a:p>
          </p:txBody>
        </p:sp>
        <p:sp>
          <p:nvSpPr>
            <p:cNvPr id="58" name="TextBox 57"/>
            <p:cNvSpPr txBox="1"/>
            <p:nvPr/>
          </p:nvSpPr>
          <p:spPr>
            <a:xfrm>
              <a:off x="3122044" y="2607949"/>
              <a:ext cx="917540"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59" name="TextBox 58"/>
            <p:cNvSpPr txBox="1"/>
            <p:nvPr/>
          </p:nvSpPr>
          <p:spPr>
            <a:xfrm>
              <a:off x="6876337" y="2014534"/>
              <a:ext cx="915952"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60" name="TextBox 59"/>
            <p:cNvSpPr txBox="1"/>
            <p:nvPr/>
          </p:nvSpPr>
          <p:spPr>
            <a:xfrm>
              <a:off x="2664862" y="3069670"/>
              <a:ext cx="915953"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sp>
          <p:nvSpPr>
            <p:cNvPr id="61" name="TextBox 60"/>
            <p:cNvSpPr txBox="1"/>
            <p:nvPr/>
          </p:nvSpPr>
          <p:spPr>
            <a:xfrm>
              <a:off x="6265173" y="2985576"/>
              <a:ext cx="915953"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grpSp>
      <p:sp>
        <p:nvSpPr>
          <p:cNvPr id="3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455F7F1-AE41-4B02-8AEF-B9EBE0FB3BC3}"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 אחד מתפקידי הפלסמה העיקריים : העברת חומרים ממקום למקום בגוף</a:t>
            </a:r>
            <a:endParaRPr lang="he-IL" sz="1800" dirty="0" smtClean="0"/>
          </a:p>
        </p:txBody>
      </p:sp>
      <p:sp>
        <p:nvSpPr>
          <p:cNvPr id="9" name="TextBox 8"/>
          <p:cNvSpPr txBox="1"/>
          <p:nvPr/>
        </p:nvSpPr>
        <p:spPr>
          <a:xfrm>
            <a:off x="269875" y="4175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rPr>
              <a:t>שאלה 1:</a:t>
            </a:r>
          </a:p>
          <a:p>
            <a:pPr>
              <a:defRPr/>
            </a:pPr>
            <a:r>
              <a:rPr lang="he-IL" dirty="0">
                <a:solidFill>
                  <a:schemeClr val="tx2"/>
                </a:solidFill>
              </a:rPr>
              <a:t>א. מקצת החומרים המומסים בפלסמה מועברים דרך הדם ממקום למקום בגוף. </a:t>
            </a:r>
            <a:endParaRPr lang="he-IL" dirty="0" smtClean="0">
              <a:solidFill>
                <a:schemeClr val="tx2"/>
              </a:solidFill>
            </a:endParaRPr>
          </a:p>
          <a:p>
            <a:pPr>
              <a:defRPr/>
            </a:pPr>
            <a:r>
              <a:rPr lang="he-IL" dirty="0">
                <a:solidFill>
                  <a:schemeClr val="tx2"/>
                </a:solidFill>
              </a:rPr>
              <a:t> </a:t>
            </a:r>
            <a:r>
              <a:rPr lang="he-IL" dirty="0" smtClean="0">
                <a:solidFill>
                  <a:schemeClr val="tx2"/>
                </a:solidFill>
              </a:rPr>
              <a:t>   מלאו </a:t>
            </a:r>
            <a:r>
              <a:rPr lang="he-IL" dirty="0">
                <a:solidFill>
                  <a:schemeClr val="tx2"/>
                </a:solidFill>
              </a:rPr>
              <a:t>את הטבלה הבאה העוסקת בכך.</a:t>
            </a:r>
          </a:p>
          <a:p>
            <a:pPr>
              <a:defRPr/>
            </a:pPr>
            <a:r>
              <a:rPr lang="he-IL" dirty="0">
                <a:solidFill>
                  <a:schemeClr val="tx2"/>
                </a:solidFill>
              </a:rPr>
              <a:t>ב. מדוע חלבוני הדם נשארים בתוך נוזל הדם ואינם חודרים לתאי הגוף?</a:t>
            </a:r>
          </a:p>
        </p:txBody>
      </p:sp>
      <p:graphicFrame>
        <p:nvGraphicFramePr>
          <p:cNvPr id="8" name="טבלה 7"/>
          <p:cNvGraphicFramePr>
            <a:graphicFrameLocks noGrp="1"/>
          </p:cNvGraphicFramePr>
          <p:nvPr>
            <p:extLst>
              <p:ext uri="{D42A27DB-BD31-4B8C-83A1-F6EECF244321}">
                <p14:modId xmlns:p14="http://schemas.microsoft.com/office/powerpoint/2010/main" val="243162644"/>
              </p:ext>
            </p:extLst>
          </p:nvPr>
        </p:nvGraphicFramePr>
        <p:xfrm>
          <a:off x="773113" y="2420938"/>
          <a:ext cx="7680325" cy="3708400"/>
        </p:xfrm>
        <a:graphic>
          <a:graphicData uri="http://schemas.openxmlformats.org/drawingml/2006/table">
            <a:tbl>
              <a:tblPr rtl="1" firstRow="1" bandRow="1">
                <a:tableStyleId>{5C22544A-7EE6-4342-B048-85BDC9FD1C3A}</a:tableStyleId>
              </a:tblPr>
              <a:tblGrid>
                <a:gridCol w="3694617"/>
                <a:gridCol w="2120853"/>
                <a:gridCol w="1864855"/>
              </a:tblGrid>
              <a:tr h="370840">
                <a:tc>
                  <a:txBody>
                    <a:bodyPr/>
                    <a:lstStyle/>
                    <a:p>
                      <a:pPr rtl="1"/>
                      <a:r>
                        <a:rPr lang="he-IL" b="0" dirty="0" smtClean="0">
                          <a:solidFill>
                            <a:schemeClr val="tx2"/>
                          </a:solidFill>
                        </a:rPr>
                        <a:t>החומר</a:t>
                      </a:r>
                      <a:endParaRPr lang="he-IL" b="0"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2"/>
                          </a:solidFill>
                        </a:rPr>
                        <a:t>מגיע אל הדם מ:</a:t>
                      </a:r>
                      <a:endParaRPr lang="he-IL" b="0"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2"/>
                          </a:solidFill>
                        </a:rPr>
                        <a:t>נע בדם אל:</a:t>
                      </a:r>
                      <a:endParaRPr lang="he-IL" b="0"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חמצן</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פחמן דו-חמצני</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תוצרי</a:t>
                      </a:r>
                      <a:r>
                        <a:rPr lang="he-IL" sz="1800" baseline="0" dirty="0" smtClean="0">
                          <a:solidFill>
                            <a:schemeClr val="tx2"/>
                          </a:solidFill>
                        </a:rPr>
                        <a:t> עיכול כגון גלוקוז, חומצות אמיניות</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מלחים</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הורמונים</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שתנן</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חמצן</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פחמן דו-חמצני</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תוצרי</a:t>
                      </a:r>
                      <a:r>
                        <a:rPr lang="he-IL" sz="1800" baseline="0" dirty="0" smtClean="0">
                          <a:solidFill>
                            <a:schemeClr val="tx2"/>
                          </a:solidFill>
                        </a:rPr>
                        <a:t> עיכול כגון גלוקוז, חומצות אמיניות</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2"/>
          <p:cNvSpPr/>
          <p:nvPr/>
        </p:nvSpPr>
        <p:spPr>
          <a:xfrm>
            <a:off x="231775" y="549275"/>
            <a:ext cx="8477250" cy="4608513"/>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שאלה </a:t>
            </a:r>
            <a:r>
              <a:rPr lang="he-IL" b="1" kern="0" dirty="0" smtClean="0">
                <a:solidFill>
                  <a:prstClr val="black"/>
                </a:solidFill>
                <a:latin typeface="Arial"/>
                <a:cs typeface="Arial"/>
              </a:rPr>
              <a:t>17:</a:t>
            </a: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א. גרף א' – אדם בריא.</a:t>
            </a:r>
          </a:p>
          <a:p>
            <a:pPr fontAlgn="auto">
              <a:spcBef>
                <a:spcPts val="0"/>
              </a:spcBef>
              <a:spcAft>
                <a:spcPts val="0"/>
              </a:spcAft>
              <a:defRPr/>
            </a:pPr>
            <a:r>
              <a:rPr lang="he-IL" kern="0" dirty="0">
                <a:solidFill>
                  <a:prstClr val="black"/>
                </a:solidFill>
                <a:latin typeface="Arial"/>
                <a:cs typeface="Arial"/>
              </a:rPr>
              <a:t>    גרף ב'- חולה סוכרת.</a:t>
            </a:r>
          </a:p>
          <a:p>
            <a:pPr fontAlgn="auto">
              <a:spcBef>
                <a:spcPts val="0"/>
              </a:spcBef>
              <a:spcAft>
                <a:spcPts val="0"/>
              </a:spcAft>
              <a:defRPr/>
            </a:pPr>
            <a:r>
              <a:rPr lang="he-IL" kern="0" dirty="0">
                <a:solidFill>
                  <a:prstClr val="black"/>
                </a:solidFill>
                <a:latin typeface="Arial"/>
                <a:cs typeface="Arial"/>
              </a:rPr>
              <a:t>    באדם הבריא יש עלייה בריכוז האינסולין בדם בעקבות העלייה ברמת הגלוקוז. האינסולין </a:t>
            </a:r>
          </a:p>
          <a:p>
            <a:pPr fontAlgn="auto">
              <a:spcBef>
                <a:spcPts val="0"/>
              </a:spcBef>
              <a:spcAft>
                <a:spcPts val="0"/>
              </a:spcAft>
              <a:defRPr/>
            </a:pPr>
            <a:r>
              <a:rPr lang="he-IL" kern="0" dirty="0">
                <a:solidFill>
                  <a:prstClr val="black"/>
                </a:solidFill>
                <a:latin typeface="Arial"/>
                <a:cs typeface="Arial"/>
              </a:rPr>
              <a:t>    גורם להגברת קצב כניסת הגלוקוז לתאים, ולכן ריכוז הגלוקוז בדם יורד.</a:t>
            </a:r>
          </a:p>
          <a:p>
            <a:pPr fontAlgn="auto">
              <a:spcBef>
                <a:spcPts val="0"/>
              </a:spcBef>
              <a:spcAft>
                <a:spcPts val="0"/>
              </a:spcAft>
              <a:defRPr/>
            </a:pPr>
            <a:r>
              <a:rPr lang="he-IL" kern="0" dirty="0">
                <a:solidFill>
                  <a:prstClr val="black"/>
                </a:solidFill>
                <a:latin typeface="Arial"/>
                <a:cs typeface="Arial"/>
              </a:rPr>
              <a:t>    באדם החולה אין כמעט שינוי בריכוז האינסולין, ולכן ריכוז הגלוקוז נשאר גבוה. </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263B190-577E-4A02-A532-9C5CFD507248}" type="slidenum">
              <a:rPr lang="he-IL" smtClean="0"/>
              <a:pPr fontAlgn="base">
                <a:spcBef>
                  <a:spcPct val="0"/>
                </a:spcBef>
                <a:spcAft>
                  <a:spcPct val="0"/>
                </a:spcAft>
                <a:defRPr/>
              </a:pPr>
              <a:t>50</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grpSp>
        <p:nvGrpSpPr>
          <p:cNvPr id="150534" name="קבוצה 25"/>
          <p:cNvGrpSpPr>
            <a:grpSpLocks/>
          </p:cNvGrpSpPr>
          <p:nvPr/>
        </p:nvGrpSpPr>
        <p:grpSpPr bwMode="auto">
          <a:xfrm>
            <a:off x="-133350" y="923925"/>
            <a:ext cx="6456363" cy="2166938"/>
            <a:chOff x="1336175" y="1665467"/>
            <a:chExt cx="6456114" cy="2165804"/>
          </a:xfrm>
        </p:grpSpPr>
        <p:grpSp>
          <p:nvGrpSpPr>
            <p:cNvPr id="150543" name="קבוצה 15"/>
            <p:cNvGrpSpPr>
              <a:grpSpLocks/>
            </p:cNvGrpSpPr>
            <p:nvPr/>
          </p:nvGrpSpPr>
          <p:grpSpPr bwMode="auto">
            <a:xfrm>
              <a:off x="1336175" y="1904229"/>
              <a:ext cx="6360518" cy="1927042"/>
              <a:chOff x="427604" y="1337896"/>
              <a:chExt cx="6360518" cy="1927042"/>
            </a:xfrm>
          </p:grpSpPr>
          <p:grpSp>
            <p:nvGrpSpPr>
              <p:cNvPr id="150550" name="קבוצה 12"/>
              <p:cNvGrpSpPr>
                <a:grpSpLocks/>
              </p:cNvGrpSpPr>
              <p:nvPr/>
            </p:nvGrpSpPr>
            <p:grpSpPr bwMode="auto">
              <a:xfrm>
                <a:off x="427604" y="1340768"/>
                <a:ext cx="2776244" cy="1924170"/>
                <a:chOff x="783533" y="1617842"/>
                <a:chExt cx="2420315" cy="1647096"/>
              </a:xfrm>
            </p:grpSpPr>
            <p:grpSp>
              <p:nvGrpSpPr>
                <p:cNvPr id="150560" name="קבוצה 10"/>
                <p:cNvGrpSpPr>
                  <a:grpSpLocks/>
                </p:cNvGrpSpPr>
                <p:nvPr/>
              </p:nvGrpSpPr>
              <p:grpSpPr bwMode="auto">
                <a:xfrm>
                  <a:off x="1475656" y="1617842"/>
                  <a:ext cx="1728192" cy="1307102"/>
                  <a:chOff x="1475656" y="1617842"/>
                  <a:chExt cx="1728192" cy="1307102"/>
                </a:xfrm>
              </p:grpSpPr>
              <p:grpSp>
                <p:nvGrpSpPr>
                  <p:cNvPr id="150563" name="קבוצה 8"/>
                  <p:cNvGrpSpPr>
                    <a:grpSpLocks/>
                  </p:cNvGrpSpPr>
                  <p:nvPr/>
                </p:nvGrpSpPr>
                <p:grpSpPr bwMode="auto">
                  <a:xfrm>
                    <a:off x="1475656" y="1617842"/>
                    <a:ext cx="1728192" cy="1307102"/>
                    <a:chOff x="1475656" y="1617842"/>
                    <a:chExt cx="1728192" cy="1307102"/>
                  </a:xfrm>
                </p:grpSpPr>
                <p:cxnSp>
                  <p:nvCxnSpPr>
                    <p:cNvPr id="3" name="מחבר חץ ישר 2"/>
                    <p:cNvCxnSpPr/>
                    <p:nvPr/>
                  </p:nvCxnSpPr>
                  <p:spPr>
                    <a:xfrm flipV="1">
                      <a:off x="1475494" y="1617448"/>
                      <a:ext cx="71964" cy="1307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1475494" y="2925390"/>
                      <a:ext cx="17285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0" name="צורה חופשית 9"/>
                  <p:cNvSpPr/>
                  <p:nvPr/>
                </p:nvSpPr>
                <p:spPr>
                  <a:xfrm>
                    <a:off x="1519779" y="2382112"/>
                    <a:ext cx="1585973" cy="230893"/>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Lst>
                    <a:ahLst/>
                    <a:cxnLst>
                      <a:cxn ang="0">
                        <a:pos x="connsiteX0" y="connsiteY0"/>
                      </a:cxn>
                      <a:cxn ang="0">
                        <a:pos x="connsiteX1" y="connsiteY1"/>
                      </a:cxn>
                      <a:cxn ang="0">
                        <a:pos x="connsiteX2" y="connsiteY2"/>
                      </a:cxn>
                      <a:cxn ang="0">
                        <a:pos x="connsiteX3" y="connsiteY3"/>
                      </a:cxn>
                    </a:cxnLst>
                    <a:rect l="l" t="t" r="r" b="b"/>
                    <a:pathLst>
                      <a:path w="1586518" h="230727">
                        <a:moveTo>
                          <a:pt x="0" y="180417"/>
                        </a:moveTo>
                        <a:cubicBezTo>
                          <a:pt x="166352" y="114950"/>
                          <a:pt x="332704" y="-4180"/>
                          <a:pt x="579549" y="113"/>
                        </a:cubicBezTo>
                        <a:cubicBezTo>
                          <a:pt x="826394" y="4406"/>
                          <a:pt x="1322230" y="169685"/>
                          <a:pt x="1481070" y="206175"/>
                        </a:cubicBezTo>
                        <a:cubicBezTo>
                          <a:pt x="1639910" y="242665"/>
                          <a:pt x="1586248" y="230859"/>
                          <a:pt x="1532586" y="21905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2" name="צורה חופשית 11"/>
                  <p:cNvSpPr/>
                  <p:nvPr/>
                </p:nvSpPr>
                <p:spPr>
                  <a:xfrm>
                    <a:off x="1475494" y="2598064"/>
                    <a:ext cx="1728517" cy="20372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76340"/>
                      <a:gd name="connsiteY0" fmla="*/ 180417 h 230727"/>
                      <a:gd name="connsiteX1" fmla="*/ 669371 w 1676340"/>
                      <a:gd name="connsiteY1" fmla="*/ 113 h 230727"/>
                      <a:gd name="connsiteX2" fmla="*/ 1570892 w 1676340"/>
                      <a:gd name="connsiteY2" fmla="*/ 206175 h 230727"/>
                      <a:gd name="connsiteX3" fmla="*/ 1622408 w 1676340"/>
                      <a:gd name="connsiteY3" fmla="*/ 219053 h 230727"/>
                      <a:gd name="connsiteX0" fmla="*/ 0 w 1676340"/>
                      <a:gd name="connsiteY0" fmla="*/ 180392 h 230702"/>
                      <a:gd name="connsiteX1" fmla="*/ 669371 w 1676340"/>
                      <a:gd name="connsiteY1" fmla="*/ 88 h 230702"/>
                      <a:gd name="connsiteX2" fmla="*/ 1570892 w 1676340"/>
                      <a:gd name="connsiteY2" fmla="*/ 206150 h 230702"/>
                      <a:gd name="connsiteX3" fmla="*/ 1622408 w 1676340"/>
                      <a:gd name="connsiteY3" fmla="*/ 219028 h 230702"/>
                    </a:gdLst>
                    <a:ahLst/>
                    <a:cxnLst>
                      <a:cxn ang="0">
                        <a:pos x="connsiteX0" y="connsiteY0"/>
                      </a:cxn>
                      <a:cxn ang="0">
                        <a:pos x="connsiteX1" y="connsiteY1"/>
                      </a:cxn>
                      <a:cxn ang="0">
                        <a:pos x="connsiteX2" y="connsiteY2"/>
                      </a:cxn>
                      <a:cxn ang="0">
                        <a:pos x="connsiteX3" y="connsiteY3"/>
                      </a:cxn>
                    </a:cxnLst>
                    <a:rect l="l" t="t" r="r" b="b"/>
                    <a:pathLst>
                      <a:path w="1676340" h="230702">
                        <a:moveTo>
                          <a:pt x="0" y="180392"/>
                        </a:moveTo>
                        <a:cubicBezTo>
                          <a:pt x="166352" y="150060"/>
                          <a:pt x="407556" y="-4205"/>
                          <a:pt x="669371" y="88"/>
                        </a:cubicBezTo>
                        <a:cubicBezTo>
                          <a:pt x="931186" y="4381"/>
                          <a:pt x="1412052" y="169660"/>
                          <a:pt x="1570892" y="206150"/>
                        </a:cubicBezTo>
                        <a:cubicBezTo>
                          <a:pt x="1729732" y="242640"/>
                          <a:pt x="1676070" y="230834"/>
                          <a:pt x="1622408" y="219028"/>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14" name="TextBox 13"/>
                <p:cNvSpPr txBox="1"/>
                <p:nvPr/>
              </p:nvSpPr>
              <p:spPr>
                <a:xfrm>
                  <a:off x="2512051" y="2926747"/>
                  <a:ext cx="549416"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15" name="TextBox 14"/>
                <p:cNvSpPr txBox="1"/>
                <p:nvPr/>
              </p:nvSpPr>
              <p:spPr>
                <a:xfrm>
                  <a:off x="783533" y="1772282"/>
                  <a:ext cx="763924"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nvGrpSpPr>
              <p:cNvPr id="150551" name="קבוצה 16"/>
              <p:cNvGrpSpPr>
                <a:grpSpLocks/>
              </p:cNvGrpSpPr>
              <p:nvPr/>
            </p:nvGrpSpPr>
            <p:grpSpPr bwMode="auto">
              <a:xfrm>
                <a:off x="3779912" y="1337896"/>
                <a:ext cx="3008210" cy="1924170"/>
                <a:chOff x="755576" y="1617842"/>
                <a:chExt cx="2622542" cy="1647096"/>
              </a:xfrm>
            </p:grpSpPr>
            <p:grpSp>
              <p:nvGrpSpPr>
                <p:cNvPr id="150552" name="קבוצה 17"/>
                <p:cNvGrpSpPr>
                  <a:grpSpLocks/>
                </p:cNvGrpSpPr>
                <p:nvPr/>
              </p:nvGrpSpPr>
              <p:grpSpPr bwMode="auto">
                <a:xfrm>
                  <a:off x="1475656" y="1617842"/>
                  <a:ext cx="1902462" cy="1307102"/>
                  <a:chOff x="1475656" y="1617842"/>
                  <a:chExt cx="1902462" cy="1307102"/>
                </a:xfrm>
              </p:grpSpPr>
              <p:grpSp>
                <p:nvGrpSpPr>
                  <p:cNvPr id="150555" name="קבוצה 20"/>
                  <p:cNvGrpSpPr>
                    <a:grpSpLocks/>
                  </p:cNvGrpSpPr>
                  <p:nvPr/>
                </p:nvGrpSpPr>
                <p:grpSpPr bwMode="auto">
                  <a:xfrm>
                    <a:off x="1475656" y="1617842"/>
                    <a:ext cx="1728192" cy="1307102"/>
                    <a:chOff x="1475656" y="1617842"/>
                    <a:chExt cx="1728192" cy="1307102"/>
                  </a:xfrm>
                </p:grpSpPr>
                <p:cxnSp>
                  <p:nvCxnSpPr>
                    <p:cNvPr id="24" name="מחבר חץ ישר 23"/>
                    <p:cNvCxnSpPr/>
                    <p:nvPr/>
                  </p:nvCxnSpPr>
                  <p:spPr>
                    <a:xfrm flipV="1">
                      <a:off x="1475531" y="1617190"/>
                      <a:ext cx="71964" cy="1307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1475531" y="2925132"/>
                      <a:ext cx="17285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2" name="צורה חופשית 21"/>
                  <p:cNvSpPr/>
                  <p:nvPr/>
                </p:nvSpPr>
                <p:spPr>
                  <a:xfrm>
                    <a:off x="1519817" y="1945873"/>
                    <a:ext cx="1858606" cy="33954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27397"/>
                      <a:gd name="connsiteY0" fmla="*/ 344106 h 383032"/>
                      <a:gd name="connsiteX1" fmla="*/ 579549 w 1627397"/>
                      <a:gd name="connsiteY1" fmla="*/ 163802 h 383032"/>
                      <a:gd name="connsiteX2" fmla="*/ 1548436 w 1627397"/>
                      <a:gd name="connsiteY2" fmla="*/ 6060 h 383032"/>
                      <a:gd name="connsiteX3" fmla="*/ 1532586 w 1627397"/>
                      <a:gd name="connsiteY3" fmla="*/ 382742 h 383032"/>
                      <a:gd name="connsiteX0" fmla="*/ 0 w 1837127"/>
                      <a:gd name="connsiteY0" fmla="*/ 350164 h 350164"/>
                      <a:gd name="connsiteX1" fmla="*/ 579549 w 1837127"/>
                      <a:gd name="connsiteY1" fmla="*/ 169860 h 350164"/>
                      <a:gd name="connsiteX2" fmla="*/ 1548436 w 1837127"/>
                      <a:gd name="connsiteY2" fmla="*/ 12118 h 350164"/>
                      <a:gd name="connsiteX3" fmla="*/ 1824507 w 1837127"/>
                      <a:gd name="connsiteY3" fmla="*/ 2946 h 350164"/>
                      <a:gd name="connsiteX0" fmla="*/ 0 w 1858408"/>
                      <a:gd name="connsiteY0" fmla="*/ 339652 h 339652"/>
                      <a:gd name="connsiteX1" fmla="*/ 579549 w 1858408"/>
                      <a:gd name="connsiteY1" fmla="*/ 159348 h 339652"/>
                      <a:gd name="connsiteX2" fmla="*/ 1548436 w 1858408"/>
                      <a:gd name="connsiteY2" fmla="*/ 1606 h 339652"/>
                      <a:gd name="connsiteX3" fmla="*/ 1846962 w 1858408"/>
                      <a:gd name="connsiteY3" fmla="*/ 69605 h 339652"/>
                    </a:gdLst>
                    <a:ahLst/>
                    <a:cxnLst>
                      <a:cxn ang="0">
                        <a:pos x="connsiteX0" y="connsiteY0"/>
                      </a:cxn>
                      <a:cxn ang="0">
                        <a:pos x="connsiteX1" y="connsiteY1"/>
                      </a:cxn>
                      <a:cxn ang="0">
                        <a:pos x="connsiteX2" y="connsiteY2"/>
                      </a:cxn>
                      <a:cxn ang="0">
                        <a:pos x="connsiteX3" y="connsiteY3"/>
                      </a:cxn>
                    </a:cxnLst>
                    <a:rect l="l" t="t" r="r" b="b"/>
                    <a:pathLst>
                      <a:path w="1858408" h="339652">
                        <a:moveTo>
                          <a:pt x="0" y="339652"/>
                        </a:moveTo>
                        <a:cubicBezTo>
                          <a:pt x="166352" y="274185"/>
                          <a:pt x="321476" y="215689"/>
                          <a:pt x="579549" y="159348"/>
                        </a:cubicBezTo>
                        <a:cubicBezTo>
                          <a:pt x="837622" y="103007"/>
                          <a:pt x="1337201" y="16563"/>
                          <a:pt x="1548436" y="1606"/>
                        </a:cubicBezTo>
                        <a:cubicBezTo>
                          <a:pt x="1759671" y="-13351"/>
                          <a:pt x="1900624" y="81411"/>
                          <a:pt x="1846962" y="696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23" name="צורה חופשית 22"/>
                  <p:cNvSpPr/>
                  <p:nvPr/>
                </p:nvSpPr>
                <p:spPr>
                  <a:xfrm>
                    <a:off x="1475531" y="2827342"/>
                    <a:ext cx="1657937" cy="3802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585113"/>
                      <a:gd name="connsiteY0" fmla="*/ 87075 h 132329"/>
                      <a:gd name="connsiteX1" fmla="*/ 602004 w 1585113"/>
                      <a:gd name="connsiteY1" fmla="*/ 462 h 132329"/>
                      <a:gd name="connsiteX2" fmla="*/ 1481070 w 1585113"/>
                      <a:gd name="connsiteY2" fmla="*/ 112833 h 132329"/>
                      <a:gd name="connsiteX3" fmla="*/ 1532586 w 1585113"/>
                      <a:gd name="connsiteY3" fmla="*/ 125711 h 132329"/>
                    </a:gdLst>
                    <a:ahLst/>
                    <a:cxnLst>
                      <a:cxn ang="0">
                        <a:pos x="connsiteX0" y="connsiteY0"/>
                      </a:cxn>
                      <a:cxn ang="0">
                        <a:pos x="connsiteX1" y="connsiteY1"/>
                      </a:cxn>
                      <a:cxn ang="0">
                        <a:pos x="connsiteX2" y="connsiteY2"/>
                      </a:cxn>
                      <a:cxn ang="0">
                        <a:pos x="connsiteX3" y="connsiteY3"/>
                      </a:cxn>
                    </a:cxnLst>
                    <a:rect l="l" t="t" r="r" b="b"/>
                    <a:pathLst>
                      <a:path w="1585113" h="132329">
                        <a:moveTo>
                          <a:pt x="0" y="87075"/>
                        </a:moveTo>
                        <a:cubicBezTo>
                          <a:pt x="166352" y="21608"/>
                          <a:pt x="355159" y="-3831"/>
                          <a:pt x="602004" y="462"/>
                        </a:cubicBezTo>
                        <a:cubicBezTo>
                          <a:pt x="848849" y="4755"/>
                          <a:pt x="1325973" y="91958"/>
                          <a:pt x="1481070" y="112833"/>
                        </a:cubicBezTo>
                        <a:cubicBezTo>
                          <a:pt x="1636167" y="133708"/>
                          <a:pt x="1586248" y="137517"/>
                          <a:pt x="1532586" y="125711"/>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19" name="TextBox 18"/>
                <p:cNvSpPr txBox="1"/>
                <p:nvPr/>
              </p:nvSpPr>
              <p:spPr>
                <a:xfrm>
                  <a:off x="2512089" y="2926490"/>
                  <a:ext cx="550801"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20" name="TextBox 19"/>
                <p:cNvSpPr txBox="1"/>
                <p:nvPr/>
              </p:nvSpPr>
              <p:spPr>
                <a:xfrm>
                  <a:off x="755892" y="1772024"/>
                  <a:ext cx="763924"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sp>
          <p:nvSpPr>
            <p:cNvPr id="27" name="TextBox 26"/>
            <p:cNvSpPr txBox="1"/>
            <p:nvPr/>
          </p:nvSpPr>
          <p:spPr>
            <a:xfrm>
              <a:off x="6723942" y="1665467"/>
              <a:ext cx="841343"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ב</a:t>
              </a:r>
              <a:r>
                <a:rPr lang="he-IL" sz="1600" dirty="0">
                  <a:solidFill>
                    <a:srgbClr val="1D4C72"/>
                  </a:solidFill>
                </a:rPr>
                <a:t>'</a:t>
              </a:r>
            </a:p>
          </p:txBody>
        </p:sp>
        <p:sp>
          <p:nvSpPr>
            <p:cNvPr id="28" name="TextBox 27"/>
            <p:cNvSpPr txBox="1"/>
            <p:nvPr/>
          </p:nvSpPr>
          <p:spPr>
            <a:xfrm>
              <a:off x="3331586" y="1749561"/>
              <a:ext cx="841343" cy="3379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א</a:t>
              </a:r>
              <a:r>
                <a:rPr lang="he-IL" sz="1600" dirty="0">
                  <a:solidFill>
                    <a:srgbClr val="1D4C72"/>
                  </a:solidFill>
                </a:rPr>
                <a:t>'</a:t>
              </a:r>
            </a:p>
          </p:txBody>
        </p:sp>
        <p:sp>
          <p:nvSpPr>
            <p:cNvPr id="29" name="TextBox 28"/>
            <p:cNvSpPr txBox="1"/>
            <p:nvPr/>
          </p:nvSpPr>
          <p:spPr>
            <a:xfrm>
              <a:off x="3122044" y="2607949"/>
              <a:ext cx="917540"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30" name="TextBox 29"/>
            <p:cNvSpPr txBox="1"/>
            <p:nvPr/>
          </p:nvSpPr>
          <p:spPr>
            <a:xfrm>
              <a:off x="6876336" y="2014534"/>
              <a:ext cx="915953"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31" name="TextBox 30"/>
            <p:cNvSpPr txBox="1"/>
            <p:nvPr/>
          </p:nvSpPr>
          <p:spPr>
            <a:xfrm>
              <a:off x="2664862" y="3069670"/>
              <a:ext cx="915952"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sp>
          <p:nvSpPr>
            <p:cNvPr id="32" name="TextBox 31"/>
            <p:cNvSpPr txBox="1"/>
            <p:nvPr/>
          </p:nvSpPr>
          <p:spPr>
            <a:xfrm>
              <a:off x="6265173" y="2985576"/>
              <a:ext cx="915952"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grpSp>
      <p:grpSp>
        <p:nvGrpSpPr>
          <p:cNvPr id="150535" name="קבוצה 33"/>
          <p:cNvGrpSpPr>
            <a:grpSpLocks/>
          </p:cNvGrpSpPr>
          <p:nvPr/>
        </p:nvGrpSpPr>
        <p:grpSpPr bwMode="auto">
          <a:xfrm>
            <a:off x="6535738" y="1163638"/>
            <a:ext cx="1982787" cy="1924050"/>
            <a:chOff x="1475656" y="1617842"/>
            <a:chExt cx="1728192" cy="1647096"/>
          </a:xfrm>
        </p:grpSpPr>
        <p:grpSp>
          <p:nvGrpSpPr>
            <p:cNvPr id="150539" name="קבוצה 46"/>
            <p:cNvGrpSpPr>
              <a:grpSpLocks/>
            </p:cNvGrpSpPr>
            <p:nvPr/>
          </p:nvGrpSpPr>
          <p:grpSpPr bwMode="auto">
            <a:xfrm>
              <a:off x="1475656" y="1617842"/>
              <a:ext cx="1728192" cy="1307102"/>
              <a:chOff x="1475656" y="1617842"/>
              <a:chExt cx="1728192" cy="1307102"/>
            </a:xfrm>
          </p:grpSpPr>
          <p:cxnSp>
            <p:nvCxnSpPr>
              <p:cNvPr id="50" name="מחבר חץ ישר 49"/>
              <p:cNvCxnSpPr/>
              <p:nvPr/>
            </p:nvCxnSpPr>
            <p:spPr>
              <a:xfrm flipV="1">
                <a:off x="1475656" y="1617842"/>
                <a:ext cx="71950" cy="1307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מחבר חץ ישר 50"/>
              <p:cNvCxnSpPr/>
              <p:nvPr/>
            </p:nvCxnSpPr>
            <p:spPr>
              <a:xfrm>
                <a:off x="1475656" y="2925191"/>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2510634" y="2926549"/>
              <a:ext cx="550697" cy="33838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grpSp>
      <p:sp>
        <p:nvSpPr>
          <p:cNvPr id="53" name="TextBox 52"/>
          <p:cNvSpPr txBox="1"/>
          <p:nvPr/>
        </p:nvSpPr>
        <p:spPr>
          <a:xfrm>
            <a:off x="7816850" y="909638"/>
            <a:ext cx="8413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srgbClr val="1D4C72"/>
                </a:solidFill>
              </a:rPr>
              <a:t>גרף ג</a:t>
            </a:r>
            <a:r>
              <a:rPr lang="he-IL" sz="1600" dirty="0">
                <a:solidFill>
                  <a:srgbClr val="1D4C72"/>
                </a:solidFill>
              </a:rPr>
              <a:t>'</a:t>
            </a:r>
          </a:p>
        </p:txBody>
      </p:sp>
      <p:sp>
        <p:nvSpPr>
          <p:cNvPr id="39" name="צורה חופשית 38"/>
          <p:cNvSpPr/>
          <p:nvPr/>
        </p:nvSpPr>
        <p:spPr>
          <a:xfrm>
            <a:off x="6577013" y="1414463"/>
            <a:ext cx="2132012" cy="396875"/>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27397"/>
              <a:gd name="connsiteY0" fmla="*/ 344106 h 383032"/>
              <a:gd name="connsiteX1" fmla="*/ 579549 w 1627397"/>
              <a:gd name="connsiteY1" fmla="*/ 163802 h 383032"/>
              <a:gd name="connsiteX2" fmla="*/ 1548436 w 1627397"/>
              <a:gd name="connsiteY2" fmla="*/ 6060 h 383032"/>
              <a:gd name="connsiteX3" fmla="*/ 1532586 w 1627397"/>
              <a:gd name="connsiteY3" fmla="*/ 382742 h 383032"/>
              <a:gd name="connsiteX0" fmla="*/ 0 w 1837127"/>
              <a:gd name="connsiteY0" fmla="*/ 350164 h 350164"/>
              <a:gd name="connsiteX1" fmla="*/ 579549 w 1837127"/>
              <a:gd name="connsiteY1" fmla="*/ 169860 h 350164"/>
              <a:gd name="connsiteX2" fmla="*/ 1548436 w 1837127"/>
              <a:gd name="connsiteY2" fmla="*/ 12118 h 350164"/>
              <a:gd name="connsiteX3" fmla="*/ 1824507 w 1837127"/>
              <a:gd name="connsiteY3" fmla="*/ 2946 h 350164"/>
              <a:gd name="connsiteX0" fmla="*/ 0 w 1858408"/>
              <a:gd name="connsiteY0" fmla="*/ 339652 h 339652"/>
              <a:gd name="connsiteX1" fmla="*/ 579549 w 1858408"/>
              <a:gd name="connsiteY1" fmla="*/ 159348 h 339652"/>
              <a:gd name="connsiteX2" fmla="*/ 1548436 w 1858408"/>
              <a:gd name="connsiteY2" fmla="*/ 1606 h 339652"/>
              <a:gd name="connsiteX3" fmla="*/ 1846962 w 1858408"/>
              <a:gd name="connsiteY3" fmla="*/ 69605 h 339652"/>
            </a:gdLst>
            <a:ahLst/>
            <a:cxnLst>
              <a:cxn ang="0">
                <a:pos x="connsiteX0" y="connsiteY0"/>
              </a:cxn>
              <a:cxn ang="0">
                <a:pos x="connsiteX1" y="connsiteY1"/>
              </a:cxn>
              <a:cxn ang="0">
                <a:pos x="connsiteX2" y="connsiteY2"/>
              </a:cxn>
              <a:cxn ang="0">
                <a:pos x="connsiteX3" y="connsiteY3"/>
              </a:cxn>
            </a:cxnLst>
            <a:rect l="l" t="t" r="r" b="b"/>
            <a:pathLst>
              <a:path w="1858408" h="339652">
                <a:moveTo>
                  <a:pt x="0" y="339652"/>
                </a:moveTo>
                <a:cubicBezTo>
                  <a:pt x="166352" y="274185"/>
                  <a:pt x="321476" y="215689"/>
                  <a:pt x="579549" y="159348"/>
                </a:cubicBezTo>
                <a:cubicBezTo>
                  <a:pt x="837622" y="103007"/>
                  <a:pt x="1337201" y="16563"/>
                  <a:pt x="1548436" y="1606"/>
                </a:cubicBezTo>
                <a:cubicBezTo>
                  <a:pt x="1759671" y="-13351"/>
                  <a:pt x="1900624" y="81411"/>
                  <a:pt x="1846962" y="696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40" name="צורה חופשית 39"/>
          <p:cNvSpPr/>
          <p:nvPr/>
        </p:nvSpPr>
        <p:spPr>
          <a:xfrm>
            <a:off x="6611938" y="1646238"/>
            <a:ext cx="2063750" cy="461962"/>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76340"/>
              <a:gd name="connsiteY0" fmla="*/ 180417 h 230727"/>
              <a:gd name="connsiteX1" fmla="*/ 669371 w 1676340"/>
              <a:gd name="connsiteY1" fmla="*/ 113 h 230727"/>
              <a:gd name="connsiteX2" fmla="*/ 1570892 w 1676340"/>
              <a:gd name="connsiteY2" fmla="*/ 206175 h 230727"/>
              <a:gd name="connsiteX3" fmla="*/ 1622408 w 1676340"/>
              <a:gd name="connsiteY3" fmla="*/ 219053 h 230727"/>
              <a:gd name="connsiteX0" fmla="*/ 0 w 1676340"/>
              <a:gd name="connsiteY0" fmla="*/ 180392 h 230702"/>
              <a:gd name="connsiteX1" fmla="*/ 669371 w 1676340"/>
              <a:gd name="connsiteY1" fmla="*/ 88 h 230702"/>
              <a:gd name="connsiteX2" fmla="*/ 1570892 w 1676340"/>
              <a:gd name="connsiteY2" fmla="*/ 206150 h 230702"/>
              <a:gd name="connsiteX3" fmla="*/ 1622408 w 1676340"/>
              <a:gd name="connsiteY3" fmla="*/ 219028 h 230702"/>
              <a:gd name="connsiteX0" fmla="*/ 0 w 1651909"/>
              <a:gd name="connsiteY0" fmla="*/ 315260 h 374118"/>
              <a:gd name="connsiteX1" fmla="*/ 669371 w 1651909"/>
              <a:gd name="connsiteY1" fmla="*/ 134956 h 374118"/>
              <a:gd name="connsiteX2" fmla="*/ 1116912 w 1651909"/>
              <a:gd name="connsiteY2" fmla="*/ 6457 h 374118"/>
              <a:gd name="connsiteX3" fmla="*/ 1570892 w 1651909"/>
              <a:gd name="connsiteY3" fmla="*/ 341018 h 374118"/>
              <a:gd name="connsiteX4" fmla="*/ 1622408 w 1651909"/>
              <a:gd name="connsiteY4" fmla="*/ 353896 h 374118"/>
              <a:gd name="connsiteX0" fmla="*/ 0 w 1638891"/>
              <a:gd name="connsiteY0" fmla="*/ 363629 h 425110"/>
              <a:gd name="connsiteX1" fmla="*/ 669371 w 1638891"/>
              <a:gd name="connsiteY1" fmla="*/ 183325 h 425110"/>
              <a:gd name="connsiteX2" fmla="*/ 1116912 w 1638891"/>
              <a:gd name="connsiteY2" fmla="*/ 54826 h 425110"/>
              <a:gd name="connsiteX3" fmla="*/ 1552547 w 1638891"/>
              <a:gd name="connsiteY3" fmla="*/ 17348 h 425110"/>
              <a:gd name="connsiteX4" fmla="*/ 1570892 w 1638891"/>
              <a:gd name="connsiteY4" fmla="*/ 389387 h 425110"/>
              <a:gd name="connsiteX5" fmla="*/ 1622408 w 1638891"/>
              <a:gd name="connsiteY5" fmla="*/ 402265 h 425110"/>
              <a:gd name="connsiteX0" fmla="*/ 0 w 1811148"/>
              <a:gd name="connsiteY0" fmla="*/ 401940 h 440850"/>
              <a:gd name="connsiteX1" fmla="*/ 669371 w 1811148"/>
              <a:gd name="connsiteY1" fmla="*/ 221636 h 440850"/>
              <a:gd name="connsiteX2" fmla="*/ 1116912 w 1811148"/>
              <a:gd name="connsiteY2" fmla="*/ 93137 h 440850"/>
              <a:gd name="connsiteX3" fmla="*/ 1552547 w 1811148"/>
              <a:gd name="connsiteY3" fmla="*/ 55659 h 440850"/>
              <a:gd name="connsiteX4" fmla="*/ 1810491 w 1811148"/>
              <a:gd name="connsiteY4" fmla="*/ 15436 h 440850"/>
              <a:gd name="connsiteX5" fmla="*/ 1622408 w 1811148"/>
              <a:gd name="connsiteY5" fmla="*/ 440576 h 440850"/>
              <a:gd name="connsiteX0" fmla="*/ 0 w 1703725"/>
              <a:gd name="connsiteY0" fmla="*/ 401940 h 440850"/>
              <a:gd name="connsiteX1" fmla="*/ 669371 w 1703725"/>
              <a:gd name="connsiteY1" fmla="*/ 221636 h 440850"/>
              <a:gd name="connsiteX2" fmla="*/ 1116912 w 1703725"/>
              <a:gd name="connsiteY2" fmla="*/ 93137 h 440850"/>
              <a:gd name="connsiteX3" fmla="*/ 1552547 w 1703725"/>
              <a:gd name="connsiteY3" fmla="*/ 55659 h 440850"/>
              <a:gd name="connsiteX4" fmla="*/ 1701583 w 1703725"/>
              <a:gd name="connsiteY4" fmla="*/ 15436 h 440850"/>
              <a:gd name="connsiteX5" fmla="*/ 1622408 w 1703725"/>
              <a:gd name="connsiteY5" fmla="*/ 440576 h 440850"/>
              <a:gd name="connsiteX0" fmla="*/ 0 w 1704260"/>
              <a:gd name="connsiteY0" fmla="*/ 408128 h 447042"/>
              <a:gd name="connsiteX1" fmla="*/ 669371 w 1704260"/>
              <a:gd name="connsiteY1" fmla="*/ 227824 h 447042"/>
              <a:gd name="connsiteX2" fmla="*/ 1116912 w 1704260"/>
              <a:gd name="connsiteY2" fmla="*/ 99325 h 447042"/>
              <a:gd name="connsiteX3" fmla="*/ 1541656 w 1704260"/>
              <a:gd name="connsiteY3" fmla="*/ 24368 h 447042"/>
              <a:gd name="connsiteX4" fmla="*/ 1701583 w 1704260"/>
              <a:gd name="connsiteY4" fmla="*/ 21624 h 447042"/>
              <a:gd name="connsiteX5" fmla="*/ 1622408 w 1704260"/>
              <a:gd name="connsiteY5" fmla="*/ 446764 h 447042"/>
              <a:gd name="connsiteX0" fmla="*/ 0 w 1704260"/>
              <a:gd name="connsiteY0" fmla="*/ 408128 h 447042"/>
              <a:gd name="connsiteX1" fmla="*/ 669371 w 1704260"/>
              <a:gd name="connsiteY1" fmla="*/ 227824 h 447042"/>
              <a:gd name="connsiteX2" fmla="*/ 1116912 w 1704260"/>
              <a:gd name="connsiteY2" fmla="*/ 149295 h 447042"/>
              <a:gd name="connsiteX3" fmla="*/ 1541656 w 1704260"/>
              <a:gd name="connsiteY3" fmla="*/ 24368 h 447042"/>
              <a:gd name="connsiteX4" fmla="*/ 1701583 w 1704260"/>
              <a:gd name="connsiteY4" fmla="*/ 21624 h 447042"/>
              <a:gd name="connsiteX5" fmla="*/ 1622408 w 1704260"/>
              <a:gd name="connsiteY5" fmla="*/ 446764 h 447042"/>
              <a:gd name="connsiteX0" fmla="*/ 0 w 1701598"/>
              <a:gd name="connsiteY0" fmla="*/ 432836 h 471755"/>
              <a:gd name="connsiteX1" fmla="*/ 669371 w 1701598"/>
              <a:gd name="connsiteY1" fmla="*/ 252532 h 471755"/>
              <a:gd name="connsiteX2" fmla="*/ 1116912 w 1701598"/>
              <a:gd name="connsiteY2" fmla="*/ 174003 h 471755"/>
              <a:gd name="connsiteX3" fmla="*/ 1541656 w 1701598"/>
              <a:gd name="connsiteY3" fmla="*/ 49076 h 471755"/>
              <a:gd name="connsiteX4" fmla="*/ 1617891 w 1701598"/>
              <a:gd name="connsiteY4" fmla="*/ 11600 h 471755"/>
              <a:gd name="connsiteX5" fmla="*/ 1701583 w 1701598"/>
              <a:gd name="connsiteY5" fmla="*/ 46332 h 471755"/>
              <a:gd name="connsiteX6" fmla="*/ 1622408 w 1701598"/>
              <a:gd name="connsiteY6" fmla="*/ 471472 h 471755"/>
              <a:gd name="connsiteX0" fmla="*/ 0 w 1701583"/>
              <a:gd name="connsiteY0" fmla="*/ 432836 h 432836"/>
              <a:gd name="connsiteX1" fmla="*/ 669371 w 1701583"/>
              <a:gd name="connsiteY1" fmla="*/ 252532 h 432836"/>
              <a:gd name="connsiteX2" fmla="*/ 1116912 w 1701583"/>
              <a:gd name="connsiteY2" fmla="*/ 174003 h 432836"/>
              <a:gd name="connsiteX3" fmla="*/ 1541656 w 1701583"/>
              <a:gd name="connsiteY3" fmla="*/ 49076 h 432836"/>
              <a:gd name="connsiteX4" fmla="*/ 1617891 w 1701583"/>
              <a:gd name="connsiteY4" fmla="*/ 11600 h 432836"/>
              <a:gd name="connsiteX5" fmla="*/ 1701583 w 1701583"/>
              <a:gd name="connsiteY5" fmla="*/ 46332 h 432836"/>
              <a:gd name="connsiteX0" fmla="*/ 0 w 1745146"/>
              <a:gd name="connsiteY0" fmla="*/ 448394 h 448394"/>
              <a:gd name="connsiteX1" fmla="*/ 669371 w 1745146"/>
              <a:gd name="connsiteY1" fmla="*/ 268090 h 448394"/>
              <a:gd name="connsiteX2" fmla="*/ 1116912 w 1745146"/>
              <a:gd name="connsiteY2" fmla="*/ 189561 h 448394"/>
              <a:gd name="connsiteX3" fmla="*/ 1541656 w 1745146"/>
              <a:gd name="connsiteY3" fmla="*/ 64634 h 448394"/>
              <a:gd name="connsiteX4" fmla="*/ 1617891 w 1745146"/>
              <a:gd name="connsiteY4" fmla="*/ 27158 h 448394"/>
              <a:gd name="connsiteX5" fmla="*/ 1745146 w 1745146"/>
              <a:gd name="connsiteY5" fmla="*/ 36904 h 44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146" h="448394">
                <a:moveTo>
                  <a:pt x="0" y="448394"/>
                </a:moveTo>
                <a:cubicBezTo>
                  <a:pt x="166352" y="418062"/>
                  <a:pt x="483219" y="311229"/>
                  <a:pt x="669371" y="268090"/>
                </a:cubicBezTo>
                <a:cubicBezTo>
                  <a:pt x="855523" y="224951"/>
                  <a:pt x="996943" y="185992"/>
                  <a:pt x="1116912" y="189561"/>
                </a:cubicBezTo>
                <a:cubicBezTo>
                  <a:pt x="1236881" y="193130"/>
                  <a:pt x="1461790" y="85455"/>
                  <a:pt x="1541656" y="64634"/>
                </a:cubicBezTo>
                <a:cubicBezTo>
                  <a:pt x="1621522" y="43813"/>
                  <a:pt x="1591237" y="27615"/>
                  <a:pt x="1617891" y="27158"/>
                </a:cubicBezTo>
                <a:cubicBezTo>
                  <a:pt x="1644545" y="26701"/>
                  <a:pt x="1744393" y="-39741"/>
                  <a:pt x="1745146" y="36904"/>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4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50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23850" y="692150"/>
            <a:ext cx="8342313" cy="48244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הדם מורכב מפלסמה ומתאי </a:t>
            </a:r>
            <a:r>
              <a:rPr lang="he-IL" dirty="0">
                <a:solidFill>
                  <a:schemeClr val="tx1"/>
                </a:solidFill>
              </a:rPr>
              <a:t>הדם (תאים אדומים, תאים לבנים ולוחיות הדם).</a:t>
            </a:r>
          </a:p>
          <a:p>
            <a:pPr>
              <a:lnSpc>
                <a:spcPct val="150000"/>
              </a:lnSpc>
              <a:buFontTx/>
              <a:buBlip>
                <a:blip r:embed="rId3"/>
              </a:buBlip>
              <a:defRPr/>
            </a:pPr>
            <a:r>
              <a:rPr lang="he-IL" dirty="0">
                <a:solidFill>
                  <a:schemeClr val="tx1"/>
                </a:solidFill>
              </a:rPr>
              <a:t>  בפלסמה מומסים חומרים שמקצתם עוברים לתאים (כגון חומרי המזון), ומקצתם נשארים </a:t>
            </a:r>
          </a:p>
          <a:p>
            <a:pPr>
              <a:lnSpc>
                <a:spcPct val="150000"/>
              </a:lnSpc>
              <a:defRPr/>
            </a:pPr>
            <a:r>
              <a:rPr lang="he-IL" dirty="0">
                <a:solidFill>
                  <a:schemeClr val="tx1"/>
                </a:solidFill>
              </a:rPr>
              <a:t>   בנוזל הדם.</a:t>
            </a:r>
          </a:p>
          <a:p>
            <a:pPr>
              <a:lnSpc>
                <a:spcPct val="150000"/>
              </a:lnSpc>
              <a:buFontTx/>
              <a:buBlip>
                <a:blip r:embed="rId3"/>
              </a:buBlip>
              <a:defRPr/>
            </a:pPr>
            <a:r>
              <a:rPr lang="he-IL" dirty="0">
                <a:solidFill>
                  <a:schemeClr val="tx1"/>
                </a:solidFill>
              </a:rPr>
              <a:t> שמירה על ריכוז מומסים קבוע פחות או יותר בפלסמה חיונית לשמירת ההומאוסטזיס בגוף.</a:t>
            </a:r>
          </a:p>
          <a:p>
            <a:pPr>
              <a:lnSpc>
                <a:spcPct val="150000"/>
              </a:lnSpc>
              <a:buFontTx/>
              <a:buBlip>
                <a:blip r:embed="rId3"/>
              </a:buBlip>
              <a:defRPr/>
            </a:pPr>
            <a:r>
              <a:rPr lang="he-IL" dirty="0">
                <a:solidFill>
                  <a:schemeClr val="tx1"/>
                </a:solidFill>
              </a:rPr>
              <a:t> שינוי מתמשך בריכוז חומרים בדם מעיד על מחלה.</a:t>
            </a:r>
          </a:p>
          <a:p>
            <a:pPr>
              <a:lnSpc>
                <a:spcPct val="150000"/>
              </a:lnSpc>
              <a:buFontTx/>
              <a:buBlip>
                <a:blip r:embed="rId3"/>
              </a:buBlip>
              <a:defRPr/>
            </a:pPr>
            <a:r>
              <a:rPr lang="he-IL" dirty="0">
                <a:solidFill>
                  <a:schemeClr val="tx1"/>
                </a:solidFill>
              </a:rPr>
              <a:t> תאי הדם נוצרים מתאי גזע המצויים במח העצמות.</a:t>
            </a:r>
          </a:p>
          <a:p>
            <a:pPr>
              <a:lnSpc>
                <a:spcPct val="150000"/>
              </a:lnSpc>
              <a:buFontTx/>
              <a:buBlip>
                <a:blip r:embed="rId3"/>
              </a:buBlip>
              <a:defRPr/>
            </a:pPr>
            <a:r>
              <a:rPr lang="he-IL" dirty="0">
                <a:solidFill>
                  <a:schemeClr val="tx1"/>
                </a:solidFill>
              </a:rPr>
              <a:t> תאי הדם האדומים "אחראים" להובלת חמצן לכל תאי הגוף, בעזרת חלבון המוגלובין </a:t>
            </a:r>
          </a:p>
          <a:p>
            <a:pPr>
              <a:lnSpc>
                <a:spcPct val="150000"/>
              </a:lnSpc>
              <a:defRPr/>
            </a:pPr>
            <a:r>
              <a:rPr lang="he-IL" dirty="0">
                <a:solidFill>
                  <a:schemeClr val="tx1"/>
                </a:solidFill>
              </a:rPr>
              <a:t>  המצוי בהם. </a:t>
            </a:r>
          </a:p>
          <a:p>
            <a:pPr>
              <a:lnSpc>
                <a:spcPct val="150000"/>
              </a:lnSpc>
              <a:buFontTx/>
              <a:buBlip>
                <a:blip r:embed="rId3"/>
              </a:buBlip>
              <a:defRPr/>
            </a:pPr>
            <a:r>
              <a:rPr lang="he-IL" dirty="0">
                <a:solidFill>
                  <a:schemeClr val="tx1"/>
                </a:solidFill>
              </a:rPr>
              <a:t> תאי דם לבנים "אחראים" להגנת הגוף מפני גורמים זרים.</a:t>
            </a:r>
          </a:p>
          <a:p>
            <a:pPr>
              <a:lnSpc>
                <a:spcPct val="150000"/>
              </a:lnSpc>
              <a:buFontTx/>
              <a:buBlip>
                <a:blip r:embed="rId3"/>
              </a:buBlip>
              <a:defRPr/>
            </a:pPr>
            <a:r>
              <a:rPr lang="he-IL" dirty="0">
                <a:solidFill>
                  <a:schemeClr val="tx1"/>
                </a:solidFill>
              </a:rPr>
              <a:t> לוחיות הדם פועלות בתהליך קרישת הדם. תהליך קרישת הדם חיוני לשמירת ההומאוסטזיס</a:t>
            </a:r>
          </a:p>
          <a:p>
            <a:pPr>
              <a:lnSpc>
                <a:spcPct val="150000"/>
              </a:lnSpc>
              <a:defRPr/>
            </a:pPr>
            <a:r>
              <a:rPr lang="he-IL" dirty="0">
                <a:solidFill>
                  <a:schemeClr val="tx1"/>
                </a:solidFill>
              </a:rPr>
              <a:t>  בנוגע לנפח דם ולחץ דם קבועים, וכן במניעת חדירת גורמים זרים </a:t>
            </a:r>
            <a:r>
              <a:rPr lang="he-IL" dirty="0">
                <a:solidFill>
                  <a:prstClr val="black"/>
                </a:solidFill>
              </a:rPr>
              <a:t>לגוף דרך פצעים.</a:t>
            </a: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4E5307D8-3796-4712-A6F9-64E200B3CC23}" type="slidenum">
              <a:rPr lang="he-IL"/>
              <a:pPr>
                <a:defRPr/>
              </a:pPr>
              <a:t>51</a:t>
            </a:fld>
            <a:endParaRPr lang="he-IL" dirty="0"/>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rgbClr val="FF6600"/>
                </a:solidFill>
                <a:ea typeface="+mn-ea"/>
              </a:rPr>
              <a:t>סיכום</a:t>
            </a:r>
            <a:endParaRPr lang="he-IL" sz="1800" b="1" dirty="0">
              <a:solidFill>
                <a:srgbClr val="FF6600"/>
              </a:solidFill>
              <a:ea typeface="+mn-ea"/>
            </a:endParaRPr>
          </a:p>
        </p:txBody>
      </p:sp>
      <p:sp>
        <p:nvSpPr>
          <p:cNvPr id="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51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52</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שאלה 18: ביולוגיה בחיוך</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52</a:t>
            </a:fld>
            <a:endParaRPr lang="he-IL" sz="1100" dirty="0" smtClean="0">
              <a:solidFill>
                <a:srgbClr val="BFBFBF"/>
              </a:solidFill>
            </a:endParaRPr>
          </a:p>
        </p:txBody>
      </p:sp>
      <p:sp>
        <p:nvSpPr>
          <p:cNvPr id="8" name="TextBox 7"/>
          <p:cNvSpPr txBox="1"/>
          <p:nvPr/>
        </p:nvSpPr>
        <p:spPr>
          <a:xfrm>
            <a:off x="1547665" y="505703"/>
            <a:ext cx="7070874" cy="4247317"/>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18:</a:t>
            </a:r>
          </a:p>
          <a:p>
            <a:pPr eaLnBrk="1" hangingPunct="1">
              <a:defRPr/>
            </a:pPr>
            <a:r>
              <a:rPr lang="he-IL" dirty="0">
                <a:solidFill>
                  <a:srgbClr val="1F497D"/>
                </a:solidFill>
                <a:latin typeface="Arial"/>
                <a:cs typeface="Arial"/>
              </a:rPr>
              <a:t>בדיקת דם היא כלי יעיל </a:t>
            </a:r>
            <a:r>
              <a:rPr lang="he-IL" dirty="0">
                <a:solidFill>
                  <a:schemeClr val="tx2"/>
                </a:solidFill>
                <a:latin typeface="Arial"/>
                <a:cs typeface="Arial"/>
              </a:rPr>
              <a:t>לאבחון </a:t>
            </a:r>
            <a:r>
              <a:rPr lang="he-IL" dirty="0" smtClean="0">
                <a:solidFill>
                  <a:schemeClr val="tx2"/>
                </a:solidFill>
                <a:latin typeface="Arial"/>
                <a:cs typeface="Arial"/>
              </a:rPr>
              <a:t>מצב בריאותו </a:t>
            </a:r>
            <a:r>
              <a:rPr lang="he-IL" dirty="0">
                <a:solidFill>
                  <a:schemeClr val="tx2"/>
                </a:solidFill>
                <a:latin typeface="Arial"/>
                <a:cs typeface="Arial"/>
              </a:rPr>
              <a:t>של הנבדק.</a:t>
            </a:r>
          </a:p>
          <a:p>
            <a:pPr eaLnBrk="1" hangingPunct="1">
              <a:defRPr/>
            </a:pPr>
            <a:r>
              <a:rPr lang="he-IL" dirty="0">
                <a:solidFill>
                  <a:schemeClr val="tx2"/>
                </a:solidFill>
                <a:latin typeface="Arial"/>
                <a:cs typeface="Arial"/>
              </a:rPr>
              <a:t>הבעיה היחידה היא שרוב האנשים </a:t>
            </a:r>
            <a:r>
              <a:rPr lang="he-IL" dirty="0" smtClean="0">
                <a:solidFill>
                  <a:schemeClr val="tx2"/>
                </a:solidFill>
                <a:latin typeface="Arial"/>
                <a:cs typeface="Arial"/>
              </a:rPr>
              <a:t>אינם אוהבים </a:t>
            </a:r>
            <a:r>
              <a:rPr lang="he-IL" dirty="0">
                <a:solidFill>
                  <a:schemeClr val="tx2"/>
                </a:solidFill>
                <a:latin typeface="Arial"/>
                <a:cs typeface="Arial"/>
              </a:rPr>
              <a:t>לראות מחטים </a:t>
            </a:r>
            <a:r>
              <a:rPr lang="he-IL" dirty="0" smtClean="0">
                <a:solidFill>
                  <a:schemeClr val="tx2"/>
                </a:solidFill>
                <a:latin typeface="Arial"/>
                <a:cs typeface="Arial"/>
              </a:rPr>
              <a:t>ואינם אוהבים </a:t>
            </a:r>
            <a:r>
              <a:rPr lang="he-IL" dirty="0">
                <a:solidFill>
                  <a:schemeClr val="tx2"/>
                </a:solidFill>
                <a:latin typeface="Arial"/>
                <a:cs typeface="Arial"/>
              </a:rPr>
              <a:t>לראות דם, בייחוד </a:t>
            </a:r>
            <a:r>
              <a:rPr lang="he-IL" dirty="0" smtClean="0">
                <a:solidFill>
                  <a:schemeClr val="tx2"/>
                </a:solidFill>
                <a:latin typeface="Arial"/>
                <a:cs typeface="Arial"/>
              </a:rPr>
              <a:t>כשהוא </a:t>
            </a:r>
            <a:r>
              <a:rPr lang="he-IL" dirty="0">
                <a:solidFill>
                  <a:schemeClr val="tx2"/>
                </a:solidFill>
                <a:latin typeface="Arial"/>
                <a:cs typeface="Arial"/>
              </a:rPr>
              <a:t>יוצא </a:t>
            </a:r>
            <a:r>
              <a:rPr lang="he-IL" dirty="0" smtClean="0">
                <a:solidFill>
                  <a:schemeClr val="tx2"/>
                </a:solidFill>
                <a:latin typeface="Arial"/>
                <a:cs typeface="Arial"/>
              </a:rPr>
              <a:t>מן הגוף </a:t>
            </a:r>
            <a:r>
              <a:rPr lang="he-IL" dirty="0">
                <a:solidFill>
                  <a:schemeClr val="tx2"/>
                </a:solidFill>
                <a:latin typeface="Arial"/>
                <a:cs typeface="Arial"/>
              </a:rPr>
              <a:t>שלהם.</a:t>
            </a:r>
          </a:p>
          <a:p>
            <a:pPr eaLnBrk="1" hangingPunct="1">
              <a:defRPr/>
            </a:pPr>
            <a:endParaRPr lang="he-IL" dirty="0">
              <a:solidFill>
                <a:schemeClr val="tx2"/>
              </a:solidFill>
              <a:latin typeface="Arial"/>
              <a:cs typeface="Arial"/>
            </a:endParaRPr>
          </a:p>
          <a:p>
            <a:pPr eaLnBrk="1" hangingPunct="1">
              <a:defRPr/>
            </a:pPr>
            <a:r>
              <a:rPr lang="he-IL" dirty="0" smtClean="0">
                <a:solidFill>
                  <a:schemeClr val="tx2"/>
                </a:solidFill>
                <a:latin typeface="Arial"/>
                <a:cs typeface="Arial"/>
              </a:rPr>
              <a:t>תכננו </a:t>
            </a:r>
            <a:r>
              <a:rPr lang="he-IL" dirty="0">
                <a:solidFill>
                  <a:schemeClr val="tx2"/>
                </a:solidFill>
                <a:latin typeface="Arial"/>
                <a:cs typeface="Arial"/>
              </a:rPr>
              <a:t>ניסוי שבו </a:t>
            </a:r>
            <a:r>
              <a:rPr lang="he-IL" dirty="0" smtClean="0">
                <a:solidFill>
                  <a:schemeClr val="tx2"/>
                </a:solidFill>
                <a:latin typeface="Arial"/>
                <a:cs typeface="Arial"/>
              </a:rPr>
              <a:t>תבחנו </a:t>
            </a:r>
            <a:r>
              <a:rPr lang="he-IL" dirty="0">
                <a:solidFill>
                  <a:schemeClr val="tx2"/>
                </a:solidFill>
                <a:latin typeface="Arial"/>
                <a:cs typeface="Arial"/>
              </a:rPr>
              <a:t>את האפשרות למצוא תחליף לשימוש בדם בבדיקה לגילוי סכרת.</a:t>
            </a:r>
          </a:p>
          <a:p>
            <a:pPr eaLnBrk="1" hangingPunct="1">
              <a:defRPr/>
            </a:pPr>
            <a:r>
              <a:rPr lang="he-IL" dirty="0">
                <a:solidFill>
                  <a:schemeClr val="tx2"/>
                </a:solidFill>
                <a:latin typeface="Arial"/>
                <a:cs typeface="Arial"/>
              </a:rPr>
              <a:t>לצורך כך, </a:t>
            </a:r>
            <a:r>
              <a:rPr lang="he-IL" dirty="0" smtClean="0">
                <a:solidFill>
                  <a:schemeClr val="tx2"/>
                </a:solidFill>
                <a:latin typeface="Arial"/>
                <a:cs typeface="Arial"/>
              </a:rPr>
              <a:t>בצעו את </a:t>
            </a:r>
            <a:r>
              <a:rPr lang="he-IL" dirty="0">
                <a:solidFill>
                  <a:schemeClr val="tx2"/>
                </a:solidFill>
                <a:latin typeface="Arial"/>
                <a:cs typeface="Arial"/>
              </a:rPr>
              <a:t>הניסוי </a:t>
            </a:r>
            <a:r>
              <a:rPr lang="he-IL" dirty="0" smtClean="0">
                <a:solidFill>
                  <a:schemeClr val="tx2"/>
                </a:solidFill>
                <a:latin typeface="Arial"/>
                <a:cs typeface="Arial"/>
              </a:rPr>
              <a:t>ב: זיעה</a:t>
            </a:r>
            <a:r>
              <a:rPr lang="he-IL" dirty="0">
                <a:solidFill>
                  <a:schemeClr val="tx2"/>
                </a:solidFill>
                <a:latin typeface="Arial"/>
                <a:cs typeface="Arial"/>
              </a:rPr>
              <a:t>, נזלת ושעוות אוזניים.</a:t>
            </a:r>
          </a:p>
          <a:p>
            <a:pPr eaLnBrk="1" hangingPunct="1">
              <a:defRPr/>
            </a:pPr>
            <a:endParaRPr lang="he-IL" dirty="0">
              <a:solidFill>
                <a:schemeClr val="tx2"/>
              </a:solidFill>
              <a:latin typeface="Arial"/>
              <a:cs typeface="Arial"/>
            </a:endParaRPr>
          </a:p>
          <a:p>
            <a:pPr eaLnBrk="1" hangingPunct="1">
              <a:defRPr/>
            </a:pPr>
            <a:r>
              <a:rPr lang="he-IL" dirty="0">
                <a:solidFill>
                  <a:schemeClr val="tx2"/>
                </a:solidFill>
                <a:latin typeface="Arial"/>
                <a:cs typeface="Arial"/>
              </a:rPr>
              <a:t>א. </a:t>
            </a:r>
            <a:r>
              <a:rPr lang="he-IL" dirty="0" smtClean="0">
                <a:solidFill>
                  <a:schemeClr val="tx2"/>
                </a:solidFill>
                <a:latin typeface="Arial"/>
                <a:cs typeface="Arial"/>
              </a:rPr>
              <a:t>תארו </a:t>
            </a:r>
            <a:r>
              <a:rPr lang="he-IL" dirty="0">
                <a:solidFill>
                  <a:schemeClr val="tx2"/>
                </a:solidFill>
                <a:latin typeface="Arial"/>
                <a:cs typeface="Arial"/>
              </a:rPr>
              <a:t>בקצרה את </a:t>
            </a:r>
            <a:r>
              <a:rPr lang="he-IL" dirty="0" smtClean="0">
                <a:solidFill>
                  <a:schemeClr val="tx2"/>
                </a:solidFill>
                <a:latin typeface="Arial"/>
                <a:cs typeface="Arial"/>
              </a:rPr>
              <a:t>הניסוי.</a:t>
            </a:r>
            <a:endParaRPr lang="he-IL" dirty="0">
              <a:solidFill>
                <a:schemeClr val="tx2"/>
              </a:solidFill>
              <a:latin typeface="Arial"/>
              <a:cs typeface="Arial"/>
            </a:endParaRPr>
          </a:p>
          <a:p>
            <a:pPr eaLnBrk="1" hangingPunct="1">
              <a:defRPr/>
            </a:pPr>
            <a:r>
              <a:rPr lang="he-IL" dirty="0">
                <a:solidFill>
                  <a:schemeClr val="tx2"/>
                </a:solidFill>
                <a:latin typeface="Arial"/>
                <a:cs typeface="Arial"/>
              </a:rPr>
              <a:t>ב. </a:t>
            </a:r>
            <a:r>
              <a:rPr lang="he-IL" dirty="0" smtClean="0">
                <a:solidFill>
                  <a:schemeClr val="tx2"/>
                </a:solidFill>
                <a:latin typeface="Arial"/>
                <a:cs typeface="Arial"/>
              </a:rPr>
              <a:t>באיזו בקרה תשתמשו?</a:t>
            </a:r>
            <a:endParaRPr lang="he-IL" dirty="0">
              <a:solidFill>
                <a:schemeClr val="tx2"/>
              </a:solidFill>
              <a:latin typeface="Arial"/>
              <a:cs typeface="Arial"/>
            </a:endParaRPr>
          </a:p>
          <a:p>
            <a:pPr eaLnBrk="1" hangingPunct="1">
              <a:defRPr/>
            </a:pPr>
            <a:r>
              <a:rPr lang="he-IL" dirty="0">
                <a:solidFill>
                  <a:schemeClr val="tx2"/>
                </a:solidFill>
                <a:latin typeface="Arial"/>
                <a:cs typeface="Arial"/>
              </a:rPr>
              <a:t>ג. באיזה גרף </a:t>
            </a:r>
            <a:r>
              <a:rPr lang="he-IL" dirty="0" smtClean="0">
                <a:solidFill>
                  <a:schemeClr val="tx2"/>
                </a:solidFill>
                <a:latin typeface="Arial"/>
                <a:cs typeface="Arial"/>
              </a:rPr>
              <a:t>תבחרו </a:t>
            </a:r>
            <a:r>
              <a:rPr lang="he-IL" dirty="0">
                <a:solidFill>
                  <a:schemeClr val="tx2"/>
                </a:solidFill>
                <a:latin typeface="Arial"/>
                <a:cs typeface="Arial"/>
              </a:rPr>
              <a:t>כדי להציג את התוצאות? </a:t>
            </a:r>
            <a:r>
              <a:rPr lang="he-IL" dirty="0" smtClean="0">
                <a:solidFill>
                  <a:schemeClr val="tx2"/>
                </a:solidFill>
                <a:latin typeface="Arial"/>
                <a:cs typeface="Arial"/>
              </a:rPr>
              <a:t>נמקו.</a:t>
            </a:r>
            <a:endParaRPr lang="he-IL" dirty="0">
              <a:solidFill>
                <a:schemeClr val="tx2"/>
              </a:solidFill>
              <a:latin typeface="Arial"/>
              <a:cs typeface="Arial"/>
            </a:endParaRPr>
          </a:p>
          <a:p>
            <a:pPr eaLnBrk="1" hangingPunct="1">
              <a:defRPr/>
            </a:pPr>
            <a:r>
              <a:rPr lang="he-IL" dirty="0">
                <a:solidFill>
                  <a:schemeClr val="tx2"/>
                </a:solidFill>
                <a:latin typeface="Arial"/>
                <a:cs typeface="Arial"/>
              </a:rPr>
              <a:t>ד. כיצד </a:t>
            </a:r>
            <a:r>
              <a:rPr lang="he-IL" dirty="0" smtClean="0">
                <a:solidFill>
                  <a:schemeClr val="tx2"/>
                </a:solidFill>
                <a:latin typeface="Arial"/>
                <a:cs typeface="Arial"/>
              </a:rPr>
              <a:t>תוכלו </a:t>
            </a:r>
            <a:r>
              <a:rPr lang="he-IL" dirty="0">
                <a:solidFill>
                  <a:schemeClr val="tx2"/>
                </a:solidFill>
                <a:latin typeface="Arial"/>
                <a:cs typeface="Arial"/>
              </a:rPr>
              <a:t>לקבוע </a:t>
            </a:r>
            <a:r>
              <a:rPr lang="he-IL" dirty="0" smtClean="0">
                <a:solidFill>
                  <a:schemeClr val="tx2"/>
                </a:solidFill>
                <a:latin typeface="Arial"/>
                <a:cs typeface="Arial"/>
              </a:rPr>
              <a:t>אם </a:t>
            </a:r>
            <a:r>
              <a:rPr lang="he-IL" dirty="0">
                <a:solidFill>
                  <a:schemeClr val="tx2"/>
                </a:solidFill>
                <a:latin typeface="Arial"/>
                <a:cs typeface="Arial"/>
              </a:rPr>
              <a:t>אחת </a:t>
            </a:r>
            <a:r>
              <a:rPr lang="he-IL" dirty="0" smtClean="0">
                <a:solidFill>
                  <a:schemeClr val="tx2"/>
                </a:solidFill>
                <a:latin typeface="Arial"/>
                <a:cs typeface="Arial"/>
              </a:rPr>
              <a:t>מן השיטות </a:t>
            </a:r>
            <a:r>
              <a:rPr lang="he-IL" dirty="0">
                <a:solidFill>
                  <a:schemeClr val="tx2"/>
                </a:solidFill>
                <a:latin typeface="Arial"/>
                <a:cs typeface="Arial"/>
              </a:rPr>
              <a:t>יעילה לזיהוי סכרת בנבדקים?</a:t>
            </a:r>
          </a:p>
          <a:p>
            <a:pPr eaLnBrk="1" hangingPunct="1">
              <a:defRPr/>
            </a:pPr>
            <a:endParaRPr lang="he-IL" dirty="0">
              <a:solidFill>
                <a:srgbClr val="1F497D"/>
              </a:solidFill>
              <a:latin typeface="Arial"/>
              <a:cs typeface="Arial"/>
            </a:endParaRPr>
          </a:p>
          <a:p>
            <a:pPr eaLnBrk="1" hangingPunct="1">
              <a:defRPr/>
            </a:pPr>
            <a:endParaRPr lang="he-IL" dirty="0" smtClean="0">
              <a:solidFill>
                <a:srgbClr val="1F497D"/>
              </a:solidFill>
              <a:latin typeface="Arial"/>
              <a:cs typeface="Arial"/>
            </a:endParaRPr>
          </a:p>
        </p:txBody>
      </p:sp>
      <p:pic>
        <p:nvPicPr>
          <p:cNvPr id="2050" name="Picture 2" descr="C:\Users\O_B\Documents\א נחשון\לוגו ביולוגיה בחיוך.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52</a:t>
            </a:fld>
            <a:endParaRPr lang="he-IL" sz="1100" dirty="0" smtClean="0">
              <a:solidFill>
                <a:prstClr val="white">
                  <a:lumMod val="75000"/>
                </a:prstClr>
              </a:solidFill>
            </a:endParaRPr>
          </a:p>
        </p:txBody>
      </p:sp>
    </p:spTree>
    <p:extLst>
      <p:ext uri="{BB962C8B-B14F-4D97-AF65-F5344CB8AC3E}">
        <p14:creationId xmlns:p14="http://schemas.microsoft.com/office/powerpoint/2010/main" val="37778618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53</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53</a:t>
            </a:fld>
            <a:endParaRPr lang="he-IL" sz="1100" dirty="0" smtClean="0">
              <a:solidFill>
                <a:srgbClr val="BFBFBF"/>
              </a:solidFill>
            </a:endParaRPr>
          </a:p>
        </p:txBody>
      </p:sp>
      <p:pic>
        <p:nvPicPr>
          <p:cNvPr id="2050" name="Picture 2" descr="C:\Users\O_B\Documents\א נחשון\לוגו ביולוגיה בחיוך.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0"/>
          <p:cNvSpPr/>
          <p:nvPr/>
        </p:nvSpPr>
        <p:spPr bwMode="auto">
          <a:xfrm>
            <a:off x="396081" y="4338637"/>
            <a:ext cx="8394700" cy="21859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marL="268288" indent="-268288" fontAlgn="auto">
              <a:spcBef>
                <a:spcPts val="0"/>
              </a:spcBef>
              <a:spcAft>
                <a:spcPts val="0"/>
              </a:spcAft>
              <a:defRPr/>
            </a:pPr>
            <a:r>
              <a:rPr lang="he-IL" kern="0" dirty="0">
                <a:solidFill>
                  <a:prstClr val="black"/>
                </a:solidFill>
                <a:latin typeface="Arial"/>
                <a:cs typeface="Arial"/>
              </a:rPr>
              <a:t>א. </a:t>
            </a:r>
            <a:r>
              <a:rPr lang="he-IL" kern="0" dirty="0">
                <a:latin typeface="Arial"/>
                <a:cs typeface="Arial"/>
              </a:rPr>
              <a:t>נאסוף דוגמת </a:t>
            </a:r>
            <a:r>
              <a:rPr lang="he-IL" kern="0" dirty="0" smtClean="0">
                <a:latin typeface="Arial"/>
                <a:cs typeface="Arial"/>
              </a:rPr>
              <a:t>זיעה</a:t>
            </a:r>
            <a:r>
              <a:rPr lang="he-IL" kern="0" dirty="0">
                <a:latin typeface="Arial"/>
                <a:cs typeface="Arial"/>
              </a:rPr>
              <a:t>, נזלת ושעוות אוזניים </a:t>
            </a:r>
            <a:r>
              <a:rPr lang="he-IL" kern="0" dirty="0" smtClean="0">
                <a:latin typeface="Arial"/>
                <a:cs typeface="Arial"/>
              </a:rPr>
              <a:t>מכמה </a:t>
            </a:r>
            <a:r>
              <a:rPr lang="he-IL" kern="0" dirty="0">
                <a:latin typeface="Arial"/>
                <a:cs typeface="Arial"/>
              </a:rPr>
              <a:t>נבדקים בריאים </a:t>
            </a:r>
            <a:r>
              <a:rPr lang="he-IL" kern="0" dirty="0" smtClean="0">
                <a:latin typeface="Arial"/>
                <a:cs typeface="Arial"/>
              </a:rPr>
              <a:t>ומכמה חולים </a:t>
            </a:r>
            <a:r>
              <a:rPr lang="he-IL" kern="0" dirty="0">
                <a:latin typeface="Arial"/>
                <a:cs typeface="Arial"/>
              </a:rPr>
              <a:t>ונבדוק את רמת הסוכר בדגימה. </a:t>
            </a:r>
          </a:p>
          <a:p>
            <a:pPr marL="268288" indent="-268288" fontAlgn="auto">
              <a:spcBef>
                <a:spcPts val="0"/>
              </a:spcBef>
              <a:spcAft>
                <a:spcPts val="0"/>
              </a:spcAft>
              <a:defRPr/>
            </a:pPr>
            <a:r>
              <a:rPr lang="he-IL" kern="0" dirty="0">
                <a:latin typeface="Arial"/>
                <a:cs typeface="Arial"/>
              </a:rPr>
              <a:t>ב. </a:t>
            </a:r>
            <a:r>
              <a:rPr lang="he-IL" kern="0" dirty="0" smtClean="0">
                <a:latin typeface="Arial"/>
                <a:cs typeface="Arial"/>
              </a:rPr>
              <a:t>הבדיקות שייערכו על הפרשות של אנשים בריאים ישמשו בתור בקרה.</a:t>
            </a:r>
            <a:endParaRPr lang="he-IL" kern="0" dirty="0">
              <a:latin typeface="Arial"/>
              <a:cs typeface="Arial"/>
            </a:endParaRPr>
          </a:p>
          <a:p>
            <a:pPr fontAlgn="auto">
              <a:spcBef>
                <a:spcPts val="0"/>
              </a:spcBef>
              <a:spcAft>
                <a:spcPts val="0"/>
              </a:spcAft>
              <a:defRPr/>
            </a:pPr>
            <a:r>
              <a:rPr lang="he-IL" kern="0" dirty="0">
                <a:latin typeface="Arial"/>
                <a:cs typeface="Arial"/>
              </a:rPr>
              <a:t>ג. גרף עמודות. המשתנה הבלתי תלוי </a:t>
            </a:r>
            <a:r>
              <a:rPr lang="he-IL" kern="0" dirty="0" smtClean="0">
                <a:latin typeface="Arial"/>
                <a:cs typeface="Arial"/>
              </a:rPr>
              <a:t>(מצב האדם: חולה/בריא) הוא משתנה בדיד.</a:t>
            </a:r>
            <a:endParaRPr lang="he-IL" kern="0" dirty="0">
              <a:latin typeface="Arial"/>
              <a:cs typeface="Arial"/>
            </a:endParaRPr>
          </a:p>
          <a:p>
            <a:pPr marL="268288" indent="-268288" fontAlgn="auto">
              <a:spcBef>
                <a:spcPts val="0"/>
              </a:spcBef>
              <a:spcAft>
                <a:spcPts val="0"/>
              </a:spcAft>
              <a:defRPr/>
            </a:pPr>
            <a:r>
              <a:rPr lang="he-IL" kern="0" dirty="0">
                <a:latin typeface="Arial"/>
                <a:cs typeface="Arial"/>
              </a:rPr>
              <a:t>ד. </a:t>
            </a:r>
            <a:r>
              <a:rPr lang="he-IL" kern="0" dirty="0" smtClean="0">
                <a:latin typeface="Arial"/>
                <a:cs typeface="Arial"/>
              </a:rPr>
              <a:t>אם באחת הבדיקות יתקבל </a:t>
            </a:r>
            <a:r>
              <a:rPr lang="he-IL" kern="0" dirty="0">
                <a:latin typeface="Arial"/>
                <a:cs typeface="Arial"/>
              </a:rPr>
              <a:t>הבדל </a:t>
            </a:r>
            <a:r>
              <a:rPr lang="he-IL" kern="0" dirty="0" smtClean="0">
                <a:latin typeface="Arial"/>
                <a:cs typeface="Arial"/>
              </a:rPr>
              <a:t>ניכר </a:t>
            </a:r>
            <a:r>
              <a:rPr lang="he-IL" kern="0" dirty="0">
                <a:latin typeface="Arial"/>
                <a:cs typeface="Arial"/>
              </a:rPr>
              <a:t>ברמת הסוכר בין נבדקים (מספר נבדקים) בריאים </a:t>
            </a:r>
            <a:r>
              <a:rPr lang="he-IL" kern="0" dirty="0" smtClean="0">
                <a:latin typeface="Arial"/>
                <a:cs typeface="Arial"/>
              </a:rPr>
              <a:t>לחולים, </a:t>
            </a:r>
            <a:r>
              <a:rPr lang="he-IL" kern="0" dirty="0">
                <a:latin typeface="Arial"/>
                <a:cs typeface="Arial"/>
              </a:rPr>
              <a:t>נוכל לקבוע שהיא יעילה לזיהוי המחלה.</a:t>
            </a:r>
          </a:p>
        </p:txBody>
      </p:sp>
      <p:sp>
        <p:nvSpPr>
          <p:cNvPr id="10" name="TextBox 9"/>
          <p:cNvSpPr txBox="1"/>
          <p:nvPr/>
        </p:nvSpPr>
        <p:spPr>
          <a:xfrm>
            <a:off x="1547665" y="505703"/>
            <a:ext cx="7070874" cy="3693319"/>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18:</a:t>
            </a:r>
          </a:p>
          <a:p>
            <a:pPr eaLnBrk="1" hangingPunct="1">
              <a:defRPr/>
            </a:pPr>
            <a:r>
              <a:rPr lang="he-IL" dirty="0" smtClean="0">
                <a:solidFill>
                  <a:srgbClr val="1F497D"/>
                </a:solidFill>
                <a:latin typeface="Arial"/>
                <a:cs typeface="Arial"/>
              </a:rPr>
              <a:t>בדיקת </a:t>
            </a:r>
            <a:r>
              <a:rPr lang="he-IL" dirty="0" smtClean="0">
                <a:solidFill>
                  <a:schemeClr val="tx2"/>
                </a:solidFill>
                <a:latin typeface="Arial"/>
                <a:cs typeface="Arial"/>
              </a:rPr>
              <a:t>דם היא כלי יעיל לאבחון מצב בריאותו של הנבדק.</a:t>
            </a:r>
          </a:p>
          <a:p>
            <a:pPr eaLnBrk="1" hangingPunct="1">
              <a:defRPr/>
            </a:pPr>
            <a:r>
              <a:rPr lang="he-IL" dirty="0" smtClean="0">
                <a:solidFill>
                  <a:schemeClr val="tx2"/>
                </a:solidFill>
                <a:latin typeface="Arial"/>
                <a:cs typeface="Arial"/>
              </a:rPr>
              <a:t>הבעיה היחידה היא שרוב האנשים אינם אוהבים לראות מחטים ואינם אוהבים לראות דם, בייחוד כשהוא יוצא מן הגוף שלהם.</a:t>
            </a:r>
          </a:p>
          <a:p>
            <a:pPr eaLnBrk="1" hangingPunct="1">
              <a:defRPr/>
            </a:pPr>
            <a:endParaRPr lang="he-IL" dirty="0" smtClean="0">
              <a:solidFill>
                <a:schemeClr val="tx2"/>
              </a:solidFill>
              <a:latin typeface="Arial"/>
              <a:cs typeface="Arial"/>
            </a:endParaRPr>
          </a:p>
          <a:p>
            <a:pPr eaLnBrk="1" hangingPunct="1">
              <a:defRPr/>
            </a:pPr>
            <a:r>
              <a:rPr lang="he-IL" dirty="0" smtClean="0">
                <a:solidFill>
                  <a:schemeClr val="tx2"/>
                </a:solidFill>
                <a:latin typeface="Arial"/>
                <a:cs typeface="Arial"/>
              </a:rPr>
              <a:t>תכננו ניסוי שבו תבחנו את האפשרות למצוא תחליף לשימוש בדם בבדיקה לגילוי סכרת.</a:t>
            </a:r>
          </a:p>
          <a:p>
            <a:pPr eaLnBrk="1" hangingPunct="1">
              <a:defRPr/>
            </a:pPr>
            <a:r>
              <a:rPr lang="he-IL" dirty="0" smtClean="0">
                <a:solidFill>
                  <a:schemeClr val="tx2"/>
                </a:solidFill>
                <a:latin typeface="Arial"/>
                <a:cs typeface="Arial"/>
              </a:rPr>
              <a:t>לצורך כך, בצעו את הניסוי ב: זיעה, נזלת ושעוות אוזניים.</a:t>
            </a:r>
          </a:p>
          <a:p>
            <a:pPr eaLnBrk="1" hangingPunct="1">
              <a:defRPr/>
            </a:pPr>
            <a:endParaRPr lang="he-IL" dirty="0" smtClean="0">
              <a:solidFill>
                <a:schemeClr val="tx2"/>
              </a:solidFill>
              <a:latin typeface="Arial"/>
              <a:cs typeface="Arial"/>
            </a:endParaRPr>
          </a:p>
          <a:p>
            <a:pPr eaLnBrk="1" hangingPunct="1">
              <a:defRPr/>
            </a:pPr>
            <a:r>
              <a:rPr lang="he-IL" dirty="0" smtClean="0">
                <a:solidFill>
                  <a:schemeClr val="tx2"/>
                </a:solidFill>
                <a:latin typeface="Arial"/>
                <a:cs typeface="Arial"/>
              </a:rPr>
              <a:t>א. תארו בקצרה את הניסוי.</a:t>
            </a:r>
          </a:p>
          <a:p>
            <a:pPr eaLnBrk="1" hangingPunct="1">
              <a:defRPr/>
            </a:pPr>
            <a:r>
              <a:rPr lang="he-IL" dirty="0" smtClean="0">
                <a:solidFill>
                  <a:schemeClr val="tx2"/>
                </a:solidFill>
                <a:latin typeface="Arial"/>
                <a:cs typeface="Arial"/>
              </a:rPr>
              <a:t>ב. באיזו בקרה תשתמשו?</a:t>
            </a:r>
          </a:p>
          <a:p>
            <a:pPr eaLnBrk="1" hangingPunct="1">
              <a:defRPr/>
            </a:pPr>
            <a:r>
              <a:rPr lang="he-IL" dirty="0" smtClean="0">
                <a:solidFill>
                  <a:schemeClr val="tx2"/>
                </a:solidFill>
                <a:latin typeface="Arial"/>
                <a:cs typeface="Arial"/>
              </a:rPr>
              <a:t>ג. באיזה גרף תבחרו כדי להציג את התוצאות? נמקו.</a:t>
            </a:r>
          </a:p>
          <a:p>
            <a:pPr eaLnBrk="1" hangingPunct="1">
              <a:defRPr/>
            </a:pPr>
            <a:r>
              <a:rPr lang="he-IL" dirty="0" smtClean="0">
                <a:solidFill>
                  <a:schemeClr val="tx2"/>
                </a:solidFill>
                <a:latin typeface="Arial"/>
                <a:cs typeface="Arial"/>
              </a:rPr>
              <a:t>ד. כיצד תוכלו לקבוע אם אחת מן השיטות יעילה לזיהוי ס</a:t>
            </a:r>
            <a:r>
              <a:rPr lang="he-IL" dirty="0" smtClean="0">
                <a:solidFill>
                  <a:srgbClr val="1F497D"/>
                </a:solidFill>
                <a:latin typeface="Arial"/>
                <a:cs typeface="Arial"/>
              </a:rPr>
              <a:t>כרת בנבדקים?</a:t>
            </a:r>
          </a:p>
        </p:txBody>
      </p:sp>
    </p:spTree>
    <p:extLst>
      <p:ext uri="{BB962C8B-B14F-4D97-AF65-F5344CB8AC3E}">
        <p14:creationId xmlns:p14="http://schemas.microsoft.com/office/powerpoint/2010/main" val="381082658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72BC54-18EF-4485-93B9-0AD40EE14AF3}"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55588" y="4651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a:t>
            </a:r>
          </a:p>
          <a:p>
            <a:pPr>
              <a:defRPr/>
            </a:pPr>
            <a:endParaRPr lang="en-US" dirty="0">
              <a:solidFill>
                <a:srgbClr val="1D4C72"/>
              </a:solidFill>
            </a:endParaRPr>
          </a:p>
        </p:txBody>
      </p:sp>
      <p:sp>
        <p:nvSpPr>
          <p:cNvPr id="12" name="Rectangle 12"/>
          <p:cNvSpPr/>
          <p:nvPr/>
        </p:nvSpPr>
        <p:spPr>
          <a:xfrm>
            <a:off x="309563" y="949325"/>
            <a:ext cx="8359775" cy="5575300"/>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latin typeface="Arial"/>
                <a:cs typeface="Arial"/>
              </a:rPr>
              <a:t>תשובה:</a:t>
            </a:r>
          </a:p>
          <a:p>
            <a:pPr>
              <a:defRPr/>
            </a:pPr>
            <a:r>
              <a:rPr lang="he-IL" dirty="0"/>
              <a:t>א.</a:t>
            </a:r>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r>
              <a:rPr lang="he-IL" dirty="0">
                <a:solidFill>
                  <a:prstClr val="black"/>
                </a:solidFill>
              </a:rPr>
              <a:t>ב. חלבוני הדם מורכבים ממולקולות גדולות ולכן אינם יכולים לעבור דרך קרומי התאים.</a:t>
            </a:r>
          </a:p>
          <a:p>
            <a:pPr>
              <a:defRPr/>
            </a:pPr>
            <a:endParaRPr lang="he-IL" dirty="0"/>
          </a:p>
          <a:p>
            <a:pPr fontAlgn="auto">
              <a:spcBef>
                <a:spcPts val="0"/>
              </a:spcBef>
              <a:spcAft>
                <a:spcPts val="0"/>
              </a:spcAft>
              <a:defRPr/>
            </a:pPr>
            <a:endParaRPr lang="he-IL" kern="0" dirty="0">
              <a:latin typeface="Arial"/>
              <a:cs typeface="Arial"/>
            </a:endParaRPr>
          </a:p>
        </p:txBody>
      </p:sp>
      <p:graphicFrame>
        <p:nvGraphicFramePr>
          <p:cNvPr id="8" name="טבלה 7"/>
          <p:cNvGraphicFramePr>
            <a:graphicFrameLocks noGrp="1"/>
          </p:cNvGraphicFramePr>
          <p:nvPr/>
        </p:nvGraphicFramePr>
        <p:xfrm>
          <a:off x="884238" y="1628775"/>
          <a:ext cx="7680325" cy="2865437"/>
        </p:xfrm>
        <a:graphic>
          <a:graphicData uri="http://schemas.openxmlformats.org/drawingml/2006/table">
            <a:tbl>
              <a:tblPr rtl="1" firstRow="1" bandRow="1">
                <a:tableStyleId>{5C22544A-7EE6-4342-B048-85BDC9FD1C3A}</a:tableStyleId>
              </a:tblPr>
              <a:tblGrid>
                <a:gridCol w="3694617"/>
                <a:gridCol w="2120853"/>
                <a:gridCol w="1864855"/>
              </a:tblGrid>
              <a:tr h="370881">
                <a:tc>
                  <a:txBody>
                    <a:bodyPr/>
                    <a:lstStyle/>
                    <a:p>
                      <a:pPr rtl="1"/>
                      <a:r>
                        <a:rPr lang="he-IL" sz="1800" b="0" dirty="0" smtClean="0">
                          <a:solidFill>
                            <a:schemeClr val="tx1"/>
                          </a:solidFill>
                        </a:rPr>
                        <a:t>החומר</a:t>
                      </a:r>
                      <a:endParaRPr lang="he-IL" sz="1800" b="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1"/>
                          </a:solidFill>
                        </a:rPr>
                        <a:t>מגיע אל הדם מ:</a:t>
                      </a:r>
                      <a:endParaRPr lang="he-IL" sz="1800" b="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1"/>
                          </a:solidFill>
                        </a:rPr>
                        <a:t>נע בדם אל:</a:t>
                      </a:r>
                      <a:endParaRPr lang="he-IL" sz="1800" b="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חמצן</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ריאות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 הרקמות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פחמן דו-חמצני</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 הרקמות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ריאות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תוצרי</a:t>
                      </a:r>
                      <a:r>
                        <a:rPr lang="he-IL" sz="1800" baseline="0" dirty="0" smtClean="0">
                          <a:solidFill>
                            <a:schemeClr val="tx1"/>
                          </a:solidFill>
                        </a:rPr>
                        <a:t> עיכול כגון גלוקוז, חומצות אמיניות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מערכת העיכול</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 הרקמות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מלחים</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מערכת העיכול</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 הרקמות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51">
                <a:tc>
                  <a:txBody>
                    <a:bodyPr/>
                    <a:lstStyle/>
                    <a:p>
                      <a:pPr rtl="1"/>
                      <a:r>
                        <a:rPr lang="he-IL" sz="1800" dirty="0" smtClean="0">
                          <a:solidFill>
                            <a:schemeClr val="tx1"/>
                          </a:solidFill>
                        </a:rPr>
                        <a:t>הורמונים</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בלוטות הפרשה פנימית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אברי המטרה</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שתנן</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כבד</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כליות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396875" y="5229225"/>
            <a:ext cx="8183563" cy="1076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u="sng" dirty="0"/>
              <a:t>הרחבה</a:t>
            </a:r>
            <a:r>
              <a:rPr lang="he-IL" sz="1600" dirty="0"/>
              <a:t>:</a:t>
            </a:r>
          </a:p>
          <a:p>
            <a:pPr>
              <a:defRPr/>
            </a:pPr>
            <a:r>
              <a:rPr lang="he-IL" sz="1600" dirty="0"/>
              <a:t>חומצות שומן מגיעות ממערכת העיכול לדם דרך הלימפה, ומועברות לכל הרקמות.</a:t>
            </a:r>
          </a:p>
          <a:p>
            <a:pPr>
              <a:defRPr/>
            </a:pPr>
            <a:r>
              <a:rPr lang="he-IL" sz="1600" dirty="0"/>
              <a:t>נוגדנים מגיעים ממערכת הלימפה לדם ומועברים לכל הרקמות.</a:t>
            </a:r>
          </a:p>
          <a:p>
            <a:pPr>
              <a:defRPr/>
            </a:pPr>
            <a:r>
              <a:rPr lang="he-IL" sz="1600" dirty="0"/>
              <a:t>(נדון במערכת הלימפה במצגת נפרדת)</a:t>
            </a:r>
            <a:endParaRPr lang="en-US" sz="1600" dirty="0"/>
          </a:p>
        </p:txBody>
      </p:sp>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1A947D-8A2E-4BDE-922E-C1A06377EB72}"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חשיבות שמירת </a:t>
            </a:r>
            <a:r>
              <a:rPr lang="he-IL" sz="1800" b="1" noProof="1" smtClean="0">
                <a:solidFill>
                  <a:srgbClr val="FF6600"/>
                </a:solidFill>
                <a:ea typeface="+mn-ea"/>
              </a:rPr>
              <a:t>ההומאוסטזיס</a:t>
            </a:r>
            <a:r>
              <a:rPr lang="he-IL" sz="1800" b="1" dirty="0" smtClean="0">
                <a:solidFill>
                  <a:srgbClr val="FF6600"/>
                </a:solidFill>
                <a:ea typeface="+mn-ea"/>
              </a:rPr>
              <a:t> של ריכוז המומסים בפלסמה</a:t>
            </a:r>
            <a:endParaRPr lang="he-IL" sz="1800" dirty="0" smtClean="0"/>
          </a:p>
        </p:txBody>
      </p:sp>
      <p:sp>
        <p:nvSpPr>
          <p:cNvPr id="10" name="TextBox 9"/>
          <p:cNvSpPr txBox="1"/>
          <p:nvPr/>
        </p:nvSpPr>
        <p:spPr>
          <a:xfrm>
            <a:off x="409575" y="471488"/>
            <a:ext cx="8397875"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ריכוז כלל המומסים בפלסמה נשמר קבוע פחות או יותר. יש לכך חשיבות רבה מכיוון ש:</a:t>
            </a:r>
          </a:p>
        </p:txBody>
      </p:sp>
      <p:sp>
        <p:nvSpPr>
          <p:cNvPr id="9" name="TextBox 8"/>
          <p:cNvSpPr txBox="1"/>
          <p:nvPr/>
        </p:nvSpPr>
        <p:spPr>
          <a:xfrm>
            <a:off x="-88900" y="1217613"/>
            <a:ext cx="461962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עלייה בריכוז המומסים עלולה לגרום ליציאת מים </a:t>
            </a:r>
          </a:p>
          <a:p>
            <a:pPr fontAlgn="auto">
              <a:spcBef>
                <a:spcPts val="0"/>
              </a:spcBef>
              <a:spcAft>
                <a:spcPts val="0"/>
              </a:spcAft>
              <a:defRPr/>
            </a:pPr>
            <a:r>
              <a:rPr lang="he-IL" kern="0" dirty="0"/>
              <a:t>מתאי הדם לפלסמה בתהליך אוסמוזה ובעקבות זאת להתכווצות תאי הדם. </a:t>
            </a:r>
          </a:p>
        </p:txBody>
      </p:sp>
      <p:sp>
        <p:nvSpPr>
          <p:cNvPr id="11" name="TextBox 10"/>
          <p:cNvSpPr txBox="1"/>
          <p:nvPr/>
        </p:nvSpPr>
        <p:spPr>
          <a:xfrm>
            <a:off x="5003800" y="1217613"/>
            <a:ext cx="371792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ירידה בריכוז המומסים בפלסמה</a:t>
            </a:r>
          </a:p>
          <a:p>
            <a:pPr fontAlgn="auto">
              <a:spcBef>
                <a:spcPts val="0"/>
              </a:spcBef>
              <a:spcAft>
                <a:spcPts val="0"/>
              </a:spcAft>
              <a:defRPr/>
            </a:pPr>
            <a:r>
              <a:rPr lang="he-IL" kern="0" dirty="0"/>
              <a:t> עלולה לגרום למעבר מים מן הפלסמה לתאי הדם בתהליך אוסמוזה, ובעקבות זאת להתנפחותם ולהתפוצצותם.</a:t>
            </a:r>
          </a:p>
        </p:txBody>
      </p:sp>
      <p:sp>
        <p:nvSpPr>
          <p:cNvPr id="2" name="מלבן 1"/>
          <p:cNvSpPr/>
          <p:nvPr/>
        </p:nvSpPr>
        <p:spPr>
          <a:xfrm>
            <a:off x="231775" y="5800725"/>
            <a:ext cx="8215313" cy="647700"/>
          </a:xfrm>
          <a:prstGeom prst="rect">
            <a:avLst/>
          </a:prstGeom>
        </p:spPr>
        <p:txBody>
          <a:bodyPr>
            <a:spAutoFit/>
          </a:bodyPr>
          <a:lstStyle/>
          <a:p>
            <a:pPr fontAlgn="auto">
              <a:spcBef>
                <a:spcPts val="0"/>
              </a:spcBef>
              <a:spcAft>
                <a:spcPts val="0"/>
              </a:spcAft>
              <a:defRPr/>
            </a:pPr>
            <a:r>
              <a:rPr lang="he-IL" kern="0" dirty="0"/>
              <a:t>שני המצבים האלה הם מסכני חיים, ולכן יש בגוף מנגנונים לשמירת </a:t>
            </a:r>
            <a:r>
              <a:rPr lang="he-IL" kern="0" noProof="1"/>
              <a:t>ההומאוסטזיס</a:t>
            </a:r>
            <a:r>
              <a:rPr lang="he-IL" kern="0" dirty="0"/>
              <a:t> של </a:t>
            </a:r>
            <a:endParaRPr lang="he-IL" kern="0" dirty="0" smtClean="0"/>
          </a:p>
          <a:p>
            <a:pPr fontAlgn="auto">
              <a:spcBef>
                <a:spcPts val="0"/>
              </a:spcBef>
              <a:spcAft>
                <a:spcPts val="0"/>
              </a:spcAft>
              <a:defRPr/>
            </a:pPr>
            <a:r>
              <a:rPr lang="he-IL" kern="0" dirty="0" smtClean="0"/>
              <a:t>ריכוז </a:t>
            </a:r>
            <a:r>
              <a:rPr lang="he-IL" kern="0" dirty="0"/>
              <a:t>המומסים בדם. </a:t>
            </a:r>
          </a:p>
        </p:txBody>
      </p:sp>
      <p:sp>
        <p:nvSpPr>
          <p:cNvPr id="13" name="חץ למטה 12"/>
          <p:cNvSpPr/>
          <p:nvPr/>
        </p:nvSpPr>
        <p:spPr>
          <a:xfrm>
            <a:off x="6011863" y="2417763"/>
            <a:ext cx="576262"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חץ למטה 14"/>
          <p:cNvSpPr/>
          <p:nvPr/>
        </p:nvSpPr>
        <p:spPr>
          <a:xfrm>
            <a:off x="2555875" y="2416175"/>
            <a:ext cx="576263"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3" name="Picture 6"/>
          <p:cNvPicPr>
            <a:picLocks noChangeAspect="1" noChangeArrowheads="1"/>
          </p:cNvPicPr>
          <p:nvPr/>
        </p:nvPicPr>
        <p:blipFill>
          <a:blip r:embed="rId3" cstate="print">
            <a:extLst/>
          </a:blip>
          <a:srcRect/>
          <a:stretch>
            <a:fillRect/>
          </a:stretch>
        </p:blipFill>
        <p:spPr bwMode="auto">
          <a:xfrm>
            <a:off x="1911350" y="2668164"/>
            <a:ext cx="5238750" cy="272415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14300" prst="artDeco"/>
          </a:sp3d>
          <a:extLst/>
        </p:spPr>
      </p:pic>
      <p:sp>
        <p:nvSpPr>
          <p:cNvPr id="110604" name="מלבן 6"/>
          <p:cNvSpPr>
            <a:spLocks noChangeArrowheads="1"/>
          </p:cNvSpPr>
          <p:nvPr/>
        </p:nvSpPr>
        <p:spPr bwMode="auto">
          <a:xfrm>
            <a:off x="1912938" y="5364163"/>
            <a:ext cx="2330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hlinkClick r:id="rId4"/>
              </a:rPr>
              <a:t>LadyofHats (Wikimedia commons)</a:t>
            </a:r>
            <a:endParaRPr lang="he-IL" sz="1100"/>
          </a:p>
        </p:txBody>
      </p:sp>
      <p:sp>
        <p:nvSpPr>
          <p:cNvPr id="14"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D50C3B5-415B-49DA-ADA3-EB6527C4E9BD}"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שאלה 2: הרחבה</a:t>
            </a:r>
            <a:endParaRPr lang="he-IL" sz="1800" dirty="0" smtClean="0">
              <a:solidFill>
                <a:schemeClr val="accent6">
                  <a:lumMod val="50000"/>
                  <a:lumOff val="50000"/>
                </a:schemeClr>
              </a:solidFill>
            </a:endParaRPr>
          </a:p>
        </p:txBody>
      </p:sp>
      <p:sp>
        <p:nvSpPr>
          <p:cNvPr id="20" name="TextBox 19"/>
          <p:cNvSpPr txBox="1"/>
          <p:nvPr/>
        </p:nvSpPr>
        <p:spPr>
          <a:xfrm>
            <a:off x="139700" y="465138"/>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2:</a:t>
            </a:r>
          </a:p>
          <a:p>
            <a:pPr fontAlgn="auto">
              <a:spcBef>
                <a:spcPts val="0"/>
              </a:spcBef>
              <a:spcAft>
                <a:spcPts val="0"/>
              </a:spcAft>
              <a:defRPr/>
            </a:pPr>
            <a:r>
              <a:rPr lang="he-IL" kern="0" dirty="0">
                <a:solidFill>
                  <a:schemeClr val="tx2"/>
                </a:solidFill>
              </a:rPr>
              <a:t>בשאלה זו נדון בדוגמה להשלכות של אי-שמירה על ריכוז מומסים קבוע בדם.</a:t>
            </a:r>
          </a:p>
          <a:p>
            <a:pPr fontAlgn="auto">
              <a:spcBef>
                <a:spcPts val="0"/>
              </a:spcBef>
              <a:spcAft>
                <a:spcPts val="0"/>
              </a:spcAft>
              <a:defRPr/>
            </a:pPr>
            <a:r>
              <a:rPr lang="he-IL" kern="0" dirty="0">
                <a:solidFill>
                  <a:schemeClr val="tx2"/>
                </a:solidFill>
              </a:rPr>
              <a:t>הילד המופיע בתמונה סובל מתת-תזונה, המתבטאת, בין היתר, בירידה בריכוז החלבונים בדם. בעקבותיה עברו מים מכלי הדם אל הנוזל הבין-תאי, דבר המתבטא בהתנפחות הבטן. </a:t>
            </a:r>
            <a:endParaRPr lang="he-IL" kern="0" dirty="0" smtClean="0">
              <a:solidFill>
                <a:schemeClr val="tx2"/>
              </a:solidFill>
            </a:endParaRPr>
          </a:p>
          <a:p>
            <a:pPr fontAlgn="auto">
              <a:spcBef>
                <a:spcPts val="0"/>
              </a:spcBef>
              <a:spcAft>
                <a:spcPts val="0"/>
              </a:spcAft>
              <a:defRPr/>
            </a:pPr>
            <a:r>
              <a:rPr lang="he-IL" kern="0" dirty="0" smtClean="0">
                <a:solidFill>
                  <a:schemeClr val="tx2"/>
                </a:solidFill>
              </a:rPr>
              <a:t>תופעה </a:t>
            </a:r>
            <a:r>
              <a:rPr lang="he-IL" kern="0" dirty="0">
                <a:solidFill>
                  <a:schemeClr val="tx2"/>
                </a:solidFill>
              </a:rPr>
              <a:t>זו נקראת בצקת. תת-תזונה גורמת לעוד בעיות קשות שלא נדון בהם בשאלה זו.</a:t>
            </a:r>
          </a:p>
          <a:p>
            <a:pPr fontAlgn="auto">
              <a:spcBef>
                <a:spcPts val="0"/>
              </a:spcBef>
              <a:spcAft>
                <a:spcPts val="0"/>
              </a:spcAft>
              <a:defRPr/>
            </a:pPr>
            <a:r>
              <a:rPr lang="he-IL" kern="0" dirty="0">
                <a:solidFill>
                  <a:schemeClr val="tx2"/>
                </a:solidFill>
              </a:rPr>
              <a:t>א. הסבירו מדוע תת-תזונה גרמה לירידת ריכוז החלבונים בדם?</a:t>
            </a:r>
          </a:p>
          <a:p>
            <a:pPr fontAlgn="auto">
              <a:spcBef>
                <a:spcPts val="0"/>
              </a:spcBef>
              <a:spcAft>
                <a:spcPts val="0"/>
              </a:spcAft>
              <a:defRPr/>
            </a:pPr>
            <a:r>
              <a:rPr lang="he-IL" kern="0" dirty="0">
                <a:solidFill>
                  <a:schemeClr val="tx2"/>
                </a:solidFill>
              </a:rPr>
              <a:t>ב. באיזה תהליך עברו המים מכלי הדם אל הנוזל הבין-תאי? הסבירו.</a:t>
            </a:r>
          </a:p>
        </p:txBody>
      </p:sp>
      <p:pic>
        <p:nvPicPr>
          <p:cNvPr id="111622" name="Picture 7" descr="http://upload.wikimedia.org/wikipedia/he/2/2f/Hun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2924175"/>
            <a:ext cx="21526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מלבן 1"/>
          <p:cNvSpPr>
            <a:spLocks noChangeArrowheads="1"/>
          </p:cNvSpPr>
          <p:nvPr/>
        </p:nvSpPr>
        <p:spPr bwMode="auto">
          <a:xfrm>
            <a:off x="4060825" y="6064250"/>
            <a:ext cx="5381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Calibri" pitchFamily="34" charset="0"/>
                <a:cs typeface="Calibri" pitchFamily="34" charset="0"/>
                <a:hlinkClick r:id="rId4"/>
              </a:rPr>
              <a:t>Carny</a:t>
            </a:r>
            <a:endParaRPr lang="he-IL" sz="1200"/>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3087FE8-57C9-4403-9D59-32E6C2999801}"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20"/>
          <p:cNvSpPr/>
          <p:nvPr/>
        </p:nvSpPr>
        <p:spPr bwMode="auto">
          <a:xfrm>
            <a:off x="323850" y="2924175"/>
            <a:ext cx="8286750" cy="17287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marL="268288" indent="-268288" fontAlgn="auto">
              <a:spcBef>
                <a:spcPts val="0"/>
              </a:spcBef>
              <a:spcAft>
                <a:spcPts val="0"/>
              </a:spcAft>
              <a:defRPr/>
            </a:pPr>
            <a:r>
              <a:rPr lang="he-IL" kern="0" dirty="0">
                <a:solidFill>
                  <a:prstClr val="black"/>
                </a:solidFill>
                <a:latin typeface="Arial"/>
                <a:cs typeface="Arial"/>
              </a:rPr>
              <a:t>א. מקור החומרים בדם ובתאי הגוף הוא במזון, ולכן תת-תזונה יכולה להתבטא בירידה בריכוז החלבונים בדם.</a:t>
            </a:r>
          </a:p>
          <a:p>
            <a:pPr marL="268288" indent="-268288" fontAlgn="auto">
              <a:spcBef>
                <a:spcPts val="0"/>
              </a:spcBef>
              <a:spcAft>
                <a:spcPts val="0"/>
              </a:spcAft>
              <a:defRPr/>
            </a:pPr>
            <a:r>
              <a:rPr lang="he-IL" kern="0" dirty="0">
                <a:solidFill>
                  <a:prstClr val="black"/>
                </a:solidFill>
                <a:latin typeface="Arial"/>
                <a:cs typeface="Arial"/>
              </a:rPr>
              <a:t>ב. המים עוברים בתהליך אוסמוזה, משום שריכוז המומסים בפלסמה ירד ונעשה נמוך מריכוז המומסים בנוזל הבין-תאי.</a:t>
            </a:r>
          </a:p>
        </p:txBody>
      </p:sp>
      <p:sp>
        <p:nvSpPr>
          <p:cNvPr id="8" name="TextBox 7"/>
          <p:cNvSpPr txBox="1"/>
          <p:nvPr/>
        </p:nvSpPr>
        <p:spPr>
          <a:xfrm>
            <a:off x="139700" y="490538"/>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2:</a:t>
            </a:r>
          </a:p>
          <a:p>
            <a:pPr fontAlgn="auto">
              <a:spcBef>
                <a:spcPts val="0"/>
              </a:spcBef>
              <a:spcAft>
                <a:spcPts val="0"/>
              </a:spcAft>
              <a:defRPr/>
            </a:pPr>
            <a:r>
              <a:rPr lang="he-IL" kern="0" dirty="0">
                <a:solidFill>
                  <a:srgbClr val="1F497D"/>
                </a:solidFill>
              </a:rPr>
              <a:t>בשאלה זו נדון בדוגמה להשלכות של אי-שמירה על ריכוז מומסים קבוע בדם.</a:t>
            </a:r>
          </a:p>
          <a:p>
            <a:pPr fontAlgn="auto">
              <a:spcBef>
                <a:spcPts val="0"/>
              </a:spcBef>
              <a:spcAft>
                <a:spcPts val="0"/>
              </a:spcAft>
              <a:defRPr/>
            </a:pPr>
            <a:r>
              <a:rPr lang="he-IL" kern="0" dirty="0">
                <a:solidFill>
                  <a:schemeClr val="tx2"/>
                </a:solidFill>
              </a:rPr>
              <a:t>הילד המופיע בתמונה סובל מתת-תזונה, המתבטאת, בין היתר, בירידה בריכוז החלבונים בדם. בעקבותיה עברו מים מכלי הדם אל הנוזל הבין-תאי, דבר המתבטא בהתנפחות הבטן. תופעה זו נקראת בצקת. תת-תזונה גורמת לעוד בעיות קשות שלא נדון בהם בשאלה זו.</a:t>
            </a:r>
          </a:p>
          <a:p>
            <a:pPr fontAlgn="auto">
              <a:spcBef>
                <a:spcPts val="0"/>
              </a:spcBef>
              <a:spcAft>
                <a:spcPts val="0"/>
              </a:spcAft>
              <a:defRPr/>
            </a:pPr>
            <a:r>
              <a:rPr lang="he-IL" kern="0" dirty="0">
                <a:solidFill>
                  <a:schemeClr val="tx2"/>
                </a:solidFill>
              </a:rPr>
              <a:t>א. הסבירו מדוע תת-תזונה גרמה לירידת ריכוז החלבונים בדם?</a:t>
            </a:r>
          </a:p>
          <a:p>
            <a:pPr fontAlgn="auto">
              <a:spcBef>
                <a:spcPts val="0"/>
              </a:spcBef>
              <a:spcAft>
                <a:spcPts val="0"/>
              </a:spcAft>
              <a:defRPr/>
            </a:pPr>
            <a:r>
              <a:rPr lang="he-IL" kern="0" dirty="0">
                <a:solidFill>
                  <a:schemeClr val="tx2"/>
                </a:solidFill>
              </a:rPr>
              <a:t>ב. באיזה תהליך עברו המים מכלי הדם </a:t>
            </a:r>
            <a:r>
              <a:rPr lang="he-IL" kern="0" dirty="0">
                <a:solidFill>
                  <a:srgbClr val="1F497D"/>
                </a:solidFill>
              </a:rPr>
              <a:t>אל הנוזל הבין-תאי? הסבירו.</a:t>
            </a:r>
          </a:p>
        </p:txBody>
      </p:sp>
      <p:sp>
        <p:nvSpPr>
          <p:cNvPr id="9"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3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2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13955</TotalTime>
  <Words>6318</Words>
  <Application>Microsoft Office PowerPoint</Application>
  <PresentationFormat>‫הצגה על המסך (4:3)</PresentationFormat>
  <Paragraphs>991</Paragraphs>
  <Slides>53</Slides>
  <Notes>3</Notes>
  <HiddenSlides>0</HiddenSlides>
  <MMClips>0</MMClips>
  <ScaleCrop>false</ScaleCrop>
  <HeadingPairs>
    <vt:vector size="4" baseType="variant">
      <vt:variant>
        <vt:lpstr>ערכת נושא</vt:lpstr>
      </vt:variant>
      <vt:variant>
        <vt:i4>26</vt:i4>
      </vt:variant>
      <vt:variant>
        <vt:lpstr>כותרות שקופיות</vt:lpstr>
      </vt:variant>
      <vt:variant>
        <vt:i4>53</vt:i4>
      </vt:variant>
    </vt:vector>
  </HeadingPairs>
  <TitlesOfParts>
    <vt:vector size="79"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35_Office Theme</vt:lpstr>
      <vt:lpstr>20_Office Theme</vt:lpstr>
      <vt:lpstr>21_Office Theme</vt:lpstr>
      <vt:lpstr>22_Office Theme</vt:lpstr>
      <vt:lpstr>23_Office Theme</vt:lpstr>
      <vt:lpstr>24_Office Theme</vt:lpstr>
      <vt:lpstr>25_Office Theme</vt:lpstr>
      <vt:lpstr>מצגת של PowerPoint</vt:lpstr>
      <vt:lpstr>תפקידי מערכת ההובלה</vt:lpstr>
      <vt:lpstr>הרכב הדם</vt:lpstr>
      <vt:lpstr>הרכב הדם</vt:lpstr>
      <vt:lpstr>שאלה 1: אחד מתפקידי הפלסמה העיקריים : העברת חומרים ממקום למקום בגוף</vt:lpstr>
      <vt:lpstr>תשובה</vt:lpstr>
      <vt:lpstr>חשיבות שמירת ההומאוסטזיס של ריכוז המומסים בפלסמה</vt:lpstr>
      <vt:lpstr>שאלה 2: הרחבה</vt:lpstr>
      <vt:lpstr>תשובה</vt:lpstr>
      <vt:lpstr>ריכוז מומסים קבוע בפלסמה נשמר הודות לפעולת מנגנונים לשמירת ההומאוסטזיס</vt:lpstr>
      <vt:lpstr>שאלה 3: שמירת ההומאוסטזיס של נפח הדם, לחץ הדם וריכוז המומסים בדם</vt:lpstr>
      <vt:lpstr>תשובה</vt:lpstr>
      <vt:lpstr>מקור תאי הדם + שאלה 4</vt:lpstr>
      <vt:lpstr>תשובה</vt:lpstr>
      <vt:lpstr>תאי דם אדומים</vt:lpstr>
      <vt:lpstr>שאלה 5</vt:lpstr>
      <vt:lpstr>תשובה</vt:lpstr>
      <vt:lpstr>שאלה 6: תאי הדם האדומים – התאמה בין מבנה לתפקוד </vt:lpstr>
      <vt:lpstr>תשובה</vt:lpstr>
      <vt:lpstr>תאי דם אדומים של צפרדע</vt:lpstr>
      <vt:lpstr>שאלה 7</vt:lpstr>
      <vt:lpstr>תשובה</vt:lpstr>
      <vt:lpstr>הבקרה על ייצור תאי הדם האדומים בעזרת שינוי בקצב הפרשת ההורמון אריטרופויטין</vt:lpstr>
      <vt:lpstr>שאלה 8</vt:lpstr>
      <vt:lpstr>תשובה</vt:lpstr>
      <vt:lpstr>שאלה 9 סעיפים א'–ב' (הרחבה)</vt:lpstr>
      <vt:lpstr>תשובה 9 א'–ב'</vt:lpstr>
      <vt:lpstr>שאלה 9 סעיף ג': הבנת  יחסי סיבה־תוצאה בשרשרת תהליכים (הרחבה)</vt:lpstr>
      <vt:lpstr>תשובה 9 ג'</vt:lpstr>
      <vt:lpstr>אנמיה + שאלה 10</vt:lpstr>
      <vt:lpstr>תשובה</vt:lpstr>
      <vt:lpstr>שאלה 11</vt:lpstr>
      <vt:lpstr>תשובה</vt:lpstr>
      <vt:lpstr>שאלה 12</vt:lpstr>
      <vt:lpstr>תשובה</vt:lpstr>
      <vt:lpstr>תאי דם לבנים</vt:lpstr>
      <vt:lpstr>סרטן הדם – לויקמיה</vt:lpstr>
      <vt:lpstr>לוחיות (טסיות) הדם ותהליך קרישת הדם.</vt:lpstr>
      <vt:lpstr>שאלה 13</vt:lpstr>
      <vt:lpstr>תשובה</vt:lpstr>
      <vt:lpstr>בדיקות דם בתור אמצעי אבחון למצבו של הגוף</vt:lpstr>
      <vt:lpstr>שאלה 14: בדיקות דם (תאי הדם)</vt:lpstr>
      <vt:lpstr>תשובה</vt:lpstr>
      <vt:lpstr>הרכב קבוע (פחות או יותר) של החומרים בפלסמה הוא תנאי הכרחי לקיום ההומאוסטזיס</vt:lpstr>
      <vt:lpstr>שאלה 15: בדיקות דם</vt:lpstr>
      <vt:lpstr>תשובה</vt:lpstr>
      <vt:lpstr>שאלה 16: שמירת ההומאוסטזיס של ריכוז הסוכר בדם </vt:lpstr>
      <vt:lpstr>תשובה</vt:lpstr>
      <vt:lpstr>שאלה 17: מחלת הסוכרת</vt:lpstr>
      <vt:lpstr>תשובה</vt:lpstr>
      <vt:lpstr>סיכום</vt:lpstr>
      <vt:lpstr>שאלה 18: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678</cp:revision>
  <dcterms:created xsi:type="dcterms:W3CDTF">2010-09-05T07:07:37Z</dcterms:created>
  <dcterms:modified xsi:type="dcterms:W3CDTF">2016-01-28T18:40:29Z</dcterms:modified>
</cp:coreProperties>
</file>