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6" r:id="rId3"/>
    <p:sldId id="272" r:id="rId4"/>
    <p:sldId id="274" r:id="rId5"/>
    <p:sldId id="273" r:id="rId6"/>
    <p:sldId id="275" r:id="rId7"/>
    <p:sldId id="276" r:id="rId8"/>
    <p:sldId id="279" r:id="rId9"/>
    <p:sldId id="278" r:id="rId10"/>
    <p:sldId id="280" r:id="rId11"/>
    <p:sldId id="281" r:id="rId12"/>
    <p:sldId id="282" r:id="rId13"/>
    <p:sldId id="283" r:id="rId14"/>
    <p:sldId id="284" r:id="rId15"/>
    <p:sldId id="285" r:id="rId16"/>
    <p:sldId id="286" r:id="rId17"/>
    <p:sldId id="321"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00"/>
    <a:srgbClr val="9933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17" name="מציין מיקום של כותרת תחתונה 16"/>
          <p:cNvSpPr>
            <a:spLocks noGrp="1"/>
          </p:cNvSpPr>
          <p:nvPr>
            <p:ph type="ftr" sz="quarter" idx="11"/>
          </p:nvPr>
        </p:nvSpPr>
        <p:spPr/>
        <p:txBody>
          <a:bodyPr/>
          <a:lstStyle/>
          <a:p>
            <a:endParaRPr lang="he-IL" dirty="0"/>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t>‹#›</a:t>
            </a:fld>
            <a:endParaRPr lang="he-IL" dirty="0"/>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C81C9141-82DB-4C14-88E1-35F14410916D}" type="slidenum">
              <a:rPr lang="he-IL" smtClean="0"/>
              <a:t>‹#›</a:t>
            </a:fld>
            <a:endParaRPr lang="he-IL"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C81C9141-82DB-4C14-88E1-35F14410916D}" type="slidenum">
              <a:rPr lang="he-IL" smtClean="0"/>
              <a:t>‹#›</a:t>
            </a:fld>
            <a:endParaRPr lang="he-IL" dirty="0"/>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7" name="Date Placeholder 6"/>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Slide Number Placeholder 7"/>
          <p:cNvSpPr>
            <a:spLocks noGrp="1"/>
          </p:cNvSpPr>
          <p:nvPr>
            <p:ph type="sldNum" sz="quarter" idx="11"/>
          </p:nvPr>
        </p:nvSpPr>
        <p:spPr/>
        <p:txBody>
          <a:bodyPr/>
          <a:lstStyle/>
          <a:p>
            <a:fld id="{C81C9141-82DB-4C14-88E1-35F14410916D}" type="slidenum">
              <a:rPr lang="he-IL" smtClean="0"/>
              <a:t>‹#›</a:t>
            </a:fld>
            <a:endParaRPr lang="he-IL" dirty="0"/>
          </a:p>
        </p:txBody>
      </p:sp>
      <p:sp>
        <p:nvSpPr>
          <p:cNvPr id="9" name="Footer Placeholder 8"/>
          <p:cNvSpPr>
            <a:spLocks noGrp="1"/>
          </p:cNvSpPr>
          <p:nvPr>
            <p:ph type="ftr" sz="quarter" idx="12"/>
          </p:nvPr>
        </p:nvSpPr>
        <p:spPr/>
        <p:txBody>
          <a:bodyPr/>
          <a:lstStyle/>
          <a:p>
            <a:endParaRPr lang="he-IL"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5" name="Date Placeholder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81C9141-82DB-4C14-88E1-35F14410916D}" type="slidenum">
              <a:rPr lang="he-IL" smtClean="0"/>
              <a:t>‹#›</a:t>
            </a:fld>
            <a:endParaRPr lang="he-IL" dirty="0"/>
          </a:p>
        </p:txBody>
      </p:sp>
      <p:sp>
        <p:nvSpPr>
          <p:cNvPr id="9" name="Content Placeholder 8"/>
          <p:cNvSpPr>
            <a:spLocks noGrp="1"/>
          </p:cNvSpPr>
          <p:nvPr>
            <p:ph sz="quarter" idx="13"/>
          </p:nvPr>
        </p:nvSpPr>
        <p:spPr>
          <a:xfrm>
            <a:off x="365760" y="1600200"/>
            <a:ext cx="4041648" cy="452628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C81C9141-82DB-4C14-88E1-35F14410916D}" type="slidenum">
              <a:rPr lang="he-IL" smtClean="0"/>
              <a:t>‹#›</a:t>
            </a:fld>
            <a:endParaRPr lang="he-IL" dirty="0"/>
          </a:p>
        </p:txBody>
      </p:sp>
      <p:sp>
        <p:nvSpPr>
          <p:cNvPr id="11" name="Content Placeholder 10"/>
          <p:cNvSpPr>
            <a:spLocks noGrp="1"/>
          </p:cNvSpPr>
          <p:nvPr>
            <p:ph sz="quarter" idx="13"/>
          </p:nvPr>
        </p:nvSpPr>
        <p:spPr>
          <a:xfrm>
            <a:off x="457200" y="2212848"/>
            <a:ext cx="4041648" cy="391363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C81C9141-82DB-4C14-88E1-35F14410916D}" type="slidenum">
              <a:rPr lang="he-IL" smtClean="0"/>
              <a:t>‹#›</a:t>
            </a:fld>
            <a:endParaRPr lang="he-IL" dirty="0"/>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C81C9141-82DB-4C14-88E1-35F14410916D}" type="slidenum">
              <a:rPr lang="he-IL" smtClean="0"/>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t>‹#›</a:t>
            </a:fld>
            <a:endParaRPr lang="he-IL" dirty="0"/>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5AF473F5-17A1-4FEE-A998-EE591A2E6C4F}" type="datetimeFigureOut">
              <a:rPr lang="he-IL" smtClean="0"/>
              <a:t>ט"ז/חשון/תשע"ז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C81C9141-82DB-4C14-88E1-35F14410916D}" type="slidenum">
              <a:rPr lang="he-IL" smtClean="0"/>
              <a:t>‹#›</a:t>
            </a:fld>
            <a:endParaRPr lang="he-IL" dirty="0"/>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dirty="0"/>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C81C9141-82DB-4C14-88E1-35F14410916D}" type="slidenum">
              <a:rPr lang="he-IL" smtClean="0"/>
              <a:t>‹#›</a:t>
            </a:fld>
            <a:endParaRPr lang="he-IL" dirty="0"/>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C81C9141-82DB-4C14-88E1-35F14410916D}" type="slidenum">
              <a:rPr lang="he-IL" smtClean="0"/>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מציין מיקום של תאריך 1"/>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1C9141-82DB-4C14-88E1-35F14410916D}" type="slidenum">
              <a:rPr lang="he-IL" smtClean="0"/>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1C9141-82DB-4C14-88E1-35F14410916D}" type="slidenum">
              <a:rPr lang="he-IL" smtClean="0"/>
              <a:t>‹#›</a:t>
            </a:fld>
            <a:endParaRPr lang="he-IL" dirty="0"/>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p:txBody>
          <a:bodyPr/>
          <a:lstStyle/>
          <a:p>
            <a:fld id="{5AF473F5-17A1-4FEE-A998-EE591A2E6C4F}" type="datetimeFigureOut">
              <a:rPr lang="he-IL" smtClean="0"/>
              <a:t>ט"ז/חשון/תשע"ז</a:t>
            </a:fld>
            <a:endParaRPr lang="he-IL" dirty="0"/>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C81C9141-82DB-4C14-88E1-35F14410916D}" type="slidenum">
              <a:rPr lang="he-IL" smtClean="0"/>
              <a:t>‹#›</a:t>
            </a:fld>
            <a:endParaRPr lang="he-IL" dirty="0"/>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dirty="0"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a:xfrm>
            <a:off x="5788152" y="6404984"/>
            <a:ext cx="3044952" cy="365760"/>
          </a:xfrm>
        </p:spPr>
        <p:txBody>
          <a:bodyPr/>
          <a:lstStyle/>
          <a:p>
            <a:fld id="{5AF473F5-17A1-4FEE-A998-EE591A2E6C4F}" type="datetimeFigureOut">
              <a:rPr lang="he-IL" smtClean="0"/>
              <a:t>ט"ז/חשון/תשע"ז</a:t>
            </a:fld>
            <a:endParaRPr lang="he-IL" dirty="0"/>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F473F5-17A1-4FEE-A998-EE591A2E6C4F}" type="datetimeFigureOut">
              <a:rPr lang="he-IL" smtClean="0"/>
              <a:t>ט"ז/חשון/תשע"ז</a:t>
            </a:fld>
            <a:endParaRPr lang="he-IL" dirty="0"/>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dirty="0"/>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1C9141-82DB-4C14-88E1-35F14410916D}" type="slidenum">
              <a:rPr lang="he-IL" smtClean="0"/>
              <a:t>‹#›</a:t>
            </a:fld>
            <a:endParaRPr lang="he-IL" dirty="0"/>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AF473F5-17A1-4FEE-A998-EE591A2E6C4F}" type="datetimeFigureOut">
              <a:rPr lang="he-IL" smtClean="0"/>
              <a:t>ט"ז/חשון/תשע"ז</a:t>
            </a:fld>
            <a:endParaRPr lang="he-IL"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e-IL"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1C9141-82DB-4C14-88E1-35F14410916D}" type="slidenum">
              <a:rPr lang="he-IL" smtClean="0"/>
              <a:t>‹#›</a:t>
            </a:fld>
            <a:endParaRPr lang="he-IL"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381000"/>
            <a:ext cx="7772400" cy="1247800"/>
          </a:xfrm>
        </p:spPr>
        <p:txBody>
          <a:bodyPr>
            <a:normAutofit/>
          </a:bodyPr>
          <a:lstStyle/>
          <a:p>
            <a:r>
              <a:rPr lang="he-IL" sz="7200" b="1" dirty="0" smtClean="0">
                <a:solidFill>
                  <a:srgbClr val="002060"/>
                </a:solidFill>
                <a:latin typeface="BN Alpaca" panose="02000000000000000000" pitchFamily="2" charset="-79"/>
                <a:cs typeface="BN Alpaca" panose="02000000000000000000" pitchFamily="2" charset="-79"/>
              </a:rPr>
              <a:t>חיים נחמן ביאליק</a:t>
            </a:r>
            <a:endParaRPr lang="he-IL" sz="7200" b="1" dirty="0">
              <a:solidFill>
                <a:srgbClr val="002060"/>
              </a:solidFill>
              <a:latin typeface="BN Alpaca" panose="02000000000000000000" pitchFamily="2" charset="-79"/>
              <a:cs typeface="BN Alpaca" panose="02000000000000000000" pitchFamily="2" charset="-79"/>
            </a:endParaRPr>
          </a:p>
        </p:txBody>
      </p:sp>
      <p:pic>
        <p:nvPicPr>
          <p:cNvPr id="1026" name="Picture 2" descr="https://www.safa-ivrit.org/writers/g2/bia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45715">
            <a:off x="755576" y="2704086"/>
            <a:ext cx="2736304" cy="33743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67944" y="2754912"/>
            <a:ext cx="4746878" cy="3508653"/>
          </a:xfrm>
          <a:prstGeom prst="rect">
            <a:avLst/>
          </a:prstGeom>
          <a:noFill/>
          <a:ln w="38100">
            <a:solidFill>
              <a:srgbClr val="002060"/>
            </a:solidFill>
          </a:ln>
        </p:spPr>
        <p:txBody>
          <a:bodyPr wrap="square" rtlCol="1">
            <a:spAutoFit/>
          </a:bodyPr>
          <a:lstStyle/>
          <a:p>
            <a:pPr marL="285750" indent="-285750">
              <a:buFont typeface="Wingdings" panose="05000000000000000000" pitchFamily="2" charset="2"/>
              <a:buChar char="Ø"/>
            </a:pPr>
            <a:r>
              <a:rPr lang="he-IL" sz="3200" b="1" dirty="0" smtClean="0"/>
              <a:t>"הכניסני תחת כנפך"</a:t>
            </a:r>
          </a:p>
          <a:p>
            <a:pPr marL="285750" indent="-285750">
              <a:buFont typeface="Wingdings" panose="05000000000000000000" pitchFamily="2" charset="2"/>
              <a:buChar char="Ø"/>
            </a:pPr>
            <a:endParaRPr lang="he-IL" sz="3200" b="1" dirty="0"/>
          </a:p>
          <a:p>
            <a:pPr marL="285750" indent="-285750">
              <a:buFont typeface="Wingdings" panose="05000000000000000000" pitchFamily="2" charset="2"/>
              <a:buChar char="Ø"/>
            </a:pPr>
            <a:r>
              <a:rPr lang="he-IL" sz="3200" b="1" dirty="0" smtClean="0"/>
              <a:t>"לבדי"</a:t>
            </a:r>
          </a:p>
          <a:p>
            <a:pPr marL="285750" indent="-285750">
              <a:buFont typeface="Wingdings" panose="05000000000000000000" pitchFamily="2" charset="2"/>
              <a:buChar char="Ø"/>
            </a:pPr>
            <a:endParaRPr lang="he-IL" sz="3200" b="1" dirty="0"/>
          </a:p>
          <a:p>
            <a:pPr marL="285750" indent="-285750">
              <a:buFont typeface="Wingdings" panose="05000000000000000000" pitchFamily="2" charset="2"/>
              <a:buChar char="Ø"/>
            </a:pPr>
            <a:r>
              <a:rPr lang="he-IL" sz="3000" b="1" dirty="0" smtClean="0"/>
              <a:t>"לא זכיתי באור מן ההפקר"</a:t>
            </a:r>
          </a:p>
          <a:p>
            <a:pPr marL="285750" indent="-285750">
              <a:buFont typeface="Wingdings" panose="05000000000000000000" pitchFamily="2" charset="2"/>
              <a:buChar char="Ø"/>
            </a:pPr>
            <a:endParaRPr lang="he-IL" sz="3200" b="1" dirty="0"/>
          </a:p>
          <a:p>
            <a:pPr marL="285750" indent="-285750">
              <a:buFont typeface="Wingdings" panose="05000000000000000000" pitchFamily="2" charset="2"/>
              <a:buChar char="Ø"/>
            </a:pPr>
            <a:r>
              <a:rPr lang="he-IL" sz="3200" b="1" dirty="0" smtClean="0"/>
              <a:t>"על השחיטה"</a:t>
            </a:r>
            <a:endParaRPr lang="he-IL" sz="3200" b="1" dirty="0"/>
          </a:p>
        </p:txBody>
      </p:sp>
    </p:spTree>
    <p:extLst>
      <p:ext uri="{BB962C8B-B14F-4D97-AF65-F5344CB8AC3E}">
        <p14:creationId xmlns:p14="http://schemas.microsoft.com/office/powerpoint/2010/main" val="1652275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ג'</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836712"/>
            <a:ext cx="8784976" cy="5832648"/>
          </a:xfrm>
        </p:spPr>
        <p:txBody>
          <a:bodyPr>
            <a:noAutofit/>
          </a:bodyPr>
          <a:lstStyle/>
          <a:p>
            <a:pPr>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השכינה ממשיכה להידרדר ובבית זה מוצגת ההידרדרות הרוחנית.</a:t>
            </a:r>
          </a:p>
          <a:p>
            <a:pPr marL="6350"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בעבר השכינה שלטה </a:t>
            </a:r>
            <a:r>
              <a:rPr lang="he-IL" sz="2800" dirty="0">
                <a:solidFill>
                  <a:schemeClr val="tx1"/>
                </a:solidFill>
                <a:latin typeface="David" panose="020E0502060401010101" pitchFamily="34" charset="-79"/>
                <a:cs typeface="David" panose="020E0502060401010101" pitchFamily="34" charset="-79"/>
              </a:rPr>
              <a:t>בכל תחומי החיים של היהודים, וכיום- </a:t>
            </a:r>
            <a:r>
              <a:rPr lang="he-IL" sz="2800" dirty="0" smtClean="0">
                <a:solidFill>
                  <a:schemeClr val="tx1"/>
                </a:solidFill>
                <a:latin typeface="David" panose="020E0502060401010101" pitchFamily="34" charset="-79"/>
                <a:cs typeface="David" panose="020E0502060401010101" pitchFamily="34" charset="-79"/>
              </a:rPr>
              <a:t>היא מגורשת </a:t>
            </a:r>
            <a:r>
              <a:rPr lang="he-IL" sz="2800" dirty="0">
                <a:solidFill>
                  <a:schemeClr val="tx1"/>
                </a:solidFill>
                <a:latin typeface="David" panose="020E0502060401010101" pitchFamily="34" charset="-79"/>
                <a:cs typeface="David" panose="020E0502060401010101" pitchFamily="34" charset="-79"/>
              </a:rPr>
              <a:t>מכל מקום, ומוצאת לה מקלט רק בבית המדרש.  </a:t>
            </a:r>
            <a:endParaRPr lang="he-IL" sz="2800" dirty="0" smtClean="0">
              <a:solidFill>
                <a:schemeClr val="tx1"/>
              </a:solidFill>
              <a:latin typeface="David" panose="020E0502060401010101" pitchFamily="34" charset="-79"/>
              <a:cs typeface="David" panose="020E0502060401010101" pitchFamily="34" charset="-79"/>
            </a:endParaRPr>
          </a:p>
          <a:p>
            <a:pPr marL="6350"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שם </a:t>
            </a:r>
            <a:r>
              <a:rPr lang="he-IL" sz="2800" dirty="0">
                <a:solidFill>
                  <a:schemeClr val="tx1"/>
                </a:solidFill>
                <a:latin typeface="David" panose="020E0502060401010101" pitchFamily="34" charset="-79"/>
                <a:cs typeface="David" panose="020E0502060401010101" pitchFamily="34" charset="-79"/>
              </a:rPr>
              <a:t>היא מתכסית בצילה, "ותתכס בצל</a:t>
            </a:r>
            <a:r>
              <a:rPr lang="he-IL" sz="2800" dirty="0" smtClean="0">
                <a:solidFill>
                  <a:schemeClr val="tx1"/>
                </a:solidFill>
                <a:latin typeface="David" panose="020E0502060401010101" pitchFamily="34" charset="-79"/>
                <a:cs typeface="David" panose="020E0502060401010101" pitchFamily="34" charset="-79"/>
              </a:rPr>
              <a:t>".</a:t>
            </a: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הצל בבית המדרש </a:t>
            </a:r>
            <a:r>
              <a:rPr lang="he-IL" sz="2800" b="1" dirty="0" smtClean="0">
                <a:solidFill>
                  <a:schemeClr val="tx1"/>
                </a:solidFill>
                <a:latin typeface="David" panose="020E0502060401010101" pitchFamily="34" charset="-79"/>
                <a:cs typeface="David" panose="020E0502060401010101" pitchFamily="34" charset="-79"/>
              </a:rPr>
              <a:t>עומד בניגוד </a:t>
            </a:r>
            <a:r>
              <a:rPr lang="he-IL" sz="2800" dirty="0" smtClean="0">
                <a:solidFill>
                  <a:schemeClr val="tx1"/>
                </a:solidFill>
                <a:latin typeface="David" panose="020E0502060401010101" pitchFamily="34" charset="-79"/>
                <a:cs typeface="David" panose="020E0502060401010101" pitchFamily="34" charset="-79"/>
              </a:rPr>
              <a:t>לאור ההשכלה שאליה נוהרים כולם.</a:t>
            </a: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 הגוזל </a:t>
            </a:r>
            <a:r>
              <a:rPr lang="he-IL" sz="2800" dirty="0">
                <a:solidFill>
                  <a:schemeClr val="tx1"/>
                </a:solidFill>
                <a:latin typeface="David" panose="020E0502060401010101" pitchFamily="34" charset="-79"/>
                <a:cs typeface="David" panose="020E0502060401010101" pitchFamily="34" charset="-79"/>
              </a:rPr>
              <a:t>הוא היחיד שנמצא </a:t>
            </a:r>
            <a:r>
              <a:rPr lang="he-IL" sz="2800" dirty="0" smtClean="0">
                <a:solidFill>
                  <a:schemeClr val="tx1"/>
                </a:solidFill>
                <a:latin typeface="David" panose="020E0502060401010101" pitchFamily="34" charset="-79"/>
                <a:cs typeface="David" panose="020E0502060401010101" pitchFamily="34" charset="-79"/>
              </a:rPr>
              <a:t>אתה </a:t>
            </a:r>
            <a:r>
              <a:rPr lang="he-IL" sz="2800" dirty="0">
                <a:solidFill>
                  <a:schemeClr val="tx1"/>
                </a:solidFill>
                <a:latin typeface="David" panose="020E0502060401010101" pitchFamily="34" charset="-79"/>
                <a:cs typeface="David" panose="020E0502060401010101" pitchFamily="34" charset="-79"/>
              </a:rPr>
              <a:t>מתוך הזדהות ואחריות. </a:t>
            </a:r>
            <a:endParaRPr lang="he-IL" sz="2800" dirty="0" smtClean="0">
              <a:solidFill>
                <a:schemeClr val="tx1"/>
              </a:solidFill>
              <a:latin typeface="David" panose="020E0502060401010101" pitchFamily="34" charset="-79"/>
              <a:cs typeface="David" panose="020E0502060401010101" pitchFamily="34" charset="-79"/>
            </a:endParaRP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הביטוי </a:t>
            </a:r>
            <a:r>
              <a:rPr lang="he-IL" sz="2800" dirty="0">
                <a:solidFill>
                  <a:schemeClr val="tx1"/>
                </a:solidFill>
                <a:latin typeface="David" panose="020E0502060401010101" pitchFamily="34" charset="-79"/>
                <a:cs typeface="David" panose="020E0502060401010101" pitchFamily="34" charset="-79"/>
              </a:rPr>
              <a:t>"</a:t>
            </a:r>
            <a:r>
              <a:rPr lang="he-IL" sz="2800" dirty="0" err="1">
                <a:solidFill>
                  <a:schemeClr val="tx1"/>
                </a:solidFill>
                <a:latin typeface="David" panose="020E0502060401010101" pitchFamily="34" charset="-79"/>
                <a:cs typeface="David" panose="020E0502060401010101" pitchFamily="34" charset="-79"/>
              </a:rPr>
              <a:t>ואהי</a:t>
            </a:r>
            <a:r>
              <a:rPr lang="he-IL" sz="2800" dirty="0">
                <a:solidFill>
                  <a:schemeClr val="tx1"/>
                </a:solidFill>
                <a:latin typeface="David" panose="020E0502060401010101" pitchFamily="34" charset="-79"/>
                <a:cs typeface="David" panose="020E0502060401010101" pitchFamily="34" charset="-79"/>
              </a:rPr>
              <a:t> </a:t>
            </a:r>
            <a:r>
              <a:rPr lang="he-IL" sz="2800" dirty="0" smtClean="0">
                <a:solidFill>
                  <a:schemeClr val="tx1"/>
                </a:solidFill>
                <a:latin typeface="David" panose="020E0502060401010101" pitchFamily="34" charset="-79"/>
                <a:cs typeface="David" panose="020E0502060401010101" pitchFamily="34" charset="-79"/>
              </a:rPr>
              <a:t>עמה </a:t>
            </a:r>
            <a:r>
              <a:rPr lang="he-IL" sz="2800" dirty="0">
                <a:solidFill>
                  <a:schemeClr val="tx1"/>
                </a:solidFill>
                <a:latin typeface="David" panose="020E0502060401010101" pitchFamily="34" charset="-79"/>
                <a:cs typeface="David" panose="020E0502060401010101" pitchFamily="34" charset="-79"/>
              </a:rPr>
              <a:t>יחד בצרה" מבטא מערכת יחסים רגשית </a:t>
            </a:r>
            <a:r>
              <a:rPr lang="he-IL" sz="2800" dirty="0" smtClean="0">
                <a:solidFill>
                  <a:schemeClr val="tx1"/>
                </a:solidFill>
                <a:latin typeface="David" panose="020E0502060401010101" pitchFamily="34" charset="-79"/>
                <a:cs typeface="David" panose="020E0502060401010101" pitchFamily="34" charset="-79"/>
              </a:rPr>
              <a:t>קרובה. </a:t>
            </a: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הגוזל והשכינה במצב של שוויון, איזון מבחינת הכוחות – שניהם יחד בצרה.</a:t>
            </a: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המילה "</a:t>
            </a:r>
            <a:r>
              <a:rPr lang="he-IL" sz="2800" dirty="0" err="1" smtClean="0">
                <a:solidFill>
                  <a:schemeClr val="tx1"/>
                </a:solidFill>
                <a:latin typeface="David" panose="020E0502060401010101" pitchFamily="34" charset="-79"/>
                <a:cs typeface="David" panose="020E0502060401010101" pitchFamily="34" charset="-79"/>
              </a:rPr>
              <a:t>ואהי</a:t>
            </a:r>
            <a:r>
              <a:rPr lang="he-IL" sz="2800" dirty="0" smtClean="0">
                <a:solidFill>
                  <a:schemeClr val="tx1"/>
                </a:solidFill>
                <a:latin typeface="David" panose="020E0502060401010101" pitchFamily="34" charset="-79"/>
                <a:cs typeface="David" panose="020E0502060401010101" pitchFamily="34" charset="-79"/>
              </a:rPr>
              <a:t>" מופיעה בפסיחה להראות את התלבטותו להישאר או  לא להישאר עם השכינה.</a:t>
            </a:r>
            <a:endParaRPr lang="he-IL" sz="2800" dirty="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28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en-US"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60409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ד'</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836712"/>
            <a:ext cx="8784976" cy="5832648"/>
          </a:xfrm>
        </p:spPr>
        <p:txBody>
          <a:bodyPr>
            <a:noAutofit/>
          </a:bodyPr>
          <a:lstStyle/>
          <a:p>
            <a:pPr marL="103188" indent="9525">
              <a:lnSpc>
                <a:spcPct val="90000"/>
              </a:lnSpc>
              <a:buNone/>
              <a:defRPr/>
            </a:pPr>
            <a:r>
              <a:rPr lang="he-IL" sz="3200" dirty="0">
                <a:solidFill>
                  <a:schemeClr val="tx1"/>
                </a:solidFill>
                <a:latin typeface="David" panose="020E0502060401010101" pitchFamily="34" charset="-79"/>
                <a:cs typeface="David" panose="020E0502060401010101" pitchFamily="34" charset="-79"/>
              </a:rPr>
              <a:t>רגע המהפך מבחינת הגוזל: </a:t>
            </a:r>
            <a:endParaRPr lang="he-IL" sz="3200" dirty="0" smtClean="0">
              <a:solidFill>
                <a:schemeClr val="tx1"/>
              </a:solidFill>
              <a:latin typeface="David" panose="020E0502060401010101" pitchFamily="34" charset="-79"/>
              <a:cs typeface="David" panose="020E0502060401010101" pitchFamily="34" charset="-79"/>
            </a:endParaRPr>
          </a:p>
          <a:p>
            <a:pPr marL="103188" indent="9525">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ליבו </a:t>
            </a:r>
            <a:r>
              <a:rPr lang="he-IL" sz="3200" dirty="0">
                <a:solidFill>
                  <a:schemeClr val="tx1"/>
                </a:solidFill>
                <a:latin typeface="David" panose="020E0502060401010101" pitchFamily="34" charset="-79"/>
                <a:cs typeface="David" panose="020E0502060401010101" pitchFamily="34" charset="-79"/>
              </a:rPr>
              <a:t>כלה (רוצה מאוד) לצאת מהחלון אל האור, כי המקום מתחת לכנף הפך להיות צר. הוא גדול והשכינה קטנה. </a:t>
            </a:r>
            <a:endParaRPr lang="he-IL" sz="3200" dirty="0" smtClean="0">
              <a:solidFill>
                <a:schemeClr val="tx1"/>
              </a:solidFill>
              <a:latin typeface="David" panose="020E0502060401010101" pitchFamily="34" charset="-79"/>
              <a:cs typeface="David" panose="020E0502060401010101" pitchFamily="34" charset="-79"/>
            </a:endParaRPr>
          </a:p>
          <a:p>
            <a:pPr marL="103188" indent="9525">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זהו ביטוי </a:t>
            </a:r>
            <a:r>
              <a:rPr lang="he-IL" sz="3200" dirty="0">
                <a:solidFill>
                  <a:schemeClr val="tx1"/>
                </a:solidFill>
                <a:latin typeface="David" panose="020E0502060401010101" pitchFamily="34" charset="-79"/>
                <a:cs typeface="David" panose="020E0502060401010101" pitchFamily="34" charset="-79"/>
              </a:rPr>
              <a:t>למצב שבו מרגיש הדובר שעולם היהדות הפך להיות מחניק, צר, לא מספק מענה לדובר,  עולם ההשכלה לעומת זאת- קוסם לו</a:t>
            </a:r>
            <a:r>
              <a:rPr lang="he-IL" sz="3200" dirty="0" smtClean="0">
                <a:solidFill>
                  <a:schemeClr val="tx1"/>
                </a:solidFill>
                <a:latin typeface="David" panose="020E0502060401010101" pitchFamily="34" charset="-79"/>
                <a:cs typeface="David" panose="020E0502060401010101" pitchFamily="34" charset="-79"/>
              </a:rPr>
              <a:t>.</a:t>
            </a:r>
          </a:p>
          <a:p>
            <a:pPr marL="103188" indent="9525">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 </a:t>
            </a:r>
            <a:r>
              <a:rPr lang="he-IL" sz="3200" dirty="0">
                <a:solidFill>
                  <a:schemeClr val="tx1"/>
                </a:solidFill>
                <a:latin typeface="David" panose="020E0502060401010101" pitchFamily="34" charset="-79"/>
                <a:cs typeface="David" panose="020E0502060401010101" pitchFamily="34" charset="-79"/>
              </a:rPr>
              <a:t>השכינה נאבקת על אחרון בניה: היא כובשת ראשה בכתפו ודמעתה נוטפת על דף הגמרא שבידו. </a:t>
            </a:r>
            <a:endParaRPr lang="he-IL" sz="3200" dirty="0" smtClean="0">
              <a:solidFill>
                <a:schemeClr val="tx1"/>
              </a:solidFill>
              <a:latin typeface="David" panose="020E0502060401010101" pitchFamily="34" charset="-79"/>
              <a:cs typeface="David" panose="020E0502060401010101" pitchFamily="34" charset="-79"/>
            </a:endParaRPr>
          </a:p>
          <a:p>
            <a:pPr marL="103188" indent="9525">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יחסי </a:t>
            </a:r>
            <a:r>
              <a:rPr lang="he-IL" sz="3200" dirty="0">
                <a:solidFill>
                  <a:schemeClr val="tx1"/>
                </a:solidFill>
                <a:latin typeface="David" panose="020E0502060401010101" pitchFamily="34" charset="-79"/>
                <a:cs typeface="David" panose="020E0502060401010101" pitchFamily="34" charset="-79"/>
              </a:rPr>
              <a:t>הכוחות משתנים: לא עוד גוזל קטן תחת כנפי השכינה, אלא השכינה משעינה ראש עליו ובוכה. הוא המגונן, היא זקוקה לחסות. </a:t>
            </a:r>
            <a:endParaRPr lang="en-US" sz="3200" dirty="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32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2198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ה'</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836712"/>
            <a:ext cx="8784976" cy="5832648"/>
          </a:xfrm>
        </p:spPr>
        <p:txBody>
          <a:bodyPr>
            <a:noAutofit/>
          </a:bodyPr>
          <a:lstStyle/>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ההתדרדרות של השכינה בשיאה – מופיעה כאן: "תפילה.. בקשה.. חרדה.. בכיה חרישית ..דמעה.." – השכינה כשבר כלי כי היא יודעת שהסתלקותו ודאית ולכן נושאת תפילה, בקשה , חרדה ובכי.</a:t>
            </a:r>
            <a:endParaRPr lang="he-IL" sz="3200" dirty="0">
              <a:solidFill>
                <a:schemeClr val="tx1"/>
              </a:solidFill>
              <a:latin typeface="David" panose="020E0502060401010101" pitchFamily="34" charset="-79"/>
              <a:cs typeface="David" panose="020E0502060401010101" pitchFamily="34" charset="-79"/>
            </a:endParaRPr>
          </a:p>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הביטוי "כקינה עתיקה מאוד" הוא</a:t>
            </a:r>
            <a:r>
              <a:rPr lang="he-IL" sz="3200" b="1" u="sng" dirty="0" smtClean="0">
                <a:solidFill>
                  <a:schemeClr val="tx1"/>
                </a:solidFill>
                <a:latin typeface="David" panose="020E0502060401010101" pitchFamily="34" charset="-79"/>
                <a:cs typeface="David" panose="020E0502060401010101" pitchFamily="34" charset="-79"/>
              </a:rPr>
              <a:t> ארמז </a:t>
            </a:r>
            <a:r>
              <a:rPr lang="he-IL" sz="3200" dirty="0" smtClean="0">
                <a:solidFill>
                  <a:schemeClr val="tx1"/>
                </a:solidFill>
                <a:latin typeface="David" panose="020E0502060401010101" pitchFamily="34" charset="-79"/>
                <a:cs typeface="David" panose="020E0502060401010101" pitchFamily="34" charset="-79"/>
              </a:rPr>
              <a:t>למגילת איכה העוסקת בקינה על חורבן בית המקדש שם נאמר "איכה ישב בדד.. בכו תבכה.. ודמעתה על לחיה, אין לה מנחם". הביטויים החוזרים במגילה ובשירנו יוצרים הקבלה בין הקינה על חורבן בהמ"ק לבין החורבן של בית המדרש שיביא את הסוף ליהדות.</a:t>
            </a:r>
          </a:p>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השיר מסתיים במקף (-) כסוף פתוח, אין הכרעה בקונפליקט, הוא עדין </a:t>
            </a:r>
            <a:r>
              <a:rPr lang="he-IL" sz="3200" dirty="0">
                <a:solidFill>
                  <a:schemeClr val="tx1"/>
                </a:solidFill>
                <a:latin typeface="David" panose="020E0502060401010101" pitchFamily="34" charset="-79"/>
                <a:cs typeface="David" panose="020E0502060401010101" pitchFamily="34" charset="-79"/>
              </a:rPr>
              <a:t>מ</a:t>
            </a:r>
            <a:r>
              <a:rPr lang="he-IL" sz="3200" dirty="0" smtClean="0">
                <a:solidFill>
                  <a:schemeClr val="tx1"/>
                </a:solidFill>
                <a:latin typeface="David" panose="020E0502060401010101" pitchFamily="34" charset="-79"/>
                <a:cs typeface="David" panose="020E0502060401010101" pitchFamily="34" charset="-79"/>
              </a:rPr>
              <a:t>תלבט בין שני העולמות.</a:t>
            </a:r>
          </a:p>
          <a:p>
            <a:pPr marL="96838" indent="0">
              <a:lnSpc>
                <a:spcPct val="90000"/>
              </a:lnSpc>
              <a:buNone/>
              <a:defRPr/>
            </a:pPr>
            <a:endParaRPr lang="he-IL" sz="32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9587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מבנה השיר</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836712"/>
            <a:ext cx="8784976" cy="5832648"/>
          </a:xfrm>
        </p:spPr>
        <p:txBody>
          <a:bodyPr>
            <a:noAutofit/>
          </a:bodyPr>
          <a:lstStyle/>
          <a:p>
            <a:pPr>
              <a:lnSpc>
                <a:spcPct val="90000"/>
              </a:lnSpc>
              <a:buNone/>
              <a:defRPr/>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
        <p:nvSpPr>
          <p:cNvPr id="4" name="מלבן מעוגל 3"/>
          <p:cNvSpPr/>
          <p:nvPr/>
        </p:nvSpPr>
        <p:spPr>
          <a:xfrm>
            <a:off x="2051722" y="949352"/>
            <a:ext cx="4248470" cy="7200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smtClean="0">
                <a:solidFill>
                  <a:schemeClr val="tx1"/>
                </a:solidFill>
                <a:latin typeface="David" panose="020E0502060401010101" pitchFamily="34" charset="-79"/>
                <a:cs typeface="David" panose="020E0502060401010101" pitchFamily="34" charset="-79"/>
              </a:rPr>
              <a:t>השכינה היא הגדולה והגוזל רך וחלש ומצוי תחת כנפה</a:t>
            </a:r>
            <a:endParaRPr lang="he-IL" sz="2000" b="1" dirty="0">
              <a:solidFill>
                <a:schemeClr val="tx1"/>
              </a:solidFill>
              <a:latin typeface="David" panose="020E0502060401010101" pitchFamily="34" charset="-79"/>
              <a:cs typeface="David" panose="020E0502060401010101" pitchFamily="34" charset="-79"/>
            </a:endParaRPr>
          </a:p>
        </p:txBody>
      </p:sp>
      <p:sp>
        <p:nvSpPr>
          <p:cNvPr id="5" name="מלבן מעוגל 4"/>
          <p:cNvSpPr/>
          <p:nvPr/>
        </p:nvSpPr>
        <p:spPr>
          <a:xfrm>
            <a:off x="2051722" y="1916832"/>
            <a:ext cx="4248470" cy="72008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smtClean="0">
                <a:solidFill>
                  <a:schemeClr val="tx1"/>
                </a:solidFill>
                <a:latin typeface="David" panose="020E0502060401010101" pitchFamily="34" charset="-79"/>
                <a:cs typeface="David" panose="020E0502060401010101" pitchFamily="34" charset="-79"/>
              </a:rPr>
              <a:t>השכינה נחלשת, כנף ימינה שבורה אך היא עדין מגנה עליו</a:t>
            </a:r>
            <a:endParaRPr lang="he-IL" sz="2000" b="1" dirty="0">
              <a:solidFill>
                <a:schemeClr val="tx1"/>
              </a:solidFill>
              <a:latin typeface="David" panose="020E0502060401010101" pitchFamily="34" charset="-79"/>
              <a:cs typeface="David" panose="020E0502060401010101" pitchFamily="34" charset="-79"/>
            </a:endParaRPr>
          </a:p>
        </p:txBody>
      </p:sp>
      <p:sp>
        <p:nvSpPr>
          <p:cNvPr id="6" name="מלבן מעוגל 5"/>
          <p:cNvSpPr/>
          <p:nvPr/>
        </p:nvSpPr>
        <p:spPr>
          <a:xfrm>
            <a:off x="2051722" y="2852936"/>
            <a:ext cx="4248470" cy="720080"/>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David" panose="020E0502060401010101" pitchFamily="34" charset="-79"/>
                <a:cs typeface="David" panose="020E0502060401010101" pitchFamily="34" charset="-79"/>
              </a:rPr>
              <a:t>יש איזון בין הגוזל לבין השכינה מבחינת גודלם ומצבם</a:t>
            </a:r>
          </a:p>
        </p:txBody>
      </p:sp>
      <p:sp>
        <p:nvSpPr>
          <p:cNvPr id="7" name="מלבן מעוגל 6"/>
          <p:cNvSpPr/>
          <p:nvPr/>
        </p:nvSpPr>
        <p:spPr>
          <a:xfrm>
            <a:off x="2051722" y="3861048"/>
            <a:ext cx="4223500" cy="72008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David" panose="020E0502060401010101" pitchFamily="34" charset="-79"/>
                <a:cs typeface="David" panose="020E0502060401010101" pitchFamily="34" charset="-79"/>
              </a:rPr>
              <a:t>התחלפות בתפקידים – הוא גדל והתחזק והשכינה כובשת את ראשה בכתף הגוזל.</a:t>
            </a:r>
          </a:p>
        </p:txBody>
      </p:sp>
      <p:sp>
        <p:nvSpPr>
          <p:cNvPr id="8" name="מלבן מעוגל 7"/>
          <p:cNvSpPr/>
          <p:nvPr/>
        </p:nvSpPr>
        <p:spPr>
          <a:xfrm>
            <a:off x="2073680" y="4869160"/>
            <a:ext cx="4204554" cy="72008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tx1"/>
                </a:solidFill>
                <a:latin typeface="David" panose="020E0502060401010101" pitchFamily="34" charset="-79"/>
                <a:cs typeface="David" panose="020E0502060401010101" pitchFamily="34" charset="-79"/>
              </a:rPr>
              <a:t>היפוך מבית א', הגוזל אינו זקוק לרחמיה, השכינה היא שנתמכת בו ומתרפקת עליו.</a:t>
            </a:r>
          </a:p>
        </p:txBody>
      </p:sp>
      <p:sp>
        <p:nvSpPr>
          <p:cNvPr id="9" name="מלבן מעוגל 8"/>
          <p:cNvSpPr/>
          <p:nvPr/>
        </p:nvSpPr>
        <p:spPr>
          <a:xfrm>
            <a:off x="2073680" y="5805264"/>
            <a:ext cx="4226512" cy="72008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tx1"/>
                </a:solidFill>
                <a:latin typeface="David" panose="020E0502060401010101" pitchFamily="34" charset="-79"/>
                <a:cs typeface="David" panose="020E0502060401010101" pitchFamily="34" charset="-79"/>
              </a:rPr>
              <a:t>יחידה עצמאית – מתאר את הרגע לאחר הנטישה, העזיבה.</a:t>
            </a:r>
          </a:p>
        </p:txBody>
      </p:sp>
      <p:sp>
        <p:nvSpPr>
          <p:cNvPr id="10" name="סוגר מרובע שמאלי 9"/>
          <p:cNvSpPr/>
          <p:nvPr/>
        </p:nvSpPr>
        <p:spPr>
          <a:xfrm rot="10800000">
            <a:off x="6516216" y="1292098"/>
            <a:ext cx="1296144" cy="3865094"/>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1" name="סוגר מרובע שמאלי 10"/>
          <p:cNvSpPr/>
          <p:nvPr/>
        </p:nvSpPr>
        <p:spPr>
          <a:xfrm rot="10800000">
            <a:off x="6372200" y="2184721"/>
            <a:ext cx="1296144" cy="2036367"/>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13" name="מחבר חץ ישר 12"/>
          <p:cNvCxnSpPr/>
          <p:nvPr/>
        </p:nvCxnSpPr>
        <p:spPr>
          <a:xfrm flipH="1">
            <a:off x="6372199" y="3202904"/>
            <a:ext cx="115212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840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דרכי עיצוב</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620688"/>
            <a:ext cx="8784976" cy="5832648"/>
          </a:xfrm>
        </p:spPr>
        <p:txBody>
          <a:bodyPr>
            <a:noAutofit/>
          </a:bodyPr>
          <a:lstStyle/>
          <a:p>
            <a:pPr marL="611188" indent="-514350">
              <a:lnSpc>
                <a:spcPct val="90000"/>
              </a:lnSpc>
              <a:buAutoNum type="arabicPeriod"/>
              <a:defRPr/>
            </a:pPr>
            <a:r>
              <a:rPr lang="he-IL" sz="3600" b="1" u="sng" dirty="0">
                <a:solidFill>
                  <a:schemeClr val="tx1"/>
                </a:solidFill>
                <a:latin typeface="David" panose="020E0502060401010101" pitchFamily="34" charset="-79"/>
                <a:cs typeface="David" panose="020E0502060401010101" pitchFamily="34" charset="-79"/>
              </a:rPr>
              <a:t>מטאפורה</a:t>
            </a:r>
            <a:r>
              <a:rPr lang="he-IL" sz="3600" b="1" u="sng" dirty="0" smtClean="0">
                <a:solidFill>
                  <a:schemeClr val="tx1"/>
                </a:solidFill>
                <a:latin typeface="David" panose="020E0502060401010101" pitchFamily="34" charset="-79"/>
                <a:cs typeface="David" panose="020E0502060401010101" pitchFamily="34" charset="-79"/>
              </a:rPr>
              <a:t> </a:t>
            </a:r>
            <a:r>
              <a:rPr lang="he-IL" sz="4000" b="1" u="sng" dirty="0" smtClean="0">
                <a:solidFill>
                  <a:schemeClr val="tx1"/>
                </a:solidFill>
                <a:latin typeface="David" panose="020E0502060401010101" pitchFamily="34" charset="-79"/>
                <a:cs typeface="David" panose="020E0502060401010101" pitchFamily="34" charset="-79"/>
              </a:rPr>
              <a:t>:</a:t>
            </a:r>
          </a:p>
          <a:p>
            <a:r>
              <a:rPr lang="he-IL" sz="3200" dirty="0">
                <a:solidFill>
                  <a:schemeClr val="tx1"/>
                </a:solidFill>
                <a:latin typeface="David" panose="020E0502060401010101" pitchFamily="34" charset="-79"/>
                <a:cs typeface="David" panose="020E0502060401010101" pitchFamily="34" charset="-79"/>
              </a:rPr>
              <a:t>גוזל רך ואמו הציפור המהווים מטאפורות לדובר ולשכינה.</a:t>
            </a:r>
            <a:endParaRPr lang="en-US" sz="3200" dirty="0">
              <a:solidFill>
                <a:schemeClr val="tx1"/>
              </a:solidFill>
              <a:latin typeface="David" panose="020E0502060401010101" pitchFamily="34" charset="-79"/>
              <a:cs typeface="David" panose="020E0502060401010101" pitchFamily="34" charset="-79"/>
            </a:endParaRPr>
          </a:p>
          <a:p>
            <a:r>
              <a:rPr lang="he-IL" sz="3200" dirty="0" smtClean="0">
                <a:solidFill>
                  <a:schemeClr val="tx1"/>
                </a:solidFill>
                <a:latin typeface="David" panose="020E0502060401010101" pitchFamily="34" charset="-79"/>
                <a:cs typeface="David" panose="020E0502060401010101" pitchFamily="34" charset="-79"/>
              </a:rPr>
              <a:t> </a:t>
            </a:r>
            <a:r>
              <a:rPr lang="he-IL" sz="3200" dirty="0">
                <a:solidFill>
                  <a:schemeClr val="tx1"/>
                </a:solidFill>
                <a:latin typeface="David" panose="020E0502060401010101" pitchFamily="34" charset="-79"/>
                <a:cs typeface="David" panose="020E0502060401010101" pitchFamily="34" charset="-79"/>
              </a:rPr>
              <a:t>הרוח, האור והשירה החדשה – משמשים כמטאפורה לעולם החילוני החדש.  </a:t>
            </a:r>
            <a:endParaRPr lang="he-IL" sz="3200" dirty="0" smtClean="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a:p>
            <a:pPr marL="96838" indent="0">
              <a:lnSpc>
                <a:spcPct val="90000"/>
              </a:lnSpc>
              <a:buNone/>
              <a:defRPr/>
            </a:pPr>
            <a:r>
              <a:rPr lang="he-IL" sz="3200" dirty="0" smtClean="0">
                <a:solidFill>
                  <a:schemeClr val="tx1"/>
                </a:solidFill>
                <a:latin typeface="David" panose="020E0502060401010101" pitchFamily="34" charset="-79"/>
                <a:cs typeface="David" panose="020E0502060401010101" pitchFamily="34" charset="-79"/>
              </a:rPr>
              <a:t>2. </a:t>
            </a:r>
            <a:r>
              <a:rPr lang="he-IL" sz="3600" b="1" u="sng" dirty="0" err="1" smtClean="0">
                <a:solidFill>
                  <a:schemeClr val="tx1"/>
                </a:solidFill>
                <a:latin typeface="David" panose="020E0502060401010101" pitchFamily="34" charset="-79"/>
                <a:cs typeface="David" panose="020E0502060401010101" pitchFamily="34" charset="-79"/>
              </a:rPr>
              <a:t>ארמזים</a:t>
            </a:r>
            <a:r>
              <a:rPr lang="he-IL" sz="2800" dirty="0" smtClean="0">
                <a:solidFill>
                  <a:schemeClr val="tx1"/>
                </a:solidFill>
                <a:latin typeface="David" panose="020E0502060401010101" pitchFamily="34" charset="-79"/>
                <a:cs typeface="David" panose="020E0502060401010101" pitchFamily="34" charset="-79"/>
              </a:rPr>
              <a:t> </a:t>
            </a:r>
            <a:r>
              <a:rPr lang="he-IL" sz="3200" dirty="0" smtClean="0">
                <a:solidFill>
                  <a:schemeClr val="tx1"/>
                </a:solidFill>
                <a:latin typeface="David" panose="020E0502060401010101" pitchFamily="34" charset="-79"/>
                <a:cs typeface="David" panose="020E0502060401010101" pitchFamily="34" charset="-79"/>
              </a:rPr>
              <a:t>(עקדת יצחק, מגילת איכה)</a:t>
            </a:r>
          </a:p>
          <a:p>
            <a:pPr marL="96838" indent="0">
              <a:lnSpc>
                <a:spcPct val="90000"/>
              </a:lnSpc>
              <a:buNone/>
              <a:defRPr/>
            </a:pPr>
            <a:endParaRPr lang="he-IL" sz="3600" b="1" u="sng" dirty="0" smtClean="0">
              <a:solidFill>
                <a:schemeClr val="tx1"/>
              </a:solidFill>
              <a:latin typeface="David" panose="020E0502060401010101" pitchFamily="34" charset="-79"/>
              <a:cs typeface="David" panose="020E0502060401010101" pitchFamily="34" charset="-79"/>
            </a:endParaRPr>
          </a:p>
          <a:p>
            <a:pPr marL="96838" indent="0">
              <a:lnSpc>
                <a:spcPct val="90000"/>
              </a:lnSpc>
              <a:buNone/>
              <a:defRPr/>
            </a:pPr>
            <a:r>
              <a:rPr lang="he-IL" sz="3600" b="1" u="sng" dirty="0" smtClean="0">
                <a:solidFill>
                  <a:schemeClr val="tx1"/>
                </a:solidFill>
                <a:latin typeface="David" panose="020E0502060401010101" pitchFamily="34" charset="-79"/>
                <a:cs typeface="David" panose="020E0502060401010101" pitchFamily="34" charset="-79"/>
              </a:rPr>
              <a:t>3. מוטיב הבדידות </a:t>
            </a:r>
            <a:r>
              <a:rPr lang="he-IL" sz="3200" dirty="0" smtClean="0">
                <a:solidFill>
                  <a:schemeClr val="tx1"/>
                </a:solidFill>
                <a:latin typeface="David" panose="020E0502060401010101" pitchFamily="34" charset="-79"/>
                <a:cs typeface="David" panose="020E0502060401010101" pitchFamily="34" charset="-79"/>
              </a:rPr>
              <a:t>– המילה "לבדי" מספר פעמים בשיר בווריאציות שונות המדגיש את מצבו הנפשי של הדובר בשיר.</a:t>
            </a:r>
          </a:p>
          <a:p>
            <a:pPr marL="96838" indent="0">
              <a:lnSpc>
                <a:spcPct val="90000"/>
              </a:lnSpc>
              <a:buNone/>
              <a:defRPr/>
            </a:pPr>
            <a:endParaRPr lang="he-IL" sz="3200" dirty="0" smtClean="0">
              <a:solidFill>
                <a:schemeClr val="tx1"/>
              </a:solidFill>
              <a:latin typeface="David" panose="020E0502060401010101" pitchFamily="34" charset="-79"/>
              <a:cs typeface="David" panose="020E0502060401010101" pitchFamily="34" charset="-79"/>
            </a:endParaRPr>
          </a:p>
          <a:p>
            <a:pPr marL="96838" indent="0">
              <a:lnSpc>
                <a:spcPct val="90000"/>
              </a:lnSpc>
              <a:buNone/>
              <a:defRPr/>
            </a:pPr>
            <a:endParaRPr lang="he-IL" sz="32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67648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סיכום השיר</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764704"/>
            <a:ext cx="8784976" cy="5832648"/>
          </a:xfrm>
        </p:spPr>
        <p:txBody>
          <a:bodyPr>
            <a:noAutofit/>
          </a:bodyPr>
          <a:lstStyle/>
          <a:p>
            <a:pPr marL="96838" indent="0">
              <a:lnSpc>
                <a:spcPct val="90000"/>
              </a:lnSpc>
              <a:buNone/>
              <a:defRPr/>
            </a:pPr>
            <a:endParaRPr lang="he-IL" sz="3200" dirty="0">
              <a:solidFill>
                <a:schemeClr val="tx1"/>
              </a:solidFill>
              <a:latin typeface="David" panose="020E0502060401010101" pitchFamily="34" charset="-79"/>
              <a:cs typeface="David" panose="020E0502060401010101" pitchFamily="34" charset="-79"/>
            </a:endParaRPr>
          </a:p>
          <a:p>
            <a:pPr marL="0" indent="0">
              <a:buNone/>
            </a:pPr>
            <a:r>
              <a:rPr lang="he-IL" sz="3600" dirty="0">
                <a:solidFill>
                  <a:schemeClr val="tx1"/>
                </a:solidFill>
                <a:latin typeface="David" panose="020E0502060401010101" pitchFamily="34" charset="-79"/>
                <a:cs typeface="David" panose="020E0502060401010101" pitchFamily="34" charset="-79"/>
              </a:rPr>
              <a:t>השיר "לבדי" הוא שיר וידוי </a:t>
            </a:r>
            <a:r>
              <a:rPr lang="he-IL" sz="3600" dirty="0" smtClean="0">
                <a:solidFill>
                  <a:schemeClr val="tx1"/>
                </a:solidFill>
                <a:latin typeface="David" panose="020E0502060401010101" pitchFamily="34" charset="-79"/>
                <a:cs typeface="David" panose="020E0502060401010101" pitchFamily="34" charset="-79"/>
              </a:rPr>
              <a:t>הקונפליקט </a:t>
            </a:r>
            <a:r>
              <a:rPr lang="he-IL" sz="3600" dirty="0">
                <a:solidFill>
                  <a:schemeClr val="tx1"/>
                </a:solidFill>
                <a:latin typeface="David" panose="020E0502060401010101" pitchFamily="34" charset="-79"/>
                <a:cs typeface="David" panose="020E0502060401010101" pitchFamily="34" charset="-79"/>
              </a:rPr>
              <a:t>הפנימי שהוא שרוי בו. </a:t>
            </a:r>
            <a:endParaRPr lang="he-IL" sz="3600" dirty="0" smtClean="0">
              <a:solidFill>
                <a:schemeClr val="tx1"/>
              </a:solidFill>
              <a:latin typeface="David" panose="020E0502060401010101" pitchFamily="34" charset="-79"/>
              <a:cs typeface="David" panose="020E0502060401010101" pitchFamily="34" charset="-79"/>
            </a:endParaRPr>
          </a:p>
          <a:p>
            <a:pPr marL="0" indent="0">
              <a:buNone/>
            </a:pPr>
            <a:r>
              <a:rPr lang="he-IL" sz="3600" dirty="0" smtClean="0">
                <a:solidFill>
                  <a:schemeClr val="tx1"/>
                </a:solidFill>
                <a:latin typeface="David" panose="020E0502060401010101" pitchFamily="34" charset="-79"/>
                <a:cs typeface="David" panose="020E0502060401010101" pitchFamily="34" charset="-79"/>
              </a:rPr>
              <a:t>שיר </a:t>
            </a:r>
            <a:r>
              <a:rPr lang="he-IL" sz="3600" dirty="0">
                <a:solidFill>
                  <a:schemeClr val="tx1"/>
                </a:solidFill>
                <a:latin typeface="David" panose="020E0502060401010101" pitchFamily="34" charset="-79"/>
                <a:cs typeface="David" panose="020E0502060401010101" pitchFamily="34" charset="-79"/>
              </a:rPr>
              <a:t>זה מציג את התלבטותו הקשה של הדובר האם להישאר נאמן לעולם האמונה היהודי הישן, או לנטוש אותו לטובת העולם המודרני, החילוני החדש והאטרקטיבי יותר.</a:t>
            </a:r>
            <a:endParaRPr lang="en-US" sz="3600" dirty="0">
              <a:solidFill>
                <a:schemeClr val="tx1"/>
              </a:solidFill>
              <a:latin typeface="David" panose="020E0502060401010101" pitchFamily="34" charset="-79"/>
              <a:cs typeface="David" panose="020E0502060401010101" pitchFamily="34" charset="-79"/>
            </a:endParaRPr>
          </a:p>
          <a:p>
            <a:pPr marL="96838" indent="0">
              <a:lnSpc>
                <a:spcPct val="90000"/>
              </a:lnSpc>
              <a:buNone/>
              <a:defRPr/>
            </a:pPr>
            <a:endParaRPr lang="he-IL" sz="36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24042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908720"/>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שאלות ממבחני בגרות</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908720"/>
            <a:ext cx="8661648" cy="5544616"/>
          </a:xfrm>
        </p:spPr>
        <p:txBody>
          <a:bodyPr>
            <a:normAutofit/>
          </a:bodyPr>
          <a:lstStyle/>
          <a:p>
            <a:pPr marL="0" indent="0">
              <a:buNone/>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sz="2800" dirty="0">
              <a:solidFill>
                <a:schemeClr val="tx1"/>
              </a:solidFill>
              <a:latin typeface="David" panose="020E0502060401010101" pitchFamily="34" charset="-79"/>
              <a:cs typeface="David" panose="020E0502060401010101" pitchFamily="34" charset="-79"/>
            </a:endParaRPr>
          </a:p>
        </p:txBody>
      </p:sp>
      <p:sp>
        <p:nvSpPr>
          <p:cNvPr id="4" name="TextBox 3"/>
          <p:cNvSpPr txBox="1"/>
          <p:nvPr/>
        </p:nvSpPr>
        <p:spPr>
          <a:xfrm>
            <a:off x="14082" y="980728"/>
            <a:ext cx="8964488" cy="8463855"/>
          </a:xfrm>
          <a:prstGeom prst="rect">
            <a:avLst/>
          </a:prstGeom>
          <a:noFill/>
        </p:spPr>
        <p:txBody>
          <a:bodyPr wrap="square" rtlCol="1">
            <a:spAutoFit/>
          </a:bodyPr>
          <a:lstStyle/>
          <a:p>
            <a:r>
              <a:rPr lang="he-IL" sz="3600" dirty="0" smtClean="0"/>
              <a:t>1. </a:t>
            </a:r>
            <a:r>
              <a:rPr lang="he-IL" sz="3200" dirty="0" smtClean="0">
                <a:latin typeface="David" panose="020E0502060401010101" pitchFamily="34" charset="-79"/>
                <a:cs typeface="David" panose="020E0502060401010101" pitchFamily="34" charset="-79"/>
              </a:rPr>
              <a:t>השיר </a:t>
            </a:r>
            <a:r>
              <a:rPr lang="he-IL" sz="3200" dirty="0">
                <a:latin typeface="David" panose="020E0502060401010101" pitchFamily="34" charset="-79"/>
                <a:cs typeface="David" panose="020E0502060401010101" pitchFamily="34" charset="-79"/>
              </a:rPr>
              <a:t>"לבדי" נכתב על רקע של תמורות (שינויים) בתרבות שהתחוללו בחברה היהודית. </a:t>
            </a:r>
            <a:endParaRPr lang="en-US" sz="3200" dirty="0">
              <a:latin typeface="David" panose="020E0502060401010101" pitchFamily="34" charset="-79"/>
              <a:cs typeface="David" panose="020E0502060401010101" pitchFamily="34" charset="-79"/>
            </a:endParaRPr>
          </a:p>
          <a:p>
            <a:r>
              <a:rPr lang="he-IL" sz="3200" b="1" u="sng" dirty="0" smtClean="0">
                <a:latin typeface="David" panose="020E0502060401010101" pitchFamily="34" charset="-79"/>
                <a:cs typeface="David" panose="020E0502060401010101" pitchFamily="34" charset="-79"/>
              </a:rPr>
              <a:t>מה </a:t>
            </a:r>
            <a:r>
              <a:rPr lang="he-IL" sz="3200" b="1" u="sng" dirty="0">
                <a:latin typeface="David" panose="020E0502060401010101" pitchFamily="34" charset="-79"/>
                <a:cs typeface="David" panose="020E0502060401010101" pitchFamily="34" charset="-79"/>
              </a:rPr>
              <a:t>הן </a:t>
            </a:r>
            <a:r>
              <a:rPr lang="he-IL" sz="3200" dirty="0">
                <a:latin typeface="David" panose="020E0502060401010101" pitchFamily="34" charset="-79"/>
                <a:cs typeface="David" panose="020E0502060401010101" pitchFamily="34" charset="-79"/>
              </a:rPr>
              <a:t>תמורות אלה, ו</a:t>
            </a:r>
            <a:r>
              <a:rPr lang="he-IL" sz="3200" b="1" u="sng" dirty="0">
                <a:latin typeface="David" panose="020E0502060401010101" pitchFamily="34" charset="-79"/>
                <a:cs typeface="David" panose="020E0502060401010101" pitchFamily="34" charset="-79"/>
              </a:rPr>
              <a:t>כיצד</a:t>
            </a:r>
            <a:r>
              <a:rPr lang="he-IL" sz="3200" dirty="0">
                <a:latin typeface="David" panose="020E0502060401010101" pitchFamily="34" charset="-79"/>
                <a:cs typeface="David" panose="020E0502060401010101" pitchFamily="34" charset="-79"/>
              </a:rPr>
              <a:t> הן משתקפות בשיר? </a:t>
            </a:r>
            <a:r>
              <a:rPr lang="he-IL" sz="3200" b="1" u="sng" dirty="0">
                <a:latin typeface="David" panose="020E0502060401010101" pitchFamily="34" charset="-79"/>
                <a:cs typeface="David" panose="020E0502060401010101" pitchFamily="34" charset="-79"/>
              </a:rPr>
              <a:t>מהי</a:t>
            </a:r>
            <a:r>
              <a:rPr lang="he-IL" sz="3200" dirty="0">
                <a:latin typeface="David" panose="020E0502060401010101" pitchFamily="34" charset="-79"/>
                <a:cs typeface="David" panose="020E0502060401010101" pitchFamily="34" charset="-79"/>
              </a:rPr>
              <a:t> ההשפעה של תמורות אלה על מערכת </a:t>
            </a:r>
            <a:r>
              <a:rPr lang="he-IL" sz="3200" dirty="0" smtClean="0">
                <a:latin typeface="David" panose="020E0502060401010101" pitchFamily="34" charset="-79"/>
                <a:cs typeface="David" panose="020E0502060401010101" pitchFamily="34" charset="-79"/>
              </a:rPr>
              <a:t>היחסים </a:t>
            </a:r>
            <a:r>
              <a:rPr lang="he-IL" sz="3200" dirty="0">
                <a:latin typeface="David" panose="020E0502060401010101" pitchFamily="34" charset="-79"/>
                <a:cs typeface="David" panose="020E0502060401010101" pitchFamily="34" charset="-79"/>
              </a:rPr>
              <a:t>המשתנה בין הדובר לשכינה לאורך השיר כולו?</a:t>
            </a:r>
            <a:endParaRPr lang="en-US" sz="3200" dirty="0">
              <a:latin typeface="David" panose="020E0502060401010101" pitchFamily="34" charset="-79"/>
              <a:cs typeface="David" panose="020E0502060401010101" pitchFamily="34" charset="-79"/>
            </a:endParaRPr>
          </a:p>
          <a:p>
            <a:r>
              <a:rPr lang="he-IL" sz="3200" dirty="0">
                <a:latin typeface="David" panose="020E0502060401010101" pitchFamily="34" charset="-79"/>
                <a:cs typeface="David" panose="020E0502060401010101" pitchFamily="34" charset="-79"/>
              </a:rPr>
              <a:t> </a:t>
            </a:r>
            <a:endParaRPr lang="en-US" sz="3200" dirty="0">
              <a:latin typeface="David" panose="020E0502060401010101" pitchFamily="34" charset="-79"/>
              <a:cs typeface="David" panose="020E0502060401010101" pitchFamily="34" charset="-79"/>
            </a:endParaRPr>
          </a:p>
          <a:p>
            <a:endParaRPr lang="he-IL" sz="3600" dirty="0">
              <a:latin typeface="David" panose="020E0502060401010101" pitchFamily="34" charset="-79"/>
              <a:cs typeface="David" panose="020E0502060401010101" pitchFamily="34" charset="-79"/>
            </a:endParaRPr>
          </a:p>
          <a:p>
            <a:r>
              <a:rPr lang="he-IL" sz="3600" dirty="0" smtClean="0">
                <a:latin typeface="David" panose="020E0502060401010101" pitchFamily="34" charset="-79"/>
                <a:cs typeface="David" panose="020E0502060401010101" pitchFamily="34" charset="-79"/>
              </a:rPr>
              <a:t>2. </a:t>
            </a:r>
            <a:r>
              <a:rPr lang="he-IL" sz="3200" b="1" u="sng" dirty="0">
                <a:latin typeface="David" panose="020E0502060401010101" pitchFamily="34" charset="-79"/>
                <a:cs typeface="David" panose="020E0502060401010101" pitchFamily="34" charset="-79"/>
              </a:rPr>
              <a:t>כיצד</a:t>
            </a:r>
            <a:r>
              <a:rPr lang="he-IL" sz="3200" dirty="0">
                <a:latin typeface="David" panose="020E0502060401010101" pitchFamily="34" charset="-79"/>
                <a:cs typeface="David" panose="020E0502060401010101" pitchFamily="34" charset="-79"/>
              </a:rPr>
              <a:t> בא לידי ביטוי </a:t>
            </a:r>
            <a:r>
              <a:rPr lang="he-IL" sz="3200" dirty="0" smtClean="0">
                <a:latin typeface="David" panose="020E0502060401010101" pitchFamily="34" charset="-79"/>
                <a:cs typeface="David" panose="020E0502060401010101" pitchFamily="34" charset="-79"/>
              </a:rPr>
              <a:t>לאורך </a:t>
            </a:r>
            <a:r>
              <a:rPr lang="he-IL" sz="3200" dirty="0">
                <a:latin typeface="David" panose="020E0502060401010101" pitchFamily="34" charset="-79"/>
                <a:cs typeface="David" panose="020E0502060401010101" pitchFamily="34" charset="-79"/>
              </a:rPr>
              <a:t>השיר "לבדי" הקשר הרגשי העמוק בין הדובר </a:t>
            </a:r>
            <a:r>
              <a:rPr lang="he-IL" sz="3200" dirty="0" smtClean="0">
                <a:latin typeface="David" panose="020E0502060401010101" pitchFamily="34" charset="-79"/>
                <a:cs typeface="David" panose="020E0502060401010101" pitchFamily="34" charset="-79"/>
              </a:rPr>
              <a:t>לשכינה? בתשובתך </a:t>
            </a:r>
            <a:r>
              <a:rPr lang="he-IL" sz="3200" b="1" u="sng" dirty="0">
                <a:latin typeface="David" panose="020E0502060401010101" pitchFamily="34" charset="-79"/>
                <a:cs typeface="David" panose="020E0502060401010101" pitchFamily="34" charset="-79"/>
              </a:rPr>
              <a:t>הראה</a:t>
            </a:r>
            <a:r>
              <a:rPr lang="he-IL" sz="3200" dirty="0">
                <a:latin typeface="David" panose="020E0502060401010101" pitchFamily="34" charset="-79"/>
                <a:cs typeface="David" panose="020E0502060401010101" pitchFamily="34" charset="-79"/>
              </a:rPr>
              <a:t> גם כיצד הלשון הציורית מבטאת קשר זה.</a:t>
            </a:r>
            <a:endParaRPr lang="en-US" sz="3200" dirty="0">
              <a:latin typeface="David" panose="020E0502060401010101" pitchFamily="34" charset="-79"/>
              <a:cs typeface="David" panose="020E0502060401010101" pitchFamily="34" charset="-79"/>
            </a:endParaRPr>
          </a:p>
          <a:p>
            <a:r>
              <a:rPr lang="he-IL" sz="3200" dirty="0">
                <a:latin typeface="David" panose="020E0502060401010101" pitchFamily="34" charset="-79"/>
                <a:cs typeface="David" panose="020E0502060401010101" pitchFamily="34" charset="-79"/>
              </a:rPr>
              <a:t> </a:t>
            </a:r>
            <a:endParaRPr lang="en-US" sz="3200" dirty="0">
              <a:latin typeface="David" panose="020E0502060401010101" pitchFamily="34" charset="-79"/>
              <a:cs typeface="David" panose="020E0502060401010101" pitchFamily="34" charset="-79"/>
            </a:endParaRPr>
          </a:p>
          <a:p>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 </a:t>
            </a:r>
            <a:endParaRPr lang="en-US" sz="3600" dirty="0">
              <a:latin typeface="David" panose="020E0502060401010101" pitchFamily="34" charset="-79"/>
              <a:cs typeface="David" panose="020E0502060401010101" pitchFamily="34" charset="-79"/>
            </a:endParaRPr>
          </a:p>
          <a:p>
            <a:pPr marL="514350" indent="-514350">
              <a:buAutoNum type="arabicPeriod"/>
            </a:pP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 </a:t>
            </a:r>
            <a:endParaRPr lang="en-US" sz="3600" dirty="0">
              <a:latin typeface="David" panose="020E0502060401010101" pitchFamily="34" charset="-79"/>
              <a:cs typeface="David" panose="020E0502060401010101" pitchFamily="34" charset="-79"/>
            </a:endParaRPr>
          </a:p>
          <a:p>
            <a:endParaRPr lang="he-IL" sz="3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08593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025" y="17839"/>
            <a:ext cx="8534400" cy="758952"/>
          </a:xfrm>
        </p:spPr>
        <p:txBody>
          <a:bodyPr>
            <a:noAutofit/>
          </a:bodyPr>
          <a:lstStyle/>
          <a:p>
            <a:r>
              <a:rPr lang="he-IL" sz="6000" b="1" dirty="0" smtClean="0">
                <a:solidFill>
                  <a:srgbClr val="0070C0"/>
                </a:solidFill>
                <a:latin typeface="BN Alpaca" panose="02000000000000000000" pitchFamily="2" charset="-79"/>
                <a:cs typeface="BN Alpaca" panose="02000000000000000000" pitchFamily="2" charset="-79"/>
              </a:rPr>
              <a:t>"לבדי"</a:t>
            </a:r>
            <a:endParaRPr lang="he-IL" sz="6000" b="1" dirty="0">
              <a:solidFill>
                <a:srgbClr val="0070C0"/>
              </a:solidFill>
              <a:latin typeface="BN Alpaca" panose="02000000000000000000" pitchFamily="2" charset="-79"/>
              <a:cs typeface="BN Alpaca" panose="02000000000000000000" pitchFamily="2" charset="-79"/>
            </a:endParaRPr>
          </a:p>
        </p:txBody>
      </p:sp>
      <p:sp>
        <p:nvSpPr>
          <p:cNvPr id="5" name="TextBox 4"/>
          <p:cNvSpPr txBox="1"/>
          <p:nvPr/>
        </p:nvSpPr>
        <p:spPr>
          <a:xfrm>
            <a:off x="4644008" y="1083854"/>
            <a:ext cx="4392488" cy="5441490"/>
          </a:xfrm>
          <a:prstGeom prst="rect">
            <a:avLst/>
          </a:prstGeom>
          <a:noFill/>
        </p:spPr>
        <p:txBody>
          <a:bodyPr wrap="square" rtlCol="1">
            <a:spAutoFit/>
          </a:bodyPr>
          <a:lstStyle/>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 כֻּלָּם נָשָׂא הָרוּחַ, כֻּלָּם סָחַף הָאוֹר,</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שִׁירָה חֲדָשָׁה אֶת-בֹּקֶר חַיֵּיהֶם הִרְנִינָה;</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וַאֲנִי, גּוֹזָל רַךְ, נִשְׁתַּכַּחְתִּי מִלֵּב</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תַּחַת כַּנְפֵי הַשְּׁכִינָה.</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 </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בָּדָד, בָּדָד נִשְׁאַרְתִּי, וְהַשְּׁכִינָה אַף-הִיא</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כְּנַף יְמִינָהּ הַשְּׁבוּרָה עַל-רֹאשִׁי הִרְעִידָה.</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יָדַע לִבִּי אֶת-לִבָּה: חָרֹד חָרְדָה עָלַי,</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עַל-בְּנָהּ, עַל-יְחִידָהּ.</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 </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כְּבָר </a:t>
            </a:r>
            <a:r>
              <a:rPr lang="he-IL" sz="2200" dirty="0" err="1">
                <a:latin typeface="David" panose="020E0502060401010101" pitchFamily="34" charset="-79"/>
                <a:cs typeface="David" panose="020E0502060401010101" pitchFamily="34" charset="-79"/>
              </a:rPr>
              <a:t>נִתְגָּרְשָׁה</a:t>
            </a:r>
            <a:r>
              <a:rPr lang="he-IL" sz="2200" dirty="0">
                <a:latin typeface="David" panose="020E0502060401010101" pitchFamily="34" charset="-79"/>
                <a:cs typeface="David" panose="020E0502060401010101" pitchFamily="34" charset="-79"/>
              </a:rPr>
              <a:t> מִכָּל-הַזָּוִיּוֹת, רַק-עוֹד</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פִּנַּת סֵתֶר שׁוֹמֵמָה וּקְטַנָּה נִשְׁאָרָה –</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בֵּית-הַמִּדְרָשׁ – וַתִּתְכַּס בַּצֵּל, </a:t>
            </a:r>
            <a:r>
              <a:rPr lang="he-IL" sz="2200" dirty="0" err="1">
                <a:latin typeface="David" panose="020E0502060401010101" pitchFamily="34" charset="-79"/>
                <a:cs typeface="David" panose="020E0502060401010101" pitchFamily="34" charset="-79"/>
              </a:rPr>
              <a:t>וָאֱהִי</a:t>
            </a:r>
            <a:endParaRPr lang="he-IL" sz="2200" dirty="0">
              <a:latin typeface="David" panose="020E0502060401010101" pitchFamily="34" charset="-79"/>
              <a:cs typeface="David" panose="020E0502060401010101" pitchFamily="34" charset="-79"/>
            </a:endParaRP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עִמָּהּ יַחַד בַּצָּרָה.</a:t>
            </a:r>
          </a:p>
          <a:p>
            <a:r>
              <a:rPr lang="he-IL" sz="2200" dirty="0">
                <a:latin typeface="David" panose="020E0502060401010101" pitchFamily="34" charset="-79"/>
                <a:cs typeface="David" panose="020E0502060401010101" pitchFamily="34" charset="-79"/>
              </a:rPr>
              <a:t> </a:t>
            </a:r>
          </a:p>
          <a:p>
            <a:endParaRPr lang="he-IL" sz="2200" dirty="0">
              <a:latin typeface="David" panose="020E0502060401010101" pitchFamily="34" charset="-79"/>
              <a:cs typeface="David" panose="020E0502060401010101" pitchFamily="34" charset="-79"/>
            </a:endParaRPr>
          </a:p>
        </p:txBody>
      </p:sp>
      <p:sp>
        <p:nvSpPr>
          <p:cNvPr id="7" name="TextBox 6"/>
          <p:cNvSpPr txBox="1"/>
          <p:nvPr/>
        </p:nvSpPr>
        <p:spPr>
          <a:xfrm>
            <a:off x="-180528" y="1134377"/>
            <a:ext cx="4644008" cy="5102935"/>
          </a:xfrm>
          <a:prstGeom prst="rect">
            <a:avLst/>
          </a:prstGeom>
          <a:noFill/>
        </p:spPr>
        <p:txBody>
          <a:bodyPr wrap="square" rtlCol="1">
            <a:spAutoFit/>
          </a:bodyPr>
          <a:lstStyle/>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וּכְשֶׁכָּלָה לְבָבִי לַחַלּוֹן, לָאוֹר,</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וּכְשֶׁצַּר-לִי הַמָּקוֹם מִתַּחַת לִכְנָפָהּ –</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כָּבְשָׁה רֹאשָׁהּ בִּכְתֵפִי, וְדִמְעָתָהּ עַל-דַּף</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גְּמָרָתִי נָטָפָה.</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 </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חֶרֶשׁ בָּכְתָה עָלַי וַתִּתְרַפֵּק עָלָי,</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וּכְמוֹ שָׂכָה בִּכְנָפָהּ הַשְּׁבוּרָה בַּעֲדִי:</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"כֻּלָּם נָשָׂא הָרוּחַ, כֻּלָּם פָּרְחוּ לָהֶם,</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וָאִוָּתֵר לְבַדִּי, לְבַדִּי..."</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 </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וּכְעֵין סִיּוּם שֶׁל-קִינָה עַתִּיקָה מְאֹד,</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וּכְעֵין תְּפִלָּה, בַּקָּשָׁה וַחֲרָדָה כְּאַחַת,</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שָׁמְעָה אָזְנִי </a:t>
            </a:r>
            <a:r>
              <a:rPr lang="he-IL" sz="2200" dirty="0" err="1">
                <a:latin typeface="David" panose="020E0502060401010101" pitchFamily="34" charset="-79"/>
                <a:cs typeface="David" panose="020E0502060401010101" pitchFamily="34" charset="-79"/>
              </a:rPr>
              <a:t>בַּבִּכְיָה</a:t>
            </a:r>
            <a:r>
              <a:rPr lang="he-IL" sz="2200" dirty="0">
                <a:latin typeface="David" panose="020E0502060401010101" pitchFamily="34" charset="-79"/>
                <a:cs typeface="David" panose="020E0502060401010101" pitchFamily="34" charset="-79"/>
              </a:rPr>
              <a:t> הַחֲרִישִׁית הַהִיא</a:t>
            </a:r>
          </a:p>
          <a:p>
            <a:pPr marL="342900" indent="-342900">
              <a:lnSpc>
                <a:spcPct val="80000"/>
              </a:lnSpc>
              <a:spcBef>
                <a:spcPct val="20000"/>
              </a:spcBef>
              <a:buClr>
                <a:schemeClr val="hlink"/>
              </a:buClr>
              <a:buSzPct val="65000"/>
              <a:defRPr/>
            </a:pPr>
            <a:r>
              <a:rPr lang="he-IL" sz="2200" dirty="0">
                <a:latin typeface="David" panose="020E0502060401010101" pitchFamily="34" charset="-79"/>
                <a:cs typeface="David" panose="020E0502060401010101" pitchFamily="34" charset="-79"/>
              </a:rPr>
              <a:t>וּבַדִּמְעָה הַהִיא הָרוֹתַחַת –</a:t>
            </a:r>
          </a:p>
          <a:p>
            <a:endParaRPr lang="he-IL" sz="2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05329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88640"/>
            <a:ext cx="8534400" cy="758952"/>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פירושי מילים</a:t>
            </a:r>
          </a:p>
        </p:txBody>
      </p:sp>
      <p:sp>
        <p:nvSpPr>
          <p:cNvPr id="3" name="מציין מיקום תוכן 2"/>
          <p:cNvSpPr>
            <a:spLocks noGrp="1"/>
          </p:cNvSpPr>
          <p:nvPr>
            <p:ph sz="quarter" idx="1"/>
          </p:nvPr>
        </p:nvSpPr>
        <p:spPr>
          <a:xfrm>
            <a:off x="179512" y="1124744"/>
            <a:ext cx="8791952" cy="5184576"/>
          </a:xfrm>
        </p:spPr>
        <p:txBody>
          <a:bodyPr>
            <a:noAutofit/>
          </a:bodyPr>
          <a:lstStyle/>
          <a:p>
            <a:r>
              <a:rPr lang="he-IL" sz="3600" dirty="0" smtClean="0">
                <a:solidFill>
                  <a:schemeClr val="tx1"/>
                </a:solidFill>
                <a:latin typeface="David" panose="020E0502060401010101" pitchFamily="34" charset="-79"/>
                <a:cs typeface="David" panose="020E0502060401010101" pitchFamily="34" charset="-79"/>
              </a:rPr>
              <a:t>הרנינה – שמחה, צהלה, עליזות.</a:t>
            </a:r>
          </a:p>
          <a:p>
            <a:r>
              <a:rPr lang="he-IL" sz="3600" dirty="0" smtClean="0">
                <a:solidFill>
                  <a:schemeClr val="tx1"/>
                </a:solidFill>
                <a:latin typeface="David" panose="020E0502060401010101" pitchFamily="34" charset="-79"/>
                <a:cs typeface="David" panose="020E0502060401010101" pitchFamily="34" charset="-79"/>
              </a:rPr>
              <a:t>שכינה – רוח אלוהים. חז"ל האמינו שהאל שוכן בתוך עמו ועל כן השתמשו במילה שכינה כאחד מכינויי ה'.</a:t>
            </a:r>
          </a:p>
          <a:p>
            <a:r>
              <a:rPr lang="he-IL" sz="3600" dirty="0" smtClean="0">
                <a:solidFill>
                  <a:schemeClr val="tx1"/>
                </a:solidFill>
                <a:latin typeface="David" panose="020E0502060401010101" pitchFamily="34" charset="-79"/>
                <a:cs typeface="David" panose="020E0502060401010101" pitchFamily="34" charset="-79"/>
              </a:rPr>
              <a:t>כַלַה – רצה מאוד.</a:t>
            </a:r>
          </a:p>
          <a:p>
            <a:r>
              <a:rPr lang="he-IL" sz="3600" dirty="0" smtClean="0">
                <a:solidFill>
                  <a:schemeClr val="tx1"/>
                </a:solidFill>
                <a:latin typeface="David" panose="020E0502060401010101" pitchFamily="34" charset="-79"/>
                <a:cs typeface="David" panose="020E0502060401010101" pitchFamily="34" charset="-79"/>
              </a:rPr>
              <a:t>דף גמרתי – ספר התלמוד (גמרא)</a:t>
            </a:r>
          </a:p>
          <a:p>
            <a:r>
              <a:rPr lang="he-IL" sz="3600" dirty="0" smtClean="0">
                <a:solidFill>
                  <a:schemeClr val="tx1"/>
                </a:solidFill>
                <a:latin typeface="David" panose="020E0502060401010101" pitchFamily="34" charset="-79"/>
                <a:cs typeface="David" panose="020E0502060401010101" pitchFamily="34" charset="-79"/>
              </a:rPr>
              <a:t>תתרפק – התחכך בחיבה.</a:t>
            </a:r>
          </a:p>
          <a:p>
            <a:r>
              <a:rPr lang="he-IL" sz="3600" dirty="0" smtClean="0">
                <a:solidFill>
                  <a:schemeClr val="tx1"/>
                </a:solidFill>
                <a:latin typeface="David" panose="020E0502060401010101" pitchFamily="34" charset="-79"/>
                <a:cs typeface="David" panose="020E0502060401010101" pitchFamily="34" charset="-79"/>
              </a:rPr>
              <a:t>שַכַה – מהמילה משוכה, מחסום.</a:t>
            </a:r>
          </a:p>
          <a:p>
            <a:pPr marL="0" indent="0">
              <a:buNone/>
            </a:pPr>
            <a:endParaRPr lang="en-US" sz="3600" dirty="0">
              <a:solidFill>
                <a:schemeClr val="tx1"/>
              </a:solidFill>
              <a:latin typeface="David" panose="020E0502060401010101" pitchFamily="34" charset="-79"/>
              <a:cs typeface="David" panose="020E0502060401010101" pitchFamily="34" charset="-79"/>
            </a:endParaRPr>
          </a:p>
          <a:p>
            <a:endParaRPr lang="he-IL" sz="3600" dirty="0">
              <a:solidFill>
                <a:schemeClr val="tx1"/>
              </a:solidFill>
            </a:endParaRPr>
          </a:p>
        </p:txBody>
      </p:sp>
    </p:spTree>
    <p:extLst>
      <p:ext uri="{BB962C8B-B14F-4D97-AF65-F5344CB8AC3E}">
        <p14:creationId xmlns:p14="http://schemas.microsoft.com/office/powerpoint/2010/main" val="3231695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188640"/>
            <a:ext cx="8229600" cy="504056"/>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הרקע </a:t>
            </a:r>
            <a:r>
              <a:rPr lang="he-IL" sz="4800" b="1" dirty="0">
                <a:solidFill>
                  <a:srgbClr val="0070C0"/>
                </a:solidFill>
                <a:latin typeface="BN Alpaca" panose="02000000000000000000" pitchFamily="2" charset="-79"/>
                <a:cs typeface="BN Alpaca" panose="02000000000000000000" pitchFamily="2" charset="-79"/>
              </a:rPr>
              <a:t>לשיר</a:t>
            </a:r>
          </a:p>
        </p:txBody>
      </p:sp>
      <p:sp>
        <p:nvSpPr>
          <p:cNvPr id="3" name="מציין מיקום תוכן 2"/>
          <p:cNvSpPr>
            <a:spLocks noGrp="1"/>
          </p:cNvSpPr>
          <p:nvPr>
            <p:ph idx="1"/>
          </p:nvPr>
        </p:nvSpPr>
        <p:spPr>
          <a:xfrm>
            <a:off x="21196" y="758879"/>
            <a:ext cx="8964488" cy="6093296"/>
          </a:xfrm>
        </p:spPr>
        <p:txBody>
          <a:bodyPr>
            <a:noAutofit/>
          </a:bodyPr>
          <a:lstStyle/>
          <a:p>
            <a:pPr marL="0" indent="0">
              <a:buNone/>
            </a:pPr>
            <a:r>
              <a:rPr lang="he-IL" sz="2800" dirty="0" smtClean="0">
                <a:solidFill>
                  <a:schemeClr val="tx1"/>
                </a:solidFill>
                <a:latin typeface="David" panose="020E0502060401010101" pitchFamily="34" charset="-79"/>
                <a:cs typeface="David" panose="020E0502060401010101" pitchFamily="34" charset="-79"/>
              </a:rPr>
              <a:t>בית </a:t>
            </a:r>
            <a:r>
              <a:rPr lang="he-IL" sz="2800" dirty="0">
                <a:solidFill>
                  <a:schemeClr val="tx1"/>
                </a:solidFill>
                <a:latin typeface="David" panose="020E0502060401010101" pitchFamily="34" charset="-79"/>
                <a:cs typeface="David" panose="020E0502060401010101" pitchFamily="34" charset="-79"/>
              </a:rPr>
              <a:t>המדרש עבור ביאליק ורבים מבני דורו סימל את עולם היהדות. בית המדרש הווה את המרכז החברתי  והתרבותי . שם למדו תורה, מדרשים ופסקי הלכה  בענייני תורה ודת.</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עולם </a:t>
            </a:r>
            <a:r>
              <a:rPr lang="he-IL" sz="2800" dirty="0">
                <a:solidFill>
                  <a:schemeClr val="tx1"/>
                </a:solidFill>
                <a:latin typeface="David" panose="020E0502060401010101" pitchFamily="34" charset="-79"/>
                <a:cs typeface="David" panose="020E0502060401010101" pitchFamily="34" charset="-79"/>
              </a:rPr>
              <a:t>זה נפרץ עם התעוררות </a:t>
            </a:r>
            <a:r>
              <a:rPr lang="he-IL" sz="2800" b="1" u="sng" dirty="0">
                <a:solidFill>
                  <a:schemeClr val="tx1"/>
                </a:solidFill>
                <a:latin typeface="David" panose="020E0502060401010101" pitchFamily="34" charset="-79"/>
                <a:cs typeface="David" panose="020E0502060401010101" pitchFamily="34" charset="-79"/>
              </a:rPr>
              <a:t>תנועת ההשכלה  </a:t>
            </a:r>
            <a:r>
              <a:rPr lang="he-IL" sz="2800" dirty="0">
                <a:solidFill>
                  <a:schemeClr val="tx1"/>
                </a:solidFill>
                <a:latin typeface="David" panose="020E0502060401010101" pitchFamily="34" charset="-79"/>
                <a:cs typeface="David" panose="020E0502060401010101" pitchFamily="34" charset="-79"/>
              </a:rPr>
              <a:t>באירופה.</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תנועת ההשכלה הייתה תנועה רוחנית וחברתית,  שהגיעה לשיאה במחצית המאה ה- 18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תנועה זו התחילה בראשונה בעמי אירופה במטרה לשחרר את היחיד משלטון אבסולוטי  ומסמכות הכנסייה. </a:t>
            </a: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רעיונות </a:t>
            </a:r>
            <a:r>
              <a:rPr lang="he-IL" sz="2800" dirty="0">
                <a:solidFill>
                  <a:schemeClr val="tx1"/>
                </a:solidFill>
                <a:latin typeface="David" panose="020E0502060401010101" pitchFamily="34" charset="-79"/>
                <a:cs typeface="David" panose="020E0502060401010101" pitchFamily="34" charset="-79"/>
              </a:rPr>
              <a:t>התנועה השפיעו גם על יהדות אירופה . היהודים ה"משכילים" קיוו לבטל את המחיצות שבין היהודים לעמים ע"י הקניית ידע  כמו לימוד לשון המדינה להמוני היהודים. עודדו את בני עמם היהודים לעסוק במדע ולדחוק את למוד התורה  במטרה להשיג את השוויון המיוחל.</a:t>
            </a: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en-US"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54352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188640"/>
            <a:ext cx="8229600" cy="504056"/>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הרקע </a:t>
            </a:r>
            <a:r>
              <a:rPr lang="he-IL" sz="4800" b="1" dirty="0">
                <a:solidFill>
                  <a:srgbClr val="0070C0"/>
                </a:solidFill>
                <a:latin typeface="BN Alpaca" panose="02000000000000000000" pitchFamily="2" charset="-79"/>
                <a:cs typeface="BN Alpaca" panose="02000000000000000000" pitchFamily="2" charset="-79"/>
              </a:rPr>
              <a:t>לשיר</a:t>
            </a:r>
          </a:p>
        </p:txBody>
      </p:sp>
      <p:sp>
        <p:nvSpPr>
          <p:cNvPr id="3" name="מציין מיקום תוכן 2"/>
          <p:cNvSpPr>
            <a:spLocks noGrp="1"/>
          </p:cNvSpPr>
          <p:nvPr>
            <p:ph idx="1"/>
          </p:nvPr>
        </p:nvSpPr>
        <p:spPr>
          <a:xfrm>
            <a:off x="21196" y="758879"/>
            <a:ext cx="8964488" cy="6093296"/>
          </a:xfrm>
        </p:spPr>
        <p:txBody>
          <a:bodyPr>
            <a:noAutofit/>
          </a:bodyPr>
          <a:lstStyle/>
          <a:p>
            <a:pPr marL="0" indent="0">
              <a:buNone/>
            </a:pPr>
            <a:r>
              <a:rPr lang="he-IL" sz="2800" dirty="0">
                <a:solidFill>
                  <a:schemeClr val="tx1"/>
                </a:solidFill>
                <a:latin typeface="David" panose="020E0502060401010101" pitchFamily="34" charset="-79"/>
                <a:cs typeface="David" panose="020E0502060401010101" pitchFamily="34" charset="-79"/>
              </a:rPr>
              <a:t>רבים נהו אחר תנועת ההשכלה, אך המעבר מאורח חיים אחד לאורח חיים שונה גרם להתבוללות ולנטישת הדת היהודית. רבים מהיהודים לא ידעו לשלב בין העולם החיצוני, שפתח לפניהם את שעריו, ובין המטען התרבותי, פנימי של מורשת האבות.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ביאליק ראה בכאב את התערערות העולם היהודי, אף הוא האמין תחילה, כי תנועת ההשכלה יכולה להועיל לעם היהודי, אך, עד מהרה נוכח לדעת שהמחיר כבד. ביאליק חשש מפני העובדה שבקרב היהודים היו כאלה שהעדיפו את ביטחונם הרגעי על פני מסורת בת אלפי שנים. </a:t>
            </a:r>
            <a:endParaRPr lang="en-US" sz="2800" dirty="0">
              <a:solidFill>
                <a:schemeClr val="tx1"/>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"שירת בית המדרש" משקפת את הדו- ערכיות (אמביוולנטיות) ביחסו של ביאליק לערכי היהדות מחד,  ומאידך את  יחסו אל החילוניות. אמביוולנטיות זו הולידה אצל ביאליק תחושה טראגית שמתבטאת בכמה </a:t>
            </a:r>
            <a:r>
              <a:rPr lang="he-IL" sz="2800" dirty="0" smtClean="0">
                <a:solidFill>
                  <a:schemeClr val="tx1"/>
                </a:solidFill>
                <a:latin typeface="David" panose="020E0502060401010101" pitchFamily="34" charset="-79"/>
                <a:cs typeface="David" panose="020E0502060401010101" pitchFamily="34" charset="-79"/>
              </a:rPr>
              <a:t>משיריו.</a:t>
            </a:r>
            <a:endParaRPr lang="en-US"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11711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a:solidFill>
                  <a:srgbClr val="0070C0"/>
                </a:solidFill>
                <a:latin typeface="BN Alpaca" panose="02000000000000000000" pitchFamily="2" charset="-79"/>
                <a:cs typeface="BN Alpaca" panose="02000000000000000000" pitchFamily="2" charset="-79"/>
              </a:rPr>
              <a:t>נושא השיר</a:t>
            </a:r>
          </a:p>
        </p:txBody>
      </p:sp>
      <p:sp>
        <p:nvSpPr>
          <p:cNvPr id="3" name="מציין מיקום תוכן 2"/>
          <p:cNvSpPr>
            <a:spLocks noGrp="1"/>
          </p:cNvSpPr>
          <p:nvPr>
            <p:ph idx="1"/>
          </p:nvPr>
        </p:nvSpPr>
        <p:spPr>
          <a:xfrm>
            <a:off x="467544" y="908720"/>
            <a:ext cx="8229600" cy="5544616"/>
          </a:xfrm>
        </p:spPr>
        <p:txBody>
          <a:bodyPr>
            <a:noAutofit/>
          </a:bodyPr>
          <a:lstStyle/>
          <a:p>
            <a:pPr marL="0" indent="0">
              <a:buNone/>
            </a:pPr>
            <a:r>
              <a:rPr lang="he-IL" sz="2600" dirty="0" smtClean="0">
                <a:solidFill>
                  <a:schemeClr val="tx1"/>
                </a:solidFill>
                <a:latin typeface="David" panose="020E0502060401010101" pitchFamily="34" charset="-79"/>
                <a:cs typeface="David" panose="020E0502060401010101" pitchFamily="34" charset="-79"/>
              </a:rPr>
              <a:t>השיר מציג את הקונפליקט של הדובר בין העולם החדש (ההשכלה) לבין עולם היהדות:</a:t>
            </a:r>
          </a:p>
          <a:p>
            <a:pPr marL="0" indent="0">
              <a:buNone/>
            </a:pPr>
            <a:r>
              <a:rPr lang="he-IL" sz="2600" b="1" u="sng" dirty="0" smtClean="0">
                <a:solidFill>
                  <a:schemeClr val="tx1"/>
                </a:solidFill>
                <a:latin typeface="David" panose="020E0502060401010101" pitchFamily="34" charset="-79"/>
                <a:cs typeface="David" panose="020E0502060401010101" pitchFamily="34" charset="-79"/>
              </a:rPr>
              <a:t>מצד אחד </a:t>
            </a:r>
            <a:r>
              <a:rPr lang="he-IL" sz="2600" dirty="0" smtClean="0">
                <a:solidFill>
                  <a:schemeClr val="tx1"/>
                </a:solidFill>
                <a:latin typeface="David" panose="020E0502060401010101" pitchFamily="34" charset="-79"/>
                <a:cs typeface="David" panose="020E0502060401010101" pitchFamily="34" charset="-79"/>
              </a:rPr>
              <a:t>– עולם ההשכלה קוסם לו כי אליו נוהרים כולם, והוא שופע אור, שירה חדשה, בוקר רענן – בניגוד חריף לעולם בית המדרש המתקשר לבדידות, לשיממון, לקינה ובכי.</a:t>
            </a:r>
          </a:p>
          <a:p>
            <a:pPr marL="0" indent="0">
              <a:buNone/>
            </a:pPr>
            <a:r>
              <a:rPr lang="he-IL" sz="2600" b="1" u="sng" dirty="0" smtClean="0">
                <a:solidFill>
                  <a:schemeClr val="tx1"/>
                </a:solidFill>
                <a:latin typeface="David" panose="020E0502060401010101" pitchFamily="34" charset="-79"/>
                <a:cs typeface="David" panose="020E0502060401010101" pitchFamily="34" charset="-79"/>
              </a:rPr>
              <a:t>מצד שני </a:t>
            </a:r>
            <a:r>
              <a:rPr lang="he-IL" sz="2600" dirty="0" smtClean="0">
                <a:solidFill>
                  <a:schemeClr val="tx1"/>
                </a:solidFill>
                <a:latin typeface="David" panose="020E0502060401010101" pitchFamily="34" charset="-79"/>
                <a:cs typeface="David" panose="020E0502060401010101" pitchFamily="34" charset="-79"/>
              </a:rPr>
              <a:t>– עולם היהדות הוא כבית, כקן ציפור חם ואוהב, הדובר חש כגוזל חלש, לא עצמאי וחסר יכולת נפשית לעזוב קן חם זה. הוא זקוק לשכינה, קשור אל עולם היהדות, אל בית המדרש, אל המסורת – אלה השורשים שלו.</a:t>
            </a:r>
          </a:p>
        </p:txBody>
      </p:sp>
    </p:spTree>
    <p:extLst>
      <p:ext uri="{BB962C8B-B14F-4D97-AF65-F5344CB8AC3E}">
        <p14:creationId xmlns:p14="http://schemas.microsoft.com/office/powerpoint/2010/main" val="1014926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400" b="1" dirty="0">
                <a:solidFill>
                  <a:srgbClr val="0070C0"/>
                </a:solidFill>
                <a:latin typeface="BN Alpaca" panose="02000000000000000000" pitchFamily="2" charset="-79"/>
                <a:cs typeface="BN Alpaca" panose="02000000000000000000" pitchFamily="2" charset="-79"/>
              </a:rPr>
              <a:t>ה</a:t>
            </a:r>
            <a:r>
              <a:rPr lang="he-IL" sz="4400" b="1" dirty="0" smtClean="0">
                <a:solidFill>
                  <a:srgbClr val="0070C0"/>
                </a:solidFill>
                <a:latin typeface="BN Alpaca" panose="02000000000000000000" pitchFamily="2" charset="-79"/>
                <a:cs typeface="BN Alpaca" panose="02000000000000000000" pitchFamily="2" charset="-79"/>
              </a:rPr>
              <a:t>תמונה המטאפורית ההדרגתית</a:t>
            </a:r>
            <a:endParaRPr lang="he-IL" sz="44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467544" y="908720"/>
            <a:ext cx="8229600" cy="5832648"/>
          </a:xfrm>
        </p:spPr>
        <p:txBody>
          <a:bodyPr>
            <a:noAutofit/>
          </a:bodyPr>
          <a:lstStyle/>
          <a:p>
            <a:pPr marL="0" indent="0">
              <a:buNone/>
            </a:pPr>
            <a:r>
              <a:rPr lang="he-IL" sz="2800" dirty="0" smtClean="0">
                <a:solidFill>
                  <a:schemeClr val="tx1"/>
                </a:solidFill>
                <a:latin typeface="David" panose="020E0502060401010101" pitchFamily="34" charset="-79"/>
                <a:cs typeface="David" panose="020E0502060401010101" pitchFamily="34" charset="-79"/>
              </a:rPr>
              <a:t>מערכת היחסים בין הדובר לבין השכינה מתוארת ע"י תמונה מטאפורית של גוזל וציפור – הגוזל נשאר יחידי בקן תחת כנפה השבורה של אמו – הציפור. משמעות התמונה היא שהדובר חש שהוא המאמין היחיד האחרון שנותר בבית המדרש תחת חסו השכינה הנחלשת.</a:t>
            </a:r>
          </a:p>
          <a:p>
            <a:pPr marL="0" indent="0">
              <a:buNone/>
            </a:pP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מערכת יחסים זו מתוארת באמצעות תהליך הדרגתי המבוסס על ניגודים: </a:t>
            </a:r>
          </a:p>
          <a:p>
            <a:pPr marL="0" indent="0">
              <a:buNone/>
            </a:pPr>
            <a:r>
              <a:rPr lang="he-IL" sz="2800" dirty="0" smtClean="0">
                <a:solidFill>
                  <a:schemeClr val="tx1"/>
                </a:solidFill>
                <a:latin typeface="David" panose="020E0502060401010101" pitchFamily="34" charset="-79"/>
                <a:cs typeface="David" panose="020E0502060401010101" pitchFamily="34" charset="-79"/>
              </a:rPr>
              <a:t>מבית לבית הדובר (הגוזל) הולך ומתחזק עד שהוא מסוגל לעמוד בפני עצמו ולצאת לעולם החיצוני.</a:t>
            </a:r>
          </a:p>
          <a:p>
            <a:pPr marL="0" indent="0">
              <a:buNone/>
            </a:pPr>
            <a:r>
              <a:rPr lang="he-IL" sz="2800" dirty="0" smtClean="0">
                <a:solidFill>
                  <a:schemeClr val="tx1"/>
                </a:solidFill>
                <a:latin typeface="David" panose="020E0502060401010101" pitchFamily="34" charset="-79"/>
                <a:cs typeface="David" panose="020E0502060401010101" pitchFamily="34" charset="-79"/>
              </a:rPr>
              <a:t>לעומתו, השכינה (הציפור), מתדרדרת ונחלשת, לכן היא אינה יכולה לשמש עבורו מחסה, מה שמאיץ בו לעזוב.</a:t>
            </a:r>
          </a:p>
          <a:p>
            <a:pPr marL="0" indent="0">
              <a:buNone/>
            </a:pPr>
            <a:endParaRPr lang="he-IL" sz="2800" dirty="0" smtClean="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32151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א'</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836712"/>
            <a:ext cx="8676456" cy="5544616"/>
          </a:xfrm>
        </p:spPr>
        <p:txBody>
          <a:bodyPr>
            <a:noAutofit/>
          </a:bodyPr>
          <a:lstStyle/>
          <a:p>
            <a:pPr>
              <a:lnSpc>
                <a:spcPct val="90000"/>
              </a:lnSpc>
              <a:buNone/>
              <a:defRPr/>
            </a:pPr>
            <a:r>
              <a:rPr lang="he-IL" sz="3600" dirty="0" smtClean="0">
                <a:solidFill>
                  <a:schemeClr val="tx1"/>
                </a:solidFill>
                <a:latin typeface="David" panose="020E0502060401010101" pitchFamily="34" charset="-79"/>
                <a:cs typeface="David" panose="020E0502060401010101" pitchFamily="34" charset="-79"/>
              </a:rPr>
              <a:t>בבית זה מודגש עיקר הקונפליקט – </a:t>
            </a:r>
          </a:p>
          <a:p>
            <a:pPr marL="103188" indent="9525">
              <a:lnSpc>
                <a:spcPct val="90000"/>
              </a:lnSpc>
              <a:buNone/>
              <a:defRPr/>
            </a:pPr>
            <a:r>
              <a:rPr lang="he-IL" sz="3600" b="1" u="sng" dirty="0" smtClean="0">
                <a:solidFill>
                  <a:schemeClr val="tx1"/>
                </a:solidFill>
                <a:latin typeface="David" panose="020E0502060401010101" pitchFamily="34" charset="-79"/>
                <a:cs typeface="David" panose="020E0502060401010101" pitchFamily="34" charset="-79"/>
              </a:rPr>
              <a:t>מצד אחד </a:t>
            </a:r>
            <a:r>
              <a:rPr lang="he-IL" sz="3600" dirty="0" smtClean="0">
                <a:solidFill>
                  <a:schemeClr val="tx1"/>
                </a:solidFill>
                <a:latin typeface="David" panose="020E0502060401010101" pitchFamily="34" charset="-79"/>
                <a:cs typeface="David" panose="020E0502060401010101" pitchFamily="34" charset="-79"/>
              </a:rPr>
              <a:t>– עולם ההשכלה, כולם נוהרים אליו, עולם של אור ושירה חדשה – "כולם נשא הרוח... שירה חדשה.."</a:t>
            </a:r>
          </a:p>
          <a:p>
            <a:pPr marL="103188" indent="9525">
              <a:lnSpc>
                <a:spcPct val="90000"/>
              </a:lnSpc>
              <a:buNone/>
              <a:defRPr/>
            </a:pPr>
            <a:r>
              <a:rPr lang="he-IL" sz="3600" b="1" u="sng" dirty="0" smtClean="0">
                <a:solidFill>
                  <a:schemeClr val="tx1"/>
                </a:solidFill>
                <a:latin typeface="David" panose="020E0502060401010101" pitchFamily="34" charset="-79"/>
                <a:cs typeface="David" panose="020E0502060401010101" pitchFamily="34" charset="-79"/>
              </a:rPr>
              <a:t>מצד שני</a:t>
            </a:r>
            <a:r>
              <a:rPr lang="he-IL" sz="3600" dirty="0" smtClean="0">
                <a:solidFill>
                  <a:schemeClr val="tx1"/>
                </a:solidFill>
                <a:latin typeface="David" panose="020E0502060401010101" pitchFamily="34" charset="-79"/>
                <a:cs typeface="David" panose="020E0502060401010101" pitchFamily="34" charset="-79"/>
              </a:rPr>
              <a:t>, הוא צריך את חסות השכינה שהרי הוא גוזל רך, הוא חלש, תלוי בה פיזית ונפשית "ואני גוזל רך.. תחת כנפי השכינה".</a:t>
            </a:r>
          </a:p>
          <a:p>
            <a:pPr>
              <a:lnSpc>
                <a:spcPct val="90000"/>
              </a:lnSpc>
              <a:buNone/>
              <a:defRPr/>
            </a:pPr>
            <a:endParaRPr lang="he-IL" sz="3600" dirty="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36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3600" dirty="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36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3600" dirty="0">
              <a:solidFill>
                <a:schemeClr val="tx1"/>
              </a:solidFill>
              <a:latin typeface="David" panose="020E0502060401010101" pitchFamily="34" charset="-79"/>
              <a:cs typeface="David" panose="020E0502060401010101" pitchFamily="34" charset="-79"/>
            </a:endParaRPr>
          </a:p>
          <a:p>
            <a:pPr marL="0" indent="0">
              <a:buNone/>
            </a:pPr>
            <a:endParaRPr lang="en-US" sz="36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3248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620688"/>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בית ב'</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836712"/>
            <a:ext cx="8676456" cy="5544616"/>
          </a:xfrm>
        </p:spPr>
        <p:txBody>
          <a:bodyPr>
            <a:noAutofit/>
          </a:bodyPr>
          <a:lstStyle/>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התדרדרות השכינה היא מבחינה פיזית "כנף ימינה השבורה". הגוזל המתמיד עדין נמצא תחת כנפיה. </a:t>
            </a: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הגוזל </a:t>
            </a:r>
            <a:r>
              <a:rPr lang="he-IL" sz="2800" dirty="0">
                <a:solidFill>
                  <a:schemeClr val="tx1"/>
                </a:solidFill>
                <a:latin typeface="David" panose="020E0502060401010101" pitchFamily="34" charset="-79"/>
                <a:cs typeface="David" panose="020E0502060401010101" pitchFamily="34" charset="-79"/>
              </a:rPr>
              <a:t>יודע שהיא דואגת לו "חרוד חרדה עלי על בנה על יחידה". יש קרבה רגשית גדולה ביניהם, שכן "ידע לבי את ליבה". יש הדדיות ביחסיהם, כל אחד מהם דואג לשני. </a:t>
            </a:r>
            <a:endParaRPr lang="he-IL" sz="2800" dirty="0" smtClean="0">
              <a:solidFill>
                <a:schemeClr val="tx1"/>
              </a:solidFill>
              <a:latin typeface="David" panose="020E0502060401010101" pitchFamily="34" charset="-79"/>
              <a:cs typeface="David" panose="020E0502060401010101" pitchFamily="34" charset="-79"/>
            </a:endParaRPr>
          </a:p>
          <a:p>
            <a:pPr marL="103188" indent="9525">
              <a:lnSpc>
                <a:spcPct val="90000"/>
              </a:lnSpc>
              <a:buNone/>
              <a:defRPr/>
            </a:pPr>
            <a:endParaRPr lang="he-IL" sz="2800" dirty="0">
              <a:solidFill>
                <a:schemeClr val="tx1"/>
              </a:solidFill>
              <a:latin typeface="David" panose="020E0502060401010101" pitchFamily="34" charset="-79"/>
              <a:cs typeface="David" panose="020E0502060401010101" pitchFamily="34" charset="-79"/>
            </a:endParaRPr>
          </a:p>
          <a:p>
            <a:pPr marL="103188" indent="9525">
              <a:lnSpc>
                <a:spcPct val="90000"/>
              </a:lnSpc>
              <a:buNone/>
              <a:defRPr/>
            </a:pPr>
            <a:r>
              <a:rPr lang="he-IL" sz="2800" dirty="0" smtClean="0">
                <a:solidFill>
                  <a:schemeClr val="tx1"/>
                </a:solidFill>
                <a:latin typeface="David" panose="020E0502060401010101" pitchFamily="34" charset="-79"/>
                <a:cs typeface="David" panose="020E0502060401010101" pitchFamily="34" charset="-79"/>
              </a:rPr>
              <a:t>הביטוי </a:t>
            </a:r>
            <a:r>
              <a:rPr lang="he-IL" sz="2800" dirty="0">
                <a:solidFill>
                  <a:schemeClr val="tx1"/>
                </a:solidFill>
                <a:latin typeface="David" panose="020E0502060401010101" pitchFamily="34" charset="-79"/>
                <a:cs typeface="David" panose="020E0502060401010101" pitchFamily="34" charset="-79"/>
              </a:rPr>
              <a:t>"</a:t>
            </a:r>
            <a:r>
              <a:rPr lang="he-IL" sz="2800" b="1" dirty="0">
                <a:solidFill>
                  <a:schemeClr val="tx1"/>
                </a:solidFill>
                <a:latin typeface="David" panose="020E0502060401010101" pitchFamily="34" charset="-79"/>
                <a:cs typeface="David" panose="020E0502060401010101" pitchFamily="34" charset="-79"/>
              </a:rPr>
              <a:t>בנה יחידה" </a:t>
            </a:r>
            <a:r>
              <a:rPr lang="he-IL" sz="2800" dirty="0">
                <a:solidFill>
                  <a:schemeClr val="tx1"/>
                </a:solidFill>
                <a:latin typeface="David" panose="020E0502060401010101" pitchFamily="34" charset="-79"/>
                <a:cs typeface="David" panose="020E0502060401010101" pitchFamily="34" charset="-79"/>
              </a:rPr>
              <a:t>הוא </a:t>
            </a:r>
            <a:r>
              <a:rPr lang="he-IL" sz="3200" b="1" dirty="0">
                <a:solidFill>
                  <a:srgbClr val="FF0000"/>
                </a:solidFill>
                <a:latin typeface="David" panose="020E0502060401010101" pitchFamily="34" charset="-79"/>
                <a:cs typeface="David" panose="020E0502060401010101" pitchFamily="34" charset="-79"/>
              </a:rPr>
              <a:t>ארמז</a:t>
            </a:r>
            <a:r>
              <a:rPr lang="he-IL" sz="3200" dirty="0">
                <a:solidFill>
                  <a:schemeClr val="tx1"/>
                </a:solidFill>
                <a:latin typeface="David" panose="020E0502060401010101" pitchFamily="34" charset="-79"/>
                <a:cs typeface="David" panose="020E0502060401010101" pitchFamily="34" charset="-79"/>
              </a:rPr>
              <a:t> </a:t>
            </a:r>
            <a:r>
              <a:rPr lang="he-IL" sz="2800" dirty="0">
                <a:solidFill>
                  <a:schemeClr val="tx1"/>
                </a:solidFill>
                <a:latin typeface="David" panose="020E0502060401010101" pitchFamily="34" charset="-79"/>
                <a:cs typeface="David" panose="020E0502060401010101" pitchFamily="34" charset="-79"/>
              </a:rPr>
              <a:t>מעקדת </a:t>
            </a:r>
            <a:r>
              <a:rPr lang="he-IL" sz="2800" dirty="0" smtClean="0">
                <a:solidFill>
                  <a:schemeClr val="tx1"/>
                </a:solidFill>
                <a:latin typeface="David" panose="020E0502060401010101" pitchFamily="34" charset="-79"/>
                <a:cs typeface="David" panose="020E0502060401010101" pitchFamily="34" charset="-79"/>
              </a:rPr>
              <a:t>יצחק ( בראשית כ"ב, 2"קח נא את בנך את יחידך" ) </a:t>
            </a:r>
            <a:r>
              <a:rPr lang="he-IL" sz="2800" dirty="0">
                <a:solidFill>
                  <a:schemeClr val="tx1"/>
                </a:solidFill>
                <a:latin typeface="David" panose="020E0502060401010101" pitchFamily="34" charset="-79"/>
                <a:cs typeface="David" panose="020E0502060401010101" pitchFamily="34" charset="-79"/>
              </a:rPr>
              <a:t>ומסתמנת כאן השוואה בין הדובר לבין יצחק שכמעט הוקרב על מזבח האמונה. כך מרגיש הדובר: כמו יצחק שהיה בנו היחיד והאהוב על אברהם, כך הוא-  בנה היחיד והאהוב של השכינה. זה מחייב אותו, אבל הוא מרגיש שאם הוא </a:t>
            </a:r>
            <a:r>
              <a:rPr lang="he-IL" sz="2800" dirty="0" smtClean="0">
                <a:solidFill>
                  <a:schemeClr val="tx1"/>
                </a:solidFill>
                <a:latin typeface="David" panose="020E0502060401010101" pitchFamily="34" charset="-79"/>
                <a:cs typeface="David" panose="020E0502060401010101" pitchFamily="34" charset="-79"/>
              </a:rPr>
              <a:t>יישאר </a:t>
            </a:r>
            <a:r>
              <a:rPr lang="he-IL" sz="2800" dirty="0">
                <a:solidFill>
                  <a:schemeClr val="tx1"/>
                </a:solidFill>
                <a:latin typeface="David" panose="020E0502060401010101" pitchFamily="34" charset="-79"/>
                <a:cs typeface="David" panose="020E0502060401010101" pitchFamily="34" charset="-79"/>
              </a:rPr>
              <a:t>עם השכינה (בעולם היהדות)- הוא יוקרב על מזבח הנאמנות ליהדות, ובעצם יהיה גם הוא קורבן. </a:t>
            </a:r>
            <a:endParaRPr lang="en-US" sz="2800" dirty="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28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2800" dirty="0">
              <a:solidFill>
                <a:schemeClr val="tx1"/>
              </a:solidFill>
              <a:latin typeface="David" panose="020E0502060401010101" pitchFamily="34" charset="-79"/>
              <a:cs typeface="David" panose="020E0502060401010101" pitchFamily="34" charset="-79"/>
            </a:endParaRPr>
          </a:p>
          <a:p>
            <a:pPr>
              <a:lnSpc>
                <a:spcPct val="90000"/>
              </a:lnSpc>
              <a:buNone/>
              <a:defRPr/>
            </a:pPr>
            <a:endParaRPr lang="he-IL" sz="2800" dirty="0" smtClean="0">
              <a:solidFill>
                <a:schemeClr val="tx1"/>
              </a:solidFill>
              <a:latin typeface="David" panose="020E0502060401010101" pitchFamily="34" charset="-79"/>
              <a:cs typeface="David" panose="020E0502060401010101" pitchFamily="34" charset="-79"/>
            </a:endParaRPr>
          </a:p>
          <a:p>
            <a:pPr>
              <a:lnSpc>
                <a:spcPct val="90000"/>
              </a:lnSpc>
              <a:buNone/>
              <a:defRPr/>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en-US" sz="28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02122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ניהולי">
  <a:themeElements>
    <a:clrScheme name="ניהולי">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ניהולי">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הול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4024</TotalTime>
  <Words>1290</Words>
  <Application>Microsoft Office PowerPoint</Application>
  <PresentationFormat>‫הצגה על המסך (4:3)</PresentationFormat>
  <Paragraphs>136</Paragraphs>
  <Slides>16</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16</vt:i4>
      </vt:variant>
    </vt:vector>
  </HeadingPairs>
  <TitlesOfParts>
    <vt:vector size="18" baseType="lpstr">
      <vt:lpstr>אזרחי</vt:lpstr>
      <vt:lpstr>ניהולי</vt:lpstr>
      <vt:lpstr>חיים נחמן ביאליק</vt:lpstr>
      <vt:lpstr>"לבדי"</vt:lpstr>
      <vt:lpstr>פירושי מילים</vt:lpstr>
      <vt:lpstr>הרקע לשיר</vt:lpstr>
      <vt:lpstr>הרקע לשיר</vt:lpstr>
      <vt:lpstr>נושא השיר</vt:lpstr>
      <vt:lpstr>התמונה המטאפורית ההדרגתית</vt:lpstr>
      <vt:lpstr>בית א'</vt:lpstr>
      <vt:lpstr>בית ב'</vt:lpstr>
      <vt:lpstr>בית ג'</vt:lpstr>
      <vt:lpstr>בית ד'</vt:lpstr>
      <vt:lpstr>בית ה'</vt:lpstr>
      <vt:lpstr>מבנה השיר</vt:lpstr>
      <vt:lpstr>דרכי עיצוב</vt:lpstr>
      <vt:lpstr>סיכום השיר</vt:lpstr>
      <vt:lpstr>שאלות ממבחני בגרות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חיים נחמן ביאליק</dc:title>
  <dc:creator>User</dc:creator>
  <cp:lastModifiedBy>rakezeth</cp:lastModifiedBy>
  <cp:revision>63</cp:revision>
  <dcterms:created xsi:type="dcterms:W3CDTF">2016-08-18T15:38:24Z</dcterms:created>
  <dcterms:modified xsi:type="dcterms:W3CDTF">2016-11-17T06:59:18Z</dcterms:modified>
</cp:coreProperties>
</file>