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101" d="100"/>
          <a:sy n="101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כותרת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2" name="כותרת משנה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594E7-B098-4723-9DF0-51EB09C6F054}" type="datetimeFigureOut">
              <a:rPr lang="he-IL" smtClean="0"/>
              <a:pPr/>
              <a:t>כ'/חשון/תשע"ח</a:t>
            </a:fld>
            <a:endParaRPr lang="he-IL"/>
          </a:p>
        </p:txBody>
      </p:sp>
      <p:sp>
        <p:nvSpPr>
          <p:cNvPr id="20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73DE9-2B5A-4161-97F9-602D18D4F26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אליפסה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594E7-B098-4723-9DF0-51EB09C6F054}" type="datetimeFigureOut">
              <a:rPr lang="he-IL" smtClean="0"/>
              <a:pPr/>
              <a:t>כ'/חשון/תשע"ח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73DE9-2B5A-4161-97F9-602D18D4F2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594E7-B098-4723-9DF0-51EB09C6F054}" type="datetimeFigureOut">
              <a:rPr lang="he-IL" smtClean="0"/>
              <a:pPr/>
              <a:t>כ'/חשון/תשע"ח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73DE9-2B5A-4161-97F9-602D18D4F2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594E7-B098-4723-9DF0-51EB09C6F054}" type="datetimeFigureOut">
              <a:rPr lang="he-IL" smtClean="0"/>
              <a:pPr/>
              <a:t>כ'/חשון/תשע"ח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73DE9-2B5A-4161-97F9-602D18D4F2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594E7-B098-4723-9DF0-51EB09C6F054}" type="datetimeFigureOut">
              <a:rPr lang="he-IL" smtClean="0"/>
              <a:pPr/>
              <a:t>כ'/חשון/תשע"ח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73DE9-2B5A-4161-97F9-602D18D4F26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לבן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594E7-B098-4723-9DF0-51EB09C6F054}" type="datetimeFigureOut">
              <a:rPr lang="he-IL" smtClean="0"/>
              <a:pPr/>
              <a:t>כ'/חשון/תשע"ח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73DE9-2B5A-4161-97F9-602D18D4F2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594E7-B098-4723-9DF0-51EB09C6F054}" type="datetimeFigureOut">
              <a:rPr lang="he-IL" smtClean="0"/>
              <a:pPr/>
              <a:t>כ'/חשון/תשע"ח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73DE9-2B5A-4161-97F9-602D18D4F2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594E7-B098-4723-9DF0-51EB09C6F054}" type="datetimeFigureOut">
              <a:rPr lang="he-IL" smtClean="0"/>
              <a:pPr/>
              <a:t>כ'/חשון/תשע"ח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73DE9-2B5A-4161-97F9-602D18D4F2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594E7-B098-4723-9DF0-51EB09C6F054}" type="datetimeFigureOut">
              <a:rPr lang="he-IL" smtClean="0"/>
              <a:pPr/>
              <a:t>כ'/חשון/תשע"ח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73DE9-2B5A-4161-97F9-602D18D4F26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מלבן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594E7-B098-4723-9DF0-51EB09C6F054}" type="datetimeFigureOut">
              <a:rPr lang="he-IL" smtClean="0"/>
              <a:pPr/>
              <a:t>כ'/חשון/תשע"ח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73DE9-2B5A-4161-97F9-602D18D4F2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594E7-B098-4723-9DF0-51EB09C6F054}" type="datetimeFigureOut">
              <a:rPr lang="he-IL" smtClean="0"/>
              <a:pPr/>
              <a:t>כ'/חשון/תשע"ח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73DE9-2B5A-4161-97F9-602D18D4F26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9" name="תרשים זרימה: תהליך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תרשים זרימה: תהליך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עוגה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טבעת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B594E7-B098-4723-9DF0-51EB09C6F054}" type="datetimeFigureOut">
              <a:rPr lang="he-IL" smtClean="0"/>
              <a:pPr/>
              <a:t>כ'/חשון/תשע"ח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E73DE9-2B5A-4161-97F9-602D18D4F26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5" name="מלבן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3S6JA8uEn4" TargetMode="External"/><Relationship Id="rId2" Type="http://schemas.openxmlformats.org/officeDocument/2006/relationships/hyperlink" Target="https://youtu.be/xWk1TDx8F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NBc00-q3-L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תוצאת תמונה עבור יד מרדכי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rot="20362970">
            <a:off x="-746385" y="315678"/>
            <a:ext cx="4643470" cy="2286016"/>
          </a:xfrm>
        </p:spPr>
        <p:txBody>
          <a:bodyPr>
            <a:noAutofit/>
            <a:scene3d>
              <a:camera prst="isometricOffAxis1Right"/>
              <a:lightRig rig="threePt" dir="t"/>
            </a:scene3d>
          </a:bodyPr>
          <a:lstStyle/>
          <a:p>
            <a:r>
              <a:rPr lang="he-IL" sz="3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IrisUPC" pitchFamily="34" charset="-34"/>
              </a:rPr>
              <a:t>שם המגישות: </a:t>
            </a:r>
          </a:p>
          <a:p>
            <a:r>
              <a:rPr lang="he-IL" sz="3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IrisUPC" pitchFamily="34" charset="-34"/>
              </a:rPr>
              <a:t>גלי גיטין ויהרית דיין</a:t>
            </a:r>
          </a:p>
          <a:p>
            <a:r>
              <a:rPr lang="he-IL" sz="3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IrisUPC" pitchFamily="34" charset="-34"/>
              </a:rPr>
              <a:t>כיתה: </a:t>
            </a:r>
            <a:r>
              <a:rPr lang="he-IL" sz="3600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IrisUPC" pitchFamily="34" charset="-34"/>
              </a:rPr>
              <a:t>ז'1</a:t>
            </a:r>
            <a:endParaRPr lang="he-IL" sz="36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IrisUPC" pitchFamily="34" charset="-34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e-IL" sz="8000" dirty="0" smtClean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יד מרדכי</a:t>
            </a:r>
            <a:endParaRPr lang="he-IL" sz="8000" dirty="0">
              <a:solidFill>
                <a:srgbClr val="00206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  <a:reflection blurRad="6350" stA="60000" endA="900" endPos="580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e-IL" sz="3600" dirty="0" smtClean="0">
                <a:latin typeface="Aharoni" pitchFamily="2" charset="-79"/>
                <a:cs typeface="Aharoni" pitchFamily="2" charset="-79"/>
              </a:rPr>
              <a:t>   שם הישוב: קיבוץ יד מרדכי</a:t>
            </a:r>
          </a:p>
          <a:p>
            <a:pPr>
              <a:buNone/>
            </a:pPr>
            <a:r>
              <a:rPr lang="he-IL" sz="3600" dirty="0" smtClean="0">
                <a:latin typeface="Aharoni" pitchFamily="2" charset="-79"/>
                <a:cs typeface="Aharoni" pitchFamily="2" charset="-79"/>
              </a:rPr>
              <a:t>   מיקום בארץ+מפה:</a:t>
            </a:r>
          </a:p>
          <a:p>
            <a:pPr>
              <a:buNone/>
            </a:pPr>
            <a:r>
              <a:rPr lang="he-IL" sz="3600" dirty="0" smtClean="0">
                <a:latin typeface="Aharoni" pitchFamily="2" charset="-79"/>
                <a:cs typeface="Aharoni" pitchFamily="2" charset="-79"/>
              </a:rPr>
              <a:t>   הקיבוץ שוכן באזור מישור החוף.                        (כעשרה קילומטרים מדרום העיר אשקלון)</a:t>
            </a:r>
          </a:p>
          <a:p>
            <a:pPr>
              <a:buNone/>
            </a:pPr>
            <a:endParaRPr lang="he-IL" dirty="0" smtClean="0"/>
          </a:p>
        </p:txBody>
      </p:sp>
      <p:pic>
        <p:nvPicPr>
          <p:cNvPr id="1026" name="Picture 2" descr="תוצאת תמונה עבור יד מרדכי מפה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071942"/>
            <a:ext cx="2857520" cy="24143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0" name="Picture 6" descr="יד מרדכי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64613" y="-136525"/>
            <a:ext cx="114300" cy="114300"/>
          </a:xfrm>
          <a:prstGeom prst="rect">
            <a:avLst/>
          </a:prstGeom>
          <a:noFill/>
        </p:spPr>
      </p:pic>
      <p:pic>
        <p:nvPicPr>
          <p:cNvPr id="1032" name="Picture 8" descr="יד מרדכי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64613" y="-136525"/>
            <a:ext cx="114300" cy="114300"/>
          </a:xfrm>
          <a:prstGeom prst="rect">
            <a:avLst/>
          </a:prstGeom>
          <a:noFill/>
        </p:spPr>
      </p:pic>
      <p:pic>
        <p:nvPicPr>
          <p:cNvPr id="1034" name="Picture 10" descr="יד מרדכי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64613" y="-136525"/>
            <a:ext cx="114300" cy="114300"/>
          </a:xfrm>
          <a:prstGeom prst="rect">
            <a:avLst/>
          </a:prstGeom>
          <a:noFill/>
        </p:spPr>
      </p:pic>
      <p:pic>
        <p:nvPicPr>
          <p:cNvPr id="1036" name="Picture 12" descr="יד מרדכי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64613" y="-136525"/>
            <a:ext cx="114300" cy="114300"/>
          </a:xfrm>
          <a:prstGeom prst="rect">
            <a:avLst/>
          </a:prstGeom>
          <a:noFill/>
        </p:spPr>
      </p:pic>
      <p:pic>
        <p:nvPicPr>
          <p:cNvPr id="1038" name="Picture 14" descr="יד מרדכי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64613" y="-136525"/>
            <a:ext cx="114300" cy="114300"/>
          </a:xfrm>
          <a:prstGeom prst="rect">
            <a:avLst/>
          </a:prstGeom>
          <a:noFill/>
        </p:spPr>
      </p:pic>
      <p:pic>
        <p:nvPicPr>
          <p:cNvPr id="1040" name="Picture 16" descr="יד מרדכי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64613" y="-136525"/>
            <a:ext cx="114300" cy="114300"/>
          </a:xfrm>
          <a:prstGeom prst="rect">
            <a:avLst/>
          </a:prstGeom>
          <a:noFill/>
        </p:spPr>
      </p:pic>
      <p:pic>
        <p:nvPicPr>
          <p:cNvPr id="1042" name="Picture 18" descr="תוצאת תמונה עבור יד מרדכי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4029560"/>
            <a:ext cx="5214941" cy="2828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2910" y="-285776"/>
            <a:ext cx="8229600" cy="1643074"/>
          </a:xfrm>
        </p:spPr>
        <p:txBody>
          <a:bodyPr>
            <a:normAutofit/>
          </a:bodyPr>
          <a:lstStyle/>
          <a:p>
            <a:pPr algn="ctr"/>
            <a:r>
              <a:rPr lang="he-IL" sz="4800" dirty="0" smtClean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הקמת </a:t>
            </a:r>
            <a:r>
              <a:rPr lang="he-IL" sz="4800" dirty="0" smtClean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הקיבוץ </a:t>
            </a:r>
            <a:r>
              <a:rPr lang="he-IL" sz="4800" dirty="0" smtClean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ומשמעות שם </a:t>
            </a:r>
            <a:r>
              <a:rPr lang="he-IL" sz="4800" dirty="0" smtClean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הקיבוץ</a:t>
            </a:r>
            <a:endParaRPr lang="he-IL" sz="4800" dirty="0">
              <a:solidFill>
                <a:srgbClr val="00206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  <a:reflection blurRad="6350" stA="60000" endA="900" endPos="580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42910" y="1071546"/>
            <a:ext cx="8229600" cy="4525963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Aharoni" pitchFamily="2" charset="-79"/>
                <a:cs typeface="Aharoni" pitchFamily="2" charset="-79"/>
              </a:rPr>
              <a:t>הישוב הוקם על ידי חברי התנועה הקיבוצית מפולין, חברי התנועה עלו לארץ בשנים                               1933-1938.</a:t>
            </a:r>
          </a:p>
          <a:p>
            <a:r>
              <a:rPr lang="he-IL" dirty="0" smtClean="0">
                <a:latin typeface="Aharoni" pitchFamily="2" charset="-79"/>
                <a:cs typeface="Aharoni" pitchFamily="2" charset="-79"/>
              </a:rPr>
              <a:t>בשנת 1943 הקיבוץ יוסד באופן רשמי ושמו נקרא יד מרדכי , על שם איש השומר הצעיר מרדכי </a:t>
            </a:r>
            <a:r>
              <a:rPr lang="he-IL" dirty="0" err="1" smtClean="0">
                <a:latin typeface="Aharoni" pitchFamily="2" charset="-79"/>
                <a:cs typeface="Aharoni" pitchFamily="2" charset="-79"/>
              </a:rPr>
              <a:t>אנילביץ</a:t>
            </a:r>
            <a:r>
              <a:rPr lang="he-IL" dirty="0" smtClean="0">
                <a:latin typeface="Aharoni" pitchFamily="2" charset="-79"/>
                <a:cs typeface="Aharoni" pitchFamily="2" charset="-79"/>
              </a:rPr>
              <a:t>', שנפל במהלך מרד גטו ורשה והיה אחד ממנהיגיו. </a:t>
            </a:r>
            <a:endParaRPr lang="he-IL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1506" name="Picture 2" descr="תוצאת תמונה עבור יד מרדכי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429132"/>
            <a:ext cx="8715404" cy="21788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he-IL" sz="6600" dirty="0" smtClean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אוכלוסיה ושטח</a:t>
            </a:r>
            <a:endParaRPr lang="he-IL" sz="6600" dirty="0">
              <a:solidFill>
                <a:srgbClr val="00206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  <a:reflection blurRad="6350" stA="60000" endA="900" endPos="580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e-IL" dirty="0" smtClean="0">
                <a:latin typeface="Aharoni" pitchFamily="2" charset="-79"/>
                <a:cs typeface="Aharoni" pitchFamily="2" charset="-79"/>
              </a:rPr>
              <a:t>   גודל אוכלוסיה כ-734 תושבים                                   (לפי סוף שנת 2016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(</a:t>
            </a:r>
          </a:p>
          <a:p>
            <a:pPr>
              <a:buNone/>
            </a:pPr>
            <a:r>
              <a:rPr lang="he-IL" dirty="0" smtClean="0">
                <a:latin typeface="Aharoni" pitchFamily="2" charset="-79"/>
                <a:cs typeface="Aharoni" pitchFamily="2" charset="-79"/>
              </a:rPr>
              <a:t>   שטח הקרקע שהוקצה לקיבוץ היה 14 דונם אך כיום הקיבוץ גדול ומפותח ושטחו גדול בהרבה יותר מ14 דונם.</a:t>
            </a:r>
            <a:endParaRPr lang="he-IL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1268" name="Picture 4" descr="תוצאת תמונה עבור יד מרדכי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876"/>
            <a:ext cx="3996204" cy="30051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70" name="Picture 6" descr="תוצאת תמונה עבור יד מרדכי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714752"/>
            <a:ext cx="2928958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6600" dirty="0" smtClean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ענפי כלכלה</a:t>
            </a:r>
            <a:endParaRPr lang="he-IL" sz="6600" dirty="0">
              <a:solidFill>
                <a:srgbClr val="00206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  <a:reflection blurRad="6350" stA="60000" endA="900" endPos="580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   </a:t>
            </a:r>
            <a:r>
              <a:rPr lang="he-IL" sz="3600" dirty="0" smtClean="0">
                <a:latin typeface="Aharoni" pitchFamily="2" charset="-79"/>
                <a:cs typeface="Aharoni" pitchFamily="2" charset="-79"/>
              </a:rPr>
              <a:t>התושבים בקיבוץ עוסקים בחקלאות, תעשיה(הקיבוץ הוא הבעלים של מחצית מכוורת יד מרדכי בשיתוף עם קבוצת שטראוס), מסחר ותיירות.</a:t>
            </a:r>
            <a:endParaRPr lang="he-IL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he-IL" dirty="0"/>
          </a:p>
        </p:txBody>
      </p:sp>
      <p:pic>
        <p:nvPicPr>
          <p:cNvPr id="10242" name="Picture 2" descr="תוצאת תמונה עבור יד מרדכי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571876"/>
            <a:ext cx="4929222" cy="275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6600" dirty="0" smtClean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הסיבות להקמת </a:t>
            </a:r>
            <a:r>
              <a:rPr lang="he-IL" sz="6600" dirty="0" smtClean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הקיבוץ</a:t>
            </a:r>
            <a:endParaRPr lang="he-IL" sz="6600" dirty="0">
              <a:solidFill>
                <a:srgbClr val="00206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  <a:reflection blurRad="6350" stA="60000" endA="900" endPos="580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dirty="0" smtClean="0"/>
              <a:t>בהחלטת האו"ם על הקמת המדינה הקיבוץ לא נכלל בתוך שטחה של מדינת ישראל ולכן חברי התנועה הקיבוצית מיהרו לבנות וליישב את הקיבוץ לפני פריצת מלחמת ששת הימים .</a:t>
            </a:r>
          </a:p>
          <a:p>
            <a:pPr>
              <a:buNone/>
            </a:pPr>
            <a:r>
              <a:rPr lang="he-IL" dirty="0" smtClean="0"/>
              <a:t> הקיבוץ הוקם כדי להשלים את מפעל ההתיישבות בנגב המערבי, בשכנות לקיבוצים גברעם וניר עם וזאת בשל מיקומו.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6600" dirty="0" smtClean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שינויים שעבר </a:t>
            </a:r>
            <a:r>
              <a:rPr lang="he-IL" sz="6600" dirty="0" smtClean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הקיבוץ</a:t>
            </a:r>
            <a:endParaRPr lang="he-IL" sz="6600" dirty="0">
              <a:solidFill>
                <a:srgbClr val="00206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  <a:reflection blurRad="6350" stA="60000" endA="900" endPos="580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14348" y="1428736"/>
            <a:ext cx="8229600" cy="5214974"/>
          </a:xfrm>
        </p:spPr>
        <p:txBody>
          <a:bodyPr>
            <a:noAutofit/>
          </a:bodyPr>
          <a:lstStyle/>
          <a:p>
            <a:r>
              <a:rPr lang="he-IL" sz="2800" dirty="0" smtClean="0"/>
              <a:t>במהלך שנותיו הראשונות של הקיבוץ פרצו מלחמת ששת הימים ומלחמת העצמאות ופלשו אל הקיבוץ החיילים של הצבא המצרי , והקיבוץ נורה , הופגז ונהרס .</a:t>
            </a:r>
          </a:p>
          <a:p>
            <a:r>
              <a:rPr lang="he-IL" sz="2800" dirty="0" smtClean="0"/>
              <a:t>ב5 בנובמבר 1948 הגיעו לוחמי גדוד 55 גבעתי כדי לשקם את הקיבוץ המשוחרר.</a:t>
            </a:r>
          </a:p>
          <a:p>
            <a:r>
              <a:rPr lang="he-IL" sz="2800" dirty="0" smtClean="0"/>
              <a:t>באותה השנה הצטרף לקיבוץ גרעין של חברי השומר הצעיר מבולגריה ואחריהם הגיע גרעין נוסף של צעירים מאורוגוואי.</a:t>
            </a:r>
          </a:p>
          <a:p>
            <a:r>
              <a:rPr lang="he-IL" sz="2800" dirty="0" smtClean="0"/>
              <a:t>כיום , הקיבוץ השתקם והתפתח וקיימים בו מרכזי תעסוקה שונים, אנדרטות ומקומות זיכרון לנופלי הקרב , ועד היום </a:t>
            </a:r>
            <a:r>
              <a:rPr lang="he-IL" sz="2800" dirty="0" err="1" smtClean="0"/>
              <a:t>משתורר</a:t>
            </a:r>
            <a:r>
              <a:rPr lang="he-IL" sz="2800" dirty="0" smtClean="0"/>
              <a:t> בקיבוץ אורח חיים עירוני .</a:t>
            </a:r>
            <a:endParaRPr lang="he-IL" sz="2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6600" dirty="0" smtClean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מידע נוסף על הישוב</a:t>
            </a:r>
            <a:endParaRPr lang="he-IL" sz="6600" dirty="0">
              <a:solidFill>
                <a:srgbClr val="00206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  <a:reflection blurRad="6350" stA="60000" endA="900" endPos="580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357290" y="1714488"/>
            <a:ext cx="7498080" cy="4800600"/>
          </a:xfrm>
        </p:spPr>
        <p:txBody>
          <a:bodyPr/>
          <a:lstStyle/>
          <a:p>
            <a:r>
              <a:rPr lang="he-IL" dirty="0" smtClean="0">
                <a:hlinkClick r:id="rId2"/>
              </a:rPr>
              <a:t>יד מרדכי מרגש כל טעם</a:t>
            </a:r>
            <a:r>
              <a:rPr lang="he-IL" dirty="0" smtClean="0"/>
              <a:t> </a:t>
            </a:r>
          </a:p>
          <a:p>
            <a:endParaRPr lang="he-IL" dirty="0" smtClean="0">
              <a:hlinkClick r:id="rId3"/>
            </a:endParaRPr>
          </a:p>
          <a:p>
            <a:r>
              <a:rPr lang="he-IL" dirty="0" smtClean="0">
                <a:hlinkClick r:id="rId3"/>
              </a:rPr>
              <a:t>יום בקיבוץ יד מרדכי</a:t>
            </a:r>
            <a:endParaRPr lang="he-IL" dirty="0" smtClean="0"/>
          </a:p>
          <a:p>
            <a:endParaRPr lang="he-IL" dirty="0" smtClean="0">
              <a:hlinkClick r:id="rId4"/>
            </a:endParaRPr>
          </a:p>
          <a:p>
            <a:r>
              <a:rPr lang="he-IL" dirty="0" smtClean="0">
                <a:hlinkClick r:id="rId4"/>
              </a:rPr>
              <a:t>קיבוץ יד מרדכי - הסיפור של מלחמת השחרור</a:t>
            </a:r>
            <a:endParaRPr lang="he-IL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פנה השמש">
  <a:themeElements>
    <a:clrScheme name="מפנה השמש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מפנה השמ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מפנה השמ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220</TotalTime>
  <Words>300</Words>
  <Application>Microsoft Office PowerPoint</Application>
  <PresentationFormat>‫הצגה על המסך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מפנה השמש</vt:lpstr>
      <vt:lpstr>שקופית 1</vt:lpstr>
      <vt:lpstr>יד מרדכי</vt:lpstr>
      <vt:lpstr>הקמת הקיבוץ ומשמעות שם הקיבוץ</vt:lpstr>
      <vt:lpstr>אוכלוסיה ושטח</vt:lpstr>
      <vt:lpstr>ענפי כלכלה</vt:lpstr>
      <vt:lpstr>הסיבות להקמת הקיבוץ</vt:lpstr>
      <vt:lpstr>שינויים שעבר הקיבוץ</vt:lpstr>
      <vt:lpstr>מידע נוסף על הישוב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user</cp:lastModifiedBy>
  <cp:revision>20</cp:revision>
  <dcterms:created xsi:type="dcterms:W3CDTF">2017-11-09T12:33:14Z</dcterms:created>
  <dcterms:modified xsi:type="dcterms:W3CDTF">2017-11-09T16:14:41Z</dcterms:modified>
</cp:coreProperties>
</file>