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 bookmarkIdSeed="2">
  <p:sldMasterIdLst>
    <p:sldMasterId id="2147483648" r:id="rId1"/>
  </p:sldMasterIdLst>
  <p:sldIdLst>
    <p:sldId id="256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9" r:id="rId10"/>
    <p:sldId id="285" r:id="rId11"/>
    <p:sldId id="290" r:id="rId12"/>
    <p:sldId id="286" r:id="rId13"/>
    <p:sldId id="287" r:id="rId14"/>
    <p:sldId id="288" r:id="rId15"/>
    <p:sldId id="272" r:id="rId16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D5593-8C89-4090-B156-D926C3B5AAAC}" type="datetimeFigureOut">
              <a:rPr lang="he-IL" smtClean="0"/>
              <a:t>כ"א/טבת/תשע"ז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03F71-D3DA-4162-8E6C-9D431EA8FFD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6934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D5593-8C89-4090-B156-D926C3B5AAAC}" type="datetimeFigureOut">
              <a:rPr lang="he-IL" smtClean="0"/>
              <a:t>כ"א/טבת/תשע"ז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03F71-D3DA-4162-8E6C-9D431EA8FFD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0909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D5593-8C89-4090-B156-D926C3B5AAAC}" type="datetimeFigureOut">
              <a:rPr lang="he-IL" smtClean="0"/>
              <a:t>כ"א/טבת/תשע"ז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03F71-D3DA-4162-8E6C-9D431EA8FFD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7969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D5593-8C89-4090-B156-D926C3B5AAAC}" type="datetimeFigureOut">
              <a:rPr lang="he-IL" smtClean="0"/>
              <a:t>כ"א/טבת/תשע"ז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03F71-D3DA-4162-8E6C-9D431EA8FFD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99894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D5593-8C89-4090-B156-D926C3B5AAAC}" type="datetimeFigureOut">
              <a:rPr lang="he-IL" smtClean="0"/>
              <a:t>כ"א/טבת/תשע"ז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03F71-D3DA-4162-8E6C-9D431EA8FFD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70323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D5593-8C89-4090-B156-D926C3B5AAAC}" type="datetimeFigureOut">
              <a:rPr lang="he-IL" smtClean="0"/>
              <a:t>כ"א/טבת/תשע"ז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03F71-D3DA-4162-8E6C-9D431EA8FFD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97179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D5593-8C89-4090-B156-D926C3B5AAAC}" type="datetimeFigureOut">
              <a:rPr lang="he-IL" smtClean="0"/>
              <a:t>כ"א/טבת/תשע"ז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03F71-D3DA-4162-8E6C-9D431EA8FFD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5903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D5593-8C89-4090-B156-D926C3B5AAAC}" type="datetimeFigureOut">
              <a:rPr lang="he-IL" smtClean="0"/>
              <a:t>כ"א/טבת/תשע"ז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03F71-D3DA-4162-8E6C-9D431EA8FFD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19481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D5593-8C89-4090-B156-D926C3B5AAAC}" type="datetimeFigureOut">
              <a:rPr lang="he-IL" smtClean="0"/>
              <a:t>כ"א/טבת/תשע"ז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03F71-D3DA-4162-8E6C-9D431EA8FFD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89433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D5593-8C89-4090-B156-D926C3B5AAAC}" type="datetimeFigureOut">
              <a:rPr lang="he-IL" smtClean="0"/>
              <a:t>כ"א/טבת/תשע"ז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03F71-D3DA-4162-8E6C-9D431EA8FFD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90730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D5593-8C89-4090-B156-D926C3B5AAAC}" type="datetimeFigureOut">
              <a:rPr lang="he-IL" smtClean="0"/>
              <a:t>כ"א/טבת/תשע"ז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03F71-D3DA-4162-8E6C-9D431EA8FFD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79380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D5593-8C89-4090-B156-D926C3B5AAAC}" type="datetimeFigureOut">
              <a:rPr lang="he-IL" smtClean="0"/>
              <a:t>כ"א/טבת/תשע"ז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03F71-D3DA-4162-8E6C-9D431EA8FFD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17674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vahadvarim.co.il/yaldey-online/246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2226174" y="1844824"/>
            <a:ext cx="6539800" cy="1800200"/>
          </a:xfrm>
        </p:spPr>
        <p:txBody>
          <a:bodyPr>
            <a:normAutofit fontScale="90000"/>
          </a:bodyPr>
          <a:lstStyle/>
          <a:p>
            <a:r>
              <a:rPr lang="he-IL" sz="4900" b="1" dirty="0" smtClean="0">
                <a:cs typeface="+mn-cs"/>
              </a:rPr>
              <a:t>הכנת עבודה מסכמת  </a:t>
            </a:r>
            <a:r>
              <a:rPr lang="en-US" sz="4900" b="1" dirty="0" smtClean="0">
                <a:cs typeface="+mn-cs"/>
              </a:rPr>
              <a:t/>
            </a:r>
            <a:br>
              <a:rPr lang="en-US" sz="4900" b="1" dirty="0" smtClean="0">
                <a:cs typeface="+mn-cs"/>
              </a:rPr>
            </a:br>
            <a:r>
              <a:rPr lang="he-IL" sz="4900" b="1" dirty="0" smtClean="0">
                <a:cs typeface="+mn-cs"/>
              </a:rPr>
              <a:t>חקר המדעי</a:t>
            </a:r>
            <a:r>
              <a:rPr lang="he-IL" dirty="0" smtClean="0">
                <a:cs typeface="+mn-cs"/>
              </a:rPr>
              <a:t/>
            </a:r>
            <a:br>
              <a:rPr lang="he-IL" dirty="0" smtClean="0">
                <a:cs typeface="+mn-cs"/>
              </a:rPr>
            </a:br>
            <a:r>
              <a:rPr lang="he-IL" sz="3600" dirty="0" smtClean="0">
                <a:cs typeface="+mn-cs"/>
              </a:rPr>
              <a:t>הנחיות לתלמידי חטיבת ביניים</a:t>
            </a:r>
            <a:endParaRPr lang="he-IL" sz="3600" dirty="0">
              <a:cs typeface="+mn-cs"/>
            </a:endParaRPr>
          </a:p>
        </p:txBody>
      </p:sp>
      <p:pic>
        <p:nvPicPr>
          <p:cNvPr id="4" name="תמונה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1858" y="404664"/>
            <a:ext cx="3888432" cy="1043136"/>
          </a:xfrm>
          <a:prstGeom prst="rect">
            <a:avLst/>
          </a:prstGeom>
          <a:noFill/>
        </p:spPr>
      </p:pic>
      <p:pic>
        <p:nvPicPr>
          <p:cNvPr id="6" name="Picture 1029" descr="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4149080"/>
            <a:ext cx="2251710" cy="2430780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7" name="מלבן 6"/>
          <p:cNvSpPr/>
          <p:nvPr/>
        </p:nvSpPr>
        <p:spPr>
          <a:xfrm>
            <a:off x="4139952" y="6436667"/>
            <a:ext cx="1138555" cy="28638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he-IL" sz="1100">
                <a:effectLst/>
                <a:ea typeface="Calibri"/>
                <a:cs typeface="Arial"/>
              </a:rPr>
              <a:t>מיכאל אנג'לו</a:t>
            </a:r>
            <a:endParaRPr lang="en-US" sz="1100">
              <a:effectLst/>
              <a:ea typeface="Calibri"/>
              <a:cs typeface="Arial"/>
            </a:endParaRPr>
          </a:p>
        </p:txBody>
      </p:sp>
      <p:sp>
        <p:nvSpPr>
          <p:cNvPr id="8" name="הסבר אליפטי 7"/>
          <p:cNvSpPr/>
          <p:nvPr/>
        </p:nvSpPr>
        <p:spPr>
          <a:xfrm>
            <a:off x="6228184" y="4149080"/>
            <a:ext cx="2376264" cy="1656184"/>
          </a:xfrm>
          <a:prstGeom prst="wedgeEllipseCallout">
            <a:avLst>
              <a:gd name="adj1" fmla="val -81557"/>
              <a:gd name="adj2" fmla="val 4056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fontAlgn="base"/>
            <a:r>
              <a:rPr lang="he-IL" sz="1400" b="1" dirty="0" smtClean="0">
                <a:solidFill>
                  <a:schemeClr val="tx1"/>
                </a:solidFill>
              </a:rPr>
              <a:t>אל </a:t>
            </a:r>
            <a:r>
              <a:rPr lang="he-IL" sz="1400" b="1" dirty="0">
                <a:solidFill>
                  <a:schemeClr val="tx1"/>
                </a:solidFill>
              </a:rPr>
              <a:t>תיבהלו מהאתגר שלפניכם,</a:t>
            </a:r>
            <a:endParaRPr lang="en-US" sz="1400" dirty="0">
              <a:solidFill>
                <a:schemeClr val="tx1"/>
              </a:solidFill>
            </a:endParaRPr>
          </a:p>
          <a:p>
            <a:pPr fontAlgn="base"/>
            <a:r>
              <a:rPr lang="he-IL" sz="1400" b="1" dirty="0">
                <a:solidFill>
                  <a:schemeClr val="tx1"/>
                </a:solidFill>
              </a:rPr>
              <a:t>גם את הפסל של דוד, התחלתי מבלוק.</a:t>
            </a:r>
            <a:r>
              <a:rPr lang="he-IL" sz="1400" dirty="0">
                <a:solidFill>
                  <a:schemeClr val="tx1"/>
                </a:solidFill>
              </a:rPr>
              <a:t> </a:t>
            </a:r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9" name="תמונה 8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58" t="898" r="14887" b="-898"/>
          <a:stretch/>
        </p:blipFill>
        <p:spPr bwMode="auto">
          <a:xfrm>
            <a:off x="167640" y="152400"/>
            <a:ext cx="2362200" cy="649742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641899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755576" y="332656"/>
            <a:ext cx="770485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000" b="1" i="1" dirty="0" smtClean="0">
                <a:sym typeface="Symbol"/>
              </a:rPr>
              <a:t> </a:t>
            </a:r>
            <a:r>
              <a:rPr lang="he-IL" sz="2000" b="1" i="1" dirty="0" smtClean="0"/>
              <a:t>המלצות </a:t>
            </a:r>
            <a:r>
              <a:rPr lang="he-IL" sz="2000" b="1" i="1" dirty="0"/>
              <a:t>לניסוח: </a:t>
            </a:r>
            <a:r>
              <a:rPr lang="en-US" sz="2000" b="1" i="1" dirty="0" smtClean="0"/>
              <a:t/>
            </a:r>
            <a:br>
              <a:rPr lang="en-US" sz="2000" b="1" i="1" dirty="0" smtClean="0"/>
            </a:br>
            <a:r>
              <a:rPr lang="he-IL" sz="2000" b="1" i="1" dirty="0"/>
              <a:t/>
            </a:r>
            <a:br>
              <a:rPr lang="he-IL" sz="2000" b="1" i="1" dirty="0"/>
            </a:br>
            <a:r>
              <a:rPr lang="he-IL" sz="2000" i="1" dirty="0" smtClean="0"/>
              <a:t>התחילו </a:t>
            </a:r>
            <a:r>
              <a:rPr lang="he-IL" sz="2000" i="1" dirty="0"/>
              <a:t>במשפט פתיחה, כמו: "בניסוי/תצפית שערכנו </a:t>
            </a:r>
            <a:r>
              <a:rPr lang="he-IL" sz="2000" i="1" dirty="0" smtClean="0"/>
              <a:t>בדקנו את .....</a:t>
            </a:r>
            <a:r>
              <a:rPr lang="en-US" sz="2000" i="1" dirty="0" smtClean="0"/>
              <a:t/>
            </a:r>
            <a:br>
              <a:rPr lang="en-US" sz="2000" i="1" dirty="0" smtClean="0"/>
            </a:br>
            <a:r>
              <a:rPr lang="en-US" sz="2000" i="1" dirty="0" smtClean="0"/>
              <a:t/>
            </a:r>
            <a:br>
              <a:rPr lang="en-US" sz="2000" i="1" dirty="0" smtClean="0"/>
            </a:br>
            <a:r>
              <a:rPr lang="he-IL" sz="2000" i="1" dirty="0" smtClean="0"/>
              <a:t>התוצאות </a:t>
            </a:r>
            <a:r>
              <a:rPr lang="he-IL" sz="2000" i="1" dirty="0"/>
              <a:t>מוצגות בתצלומים מס'...בטבלאות מס'...ובגרפים מס'....</a:t>
            </a:r>
            <a:r>
              <a:rPr lang="he-IL" sz="2000" b="1" i="1" dirty="0"/>
              <a:t>.</a:t>
            </a:r>
            <a:r>
              <a:rPr lang="he-IL" sz="2000" i="1" dirty="0"/>
              <a:t/>
            </a:r>
            <a:br>
              <a:rPr lang="he-IL" sz="2000" i="1" dirty="0"/>
            </a:br>
            <a:r>
              <a:rPr lang="he-IL" sz="2000" i="1" dirty="0"/>
              <a:t/>
            </a:r>
            <a:br>
              <a:rPr lang="he-IL" sz="2000" i="1" dirty="0"/>
            </a:br>
            <a:r>
              <a:rPr lang="he-IL" sz="2000" i="1" dirty="0"/>
              <a:t>- אם ביצעתם כמה ניסויים/תצפיות, כשאחד מתבסס על קודמו, </a:t>
            </a:r>
            <a:r>
              <a:rPr lang="he-IL" sz="2000" i="1" dirty="0" smtClean="0"/>
              <a:t>ניתן לנסח  </a:t>
            </a:r>
            <a:r>
              <a:rPr lang="he-IL" sz="2000" i="1" dirty="0"/>
              <a:t>זאת, כמו בדוגמא: "תוצאות התצפית הראשונה מראות שמספר הציפורים  הרב ביותר שנצפה (31) היה כאשר הטמפרטורה הייתה מעל </a:t>
            </a:r>
            <a:r>
              <a:rPr lang="en-US" sz="2000" i="1" dirty="0"/>
              <a:t>°c</a:t>
            </a:r>
            <a:r>
              <a:rPr lang="he-IL" sz="2000" i="1" dirty="0"/>
              <a:t>25. לפיכך, המדידות בתצפיות הבאות בוצעו מעל טמפרטורה זו".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2876248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מלבן 5"/>
          <p:cNvSpPr/>
          <p:nvPr/>
        </p:nvSpPr>
        <p:spPr>
          <a:xfrm>
            <a:off x="1143000" y="838200"/>
            <a:ext cx="765427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Clr>
                <a:srgbClr val="7030A0"/>
              </a:buClr>
              <a:buFont typeface="Wingdings 3" panose="05040102010807070707" pitchFamily="18" charset="2"/>
              <a:buChar char=""/>
            </a:pPr>
            <a:r>
              <a:rPr lang="he-IL" sz="2100" b="1" dirty="0" smtClean="0"/>
              <a:t>הסיקו מסקנה/</a:t>
            </a:r>
            <a:r>
              <a:rPr lang="he-IL" sz="2100" b="1" dirty="0" err="1" smtClean="0"/>
              <a:t>ות</a:t>
            </a:r>
            <a:r>
              <a:rPr lang="he-IL" sz="2100" b="1" dirty="0" smtClean="0"/>
              <a:t> מתוך התוצאות שקיבלתם: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he-IL" sz="2100" dirty="0" smtClean="0"/>
              <a:t>נסחו באופן מדויק וברור מסקנה/</a:t>
            </a:r>
            <a:r>
              <a:rPr lang="he-IL" sz="2100" dirty="0" err="1" smtClean="0"/>
              <a:t>ות</a:t>
            </a:r>
            <a:r>
              <a:rPr lang="he-IL" sz="2100" dirty="0" smtClean="0"/>
              <a:t> מדעית/</a:t>
            </a:r>
            <a:r>
              <a:rPr lang="he-IL" sz="2100" dirty="0" err="1" smtClean="0"/>
              <a:t>ות</a:t>
            </a:r>
            <a:r>
              <a:rPr lang="he-IL" sz="2100" dirty="0" smtClean="0"/>
              <a:t> הנובעות מהתוצאות שקיבלתם בתצפית / ניסוי (בטבלאות ובגרפים שהצגתם).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he-IL" sz="2100" dirty="0"/>
              <a:t>המסקנה בנויה </a:t>
            </a:r>
            <a:r>
              <a:rPr lang="he-IL" sz="2100" dirty="0" smtClean="0"/>
              <a:t>מטענה המתייחסת לשאלת החקר שנשאלה, </a:t>
            </a:r>
            <a:r>
              <a:rPr lang="he-IL" sz="2100" dirty="0"/>
              <a:t>ומראיות מתוך </a:t>
            </a:r>
            <a:r>
              <a:rPr lang="he-IL" sz="2100" dirty="0" smtClean="0"/>
              <a:t>ממצאי החקר שתומכות בה. </a:t>
            </a:r>
            <a:r>
              <a:rPr lang="en-US" sz="2100" dirty="0" smtClean="0"/>
              <a:t/>
            </a:r>
            <a:br>
              <a:rPr lang="en-US" sz="2100" dirty="0" smtClean="0"/>
            </a:br>
            <a:endParaRPr lang="en-US" sz="2100" dirty="0"/>
          </a:p>
          <a:p>
            <a:pPr marL="342900" lvl="0" indent="-342900">
              <a:buClr>
                <a:srgbClr val="7030A0"/>
              </a:buClr>
              <a:buFont typeface="Wingdings 3" panose="05040102010807070707" pitchFamily="18" charset="2"/>
              <a:buChar char=""/>
            </a:pPr>
            <a:r>
              <a:rPr lang="he-IL" sz="2100" b="1" dirty="0" smtClean="0"/>
              <a:t>כיתבו </a:t>
            </a:r>
            <a:r>
              <a:rPr lang="he-IL" sz="2100" b="1" dirty="0"/>
              <a:t>את הדיון במסקנות </a:t>
            </a:r>
            <a:r>
              <a:rPr lang="he-IL" sz="2100" b="1" dirty="0" smtClean="0"/>
              <a:t>והתייחסו להיבטים </a:t>
            </a:r>
            <a:r>
              <a:rPr lang="he-IL" sz="2100" b="1" dirty="0"/>
              <a:t>הבאים</a:t>
            </a:r>
            <a:r>
              <a:rPr lang="he-IL" sz="2100" b="1" dirty="0" smtClean="0"/>
              <a:t>: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he-IL" sz="2100" dirty="0" smtClean="0"/>
              <a:t>אישוש </a:t>
            </a:r>
            <a:r>
              <a:rPr lang="he-IL" sz="2100" dirty="0"/>
              <a:t>או הפרכה של השערת החקר:</a:t>
            </a:r>
            <a:br>
              <a:rPr lang="he-IL" sz="2100" dirty="0"/>
            </a:br>
            <a:r>
              <a:rPr lang="he-IL" sz="2100" dirty="0"/>
              <a:t>- אם המסקנות תומכות בהשערה, ניתנת הצדקה בעזרת ידע מדעי </a:t>
            </a:r>
            <a:r>
              <a:rPr lang="he-IL" sz="2100" dirty="0" smtClean="0"/>
              <a:t>מתאים.</a:t>
            </a:r>
            <a:r>
              <a:rPr lang="en-US" sz="2100" dirty="0" smtClean="0"/>
              <a:t/>
            </a:r>
            <a:br>
              <a:rPr lang="en-US" sz="2100" dirty="0" smtClean="0"/>
            </a:br>
            <a:r>
              <a:rPr lang="he-IL" sz="2100" dirty="0"/>
              <a:t>- אם המסקנות סותרות את ההשערה, מוצג דיון בסיבות האפשריות לכך, </a:t>
            </a:r>
            <a:r>
              <a:rPr lang="he-IL" sz="2100" dirty="0" smtClean="0"/>
              <a:t>בהתאם </a:t>
            </a:r>
            <a:r>
              <a:rPr lang="he-IL" sz="2100" dirty="0"/>
              <a:t>לממצאים שהתקבלו. </a:t>
            </a:r>
            <a:endParaRPr lang="he-IL" sz="2100" dirty="0" smtClean="0"/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he-IL" sz="2100" dirty="0" smtClean="0"/>
              <a:t>התייחסות </a:t>
            </a:r>
            <a:r>
              <a:rPr lang="he-IL" sz="2100" dirty="0"/>
              <a:t>למשמעות </a:t>
            </a:r>
            <a:r>
              <a:rPr lang="he-IL" sz="2100" dirty="0" smtClean="0"/>
              <a:t>היישומית של המסקנות (מענה לצורך מדעי-טכנולוגי-חברתי), </a:t>
            </a:r>
            <a:r>
              <a:rPr lang="he-IL" sz="2100" dirty="0"/>
              <a:t>במידה ויש כזו</a:t>
            </a:r>
            <a:r>
              <a:rPr lang="he-IL" sz="2100" dirty="0" smtClean="0"/>
              <a:t>.</a:t>
            </a:r>
          </a:p>
          <a:p>
            <a:pPr marL="342900" lvl="0" indent="-342900">
              <a:buClr>
                <a:srgbClr val="7030A0"/>
              </a:buClr>
              <a:buFont typeface="Wingdings 3" panose="05040102010807070707" pitchFamily="18" charset="2"/>
              <a:buChar char=""/>
            </a:pPr>
            <a:endParaRPr lang="en-US" sz="2100" dirty="0"/>
          </a:p>
          <a:p>
            <a:pPr marL="342900" indent="-342900">
              <a:buClr>
                <a:srgbClr val="7030A0"/>
              </a:buClr>
              <a:buFont typeface="Wingdings 3" panose="05040102010807070707" pitchFamily="18" charset="2"/>
              <a:buChar char=""/>
            </a:pPr>
            <a:r>
              <a:rPr lang="he-IL" sz="2100" b="1" dirty="0" smtClean="0"/>
              <a:t>כיתבו </a:t>
            </a:r>
            <a:r>
              <a:rPr lang="he-IL" sz="2100" b="1" dirty="0"/>
              <a:t>באילו כיוונים הייתם מציעים להמשיך את תהליך </a:t>
            </a:r>
            <a:r>
              <a:rPr lang="he-IL" sz="2100" b="1" dirty="0" smtClean="0"/>
              <a:t>החקר: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he-IL" sz="2100" dirty="0" smtClean="0"/>
              <a:t>לאילו </a:t>
            </a:r>
            <a:r>
              <a:rPr lang="he-IL" sz="2100" dirty="0"/>
              <a:t>מטרות? </a:t>
            </a:r>
            <a:endParaRPr lang="he-IL" sz="2100" dirty="0" smtClean="0"/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he-IL" sz="2100" dirty="0" smtClean="0"/>
              <a:t>מה יהיו שאלות החקר שתמליצו לחקור?</a:t>
            </a:r>
            <a:endParaRPr lang="en-US" sz="2100" dirty="0"/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5867400" y="188640"/>
            <a:ext cx="2929875" cy="504056"/>
          </a:xfrm>
          <a:prstGeom prst="rect">
            <a:avLst/>
          </a:prstGeom>
          <a:solidFill>
            <a:srgbClr val="8064A2"/>
          </a:solidFill>
          <a:ln>
            <a:noFill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38100">
                <a:solidFill>
                  <a:srgbClr val="F2F2F2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he-IL" altLang="he-IL" sz="2800" b="1" dirty="0">
                <a:solidFill>
                  <a:srgbClr val="FFFFFF"/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ה. מסקנות ודיון</a:t>
            </a:r>
          </a:p>
        </p:txBody>
      </p:sp>
      <p:pic>
        <p:nvPicPr>
          <p:cNvPr id="7" name="תמונה 6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32" r="18616"/>
          <a:stretch/>
        </p:blipFill>
        <p:spPr bwMode="auto">
          <a:xfrm>
            <a:off x="0" y="228600"/>
            <a:ext cx="1143000" cy="6400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4004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מלבן 5"/>
          <p:cNvSpPr/>
          <p:nvPr/>
        </p:nvSpPr>
        <p:spPr>
          <a:xfrm>
            <a:off x="1403649" y="894492"/>
            <a:ext cx="73936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buClr>
                <a:srgbClr val="800000"/>
              </a:buClr>
              <a:buFont typeface="Wingdings 3" panose="05040102010807070707" pitchFamily="18" charset="2"/>
              <a:buChar char=""/>
            </a:pPr>
            <a:endParaRPr lang="en-US" dirty="0"/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6156176" y="260648"/>
            <a:ext cx="2442195" cy="504056"/>
          </a:xfrm>
          <a:prstGeom prst="rect">
            <a:avLst/>
          </a:prstGeom>
          <a:solidFill>
            <a:srgbClr val="C0504D"/>
          </a:solidFill>
          <a:ln>
            <a:noFill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38100">
                <a:solidFill>
                  <a:srgbClr val="F2F2F2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he-IL" altLang="he-IL" sz="28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ו. מקורות מידע</a:t>
            </a:r>
            <a:endParaRPr kumimoji="0" lang="he-IL" altLang="he-IL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מלבן 2"/>
          <p:cNvSpPr/>
          <p:nvPr/>
        </p:nvSpPr>
        <p:spPr>
          <a:xfrm>
            <a:off x="1115616" y="1079158"/>
            <a:ext cx="768165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buClr>
                <a:srgbClr val="990000"/>
              </a:buClr>
              <a:buFont typeface="Wingdings 3" panose="05040102010807070707" pitchFamily="18" charset="2"/>
              <a:buChar char=""/>
            </a:pPr>
            <a:r>
              <a:rPr lang="he-IL" sz="2200" b="1" dirty="0"/>
              <a:t>הציגו את רשימת מקורות המידע בהם נעזרתם לכתיבת </a:t>
            </a:r>
            <a:r>
              <a:rPr lang="en-US" sz="2200" b="1" dirty="0" smtClean="0"/>
              <a:t/>
            </a:r>
            <a:br>
              <a:rPr lang="en-US" sz="2200" b="1" dirty="0" smtClean="0"/>
            </a:br>
            <a:r>
              <a:rPr lang="he-IL" sz="2200" b="1" dirty="0" smtClean="0"/>
              <a:t>הרקע </a:t>
            </a:r>
            <a:r>
              <a:rPr lang="he-IL" sz="2200" b="1" dirty="0"/>
              <a:t>המדעי. </a:t>
            </a:r>
            <a:br>
              <a:rPr lang="he-IL" sz="2200" b="1" dirty="0"/>
            </a:br>
            <a:r>
              <a:rPr lang="en-US" sz="2200" dirty="0">
                <a:sym typeface="Symbol"/>
              </a:rPr>
              <a:t></a:t>
            </a:r>
            <a:r>
              <a:rPr lang="he-IL" sz="2200" dirty="0"/>
              <a:t>שימו לב: </a:t>
            </a:r>
            <a:r>
              <a:rPr lang="he-IL" sz="2200" dirty="0" smtClean="0"/>
              <a:t>רושמים את </a:t>
            </a:r>
            <a:r>
              <a:rPr lang="he-IL" sz="2200" dirty="0"/>
              <a:t>מקורות המידע על פי כללים מקובלים לרישום </a:t>
            </a:r>
            <a:r>
              <a:rPr lang="he-IL" sz="2200" dirty="0" smtClean="0"/>
              <a:t>ביבליוגרפי</a:t>
            </a:r>
            <a:r>
              <a:rPr lang="he-IL" sz="2200" dirty="0"/>
              <a:t/>
            </a:r>
            <a:br>
              <a:rPr lang="he-IL" sz="2200" dirty="0"/>
            </a:b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he-IL" sz="2200" b="1" dirty="0" smtClean="0"/>
              <a:t>כללי </a:t>
            </a:r>
            <a:r>
              <a:rPr lang="he-IL" sz="2200" b="1" dirty="0"/>
              <a:t>הרישום </a:t>
            </a:r>
            <a:r>
              <a:rPr lang="he-IL" sz="2200" b="1" dirty="0" smtClean="0"/>
              <a:t>עוסקים בשלושה דברים:</a:t>
            </a:r>
            <a:r>
              <a:rPr lang="en-US" sz="2200" b="1" dirty="0" smtClean="0"/>
              <a:t/>
            </a:r>
            <a:br>
              <a:rPr lang="en-US" sz="2200" b="1" dirty="0" smtClean="0"/>
            </a:br>
            <a:r>
              <a:rPr lang="he-IL" sz="2200" dirty="0" smtClean="0"/>
              <a:t>א. ארגון מקורות המידע לפי רצף א"ב של שם המשפחה של המחבר.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he-IL" sz="2200" dirty="0" smtClean="0"/>
              <a:t>ב. הפרטים שיש לרשום לגבי כל מקור מידע: שם המחבר, שנת הפרסום, כותרת המאמר או הספר, מספרי עמודים, שם ההוצאה לאור.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he-IL" sz="2200" dirty="0" smtClean="0"/>
              <a:t>ג. רצף הצגת פרטי מקור המידע והוספת סימני </a:t>
            </a:r>
            <a:r>
              <a:rPr lang="he-IL" sz="2200" dirty="0"/>
              <a:t>הפיסוק </a:t>
            </a:r>
            <a:r>
              <a:rPr lang="he-IL" sz="2200" dirty="0" smtClean="0"/>
              <a:t>ביניהם </a:t>
            </a:r>
            <a:r>
              <a:rPr lang="en-US" sz="2200" dirty="0" smtClean="0"/>
              <a:t/>
            </a:r>
            <a:br>
              <a:rPr lang="en-US" sz="2200" dirty="0" smtClean="0"/>
            </a:br>
            <a:endParaRPr lang="en-US" sz="2200" b="1" i="1" spc="-50" dirty="0"/>
          </a:p>
        </p:txBody>
      </p:sp>
      <p:pic>
        <p:nvPicPr>
          <p:cNvPr id="7" name="תמונה 6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32" r="18616"/>
          <a:stretch/>
        </p:blipFill>
        <p:spPr bwMode="auto">
          <a:xfrm>
            <a:off x="0" y="228600"/>
            <a:ext cx="1143000" cy="6400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88734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11480" y="228600"/>
            <a:ext cx="8229600" cy="810344"/>
          </a:xfrm>
        </p:spPr>
        <p:txBody>
          <a:bodyPr>
            <a:normAutofit fontScale="90000"/>
          </a:bodyPr>
          <a:lstStyle/>
          <a:p>
            <a:pPr algn="r">
              <a:lnSpc>
                <a:spcPct val="150000"/>
              </a:lnSpc>
            </a:pPr>
            <a:r>
              <a:rPr lang="he-IL" sz="2700" b="1" dirty="0" smtClean="0">
                <a:solidFill>
                  <a:srgbClr val="990000"/>
                </a:solidFill>
                <a:cs typeface="+mn-cs"/>
              </a:rPr>
              <a:t>כלי עזר לרישום מקורות מידע</a:t>
            </a:r>
            <a:r>
              <a:rPr lang="en-US" sz="2700" b="1" dirty="0" smtClean="0">
                <a:solidFill>
                  <a:srgbClr val="990000"/>
                </a:solidFill>
                <a:cs typeface="+mn-cs"/>
              </a:rPr>
              <a:t> </a:t>
            </a:r>
            <a:r>
              <a:rPr lang="he-IL" sz="2700" b="1" dirty="0" smtClean="0">
                <a:solidFill>
                  <a:srgbClr val="990000"/>
                </a:solidFill>
                <a:cs typeface="+mn-cs"/>
              </a:rPr>
              <a:t> שונים</a:t>
            </a:r>
            <a:r>
              <a:rPr lang="en-US" sz="2700" b="1" dirty="0" smtClean="0">
                <a:solidFill>
                  <a:srgbClr val="990000"/>
                </a:solidFill>
                <a:cs typeface="+mn-cs"/>
              </a:rPr>
              <a:t/>
            </a:r>
            <a:br>
              <a:rPr lang="en-US" sz="2700" b="1" dirty="0" smtClean="0">
                <a:solidFill>
                  <a:srgbClr val="990000"/>
                </a:solidFill>
                <a:cs typeface="+mn-cs"/>
              </a:rPr>
            </a:br>
            <a:r>
              <a:rPr lang="he-IL" sz="2200" b="1" dirty="0" smtClean="0">
                <a:solidFill>
                  <a:srgbClr val="990000"/>
                </a:solidFill>
                <a:cs typeface="+mn-cs"/>
              </a:rPr>
              <a:t>(ספר, אנציקלופדיה, כתב עת, אתר אינטרנט, מומחה)</a:t>
            </a:r>
            <a:endParaRPr lang="he-IL" sz="2200" b="1" dirty="0">
              <a:solidFill>
                <a:srgbClr val="990000"/>
              </a:solidFill>
              <a:cs typeface="+mn-cs"/>
            </a:endParaRPr>
          </a:p>
        </p:txBody>
      </p:sp>
      <p:graphicFrame>
        <p:nvGraphicFramePr>
          <p:cNvPr id="4" name="טבלה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1331281"/>
              </p:ext>
            </p:extLst>
          </p:nvPr>
        </p:nvGraphicFramePr>
        <p:xfrm>
          <a:off x="304800" y="1295400"/>
          <a:ext cx="8474419" cy="1371600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096691"/>
                <a:gridCol w="1022648"/>
                <a:gridCol w="1879039"/>
                <a:gridCol w="1885241"/>
                <a:gridCol w="1310640"/>
                <a:gridCol w="1280160"/>
              </a:tblGrid>
              <a:tr h="386914"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PMingLiU"/>
                          <a:cs typeface="Arial"/>
                        </a:rPr>
                        <a:t>שם המחבר/ים</a:t>
                      </a: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PMingLiU"/>
                          <a:cs typeface="Arial"/>
                        </a:rPr>
                        <a:t>שם משפחה, ושם פרטי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PMingLiU"/>
                          <a:cs typeface="Arial"/>
                        </a:rPr>
                        <a:t/>
                      </a:r>
                      <a:b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PMingLiU"/>
                          <a:cs typeface="Arial"/>
                        </a:rPr>
                      </a:br>
                      <a:r>
                        <a:rPr lang="he-IL" sz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PMingLiU"/>
                          <a:cs typeface="Arial"/>
                        </a:rPr>
                        <a:t>(אות ראשונה)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PMingLiU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PMingLiU"/>
                          <a:cs typeface="Arial"/>
                        </a:rPr>
                        <a:t>(שנת הפרסום),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PMingLiU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PMingLiU"/>
                          <a:cs typeface="Arial"/>
                        </a:rPr>
                        <a:t>שם הספר,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PMingLiU"/>
                          <a:cs typeface="Arial"/>
                        </a:rPr>
                        <a:t/>
                      </a:r>
                      <a:b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PMingLiU"/>
                          <a:cs typeface="Arial"/>
                        </a:rPr>
                      </a:br>
                      <a:r>
                        <a:rPr lang="he-IL" sz="1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PMingLiU"/>
                          <a:cs typeface="Arial"/>
                        </a:rPr>
                        <a:t>או הערך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PMingLiU"/>
                          <a:cs typeface="Arial"/>
                        </a:rPr>
                        <a:t/>
                      </a:r>
                      <a:b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PMingLiU"/>
                          <a:cs typeface="Arial"/>
                        </a:rPr>
                      </a:br>
                      <a:r>
                        <a:rPr lang="he-IL" sz="1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PMingLiU"/>
                          <a:cs typeface="Arial"/>
                        </a:rPr>
                        <a:t>באנציקלופדיה</a:t>
                      </a:r>
                      <a:r>
                        <a:rPr lang="he-IL" sz="18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PMingLiU"/>
                          <a:cs typeface="Arial"/>
                        </a:rPr>
                        <a:t>,</a:t>
                      </a:r>
                      <a:r>
                        <a:rPr lang="he-IL" sz="1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PMingLiU"/>
                          <a:cs typeface="Arial"/>
                        </a:rPr>
                        <a:t>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PMingLiU"/>
                          <a:cs typeface="Arial"/>
                        </a:rPr>
                        <a:t/>
                      </a:r>
                      <a:b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PMingLiU"/>
                          <a:cs typeface="Arial"/>
                        </a:rPr>
                      </a:br>
                      <a:r>
                        <a:rPr lang="he-IL" sz="1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PMingLiU"/>
                          <a:cs typeface="Arial"/>
                        </a:rPr>
                        <a:t>או כותרת</a:t>
                      </a:r>
                      <a:r>
                        <a:rPr lang="he-IL" sz="18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PMingLiU"/>
                          <a:cs typeface="Arial"/>
                        </a:rPr>
                        <a:t> </a:t>
                      </a:r>
                      <a:r>
                        <a:rPr lang="he-IL" sz="1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PMingLiU"/>
                          <a:cs typeface="Arial"/>
                        </a:rPr>
                        <a:t>המאמר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PMingLiU"/>
                          <a:cs typeface="Arial"/>
                        </a:rPr>
                        <a:t/>
                      </a:r>
                      <a:b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PMingLiU"/>
                          <a:cs typeface="Arial"/>
                        </a:rPr>
                      </a:br>
                      <a:r>
                        <a:rPr lang="he-IL" sz="1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PMingLiU"/>
                          <a:cs typeface="Arial"/>
                        </a:rPr>
                        <a:t>/ הכתבה</a:t>
                      </a:r>
                      <a:r>
                        <a:rPr lang="he-IL" sz="18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PMingLiU"/>
                          <a:cs typeface="Arial"/>
                        </a:rPr>
                        <a:t> 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PMingLiU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PMingLiU"/>
                          <a:cs typeface="Arial"/>
                        </a:rPr>
                        <a:t>שם האנציקלופדיה או</a:t>
                      </a:r>
                      <a:r>
                        <a:rPr lang="he-IL" sz="18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PMingLiU"/>
                          <a:cs typeface="Arial"/>
                        </a:rPr>
                        <a:t> </a:t>
                      </a:r>
                      <a:r>
                        <a:rPr lang="he-IL" sz="1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PMingLiU"/>
                          <a:cs typeface="Arial"/>
                        </a:rPr>
                        <a:t>כתב העת,</a:t>
                      </a: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PMingLiU"/>
                          <a:cs typeface="Arial"/>
                        </a:rPr>
                        <a:t>שם המוסד או הארגון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PMingLiU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PMingLiU"/>
                          <a:cs typeface="Arial"/>
                        </a:rPr>
                        <a:t>מספרי העמודים,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PMingLiU"/>
                          <a:cs typeface="Arial"/>
                        </a:rPr>
                        <a:t/>
                      </a:r>
                      <a:b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PMingLiU"/>
                          <a:cs typeface="Arial"/>
                        </a:rPr>
                      </a:br>
                      <a:r>
                        <a:rPr lang="he-IL" sz="1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PMingLiU"/>
                          <a:cs typeface="Arial"/>
                        </a:rPr>
                        <a:t>או כתובת האינטרנט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PMingLiU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PMingLiU"/>
                          <a:cs typeface="Arial"/>
                        </a:rPr>
                        <a:t>שם ההוצאה לאור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PMingLiU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מלבן 2"/>
          <p:cNvSpPr/>
          <p:nvPr/>
        </p:nvSpPr>
        <p:spPr>
          <a:xfrm>
            <a:off x="289560" y="2829104"/>
            <a:ext cx="8473440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rgbClr val="990000"/>
              </a:buClr>
            </a:pPr>
            <a:r>
              <a:rPr lang="he-IL" sz="2000" b="1" dirty="0" smtClean="0">
                <a:solidFill>
                  <a:srgbClr val="990000"/>
                </a:solidFill>
              </a:rPr>
              <a:t>דוגמאות:</a:t>
            </a:r>
            <a:r>
              <a:rPr lang="en-US" sz="2000" b="1" dirty="0" smtClean="0">
                <a:solidFill>
                  <a:srgbClr val="990000"/>
                </a:solidFill>
              </a:rPr>
              <a:t/>
            </a:r>
            <a:br>
              <a:rPr lang="en-US" sz="2000" b="1" dirty="0" smtClean="0">
                <a:solidFill>
                  <a:srgbClr val="990000"/>
                </a:solidFill>
              </a:rPr>
            </a:br>
            <a:r>
              <a:rPr lang="he-IL" u="sng" dirty="0" smtClean="0"/>
              <a:t>דוגמא </a:t>
            </a:r>
            <a:r>
              <a:rPr lang="he-IL" u="sng" dirty="0"/>
              <a:t>לרישום מאמר </a:t>
            </a:r>
            <a:r>
              <a:rPr lang="he-IL" u="sng" dirty="0" smtClean="0"/>
              <a:t>מקצועי:</a:t>
            </a:r>
            <a:r>
              <a:rPr lang="he-IL" dirty="0">
                <a:solidFill>
                  <a:srgbClr val="990000"/>
                </a:solidFill>
              </a:rPr>
              <a:t/>
            </a:r>
            <a:br>
              <a:rPr lang="he-IL" dirty="0">
                <a:solidFill>
                  <a:srgbClr val="990000"/>
                </a:solidFill>
              </a:rPr>
            </a:br>
            <a:r>
              <a:rPr lang="he-IL" spc="-50" dirty="0" smtClean="0"/>
              <a:t>כחילה, ג.</a:t>
            </a:r>
            <a:r>
              <a:rPr lang="he-IL" dirty="0" smtClean="0">
                <a:solidFill>
                  <a:srgbClr val="990000"/>
                </a:solidFill>
              </a:rPr>
              <a:t> </a:t>
            </a:r>
            <a:r>
              <a:rPr lang="he-IL" spc="-50" dirty="0" smtClean="0"/>
              <a:t>(</a:t>
            </a:r>
            <a:r>
              <a:rPr lang="he-IL" spc="-50" dirty="0"/>
              <a:t>1993), </a:t>
            </a:r>
            <a:r>
              <a:rPr lang="he-IL" b="1" spc="-50" dirty="0"/>
              <a:t>התנשמת כמדביר ביולוגי</a:t>
            </a:r>
            <a:r>
              <a:rPr lang="he-IL" i="1" spc="-50" dirty="0"/>
              <a:t>, </a:t>
            </a:r>
            <a:r>
              <a:rPr lang="he-IL" spc="-50" dirty="0"/>
              <a:t>כתב עת אקולוגיה וסביבה, גיליון 1, עמ' 33-39</a:t>
            </a:r>
            <a:r>
              <a:rPr lang="en-US" i="1" spc="-50" dirty="0"/>
              <a:t/>
            </a:r>
            <a:br>
              <a:rPr lang="en-US" i="1" spc="-50" dirty="0"/>
            </a:br>
            <a:r>
              <a:rPr lang="en-US" i="1" spc="-50" dirty="0" smtClean="0"/>
              <a:t/>
            </a:r>
            <a:br>
              <a:rPr lang="en-US" i="1" spc="-50" dirty="0" smtClean="0"/>
            </a:br>
            <a:r>
              <a:rPr lang="he-IL" u="sng" dirty="0" smtClean="0"/>
              <a:t>דוגמא </a:t>
            </a:r>
            <a:r>
              <a:rPr lang="he-IL" u="sng" dirty="0"/>
              <a:t>לרישום ספר:</a:t>
            </a:r>
            <a:r>
              <a:rPr lang="en-US" dirty="0"/>
              <a:t/>
            </a:r>
            <a:br>
              <a:rPr lang="en-US" dirty="0"/>
            </a:br>
            <a:r>
              <a:rPr lang="he-IL" spc="-50" dirty="0"/>
              <a:t>יום </a:t>
            </a:r>
            <a:r>
              <a:rPr lang="he-IL" spc="-50" dirty="0" smtClean="0"/>
              <a:t>טוב, י. </a:t>
            </a:r>
            <a:r>
              <a:rPr lang="he-IL" spc="-50" dirty="0"/>
              <a:t>(2015), </a:t>
            </a:r>
            <a:r>
              <a:rPr lang="he-IL" b="1" spc="-50" dirty="0"/>
              <a:t>הצופית הארץ ישראלית</a:t>
            </a:r>
            <a:r>
              <a:rPr lang="he-IL" spc="-50" dirty="0"/>
              <a:t>, עמ' 60-75, הוצאת </a:t>
            </a:r>
            <a:r>
              <a:rPr lang="he-IL" spc="-50" dirty="0" err="1"/>
              <a:t>כרטא</a:t>
            </a:r>
            <a:r>
              <a:rPr lang="he-IL" spc="-50" dirty="0"/>
              <a:t> ירושלים</a:t>
            </a:r>
            <a:r>
              <a:rPr lang="en-US" spc="-50" dirty="0"/>
              <a:t/>
            </a:r>
            <a:br>
              <a:rPr lang="en-US" spc="-50" dirty="0"/>
            </a:br>
            <a:r>
              <a:rPr lang="en-US" spc="-50" dirty="0" smtClean="0"/>
              <a:t/>
            </a:r>
            <a:br>
              <a:rPr lang="en-US" spc="-50" dirty="0" smtClean="0"/>
            </a:br>
            <a:r>
              <a:rPr lang="he-IL" u="sng" dirty="0" smtClean="0"/>
              <a:t>דוגמא </a:t>
            </a:r>
            <a:r>
              <a:rPr lang="he-IL" u="sng" dirty="0"/>
              <a:t>לרישום </a:t>
            </a:r>
            <a:r>
              <a:rPr lang="he-IL" u="sng" dirty="0" smtClean="0"/>
              <a:t>דף </a:t>
            </a:r>
            <a:r>
              <a:rPr lang="he-IL" u="sng" dirty="0"/>
              <a:t>אינטרנט:</a:t>
            </a:r>
            <a:r>
              <a:rPr lang="en-US" dirty="0">
                <a:solidFill>
                  <a:srgbClr val="990000"/>
                </a:solidFill>
              </a:rPr>
              <a:t/>
            </a:r>
            <a:br>
              <a:rPr lang="en-US" dirty="0">
                <a:solidFill>
                  <a:srgbClr val="990000"/>
                </a:solidFill>
              </a:rPr>
            </a:br>
            <a:r>
              <a:rPr lang="he-IL" spc="-50" dirty="0" smtClean="0"/>
              <a:t>רן</a:t>
            </a:r>
            <a:r>
              <a:rPr lang="he-IL" dirty="0" smtClean="0">
                <a:solidFill>
                  <a:srgbClr val="990000"/>
                </a:solidFill>
              </a:rPr>
              <a:t>, </a:t>
            </a:r>
            <a:r>
              <a:rPr lang="he-IL" dirty="0" smtClean="0"/>
              <a:t>א. (2015</a:t>
            </a:r>
            <a:r>
              <a:rPr lang="he-IL" dirty="0"/>
              <a:t>), </a:t>
            </a:r>
            <a:r>
              <a:rPr lang="he-IL" b="1" dirty="0"/>
              <a:t>הנמלים</a:t>
            </a:r>
            <a:r>
              <a:rPr lang="he-IL" dirty="0"/>
              <a:t>, </a:t>
            </a:r>
            <a:r>
              <a:rPr lang="he-IL" dirty="0" smtClean="0">
                <a:hlinkClick r:id="rId2"/>
              </a:rPr>
              <a:t>ירחון ילדי </a:t>
            </a:r>
            <a:r>
              <a:rPr lang="he-IL" dirty="0">
                <a:hlinkClick r:id="rId2"/>
              </a:rPr>
              <a:t>טבע דברים</a:t>
            </a:r>
            <a:r>
              <a:rPr lang="he-IL" dirty="0"/>
              <a:t>, חוברת 265 עמד 36-37</a:t>
            </a:r>
            <a:r>
              <a:rPr lang="en-US" i="1" dirty="0"/>
              <a:t/>
            </a:r>
            <a:br>
              <a:rPr lang="en-US" i="1" dirty="0"/>
            </a:br>
            <a:r>
              <a:rPr lang="en-US" i="1" dirty="0" smtClean="0"/>
              <a:t/>
            </a:r>
            <a:br>
              <a:rPr lang="en-US" i="1" dirty="0" smtClean="0"/>
            </a:br>
            <a:r>
              <a:rPr lang="he-IL" u="sng" dirty="0" smtClean="0"/>
              <a:t>דוגמא לרישום מידע בעל פה ממומחה: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he-IL" dirty="0" smtClean="0"/>
              <a:t>לשם, י. (2016), </a:t>
            </a:r>
            <a:r>
              <a:rPr lang="he-IL" dirty="0"/>
              <a:t>מידע </a:t>
            </a:r>
            <a:r>
              <a:rPr lang="he-IL" dirty="0" smtClean="0"/>
              <a:t>בעל-פה, אוניברסיטת תל אביב- המחלקה לזואולוגיה. </a:t>
            </a:r>
            <a:endParaRPr lang="en-US" spc="-50" dirty="0"/>
          </a:p>
        </p:txBody>
      </p:sp>
    </p:spTree>
    <p:extLst>
      <p:ext uri="{BB962C8B-B14F-4D97-AF65-F5344CB8AC3E}">
        <p14:creationId xmlns:p14="http://schemas.microsoft.com/office/powerpoint/2010/main" val="132508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117104" y="1371600"/>
            <a:ext cx="7571184" cy="4876800"/>
          </a:xfrm>
          <a:noFill/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Bef>
                <a:spcPts val="200"/>
              </a:spcBef>
              <a:spcAft>
                <a:spcPts val="200"/>
              </a:spcAft>
              <a:buNone/>
            </a:pPr>
            <a:r>
              <a:rPr lang="he-IL" sz="2200" b="1" dirty="0" smtClean="0"/>
              <a:t>כיתבו משוב לתהליך שעברתם בעזרת הנקודות הבאות                    (ניתן להתייחס גם לנקודות אחרות): </a:t>
            </a:r>
          </a:p>
          <a:p>
            <a:pPr>
              <a:lnSpc>
                <a:spcPct val="115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ü"/>
            </a:pPr>
            <a:r>
              <a:rPr lang="he-IL" sz="2200" dirty="0" smtClean="0"/>
              <a:t>מה מקור הרעיון </a:t>
            </a:r>
            <a:r>
              <a:rPr lang="he-IL" sz="2200" dirty="0"/>
              <a:t>לנושא </a:t>
            </a:r>
            <a:r>
              <a:rPr lang="he-IL" sz="2200" dirty="0" smtClean="0"/>
              <a:t>העבודה?</a:t>
            </a:r>
            <a:endParaRPr lang="he-IL" sz="2200" dirty="0"/>
          </a:p>
          <a:p>
            <a:pPr>
              <a:lnSpc>
                <a:spcPct val="115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ü"/>
            </a:pPr>
            <a:r>
              <a:rPr lang="he-IL" sz="2200" dirty="0" smtClean="0"/>
              <a:t>מה </a:t>
            </a:r>
            <a:r>
              <a:rPr lang="he-IL" sz="2200" dirty="0"/>
              <a:t>הרגשתם במהלך </a:t>
            </a:r>
            <a:r>
              <a:rPr lang="he-IL" sz="2200" dirty="0" smtClean="0"/>
              <a:t>העבודה?</a:t>
            </a:r>
          </a:p>
          <a:p>
            <a:pPr>
              <a:lnSpc>
                <a:spcPct val="115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ü"/>
            </a:pPr>
            <a:r>
              <a:rPr lang="he-IL" sz="2200" dirty="0" smtClean="0"/>
              <a:t>כיצד </a:t>
            </a:r>
            <a:r>
              <a:rPr lang="he-IL" sz="2200" dirty="0"/>
              <a:t>חילקתם תפקידים בין חברי </a:t>
            </a:r>
            <a:r>
              <a:rPr lang="he-IL" sz="2200" dirty="0" smtClean="0"/>
              <a:t>הקבוצה?</a:t>
            </a:r>
          </a:p>
          <a:p>
            <a:pPr>
              <a:lnSpc>
                <a:spcPct val="115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ü"/>
            </a:pPr>
            <a:r>
              <a:rPr lang="he-IL" sz="2200" dirty="0" smtClean="0"/>
              <a:t>במי נעזרתם? אלו אנשים מעניינים היו מעורבים בעבודה?</a:t>
            </a:r>
            <a:endParaRPr lang="en-US" sz="2200" dirty="0"/>
          </a:p>
          <a:p>
            <a:pPr>
              <a:lnSpc>
                <a:spcPct val="115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ü"/>
            </a:pPr>
            <a:r>
              <a:rPr lang="he-IL" sz="2200" dirty="0" smtClean="0"/>
              <a:t>מה </a:t>
            </a:r>
            <a:r>
              <a:rPr lang="he-IL" sz="2200" dirty="0"/>
              <a:t>למדתם </a:t>
            </a:r>
            <a:r>
              <a:rPr lang="he-IL" sz="2200" dirty="0" smtClean="0"/>
              <a:t>לאורך התהליך</a:t>
            </a:r>
            <a:r>
              <a:rPr lang="en-US" sz="2200" dirty="0" smtClean="0"/>
              <a:t>: </a:t>
            </a:r>
            <a:r>
              <a:rPr lang="he-IL" sz="2200" dirty="0" smtClean="0"/>
              <a:t> </a:t>
            </a:r>
            <a:r>
              <a:rPr lang="he-IL" sz="2200" dirty="0"/>
              <a:t>איזה ידע מדעי חדש </a:t>
            </a:r>
            <a:r>
              <a:rPr lang="he-IL" sz="2200" dirty="0" smtClean="0"/>
              <a:t>רכשתם? </a:t>
            </a:r>
            <a:r>
              <a:rPr lang="he-IL" sz="2200" dirty="0"/>
              <a:t>אלו מיומנויות </a:t>
            </a:r>
            <a:r>
              <a:rPr lang="he-IL" sz="2200" dirty="0" smtClean="0"/>
              <a:t>רכשתם? </a:t>
            </a:r>
            <a:r>
              <a:rPr lang="he-IL" sz="2200" dirty="0"/>
              <a:t>מה למדתם על עצמכם </a:t>
            </a:r>
            <a:r>
              <a:rPr lang="he-IL" sz="2200" dirty="0" smtClean="0"/>
              <a:t>כלומדים?</a:t>
            </a:r>
            <a:endParaRPr lang="en-US" sz="2200" dirty="0"/>
          </a:p>
          <a:p>
            <a:pPr>
              <a:lnSpc>
                <a:spcPct val="115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ü"/>
            </a:pPr>
            <a:r>
              <a:rPr lang="he-IL" sz="2200" dirty="0" smtClean="0"/>
              <a:t>חוויות, הפתעות </a:t>
            </a:r>
            <a:r>
              <a:rPr lang="he-IL" sz="2200" dirty="0"/>
              <a:t>והצלחות </a:t>
            </a:r>
            <a:r>
              <a:rPr lang="he-IL" sz="2200" dirty="0" smtClean="0"/>
              <a:t>שחוויתם</a:t>
            </a:r>
            <a:endParaRPr lang="en-US" sz="2200" dirty="0"/>
          </a:p>
          <a:p>
            <a:pPr>
              <a:lnSpc>
                <a:spcPct val="115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ü"/>
            </a:pPr>
            <a:r>
              <a:rPr lang="he-IL" sz="2200" dirty="0" smtClean="0"/>
              <a:t>קשיים </a:t>
            </a:r>
            <a:r>
              <a:rPr lang="he-IL" sz="2200" dirty="0"/>
              <a:t>והתלבטויות </a:t>
            </a:r>
            <a:r>
              <a:rPr lang="he-IL" sz="2200" dirty="0" smtClean="0"/>
              <a:t>שחוויתם</a:t>
            </a:r>
            <a:endParaRPr lang="en-US" sz="2200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5436096" y="404664"/>
            <a:ext cx="3252192" cy="576064"/>
          </a:xfrm>
          <a:prstGeom prst="rect">
            <a:avLst/>
          </a:prstGeom>
          <a:solidFill>
            <a:srgbClr val="948A54"/>
          </a:solidFill>
          <a:ln>
            <a:noFill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38100">
                <a:solidFill>
                  <a:srgbClr val="F2F2F2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he-IL" altLang="he-IL" sz="28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ז. חוויות ומחשבות</a:t>
            </a:r>
            <a:endParaRPr kumimoji="0" lang="he-IL" altLang="he-IL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תמונה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32" r="18616"/>
          <a:stretch/>
        </p:blipFill>
        <p:spPr bwMode="auto">
          <a:xfrm>
            <a:off x="0" y="228600"/>
            <a:ext cx="1143000" cy="6400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08894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1430248" y="188640"/>
            <a:ext cx="7380312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he-IL" altLang="zh-TW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avid" pitchFamily="34" charset="-79"/>
                <a:ea typeface="PMingLiU"/>
              </a:rPr>
              <a:t>נספחים</a:t>
            </a:r>
            <a:r>
              <a:rPr kumimoji="0" lang="he-IL" altLang="zh-TW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avid" pitchFamily="34" charset="-79"/>
                <a:ea typeface="PMingLiU"/>
              </a:rPr>
              <a:t/>
            </a:r>
            <a:br>
              <a:rPr kumimoji="0" lang="he-IL" altLang="zh-TW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avid" pitchFamily="34" charset="-79"/>
                <a:ea typeface="PMingLiU"/>
              </a:rPr>
            </a:br>
            <a:r>
              <a:rPr kumimoji="0" lang="he-IL" altLang="zh-TW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avid" pitchFamily="34" charset="-79"/>
                <a:ea typeface="PMingLiU"/>
              </a:rPr>
              <a:t>הציגו מסמכים, תוצאות גולמיות וכל מה שלדעתכם חשוב שהקוראים יוכלו לעיין בהם.</a:t>
            </a:r>
            <a:endParaRPr kumimoji="0" lang="en-US" altLang="zh-TW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90"/>
          <a:stretch/>
        </p:blipFill>
        <p:spPr bwMode="auto">
          <a:xfrm>
            <a:off x="15240" y="1450524"/>
            <a:ext cx="6786880" cy="53922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2924944"/>
            <a:ext cx="4343400" cy="325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660232" y="1600200"/>
            <a:ext cx="2150328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b="1" dirty="0">
                <a:solidFill>
                  <a:srgbClr val="C00000"/>
                </a:solidFill>
              </a:rPr>
              <a:t>לדוגמא: </a:t>
            </a:r>
            <a:r>
              <a:rPr lang="en-US" sz="1400" b="1" dirty="0">
                <a:solidFill>
                  <a:srgbClr val="C00000"/>
                </a:solidFill>
              </a:rPr>
              <a:t/>
            </a:r>
            <a:br>
              <a:rPr lang="en-US" sz="1400" b="1" dirty="0">
                <a:solidFill>
                  <a:srgbClr val="C00000"/>
                </a:solidFill>
              </a:rPr>
            </a:br>
            <a:r>
              <a:rPr lang="he-IL" sz="1400" b="1" dirty="0">
                <a:solidFill>
                  <a:srgbClr val="C00000"/>
                </a:solidFill>
              </a:rPr>
              <a:t>תוצאות גולמיות ומגדיר עזר בחקר צניפות של תנשמות</a:t>
            </a:r>
            <a:endParaRPr lang="en-US" sz="1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5018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114300"/>
            <a:ext cx="8229600" cy="1143000"/>
          </a:xfrm>
        </p:spPr>
        <p:txBody>
          <a:bodyPr>
            <a:normAutofit/>
          </a:bodyPr>
          <a:lstStyle/>
          <a:p>
            <a:r>
              <a:rPr lang="he-IL" sz="3600" b="1" dirty="0" smtClean="0">
                <a:solidFill>
                  <a:srgbClr val="990000"/>
                </a:solidFill>
                <a:cs typeface="+mn-cs"/>
              </a:rPr>
              <a:t>הנחיות כלליות לכתיבת העבודה:</a:t>
            </a:r>
            <a:endParaRPr lang="he-IL" sz="3600" b="1" dirty="0">
              <a:solidFill>
                <a:srgbClr val="990000"/>
              </a:solidFill>
              <a:cs typeface="+mn-cs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5" name="Text Box 1"/>
          <p:cNvSpPr txBox="1">
            <a:spLocks noChangeArrowheads="1"/>
          </p:cNvSpPr>
          <p:nvPr/>
        </p:nvSpPr>
        <p:spPr bwMode="auto">
          <a:xfrm>
            <a:off x="666750" y="1295400"/>
            <a:ext cx="7810500" cy="5157936"/>
          </a:xfrm>
          <a:prstGeom prst="rect">
            <a:avLst/>
          </a:prstGeom>
          <a:solidFill>
            <a:srgbClr val="FDE9D9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he-IL" sz="2400" b="1" dirty="0" smtClean="0"/>
              <a:t>העבודה המסכמת מציגה </a:t>
            </a:r>
            <a:r>
              <a:rPr lang="he-IL" sz="2400" b="1" dirty="0"/>
              <a:t>את כל </a:t>
            </a:r>
            <a:r>
              <a:rPr lang="he-IL" sz="2400" b="1" dirty="0" smtClean="0"/>
              <a:t>התהליך </a:t>
            </a:r>
            <a:r>
              <a:rPr lang="he-IL" sz="2400" b="1" dirty="0"/>
              <a:t>והממצאים של </a:t>
            </a:r>
            <a:r>
              <a:rPr lang="he-IL" sz="2400" b="1" dirty="0" smtClean="0"/>
              <a:t>החקר המדעי </a:t>
            </a:r>
            <a:r>
              <a:rPr lang="he-IL" sz="2400" b="1" dirty="0"/>
              <a:t>שביצעתם. </a:t>
            </a:r>
            <a:endParaRPr lang="he-IL" sz="2400" b="1" dirty="0" smtClean="0"/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200" b="1" dirty="0" smtClean="0"/>
              <a:t/>
            </a:r>
            <a:br>
              <a:rPr lang="en-US" sz="1200" b="1" dirty="0" smtClean="0"/>
            </a:br>
            <a:r>
              <a:rPr lang="he-IL" sz="2400" b="1" dirty="0" smtClean="0"/>
              <a:t>הכינו אותה על פי ההנחיות הבאות:</a:t>
            </a:r>
            <a:endParaRPr lang="he-IL" sz="2400" b="1" dirty="0"/>
          </a:p>
          <a:p>
            <a:pPr marL="457200" indent="-457200">
              <a:spcBef>
                <a:spcPts val="300"/>
              </a:spcBef>
              <a:spcAft>
                <a:spcPts val="300"/>
              </a:spcAft>
              <a:buAutoNum type="arabicPeriod"/>
            </a:pPr>
            <a:r>
              <a:rPr lang="he-IL" sz="2400" dirty="0" smtClean="0"/>
              <a:t>היעזרו בתוצרים </a:t>
            </a:r>
            <a:r>
              <a:rPr lang="he-IL" sz="2400" dirty="0"/>
              <a:t>ששמרתם בתלקיט </a:t>
            </a:r>
            <a:r>
              <a:rPr lang="he-IL" sz="2400" dirty="0" smtClean="0"/>
              <a:t>החקר לאורך התהליך.</a:t>
            </a:r>
            <a:r>
              <a:rPr lang="en-US" sz="2400" dirty="0"/>
              <a:t/>
            </a:r>
            <a:br>
              <a:rPr lang="en-US" sz="2400" dirty="0"/>
            </a:br>
            <a:endParaRPr lang="he-IL" sz="2400" dirty="0"/>
          </a:p>
          <a:p>
            <a:pPr marL="457200" indent="-457200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he-IL" sz="2400" dirty="0" smtClean="0"/>
              <a:t>כיתבו </a:t>
            </a:r>
            <a:r>
              <a:rPr lang="he-IL" sz="2400" dirty="0"/>
              <a:t>את הסיכום בגופן קריא - </a:t>
            </a:r>
            <a:r>
              <a:rPr lang="en-US" sz="2400" dirty="0" smtClean="0"/>
              <a:t>DAVID </a:t>
            </a:r>
            <a:r>
              <a:rPr lang="he-IL" sz="2400" dirty="0" smtClean="0"/>
              <a:t> </a:t>
            </a:r>
            <a:r>
              <a:rPr lang="he-IL" sz="2400" dirty="0"/>
              <a:t>בגודל 12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he-IL" sz="2400" dirty="0"/>
              <a:t>או </a:t>
            </a:r>
            <a:r>
              <a:rPr lang="en-US" sz="2400" dirty="0" smtClean="0"/>
              <a:t>ARIEL</a:t>
            </a:r>
            <a:r>
              <a:rPr lang="he-IL" sz="2400" dirty="0" smtClean="0"/>
              <a:t> </a:t>
            </a:r>
            <a:r>
              <a:rPr lang="he-IL" sz="2400" dirty="0"/>
              <a:t>בגודל 11, ובמרווחי שורה של 1.5.</a:t>
            </a:r>
            <a:r>
              <a:rPr lang="en-US" sz="2400" dirty="0"/>
              <a:t/>
            </a:r>
            <a:br>
              <a:rPr lang="en-US" sz="2400" dirty="0"/>
            </a:br>
            <a:endParaRPr lang="he-IL" sz="2400" dirty="0"/>
          </a:p>
          <a:p>
            <a:pPr marL="457200" marR="0" lvl="0" indent="-457200" algn="r" defTabSz="914400" rtl="1" eaLnBrk="0" fontAlgn="base" latinLnBrk="0" hangingPunct="0">
              <a:spcBef>
                <a:spcPts val="300"/>
              </a:spcBef>
              <a:spcAft>
                <a:spcPts val="300"/>
              </a:spcAft>
              <a:buClrTx/>
              <a:buSzTx/>
              <a:buFont typeface="+mj-lt"/>
              <a:buAutoNum type="arabicPeriod"/>
              <a:tabLst/>
            </a:pPr>
            <a:r>
              <a:rPr lang="he-IL" altLang="zh-TW" sz="2400" dirty="0" smtClean="0"/>
              <a:t>תכננו </a:t>
            </a:r>
            <a:r>
              <a:rPr lang="he-IL" altLang="zh-TW" sz="2400" dirty="0"/>
              <a:t>מראש את רצף הכתיבה, כך שיהיה הגיוני וברור </a:t>
            </a:r>
            <a:r>
              <a:rPr lang="he-IL" altLang="zh-TW" sz="2400" dirty="0" smtClean="0"/>
              <a:t>לקוראים</a:t>
            </a:r>
            <a:r>
              <a:rPr lang="he-IL" altLang="zh-TW" sz="2400" dirty="0"/>
              <a:t>.</a:t>
            </a:r>
            <a:r>
              <a:rPr lang="en-US" altLang="zh-TW" sz="2400" dirty="0" smtClean="0"/>
              <a:t/>
            </a:r>
            <a:br>
              <a:rPr lang="en-US" altLang="zh-TW" sz="2400" dirty="0" smtClean="0"/>
            </a:br>
            <a:endParaRPr lang="he-IL" altLang="zh-TW" sz="2400" dirty="0"/>
          </a:p>
          <a:p>
            <a:pPr marL="457200" marR="0" lvl="0" indent="-457200" algn="r" defTabSz="914400" rtl="1" eaLnBrk="0" fontAlgn="base" latinLnBrk="0" hangingPunct="0">
              <a:spcBef>
                <a:spcPts val="300"/>
              </a:spcBef>
              <a:spcAft>
                <a:spcPts val="300"/>
              </a:spcAft>
              <a:buClrTx/>
              <a:buSzTx/>
              <a:buFont typeface="+mj-lt"/>
              <a:buAutoNum type="arabicPeriod"/>
              <a:tabLst/>
            </a:pPr>
            <a:r>
              <a:rPr lang="he-IL" altLang="zh-TW" sz="2400" dirty="0" smtClean="0"/>
              <a:t>הקפידו על כללי כתיבה נכונה וניסוח ברור.</a:t>
            </a:r>
            <a:endParaRPr lang="he-IL" altLang="zh-TW" sz="2400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-90488" y="254913"/>
            <a:ext cx="213585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zh-TW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avid" pitchFamily="34" charset="-79"/>
                <a:ea typeface="PMingLiU"/>
                <a:cs typeface="David" pitchFamily="34" charset="-79"/>
              </a:rPr>
              <a:t/>
            </a:r>
            <a:br>
              <a:rPr kumimoji="0" lang="he-IL" altLang="zh-TW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avid" pitchFamily="34" charset="-79"/>
                <a:ea typeface="PMingLiU"/>
                <a:cs typeface="David" pitchFamily="34" charset="-79"/>
              </a:rPr>
            </a:br>
            <a:r>
              <a:rPr kumimoji="0" lang="he-IL" altLang="zh-TW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avid" pitchFamily="34" charset="-79"/>
                <a:ea typeface="PMingLiU"/>
                <a:cs typeface="David" pitchFamily="34" charset="-79"/>
              </a:rPr>
              <a:t/>
            </a:r>
            <a:br>
              <a:rPr kumimoji="0" lang="he-IL" altLang="zh-TW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avid" pitchFamily="34" charset="-79"/>
                <a:ea typeface="PMingLiU"/>
                <a:cs typeface="David" pitchFamily="34" charset="-79"/>
              </a:rPr>
            </a:br>
            <a:endParaRPr kumimoji="0" lang="en-US" altLang="zh-TW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TW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9304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50106"/>
          </a:xfrm>
        </p:spPr>
        <p:txBody>
          <a:bodyPr>
            <a:normAutofit/>
          </a:bodyPr>
          <a:lstStyle/>
          <a:p>
            <a:pPr algn="r"/>
            <a:r>
              <a:rPr lang="he-IL" sz="4000" b="1" dirty="0" smtClean="0">
                <a:solidFill>
                  <a:srgbClr val="C00000"/>
                </a:solidFill>
                <a:cs typeface="+mn-cs"/>
              </a:rPr>
              <a:t>שער העבודה ותוכן עניינים</a:t>
            </a:r>
            <a:endParaRPr lang="he-IL" sz="4000" b="1" dirty="0">
              <a:solidFill>
                <a:srgbClr val="C00000"/>
              </a:solidFill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051720" y="1268760"/>
            <a:ext cx="6408712" cy="49034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e-IL" sz="2400" b="1" dirty="0" smtClean="0"/>
              <a:t>א. הכינו שער עם הפרטים הבאים:</a:t>
            </a:r>
          </a:p>
          <a:p>
            <a:r>
              <a:rPr lang="he-IL" sz="2400" dirty="0" smtClean="0"/>
              <a:t>כותרת העבודה</a:t>
            </a:r>
          </a:p>
          <a:p>
            <a:r>
              <a:rPr lang="he-IL" sz="2400" dirty="0" smtClean="0"/>
              <a:t>שמות התלמידים</a:t>
            </a:r>
          </a:p>
          <a:p>
            <a:r>
              <a:rPr lang="he-IL" sz="2400" dirty="0" smtClean="0"/>
              <a:t>כיתה</a:t>
            </a:r>
          </a:p>
          <a:p>
            <a:r>
              <a:rPr lang="he-IL" sz="2400" dirty="0" smtClean="0"/>
              <a:t>שם המורה</a:t>
            </a:r>
          </a:p>
          <a:p>
            <a:r>
              <a:rPr lang="he-IL" sz="2400" dirty="0" smtClean="0"/>
              <a:t>שם המחוז</a:t>
            </a:r>
          </a:p>
          <a:p>
            <a:r>
              <a:rPr lang="he-IL" sz="2400" dirty="0" smtClean="0"/>
              <a:t>שם </a:t>
            </a:r>
            <a:r>
              <a:rPr lang="he-IL" sz="2400" dirty="0"/>
              <a:t>בית </a:t>
            </a:r>
            <a:r>
              <a:rPr lang="he-IL" sz="2400" dirty="0" smtClean="0"/>
              <a:t>הספר + שם היישוב </a:t>
            </a:r>
          </a:p>
          <a:p>
            <a:r>
              <a:rPr lang="he-IL" sz="2400" dirty="0" smtClean="0"/>
              <a:t>תאריך הגשת העבודה : עברי ולועזי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he-IL" sz="2400" dirty="0" smtClean="0"/>
          </a:p>
          <a:p>
            <a:pPr marL="0" indent="0">
              <a:buNone/>
            </a:pPr>
            <a:r>
              <a:rPr lang="he-IL" sz="2400" b="1" smtClean="0"/>
              <a:t>ב. הכינו </a:t>
            </a:r>
            <a:r>
              <a:rPr lang="he-IL" sz="2400" b="1" dirty="0" smtClean="0"/>
              <a:t>תוכן עניינים לפי ראשי הפרקים בתרשים</a:t>
            </a:r>
            <a:endParaRPr lang="he-IL" sz="2400" b="1" dirty="0"/>
          </a:p>
        </p:txBody>
      </p:sp>
      <p:pic>
        <p:nvPicPr>
          <p:cNvPr id="6" name="תמונה 5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32" r="18616"/>
          <a:stretch/>
        </p:blipFill>
        <p:spPr bwMode="auto">
          <a:xfrm>
            <a:off x="0" y="228600"/>
            <a:ext cx="1143000" cy="6400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41452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115616" y="951912"/>
            <a:ext cx="7414170" cy="48398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e-IL" sz="2400" b="1" dirty="0" smtClean="0"/>
              <a:t>המבוא בנוי משני חלקים: הקדמה ורקע מדעי</a:t>
            </a:r>
          </a:p>
          <a:p>
            <a:pPr marL="0" indent="0">
              <a:buNone/>
            </a:pPr>
            <a:endParaRPr lang="he-IL" sz="2400" b="1" dirty="0" smtClean="0"/>
          </a:p>
          <a:p>
            <a:pPr>
              <a:lnSpc>
                <a:spcPct val="150000"/>
              </a:lnSpc>
              <a:buClr>
                <a:srgbClr val="990000"/>
              </a:buClr>
              <a:buFont typeface="Wingdings 3" panose="05040102010807070707" pitchFamily="18" charset="2"/>
              <a:buChar char=""/>
            </a:pPr>
            <a:r>
              <a:rPr lang="he-IL" sz="2400" b="1" dirty="0" smtClean="0"/>
              <a:t>חלק ראשון: הקדמה </a:t>
            </a:r>
            <a:r>
              <a:rPr lang="he-IL" sz="2400" b="1" dirty="0"/>
              <a:t>(כחצי עמוד)</a:t>
            </a:r>
            <a:r>
              <a:rPr lang="he-IL" sz="2400" b="1" dirty="0" smtClean="0"/>
              <a:t> 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he-IL" sz="2400" dirty="0" smtClean="0"/>
              <a:t>ההקדמה נועדה לסייע לקורא להיכנס לנושא העבודה.</a:t>
            </a:r>
            <a:endParaRPr lang="en-US" sz="2400" dirty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sz="2400" dirty="0" smtClean="0"/>
              <a:t>הציגו </a:t>
            </a:r>
            <a:r>
              <a:rPr lang="he-IL" sz="2400" dirty="0"/>
              <a:t>את </a:t>
            </a:r>
            <a:r>
              <a:rPr lang="he-IL" sz="2400" dirty="0" smtClean="0"/>
              <a:t>התופעה / הבעיה </a:t>
            </a:r>
            <a:r>
              <a:rPr lang="he-IL" sz="2400" dirty="0"/>
              <a:t>שבחרתם לחקור והתייחסו לחשיבותה. </a:t>
            </a:r>
            <a:endParaRPr lang="en-US" sz="2400" dirty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sz="2400" dirty="0" smtClean="0"/>
              <a:t>כיתבו </a:t>
            </a:r>
            <a:r>
              <a:rPr lang="he-IL" sz="2400" dirty="0"/>
              <a:t>מדוע בחרתם לחקור </a:t>
            </a:r>
            <a:r>
              <a:rPr lang="he-IL" sz="2400" dirty="0" smtClean="0"/>
              <a:t>תופעה / בעיה </a:t>
            </a:r>
            <a:r>
              <a:rPr lang="he-IL" sz="2400" dirty="0"/>
              <a:t>זו</a:t>
            </a:r>
            <a:r>
              <a:rPr lang="he-IL" sz="2400" dirty="0" smtClean="0"/>
              <a:t>?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sz="2400" dirty="0" smtClean="0"/>
              <a:t>הציגו את מטרה / מטרות החקר.</a:t>
            </a:r>
            <a:endParaRPr lang="en-US" sz="2400" dirty="0" smtClean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sz="2400" dirty="0" smtClean="0"/>
          </a:p>
          <a:p>
            <a:endParaRPr lang="he-IL" sz="2400" b="1" dirty="0" smtClean="0"/>
          </a:p>
          <a:p>
            <a:pPr marL="365125" indent="-365125">
              <a:buNone/>
            </a:pPr>
            <a:endParaRPr lang="he-IL" sz="2400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020272" y="188640"/>
            <a:ext cx="1433314" cy="504056"/>
          </a:xfrm>
          <a:prstGeom prst="rect">
            <a:avLst/>
          </a:prstGeom>
          <a:solidFill>
            <a:srgbClr val="C0504D"/>
          </a:solidFill>
          <a:ln>
            <a:noFill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38100">
                <a:solidFill>
                  <a:srgbClr val="F2F2F2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he-IL" altLang="he-IL" sz="28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א. מבוא</a:t>
            </a:r>
            <a:endParaRPr kumimoji="0" lang="he-IL" altLang="he-IL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תמונה 6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32" r="18616"/>
          <a:stretch/>
        </p:blipFill>
        <p:spPr bwMode="auto">
          <a:xfrm>
            <a:off x="0" y="228600"/>
            <a:ext cx="1143000" cy="6400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0147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115616" y="914400"/>
            <a:ext cx="7647384" cy="5715000"/>
          </a:xfrm>
        </p:spPr>
        <p:txBody>
          <a:bodyPr>
            <a:noAutofit/>
          </a:bodyPr>
          <a:lstStyle/>
          <a:p>
            <a:pPr>
              <a:buClr>
                <a:srgbClr val="800000"/>
              </a:buClr>
              <a:buFont typeface="Wingdings 3" panose="05040102010807070707" pitchFamily="18" charset="2"/>
              <a:buChar char=""/>
            </a:pPr>
            <a:r>
              <a:rPr lang="he-IL" sz="2400" b="1" dirty="0" smtClean="0"/>
              <a:t>חלק שני: רקע </a:t>
            </a:r>
            <a:r>
              <a:rPr lang="he-IL" sz="2400" b="1" dirty="0"/>
              <a:t>מדעי (1-2 עמודים)</a:t>
            </a:r>
            <a:endParaRPr lang="en-US" sz="2400" dirty="0"/>
          </a:p>
          <a:p>
            <a:pPr marL="0" indent="0">
              <a:buNone/>
            </a:pPr>
            <a:r>
              <a:rPr lang="he-IL" sz="2000" dirty="0" smtClean="0"/>
              <a:t>הרקע </a:t>
            </a:r>
            <a:r>
              <a:rPr lang="he-IL" sz="2000" dirty="0"/>
              <a:t>המדעי </a:t>
            </a:r>
            <a:r>
              <a:rPr lang="he-IL" sz="2000" dirty="0" smtClean="0"/>
              <a:t>נועד לסייע לקורא </a:t>
            </a:r>
            <a:r>
              <a:rPr lang="he-IL" sz="2000" dirty="0"/>
              <a:t>להכיר את הבסיס המדעי לנושא </a:t>
            </a:r>
            <a:r>
              <a:rPr lang="he-IL" sz="2000" dirty="0" smtClean="0"/>
              <a:t>העבודה, כדי להבין את התופעה / הבעיה </a:t>
            </a:r>
            <a:r>
              <a:rPr lang="he-IL" sz="2000" dirty="0"/>
              <a:t>שחקרתם ואת הגורמים </a:t>
            </a:r>
            <a:r>
              <a:rPr lang="he-IL" sz="2000" dirty="0" smtClean="0"/>
              <a:t>שעשויים </a:t>
            </a:r>
            <a:r>
              <a:rPr lang="he-IL" sz="2000" dirty="0"/>
              <a:t>להשפיע עליה. </a:t>
            </a:r>
            <a:endParaRPr lang="he-IL" sz="2000" dirty="0" smtClean="0"/>
          </a:p>
          <a:p>
            <a:pPr marL="0" indent="0">
              <a:buNone/>
            </a:pPr>
            <a:r>
              <a:rPr lang="he-IL" sz="2000" dirty="0" smtClean="0"/>
              <a:t>הרקע </a:t>
            </a:r>
            <a:r>
              <a:rPr lang="he-IL" sz="2000" dirty="0"/>
              <a:t>המדעי יתבסס על  מידע שעיבדתם ממקורות מידע </a:t>
            </a:r>
            <a:r>
              <a:rPr lang="he-IL" sz="2000" dirty="0" smtClean="0"/>
              <a:t>מתאימים </a:t>
            </a:r>
            <a:r>
              <a:rPr lang="he-IL" sz="2000" dirty="0"/>
              <a:t>ומהימנים. </a:t>
            </a:r>
            <a:endParaRPr lang="he-IL" sz="2000" dirty="0" smtClean="0"/>
          </a:p>
          <a:p>
            <a:pPr>
              <a:buFont typeface="Symbol" panose="05050102010706020507" pitchFamily="18" charset="2"/>
              <a:buChar char="©"/>
            </a:pPr>
            <a:r>
              <a:rPr lang="he-IL" sz="2000" dirty="0" smtClean="0"/>
              <a:t>הקפידו שלפחות </a:t>
            </a:r>
            <a:r>
              <a:rPr lang="he-IL" sz="2000" dirty="0"/>
              <a:t>אחד מהמקורות יהיה מאמר שנכתב </a:t>
            </a:r>
            <a:r>
              <a:rPr lang="he-IL" sz="2000" dirty="0" smtClean="0"/>
              <a:t>על ידי </a:t>
            </a:r>
            <a:r>
              <a:rPr lang="he-IL" sz="2000" dirty="0"/>
              <a:t>מומחה </a:t>
            </a:r>
            <a:r>
              <a:rPr lang="he-IL" sz="2000" dirty="0" smtClean="0"/>
              <a:t>בתחום.</a:t>
            </a:r>
          </a:p>
          <a:p>
            <a:pPr marL="0" indent="0">
              <a:buNone/>
            </a:pPr>
            <a:endParaRPr lang="he-IL" sz="1200" b="1" dirty="0" smtClean="0"/>
          </a:p>
          <a:p>
            <a:pPr marL="0" indent="0">
              <a:buNone/>
            </a:pPr>
            <a:r>
              <a:rPr lang="he-IL" sz="2200" b="1" dirty="0" smtClean="0"/>
              <a:t>בכתיבת </a:t>
            </a:r>
            <a:r>
              <a:rPr lang="he-IL" sz="2200" b="1" dirty="0"/>
              <a:t>הרקע המדעי, שימו </a:t>
            </a:r>
            <a:r>
              <a:rPr lang="he-IL" sz="2200" b="1" dirty="0" smtClean="0"/>
              <a:t>לב לדגשים הבאים: </a:t>
            </a:r>
          </a:p>
          <a:p>
            <a:pPr marL="625475" lvl="1" indent="-365125">
              <a:buFont typeface="Wingdings" panose="05000000000000000000" pitchFamily="2" charset="2"/>
              <a:buChar char="ü"/>
            </a:pPr>
            <a:r>
              <a:rPr lang="he-IL" sz="2000" dirty="0"/>
              <a:t>ארגנו את המבוא לפי רצף תכנים מהכללי אל </a:t>
            </a:r>
            <a:r>
              <a:rPr lang="he-IL" sz="2000" dirty="0" smtClean="0"/>
              <a:t>הממוקד: התחילו </a:t>
            </a:r>
            <a:r>
              <a:rPr lang="he-IL" sz="2000" dirty="0"/>
              <a:t>בסיכום של </a:t>
            </a:r>
            <a:r>
              <a:rPr lang="he-IL" sz="2000" dirty="0" smtClean="0"/>
              <a:t>רקע מדעי </a:t>
            </a:r>
            <a:r>
              <a:rPr lang="he-IL" sz="2000" dirty="0"/>
              <a:t>על </a:t>
            </a:r>
            <a:r>
              <a:rPr lang="he-IL" sz="2000" dirty="0" smtClean="0"/>
              <a:t>הבעיה / התופעה והמושגים המרכזיים הקשורים </a:t>
            </a:r>
            <a:r>
              <a:rPr lang="he-IL" sz="2000" dirty="0"/>
              <a:t>אליה. המשיכו ברקע מדעי ממוקד יותר על שאלת החקר והגורמים שבחרתם לחקור. </a:t>
            </a:r>
          </a:p>
          <a:p>
            <a:pPr marL="625475" lvl="1" indent="-365125">
              <a:buFont typeface="Wingdings" panose="05000000000000000000" pitchFamily="2" charset="2"/>
              <a:buChar char="ü"/>
            </a:pPr>
            <a:r>
              <a:rPr lang="he-IL" sz="2000" dirty="0"/>
              <a:t>הבהירו מונחים מקצועיים הקשורים לחקר שבוצע.</a:t>
            </a:r>
            <a:endParaRPr lang="en-US" sz="2000" dirty="0"/>
          </a:p>
          <a:p>
            <a:pPr marL="625475" lvl="1" indent="-365125">
              <a:buFont typeface="Wingdings" panose="05000000000000000000" pitchFamily="2" charset="2"/>
              <a:buChar char="ü"/>
            </a:pPr>
            <a:r>
              <a:rPr lang="he-IL" sz="2000" dirty="0" smtClean="0"/>
              <a:t>נסחו </a:t>
            </a:r>
            <a:r>
              <a:rPr lang="he-IL" sz="2000" dirty="0"/>
              <a:t>את הרקע המדעי באופן תמציתי, ממוקד </a:t>
            </a:r>
            <a:r>
              <a:rPr lang="he-IL" sz="2000" dirty="0" smtClean="0"/>
              <a:t>ורלוונטי לנושא הנחקר. </a:t>
            </a:r>
            <a:endParaRPr lang="en-US" sz="2000" dirty="0"/>
          </a:p>
          <a:p>
            <a:pPr marL="625475" lvl="1" indent="-365125">
              <a:buFont typeface="Wingdings" panose="05000000000000000000" pitchFamily="2" charset="2"/>
              <a:buChar char="ü"/>
            </a:pPr>
            <a:r>
              <a:rPr lang="he-IL" altLang="zh-TW" sz="2000" dirty="0"/>
              <a:t>הימנעו מהעתקת קטעים שלמים ממקורות המידע</a:t>
            </a:r>
            <a:r>
              <a:rPr lang="he-IL" altLang="zh-TW" sz="2000" dirty="0" smtClean="0"/>
              <a:t>.</a:t>
            </a:r>
          </a:p>
          <a:p>
            <a:pPr marL="625475" lvl="1" indent="-365125">
              <a:buFont typeface="Wingdings" panose="05000000000000000000" pitchFamily="2" charset="2"/>
              <a:buChar char="ü"/>
            </a:pPr>
            <a:r>
              <a:rPr lang="he-IL" sz="2000" dirty="0"/>
              <a:t>הוסיפו הפנייה מהטקסט אל מקורות המידע</a:t>
            </a:r>
            <a:r>
              <a:rPr lang="he-IL" sz="2000" dirty="0" smtClean="0"/>
              <a:t>.</a:t>
            </a:r>
            <a:endParaRPr lang="he-IL" altLang="zh-TW" sz="2000" dirty="0"/>
          </a:p>
          <a:p>
            <a:pPr marL="365125" indent="-365125">
              <a:buNone/>
            </a:pPr>
            <a:endParaRPr lang="he-IL" sz="2000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239000" y="188640"/>
            <a:ext cx="1433314" cy="504056"/>
          </a:xfrm>
          <a:prstGeom prst="rect">
            <a:avLst/>
          </a:prstGeom>
          <a:solidFill>
            <a:srgbClr val="C0504D"/>
          </a:solidFill>
          <a:ln>
            <a:noFill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38100">
                <a:solidFill>
                  <a:srgbClr val="F2F2F2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he-IL" altLang="he-IL" sz="28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א. מבוא</a:t>
            </a:r>
            <a:endParaRPr kumimoji="0" lang="he-IL" altLang="he-IL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תמונה 5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32" r="18616"/>
          <a:stretch/>
        </p:blipFill>
        <p:spPr bwMode="auto">
          <a:xfrm>
            <a:off x="0" y="228600"/>
            <a:ext cx="1143000" cy="6400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155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422316" y="1124744"/>
            <a:ext cx="7251908" cy="383663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e-IL" sz="2200" b="1" dirty="0"/>
              <a:t>הציגו את </a:t>
            </a:r>
            <a:r>
              <a:rPr lang="he-IL" sz="2200" b="1" dirty="0" smtClean="0"/>
              <a:t>שאלת/</a:t>
            </a:r>
            <a:r>
              <a:rPr lang="he-IL" sz="2200" b="1" dirty="0" err="1" smtClean="0"/>
              <a:t>ות</a:t>
            </a:r>
            <a:r>
              <a:rPr lang="he-IL" sz="2200" b="1" dirty="0" smtClean="0"/>
              <a:t> </a:t>
            </a:r>
            <a:r>
              <a:rPr lang="he-IL" sz="2200" b="1" dirty="0"/>
              <a:t>החקר ואת </a:t>
            </a:r>
            <a:r>
              <a:rPr lang="he-IL" sz="2200" b="1" dirty="0" smtClean="0"/>
              <a:t>השערת/</a:t>
            </a:r>
            <a:r>
              <a:rPr lang="he-IL" sz="2200" b="1" dirty="0" err="1" smtClean="0"/>
              <a:t>ות</a:t>
            </a:r>
            <a:r>
              <a:rPr lang="he-IL" sz="2200" b="1" dirty="0" smtClean="0"/>
              <a:t> </a:t>
            </a:r>
            <a:r>
              <a:rPr lang="he-IL" sz="2200" b="1" dirty="0"/>
              <a:t>החקר </a:t>
            </a:r>
            <a:r>
              <a:rPr lang="he-IL" sz="2200" b="1" dirty="0" smtClean="0"/>
              <a:t>שניסחתם</a:t>
            </a:r>
            <a:r>
              <a:rPr lang="en-US" sz="2200" b="1" dirty="0" smtClean="0"/>
              <a:t/>
            </a:r>
            <a:br>
              <a:rPr lang="en-US" sz="2200" b="1" dirty="0" smtClean="0"/>
            </a:br>
            <a:r>
              <a:rPr lang="he-IL" sz="2200" b="1" dirty="0" smtClean="0"/>
              <a:t>ושימו לב לדגשים הבאים:</a:t>
            </a:r>
            <a:r>
              <a:rPr lang="en-US" sz="2200" b="1" dirty="0" smtClean="0"/>
              <a:t/>
            </a:r>
            <a:br>
              <a:rPr lang="en-US" sz="2200" b="1" dirty="0" smtClean="0"/>
            </a:br>
            <a:endParaRPr lang="en-US" sz="1800" dirty="0"/>
          </a:p>
          <a:p>
            <a:pPr>
              <a:buFont typeface="Wingdings" panose="05000000000000000000" pitchFamily="2" charset="2"/>
              <a:buChar char="ü"/>
            </a:pPr>
            <a:r>
              <a:rPr lang="he-IL" sz="2200" dirty="0" smtClean="0"/>
              <a:t>ניסוח </a:t>
            </a:r>
            <a:r>
              <a:rPr lang="he-IL" sz="2200" dirty="0"/>
              <a:t>השאלה וההשערה </a:t>
            </a:r>
            <a:r>
              <a:rPr lang="he-IL" sz="2200" dirty="0" smtClean="0"/>
              <a:t>צריך להיות </a:t>
            </a:r>
            <a:r>
              <a:rPr lang="he-IL" sz="2200" dirty="0"/>
              <a:t>מדעי ומדויק, והקשר ביניהן צריך להיות ברור </a:t>
            </a:r>
            <a:r>
              <a:rPr lang="he-IL" sz="2200" dirty="0" smtClean="0"/>
              <a:t>לקוראים. </a:t>
            </a:r>
            <a:endParaRPr lang="en-US" sz="2200" dirty="0"/>
          </a:p>
          <a:p>
            <a:pPr>
              <a:buFont typeface="Wingdings" panose="05000000000000000000" pitchFamily="2" charset="2"/>
              <a:buChar char="ü"/>
            </a:pPr>
            <a:r>
              <a:rPr lang="he-IL" sz="2200" dirty="0" smtClean="0"/>
              <a:t>הגורמים </a:t>
            </a:r>
            <a:r>
              <a:rPr lang="he-IL" sz="2200" dirty="0"/>
              <a:t>המשתנים המוצגים בשאלת החקר צריכים להיות מנוסחים באופן ממוקד וברור.</a:t>
            </a:r>
            <a:endParaRPr lang="en-US" sz="2200" dirty="0"/>
          </a:p>
          <a:p>
            <a:pPr>
              <a:buFont typeface="Wingdings" panose="05000000000000000000" pitchFamily="2" charset="2"/>
              <a:buChar char="ü"/>
            </a:pPr>
            <a:r>
              <a:rPr lang="he-IL" sz="2200" dirty="0" smtClean="0"/>
              <a:t>על </a:t>
            </a:r>
            <a:r>
              <a:rPr lang="he-IL" sz="2200" dirty="0"/>
              <a:t>ההשערה להיות מנומקת ומבוססת על ידע מדעי מתאים, וניתנת לבדיקה באופן מעשי.</a:t>
            </a:r>
            <a:endParaRPr lang="en-US" sz="2200" dirty="0"/>
          </a:p>
          <a:p>
            <a:pPr marL="0" indent="0">
              <a:buNone/>
            </a:pPr>
            <a:r>
              <a:rPr lang="he-IL" sz="2200" dirty="0"/>
              <a:t/>
            </a:r>
            <a:br>
              <a:rPr lang="he-IL" sz="2200" dirty="0"/>
            </a:br>
            <a:endParaRPr lang="he-IL" sz="2200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4038600" y="228600"/>
            <a:ext cx="4635624" cy="504056"/>
          </a:xfrm>
          <a:prstGeom prst="rect">
            <a:avLst/>
          </a:prstGeom>
          <a:solidFill>
            <a:srgbClr val="548DD4"/>
          </a:solidFill>
          <a:ln>
            <a:noFill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38100">
                <a:solidFill>
                  <a:srgbClr val="F2F2F2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he-IL" altLang="he-IL" sz="28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ב. שאלת החקר והשערת החקר</a:t>
            </a:r>
            <a:endParaRPr kumimoji="0" lang="he-IL" altLang="he-IL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תמונה 5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32" r="18616"/>
          <a:stretch/>
        </p:blipFill>
        <p:spPr bwMode="auto">
          <a:xfrm>
            <a:off x="0" y="228600"/>
            <a:ext cx="1143000" cy="6400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2533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957835" y="260648"/>
            <a:ext cx="4801339" cy="648072"/>
          </a:xfrm>
          <a:prstGeom prst="rect">
            <a:avLst/>
          </a:prstGeom>
          <a:solidFill>
            <a:srgbClr val="FF7C80"/>
          </a:solidFill>
          <a:ln>
            <a:noFill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38100">
                <a:solidFill>
                  <a:srgbClr val="F2F2F2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he-IL" altLang="he-IL" sz="28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ג. תכנית החקר ושיטות העבודה</a:t>
            </a:r>
            <a:endParaRPr kumimoji="0" lang="he-IL" altLang="he-IL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1115616" y="1196752"/>
            <a:ext cx="768165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buClr>
                <a:srgbClr val="FF7C80"/>
              </a:buClr>
              <a:buFont typeface="Wingdings 3" panose="05040102010807070707" pitchFamily="18" charset="2"/>
              <a:buChar char=""/>
            </a:pPr>
            <a:r>
              <a:rPr lang="he-IL" sz="2200" b="1" dirty="0" smtClean="0"/>
              <a:t>ציינו </a:t>
            </a:r>
            <a:r>
              <a:rPr lang="he-IL" sz="2200" b="1" dirty="0"/>
              <a:t>את דרך החקר שבחרתם </a:t>
            </a:r>
            <a:r>
              <a:rPr lang="he-IL" sz="2200" b="1" dirty="0" smtClean="0"/>
              <a:t>(ניסוי או תצפית) ונמקו את הבחירה.</a:t>
            </a:r>
          </a:p>
          <a:p>
            <a:pPr marL="342900" indent="-342900">
              <a:lnSpc>
                <a:spcPct val="150000"/>
              </a:lnSpc>
              <a:buClr>
                <a:srgbClr val="FF7C80"/>
              </a:buClr>
              <a:buFont typeface="Wingdings 3" panose="05040102010807070707" pitchFamily="18" charset="2"/>
              <a:buChar char=""/>
            </a:pPr>
            <a:r>
              <a:rPr lang="he-IL" sz="2200" b="1" dirty="0"/>
              <a:t>ת</a:t>
            </a:r>
            <a:r>
              <a:rPr lang="he-IL" sz="2200" b="1" dirty="0" smtClean="0"/>
              <a:t>ארו </a:t>
            </a:r>
            <a:r>
              <a:rPr lang="he-IL" sz="2200" b="1" dirty="0"/>
              <a:t>את מערך החקר </a:t>
            </a:r>
            <a:r>
              <a:rPr lang="he-IL" sz="2200" b="1" dirty="0" smtClean="0"/>
              <a:t>שביצעתם. </a:t>
            </a:r>
            <a:r>
              <a:rPr lang="en-US" sz="2200" b="1" dirty="0" smtClean="0"/>
              <a:t/>
            </a:r>
            <a:br>
              <a:rPr lang="en-US" sz="2200" b="1" dirty="0" smtClean="0"/>
            </a:br>
            <a:r>
              <a:rPr lang="he-IL" sz="2200" b="1" dirty="0" smtClean="0"/>
              <a:t>במערך </a:t>
            </a:r>
            <a:r>
              <a:rPr lang="he-IL" sz="2200" b="1" dirty="0"/>
              <a:t>חקר באמצעות </a:t>
            </a:r>
            <a:r>
              <a:rPr lang="he-IL" sz="2200" b="1" dirty="0">
                <a:solidFill>
                  <a:srgbClr val="C00000"/>
                </a:solidFill>
              </a:rPr>
              <a:t>ניסוי </a:t>
            </a:r>
            <a:r>
              <a:rPr lang="he-IL" sz="2200" b="1" dirty="0"/>
              <a:t>- חשוב להתייחס </a:t>
            </a:r>
            <a:r>
              <a:rPr lang="he-IL" sz="2200" b="1" dirty="0" smtClean="0"/>
              <a:t>ל: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he-IL" sz="2200" dirty="0" smtClean="0"/>
              <a:t>הגדרת הגורם </a:t>
            </a:r>
            <a:r>
              <a:rPr lang="he-IL" sz="2200" dirty="0"/>
              <a:t>המשפיע והגורמים </a:t>
            </a:r>
            <a:r>
              <a:rPr lang="he-IL" sz="2200" dirty="0" smtClean="0"/>
              <a:t>והקבועים, בידוד המשתנים</a:t>
            </a:r>
            <a:endParaRPr lang="he-IL" sz="2200" dirty="0"/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he-IL" sz="2200" dirty="0" smtClean="0"/>
              <a:t>הגדרת </a:t>
            </a:r>
            <a:r>
              <a:rPr lang="he-IL" sz="2200" dirty="0"/>
              <a:t>הטיפולים, הבקרה ומספר </a:t>
            </a:r>
            <a:r>
              <a:rPr lang="he-IL" sz="2200" dirty="0" smtClean="0"/>
              <a:t>החזרות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he-IL" sz="2200" dirty="0" smtClean="0"/>
              <a:t>הגדרת </a:t>
            </a:r>
            <a:r>
              <a:rPr lang="he-IL" sz="2200" dirty="0"/>
              <a:t>הגורם/ים המושפע/ים ודרך מדידתו/ם (שיטת מדידה וכלי מדידה</a:t>
            </a:r>
            <a:r>
              <a:rPr lang="he-IL" sz="2200" dirty="0" smtClean="0"/>
              <a:t>).</a:t>
            </a:r>
          </a:p>
          <a:p>
            <a:pPr lvl="1">
              <a:buClr>
                <a:srgbClr val="FF7C80"/>
              </a:buClr>
            </a:pPr>
            <a:endParaRPr lang="he-IL" sz="2200" b="1" dirty="0" smtClean="0"/>
          </a:p>
          <a:p>
            <a:pPr lvl="1">
              <a:buClr>
                <a:srgbClr val="FF7C80"/>
              </a:buClr>
            </a:pPr>
            <a:r>
              <a:rPr lang="he-IL" sz="2200" b="1" dirty="0" smtClean="0"/>
              <a:t>במערך </a:t>
            </a:r>
            <a:r>
              <a:rPr lang="he-IL" sz="2200" b="1" dirty="0"/>
              <a:t>חקר באמצעות </a:t>
            </a:r>
            <a:r>
              <a:rPr lang="he-IL" sz="2200" b="1" dirty="0">
                <a:solidFill>
                  <a:srgbClr val="C00000"/>
                </a:solidFill>
              </a:rPr>
              <a:t>תצפית</a:t>
            </a:r>
            <a:r>
              <a:rPr lang="he-IL" sz="2200" b="1" dirty="0"/>
              <a:t> - חשוב להתייחס </a:t>
            </a:r>
            <a:r>
              <a:rPr lang="he-IL" sz="2200" b="1" dirty="0" smtClean="0"/>
              <a:t>ל: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he-IL" sz="2200" dirty="0" smtClean="0"/>
              <a:t>הגדרת </a:t>
            </a:r>
            <a:r>
              <a:rPr lang="he-IL" sz="2200" dirty="0"/>
              <a:t>הגורמים הנבדקים.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he-IL" sz="2200" dirty="0" smtClean="0"/>
              <a:t>בחירת אתרי </a:t>
            </a:r>
            <a:r>
              <a:rPr lang="he-IL" sz="2200" dirty="0"/>
              <a:t>התצפית להשוואה והגדרת התנאים הזהים </a:t>
            </a:r>
            <a:r>
              <a:rPr lang="he-IL" sz="2200" dirty="0" smtClean="0"/>
              <a:t>בהם, עד </a:t>
            </a:r>
            <a:r>
              <a:rPr lang="he-IL" sz="2200" dirty="0"/>
              <a:t>כמה שניתן</a:t>
            </a:r>
            <a:r>
              <a:rPr lang="he-IL" sz="2200" dirty="0" smtClean="0"/>
              <a:t>.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he-IL" sz="2200" dirty="0" smtClean="0"/>
              <a:t>תיאור השיטות והכלים לביצוע התצפיות והמדידות.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he-IL" sz="2200" dirty="0" smtClean="0"/>
              <a:t>מספר </a:t>
            </a:r>
            <a:r>
              <a:rPr lang="he-IL" sz="2200" dirty="0"/>
              <a:t>התצפיות </a:t>
            </a:r>
            <a:r>
              <a:rPr lang="he-IL" sz="2200" dirty="0" smtClean="0"/>
              <a:t>ותדירותן.</a:t>
            </a:r>
            <a:r>
              <a:rPr lang="he-IL" sz="2200" b="1" dirty="0" smtClean="0"/>
              <a:t> </a:t>
            </a:r>
          </a:p>
        </p:txBody>
      </p:sp>
      <p:pic>
        <p:nvPicPr>
          <p:cNvPr id="7" name="תמונה 6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32" r="18616"/>
          <a:stretch/>
        </p:blipFill>
        <p:spPr bwMode="auto">
          <a:xfrm>
            <a:off x="0" y="228600"/>
            <a:ext cx="1143000" cy="6400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67355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995935" y="304800"/>
            <a:ext cx="4801339" cy="648072"/>
          </a:xfrm>
          <a:prstGeom prst="rect">
            <a:avLst/>
          </a:prstGeom>
          <a:solidFill>
            <a:srgbClr val="FF7C80"/>
          </a:solidFill>
          <a:ln>
            <a:noFill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38100">
                <a:solidFill>
                  <a:srgbClr val="F2F2F2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he-IL" altLang="he-IL" sz="28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ג. תכנית החקר ושיטות העבודה</a:t>
            </a:r>
            <a:endParaRPr kumimoji="0" lang="he-IL" altLang="he-IL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1403649" y="1432848"/>
            <a:ext cx="7393626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FF7C80"/>
              </a:buClr>
            </a:pPr>
            <a:endParaRPr lang="he-IL" sz="800" dirty="0" smtClean="0"/>
          </a:p>
          <a:p>
            <a:pPr marL="342900" indent="-342900">
              <a:spcBef>
                <a:spcPts val="600"/>
              </a:spcBef>
              <a:buClr>
                <a:srgbClr val="FF7C80"/>
              </a:buClr>
              <a:buFont typeface="Wingdings 3" panose="05040102010807070707" pitchFamily="18" charset="2"/>
              <a:buChar char=""/>
            </a:pPr>
            <a:r>
              <a:rPr lang="he-IL" sz="2400" b="1" dirty="0" smtClean="0"/>
              <a:t>תארו </a:t>
            </a:r>
            <a:r>
              <a:rPr lang="he-IL" sz="2400" b="1" dirty="0"/>
              <a:t>את מהלך </a:t>
            </a:r>
            <a:r>
              <a:rPr lang="he-IL" sz="2400" b="1" dirty="0" smtClean="0"/>
              <a:t>הניסוי / תצפית שביצעתם: </a:t>
            </a:r>
            <a:endParaRPr lang="en-US" sz="2400" b="1" dirty="0" smtClean="0"/>
          </a:p>
          <a:p>
            <a:pPr marL="800100" lvl="1" indent="-3429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he-IL" sz="2400" dirty="0"/>
              <a:t>פרטו את סדר הפעולות </a:t>
            </a:r>
            <a:r>
              <a:rPr lang="he-IL" sz="2400" dirty="0" smtClean="0"/>
              <a:t>שביצעתם (ניתן להציג בטבלה).</a:t>
            </a:r>
            <a:endParaRPr lang="he-IL" sz="2400" dirty="0"/>
          </a:p>
          <a:p>
            <a:pPr marL="800100" lvl="1" indent="-3429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he-IL" sz="2400" dirty="0"/>
              <a:t>פרטו את החומרים </a:t>
            </a:r>
            <a:r>
              <a:rPr lang="he-IL" sz="2400" dirty="0" smtClean="0"/>
              <a:t>והכלים </a:t>
            </a:r>
            <a:r>
              <a:rPr lang="he-IL" sz="2400" dirty="0"/>
              <a:t>ששימשו </a:t>
            </a:r>
            <a:r>
              <a:rPr lang="he-IL" sz="2400" dirty="0" smtClean="0"/>
              <a:t>אתכם.  </a:t>
            </a:r>
          </a:p>
          <a:p>
            <a:pPr marL="800100" lvl="1" indent="-3429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he-IL" sz="2400" dirty="0" smtClean="0"/>
              <a:t>התייחסו לאמצעי הבטיחות שנקטתם בכל שלב.</a:t>
            </a:r>
          </a:p>
          <a:p>
            <a:pPr lvl="1">
              <a:spcBef>
                <a:spcPts val="600"/>
              </a:spcBef>
            </a:pPr>
            <a:r>
              <a:rPr lang="he-IL" sz="2000" dirty="0"/>
              <a:t>.  </a:t>
            </a:r>
            <a:endParaRPr lang="en-US" sz="2000" dirty="0"/>
          </a:p>
          <a:p>
            <a:pPr marL="285750" indent="-285750">
              <a:spcBef>
                <a:spcPts val="600"/>
              </a:spcBef>
              <a:buFont typeface="Symbol" panose="05050102010706020507" pitchFamily="18" charset="2"/>
              <a:buChar char="©"/>
            </a:pPr>
            <a:r>
              <a:rPr lang="en-US" sz="2000" b="1" i="1" dirty="0"/>
              <a:t> </a:t>
            </a:r>
            <a:r>
              <a:rPr lang="he-IL" sz="2000" b="1" i="1" dirty="0"/>
              <a:t>המלצה לניסוח:</a:t>
            </a:r>
            <a:r>
              <a:rPr lang="he-IL" sz="2000" i="1" dirty="0"/>
              <a:t> </a:t>
            </a:r>
            <a:r>
              <a:rPr lang="en-US" sz="2000" i="1" dirty="0" smtClean="0"/>
              <a:t/>
            </a:r>
            <a:br>
              <a:rPr lang="en-US" sz="2000" i="1" dirty="0" smtClean="0"/>
            </a:br>
            <a:r>
              <a:rPr lang="he-IL" sz="2000" i="1" dirty="0" smtClean="0"/>
              <a:t>ניתן להתחיל במשפט </a:t>
            </a:r>
            <a:r>
              <a:rPr lang="he-IL" sz="2000" i="1" dirty="0"/>
              <a:t>שיחבר את הקורא אל השערת החקר, כמו:</a:t>
            </a:r>
            <a:r>
              <a:rPr lang="en-US" sz="2000" i="1" dirty="0"/>
              <a:t/>
            </a:r>
            <a:br>
              <a:rPr lang="en-US" sz="2000" i="1" dirty="0"/>
            </a:br>
            <a:r>
              <a:rPr lang="he-IL" sz="2000" i="1" dirty="0"/>
              <a:t> "על מנת לבדוק את השערת החקר תכננו ניסוי / תצפית שבודקים</a:t>
            </a:r>
            <a:r>
              <a:rPr lang="he-IL" sz="2000" i="1" dirty="0" smtClean="0"/>
              <a:t>..."</a:t>
            </a:r>
            <a:endParaRPr lang="en-US" sz="2000" dirty="0"/>
          </a:p>
          <a:p>
            <a:pPr lvl="1">
              <a:spcBef>
                <a:spcPts val="600"/>
              </a:spcBef>
            </a:pPr>
            <a:endParaRPr lang="en-US" sz="2400" dirty="0"/>
          </a:p>
        </p:txBody>
      </p:sp>
      <p:pic>
        <p:nvPicPr>
          <p:cNvPr id="7" name="תמונה 6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32" r="18616"/>
          <a:stretch/>
        </p:blipFill>
        <p:spPr bwMode="auto">
          <a:xfrm>
            <a:off x="0" y="228600"/>
            <a:ext cx="1143000" cy="6400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83130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מלבן 5"/>
          <p:cNvSpPr/>
          <p:nvPr/>
        </p:nvSpPr>
        <p:spPr>
          <a:xfrm>
            <a:off x="1265208" y="914400"/>
            <a:ext cx="7537643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7030A0"/>
              </a:buClr>
              <a:buFont typeface="Wingdings 3" panose="05040102010807070707" pitchFamily="18" charset="2"/>
              <a:buChar char=""/>
            </a:pPr>
            <a:r>
              <a:rPr lang="he-IL" sz="2200" b="1" dirty="0"/>
              <a:t>הציגו את </a:t>
            </a:r>
            <a:r>
              <a:rPr lang="he-IL" sz="2200" b="1" dirty="0" smtClean="0"/>
              <a:t>המימצאים שהתקבלו בניסוי או בתצפית: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he-IL" sz="2200" dirty="0"/>
              <a:t>הציגו </a:t>
            </a:r>
            <a:r>
              <a:rPr lang="he-IL" sz="2200" dirty="0" smtClean="0"/>
              <a:t>את התוצאות המעובדות שהתקבלו בניסוי / תצפית, באמצעות </a:t>
            </a:r>
            <a:r>
              <a:rPr lang="he-IL" sz="2200" dirty="0"/>
              <a:t>טבלאות סיכום וגרפים </a:t>
            </a:r>
            <a:r>
              <a:rPr lang="he-IL" sz="2200" dirty="0" smtClean="0"/>
              <a:t>מתאימים.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he-IL" sz="2200" dirty="0"/>
              <a:t>צרפו בסוף העבודה </a:t>
            </a:r>
            <a:r>
              <a:rPr lang="he-IL" sz="2200" dirty="0" smtClean="0"/>
              <a:t>את התוצאות הגולמיות כנספח.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he-IL" sz="2200" dirty="0" smtClean="0"/>
              <a:t>לוו את הטבלאות והגרפים בכותרות </a:t>
            </a:r>
            <a:r>
              <a:rPr lang="he-IL" sz="2200" dirty="0"/>
              <a:t>ברורות </a:t>
            </a:r>
            <a:r>
              <a:rPr lang="he-IL" sz="2200" dirty="0" smtClean="0"/>
              <a:t>ומדויקות עם </a:t>
            </a:r>
            <a:r>
              <a:rPr lang="he-IL" sz="2200" dirty="0"/>
              <a:t>יחידות </a:t>
            </a:r>
            <a:r>
              <a:rPr lang="he-IL" sz="2200" dirty="0" smtClean="0"/>
              <a:t>מידה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he-IL" sz="2200" dirty="0" smtClean="0"/>
              <a:t>במידת הצורך, הוסיפו לגרפים מקרא</a:t>
            </a:r>
            <a:r>
              <a:rPr lang="he-IL" sz="2200" dirty="0"/>
              <a:t>. </a:t>
            </a:r>
            <a:endParaRPr lang="he-IL" sz="2200" dirty="0" smtClean="0"/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he-IL" sz="2200" dirty="0" smtClean="0"/>
              <a:t>במידת </a:t>
            </a:r>
            <a:r>
              <a:rPr lang="he-IL" sz="2200" dirty="0"/>
              <a:t>הצורך, שלבו ממצאים נוספים, הממחישים את  תוצאות החקר. </a:t>
            </a:r>
            <a:endParaRPr lang="he-IL" sz="2200" dirty="0" smtClean="0"/>
          </a:p>
          <a:p>
            <a:pPr lvl="1"/>
            <a:endParaRPr lang="he-IL" sz="2200" dirty="0" smtClean="0"/>
          </a:p>
          <a:p>
            <a:pPr marL="285750" lvl="0" indent="-285750">
              <a:buClr>
                <a:srgbClr val="7030A0"/>
              </a:buClr>
              <a:buFont typeface="Wingdings 3" panose="05040102010807070707" pitchFamily="18" charset="2"/>
              <a:buChar char=""/>
            </a:pPr>
            <a:r>
              <a:rPr lang="he-IL" sz="2200" b="1" dirty="0"/>
              <a:t>הוסיפו תיאור מילולי של עיקרי </a:t>
            </a:r>
            <a:r>
              <a:rPr lang="he-IL" sz="2200" b="1" dirty="0" smtClean="0"/>
              <a:t>המימצאים:</a:t>
            </a:r>
            <a:endParaRPr lang="he-IL" sz="2200" b="1" dirty="0"/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he-IL" sz="2200" dirty="0"/>
              <a:t>רישמו </a:t>
            </a:r>
            <a:r>
              <a:rPr lang="he-IL" sz="2200" dirty="0" smtClean="0"/>
              <a:t>תיאור מילולי מתחת </a:t>
            </a:r>
            <a:r>
              <a:rPr lang="he-IL" sz="2200" dirty="0"/>
              <a:t>לכל טבלת סיכום, גרף או תצלום, המציגים </a:t>
            </a:r>
            <a:r>
              <a:rPr lang="he-IL" sz="2200" dirty="0" smtClean="0"/>
              <a:t>את </a:t>
            </a:r>
            <a:r>
              <a:rPr lang="he-IL" sz="2200" dirty="0"/>
              <a:t>ממצאי החקר</a:t>
            </a:r>
            <a:r>
              <a:rPr lang="he-IL" sz="2200" dirty="0" smtClean="0"/>
              <a:t>.</a:t>
            </a:r>
            <a:endParaRPr lang="en-US" sz="2200" dirty="0"/>
          </a:p>
          <a:p>
            <a:r>
              <a:rPr lang="he-IL" sz="2200" i="1" dirty="0"/>
              <a:t>  </a:t>
            </a:r>
            <a:endParaRPr lang="en-US" sz="2200" dirty="0"/>
          </a:p>
          <a:p>
            <a:pPr marL="342900" indent="-342900">
              <a:buClr>
                <a:srgbClr val="7030A0"/>
              </a:buClr>
              <a:buFont typeface="Wingdings 3" panose="05040102010807070707" pitchFamily="18" charset="2"/>
              <a:buChar char=""/>
            </a:pPr>
            <a:r>
              <a:rPr lang="he-IL" sz="2200" b="1" dirty="0"/>
              <a:t>הציגו </a:t>
            </a:r>
            <a:r>
              <a:rPr lang="he-IL" sz="2200" b="1" dirty="0" smtClean="0"/>
              <a:t>סיכום </a:t>
            </a:r>
            <a:r>
              <a:rPr lang="he-IL" sz="2200" b="1" dirty="0"/>
              <a:t>של </a:t>
            </a:r>
            <a:r>
              <a:rPr lang="he-IL" sz="2200" b="1" dirty="0" smtClean="0"/>
              <a:t>המימצאים:</a:t>
            </a:r>
            <a:r>
              <a:rPr lang="en-US" sz="2200" b="1" dirty="0" smtClean="0"/>
              <a:t/>
            </a:r>
            <a:br>
              <a:rPr lang="en-US" sz="2200" b="1" dirty="0" smtClean="0"/>
            </a:br>
            <a:r>
              <a:rPr lang="he-IL" sz="2200" dirty="0" smtClean="0"/>
              <a:t>הציגו סיכום של כלל הממצאים שקיבלתם.</a:t>
            </a:r>
            <a:endParaRPr lang="en-US" sz="2200" dirty="0"/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6553200" y="188640"/>
            <a:ext cx="2244075" cy="576064"/>
          </a:xfrm>
          <a:prstGeom prst="rect">
            <a:avLst/>
          </a:prstGeom>
          <a:solidFill>
            <a:srgbClr val="8064A2"/>
          </a:solidFill>
          <a:ln>
            <a:noFill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38100">
                <a:solidFill>
                  <a:srgbClr val="F2F2F2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he-IL" altLang="he-IL" sz="28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ד. מימצאים</a:t>
            </a:r>
            <a:endParaRPr kumimoji="0" lang="he-IL" altLang="he-IL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תמונה 6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32" r="18616"/>
          <a:stretch/>
        </p:blipFill>
        <p:spPr bwMode="auto">
          <a:xfrm>
            <a:off x="0" y="228600"/>
            <a:ext cx="1143000" cy="6400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4949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1216</TotalTime>
  <Words>576</Words>
  <Application>Microsoft Office PowerPoint</Application>
  <PresentationFormat>‫הצגה על המסך (4:3)</PresentationFormat>
  <Paragraphs>115</Paragraphs>
  <Slides>15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15</vt:i4>
      </vt:variant>
    </vt:vector>
  </HeadingPairs>
  <TitlesOfParts>
    <vt:vector size="16" baseType="lpstr">
      <vt:lpstr>ערכת נושא Office</vt:lpstr>
      <vt:lpstr>הכנת עבודה מסכמת   חקר המדעי הנחיות לתלמידי חטיבת ביניים</vt:lpstr>
      <vt:lpstr>הנחיות כלליות לכתיבת העבודה:</vt:lpstr>
      <vt:lpstr>שער העבודה ותוכן עניינים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כלי עזר לרישום מקורות מידע  שונים (ספר, אנציקלופדיה, כתב עת, אתר אינטרנט, מומחה)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הכנת סיכום החקר המדעי הנחיות לתלמיד</dc:title>
  <dc:creator>Admin</dc:creator>
  <cp:lastModifiedBy>miklats</cp:lastModifiedBy>
  <cp:revision>92</cp:revision>
  <dcterms:created xsi:type="dcterms:W3CDTF">2016-11-24T02:55:21Z</dcterms:created>
  <dcterms:modified xsi:type="dcterms:W3CDTF">2017-01-19T10:44:07Z</dcterms:modified>
</cp:coreProperties>
</file>