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9" r:id="rId4"/>
    <p:sldId id="261" r:id="rId5"/>
    <p:sldId id="262" r:id="rId6"/>
    <p:sldId id="263" r:id="rId7"/>
    <p:sldId id="264" r:id="rId8"/>
    <p:sldId id="266" r:id="rId9"/>
    <p:sldId id="265" r:id="rId10"/>
    <p:sldId id="272" r:id="rId11"/>
    <p:sldId id="280" r:id="rId12"/>
    <p:sldId id="273" r:id="rId13"/>
    <p:sldId id="281" r:id="rId14"/>
    <p:sldId id="275" r:id="rId15"/>
    <p:sldId id="278" r:id="rId16"/>
    <p:sldId id="28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86"/>
    <a:srgbClr val="005EA4"/>
    <a:srgbClr val="990000"/>
    <a:srgbClr val="07103F"/>
    <a:srgbClr val="FF9900"/>
    <a:srgbClr val="52B8C4"/>
    <a:srgbClr val="9494F0"/>
    <a:srgbClr val="FFCC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-12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__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ענף ספורט ריצת 100 מטר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כושר גופני</c:v>
                </c:pt>
                <c:pt idx="1">
                  <c:v>טכניקה</c:v>
                </c:pt>
                <c:pt idx="2">
                  <c:v>טקטיקה</c:v>
                </c:pt>
              </c:strCache>
            </c:strRef>
          </c:cat>
          <c:val>
            <c:numRef>
              <c:f>גיליון1!$B$2:$B$4</c:f>
              <c:numCache>
                <c:formatCode>0%</c:formatCode>
                <c:ptCount val="3"/>
                <c:pt idx="0">
                  <c:v>0.60000000000000009</c:v>
                </c:pt>
                <c:pt idx="1">
                  <c:v>0.30000000000000004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ענף ספורט כדורסל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גיליון1!$A$2:$A$5</c:f>
              <c:strCache>
                <c:ptCount val="4"/>
                <c:pt idx="0">
                  <c:v>כושר גופני</c:v>
                </c:pt>
                <c:pt idx="1">
                  <c:v>טכניקה </c:v>
                </c:pt>
                <c:pt idx="2">
                  <c:v>טקטיקה אישית</c:v>
                </c:pt>
                <c:pt idx="3">
                  <c:v>טקטיקה קבוצתי </c:v>
                </c:pt>
              </c:strCache>
            </c:strRef>
          </c:cat>
          <c:val>
            <c:numRef>
              <c:f>גיליון1!$B$2:$B$5</c:f>
              <c:numCache>
                <c:formatCode>0%</c:formatCode>
                <c:ptCount val="4"/>
                <c:pt idx="0">
                  <c:v>0.30000000000000004</c:v>
                </c:pt>
                <c:pt idx="1">
                  <c:v>0.30000000000000004</c:v>
                </c:pt>
                <c:pt idx="2">
                  <c:v>0.2</c:v>
                </c:pt>
                <c:pt idx="3">
                  <c:v>0.15000000000000002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zero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504484" y="1468136"/>
            <a:ext cx="5922852" cy="7769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</a:rPr>
              <a:t>מקיף עירוני א' – אשקלון</a:t>
            </a:r>
            <a:br>
              <a:rPr lang="he-IL" sz="4000" b="1" dirty="0" smtClean="0">
                <a:solidFill>
                  <a:schemeClr val="tx1"/>
                </a:solidFill>
              </a:rPr>
            </a:br>
            <a:r>
              <a:rPr lang="he-IL" b="1" dirty="0" smtClean="0"/>
              <a:t/>
            </a:r>
            <a:br>
              <a:rPr lang="he-IL" b="1" dirty="0" smtClean="0"/>
            </a:br>
            <a:r>
              <a:rPr lang="he-IL" b="1" u="sng" dirty="0" smtClean="0"/>
              <a:t>גורמי הישג בספורט</a:t>
            </a:r>
            <a:endParaRPr lang="he-IL" b="1" u="sng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468028" y="2754352"/>
            <a:ext cx="6145467" cy="1037064"/>
          </a:xfrm>
        </p:spPr>
        <p:txBody>
          <a:bodyPr>
            <a:noAutofit/>
          </a:bodyPr>
          <a:lstStyle/>
          <a:p>
            <a:pPr algn="ctr"/>
            <a:r>
              <a:rPr lang="he-IL" sz="4800" b="1" dirty="0" smtClean="0"/>
              <a:t>מרכיבי כושר גופני</a:t>
            </a:r>
            <a:endParaRPr lang="he-IL" sz="48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07" y="3820351"/>
            <a:ext cx="2238298" cy="26479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384" y="3948382"/>
            <a:ext cx="2554900" cy="255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1" y="665913"/>
            <a:ext cx="2381366" cy="238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3919161"/>
            <a:ext cx="2549140" cy="254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192" y="198723"/>
            <a:ext cx="8858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006897" y="614149"/>
            <a:ext cx="3289609" cy="85726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e-IL" dirty="0" smtClean="0"/>
              <a:t>כושר גופני: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267312" y="1651323"/>
            <a:ext cx="5776326" cy="3166003"/>
          </a:xfrm>
        </p:spPr>
        <p:txBody>
          <a:bodyPr>
            <a:noAutofit/>
          </a:bodyPr>
          <a:lstStyle/>
          <a:p>
            <a:r>
              <a:rPr lang="he-IL" sz="2800" b="1" dirty="0" smtClean="0">
                <a:solidFill>
                  <a:schemeClr val="accent5"/>
                </a:solidFill>
              </a:rPr>
              <a:t>מרכיבי יסוד:</a:t>
            </a:r>
          </a:p>
          <a:p>
            <a:pPr marL="342900" indent="-342900">
              <a:buFontTx/>
              <a:buChar char="-"/>
            </a:pPr>
            <a:r>
              <a:rPr lang="he-IL" sz="3200" b="1" u="sng" dirty="0" smtClean="0">
                <a:solidFill>
                  <a:srgbClr val="FF0000"/>
                </a:solidFill>
              </a:rPr>
              <a:t>סבולת</a:t>
            </a:r>
            <a:r>
              <a:rPr lang="he-IL" sz="3200" b="1" dirty="0" smtClean="0">
                <a:solidFill>
                  <a:srgbClr val="FF0000"/>
                </a:solidFill>
              </a:rPr>
              <a:t>: </a:t>
            </a:r>
            <a:r>
              <a:rPr lang="he-IL" sz="2000" b="1" dirty="0">
                <a:solidFill>
                  <a:srgbClr val="004D86"/>
                </a:solidFill>
              </a:rPr>
              <a:t>יכולתו של הפרט לבצע מאמץ גופני</a:t>
            </a:r>
          </a:p>
          <a:p>
            <a:pPr marL="342900" indent="-342900">
              <a:buFontTx/>
              <a:buChar char="-"/>
            </a:pPr>
            <a:r>
              <a:rPr lang="he-IL" sz="2000" b="1" dirty="0" smtClean="0">
                <a:solidFill>
                  <a:srgbClr val="004D86"/>
                </a:solidFill>
              </a:rPr>
              <a:t>                   לאורך זמן מפעיל </a:t>
            </a:r>
            <a:r>
              <a:rPr lang="he-IL" sz="2000" b="1" dirty="0">
                <a:solidFill>
                  <a:srgbClr val="004D86"/>
                </a:solidFill>
              </a:rPr>
              <a:t>קבוצות </a:t>
            </a:r>
            <a:r>
              <a:rPr lang="he-IL" sz="2000" b="1" dirty="0" smtClean="0">
                <a:solidFill>
                  <a:srgbClr val="004D86"/>
                </a:solidFill>
              </a:rPr>
              <a:t>שרירים גדולות.</a:t>
            </a:r>
            <a:endParaRPr lang="he-IL" sz="3200" b="1" dirty="0" smtClean="0">
              <a:solidFill>
                <a:srgbClr val="004D86"/>
              </a:solidFill>
            </a:endParaRPr>
          </a:p>
          <a:p>
            <a:pPr marL="342900" indent="-342900">
              <a:buFontTx/>
              <a:buChar char="-"/>
            </a:pPr>
            <a:r>
              <a:rPr lang="he-IL" sz="3200" b="1" u="sng" dirty="0" smtClean="0">
                <a:solidFill>
                  <a:srgbClr val="FF0000"/>
                </a:solidFill>
              </a:rPr>
              <a:t>מהירות</a:t>
            </a:r>
            <a:r>
              <a:rPr lang="he-IL" sz="3200" b="1" dirty="0" smtClean="0">
                <a:solidFill>
                  <a:srgbClr val="FF0000"/>
                </a:solidFill>
              </a:rPr>
              <a:t>: </a:t>
            </a:r>
            <a:r>
              <a:rPr lang="he-IL" sz="2000" b="1" dirty="0" smtClean="0">
                <a:solidFill>
                  <a:srgbClr val="004D86"/>
                </a:solidFill>
              </a:rPr>
              <a:t>היכולת </a:t>
            </a:r>
            <a:r>
              <a:rPr lang="he-IL" sz="2000" b="1" dirty="0">
                <a:solidFill>
                  <a:srgbClr val="004D86"/>
                </a:solidFill>
              </a:rPr>
              <a:t>לבצע תנועה לאורך מרחק </a:t>
            </a:r>
            <a:r>
              <a:rPr lang="he-IL" sz="2000" b="1" dirty="0" smtClean="0">
                <a:solidFill>
                  <a:srgbClr val="004D86"/>
                </a:solidFill>
              </a:rPr>
              <a:t>     </a:t>
            </a:r>
          </a:p>
          <a:p>
            <a:pPr marL="342900" indent="-342900">
              <a:buFontTx/>
              <a:buChar char="-"/>
            </a:pPr>
            <a:r>
              <a:rPr lang="he-IL" sz="2000" b="1" dirty="0">
                <a:solidFill>
                  <a:srgbClr val="004D86"/>
                </a:solidFill>
              </a:rPr>
              <a:t> </a:t>
            </a:r>
            <a:r>
              <a:rPr lang="he-IL" sz="2000" b="1" dirty="0" smtClean="0">
                <a:solidFill>
                  <a:srgbClr val="004D86"/>
                </a:solidFill>
              </a:rPr>
              <a:t>                   נתון </a:t>
            </a:r>
            <a:r>
              <a:rPr lang="he-IL" sz="2000" b="1" dirty="0">
                <a:solidFill>
                  <a:srgbClr val="004D86"/>
                </a:solidFill>
              </a:rPr>
              <a:t>בזמן הקצר </a:t>
            </a:r>
            <a:r>
              <a:rPr lang="he-IL" sz="2000" b="1" dirty="0" smtClean="0">
                <a:solidFill>
                  <a:srgbClr val="004D86"/>
                </a:solidFill>
              </a:rPr>
              <a:t>ביותר</a:t>
            </a:r>
            <a:endParaRPr lang="he-IL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645805" y="5207034"/>
            <a:ext cx="3636264" cy="1416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b="1" dirty="0">
              <a:solidFill>
                <a:srgbClr val="004D86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50" y="4091482"/>
            <a:ext cx="3342767" cy="2231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637" y="471200"/>
            <a:ext cx="2524125" cy="180975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6" y="357805"/>
            <a:ext cx="2441976" cy="268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003" y="5009773"/>
            <a:ext cx="2847975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45805" y="489488"/>
            <a:ext cx="8961120" cy="5783295"/>
          </a:xfrm>
        </p:spPr>
        <p:txBody>
          <a:bodyPr>
            <a:noAutofit/>
          </a:bodyPr>
          <a:lstStyle/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מהירות מחזורית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שישנה חזרה על תבנית התנועה או מהירות לא מחזורית שמאופיינת בתנועה מהירה אחת. </a:t>
            </a:r>
          </a:p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מהירות תגובה</a:t>
            </a:r>
            <a:r>
              <a:rPr lang="he-IL" altLang="he-IL" sz="2800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היכולת להתחיל לבצע תנועה בזמן הקצר ביותר, כתגובה להופעת גירוי מסוים.</a:t>
            </a:r>
          </a:p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תאוצה</a:t>
            </a:r>
            <a:r>
              <a:rPr lang="he-IL" altLang="he-IL" sz="2800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-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מעבר ממצב מנוחה למהירות </a:t>
            </a:r>
            <a:r>
              <a:rPr lang="he-IL" altLang="he-IL" sz="2800" dirty="0" err="1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מירבית</a:t>
            </a:r>
            <a:endParaRPr lang="he-IL" altLang="he-IL" sz="28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מהירות מרבית-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המהירות הרגעית הגבוהה ביותר שהושגה במהלך הפעילות</a:t>
            </a:r>
          </a:p>
          <a:p>
            <a:pPr lvl="1" algn="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he-IL" altLang="he-IL" sz="28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סבולת מהירות-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שמירה על המהירות המרבית לאורך זמן</a:t>
            </a: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645805" y="5207034"/>
            <a:ext cx="3636264" cy="1416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b="1" dirty="0">
              <a:solidFill>
                <a:srgbClr val="004D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212848" y="269462"/>
            <a:ext cx="62814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r" rtl="1">
              <a:spcBef>
                <a:spcPts val="1000"/>
              </a:spcBef>
              <a:buClr>
                <a:srgbClr val="90C226"/>
              </a:buClr>
              <a:buSzPct val="80000"/>
              <a:buFontTx/>
              <a:buChar char="-"/>
            </a:pPr>
            <a:r>
              <a:rPr lang="he-IL" sz="2800" b="1" u="sng" dirty="0">
                <a:solidFill>
                  <a:srgbClr val="FF0000"/>
                </a:solidFill>
              </a:rPr>
              <a:t>כוח</a:t>
            </a:r>
            <a:r>
              <a:rPr lang="he-IL" sz="2800" b="1" dirty="0">
                <a:solidFill>
                  <a:srgbClr val="FF0000"/>
                </a:solidFill>
              </a:rPr>
              <a:t>: </a:t>
            </a:r>
            <a:r>
              <a:rPr lang="he-IL" b="1" dirty="0">
                <a:solidFill>
                  <a:srgbClr val="004D86"/>
                </a:solidFill>
              </a:rPr>
              <a:t>היכולת לבצע תנועה כנגד התנגדות</a:t>
            </a:r>
          </a:p>
        </p:txBody>
      </p:sp>
      <p:sp>
        <p:nvSpPr>
          <p:cNvPr id="5" name="מלבן 4"/>
          <p:cNvSpPr/>
          <p:nvPr/>
        </p:nvSpPr>
        <p:spPr>
          <a:xfrm>
            <a:off x="347472" y="1071598"/>
            <a:ext cx="9454896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1"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מבחינים ב- 3 סוגי כוח:  </a:t>
            </a:r>
          </a:p>
          <a:p>
            <a:pPr lvl="2"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 err="1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כח</a:t>
            </a:r>
            <a:r>
              <a:rPr lang="he-IL" altLang="he-IL" sz="32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 מרבי- 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הכמות המרבית של </a:t>
            </a:r>
            <a:r>
              <a:rPr lang="he-IL" altLang="he-IL" sz="3200" dirty="0" err="1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כח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חיצוני ששריר  או קב' שרירים יכול להפיק (</a:t>
            </a:r>
            <a:r>
              <a:rPr lang="he-IL" altLang="he-IL" sz="3200" u="sng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חוזק שריר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).</a:t>
            </a:r>
          </a:p>
          <a:p>
            <a:pPr lvl="2"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סבולת שרירים- 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היכולת של קב' שרירים לבצע פעולות חוזרות לאורך זמן כנגד התנגדות תת-מרבית (</a:t>
            </a:r>
            <a:r>
              <a:rPr lang="he-IL" altLang="he-IL" sz="3200" u="sng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סבולת כוח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)</a:t>
            </a:r>
          </a:p>
          <a:p>
            <a:pPr lvl="2" algn="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3200" b="1" dirty="0">
                <a:solidFill>
                  <a:schemeClr val="accent5"/>
                </a:solidFill>
                <a:latin typeface="Narkisim" pitchFamily="34" charset="-79"/>
                <a:cs typeface="Narkisim" pitchFamily="34" charset="-79"/>
              </a:rPr>
              <a:t>כוח מתפרץ- 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היכולת להפעיל כמות מרבית של כוח בתנועה פתאומית אחת (</a:t>
            </a:r>
            <a:r>
              <a:rPr lang="he-IL" altLang="he-IL" sz="3200" u="sng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כוח מהיר</a:t>
            </a:r>
            <a:r>
              <a:rPr lang="he-IL" altLang="he-IL" sz="32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)</a:t>
            </a:r>
            <a:endParaRPr lang="en-US" altLang="he-IL" sz="32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34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792682"/>
            <a:ext cx="8701604" cy="5717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4221" y="792682"/>
            <a:ext cx="215634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rgbClr val="FF0000"/>
                </a:solidFill>
              </a:rPr>
              <a:t>כוח רצון</a:t>
            </a:r>
            <a:endParaRPr lang="he-I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90462" y="1119186"/>
            <a:ext cx="7766936" cy="1096899"/>
          </a:xfrm>
        </p:spPr>
        <p:txBody>
          <a:bodyPr>
            <a:normAutofit/>
          </a:bodyPr>
          <a:lstStyle/>
          <a:p>
            <a:r>
              <a:rPr lang="he-IL" sz="2800" dirty="0" smtClean="0">
                <a:solidFill>
                  <a:srgbClr val="0070C0"/>
                </a:solidFill>
              </a:rPr>
              <a:t>היכולת לתאם בין תנועות שונות במטרה ליצור איזון תנועתי בדרך להשגת מטרה מסוימת</a:t>
            </a:r>
            <a:endParaRPr lang="he-IL" sz="2800" dirty="0">
              <a:solidFill>
                <a:srgbClr val="0070C0"/>
              </a:solidFill>
            </a:endParaRPr>
          </a:p>
        </p:txBody>
      </p:sp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3345366" y="239826"/>
            <a:ext cx="616116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3600" b="1" u="sng" dirty="0" smtClean="0">
                <a:solidFill>
                  <a:srgbClr val="FF0000"/>
                </a:solidFill>
              </a:rPr>
              <a:t>מרכיבי כושר פסיכומוטוריים</a:t>
            </a:r>
            <a:r>
              <a:rPr lang="he-IL" sz="3600" b="1" dirty="0" smtClean="0">
                <a:solidFill>
                  <a:srgbClr val="FF0000"/>
                </a:solidFill>
              </a:rPr>
              <a:t>:</a:t>
            </a:r>
            <a:endParaRPr lang="he-IL" sz="3600" b="1" dirty="0">
              <a:solidFill>
                <a:srgbClr val="FF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297" y="1234829"/>
            <a:ext cx="3027527" cy="8656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7099" y="2288683"/>
            <a:ext cx="26886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 smtClean="0">
                <a:solidFill>
                  <a:srgbClr val="FF0000"/>
                </a:solidFill>
              </a:rPr>
              <a:t>שיווי משקל</a:t>
            </a:r>
            <a:r>
              <a:rPr lang="he-IL" sz="2400" b="1" dirty="0" smtClean="0">
                <a:solidFill>
                  <a:srgbClr val="FF0000"/>
                </a:solidFill>
              </a:rPr>
              <a:t>: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085" y="2334633"/>
            <a:ext cx="75472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>
                <a:solidFill>
                  <a:srgbClr val="FF0000"/>
                </a:solidFill>
              </a:rPr>
              <a:t>יכולת הגוף לאזן את עצמו במנוחה או בתנועה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91835" y="3126549"/>
            <a:ext cx="26886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 smtClean="0">
                <a:solidFill>
                  <a:srgbClr val="005EA4"/>
                </a:solidFill>
              </a:rPr>
              <a:t>זריזות</a:t>
            </a:r>
            <a:r>
              <a:rPr lang="he-IL" sz="2400" b="1" dirty="0" smtClean="0">
                <a:solidFill>
                  <a:srgbClr val="005EA4"/>
                </a:solidFill>
              </a:rPr>
              <a:t>:</a:t>
            </a:r>
            <a:endParaRPr lang="he-IL" sz="2400" b="1" dirty="0">
              <a:solidFill>
                <a:srgbClr val="005EA4"/>
              </a:solidFill>
            </a:endParaRPr>
          </a:p>
        </p:txBody>
      </p:sp>
      <p:sp>
        <p:nvSpPr>
          <p:cNvPr id="9" name="כותרת משנה 2"/>
          <p:cNvSpPr txBox="1">
            <a:spLocks/>
          </p:cNvSpPr>
          <p:nvPr/>
        </p:nvSpPr>
        <p:spPr>
          <a:xfrm>
            <a:off x="-10602" y="2973303"/>
            <a:ext cx="8407701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dirty="0">
                <a:solidFill>
                  <a:srgbClr val="005EA4"/>
                </a:solidFill>
              </a:rPr>
              <a:t>היכולת לשנות את </a:t>
            </a:r>
            <a:r>
              <a:rPr lang="he-IL" sz="2800" dirty="0" smtClean="0">
                <a:solidFill>
                  <a:srgbClr val="005EA4"/>
                </a:solidFill>
              </a:rPr>
              <a:t>מצב </a:t>
            </a:r>
            <a:r>
              <a:rPr lang="he-IL" sz="2800" dirty="0">
                <a:solidFill>
                  <a:srgbClr val="005EA4"/>
                </a:solidFill>
              </a:rPr>
              <a:t>הגוף במרחב במהירות </a:t>
            </a:r>
            <a:r>
              <a:rPr lang="he-IL" sz="2800" dirty="0" smtClean="0">
                <a:solidFill>
                  <a:srgbClr val="005EA4"/>
                </a:solidFill>
              </a:rPr>
              <a:t>ובדייקנות.</a:t>
            </a:r>
            <a:endParaRPr lang="he-IL" sz="2800" dirty="0">
              <a:solidFill>
                <a:srgbClr val="005EA4"/>
              </a:solidFill>
            </a:endParaRPr>
          </a:p>
        </p:txBody>
      </p:sp>
      <p:sp>
        <p:nvSpPr>
          <p:cNvPr id="10" name="כותרת משנה 2"/>
          <p:cNvSpPr txBox="1">
            <a:spLocks/>
          </p:cNvSpPr>
          <p:nvPr/>
        </p:nvSpPr>
        <p:spPr>
          <a:xfrm>
            <a:off x="724899" y="4070202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olidFill>
                  <a:srgbClr val="FF0000"/>
                </a:solidFill>
              </a:rPr>
              <a:t>תחושת תנועה. היכולת לבצע פעילויות גופניות ללא מיקוד המבט בפעולה עצמה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2211" y="4178341"/>
            <a:ext cx="26886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 smtClean="0">
                <a:solidFill>
                  <a:srgbClr val="FF0000"/>
                </a:solidFill>
              </a:rPr>
              <a:t>קינסתזיה</a:t>
            </a:r>
            <a:r>
              <a:rPr lang="he-IL" sz="2400" b="1" dirty="0" smtClean="0">
                <a:solidFill>
                  <a:srgbClr val="FF0000"/>
                </a:solidFill>
              </a:rPr>
              <a:t>: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3" y="5167102"/>
            <a:ext cx="10384786" cy="143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5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84238" y="156118"/>
            <a:ext cx="6077415" cy="11060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e-IL" b="1" u="sng" dirty="0" smtClean="0"/>
              <a:t>גורמים המשפיעים על היכולת במרכיבי הכושר הגופני</a:t>
            </a:r>
            <a:endParaRPr lang="he-IL" b="1" u="sng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89" y="1336840"/>
            <a:ext cx="2705946" cy="2144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383280" y="1752600"/>
            <a:ext cx="880872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u="sng" dirty="0" smtClean="0">
                <a:solidFill>
                  <a:srgbClr val="FF0000"/>
                </a:solidFill>
              </a:rPr>
              <a:t>1- תורשה: </a:t>
            </a:r>
            <a:r>
              <a:rPr lang="he-IL" sz="2800" b="1" dirty="0" smtClean="0">
                <a:solidFill>
                  <a:srgbClr val="FF0000"/>
                </a:solidFill>
              </a:rPr>
              <a:t>קובעת פוטנציאל.</a:t>
            </a:r>
          </a:p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+</a:t>
            </a:r>
            <a:endParaRPr lang="es-ES_tradnl" sz="2800" b="1" dirty="0" smtClean="0">
              <a:solidFill>
                <a:srgbClr val="FF0000"/>
              </a:solidFill>
            </a:endParaRPr>
          </a:p>
          <a:p>
            <a:pPr algn="ctr"/>
            <a:r>
              <a:rPr lang="he-IL" sz="2800" b="1" dirty="0" smtClean="0">
                <a:solidFill>
                  <a:srgbClr val="7030A0"/>
                </a:solidFill>
              </a:rPr>
              <a:t>2- </a:t>
            </a:r>
            <a:r>
              <a:rPr lang="he-IL" sz="2800" b="1" u="sng" dirty="0" smtClean="0">
                <a:solidFill>
                  <a:srgbClr val="7030A0"/>
                </a:solidFill>
              </a:rPr>
              <a:t>בשלות ביולוגית</a:t>
            </a:r>
            <a:r>
              <a:rPr lang="he-IL" sz="2800" b="1" dirty="0" smtClean="0">
                <a:solidFill>
                  <a:srgbClr val="7030A0"/>
                </a:solidFill>
              </a:rPr>
              <a:t>: קובעת מועד לממש את הפוטנציאל</a:t>
            </a:r>
          </a:p>
          <a:p>
            <a:pPr algn="ctr"/>
            <a:r>
              <a:rPr lang="he-IL" sz="2800" b="1" dirty="0" smtClean="0">
                <a:solidFill>
                  <a:srgbClr val="7030A0"/>
                </a:solidFill>
              </a:rPr>
              <a:t>+</a:t>
            </a:r>
          </a:p>
          <a:p>
            <a:pPr algn="ctr"/>
            <a:r>
              <a:rPr lang="he-IL" sz="2800" b="1" dirty="0" smtClean="0">
                <a:solidFill>
                  <a:schemeClr val="accent5">
                    <a:lumMod val="75000"/>
                  </a:schemeClr>
                </a:solidFill>
              </a:rPr>
              <a:t>3- </a:t>
            </a:r>
            <a:r>
              <a:rPr lang="he-IL" sz="2800" b="1" u="sng" dirty="0" smtClean="0">
                <a:solidFill>
                  <a:schemeClr val="accent5">
                    <a:lumMod val="75000"/>
                  </a:schemeClr>
                </a:solidFill>
              </a:rPr>
              <a:t>תהליך האימון: </a:t>
            </a:r>
            <a:r>
              <a:rPr lang="he-IL" sz="2800" b="1" dirty="0" smtClean="0">
                <a:solidFill>
                  <a:schemeClr val="accent5">
                    <a:lumMod val="75000"/>
                  </a:schemeClr>
                </a:solidFill>
              </a:rPr>
              <a:t>תרגול- מנוחה- התאוששות –תזונה. (קובעת את רמת מיצוי הפוטנציאל)</a:t>
            </a:r>
          </a:p>
          <a:p>
            <a:pPr algn="ctr"/>
            <a:r>
              <a:rPr lang="he-IL" sz="2800" b="1" dirty="0" smtClean="0">
                <a:solidFill>
                  <a:schemeClr val="accent5">
                    <a:lumMod val="75000"/>
                  </a:schemeClr>
                </a:solidFill>
              </a:rPr>
              <a:t>=</a:t>
            </a:r>
          </a:p>
          <a:p>
            <a:pPr algn="ctr"/>
            <a:r>
              <a:rPr lang="he-IL" sz="2800" b="1" dirty="0" smtClean="0">
                <a:solidFill>
                  <a:srgbClr val="FF0000"/>
                </a:solidFill>
              </a:rPr>
              <a:t>חשיבות רבה למועד שבו מתחילים לאמן את מרכיבי הכושר השונים</a:t>
            </a:r>
          </a:p>
          <a:p>
            <a:pPr algn="ctr"/>
            <a:endParaRPr lang="he-IL" sz="2800" b="1" dirty="0" smtClean="0">
              <a:solidFill>
                <a:srgbClr val="7030A0"/>
              </a:solidFill>
            </a:endParaRPr>
          </a:p>
          <a:p>
            <a:pPr algn="ctr"/>
            <a:endParaRPr lang="he-IL" sz="2800" b="1" dirty="0">
              <a:solidFill>
                <a:srgbClr val="FF0000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519" y="156118"/>
            <a:ext cx="2216684" cy="154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" y="4403724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1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25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420624" y="1024127"/>
            <a:ext cx="8778240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 algn="ct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b="1" u="sng" dirty="0">
                <a:solidFill>
                  <a:srgbClr val="FF0000"/>
                </a:solidFill>
                <a:latin typeface="Narkisim" pitchFamily="34" charset="-79"/>
                <a:cs typeface="Narkisim" pitchFamily="34" charset="-79"/>
              </a:rPr>
              <a:t>כושר גופני כללי וכושר גופני ספציפי</a:t>
            </a:r>
          </a:p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b="1" u="sng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כושר גופני כללי-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פיתוח מרכיב הגמישות ושלושת מרכיבי היסוד:</a:t>
            </a:r>
            <a:r>
              <a:rPr lang="en-US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סבולת, מהירות וכוח.</a:t>
            </a:r>
          </a:p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b="1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באימון כושר ייחודי- </a:t>
            </a: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שיפור מרכיבי כושר גופני הנדרשים בענף ספורט מסוים או בהתמחות מסוימת, מזניחים את מרכיבי הכושר האחרים.</a:t>
            </a:r>
          </a:p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אימון הכושר הייחודי צריך להתבסס על רמה</a:t>
            </a:r>
          </a:p>
          <a:p>
            <a:pPr lvl="0" algn="r" defTabSz="914400" rtl="1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טובה של כושר גופני כללי.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3795081"/>
            <a:ext cx="1682496" cy="288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6702" y="455363"/>
            <a:ext cx="8503512" cy="9999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e-IL" sz="4000" b="1" u="sng" dirty="0" smtClean="0"/>
              <a:t>תרומת השיפור במרכיבי הכושר הגופני </a:t>
            </a:r>
            <a:endParaRPr lang="he-IL" sz="40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77333" y="1663547"/>
            <a:ext cx="9237847" cy="4377815"/>
          </a:xfrm>
        </p:spPr>
        <p:txBody>
          <a:bodyPr/>
          <a:lstStyle/>
          <a:p>
            <a:pPr marL="0" indent="0">
              <a:buNone/>
            </a:pPr>
            <a:r>
              <a:rPr lang="he-IL" b="1" u="sng" dirty="0" smtClean="0">
                <a:solidFill>
                  <a:srgbClr val="FF0000"/>
                </a:solidFill>
              </a:rPr>
              <a:t>היבט בריאותי גופני ונפשי </a:t>
            </a:r>
            <a:r>
              <a:rPr lang="he-IL" dirty="0" smtClean="0">
                <a:solidFill>
                  <a:srgbClr val="FF0000"/>
                </a:solidFill>
              </a:rPr>
              <a:t>: </a:t>
            </a:r>
          </a:p>
          <a:p>
            <a:r>
              <a:rPr lang="he-IL" b="1" dirty="0" smtClean="0"/>
              <a:t>כושר גופני  חשוב בתחזוקת גוף האדם.</a:t>
            </a:r>
          </a:p>
          <a:p>
            <a:r>
              <a:rPr lang="he-IL" b="1" dirty="0" smtClean="0"/>
              <a:t>אימוני כושר ימנעו :                                                                                                 השמנה, סוכרת, הפחתה </a:t>
            </a:r>
            <a:r>
              <a:rPr lang="he-IL" b="1" dirty="0"/>
              <a:t>ב</a:t>
            </a:r>
            <a:r>
              <a:rPr lang="he-IL" b="1" dirty="0" smtClean="0"/>
              <a:t>סיכון להתפתחות מחלות לב, בעיות בשלד וביציבה.</a:t>
            </a:r>
          </a:p>
          <a:p>
            <a:r>
              <a:rPr lang="he-IL" b="1" dirty="0" smtClean="0"/>
              <a:t>מרכיבי הכושר החשובים מבחינה בריאותית :                                                                    סיבולת ממושכת, כוח מרבי, סיבולת שרירים, הרכב רקמות הגוף וגמישות.</a:t>
            </a:r>
          </a:p>
          <a:p>
            <a:pPr marL="0" indent="0">
              <a:buNone/>
            </a:pPr>
            <a:r>
              <a:rPr lang="he-IL" b="1" u="sng" dirty="0">
                <a:solidFill>
                  <a:srgbClr val="FF0000"/>
                </a:solidFill>
              </a:rPr>
              <a:t>היבט ספורטיבי הישגי</a:t>
            </a:r>
            <a:r>
              <a:rPr lang="he-IL" b="1" u="sng" dirty="0" smtClean="0">
                <a:solidFill>
                  <a:srgbClr val="FF0000"/>
                </a:solidFill>
              </a:rPr>
              <a:t>:</a:t>
            </a:r>
            <a:r>
              <a:rPr lang="he-IL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he-IL" b="1" dirty="0" smtClean="0"/>
              <a:t>כושר </a:t>
            </a:r>
            <a:r>
              <a:rPr lang="he-IL" b="1" dirty="0"/>
              <a:t>גופני מאפשר מימוש היכולת הטכנית לאורך הפעילות </a:t>
            </a:r>
            <a:r>
              <a:rPr lang="he-IL" b="1" dirty="0" smtClean="0"/>
              <a:t>התחרותית </a:t>
            </a:r>
            <a:r>
              <a:rPr lang="he-IL" b="1" dirty="0"/>
              <a:t>ובניית מהלכים טקטיים </a:t>
            </a:r>
            <a:r>
              <a:rPr lang="he-IL" b="1" dirty="0" smtClean="0"/>
              <a:t>מורכבים.</a:t>
            </a:r>
          </a:p>
          <a:p>
            <a:r>
              <a:rPr lang="he-IL" b="1" dirty="0" smtClean="0"/>
              <a:t>כושר הגופני תורם לביטחונו העצמי של הספורטאי, גם היכולת הנפשית להתמודד עם הלחצים האופייניים לתחרות .</a:t>
            </a:r>
            <a:endParaRPr lang="he-IL" b="1" dirty="0"/>
          </a:p>
          <a:p>
            <a:endParaRPr lang="he-IL" b="1" u="sng" dirty="0"/>
          </a:p>
          <a:p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28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743199" y="309034"/>
            <a:ext cx="6403803" cy="783166"/>
          </a:xfrm>
        </p:spPr>
        <p:txBody>
          <a:bodyPr/>
          <a:lstStyle/>
          <a:p>
            <a:r>
              <a:rPr lang="he-IL" dirty="0" smtClean="0"/>
              <a:t>ספורט? מה זה?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88642" y="1006513"/>
            <a:ext cx="8135594" cy="6806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he-IL" sz="3600" b="1" dirty="0" smtClean="0"/>
              <a:t>"פעילות גופנית מאורגנת לפי כללי משחק"</a:t>
            </a:r>
            <a:endParaRPr lang="he-IL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43100" y="2530787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1- </a:t>
            </a:r>
            <a:r>
              <a:rPr lang="he-IL" sz="2000" b="1" u="sng" dirty="0" smtClean="0">
                <a:solidFill>
                  <a:schemeClr val="accent2">
                    <a:lumMod val="50000"/>
                  </a:schemeClr>
                </a:solidFill>
              </a:rPr>
              <a:t>ספורט פנאי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: פעילות חברתית בידורית.</a:t>
            </a:r>
            <a:endParaRPr lang="he-I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7300" y="3266938"/>
            <a:ext cx="81534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2- </a:t>
            </a:r>
            <a:r>
              <a:rPr lang="he-IL" sz="2000" b="1" u="sng" dirty="0" smtClean="0">
                <a:solidFill>
                  <a:schemeClr val="accent2">
                    <a:lumMod val="50000"/>
                  </a:schemeClr>
                </a:solidFill>
              </a:rPr>
              <a:t>ספורט תחרותי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: מטרה רשמית, תחרות בין פריטים או קבוצות, אם</a:t>
            </a:r>
          </a:p>
          <a:p>
            <a:pPr algn="r"/>
            <a:r>
              <a:rPr lang="he-IL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</a:t>
            </a:r>
            <a:r>
              <a:rPr lang="he-IL" sz="2000" dirty="0">
                <a:solidFill>
                  <a:schemeClr val="accent2">
                    <a:lumMod val="50000"/>
                  </a:schemeClr>
                </a:solidFill>
              </a:rPr>
              <a:t>כי ההנאה מהפעילות עצמה או האימונים היא העיקר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he-I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3100" y="4431039"/>
            <a:ext cx="7467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3- </a:t>
            </a:r>
            <a:r>
              <a:rPr lang="he-IL" sz="2000" b="1" u="sng" dirty="0" smtClean="0">
                <a:solidFill>
                  <a:schemeClr val="accent2">
                    <a:lumMod val="50000"/>
                  </a:schemeClr>
                </a:solidFill>
              </a:rPr>
              <a:t>ספורט הישגי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: ההישג הוא המטרה.</a:t>
            </a:r>
            <a:endParaRPr lang="he-I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" y="5176353"/>
            <a:ext cx="7467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4- </a:t>
            </a:r>
            <a:r>
              <a:rPr lang="he-IL" sz="2000" b="1" u="sng" dirty="0" smtClean="0">
                <a:solidFill>
                  <a:schemeClr val="accent2">
                    <a:lumMod val="50000"/>
                  </a:schemeClr>
                </a:solidFill>
              </a:rPr>
              <a:t>ספורט צמרת</a:t>
            </a:r>
            <a:r>
              <a:rPr lang="he-IL" sz="2000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ספורט הישגי ברמה מקצועית, תוך שאיפה להגיע </a:t>
            </a:r>
          </a:p>
          <a:p>
            <a:pPr algn="ctr"/>
            <a:r>
              <a:rPr lang="he-IL" sz="2000" dirty="0" smtClean="0">
                <a:solidFill>
                  <a:schemeClr val="accent2">
                    <a:lumMod val="50000"/>
                  </a:schemeClr>
                </a:solidFill>
              </a:rPr>
              <a:t>להישג ברמה בין לאומית.</a:t>
            </a:r>
            <a:endParaRPr lang="he-I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" y="4971245"/>
            <a:ext cx="2382436" cy="159226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3" y="1760098"/>
            <a:ext cx="1878065" cy="1445230"/>
          </a:xfrm>
          <a:prstGeom prst="rect">
            <a:avLst/>
          </a:prstGeom>
        </p:spPr>
      </p:pic>
      <p:sp>
        <p:nvSpPr>
          <p:cNvPr id="11" name="כותרת משנה 2"/>
          <p:cNvSpPr txBox="1">
            <a:spLocks/>
          </p:cNvSpPr>
          <p:nvPr/>
        </p:nvSpPr>
        <p:spPr>
          <a:xfrm>
            <a:off x="3009900" y="1796018"/>
            <a:ext cx="4757036" cy="6866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800" b="1" dirty="0" smtClean="0">
                <a:solidFill>
                  <a:schemeClr val="accent2">
                    <a:lumMod val="50000"/>
                  </a:schemeClr>
                </a:solidFill>
              </a:rPr>
              <a:t>יש בספורט רמות שונות...</a:t>
            </a:r>
            <a:endParaRPr lang="he-I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כותרת 11"/>
          <p:cNvSpPr>
            <a:spLocks noGrp="1"/>
          </p:cNvSpPr>
          <p:nvPr>
            <p:ph type="ctrTitle"/>
          </p:nvPr>
        </p:nvSpPr>
        <p:spPr>
          <a:xfrm>
            <a:off x="1481327" y="5742432"/>
            <a:ext cx="7225747" cy="28350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</a:t>
            </a:r>
            <a:r>
              <a:rPr lang="he-IL" altLang="he-IL" sz="2800" u="sng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u="sng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3600" u="sng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ענפי </a:t>
            </a:r>
            <a:r>
              <a:rPr lang="he-IL" altLang="he-IL" sz="36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ספורט מחזוריים ולא מחזוריים</a:t>
            </a:r>
            <a: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b="1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מחזורי</a:t>
            </a:r>
            <a:r>
              <a:rPr lang="he-IL" altLang="he-IL" sz="2800" b="1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-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</a:t>
            </a:r>
            <a:r>
              <a:rPr lang="he-IL" altLang="he-IL" sz="28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קיימת 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מחזוריות קצבית של המיומנות הבסיסית לדוג'- ריצה, הליכה ושחייה</a:t>
            </a:r>
            <a:b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b="1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לא מחזורי</a:t>
            </a:r>
            <a:r>
              <a:rPr lang="he-IL" altLang="he-IL" sz="2800" b="1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- 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לא קיימת מחזוריות קצבית של המיומנות הבסיסית. לדוג'- טניס, ג'ודו וכדורסל</a:t>
            </a:r>
            <a:r>
              <a:rPr lang="he-IL" altLang="he-IL" sz="28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.</a:t>
            </a:r>
            <a:br>
              <a:rPr lang="he-IL" altLang="he-IL" sz="2800" dirty="0" smtClean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</a:t>
            </a:r>
            <a:r>
              <a:rPr lang="he-IL" altLang="he-IL" sz="36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מיומנות סגורה ומיומנות פתוחה</a:t>
            </a:r>
            <a: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he-IL" altLang="he-IL" sz="2800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b="1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סגורה</a:t>
            </a:r>
            <a:r>
              <a:rPr lang="he-IL" altLang="he-IL" sz="2800" b="1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-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מיומנות שמתבצעת בתנאים קבועים שאינם משתנים, למשל קפיצה למים ממקפצה בגובה 10 מטר.</a:t>
            </a:r>
            <a:b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r>
              <a:rPr lang="he-IL" altLang="he-IL" sz="2800" b="1" u="sng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פתוחה</a:t>
            </a:r>
            <a:r>
              <a:rPr lang="he-IL" altLang="he-IL" sz="2800" b="1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-</a:t>
            </a:r>
            <a:r>
              <a:rPr lang="he-IL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> מיומנות שמתבצעת בתנאים משתנים, למשל הנחתה ובעיטת קרן בכדורגל.</a:t>
            </a:r>
            <a:r>
              <a:rPr lang="en-US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  <a:t/>
            </a:r>
            <a:br>
              <a:rPr lang="en-US" altLang="he-IL" sz="2800" dirty="0">
                <a:solidFill>
                  <a:prstClr val="black"/>
                </a:solidFill>
                <a:latin typeface="Tahoma" pitchFamily="34" charset="0"/>
                <a:ea typeface="+mn-ea"/>
                <a:cs typeface="Narkisim" pitchFamily="34" charset="-79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198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0"/>
            <a:ext cx="267462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chemeClr val="accent5"/>
                </a:solidFill>
              </a:rPr>
              <a:t>גורמי הישג</a:t>
            </a:r>
            <a:endParaRPr lang="he-IL" sz="3600" b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4644" y="646331"/>
            <a:ext cx="5321038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lvl="0" algn="r"/>
            <a:r>
              <a:rPr lang="he-IL" sz="2800" b="1" dirty="0" smtClean="0">
                <a:solidFill>
                  <a:srgbClr val="FF0000"/>
                </a:solidFill>
              </a:rPr>
              <a:t>1- </a:t>
            </a:r>
            <a:r>
              <a:rPr lang="he-IL" sz="2800" b="1" u="sng" dirty="0">
                <a:solidFill>
                  <a:srgbClr val="0070C0"/>
                </a:solidFill>
              </a:rPr>
              <a:t>כושר גופני</a:t>
            </a:r>
            <a:r>
              <a:rPr lang="he-IL" sz="2800" b="1" dirty="0">
                <a:solidFill>
                  <a:srgbClr val="0070C0"/>
                </a:solidFill>
              </a:rPr>
              <a:t>:</a:t>
            </a:r>
            <a:r>
              <a:rPr lang="he-IL" sz="2800" dirty="0">
                <a:solidFill>
                  <a:srgbClr val="0070C0"/>
                </a:solidFill>
              </a:rPr>
              <a:t> מערכת של מרכיבים המשקפים את היכולת הגופנית </a:t>
            </a:r>
            <a:r>
              <a:rPr lang="he-IL" sz="2800" b="1" dirty="0">
                <a:solidFill>
                  <a:srgbClr val="C42F1A"/>
                </a:solidFill>
                <a:hlinkClick r:id="rId2" action="ppaction://hlinksldjump"/>
              </a:rPr>
              <a:t>הכללית</a:t>
            </a:r>
            <a:r>
              <a:rPr lang="he-IL" sz="2800" dirty="0">
                <a:solidFill>
                  <a:srgbClr val="0070C0"/>
                </a:solidFill>
              </a:rPr>
              <a:t> של האדם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1083" y="2212479"/>
            <a:ext cx="83188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r"/>
            <a:r>
              <a:rPr lang="he-IL" altLang="he-IL" sz="3200" b="1" dirty="0" smtClean="0">
                <a:solidFill>
                  <a:schemeClr val="accent5"/>
                </a:solidFill>
                <a:latin typeface="Arial" pitchFamily="34" charset="0"/>
                <a:cs typeface="Narkisim" pitchFamily="34" charset="-79"/>
              </a:rPr>
              <a:t>2-טכניקה- </a:t>
            </a:r>
            <a:r>
              <a:rPr lang="he-IL" altLang="he-IL" sz="3200" dirty="0" smtClean="0">
                <a:solidFill>
                  <a:schemeClr val="accent5"/>
                </a:solidFill>
                <a:latin typeface="Arial" pitchFamily="34" charset="0"/>
                <a:cs typeface="Narkisim" pitchFamily="34" charset="-79"/>
              </a:rPr>
              <a:t>שליטה </a:t>
            </a:r>
            <a:r>
              <a:rPr lang="he-IL" altLang="he-IL" sz="3200" dirty="0">
                <a:solidFill>
                  <a:schemeClr val="accent5"/>
                </a:solidFill>
                <a:latin typeface="Arial" pitchFamily="34" charset="0"/>
                <a:cs typeface="Narkisim" pitchFamily="34" charset="-79"/>
              </a:rPr>
              <a:t>במיומנויות </a:t>
            </a:r>
            <a:r>
              <a:rPr lang="he-IL" altLang="he-IL" sz="3200" dirty="0" smtClean="0">
                <a:solidFill>
                  <a:schemeClr val="accent5"/>
                </a:solidFill>
                <a:latin typeface="Arial" pitchFamily="34" charset="0"/>
                <a:cs typeface="Narkisim" pitchFamily="34" charset="-79"/>
              </a:rPr>
              <a:t>הענף </a:t>
            </a:r>
            <a:endParaRPr lang="he-IL" sz="3200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9678" y="4914782"/>
            <a:ext cx="5218771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solidFill>
                  <a:schemeClr val="accent2">
                    <a:lumMod val="50000"/>
                  </a:schemeClr>
                </a:solidFill>
              </a:rPr>
              <a:t>4-</a:t>
            </a:r>
            <a:r>
              <a:rPr lang="he-IL" sz="2800" b="1" u="sng" dirty="0">
                <a:solidFill>
                  <a:schemeClr val="accent2">
                    <a:lumMod val="50000"/>
                  </a:schemeClr>
                </a:solidFill>
              </a:rPr>
              <a:t>יכולת מנטלית</a:t>
            </a:r>
            <a:r>
              <a:rPr lang="he-IL" sz="2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e-IL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e-IL" sz="2800" dirty="0" smtClean="0">
                <a:solidFill>
                  <a:schemeClr val="accent2">
                    <a:lumMod val="50000"/>
                  </a:schemeClr>
                </a:solidFill>
              </a:rPr>
              <a:t>הנכונות והרצון להישג. כוללת בתוכה, תבונה, יכולת עצמית, כוח רצון, נחישות ויכולת להתמיד ולתפקד במצבי לחץ.</a:t>
            </a:r>
            <a:endParaRPr lang="he-IL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269" y="2911138"/>
            <a:ext cx="9233209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rgbClr val="990000"/>
                </a:solidFill>
              </a:rPr>
              <a:t>3</a:t>
            </a:r>
            <a:r>
              <a:rPr lang="he-IL" sz="2800" b="1" dirty="0" smtClean="0">
                <a:solidFill>
                  <a:srgbClr val="FFC000"/>
                </a:solidFill>
              </a:rPr>
              <a:t>- </a:t>
            </a:r>
            <a:r>
              <a:rPr lang="he-IL" sz="2800" b="1" u="sng" dirty="0" smtClean="0">
                <a:solidFill>
                  <a:schemeClr val="accent5"/>
                </a:solidFill>
              </a:rPr>
              <a:t>טקטיקה</a:t>
            </a:r>
            <a:r>
              <a:rPr lang="he-IL" sz="2800" b="1" dirty="0" smtClean="0">
                <a:solidFill>
                  <a:schemeClr val="accent5"/>
                </a:solidFill>
              </a:rPr>
              <a:t>:  אישית- </a:t>
            </a:r>
            <a:r>
              <a:rPr lang="he-IL" sz="2800" dirty="0" smtClean="0">
                <a:solidFill>
                  <a:schemeClr val="accent5"/>
                </a:solidFill>
              </a:rPr>
              <a:t>היכולת ליישם את הטכניקה במצב נתון, וזאת לאחר זיהוי המצב.</a:t>
            </a:r>
          </a:p>
          <a:p>
            <a:pPr algn="ctr"/>
            <a:r>
              <a:rPr lang="he-IL" sz="2800" dirty="0" smtClean="0">
                <a:solidFill>
                  <a:schemeClr val="accent5"/>
                </a:solidFill>
              </a:rPr>
              <a:t>                    </a:t>
            </a:r>
            <a:r>
              <a:rPr lang="he-IL" sz="2800" b="1" dirty="0" smtClean="0">
                <a:solidFill>
                  <a:schemeClr val="accent5"/>
                </a:solidFill>
              </a:rPr>
              <a:t>קבוצתית- </a:t>
            </a:r>
            <a:r>
              <a:rPr lang="he-IL" sz="2800" dirty="0" smtClean="0">
                <a:solidFill>
                  <a:schemeClr val="accent5"/>
                </a:solidFill>
              </a:rPr>
              <a:t>תכנון מראש של מהלכי משחק   </a:t>
            </a:r>
          </a:p>
          <a:p>
            <a:pPr algn="ctr"/>
            <a:r>
              <a:rPr lang="he-IL" sz="2800" dirty="0">
                <a:solidFill>
                  <a:schemeClr val="accent5"/>
                </a:solidFill>
              </a:rPr>
              <a:t> </a:t>
            </a:r>
            <a:r>
              <a:rPr lang="he-IL" sz="2800" dirty="0" smtClean="0">
                <a:solidFill>
                  <a:schemeClr val="accent5"/>
                </a:solidFill>
              </a:rPr>
              <a:t>                  ויישומם במצב נתון וזאת לאחר זיהוי המצב</a:t>
            </a:r>
            <a:r>
              <a:rPr lang="he-IL" sz="2800" dirty="0">
                <a:solidFill>
                  <a:schemeClr val="accent5"/>
                </a:solidFill>
              </a:rPr>
              <a:t>.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70" y="56422"/>
            <a:ext cx="2120265" cy="127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3446" y="692502"/>
            <a:ext cx="2255872" cy="225587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20" y="3635374"/>
            <a:ext cx="1917561" cy="11963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270" y="5004853"/>
            <a:ext cx="2164209" cy="16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9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/>
          <p:cNvSpPr/>
          <p:nvPr/>
        </p:nvSpPr>
        <p:spPr>
          <a:xfrm>
            <a:off x="5505342" y="218419"/>
            <a:ext cx="3749040" cy="3531870"/>
          </a:xfrm>
          <a:prstGeom prst="ellipse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09548" y="703301"/>
            <a:ext cx="3340627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/>
              <a:t>כושר גופני</a:t>
            </a:r>
          </a:p>
          <a:p>
            <a:pPr algn="ctr"/>
            <a:r>
              <a:rPr lang="he-IL" sz="2400" dirty="0" smtClean="0"/>
              <a:t>+</a:t>
            </a:r>
          </a:p>
          <a:p>
            <a:pPr algn="ctr"/>
            <a:r>
              <a:rPr lang="he-IL" sz="2400" b="1" dirty="0" smtClean="0"/>
              <a:t>טכניקה</a:t>
            </a:r>
          </a:p>
          <a:p>
            <a:pPr algn="ctr"/>
            <a:r>
              <a:rPr lang="he-IL" sz="2400" dirty="0"/>
              <a:t>+</a:t>
            </a:r>
            <a:endParaRPr lang="he-IL" sz="2400" dirty="0" smtClean="0"/>
          </a:p>
          <a:p>
            <a:pPr algn="ctr"/>
            <a:r>
              <a:rPr lang="he-IL" sz="2400" b="1" dirty="0" smtClean="0">
                <a:solidFill>
                  <a:srgbClr val="002060"/>
                </a:solidFill>
              </a:rPr>
              <a:t>טקטיקה</a:t>
            </a:r>
            <a:endParaRPr lang="he-IL" sz="2400" b="1" dirty="0">
              <a:solidFill>
                <a:srgbClr val="002060"/>
              </a:solidFill>
            </a:endParaRPr>
          </a:p>
          <a:p>
            <a:pPr algn="ctr"/>
            <a:r>
              <a:rPr lang="he-IL" sz="2400" dirty="0" smtClean="0"/>
              <a:t>=</a:t>
            </a:r>
          </a:p>
          <a:p>
            <a:pPr algn="ctr"/>
            <a:r>
              <a:rPr lang="he-IL" sz="2400" dirty="0" smtClean="0"/>
              <a:t>ביצועים הנראים לעין</a:t>
            </a:r>
          </a:p>
          <a:p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840" y="675924"/>
            <a:ext cx="3427884" cy="2616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8752" y="1476522"/>
            <a:ext cx="236405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solidFill>
                  <a:srgbClr val="002060"/>
                </a:solidFill>
              </a:rPr>
              <a:t>יכולת מנטלית </a:t>
            </a:r>
          </a:p>
          <a:p>
            <a:pPr algn="ctr"/>
            <a:r>
              <a:rPr lang="he-IL" sz="2000" dirty="0" smtClean="0"/>
              <a:t>קובע נכונות לביצוע,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אך נחבא לעין</a:t>
            </a:r>
            <a:endParaRPr lang="he-I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538014" y="4979014"/>
            <a:ext cx="39603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>
                <a:solidFill>
                  <a:schemeClr val="accent5"/>
                </a:solidFill>
              </a:rPr>
              <a:t>גורמי ההישג קשורים זה בזה</a:t>
            </a:r>
          </a:p>
        </p:txBody>
      </p:sp>
      <p:sp>
        <p:nvSpPr>
          <p:cNvPr id="8" name="משולש שווה שוקיים 7"/>
          <p:cNvSpPr/>
          <p:nvPr/>
        </p:nvSpPr>
        <p:spPr>
          <a:xfrm>
            <a:off x="2083390" y="3423319"/>
            <a:ext cx="3241644" cy="3024366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contourW="12700">
            <a:bevelT w="184150" prst="hardEdge"/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0" name="מחבר ישר 9"/>
          <p:cNvCxnSpPr/>
          <p:nvPr/>
        </p:nvCxnSpPr>
        <p:spPr>
          <a:xfrm flipV="1">
            <a:off x="2493153" y="5859689"/>
            <a:ext cx="2422121" cy="7068"/>
          </a:xfrm>
          <a:prstGeom prst="line">
            <a:avLst/>
          </a:prstGeom>
          <a:ln w="317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2947040" y="5209845"/>
            <a:ext cx="1737684" cy="1"/>
          </a:xfrm>
          <a:prstGeom prst="line">
            <a:avLst/>
          </a:prstGeom>
          <a:ln w="31750" cmpd="sng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38216" y="5866757"/>
            <a:ext cx="193199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b="1" dirty="0" smtClean="0">
                <a:solidFill>
                  <a:srgbClr val="002060"/>
                </a:solidFill>
              </a:rPr>
              <a:t>כושר גופני</a:t>
            </a:r>
            <a:endParaRPr lang="he-IL" sz="30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0188" y="5273639"/>
            <a:ext cx="160805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b="1" dirty="0">
                <a:solidFill>
                  <a:srgbClr val="002060"/>
                </a:solidFill>
              </a:rPr>
              <a:t>טכניקה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82026" y="4473837"/>
            <a:ext cx="12560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</a:rPr>
              <a:t>טקטיקה</a:t>
            </a:r>
          </a:p>
        </p:txBody>
      </p:sp>
      <p:sp>
        <p:nvSpPr>
          <p:cNvPr id="30" name="חץ שמאלה 29"/>
          <p:cNvSpPr/>
          <p:nvPr/>
        </p:nvSpPr>
        <p:spPr>
          <a:xfrm flipV="1">
            <a:off x="4754880" y="5132070"/>
            <a:ext cx="684438" cy="283138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תרשים 4"/>
          <p:cNvGraphicFramePr/>
          <p:nvPr>
            <p:extLst>
              <p:ext uri="{D42A27DB-BD31-4B8C-83A1-F6EECF244321}">
                <p14:modId xmlns:p14="http://schemas.microsoft.com/office/powerpoint/2010/main" val="3332151303"/>
              </p:ext>
            </p:extLst>
          </p:nvPr>
        </p:nvGraphicFramePr>
        <p:xfrm>
          <a:off x="484057" y="191142"/>
          <a:ext cx="3747808" cy="3166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תרשים 9"/>
          <p:cNvGraphicFramePr/>
          <p:nvPr>
            <p:extLst>
              <p:ext uri="{D42A27DB-BD31-4B8C-83A1-F6EECF244321}">
                <p14:modId xmlns:p14="http://schemas.microsoft.com/office/powerpoint/2010/main" val="1805048779"/>
              </p:ext>
            </p:extLst>
          </p:nvPr>
        </p:nvGraphicFramePr>
        <p:xfrm>
          <a:off x="5118410" y="3160813"/>
          <a:ext cx="3824868" cy="348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34" y="506782"/>
            <a:ext cx="3920988" cy="2147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24" y="3739204"/>
            <a:ext cx="3714354" cy="2325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454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745" y="3637660"/>
            <a:ext cx="12992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 smtClean="0">
                <a:solidFill>
                  <a:srgbClr val="C00000"/>
                </a:solidFill>
              </a:rPr>
              <a:t>מצב</a:t>
            </a:r>
            <a:endParaRPr lang="he-IL" sz="3200" b="1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0036" y="812724"/>
            <a:ext cx="697642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u="sng" dirty="0" smtClean="0">
                <a:solidFill>
                  <a:srgbClr val="699841"/>
                </a:solidFill>
              </a:rPr>
              <a:t>פעילות גופנית:</a:t>
            </a:r>
            <a:r>
              <a:rPr lang="he-IL" sz="3200" dirty="0" smtClean="0">
                <a:solidFill>
                  <a:srgbClr val="699841"/>
                </a:solidFill>
              </a:rPr>
              <a:t> </a:t>
            </a:r>
          </a:p>
          <a:p>
            <a:pPr algn="ctr"/>
            <a:r>
              <a:rPr lang="he-IL" sz="2800" dirty="0" smtClean="0">
                <a:solidFill>
                  <a:srgbClr val="699841"/>
                </a:solidFill>
              </a:rPr>
              <a:t>תנועה גופנית המופקת על ידי שרירי השלד. </a:t>
            </a:r>
            <a:endParaRPr lang="he-IL" sz="3200" b="1" u="sng" dirty="0">
              <a:solidFill>
                <a:srgbClr val="6998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0710" y="1995300"/>
            <a:ext cx="63550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>
                <a:solidFill>
                  <a:srgbClr val="C00000"/>
                </a:solidFill>
              </a:rPr>
              <a:t>פעילות </a:t>
            </a:r>
            <a:r>
              <a:rPr lang="he-IL" sz="2800" b="1" u="sng" dirty="0" smtClean="0">
                <a:solidFill>
                  <a:srgbClr val="C00000"/>
                </a:solidFill>
              </a:rPr>
              <a:t>גופנית= הוצאת אנרגיה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04" y="3930047"/>
            <a:ext cx="2619375" cy="17430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03092"/>
            <a:ext cx="2143125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52562" y="2622649"/>
            <a:ext cx="59982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solidFill>
                  <a:srgbClr val="C00000"/>
                </a:solidFill>
              </a:rPr>
              <a:t>פעילות גופנית </a:t>
            </a:r>
            <a:r>
              <a:rPr lang="he-IL" sz="3200" dirty="0" smtClean="0">
                <a:solidFill>
                  <a:srgbClr val="C00000"/>
                </a:solidFill>
              </a:rPr>
              <a:t>שונה מאדם לאדם. </a:t>
            </a:r>
            <a:endParaRPr lang="he-IL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6470" y="3297753"/>
            <a:ext cx="12992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 smtClean="0">
                <a:solidFill>
                  <a:srgbClr val="C00000"/>
                </a:solidFill>
              </a:rPr>
              <a:t>מטרה</a:t>
            </a:r>
            <a:endParaRPr lang="he-IL" sz="3200" b="1" u="sng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8659" y="2934052"/>
            <a:ext cx="8010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u="sng" dirty="0" smtClean="0">
                <a:solidFill>
                  <a:srgbClr val="C00000"/>
                </a:solidFill>
              </a:rPr>
              <a:t>גיל</a:t>
            </a:r>
            <a:endParaRPr lang="he-IL" sz="3200" b="1" u="sng" dirty="0">
              <a:solidFill>
                <a:srgbClr val="C00000"/>
              </a:solidFill>
            </a:endParaRPr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680" y="4257772"/>
            <a:ext cx="1905000" cy="167640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104" y="666337"/>
            <a:ext cx="1971675" cy="2324100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995" y="3276857"/>
            <a:ext cx="2619375" cy="1743075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5246370" y="239818"/>
            <a:ext cx="32900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e-IL" sz="3600" b="1" u="sng" dirty="0">
                <a:solidFill>
                  <a:srgbClr val="4609DF"/>
                </a:solidFill>
              </a:rPr>
              <a:t>כושר </a:t>
            </a:r>
            <a:r>
              <a:rPr lang="he-IL" sz="3600" b="1" u="sng" dirty="0" smtClean="0">
                <a:solidFill>
                  <a:srgbClr val="4609DF"/>
                </a:solidFill>
              </a:rPr>
              <a:t>גופני...</a:t>
            </a:r>
            <a:endParaRPr lang="he-IL" sz="3600" b="1" u="sng" dirty="0"/>
          </a:p>
        </p:txBody>
      </p:sp>
    </p:spTree>
    <p:extLst>
      <p:ext uri="{BB962C8B-B14F-4D97-AF65-F5344CB8AC3E}">
        <p14:creationId xmlns:p14="http://schemas.microsoft.com/office/powerpoint/2010/main" val="90028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90438" y="166690"/>
            <a:ext cx="2558162" cy="6731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e-IL" sz="4000" b="1" dirty="0" smtClean="0">
                <a:solidFill>
                  <a:srgbClr val="4609DF"/>
                </a:solidFill>
              </a:rPr>
              <a:t>כושר גופני</a:t>
            </a:r>
            <a:endParaRPr lang="he-IL" sz="4000" b="1" dirty="0">
              <a:solidFill>
                <a:srgbClr val="4609DF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666539" y="3340156"/>
            <a:ext cx="5189909" cy="172336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he-IL" sz="3200" b="1" u="sng" dirty="0" smtClean="0">
                <a:solidFill>
                  <a:schemeClr val="accent5"/>
                </a:solidFill>
              </a:rPr>
              <a:t>אדם ספורטאי: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3200" dirty="0" smtClean="0">
                <a:solidFill>
                  <a:srgbClr val="FF0000"/>
                </a:solidFill>
              </a:rPr>
              <a:t>מערכת </a:t>
            </a:r>
            <a:r>
              <a:rPr lang="he-IL" sz="3200" dirty="0">
                <a:solidFill>
                  <a:srgbClr val="FF0000"/>
                </a:solidFill>
              </a:rPr>
              <a:t>של מרכיבים המשקפים את היכולת הגופנית הדרושה </a:t>
            </a:r>
            <a:r>
              <a:rPr lang="he-IL" sz="3200" dirty="0" smtClean="0">
                <a:solidFill>
                  <a:srgbClr val="FF0000"/>
                </a:solidFill>
              </a:rPr>
              <a:t>לצורך הגעה להישגים ספורטיביים</a:t>
            </a:r>
          </a:p>
          <a:p>
            <a:pPr algn="ctr"/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870268" y="1027792"/>
            <a:ext cx="5892401" cy="22336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he-IL" sz="2800" b="1" u="sng" dirty="0" smtClean="0">
                <a:solidFill>
                  <a:schemeClr val="accent5"/>
                </a:solidFill>
              </a:rPr>
              <a:t>אדם שאינו ספורטאי: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800" dirty="0">
                <a:solidFill>
                  <a:srgbClr val="4609DF"/>
                </a:solidFill>
              </a:rPr>
              <a:t>מערכת של מרכיבים המשקפים את היכולת </a:t>
            </a:r>
            <a:r>
              <a:rPr lang="he-IL" sz="2800" dirty="0" smtClean="0">
                <a:solidFill>
                  <a:srgbClr val="4609DF"/>
                </a:solidFill>
              </a:rPr>
              <a:t>הגופנית הדרושה לביצוע מטלות  יום יומיות בחיוניות ובערנות, ללא עייפות יתר ובאנרגיה נאותה.</a:t>
            </a:r>
            <a:endParaRPr lang="he-IL" sz="2800" u="sng" dirty="0" smtClean="0">
              <a:solidFill>
                <a:srgbClr val="4609DF"/>
              </a:solidFill>
            </a:endParaRPr>
          </a:p>
          <a:p>
            <a:endParaRPr lang="he-IL" sz="2400" u="sng" dirty="0">
              <a:solidFill>
                <a:srgbClr val="4609DF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26" y="437454"/>
            <a:ext cx="3122068" cy="2238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448" y="4371038"/>
            <a:ext cx="2282898" cy="2282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26" y="4570006"/>
            <a:ext cx="3114570" cy="208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741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4400" y="381000"/>
            <a:ext cx="23749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he-IL" sz="2800" b="1" u="sng" dirty="0" smtClean="0">
                <a:solidFill>
                  <a:srgbClr val="0070C0"/>
                </a:solidFill>
              </a:rPr>
              <a:t>תרגול גופני: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200" y="2048133"/>
            <a:ext cx="9131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0070C0"/>
                </a:solidFill>
              </a:rPr>
              <a:t>מיועדת לשיפור ולשימור מרכיב אחד או כמה ממרכיבי כושר הגופני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2400" y="1302494"/>
            <a:ext cx="694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פעילות גופנית מובנית ומתוכננת החוזרת על עצמה</a:t>
            </a:r>
            <a:endParaRPr lang="he-IL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5500" y="2793772"/>
            <a:ext cx="91313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>
                <a:solidFill>
                  <a:srgbClr val="0070C0"/>
                </a:solidFill>
              </a:rPr>
              <a:t>התרגול הוא חלק מתהליך האימונים בפעילויות ספורט השונות.</a:t>
            </a:r>
            <a:endParaRPr lang="he-IL" sz="2400" b="1" dirty="0">
              <a:solidFill>
                <a:srgbClr val="0070C0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123" y="4206747"/>
            <a:ext cx="3824288" cy="254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3379787"/>
            <a:ext cx="2247900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212" y="4206747"/>
            <a:ext cx="3824288" cy="2544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9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פיאה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1228</TotalTime>
  <Words>699</Words>
  <Application>Microsoft Office PowerPoint</Application>
  <PresentationFormat>מותאם אישית</PresentationFormat>
  <Paragraphs>98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פיאה</vt:lpstr>
      <vt:lpstr>מקיף עירוני א' – אשקלון  גורמי הישג בספורט</vt:lpstr>
      <vt:lpstr>ספורט? מה זה?</vt:lpstr>
      <vt:lpstr>   ענפי ספורט מחזוריים ולא מחזוריים מחזורי- קיימת מחזוריות קצבית של המיומנות הבסיסית לדוג'- ריצה, הליכה ושחייה לא מחזורי- לא קיימת מחזוריות קצבית של המיומנות הבסיסית. לדוג'- טניס, ג'ודו וכדורסל.   מיומנות סגורה ומיומנות פתוחה סגורה- מיומנות שמתבצעת בתנאים קבועים שאינם משתנים, למשל קפיצה למים ממקפצה בגובה 10 מטר. פתוחה- מיומנות שמתבצעת בתנאים משתנים, למשל הנחתה ובעיטת קרן בכדורגל. </vt:lpstr>
      <vt:lpstr>מצגת של PowerPoint</vt:lpstr>
      <vt:lpstr>מצגת של PowerPoint</vt:lpstr>
      <vt:lpstr>מצגת של PowerPoint</vt:lpstr>
      <vt:lpstr>מצגת של PowerPoint</vt:lpstr>
      <vt:lpstr>כושר גופני</vt:lpstr>
      <vt:lpstr>מצגת של PowerPoint</vt:lpstr>
      <vt:lpstr>כושר גופני:</vt:lpstr>
      <vt:lpstr>מצגת של PowerPoint</vt:lpstr>
      <vt:lpstr>מצגת של PowerPoint</vt:lpstr>
      <vt:lpstr>מצגת של PowerPoint</vt:lpstr>
      <vt:lpstr>מרכיבי כושר פסיכומוטוריים:</vt:lpstr>
      <vt:lpstr>גורמים המשפיעים על היכולת במרכיבי הכושר הגופני</vt:lpstr>
      <vt:lpstr>מצגת של PowerPoint</vt:lpstr>
      <vt:lpstr>תרומת השיפור במרכיבי הכושר הגופני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גורמי הישג בספורט</dc:title>
  <dc:creator>User</dc:creator>
  <cp:lastModifiedBy>user</cp:lastModifiedBy>
  <cp:revision>115</cp:revision>
  <dcterms:created xsi:type="dcterms:W3CDTF">2014-08-23T19:22:36Z</dcterms:created>
  <dcterms:modified xsi:type="dcterms:W3CDTF">2019-09-14T18:28:02Z</dcterms:modified>
</cp:coreProperties>
</file>