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9.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0.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1.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912" r:id="rId2"/>
    <p:sldMasterId id="2147483997" r:id="rId3"/>
    <p:sldMasterId id="2147484029" r:id="rId4"/>
    <p:sldMasterId id="2147484033" r:id="rId5"/>
    <p:sldMasterId id="2147484038" r:id="rId6"/>
    <p:sldMasterId id="2147484043" r:id="rId7"/>
    <p:sldMasterId id="2147484881" r:id="rId8"/>
    <p:sldMasterId id="2147485166" r:id="rId9"/>
    <p:sldMasterId id="2147487985" r:id="rId10"/>
    <p:sldMasterId id="2147489384" r:id="rId11"/>
    <p:sldMasterId id="2147489392" r:id="rId12"/>
    <p:sldMasterId id="2147489399" r:id="rId13"/>
  </p:sldMasterIdLst>
  <p:notesMasterIdLst>
    <p:notesMasterId r:id="rId57"/>
  </p:notesMasterIdLst>
  <p:handoutMasterIdLst>
    <p:handoutMasterId r:id="rId58"/>
  </p:handoutMasterIdLst>
  <p:sldIdLst>
    <p:sldId id="780" r:id="rId14"/>
    <p:sldId id="781" r:id="rId15"/>
    <p:sldId id="606" r:id="rId16"/>
    <p:sldId id="696" r:id="rId17"/>
    <p:sldId id="782" r:id="rId18"/>
    <p:sldId id="692" r:id="rId19"/>
    <p:sldId id="689" r:id="rId20"/>
    <p:sldId id="699" r:id="rId21"/>
    <p:sldId id="719" r:id="rId22"/>
    <p:sldId id="760" r:id="rId23"/>
    <p:sldId id="743" r:id="rId24"/>
    <p:sldId id="744" r:id="rId25"/>
    <p:sldId id="749" r:id="rId26"/>
    <p:sldId id="750" r:id="rId27"/>
    <p:sldId id="694" r:id="rId28"/>
    <p:sldId id="762" r:id="rId29"/>
    <p:sldId id="764" r:id="rId30"/>
    <p:sldId id="761" r:id="rId31"/>
    <p:sldId id="755" r:id="rId32"/>
    <p:sldId id="706" r:id="rId33"/>
    <p:sldId id="693" r:id="rId34"/>
    <p:sldId id="783" r:id="rId35"/>
    <p:sldId id="766" r:id="rId36"/>
    <p:sldId id="767" r:id="rId37"/>
    <p:sldId id="768" r:id="rId38"/>
    <p:sldId id="769" r:id="rId39"/>
    <p:sldId id="722" r:id="rId40"/>
    <p:sldId id="723" r:id="rId41"/>
    <p:sldId id="745" r:id="rId42"/>
    <p:sldId id="746" r:id="rId43"/>
    <p:sldId id="747" r:id="rId44"/>
    <p:sldId id="748" r:id="rId45"/>
    <p:sldId id="725" r:id="rId46"/>
    <p:sldId id="727" r:id="rId47"/>
    <p:sldId id="715" r:id="rId48"/>
    <p:sldId id="716" r:id="rId49"/>
    <p:sldId id="770" r:id="rId50"/>
    <p:sldId id="776" r:id="rId51"/>
    <p:sldId id="775" r:id="rId52"/>
    <p:sldId id="777" r:id="rId53"/>
    <p:sldId id="779" r:id="rId54"/>
    <p:sldId id="771" r:id="rId55"/>
    <p:sldId id="772" r:id="rId56"/>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99"/>
    <a:srgbClr val="FF6699"/>
    <a:srgbClr val="FF6600"/>
    <a:srgbClr val="038EED"/>
    <a:srgbClr val="F78609"/>
    <a:srgbClr val="F7A809"/>
    <a:srgbClr val="1D4C72"/>
    <a:srgbClr val="E9B391"/>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סגנון ביניים 1 - הדגשה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סגנון ביניים 1 - הדגשה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סגנון ביניים 1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סגנון ביניים 1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סגנון בהיר 2 - הדגשה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סגנון בהיר 3 - הדגשה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85" autoAdjust="0"/>
    <p:restoredTop sz="86387" autoAdjust="0"/>
  </p:normalViewPr>
  <p:slideViewPr>
    <p:cSldViewPr>
      <p:cViewPr>
        <p:scale>
          <a:sx n="70" d="100"/>
          <a:sy n="70" d="100"/>
        </p:scale>
        <p:origin x="-1152" y="-66"/>
      </p:cViewPr>
      <p:guideLst>
        <p:guide orient="horz" pos="2160"/>
        <p:guide pos="2880"/>
      </p:guideLst>
    </p:cSldViewPr>
  </p:slideViewPr>
  <p:outlineViewPr>
    <p:cViewPr>
      <p:scale>
        <a:sx n="33" d="100"/>
        <a:sy n="33" d="100"/>
      </p:scale>
      <p:origin x="0" y="3972"/>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2" d="100"/>
          <a:sy n="52" d="100"/>
        </p:scale>
        <p:origin x="-2700" y="-8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1514;&#1512;&#1513;&#1497;&#1501;%20&#1489;-%20Microsoft%20PowerPoint"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he-IL" sz="1400" dirty="0"/>
              <a:t>רמת האסטרוגן והפרוגסטרון בנשים</a:t>
            </a:r>
          </a:p>
        </c:rich>
      </c:tx>
      <c:layout>
        <c:manualLayout>
          <c:xMode val="edge"/>
          <c:yMode val="edge"/>
          <c:x val="0.37586111111111115"/>
          <c:y val="5.5555555555555546E-2"/>
        </c:manualLayout>
      </c:layout>
      <c:overlay val="0"/>
    </c:title>
    <c:autoTitleDeleted val="0"/>
    <c:plotArea>
      <c:layout/>
      <c:barChart>
        <c:barDir val="col"/>
        <c:grouping val="clustered"/>
        <c:varyColors val="0"/>
        <c:ser>
          <c:idx val="0"/>
          <c:order val="0"/>
          <c:tx>
            <c:strRef>
              <c:f>'[תרשים ב- Microsoft PowerPoint]גיליון1'!$B$11</c:f>
              <c:strCache>
                <c:ptCount val="1"/>
                <c:pt idx="0">
                  <c:v>רמת אסטרוגן</c:v>
                </c:pt>
              </c:strCache>
            </c:strRef>
          </c:tx>
          <c:invertIfNegative val="0"/>
          <c:cat>
            <c:strRef>
              <c:f>'[תרשים ב- Microsoft PowerPoint]גיליון1'!$A$12:$A$14</c:f>
              <c:strCache>
                <c:ptCount val="3"/>
                <c:pt idx="0">
                  <c:v>נבדקת א'</c:v>
                </c:pt>
                <c:pt idx="1">
                  <c:v>נבדקת ב'</c:v>
                </c:pt>
                <c:pt idx="2">
                  <c:v>נבדקת ג'</c:v>
                </c:pt>
              </c:strCache>
            </c:strRef>
          </c:cat>
          <c:val>
            <c:numRef>
              <c:f>'[תרשים ב- Microsoft PowerPoint]גיליון1'!$B$12:$B$14</c:f>
              <c:numCache>
                <c:formatCode>General</c:formatCode>
                <c:ptCount val="3"/>
                <c:pt idx="0">
                  <c:v>70</c:v>
                </c:pt>
                <c:pt idx="1">
                  <c:v>90</c:v>
                </c:pt>
                <c:pt idx="2">
                  <c:v>30</c:v>
                </c:pt>
              </c:numCache>
            </c:numRef>
          </c:val>
        </c:ser>
        <c:ser>
          <c:idx val="1"/>
          <c:order val="1"/>
          <c:tx>
            <c:strRef>
              <c:f>'[תרשים ב- Microsoft PowerPoint]גיליון1'!$C$11</c:f>
              <c:strCache>
                <c:ptCount val="1"/>
                <c:pt idx="0">
                  <c:v>רמת פרוגסטרון</c:v>
                </c:pt>
              </c:strCache>
            </c:strRef>
          </c:tx>
          <c:invertIfNegative val="0"/>
          <c:cat>
            <c:strRef>
              <c:f>'[תרשים ב- Microsoft PowerPoint]גיליון1'!$A$12:$A$14</c:f>
              <c:strCache>
                <c:ptCount val="3"/>
                <c:pt idx="0">
                  <c:v>נבדקת א'</c:v>
                </c:pt>
                <c:pt idx="1">
                  <c:v>נבדקת ב'</c:v>
                </c:pt>
                <c:pt idx="2">
                  <c:v>נבדקת ג'</c:v>
                </c:pt>
              </c:strCache>
            </c:strRef>
          </c:cat>
          <c:val>
            <c:numRef>
              <c:f>'[תרשים ב- Microsoft PowerPoint]גיליון1'!$C$12:$C$14</c:f>
              <c:numCache>
                <c:formatCode>General</c:formatCode>
                <c:ptCount val="3"/>
                <c:pt idx="0">
                  <c:v>97</c:v>
                </c:pt>
                <c:pt idx="1">
                  <c:v>7</c:v>
                </c:pt>
                <c:pt idx="2">
                  <c:v>5</c:v>
                </c:pt>
              </c:numCache>
            </c:numRef>
          </c:val>
        </c:ser>
        <c:dLbls>
          <c:showLegendKey val="0"/>
          <c:showVal val="0"/>
          <c:showCatName val="0"/>
          <c:showSerName val="0"/>
          <c:showPercent val="0"/>
          <c:showBubbleSize val="0"/>
        </c:dLbls>
        <c:gapWidth val="150"/>
        <c:axId val="103061760"/>
        <c:axId val="109305856"/>
      </c:barChart>
      <c:catAx>
        <c:axId val="103061760"/>
        <c:scaling>
          <c:orientation val="minMax"/>
        </c:scaling>
        <c:delete val="0"/>
        <c:axPos val="b"/>
        <c:numFmt formatCode="General" sourceLinked="0"/>
        <c:majorTickMark val="out"/>
        <c:minorTickMark val="none"/>
        <c:tickLblPos val="nextTo"/>
        <c:txPr>
          <a:bodyPr/>
          <a:lstStyle/>
          <a:p>
            <a:pPr>
              <a:defRPr sz="1200"/>
            </a:pPr>
            <a:endParaRPr lang="he-IL"/>
          </a:p>
        </c:txPr>
        <c:crossAx val="109305856"/>
        <c:crosses val="autoZero"/>
        <c:auto val="1"/>
        <c:lblAlgn val="ctr"/>
        <c:lblOffset val="100"/>
        <c:noMultiLvlLbl val="0"/>
      </c:catAx>
      <c:valAx>
        <c:axId val="109305856"/>
        <c:scaling>
          <c:orientation val="minMax"/>
        </c:scaling>
        <c:delete val="0"/>
        <c:axPos val="l"/>
        <c:majorGridlines/>
        <c:title>
          <c:tx>
            <c:rich>
              <a:bodyPr rot="0" vert="horz"/>
              <a:lstStyle/>
              <a:p>
                <a:pPr>
                  <a:defRPr/>
                </a:pPr>
                <a:r>
                  <a:rPr lang="he-IL" sz="1200" dirty="0"/>
                  <a:t>רמת ההורמון</a:t>
                </a:r>
              </a:p>
            </c:rich>
          </c:tx>
          <c:layout>
            <c:manualLayout>
              <c:xMode val="edge"/>
              <c:yMode val="edge"/>
              <c:x val="0.25826246719160112"/>
              <c:y val="0.1936479294254885"/>
            </c:manualLayout>
          </c:layout>
          <c:overlay val="0"/>
        </c:title>
        <c:numFmt formatCode="General" sourceLinked="1"/>
        <c:majorTickMark val="out"/>
        <c:minorTickMark val="none"/>
        <c:tickLblPos val="nextTo"/>
        <c:crossAx val="103061760"/>
        <c:crosses val="autoZero"/>
        <c:crossBetween val="between"/>
      </c:valAx>
    </c:plotArea>
    <c:legend>
      <c:legendPos val="l"/>
      <c:layout>
        <c:manualLayout>
          <c:xMode val="edge"/>
          <c:yMode val="edge"/>
          <c:x val="0.2"/>
          <c:y val="0.48433836395450586"/>
          <c:w val="0.21104024496937887"/>
          <c:h val="0.16743438320209983"/>
        </c:manualLayou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779838" y="0"/>
            <a:ext cx="2889250" cy="496888"/>
          </a:xfrm>
          <a:prstGeom prst="rect">
            <a:avLst/>
          </a:prstGeom>
        </p:spPr>
        <p:txBody>
          <a:bodyPr vert="horz" lIns="91440" tIns="45720" rIns="91440" bIns="45720" rtlCol="1"/>
          <a:lstStyle>
            <a:lvl1pPr algn="r">
              <a:defRPr sz="1200"/>
            </a:lvl1pPr>
          </a:lstStyle>
          <a:p>
            <a:pPr>
              <a:defRPr/>
            </a:pPr>
            <a:endParaRPr lang="he-IL" dirty="0"/>
          </a:p>
        </p:txBody>
      </p:sp>
      <p:sp>
        <p:nvSpPr>
          <p:cNvPr id="3" name="מציין מיקום של תאריך 2"/>
          <p:cNvSpPr>
            <a:spLocks noGrp="1"/>
          </p:cNvSpPr>
          <p:nvPr>
            <p:ph type="dt" sz="quarter" idx="1"/>
          </p:nvPr>
        </p:nvSpPr>
        <p:spPr>
          <a:xfrm>
            <a:off x="1588" y="0"/>
            <a:ext cx="2889250" cy="496888"/>
          </a:xfrm>
          <a:prstGeom prst="rect">
            <a:avLst/>
          </a:prstGeom>
        </p:spPr>
        <p:txBody>
          <a:bodyPr vert="horz" lIns="91440" tIns="45720" rIns="91440" bIns="45720" rtlCol="1"/>
          <a:lstStyle>
            <a:lvl1pPr algn="l">
              <a:defRPr sz="1200"/>
            </a:lvl1pPr>
          </a:lstStyle>
          <a:p>
            <a:pPr>
              <a:defRPr/>
            </a:pPr>
            <a:fld id="{5588CA80-A256-4144-A2E9-81E8212E83DC}" type="datetimeFigureOut">
              <a:rPr lang="he-IL"/>
              <a:pPr>
                <a:defRPr/>
              </a:pPr>
              <a:t>א'/חשון/תשע"ח</a:t>
            </a:fld>
            <a:endParaRPr lang="he-IL" dirty="0"/>
          </a:p>
        </p:txBody>
      </p:sp>
      <p:sp>
        <p:nvSpPr>
          <p:cNvPr id="4" name="מציין מיקום של כותרת תחתונה 3"/>
          <p:cNvSpPr>
            <a:spLocks noGrp="1"/>
          </p:cNvSpPr>
          <p:nvPr>
            <p:ph type="ftr" sz="quarter" idx="2"/>
          </p:nvPr>
        </p:nvSpPr>
        <p:spPr>
          <a:xfrm>
            <a:off x="3779838" y="9428163"/>
            <a:ext cx="2889250" cy="496887"/>
          </a:xfrm>
          <a:prstGeom prst="rect">
            <a:avLst/>
          </a:prstGeom>
        </p:spPr>
        <p:txBody>
          <a:bodyPr vert="horz" lIns="91440" tIns="45720" rIns="91440" bIns="45720" rtlCol="1" anchor="b"/>
          <a:lstStyle>
            <a:lvl1pPr algn="r">
              <a:defRPr sz="1200"/>
            </a:lvl1pPr>
          </a:lstStyle>
          <a:p>
            <a:pPr>
              <a:defRPr/>
            </a:pPr>
            <a:endParaRPr lang="he-IL" dirty="0"/>
          </a:p>
        </p:txBody>
      </p:sp>
      <p:sp>
        <p:nvSpPr>
          <p:cNvPr id="5" name="מציין מיקום של מספר שקופית 4"/>
          <p:cNvSpPr>
            <a:spLocks noGrp="1"/>
          </p:cNvSpPr>
          <p:nvPr>
            <p:ph type="sldNum" sz="quarter" idx="3"/>
          </p:nvPr>
        </p:nvSpPr>
        <p:spPr>
          <a:xfrm>
            <a:off x="1588" y="9428163"/>
            <a:ext cx="2889250" cy="496887"/>
          </a:xfrm>
          <a:prstGeom prst="rect">
            <a:avLst/>
          </a:prstGeom>
        </p:spPr>
        <p:txBody>
          <a:bodyPr vert="horz" lIns="91440" tIns="45720" rIns="91440" bIns="45720" rtlCol="1" anchor="b"/>
          <a:lstStyle>
            <a:lvl1pPr algn="l">
              <a:defRPr sz="1200"/>
            </a:lvl1pPr>
          </a:lstStyle>
          <a:p>
            <a:pPr>
              <a:defRPr/>
            </a:pPr>
            <a:fld id="{2BA8CCB0-D691-43DA-9862-7BD08A5958E1}" type="slidenum">
              <a:rPr lang="he-IL"/>
              <a:pPr>
                <a:defRPr/>
              </a:pPr>
              <a:t>‹#›</a:t>
            </a:fld>
            <a:endParaRPr lang="he-IL" dirty="0"/>
          </a:p>
        </p:txBody>
      </p:sp>
    </p:spTree>
    <p:extLst>
      <p:ext uri="{BB962C8B-B14F-4D97-AF65-F5344CB8AC3E}">
        <p14:creationId xmlns:p14="http://schemas.microsoft.com/office/powerpoint/2010/main" val="7030338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dirty="0"/>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42558FB0-4EA5-4933-A753-B6CF0F17790E}" type="datetimeFigureOut">
              <a:rPr lang="he-IL"/>
              <a:pPr>
                <a:defRPr/>
              </a:pPr>
              <a:t>א'/חשון/תשע"ח</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dirty="0"/>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1044F332-2826-421D-841F-F1BA3760CA19}" type="slidenum">
              <a:rPr lang="he-IL"/>
              <a:pPr>
                <a:defRPr/>
              </a:pPr>
              <a:t>‹#›</a:t>
            </a:fld>
            <a:endParaRPr lang="he-IL" dirty="0"/>
          </a:p>
        </p:txBody>
      </p:sp>
    </p:spTree>
    <p:extLst>
      <p:ext uri="{BB962C8B-B14F-4D97-AF65-F5344CB8AC3E}">
        <p14:creationId xmlns:p14="http://schemas.microsoft.com/office/powerpoint/2010/main" val="1949212465"/>
      </p:ext>
    </p:extLst>
  </p:cSld>
  <p:clrMap bg1="lt1" tx1="dk1" bg2="lt2" tx2="dk2" accent1="accent1" accent2="accent2" accent3="accent3" accent4="accent4" accent5="accent5" accent6="accent6" hlink="hlink" folHlink="folHlink"/>
  <p:hf hdr="0" ftr="0" dt="0"/>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dirty="0"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7EB08AB-D6FA-4B80-B6CA-305881A3202A}" type="slidenum">
              <a:rPr lang="he-IL">
                <a:solidFill>
                  <a:prstClr val="black"/>
                </a:solidFill>
              </a:rPr>
              <a:pPr>
                <a:defRPr/>
              </a:pPr>
              <a:t>1</a:t>
            </a:fld>
            <a:endParaRPr lang="he-IL" dirty="0">
              <a:solidFill>
                <a:prstClr val="black"/>
              </a:solidFill>
            </a:endParaRPr>
          </a:p>
        </p:txBody>
      </p:sp>
    </p:spTree>
    <p:extLst>
      <p:ext uri="{BB962C8B-B14F-4D97-AF65-F5344CB8AC3E}">
        <p14:creationId xmlns:p14="http://schemas.microsoft.com/office/powerpoint/2010/main" val="1448708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971DCBDA-7532-47F1-B867-70AB43BA0D89}" type="slidenum">
              <a:rPr lang="he-IL">
                <a:solidFill>
                  <a:prstClr val="black"/>
                </a:solidFill>
              </a:rPr>
              <a:pPr>
                <a:defRPr/>
              </a:pPr>
              <a:t>42</a:t>
            </a:fld>
            <a:endParaRPr lang="he-IL" dirty="0">
              <a:solidFill>
                <a:prstClr val="black"/>
              </a:solidFill>
            </a:endParaRPr>
          </a:p>
        </p:txBody>
      </p:sp>
    </p:spTree>
    <p:extLst>
      <p:ext uri="{BB962C8B-B14F-4D97-AF65-F5344CB8AC3E}">
        <p14:creationId xmlns:p14="http://schemas.microsoft.com/office/powerpoint/2010/main" val="1967334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67AB8722-3260-49E1-BE51-33426426FFA0}" type="slidenum">
              <a:rPr lang="he-IL">
                <a:solidFill>
                  <a:prstClr val="black"/>
                </a:solidFill>
              </a:rPr>
              <a:pPr>
                <a:defRPr/>
              </a:pPr>
              <a:t>43</a:t>
            </a:fld>
            <a:endParaRPr lang="he-IL" dirty="0">
              <a:solidFill>
                <a:prstClr val="black"/>
              </a:solidFill>
            </a:endParaRPr>
          </a:p>
        </p:txBody>
      </p:sp>
    </p:spTree>
    <p:extLst>
      <p:ext uri="{BB962C8B-B14F-4D97-AF65-F5344CB8AC3E}">
        <p14:creationId xmlns:p14="http://schemas.microsoft.com/office/powerpoint/2010/main" val="2339298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301CDDA-F1F9-46C9-826E-B91907EAB537}" type="datetime8">
              <a:rPr lang="he-IL"/>
              <a:pPr>
                <a:defRPr/>
              </a:pPr>
              <a:t>21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A85C8FD-F796-418B-9B9D-A90C48A12558}" type="slidenum">
              <a:rPr lang="he-IL"/>
              <a:pPr>
                <a:defRPr/>
              </a:pPr>
              <a:t>‹#›</a:t>
            </a:fld>
            <a:endParaRPr lang="he-IL" dirty="0"/>
          </a:p>
        </p:txBody>
      </p:sp>
    </p:spTree>
    <p:extLst>
      <p:ext uri="{BB962C8B-B14F-4D97-AF65-F5344CB8AC3E}">
        <p14:creationId xmlns:p14="http://schemas.microsoft.com/office/powerpoint/2010/main" val="3876104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CFE4D84-0963-4710-9A54-7A8FD8E7A104}" type="slidenum">
              <a:rPr lang="he-IL"/>
              <a:pPr>
                <a:defRPr/>
              </a:pPr>
              <a:t>‹#›</a:t>
            </a:fld>
            <a:endParaRPr lang="he-IL" dirty="0"/>
          </a:p>
        </p:txBody>
      </p:sp>
    </p:spTree>
    <p:extLst>
      <p:ext uri="{BB962C8B-B14F-4D97-AF65-F5344CB8AC3E}">
        <p14:creationId xmlns:p14="http://schemas.microsoft.com/office/powerpoint/2010/main" val="4157604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E918EC8F-0A79-4B0B-9575-F75722B16CA6}" type="datetime8">
              <a:rPr lang="he-IL"/>
              <a:pPr>
                <a:defRPr/>
              </a:pPr>
              <a:t>21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618A6946-90FE-4152-94C0-0FF009B8526A}" type="slidenum">
              <a:rPr lang="he-IL"/>
              <a:pPr>
                <a:defRPr/>
              </a:pPr>
              <a:t>‹#›</a:t>
            </a:fld>
            <a:endParaRPr lang="he-IL" dirty="0"/>
          </a:p>
        </p:txBody>
      </p:sp>
    </p:spTree>
    <p:extLst>
      <p:ext uri="{BB962C8B-B14F-4D97-AF65-F5344CB8AC3E}">
        <p14:creationId xmlns:p14="http://schemas.microsoft.com/office/powerpoint/2010/main" val="3479145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595C6BD-C1B4-4786-96B8-EB62EA03FE0B}" type="datetime8">
              <a:rPr lang="he-IL"/>
              <a:pPr>
                <a:defRPr/>
              </a:pPr>
              <a:t>21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8D0EE74-230F-451D-9B03-55EEEE9D4071}" type="slidenum">
              <a:rPr lang="he-IL"/>
              <a:pPr>
                <a:defRPr/>
              </a:pPr>
              <a:t>‹#›</a:t>
            </a:fld>
            <a:endParaRPr lang="he-IL" dirty="0"/>
          </a:p>
        </p:txBody>
      </p:sp>
    </p:spTree>
    <p:extLst>
      <p:ext uri="{BB962C8B-B14F-4D97-AF65-F5344CB8AC3E}">
        <p14:creationId xmlns:p14="http://schemas.microsoft.com/office/powerpoint/2010/main" val="3878708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9D68620-24DF-40CA-9489-BD4E1DDAC2F6}" type="slidenum">
              <a:rPr lang="he-IL"/>
              <a:pPr>
                <a:defRPr/>
              </a:pPr>
              <a:t>‹#›</a:t>
            </a:fld>
            <a:endParaRPr lang="he-IL" dirty="0"/>
          </a:p>
        </p:txBody>
      </p:sp>
    </p:spTree>
    <p:extLst>
      <p:ext uri="{BB962C8B-B14F-4D97-AF65-F5344CB8AC3E}">
        <p14:creationId xmlns:p14="http://schemas.microsoft.com/office/powerpoint/2010/main" val="3162037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5EE28AA-7741-4CC7-9E33-E7AB639C5F1E}" type="slidenum">
              <a:rPr lang="he-IL"/>
              <a:pPr>
                <a:defRPr/>
              </a:pPr>
              <a:t>‹#›</a:t>
            </a:fld>
            <a:endParaRPr lang="he-IL" dirty="0"/>
          </a:p>
        </p:txBody>
      </p:sp>
    </p:spTree>
    <p:extLst>
      <p:ext uri="{BB962C8B-B14F-4D97-AF65-F5344CB8AC3E}">
        <p14:creationId xmlns:p14="http://schemas.microsoft.com/office/powerpoint/2010/main" val="3151190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D4C953A-12FB-4625-BA9D-10B35D056F24}" type="datetime8">
              <a:rPr lang="he-IL"/>
              <a:pPr>
                <a:defRPr/>
              </a:pPr>
              <a:t>21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1CF1398F-A825-441F-ABA1-B059EF5048ED}" type="slidenum">
              <a:rPr lang="he-IL"/>
              <a:pPr>
                <a:defRPr/>
              </a:pPr>
              <a:t>‹#›</a:t>
            </a:fld>
            <a:endParaRPr lang="he-IL" dirty="0"/>
          </a:p>
        </p:txBody>
      </p:sp>
    </p:spTree>
    <p:extLst>
      <p:ext uri="{BB962C8B-B14F-4D97-AF65-F5344CB8AC3E}">
        <p14:creationId xmlns:p14="http://schemas.microsoft.com/office/powerpoint/2010/main" val="2450284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B01A164-0D0B-4101-B3F8-4967ACF7984B}" type="slidenum">
              <a:rPr lang="he-IL"/>
              <a:pPr>
                <a:defRPr/>
              </a:pPr>
              <a:t>‹#›</a:t>
            </a:fld>
            <a:endParaRPr lang="he-IL" dirty="0"/>
          </a:p>
        </p:txBody>
      </p:sp>
    </p:spTree>
    <p:extLst>
      <p:ext uri="{BB962C8B-B14F-4D97-AF65-F5344CB8AC3E}">
        <p14:creationId xmlns:p14="http://schemas.microsoft.com/office/powerpoint/2010/main" val="1749719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EE48191-5980-4A29-94C8-784D8F164C8A}" type="slidenum">
              <a:rPr lang="he-IL"/>
              <a:pPr>
                <a:defRPr/>
              </a:pPr>
              <a:t>‹#›</a:t>
            </a:fld>
            <a:endParaRPr lang="he-IL" dirty="0"/>
          </a:p>
        </p:txBody>
      </p:sp>
    </p:spTree>
    <p:extLst>
      <p:ext uri="{BB962C8B-B14F-4D97-AF65-F5344CB8AC3E}">
        <p14:creationId xmlns:p14="http://schemas.microsoft.com/office/powerpoint/2010/main" val="2173737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D3A911B-5510-4D5D-B106-3B40D1F005AC}" type="datetime8">
              <a:rPr lang="he-IL"/>
              <a:pPr>
                <a:defRPr/>
              </a:pPr>
              <a:t>21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B2930A9-3689-4519-9819-492AF71AF63C}" type="slidenum">
              <a:rPr lang="he-IL"/>
              <a:pPr>
                <a:defRPr/>
              </a:pPr>
              <a:t>‹#›</a:t>
            </a:fld>
            <a:endParaRPr lang="he-IL" dirty="0"/>
          </a:p>
        </p:txBody>
      </p:sp>
    </p:spTree>
    <p:extLst>
      <p:ext uri="{BB962C8B-B14F-4D97-AF65-F5344CB8AC3E}">
        <p14:creationId xmlns:p14="http://schemas.microsoft.com/office/powerpoint/2010/main" val="4036281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14EE4FD-DA8D-46FF-BD9C-FB99654EFC3E}" type="slidenum">
              <a:rPr lang="he-IL"/>
              <a:pPr>
                <a:defRPr/>
              </a:pPr>
              <a:t>‹#›</a:t>
            </a:fld>
            <a:endParaRPr lang="he-IL" dirty="0"/>
          </a:p>
        </p:txBody>
      </p:sp>
    </p:spTree>
    <p:extLst>
      <p:ext uri="{BB962C8B-B14F-4D97-AF65-F5344CB8AC3E}">
        <p14:creationId xmlns:p14="http://schemas.microsoft.com/office/powerpoint/2010/main" val="3107228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015A825-C280-4759-98FF-BF58745D6CF3}" type="slidenum">
              <a:rPr lang="he-IL"/>
              <a:pPr>
                <a:defRPr/>
              </a:pPr>
              <a:t>‹#›</a:t>
            </a:fld>
            <a:endParaRPr lang="he-IL" dirty="0"/>
          </a:p>
        </p:txBody>
      </p:sp>
    </p:spTree>
    <p:extLst>
      <p:ext uri="{BB962C8B-B14F-4D97-AF65-F5344CB8AC3E}">
        <p14:creationId xmlns:p14="http://schemas.microsoft.com/office/powerpoint/2010/main" val="2086073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CD9D8EB-777B-441A-93B6-13B24C35FAB3}" type="slidenum">
              <a:rPr lang="he-IL"/>
              <a:pPr>
                <a:defRPr/>
              </a:pPr>
              <a:t>‹#›</a:t>
            </a:fld>
            <a:endParaRPr lang="he-IL" dirty="0"/>
          </a:p>
        </p:txBody>
      </p:sp>
    </p:spTree>
    <p:extLst>
      <p:ext uri="{BB962C8B-B14F-4D97-AF65-F5344CB8AC3E}">
        <p14:creationId xmlns:p14="http://schemas.microsoft.com/office/powerpoint/2010/main" val="697823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BD11829-8C07-40EB-91F8-6FFACD3998E3}" type="datetime8">
              <a:rPr lang="he-IL"/>
              <a:pPr>
                <a:defRPr/>
              </a:pPr>
              <a:t>21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A77DF3A-7F2B-457C-8DEB-E51A1E92D21F}" type="slidenum">
              <a:rPr lang="he-IL"/>
              <a:pPr>
                <a:defRPr/>
              </a:pPr>
              <a:t>‹#›</a:t>
            </a:fld>
            <a:endParaRPr lang="he-IL" dirty="0"/>
          </a:p>
        </p:txBody>
      </p:sp>
    </p:spTree>
    <p:extLst>
      <p:ext uri="{BB962C8B-B14F-4D97-AF65-F5344CB8AC3E}">
        <p14:creationId xmlns:p14="http://schemas.microsoft.com/office/powerpoint/2010/main" val="1402697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2068BEF-FDE5-42CE-86C9-3155694B8C2A}" type="slidenum">
              <a:rPr lang="he-IL"/>
              <a:pPr>
                <a:defRPr/>
              </a:pPr>
              <a:t>‹#›</a:t>
            </a:fld>
            <a:endParaRPr lang="he-IL" dirty="0"/>
          </a:p>
        </p:txBody>
      </p:sp>
    </p:spTree>
    <p:extLst>
      <p:ext uri="{BB962C8B-B14F-4D97-AF65-F5344CB8AC3E}">
        <p14:creationId xmlns:p14="http://schemas.microsoft.com/office/powerpoint/2010/main" val="825229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62CC2C9-27E3-4AC3-A480-3E1079D7900C}" type="slidenum">
              <a:rPr lang="he-IL"/>
              <a:pPr>
                <a:defRPr/>
              </a:pPr>
              <a:t>‹#›</a:t>
            </a:fld>
            <a:endParaRPr lang="he-IL" dirty="0"/>
          </a:p>
        </p:txBody>
      </p:sp>
    </p:spTree>
    <p:extLst>
      <p:ext uri="{BB962C8B-B14F-4D97-AF65-F5344CB8AC3E}">
        <p14:creationId xmlns:p14="http://schemas.microsoft.com/office/powerpoint/2010/main" val="2791275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A2B3E1A-6305-44F7-8DDA-8A9418A1D15F}" type="datetime8">
              <a:rPr lang="he-IL"/>
              <a:pPr>
                <a:defRPr/>
              </a:pPr>
              <a:t>21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10EC9F8-1591-46CE-9E7A-DEDA4B8644F3}" type="slidenum">
              <a:rPr lang="he-IL"/>
              <a:pPr>
                <a:defRPr/>
              </a:pPr>
              <a:t>‹#›</a:t>
            </a:fld>
            <a:endParaRPr lang="he-IL" dirty="0"/>
          </a:p>
        </p:txBody>
      </p:sp>
    </p:spTree>
    <p:extLst>
      <p:ext uri="{BB962C8B-B14F-4D97-AF65-F5344CB8AC3E}">
        <p14:creationId xmlns:p14="http://schemas.microsoft.com/office/powerpoint/2010/main" val="1151836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6B2FF3D-7355-4ED3-9A42-69EEAEE57D4D}" type="slidenum">
              <a:rPr lang="he-IL"/>
              <a:pPr>
                <a:defRPr/>
              </a:pPr>
              <a:t>‹#›</a:t>
            </a:fld>
            <a:endParaRPr lang="he-IL" dirty="0"/>
          </a:p>
        </p:txBody>
      </p:sp>
    </p:spTree>
    <p:extLst>
      <p:ext uri="{BB962C8B-B14F-4D97-AF65-F5344CB8AC3E}">
        <p14:creationId xmlns:p14="http://schemas.microsoft.com/office/powerpoint/2010/main" val="428823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E4F7750-2620-4DD5-9467-F1494FB33589}" type="slidenum">
              <a:rPr lang="he-IL"/>
              <a:pPr>
                <a:defRPr/>
              </a:pPr>
              <a:t>‹#›</a:t>
            </a:fld>
            <a:endParaRPr lang="he-IL" dirty="0"/>
          </a:p>
        </p:txBody>
      </p:sp>
    </p:spTree>
    <p:extLst>
      <p:ext uri="{BB962C8B-B14F-4D97-AF65-F5344CB8AC3E}">
        <p14:creationId xmlns:p14="http://schemas.microsoft.com/office/powerpoint/2010/main" val="865923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06929D1-3CE5-48A4-B269-4DBEC4F0FBB7}" type="datetime8">
              <a:rPr lang="he-IL"/>
              <a:pPr>
                <a:defRPr/>
              </a:pPr>
              <a:t>21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0CED189-40E5-46FE-AD42-47D839B9E22C}" type="slidenum">
              <a:rPr lang="he-IL"/>
              <a:pPr>
                <a:defRPr/>
              </a:pPr>
              <a:t>‹#›</a:t>
            </a:fld>
            <a:endParaRPr lang="he-IL" dirty="0"/>
          </a:p>
        </p:txBody>
      </p:sp>
    </p:spTree>
    <p:extLst>
      <p:ext uri="{BB962C8B-B14F-4D97-AF65-F5344CB8AC3E}">
        <p14:creationId xmlns:p14="http://schemas.microsoft.com/office/powerpoint/2010/main" val="19146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EAC08C3-1588-4B92-990F-B9B463635FFF}" type="slidenum">
              <a:rPr lang="he-IL"/>
              <a:pPr>
                <a:defRPr/>
              </a:pPr>
              <a:t>‹#›</a:t>
            </a:fld>
            <a:endParaRPr lang="he-IL" dirty="0"/>
          </a:p>
        </p:txBody>
      </p:sp>
    </p:spTree>
    <p:extLst>
      <p:ext uri="{BB962C8B-B14F-4D97-AF65-F5344CB8AC3E}">
        <p14:creationId xmlns:p14="http://schemas.microsoft.com/office/powerpoint/2010/main" val="3054468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227B8FC-268C-4268-8855-13903851D1DE}" type="slidenum">
              <a:rPr lang="he-IL"/>
              <a:pPr>
                <a:defRPr/>
              </a:pPr>
              <a:t>‹#›</a:t>
            </a:fld>
            <a:endParaRPr lang="he-IL" dirty="0"/>
          </a:p>
        </p:txBody>
      </p:sp>
    </p:spTree>
    <p:extLst>
      <p:ext uri="{BB962C8B-B14F-4D97-AF65-F5344CB8AC3E}">
        <p14:creationId xmlns:p14="http://schemas.microsoft.com/office/powerpoint/2010/main" val="30884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AEF87B4-F7DF-458C-A4FF-073A6E6354F1}" type="slidenum">
              <a:rPr lang="he-IL"/>
              <a:pPr>
                <a:defRPr/>
              </a:pPr>
              <a:t>‹#›</a:t>
            </a:fld>
            <a:endParaRPr lang="he-IL" dirty="0"/>
          </a:p>
        </p:txBody>
      </p:sp>
    </p:spTree>
    <p:extLst>
      <p:ext uri="{BB962C8B-B14F-4D97-AF65-F5344CB8AC3E}">
        <p14:creationId xmlns:p14="http://schemas.microsoft.com/office/powerpoint/2010/main" val="30643523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E16E325-F2F7-4CF4-8DEA-07DFE875F32C}" type="datetime8">
              <a:rPr lang="he-IL"/>
              <a:pPr>
                <a:defRPr/>
              </a:pPr>
              <a:t>21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46C644A-0DD9-4542-A829-DE22D36F5A0B}" type="slidenum">
              <a:rPr lang="he-IL"/>
              <a:pPr>
                <a:defRPr/>
              </a:pPr>
              <a:t>‹#›</a:t>
            </a:fld>
            <a:endParaRPr lang="he-IL" dirty="0"/>
          </a:p>
        </p:txBody>
      </p:sp>
    </p:spTree>
    <p:extLst>
      <p:ext uri="{BB962C8B-B14F-4D97-AF65-F5344CB8AC3E}">
        <p14:creationId xmlns:p14="http://schemas.microsoft.com/office/powerpoint/2010/main" val="3794678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E2F9517-08CD-4DB1-AEF6-693145F64A0B}" type="slidenum">
              <a:rPr lang="he-IL"/>
              <a:pPr>
                <a:defRPr/>
              </a:pPr>
              <a:t>‹#›</a:t>
            </a:fld>
            <a:endParaRPr lang="he-IL" dirty="0"/>
          </a:p>
        </p:txBody>
      </p:sp>
    </p:spTree>
    <p:extLst>
      <p:ext uri="{BB962C8B-B14F-4D97-AF65-F5344CB8AC3E}">
        <p14:creationId xmlns:p14="http://schemas.microsoft.com/office/powerpoint/2010/main" val="556363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6285848-89B0-4D99-A6DA-B36E151A90F1}" type="slidenum">
              <a:rPr lang="he-IL"/>
              <a:pPr>
                <a:defRPr/>
              </a:pPr>
              <a:t>‹#›</a:t>
            </a:fld>
            <a:endParaRPr lang="he-IL" dirty="0"/>
          </a:p>
        </p:txBody>
      </p:sp>
    </p:spTree>
    <p:extLst>
      <p:ext uri="{BB962C8B-B14F-4D97-AF65-F5344CB8AC3E}">
        <p14:creationId xmlns:p14="http://schemas.microsoft.com/office/powerpoint/2010/main" val="3561683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4FAC11F-4B10-40D7-B45D-3C2333A8DF9E}" type="datetime8">
              <a:rPr lang="he-IL"/>
              <a:pPr>
                <a:defRPr/>
              </a:pPr>
              <a:t>21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619F93A-3017-4757-8BB5-5E5A34393BA1}" type="slidenum">
              <a:rPr lang="he-IL"/>
              <a:pPr>
                <a:defRPr/>
              </a:pPr>
              <a:t>‹#›</a:t>
            </a:fld>
            <a:endParaRPr lang="he-IL" dirty="0"/>
          </a:p>
        </p:txBody>
      </p:sp>
    </p:spTree>
    <p:extLst>
      <p:ext uri="{BB962C8B-B14F-4D97-AF65-F5344CB8AC3E}">
        <p14:creationId xmlns:p14="http://schemas.microsoft.com/office/powerpoint/2010/main" val="2449802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10E78BF-8A3C-4952-969B-7079596FDCF5}" type="slidenum">
              <a:rPr lang="he-IL"/>
              <a:pPr>
                <a:defRPr/>
              </a:pPr>
              <a:t>‹#›</a:t>
            </a:fld>
            <a:endParaRPr lang="he-IL" dirty="0"/>
          </a:p>
        </p:txBody>
      </p:sp>
    </p:spTree>
    <p:extLst>
      <p:ext uri="{BB962C8B-B14F-4D97-AF65-F5344CB8AC3E}">
        <p14:creationId xmlns:p14="http://schemas.microsoft.com/office/powerpoint/2010/main" val="1114212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09488EC-E97E-4DE9-8966-A86996A7BBE3}" type="slidenum">
              <a:rPr lang="he-IL"/>
              <a:pPr>
                <a:defRPr/>
              </a:pPr>
              <a:t>‹#›</a:t>
            </a:fld>
            <a:endParaRPr lang="he-IL" dirty="0"/>
          </a:p>
        </p:txBody>
      </p:sp>
    </p:spTree>
    <p:extLst>
      <p:ext uri="{BB962C8B-B14F-4D97-AF65-F5344CB8AC3E}">
        <p14:creationId xmlns:p14="http://schemas.microsoft.com/office/powerpoint/2010/main" val="12186471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2A5228E8-CD98-4822-B549-9CE39006C3C7}" type="slidenum">
              <a:rPr lang="he-IL"/>
              <a:pPr>
                <a:defRPr/>
              </a:pPr>
              <a:t>‹#›</a:t>
            </a:fld>
            <a:endParaRPr lang="he-IL" dirty="0"/>
          </a:p>
        </p:txBody>
      </p:sp>
    </p:spTree>
    <p:extLst>
      <p:ext uri="{BB962C8B-B14F-4D97-AF65-F5344CB8AC3E}">
        <p14:creationId xmlns:p14="http://schemas.microsoft.com/office/powerpoint/2010/main" val="2488395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5DB405C4-7AE8-4DA0-9CF8-B94636D4C023}" type="datetime8">
              <a:rPr lang="he-IL"/>
              <a:pPr>
                <a:defRPr/>
              </a:pPr>
              <a:t>21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A8BEEF2-5F0F-43A9-87CE-6A72DAD64B90}" type="slidenum">
              <a:rPr lang="he-IL"/>
              <a:pPr>
                <a:defRPr/>
              </a:pPr>
              <a:t>‹#›</a:t>
            </a:fld>
            <a:endParaRPr lang="he-IL" dirty="0"/>
          </a:p>
        </p:txBody>
      </p:sp>
    </p:spTree>
    <p:extLst>
      <p:ext uri="{BB962C8B-B14F-4D97-AF65-F5344CB8AC3E}">
        <p14:creationId xmlns:p14="http://schemas.microsoft.com/office/powerpoint/2010/main" val="2675065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CBAC213-BD36-4307-BE2C-F0479C120630}"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7585EA3-E721-4154-A5D7-DFB22DDCB635}" type="slidenum">
              <a:rPr lang="he-IL"/>
              <a:pPr>
                <a:defRPr/>
              </a:pPr>
              <a:t>‹#›</a:t>
            </a:fld>
            <a:endParaRPr lang="he-IL" dirty="0"/>
          </a:p>
        </p:txBody>
      </p:sp>
    </p:spTree>
    <p:extLst>
      <p:ext uri="{BB962C8B-B14F-4D97-AF65-F5344CB8AC3E}">
        <p14:creationId xmlns:p14="http://schemas.microsoft.com/office/powerpoint/2010/main" val="16116143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2171E0A-A31F-48E9-9F33-42A4837F6142}" type="slidenum">
              <a:rPr lang="he-IL"/>
              <a:pPr>
                <a:defRPr/>
              </a:pPr>
              <a:t>‹#›</a:t>
            </a:fld>
            <a:endParaRPr lang="he-IL" dirty="0"/>
          </a:p>
        </p:txBody>
      </p:sp>
    </p:spTree>
    <p:extLst>
      <p:ext uri="{BB962C8B-B14F-4D97-AF65-F5344CB8AC3E}">
        <p14:creationId xmlns:p14="http://schemas.microsoft.com/office/powerpoint/2010/main" val="3584269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83EC8C3F-F787-4445-AD81-8E5C77F01AB8}" type="slidenum">
              <a:rPr lang="he-IL"/>
              <a:pPr>
                <a:defRPr/>
              </a:pPr>
              <a:t>‹#›</a:t>
            </a:fld>
            <a:endParaRPr lang="he-IL" dirty="0"/>
          </a:p>
        </p:txBody>
      </p:sp>
    </p:spTree>
    <p:extLst>
      <p:ext uri="{BB962C8B-B14F-4D97-AF65-F5344CB8AC3E}">
        <p14:creationId xmlns:p14="http://schemas.microsoft.com/office/powerpoint/2010/main" val="2394450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69A3F54-DF9B-445C-BC24-4D55363DE17E}" type="slidenum">
              <a:rPr lang="he-IL"/>
              <a:pPr>
                <a:defRPr/>
              </a:pPr>
              <a:t>‹#›</a:t>
            </a:fld>
            <a:endParaRPr lang="he-IL" dirty="0"/>
          </a:p>
        </p:txBody>
      </p:sp>
    </p:spTree>
    <p:extLst>
      <p:ext uri="{BB962C8B-B14F-4D97-AF65-F5344CB8AC3E}">
        <p14:creationId xmlns:p14="http://schemas.microsoft.com/office/powerpoint/2010/main" val="2618096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7607705-B5FD-4236-9C01-58DE1898C0E2}" type="slidenum">
              <a:rPr lang="he-IL"/>
              <a:pPr>
                <a:defRPr/>
              </a:pPr>
              <a:t>‹#›</a:t>
            </a:fld>
            <a:endParaRPr lang="he-IL" dirty="0"/>
          </a:p>
        </p:txBody>
      </p:sp>
    </p:spTree>
    <p:extLst>
      <p:ext uri="{BB962C8B-B14F-4D97-AF65-F5344CB8AC3E}">
        <p14:creationId xmlns:p14="http://schemas.microsoft.com/office/powerpoint/2010/main" val="13414860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chemeClr val="bg2">
                    <a:lumMod val="65000"/>
                  </a:schemeClr>
                </a:solidFill>
              </a:defRPr>
            </a:lvl1pPr>
          </a:lstStyle>
          <a:p>
            <a:pPr>
              <a:defRPr/>
            </a:pPr>
            <a:fld id="{333C0063-7942-42C3-94D6-D4073A237614}" type="slidenum">
              <a:rPr lang="he-IL">
                <a:solidFill>
                  <a:srgbClr val="FFFFFF">
                    <a:lumMod val="65000"/>
                  </a:srgbClr>
                </a:solidFill>
              </a:rPr>
              <a:pPr>
                <a:defRPr/>
              </a:pPr>
              <a:t>‹#›</a:t>
            </a:fld>
            <a:endParaRPr lang="he-IL" dirty="0">
              <a:solidFill>
                <a:srgbClr val="FFFFFF">
                  <a:lumMod val="65000"/>
                </a:srgbClr>
              </a:solidFill>
            </a:endParaRPr>
          </a:p>
        </p:txBody>
      </p:sp>
    </p:spTree>
    <p:extLst>
      <p:ext uri="{BB962C8B-B14F-4D97-AF65-F5344CB8AC3E}">
        <p14:creationId xmlns:p14="http://schemas.microsoft.com/office/powerpoint/2010/main" val="23225129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3D767797-C7A3-46C1-A209-14562BF90D3C}"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8EDFF4F6-CFCD-47F5-9D07-18EA2564E64E}" type="slidenum">
              <a:rPr lang="he-IL"/>
              <a:pPr>
                <a:defRPr/>
              </a:pPr>
              <a:t>‹#›</a:t>
            </a:fld>
            <a:endParaRPr lang="he-IL" dirty="0"/>
          </a:p>
        </p:txBody>
      </p:sp>
    </p:spTree>
    <p:extLst>
      <p:ext uri="{BB962C8B-B14F-4D97-AF65-F5344CB8AC3E}">
        <p14:creationId xmlns:p14="http://schemas.microsoft.com/office/powerpoint/2010/main" val="30040768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E78E4CC1-0FBB-4D03-9D4C-D43AAFB1D874}"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168109-9F1E-4B06-BB01-C307288D847E}" type="slidenum">
              <a:rPr lang="he-IL"/>
              <a:pPr>
                <a:defRPr/>
              </a:pPr>
              <a:t>‹#›</a:t>
            </a:fld>
            <a:endParaRPr lang="he-IL" dirty="0"/>
          </a:p>
        </p:txBody>
      </p:sp>
    </p:spTree>
    <p:extLst>
      <p:ext uri="{BB962C8B-B14F-4D97-AF65-F5344CB8AC3E}">
        <p14:creationId xmlns:p14="http://schemas.microsoft.com/office/powerpoint/2010/main" val="8012987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867AC8C-1AAD-4073-893B-AC705E5D8E59}"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752D02A-4C5C-495D-A5A5-687C071027C8}" type="slidenum">
              <a:rPr lang="he-IL"/>
              <a:pPr>
                <a:defRPr/>
              </a:pPr>
              <a:t>‹#›</a:t>
            </a:fld>
            <a:endParaRPr lang="he-IL" dirty="0"/>
          </a:p>
        </p:txBody>
      </p:sp>
    </p:spTree>
    <p:extLst>
      <p:ext uri="{BB962C8B-B14F-4D97-AF65-F5344CB8AC3E}">
        <p14:creationId xmlns:p14="http://schemas.microsoft.com/office/powerpoint/2010/main" val="33633568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A5AB1F6-987C-4409-BCF8-32326FB82042}" type="slidenum">
              <a:rPr lang="he-IL"/>
              <a:pPr>
                <a:defRPr/>
              </a:pPr>
              <a:t>‹#›</a:t>
            </a:fld>
            <a:endParaRPr lang="he-IL" dirty="0"/>
          </a:p>
        </p:txBody>
      </p:sp>
    </p:spTree>
    <p:extLst>
      <p:ext uri="{BB962C8B-B14F-4D97-AF65-F5344CB8AC3E}">
        <p14:creationId xmlns:p14="http://schemas.microsoft.com/office/powerpoint/2010/main" val="3034198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586191D-761C-428F-BEA2-2A0CC542A352}" type="slidenum">
              <a:rPr lang="he-IL"/>
              <a:pPr>
                <a:defRPr/>
              </a:pPr>
              <a:t>‹#›</a:t>
            </a:fld>
            <a:endParaRPr lang="he-IL" dirty="0"/>
          </a:p>
        </p:txBody>
      </p:sp>
    </p:spTree>
    <p:extLst>
      <p:ext uri="{BB962C8B-B14F-4D97-AF65-F5344CB8AC3E}">
        <p14:creationId xmlns:p14="http://schemas.microsoft.com/office/powerpoint/2010/main" val="659506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56B103-20A8-4526-80E0-214E1200D7D7}" type="slidenum">
              <a:rPr lang="he-IL"/>
              <a:pPr>
                <a:defRPr/>
              </a:pPr>
              <a:t>‹#›</a:t>
            </a:fld>
            <a:endParaRPr lang="he-IL" dirty="0"/>
          </a:p>
        </p:txBody>
      </p:sp>
    </p:spTree>
    <p:extLst>
      <p:ext uri="{BB962C8B-B14F-4D97-AF65-F5344CB8AC3E}">
        <p14:creationId xmlns:p14="http://schemas.microsoft.com/office/powerpoint/2010/main" val="11017629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9352B15F-975F-4E67-9BEB-B637FFE22307}"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FE72A54-2078-4F7E-91F1-4F0A35AEC6D6}" type="slidenum">
              <a:rPr lang="he-IL"/>
              <a:pPr>
                <a:defRPr/>
              </a:pPr>
              <a:t>‹#›</a:t>
            </a:fld>
            <a:endParaRPr lang="he-IL" dirty="0"/>
          </a:p>
        </p:txBody>
      </p:sp>
    </p:spTree>
    <p:extLst>
      <p:ext uri="{BB962C8B-B14F-4D97-AF65-F5344CB8AC3E}">
        <p14:creationId xmlns:p14="http://schemas.microsoft.com/office/powerpoint/2010/main" val="2838319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chemeClr val="bg2">
                    <a:lumMod val="65000"/>
                  </a:schemeClr>
                </a:solidFill>
              </a:defRPr>
            </a:lvl1pPr>
          </a:lstStyle>
          <a:p>
            <a:pPr>
              <a:defRPr/>
            </a:pPr>
            <a:fld id="{F605478A-FA3C-40D5-92F4-B244E9A48299}" type="slidenum">
              <a:rPr lang="he-IL"/>
              <a:pPr>
                <a:defRPr/>
              </a:pPr>
              <a:t>‹#›</a:t>
            </a:fld>
            <a:endParaRPr lang="he-IL" dirty="0"/>
          </a:p>
        </p:txBody>
      </p:sp>
    </p:spTree>
    <p:extLst>
      <p:ext uri="{BB962C8B-B14F-4D97-AF65-F5344CB8AC3E}">
        <p14:creationId xmlns:p14="http://schemas.microsoft.com/office/powerpoint/2010/main" val="18619435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301CDDA-F1F9-46C9-826E-B91907EAB537}"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A85C8FD-F796-418B-9B9D-A90C48A12558}" type="slidenum">
              <a:rPr lang="he-IL"/>
              <a:pPr>
                <a:defRPr/>
              </a:pPr>
              <a:t>‹#›</a:t>
            </a:fld>
            <a:endParaRPr lang="he-IL" dirty="0"/>
          </a:p>
        </p:txBody>
      </p:sp>
    </p:spTree>
    <p:extLst>
      <p:ext uri="{BB962C8B-B14F-4D97-AF65-F5344CB8AC3E}">
        <p14:creationId xmlns:p14="http://schemas.microsoft.com/office/powerpoint/2010/main" val="39092131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015A825-C280-4759-98FF-BF58745D6CF3}" type="slidenum">
              <a:rPr lang="he-IL"/>
              <a:pPr>
                <a:defRPr/>
              </a:pPr>
              <a:t>‹#›</a:t>
            </a:fld>
            <a:endParaRPr lang="he-IL" dirty="0"/>
          </a:p>
        </p:txBody>
      </p:sp>
    </p:spTree>
    <p:extLst>
      <p:ext uri="{BB962C8B-B14F-4D97-AF65-F5344CB8AC3E}">
        <p14:creationId xmlns:p14="http://schemas.microsoft.com/office/powerpoint/2010/main" val="16875827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AEF87B4-F7DF-458C-A4FF-073A6E6354F1}" type="slidenum">
              <a:rPr lang="he-IL"/>
              <a:pPr>
                <a:defRPr/>
              </a:pPr>
              <a:t>‹#›</a:t>
            </a:fld>
            <a:endParaRPr lang="he-IL" dirty="0"/>
          </a:p>
        </p:txBody>
      </p:sp>
    </p:spTree>
    <p:extLst>
      <p:ext uri="{BB962C8B-B14F-4D97-AF65-F5344CB8AC3E}">
        <p14:creationId xmlns:p14="http://schemas.microsoft.com/office/powerpoint/2010/main" val="7334240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3EC8C3F-F787-4445-AD81-8E5C77F01AB8}" type="slidenum">
              <a:rPr lang="he-IL"/>
              <a:pPr>
                <a:defRPr/>
              </a:pPr>
              <a:t>‹#›</a:t>
            </a:fld>
            <a:endParaRPr lang="he-IL" dirty="0"/>
          </a:p>
        </p:txBody>
      </p:sp>
    </p:spTree>
    <p:extLst>
      <p:ext uri="{BB962C8B-B14F-4D97-AF65-F5344CB8AC3E}">
        <p14:creationId xmlns:p14="http://schemas.microsoft.com/office/powerpoint/2010/main" val="2764163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chemeClr val="bg2">
                    <a:lumMod val="65000"/>
                  </a:schemeClr>
                </a:solidFill>
              </a:defRPr>
            </a:lvl1pPr>
          </a:lstStyle>
          <a:p>
            <a:pPr>
              <a:defRPr/>
            </a:pPr>
            <a:fld id="{F605478A-FA3C-40D5-92F4-B244E9A48299}" type="slidenum">
              <a:rPr lang="he-IL">
                <a:solidFill>
                  <a:srgbClr val="FFFFFF">
                    <a:lumMod val="65000"/>
                  </a:srgbClr>
                </a:solidFill>
              </a:rPr>
              <a:pPr>
                <a:defRPr/>
              </a:pPr>
              <a:t>‹#›</a:t>
            </a:fld>
            <a:endParaRPr lang="he-IL" dirty="0">
              <a:solidFill>
                <a:srgbClr val="FFFFFF">
                  <a:lumMod val="65000"/>
                </a:srgbClr>
              </a:solidFill>
            </a:endParaRPr>
          </a:p>
        </p:txBody>
      </p:sp>
    </p:spTree>
    <p:extLst>
      <p:ext uri="{BB962C8B-B14F-4D97-AF65-F5344CB8AC3E}">
        <p14:creationId xmlns:p14="http://schemas.microsoft.com/office/powerpoint/2010/main" val="14622573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2330DA9B-AED7-49C9-9B3A-D98D266711A9}"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0BF0C4DE-CFB9-49D0-B438-578585FA30F2}" type="slidenum">
              <a:rPr lang="he-IL"/>
              <a:pPr>
                <a:defRPr/>
              </a:pPr>
              <a:t>‹#›</a:t>
            </a:fld>
            <a:endParaRPr lang="he-IL" dirty="0"/>
          </a:p>
        </p:txBody>
      </p:sp>
    </p:spTree>
    <p:extLst>
      <p:ext uri="{BB962C8B-B14F-4D97-AF65-F5344CB8AC3E}">
        <p14:creationId xmlns:p14="http://schemas.microsoft.com/office/powerpoint/2010/main" val="10447750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5E33AFE5-8B57-40E3-9B13-C410BA316F41}"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0CBAC3-0628-44A8-8648-629827070206}" type="slidenum">
              <a:rPr lang="he-IL"/>
              <a:pPr>
                <a:defRPr/>
              </a:pPr>
              <a:t>‹#›</a:t>
            </a:fld>
            <a:endParaRPr lang="he-IL" dirty="0"/>
          </a:p>
        </p:txBody>
      </p:sp>
    </p:spTree>
    <p:extLst>
      <p:ext uri="{BB962C8B-B14F-4D97-AF65-F5344CB8AC3E}">
        <p14:creationId xmlns:p14="http://schemas.microsoft.com/office/powerpoint/2010/main" val="104844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2330DA9B-AED7-49C9-9B3A-D98D266711A9}" type="datetime8">
              <a:rPr lang="he-IL"/>
              <a:pPr>
                <a:defRPr/>
              </a:pPr>
              <a:t>21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0BF0C4DE-CFB9-49D0-B438-578585FA30F2}" type="slidenum">
              <a:rPr lang="he-IL"/>
              <a:pPr>
                <a:defRPr/>
              </a:pPr>
              <a:t>‹#›</a:t>
            </a:fld>
            <a:endParaRPr lang="he-IL" dirty="0"/>
          </a:p>
        </p:txBody>
      </p:sp>
    </p:spTree>
    <p:extLst>
      <p:ext uri="{BB962C8B-B14F-4D97-AF65-F5344CB8AC3E}">
        <p14:creationId xmlns:p14="http://schemas.microsoft.com/office/powerpoint/2010/main" val="1935129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5E33AFE5-8B57-40E3-9B13-C410BA316F41}" type="datetime8">
              <a:rPr lang="he-IL"/>
              <a:pPr>
                <a:defRPr/>
              </a:pPr>
              <a:t>21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FA0CBAC3-0628-44A8-8648-629827070206}" type="slidenum">
              <a:rPr lang="he-IL"/>
              <a:pPr>
                <a:defRPr/>
              </a:pPr>
              <a:t>‹#›</a:t>
            </a:fld>
            <a:endParaRPr lang="he-IL" dirty="0"/>
          </a:p>
        </p:txBody>
      </p:sp>
    </p:spTree>
    <p:extLst>
      <p:ext uri="{BB962C8B-B14F-4D97-AF65-F5344CB8AC3E}">
        <p14:creationId xmlns:p14="http://schemas.microsoft.com/office/powerpoint/2010/main" val="2151272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8D3300A-968D-4011-98B3-50B6606A5DBB}" type="datetime8">
              <a:rPr lang="he-IL"/>
              <a:pPr>
                <a:defRPr/>
              </a:pPr>
              <a:t>21 אוקטובר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DFA925F-B0CD-44D2-BE0F-5059E02C7143}" type="slidenum">
              <a:rPr lang="he-IL"/>
              <a:pPr>
                <a:defRPr/>
              </a:pPr>
              <a:t>‹#›</a:t>
            </a:fld>
            <a:endParaRPr lang="he-IL" dirty="0"/>
          </a:p>
        </p:txBody>
      </p:sp>
    </p:spTree>
    <p:extLst>
      <p:ext uri="{BB962C8B-B14F-4D97-AF65-F5344CB8AC3E}">
        <p14:creationId xmlns:p14="http://schemas.microsoft.com/office/powerpoint/2010/main" val="1578828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8CFDDB4-7BD4-49C9-8C29-9248C7537266}" type="slidenum">
              <a:rPr lang="he-IL"/>
              <a:pPr>
                <a:defRPr/>
              </a:pPr>
              <a:t>‹#›</a:t>
            </a:fld>
            <a:endParaRPr lang="he-IL" dirty="0"/>
          </a:p>
        </p:txBody>
      </p:sp>
    </p:spTree>
    <p:extLst>
      <p:ext uri="{BB962C8B-B14F-4D97-AF65-F5344CB8AC3E}">
        <p14:creationId xmlns:p14="http://schemas.microsoft.com/office/powerpoint/2010/main" val="262637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10.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3.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12.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50D4FB0-BA30-4547-8B05-6097228AEC15}" type="datetime8">
              <a:rPr lang="he-IL"/>
              <a:pPr>
                <a:defRPr/>
              </a:pPr>
              <a:t>21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D2F735A-394D-4BDF-9566-1C3C6109AE4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348" r:id="rId1"/>
    <p:sldLayoutId id="2147489349" r:id="rId2"/>
    <p:sldLayoutId id="2147489350" r:id="rId3"/>
    <p:sldLayoutId id="2147489351" r:id="rId4"/>
    <p:sldLayoutId id="2147489352" r:id="rId5"/>
    <p:sldLayoutId id="2147489353" r:id="rId6"/>
    <p:sldLayoutId id="2147489346" r:id="rId7"/>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C067F61-949A-4B42-BDAF-1730E6BACE56}" type="datetime8">
              <a:rPr lang="he-IL"/>
              <a:pPr>
                <a:defRPr/>
              </a:pPr>
              <a:t>21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DD12DAC-F602-4356-9A45-0E9ACD7D03D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379" r:id="rId1"/>
    <p:sldLayoutId id="2147489380" r:id="rId2"/>
    <p:sldLayoutId id="2147489381" r:id="rId3"/>
    <p:sldLayoutId id="2147489382" r:id="rId4"/>
    <p:sldLayoutId id="2147489383"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D4B23EF-7DE6-4C87-9A5B-BE701A90C2B6}"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9DDCC56-92D1-44D2-BE00-9B84966E4F47}" type="slidenum">
              <a:rPr lang="he-IL"/>
              <a:pPr>
                <a:defRPr/>
              </a:pPr>
              <a:t>‹#›</a:t>
            </a:fld>
            <a:endParaRPr lang="he-IL" dirty="0"/>
          </a:p>
        </p:txBody>
      </p:sp>
    </p:spTree>
    <p:extLst>
      <p:ext uri="{BB962C8B-B14F-4D97-AF65-F5344CB8AC3E}">
        <p14:creationId xmlns:p14="http://schemas.microsoft.com/office/powerpoint/2010/main" val="583919289"/>
      </p:ext>
    </p:extLst>
  </p:cSld>
  <p:clrMap bg1="lt1" tx1="dk1" bg2="lt2" tx2="dk2" accent1="accent1" accent2="accent2" accent3="accent3" accent4="accent4" accent5="accent5" accent6="accent6" hlink="hlink" folHlink="folHlink"/>
  <p:sldLayoutIdLst>
    <p:sldLayoutId id="2147489385" r:id="rId1"/>
    <p:sldLayoutId id="2147489386" r:id="rId2"/>
    <p:sldLayoutId id="2147489387" r:id="rId3"/>
    <p:sldLayoutId id="2147489388" r:id="rId4"/>
    <p:sldLayoutId id="2147489389" r:id="rId5"/>
    <p:sldLayoutId id="2147489390" r:id="rId6"/>
    <p:sldLayoutId id="2147489391" r:id="rId7"/>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712AB25-95EC-4C1E-BA63-5222B28AD6E2}"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1E113DD-ACF4-4A3C-976B-57E87B4E061B}" type="slidenum">
              <a:rPr lang="he-IL"/>
              <a:pPr>
                <a:defRPr/>
              </a:pPr>
              <a:t>‹#›</a:t>
            </a:fld>
            <a:endParaRPr lang="he-IL" dirty="0"/>
          </a:p>
        </p:txBody>
      </p:sp>
    </p:spTree>
    <p:extLst>
      <p:ext uri="{BB962C8B-B14F-4D97-AF65-F5344CB8AC3E}">
        <p14:creationId xmlns:p14="http://schemas.microsoft.com/office/powerpoint/2010/main" val="313470451"/>
      </p:ext>
    </p:extLst>
  </p:cSld>
  <p:clrMap bg1="lt1" tx1="dk1" bg2="lt2" tx2="dk2" accent1="accent1" accent2="accent2" accent3="accent3" accent4="accent4" accent5="accent5" accent6="accent6" hlink="hlink" folHlink="folHlink"/>
  <p:sldLayoutIdLst>
    <p:sldLayoutId id="2147489393" r:id="rId1"/>
    <p:sldLayoutId id="2147489394" r:id="rId2"/>
    <p:sldLayoutId id="2147489395" r:id="rId3"/>
    <p:sldLayoutId id="2147489396" r:id="rId4"/>
    <p:sldLayoutId id="2147489398"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50D4FB0-BA30-4547-8B05-6097228AEC15}" type="datetime8">
              <a:rPr lang="he-IL">
                <a:solidFill>
                  <a:prstClr val="black">
                    <a:tint val="75000"/>
                  </a:prstClr>
                </a:solidFill>
              </a:rPr>
              <a:pPr>
                <a:defRPr/>
              </a:pPr>
              <a:t>21 אוקטובר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D2F735A-394D-4BDF-9566-1C3C6109AE4D}" type="slidenum">
              <a:rPr lang="he-IL"/>
              <a:pPr>
                <a:defRPr/>
              </a:pPr>
              <a:t>‹#›</a:t>
            </a:fld>
            <a:endParaRPr lang="he-IL" dirty="0"/>
          </a:p>
        </p:txBody>
      </p:sp>
    </p:spTree>
    <p:extLst>
      <p:ext uri="{BB962C8B-B14F-4D97-AF65-F5344CB8AC3E}">
        <p14:creationId xmlns:p14="http://schemas.microsoft.com/office/powerpoint/2010/main" val="1228249001"/>
      </p:ext>
    </p:extLst>
  </p:cSld>
  <p:clrMap bg1="lt1" tx1="dk1" bg2="lt2" tx2="dk2" accent1="accent1" accent2="accent2" accent3="accent3" accent4="accent4" accent5="accent5" accent6="accent6" hlink="hlink" folHlink="folHlink"/>
  <p:sldLayoutIdLst>
    <p:sldLayoutId id="2147489400" r:id="rId1"/>
    <p:sldLayoutId id="2147489401" r:id="rId2"/>
    <p:sldLayoutId id="2147489402" r:id="rId3"/>
    <p:sldLayoutId id="2147489403" r:id="rId4"/>
    <p:sldLayoutId id="2147489404" r:id="rId5"/>
    <p:sldLayoutId id="2147489405" r:id="rId6"/>
    <p:sldLayoutId id="2147489406" r:id="rId7"/>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D1D8A36-028D-4891-8112-C0094D95FC31}" type="datetime8">
              <a:rPr lang="he-IL"/>
              <a:pPr>
                <a:defRPr/>
              </a:pPr>
              <a:t>21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B74BB18-0A83-4834-80DF-B9DF4543F90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354" r:id="rId1"/>
    <p:sldLayoutId id="2147489355" r:id="rId2"/>
    <p:sldLayoutId id="2147489356" r:id="rId3"/>
    <p:sldLayoutId id="214748935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6DBB415-2178-47B4-8DA6-40BC67F4EEE6}" type="datetime8">
              <a:rPr lang="he-IL"/>
              <a:pPr>
                <a:defRPr/>
              </a:pPr>
              <a:t>21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52053AC-8B6D-4CA0-BEEF-15356B5F3B1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358" r:id="rId1"/>
    <p:sldLayoutId id="2147489359" r:id="rId2"/>
    <p:sldLayoutId id="214748936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4837DE9-6409-4778-9D86-58CE45AF9678}" type="datetime8">
              <a:rPr lang="he-IL"/>
              <a:pPr>
                <a:defRPr/>
              </a:pPr>
              <a:t>21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79638BA-3D3D-4C39-9EC8-00159BC413D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361" r:id="rId1"/>
    <p:sldLayoutId id="2147489362" r:id="rId2"/>
    <p:sldLayoutId id="214748936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8E17371-E1F2-4C54-94B5-6353904FB6C3}" type="datetime8">
              <a:rPr lang="he-IL"/>
              <a:pPr>
                <a:defRPr/>
              </a:pPr>
              <a:t>21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30B351A-AFCD-4794-A8BD-6946169E736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364" r:id="rId1"/>
    <p:sldLayoutId id="2147489365" r:id="rId2"/>
    <p:sldLayoutId id="214748936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6C3D218-C4CA-4629-8531-2C43CF82BCED}" type="datetime8">
              <a:rPr lang="he-IL"/>
              <a:pPr>
                <a:defRPr/>
              </a:pPr>
              <a:t>21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D610F88-4DB8-4343-9236-6B3DD3019EF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367" r:id="rId1"/>
    <p:sldLayoutId id="2147489368" r:id="rId2"/>
    <p:sldLayoutId id="214748936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82B1F20-CAB3-4DA9-8502-81F6F790BBE3}" type="datetime8">
              <a:rPr lang="he-IL"/>
              <a:pPr>
                <a:defRPr/>
              </a:pPr>
              <a:t>21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B639912-BDF7-4D7E-BF98-920E01B4289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370" r:id="rId1"/>
    <p:sldLayoutId id="2147489371" r:id="rId2"/>
    <p:sldLayoutId id="2147489372"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2E76497-E895-46A0-B6E8-0492BE9DD736}" type="datetime8">
              <a:rPr lang="he-IL"/>
              <a:pPr>
                <a:defRPr/>
              </a:pPr>
              <a:t>21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B11BFE6-E16F-4A76-9BCE-D0FA32F9F0F1}"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373" r:id="rId1"/>
    <p:sldLayoutId id="2147489374" r:id="rId2"/>
    <p:sldLayoutId id="214748937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5BBA6B7-DFB3-4912-A862-6606628BEEE2}" type="datetime8">
              <a:rPr lang="he-IL"/>
              <a:pPr>
                <a:defRPr/>
              </a:pPr>
              <a:t>21 אוקטובר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C852D88-D5AB-4392-BE56-21333A9B206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9376" r:id="rId1"/>
    <p:sldLayoutId id="2147489377" r:id="rId2"/>
    <p:sldLayoutId id="2147489378"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3.png"/><Relationship Id="rId12" Type="http://schemas.microsoft.com/office/2007/relationships/hdphoto" Target="../media/hdphoto5.wdp"/><Relationship Id="rId17" Type="http://schemas.openxmlformats.org/officeDocument/2006/relationships/image" Target="../media/image28.png"/><Relationship Id="rId2" Type="http://schemas.openxmlformats.org/officeDocument/2006/relationships/image" Target="../media/image20.png"/><Relationship Id="rId16" Type="http://schemas.microsoft.com/office/2007/relationships/hdphoto" Target="../media/hdphoto7.wdp"/><Relationship Id="rId1" Type="http://schemas.openxmlformats.org/officeDocument/2006/relationships/slideLayout" Target="../slideLayouts/slideLayout5.xml"/><Relationship Id="rId6" Type="http://schemas.microsoft.com/office/2007/relationships/hdphoto" Target="../media/hdphoto2.wdp"/><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4.png"/><Relationship Id="rId1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42.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 Id="rId5" Type="http://schemas.openxmlformats.org/officeDocument/2006/relationships/hyperlink" Target="http://commons.wikimedia.org/wiki/File:Cycle_menstruel.jpg?uselang=he" TargetMode="External"/><Relationship Id="rId4" Type="http://schemas.openxmlformats.org/officeDocument/2006/relationships/hyperlink" Target="http://commons.wikimedia.org/wiki/File:Figure_1.1_Endometrium_cyclus.jpg?uselang=h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 Id="rId5" Type="http://schemas.openxmlformats.org/officeDocument/2006/relationships/hyperlink" Target="http://commons.wikimedia.org/wiki/File:Cycle_menstruel.jpg?uselang=he" TargetMode="External"/><Relationship Id="rId4" Type="http://schemas.openxmlformats.org/officeDocument/2006/relationships/hyperlink" Target="http://commons.wikimedia.org/wiki/File:Figure_1.1_Endometrium_cyclus.jpg?uselang=h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itemsh.cet.ac.il/units/he/science/unit203/act1.aspx?nUnit=203&amp;sSubjectKey=science" TargetMode="External"/><Relationship Id="rId1" Type="http://schemas.openxmlformats.org/officeDocument/2006/relationships/slideLayout" Target="../slideLayouts/slideLayout6.xml"/><Relationship Id="rId5" Type="http://schemas.openxmlformats.org/officeDocument/2006/relationships/hyperlink" Target="http://mybag.ebaghigh.cet.ac.il/content/player.aspx?manifest=/api/manifests/item/he/452e2f02-d3fb-4700-9258-5cfe4719287d/" TargetMode="External"/><Relationship Id="rId4" Type="http://schemas.openxmlformats.org/officeDocument/2006/relationships/hyperlink" Target="http://storage.cet.ac.il/Resources/Biology/12grade/reproduction/HormonesCycle.swf"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6" Type="http://schemas.microsoft.com/office/2007/relationships/hdphoto" Target="../media/hdphoto9.wdp"/><Relationship Id="rId5" Type="http://schemas.openxmlformats.org/officeDocument/2006/relationships/image" Target="../media/image40.png"/><Relationship Id="rId4" Type="http://schemas.microsoft.com/office/2007/relationships/hdphoto" Target="../media/hdphoto8.wdp"/></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 Id="rId6" Type="http://schemas.microsoft.com/office/2007/relationships/hdphoto" Target="../media/hdphoto9.wdp"/><Relationship Id="rId5" Type="http://schemas.openxmlformats.org/officeDocument/2006/relationships/image" Target="../media/image40.png"/><Relationship Id="rId4" Type="http://schemas.microsoft.com/office/2007/relationships/hdphoto" Target="../media/hdphoto8.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www.sxc.hu/" TargetMode="External"/><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hyperlink" Target="http://creativecommons.org/licenses/by-sa/3.0/deed.he" TargetMode="External"/><Relationship Id="rId5" Type="http://schemas.openxmlformats.org/officeDocument/2006/relationships/hyperlink" Target="http://he.wikipedia.org/wiki/%D7%A7%D7%95%D7%91%D7%A5:Hypophyse.png" TargetMode="Externa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468560" y="437763"/>
            <a:ext cx="9171037" cy="830997"/>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4800" b="1" dirty="0" smtClean="0">
                <a:solidFill>
                  <a:srgbClr val="1D4C72"/>
                </a:solidFill>
                <a:latin typeface="Arial"/>
                <a:cs typeface="Arial"/>
              </a:rPr>
              <a:t>גוף האדם בדגש הומיאוסטזיס</a:t>
            </a:r>
            <a:endParaRPr lang="he-IL" sz="4800" b="1" dirty="0">
              <a:solidFill>
                <a:srgbClr val="1D4C72"/>
              </a:solidFill>
              <a:latin typeface="Arial"/>
              <a:cs typeface="Arial"/>
            </a:endParaRPr>
          </a:p>
        </p:txBody>
      </p:sp>
      <p:sp>
        <p:nvSpPr>
          <p:cNvPr id="45062" name="Rectangle 18"/>
          <p:cNvSpPr>
            <a:spLocks noChangeArrowheads="1"/>
          </p:cNvSpPr>
          <p:nvPr/>
        </p:nvSpPr>
        <p:spPr bwMode="auto">
          <a:xfrm>
            <a:off x="7092280" y="1948830"/>
            <a:ext cx="1581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2000" b="1" dirty="0">
                <a:solidFill>
                  <a:srgbClr val="1D4C72"/>
                </a:solidFill>
              </a:rPr>
              <a:t>נושאי השיעור</a:t>
            </a:r>
          </a:p>
        </p:txBody>
      </p:sp>
      <p:sp>
        <p:nvSpPr>
          <p:cNvPr id="21" name="כותרת 6"/>
          <p:cNvSpPr txBox="1">
            <a:spLocks/>
          </p:cNvSpPr>
          <p:nvPr/>
        </p:nvSpPr>
        <p:spPr>
          <a:xfrm>
            <a:off x="107504" y="1273324"/>
            <a:ext cx="8572500" cy="571500"/>
          </a:xfrm>
          <a:prstGeom prst="rect">
            <a:avLst/>
          </a:prstGeom>
        </p:spPr>
        <p:txBody>
          <a:bodyPr/>
          <a:lstStyle/>
          <a:p>
            <a:pPr eaLnBrk="0" fontAlgn="auto" hangingPunct="0">
              <a:spcBef>
                <a:spcPts val="0"/>
              </a:spcBef>
              <a:spcAft>
                <a:spcPts val="0"/>
              </a:spcAft>
              <a:defRPr/>
            </a:pPr>
            <a:r>
              <a:rPr lang="he-IL" sz="3600" b="1" dirty="0" smtClean="0">
                <a:solidFill>
                  <a:srgbClr val="FF6600"/>
                </a:solidFill>
                <a:latin typeface="Arial"/>
                <a:cs typeface="Arial"/>
              </a:rPr>
              <a:t>ויסות הורמונלי של מערכת הרבייה באדם</a:t>
            </a:r>
            <a:endParaRPr lang="he-IL" sz="3600" b="1" dirty="0">
              <a:solidFill>
                <a:srgbClr val="FF6600"/>
              </a:solidFill>
              <a:latin typeface="Arial"/>
              <a:cs typeface="Arial"/>
            </a:endParaRPr>
          </a:p>
        </p:txBody>
      </p:sp>
      <p:grpSp>
        <p:nvGrpSpPr>
          <p:cNvPr id="4" name="קבוצה 3"/>
          <p:cNvGrpSpPr/>
          <p:nvPr/>
        </p:nvGrpSpPr>
        <p:grpSpPr>
          <a:xfrm>
            <a:off x="3565995" y="2443608"/>
            <a:ext cx="5040009" cy="3830276"/>
            <a:chOff x="3674640" y="2852935"/>
            <a:chExt cx="5040009" cy="3830276"/>
          </a:xfrm>
        </p:grpSpPr>
        <p:sp>
          <p:nvSpPr>
            <p:cNvPr id="19" name="Rectangle 17"/>
            <p:cNvSpPr/>
            <p:nvPr/>
          </p:nvSpPr>
          <p:spPr>
            <a:xfrm>
              <a:off x="3674640" y="2852935"/>
              <a:ext cx="5040009" cy="383027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defRPr/>
              </a:pPr>
              <a:endParaRPr lang="he-IL" dirty="0">
                <a:solidFill>
                  <a:prstClr val="black"/>
                </a:solidFill>
              </a:endParaRPr>
            </a:p>
            <a:p>
              <a:pPr>
                <a:lnSpc>
                  <a:spcPct val="150000"/>
                </a:lnSpc>
                <a:buFontTx/>
                <a:buBlip>
                  <a:blip r:embed="rId4"/>
                </a:buBlip>
                <a:defRPr/>
              </a:pPr>
              <a:endParaRPr lang="he-IL" dirty="0" smtClean="0">
                <a:solidFill>
                  <a:prstClr val="black"/>
                </a:solidFill>
              </a:endParaRPr>
            </a:p>
            <a:p>
              <a:pPr>
                <a:lnSpc>
                  <a:spcPct val="150000"/>
                </a:lnSpc>
                <a:buFontTx/>
                <a:buBlip>
                  <a:blip r:embed="rId4"/>
                </a:buBlip>
                <a:defRPr/>
              </a:pPr>
              <a:endParaRPr lang="he-IL" dirty="0" smtClean="0">
                <a:solidFill>
                  <a:prstClr val="black"/>
                </a:solidFill>
              </a:endParaRPr>
            </a:p>
            <a:p>
              <a:pPr>
                <a:lnSpc>
                  <a:spcPct val="150000"/>
                </a:lnSpc>
                <a:buFontTx/>
                <a:buBlip>
                  <a:blip r:embed="rId4"/>
                </a:buBlip>
                <a:defRPr/>
              </a:pPr>
              <a:endParaRPr lang="he-IL" dirty="0">
                <a:solidFill>
                  <a:prstClr val="black"/>
                </a:solidFill>
              </a:endParaRPr>
            </a:p>
            <a:p>
              <a:pPr>
                <a:lnSpc>
                  <a:spcPct val="150000"/>
                </a:lnSpc>
                <a:defRPr/>
              </a:pPr>
              <a:endParaRPr lang="he-IL" dirty="0">
                <a:solidFill>
                  <a:prstClr val="black"/>
                </a:solidFill>
              </a:endParaRPr>
            </a:p>
            <a:p>
              <a:pPr>
                <a:lnSpc>
                  <a:spcPct val="150000"/>
                </a:lnSpc>
                <a:buFontTx/>
                <a:buBlip>
                  <a:blip r:embed="rId4"/>
                </a:buBlip>
                <a:defRPr/>
              </a:pPr>
              <a:endParaRPr lang="he-IL" dirty="0" smtClean="0">
                <a:solidFill>
                  <a:prstClr val="black"/>
                </a:solidFill>
              </a:endParaRPr>
            </a:p>
            <a:p>
              <a:pPr>
                <a:lnSpc>
                  <a:spcPct val="150000"/>
                </a:lnSpc>
                <a:buFontTx/>
                <a:buBlip>
                  <a:blip r:embed="rId4"/>
                </a:buBlip>
                <a:defRPr/>
              </a:pPr>
              <a:endParaRPr lang="he-IL" dirty="0" smtClean="0">
                <a:solidFill>
                  <a:prstClr val="black"/>
                </a:solidFill>
              </a:endParaRPr>
            </a:p>
            <a:p>
              <a:pPr>
                <a:lnSpc>
                  <a:spcPct val="150000"/>
                </a:lnSpc>
                <a:defRPr/>
              </a:pPr>
              <a:endParaRPr lang="he-IL" dirty="0">
                <a:solidFill>
                  <a:prstClr val="black"/>
                </a:solidFill>
              </a:endParaRPr>
            </a:p>
          </p:txBody>
        </p:sp>
        <p:sp>
          <p:nvSpPr>
            <p:cNvPr id="2" name="מלבן 1"/>
            <p:cNvSpPr/>
            <p:nvPr/>
          </p:nvSpPr>
          <p:spPr>
            <a:xfrm>
              <a:off x="4176589" y="3058359"/>
              <a:ext cx="4457631" cy="2585323"/>
            </a:xfrm>
            <a:prstGeom prst="rect">
              <a:avLst/>
            </a:prstGeom>
          </p:spPr>
          <p:txBody>
            <a:bodyPr wrap="none">
              <a:spAutoFit/>
            </a:bodyPr>
            <a:lstStyle/>
            <a:p>
              <a:pPr>
                <a:lnSpc>
                  <a:spcPct val="150000"/>
                </a:lnSpc>
                <a:buFontTx/>
                <a:buBlip>
                  <a:blip r:embed="rId4"/>
                </a:buBlip>
                <a:defRPr/>
              </a:pPr>
              <a:r>
                <a:rPr lang="he-IL" dirty="0" smtClean="0">
                  <a:solidFill>
                    <a:prstClr val="black"/>
                  </a:solidFill>
                  <a:latin typeface="Arial"/>
                  <a:cs typeface="Arial"/>
                </a:rPr>
                <a:t> </a:t>
              </a:r>
              <a:r>
                <a:rPr lang="he-IL" dirty="0">
                  <a:solidFill>
                    <a:prstClr val="black"/>
                  </a:solidFill>
                  <a:latin typeface="Arial"/>
                  <a:cs typeface="Arial"/>
                </a:rPr>
                <a:t>ההתבגרות </a:t>
              </a:r>
              <a:r>
                <a:rPr lang="he-IL" dirty="0" smtClean="0">
                  <a:solidFill>
                    <a:prstClr val="black"/>
                  </a:solidFill>
                  <a:latin typeface="Arial"/>
                  <a:cs typeface="Arial"/>
                </a:rPr>
                <a:t>המינית</a:t>
              </a:r>
            </a:p>
            <a:p>
              <a:pPr>
                <a:lnSpc>
                  <a:spcPct val="150000"/>
                </a:lnSpc>
                <a:buFontTx/>
                <a:buBlip>
                  <a:blip r:embed="rId4"/>
                </a:buBlip>
                <a:defRPr/>
              </a:pPr>
              <a:r>
                <a:rPr lang="he-IL" dirty="0" smtClean="0">
                  <a:solidFill>
                    <a:prstClr val="black"/>
                  </a:solidFill>
                  <a:latin typeface="Arial"/>
                  <a:cs typeface="Arial"/>
                </a:rPr>
                <a:t> </a:t>
              </a:r>
              <a:r>
                <a:rPr lang="he-IL" dirty="0">
                  <a:solidFill>
                    <a:prstClr val="black"/>
                  </a:solidFill>
                  <a:latin typeface="Arial"/>
                  <a:cs typeface="Arial"/>
                </a:rPr>
                <a:t>ויסות תהליכי הרבייה על ידי מערכת </a:t>
              </a:r>
              <a:r>
                <a:rPr lang="he-IL" dirty="0" smtClean="0">
                  <a:solidFill>
                    <a:prstClr val="black"/>
                  </a:solidFill>
                  <a:latin typeface="Arial"/>
                  <a:cs typeface="Arial"/>
                </a:rPr>
                <a:t>ההורמונים</a:t>
              </a:r>
            </a:p>
            <a:p>
              <a:pPr>
                <a:lnSpc>
                  <a:spcPct val="150000"/>
                </a:lnSpc>
                <a:buFontTx/>
                <a:buBlip>
                  <a:blip r:embed="rId4"/>
                </a:buBlip>
                <a:defRPr/>
              </a:pPr>
              <a:r>
                <a:rPr lang="he-IL" dirty="0">
                  <a:solidFill>
                    <a:prstClr val="black"/>
                  </a:solidFill>
                  <a:latin typeface="Arial"/>
                  <a:cs typeface="Arial"/>
                </a:rPr>
                <a:t> </a:t>
              </a:r>
              <a:r>
                <a:rPr lang="he-IL" dirty="0" smtClean="0">
                  <a:solidFill>
                    <a:prstClr val="black"/>
                  </a:solidFill>
                  <a:latin typeface="Arial"/>
                  <a:cs typeface="Arial"/>
                </a:rPr>
                <a:t>התפתחות </a:t>
              </a:r>
              <a:r>
                <a:rPr lang="he-IL" dirty="0">
                  <a:solidFill>
                    <a:prstClr val="black"/>
                  </a:solidFill>
                  <a:latin typeface="Arial"/>
                  <a:cs typeface="Arial"/>
                </a:rPr>
                <a:t>תאי הזרע אצל הגבר</a:t>
              </a:r>
            </a:p>
            <a:p>
              <a:pPr>
                <a:lnSpc>
                  <a:spcPct val="150000"/>
                </a:lnSpc>
                <a:buFontTx/>
                <a:buBlip>
                  <a:blip r:embed="rId4"/>
                </a:buBlip>
                <a:defRPr/>
              </a:pPr>
              <a:r>
                <a:rPr lang="he-IL" dirty="0">
                  <a:solidFill>
                    <a:prstClr val="black"/>
                  </a:solidFill>
                  <a:latin typeface="Arial"/>
                  <a:cs typeface="Arial"/>
                </a:rPr>
                <a:t> מנגנוני משוב בתהליכי הרבייה אצל הגבר</a:t>
              </a:r>
            </a:p>
            <a:p>
              <a:pPr>
                <a:lnSpc>
                  <a:spcPct val="150000"/>
                </a:lnSpc>
                <a:buFontTx/>
                <a:buBlip>
                  <a:blip r:embed="rId4"/>
                </a:buBlip>
                <a:defRPr/>
              </a:pPr>
              <a:r>
                <a:rPr lang="he-IL" dirty="0">
                  <a:solidFill>
                    <a:prstClr val="black"/>
                  </a:solidFill>
                  <a:latin typeface="Arial"/>
                  <a:cs typeface="Arial"/>
                </a:rPr>
                <a:t> </a:t>
              </a:r>
              <a:r>
                <a:rPr lang="he-IL" dirty="0" smtClean="0">
                  <a:solidFill>
                    <a:prstClr val="black"/>
                  </a:solidFill>
                  <a:latin typeface="Arial"/>
                  <a:cs typeface="Arial"/>
                </a:rPr>
                <a:t>המחזור </a:t>
              </a:r>
              <a:r>
                <a:rPr lang="he-IL" dirty="0">
                  <a:solidFill>
                    <a:prstClr val="black"/>
                  </a:solidFill>
                  <a:latin typeface="Arial"/>
                  <a:cs typeface="Arial"/>
                </a:rPr>
                <a:t>החודשי של האישה</a:t>
              </a:r>
            </a:p>
            <a:p>
              <a:pPr>
                <a:lnSpc>
                  <a:spcPct val="150000"/>
                </a:lnSpc>
                <a:buFontTx/>
                <a:buBlip>
                  <a:blip r:embed="rId4"/>
                </a:buBlip>
                <a:defRPr/>
              </a:pPr>
              <a:r>
                <a:rPr lang="he-IL" dirty="0" smtClean="0">
                  <a:solidFill>
                    <a:prstClr val="black"/>
                  </a:solidFill>
                  <a:latin typeface="Arial"/>
                  <a:cs typeface="Arial"/>
                </a:rPr>
                <a:t> מנגנוני </a:t>
              </a:r>
              <a:r>
                <a:rPr lang="he-IL" dirty="0">
                  <a:solidFill>
                    <a:prstClr val="black"/>
                  </a:solidFill>
                  <a:latin typeface="Arial"/>
                  <a:cs typeface="Arial"/>
                </a:rPr>
                <a:t>משוב בתהליכי הרבייה אצל האישה</a:t>
              </a:r>
            </a:p>
          </p:txBody>
        </p:sp>
      </p:grpSp>
      <p:sp>
        <p:nvSpPr>
          <p:cNvPr id="22" name="Rectangle 3"/>
          <p:cNvSpPr/>
          <p:nvPr/>
        </p:nvSpPr>
        <p:spPr>
          <a:xfrm>
            <a:off x="547855" y="1285429"/>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3" name="מלבן 22"/>
          <p:cNvSpPr/>
          <p:nvPr/>
        </p:nvSpPr>
        <p:spPr>
          <a:xfrm>
            <a:off x="144016" y="6570304"/>
            <a:ext cx="4572000" cy="334707"/>
          </a:xfrm>
          <a:prstGeom prst="rect">
            <a:avLst/>
          </a:prstGeom>
        </p:spPr>
        <p:txBody>
          <a:bodyPr>
            <a:spAutoFit/>
          </a:bodyPr>
          <a:lstStyle/>
          <a:p>
            <a:pPr algn="l">
              <a:lnSpc>
                <a:spcPct val="150000"/>
              </a:lnSpc>
              <a:defRPr/>
            </a:pPr>
            <a:r>
              <a:rPr lang="he-IL" sz="1050" dirty="0" smtClean="0">
                <a:solidFill>
                  <a:prstClr val="white"/>
                </a:solidFill>
              </a:rPr>
              <a:t>התמונות במצגת</a:t>
            </a:r>
            <a:r>
              <a:rPr lang="he-IL" sz="1050" dirty="0" smtClean="0">
                <a:solidFill>
                  <a:prstClr val="black"/>
                </a:solidFill>
              </a:rPr>
              <a:t>: </a:t>
            </a:r>
            <a:r>
              <a:rPr lang="en-US" sz="1050" dirty="0" smtClean="0">
                <a:solidFill>
                  <a:prstClr val="white"/>
                </a:solidFill>
              </a:rPr>
              <a:t>shutterstock.com</a:t>
            </a:r>
            <a:endParaRPr lang="he-IL" sz="1050" dirty="0" smtClean="0">
              <a:solidFill>
                <a:prstClr val="white"/>
              </a:solidFill>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855" y="4411113"/>
            <a:ext cx="2792760" cy="1862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966" y="2443608"/>
            <a:ext cx="2789649" cy="1860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22418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smtClean="0">
                <a:solidFill>
                  <a:srgbClr val="FF6600"/>
                </a:solidFill>
                <a:latin typeface="+mn-lt"/>
                <a:ea typeface="+mn-ea"/>
                <a:cs typeface="+mn-cs"/>
              </a:rPr>
              <a:t>תשובה</a:t>
            </a:r>
          </a:p>
        </p:txBody>
      </p:sp>
      <p:sp>
        <p:nvSpPr>
          <p:cNvPr id="6" name="TextBox 5"/>
          <p:cNvSpPr txBox="1"/>
          <p:nvPr/>
        </p:nvSpPr>
        <p:spPr>
          <a:xfrm>
            <a:off x="357188" y="548680"/>
            <a:ext cx="8164512" cy="20313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2:</a:t>
            </a:r>
            <a:endParaRPr lang="he-IL" dirty="0">
              <a:solidFill>
                <a:srgbClr val="1D4C72"/>
              </a:solidFill>
            </a:endParaRPr>
          </a:p>
          <a:p>
            <a:pPr>
              <a:defRPr/>
            </a:pPr>
            <a:r>
              <a:rPr lang="he-IL" dirty="0">
                <a:solidFill>
                  <a:srgbClr val="1D4C72"/>
                </a:solidFill>
              </a:rPr>
              <a:t>באדם, לאחר ההתבגרות המינית, התהליך של יצירת תאי הזרע מתרחש כל הזמן, והוא מווסת באמצעות משוב.</a:t>
            </a:r>
          </a:p>
          <a:p>
            <a:pPr>
              <a:defRPr/>
            </a:pPr>
            <a:r>
              <a:rPr lang="he-IL" dirty="0" smtClean="0">
                <a:solidFill>
                  <a:srgbClr val="1D4C72"/>
                </a:solidFill>
              </a:rPr>
              <a:t>תארו </a:t>
            </a:r>
            <a:r>
              <a:rPr lang="he-IL" dirty="0">
                <a:solidFill>
                  <a:srgbClr val="1D4C72"/>
                </a:solidFill>
              </a:rPr>
              <a:t>את </a:t>
            </a:r>
            <a:r>
              <a:rPr lang="he-IL" dirty="0" smtClean="0">
                <a:solidFill>
                  <a:schemeClr val="tx2"/>
                </a:solidFill>
              </a:rPr>
              <a:t>המשוב בעזרת מילוי התרשים. </a:t>
            </a:r>
          </a:p>
          <a:p>
            <a:pPr>
              <a:defRPr/>
            </a:pPr>
            <a:r>
              <a:rPr lang="he-IL" dirty="0" smtClean="0">
                <a:solidFill>
                  <a:schemeClr val="tx2"/>
                </a:solidFill>
              </a:rPr>
              <a:t>בתשובתכם השתמשו </a:t>
            </a:r>
            <a:r>
              <a:rPr lang="he-IL" dirty="0">
                <a:solidFill>
                  <a:schemeClr val="tx2"/>
                </a:solidFill>
              </a:rPr>
              <a:t>במונחים: </a:t>
            </a:r>
            <a:r>
              <a:rPr lang="he-IL" dirty="0" smtClean="0">
                <a:solidFill>
                  <a:schemeClr val="tx2"/>
                </a:solidFill>
              </a:rPr>
              <a:t>סימני מין משניים, יצירת תאי </a:t>
            </a:r>
            <a:r>
              <a:rPr lang="he-IL" dirty="0" smtClean="0">
                <a:solidFill>
                  <a:srgbClr val="1D4C72"/>
                </a:solidFill>
              </a:rPr>
              <a:t>זרע, יצירת נוזל הזרע, היפופיזה, אשכים, טסטוסטרון</a:t>
            </a:r>
            <a:r>
              <a:rPr lang="he-IL" dirty="0">
                <a:solidFill>
                  <a:srgbClr val="1D4C72"/>
                </a:solidFill>
              </a:rPr>
              <a:t>, </a:t>
            </a:r>
            <a:r>
              <a:rPr lang="en-US" dirty="0">
                <a:solidFill>
                  <a:srgbClr val="1D4C72"/>
                </a:solidFill>
              </a:rPr>
              <a:t>LH</a:t>
            </a:r>
            <a:r>
              <a:rPr lang="he-IL" dirty="0">
                <a:solidFill>
                  <a:srgbClr val="1D4C72"/>
                </a:solidFill>
              </a:rPr>
              <a:t>, </a:t>
            </a:r>
            <a:r>
              <a:rPr lang="en-US" dirty="0" smtClean="0">
                <a:solidFill>
                  <a:srgbClr val="1D4C72"/>
                </a:solidFill>
              </a:rPr>
              <a:t>FSH</a:t>
            </a:r>
            <a:r>
              <a:rPr lang="he-IL" dirty="0" smtClean="0">
                <a:solidFill>
                  <a:srgbClr val="1D4C72"/>
                </a:solidFill>
              </a:rPr>
              <a:t>.</a:t>
            </a:r>
          </a:p>
          <a:p>
            <a:pPr>
              <a:defRPr/>
            </a:pPr>
            <a:r>
              <a:rPr lang="he-IL" dirty="0" smtClean="0">
                <a:solidFill>
                  <a:srgbClr val="1D4C72"/>
                </a:solidFill>
              </a:rPr>
              <a:t>(אפשר להשתמש באותו מונח יותר מפעם אחת).</a:t>
            </a:r>
            <a:endParaRPr lang="en-US" dirty="0">
              <a:solidFill>
                <a:srgbClr val="1D4C72"/>
              </a:solidFill>
            </a:endParaRPr>
          </a:p>
        </p:txBody>
      </p:sp>
      <p:grpSp>
        <p:nvGrpSpPr>
          <p:cNvPr id="3" name="קבוצה 2"/>
          <p:cNvGrpSpPr/>
          <p:nvPr/>
        </p:nvGrpSpPr>
        <p:grpSpPr>
          <a:xfrm>
            <a:off x="2369666" y="2848861"/>
            <a:ext cx="4139555" cy="3732029"/>
            <a:chOff x="72405" y="2616200"/>
            <a:chExt cx="4139555" cy="3732029"/>
          </a:xfrm>
        </p:grpSpPr>
        <p:grpSp>
          <p:nvGrpSpPr>
            <p:cNvPr id="10" name="קבוצה 9"/>
            <p:cNvGrpSpPr/>
            <p:nvPr/>
          </p:nvGrpSpPr>
          <p:grpSpPr>
            <a:xfrm>
              <a:off x="1111126" y="2616200"/>
              <a:ext cx="3100834" cy="2913062"/>
              <a:chOff x="469900" y="2687638"/>
              <a:chExt cx="3100834" cy="2913062"/>
            </a:xfrm>
          </p:grpSpPr>
          <p:grpSp>
            <p:nvGrpSpPr>
              <p:cNvPr id="20" name="קבוצה 50"/>
              <p:cNvGrpSpPr>
                <a:grpSpLocks/>
              </p:cNvGrpSpPr>
              <p:nvPr/>
            </p:nvGrpSpPr>
            <p:grpSpPr bwMode="auto">
              <a:xfrm>
                <a:off x="1497014" y="2687638"/>
                <a:ext cx="2073720" cy="2913062"/>
                <a:chOff x="2854061" y="3016732"/>
                <a:chExt cx="2073912" cy="2913081"/>
              </a:xfrm>
            </p:grpSpPr>
            <p:grpSp>
              <p:nvGrpSpPr>
                <p:cNvPr id="21" name="קבוצה 40"/>
                <p:cNvGrpSpPr>
                  <a:grpSpLocks/>
                </p:cNvGrpSpPr>
                <p:nvPr/>
              </p:nvGrpSpPr>
              <p:grpSpPr bwMode="auto">
                <a:xfrm>
                  <a:off x="2854061" y="3016732"/>
                  <a:ext cx="1360613" cy="2913081"/>
                  <a:chOff x="2854061" y="2330442"/>
                  <a:chExt cx="1360613" cy="2913081"/>
                </a:xfrm>
              </p:grpSpPr>
              <p:sp>
                <p:nvSpPr>
                  <p:cNvPr id="24" name="TextBox 23"/>
                  <p:cNvSpPr txBox="1"/>
                  <p:nvPr/>
                </p:nvSpPr>
                <p:spPr>
                  <a:xfrm>
                    <a:off x="2854061" y="2330442"/>
                    <a:ext cx="1357438" cy="571504"/>
                  </a:xfrm>
                  <a:prstGeom prst="rect">
                    <a:avLst/>
                  </a:prstGeom>
                  <a:solidFill>
                    <a:schemeClr val="bg1">
                      <a:lumMod val="95000"/>
                    </a:schemeClr>
                  </a:solidFill>
                  <a:ln w="22225" cap="rnd">
                    <a:solidFill>
                      <a:srgbClr val="FF6600"/>
                    </a:solidFill>
                    <a:round/>
                  </a:ln>
                  <a:effectLst>
                    <a:outerShdw blurRad="127000" dist="127000" dir="9720000" sx="99000" sy="99000" algn="br" rotWithShape="0">
                      <a:prstClr val="black">
                        <a:alpha val="50000"/>
                      </a:prstClr>
                    </a:outerShdw>
                  </a:effectLst>
                </p:spPr>
                <p:txBody>
                  <a:bodyPr wrap="none" rtlCol="1" anchor="ctr">
                    <a:normAutofit/>
                  </a:bodyPr>
                  <a:lstStyle/>
                  <a:p>
                    <a:pPr algn="ctr" fontAlgn="auto">
                      <a:spcBef>
                        <a:spcPts val="0"/>
                      </a:spcBef>
                      <a:spcAft>
                        <a:spcPts val="0"/>
                      </a:spcAft>
                      <a:defRPr/>
                    </a:pPr>
                    <a:r>
                      <a:rPr lang="he-IL" sz="2000" dirty="0" smtClean="0">
                        <a:solidFill>
                          <a:srgbClr val="1D4C72"/>
                        </a:solidFill>
                        <a:latin typeface="Arial"/>
                        <a:cs typeface="Arial"/>
                      </a:rPr>
                      <a:t>היפופיזה</a:t>
                    </a:r>
                    <a:endParaRPr lang="he-IL" sz="2000" dirty="0">
                      <a:solidFill>
                        <a:srgbClr val="1D4C72"/>
                      </a:solidFill>
                      <a:latin typeface="Arial"/>
                      <a:cs typeface="Arial"/>
                    </a:endParaRPr>
                  </a:p>
                </p:txBody>
              </p:sp>
              <p:sp>
                <p:nvSpPr>
                  <p:cNvPr id="26" name="TextBox 25"/>
                  <p:cNvSpPr txBox="1"/>
                  <p:nvPr/>
                </p:nvSpPr>
                <p:spPr>
                  <a:xfrm>
                    <a:off x="2857236" y="3786189"/>
                    <a:ext cx="1357438" cy="642942"/>
                  </a:xfrm>
                  <a:prstGeom prst="rect">
                    <a:avLst/>
                  </a:prstGeom>
                  <a:solidFill>
                    <a:schemeClr val="bg1">
                      <a:lumMod val="95000"/>
                    </a:schemeClr>
                  </a:solidFill>
                  <a:ln w="22225" cap="rnd">
                    <a:solidFill>
                      <a:srgbClr val="FF6600"/>
                    </a:solidFill>
                    <a:round/>
                  </a:ln>
                  <a:effectLst>
                    <a:outerShdw blurRad="127000" dist="127000" dir="9720000" sx="99000" sy="99000" algn="br" rotWithShape="0">
                      <a:prstClr val="black">
                        <a:alpha val="50000"/>
                      </a:prstClr>
                    </a:outerShdw>
                  </a:effectLst>
                </p:spPr>
                <p:txBody>
                  <a:bodyPr wrap="none" rtlCol="1" anchor="ctr">
                    <a:normAutofit/>
                  </a:bodyPr>
                  <a:lstStyle/>
                  <a:p>
                    <a:pPr algn="ctr" fontAlgn="auto">
                      <a:spcBef>
                        <a:spcPts val="0"/>
                      </a:spcBef>
                      <a:spcAft>
                        <a:spcPts val="0"/>
                      </a:spcAft>
                      <a:defRPr/>
                    </a:pPr>
                    <a:r>
                      <a:rPr lang="he-IL" sz="2000" dirty="0" smtClean="0">
                        <a:solidFill>
                          <a:srgbClr val="1D4C72"/>
                        </a:solidFill>
                        <a:latin typeface="Arial"/>
                        <a:cs typeface="Arial"/>
                      </a:rPr>
                      <a:t>אשכים</a:t>
                    </a:r>
                    <a:endParaRPr lang="he-IL" sz="1400" dirty="0">
                      <a:solidFill>
                        <a:srgbClr val="1D4C72"/>
                      </a:solidFill>
                      <a:latin typeface="Arial"/>
                      <a:cs typeface="Arial"/>
                    </a:endParaRPr>
                  </a:p>
                </p:txBody>
              </p:sp>
              <p:cxnSp>
                <p:nvCxnSpPr>
                  <p:cNvPr id="31" name="מחבר חץ ישר 30"/>
                  <p:cNvCxnSpPr/>
                  <p:nvPr/>
                </p:nvCxnSpPr>
                <p:spPr>
                  <a:xfrm rot="5400000">
                    <a:off x="3171620" y="4900621"/>
                    <a:ext cx="684216" cy="1588"/>
                  </a:xfrm>
                  <a:prstGeom prst="straightConnector1">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2" name="מחבר חץ ישר 31"/>
                  <p:cNvCxnSpPr/>
                  <p:nvPr/>
                </p:nvCxnSpPr>
                <p:spPr>
                  <a:xfrm rot="5400000">
                    <a:off x="2833449" y="3351211"/>
                    <a:ext cx="642942" cy="1588"/>
                  </a:xfrm>
                  <a:prstGeom prst="straightConnector1">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4213532" y="5258297"/>
                  <a:ext cx="714441" cy="428628"/>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en-US" sz="1600" dirty="0" smtClean="0">
                      <a:latin typeface="Arial"/>
                      <a:cs typeface="Arial"/>
                    </a:rPr>
                    <a:t>FSH</a:t>
                  </a:r>
                  <a:endParaRPr lang="he-IL" sz="1600" dirty="0">
                    <a:latin typeface="Arial"/>
                    <a:cs typeface="Arial"/>
                  </a:endParaRPr>
                </a:p>
              </p:txBody>
            </p:sp>
            <p:cxnSp>
              <p:nvCxnSpPr>
                <p:cNvPr id="23" name="מחבר מרפקי 22"/>
                <p:cNvCxnSpPr/>
                <p:nvPr/>
              </p:nvCxnSpPr>
              <p:spPr>
                <a:xfrm rot="16200000" flipH="1">
                  <a:off x="3308222" y="4339088"/>
                  <a:ext cx="2170126" cy="928774"/>
                </a:xfrm>
                <a:prstGeom prst="bentConnector3">
                  <a:avLst>
                    <a:gd name="adj1" fmla="val 21075"/>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12" name="קבוצה 37"/>
              <p:cNvGrpSpPr>
                <a:grpSpLocks/>
              </p:cNvGrpSpPr>
              <p:nvPr/>
            </p:nvGrpSpPr>
            <p:grpSpPr bwMode="auto">
              <a:xfrm>
                <a:off x="469900" y="2827338"/>
                <a:ext cx="771525" cy="2319337"/>
                <a:chOff x="642910" y="2840851"/>
                <a:chExt cx="604955" cy="2304355"/>
              </a:xfrm>
            </p:grpSpPr>
            <p:sp>
              <p:nvSpPr>
                <p:cNvPr id="17" name="צורה חופשית 16"/>
                <p:cNvSpPr/>
                <p:nvPr/>
              </p:nvSpPr>
              <p:spPr>
                <a:xfrm>
                  <a:off x="642910" y="2929177"/>
                  <a:ext cx="598732" cy="2216029"/>
                </a:xfrm>
                <a:custGeom>
                  <a:avLst/>
                  <a:gdLst>
                    <a:gd name="connsiteX0" fmla="*/ 677839 w 896203"/>
                    <a:gd name="connsiteY0" fmla="*/ 2183642 h 2183642"/>
                    <a:gd name="connsiteX1" fmla="*/ 36394 w 896203"/>
                    <a:gd name="connsiteY1" fmla="*/ 723332 h 2183642"/>
                    <a:gd name="connsiteX2" fmla="*/ 896203 w 896203"/>
                    <a:gd name="connsiteY2" fmla="*/ 0 h 2183642"/>
                  </a:gdLst>
                  <a:ahLst/>
                  <a:cxnLst>
                    <a:cxn ang="0">
                      <a:pos x="connsiteX0" y="connsiteY0"/>
                    </a:cxn>
                    <a:cxn ang="0">
                      <a:pos x="connsiteX1" y="connsiteY1"/>
                    </a:cxn>
                    <a:cxn ang="0">
                      <a:pos x="connsiteX2" y="connsiteY2"/>
                    </a:cxn>
                  </a:cxnLst>
                  <a:rect l="l" t="t" r="r" b="b"/>
                  <a:pathLst>
                    <a:path w="896203" h="2183642">
                      <a:moveTo>
                        <a:pt x="677839" y="2183642"/>
                      </a:moveTo>
                      <a:cubicBezTo>
                        <a:pt x="338919" y="1635457"/>
                        <a:pt x="0" y="1087272"/>
                        <a:pt x="36394" y="723332"/>
                      </a:cubicBezTo>
                      <a:cubicBezTo>
                        <a:pt x="72788" y="359392"/>
                        <a:pt x="484495" y="179696"/>
                        <a:pt x="896203" y="0"/>
                      </a:cubicBezTo>
                    </a:path>
                  </a:pathLst>
                </a:cu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cxnSp>
              <p:nvCxnSpPr>
                <p:cNvPr id="18" name="מחבר ישר 17"/>
                <p:cNvCxnSpPr/>
                <p:nvPr/>
              </p:nvCxnSpPr>
              <p:spPr bwMode="auto">
                <a:xfrm rot="5400000">
                  <a:off x="1140612" y="2948104"/>
                  <a:ext cx="214505"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4" name="תמונה 28" descr="TESTIS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438" y="4030663"/>
                <a:ext cx="11080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TextBox 32"/>
            <p:cNvSpPr txBox="1"/>
            <p:nvPr/>
          </p:nvSpPr>
          <p:spPr bwMode="auto">
            <a:xfrm>
              <a:off x="72405" y="4293096"/>
              <a:ext cx="1115219" cy="374650"/>
            </a:xfrm>
            <a:prstGeom prst="rect">
              <a:avLst/>
            </a:prstGeom>
            <a:noFill/>
            <a:ln w="22225" cap="rnd">
              <a:noFill/>
              <a:round/>
            </a:ln>
            <a:effectLst/>
          </p:spPr>
          <p:txBody>
            <a:bodyPr rtlCol="1" anchor="ctr">
              <a:noAutofit/>
            </a:bodyPr>
            <a:lstStyle/>
            <a:p>
              <a:pPr algn="ctr" fontAlgn="auto">
                <a:spcBef>
                  <a:spcPts val="0"/>
                </a:spcBef>
                <a:spcAft>
                  <a:spcPts val="0"/>
                </a:spcAft>
                <a:defRPr/>
              </a:pPr>
              <a:r>
                <a:rPr lang="he-IL" sz="1400" dirty="0" smtClean="0">
                  <a:latin typeface="Arial"/>
                  <a:cs typeface="Arial"/>
                </a:rPr>
                <a:t>הצטברות הטסטוסטרון</a:t>
              </a:r>
            </a:p>
            <a:p>
              <a:pPr algn="ctr" fontAlgn="auto">
                <a:spcBef>
                  <a:spcPts val="0"/>
                </a:spcBef>
                <a:spcAft>
                  <a:spcPts val="0"/>
                </a:spcAft>
                <a:defRPr/>
              </a:pPr>
              <a:r>
                <a:rPr lang="he-IL" sz="1400" dirty="0" smtClean="0">
                  <a:latin typeface="Arial"/>
                  <a:cs typeface="Arial"/>
                </a:rPr>
                <a:t>מעכבת את הפרשת ההורמונים:</a:t>
              </a:r>
              <a:r>
                <a:rPr lang="he-IL" sz="1400" i="1" dirty="0" smtClean="0">
                  <a:latin typeface="Arial"/>
                  <a:cs typeface="Arial"/>
                </a:rPr>
                <a:t> </a:t>
              </a:r>
              <a:r>
                <a:rPr lang="en-US" sz="1400" i="1" dirty="0" smtClean="0">
                  <a:latin typeface="Arial"/>
                  <a:cs typeface="Arial"/>
                </a:rPr>
                <a:t>LH</a:t>
              </a:r>
              <a:r>
                <a:rPr lang="he-IL" sz="1400" i="1" dirty="0" smtClean="0">
                  <a:latin typeface="Arial"/>
                  <a:cs typeface="Arial"/>
                </a:rPr>
                <a:t> ו-</a:t>
              </a:r>
              <a:r>
                <a:rPr lang="en-US" sz="1400" i="1" dirty="0" smtClean="0">
                  <a:latin typeface="Arial"/>
                  <a:cs typeface="Arial"/>
                </a:rPr>
                <a:t> FH</a:t>
              </a:r>
              <a:endParaRPr lang="he-IL" sz="1400" i="1" dirty="0">
                <a:latin typeface="Arial"/>
                <a:cs typeface="Arial"/>
              </a:endParaRPr>
            </a:p>
          </p:txBody>
        </p:sp>
        <p:sp>
          <p:nvSpPr>
            <p:cNvPr id="34" name="TextBox 33"/>
            <p:cNvSpPr txBox="1"/>
            <p:nvPr/>
          </p:nvSpPr>
          <p:spPr bwMode="auto">
            <a:xfrm>
              <a:off x="1841401" y="3329305"/>
              <a:ext cx="714375" cy="428625"/>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en-US" sz="1600" dirty="0" smtClean="0">
                  <a:latin typeface="Arial"/>
                  <a:cs typeface="Arial"/>
                </a:rPr>
                <a:t>LH</a:t>
              </a:r>
              <a:endParaRPr lang="he-IL" sz="1600" dirty="0">
                <a:latin typeface="Arial"/>
                <a:cs typeface="Arial"/>
              </a:endParaRPr>
            </a:p>
          </p:txBody>
        </p:sp>
        <p:sp>
          <p:nvSpPr>
            <p:cNvPr id="35" name="TextBox 34"/>
            <p:cNvSpPr txBox="1"/>
            <p:nvPr/>
          </p:nvSpPr>
          <p:spPr bwMode="auto">
            <a:xfrm>
              <a:off x="1576189" y="4941168"/>
              <a:ext cx="1411635" cy="357188"/>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he-IL" sz="1600" i="1" dirty="0" smtClean="0">
                  <a:latin typeface="Arial"/>
                  <a:cs typeface="Arial"/>
                </a:rPr>
                <a:t>טסטוסטרון</a:t>
              </a:r>
              <a:endParaRPr lang="he-IL" sz="1600" i="1" dirty="0">
                <a:latin typeface="Arial"/>
                <a:cs typeface="Arial"/>
              </a:endParaRPr>
            </a:p>
          </p:txBody>
        </p:sp>
        <p:sp>
          <p:nvSpPr>
            <p:cNvPr id="2" name="מלבן 1"/>
            <p:cNvSpPr/>
            <p:nvPr/>
          </p:nvSpPr>
          <p:spPr>
            <a:xfrm>
              <a:off x="2203825" y="5517232"/>
              <a:ext cx="1979610" cy="830997"/>
            </a:xfrm>
            <a:prstGeom prst="rect">
              <a:avLst/>
            </a:prstGeom>
          </p:spPr>
          <p:txBody>
            <a:bodyPr wrap="square">
              <a:spAutoFit/>
            </a:bodyPr>
            <a:lstStyle/>
            <a:p>
              <a:pPr lvl="0">
                <a:defRPr/>
              </a:pPr>
              <a:r>
                <a:rPr lang="he-IL" sz="1600" dirty="0"/>
                <a:t>סימני מין משניים, </a:t>
              </a:r>
              <a:endParaRPr lang="he-IL" sz="1600" dirty="0" smtClean="0"/>
            </a:p>
            <a:p>
              <a:pPr lvl="0">
                <a:defRPr/>
              </a:pPr>
              <a:r>
                <a:rPr lang="he-IL" sz="1600" dirty="0" smtClean="0"/>
                <a:t>יצירת </a:t>
              </a:r>
              <a:r>
                <a:rPr lang="he-IL" sz="1600" dirty="0"/>
                <a:t>תאי זרע, </a:t>
              </a:r>
            </a:p>
            <a:p>
              <a:pPr lvl="0">
                <a:defRPr/>
              </a:pPr>
              <a:r>
                <a:rPr lang="he-IL" sz="1600" dirty="0"/>
                <a:t>יצירת נוזל הזרע</a:t>
              </a:r>
            </a:p>
          </p:txBody>
        </p:sp>
      </p:grpSp>
      <p:sp>
        <p:nvSpPr>
          <p:cNvPr id="36"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37"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10</a:t>
            </a:fld>
            <a:endParaRPr lang="he-IL" sz="1100" dirty="0" smtClean="0">
              <a:solidFill>
                <a:srgbClr val="A6A6A6"/>
              </a:solidFill>
            </a:endParaRPr>
          </a:p>
        </p:txBody>
      </p:sp>
    </p:spTree>
    <p:extLst>
      <p:ext uri="{BB962C8B-B14F-4D97-AF65-F5344CB8AC3E}">
        <p14:creationId xmlns:p14="http://schemas.microsoft.com/office/powerpoint/2010/main" val="2340604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smtClean="0">
                <a:solidFill>
                  <a:srgbClr val="FF6600"/>
                </a:solidFill>
                <a:latin typeface="+mn-lt"/>
                <a:ea typeface="+mn-ea"/>
                <a:cs typeface="+mn-cs"/>
              </a:rPr>
              <a:t>שאלה 3: היתרון בקיום מנגנוני משוב</a:t>
            </a:r>
          </a:p>
        </p:txBody>
      </p:sp>
      <p:sp>
        <p:nvSpPr>
          <p:cNvPr id="8" name="TextBox 7"/>
          <p:cNvSpPr txBox="1"/>
          <p:nvPr/>
        </p:nvSpPr>
        <p:spPr>
          <a:xfrm>
            <a:off x="357188" y="548680"/>
            <a:ext cx="8164512"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3:</a:t>
            </a:r>
            <a:endParaRPr lang="he-IL" dirty="0">
              <a:solidFill>
                <a:srgbClr val="1D4C72"/>
              </a:solidFill>
            </a:endParaRPr>
          </a:p>
          <a:p>
            <a:pPr algn="just" fontAlgn="auto">
              <a:spcBef>
                <a:spcPts val="0"/>
              </a:spcBef>
              <a:spcAft>
                <a:spcPts val="0"/>
              </a:spcAft>
              <a:defRPr/>
            </a:pPr>
            <a:r>
              <a:rPr lang="he-IL" dirty="0">
                <a:solidFill>
                  <a:srgbClr val="1D4C72"/>
                </a:solidFill>
              </a:rPr>
              <a:t>מנגנוני משוב שלילי רבים פועלים בגופנו. חשבו: מה יכול להיות היתרון של מנגנון כזה?</a:t>
            </a:r>
          </a:p>
        </p:txBody>
      </p:sp>
      <p:sp>
        <p:nvSpPr>
          <p:cNvPr id="6"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11</a:t>
            </a:fld>
            <a:endParaRPr lang="he-IL" sz="1100" dirty="0" smtClean="0">
              <a:solidFill>
                <a:srgbClr val="A6A6A6"/>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smtClean="0">
                <a:solidFill>
                  <a:srgbClr val="FF6600"/>
                </a:solidFill>
                <a:latin typeface="+mn-lt"/>
                <a:ea typeface="+mn-ea"/>
                <a:cs typeface="+mn-cs"/>
              </a:rPr>
              <a:t>תשובה</a:t>
            </a:r>
          </a:p>
        </p:txBody>
      </p:sp>
      <p:sp>
        <p:nvSpPr>
          <p:cNvPr id="11" name="Rectangle 12"/>
          <p:cNvSpPr/>
          <p:nvPr/>
        </p:nvSpPr>
        <p:spPr>
          <a:xfrm>
            <a:off x="514351" y="1340768"/>
            <a:ext cx="8072438" cy="532859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endParaRPr lang="he-IL" dirty="0">
              <a:solidFill>
                <a:schemeClr val="tx1"/>
              </a:solidFill>
            </a:endParaRPr>
          </a:p>
          <a:p>
            <a:pPr fontAlgn="auto">
              <a:spcBef>
                <a:spcPts val="0"/>
              </a:spcBef>
              <a:spcAft>
                <a:spcPts val="0"/>
              </a:spcAft>
              <a:defRPr/>
            </a:pPr>
            <a:r>
              <a:rPr lang="he-IL" dirty="0">
                <a:solidFill>
                  <a:schemeClr val="tx1"/>
                </a:solidFill>
              </a:rPr>
              <a:t>יש היגיון בכך שהתוצר של התהליך יעכב את התהליך עצמו. כאשר מצטברות מולקולות רבות של התוצר הסופי, סימן שיש ממנו כמות </a:t>
            </a:r>
            <a:r>
              <a:rPr lang="he-IL" dirty="0" smtClean="0">
                <a:solidFill>
                  <a:schemeClr val="tx1"/>
                </a:solidFill>
              </a:rPr>
              <a:t>מספקת </a:t>
            </a:r>
            <a:r>
              <a:rPr lang="he-IL" dirty="0">
                <a:solidFill>
                  <a:schemeClr val="tx1"/>
                </a:solidFill>
              </a:rPr>
              <a:t>ואין צורך להמשיך ולייצר אותו, ולפיכך, כדאי להוריד את רמת הפעילות במסלול הייצור.</a:t>
            </a:r>
          </a:p>
          <a:p>
            <a:pPr fontAlgn="auto">
              <a:spcBef>
                <a:spcPts val="0"/>
              </a:spcBef>
              <a:spcAft>
                <a:spcPts val="0"/>
              </a:spcAft>
              <a:defRPr/>
            </a:pPr>
            <a:r>
              <a:rPr lang="he-IL" dirty="0">
                <a:solidFill>
                  <a:schemeClr val="tx1"/>
                </a:solidFill>
              </a:rPr>
              <a:t>לדוגמה, כאשר נוצרות באשכים מולקולות רבות של טסטוסטרון ורמתו בדם עולה (מעל לסף כלשהו), אין צורך להמשיך לייצרו ברמה גבוהה. וכך, הטסטוסטרון עצמו מוריד את רמת הייצור של טסטוסטרון נוסף, על ידי כך שהוא </a:t>
            </a:r>
            <a:r>
              <a:rPr lang="he-IL" dirty="0">
                <a:solidFill>
                  <a:prstClr val="black"/>
                </a:solidFill>
              </a:rPr>
              <a:t>מעכב את הפרשת ההורמון המשחרר מן ההיפותלמוס, ואת הפרשת </a:t>
            </a:r>
            <a:r>
              <a:rPr lang="he-IL" dirty="0" smtClean="0">
                <a:solidFill>
                  <a:prstClr val="black"/>
                </a:solidFill>
              </a:rPr>
              <a:t>ההורמונים </a:t>
            </a:r>
            <a:r>
              <a:rPr lang="en-US" dirty="0" smtClean="0">
                <a:solidFill>
                  <a:prstClr val="black"/>
                </a:solidFill>
              </a:rPr>
              <a:t>FSH ,LH</a:t>
            </a:r>
            <a:r>
              <a:rPr lang="he-IL" dirty="0" smtClean="0">
                <a:solidFill>
                  <a:prstClr val="black"/>
                </a:solidFill>
              </a:rPr>
              <a:t> </a:t>
            </a:r>
            <a:r>
              <a:rPr lang="he-IL" dirty="0">
                <a:solidFill>
                  <a:prstClr val="black"/>
                </a:solidFill>
              </a:rPr>
              <a:t>מההיפופיזה</a:t>
            </a:r>
            <a:r>
              <a:rPr lang="he-IL" dirty="0" smtClean="0">
                <a:solidFill>
                  <a:prstClr val="black"/>
                </a:solidFill>
              </a:rPr>
              <a:t>.</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smtClean="0">
                <a:solidFill>
                  <a:prstClr val="black"/>
                </a:solidFill>
              </a:rPr>
              <a:t>הרחבה: מנגנונים </a:t>
            </a:r>
            <a:r>
              <a:rPr lang="he-IL" dirty="0">
                <a:solidFill>
                  <a:prstClr val="black"/>
                </a:solidFill>
              </a:rPr>
              <a:t>רבים לשמירת ההומיאוסטזיס ברמת הגוף השלם פועלים אף הם במנגנון משוב </a:t>
            </a:r>
            <a:r>
              <a:rPr lang="he-IL" dirty="0" smtClean="0">
                <a:solidFill>
                  <a:prstClr val="black"/>
                </a:solidFill>
              </a:rPr>
              <a:t>שלילי. לדוגמה</a:t>
            </a:r>
            <a:r>
              <a:rPr lang="he-IL" dirty="0">
                <a:solidFill>
                  <a:prstClr val="black"/>
                </a:solidFill>
              </a:rPr>
              <a:t>: הזעה בעת התחממות הגוף גורמת לירידת טמפרטורת הגוף. ירידת הטמפרטורה לרמה תקינה (370) גורמת להפסקת ההזעה.</a:t>
            </a:r>
          </a:p>
          <a:p>
            <a:pPr fontAlgn="auto">
              <a:spcBef>
                <a:spcPts val="0"/>
              </a:spcBef>
              <a:spcAft>
                <a:spcPts val="0"/>
              </a:spcAft>
              <a:defRPr/>
            </a:pPr>
            <a:r>
              <a:rPr lang="he-IL" dirty="0" smtClean="0">
                <a:solidFill>
                  <a:prstClr val="black"/>
                </a:solidFill>
              </a:rPr>
              <a:t>כלומר</a:t>
            </a:r>
            <a:r>
              <a:rPr lang="he-IL" dirty="0">
                <a:solidFill>
                  <a:prstClr val="black"/>
                </a:solidFill>
              </a:rPr>
              <a:t>, תוצאת תהליך ההזעה (ירידת טמפרטורת הגוף) גורמת להפסקת התהליך שיצר אותה (ההזעה). היתרון בכך: הפסקת התהליך ברגע שההומיאוסטזיס הושב.</a:t>
            </a:r>
          </a:p>
          <a:p>
            <a:pPr fontAlgn="auto">
              <a:spcBef>
                <a:spcPts val="0"/>
              </a:spcBef>
              <a:spcAft>
                <a:spcPts val="0"/>
              </a:spcAft>
              <a:defRPr/>
            </a:pPr>
            <a:r>
              <a:rPr lang="he-IL" dirty="0" smtClean="0">
                <a:solidFill>
                  <a:prstClr val="black"/>
                </a:solidFill>
              </a:rPr>
              <a:t>אם </a:t>
            </a:r>
            <a:r>
              <a:rPr lang="he-IL" dirty="0">
                <a:solidFill>
                  <a:prstClr val="black"/>
                </a:solidFill>
              </a:rPr>
              <a:t>ההזעה לא תופסק, טמפרטורת הגוף תרד יותר מדי.</a:t>
            </a:r>
          </a:p>
          <a:p>
            <a:pPr fontAlgn="auto">
              <a:spcBef>
                <a:spcPts val="0"/>
              </a:spcBef>
              <a:spcAft>
                <a:spcPts val="0"/>
              </a:spcAft>
              <a:defRPr/>
            </a:pPr>
            <a:r>
              <a:rPr lang="he-IL" dirty="0" smtClean="0">
                <a:solidFill>
                  <a:prstClr val="black"/>
                </a:solidFill>
              </a:rPr>
              <a:t>שימו </a:t>
            </a:r>
            <a:r>
              <a:rPr lang="he-IL" dirty="0">
                <a:solidFill>
                  <a:prstClr val="black"/>
                </a:solidFill>
              </a:rPr>
              <a:t>לב, בכל הדוגמאות שהוזכרו, מנגנון המשוב השלילי תורם לשמירת היציבות. בדוגמה הראשונה: יציבות של רמת הטסטוסטרון בדם, ובדוגמה השנייה: יציבות של טמפרטורת הגוף.</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algn="just" fontAlgn="auto">
              <a:spcBef>
                <a:spcPts val="0"/>
              </a:spcBef>
              <a:spcAft>
                <a:spcPts val="0"/>
              </a:spcAft>
              <a:defRPr/>
            </a:pPr>
            <a:endParaRPr lang="he-IL" kern="0" dirty="0">
              <a:solidFill>
                <a:sysClr val="windowText" lastClr="000000"/>
              </a:solidFill>
              <a:latin typeface="Calibri"/>
            </a:endParaRPr>
          </a:p>
          <a:p>
            <a:pPr>
              <a:lnSpc>
                <a:spcPct val="114000"/>
              </a:lnSpc>
              <a:defRPr/>
            </a:pPr>
            <a:endParaRPr lang="he-IL" kern="0" dirty="0">
              <a:solidFill>
                <a:sysClr val="windowText" lastClr="000000"/>
              </a:solidFill>
              <a:latin typeface="Calibri"/>
            </a:endParaRPr>
          </a:p>
          <a:p>
            <a:pPr>
              <a:lnSpc>
                <a:spcPct val="114000"/>
              </a:lnSpc>
              <a:defRPr/>
            </a:pPr>
            <a:endParaRPr lang="he-IL" b="1" dirty="0">
              <a:solidFill>
                <a:prstClr val="black"/>
              </a:solidFill>
            </a:endParaRPr>
          </a:p>
          <a:p>
            <a:pPr>
              <a:lnSpc>
                <a:spcPct val="114000"/>
              </a:lnSpc>
              <a:defRPr/>
            </a:pPr>
            <a:endParaRPr lang="he-IL" b="1" dirty="0">
              <a:solidFill>
                <a:prstClr val="black"/>
              </a:solidFill>
            </a:endParaRPr>
          </a:p>
        </p:txBody>
      </p:sp>
      <p:sp>
        <p:nvSpPr>
          <p:cNvPr id="8" name="TextBox 7"/>
          <p:cNvSpPr txBox="1"/>
          <p:nvPr/>
        </p:nvSpPr>
        <p:spPr>
          <a:xfrm>
            <a:off x="357188" y="548680"/>
            <a:ext cx="8164512"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3:</a:t>
            </a:r>
            <a:endParaRPr lang="he-IL" dirty="0">
              <a:solidFill>
                <a:srgbClr val="1D4C72"/>
              </a:solidFill>
            </a:endParaRPr>
          </a:p>
          <a:p>
            <a:pPr algn="just" fontAlgn="auto">
              <a:spcBef>
                <a:spcPts val="0"/>
              </a:spcBef>
              <a:spcAft>
                <a:spcPts val="0"/>
              </a:spcAft>
              <a:defRPr/>
            </a:pPr>
            <a:r>
              <a:rPr lang="he-IL" dirty="0">
                <a:solidFill>
                  <a:srgbClr val="1D4C72"/>
                </a:solidFill>
              </a:rPr>
              <a:t>מנגנוני משוב שלילי רבים פועלים בגופנו. חשבו: מה יכול להיות היתרון של מנגנון כזה?</a:t>
            </a:r>
          </a:p>
        </p:txBody>
      </p:sp>
      <p:sp>
        <p:nvSpPr>
          <p:cNvPr id="10"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12</a:t>
            </a:fld>
            <a:endParaRPr lang="he-IL" sz="1100" dirty="0" smtClean="0">
              <a:solidFill>
                <a:srgbClr val="A6A6A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smtClean="0">
                <a:solidFill>
                  <a:srgbClr val="FF6600"/>
                </a:solidFill>
                <a:latin typeface="+mn-lt"/>
                <a:ea typeface="+mn-ea"/>
                <a:cs typeface="+mn-cs"/>
              </a:rPr>
              <a:t>שאלה 4: סיבות אפשריות לעקרות בגבר</a:t>
            </a:r>
          </a:p>
        </p:txBody>
      </p:sp>
      <p:sp>
        <p:nvSpPr>
          <p:cNvPr id="8" name="TextBox 7"/>
          <p:cNvSpPr txBox="1"/>
          <p:nvPr/>
        </p:nvSpPr>
        <p:spPr>
          <a:xfrm>
            <a:off x="357188" y="548680"/>
            <a:ext cx="8164512"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4:</a:t>
            </a:r>
            <a:endParaRPr lang="he-IL" dirty="0">
              <a:solidFill>
                <a:srgbClr val="1D4C72"/>
              </a:solidFill>
            </a:endParaRPr>
          </a:p>
          <a:p>
            <a:pPr>
              <a:defRPr/>
            </a:pPr>
            <a:r>
              <a:rPr lang="he-IL" dirty="0">
                <a:solidFill>
                  <a:srgbClr val="1D4C72"/>
                </a:solidFill>
              </a:rPr>
              <a:t>אצל גבר התגלתה בעיית עקרות, עקב ייצור כמות קטנה מדי של תאי זרע. </a:t>
            </a:r>
          </a:p>
          <a:p>
            <a:pPr>
              <a:defRPr/>
            </a:pPr>
            <a:r>
              <a:rPr lang="he-IL" dirty="0">
                <a:solidFill>
                  <a:srgbClr val="1D4C72"/>
                </a:solidFill>
              </a:rPr>
              <a:t>מנו לפחות שתי סיבות אפשריות לכך. </a:t>
            </a:r>
          </a:p>
        </p:txBody>
      </p:sp>
      <p:sp>
        <p:nvSpPr>
          <p:cNvPr id="6"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13</a:t>
            </a:fld>
            <a:endParaRPr lang="he-IL" sz="1100" dirty="0" smtClean="0">
              <a:solidFill>
                <a:srgbClr val="A6A6A6"/>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smtClean="0">
                <a:solidFill>
                  <a:srgbClr val="FF6600"/>
                </a:solidFill>
                <a:latin typeface="+mn-lt"/>
                <a:ea typeface="+mn-ea"/>
                <a:cs typeface="+mn-cs"/>
              </a:rPr>
              <a:t>תשובה</a:t>
            </a:r>
          </a:p>
        </p:txBody>
      </p:sp>
      <p:sp>
        <p:nvSpPr>
          <p:cNvPr id="11" name="Rectangle 12"/>
          <p:cNvSpPr/>
          <p:nvPr/>
        </p:nvSpPr>
        <p:spPr>
          <a:xfrm>
            <a:off x="428625" y="2060848"/>
            <a:ext cx="8072438" cy="235743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14000"/>
              </a:lnSpc>
              <a:defRPr/>
            </a:pPr>
            <a:r>
              <a:rPr lang="he-IL" b="1" dirty="0">
                <a:solidFill>
                  <a:prstClr val="black"/>
                </a:solidFill>
              </a:rPr>
              <a:t>תשובה:</a:t>
            </a:r>
            <a:endParaRPr lang="he-IL" dirty="0">
              <a:solidFill>
                <a:prstClr val="black"/>
              </a:solidFill>
            </a:endParaRPr>
          </a:p>
          <a:p>
            <a:pPr>
              <a:lnSpc>
                <a:spcPct val="114000"/>
              </a:lnSpc>
              <a:defRPr/>
            </a:pPr>
            <a:r>
              <a:rPr lang="he-IL" kern="0" dirty="0">
                <a:solidFill>
                  <a:sysClr val="windowText" lastClr="000000"/>
                </a:solidFill>
                <a:latin typeface="Calibri"/>
              </a:rPr>
              <a:t>סיבות </a:t>
            </a:r>
            <a:r>
              <a:rPr lang="he-IL" kern="0" dirty="0">
                <a:solidFill>
                  <a:schemeClr val="tx1"/>
                </a:solidFill>
                <a:latin typeface="Calibri"/>
              </a:rPr>
              <a:t>אפשריות לירידה בכמות תאי זרע הנוצרת באשכים</a:t>
            </a:r>
            <a:r>
              <a:rPr lang="he-IL" kern="0" dirty="0" smtClean="0">
                <a:solidFill>
                  <a:schemeClr val="tx1"/>
                </a:solidFill>
                <a:latin typeface="Calibri"/>
              </a:rPr>
              <a:t>:.</a:t>
            </a:r>
            <a:endParaRPr lang="he-IL" kern="0" dirty="0">
              <a:solidFill>
                <a:schemeClr val="tx1"/>
              </a:solidFill>
              <a:latin typeface="Calibri"/>
            </a:endParaRPr>
          </a:p>
          <a:p>
            <a:pPr>
              <a:lnSpc>
                <a:spcPct val="114000"/>
              </a:lnSpc>
              <a:buFont typeface="Arial" pitchFamily="34" charset="0"/>
              <a:buChar char="•"/>
              <a:defRPr/>
            </a:pPr>
            <a:r>
              <a:rPr lang="he-IL" kern="0" dirty="0">
                <a:solidFill>
                  <a:schemeClr val="tx1"/>
                </a:solidFill>
                <a:latin typeface="Calibri"/>
              </a:rPr>
              <a:t> בעיה/חוסר בקולטנים של ההורמון המשחרר על </a:t>
            </a:r>
            <a:r>
              <a:rPr lang="he-IL" kern="0" dirty="0" smtClean="0">
                <a:solidFill>
                  <a:schemeClr val="tx1"/>
                </a:solidFill>
                <a:latin typeface="Calibri"/>
              </a:rPr>
              <a:t>קרום </a:t>
            </a:r>
            <a:r>
              <a:rPr lang="he-IL" kern="0" dirty="0">
                <a:solidFill>
                  <a:schemeClr val="tx1"/>
                </a:solidFill>
                <a:latin typeface="Calibri"/>
              </a:rPr>
              <a:t>התא של התאים בהיפופיזה.</a:t>
            </a:r>
          </a:p>
          <a:p>
            <a:pPr>
              <a:lnSpc>
                <a:spcPct val="114000"/>
              </a:lnSpc>
              <a:buFont typeface="Arial" pitchFamily="34" charset="0"/>
              <a:buChar char="•"/>
              <a:defRPr/>
            </a:pPr>
            <a:r>
              <a:rPr lang="he-IL" kern="0" dirty="0">
                <a:solidFill>
                  <a:schemeClr val="tx1"/>
                </a:solidFill>
                <a:latin typeface="Calibri"/>
              </a:rPr>
              <a:t> רמות נמוכות של </a:t>
            </a:r>
            <a:r>
              <a:rPr lang="en-US" kern="0" dirty="0">
                <a:solidFill>
                  <a:schemeClr val="tx1"/>
                </a:solidFill>
                <a:latin typeface="Calibri"/>
              </a:rPr>
              <a:t>FSH, LH</a:t>
            </a:r>
            <a:r>
              <a:rPr lang="he-IL" kern="0" dirty="0">
                <a:solidFill>
                  <a:schemeClr val="tx1"/>
                </a:solidFill>
                <a:latin typeface="Calibri"/>
              </a:rPr>
              <a:t> המופרשים מההיפופיזה.</a:t>
            </a:r>
          </a:p>
          <a:p>
            <a:pPr>
              <a:lnSpc>
                <a:spcPct val="114000"/>
              </a:lnSpc>
              <a:buFont typeface="Arial" pitchFamily="34" charset="0"/>
              <a:buChar char="•"/>
              <a:defRPr/>
            </a:pPr>
            <a:r>
              <a:rPr lang="he-IL" kern="0" dirty="0">
                <a:solidFill>
                  <a:schemeClr val="tx1"/>
                </a:solidFill>
                <a:latin typeface="Calibri"/>
              </a:rPr>
              <a:t> בעיה/חוסר בקולטנים של </a:t>
            </a:r>
            <a:r>
              <a:rPr lang="en-US" kern="0" dirty="0">
                <a:solidFill>
                  <a:schemeClr val="tx1"/>
                </a:solidFill>
                <a:latin typeface="Calibri"/>
              </a:rPr>
              <a:t>FSH</a:t>
            </a:r>
            <a:r>
              <a:rPr lang="he-IL" kern="0" dirty="0">
                <a:solidFill>
                  <a:schemeClr val="tx1"/>
                </a:solidFill>
                <a:latin typeface="Calibri"/>
              </a:rPr>
              <a:t> ושל </a:t>
            </a:r>
            <a:r>
              <a:rPr lang="en-US" kern="0" dirty="0">
                <a:solidFill>
                  <a:schemeClr val="tx1"/>
                </a:solidFill>
                <a:latin typeface="Calibri"/>
              </a:rPr>
              <a:t>LH</a:t>
            </a:r>
            <a:r>
              <a:rPr lang="he-IL" kern="0" dirty="0">
                <a:solidFill>
                  <a:schemeClr val="tx1"/>
                </a:solidFill>
                <a:latin typeface="Calibri"/>
              </a:rPr>
              <a:t> על </a:t>
            </a:r>
            <a:r>
              <a:rPr lang="he-IL" kern="0" dirty="0" smtClean="0">
                <a:solidFill>
                  <a:schemeClr val="tx1"/>
                </a:solidFill>
                <a:latin typeface="Calibri"/>
              </a:rPr>
              <a:t>קרום </a:t>
            </a:r>
            <a:r>
              <a:rPr lang="he-IL" kern="0" dirty="0">
                <a:solidFill>
                  <a:schemeClr val="tx1"/>
                </a:solidFill>
                <a:latin typeface="Calibri"/>
              </a:rPr>
              <a:t>התא </a:t>
            </a:r>
            <a:r>
              <a:rPr lang="he-IL" kern="0" dirty="0">
                <a:solidFill>
                  <a:sysClr val="windowText" lastClr="000000"/>
                </a:solidFill>
                <a:latin typeface="Calibri"/>
              </a:rPr>
              <a:t>של התאים באשכים.</a:t>
            </a:r>
          </a:p>
          <a:p>
            <a:pPr>
              <a:lnSpc>
                <a:spcPct val="114000"/>
              </a:lnSpc>
              <a:buFont typeface="Arial" pitchFamily="34" charset="0"/>
              <a:buChar char="•"/>
              <a:defRPr/>
            </a:pPr>
            <a:r>
              <a:rPr lang="he-IL" kern="0" dirty="0">
                <a:solidFill>
                  <a:sysClr val="windowText" lastClr="000000"/>
                </a:solidFill>
                <a:latin typeface="Calibri"/>
              </a:rPr>
              <a:t> רמה נמוכה של טסטוסטרון המופרש מהאשכים.</a:t>
            </a:r>
            <a:endParaRPr lang="en-US" kern="0" dirty="0">
              <a:solidFill>
                <a:sysClr val="windowText" lastClr="000000"/>
              </a:solidFill>
              <a:latin typeface="Calibri"/>
            </a:endParaRPr>
          </a:p>
          <a:p>
            <a:pPr>
              <a:lnSpc>
                <a:spcPct val="114000"/>
              </a:lnSpc>
              <a:defRPr/>
            </a:pPr>
            <a:endParaRPr lang="he-IL" kern="0" dirty="0">
              <a:solidFill>
                <a:sysClr val="windowText" lastClr="000000"/>
              </a:solidFill>
              <a:latin typeface="Calibri"/>
            </a:endParaRPr>
          </a:p>
          <a:p>
            <a:pPr>
              <a:lnSpc>
                <a:spcPct val="114000"/>
              </a:lnSpc>
              <a:defRPr/>
            </a:pPr>
            <a:endParaRPr lang="he-IL" kern="0" dirty="0">
              <a:solidFill>
                <a:sysClr val="windowText" lastClr="000000"/>
              </a:solidFill>
              <a:latin typeface="Calibri"/>
            </a:endParaRPr>
          </a:p>
          <a:p>
            <a:pPr>
              <a:lnSpc>
                <a:spcPct val="114000"/>
              </a:lnSpc>
              <a:defRPr/>
            </a:pPr>
            <a:endParaRPr lang="he-IL" b="1" dirty="0">
              <a:solidFill>
                <a:prstClr val="black"/>
              </a:solidFill>
            </a:endParaRPr>
          </a:p>
          <a:p>
            <a:pPr>
              <a:lnSpc>
                <a:spcPct val="114000"/>
              </a:lnSpc>
              <a:defRPr/>
            </a:pPr>
            <a:endParaRPr lang="he-IL" b="1" dirty="0">
              <a:solidFill>
                <a:prstClr val="black"/>
              </a:solidFill>
            </a:endParaRPr>
          </a:p>
        </p:txBody>
      </p:sp>
      <p:sp>
        <p:nvSpPr>
          <p:cNvPr id="8" name="TextBox 7"/>
          <p:cNvSpPr txBox="1"/>
          <p:nvPr/>
        </p:nvSpPr>
        <p:spPr>
          <a:xfrm>
            <a:off x="357188" y="548680"/>
            <a:ext cx="8164512"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4:</a:t>
            </a:r>
            <a:endParaRPr lang="he-IL" dirty="0">
              <a:solidFill>
                <a:srgbClr val="1D4C72"/>
              </a:solidFill>
            </a:endParaRPr>
          </a:p>
          <a:p>
            <a:pPr>
              <a:defRPr/>
            </a:pPr>
            <a:r>
              <a:rPr lang="he-IL" dirty="0">
                <a:solidFill>
                  <a:srgbClr val="1D4C72"/>
                </a:solidFill>
              </a:rPr>
              <a:t>אצל גבר התגלתה בעיית עקרות, עקב ייצור כמות קטנה מדי של תאי זרע. </a:t>
            </a:r>
          </a:p>
          <a:p>
            <a:pPr>
              <a:defRPr/>
            </a:pPr>
            <a:r>
              <a:rPr lang="he-IL" dirty="0">
                <a:solidFill>
                  <a:srgbClr val="1D4C72"/>
                </a:solidFill>
              </a:rPr>
              <a:t>מנו לפחות שתי סיבות אפשריות לכך. </a:t>
            </a:r>
          </a:p>
        </p:txBody>
      </p:sp>
      <p:sp>
        <p:nvSpPr>
          <p:cNvPr id="10"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14</a:t>
            </a:fld>
            <a:endParaRPr lang="he-IL" sz="1100" dirty="0" smtClean="0">
              <a:solidFill>
                <a:srgbClr val="A6A6A6"/>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idx="4294967295"/>
          </p:nvPr>
        </p:nvSpPr>
        <p:spPr>
          <a:xfrm>
            <a:off x="457200" y="44624"/>
            <a:ext cx="8229600" cy="368300"/>
          </a:xfrm>
          <a:prstGeom prst="rect">
            <a:avLst/>
          </a:prstGeom>
        </p:spPr>
        <p:txBody>
          <a:bodyPr/>
          <a:lstStyle/>
          <a:p>
            <a:pPr fontAlgn="auto">
              <a:defRPr/>
            </a:pPr>
            <a:r>
              <a:rPr lang="he-IL" sz="1800" b="1" dirty="0" smtClean="0">
                <a:solidFill>
                  <a:srgbClr val="FF6600"/>
                </a:solidFill>
                <a:ea typeface="+mn-ea"/>
              </a:rPr>
              <a:t>המחזור החודשי של האישה</a:t>
            </a:r>
            <a:endParaRPr lang="he-IL" sz="1800" dirty="0">
              <a:solidFill>
                <a:schemeClr val="accent6">
                  <a:lumMod val="50000"/>
                  <a:lumOff val="50000"/>
                </a:schemeClr>
              </a:solidFill>
            </a:endParaRPr>
          </a:p>
        </p:txBody>
      </p:sp>
      <p:sp>
        <p:nvSpPr>
          <p:cNvPr id="6" name="TextBox 5"/>
          <p:cNvSpPr txBox="1"/>
          <p:nvPr/>
        </p:nvSpPr>
        <p:spPr>
          <a:xfrm>
            <a:off x="357188" y="569789"/>
            <a:ext cx="8402637" cy="2643187"/>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rPr>
              <a:t>כל תינוקת נולדת כשבשחלותיה מאגר של מאות אלפי ביציות </a:t>
            </a:r>
            <a:r>
              <a:rPr lang="he-IL" dirty="0" smtClean="0">
                <a:solidFill>
                  <a:prstClr val="black"/>
                </a:solidFill>
              </a:rPr>
              <a:t>לא</a:t>
            </a:r>
            <a:r>
              <a:rPr lang="he-IL" dirty="0" smtClean="0">
                <a:solidFill>
                  <a:prstClr val="black"/>
                </a:solidFill>
                <a:latin typeface="Arial"/>
                <a:cs typeface="Arial"/>
              </a:rPr>
              <a:t>־</a:t>
            </a:r>
            <a:r>
              <a:rPr lang="he-IL" dirty="0" smtClean="0">
                <a:solidFill>
                  <a:prstClr val="black"/>
                </a:solidFill>
              </a:rPr>
              <a:t>בשלות </a:t>
            </a:r>
            <a:r>
              <a:rPr lang="he-IL" dirty="0">
                <a:solidFill>
                  <a:prstClr val="black"/>
                </a:solidFill>
              </a:rPr>
              <a:t>המצויות בתוך זקיקים.</a:t>
            </a:r>
          </a:p>
          <a:p>
            <a:pPr fontAlgn="auto">
              <a:spcBef>
                <a:spcPts val="0"/>
              </a:spcBef>
              <a:spcAft>
                <a:spcPts val="0"/>
              </a:spcAft>
              <a:defRPr/>
            </a:pPr>
            <a:r>
              <a:rPr lang="he-IL" dirty="0">
                <a:solidFill>
                  <a:srgbClr val="FF6600"/>
                </a:solidFill>
              </a:rPr>
              <a:t>זקיק</a:t>
            </a:r>
            <a:r>
              <a:rPr lang="he-IL" dirty="0">
                <a:solidFill>
                  <a:prstClr val="black"/>
                </a:solidFill>
              </a:rPr>
              <a:t> הוא מבנה דמוי שלפוחית המכיל את הביצית ושכבה אחת או יותר של תאים נלווים.</a:t>
            </a:r>
          </a:p>
          <a:p>
            <a:pPr fontAlgn="auto">
              <a:spcBef>
                <a:spcPts val="0"/>
              </a:spcBef>
              <a:spcAft>
                <a:spcPts val="0"/>
              </a:spcAft>
              <a:defRPr/>
            </a:pPr>
            <a:r>
              <a:rPr lang="he-IL" dirty="0" smtClean="0">
                <a:solidFill>
                  <a:prstClr val="black"/>
                </a:solidFill>
              </a:rPr>
              <a:t>עם </a:t>
            </a:r>
            <a:r>
              <a:rPr lang="he-IL" dirty="0">
                <a:solidFill>
                  <a:prstClr val="black"/>
                </a:solidFill>
              </a:rPr>
              <a:t>תחילת ההתבגרות המינית, בעקבות הפרשת הורמון משחרר מההיפותלמוס וההורמונים </a:t>
            </a:r>
            <a:r>
              <a:rPr lang="en-US" dirty="0" smtClean="0">
                <a:solidFill>
                  <a:prstClr val="black"/>
                </a:solidFill>
              </a:rPr>
              <a:t>FSH ,LH</a:t>
            </a:r>
            <a:r>
              <a:rPr lang="he-IL" dirty="0" smtClean="0">
                <a:solidFill>
                  <a:prstClr val="black"/>
                </a:solidFill>
              </a:rPr>
              <a:t> </a:t>
            </a:r>
            <a:r>
              <a:rPr lang="he-IL" dirty="0">
                <a:solidFill>
                  <a:prstClr val="black"/>
                </a:solidFill>
              </a:rPr>
              <a:t>מההיפוזה, </a:t>
            </a:r>
            <a:r>
              <a:rPr lang="he-IL" dirty="0" smtClean="0">
                <a:solidFill>
                  <a:prstClr val="black"/>
                </a:solidFill>
              </a:rPr>
              <a:t>מתחילים להבשיל זקיקים ובהם תאי ביצה לקראת הופעת </a:t>
            </a:r>
            <a:r>
              <a:rPr lang="he-IL" dirty="0" smtClean="0">
                <a:solidFill>
                  <a:schemeClr val="accent3"/>
                </a:solidFill>
              </a:rPr>
              <a:t>מחזור הווסת</a:t>
            </a:r>
            <a:r>
              <a:rPr lang="he-IL" dirty="0" smtClean="0">
                <a:solidFill>
                  <a:prstClr val="black"/>
                </a:solidFill>
              </a:rPr>
              <a:t>. תהליכי מחזור הווסת יחזרו </a:t>
            </a:r>
            <a:r>
              <a:rPr lang="he-IL" dirty="0" smtClean="0"/>
              <a:t>מעתה מדי חודש בחודשו בערך עד גיל 50, </a:t>
            </a:r>
            <a:r>
              <a:rPr lang="he-IL" dirty="0" smtClean="0">
                <a:solidFill>
                  <a:prstClr val="black"/>
                </a:solidFill>
              </a:rPr>
              <a:t>ומכאן הכינוי </a:t>
            </a:r>
            <a:r>
              <a:rPr lang="he-IL" dirty="0" smtClean="0">
                <a:solidFill>
                  <a:schemeClr val="accent3"/>
                </a:solidFill>
              </a:rPr>
              <a:t>"המחזור החודשי". </a:t>
            </a:r>
            <a:r>
              <a:rPr lang="he-IL" dirty="0">
                <a:solidFill>
                  <a:prstClr val="black"/>
                </a:solidFill>
              </a:rPr>
              <a:t>אורכו של המחזור החודשי הוא </a:t>
            </a:r>
            <a:r>
              <a:rPr lang="he-IL" noProof="1" smtClean="0">
                <a:solidFill>
                  <a:prstClr val="black"/>
                </a:solidFill>
              </a:rPr>
              <a:t>כ</a:t>
            </a:r>
            <a:r>
              <a:rPr lang="he-IL" noProof="1" smtClean="0">
                <a:solidFill>
                  <a:prstClr val="black"/>
                </a:solidFill>
                <a:latin typeface="Arial"/>
                <a:cs typeface="Arial"/>
              </a:rPr>
              <a:t>־</a:t>
            </a:r>
            <a:r>
              <a:rPr lang="he-IL" noProof="1" smtClean="0">
                <a:solidFill>
                  <a:prstClr val="black"/>
                </a:solidFill>
              </a:rPr>
              <a:t>28</a:t>
            </a:r>
            <a:r>
              <a:rPr lang="he-IL" dirty="0" smtClean="0">
                <a:solidFill>
                  <a:prstClr val="black"/>
                </a:solidFill>
              </a:rPr>
              <a:t> </a:t>
            </a:r>
            <a:r>
              <a:rPr lang="he-IL" dirty="0">
                <a:solidFill>
                  <a:prstClr val="black"/>
                </a:solidFill>
              </a:rPr>
              <a:t>יום </a:t>
            </a:r>
            <a:r>
              <a:rPr lang="he-IL" dirty="0" smtClean="0">
                <a:solidFill>
                  <a:prstClr val="black"/>
                </a:solidFill>
              </a:rPr>
              <a:t>בממוצע. </a:t>
            </a:r>
          </a:p>
          <a:p>
            <a:pPr fontAlgn="auto">
              <a:spcBef>
                <a:spcPts val="0"/>
              </a:spcBef>
              <a:spcAft>
                <a:spcPts val="0"/>
              </a:spcAft>
              <a:defRPr/>
            </a:pPr>
            <a:endParaRPr lang="he-IL" dirty="0" smtClean="0">
              <a:solidFill>
                <a:prstClr val="black"/>
              </a:solidFill>
            </a:endParaRPr>
          </a:p>
          <a:p>
            <a:pPr fontAlgn="auto">
              <a:spcBef>
                <a:spcPts val="0"/>
              </a:spcBef>
              <a:spcAft>
                <a:spcPts val="0"/>
              </a:spcAft>
              <a:defRPr/>
            </a:pPr>
            <a:endParaRPr lang="he-IL" u="sng" dirty="0" smtClean="0">
              <a:solidFill>
                <a:prstClr val="black"/>
              </a:solidFill>
            </a:endParaRPr>
          </a:p>
          <a:p>
            <a:pPr fontAlgn="auto">
              <a:spcBef>
                <a:spcPts val="0"/>
              </a:spcBef>
              <a:spcAft>
                <a:spcPts val="0"/>
              </a:spcAft>
              <a:defRPr/>
            </a:pPr>
            <a:r>
              <a:rPr lang="he-IL" u="sng" dirty="0" smtClean="0">
                <a:solidFill>
                  <a:prstClr val="black"/>
                </a:solidFill>
              </a:rPr>
              <a:t>מחזור הווסת כולל שני תהליכים מרכזיים המתרחשים</a:t>
            </a:r>
            <a:r>
              <a:rPr lang="he-IL" dirty="0" smtClean="0">
                <a:solidFill>
                  <a:prstClr val="black"/>
                </a:solidFill>
              </a:rPr>
              <a:t>: </a:t>
            </a:r>
          </a:p>
          <a:p>
            <a:pPr fontAlgn="auto">
              <a:spcBef>
                <a:spcPts val="0"/>
              </a:spcBef>
              <a:spcAft>
                <a:spcPts val="0"/>
              </a:spcAft>
              <a:defRPr/>
            </a:pPr>
            <a:endParaRPr lang="he-IL" dirty="0" smtClean="0">
              <a:solidFill>
                <a:prstClr val="black"/>
              </a:solidFill>
            </a:endParaRPr>
          </a:p>
          <a:p>
            <a:pPr fontAlgn="auto">
              <a:spcBef>
                <a:spcPts val="0"/>
              </a:spcBef>
              <a:spcAft>
                <a:spcPts val="0"/>
              </a:spcAft>
              <a:defRPr/>
            </a:pPr>
            <a:r>
              <a:rPr lang="he-IL" dirty="0" smtClean="0">
                <a:solidFill>
                  <a:srgbClr val="FF6600"/>
                </a:solidFill>
              </a:rPr>
              <a:t>א. הבשלת אחת* הביציות </a:t>
            </a:r>
            <a:r>
              <a:rPr lang="he-IL" dirty="0" smtClean="0">
                <a:solidFill>
                  <a:prstClr val="black"/>
                </a:solidFill>
              </a:rPr>
              <a:t>בשחלה </a:t>
            </a:r>
          </a:p>
          <a:p>
            <a:pPr fontAlgn="auto">
              <a:spcBef>
                <a:spcPts val="0"/>
              </a:spcBef>
              <a:spcAft>
                <a:spcPts val="0"/>
              </a:spcAft>
              <a:defRPr/>
            </a:pPr>
            <a:r>
              <a:rPr lang="he-IL" dirty="0">
                <a:solidFill>
                  <a:schemeClr val="accent3"/>
                </a:solidFill>
              </a:rPr>
              <a:t> </a:t>
            </a:r>
            <a:r>
              <a:rPr lang="he-IL" dirty="0" smtClean="0">
                <a:solidFill>
                  <a:schemeClr val="accent3"/>
                </a:solidFill>
              </a:rPr>
              <a:t>   וה</a:t>
            </a:r>
            <a:r>
              <a:rPr lang="he-IL" dirty="0" smtClean="0">
                <a:solidFill>
                  <a:srgbClr val="FF6600"/>
                </a:solidFill>
              </a:rPr>
              <a:t>ביוץ</a:t>
            </a:r>
            <a:r>
              <a:rPr lang="he-IL" dirty="0" smtClean="0">
                <a:solidFill>
                  <a:prstClr val="black"/>
                </a:solidFill>
              </a:rPr>
              <a:t> </a:t>
            </a:r>
            <a:r>
              <a:rPr lang="he-IL" dirty="0">
                <a:solidFill>
                  <a:prstClr val="black"/>
                </a:solidFill>
              </a:rPr>
              <a:t>= חריגת הביצית מן </a:t>
            </a:r>
            <a:r>
              <a:rPr lang="he-IL" dirty="0" smtClean="0">
                <a:solidFill>
                  <a:prstClr val="black"/>
                </a:solidFill>
              </a:rPr>
              <a:t>השחלה.</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smtClean="0">
              <a:solidFill>
                <a:prstClr val="black"/>
              </a:solidFill>
            </a:endParaRPr>
          </a:p>
          <a:p>
            <a:pPr fontAlgn="auto">
              <a:spcBef>
                <a:spcPts val="0"/>
              </a:spcBef>
              <a:spcAft>
                <a:spcPts val="0"/>
              </a:spcAft>
              <a:defRPr/>
            </a:pPr>
            <a:r>
              <a:rPr lang="he-IL" dirty="0" smtClean="0">
                <a:solidFill>
                  <a:srgbClr val="FF6600"/>
                </a:solidFill>
              </a:rPr>
              <a:t>ב. הכנת </a:t>
            </a:r>
            <a:r>
              <a:rPr lang="he-IL" dirty="0">
                <a:solidFill>
                  <a:srgbClr val="FF6600"/>
                </a:solidFill>
              </a:rPr>
              <a:t>הרחם לקליטת עובר</a:t>
            </a:r>
            <a:r>
              <a:rPr lang="he-IL" dirty="0" smtClean="0">
                <a:solidFill>
                  <a:prstClr val="black"/>
                </a:solidFill>
              </a:rPr>
              <a:t>.</a:t>
            </a:r>
          </a:p>
          <a:p>
            <a:pPr fontAlgn="auto">
              <a:spcBef>
                <a:spcPts val="0"/>
              </a:spcBef>
              <a:spcAft>
                <a:spcPts val="0"/>
              </a:spcAft>
              <a:defRPr/>
            </a:pPr>
            <a:endParaRPr lang="he-IL" dirty="0" smtClean="0">
              <a:solidFill>
                <a:prstClr val="black"/>
              </a:solidFill>
            </a:endParaRPr>
          </a:p>
          <a:p>
            <a:pPr fontAlgn="auto">
              <a:spcBef>
                <a:spcPts val="0"/>
              </a:spcBef>
              <a:spcAft>
                <a:spcPts val="0"/>
              </a:spcAft>
              <a:defRPr/>
            </a:pPr>
            <a:endParaRPr lang="he-IL" dirty="0" smtClean="0">
              <a:solidFill>
                <a:prstClr val="black"/>
              </a:solidFill>
            </a:endParaRPr>
          </a:p>
          <a:p>
            <a:pPr fontAlgn="auto">
              <a:spcBef>
                <a:spcPts val="0"/>
              </a:spcBef>
              <a:spcAft>
                <a:spcPts val="0"/>
              </a:spcAft>
              <a:defRPr/>
            </a:pPr>
            <a:r>
              <a:rPr lang="he-IL" dirty="0" smtClean="0">
                <a:solidFill>
                  <a:prstClr val="black"/>
                </a:solidFill>
              </a:rPr>
              <a:t>ראו פירוט בשקופיות הבאות.</a:t>
            </a:r>
            <a:endParaRPr lang="he-IL" dirty="0">
              <a:solidFill>
                <a:prstClr val="black"/>
              </a:solidFill>
            </a:endParaRPr>
          </a:p>
          <a:p>
            <a:pPr fontAlgn="auto">
              <a:spcBef>
                <a:spcPts val="0"/>
              </a:spcBef>
              <a:spcAft>
                <a:spcPts val="0"/>
              </a:spcAft>
              <a:buClr>
                <a:schemeClr val="accent3"/>
              </a:buClr>
              <a:defRPr/>
            </a:pPr>
            <a:endParaRPr lang="he-IL" sz="1000" dirty="0">
              <a:solidFill>
                <a:prstClr val="black"/>
              </a:solidFill>
            </a:endParaRPr>
          </a:p>
        </p:txBody>
      </p:sp>
      <p:sp>
        <p:nvSpPr>
          <p:cNvPr id="2" name="מלבן 1"/>
          <p:cNvSpPr/>
          <p:nvPr/>
        </p:nvSpPr>
        <p:spPr>
          <a:xfrm>
            <a:off x="162600" y="6146140"/>
            <a:ext cx="8597225" cy="523220"/>
          </a:xfrm>
          <a:prstGeom prst="rect">
            <a:avLst/>
          </a:prstGeom>
        </p:spPr>
        <p:txBody>
          <a:bodyPr wrap="none">
            <a:spAutoFit/>
          </a:bodyPr>
          <a:lstStyle/>
          <a:p>
            <a:r>
              <a:rPr lang="he-IL" sz="1400" b="1" dirty="0" smtClean="0">
                <a:solidFill>
                  <a:prstClr val="black"/>
                </a:solidFill>
              </a:rPr>
              <a:t>*בדרך כלל בכל </a:t>
            </a:r>
            <a:r>
              <a:rPr lang="he-IL" sz="1400" b="1" dirty="0" smtClean="0"/>
              <a:t>מחזור מתחילים להתפתח כמה זקיקים, אך לרוב, מדי חודש בחודשו ביצית אחת מבשילה ועוברת ביוץ. </a:t>
            </a:r>
          </a:p>
          <a:p>
            <a:r>
              <a:rPr lang="he-IL" sz="1400" b="1" dirty="0" smtClean="0"/>
              <a:t> אם שתי ביציות מבשילות יש סיכוי לתאומים </a:t>
            </a:r>
            <a:r>
              <a:rPr lang="he-IL" sz="1400" b="1" dirty="0" smtClean="0">
                <a:solidFill>
                  <a:prstClr val="black"/>
                </a:solidFill>
              </a:rPr>
              <a:t>(לא זהים). </a:t>
            </a:r>
            <a:endParaRPr lang="he-IL" sz="1400" b="1" dirty="0"/>
          </a:p>
        </p:txBody>
      </p:sp>
      <p:grpSp>
        <p:nvGrpSpPr>
          <p:cNvPr id="15" name="קבוצה 14"/>
          <p:cNvGrpSpPr/>
          <p:nvPr/>
        </p:nvGrpSpPr>
        <p:grpSpPr>
          <a:xfrm>
            <a:off x="971600" y="3212977"/>
            <a:ext cx="4559346" cy="2617465"/>
            <a:chOff x="459410" y="3286125"/>
            <a:chExt cx="4559346" cy="2617465"/>
          </a:xfrm>
        </p:grpSpPr>
        <p:pic>
          <p:nvPicPr>
            <p:cNvPr id="9"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l="13440" t="2274" b="8665"/>
            <a:stretch>
              <a:fillRect/>
            </a:stretch>
          </p:blipFill>
          <p:spPr bwMode="auto">
            <a:xfrm>
              <a:off x="459410" y="3286125"/>
              <a:ext cx="3415281" cy="2617465"/>
            </a:xfrm>
            <a:prstGeom prst="rect">
              <a:avLst/>
            </a:prstGeom>
            <a:noFill/>
            <a:ln w="19050" cap="sq">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מלבן 2"/>
            <p:cNvSpPr/>
            <p:nvPr/>
          </p:nvSpPr>
          <p:spPr>
            <a:xfrm>
              <a:off x="3879182" y="3933056"/>
              <a:ext cx="609462" cy="276999"/>
            </a:xfrm>
            <a:prstGeom prst="rect">
              <a:avLst/>
            </a:prstGeom>
          </p:spPr>
          <p:txBody>
            <a:bodyPr wrap="none">
              <a:spAutoFit/>
            </a:bodyPr>
            <a:lstStyle/>
            <a:p>
              <a:r>
                <a:rPr lang="he-IL" sz="1200" b="1" dirty="0"/>
                <a:t>א. </a:t>
              </a:r>
              <a:r>
                <a:rPr lang="he-IL" sz="1200" b="1" dirty="0" smtClean="0"/>
                <a:t>ביוץ</a:t>
              </a:r>
              <a:endParaRPr lang="he-IL" sz="1200" b="1" dirty="0"/>
            </a:p>
          </p:txBody>
        </p:sp>
        <p:sp>
          <p:nvSpPr>
            <p:cNvPr id="11" name="מלבן 10"/>
            <p:cNvSpPr/>
            <p:nvPr/>
          </p:nvSpPr>
          <p:spPr>
            <a:xfrm>
              <a:off x="3840228" y="4499836"/>
              <a:ext cx="1178528" cy="461665"/>
            </a:xfrm>
            <a:prstGeom prst="rect">
              <a:avLst/>
            </a:prstGeom>
          </p:spPr>
          <p:txBody>
            <a:bodyPr wrap="none">
              <a:spAutoFit/>
            </a:bodyPr>
            <a:lstStyle/>
            <a:p>
              <a:pPr algn="l"/>
              <a:r>
                <a:rPr lang="he-IL" sz="1200" b="1" dirty="0" smtClean="0"/>
                <a:t>ב. הכנת הרחם</a:t>
              </a:r>
            </a:p>
            <a:p>
              <a:pPr algn="l"/>
              <a:r>
                <a:rPr lang="he-IL" sz="1200" b="1" dirty="0"/>
                <a:t> </a:t>
              </a:r>
              <a:r>
                <a:rPr lang="he-IL" sz="1200" b="1" dirty="0" smtClean="0"/>
                <a:t>   לקליטת עובר</a:t>
              </a:r>
              <a:endParaRPr lang="he-IL" sz="1200" b="1" dirty="0"/>
            </a:p>
          </p:txBody>
        </p:sp>
        <p:cxnSp>
          <p:nvCxnSpPr>
            <p:cNvPr id="5" name="מחבר ישר 4"/>
            <p:cNvCxnSpPr>
              <a:stCxn id="3" idx="1"/>
            </p:cNvCxnSpPr>
            <p:nvPr/>
          </p:nvCxnSpPr>
          <p:spPr>
            <a:xfrm flipH="1" flipV="1">
              <a:off x="3563888" y="4071555"/>
              <a:ext cx="315294" cy="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מחבר ישר 13"/>
            <p:cNvCxnSpPr/>
            <p:nvPr/>
          </p:nvCxnSpPr>
          <p:spPr>
            <a:xfrm flipH="1" flipV="1">
              <a:off x="1907704" y="4725144"/>
              <a:ext cx="1980550" cy="5526"/>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8" name="TextBox 11"/>
          <p:cNvSpPr txBox="1">
            <a:spLocks noChangeArrowheads="1"/>
          </p:cNvSpPr>
          <p:nvPr/>
        </p:nvSpPr>
        <p:spPr bwMode="auto">
          <a:xfrm>
            <a:off x="5220072" y="3212976"/>
            <a:ext cx="3539753" cy="923931"/>
          </a:xfrm>
          <a:prstGeom prst="rect">
            <a:avLst/>
          </a:prstGeom>
          <a:noFill/>
          <a:ln w="19050">
            <a:solidFill>
              <a:srgbClr val="1D4C7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he-IL" dirty="0">
              <a:solidFill>
                <a:srgbClr val="000000"/>
              </a:solidFill>
            </a:endParaRPr>
          </a:p>
          <a:p>
            <a:pPr eaLnBrk="1" hangingPunct="1"/>
            <a:endParaRPr lang="he-IL" dirty="0">
              <a:solidFill>
                <a:srgbClr val="000000"/>
              </a:solidFill>
            </a:endParaRPr>
          </a:p>
          <a:p>
            <a:pPr eaLnBrk="1" hangingPunct="1"/>
            <a:endParaRPr lang="he-IL" dirty="0">
              <a:solidFill>
                <a:srgbClr val="000000"/>
              </a:solidFill>
            </a:endParaRPr>
          </a:p>
        </p:txBody>
      </p:sp>
      <p:sp>
        <p:nvSpPr>
          <p:cNvPr id="19" name="TextBox 11"/>
          <p:cNvSpPr txBox="1">
            <a:spLocks noChangeArrowheads="1"/>
          </p:cNvSpPr>
          <p:nvPr/>
        </p:nvSpPr>
        <p:spPr bwMode="auto">
          <a:xfrm>
            <a:off x="5868144" y="4289307"/>
            <a:ext cx="2891681" cy="722729"/>
          </a:xfrm>
          <a:prstGeom prst="rect">
            <a:avLst/>
          </a:prstGeom>
          <a:noFill/>
          <a:ln w="19050">
            <a:solidFill>
              <a:srgbClr val="1D4C7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he-IL" dirty="0">
              <a:solidFill>
                <a:srgbClr val="000000"/>
              </a:solidFill>
            </a:endParaRPr>
          </a:p>
          <a:p>
            <a:pPr eaLnBrk="1" hangingPunct="1"/>
            <a:endParaRPr lang="he-IL" dirty="0">
              <a:solidFill>
                <a:srgbClr val="000000"/>
              </a:solidFill>
            </a:endParaRPr>
          </a:p>
          <a:p>
            <a:pPr eaLnBrk="1" hangingPunct="1"/>
            <a:endParaRPr lang="he-IL" dirty="0">
              <a:solidFill>
                <a:srgbClr val="000000"/>
              </a:solidFill>
            </a:endParaRPr>
          </a:p>
        </p:txBody>
      </p:sp>
      <p:sp>
        <p:nvSpPr>
          <p:cNvPr id="16"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7"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15</a:t>
            </a:fld>
            <a:endParaRPr lang="he-IL" sz="1100" dirty="0" smtClean="0">
              <a:solidFill>
                <a:srgbClr val="A6A6A6"/>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idx="4294967295"/>
          </p:nvPr>
        </p:nvSpPr>
        <p:spPr>
          <a:xfrm>
            <a:off x="457200" y="44624"/>
            <a:ext cx="8229600" cy="368300"/>
          </a:xfrm>
          <a:prstGeom prst="rect">
            <a:avLst/>
          </a:prstGeom>
        </p:spPr>
        <p:txBody>
          <a:bodyPr/>
          <a:lstStyle/>
          <a:p>
            <a:pPr fontAlgn="auto">
              <a:defRPr/>
            </a:pPr>
            <a:r>
              <a:rPr lang="he-IL" sz="1800" b="1" dirty="0">
                <a:solidFill>
                  <a:srgbClr val="FF6600"/>
                </a:solidFill>
              </a:rPr>
              <a:t>תהליך א</a:t>
            </a:r>
            <a:r>
              <a:rPr lang="he-IL" sz="1800" b="1" dirty="0" smtClean="0">
                <a:solidFill>
                  <a:srgbClr val="FF6600"/>
                </a:solidFill>
              </a:rPr>
              <a:t>' במחזור החודשי </a:t>
            </a:r>
            <a:r>
              <a:rPr lang="he-IL" sz="1800" b="1" dirty="0">
                <a:solidFill>
                  <a:srgbClr val="FF6600"/>
                </a:solidFill>
              </a:rPr>
              <a:t>– הבשלת הביצית והביוץ</a:t>
            </a:r>
          </a:p>
        </p:txBody>
      </p:sp>
      <p:grpSp>
        <p:nvGrpSpPr>
          <p:cNvPr id="18" name="קבוצה 17"/>
          <p:cNvGrpSpPr/>
          <p:nvPr/>
        </p:nvGrpSpPr>
        <p:grpSpPr>
          <a:xfrm>
            <a:off x="719438" y="912953"/>
            <a:ext cx="8136904" cy="5756407"/>
            <a:chOff x="591564" y="2023557"/>
            <a:chExt cx="8136904" cy="5756407"/>
          </a:xfrm>
        </p:grpSpPr>
        <p:sp>
          <p:nvSpPr>
            <p:cNvPr id="19" name="TextBox 11"/>
            <p:cNvSpPr txBox="1">
              <a:spLocks noChangeArrowheads="1"/>
            </p:cNvSpPr>
            <p:nvPr/>
          </p:nvSpPr>
          <p:spPr bwMode="auto">
            <a:xfrm>
              <a:off x="4516134" y="2023557"/>
              <a:ext cx="4198670" cy="2228015"/>
            </a:xfrm>
            <a:prstGeom prst="rect">
              <a:avLst/>
            </a:prstGeom>
            <a:noFill/>
            <a:ln w="19050">
              <a:solidFill>
                <a:srgbClr val="1D4C7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4000"/>
                </a:lnSpc>
              </a:pPr>
              <a:r>
                <a:rPr lang="he-IL" dirty="0">
                  <a:solidFill>
                    <a:srgbClr val="000000"/>
                  </a:solidFill>
                </a:rPr>
                <a:t>בימים </a:t>
              </a:r>
              <a:r>
                <a:rPr lang="he-IL" dirty="0" smtClean="0">
                  <a:solidFill>
                    <a:srgbClr val="000000"/>
                  </a:solidFill>
                </a:rPr>
                <a:t>הראשונים* </a:t>
              </a:r>
              <a:r>
                <a:rPr lang="he-IL" dirty="0">
                  <a:solidFill>
                    <a:srgbClr val="000000"/>
                  </a:solidFill>
                </a:rPr>
                <a:t>של המחזור, עם תחילת דימום הווסת, </a:t>
              </a:r>
              <a:r>
                <a:rPr lang="he-IL" dirty="0" smtClean="0">
                  <a:solidFill>
                    <a:schemeClr val="accent3"/>
                  </a:solidFill>
                </a:rPr>
                <a:t>ביצית אחת </a:t>
              </a:r>
              <a:r>
                <a:rPr lang="he-IL" dirty="0" smtClean="0">
                  <a:solidFill>
                    <a:srgbClr val="FF6600"/>
                  </a:solidFill>
                </a:rPr>
                <a:t>מתחילה </a:t>
              </a:r>
              <a:r>
                <a:rPr lang="he-IL" dirty="0">
                  <a:solidFill>
                    <a:srgbClr val="FF6600"/>
                  </a:solidFill>
                </a:rPr>
                <a:t>להבשיל </a:t>
              </a:r>
              <a:r>
                <a:rPr lang="he-IL" dirty="0" smtClean="0">
                  <a:solidFill>
                    <a:srgbClr val="000000"/>
                  </a:solidFill>
                </a:rPr>
                <a:t>(</a:t>
              </a:r>
              <a:r>
                <a:rPr lang="he-IL" dirty="0">
                  <a:solidFill>
                    <a:srgbClr val="000000"/>
                  </a:solidFill>
                </a:rPr>
                <a:t>לרוב, רק באחת השחלות), והזקיק שמכיל אותה גדל ומתפתח. תהליך ההבשלה נמשך </a:t>
              </a:r>
              <a:endParaRPr lang="he-IL" dirty="0" smtClean="0">
                <a:solidFill>
                  <a:srgbClr val="000000"/>
                </a:solidFill>
              </a:endParaRPr>
            </a:p>
            <a:p>
              <a:pPr eaLnBrk="1" hangingPunct="1">
                <a:lnSpc>
                  <a:spcPct val="114000"/>
                </a:lnSpc>
              </a:pPr>
              <a:r>
                <a:rPr lang="he-IL" dirty="0" smtClean="0">
                  <a:solidFill>
                    <a:srgbClr val="000000"/>
                  </a:solidFill>
                </a:rPr>
                <a:t>כ</a:t>
              </a:r>
              <a:r>
                <a:rPr lang="he-IL" dirty="0" smtClean="0">
                  <a:solidFill>
                    <a:srgbClr val="000000"/>
                  </a:solidFill>
                  <a:latin typeface="Arial"/>
                  <a:cs typeface="Arial"/>
                </a:rPr>
                <a:t>־</a:t>
              </a:r>
              <a:r>
                <a:rPr lang="he-IL" dirty="0" smtClean="0">
                  <a:solidFill>
                    <a:srgbClr val="000000"/>
                  </a:solidFill>
                </a:rPr>
                <a:t>14 </a:t>
              </a:r>
              <a:r>
                <a:rPr lang="he-IL" dirty="0">
                  <a:solidFill>
                    <a:srgbClr val="000000"/>
                  </a:solidFill>
                </a:rPr>
                <a:t>יום, שבמהלכם הזקיק המתפתח מתקדם אל דופן השחלה עד שהוא מגיע אל מול פתח החצוצרה.</a:t>
              </a:r>
            </a:p>
            <a:p>
              <a:pPr eaLnBrk="1" hangingPunct="1"/>
              <a:endParaRPr lang="he-IL" dirty="0">
                <a:solidFill>
                  <a:srgbClr val="000000"/>
                </a:solidFill>
              </a:endParaRPr>
            </a:p>
            <a:p>
              <a:pPr eaLnBrk="1" hangingPunct="1"/>
              <a:endParaRPr lang="he-IL" dirty="0">
                <a:solidFill>
                  <a:srgbClr val="000000"/>
                </a:solidFill>
              </a:endParaRPr>
            </a:p>
            <a:p>
              <a:pPr eaLnBrk="1" hangingPunct="1"/>
              <a:endParaRPr lang="he-IL" dirty="0">
                <a:solidFill>
                  <a:srgbClr val="000000"/>
                </a:solidFill>
              </a:endParaRPr>
            </a:p>
          </p:txBody>
        </p:sp>
        <p:sp>
          <p:nvSpPr>
            <p:cNvPr id="23" name="TextBox 11"/>
            <p:cNvSpPr txBox="1">
              <a:spLocks noChangeArrowheads="1"/>
            </p:cNvSpPr>
            <p:nvPr/>
          </p:nvSpPr>
          <p:spPr bwMode="auto">
            <a:xfrm>
              <a:off x="4516134" y="4467596"/>
              <a:ext cx="4179725" cy="1179943"/>
            </a:xfrm>
            <a:prstGeom prst="rect">
              <a:avLst/>
            </a:prstGeom>
            <a:noFill/>
            <a:ln w="19050">
              <a:solidFill>
                <a:srgbClr val="1D4C7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4000"/>
                </a:lnSpc>
              </a:pPr>
              <a:r>
                <a:rPr lang="he-IL" dirty="0">
                  <a:solidFill>
                    <a:srgbClr val="000000"/>
                  </a:solidFill>
                </a:rPr>
                <a:t>באמצע המחזור החודשי, ביום </a:t>
              </a:r>
              <a:r>
                <a:rPr lang="he-IL" dirty="0" smtClean="0">
                  <a:solidFill>
                    <a:srgbClr val="000000"/>
                  </a:solidFill>
                </a:rPr>
                <a:t>ה</a:t>
              </a:r>
              <a:r>
                <a:rPr lang="he-IL" dirty="0" smtClean="0">
                  <a:solidFill>
                    <a:srgbClr val="000000"/>
                  </a:solidFill>
                  <a:latin typeface="Arial"/>
                  <a:cs typeface="Arial"/>
                </a:rPr>
                <a:t>־</a:t>
              </a:r>
              <a:r>
                <a:rPr lang="he-IL" dirty="0" smtClean="0">
                  <a:solidFill>
                    <a:srgbClr val="000000"/>
                  </a:solidFill>
                </a:rPr>
                <a:t>14 </a:t>
              </a:r>
              <a:r>
                <a:rPr lang="he-IL" dirty="0">
                  <a:solidFill>
                    <a:srgbClr val="000000"/>
                  </a:solidFill>
                </a:rPr>
                <a:t>בערך, מתרחש </a:t>
              </a:r>
              <a:r>
                <a:rPr lang="he-IL" dirty="0">
                  <a:solidFill>
                    <a:srgbClr val="FF6600"/>
                  </a:solidFill>
                </a:rPr>
                <a:t>הביוץ</a:t>
              </a:r>
              <a:r>
                <a:rPr lang="he-IL" dirty="0">
                  <a:solidFill>
                    <a:srgbClr val="000000"/>
                  </a:solidFill>
                </a:rPr>
                <a:t> – הביצית פורצת מן הזקיק ומן השחלה ויוצאת אל החצוצרה.</a:t>
              </a:r>
            </a:p>
            <a:p>
              <a:pPr eaLnBrk="1" hangingPunct="1"/>
              <a:endParaRPr lang="he-IL" dirty="0">
                <a:solidFill>
                  <a:srgbClr val="000000"/>
                </a:solidFill>
              </a:endParaRPr>
            </a:p>
            <a:p>
              <a:pPr eaLnBrk="1" hangingPunct="1"/>
              <a:endParaRPr lang="he-IL" dirty="0">
                <a:solidFill>
                  <a:srgbClr val="000000"/>
                </a:solidFill>
              </a:endParaRPr>
            </a:p>
          </p:txBody>
        </p:sp>
        <p:sp>
          <p:nvSpPr>
            <p:cNvPr id="24" name="TextBox 11"/>
            <p:cNvSpPr txBox="1">
              <a:spLocks noChangeArrowheads="1"/>
            </p:cNvSpPr>
            <p:nvPr/>
          </p:nvSpPr>
          <p:spPr bwMode="auto">
            <a:xfrm>
              <a:off x="591564" y="5907756"/>
              <a:ext cx="8136904" cy="1872208"/>
            </a:xfrm>
            <a:prstGeom prst="rect">
              <a:avLst/>
            </a:prstGeom>
            <a:noFill/>
            <a:ln w="19050">
              <a:solidFill>
                <a:srgbClr val="1D4C7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4000"/>
                </a:lnSpc>
              </a:pPr>
              <a:r>
                <a:rPr lang="he-IL" dirty="0">
                  <a:solidFill>
                    <a:srgbClr val="000000"/>
                  </a:solidFill>
                </a:rPr>
                <a:t>לאחר הביוץ, הביצית הבשלה שחרגה מן השחלה ממשיכה לנוע בחצוצרה לכיוון </a:t>
              </a:r>
              <a:r>
                <a:rPr lang="he-IL" dirty="0" smtClean="0">
                  <a:solidFill>
                    <a:srgbClr val="000000"/>
                  </a:solidFill>
                </a:rPr>
                <a:t>הרחם, והיא זמינה להפריה במשך </a:t>
              </a:r>
              <a:r>
                <a:rPr lang="he-IL" noProof="1" smtClean="0">
                  <a:solidFill>
                    <a:srgbClr val="000000"/>
                  </a:solidFill>
                </a:rPr>
                <a:t>כ</a:t>
              </a:r>
              <a:r>
                <a:rPr lang="he-IL" noProof="1" smtClean="0">
                  <a:solidFill>
                    <a:srgbClr val="000000"/>
                  </a:solidFill>
                  <a:latin typeface="Arial"/>
                  <a:cs typeface="Arial"/>
                </a:rPr>
                <a:t>־</a:t>
              </a:r>
              <a:r>
                <a:rPr lang="he-IL" noProof="1" smtClean="0">
                  <a:solidFill>
                    <a:srgbClr val="000000"/>
                  </a:solidFill>
                </a:rPr>
                <a:t>24</a:t>
              </a:r>
              <a:r>
                <a:rPr lang="he-IL" dirty="0" smtClean="0">
                  <a:solidFill>
                    <a:srgbClr val="000000"/>
                  </a:solidFill>
                </a:rPr>
                <a:t> שעות.</a:t>
              </a:r>
              <a:endParaRPr lang="he-IL" dirty="0">
                <a:solidFill>
                  <a:srgbClr val="000000"/>
                </a:solidFill>
              </a:endParaRPr>
            </a:p>
            <a:p>
              <a:pPr eaLnBrk="1" hangingPunct="1">
                <a:lnSpc>
                  <a:spcPct val="114000"/>
                </a:lnSpc>
              </a:pPr>
              <a:r>
                <a:rPr lang="he-IL" dirty="0">
                  <a:solidFill>
                    <a:srgbClr val="000000"/>
                  </a:solidFill>
                </a:rPr>
                <a:t>הזקיק שנותר </a:t>
              </a:r>
              <a:r>
                <a:rPr lang="he-IL" dirty="0" smtClean="0">
                  <a:solidFill>
                    <a:srgbClr val="000000"/>
                  </a:solidFill>
                </a:rPr>
                <a:t>ללא תא הביצה </a:t>
              </a:r>
              <a:r>
                <a:rPr lang="he-IL" dirty="0" smtClean="0"/>
                <a:t>נסגר ומתמלא </a:t>
              </a:r>
              <a:r>
                <a:rPr lang="he-IL" dirty="0" smtClean="0">
                  <a:solidFill>
                    <a:srgbClr val="000000"/>
                  </a:solidFill>
                </a:rPr>
                <a:t>בחומר שומני צהוב, ולכן הוא נקרא </a:t>
              </a:r>
              <a:r>
                <a:rPr lang="he-IL" dirty="0" smtClean="0">
                  <a:solidFill>
                    <a:schemeClr val="accent3"/>
                  </a:solidFill>
                </a:rPr>
                <a:t>הגופיף הצהוב</a:t>
              </a:r>
              <a:r>
                <a:rPr lang="he-IL" dirty="0" smtClean="0">
                  <a:solidFill>
                    <a:srgbClr val="000000"/>
                  </a:solidFill>
                </a:rPr>
                <a:t> (</a:t>
              </a:r>
              <a:r>
                <a:rPr lang="he-IL" dirty="0">
                  <a:solidFill>
                    <a:srgbClr val="000000"/>
                  </a:solidFill>
                </a:rPr>
                <a:t>תפקידו יוסבר בהמשך).</a:t>
              </a:r>
            </a:p>
            <a:p>
              <a:pPr eaLnBrk="1" hangingPunct="1"/>
              <a:r>
                <a:rPr lang="he-IL" dirty="0" smtClean="0">
                  <a:solidFill>
                    <a:srgbClr val="000000"/>
                  </a:solidFill>
                </a:rPr>
                <a:t>אם לא חלה </a:t>
              </a:r>
              <a:r>
                <a:rPr lang="he-IL" u="sng" dirty="0" smtClean="0">
                  <a:solidFill>
                    <a:srgbClr val="000000"/>
                  </a:solidFill>
                </a:rPr>
                <a:t>הפריה</a:t>
              </a:r>
              <a:r>
                <a:rPr lang="he-IL" dirty="0">
                  <a:solidFill>
                    <a:srgbClr val="000000"/>
                  </a:solidFill>
                </a:rPr>
                <a:t>, </a:t>
              </a:r>
              <a:r>
                <a:rPr lang="he-IL" dirty="0" smtClean="0">
                  <a:solidFill>
                    <a:srgbClr val="000000"/>
                  </a:solidFill>
                </a:rPr>
                <a:t>הביצית מתפרקת (48–72 שעות לאחר </a:t>
              </a:r>
              <a:r>
                <a:rPr lang="he-IL" dirty="0" smtClean="0"/>
                <a:t>הביוץ), </a:t>
              </a:r>
              <a:r>
                <a:rPr lang="he-IL" dirty="0"/>
                <a:t>והגופיף הצהוב מתנוון בהדרגה במהלך המחצית השנייה של המחזור (בימים 18–</a:t>
              </a:r>
              <a:r>
                <a:rPr lang="he-IL" dirty="0">
                  <a:solidFill>
                    <a:srgbClr val="000000"/>
                  </a:solidFill>
                </a:rPr>
                <a:t>28).</a:t>
              </a:r>
            </a:p>
          </p:txBody>
        </p:sp>
      </p:grpSp>
      <p:grpSp>
        <p:nvGrpSpPr>
          <p:cNvPr id="33" name="קבוצה 32"/>
          <p:cNvGrpSpPr/>
          <p:nvPr/>
        </p:nvGrpSpPr>
        <p:grpSpPr>
          <a:xfrm>
            <a:off x="916" y="692696"/>
            <a:ext cx="4524375" cy="4057650"/>
            <a:chOff x="1716036" y="1577978"/>
            <a:chExt cx="4524375" cy="4057650"/>
          </a:xfrm>
        </p:grpSpPr>
        <p:pic>
          <p:nvPicPr>
            <p:cNvPr id="34"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6036" y="1577978"/>
              <a:ext cx="4524375"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קבוצה 34"/>
            <p:cNvGrpSpPr/>
            <p:nvPr/>
          </p:nvGrpSpPr>
          <p:grpSpPr>
            <a:xfrm>
              <a:off x="2085261" y="3413537"/>
              <a:ext cx="3171321" cy="2156092"/>
              <a:chOff x="2130744" y="3349903"/>
              <a:chExt cx="3171321" cy="2156092"/>
            </a:xfrm>
          </p:grpSpPr>
          <p:grpSp>
            <p:nvGrpSpPr>
              <p:cNvPr id="36" name="קבוצה 35"/>
              <p:cNvGrpSpPr/>
              <p:nvPr/>
            </p:nvGrpSpPr>
            <p:grpSpPr>
              <a:xfrm>
                <a:off x="2130744" y="3349903"/>
                <a:ext cx="3171321" cy="2156092"/>
                <a:chOff x="1545401" y="3411667"/>
                <a:chExt cx="3171321" cy="2156092"/>
              </a:xfrm>
            </p:grpSpPr>
            <p:sp>
              <p:nvSpPr>
                <p:cNvPr id="43" name="אליפסה 42"/>
                <p:cNvSpPr/>
                <p:nvPr/>
              </p:nvSpPr>
              <p:spPr>
                <a:xfrm rot="20441344">
                  <a:off x="1545401" y="3684658"/>
                  <a:ext cx="2960765" cy="1777142"/>
                </a:xfrm>
                <a:prstGeom prst="ellipse">
                  <a:avLst/>
                </a:prstGeom>
                <a:solidFill>
                  <a:srgbClr val="FF99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44" name="קבוצה 43"/>
                <p:cNvGrpSpPr/>
                <p:nvPr/>
              </p:nvGrpSpPr>
              <p:grpSpPr>
                <a:xfrm>
                  <a:off x="1728010" y="3650680"/>
                  <a:ext cx="2079210" cy="1917079"/>
                  <a:chOff x="3574836" y="2282413"/>
                  <a:chExt cx="2079210" cy="1917079"/>
                </a:xfrm>
              </p:grpSpPr>
              <p:pic>
                <p:nvPicPr>
                  <p:cNvPr id="47"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091" b="97727" l="0" r="88571"/>
                            </a14:imgEffect>
                          </a14:imgLayer>
                        </a14:imgProps>
                      </a:ext>
                      <a:ext uri="{28A0092B-C50C-407E-A947-70E740481C1C}">
                        <a14:useLocalDpi xmlns:a14="http://schemas.microsoft.com/office/drawing/2010/main" val="0"/>
                      </a:ext>
                    </a:extLst>
                  </a:blip>
                  <a:srcRect/>
                  <a:stretch>
                    <a:fillRect/>
                  </a:stretch>
                </p:blipFill>
                <p:spPr bwMode="auto">
                  <a:xfrm>
                    <a:off x="3574836" y="3204963"/>
                    <a:ext cx="3333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3965713" y="2764930"/>
                    <a:ext cx="38100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9804" b="86275" l="0" r="100000"/>
                            </a14:imgEffect>
                          </a14:imgLayer>
                        </a14:imgProps>
                      </a:ext>
                      <a:ext uri="{28A0092B-C50C-407E-A947-70E740481C1C}">
                        <a14:useLocalDpi xmlns:a14="http://schemas.microsoft.com/office/drawing/2010/main" val="0"/>
                      </a:ext>
                    </a:extLst>
                  </a:blip>
                  <a:srcRect/>
                  <a:stretch>
                    <a:fillRect/>
                  </a:stretch>
                </p:blipFill>
                <p:spPr bwMode="auto">
                  <a:xfrm>
                    <a:off x="4547410" y="2386362"/>
                    <a:ext cx="3524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5"/>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231" b="89231" l="0" r="100000"/>
                            </a14:imgEffect>
                          </a14:imgLayer>
                        </a14:imgProps>
                      </a:ext>
                      <a:ext uri="{28A0092B-C50C-407E-A947-70E740481C1C}">
                        <a14:useLocalDpi xmlns:a14="http://schemas.microsoft.com/office/drawing/2010/main" val="0"/>
                      </a:ext>
                    </a:extLst>
                  </a:blip>
                  <a:srcRect/>
                  <a:stretch>
                    <a:fillRect/>
                  </a:stretch>
                </p:blipFill>
                <p:spPr bwMode="auto">
                  <a:xfrm>
                    <a:off x="5094803" y="2282413"/>
                    <a:ext cx="4572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7"/>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8824" l="8046" r="100000"/>
                            </a14:imgEffect>
                          </a14:imgLayer>
                        </a14:imgProps>
                      </a:ext>
                      <a:ext uri="{28A0092B-C50C-407E-A947-70E740481C1C}">
                        <a14:useLocalDpi xmlns:a14="http://schemas.microsoft.com/office/drawing/2010/main" val="0"/>
                      </a:ext>
                    </a:extLst>
                  </a:blip>
                  <a:srcRect/>
                  <a:stretch>
                    <a:fillRect/>
                  </a:stretch>
                </p:blipFill>
                <p:spPr bwMode="auto">
                  <a:xfrm>
                    <a:off x="4825371" y="3185080"/>
                    <a:ext cx="8286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8"/>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9375" b="92188" l="10000" r="90000"/>
                            </a14:imgEffect>
                          </a14:imgLayer>
                        </a14:imgProps>
                      </a:ext>
                      <a:ext uri="{28A0092B-C50C-407E-A947-70E740481C1C}">
                        <a14:useLocalDpi xmlns:a14="http://schemas.microsoft.com/office/drawing/2010/main" val="0"/>
                      </a:ext>
                    </a:extLst>
                  </a:blip>
                  <a:srcRect/>
                  <a:stretch>
                    <a:fillRect/>
                  </a:stretch>
                </p:blipFill>
                <p:spPr bwMode="auto">
                  <a:xfrm>
                    <a:off x="4105291" y="3589892"/>
                    <a:ext cx="6667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5" name="Picture 9"/>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7895" l="0" r="100000"/>
                          </a14:imgEffect>
                        </a14:imgLayer>
                      </a14:imgProps>
                    </a:ext>
                    <a:ext uri="{28A0092B-C50C-407E-A947-70E740481C1C}">
                      <a14:useLocalDpi xmlns:a14="http://schemas.microsoft.com/office/drawing/2010/main" val="0"/>
                    </a:ext>
                  </a:extLst>
                </a:blip>
                <a:srcRect/>
                <a:stretch>
                  <a:fillRect/>
                </a:stretch>
              </p:blipFill>
              <p:spPr bwMode="auto">
                <a:xfrm rot="13579903">
                  <a:off x="3770440" y="3578773"/>
                  <a:ext cx="781170" cy="104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1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345247" y="3411667"/>
                  <a:ext cx="3714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37" name="מחבר חץ ישר 36"/>
              <p:cNvCxnSpPr/>
              <p:nvPr/>
            </p:nvCxnSpPr>
            <p:spPr>
              <a:xfrm flipV="1">
                <a:off x="2535060" y="4448623"/>
                <a:ext cx="223336" cy="1686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מחבר חץ ישר 37"/>
              <p:cNvCxnSpPr/>
              <p:nvPr/>
            </p:nvCxnSpPr>
            <p:spPr>
              <a:xfrm rot="540000" flipV="1">
                <a:off x="3065515" y="3987556"/>
                <a:ext cx="223336" cy="2112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מחבר חץ ישר 38"/>
              <p:cNvCxnSpPr/>
              <p:nvPr/>
            </p:nvCxnSpPr>
            <p:spPr>
              <a:xfrm>
                <a:off x="3638352" y="3876020"/>
                <a:ext cx="19496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מחבר חץ ישר 39"/>
              <p:cNvCxnSpPr/>
              <p:nvPr/>
            </p:nvCxnSpPr>
            <p:spPr>
              <a:xfrm>
                <a:off x="4239965" y="3803401"/>
                <a:ext cx="194968" cy="526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מחבר חץ ישר 40"/>
              <p:cNvCxnSpPr/>
              <p:nvPr/>
            </p:nvCxnSpPr>
            <p:spPr>
              <a:xfrm flipH="1">
                <a:off x="4323090" y="4391028"/>
                <a:ext cx="185741" cy="2047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מחבר חץ ישר 41"/>
              <p:cNvCxnSpPr/>
              <p:nvPr/>
            </p:nvCxnSpPr>
            <p:spPr>
              <a:xfrm flipH="1">
                <a:off x="3419872" y="5147408"/>
                <a:ext cx="273697" cy="537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10" name="מלבן 9"/>
          <p:cNvSpPr/>
          <p:nvPr/>
        </p:nvSpPr>
        <p:spPr>
          <a:xfrm>
            <a:off x="3169986" y="2994526"/>
            <a:ext cx="433132" cy="276999"/>
          </a:xfrm>
          <a:prstGeom prst="rect">
            <a:avLst/>
          </a:prstGeom>
        </p:spPr>
        <p:txBody>
          <a:bodyPr wrap="none">
            <a:spAutoFit/>
          </a:bodyPr>
          <a:lstStyle/>
          <a:p>
            <a:r>
              <a:rPr lang="he-IL" sz="1200" b="1" dirty="0" smtClean="0">
                <a:solidFill>
                  <a:schemeClr val="bg2"/>
                </a:solidFill>
              </a:rPr>
              <a:t>ביוץ</a:t>
            </a:r>
            <a:endParaRPr lang="he-IL" sz="1200" b="1" dirty="0">
              <a:solidFill>
                <a:schemeClr val="bg2"/>
              </a:solidFill>
            </a:endParaRPr>
          </a:p>
        </p:txBody>
      </p:sp>
      <p:sp>
        <p:nvSpPr>
          <p:cNvPr id="30" name="TextBox 29"/>
          <p:cNvSpPr txBox="1"/>
          <p:nvPr/>
        </p:nvSpPr>
        <p:spPr>
          <a:xfrm>
            <a:off x="214313" y="548680"/>
            <a:ext cx="8555037" cy="357187"/>
          </a:xfrm>
          <a:prstGeom prst="rect">
            <a:avLst/>
          </a:prstGeom>
          <a:noFill/>
          <a:ln w="22225">
            <a:noFill/>
          </a:ln>
          <a:effectLst>
            <a:outerShdw sx="101000" sy="101000" algn="ctr" rotWithShape="0">
              <a:schemeClr val="bg1">
                <a:lumMod val="75000"/>
              </a:schemeClr>
            </a:outerShdw>
          </a:effectLst>
        </p:spPr>
        <p:txBody>
          <a:bodyPr rtlCol="1"/>
          <a:lstStyle/>
          <a:p>
            <a:pPr fontAlgn="auto">
              <a:lnSpc>
                <a:spcPct val="114000"/>
              </a:lnSpc>
              <a:spcBef>
                <a:spcPts val="0"/>
              </a:spcBef>
              <a:spcAft>
                <a:spcPts val="0"/>
              </a:spcAft>
              <a:defRPr/>
            </a:pPr>
            <a:r>
              <a:rPr lang="he-IL" b="1" dirty="0">
                <a:solidFill>
                  <a:schemeClr val="tx2"/>
                </a:solidFill>
              </a:rPr>
              <a:t>תהליך </a:t>
            </a:r>
            <a:r>
              <a:rPr lang="he-IL" b="1" dirty="0" smtClean="0">
                <a:solidFill>
                  <a:schemeClr val="tx2"/>
                </a:solidFill>
              </a:rPr>
              <a:t>א' </a:t>
            </a:r>
            <a:r>
              <a:rPr lang="he-IL" b="1" dirty="0">
                <a:solidFill>
                  <a:schemeClr val="tx2"/>
                </a:solidFill>
              </a:rPr>
              <a:t>– </a:t>
            </a:r>
            <a:r>
              <a:rPr lang="he-IL" b="1" dirty="0" smtClean="0">
                <a:solidFill>
                  <a:schemeClr val="tx2"/>
                </a:solidFill>
              </a:rPr>
              <a:t>הבשלת הביצית והביוץ</a:t>
            </a:r>
            <a:endParaRPr lang="he-IL" dirty="0">
              <a:solidFill>
                <a:schemeClr val="tx2"/>
              </a:solidFill>
            </a:endParaRPr>
          </a:p>
        </p:txBody>
      </p:sp>
      <p:sp>
        <p:nvSpPr>
          <p:cNvPr id="31"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32"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16</a:t>
            </a:fld>
            <a:endParaRPr lang="he-IL" sz="1100" dirty="0" smtClean="0">
              <a:solidFill>
                <a:srgbClr val="A6A6A6"/>
              </a:solidFill>
            </a:endParaRPr>
          </a:p>
        </p:txBody>
      </p:sp>
    </p:spTree>
    <p:extLst>
      <p:ext uri="{BB962C8B-B14F-4D97-AF65-F5344CB8AC3E}">
        <p14:creationId xmlns:p14="http://schemas.microsoft.com/office/powerpoint/2010/main" val="2576794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65538" name="קבוצה 31"/>
          <p:cNvGrpSpPr>
            <a:grpSpLocks/>
          </p:cNvGrpSpPr>
          <p:nvPr/>
        </p:nvGrpSpPr>
        <p:grpSpPr bwMode="auto">
          <a:xfrm>
            <a:off x="2346325" y="1346200"/>
            <a:ext cx="2759075" cy="2114550"/>
            <a:chOff x="2345547" y="1273985"/>
            <a:chExt cx="2760584" cy="2115844"/>
          </a:xfrm>
        </p:grpSpPr>
        <p:pic>
          <p:nvPicPr>
            <p:cNvPr id="65553"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l="13440" t="2274" b="8665"/>
            <a:stretch>
              <a:fillRect/>
            </a:stretch>
          </p:blipFill>
          <p:spPr bwMode="auto">
            <a:xfrm>
              <a:off x="2345547" y="1273985"/>
              <a:ext cx="2760584" cy="2115844"/>
            </a:xfrm>
            <a:prstGeom prst="rect">
              <a:avLst/>
            </a:prstGeom>
            <a:noFill/>
            <a:ln w="19050" cap="sq">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5554"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b="33333"/>
            <a:stretch>
              <a:fillRect/>
            </a:stretch>
          </p:blipFill>
          <p:spPr bwMode="auto">
            <a:xfrm>
              <a:off x="2774175" y="3240129"/>
              <a:ext cx="337956" cy="14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4416779" y="2817979"/>
              <a:ext cx="285906" cy="214444"/>
            </a:xfrm>
            <a:prstGeom prst="rect">
              <a:avLst/>
            </a:prstGeom>
            <a:noFill/>
            <a:ln w="22225">
              <a:noFill/>
            </a:ln>
            <a:effectLst/>
          </p:spPr>
          <p:txBody>
            <a:bodyPr rtlCol="1" anchor="ctr"/>
            <a:lstStyle/>
            <a:p>
              <a:pPr fontAlgn="auto">
                <a:spcBef>
                  <a:spcPts val="0"/>
                </a:spcBef>
                <a:spcAft>
                  <a:spcPts val="0"/>
                </a:spcAft>
                <a:defRPr/>
              </a:pPr>
              <a:r>
                <a:rPr lang="he-IL" b="1" dirty="0">
                  <a:solidFill>
                    <a:srgbClr val="FFC000"/>
                  </a:solidFill>
                  <a:latin typeface="Arial"/>
                  <a:cs typeface="Arial"/>
                </a:rPr>
                <a:t>2</a:t>
              </a:r>
            </a:p>
          </p:txBody>
        </p:sp>
      </p:grpSp>
      <p:sp>
        <p:nvSpPr>
          <p:cNvPr id="26" name="TextBox 25"/>
          <p:cNvSpPr txBox="1"/>
          <p:nvPr/>
        </p:nvSpPr>
        <p:spPr>
          <a:xfrm>
            <a:off x="0" y="642938"/>
            <a:ext cx="8715375" cy="21431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solidFill>
                <a:prstClr val="black"/>
              </a:solidFill>
            </a:endParaRPr>
          </a:p>
        </p:txBody>
      </p:sp>
      <p:sp>
        <p:nvSpPr>
          <p:cNvPr id="13" name="כותרת 12"/>
          <p:cNvSpPr>
            <a:spLocks noGrp="1"/>
          </p:cNvSpPr>
          <p:nvPr>
            <p:ph type="title" idx="4294967295"/>
          </p:nvPr>
        </p:nvSpPr>
        <p:spPr>
          <a:xfrm>
            <a:off x="457200" y="44624"/>
            <a:ext cx="8229600" cy="368300"/>
          </a:xfrm>
          <a:prstGeom prst="rect">
            <a:avLst/>
          </a:prstGeom>
        </p:spPr>
        <p:txBody>
          <a:bodyPr/>
          <a:lstStyle/>
          <a:p>
            <a:pPr fontAlgn="auto">
              <a:defRPr/>
            </a:pPr>
            <a:r>
              <a:rPr lang="he-IL" sz="1800" b="1" dirty="0">
                <a:solidFill>
                  <a:srgbClr val="FF6600"/>
                </a:solidFill>
                <a:ea typeface="+mn-ea"/>
              </a:rPr>
              <a:t>תהליך ב</a:t>
            </a:r>
            <a:r>
              <a:rPr lang="he-IL" sz="1800" b="1" dirty="0" smtClean="0">
                <a:solidFill>
                  <a:srgbClr val="FF6600"/>
                </a:solidFill>
                <a:ea typeface="+mn-ea"/>
              </a:rPr>
              <a:t>' במחזור החודשי </a:t>
            </a:r>
            <a:r>
              <a:rPr lang="he-IL" sz="1800" b="1" dirty="0">
                <a:solidFill>
                  <a:srgbClr val="FF6600"/>
                </a:solidFill>
                <a:ea typeface="+mn-ea"/>
              </a:rPr>
              <a:t>– הכנת הרחם לקליטת עובר</a:t>
            </a:r>
            <a:endParaRPr lang="he-IL" sz="1800" b="1" dirty="0" smtClean="0">
              <a:solidFill>
                <a:schemeClr val="accent6">
                  <a:lumMod val="50000"/>
                  <a:lumOff val="50000"/>
                </a:schemeClr>
              </a:solidFill>
              <a:ea typeface="+mn-ea"/>
            </a:endParaRPr>
          </a:p>
        </p:txBody>
      </p:sp>
      <p:sp>
        <p:nvSpPr>
          <p:cNvPr id="7" name="TextBox 6"/>
          <p:cNvSpPr txBox="1"/>
          <p:nvPr/>
        </p:nvSpPr>
        <p:spPr>
          <a:xfrm>
            <a:off x="214313" y="642938"/>
            <a:ext cx="8555037" cy="357187"/>
          </a:xfrm>
          <a:prstGeom prst="rect">
            <a:avLst/>
          </a:prstGeom>
          <a:noFill/>
          <a:ln w="22225">
            <a:noFill/>
          </a:ln>
          <a:effectLst>
            <a:outerShdw sx="101000" sy="101000" algn="ctr" rotWithShape="0">
              <a:schemeClr val="bg1">
                <a:lumMod val="75000"/>
              </a:schemeClr>
            </a:outerShdw>
          </a:effectLst>
        </p:spPr>
        <p:txBody>
          <a:bodyPr rtlCol="1"/>
          <a:lstStyle/>
          <a:p>
            <a:pPr fontAlgn="auto">
              <a:lnSpc>
                <a:spcPct val="114000"/>
              </a:lnSpc>
              <a:spcBef>
                <a:spcPts val="0"/>
              </a:spcBef>
              <a:spcAft>
                <a:spcPts val="0"/>
              </a:spcAft>
              <a:defRPr/>
            </a:pPr>
            <a:r>
              <a:rPr lang="he-IL" b="1" dirty="0">
                <a:solidFill>
                  <a:schemeClr val="tx2"/>
                </a:solidFill>
              </a:rPr>
              <a:t>תהליך ב' – הכנת הרחם לקליטת עובר</a:t>
            </a:r>
            <a:r>
              <a:rPr lang="he-IL" dirty="0">
                <a:solidFill>
                  <a:schemeClr val="tx2"/>
                </a:solidFill>
              </a:rPr>
              <a:t>:</a:t>
            </a:r>
          </a:p>
        </p:txBody>
      </p:sp>
      <p:sp>
        <p:nvSpPr>
          <p:cNvPr id="65544" name="TextBox 11"/>
          <p:cNvSpPr txBox="1">
            <a:spLocks noChangeArrowheads="1"/>
          </p:cNvSpPr>
          <p:nvPr/>
        </p:nvSpPr>
        <p:spPr bwMode="auto">
          <a:xfrm>
            <a:off x="4067944" y="3780664"/>
            <a:ext cx="4816475" cy="2643187"/>
          </a:xfrm>
          <a:prstGeom prst="rect">
            <a:avLst/>
          </a:prstGeom>
          <a:noFill/>
          <a:ln w="19050">
            <a:solidFill>
              <a:srgbClr val="1D4C7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4000"/>
              </a:lnSpc>
            </a:pPr>
            <a:r>
              <a:rPr lang="he-IL" u="sng" dirty="0">
                <a:solidFill>
                  <a:srgbClr val="000000"/>
                </a:solidFill>
              </a:rPr>
              <a:t>אם לא הייתה </a:t>
            </a:r>
            <a:r>
              <a:rPr lang="he-IL" u="sng" dirty="0" smtClean="0">
                <a:solidFill>
                  <a:srgbClr val="000000"/>
                </a:solidFill>
              </a:rPr>
              <a:t>הפריה</a:t>
            </a:r>
            <a:r>
              <a:rPr lang="he-IL" dirty="0" smtClean="0">
                <a:solidFill>
                  <a:srgbClr val="000000"/>
                </a:solidFill>
              </a:rPr>
              <a:t> </a:t>
            </a:r>
            <a:r>
              <a:rPr lang="he-IL" dirty="0" smtClean="0">
                <a:solidFill>
                  <a:srgbClr val="FF6600"/>
                </a:solidFill>
              </a:rPr>
              <a:t>רירית הרחם המעובה מתחילה להתפרק</a:t>
            </a:r>
            <a:r>
              <a:rPr lang="he-IL" dirty="0" smtClean="0">
                <a:solidFill>
                  <a:srgbClr val="000000"/>
                </a:solidFill>
              </a:rPr>
              <a:t> </a:t>
            </a:r>
            <a:r>
              <a:rPr lang="he-IL" dirty="0">
                <a:solidFill>
                  <a:srgbClr val="000000"/>
                </a:solidFill>
              </a:rPr>
              <a:t>כעשרה ימים לאחר </a:t>
            </a:r>
            <a:r>
              <a:rPr lang="he-IL" dirty="0" smtClean="0">
                <a:solidFill>
                  <a:srgbClr val="000000"/>
                </a:solidFill>
              </a:rPr>
              <a:t>הביוץ.  כשבועיים לאחר הביוץ, נימי הדם הרבים שצמחו בתוך השכבה המפותחת, נקרעים, והרירית נושרת. הדם שהיה בנימים שנקרעו והשרידים של תאי הרירית יוצאים דרך הנרתיק – זה </a:t>
            </a:r>
            <a:r>
              <a:rPr lang="he-IL" dirty="0" smtClean="0">
                <a:solidFill>
                  <a:prstClr val="black"/>
                </a:solidFill>
              </a:rPr>
              <a:t>דימום הווסת.</a:t>
            </a:r>
            <a:endParaRPr lang="he-IL" dirty="0" smtClean="0">
              <a:solidFill>
                <a:srgbClr val="000000"/>
              </a:solidFill>
            </a:endParaRPr>
          </a:p>
          <a:p>
            <a:pPr eaLnBrk="1" hangingPunct="1">
              <a:lnSpc>
                <a:spcPct val="114000"/>
              </a:lnSpc>
            </a:pPr>
            <a:r>
              <a:rPr lang="he-IL" dirty="0" smtClean="0">
                <a:solidFill>
                  <a:srgbClr val="000000"/>
                </a:solidFill>
              </a:rPr>
              <a:t>התחלת הדימום היא סיומו של מחזור חודשי אחד והתחלתו של מחזור חדש.</a:t>
            </a:r>
          </a:p>
          <a:p>
            <a:pPr eaLnBrk="1" hangingPunct="1"/>
            <a:endParaRPr lang="he-IL" dirty="0" smtClean="0">
              <a:solidFill>
                <a:srgbClr val="000000"/>
              </a:solidFill>
            </a:endParaRPr>
          </a:p>
          <a:p>
            <a:pPr eaLnBrk="1" hangingPunct="1"/>
            <a:endParaRPr lang="he-IL" dirty="0" smtClean="0">
              <a:solidFill>
                <a:srgbClr val="000000"/>
              </a:solidFill>
            </a:endParaRPr>
          </a:p>
        </p:txBody>
      </p:sp>
      <p:sp>
        <p:nvSpPr>
          <p:cNvPr id="65545" name="TextBox 11"/>
          <p:cNvSpPr txBox="1">
            <a:spLocks noChangeArrowheads="1"/>
          </p:cNvSpPr>
          <p:nvPr/>
        </p:nvSpPr>
        <p:spPr bwMode="auto">
          <a:xfrm>
            <a:off x="5286375" y="1190625"/>
            <a:ext cx="3429000" cy="2286000"/>
          </a:xfrm>
          <a:prstGeom prst="rect">
            <a:avLst/>
          </a:prstGeom>
          <a:noFill/>
          <a:ln w="19050">
            <a:solidFill>
              <a:srgbClr val="1D4C7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4000"/>
              </a:lnSpc>
            </a:pPr>
            <a:r>
              <a:rPr lang="he-IL" dirty="0" smtClean="0">
                <a:solidFill>
                  <a:srgbClr val="000000"/>
                </a:solidFill>
              </a:rPr>
              <a:t>בערך ביום השישי של המחזור החודשי, </a:t>
            </a:r>
            <a:r>
              <a:rPr lang="he-IL" dirty="0" smtClean="0">
                <a:solidFill>
                  <a:prstClr val="black"/>
                </a:solidFill>
              </a:rPr>
              <a:t>השכבה הפנימית של הרחם, שנקראת </a:t>
            </a:r>
            <a:r>
              <a:rPr lang="he-IL" dirty="0" smtClean="0">
                <a:solidFill>
                  <a:srgbClr val="FF6600"/>
                </a:solidFill>
              </a:rPr>
              <a:t>רירית הרחם, מתחילה להתעבות</a:t>
            </a:r>
            <a:r>
              <a:rPr lang="he-IL" dirty="0" smtClean="0">
                <a:solidFill>
                  <a:srgbClr val="000000"/>
                </a:solidFill>
              </a:rPr>
              <a:t>, ומתפתחים בה נימי דם רבים.</a:t>
            </a:r>
          </a:p>
          <a:p>
            <a:pPr eaLnBrk="1" hangingPunct="1">
              <a:lnSpc>
                <a:spcPct val="114000"/>
              </a:lnSpc>
            </a:pPr>
            <a:r>
              <a:rPr lang="he-IL" dirty="0" smtClean="0">
                <a:solidFill>
                  <a:srgbClr val="000000"/>
                </a:solidFill>
              </a:rPr>
              <a:t>הרירית המעובה מתפתחת ומגיעה לשיא בימים שלאחר הביוץ.</a:t>
            </a:r>
          </a:p>
          <a:p>
            <a:pPr eaLnBrk="1" hangingPunct="1"/>
            <a:endParaRPr lang="he-IL" dirty="0" smtClean="0">
              <a:solidFill>
                <a:srgbClr val="000000"/>
              </a:solidFill>
            </a:endParaRPr>
          </a:p>
          <a:p>
            <a:pPr eaLnBrk="1" hangingPunct="1"/>
            <a:endParaRPr lang="he-IL" dirty="0" smtClean="0">
              <a:solidFill>
                <a:srgbClr val="000000"/>
              </a:solidFill>
            </a:endParaRPr>
          </a:p>
          <a:p>
            <a:pPr eaLnBrk="1" hangingPunct="1"/>
            <a:endParaRPr lang="he-IL" dirty="0" smtClean="0">
              <a:solidFill>
                <a:srgbClr val="000000"/>
              </a:solidFill>
            </a:endParaRPr>
          </a:p>
        </p:txBody>
      </p:sp>
      <p:grpSp>
        <p:nvGrpSpPr>
          <p:cNvPr id="65546" name="קבוצה 32"/>
          <p:cNvGrpSpPr>
            <a:grpSpLocks/>
          </p:cNvGrpSpPr>
          <p:nvPr/>
        </p:nvGrpSpPr>
        <p:grpSpPr bwMode="auto">
          <a:xfrm>
            <a:off x="214313" y="285750"/>
            <a:ext cx="2786062" cy="2141538"/>
            <a:chOff x="214282" y="214290"/>
            <a:chExt cx="2786082" cy="2141418"/>
          </a:xfrm>
        </p:grpSpPr>
        <p:pic>
          <p:nvPicPr>
            <p:cNvPr id="65550"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l="13333" t="2293" b="8888"/>
            <a:stretch>
              <a:fillRect/>
            </a:stretch>
          </p:blipFill>
          <p:spPr bwMode="auto">
            <a:xfrm>
              <a:off x="214282" y="214290"/>
              <a:ext cx="2786082" cy="2141418"/>
            </a:xfrm>
            <a:prstGeom prst="rect">
              <a:avLst/>
            </a:prstGeom>
            <a:noFill/>
            <a:ln w="19050" cap="sq">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5551"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b="33333"/>
            <a:stretch>
              <a:fillRect/>
            </a:stretch>
          </p:blipFill>
          <p:spPr bwMode="auto">
            <a:xfrm>
              <a:off x="642910" y="2190884"/>
              <a:ext cx="337956" cy="14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2428860" y="1785827"/>
              <a:ext cx="285752" cy="214301"/>
            </a:xfrm>
            <a:prstGeom prst="rect">
              <a:avLst/>
            </a:prstGeom>
            <a:noFill/>
            <a:ln w="22225">
              <a:noFill/>
            </a:ln>
            <a:effectLst/>
          </p:spPr>
          <p:txBody>
            <a:bodyPr rtlCol="1" anchor="ctr"/>
            <a:lstStyle/>
            <a:p>
              <a:pPr fontAlgn="auto">
                <a:spcBef>
                  <a:spcPts val="0"/>
                </a:spcBef>
                <a:spcAft>
                  <a:spcPts val="0"/>
                </a:spcAft>
                <a:defRPr/>
              </a:pPr>
              <a:r>
                <a:rPr lang="he-IL" b="1" dirty="0">
                  <a:solidFill>
                    <a:srgbClr val="FFC000"/>
                  </a:solidFill>
                  <a:latin typeface="Arial"/>
                  <a:cs typeface="Arial"/>
                </a:rPr>
                <a:t>1</a:t>
              </a:r>
            </a:p>
          </p:txBody>
        </p:sp>
      </p:grpSp>
      <p:pic>
        <p:nvPicPr>
          <p:cNvPr id="65547"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l="11111" t="6140" b="1755"/>
          <a:stretch>
            <a:fillRect/>
          </a:stretch>
        </p:blipFill>
        <p:spPr bwMode="auto">
          <a:xfrm>
            <a:off x="571500" y="3786188"/>
            <a:ext cx="3135313" cy="2571750"/>
          </a:xfrm>
          <a:prstGeom prst="rect">
            <a:avLst/>
          </a:prstGeom>
          <a:noFill/>
          <a:ln w="19050" cap="sq">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2428875" y="6000750"/>
            <a:ext cx="1214438" cy="428625"/>
          </a:xfrm>
          <a:prstGeom prst="rect">
            <a:avLst/>
          </a:prstGeom>
          <a:noFill/>
          <a:ln w="22225">
            <a:noFill/>
          </a:ln>
          <a:effectLst/>
        </p:spPr>
        <p:txBody>
          <a:bodyPr rtlCol="1" anchor="ctr"/>
          <a:lstStyle/>
          <a:p>
            <a:pPr fontAlgn="auto">
              <a:spcBef>
                <a:spcPts val="0"/>
              </a:spcBef>
              <a:spcAft>
                <a:spcPts val="0"/>
              </a:spcAft>
              <a:defRPr/>
            </a:pPr>
            <a:r>
              <a:rPr lang="he-IL" sz="1600" b="1" dirty="0">
                <a:solidFill>
                  <a:srgbClr val="FFC000"/>
                </a:solidFill>
                <a:latin typeface="Arial"/>
                <a:cs typeface="Arial"/>
              </a:rPr>
              <a:t>שלב הווסת</a:t>
            </a:r>
          </a:p>
        </p:txBody>
      </p:sp>
      <p:sp>
        <p:nvSpPr>
          <p:cNvPr id="65549" name="מלבן 1"/>
          <p:cNvSpPr>
            <a:spLocks noChangeArrowheads="1"/>
          </p:cNvSpPr>
          <p:nvPr/>
        </p:nvSpPr>
        <p:spPr bwMode="auto">
          <a:xfrm>
            <a:off x="741363" y="6357938"/>
            <a:ext cx="31162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rtl="0" eaLnBrk="0" hangingPunct="0"/>
            <a:r>
              <a:rPr lang="he-IL" sz="1000" dirty="0" smtClean="0">
                <a:solidFill>
                  <a:prstClr val="black"/>
                </a:solidFill>
              </a:rPr>
              <a:t>© התמונות מתוך סימולציית מחזור ההורמונים והביוץ, מט"ח</a:t>
            </a:r>
          </a:p>
        </p:txBody>
      </p:sp>
      <p:sp>
        <p:nvSpPr>
          <p:cNvPr id="21"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17</a:t>
            </a:fld>
            <a:endParaRPr lang="he-IL" sz="1100" dirty="0" smtClean="0">
              <a:solidFill>
                <a:srgbClr val="A6A6A6"/>
              </a:solidFill>
            </a:endParaRPr>
          </a:p>
        </p:txBody>
      </p:sp>
    </p:spTree>
    <p:extLst>
      <p:ext uri="{BB962C8B-B14F-4D97-AF65-F5344CB8AC3E}">
        <p14:creationId xmlns:p14="http://schemas.microsoft.com/office/powerpoint/2010/main" val="1636582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33350" y="684213"/>
            <a:ext cx="8626475" cy="424497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solidFill>
                <a:prstClr val="black"/>
              </a:solidFill>
            </a:endParaRPr>
          </a:p>
        </p:txBody>
      </p:sp>
      <p:sp>
        <p:nvSpPr>
          <p:cNvPr id="13" name="כותרת 12"/>
          <p:cNvSpPr>
            <a:spLocks noGrp="1"/>
          </p:cNvSpPr>
          <p:nvPr>
            <p:ph type="title" idx="4294967295"/>
          </p:nvPr>
        </p:nvSpPr>
        <p:spPr>
          <a:xfrm>
            <a:off x="457200" y="44624"/>
            <a:ext cx="8229600" cy="368300"/>
          </a:xfrm>
          <a:prstGeom prst="rect">
            <a:avLst/>
          </a:prstGeom>
        </p:spPr>
        <p:txBody>
          <a:bodyPr/>
          <a:lstStyle/>
          <a:p>
            <a:pPr fontAlgn="auto">
              <a:defRPr/>
            </a:pPr>
            <a:r>
              <a:rPr lang="he-IL" sz="1800" b="1" dirty="0" smtClean="0">
                <a:solidFill>
                  <a:srgbClr val="FF6600"/>
                </a:solidFill>
              </a:rPr>
              <a:t>השינויים ברמות ההורמונים במהלך המחזור החודשי</a:t>
            </a:r>
            <a:endParaRPr lang="he-IL" sz="1800" b="1" dirty="0" smtClean="0">
              <a:solidFill>
                <a:srgbClr val="FF6600"/>
              </a:solidFill>
              <a:ea typeface="+mn-ea"/>
            </a:endParaRPr>
          </a:p>
        </p:txBody>
      </p:sp>
      <p:sp>
        <p:nvSpPr>
          <p:cNvPr id="7" name="TextBox 6"/>
          <p:cNvSpPr txBox="1"/>
          <p:nvPr/>
        </p:nvSpPr>
        <p:spPr>
          <a:xfrm>
            <a:off x="357188" y="692696"/>
            <a:ext cx="8412162" cy="1982787"/>
          </a:xfrm>
          <a:prstGeom prst="rect">
            <a:avLst/>
          </a:prstGeom>
          <a:noFill/>
          <a:ln w="22225">
            <a:noFill/>
          </a:ln>
          <a:effectLst>
            <a:outerShdw sx="101000" sy="101000" algn="ctr" rotWithShape="0">
              <a:schemeClr val="bg1">
                <a:lumMod val="75000"/>
              </a:schemeClr>
            </a:outerShdw>
          </a:effectLst>
        </p:spPr>
        <p:txBody>
          <a:bodyPr rtlCol="1"/>
          <a:lstStyle/>
          <a:p>
            <a:pPr fontAlgn="auto">
              <a:lnSpc>
                <a:spcPct val="114000"/>
              </a:lnSpc>
              <a:spcBef>
                <a:spcPts val="0"/>
              </a:spcBef>
              <a:spcAft>
                <a:spcPts val="0"/>
              </a:spcAft>
              <a:defRPr/>
            </a:pPr>
            <a:r>
              <a:rPr lang="he-IL" dirty="0">
                <a:solidFill>
                  <a:prstClr val="black"/>
                </a:solidFill>
              </a:rPr>
              <a:t>התהליכים המתרחשים במערכת הרבייה של האישה במהלך המחזור החודשי, מתואמים ומבוקרים:</a:t>
            </a:r>
          </a:p>
          <a:p>
            <a:pPr fontAlgn="auto">
              <a:lnSpc>
                <a:spcPct val="114000"/>
              </a:lnSpc>
              <a:spcBef>
                <a:spcPts val="0"/>
              </a:spcBef>
              <a:spcAft>
                <a:spcPts val="0"/>
              </a:spcAft>
              <a:defRPr/>
            </a:pPr>
            <a:endParaRPr lang="he-IL" dirty="0" smtClean="0">
              <a:solidFill>
                <a:srgbClr val="FF6600"/>
              </a:solidFill>
            </a:endParaRPr>
          </a:p>
          <a:p>
            <a:pPr marL="285750" indent="-285750" fontAlgn="auto">
              <a:lnSpc>
                <a:spcPct val="114000"/>
              </a:lnSpc>
              <a:spcBef>
                <a:spcPts val="0"/>
              </a:spcBef>
              <a:spcAft>
                <a:spcPts val="0"/>
              </a:spcAft>
              <a:buFont typeface="Wingdings" panose="05000000000000000000" pitchFamily="2" charset="2"/>
              <a:buChar char="§"/>
              <a:defRPr/>
            </a:pPr>
            <a:r>
              <a:rPr lang="he-IL" dirty="0" smtClean="0">
                <a:solidFill>
                  <a:srgbClr val="FF6600"/>
                </a:solidFill>
              </a:rPr>
              <a:t>יש </a:t>
            </a:r>
            <a:r>
              <a:rPr lang="he-IL" dirty="0">
                <a:solidFill>
                  <a:srgbClr val="FF6600"/>
                </a:solidFill>
              </a:rPr>
              <a:t>תיאום מלא בין הבשלת הביצית והביוץ לבין הכנת הרחם לקליטת העובר</a:t>
            </a:r>
            <a:r>
              <a:rPr lang="he-IL" dirty="0">
                <a:solidFill>
                  <a:prstClr val="black"/>
                </a:solidFill>
              </a:rPr>
              <a:t>, והוא שמאפשר </a:t>
            </a:r>
            <a:endParaRPr lang="he-IL" dirty="0" smtClean="0">
              <a:solidFill>
                <a:prstClr val="black"/>
              </a:solidFill>
            </a:endParaRPr>
          </a:p>
          <a:p>
            <a:pPr fontAlgn="auto">
              <a:lnSpc>
                <a:spcPct val="114000"/>
              </a:lnSpc>
              <a:spcBef>
                <a:spcPts val="0"/>
              </a:spcBef>
              <a:spcAft>
                <a:spcPts val="0"/>
              </a:spcAft>
              <a:defRPr/>
            </a:pPr>
            <a:r>
              <a:rPr lang="he-IL" dirty="0" smtClean="0">
                <a:solidFill>
                  <a:prstClr val="black"/>
                </a:solidFill>
              </a:rPr>
              <a:t>   את </a:t>
            </a:r>
            <a:r>
              <a:rPr lang="he-IL" dirty="0">
                <a:solidFill>
                  <a:prstClr val="black"/>
                </a:solidFill>
              </a:rPr>
              <a:t>קליטת הביצית המופרית ברחם והמשך ההיריון.</a:t>
            </a:r>
          </a:p>
          <a:p>
            <a:pPr marL="285750" indent="-285750" fontAlgn="auto">
              <a:lnSpc>
                <a:spcPct val="114000"/>
              </a:lnSpc>
              <a:spcBef>
                <a:spcPts val="0"/>
              </a:spcBef>
              <a:spcAft>
                <a:spcPts val="0"/>
              </a:spcAft>
              <a:buFont typeface="Wingdings" panose="05000000000000000000" pitchFamily="2" charset="2"/>
              <a:buChar char="§"/>
              <a:defRPr/>
            </a:pPr>
            <a:endParaRPr lang="he-IL" dirty="0" smtClean="0">
              <a:solidFill>
                <a:prstClr val="black"/>
              </a:solidFill>
            </a:endParaRPr>
          </a:p>
          <a:p>
            <a:pPr marL="285750" indent="-285750" fontAlgn="auto">
              <a:lnSpc>
                <a:spcPct val="114000"/>
              </a:lnSpc>
              <a:spcBef>
                <a:spcPts val="0"/>
              </a:spcBef>
              <a:spcAft>
                <a:spcPts val="0"/>
              </a:spcAft>
              <a:buFont typeface="Wingdings" panose="05000000000000000000" pitchFamily="2" charset="2"/>
              <a:buChar char="§"/>
              <a:defRPr/>
            </a:pPr>
            <a:endParaRPr lang="he-IL" dirty="0">
              <a:solidFill>
                <a:prstClr val="black"/>
              </a:solidFill>
            </a:endParaRPr>
          </a:p>
          <a:p>
            <a:pPr marL="285750" indent="-285750" fontAlgn="auto">
              <a:lnSpc>
                <a:spcPct val="114000"/>
              </a:lnSpc>
              <a:spcBef>
                <a:spcPts val="0"/>
              </a:spcBef>
              <a:spcAft>
                <a:spcPts val="0"/>
              </a:spcAft>
              <a:buFont typeface="Wingdings" panose="05000000000000000000" pitchFamily="2" charset="2"/>
              <a:buChar char="§"/>
              <a:defRPr/>
            </a:pPr>
            <a:r>
              <a:rPr lang="he-IL" dirty="0" smtClean="0">
                <a:solidFill>
                  <a:prstClr val="black"/>
                </a:solidFill>
              </a:rPr>
              <a:t>התיאום </a:t>
            </a:r>
            <a:r>
              <a:rPr lang="he-IL" dirty="0">
                <a:solidFill>
                  <a:prstClr val="black"/>
                </a:solidFill>
              </a:rPr>
              <a:t>נוצר בעקבות ויסות ופיקוח של </a:t>
            </a:r>
            <a:r>
              <a:rPr lang="he-IL" dirty="0">
                <a:solidFill>
                  <a:srgbClr val="FF6600"/>
                </a:solidFill>
              </a:rPr>
              <a:t>הורמונים המופרשים </a:t>
            </a:r>
            <a:r>
              <a:rPr lang="he-IL" dirty="0" smtClean="0">
                <a:solidFill>
                  <a:schemeClr val="accent3"/>
                </a:solidFill>
              </a:rPr>
              <a:t>בדרך </a:t>
            </a:r>
            <a:r>
              <a:rPr lang="he-IL" dirty="0">
                <a:solidFill>
                  <a:schemeClr val="accent3"/>
                </a:solidFill>
              </a:rPr>
              <a:t>מחזורית </a:t>
            </a:r>
            <a:r>
              <a:rPr lang="he-IL" dirty="0">
                <a:solidFill>
                  <a:prstClr val="black"/>
                </a:solidFill>
              </a:rPr>
              <a:t>מההיפותלמוס, מההיפופיזה ומהשחלות של </a:t>
            </a:r>
            <a:r>
              <a:rPr lang="he-IL" dirty="0" smtClean="0">
                <a:solidFill>
                  <a:prstClr val="black"/>
                </a:solidFill>
              </a:rPr>
              <a:t>האישה </a:t>
            </a:r>
            <a:r>
              <a:rPr lang="he-IL" dirty="0">
                <a:solidFill>
                  <a:prstClr val="black"/>
                </a:solidFill>
              </a:rPr>
              <a:t>במהלך המחזור החודשי</a:t>
            </a:r>
            <a:r>
              <a:rPr lang="he-IL" dirty="0" smtClean="0">
                <a:solidFill>
                  <a:prstClr val="black"/>
                </a:solidFill>
              </a:rPr>
              <a:t>.</a:t>
            </a:r>
          </a:p>
          <a:p>
            <a:pPr marL="285750" indent="-285750" fontAlgn="auto">
              <a:lnSpc>
                <a:spcPct val="114000"/>
              </a:lnSpc>
              <a:spcBef>
                <a:spcPts val="0"/>
              </a:spcBef>
              <a:spcAft>
                <a:spcPts val="0"/>
              </a:spcAft>
              <a:buFont typeface="Wingdings" panose="05000000000000000000" pitchFamily="2" charset="2"/>
              <a:buChar char="§"/>
              <a:defRPr/>
            </a:pPr>
            <a:endParaRPr lang="he-IL" dirty="0" smtClean="0">
              <a:solidFill>
                <a:prstClr val="black"/>
              </a:solidFill>
            </a:endParaRPr>
          </a:p>
          <a:p>
            <a:pPr fontAlgn="auto">
              <a:lnSpc>
                <a:spcPct val="114000"/>
              </a:lnSpc>
              <a:spcBef>
                <a:spcPts val="0"/>
              </a:spcBef>
              <a:spcAft>
                <a:spcPts val="0"/>
              </a:spcAft>
              <a:defRPr/>
            </a:pPr>
            <a:endParaRPr lang="he-IL" dirty="0">
              <a:solidFill>
                <a:prstClr val="black"/>
              </a:solidFill>
            </a:endParaRPr>
          </a:p>
          <a:p>
            <a:pPr fontAlgn="auto">
              <a:lnSpc>
                <a:spcPct val="114000"/>
              </a:lnSpc>
              <a:spcBef>
                <a:spcPts val="0"/>
              </a:spcBef>
              <a:spcAft>
                <a:spcPts val="0"/>
              </a:spcAft>
              <a:defRPr/>
            </a:pPr>
            <a:r>
              <a:rPr lang="he-IL" dirty="0" smtClean="0">
                <a:solidFill>
                  <a:prstClr val="black"/>
                </a:solidFill>
              </a:rPr>
              <a:t>ראו פירוט בשקופית הבאה.</a:t>
            </a:r>
            <a:endParaRPr lang="he-IL" dirty="0">
              <a:solidFill>
                <a:prstClr val="black"/>
              </a:solidFill>
            </a:endParaRPr>
          </a:p>
          <a:p>
            <a:pPr fontAlgn="auto">
              <a:lnSpc>
                <a:spcPct val="114000"/>
              </a:lnSpc>
              <a:spcBef>
                <a:spcPts val="0"/>
              </a:spcBef>
              <a:spcAft>
                <a:spcPts val="0"/>
              </a:spcAft>
              <a:defRPr/>
            </a:pPr>
            <a:endParaRPr lang="he-IL" dirty="0">
              <a:solidFill>
                <a:prstClr val="black"/>
              </a:solidFill>
            </a:endParaRPr>
          </a:p>
        </p:txBody>
      </p:sp>
      <p:sp>
        <p:nvSpPr>
          <p:cNvPr id="9"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18</a:t>
            </a:fld>
            <a:endParaRPr lang="he-IL" sz="1100" dirty="0" smtClean="0">
              <a:solidFill>
                <a:srgbClr val="A6A6A6"/>
              </a:solidFill>
            </a:endParaRPr>
          </a:p>
        </p:txBody>
      </p:sp>
    </p:spTree>
    <p:extLst>
      <p:ext uri="{BB962C8B-B14F-4D97-AF65-F5344CB8AC3E}">
        <p14:creationId xmlns:p14="http://schemas.microsoft.com/office/powerpoint/2010/main" val="154045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313" y="660400"/>
            <a:ext cx="8555037" cy="5197475"/>
          </a:xfrm>
          <a:prstGeom prst="rect">
            <a:avLst/>
          </a:prstGeom>
          <a:noFill/>
          <a:ln w="22225">
            <a:noFill/>
          </a:ln>
          <a:effectLst>
            <a:outerShdw sx="101000" sy="101000" algn="ctr" rotWithShape="0">
              <a:schemeClr val="bg1">
                <a:lumMod val="75000"/>
              </a:schemeClr>
            </a:outerShdw>
          </a:effectLst>
        </p:spPr>
        <p:txBody>
          <a:bodyPr rtlCol="1"/>
          <a:lstStyle/>
          <a:p>
            <a:pPr fontAlgn="auto">
              <a:lnSpc>
                <a:spcPct val="114000"/>
              </a:lnSpc>
              <a:spcBef>
                <a:spcPts val="0"/>
              </a:spcBef>
              <a:spcAft>
                <a:spcPts val="0"/>
              </a:spcAft>
              <a:defRPr/>
            </a:pPr>
            <a:endParaRPr lang="he-IL" sz="1400" dirty="0">
              <a:solidFill>
                <a:prstClr val="black"/>
              </a:solidFill>
            </a:endParaRPr>
          </a:p>
        </p:txBody>
      </p:sp>
      <p:sp>
        <p:nvSpPr>
          <p:cNvPr id="26" name="TextBox 25"/>
          <p:cNvSpPr txBox="1"/>
          <p:nvPr/>
        </p:nvSpPr>
        <p:spPr>
          <a:xfrm>
            <a:off x="133350" y="684213"/>
            <a:ext cx="8510588" cy="424497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solidFill>
                <a:prstClr val="black"/>
              </a:solidFill>
            </a:endParaRPr>
          </a:p>
        </p:txBody>
      </p:sp>
      <p:sp>
        <p:nvSpPr>
          <p:cNvPr id="13" name="כותרת 12"/>
          <p:cNvSpPr>
            <a:spLocks noGrp="1"/>
          </p:cNvSpPr>
          <p:nvPr>
            <p:ph type="title" idx="4294967295"/>
          </p:nvPr>
        </p:nvSpPr>
        <p:spPr>
          <a:xfrm>
            <a:off x="457200" y="44624"/>
            <a:ext cx="8229600" cy="368300"/>
          </a:xfrm>
          <a:prstGeom prst="rect">
            <a:avLst/>
          </a:prstGeom>
        </p:spPr>
        <p:txBody>
          <a:bodyPr/>
          <a:lstStyle/>
          <a:p>
            <a:pPr fontAlgn="auto">
              <a:defRPr/>
            </a:pPr>
            <a:r>
              <a:rPr lang="he-IL" sz="1800" b="1" dirty="0" smtClean="0">
                <a:solidFill>
                  <a:srgbClr val="FF6600"/>
                </a:solidFill>
              </a:rPr>
              <a:t>השינויים ברמות ההורמונים במהלך המחזור החודשי</a:t>
            </a:r>
            <a:endParaRPr lang="he-IL" sz="1800" b="1" dirty="0" smtClean="0">
              <a:solidFill>
                <a:srgbClr val="FF6600"/>
              </a:solidFill>
              <a:ea typeface="+mn-ea"/>
            </a:endParaRPr>
          </a:p>
        </p:txBody>
      </p:sp>
      <p:grpSp>
        <p:nvGrpSpPr>
          <p:cNvPr id="67592" name="קבוצה 29"/>
          <p:cNvGrpSpPr>
            <a:grpSpLocks/>
          </p:cNvGrpSpPr>
          <p:nvPr/>
        </p:nvGrpSpPr>
        <p:grpSpPr bwMode="auto">
          <a:xfrm>
            <a:off x="142875" y="539750"/>
            <a:ext cx="4786313" cy="6207125"/>
            <a:chOff x="142844" y="539573"/>
            <a:chExt cx="4786346" cy="6207482"/>
          </a:xfrm>
        </p:grpSpPr>
        <p:grpSp>
          <p:nvGrpSpPr>
            <p:cNvPr id="67594" name="קבוצה 27"/>
            <p:cNvGrpSpPr>
              <a:grpSpLocks/>
            </p:cNvGrpSpPr>
            <p:nvPr/>
          </p:nvGrpSpPr>
          <p:grpSpPr bwMode="auto">
            <a:xfrm>
              <a:off x="142844" y="539573"/>
              <a:ext cx="4717456" cy="6032699"/>
              <a:chOff x="142844" y="512277"/>
              <a:chExt cx="4717456" cy="6032699"/>
            </a:xfrm>
          </p:grpSpPr>
          <p:grpSp>
            <p:nvGrpSpPr>
              <p:cNvPr id="67596" name="קבוצה 24"/>
              <p:cNvGrpSpPr>
                <a:grpSpLocks/>
              </p:cNvGrpSpPr>
              <p:nvPr/>
            </p:nvGrpSpPr>
            <p:grpSpPr bwMode="auto">
              <a:xfrm>
                <a:off x="142844" y="571480"/>
                <a:ext cx="4717456" cy="5973496"/>
                <a:chOff x="142844" y="500042"/>
                <a:chExt cx="4717456" cy="5973496"/>
              </a:xfrm>
            </p:grpSpPr>
            <p:grpSp>
              <p:nvGrpSpPr>
                <p:cNvPr id="67598" name="קבוצה 11"/>
                <p:cNvGrpSpPr>
                  <a:grpSpLocks/>
                </p:cNvGrpSpPr>
                <p:nvPr/>
              </p:nvGrpSpPr>
              <p:grpSpPr bwMode="auto">
                <a:xfrm>
                  <a:off x="142844" y="500042"/>
                  <a:ext cx="4717456" cy="5616306"/>
                  <a:chOff x="2928926" y="428604"/>
                  <a:chExt cx="5072098" cy="6015697"/>
                </a:xfrm>
              </p:grpSpPr>
              <p:pic>
                <p:nvPicPr>
                  <p:cNvPr id="67607" name="תמונה 10" descr="menstrual_cycle.jpg"/>
                  <p:cNvPicPr>
                    <a:picLocks noChangeAspect="1"/>
                  </p:cNvPicPr>
                  <p:nvPr/>
                </p:nvPicPr>
                <p:blipFill>
                  <a:blip r:embed="rId2" cstate="print">
                    <a:extLst>
                      <a:ext uri="{28A0092B-C50C-407E-A947-70E740481C1C}">
                        <a14:useLocalDpi xmlns:a14="http://schemas.microsoft.com/office/drawing/2010/main" val="0"/>
                      </a:ext>
                    </a:extLst>
                  </a:blip>
                  <a:srcRect l="7385" t="44572" b="40625"/>
                  <a:stretch>
                    <a:fillRect/>
                  </a:stretch>
                </p:blipFill>
                <p:spPr bwMode="auto">
                  <a:xfrm>
                    <a:off x="3214678" y="5372731"/>
                    <a:ext cx="4771768" cy="107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8" name="תמונה 9" descr="Endometrium_Cycle - fina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8926" y="428604"/>
                    <a:ext cx="5072098" cy="508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bwMode="auto">
                <a:xfrm>
                  <a:off x="2143108" y="6030749"/>
                  <a:ext cx="642942" cy="428650"/>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he-IL" sz="1600" b="1" i="1" dirty="0">
                      <a:latin typeface="+mn-lt"/>
                      <a:cs typeface="+mn-cs"/>
                    </a:rPr>
                    <a:t>ביוץ</a:t>
                  </a:r>
                </a:p>
              </p:txBody>
            </p:sp>
            <p:sp>
              <p:nvSpPr>
                <p:cNvPr id="17" name="TextBox 16"/>
                <p:cNvSpPr txBox="1"/>
                <p:nvPr/>
              </p:nvSpPr>
              <p:spPr bwMode="auto">
                <a:xfrm>
                  <a:off x="142844" y="5830712"/>
                  <a:ext cx="2214578" cy="642974"/>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he-IL" sz="1600" b="1" i="1" dirty="0">
                      <a:latin typeface="+mn-lt"/>
                      <a:cs typeface="+mn-cs"/>
                    </a:rPr>
                    <a:t>התפתחות הזקיק והבשלת הביצית</a:t>
                  </a:r>
                </a:p>
              </p:txBody>
            </p:sp>
            <p:sp>
              <p:nvSpPr>
                <p:cNvPr id="18" name="TextBox 17"/>
                <p:cNvSpPr txBox="1"/>
                <p:nvPr/>
              </p:nvSpPr>
              <p:spPr bwMode="auto">
                <a:xfrm>
                  <a:off x="2928926" y="5744982"/>
                  <a:ext cx="1214445" cy="571533"/>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he-IL" sz="1600" b="1" i="1" dirty="0">
                      <a:latin typeface="+mn-lt"/>
                      <a:cs typeface="+mn-cs"/>
                    </a:rPr>
                    <a:t>גופיף צהוב</a:t>
                  </a:r>
                </a:p>
              </p:txBody>
            </p:sp>
            <p:sp>
              <p:nvSpPr>
                <p:cNvPr id="19" name="TextBox 18"/>
                <p:cNvSpPr txBox="1"/>
                <p:nvPr/>
              </p:nvSpPr>
              <p:spPr bwMode="auto">
                <a:xfrm>
                  <a:off x="3214678" y="4143102"/>
                  <a:ext cx="1376372" cy="428650"/>
                </a:xfrm>
                <a:prstGeom prst="rect">
                  <a:avLst/>
                </a:prstGeom>
                <a:noFill/>
                <a:ln w="22225" cap="rnd">
                  <a:noFill/>
                  <a:round/>
                </a:ln>
                <a:effectLst/>
              </p:spPr>
              <p:txBody>
                <a:bodyPr rtlCol="1" anchor="ctr"/>
                <a:lstStyle/>
                <a:p>
                  <a:pPr algn="ctr" fontAlgn="auto">
                    <a:spcBef>
                      <a:spcPts val="0"/>
                    </a:spcBef>
                    <a:spcAft>
                      <a:spcPts val="0"/>
                    </a:spcAft>
                    <a:defRPr/>
                  </a:pPr>
                  <a:r>
                    <a:rPr lang="he-IL" b="1" dirty="0">
                      <a:latin typeface="+mn-lt"/>
                      <a:cs typeface="+mn-cs"/>
                    </a:rPr>
                    <a:t>רירית הרחם</a:t>
                  </a:r>
                </a:p>
              </p:txBody>
            </p:sp>
            <p:sp>
              <p:nvSpPr>
                <p:cNvPr id="21" name="TextBox 20"/>
                <p:cNvSpPr txBox="1"/>
                <p:nvPr/>
              </p:nvSpPr>
              <p:spPr bwMode="auto">
                <a:xfrm>
                  <a:off x="300008" y="1398157"/>
                  <a:ext cx="714380" cy="428650"/>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en-US" sz="1600" b="1" dirty="0">
                      <a:solidFill>
                        <a:srgbClr val="038EED"/>
                      </a:solidFill>
                      <a:latin typeface="+mn-lt"/>
                      <a:cs typeface="+mn-cs"/>
                    </a:rPr>
                    <a:t>FSH</a:t>
                  </a:r>
                  <a:endParaRPr lang="he-IL" sz="1600" b="1" dirty="0">
                    <a:solidFill>
                      <a:srgbClr val="038EED"/>
                    </a:solidFill>
                    <a:latin typeface="+mn-lt"/>
                    <a:cs typeface="+mn-cs"/>
                  </a:endParaRPr>
                </a:p>
              </p:txBody>
            </p:sp>
            <p:sp>
              <p:nvSpPr>
                <p:cNvPr id="22" name="TextBox 21"/>
                <p:cNvSpPr txBox="1"/>
                <p:nvPr/>
              </p:nvSpPr>
              <p:spPr bwMode="auto">
                <a:xfrm>
                  <a:off x="1643042" y="785346"/>
                  <a:ext cx="642941" cy="428650"/>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en-US" sz="1600" b="1" dirty="0">
                      <a:solidFill>
                        <a:srgbClr val="00B050"/>
                      </a:solidFill>
                      <a:latin typeface="+mn-lt"/>
                      <a:cs typeface="+mn-cs"/>
                    </a:rPr>
                    <a:t>LH</a:t>
                  </a:r>
                  <a:endParaRPr lang="he-IL" sz="1600" b="1" dirty="0">
                    <a:solidFill>
                      <a:srgbClr val="00B050"/>
                    </a:solidFill>
                    <a:latin typeface="+mn-lt"/>
                    <a:cs typeface="+mn-cs"/>
                  </a:endParaRPr>
                </a:p>
              </p:txBody>
            </p:sp>
            <p:sp>
              <p:nvSpPr>
                <p:cNvPr id="23" name="TextBox 22"/>
                <p:cNvSpPr txBox="1"/>
                <p:nvPr/>
              </p:nvSpPr>
              <p:spPr bwMode="auto">
                <a:xfrm>
                  <a:off x="1019150" y="2499945"/>
                  <a:ext cx="1052520" cy="428650"/>
                </a:xfrm>
                <a:prstGeom prst="rect">
                  <a:avLst/>
                </a:prstGeom>
                <a:noFill/>
                <a:ln w="22225" cap="rnd">
                  <a:noFill/>
                  <a:round/>
                </a:ln>
                <a:effectLst/>
              </p:spPr>
              <p:txBody>
                <a:bodyPr rtlCol="1" anchor="ctr"/>
                <a:lstStyle/>
                <a:p>
                  <a:pPr algn="ctr" fontAlgn="auto">
                    <a:spcBef>
                      <a:spcPts val="0"/>
                    </a:spcBef>
                    <a:spcAft>
                      <a:spcPts val="0"/>
                    </a:spcAft>
                    <a:defRPr/>
                  </a:pPr>
                  <a:r>
                    <a:rPr lang="he-IL" b="1" dirty="0">
                      <a:solidFill>
                        <a:schemeClr val="accent6">
                          <a:lumMod val="50000"/>
                          <a:lumOff val="50000"/>
                        </a:schemeClr>
                      </a:solidFill>
                      <a:latin typeface="+mn-lt"/>
                      <a:cs typeface="+mn-cs"/>
                    </a:rPr>
                    <a:t>אסטרוגן</a:t>
                  </a:r>
                </a:p>
              </p:txBody>
            </p:sp>
            <p:sp>
              <p:nvSpPr>
                <p:cNvPr id="24" name="TextBox 23"/>
                <p:cNvSpPr txBox="1"/>
                <p:nvPr/>
              </p:nvSpPr>
              <p:spPr bwMode="auto">
                <a:xfrm>
                  <a:off x="2714612" y="2030018"/>
                  <a:ext cx="1214446" cy="428650"/>
                </a:xfrm>
                <a:prstGeom prst="rect">
                  <a:avLst/>
                </a:prstGeom>
                <a:noFill/>
                <a:ln w="22225" cap="rnd">
                  <a:noFill/>
                  <a:round/>
                </a:ln>
                <a:effectLst/>
              </p:spPr>
              <p:txBody>
                <a:bodyPr rtlCol="1" anchor="ctr"/>
                <a:lstStyle/>
                <a:p>
                  <a:pPr algn="ctr" fontAlgn="auto">
                    <a:spcBef>
                      <a:spcPts val="0"/>
                    </a:spcBef>
                    <a:spcAft>
                      <a:spcPts val="0"/>
                    </a:spcAft>
                    <a:defRPr/>
                  </a:pPr>
                  <a:r>
                    <a:rPr lang="he-IL" b="1" dirty="0">
                      <a:solidFill>
                        <a:srgbClr val="F78609"/>
                      </a:solidFill>
                      <a:latin typeface="+mn-lt"/>
                      <a:cs typeface="+mn-cs"/>
                    </a:rPr>
                    <a:t>פרוגסטרון</a:t>
                  </a:r>
                </a:p>
              </p:txBody>
            </p:sp>
          </p:grpSp>
          <p:sp>
            <p:nvSpPr>
              <p:cNvPr id="67597" name="מלבן 1"/>
              <p:cNvSpPr>
                <a:spLocks noChangeArrowheads="1"/>
              </p:cNvSpPr>
              <p:nvPr/>
            </p:nvSpPr>
            <p:spPr bwMode="auto">
              <a:xfrm>
                <a:off x="214282" y="512277"/>
                <a:ext cx="24000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rtl="0" eaLnBrk="0" hangingPunct="0"/>
                <a:r>
                  <a:rPr lang="nl-NL" sz="1000"/>
                  <a:t>© DESIDERIUS (</a:t>
                </a:r>
                <a:r>
                  <a:rPr lang="nl-NL" sz="1000">
                    <a:hlinkClick r:id="rId4"/>
                  </a:rPr>
                  <a:t>Wikimedia commons</a:t>
                </a:r>
                <a:r>
                  <a:rPr lang="en-US" sz="1000" dirty="0"/>
                  <a:t>)</a:t>
                </a:r>
                <a:endParaRPr lang="he-IL" sz="1000" dirty="0"/>
              </a:p>
            </p:txBody>
          </p:sp>
        </p:grpSp>
        <p:sp>
          <p:nvSpPr>
            <p:cNvPr id="67595" name="מלבן 1"/>
            <p:cNvSpPr>
              <a:spLocks noChangeArrowheads="1"/>
            </p:cNvSpPr>
            <p:nvPr/>
          </p:nvSpPr>
          <p:spPr bwMode="auto">
            <a:xfrm>
              <a:off x="2410552" y="6500834"/>
              <a:ext cx="25186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a:r>
                <a:rPr lang="nl-NL" sz="1000" dirty="0"/>
                <a:t>© </a:t>
              </a:r>
              <a:r>
                <a:rPr lang="en-US" sz="1000" dirty="0"/>
                <a:t>Nicole Vacheret (</a:t>
              </a:r>
              <a:r>
                <a:rPr lang="en-US" sz="1000" u="sng" dirty="0">
                  <a:hlinkClick r:id="rId5"/>
                </a:rPr>
                <a:t>Wikimedia commons</a:t>
              </a:r>
              <a:r>
                <a:rPr lang="en-US" sz="1000" dirty="0"/>
                <a:t>)</a:t>
              </a:r>
            </a:p>
          </p:txBody>
        </p:sp>
      </p:grpSp>
      <p:sp>
        <p:nvSpPr>
          <p:cNvPr id="67593" name="TextBox 13"/>
          <p:cNvSpPr txBox="1">
            <a:spLocks noChangeArrowheads="1"/>
          </p:cNvSpPr>
          <p:nvPr/>
        </p:nvSpPr>
        <p:spPr bwMode="auto">
          <a:xfrm>
            <a:off x="4857750" y="744538"/>
            <a:ext cx="3857625" cy="3184525"/>
          </a:xfrm>
          <a:prstGeom prst="rect">
            <a:avLst/>
          </a:prstGeom>
          <a:noFill/>
          <a:ln w="19050">
            <a:solidFill>
              <a:srgbClr val="1D4C7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4000"/>
              </a:lnSpc>
            </a:pPr>
            <a:r>
              <a:rPr lang="he-IL" b="1" dirty="0">
                <a:solidFill>
                  <a:srgbClr val="FF6600"/>
                </a:solidFill>
              </a:rPr>
              <a:t>1. </a:t>
            </a:r>
            <a:r>
              <a:rPr lang="he-IL" b="1" u="sng" dirty="0">
                <a:solidFill>
                  <a:srgbClr val="000000"/>
                </a:solidFill>
              </a:rPr>
              <a:t>בתחילת המחזור</a:t>
            </a:r>
            <a:r>
              <a:rPr lang="he-IL" dirty="0">
                <a:solidFill>
                  <a:srgbClr val="000000"/>
                </a:solidFill>
              </a:rPr>
              <a:t>:</a:t>
            </a:r>
          </a:p>
          <a:p>
            <a:pPr eaLnBrk="1" hangingPunct="1">
              <a:lnSpc>
                <a:spcPct val="114000"/>
              </a:lnSpc>
            </a:pPr>
            <a:r>
              <a:rPr lang="he-IL" dirty="0">
                <a:solidFill>
                  <a:srgbClr val="000000"/>
                </a:solidFill>
              </a:rPr>
              <a:t>בעקבות הפרשת הורמון משחרר מההיפותלמוס, ההיפופיזה מתחילה להפריש את </a:t>
            </a:r>
            <a:r>
              <a:rPr lang="he-IL" dirty="0">
                <a:solidFill>
                  <a:srgbClr val="FF6600"/>
                </a:solidFill>
              </a:rPr>
              <a:t>ההורמון</a:t>
            </a:r>
            <a:r>
              <a:rPr lang="he-IL" dirty="0">
                <a:solidFill>
                  <a:srgbClr val="000000"/>
                </a:solidFill>
              </a:rPr>
              <a:t> </a:t>
            </a:r>
            <a:r>
              <a:rPr lang="en-US" dirty="0">
                <a:solidFill>
                  <a:srgbClr val="FF6600"/>
                </a:solidFill>
              </a:rPr>
              <a:t>FSH</a:t>
            </a:r>
            <a:r>
              <a:rPr lang="he-IL" dirty="0">
                <a:solidFill>
                  <a:srgbClr val="FF6600"/>
                </a:solidFill>
              </a:rPr>
              <a:t>, </a:t>
            </a:r>
            <a:r>
              <a:rPr lang="he-IL" dirty="0">
                <a:solidFill>
                  <a:srgbClr val="000000"/>
                </a:solidFill>
              </a:rPr>
              <a:t>שגורם לזקיק בשחלה לגדול ולהתפתח, ולביצית שבתוכו להבשיל. השם </a:t>
            </a:r>
            <a:r>
              <a:rPr lang="en-US" dirty="0">
                <a:solidFill>
                  <a:srgbClr val="000000"/>
                </a:solidFill>
              </a:rPr>
              <a:t>FSH</a:t>
            </a:r>
            <a:r>
              <a:rPr lang="he-IL" dirty="0">
                <a:solidFill>
                  <a:srgbClr val="000000"/>
                </a:solidFill>
              </a:rPr>
              <a:t> משמעו </a:t>
            </a:r>
            <a:r>
              <a:rPr lang="he-IL" dirty="0">
                <a:solidFill>
                  <a:srgbClr val="FF6600"/>
                </a:solidFill>
              </a:rPr>
              <a:t>"הורמון מגרה זקיק" </a:t>
            </a:r>
            <a:r>
              <a:rPr lang="he-IL" dirty="0">
                <a:solidFill>
                  <a:srgbClr val="000000"/>
                </a:solidFill>
              </a:rPr>
              <a:t>(</a:t>
            </a:r>
            <a:r>
              <a:rPr lang="en-US" dirty="0">
                <a:solidFill>
                  <a:srgbClr val="000000"/>
                </a:solidFill>
              </a:rPr>
              <a:t>Follicle Stimulating Hormone</a:t>
            </a:r>
            <a:r>
              <a:rPr lang="he-IL" dirty="0">
                <a:solidFill>
                  <a:srgbClr val="000000"/>
                </a:solidFill>
              </a:rPr>
              <a:t>). בתגובה לכך, הזקיק שבשחלה מפריש את </a:t>
            </a:r>
            <a:r>
              <a:rPr lang="he-IL" dirty="0">
                <a:solidFill>
                  <a:srgbClr val="FF6600"/>
                </a:solidFill>
              </a:rPr>
              <a:t>ההורמון אסטרוגן, </a:t>
            </a:r>
            <a:r>
              <a:rPr lang="he-IL" dirty="0">
                <a:solidFill>
                  <a:srgbClr val="000000"/>
                </a:solidFill>
              </a:rPr>
              <a:t>הגורם לרירית הרחם להתעבות.</a:t>
            </a:r>
          </a:p>
          <a:p>
            <a:pPr eaLnBrk="1" hangingPunct="1"/>
            <a:endParaRPr lang="he-IL" dirty="0">
              <a:solidFill>
                <a:srgbClr val="000000"/>
              </a:solidFill>
            </a:endParaRPr>
          </a:p>
          <a:p>
            <a:pPr eaLnBrk="1" hangingPunct="1"/>
            <a:endParaRPr lang="he-IL" dirty="0">
              <a:solidFill>
                <a:srgbClr val="000000"/>
              </a:solidFill>
            </a:endParaRPr>
          </a:p>
          <a:p>
            <a:pPr eaLnBrk="1" hangingPunct="1"/>
            <a:endParaRPr lang="he-IL" dirty="0">
              <a:solidFill>
                <a:srgbClr val="000000"/>
              </a:solidFill>
            </a:endParaRPr>
          </a:p>
        </p:txBody>
      </p:sp>
      <p:sp>
        <p:nvSpPr>
          <p:cNvPr id="67591" name="TextBox 14"/>
          <p:cNvSpPr txBox="1">
            <a:spLocks noChangeArrowheads="1"/>
          </p:cNvSpPr>
          <p:nvPr/>
        </p:nvSpPr>
        <p:spPr bwMode="auto">
          <a:xfrm>
            <a:off x="4857750" y="4143375"/>
            <a:ext cx="3857625" cy="2286000"/>
          </a:xfrm>
          <a:prstGeom prst="rect">
            <a:avLst/>
          </a:prstGeom>
          <a:noFill/>
          <a:ln w="19050">
            <a:solidFill>
              <a:srgbClr val="1D4C7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4000"/>
              </a:lnSpc>
            </a:pPr>
            <a:r>
              <a:rPr lang="he-IL" b="1" dirty="0">
                <a:solidFill>
                  <a:srgbClr val="FF6600"/>
                </a:solidFill>
              </a:rPr>
              <a:t>2. </a:t>
            </a:r>
            <a:r>
              <a:rPr lang="he-IL" b="1" u="sng" dirty="0">
                <a:solidFill>
                  <a:srgbClr val="000000"/>
                </a:solidFill>
              </a:rPr>
              <a:t>לקראת אמצע המחזור</a:t>
            </a:r>
            <a:r>
              <a:rPr lang="he-IL" dirty="0">
                <a:solidFill>
                  <a:srgbClr val="000000"/>
                </a:solidFill>
              </a:rPr>
              <a:t>:</a:t>
            </a:r>
          </a:p>
          <a:p>
            <a:pPr eaLnBrk="1" hangingPunct="1">
              <a:lnSpc>
                <a:spcPct val="114000"/>
              </a:lnSpc>
            </a:pPr>
            <a:r>
              <a:rPr lang="he-IL" dirty="0">
                <a:solidFill>
                  <a:srgbClr val="000000"/>
                </a:solidFill>
              </a:rPr>
              <a:t>רמת האסטרוגן הגבוהה גורמת להיפופיזה להפריש כמות רבה של </a:t>
            </a:r>
            <a:r>
              <a:rPr lang="he-IL" dirty="0">
                <a:solidFill>
                  <a:srgbClr val="FF6600"/>
                </a:solidFill>
              </a:rPr>
              <a:t>ההורמון </a:t>
            </a:r>
            <a:r>
              <a:rPr lang="en-US" dirty="0">
                <a:solidFill>
                  <a:srgbClr val="FF6600"/>
                </a:solidFill>
              </a:rPr>
              <a:t>LH</a:t>
            </a:r>
            <a:r>
              <a:rPr lang="he-IL" dirty="0">
                <a:solidFill>
                  <a:srgbClr val="FF6600"/>
                </a:solidFill>
              </a:rPr>
              <a:t> </a:t>
            </a:r>
            <a:r>
              <a:rPr lang="he-IL" dirty="0">
                <a:solidFill>
                  <a:srgbClr val="000000"/>
                </a:solidFill>
              </a:rPr>
              <a:t>(וגם עוד </a:t>
            </a:r>
            <a:r>
              <a:rPr lang="en-US" dirty="0">
                <a:solidFill>
                  <a:srgbClr val="000000"/>
                </a:solidFill>
              </a:rPr>
              <a:t>FSH</a:t>
            </a:r>
            <a:r>
              <a:rPr lang="he-IL" dirty="0">
                <a:solidFill>
                  <a:srgbClr val="000000"/>
                </a:solidFill>
              </a:rPr>
              <a:t>). </a:t>
            </a:r>
            <a:r>
              <a:rPr lang="he-IL" dirty="0" smtClean="0">
                <a:solidFill>
                  <a:srgbClr val="000000"/>
                </a:solidFill>
              </a:rPr>
              <a:t>ה</a:t>
            </a:r>
            <a:r>
              <a:rPr lang="he-IL" dirty="0" smtClean="0">
                <a:solidFill>
                  <a:srgbClr val="000000"/>
                </a:solidFill>
                <a:latin typeface="Arial"/>
                <a:cs typeface="Arial"/>
              </a:rPr>
              <a:t>־</a:t>
            </a:r>
            <a:r>
              <a:rPr lang="en-US" dirty="0" smtClean="0">
                <a:solidFill>
                  <a:srgbClr val="000000"/>
                </a:solidFill>
              </a:rPr>
              <a:t>LH</a:t>
            </a:r>
            <a:r>
              <a:rPr lang="he-IL" dirty="0" smtClean="0">
                <a:solidFill>
                  <a:srgbClr val="000000"/>
                </a:solidFill>
              </a:rPr>
              <a:t> </a:t>
            </a:r>
            <a:r>
              <a:rPr lang="he-IL" dirty="0">
                <a:solidFill>
                  <a:srgbClr val="000000"/>
                </a:solidFill>
              </a:rPr>
              <a:t>הוא </a:t>
            </a:r>
            <a:r>
              <a:rPr lang="he-IL" dirty="0">
                <a:solidFill>
                  <a:srgbClr val="FF6600"/>
                </a:solidFill>
              </a:rPr>
              <a:t>הורמון "משרה ביוץ" </a:t>
            </a:r>
            <a:r>
              <a:rPr lang="he-IL" dirty="0">
                <a:solidFill>
                  <a:srgbClr val="000000"/>
                </a:solidFill>
              </a:rPr>
              <a:t>– עלייתו החדה והירידה שאחריה גורמות לביצית הבְּשלה לחרוג מן השחלה ולזקיק להפוך לגופיף צהוב.</a:t>
            </a:r>
          </a:p>
          <a:p>
            <a:pPr eaLnBrk="1" hangingPunct="1"/>
            <a:endParaRPr lang="he-IL" dirty="0">
              <a:solidFill>
                <a:srgbClr val="000000"/>
              </a:solidFill>
            </a:endParaRPr>
          </a:p>
        </p:txBody>
      </p:sp>
      <p:sp>
        <p:nvSpPr>
          <p:cNvPr id="25"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7"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19</a:t>
            </a:fld>
            <a:endParaRPr lang="he-IL" sz="1100" dirty="0" smtClean="0">
              <a:solidFill>
                <a:srgbClr val="A6A6A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22323" y="548680"/>
            <a:ext cx="8429625" cy="1872208"/>
          </a:xfrm>
          <a:prstGeom prst="rect">
            <a:avLst/>
          </a:prstGeom>
          <a:noFill/>
          <a:ln w="22225">
            <a:noFill/>
          </a:ln>
          <a:effectLst>
            <a:outerShdw sx="101000" sy="101000" algn="ctr" rotWithShape="0">
              <a:schemeClr val="bg1">
                <a:lumMod val="75000"/>
              </a:schemeClr>
            </a:outerShdw>
          </a:effectLst>
        </p:spPr>
        <p:txBody>
          <a:bodyPr rtlCol="1"/>
          <a:lstStyle/>
          <a:p>
            <a:pPr marL="285750" indent="-285750" fontAlgn="auto">
              <a:spcBef>
                <a:spcPts val="0"/>
              </a:spcBef>
              <a:spcAft>
                <a:spcPts val="0"/>
              </a:spcAft>
              <a:buFont typeface="Wingdings" panose="05000000000000000000" pitchFamily="2" charset="2"/>
              <a:buChar char="§"/>
              <a:defRPr/>
            </a:pPr>
            <a:r>
              <a:rPr lang="he-IL" u="sng" dirty="0" smtClean="0">
                <a:solidFill>
                  <a:prstClr val="black"/>
                </a:solidFill>
              </a:rPr>
              <a:t>בתחילת </a:t>
            </a:r>
            <a:r>
              <a:rPr lang="he-IL" u="sng" dirty="0">
                <a:solidFill>
                  <a:prstClr val="black"/>
                </a:solidFill>
              </a:rPr>
              <a:t>חייהם, אין שוני רב בין הזכרים לנקבות</a:t>
            </a:r>
            <a:r>
              <a:rPr lang="he-IL" dirty="0">
                <a:solidFill>
                  <a:prstClr val="black"/>
                </a:solidFill>
              </a:rPr>
              <a:t>, </a:t>
            </a:r>
            <a:r>
              <a:rPr lang="he-IL" dirty="0" smtClean="0">
                <a:solidFill>
                  <a:prstClr val="black"/>
                </a:solidFill>
              </a:rPr>
              <a:t>וההבדלים </a:t>
            </a:r>
            <a:r>
              <a:rPr lang="he-IL" dirty="0">
                <a:solidFill>
                  <a:prstClr val="black"/>
                </a:solidFill>
              </a:rPr>
              <a:t>ביניהם </a:t>
            </a:r>
            <a:r>
              <a:rPr lang="he-IL" dirty="0" smtClean="0">
                <a:solidFill>
                  <a:prstClr val="black"/>
                </a:solidFill>
              </a:rPr>
              <a:t>המתבטאים </a:t>
            </a:r>
            <a:r>
              <a:rPr lang="he-IL" dirty="0">
                <a:solidFill>
                  <a:prstClr val="black"/>
                </a:solidFill>
              </a:rPr>
              <a:t>בעיקר באברי המין, הנקראים סימני מין ראשוניים.</a:t>
            </a:r>
          </a:p>
          <a:p>
            <a:pPr marL="285750" indent="-285750" fontAlgn="auto">
              <a:spcBef>
                <a:spcPts val="0"/>
              </a:spcBef>
              <a:spcAft>
                <a:spcPts val="0"/>
              </a:spcAft>
              <a:buFont typeface="Wingdings" panose="05000000000000000000" pitchFamily="2" charset="2"/>
              <a:buChar char="§"/>
              <a:defRPr/>
            </a:pPr>
            <a:r>
              <a:rPr lang="he-IL" u="sng" dirty="0" smtClean="0">
                <a:solidFill>
                  <a:prstClr val="black"/>
                </a:solidFill>
              </a:rPr>
              <a:t>בגיל ההתבגרות חלים </a:t>
            </a:r>
            <a:r>
              <a:rPr lang="he-IL" u="sng" dirty="0">
                <a:solidFill>
                  <a:prstClr val="black"/>
                </a:solidFill>
              </a:rPr>
              <a:t>שינויים הורמונליים ופיזיולוגיים</a:t>
            </a:r>
            <a:r>
              <a:rPr lang="he-IL" dirty="0">
                <a:solidFill>
                  <a:prstClr val="black"/>
                </a:solidFill>
              </a:rPr>
              <a:t> בעלי משמעות בבני שני המינים</a:t>
            </a:r>
            <a:r>
              <a:rPr lang="he-IL" dirty="0" smtClean="0">
                <a:solidFill>
                  <a:prstClr val="black"/>
                </a:solidFill>
              </a:rPr>
              <a:t>.</a:t>
            </a:r>
          </a:p>
          <a:p>
            <a:pPr fontAlgn="auto">
              <a:spcBef>
                <a:spcPts val="0"/>
              </a:spcBef>
              <a:spcAft>
                <a:spcPts val="0"/>
              </a:spcAft>
              <a:defRPr/>
            </a:pPr>
            <a:r>
              <a:rPr lang="he-IL" dirty="0">
                <a:solidFill>
                  <a:prstClr val="black"/>
                </a:solidFill>
              </a:rPr>
              <a:t> </a:t>
            </a:r>
            <a:r>
              <a:rPr lang="he-IL" dirty="0" smtClean="0">
                <a:solidFill>
                  <a:prstClr val="black"/>
                </a:solidFill>
              </a:rPr>
              <a:t>   באברי </a:t>
            </a:r>
            <a:r>
              <a:rPr lang="he-IL" dirty="0">
                <a:solidFill>
                  <a:prstClr val="black"/>
                </a:solidFill>
              </a:rPr>
              <a:t>המין </a:t>
            </a:r>
            <a:r>
              <a:rPr lang="he-IL" dirty="0" smtClean="0">
                <a:solidFill>
                  <a:prstClr val="black"/>
                </a:solidFill>
              </a:rPr>
              <a:t>מתפתחים תאי </a:t>
            </a:r>
            <a:r>
              <a:rPr lang="he-IL" dirty="0">
                <a:solidFill>
                  <a:prstClr val="black"/>
                </a:solidFill>
              </a:rPr>
              <a:t>רבייה כשירים </a:t>
            </a:r>
            <a:r>
              <a:rPr lang="he-IL" dirty="0" smtClean="0">
                <a:solidFill>
                  <a:prstClr val="black"/>
                </a:solidFill>
              </a:rPr>
              <a:t>להפריה, וחלים שינויים גופניים שונים הנקראים </a:t>
            </a:r>
          </a:p>
          <a:p>
            <a:pPr fontAlgn="auto">
              <a:spcBef>
                <a:spcPts val="0"/>
              </a:spcBef>
              <a:spcAft>
                <a:spcPts val="0"/>
              </a:spcAft>
              <a:defRPr/>
            </a:pPr>
            <a:r>
              <a:rPr lang="he-IL" dirty="0">
                <a:solidFill>
                  <a:prstClr val="black"/>
                </a:solidFill>
              </a:rPr>
              <a:t> </a:t>
            </a:r>
            <a:r>
              <a:rPr lang="he-IL" dirty="0" smtClean="0">
                <a:solidFill>
                  <a:prstClr val="black"/>
                </a:solidFill>
              </a:rPr>
              <a:t>   </a:t>
            </a:r>
            <a:r>
              <a:rPr lang="he-IL" u="sng" dirty="0" smtClean="0">
                <a:solidFill>
                  <a:prstClr val="black"/>
                </a:solidFill>
              </a:rPr>
              <a:t>סימני </a:t>
            </a:r>
            <a:r>
              <a:rPr lang="he-IL" u="sng" dirty="0">
                <a:solidFill>
                  <a:prstClr val="black"/>
                </a:solidFill>
              </a:rPr>
              <a:t>מין משניים</a:t>
            </a:r>
            <a:r>
              <a:rPr lang="he-IL" dirty="0" smtClean="0">
                <a:solidFill>
                  <a:prstClr val="black"/>
                </a:solidFill>
              </a:rPr>
              <a:t>*. כל </a:t>
            </a:r>
            <a:r>
              <a:rPr lang="he-IL" dirty="0">
                <a:solidFill>
                  <a:prstClr val="black"/>
                </a:solidFill>
              </a:rPr>
              <a:t>השינויים האלה מתרחשים בהשפעת </a:t>
            </a:r>
            <a:r>
              <a:rPr lang="he-IL" u="sng" dirty="0" smtClean="0">
                <a:solidFill>
                  <a:prstClr val="black"/>
                </a:solidFill>
              </a:rPr>
              <a:t>הורמונים</a:t>
            </a:r>
            <a:r>
              <a:rPr lang="he-IL" dirty="0" smtClean="0">
                <a:solidFill>
                  <a:prstClr val="black"/>
                </a:solidFill>
              </a:rPr>
              <a:t>. </a:t>
            </a:r>
          </a:p>
          <a:p>
            <a:pPr fontAlgn="auto">
              <a:spcBef>
                <a:spcPts val="0"/>
              </a:spcBef>
              <a:spcAft>
                <a:spcPts val="0"/>
              </a:spcAft>
              <a:defRPr/>
            </a:pPr>
            <a:endParaRPr lang="he-IL" dirty="0" smtClean="0">
              <a:solidFill>
                <a:prstClr val="black"/>
              </a:solidFill>
            </a:endParaRPr>
          </a:p>
          <a:p>
            <a:pPr fontAlgn="auto">
              <a:spcBef>
                <a:spcPts val="0"/>
              </a:spcBef>
              <a:spcAft>
                <a:spcPts val="0"/>
              </a:spcAft>
              <a:defRPr/>
            </a:pPr>
            <a:endParaRPr lang="he-IL" dirty="0" smtClean="0">
              <a:solidFill>
                <a:prstClr val="black"/>
              </a:solidFill>
            </a:endParaRPr>
          </a:p>
          <a:p>
            <a:pPr fontAlgn="auto">
              <a:spcBef>
                <a:spcPts val="0"/>
              </a:spcBef>
              <a:spcAft>
                <a:spcPts val="0"/>
              </a:spcAft>
              <a:defRPr/>
            </a:pPr>
            <a:endParaRPr lang="he-IL" dirty="0" smtClean="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smtClean="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smtClean="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smtClean="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smtClean="0">
              <a:solidFill>
                <a:prstClr val="black"/>
              </a:solidFill>
            </a:endParaRPr>
          </a:p>
          <a:p>
            <a:pPr fontAlgn="auto">
              <a:spcBef>
                <a:spcPts val="0"/>
              </a:spcBef>
              <a:spcAft>
                <a:spcPts val="0"/>
              </a:spcAft>
              <a:defRPr/>
            </a:pPr>
            <a:endParaRPr lang="he-IL" dirty="0" smtClean="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smtClean="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sz="1000" dirty="0">
              <a:solidFill>
                <a:prstClr val="black"/>
              </a:solidFill>
            </a:endParaRPr>
          </a:p>
        </p:txBody>
      </p:sp>
      <p:sp>
        <p:nvSpPr>
          <p:cNvPr id="13" name="כותרת 12"/>
          <p:cNvSpPr>
            <a:spLocks noGrp="1"/>
          </p:cNvSpPr>
          <p:nvPr>
            <p:ph type="title" idx="4294967295"/>
          </p:nvPr>
        </p:nvSpPr>
        <p:spPr>
          <a:xfrm>
            <a:off x="457200" y="44624"/>
            <a:ext cx="8229600" cy="368300"/>
          </a:xfrm>
          <a:prstGeom prst="rect">
            <a:avLst/>
          </a:prstGeom>
        </p:spPr>
        <p:txBody>
          <a:bodyPr/>
          <a:lstStyle/>
          <a:p>
            <a:pPr fontAlgn="auto">
              <a:defRPr/>
            </a:pPr>
            <a:r>
              <a:rPr lang="he-IL" sz="1800" b="1" dirty="0" smtClean="0">
                <a:solidFill>
                  <a:srgbClr val="FF6600"/>
                </a:solidFill>
                <a:ea typeface="+mn-ea"/>
              </a:rPr>
              <a:t>ויסות הורמונלי </a:t>
            </a:r>
            <a:r>
              <a:rPr lang="he-IL" sz="1800" b="1" dirty="0" smtClean="0">
                <a:solidFill>
                  <a:schemeClr val="accent3"/>
                </a:solidFill>
                <a:ea typeface="+mn-ea"/>
              </a:rPr>
              <a:t>של מערכת הרבייה באדם</a:t>
            </a:r>
            <a:endParaRPr lang="he-IL" sz="1800" dirty="0">
              <a:solidFill>
                <a:schemeClr val="accent3"/>
              </a:solidFill>
            </a:endParaRPr>
          </a:p>
        </p:txBody>
      </p:sp>
      <p:sp>
        <p:nvSpPr>
          <p:cNvPr id="11"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2</a:t>
            </a:fld>
            <a:endParaRPr lang="he-IL" sz="1100" dirty="0" smtClean="0">
              <a:solidFill>
                <a:srgbClr val="A6A6A6"/>
              </a:solidFill>
            </a:endParaRPr>
          </a:p>
        </p:txBody>
      </p:sp>
      <p:sp>
        <p:nvSpPr>
          <p:cNvPr id="14" name="TextBox 13"/>
          <p:cNvSpPr txBox="1"/>
          <p:nvPr/>
        </p:nvSpPr>
        <p:spPr>
          <a:xfrm>
            <a:off x="2571750" y="6438900"/>
            <a:ext cx="6000750" cy="419100"/>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sz="1400" dirty="0">
                <a:solidFill>
                  <a:prstClr val="black"/>
                </a:solidFill>
              </a:rPr>
              <a:t>* המונח כולל גם שינויים באברים שאינם אברי מין, ומכאן נובעת המילה "משניים".</a:t>
            </a:r>
          </a:p>
          <a:p>
            <a:pPr fontAlgn="auto">
              <a:spcBef>
                <a:spcPts val="0"/>
              </a:spcBef>
              <a:spcAft>
                <a:spcPts val="0"/>
              </a:spcAft>
              <a:defRPr/>
            </a:pPr>
            <a:endParaRPr lang="he-IL" sz="1400" dirty="0">
              <a:solidFill>
                <a:prstClr val="black"/>
              </a:solidFill>
            </a:endParaRPr>
          </a:p>
          <a:p>
            <a:pPr fontAlgn="auto">
              <a:spcBef>
                <a:spcPts val="0"/>
              </a:spcBef>
              <a:spcAft>
                <a:spcPts val="0"/>
              </a:spcAft>
              <a:defRPr/>
            </a:pPr>
            <a:endParaRPr lang="he-IL" sz="1400" dirty="0">
              <a:solidFill>
                <a:prstClr val="black"/>
              </a:solidFill>
            </a:endParaRPr>
          </a:p>
          <a:p>
            <a:pPr fontAlgn="auto">
              <a:spcBef>
                <a:spcPts val="0"/>
              </a:spcBef>
              <a:spcAft>
                <a:spcPts val="0"/>
              </a:spcAft>
              <a:defRPr/>
            </a:pPr>
            <a:endParaRPr lang="he-IL" sz="1400" dirty="0">
              <a:solidFill>
                <a:prstClr val="black"/>
              </a:solidFill>
            </a:endParaRPr>
          </a:p>
        </p:txBody>
      </p:sp>
      <p:sp>
        <p:nvSpPr>
          <p:cNvPr id="3" name="מלבן 2"/>
          <p:cNvSpPr/>
          <p:nvPr/>
        </p:nvSpPr>
        <p:spPr>
          <a:xfrm>
            <a:off x="395536" y="5841025"/>
            <a:ext cx="8460432" cy="923330"/>
          </a:xfrm>
          <a:prstGeom prst="rect">
            <a:avLst/>
          </a:prstGeom>
        </p:spPr>
        <p:txBody>
          <a:bodyPr wrap="square">
            <a:spAutoFit/>
          </a:bodyPr>
          <a:lstStyle/>
          <a:p>
            <a:pPr lvl="0" fontAlgn="auto">
              <a:spcBef>
                <a:spcPts val="0"/>
              </a:spcBef>
              <a:spcAft>
                <a:spcPts val="0"/>
              </a:spcAft>
              <a:defRPr/>
            </a:pPr>
            <a:r>
              <a:rPr lang="he-IL" dirty="0">
                <a:solidFill>
                  <a:prstClr val="black"/>
                </a:solidFill>
              </a:rPr>
              <a:t>תהליכי הרבייה ופעילות מערכת הרבייה מוסדרים ומבוקרים בעזרת מנגנוני ויסות ותקשורת בתוך האורגניזם, ובין שני </a:t>
            </a:r>
            <a:r>
              <a:rPr lang="he-IL" dirty="0" smtClean="0">
                <a:solidFill>
                  <a:prstClr val="black"/>
                </a:solidFill>
              </a:rPr>
              <a:t>המינים </a:t>
            </a:r>
            <a:r>
              <a:rPr lang="he-IL" dirty="0">
                <a:solidFill>
                  <a:prstClr val="black"/>
                </a:solidFill>
              </a:rPr>
              <a:t>(זכר / נקבה).</a:t>
            </a:r>
            <a:endParaRPr lang="he-IL" b="1" dirty="0">
              <a:solidFill>
                <a:srgbClr val="5F0060">
                  <a:lumMod val="50000"/>
                  <a:lumOff val="50000"/>
                </a:srgbClr>
              </a:solidFill>
            </a:endParaRPr>
          </a:p>
          <a:p>
            <a:pPr lvl="0" fontAlgn="auto">
              <a:spcBef>
                <a:spcPts val="0"/>
              </a:spcBef>
              <a:spcAft>
                <a:spcPts val="0"/>
              </a:spcAft>
              <a:defRPr/>
            </a:pPr>
            <a:endParaRPr lang="he-IL" dirty="0">
              <a:solidFill>
                <a:prstClr val="black"/>
              </a:solidFill>
            </a:endParaRP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761" t="4315" r="11615"/>
          <a:stretch/>
        </p:blipFill>
        <p:spPr bwMode="auto">
          <a:xfrm>
            <a:off x="5013964" y="2319195"/>
            <a:ext cx="3842004" cy="352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091" t="4724" b="3623"/>
          <a:stretch/>
        </p:blipFill>
        <p:spPr bwMode="auto">
          <a:xfrm>
            <a:off x="311248" y="2132856"/>
            <a:ext cx="4041753" cy="3708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חץ שמאלה 1"/>
          <p:cNvSpPr/>
          <p:nvPr/>
        </p:nvSpPr>
        <p:spPr>
          <a:xfrm>
            <a:off x="4142232" y="3501008"/>
            <a:ext cx="789808" cy="864096"/>
          </a:xfrm>
          <a:prstGeom prst="lef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492262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33350" y="684213"/>
            <a:ext cx="8626475" cy="1530350"/>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solidFill>
                <a:prstClr val="black"/>
              </a:solidFill>
            </a:endParaRPr>
          </a:p>
        </p:txBody>
      </p:sp>
      <p:sp>
        <p:nvSpPr>
          <p:cNvPr id="13" name="כותרת 12"/>
          <p:cNvSpPr>
            <a:spLocks noGrp="1"/>
          </p:cNvSpPr>
          <p:nvPr>
            <p:ph type="title" idx="4294967295"/>
          </p:nvPr>
        </p:nvSpPr>
        <p:spPr>
          <a:xfrm>
            <a:off x="457200" y="44624"/>
            <a:ext cx="8229600" cy="368300"/>
          </a:xfrm>
          <a:prstGeom prst="rect">
            <a:avLst/>
          </a:prstGeom>
        </p:spPr>
        <p:txBody>
          <a:bodyPr/>
          <a:lstStyle/>
          <a:p>
            <a:pPr fontAlgn="auto">
              <a:defRPr/>
            </a:pPr>
            <a:r>
              <a:rPr lang="he-IL" sz="1800" b="1" dirty="0" smtClean="0">
                <a:solidFill>
                  <a:srgbClr val="FF6600"/>
                </a:solidFill>
                <a:ea typeface="+mn-ea"/>
              </a:rPr>
              <a:t>השינויים ברמות ההורמונים במהלך המחזור החודשי – המשך</a:t>
            </a:r>
          </a:p>
        </p:txBody>
      </p:sp>
      <p:sp>
        <p:nvSpPr>
          <p:cNvPr id="68614" name="TextBox 11"/>
          <p:cNvSpPr txBox="1">
            <a:spLocks noChangeArrowheads="1"/>
          </p:cNvSpPr>
          <p:nvPr/>
        </p:nvSpPr>
        <p:spPr bwMode="auto">
          <a:xfrm>
            <a:off x="5214938" y="4143375"/>
            <a:ext cx="3357562" cy="2000250"/>
          </a:xfrm>
          <a:prstGeom prst="rect">
            <a:avLst/>
          </a:prstGeom>
          <a:noFill/>
          <a:ln w="19050">
            <a:solidFill>
              <a:srgbClr val="1D4C7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4000"/>
              </a:lnSpc>
            </a:pPr>
            <a:r>
              <a:rPr lang="he-IL" b="1" dirty="0">
                <a:solidFill>
                  <a:srgbClr val="FF6600"/>
                </a:solidFill>
              </a:rPr>
              <a:t>4. </a:t>
            </a:r>
            <a:r>
              <a:rPr lang="he-IL" dirty="0" smtClean="0">
                <a:solidFill>
                  <a:srgbClr val="000000"/>
                </a:solidFill>
              </a:rPr>
              <a:t>אם לא </a:t>
            </a:r>
            <a:r>
              <a:rPr lang="he-IL" b="1" u="sng" dirty="0" smtClean="0">
                <a:solidFill>
                  <a:srgbClr val="000000"/>
                </a:solidFill>
              </a:rPr>
              <a:t>מתרחשת </a:t>
            </a:r>
            <a:r>
              <a:rPr lang="he-IL" b="1" u="sng" dirty="0">
                <a:solidFill>
                  <a:srgbClr val="000000"/>
                </a:solidFill>
              </a:rPr>
              <a:t>הפריה</a:t>
            </a:r>
            <a:r>
              <a:rPr lang="he-IL" dirty="0">
                <a:solidFill>
                  <a:srgbClr val="000000"/>
                </a:solidFill>
              </a:rPr>
              <a:t> </a:t>
            </a:r>
            <a:endParaRPr lang="he-IL" dirty="0" smtClean="0">
              <a:solidFill>
                <a:srgbClr val="000000"/>
              </a:solidFill>
            </a:endParaRPr>
          </a:p>
          <a:p>
            <a:pPr eaLnBrk="1" hangingPunct="1">
              <a:lnSpc>
                <a:spcPct val="114000"/>
              </a:lnSpc>
            </a:pPr>
            <a:r>
              <a:rPr lang="he-IL" dirty="0" smtClean="0">
                <a:solidFill>
                  <a:srgbClr val="000000"/>
                </a:solidFill>
              </a:rPr>
              <a:t>הגופיף </a:t>
            </a:r>
            <a:r>
              <a:rPr lang="he-IL" dirty="0">
                <a:solidFill>
                  <a:srgbClr val="000000"/>
                </a:solidFill>
              </a:rPr>
              <a:t>הצהוב מתנוון.</a:t>
            </a:r>
          </a:p>
          <a:p>
            <a:pPr eaLnBrk="1" hangingPunct="1">
              <a:lnSpc>
                <a:spcPct val="114000"/>
              </a:lnSpc>
            </a:pPr>
            <a:r>
              <a:rPr lang="he-IL" dirty="0">
                <a:solidFill>
                  <a:srgbClr val="000000"/>
                </a:solidFill>
              </a:rPr>
              <a:t>בעקבות זאת, </a:t>
            </a:r>
            <a:r>
              <a:rPr lang="he-IL" dirty="0">
                <a:solidFill>
                  <a:srgbClr val="FF6600"/>
                </a:solidFill>
              </a:rPr>
              <a:t>רמת הפרוגסטרון יורדת </a:t>
            </a:r>
            <a:r>
              <a:rPr lang="he-IL" dirty="0">
                <a:solidFill>
                  <a:srgbClr val="000000"/>
                </a:solidFill>
              </a:rPr>
              <a:t>בחדות וגורמת להתפרקות רירית הרחם ולהופעת דימום הווסת.</a:t>
            </a:r>
          </a:p>
          <a:p>
            <a:pPr eaLnBrk="1" hangingPunct="1">
              <a:lnSpc>
                <a:spcPct val="114000"/>
              </a:lnSpc>
            </a:pPr>
            <a:r>
              <a:rPr lang="he-IL" dirty="0">
                <a:solidFill>
                  <a:srgbClr val="000000"/>
                </a:solidFill>
              </a:rPr>
              <a:t>כך מתחיל מחזור חודשי חדש.</a:t>
            </a:r>
          </a:p>
          <a:p>
            <a:pPr eaLnBrk="1" hangingPunct="1"/>
            <a:endParaRPr lang="he-IL" dirty="0">
              <a:solidFill>
                <a:srgbClr val="000000"/>
              </a:solidFill>
            </a:endParaRPr>
          </a:p>
          <a:p>
            <a:pPr eaLnBrk="1" hangingPunct="1"/>
            <a:endParaRPr lang="he-IL" dirty="0">
              <a:solidFill>
                <a:srgbClr val="000000"/>
              </a:solidFill>
            </a:endParaRPr>
          </a:p>
          <a:p>
            <a:pPr eaLnBrk="1" hangingPunct="1"/>
            <a:endParaRPr lang="he-IL" dirty="0">
              <a:solidFill>
                <a:srgbClr val="000000"/>
              </a:solidFill>
            </a:endParaRPr>
          </a:p>
        </p:txBody>
      </p:sp>
      <p:sp>
        <p:nvSpPr>
          <p:cNvPr id="68615" name="TextBox 11"/>
          <p:cNvSpPr txBox="1">
            <a:spLocks noChangeArrowheads="1"/>
          </p:cNvSpPr>
          <p:nvPr/>
        </p:nvSpPr>
        <p:spPr bwMode="auto">
          <a:xfrm>
            <a:off x="5214938" y="785813"/>
            <a:ext cx="3357562" cy="2928937"/>
          </a:xfrm>
          <a:prstGeom prst="rect">
            <a:avLst/>
          </a:prstGeom>
          <a:noFill/>
          <a:ln w="19050">
            <a:solidFill>
              <a:srgbClr val="1D4C72"/>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4000"/>
              </a:lnSpc>
            </a:pPr>
            <a:r>
              <a:rPr lang="he-IL" b="1" dirty="0">
                <a:solidFill>
                  <a:srgbClr val="FF6600"/>
                </a:solidFill>
              </a:rPr>
              <a:t>3. </a:t>
            </a:r>
            <a:r>
              <a:rPr lang="he-IL" b="1" u="sng" dirty="0">
                <a:solidFill>
                  <a:srgbClr val="000000"/>
                </a:solidFill>
              </a:rPr>
              <a:t>לאחר הביוץ</a:t>
            </a:r>
            <a:r>
              <a:rPr lang="he-IL" dirty="0">
                <a:solidFill>
                  <a:srgbClr val="000000"/>
                </a:solidFill>
              </a:rPr>
              <a:t>:</a:t>
            </a:r>
          </a:p>
          <a:p>
            <a:pPr eaLnBrk="1" hangingPunct="1">
              <a:lnSpc>
                <a:spcPct val="114000"/>
              </a:lnSpc>
            </a:pPr>
            <a:r>
              <a:rPr lang="he-IL" dirty="0">
                <a:solidFill>
                  <a:srgbClr val="000000"/>
                </a:solidFill>
              </a:rPr>
              <a:t>רמות </a:t>
            </a:r>
            <a:r>
              <a:rPr lang="he-IL" dirty="0" smtClean="0">
                <a:solidFill>
                  <a:srgbClr val="000000"/>
                </a:solidFill>
              </a:rPr>
              <a:t>ה</a:t>
            </a:r>
            <a:r>
              <a:rPr lang="he-IL" dirty="0" smtClean="0">
                <a:solidFill>
                  <a:srgbClr val="000000"/>
                </a:solidFill>
                <a:latin typeface="Arial"/>
                <a:cs typeface="Arial"/>
              </a:rPr>
              <a:t>־</a:t>
            </a:r>
            <a:r>
              <a:rPr lang="en-US" dirty="0" smtClean="0">
                <a:solidFill>
                  <a:srgbClr val="000000"/>
                </a:solidFill>
                <a:latin typeface="Arial"/>
                <a:cs typeface="Arial"/>
              </a:rPr>
              <a:t> </a:t>
            </a:r>
            <a:r>
              <a:rPr lang="en-US" dirty="0" smtClean="0"/>
              <a:t>FSH</a:t>
            </a:r>
            <a:r>
              <a:rPr lang="he-IL" dirty="0" err="1" smtClean="0"/>
              <a:t>וה</a:t>
            </a:r>
            <a:r>
              <a:rPr lang="he-IL" dirty="0" smtClean="0">
                <a:latin typeface="Arial"/>
                <a:cs typeface="Arial"/>
              </a:rPr>
              <a:t>־</a:t>
            </a:r>
            <a:r>
              <a:rPr lang="en-US" dirty="0" smtClean="0"/>
              <a:t> LH</a:t>
            </a:r>
            <a:r>
              <a:rPr lang="he-IL" dirty="0" smtClean="0"/>
              <a:t>המופרשות מההיפופיזה </a:t>
            </a:r>
            <a:r>
              <a:rPr lang="he-IL" dirty="0"/>
              <a:t>יורדות בחדות והגופיף הצהוב שבשחלה מתחיל </a:t>
            </a:r>
            <a:r>
              <a:rPr lang="he-IL" dirty="0">
                <a:solidFill>
                  <a:srgbClr val="000000"/>
                </a:solidFill>
              </a:rPr>
              <a:t>להפריש את </a:t>
            </a:r>
            <a:r>
              <a:rPr lang="he-IL" dirty="0">
                <a:solidFill>
                  <a:srgbClr val="FF6600"/>
                </a:solidFill>
              </a:rPr>
              <a:t>ההורמון פרוגסטרון</a:t>
            </a:r>
            <a:r>
              <a:rPr lang="he-IL" dirty="0"/>
              <a:t>.</a:t>
            </a:r>
          </a:p>
          <a:p>
            <a:pPr eaLnBrk="1" hangingPunct="1">
              <a:lnSpc>
                <a:spcPct val="114000"/>
              </a:lnSpc>
            </a:pPr>
            <a:r>
              <a:rPr lang="he-IL" dirty="0">
                <a:solidFill>
                  <a:srgbClr val="000000"/>
                </a:solidFill>
              </a:rPr>
              <a:t>עליית הפרוגסטרון </a:t>
            </a:r>
            <a:r>
              <a:rPr lang="he-IL" dirty="0" smtClean="0"/>
              <a:t>(עם </a:t>
            </a:r>
            <a:r>
              <a:rPr lang="he-IL" dirty="0">
                <a:solidFill>
                  <a:srgbClr val="000000"/>
                </a:solidFill>
              </a:rPr>
              <a:t>האסטרוגן שעוד מופרש) גורמת לרירית הרחם להתעבות עוד יותר ולרחם להתכונן לקליטת עובר.</a:t>
            </a:r>
            <a:endParaRPr lang="he-IL" b="1" dirty="0">
              <a:solidFill>
                <a:srgbClr val="FF0000"/>
              </a:solidFill>
            </a:endParaRPr>
          </a:p>
          <a:p>
            <a:pPr eaLnBrk="1" hangingPunct="1"/>
            <a:endParaRPr lang="he-IL" dirty="0">
              <a:solidFill>
                <a:srgbClr val="000000"/>
              </a:solidFill>
            </a:endParaRPr>
          </a:p>
          <a:p>
            <a:pPr eaLnBrk="1" hangingPunct="1"/>
            <a:endParaRPr lang="he-IL" dirty="0">
              <a:solidFill>
                <a:srgbClr val="000000"/>
              </a:solidFill>
            </a:endParaRPr>
          </a:p>
        </p:txBody>
      </p:sp>
      <p:grpSp>
        <p:nvGrpSpPr>
          <p:cNvPr id="68616" name="קבוצה 29"/>
          <p:cNvGrpSpPr>
            <a:grpSpLocks/>
          </p:cNvGrpSpPr>
          <p:nvPr/>
        </p:nvGrpSpPr>
        <p:grpSpPr bwMode="auto">
          <a:xfrm>
            <a:off x="142875" y="539750"/>
            <a:ext cx="4786313" cy="6207125"/>
            <a:chOff x="142844" y="539573"/>
            <a:chExt cx="4786346" cy="6207482"/>
          </a:xfrm>
        </p:grpSpPr>
        <p:grpSp>
          <p:nvGrpSpPr>
            <p:cNvPr id="68617" name="קבוצה 27"/>
            <p:cNvGrpSpPr>
              <a:grpSpLocks/>
            </p:cNvGrpSpPr>
            <p:nvPr/>
          </p:nvGrpSpPr>
          <p:grpSpPr bwMode="auto">
            <a:xfrm>
              <a:off x="142844" y="539573"/>
              <a:ext cx="4717456" cy="6032699"/>
              <a:chOff x="142844" y="512277"/>
              <a:chExt cx="4717456" cy="6032699"/>
            </a:xfrm>
          </p:grpSpPr>
          <p:grpSp>
            <p:nvGrpSpPr>
              <p:cNvPr id="68619" name="קבוצה 24"/>
              <p:cNvGrpSpPr>
                <a:grpSpLocks/>
              </p:cNvGrpSpPr>
              <p:nvPr/>
            </p:nvGrpSpPr>
            <p:grpSpPr bwMode="auto">
              <a:xfrm>
                <a:off x="142844" y="571480"/>
                <a:ext cx="4717456" cy="5973496"/>
                <a:chOff x="142844" y="500042"/>
                <a:chExt cx="4717456" cy="5973496"/>
              </a:xfrm>
            </p:grpSpPr>
            <p:grpSp>
              <p:nvGrpSpPr>
                <p:cNvPr id="68621" name="קבוצה 11"/>
                <p:cNvGrpSpPr>
                  <a:grpSpLocks/>
                </p:cNvGrpSpPr>
                <p:nvPr/>
              </p:nvGrpSpPr>
              <p:grpSpPr bwMode="auto">
                <a:xfrm>
                  <a:off x="142844" y="500042"/>
                  <a:ext cx="4717456" cy="5616307"/>
                  <a:chOff x="2928926" y="428604"/>
                  <a:chExt cx="5072098" cy="6015697"/>
                </a:xfrm>
              </p:grpSpPr>
              <p:pic>
                <p:nvPicPr>
                  <p:cNvPr id="68630" name="תמונה 43" descr="menstrual_cycle.jpg"/>
                  <p:cNvPicPr>
                    <a:picLocks noChangeAspect="1"/>
                  </p:cNvPicPr>
                  <p:nvPr/>
                </p:nvPicPr>
                <p:blipFill>
                  <a:blip r:embed="rId2" cstate="print">
                    <a:extLst>
                      <a:ext uri="{28A0092B-C50C-407E-A947-70E740481C1C}">
                        <a14:useLocalDpi xmlns:a14="http://schemas.microsoft.com/office/drawing/2010/main" val="0"/>
                      </a:ext>
                    </a:extLst>
                  </a:blip>
                  <a:srcRect l="7385" t="44572" b="40625"/>
                  <a:stretch>
                    <a:fillRect/>
                  </a:stretch>
                </p:blipFill>
                <p:spPr bwMode="auto">
                  <a:xfrm>
                    <a:off x="3214678" y="5372731"/>
                    <a:ext cx="4771768" cy="107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1" name="תמונה 44" descr="Endometrium_Cycle - fina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8926" y="428604"/>
                    <a:ext cx="5072098" cy="508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35"/>
                <p:cNvSpPr txBox="1"/>
                <p:nvPr/>
              </p:nvSpPr>
              <p:spPr bwMode="auto">
                <a:xfrm>
                  <a:off x="2143108" y="6030749"/>
                  <a:ext cx="642942" cy="428650"/>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he-IL" sz="1600" b="1" i="1" dirty="0">
                      <a:latin typeface="+mn-lt"/>
                      <a:cs typeface="+mn-cs"/>
                    </a:rPr>
                    <a:t>ביוץ</a:t>
                  </a:r>
                </a:p>
              </p:txBody>
            </p:sp>
            <p:sp>
              <p:nvSpPr>
                <p:cNvPr id="37" name="TextBox 36"/>
                <p:cNvSpPr txBox="1"/>
                <p:nvPr/>
              </p:nvSpPr>
              <p:spPr bwMode="auto">
                <a:xfrm>
                  <a:off x="142844" y="5830712"/>
                  <a:ext cx="2214578" cy="642974"/>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he-IL" sz="1600" b="1" i="1" dirty="0">
                      <a:latin typeface="+mn-lt"/>
                      <a:cs typeface="+mn-cs"/>
                    </a:rPr>
                    <a:t>התפתחות הזקיק והבשלת הביצית</a:t>
                  </a:r>
                </a:p>
              </p:txBody>
            </p:sp>
            <p:sp>
              <p:nvSpPr>
                <p:cNvPr id="38" name="TextBox 37"/>
                <p:cNvSpPr txBox="1"/>
                <p:nvPr/>
              </p:nvSpPr>
              <p:spPr bwMode="auto">
                <a:xfrm>
                  <a:off x="2928926" y="5744982"/>
                  <a:ext cx="1214445" cy="571533"/>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he-IL" sz="1600" b="1" i="1" dirty="0">
                      <a:latin typeface="+mn-lt"/>
                      <a:cs typeface="+mn-cs"/>
                    </a:rPr>
                    <a:t>גופיף צהוב</a:t>
                  </a:r>
                </a:p>
              </p:txBody>
            </p:sp>
            <p:sp>
              <p:nvSpPr>
                <p:cNvPr id="39" name="TextBox 38"/>
                <p:cNvSpPr txBox="1"/>
                <p:nvPr/>
              </p:nvSpPr>
              <p:spPr bwMode="auto">
                <a:xfrm>
                  <a:off x="3214678" y="4143102"/>
                  <a:ext cx="1376372" cy="428650"/>
                </a:xfrm>
                <a:prstGeom prst="rect">
                  <a:avLst/>
                </a:prstGeom>
                <a:noFill/>
                <a:ln w="22225" cap="rnd">
                  <a:noFill/>
                  <a:round/>
                </a:ln>
                <a:effectLst/>
              </p:spPr>
              <p:txBody>
                <a:bodyPr rtlCol="1" anchor="ctr"/>
                <a:lstStyle/>
                <a:p>
                  <a:pPr algn="ctr" fontAlgn="auto">
                    <a:spcBef>
                      <a:spcPts val="0"/>
                    </a:spcBef>
                    <a:spcAft>
                      <a:spcPts val="0"/>
                    </a:spcAft>
                    <a:defRPr/>
                  </a:pPr>
                  <a:r>
                    <a:rPr lang="he-IL" b="1" dirty="0">
                      <a:latin typeface="+mn-lt"/>
                      <a:cs typeface="+mn-cs"/>
                    </a:rPr>
                    <a:t>רירית הרחם</a:t>
                  </a:r>
                </a:p>
              </p:txBody>
            </p:sp>
            <p:sp>
              <p:nvSpPr>
                <p:cNvPr id="40" name="TextBox 39"/>
                <p:cNvSpPr txBox="1"/>
                <p:nvPr/>
              </p:nvSpPr>
              <p:spPr bwMode="auto">
                <a:xfrm>
                  <a:off x="300008" y="1398157"/>
                  <a:ext cx="714380" cy="428650"/>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en-US" sz="1600" b="1" dirty="0">
                      <a:solidFill>
                        <a:srgbClr val="038EED"/>
                      </a:solidFill>
                      <a:latin typeface="+mn-lt"/>
                      <a:cs typeface="+mn-cs"/>
                    </a:rPr>
                    <a:t>FSH</a:t>
                  </a:r>
                  <a:endParaRPr lang="he-IL" sz="1600" b="1" dirty="0">
                    <a:solidFill>
                      <a:srgbClr val="038EED"/>
                    </a:solidFill>
                    <a:latin typeface="+mn-lt"/>
                    <a:cs typeface="+mn-cs"/>
                  </a:endParaRPr>
                </a:p>
              </p:txBody>
            </p:sp>
            <p:sp>
              <p:nvSpPr>
                <p:cNvPr id="41" name="TextBox 40"/>
                <p:cNvSpPr txBox="1"/>
                <p:nvPr/>
              </p:nvSpPr>
              <p:spPr bwMode="auto">
                <a:xfrm>
                  <a:off x="1643042" y="785346"/>
                  <a:ext cx="642941" cy="428650"/>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en-US" sz="1600" b="1" dirty="0">
                      <a:solidFill>
                        <a:srgbClr val="00B050"/>
                      </a:solidFill>
                      <a:latin typeface="+mn-lt"/>
                      <a:cs typeface="+mn-cs"/>
                    </a:rPr>
                    <a:t>LH</a:t>
                  </a:r>
                  <a:endParaRPr lang="he-IL" sz="1600" b="1" dirty="0">
                    <a:solidFill>
                      <a:srgbClr val="00B050"/>
                    </a:solidFill>
                    <a:latin typeface="+mn-lt"/>
                    <a:cs typeface="+mn-cs"/>
                  </a:endParaRPr>
                </a:p>
              </p:txBody>
            </p:sp>
            <p:sp>
              <p:nvSpPr>
                <p:cNvPr id="42" name="TextBox 41"/>
                <p:cNvSpPr txBox="1"/>
                <p:nvPr/>
              </p:nvSpPr>
              <p:spPr bwMode="auto">
                <a:xfrm>
                  <a:off x="1019150" y="2499945"/>
                  <a:ext cx="1052520" cy="428650"/>
                </a:xfrm>
                <a:prstGeom prst="rect">
                  <a:avLst/>
                </a:prstGeom>
                <a:noFill/>
                <a:ln w="22225" cap="rnd">
                  <a:noFill/>
                  <a:round/>
                </a:ln>
                <a:effectLst/>
              </p:spPr>
              <p:txBody>
                <a:bodyPr rtlCol="1" anchor="ctr"/>
                <a:lstStyle/>
                <a:p>
                  <a:pPr algn="ctr" fontAlgn="auto">
                    <a:spcBef>
                      <a:spcPts val="0"/>
                    </a:spcBef>
                    <a:spcAft>
                      <a:spcPts val="0"/>
                    </a:spcAft>
                    <a:defRPr/>
                  </a:pPr>
                  <a:r>
                    <a:rPr lang="he-IL" b="1" dirty="0">
                      <a:solidFill>
                        <a:schemeClr val="accent6">
                          <a:lumMod val="50000"/>
                          <a:lumOff val="50000"/>
                        </a:schemeClr>
                      </a:solidFill>
                      <a:latin typeface="+mn-lt"/>
                      <a:cs typeface="+mn-cs"/>
                    </a:rPr>
                    <a:t>אסטרוגן</a:t>
                  </a:r>
                </a:p>
              </p:txBody>
            </p:sp>
            <p:sp>
              <p:nvSpPr>
                <p:cNvPr id="43" name="TextBox 42"/>
                <p:cNvSpPr txBox="1"/>
                <p:nvPr/>
              </p:nvSpPr>
              <p:spPr bwMode="auto">
                <a:xfrm>
                  <a:off x="2714612" y="2030018"/>
                  <a:ext cx="1214446" cy="428650"/>
                </a:xfrm>
                <a:prstGeom prst="rect">
                  <a:avLst/>
                </a:prstGeom>
                <a:noFill/>
                <a:ln w="22225" cap="rnd">
                  <a:noFill/>
                  <a:round/>
                </a:ln>
                <a:effectLst/>
              </p:spPr>
              <p:txBody>
                <a:bodyPr rtlCol="1" anchor="ctr"/>
                <a:lstStyle/>
                <a:p>
                  <a:pPr algn="ctr" fontAlgn="auto">
                    <a:spcBef>
                      <a:spcPts val="0"/>
                    </a:spcBef>
                    <a:spcAft>
                      <a:spcPts val="0"/>
                    </a:spcAft>
                    <a:defRPr/>
                  </a:pPr>
                  <a:r>
                    <a:rPr lang="he-IL" b="1" dirty="0">
                      <a:solidFill>
                        <a:srgbClr val="F78609"/>
                      </a:solidFill>
                      <a:latin typeface="+mn-lt"/>
                      <a:cs typeface="+mn-cs"/>
                    </a:rPr>
                    <a:t>פרוגסטרון</a:t>
                  </a:r>
                </a:p>
              </p:txBody>
            </p:sp>
          </p:grpSp>
          <p:sp>
            <p:nvSpPr>
              <p:cNvPr id="68620" name="מלבן 1"/>
              <p:cNvSpPr>
                <a:spLocks noChangeArrowheads="1"/>
              </p:cNvSpPr>
              <p:nvPr/>
            </p:nvSpPr>
            <p:spPr bwMode="auto">
              <a:xfrm>
                <a:off x="214282" y="512277"/>
                <a:ext cx="24000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rtl="0" eaLnBrk="0" hangingPunct="0"/>
                <a:r>
                  <a:rPr lang="nl-NL" sz="1000"/>
                  <a:t>© DESIDERIUS (</a:t>
                </a:r>
                <a:r>
                  <a:rPr lang="nl-NL" sz="1000">
                    <a:hlinkClick r:id="rId4"/>
                  </a:rPr>
                  <a:t>Wikimedia commons</a:t>
                </a:r>
                <a:r>
                  <a:rPr lang="en-US" sz="1000" dirty="0"/>
                  <a:t>)</a:t>
                </a:r>
                <a:endParaRPr lang="he-IL" sz="1000" dirty="0"/>
              </a:p>
            </p:txBody>
          </p:sp>
        </p:grpSp>
        <p:sp>
          <p:nvSpPr>
            <p:cNvPr id="68618" name="מלבן 1"/>
            <p:cNvSpPr>
              <a:spLocks noChangeArrowheads="1"/>
            </p:cNvSpPr>
            <p:nvPr/>
          </p:nvSpPr>
          <p:spPr bwMode="auto">
            <a:xfrm>
              <a:off x="2410552" y="6500834"/>
              <a:ext cx="25186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a:r>
                <a:rPr lang="nl-NL" sz="1000" dirty="0"/>
                <a:t>© </a:t>
              </a:r>
              <a:r>
                <a:rPr lang="en-US" sz="1000" dirty="0"/>
                <a:t>Nicole Vacheret (</a:t>
              </a:r>
              <a:r>
                <a:rPr lang="en-US" sz="1000" u="sng" dirty="0">
                  <a:hlinkClick r:id="rId5"/>
                </a:rPr>
                <a:t>Wikimedia commons</a:t>
              </a:r>
              <a:r>
                <a:rPr lang="en-US" sz="1000" dirty="0"/>
                <a:t>)</a:t>
              </a:r>
            </a:p>
          </p:txBody>
        </p:sp>
      </p:grpSp>
      <p:sp>
        <p:nvSpPr>
          <p:cNvPr id="24"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5"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20</a:t>
            </a:fld>
            <a:endParaRPr lang="he-IL" sz="1100" dirty="0" smtClean="0">
              <a:solidFill>
                <a:srgbClr val="A6A6A6"/>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5DF7AC5-79E7-49EB-858B-CEF9E4E81E64}" type="slidenum">
              <a:rPr lang="he-IL" smtClean="0"/>
              <a:pPr fontAlgn="base">
                <a:spcBef>
                  <a:spcPct val="0"/>
                </a:spcBef>
                <a:spcAft>
                  <a:spcPct val="0"/>
                </a:spcAft>
                <a:defRPr/>
              </a:pPr>
              <a:t>21</a:t>
            </a:fld>
            <a:endParaRPr lang="he-IL" dirty="0" smtClean="0"/>
          </a:p>
        </p:txBody>
      </p:sp>
      <p:sp>
        <p:nvSpPr>
          <p:cNvPr id="69637" name="כותרת 9"/>
          <p:cNvSpPr>
            <a:spLocks noGrp="1"/>
          </p:cNvSpPr>
          <p:nvPr>
            <p:ph type="title"/>
          </p:nvPr>
        </p:nvSpPr>
        <p:spPr bwMode="auto">
          <a:xfrm>
            <a:off x="285750" y="4462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קישור להדמיה: הבשלת הביציות, המחזור החודשי והשינויים ההורמונליים במהלכו</a:t>
            </a:r>
            <a:r>
              <a:rPr lang="he-IL" sz="1800" dirty="0" smtClean="0"/>
              <a:t/>
            </a:r>
            <a:br>
              <a:rPr lang="he-IL" sz="1800" dirty="0" smtClean="0"/>
            </a:br>
            <a:endParaRPr lang="he-IL" dirty="0" smtClean="0"/>
          </a:p>
        </p:txBody>
      </p:sp>
      <p:pic>
        <p:nvPicPr>
          <p:cNvPr id="69638"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9190" y="1196752"/>
            <a:ext cx="6508976" cy="4434929"/>
          </a:xfrm>
          <a:prstGeom prst="rect">
            <a:avLst/>
          </a:prstGeom>
          <a:noFill/>
          <a:ln w="19050">
            <a:solidFill>
              <a:srgbClr val="1D4C72"/>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hlinkClick r:id="rId4"/>
          </p:cNvPr>
          <p:cNvSpPr txBox="1"/>
          <p:nvPr/>
        </p:nvSpPr>
        <p:spPr bwMode="auto">
          <a:xfrm>
            <a:off x="2559128" y="5803776"/>
            <a:ext cx="4229100" cy="357188"/>
          </a:xfrm>
          <a:prstGeom prst="rect">
            <a:avLst/>
          </a:prstGeom>
          <a:noFill/>
          <a:ln w="19050" cap="sq">
            <a:solidFill>
              <a:srgbClr val="1D4C72"/>
            </a:solidFill>
            <a:miter lim="800000"/>
          </a:ln>
          <a:effectLst/>
        </p:spPr>
        <p:txBody>
          <a:bodyPr rtlCol="1" anchor="ctr">
            <a:normAutofit lnSpcReduction="10000"/>
          </a:bodyPr>
          <a:lstStyle/>
          <a:p>
            <a:pPr algn="ctr" fontAlgn="auto">
              <a:spcBef>
                <a:spcPts val="0"/>
              </a:spcBef>
              <a:spcAft>
                <a:spcPts val="0"/>
              </a:spcAft>
              <a:defRPr/>
            </a:pPr>
            <a:r>
              <a:rPr lang="he-IL" dirty="0">
                <a:latin typeface="+mn-lt"/>
                <a:cs typeface="+mn-cs"/>
                <a:hlinkClick r:id="rId5"/>
              </a:rPr>
              <a:t>מחזור ההורמונים והביוץ</a:t>
            </a:r>
            <a:endParaRPr lang="he-IL" dirty="0">
              <a:latin typeface="+mn-lt"/>
              <a:cs typeface="+mn-cs"/>
            </a:endParaRPr>
          </a:p>
        </p:txBody>
      </p:sp>
      <p:sp>
        <p:nvSpPr>
          <p:cNvPr id="10"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 name="Slide Number Placeholder 6"/>
          <p:cNvSpPr txBox="1">
            <a:spLocks/>
          </p:cNvSpPr>
          <p:nvPr/>
        </p:nvSpPr>
        <p:spPr bwMode="auto">
          <a:xfrm>
            <a:off x="41474" y="6483307"/>
            <a:ext cx="498078" cy="365125"/>
          </a:xfrm>
          <a:prstGeom prst="rect">
            <a:avLst/>
          </a:prstGeom>
          <a:ln>
            <a:miter lim="800000"/>
            <a:headEnd/>
            <a:tailEnd/>
          </a:ln>
        </p:spPr>
        <p:txBody>
          <a:bodyPr vert="horz" wrap="square" lIns="91440" tIns="45720" rIns="91440" bIns="45720" numCol="1" rtlCol="1" anchor="t" anchorCtr="0" compatLnSpc="1">
            <a:prstTxWarp prst="textNoShape">
              <a:avLst/>
            </a:prstTxWarp>
          </a:bodyPr>
          <a:lstStyle>
            <a:defPPr>
              <a:defRPr lang="he-IL"/>
            </a:defPPr>
            <a:lvl1pPr algn="r" rtl="1" fontAlgn="auto">
              <a:spcBef>
                <a:spcPts val="0"/>
              </a:spcBef>
              <a:spcAft>
                <a:spcPts val="0"/>
              </a:spcAft>
              <a:defRPr sz="1200" kern="1200">
                <a:solidFill>
                  <a:schemeClr val="tx1">
                    <a:tint val="75000"/>
                  </a:schemeClr>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fld id="{2DBA94B0-3301-4F6A-95B1-CAD48978DB72}" type="slidenum">
              <a:rPr lang="he-IL" sz="1100" smtClean="0">
                <a:solidFill>
                  <a:srgbClr val="A6A6A6"/>
                </a:solidFill>
              </a:rPr>
              <a:pPr algn="ctr">
                <a:defRPr/>
              </a:pPr>
              <a:t>21</a:t>
            </a:fld>
            <a:endParaRPr lang="he-IL" sz="1100" dirty="0" smtClean="0">
              <a:solidFill>
                <a:srgbClr val="A6A6A6"/>
              </a:solidFill>
            </a:endParaRPr>
          </a:p>
        </p:txBody>
      </p:sp>
      <p:sp>
        <p:nvSpPr>
          <p:cNvPr id="9" name="TextBox 8"/>
          <p:cNvSpPr txBox="1"/>
          <p:nvPr/>
        </p:nvSpPr>
        <p:spPr>
          <a:xfrm>
            <a:off x="1039194" y="692696"/>
            <a:ext cx="7508106" cy="357187"/>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t>צפו בהדמיה המציגה את המחזור </a:t>
            </a:r>
            <a:r>
              <a:rPr lang="he-IL" dirty="0" smtClean="0"/>
              <a:t>החודשי של </a:t>
            </a:r>
            <a:r>
              <a:rPr lang="he-IL" dirty="0"/>
              <a:t>האישה.</a:t>
            </a:r>
            <a:endParaRPr lang="en-US" b="1" dirty="0">
              <a:solidFill>
                <a:schemeClr val="accent6">
                  <a:lumMod val="50000"/>
                  <a:lumOff val="50000"/>
                </a:schemeClr>
              </a:solidFill>
            </a:endParaRPr>
          </a:p>
          <a:p>
            <a:pPr fontAlgn="auto">
              <a:spcBef>
                <a:spcPts val="0"/>
              </a:spcBef>
              <a:spcAft>
                <a:spcPts val="0"/>
              </a:spcAft>
              <a:defRPr/>
            </a:pPr>
            <a:r>
              <a:rPr lang="he-IL" dirty="0" smtClean="0"/>
              <a:t> </a:t>
            </a:r>
            <a:endParaRPr lang="en-US" b="1" dirty="0">
              <a:solidFill>
                <a:schemeClr val="accent6">
                  <a:lumMod val="50000"/>
                  <a:lumOff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93718"/>
            <a:ext cx="5450906" cy="4183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מלבן 14"/>
          <p:cNvSpPr/>
          <p:nvPr/>
        </p:nvSpPr>
        <p:spPr>
          <a:xfrm>
            <a:off x="514351" y="568072"/>
            <a:ext cx="8058149" cy="916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6479371" y="3095257"/>
            <a:ext cx="2128292" cy="20398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491981" y="5733257"/>
            <a:ext cx="8210844" cy="9361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כותרת 12"/>
          <p:cNvSpPr>
            <a:spLocks noGrp="1"/>
          </p:cNvSpPr>
          <p:nvPr>
            <p:ph type="title" idx="4294967295"/>
          </p:nvPr>
        </p:nvSpPr>
        <p:spPr>
          <a:xfrm>
            <a:off x="395536" y="44624"/>
            <a:ext cx="8229600" cy="357188"/>
          </a:xfrm>
          <a:prstGeom prst="rect">
            <a:avLst/>
          </a:prstGeom>
        </p:spPr>
        <p:txBody>
          <a:bodyPr/>
          <a:lstStyle/>
          <a:p>
            <a:pPr fontAlgn="auto">
              <a:defRPr/>
            </a:pPr>
            <a:r>
              <a:rPr lang="he-IL" sz="1800" b="1" dirty="0" smtClean="0">
                <a:solidFill>
                  <a:srgbClr val="FF6600"/>
                </a:solidFill>
                <a:ea typeface="+mn-ea"/>
              </a:rPr>
              <a:t>מה קורה כאשר מתרחשת הפריה?</a:t>
            </a:r>
            <a:endParaRPr lang="he-IL" sz="1800" b="1" dirty="0" smtClean="0">
              <a:solidFill>
                <a:schemeClr val="accent6">
                  <a:lumMod val="50000"/>
                  <a:lumOff val="50000"/>
                </a:schemeClr>
              </a:solidFill>
              <a:ea typeface="+mn-ea"/>
            </a:endParaRPr>
          </a:p>
        </p:txBody>
      </p:sp>
      <p:sp>
        <p:nvSpPr>
          <p:cNvPr id="7"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22</a:t>
            </a:fld>
            <a:endParaRPr lang="he-IL" sz="1100" dirty="0" smtClean="0">
              <a:solidFill>
                <a:srgbClr val="A6A6A6"/>
              </a:solidFill>
            </a:endParaRPr>
          </a:p>
        </p:txBody>
      </p:sp>
      <p:sp>
        <p:nvSpPr>
          <p:cNvPr id="2" name="מלבן 1"/>
          <p:cNvSpPr/>
          <p:nvPr/>
        </p:nvSpPr>
        <p:spPr>
          <a:xfrm>
            <a:off x="35496" y="634264"/>
            <a:ext cx="8426652" cy="830997"/>
          </a:xfrm>
          <a:prstGeom prst="rect">
            <a:avLst/>
          </a:prstGeom>
        </p:spPr>
        <p:txBody>
          <a:bodyPr wrap="square">
            <a:spAutoFit/>
          </a:bodyPr>
          <a:lstStyle/>
          <a:p>
            <a:r>
              <a:rPr lang="he-IL" sz="1600" b="1" dirty="0" smtClean="0"/>
              <a:t>ב.</a:t>
            </a:r>
            <a:r>
              <a:rPr lang="he-IL" sz="1600" dirty="0" smtClean="0"/>
              <a:t> אם מתרחשת הפרייה, הזיגוטה </a:t>
            </a:r>
            <a:r>
              <a:rPr lang="he-IL" sz="1600" dirty="0"/>
              <a:t>מתחילה לעבור חלוקות תא רבות. </a:t>
            </a:r>
            <a:r>
              <a:rPr lang="he-IL" sz="1600" dirty="0" smtClean="0"/>
              <a:t>העובר </a:t>
            </a:r>
            <a:r>
              <a:rPr lang="he-IL" sz="1600" dirty="0"/>
              <a:t>הצעיר שנוצר </a:t>
            </a:r>
            <a:r>
              <a:rPr lang="he-IL" sz="1600" dirty="0" smtClean="0"/>
              <a:t>נע </a:t>
            </a:r>
            <a:r>
              <a:rPr lang="he-IL" sz="1600" dirty="0"/>
              <a:t>לאורך </a:t>
            </a:r>
            <a:endParaRPr lang="he-IL" sz="1600" dirty="0" smtClean="0"/>
          </a:p>
          <a:p>
            <a:r>
              <a:rPr lang="he-IL" sz="1600" dirty="0" smtClean="0"/>
              <a:t>החצוצרה </a:t>
            </a:r>
            <a:r>
              <a:rPr lang="he-IL" sz="1600" dirty="0"/>
              <a:t>ימים מספר עד שהוא נכנס אל הרחם ומגיע אל דופן </a:t>
            </a:r>
            <a:r>
              <a:rPr lang="he-IL" sz="1600" dirty="0" smtClean="0"/>
              <a:t>הרחם. </a:t>
            </a:r>
          </a:p>
          <a:p>
            <a:r>
              <a:rPr lang="he-IL" sz="1600" dirty="0" smtClean="0"/>
              <a:t>העובר </a:t>
            </a:r>
            <a:r>
              <a:rPr lang="he-IL" sz="1600" dirty="0"/>
              <a:t>נקלט ונשתל ברירית הרחם, העשירה בכלי דם, ומתחיל ההיריון</a:t>
            </a:r>
            <a:r>
              <a:rPr lang="he-IL" sz="1600" dirty="0" smtClean="0"/>
              <a:t>.</a:t>
            </a:r>
            <a:endParaRPr lang="he-IL" sz="1600" dirty="0"/>
          </a:p>
        </p:txBody>
      </p:sp>
      <p:sp>
        <p:nvSpPr>
          <p:cNvPr id="3" name="מלבן 2"/>
          <p:cNvSpPr/>
          <p:nvPr/>
        </p:nvSpPr>
        <p:spPr>
          <a:xfrm>
            <a:off x="266078" y="5805264"/>
            <a:ext cx="8330474" cy="830997"/>
          </a:xfrm>
          <a:prstGeom prst="rect">
            <a:avLst/>
          </a:prstGeom>
        </p:spPr>
        <p:txBody>
          <a:bodyPr wrap="square">
            <a:spAutoFit/>
          </a:bodyPr>
          <a:lstStyle/>
          <a:p>
            <a:r>
              <a:rPr lang="he-IL" sz="1600" b="1" dirty="0" smtClean="0"/>
              <a:t>ג. </a:t>
            </a:r>
            <a:r>
              <a:rPr lang="he-IL" sz="1600" dirty="0" smtClean="0"/>
              <a:t>בחודשי </a:t>
            </a:r>
            <a:r>
              <a:rPr lang="he-IL" sz="1600" dirty="0"/>
              <a:t>ההיריון הראשונים, </a:t>
            </a:r>
            <a:r>
              <a:rPr lang="he-IL" sz="1600" dirty="0">
                <a:solidFill>
                  <a:schemeClr val="accent3"/>
                </a:solidFill>
              </a:rPr>
              <a:t>הגופיף הצהוב </a:t>
            </a:r>
            <a:r>
              <a:rPr lang="he-IL" sz="1600" dirty="0"/>
              <a:t>ממשיך להתקיים בשחלה וממשיך להפריש פרוגסטרון, ששומר על רירית הרחם ומדכא את הפרשת ה</a:t>
            </a:r>
            <a:r>
              <a:rPr lang="he-IL" sz="1600" dirty="0" smtClean="0"/>
              <a:t>־ </a:t>
            </a:r>
            <a:r>
              <a:rPr lang="en-US" sz="1600" dirty="0" smtClean="0"/>
              <a:t>LH</a:t>
            </a:r>
            <a:r>
              <a:rPr lang="he-IL" sz="1600" dirty="0" smtClean="0"/>
              <a:t> </a:t>
            </a:r>
            <a:r>
              <a:rPr lang="he-IL" sz="1600" dirty="0" err="1" smtClean="0"/>
              <a:t>וה</a:t>
            </a:r>
            <a:r>
              <a:rPr lang="he-IL" sz="1600" dirty="0" smtClean="0"/>
              <a:t>־ </a:t>
            </a:r>
            <a:r>
              <a:rPr lang="en-US" sz="1600" dirty="0" smtClean="0"/>
              <a:t>FSH</a:t>
            </a:r>
            <a:r>
              <a:rPr lang="he-IL" sz="1600" dirty="0" smtClean="0"/>
              <a:t> מההיפופיזה</a:t>
            </a:r>
            <a:r>
              <a:rPr lang="he-IL" sz="1600" dirty="0"/>
              <a:t>.</a:t>
            </a:r>
          </a:p>
          <a:p>
            <a:r>
              <a:rPr lang="he-IL" sz="1600" dirty="0"/>
              <a:t>כך נמנעת התפתחות עוד זקיקים בשחלה והתחלת מחזור חדש.</a:t>
            </a:r>
          </a:p>
        </p:txBody>
      </p:sp>
      <p:sp>
        <p:nvSpPr>
          <p:cNvPr id="6" name="מלבן 5"/>
          <p:cNvSpPr/>
          <p:nvPr/>
        </p:nvSpPr>
        <p:spPr>
          <a:xfrm>
            <a:off x="6479371" y="3152850"/>
            <a:ext cx="2064796" cy="1815882"/>
          </a:xfrm>
          <a:prstGeom prst="rect">
            <a:avLst/>
          </a:prstGeom>
        </p:spPr>
        <p:txBody>
          <a:bodyPr wrap="square">
            <a:spAutoFit/>
          </a:bodyPr>
          <a:lstStyle/>
          <a:p>
            <a:pPr lvl="0"/>
            <a:r>
              <a:rPr lang="he-IL" sz="1600" b="1" dirty="0" smtClean="0">
                <a:solidFill>
                  <a:prstClr val="black"/>
                </a:solidFill>
              </a:rPr>
              <a:t>א. </a:t>
            </a:r>
            <a:r>
              <a:rPr lang="he-IL" sz="1600" dirty="0" smtClean="0">
                <a:solidFill>
                  <a:prstClr val="black"/>
                </a:solidFill>
              </a:rPr>
              <a:t>ההפריה </a:t>
            </a:r>
            <a:r>
              <a:rPr lang="he-IL" sz="1600" dirty="0">
                <a:solidFill>
                  <a:prstClr val="black"/>
                </a:solidFill>
              </a:rPr>
              <a:t>מתאפשרת רק במהלך </a:t>
            </a:r>
            <a:r>
              <a:rPr lang="he-IL" sz="1600" dirty="0" smtClean="0"/>
              <a:t>עד 72 שעות שלאחר </a:t>
            </a:r>
            <a:r>
              <a:rPr lang="he-IL" sz="1600" dirty="0">
                <a:solidFill>
                  <a:prstClr val="black"/>
                </a:solidFill>
              </a:rPr>
              <a:t>הביוץ בזמן שהביצית נמצאת עדיין בקצה החצוצרה. אם לא מתרחשת הפרייה, הביצית מתנוונת. </a:t>
            </a:r>
          </a:p>
        </p:txBody>
      </p:sp>
      <p:sp>
        <p:nvSpPr>
          <p:cNvPr id="16" name="מלבן 15"/>
          <p:cNvSpPr/>
          <p:nvPr/>
        </p:nvSpPr>
        <p:spPr>
          <a:xfrm>
            <a:off x="4228662" y="4827352"/>
            <a:ext cx="598241" cy="307777"/>
          </a:xfrm>
          <a:prstGeom prst="rect">
            <a:avLst/>
          </a:prstGeom>
        </p:spPr>
        <p:txBody>
          <a:bodyPr wrap="none">
            <a:spAutoFit/>
          </a:bodyPr>
          <a:lstStyle/>
          <a:p>
            <a:r>
              <a:rPr lang="he-IL" sz="1400" b="1" dirty="0" smtClean="0"/>
              <a:t>ביצית</a:t>
            </a:r>
            <a:endParaRPr lang="he-IL" sz="1400" b="1" dirty="0"/>
          </a:p>
        </p:txBody>
      </p:sp>
      <p:sp>
        <p:nvSpPr>
          <p:cNvPr id="19" name="מלבן 18"/>
          <p:cNvSpPr/>
          <p:nvPr/>
        </p:nvSpPr>
        <p:spPr>
          <a:xfrm>
            <a:off x="5132448" y="4431306"/>
            <a:ext cx="704039" cy="307777"/>
          </a:xfrm>
          <a:prstGeom prst="rect">
            <a:avLst/>
          </a:prstGeom>
        </p:spPr>
        <p:txBody>
          <a:bodyPr wrap="none">
            <a:spAutoFit/>
          </a:bodyPr>
          <a:lstStyle/>
          <a:p>
            <a:r>
              <a:rPr lang="he-IL" sz="1400" b="1" dirty="0" smtClean="0"/>
              <a:t>הפרייה</a:t>
            </a:r>
            <a:endParaRPr lang="he-IL" sz="1400" b="1" dirty="0"/>
          </a:p>
        </p:txBody>
      </p:sp>
      <p:sp>
        <p:nvSpPr>
          <p:cNvPr id="20" name="מלבן 19"/>
          <p:cNvSpPr/>
          <p:nvPr/>
        </p:nvSpPr>
        <p:spPr>
          <a:xfrm rot="2531168">
            <a:off x="4528060" y="2047630"/>
            <a:ext cx="1763623" cy="523220"/>
          </a:xfrm>
          <a:prstGeom prst="rect">
            <a:avLst/>
          </a:prstGeom>
        </p:spPr>
        <p:txBody>
          <a:bodyPr wrap="none">
            <a:spAutoFit/>
          </a:bodyPr>
          <a:lstStyle/>
          <a:p>
            <a:pPr algn="ctr"/>
            <a:r>
              <a:rPr lang="he-IL" sz="1400" b="1" dirty="0" smtClean="0"/>
              <a:t>30 השעות הראשונות </a:t>
            </a:r>
          </a:p>
          <a:p>
            <a:pPr algn="ctr"/>
            <a:r>
              <a:rPr lang="he-IL" sz="1400" b="1" dirty="0" smtClean="0"/>
              <a:t>אחרי ההפריה</a:t>
            </a:r>
            <a:endParaRPr lang="he-IL" sz="1400" b="1" dirty="0"/>
          </a:p>
        </p:txBody>
      </p:sp>
      <p:sp>
        <p:nvSpPr>
          <p:cNvPr id="21" name="מלבן 20"/>
          <p:cNvSpPr/>
          <p:nvPr/>
        </p:nvSpPr>
        <p:spPr>
          <a:xfrm rot="20887201">
            <a:off x="1909446" y="1646816"/>
            <a:ext cx="655949" cy="307777"/>
          </a:xfrm>
          <a:prstGeom prst="rect">
            <a:avLst/>
          </a:prstGeom>
        </p:spPr>
        <p:txBody>
          <a:bodyPr wrap="none">
            <a:spAutoFit/>
          </a:bodyPr>
          <a:lstStyle/>
          <a:p>
            <a:r>
              <a:rPr lang="he-IL" sz="1400" b="1" dirty="0" smtClean="0"/>
              <a:t>3 ימים</a:t>
            </a:r>
            <a:endParaRPr lang="he-IL" sz="1400" b="1" dirty="0"/>
          </a:p>
        </p:txBody>
      </p:sp>
      <p:sp>
        <p:nvSpPr>
          <p:cNvPr id="22" name="מלבן 21"/>
          <p:cNvSpPr/>
          <p:nvPr/>
        </p:nvSpPr>
        <p:spPr>
          <a:xfrm rot="19565087">
            <a:off x="1149682" y="1937242"/>
            <a:ext cx="655949" cy="307777"/>
          </a:xfrm>
          <a:prstGeom prst="rect">
            <a:avLst/>
          </a:prstGeom>
        </p:spPr>
        <p:txBody>
          <a:bodyPr wrap="none">
            <a:spAutoFit/>
          </a:bodyPr>
          <a:lstStyle/>
          <a:p>
            <a:r>
              <a:rPr lang="he-IL" sz="1400" b="1" dirty="0" smtClean="0"/>
              <a:t>4 ימים</a:t>
            </a:r>
            <a:endParaRPr lang="he-IL" sz="1400" b="1" dirty="0"/>
          </a:p>
        </p:txBody>
      </p:sp>
      <p:sp>
        <p:nvSpPr>
          <p:cNvPr id="23" name="מלבן 22"/>
          <p:cNvSpPr/>
          <p:nvPr/>
        </p:nvSpPr>
        <p:spPr>
          <a:xfrm rot="18489003">
            <a:off x="463184" y="2508328"/>
            <a:ext cx="655949" cy="307777"/>
          </a:xfrm>
          <a:prstGeom prst="rect">
            <a:avLst/>
          </a:prstGeom>
        </p:spPr>
        <p:txBody>
          <a:bodyPr wrap="none">
            <a:spAutoFit/>
          </a:bodyPr>
          <a:lstStyle/>
          <a:p>
            <a:pPr algn="ctr"/>
            <a:r>
              <a:rPr lang="he-IL" sz="1400" b="1" dirty="0" smtClean="0"/>
              <a:t>6 ימים</a:t>
            </a:r>
          </a:p>
        </p:txBody>
      </p:sp>
      <p:sp>
        <p:nvSpPr>
          <p:cNvPr id="17" name="סוגר מסולסל ימני 16"/>
          <p:cNvSpPr/>
          <p:nvPr/>
        </p:nvSpPr>
        <p:spPr>
          <a:xfrm rot="18844116">
            <a:off x="4328877" y="1158628"/>
            <a:ext cx="660542" cy="2637769"/>
          </a:xfrm>
          <a:prstGeom prst="rightBrace">
            <a:avLst>
              <a:gd name="adj1" fmla="val 8333"/>
              <a:gd name="adj2" fmla="val 5848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8" name="חץ למעלה 27"/>
          <p:cNvSpPr/>
          <p:nvPr/>
        </p:nvSpPr>
        <p:spPr>
          <a:xfrm>
            <a:off x="3319531" y="5135128"/>
            <a:ext cx="676405" cy="598130"/>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חץ למעלה 29"/>
          <p:cNvSpPr/>
          <p:nvPr/>
        </p:nvSpPr>
        <p:spPr>
          <a:xfrm rot="16200000">
            <a:off x="5888193" y="3837453"/>
            <a:ext cx="665290" cy="561373"/>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חץ למעלה 30"/>
          <p:cNvSpPr/>
          <p:nvPr/>
        </p:nvSpPr>
        <p:spPr>
          <a:xfrm flipV="1">
            <a:off x="3995935" y="1463454"/>
            <a:ext cx="830967" cy="309362"/>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66078" y="4348123"/>
            <a:ext cx="1399742" cy="307777"/>
          </a:xfrm>
          <a:prstGeom prst="rect">
            <a:avLst/>
          </a:prstGeom>
        </p:spPr>
        <p:txBody>
          <a:bodyPr wrap="none">
            <a:spAutoFit/>
          </a:bodyPr>
          <a:lstStyle/>
          <a:p>
            <a:pPr algn="ctr"/>
            <a:r>
              <a:rPr lang="he-IL" sz="1400" b="1" dirty="0" smtClean="0"/>
              <a:t>השתרשות ברחם</a:t>
            </a:r>
            <a:endParaRPr lang="he-IL" sz="1400" b="1" dirty="0"/>
          </a:p>
        </p:txBody>
      </p:sp>
    </p:spTree>
    <p:extLst>
      <p:ext uri="{BB962C8B-B14F-4D97-AF65-F5344CB8AC3E}">
        <p14:creationId xmlns:p14="http://schemas.microsoft.com/office/powerpoint/2010/main" val="2394688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74650" y="1306825"/>
            <a:ext cx="8437050" cy="4872832"/>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b="1" dirty="0">
                <a:solidFill>
                  <a:schemeClr val="tx2"/>
                </a:solidFill>
              </a:rPr>
              <a:t>משוב חיובי</a:t>
            </a:r>
            <a:r>
              <a:rPr lang="he-IL" dirty="0">
                <a:solidFill>
                  <a:schemeClr val="tx2"/>
                </a:solidFill>
              </a:rPr>
              <a:t>:</a:t>
            </a:r>
          </a:p>
          <a:p>
            <a:pPr fontAlgn="auto">
              <a:spcBef>
                <a:spcPts val="0"/>
              </a:spcBef>
              <a:spcAft>
                <a:spcPts val="0"/>
              </a:spcAft>
              <a:defRPr/>
            </a:pPr>
            <a:r>
              <a:rPr lang="he-IL" dirty="0">
                <a:solidFill>
                  <a:prstClr val="black"/>
                </a:solidFill>
              </a:rPr>
              <a:t>תוצאה או תוצר של תהליך </a:t>
            </a:r>
            <a:r>
              <a:rPr lang="he-IL" dirty="0">
                <a:solidFill>
                  <a:srgbClr val="FF6600"/>
                </a:solidFill>
              </a:rPr>
              <a:t>מגביר </a:t>
            </a:r>
            <a:r>
              <a:rPr lang="he-IL" dirty="0" smtClean="0">
                <a:solidFill>
                  <a:prstClr val="black"/>
                </a:solidFill>
              </a:rPr>
              <a:t>את </a:t>
            </a:r>
            <a:r>
              <a:rPr lang="he-IL" dirty="0">
                <a:solidFill>
                  <a:prstClr val="black"/>
                </a:solidFill>
              </a:rPr>
              <a:t>התהליך עצמו.</a:t>
            </a:r>
          </a:p>
          <a:p>
            <a:pPr fontAlgn="auto">
              <a:spcBef>
                <a:spcPts val="0"/>
              </a:spcBef>
              <a:spcAft>
                <a:spcPts val="0"/>
              </a:spcAft>
              <a:defRPr/>
            </a:pPr>
            <a:endParaRPr lang="he-IL" b="1" u="sng" dirty="0" smtClean="0">
              <a:solidFill>
                <a:prstClr val="black"/>
              </a:solidFill>
            </a:endParaRPr>
          </a:p>
          <a:p>
            <a:pPr fontAlgn="auto">
              <a:spcBef>
                <a:spcPts val="0"/>
              </a:spcBef>
              <a:spcAft>
                <a:spcPts val="0"/>
              </a:spcAft>
              <a:defRPr/>
            </a:pPr>
            <a:r>
              <a:rPr lang="he-IL" b="1" dirty="0" smtClean="0">
                <a:solidFill>
                  <a:schemeClr val="tx2"/>
                </a:solidFill>
              </a:rPr>
              <a:t>משוב </a:t>
            </a:r>
            <a:r>
              <a:rPr lang="he-IL" b="1" dirty="0">
                <a:solidFill>
                  <a:schemeClr val="tx2"/>
                </a:solidFill>
              </a:rPr>
              <a:t>שלילי</a:t>
            </a:r>
            <a:r>
              <a:rPr lang="he-IL" dirty="0">
                <a:solidFill>
                  <a:schemeClr val="tx2"/>
                </a:solidFill>
              </a:rPr>
              <a:t>:</a:t>
            </a:r>
          </a:p>
          <a:p>
            <a:pPr fontAlgn="auto">
              <a:spcBef>
                <a:spcPts val="0"/>
              </a:spcBef>
              <a:spcAft>
                <a:spcPts val="0"/>
              </a:spcAft>
              <a:defRPr/>
            </a:pPr>
            <a:r>
              <a:rPr lang="he-IL" dirty="0">
                <a:solidFill>
                  <a:prstClr val="black"/>
                </a:solidFill>
              </a:rPr>
              <a:t>תוצאה או תוצר של תהליך </a:t>
            </a:r>
            <a:r>
              <a:rPr lang="he-IL" dirty="0">
                <a:solidFill>
                  <a:srgbClr val="FF6600"/>
                </a:solidFill>
              </a:rPr>
              <a:t>מעכב</a:t>
            </a:r>
            <a:r>
              <a:rPr lang="he-IL" dirty="0">
                <a:solidFill>
                  <a:prstClr val="black"/>
                </a:solidFill>
              </a:rPr>
              <a:t> </a:t>
            </a:r>
            <a:r>
              <a:rPr lang="he-IL" dirty="0" smtClean="0">
                <a:solidFill>
                  <a:prstClr val="black"/>
                </a:solidFill>
              </a:rPr>
              <a:t>את </a:t>
            </a:r>
            <a:r>
              <a:rPr lang="he-IL" dirty="0">
                <a:solidFill>
                  <a:prstClr val="black"/>
                </a:solidFill>
              </a:rPr>
              <a:t>התהליך עצמו</a:t>
            </a:r>
            <a:r>
              <a:rPr lang="he-IL" dirty="0" smtClean="0">
                <a:solidFill>
                  <a:prstClr val="black"/>
                </a:solidFill>
              </a:rPr>
              <a:t>.</a:t>
            </a:r>
            <a:endParaRPr lang="he-IL" dirty="0">
              <a:solidFill>
                <a:prstClr val="black"/>
              </a:solidFill>
            </a:endParaRPr>
          </a:p>
        </p:txBody>
      </p:sp>
      <p:sp>
        <p:nvSpPr>
          <p:cNvPr id="13" name="כותרת 12"/>
          <p:cNvSpPr>
            <a:spLocks noGrp="1"/>
          </p:cNvSpPr>
          <p:nvPr>
            <p:ph type="title" idx="4294967295"/>
          </p:nvPr>
        </p:nvSpPr>
        <p:spPr>
          <a:xfrm>
            <a:off x="457200" y="44624"/>
            <a:ext cx="8229600" cy="368300"/>
          </a:xfrm>
          <a:prstGeom prst="rect">
            <a:avLst/>
          </a:prstGeom>
        </p:spPr>
        <p:txBody>
          <a:bodyPr/>
          <a:lstStyle/>
          <a:p>
            <a:pPr fontAlgn="auto">
              <a:defRPr/>
            </a:pPr>
            <a:r>
              <a:rPr lang="he-IL" sz="1800" b="1" dirty="0" smtClean="0">
                <a:solidFill>
                  <a:srgbClr val="FF6600"/>
                </a:solidFill>
                <a:ea typeface="+mn-ea"/>
              </a:rPr>
              <a:t>מנגנוני משוב בתהליכי רבייה – משוב חיובי ומשוב שלילי</a:t>
            </a:r>
            <a:endParaRPr lang="he-IL" sz="1800" dirty="0">
              <a:solidFill>
                <a:srgbClr val="FF6600"/>
              </a:solidFill>
            </a:endParaRPr>
          </a:p>
        </p:txBody>
      </p:sp>
      <p:sp>
        <p:nvSpPr>
          <p:cNvPr id="21" name="Rectangle 12"/>
          <p:cNvSpPr/>
          <p:nvPr/>
        </p:nvSpPr>
        <p:spPr>
          <a:xfrm>
            <a:off x="395536" y="620688"/>
            <a:ext cx="8358187" cy="642938"/>
          </a:xfrm>
          <a:prstGeom prst="rect">
            <a:avLst/>
          </a:prstGeom>
          <a:noFill/>
          <a:ln w="19050" cap="sq">
            <a:solidFill>
              <a:srgbClr val="1D4C7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prstClr val="black"/>
                </a:solidFill>
              </a:rPr>
              <a:t>הבקרה ההורמונלית על תהליכי הרבייה נעשית בעזרת מנגנוני משוב. </a:t>
            </a:r>
            <a:r>
              <a:rPr lang="he-IL" dirty="0" smtClean="0">
                <a:solidFill>
                  <a:prstClr val="black"/>
                </a:solidFill>
              </a:rPr>
              <a:t>מנגנון משוב הוא </a:t>
            </a:r>
          </a:p>
          <a:p>
            <a:pPr fontAlgn="auto">
              <a:spcBef>
                <a:spcPts val="0"/>
              </a:spcBef>
              <a:spcAft>
                <a:spcPts val="0"/>
              </a:spcAft>
              <a:defRPr/>
            </a:pPr>
            <a:r>
              <a:rPr lang="he-IL" dirty="0" smtClean="0">
                <a:solidFill>
                  <a:prstClr val="black"/>
                </a:solidFill>
              </a:rPr>
              <a:t>מנגנון שבו </a:t>
            </a:r>
            <a:r>
              <a:rPr lang="he-IL" dirty="0" smtClean="0">
                <a:solidFill>
                  <a:srgbClr val="FF6600"/>
                </a:solidFill>
              </a:rPr>
              <a:t>תוצאות התהליך מווסתות את שלבי התהליך עצמו</a:t>
            </a:r>
            <a:r>
              <a:rPr lang="he-IL" dirty="0" smtClean="0">
                <a:solidFill>
                  <a:prstClr val="black"/>
                </a:solidFill>
              </a:rPr>
              <a:t>.</a:t>
            </a:r>
          </a:p>
          <a:p>
            <a:pPr>
              <a:defRPr/>
            </a:pPr>
            <a:endParaRPr lang="he-IL" b="1" dirty="0" smtClean="0">
              <a:solidFill>
                <a:srgbClr val="FF0000"/>
              </a:solidFill>
            </a:endParaRPr>
          </a:p>
          <a:p>
            <a:pPr>
              <a:defRPr/>
            </a:pPr>
            <a:endParaRPr lang="he-IL" b="1" dirty="0">
              <a:solidFill>
                <a:prstClr val="black"/>
              </a:solidFill>
            </a:endParaRPr>
          </a:p>
          <a:p>
            <a:pPr>
              <a:defRPr/>
            </a:pPr>
            <a:endParaRPr lang="he-IL" b="1" dirty="0" smtClean="0">
              <a:solidFill>
                <a:prstClr val="black"/>
              </a:solidFill>
            </a:endParaRPr>
          </a:p>
          <a:p>
            <a:pPr>
              <a:defRPr/>
            </a:pPr>
            <a:endParaRPr lang="he-IL" b="1" dirty="0" smtClean="0">
              <a:solidFill>
                <a:prstClr val="black"/>
              </a:solidFill>
            </a:endParaRPr>
          </a:p>
        </p:txBody>
      </p:sp>
      <p:sp>
        <p:nvSpPr>
          <p:cNvPr id="7"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23</a:t>
            </a:fld>
            <a:endParaRPr lang="he-IL" sz="1100" dirty="0" smtClean="0">
              <a:solidFill>
                <a:srgbClr val="A6A6A6"/>
              </a:solidFill>
            </a:endParaRPr>
          </a:p>
        </p:txBody>
      </p:sp>
    </p:spTree>
    <p:extLst>
      <p:ext uri="{BB962C8B-B14F-4D97-AF65-F5344CB8AC3E}">
        <p14:creationId xmlns:p14="http://schemas.microsoft.com/office/powerpoint/2010/main" val="3997020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826058" y="2650146"/>
            <a:ext cx="3860215" cy="3956718"/>
          </a:xfrm>
          <a:prstGeom prst="rect">
            <a:avLst/>
          </a:prstGeom>
          <a:noFill/>
          <a:ln w="22225">
            <a:noFill/>
          </a:ln>
          <a:effectLst>
            <a:outerShdw sx="101000" sy="101000" algn="ctr" rotWithShape="0">
              <a:schemeClr val="bg1">
                <a:lumMod val="75000"/>
              </a:schemeClr>
            </a:outerShdw>
          </a:effectLst>
        </p:spPr>
        <p:txBody>
          <a:bodyPr rtlCol="1"/>
          <a:lstStyle/>
          <a:p>
            <a:pPr fontAlgn="auto">
              <a:lnSpc>
                <a:spcPct val="114000"/>
              </a:lnSpc>
              <a:spcBef>
                <a:spcPts val="0"/>
              </a:spcBef>
              <a:spcAft>
                <a:spcPts val="0"/>
              </a:spcAft>
              <a:buClr>
                <a:srgbClr val="FF6600"/>
              </a:buClr>
              <a:defRPr/>
            </a:pPr>
            <a:r>
              <a:rPr lang="he-IL" b="1" dirty="0" smtClean="0">
                <a:solidFill>
                  <a:srgbClr val="FF6600"/>
                </a:solidFill>
              </a:rPr>
              <a:t>משוב </a:t>
            </a:r>
            <a:r>
              <a:rPr lang="he-IL" b="1" dirty="0">
                <a:solidFill>
                  <a:srgbClr val="FF6600"/>
                </a:solidFill>
              </a:rPr>
              <a:t>שלילי </a:t>
            </a:r>
            <a:r>
              <a:rPr lang="he-IL" b="1" dirty="0" smtClean="0">
                <a:solidFill>
                  <a:srgbClr val="FF6600"/>
                </a:solidFill>
              </a:rPr>
              <a:t>–עליית רמת האסטרוגן והפרוגסטרון מדכאת את הפרשת </a:t>
            </a:r>
            <a:r>
              <a:rPr lang="en-US" b="1" dirty="0" smtClean="0">
                <a:solidFill>
                  <a:srgbClr val="FF6600"/>
                </a:solidFill>
              </a:rPr>
              <a:t>LH</a:t>
            </a:r>
            <a:r>
              <a:rPr lang="he-IL" b="1" dirty="0" smtClean="0">
                <a:solidFill>
                  <a:srgbClr val="FF6600"/>
                </a:solidFill>
              </a:rPr>
              <a:t> </a:t>
            </a:r>
          </a:p>
          <a:p>
            <a:pPr fontAlgn="auto">
              <a:lnSpc>
                <a:spcPct val="114000"/>
              </a:lnSpc>
              <a:spcBef>
                <a:spcPts val="0"/>
              </a:spcBef>
              <a:spcAft>
                <a:spcPts val="0"/>
              </a:spcAft>
              <a:buClr>
                <a:srgbClr val="FF6600"/>
              </a:buClr>
              <a:defRPr/>
            </a:pPr>
            <a:r>
              <a:rPr lang="he-IL" b="1" dirty="0" smtClean="0">
                <a:solidFill>
                  <a:srgbClr val="FF6600"/>
                </a:solidFill>
              </a:rPr>
              <a:t>ו</a:t>
            </a:r>
            <a:r>
              <a:rPr lang="he-IL" b="1" dirty="0" smtClean="0">
                <a:solidFill>
                  <a:srgbClr val="FF6600"/>
                </a:solidFill>
                <a:latin typeface="Arial"/>
                <a:cs typeface="Arial"/>
              </a:rPr>
              <a:t>־</a:t>
            </a:r>
            <a:r>
              <a:rPr lang="en-US" b="1" dirty="0" smtClean="0">
                <a:solidFill>
                  <a:srgbClr val="FF6600"/>
                </a:solidFill>
              </a:rPr>
              <a:t>FSH</a:t>
            </a:r>
            <a:r>
              <a:rPr lang="he-IL" b="1" dirty="0">
                <a:solidFill>
                  <a:srgbClr val="FF6600"/>
                </a:solidFill>
              </a:rPr>
              <a:t>ברוב ימי </a:t>
            </a:r>
            <a:r>
              <a:rPr lang="he-IL" b="1" dirty="0" smtClean="0">
                <a:solidFill>
                  <a:srgbClr val="FF6600"/>
                </a:solidFill>
              </a:rPr>
              <a:t>המחזור</a:t>
            </a:r>
          </a:p>
          <a:p>
            <a:pPr fontAlgn="auto">
              <a:lnSpc>
                <a:spcPct val="114000"/>
              </a:lnSpc>
              <a:spcBef>
                <a:spcPts val="0"/>
              </a:spcBef>
              <a:spcAft>
                <a:spcPts val="0"/>
              </a:spcAft>
              <a:buClr>
                <a:srgbClr val="FF6600"/>
              </a:buClr>
              <a:defRPr/>
            </a:pPr>
            <a:r>
              <a:rPr lang="he-IL" dirty="0" smtClean="0">
                <a:solidFill>
                  <a:prstClr val="black"/>
                </a:solidFill>
              </a:rPr>
              <a:t>לאחר </a:t>
            </a:r>
            <a:r>
              <a:rPr lang="he-IL" dirty="0">
                <a:solidFill>
                  <a:prstClr val="black"/>
                </a:solidFill>
              </a:rPr>
              <a:t>הביוץ, הפרוגסטרון </a:t>
            </a:r>
            <a:endParaRPr lang="he-IL" dirty="0" smtClean="0">
              <a:solidFill>
                <a:prstClr val="black"/>
              </a:solidFill>
            </a:endParaRPr>
          </a:p>
          <a:p>
            <a:pPr fontAlgn="auto">
              <a:lnSpc>
                <a:spcPct val="114000"/>
              </a:lnSpc>
              <a:spcBef>
                <a:spcPts val="0"/>
              </a:spcBef>
              <a:spcAft>
                <a:spcPts val="0"/>
              </a:spcAft>
              <a:buClr>
                <a:srgbClr val="FF6600"/>
              </a:buClr>
              <a:defRPr/>
            </a:pPr>
            <a:r>
              <a:rPr lang="he-IL" dirty="0" smtClean="0">
                <a:solidFill>
                  <a:prstClr val="black"/>
                </a:solidFill>
              </a:rPr>
              <a:t>והאסטרוגן </a:t>
            </a:r>
            <a:r>
              <a:rPr lang="he-IL" dirty="0">
                <a:solidFill>
                  <a:prstClr val="black"/>
                </a:solidFill>
              </a:rPr>
              <a:t>המופרשים מהגופיף הצהוב, </a:t>
            </a:r>
            <a:endParaRPr lang="he-IL" dirty="0" smtClean="0">
              <a:solidFill>
                <a:prstClr val="black"/>
              </a:solidFill>
            </a:endParaRPr>
          </a:p>
          <a:p>
            <a:pPr fontAlgn="auto">
              <a:lnSpc>
                <a:spcPct val="114000"/>
              </a:lnSpc>
              <a:spcBef>
                <a:spcPts val="0"/>
              </a:spcBef>
              <a:spcAft>
                <a:spcPts val="0"/>
              </a:spcAft>
              <a:buClr>
                <a:srgbClr val="FF6600"/>
              </a:buClr>
              <a:defRPr/>
            </a:pPr>
            <a:r>
              <a:rPr lang="he-IL" u="sng" dirty="0" smtClean="0">
                <a:solidFill>
                  <a:prstClr val="black"/>
                </a:solidFill>
              </a:rPr>
              <a:t>מעכבים</a:t>
            </a:r>
            <a:r>
              <a:rPr lang="he-IL" dirty="0" smtClean="0">
                <a:solidFill>
                  <a:prstClr val="black"/>
                </a:solidFill>
              </a:rPr>
              <a:t> </a:t>
            </a:r>
            <a:r>
              <a:rPr lang="he-IL" dirty="0">
                <a:solidFill>
                  <a:prstClr val="black"/>
                </a:solidFill>
              </a:rPr>
              <a:t>הפרשה של </a:t>
            </a:r>
            <a:r>
              <a:rPr lang="en-US" dirty="0" smtClean="0">
                <a:solidFill>
                  <a:prstClr val="black"/>
                </a:solidFill>
              </a:rPr>
              <a:t>FSH ,</a:t>
            </a:r>
            <a:r>
              <a:rPr lang="en-US" dirty="0" smtClean="0"/>
              <a:t>LH</a:t>
            </a:r>
            <a:r>
              <a:rPr lang="he-IL" dirty="0" smtClean="0"/>
              <a:t> מההיפופיזה. </a:t>
            </a:r>
            <a:r>
              <a:rPr lang="he-IL" i="1" dirty="0" smtClean="0"/>
              <a:t>עם התנוונות הגופיף הצהוב, רמות האסטרוגן והפרוגסטרון יורדות, ומוסר המשוב השלילי.</a:t>
            </a:r>
          </a:p>
          <a:p>
            <a:pPr fontAlgn="auto">
              <a:lnSpc>
                <a:spcPct val="114000"/>
              </a:lnSpc>
              <a:spcBef>
                <a:spcPts val="0"/>
              </a:spcBef>
              <a:spcAft>
                <a:spcPts val="0"/>
              </a:spcAft>
              <a:buClr>
                <a:srgbClr val="FF6600"/>
              </a:buClr>
              <a:defRPr/>
            </a:pPr>
            <a:r>
              <a:rPr lang="he-IL" i="1" dirty="0" smtClean="0"/>
              <a:t>עקב כך הפרשת </a:t>
            </a:r>
            <a:r>
              <a:rPr lang="en-US" i="1" dirty="0" smtClean="0"/>
              <a:t>FSH</a:t>
            </a:r>
            <a:r>
              <a:rPr lang="he-IL" i="1" dirty="0" smtClean="0"/>
              <a:t> ו</a:t>
            </a:r>
            <a:r>
              <a:rPr lang="he-IL" i="1" dirty="0" smtClean="0">
                <a:latin typeface="Arial"/>
                <a:cs typeface="Arial"/>
              </a:rPr>
              <a:t>־</a:t>
            </a:r>
            <a:r>
              <a:rPr lang="en-US" i="1" dirty="0" smtClean="0"/>
              <a:t>LH</a:t>
            </a:r>
            <a:r>
              <a:rPr lang="he-IL" i="1" dirty="0" smtClean="0"/>
              <a:t> מתחדשת, ובעקבות זאת מתחיל להתפתח בשחלה </a:t>
            </a:r>
            <a:r>
              <a:rPr lang="he-IL" i="1" dirty="0" smtClean="0">
                <a:solidFill>
                  <a:prstClr val="black"/>
                </a:solidFill>
              </a:rPr>
              <a:t>זקיק חדש לקראת מחזור חדש. </a:t>
            </a:r>
          </a:p>
          <a:p>
            <a:pPr fontAlgn="auto">
              <a:lnSpc>
                <a:spcPct val="114000"/>
              </a:lnSpc>
              <a:spcBef>
                <a:spcPts val="0"/>
              </a:spcBef>
              <a:spcAft>
                <a:spcPts val="0"/>
              </a:spcAft>
              <a:buClr>
                <a:srgbClr val="FF6600"/>
              </a:buClr>
              <a:defRPr/>
            </a:pPr>
            <a:endParaRPr lang="he-IL" i="1" dirty="0">
              <a:solidFill>
                <a:prstClr val="black"/>
              </a:solidFill>
            </a:endParaRPr>
          </a:p>
        </p:txBody>
      </p:sp>
      <p:sp>
        <p:nvSpPr>
          <p:cNvPr id="10243" name="Slide Number Placeholder 6"/>
          <p:cNvSpPr>
            <a:spLocks noGrp="1"/>
          </p:cNvSpPr>
          <p:nvPr>
            <p:ph type="sldNum" sz="quarter" idx="10"/>
          </p:nvPr>
        </p:nvSpPr>
        <p:spPr bwMode="auto">
          <a:xfrm flipH="1">
            <a:off x="-1404664" y="6454238"/>
            <a:ext cx="1141784" cy="365125"/>
          </a:xfrm>
          <a:ln>
            <a:miter lim="800000"/>
            <a:headEnd/>
            <a:tailEnd/>
          </a:ln>
        </p:spPr>
        <p:txBody>
          <a:bodyPr vert="horz" wrap="square" lIns="91440" tIns="45720" rIns="91440" bIns="45720" numCol="1" anchor="t" anchorCtr="0" compatLnSpc="1">
            <a:prstTxWarp prst="textNoShape">
              <a:avLst/>
            </a:prstTxWarp>
          </a:bodyPr>
          <a:lstStyle/>
          <a:p>
            <a:pPr>
              <a:defRPr/>
            </a:pPr>
            <a:fld id="{F8418364-E0A0-4986-AC72-BF22C9C0331A}" type="slidenum">
              <a:rPr lang="he-IL" smtClean="0">
                <a:solidFill>
                  <a:srgbClr val="A6A6A6"/>
                </a:solidFill>
              </a:rPr>
              <a:pPr>
                <a:defRPr/>
              </a:pPr>
              <a:t>24</a:t>
            </a:fld>
            <a:endParaRPr lang="he-IL" dirty="0" smtClean="0">
              <a:solidFill>
                <a:srgbClr val="A6A6A6"/>
              </a:solidFill>
            </a:endParaRPr>
          </a:p>
        </p:txBody>
      </p:sp>
      <p:sp>
        <p:nvSpPr>
          <p:cNvPr id="13" name="כותרת 12"/>
          <p:cNvSpPr>
            <a:spLocks noGrp="1"/>
          </p:cNvSpPr>
          <p:nvPr>
            <p:ph type="title" idx="4294967295"/>
          </p:nvPr>
        </p:nvSpPr>
        <p:spPr>
          <a:xfrm>
            <a:off x="457200" y="44624"/>
            <a:ext cx="8229600" cy="368300"/>
          </a:xfrm>
          <a:prstGeom prst="rect">
            <a:avLst/>
          </a:prstGeom>
        </p:spPr>
        <p:txBody>
          <a:bodyPr/>
          <a:lstStyle/>
          <a:p>
            <a:pPr fontAlgn="auto">
              <a:defRPr/>
            </a:pPr>
            <a:r>
              <a:rPr lang="he-IL" sz="1800" b="1" dirty="0" smtClean="0">
                <a:solidFill>
                  <a:srgbClr val="FF6600"/>
                </a:solidFill>
                <a:ea typeface="+mn-ea"/>
              </a:rPr>
              <a:t>מנגנוני משוב בתהליכי רבייה – אצל האישה</a:t>
            </a:r>
            <a:endParaRPr lang="he-IL" sz="1800" dirty="0">
              <a:solidFill>
                <a:srgbClr val="FF6600"/>
              </a:solidFill>
            </a:endParaRPr>
          </a:p>
        </p:txBody>
      </p:sp>
      <p:sp>
        <p:nvSpPr>
          <p:cNvPr id="10241" name="מלבן 10240"/>
          <p:cNvSpPr/>
          <p:nvPr/>
        </p:nvSpPr>
        <p:spPr>
          <a:xfrm>
            <a:off x="212040" y="605107"/>
            <a:ext cx="8474233" cy="2302875"/>
          </a:xfrm>
          <a:prstGeom prst="rect">
            <a:avLst/>
          </a:prstGeom>
        </p:spPr>
        <p:txBody>
          <a:bodyPr wrap="square">
            <a:spAutoFit/>
          </a:bodyPr>
          <a:lstStyle/>
          <a:p>
            <a:pPr fontAlgn="auto">
              <a:lnSpc>
                <a:spcPct val="114000"/>
              </a:lnSpc>
              <a:spcBef>
                <a:spcPts val="0"/>
              </a:spcBef>
              <a:spcAft>
                <a:spcPts val="0"/>
              </a:spcAft>
              <a:defRPr/>
            </a:pPr>
            <a:r>
              <a:rPr lang="he-IL" u="sng" dirty="0">
                <a:solidFill>
                  <a:prstClr val="black"/>
                </a:solidFill>
              </a:rPr>
              <a:t>מנגנוני משוב במחזור החודשי של האישה</a:t>
            </a:r>
            <a:r>
              <a:rPr lang="he-IL" dirty="0">
                <a:solidFill>
                  <a:prstClr val="black"/>
                </a:solidFill>
              </a:rPr>
              <a:t>:</a:t>
            </a:r>
          </a:p>
          <a:p>
            <a:pPr fontAlgn="auto">
              <a:lnSpc>
                <a:spcPct val="114000"/>
              </a:lnSpc>
              <a:spcBef>
                <a:spcPts val="0"/>
              </a:spcBef>
              <a:spcAft>
                <a:spcPts val="0"/>
              </a:spcAft>
              <a:buClr>
                <a:srgbClr val="FF6600"/>
              </a:buClr>
              <a:defRPr/>
            </a:pPr>
            <a:r>
              <a:rPr lang="he-IL" b="1" dirty="0">
                <a:solidFill>
                  <a:srgbClr val="FF6600"/>
                </a:solidFill>
              </a:rPr>
              <a:t>משוב חיובי – עלייה ברמת האסטרוגן מעוררת הפרשת </a:t>
            </a:r>
            <a:r>
              <a:rPr lang="en-US" b="1" dirty="0">
                <a:solidFill>
                  <a:srgbClr val="FF6600"/>
                </a:solidFill>
              </a:rPr>
              <a:t>LH</a:t>
            </a:r>
            <a:r>
              <a:rPr lang="he-IL" b="1" dirty="0">
                <a:solidFill>
                  <a:srgbClr val="FF6600"/>
                </a:solidFill>
              </a:rPr>
              <a:t> </a:t>
            </a:r>
            <a:r>
              <a:rPr lang="he-IL" b="1" dirty="0" smtClean="0">
                <a:solidFill>
                  <a:srgbClr val="FF6600"/>
                </a:solidFill>
              </a:rPr>
              <a:t>ו</a:t>
            </a:r>
            <a:r>
              <a:rPr lang="he-IL" b="1" dirty="0" smtClean="0">
                <a:solidFill>
                  <a:srgbClr val="FF6600"/>
                </a:solidFill>
                <a:latin typeface="Arial"/>
                <a:cs typeface="Arial"/>
              </a:rPr>
              <a:t>־</a:t>
            </a:r>
            <a:r>
              <a:rPr lang="en-US" b="1" dirty="0" smtClean="0">
                <a:solidFill>
                  <a:srgbClr val="FF6600"/>
                </a:solidFill>
              </a:rPr>
              <a:t>FSH</a:t>
            </a:r>
            <a:r>
              <a:rPr lang="he-IL" b="1" dirty="0" smtClean="0">
                <a:solidFill>
                  <a:srgbClr val="FF6600"/>
                </a:solidFill>
              </a:rPr>
              <a:t> </a:t>
            </a:r>
            <a:r>
              <a:rPr lang="he-IL" b="1" dirty="0">
                <a:solidFill>
                  <a:srgbClr val="FF6600"/>
                </a:solidFill>
              </a:rPr>
              <a:t>בימים </a:t>
            </a:r>
            <a:r>
              <a:rPr lang="he-IL" b="1" noProof="1" smtClean="0">
                <a:solidFill>
                  <a:srgbClr val="FF6600"/>
                </a:solidFill>
              </a:rPr>
              <a:t>12–14</a:t>
            </a:r>
            <a:r>
              <a:rPr lang="he-IL" b="1" dirty="0" smtClean="0">
                <a:solidFill>
                  <a:schemeClr val="accent3"/>
                </a:solidFill>
              </a:rPr>
              <a:t> למחזור</a:t>
            </a:r>
          </a:p>
          <a:p>
            <a:pPr lvl="0" fontAlgn="auto">
              <a:lnSpc>
                <a:spcPct val="114000"/>
              </a:lnSpc>
              <a:spcBef>
                <a:spcPts val="0"/>
              </a:spcBef>
              <a:spcAft>
                <a:spcPts val="0"/>
              </a:spcAft>
              <a:defRPr/>
            </a:pPr>
            <a:r>
              <a:rPr lang="he-IL" dirty="0">
                <a:solidFill>
                  <a:prstClr val="black"/>
                </a:solidFill>
              </a:rPr>
              <a:t>במחצית הראשונה של </a:t>
            </a:r>
            <a:r>
              <a:rPr lang="he-IL" dirty="0" smtClean="0">
                <a:solidFill>
                  <a:prstClr val="black"/>
                </a:solidFill>
              </a:rPr>
              <a:t>המחזור (עד </a:t>
            </a:r>
            <a:r>
              <a:rPr lang="he-IL" dirty="0">
                <a:solidFill>
                  <a:prstClr val="black"/>
                </a:solidFill>
              </a:rPr>
              <a:t>הביוץ), בהשפעת הפרשת </a:t>
            </a:r>
            <a:r>
              <a:rPr lang="en-US" dirty="0">
                <a:solidFill>
                  <a:prstClr val="black"/>
                </a:solidFill>
              </a:rPr>
              <a:t> FSH</a:t>
            </a:r>
            <a:r>
              <a:rPr lang="he-IL" dirty="0" smtClean="0">
                <a:solidFill>
                  <a:prstClr val="black"/>
                </a:solidFill>
              </a:rPr>
              <a:t>ו</a:t>
            </a:r>
            <a:r>
              <a:rPr lang="he-IL" dirty="0" smtClean="0">
                <a:solidFill>
                  <a:prstClr val="black"/>
                </a:solidFill>
                <a:latin typeface="Arial"/>
                <a:cs typeface="Arial"/>
              </a:rPr>
              <a:t>־</a:t>
            </a:r>
            <a:r>
              <a:rPr lang="en-US" dirty="0" smtClean="0">
                <a:solidFill>
                  <a:prstClr val="black"/>
                </a:solidFill>
              </a:rPr>
              <a:t>LH</a:t>
            </a:r>
            <a:r>
              <a:rPr lang="he-IL" dirty="0" smtClean="0">
                <a:solidFill>
                  <a:prstClr val="black"/>
                </a:solidFill>
              </a:rPr>
              <a:t> </a:t>
            </a:r>
            <a:endParaRPr lang="he-IL" dirty="0">
              <a:solidFill>
                <a:prstClr val="black"/>
              </a:solidFill>
            </a:endParaRPr>
          </a:p>
          <a:p>
            <a:pPr lvl="0" fontAlgn="auto">
              <a:lnSpc>
                <a:spcPct val="114000"/>
              </a:lnSpc>
              <a:spcBef>
                <a:spcPts val="0"/>
              </a:spcBef>
              <a:spcAft>
                <a:spcPts val="0"/>
              </a:spcAft>
              <a:buClr>
                <a:srgbClr val="FF6600"/>
              </a:buClr>
              <a:defRPr/>
            </a:pPr>
            <a:r>
              <a:rPr lang="he-IL" dirty="0">
                <a:solidFill>
                  <a:prstClr val="black"/>
                </a:solidFill>
              </a:rPr>
              <a:t>אסטרוגן מופרש מן הזקיק בשחלה </a:t>
            </a:r>
            <a:r>
              <a:rPr lang="he-IL" dirty="0" smtClean="0">
                <a:solidFill>
                  <a:prstClr val="black"/>
                </a:solidFill>
              </a:rPr>
              <a:t>ורמתו </a:t>
            </a:r>
            <a:r>
              <a:rPr lang="he-IL" dirty="0">
                <a:solidFill>
                  <a:prstClr val="black"/>
                </a:solidFill>
              </a:rPr>
              <a:t>מגיעה </a:t>
            </a:r>
            <a:r>
              <a:rPr lang="he-IL" dirty="0" smtClean="0">
                <a:solidFill>
                  <a:prstClr val="black"/>
                </a:solidFill>
              </a:rPr>
              <a:t>לשיא. רמת </a:t>
            </a:r>
            <a:r>
              <a:rPr lang="he-IL" dirty="0">
                <a:solidFill>
                  <a:prstClr val="black"/>
                </a:solidFill>
              </a:rPr>
              <a:t>האסטרוגן הגבוהה מפעילה על </a:t>
            </a:r>
            <a:r>
              <a:rPr lang="he-IL" dirty="0" smtClean="0">
                <a:solidFill>
                  <a:prstClr val="black"/>
                </a:solidFill>
              </a:rPr>
              <a:t>ההיפופיזה משוב חיובי, </a:t>
            </a:r>
            <a:r>
              <a:rPr lang="he-IL" dirty="0">
                <a:solidFill>
                  <a:prstClr val="black"/>
                </a:solidFill>
              </a:rPr>
              <a:t>הגורם לעלייה מהירה וחדה </a:t>
            </a:r>
            <a:r>
              <a:rPr lang="he-IL" dirty="0" smtClean="0">
                <a:solidFill>
                  <a:prstClr val="black"/>
                </a:solidFill>
              </a:rPr>
              <a:t>(</a:t>
            </a:r>
            <a:r>
              <a:rPr lang="he-IL" dirty="0">
                <a:solidFill>
                  <a:prstClr val="black"/>
                </a:solidFill>
              </a:rPr>
              <a:t>המכונה גאות) בהפרשת ההורמונים </a:t>
            </a:r>
            <a:r>
              <a:rPr lang="en-US" dirty="0">
                <a:solidFill>
                  <a:prstClr val="black"/>
                </a:solidFill>
              </a:rPr>
              <a:t>LH</a:t>
            </a:r>
            <a:r>
              <a:rPr lang="he-IL" dirty="0">
                <a:solidFill>
                  <a:prstClr val="black"/>
                </a:solidFill>
              </a:rPr>
              <a:t> </a:t>
            </a:r>
          </a:p>
          <a:p>
            <a:pPr lvl="0" fontAlgn="auto">
              <a:lnSpc>
                <a:spcPct val="114000"/>
              </a:lnSpc>
              <a:spcBef>
                <a:spcPts val="0"/>
              </a:spcBef>
              <a:spcAft>
                <a:spcPts val="0"/>
              </a:spcAft>
              <a:buClr>
                <a:srgbClr val="FF6600"/>
              </a:buClr>
              <a:defRPr/>
            </a:pPr>
            <a:r>
              <a:rPr lang="he-IL" dirty="0" smtClean="0">
                <a:solidFill>
                  <a:prstClr val="black"/>
                </a:solidFill>
              </a:rPr>
              <a:t>ו</a:t>
            </a:r>
            <a:r>
              <a:rPr lang="he-IL" dirty="0" smtClean="0">
                <a:solidFill>
                  <a:prstClr val="black"/>
                </a:solidFill>
                <a:latin typeface="Arial"/>
                <a:cs typeface="Arial"/>
              </a:rPr>
              <a:t>־</a:t>
            </a:r>
            <a:r>
              <a:rPr lang="en-US" dirty="0" smtClean="0">
                <a:solidFill>
                  <a:prstClr val="black"/>
                </a:solidFill>
              </a:rPr>
              <a:t>FSH</a:t>
            </a:r>
            <a:r>
              <a:rPr lang="he-IL" dirty="0" smtClean="0">
                <a:solidFill>
                  <a:prstClr val="black"/>
                </a:solidFill>
              </a:rPr>
              <a:t> </a:t>
            </a:r>
            <a:r>
              <a:rPr lang="he-IL" dirty="0">
                <a:solidFill>
                  <a:prstClr val="black"/>
                </a:solidFill>
              </a:rPr>
              <a:t>בימים </a:t>
            </a:r>
            <a:r>
              <a:rPr lang="he-IL" noProof="1" smtClean="0">
                <a:solidFill>
                  <a:prstClr val="black"/>
                </a:solidFill>
              </a:rPr>
              <a:t>12–14</a:t>
            </a:r>
            <a:r>
              <a:rPr lang="he-IL" dirty="0" smtClean="0">
                <a:solidFill>
                  <a:prstClr val="black"/>
                </a:solidFill>
              </a:rPr>
              <a:t> </a:t>
            </a:r>
            <a:r>
              <a:rPr lang="he-IL" dirty="0" smtClean="0"/>
              <a:t>למחזור. </a:t>
            </a:r>
            <a:r>
              <a:rPr lang="he-IL" dirty="0" smtClean="0">
                <a:solidFill>
                  <a:prstClr val="black"/>
                </a:solidFill>
              </a:rPr>
              <a:t>עליית </a:t>
            </a:r>
            <a:r>
              <a:rPr lang="he-IL" dirty="0">
                <a:solidFill>
                  <a:prstClr val="black"/>
                </a:solidFill>
              </a:rPr>
              <a:t>רמת </a:t>
            </a:r>
            <a:r>
              <a:rPr lang="he-IL" dirty="0" smtClean="0">
                <a:solidFill>
                  <a:prstClr val="black"/>
                </a:solidFill>
              </a:rPr>
              <a:t>ה</a:t>
            </a:r>
            <a:r>
              <a:rPr lang="he-IL" dirty="0" smtClean="0">
                <a:solidFill>
                  <a:prstClr val="black"/>
                </a:solidFill>
                <a:latin typeface="Arial"/>
                <a:cs typeface="Arial"/>
              </a:rPr>
              <a:t>־</a:t>
            </a:r>
            <a:r>
              <a:rPr lang="en-US" dirty="0" smtClean="0">
                <a:solidFill>
                  <a:prstClr val="black"/>
                </a:solidFill>
              </a:rPr>
              <a:t>LH</a:t>
            </a:r>
            <a:r>
              <a:rPr lang="he-IL" dirty="0" smtClean="0">
                <a:solidFill>
                  <a:prstClr val="black"/>
                </a:solidFill>
              </a:rPr>
              <a:t> </a:t>
            </a:r>
            <a:r>
              <a:rPr lang="he-IL" dirty="0">
                <a:solidFill>
                  <a:prstClr val="black"/>
                </a:solidFill>
              </a:rPr>
              <a:t>גורמת לביוץ.</a:t>
            </a:r>
          </a:p>
          <a:p>
            <a:pPr fontAlgn="auto">
              <a:lnSpc>
                <a:spcPct val="114000"/>
              </a:lnSpc>
              <a:spcBef>
                <a:spcPts val="0"/>
              </a:spcBef>
              <a:spcAft>
                <a:spcPts val="0"/>
              </a:spcAft>
              <a:buClr>
                <a:srgbClr val="FF6600"/>
              </a:buClr>
              <a:defRPr/>
            </a:pPr>
            <a:endParaRPr lang="he-IL" dirty="0">
              <a:solidFill>
                <a:prstClr val="black"/>
              </a:solidFill>
            </a:endParaRPr>
          </a:p>
        </p:txBody>
      </p:sp>
      <p:grpSp>
        <p:nvGrpSpPr>
          <p:cNvPr id="37" name="קבוצה 36"/>
          <p:cNvGrpSpPr/>
          <p:nvPr/>
        </p:nvGrpSpPr>
        <p:grpSpPr>
          <a:xfrm>
            <a:off x="212040" y="2587330"/>
            <a:ext cx="4463335" cy="4038237"/>
            <a:chOff x="212040" y="2587330"/>
            <a:chExt cx="4463335" cy="4038237"/>
          </a:xfrm>
        </p:grpSpPr>
        <p:grpSp>
          <p:nvGrpSpPr>
            <p:cNvPr id="36" name="קבוצה 35"/>
            <p:cNvGrpSpPr/>
            <p:nvPr/>
          </p:nvGrpSpPr>
          <p:grpSpPr>
            <a:xfrm>
              <a:off x="374650" y="2587330"/>
              <a:ext cx="4257675" cy="2695575"/>
              <a:chOff x="4886325" y="2557103"/>
              <a:chExt cx="4257675" cy="2695575"/>
            </a:xfrm>
          </p:grpSpPr>
          <p:pic>
            <p:nvPicPr>
              <p:cNvPr id="410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6325" y="2557103"/>
                <a:ext cx="4257675"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8" name="מחבר ישר 37"/>
              <p:cNvCxnSpPr/>
              <p:nvPr/>
            </p:nvCxnSpPr>
            <p:spPr>
              <a:xfrm rot="6000000">
                <a:off x="6456987" y="3864922"/>
                <a:ext cx="0" cy="119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מחבר ישר 38"/>
              <p:cNvCxnSpPr/>
              <p:nvPr/>
            </p:nvCxnSpPr>
            <p:spPr>
              <a:xfrm rot="6000000">
                <a:off x="6215077" y="3796538"/>
                <a:ext cx="0" cy="119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מחבר ישר 39"/>
              <p:cNvCxnSpPr/>
              <p:nvPr/>
            </p:nvCxnSpPr>
            <p:spPr>
              <a:xfrm rot="1380000">
                <a:off x="6558729" y="3782087"/>
                <a:ext cx="0" cy="1509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קבוצה 3"/>
            <p:cNvGrpSpPr/>
            <p:nvPr/>
          </p:nvGrpSpPr>
          <p:grpSpPr>
            <a:xfrm>
              <a:off x="212040" y="2587330"/>
              <a:ext cx="4463335" cy="4038237"/>
              <a:chOff x="212040" y="2587330"/>
              <a:chExt cx="4463335" cy="4038237"/>
            </a:xfrm>
          </p:grpSpPr>
          <p:grpSp>
            <p:nvGrpSpPr>
              <p:cNvPr id="2" name="קבוצה 1"/>
              <p:cNvGrpSpPr/>
              <p:nvPr/>
            </p:nvGrpSpPr>
            <p:grpSpPr>
              <a:xfrm>
                <a:off x="212040" y="2650146"/>
                <a:ext cx="4463335" cy="3975421"/>
                <a:chOff x="89283" y="2084759"/>
                <a:chExt cx="4463335" cy="3975421"/>
              </a:xfrm>
            </p:grpSpPr>
            <p:grpSp>
              <p:nvGrpSpPr>
                <p:cNvPr id="11" name="קבוצה 24"/>
                <p:cNvGrpSpPr>
                  <a:grpSpLocks/>
                </p:cNvGrpSpPr>
                <p:nvPr/>
              </p:nvGrpSpPr>
              <p:grpSpPr bwMode="auto">
                <a:xfrm>
                  <a:off x="89283" y="2084759"/>
                  <a:ext cx="4359874" cy="3975421"/>
                  <a:chOff x="142844" y="1310911"/>
                  <a:chExt cx="4616230" cy="4446271"/>
                </a:xfrm>
              </p:grpSpPr>
              <p:pic>
                <p:nvPicPr>
                  <p:cNvPr id="24" name="תמונה 10" descr="menstrual_cycle.jpg"/>
                  <p:cNvPicPr>
                    <a:picLocks noChangeAspect="1"/>
                  </p:cNvPicPr>
                  <p:nvPr/>
                </p:nvPicPr>
                <p:blipFill>
                  <a:blip r:embed="rId3" cstate="print">
                    <a:extLst>
                      <a:ext uri="{28A0092B-C50C-407E-A947-70E740481C1C}">
                        <a14:useLocalDpi xmlns:a14="http://schemas.microsoft.com/office/drawing/2010/main" val="0"/>
                      </a:ext>
                    </a:extLst>
                  </a:blip>
                  <a:srcRect l="7385" t="44572" b="40625"/>
                  <a:stretch>
                    <a:fillRect/>
                  </a:stretch>
                </p:blipFill>
                <p:spPr bwMode="auto">
                  <a:xfrm>
                    <a:off x="320949" y="4471649"/>
                    <a:ext cx="4438125" cy="100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bwMode="auto">
                  <a:xfrm>
                    <a:off x="2143108" y="5311002"/>
                    <a:ext cx="642942" cy="428650"/>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he-IL" sz="1600" b="1" i="1" dirty="0">
                        <a:solidFill>
                          <a:prstClr val="black"/>
                        </a:solidFill>
                        <a:latin typeface="Arial"/>
                        <a:cs typeface="Arial"/>
                      </a:rPr>
                      <a:t>ביוץ</a:t>
                    </a:r>
                  </a:p>
                </p:txBody>
              </p:sp>
              <p:sp>
                <p:nvSpPr>
                  <p:cNvPr id="16" name="TextBox 15"/>
                  <p:cNvSpPr txBox="1"/>
                  <p:nvPr/>
                </p:nvSpPr>
                <p:spPr bwMode="auto">
                  <a:xfrm>
                    <a:off x="142844" y="5114207"/>
                    <a:ext cx="2214578" cy="642975"/>
                  </a:xfrm>
                  <a:prstGeom prst="rect">
                    <a:avLst/>
                  </a:prstGeom>
                  <a:noFill/>
                  <a:ln w="22225" cap="rnd">
                    <a:noFill/>
                    <a:round/>
                  </a:ln>
                  <a:effectLst/>
                </p:spPr>
                <p:txBody>
                  <a:bodyPr rtlCol="1" anchor="ctr">
                    <a:normAutofit lnSpcReduction="10000"/>
                  </a:bodyPr>
                  <a:lstStyle/>
                  <a:p>
                    <a:pPr algn="ctr" fontAlgn="auto">
                      <a:spcBef>
                        <a:spcPts val="0"/>
                      </a:spcBef>
                      <a:spcAft>
                        <a:spcPts val="0"/>
                      </a:spcAft>
                      <a:defRPr/>
                    </a:pPr>
                    <a:r>
                      <a:rPr lang="he-IL" sz="1600" b="1" i="1" dirty="0">
                        <a:solidFill>
                          <a:prstClr val="black"/>
                        </a:solidFill>
                        <a:latin typeface="Arial"/>
                        <a:cs typeface="Arial"/>
                      </a:rPr>
                      <a:t>התפתחות הזקיק והבשלת הביצית</a:t>
                    </a:r>
                  </a:p>
                </p:txBody>
              </p:sp>
              <p:sp>
                <p:nvSpPr>
                  <p:cNvPr id="17" name="TextBox 16"/>
                  <p:cNvSpPr txBox="1"/>
                  <p:nvPr/>
                </p:nvSpPr>
                <p:spPr bwMode="auto">
                  <a:xfrm>
                    <a:off x="3141002" y="5149929"/>
                    <a:ext cx="1214445" cy="571533"/>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he-IL" sz="1600" b="1" i="1" dirty="0">
                        <a:solidFill>
                          <a:prstClr val="black"/>
                        </a:solidFill>
                        <a:latin typeface="Arial"/>
                        <a:cs typeface="Arial"/>
                      </a:rPr>
                      <a:t>גופיף צהוב</a:t>
                    </a:r>
                  </a:p>
                </p:txBody>
              </p:sp>
              <p:sp>
                <p:nvSpPr>
                  <p:cNvPr id="19" name="TextBox 18"/>
                  <p:cNvSpPr txBox="1"/>
                  <p:nvPr/>
                </p:nvSpPr>
                <p:spPr bwMode="auto">
                  <a:xfrm>
                    <a:off x="535753" y="1940403"/>
                    <a:ext cx="714380" cy="428650"/>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en-US" sz="1600" b="1" dirty="0">
                        <a:solidFill>
                          <a:srgbClr val="038EED"/>
                        </a:solidFill>
                        <a:latin typeface="Arial"/>
                        <a:cs typeface="Arial"/>
                      </a:rPr>
                      <a:t>FSH</a:t>
                    </a:r>
                    <a:endParaRPr lang="he-IL" sz="1600" b="1" dirty="0">
                      <a:solidFill>
                        <a:srgbClr val="038EED"/>
                      </a:solidFill>
                      <a:latin typeface="Arial"/>
                      <a:cs typeface="Arial"/>
                    </a:endParaRPr>
                  </a:p>
                </p:txBody>
              </p:sp>
              <p:sp>
                <p:nvSpPr>
                  <p:cNvPr id="20" name="TextBox 19"/>
                  <p:cNvSpPr txBox="1"/>
                  <p:nvPr/>
                </p:nvSpPr>
                <p:spPr bwMode="auto">
                  <a:xfrm>
                    <a:off x="1727743" y="1310911"/>
                    <a:ext cx="642941" cy="428650"/>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en-US" sz="1600" b="1" dirty="0">
                        <a:solidFill>
                          <a:srgbClr val="00B050"/>
                        </a:solidFill>
                        <a:latin typeface="Arial"/>
                        <a:cs typeface="Arial"/>
                      </a:rPr>
                      <a:t>LH</a:t>
                    </a:r>
                    <a:endParaRPr lang="he-IL" sz="1600" b="1" dirty="0">
                      <a:solidFill>
                        <a:srgbClr val="00B050"/>
                      </a:solidFill>
                      <a:latin typeface="Arial"/>
                      <a:cs typeface="Arial"/>
                    </a:endParaRPr>
                  </a:p>
                </p:txBody>
              </p:sp>
              <p:sp>
                <p:nvSpPr>
                  <p:cNvPr id="22" name="TextBox 21"/>
                  <p:cNvSpPr txBox="1"/>
                  <p:nvPr/>
                </p:nvSpPr>
                <p:spPr bwMode="auto">
                  <a:xfrm>
                    <a:off x="1151768" y="3067636"/>
                    <a:ext cx="1052520" cy="428650"/>
                  </a:xfrm>
                  <a:prstGeom prst="rect">
                    <a:avLst/>
                  </a:prstGeom>
                  <a:noFill/>
                  <a:ln w="22225" cap="rnd">
                    <a:noFill/>
                    <a:round/>
                  </a:ln>
                  <a:effectLst/>
                </p:spPr>
                <p:txBody>
                  <a:bodyPr rtlCol="1" anchor="ctr"/>
                  <a:lstStyle/>
                  <a:p>
                    <a:pPr algn="ctr" fontAlgn="auto">
                      <a:spcBef>
                        <a:spcPts val="0"/>
                      </a:spcBef>
                      <a:spcAft>
                        <a:spcPts val="0"/>
                      </a:spcAft>
                      <a:defRPr/>
                    </a:pPr>
                    <a:r>
                      <a:rPr lang="he-IL" sz="1600" b="1" dirty="0">
                        <a:solidFill>
                          <a:srgbClr val="5F0060">
                            <a:lumMod val="50000"/>
                            <a:lumOff val="50000"/>
                          </a:srgbClr>
                        </a:solidFill>
                        <a:latin typeface="Arial"/>
                        <a:cs typeface="Arial"/>
                      </a:rPr>
                      <a:t>אסטרוגן</a:t>
                    </a:r>
                  </a:p>
                </p:txBody>
              </p:sp>
              <p:sp>
                <p:nvSpPr>
                  <p:cNvPr id="23" name="TextBox 22"/>
                  <p:cNvSpPr txBox="1"/>
                  <p:nvPr/>
                </p:nvSpPr>
                <p:spPr bwMode="auto">
                  <a:xfrm>
                    <a:off x="3512260" y="2648360"/>
                    <a:ext cx="1214447" cy="428650"/>
                  </a:xfrm>
                  <a:prstGeom prst="rect">
                    <a:avLst/>
                  </a:prstGeom>
                  <a:noFill/>
                  <a:ln w="22225" cap="rnd">
                    <a:noFill/>
                    <a:round/>
                  </a:ln>
                  <a:effectLst/>
                </p:spPr>
                <p:txBody>
                  <a:bodyPr rtlCol="1" anchor="ctr"/>
                  <a:lstStyle/>
                  <a:p>
                    <a:pPr algn="ctr" fontAlgn="auto">
                      <a:spcBef>
                        <a:spcPts val="0"/>
                      </a:spcBef>
                      <a:spcAft>
                        <a:spcPts val="0"/>
                      </a:spcAft>
                      <a:defRPr/>
                    </a:pPr>
                    <a:r>
                      <a:rPr lang="he-IL" sz="1600" b="1" dirty="0">
                        <a:solidFill>
                          <a:srgbClr val="F78609"/>
                        </a:solidFill>
                        <a:latin typeface="Arial"/>
                        <a:cs typeface="Arial"/>
                      </a:rPr>
                      <a:t>פרוגסטרון</a:t>
                    </a:r>
                  </a:p>
                </p:txBody>
              </p:sp>
            </p:grpSp>
            <p:cxnSp>
              <p:nvCxnSpPr>
                <p:cNvPr id="3" name="מחבר חץ ישר 2"/>
                <p:cNvCxnSpPr/>
                <p:nvPr/>
              </p:nvCxnSpPr>
              <p:spPr>
                <a:xfrm flipV="1">
                  <a:off x="2036248" y="3387103"/>
                  <a:ext cx="0" cy="366948"/>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bwMode="auto">
                <a:xfrm>
                  <a:off x="1539213" y="3392456"/>
                  <a:ext cx="553864" cy="414036"/>
                </a:xfrm>
                <a:prstGeom prst="rect">
                  <a:avLst/>
                </a:prstGeom>
                <a:noFill/>
                <a:ln w="22225" cap="rnd">
                  <a:noFill/>
                  <a:round/>
                </a:ln>
                <a:effectLst/>
              </p:spPr>
              <p:txBody>
                <a:bodyPr rtlCol="1" anchor="ctr">
                  <a:normAutofit/>
                </a:bodyPr>
                <a:lstStyle/>
                <a:p>
                  <a:pPr fontAlgn="auto">
                    <a:spcBef>
                      <a:spcPts val="0"/>
                    </a:spcBef>
                    <a:spcAft>
                      <a:spcPts val="0"/>
                    </a:spcAft>
                    <a:defRPr/>
                  </a:pPr>
                  <a:r>
                    <a:rPr lang="he-IL" sz="1400" b="1" dirty="0" smtClean="0">
                      <a:solidFill>
                        <a:srgbClr val="1F497D"/>
                      </a:solidFill>
                      <a:latin typeface="Arial"/>
                      <a:cs typeface="Arial"/>
                    </a:rPr>
                    <a:t>זירוז</a:t>
                  </a:r>
                  <a:endParaRPr lang="he-IL" sz="1400" b="1" dirty="0">
                    <a:solidFill>
                      <a:srgbClr val="1F497D"/>
                    </a:solidFill>
                    <a:latin typeface="Arial"/>
                    <a:cs typeface="Arial"/>
                  </a:endParaRPr>
                </a:p>
              </p:txBody>
            </p:sp>
            <p:sp>
              <p:nvSpPr>
                <p:cNvPr id="28" name="TextBox 27"/>
                <p:cNvSpPr txBox="1"/>
                <p:nvPr/>
              </p:nvSpPr>
              <p:spPr bwMode="auto">
                <a:xfrm>
                  <a:off x="2417025" y="3216700"/>
                  <a:ext cx="1147003" cy="511009"/>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he-IL" sz="1400" b="1" dirty="0" smtClean="0">
                      <a:solidFill>
                        <a:srgbClr val="FF0000"/>
                      </a:solidFill>
                      <a:latin typeface="Arial"/>
                      <a:cs typeface="Arial"/>
                    </a:rPr>
                    <a:t>עיכוב</a:t>
                  </a:r>
                  <a:endParaRPr lang="he-IL" sz="1400" b="1" dirty="0">
                    <a:solidFill>
                      <a:srgbClr val="FF0000"/>
                    </a:solidFill>
                    <a:latin typeface="Arial"/>
                    <a:cs typeface="Arial"/>
                  </a:endParaRPr>
                </a:p>
              </p:txBody>
            </p:sp>
            <p:cxnSp>
              <p:nvCxnSpPr>
                <p:cNvPr id="6" name="מחבר חץ ישר 5"/>
                <p:cNvCxnSpPr/>
                <p:nvPr/>
              </p:nvCxnSpPr>
              <p:spPr>
                <a:xfrm flipV="1">
                  <a:off x="3294145" y="3367669"/>
                  <a:ext cx="8008" cy="18347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flipH="1">
                  <a:off x="3169009" y="3367669"/>
                  <a:ext cx="25143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843" y="4692269"/>
                  <a:ext cx="42957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 name="TextBox 31"/>
              <p:cNvSpPr txBox="1"/>
              <p:nvPr/>
            </p:nvSpPr>
            <p:spPr bwMode="auto">
              <a:xfrm>
                <a:off x="2330187" y="2587330"/>
                <a:ext cx="553864" cy="414036"/>
              </a:xfrm>
              <a:prstGeom prst="rect">
                <a:avLst/>
              </a:prstGeom>
              <a:noFill/>
              <a:ln w="22225" cap="rnd">
                <a:noFill/>
                <a:round/>
              </a:ln>
              <a:effectLst/>
            </p:spPr>
            <p:txBody>
              <a:bodyPr rtlCol="1" anchor="ctr">
                <a:normAutofit/>
              </a:bodyPr>
              <a:lstStyle/>
              <a:p>
                <a:pPr fontAlgn="auto">
                  <a:spcBef>
                    <a:spcPts val="0"/>
                  </a:spcBef>
                  <a:spcAft>
                    <a:spcPts val="0"/>
                  </a:spcAft>
                  <a:defRPr/>
                </a:pPr>
                <a:r>
                  <a:rPr lang="he-IL" sz="1400" b="1" dirty="0" smtClean="0">
                    <a:solidFill>
                      <a:srgbClr val="00B050"/>
                    </a:solidFill>
                    <a:latin typeface="Arial"/>
                    <a:cs typeface="Arial"/>
                  </a:rPr>
                  <a:t>גאות</a:t>
                </a:r>
                <a:endParaRPr lang="he-IL" sz="1400" b="1" dirty="0">
                  <a:solidFill>
                    <a:srgbClr val="00B050"/>
                  </a:solidFill>
                  <a:latin typeface="Arial"/>
                  <a:cs typeface="Arial"/>
                </a:endParaRPr>
              </a:p>
            </p:txBody>
          </p:sp>
        </p:grpSp>
      </p:grpSp>
      <p:sp>
        <p:nvSpPr>
          <p:cNvPr id="33"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extLst>
      <p:ext uri="{BB962C8B-B14F-4D97-AF65-F5344CB8AC3E}">
        <p14:creationId xmlns:p14="http://schemas.microsoft.com/office/powerpoint/2010/main" val="3144860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idx="4294967295"/>
          </p:nvPr>
        </p:nvSpPr>
        <p:spPr>
          <a:xfrm>
            <a:off x="457200" y="44624"/>
            <a:ext cx="8229600" cy="368300"/>
          </a:xfrm>
          <a:prstGeom prst="rect">
            <a:avLst/>
          </a:prstGeom>
        </p:spPr>
        <p:txBody>
          <a:bodyPr/>
          <a:lstStyle/>
          <a:p>
            <a:pPr fontAlgn="auto">
              <a:defRPr/>
            </a:pPr>
            <a:r>
              <a:rPr lang="he-IL" sz="1800" b="1" dirty="0" smtClean="0">
                <a:solidFill>
                  <a:srgbClr val="FF6600"/>
                </a:solidFill>
                <a:ea typeface="+mn-ea"/>
              </a:rPr>
              <a:t>שאלה 5: תהליכי משוב במחזור החודשי באשה</a:t>
            </a:r>
            <a:endParaRPr lang="he-IL" sz="1800" dirty="0">
              <a:solidFill>
                <a:schemeClr val="accent6">
                  <a:lumMod val="50000"/>
                  <a:lumOff val="50000"/>
                </a:schemeClr>
              </a:solidFill>
            </a:endParaRPr>
          </a:p>
        </p:txBody>
      </p:sp>
      <p:sp>
        <p:nvSpPr>
          <p:cNvPr id="51" name="TextBox 50"/>
          <p:cNvSpPr txBox="1"/>
          <p:nvPr/>
        </p:nvSpPr>
        <p:spPr>
          <a:xfrm>
            <a:off x="246063" y="548680"/>
            <a:ext cx="8469312" cy="131670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5:</a:t>
            </a:r>
            <a:endParaRPr lang="he-IL" b="1" dirty="0">
              <a:solidFill>
                <a:srgbClr val="1D4C72"/>
              </a:solidFill>
            </a:endParaRPr>
          </a:p>
          <a:p>
            <a:pPr fontAlgn="auto">
              <a:lnSpc>
                <a:spcPct val="114000"/>
              </a:lnSpc>
              <a:spcBef>
                <a:spcPts val="0"/>
              </a:spcBef>
              <a:spcAft>
                <a:spcPts val="0"/>
              </a:spcAft>
              <a:defRPr/>
            </a:pPr>
            <a:r>
              <a:rPr lang="he-IL" dirty="0" smtClean="0">
                <a:solidFill>
                  <a:schemeClr val="tx2"/>
                </a:solidFill>
              </a:rPr>
              <a:t>בתרשימים א' ו</a:t>
            </a:r>
            <a:r>
              <a:rPr lang="he-IL" dirty="0" smtClean="0">
                <a:solidFill>
                  <a:schemeClr val="tx2"/>
                </a:solidFill>
                <a:latin typeface="Arial"/>
                <a:cs typeface="Arial"/>
              </a:rPr>
              <a:t>־</a:t>
            </a:r>
            <a:r>
              <a:rPr lang="he-IL" dirty="0" smtClean="0">
                <a:solidFill>
                  <a:schemeClr val="tx2"/>
                </a:solidFill>
              </a:rPr>
              <a:t>ב' מתוארים מנגנוני משוב המתרחשים במחזור החודשי.  בנוגע לכל אחד מן התרשימים קבעו: איזה משוב הוא מתאר (חיובי או שלילי), מתי הוא מתרחש במחזור החודשי </a:t>
            </a:r>
          </a:p>
          <a:p>
            <a:pPr fontAlgn="auto">
              <a:lnSpc>
                <a:spcPct val="114000"/>
              </a:lnSpc>
              <a:spcBef>
                <a:spcPts val="0"/>
              </a:spcBef>
              <a:spcAft>
                <a:spcPts val="0"/>
              </a:spcAft>
              <a:defRPr/>
            </a:pPr>
            <a:r>
              <a:rPr lang="he-IL" dirty="0" smtClean="0">
                <a:solidFill>
                  <a:schemeClr val="tx2"/>
                </a:solidFill>
              </a:rPr>
              <a:t>ומהי ההשפעה העיקרית של המשוב?</a:t>
            </a:r>
            <a:endParaRPr lang="he-IL" dirty="0">
              <a:solidFill>
                <a:schemeClr val="tx2"/>
              </a:solidFill>
            </a:endParaRPr>
          </a:p>
        </p:txBody>
      </p:sp>
      <p:sp>
        <p:nvSpPr>
          <p:cNvPr id="3" name="מלבן 2"/>
          <p:cNvSpPr/>
          <p:nvPr/>
        </p:nvSpPr>
        <p:spPr>
          <a:xfrm>
            <a:off x="6678937" y="2044825"/>
            <a:ext cx="889987" cy="369332"/>
          </a:xfrm>
          <a:prstGeom prst="rect">
            <a:avLst/>
          </a:prstGeom>
        </p:spPr>
        <p:txBody>
          <a:bodyPr wrap="none">
            <a:spAutoFit/>
          </a:bodyPr>
          <a:lstStyle/>
          <a:p>
            <a:r>
              <a:rPr lang="he-IL" b="1" dirty="0" smtClean="0">
                <a:solidFill>
                  <a:srgbClr val="1D4C72"/>
                </a:solidFill>
              </a:rPr>
              <a:t>משוב א</a:t>
            </a:r>
            <a:endParaRPr lang="he-IL" b="1" dirty="0">
              <a:solidFill>
                <a:prstClr val="black"/>
              </a:solidFill>
            </a:endParaRPr>
          </a:p>
        </p:txBody>
      </p:sp>
      <p:sp>
        <p:nvSpPr>
          <p:cNvPr id="52" name="מלבן 51"/>
          <p:cNvSpPr/>
          <p:nvPr/>
        </p:nvSpPr>
        <p:spPr>
          <a:xfrm>
            <a:off x="2071937" y="2051800"/>
            <a:ext cx="888385" cy="369332"/>
          </a:xfrm>
          <a:prstGeom prst="rect">
            <a:avLst/>
          </a:prstGeom>
        </p:spPr>
        <p:txBody>
          <a:bodyPr wrap="none">
            <a:spAutoFit/>
          </a:bodyPr>
          <a:lstStyle/>
          <a:p>
            <a:r>
              <a:rPr lang="he-IL" b="1" dirty="0" smtClean="0">
                <a:solidFill>
                  <a:srgbClr val="1D4C72"/>
                </a:solidFill>
              </a:rPr>
              <a:t>משוב ב</a:t>
            </a:r>
            <a:endParaRPr lang="he-IL" b="1" dirty="0">
              <a:solidFill>
                <a:prstClr val="black"/>
              </a:solidFill>
            </a:endParaRPr>
          </a:p>
        </p:txBody>
      </p:sp>
      <p:grpSp>
        <p:nvGrpSpPr>
          <p:cNvPr id="4" name="קבוצה 3"/>
          <p:cNvGrpSpPr/>
          <p:nvPr/>
        </p:nvGrpSpPr>
        <p:grpSpPr>
          <a:xfrm>
            <a:off x="4908210" y="2603962"/>
            <a:ext cx="4014528" cy="3432149"/>
            <a:chOff x="5392602" y="3540303"/>
            <a:chExt cx="3476625" cy="2913062"/>
          </a:xfrm>
        </p:grpSpPr>
        <p:grpSp>
          <p:nvGrpSpPr>
            <p:cNvPr id="72711" name="קבוצה 64"/>
            <p:cNvGrpSpPr>
              <a:grpSpLocks/>
            </p:cNvGrpSpPr>
            <p:nvPr/>
          </p:nvGrpSpPr>
          <p:grpSpPr bwMode="auto">
            <a:xfrm>
              <a:off x="5392602" y="3540303"/>
              <a:ext cx="2387600" cy="2913062"/>
              <a:chOff x="5470529" y="2687636"/>
              <a:chExt cx="2387600" cy="2913092"/>
            </a:xfrm>
          </p:grpSpPr>
          <p:grpSp>
            <p:nvGrpSpPr>
              <p:cNvPr id="72725" name="קבוצה 40"/>
              <p:cNvGrpSpPr>
                <a:grpSpLocks/>
              </p:cNvGrpSpPr>
              <p:nvPr/>
            </p:nvGrpSpPr>
            <p:grpSpPr bwMode="auto">
              <a:xfrm>
                <a:off x="5973766" y="2687636"/>
                <a:ext cx="1884363" cy="2913092"/>
                <a:chOff x="2330131" y="2330458"/>
                <a:chExt cx="1884542" cy="2913123"/>
              </a:xfrm>
            </p:grpSpPr>
            <p:sp>
              <p:nvSpPr>
                <p:cNvPr id="28" name="TextBox 27"/>
                <p:cNvSpPr txBox="1"/>
                <p:nvPr/>
              </p:nvSpPr>
              <p:spPr>
                <a:xfrm>
                  <a:off x="2854056" y="2330458"/>
                  <a:ext cx="1357442" cy="571512"/>
                </a:xfrm>
                <a:prstGeom prst="rect">
                  <a:avLst/>
                </a:prstGeom>
                <a:solidFill>
                  <a:schemeClr val="bg1">
                    <a:lumMod val="95000"/>
                  </a:schemeClr>
                </a:solidFill>
                <a:ln w="22225" cap="rnd">
                  <a:solidFill>
                    <a:srgbClr val="FF6600"/>
                  </a:solidFill>
                  <a:round/>
                </a:ln>
                <a:effectLst>
                  <a:outerShdw blurRad="127000" dist="127000" dir="9720000" sx="99000" sy="99000" algn="br" rotWithShape="0">
                    <a:prstClr val="black">
                      <a:alpha val="50000"/>
                    </a:prstClr>
                  </a:outerShdw>
                </a:effectLst>
              </p:spPr>
              <p:txBody>
                <a:bodyPr wrap="none" rtlCol="1" anchor="ctr">
                  <a:normAutofit/>
                </a:bodyPr>
                <a:lstStyle/>
                <a:p>
                  <a:pPr algn="ctr" fontAlgn="auto">
                    <a:spcBef>
                      <a:spcPts val="0"/>
                    </a:spcBef>
                    <a:spcAft>
                      <a:spcPts val="0"/>
                    </a:spcAft>
                    <a:defRPr/>
                  </a:pPr>
                  <a:r>
                    <a:rPr lang="he-IL" sz="2000" dirty="0">
                      <a:solidFill>
                        <a:srgbClr val="1D4C72"/>
                      </a:solidFill>
                      <a:latin typeface="Arial"/>
                      <a:cs typeface="Arial"/>
                    </a:rPr>
                    <a:t>היפופיזה</a:t>
                  </a:r>
                </a:p>
              </p:txBody>
            </p:sp>
            <p:sp>
              <p:nvSpPr>
                <p:cNvPr id="31" name="TextBox 30"/>
                <p:cNvSpPr txBox="1"/>
                <p:nvPr/>
              </p:nvSpPr>
              <p:spPr>
                <a:xfrm>
                  <a:off x="2857231" y="3786226"/>
                  <a:ext cx="1357442" cy="642951"/>
                </a:xfrm>
                <a:prstGeom prst="rect">
                  <a:avLst/>
                </a:prstGeom>
                <a:solidFill>
                  <a:schemeClr val="bg1">
                    <a:lumMod val="95000"/>
                  </a:schemeClr>
                </a:solidFill>
                <a:ln w="22225" cap="rnd">
                  <a:solidFill>
                    <a:srgbClr val="FF6600"/>
                  </a:solidFill>
                  <a:round/>
                </a:ln>
                <a:effectLst>
                  <a:outerShdw blurRad="127000" dist="127000" dir="9720000" sx="99000" sy="99000" algn="br" rotWithShape="0">
                    <a:prstClr val="black">
                      <a:alpha val="50000"/>
                    </a:prstClr>
                  </a:outerShdw>
                </a:effectLst>
              </p:spPr>
              <p:txBody>
                <a:bodyPr wrap="none" rtlCol="1" anchor="ctr">
                  <a:normAutofit/>
                </a:bodyPr>
                <a:lstStyle/>
                <a:p>
                  <a:pPr algn="ctr" fontAlgn="auto">
                    <a:spcBef>
                      <a:spcPts val="0"/>
                    </a:spcBef>
                    <a:spcAft>
                      <a:spcPts val="0"/>
                    </a:spcAft>
                    <a:defRPr/>
                  </a:pPr>
                  <a:r>
                    <a:rPr lang="he-IL" sz="2000" dirty="0" smtClean="0">
                      <a:solidFill>
                        <a:srgbClr val="1D4C72"/>
                      </a:solidFill>
                      <a:latin typeface="Arial"/>
                      <a:cs typeface="Arial"/>
                    </a:rPr>
                    <a:t>זקיק</a:t>
                  </a:r>
                  <a:endParaRPr lang="he-IL" sz="1600" dirty="0">
                    <a:solidFill>
                      <a:srgbClr val="1D4C72"/>
                    </a:solidFill>
                    <a:latin typeface="Arial"/>
                    <a:cs typeface="Arial"/>
                  </a:endParaRPr>
                </a:p>
              </p:txBody>
            </p:sp>
            <p:sp>
              <p:nvSpPr>
                <p:cNvPr id="33" name="TextBox 32"/>
                <p:cNvSpPr txBox="1"/>
                <p:nvPr/>
              </p:nvSpPr>
              <p:spPr>
                <a:xfrm>
                  <a:off x="2384111" y="3113112"/>
                  <a:ext cx="1143109" cy="428634"/>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en-US" b="1" i="1" dirty="0">
                      <a:solidFill>
                        <a:srgbClr val="7030A0"/>
                      </a:solidFill>
                      <a:latin typeface="Arial"/>
                      <a:cs typeface="Arial"/>
                    </a:rPr>
                    <a:t>FSH, LH</a:t>
                  </a:r>
                  <a:endParaRPr lang="he-IL" b="1" i="1" dirty="0">
                    <a:solidFill>
                      <a:srgbClr val="7030A0"/>
                    </a:solidFill>
                    <a:latin typeface="Arial"/>
                    <a:cs typeface="Arial"/>
                  </a:endParaRPr>
                </a:p>
              </p:txBody>
            </p:sp>
            <p:sp>
              <p:nvSpPr>
                <p:cNvPr id="37" name="TextBox 36"/>
                <p:cNvSpPr txBox="1"/>
                <p:nvPr/>
              </p:nvSpPr>
              <p:spPr>
                <a:xfrm>
                  <a:off x="2330131" y="4599043"/>
                  <a:ext cx="1214554" cy="374658"/>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he-IL" b="1" i="1" dirty="0">
                      <a:solidFill>
                        <a:srgbClr val="7030A0"/>
                      </a:solidFill>
                      <a:latin typeface="Arial"/>
                      <a:cs typeface="Arial"/>
                    </a:rPr>
                    <a:t>אסטרוגן</a:t>
                  </a:r>
                </a:p>
              </p:txBody>
            </p:sp>
            <p:cxnSp>
              <p:nvCxnSpPr>
                <p:cNvPr id="38" name="מחבר חץ ישר 37"/>
                <p:cNvCxnSpPr/>
                <p:nvPr/>
              </p:nvCxnSpPr>
              <p:spPr>
                <a:xfrm rot="5400000">
                  <a:off x="3171612" y="4900674"/>
                  <a:ext cx="684226" cy="1587"/>
                </a:xfrm>
                <a:prstGeom prst="straightConnector1">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41" name="מחבר חץ ישר 40"/>
                <p:cNvCxnSpPr/>
                <p:nvPr/>
              </p:nvCxnSpPr>
              <p:spPr>
                <a:xfrm rot="5400000">
                  <a:off x="3176373" y="3392517"/>
                  <a:ext cx="642951" cy="1587"/>
                </a:xfrm>
                <a:prstGeom prst="straightConnector1">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72719" name="קבוצה 61"/>
              <p:cNvGrpSpPr>
                <a:grpSpLocks/>
              </p:cNvGrpSpPr>
              <p:nvPr/>
            </p:nvGrpSpPr>
            <p:grpSpPr bwMode="auto">
              <a:xfrm>
                <a:off x="5470529" y="2854298"/>
                <a:ext cx="901069" cy="2292364"/>
                <a:chOff x="5256215" y="2854298"/>
                <a:chExt cx="901069" cy="2292364"/>
              </a:xfrm>
            </p:grpSpPr>
            <p:sp>
              <p:nvSpPr>
                <p:cNvPr id="43" name="צורה חופשית 42"/>
                <p:cNvSpPr/>
                <p:nvPr/>
              </p:nvSpPr>
              <p:spPr bwMode="auto">
                <a:xfrm>
                  <a:off x="5256215" y="2916239"/>
                  <a:ext cx="763587" cy="2230459"/>
                </a:xfrm>
                <a:custGeom>
                  <a:avLst/>
                  <a:gdLst>
                    <a:gd name="connsiteX0" fmla="*/ 677839 w 896203"/>
                    <a:gd name="connsiteY0" fmla="*/ 2183642 h 2183642"/>
                    <a:gd name="connsiteX1" fmla="*/ 36394 w 896203"/>
                    <a:gd name="connsiteY1" fmla="*/ 723332 h 2183642"/>
                    <a:gd name="connsiteX2" fmla="*/ 896203 w 896203"/>
                    <a:gd name="connsiteY2" fmla="*/ 0 h 2183642"/>
                  </a:gdLst>
                  <a:ahLst/>
                  <a:cxnLst>
                    <a:cxn ang="0">
                      <a:pos x="connsiteX0" y="connsiteY0"/>
                    </a:cxn>
                    <a:cxn ang="0">
                      <a:pos x="connsiteX1" y="connsiteY1"/>
                    </a:cxn>
                    <a:cxn ang="0">
                      <a:pos x="connsiteX2" y="connsiteY2"/>
                    </a:cxn>
                  </a:cxnLst>
                  <a:rect l="l" t="t" r="r" b="b"/>
                  <a:pathLst>
                    <a:path w="896203" h="2183642">
                      <a:moveTo>
                        <a:pt x="677839" y="2183642"/>
                      </a:moveTo>
                      <a:cubicBezTo>
                        <a:pt x="338919" y="1635457"/>
                        <a:pt x="0" y="1087272"/>
                        <a:pt x="36394" y="723332"/>
                      </a:cubicBezTo>
                      <a:cubicBezTo>
                        <a:pt x="72788" y="359392"/>
                        <a:pt x="484495" y="179696"/>
                        <a:pt x="896203" y="0"/>
                      </a:cubicBezTo>
                    </a:path>
                  </a:pathLst>
                </a:custGeom>
                <a:ln w="44450">
                  <a:solidFill>
                    <a:srgbClr val="00B05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cxnSp>
              <p:nvCxnSpPr>
                <p:cNvPr id="59" name="מחבר חץ ישר 58"/>
                <p:cNvCxnSpPr/>
                <p:nvPr/>
              </p:nvCxnSpPr>
              <p:spPr>
                <a:xfrm flipV="1">
                  <a:off x="6015040" y="2854325"/>
                  <a:ext cx="142875" cy="71439"/>
                </a:xfrm>
                <a:prstGeom prst="straightConnector1">
                  <a:avLst/>
                </a:prstGeom>
                <a:ln w="444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grpSp>
        </p:grpSp>
        <p:pic>
          <p:nvPicPr>
            <p:cNvPr id="72714" name="תמונה 29" descr="OVARY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0202" y="4853166"/>
              <a:ext cx="10890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5"/>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231" b="89231" l="0" r="100000"/>
                      </a14:imgEffect>
                    </a14:imgLayer>
                  </a14:imgProps>
                </a:ext>
                <a:ext uri="{28A0092B-C50C-407E-A947-70E740481C1C}">
                  <a14:useLocalDpi xmlns:a14="http://schemas.microsoft.com/office/drawing/2010/main" val="0"/>
                </a:ext>
              </a:extLst>
            </a:blip>
            <a:srcRect/>
            <a:stretch>
              <a:fillRect/>
            </a:stretch>
          </p:blipFill>
          <p:spPr bwMode="auto">
            <a:xfrm>
              <a:off x="8235023" y="5355044"/>
              <a:ext cx="179382" cy="22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קבוצה 4"/>
          <p:cNvGrpSpPr/>
          <p:nvPr/>
        </p:nvGrpSpPr>
        <p:grpSpPr>
          <a:xfrm>
            <a:off x="362753" y="2636912"/>
            <a:ext cx="4306752" cy="3528422"/>
            <a:chOff x="820632" y="3540304"/>
            <a:chExt cx="3486120" cy="2913062"/>
          </a:xfrm>
        </p:grpSpPr>
        <p:grpSp>
          <p:nvGrpSpPr>
            <p:cNvPr id="72709" name="קבוצה 62"/>
            <p:cNvGrpSpPr>
              <a:grpSpLocks/>
            </p:cNvGrpSpPr>
            <p:nvPr/>
          </p:nvGrpSpPr>
          <p:grpSpPr bwMode="auto">
            <a:xfrm>
              <a:off x="820632" y="3540304"/>
              <a:ext cx="2387571" cy="2913062"/>
              <a:chOff x="469900" y="2687646"/>
              <a:chExt cx="2387588" cy="2913084"/>
            </a:xfrm>
          </p:grpSpPr>
          <p:grpSp>
            <p:nvGrpSpPr>
              <p:cNvPr id="72743" name="קבוצה 40"/>
              <p:cNvGrpSpPr>
                <a:grpSpLocks/>
              </p:cNvGrpSpPr>
              <p:nvPr/>
            </p:nvGrpSpPr>
            <p:grpSpPr bwMode="auto">
              <a:xfrm>
                <a:off x="973111" y="2687646"/>
                <a:ext cx="1884377" cy="2913084"/>
                <a:chOff x="2330105" y="2330455"/>
                <a:chExt cx="1884556" cy="2913115"/>
              </a:xfrm>
            </p:grpSpPr>
            <p:sp>
              <p:nvSpPr>
                <p:cNvPr id="7" name="TextBox 6"/>
                <p:cNvSpPr txBox="1"/>
                <p:nvPr/>
              </p:nvSpPr>
              <p:spPr>
                <a:xfrm>
                  <a:off x="2854034" y="2330455"/>
                  <a:ext cx="1357452" cy="571510"/>
                </a:xfrm>
                <a:prstGeom prst="rect">
                  <a:avLst/>
                </a:prstGeom>
                <a:solidFill>
                  <a:schemeClr val="bg1">
                    <a:lumMod val="95000"/>
                  </a:schemeClr>
                </a:solidFill>
                <a:ln w="22225" cap="rnd">
                  <a:solidFill>
                    <a:srgbClr val="FF6600"/>
                  </a:solidFill>
                  <a:round/>
                </a:ln>
                <a:effectLst>
                  <a:outerShdw blurRad="127000" dist="127000" dir="9720000" sx="99000" sy="99000" algn="br" rotWithShape="0">
                    <a:prstClr val="black">
                      <a:alpha val="50000"/>
                    </a:prstClr>
                  </a:outerShdw>
                </a:effectLst>
              </p:spPr>
              <p:txBody>
                <a:bodyPr wrap="none" rtlCol="1" anchor="ctr">
                  <a:normAutofit/>
                </a:bodyPr>
                <a:lstStyle/>
                <a:p>
                  <a:pPr algn="ctr" fontAlgn="auto">
                    <a:spcBef>
                      <a:spcPts val="0"/>
                    </a:spcBef>
                    <a:spcAft>
                      <a:spcPts val="0"/>
                    </a:spcAft>
                    <a:defRPr/>
                  </a:pPr>
                  <a:r>
                    <a:rPr lang="he-IL" sz="2000" dirty="0">
                      <a:solidFill>
                        <a:srgbClr val="1D4C72"/>
                      </a:solidFill>
                      <a:latin typeface="Arial"/>
                      <a:cs typeface="Arial"/>
                    </a:rPr>
                    <a:t>היפופיזה</a:t>
                  </a:r>
                </a:p>
              </p:txBody>
            </p:sp>
            <p:sp>
              <p:nvSpPr>
                <p:cNvPr id="10" name="TextBox 9"/>
                <p:cNvSpPr txBox="1"/>
                <p:nvPr/>
              </p:nvSpPr>
              <p:spPr>
                <a:xfrm>
                  <a:off x="2857209" y="3786219"/>
                  <a:ext cx="1357452" cy="642950"/>
                </a:xfrm>
                <a:prstGeom prst="rect">
                  <a:avLst/>
                </a:prstGeom>
                <a:solidFill>
                  <a:schemeClr val="bg1">
                    <a:lumMod val="95000"/>
                  </a:schemeClr>
                </a:solidFill>
                <a:ln w="22225" cap="rnd">
                  <a:solidFill>
                    <a:srgbClr val="FF6600"/>
                  </a:solidFill>
                  <a:round/>
                </a:ln>
                <a:effectLst>
                  <a:outerShdw blurRad="127000" dist="127000" dir="9720000" sx="99000" sy="99000" algn="br" rotWithShape="0">
                    <a:prstClr val="black">
                      <a:alpha val="50000"/>
                    </a:prstClr>
                  </a:outerShdw>
                </a:effectLst>
              </p:spPr>
              <p:txBody>
                <a:bodyPr wrap="none" rtlCol="1" anchor="ctr">
                  <a:normAutofit/>
                </a:bodyPr>
                <a:lstStyle/>
                <a:p>
                  <a:pPr algn="ctr" fontAlgn="auto">
                    <a:spcBef>
                      <a:spcPts val="0"/>
                    </a:spcBef>
                    <a:spcAft>
                      <a:spcPts val="0"/>
                    </a:spcAft>
                    <a:defRPr/>
                  </a:pPr>
                  <a:r>
                    <a:rPr lang="he-IL" sz="2000" dirty="0" smtClean="0">
                      <a:solidFill>
                        <a:srgbClr val="1D4C72"/>
                      </a:solidFill>
                      <a:latin typeface="Arial"/>
                      <a:cs typeface="Arial"/>
                    </a:rPr>
                    <a:t>גופיף צהוב</a:t>
                  </a:r>
                  <a:endParaRPr lang="he-IL" sz="2000" dirty="0">
                    <a:solidFill>
                      <a:srgbClr val="1D4C72"/>
                    </a:solidFill>
                    <a:latin typeface="Arial"/>
                    <a:cs typeface="Arial"/>
                  </a:endParaRPr>
                </a:p>
              </p:txBody>
            </p:sp>
            <p:sp>
              <p:nvSpPr>
                <p:cNvPr id="15" name="TextBox 14"/>
                <p:cNvSpPr txBox="1"/>
                <p:nvPr/>
              </p:nvSpPr>
              <p:spPr>
                <a:xfrm>
                  <a:off x="2384086" y="3113106"/>
                  <a:ext cx="1143117" cy="428633"/>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en-US" b="1" i="1" dirty="0">
                      <a:solidFill>
                        <a:srgbClr val="7030A0"/>
                      </a:solidFill>
                      <a:latin typeface="Arial"/>
                      <a:cs typeface="Arial"/>
                    </a:rPr>
                    <a:t>FSH, LH</a:t>
                  </a:r>
                  <a:endParaRPr lang="he-IL" b="1" i="1" dirty="0">
                    <a:solidFill>
                      <a:srgbClr val="7030A0"/>
                    </a:solidFill>
                    <a:latin typeface="Arial"/>
                    <a:cs typeface="Arial"/>
                  </a:endParaRPr>
                </a:p>
              </p:txBody>
            </p:sp>
            <p:sp>
              <p:nvSpPr>
                <p:cNvPr id="25" name="TextBox 24"/>
                <p:cNvSpPr txBox="1"/>
                <p:nvPr/>
              </p:nvSpPr>
              <p:spPr>
                <a:xfrm>
                  <a:off x="2330105" y="4599033"/>
                  <a:ext cx="1214562" cy="374657"/>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he-IL" b="1" i="1" dirty="0">
                      <a:solidFill>
                        <a:srgbClr val="7030A0"/>
                      </a:solidFill>
                      <a:latin typeface="Arial"/>
                      <a:cs typeface="Arial"/>
                    </a:rPr>
                    <a:t>פרוגסטרון</a:t>
                  </a:r>
                </a:p>
              </p:txBody>
            </p:sp>
            <p:cxnSp>
              <p:nvCxnSpPr>
                <p:cNvPr id="27" name="מחבר חץ ישר 26"/>
                <p:cNvCxnSpPr/>
                <p:nvPr/>
              </p:nvCxnSpPr>
              <p:spPr>
                <a:xfrm rot="5400000">
                  <a:off x="3171596" y="4900664"/>
                  <a:ext cx="684224" cy="1587"/>
                </a:xfrm>
                <a:prstGeom prst="straightConnector1">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0" name="מחבר חץ ישר 29"/>
                <p:cNvCxnSpPr/>
                <p:nvPr/>
              </p:nvCxnSpPr>
              <p:spPr>
                <a:xfrm rot="5400000">
                  <a:off x="3176357" y="3392511"/>
                  <a:ext cx="642950" cy="1587"/>
                </a:xfrm>
                <a:prstGeom prst="straightConnector1">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72736" name="קבוצה 37"/>
              <p:cNvGrpSpPr>
                <a:grpSpLocks/>
              </p:cNvGrpSpPr>
              <p:nvPr/>
            </p:nvGrpSpPr>
            <p:grpSpPr bwMode="auto">
              <a:xfrm>
                <a:off x="469900" y="2827338"/>
                <a:ext cx="771525" cy="2319337"/>
                <a:chOff x="642910" y="2840851"/>
                <a:chExt cx="604955" cy="2304355"/>
              </a:xfrm>
            </p:grpSpPr>
            <p:sp>
              <p:nvSpPr>
                <p:cNvPr id="35" name="צורה חופשית 34"/>
                <p:cNvSpPr/>
                <p:nvPr/>
              </p:nvSpPr>
              <p:spPr>
                <a:xfrm>
                  <a:off x="642886" y="2929186"/>
                  <a:ext cx="598735" cy="2216046"/>
                </a:xfrm>
                <a:custGeom>
                  <a:avLst/>
                  <a:gdLst>
                    <a:gd name="connsiteX0" fmla="*/ 677839 w 896203"/>
                    <a:gd name="connsiteY0" fmla="*/ 2183642 h 2183642"/>
                    <a:gd name="connsiteX1" fmla="*/ 36394 w 896203"/>
                    <a:gd name="connsiteY1" fmla="*/ 723332 h 2183642"/>
                    <a:gd name="connsiteX2" fmla="*/ 896203 w 896203"/>
                    <a:gd name="connsiteY2" fmla="*/ 0 h 2183642"/>
                  </a:gdLst>
                  <a:ahLst/>
                  <a:cxnLst>
                    <a:cxn ang="0">
                      <a:pos x="connsiteX0" y="connsiteY0"/>
                    </a:cxn>
                    <a:cxn ang="0">
                      <a:pos x="connsiteX1" y="connsiteY1"/>
                    </a:cxn>
                    <a:cxn ang="0">
                      <a:pos x="connsiteX2" y="connsiteY2"/>
                    </a:cxn>
                  </a:cxnLst>
                  <a:rect l="l" t="t" r="r" b="b"/>
                  <a:pathLst>
                    <a:path w="896203" h="2183642">
                      <a:moveTo>
                        <a:pt x="677839" y="2183642"/>
                      </a:moveTo>
                      <a:cubicBezTo>
                        <a:pt x="338919" y="1635457"/>
                        <a:pt x="0" y="1087272"/>
                        <a:pt x="36394" y="723332"/>
                      </a:cubicBezTo>
                      <a:cubicBezTo>
                        <a:pt x="72788" y="359392"/>
                        <a:pt x="484495" y="179696"/>
                        <a:pt x="896203" y="0"/>
                      </a:cubicBezTo>
                    </a:path>
                  </a:pathLst>
                </a:cu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cxnSp>
              <p:nvCxnSpPr>
                <p:cNvPr id="36" name="מחבר ישר 35"/>
                <p:cNvCxnSpPr/>
                <p:nvPr/>
              </p:nvCxnSpPr>
              <p:spPr bwMode="auto">
                <a:xfrm rot="5400000">
                  <a:off x="1140592" y="2948113"/>
                  <a:ext cx="214507"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72715" name="תמונה 29" descr="OVARY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7727" y="4853166"/>
              <a:ext cx="10890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7"/>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24" l="8046" r="100000"/>
                      </a14:imgEffect>
                    </a14:imgLayer>
                  </a14:imgProps>
                </a:ext>
                <a:ext uri="{28A0092B-C50C-407E-A947-70E740481C1C}">
                  <a14:useLocalDpi xmlns:a14="http://schemas.microsoft.com/office/drawing/2010/main" val="0"/>
                </a:ext>
              </a:extLst>
            </a:blip>
            <a:srcRect/>
            <a:stretch>
              <a:fillRect/>
            </a:stretch>
          </p:blipFill>
          <p:spPr bwMode="auto">
            <a:xfrm>
              <a:off x="3622166" y="5389089"/>
              <a:ext cx="211062" cy="19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8"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9"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25</a:t>
            </a:fld>
            <a:endParaRPr lang="he-IL" sz="1100" dirty="0" smtClean="0">
              <a:solidFill>
                <a:srgbClr val="A6A6A6"/>
              </a:solidFill>
            </a:endParaRPr>
          </a:p>
        </p:txBody>
      </p:sp>
    </p:spTree>
    <p:extLst>
      <p:ext uri="{BB962C8B-B14F-4D97-AF65-F5344CB8AC3E}">
        <p14:creationId xmlns:p14="http://schemas.microsoft.com/office/powerpoint/2010/main" val="42298847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idx="4294967295"/>
          </p:nvPr>
        </p:nvSpPr>
        <p:spPr>
          <a:xfrm>
            <a:off x="457200" y="44624"/>
            <a:ext cx="8229600" cy="368300"/>
          </a:xfrm>
          <a:prstGeom prst="rect">
            <a:avLst/>
          </a:prstGeom>
        </p:spPr>
        <p:txBody>
          <a:bodyPr/>
          <a:lstStyle/>
          <a:p>
            <a:pPr fontAlgn="auto">
              <a:defRPr/>
            </a:pPr>
            <a:r>
              <a:rPr lang="he-IL" sz="1800" b="1" dirty="0" smtClean="0">
                <a:solidFill>
                  <a:srgbClr val="FF6600"/>
                </a:solidFill>
                <a:ea typeface="+mn-ea"/>
              </a:rPr>
              <a:t>תשובה</a:t>
            </a:r>
            <a:endParaRPr lang="he-IL" sz="1800" dirty="0">
              <a:solidFill>
                <a:schemeClr val="accent6">
                  <a:lumMod val="50000"/>
                  <a:lumOff val="50000"/>
                </a:schemeClr>
              </a:solidFill>
            </a:endParaRPr>
          </a:p>
        </p:txBody>
      </p:sp>
      <p:sp>
        <p:nvSpPr>
          <p:cNvPr id="51" name="TextBox 50"/>
          <p:cNvSpPr txBox="1"/>
          <p:nvPr/>
        </p:nvSpPr>
        <p:spPr>
          <a:xfrm>
            <a:off x="246063" y="548680"/>
            <a:ext cx="8469312" cy="36933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5:</a:t>
            </a:r>
            <a:endParaRPr lang="he-IL" b="1" dirty="0">
              <a:solidFill>
                <a:srgbClr val="1D4C72"/>
              </a:solidFill>
            </a:endParaRPr>
          </a:p>
        </p:txBody>
      </p:sp>
      <p:sp>
        <p:nvSpPr>
          <p:cNvPr id="53" name="מלבן 52"/>
          <p:cNvSpPr/>
          <p:nvPr/>
        </p:nvSpPr>
        <p:spPr>
          <a:xfrm>
            <a:off x="5497136" y="5142241"/>
            <a:ext cx="2611612" cy="646331"/>
          </a:xfrm>
          <a:prstGeom prst="rect">
            <a:avLst/>
          </a:prstGeom>
        </p:spPr>
        <p:txBody>
          <a:bodyPr wrap="none">
            <a:spAutoFit/>
          </a:bodyPr>
          <a:lstStyle/>
          <a:p>
            <a:r>
              <a:rPr lang="he-IL" u="sng" dirty="0" smtClean="0">
                <a:solidFill>
                  <a:srgbClr val="1D4C72"/>
                </a:solidFill>
              </a:rPr>
              <a:t>תוצאה עיקרית של המשוב</a:t>
            </a:r>
            <a:r>
              <a:rPr lang="he-IL" dirty="0" smtClean="0">
                <a:solidFill>
                  <a:srgbClr val="1D4C72"/>
                </a:solidFill>
              </a:rPr>
              <a:t>: </a:t>
            </a:r>
          </a:p>
          <a:p>
            <a:pPr algn="ctr"/>
            <a:r>
              <a:rPr lang="he-IL" dirty="0" smtClean="0">
                <a:solidFill>
                  <a:srgbClr val="1D4C72"/>
                </a:solidFill>
              </a:rPr>
              <a:t>ביוץ</a:t>
            </a:r>
            <a:endParaRPr lang="he-IL" dirty="0">
              <a:solidFill>
                <a:prstClr val="black"/>
              </a:solidFill>
            </a:endParaRPr>
          </a:p>
        </p:txBody>
      </p:sp>
      <p:sp>
        <p:nvSpPr>
          <p:cNvPr id="54" name="מלבן 53"/>
          <p:cNvSpPr/>
          <p:nvPr/>
        </p:nvSpPr>
        <p:spPr>
          <a:xfrm>
            <a:off x="1044314" y="5134005"/>
            <a:ext cx="3010760" cy="646331"/>
          </a:xfrm>
          <a:prstGeom prst="rect">
            <a:avLst/>
          </a:prstGeom>
        </p:spPr>
        <p:txBody>
          <a:bodyPr wrap="none">
            <a:spAutoFit/>
          </a:bodyPr>
          <a:lstStyle/>
          <a:p>
            <a:pPr algn="ctr"/>
            <a:r>
              <a:rPr lang="he-IL" u="sng" dirty="0" smtClean="0">
                <a:solidFill>
                  <a:srgbClr val="1D4C72"/>
                </a:solidFill>
              </a:rPr>
              <a:t>תוצאה עיקרית של המשוב</a:t>
            </a:r>
            <a:r>
              <a:rPr lang="he-IL" dirty="0" smtClean="0">
                <a:solidFill>
                  <a:srgbClr val="1D4C72"/>
                </a:solidFill>
              </a:rPr>
              <a:t>: </a:t>
            </a:r>
          </a:p>
          <a:p>
            <a:r>
              <a:rPr lang="he-IL" dirty="0" smtClean="0">
                <a:solidFill>
                  <a:srgbClr val="1D4C72"/>
                </a:solidFill>
              </a:rPr>
              <a:t>מניעת התפתחות זקיקים אחרים</a:t>
            </a:r>
            <a:endParaRPr lang="he-IL" dirty="0">
              <a:solidFill>
                <a:prstClr val="black"/>
              </a:solidFill>
            </a:endParaRPr>
          </a:p>
        </p:txBody>
      </p:sp>
      <p:sp>
        <p:nvSpPr>
          <p:cNvPr id="100" name="מלבן 99"/>
          <p:cNvSpPr/>
          <p:nvPr/>
        </p:nvSpPr>
        <p:spPr>
          <a:xfrm>
            <a:off x="611560" y="5788572"/>
            <a:ext cx="3438825" cy="954107"/>
          </a:xfrm>
          <a:prstGeom prst="rect">
            <a:avLst/>
          </a:prstGeom>
        </p:spPr>
        <p:txBody>
          <a:bodyPr wrap="square">
            <a:spAutoFit/>
          </a:bodyPr>
          <a:lstStyle/>
          <a:p>
            <a:r>
              <a:rPr lang="he-IL" sz="1400" b="1" dirty="0" smtClean="0">
                <a:solidFill>
                  <a:srgbClr val="1D4C72"/>
                </a:solidFill>
              </a:rPr>
              <a:t>*גם במחצית הראשונה של המחזור, האסטרוגן המופרש על ידי הזקיק המתפתח מדכא את הפרשת ה</a:t>
            </a:r>
            <a:r>
              <a:rPr lang="he-IL" sz="1400" b="1" dirty="0" smtClean="0">
                <a:solidFill>
                  <a:srgbClr val="1D4C72"/>
                </a:solidFill>
                <a:latin typeface="Arial"/>
                <a:cs typeface="Arial"/>
              </a:rPr>
              <a:t>־</a:t>
            </a:r>
            <a:r>
              <a:rPr lang="en-US" sz="1400" b="1" dirty="0" smtClean="0">
                <a:solidFill>
                  <a:srgbClr val="1D4C72"/>
                </a:solidFill>
              </a:rPr>
              <a:t>FSH</a:t>
            </a:r>
            <a:r>
              <a:rPr lang="he-IL" sz="1400" b="1" dirty="0" smtClean="0">
                <a:solidFill>
                  <a:srgbClr val="1D4C72"/>
                </a:solidFill>
              </a:rPr>
              <a:t> </a:t>
            </a:r>
          </a:p>
          <a:p>
            <a:r>
              <a:rPr lang="he-IL" sz="1400" b="1" dirty="0" smtClean="0">
                <a:solidFill>
                  <a:srgbClr val="1D4C72"/>
                </a:solidFill>
              </a:rPr>
              <a:t>וה</a:t>
            </a:r>
            <a:r>
              <a:rPr lang="he-IL" sz="1400" b="1" dirty="0" smtClean="0">
                <a:solidFill>
                  <a:srgbClr val="1D4C72"/>
                </a:solidFill>
                <a:latin typeface="Arial"/>
                <a:cs typeface="Arial"/>
              </a:rPr>
              <a:t>־</a:t>
            </a:r>
            <a:r>
              <a:rPr lang="en-US" sz="1400" b="1" dirty="0" smtClean="0">
                <a:solidFill>
                  <a:srgbClr val="1D4C72"/>
                </a:solidFill>
              </a:rPr>
              <a:t>LH</a:t>
            </a:r>
            <a:r>
              <a:rPr lang="he-IL" sz="1400" b="1" dirty="0" smtClean="0">
                <a:solidFill>
                  <a:srgbClr val="1D4C72"/>
                </a:solidFill>
              </a:rPr>
              <a:t>, וכך נמנעת התפתחות עוד זקיקים.</a:t>
            </a:r>
            <a:endParaRPr lang="he-IL" sz="1400" b="1" dirty="0">
              <a:solidFill>
                <a:prstClr val="black"/>
              </a:solidFill>
            </a:endParaRPr>
          </a:p>
        </p:txBody>
      </p:sp>
      <p:sp>
        <p:nvSpPr>
          <p:cNvPr id="55"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6"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26</a:t>
            </a:fld>
            <a:endParaRPr lang="he-IL" sz="1100" dirty="0" smtClean="0">
              <a:solidFill>
                <a:srgbClr val="A6A6A6"/>
              </a:solidFill>
            </a:endParaRPr>
          </a:p>
        </p:txBody>
      </p:sp>
      <p:grpSp>
        <p:nvGrpSpPr>
          <p:cNvPr id="57" name="קבוצה 56"/>
          <p:cNvGrpSpPr/>
          <p:nvPr/>
        </p:nvGrpSpPr>
        <p:grpSpPr>
          <a:xfrm>
            <a:off x="4631292" y="1649268"/>
            <a:ext cx="4178432" cy="3528421"/>
            <a:chOff x="5392602" y="3540303"/>
            <a:chExt cx="3476625" cy="2913062"/>
          </a:xfrm>
        </p:grpSpPr>
        <p:grpSp>
          <p:nvGrpSpPr>
            <p:cNvPr id="58" name="קבוצה 64"/>
            <p:cNvGrpSpPr>
              <a:grpSpLocks/>
            </p:cNvGrpSpPr>
            <p:nvPr/>
          </p:nvGrpSpPr>
          <p:grpSpPr bwMode="auto">
            <a:xfrm>
              <a:off x="5392602" y="3540303"/>
              <a:ext cx="2387600" cy="2913062"/>
              <a:chOff x="5470529" y="2687636"/>
              <a:chExt cx="2387600" cy="2913092"/>
            </a:xfrm>
          </p:grpSpPr>
          <p:grpSp>
            <p:nvGrpSpPr>
              <p:cNvPr id="62" name="קבוצה 40"/>
              <p:cNvGrpSpPr>
                <a:grpSpLocks/>
              </p:cNvGrpSpPr>
              <p:nvPr/>
            </p:nvGrpSpPr>
            <p:grpSpPr bwMode="auto">
              <a:xfrm>
                <a:off x="5973766" y="2687636"/>
                <a:ext cx="1884363" cy="2913092"/>
                <a:chOff x="2330131" y="2330458"/>
                <a:chExt cx="1884542" cy="2913123"/>
              </a:xfrm>
            </p:grpSpPr>
            <p:sp>
              <p:nvSpPr>
                <p:cNvPr id="66" name="TextBox 65"/>
                <p:cNvSpPr txBox="1"/>
                <p:nvPr/>
              </p:nvSpPr>
              <p:spPr>
                <a:xfrm>
                  <a:off x="2854056" y="2330458"/>
                  <a:ext cx="1357442" cy="571512"/>
                </a:xfrm>
                <a:prstGeom prst="rect">
                  <a:avLst/>
                </a:prstGeom>
                <a:solidFill>
                  <a:schemeClr val="bg1">
                    <a:lumMod val="95000"/>
                  </a:schemeClr>
                </a:solidFill>
                <a:ln w="22225" cap="rnd">
                  <a:solidFill>
                    <a:srgbClr val="FF6600"/>
                  </a:solidFill>
                  <a:round/>
                </a:ln>
                <a:effectLst>
                  <a:outerShdw blurRad="127000" dist="127000" dir="9720000" sx="99000" sy="99000" algn="br" rotWithShape="0">
                    <a:prstClr val="black">
                      <a:alpha val="50000"/>
                    </a:prstClr>
                  </a:outerShdw>
                </a:effectLst>
              </p:spPr>
              <p:txBody>
                <a:bodyPr wrap="none" rtlCol="1" anchor="ctr">
                  <a:normAutofit/>
                </a:bodyPr>
                <a:lstStyle/>
                <a:p>
                  <a:pPr algn="ctr" fontAlgn="auto">
                    <a:spcBef>
                      <a:spcPts val="0"/>
                    </a:spcBef>
                    <a:spcAft>
                      <a:spcPts val="0"/>
                    </a:spcAft>
                    <a:defRPr/>
                  </a:pPr>
                  <a:r>
                    <a:rPr lang="he-IL" sz="2000" dirty="0">
                      <a:solidFill>
                        <a:srgbClr val="1D4C72"/>
                      </a:solidFill>
                      <a:latin typeface="Arial"/>
                      <a:cs typeface="Arial"/>
                    </a:rPr>
                    <a:t>היפופיזה</a:t>
                  </a:r>
                </a:p>
              </p:txBody>
            </p:sp>
            <p:sp>
              <p:nvSpPr>
                <p:cNvPr id="67" name="TextBox 66"/>
                <p:cNvSpPr txBox="1"/>
                <p:nvPr/>
              </p:nvSpPr>
              <p:spPr>
                <a:xfrm>
                  <a:off x="2857231" y="3786226"/>
                  <a:ext cx="1357442" cy="642951"/>
                </a:xfrm>
                <a:prstGeom prst="rect">
                  <a:avLst/>
                </a:prstGeom>
                <a:solidFill>
                  <a:schemeClr val="bg1">
                    <a:lumMod val="95000"/>
                  </a:schemeClr>
                </a:solidFill>
                <a:ln w="22225" cap="rnd">
                  <a:solidFill>
                    <a:srgbClr val="FF6600"/>
                  </a:solidFill>
                  <a:round/>
                </a:ln>
                <a:effectLst>
                  <a:outerShdw blurRad="127000" dist="127000" dir="9720000" sx="99000" sy="99000" algn="br" rotWithShape="0">
                    <a:prstClr val="black">
                      <a:alpha val="50000"/>
                    </a:prstClr>
                  </a:outerShdw>
                </a:effectLst>
              </p:spPr>
              <p:txBody>
                <a:bodyPr wrap="none" rtlCol="1" anchor="ctr">
                  <a:normAutofit/>
                </a:bodyPr>
                <a:lstStyle/>
                <a:p>
                  <a:pPr algn="ctr" fontAlgn="auto">
                    <a:spcBef>
                      <a:spcPts val="0"/>
                    </a:spcBef>
                    <a:spcAft>
                      <a:spcPts val="0"/>
                    </a:spcAft>
                    <a:defRPr/>
                  </a:pPr>
                  <a:r>
                    <a:rPr lang="he-IL" sz="2000" dirty="0" smtClean="0">
                      <a:solidFill>
                        <a:srgbClr val="1D4C72"/>
                      </a:solidFill>
                      <a:latin typeface="Arial"/>
                      <a:cs typeface="Arial"/>
                    </a:rPr>
                    <a:t>זקיק</a:t>
                  </a:r>
                  <a:endParaRPr lang="he-IL" sz="1600" dirty="0">
                    <a:solidFill>
                      <a:srgbClr val="1D4C72"/>
                    </a:solidFill>
                    <a:latin typeface="Arial"/>
                    <a:cs typeface="Arial"/>
                  </a:endParaRPr>
                </a:p>
              </p:txBody>
            </p:sp>
            <p:sp>
              <p:nvSpPr>
                <p:cNvPr id="68" name="TextBox 67"/>
                <p:cNvSpPr txBox="1"/>
                <p:nvPr/>
              </p:nvSpPr>
              <p:spPr>
                <a:xfrm>
                  <a:off x="2384111" y="3113112"/>
                  <a:ext cx="1143109" cy="428634"/>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en-US" b="1" i="1" dirty="0">
                      <a:solidFill>
                        <a:srgbClr val="7030A0"/>
                      </a:solidFill>
                      <a:latin typeface="Arial"/>
                      <a:cs typeface="Arial"/>
                    </a:rPr>
                    <a:t>FSH, LH</a:t>
                  </a:r>
                  <a:endParaRPr lang="he-IL" b="1" i="1" dirty="0">
                    <a:solidFill>
                      <a:srgbClr val="7030A0"/>
                    </a:solidFill>
                    <a:latin typeface="Arial"/>
                    <a:cs typeface="Arial"/>
                  </a:endParaRPr>
                </a:p>
              </p:txBody>
            </p:sp>
            <p:sp>
              <p:nvSpPr>
                <p:cNvPr id="69" name="TextBox 68"/>
                <p:cNvSpPr txBox="1"/>
                <p:nvPr/>
              </p:nvSpPr>
              <p:spPr>
                <a:xfrm>
                  <a:off x="2330131" y="4599043"/>
                  <a:ext cx="1214554" cy="374658"/>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he-IL" b="1" i="1" dirty="0">
                      <a:solidFill>
                        <a:srgbClr val="7030A0"/>
                      </a:solidFill>
                      <a:latin typeface="Arial"/>
                      <a:cs typeface="Arial"/>
                    </a:rPr>
                    <a:t>אסטרוגן</a:t>
                  </a:r>
                </a:p>
              </p:txBody>
            </p:sp>
            <p:cxnSp>
              <p:nvCxnSpPr>
                <p:cNvPr id="70" name="מחבר חץ ישר 69"/>
                <p:cNvCxnSpPr/>
                <p:nvPr/>
              </p:nvCxnSpPr>
              <p:spPr>
                <a:xfrm rot="5400000">
                  <a:off x="3171612" y="4900674"/>
                  <a:ext cx="684226" cy="1587"/>
                </a:xfrm>
                <a:prstGeom prst="straightConnector1">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71" name="מחבר חץ ישר 70"/>
                <p:cNvCxnSpPr/>
                <p:nvPr/>
              </p:nvCxnSpPr>
              <p:spPr>
                <a:xfrm rot="5400000">
                  <a:off x="3176373" y="3392517"/>
                  <a:ext cx="642951" cy="1587"/>
                </a:xfrm>
                <a:prstGeom prst="straightConnector1">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63" name="קבוצה 61"/>
              <p:cNvGrpSpPr>
                <a:grpSpLocks/>
              </p:cNvGrpSpPr>
              <p:nvPr/>
            </p:nvGrpSpPr>
            <p:grpSpPr bwMode="auto">
              <a:xfrm>
                <a:off x="5470529" y="2854298"/>
                <a:ext cx="901069" cy="2292364"/>
                <a:chOff x="5256215" y="2854298"/>
                <a:chExt cx="901069" cy="2292364"/>
              </a:xfrm>
            </p:grpSpPr>
            <p:sp>
              <p:nvSpPr>
                <p:cNvPr id="64" name="צורה חופשית 63"/>
                <p:cNvSpPr/>
                <p:nvPr/>
              </p:nvSpPr>
              <p:spPr bwMode="auto">
                <a:xfrm>
                  <a:off x="5256215" y="2916239"/>
                  <a:ext cx="763587" cy="2230459"/>
                </a:xfrm>
                <a:custGeom>
                  <a:avLst/>
                  <a:gdLst>
                    <a:gd name="connsiteX0" fmla="*/ 677839 w 896203"/>
                    <a:gd name="connsiteY0" fmla="*/ 2183642 h 2183642"/>
                    <a:gd name="connsiteX1" fmla="*/ 36394 w 896203"/>
                    <a:gd name="connsiteY1" fmla="*/ 723332 h 2183642"/>
                    <a:gd name="connsiteX2" fmla="*/ 896203 w 896203"/>
                    <a:gd name="connsiteY2" fmla="*/ 0 h 2183642"/>
                  </a:gdLst>
                  <a:ahLst/>
                  <a:cxnLst>
                    <a:cxn ang="0">
                      <a:pos x="connsiteX0" y="connsiteY0"/>
                    </a:cxn>
                    <a:cxn ang="0">
                      <a:pos x="connsiteX1" y="connsiteY1"/>
                    </a:cxn>
                    <a:cxn ang="0">
                      <a:pos x="connsiteX2" y="connsiteY2"/>
                    </a:cxn>
                  </a:cxnLst>
                  <a:rect l="l" t="t" r="r" b="b"/>
                  <a:pathLst>
                    <a:path w="896203" h="2183642">
                      <a:moveTo>
                        <a:pt x="677839" y="2183642"/>
                      </a:moveTo>
                      <a:cubicBezTo>
                        <a:pt x="338919" y="1635457"/>
                        <a:pt x="0" y="1087272"/>
                        <a:pt x="36394" y="723332"/>
                      </a:cubicBezTo>
                      <a:cubicBezTo>
                        <a:pt x="72788" y="359392"/>
                        <a:pt x="484495" y="179696"/>
                        <a:pt x="896203" y="0"/>
                      </a:cubicBezTo>
                    </a:path>
                  </a:pathLst>
                </a:custGeom>
                <a:ln w="44450">
                  <a:solidFill>
                    <a:srgbClr val="00B05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cxnSp>
              <p:nvCxnSpPr>
                <p:cNvPr id="65" name="מחבר חץ ישר 64"/>
                <p:cNvCxnSpPr/>
                <p:nvPr/>
              </p:nvCxnSpPr>
              <p:spPr>
                <a:xfrm flipV="1">
                  <a:off x="6015040" y="2854325"/>
                  <a:ext cx="142875" cy="71439"/>
                </a:xfrm>
                <a:prstGeom prst="straightConnector1">
                  <a:avLst/>
                </a:prstGeom>
                <a:ln w="4445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grpSp>
        </p:grpSp>
        <p:pic>
          <p:nvPicPr>
            <p:cNvPr id="60" name="תמונה 29" descr="OVARY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0202" y="4853166"/>
              <a:ext cx="10890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5"/>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231" b="89231" l="0" r="100000"/>
                      </a14:imgEffect>
                    </a14:imgLayer>
                  </a14:imgProps>
                </a:ext>
                <a:ext uri="{28A0092B-C50C-407E-A947-70E740481C1C}">
                  <a14:useLocalDpi xmlns:a14="http://schemas.microsoft.com/office/drawing/2010/main" val="0"/>
                </a:ext>
              </a:extLst>
            </a:blip>
            <a:srcRect/>
            <a:stretch>
              <a:fillRect/>
            </a:stretch>
          </p:blipFill>
          <p:spPr bwMode="auto">
            <a:xfrm>
              <a:off x="8235023" y="5355044"/>
              <a:ext cx="179382" cy="22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2" name="מלבן 71"/>
          <p:cNvSpPr/>
          <p:nvPr/>
        </p:nvSpPr>
        <p:spPr>
          <a:xfrm>
            <a:off x="5310466" y="726899"/>
            <a:ext cx="2315224" cy="923330"/>
          </a:xfrm>
          <a:prstGeom prst="rect">
            <a:avLst/>
          </a:prstGeom>
        </p:spPr>
        <p:txBody>
          <a:bodyPr wrap="square">
            <a:spAutoFit/>
          </a:bodyPr>
          <a:lstStyle/>
          <a:p>
            <a:r>
              <a:rPr lang="he-IL" b="1" dirty="0" smtClean="0">
                <a:solidFill>
                  <a:srgbClr val="1D4C72"/>
                </a:solidFill>
              </a:rPr>
              <a:t>משוב א</a:t>
            </a:r>
          </a:p>
          <a:p>
            <a:r>
              <a:rPr lang="he-IL" dirty="0" smtClean="0">
                <a:solidFill>
                  <a:srgbClr val="1D4C72"/>
                </a:solidFill>
              </a:rPr>
              <a:t>משוב חיובי, </a:t>
            </a:r>
          </a:p>
          <a:p>
            <a:r>
              <a:rPr lang="he-IL" dirty="0" smtClean="0">
                <a:solidFill>
                  <a:srgbClr val="1D4C72"/>
                </a:solidFill>
              </a:rPr>
              <a:t>בימים 12-14</a:t>
            </a:r>
            <a:endParaRPr lang="he-IL" dirty="0">
              <a:solidFill>
                <a:prstClr val="black"/>
              </a:solidFill>
            </a:endParaRPr>
          </a:p>
        </p:txBody>
      </p:sp>
      <p:sp>
        <p:nvSpPr>
          <p:cNvPr id="74" name="מלבן 73"/>
          <p:cNvSpPr/>
          <p:nvPr/>
        </p:nvSpPr>
        <p:spPr>
          <a:xfrm>
            <a:off x="649225" y="739286"/>
            <a:ext cx="2680541" cy="923330"/>
          </a:xfrm>
          <a:prstGeom prst="rect">
            <a:avLst/>
          </a:prstGeom>
        </p:spPr>
        <p:txBody>
          <a:bodyPr wrap="none">
            <a:spAutoFit/>
          </a:bodyPr>
          <a:lstStyle/>
          <a:p>
            <a:r>
              <a:rPr lang="he-IL" b="1" dirty="0" smtClean="0">
                <a:solidFill>
                  <a:srgbClr val="1D4C72"/>
                </a:solidFill>
              </a:rPr>
              <a:t>משוב ב</a:t>
            </a:r>
          </a:p>
          <a:p>
            <a:r>
              <a:rPr lang="he-IL" dirty="0" smtClean="0">
                <a:solidFill>
                  <a:srgbClr val="1D4C72"/>
                </a:solidFill>
              </a:rPr>
              <a:t>משוב שלילי, </a:t>
            </a:r>
          </a:p>
          <a:p>
            <a:r>
              <a:rPr lang="he-IL" dirty="0" smtClean="0">
                <a:solidFill>
                  <a:srgbClr val="1D4C72"/>
                </a:solidFill>
              </a:rPr>
              <a:t>במחצית השנייה של המחזור</a:t>
            </a:r>
            <a:endParaRPr lang="he-IL" dirty="0">
              <a:solidFill>
                <a:prstClr val="black"/>
              </a:solidFill>
            </a:endParaRPr>
          </a:p>
        </p:txBody>
      </p:sp>
      <p:grpSp>
        <p:nvGrpSpPr>
          <p:cNvPr id="75" name="קבוצה 74"/>
          <p:cNvGrpSpPr/>
          <p:nvPr/>
        </p:nvGrpSpPr>
        <p:grpSpPr>
          <a:xfrm>
            <a:off x="177596" y="1650229"/>
            <a:ext cx="4306752" cy="3528422"/>
            <a:chOff x="820632" y="3540304"/>
            <a:chExt cx="3486120" cy="2913062"/>
          </a:xfrm>
        </p:grpSpPr>
        <p:grpSp>
          <p:nvGrpSpPr>
            <p:cNvPr id="76" name="קבוצה 62"/>
            <p:cNvGrpSpPr>
              <a:grpSpLocks/>
            </p:cNvGrpSpPr>
            <p:nvPr/>
          </p:nvGrpSpPr>
          <p:grpSpPr bwMode="auto">
            <a:xfrm>
              <a:off x="820632" y="3540304"/>
              <a:ext cx="2387571" cy="2913062"/>
              <a:chOff x="469900" y="2687646"/>
              <a:chExt cx="2387588" cy="2913084"/>
            </a:xfrm>
          </p:grpSpPr>
          <p:grpSp>
            <p:nvGrpSpPr>
              <p:cNvPr id="79" name="קבוצה 40"/>
              <p:cNvGrpSpPr>
                <a:grpSpLocks/>
              </p:cNvGrpSpPr>
              <p:nvPr/>
            </p:nvGrpSpPr>
            <p:grpSpPr bwMode="auto">
              <a:xfrm>
                <a:off x="973111" y="2687646"/>
                <a:ext cx="1884377" cy="2913084"/>
                <a:chOff x="2330105" y="2330455"/>
                <a:chExt cx="1884556" cy="2913115"/>
              </a:xfrm>
            </p:grpSpPr>
            <p:sp>
              <p:nvSpPr>
                <p:cNvPr id="83" name="TextBox 82"/>
                <p:cNvSpPr txBox="1"/>
                <p:nvPr/>
              </p:nvSpPr>
              <p:spPr>
                <a:xfrm>
                  <a:off x="2854034" y="2330455"/>
                  <a:ext cx="1357452" cy="571510"/>
                </a:xfrm>
                <a:prstGeom prst="rect">
                  <a:avLst/>
                </a:prstGeom>
                <a:solidFill>
                  <a:schemeClr val="bg1">
                    <a:lumMod val="95000"/>
                  </a:schemeClr>
                </a:solidFill>
                <a:ln w="22225" cap="rnd">
                  <a:solidFill>
                    <a:srgbClr val="FF6600"/>
                  </a:solidFill>
                  <a:round/>
                </a:ln>
                <a:effectLst>
                  <a:outerShdw blurRad="127000" dist="127000" dir="9720000" sx="99000" sy="99000" algn="br" rotWithShape="0">
                    <a:prstClr val="black">
                      <a:alpha val="50000"/>
                    </a:prstClr>
                  </a:outerShdw>
                </a:effectLst>
              </p:spPr>
              <p:txBody>
                <a:bodyPr wrap="none" rtlCol="1" anchor="ctr">
                  <a:normAutofit/>
                </a:bodyPr>
                <a:lstStyle/>
                <a:p>
                  <a:pPr algn="ctr" fontAlgn="auto">
                    <a:spcBef>
                      <a:spcPts val="0"/>
                    </a:spcBef>
                    <a:spcAft>
                      <a:spcPts val="0"/>
                    </a:spcAft>
                    <a:defRPr/>
                  </a:pPr>
                  <a:r>
                    <a:rPr lang="he-IL" sz="2000" dirty="0">
                      <a:solidFill>
                        <a:srgbClr val="1D4C72"/>
                      </a:solidFill>
                      <a:latin typeface="Arial"/>
                      <a:cs typeface="Arial"/>
                    </a:rPr>
                    <a:t>היפופיזה</a:t>
                  </a:r>
                </a:p>
              </p:txBody>
            </p:sp>
            <p:sp>
              <p:nvSpPr>
                <p:cNvPr id="84" name="TextBox 83"/>
                <p:cNvSpPr txBox="1"/>
                <p:nvPr/>
              </p:nvSpPr>
              <p:spPr>
                <a:xfrm>
                  <a:off x="2857209" y="3786219"/>
                  <a:ext cx="1357452" cy="642950"/>
                </a:xfrm>
                <a:prstGeom prst="rect">
                  <a:avLst/>
                </a:prstGeom>
                <a:solidFill>
                  <a:schemeClr val="bg1">
                    <a:lumMod val="95000"/>
                  </a:schemeClr>
                </a:solidFill>
                <a:ln w="22225" cap="rnd">
                  <a:solidFill>
                    <a:srgbClr val="FF6600"/>
                  </a:solidFill>
                  <a:round/>
                </a:ln>
                <a:effectLst>
                  <a:outerShdw blurRad="127000" dist="127000" dir="9720000" sx="99000" sy="99000" algn="br" rotWithShape="0">
                    <a:prstClr val="black">
                      <a:alpha val="50000"/>
                    </a:prstClr>
                  </a:outerShdw>
                </a:effectLst>
              </p:spPr>
              <p:txBody>
                <a:bodyPr wrap="none" rtlCol="1" anchor="ctr">
                  <a:normAutofit/>
                </a:bodyPr>
                <a:lstStyle/>
                <a:p>
                  <a:pPr algn="ctr" fontAlgn="auto">
                    <a:spcBef>
                      <a:spcPts val="0"/>
                    </a:spcBef>
                    <a:spcAft>
                      <a:spcPts val="0"/>
                    </a:spcAft>
                    <a:defRPr/>
                  </a:pPr>
                  <a:r>
                    <a:rPr lang="he-IL" sz="2000" dirty="0" smtClean="0">
                      <a:solidFill>
                        <a:srgbClr val="1D4C72"/>
                      </a:solidFill>
                      <a:latin typeface="Arial"/>
                      <a:cs typeface="Arial"/>
                    </a:rPr>
                    <a:t>גופיף צהוב</a:t>
                  </a:r>
                  <a:endParaRPr lang="he-IL" sz="2000" dirty="0">
                    <a:solidFill>
                      <a:srgbClr val="1D4C72"/>
                    </a:solidFill>
                    <a:latin typeface="Arial"/>
                    <a:cs typeface="Arial"/>
                  </a:endParaRPr>
                </a:p>
              </p:txBody>
            </p:sp>
            <p:sp>
              <p:nvSpPr>
                <p:cNvPr id="85" name="TextBox 84"/>
                <p:cNvSpPr txBox="1"/>
                <p:nvPr/>
              </p:nvSpPr>
              <p:spPr>
                <a:xfrm>
                  <a:off x="2384086" y="3113106"/>
                  <a:ext cx="1143117" cy="428633"/>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en-US" b="1" i="1" dirty="0">
                      <a:solidFill>
                        <a:srgbClr val="7030A0"/>
                      </a:solidFill>
                      <a:latin typeface="Arial"/>
                      <a:cs typeface="Arial"/>
                    </a:rPr>
                    <a:t>FSH, LH</a:t>
                  </a:r>
                  <a:endParaRPr lang="he-IL" b="1" i="1" dirty="0">
                    <a:solidFill>
                      <a:srgbClr val="7030A0"/>
                    </a:solidFill>
                    <a:latin typeface="Arial"/>
                    <a:cs typeface="Arial"/>
                  </a:endParaRPr>
                </a:p>
              </p:txBody>
            </p:sp>
            <p:sp>
              <p:nvSpPr>
                <p:cNvPr id="86" name="TextBox 85"/>
                <p:cNvSpPr txBox="1"/>
                <p:nvPr/>
              </p:nvSpPr>
              <p:spPr>
                <a:xfrm>
                  <a:off x="2330105" y="4599033"/>
                  <a:ext cx="1214562" cy="374657"/>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he-IL" b="1" i="1" dirty="0">
                      <a:solidFill>
                        <a:srgbClr val="7030A0"/>
                      </a:solidFill>
                      <a:latin typeface="Arial"/>
                      <a:cs typeface="Arial"/>
                    </a:rPr>
                    <a:t>פרוגסטרון</a:t>
                  </a:r>
                </a:p>
              </p:txBody>
            </p:sp>
            <p:cxnSp>
              <p:nvCxnSpPr>
                <p:cNvPr id="87" name="מחבר חץ ישר 86"/>
                <p:cNvCxnSpPr/>
                <p:nvPr/>
              </p:nvCxnSpPr>
              <p:spPr>
                <a:xfrm rot="5400000">
                  <a:off x="3171596" y="4900664"/>
                  <a:ext cx="684224" cy="1587"/>
                </a:xfrm>
                <a:prstGeom prst="straightConnector1">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88" name="מחבר חץ ישר 87"/>
                <p:cNvCxnSpPr/>
                <p:nvPr/>
              </p:nvCxnSpPr>
              <p:spPr>
                <a:xfrm rot="5400000">
                  <a:off x="3176357" y="3392511"/>
                  <a:ext cx="642950" cy="1587"/>
                </a:xfrm>
                <a:prstGeom prst="straightConnector1">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80" name="קבוצה 37"/>
              <p:cNvGrpSpPr>
                <a:grpSpLocks/>
              </p:cNvGrpSpPr>
              <p:nvPr/>
            </p:nvGrpSpPr>
            <p:grpSpPr bwMode="auto">
              <a:xfrm>
                <a:off x="469900" y="2827338"/>
                <a:ext cx="771525" cy="2319337"/>
                <a:chOff x="642910" y="2840851"/>
                <a:chExt cx="604955" cy="2304355"/>
              </a:xfrm>
            </p:grpSpPr>
            <p:sp>
              <p:nvSpPr>
                <p:cNvPr id="81" name="צורה חופשית 80"/>
                <p:cNvSpPr/>
                <p:nvPr/>
              </p:nvSpPr>
              <p:spPr>
                <a:xfrm>
                  <a:off x="642886" y="2929186"/>
                  <a:ext cx="598735" cy="2216046"/>
                </a:xfrm>
                <a:custGeom>
                  <a:avLst/>
                  <a:gdLst>
                    <a:gd name="connsiteX0" fmla="*/ 677839 w 896203"/>
                    <a:gd name="connsiteY0" fmla="*/ 2183642 h 2183642"/>
                    <a:gd name="connsiteX1" fmla="*/ 36394 w 896203"/>
                    <a:gd name="connsiteY1" fmla="*/ 723332 h 2183642"/>
                    <a:gd name="connsiteX2" fmla="*/ 896203 w 896203"/>
                    <a:gd name="connsiteY2" fmla="*/ 0 h 2183642"/>
                  </a:gdLst>
                  <a:ahLst/>
                  <a:cxnLst>
                    <a:cxn ang="0">
                      <a:pos x="connsiteX0" y="connsiteY0"/>
                    </a:cxn>
                    <a:cxn ang="0">
                      <a:pos x="connsiteX1" y="connsiteY1"/>
                    </a:cxn>
                    <a:cxn ang="0">
                      <a:pos x="connsiteX2" y="connsiteY2"/>
                    </a:cxn>
                  </a:cxnLst>
                  <a:rect l="l" t="t" r="r" b="b"/>
                  <a:pathLst>
                    <a:path w="896203" h="2183642">
                      <a:moveTo>
                        <a:pt x="677839" y="2183642"/>
                      </a:moveTo>
                      <a:cubicBezTo>
                        <a:pt x="338919" y="1635457"/>
                        <a:pt x="0" y="1087272"/>
                        <a:pt x="36394" y="723332"/>
                      </a:cubicBezTo>
                      <a:cubicBezTo>
                        <a:pt x="72788" y="359392"/>
                        <a:pt x="484495" y="179696"/>
                        <a:pt x="896203" y="0"/>
                      </a:cubicBezTo>
                    </a:path>
                  </a:pathLst>
                </a:cu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cxnSp>
              <p:nvCxnSpPr>
                <p:cNvPr id="82" name="מחבר ישר 81"/>
                <p:cNvCxnSpPr/>
                <p:nvPr/>
              </p:nvCxnSpPr>
              <p:spPr bwMode="auto">
                <a:xfrm rot="5400000">
                  <a:off x="1140592" y="2948113"/>
                  <a:ext cx="214507"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77" name="תמונה 29" descr="OVARY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7727" y="4853166"/>
              <a:ext cx="10890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7"/>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8824" l="8046" r="100000"/>
                      </a14:imgEffect>
                    </a14:imgLayer>
                  </a14:imgProps>
                </a:ext>
                <a:ext uri="{28A0092B-C50C-407E-A947-70E740481C1C}">
                  <a14:useLocalDpi xmlns:a14="http://schemas.microsoft.com/office/drawing/2010/main" val="0"/>
                </a:ext>
              </a:extLst>
            </a:blip>
            <a:srcRect/>
            <a:stretch>
              <a:fillRect/>
            </a:stretch>
          </p:blipFill>
          <p:spPr bwMode="auto">
            <a:xfrm>
              <a:off x="3622166" y="5389089"/>
              <a:ext cx="211062" cy="19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8699379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27598" y="882796"/>
            <a:ext cx="8626475" cy="424497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solidFill>
                <a:prstClr val="black"/>
              </a:solidFill>
            </a:endParaRPr>
          </a:p>
        </p:txBody>
      </p:sp>
      <p:sp>
        <p:nvSpPr>
          <p:cNvPr id="13" name="כותרת 12"/>
          <p:cNvSpPr>
            <a:spLocks noGrp="1"/>
          </p:cNvSpPr>
          <p:nvPr>
            <p:ph type="title" idx="4294967295"/>
          </p:nvPr>
        </p:nvSpPr>
        <p:spPr>
          <a:xfrm>
            <a:off x="457200" y="60325"/>
            <a:ext cx="8229600" cy="368300"/>
          </a:xfrm>
          <a:prstGeom prst="rect">
            <a:avLst/>
          </a:prstGeom>
        </p:spPr>
        <p:txBody>
          <a:bodyPr/>
          <a:lstStyle/>
          <a:p>
            <a:pPr fontAlgn="auto">
              <a:defRPr/>
            </a:pPr>
            <a:r>
              <a:rPr lang="he-IL" sz="1800" b="1" dirty="0" smtClean="0">
                <a:solidFill>
                  <a:srgbClr val="FF6600"/>
                </a:solidFill>
                <a:ea typeface="+mn-ea"/>
              </a:rPr>
              <a:t>שאלה 6: טבלת סיכום האירועים המתרחשים במחזור החודשי</a:t>
            </a:r>
          </a:p>
        </p:txBody>
      </p:sp>
      <p:sp>
        <p:nvSpPr>
          <p:cNvPr id="10" name="TextBox 9"/>
          <p:cNvSpPr txBox="1"/>
          <p:nvPr/>
        </p:nvSpPr>
        <p:spPr>
          <a:xfrm>
            <a:off x="4825010" y="1307226"/>
            <a:ext cx="3929063" cy="1707647"/>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1600" b="1" u="sng" dirty="0" smtClean="0">
                <a:solidFill>
                  <a:srgbClr val="1D4C72"/>
                </a:solidFill>
              </a:rPr>
              <a:t>שינויים בביצית</a:t>
            </a:r>
          </a:p>
          <a:p>
            <a:pPr fontAlgn="auto">
              <a:spcBef>
                <a:spcPts val="0"/>
              </a:spcBef>
              <a:spcAft>
                <a:spcPts val="0"/>
              </a:spcAft>
              <a:defRPr/>
            </a:pPr>
            <a:r>
              <a:rPr lang="he-IL" sz="1600" b="1" dirty="0" smtClean="0">
                <a:solidFill>
                  <a:srgbClr val="1D4C72"/>
                </a:solidFill>
              </a:rPr>
              <a:t>א</a:t>
            </a:r>
            <a:r>
              <a:rPr lang="he-IL" sz="1600" b="1" dirty="0">
                <a:solidFill>
                  <a:srgbClr val="1D4C72"/>
                </a:solidFill>
              </a:rPr>
              <a:t>. </a:t>
            </a:r>
            <a:r>
              <a:rPr lang="he-IL" sz="1600" dirty="0">
                <a:solidFill>
                  <a:srgbClr val="1D4C72"/>
                </a:solidFill>
              </a:rPr>
              <a:t>הביציות עדיין לא בשלות</a:t>
            </a:r>
          </a:p>
          <a:p>
            <a:pPr fontAlgn="auto">
              <a:lnSpc>
                <a:spcPct val="114000"/>
              </a:lnSpc>
              <a:spcBef>
                <a:spcPts val="0"/>
              </a:spcBef>
              <a:spcAft>
                <a:spcPts val="0"/>
              </a:spcAft>
              <a:defRPr/>
            </a:pPr>
            <a:r>
              <a:rPr lang="he-IL" sz="1600" b="1" dirty="0">
                <a:solidFill>
                  <a:srgbClr val="1D4C72"/>
                </a:solidFill>
              </a:rPr>
              <a:t>ב. </a:t>
            </a:r>
            <a:r>
              <a:rPr lang="he-IL" sz="1600" dirty="0" smtClean="0">
                <a:solidFill>
                  <a:srgbClr val="1D4C72"/>
                </a:solidFill>
              </a:rPr>
              <a:t>הביצית </a:t>
            </a:r>
            <a:r>
              <a:rPr lang="he-IL" sz="1600" dirty="0">
                <a:solidFill>
                  <a:srgbClr val="1D4C72"/>
                </a:solidFill>
              </a:rPr>
              <a:t>נודדת </a:t>
            </a:r>
            <a:r>
              <a:rPr lang="he-IL" sz="1600" dirty="0" smtClean="0">
                <a:solidFill>
                  <a:srgbClr val="1D4C72"/>
                </a:solidFill>
              </a:rPr>
              <a:t>מן החצוצרה </a:t>
            </a:r>
            <a:r>
              <a:rPr lang="he-IL" sz="1600" dirty="0">
                <a:solidFill>
                  <a:srgbClr val="1D4C72"/>
                </a:solidFill>
              </a:rPr>
              <a:t>אל הרחם ומתפרקת</a:t>
            </a:r>
          </a:p>
          <a:p>
            <a:pPr fontAlgn="auto">
              <a:lnSpc>
                <a:spcPct val="114000"/>
              </a:lnSpc>
              <a:spcBef>
                <a:spcPts val="0"/>
              </a:spcBef>
              <a:spcAft>
                <a:spcPts val="0"/>
              </a:spcAft>
              <a:defRPr/>
            </a:pPr>
            <a:r>
              <a:rPr lang="he-IL" sz="1600" b="1" dirty="0" smtClean="0">
                <a:solidFill>
                  <a:srgbClr val="1D4C72"/>
                </a:solidFill>
              </a:rPr>
              <a:t>ג. </a:t>
            </a:r>
            <a:r>
              <a:rPr lang="he-IL" sz="1600" dirty="0" smtClean="0">
                <a:solidFill>
                  <a:srgbClr val="1D4C72"/>
                </a:solidFill>
              </a:rPr>
              <a:t>הביצית </a:t>
            </a:r>
            <a:r>
              <a:rPr lang="he-IL" sz="1600" dirty="0">
                <a:solidFill>
                  <a:srgbClr val="1D4C72"/>
                </a:solidFill>
              </a:rPr>
              <a:t>חורגת </a:t>
            </a:r>
            <a:r>
              <a:rPr lang="he-IL" sz="1600" dirty="0" smtClean="0">
                <a:solidFill>
                  <a:srgbClr val="1D4C72"/>
                </a:solidFill>
              </a:rPr>
              <a:t>מן השחלה </a:t>
            </a:r>
            <a:r>
              <a:rPr lang="he-IL" sz="1600" dirty="0">
                <a:solidFill>
                  <a:srgbClr val="1D4C72"/>
                </a:solidFill>
              </a:rPr>
              <a:t>ויוצאת אל חצוצרה</a:t>
            </a:r>
          </a:p>
          <a:p>
            <a:pPr fontAlgn="auto">
              <a:lnSpc>
                <a:spcPct val="114000"/>
              </a:lnSpc>
              <a:spcBef>
                <a:spcPts val="0"/>
              </a:spcBef>
              <a:spcAft>
                <a:spcPts val="0"/>
              </a:spcAft>
              <a:defRPr/>
            </a:pPr>
            <a:r>
              <a:rPr lang="he-IL" sz="1600" b="1" dirty="0" smtClean="0">
                <a:solidFill>
                  <a:srgbClr val="1D4C72"/>
                </a:solidFill>
              </a:rPr>
              <a:t>ד. </a:t>
            </a:r>
            <a:r>
              <a:rPr lang="he-IL" sz="1600" dirty="0" smtClean="0">
                <a:solidFill>
                  <a:srgbClr val="1D4C72"/>
                </a:solidFill>
              </a:rPr>
              <a:t>הביצית מבשילה</a:t>
            </a:r>
            <a:endParaRPr lang="he-IL" sz="1600" dirty="0">
              <a:solidFill>
                <a:srgbClr val="1D4C72"/>
              </a:solidFill>
            </a:endParaRPr>
          </a:p>
        </p:txBody>
      </p:sp>
      <p:graphicFrame>
        <p:nvGraphicFramePr>
          <p:cNvPr id="9" name="טבלה 8"/>
          <p:cNvGraphicFramePr>
            <a:graphicFrameLocks noGrp="1"/>
          </p:cNvGraphicFramePr>
          <p:nvPr>
            <p:extLst>
              <p:ext uri="{D42A27DB-BD31-4B8C-83A1-F6EECF244321}">
                <p14:modId xmlns:p14="http://schemas.microsoft.com/office/powerpoint/2010/main" val="1666468597"/>
              </p:ext>
            </p:extLst>
          </p:nvPr>
        </p:nvGraphicFramePr>
        <p:xfrm>
          <a:off x="642939" y="3884613"/>
          <a:ext cx="7916861" cy="2651300"/>
        </p:xfrm>
        <a:graphic>
          <a:graphicData uri="http://schemas.openxmlformats.org/drawingml/2006/table">
            <a:tbl>
              <a:tblPr rtl="1" firstRow="1" bandRow="1">
                <a:tableStyleId>{5940675A-B579-460E-94D1-54222C63F5DA}</a:tableStyleId>
              </a:tblPr>
              <a:tblGrid>
                <a:gridCol w="2189778"/>
                <a:gridCol w="1909316"/>
                <a:gridCol w="1995248"/>
                <a:gridCol w="1822519"/>
              </a:tblGrid>
              <a:tr h="335169">
                <a:tc>
                  <a:txBody>
                    <a:bodyPr/>
                    <a:lstStyle/>
                    <a:p>
                      <a:pPr algn="ctr" rtl="1"/>
                      <a:endParaRPr lang="he-IL" sz="1600" noProof="1"/>
                    </a:p>
                  </a:txBody>
                  <a:tcPr marL="91436" marR="91436" marT="45674" marB="45674"/>
                </a:tc>
                <a:tc>
                  <a:txBody>
                    <a:bodyPr/>
                    <a:lstStyle/>
                    <a:p>
                      <a:pPr algn="ctr" rtl="1"/>
                      <a:r>
                        <a:rPr lang="he-IL" sz="1600" dirty="0" smtClean="0"/>
                        <a:t>שינויים </a:t>
                      </a:r>
                      <a:r>
                        <a:rPr lang="he-IL" sz="1600" baseline="0" dirty="0" smtClean="0"/>
                        <a:t> ב</a:t>
                      </a:r>
                      <a:r>
                        <a:rPr lang="he-IL" sz="1600" dirty="0" smtClean="0"/>
                        <a:t>ביצית</a:t>
                      </a:r>
                      <a:endParaRPr lang="he-IL" sz="1600" dirty="0"/>
                    </a:p>
                  </a:txBody>
                  <a:tcPr marL="91436" marR="91436" marT="45674" marB="45674"/>
                </a:tc>
                <a:tc>
                  <a:txBody>
                    <a:bodyPr/>
                    <a:lstStyle/>
                    <a:p>
                      <a:pPr algn="ctr" rtl="1"/>
                      <a:r>
                        <a:rPr lang="he-IL" sz="1600" dirty="0" smtClean="0"/>
                        <a:t>שינויים ברירית הרחם</a:t>
                      </a:r>
                      <a:endParaRPr lang="he-IL" sz="1600" dirty="0"/>
                    </a:p>
                  </a:txBody>
                  <a:tcPr marL="91436" marR="91436" marT="45674" marB="45674"/>
                </a:tc>
                <a:tc>
                  <a:txBody>
                    <a:bodyPr/>
                    <a:lstStyle/>
                    <a:p>
                      <a:pPr algn="ctr" rtl="1"/>
                      <a:r>
                        <a:rPr lang="he-IL" sz="1600" dirty="0" smtClean="0"/>
                        <a:t>שינויים בהורמונים</a:t>
                      </a:r>
                      <a:endParaRPr lang="he-IL" sz="1600" dirty="0"/>
                    </a:p>
                  </a:txBody>
                  <a:tcPr marL="91436" marR="91436" marT="45674" marB="45674"/>
                </a:tc>
              </a:tr>
              <a:tr h="578989">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noProof="1" smtClean="0"/>
                        <a:t>וסת</a:t>
                      </a:r>
                      <a:endParaRPr lang="he-IL" sz="1600" baseline="0" noProof="1" smtClean="0"/>
                    </a:p>
                    <a:p>
                      <a:pPr marL="0" marR="0" indent="0" algn="ctr" defTabSz="914400" rtl="1" eaLnBrk="1" fontAlgn="auto" latinLnBrk="0" hangingPunct="1">
                        <a:lnSpc>
                          <a:spcPct val="100000"/>
                        </a:lnSpc>
                        <a:spcBef>
                          <a:spcPts val="0"/>
                        </a:spcBef>
                        <a:spcAft>
                          <a:spcPts val="0"/>
                        </a:spcAft>
                        <a:buClrTx/>
                        <a:buSzTx/>
                        <a:buFontTx/>
                        <a:buNone/>
                        <a:tabLst/>
                        <a:defRPr/>
                      </a:pPr>
                      <a:r>
                        <a:rPr lang="he-IL" sz="1600" noProof="1" smtClean="0"/>
                        <a:t>(ימים 1–5 של המחזור)</a:t>
                      </a:r>
                      <a:endParaRPr lang="he-IL" sz="1600" noProof="1" smtClean="0">
                        <a:solidFill>
                          <a:srgbClr val="1D4C72"/>
                        </a:solidFill>
                      </a:endParaRPr>
                    </a:p>
                  </a:txBody>
                  <a:tcPr marL="91436" marR="91436" marT="45674" marB="45674"/>
                </a:tc>
                <a:tc>
                  <a:txBody>
                    <a:bodyPr/>
                    <a:lstStyle/>
                    <a:p>
                      <a:pPr algn="ctr" rtl="1"/>
                      <a:endParaRPr lang="he-IL" sz="1600" dirty="0"/>
                    </a:p>
                  </a:txBody>
                  <a:tcPr marL="91436" marR="91436" marT="45674" marB="45674"/>
                </a:tc>
                <a:tc>
                  <a:txBody>
                    <a:bodyPr/>
                    <a:lstStyle/>
                    <a:p>
                      <a:pPr algn="ctr" rtl="1"/>
                      <a:endParaRPr lang="he-IL" sz="1600" dirty="0"/>
                    </a:p>
                  </a:txBody>
                  <a:tcPr marL="91436" marR="91436" marT="45674" marB="45674"/>
                </a:tc>
                <a:tc>
                  <a:txBody>
                    <a:bodyPr/>
                    <a:lstStyle/>
                    <a:p>
                      <a:pPr algn="ctr" rtl="1"/>
                      <a:endParaRPr lang="he-IL" sz="1600" dirty="0"/>
                    </a:p>
                  </a:txBody>
                  <a:tcPr marL="91436" marR="91436" marT="45674" marB="45674"/>
                </a:tc>
              </a:tr>
              <a:tr h="578989">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noProof="1" smtClean="0"/>
                        <a:t>הבשלת הביצית</a:t>
                      </a:r>
                    </a:p>
                    <a:p>
                      <a:pPr marL="0" marR="0" indent="0" algn="ctr" defTabSz="914400" rtl="1" eaLnBrk="1" fontAlgn="auto" latinLnBrk="0" hangingPunct="1">
                        <a:lnSpc>
                          <a:spcPct val="100000"/>
                        </a:lnSpc>
                        <a:spcBef>
                          <a:spcPts val="0"/>
                        </a:spcBef>
                        <a:spcAft>
                          <a:spcPts val="0"/>
                        </a:spcAft>
                        <a:buClrTx/>
                        <a:buSzTx/>
                        <a:buFontTx/>
                        <a:buNone/>
                        <a:tabLst/>
                        <a:defRPr/>
                      </a:pPr>
                      <a:r>
                        <a:rPr lang="he-IL" sz="1600" noProof="1" smtClean="0"/>
                        <a:t>(ימים 6–13)</a:t>
                      </a:r>
                      <a:endParaRPr lang="he-IL" sz="1600" noProof="1" smtClean="0">
                        <a:solidFill>
                          <a:srgbClr val="1D4C72"/>
                        </a:solidFill>
                      </a:endParaRPr>
                    </a:p>
                  </a:txBody>
                  <a:tcPr marL="91436" marR="91436" marT="45674" marB="45674"/>
                </a:tc>
                <a:tc>
                  <a:txBody>
                    <a:bodyPr/>
                    <a:lstStyle/>
                    <a:p>
                      <a:pPr algn="ctr" rtl="1"/>
                      <a:endParaRPr lang="he-IL" sz="1600" dirty="0"/>
                    </a:p>
                  </a:txBody>
                  <a:tcPr marL="91436" marR="91436" marT="45674" marB="45674"/>
                </a:tc>
                <a:tc>
                  <a:txBody>
                    <a:bodyPr/>
                    <a:lstStyle/>
                    <a:p>
                      <a:pPr algn="ctr" rtl="1"/>
                      <a:endParaRPr lang="he-IL" sz="1600" dirty="0"/>
                    </a:p>
                  </a:txBody>
                  <a:tcPr marL="91436" marR="91436" marT="45674" marB="45674"/>
                </a:tc>
                <a:tc>
                  <a:txBody>
                    <a:bodyPr/>
                    <a:lstStyle/>
                    <a:p>
                      <a:pPr algn="ctr" rtl="1"/>
                      <a:endParaRPr lang="he-IL" sz="1600" dirty="0"/>
                    </a:p>
                  </a:txBody>
                  <a:tcPr marL="91436" marR="91436" marT="45674" marB="45674"/>
                </a:tc>
              </a:tr>
              <a:tr h="578989">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noProof="1" smtClean="0"/>
                        <a:t>ביוץ והפריה</a:t>
                      </a:r>
                    </a:p>
                    <a:p>
                      <a:pPr marL="0" marR="0" indent="0" algn="ctr" defTabSz="914400" rtl="1" eaLnBrk="1" fontAlgn="auto" latinLnBrk="0" hangingPunct="1">
                        <a:lnSpc>
                          <a:spcPct val="100000"/>
                        </a:lnSpc>
                        <a:spcBef>
                          <a:spcPts val="0"/>
                        </a:spcBef>
                        <a:spcAft>
                          <a:spcPts val="0"/>
                        </a:spcAft>
                        <a:buClrTx/>
                        <a:buSzTx/>
                        <a:buFontTx/>
                        <a:buNone/>
                        <a:tabLst/>
                        <a:defRPr/>
                      </a:pPr>
                      <a:r>
                        <a:rPr lang="he-IL" sz="1600" noProof="1" smtClean="0"/>
                        <a:t>(ימים 14–17)</a:t>
                      </a:r>
                      <a:endParaRPr lang="he-IL" sz="1600" noProof="1" smtClean="0">
                        <a:solidFill>
                          <a:srgbClr val="1D4C72"/>
                        </a:solidFill>
                      </a:endParaRPr>
                    </a:p>
                  </a:txBody>
                  <a:tcPr marL="91436" marR="91436" marT="45674" marB="45674"/>
                </a:tc>
                <a:tc>
                  <a:txBody>
                    <a:bodyPr/>
                    <a:lstStyle/>
                    <a:p>
                      <a:pPr algn="ctr" rtl="1"/>
                      <a:endParaRPr lang="he-IL" sz="1600" dirty="0"/>
                    </a:p>
                  </a:txBody>
                  <a:tcPr marL="91436" marR="91436" marT="45674" marB="45674"/>
                </a:tc>
                <a:tc>
                  <a:txBody>
                    <a:bodyPr/>
                    <a:lstStyle/>
                    <a:p>
                      <a:pPr algn="ctr" rtl="1"/>
                      <a:endParaRPr lang="he-IL" sz="1600" dirty="0"/>
                    </a:p>
                  </a:txBody>
                  <a:tcPr marL="91436" marR="91436" marT="45674" marB="45674"/>
                </a:tc>
                <a:tc>
                  <a:txBody>
                    <a:bodyPr/>
                    <a:lstStyle/>
                    <a:p>
                      <a:pPr algn="ctr" rtl="1"/>
                      <a:endParaRPr lang="he-IL" sz="1600" dirty="0"/>
                    </a:p>
                  </a:txBody>
                  <a:tcPr marL="91436" marR="91436" marT="45674" marB="45674"/>
                </a:tc>
              </a:tr>
              <a:tr h="578989">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noProof="1" smtClean="0"/>
                        <a:t>הרחם מוכן לקליטת עובר</a:t>
                      </a:r>
                    </a:p>
                    <a:p>
                      <a:pPr marL="0" marR="0" indent="0" algn="ctr" defTabSz="914400" rtl="1" eaLnBrk="1" fontAlgn="auto" latinLnBrk="0" hangingPunct="1">
                        <a:lnSpc>
                          <a:spcPct val="100000"/>
                        </a:lnSpc>
                        <a:spcBef>
                          <a:spcPts val="0"/>
                        </a:spcBef>
                        <a:spcAft>
                          <a:spcPts val="0"/>
                        </a:spcAft>
                        <a:buClrTx/>
                        <a:buSzTx/>
                        <a:buFontTx/>
                        <a:buNone/>
                        <a:tabLst/>
                        <a:defRPr/>
                      </a:pPr>
                      <a:r>
                        <a:rPr lang="he-IL" sz="1600" noProof="1" smtClean="0"/>
                        <a:t>(ימים 18–28)</a:t>
                      </a:r>
                      <a:endParaRPr lang="he-IL" sz="1600" noProof="1" smtClean="0">
                        <a:solidFill>
                          <a:srgbClr val="1D4C72"/>
                        </a:solidFill>
                      </a:endParaRPr>
                    </a:p>
                  </a:txBody>
                  <a:tcPr marL="91436" marR="91436" marT="45674" marB="45674"/>
                </a:tc>
                <a:tc>
                  <a:txBody>
                    <a:bodyPr/>
                    <a:lstStyle/>
                    <a:p>
                      <a:pPr algn="ctr" rtl="1"/>
                      <a:endParaRPr lang="he-IL" sz="1600" dirty="0"/>
                    </a:p>
                  </a:txBody>
                  <a:tcPr marL="91436" marR="91436" marT="45674" marB="45674"/>
                </a:tc>
                <a:tc>
                  <a:txBody>
                    <a:bodyPr/>
                    <a:lstStyle/>
                    <a:p>
                      <a:pPr algn="ctr" rtl="1"/>
                      <a:endParaRPr lang="he-IL" sz="1600" dirty="0"/>
                    </a:p>
                  </a:txBody>
                  <a:tcPr marL="91436" marR="91436" marT="45674" marB="45674"/>
                </a:tc>
                <a:tc>
                  <a:txBody>
                    <a:bodyPr/>
                    <a:lstStyle/>
                    <a:p>
                      <a:pPr algn="ctr" rtl="1"/>
                      <a:endParaRPr lang="he-IL" sz="1600" dirty="0"/>
                    </a:p>
                  </a:txBody>
                  <a:tcPr marL="91436" marR="91436" marT="45674" marB="45674"/>
                </a:tc>
              </a:tr>
            </a:tbl>
          </a:graphicData>
        </a:graphic>
      </p:graphicFrame>
      <p:sp>
        <p:nvSpPr>
          <p:cNvPr id="11" name="TextBox 10"/>
          <p:cNvSpPr txBox="1"/>
          <p:nvPr/>
        </p:nvSpPr>
        <p:spPr>
          <a:xfrm>
            <a:off x="90256" y="1171531"/>
            <a:ext cx="4754562" cy="27615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600" b="1" u="sng" dirty="0" smtClean="0">
                <a:solidFill>
                  <a:srgbClr val="1D4C72"/>
                </a:solidFill>
              </a:rPr>
              <a:t>שינויים ברירית הרחם</a:t>
            </a:r>
          </a:p>
          <a:p>
            <a:pPr fontAlgn="auto">
              <a:spcBef>
                <a:spcPts val="0"/>
              </a:spcBef>
              <a:spcAft>
                <a:spcPts val="0"/>
              </a:spcAft>
              <a:defRPr/>
            </a:pPr>
            <a:r>
              <a:rPr lang="he-IL" sz="1600" b="1" dirty="0" smtClean="0">
                <a:solidFill>
                  <a:srgbClr val="1D4C72"/>
                </a:solidFill>
              </a:rPr>
              <a:t>ה. </a:t>
            </a:r>
            <a:r>
              <a:rPr lang="he-IL" sz="1600" dirty="0" smtClean="0">
                <a:solidFill>
                  <a:srgbClr val="1D4C72"/>
                </a:solidFill>
              </a:rPr>
              <a:t>רירית </a:t>
            </a:r>
            <a:r>
              <a:rPr lang="he-IL" sz="1600" dirty="0">
                <a:solidFill>
                  <a:srgbClr val="1D4C72"/>
                </a:solidFill>
              </a:rPr>
              <a:t>הרחם מתחילה להתעבות</a:t>
            </a:r>
          </a:p>
          <a:p>
            <a:pPr fontAlgn="auto">
              <a:lnSpc>
                <a:spcPct val="114000"/>
              </a:lnSpc>
              <a:spcBef>
                <a:spcPts val="0"/>
              </a:spcBef>
              <a:spcAft>
                <a:spcPts val="0"/>
              </a:spcAft>
              <a:defRPr/>
            </a:pPr>
            <a:r>
              <a:rPr lang="he-IL" sz="1600" b="1" dirty="0" smtClean="0">
                <a:solidFill>
                  <a:srgbClr val="1D4C72"/>
                </a:solidFill>
              </a:rPr>
              <a:t>ו. </a:t>
            </a:r>
            <a:r>
              <a:rPr lang="he-IL" sz="1600" dirty="0" smtClean="0">
                <a:solidFill>
                  <a:srgbClr val="1D4C72"/>
                </a:solidFill>
              </a:rPr>
              <a:t>רירית הרחם ממשיכה להתעבות</a:t>
            </a:r>
          </a:p>
          <a:p>
            <a:pPr fontAlgn="auto">
              <a:lnSpc>
                <a:spcPct val="114000"/>
              </a:lnSpc>
              <a:spcBef>
                <a:spcPts val="0"/>
              </a:spcBef>
              <a:spcAft>
                <a:spcPts val="0"/>
              </a:spcAft>
              <a:defRPr/>
            </a:pPr>
            <a:r>
              <a:rPr lang="he-IL" sz="1600" b="1" dirty="0" smtClean="0">
                <a:solidFill>
                  <a:srgbClr val="1D4C72"/>
                </a:solidFill>
              </a:rPr>
              <a:t>ז. </a:t>
            </a:r>
            <a:r>
              <a:rPr lang="he-IL" sz="1600" dirty="0" smtClean="0">
                <a:solidFill>
                  <a:srgbClr val="1D4C72"/>
                </a:solidFill>
              </a:rPr>
              <a:t>רירית </a:t>
            </a:r>
            <a:r>
              <a:rPr lang="he-IL" sz="1600" dirty="0">
                <a:solidFill>
                  <a:srgbClr val="1D4C72"/>
                </a:solidFill>
              </a:rPr>
              <a:t>הרחם נושרת</a:t>
            </a:r>
          </a:p>
          <a:p>
            <a:pPr fontAlgn="auto">
              <a:lnSpc>
                <a:spcPct val="114000"/>
              </a:lnSpc>
              <a:spcBef>
                <a:spcPts val="0"/>
              </a:spcBef>
              <a:spcAft>
                <a:spcPts val="0"/>
              </a:spcAft>
              <a:defRPr/>
            </a:pPr>
            <a:r>
              <a:rPr lang="he-IL" sz="1600" b="1" dirty="0" smtClean="0">
                <a:solidFill>
                  <a:srgbClr val="1D4C72"/>
                </a:solidFill>
              </a:rPr>
              <a:t>ח. </a:t>
            </a:r>
            <a:r>
              <a:rPr lang="he-IL" sz="1600" dirty="0" smtClean="0">
                <a:solidFill>
                  <a:srgbClr val="1D4C72"/>
                </a:solidFill>
              </a:rPr>
              <a:t>רירית </a:t>
            </a:r>
            <a:r>
              <a:rPr lang="he-IL" sz="1600" dirty="0">
                <a:solidFill>
                  <a:srgbClr val="1D4C72"/>
                </a:solidFill>
              </a:rPr>
              <a:t>הרחם עבה מאוד ומתאימה לקלוט </a:t>
            </a:r>
            <a:r>
              <a:rPr lang="he-IL" sz="1600" dirty="0" smtClean="0">
                <a:solidFill>
                  <a:srgbClr val="1D4C72"/>
                </a:solidFill>
              </a:rPr>
              <a:t>עובר</a:t>
            </a:r>
          </a:p>
          <a:p>
            <a:pPr lvl="0" fontAlgn="auto">
              <a:spcBef>
                <a:spcPts val="0"/>
              </a:spcBef>
              <a:spcAft>
                <a:spcPts val="0"/>
              </a:spcAft>
              <a:defRPr/>
            </a:pPr>
            <a:r>
              <a:rPr lang="he-IL" sz="1600" b="1" u="sng" dirty="0">
                <a:solidFill>
                  <a:srgbClr val="1D4C72"/>
                </a:solidFill>
              </a:rPr>
              <a:t>שינויים בהורמונים</a:t>
            </a:r>
          </a:p>
          <a:p>
            <a:pPr lvl="0" fontAlgn="auto">
              <a:spcBef>
                <a:spcPts val="0"/>
              </a:spcBef>
              <a:spcAft>
                <a:spcPts val="0"/>
              </a:spcAft>
              <a:defRPr/>
            </a:pPr>
            <a:r>
              <a:rPr lang="he-IL" sz="1600" b="1" dirty="0">
                <a:solidFill>
                  <a:srgbClr val="1D4C72"/>
                </a:solidFill>
              </a:rPr>
              <a:t>ט. </a:t>
            </a:r>
            <a:r>
              <a:rPr lang="he-IL" sz="1600" dirty="0">
                <a:solidFill>
                  <a:srgbClr val="1D4C72"/>
                </a:solidFill>
              </a:rPr>
              <a:t>רמות האסטרוגן והפרוגסטרון נמוכות מאוד</a:t>
            </a:r>
          </a:p>
          <a:p>
            <a:pPr lvl="0" fontAlgn="auto">
              <a:lnSpc>
                <a:spcPct val="114000"/>
              </a:lnSpc>
              <a:spcBef>
                <a:spcPts val="0"/>
              </a:spcBef>
              <a:spcAft>
                <a:spcPts val="0"/>
              </a:spcAft>
              <a:defRPr/>
            </a:pPr>
            <a:r>
              <a:rPr lang="he-IL" sz="1600" b="1" dirty="0">
                <a:solidFill>
                  <a:srgbClr val="1D4C72"/>
                </a:solidFill>
              </a:rPr>
              <a:t>י. </a:t>
            </a:r>
            <a:r>
              <a:rPr lang="he-IL" sz="1600" dirty="0">
                <a:solidFill>
                  <a:srgbClr val="1D4C72"/>
                </a:solidFill>
              </a:rPr>
              <a:t>רמת הפרוגסטרון מתחילה לעלות</a:t>
            </a:r>
          </a:p>
          <a:p>
            <a:pPr lvl="0" fontAlgn="auto">
              <a:lnSpc>
                <a:spcPct val="114000"/>
              </a:lnSpc>
              <a:spcBef>
                <a:spcPts val="0"/>
              </a:spcBef>
              <a:spcAft>
                <a:spcPts val="0"/>
              </a:spcAft>
              <a:defRPr/>
            </a:pPr>
            <a:r>
              <a:rPr lang="he-IL" sz="1600" b="1" dirty="0">
                <a:solidFill>
                  <a:srgbClr val="1D4C72"/>
                </a:solidFill>
              </a:rPr>
              <a:t>י"א. </a:t>
            </a:r>
            <a:r>
              <a:rPr lang="he-IL" sz="1600" dirty="0">
                <a:solidFill>
                  <a:srgbClr val="1D4C72"/>
                </a:solidFill>
              </a:rPr>
              <a:t>רמות האסטרוגן והפרוגסטרון גבוהות מאוד</a:t>
            </a:r>
          </a:p>
          <a:p>
            <a:pPr lvl="0" fontAlgn="auto">
              <a:lnSpc>
                <a:spcPct val="114000"/>
              </a:lnSpc>
              <a:spcBef>
                <a:spcPts val="0"/>
              </a:spcBef>
              <a:spcAft>
                <a:spcPts val="0"/>
              </a:spcAft>
              <a:defRPr/>
            </a:pPr>
            <a:r>
              <a:rPr lang="he-IL" sz="1600" b="1" dirty="0">
                <a:solidFill>
                  <a:srgbClr val="1D4C72"/>
                </a:solidFill>
              </a:rPr>
              <a:t>י"ב. </a:t>
            </a:r>
            <a:r>
              <a:rPr lang="he-IL" sz="1600" dirty="0">
                <a:solidFill>
                  <a:srgbClr val="1D4C72"/>
                </a:solidFill>
              </a:rPr>
              <a:t>רמת האסטרוגן היא הגבוהה </a:t>
            </a:r>
            <a:r>
              <a:rPr lang="he-IL" sz="1600" dirty="0" smtClean="0">
                <a:solidFill>
                  <a:srgbClr val="1D4C72"/>
                </a:solidFill>
              </a:rPr>
              <a:t>ביותר</a:t>
            </a:r>
            <a:endParaRPr lang="he-IL" sz="1600" dirty="0">
              <a:solidFill>
                <a:srgbClr val="1D4C72"/>
              </a:solidFill>
            </a:endParaRPr>
          </a:p>
        </p:txBody>
      </p:sp>
      <p:sp>
        <p:nvSpPr>
          <p:cNvPr id="14" name="TextBox 13"/>
          <p:cNvSpPr txBox="1"/>
          <p:nvPr/>
        </p:nvSpPr>
        <p:spPr>
          <a:xfrm>
            <a:off x="309145" y="528110"/>
            <a:ext cx="8469312" cy="88466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lvl="0" fontAlgn="auto">
              <a:lnSpc>
                <a:spcPct val="114000"/>
              </a:lnSpc>
              <a:spcBef>
                <a:spcPts val="0"/>
              </a:spcBef>
              <a:spcAft>
                <a:spcPts val="0"/>
              </a:spcAft>
              <a:defRPr/>
            </a:pPr>
            <a:r>
              <a:rPr lang="he-IL" b="1" dirty="0">
                <a:solidFill>
                  <a:srgbClr val="1D4C72"/>
                </a:solidFill>
              </a:rPr>
              <a:t>שאלה </a:t>
            </a:r>
            <a:r>
              <a:rPr lang="he-IL" b="1" dirty="0" smtClean="0">
                <a:solidFill>
                  <a:srgbClr val="1D4C72"/>
                </a:solidFill>
              </a:rPr>
              <a:t>6: </a:t>
            </a:r>
            <a:r>
              <a:rPr lang="he-IL" dirty="0" smtClean="0">
                <a:solidFill>
                  <a:srgbClr val="1D4C72"/>
                </a:solidFill>
              </a:rPr>
              <a:t>לפניכם משפטים </a:t>
            </a:r>
            <a:r>
              <a:rPr lang="he-IL" dirty="0">
                <a:solidFill>
                  <a:srgbClr val="1D4C72"/>
                </a:solidFill>
              </a:rPr>
              <a:t>המתארים מצבים או </a:t>
            </a:r>
            <a:r>
              <a:rPr lang="he-IL" dirty="0" smtClean="0">
                <a:solidFill>
                  <a:srgbClr val="1D4C72"/>
                </a:solidFill>
              </a:rPr>
              <a:t>אירועים המתרחשים </a:t>
            </a:r>
            <a:r>
              <a:rPr lang="he-IL" dirty="0">
                <a:solidFill>
                  <a:srgbClr val="1D4C72"/>
                </a:solidFill>
              </a:rPr>
              <a:t>במהלך המחזור החודשי של האישה. </a:t>
            </a:r>
            <a:r>
              <a:rPr lang="he-IL" dirty="0" smtClean="0">
                <a:solidFill>
                  <a:srgbClr val="1D4C72"/>
                </a:solidFill>
              </a:rPr>
              <a:t>שבצו כל אחד מן המשפטים במקום המתאים בטבלה על פי מועד התרחשותו.</a:t>
            </a:r>
            <a:endParaRPr lang="he-IL" dirty="0">
              <a:solidFill>
                <a:srgbClr val="1D4C72"/>
              </a:solidFill>
            </a:endParaRPr>
          </a:p>
          <a:p>
            <a:pPr fontAlgn="auto">
              <a:lnSpc>
                <a:spcPct val="114000"/>
              </a:lnSpc>
              <a:spcBef>
                <a:spcPts val="0"/>
              </a:spcBef>
              <a:spcAft>
                <a:spcPts val="0"/>
              </a:spcAft>
              <a:defRPr/>
            </a:pPr>
            <a:endParaRPr lang="he-IL" sz="1000" dirty="0">
              <a:solidFill>
                <a:srgbClr val="1D4C72"/>
              </a:solidFill>
            </a:endParaRPr>
          </a:p>
        </p:txBody>
      </p:sp>
      <p:sp>
        <p:nvSpPr>
          <p:cNvPr id="12"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5"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27</a:t>
            </a:fld>
            <a:endParaRPr lang="he-IL" sz="1100" dirty="0" smtClean="0">
              <a:solidFill>
                <a:srgbClr val="A6A6A6"/>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33350" y="684213"/>
            <a:ext cx="8626475" cy="424497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solidFill>
                <a:prstClr val="black"/>
              </a:solidFill>
            </a:endParaRPr>
          </a:p>
        </p:txBody>
      </p:sp>
      <p:sp>
        <p:nvSpPr>
          <p:cNvPr id="13" name="כותרת 12"/>
          <p:cNvSpPr>
            <a:spLocks noGrp="1"/>
          </p:cNvSpPr>
          <p:nvPr>
            <p:ph type="title" idx="4294967295"/>
          </p:nvPr>
        </p:nvSpPr>
        <p:spPr>
          <a:xfrm>
            <a:off x="457200" y="44624"/>
            <a:ext cx="8229600" cy="368300"/>
          </a:xfrm>
          <a:prstGeom prst="rect">
            <a:avLst/>
          </a:prstGeom>
        </p:spPr>
        <p:txBody>
          <a:bodyPr/>
          <a:lstStyle/>
          <a:p>
            <a:pPr fontAlgn="auto">
              <a:defRPr/>
            </a:pPr>
            <a:r>
              <a:rPr lang="he-IL" sz="1800" b="1" dirty="0" smtClean="0">
                <a:solidFill>
                  <a:srgbClr val="FF6600"/>
                </a:solidFill>
                <a:ea typeface="+mn-ea"/>
              </a:rPr>
              <a:t>תשובה</a:t>
            </a:r>
          </a:p>
        </p:txBody>
      </p:sp>
      <p:graphicFrame>
        <p:nvGraphicFramePr>
          <p:cNvPr id="9" name="טבלה 8"/>
          <p:cNvGraphicFramePr>
            <a:graphicFrameLocks noGrp="1"/>
          </p:cNvGraphicFramePr>
          <p:nvPr>
            <p:extLst>
              <p:ext uri="{D42A27DB-BD31-4B8C-83A1-F6EECF244321}">
                <p14:modId xmlns:p14="http://schemas.microsoft.com/office/powerpoint/2010/main" val="1233875847"/>
              </p:ext>
            </p:extLst>
          </p:nvPr>
        </p:nvGraphicFramePr>
        <p:xfrm>
          <a:off x="432593" y="1630096"/>
          <a:ext cx="8207376" cy="3383080"/>
        </p:xfrm>
        <a:graphic>
          <a:graphicData uri="http://schemas.openxmlformats.org/drawingml/2006/table">
            <a:tbl>
              <a:tblPr rtl="1" firstRow="1" bandRow="1">
                <a:tableStyleId>{5940675A-B579-460E-94D1-54222C63F5DA}</a:tableStyleId>
              </a:tblPr>
              <a:tblGrid>
                <a:gridCol w="2189816"/>
                <a:gridCol w="1909349"/>
                <a:gridCol w="1995283"/>
                <a:gridCol w="2112928"/>
              </a:tblGrid>
              <a:tr h="335230">
                <a:tc>
                  <a:txBody>
                    <a:bodyPr/>
                    <a:lstStyle/>
                    <a:p>
                      <a:pPr algn="ctr" rtl="1"/>
                      <a:endParaRPr lang="he-IL" sz="1600" dirty="0"/>
                    </a:p>
                  </a:txBody>
                  <a:tcPr marL="91438" marR="91438" marT="45700" marB="45700"/>
                </a:tc>
                <a:tc>
                  <a:txBody>
                    <a:bodyPr/>
                    <a:lstStyle/>
                    <a:p>
                      <a:pPr algn="ctr" rtl="1"/>
                      <a:r>
                        <a:rPr lang="he-IL" sz="1600" dirty="0" smtClean="0"/>
                        <a:t>שינויים </a:t>
                      </a:r>
                      <a:r>
                        <a:rPr lang="he-IL" sz="1600" baseline="0" dirty="0" smtClean="0"/>
                        <a:t> ב</a:t>
                      </a:r>
                      <a:r>
                        <a:rPr lang="he-IL" sz="1600" dirty="0" smtClean="0"/>
                        <a:t>ביצית</a:t>
                      </a:r>
                      <a:endParaRPr lang="he-IL" sz="1600" dirty="0"/>
                    </a:p>
                  </a:txBody>
                  <a:tcPr marL="91438" marR="91438" marT="45700" marB="45700"/>
                </a:tc>
                <a:tc>
                  <a:txBody>
                    <a:bodyPr/>
                    <a:lstStyle/>
                    <a:p>
                      <a:pPr algn="ctr" rtl="1"/>
                      <a:r>
                        <a:rPr lang="he-IL" sz="1600" dirty="0" smtClean="0"/>
                        <a:t>שינויים ברירית הרחם</a:t>
                      </a:r>
                      <a:endParaRPr lang="he-IL" sz="1600" dirty="0"/>
                    </a:p>
                  </a:txBody>
                  <a:tcPr marL="91438" marR="91438" marT="45700" marB="45700"/>
                </a:tc>
                <a:tc>
                  <a:txBody>
                    <a:bodyPr/>
                    <a:lstStyle/>
                    <a:p>
                      <a:pPr algn="ctr" rtl="1"/>
                      <a:r>
                        <a:rPr lang="he-IL" sz="1600" dirty="0" smtClean="0"/>
                        <a:t>שינויים בהורמונים</a:t>
                      </a:r>
                      <a:endParaRPr lang="he-IL" sz="1600" dirty="0"/>
                    </a:p>
                  </a:txBody>
                  <a:tcPr marL="91438" marR="91438" marT="45700" marB="45700"/>
                </a:tc>
              </a:tr>
              <a:tr h="82289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noProof="1" smtClean="0"/>
                        <a:t>וסת</a:t>
                      </a:r>
                      <a:endParaRPr lang="he-IL" sz="1600" baseline="0" noProof="1" smtClean="0"/>
                    </a:p>
                    <a:p>
                      <a:pPr marL="0" marR="0" indent="0" algn="ctr" defTabSz="914400" rtl="1" eaLnBrk="1" fontAlgn="auto" latinLnBrk="0" hangingPunct="1">
                        <a:lnSpc>
                          <a:spcPct val="100000"/>
                        </a:lnSpc>
                        <a:spcBef>
                          <a:spcPts val="0"/>
                        </a:spcBef>
                        <a:spcAft>
                          <a:spcPts val="0"/>
                        </a:spcAft>
                        <a:buClrTx/>
                        <a:buSzTx/>
                        <a:buFontTx/>
                        <a:buNone/>
                        <a:tabLst/>
                        <a:defRPr/>
                      </a:pPr>
                      <a:r>
                        <a:rPr lang="he-IL" sz="1600" noProof="1" smtClean="0"/>
                        <a:t>(ימים 1–5 של המחזור)</a:t>
                      </a:r>
                      <a:endParaRPr lang="he-IL" sz="1600" noProof="1" smtClean="0">
                        <a:solidFill>
                          <a:srgbClr val="1D4C72"/>
                        </a:solidFill>
                      </a:endParaRPr>
                    </a:p>
                  </a:txBody>
                  <a:tcPr marL="91436" marR="91436" marT="45674" marB="45674"/>
                </a:tc>
                <a:tc>
                  <a:txBody>
                    <a:bodyPr/>
                    <a:lstStyle/>
                    <a:p>
                      <a:pPr rtl="1"/>
                      <a:r>
                        <a:rPr lang="he-IL" sz="1600" dirty="0" smtClean="0"/>
                        <a:t>הביציות עדיין לא בשלות</a:t>
                      </a:r>
                      <a:endParaRPr lang="he-IL" sz="1600" dirty="0">
                        <a:solidFill>
                          <a:schemeClr val="tx1"/>
                        </a:solidFill>
                      </a:endParaRPr>
                    </a:p>
                  </a:txBody>
                  <a:tcPr marL="91438" marR="91438" marT="45700" marB="45700"/>
                </a:tc>
                <a:tc>
                  <a:txBody>
                    <a:bodyPr/>
                    <a:lstStyle/>
                    <a:p>
                      <a:pPr rtl="1"/>
                      <a:r>
                        <a:rPr lang="he-IL" sz="1600" dirty="0" smtClean="0"/>
                        <a:t>רירית הרחם נושרת</a:t>
                      </a:r>
                      <a:endParaRPr lang="he-IL" sz="1600" dirty="0">
                        <a:solidFill>
                          <a:schemeClr val="tx1"/>
                        </a:solidFill>
                      </a:endParaRPr>
                    </a:p>
                  </a:txBody>
                  <a:tcPr marL="91438" marR="91438" marT="45700" marB="45700"/>
                </a:tc>
                <a:tc>
                  <a:txBody>
                    <a:bodyPr/>
                    <a:lstStyle/>
                    <a:p>
                      <a:pPr rtl="1"/>
                      <a:r>
                        <a:rPr lang="he-IL" sz="1600" dirty="0" smtClean="0"/>
                        <a:t>רמות האסטרוגן והפרוגסטרון נמוכות מאוד</a:t>
                      </a:r>
                      <a:endParaRPr lang="he-IL" sz="1600" dirty="0">
                        <a:solidFill>
                          <a:schemeClr val="tx1"/>
                        </a:solidFill>
                      </a:endParaRPr>
                    </a:p>
                  </a:txBody>
                  <a:tcPr marL="91438" marR="91438" marT="45700" marB="45700"/>
                </a:tc>
              </a:tr>
              <a:tr h="57906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noProof="1" smtClean="0"/>
                        <a:t>הבשלת הביצית</a:t>
                      </a:r>
                    </a:p>
                    <a:p>
                      <a:pPr marL="0" marR="0" indent="0" algn="ctr" defTabSz="914400" rtl="1" eaLnBrk="1" fontAlgn="auto" latinLnBrk="0" hangingPunct="1">
                        <a:lnSpc>
                          <a:spcPct val="100000"/>
                        </a:lnSpc>
                        <a:spcBef>
                          <a:spcPts val="0"/>
                        </a:spcBef>
                        <a:spcAft>
                          <a:spcPts val="0"/>
                        </a:spcAft>
                        <a:buClrTx/>
                        <a:buSzTx/>
                        <a:buFontTx/>
                        <a:buNone/>
                        <a:tabLst/>
                        <a:defRPr/>
                      </a:pPr>
                      <a:r>
                        <a:rPr lang="he-IL" sz="1600" noProof="1" smtClean="0"/>
                        <a:t>(ימים 6–13)</a:t>
                      </a:r>
                      <a:endParaRPr lang="he-IL" sz="1600" noProof="1" smtClean="0">
                        <a:solidFill>
                          <a:srgbClr val="1D4C72"/>
                        </a:solidFill>
                      </a:endParaRPr>
                    </a:p>
                  </a:txBody>
                  <a:tcPr marL="91436" marR="91436" marT="45674" marB="45674"/>
                </a:tc>
                <a:tc>
                  <a:txBody>
                    <a:bodyPr/>
                    <a:lstStyle/>
                    <a:p>
                      <a:pPr rtl="1"/>
                      <a:r>
                        <a:rPr lang="he-IL" sz="1600" dirty="0" smtClean="0"/>
                        <a:t>הביצית מבשילה</a:t>
                      </a:r>
                      <a:endParaRPr lang="he-IL" sz="1600" dirty="0">
                        <a:solidFill>
                          <a:schemeClr val="tx1"/>
                        </a:solidFill>
                      </a:endParaRPr>
                    </a:p>
                  </a:txBody>
                  <a:tcPr marL="91438" marR="91438" marT="45700" marB="45700"/>
                </a:tc>
                <a:tc>
                  <a:txBody>
                    <a:bodyPr/>
                    <a:lstStyle/>
                    <a:p>
                      <a:pPr rtl="1"/>
                      <a:r>
                        <a:rPr lang="he-IL" sz="1600" dirty="0" smtClean="0"/>
                        <a:t>רירית הרחם מתחילה להתעבות</a:t>
                      </a:r>
                      <a:endParaRPr lang="he-IL" sz="1600" dirty="0">
                        <a:solidFill>
                          <a:schemeClr val="tx1"/>
                        </a:solidFill>
                      </a:endParaRPr>
                    </a:p>
                  </a:txBody>
                  <a:tcPr marL="91438" marR="91438" marT="45700" marB="45700"/>
                </a:tc>
                <a:tc>
                  <a:txBody>
                    <a:bodyPr/>
                    <a:lstStyle/>
                    <a:p>
                      <a:pPr rtl="1"/>
                      <a:r>
                        <a:rPr lang="he-IL" sz="1600" dirty="0" smtClean="0"/>
                        <a:t>רמת האסטרוגן היא הגבוהה ביותר</a:t>
                      </a:r>
                      <a:endParaRPr lang="he-IL" sz="1600" dirty="0">
                        <a:solidFill>
                          <a:schemeClr val="tx1"/>
                        </a:solidFill>
                      </a:endParaRPr>
                    </a:p>
                  </a:txBody>
                  <a:tcPr marL="91438" marR="91438" marT="45700" marB="45700"/>
                </a:tc>
              </a:tr>
              <a:tr h="82289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noProof="1" smtClean="0"/>
                        <a:t>ביוץ והפריה</a:t>
                      </a:r>
                    </a:p>
                    <a:p>
                      <a:pPr marL="0" marR="0" indent="0" algn="ctr" defTabSz="914400" rtl="1" eaLnBrk="1" fontAlgn="auto" latinLnBrk="0" hangingPunct="1">
                        <a:lnSpc>
                          <a:spcPct val="100000"/>
                        </a:lnSpc>
                        <a:spcBef>
                          <a:spcPts val="0"/>
                        </a:spcBef>
                        <a:spcAft>
                          <a:spcPts val="0"/>
                        </a:spcAft>
                        <a:buClrTx/>
                        <a:buSzTx/>
                        <a:buFontTx/>
                        <a:buNone/>
                        <a:tabLst/>
                        <a:defRPr/>
                      </a:pPr>
                      <a:r>
                        <a:rPr lang="he-IL" sz="1600" noProof="1" smtClean="0"/>
                        <a:t>(ימים 14–17)</a:t>
                      </a:r>
                      <a:endParaRPr lang="he-IL" sz="1600" noProof="1" smtClean="0">
                        <a:solidFill>
                          <a:srgbClr val="1D4C72"/>
                        </a:solidFill>
                      </a:endParaRPr>
                    </a:p>
                  </a:txBody>
                  <a:tcPr marL="91436" marR="91436" marT="45674" marB="45674"/>
                </a:tc>
                <a:tc>
                  <a:txBody>
                    <a:bodyPr/>
                    <a:lstStyle/>
                    <a:p>
                      <a:pPr rtl="1"/>
                      <a:r>
                        <a:rPr lang="he-IL" sz="1600" dirty="0" smtClean="0"/>
                        <a:t>הביצית חורגת מן השחלה ויוצאת אל חצוצרה</a:t>
                      </a:r>
                      <a:endParaRPr lang="he-IL" sz="1600" dirty="0">
                        <a:solidFill>
                          <a:schemeClr val="tx1"/>
                        </a:solidFill>
                      </a:endParaRPr>
                    </a:p>
                  </a:txBody>
                  <a:tcPr marL="91438" marR="91438" marT="45700" marB="45700"/>
                </a:tc>
                <a:tc>
                  <a:txBody>
                    <a:bodyPr/>
                    <a:lstStyle/>
                    <a:p>
                      <a:pPr rtl="1"/>
                      <a:r>
                        <a:rPr lang="he-IL" sz="1600" dirty="0" smtClean="0"/>
                        <a:t>רירית הרחם ממשיכה להתעבות</a:t>
                      </a:r>
                      <a:endParaRPr lang="he-IL" sz="1600" dirty="0">
                        <a:solidFill>
                          <a:schemeClr val="tx1"/>
                        </a:solidFill>
                      </a:endParaRPr>
                    </a:p>
                  </a:txBody>
                  <a:tcPr marL="91438" marR="91438" marT="45700" marB="45700"/>
                </a:tc>
                <a:tc>
                  <a:txBody>
                    <a:bodyPr/>
                    <a:lstStyle/>
                    <a:p>
                      <a:pPr rtl="1"/>
                      <a:r>
                        <a:rPr lang="he-IL" sz="1600" dirty="0" smtClean="0"/>
                        <a:t>רמת הפרוגסטרון מתחילה לעלות</a:t>
                      </a:r>
                      <a:endParaRPr lang="he-IL" sz="1600" dirty="0">
                        <a:solidFill>
                          <a:schemeClr val="tx1"/>
                        </a:solidFill>
                      </a:endParaRPr>
                    </a:p>
                  </a:txBody>
                  <a:tcPr marL="91438" marR="91438" marT="45700" marB="45700"/>
                </a:tc>
              </a:tr>
              <a:tr h="82289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noProof="1" smtClean="0"/>
                        <a:t>הרחם מוכן לקליטת עובר</a:t>
                      </a:r>
                    </a:p>
                    <a:p>
                      <a:pPr marL="0" marR="0" indent="0" algn="ctr" defTabSz="914400" rtl="1" eaLnBrk="1" fontAlgn="auto" latinLnBrk="0" hangingPunct="1">
                        <a:lnSpc>
                          <a:spcPct val="100000"/>
                        </a:lnSpc>
                        <a:spcBef>
                          <a:spcPts val="0"/>
                        </a:spcBef>
                        <a:spcAft>
                          <a:spcPts val="0"/>
                        </a:spcAft>
                        <a:buClrTx/>
                        <a:buSzTx/>
                        <a:buFontTx/>
                        <a:buNone/>
                        <a:tabLst/>
                        <a:defRPr/>
                      </a:pPr>
                      <a:r>
                        <a:rPr lang="he-IL" sz="1600" noProof="1" smtClean="0"/>
                        <a:t>(ימים 18–28)</a:t>
                      </a:r>
                      <a:endParaRPr lang="he-IL" sz="1600" noProof="1" smtClean="0">
                        <a:solidFill>
                          <a:srgbClr val="1D4C72"/>
                        </a:solidFill>
                      </a:endParaRPr>
                    </a:p>
                  </a:txBody>
                  <a:tcPr marL="91436" marR="91436" marT="45674" marB="45674"/>
                </a:tc>
                <a:tc>
                  <a:txBody>
                    <a:bodyPr/>
                    <a:lstStyle/>
                    <a:p>
                      <a:pPr rtl="1"/>
                      <a:r>
                        <a:rPr lang="he-IL" sz="1600" dirty="0" smtClean="0"/>
                        <a:t>הביצית נודדת מן החצוצרה אל הרחם ומתפרקת</a:t>
                      </a:r>
                      <a:endParaRPr lang="he-IL" sz="1600" dirty="0">
                        <a:solidFill>
                          <a:schemeClr val="tx1"/>
                        </a:solidFill>
                      </a:endParaRPr>
                    </a:p>
                  </a:txBody>
                  <a:tcPr marL="91438" marR="91438" marT="45700" marB="45700"/>
                </a:tc>
                <a:tc>
                  <a:txBody>
                    <a:bodyPr/>
                    <a:lstStyle/>
                    <a:p>
                      <a:pPr rtl="1"/>
                      <a:r>
                        <a:rPr lang="he-IL" sz="1600" dirty="0" smtClean="0"/>
                        <a:t>רירית הרחם עבה מאוד ומתאימה לקלוט עובר</a:t>
                      </a:r>
                      <a:endParaRPr lang="he-IL" sz="1600" dirty="0">
                        <a:solidFill>
                          <a:schemeClr val="tx1"/>
                        </a:solidFill>
                      </a:endParaRPr>
                    </a:p>
                  </a:txBody>
                  <a:tcPr marL="91438" marR="91438" marT="45700" marB="45700"/>
                </a:tc>
                <a:tc>
                  <a:txBody>
                    <a:bodyPr/>
                    <a:lstStyle/>
                    <a:p>
                      <a:pPr rtl="1"/>
                      <a:r>
                        <a:rPr lang="he-IL" sz="1600" dirty="0" smtClean="0"/>
                        <a:t>רמות האסטרוגן והפרוגסטרון גבוהות מאוד</a:t>
                      </a:r>
                      <a:endParaRPr lang="he-IL" sz="1600" dirty="0">
                        <a:solidFill>
                          <a:schemeClr val="tx1"/>
                        </a:solidFill>
                      </a:endParaRPr>
                    </a:p>
                  </a:txBody>
                  <a:tcPr marL="91438" marR="91438" marT="45700" marB="45700"/>
                </a:tc>
              </a:tr>
            </a:tbl>
          </a:graphicData>
        </a:graphic>
      </p:graphicFrame>
      <p:sp>
        <p:nvSpPr>
          <p:cNvPr id="7" name="TextBox 6"/>
          <p:cNvSpPr txBox="1"/>
          <p:nvPr/>
        </p:nvSpPr>
        <p:spPr>
          <a:xfrm>
            <a:off x="309145" y="600118"/>
            <a:ext cx="8469312" cy="88466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lvl="0" fontAlgn="auto">
              <a:lnSpc>
                <a:spcPct val="114000"/>
              </a:lnSpc>
              <a:spcBef>
                <a:spcPts val="0"/>
              </a:spcBef>
              <a:spcAft>
                <a:spcPts val="0"/>
              </a:spcAft>
              <a:defRPr/>
            </a:pPr>
            <a:r>
              <a:rPr lang="he-IL" b="1" dirty="0">
                <a:solidFill>
                  <a:srgbClr val="1D4C72"/>
                </a:solidFill>
              </a:rPr>
              <a:t>שאלה </a:t>
            </a:r>
            <a:r>
              <a:rPr lang="he-IL" b="1" dirty="0" smtClean="0">
                <a:solidFill>
                  <a:srgbClr val="1D4C72"/>
                </a:solidFill>
              </a:rPr>
              <a:t>6: </a:t>
            </a:r>
            <a:r>
              <a:rPr lang="he-IL" dirty="0" smtClean="0">
                <a:solidFill>
                  <a:srgbClr val="1D4C72"/>
                </a:solidFill>
              </a:rPr>
              <a:t>לפניכם משפטים </a:t>
            </a:r>
            <a:r>
              <a:rPr lang="he-IL" dirty="0">
                <a:solidFill>
                  <a:srgbClr val="1D4C72"/>
                </a:solidFill>
              </a:rPr>
              <a:t>המתארים מצבים או </a:t>
            </a:r>
            <a:r>
              <a:rPr lang="he-IL" dirty="0" smtClean="0">
                <a:solidFill>
                  <a:srgbClr val="1D4C72"/>
                </a:solidFill>
              </a:rPr>
              <a:t>אירועים המתרחשים </a:t>
            </a:r>
            <a:r>
              <a:rPr lang="he-IL" dirty="0">
                <a:solidFill>
                  <a:srgbClr val="1D4C72"/>
                </a:solidFill>
              </a:rPr>
              <a:t>במהלך המחזור החודשי של האישה. </a:t>
            </a:r>
            <a:r>
              <a:rPr lang="he-IL" dirty="0" smtClean="0">
                <a:solidFill>
                  <a:srgbClr val="1D4C72"/>
                </a:solidFill>
              </a:rPr>
              <a:t>שבצו כל אחד מן המשפטים במקום המתאים בטבלה על פי מועד התרחשותו.</a:t>
            </a:r>
            <a:endParaRPr lang="he-IL" dirty="0">
              <a:solidFill>
                <a:srgbClr val="1D4C72"/>
              </a:solidFill>
            </a:endParaRPr>
          </a:p>
          <a:p>
            <a:pPr fontAlgn="auto">
              <a:lnSpc>
                <a:spcPct val="114000"/>
              </a:lnSpc>
              <a:spcBef>
                <a:spcPts val="0"/>
              </a:spcBef>
              <a:spcAft>
                <a:spcPts val="0"/>
              </a:spcAft>
              <a:defRPr/>
            </a:pPr>
            <a:endParaRPr lang="he-IL" sz="1000" dirty="0">
              <a:solidFill>
                <a:srgbClr val="1D4C72"/>
              </a:solidFill>
            </a:endParaRPr>
          </a:p>
        </p:txBody>
      </p:sp>
      <p:sp>
        <p:nvSpPr>
          <p:cNvPr id="10"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28</a:t>
            </a:fld>
            <a:endParaRPr lang="he-IL" sz="1100" dirty="0" smtClean="0">
              <a:solidFill>
                <a:srgbClr val="A6A6A6"/>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14313" y="548680"/>
            <a:ext cx="8307387" cy="440120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7 (בגרות 2006):</a:t>
            </a:r>
            <a:endParaRPr lang="he-IL" dirty="0">
              <a:solidFill>
                <a:srgbClr val="1D4C72"/>
              </a:solidFill>
            </a:endParaRPr>
          </a:p>
          <a:p>
            <a:pPr>
              <a:defRPr/>
            </a:pPr>
            <a:r>
              <a:rPr lang="he-IL" dirty="0" smtClean="0">
                <a:solidFill>
                  <a:schemeClr val="tx2"/>
                </a:solidFill>
              </a:rPr>
              <a:t>במשך שלושה שבועות, אחת לשבוע נלקחו מגבר ומאישה דגימות דם, ובכל </a:t>
            </a:r>
            <a:r>
              <a:rPr lang="he-IL" dirty="0">
                <a:solidFill>
                  <a:schemeClr val="tx2"/>
                </a:solidFill>
              </a:rPr>
              <a:t>דגימה נבדקה רמת ההורמונים </a:t>
            </a:r>
            <a:r>
              <a:rPr lang="en-US" dirty="0">
                <a:solidFill>
                  <a:schemeClr val="tx2"/>
                </a:solidFill>
              </a:rPr>
              <a:t>LH</a:t>
            </a:r>
            <a:r>
              <a:rPr lang="he-IL" dirty="0">
                <a:solidFill>
                  <a:schemeClr val="tx2"/>
                </a:solidFill>
              </a:rPr>
              <a:t> </a:t>
            </a:r>
            <a:r>
              <a:rPr lang="he-IL" dirty="0" smtClean="0">
                <a:solidFill>
                  <a:schemeClr val="tx2"/>
                </a:solidFill>
              </a:rPr>
              <a:t>ו</a:t>
            </a:r>
            <a:r>
              <a:rPr lang="he-IL" dirty="0" smtClean="0">
                <a:solidFill>
                  <a:schemeClr val="tx2"/>
                </a:solidFill>
                <a:latin typeface="Arial"/>
                <a:cs typeface="Arial"/>
              </a:rPr>
              <a:t>־</a:t>
            </a:r>
            <a:r>
              <a:rPr lang="en-US" dirty="0" smtClean="0">
                <a:solidFill>
                  <a:schemeClr val="tx2"/>
                </a:solidFill>
              </a:rPr>
              <a:t>FSH</a:t>
            </a:r>
            <a:r>
              <a:rPr lang="he-IL" dirty="0">
                <a:solidFill>
                  <a:schemeClr val="tx2"/>
                </a:solidFill>
              </a:rPr>
              <a:t>.</a:t>
            </a:r>
            <a:endParaRPr lang="en-US" dirty="0">
              <a:solidFill>
                <a:schemeClr val="tx2"/>
              </a:solidFill>
            </a:endParaRPr>
          </a:p>
          <a:p>
            <a:pPr>
              <a:defRPr/>
            </a:pPr>
            <a:r>
              <a:rPr lang="he-IL" dirty="0">
                <a:solidFill>
                  <a:schemeClr val="tx2"/>
                </a:solidFill>
              </a:rPr>
              <a:t>תוצאות הבדיקות מוצגות (בערכים </a:t>
            </a:r>
            <a:r>
              <a:rPr lang="he-IL" dirty="0">
                <a:solidFill>
                  <a:srgbClr val="1D4C72"/>
                </a:solidFill>
              </a:rPr>
              <a:t>יחסיים) בטבלה הבאה.</a:t>
            </a: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sz="1000" dirty="0">
              <a:solidFill>
                <a:srgbClr val="1D4C72"/>
              </a:solidFill>
            </a:endParaRPr>
          </a:p>
          <a:p>
            <a:pPr>
              <a:defRPr/>
            </a:pPr>
            <a:r>
              <a:rPr lang="he-IL" dirty="0" smtClean="0">
                <a:solidFill>
                  <a:srgbClr val="1D4C72"/>
                </a:solidFill>
              </a:rPr>
              <a:t>על </a:t>
            </a:r>
            <a:r>
              <a:rPr lang="he-IL" dirty="0">
                <a:solidFill>
                  <a:srgbClr val="1D4C72"/>
                </a:solidFill>
              </a:rPr>
              <a:t>פי התוצאות שבטבלה</a:t>
            </a:r>
            <a:r>
              <a:rPr lang="he-IL" dirty="0">
                <a:solidFill>
                  <a:schemeClr val="tx2"/>
                </a:solidFill>
              </a:rPr>
              <a:t>, </a:t>
            </a:r>
            <a:r>
              <a:rPr lang="he-IL" dirty="0" smtClean="0">
                <a:solidFill>
                  <a:schemeClr val="tx2"/>
                </a:solidFill>
              </a:rPr>
              <a:t>מי משני הנבדקים הוא </a:t>
            </a:r>
            <a:r>
              <a:rPr lang="he-IL" dirty="0">
                <a:solidFill>
                  <a:schemeClr val="tx2"/>
                </a:solidFill>
              </a:rPr>
              <a:t>הגבר</a:t>
            </a:r>
            <a:r>
              <a:rPr lang="he-IL" dirty="0">
                <a:solidFill>
                  <a:srgbClr val="1D4C72"/>
                </a:solidFill>
              </a:rPr>
              <a:t>: נבדק א' או נבדק ב'? </a:t>
            </a:r>
            <a:r>
              <a:rPr lang="he-IL" dirty="0" smtClean="0">
                <a:solidFill>
                  <a:srgbClr val="1D4C72"/>
                </a:solidFill>
              </a:rPr>
              <a:t>נמקו.</a:t>
            </a:r>
          </a:p>
          <a:p>
            <a:pPr>
              <a:defRPr/>
            </a:pPr>
            <a:endParaRPr lang="en-US" dirty="0">
              <a:solidFill>
                <a:srgbClr val="1D4C72"/>
              </a:solidFill>
            </a:endParaRP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smtClean="0">
                <a:solidFill>
                  <a:srgbClr val="FF6600"/>
                </a:solidFill>
                <a:latin typeface="+mn-lt"/>
                <a:ea typeface="+mn-ea"/>
                <a:cs typeface="+mn-cs"/>
              </a:rPr>
              <a:t>שאלה 7: קביעת מין הנבדק לפי רמות </a:t>
            </a:r>
            <a:r>
              <a:rPr lang="en-US" sz="1800" b="1" dirty="0" smtClean="0">
                <a:solidFill>
                  <a:srgbClr val="FF6600"/>
                </a:solidFill>
                <a:latin typeface="+mn-lt"/>
                <a:ea typeface="+mn-ea"/>
                <a:cs typeface="+mn-cs"/>
              </a:rPr>
              <a:t>FSH</a:t>
            </a:r>
            <a:r>
              <a:rPr lang="he-IL" sz="1800" b="1" dirty="0" smtClean="0">
                <a:solidFill>
                  <a:srgbClr val="FF6600"/>
                </a:solidFill>
                <a:latin typeface="+mn-lt"/>
                <a:ea typeface="+mn-ea"/>
                <a:cs typeface="+mn-cs"/>
              </a:rPr>
              <a:t> ו-</a:t>
            </a:r>
            <a:r>
              <a:rPr lang="en-US" sz="1800" b="1" dirty="0" smtClean="0">
                <a:solidFill>
                  <a:srgbClr val="FF6600"/>
                </a:solidFill>
                <a:latin typeface="+mn-lt"/>
                <a:ea typeface="+mn-ea"/>
                <a:cs typeface="+mn-cs"/>
              </a:rPr>
              <a:t>LH</a:t>
            </a:r>
            <a:r>
              <a:rPr lang="he-IL" sz="1800" b="1" dirty="0" smtClean="0">
                <a:solidFill>
                  <a:srgbClr val="FF6600"/>
                </a:solidFill>
                <a:latin typeface="+mn-lt"/>
                <a:ea typeface="+mn-ea"/>
                <a:cs typeface="+mn-cs"/>
              </a:rPr>
              <a:t> בדם</a:t>
            </a:r>
          </a:p>
        </p:txBody>
      </p:sp>
      <p:graphicFrame>
        <p:nvGraphicFramePr>
          <p:cNvPr id="8" name="טבלה 7"/>
          <p:cNvGraphicFramePr>
            <a:graphicFrameLocks noGrp="1"/>
          </p:cNvGraphicFramePr>
          <p:nvPr>
            <p:extLst>
              <p:ext uri="{D42A27DB-BD31-4B8C-83A1-F6EECF244321}">
                <p14:modId xmlns:p14="http://schemas.microsoft.com/office/powerpoint/2010/main" val="3156202454"/>
              </p:ext>
            </p:extLst>
          </p:nvPr>
        </p:nvGraphicFramePr>
        <p:xfrm>
          <a:off x="2571750" y="1844824"/>
          <a:ext cx="5756275" cy="2286000"/>
        </p:xfrm>
        <a:graphic>
          <a:graphicData uri="http://schemas.openxmlformats.org/drawingml/2006/table">
            <a:tbl>
              <a:tblPr rtl="1"/>
              <a:tblGrid>
                <a:gridCol w="1504950"/>
                <a:gridCol w="987425"/>
                <a:gridCol w="1138237"/>
                <a:gridCol w="987425"/>
                <a:gridCol w="1138238"/>
              </a:tblGrid>
              <a:tr h="371475">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dirty="0" smtClean="0">
                        <a:ln>
                          <a:noFill/>
                        </a:ln>
                        <a:solidFill>
                          <a:srgbClr val="1D4C72"/>
                        </a:solidFill>
                        <a:effectLst/>
                        <a:latin typeface="Arial" pitchFamily="34" charset="0"/>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1" i="0" u="none" strike="noStrike" cap="none" normalizeH="0" baseline="0" dirty="0" smtClean="0">
                          <a:ln>
                            <a:noFill/>
                          </a:ln>
                          <a:solidFill>
                            <a:srgbClr val="1D4C72"/>
                          </a:solidFill>
                          <a:effectLst/>
                          <a:latin typeface="Arial" pitchFamily="34" charset="0"/>
                          <a:cs typeface="+mn-cs"/>
                        </a:rPr>
                        <a:t>נבדק א'</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he-IL"/>
                    </a:p>
                  </a:txBody>
                  <a:tcPr/>
                </a:tc>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1" i="0" u="none" strike="noStrike" cap="none" normalizeH="0" baseline="0" dirty="0" smtClean="0">
                          <a:ln>
                            <a:noFill/>
                          </a:ln>
                          <a:solidFill>
                            <a:srgbClr val="1D4C72"/>
                          </a:solidFill>
                          <a:effectLst/>
                          <a:latin typeface="Arial" pitchFamily="34" charset="0"/>
                          <a:cs typeface="+mn-cs"/>
                        </a:rPr>
                        <a:t>נבדק ב'</a:t>
                      </a:r>
                      <a:endParaRPr kumimoji="0" lang="en-US" sz="1800" b="0" i="0" u="none" strike="noStrike" cap="none" normalizeH="0" baseline="0" dirty="0" smtClean="0">
                        <a:ln>
                          <a:noFill/>
                        </a:ln>
                        <a:solidFill>
                          <a:srgbClr val="1D4C72"/>
                        </a:solidFill>
                        <a:effectLst/>
                        <a:latin typeface="Arial" pitchFamily="34" charset="0"/>
                        <a:cs typeface="+mn-cs"/>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dirty="0" smtClean="0">
                        <a:ln>
                          <a:noFill/>
                        </a:ln>
                        <a:solidFill>
                          <a:srgbClr val="1D4C72"/>
                        </a:solidFill>
                        <a:effectLst/>
                        <a:latin typeface="Arial" pitchFamily="34" charset="0"/>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he-IL"/>
                    </a:p>
                  </a:txBody>
                  <a:tcPr/>
                </a:tc>
              </a:tr>
              <a:tr h="371475">
                <a:tc vMerge="1">
                  <a:txBody>
                    <a:bodyPr/>
                    <a:lstStyle/>
                    <a:p>
                      <a:pPr rtl="1"/>
                      <a:endParaRPr lang="he-IL"/>
                    </a:p>
                  </a:txBody>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1" i="0" u="none" strike="noStrike" cap="none" normalizeH="0" baseline="0" dirty="0" smtClean="0">
                          <a:ln>
                            <a:noFill/>
                          </a:ln>
                          <a:solidFill>
                            <a:srgbClr val="1D4C72"/>
                          </a:solidFill>
                          <a:effectLst/>
                          <a:latin typeface="Arial" pitchFamily="34" charset="0"/>
                          <a:cs typeface="+mn-cs"/>
                        </a:rPr>
                        <a:t>רמת </a:t>
                      </a:r>
                      <a:r>
                        <a:rPr kumimoji="0" lang="en-US" sz="1800" b="1" i="0" u="none" strike="noStrike" cap="none" normalizeH="0" baseline="0" dirty="0" smtClean="0">
                          <a:ln>
                            <a:noFill/>
                          </a:ln>
                          <a:solidFill>
                            <a:srgbClr val="1D4C72"/>
                          </a:solidFill>
                          <a:effectLst/>
                          <a:latin typeface="Arial" pitchFamily="34" charset="0"/>
                          <a:cs typeface="+mn-cs"/>
                        </a:rPr>
                        <a:t>LH</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1" i="0" u="none" strike="noStrike" cap="none" normalizeH="0" baseline="0" dirty="0" smtClean="0">
                          <a:ln>
                            <a:noFill/>
                          </a:ln>
                          <a:solidFill>
                            <a:srgbClr val="1D4C72"/>
                          </a:solidFill>
                          <a:effectLst/>
                          <a:latin typeface="Arial" pitchFamily="34" charset="0"/>
                          <a:cs typeface="+mn-cs"/>
                        </a:rPr>
                        <a:t>רמת </a:t>
                      </a:r>
                      <a:r>
                        <a:rPr kumimoji="0" lang="en-US" sz="1800" b="1" i="0" u="none" strike="noStrike" cap="none" normalizeH="0" baseline="0" dirty="0" smtClean="0">
                          <a:ln>
                            <a:noFill/>
                          </a:ln>
                          <a:solidFill>
                            <a:srgbClr val="1D4C72"/>
                          </a:solidFill>
                          <a:effectLst/>
                          <a:latin typeface="Arial" pitchFamily="34" charset="0"/>
                          <a:cs typeface="+mn-cs"/>
                        </a:rPr>
                        <a:t>FSH</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1" i="0" u="none" strike="noStrike" cap="none" normalizeH="0" baseline="0" dirty="0" smtClean="0">
                          <a:ln>
                            <a:noFill/>
                          </a:ln>
                          <a:solidFill>
                            <a:srgbClr val="1D4C72"/>
                          </a:solidFill>
                          <a:effectLst/>
                          <a:latin typeface="Arial" pitchFamily="34" charset="0"/>
                          <a:cs typeface="+mn-cs"/>
                        </a:rPr>
                        <a:t>רמת </a:t>
                      </a:r>
                      <a:r>
                        <a:rPr kumimoji="0" lang="en-US" sz="1800" b="1" i="0" u="none" strike="noStrike" cap="none" normalizeH="0" baseline="0" dirty="0" smtClean="0">
                          <a:ln>
                            <a:noFill/>
                          </a:ln>
                          <a:solidFill>
                            <a:srgbClr val="1D4C72"/>
                          </a:solidFill>
                          <a:effectLst/>
                          <a:latin typeface="Arial" pitchFamily="34" charset="0"/>
                          <a:cs typeface="+mn-cs"/>
                        </a:rPr>
                        <a:t>LH</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1" i="0" u="none" strike="noStrike" cap="none" normalizeH="0" baseline="0" dirty="0" smtClean="0">
                          <a:ln>
                            <a:noFill/>
                          </a:ln>
                          <a:solidFill>
                            <a:srgbClr val="1D4C72"/>
                          </a:solidFill>
                          <a:effectLst/>
                          <a:latin typeface="Arial" pitchFamily="34" charset="0"/>
                          <a:cs typeface="+mn-cs"/>
                        </a:rPr>
                        <a:t>רמת </a:t>
                      </a:r>
                      <a:r>
                        <a:rPr kumimoji="0" lang="en-US" sz="1800" b="1" i="0" u="none" strike="noStrike" cap="none" normalizeH="0" baseline="0" dirty="0" smtClean="0">
                          <a:ln>
                            <a:noFill/>
                          </a:ln>
                          <a:solidFill>
                            <a:srgbClr val="1D4C72"/>
                          </a:solidFill>
                          <a:effectLst/>
                          <a:latin typeface="Arial" pitchFamily="34" charset="0"/>
                          <a:cs typeface="+mn-cs"/>
                        </a:rPr>
                        <a:t>FSH</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דגימה ראשונה</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35</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30</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25</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15</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דגימה שנייה</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95</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65</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23</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16</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דגימה שלישית</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25</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15</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25</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16</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29</a:t>
            </a:fld>
            <a:endParaRPr lang="he-IL" sz="1100" dirty="0" smtClean="0">
              <a:solidFill>
                <a:srgbClr val="A6A6A6"/>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מלבן 23"/>
          <p:cNvSpPr/>
          <p:nvPr/>
        </p:nvSpPr>
        <p:spPr>
          <a:xfrm>
            <a:off x="452083" y="3673357"/>
            <a:ext cx="8296381" cy="29960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כותרת 12"/>
          <p:cNvSpPr>
            <a:spLocks noGrp="1"/>
          </p:cNvSpPr>
          <p:nvPr>
            <p:ph type="title" idx="4294967295"/>
          </p:nvPr>
        </p:nvSpPr>
        <p:spPr>
          <a:xfrm>
            <a:off x="457200" y="44624"/>
            <a:ext cx="8229600" cy="368300"/>
          </a:xfrm>
          <a:prstGeom prst="rect">
            <a:avLst/>
          </a:prstGeom>
        </p:spPr>
        <p:txBody>
          <a:bodyPr/>
          <a:lstStyle/>
          <a:p>
            <a:pPr fontAlgn="auto">
              <a:defRPr/>
            </a:pPr>
            <a:r>
              <a:rPr lang="he-IL" sz="1800" b="1" dirty="0" smtClean="0">
                <a:solidFill>
                  <a:srgbClr val="FF6600"/>
                </a:solidFill>
                <a:ea typeface="+mn-ea"/>
              </a:rPr>
              <a:t>סימני מין משניים</a:t>
            </a:r>
            <a:endParaRPr lang="he-IL" sz="1800" dirty="0">
              <a:solidFill>
                <a:srgbClr val="FF6600"/>
              </a:solidFill>
            </a:endParaRPr>
          </a:p>
        </p:txBody>
      </p:sp>
      <p:sp>
        <p:nvSpPr>
          <p:cNvPr id="11"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 name="Slide Number Placeholder 6"/>
          <p:cNvSpPr>
            <a:spLocks noGrp="1"/>
          </p:cNvSpPr>
          <p:nvPr>
            <p:ph type="sldNum" sz="quarter" idx="10"/>
          </p:nvPr>
        </p:nvSpPr>
        <p:spPr bwMode="auto">
          <a:xfrm>
            <a:off x="-108520" y="63398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3</a:t>
            </a:fld>
            <a:endParaRPr lang="he-IL" sz="1100" dirty="0" smtClean="0">
              <a:solidFill>
                <a:srgbClr val="A6A6A6"/>
              </a:solidFill>
            </a:endParaRPr>
          </a:p>
        </p:txBody>
      </p:sp>
      <p:grpSp>
        <p:nvGrpSpPr>
          <p:cNvPr id="3" name="קבוצה 2"/>
          <p:cNvGrpSpPr/>
          <p:nvPr/>
        </p:nvGrpSpPr>
        <p:grpSpPr>
          <a:xfrm>
            <a:off x="452083" y="566131"/>
            <a:ext cx="8296381" cy="3011437"/>
            <a:chOff x="395536" y="620688"/>
            <a:chExt cx="8296381" cy="3011437"/>
          </a:xfrm>
        </p:grpSpPr>
        <p:sp>
          <p:nvSpPr>
            <p:cNvPr id="2" name="מלבן 1"/>
            <p:cNvSpPr/>
            <p:nvPr/>
          </p:nvSpPr>
          <p:spPr>
            <a:xfrm>
              <a:off x="395536" y="620688"/>
              <a:ext cx="8296381" cy="30114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TextBox 25"/>
            <p:cNvSpPr txBox="1"/>
            <p:nvPr/>
          </p:nvSpPr>
          <p:spPr>
            <a:xfrm>
              <a:off x="2411760" y="754813"/>
              <a:ext cx="3997438" cy="2602180"/>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b="1" dirty="0">
                  <a:solidFill>
                    <a:schemeClr val="tx2"/>
                  </a:solidFill>
                </a:rPr>
                <a:t>אצל הנערים </a:t>
              </a:r>
              <a:r>
                <a:rPr lang="he-IL" dirty="0">
                  <a:solidFill>
                    <a:prstClr val="black"/>
                  </a:solidFill>
                </a:rPr>
                <a:t>♂</a:t>
              </a:r>
            </a:p>
            <a:p>
              <a:pPr marL="285750" indent="-285750" fontAlgn="auto">
                <a:spcBef>
                  <a:spcPts val="0"/>
                </a:spcBef>
                <a:spcAft>
                  <a:spcPts val="0"/>
                </a:spcAft>
                <a:buFont typeface="Wingdings" panose="05000000000000000000" pitchFamily="2" charset="2"/>
                <a:buChar char="v"/>
                <a:defRPr/>
              </a:pPr>
              <a:r>
                <a:rPr lang="he-IL" dirty="0">
                  <a:solidFill>
                    <a:prstClr val="black"/>
                  </a:solidFill>
                </a:rPr>
                <a:t> צמיחת שׂער בבית השחי ובמפשעה</a:t>
              </a:r>
            </a:p>
            <a:p>
              <a:pPr marL="285750" indent="-285750" fontAlgn="auto">
                <a:spcBef>
                  <a:spcPts val="0"/>
                </a:spcBef>
                <a:spcAft>
                  <a:spcPts val="0"/>
                </a:spcAft>
                <a:buFont typeface="Wingdings" panose="05000000000000000000" pitchFamily="2" charset="2"/>
                <a:buChar char="v"/>
                <a:defRPr/>
              </a:pPr>
              <a:r>
                <a:rPr lang="he-IL" dirty="0">
                  <a:solidFill>
                    <a:prstClr val="black"/>
                  </a:solidFill>
                </a:rPr>
                <a:t> צמיחת שׂער על הפנים </a:t>
              </a:r>
              <a:endParaRPr lang="he-IL" dirty="0" smtClean="0">
                <a:solidFill>
                  <a:prstClr val="black"/>
                </a:solidFill>
              </a:endParaRPr>
            </a:p>
            <a:p>
              <a:pPr fontAlgn="auto">
                <a:spcBef>
                  <a:spcPts val="0"/>
                </a:spcBef>
                <a:spcAft>
                  <a:spcPts val="0"/>
                </a:spcAft>
                <a:defRPr/>
              </a:pPr>
              <a:r>
                <a:rPr lang="he-IL" dirty="0">
                  <a:solidFill>
                    <a:prstClr val="black"/>
                  </a:solidFill>
                </a:rPr>
                <a:t> </a:t>
              </a:r>
              <a:r>
                <a:rPr lang="he-IL" dirty="0" smtClean="0">
                  <a:solidFill>
                    <a:prstClr val="black"/>
                  </a:solidFill>
                </a:rPr>
                <a:t>    ולעתים </a:t>
              </a:r>
              <a:r>
                <a:rPr lang="he-IL" dirty="0">
                  <a:solidFill>
                    <a:prstClr val="black"/>
                  </a:solidFill>
                </a:rPr>
                <a:t>גם בחזה ובזרועות</a:t>
              </a:r>
            </a:p>
            <a:p>
              <a:pPr marL="285750" indent="-285750" fontAlgn="auto">
                <a:spcBef>
                  <a:spcPts val="0"/>
                </a:spcBef>
                <a:spcAft>
                  <a:spcPts val="0"/>
                </a:spcAft>
                <a:buFont typeface="Wingdings" panose="05000000000000000000" pitchFamily="2" charset="2"/>
                <a:buChar char="v"/>
                <a:defRPr/>
              </a:pPr>
              <a:r>
                <a:rPr lang="he-IL" dirty="0">
                  <a:solidFill>
                    <a:prstClr val="black"/>
                  </a:solidFill>
                </a:rPr>
                <a:t> העצמות מתארכות וקצב הגדילה עולה</a:t>
              </a:r>
            </a:p>
            <a:p>
              <a:pPr marL="285750" indent="-285750" fontAlgn="auto">
                <a:spcBef>
                  <a:spcPts val="0"/>
                </a:spcBef>
                <a:spcAft>
                  <a:spcPts val="0"/>
                </a:spcAft>
                <a:buFont typeface="Wingdings" panose="05000000000000000000" pitchFamily="2" charset="2"/>
                <a:buChar char="v"/>
                <a:defRPr/>
              </a:pPr>
              <a:r>
                <a:rPr lang="he-IL" dirty="0">
                  <a:solidFill>
                    <a:prstClr val="black"/>
                  </a:solidFill>
                </a:rPr>
                <a:t> הקול משתנה ונעשה נמוך יותר</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sz="1000" dirty="0">
                <a:solidFill>
                  <a:prstClr val="black"/>
                </a:solidFill>
              </a:endParaRPr>
            </a:p>
          </p:txBody>
        </p:sp>
      </p:grpSp>
      <p:sp>
        <p:nvSpPr>
          <p:cNvPr id="22" name="TextBox 21"/>
          <p:cNvSpPr txBox="1"/>
          <p:nvPr/>
        </p:nvSpPr>
        <p:spPr>
          <a:xfrm>
            <a:off x="2994217" y="3952726"/>
            <a:ext cx="3471528" cy="213224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b="1" dirty="0">
                <a:solidFill>
                  <a:schemeClr val="tx2"/>
                </a:solidFill>
              </a:rPr>
              <a:t>אצל הנערות </a:t>
            </a:r>
            <a:r>
              <a:rPr lang="he-IL" dirty="0">
                <a:solidFill>
                  <a:schemeClr val="tx2"/>
                </a:solidFill>
              </a:rPr>
              <a:t>♀</a:t>
            </a:r>
          </a:p>
          <a:p>
            <a:pPr marL="285750" indent="-285750" fontAlgn="auto">
              <a:spcBef>
                <a:spcPts val="0"/>
              </a:spcBef>
              <a:spcAft>
                <a:spcPts val="0"/>
              </a:spcAft>
              <a:buFont typeface="Wingdings" panose="05000000000000000000" pitchFamily="2" charset="2"/>
              <a:buChar char="v"/>
              <a:defRPr/>
            </a:pPr>
            <a:r>
              <a:rPr lang="he-IL" dirty="0">
                <a:solidFill>
                  <a:prstClr val="black"/>
                </a:solidFill>
              </a:rPr>
              <a:t> צמיחת שׂער בבית השחי ובמפשעה</a:t>
            </a:r>
          </a:p>
          <a:p>
            <a:pPr marL="285750" indent="-285750" fontAlgn="auto">
              <a:spcBef>
                <a:spcPts val="0"/>
              </a:spcBef>
              <a:spcAft>
                <a:spcPts val="0"/>
              </a:spcAft>
              <a:buFont typeface="Wingdings" panose="05000000000000000000" pitchFamily="2" charset="2"/>
              <a:buChar char="v"/>
              <a:defRPr/>
            </a:pPr>
            <a:r>
              <a:rPr lang="he-IL" dirty="0">
                <a:solidFill>
                  <a:prstClr val="black"/>
                </a:solidFill>
              </a:rPr>
              <a:t> התפתחות השדיים</a:t>
            </a:r>
          </a:p>
          <a:p>
            <a:pPr marL="285750" indent="-285750" fontAlgn="auto">
              <a:spcBef>
                <a:spcPts val="0"/>
              </a:spcBef>
              <a:spcAft>
                <a:spcPts val="0"/>
              </a:spcAft>
              <a:buFont typeface="Wingdings" panose="05000000000000000000" pitchFamily="2" charset="2"/>
              <a:buChar char="v"/>
              <a:defRPr/>
            </a:pPr>
            <a:r>
              <a:rPr lang="he-IL" dirty="0">
                <a:solidFill>
                  <a:prstClr val="black"/>
                </a:solidFill>
              </a:rPr>
              <a:t> התרחבות אגן הירכיים</a:t>
            </a:r>
          </a:p>
          <a:p>
            <a:pPr marL="285750" indent="-285750" fontAlgn="auto">
              <a:spcBef>
                <a:spcPts val="0"/>
              </a:spcBef>
              <a:spcAft>
                <a:spcPts val="0"/>
              </a:spcAft>
              <a:buFont typeface="Wingdings" panose="05000000000000000000" pitchFamily="2" charset="2"/>
              <a:buChar char="v"/>
              <a:defRPr/>
            </a:pPr>
            <a:r>
              <a:rPr lang="he-IL" dirty="0">
                <a:solidFill>
                  <a:prstClr val="black"/>
                </a:solidFill>
              </a:rPr>
              <a:t> התפתחות של רקמת שומן מתחת לעור באזורים שונים בגוף</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sz="1000" dirty="0">
              <a:solidFill>
                <a:prstClr val="black"/>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1267" y="701314"/>
            <a:ext cx="2055802" cy="2741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63" t="5593" b="2163"/>
          <a:stretch/>
        </p:blipFill>
        <p:spPr bwMode="auto">
          <a:xfrm>
            <a:off x="786565" y="3789742"/>
            <a:ext cx="1851950" cy="2741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תמונה 6"/>
          <p:cNvPicPr>
            <a:picLocks noChangeAspect="1"/>
          </p:cNvPicPr>
          <p:nvPr/>
        </p:nvPicPr>
        <p:blipFill rotWithShape="1">
          <a:blip r:embed="rId4" cstate="print">
            <a:extLst>
              <a:ext uri="{28A0092B-C50C-407E-A947-70E740481C1C}">
                <a14:useLocalDpi xmlns:a14="http://schemas.microsoft.com/office/drawing/2010/main" val="0"/>
              </a:ext>
            </a:extLst>
          </a:blip>
          <a:srcRect l="-5374" t="4085" r="3904" b="7029"/>
          <a:stretch/>
        </p:blipFill>
        <p:spPr>
          <a:xfrm>
            <a:off x="652214" y="700256"/>
            <a:ext cx="1986301" cy="2741070"/>
          </a:xfrm>
          <a:prstGeom prst="rect">
            <a:avLst/>
          </a:prstGeom>
        </p:spPr>
      </p:pic>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23691" t="14101" r="24142" b="37975"/>
          <a:stretch/>
        </p:blipFill>
        <p:spPr bwMode="auto">
          <a:xfrm>
            <a:off x="6573340" y="3789742"/>
            <a:ext cx="2073729" cy="2741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חץ שמאלה 20"/>
          <p:cNvSpPr/>
          <p:nvPr/>
        </p:nvSpPr>
        <p:spPr>
          <a:xfrm>
            <a:off x="3726922" y="2809261"/>
            <a:ext cx="1633005" cy="633123"/>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5787" y="548680"/>
            <a:ext cx="8307387" cy="412420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7 (בגרות 2006):</a:t>
            </a:r>
            <a:endParaRPr lang="he-IL" dirty="0">
              <a:solidFill>
                <a:srgbClr val="1D4C72"/>
              </a:solidFill>
            </a:endParaRPr>
          </a:p>
          <a:p>
            <a:pPr>
              <a:defRPr/>
            </a:pPr>
            <a:r>
              <a:rPr lang="he-IL" dirty="0" smtClean="0">
                <a:solidFill>
                  <a:schemeClr val="tx2"/>
                </a:solidFill>
              </a:rPr>
              <a:t>במשך שלושה שבועות, אחת לשבוע נלקחו מגבר ומאישה דגימות דם, ובכל דגימה נבדקה רמת ההורמונים </a:t>
            </a:r>
            <a:r>
              <a:rPr lang="en-US" dirty="0" smtClean="0">
                <a:solidFill>
                  <a:schemeClr val="tx2"/>
                </a:solidFill>
              </a:rPr>
              <a:t>LH</a:t>
            </a:r>
            <a:r>
              <a:rPr lang="he-IL" dirty="0" smtClean="0">
                <a:solidFill>
                  <a:schemeClr val="tx2"/>
                </a:solidFill>
              </a:rPr>
              <a:t> ו</a:t>
            </a:r>
            <a:r>
              <a:rPr lang="he-IL" dirty="0" smtClean="0">
                <a:solidFill>
                  <a:schemeClr val="tx2"/>
                </a:solidFill>
                <a:latin typeface="Arial"/>
                <a:cs typeface="Arial"/>
              </a:rPr>
              <a:t>־</a:t>
            </a:r>
            <a:r>
              <a:rPr lang="en-US" dirty="0" smtClean="0">
                <a:solidFill>
                  <a:srgbClr val="1D4C72"/>
                </a:solidFill>
              </a:rPr>
              <a:t>FSH</a:t>
            </a:r>
            <a:r>
              <a:rPr lang="he-IL" dirty="0" smtClean="0">
                <a:solidFill>
                  <a:srgbClr val="1D4C72"/>
                </a:solidFill>
              </a:rPr>
              <a:t>.</a:t>
            </a:r>
            <a:endParaRPr lang="en-US" dirty="0" smtClean="0">
              <a:solidFill>
                <a:srgbClr val="1D4C72"/>
              </a:solidFill>
            </a:endParaRPr>
          </a:p>
          <a:p>
            <a:pPr>
              <a:defRPr/>
            </a:pPr>
            <a:r>
              <a:rPr lang="he-IL" dirty="0" smtClean="0">
                <a:solidFill>
                  <a:srgbClr val="1D4C72"/>
                </a:solidFill>
              </a:rPr>
              <a:t>תוצאות הבדיקות מוצגות (בערכים יחסיים) בטבלה הבאה.</a:t>
            </a:r>
          </a:p>
          <a:p>
            <a:pPr>
              <a:defRPr/>
            </a:pPr>
            <a:endParaRPr lang="he-IL" dirty="0" smtClean="0">
              <a:solidFill>
                <a:srgbClr val="1D4C72"/>
              </a:solidFill>
            </a:endParaRPr>
          </a:p>
          <a:p>
            <a:pPr>
              <a:defRPr/>
            </a:pPr>
            <a:endParaRPr lang="he-IL" dirty="0" smtClean="0">
              <a:solidFill>
                <a:srgbClr val="1D4C72"/>
              </a:solidFill>
            </a:endParaRPr>
          </a:p>
          <a:p>
            <a:pPr>
              <a:defRPr/>
            </a:pPr>
            <a:endParaRPr lang="he-IL" dirty="0" smtClean="0">
              <a:solidFill>
                <a:srgbClr val="1D4C72"/>
              </a:solidFill>
            </a:endParaRPr>
          </a:p>
          <a:p>
            <a:pPr>
              <a:defRPr/>
            </a:pPr>
            <a:endParaRPr lang="he-IL" dirty="0" smtClean="0">
              <a:solidFill>
                <a:srgbClr val="1D4C72"/>
              </a:solidFill>
            </a:endParaRPr>
          </a:p>
          <a:p>
            <a:pPr>
              <a:defRPr/>
            </a:pPr>
            <a:endParaRPr lang="he-IL" dirty="0" smtClean="0">
              <a:solidFill>
                <a:srgbClr val="1D4C72"/>
              </a:solidFill>
            </a:endParaRPr>
          </a:p>
          <a:p>
            <a:pPr>
              <a:defRPr/>
            </a:pPr>
            <a:endParaRPr lang="he-IL" dirty="0" smtClean="0">
              <a:solidFill>
                <a:srgbClr val="1D4C72"/>
              </a:solidFill>
            </a:endParaRPr>
          </a:p>
          <a:p>
            <a:pPr>
              <a:defRPr/>
            </a:pPr>
            <a:endParaRPr lang="he-IL" dirty="0" smtClean="0">
              <a:solidFill>
                <a:srgbClr val="1D4C72"/>
              </a:solidFill>
            </a:endParaRPr>
          </a:p>
          <a:p>
            <a:pPr>
              <a:defRPr/>
            </a:pPr>
            <a:endParaRPr lang="he-IL" dirty="0" smtClean="0">
              <a:solidFill>
                <a:srgbClr val="1D4C72"/>
              </a:solidFill>
            </a:endParaRPr>
          </a:p>
          <a:p>
            <a:pPr>
              <a:defRPr/>
            </a:pPr>
            <a:endParaRPr lang="he-IL" dirty="0" smtClean="0">
              <a:solidFill>
                <a:srgbClr val="1D4C72"/>
              </a:solidFill>
            </a:endParaRPr>
          </a:p>
          <a:p>
            <a:pPr>
              <a:defRPr/>
            </a:pPr>
            <a:endParaRPr lang="he-IL" sz="1000" dirty="0" smtClean="0">
              <a:solidFill>
                <a:srgbClr val="1D4C72"/>
              </a:solidFill>
            </a:endParaRPr>
          </a:p>
          <a:p>
            <a:pPr>
              <a:defRPr/>
            </a:pPr>
            <a:r>
              <a:rPr lang="he-IL" dirty="0" smtClean="0">
                <a:solidFill>
                  <a:srgbClr val="1D4C72"/>
                </a:solidFill>
              </a:rPr>
              <a:t>על פי התוצאות שבטבלה</a:t>
            </a:r>
            <a:r>
              <a:rPr lang="he-IL" dirty="0" smtClean="0">
                <a:solidFill>
                  <a:schemeClr val="tx2"/>
                </a:solidFill>
              </a:rPr>
              <a:t>, מי משני הנבדקים הוא </a:t>
            </a:r>
            <a:r>
              <a:rPr lang="he-IL" dirty="0" smtClean="0">
                <a:solidFill>
                  <a:srgbClr val="1D4C72"/>
                </a:solidFill>
              </a:rPr>
              <a:t>הגבר: נבדק א' או נבדק ב'? נמקו.</a:t>
            </a:r>
          </a:p>
        </p:txBody>
      </p:sp>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smtClean="0">
                <a:solidFill>
                  <a:srgbClr val="FF6600"/>
                </a:solidFill>
                <a:latin typeface="+mn-lt"/>
                <a:ea typeface="+mn-ea"/>
                <a:cs typeface="+mn-cs"/>
              </a:rPr>
              <a:t>תשובה: בגבר רמות ה-</a:t>
            </a:r>
            <a:r>
              <a:rPr lang="en-US" sz="1800" b="1" dirty="0" smtClean="0">
                <a:solidFill>
                  <a:srgbClr val="FF6600"/>
                </a:solidFill>
                <a:latin typeface="+mn-lt"/>
                <a:ea typeface="+mn-ea"/>
                <a:cs typeface="+mn-cs"/>
              </a:rPr>
              <a:t>LH</a:t>
            </a:r>
            <a:r>
              <a:rPr lang="he-IL" sz="1800" b="1" dirty="0" smtClean="0">
                <a:solidFill>
                  <a:srgbClr val="FF6600"/>
                </a:solidFill>
                <a:latin typeface="+mn-lt"/>
                <a:ea typeface="+mn-ea"/>
                <a:cs typeface="+mn-cs"/>
              </a:rPr>
              <a:t> וה-</a:t>
            </a:r>
            <a:r>
              <a:rPr lang="en-US" sz="1800" b="1" dirty="0" smtClean="0">
                <a:solidFill>
                  <a:srgbClr val="FF6600"/>
                </a:solidFill>
                <a:latin typeface="+mn-lt"/>
                <a:ea typeface="+mn-ea"/>
                <a:cs typeface="+mn-cs"/>
              </a:rPr>
              <a:t>FSH</a:t>
            </a:r>
            <a:r>
              <a:rPr lang="he-IL" sz="1800" b="1" dirty="0" smtClean="0">
                <a:solidFill>
                  <a:srgbClr val="FF6600"/>
                </a:solidFill>
                <a:latin typeface="+mn-lt"/>
                <a:ea typeface="+mn-ea"/>
                <a:cs typeface="+mn-cs"/>
              </a:rPr>
              <a:t> קבועות, באישה הן משתנות במחזוריות</a:t>
            </a:r>
          </a:p>
        </p:txBody>
      </p:sp>
      <p:sp>
        <p:nvSpPr>
          <p:cNvPr id="11" name="Rectangle 12"/>
          <p:cNvSpPr/>
          <p:nvPr/>
        </p:nvSpPr>
        <p:spPr>
          <a:xfrm>
            <a:off x="467544" y="4807992"/>
            <a:ext cx="8143875" cy="13573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14000"/>
              </a:lnSpc>
              <a:defRPr/>
            </a:pPr>
            <a:r>
              <a:rPr lang="he-IL" b="1" dirty="0">
                <a:solidFill>
                  <a:prstClr val="black"/>
                </a:solidFill>
              </a:rPr>
              <a:t>תשובה:</a:t>
            </a:r>
            <a:endParaRPr lang="he-IL" dirty="0">
              <a:solidFill>
                <a:prstClr val="black"/>
              </a:solidFill>
            </a:endParaRPr>
          </a:p>
          <a:p>
            <a:pPr>
              <a:lnSpc>
                <a:spcPct val="114000"/>
              </a:lnSpc>
              <a:defRPr/>
            </a:pPr>
            <a:r>
              <a:rPr lang="he-IL" kern="0" dirty="0" smtClean="0">
                <a:solidFill>
                  <a:sysClr val="windowText" lastClr="000000"/>
                </a:solidFill>
                <a:latin typeface="Calibri"/>
              </a:rPr>
              <a:t>נבדק </a:t>
            </a:r>
            <a:r>
              <a:rPr lang="he-IL" kern="0" dirty="0">
                <a:solidFill>
                  <a:sysClr val="windowText" lastClr="000000"/>
                </a:solidFill>
                <a:latin typeface="Calibri"/>
              </a:rPr>
              <a:t>ב' הוא גבר. </a:t>
            </a:r>
            <a:r>
              <a:rPr lang="he-IL" u="sng" kern="0" dirty="0">
                <a:solidFill>
                  <a:sysClr val="windowText" lastClr="000000"/>
                </a:solidFill>
                <a:latin typeface="Calibri"/>
              </a:rPr>
              <a:t>נימוק</a:t>
            </a:r>
            <a:r>
              <a:rPr lang="he-IL" kern="0" dirty="0">
                <a:solidFill>
                  <a:sysClr val="windowText" lastClr="000000"/>
                </a:solidFill>
                <a:latin typeface="Calibri"/>
              </a:rPr>
              <a:t>: אצל נבדק ב' כמעט אין שינוי ברמת ההורמונים בין דגימה לדגימה. מצב זה מתאים לגבר אך אינו מתאים לאישה, שרמת ההורמונים אצלה משתנה במהלך המחזור החודשי</a:t>
            </a:r>
            <a:r>
              <a:rPr lang="he-IL" kern="0" dirty="0" smtClean="0">
                <a:solidFill>
                  <a:sysClr val="windowText" lastClr="000000"/>
                </a:solidFill>
                <a:latin typeface="Calibri"/>
              </a:rPr>
              <a:t>.</a:t>
            </a:r>
          </a:p>
          <a:p>
            <a:pPr>
              <a:lnSpc>
                <a:spcPct val="114000"/>
              </a:lnSpc>
              <a:defRPr/>
            </a:pPr>
            <a:endParaRPr lang="he-IL" kern="0" dirty="0">
              <a:solidFill>
                <a:sysClr val="windowText" lastClr="000000"/>
              </a:solidFill>
              <a:latin typeface="Calibri"/>
            </a:endParaRPr>
          </a:p>
          <a:p>
            <a:pPr>
              <a:lnSpc>
                <a:spcPct val="114000"/>
              </a:lnSpc>
              <a:defRPr/>
            </a:pPr>
            <a:endParaRPr lang="he-IL" b="1" dirty="0">
              <a:solidFill>
                <a:prstClr val="black"/>
              </a:solidFill>
            </a:endParaRPr>
          </a:p>
          <a:p>
            <a:pPr>
              <a:lnSpc>
                <a:spcPct val="114000"/>
              </a:lnSpc>
              <a:defRPr/>
            </a:pPr>
            <a:endParaRPr lang="he-IL" b="1" dirty="0">
              <a:solidFill>
                <a:prstClr val="black"/>
              </a:solidFill>
            </a:endParaRPr>
          </a:p>
        </p:txBody>
      </p:sp>
      <p:graphicFrame>
        <p:nvGraphicFramePr>
          <p:cNvPr id="8" name="טבלה 7"/>
          <p:cNvGraphicFramePr>
            <a:graphicFrameLocks noGrp="1"/>
          </p:cNvGraphicFramePr>
          <p:nvPr>
            <p:extLst>
              <p:ext uri="{D42A27DB-BD31-4B8C-83A1-F6EECF244321}">
                <p14:modId xmlns:p14="http://schemas.microsoft.com/office/powerpoint/2010/main" val="1261989474"/>
              </p:ext>
            </p:extLst>
          </p:nvPr>
        </p:nvGraphicFramePr>
        <p:xfrm>
          <a:off x="2483768" y="1916832"/>
          <a:ext cx="5756275" cy="2286000"/>
        </p:xfrm>
        <a:graphic>
          <a:graphicData uri="http://schemas.openxmlformats.org/drawingml/2006/table">
            <a:tbl>
              <a:tblPr rtl="1"/>
              <a:tblGrid>
                <a:gridCol w="1504950"/>
                <a:gridCol w="987425"/>
                <a:gridCol w="1138237"/>
                <a:gridCol w="987425"/>
                <a:gridCol w="1138238"/>
              </a:tblGrid>
              <a:tr h="371475">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dirty="0" smtClean="0">
                        <a:ln>
                          <a:noFill/>
                        </a:ln>
                        <a:solidFill>
                          <a:srgbClr val="1D4C72"/>
                        </a:solidFill>
                        <a:effectLst/>
                        <a:latin typeface="Arial" pitchFamily="34" charset="0"/>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1" i="0" u="none" strike="noStrike" cap="none" normalizeH="0" baseline="0" dirty="0" smtClean="0">
                          <a:ln>
                            <a:noFill/>
                          </a:ln>
                          <a:solidFill>
                            <a:srgbClr val="1D4C72"/>
                          </a:solidFill>
                          <a:effectLst/>
                          <a:latin typeface="Arial" pitchFamily="34" charset="0"/>
                          <a:cs typeface="+mn-cs"/>
                        </a:rPr>
                        <a:t>נבדק א'</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he-IL"/>
                    </a:p>
                  </a:txBody>
                  <a:tcPr/>
                </a:tc>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1800" b="1" i="0" u="none" strike="noStrike" cap="none" normalizeH="0" baseline="0" dirty="0" smtClean="0">
                          <a:ln>
                            <a:noFill/>
                          </a:ln>
                          <a:solidFill>
                            <a:srgbClr val="1D4C72"/>
                          </a:solidFill>
                          <a:effectLst/>
                          <a:latin typeface="Arial" pitchFamily="34" charset="0"/>
                          <a:cs typeface="+mn-cs"/>
                        </a:rPr>
                        <a:t>נבדק ב'</a:t>
                      </a:r>
                      <a:endParaRPr kumimoji="0" lang="en-US" sz="1800" b="0" i="0" u="none" strike="noStrike" cap="none" normalizeH="0" baseline="0" dirty="0" smtClean="0">
                        <a:ln>
                          <a:noFill/>
                        </a:ln>
                        <a:solidFill>
                          <a:srgbClr val="1D4C72"/>
                        </a:solidFill>
                        <a:effectLst/>
                        <a:latin typeface="Arial" pitchFamily="34" charset="0"/>
                        <a:cs typeface="+mn-cs"/>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dirty="0" smtClean="0">
                        <a:ln>
                          <a:noFill/>
                        </a:ln>
                        <a:solidFill>
                          <a:srgbClr val="1D4C72"/>
                        </a:solidFill>
                        <a:effectLst/>
                        <a:latin typeface="Arial" pitchFamily="34" charset="0"/>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he-IL"/>
                    </a:p>
                  </a:txBody>
                  <a:tcPr/>
                </a:tc>
              </a:tr>
              <a:tr h="371475">
                <a:tc vMerge="1">
                  <a:txBody>
                    <a:bodyPr/>
                    <a:lstStyle/>
                    <a:p>
                      <a:pPr rtl="1"/>
                      <a:endParaRPr lang="he-IL"/>
                    </a:p>
                  </a:txBody>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1" i="0" u="none" strike="noStrike" cap="none" normalizeH="0" baseline="0" dirty="0" smtClean="0">
                          <a:ln>
                            <a:noFill/>
                          </a:ln>
                          <a:solidFill>
                            <a:srgbClr val="1D4C72"/>
                          </a:solidFill>
                          <a:effectLst/>
                          <a:latin typeface="Arial" pitchFamily="34" charset="0"/>
                          <a:cs typeface="+mn-cs"/>
                        </a:rPr>
                        <a:t>רמת </a:t>
                      </a:r>
                      <a:r>
                        <a:rPr kumimoji="0" lang="en-US" sz="1800" b="1" i="0" u="none" strike="noStrike" cap="none" normalizeH="0" baseline="0" dirty="0" smtClean="0">
                          <a:ln>
                            <a:noFill/>
                          </a:ln>
                          <a:solidFill>
                            <a:srgbClr val="1D4C72"/>
                          </a:solidFill>
                          <a:effectLst/>
                          <a:latin typeface="Arial" pitchFamily="34" charset="0"/>
                          <a:cs typeface="+mn-cs"/>
                        </a:rPr>
                        <a:t>LH</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1" i="0" u="none" strike="noStrike" cap="none" normalizeH="0" baseline="0" dirty="0" smtClean="0">
                          <a:ln>
                            <a:noFill/>
                          </a:ln>
                          <a:solidFill>
                            <a:srgbClr val="1D4C72"/>
                          </a:solidFill>
                          <a:effectLst/>
                          <a:latin typeface="Arial" pitchFamily="34" charset="0"/>
                          <a:cs typeface="+mn-cs"/>
                        </a:rPr>
                        <a:t>רמת </a:t>
                      </a:r>
                      <a:r>
                        <a:rPr kumimoji="0" lang="en-US" sz="1800" b="1" i="0" u="none" strike="noStrike" cap="none" normalizeH="0" baseline="0" dirty="0" smtClean="0">
                          <a:ln>
                            <a:noFill/>
                          </a:ln>
                          <a:solidFill>
                            <a:srgbClr val="1D4C72"/>
                          </a:solidFill>
                          <a:effectLst/>
                          <a:latin typeface="Arial" pitchFamily="34" charset="0"/>
                          <a:cs typeface="+mn-cs"/>
                        </a:rPr>
                        <a:t>FSH</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1" i="0" u="none" strike="noStrike" cap="none" normalizeH="0" baseline="0" dirty="0" smtClean="0">
                          <a:ln>
                            <a:noFill/>
                          </a:ln>
                          <a:solidFill>
                            <a:srgbClr val="1D4C72"/>
                          </a:solidFill>
                          <a:effectLst/>
                          <a:latin typeface="Arial" pitchFamily="34" charset="0"/>
                          <a:cs typeface="+mn-cs"/>
                        </a:rPr>
                        <a:t>רמת </a:t>
                      </a:r>
                      <a:r>
                        <a:rPr kumimoji="0" lang="en-US" sz="1800" b="1" i="0" u="none" strike="noStrike" cap="none" normalizeH="0" baseline="0" dirty="0" smtClean="0">
                          <a:ln>
                            <a:noFill/>
                          </a:ln>
                          <a:solidFill>
                            <a:srgbClr val="1D4C72"/>
                          </a:solidFill>
                          <a:effectLst/>
                          <a:latin typeface="Arial" pitchFamily="34" charset="0"/>
                          <a:cs typeface="+mn-cs"/>
                        </a:rPr>
                        <a:t>LH</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1" i="0" u="none" strike="noStrike" cap="none" normalizeH="0" baseline="0" dirty="0" smtClean="0">
                          <a:ln>
                            <a:noFill/>
                          </a:ln>
                          <a:solidFill>
                            <a:srgbClr val="1D4C72"/>
                          </a:solidFill>
                          <a:effectLst/>
                          <a:latin typeface="Arial" pitchFamily="34" charset="0"/>
                          <a:cs typeface="+mn-cs"/>
                        </a:rPr>
                        <a:t>רמת </a:t>
                      </a:r>
                      <a:r>
                        <a:rPr kumimoji="0" lang="en-US" sz="1800" b="1" i="0" u="none" strike="noStrike" cap="none" normalizeH="0" baseline="0" dirty="0" smtClean="0">
                          <a:ln>
                            <a:noFill/>
                          </a:ln>
                          <a:solidFill>
                            <a:srgbClr val="1D4C72"/>
                          </a:solidFill>
                          <a:effectLst/>
                          <a:latin typeface="Arial" pitchFamily="34" charset="0"/>
                          <a:cs typeface="+mn-cs"/>
                        </a:rPr>
                        <a:t>FSH</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דגימה ראשונה</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35</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30</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25</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15</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דגימה שנייה</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95</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65</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23</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16</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דגימה שלישית</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25</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15</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25</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he-IL" sz="1800" b="0" i="0" u="none" strike="noStrike" cap="none" normalizeH="0" baseline="0" dirty="0" smtClean="0">
                          <a:ln>
                            <a:noFill/>
                          </a:ln>
                          <a:solidFill>
                            <a:srgbClr val="1D4C72"/>
                          </a:solidFill>
                          <a:effectLst/>
                          <a:latin typeface="Arial" pitchFamily="34" charset="0"/>
                          <a:cs typeface="+mn-cs"/>
                        </a:rPr>
                        <a:t>16</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30</a:t>
            </a:fld>
            <a:endParaRPr lang="he-IL" sz="1100" dirty="0" smtClean="0">
              <a:solidFill>
                <a:srgbClr val="A6A6A6"/>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smtClean="0">
                <a:solidFill>
                  <a:srgbClr val="FF6600"/>
                </a:solidFill>
                <a:latin typeface="+mn-lt"/>
                <a:ea typeface="+mn-ea"/>
                <a:cs typeface="+mn-cs"/>
              </a:rPr>
              <a:t>שאלה 8 בשילוב עם דרכי החקר המדעי*</a:t>
            </a:r>
          </a:p>
        </p:txBody>
      </p:sp>
      <p:sp>
        <p:nvSpPr>
          <p:cNvPr id="10" name="TextBox 9"/>
          <p:cNvSpPr txBox="1"/>
          <p:nvPr/>
        </p:nvSpPr>
        <p:spPr>
          <a:xfrm>
            <a:off x="214313" y="571500"/>
            <a:ext cx="8307387" cy="50783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8 (סעיף א' מבגרות </a:t>
            </a:r>
            <a:r>
              <a:rPr lang="he-IL" b="1" dirty="0">
                <a:solidFill>
                  <a:srgbClr val="1D4C72"/>
                </a:solidFill>
              </a:rPr>
              <a:t>2006):</a:t>
            </a:r>
            <a:endParaRPr lang="he-IL" dirty="0">
              <a:solidFill>
                <a:srgbClr val="1D4C72"/>
              </a:solidFill>
            </a:endParaRPr>
          </a:p>
          <a:p>
            <a:pPr>
              <a:defRPr/>
            </a:pPr>
            <a:r>
              <a:rPr lang="he-IL" dirty="0">
                <a:solidFill>
                  <a:srgbClr val="1D4C72"/>
                </a:solidFill>
              </a:rPr>
              <a:t>משלוש נשים שונות נלקחו דגימות דם, ובכל דגימה נבדקה רמת ההורמונים אסטרוגן ופרוגסטרון.</a:t>
            </a:r>
            <a:endParaRPr lang="en-US" dirty="0">
              <a:solidFill>
                <a:srgbClr val="1D4C72"/>
              </a:solidFill>
            </a:endParaRPr>
          </a:p>
          <a:p>
            <a:pPr>
              <a:defRPr/>
            </a:pPr>
            <a:r>
              <a:rPr lang="he-IL" dirty="0">
                <a:solidFill>
                  <a:srgbClr val="1D4C72"/>
                </a:solidFill>
              </a:rPr>
              <a:t>תוצאות הבדיקות מוצגות (בערכים יחסיים) בטבלה הבאה.</a:t>
            </a: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r>
              <a:rPr lang="he-IL" dirty="0" smtClean="0">
                <a:solidFill>
                  <a:srgbClr val="1D4C72"/>
                </a:solidFill>
              </a:rPr>
              <a:t>א. על </a:t>
            </a:r>
            <a:r>
              <a:rPr lang="he-IL" dirty="0">
                <a:solidFill>
                  <a:srgbClr val="1D4C72"/>
                </a:solidFill>
              </a:rPr>
              <a:t>פי התוצאות שבטבלה, באיזה שלב במחזור הווסת נמצאה כל אחת משלוש הנשים </a:t>
            </a:r>
            <a:endParaRPr lang="he-IL" dirty="0" smtClean="0">
              <a:solidFill>
                <a:srgbClr val="1D4C72"/>
              </a:solidFill>
            </a:endParaRPr>
          </a:p>
          <a:p>
            <a:pPr>
              <a:defRPr/>
            </a:pPr>
            <a:r>
              <a:rPr lang="he-IL" dirty="0" smtClean="0">
                <a:solidFill>
                  <a:schemeClr val="tx2"/>
                </a:solidFill>
              </a:rPr>
              <a:t>ביום </a:t>
            </a:r>
            <a:r>
              <a:rPr lang="he-IL" dirty="0">
                <a:solidFill>
                  <a:schemeClr val="tx2"/>
                </a:solidFill>
              </a:rPr>
              <a:t>הבדיקה? </a:t>
            </a:r>
            <a:r>
              <a:rPr lang="he-IL" dirty="0" smtClean="0">
                <a:solidFill>
                  <a:schemeClr val="tx2"/>
                </a:solidFill>
              </a:rPr>
              <a:t>נמקו.</a:t>
            </a:r>
          </a:p>
          <a:p>
            <a:pPr lvl="0">
              <a:defRPr/>
            </a:pPr>
            <a:r>
              <a:rPr lang="he-IL" dirty="0" smtClean="0">
                <a:solidFill>
                  <a:schemeClr val="tx2"/>
                </a:solidFill>
              </a:rPr>
              <a:t>ב. מהו המשתנה </a:t>
            </a:r>
            <a:r>
              <a:rPr lang="he-IL" dirty="0">
                <a:solidFill>
                  <a:schemeClr val="tx2"/>
                </a:solidFill>
              </a:rPr>
              <a:t>הבלתי </a:t>
            </a:r>
            <a:r>
              <a:rPr lang="he-IL" dirty="0" smtClean="0">
                <a:solidFill>
                  <a:schemeClr val="tx2"/>
                </a:solidFill>
              </a:rPr>
              <a:t>תלוי </a:t>
            </a:r>
            <a:r>
              <a:rPr lang="he-IL" dirty="0">
                <a:solidFill>
                  <a:schemeClr val="tx2"/>
                </a:solidFill>
              </a:rPr>
              <a:t>בניסוי?</a:t>
            </a:r>
          </a:p>
          <a:p>
            <a:pPr lvl="0">
              <a:defRPr/>
            </a:pPr>
            <a:r>
              <a:rPr lang="he-IL" dirty="0">
                <a:solidFill>
                  <a:schemeClr val="tx2"/>
                </a:solidFill>
              </a:rPr>
              <a:t>ג. מהם המשתנים התלויים?</a:t>
            </a:r>
          </a:p>
          <a:p>
            <a:pPr lvl="0">
              <a:defRPr/>
            </a:pPr>
            <a:r>
              <a:rPr lang="he-IL" dirty="0">
                <a:solidFill>
                  <a:schemeClr val="tx2"/>
                </a:solidFill>
              </a:rPr>
              <a:t>ד. באיזה סוג גרף </a:t>
            </a:r>
            <a:r>
              <a:rPr lang="he-IL" dirty="0">
                <a:solidFill>
                  <a:srgbClr val="1D4C72"/>
                </a:solidFill>
              </a:rPr>
              <a:t>יש לבחור על מנת לתאר את תוצאות הניסוי? </a:t>
            </a:r>
            <a:r>
              <a:rPr lang="he-IL" dirty="0" smtClean="0">
                <a:solidFill>
                  <a:srgbClr val="1D4C72"/>
                </a:solidFill>
              </a:rPr>
              <a:t>נמקו.</a:t>
            </a:r>
            <a:endParaRPr lang="he-IL" dirty="0">
              <a:solidFill>
                <a:srgbClr val="1D4C72"/>
              </a:solidFill>
            </a:endParaRPr>
          </a:p>
          <a:p>
            <a:pPr lvl="0">
              <a:defRPr/>
            </a:pPr>
            <a:r>
              <a:rPr lang="he-IL" dirty="0">
                <a:solidFill>
                  <a:srgbClr val="1D4C72"/>
                </a:solidFill>
              </a:rPr>
              <a:t>ה. ציירו גרף המתאר את </a:t>
            </a:r>
            <a:r>
              <a:rPr lang="he-IL" dirty="0" smtClean="0">
                <a:solidFill>
                  <a:srgbClr val="1D4C72"/>
                </a:solidFill>
              </a:rPr>
              <a:t>התוצאות.</a:t>
            </a:r>
            <a:endParaRPr lang="en-US" dirty="0">
              <a:solidFill>
                <a:srgbClr val="1D4C72"/>
              </a:solidFill>
            </a:endParaRPr>
          </a:p>
          <a:p>
            <a:pPr>
              <a:defRPr/>
            </a:pPr>
            <a:endParaRPr lang="en-US" dirty="0">
              <a:solidFill>
                <a:srgbClr val="1D4C72"/>
              </a:solidFill>
            </a:endParaRPr>
          </a:p>
        </p:txBody>
      </p:sp>
      <p:graphicFrame>
        <p:nvGraphicFramePr>
          <p:cNvPr id="8" name="טבלה 7"/>
          <p:cNvGraphicFramePr>
            <a:graphicFrameLocks noGrp="1"/>
          </p:cNvGraphicFramePr>
          <p:nvPr/>
        </p:nvGraphicFramePr>
        <p:xfrm>
          <a:off x="3967163" y="1857375"/>
          <a:ext cx="4360862" cy="1646240"/>
        </p:xfrm>
        <a:graphic>
          <a:graphicData uri="http://schemas.openxmlformats.org/drawingml/2006/table">
            <a:tbl>
              <a:tblPr rtl="1"/>
              <a:tblGrid>
                <a:gridCol w="1169987"/>
                <a:gridCol w="1563688"/>
                <a:gridCol w="1627187"/>
              </a:tblGrid>
              <a:tr h="41156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dirty="0" smtClean="0">
                        <a:ln>
                          <a:noFill/>
                        </a:ln>
                        <a:solidFill>
                          <a:srgbClr val="1D4C72"/>
                        </a:solidFill>
                        <a:effectLst/>
                        <a:latin typeface="Arial" pitchFamily="34" charset="0"/>
                        <a:cs typeface="+mn-cs"/>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50000"/>
                        </a:lnSpc>
                        <a:spcBef>
                          <a:spcPts val="1000"/>
                        </a:spcBef>
                        <a:spcAft>
                          <a:spcPct val="0"/>
                        </a:spcAft>
                        <a:buClrTx/>
                        <a:buSzTx/>
                        <a:buFontTx/>
                        <a:buNone/>
                        <a:tabLst/>
                      </a:pPr>
                      <a:r>
                        <a:rPr kumimoji="0" lang="he-IL" sz="1800" b="1" i="0" u="none" strike="noStrike" cap="none" normalizeH="0" baseline="0" dirty="0" smtClean="0">
                          <a:ln>
                            <a:noFill/>
                          </a:ln>
                          <a:solidFill>
                            <a:srgbClr val="1D4C72"/>
                          </a:solidFill>
                          <a:effectLst/>
                          <a:latin typeface="Arial" pitchFamily="34" charset="0"/>
                          <a:cs typeface="+mn-cs"/>
                        </a:rPr>
                        <a:t>רמת אסטרוגן</a:t>
                      </a:r>
                      <a:endParaRPr kumimoji="0" lang="en-US" sz="1800" b="1" i="1"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50000"/>
                        </a:lnSpc>
                        <a:spcBef>
                          <a:spcPct val="0"/>
                        </a:spcBef>
                        <a:spcAft>
                          <a:spcPct val="0"/>
                        </a:spcAft>
                        <a:buClrTx/>
                        <a:buSzTx/>
                        <a:buFontTx/>
                        <a:buNone/>
                        <a:tabLst>
                          <a:tab pos="158750" algn="l"/>
                          <a:tab pos="273050" algn="l"/>
                          <a:tab pos="387350" algn="l"/>
                        </a:tabLst>
                      </a:pPr>
                      <a:r>
                        <a:rPr kumimoji="0" lang="he-IL" sz="1800" b="1" i="0" u="none" strike="noStrike" cap="none" normalizeH="0" baseline="0" dirty="0" smtClean="0">
                          <a:ln>
                            <a:noFill/>
                          </a:ln>
                          <a:solidFill>
                            <a:srgbClr val="1D4C72"/>
                          </a:solidFill>
                          <a:effectLst/>
                          <a:latin typeface="Arial" pitchFamily="34" charset="0"/>
                          <a:cs typeface="+mn-cs"/>
                        </a:rPr>
                        <a:t>רמת פרוגסטרון</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560">
                <a:tc>
                  <a:txBody>
                    <a:bodyPr/>
                    <a:lstStyle/>
                    <a:p>
                      <a:pPr marL="0" marR="0" lvl="0" indent="0" algn="r" defTabSz="914400" rtl="1" eaLnBrk="1" fontAlgn="base" latinLnBrk="0" hangingPunct="1">
                        <a:lnSpc>
                          <a:spcPct val="150000"/>
                        </a:lnSpc>
                        <a:spcBef>
                          <a:spcPts val="1000"/>
                        </a:spcBef>
                        <a:spcAft>
                          <a:spcPct val="0"/>
                        </a:spcAft>
                        <a:buClrTx/>
                        <a:buSzTx/>
                        <a:buFontTx/>
                        <a:buNone/>
                        <a:tabLst>
                          <a:tab pos="158750" algn="l"/>
                          <a:tab pos="273050" algn="l"/>
                          <a:tab pos="387350" algn="l"/>
                        </a:tabLst>
                      </a:pPr>
                      <a:r>
                        <a:rPr kumimoji="0" lang="he-IL" sz="1800" b="0" i="0" u="none" strike="noStrike" cap="none" normalizeH="0" baseline="0" dirty="0" smtClean="0">
                          <a:ln>
                            <a:noFill/>
                          </a:ln>
                          <a:solidFill>
                            <a:srgbClr val="1D4C72"/>
                          </a:solidFill>
                          <a:effectLst/>
                          <a:latin typeface="Arial" pitchFamily="34" charset="0"/>
                          <a:cs typeface="+mn-cs"/>
                        </a:rPr>
                        <a:t>נבדקת א'</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tab pos="158750" algn="l"/>
                          <a:tab pos="273050" algn="l"/>
                          <a:tab pos="387350" algn="l"/>
                        </a:tabLst>
                      </a:pPr>
                      <a:r>
                        <a:rPr kumimoji="0" lang="he-IL" sz="1800" b="0" i="0" u="none" strike="noStrike" cap="none" normalizeH="0" baseline="0" dirty="0" smtClean="0">
                          <a:ln>
                            <a:noFill/>
                          </a:ln>
                          <a:solidFill>
                            <a:srgbClr val="1D4C72"/>
                          </a:solidFill>
                          <a:effectLst/>
                          <a:latin typeface="Arial" pitchFamily="34" charset="0"/>
                          <a:cs typeface="+mn-cs"/>
                        </a:rPr>
                        <a:t>70</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tab pos="158750" algn="l"/>
                          <a:tab pos="273050" algn="l"/>
                          <a:tab pos="387350" algn="l"/>
                        </a:tabLst>
                      </a:pPr>
                      <a:r>
                        <a:rPr kumimoji="0" lang="he-IL" sz="1800" b="0" i="0" u="none" strike="noStrike" cap="none" normalizeH="0" baseline="0" dirty="0" smtClean="0">
                          <a:ln>
                            <a:noFill/>
                          </a:ln>
                          <a:solidFill>
                            <a:srgbClr val="1D4C72"/>
                          </a:solidFill>
                          <a:effectLst/>
                          <a:latin typeface="Arial" pitchFamily="34" charset="0"/>
                          <a:cs typeface="+mn-cs"/>
                        </a:rPr>
                        <a:t>97</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560">
                <a:tc>
                  <a:txBody>
                    <a:bodyPr/>
                    <a:lstStyle/>
                    <a:p>
                      <a:pPr marL="0" marR="0" lvl="0" indent="0" algn="r" defTabSz="914400" rtl="1" eaLnBrk="1" fontAlgn="base" latinLnBrk="0" hangingPunct="1">
                        <a:lnSpc>
                          <a:spcPct val="150000"/>
                        </a:lnSpc>
                        <a:spcBef>
                          <a:spcPct val="0"/>
                        </a:spcBef>
                        <a:spcAft>
                          <a:spcPct val="0"/>
                        </a:spcAft>
                        <a:buClrTx/>
                        <a:buSzTx/>
                        <a:buFontTx/>
                        <a:buNone/>
                        <a:tabLst>
                          <a:tab pos="158750" algn="l"/>
                          <a:tab pos="273050" algn="l"/>
                          <a:tab pos="387350" algn="l"/>
                        </a:tabLst>
                      </a:pPr>
                      <a:r>
                        <a:rPr kumimoji="0" lang="he-IL" sz="1800" b="0" i="0" u="none" strike="noStrike" cap="none" normalizeH="0" baseline="0" dirty="0" smtClean="0">
                          <a:ln>
                            <a:noFill/>
                          </a:ln>
                          <a:solidFill>
                            <a:srgbClr val="1D4C72"/>
                          </a:solidFill>
                          <a:effectLst/>
                          <a:latin typeface="Arial" pitchFamily="34" charset="0"/>
                          <a:cs typeface="+mn-cs"/>
                        </a:rPr>
                        <a:t>נבדקת ב'</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tab pos="158750" algn="l"/>
                          <a:tab pos="273050" algn="l"/>
                          <a:tab pos="387350" algn="l"/>
                        </a:tabLst>
                      </a:pPr>
                      <a:r>
                        <a:rPr kumimoji="0" lang="he-IL" sz="1800" b="0" i="0" u="none" strike="noStrike" cap="none" normalizeH="0" baseline="0" dirty="0" smtClean="0">
                          <a:ln>
                            <a:noFill/>
                          </a:ln>
                          <a:solidFill>
                            <a:srgbClr val="1D4C72"/>
                          </a:solidFill>
                          <a:effectLst/>
                          <a:latin typeface="Arial" pitchFamily="34" charset="0"/>
                          <a:cs typeface="+mn-cs"/>
                        </a:rPr>
                        <a:t>90</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tab pos="158750" algn="l"/>
                          <a:tab pos="273050" algn="l"/>
                          <a:tab pos="387350" algn="l"/>
                        </a:tabLst>
                      </a:pPr>
                      <a:r>
                        <a:rPr kumimoji="0" lang="he-IL" sz="1800" b="0" i="0" u="none" strike="noStrike" cap="none" normalizeH="0" baseline="0" dirty="0" smtClean="0">
                          <a:ln>
                            <a:noFill/>
                          </a:ln>
                          <a:solidFill>
                            <a:srgbClr val="1D4C72"/>
                          </a:solidFill>
                          <a:effectLst/>
                          <a:latin typeface="Arial" pitchFamily="34" charset="0"/>
                          <a:cs typeface="+mn-cs"/>
                        </a:rPr>
                        <a:t>7</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560">
                <a:tc>
                  <a:txBody>
                    <a:bodyPr/>
                    <a:lstStyle/>
                    <a:p>
                      <a:pPr marL="0" marR="0" lvl="0" indent="0" algn="r" defTabSz="914400" rtl="1" eaLnBrk="1" fontAlgn="base" latinLnBrk="0" hangingPunct="1">
                        <a:lnSpc>
                          <a:spcPct val="150000"/>
                        </a:lnSpc>
                        <a:spcBef>
                          <a:spcPct val="0"/>
                        </a:spcBef>
                        <a:spcAft>
                          <a:spcPct val="0"/>
                        </a:spcAft>
                        <a:buClrTx/>
                        <a:buSzTx/>
                        <a:buFontTx/>
                        <a:buNone/>
                        <a:tabLst>
                          <a:tab pos="158750" algn="l"/>
                          <a:tab pos="273050" algn="l"/>
                          <a:tab pos="387350" algn="l"/>
                        </a:tabLst>
                      </a:pPr>
                      <a:r>
                        <a:rPr kumimoji="0" lang="he-IL" sz="1800" b="0" i="0" u="none" strike="noStrike" cap="none" normalizeH="0" baseline="0" dirty="0" smtClean="0">
                          <a:ln>
                            <a:noFill/>
                          </a:ln>
                          <a:solidFill>
                            <a:srgbClr val="1D4C72"/>
                          </a:solidFill>
                          <a:effectLst/>
                          <a:latin typeface="Arial" pitchFamily="34" charset="0"/>
                          <a:cs typeface="+mn-cs"/>
                        </a:rPr>
                        <a:t>נבדקת ג'</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tab pos="158750" algn="l"/>
                          <a:tab pos="273050" algn="l"/>
                          <a:tab pos="387350" algn="l"/>
                        </a:tabLst>
                      </a:pPr>
                      <a:r>
                        <a:rPr kumimoji="0" lang="he-IL" sz="1800" b="0" i="0" u="none" strike="noStrike" cap="none" normalizeH="0" baseline="0" dirty="0" smtClean="0">
                          <a:ln>
                            <a:noFill/>
                          </a:ln>
                          <a:solidFill>
                            <a:srgbClr val="1D4C72"/>
                          </a:solidFill>
                          <a:effectLst/>
                          <a:latin typeface="Arial" pitchFamily="34" charset="0"/>
                          <a:cs typeface="+mn-cs"/>
                        </a:rPr>
                        <a:t>30</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tab pos="158750" algn="l"/>
                          <a:tab pos="273050" algn="l"/>
                          <a:tab pos="387350" algn="l"/>
                        </a:tabLst>
                      </a:pPr>
                      <a:r>
                        <a:rPr kumimoji="0" lang="he-IL" sz="1800" b="0" i="0" u="none" strike="noStrike" cap="none" normalizeH="0" baseline="0" dirty="0" smtClean="0">
                          <a:ln>
                            <a:noFill/>
                          </a:ln>
                          <a:solidFill>
                            <a:srgbClr val="1D4C72"/>
                          </a:solidFill>
                          <a:effectLst/>
                          <a:latin typeface="Arial" pitchFamily="34" charset="0"/>
                          <a:cs typeface="+mn-cs"/>
                        </a:rPr>
                        <a:t>5</a:t>
                      </a:r>
                      <a:endParaRPr kumimoji="0" lang="en-US" sz="18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 name="מלבן 10"/>
          <p:cNvSpPr/>
          <p:nvPr/>
        </p:nvSpPr>
        <p:spPr>
          <a:xfrm>
            <a:off x="683568" y="6093296"/>
            <a:ext cx="7973104" cy="338554"/>
          </a:xfrm>
          <a:prstGeom prst="rect">
            <a:avLst/>
          </a:prstGeom>
        </p:spPr>
        <p:txBody>
          <a:bodyPr wrap="square">
            <a:spAutoFit/>
          </a:bodyPr>
          <a:lstStyle/>
          <a:p>
            <a:r>
              <a:rPr lang="he-IL" sz="1600" dirty="0" smtClean="0">
                <a:solidFill>
                  <a:srgbClr val="1D4C72"/>
                </a:solidFill>
              </a:rPr>
              <a:t>* הכנה למיומנויות הנדרשות בבחינת הבגרות במעבדה.</a:t>
            </a:r>
            <a:endParaRPr lang="he-IL" sz="1600" dirty="0"/>
          </a:p>
        </p:txBody>
      </p:sp>
      <p:sp>
        <p:nvSpPr>
          <p:cNvPr id="12"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3"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31</a:t>
            </a:fld>
            <a:endParaRPr lang="he-IL" sz="1100" dirty="0" smtClean="0">
              <a:solidFill>
                <a:srgbClr val="A6A6A6"/>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smtClean="0">
                <a:solidFill>
                  <a:srgbClr val="FF6600"/>
                </a:solidFill>
                <a:latin typeface="+mn-lt"/>
                <a:ea typeface="+mn-ea"/>
                <a:cs typeface="+mn-cs"/>
              </a:rPr>
              <a:t>תשובה</a:t>
            </a:r>
          </a:p>
        </p:txBody>
      </p:sp>
      <p:sp>
        <p:nvSpPr>
          <p:cNvPr id="10" name="TextBox 9"/>
          <p:cNvSpPr txBox="1"/>
          <p:nvPr/>
        </p:nvSpPr>
        <p:spPr>
          <a:xfrm>
            <a:off x="214313" y="571500"/>
            <a:ext cx="8307387" cy="230832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8 </a:t>
            </a:r>
            <a:r>
              <a:rPr lang="he-IL" b="1" dirty="0">
                <a:solidFill>
                  <a:srgbClr val="1D4C72"/>
                </a:solidFill>
              </a:rPr>
              <a:t>(בגרות 2006):</a:t>
            </a: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p:txBody>
      </p:sp>
      <p:sp>
        <p:nvSpPr>
          <p:cNvPr id="11" name="Rectangle 12"/>
          <p:cNvSpPr/>
          <p:nvPr/>
        </p:nvSpPr>
        <p:spPr>
          <a:xfrm>
            <a:off x="214314" y="908720"/>
            <a:ext cx="8491786" cy="583264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14000"/>
              </a:lnSpc>
              <a:defRPr/>
            </a:pPr>
            <a:r>
              <a:rPr lang="he-IL" b="1" dirty="0">
                <a:solidFill>
                  <a:prstClr val="black"/>
                </a:solidFill>
              </a:rPr>
              <a:t>תשובה:</a:t>
            </a:r>
            <a:endParaRPr lang="he-IL" dirty="0">
              <a:solidFill>
                <a:prstClr val="black"/>
              </a:solidFill>
            </a:endParaRPr>
          </a:p>
          <a:p>
            <a:pPr>
              <a:lnSpc>
                <a:spcPct val="114000"/>
              </a:lnSpc>
              <a:defRPr/>
            </a:pPr>
            <a:r>
              <a:rPr lang="he-IL" kern="0" dirty="0" smtClean="0">
                <a:solidFill>
                  <a:sysClr val="windowText" lastClr="000000"/>
                </a:solidFill>
                <a:latin typeface="Calibri"/>
              </a:rPr>
              <a:t>א. </a:t>
            </a:r>
            <a:r>
              <a:rPr lang="he-IL" u="sng" kern="0" dirty="0" smtClean="0">
                <a:solidFill>
                  <a:sysClr val="windowText" lastClr="000000"/>
                </a:solidFill>
                <a:latin typeface="Calibri"/>
              </a:rPr>
              <a:t>נבדקת </a:t>
            </a:r>
            <a:r>
              <a:rPr lang="he-IL" u="sng" kern="0" dirty="0">
                <a:solidFill>
                  <a:sysClr val="windowText" lastClr="000000"/>
                </a:solidFill>
                <a:latin typeface="Calibri"/>
              </a:rPr>
              <a:t>א</a:t>
            </a:r>
            <a:r>
              <a:rPr lang="he-IL" kern="0" dirty="0">
                <a:solidFill>
                  <a:sysClr val="windowText" lastClr="000000"/>
                </a:solidFill>
                <a:latin typeface="Calibri"/>
              </a:rPr>
              <a:t>' נמצאת בתקופה שאחרי הביוץ, בערך בשבוע השלישי של המחזור החודשי (לקראת סופו), בשלב שבו הגופיף הצהוב כבר התפתח. </a:t>
            </a:r>
            <a:r>
              <a:rPr lang="he-IL" u="sng" kern="0" dirty="0">
                <a:solidFill>
                  <a:sysClr val="windowText" lastClr="000000"/>
                </a:solidFill>
                <a:latin typeface="Calibri"/>
              </a:rPr>
              <a:t>נימוק</a:t>
            </a:r>
            <a:r>
              <a:rPr lang="he-IL" kern="0" dirty="0">
                <a:solidFill>
                  <a:sysClr val="windowText" lastClr="000000"/>
                </a:solidFill>
                <a:latin typeface="Calibri"/>
              </a:rPr>
              <a:t>: בשלב זה רמת הפרוגסטרון, שמופרש על ידי הגופיף הצהוב, מקסימלית, וגם רמת האסטרוגן די גבוהה</a:t>
            </a:r>
            <a:r>
              <a:rPr lang="he-IL" kern="0" dirty="0" smtClean="0">
                <a:solidFill>
                  <a:sysClr val="windowText" lastClr="000000"/>
                </a:solidFill>
                <a:latin typeface="Calibri"/>
              </a:rPr>
              <a:t>.</a:t>
            </a:r>
            <a:endParaRPr lang="he-IL" sz="1000" kern="0" dirty="0">
              <a:solidFill>
                <a:sysClr val="windowText" lastClr="000000"/>
              </a:solidFill>
              <a:latin typeface="Calibri"/>
            </a:endParaRPr>
          </a:p>
          <a:p>
            <a:pPr>
              <a:lnSpc>
                <a:spcPct val="114000"/>
              </a:lnSpc>
              <a:defRPr/>
            </a:pPr>
            <a:r>
              <a:rPr lang="he-IL" u="sng" kern="0" dirty="0">
                <a:solidFill>
                  <a:sysClr val="windowText" lastClr="000000"/>
                </a:solidFill>
                <a:latin typeface="Calibri"/>
              </a:rPr>
              <a:t>נבדקת ב</a:t>
            </a:r>
            <a:r>
              <a:rPr lang="he-IL" kern="0" dirty="0">
                <a:solidFill>
                  <a:sysClr val="windowText" lastClr="000000"/>
                </a:solidFill>
                <a:latin typeface="Calibri"/>
              </a:rPr>
              <a:t>' נמצאת בשלב הביוץ או ממש לפני הביוץ. </a:t>
            </a:r>
            <a:r>
              <a:rPr lang="he-IL" u="sng" kern="0" dirty="0">
                <a:solidFill>
                  <a:sysClr val="windowText" lastClr="000000"/>
                </a:solidFill>
                <a:latin typeface="Calibri"/>
              </a:rPr>
              <a:t>נימוק</a:t>
            </a:r>
            <a:r>
              <a:rPr lang="he-IL" kern="0" dirty="0">
                <a:solidFill>
                  <a:sysClr val="windowText" lastClr="000000"/>
                </a:solidFill>
                <a:latin typeface="Calibri"/>
              </a:rPr>
              <a:t>: בשלב זה רמת האסטרוגן מקסימלית ורמת הפרוגסטרון נמוכה</a:t>
            </a:r>
            <a:r>
              <a:rPr lang="he-IL" kern="0" dirty="0" smtClean="0">
                <a:solidFill>
                  <a:sysClr val="windowText" lastClr="000000"/>
                </a:solidFill>
                <a:latin typeface="Calibri"/>
              </a:rPr>
              <a:t>.</a:t>
            </a:r>
            <a:endParaRPr lang="he-IL" sz="1000" kern="0" dirty="0">
              <a:solidFill>
                <a:sysClr val="windowText" lastClr="000000"/>
              </a:solidFill>
              <a:latin typeface="Calibri"/>
            </a:endParaRPr>
          </a:p>
          <a:p>
            <a:pPr>
              <a:lnSpc>
                <a:spcPct val="114000"/>
              </a:lnSpc>
              <a:defRPr/>
            </a:pPr>
            <a:r>
              <a:rPr lang="he-IL" u="sng" kern="0" dirty="0">
                <a:solidFill>
                  <a:sysClr val="windowText" lastClr="000000"/>
                </a:solidFill>
                <a:latin typeface="Calibri"/>
              </a:rPr>
              <a:t>נבדקת ג</a:t>
            </a:r>
            <a:r>
              <a:rPr lang="he-IL" kern="0" dirty="0">
                <a:solidFill>
                  <a:sysClr val="windowText" lastClr="000000"/>
                </a:solidFill>
                <a:latin typeface="Calibri"/>
              </a:rPr>
              <a:t>'</a:t>
            </a:r>
            <a:r>
              <a:rPr lang="he-IL" b="1" kern="0" dirty="0">
                <a:solidFill>
                  <a:sysClr val="windowText" lastClr="000000"/>
                </a:solidFill>
                <a:latin typeface="Calibri"/>
              </a:rPr>
              <a:t> </a:t>
            </a:r>
            <a:r>
              <a:rPr lang="he-IL" kern="0" dirty="0">
                <a:solidFill>
                  <a:sysClr val="windowText" lastClr="000000"/>
                </a:solidFill>
                <a:latin typeface="Calibri"/>
              </a:rPr>
              <a:t>נמצאת בתחילת המחזור החודשי (בשלב הווסת) או מיד לאחר מכן, בשלב הראשוני של גדילת הזקיק. </a:t>
            </a:r>
            <a:r>
              <a:rPr lang="he-IL" u="sng" kern="0" dirty="0">
                <a:solidFill>
                  <a:sysClr val="windowText" lastClr="000000"/>
                </a:solidFill>
                <a:latin typeface="Calibri"/>
              </a:rPr>
              <a:t>נימוק</a:t>
            </a:r>
            <a:r>
              <a:rPr lang="he-IL" kern="0" dirty="0">
                <a:solidFill>
                  <a:sysClr val="windowText" lastClr="000000"/>
                </a:solidFill>
                <a:latin typeface="Calibri"/>
              </a:rPr>
              <a:t>: בשלב זה גם רמת האסטרוגן וגם רמת הפרוגסטרון נמוכות מאוד</a:t>
            </a:r>
            <a:r>
              <a:rPr lang="he-IL" kern="0" dirty="0" smtClean="0">
                <a:solidFill>
                  <a:sysClr val="windowText" lastClr="000000"/>
                </a:solidFill>
                <a:latin typeface="Calibri"/>
              </a:rPr>
              <a:t>.</a:t>
            </a:r>
          </a:p>
          <a:p>
            <a:pPr>
              <a:lnSpc>
                <a:spcPct val="114000"/>
              </a:lnSpc>
              <a:defRPr/>
            </a:pPr>
            <a:r>
              <a:rPr lang="he-IL" kern="0" dirty="0" smtClean="0">
                <a:solidFill>
                  <a:sysClr val="windowText" lastClr="000000"/>
                </a:solidFill>
                <a:latin typeface="Calibri"/>
              </a:rPr>
              <a:t>ב. משתנה בלתי תלוי: הנשים הנבדקות. ג. משתנים תלויים: רמת האסטרוגן, ורמת הפרוגסטרון.</a:t>
            </a:r>
          </a:p>
          <a:p>
            <a:pPr>
              <a:lnSpc>
                <a:spcPct val="114000"/>
              </a:lnSpc>
              <a:defRPr/>
            </a:pPr>
            <a:r>
              <a:rPr lang="he-IL" kern="0" dirty="0" smtClean="0">
                <a:solidFill>
                  <a:sysClr val="windowText" lastClr="000000"/>
                </a:solidFill>
                <a:latin typeface="Calibri"/>
              </a:rPr>
              <a:t>ד. גרף עמודות. נימוק: המשתנה הבלתי תלוי (הנשים) הוא משתנה בדיד.</a:t>
            </a:r>
          </a:p>
          <a:p>
            <a:pPr>
              <a:lnSpc>
                <a:spcPct val="114000"/>
              </a:lnSpc>
              <a:defRPr/>
            </a:pPr>
            <a:endParaRPr lang="he-IL" kern="0" dirty="0" smtClean="0">
              <a:solidFill>
                <a:sysClr val="windowText" lastClr="000000"/>
              </a:solidFill>
              <a:latin typeface="Calibri"/>
            </a:endParaRPr>
          </a:p>
          <a:p>
            <a:pPr>
              <a:lnSpc>
                <a:spcPct val="114000"/>
              </a:lnSpc>
              <a:defRPr/>
            </a:pPr>
            <a:endParaRPr lang="he-IL" kern="0" dirty="0" smtClean="0">
              <a:solidFill>
                <a:sysClr val="windowText" lastClr="000000"/>
              </a:solidFill>
              <a:latin typeface="Calibri"/>
            </a:endParaRPr>
          </a:p>
          <a:p>
            <a:pPr>
              <a:lnSpc>
                <a:spcPct val="114000"/>
              </a:lnSpc>
              <a:defRPr/>
            </a:pPr>
            <a:endParaRPr lang="he-IL" kern="0" dirty="0">
              <a:solidFill>
                <a:sysClr val="windowText" lastClr="000000"/>
              </a:solidFill>
              <a:latin typeface="Calibri"/>
            </a:endParaRPr>
          </a:p>
          <a:p>
            <a:pPr>
              <a:lnSpc>
                <a:spcPct val="114000"/>
              </a:lnSpc>
              <a:defRPr/>
            </a:pPr>
            <a:endParaRPr lang="he-IL" b="1" dirty="0">
              <a:solidFill>
                <a:prstClr val="black"/>
              </a:solidFill>
            </a:endParaRPr>
          </a:p>
          <a:p>
            <a:pPr>
              <a:lnSpc>
                <a:spcPct val="114000"/>
              </a:lnSpc>
              <a:defRPr/>
            </a:pPr>
            <a:endParaRPr lang="he-IL" b="1" dirty="0">
              <a:solidFill>
                <a:prstClr val="black"/>
              </a:solidFill>
            </a:endParaRPr>
          </a:p>
        </p:txBody>
      </p:sp>
      <p:graphicFrame>
        <p:nvGraphicFramePr>
          <p:cNvPr id="8" name="טבלה 7"/>
          <p:cNvGraphicFramePr>
            <a:graphicFrameLocks noGrp="1"/>
          </p:cNvGraphicFramePr>
          <p:nvPr>
            <p:extLst>
              <p:ext uri="{D42A27DB-BD31-4B8C-83A1-F6EECF244321}">
                <p14:modId xmlns:p14="http://schemas.microsoft.com/office/powerpoint/2010/main" val="4000294724"/>
              </p:ext>
            </p:extLst>
          </p:nvPr>
        </p:nvGraphicFramePr>
        <p:xfrm>
          <a:off x="323528" y="4509120"/>
          <a:ext cx="4360862" cy="1646240"/>
        </p:xfrm>
        <a:graphic>
          <a:graphicData uri="http://schemas.openxmlformats.org/drawingml/2006/table">
            <a:tbl>
              <a:tblPr rtl="1"/>
              <a:tblGrid>
                <a:gridCol w="1169987"/>
                <a:gridCol w="1563688"/>
                <a:gridCol w="1627187"/>
              </a:tblGrid>
              <a:tr h="41156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he-IL" sz="1400" b="0" i="0" u="none" strike="noStrike" cap="none" normalizeH="0" baseline="0" dirty="0" smtClean="0">
                        <a:ln>
                          <a:noFill/>
                        </a:ln>
                        <a:solidFill>
                          <a:srgbClr val="1D4C72"/>
                        </a:solidFill>
                        <a:effectLst/>
                        <a:latin typeface="Arial" pitchFamily="34" charset="0"/>
                        <a:cs typeface="+mn-cs"/>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50000"/>
                        </a:lnSpc>
                        <a:spcBef>
                          <a:spcPts val="1000"/>
                        </a:spcBef>
                        <a:spcAft>
                          <a:spcPct val="0"/>
                        </a:spcAft>
                        <a:buClrTx/>
                        <a:buSzTx/>
                        <a:buFontTx/>
                        <a:buNone/>
                        <a:tabLst/>
                      </a:pPr>
                      <a:r>
                        <a:rPr kumimoji="0" lang="he-IL" sz="1400" b="1" i="0" u="none" strike="noStrike" cap="none" normalizeH="0" baseline="0" dirty="0" smtClean="0">
                          <a:ln>
                            <a:noFill/>
                          </a:ln>
                          <a:solidFill>
                            <a:srgbClr val="1D4C72"/>
                          </a:solidFill>
                          <a:effectLst/>
                          <a:latin typeface="Arial" pitchFamily="34" charset="0"/>
                          <a:cs typeface="+mn-cs"/>
                        </a:rPr>
                        <a:t>רמת אסטרוגן</a:t>
                      </a:r>
                      <a:endParaRPr kumimoji="0" lang="en-US" sz="1400" b="1" i="1"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50000"/>
                        </a:lnSpc>
                        <a:spcBef>
                          <a:spcPct val="0"/>
                        </a:spcBef>
                        <a:spcAft>
                          <a:spcPct val="0"/>
                        </a:spcAft>
                        <a:buClrTx/>
                        <a:buSzTx/>
                        <a:buFontTx/>
                        <a:buNone/>
                        <a:tabLst>
                          <a:tab pos="158750" algn="l"/>
                          <a:tab pos="273050" algn="l"/>
                          <a:tab pos="387350" algn="l"/>
                        </a:tabLst>
                      </a:pPr>
                      <a:r>
                        <a:rPr kumimoji="0" lang="he-IL" sz="1400" b="1" i="0" u="none" strike="noStrike" cap="none" normalizeH="0" baseline="0" dirty="0" smtClean="0">
                          <a:ln>
                            <a:noFill/>
                          </a:ln>
                          <a:solidFill>
                            <a:srgbClr val="1D4C72"/>
                          </a:solidFill>
                          <a:effectLst/>
                          <a:latin typeface="Arial" pitchFamily="34" charset="0"/>
                          <a:cs typeface="+mn-cs"/>
                        </a:rPr>
                        <a:t>רמת פרוגסטרון</a:t>
                      </a:r>
                      <a:endParaRPr kumimoji="0" lang="en-US" sz="14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560">
                <a:tc>
                  <a:txBody>
                    <a:bodyPr/>
                    <a:lstStyle/>
                    <a:p>
                      <a:pPr marL="0" marR="0" lvl="0" indent="0" algn="r" defTabSz="914400" rtl="1" eaLnBrk="1" fontAlgn="base" latinLnBrk="0" hangingPunct="1">
                        <a:lnSpc>
                          <a:spcPct val="150000"/>
                        </a:lnSpc>
                        <a:spcBef>
                          <a:spcPts val="1000"/>
                        </a:spcBef>
                        <a:spcAft>
                          <a:spcPct val="0"/>
                        </a:spcAft>
                        <a:buClrTx/>
                        <a:buSzTx/>
                        <a:buFontTx/>
                        <a:buNone/>
                        <a:tabLst>
                          <a:tab pos="158750" algn="l"/>
                          <a:tab pos="273050" algn="l"/>
                          <a:tab pos="387350" algn="l"/>
                        </a:tabLst>
                      </a:pPr>
                      <a:r>
                        <a:rPr kumimoji="0" lang="he-IL" sz="1400" b="0" i="0" u="none" strike="noStrike" cap="none" normalizeH="0" baseline="0" dirty="0" smtClean="0">
                          <a:ln>
                            <a:noFill/>
                          </a:ln>
                          <a:solidFill>
                            <a:srgbClr val="1D4C72"/>
                          </a:solidFill>
                          <a:effectLst/>
                          <a:latin typeface="Arial" pitchFamily="34" charset="0"/>
                          <a:cs typeface="+mn-cs"/>
                        </a:rPr>
                        <a:t>נבדקת א'</a:t>
                      </a:r>
                      <a:endParaRPr kumimoji="0" lang="en-US" sz="14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tab pos="158750" algn="l"/>
                          <a:tab pos="273050" algn="l"/>
                          <a:tab pos="387350" algn="l"/>
                        </a:tabLst>
                      </a:pPr>
                      <a:r>
                        <a:rPr kumimoji="0" lang="he-IL" sz="1400" b="0" i="0" u="none" strike="noStrike" cap="none" normalizeH="0" baseline="0" dirty="0" smtClean="0">
                          <a:ln>
                            <a:noFill/>
                          </a:ln>
                          <a:solidFill>
                            <a:srgbClr val="1D4C72"/>
                          </a:solidFill>
                          <a:effectLst/>
                          <a:latin typeface="Arial" pitchFamily="34" charset="0"/>
                          <a:cs typeface="+mn-cs"/>
                        </a:rPr>
                        <a:t>70</a:t>
                      </a:r>
                      <a:endParaRPr kumimoji="0" lang="en-US" sz="14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tab pos="158750" algn="l"/>
                          <a:tab pos="273050" algn="l"/>
                          <a:tab pos="387350" algn="l"/>
                        </a:tabLst>
                      </a:pPr>
                      <a:r>
                        <a:rPr kumimoji="0" lang="he-IL" sz="1400" b="0" i="0" u="none" strike="noStrike" cap="none" normalizeH="0" baseline="0" dirty="0" smtClean="0">
                          <a:ln>
                            <a:noFill/>
                          </a:ln>
                          <a:solidFill>
                            <a:srgbClr val="1D4C72"/>
                          </a:solidFill>
                          <a:effectLst/>
                          <a:latin typeface="Arial" pitchFamily="34" charset="0"/>
                          <a:cs typeface="+mn-cs"/>
                        </a:rPr>
                        <a:t>97</a:t>
                      </a:r>
                      <a:endParaRPr kumimoji="0" lang="en-US" sz="14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560">
                <a:tc>
                  <a:txBody>
                    <a:bodyPr/>
                    <a:lstStyle/>
                    <a:p>
                      <a:pPr marL="0" marR="0" lvl="0" indent="0" algn="r" defTabSz="914400" rtl="1" eaLnBrk="1" fontAlgn="base" latinLnBrk="0" hangingPunct="1">
                        <a:lnSpc>
                          <a:spcPct val="150000"/>
                        </a:lnSpc>
                        <a:spcBef>
                          <a:spcPct val="0"/>
                        </a:spcBef>
                        <a:spcAft>
                          <a:spcPct val="0"/>
                        </a:spcAft>
                        <a:buClrTx/>
                        <a:buSzTx/>
                        <a:buFontTx/>
                        <a:buNone/>
                        <a:tabLst>
                          <a:tab pos="158750" algn="l"/>
                          <a:tab pos="273050" algn="l"/>
                          <a:tab pos="387350" algn="l"/>
                        </a:tabLst>
                      </a:pPr>
                      <a:r>
                        <a:rPr kumimoji="0" lang="he-IL" sz="1400" b="0" i="0" u="none" strike="noStrike" cap="none" normalizeH="0" baseline="0" dirty="0" smtClean="0">
                          <a:ln>
                            <a:noFill/>
                          </a:ln>
                          <a:solidFill>
                            <a:srgbClr val="1D4C72"/>
                          </a:solidFill>
                          <a:effectLst/>
                          <a:latin typeface="Arial" pitchFamily="34" charset="0"/>
                          <a:cs typeface="+mn-cs"/>
                        </a:rPr>
                        <a:t>נבדקת ב'</a:t>
                      </a:r>
                      <a:endParaRPr kumimoji="0" lang="en-US" sz="14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tab pos="158750" algn="l"/>
                          <a:tab pos="273050" algn="l"/>
                          <a:tab pos="387350" algn="l"/>
                        </a:tabLst>
                      </a:pPr>
                      <a:r>
                        <a:rPr kumimoji="0" lang="he-IL" sz="1400" b="0" i="0" u="none" strike="noStrike" cap="none" normalizeH="0" baseline="0" dirty="0" smtClean="0">
                          <a:ln>
                            <a:noFill/>
                          </a:ln>
                          <a:solidFill>
                            <a:srgbClr val="1D4C72"/>
                          </a:solidFill>
                          <a:effectLst/>
                          <a:latin typeface="Arial" pitchFamily="34" charset="0"/>
                          <a:cs typeface="+mn-cs"/>
                        </a:rPr>
                        <a:t>90</a:t>
                      </a:r>
                      <a:endParaRPr kumimoji="0" lang="en-US" sz="14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tab pos="158750" algn="l"/>
                          <a:tab pos="273050" algn="l"/>
                          <a:tab pos="387350" algn="l"/>
                        </a:tabLst>
                      </a:pPr>
                      <a:r>
                        <a:rPr kumimoji="0" lang="he-IL" sz="1400" b="0" i="0" u="none" strike="noStrike" cap="none" normalizeH="0" baseline="0" dirty="0" smtClean="0">
                          <a:ln>
                            <a:noFill/>
                          </a:ln>
                          <a:solidFill>
                            <a:srgbClr val="1D4C72"/>
                          </a:solidFill>
                          <a:effectLst/>
                          <a:latin typeface="Arial" pitchFamily="34" charset="0"/>
                          <a:cs typeface="+mn-cs"/>
                        </a:rPr>
                        <a:t>7</a:t>
                      </a:r>
                      <a:endParaRPr kumimoji="0" lang="en-US" sz="14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560">
                <a:tc>
                  <a:txBody>
                    <a:bodyPr/>
                    <a:lstStyle/>
                    <a:p>
                      <a:pPr marL="0" marR="0" lvl="0" indent="0" algn="r" defTabSz="914400" rtl="1" eaLnBrk="1" fontAlgn="base" latinLnBrk="0" hangingPunct="1">
                        <a:lnSpc>
                          <a:spcPct val="150000"/>
                        </a:lnSpc>
                        <a:spcBef>
                          <a:spcPct val="0"/>
                        </a:spcBef>
                        <a:spcAft>
                          <a:spcPct val="0"/>
                        </a:spcAft>
                        <a:buClrTx/>
                        <a:buSzTx/>
                        <a:buFontTx/>
                        <a:buNone/>
                        <a:tabLst>
                          <a:tab pos="158750" algn="l"/>
                          <a:tab pos="273050" algn="l"/>
                          <a:tab pos="387350" algn="l"/>
                        </a:tabLst>
                      </a:pPr>
                      <a:r>
                        <a:rPr kumimoji="0" lang="he-IL" sz="1400" b="0" i="0" u="none" strike="noStrike" cap="none" normalizeH="0" baseline="0" dirty="0" smtClean="0">
                          <a:ln>
                            <a:noFill/>
                          </a:ln>
                          <a:solidFill>
                            <a:srgbClr val="1D4C72"/>
                          </a:solidFill>
                          <a:effectLst/>
                          <a:latin typeface="Arial" pitchFamily="34" charset="0"/>
                          <a:cs typeface="+mn-cs"/>
                        </a:rPr>
                        <a:t>נבדקת ג'</a:t>
                      </a:r>
                      <a:endParaRPr kumimoji="0" lang="en-US" sz="14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tab pos="158750" algn="l"/>
                          <a:tab pos="273050" algn="l"/>
                          <a:tab pos="387350" algn="l"/>
                        </a:tabLst>
                      </a:pPr>
                      <a:r>
                        <a:rPr kumimoji="0" lang="he-IL" sz="1400" b="0" i="0" u="none" strike="noStrike" cap="none" normalizeH="0" baseline="0" dirty="0" smtClean="0">
                          <a:ln>
                            <a:noFill/>
                          </a:ln>
                          <a:solidFill>
                            <a:srgbClr val="1D4C72"/>
                          </a:solidFill>
                          <a:effectLst/>
                          <a:latin typeface="Arial" pitchFamily="34" charset="0"/>
                          <a:cs typeface="+mn-cs"/>
                        </a:rPr>
                        <a:t>30</a:t>
                      </a:r>
                      <a:endParaRPr kumimoji="0" lang="en-US" sz="14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50000"/>
                        </a:lnSpc>
                        <a:spcBef>
                          <a:spcPct val="0"/>
                        </a:spcBef>
                        <a:spcAft>
                          <a:spcPct val="0"/>
                        </a:spcAft>
                        <a:buClrTx/>
                        <a:buSzTx/>
                        <a:buFontTx/>
                        <a:buNone/>
                        <a:tabLst>
                          <a:tab pos="158750" algn="l"/>
                          <a:tab pos="273050" algn="l"/>
                          <a:tab pos="387350" algn="l"/>
                        </a:tabLst>
                      </a:pPr>
                      <a:r>
                        <a:rPr kumimoji="0" lang="he-IL" sz="1400" b="0" i="0" u="none" strike="noStrike" cap="none" normalizeH="0" baseline="0" dirty="0" smtClean="0">
                          <a:ln>
                            <a:noFill/>
                          </a:ln>
                          <a:solidFill>
                            <a:srgbClr val="1D4C72"/>
                          </a:solidFill>
                          <a:effectLst/>
                          <a:latin typeface="Arial" pitchFamily="34" charset="0"/>
                          <a:cs typeface="+mn-cs"/>
                        </a:rPr>
                        <a:t>5</a:t>
                      </a:r>
                      <a:endParaRPr kumimoji="0" lang="en-US" sz="1400" b="0" i="0" u="none" strike="noStrike" cap="none" normalizeH="0" baseline="0" dirty="0" smtClean="0">
                        <a:ln>
                          <a:noFill/>
                        </a:ln>
                        <a:solidFill>
                          <a:srgbClr val="1D4C72"/>
                        </a:solidFill>
                        <a:effectLst/>
                        <a:latin typeface="Arial" pitchFamily="34" charset="0"/>
                        <a:cs typeface="+mn-cs"/>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 name="תרשים 11"/>
          <p:cNvGraphicFramePr>
            <a:graphicFrameLocks/>
          </p:cNvGraphicFramePr>
          <p:nvPr>
            <p:extLst>
              <p:ext uri="{D42A27DB-BD31-4B8C-83A1-F6EECF244321}">
                <p14:modId xmlns:p14="http://schemas.microsoft.com/office/powerpoint/2010/main" val="397816585"/>
              </p:ext>
            </p:extLst>
          </p:nvPr>
        </p:nvGraphicFramePr>
        <p:xfrm>
          <a:off x="3929076" y="3998168"/>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4" name="Slide Number Placeholder 6"/>
          <p:cNvSpPr>
            <a:spLocks noGrp="1"/>
          </p:cNvSpPr>
          <p:nvPr>
            <p:ph type="sldNum" sz="quarter" idx="10"/>
          </p:nvPr>
        </p:nvSpPr>
        <p:spPr bwMode="auto">
          <a:xfrm>
            <a:off x="-180528"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32</a:t>
            </a:fld>
            <a:endParaRPr lang="he-IL" sz="1100" dirty="0" smtClean="0">
              <a:solidFill>
                <a:srgbClr val="A6A6A6"/>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smtClean="0">
                <a:solidFill>
                  <a:srgbClr val="FF6600"/>
                </a:solidFill>
                <a:latin typeface="+mn-lt"/>
                <a:ea typeface="+mn-ea"/>
                <a:cs typeface="+mn-cs"/>
              </a:rPr>
              <a:t>שאלה 9: מנגנוני משוב במחזור החודשי</a:t>
            </a:r>
          </a:p>
        </p:txBody>
      </p:sp>
      <p:sp>
        <p:nvSpPr>
          <p:cNvPr id="10" name="TextBox 9"/>
          <p:cNvSpPr txBox="1"/>
          <p:nvPr/>
        </p:nvSpPr>
        <p:spPr>
          <a:xfrm>
            <a:off x="214313" y="548680"/>
            <a:ext cx="8307387"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9 </a:t>
            </a:r>
            <a:r>
              <a:rPr lang="he-IL" b="1" dirty="0">
                <a:solidFill>
                  <a:srgbClr val="1D4C72"/>
                </a:solidFill>
              </a:rPr>
              <a:t>(בגרות 2009):</a:t>
            </a:r>
            <a:endParaRPr lang="he-IL" dirty="0">
              <a:solidFill>
                <a:srgbClr val="1D4C72"/>
              </a:solidFill>
            </a:endParaRPr>
          </a:p>
          <a:p>
            <a:pPr>
              <a:defRPr/>
            </a:pPr>
            <a:r>
              <a:rPr lang="he-IL" dirty="0" smtClean="0">
                <a:solidFill>
                  <a:srgbClr val="1D4C72"/>
                </a:solidFill>
              </a:rPr>
              <a:t>תארו </a:t>
            </a:r>
            <a:r>
              <a:rPr lang="he-IL" dirty="0">
                <a:solidFill>
                  <a:srgbClr val="1D4C72"/>
                </a:solidFill>
              </a:rPr>
              <a:t>בקצרה </a:t>
            </a:r>
            <a:r>
              <a:rPr lang="he-IL" dirty="0">
                <a:solidFill>
                  <a:schemeClr val="tx2"/>
                </a:solidFill>
              </a:rPr>
              <a:t>משוב חיובי ומשוב שלילי במחזור הווסת.</a:t>
            </a:r>
            <a:endParaRPr lang="en-US" dirty="0">
              <a:solidFill>
                <a:schemeClr val="tx2"/>
              </a:solidFill>
            </a:endParaRPr>
          </a:p>
          <a:p>
            <a:pPr>
              <a:defRPr/>
            </a:pPr>
            <a:r>
              <a:rPr lang="he-IL" dirty="0">
                <a:solidFill>
                  <a:schemeClr val="tx2"/>
                </a:solidFill>
              </a:rPr>
              <a:t>לכל אחד מן המשובים </a:t>
            </a:r>
            <a:r>
              <a:rPr lang="he-IL" dirty="0" smtClean="0">
                <a:solidFill>
                  <a:schemeClr val="tx2"/>
                </a:solidFill>
              </a:rPr>
              <a:t>ציינו:</a:t>
            </a:r>
            <a:endParaRPr lang="en-US" dirty="0">
              <a:solidFill>
                <a:schemeClr val="tx2"/>
              </a:solidFill>
            </a:endParaRPr>
          </a:p>
          <a:p>
            <a:pPr>
              <a:defRPr/>
            </a:pPr>
            <a:r>
              <a:rPr lang="he-IL" dirty="0">
                <a:solidFill>
                  <a:schemeClr val="tx2"/>
                </a:solidFill>
              </a:rPr>
              <a:t>- אילו הורמונים מעורבים </a:t>
            </a:r>
            <a:r>
              <a:rPr lang="he-IL" dirty="0" smtClean="0">
                <a:solidFill>
                  <a:schemeClr val="tx2"/>
                </a:solidFill>
              </a:rPr>
              <a:t>במשוב?</a:t>
            </a:r>
            <a:endParaRPr lang="en-US" dirty="0">
              <a:solidFill>
                <a:schemeClr val="tx2"/>
              </a:solidFill>
            </a:endParaRPr>
          </a:p>
          <a:p>
            <a:pPr>
              <a:defRPr/>
            </a:pPr>
            <a:r>
              <a:rPr lang="he-IL" dirty="0">
                <a:solidFill>
                  <a:schemeClr val="tx2"/>
                </a:solidFill>
              </a:rPr>
              <a:t>- מאין מופרש כל אחד </a:t>
            </a:r>
            <a:r>
              <a:rPr lang="he-IL" dirty="0" smtClean="0">
                <a:solidFill>
                  <a:schemeClr val="tx2"/>
                </a:solidFill>
              </a:rPr>
              <a:t>מהם?</a:t>
            </a:r>
            <a:endParaRPr lang="en-US" dirty="0">
              <a:solidFill>
                <a:schemeClr val="tx2"/>
              </a:solidFill>
            </a:endParaRPr>
          </a:p>
          <a:p>
            <a:pPr>
              <a:defRPr/>
            </a:pPr>
            <a:r>
              <a:rPr lang="he-IL" dirty="0">
                <a:solidFill>
                  <a:schemeClr val="tx2"/>
                </a:solidFill>
              </a:rPr>
              <a:t>- מהו אבר המטרה של כל </a:t>
            </a:r>
            <a:r>
              <a:rPr lang="he-IL" dirty="0" smtClean="0">
                <a:solidFill>
                  <a:schemeClr val="tx2"/>
                </a:solidFill>
              </a:rPr>
              <a:t>הור</a:t>
            </a:r>
            <a:r>
              <a:rPr lang="he-IL" dirty="0" smtClean="0">
                <a:solidFill>
                  <a:srgbClr val="1D4C72"/>
                </a:solidFill>
              </a:rPr>
              <a:t>מון?</a:t>
            </a:r>
            <a:endParaRPr lang="en-US" dirty="0">
              <a:solidFill>
                <a:srgbClr val="1D4C72"/>
              </a:solidFill>
            </a:endParaRPr>
          </a:p>
        </p:txBody>
      </p:sp>
      <p:sp>
        <p:nvSpPr>
          <p:cNvPr id="6"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33</a:t>
            </a:fld>
            <a:endParaRPr lang="he-IL" sz="1100" dirty="0" smtClean="0">
              <a:solidFill>
                <a:srgbClr val="A6A6A6"/>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smtClean="0">
                <a:solidFill>
                  <a:srgbClr val="FF6600"/>
                </a:solidFill>
                <a:latin typeface="+mn-lt"/>
                <a:ea typeface="+mn-ea"/>
                <a:cs typeface="+mn-cs"/>
              </a:rPr>
              <a:t>תשובה</a:t>
            </a:r>
          </a:p>
        </p:txBody>
      </p:sp>
      <p:sp>
        <p:nvSpPr>
          <p:cNvPr id="10" name="TextBox 9"/>
          <p:cNvSpPr txBox="1"/>
          <p:nvPr/>
        </p:nvSpPr>
        <p:spPr>
          <a:xfrm>
            <a:off x="214313" y="548680"/>
            <a:ext cx="8307387"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9 </a:t>
            </a:r>
            <a:r>
              <a:rPr lang="he-IL" b="1" dirty="0">
                <a:solidFill>
                  <a:srgbClr val="1D4C72"/>
                </a:solidFill>
              </a:rPr>
              <a:t>(בגרות 2009):</a:t>
            </a:r>
            <a:endParaRPr lang="he-IL" dirty="0">
              <a:solidFill>
                <a:srgbClr val="1D4C72"/>
              </a:solidFill>
            </a:endParaRPr>
          </a:p>
          <a:p>
            <a:pPr>
              <a:defRPr/>
            </a:pPr>
            <a:r>
              <a:rPr lang="he-IL" dirty="0" smtClean="0">
                <a:solidFill>
                  <a:srgbClr val="1D4C72"/>
                </a:solidFill>
              </a:rPr>
              <a:t>תארו בקצרה </a:t>
            </a:r>
            <a:r>
              <a:rPr lang="he-IL" dirty="0" smtClean="0">
                <a:solidFill>
                  <a:schemeClr val="tx2"/>
                </a:solidFill>
              </a:rPr>
              <a:t>משוב חיובי ומשוב שלילי במחזור הווסת.</a:t>
            </a:r>
            <a:endParaRPr lang="en-US" dirty="0" smtClean="0">
              <a:solidFill>
                <a:schemeClr val="tx2"/>
              </a:solidFill>
            </a:endParaRPr>
          </a:p>
          <a:p>
            <a:pPr>
              <a:defRPr/>
            </a:pPr>
            <a:r>
              <a:rPr lang="he-IL" dirty="0" smtClean="0">
                <a:solidFill>
                  <a:schemeClr val="tx2"/>
                </a:solidFill>
              </a:rPr>
              <a:t>לכל אחד מן המשובים ציינו:</a:t>
            </a:r>
            <a:endParaRPr lang="en-US" dirty="0" smtClean="0">
              <a:solidFill>
                <a:schemeClr val="tx2"/>
              </a:solidFill>
            </a:endParaRPr>
          </a:p>
          <a:p>
            <a:pPr>
              <a:defRPr/>
            </a:pPr>
            <a:r>
              <a:rPr lang="he-IL" dirty="0" smtClean="0">
                <a:solidFill>
                  <a:schemeClr val="tx2"/>
                </a:solidFill>
              </a:rPr>
              <a:t>- אילו הורמונים מעורבים במשוב?</a:t>
            </a:r>
            <a:endParaRPr lang="en-US" dirty="0" smtClean="0">
              <a:solidFill>
                <a:schemeClr val="tx2"/>
              </a:solidFill>
            </a:endParaRPr>
          </a:p>
          <a:p>
            <a:pPr>
              <a:defRPr/>
            </a:pPr>
            <a:r>
              <a:rPr lang="he-IL" dirty="0" smtClean="0">
                <a:solidFill>
                  <a:schemeClr val="tx2"/>
                </a:solidFill>
              </a:rPr>
              <a:t>- מאין מופרש כל אחד מהם?</a:t>
            </a:r>
            <a:endParaRPr lang="en-US" dirty="0" smtClean="0">
              <a:solidFill>
                <a:schemeClr val="tx2"/>
              </a:solidFill>
            </a:endParaRPr>
          </a:p>
          <a:p>
            <a:pPr>
              <a:defRPr/>
            </a:pPr>
            <a:r>
              <a:rPr lang="he-IL" dirty="0" smtClean="0">
                <a:solidFill>
                  <a:srgbClr val="1D4C72"/>
                </a:solidFill>
              </a:rPr>
              <a:t>- מהו אבר המטרה של כל הורמון?</a:t>
            </a:r>
            <a:endParaRPr lang="en-US" dirty="0">
              <a:solidFill>
                <a:srgbClr val="1D4C72"/>
              </a:solidFill>
            </a:endParaRPr>
          </a:p>
        </p:txBody>
      </p:sp>
      <p:sp>
        <p:nvSpPr>
          <p:cNvPr id="11" name="Rectangle 12"/>
          <p:cNvSpPr/>
          <p:nvPr/>
        </p:nvSpPr>
        <p:spPr>
          <a:xfrm>
            <a:off x="428625" y="2928938"/>
            <a:ext cx="8072438" cy="20002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14000"/>
              </a:lnSpc>
              <a:defRPr/>
            </a:pPr>
            <a:r>
              <a:rPr lang="he-IL" b="1" dirty="0">
                <a:solidFill>
                  <a:prstClr val="black"/>
                </a:solidFill>
              </a:rPr>
              <a:t>תשובה:</a:t>
            </a:r>
            <a:endParaRPr lang="he-IL" dirty="0">
              <a:solidFill>
                <a:prstClr val="black"/>
              </a:solidFill>
            </a:endParaRPr>
          </a:p>
          <a:p>
            <a:pPr>
              <a:lnSpc>
                <a:spcPct val="114000"/>
              </a:lnSpc>
              <a:defRPr/>
            </a:pPr>
            <a:r>
              <a:rPr lang="he-IL" u="sng" kern="0" dirty="0">
                <a:solidFill>
                  <a:sysClr val="windowText" lastClr="000000"/>
                </a:solidFill>
                <a:latin typeface="Calibri"/>
              </a:rPr>
              <a:t>משוב חיובי</a:t>
            </a:r>
            <a:r>
              <a:rPr lang="he-IL" kern="0" dirty="0">
                <a:solidFill>
                  <a:sysClr val="windowText" lastClr="000000"/>
                </a:solidFill>
                <a:latin typeface="Calibri"/>
              </a:rPr>
              <a:t>: </a:t>
            </a:r>
            <a:r>
              <a:rPr lang="en-US" kern="0" dirty="0">
                <a:solidFill>
                  <a:sysClr val="windowText" lastClr="000000"/>
                </a:solidFill>
                <a:latin typeface="Calibri"/>
              </a:rPr>
              <a:t>FSH</a:t>
            </a:r>
            <a:r>
              <a:rPr lang="he-IL" kern="0" dirty="0">
                <a:solidFill>
                  <a:sysClr val="windowText" lastClr="000000"/>
                </a:solidFill>
                <a:latin typeface="Calibri"/>
              </a:rPr>
              <a:t> שמופרש מההיפופיזה מעודד התפתחות זקיק בשחלה. הזקיק מפריש אסטרוגן, ו</a:t>
            </a:r>
            <a:r>
              <a:rPr lang="he-IL" dirty="0">
                <a:solidFill>
                  <a:prstClr val="black"/>
                </a:solidFill>
              </a:rPr>
              <a:t>העלייה בריכוז ההורמון אסטרוגן </a:t>
            </a:r>
            <a:r>
              <a:rPr lang="he-IL" dirty="0" smtClean="0">
                <a:solidFill>
                  <a:prstClr val="black"/>
                </a:solidFill>
              </a:rPr>
              <a:t>בדם</a:t>
            </a:r>
            <a:r>
              <a:rPr lang="he-IL" kern="0" dirty="0" smtClean="0">
                <a:solidFill>
                  <a:sysClr val="windowText" lastClr="000000"/>
                </a:solidFill>
                <a:latin typeface="Calibri"/>
              </a:rPr>
              <a:t> </a:t>
            </a:r>
            <a:r>
              <a:rPr lang="he-IL" kern="0" dirty="0">
                <a:solidFill>
                  <a:sysClr val="windowText" lastClr="000000"/>
                </a:solidFill>
                <a:latin typeface="Calibri"/>
              </a:rPr>
              <a:t>מעודדת עוד הפרשה של </a:t>
            </a:r>
            <a:r>
              <a:rPr lang="en-US" kern="0" dirty="0">
                <a:solidFill>
                  <a:sysClr val="windowText" lastClr="000000"/>
                </a:solidFill>
                <a:latin typeface="Calibri"/>
              </a:rPr>
              <a:t>LH</a:t>
            </a:r>
            <a:r>
              <a:rPr lang="he-IL" kern="0" dirty="0">
                <a:solidFill>
                  <a:sysClr val="windowText" lastClr="000000"/>
                </a:solidFill>
                <a:latin typeface="Calibri"/>
              </a:rPr>
              <a:t> </a:t>
            </a:r>
            <a:r>
              <a:rPr lang="he-IL" kern="0" dirty="0" smtClean="0">
                <a:solidFill>
                  <a:sysClr val="windowText" lastClr="000000"/>
                </a:solidFill>
                <a:latin typeface="Calibri"/>
              </a:rPr>
              <a:t>ו</a:t>
            </a:r>
            <a:r>
              <a:rPr lang="he-IL" kern="0" dirty="0" smtClean="0">
                <a:solidFill>
                  <a:sysClr val="windowText" lastClr="000000"/>
                </a:solidFill>
                <a:latin typeface="Arial"/>
                <a:cs typeface="Arial"/>
              </a:rPr>
              <a:t>־</a:t>
            </a:r>
            <a:r>
              <a:rPr lang="en-US" kern="0" dirty="0" smtClean="0">
                <a:solidFill>
                  <a:sysClr val="windowText" lastClr="000000"/>
                </a:solidFill>
                <a:latin typeface="Calibri"/>
              </a:rPr>
              <a:t>FSH</a:t>
            </a:r>
            <a:r>
              <a:rPr lang="he-IL" kern="0" dirty="0" smtClean="0">
                <a:solidFill>
                  <a:sysClr val="windowText" lastClr="000000"/>
                </a:solidFill>
                <a:latin typeface="Calibri"/>
              </a:rPr>
              <a:t> </a:t>
            </a:r>
            <a:r>
              <a:rPr lang="he-IL" kern="0" dirty="0">
                <a:solidFill>
                  <a:sysClr val="windowText" lastClr="000000"/>
                </a:solidFill>
                <a:latin typeface="Calibri"/>
              </a:rPr>
              <a:t>מההיפופיזה.</a:t>
            </a:r>
            <a:endParaRPr lang="en-US" kern="0" dirty="0">
              <a:solidFill>
                <a:sysClr val="windowText" lastClr="000000"/>
              </a:solidFill>
              <a:latin typeface="Calibri"/>
            </a:endParaRPr>
          </a:p>
          <a:p>
            <a:pPr>
              <a:lnSpc>
                <a:spcPct val="114000"/>
              </a:lnSpc>
              <a:defRPr/>
            </a:pPr>
            <a:r>
              <a:rPr lang="he-IL" u="sng" kern="0" dirty="0">
                <a:solidFill>
                  <a:sysClr val="windowText" lastClr="000000"/>
                </a:solidFill>
                <a:latin typeface="Calibri"/>
              </a:rPr>
              <a:t>משוב שלילי</a:t>
            </a:r>
            <a:r>
              <a:rPr lang="he-IL" kern="0" dirty="0">
                <a:solidFill>
                  <a:sysClr val="windowText" lastClr="000000"/>
                </a:solidFill>
                <a:latin typeface="Calibri"/>
              </a:rPr>
              <a:t>: לאחר הביוץ, פרוגסטרון וגם </a:t>
            </a:r>
            <a:r>
              <a:rPr lang="he-IL" kern="0" dirty="0" smtClean="0">
                <a:solidFill>
                  <a:sysClr val="windowText" lastClr="000000"/>
                </a:solidFill>
                <a:latin typeface="Calibri"/>
              </a:rPr>
              <a:t>אסטרוגן, </a:t>
            </a:r>
            <a:r>
              <a:rPr lang="he-IL" kern="0" dirty="0">
                <a:solidFill>
                  <a:sysClr val="windowText" lastClr="000000"/>
                </a:solidFill>
                <a:latin typeface="Calibri"/>
              </a:rPr>
              <a:t>המופרשים מהגופיף הצהוב, מעכבים הפרשת </a:t>
            </a:r>
            <a:r>
              <a:rPr lang="en-US" kern="0" dirty="0">
                <a:solidFill>
                  <a:sysClr val="windowText" lastClr="000000"/>
                </a:solidFill>
                <a:latin typeface="Calibri"/>
              </a:rPr>
              <a:t>LH</a:t>
            </a:r>
            <a:r>
              <a:rPr lang="he-IL" kern="0" dirty="0">
                <a:solidFill>
                  <a:sysClr val="windowText" lastClr="000000"/>
                </a:solidFill>
                <a:latin typeface="Calibri"/>
              </a:rPr>
              <a:t> </a:t>
            </a:r>
            <a:r>
              <a:rPr lang="he-IL" kern="0" dirty="0" smtClean="0">
                <a:solidFill>
                  <a:sysClr val="windowText" lastClr="000000"/>
                </a:solidFill>
                <a:latin typeface="Calibri"/>
              </a:rPr>
              <a:t>ו</a:t>
            </a:r>
            <a:r>
              <a:rPr lang="he-IL" kern="0" dirty="0" smtClean="0">
                <a:solidFill>
                  <a:sysClr val="windowText" lastClr="000000"/>
                </a:solidFill>
                <a:latin typeface="Arial"/>
                <a:cs typeface="Arial"/>
              </a:rPr>
              <a:t>־</a:t>
            </a:r>
            <a:r>
              <a:rPr lang="en-US" kern="0" dirty="0" smtClean="0">
                <a:solidFill>
                  <a:sysClr val="windowText" lastClr="000000"/>
                </a:solidFill>
                <a:latin typeface="Calibri"/>
              </a:rPr>
              <a:t>FSH</a:t>
            </a:r>
            <a:r>
              <a:rPr lang="he-IL" kern="0" dirty="0" smtClean="0">
                <a:solidFill>
                  <a:sysClr val="windowText" lastClr="000000"/>
                </a:solidFill>
                <a:latin typeface="Calibri"/>
              </a:rPr>
              <a:t> </a:t>
            </a:r>
            <a:r>
              <a:rPr lang="he-IL" kern="0" dirty="0">
                <a:solidFill>
                  <a:sysClr val="windowText" lastClr="000000"/>
                </a:solidFill>
                <a:latin typeface="Calibri"/>
              </a:rPr>
              <a:t>מההיפופיזה, וכך נמנעת התפתחות זקיקים נוספים.</a:t>
            </a:r>
          </a:p>
          <a:p>
            <a:pPr>
              <a:lnSpc>
                <a:spcPct val="114000"/>
              </a:lnSpc>
              <a:defRPr/>
            </a:pPr>
            <a:endParaRPr lang="he-IL" kern="0" dirty="0">
              <a:solidFill>
                <a:sysClr val="windowText" lastClr="000000"/>
              </a:solidFill>
              <a:latin typeface="Calibri"/>
            </a:endParaRPr>
          </a:p>
          <a:p>
            <a:pPr>
              <a:lnSpc>
                <a:spcPct val="114000"/>
              </a:lnSpc>
              <a:defRPr/>
            </a:pPr>
            <a:endParaRPr lang="he-IL" kern="0" dirty="0">
              <a:solidFill>
                <a:sysClr val="windowText" lastClr="000000"/>
              </a:solidFill>
              <a:latin typeface="Calibri"/>
            </a:endParaRPr>
          </a:p>
          <a:p>
            <a:pPr>
              <a:lnSpc>
                <a:spcPct val="114000"/>
              </a:lnSpc>
              <a:defRPr/>
            </a:pPr>
            <a:endParaRPr lang="he-IL" b="1" dirty="0">
              <a:solidFill>
                <a:prstClr val="black"/>
              </a:solidFill>
            </a:endParaRPr>
          </a:p>
          <a:p>
            <a:pPr>
              <a:lnSpc>
                <a:spcPct val="114000"/>
              </a:lnSpc>
              <a:defRPr/>
            </a:pPr>
            <a:endParaRPr lang="he-IL" b="1" dirty="0">
              <a:solidFill>
                <a:prstClr val="black"/>
              </a:solidFill>
            </a:endParaRPr>
          </a:p>
        </p:txBody>
      </p:sp>
      <p:sp>
        <p:nvSpPr>
          <p:cNvPr id="8"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34</a:t>
            </a:fld>
            <a:endParaRPr lang="he-IL" sz="1100" dirty="0" smtClean="0">
              <a:solidFill>
                <a:srgbClr val="A6A6A6"/>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smtClean="0">
                <a:solidFill>
                  <a:srgbClr val="FF6600"/>
                </a:solidFill>
                <a:latin typeface="+mn-lt"/>
                <a:ea typeface="+mn-ea"/>
                <a:cs typeface="+mn-cs"/>
              </a:rPr>
              <a:t>שאלה 10: שימוש בהורמונים למניעת ביוץ</a:t>
            </a:r>
          </a:p>
        </p:txBody>
      </p:sp>
      <p:sp>
        <p:nvSpPr>
          <p:cNvPr id="11" name="TextBox 10"/>
          <p:cNvSpPr txBox="1"/>
          <p:nvPr/>
        </p:nvSpPr>
        <p:spPr>
          <a:xfrm>
            <a:off x="214313" y="548680"/>
            <a:ext cx="8307387" cy="120032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10:</a:t>
            </a:r>
            <a:endParaRPr lang="he-IL" b="1" dirty="0">
              <a:solidFill>
                <a:srgbClr val="1D4C72"/>
              </a:solidFill>
            </a:endParaRPr>
          </a:p>
          <a:p>
            <a:pPr>
              <a:defRPr/>
            </a:pPr>
            <a:r>
              <a:rPr lang="he-IL" dirty="0" smtClean="0">
                <a:solidFill>
                  <a:srgbClr val="1D4C72"/>
                </a:solidFill>
              </a:rPr>
              <a:t>בהתבסס על הידע על מנגנוני המשוב במחזור החודשי, הציעו </a:t>
            </a:r>
            <a:r>
              <a:rPr lang="he-IL" dirty="0">
                <a:solidFill>
                  <a:srgbClr val="1D4C72"/>
                </a:solidFill>
              </a:rPr>
              <a:t>כיצד אפשר להשתמש </a:t>
            </a:r>
            <a:r>
              <a:rPr lang="he-IL" u="sng" dirty="0">
                <a:solidFill>
                  <a:srgbClr val="1D4C72"/>
                </a:solidFill>
              </a:rPr>
              <a:t>בהורמונים</a:t>
            </a:r>
            <a:r>
              <a:rPr lang="he-IL" dirty="0">
                <a:solidFill>
                  <a:srgbClr val="1D4C72"/>
                </a:solidFill>
              </a:rPr>
              <a:t> כדי למנוע ביוץ.</a:t>
            </a:r>
          </a:p>
          <a:p>
            <a:pPr>
              <a:defRPr/>
            </a:pPr>
            <a:r>
              <a:rPr lang="he-IL" dirty="0">
                <a:solidFill>
                  <a:srgbClr val="1D4C72"/>
                </a:solidFill>
              </a:rPr>
              <a:t>הסבירו מהו מנגנון הפעולה של ההורמון שבחרתם – כיצד הוא מונע ביוץ?</a:t>
            </a:r>
          </a:p>
        </p:txBody>
      </p:sp>
      <p:sp>
        <p:nvSpPr>
          <p:cNvPr id="6"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35</a:t>
            </a:fld>
            <a:endParaRPr lang="he-IL" sz="1100" dirty="0" smtClean="0">
              <a:solidFill>
                <a:srgbClr val="A6A6A6"/>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smtClean="0">
                <a:solidFill>
                  <a:srgbClr val="FF6600"/>
                </a:solidFill>
                <a:latin typeface="+mn-lt"/>
                <a:ea typeface="+mn-ea"/>
                <a:cs typeface="+mn-cs"/>
              </a:rPr>
              <a:t>תשובה</a:t>
            </a:r>
          </a:p>
        </p:txBody>
      </p:sp>
      <p:sp>
        <p:nvSpPr>
          <p:cNvPr id="11" name="Rectangle 12"/>
          <p:cNvSpPr/>
          <p:nvPr/>
        </p:nvSpPr>
        <p:spPr>
          <a:xfrm>
            <a:off x="428625" y="2492896"/>
            <a:ext cx="8072438" cy="18002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defRPr/>
            </a:pPr>
            <a:r>
              <a:rPr lang="he-IL" b="1" dirty="0">
                <a:solidFill>
                  <a:schemeClr val="tx1"/>
                </a:solidFill>
              </a:rPr>
              <a:t>תשובה:</a:t>
            </a:r>
            <a:endParaRPr lang="he-IL" dirty="0">
              <a:solidFill>
                <a:schemeClr val="tx1"/>
              </a:solidFill>
            </a:endParaRPr>
          </a:p>
          <a:p>
            <a:pPr>
              <a:defRPr/>
            </a:pPr>
            <a:r>
              <a:rPr lang="he-IL" kern="0" dirty="0">
                <a:solidFill>
                  <a:schemeClr val="tx1"/>
                </a:solidFill>
                <a:latin typeface="Calibri"/>
              </a:rPr>
              <a:t>אפשר למנוע ביוץ בעזרת </a:t>
            </a:r>
            <a:r>
              <a:rPr lang="he-IL" kern="0" dirty="0" smtClean="0">
                <a:solidFill>
                  <a:schemeClr val="tx1"/>
                </a:solidFill>
                <a:latin typeface="Calibri"/>
              </a:rPr>
              <a:t>ההורמונים אסטרוגן או פרוגסטרון</a:t>
            </a:r>
            <a:r>
              <a:rPr lang="he-IL" kern="0" dirty="0">
                <a:solidFill>
                  <a:schemeClr val="tx1"/>
                </a:solidFill>
                <a:latin typeface="Calibri"/>
              </a:rPr>
              <a:t>, לדוגמה.</a:t>
            </a:r>
          </a:p>
          <a:p>
            <a:pPr>
              <a:defRPr/>
            </a:pPr>
            <a:r>
              <a:rPr lang="he-IL" kern="0" dirty="0" smtClean="0">
                <a:solidFill>
                  <a:schemeClr val="tx1"/>
                </a:solidFill>
                <a:latin typeface="Calibri"/>
              </a:rPr>
              <a:t>הורמונים אלו פועלים </a:t>
            </a:r>
            <a:r>
              <a:rPr lang="he-IL" kern="0" dirty="0">
                <a:solidFill>
                  <a:schemeClr val="tx1"/>
                </a:solidFill>
                <a:latin typeface="Calibri"/>
              </a:rPr>
              <a:t>במנגנון של משוב שלילי על ההיפופיזה </a:t>
            </a:r>
            <a:r>
              <a:rPr lang="he-IL" kern="0" dirty="0" smtClean="0">
                <a:solidFill>
                  <a:schemeClr val="tx1"/>
                </a:solidFill>
                <a:latin typeface="Calibri"/>
              </a:rPr>
              <a:t>ומפחיתים </a:t>
            </a:r>
            <a:r>
              <a:rPr lang="he-IL" kern="0" dirty="0">
                <a:solidFill>
                  <a:schemeClr val="tx1"/>
                </a:solidFill>
                <a:latin typeface="Calibri"/>
              </a:rPr>
              <a:t>את הפרשת ההורמונים </a:t>
            </a:r>
            <a:r>
              <a:rPr lang="en-US" kern="0" dirty="0">
                <a:solidFill>
                  <a:schemeClr val="tx1"/>
                </a:solidFill>
                <a:latin typeface="Calibri"/>
              </a:rPr>
              <a:t>FSH, LH</a:t>
            </a:r>
            <a:r>
              <a:rPr lang="he-IL" kern="0" dirty="0">
                <a:solidFill>
                  <a:schemeClr val="tx1"/>
                </a:solidFill>
                <a:latin typeface="Calibri"/>
              </a:rPr>
              <a:t>. בעקבות זאת, התפתחות הזקיק והבשלת הביצית שבתוכו מעוכבים, והביוץ נמנע.</a:t>
            </a:r>
          </a:p>
          <a:p>
            <a:pPr>
              <a:defRPr/>
            </a:pPr>
            <a:endParaRPr lang="he-IL" kern="0" dirty="0">
              <a:solidFill>
                <a:sysClr val="windowText" lastClr="000000"/>
              </a:solidFill>
              <a:latin typeface="Calibri"/>
            </a:endParaRPr>
          </a:p>
          <a:p>
            <a:pPr>
              <a:defRPr/>
            </a:pPr>
            <a:endParaRPr lang="he-IL" b="1" dirty="0">
              <a:solidFill>
                <a:srgbClr val="FF0000"/>
              </a:solidFill>
            </a:endParaRPr>
          </a:p>
          <a:p>
            <a:pPr>
              <a:defRPr/>
            </a:pPr>
            <a:endParaRPr lang="he-IL" b="1" dirty="0">
              <a:solidFill>
                <a:prstClr val="black"/>
              </a:solidFill>
            </a:endParaRPr>
          </a:p>
          <a:p>
            <a:pPr>
              <a:defRPr/>
            </a:pPr>
            <a:endParaRPr lang="he-IL" b="1" dirty="0">
              <a:solidFill>
                <a:prstClr val="black"/>
              </a:solidFill>
            </a:endParaRPr>
          </a:p>
        </p:txBody>
      </p:sp>
      <p:sp>
        <p:nvSpPr>
          <p:cNvPr id="10" name="TextBox 9"/>
          <p:cNvSpPr txBox="1"/>
          <p:nvPr/>
        </p:nvSpPr>
        <p:spPr>
          <a:xfrm>
            <a:off x="214313" y="548680"/>
            <a:ext cx="8307387" cy="120032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10:</a:t>
            </a:r>
            <a:endParaRPr lang="he-IL" b="1" dirty="0">
              <a:solidFill>
                <a:srgbClr val="1D4C72"/>
              </a:solidFill>
            </a:endParaRPr>
          </a:p>
          <a:p>
            <a:pPr>
              <a:defRPr/>
            </a:pPr>
            <a:r>
              <a:rPr lang="he-IL" dirty="0" smtClean="0">
                <a:solidFill>
                  <a:srgbClr val="1D4C72"/>
                </a:solidFill>
              </a:rPr>
              <a:t>בהתבסס על הידע על מנגנוני המשוב במחזור החודשי, הציעו </a:t>
            </a:r>
            <a:r>
              <a:rPr lang="he-IL" dirty="0">
                <a:solidFill>
                  <a:srgbClr val="1D4C72"/>
                </a:solidFill>
              </a:rPr>
              <a:t>כיצד אפשר להשתמש </a:t>
            </a:r>
            <a:r>
              <a:rPr lang="he-IL" u="sng" dirty="0">
                <a:solidFill>
                  <a:srgbClr val="1D4C72"/>
                </a:solidFill>
              </a:rPr>
              <a:t>בהורמונים</a:t>
            </a:r>
            <a:r>
              <a:rPr lang="he-IL" dirty="0">
                <a:solidFill>
                  <a:srgbClr val="1D4C72"/>
                </a:solidFill>
              </a:rPr>
              <a:t> כדי למנוע ביוץ.</a:t>
            </a:r>
          </a:p>
          <a:p>
            <a:pPr>
              <a:defRPr/>
            </a:pPr>
            <a:r>
              <a:rPr lang="he-IL" dirty="0">
                <a:solidFill>
                  <a:srgbClr val="1D4C72"/>
                </a:solidFill>
              </a:rPr>
              <a:t>הסבירו מהו מנגנון הפעולה של ההורמון שבחרתם – כיצד הוא מונע ביוץ?</a:t>
            </a:r>
          </a:p>
        </p:txBody>
      </p:sp>
      <p:sp>
        <p:nvSpPr>
          <p:cNvPr id="8"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36</a:t>
            </a:fld>
            <a:endParaRPr lang="he-IL" sz="1100" dirty="0" smtClean="0">
              <a:solidFill>
                <a:srgbClr val="A6A6A6"/>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קבוצה 8"/>
          <p:cNvGrpSpPr>
            <a:grpSpLocks/>
          </p:cNvGrpSpPr>
          <p:nvPr/>
        </p:nvGrpSpPr>
        <p:grpSpPr bwMode="auto">
          <a:xfrm>
            <a:off x="2317459" y="4000500"/>
            <a:ext cx="5310231" cy="2643187"/>
            <a:chOff x="1190557" y="3929066"/>
            <a:chExt cx="5310269" cy="2643206"/>
          </a:xfrm>
        </p:grpSpPr>
        <p:pic>
          <p:nvPicPr>
            <p:cNvPr id="87047" name="תמונה 5" descr="גלולות.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6551" y="3929066"/>
              <a:ext cx="3524275" cy="264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8" name="מלבן 1"/>
            <p:cNvSpPr>
              <a:spLocks noChangeArrowheads="1"/>
            </p:cNvSpPr>
            <p:nvPr/>
          </p:nvSpPr>
          <p:spPr bwMode="auto">
            <a:xfrm>
              <a:off x="1190557" y="5373800"/>
              <a:ext cx="20810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eaLnBrk="0" hangingPunct="0"/>
              <a:r>
                <a:rPr lang="nl-NL" sz="1000" dirty="0">
                  <a:solidFill>
                    <a:prstClr val="black"/>
                  </a:solidFill>
                </a:rPr>
                <a:t>© </a:t>
              </a:r>
              <a:r>
                <a:rPr lang="en-US" sz="1000" dirty="0">
                  <a:solidFill>
                    <a:prstClr val="black"/>
                  </a:solidFill>
                </a:rPr>
                <a:t>Matthew Bowden / </a:t>
              </a:r>
              <a:r>
                <a:rPr lang="en-US" sz="1000" u="sng" dirty="0">
                  <a:solidFill>
                    <a:prstClr val="black"/>
                  </a:solidFill>
                  <a:hlinkClick r:id="rId3"/>
                </a:rPr>
                <a:t>www.sxc.hu</a:t>
              </a:r>
              <a:endParaRPr lang="he-IL" sz="1000" dirty="0">
                <a:solidFill>
                  <a:prstClr val="black"/>
                </a:solidFill>
              </a:endParaRPr>
            </a:p>
          </p:txBody>
        </p:sp>
      </p:grpSp>
      <p:sp>
        <p:nvSpPr>
          <p:cNvPr id="26" name="TextBox 25"/>
          <p:cNvSpPr txBox="1"/>
          <p:nvPr/>
        </p:nvSpPr>
        <p:spPr>
          <a:xfrm>
            <a:off x="214313" y="620688"/>
            <a:ext cx="8501062" cy="38576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rPr>
              <a:t>התפתחות הטכנולוגיה והתקדמות הרפואה מאפשרות לאדם להתערב בתהליכי הרבייה.</a:t>
            </a:r>
          </a:p>
          <a:p>
            <a:pPr fontAlgn="auto">
              <a:spcBef>
                <a:spcPts val="0"/>
              </a:spcBef>
              <a:spcAft>
                <a:spcPts val="0"/>
              </a:spcAft>
              <a:defRPr/>
            </a:pPr>
            <a:r>
              <a:rPr lang="he-IL" dirty="0">
                <a:solidFill>
                  <a:prstClr val="black"/>
                </a:solidFill>
              </a:rPr>
              <a:t>אחד הפיתוחים החשובים בתחום זה הן ה</a:t>
            </a:r>
            <a:r>
              <a:rPr lang="he-IL" dirty="0">
                <a:solidFill>
                  <a:srgbClr val="FF6600"/>
                </a:solidFill>
              </a:rPr>
              <a:t>גלולות למניעת היריון</a:t>
            </a:r>
            <a:r>
              <a:rPr lang="he-IL" dirty="0">
                <a:solidFill>
                  <a:prstClr val="black"/>
                </a:solidFill>
              </a:rPr>
              <a:t>.</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כיום, מיליוני נשים ברחבי העולם משתמשות בגלולות למניעת היריון.</a:t>
            </a:r>
          </a:p>
          <a:p>
            <a:pPr fontAlgn="auto">
              <a:spcBef>
                <a:spcPts val="0"/>
              </a:spcBef>
              <a:spcAft>
                <a:spcPts val="0"/>
              </a:spcAft>
              <a:defRPr/>
            </a:pPr>
            <a:r>
              <a:rPr lang="he-IL" dirty="0">
                <a:solidFill>
                  <a:prstClr val="black"/>
                </a:solidFill>
              </a:rPr>
              <a:t>בשנות השישים של המאה העשרים, פיתח  ביוכימאי אמריקני את הגלולה הראשונה למניעת </a:t>
            </a:r>
            <a:r>
              <a:rPr lang="he-IL" dirty="0" smtClean="0">
                <a:solidFill>
                  <a:prstClr val="black"/>
                </a:solidFill>
              </a:rPr>
              <a:t>היריון </a:t>
            </a:r>
            <a:r>
              <a:rPr lang="he-IL" dirty="0">
                <a:solidFill>
                  <a:prstClr val="black"/>
                </a:solidFill>
              </a:rPr>
              <a:t>בתור אמצעי מניעה. מאז פותחו מגוון סוגים של גלולות בעלות הרכב כימי משתנה, </a:t>
            </a:r>
            <a:endParaRPr lang="he-IL" dirty="0" smtClean="0">
              <a:solidFill>
                <a:prstClr val="black"/>
              </a:solidFill>
            </a:endParaRPr>
          </a:p>
          <a:p>
            <a:pPr fontAlgn="auto">
              <a:spcBef>
                <a:spcPts val="0"/>
              </a:spcBef>
              <a:spcAft>
                <a:spcPts val="0"/>
              </a:spcAft>
              <a:defRPr/>
            </a:pPr>
            <a:r>
              <a:rPr lang="he-IL" dirty="0" smtClean="0">
                <a:solidFill>
                  <a:prstClr val="black"/>
                </a:solidFill>
              </a:rPr>
              <a:t>אך </a:t>
            </a:r>
            <a:r>
              <a:rPr lang="he-IL" dirty="0">
                <a:solidFill>
                  <a:prstClr val="black"/>
                </a:solidFill>
              </a:rPr>
              <a:t>המשותף לכולן הוא שהן </a:t>
            </a:r>
            <a:r>
              <a:rPr lang="he-IL" dirty="0">
                <a:solidFill>
                  <a:srgbClr val="FF6600"/>
                </a:solidFill>
              </a:rPr>
              <a:t>מכילות מינונים שונים של ההורמונים פרוגסטרון ואסטרוגן </a:t>
            </a:r>
            <a:endParaRPr lang="he-IL" dirty="0" smtClean="0">
              <a:solidFill>
                <a:srgbClr val="FF6600"/>
              </a:solidFill>
            </a:endParaRPr>
          </a:p>
          <a:p>
            <a:pPr fontAlgn="auto">
              <a:spcBef>
                <a:spcPts val="0"/>
              </a:spcBef>
              <a:spcAft>
                <a:spcPts val="0"/>
              </a:spcAft>
              <a:defRPr/>
            </a:pPr>
            <a:r>
              <a:rPr lang="he-IL" dirty="0" smtClean="0">
                <a:solidFill>
                  <a:prstClr val="black"/>
                </a:solidFill>
              </a:rPr>
              <a:t>(</a:t>
            </a:r>
            <a:r>
              <a:rPr lang="he-IL" dirty="0">
                <a:solidFill>
                  <a:prstClr val="black"/>
                </a:solidFill>
              </a:rPr>
              <a:t>או מולקולות המחקות הורמונים אלו).</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srgbClr val="FF6600"/>
                </a:solidFill>
              </a:rPr>
              <a:t>הפרוגסטרון שבגלולה </a:t>
            </a:r>
            <a:r>
              <a:rPr lang="he-IL" dirty="0">
                <a:solidFill>
                  <a:prstClr val="black"/>
                </a:solidFill>
              </a:rPr>
              <a:t>מדכא </a:t>
            </a:r>
            <a:r>
              <a:rPr lang="he-IL" kern="0" dirty="0">
                <a:solidFill>
                  <a:sysClr val="windowText" lastClr="000000"/>
                </a:solidFill>
                <a:latin typeface="Calibri"/>
              </a:rPr>
              <a:t>את הפרשת ההורמונים </a:t>
            </a:r>
            <a:r>
              <a:rPr lang="en-US" kern="0" dirty="0">
                <a:solidFill>
                  <a:sysClr val="windowText" lastClr="000000"/>
                </a:solidFill>
                <a:latin typeface="Arial"/>
                <a:cs typeface="Arial"/>
              </a:rPr>
              <a:t>FSH</a:t>
            </a:r>
            <a:r>
              <a:rPr lang="he-IL" kern="0" dirty="0">
                <a:solidFill>
                  <a:sysClr val="windowText" lastClr="000000"/>
                </a:solidFill>
                <a:latin typeface="Arial"/>
                <a:cs typeface="Arial"/>
              </a:rPr>
              <a:t>, </a:t>
            </a:r>
            <a:r>
              <a:rPr lang="en-US" kern="0" dirty="0">
                <a:solidFill>
                  <a:sysClr val="windowText" lastClr="000000"/>
                </a:solidFill>
                <a:latin typeface="Arial"/>
                <a:cs typeface="Arial"/>
              </a:rPr>
              <a:t>LH</a:t>
            </a:r>
            <a:r>
              <a:rPr lang="he-IL" kern="0" dirty="0">
                <a:solidFill>
                  <a:sysClr val="windowText" lastClr="000000"/>
                </a:solidFill>
                <a:latin typeface="Arial"/>
                <a:cs typeface="Arial"/>
              </a:rPr>
              <a:t> </a:t>
            </a:r>
            <a:r>
              <a:rPr lang="he-IL" kern="0" dirty="0">
                <a:solidFill>
                  <a:sysClr val="windowText" lastClr="000000"/>
                </a:solidFill>
                <a:latin typeface="Calibri"/>
                <a:cs typeface="Arial"/>
              </a:rPr>
              <a:t>מן </a:t>
            </a:r>
            <a:r>
              <a:rPr lang="he-IL" kern="0" dirty="0" smtClean="0">
                <a:solidFill>
                  <a:sysClr val="windowText" lastClr="000000"/>
                </a:solidFill>
                <a:latin typeface="Calibri"/>
                <a:cs typeface="Arial"/>
              </a:rPr>
              <a:t>ההיפופיזה, </a:t>
            </a:r>
            <a:r>
              <a:rPr lang="he-IL" kern="0" dirty="0">
                <a:solidFill>
                  <a:sysClr val="windowText" lastClr="000000"/>
                </a:solidFill>
                <a:latin typeface="Calibri"/>
              </a:rPr>
              <a:t>וכך הבשלת הביצית מעוכבת והביוץ נמנע.</a:t>
            </a:r>
          </a:p>
          <a:p>
            <a:pPr fontAlgn="auto">
              <a:spcBef>
                <a:spcPts val="0"/>
              </a:spcBef>
              <a:spcAft>
                <a:spcPts val="0"/>
              </a:spcAft>
              <a:defRPr/>
            </a:pPr>
            <a:endParaRPr lang="he-IL" sz="1000" dirty="0">
              <a:solidFill>
                <a:srgbClr val="FF6600"/>
              </a:solidFill>
            </a:endParaRPr>
          </a:p>
          <a:p>
            <a:pPr fontAlgn="auto">
              <a:spcBef>
                <a:spcPts val="0"/>
              </a:spcBef>
              <a:spcAft>
                <a:spcPts val="0"/>
              </a:spcAft>
              <a:defRPr/>
            </a:pPr>
            <a:r>
              <a:rPr lang="he-IL" dirty="0">
                <a:solidFill>
                  <a:srgbClr val="FF6600"/>
                </a:solidFill>
              </a:rPr>
              <a:t>האסטרוגן שבגלולה </a:t>
            </a:r>
            <a:r>
              <a:rPr lang="he-IL" dirty="0">
                <a:solidFill>
                  <a:prstClr val="black"/>
                </a:solidFill>
              </a:rPr>
              <a:t>מסייע גם הוא במניעת הביוץ, בעזרת עיכוב הפרשת </a:t>
            </a:r>
            <a:r>
              <a:rPr lang="en-US" dirty="0" smtClean="0">
                <a:solidFill>
                  <a:prstClr val="black"/>
                </a:solidFill>
              </a:rPr>
              <a:t>FSH</a:t>
            </a:r>
            <a:r>
              <a:rPr lang="he-IL" dirty="0" smtClean="0">
                <a:solidFill>
                  <a:prstClr val="black"/>
                </a:solidFill>
              </a:rPr>
              <a:t> ו- </a:t>
            </a:r>
            <a:r>
              <a:rPr lang="en-US" dirty="0">
                <a:solidFill>
                  <a:prstClr val="black"/>
                </a:solidFill>
              </a:rPr>
              <a:t>LH</a:t>
            </a:r>
            <a:r>
              <a:rPr lang="he-IL" dirty="0">
                <a:solidFill>
                  <a:prstClr val="black"/>
                </a:solidFill>
              </a:rPr>
              <a:t>.</a:t>
            </a:r>
          </a:p>
          <a:p>
            <a:pPr fontAlgn="auto">
              <a:spcBef>
                <a:spcPts val="0"/>
              </a:spcBef>
              <a:spcAft>
                <a:spcPts val="0"/>
              </a:spcAft>
              <a:defRPr/>
            </a:pPr>
            <a:endParaRPr lang="he-IL" dirty="0">
              <a:solidFill>
                <a:prstClr val="black"/>
              </a:solidFill>
            </a:endParaRPr>
          </a:p>
        </p:txBody>
      </p:sp>
      <p:sp>
        <p:nvSpPr>
          <p:cNvPr id="13" name="כותרת 12"/>
          <p:cNvSpPr>
            <a:spLocks noGrp="1"/>
          </p:cNvSpPr>
          <p:nvPr>
            <p:ph type="title" idx="4294967295"/>
          </p:nvPr>
        </p:nvSpPr>
        <p:spPr>
          <a:xfrm>
            <a:off x="457200" y="44624"/>
            <a:ext cx="8229600" cy="368300"/>
          </a:xfrm>
          <a:prstGeom prst="rect">
            <a:avLst/>
          </a:prstGeom>
        </p:spPr>
        <p:txBody>
          <a:bodyPr/>
          <a:lstStyle/>
          <a:p>
            <a:pPr fontAlgn="auto">
              <a:defRPr/>
            </a:pPr>
            <a:r>
              <a:rPr lang="he-IL" sz="1800" b="1" dirty="0" smtClean="0">
                <a:solidFill>
                  <a:srgbClr val="FF6600"/>
                </a:solidFill>
                <a:ea typeface="+mn-ea"/>
              </a:rPr>
              <a:t>התערבות האדם בתהליכי הרבייה – גלולות למניעת היריון בתור אמצעי מניעה ביולוגי</a:t>
            </a:r>
            <a:endParaRPr lang="he-IL" sz="1800" dirty="0">
              <a:solidFill>
                <a:srgbClr val="FF6600"/>
              </a:solidFill>
            </a:endParaRPr>
          </a:p>
        </p:txBody>
      </p:sp>
      <p:sp>
        <p:nvSpPr>
          <p:cNvPr id="9" name="מלבן 8"/>
          <p:cNvSpPr/>
          <p:nvPr/>
        </p:nvSpPr>
        <p:spPr>
          <a:xfrm>
            <a:off x="403186" y="6002704"/>
            <a:ext cx="8368300" cy="738664"/>
          </a:xfrm>
          <a:prstGeom prst="rect">
            <a:avLst/>
          </a:prstGeom>
        </p:spPr>
        <p:txBody>
          <a:bodyPr wrap="square">
            <a:spAutoFit/>
          </a:bodyPr>
          <a:lstStyle/>
          <a:p>
            <a:r>
              <a:rPr lang="he-IL" sz="1400" b="1" dirty="0"/>
              <a:t>גלולת </a:t>
            </a:r>
            <a:r>
              <a:rPr lang="he-IL" sz="1400" b="1" dirty="0" smtClean="0"/>
              <a:t>"היום שאחרי"</a:t>
            </a:r>
          </a:p>
          <a:p>
            <a:r>
              <a:rPr lang="he-IL" sz="1400" dirty="0" smtClean="0"/>
              <a:t>מכילה חומר המחקה פרוגסטרון</a:t>
            </a:r>
            <a:r>
              <a:rPr lang="he-IL" sz="1400" dirty="0"/>
              <a:t>. נטילת הגלולה לפני הביוץ מונעת את </a:t>
            </a:r>
            <a:r>
              <a:rPr lang="he-IL" sz="1400" dirty="0" smtClean="0"/>
              <a:t>הביוץ ואילו </a:t>
            </a:r>
            <a:r>
              <a:rPr lang="he-IL" sz="1400" dirty="0"/>
              <a:t>לאחר הביוץ </a:t>
            </a:r>
            <a:r>
              <a:rPr lang="he-IL" sz="1400" dirty="0" smtClean="0"/>
              <a:t>היא מונעת את </a:t>
            </a:r>
            <a:r>
              <a:rPr lang="he-IL" sz="1400" dirty="0"/>
              <a:t>התפתחות הגופיף הצהוב </a:t>
            </a:r>
            <a:r>
              <a:rPr lang="he-IL" sz="1400" dirty="0" smtClean="0"/>
              <a:t>או </a:t>
            </a:r>
            <a:r>
              <a:rPr lang="he-IL" sz="1400" dirty="0"/>
              <a:t>את השרשתה של ביצית מופרית</a:t>
            </a:r>
            <a:r>
              <a:rPr lang="he-IL" sz="1400" dirty="0" smtClean="0"/>
              <a:t>. </a:t>
            </a:r>
            <a:r>
              <a:rPr lang="he-IL" sz="1400" u="sng" dirty="0" smtClean="0"/>
              <a:t>הגלולה אינה מתאימה לשמש בתור אמצעי קבוע למניעת היריון</a:t>
            </a:r>
            <a:r>
              <a:rPr lang="he-IL" sz="1400" dirty="0" smtClean="0"/>
              <a:t>.</a:t>
            </a:r>
            <a:endParaRPr lang="he-IL" sz="1400" dirty="0"/>
          </a:p>
        </p:txBody>
      </p:sp>
      <p:sp>
        <p:nvSpPr>
          <p:cNvPr id="10"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37</a:t>
            </a:fld>
            <a:endParaRPr lang="he-IL" sz="1100" dirty="0" smtClean="0">
              <a:solidFill>
                <a:srgbClr val="A6A6A6"/>
              </a:solidFill>
            </a:endParaRPr>
          </a:p>
        </p:txBody>
      </p:sp>
    </p:spTree>
    <p:extLst>
      <p:ext uri="{BB962C8B-B14F-4D97-AF65-F5344CB8AC3E}">
        <p14:creationId xmlns:p14="http://schemas.microsoft.com/office/powerpoint/2010/main" val="39277561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smtClean="0">
                <a:solidFill>
                  <a:srgbClr val="FF6600"/>
                </a:solidFill>
                <a:latin typeface="+mn-lt"/>
                <a:ea typeface="+mn-ea"/>
                <a:cs typeface="+mn-cs"/>
              </a:rPr>
              <a:t>שאלה 11: משפטי נכון/לא נכון</a:t>
            </a:r>
          </a:p>
        </p:txBody>
      </p:sp>
      <p:sp>
        <p:nvSpPr>
          <p:cNvPr id="10" name="TextBox 9"/>
          <p:cNvSpPr txBox="1"/>
          <p:nvPr/>
        </p:nvSpPr>
        <p:spPr>
          <a:xfrm>
            <a:off x="214313" y="548680"/>
            <a:ext cx="8307387" cy="590931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11:</a:t>
            </a:r>
            <a:endParaRPr lang="he-IL" b="1" dirty="0">
              <a:solidFill>
                <a:srgbClr val="1D4C72"/>
              </a:solidFill>
            </a:endParaRPr>
          </a:p>
          <a:p>
            <a:pPr>
              <a:defRPr/>
            </a:pPr>
            <a:r>
              <a:rPr lang="he-IL" dirty="0" smtClean="0">
                <a:solidFill>
                  <a:srgbClr val="1D4C72"/>
                </a:solidFill>
              </a:rPr>
              <a:t>לפניכם </a:t>
            </a:r>
            <a:r>
              <a:rPr lang="he-IL" dirty="0" smtClean="0">
                <a:solidFill>
                  <a:schemeClr val="tx2"/>
                </a:solidFill>
              </a:rPr>
              <a:t>משפטים העוסקים במחזור הווסת. ציינו אילו מהם נכונים ואילו אינם נכונים. תקנו את המשפטים שאינם נכונים.</a:t>
            </a:r>
          </a:p>
          <a:p>
            <a:pPr>
              <a:defRPr/>
            </a:pPr>
            <a:r>
              <a:rPr lang="he-IL" dirty="0" smtClean="0">
                <a:solidFill>
                  <a:schemeClr val="tx2"/>
                </a:solidFill>
              </a:rPr>
              <a:t>א. ההפריה מתרחשת בחצוצרה. </a:t>
            </a:r>
          </a:p>
          <a:p>
            <a:pPr>
              <a:defRPr/>
            </a:pPr>
            <a:endParaRPr lang="he-IL" dirty="0" smtClean="0">
              <a:solidFill>
                <a:schemeClr val="tx2"/>
              </a:solidFill>
            </a:endParaRPr>
          </a:p>
          <a:p>
            <a:pPr>
              <a:defRPr/>
            </a:pPr>
            <a:r>
              <a:rPr lang="he-IL" dirty="0" smtClean="0">
                <a:solidFill>
                  <a:schemeClr val="tx2"/>
                </a:solidFill>
              </a:rPr>
              <a:t>ב. אסטרוגן גורם תמיד לעיכוב הפרשת ההורמונים </a:t>
            </a:r>
            <a:r>
              <a:rPr lang="en-US" dirty="0" smtClean="0">
                <a:solidFill>
                  <a:schemeClr val="tx2"/>
                </a:solidFill>
              </a:rPr>
              <a:t>LH</a:t>
            </a:r>
            <a:r>
              <a:rPr lang="he-IL" dirty="0" smtClean="0">
                <a:solidFill>
                  <a:schemeClr val="tx2"/>
                </a:solidFill>
              </a:rPr>
              <a:t> ו</a:t>
            </a:r>
            <a:r>
              <a:rPr lang="he-IL" dirty="0" smtClean="0">
                <a:solidFill>
                  <a:schemeClr val="tx2"/>
                </a:solidFill>
                <a:latin typeface="Arial"/>
                <a:cs typeface="Arial"/>
              </a:rPr>
              <a:t>־</a:t>
            </a:r>
            <a:r>
              <a:rPr lang="en-US" dirty="0" smtClean="0">
                <a:solidFill>
                  <a:schemeClr val="tx2"/>
                </a:solidFill>
              </a:rPr>
              <a:t>FSH</a:t>
            </a:r>
            <a:r>
              <a:rPr lang="he-IL" dirty="0" smtClean="0">
                <a:solidFill>
                  <a:schemeClr val="tx2"/>
                </a:solidFill>
              </a:rPr>
              <a:t> מן המוח. </a:t>
            </a:r>
          </a:p>
          <a:p>
            <a:pPr>
              <a:defRPr/>
            </a:pPr>
            <a:endParaRPr lang="he-IL" dirty="0">
              <a:solidFill>
                <a:schemeClr val="tx2"/>
              </a:solidFill>
            </a:endParaRPr>
          </a:p>
          <a:p>
            <a:pPr>
              <a:defRPr/>
            </a:pPr>
            <a:endParaRPr lang="he-IL" dirty="0" smtClean="0">
              <a:solidFill>
                <a:schemeClr val="tx2"/>
              </a:solidFill>
            </a:endParaRPr>
          </a:p>
          <a:p>
            <a:pPr>
              <a:defRPr/>
            </a:pPr>
            <a:r>
              <a:rPr lang="he-IL" dirty="0" smtClean="0">
                <a:solidFill>
                  <a:schemeClr val="tx2"/>
                </a:solidFill>
              </a:rPr>
              <a:t>ג. ירידה ברמת הפרוגסטרון גורמת לדימום הווסת. </a:t>
            </a:r>
          </a:p>
          <a:p>
            <a:pPr>
              <a:defRPr/>
            </a:pPr>
            <a:endParaRPr lang="he-IL" dirty="0">
              <a:solidFill>
                <a:schemeClr val="tx2"/>
              </a:solidFill>
            </a:endParaRPr>
          </a:p>
          <a:p>
            <a:pPr>
              <a:defRPr/>
            </a:pPr>
            <a:endParaRPr lang="he-IL" dirty="0" smtClean="0">
              <a:solidFill>
                <a:schemeClr val="tx2"/>
              </a:solidFill>
            </a:endParaRPr>
          </a:p>
          <a:p>
            <a:pPr>
              <a:defRPr/>
            </a:pPr>
            <a:r>
              <a:rPr lang="he-IL" dirty="0" smtClean="0">
                <a:solidFill>
                  <a:schemeClr val="tx2"/>
                </a:solidFill>
              </a:rPr>
              <a:t>ד. סדר האירועים הנכון במחזור החודשי של האישה: הפרשת אסטרוגן, גדילת הזקיק, ביוץ, הפרשת </a:t>
            </a:r>
            <a:r>
              <a:rPr lang="en-US" dirty="0" smtClean="0">
                <a:solidFill>
                  <a:schemeClr val="tx2"/>
                </a:solidFill>
              </a:rPr>
              <a:t>LH</a:t>
            </a:r>
            <a:r>
              <a:rPr lang="he-IL" dirty="0" smtClean="0">
                <a:solidFill>
                  <a:schemeClr val="tx2"/>
                </a:solidFill>
              </a:rPr>
              <a:t>, עלייה חדה בהפרשת </a:t>
            </a:r>
            <a:r>
              <a:rPr lang="en-US" dirty="0" smtClean="0">
                <a:solidFill>
                  <a:schemeClr val="tx2"/>
                </a:solidFill>
              </a:rPr>
              <a:t>LH</a:t>
            </a:r>
            <a:r>
              <a:rPr lang="he-IL" dirty="0" smtClean="0">
                <a:solidFill>
                  <a:schemeClr val="tx2"/>
                </a:solidFill>
              </a:rPr>
              <a:t>.</a:t>
            </a:r>
          </a:p>
          <a:p>
            <a:pPr>
              <a:defRPr/>
            </a:pPr>
            <a:endParaRPr lang="he-IL" dirty="0" smtClean="0">
              <a:solidFill>
                <a:schemeClr val="tx2"/>
              </a:solidFill>
            </a:endParaRPr>
          </a:p>
          <a:p>
            <a:pPr>
              <a:defRPr/>
            </a:pPr>
            <a:endParaRPr lang="he-IL" dirty="0" smtClean="0">
              <a:solidFill>
                <a:schemeClr val="tx2"/>
              </a:solidFill>
            </a:endParaRPr>
          </a:p>
          <a:p>
            <a:pPr>
              <a:defRPr/>
            </a:pPr>
            <a:r>
              <a:rPr lang="he-IL" dirty="0" smtClean="0">
                <a:solidFill>
                  <a:schemeClr val="tx2"/>
                </a:solidFill>
              </a:rPr>
              <a:t>ה. אם הגופיף הצהוב לא יתנוון, לא ייגרם דימום הווסת</a:t>
            </a:r>
            <a:r>
              <a:rPr lang="he-IL" dirty="0" smtClean="0">
                <a:solidFill>
                  <a:srgbClr val="1D4C72"/>
                </a:solidFill>
              </a:rPr>
              <a:t>. </a:t>
            </a:r>
          </a:p>
          <a:p>
            <a:pPr>
              <a:defRPr/>
            </a:pPr>
            <a:endParaRPr lang="he-IL" dirty="0" smtClean="0">
              <a:solidFill>
                <a:srgbClr val="FF6600"/>
              </a:solidFill>
            </a:endParaRPr>
          </a:p>
          <a:p>
            <a:pPr>
              <a:defRPr/>
            </a:pPr>
            <a:r>
              <a:rPr lang="he-IL" dirty="0" smtClean="0">
                <a:solidFill>
                  <a:srgbClr val="1D4C72"/>
                </a:solidFill>
              </a:rPr>
              <a:t>ו. ביוץ פירושו מעבר הביצית מן החצוצרה לרחם. </a:t>
            </a:r>
          </a:p>
          <a:p>
            <a:pPr>
              <a:defRPr/>
            </a:pPr>
            <a:endParaRPr lang="he-IL" dirty="0">
              <a:solidFill>
                <a:srgbClr val="1D4C72"/>
              </a:solidFill>
            </a:endParaRPr>
          </a:p>
          <a:p>
            <a:pPr>
              <a:defRPr/>
            </a:pPr>
            <a:r>
              <a:rPr lang="he-IL" dirty="0" smtClean="0">
                <a:solidFill>
                  <a:srgbClr val="1D4C72"/>
                </a:solidFill>
              </a:rPr>
              <a:t>ז. ההיפופיזה, האשכים והשחלות הם בלוטות מפרישות הורמונים וגם איבר מטרה של </a:t>
            </a:r>
          </a:p>
          <a:p>
            <a:pPr>
              <a:defRPr/>
            </a:pPr>
            <a:r>
              <a:rPr lang="he-IL" dirty="0" smtClean="0">
                <a:solidFill>
                  <a:srgbClr val="1D4C72"/>
                </a:solidFill>
              </a:rPr>
              <a:t>   הורמונים.</a:t>
            </a:r>
            <a:endParaRPr lang="he-IL" dirty="0">
              <a:solidFill>
                <a:srgbClr val="1D4C72"/>
              </a:solidFill>
            </a:endParaRPr>
          </a:p>
        </p:txBody>
      </p:sp>
      <p:sp>
        <p:nvSpPr>
          <p:cNvPr id="6"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38</a:t>
            </a:fld>
            <a:endParaRPr lang="he-IL" sz="1100" dirty="0" smtClean="0">
              <a:solidFill>
                <a:srgbClr val="A6A6A6"/>
              </a:solidFill>
            </a:endParaRPr>
          </a:p>
        </p:txBody>
      </p:sp>
    </p:spTree>
    <p:extLst>
      <p:ext uri="{BB962C8B-B14F-4D97-AF65-F5344CB8AC3E}">
        <p14:creationId xmlns:p14="http://schemas.microsoft.com/office/powerpoint/2010/main" val="25538670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smtClean="0">
                <a:solidFill>
                  <a:srgbClr val="FF6600"/>
                </a:solidFill>
                <a:latin typeface="+mn-lt"/>
                <a:ea typeface="+mn-ea"/>
                <a:cs typeface="+mn-cs"/>
              </a:rPr>
              <a:t>תשובה</a:t>
            </a:r>
          </a:p>
        </p:txBody>
      </p:sp>
      <p:sp>
        <p:nvSpPr>
          <p:cNvPr id="10" name="TextBox 9"/>
          <p:cNvSpPr txBox="1"/>
          <p:nvPr/>
        </p:nvSpPr>
        <p:spPr>
          <a:xfrm>
            <a:off x="270113" y="566092"/>
            <a:ext cx="8307387" cy="646330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11:</a:t>
            </a:r>
            <a:endParaRPr lang="he-IL" b="1" dirty="0">
              <a:solidFill>
                <a:srgbClr val="1D4C72"/>
              </a:solidFill>
            </a:endParaRPr>
          </a:p>
          <a:p>
            <a:pPr>
              <a:defRPr/>
            </a:pPr>
            <a:r>
              <a:rPr lang="he-IL" dirty="0" smtClean="0">
                <a:solidFill>
                  <a:srgbClr val="1D4C72"/>
                </a:solidFill>
              </a:rPr>
              <a:t>לפניכם משפטים העוסקים במחזור הווסת. ציינו אילו מהם </a:t>
            </a:r>
            <a:r>
              <a:rPr lang="he-IL" dirty="0" smtClean="0">
                <a:solidFill>
                  <a:schemeClr val="tx2"/>
                </a:solidFill>
              </a:rPr>
              <a:t>נכונים ואילו אינם נכונים. תקנו את המשפטים שאינם נכונים.</a:t>
            </a:r>
          </a:p>
          <a:p>
            <a:pPr>
              <a:defRPr/>
            </a:pPr>
            <a:r>
              <a:rPr lang="he-IL" dirty="0" smtClean="0">
                <a:solidFill>
                  <a:srgbClr val="1D4C72"/>
                </a:solidFill>
              </a:rPr>
              <a:t>א. ההפריה מתרחשת בחצוצרה. </a:t>
            </a:r>
            <a:r>
              <a:rPr lang="he-IL" dirty="0" smtClean="0">
                <a:solidFill>
                  <a:schemeClr val="accent3"/>
                </a:solidFill>
              </a:rPr>
              <a:t>נכון</a:t>
            </a:r>
          </a:p>
          <a:p>
            <a:pPr>
              <a:defRPr/>
            </a:pPr>
            <a:endParaRPr lang="he-IL" dirty="0" smtClean="0">
              <a:solidFill>
                <a:schemeClr val="accent3"/>
              </a:solidFill>
            </a:endParaRPr>
          </a:p>
          <a:p>
            <a:pPr>
              <a:defRPr/>
            </a:pPr>
            <a:r>
              <a:rPr lang="he-IL" dirty="0" smtClean="0">
                <a:solidFill>
                  <a:srgbClr val="1D4C72"/>
                </a:solidFill>
              </a:rPr>
              <a:t>ב. אסטרוגן גורם תמיד לעיכוב הפרשת ההורמונים </a:t>
            </a:r>
            <a:r>
              <a:rPr lang="en-US" dirty="0" smtClean="0">
                <a:solidFill>
                  <a:srgbClr val="1D4C72"/>
                </a:solidFill>
              </a:rPr>
              <a:t>LH</a:t>
            </a:r>
            <a:r>
              <a:rPr lang="he-IL" dirty="0" smtClean="0">
                <a:solidFill>
                  <a:srgbClr val="1D4C72"/>
                </a:solidFill>
              </a:rPr>
              <a:t> ו</a:t>
            </a:r>
            <a:r>
              <a:rPr lang="he-IL" dirty="0" smtClean="0">
                <a:solidFill>
                  <a:srgbClr val="1D4C72"/>
                </a:solidFill>
                <a:latin typeface="Arial"/>
                <a:cs typeface="Arial"/>
              </a:rPr>
              <a:t>־</a:t>
            </a:r>
            <a:r>
              <a:rPr lang="en-US" dirty="0" smtClean="0">
                <a:solidFill>
                  <a:srgbClr val="1D4C72"/>
                </a:solidFill>
              </a:rPr>
              <a:t>FSH</a:t>
            </a:r>
            <a:r>
              <a:rPr lang="he-IL" dirty="0" smtClean="0">
                <a:solidFill>
                  <a:srgbClr val="1D4C72"/>
                </a:solidFill>
              </a:rPr>
              <a:t> מן המוח. </a:t>
            </a:r>
            <a:r>
              <a:rPr lang="he-IL" dirty="0" smtClean="0">
                <a:solidFill>
                  <a:schemeClr val="accent3"/>
                </a:solidFill>
              </a:rPr>
              <a:t>לא נכון. </a:t>
            </a:r>
          </a:p>
          <a:p>
            <a:pPr>
              <a:defRPr/>
            </a:pPr>
            <a:r>
              <a:rPr lang="he-IL" dirty="0" smtClean="0">
                <a:solidFill>
                  <a:schemeClr val="accent3"/>
                </a:solidFill>
              </a:rPr>
              <a:t>ברוב ימי המחזור אסטרוגן גורם לעיכוב </a:t>
            </a:r>
            <a:r>
              <a:rPr lang="he-IL" dirty="0">
                <a:solidFill>
                  <a:schemeClr val="accent3"/>
                </a:solidFill>
              </a:rPr>
              <a:t>הפרשת ההורמונים </a:t>
            </a:r>
            <a:r>
              <a:rPr lang="en-US" dirty="0">
                <a:solidFill>
                  <a:schemeClr val="accent3"/>
                </a:solidFill>
              </a:rPr>
              <a:t>LH</a:t>
            </a:r>
            <a:r>
              <a:rPr lang="he-IL" dirty="0">
                <a:solidFill>
                  <a:schemeClr val="accent3"/>
                </a:solidFill>
              </a:rPr>
              <a:t> </a:t>
            </a:r>
            <a:r>
              <a:rPr lang="he-IL" dirty="0" smtClean="0">
                <a:solidFill>
                  <a:schemeClr val="accent3"/>
                </a:solidFill>
              </a:rPr>
              <a:t>ו</a:t>
            </a:r>
            <a:r>
              <a:rPr lang="he-IL" dirty="0" smtClean="0">
                <a:solidFill>
                  <a:schemeClr val="accent3"/>
                </a:solidFill>
                <a:latin typeface="Arial"/>
                <a:cs typeface="Arial"/>
              </a:rPr>
              <a:t>־</a:t>
            </a:r>
            <a:r>
              <a:rPr lang="en-US" dirty="0" smtClean="0">
                <a:solidFill>
                  <a:schemeClr val="accent3"/>
                </a:solidFill>
              </a:rPr>
              <a:t>FSH</a:t>
            </a:r>
            <a:r>
              <a:rPr lang="he-IL" dirty="0" smtClean="0">
                <a:solidFill>
                  <a:schemeClr val="accent3"/>
                </a:solidFill>
              </a:rPr>
              <a:t> מן המוח, אך בימים </a:t>
            </a:r>
            <a:r>
              <a:rPr lang="he-IL" noProof="1" smtClean="0">
                <a:solidFill>
                  <a:schemeClr val="accent3"/>
                </a:solidFill>
              </a:rPr>
              <a:t>12-14</a:t>
            </a:r>
            <a:r>
              <a:rPr lang="he-IL" dirty="0" smtClean="0">
                <a:solidFill>
                  <a:schemeClr val="accent3"/>
                </a:solidFill>
              </a:rPr>
              <a:t> של המחזור הוא גורם לעלייה בהפרשת ההורמונים. </a:t>
            </a:r>
          </a:p>
          <a:p>
            <a:pPr>
              <a:defRPr/>
            </a:pPr>
            <a:endParaRPr lang="he-IL" dirty="0" smtClean="0">
              <a:solidFill>
                <a:schemeClr val="accent3"/>
              </a:solidFill>
            </a:endParaRPr>
          </a:p>
          <a:p>
            <a:pPr>
              <a:defRPr/>
            </a:pPr>
            <a:r>
              <a:rPr lang="he-IL" dirty="0" smtClean="0">
                <a:solidFill>
                  <a:srgbClr val="1D4C72"/>
                </a:solidFill>
              </a:rPr>
              <a:t>ג. ירידה ברמת הפרוגסטרון גורמת לדימום </a:t>
            </a:r>
            <a:r>
              <a:rPr lang="he-IL" dirty="0" smtClean="0">
                <a:solidFill>
                  <a:schemeClr val="tx2"/>
                </a:solidFill>
              </a:rPr>
              <a:t>הווסת. </a:t>
            </a:r>
            <a:r>
              <a:rPr lang="he-IL" dirty="0" smtClean="0">
                <a:solidFill>
                  <a:schemeClr val="accent3"/>
                </a:solidFill>
              </a:rPr>
              <a:t>נכון</a:t>
            </a:r>
          </a:p>
          <a:p>
            <a:pPr>
              <a:defRPr/>
            </a:pPr>
            <a:r>
              <a:rPr lang="he-IL" dirty="0" smtClean="0">
                <a:solidFill>
                  <a:srgbClr val="1D4C72"/>
                </a:solidFill>
              </a:rPr>
              <a:t>ד. סדר האירועים הנכון במחזור החודשי של האישה: הפרשת אסטרוגן, גדילת הזקיק, ביוץ, הפרשת </a:t>
            </a:r>
            <a:r>
              <a:rPr lang="en-US" dirty="0" smtClean="0">
                <a:solidFill>
                  <a:srgbClr val="1D4C72"/>
                </a:solidFill>
              </a:rPr>
              <a:t>LH</a:t>
            </a:r>
            <a:r>
              <a:rPr lang="he-IL" dirty="0" smtClean="0">
                <a:solidFill>
                  <a:srgbClr val="1D4C72"/>
                </a:solidFill>
              </a:rPr>
              <a:t>, עלייה חדה בהפרשת </a:t>
            </a:r>
            <a:r>
              <a:rPr lang="en-US" dirty="0" smtClean="0">
                <a:solidFill>
                  <a:srgbClr val="1D4C72"/>
                </a:solidFill>
              </a:rPr>
              <a:t>LH</a:t>
            </a:r>
            <a:r>
              <a:rPr lang="he-IL" dirty="0" smtClean="0">
                <a:solidFill>
                  <a:srgbClr val="1D4C72"/>
                </a:solidFill>
              </a:rPr>
              <a:t>. </a:t>
            </a:r>
            <a:r>
              <a:rPr lang="he-IL" dirty="0" smtClean="0">
                <a:solidFill>
                  <a:schemeClr val="accent3"/>
                </a:solidFill>
              </a:rPr>
              <a:t>לא נכון</a:t>
            </a:r>
          </a:p>
          <a:p>
            <a:pPr>
              <a:defRPr/>
            </a:pPr>
            <a:r>
              <a:rPr lang="he-IL" dirty="0">
                <a:solidFill>
                  <a:schemeClr val="accent3"/>
                </a:solidFill>
              </a:rPr>
              <a:t>סדר האירועים הנכון במחזור החודשי של האישה: הפרשת </a:t>
            </a:r>
            <a:r>
              <a:rPr lang="en-US" dirty="0" smtClean="0">
                <a:solidFill>
                  <a:schemeClr val="accent3"/>
                </a:solidFill>
              </a:rPr>
              <a:t>LH</a:t>
            </a:r>
            <a:r>
              <a:rPr lang="he-IL" dirty="0" smtClean="0">
                <a:solidFill>
                  <a:schemeClr val="accent3"/>
                </a:solidFill>
              </a:rPr>
              <a:t>, הפרשת </a:t>
            </a:r>
            <a:r>
              <a:rPr lang="he-IL" dirty="0">
                <a:solidFill>
                  <a:schemeClr val="accent3"/>
                </a:solidFill>
              </a:rPr>
              <a:t>אסטרוגן, גדילת הזקיק, </a:t>
            </a:r>
            <a:r>
              <a:rPr lang="he-IL" dirty="0" smtClean="0">
                <a:solidFill>
                  <a:schemeClr val="accent3"/>
                </a:solidFill>
              </a:rPr>
              <a:t>עלייה חדה בהפרשת </a:t>
            </a:r>
            <a:r>
              <a:rPr lang="en-US" dirty="0" smtClean="0">
                <a:solidFill>
                  <a:schemeClr val="accent3"/>
                </a:solidFill>
              </a:rPr>
              <a:t>LH</a:t>
            </a:r>
            <a:r>
              <a:rPr lang="he-IL" dirty="0">
                <a:solidFill>
                  <a:schemeClr val="accent3"/>
                </a:solidFill>
              </a:rPr>
              <a:t>, </a:t>
            </a:r>
            <a:r>
              <a:rPr lang="he-IL" dirty="0" smtClean="0">
                <a:solidFill>
                  <a:schemeClr val="accent3"/>
                </a:solidFill>
              </a:rPr>
              <a:t>ביוץ.</a:t>
            </a:r>
          </a:p>
          <a:p>
            <a:pPr>
              <a:defRPr/>
            </a:pPr>
            <a:endParaRPr lang="he-IL" dirty="0" smtClean="0">
              <a:solidFill>
                <a:srgbClr val="1D4C72"/>
              </a:solidFill>
            </a:endParaRPr>
          </a:p>
          <a:p>
            <a:pPr>
              <a:defRPr/>
            </a:pPr>
            <a:r>
              <a:rPr lang="he-IL" dirty="0" smtClean="0">
                <a:solidFill>
                  <a:srgbClr val="1D4C72"/>
                </a:solidFill>
              </a:rPr>
              <a:t>ה. אם הגופיף הצהוב לא יתנוון, </a:t>
            </a:r>
            <a:r>
              <a:rPr lang="he-IL" dirty="0" smtClean="0">
                <a:solidFill>
                  <a:schemeClr val="tx2"/>
                </a:solidFill>
              </a:rPr>
              <a:t>לא ייגרם דימום </a:t>
            </a:r>
            <a:r>
              <a:rPr lang="he-IL" dirty="0" smtClean="0">
                <a:solidFill>
                  <a:srgbClr val="1D4C72"/>
                </a:solidFill>
              </a:rPr>
              <a:t>הווסת. </a:t>
            </a:r>
            <a:r>
              <a:rPr lang="he-IL" dirty="0" smtClean="0">
                <a:solidFill>
                  <a:schemeClr val="accent3"/>
                </a:solidFill>
              </a:rPr>
              <a:t>נכון (זה קורה אם מתרחשת הפריה).</a:t>
            </a:r>
          </a:p>
          <a:p>
            <a:pPr>
              <a:defRPr/>
            </a:pPr>
            <a:endParaRPr lang="he-IL" dirty="0" smtClean="0">
              <a:solidFill>
                <a:schemeClr val="accent3"/>
              </a:solidFill>
            </a:endParaRPr>
          </a:p>
          <a:p>
            <a:pPr>
              <a:defRPr/>
            </a:pPr>
            <a:r>
              <a:rPr lang="he-IL" dirty="0" smtClean="0">
                <a:solidFill>
                  <a:srgbClr val="1D4C72"/>
                </a:solidFill>
              </a:rPr>
              <a:t>ו. ביוץ פירושו מעבר הביצית מן החצוצרה לרחם. </a:t>
            </a:r>
            <a:r>
              <a:rPr lang="he-IL" dirty="0" smtClean="0">
                <a:solidFill>
                  <a:schemeClr val="accent3"/>
                </a:solidFill>
              </a:rPr>
              <a:t>לא נכון</a:t>
            </a:r>
          </a:p>
          <a:p>
            <a:pPr>
              <a:defRPr/>
            </a:pPr>
            <a:r>
              <a:rPr lang="he-IL" dirty="0">
                <a:solidFill>
                  <a:schemeClr val="accent3"/>
                </a:solidFill>
              </a:rPr>
              <a:t>ביוץ פירושו </a:t>
            </a:r>
            <a:r>
              <a:rPr lang="he-IL" dirty="0" smtClean="0">
                <a:solidFill>
                  <a:schemeClr val="accent3"/>
                </a:solidFill>
              </a:rPr>
              <a:t>חריגת הביצית מן השחלה לחצוצרה.</a:t>
            </a:r>
          </a:p>
          <a:p>
            <a:pPr lvl="0">
              <a:defRPr/>
            </a:pPr>
            <a:r>
              <a:rPr lang="he-IL" dirty="0">
                <a:solidFill>
                  <a:srgbClr val="1D4C72"/>
                </a:solidFill>
              </a:rPr>
              <a:t>ז. ההיפופיזה, האשכים והשחלות הם בלוטות מפרישות הורמונים וגם איבר מטרה של </a:t>
            </a:r>
          </a:p>
          <a:p>
            <a:pPr lvl="0">
              <a:defRPr/>
            </a:pPr>
            <a:r>
              <a:rPr lang="he-IL" dirty="0">
                <a:solidFill>
                  <a:srgbClr val="1D4C72"/>
                </a:solidFill>
              </a:rPr>
              <a:t>   הורמונים</a:t>
            </a:r>
            <a:r>
              <a:rPr lang="he-IL" dirty="0" smtClean="0">
                <a:solidFill>
                  <a:srgbClr val="1D4C72"/>
                </a:solidFill>
              </a:rPr>
              <a:t>. </a:t>
            </a:r>
            <a:r>
              <a:rPr lang="he-IL" dirty="0" smtClean="0">
                <a:solidFill>
                  <a:schemeClr val="accent3"/>
                </a:solidFill>
              </a:rPr>
              <a:t>נכון</a:t>
            </a:r>
            <a:endParaRPr lang="he-IL" dirty="0">
              <a:solidFill>
                <a:schemeClr val="accent3"/>
              </a:solidFill>
            </a:endParaRPr>
          </a:p>
          <a:p>
            <a:pPr>
              <a:defRPr/>
            </a:pPr>
            <a:endParaRPr lang="he-IL" dirty="0">
              <a:solidFill>
                <a:schemeClr val="accent3"/>
              </a:solidFill>
            </a:endParaRPr>
          </a:p>
          <a:p>
            <a:pPr>
              <a:defRPr/>
            </a:pPr>
            <a:endParaRPr lang="he-IL" dirty="0">
              <a:solidFill>
                <a:srgbClr val="1D4C72"/>
              </a:solidFill>
            </a:endParaRPr>
          </a:p>
        </p:txBody>
      </p:sp>
      <p:sp>
        <p:nvSpPr>
          <p:cNvPr id="6"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39</a:t>
            </a:fld>
            <a:endParaRPr lang="he-IL" sz="1100" dirty="0" smtClean="0">
              <a:solidFill>
                <a:srgbClr val="A6A6A6"/>
              </a:solidFill>
            </a:endParaRPr>
          </a:p>
        </p:txBody>
      </p:sp>
    </p:spTree>
    <p:extLst>
      <p:ext uri="{BB962C8B-B14F-4D97-AF65-F5344CB8AC3E}">
        <p14:creationId xmlns:p14="http://schemas.microsoft.com/office/powerpoint/2010/main" val="838540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קבוצה 28"/>
          <p:cNvGrpSpPr/>
          <p:nvPr/>
        </p:nvGrpSpPr>
        <p:grpSpPr>
          <a:xfrm>
            <a:off x="1285875" y="866508"/>
            <a:ext cx="2160000" cy="2088000"/>
            <a:chOff x="3267010" y="1484784"/>
            <a:chExt cx="2460713" cy="2393180"/>
          </a:xfrm>
        </p:grpSpPr>
        <p:pic>
          <p:nvPicPr>
            <p:cNvPr id="3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7010" y="1484784"/>
              <a:ext cx="2460713" cy="2393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מלבן 32"/>
            <p:cNvSpPr/>
            <p:nvPr/>
          </p:nvSpPr>
          <p:spPr>
            <a:xfrm>
              <a:off x="3463771" y="2546665"/>
              <a:ext cx="840294" cy="307777"/>
            </a:xfrm>
            <a:prstGeom prst="rect">
              <a:avLst/>
            </a:prstGeom>
          </p:spPr>
          <p:txBody>
            <a:bodyPr wrap="none">
              <a:spAutoFit/>
            </a:bodyPr>
            <a:lstStyle/>
            <a:p>
              <a:r>
                <a:rPr lang="he-IL" sz="1400" b="1" dirty="0" smtClean="0">
                  <a:solidFill>
                    <a:srgbClr val="FF6600"/>
                  </a:solidFill>
                </a:rPr>
                <a:t>היפופיזה</a:t>
              </a:r>
              <a:endParaRPr lang="he-IL" sz="1400" b="1" dirty="0"/>
            </a:p>
          </p:txBody>
        </p:sp>
      </p:grpSp>
      <p:sp>
        <p:nvSpPr>
          <p:cNvPr id="26" name="TextBox 25"/>
          <p:cNvSpPr txBox="1"/>
          <p:nvPr/>
        </p:nvSpPr>
        <p:spPr>
          <a:xfrm>
            <a:off x="3717056" y="626601"/>
            <a:ext cx="5030317" cy="33877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b="1" dirty="0">
                <a:solidFill>
                  <a:schemeClr val="tx2"/>
                </a:solidFill>
              </a:rPr>
              <a:t>החל מגיל </a:t>
            </a:r>
            <a:r>
              <a:rPr lang="he-IL" b="1" dirty="0" smtClean="0">
                <a:solidFill>
                  <a:schemeClr val="tx2"/>
                </a:solidFill>
              </a:rPr>
              <a:t>ההתבגרות:</a:t>
            </a:r>
            <a:endParaRPr lang="he-IL" b="1" dirty="0">
              <a:solidFill>
                <a:schemeClr val="tx2"/>
              </a:solidFill>
            </a:endParaRPr>
          </a:p>
          <a:p>
            <a:pPr fontAlgn="auto">
              <a:spcBef>
                <a:spcPts val="0"/>
              </a:spcBef>
              <a:spcAft>
                <a:spcPts val="0"/>
              </a:spcAft>
              <a:defRPr/>
            </a:pPr>
            <a:r>
              <a:rPr lang="he-IL" dirty="0" smtClean="0">
                <a:solidFill>
                  <a:prstClr val="black"/>
                </a:solidFill>
              </a:rPr>
              <a:t>בלוטת ההיפופיזה שבמוח מתחילה </a:t>
            </a:r>
            <a:endParaRPr lang="he-IL" dirty="0">
              <a:solidFill>
                <a:prstClr val="black"/>
              </a:solidFill>
            </a:endParaRPr>
          </a:p>
          <a:p>
            <a:pPr fontAlgn="auto">
              <a:spcBef>
                <a:spcPts val="0"/>
              </a:spcBef>
              <a:spcAft>
                <a:spcPts val="0"/>
              </a:spcAft>
              <a:defRPr/>
            </a:pPr>
            <a:r>
              <a:rPr lang="he-IL" dirty="0">
                <a:solidFill>
                  <a:prstClr val="black"/>
                </a:solidFill>
              </a:rPr>
              <a:t>להפריש את </a:t>
            </a:r>
            <a:r>
              <a:rPr lang="he-IL" dirty="0">
                <a:solidFill>
                  <a:srgbClr val="FF6600"/>
                </a:solidFill>
              </a:rPr>
              <a:t>ההורמונים </a:t>
            </a:r>
            <a:r>
              <a:rPr lang="en-US" dirty="0">
                <a:solidFill>
                  <a:srgbClr val="FF6600"/>
                </a:solidFill>
              </a:rPr>
              <a:t>FSH</a:t>
            </a:r>
            <a:r>
              <a:rPr lang="he-IL" dirty="0">
                <a:solidFill>
                  <a:srgbClr val="FF6600"/>
                </a:solidFill>
              </a:rPr>
              <a:t> </a:t>
            </a:r>
            <a:r>
              <a:rPr lang="he-IL" dirty="0" smtClean="0">
                <a:solidFill>
                  <a:srgbClr val="FF6600"/>
                </a:solidFill>
              </a:rPr>
              <a:t>ו</a:t>
            </a:r>
            <a:r>
              <a:rPr lang="he-IL" dirty="0" smtClean="0">
                <a:solidFill>
                  <a:srgbClr val="FF6600"/>
                </a:solidFill>
                <a:latin typeface="Arial"/>
                <a:cs typeface="Arial"/>
              </a:rPr>
              <a:t>־</a:t>
            </a:r>
            <a:r>
              <a:rPr lang="en-US" dirty="0" smtClean="0">
                <a:solidFill>
                  <a:srgbClr val="FF6600"/>
                </a:solidFill>
              </a:rPr>
              <a:t>LH</a:t>
            </a:r>
            <a:r>
              <a:rPr lang="he-IL" dirty="0" smtClean="0">
                <a:solidFill>
                  <a:prstClr val="black"/>
                </a:solidFill>
              </a:rPr>
              <a:t>,</a:t>
            </a:r>
            <a:endParaRPr lang="en-US" dirty="0">
              <a:solidFill>
                <a:prstClr val="black"/>
              </a:solidFill>
            </a:endParaRPr>
          </a:p>
          <a:p>
            <a:pPr fontAlgn="auto">
              <a:spcBef>
                <a:spcPts val="0"/>
              </a:spcBef>
              <a:spcAft>
                <a:spcPts val="0"/>
              </a:spcAft>
              <a:defRPr/>
            </a:pPr>
            <a:r>
              <a:rPr lang="he-IL" dirty="0">
                <a:solidFill>
                  <a:prstClr val="black"/>
                </a:solidFill>
              </a:rPr>
              <a:t>שאברי המטרה שלהם הם השחלות והאשכים.</a:t>
            </a:r>
          </a:p>
          <a:p>
            <a:pPr fontAlgn="auto">
              <a:spcBef>
                <a:spcPts val="0"/>
              </a:spcBef>
              <a:spcAft>
                <a:spcPts val="0"/>
              </a:spcAft>
              <a:defRPr/>
            </a:pPr>
            <a:endParaRPr lang="he-IL" sz="1000" dirty="0">
              <a:solidFill>
                <a:prstClr val="black"/>
              </a:solidFill>
            </a:endParaRPr>
          </a:p>
        </p:txBody>
      </p:sp>
      <p:sp>
        <p:nvSpPr>
          <p:cNvPr id="13" name="כותרת 12"/>
          <p:cNvSpPr>
            <a:spLocks noGrp="1"/>
          </p:cNvSpPr>
          <p:nvPr>
            <p:ph type="title" idx="4294967295"/>
          </p:nvPr>
        </p:nvSpPr>
        <p:spPr>
          <a:xfrm>
            <a:off x="214313" y="44624"/>
            <a:ext cx="8472487" cy="368300"/>
          </a:xfrm>
          <a:prstGeom prst="rect">
            <a:avLst/>
          </a:prstGeom>
        </p:spPr>
        <p:txBody>
          <a:bodyPr/>
          <a:lstStyle/>
          <a:p>
            <a:pPr fontAlgn="auto">
              <a:defRPr/>
            </a:pPr>
            <a:r>
              <a:rPr lang="he-IL" sz="1800" b="1" dirty="0" smtClean="0">
                <a:solidFill>
                  <a:srgbClr val="FF6600"/>
                </a:solidFill>
                <a:ea typeface="+mn-ea"/>
              </a:rPr>
              <a:t>ויסות הורמונלי של תהליכי רבייה באדם</a:t>
            </a:r>
            <a:endParaRPr lang="he-IL" sz="1800" dirty="0">
              <a:solidFill>
                <a:schemeClr val="accent6">
                  <a:lumMod val="50000"/>
                  <a:lumOff val="50000"/>
                </a:schemeClr>
              </a:solidFill>
            </a:endParaRPr>
          </a:p>
        </p:txBody>
      </p:sp>
      <p:grpSp>
        <p:nvGrpSpPr>
          <p:cNvPr id="52231" name="קבוצה 27"/>
          <p:cNvGrpSpPr>
            <a:grpSpLocks/>
          </p:cNvGrpSpPr>
          <p:nvPr/>
        </p:nvGrpSpPr>
        <p:grpSpPr bwMode="auto">
          <a:xfrm>
            <a:off x="-21058" y="1864851"/>
            <a:ext cx="7214789" cy="4309728"/>
            <a:chOff x="-26538" y="2544763"/>
            <a:chExt cx="7214789" cy="4309728"/>
          </a:xfrm>
        </p:grpSpPr>
        <p:sp>
          <p:nvSpPr>
            <p:cNvPr id="10" name="TextBox 9"/>
            <p:cNvSpPr txBox="1"/>
            <p:nvPr/>
          </p:nvSpPr>
          <p:spPr bwMode="auto">
            <a:xfrm>
              <a:off x="2329774" y="2544763"/>
              <a:ext cx="1357312" cy="571500"/>
            </a:xfrm>
            <a:prstGeom prst="rect">
              <a:avLst/>
            </a:prstGeom>
            <a:solidFill>
              <a:schemeClr val="bg1">
                <a:lumMod val="95000"/>
              </a:schemeClr>
            </a:solidFill>
            <a:ln w="22225" cap="rnd">
              <a:solidFill>
                <a:srgbClr val="FF6600"/>
              </a:solidFill>
              <a:round/>
            </a:ln>
            <a:effectLst>
              <a:outerShdw blurRad="127000" dist="127000" dir="9720000" sx="99000" sy="99000" algn="br" rotWithShape="0">
                <a:prstClr val="black">
                  <a:alpha val="50000"/>
                </a:prstClr>
              </a:outerShdw>
            </a:effectLst>
          </p:spPr>
          <p:txBody>
            <a:bodyPr wrap="none" rtlCol="1" anchor="ctr">
              <a:normAutofit/>
            </a:bodyPr>
            <a:lstStyle/>
            <a:p>
              <a:pPr algn="ctr" fontAlgn="auto">
                <a:spcBef>
                  <a:spcPts val="0"/>
                </a:spcBef>
                <a:spcAft>
                  <a:spcPts val="0"/>
                </a:spcAft>
                <a:defRPr/>
              </a:pPr>
              <a:r>
                <a:rPr lang="he-IL" sz="2000" dirty="0">
                  <a:solidFill>
                    <a:srgbClr val="1D4C72"/>
                  </a:solidFill>
                  <a:latin typeface="+mn-lt"/>
                  <a:cs typeface="+mn-cs"/>
                </a:rPr>
                <a:t>היפופיזה</a:t>
              </a:r>
            </a:p>
          </p:txBody>
        </p:sp>
        <p:sp>
          <p:nvSpPr>
            <p:cNvPr id="12" name="TextBox 11"/>
            <p:cNvSpPr txBox="1"/>
            <p:nvPr/>
          </p:nvSpPr>
          <p:spPr bwMode="auto">
            <a:xfrm>
              <a:off x="1604169" y="4875213"/>
              <a:ext cx="1357313" cy="642938"/>
            </a:xfrm>
            <a:prstGeom prst="rect">
              <a:avLst/>
            </a:prstGeom>
            <a:solidFill>
              <a:schemeClr val="bg1">
                <a:lumMod val="95000"/>
              </a:schemeClr>
            </a:solidFill>
            <a:ln w="22225" cap="rnd">
              <a:solidFill>
                <a:srgbClr val="FF6600"/>
              </a:solidFill>
              <a:round/>
            </a:ln>
            <a:effectLst>
              <a:outerShdw blurRad="127000" dist="127000" dir="9720000" sx="99000" sy="99000" algn="br" rotWithShape="0">
                <a:prstClr val="black">
                  <a:alpha val="50000"/>
                </a:prstClr>
              </a:outerShdw>
            </a:effectLst>
          </p:spPr>
          <p:txBody>
            <a:bodyPr wrap="none" rtlCol="1" anchor="ctr">
              <a:normAutofit/>
            </a:bodyPr>
            <a:lstStyle/>
            <a:p>
              <a:pPr algn="ctr" fontAlgn="auto">
                <a:spcBef>
                  <a:spcPts val="0"/>
                </a:spcBef>
                <a:spcAft>
                  <a:spcPts val="0"/>
                </a:spcAft>
                <a:defRPr/>
              </a:pPr>
              <a:r>
                <a:rPr lang="he-IL" sz="2000" dirty="0">
                  <a:solidFill>
                    <a:srgbClr val="1D4C72"/>
                  </a:solidFill>
                  <a:latin typeface="+mn-lt"/>
                  <a:cs typeface="+mn-cs"/>
                </a:rPr>
                <a:t>אשכים</a:t>
              </a:r>
            </a:p>
            <a:p>
              <a:pPr algn="ctr" fontAlgn="auto">
                <a:spcBef>
                  <a:spcPts val="0"/>
                </a:spcBef>
                <a:spcAft>
                  <a:spcPts val="0"/>
                </a:spcAft>
                <a:defRPr/>
              </a:pPr>
              <a:r>
                <a:rPr lang="he-IL" sz="1400" dirty="0">
                  <a:solidFill>
                    <a:srgbClr val="1D4C72"/>
                  </a:solidFill>
                  <a:latin typeface="+mn-lt"/>
                  <a:cs typeface="+mn-cs"/>
                </a:rPr>
                <a:t>(אצל הגבר)</a:t>
              </a:r>
            </a:p>
          </p:txBody>
        </p:sp>
        <p:sp>
          <p:nvSpPr>
            <p:cNvPr id="14" name="TextBox 13"/>
            <p:cNvSpPr txBox="1"/>
            <p:nvPr/>
          </p:nvSpPr>
          <p:spPr bwMode="auto">
            <a:xfrm>
              <a:off x="4205689" y="4900166"/>
              <a:ext cx="1357313" cy="642938"/>
            </a:xfrm>
            <a:prstGeom prst="rect">
              <a:avLst/>
            </a:prstGeom>
            <a:solidFill>
              <a:schemeClr val="bg1">
                <a:lumMod val="95000"/>
              </a:schemeClr>
            </a:solidFill>
            <a:ln w="22225" cap="rnd">
              <a:solidFill>
                <a:srgbClr val="FF6600"/>
              </a:solidFill>
              <a:round/>
            </a:ln>
            <a:effectLst>
              <a:outerShdw blurRad="127000" dist="127000" dir="9720000" sx="99000" sy="99000" algn="br" rotWithShape="0">
                <a:prstClr val="black">
                  <a:alpha val="50000"/>
                </a:prstClr>
              </a:outerShdw>
            </a:effectLst>
          </p:spPr>
          <p:txBody>
            <a:bodyPr wrap="none" rtlCol="1" anchor="ctr">
              <a:normAutofit/>
            </a:bodyPr>
            <a:lstStyle/>
            <a:p>
              <a:pPr algn="ctr" fontAlgn="auto">
                <a:spcBef>
                  <a:spcPts val="0"/>
                </a:spcBef>
                <a:spcAft>
                  <a:spcPts val="0"/>
                </a:spcAft>
                <a:defRPr/>
              </a:pPr>
              <a:r>
                <a:rPr lang="he-IL" sz="2000" dirty="0">
                  <a:solidFill>
                    <a:srgbClr val="1D4C72"/>
                  </a:solidFill>
                  <a:latin typeface="+mn-lt"/>
                  <a:cs typeface="+mn-cs"/>
                </a:rPr>
                <a:t>שחלות</a:t>
              </a:r>
            </a:p>
            <a:p>
              <a:pPr algn="ctr" fontAlgn="auto">
                <a:spcBef>
                  <a:spcPts val="0"/>
                </a:spcBef>
                <a:spcAft>
                  <a:spcPts val="0"/>
                </a:spcAft>
                <a:defRPr/>
              </a:pPr>
              <a:r>
                <a:rPr lang="he-IL" sz="1400" dirty="0">
                  <a:solidFill>
                    <a:srgbClr val="1D4C72"/>
                  </a:solidFill>
                  <a:latin typeface="+mn-lt"/>
                  <a:cs typeface="+mn-cs"/>
                </a:rPr>
                <a:t>(אצל האישה)</a:t>
              </a:r>
            </a:p>
          </p:txBody>
        </p:sp>
        <p:sp>
          <p:nvSpPr>
            <p:cNvPr id="15" name="TextBox 14"/>
            <p:cNvSpPr txBox="1"/>
            <p:nvPr/>
          </p:nvSpPr>
          <p:spPr bwMode="auto">
            <a:xfrm>
              <a:off x="2070649" y="5997241"/>
              <a:ext cx="2928937" cy="857250"/>
            </a:xfrm>
            <a:prstGeom prst="rect">
              <a:avLst/>
            </a:prstGeom>
            <a:noFill/>
            <a:ln w="22225" cap="rnd">
              <a:noFill/>
              <a:round/>
            </a:ln>
            <a:effectLst/>
          </p:spPr>
          <p:txBody>
            <a:bodyPr rtlCol="1" anchor="ctr">
              <a:normAutofit lnSpcReduction="10000"/>
            </a:bodyPr>
            <a:lstStyle/>
            <a:p>
              <a:pPr algn="ctr" fontAlgn="auto">
                <a:spcBef>
                  <a:spcPts val="0"/>
                </a:spcBef>
                <a:spcAft>
                  <a:spcPts val="0"/>
                </a:spcAft>
                <a:defRPr/>
              </a:pPr>
              <a:r>
                <a:rPr lang="he-IL" b="1" i="1" dirty="0">
                  <a:latin typeface="+mn-lt"/>
                  <a:cs typeface="+mn-cs"/>
                </a:rPr>
                <a:t>הפרשת הורמוני </a:t>
              </a:r>
              <a:r>
                <a:rPr lang="he-IL" b="1" i="1" dirty="0" smtClean="0">
                  <a:latin typeface="+mn-lt"/>
                  <a:cs typeface="+mn-cs"/>
                </a:rPr>
                <a:t>זוויג</a:t>
              </a:r>
            </a:p>
            <a:p>
              <a:pPr algn="ctr" fontAlgn="auto">
                <a:spcBef>
                  <a:spcPts val="0"/>
                </a:spcBef>
                <a:spcAft>
                  <a:spcPts val="0"/>
                </a:spcAft>
                <a:defRPr/>
              </a:pPr>
              <a:r>
                <a:rPr lang="he-IL" b="1" i="1" dirty="0" smtClean="0">
                  <a:latin typeface="+mn-lt"/>
                  <a:cs typeface="+mn-cs"/>
                </a:rPr>
                <a:t>הגורמים</a:t>
              </a:r>
              <a:endParaRPr lang="he-IL" b="1" i="1" dirty="0">
                <a:latin typeface="+mn-lt"/>
                <a:cs typeface="+mn-cs"/>
              </a:endParaRPr>
            </a:p>
            <a:p>
              <a:pPr algn="ctr" fontAlgn="auto">
                <a:spcBef>
                  <a:spcPts val="0"/>
                </a:spcBef>
                <a:spcAft>
                  <a:spcPts val="0"/>
                </a:spcAft>
                <a:defRPr/>
              </a:pPr>
              <a:r>
                <a:rPr lang="he-IL" b="1" i="1" dirty="0" smtClean="0">
                  <a:latin typeface="+mn-lt"/>
                  <a:cs typeface="+mn-cs"/>
                </a:rPr>
                <a:t>להתפתחות </a:t>
              </a:r>
              <a:r>
                <a:rPr lang="he-IL" b="1" i="1" dirty="0">
                  <a:latin typeface="+mn-lt"/>
                  <a:cs typeface="+mn-cs"/>
                </a:rPr>
                <a:t>סימני מין משניים</a:t>
              </a:r>
            </a:p>
          </p:txBody>
        </p:sp>
        <p:sp>
          <p:nvSpPr>
            <p:cNvPr id="17" name="TextBox 16"/>
            <p:cNvSpPr txBox="1"/>
            <p:nvPr/>
          </p:nvSpPr>
          <p:spPr bwMode="auto">
            <a:xfrm>
              <a:off x="2568576" y="3628035"/>
              <a:ext cx="1357313" cy="642937"/>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he-IL" b="1" i="1" dirty="0" smtClean="0">
                  <a:solidFill>
                    <a:srgbClr val="00B050"/>
                  </a:solidFill>
                  <a:latin typeface="+mn-lt"/>
                  <a:cs typeface="+mn-cs"/>
                </a:rPr>
                <a:t>ההורמונים* </a:t>
              </a:r>
              <a:r>
                <a:rPr lang="en-US" b="1" i="1" dirty="0">
                  <a:solidFill>
                    <a:srgbClr val="00B050"/>
                  </a:solidFill>
                  <a:latin typeface="+mn-lt"/>
                  <a:cs typeface="+mn-cs"/>
                </a:rPr>
                <a:t>FSH, LH</a:t>
              </a:r>
              <a:endParaRPr lang="he-IL" b="1" i="1" dirty="0">
                <a:solidFill>
                  <a:srgbClr val="00B050"/>
                </a:solidFill>
                <a:latin typeface="+mn-lt"/>
                <a:cs typeface="+mn-cs"/>
              </a:endParaRPr>
            </a:p>
          </p:txBody>
        </p:sp>
        <p:cxnSp>
          <p:nvCxnSpPr>
            <p:cNvPr id="19" name="מחבר חץ ישר 18"/>
            <p:cNvCxnSpPr/>
            <p:nvPr/>
          </p:nvCxnSpPr>
          <p:spPr bwMode="auto">
            <a:xfrm>
              <a:off x="3687086" y="3116263"/>
              <a:ext cx="1037207" cy="1795744"/>
            </a:xfrm>
            <a:prstGeom prst="straightConnector1">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0" name="מחבר חץ ישר 19"/>
            <p:cNvCxnSpPr>
              <a:endCxn id="12" idx="0"/>
            </p:cNvCxnSpPr>
            <p:nvPr/>
          </p:nvCxnSpPr>
          <p:spPr bwMode="auto">
            <a:xfrm flipH="1">
              <a:off x="2282826" y="3116263"/>
              <a:ext cx="73574" cy="1758950"/>
            </a:xfrm>
            <a:prstGeom prst="straightConnector1">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p:nvPr/>
          </p:nvCxnSpPr>
          <p:spPr bwMode="auto">
            <a:xfrm rot="5400000">
              <a:off x="4302471" y="5632686"/>
              <a:ext cx="460375" cy="333375"/>
            </a:xfrm>
            <a:prstGeom prst="straightConnector1">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bwMode="auto">
            <a:xfrm>
              <a:off x="5545188" y="6068740"/>
              <a:ext cx="1643063" cy="428625"/>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he-IL" b="1" i="1" dirty="0">
                  <a:latin typeface="+mn-lt"/>
                  <a:cs typeface="+mn-cs"/>
                </a:rPr>
                <a:t>הבשלת ביציות</a:t>
              </a:r>
            </a:p>
          </p:txBody>
        </p:sp>
        <p:sp>
          <p:nvSpPr>
            <p:cNvPr id="23" name="TextBox 22"/>
            <p:cNvSpPr txBox="1"/>
            <p:nvPr/>
          </p:nvSpPr>
          <p:spPr bwMode="auto">
            <a:xfrm>
              <a:off x="109538" y="6340115"/>
              <a:ext cx="1571625" cy="428625"/>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he-IL" b="1" i="1" dirty="0">
                  <a:latin typeface="+mn-lt"/>
                  <a:cs typeface="+mn-cs"/>
                </a:rPr>
                <a:t>יצירת תאי זרע</a:t>
              </a:r>
            </a:p>
          </p:txBody>
        </p:sp>
        <p:cxnSp>
          <p:nvCxnSpPr>
            <p:cNvPr id="24" name="מחבר חץ ישר 23"/>
            <p:cNvCxnSpPr/>
            <p:nvPr/>
          </p:nvCxnSpPr>
          <p:spPr bwMode="auto">
            <a:xfrm rot="16200000" flipH="1">
              <a:off x="2897875" y="5581246"/>
              <a:ext cx="447675" cy="357188"/>
            </a:xfrm>
            <a:prstGeom prst="straightConnector1">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5" name="מחבר חץ ישר 24"/>
            <p:cNvCxnSpPr/>
            <p:nvPr/>
          </p:nvCxnSpPr>
          <p:spPr bwMode="auto">
            <a:xfrm rot="5400000">
              <a:off x="1159369" y="5604223"/>
              <a:ext cx="446087" cy="323850"/>
            </a:xfrm>
            <a:prstGeom prst="straightConnector1">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7" name="מחבר חץ ישר 26"/>
            <p:cNvCxnSpPr/>
            <p:nvPr/>
          </p:nvCxnSpPr>
          <p:spPr bwMode="auto">
            <a:xfrm rot="16200000" flipH="1">
              <a:off x="5499944" y="5588348"/>
              <a:ext cx="447675" cy="357187"/>
            </a:xfrm>
            <a:prstGeom prst="straightConnector1">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pic>
          <p:nvPicPr>
            <p:cNvPr id="52248" name="תמונה 27" descr="TESTIS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38" y="4605573"/>
              <a:ext cx="1643063"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9" name="תמונה 29" descr="OVARY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5118" y="4495430"/>
              <a:ext cx="14287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מלבן 33"/>
          <p:cNvSpPr/>
          <p:nvPr/>
        </p:nvSpPr>
        <p:spPr>
          <a:xfrm>
            <a:off x="763377" y="6334780"/>
            <a:ext cx="2704752" cy="523220"/>
          </a:xfrm>
          <a:prstGeom prst="rect">
            <a:avLst/>
          </a:prstGeom>
        </p:spPr>
        <p:txBody>
          <a:bodyPr wrap="square">
            <a:spAutoFit/>
          </a:bodyPr>
          <a:lstStyle/>
          <a:p>
            <a:pPr algn="l">
              <a:spcAft>
                <a:spcPts val="0"/>
              </a:spcAft>
            </a:pPr>
            <a:r>
              <a:rPr lang="en-US" sz="900" dirty="0" smtClean="0">
                <a:latin typeface="Consolas"/>
                <a:ea typeface="Times New Roman"/>
                <a:cs typeface="Arial"/>
              </a:rPr>
              <a:t>Brain picture:</a:t>
            </a:r>
            <a:r>
              <a:rPr lang="he-IL" sz="900" dirty="0">
                <a:latin typeface="Consolas"/>
                <a:ea typeface="Times New Roman"/>
                <a:cs typeface="Arial"/>
              </a:rPr>
              <a:t> </a:t>
            </a:r>
            <a:endParaRPr lang="en-US" sz="900" dirty="0">
              <a:latin typeface="Consolas"/>
              <a:ea typeface="Times New Roman"/>
              <a:cs typeface="Arial"/>
            </a:endParaRPr>
          </a:p>
          <a:p>
            <a:pPr algn="l">
              <a:spcAft>
                <a:spcPts val="0"/>
              </a:spcAft>
            </a:pPr>
            <a:r>
              <a:rPr lang="en-US" sz="900" dirty="0">
                <a:latin typeface="Consolas"/>
                <a:ea typeface="Times New Roman"/>
                <a:cs typeface="Arial"/>
              </a:rPr>
              <a:t>Patrick J. Lynch, medical illustrator, </a:t>
            </a:r>
            <a:r>
              <a:rPr lang="en-US" sz="900" u="sng" dirty="0">
                <a:solidFill>
                  <a:srgbClr val="000000"/>
                </a:solidFill>
                <a:latin typeface="Consolas"/>
                <a:ea typeface="Times New Roman"/>
                <a:cs typeface="Arial"/>
                <a:hlinkClick r:id="rId5"/>
              </a:rPr>
              <a:t>Wikipedia</a:t>
            </a:r>
            <a:r>
              <a:rPr lang="en-US" sz="900" dirty="0">
                <a:latin typeface="Consolas"/>
                <a:ea typeface="Times New Roman"/>
                <a:cs typeface="Arial"/>
              </a:rPr>
              <a:t> (</a:t>
            </a:r>
            <a:r>
              <a:rPr lang="en-US" sz="900" u="sng" dirty="0">
                <a:solidFill>
                  <a:srgbClr val="000000"/>
                </a:solidFill>
                <a:latin typeface="Consolas"/>
                <a:ea typeface="Times New Roman"/>
                <a:cs typeface="Arial"/>
                <a:hlinkClick r:id="rId6"/>
              </a:rPr>
              <a:t>CC BY-SA 3.0</a:t>
            </a:r>
            <a:r>
              <a:rPr lang="en-US" sz="1000" dirty="0">
                <a:latin typeface="Consolas"/>
                <a:ea typeface="Times New Roman"/>
                <a:cs typeface="Arial"/>
              </a:rPr>
              <a:t>) </a:t>
            </a:r>
            <a:r>
              <a:rPr lang="en-US" sz="1000" dirty="0">
                <a:latin typeface="Arial"/>
                <a:ea typeface="Times New Roman"/>
                <a:cs typeface="Arial"/>
              </a:rPr>
              <a:t> </a:t>
            </a:r>
            <a:endParaRPr lang="en-US" sz="1000" dirty="0">
              <a:effectLst/>
              <a:latin typeface="Consolas"/>
              <a:ea typeface="Times New Roman"/>
              <a:cs typeface="Arial"/>
            </a:endParaRPr>
          </a:p>
        </p:txBody>
      </p:sp>
      <p:sp>
        <p:nvSpPr>
          <p:cNvPr id="2" name="מלבן 1"/>
          <p:cNvSpPr/>
          <p:nvPr/>
        </p:nvSpPr>
        <p:spPr>
          <a:xfrm>
            <a:off x="3611187" y="1864851"/>
            <a:ext cx="5182363" cy="1632498"/>
          </a:xfrm>
          <a:prstGeom prst="rect">
            <a:avLst/>
          </a:prstGeom>
        </p:spPr>
        <p:txBody>
          <a:bodyPr wrap="square">
            <a:spAutoFit/>
          </a:bodyPr>
          <a:lstStyle/>
          <a:p>
            <a:pPr lvl="0" fontAlgn="auto">
              <a:spcBef>
                <a:spcPts val="0"/>
              </a:spcBef>
              <a:spcAft>
                <a:spcPts val="0"/>
              </a:spcAft>
              <a:defRPr/>
            </a:pPr>
            <a:r>
              <a:rPr lang="he-IL" dirty="0">
                <a:solidFill>
                  <a:prstClr val="black"/>
                </a:solidFill>
              </a:rPr>
              <a:t>בתגובה להורמונים אלו:</a:t>
            </a:r>
          </a:p>
          <a:p>
            <a:pPr lvl="0" fontAlgn="auto">
              <a:lnSpc>
                <a:spcPct val="114000"/>
              </a:lnSpc>
              <a:spcBef>
                <a:spcPts val="0"/>
              </a:spcBef>
              <a:spcAft>
                <a:spcPts val="0"/>
              </a:spcAft>
              <a:buClr>
                <a:srgbClr val="FF6600"/>
              </a:buClr>
              <a:buFont typeface="Arial" pitchFamily="34" charset="0"/>
              <a:buChar char="•"/>
              <a:defRPr/>
            </a:pPr>
            <a:r>
              <a:rPr lang="he-IL" dirty="0">
                <a:solidFill>
                  <a:prstClr val="black"/>
                </a:solidFill>
              </a:rPr>
              <a:t>תאי זרע מיוצרים באשכים / ביציות מבשילות בשחלות.</a:t>
            </a:r>
          </a:p>
          <a:p>
            <a:pPr lvl="0" fontAlgn="auto">
              <a:lnSpc>
                <a:spcPct val="114000"/>
              </a:lnSpc>
              <a:spcBef>
                <a:spcPts val="0"/>
              </a:spcBef>
              <a:spcAft>
                <a:spcPts val="0"/>
              </a:spcAft>
              <a:buClr>
                <a:srgbClr val="FF6600"/>
              </a:buClr>
              <a:buFont typeface="Arial" pitchFamily="34" charset="0"/>
              <a:buChar char="•"/>
              <a:defRPr/>
            </a:pPr>
            <a:r>
              <a:rPr lang="he-IL" dirty="0">
                <a:solidFill>
                  <a:prstClr val="black"/>
                </a:solidFill>
              </a:rPr>
              <a:t>הורמוני </a:t>
            </a:r>
            <a:r>
              <a:rPr lang="he-IL" dirty="0" smtClean="0">
                <a:solidFill>
                  <a:prstClr val="black"/>
                </a:solidFill>
              </a:rPr>
              <a:t>מין מופרשים </a:t>
            </a:r>
            <a:r>
              <a:rPr lang="he-IL" dirty="0">
                <a:solidFill>
                  <a:prstClr val="black"/>
                </a:solidFill>
              </a:rPr>
              <a:t>מהאשכים / שחלות.</a:t>
            </a:r>
          </a:p>
          <a:p>
            <a:pPr lvl="0" fontAlgn="auto">
              <a:lnSpc>
                <a:spcPct val="114000"/>
              </a:lnSpc>
              <a:spcBef>
                <a:spcPts val="0"/>
              </a:spcBef>
              <a:spcAft>
                <a:spcPts val="0"/>
              </a:spcAft>
              <a:buClr>
                <a:srgbClr val="FF6600"/>
              </a:buClr>
              <a:buFont typeface="Arial" pitchFamily="34" charset="0"/>
              <a:buChar char="•"/>
              <a:defRPr/>
            </a:pPr>
            <a:r>
              <a:rPr lang="he-IL" dirty="0" smtClean="0">
                <a:solidFill>
                  <a:prstClr val="black"/>
                </a:solidFill>
              </a:rPr>
              <a:t>בהשפעת הורמוני המין מתפתחים </a:t>
            </a:r>
          </a:p>
          <a:p>
            <a:pPr lvl="0" fontAlgn="auto">
              <a:lnSpc>
                <a:spcPct val="114000"/>
              </a:lnSpc>
              <a:spcBef>
                <a:spcPts val="0"/>
              </a:spcBef>
              <a:spcAft>
                <a:spcPts val="0"/>
              </a:spcAft>
              <a:buClr>
                <a:srgbClr val="FF6600"/>
              </a:buClr>
              <a:defRPr/>
            </a:pPr>
            <a:r>
              <a:rPr lang="he-IL" dirty="0">
                <a:solidFill>
                  <a:prstClr val="black"/>
                </a:solidFill>
              </a:rPr>
              <a:t> </a:t>
            </a:r>
            <a:r>
              <a:rPr lang="he-IL" dirty="0" smtClean="0">
                <a:solidFill>
                  <a:prstClr val="black"/>
                </a:solidFill>
              </a:rPr>
              <a:t>סימני </a:t>
            </a:r>
            <a:r>
              <a:rPr lang="he-IL" dirty="0">
                <a:solidFill>
                  <a:prstClr val="black"/>
                </a:solidFill>
              </a:rPr>
              <a:t>המין </a:t>
            </a:r>
            <a:r>
              <a:rPr lang="he-IL" dirty="0" smtClean="0">
                <a:solidFill>
                  <a:prstClr val="black"/>
                </a:solidFill>
              </a:rPr>
              <a:t>המשניים.</a:t>
            </a:r>
            <a:endParaRPr lang="he-IL" dirty="0">
              <a:solidFill>
                <a:prstClr val="black"/>
              </a:solidFill>
            </a:endParaRPr>
          </a:p>
        </p:txBody>
      </p:sp>
      <p:sp>
        <p:nvSpPr>
          <p:cNvPr id="35"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39"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4</a:t>
            </a:fld>
            <a:endParaRPr lang="he-IL" sz="1100" dirty="0" smtClean="0">
              <a:solidFill>
                <a:srgbClr val="A6A6A6"/>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57188" y="594320"/>
            <a:ext cx="8462962" cy="57150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marL="180975" lvl="0" indent="-180975" fontAlgn="auto">
              <a:lnSpc>
                <a:spcPct val="120000"/>
              </a:lnSpc>
              <a:spcBef>
                <a:spcPts val="0"/>
              </a:spcBef>
              <a:spcAft>
                <a:spcPts val="0"/>
              </a:spcAft>
              <a:buBlip>
                <a:blip r:embed="rId2"/>
              </a:buBlip>
              <a:defRPr/>
            </a:pPr>
            <a:r>
              <a:rPr lang="he-IL" dirty="0">
                <a:solidFill>
                  <a:prstClr val="black"/>
                </a:solidFill>
              </a:rPr>
              <a:t>עם ההתבגרות המינית באדם, בהשפעת </a:t>
            </a:r>
            <a:r>
              <a:rPr lang="he-IL" dirty="0">
                <a:solidFill>
                  <a:schemeClr val="tx1"/>
                </a:solidFill>
              </a:rPr>
              <a:t>הורמוני הרבייה, חלים שינויים פיזיולוגיים </a:t>
            </a:r>
            <a:r>
              <a:rPr lang="he-IL" dirty="0" smtClean="0">
                <a:solidFill>
                  <a:schemeClr val="tx1"/>
                </a:solidFill>
              </a:rPr>
              <a:t>אצל </a:t>
            </a:r>
            <a:r>
              <a:rPr lang="he-IL" dirty="0">
                <a:solidFill>
                  <a:schemeClr val="tx1"/>
                </a:solidFill>
              </a:rPr>
              <a:t>שני הזוויגים (מינים) ומופיעים </a:t>
            </a:r>
            <a:r>
              <a:rPr lang="he-IL" u="sng" dirty="0">
                <a:solidFill>
                  <a:schemeClr val="tx1"/>
                </a:solidFill>
              </a:rPr>
              <a:t>סימני מין משניים</a:t>
            </a:r>
            <a:r>
              <a:rPr lang="he-IL" dirty="0" smtClean="0">
                <a:solidFill>
                  <a:schemeClr val="tx1"/>
                </a:solidFill>
              </a:rPr>
              <a:t>. כמו כן, אצל הנערים מתחילים להיווצר תאי זרע כשירים להפריה, ואצל הנערות מתחילים להבשיל זקיקים ובהם תאי ביצה לקראת הופעת מחזור הווסת.</a:t>
            </a:r>
          </a:p>
          <a:p>
            <a:pPr lvl="0" fontAlgn="auto">
              <a:lnSpc>
                <a:spcPct val="120000"/>
              </a:lnSpc>
              <a:spcBef>
                <a:spcPts val="0"/>
              </a:spcBef>
              <a:spcAft>
                <a:spcPts val="0"/>
              </a:spcAft>
              <a:defRPr/>
            </a:pPr>
            <a:endParaRPr lang="he-IL" dirty="0" smtClean="0">
              <a:solidFill>
                <a:schemeClr val="tx1"/>
              </a:solidFill>
            </a:endParaRPr>
          </a:p>
          <a:p>
            <a:pPr lvl="0" fontAlgn="auto">
              <a:lnSpc>
                <a:spcPct val="120000"/>
              </a:lnSpc>
              <a:spcBef>
                <a:spcPts val="0"/>
              </a:spcBef>
              <a:spcAft>
                <a:spcPts val="0"/>
              </a:spcAft>
              <a:defRPr/>
            </a:pPr>
            <a:r>
              <a:rPr lang="he-IL" u="sng" dirty="0" smtClean="0">
                <a:solidFill>
                  <a:schemeClr val="tx1"/>
                </a:solidFill>
              </a:rPr>
              <a:t>שינויים אלו מבוקרים על ידי המערכת ההורמונלית</a:t>
            </a:r>
            <a:r>
              <a:rPr lang="he-IL" dirty="0" smtClean="0">
                <a:solidFill>
                  <a:schemeClr val="tx1"/>
                </a:solidFill>
              </a:rPr>
              <a:t>: </a:t>
            </a:r>
            <a:endParaRPr lang="he-IL" dirty="0">
              <a:solidFill>
                <a:schemeClr val="tx1"/>
              </a:solidFill>
            </a:endParaRPr>
          </a:p>
          <a:p>
            <a:pPr marL="180975" indent="-180975" fontAlgn="auto">
              <a:lnSpc>
                <a:spcPct val="120000"/>
              </a:lnSpc>
              <a:spcBef>
                <a:spcPts val="0"/>
              </a:spcBef>
              <a:spcAft>
                <a:spcPts val="0"/>
              </a:spcAft>
              <a:buFontTx/>
              <a:buBlip>
                <a:blip r:embed="rId2"/>
              </a:buBlip>
              <a:defRPr/>
            </a:pPr>
            <a:r>
              <a:rPr lang="he-IL" dirty="0" smtClean="0">
                <a:solidFill>
                  <a:schemeClr val="tx1"/>
                </a:solidFill>
              </a:rPr>
              <a:t>בגיל ההתבגרות היפופיזה מתחילה להפריש את ההורמונים: </a:t>
            </a:r>
            <a:r>
              <a:rPr lang="en-US" dirty="0" smtClean="0">
                <a:solidFill>
                  <a:schemeClr val="tx1"/>
                </a:solidFill>
              </a:rPr>
              <a:t>FSH</a:t>
            </a:r>
            <a:r>
              <a:rPr lang="he-IL" dirty="0" smtClean="0">
                <a:solidFill>
                  <a:schemeClr val="tx1"/>
                </a:solidFill>
              </a:rPr>
              <a:t> ו</a:t>
            </a:r>
            <a:r>
              <a:rPr lang="he-IL" dirty="0" smtClean="0">
                <a:solidFill>
                  <a:schemeClr val="tx1"/>
                </a:solidFill>
                <a:latin typeface="Arial"/>
                <a:cs typeface="Arial"/>
              </a:rPr>
              <a:t>־</a:t>
            </a:r>
            <a:r>
              <a:rPr lang="en-US" dirty="0" smtClean="0">
                <a:solidFill>
                  <a:schemeClr val="tx1"/>
                </a:solidFill>
              </a:rPr>
              <a:t>LH</a:t>
            </a:r>
            <a:r>
              <a:rPr lang="he-IL" dirty="0" smtClean="0">
                <a:solidFill>
                  <a:schemeClr val="tx1"/>
                </a:solidFill>
              </a:rPr>
              <a:t>. </a:t>
            </a:r>
            <a:endParaRPr lang="he-IL" dirty="0">
              <a:solidFill>
                <a:schemeClr val="tx1"/>
              </a:solidFill>
            </a:endParaRPr>
          </a:p>
          <a:p>
            <a:pPr marL="180975" indent="-180975" fontAlgn="auto">
              <a:lnSpc>
                <a:spcPct val="120000"/>
              </a:lnSpc>
              <a:spcBef>
                <a:spcPts val="0"/>
              </a:spcBef>
              <a:spcAft>
                <a:spcPts val="0"/>
              </a:spcAft>
              <a:buFontTx/>
              <a:buBlip>
                <a:blip r:embed="rId2"/>
              </a:buBlip>
              <a:defRPr/>
            </a:pPr>
            <a:r>
              <a:rPr lang="he-IL" u="sng" dirty="0" smtClean="0">
                <a:solidFill>
                  <a:schemeClr val="tx1"/>
                </a:solidFill>
              </a:rPr>
              <a:t>ההורמונים </a:t>
            </a:r>
            <a:r>
              <a:rPr lang="en-US" u="sng" dirty="0" smtClean="0">
                <a:solidFill>
                  <a:schemeClr val="tx1"/>
                </a:solidFill>
              </a:rPr>
              <a:t>FSH</a:t>
            </a:r>
            <a:r>
              <a:rPr lang="he-IL" u="sng" dirty="0" smtClean="0">
                <a:solidFill>
                  <a:schemeClr val="tx1"/>
                </a:solidFill>
              </a:rPr>
              <a:t> ו</a:t>
            </a:r>
            <a:r>
              <a:rPr lang="he-IL" u="sng" dirty="0" smtClean="0">
                <a:solidFill>
                  <a:schemeClr val="tx1"/>
                </a:solidFill>
                <a:latin typeface="Arial"/>
                <a:cs typeface="Arial"/>
              </a:rPr>
              <a:t>־</a:t>
            </a:r>
            <a:r>
              <a:rPr lang="en-US" u="sng" dirty="0" smtClean="0">
                <a:solidFill>
                  <a:schemeClr val="tx1"/>
                </a:solidFill>
              </a:rPr>
              <a:t>LH</a:t>
            </a:r>
            <a:r>
              <a:rPr lang="he-IL" u="sng" dirty="0" smtClean="0">
                <a:solidFill>
                  <a:schemeClr val="tx1"/>
                </a:solidFill>
              </a:rPr>
              <a:t> משפיעים על אברי המין וגורמים להם להפריש הורמוני מין</a:t>
            </a:r>
            <a:r>
              <a:rPr lang="he-IL" dirty="0" smtClean="0">
                <a:solidFill>
                  <a:schemeClr val="tx1"/>
                </a:solidFill>
              </a:rPr>
              <a:t>:</a:t>
            </a:r>
          </a:p>
          <a:p>
            <a:pPr fontAlgn="auto">
              <a:lnSpc>
                <a:spcPct val="120000"/>
              </a:lnSpc>
              <a:spcBef>
                <a:spcPts val="0"/>
              </a:spcBef>
              <a:spcAft>
                <a:spcPts val="0"/>
              </a:spcAft>
              <a:defRPr/>
            </a:pPr>
            <a:r>
              <a:rPr lang="he-IL" dirty="0" smtClean="0">
                <a:solidFill>
                  <a:schemeClr val="tx1"/>
                </a:solidFill>
              </a:rPr>
              <a:t>   </a:t>
            </a:r>
            <a:r>
              <a:rPr lang="he-IL" u="sng" dirty="0" smtClean="0">
                <a:solidFill>
                  <a:schemeClr val="tx1"/>
                </a:solidFill>
              </a:rPr>
              <a:t>טסטוסטרון</a:t>
            </a:r>
            <a:r>
              <a:rPr lang="he-IL" dirty="0" smtClean="0">
                <a:solidFill>
                  <a:schemeClr val="tx1"/>
                </a:solidFill>
              </a:rPr>
              <a:t> המופרש מן האשכים </a:t>
            </a:r>
            <a:r>
              <a:rPr lang="he-IL" dirty="0">
                <a:solidFill>
                  <a:schemeClr val="tx1"/>
                </a:solidFill>
              </a:rPr>
              <a:t>וגורם לייצור תאי זרע וייצור נוזל </a:t>
            </a:r>
            <a:r>
              <a:rPr lang="he-IL" dirty="0" smtClean="0">
                <a:solidFill>
                  <a:schemeClr val="tx1"/>
                </a:solidFill>
              </a:rPr>
              <a:t>זרע, ולהופעת סימני זוויג </a:t>
            </a:r>
          </a:p>
          <a:p>
            <a:pPr fontAlgn="auto">
              <a:lnSpc>
                <a:spcPct val="120000"/>
              </a:lnSpc>
              <a:spcBef>
                <a:spcPts val="0"/>
              </a:spcBef>
              <a:spcAft>
                <a:spcPts val="0"/>
              </a:spcAft>
              <a:defRPr/>
            </a:pPr>
            <a:r>
              <a:rPr lang="he-IL" dirty="0" smtClean="0">
                <a:solidFill>
                  <a:schemeClr val="tx1"/>
                </a:solidFill>
              </a:rPr>
              <a:t>   משניים.</a:t>
            </a:r>
          </a:p>
          <a:p>
            <a:pPr lvl="0" fontAlgn="auto">
              <a:lnSpc>
                <a:spcPct val="120000"/>
              </a:lnSpc>
              <a:spcBef>
                <a:spcPts val="0"/>
              </a:spcBef>
              <a:spcAft>
                <a:spcPts val="0"/>
              </a:spcAft>
              <a:buClr>
                <a:srgbClr val="FF6600"/>
              </a:buClr>
              <a:buBlip>
                <a:blip r:embed="rId2"/>
              </a:buBlip>
              <a:defRPr/>
            </a:pPr>
            <a:r>
              <a:rPr lang="he-IL" dirty="0">
                <a:solidFill>
                  <a:schemeClr val="tx1"/>
                </a:solidFill>
              </a:rPr>
              <a:t> </a:t>
            </a:r>
            <a:r>
              <a:rPr lang="he-IL" u="sng" dirty="0" smtClean="0">
                <a:solidFill>
                  <a:schemeClr val="tx1"/>
                </a:solidFill>
              </a:rPr>
              <a:t>אסטרוגן </a:t>
            </a:r>
            <a:r>
              <a:rPr lang="he-IL" dirty="0" smtClean="0">
                <a:solidFill>
                  <a:schemeClr val="tx1"/>
                </a:solidFill>
              </a:rPr>
              <a:t>המופרש מן השחלות </a:t>
            </a:r>
            <a:r>
              <a:rPr lang="he-IL" dirty="0">
                <a:solidFill>
                  <a:schemeClr val="tx1"/>
                </a:solidFill>
              </a:rPr>
              <a:t>וגורם </a:t>
            </a:r>
            <a:r>
              <a:rPr lang="he-IL" dirty="0" smtClean="0">
                <a:solidFill>
                  <a:schemeClr val="tx1"/>
                </a:solidFill>
              </a:rPr>
              <a:t>להבשלת זקיקים, </a:t>
            </a:r>
            <a:r>
              <a:rPr lang="he-IL" dirty="0">
                <a:solidFill>
                  <a:schemeClr val="tx1"/>
                </a:solidFill>
              </a:rPr>
              <a:t>ולהופעת סימני זוויג משניים</a:t>
            </a:r>
            <a:r>
              <a:rPr lang="he-IL" dirty="0" smtClean="0">
                <a:solidFill>
                  <a:schemeClr val="tx1"/>
                </a:solidFill>
              </a:rPr>
              <a:t>.</a:t>
            </a:r>
          </a:p>
          <a:p>
            <a:pPr lvl="0" fontAlgn="auto">
              <a:lnSpc>
                <a:spcPct val="120000"/>
              </a:lnSpc>
              <a:spcBef>
                <a:spcPts val="0"/>
              </a:spcBef>
              <a:spcAft>
                <a:spcPts val="0"/>
              </a:spcAft>
              <a:buClr>
                <a:srgbClr val="FF6600"/>
              </a:buClr>
              <a:buBlip>
                <a:blip r:embed="rId2"/>
              </a:buBlip>
              <a:defRPr/>
            </a:pPr>
            <a:endParaRPr lang="he-IL" dirty="0" smtClean="0">
              <a:solidFill>
                <a:schemeClr val="tx1"/>
              </a:solidFill>
            </a:endParaRPr>
          </a:p>
          <a:p>
            <a:pPr lvl="0" fontAlgn="auto">
              <a:lnSpc>
                <a:spcPct val="120000"/>
              </a:lnSpc>
              <a:spcBef>
                <a:spcPts val="0"/>
              </a:spcBef>
              <a:spcAft>
                <a:spcPts val="0"/>
              </a:spcAft>
              <a:buClr>
                <a:srgbClr val="FF6600"/>
              </a:buClr>
              <a:buBlip>
                <a:blip r:embed="rId2"/>
              </a:buBlip>
              <a:defRPr/>
            </a:pPr>
            <a:r>
              <a:rPr lang="he-IL" dirty="0" smtClean="0">
                <a:solidFill>
                  <a:schemeClr val="tx1"/>
                </a:solidFill>
              </a:rPr>
              <a:t> הפעילות בהיפותלמוס (ושרשרת התהליכים המתרחשים בעקבותיה), המתחילה בגיל ההתבגרות, </a:t>
            </a:r>
            <a:r>
              <a:rPr lang="he-IL" u="sng" dirty="0" smtClean="0">
                <a:solidFill>
                  <a:schemeClr val="tx1"/>
                </a:solidFill>
              </a:rPr>
              <a:t>ממשיכה בזכרים ברציפות ובקביעות </a:t>
            </a:r>
            <a:r>
              <a:rPr lang="he-IL" dirty="0" smtClean="0">
                <a:solidFill>
                  <a:schemeClr val="tx1"/>
                </a:solidFill>
              </a:rPr>
              <a:t>במשך כל חייהם ומבוקרת במנגנון </a:t>
            </a:r>
            <a:r>
              <a:rPr lang="he-IL" u="sng" dirty="0" smtClean="0">
                <a:solidFill>
                  <a:schemeClr val="tx1"/>
                </a:solidFill>
              </a:rPr>
              <a:t>משוב שלילי</a:t>
            </a:r>
            <a:r>
              <a:rPr lang="he-IL" dirty="0" smtClean="0">
                <a:solidFill>
                  <a:schemeClr val="tx1"/>
                </a:solidFill>
              </a:rPr>
              <a:t>. </a:t>
            </a:r>
            <a:r>
              <a:rPr lang="he-IL" u="sng" dirty="0" smtClean="0">
                <a:solidFill>
                  <a:schemeClr val="tx1"/>
                </a:solidFill>
              </a:rPr>
              <a:t>ואילו בנקבות היא מתרחשת בדרך מחזורית</a:t>
            </a:r>
            <a:r>
              <a:rPr lang="he-IL" dirty="0" smtClean="0">
                <a:solidFill>
                  <a:schemeClr val="tx1"/>
                </a:solidFill>
              </a:rPr>
              <a:t>, המתבטאת </a:t>
            </a:r>
            <a:r>
              <a:rPr lang="he-IL" dirty="0" smtClean="0">
                <a:solidFill>
                  <a:prstClr val="black"/>
                </a:solidFill>
              </a:rPr>
              <a:t>במחזור הווסת, ומבוקרת במנגנון </a:t>
            </a:r>
            <a:r>
              <a:rPr lang="he-IL" u="sng" dirty="0" smtClean="0">
                <a:solidFill>
                  <a:prstClr val="black"/>
                </a:solidFill>
              </a:rPr>
              <a:t>משוב שלילי וחיובי</a:t>
            </a:r>
            <a:r>
              <a:rPr lang="he-IL" dirty="0" smtClean="0">
                <a:solidFill>
                  <a:prstClr val="black"/>
                </a:solidFill>
              </a:rPr>
              <a:t>.</a:t>
            </a:r>
          </a:p>
          <a:p>
            <a:pPr lvl="0" fontAlgn="auto">
              <a:lnSpc>
                <a:spcPct val="120000"/>
              </a:lnSpc>
              <a:spcBef>
                <a:spcPts val="0"/>
              </a:spcBef>
              <a:spcAft>
                <a:spcPts val="0"/>
              </a:spcAft>
              <a:buClr>
                <a:srgbClr val="FF6600"/>
              </a:buClr>
              <a:defRPr/>
            </a:pPr>
            <a:endParaRPr lang="he-IL" dirty="0">
              <a:solidFill>
                <a:prstClr val="black"/>
              </a:solidFill>
            </a:endParaRPr>
          </a:p>
        </p:txBody>
      </p:sp>
      <p:sp>
        <p:nvSpPr>
          <p:cNvPr id="8" name="כותרת 7"/>
          <p:cNvSpPr>
            <a:spLocks noGrp="1"/>
          </p:cNvSpPr>
          <p:nvPr>
            <p:ph type="title" idx="4294967295"/>
          </p:nvPr>
        </p:nvSpPr>
        <p:spPr>
          <a:xfrm>
            <a:off x="1857375" y="57150"/>
            <a:ext cx="6829425" cy="357188"/>
          </a:xfrm>
          <a:prstGeom prst="rect">
            <a:avLst/>
          </a:prstGeom>
        </p:spPr>
        <p:txBody>
          <a:bodyPr/>
          <a:lstStyle/>
          <a:p>
            <a:pPr>
              <a:defRPr/>
            </a:pPr>
            <a:r>
              <a:rPr lang="he-IL" sz="1800" b="1" dirty="0" smtClean="0">
                <a:solidFill>
                  <a:srgbClr val="FF6600"/>
                </a:solidFill>
                <a:ea typeface="+mn-ea"/>
              </a:rPr>
              <a:t>סיכום</a:t>
            </a:r>
            <a:r>
              <a:rPr lang="he-IL" sz="1800" b="1" dirty="0">
                <a:solidFill>
                  <a:srgbClr val="FF6600"/>
                </a:solidFill>
                <a:ea typeface="+mn-ea"/>
              </a:rPr>
              <a:t>: ויסות הורמונלי של תהליכי רבייה </a:t>
            </a:r>
            <a:r>
              <a:rPr lang="he-IL" sz="1800" b="1" dirty="0" smtClean="0">
                <a:solidFill>
                  <a:srgbClr val="FF6600"/>
                </a:solidFill>
                <a:ea typeface="+mn-ea"/>
              </a:rPr>
              <a:t>באדם</a:t>
            </a:r>
            <a:r>
              <a:rPr lang="he-IL" sz="1800" b="1" dirty="0">
                <a:solidFill>
                  <a:srgbClr val="FF6600"/>
                </a:solidFill>
                <a:ea typeface="+mn-ea"/>
              </a:rPr>
              <a:t/>
            </a:r>
            <a:br>
              <a:rPr lang="he-IL" sz="1800" b="1" dirty="0">
                <a:solidFill>
                  <a:srgbClr val="FF6600"/>
                </a:solidFill>
                <a:ea typeface="+mn-ea"/>
              </a:rPr>
            </a:br>
            <a:endParaRPr lang="he-IL" sz="1800" b="1" dirty="0">
              <a:solidFill>
                <a:srgbClr val="FF6600"/>
              </a:solidFill>
              <a:ea typeface="+mn-ea"/>
            </a:endParaRPr>
          </a:p>
        </p:txBody>
      </p:sp>
      <p:sp>
        <p:nvSpPr>
          <p:cNvPr id="6"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40</a:t>
            </a:fld>
            <a:endParaRPr lang="he-IL" sz="1100" dirty="0" smtClean="0">
              <a:solidFill>
                <a:srgbClr val="A6A6A6"/>
              </a:solidFill>
            </a:endParaRPr>
          </a:p>
        </p:txBody>
      </p:sp>
    </p:spTree>
    <p:extLst>
      <p:ext uri="{BB962C8B-B14F-4D97-AF65-F5344CB8AC3E}">
        <p14:creationId xmlns:p14="http://schemas.microsoft.com/office/powerpoint/2010/main" val="8658339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57188" y="692696"/>
            <a:ext cx="8462962" cy="367240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marL="180975" indent="-180975" fontAlgn="auto">
              <a:lnSpc>
                <a:spcPct val="120000"/>
              </a:lnSpc>
              <a:spcBef>
                <a:spcPts val="0"/>
              </a:spcBef>
              <a:spcAft>
                <a:spcPts val="0"/>
              </a:spcAft>
              <a:buFontTx/>
              <a:buBlip>
                <a:blip r:embed="rId2"/>
              </a:buBlip>
              <a:defRPr/>
            </a:pPr>
            <a:r>
              <a:rPr lang="he-IL" u="sng" dirty="0" smtClean="0">
                <a:solidFill>
                  <a:schemeClr val="tx1"/>
                </a:solidFill>
              </a:rPr>
              <a:t>המחזור </a:t>
            </a:r>
            <a:r>
              <a:rPr lang="he-IL" u="sng" dirty="0">
                <a:solidFill>
                  <a:schemeClr val="tx1"/>
                </a:solidFill>
              </a:rPr>
              <a:t>החודשי (מחזור הווסת</a:t>
            </a:r>
            <a:r>
              <a:rPr lang="he-IL" dirty="0">
                <a:solidFill>
                  <a:schemeClr val="tx1"/>
                </a:solidFill>
              </a:rPr>
              <a:t>) </a:t>
            </a:r>
            <a:r>
              <a:rPr lang="he-IL" dirty="0">
                <a:solidFill>
                  <a:prstClr val="black"/>
                </a:solidFill>
              </a:rPr>
              <a:t>של האישה כולל שני תהליכים מרכזיים, המתרחשים </a:t>
            </a:r>
            <a:r>
              <a:rPr lang="he-IL" dirty="0" smtClean="0">
                <a:solidFill>
                  <a:prstClr val="black"/>
                </a:solidFill>
              </a:rPr>
              <a:t>בו</a:t>
            </a:r>
            <a:r>
              <a:rPr lang="he-IL" dirty="0" smtClean="0">
                <a:solidFill>
                  <a:prstClr val="black"/>
                </a:solidFill>
                <a:latin typeface="Arial"/>
                <a:cs typeface="Arial"/>
              </a:rPr>
              <a:t>־</a:t>
            </a:r>
            <a:r>
              <a:rPr lang="he-IL" dirty="0" smtClean="0">
                <a:solidFill>
                  <a:prstClr val="black"/>
                </a:solidFill>
              </a:rPr>
              <a:t>בזמן </a:t>
            </a:r>
            <a:r>
              <a:rPr lang="he-IL" dirty="0">
                <a:solidFill>
                  <a:prstClr val="black"/>
                </a:solidFill>
              </a:rPr>
              <a:t>במחזוריות חודשית (מתחילת ההתבגרות המינית ועד גיל חמישים בערך):</a:t>
            </a:r>
            <a:endParaRPr lang="he-IL" dirty="0">
              <a:solidFill>
                <a:prstClr val="white"/>
              </a:solidFill>
            </a:endParaRPr>
          </a:p>
          <a:p>
            <a:pPr marL="361950" lvl="1" indent="-180975" fontAlgn="auto">
              <a:lnSpc>
                <a:spcPct val="120000"/>
              </a:lnSpc>
              <a:spcBef>
                <a:spcPts val="0"/>
              </a:spcBef>
              <a:spcAft>
                <a:spcPts val="0"/>
              </a:spcAft>
              <a:buClr>
                <a:srgbClr val="FF6600"/>
              </a:buClr>
              <a:buFont typeface="Arial" pitchFamily="34" charset="0"/>
              <a:buChar char="•"/>
              <a:defRPr/>
            </a:pPr>
            <a:r>
              <a:rPr lang="he-IL" dirty="0">
                <a:solidFill>
                  <a:prstClr val="white"/>
                </a:solidFill>
              </a:rPr>
              <a:t> </a:t>
            </a:r>
            <a:r>
              <a:rPr lang="he-IL" u="sng" dirty="0">
                <a:solidFill>
                  <a:schemeClr val="tx1"/>
                </a:solidFill>
              </a:rPr>
              <a:t>התפתחות </a:t>
            </a:r>
            <a:r>
              <a:rPr lang="he-IL" u="sng" dirty="0" smtClean="0">
                <a:solidFill>
                  <a:schemeClr val="tx1"/>
                </a:solidFill>
              </a:rPr>
              <a:t>הזקיק, הבשלת </a:t>
            </a:r>
            <a:r>
              <a:rPr lang="he-IL" u="sng" dirty="0">
                <a:solidFill>
                  <a:schemeClr val="tx1"/>
                </a:solidFill>
              </a:rPr>
              <a:t>הביצית</a:t>
            </a:r>
            <a:r>
              <a:rPr lang="he-IL" dirty="0">
                <a:solidFill>
                  <a:schemeClr val="tx1"/>
                </a:solidFill>
              </a:rPr>
              <a:t> </a:t>
            </a:r>
            <a:r>
              <a:rPr lang="he-IL" dirty="0">
                <a:solidFill>
                  <a:prstClr val="black"/>
                </a:solidFill>
              </a:rPr>
              <a:t>בשחלה</a:t>
            </a:r>
            <a:r>
              <a:rPr lang="he-IL" dirty="0">
                <a:solidFill>
                  <a:schemeClr val="accent3"/>
                </a:solidFill>
              </a:rPr>
              <a:t> </a:t>
            </a:r>
            <a:r>
              <a:rPr lang="he-IL" u="sng" dirty="0">
                <a:solidFill>
                  <a:schemeClr val="tx1"/>
                </a:solidFill>
              </a:rPr>
              <a:t>והביוץ</a:t>
            </a:r>
            <a:r>
              <a:rPr lang="he-IL" dirty="0">
                <a:solidFill>
                  <a:schemeClr val="accent3"/>
                </a:solidFill>
              </a:rPr>
              <a:t> </a:t>
            </a:r>
            <a:r>
              <a:rPr lang="he-IL" dirty="0">
                <a:solidFill>
                  <a:prstClr val="black"/>
                </a:solidFill>
              </a:rPr>
              <a:t>= חריגת הביצית מן השחלה.</a:t>
            </a:r>
          </a:p>
          <a:p>
            <a:pPr marL="361950" lvl="1" indent="-180975" fontAlgn="auto">
              <a:lnSpc>
                <a:spcPct val="120000"/>
              </a:lnSpc>
              <a:spcBef>
                <a:spcPts val="0"/>
              </a:spcBef>
              <a:spcAft>
                <a:spcPts val="0"/>
              </a:spcAft>
              <a:buClr>
                <a:srgbClr val="FF6600"/>
              </a:buClr>
              <a:buFont typeface="Arial" pitchFamily="34" charset="0"/>
              <a:buChar char="•"/>
              <a:defRPr/>
            </a:pPr>
            <a:r>
              <a:rPr lang="he-IL" dirty="0">
                <a:solidFill>
                  <a:prstClr val="black"/>
                </a:solidFill>
              </a:rPr>
              <a:t> </a:t>
            </a:r>
            <a:r>
              <a:rPr lang="he-IL" u="sng" dirty="0">
                <a:solidFill>
                  <a:schemeClr val="tx1"/>
                </a:solidFill>
              </a:rPr>
              <a:t>הכנת הרחם לקליטת עובר</a:t>
            </a:r>
            <a:r>
              <a:rPr lang="he-IL" dirty="0">
                <a:solidFill>
                  <a:schemeClr val="tx1"/>
                </a:solidFill>
              </a:rPr>
              <a:t> </a:t>
            </a:r>
            <a:r>
              <a:rPr lang="he-IL" dirty="0">
                <a:solidFill>
                  <a:prstClr val="black"/>
                </a:solidFill>
              </a:rPr>
              <a:t>(התעבות רירית הרחם והתפתחות נימי דם רבים בתוכה).</a:t>
            </a:r>
          </a:p>
          <a:p>
            <a:pPr fontAlgn="auto">
              <a:spcBef>
                <a:spcPts val="0"/>
              </a:spcBef>
              <a:spcAft>
                <a:spcPts val="0"/>
              </a:spcAft>
              <a:buClr>
                <a:srgbClr val="FF6600"/>
              </a:buClr>
              <a:defRPr/>
            </a:pPr>
            <a:endParaRPr lang="he-IL" dirty="0">
              <a:solidFill>
                <a:prstClr val="black"/>
              </a:solidFill>
            </a:endParaRPr>
          </a:p>
          <a:p>
            <a:pPr marL="180975" indent="-180975" fontAlgn="auto">
              <a:lnSpc>
                <a:spcPct val="120000"/>
              </a:lnSpc>
              <a:spcBef>
                <a:spcPts val="0"/>
              </a:spcBef>
              <a:spcAft>
                <a:spcPts val="0"/>
              </a:spcAft>
              <a:buClr>
                <a:srgbClr val="FF6600"/>
              </a:buClr>
              <a:buFontTx/>
              <a:buBlip>
                <a:blip r:embed="rId2"/>
              </a:buBlip>
              <a:defRPr/>
            </a:pPr>
            <a:r>
              <a:rPr lang="he-IL" u="sng" dirty="0">
                <a:solidFill>
                  <a:schemeClr val="tx1"/>
                </a:solidFill>
              </a:rPr>
              <a:t>ההורמונים המופרשים </a:t>
            </a:r>
            <a:r>
              <a:rPr lang="he-IL" u="sng" dirty="0" smtClean="0">
                <a:solidFill>
                  <a:schemeClr val="tx1"/>
                </a:solidFill>
              </a:rPr>
              <a:t>בדרך </a:t>
            </a:r>
            <a:r>
              <a:rPr lang="he-IL" u="sng" dirty="0">
                <a:solidFill>
                  <a:schemeClr val="tx1"/>
                </a:solidFill>
              </a:rPr>
              <a:t>מחזורית</a:t>
            </a:r>
            <a:r>
              <a:rPr lang="he-IL" dirty="0">
                <a:solidFill>
                  <a:schemeClr val="tx1"/>
                </a:solidFill>
              </a:rPr>
              <a:t> </a:t>
            </a:r>
            <a:r>
              <a:rPr lang="he-IL" dirty="0" smtClean="0">
                <a:solidFill>
                  <a:prstClr val="black"/>
                </a:solidFill>
              </a:rPr>
              <a:t>מן ההיפותלמוס</a:t>
            </a:r>
            <a:r>
              <a:rPr lang="he-IL" dirty="0">
                <a:solidFill>
                  <a:prstClr val="black"/>
                </a:solidFill>
              </a:rPr>
              <a:t>, </a:t>
            </a:r>
            <a:r>
              <a:rPr lang="he-IL" dirty="0" smtClean="0">
                <a:solidFill>
                  <a:prstClr val="black"/>
                </a:solidFill>
              </a:rPr>
              <a:t>מן ההיפופיזה ומן השחלות </a:t>
            </a:r>
            <a:r>
              <a:rPr lang="he-IL" dirty="0">
                <a:solidFill>
                  <a:prstClr val="black"/>
                </a:solidFill>
              </a:rPr>
              <a:t>של </a:t>
            </a:r>
            <a:r>
              <a:rPr lang="he-IL" dirty="0" smtClean="0">
                <a:solidFill>
                  <a:prstClr val="black"/>
                </a:solidFill>
              </a:rPr>
              <a:t>האישה </a:t>
            </a:r>
            <a:r>
              <a:rPr lang="he-IL" dirty="0">
                <a:solidFill>
                  <a:prstClr val="black"/>
                </a:solidFill>
              </a:rPr>
              <a:t>במהלך המחזור החודשי, הם שמאפשרים את התיאום בין התפתחות הזקיק והביצית לבין התעבות רירית הרחם ומוכנותה לקליטת העובר, ואת המשך ההיריון.</a:t>
            </a:r>
          </a:p>
          <a:p>
            <a:pPr fontAlgn="auto">
              <a:spcBef>
                <a:spcPts val="0"/>
              </a:spcBef>
              <a:spcAft>
                <a:spcPts val="0"/>
              </a:spcAft>
              <a:buClr>
                <a:srgbClr val="FF6600"/>
              </a:buClr>
              <a:defRPr/>
            </a:pPr>
            <a:endParaRPr lang="he-IL" dirty="0">
              <a:solidFill>
                <a:prstClr val="black"/>
              </a:solidFill>
            </a:endParaRPr>
          </a:p>
          <a:p>
            <a:pPr marL="180975" indent="-180975">
              <a:lnSpc>
                <a:spcPct val="114000"/>
              </a:lnSpc>
              <a:buFontTx/>
              <a:buBlip>
                <a:blip r:embed="rId3"/>
              </a:buBlip>
              <a:defRPr/>
            </a:pPr>
            <a:r>
              <a:rPr lang="he-IL" dirty="0" smtClean="0">
                <a:solidFill>
                  <a:prstClr val="black"/>
                </a:solidFill>
              </a:rPr>
              <a:t>הידע על עיכוב הפרשת ההורמונים </a:t>
            </a:r>
            <a:r>
              <a:rPr lang="en-US" dirty="0" smtClean="0">
                <a:solidFill>
                  <a:prstClr val="black"/>
                </a:solidFill>
              </a:rPr>
              <a:t>LH</a:t>
            </a:r>
            <a:r>
              <a:rPr lang="he-IL" dirty="0" smtClean="0">
                <a:solidFill>
                  <a:prstClr val="black"/>
                </a:solidFill>
              </a:rPr>
              <a:t> ו</a:t>
            </a:r>
            <a:r>
              <a:rPr lang="he-IL" dirty="0" smtClean="0">
                <a:solidFill>
                  <a:prstClr val="black"/>
                </a:solidFill>
                <a:latin typeface="Arial"/>
                <a:cs typeface="Arial"/>
              </a:rPr>
              <a:t>־</a:t>
            </a:r>
            <a:r>
              <a:rPr lang="en-US" dirty="0" smtClean="0">
                <a:solidFill>
                  <a:prstClr val="black"/>
                </a:solidFill>
              </a:rPr>
              <a:t>FSH</a:t>
            </a:r>
            <a:r>
              <a:rPr lang="he-IL" dirty="0" smtClean="0">
                <a:solidFill>
                  <a:prstClr val="black"/>
                </a:solidFill>
              </a:rPr>
              <a:t> על ידי ההורמונים אסטרוגן ופרוגסטרון</a:t>
            </a:r>
          </a:p>
          <a:p>
            <a:pPr>
              <a:lnSpc>
                <a:spcPct val="114000"/>
              </a:lnSpc>
              <a:defRPr/>
            </a:pPr>
            <a:r>
              <a:rPr lang="he-IL" dirty="0" smtClean="0">
                <a:solidFill>
                  <a:prstClr val="black"/>
                </a:solidFill>
              </a:rPr>
              <a:t>   במנגנון משוב שלילי מיושם בגלולות למניעת היריון לצורך מניעת הביוץ.</a:t>
            </a:r>
            <a:endParaRPr lang="he-IL" dirty="0">
              <a:solidFill>
                <a:prstClr val="black"/>
              </a:solidFill>
            </a:endParaRPr>
          </a:p>
          <a:p>
            <a:pPr>
              <a:lnSpc>
                <a:spcPct val="120000"/>
              </a:lnSpc>
              <a:defRPr/>
            </a:pPr>
            <a:endParaRPr lang="he-IL" sz="1600" dirty="0">
              <a:solidFill>
                <a:prstClr val="black"/>
              </a:solidFill>
            </a:endParaRPr>
          </a:p>
        </p:txBody>
      </p:sp>
      <p:sp>
        <p:nvSpPr>
          <p:cNvPr id="8" name="כותרת 7"/>
          <p:cNvSpPr>
            <a:spLocks noGrp="1"/>
          </p:cNvSpPr>
          <p:nvPr>
            <p:ph type="title" idx="4294967295"/>
          </p:nvPr>
        </p:nvSpPr>
        <p:spPr>
          <a:xfrm>
            <a:off x="1857375" y="57150"/>
            <a:ext cx="6829425" cy="357188"/>
          </a:xfrm>
          <a:prstGeom prst="rect">
            <a:avLst/>
          </a:prstGeom>
        </p:spPr>
        <p:txBody>
          <a:bodyPr/>
          <a:lstStyle/>
          <a:p>
            <a:pPr>
              <a:defRPr/>
            </a:pPr>
            <a:r>
              <a:rPr lang="he-IL" sz="1800" b="1" dirty="0" smtClean="0">
                <a:solidFill>
                  <a:srgbClr val="FF6600"/>
                </a:solidFill>
                <a:ea typeface="+mn-ea"/>
              </a:rPr>
              <a:t>סיכום</a:t>
            </a:r>
            <a:r>
              <a:rPr lang="he-IL" sz="1800" b="1" dirty="0">
                <a:solidFill>
                  <a:srgbClr val="FF6600"/>
                </a:solidFill>
                <a:ea typeface="+mn-ea"/>
              </a:rPr>
              <a:t>: </a:t>
            </a:r>
            <a:r>
              <a:rPr lang="he-IL" sz="1800" b="1" dirty="0" smtClean="0">
                <a:solidFill>
                  <a:srgbClr val="FF6600"/>
                </a:solidFill>
                <a:ea typeface="+mn-ea"/>
              </a:rPr>
              <a:t>מחזור הווסת באישה</a:t>
            </a:r>
            <a:r>
              <a:rPr lang="he-IL" sz="1800" b="1" dirty="0">
                <a:solidFill>
                  <a:srgbClr val="FF6600"/>
                </a:solidFill>
                <a:ea typeface="+mn-ea"/>
              </a:rPr>
              <a:t/>
            </a:r>
            <a:br>
              <a:rPr lang="he-IL" sz="1800" b="1" dirty="0">
                <a:solidFill>
                  <a:srgbClr val="FF6600"/>
                </a:solidFill>
                <a:ea typeface="+mn-ea"/>
              </a:rPr>
            </a:br>
            <a:endParaRPr lang="he-IL" sz="1800" b="1" dirty="0">
              <a:solidFill>
                <a:srgbClr val="FF6600"/>
              </a:solidFill>
              <a:ea typeface="+mn-ea"/>
            </a:endParaRPr>
          </a:p>
        </p:txBody>
      </p:sp>
      <p:sp>
        <p:nvSpPr>
          <p:cNvPr id="2" name="מלבן 1"/>
          <p:cNvSpPr/>
          <p:nvPr/>
        </p:nvSpPr>
        <p:spPr>
          <a:xfrm>
            <a:off x="357188" y="4725144"/>
            <a:ext cx="8447339" cy="1200329"/>
          </a:xfrm>
          <a:prstGeom prst="rect">
            <a:avLst/>
          </a:prstGeom>
        </p:spPr>
        <p:txBody>
          <a:bodyPr wrap="square">
            <a:spAutoFit/>
          </a:bodyPr>
          <a:lstStyle/>
          <a:p>
            <a:r>
              <a:rPr lang="he-IL" b="1" dirty="0" smtClean="0">
                <a:solidFill>
                  <a:srgbClr val="1D4C72"/>
                </a:solidFill>
              </a:rPr>
              <a:t>מונחים</a:t>
            </a:r>
          </a:p>
          <a:p>
            <a:r>
              <a:rPr lang="he-IL" dirty="0" smtClean="0"/>
              <a:t>אסטרוגן, ביוץ, גופיף צהוב, היפופיזה, היפותלמוס, התבגרות מינית, וסת, זקיק, טסטוסטרון, מנגנוני משוב (חיובי ושלילי), סימני זכריות ונקביות, סימני מין ראשוניים/משניים, פרוגסטרון,</a:t>
            </a:r>
          </a:p>
          <a:p>
            <a:r>
              <a:rPr lang="he-IL" dirty="0" smtClean="0"/>
              <a:t> </a:t>
            </a:r>
            <a:r>
              <a:rPr lang="en-US" dirty="0" smtClean="0"/>
              <a:t>LH</a:t>
            </a:r>
            <a:r>
              <a:rPr lang="he-IL" dirty="0" smtClean="0"/>
              <a:t>, </a:t>
            </a:r>
            <a:r>
              <a:rPr lang="en-US" dirty="0" smtClean="0"/>
              <a:t>FSH</a:t>
            </a:r>
            <a:r>
              <a:rPr lang="he-IL" dirty="0" smtClean="0"/>
              <a:t> , רירית הרחם, גלולה למניעת היריון.</a:t>
            </a:r>
            <a:r>
              <a:rPr lang="en-US" dirty="0" smtClean="0"/>
              <a:t> </a:t>
            </a:r>
            <a:endParaRPr lang="he-IL" dirty="0"/>
          </a:p>
        </p:txBody>
      </p:sp>
      <p:sp>
        <p:nvSpPr>
          <p:cNvPr id="7"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41</a:t>
            </a:fld>
            <a:endParaRPr lang="he-IL" sz="1100" dirty="0" smtClean="0">
              <a:solidFill>
                <a:srgbClr val="A6A6A6"/>
              </a:solidFill>
            </a:endParaRPr>
          </a:p>
        </p:txBody>
      </p:sp>
    </p:spTree>
    <p:extLst>
      <p:ext uri="{BB962C8B-B14F-4D97-AF65-F5344CB8AC3E}">
        <p14:creationId xmlns:p14="http://schemas.microsoft.com/office/powerpoint/2010/main" val="21371704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094032D-1B37-43C1-AD13-E91DDFF91BBC}" type="slidenum">
              <a:rPr lang="he-IL" smtClean="0"/>
              <a:pPr fontAlgn="base">
                <a:spcBef>
                  <a:spcPct val="0"/>
                </a:spcBef>
                <a:spcAft>
                  <a:spcPct val="0"/>
                </a:spcAft>
                <a:defRPr/>
              </a:pPr>
              <a:t>42</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שאלה 12: ביולוגיה בחיוך</a:t>
            </a:r>
            <a:endParaRPr lang="he-IL" sz="1800" dirty="0" smtClean="0">
              <a:solidFill>
                <a:schemeClr val="accent6">
                  <a:lumMod val="50000"/>
                  <a:lumOff val="50000"/>
                </a:schemeClr>
              </a:solidFill>
            </a:endParaRPr>
          </a:p>
        </p:txBody>
      </p:sp>
      <p:sp>
        <p:nvSpPr>
          <p:cNvPr id="10" name="TextBox 9"/>
          <p:cNvSpPr txBox="1"/>
          <p:nvPr/>
        </p:nvSpPr>
        <p:spPr>
          <a:xfrm>
            <a:off x="1979613" y="479425"/>
            <a:ext cx="6638925" cy="341632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12:</a:t>
            </a:r>
          </a:p>
          <a:p>
            <a:pPr eaLnBrk="1" hangingPunct="1">
              <a:defRPr/>
            </a:pPr>
            <a:r>
              <a:rPr lang="he-IL" dirty="0" smtClean="0">
                <a:solidFill>
                  <a:schemeClr val="tx2"/>
                </a:solidFill>
              </a:rPr>
              <a:t>פיטר פן כבר בן 108 (המחזה בכיכובו הוצג לראשונה ב 1904) ולאחרונה החליט שהגיע הזמן להתבגר.</a:t>
            </a:r>
          </a:p>
          <a:p>
            <a:pPr eaLnBrk="1" hangingPunct="1">
              <a:defRPr/>
            </a:pPr>
            <a:r>
              <a:rPr lang="he-IL" dirty="0" smtClean="0">
                <a:solidFill>
                  <a:schemeClr val="tx2"/>
                </a:solidFill>
              </a:rPr>
              <a:t>פיטר פנה לרופא הטוב ביותר (והיחיד) בארץ</a:t>
            </a:r>
            <a:r>
              <a:rPr lang="he-IL" dirty="0" smtClean="0">
                <a:solidFill>
                  <a:schemeClr val="tx2"/>
                </a:solidFill>
                <a:latin typeface="Arial"/>
                <a:cs typeface="Arial"/>
              </a:rPr>
              <a:t>־</a:t>
            </a:r>
            <a:r>
              <a:rPr lang="he-IL" dirty="0" smtClean="0">
                <a:solidFill>
                  <a:schemeClr val="tx2"/>
                </a:solidFill>
              </a:rPr>
              <a:t>לעולם</a:t>
            </a:r>
            <a:r>
              <a:rPr lang="he-IL" dirty="0" smtClean="0">
                <a:solidFill>
                  <a:schemeClr val="tx2"/>
                </a:solidFill>
                <a:latin typeface="Arial"/>
                <a:cs typeface="Arial"/>
              </a:rPr>
              <a:t>־</a:t>
            </a:r>
            <a:r>
              <a:rPr lang="he-IL" dirty="0" smtClean="0">
                <a:solidFill>
                  <a:schemeClr val="tx2"/>
                </a:solidFill>
              </a:rPr>
              <a:t>לא כדי לקבל עצה. הרופא המליץ לו ליטול הורמונים ורשם לו מרשם.</a:t>
            </a:r>
          </a:p>
          <a:p>
            <a:pPr eaLnBrk="1" hangingPunct="1">
              <a:defRPr/>
            </a:pPr>
            <a:r>
              <a:rPr lang="he-IL" dirty="0" smtClean="0">
                <a:solidFill>
                  <a:schemeClr val="tx2"/>
                </a:solidFill>
              </a:rPr>
              <a:t>פיטר איבד את המרשם (ככל הנראה, המרשם נפל מכיסו בזמן שעף בחזרה הביתה). </a:t>
            </a:r>
          </a:p>
          <a:p>
            <a:pPr eaLnBrk="1" hangingPunct="1">
              <a:defRPr/>
            </a:pPr>
            <a:r>
              <a:rPr lang="he-IL" dirty="0" smtClean="0">
                <a:solidFill>
                  <a:schemeClr val="tx2"/>
                </a:solidFill>
              </a:rPr>
              <a:t>א. עזרו לפיטר לשחזר אילו הורמונים כדאי לו לקחת כדי לזרז את התבגרותו.</a:t>
            </a:r>
          </a:p>
          <a:p>
            <a:pPr eaLnBrk="1" hangingPunct="1">
              <a:defRPr/>
            </a:pPr>
            <a:endParaRPr lang="he-IL" dirty="0" smtClean="0">
              <a:solidFill>
                <a:schemeClr val="tx2"/>
              </a:solidFill>
            </a:endParaRPr>
          </a:p>
          <a:p>
            <a:pPr eaLnBrk="1" hangingPunct="1">
              <a:defRPr/>
            </a:pPr>
            <a:r>
              <a:rPr lang="he-IL" dirty="0" smtClean="0">
                <a:solidFill>
                  <a:schemeClr val="tx2"/>
                </a:solidFill>
              </a:rPr>
              <a:t>ב. פיטר נטל הורמונים תקופה ארוכה, אך למרות זאת לא נראה קצה של זיף על פניו. מה יכולה להיות הבעיה?</a:t>
            </a:r>
          </a:p>
        </p:txBody>
      </p:sp>
      <p:sp>
        <p:nvSpPr>
          <p:cNvPr id="8" name="Rectangle 3"/>
          <p:cNvSpPr/>
          <p:nvPr/>
        </p:nvSpPr>
        <p:spPr>
          <a:xfrm>
            <a:off x="5652121" y="332656"/>
            <a:ext cx="2966418"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6"/>
          <p:cNvSpPr txBox="1">
            <a:spLocks/>
          </p:cNvSpPr>
          <p:nvPr/>
        </p:nvSpPr>
        <p:spPr bwMode="auto">
          <a:xfrm>
            <a:off x="41474" y="6483307"/>
            <a:ext cx="498078" cy="365125"/>
          </a:xfrm>
          <a:prstGeom prst="rect">
            <a:avLst/>
          </a:prstGeom>
          <a:ln>
            <a:miter lim="800000"/>
            <a:headEnd/>
            <a:tailEnd/>
          </a:ln>
        </p:spPr>
        <p:txBody>
          <a:bodyPr vert="horz" wrap="square" lIns="91440" tIns="45720" rIns="91440" bIns="45720" numCol="1" rtlCol="1" anchor="t" anchorCtr="0" compatLnSpc="1">
            <a:prstTxWarp prst="textNoShape">
              <a:avLst/>
            </a:prstTxWarp>
          </a:bodyPr>
          <a:lstStyle>
            <a:defPPr>
              <a:defRPr lang="he-IL"/>
            </a:defPPr>
            <a:lvl1pPr algn="r" rtl="1" fontAlgn="auto">
              <a:spcBef>
                <a:spcPts val="0"/>
              </a:spcBef>
              <a:spcAft>
                <a:spcPts val="0"/>
              </a:spcAft>
              <a:defRPr sz="1200" kern="1200">
                <a:solidFill>
                  <a:schemeClr val="tx1">
                    <a:tint val="75000"/>
                  </a:schemeClr>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fld id="{2DBA94B0-3301-4F6A-95B1-CAD48978DB72}" type="slidenum">
              <a:rPr lang="he-IL" sz="1100" smtClean="0">
                <a:solidFill>
                  <a:srgbClr val="A6A6A6"/>
                </a:solidFill>
              </a:rPr>
              <a:pPr algn="ctr">
                <a:defRPr/>
              </a:pPr>
              <a:t>42</a:t>
            </a:fld>
            <a:endParaRPr lang="he-IL" sz="1100" dirty="0" smtClean="0">
              <a:solidFill>
                <a:srgbClr val="A6A6A6"/>
              </a:solidFill>
            </a:endParaRPr>
          </a:p>
        </p:txBody>
      </p:sp>
    </p:spTree>
    <p:extLst>
      <p:ext uri="{BB962C8B-B14F-4D97-AF65-F5344CB8AC3E}">
        <p14:creationId xmlns:p14="http://schemas.microsoft.com/office/powerpoint/2010/main" val="3221808466"/>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9D30EA7-546B-4DF0-94D7-1120BB5DDCE0}" type="slidenum">
              <a:rPr lang="he-IL" smtClean="0"/>
              <a:pPr fontAlgn="base">
                <a:spcBef>
                  <a:spcPct val="0"/>
                </a:spcBef>
                <a:spcAft>
                  <a:spcPct val="0"/>
                </a:spcAft>
                <a:defRPr/>
              </a:pPr>
              <a:t>43</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16" name="Rectangle 12"/>
          <p:cNvSpPr/>
          <p:nvPr/>
        </p:nvSpPr>
        <p:spPr>
          <a:xfrm>
            <a:off x="361950" y="4148386"/>
            <a:ext cx="8386763" cy="187290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defRPr/>
            </a:pPr>
            <a:r>
              <a:rPr lang="he-IL" b="1" dirty="0">
                <a:solidFill>
                  <a:prstClr val="black"/>
                </a:solidFill>
              </a:rPr>
              <a:t>תשובה:</a:t>
            </a:r>
          </a:p>
          <a:p>
            <a:pPr>
              <a:defRPr/>
            </a:pPr>
            <a:r>
              <a:rPr lang="he-IL" kern="0" dirty="0" smtClean="0">
                <a:solidFill>
                  <a:sysClr val="windowText" lastClr="000000"/>
                </a:solidFill>
                <a:latin typeface="Calibri"/>
              </a:rPr>
              <a:t>א. כדאי </a:t>
            </a:r>
            <a:r>
              <a:rPr lang="he-IL" kern="0" dirty="0" smtClean="0">
                <a:solidFill>
                  <a:schemeClr val="tx1"/>
                </a:solidFill>
                <a:latin typeface="Calibri"/>
              </a:rPr>
              <a:t>לפיטר ליטול טסטוסטרון, שיגרום לו להופעת סימני זוויג משניים (ולהתפתחות תאי זרע כשירים להפריה).</a:t>
            </a:r>
          </a:p>
          <a:p>
            <a:pPr>
              <a:defRPr/>
            </a:pPr>
            <a:endParaRPr lang="he-IL" kern="0" dirty="0">
              <a:solidFill>
                <a:schemeClr val="tx1"/>
              </a:solidFill>
              <a:latin typeface="Calibri"/>
            </a:endParaRPr>
          </a:p>
          <a:p>
            <a:pPr>
              <a:defRPr/>
            </a:pPr>
            <a:r>
              <a:rPr lang="he-IL" kern="0" dirty="0" smtClean="0">
                <a:solidFill>
                  <a:schemeClr val="tx1"/>
                </a:solidFill>
                <a:latin typeface="Calibri"/>
              </a:rPr>
              <a:t>ב. ייתכן שהקולטנים באברי המטרה של הטסטוסטרון במקומות שונים בגוף אינם תקינים, ולכן קישור הטסטוסטרון אינו מתאפשר. עקב כך לא הופיעו סימני זוויג משניים, כגון צמיחת זקן.</a:t>
            </a:r>
            <a:endParaRPr lang="he-IL" kern="0" dirty="0">
              <a:solidFill>
                <a:schemeClr val="tx1"/>
              </a:solidFill>
              <a:latin typeface="Calibri"/>
            </a:endParaRPr>
          </a:p>
          <a:p>
            <a:pPr>
              <a:defRPr/>
            </a:pPr>
            <a:endParaRPr lang="he-IL" b="1" dirty="0">
              <a:solidFill>
                <a:schemeClr val="tx1"/>
              </a:solidFill>
            </a:endParaRPr>
          </a:p>
        </p:txBody>
      </p:sp>
      <p:sp>
        <p:nvSpPr>
          <p:cNvPr id="9" name="TextBox 8"/>
          <p:cNvSpPr txBox="1"/>
          <p:nvPr/>
        </p:nvSpPr>
        <p:spPr>
          <a:xfrm>
            <a:off x="1979613" y="479425"/>
            <a:ext cx="6638925" cy="341632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12:</a:t>
            </a:r>
          </a:p>
          <a:p>
            <a:pPr eaLnBrk="1" hangingPunct="1">
              <a:defRPr/>
            </a:pPr>
            <a:r>
              <a:rPr lang="he-IL" dirty="0" smtClean="0">
                <a:solidFill>
                  <a:srgbClr val="1F497D"/>
                </a:solidFill>
              </a:rPr>
              <a:t>פיטר </a:t>
            </a:r>
            <a:r>
              <a:rPr lang="he-IL" dirty="0" smtClean="0">
                <a:solidFill>
                  <a:schemeClr val="tx2"/>
                </a:solidFill>
              </a:rPr>
              <a:t>פן כבר בן </a:t>
            </a:r>
            <a:r>
              <a:rPr lang="he-IL" dirty="0" err="1" smtClean="0">
                <a:solidFill>
                  <a:schemeClr val="tx2"/>
                </a:solidFill>
              </a:rPr>
              <a:t>108</a:t>
            </a:r>
            <a:r>
              <a:rPr lang="he-IL" dirty="0" smtClean="0">
                <a:solidFill>
                  <a:schemeClr val="tx2"/>
                </a:solidFill>
              </a:rPr>
              <a:t> (המחזה בכיכובו הוצג לראשונה ב </a:t>
            </a:r>
            <a:r>
              <a:rPr lang="he-IL" dirty="0" err="1" smtClean="0">
                <a:solidFill>
                  <a:schemeClr val="tx2"/>
                </a:solidFill>
              </a:rPr>
              <a:t>1904</a:t>
            </a:r>
            <a:r>
              <a:rPr lang="he-IL" dirty="0" smtClean="0">
                <a:solidFill>
                  <a:schemeClr val="tx2"/>
                </a:solidFill>
              </a:rPr>
              <a:t>) ולאחרונה החליט שהגיע הזמן להתבגר.</a:t>
            </a:r>
          </a:p>
          <a:p>
            <a:pPr eaLnBrk="1" hangingPunct="1">
              <a:defRPr/>
            </a:pPr>
            <a:r>
              <a:rPr lang="he-IL" dirty="0" smtClean="0">
                <a:solidFill>
                  <a:schemeClr val="tx2"/>
                </a:solidFill>
              </a:rPr>
              <a:t>פיטר פנה לרופא הטוב ביותר (והיחיד) בארץ</a:t>
            </a:r>
            <a:r>
              <a:rPr lang="he-IL" dirty="0" smtClean="0">
                <a:solidFill>
                  <a:schemeClr val="tx2"/>
                </a:solidFill>
                <a:latin typeface="Arial"/>
                <a:cs typeface="Arial"/>
              </a:rPr>
              <a:t>־</a:t>
            </a:r>
            <a:r>
              <a:rPr lang="he-IL" dirty="0" smtClean="0">
                <a:solidFill>
                  <a:schemeClr val="tx2"/>
                </a:solidFill>
              </a:rPr>
              <a:t>לעולם</a:t>
            </a:r>
            <a:r>
              <a:rPr lang="he-IL" dirty="0" smtClean="0">
                <a:solidFill>
                  <a:schemeClr val="tx2"/>
                </a:solidFill>
                <a:latin typeface="Arial"/>
                <a:cs typeface="Arial"/>
              </a:rPr>
              <a:t>־</a:t>
            </a:r>
            <a:r>
              <a:rPr lang="he-IL" dirty="0" smtClean="0">
                <a:solidFill>
                  <a:schemeClr val="tx2"/>
                </a:solidFill>
              </a:rPr>
              <a:t>לא כדי לקבל עצה. הרופא המליץ לו ליטול הורמונים ורשם לו מרשם.</a:t>
            </a:r>
          </a:p>
          <a:p>
            <a:pPr eaLnBrk="1" hangingPunct="1">
              <a:defRPr/>
            </a:pPr>
            <a:r>
              <a:rPr lang="he-IL" dirty="0" smtClean="0">
                <a:solidFill>
                  <a:schemeClr val="tx2"/>
                </a:solidFill>
              </a:rPr>
              <a:t>פיטר איבד את המרשם (ככל הנראה, המרשם נפל מכיסו בזמן שעף בחזרה הביתה). </a:t>
            </a:r>
          </a:p>
          <a:p>
            <a:pPr eaLnBrk="1" hangingPunct="1">
              <a:defRPr/>
            </a:pPr>
            <a:r>
              <a:rPr lang="he-IL" dirty="0" smtClean="0">
                <a:solidFill>
                  <a:schemeClr val="tx2"/>
                </a:solidFill>
              </a:rPr>
              <a:t>א. עזרו לפיטר לשחזר אילו הורמונים כדאי לו לקחת כדי לזרז את התבגרותו.</a:t>
            </a:r>
          </a:p>
          <a:p>
            <a:pPr eaLnBrk="1" hangingPunct="1">
              <a:defRPr/>
            </a:pPr>
            <a:endParaRPr lang="he-IL" dirty="0" smtClean="0">
              <a:solidFill>
                <a:schemeClr val="tx2"/>
              </a:solidFill>
            </a:endParaRPr>
          </a:p>
          <a:p>
            <a:pPr eaLnBrk="1" hangingPunct="1">
              <a:defRPr/>
            </a:pPr>
            <a:r>
              <a:rPr lang="he-IL" dirty="0" smtClean="0">
                <a:solidFill>
                  <a:schemeClr val="tx2"/>
                </a:solidFill>
              </a:rPr>
              <a:t>ב. פיטר נטל הורמונים תקופה ארוכה, אך למרות </a:t>
            </a:r>
            <a:r>
              <a:rPr lang="he-IL" dirty="0" smtClean="0">
                <a:solidFill>
                  <a:srgbClr val="1F497D"/>
                </a:solidFill>
              </a:rPr>
              <a:t>זאת לא נראה קצה של זיף על פניו. מה יכולה להיות הבעיה?</a:t>
            </a:r>
          </a:p>
        </p:txBody>
      </p:sp>
      <p:sp>
        <p:nvSpPr>
          <p:cNvPr id="10" name="Rectangle 3"/>
          <p:cNvSpPr/>
          <p:nvPr/>
        </p:nvSpPr>
        <p:spPr>
          <a:xfrm>
            <a:off x="5652121" y="332656"/>
            <a:ext cx="2966418"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 name="Slide Number Placeholder 6"/>
          <p:cNvSpPr txBox="1">
            <a:spLocks/>
          </p:cNvSpPr>
          <p:nvPr/>
        </p:nvSpPr>
        <p:spPr bwMode="auto">
          <a:xfrm>
            <a:off x="41474" y="6483307"/>
            <a:ext cx="498078" cy="365125"/>
          </a:xfrm>
          <a:prstGeom prst="rect">
            <a:avLst/>
          </a:prstGeom>
          <a:ln>
            <a:miter lim="800000"/>
            <a:headEnd/>
            <a:tailEnd/>
          </a:ln>
        </p:spPr>
        <p:txBody>
          <a:bodyPr vert="horz" wrap="square" lIns="91440" tIns="45720" rIns="91440" bIns="45720" numCol="1" rtlCol="1" anchor="t" anchorCtr="0" compatLnSpc="1">
            <a:prstTxWarp prst="textNoShape">
              <a:avLst/>
            </a:prstTxWarp>
          </a:bodyPr>
          <a:lstStyle>
            <a:defPPr>
              <a:defRPr lang="he-IL"/>
            </a:defPPr>
            <a:lvl1pPr algn="r" rtl="1" fontAlgn="auto">
              <a:spcBef>
                <a:spcPts val="0"/>
              </a:spcBef>
              <a:spcAft>
                <a:spcPts val="0"/>
              </a:spcAft>
              <a:defRPr sz="1200" kern="1200">
                <a:solidFill>
                  <a:schemeClr val="tx1">
                    <a:tint val="75000"/>
                  </a:schemeClr>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fld id="{2DBA94B0-3301-4F6A-95B1-CAD48978DB72}" type="slidenum">
              <a:rPr lang="he-IL" sz="1100" smtClean="0">
                <a:solidFill>
                  <a:srgbClr val="A6A6A6"/>
                </a:solidFill>
              </a:rPr>
              <a:pPr algn="ctr">
                <a:defRPr/>
              </a:pPr>
              <a:t>43</a:t>
            </a:fld>
            <a:endParaRPr lang="he-IL" sz="1100" dirty="0" smtClean="0">
              <a:solidFill>
                <a:srgbClr val="A6A6A6"/>
              </a:solidFill>
            </a:endParaRPr>
          </a:p>
        </p:txBody>
      </p:sp>
    </p:spTree>
    <p:extLst>
      <p:ext uri="{BB962C8B-B14F-4D97-AF65-F5344CB8AC3E}">
        <p14:creationId xmlns:p14="http://schemas.microsoft.com/office/powerpoint/2010/main" val="88142397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smtClean="0">
                <a:solidFill>
                  <a:srgbClr val="FF6600"/>
                </a:solidFill>
                <a:latin typeface="+mn-lt"/>
                <a:ea typeface="+mn-ea"/>
                <a:cs typeface="+mn-cs"/>
              </a:rPr>
              <a:t>שאלה 1</a:t>
            </a:r>
          </a:p>
        </p:txBody>
      </p:sp>
      <p:sp>
        <p:nvSpPr>
          <p:cNvPr id="8" name="TextBox 7"/>
          <p:cNvSpPr txBox="1"/>
          <p:nvPr/>
        </p:nvSpPr>
        <p:spPr>
          <a:xfrm>
            <a:off x="338138" y="548680"/>
            <a:ext cx="8183562" cy="175432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1:</a:t>
            </a:r>
            <a:endParaRPr lang="he-IL" b="1" dirty="0">
              <a:solidFill>
                <a:srgbClr val="1D4C72"/>
              </a:solidFill>
            </a:endParaRPr>
          </a:p>
          <a:p>
            <a:pPr>
              <a:defRPr/>
            </a:pPr>
            <a:r>
              <a:rPr lang="he-IL" dirty="0" smtClean="0">
                <a:solidFill>
                  <a:srgbClr val="1D4C72"/>
                </a:solidFill>
              </a:rPr>
              <a:t>ההיפופיזה מפרישה לדם את ההורמונים </a:t>
            </a:r>
            <a:r>
              <a:rPr lang="en-US" dirty="0" smtClean="0">
                <a:solidFill>
                  <a:srgbClr val="1D4C72"/>
                </a:solidFill>
              </a:rPr>
              <a:t>FSH</a:t>
            </a:r>
            <a:r>
              <a:rPr lang="he-IL" dirty="0" smtClean="0">
                <a:solidFill>
                  <a:srgbClr val="1D4C72"/>
                </a:solidFill>
              </a:rPr>
              <a:t> ו</a:t>
            </a:r>
            <a:r>
              <a:rPr lang="he-IL" dirty="0" smtClean="0">
                <a:solidFill>
                  <a:srgbClr val="1D4C72"/>
                </a:solidFill>
                <a:latin typeface="Arial"/>
                <a:cs typeface="Arial"/>
              </a:rPr>
              <a:t>־</a:t>
            </a:r>
            <a:r>
              <a:rPr lang="en-US" dirty="0" smtClean="0">
                <a:solidFill>
                  <a:srgbClr val="1D4C72"/>
                </a:solidFill>
              </a:rPr>
              <a:t>LH</a:t>
            </a:r>
            <a:r>
              <a:rPr lang="he-IL" dirty="0" smtClean="0">
                <a:solidFill>
                  <a:srgbClr val="1D4C72"/>
                </a:solidFill>
              </a:rPr>
              <a:t>, שאברי המטרה שלהם הם השחלות בנקבה והאשכים בזכר.</a:t>
            </a:r>
          </a:p>
          <a:p>
            <a:pPr>
              <a:defRPr/>
            </a:pPr>
            <a:r>
              <a:rPr lang="he-IL" dirty="0" smtClean="0">
                <a:solidFill>
                  <a:srgbClr val="1D4C72"/>
                </a:solidFill>
              </a:rPr>
              <a:t>א. מדוע ההורמונים משפיעים דווקא על אברי מטרה אלה?</a:t>
            </a:r>
          </a:p>
          <a:p>
            <a:pPr>
              <a:defRPr/>
            </a:pPr>
            <a:r>
              <a:rPr lang="he-IL" dirty="0" smtClean="0">
                <a:solidFill>
                  <a:srgbClr val="1F497D"/>
                </a:solidFill>
              </a:rPr>
              <a:t>ב. כיצד ייתכן שההיפופיזה מפרישה הורמונים זהים אצל הזכר ואצל הנקבה, אך אותם ההורמונים גורמים </a:t>
            </a:r>
            <a:r>
              <a:rPr lang="he-IL" dirty="0" smtClean="0">
                <a:solidFill>
                  <a:srgbClr val="1D4C72"/>
                </a:solidFill>
              </a:rPr>
              <a:t>לתהליכים שונים לחלוטין בשני המינים?</a:t>
            </a:r>
            <a:endParaRPr lang="he-IL" dirty="0">
              <a:solidFill>
                <a:srgbClr val="1D4C72"/>
              </a:solidFill>
            </a:endParaRPr>
          </a:p>
        </p:txBody>
      </p:sp>
      <p:sp>
        <p:nvSpPr>
          <p:cNvPr id="11"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5</a:t>
            </a:fld>
            <a:endParaRPr lang="he-IL" sz="1100" dirty="0" smtClean="0">
              <a:solidFill>
                <a:srgbClr val="A6A6A6"/>
              </a:solidFill>
            </a:endParaRPr>
          </a:p>
        </p:txBody>
      </p:sp>
    </p:spTree>
    <p:extLst>
      <p:ext uri="{BB962C8B-B14F-4D97-AF65-F5344CB8AC3E}">
        <p14:creationId xmlns:p14="http://schemas.microsoft.com/office/powerpoint/2010/main" val="2328199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smtClean="0">
                <a:solidFill>
                  <a:srgbClr val="FF6600"/>
                </a:solidFill>
                <a:latin typeface="+mn-lt"/>
                <a:ea typeface="+mn-ea"/>
                <a:cs typeface="+mn-cs"/>
              </a:rPr>
              <a:t>תשובה</a:t>
            </a:r>
          </a:p>
        </p:txBody>
      </p:sp>
      <p:sp>
        <p:nvSpPr>
          <p:cNvPr id="10" name="Rectangle 12"/>
          <p:cNvSpPr/>
          <p:nvPr/>
        </p:nvSpPr>
        <p:spPr>
          <a:xfrm>
            <a:off x="428625" y="2780928"/>
            <a:ext cx="8072438" cy="273231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defRPr/>
            </a:pPr>
            <a:r>
              <a:rPr lang="he-IL" b="1" dirty="0">
                <a:solidFill>
                  <a:prstClr val="black"/>
                </a:solidFill>
              </a:rPr>
              <a:t>תשובה:</a:t>
            </a:r>
            <a:endParaRPr lang="he-IL" dirty="0">
              <a:solidFill>
                <a:prstClr val="black"/>
              </a:solidFill>
            </a:endParaRPr>
          </a:p>
          <a:p>
            <a:pPr>
              <a:defRPr/>
            </a:pPr>
            <a:r>
              <a:rPr lang="he-IL" kern="0" dirty="0" smtClean="0">
                <a:solidFill>
                  <a:sysClr val="windowText" lastClr="000000"/>
                </a:solidFill>
                <a:latin typeface="Calibri"/>
              </a:rPr>
              <a:t>א. רק באברי המטרה יש (בקרומי התאים) קולטנים ספציפיים להורמונים אלה.</a:t>
            </a:r>
          </a:p>
          <a:p>
            <a:pPr>
              <a:defRPr/>
            </a:pPr>
            <a:r>
              <a:rPr lang="he-IL" kern="0" dirty="0" smtClean="0">
                <a:solidFill>
                  <a:sysClr val="windowText" lastClr="000000"/>
                </a:solidFill>
                <a:latin typeface="Calibri"/>
              </a:rPr>
              <a:t>ב. השפעת </a:t>
            </a:r>
            <a:r>
              <a:rPr lang="he-IL" kern="0" dirty="0" smtClean="0">
                <a:solidFill>
                  <a:schemeClr val="tx1"/>
                </a:solidFill>
                <a:latin typeface="Calibri"/>
              </a:rPr>
              <a:t>ההורמון </a:t>
            </a:r>
            <a:r>
              <a:rPr lang="he-IL" kern="0" dirty="0">
                <a:solidFill>
                  <a:schemeClr val="tx1"/>
                </a:solidFill>
                <a:latin typeface="Calibri"/>
              </a:rPr>
              <a:t>אינה תלויה רק בהורמון עצמו אלא גם באבר המטרה שלו: לאברי מטרה שונים, תגובה שונה.</a:t>
            </a:r>
          </a:p>
          <a:p>
            <a:pPr>
              <a:defRPr/>
            </a:pPr>
            <a:r>
              <a:rPr lang="he-IL" kern="0" dirty="0">
                <a:solidFill>
                  <a:schemeClr val="tx1"/>
                </a:solidFill>
                <a:latin typeface="Calibri"/>
              </a:rPr>
              <a:t>לדוגמה, תגובתם של תאים</a:t>
            </a:r>
            <a:r>
              <a:rPr lang="he-IL" kern="0" dirty="0">
                <a:solidFill>
                  <a:sysClr val="windowText" lastClr="000000"/>
                </a:solidFill>
                <a:latin typeface="Calibri"/>
              </a:rPr>
              <a:t> ברקמת השחלה להורמון </a:t>
            </a:r>
            <a:r>
              <a:rPr lang="en-US" kern="0" dirty="0">
                <a:solidFill>
                  <a:sysClr val="windowText" lastClr="000000"/>
                </a:solidFill>
                <a:latin typeface="Calibri"/>
              </a:rPr>
              <a:t>FSH</a:t>
            </a:r>
            <a:r>
              <a:rPr lang="he-IL" kern="0" dirty="0">
                <a:solidFill>
                  <a:sysClr val="windowText" lastClr="000000"/>
                </a:solidFill>
                <a:latin typeface="Calibri"/>
              </a:rPr>
              <a:t> שונה מתגובתם של תאים ברקמות האשכים לאותו ההורמון. דוגמה אחרת קשורה להשפעות שונות של הורמון המין טסטוסטרון בזכר – בתגובה להורמון זה, התאים שבזקיקי השערות בבית השחי מצמיחים שערות ואילו תאי השריר בכתפיים ובזרועות גדלים ומתפתחים.</a:t>
            </a:r>
          </a:p>
          <a:p>
            <a:pPr>
              <a:defRPr/>
            </a:pPr>
            <a:endParaRPr lang="he-IL" kern="0" dirty="0">
              <a:solidFill>
                <a:sysClr val="windowText" lastClr="000000"/>
              </a:solidFill>
              <a:latin typeface="Calibri"/>
            </a:endParaRPr>
          </a:p>
          <a:p>
            <a:pPr>
              <a:defRPr/>
            </a:pPr>
            <a:endParaRPr lang="he-IL" b="1" dirty="0">
              <a:solidFill>
                <a:srgbClr val="FF0000"/>
              </a:solidFill>
            </a:endParaRPr>
          </a:p>
          <a:p>
            <a:pPr>
              <a:defRPr/>
            </a:pPr>
            <a:endParaRPr lang="he-IL" b="1" dirty="0">
              <a:solidFill>
                <a:prstClr val="black"/>
              </a:solidFill>
            </a:endParaRPr>
          </a:p>
          <a:p>
            <a:pPr>
              <a:defRPr/>
            </a:pPr>
            <a:endParaRPr lang="he-IL" b="1" dirty="0">
              <a:solidFill>
                <a:prstClr val="black"/>
              </a:solidFill>
            </a:endParaRPr>
          </a:p>
        </p:txBody>
      </p:sp>
      <p:sp>
        <p:nvSpPr>
          <p:cNvPr id="11"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 name="TextBox 11"/>
          <p:cNvSpPr txBox="1"/>
          <p:nvPr/>
        </p:nvSpPr>
        <p:spPr>
          <a:xfrm>
            <a:off x="338138" y="548680"/>
            <a:ext cx="8183562" cy="175432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1:</a:t>
            </a:r>
            <a:endParaRPr lang="he-IL" b="1" dirty="0">
              <a:solidFill>
                <a:srgbClr val="1D4C72"/>
              </a:solidFill>
            </a:endParaRPr>
          </a:p>
          <a:p>
            <a:pPr>
              <a:defRPr/>
            </a:pPr>
            <a:r>
              <a:rPr lang="he-IL" dirty="0" smtClean="0">
                <a:solidFill>
                  <a:srgbClr val="1D4C72"/>
                </a:solidFill>
              </a:rPr>
              <a:t>ההיפופיזה מפרישה לדם את ההורמונים </a:t>
            </a:r>
            <a:r>
              <a:rPr lang="en-US" dirty="0" smtClean="0">
                <a:solidFill>
                  <a:srgbClr val="1D4C72"/>
                </a:solidFill>
              </a:rPr>
              <a:t>FSH</a:t>
            </a:r>
            <a:r>
              <a:rPr lang="he-IL" dirty="0" smtClean="0">
                <a:solidFill>
                  <a:srgbClr val="1D4C72"/>
                </a:solidFill>
              </a:rPr>
              <a:t> ו</a:t>
            </a:r>
            <a:r>
              <a:rPr lang="he-IL" dirty="0" smtClean="0">
                <a:solidFill>
                  <a:srgbClr val="1D4C72"/>
                </a:solidFill>
                <a:latin typeface="Arial"/>
                <a:cs typeface="Arial"/>
              </a:rPr>
              <a:t>־</a:t>
            </a:r>
            <a:r>
              <a:rPr lang="en-US" dirty="0" smtClean="0">
                <a:solidFill>
                  <a:srgbClr val="1D4C72"/>
                </a:solidFill>
              </a:rPr>
              <a:t>LH</a:t>
            </a:r>
            <a:r>
              <a:rPr lang="he-IL" dirty="0" smtClean="0">
                <a:solidFill>
                  <a:srgbClr val="1D4C72"/>
                </a:solidFill>
              </a:rPr>
              <a:t>, שאברי המטרה שלהם הם השחלות בנקבה והאשכים בזכר.</a:t>
            </a:r>
          </a:p>
          <a:p>
            <a:pPr>
              <a:defRPr/>
            </a:pPr>
            <a:r>
              <a:rPr lang="he-IL" dirty="0" smtClean="0">
                <a:solidFill>
                  <a:srgbClr val="1D4C72"/>
                </a:solidFill>
              </a:rPr>
              <a:t>א. מדוע ההורמונים משפיעים דווקא על אברי מטרה אלה?</a:t>
            </a:r>
          </a:p>
          <a:p>
            <a:pPr>
              <a:defRPr/>
            </a:pPr>
            <a:r>
              <a:rPr lang="he-IL" dirty="0" smtClean="0">
                <a:solidFill>
                  <a:srgbClr val="1F497D"/>
                </a:solidFill>
              </a:rPr>
              <a:t>ב. כיצד ייתכן שההיפופיזה מפרישה הורמונים זהים אצל הזכר ואצל הנקבה, אך אותם ההורמונים גורמים </a:t>
            </a:r>
            <a:r>
              <a:rPr lang="he-IL" dirty="0" smtClean="0">
                <a:solidFill>
                  <a:srgbClr val="1D4C72"/>
                </a:solidFill>
              </a:rPr>
              <a:t>לתהליכים שונים לחלוטין בשני המינים?</a:t>
            </a:r>
            <a:endParaRPr lang="he-IL" dirty="0">
              <a:solidFill>
                <a:srgbClr val="1D4C72"/>
              </a:solidFill>
            </a:endParaRPr>
          </a:p>
        </p:txBody>
      </p:sp>
      <p:sp>
        <p:nvSpPr>
          <p:cNvPr id="13"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6</a:t>
            </a:fld>
            <a:endParaRPr lang="he-IL" sz="1100" dirty="0" smtClean="0">
              <a:solidFill>
                <a:srgbClr val="A6A6A6"/>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07504" y="620688"/>
            <a:ext cx="8626475" cy="2601912"/>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smtClean="0">
                <a:solidFill>
                  <a:prstClr val="black"/>
                </a:solidFill>
              </a:rPr>
              <a:t>מתחילת </a:t>
            </a:r>
            <a:r>
              <a:rPr lang="he-IL" dirty="0">
                <a:solidFill>
                  <a:prstClr val="black"/>
                </a:solidFill>
              </a:rPr>
              <a:t>ההתבגרות המינית של הנער מופרש מההיפופיזה ההורמון </a:t>
            </a:r>
            <a:r>
              <a:rPr lang="en-US" dirty="0" smtClean="0">
                <a:solidFill>
                  <a:srgbClr val="FF6600"/>
                </a:solidFill>
              </a:rPr>
              <a:t>LH</a:t>
            </a:r>
            <a:r>
              <a:rPr lang="he-IL" dirty="0" smtClean="0"/>
              <a:t>,</a:t>
            </a:r>
            <a:r>
              <a:rPr lang="he-IL" dirty="0" smtClean="0">
                <a:solidFill>
                  <a:prstClr val="black"/>
                </a:solidFill>
              </a:rPr>
              <a:t> </a:t>
            </a:r>
            <a:r>
              <a:rPr lang="he-IL" dirty="0" smtClean="0"/>
              <a:t>הגורם </a:t>
            </a:r>
            <a:r>
              <a:rPr lang="he-IL" dirty="0">
                <a:solidFill>
                  <a:prstClr val="black"/>
                </a:solidFill>
              </a:rPr>
              <a:t>לאשכים </a:t>
            </a:r>
            <a:endParaRPr lang="he-IL" dirty="0" smtClean="0">
              <a:solidFill>
                <a:prstClr val="black"/>
              </a:solidFill>
            </a:endParaRPr>
          </a:p>
          <a:p>
            <a:pPr fontAlgn="auto">
              <a:spcBef>
                <a:spcPts val="0"/>
              </a:spcBef>
              <a:spcAft>
                <a:spcPts val="0"/>
              </a:spcAft>
              <a:defRPr/>
            </a:pPr>
            <a:r>
              <a:rPr lang="he-IL" dirty="0" smtClean="0">
                <a:solidFill>
                  <a:prstClr val="black"/>
                </a:solidFill>
              </a:rPr>
              <a:t>להפריש </a:t>
            </a:r>
            <a:r>
              <a:rPr lang="he-IL" dirty="0">
                <a:solidFill>
                  <a:prstClr val="black"/>
                </a:solidFill>
              </a:rPr>
              <a:t>הורמוני </a:t>
            </a:r>
            <a:r>
              <a:rPr lang="he-IL" dirty="0" smtClean="0">
                <a:solidFill>
                  <a:prstClr val="black"/>
                </a:solidFill>
              </a:rPr>
              <a:t>זוויג זכריים, שהמוכר ביותר בניהם הוא </a:t>
            </a:r>
            <a:r>
              <a:rPr lang="he-IL" dirty="0" smtClean="0">
                <a:solidFill>
                  <a:srgbClr val="FF6600"/>
                </a:solidFill>
              </a:rPr>
              <a:t>טסטוסטרון</a:t>
            </a:r>
            <a:r>
              <a:rPr lang="he-IL" dirty="0">
                <a:solidFill>
                  <a:prstClr val="black"/>
                </a:solidFill>
              </a:rPr>
              <a:t>.</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u="sng" dirty="0">
                <a:solidFill>
                  <a:prstClr val="black"/>
                </a:solidFill>
              </a:rPr>
              <a:t>הטסטוסטרון</a:t>
            </a:r>
            <a:r>
              <a:rPr lang="he-IL" dirty="0">
                <a:solidFill>
                  <a:prstClr val="black"/>
                </a:solidFill>
              </a:rPr>
              <a:t> (מהאשכים) בשילוב עם </a:t>
            </a:r>
            <a:endParaRPr lang="he-IL" dirty="0" smtClean="0">
              <a:solidFill>
                <a:prstClr val="black"/>
              </a:solidFill>
            </a:endParaRPr>
          </a:p>
          <a:p>
            <a:pPr fontAlgn="auto">
              <a:spcBef>
                <a:spcPts val="0"/>
              </a:spcBef>
              <a:spcAft>
                <a:spcPts val="0"/>
              </a:spcAft>
              <a:defRPr/>
            </a:pPr>
            <a:r>
              <a:rPr lang="he-IL" u="sng" dirty="0" smtClean="0">
                <a:solidFill>
                  <a:prstClr val="black"/>
                </a:solidFill>
              </a:rPr>
              <a:t>ה</a:t>
            </a:r>
            <a:r>
              <a:rPr lang="he-IL" u="sng" dirty="0" smtClean="0">
                <a:solidFill>
                  <a:prstClr val="black"/>
                </a:solidFill>
                <a:latin typeface="Arial"/>
                <a:cs typeface="Arial"/>
              </a:rPr>
              <a:t>־</a:t>
            </a:r>
            <a:r>
              <a:rPr lang="en-US" u="sng" dirty="0" smtClean="0">
                <a:solidFill>
                  <a:prstClr val="black"/>
                </a:solidFill>
              </a:rPr>
              <a:t>FSH</a:t>
            </a:r>
            <a:r>
              <a:rPr lang="he-IL" dirty="0" smtClean="0">
                <a:solidFill>
                  <a:prstClr val="black"/>
                </a:solidFill>
              </a:rPr>
              <a:t> (שמופרש מההיפופיזה) גורמים </a:t>
            </a:r>
            <a:r>
              <a:rPr lang="he-IL" dirty="0">
                <a:solidFill>
                  <a:prstClr val="black"/>
                </a:solidFill>
              </a:rPr>
              <a:t>ל:</a:t>
            </a:r>
          </a:p>
          <a:p>
            <a:pPr marL="342900" indent="-342900" fontAlgn="auto">
              <a:spcBef>
                <a:spcPts val="0"/>
              </a:spcBef>
              <a:spcAft>
                <a:spcPts val="0"/>
              </a:spcAft>
              <a:buFontTx/>
              <a:buAutoNum type="arabicPeriod"/>
              <a:defRPr/>
            </a:pPr>
            <a:r>
              <a:rPr lang="he-IL" dirty="0">
                <a:solidFill>
                  <a:prstClr val="black"/>
                </a:solidFill>
              </a:rPr>
              <a:t>הופעת סימני המין המשניים אצל הנער</a:t>
            </a:r>
          </a:p>
          <a:p>
            <a:pPr marL="342900" indent="-342900" fontAlgn="auto">
              <a:spcBef>
                <a:spcPts val="0"/>
              </a:spcBef>
              <a:spcAft>
                <a:spcPts val="0"/>
              </a:spcAft>
              <a:buFontTx/>
              <a:buAutoNum type="arabicPeriod"/>
              <a:defRPr/>
            </a:pPr>
            <a:r>
              <a:rPr lang="he-IL" dirty="0">
                <a:solidFill>
                  <a:prstClr val="black"/>
                </a:solidFill>
              </a:rPr>
              <a:t>ייצור נוזל זרע</a:t>
            </a:r>
          </a:p>
          <a:p>
            <a:pPr marL="342900" indent="-342900" fontAlgn="auto">
              <a:spcBef>
                <a:spcPts val="0"/>
              </a:spcBef>
              <a:spcAft>
                <a:spcPts val="0"/>
              </a:spcAft>
              <a:buFontTx/>
              <a:buAutoNum type="arabicPeriod"/>
              <a:defRPr/>
            </a:pPr>
            <a:r>
              <a:rPr lang="he-IL" dirty="0">
                <a:solidFill>
                  <a:prstClr val="black"/>
                </a:solidFill>
              </a:rPr>
              <a:t>ייצור תאי זרע</a:t>
            </a:r>
          </a:p>
        </p:txBody>
      </p:sp>
      <p:sp>
        <p:nvSpPr>
          <p:cNvPr id="13" name="כותרת 12"/>
          <p:cNvSpPr>
            <a:spLocks noGrp="1"/>
          </p:cNvSpPr>
          <p:nvPr>
            <p:ph type="title" idx="4294967295"/>
          </p:nvPr>
        </p:nvSpPr>
        <p:spPr>
          <a:xfrm>
            <a:off x="457200" y="44624"/>
            <a:ext cx="8229600" cy="368300"/>
          </a:xfrm>
          <a:prstGeom prst="rect">
            <a:avLst/>
          </a:prstGeom>
        </p:spPr>
        <p:txBody>
          <a:bodyPr/>
          <a:lstStyle/>
          <a:p>
            <a:pPr fontAlgn="auto">
              <a:defRPr/>
            </a:pPr>
            <a:r>
              <a:rPr lang="he-IL" sz="1800" b="1" dirty="0" smtClean="0">
                <a:solidFill>
                  <a:srgbClr val="FF6600"/>
                </a:solidFill>
                <a:ea typeface="+mn-ea"/>
              </a:rPr>
              <a:t>התפתחות תאי הזרע אצל הגבר</a:t>
            </a:r>
            <a:endParaRPr lang="he-IL" sz="1800" dirty="0">
              <a:solidFill>
                <a:schemeClr val="accent6">
                  <a:lumMod val="50000"/>
                  <a:lumOff val="50000"/>
                </a:schemeClr>
              </a:solidFill>
            </a:endParaRPr>
          </a:p>
        </p:txBody>
      </p:sp>
      <p:grpSp>
        <p:nvGrpSpPr>
          <p:cNvPr id="55302" name="קבוצה 51"/>
          <p:cNvGrpSpPr>
            <a:grpSpLocks/>
          </p:cNvGrpSpPr>
          <p:nvPr/>
        </p:nvGrpSpPr>
        <p:grpSpPr bwMode="auto">
          <a:xfrm>
            <a:off x="371227" y="1916832"/>
            <a:ext cx="3768725" cy="3857625"/>
            <a:chOff x="2017088" y="1687439"/>
            <a:chExt cx="3769359" cy="3857441"/>
          </a:xfrm>
        </p:grpSpPr>
        <p:sp>
          <p:nvSpPr>
            <p:cNvPr id="12" name="TextBox 11"/>
            <p:cNvSpPr txBox="1"/>
            <p:nvPr/>
          </p:nvSpPr>
          <p:spPr>
            <a:xfrm>
              <a:off x="2356870" y="4616237"/>
              <a:ext cx="3429577" cy="928643"/>
            </a:xfrm>
            <a:prstGeom prst="rect">
              <a:avLst/>
            </a:prstGeom>
            <a:noFill/>
            <a:ln w="22225" cap="rnd">
              <a:noFill/>
              <a:round/>
            </a:ln>
            <a:effectLst/>
          </p:spPr>
          <p:txBody>
            <a:bodyPr rtlCol="1" anchor="ctr">
              <a:normAutofit/>
            </a:bodyPr>
            <a:lstStyle/>
            <a:p>
              <a:pPr marL="342900" indent="-342900" algn="ctr" fontAlgn="auto">
                <a:spcBef>
                  <a:spcPts val="0"/>
                </a:spcBef>
                <a:spcAft>
                  <a:spcPts val="0"/>
                </a:spcAft>
                <a:defRPr/>
              </a:pPr>
              <a:r>
                <a:rPr lang="he-IL" b="1" i="1" dirty="0">
                  <a:latin typeface="+mn-lt"/>
                </a:rPr>
                <a:t>התפתחות סימני המין המשניים</a:t>
              </a:r>
            </a:p>
            <a:p>
              <a:pPr marL="342900" indent="-342900" algn="ctr" fontAlgn="auto">
                <a:spcBef>
                  <a:spcPts val="0"/>
                </a:spcBef>
                <a:spcAft>
                  <a:spcPts val="0"/>
                </a:spcAft>
                <a:defRPr/>
              </a:pPr>
              <a:r>
                <a:rPr lang="he-IL" b="1" i="1" dirty="0">
                  <a:latin typeface="+mn-lt"/>
                </a:rPr>
                <a:t>יצירת נוזל זרע</a:t>
              </a:r>
            </a:p>
            <a:p>
              <a:pPr marL="342900" indent="-342900" algn="ctr" fontAlgn="auto">
                <a:spcBef>
                  <a:spcPts val="0"/>
                </a:spcBef>
                <a:spcAft>
                  <a:spcPts val="0"/>
                </a:spcAft>
                <a:defRPr/>
              </a:pPr>
              <a:r>
                <a:rPr lang="he-IL" b="1" i="1" dirty="0">
                  <a:latin typeface="+mn-lt"/>
                </a:rPr>
                <a:t>יצירת תאי זרע</a:t>
              </a:r>
            </a:p>
          </p:txBody>
        </p:sp>
        <p:grpSp>
          <p:nvGrpSpPr>
            <p:cNvPr id="55309" name="קבוצה 50"/>
            <p:cNvGrpSpPr>
              <a:grpSpLocks/>
            </p:cNvGrpSpPr>
            <p:nvPr/>
          </p:nvGrpSpPr>
          <p:grpSpPr bwMode="auto">
            <a:xfrm>
              <a:off x="2017088" y="1687439"/>
              <a:ext cx="2873858" cy="2912924"/>
              <a:chOff x="2017088" y="3016671"/>
              <a:chExt cx="2873858" cy="2912924"/>
            </a:xfrm>
          </p:grpSpPr>
          <p:grpSp>
            <p:nvGrpSpPr>
              <p:cNvPr id="55310" name="קבוצה 40"/>
              <p:cNvGrpSpPr>
                <a:grpSpLocks/>
              </p:cNvGrpSpPr>
              <p:nvPr/>
            </p:nvGrpSpPr>
            <p:grpSpPr bwMode="auto">
              <a:xfrm>
                <a:off x="2017088" y="3016671"/>
                <a:ext cx="2197469" cy="2912924"/>
                <a:chOff x="2017088" y="2330381"/>
                <a:chExt cx="2197469" cy="2912924"/>
              </a:xfrm>
            </p:grpSpPr>
            <p:sp>
              <p:nvSpPr>
                <p:cNvPr id="7" name="TextBox 6"/>
                <p:cNvSpPr txBox="1"/>
                <p:nvPr/>
              </p:nvSpPr>
              <p:spPr>
                <a:xfrm>
                  <a:off x="2853841" y="2330381"/>
                  <a:ext cx="1357541" cy="571473"/>
                </a:xfrm>
                <a:prstGeom prst="rect">
                  <a:avLst/>
                </a:prstGeom>
                <a:solidFill>
                  <a:schemeClr val="bg1">
                    <a:lumMod val="95000"/>
                  </a:schemeClr>
                </a:solidFill>
                <a:ln w="22225" cap="rnd">
                  <a:solidFill>
                    <a:srgbClr val="FF6600"/>
                  </a:solidFill>
                  <a:round/>
                </a:ln>
                <a:effectLst>
                  <a:outerShdw blurRad="127000" dist="127000" dir="9720000" sx="99000" sy="99000" algn="br" rotWithShape="0">
                    <a:prstClr val="black">
                      <a:alpha val="50000"/>
                    </a:prstClr>
                  </a:outerShdw>
                </a:effectLst>
              </p:spPr>
              <p:txBody>
                <a:bodyPr wrap="none" rtlCol="1" anchor="ctr">
                  <a:normAutofit/>
                </a:bodyPr>
                <a:lstStyle/>
                <a:p>
                  <a:pPr algn="ctr" fontAlgn="auto">
                    <a:spcBef>
                      <a:spcPts val="0"/>
                    </a:spcBef>
                    <a:spcAft>
                      <a:spcPts val="0"/>
                    </a:spcAft>
                    <a:defRPr/>
                  </a:pPr>
                  <a:r>
                    <a:rPr lang="he-IL" sz="2000" dirty="0">
                      <a:solidFill>
                        <a:srgbClr val="1D4C72"/>
                      </a:solidFill>
                      <a:latin typeface="+mn-lt"/>
                      <a:cs typeface="+mn-cs"/>
                    </a:rPr>
                    <a:t>היפופיזה</a:t>
                  </a:r>
                </a:p>
              </p:txBody>
            </p:sp>
            <p:sp>
              <p:nvSpPr>
                <p:cNvPr id="10" name="TextBox 9"/>
                <p:cNvSpPr txBox="1"/>
                <p:nvPr/>
              </p:nvSpPr>
              <p:spPr>
                <a:xfrm>
                  <a:off x="2857016" y="3786049"/>
                  <a:ext cx="1357541" cy="642906"/>
                </a:xfrm>
                <a:prstGeom prst="rect">
                  <a:avLst/>
                </a:prstGeom>
                <a:solidFill>
                  <a:schemeClr val="bg1">
                    <a:lumMod val="95000"/>
                  </a:schemeClr>
                </a:solidFill>
                <a:ln w="22225" cap="rnd">
                  <a:solidFill>
                    <a:srgbClr val="FF6600"/>
                  </a:solidFill>
                  <a:round/>
                </a:ln>
                <a:effectLst>
                  <a:outerShdw blurRad="127000" dist="127000" dir="9720000" sx="99000" sy="99000" algn="br" rotWithShape="0">
                    <a:prstClr val="black">
                      <a:alpha val="50000"/>
                    </a:prstClr>
                  </a:outerShdw>
                </a:effectLst>
              </p:spPr>
              <p:txBody>
                <a:bodyPr wrap="none" rtlCol="1" anchor="ctr">
                  <a:normAutofit/>
                </a:bodyPr>
                <a:lstStyle/>
                <a:p>
                  <a:pPr algn="ctr" fontAlgn="auto">
                    <a:spcBef>
                      <a:spcPts val="0"/>
                    </a:spcBef>
                    <a:spcAft>
                      <a:spcPts val="0"/>
                    </a:spcAft>
                    <a:defRPr/>
                  </a:pPr>
                  <a:r>
                    <a:rPr lang="he-IL" sz="2000" dirty="0">
                      <a:solidFill>
                        <a:srgbClr val="1D4C72"/>
                      </a:solidFill>
                      <a:latin typeface="+mn-lt"/>
                      <a:cs typeface="+mn-cs"/>
                    </a:rPr>
                    <a:t>אשכים</a:t>
                  </a:r>
                </a:p>
                <a:p>
                  <a:pPr algn="ctr" fontAlgn="auto">
                    <a:spcBef>
                      <a:spcPts val="0"/>
                    </a:spcBef>
                    <a:spcAft>
                      <a:spcPts val="0"/>
                    </a:spcAft>
                    <a:defRPr/>
                  </a:pPr>
                  <a:r>
                    <a:rPr lang="he-IL" sz="1400" dirty="0">
                      <a:solidFill>
                        <a:srgbClr val="1D4C72"/>
                      </a:solidFill>
                      <a:latin typeface="+mn-lt"/>
                      <a:cs typeface="+mn-cs"/>
                    </a:rPr>
                    <a:t>(אצל הגבר)</a:t>
                  </a:r>
                </a:p>
              </p:txBody>
            </p:sp>
            <p:sp>
              <p:nvSpPr>
                <p:cNvPr id="15" name="TextBox 14"/>
                <p:cNvSpPr txBox="1"/>
                <p:nvPr/>
              </p:nvSpPr>
              <p:spPr>
                <a:xfrm>
                  <a:off x="2017088" y="3143142"/>
                  <a:ext cx="1143192" cy="428605"/>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en-US" b="1" i="1" dirty="0">
                      <a:solidFill>
                        <a:srgbClr val="00B050"/>
                      </a:solidFill>
                      <a:latin typeface="+mn-lt"/>
                      <a:cs typeface="+mn-cs"/>
                    </a:rPr>
                    <a:t>FSH, LH</a:t>
                  </a:r>
                  <a:endParaRPr lang="he-IL" b="1" i="1" dirty="0">
                    <a:solidFill>
                      <a:srgbClr val="00B050"/>
                    </a:solidFill>
                    <a:latin typeface="+mn-lt"/>
                    <a:cs typeface="+mn-cs"/>
                  </a:endParaRPr>
                </a:p>
              </p:txBody>
            </p:sp>
            <p:sp>
              <p:nvSpPr>
                <p:cNvPr id="25" name="TextBox 24"/>
                <p:cNvSpPr txBox="1"/>
                <p:nvPr/>
              </p:nvSpPr>
              <p:spPr>
                <a:xfrm>
                  <a:off x="2344168" y="4571824"/>
                  <a:ext cx="1214641" cy="374632"/>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he-IL" b="1" i="1" dirty="0">
                      <a:solidFill>
                        <a:srgbClr val="00B050"/>
                      </a:solidFill>
                      <a:latin typeface="+mn-lt"/>
                      <a:cs typeface="+mn-cs"/>
                    </a:rPr>
                    <a:t>טסטוסטרון</a:t>
                  </a:r>
                </a:p>
              </p:txBody>
            </p:sp>
            <p:cxnSp>
              <p:nvCxnSpPr>
                <p:cNvPr id="27" name="מחבר חץ ישר 26"/>
                <p:cNvCxnSpPr/>
                <p:nvPr/>
              </p:nvCxnSpPr>
              <p:spPr>
                <a:xfrm rot="5400000">
                  <a:off x="3171468" y="4900421"/>
                  <a:ext cx="684180" cy="1587"/>
                </a:xfrm>
                <a:prstGeom prst="straightConnector1">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0" name="מחבר חץ ישר 29"/>
                <p:cNvCxnSpPr/>
                <p:nvPr/>
              </p:nvCxnSpPr>
              <p:spPr>
                <a:xfrm rot="5400000">
                  <a:off x="2833270" y="3351095"/>
                  <a:ext cx="642906" cy="1587"/>
                </a:xfrm>
                <a:prstGeom prst="straightConnector1">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4176451" y="5258114"/>
                <a:ext cx="714495" cy="428605"/>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en-US" b="1" i="1" dirty="0">
                    <a:solidFill>
                      <a:srgbClr val="00B050"/>
                    </a:solidFill>
                    <a:latin typeface="+mn-lt"/>
                    <a:cs typeface="+mn-cs"/>
                  </a:rPr>
                  <a:t>FSH</a:t>
                </a:r>
                <a:endParaRPr lang="he-IL" b="1" i="1" dirty="0">
                  <a:solidFill>
                    <a:srgbClr val="00B050"/>
                  </a:solidFill>
                  <a:latin typeface="+mn-lt"/>
                  <a:cs typeface="+mn-cs"/>
                </a:endParaRPr>
              </a:p>
            </p:txBody>
          </p:sp>
          <p:cxnSp>
            <p:nvCxnSpPr>
              <p:cNvPr id="43" name="מחבר מרפקי 42"/>
              <p:cNvCxnSpPr/>
              <p:nvPr/>
            </p:nvCxnSpPr>
            <p:spPr>
              <a:xfrm rot="16200000" flipH="1">
                <a:off x="3308177" y="4338896"/>
                <a:ext cx="2170010" cy="928843"/>
              </a:xfrm>
              <a:prstGeom prst="bentConnector3">
                <a:avLst>
                  <a:gd name="adj1" fmla="val 21075"/>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grpSp>
      </p:grpSp>
      <p:sp>
        <p:nvSpPr>
          <p:cNvPr id="21" name="Rectangle 12"/>
          <p:cNvSpPr/>
          <p:nvPr/>
        </p:nvSpPr>
        <p:spPr>
          <a:xfrm>
            <a:off x="4071938" y="3571875"/>
            <a:ext cx="4714875" cy="2286000"/>
          </a:xfrm>
          <a:prstGeom prst="rect">
            <a:avLst/>
          </a:prstGeom>
          <a:noFill/>
          <a:ln w="19050" cap="sq">
            <a:solidFill>
              <a:srgbClr val="1D4C7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1"/>
          <a:lstStyle/>
          <a:p>
            <a:pPr>
              <a:defRPr/>
            </a:pPr>
            <a:r>
              <a:rPr lang="he-IL" dirty="0">
                <a:solidFill>
                  <a:prstClr val="black"/>
                </a:solidFill>
              </a:rPr>
              <a:t>באשכים מתרחשים תהליכי מיוזה רבים. התאים ההפלואידים שנוצרים מתפתחים ומקבלים את הצורה האופיינית לתאי זרע (ראש וזנב ארוך) ואת כושר התנועה שלהם.</a:t>
            </a:r>
          </a:p>
          <a:p>
            <a:pPr>
              <a:defRPr/>
            </a:pPr>
            <a:endParaRPr lang="he-IL" dirty="0">
              <a:solidFill>
                <a:prstClr val="black"/>
              </a:solidFill>
            </a:endParaRPr>
          </a:p>
          <a:p>
            <a:pPr>
              <a:defRPr/>
            </a:pPr>
            <a:endParaRPr lang="he-IL" dirty="0">
              <a:solidFill>
                <a:prstClr val="black"/>
              </a:solidFill>
            </a:endParaRPr>
          </a:p>
          <a:p>
            <a:pPr indent="-457200" fontAlgn="auto">
              <a:spcBef>
                <a:spcPts val="0"/>
              </a:spcBef>
              <a:spcAft>
                <a:spcPts val="0"/>
              </a:spcAft>
              <a:defRPr/>
            </a:pPr>
            <a:r>
              <a:rPr lang="he-IL" dirty="0">
                <a:solidFill>
                  <a:prstClr val="black"/>
                </a:solidFill>
              </a:rPr>
              <a:t>ביממה אחת נוצרים באשכים כמה מאות מיליונים של תאי זרע, ובכל פליטה יש </a:t>
            </a:r>
            <a:r>
              <a:rPr lang="he-IL" dirty="0" smtClean="0">
                <a:solidFill>
                  <a:prstClr val="black"/>
                </a:solidFill>
              </a:rPr>
              <a:t>כ</a:t>
            </a:r>
            <a:r>
              <a:rPr lang="he-IL" dirty="0" smtClean="0">
                <a:solidFill>
                  <a:prstClr val="black"/>
                </a:solidFill>
                <a:latin typeface="Arial"/>
                <a:cs typeface="Arial"/>
              </a:rPr>
              <a:t>־</a:t>
            </a:r>
            <a:r>
              <a:rPr lang="he-IL" dirty="0" smtClean="0">
                <a:solidFill>
                  <a:prstClr val="black"/>
                </a:solidFill>
              </a:rPr>
              <a:t>200 </a:t>
            </a:r>
            <a:r>
              <a:rPr lang="he-IL" dirty="0">
                <a:solidFill>
                  <a:prstClr val="black"/>
                </a:solidFill>
              </a:rPr>
              <a:t>מיליון תאי זרע!</a:t>
            </a:r>
            <a:endParaRPr lang="he-IL" b="1" dirty="0">
              <a:solidFill>
                <a:prstClr val="black"/>
              </a:solidFill>
            </a:endParaRPr>
          </a:p>
          <a:p>
            <a:pPr>
              <a:defRPr/>
            </a:pPr>
            <a:endParaRPr lang="he-IL" kern="0" dirty="0">
              <a:solidFill>
                <a:sysClr val="windowText" lastClr="000000"/>
              </a:solidFill>
              <a:latin typeface="Calibri"/>
            </a:endParaRPr>
          </a:p>
          <a:p>
            <a:pPr>
              <a:defRPr/>
            </a:pPr>
            <a:endParaRPr lang="he-IL" b="1" dirty="0">
              <a:solidFill>
                <a:srgbClr val="FF0000"/>
              </a:solidFill>
            </a:endParaRPr>
          </a:p>
          <a:p>
            <a:pPr>
              <a:defRPr/>
            </a:pPr>
            <a:endParaRPr lang="he-IL" b="1" dirty="0">
              <a:solidFill>
                <a:prstClr val="black"/>
              </a:solidFill>
            </a:endParaRPr>
          </a:p>
          <a:p>
            <a:pPr>
              <a:defRPr/>
            </a:pPr>
            <a:endParaRPr lang="he-IL" b="1" dirty="0">
              <a:solidFill>
                <a:prstClr val="black"/>
              </a:solidFill>
            </a:endParaRPr>
          </a:p>
        </p:txBody>
      </p:sp>
      <p:grpSp>
        <p:nvGrpSpPr>
          <p:cNvPr id="55304" name="קבוצה 27"/>
          <p:cNvGrpSpPr>
            <a:grpSpLocks/>
          </p:cNvGrpSpPr>
          <p:nvPr/>
        </p:nvGrpSpPr>
        <p:grpSpPr bwMode="auto">
          <a:xfrm rot="520373">
            <a:off x="4522788" y="4618038"/>
            <a:ext cx="2947987" cy="490537"/>
            <a:chOff x="6009517" y="5840750"/>
            <a:chExt cx="781158" cy="130175"/>
          </a:xfrm>
        </p:grpSpPr>
        <p:sp>
          <p:nvSpPr>
            <p:cNvPr id="22" name="אליפסה 21"/>
            <p:cNvSpPr/>
            <p:nvPr/>
          </p:nvSpPr>
          <p:spPr bwMode="auto">
            <a:xfrm rot="20877892">
              <a:off x="6661275" y="5840052"/>
              <a:ext cx="123252" cy="62349"/>
            </a:xfrm>
            <a:prstGeom prst="ellipse">
              <a:avLst/>
            </a:prstGeom>
            <a:solidFill>
              <a:srgbClr val="1D4C72"/>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3" name="צורה חופשית 22"/>
            <p:cNvSpPr/>
            <p:nvPr/>
          </p:nvSpPr>
          <p:spPr bwMode="auto">
            <a:xfrm rot="21318743">
              <a:off x="6009326" y="5840683"/>
              <a:ext cx="676415" cy="130175"/>
            </a:xfrm>
            <a:custGeom>
              <a:avLst/>
              <a:gdLst>
                <a:gd name="connsiteX0" fmla="*/ 2952466 w 2952466"/>
                <a:gd name="connsiteY0" fmla="*/ 341194 h 566382"/>
                <a:gd name="connsiteX1" fmla="*/ 1806054 w 2952466"/>
                <a:gd name="connsiteY1" fmla="*/ 477672 h 566382"/>
                <a:gd name="connsiteX2" fmla="*/ 1301087 w 2952466"/>
                <a:gd name="connsiteY2" fmla="*/ 0 h 566382"/>
                <a:gd name="connsiteX3" fmla="*/ 209266 w 2952466"/>
                <a:gd name="connsiteY3" fmla="*/ 477672 h 566382"/>
                <a:gd name="connsiteX4" fmla="*/ 45493 w 2952466"/>
                <a:gd name="connsiteY4" fmla="*/ 532263 h 566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466" h="566382">
                  <a:moveTo>
                    <a:pt x="2952466" y="341194"/>
                  </a:moveTo>
                  <a:cubicBezTo>
                    <a:pt x="2516875" y="437866"/>
                    <a:pt x="2081284" y="534538"/>
                    <a:pt x="1806054" y="477672"/>
                  </a:cubicBezTo>
                  <a:cubicBezTo>
                    <a:pt x="1530824" y="420806"/>
                    <a:pt x="1567218" y="0"/>
                    <a:pt x="1301087" y="0"/>
                  </a:cubicBezTo>
                  <a:cubicBezTo>
                    <a:pt x="1034956" y="0"/>
                    <a:pt x="418532" y="388962"/>
                    <a:pt x="209266" y="477672"/>
                  </a:cubicBezTo>
                  <a:cubicBezTo>
                    <a:pt x="0" y="566382"/>
                    <a:pt x="22746" y="549322"/>
                    <a:pt x="45493" y="532263"/>
                  </a:cubicBezTo>
                </a:path>
              </a:pathLst>
            </a:custGeom>
            <a:solidFill>
              <a:schemeClr val="bg1">
                <a:lumMod val="95000"/>
              </a:schemeClr>
            </a:solidFill>
            <a:ln w="25400">
              <a:solidFill>
                <a:schemeClr val="tx2"/>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grpSp>
      <p:pic>
        <p:nvPicPr>
          <p:cNvPr id="55305" name="תמונה 27" descr="TESTIS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61" y="3202707"/>
            <a:ext cx="1500188"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9"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7</a:t>
            </a:fld>
            <a:endParaRPr lang="he-IL" sz="1100" dirty="0" smtClean="0">
              <a:solidFill>
                <a:srgbClr val="A6A6A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586163" y="2143125"/>
            <a:ext cx="5197475" cy="2857500"/>
          </a:xfrm>
          <a:prstGeom prst="rect">
            <a:avLst/>
          </a:prstGeom>
          <a:noFill/>
          <a:ln w="22225">
            <a:noFill/>
          </a:ln>
          <a:effectLst>
            <a:outerShdw sx="101000" sy="101000" algn="ctr" rotWithShape="0">
              <a:schemeClr val="bg1">
                <a:lumMod val="75000"/>
              </a:schemeClr>
            </a:outerShdw>
          </a:effectLst>
        </p:spPr>
        <p:txBody>
          <a:bodyPr rtlCol="1"/>
          <a:lstStyle/>
          <a:p>
            <a:pPr fontAlgn="auto">
              <a:lnSpc>
                <a:spcPct val="112000"/>
              </a:lnSpc>
              <a:spcBef>
                <a:spcPts val="0"/>
              </a:spcBef>
              <a:spcAft>
                <a:spcPts val="0"/>
              </a:spcAft>
              <a:defRPr/>
            </a:pPr>
            <a:r>
              <a:rPr lang="he-IL" b="1" u="sng" dirty="0">
                <a:solidFill>
                  <a:prstClr val="black"/>
                </a:solidFill>
              </a:rPr>
              <a:t>משוב שלילי</a:t>
            </a:r>
            <a:r>
              <a:rPr lang="he-IL" dirty="0"/>
              <a:t>:</a:t>
            </a:r>
          </a:p>
          <a:p>
            <a:pPr fontAlgn="auto">
              <a:lnSpc>
                <a:spcPct val="112000"/>
              </a:lnSpc>
              <a:spcBef>
                <a:spcPts val="0"/>
              </a:spcBef>
              <a:spcAft>
                <a:spcPts val="0"/>
              </a:spcAft>
              <a:defRPr/>
            </a:pPr>
            <a:r>
              <a:rPr lang="he-IL" dirty="0"/>
              <a:t>תוצאה או תוצר של תהליך </a:t>
            </a:r>
            <a:r>
              <a:rPr lang="he-IL" dirty="0">
                <a:solidFill>
                  <a:srgbClr val="FF6600"/>
                </a:solidFill>
              </a:rPr>
              <a:t>מעכב</a:t>
            </a:r>
            <a:r>
              <a:rPr lang="he-IL" dirty="0"/>
              <a:t> את התהליך עצמו.</a:t>
            </a:r>
          </a:p>
          <a:p>
            <a:pPr fontAlgn="auto">
              <a:lnSpc>
                <a:spcPct val="112000"/>
              </a:lnSpc>
              <a:spcBef>
                <a:spcPts val="0"/>
              </a:spcBef>
              <a:spcAft>
                <a:spcPts val="0"/>
              </a:spcAft>
              <a:defRPr/>
            </a:pPr>
            <a:endParaRPr lang="he-IL" dirty="0">
              <a:solidFill>
                <a:prstClr val="black"/>
              </a:solidFill>
            </a:endParaRPr>
          </a:p>
          <a:p>
            <a:pPr fontAlgn="auto">
              <a:lnSpc>
                <a:spcPct val="112000"/>
              </a:lnSpc>
              <a:spcBef>
                <a:spcPts val="0"/>
              </a:spcBef>
              <a:spcAft>
                <a:spcPts val="0"/>
              </a:spcAft>
              <a:defRPr/>
            </a:pPr>
            <a:r>
              <a:rPr lang="he-IL" dirty="0">
                <a:solidFill>
                  <a:prstClr val="black"/>
                </a:solidFill>
              </a:rPr>
              <a:t>הבקרה ההורמונלית במערכת הרבייה הזכרית באדם,</a:t>
            </a:r>
          </a:p>
          <a:p>
            <a:pPr fontAlgn="auto">
              <a:lnSpc>
                <a:spcPct val="112000"/>
              </a:lnSpc>
              <a:spcBef>
                <a:spcPts val="0"/>
              </a:spcBef>
              <a:spcAft>
                <a:spcPts val="0"/>
              </a:spcAft>
              <a:defRPr/>
            </a:pPr>
            <a:r>
              <a:rPr lang="he-IL" dirty="0">
                <a:solidFill>
                  <a:prstClr val="black"/>
                </a:solidFill>
              </a:rPr>
              <a:t>היא דוגמה למנגנון משוב שלילי. עלייה בריכוז ההורמון טסטוסטרון בדם, </a:t>
            </a:r>
            <a:r>
              <a:rPr lang="he-IL" u="sng" dirty="0">
                <a:solidFill>
                  <a:prstClr val="black"/>
                </a:solidFill>
              </a:rPr>
              <a:t>מעל סף מסוים</a:t>
            </a:r>
            <a:r>
              <a:rPr lang="he-IL" dirty="0">
                <a:solidFill>
                  <a:prstClr val="black"/>
                </a:solidFill>
              </a:rPr>
              <a:t>, גורמת ל:</a:t>
            </a:r>
          </a:p>
          <a:p>
            <a:pPr fontAlgn="auto">
              <a:lnSpc>
                <a:spcPct val="112000"/>
              </a:lnSpc>
              <a:spcBef>
                <a:spcPts val="0"/>
              </a:spcBef>
              <a:spcAft>
                <a:spcPts val="0"/>
              </a:spcAft>
              <a:defRPr/>
            </a:pPr>
            <a:r>
              <a:rPr lang="he-IL" dirty="0" smtClean="0">
                <a:solidFill>
                  <a:prstClr val="black"/>
                </a:solidFill>
              </a:rPr>
              <a:t>עיכוב </a:t>
            </a:r>
            <a:r>
              <a:rPr lang="he-IL" dirty="0">
                <a:solidFill>
                  <a:prstClr val="black"/>
                </a:solidFill>
              </a:rPr>
              <a:t>הפרשת </a:t>
            </a:r>
            <a:r>
              <a:rPr lang="he-IL" dirty="0" smtClean="0">
                <a:solidFill>
                  <a:prstClr val="black"/>
                </a:solidFill>
              </a:rPr>
              <a:t>ההורמונים </a:t>
            </a:r>
            <a:r>
              <a:rPr lang="en-US" dirty="0" smtClean="0">
                <a:solidFill>
                  <a:prstClr val="black"/>
                </a:solidFill>
              </a:rPr>
              <a:t>FSH ,LH</a:t>
            </a:r>
            <a:r>
              <a:rPr lang="he-IL" dirty="0" smtClean="0">
                <a:solidFill>
                  <a:prstClr val="black"/>
                </a:solidFill>
              </a:rPr>
              <a:t> </a:t>
            </a:r>
            <a:r>
              <a:rPr lang="he-IL" dirty="0">
                <a:solidFill>
                  <a:prstClr val="black"/>
                </a:solidFill>
              </a:rPr>
              <a:t>מההיפופיזה</a:t>
            </a:r>
          </a:p>
          <a:p>
            <a:pPr fontAlgn="auto">
              <a:lnSpc>
                <a:spcPct val="112000"/>
              </a:lnSpc>
              <a:spcBef>
                <a:spcPts val="0"/>
              </a:spcBef>
              <a:spcAft>
                <a:spcPts val="0"/>
              </a:spcAft>
              <a:defRPr/>
            </a:pPr>
            <a:r>
              <a:rPr lang="he-IL" dirty="0">
                <a:solidFill>
                  <a:prstClr val="black"/>
                </a:solidFill>
              </a:rPr>
              <a:t>ועקב כך, עיכוב הפרשה נוספת של טסטוסטרון מהאשכים.</a:t>
            </a:r>
          </a:p>
        </p:txBody>
      </p:sp>
      <p:sp>
        <p:nvSpPr>
          <p:cNvPr id="13" name="כותרת 12"/>
          <p:cNvSpPr>
            <a:spLocks noGrp="1"/>
          </p:cNvSpPr>
          <p:nvPr>
            <p:ph type="title" idx="4294967295"/>
          </p:nvPr>
        </p:nvSpPr>
        <p:spPr>
          <a:xfrm>
            <a:off x="457200" y="44624"/>
            <a:ext cx="8229600" cy="368300"/>
          </a:xfrm>
          <a:prstGeom prst="rect">
            <a:avLst/>
          </a:prstGeom>
        </p:spPr>
        <p:txBody>
          <a:bodyPr/>
          <a:lstStyle/>
          <a:p>
            <a:pPr fontAlgn="auto">
              <a:defRPr/>
            </a:pPr>
            <a:r>
              <a:rPr lang="he-IL" sz="1800" b="1" dirty="0" smtClean="0">
                <a:solidFill>
                  <a:srgbClr val="FF6600"/>
                </a:solidFill>
                <a:ea typeface="+mn-ea"/>
              </a:rPr>
              <a:t>מנגנוני משוב בתהליכי רבייה – אצל הגבר</a:t>
            </a:r>
            <a:endParaRPr lang="he-IL" sz="1800" dirty="0">
              <a:solidFill>
                <a:schemeClr val="accent6">
                  <a:lumMod val="50000"/>
                  <a:lumOff val="50000"/>
                </a:schemeClr>
              </a:solidFill>
            </a:endParaRPr>
          </a:p>
        </p:txBody>
      </p:sp>
      <p:sp>
        <p:nvSpPr>
          <p:cNvPr id="21" name="Rectangle 12"/>
          <p:cNvSpPr/>
          <p:nvPr/>
        </p:nvSpPr>
        <p:spPr>
          <a:xfrm>
            <a:off x="357188" y="714375"/>
            <a:ext cx="8358187" cy="642938"/>
          </a:xfrm>
          <a:prstGeom prst="rect">
            <a:avLst/>
          </a:prstGeom>
          <a:noFill/>
          <a:ln w="19050" cap="sq">
            <a:solidFill>
              <a:srgbClr val="1D4C7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dirty="0">
                <a:solidFill>
                  <a:prstClr val="black"/>
                </a:solidFill>
              </a:rPr>
              <a:t>הבקרה ההורמונלית על תהליכי הרבייה נעשית בעזרת מנגנוני משוב. מנגנון משוב הוא מנגנון שבו </a:t>
            </a:r>
            <a:r>
              <a:rPr lang="he-IL" dirty="0">
                <a:solidFill>
                  <a:srgbClr val="FF6600"/>
                </a:solidFill>
              </a:rPr>
              <a:t>תוצאות התהליך מווסתות את שלבי התהליך עצמו</a:t>
            </a:r>
            <a:r>
              <a:rPr lang="he-IL" dirty="0">
                <a:solidFill>
                  <a:prstClr val="black"/>
                </a:solidFill>
              </a:rPr>
              <a:t>.</a:t>
            </a:r>
          </a:p>
          <a:p>
            <a:pPr>
              <a:defRPr/>
            </a:pPr>
            <a:endParaRPr lang="he-IL" b="1" dirty="0">
              <a:solidFill>
                <a:srgbClr val="FF0000"/>
              </a:solidFill>
            </a:endParaRPr>
          </a:p>
          <a:p>
            <a:pPr>
              <a:defRPr/>
            </a:pPr>
            <a:endParaRPr lang="he-IL" b="1" dirty="0">
              <a:solidFill>
                <a:prstClr val="black"/>
              </a:solidFill>
            </a:endParaRPr>
          </a:p>
          <a:p>
            <a:pPr>
              <a:defRPr/>
            </a:pPr>
            <a:endParaRPr lang="he-IL" b="1" dirty="0">
              <a:solidFill>
                <a:prstClr val="black"/>
              </a:solidFill>
            </a:endParaRPr>
          </a:p>
        </p:txBody>
      </p:sp>
      <p:grpSp>
        <p:nvGrpSpPr>
          <p:cNvPr id="2" name="קבוצה 1"/>
          <p:cNvGrpSpPr/>
          <p:nvPr/>
        </p:nvGrpSpPr>
        <p:grpSpPr>
          <a:xfrm>
            <a:off x="142875" y="1571625"/>
            <a:ext cx="4286250" cy="4929188"/>
            <a:chOff x="142875" y="1571625"/>
            <a:chExt cx="4286250" cy="4929188"/>
          </a:xfrm>
        </p:grpSpPr>
        <p:grpSp>
          <p:nvGrpSpPr>
            <p:cNvPr id="56326" name="קבוצה 51"/>
            <p:cNvGrpSpPr>
              <a:grpSpLocks/>
            </p:cNvGrpSpPr>
            <p:nvPr/>
          </p:nvGrpSpPr>
          <p:grpSpPr bwMode="auto">
            <a:xfrm>
              <a:off x="684213" y="1571625"/>
              <a:ext cx="3744912" cy="4929188"/>
              <a:chOff x="2041185" y="571480"/>
              <a:chExt cx="3745261" cy="4929220"/>
            </a:xfrm>
          </p:grpSpPr>
          <p:sp>
            <p:nvSpPr>
              <p:cNvPr id="12" name="TextBox 11"/>
              <p:cNvSpPr txBox="1"/>
              <p:nvPr/>
            </p:nvSpPr>
            <p:spPr>
              <a:xfrm>
                <a:off x="2357126" y="4572006"/>
                <a:ext cx="3429320" cy="928694"/>
              </a:xfrm>
              <a:prstGeom prst="rect">
                <a:avLst/>
              </a:prstGeom>
              <a:noFill/>
              <a:ln w="22225" cap="rnd">
                <a:noFill/>
                <a:round/>
              </a:ln>
              <a:effectLst/>
            </p:spPr>
            <p:txBody>
              <a:bodyPr rtlCol="1" anchor="ctr">
                <a:normAutofit/>
              </a:bodyPr>
              <a:lstStyle/>
              <a:p>
                <a:pPr marL="342900" indent="-342900" algn="ctr" fontAlgn="auto">
                  <a:spcBef>
                    <a:spcPts val="0"/>
                  </a:spcBef>
                  <a:spcAft>
                    <a:spcPts val="0"/>
                  </a:spcAft>
                  <a:defRPr/>
                </a:pPr>
                <a:r>
                  <a:rPr lang="he-IL" b="1" i="1" dirty="0">
                    <a:latin typeface="+mn-lt"/>
                  </a:rPr>
                  <a:t>התפתחות סימני המין המשניים</a:t>
                </a:r>
              </a:p>
              <a:p>
                <a:pPr marL="342900" indent="-342900" algn="ctr" fontAlgn="auto">
                  <a:spcBef>
                    <a:spcPts val="0"/>
                  </a:spcBef>
                  <a:spcAft>
                    <a:spcPts val="0"/>
                  </a:spcAft>
                  <a:defRPr/>
                </a:pPr>
                <a:r>
                  <a:rPr lang="he-IL" b="1" i="1" dirty="0">
                    <a:latin typeface="+mn-lt"/>
                  </a:rPr>
                  <a:t>יצירת נוזל זרע</a:t>
                </a:r>
              </a:p>
              <a:p>
                <a:pPr marL="342900" indent="-342900" algn="ctr" fontAlgn="auto">
                  <a:spcBef>
                    <a:spcPts val="0"/>
                  </a:spcBef>
                  <a:spcAft>
                    <a:spcPts val="0"/>
                  </a:spcAft>
                  <a:defRPr/>
                </a:pPr>
                <a:r>
                  <a:rPr lang="he-IL" b="1" i="1" dirty="0">
                    <a:latin typeface="+mn-lt"/>
                  </a:rPr>
                  <a:t>יצירת תאי זרע</a:t>
                </a:r>
              </a:p>
            </p:txBody>
          </p:sp>
          <p:grpSp>
            <p:nvGrpSpPr>
              <p:cNvPr id="56336" name="קבוצה 50"/>
              <p:cNvGrpSpPr>
                <a:grpSpLocks/>
              </p:cNvGrpSpPr>
              <p:nvPr/>
            </p:nvGrpSpPr>
            <p:grpSpPr bwMode="auto">
              <a:xfrm>
                <a:off x="2041185" y="571480"/>
                <a:ext cx="3030815" cy="4029101"/>
                <a:chOff x="2041185" y="1900712"/>
                <a:chExt cx="3030815" cy="4029101"/>
              </a:xfrm>
            </p:grpSpPr>
            <p:grpSp>
              <p:nvGrpSpPr>
                <p:cNvPr id="56337" name="קבוצה 40"/>
                <p:cNvGrpSpPr>
                  <a:grpSpLocks/>
                </p:cNvGrpSpPr>
                <p:nvPr/>
              </p:nvGrpSpPr>
              <p:grpSpPr bwMode="auto">
                <a:xfrm>
                  <a:off x="2041185" y="1900712"/>
                  <a:ext cx="3030815" cy="4029101"/>
                  <a:chOff x="2041185" y="1214422"/>
                  <a:chExt cx="3030815" cy="4029101"/>
                </a:xfrm>
              </p:grpSpPr>
              <p:sp>
                <p:nvSpPr>
                  <p:cNvPr id="7" name="TextBox 6"/>
                  <p:cNvSpPr txBox="1"/>
                  <p:nvPr/>
                </p:nvSpPr>
                <p:spPr>
                  <a:xfrm>
                    <a:off x="2854061" y="2330442"/>
                    <a:ext cx="1357438" cy="571504"/>
                  </a:xfrm>
                  <a:prstGeom prst="rect">
                    <a:avLst/>
                  </a:prstGeom>
                  <a:solidFill>
                    <a:schemeClr val="bg1">
                      <a:lumMod val="95000"/>
                    </a:schemeClr>
                  </a:solidFill>
                  <a:ln w="22225" cap="rnd">
                    <a:solidFill>
                      <a:srgbClr val="FF6600"/>
                    </a:solidFill>
                    <a:round/>
                  </a:ln>
                  <a:effectLst>
                    <a:outerShdw blurRad="127000" dist="127000" dir="9720000" sx="99000" sy="99000" algn="br" rotWithShape="0">
                      <a:prstClr val="black">
                        <a:alpha val="50000"/>
                      </a:prstClr>
                    </a:outerShdw>
                  </a:effectLst>
                </p:spPr>
                <p:txBody>
                  <a:bodyPr wrap="none" rtlCol="1" anchor="ctr">
                    <a:normAutofit/>
                  </a:bodyPr>
                  <a:lstStyle/>
                  <a:p>
                    <a:pPr algn="ctr" fontAlgn="auto">
                      <a:spcBef>
                        <a:spcPts val="0"/>
                      </a:spcBef>
                      <a:spcAft>
                        <a:spcPts val="0"/>
                      </a:spcAft>
                      <a:defRPr/>
                    </a:pPr>
                    <a:r>
                      <a:rPr lang="he-IL" sz="2000" dirty="0">
                        <a:solidFill>
                          <a:srgbClr val="1D4C72"/>
                        </a:solidFill>
                        <a:latin typeface="+mn-lt"/>
                        <a:cs typeface="+mn-cs"/>
                      </a:rPr>
                      <a:t>היפופיזה</a:t>
                    </a:r>
                  </a:p>
                </p:txBody>
              </p:sp>
              <p:sp>
                <p:nvSpPr>
                  <p:cNvPr id="9" name="TextBox 8"/>
                  <p:cNvSpPr txBox="1"/>
                  <p:nvPr/>
                </p:nvSpPr>
                <p:spPr>
                  <a:xfrm>
                    <a:off x="2854061" y="1214422"/>
                    <a:ext cx="1357438" cy="571504"/>
                  </a:xfrm>
                  <a:prstGeom prst="rect">
                    <a:avLst/>
                  </a:prstGeom>
                  <a:solidFill>
                    <a:schemeClr val="bg1">
                      <a:lumMod val="95000"/>
                    </a:schemeClr>
                  </a:solidFill>
                  <a:ln w="22225" cap="rnd">
                    <a:solidFill>
                      <a:srgbClr val="FF6600"/>
                    </a:solidFill>
                    <a:round/>
                  </a:ln>
                  <a:effectLst>
                    <a:outerShdw blurRad="127000" dist="127000" dir="9720000" sx="99000" sy="99000" algn="br" rotWithShape="0">
                      <a:prstClr val="black">
                        <a:alpha val="50000"/>
                      </a:prstClr>
                    </a:outerShdw>
                  </a:effectLst>
                </p:spPr>
                <p:txBody>
                  <a:bodyPr wrap="none" rtlCol="1" anchor="ctr">
                    <a:normAutofit/>
                  </a:bodyPr>
                  <a:lstStyle/>
                  <a:p>
                    <a:pPr algn="ctr" fontAlgn="auto">
                      <a:spcBef>
                        <a:spcPts val="0"/>
                      </a:spcBef>
                      <a:spcAft>
                        <a:spcPts val="0"/>
                      </a:spcAft>
                      <a:defRPr/>
                    </a:pPr>
                    <a:r>
                      <a:rPr lang="he-IL" sz="2000" dirty="0">
                        <a:solidFill>
                          <a:srgbClr val="1D4C72"/>
                        </a:solidFill>
                        <a:latin typeface="+mn-lt"/>
                        <a:cs typeface="+mn-cs"/>
                      </a:rPr>
                      <a:t>היפותלמוס</a:t>
                    </a:r>
                  </a:p>
                </p:txBody>
              </p:sp>
              <p:sp>
                <p:nvSpPr>
                  <p:cNvPr id="10" name="TextBox 9"/>
                  <p:cNvSpPr txBox="1"/>
                  <p:nvPr/>
                </p:nvSpPr>
                <p:spPr>
                  <a:xfrm>
                    <a:off x="2857236" y="3786189"/>
                    <a:ext cx="1357438" cy="642942"/>
                  </a:xfrm>
                  <a:prstGeom prst="rect">
                    <a:avLst/>
                  </a:prstGeom>
                  <a:solidFill>
                    <a:schemeClr val="bg1">
                      <a:lumMod val="95000"/>
                    </a:schemeClr>
                  </a:solidFill>
                  <a:ln w="22225" cap="rnd">
                    <a:solidFill>
                      <a:srgbClr val="FF6600"/>
                    </a:solidFill>
                    <a:round/>
                  </a:ln>
                  <a:effectLst>
                    <a:outerShdw blurRad="127000" dist="127000" dir="9720000" sx="99000" sy="99000" algn="br" rotWithShape="0">
                      <a:prstClr val="black">
                        <a:alpha val="50000"/>
                      </a:prstClr>
                    </a:outerShdw>
                  </a:effectLst>
                </p:spPr>
                <p:txBody>
                  <a:bodyPr wrap="none" rtlCol="1" anchor="ctr">
                    <a:normAutofit/>
                  </a:bodyPr>
                  <a:lstStyle/>
                  <a:p>
                    <a:pPr algn="ctr" fontAlgn="auto">
                      <a:spcBef>
                        <a:spcPts val="0"/>
                      </a:spcBef>
                      <a:spcAft>
                        <a:spcPts val="0"/>
                      </a:spcAft>
                      <a:defRPr/>
                    </a:pPr>
                    <a:r>
                      <a:rPr lang="he-IL" sz="2000" dirty="0">
                        <a:solidFill>
                          <a:srgbClr val="1D4C72"/>
                        </a:solidFill>
                        <a:latin typeface="+mn-lt"/>
                        <a:cs typeface="+mn-cs"/>
                      </a:rPr>
                      <a:t>אשכים</a:t>
                    </a:r>
                  </a:p>
                  <a:p>
                    <a:pPr algn="ctr" fontAlgn="auto">
                      <a:spcBef>
                        <a:spcPts val="0"/>
                      </a:spcBef>
                      <a:spcAft>
                        <a:spcPts val="0"/>
                      </a:spcAft>
                      <a:defRPr/>
                    </a:pPr>
                    <a:r>
                      <a:rPr lang="he-IL" sz="1400" dirty="0">
                        <a:solidFill>
                          <a:srgbClr val="1D4C72"/>
                        </a:solidFill>
                        <a:latin typeface="+mn-lt"/>
                        <a:cs typeface="+mn-cs"/>
                      </a:rPr>
                      <a:t>(אצל הגבר)</a:t>
                    </a:r>
                  </a:p>
                </p:txBody>
              </p:sp>
              <p:cxnSp>
                <p:nvCxnSpPr>
                  <p:cNvPr id="14" name="מחבר חץ ישר 13"/>
                  <p:cNvCxnSpPr/>
                  <p:nvPr/>
                </p:nvCxnSpPr>
                <p:spPr>
                  <a:xfrm rot="5400000">
                    <a:off x="3331956" y="2076440"/>
                    <a:ext cx="330202" cy="6351"/>
                  </a:xfrm>
                  <a:prstGeom prst="straightConnector1">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41185" y="3143247"/>
                    <a:ext cx="1143106" cy="428628"/>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en-US" b="1" i="1" dirty="0">
                        <a:solidFill>
                          <a:srgbClr val="00B050"/>
                        </a:solidFill>
                        <a:latin typeface="+mn-lt"/>
                        <a:cs typeface="+mn-cs"/>
                      </a:rPr>
                      <a:t>FSH, LH</a:t>
                    </a:r>
                    <a:endParaRPr lang="he-IL" b="1" i="1" dirty="0">
                      <a:solidFill>
                        <a:srgbClr val="00B050"/>
                      </a:solidFill>
                      <a:latin typeface="+mn-lt"/>
                      <a:cs typeface="+mn-cs"/>
                    </a:endParaRPr>
                  </a:p>
                </p:txBody>
              </p:sp>
              <p:sp>
                <p:nvSpPr>
                  <p:cNvPr id="16" name="TextBox 15"/>
                  <p:cNvSpPr txBox="1"/>
                  <p:nvPr/>
                </p:nvSpPr>
                <p:spPr>
                  <a:xfrm>
                    <a:off x="3428789" y="1830376"/>
                    <a:ext cx="1643215" cy="357190"/>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he-IL" sz="1600" i="1" dirty="0">
                        <a:solidFill>
                          <a:srgbClr val="00B050"/>
                        </a:solidFill>
                        <a:latin typeface="+mn-lt"/>
                        <a:cs typeface="+mn-cs"/>
                      </a:rPr>
                      <a:t>הורמון משחרר</a:t>
                    </a:r>
                  </a:p>
                </p:txBody>
              </p:sp>
              <p:sp>
                <p:nvSpPr>
                  <p:cNvPr id="25" name="TextBox 24"/>
                  <p:cNvSpPr txBox="1"/>
                  <p:nvPr/>
                </p:nvSpPr>
                <p:spPr>
                  <a:xfrm>
                    <a:off x="2330137" y="4598994"/>
                    <a:ext cx="1214550" cy="374652"/>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he-IL" b="1" i="1" dirty="0">
                        <a:solidFill>
                          <a:srgbClr val="00B050"/>
                        </a:solidFill>
                        <a:latin typeface="+mn-lt"/>
                        <a:cs typeface="+mn-cs"/>
                      </a:rPr>
                      <a:t>טסטוסטרון</a:t>
                    </a:r>
                  </a:p>
                </p:txBody>
              </p:sp>
              <p:cxnSp>
                <p:nvCxnSpPr>
                  <p:cNvPr id="27" name="מחבר חץ ישר 26"/>
                  <p:cNvCxnSpPr/>
                  <p:nvPr/>
                </p:nvCxnSpPr>
                <p:spPr>
                  <a:xfrm rot="5400000">
                    <a:off x="3171620" y="4900621"/>
                    <a:ext cx="684216" cy="1588"/>
                  </a:xfrm>
                  <a:prstGeom prst="straightConnector1">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0" name="מחבר חץ ישר 29"/>
                  <p:cNvCxnSpPr/>
                  <p:nvPr/>
                </p:nvCxnSpPr>
                <p:spPr>
                  <a:xfrm rot="5400000">
                    <a:off x="2833449" y="3351211"/>
                    <a:ext cx="642942" cy="1588"/>
                  </a:xfrm>
                  <a:prstGeom prst="straightConnector1">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4187685" y="5258297"/>
                  <a:ext cx="714441" cy="428628"/>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en-US" b="1" i="1" dirty="0">
                      <a:solidFill>
                        <a:srgbClr val="00B050"/>
                      </a:solidFill>
                      <a:latin typeface="+mn-lt"/>
                      <a:cs typeface="+mn-cs"/>
                    </a:rPr>
                    <a:t>FSH</a:t>
                  </a:r>
                  <a:endParaRPr lang="he-IL" b="1" i="1" dirty="0">
                    <a:solidFill>
                      <a:srgbClr val="00B050"/>
                    </a:solidFill>
                    <a:latin typeface="+mn-lt"/>
                    <a:cs typeface="+mn-cs"/>
                  </a:endParaRPr>
                </a:p>
              </p:txBody>
            </p:sp>
            <p:cxnSp>
              <p:nvCxnSpPr>
                <p:cNvPr id="43" name="מחבר מרפקי 42"/>
                <p:cNvCxnSpPr/>
                <p:nvPr/>
              </p:nvCxnSpPr>
              <p:spPr>
                <a:xfrm rot="16200000" flipH="1">
                  <a:off x="3308222" y="4339088"/>
                  <a:ext cx="2170126" cy="928774"/>
                </a:xfrm>
                <a:prstGeom prst="bentConnector3">
                  <a:avLst>
                    <a:gd name="adj1" fmla="val 21075"/>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grpSp>
        </p:grpSp>
        <p:grpSp>
          <p:nvGrpSpPr>
            <p:cNvPr id="56328" name="קבוצה 37"/>
            <p:cNvGrpSpPr>
              <a:grpSpLocks/>
            </p:cNvGrpSpPr>
            <p:nvPr/>
          </p:nvGrpSpPr>
          <p:grpSpPr bwMode="auto">
            <a:xfrm>
              <a:off x="469900" y="2827338"/>
              <a:ext cx="771525" cy="2319337"/>
              <a:chOff x="642910" y="2840851"/>
              <a:chExt cx="604955" cy="2304355"/>
            </a:xfrm>
          </p:grpSpPr>
          <p:sp>
            <p:nvSpPr>
              <p:cNvPr id="35" name="צורה חופשית 34"/>
              <p:cNvSpPr/>
              <p:nvPr/>
            </p:nvSpPr>
            <p:spPr>
              <a:xfrm>
                <a:off x="642910" y="2929177"/>
                <a:ext cx="598732" cy="2216029"/>
              </a:xfrm>
              <a:custGeom>
                <a:avLst/>
                <a:gdLst>
                  <a:gd name="connsiteX0" fmla="*/ 677839 w 896203"/>
                  <a:gd name="connsiteY0" fmla="*/ 2183642 h 2183642"/>
                  <a:gd name="connsiteX1" fmla="*/ 36394 w 896203"/>
                  <a:gd name="connsiteY1" fmla="*/ 723332 h 2183642"/>
                  <a:gd name="connsiteX2" fmla="*/ 896203 w 896203"/>
                  <a:gd name="connsiteY2" fmla="*/ 0 h 2183642"/>
                </a:gdLst>
                <a:ahLst/>
                <a:cxnLst>
                  <a:cxn ang="0">
                    <a:pos x="connsiteX0" y="connsiteY0"/>
                  </a:cxn>
                  <a:cxn ang="0">
                    <a:pos x="connsiteX1" y="connsiteY1"/>
                  </a:cxn>
                  <a:cxn ang="0">
                    <a:pos x="connsiteX2" y="connsiteY2"/>
                  </a:cxn>
                </a:cxnLst>
                <a:rect l="l" t="t" r="r" b="b"/>
                <a:pathLst>
                  <a:path w="896203" h="2183642">
                    <a:moveTo>
                      <a:pt x="677839" y="2183642"/>
                    </a:moveTo>
                    <a:cubicBezTo>
                      <a:pt x="338919" y="1635457"/>
                      <a:pt x="0" y="1087272"/>
                      <a:pt x="36394" y="723332"/>
                    </a:cubicBezTo>
                    <a:cubicBezTo>
                      <a:pt x="72788" y="359392"/>
                      <a:pt x="484495" y="179696"/>
                      <a:pt x="896203" y="0"/>
                    </a:cubicBezTo>
                  </a:path>
                </a:pathLst>
              </a:cu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cxnSp>
            <p:nvCxnSpPr>
              <p:cNvPr id="36" name="מחבר ישר 35"/>
              <p:cNvCxnSpPr/>
              <p:nvPr/>
            </p:nvCxnSpPr>
            <p:spPr bwMode="auto">
              <a:xfrm rot="5400000">
                <a:off x="1140612" y="2948104"/>
                <a:ext cx="214505"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6329" name="קבוצה 40"/>
            <p:cNvGrpSpPr>
              <a:grpSpLocks/>
            </p:cNvGrpSpPr>
            <p:nvPr/>
          </p:nvGrpSpPr>
          <p:grpSpPr bwMode="auto">
            <a:xfrm>
              <a:off x="142875" y="1744663"/>
              <a:ext cx="1085850" cy="3414712"/>
              <a:chOff x="142845" y="1744984"/>
              <a:chExt cx="1085218" cy="3413870"/>
            </a:xfrm>
          </p:grpSpPr>
          <p:sp>
            <p:nvSpPr>
              <p:cNvPr id="39" name="צורה חופשית 38"/>
              <p:cNvSpPr/>
              <p:nvPr/>
            </p:nvSpPr>
            <p:spPr>
              <a:xfrm>
                <a:off x="142845" y="1841797"/>
                <a:ext cx="1070939" cy="3317057"/>
              </a:xfrm>
              <a:custGeom>
                <a:avLst/>
                <a:gdLst>
                  <a:gd name="connsiteX0" fmla="*/ 914400 w 1323833"/>
                  <a:gd name="connsiteY0" fmla="*/ 3316406 h 3316406"/>
                  <a:gd name="connsiteX1" fmla="*/ 68239 w 1323833"/>
                  <a:gd name="connsiteY1" fmla="*/ 1282889 h 3316406"/>
                  <a:gd name="connsiteX2" fmla="*/ 1323833 w 1323833"/>
                  <a:gd name="connsiteY2" fmla="*/ 0 h 3316406"/>
                </a:gdLst>
                <a:ahLst/>
                <a:cxnLst>
                  <a:cxn ang="0">
                    <a:pos x="connsiteX0" y="connsiteY0"/>
                  </a:cxn>
                  <a:cxn ang="0">
                    <a:pos x="connsiteX1" y="connsiteY1"/>
                  </a:cxn>
                  <a:cxn ang="0">
                    <a:pos x="connsiteX2" y="connsiteY2"/>
                  </a:cxn>
                </a:cxnLst>
                <a:rect l="l" t="t" r="r" b="b"/>
                <a:pathLst>
                  <a:path w="1323833" h="3316406">
                    <a:moveTo>
                      <a:pt x="914400" y="3316406"/>
                    </a:moveTo>
                    <a:cubicBezTo>
                      <a:pt x="457200" y="2576014"/>
                      <a:pt x="0" y="1835623"/>
                      <a:pt x="68239" y="1282889"/>
                    </a:cubicBezTo>
                    <a:cubicBezTo>
                      <a:pt x="136478" y="730155"/>
                      <a:pt x="730155" y="365077"/>
                      <a:pt x="1323833" y="0"/>
                    </a:cubicBezTo>
                  </a:path>
                </a:pathLst>
              </a:cu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cxnSp>
            <p:nvCxnSpPr>
              <p:cNvPr id="40" name="מחבר ישר 39"/>
              <p:cNvCxnSpPr/>
              <p:nvPr/>
            </p:nvCxnSpPr>
            <p:spPr bwMode="auto">
              <a:xfrm rot="5400000">
                <a:off x="1120933" y="1852114"/>
                <a:ext cx="214259"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56330" name="תמונה 28" descr="TESTIS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438" y="4030663"/>
              <a:ext cx="11080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33"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8</a:t>
            </a:fld>
            <a:endParaRPr lang="he-IL" sz="1100" dirty="0" smtClean="0">
              <a:solidFill>
                <a:srgbClr val="A6A6A6"/>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idx="4294967295"/>
          </p:nvPr>
        </p:nvSpPr>
        <p:spPr>
          <a:xfrm>
            <a:off x="357188" y="44624"/>
            <a:ext cx="8229600" cy="368300"/>
          </a:xfrm>
          <a:prstGeom prst="rect">
            <a:avLst/>
          </a:prstGeom>
        </p:spPr>
        <p:txBody>
          <a:bodyPr/>
          <a:lstStyle/>
          <a:p>
            <a:pPr>
              <a:defRPr/>
            </a:pPr>
            <a:r>
              <a:rPr lang="he-IL" sz="1800" b="1" dirty="0" smtClean="0">
                <a:solidFill>
                  <a:srgbClr val="FF6600"/>
                </a:solidFill>
                <a:latin typeface="+mn-lt"/>
                <a:ea typeface="+mn-ea"/>
                <a:cs typeface="+mn-cs"/>
              </a:rPr>
              <a:t>שאלה 2: מנגנוני משוב במערכת הרבייה הזכרית</a:t>
            </a:r>
          </a:p>
        </p:txBody>
      </p:sp>
      <p:grpSp>
        <p:nvGrpSpPr>
          <p:cNvPr id="2" name="קבוצה 1"/>
          <p:cNvGrpSpPr/>
          <p:nvPr/>
        </p:nvGrpSpPr>
        <p:grpSpPr>
          <a:xfrm>
            <a:off x="2483768" y="2784177"/>
            <a:ext cx="4990863" cy="3813175"/>
            <a:chOff x="-36512" y="2616200"/>
            <a:chExt cx="4990863" cy="3813175"/>
          </a:xfrm>
        </p:grpSpPr>
        <p:grpSp>
          <p:nvGrpSpPr>
            <p:cNvPr id="10" name="קבוצה 9"/>
            <p:cNvGrpSpPr/>
            <p:nvPr/>
          </p:nvGrpSpPr>
          <p:grpSpPr>
            <a:xfrm>
              <a:off x="988279" y="2616200"/>
              <a:ext cx="3966072" cy="3813175"/>
              <a:chOff x="469900" y="2687638"/>
              <a:chExt cx="3966072" cy="3813175"/>
            </a:xfrm>
          </p:grpSpPr>
          <p:grpSp>
            <p:nvGrpSpPr>
              <p:cNvPr id="11" name="קבוצה 51"/>
              <p:cNvGrpSpPr>
                <a:grpSpLocks/>
              </p:cNvGrpSpPr>
              <p:nvPr/>
            </p:nvGrpSpPr>
            <p:grpSpPr bwMode="auto">
              <a:xfrm>
                <a:off x="684213" y="2687638"/>
                <a:ext cx="3751759" cy="3813175"/>
                <a:chOff x="2041185" y="1687500"/>
                <a:chExt cx="3752109" cy="3813200"/>
              </a:xfrm>
            </p:grpSpPr>
            <p:sp>
              <p:nvSpPr>
                <p:cNvPr id="19" name="TextBox 18"/>
                <p:cNvSpPr txBox="1"/>
                <p:nvPr/>
              </p:nvSpPr>
              <p:spPr>
                <a:xfrm>
                  <a:off x="2363974" y="4572006"/>
                  <a:ext cx="3429320" cy="928694"/>
                </a:xfrm>
                <a:prstGeom prst="rect">
                  <a:avLst/>
                </a:prstGeom>
                <a:noFill/>
                <a:ln w="22225" cap="rnd">
                  <a:noFill/>
                  <a:round/>
                </a:ln>
                <a:effectLst/>
              </p:spPr>
              <p:txBody>
                <a:bodyPr rtlCol="1" anchor="ctr">
                  <a:normAutofit/>
                </a:bodyPr>
                <a:lstStyle/>
                <a:p>
                  <a:pPr marL="342900" indent="-342900" algn="ctr" fontAlgn="auto">
                    <a:spcBef>
                      <a:spcPts val="0"/>
                    </a:spcBef>
                    <a:spcAft>
                      <a:spcPts val="0"/>
                    </a:spcAft>
                    <a:defRPr/>
                  </a:pPr>
                  <a:r>
                    <a:rPr lang="he-IL" sz="1400" b="1" i="1" dirty="0" smtClean="0">
                      <a:latin typeface="+mn-lt"/>
                    </a:rPr>
                    <a:t>_______________</a:t>
                  </a:r>
                </a:p>
                <a:p>
                  <a:pPr marL="342900" indent="-342900" algn="ctr" fontAlgn="auto">
                    <a:spcBef>
                      <a:spcPts val="0"/>
                    </a:spcBef>
                    <a:spcAft>
                      <a:spcPts val="0"/>
                    </a:spcAft>
                    <a:defRPr/>
                  </a:pPr>
                  <a:r>
                    <a:rPr lang="he-IL" sz="1400" b="1" i="1" dirty="0" smtClean="0">
                      <a:latin typeface="+mn-lt"/>
                    </a:rPr>
                    <a:t>_______________</a:t>
                  </a:r>
                  <a:endParaRPr lang="he-IL" sz="1400" b="1" i="1" dirty="0">
                    <a:latin typeface="+mn-lt"/>
                  </a:endParaRPr>
                </a:p>
              </p:txBody>
            </p:sp>
            <p:grpSp>
              <p:nvGrpSpPr>
                <p:cNvPr id="20" name="קבוצה 50"/>
                <p:cNvGrpSpPr>
                  <a:grpSpLocks/>
                </p:cNvGrpSpPr>
                <p:nvPr/>
              </p:nvGrpSpPr>
              <p:grpSpPr bwMode="auto">
                <a:xfrm>
                  <a:off x="2041185" y="1687500"/>
                  <a:ext cx="2860941" cy="2913081"/>
                  <a:chOff x="2041185" y="3016732"/>
                  <a:chExt cx="2860941" cy="2913081"/>
                </a:xfrm>
              </p:grpSpPr>
              <p:grpSp>
                <p:nvGrpSpPr>
                  <p:cNvPr id="21" name="קבוצה 40"/>
                  <p:cNvGrpSpPr>
                    <a:grpSpLocks/>
                  </p:cNvGrpSpPr>
                  <p:nvPr/>
                </p:nvGrpSpPr>
                <p:grpSpPr bwMode="auto">
                  <a:xfrm>
                    <a:off x="2041185" y="3016732"/>
                    <a:ext cx="2173489" cy="2913081"/>
                    <a:chOff x="2041185" y="2330442"/>
                    <a:chExt cx="2173489" cy="2913081"/>
                  </a:xfrm>
                </p:grpSpPr>
                <p:sp>
                  <p:nvSpPr>
                    <p:cNvPr id="24" name="TextBox 23"/>
                    <p:cNvSpPr txBox="1"/>
                    <p:nvPr/>
                  </p:nvSpPr>
                  <p:spPr>
                    <a:xfrm>
                      <a:off x="2854061" y="2330442"/>
                      <a:ext cx="1357438" cy="571504"/>
                    </a:xfrm>
                    <a:prstGeom prst="rect">
                      <a:avLst/>
                    </a:prstGeom>
                    <a:solidFill>
                      <a:schemeClr val="bg1">
                        <a:lumMod val="95000"/>
                      </a:schemeClr>
                    </a:solidFill>
                    <a:ln w="22225" cap="rnd">
                      <a:solidFill>
                        <a:srgbClr val="FF6600"/>
                      </a:solidFill>
                      <a:round/>
                    </a:ln>
                    <a:effectLst>
                      <a:outerShdw blurRad="127000" dist="127000" dir="9720000" sx="99000" sy="99000" algn="br" rotWithShape="0">
                        <a:prstClr val="black">
                          <a:alpha val="50000"/>
                        </a:prstClr>
                      </a:outerShdw>
                    </a:effectLst>
                  </p:spPr>
                  <p:txBody>
                    <a:bodyPr wrap="none" rtlCol="1" anchor="ctr">
                      <a:normAutofit/>
                    </a:bodyPr>
                    <a:lstStyle/>
                    <a:p>
                      <a:pPr algn="ctr" fontAlgn="auto">
                        <a:spcBef>
                          <a:spcPts val="0"/>
                        </a:spcBef>
                        <a:spcAft>
                          <a:spcPts val="0"/>
                        </a:spcAft>
                        <a:defRPr/>
                      </a:pPr>
                      <a:r>
                        <a:rPr lang="he-IL" sz="1400" dirty="0" smtClean="0">
                          <a:solidFill>
                            <a:srgbClr val="1D4C72"/>
                          </a:solidFill>
                          <a:latin typeface="+mn-lt"/>
                          <a:cs typeface="+mn-cs"/>
                        </a:rPr>
                        <a:t>______</a:t>
                      </a:r>
                      <a:endParaRPr lang="he-IL" sz="1400" dirty="0">
                        <a:solidFill>
                          <a:srgbClr val="1D4C72"/>
                        </a:solidFill>
                        <a:latin typeface="+mn-lt"/>
                        <a:cs typeface="+mn-cs"/>
                      </a:endParaRPr>
                    </a:p>
                  </p:txBody>
                </p:sp>
                <p:sp>
                  <p:nvSpPr>
                    <p:cNvPr id="26" name="TextBox 25"/>
                    <p:cNvSpPr txBox="1"/>
                    <p:nvPr/>
                  </p:nvSpPr>
                  <p:spPr>
                    <a:xfrm>
                      <a:off x="2857236" y="3786189"/>
                      <a:ext cx="1357438" cy="642942"/>
                    </a:xfrm>
                    <a:prstGeom prst="rect">
                      <a:avLst/>
                    </a:prstGeom>
                    <a:solidFill>
                      <a:schemeClr val="bg1">
                        <a:lumMod val="95000"/>
                      </a:schemeClr>
                    </a:solidFill>
                    <a:ln w="22225" cap="rnd">
                      <a:solidFill>
                        <a:srgbClr val="FF6600"/>
                      </a:solidFill>
                      <a:round/>
                    </a:ln>
                    <a:effectLst>
                      <a:outerShdw blurRad="127000" dist="127000" dir="9720000" sx="99000" sy="99000" algn="br" rotWithShape="0">
                        <a:prstClr val="black">
                          <a:alpha val="50000"/>
                        </a:prstClr>
                      </a:outerShdw>
                    </a:effectLst>
                  </p:spPr>
                  <p:txBody>
                    <a:bodyPr wrap="none" rtlCol="1" anchor="ctr">
                      <a:normAutofit/>
                    </a:bodyPr>
                    <a:lstStyle/>
                    <a:p>
                      <a:pPr algn="ctr" fontAlgn="auto">
                        <a:spcBef>
                          <a:spcPts val="0"/>
                        </a:spcBef>
                        <a:spcAft>
                          <a:spcPts val="0"/>
                        </a:spcAft>
                        <a:defRPr/>
                      </a:pPr>
                      <a:r>
                        <a:rPr lang="he-IL" sz="1400" dirty="0" smtClean="0">
                          <a:solidFill>
                            <a:srgbClr val="1D4C72"/>
                          </a:solidFill>
                          <a:latin typeface="+mn-lt"/>
                          <a:cs typeface="+mn-cs"/>
                        </a:rPr>
                        <a:t>______</a:t>
                      </a:r>
                      <a:endParaRPr lang="he-IL" sz="1400" dirty="0">
                        <a:solidFill>
                          <a:srgbClr val="1D4C72"/>
                        </a:solidFill>
                        <a:latin typeface="+mn-lt"/>
                        <a:cs typeface="+mn-cs"/>
                      </a:endParaRPr>
                    </a:p>
                  </p:txBody>
                </p:sp>
                <p:sp>
                  <p:nvSpPr>
                    <p:cNvPr id="28" name="TextBox 27"/>
                    <p:cNvSpPr txBox="1"/>
                    <p:nvPr/>
                  </p:nvSpPr>
                  <p:spPr>
                    <a:xfrm>
                      <a:off x="2041185" y="3143247"/>
                      <a:ext cx="1143106" cy="428628"/>
                    </a:xfrm>
                    <a:prstGeom prst="rect">
                      <a:avLst/>
                    </a:prstGeom>
                    <a:noFill/>
                    <a:ln w="22225" cap="rnd">
                      <a:noFill/>
                      <a:round/>
                    </a:ln>
                    <a:effectLst/>
                  </p:spPr>
                  <p:txBody>
                    <a:bodyPr rtlCol="1" anchor="ctr">
                      <a:noAutofit/>
                    </a:bodyPr>
                    <a:lstStyle/>
                    <a:p>
                      <a:pPr algn="ctr" fontAlgn="auto">
                        <a:spcBef>
                          <a:spcPts val="0"/>
                        </a:spcBef>
                        <a:spcAft>
                          <a:spcPts val="0"/>
                        </a:spcAft>
                        <a:defRPr/>
                      </a:pPr>
                      <a:r>
                        <a:rPr lang="en-US" sz="1400" b="1" i="1" dirty="0" smtClean="0">
                          <a:latin typeface="+mn-lt"/>
                          <a:cs typeface="+mn-cs"/>
                        </a:rPr>
                        <a:t>_________</a:t>
                      </a:r>
                      <a:endParaRPr lang="he-IL" sz="1400" b="1" i="1" dirty="0">
                        <a:latin typeface="+mn-lt"/>
                        <a:cs typeface="+mn-cs"/>
                      </a:endParaRPr>
                    </a:p>
                  </p:txBody>
                </p:sp>
                <p:sp>
                  <p:nvSpPr>
                    <p:cNvPr id="30" name="TextBox 29"/>
                    <p:cNvSpPr txBox="1"/>
                    <p:nvPr/>
                  </p:nvSpPr>
                  <p:spPr>
                    <a:xfrm>
                      <a:off x="2330137" y="4598994"/>
                      <a:ext cx="1214550" cy="374652"/>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he-IL" sz="1400" b="1" i="1" dirty="0" smtClean="0">
                          <a:latin typeface="+mn-lt"/>
                          <a:cs typeface="+mn-cs"/>
                        </a:rPr>
                        <a:t>_______</a:t>
                      </a:r>
                      <a:endParaRPr lang="he-IL" sz="1400" b="1" i="1" dirty="0">
                        <a:latin typeface="+mn-lt"/>
                        <a:cs typeface="+mn-cs"/>
                      </a:endParaRPr>
                    </a:p>
                  </p:txBody>
                </p:sp>
                <p:cxnSp>
                  <p:nvCxnSpPr>
                    <p:cNvPr id="31" name="מחבר חץ ישר 30"/>
                    <p:cNvCxnSpPr/>
                    <p:nvPr/>
                  </p:nvCxnSpPr>
                  <p:spPr>
                    <a:xfrm rot="5400000">
                      <a:off x="3171620" y="4900621"/>
                      <a:ext cx="684216" cy="1588"/>
                    </a:xfrm>
                    <a:prstGeom prst="straightConnector1">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32" name="מחבר חץ ישר 31"/>
                    <p:cNvCxnSpPr/>
                    <p:nvPr/>
                  </p:nvCxnSpPr>
                  <p:spPr>
                    <a:xfrm rot="5400000">
                      <a:off x="2833449" y="3351211"/>
                      <a:ext cx="642942" cy="1588"/>
                    </a:xfrm>
                    <a:prstGeom prst="straightConnector1">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4187685" y="5258297"/>
                    <a:ext cx="714441" cy="428628"/>
                  </a:xfrm>
                  <a:prstGeom prst="rect">
                    <a:avLst/>
                  </a:prstGeom>
                  <a:noFill/>
                  <a:ln w="22225" cap="rnd">
                    <a:noFill/>
                    <a:round/>
                  </a:ln>
                  <a:effectLst/>
                </p:spPr>
                <p:txBody>
                  <a:bodyPr rtlCol="1" anchor="ctr">
                    <a:normAutofit/>
                  </a:bodyPr>
                  <a:lstStyle/>
                  <a:p>
                    <a:pPr algn="ctr" fontAlgn="auto">
                      <a:spcBef>
                        <a:spcPts val="0"/>
                      </a:spcBef>
                      <a:spcAft>
                        <a:spcPts val="0"/>
                      </a:spcAft>
                      <a:defRPr/>
                    </a:pPr>
                    <a:r>
                      <a:rPr lang="en-US" sz="1400" b="1" i="1" dirty="0" smtClean="0">
                        <a:latin typeface="+mn-lt"/>
                        <a:cs typeface="+mn-cs"/>
                      </a:rPr>
                      <a:t>____</a:t>
                    </a:r>
                    <a:endParaRPr lang="he-IL" sz="1400" b="1" i="1" dirty="0">
                      <a:latin typeface="+mn-lt"/>
                      <a:cs typeface="+mn-cs"/>
                    </a:endParaRPr>
                  </a:p>
                </p:txBody>
              </p:sp>
              <p:cxnSp>
                <p:nvCxnSpPr>
                  <p:cNvPr id="23" name="מחבר מרפקי 22"/>
                  <p:cNvCxnSpPr/>
                  <p:nvPr/>
                </p:nvCxnSpPr>
                <p:spPr>
                  <a:xfrm rot="16200000" flipH="1">
                    <a:off x="3308222" y="4339088"/>
                    <a:ext cx="2170126" cy="928774"/>
                  </a:xfrm>
                  <a:prstGeom prst="bentConnector3">
                    <a:avLst>
                      <a:gd name="adj1" fmla="val 21075"/>
                    </a:avLst>
                  </a:prstGeom>
                  <a:ln w="31750" cap="sq">
                    <a:solidFill>
                      <a:srgbClr val="FF6600"/>
                    </a:solidFill>
                    <a:miter lim="800000"/>
                    <a:tailEnd type="arrow"/>
                  </a:ln>
                </p:spPr>
                <p:style>
                  <a:lnRef idx="1">
                    <a:schemeClr val="accent1"/>
                  </a:lnRef>
                  <a:fillRef idx="0">
                    <a:schemeClr val="accent1"/>
                  </a:fillRef>
                  <a:effectRef idx="0">
                    <a:schemeClr val="accent1"/>
                  </a:effectRef>
                  <a:fontRef idx="minor">
                    <a:schemeClr val="tx1"/>
                  </a:fontRef>
                </p:style>
              </p:cxnSp>
            </p:grpSp>
          </p:grpSp>
          <p:grpSp>
            <p:nvGrpSpPr>
              <p:cNvPr id="12" name="קבוצה 37"/>
              <p:cNvGrpSpPr>
                <a:grpSpLocks/>
              </p:cNvGrpSpPr>
              <p:nvPr/>
            </p:nvGrpSpPr>
            <p:grpSpPr bwMode="auto">
              <a:xfrm>
                <a:off x="469900" y="2827338"/>
                <a:ext cx="771525" cy="2319337"/>
                <a:chOff x="642910" y="2840851"/>
                <a:chExt cx="604955" cy="2304355"/>
              </a:xfrm>
            </p:grpSpPr>
            <p:sp>
              <p:nvSpPr>
                <p:cNvPr id="17" name="צורה חופשית 16"/>
                <p:cNvSpPr/>
                <p:nvPr/>
              </p:nvSpPr>
              <p:spPr>
                <a:xfrm>
                  <a:off x="642910" y="2929177"/>
                  <a:ext cx="598732" cy="2216029"/>
                </a:xfrm>
                <a:custGeom>
                  <a:avLst/>
                  <a:gdLst>
                    <a:gd name="connsiteX0" fmla="*/ 677839 w 896203"/>
                    <a:gd name="connsiteY0" fmla="*/ 2183642 h 2183642"/>
                    <a:gd name="connsiteX1" fmla="*/ 36394 w 896203"/>
                    <a:gd name="connsiteY1" fmla="*/ 723332 h 2183642"/>
                    <a:gd name="connsiteX2" fmla="*/ 896203 w 896203"/>
                    <a:gd name="connsiteY2" fmla="*/ 0 h 2183642"/>
                  </a:gdLst>
                  <a:ahLst/>
                  <a:cxnLst>
                    <a:cxn ang="0">
                      <a:pos x="connsiteX0" y="connsiteY0"/>
                    </a:cxn>
                    <a:cxn ang="0">
                      <a:pos x="connsiteX1" y="connsiteY1"/>
                    </a:cxn>
                    <a:cxn ang="0">
                      <a:pos x="connsiteX2" y="connsiteY2"/>
                    </a:cxn>
                  </a:cxnLst>
                  <a:rect l="l" t="t" r="r" b="b"/>
                  <a:pathLst>
                    <a:path w="896203" h="2183642">
                      <a:moveTo>
                        <a:pt x="677839" y="2183642"/>
                      </a:moveTo>
                      <a:cubicBezTo>
                        <a:pt x="338919" y="1635457"/>
                        <a:pt x="0" y="1087272"/>
                        <a:pt x="36394" y="723332"/>
                      </a:cubicBezTo>
                      <a:cubicBezTo>
                        <a:pt x="72788" y="359392"/>
                        <a:pt x="484495" y="179696"/>
                        <a:pt x="896203" y="0"/>
                      </a:cubicBezTo>
                    </a:path>
                  </a:pathLst>
                </a:cu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cxnSp>
              <p:nvCxnSpPr>
                <p:cNvPr id="18" name="מחבר ישר 17"/>
                <p:cNvCxnSpPr/>
                <p:nvPr/>
              </p:nvCxnSpPr>
              <p:spPr bwMode="auto">
                <a:xfrm rot="5400000">
                  <a:off x="1140612" y="2948104"/>
                  <a:ext cx="214505"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4" name="תמונה 28" descr="TESTIS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438" y="4030663"/>
                <a:ext cx="11080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TextBox 32"/>
            <p:cNvSpPr txBox="1"/>
            <p:nvPr/>
          </p:nvSpPr>
          <p:spPr bwMode="auto">
            <a:xfrm>
              <a:off x="-36512" y="4293096"/>
              <a:ext cx="1115219" cy="374650"/>
            </a:xfrm>
            <a:prstGeom prst="rect">
              <a:avLst/>
            </a:prstGeom>
            <a:noFill/>
            <a:ln w="22225" cap="rnd">
              <a:noFill/>
              <a:round/>
            </a:ln>
            <a:effectLst/>
          </p:spPr>
          <p:txBody>
            <a:bodyPr rtlCol="1" anchor="ctr">
              <a:noAutofit/>
            </a:bodyPr>
            <a:lstStyle/>
            <a:p>
              <a:pPr algn="ctr" fontAlgn="auto">
                <a:spcBef>
                  <a:spcPts val="0"/>
                </a:spcBef>
                <a:spcAft>
                  <a:spcPts val="0"/>
                </a:spcAft>
                <a:defRPr/>
              </a:pPr>
              <a:r>
                <a:rPr lang="he-IL" sz="1400" dirty="0" smtClean="0">
                  <a:latin typeface="+mn-lt"/>
                  <a:cs typeface="+mn-cs"/>
                </a:rPr>
                <a:t>הצטברות ה______</a:t>
              </a:r>
            </a:p>
            <a:p>
              <a:pPr algn="ctr" fontAlgn="auto">
                <a:spcBef>
                  <a:spcPts val="0"/>
                </a:spcBef>
                <a:spcAft>
                  <a:spcPts val="0"/>
                </a:spcAft>
                <a:defRPr/>
              </a:pPr>
              <a:r>
                <a:rPr lang="he-IL" sz="1400" dirty="0" smtClean="0">
                  <a:latin typeface="+mn-lt"/>
                  <a:cs typeface="+mn-cs"/>
                </a:rPr>
                <a:t>מעכבת את הפרשת ההורמונים:</a:t>
              </a:r>
              <a:r>
                <a:rPr lang="he-IL" sz="1400" b="1" i="1" dirty="0" smtClean="0">
                  <a:latin typeface="+mn-lt"/>
                  <a:cs typeface="+mn-cs"/>
                </a:rPr>
                <a:t> ________</a:t>
              </a:r>
              <a:endParaRPr lang="he-IL" sz="1400" b="1" i="1" dirty="0">
                <a:latin typeface="+mn-lt"/>
                <a:cs typeface="+mn-cs"/>
              </a:endParaRPr>
            </a:p>
          </p:txBody>
        </p:sp>
      </p:grpSp>
      <p:sp>
        <p:nvSpPr>
          <p:cNvPr id="34" name="Rectangle 3"/>
          <p:cNvSpPr/>
          <p:nvPr/>
        </p:nvSpPr>
        <p:spPr>
          <a:xfrm>
            <a:off x="514351" y="404664"/>
            <a:ext cx="8058149" cy="553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35" name="TextBox 34"/>
          <p:cNvSpPr txBox="1"/>
          <p:nvPr/>
        </p:nvSpPr>
        <p:spPr>
          <a:xfrm>
            <a:off x="357188" y="548680"/>
            <a:ext cx="8164512" cy="20313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a:t>
            </a:r>
            <a:r>
              <a:rPr lang="he-IL" b="1" dirty="0" smtClean="0">
                <a:solidFill>
                  <a:srgbClr val="1D4C72"/>
                </a:solidFill>
              </a:rPr>
              <a:t>2:</a:t>
            </a:r>
            <a:endParaRPr lang="he-IL" dirty="0">
              <a:solidFill>
                <a:srgbClr val="1D4C72"/>
              </a:solidFill>
            </a:endParaRPr>
          </a:p>
          <a:p>
            <a:pPr>
              <a:defRPr/>
            </a:pPr>
            <a:r>
              <a:rPr lang="he-IL" dirty="0">
                <a:solidFill>
                  <a:srgbClr val="1D4C72"/>
                </a:solidFill>
              </a:rPr>
              <a:t>באדם, לאחר ההתבגרות המינית, התהליך של יצירת תאי הזרע מתרחש כל הזמן, והוא מווסת באמצעות משוב.</a:t>
            </a:r>
          </a:p>
          <a:p>
            <a:pPr>
              <a:defRPr/>
            </a:pPr>
            <a:r>
              <a:rPr lang="he-IL" dirty="0" smtClean="0">
                <a:solidFill>
                  <a:srgbClr val="1D4C72"/>
                </a:solidFill>
              </a:rPr>
              <a:t>תארו </a:t>
            </a:r>
            <a:r>
              <a:rPr lang="he-IL" dirty="0">
                <a:solidFill>
                  <a:srgbClr val="1D4C72"/>
                </a:solidFill>
              </a:rPr>
              <a:t>את </a:t>
            </a:r>
            <a:r>
              <a:rPr lang="he-IL" dirty="0" smtClean="0">
                <a:solidFill>
                  <a:schemeClr val="tx2"/>
                </a:solidFill>
              </a:rPr>
              <a:t>המשוב בעזרת מילוי התרשים. </a:t>
            </a:r>
          </a:p>
          <a:p>
            <a:pPr>
              <a:defRPr/>
            </a:pPr>
            <a:r>
              <a:rPr lang="he-IL" dirty="0" smtClean="0">
                <a:solidFill>
                  <a:schemeClr val="tx2"/>
                </a:solidFill>
              </a:rPr>
              <a:t>בתשובתכם השתמשו </a:t>
            </a:r>
            <a:r>
              <a:rPr lang="he-IL" dirty="0">
                <a:solidFill>
                  <a:schemeClr val="tx2"/>
                </a:solidFill>
              </a:rPr>
              <a:t>במונחים: </a:t>
            </a:r>
            <a:r>
              <a:rPr lang="he-IL" dirty="0" smtClean="0">
                <a:solidFill>
                  <a:schemeClr val="tx2"/>
                </a:solidFill>
              </a:rPr>
              <a:t>סימני מין משניים, יצירת תאי </a:t>
            </a:r>
            <a:r>
              <a:rPr lang="he-IL" dirty="0" smtClean="0">
                <a:solidFill>
                  <a:srgbClr val="1D4C72"/>
                </a:solidFill>
              </a:rPr>
              <a:t>זרע, יצירת נוזל הזרע, היפופיזה, אשכים, טסטוסטרון</a:t>
            </a:r>
            <a:r>
              <a:rPr lang="he-IL" dirty="0">
                <a:solidFill>
                  <a:srgbClr val="1D4C72"/>
                </a:solidFill>
              </a:rPr>
              <a:t>, </a:t>
            </a:r>
            <a:r>
              <a:rPr lang="en-US" dirty="0">
                <a:solidFill>
                  <a:srgbClr val="1D4C72"/>
                </a:solidFill>
              </a:rPr>
              <a:t>LH</a:t>
            </a:r>
            <a:r>
              <a:rPr lang="he-IL" dirty="0">
                <a:solidFill>
                  <a:srgbClr val="1D4C72"/>
                </a:solidFill>
              </a:rPr>
              <a:t>, </a:t>
            </a:r>
            <a:r>
              <a:rPr lang="en-US" dirty="0" smtClean="0">
                <a:solidFill>
                  <a:srgbClr val="1D4C72"/>
                </a:solidFill>
              </a:rPr>
              <a:t>FSH</a:t>
            </a:r>
            <a:r>
              <a:rPr lang="he-IL" dirty="0" smtClean="0">
                <a:solidFill>
                  <a:srgbClr val="1D4C72"/>
                </a:solidFill>
              </a:rPr>
              <a:t>.</a:t>
            </a:r>
          </a:p>
          <a:p>
            <a:pPr>
              <a:defRPr/>
            </a:pPr>
            <a:r>
              <a:rPr lang="he-IL" dirty="0" smtClean="0">
                <a:solidFill>
                  <a:srgbClr val="1D4C72"/>
                </a:solidFill>
              </a:rPr>
              <a:t>(אפשר להשתמש באותו מונח יותר מפעם אחת).</a:t>
            </a:r>
            <a:endParaRPr lang="en-US" dirty="0">
              <a:solidFill>
                <a:srgbClr val="1D4C72"/>
              </a:solidFill>
            </a:endParaRPr>
          </a:p>
        </p:txBody>
      </p:sp>
      <p:sp>
        <p:nvSpPr>
          <p:cNvPr id="36" name="Slide Number Placeholder 6"/>
          <p:cNvSpPr>
            <a:spLocks noGrp="1"/>
          </p:cNvSpPr>
          <p:nvPr>
            <p:ph type="sldNum" sz="quarter" idx="10"/>
          </p:nvPr>
        </p:nvSpPr>
        <p:spPr bwMode="auto">
          <a:xfrm>
            <a:off x="41474" y="6483307"/>
            <a:ext cx="498078" cy="365125"/>
          </a:xfrm>
          <a:ln>
            <a:miter lim="800000"/>
            <a:headEnd/>
            <a:tailEnd/>
          </a:ln>
        </p:spPr>
        <p:txBody>
          <a:bodyPr vert="horz" wrap="square" lIns="91440" tIns="45720" rIns="91440" bIns="45720" numCol="1" anchor="t" anchorCtr="0" compatLnSpc="1">
            <a:prstTxWarp prst="textNoShape">
              <a:avLst/>
            </a:prstTxWarp>
          </a:bodyPr>
          <a:lstStyle/>
          <a:p>
            <a:pPr algn="ctr">
              <a:defRPr/>
            </a:pPr>
            <a:fld id="{2DBA94B0-3301-4F6A-95B1-CAD48978DB72}" type="slidenum">
              <a:rPr lang="he-IL" sz="1100" smtClean="0">
                <a:solidFill>
                  <a:srgbClr val="A6A6A6"/>
                </a:solidFill>
              </a:rPr>
              <a:pPr algn="ctr">
                <a:defRPr/>
              </a:pPr>
              <a:t>9</a:t>
            </a:fld>
            <a:endParaRPr lang="he-IL" sz="1100" dirty="0" smtClean="0">
              <a:solidFill>
                <a:srgbClr val="A6A6A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28408</TotalTime>
  <Words>4794</Words>
  <Application>Microsoft Office PowerPoint</Application>
  <PresentationFormat>‫הצגה על המסך (4:3)</PresentationFormat>
  <Paragraphs>769</Paragraphs>
  <Slides>43</Slides>
  <Notes>3</Notes>
  <HiddenSlides>0</HiddenSlides>
  <MMClips>0</MMClips>
  <ScaleCrop>false</ScaleCrop>
  <HeadingPairs>
    <vt:vector size="4" baseType="variant">
      <vt:variant>
        <vt:lpstr>ערכת נושא</vt:lpstr>
      </vt:variant>
      <vt:variant>
        <vt:i4>13</vt:i4>
      </vt:variant>
      <vt:variant>
        <vt:lpstr>כותרות שקופיות</vt:lpstr>
      </vt:variant>
      <vt:variant>
        <vt:i4>43</vt:i4>
      </vt:variant>
    </vt:vector>
  </HeadingPairs>
  <TitlesOfParts>
    <vt:vector size="56"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מצגת של PowerPoint</vt:lpstr>
      <vt:lpstr>ויסות הורמונלי של מערכת הרבייה באדם</vt:lpstr>
      <vt:lpstr>סימני מין משניים</vt:lpstr>
      <vt:lpstr>ויסות הורמונלי של תהליכי רבייה באדם</vt:lpstr>
      <vt:lpstr>שאלה 1</vt:lpstr>
      <vt:lpstr>תשובה</vt:lpstr>
      <vt:lpstr>התפתחות תאי הזרע אצל הגבר</vt:lpstr>
      <vt:lpstr>מנגנוני משוב בתהליכי רבייה – אצל הגבר</vt:lpstr>
      <vt:lpstr>שאלה 2: מנגנוני משוב במערכת הרבייה הזכרית</vt:lpstr>
      <vt:lpstr>תשובה</vt:lpstr>
      <vt:lpstr>שאלה 3: היתרון בקיום מנגנוני משוב</vt:lpstr>
      <vt:lpstr>תשובה</vt:lpstr>
      <vt:lpstr>שאלה 4: סיבות אפשריות לעקרות בגבר</vt:lpstr>
      <vt:lpstr>תשובה</vt:lpstr>
      <vt:lpstr>המחזור החודשי של האישה</vt:lpstr>
      <vt:lpstr>תהליך א' במחזור החודשי – הבשלת הביצית והביוץ</vt:lpstr>
      <vt:lpstr>תהליך ב' במחזור החודשי – הכנת הרחם לקליטת עובר</vt:lpstr>
      <vt:lpstr>השינויים ברמות ההורמונים במהלך המחזור החודשי</vt:lpstr>
      <vt:lpstr>השינויים ברמות ההורמונים במהלך המחזור החודשי</vt:lpstr>
      <vt:lpstr>השינויים ברמות ההורמונים במהלך המחזור החודשי – המשך</vt:lpstr>
      <vt:lpstr>קישור להדמיה: הבשלת הביציות, המחזור החודשי והשינויים ההורמונליים במהלכו </vt:lpstr>
      <vt:lpstr>מה קורה כאשר מתרחשת הפריה?</vt:lpstr>
      <vt:lpstr>מנגנוני משוב בתהליכי רבייה – משוב חיובי ומשוב שלילי</vt:lpstr>
      <vt:lpstr>מנגנוני משוב בתהליכי רבייה – אצל האישה</vt:lpstr>
      <vt:lpstr>שאלה 5: תהליכי משוב במחזור החודשי באשה</vt:lpstr>
      <vt:lpstr>תשובה</vt:lpstr>
      <vt:lpstr>שאלה 6: טבלת סיכום האירועים המתרחשים במחזור החודשי</vt:lpstr>
      <vt:lpstr>תשובה</vt:lpstr>
      <vt:lpstr>שאלה 7: קביעת מין הנבדק לפי רמות FSH ו-LH בדם</vt:lpstr>
      <vt:lpstr>תשובה: בגבר רמות ה-LH וה-FSH קבועות, באישה הן משתנות במחזוריות</vt:lpstr>
      <vt:lpstr>שאלה 8 בשילוב עם דרכי החקר המדעי*</vt:lpstr>
      <vt:lpstr>תשובה</vt:lpstr>
      <vt:lpstr>שאלה 9: מנגנוני משוב במחזור החודשי</vt:lpstr>
      <vt:lpstr>תשובה</vt:lpstr>
      <vt:lpstr>שאלה 10: שימוש בהורמונים למניעת ביוץ</vt:lpstr>
      <vt:lpstr>תשובה</vt:lpstr>
      <vt:lpstr>התערבות האדם בתהליכי הרבייה – גלולות למניעת היריון בתור אמצעי מניעה ביולוגי</vt:lpstr>
      <vt:lpstr>שאלה 11: משפטי נכון/לא נכון</vt:lpstr>
      <vt:lpstr>תשובה</vt:lpstr>
      <vt:lpstr>סיכום: ויסות הורמונלי של תהליכי רבייה באדם </vt:lpstr>
      <vt:lpstr>סיכום: מחזור הווסת באישה </vt:lpstr>
      <vt:lpstr>שאלה 12: ביולוגיה בחיוך</vt:lpstr>
      <vt:lpstr>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1750</cp:revision>
  <dcterms:created xsi:type="dcterms:W3CDTF">2010-09-05T07:07:37Z</dcterms:created>
  <dcterms:modified xsi:type="dcterms:W3CDTF">2017-10-21T14:06:01Z</dcterms:modified>
</cp:coreProperties>
</file>