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59" r:id="rId4"/>
    <p:sldId id="260" r:id="rId5"/>
    <p:sldId id="261" r:id="rId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3"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0029D25C-3D98-4FFC-A500-5286B71BC4D3}" type="datetimeFigureOut">
              <a:rPr lang="he-IL" smtClean="0"/>
              <a:t>י"ט/תשרי/תשע"ח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DB6C91B-D18A-4AE1-B44F-944C7E3BE023}" type="slidenum">
              <a:rPr lang="he-IL" smtClean="0"/>
              <a:t>‹#›</a:t>
            </a:fld>
            <a:endParaRPr lang="he-IL"/>
          </a:p>
        </p:txBody>
      </p:sp>
    </p:spTree>
    <p:extLst>
      <p:ext uri="{BB962C8B-B14F-4D97-AF65-F5344CB8AC3E}">
        <p14:creationId xmlns:p14="http://schemas.microsoft.com/office/powerpoint/2010/main" val="505997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0029D25C-3D98-4FFC-A500-5286B71BC4D3}" type="datetimeFigureOut">
              <a:rPr lang="he-IL" smtClean="0"/>
              <a:t>י"ט/תשרי/תשע"ח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DB6C91B-D18A-4AE1-B44F-944C7E3BE023}" type="slidenum">
              <a:rPr lang="he-IL" smtClean="0"/>
              <a:t>‹#›</a:t>
            </a:fld>
            <a:endParaRPr lang="he-IL"/>
          </a:p>
        </p:txBody>
      </p:sp>
    </p:spTree>
    <p:extLst>
      <p:ext uri="{BB962C8B-B14F-4D97-AF65-F5344CB8AC3E}">
        <p14:creationId xmlns:p14="http://schemas.microsoft.com/office/powerpoint/2010/main" val="44903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0029D25C-3D98-4FFC-A500-5286B71BC4D3}" type="datetimeFigureOut">
              <a:rPr lang="he-IL" smtClean="0"/>
              <a:t>י"ט/תשרי/תשע"ח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DB6C91B-D18A-4AE1-B44F-944C7E3BE023}" type="slidenum">
              <a:rPr lang="he-IL" smtClean="0"/>
              <a:t>‹#›</a:t>
            </a:fld>
            <a:endParaRPr lang="he-IL"/>
          </a:p>
        </p:txBody>
      </p:sp>
    </p:spTree>
    <p:extLst>
      <p:ext uri="{BB962C8B-B14F-4D97-AF65-F5344CB8AC3E}">
        <p14:creationId xmlns:p14="http://schemas.microsoft.com/office/powerpoint/2010/main" val="2363430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0029D25C-3D98-4FFC-A500-5286B71BC4D3}" type="datetimeFigureOut">
              <a:rPr lang="he-IL" smtClean="0"/>
              <a:t>י"ט/תשרי/תשע"ח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DB6C91B-D18A-4AE1-B44F-944C7E3BE023}" type="slidenum">
              <a:rPr lang="he-IL" smtClean="0"/>
              <a:t>‹#›</a:t>
            </a:fld>
            <a:endParaRPr lang="he-IL"/>
          </a:p>
        </p:txBody>
      </p:sp>
    </p:spTree>
    <p:extLst>
      <p:ext uri="{BB962C8B-B14F-4D97-AF65-F5344CB8AC3E}">
        <p14:creationId xmlns:p14="http://schemas.microsoft.com/office/powerpoint/2010/main" val="3838119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0029D25C-3D98-4FFC-A500-5286B71BC4D3}" type="datetimeFigureOut">
              <a:rPr lang="he-IL" smtClean="0"/>
              <a:t>י"ט/תשרי/תשע"ח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DB6C91B-D18A-4AE1-B44F-944C7E3BE023}" type="slidenum">
              <a:rPr lang="he-IL" smtClean="0"/>
              <a:t>‹#›</a:t>
            </a:fld>
            <a:endParaRPr lang="he-IL"/>
          </a:p>
        </p:txBody>
      </p:sp>
    </p:spTree>
    <p:extLst>
      <p:ext uri="{BB962C8B-B14F-4D97-AF65-F5344CB8AC3E}">
        <p14:creationId xmlns:p14="http://schemas.microsoft.com/office/powerpoint/2010/main" val="226688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0029D25C-3D98-4FFC-A500-5286B71BC4D3}" type="datetimeFigureOut">
              <a:rPr lang="he-IL" smtClean="0"/>
              <a:t>י"ט/תשרי/תשע"ח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DB6C91B-D18A-4AE1-B44F-944C7E3BE023}" type="slidenum">
              <a:rPr lang="he-IL" smtClean="0"/>
              <a:t>‹#›</a:t>
            </a:fld>
            <a:endParaRPr lang="he-IL"/>
          </a:p>
        </p:txBody>
      </p:sp>
    </p:spTree>
    <p:extLst>
      <p:ext uri="{BB962C8B-B14F-4D97-AF65-F5344CB8AC3E}">
        <p14:creationId xmlns:p14="http://schemas.microsoft.com/office/powerpoint/2010/main" val="358376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0029D25C-3D98-4FFC-A500-5286B71BC4D3}" type="datetimeFigureOut">
              <a:rPr lang="he-IL" smtClean="0"/>
              <a:t>י"ט/תשרי/תשע"ח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BDB6C91B-D18A-4AE1-B44F-944C7E3BE023}" type="slidenum">
              <a:rPr lang="he-IL" smtClean="0"/>
              <a:t>‹#›</a:t>
            </a:fld>
            <a:endParaRPr lang="he-IL"/>
          </a:p>
        </p:txBody>
      </p:sp>
    </p:spTree>
    <p:extLst>
      <p:ext uri="{BB962C8B-B14F-4D97-AF65-F5344CB8AC3E}">
        <p14:creationId xmlns:p14="http://schemas.microsoft.com/office/powerpoint/2010/main" val="7018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0029D25C-3D98-4FFC-A500-5286B71BC4D3}" type="datetimeFigureOut">
              <a:rPr lang="he-IL" smtClean="0"/>
              <a:t>י"ט/תשרי/תשע"ח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BDB6C91B-D18A-4AE1-B44F-944C7E3BE023}" type="slidenum">
              <a:rPr lang="he-IL" smtClean="0"/>
              <a:t>‹#›</a:t>
            </a:fld>
            <a:endParaRPr lang="he-IL"/>
          </a:p>
        </p:txBody>
      </p:sp>
    </p:spTree>
    <p:extLst>
      <p:ext uri="{BB962C8B-B14F-4D97-AF65-F5344CB8AC3E}">
        <p14:creationId xmlns:p14="http://schemas.microsoft.com/office/powerpoint/2010/main" val="126541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0029D25C-3D98-4FFC-A500-5286B71BC4D3}" type="datetimeFigureOut">
              <a:rPr lang="he-IL" smtClean="0"/>
              <a:t>י"ט/תשרי/תשע"ח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BDB6C91B-D18A-4AE1-B44F-944C7E3BE023}" type="slidenum">
              <a:rPr lang="he-IL" smtClean="0"/>
              <a:t>‹#›</a:t>
            </a:fld>
            <a:endParaRPr lang="he-IL"/>
          </a:p>
        </p:txBody>
      </p:sp>
    </p:spTree>
    <p:extLst>
      <p:ext uri="{BB962C8B-B14F-4D97-AF65-F5344CB8AC3E}">
        <p14:creationId xmlns:p14="http://schemas.microsoft.com/office/powerpoint/2010/main" val="2414673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0029D25C-3D98-4FFC-A500-5286B71BC4D3}" type="datetimeFigureOut">
              <a:rPr lang="he-IL" smtClean="0"/>
              <a:t>י"ט/תשרי/תשע"ח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DB6C91B-D18A-4AE1-B44F-944C7E3BE023}" type="slidenum">
              <a:rPr lang="he-IL" smtClean="0"/>
              <a:t>‹#›</a:t>
            </a:fld>
            <a:endParaRPr lang="he-IL"/>
          </a:p>
        </p:txBody>
      </p:sp>
    </p:spTree>
    <p:extLst>
      <p:ext uri="{BB962C8B-B14F-4D97-AF65-F5344CB8AC3E}">
        <p14:creationId xmlns:p14="http://schemas.microsoft.com/office/powerpoint/2010/main" val="682413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0029D25C-3D98-4FFC-A500-5286B71BC4D3}" type="datetimeFigureOut">
              <a:rPr lang="he-IL" smtClean="0"/>
              <a:t>י"ט/תשרי/תשע"ח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DB6C91B-D18A-4AE1-B44F-944C7E3BE023}" type="slidenum">
              <a:rPr lang="he-IL" smtClean="0"/>
              <a:t>‹#›</a:t>
            </a:fld>
            <a:endParaRPr lang="he-IL"/>
          </a:p>
        </p:txBody>
      </p:sp>
    </p:spTree>
    <p:extLst>
      <p:ext uri="{BB962C8B-B14F-4D97-AF65-F5344CB8AC3E}">
        <p14:creationId xmlns:p14="http://schemas.microsoft.com/office/powerpoint/2010/main" val="2598602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029D25C-3D98-4FFC-A500-5286B71BC4D3}" type="datetimeFigureOut">
              <a:rPr lang="he-IL" smtClean="0"/>
              <a:t>י"ט/תשרי/תשע"ח</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DB6C91B-D18A-4AE1-B44F-944C7E3BE023}" type="slidenum">
              <a:rPr lang="he-IL" smtClean="0"/>
              <a:t>‹#›</a:t>
            </a:fld>
            <a:endParaRPr lang="he-IL"/>
          </a:p>
        </p:txBody>
      </p:sp>
    </p:spTree>
    <p:extLst>
      <p:ext uri="{BB962C8B-B14F-4D97-AF65-F5344CB8AC3E}">
        <p14:creationId xmlns:p14="http://schemas.microsoft.com/office/powerpoint/2010/main" val="250687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Bacteriarazorback.jpg" TargetMode="External"/><Relationship Id="rId7" Type="http://schemas.openxmlformats.org/officeDocument/2006/relationships/hyperlink" Target="http://www.cdc.gov/media/subtopic/library/diseases.htm"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remf.dartmouth.edu/images/bacteriaSEM/source/1.html" TargetMode="Externa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File:Distribution_of_the_cholera.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29062" y="1122363"/>
            <a:ext cx="3838937" cy="2387600"/>
          </a:xfrm>
        </p:spPr>
        <p:txBody>
          <a:bodyPr>
            <a:normAutofit/>
          </a:bodyPr>
          <a:lstStyle/>
          <a:p>
            <a:r>
              <a:rPr lang="he-IL" dirty="0" smtClean="0"/>
              <a:t>חיידקים </a:t>
            </a:r>
            <a:r>
              <a:rPr lang="he-IL" smtClean="0"/>
              <a:t>פתוגנים</a:t>
            </a:r>
            <a:endParaRPr lang="he-IL" dirty="0"/>
          </a:p>
        </p:txBody>
      </p:sp>
      <p:sp>
        <p:nvSpPr>
          <p:cNvPr id="4" name="AutoShape 2" descr="https://villagemedia.blob.core.windows.net/files/shared/miscellaneous-stock-images/evilmicrobe.jpg"/>
          <p:cNvSpPr>
            <a:spLocks noChangeAspect="1" noChangeArrowheads="1"/>
          </p:cNvSpPr>
          <p:nvPr/>
        </p:nvSpPr>
        <p:spPr bwMode="auto">
          <a:xfrm>
            <a:off x="63500" y="-136525"/>
            <a:ext cx="5486400" cy="5076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190" y="689039"/>
            <a:ext cx="6096000" cy="5641848"/>
          </a:xfrm>
          <a:prstGeom prst="rect">
            <a:avLst/>
          </a:prstGeom>
        </p:spPr>
      </p:pic>
    </p:spTree>
    <p:extLst>
      <p:ext uri="{BB962C8B-B14F-4D97-AF65-F5344CB8AC3E}">
        <p14:creationId xmlns:p14="http://schemas.microsoft.com/office/powerpoint/2010/main" val="3719994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1809750" y="65148"/>
            <a:ext cx="8229600" cy="363419"/>
          </a:xfrm>
        </p:spPr>
        <p:txBody>
          <a:bodyPr/>
          <a:lstStyle/>
          <a:p>
            <a:pPr eaLnBrk="1" fontAlgn="auto" hangingPunct="1">
              <a:defRPr/>
            </a:pPr>
            <a:r>
              <a:rPr lang="he-IL" sz="1800" b="1" dirty="0">
                <a:solidFill>
                  <a:srgbClr val="FF6600"/>
                </a:solidFill>
                <a:ea typeface="+mn-ea"/>
              </a:rPr>
              <a:t>חיידקים </a:t>
            </a:r>
            <a:r>
              <a:rPr lang="he-IL" sz="1800" b="1" dirty="0" err="1">
                <a:solidFill>
                  <a:srgbClr val="FF6600"/>
                </a:solidFill>
                <a:ea typeface="+mn-ea"/>
              </a:rPr>
              <a:t>פתוגנים</a:t>
            </a:r>
            <a:r>
              <a:rPr lang="he-IL" sz="1800" b="1" dirty="0">
                <a:solidFill>
                  <a:srgbClr val="FF6600"/>
                </a:solidFill>
                <a:ea typeface="+mn-ea"/>
              </a:rPr>
              <a:t> (גורמי מחלות)</a:t>
            </a:r>
            <a:endParaRPr lang="he-IL" sz="1800" dirty="0">
              <a:solidFill>
                <a:prstClr val="black"/>
              </a:solidFill>
              <a:ea typeface="+mn-ea"/>
            </a:endParaRPr>
          </a:p>
        </p:txBody>
      </p:sp>
      <p:sp>
        <p:nvSpPr>
          <p:cNvPr id="116" name="TextBox 115"/>
          <p:cNvSpPr txBox="1"/>
          <p:nvPr/>
        </p:nvSpPr>
        <p:spPr>
          <a:xfrm>
            <a:off x="1919288" y="505704"/>
            <a:ext cx="8183562" cy="20313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solidFill>
                  <a:prstClr val="black"/>
                </a:solidFill>
              </a:rPr>
              <a:t>כשאומרים חיידקים לעיתים התחושה הראשונה שעולה היא שלילית. אולם האמת היא שרק חלק קטן מאד מהחיידקים הם חיידקים פתוגניים (גורמי המחלות).</a:t>
            </a:r>
          </a:p>
          <a:p>
            <a:pPr eaLnBrk="1" hangingPunct="1">
              <a:defRPr/>
            </a:pPr>
            <a:r>
              <a:rPr lang="he-IL" dirty="0">
                <a:solidFill>
                  <a:prstClr val="black"/>
                </a:solidFill>
              </a:rPr>
              <a:t>רוב מיני החיידקים בעולם כלל לא באים במגע אתנו, וגם אלו שחיים על גופינו ובתוכו לא בהכרח גורמים למחלות, וחלקם אף עוזרים לנו.</a:t>
            </a:r>
          </a:p>
          <a:p>
            <a:pPr eaLnBrk="1" hangingPunct="1">
              <a:defRPr/>
            </a:pPr>
            <a:endParaRPr lang="he-IL" dirty="0">
              <a:solidFill>
                <a:prstClr val="black"/>
              </a:solidFill>
            </a:endParaRPr>
          </a:p>
          <a:p>
            <a:pPr eaLnBrk="1" hangingPunct="1">
              <a:defRPr/>
            </a:pPr>
            <a:endParaRPr lang="he-IL" dirty="0">
              <a:solidFill>
                <a:prstClr val="black"/>
              </a:solidFill>
            </a:endParaRPr>
          </a:p>
          <a:p>
            <a:pPr eaLnBrk="1" hangingPunct="1">
              <a:defRPr/>
            </a:pPr>
            <a:endParaRPr lang="he-IL" dirty="0">
              <a:solidFill>
                <a:prstClr val="black"/>
              </a:solidFill>
            </a:endParaRPr>
          </a:p>
        </p:txBody>
      </p:sp>
      <p:grpSp>
        <p:nvGrpSpPr>
          <p:cNvPr id="6" name="קבוצה 1"/>
          <p:cNvGrpSpPr>
            <a:grpSpLocks/>
          </p:cNvGrpSpPr>
          <p:nvPr/>
        </p:nvGrpSpPr>
        <p:grpSpPr bwMode="auto">
          <a:xfrm>
            <a:off x="1777702" y="2924944"/>
            <a:ext cx="8513762" cy="2486026"/>
            <a:chOff x="500063" y="4122915"/>
            <a:chExt cx="8514260" cy="2486190"/>
          </a:xfrm>
        </p:grpSpPr>
        <p:pic>
          <p:nvPicPr>
            <p:cNvPr id="7" name="Picture 4" descr="http://upload.wikimedia.org/wikipedia/commons/f/f6/Bacteriarazorback.jpg"/>
            <p:cNvPicPr>
              <a:picLocks noChangeAspect="1" noChangeArrowheads="1"/>
            </p:cNvPicPr>
            <p:nvPr/>
          </p:nvPicPr>
          <p:blipFill>
            <a:blip r:embed="rId2" cstate="print">
              <a:extLst/>
            </a:blip>
            <a:srcRect/>
            <a:stretch>
              <a:fillRect/>
            </a:stretch>
          </p:blipFill>
          <p:spPr bwMode="auto">
            <a:xfrm>
              <a:off x="6658578" y="4138043"/>
              <a:ext cx="2312997" cy="1876900"/>
            </a:xfrm>
            <a:prstGeom prst="rect">
              <a:avLst/>
            </a:prstGeom>
            <a:noFill/>
            <a:ln>
              <a:noFill/>
            </a:ln>
            <a:scene3d>
              <a:camera prst="orthographicFront"/>
              <a:lightRig rig="threePt" dir="t"/>
            </a:scene3d>
            <a:sp3d>
              <a:bevelT/>
            </a:sp3d>
            <a:extLst/>
          </p:spPr>
        </p:pic>
        <p:sp>
          <p:nvSpPr>
            <p:cNvPr id="8" name="TextBox 8"/>
            <p:cNvSpPr txBox="1">
              <a:spLocks noChangeArrowheads="1"/>
            </p:cNvSpPr>
            <p:nvPr/>
          </p:nvSpPr>
          <p:spPr bwMode="auto">
            <a:xfrm>
              <a:off x="2946296" y="6263551"/>
              <a:ext cx="3600611" cy="307797"/>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400" b="1" noProof="1">
                  <a:solidFill>
                    <a:srgbClr val="000000"/>
                  </a:solidFill>
                </a:rPr>
                <a:t>תמונות ממיקרוסקופ של חיידקים שונים</a:t>
              </a:r>
            </a:p>
          </p:txBody>
        </p:sp>
        <p:sp>
          <p:nvSpPr>
            <p:cNvPr id="10" name="מלבן 1"/>
            <p:cNvSpPr>
              <a:spLocks noChangeArrowheads="1"/>
            </p:cNvSpPr>
            <p:nvPr/>
          </p:nvSpPr>
          <p:spPr bwMode="auto">
            <a:xfrm>
              <a:off x="6843409" y="5973511"/>
              <a:ext cx="2170914" cy="36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Calibri" pitchFamily="34" charset="0"/>
                  <a:cs typeface="Times New Roman" pitchFamily="18" charset="0"/>
                </a:rPr>
                <a:t> </a:t>
              </a:r>
              <a:r>
                <a:rPr lang="he-IL" sz="1100" dirty="0">
                  <a:latin typeface="Calibri" pitchFamily="34" charset="0"/>
                  <a:cs typeface="Times New Roman" pitchFamily="18" charset="0"/>
                </a:rPr>
                <a:t>©</a:t>
              </a:r>
              <a:r>
                <a:rPr lang="en-US" dirty="0">
                  <a:latin typeface="Calibri" pitchFamily="34" charset="0"/>
                  <a:cs typeface="Times New Roman" pitchFamily="18" charset="0"/>
                </a:rPr>
                <a:t> </a:t>
              </a:r>
              <a:r>
                <a:rPr lang="en-US" sz="1100" dirty="0" err="1">
                  <a:latin typeface="Calibri" pitchFamily="34" charset="0"/>
                  <a:cs typeface="Times New Roman" pitchFamily="18" charset="0"/>
                </a:rPr>
                <a:t>Anlace</a:t>
              </a:r>
              <a:r>
                <a:rPr lang="en-US" sz="1100" dirty="0">
                  <a:latin typeface="Calibri" pitchFamily="34" charset="0"/>
                  <a:cs typeface="Times New Roman" pitchFamily="18" charset="0"/>
                </a:rPr>
                <a:t> at </a:t>
              </a:r>
              <a:r>
                <a:rPr lang="en-US" sz="1100" u="sng" dirty="0">
                  <a:solidFill>
                    <a:srgbClr val="0000FF"/>
                  </a:solidFill>
                  <a:latin typeface="Calibri" pitchFamily="34" charset="0"/>
                  <a:cs typeface="Times New Roman" pitchFamily="18" charset="0"/>
                  <a:hlinkClick r:id="rId3"/>
                </a:rPr>
                <a:t>Wikimedia commons</a:t>
              </a:r>
              <a:endParaRPr lang="he-IL" sz="1100" dirty="0"/>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4122915"/>
              <a:ext cx="1908338" cy="189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8401" y="4122916"/>
              <a:ext cx="2236032" cy="189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1426" y="4134919"/>
              <a:ext cx="2035398" cy="188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a:spLocks noChangeArrowheads="1"/>
            </p:cNvSpPr>
            <p:nvPr/>
          </p:nvSpPr>
          <p:spPr bwMode="auto">
            <a:xfrm>
              <a:off x="500063" y="6008941"/>
              <a:ext cx="205571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a:hlinkClick r:id="rId7"/>
                </a:rPr>
                <a:t>Fotos:Janice Haney Carr, Centers for Disease Control and Prevention</a:t>
              </a:r>
              <a:endParaRPr lang="he-IL" sz="1100"/>
            </a:p>
          </p:txBody>
        </p:sp>
      </p:grpSp>
      <p:sp>
        <p:nvSpPr>
          <p:cNvPr id="15" name="Rectangle 3"/>
          <p:cNvSpPr/>
          <p:nvPr/>
        </p:nvSpPr>
        <p:spPr>
          <a:xfrm>
            <a:off x="1991545"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Tree>
    <p:extLst>
      <p:ext uri="{BB962C8B-B14F-4D97-AF65-F5344CB8AC3E}">
        <p14:creationId xmlns:p14="http://schemas.microsoft.com/office/powerpoint/2010/main" val="2534714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10"/>
          <p:cNvSpPr/>
          <p:nvPr/>
        </p:nvSpPr>
        <p:spPr>
          <a:xfrm>
            <a:off x="1809750" y="4725144"/>
            <a:ext cx="8390706" cy="21328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Picture 2" descr="File:Moraxella lacunata.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1042" y="4869161"/>
            <a:ext cx="1920054" cy="1852033"/>
          </a:xfrm>
          <a:prstGeom prst="rect">
            <a:avLst/>
          </a:prstGeom>
          <a:noFill/>
          <a:extLst>
            <a:ext uri="{909E8E84-426E-40DD-AFC4-6F175D3DCCD1}">
              <a14:hiddenFill xmlns:a14="http://schemas.microsoft.com/office/drawing/2010/main">
                <a:solidFill>
                  <a:srgbClr val="FFFFFF"/>
                </a:solidFill>
              </a14:hiddenFill>
            </a:ext>
          </a:extLst>
        </p:spPr>
      </p:pic>
      <p:sp>
        <p:nvSpPr>
          <p:cNvPr id="9" name="כותרת 8"/>
          <p:cNvSpPr>
            <a:spLocks noGrp="1"/>
          </p:cNvSpPr>
          <p:nvPr>
            <p:ph type="title"/>
          </p:nvPr>
        </p:nvSpPr>
        <p:spPr>
          <a:xfrm>
            <a:off x="1809750" y="26989"/>
            <a:ext cx="8229600" cy="439737"/>
          </a:xfrm>
        </p:spPr>
        <p:txBody>
          <a:bodyPr/>
          <a:lstStyle/>
          <a:p>
            <a:pPr eaLnBrk="1" fontAlgn="auto" hangingPunct="1">
              <a:defRPr/>
            </a:pPr>
            <a:r>
              <a:rPr lang="he-IL" sz="1800" b="1" dirty="0">
                <a:solidFill>
                  <a:srgbClr val="FF6600"/>
                </a:solidFill>
                <a:ea typeface="+mn-ea"/>
              </a:rPr>
              <a:t>הנזק שחיידקים </a:t>
            </a:r>
            <a:r>
              <a:rPr lang="he-IL" sz="1800" b="1" dirty="0" err="1">
                <a:solidFill>
                  <a:srgbClr val="FF6600"/>
                </a:solidFill>
                <a:ea typeface="+mn-ea"/>
              </a:rPr>
              <a:t>פתוגנים</a:t>
            </a:r>
            <a:r>
              <a:rPr lang="he-IL" sz="1800" b="1" dirty="0">
                <a:solidFill>
                  <a:srgbClr val="FF6600"/>
                </a:solidFill>
                <a:ea typeface="+mn-ea"/>
              </a:rPr>
              <a:t> גורמים</a:t>
            </a:r>
            <a:endParaRPr lang="he-IL" sz="1800" dirty="0">
              <a:solidFill>
                <a:prstClr val="black"/>
              </a:solidFill>
              <a:ea typeface="+mn-ea"/>
            </a:endParaRPr>
          </a:p>
        </p:txBody>
      </p:sp>
      <p:sp>
        <p:nvSpPr>
          <p:cNvPr id="116" name="TextBox 115"/>
          <p:cNvSpPr txBox="1"/>
          <p:nvPr/>
        </p:nvSpPr>
        <p:spPr>
          <a:xfrm>
            <a:off x="1729110" y="438920"/>
            <a:ext cx="8471346" cy="5078313"/>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solidFill>
                  <a:prstClr val="black"/>
                </a:solidFill>
              </a:rPr>
              <a:t>חיידקים גורמי מחלות מתאפיינים ביכולת לחיות ולהתרבות בתנאים השוררים בגוף וביכולת לגרום לנזק לתפקודו התקין. הנזק נגרם בשני אופנים:</a:t>
            </a:r>
          </a:p>
          <a:p>
            <a:pPr eaLnBrk="1" hangingPunct="1">
              <a:defRPr/>
            </a:pPr>
            <a:endParaRPr lang="he-IL" dirty="0">
              <a:solidFill>
                <a:prstClr val="black"/>
              </a:solidFill>
            </a:endParaRPr>
          </a:p>
          <a:p>
            <a:pPr marL="285750" indent="-285750" eaLnBrk="1" hangingPunct="1">
              <a:buFont typeface="Wingdings" panose="05000000000000000000" pitchFamily="2" charset="2"/>
              <a:buChar char="§"/>
              <a:defRPr/>
            </a:pPr>
            <a:r>
              <a:rPr lang="he-IL" dirty="0">
                <a:solidFill>
                  <a:schemeClr val="accent3"/>
                </a:solidFill>
              </a:rPr>
              <a:t>נזק ישיר לרקמות </a:t>
            </a:r>
            <a:r>
              <a:rPr lang="he-IL" dirty="0">
                <a:solidFill>
                  <a:prstClr val="black"/>
                </a:solidFill>
              </a:rPr>
              <a:t>שבהם החיידקים מתרבים: רוב החיידקים אינם חודרים לתאים אך הם חלקם יכולים לגרום לנזק לפגוע בסיבים המקשרים בין התאים ולגרום להרס הרקמה. </a:t>
            </a:r>
          </a:p>
          <a:p>
            <a:pPr eaLnBrk="1" hangingPunct="1">
              <a:defRPr/>
            </a:pPr>
            <a:r>
              <a:rPr lang="he-IL" dirty="0">
                <a:solidFill>
                  <a:prstClr val="black"/>
                </a:solidFill>
              </a:rPr>
              <a:t>    יש מעט סוגי חיידקים שחודרים לתאים, מתרבים בהם וגורמים למותם.</a:t>
            </a:r>
          </a:p>
          <a:p>
            <a:pPr eaLnBrk="1" hangingPunct="1">
              <a:defRPr/>
            </a:pPr>
            <a:endParaRPr lang="he-IL" dirty="0">
              <a:solidFill>
                <a:prstClr val="black"/>
              </a:solidFill>
            </a:endParaRPr>
          </a:p>
          <a:p>
            <a:pPr marL="285750" indent="-285750" eaLnBrk="1" hangingPunct="1">
              <a:buFont typeface="Wingdings" panose="05000000000000000000" pitchFamily="2" charset="2"/>
              <a:buChar char="§"/>
              <a:defRPr/>
            </a:pPr>
            <a:r>
              <a:rPr lang="he-IL" dirty="0">
                <a:solidFill>
                  <a:schemeClr val="accent3"/>
                </a:solidFill>
              </a:rPr>
              <a:t>נזק עקיף שנגרם על ידי רעלנים </a:t>
            </a:r>
            <a:r>
              <a:rPr lang="he-IL" dirty="0">
                <a:solidFill>
                  <a:prstClr val="black"/>
                </a:solidFill>
              </a:rPr>
              <a:t>שהחיידקים מפרישים (או משוחררים אחרי שהחיידקים מתים) – בהמשך יפורט על רעלני הטטנוס והכולרה כדוגמה לרעלי חיידקים.</a:t>
            </a:r>
          </a:p>
          <a:p>
            <a:pPr marL="285750" indent="-285750" eaLnBrk="1" hangingPunct="1">
              <a:buFont typeface="Wingdings" panose="05000000000000000000" pitchFamily="2" charset="2"/>
              <a:buChar char="§"/>
              <a:defRPr/>
            </a:pPr>
            <a:endParaRPr lang="he-IL" dirty="0">
              <a:solidFill>
                <a:prstClr val="black"/>
              </a:solidFill>
            </a:endParaRPr>
          </a:p>
          <a:p>
            <a:pPr eaLnBrk="1" hangingPunct="1">
              <a:defRPr/>
            </a:pPr>
            <a:r>
              <a:rPr lang="he-IL" dirty="0">
                <a:solidFill>
                  <a:schemeClr val="accent3"/>
                </a:solidFill>
              </a:rPr>
              <a:t>פעולת מערכת החיסונית מסייעת לגוף לחסל את גורם המחלה ולהירפא ממנה. חלק מתסמיני המחלה הם ביטוי של פעולתה</a:t>
            </a:r>
            <a:r>
              <a:rPr lang="he-IL" dirty="0">
                <a:solidFill>
                  <a:prstClr val="black"/>
                </a:solidFill>
              </a:rPr>
              <a:t>, התגובה הנפוצה ביותר שלה היא תגובת הדלקת שמתאפיינת בהתנפחות הרקמה הפגועה, ובתחושת כאב הנוצרת עקב לחץ על קצות העצבים. טמפרטורת הרקמה הפגועה עולה ולעיתים גם טמפרטורת הגוף כולו. לעיתים נוצרות תגובות ייתר אלרגיות של מערכת החיסון שגורמות סבל לחולים ופוגעות באיכות חייהם.</a:t>
            </a:r>
          </a:p>
          <a:p>
            <a:pPr marL="285750" indent="-285750" eaLnBrk="1" hangingPunct="1">
              <a:buFont typeface="Wingdings" panose="05000000000000000000" pitchFamily="2" charset="2"/>
              <a:buChar char="§"/>
              <a:defRPr/>
            </a:pPr>
            <a:endParaRPr lang="he-IL" dirty="0">
              <a:solidFill>
                <a:prstClr val="black"/>
              </a:solidFill>
            </a:endParaRPr>
          </a:p>
          <a:p>
            <a:pPr marL="285750" indent="-285750" eaLnBrk="1" hangingPunct="1">
              <a:buFont typeface="Wingdings" panose="05000000000000000000" pitchFamily="2" charset="2"/>
              <a:buChar char="§"/>
              <a:defRPr/>
            </a:pPr>
            <a:endParaRPr lang="he-IL" dirty="0">
              <a:solidFill>
                <a:prstClr val="black"/>
              </a:solidFill>
            </a:endParaRPr>
          </a:p>
          <a:p>
            <a:pPr eaLnBrk="1" hangingPunct="1">
              <a:defRPr/>
            </a:pPr>
            <a:endParaRPr lang="he-IL" dirty="0">
              <a:solidFill>
                <a:prstClr val="black"/>
              </a:solidFill>
            </a:endParaRPr>
          </a:p>
        </p:txBody>
      </p:sp>
      <p:sp>
        <p:nvSpPr>
          <p:cNvPr id="3" name="מלבן 2"/>
          <p:cNvSpPr/>
          <p:nvPr/>
        </p:nvSpPr>
        <p:spPr>
          <a:xfrm>
            <a:off x="5480059" y="4869161"/>
            <a:ext cx="4377484" cy="1169551"/>
          </a:xfrm>
          <a:prstGeom prst="rect">
            <a:avLst/>
          </a:prstGeom>
        </p:spPr>
        <p:txBody>
          <a:bodyPr wrap="square">
            <a:spAutoFit/>
          </a:bodyPr>
          <a:lstStyle/>
          <a:p>
            <a:r>
              <a:rPr lang="he-IL" sz="1400" b="1" dirty="0">
                <a:solidFill>
                  <a:prstClr val="black"/>
                </a:solidFill>
              </a:rPr>
              <a:t>דוגמה לחיידק פתוגני:</a:t>
            </a:r>
          </a:p>
          <a:p>
            <a:r>
              <a:rPr lang="he-IL" sz="1400" b="1" dirty="0">
                <a:solidFill>
                  <a:prstClr val="black"/>
                </a:solidFill>
              </a:rPr>
              <a:t>החיידק </a:t>
            </a:r>
            <a:r>
              <a:rPr lang="en-US" sz="1400" b="1" dirty="0">
                <a:solidFill>
                  <a:prstClr val="black"/>
                </a:solidFill>
              </a:rPr>
              <a:t>Moraxella </a:t>
            </a:r>
            <a:r>
              <a:rPr lang="en-US" sz="1400" b="1" dirty="0" err="1">
                <a:solidFill>
                  <a:prstClr val="black"/>
                </a:solidFill>
              </a:rPr>
              <a:t>lacunata</a:t>
            </a:r>
            <a:r>
              <a:rPr lang="he-IL" sz="1400" b="1" dirty="0">
                <a:solidFill>
                  <a:prstClr val="black"/>
                </a:solidFill>
              </a:rPr>
              <a:t> </a:t>
            </a:r>
          </a:p>
          <a:p>
            <a:r>
              <a:rPr lang="he-IL" sz="1400" b="1" dirty="0">
                <a:solidFill>
                  <a:prstClr val="black"/>
                </a:solidFill>
              </a:rPr>
              <a:t>(בתמונה הימנית) </a:t>
            </a:r>
          </a:p>
          <a:p>
            <a:r>
              <a:rPr lang="he-IL" sz="1400" b="1" dirty="0">
                <a:solidFill>
                  <a:prstClr val="black"/>
                </a:solidFill>
              </a:rPr>
              <a:t>שגורם לדלקת בלובן העין </a:t>
            </a:r>
          </a:p>
          <a:p>
            <a:r>
              <a:rPr lang="he-IL" sz="1400" b="1" dirty="0">
                <a:solidFill>
                  <a:prstClr val="black"/>
                </a:solidFill>
              </a:rPr>
              <a:t>ובצד התחתון של העפעפיים</a:t>
            </a:r>
            <a:endParaRPr lang="he-IL" sz="1400" b="1" dirty="0"/>
          </a:p>
        </p:txBody>
      </p:sp>
      <p:pic>
        <p:nvPicPr>
          <p:cNvPr id="6" name="תמונה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3552" y="4869160"/>
            <a:ext cx="2790256" cy="1852032"/>
          </a:xfrm>
          <a:prstGeom prst="rect">
            <a:avLst/>
          </a:prstGeom>
        </p:spPr>
      </p:pic>
      <p:sp>
        <p:nvSpPr>
          <p:cNvPr id="7" name="מלבן 6"/>
          <p:cNvSpPr/>
          <p:nvPr/>
        </p:nvSpPr>
        <p:spPr>
          <a:xfrm>
            <a:off x="5628456" y="6182727"/>
            <a:ext cx="4572000" cy="230832"/>
          </a:xfrm>
          <a:prstGeom prst="rect">
            <a:avLst/>
          </a:prstGeom>
        </p:spPr>
        <p:txBody>
          <a:bodyPr>
            <a:spAutoFit/>
          </a:bodyPr>
          <a:lstStyle/>
          <a:p>
            <a:r>
              <a:rPr lang="he-IL" sz="900" dirty="0">
                <a:ea typeface="Calibri" panose="020F0502020204030204" pitchFamily="34" charset="0"/>
              </a:rPr>
              <a:t>מקור חיידקים: </a:t>
            </a:r>
            <a:r>
              <a:rPr lang="en-US" sz="900" dirty="0">
                <a:latin typeface="Calibri" panose="020F0502020204030204" pitchFamily="34" charset="0"/>
                <a:ea typeface="Calibri" panose="020F0502020204030204" pitchFamily="34" charset="0"/>
              </a:rPr>
              <a:t>Public Health Image Library (PHIL)</a:t>
            </a:r>
            <a:r>
              <a:rPr lang="he-IL" sz="900" dirty="0">
                <a:ea typeface="Calibri" panose="020F0502020204030204" pitchFamily="34" charset="0"/>
              </a:rPr>
              <a:t>, מתוך </a:t>
            </a:r>
            <a:r>
              <a:rPr lang="he-IL" sz="900" dirty="0" err="1">
                <a:ea typeface="Calibri" panose="020F0502020204030204" pitchFamily="34" charset="0"/>
              </a:rPr>
              <a:t>ויקישיתוף</a:t>
            </a:r>
            <a:endParaRPr lang="he-IL" sz="900" dirty="0"/>
          </a:p>
        </p:txBody>
      </p:sp>
      <p:sp>
        <p:nvSpPr>
          <p:cNvPr id="2" name="מלבן 1"/>
          <p:cNvSpPr/>
          <p:nvPr/>
        </p:nvSpPr>
        <p:spPr>
          <a:xfrm>
            <a:off x="7765528" y="6413559"/>
            <a:ext cx="2506936" cy="230832"/>
          </a:xfrm>
          <a:prstGeom prst="rect">
            <a:avLst/>
          </a:prstGeom>
        </p:spPr>
        <p:txBody>
          <a:bodyPr wrap="square">
            <a:spAutoFit/>
          </a:bodyPr>
          <a:lstStyle/>
          <a:p>
            <a:r>
              <a:rPr lang="he-IL" sz="900" dirty="0"/>
              <a:t>צילום עין: </a:t>
            </a:r>
            <a:r>
              <a:rPr lang="en-US" sz="900" dirty="0" err="1"/>
              <a:t>Rbmorley</a:t>
            </a:r>
            <a:r>
              <a:rPr lang="en-US" sz="900" dirty="0"/>
              <a:t>, </a:t>
            </a:r>
            <a:r>
              <a:rPr lang="he-IL" sz="900" dirty="0"/>
              <a:t>מתוך </a:t>
            </a:r>
            <a:r>
              <a:rPr lang="he-IL" sz="900" dirty="0" err="1"/>
              <a:t>ויקישיתוף</a:t>
            </a:r>
            <a:endParaRPr lang="he-IL" sz="900" dirty="0"/>
          </a:p>
        </p:txBody>
      </p:sp>
      <p:sp>
        <p:nvSpPr>
          <p:cNvPr id="12" name="Rectangle 3"/>
          <p:cNvSpPr/>
          <p:nvPr/>
        </p:nvSpPr>
        <p:spPr>
          <a:xfrm>
            <a:off x="1991545"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Tree>
    <p:extLst>
      <p:ext uri="{BB962C8B-B14F-4D97-AF65-F5344CB8AC3E}">
        <p14:creationId xmlns:p14="http://schemas.microsoft.com/office/powerpoint/2010/main" val="2405769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1809750" y="26989"/>
            <a:ext cx="8229600" cy="439737"/>
          </a:xfrm>
        </p:spPr>
        <p:txBody>
          <a:bodyPr/>
          <a:lstStyle/>
          <a:p>
            <a:pPr eaLnBrk="1" fontAlgn="auto" hangingPunct="1">
              <a:defRPr/>
            </a:pPr>
            <a:r>
              <a:rPr lang="he-IL" sz="1800" b="1" dirty="0">
                <a:solidFill>
                  <a:srgbClr val="FF6600"/>
                </a:solidFill>
                <a:ea typeface="+mn-ea"/>
              </a:rPr>
              <a:t>רעלנים</a:t>
            </a:r>
            <a:endParaRPr lang="he-IL" sz="1800" dirty="0">
              <a:solidFill>
                <a:prstClr val="black"/>
              </a:solidFill>
              <a:ea typeface="+mn-ea"/>
            </a:endParaRPr>
          </a:p>
        </p:txBody>
      </p:sp>
      <p:pic>
        <p:nvPicPr>
          <p:cNvPr id="1026" name="Picture 2" descr="Opisthotonus in a patient suffering from tetanus - Painting by Sir Charles Bell - 18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776" y="3573016"/>
            <a:ext cx="3960440" cy="2571040"/>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2639616" y="6093297"/>
            <a:ext cx="6590506" cy="646331"/>
          </a:xfrm>
          <a:prstGeom prst="rect">
            <a:avLst/>
          </a:prstGeom>
        </p:spPr>
        <p:txBody>
          <a:bodyPr wrap="square">
            <a:spAutoFit/>
          </a:bodyPr>
          <a:lstStyle/>
          <a:p>
            <a:pPr algn="ctr"/>
            <a:r>
              <a:rPr lang="he-IL" sz="1200" b="1" dirty="0" err="1">
                <a:solidFill>
                  <a:prstClr val="black"/>
                </a:solidFill>
              </a:rPr>
              <a:t>צפידה</a:t>
            </a:r>
            <a:r>
              <a:rPr lang="he-IL" sz="1200" b="1" dirty="0">
                <a:solidFill>
                  <a:prstClr val="black"/>
                </a:solidFill>
              </a:rPr>
              <a:t> אצל חייל שחלה בטטנוס</a:t>
            </a:r>
          </a:p>
          <a:p>
            <a:pPr algn="ctr"/>
            <a:r>
              <a:rPr lang="he-IL" sz="1200" b="1" dirty="0">
                <a:solidFill>
                  <a:prstClr val="black"/>
                </a:solidFill>
              </a:rPr>
              <a:t>ציור משנת 1809</a:t>
            </a:r>
          </a:p>
          <a:p>
            <a:pPr algn="ctr"/>
            <a:r>
              <a:rPr lang="he-IL" sz="1200" b="1" dirty="0">
                <a:solidFill>
                  <a:prstClr val="black"/>
                </a:solidFill>
              </a:rPr>
              <a:t>מאת </a:t>
            </a:r>
            <a:r>
              <a:rPr lang="en-US" sz="1200" b="1" dirty="0">
                <a:solidFill>
                  <a:prstClr val="black"/>
                </a:solidFill>
              </a:rPr>
              <a:t>Sir Charles Bell - http://</a:t>
            </a:r>
            <a:r>
              <a:rPr lang="he-IL" sz="1200" b="1" dirty="0">
                <a:solidFill>
                  <a:prstClr val="black"/>
                </a:solidFill>
              </a:rPr>
              <a:t> ויקיפדיה העברית</a:t>
            </a:r>
          </a:p>
        </p:txBody>
      </p:sp>
      <p:sp>
        <p:nvSpPr>
          <p:cNvPr id="3" name="מלבן 2"/>
          <p:cNvSpPr/>
          <p:nvPr/>
        </p:nvSpPr>
        <p:spPr>
          <a:xfrm>
            <a:off x="1809750" y="548680"/>
            <a:ext cx="8229600" cy="2862322"/>
          </a:xfrm>
          <a:prstGeom prst="rect">
            <a:avLst/>
          </a:prstGeom>
        </p:spPr>
        <p:txBody>
          <a:bodyPr wrap="square">
            <a:spAutoFit/>
          </a:bodyPr>
          <a:lstStyle/>
          <a:p>
            <a:r>
              <a:rPr lang="he-IL" dirty="0">
                <a:latin typeface="Arimo"/>
              </a:rPr>
              <a:t>מחלה הנגרמת על ידי חיידק הטטנוס  </a:t>
            </a:r>
            <a:r>
              <a:rPr lang="en-US" dirty="0">
                <a:latin typeface="Arimo"/>
              </a:rPr>
              <a:t>(Clostridium </a:t>
            </a:r>
            <a:r>
              <a:rPr lang="en-US" dirty="0" err="1">
                <a:latin typeface="Arimo"/>
              </a:rPr>
              <a:t>tetani</a:t>
            </a:r>
            <a:r>
              <a:rPr lang="en-US" dirty="0">
                <a:latin typeface="Arimo"/>
              </a:rPr>
              <a:t>)</a:t>
            </a:r>
            <a:r>
              <a:rPr lang="he-IL" dirty="0">
                <a:latin typeface="Arimo"/>
              </a:rPr>
              <a:t>. זהו חיידק שנבגיו נמצאים בכל מקום בסביבה – באדמה, באבק, על פני העור ואפילו במעי. </a:t>
            </a:r>
            <a:r>
              <a:rPr lang="he-IL" dirty="0"/>
              <a:t/>
            </a:r>
            <a:br>
              <a:rPr lang="he-IL" dirty="0"/>
            </a:br>
            <a:r>
              <a:rPr lang="he-IL" dirty="0">
                <a:latin typeface="Arimo"/>
              </a:rPr>
              <a:t>על מנת להתרבות הוא זקוק לתנאים מחוסרי חמצן. פצעים מהווים תנאים אידאלים לשגשוגו. </a:t>
            </a:r>
            <a:r>
              <a:rPr lang="he-IL" dirty="0"/>
              <a:t/>
            </a:r>
            <a:br>
              <a:rPr lang="he-IL" dirty="0"/>
            </a:br>
            <a:r>
              <a:rPr lang="he-IL" dirty="0">
                <a:latin typeface="Arimo"/>
              </a:rPr>
              <a:t>כאשר החיידק מתרבה הוא מפריש רעלנים, הנזק נגרם על ידי רעלן שהחיידק מפריש שפוגע בפעילות מערכת עצבים. הרעלן מעכב הפרשה של </a:t>
            </a:r>
            <a:r>
              <a:rPr lang="he-IL" dirty="0" err="1">
                <a:latin typeface="Arimo"/>
              </a:rPr>
              <a:t>נוירוטרנסמיטור</a:t>
            </a:r>
            <a:r>
              <a:rPr lang="he-IL" dirty="0">
                <a:latin typeface="Arimo"/>
              </a:rPr>
              <a:t> מסוים שיש לו השפעה מעכבת. כתוצאה מהסרת העיכוב יש פעילות יתר של מערכת העצבים הגורמת להתכווצויות נוקשות ומתמשכות של שרירים ולפרכוסים קשים אשר לעתים קרובות מובילים לשברים בעצמות ולמוות בשל קושי נשימתי. המחלה מלווה בכאב וסבל עז. </a:t>
            </a:r>
            <a:r>
              <a:rPr lang="he-IL" dirty="0"/>
              <a:t/>
            </a:r>
            <a:br>
              <a:rPr lang="he-IL" dirty="0"/>
            </a:br>
            <a:r>
              <a:rPr lang="he-IL" dirty="0">
                <a:latin typeface="Arimo"/>
              </a:rPr>
              <a:t>שיעור התמותה מטטנוס – 1 מתוך 5 חולים. ולכן נהוג לחסן את האוכלוסייה נגד טטנוס החל מגיל חודשיים.</a:t>
            </a:r>
            <a:endParaRPr lang="he-IL" dirty="0"/>
          </a:p>
        </p:txBody>
      </p:sp>
      <p:sp>
        <p:nvSpPr>
          <p:cNvPr id="7" name="Rectangle 3"/>
          <p:cNvSpPr/>
          <p:nvPr/>
        </p:nvSpPr>
        <p:spPr>
          <a:xfrm>
            <a:off x="1991545"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Tree>
    <p:extLst>
      <p:ext uri="{BB962C8B-B14F-4D97-AF65-F5344CB8AC3E}">
        <p14:creationId xmlns:p14="http://schemas.microsoft.com/office/powerpoint/2010/main" val="2702027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1809750" y="26989"/>
            <a:ext cx="8229600" cy="439737"/>
          </a:xfrm>
        </p:spPr>
        <p:txBody>
          <a:bodyPr/>
          <a:lstStyle/>
          <a:p>
            <a:pPr eaLnBrk="1" fontAlgn="auto" hangingPunct="1">
              <a:defRPr/>
            </a:pPr>
            <a:r>
              <a:rPr lang="he-IL" sz="1800" b="1" dirty="0">
                <a:solidFill>
                  <a:srgbClr val="FF6600"/>
                </a:solidFill>
                <a:ea typeface="+mn-ea"/>
              </a:rPr>
              <a:t>רעלן הכולרה</a:t>
            </a:r>
            <a:endParaRPr lang="he-IL" sz="1800" dirty="0">
              <a:solidFill>
                <a:prstClr val="black"/>
              </a:solidFill>
              <a:ea typeface="+mn-ea"/>
            </a:endParaRPr>
          </a:p>
        </p:txBody>
      </p:sp>
      <p:sp>
        <p:nvSpPr>
          <p:cNvPr id="3" name="מלבן 2"/>
          <p:cNvSpPr/>
          <p:nvPr/>
        </p:nvSpPr>
        <p:spPr>
          <a:xfrm>
            <a:off x="1809750" y="548681"/>
            <a:ext cx="8229600" cy="2031325"/>
          </a:xfrm>
          <a:prstGeom prst="rect">
            <a:avLst/>
          </a:prstGeom>
        </p:spPr>
        <p:txBody>
          <a:bodyPr wrap="square">
            <a:spAutoFit/>
          </a:bodyPr>
          <a:lstStyle/>
          <a:p>
            <a:r>
              <a:rPr lang="he-IL" dirty="0">
                <a:solidFill>
                  <a:prstClr val="black"/>
                </a:solidFill>
                <a:latin typeface="Arimo"/>
              </a:rPr>
              <a:t>מחלה הכוֹלֶרָה היא מחלה מדבקת המופצת על ידי חיידק ומגיעה לעתים לממדי מגפה. הנזק נגרם על ידי רעלן חלבוני שהחיידק מפריש</a:t>
            </a:r>
            <a:r>
              <a:rPr lang="he-IL" dirty="0">
                <a:solidFill>
                  <a:prstClr val="black"/>
                </a:solidFill>
              </a:rPr>
              <a:t> ש</a:t>
            </a:r>
            <a:r>
              <a:rPr lang="he-IL" dirty="0">
                <a:solidFill>
                  <a:prstClr val="black"/>
                </a:solidFill>
                <a:latin typeface="Arimo"/>
              </a:rPr>
              <a:t>פוגע בתאי האפיתל של מערכת העיכול וגורם לאיבוד מהיר של עד 15 ליטר מים ביממה. איבוד של כמות כה גדולה של מים ומלחים שונים המומסים בהם מובילה להתייבשות ומוות בתוך זמן קצר.  50% מהחולים הבלתי מטופלים מתים מהמחלה. </a:t>
            </a:r>
          </a:p>
          <a:p>
            <a:r>
              <a:rPr lang="he-IL" dirty="0">
                <a:solidFill>
                  <a:prstClr val="black"/>
                </a:solidFill>
                <a:latin typeface="Arimo"/>
              </a:rPr>
              <a:t>המחלה גרמה למגיפות ולתמותה נרחבת לאורך ההיסטוריה. גם כיום היא נפוצה באזורים נרחבים כפי שמתואר בתרשים:</a:t>
            </a:r>
          </a:p>
        </p:txBody>
      </p:sp>
      <p:grpSp>
        <p:nvGrpSpPr>
          <p:cNvPr id="5" name="קבוצה 4"/>
          <p:cNvGrpSpPr/>
          <p:nvPr/>
        </p:nvGrpSpPr>
        <p:grpSpPr>
          <a:xfrm>
            <a:off x="1665734" y="2780928"/>
            <a:ext cx="8894762" cy="3672408"/>
            <a:chOff x="69726" y="2780928"/>
            <a:chExt cx="8894762" cy="3672408"/>
          </a:xfrm>
        </p:grpSpPr>
        <p:sp>
          <p:nvSpPr>
            <p:cNvPr id="2" name="מלבן 1"/>
            <p:cNvSpPr/>
            <p:nvPr/>
          </p:nvSpPr>
          <p:spPr>
            <a:xfrm>
              <a:off x="69726" y="2780928"/>
              <a:ext cx="8894762" cy="3672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50" name="Picture 2" descr="https://upload.wikimedia.org/wikipedia/commons/2/21/Distribution_of_the_cholera.PNG"/>
            <p:cNvPicPr>
              <a:picLocks noChangeAspect="1" noChangeArrowheads="1"/>
            </p:cNvPicPr>
            <p:nvPr/>
          </p:nvPicPr>
          <p:blipFill rotWithShape="1">
            <a:blip r:embed="rId2">
              <a:extLst>
                <a:ext uri="{28A0092B-C50C-407E-A947-70E740481C1C}">
                  <a14:useLocalDpi xmlns:a14="http://schemas.microsoft.com/office/drawing/2010/main" val="0"/>
                </a:ext>
              </a:extLst>
            </a:blip>
            <a:srcRect r="6413"/>
            <a:stretch/>
          </p:blipFill>
          <p:spPr bwMode="auto">
            <a:xfrm>
              <a:off x="2358979" y="2942769"/>
              <a:ext cx="6480720" cy="32047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olera bacteria SE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775" y="3406698"/>
              <a:ext cx="1962520" cy="153513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מלבן 5"/>
          <p:cNvSpPr/>
          <p:nvPr/>
        </p:nvSpPr>
        <p:spPr>
          <a:xfrm>
            <a:off x="1839632" y="4921424"/>
            <a:ext cx="1765227" cy="307777"/>
          </a:xfrm>
          <a:prstGeom prst="rect">
            <a:avLst/>
          </a:prstGeom>
        </p:spPr>
        <p:txBody>
          <a:bodyPr wrap="none">
            <a:spAutoFit/>
          </a:bodyPr>
          <a:lstStyle/>
          <a:p>
            <a:r>
              <a:rPr lang="he-IL" sz="1400" b="1" dirty="0">
                <a:solidFill>
                  <a:prstClr val="black"/>
                </a:solidFill>
                <a:latin typeface="Arimo"/>
              </a:rPr>
              <a:t>החיידק הגורם למחלה</a:t>
            </a:r>
            <a:endParaRPr lang="he-IL" sz="1400" b="1" dirty="0"/>
          </a:p>
        </p:txBody>
      </p:sp>
      <p:sp>
        <p:nvSpPr>
          <p:cNvPr id="10" name="מלבן 9"/>
          <p:cNvSpPr/>
          <p:nvPr/>
        </p:nvSpPr>
        <p:spPr>
          <a:xfrm>
            <a:off x="6312025" y="6093297"/>
            <a:ext cx="1762021" cy="307777"/>
          </a:xfrm>
          <a:prstGeom prst="rect">
            <a:avLst/>
          </a:prstGeom>
        </p:spPr>
        <p:txBody>
          <a:bodyPr wrap="none">
            <a:spAutoFit/>
          </a:bodyPr>
          <a:lstStyle/>
          <a:p>
            <a:r>
              <a:rPr lang="he-IL" sz="1400" b="1" dirty="0">
                <a:solidFill>
                  <a:prstClr val="black"/>
                </a:solidFill>
                <a:latin typeface="Arimo"/>
              </a:rPr>
              <a:t>תפוצת הכולרה בעולם</a:t>
            </a:r>
            <a:endParaRPr lang="he-IL" sz="1400" b="1" dirty="0"/>
          </a:p>
        </p:txBody>
      </p:sp>
      <p:sp>
        <p:nvSpPr>
          <p:cNvPr id="7" name="מלבן 6"/>
          <p:cNvSpPr/>
          <p:nvPr/>
        </p:nvSpPr>
        <p:spPr>
          <a:xfrm>
            <a:off x="7753350" y="6450339"/>
            <a:ext cx="4572000" cy="246221"/>
          </a:xfrm>
          <a:prstGeom prst="rect">
            <a:avLst/>
          </a:prstGeom>
        </p:spPr>
        <p:txBody>
          <a:bodyPr>
            <a:spAutoFit/>
          </a:bodyPr>
          <a:lstStyle/>
          <a:p>
            <a:pPr algn="l"/>
            <a:r>
              <a:rPr lang="en-US" sz="1000" dirty="0">
                <a:latin typeface="Calibri" panose="020F0502020204030204" pitchFamily="34" charset="0"/>
                <a:ea typeface="Calibri" panose="020F0502020204030204" pitchFamily="34" charset="0"/>
              </a:rPr>
              <a:t>Marvel, </a:t>
            </a:r>
            <a:r>
              <a:rPr lang="en-US" sz="1000" u="sng" dirty="0">
                <a:solidFill>
                  <a:srgbClr val="0000FF"/>
                </a:solidFill>
                <a:latin typeface="Calibri" panose="020F0502020204030204" pitchFamily="34" charset="0"/>
                <a:ea typeface="Calibri" panose="020F0502020204030204" pitchFamily="34" charset="0"/>
                <a:hlinkClick r:id="rId4"/>
              </a:rPr>
              <a:t>Distribution of the cholera</a:t>
            </a:r>
            <a:r>
              <a:rPr lang="en-US" sz="1000" dirty="0">
                <a:latin typeface="Calibri" panose="020F0502020204030204" pitchFamily="34" charset="0"/>
                <a:ea typeface="Calibri" panose="020F0502020204030204" pitchFamily="34" charset="0"/>
              </a:rPr>
              <a:t>, </a:t>
            </a:r>
            <a:r>
              <a:rPr lang="en-US" sz="1000" u="sng" dirty="0">
                <a:solidFill>
                  <a:srgbClr val="0000FF"/>
                </a:solidFill>
                <a:latin typeface="Calibri" panose="020F0502020204030204" pitchFamily="34" charset="0"/>
                <a:ea typeface="Calibri" panose="020F0502020204030204" pitchFamily="34" charset="0"/>
                <a:hlinkClick r:id="rId5"/>
              </a:rPr>
              <a:t>CC BY-SA 3.0</a:t>
            </a:r>
            <a:endParaRPr lang="en-US" sz="1000" dirty="0">
              <a:latin typeface="Calibri" panose="020F0502020204030204" pitchFamily="34" charset="0"/>
              <a:ea typeface="Calibri" panose="020F0502020204030204" pitchFamily="34" charset="0"/>
            </a:endParaRPr>
          </a:p>
        </p:txBody>
      </p:sp>
      <p:sp>
        <p:nvSpPr>
          <p:cNvPr id="8" name="מלבן 7"/>
          <p:cNvSpPr/>
          <p:nvPr/>
        </p:nvSpPr>
        <p:spPr>
          <a:xfrm>
            <a:off x="1368005" y="6476343"/>
            <a:ext cx="4536504" cy="230832"/>
          </a:xfrm>
          <a:prstGeom prst="rect">
            <a:avLst/>
          </a:prstGeom>
        </p:spPr>
        <p:txBody>
          <a:bodyPr wrap="square">
            <a:spAutoFit/>
          </a:bodyPr>
          <a:lstStyle/>
          <a:p>
            <a:r>
              <a:rPr lang="he-IL" sz="900" dirty="0">
                <a:ea typeface="Calibri" panose="020F0502020204030204" pitchFamily="34" charset="0"/>
              </a:rPr>
              <a:t>מקור: </a:t>
            </a:r>
            <a:r>
              <a:rPr lang="en-US" sz="900" u="sng" dirty="0">
                <a:solidFill>
                  <a:srgbClr val="0000FF"/>
                </a:solidFill>
                <a:ea typeface="Calibri" panose="020F0502020204030204" pitchFamily="34" charset="0"/>
                <a:hlinkClick r:id="rId6"/>
              </a:rPr>
              <a:t>http://remf.dartmouth.edu/images/bacteriaSEM/source/1.html</a:t>
            </a:r>
            <a:r>
              <a:rPr lang="he-IL" sz="900" dirty="0">
                <a:ea typeface="Calibri" panose="020F0502020204030204" pitchFamily="34" charset="0"/>
              </a:rPr>
              <a:t>, מתוך </a:t>
            </a:r>
            <a:r>
              <a:rPr lang="he-IL" sz="900" dirty="0" err="1">
                <a:ea typeface="Calibri" panose="020F0502020204030204" pitchFamily="34" charset="0"/>
              </a:rPr>
              <a:t>ויקישיתוף</a:t>
            </a:r>
            <a:endParaRPr lang="he-IL" sz="900" dirty="0"/>
          </a:p>
        </p:txBody>
      </p:sp>
      <p:sp>
        <p:nvSpPr>
          <p:cNvPr id="13" name="Rectangle 3"/>
          <p:cNvSpPr/>
          <p:nvPr/>
        </p:nvSpPr>
        <p:spPr>
          <a:xfrm>
            <a:off x="1991545"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Tree>
    <p:extLst>
      <p:ext uri="{BB962C8B-B14F-4D97-AF65-F5344CB8AC3E}">
        <p14:creationId xmlns:p14="http://schemas.microsoft.com/office/powerpoint/2010/main" val="2754842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430</Words>
  <Application>Microsoft Office PowerPoint</Application>
  <PresentationFormat>מותאם אישית</PresentationFormat>
  <Paragraphs>37</Paragraphs>
  <Slides>5</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5</vt:i4>
      </vt:variant>
    </vt:vector>
  </HeadingPairs>
  <TitlesOfParts>
    <vt:vector size="6" baseType="lpstr">
      <vt:lpstr>ערכת נושא Office</vt:lpstr>
      <vt:lpstr>חיידקים פתוגנים</vt:lpstr>
      <vt:lpstr>חיידקים פתוגנים (גורמי מחלות)</vt:lpstr>
      <vt:lpstr>הנזק שחיידקים פתוגנים גורמים</vt:lpstr>
      <vt:lpstr>רעלנים</vt:lpstr>
      <vt:lpstr>רעלן הכולרה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חיידקים פתוגים</dc:title>
  <dc:creator>Avichai Halevi</dc:creator>
  <cp:lastModifiedBy>User</cp:lastModifiedBy>
  <cp:revision>2</cp:revision>
  <dcterms:created xsi:type="dcterms:W3CDTF">2016-11-15T16:53:27Z</dcterms:created>
  <dcterms:modified xsi:type="dcterms:W3CDTF">2017-10-09T13:43:48Z</dcterms:modified>
</cp:coreProperties>
</file>