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4929" r:id="rId10"/>
    <p:sldMasterId id="2147484934" r:id="rId11"/>
    <p:sldMasterId id="2147485421" r:id="rId12"/>
    <p:sldMasterId id="2147485426" r:id="rId13"/>
    <p:sldMasterId id="2147485432" r:id="rId14"/>
    <p:sldMasterId id="2147485437" r:id="rId15"/>
    <p:sldMasterId id="2147485441" r:id="rId16"/>
    <p:sldMasterId id="2147485446" r:id="rId17"/>
    <p:sldMasterId id="2147485451" r:id="rId18"/>
  </p:sldMasterIdLst>
  <p:notesMasterIdLst>
    <p:notesMasterId r:id="rId90"/>
  </p:notesMasterIdLst>
  <p:sldIdLst>
    <p:sldId id="571" r:id="rId19"/>
    <p:sldId id="580" r:id="rId20"/>
    <p:sldId id="581" r:id="rId21"/>
    <p:sldId id="337" r:id="rId22"/>
    <p:sldId id="560" r:id="rId23"/>
    <p:sldId id="563" r:id="rId24"/>
    <p:sldId id="564" r:id="rId25"/>
    <p:sldId id="561" r:id="rId26"/>
    <p:sldId id="562" r:id="rId27"/>
    <p:sldId id="570" r:id="rId28"/>
    <p:sldId id="545" r:id="rId29"/>
    <p:sldId id="569" r:id="rId30"/>
    <p:sldId id="568" r:id="rId31"/>
    <p:sldId id="466" r:id="rId32"/>
    <p:sldId id="578" r:id="rId33"/>
    <p:sldId id="478" r:id="rId34"/>
    <p:sldId id="501" r:id="rId35"/>
    <p:sldId id="488" r:id="rId36"/>
    <p:sldId id="502" r:id="rId37"/>
    <p:sldId id="583" r:id="rId38"/>
    <p:sldId id="482" r:id="rId39"/>
    <p:sldId id="503" r:id="rId40"/>
    <p:sldId id="567" r:id="rId41"/>
    <p:sldId id="518" r:id="rId42"/>
    <p:sldId id="505" r:id="rId43"/>
    <p:sldId id="479" r:id="rId44"/>
    <p:sldId id="506" r:id="rId45"/>
    <p:sldId id="487" r:id="rId46"/>
    <p:sldId id="507" r:id="rId47"/>
    <p:sldId id="491" r:id="rId48"/>
    <p:sldId id="508" r:id="rId49"/>
    <p:sldId id="509" r:id="rId50"/>
    <p:sldId id="517" r:id="rId51"/>
    <p:sldId id="516" r:id="rId52"/>
    <p:sldId id="490" r:id="rId53"/>
    <p:sldId id="464" r:id="rId54"/>
    <p:sldId id="513" r:id="rId55"/>
    <p:sldId id="511" r:id="rId56"/>
    <p:sldId id="512" r:id="rId57"/>
    <p:sldId id="451" r:id="rId58"/>
    <p:sldId id="489" r:id="rId59"/>
    <p:sldId id="521" r:id="rId60"/>
    <p:sldId id="520" r:id="rId61"/>
    <p:sldId id="522" r:id="rId62"/>
    <p:sldId id="552" r:id="rId63"/>
    <p:sldId id="551" r:id="rId64"/>
    <p:sldId id="557" r:id="rId65"/>
    <p:sldId id="558" r:id="rId66"/>
    <p:sldId id="524" r:id="rId67"/>
    <p:sldId id="525" r:id="rId68"/>
    <p:sldId id="574" r:id="rId69"/>
    <p:sldId id="495" r:id="rId70"/>
    <p:sldId id="550" r:id="rId71"/>
    <p:sldId id="496" r:id="rId72"/>
    <p:sldId id="582" r:id="rId73"/>
    <p:sldId id="498" r:id="rId74"/>
    <p:sldId id="497" r:id="rId75"/>
    <p:sldId id="526" r:id="rId76"/>
    <p:sldId id="553" r:id="rId77"/>
    <p:sldId id="554" r:id="rId78"/>
    <p:sldId id="499" r:id="rId79"/>
    <p:sldId id="529" r:id="rId80"/>
    <p:sldId id="527" r:id="rId81"/>
    <p:sldId id="537" r:id="rId82"/>
    <p:sldId id="531" r:id="rId83"/>
    <p:sldId id="538" r:id="rId84"/>
    <p:sldId id="500" r:id="rId85"/>
    <p:sldId id="539" r:id="rId86"/>
    <p:sldId id="577" r:id="rId87"/>
    <p:sldId id="584" r:id="rId88"/>
    <p:sldId id="585" r:id="rId8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366FB4"/>
    <a:srgbClr val="6294D0"/>
    <a:srgbClr val="FFFF9F"/>
    <a:srgbClr val="FFFFCC"/>
    <a:srgbClr val="F6FEDA"/>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3" autoAdjust="0"/>
    <p:restoredTop sz="87257" autoAdjust="0"/>
  </p:normalViewPr>
  <p:slideViewPr>
    <p:cSldViewPr>
      <p:cViewPr>
        <p:scale>
          <a:sx n="81" d="100"/>
          <a:sy n="81" d="100"/>
        </p:scale>
        <p:origin x="-10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notesMaster" Target="notesMasters/notesMaster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0E1017B-3399-4E0D-8D34-421090935C89}" type="datetimeFigureOut">
              <a:rPr lang="he-IL"/>
              <a:pPr>
                <a:defRPr/>
              </a:pPr>
              <a:t>ח'/שבט/תשע"ח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63E031C-3E59-4819-BFED-F0AC73E6A84D}" type="slidenum">
              <a:rPr lang="he-IL"/>
              <a:pPr>
                <a:defRPr/>
              </a:pPr>
              <a:t>‹#›</a:t>
            </a:fld>
            <a:endParaRPr lang="he-IL" dirty="0"/>
          </a:p>
        </p:txBody>
      </p:sp>
    </p:spTree>
    <p:extLst>
      <p:ext uri="{BB962C8B-B14F-4D97-AF65-F5344CB8AC3E}">
        <p14:creationId xmlns:p14="http://schemas.microsoft.com/office/powerpoint/2010/main" val="25939788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A9E851-C8A7-455E-B210-A5CDAE3F56F8}"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97707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B61450BA-F3CC-4CC6-A451-68CF9A98E8A3}" type="slidenum">
              <a:rPr lang="he-IL">
                <a:solidFill>
                  <a:prstClr val="black"/>
                </a:solidFill>
              </a:rPr>
              <a:pPr>
                <a:defRPr/>
              </a:pPr>
              <a:t>8</a:t>
            </a:fld>
            <a:endParaRPr lang="he-IL" dirty="0">
              <a:solidFill>
                <a:prstClr val="black"/>
              </a:solidFill>
            </a:endParaRPr>
          </a:p>
        </p:txBody>
      </p:sp>
    </p:spTree>
    <p:extLst>
      <p:ext uri="{BB962C8B-B14F-4D97-AF65-F5344CB8AC3E}">
        <p14:creationId xmlns:p14="http://schemas.microsoft.com/office/powerpoint/2010/main" val="85807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E9072393-2A89-486C-90D0-003409CDF9E6}" type="slidenum">
              <a:rPr lang="he-IL">
                <a:solidFill>
                  <a:prstClr val="black"/>
                </a:solidFill>
              </a:rPr>
              <a:pPr>
                <a:defRPr/>
              </a:pPr>
              <a:t>9</a:t>
            </a:fld>
            <a:endParaRPr lang="he-IL" dirty="0">
              <a:solidFill>
                <a:prstClr val="black"/>
              </a:solidFill>
            </a:endParaRPr>
          </a:p>
        </p:txBody>
      </p:sp>
    </p:spTree>
    <p:extLst>
      <p:ext uri="{BB962C8B-B14F-4D97-AF65-F5344CB8AC3E}">
        <p14:creationId xmlns:p14="http://schemas.microsoft.com/office/powerpoint/2010/main" val="136722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EDB7C3CB-7C8F-4B49-A746-6D9623F0C730}" type="slidenum">
              <a:rPr lang="he-IL">
                <a:solidFill>
                  <a:prstClr val="black"/>
                </a:solidFill>
              </a:rPr>
              <a:pPr>
                <a:defRPr/>
              </a:pPr>
              <a:t>10</a:t>
            </a:fld>
            <a:endParaRPr lang="he-IL" dirty="0">
              <a:solidFill>
                <a:prstClr val="black"/>
              </a:solidFill>
            </a:endParaRPr>
          </a:p>
        </p:txBody>
      </p:sp>
    </p:spTree>
    <p:extLst>
      <p:ext uri="{BB962C8B-B14F-4D97-AF65-F5344CB8AC3E}">
        <p14:creationId xmlns:p14="http://schemas.microsoft.com/office/powerpoint/2010/main" val="31301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85BC3BD2-84C6-444F-B8FC-8EC729667211}" type="slidenum">
              <a:rPr lang="he-IL">
                <a:solidFill>
                  <a:prstClr val="black"/>
                </a:solidFill>
              </a:rPr>
              <a:pPr>
                <a:defRPr/>
              </a:pPr>
              <a:t>23</a:t>
            </a:fld>
            <a:endParaRPr lang="he-IL" dirty="0">
              <a:solidFill>
                <a:prstClr val="black"/>
              </a:solidFill>
            </a:endParaRPr>
          </a:p>
        </p:txBody>
      </p:sp>
    </p:spTree>
    <p:extLst>
      <p:ext uri="{BB962C8B-B14F-4D97-AF65-F5344CB8AC3E}">
        <p14:creationId xmlns:p14="http://schemas.microsoft.com/office/powerpoint/2010/main" val="311565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21EE5A7A-9DE5-40BD-B6BD-77BAD5ADD44A}" type="slidenum">
              <a:rPr lang="he-IL" smtClean="0"/>
              <a:pPr>
                <a:defRPr/>
              </a:pPr>
              <a:t>40</a:t>
            </a:fld>
            <a:endParaRPr lang="he-IL" dirty="0"/>
          </a:p>
        </p:txBody>
      </p:sp>
    </p:spTree>
    <p:extLst>
      <p:ext uri="{BB962C8B-B14F-4D97-AF65-F5344CB8AC3E}">
        <p14:creationId xmlns:p14="http://schemas.microsoft.com/office/powerpoint/2010/main" val="317032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D1831798-FB02-4EE5-9A46-C25C880813F2}" type="slidenum">
              <a:rPr lang="he-IL" smtClean="0"/>
              <a:pPr>
                <a:defRPr/>
              </a:pPr>
              <a:t>53</a:t>
            </a:fld>
            <a:endParaRPr lang="he-IL" dirty="0"/>
          </a:p>
        </p:txBody>
      </p:sp>
    </p:spTree>
    <p:extLst>
      <p:ext uri="{BB962C8B-B14F-4D97-AF65-F5344CB8AC3E}">
        <p14:creationId xmlns:p14="http://schemas.microsoft.com/office/powerpoint/2010/main" val="2426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D6B26ABF-BF7F-4DF2-AA5E-FCFD40894453}" type="slidenum">
              <a:rPr lang="he-IL">
                <a:solidFill>
                  <a:prstClr val="black"/>
                </a:solidFill>
              </a:rPr>
              <a:pPr>
                <a:defRPr/>
              </a:pPr>
              <a:t>70</a:t>
            </a:fld>
            <a:endParaRPr lang="he-IL" dirty="0">
              <a:solidFill>
                <a:prstClr val="black"/>
              </a:solidFill>
            </a:endParaRPr>
          </a:p>
        </p:txBody>
      </p:sp>
    </p:spTree>
    <p:extLst>
      <p:ext uri="{BB962C8B-B14F-4D97-AF65-F5344CB8AC3E}">
        <p14:creationId xmlns:p14="http://schemas.microsoft.com/office/powerpoint/2010/main" val="214381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55536C6B-CA76-41B5-9E00-E1CA2656CB53}" type="slidenum">
              <a:rPr lang="he-IL">
                <a:solidFill>
                  <a:prstClr val="black"/>
                </a:solidFill>
              </a:rPr>
              <a:pPr>
                <a:defRPr/>
              </a:pPr>
              <a:t>71</a:t>
            </a:fld>
            <a:endParaRPr lang="he-IL" dirty="0">
              <a:solidFill>
                <a:prstClr val="black"/>
              </a:solidFill>
            </a:endParaRPr>
          </a:p>
        </p:txBody>
      </p:sp>
    </p:spTree>
    <p:extLst>
      <p:ext uri="{BB962C8B-B14F-4D97-AF65-F5344CB8AC3E}">
        <p14:creationId xmlns:p14="http://schemas.microsoft.com/office/powerpoint/2010/main" val="191942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677669A-1074-4D7B-8FB2-84DD07D1355B}"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8B9613-1A80-4953-BC90-3DA3DE195514}" type="slidenum">
              <a:rPr lang="he-IL"/>
              <a:pPr>
                <a:defRPr/>
              </a:pPr>
              <a:t>‹#›</a:t>
            </a:fld>
            <a:endParaRPr lang="he-IL" dirty="0"/>
          </a:p>
        </p:txBody>
      </p:sp>
    </p:spTree>
    <p:extLst>
      <p:ext uri="{BB962C8B-B14F-4D97-AF65-F5344CB8AC3E}">
        <p14:creationId xmlns:p14="http://schemas.microsoft.com/office/powerpoint/2010/main" val="6283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7FDBE4-8527-4753-91D3-C33C2AFEA5D2}" type="slidenum">
              <a:rPr lang="he-IL"/>
              <a:pPr>
                <a:defRPr/>
              </a:pPr>
              <a:t>‹#›</a:t>
            </a:fld>
            <a:endParaRPr lang="he-IL" dirty="0"/>
          </a:p>
        </p:txBody>
      </p:sp>
    </p:spTree>
    <p:extLst>
      <p:ext uri="{BB962C8B-B14F-4D97-AF65-F5344CB8AC3E}">
        <p14:creationId xmlns:p14="http://schemas.microsoft.com/office/powerpoint/2010/main" val="233906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0B77B4-6D59-44CE-832C-D72CB0F81F73}"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3C4237B-C3A9-4819-9030-749036E38F09}" type="slidenum">
              <a:rPr lang="he-IL"/>
              <a:pPr>
                <a:defRPr/>
              </a:pPr>
              <a:t>‹#›</a:t>
            </a:fld>
            <a:endParaRPr lang="he-IL" dirty="0"/>
          </a:p>
        </p:txBody>
      </p:sp>
    </p:spTree>
    <p:extLst>
      <p:ext uri="{BB962C8B-B14F-4D97-AF65-F5344CB8AC3E}">
        <p14:creationId xmlns:p14="http://schemas.microsoft.com/office/powerpoint/2010/main" val="264340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3C6528-28EC-4438-8E15-49956BBE5F87}" type="slidenum">
              <a:rPr lang="he-IL"/>
              <a:pPr>
                <a:defRPr/>
              </a:pPr>
              <a:t>‹#›</a:t>
            </a:fld>
            <a:endParaRPr lang="he-IL" dirty="0"/>
          </a:p>
        </p:txBody>
      </p:sp>
    </p:spTree>
    <p:extLst>
      <p:ext uri="{BB962C8B-B14F-4D97-AF65-F5344CB8AC3E}">
        <p14:creationId xmlns:p14="http://schemas.microsoft.com/office/powerpoint/2010/main" val="387157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E84E1C-53FB-435B-A764-2A952A674FF7}" type="slidenum">
              <a:rPr lang="he-IL"/>
              <a:pPr>
                <a:defRPr/>
              </a:pPr>
              <a:t>‹#›</a:t>
            </a:fld>
            <a:endParaRPr lang="he-IL" dirty="0"/>
          </a:p>
        </p:txBody>
      </p:sp>
    </p:spTree>
    <p:extLst>
      <p:ext uri="{BB962C8B-B14F-4D97-AF65-F5344CB8AC3E}">
        <p14:creationId xmlns:p14="http://schemas.microsoft.com/office/powerpoint/2010/main" val="349231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BCA6C1-EBF7-4F09-B17A-EAAEB858FC20}"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D63373-4687-4F87-BE0E-668A73441418}" type="slidenum">
              <a:rPr lang="he-IL"/>
              <a:pPr>
                <a:defRPr/>
              </a:pPr>
              <a:t>‹#›</a:t>
            </a:fld>
            <a:endParaRPr lang="he-IL" dirty="0"/>
          </a:p>
        </p:txBody>
      </p:sp>
    </p:spTree>
    <p:extLst>
      <p:ext uri="{BB962C8B-B14F-4D97-AF65-F5344CB8AC3E}">
        <p14:creationId xmlns:p14="http://schemas.microsoft.com/office/powerpoint/2010/main" val="286856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157AAAE-BBC1-4523-AD10-91B50EDF8005}" type="slidenum">
              <a:rPr lang="he-IL"/>
              <a:pPr>
                <a:defRPr/>
              </a:pPr>
              <a:t>‹#›</a:t>
            </a:fld>
            <a:endParaRPr lang="he-IL" dirty="0"/>
          </a:p>
        </p:txBody>
      </p:sp>
    </p:spTree>
    <p:extLst>
      <p:ext uri="{BB962C8B-B14F-4D97-AF65-F5344CB8AC3E}">
        <p14:creationId xmlns:p14="http://schemas.microsoft.com/office/powerpoint/2010/main" val="320246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C36277B-2D89-48F7-B8CC-12836A743AB9}" type="slidenum">
              <a:rPr lang="he-IL"/>
              <a:pPr>
                <a:defRPr/>
              </a:pPr>
              <a:t>‹#›</a:t>
            </a:fld>
            <a:endParaRPr lang="he-IL" dirty="0"/>
          </a:p>
        </p:txBody>
      </p:sp>
    </p:spTree>
    <p:extLst>
      <p:ext uri="{BB962C8B-B14F-4D97-AF65-F5344CB8AC3E}">
        <p14:creationId xmlns:p14="http://schemas.microsoft.com/office/powerpoint/2010/main" val="6141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E8AE760-5F5E-43C6-B3D5-E7C349FDC594}"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7D92DB7-4292-4F83-8CE8-9E6A35722B83}" type="slidenum">
              <a:rPr lang="he-IL"/>
              <a:pPr>
                <a:defRPr/>
              </a:pPr>
              <a:t>‹#›</a:t>
            </a:fld>
            <a:endParaRPr lang="he-IL" dirty="0"/>
          </a:p>
        </p:txBody>
      </p:sp>
    </p:spTree>
    <p:extLst>
      <p:ext uri="{BB962C8B-B14F-4D97-AF65-F5344CB8AC3E}">
        <p14:creationId xmlns:p14="http://schemas.microsoft.com/office/powerpoint/2010/main" val="316009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7E6BAC-AF3B-43B8-9626-03685DED3618}" type="slidenum">
              <a:rPr lang="he-IL"/>
              <a:pPr>
                <a:defRPr/>
              </a:pPr>
              <a:t>‹#›</a:t>
            </a:fld>
            <a:endParaRPr lang="he-IL" dirty="0"/>
          </a:p>
        </p:txBody>
      </p:sp>
    </p:spTree>
    <p:extLst>
      <p:ext uri="{BB962C8B-B14F-4D97-AF65-F5344CB8AC3E}">
        <p14:creationId xmlns:p14="http://schemas.microsoft.com/office/powerpoint/2010/main" val="6746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4B9C1D-0654-4BA3-AF33-99A7A9EB745E}" type="slidenum">
              <a:rPr lang="he-IL"/>
              <a:pPr>
                <a:defRPr/>
              </a:pPr>
              <a:t>‹#›</a:t>
            </a:fld>
            <a:endParaRPr lang="he-IL" dirty="0"/>
          </a:p>
        </p:txBody>
      </p:sp>
    </p:spTree>
    <p:extLst>
      <p:ext uri="{BB962C8B-B14F-4D97-AF65-F5344CB8AC3E}">
        <p14:creationId xmlns:p14="http://schemas.microsoft.com/office/powerpoint/2010/main" val="155300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742FB94-54BD-4946-84C2-11386206FC46}" type="slidenum">
              <a:rPr lang="he-IL"/>
              <a:pPr>
                <a:defRPr/>
              </a:pPr>
              <a:t>‹#›</a:t>
            </a:fld>
            <a:endParaRPr lang="he-IL" dirty="0"/>
          </a:p>
        </p:txBody>
      </p:sp>
    </p:spTree>
    <p:extLst>
      <p:ext uri="{BB962C8B-B14F-4D97-AF65-F5344CB8AC3E}">
        <p14:creationId xmlns:p14="http://schemas.microsoft.com/office/powerpoint/2010/main" val="2569346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BD684C-6F91-4E6E-81A1-E2FFC8AE581B}"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0DFB70B-76EF-4B83-8906-EA98BBB09AE6}" type="slidenum">
              <a:rPr lang="he-IL"/>
              <a:pPr>
                <a:defRPr/>
              </a:pPr>
              <a:t>‹#›</a:t>
            </a:fld>
            <a:endParaRPr lang="he-IL" dirty="0"/>
          </a:p>
        </p:txBody>
      </p:sp>
    </p:spTree>
    <p:extLst>
      <p:ext uri="{BB962C8B-B14F-4D97-AF65-F5344CB8AC3E}">
        <p14:creationId xmlns:p14="http://schemas.microsoft.com/office/powerpoint/2010/main" val="209455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C610FC-881C-4A2B-96BF-C491BB700150}" type="slidenum">
              <a:rPr lang="he-IL"/>
              <a:pPr>
                <a:defRPr/>
              </a:pPr>
              <a:t>‹#›</a:t>
            </a:fld>
            <a:endParaRPr lang="he-IL" dirty="0"/>
          </a:p>
        </p:txBody>
      </p:sp>
    </p:spTree>
    <p:extLst>
      <p:ext uri="{BB962C8B-B14F-4D97-AF65-F5344CB8AC3E}">
        <p14:creationId xmlns:p14="http://schemas.microsoft.com/office/powerpoint/2010/main" val="90199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670ED2A-52A6-4ECB-8CDA-F6EAFCAD8B66}" type="slidenum">
              <a:rPr lang="he-IL"/>
              <a:pPr>
                <a:defRPr/>
              </a:pPr>
              <a:t>‹#›</a:t>
            </a:fld>
            <a:endParaRPr lang="he-IL" dirty="0"/>
          </a:p>
        </p:txBody>
      </p:sp>
    </p:spTree>
    <p:extLst>
      <p:ext uri="{BB962C8B-B14F-4D97-AF65-F5344CB8AC3E}">
        <p14:creationId xmlns:p14="http://schemas.microsoft.com/office/powerpoint/2010/main" val="2682058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CB5FCF5-0F7F-4E21-A407-E64675E473C5}"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1054BBB-9751-4EF7-94CF-7B2C569581D6}" type="slidenum">
              <a:rPr lang="he-IL"/>
              <a:pPr>
                <a:defRPr/>
              </a:pPr>
              <a:t>‹#›</a:t>
            </a:fld>
            <a:endParaRPr lang="he-IL" dirty="0"/>
          </a:p>
        </p:txBody>
      </p:sp>
    </p:spTree>
    <p:extLst>
      <p:ext uri="{BB962C8B-B14F-4D97-AF65-F5344CB8AC3E}">
        <p14:creationId xmlns:p14="http://schemas.microsoft.com/office/powerpoint/2010/main" val="323338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FE7B978-D9F7-453C-8DDD-753F343BFAC3}" type="slidenum">
              <a:rPr lang="he-IL"/>
              <a:pPr>
                <a:defRPr/>
              </a:pPr>
              <a:t>‹#›</a:t>
            </a:fld>
            <a:endParaRPr lang="he-IL" dirty="0"/>
          </a:p>
        </p:txBody>
      </p:sp>
    </p:spTree>
    <p:extLst>
      <p:ext uri="{BB962C8B-B14F-4D97-AF65-F5344CB8AC3E}">
        <p14:creationId xmlns:p14="http://schemas.microsoft.com/office/powerpoint/2010/main" val="1519028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A55579E-DD7C-481A-8DED-FA2F8437FADE}" type="slidenum">
              <a:rPr lang="he-IL"/>
              <a:pPr>
                <a:defRPr/>
              </a:pPr>
              <a:t>‹#›</a:t>
            </a:fld>
            <a:endParaRPr lang="he-IL" dirty="0"/>
          </a:p>
        </p:txBody>
      </p:sp>
    </p:spTree>
    <p:extLst>
      <p:ext uri="{BB962C8B-B14F-4D97-AF65-F5344CB8AC3E}">
        <p14:creationId xmlns:p14="http://schemas.microsoft.com/office/powerpoint/2010/main" val="315496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19F5EC6-8B47-48CD-A783-9A11B2EB3B1D}"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321836F-6F8F-47EF-87BF-33D7F01A760C}" type="slidenum">
              <a:rPr lang="he-IL"/>
              <a:pPr>
                <a:defRPr/>
              </a:pPr>
              <a:t>‹#›</a:t>
            </a:fld>
            <a:endParaRPr lang="he-IL" dirty="0"/>
          </a:p>
        </p:txBody>
      </p:sp>
    </p:spTree>
    <p:extLst>
      <p:ext uri="{BB962C8B-B14F-4D97-AF65-F5344CB8AC3E}">
        <p14:creationId xmlns:p14="http://schemas.microsoft.com/office/powerpoint/2010/main" val="71281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04FF0D2-6346-4B8B-8B45-D3B0856BB647}" type="slidenum">
              <a:rPr lang="he-IL"/>
              <a:pPr>
                <a:defRPr/>
              </a:pPr>
              <a:t>‹#›</a:t>
            </a:fld>
            <a:endParaRPr lang="he-IL" dirty="0"/>
          </a:p>
        </p:txBody>
      </p:sp>
    </p:spTree>
    <p:extLst>
      <p:ext uri="{BB962C8B-B14F-4D97-AF65-F5344CB8AC3E}">
        <p14:creationId xmlns:p14="http://schemas.microsoft.com/office/powerpoint/2010/main" val="289140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AF6A40-CF43-4D07-A739-0D0304563DC5}" type="slidenum">
              <a:rPr lang="he-IL"/>
              <a:pPr>
                <a:defRPr/>
              </a:pPr>
              <a:t>‹#›</a:t>
            </a:fld>
            <a:endParaRPr lang="he-IL" dirty="0"/>
          </a:p>
        </p:txBody>
      </p:sp>
    </p:spTree>
    <p:extLst>
      <p:ext uri="{BB962C8B-B14F-4D97-AF65-F5344CB8AC3E}">
        <p14:creationId xmlns:p14="http://schemas.microsoft.com/office/powerpoint/2010/main" val="3655363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21A7BA-6015-47AB-9187-F01D667D04D7}"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C76F91-096E-4156-B0FA-3A903063A7AE}" type="slidenum">
              <a:rPr lang="he-IL"/>
              <a:pPr>
                <a:defRPr/>
              </a:pPr>
              <a:t>‹#›</a:t>
            </a:fld>
            <a:endParaRPr lang="he-IL" dirty="0"/>
          </a:p>
        </p:txBody>
      </p:sp>
    </p:spTree>
    <p:extLst>
      <p:ext uri="{BB962C8B-B14F-4D97-AF65-F5344CB8AC3E}">
        <p14:creationId xmlns:p14="http://schemas.microsoft.com/office/powerpoint/2010/main" val="287393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F25FF8-2B4F-4EB4-87B5-6869369B9F58}" type="slidenum">
              <a:rPr lang="he-IL"/>
              <a:pPr>
                <a:defRPr/>
              </a:pPr>
              <a:t>‹#›</a:t>
            </a:fld>
            <a:endParaRPr lang="he-IL" dirty="0"/>
          </a:p>
        </p:txBody>
      </p:sp>
    </p:spTree>
    <p:extLst>
      <p:ext uri="{BB962C8B-B14F-4D97-AF65-F5344CB8AC3E}">
        <p14:creationId xmlns:p14="http://schemas.microsoft.com/office/powerpoint/2010/main" val="204008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107B038-5435-4166-8E40-6E0B510D1AB2}" type="slidenum">
              <a:rPr lang="he-IL"/>
              <a:pPr>
                <a:defRPr/>
              </a:pPr>
              <a:t>‹#›</a:t>
            </a:fld>
            <a:endParaRPr lang="he-IL" dirty="0"/>
          </a:p>
        </p:txBody>
      </p:sp>
    </p:spTree>
    <p:extLst>
      <p:ext uri="{BB962C8B-B14F-4D97-AF65-F5344CB8AC3E}">
        <p14:creationId xmlns:p14="http://schemas.microsoft.com/office/powerpoint/2010/main" val="1080616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4BCC340-998E-46A8-B22E-DD9521C74083}" type="slidenum">
              <a:rPr lang="he-IL"/>
              <a:pPr>
                <a:defRPr/>
              </a:pPr>
              <a:t>‹#›</a:t>
            </a:fld>
            <a:endParaRPr lang="he-IL" dirty="0"/>
          </a:p>
        </p:txBody>
      </p:sp>
    </p:spTree>
    <p:extLst>
      <p:ext uri="{BB962C8B-B14F-4D97-AF65-F5344CB8AC3E}">
        <p14:creationId xmlns:p14="http://schemas.microsoft.com/office/powerpoint/2010/main" val="2905605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541C33A-E420-408E-9548-D39DD71FA258}"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ED65962-6CC1-4106-B3A8-6FC372C102C3}" type="slidenum">
              <a:rPr lang="he-IL"/>
              <a:pPr>
                <a:defRPr/>
              </a:pPr>
              <a:t>‹#›</a:t>
            </a:fld>
            <a:endParaRPr lang="he-IL" dirty="0"/>
          </a:p>
        </p:txBody>
      </p:sp>
    </p:spTree>
    <p:extLst>
      <p:ext uri="{BB962C8B-B14F-4D97-AF65-F5344CB8AC3E}">
        <p14:creationId xmlns:p14="http://schemas.microsoft.com/office/powerpoint/2010/main" val="839345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30720BF-AB04-442A-A084-DFFE48B44C2F}"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88A01FF-6C91-4FA1-93C6-328425EE15E4}" type="slidenum">
              <a:rPr lang="he-IL"/>
              <a:pPr>
                <a:defRPr/>
              </a:pPr>
              <a:t>‹#›</a:t>
            </a:fld>
            <a:endParaRPr lang="he-IL" dirty="0"/>
          </a:p>
        </p:txBody>
      </p:sp>
    </p:spTree>
    <p:extLst>
      <p:ext uri="{BB962C8B-B14F-4D97-AF65-F5344CB8AC3E}">
        <p14:creationId xmlns:p14="http://schemas.microsoft.com/office/powerpoint/2010/main" val="3616984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A93C9E-F2C9-4C0B-9163-07432369CFD0}" type="slidenum">
              <a:rPr lang="he-IL"/>
              <a:pPr>
                <a:defRPr/>
              </a:pPr>
              <a:t>‹#›</a:t>
            </a:fld>
            <a:endParaRPr lang="he-IL" dirty="0"/>
          </a:p>
        </p:txBody>
      </p:sp>
    </p:spTree>
    <p:extLst>
      <p:ext uri="{BB962C8B-B14F-4D97-AF65-F5344CB8AC3E}">
        <p14:creationId xmlns:p14="http://schemas.microsoft.com/office/powerpoint/2010/main" val="1773001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C27C71B-8FC0-4639-AF64-37F80F2AB54A}" type="slidenum">
              <a:rPr lang="he-IL"/>
              <a:pPr>
                <a:defRPr/>
              </a:pPr>
              <a:t>‹#›</a:t>
            </a:fld>
            <a:endParaRPr lang="he-IL" dirty="0"/>
          </a:p>
        </p:txBody>
      </p:sp>
    </p:spTree>
    <p:extLst>
      <p:ext uri="{BB962C8B-B14F-4D97-AF65-F5344CB8AC3E}">
        <p14:creationId xmlns:p14="http://schemas.microsoft.com/office/powerpoint/2010/main" val="1867722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ACBDC3C-DA20-4EF4-A05F-1E1F7C1E490B}"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98BBBE5-9A67-452E-A061-8B018C62A3F4}" type="slidenum">
              <a:rPr lang="he-IL"/>
              <a:pPr>
                <a:defRPr/>
              </a:pPr>
              <a:t>‹#›</a:t>
            </a:fld>
            <a:endParaRPr lang="he-IL" dirty="0"/>
          </a:p>
        </p:txBody>
      </p:sp>
    </p:spTree>
    <p:extLst>
      <p:ext uri="{BB962C8B-B14F-4D97-AF65-F5344CB8AC3E}">
        <p14:creationId xmlns:p14="http://schemas.microsoft.com/office/powerpoint/2010/main" val="2511248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A21F67-2771-4204-992A-7A3ADDA58585}" type="slidenum">
              <a:rPr lang="he-IL"/>
              <a:pPr>
                <a:defRPr/>
              </a:pPr>
              <a:t>‹#›</a:t>
            </a:fld>
            <a:endParaRPr lang="he-IL" dirty="0"/>
          </a:p>
        </p:txBody>
      </p:sp>
    </p:spTree>
    <p:extLst>
      <p:ext uri="{BB962C8B-B14F-4D97-AF65-F5344CB8AC3E}">
        <p14:creationId xmlns:p14="http://schemas.microsoft.com/office/powerpoint/2010/main" val="2402594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0A5C340-A3FA-4815-A524-90A6876065C8}" type="slidenum">
              <a:rPr lang="he-IL"/>
              <a:pPr>
                <a:defRPr/>
              </a:pPr>
              <a:t>‹#›</a:t>
            </a:fld>
            <a:endParaRPr lang="he-IL" dirty="0"/>
          </a:p>
        </p:txBody>
      </p:sp>
    </p:spTree>
    <p:extLst>
      <p:ext uri="{BB962C8B-B14F-4D97-AF65-F5344CB8AC3E}">
        <p14:creationId xmlns:p14="http://schemas.microsoft.com/office/powerpoint/2010/main" val="212469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B2C692B-212C-496E-8E99-EBAF0C50E8CE}"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6D9D41D1-5235-410A-B1B3-669CEF880749}" type="slidenum">
              <a:rPr lang="he-IL"/>
              <a:pPr>
                <a:defRPr/>
              </a:pPr>
              <a:t>‹#›</a:t>
            </a:fld>
            <a:endParaRPr lang="he-IL" dirty="0"/>
          </a:p>
        </p:txBody>
      </p:sp>
    </p:spTree>
    <p:extLst>
      <p:ext uri="{BB962C8B-B14F-4D97-AF65-F5344CB8AC3E}">
        <p14:creationId xmlns:p14="http://schemas.microsoft.com/office/powerpoint/2010/main" val="269831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FBC833E-6E91-496C-972C-75215ED88F57}"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F9AA279-353B-4036-96B5-7D011DFCC659}" type="slidenum">
              <a:rPr lang="he-IL"/>
              <a:pPr>
                <a:defRPr/>
              </a:pPr>
              <a:t>‹#›</a:t>
            </a:fld>
            <a:endParaRPr lang="he-IL" dirty="0"/>
          </a:p>
        </p:txBody>
      </p:sp>
    </p:spTree>
    <p:extLst>
      <p:ext uri="{BB962C8B-B14F-4D97-AF65-F5344CB8AC3E}">
        <p14:creationId xmlns:p14="http://schemas.microsoft.com/office/powerpoint/2010/main" val="323620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2B4A0D-9F64-48F7-9494-CF04EEEC18CA}"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1A4D4A9-18D3-4392-AA71-91EFB91BEDE2}" type="slidenum">
              <a:rPr lang="he-IL"/>
              <a:pPr>
                <a:defRPr/>
              </a:pPr>
              <a:t>‹#›</a:t>
            </a:fld>
            <a:endParaRPr lang="he-IL" dirty="0"/>
          </a:p>
        </p:txBody>
      </p:sp>
    </p:spTree>
    <p:extLst>
      <p:ext uri="{BB962C8B-B14F-4D97-AF65-F5344CB8AC3E}">
        <p14:creationId xmlns:p14="http://schemas.microsoft.com/office/powerpoint/2010/main" val="960649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D6A8B59-26AA-42D7-9627-29D22FFF1857}" type="slidenum">
              <a:rPr lang="he-IL"/>
              <a:pPr>
                <a:defRPr/>
              </a:pPr>
              <a:t>‹#›</a:t>
            </a:fld>
            <a:endParaRPr lang="he-IL" dirty="0"/>
          </a:p>
        </p:txBody>
      </p:sp>
    </p:spTree>
    <p:extLst>
      <p:ext uri="{BB962C8B-B14F-4D97-AF65-F5344CB8AC3E}">
        <p14:creationId xmlns:p14="http://schemas.microsoft.com/office/powerpoint/2010/main" val="2138650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AE26A06-48AD-4D02-8733-FF6997B09749}" type="slidenum">
              <a:rPr lang="he-IL"/>
              <a:pPr>
                <a:defRPr/>
              </a:pPr>
              <a:t>‹#›</a:t>
            </a:fld>
            <a:endParaRPr lang="he-IL" dirty="0"/>
          </a:p>
        </p:txBody>
      </p:sp>
    </p:spTree>
    <p:extLst>
      <p:ext uri="{BB962C8B-B14F-4D97-AF65-F5344CB8AC3E}">
        <p14:creationId xmlns:p14="http://schemas.microsoft.com/office/powerpoint/2010/main" val="3348420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5EBE858-1BE5-40D6-84C1-435420F059DD}"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655073-2E6A-4FAA-9A2C-5F9CF6AAD712}" type="slidenum">
              <a:rPr lang="he-IL"/>
              <a:pPr>
                <a:defRPr/>
              </a:pPr>
              <a:t>‹#›</a:t>
            </a:fld>
            <a:endParaRPr lang="he-IL" dirty="0"/>
          </a:p>
        </p:txBody>
      </p:sp>
    </p:spTree>
    <p:extLst>
      <p:ext uri="{BB962C8B-B14F-4D97-AF65-F5344CB8AC3E}">
        <p14:creationId xmlns:p14="http://schemas.microsoft.com/office/powerpoint/2010/main" val="3651127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DD5714-44D8-476E-8C2B-D1E836482DBA}"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9EADFE5-ED4D-4CF8-98A4-783A23AB66E6}" type="slidenum">
              <a:rPr lang="he-IL"/>
              <a:pPr>
                <a:defRPr/>
              </a:pPr>
              <a:t>‹#›</a:t>
            </a:fld>
            <a:endParaRPr lang="he-IL" dirty="0"/>
          </a:p>
        </p:txBody>
      </p:sp>
    </p:spTree>
    <p:extLst>
      <p:ext uri="{BB962C8B-B14F-4D97-AF65-F5344CB8AC3E}">
        <p14:creationId xmlns:p14="http://schemas.microsoft.com/office/powerpoint/2010/main" val="2860932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5FEAEB7-838A-4D98-AC20-95E0D8A6258B}" type="slidenum">
              <a:rPr lang="he-IL"/>
              <a:pPr>
                <a:defRPr/>
              </a:pPr>
              <a:t>‹#›</a:t>
            </a:fld>
            <a:endParaRPr lang="he-IL" dirty="0"/>
          </a:p>
        </p:txBody>
      </p:sp>
    </p:spTree>
    <p:extLst>
      <p:ext uri="{BB962C8B-B14F-4D97-AF65-F5344CB8AC3E}">
        <p14:creationId xmlns:p14="http://schemas.microsoft.com/office/powerpoint/2010/main" val="3861315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BAB2242-37D4-4E1A-BFCD-7091C6BEFBAA}" type="slidenum">
              <a:rPr lang="he-IL"/>
              <a:pPr>
                <a:defRPr/>
              </a:pPr>
              <a:t>‹#›</a:t>
            </a:fld>
            <a:endParaRPr lang="he-IL" dirty="0"/>
          </a:p>
        </p:txBody>
      </p:sp>
    </p:spTree>
    <p:extLst>
      <p:ext uri="{BB962C8B-B14F-4D97-AF65-F5344CB8AC3E}">
        <p14:creationId xmlns:p14="http://schemas.microsoft.com/office/powerpoint/2010/main" val="825234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74672F66-C3B1-47E8-86F4-14D2AE299DE1}"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1553039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B9F3D1-F4CE-40A0-9F19-F21C0C39739B}"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175823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haelot">
    <p:spTree>
      <p:nvGrpSpPr>
        <p:cNvPr id="1" name=""/>
        <p:cNvGrpSpPr/>
        <p:nvPr/>
      </p:nvGrpSpPr>
      <p:grpSpPr>
        <a:xfrm>
          <a:off x="0" y="0"/>
          <a:ext cx="0" cy="0"/>
          <a:chOff x="0" y="0"/>
          <a:chExt cx="0" cy="0"/>
        </a:xfrm>
      </p:grpSpPr>
      <p:sp>
        <p:nvSpPr>
          <p:cNvPr id="2"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64C83C7A-ADD2-4849-9AB6-CB546CC7EE3B}"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300314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3B0EA67-E644-4949-B743-62ECD6E14BFD}"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2F59576-E841-4A44-AA7E-F3968FD45505}" type="slidenum">
              <a:rPr lang="he-IL"/>
              <a:pPr>
                <a:defRPr/>
              </a:pPr>
              <a:t>‹#›</a:t>
            </a:fld>
            <a:endParaRPr lang="he-IL" dirty="0"/>
          </a:p>
        </p:txBody>
      </p:sp>
    </p:spTree>
    <p:extLst>
      <p:ext uri="{BB962C8B-B14F-4D97-AF65-F5344CB8AC3E}">
        <p14:creationId xmlns:p14="http://schemas.microsoft.com/office/powerpoint/2010/main" val="821272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2699480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279277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1112323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B5A5BEF-494D-4B83-9780-B3C6BC0B93B8}"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57AD1B4-BBB2-4EBE-9F1C-FBADAB51C208}" type="slidenum">
              <a:rPr lang="he-IL"/>
              <a:pPr>
                <a:defRPr/>
              </a:pPr>
              <a:t>‹#›</a:t>
            </a:fld>
            <a:endParaRPr lang="he-IL" dirty="0"/>
          </a:p>
        </p:txBody>
      </p:sp>
    </p:spTree>
    <p:extLst>
      <p:ext uri="{BB962C8B-B14F-4D97-AF65-F5344CB8AC3E}">
        <p14:creationId xmlns:p14="http://schemas.microsoft.com/office/powerpoint/2010/main" val="4213981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829C605-5521-4D46-99B0-54803F5F7ABE}" type="slidenum">
              <a:rPr lang="he-IL"/>
              <a:pPr>
                <a:defRPr/>
              </a:pPr>
              <a:t>‹#›</a:t>
            </a:fld>
            <a:endParaRPr lang="he-IL" dirty="0"/>
          </a:p>
        </p:txBody>
      </p:sp>
    </p:spTree>
    <p:extLst>
      <p:ext uri="{BB962C8B-B14F-4D97-AF65-F5344CB8AC3E}">
        <p14:creationId xmlns:p14="http://schemas.microsoft.com/office/powerpoint/2010/main" val="4238265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ECE121-1558-4EE3-B912-CA3D95B15208}" type="slidenum">
              <a:rPr lang="he-IL"/>
              <a:pPr>
                <a:defRPr/>
              </a:pPr>
              <a:t>‹#›</a:t>
            </a:fld>
            <a:endParaRPr lang="he-IL" dirty="0"/>
          </a:p>
        </p:txBody>
      </p:sp>
    </p:spTree>
    <p:extLst>
      <p:ext uri="{BB962C8B-B14F-4D97-AF65-F5344CB8AC3E}">
        <p14:creationId xmlns:p14="http://schemas.microsoft.com/office/powerpoint/2010/main" val="2500778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118F6FB-8EFE-44DE-96AE-D717D76EFEC9}"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254F16-1C8A-4A62-81F9-A9AC21E4FCDD}" type="slidenum">
              <a:rPr lang="he-IL"/>
              <a:pPr>
                <a:defRPr/>
              </a:pPr>
              <a:t>‹#›</a:t>
            </a:fld>
            <a:endParaRPr lang="he-IL" dirty="0"/>
          </a:p>
        </p:txBody>
      </p:sp>
    </p:spTree>
    <p:extLst>
      <p:ext uri="{BB962C8B-B14F-4D97-AF65-F5344CB8AC3E}">
        <p14:creationId xmlns:p14="http://schemas.microsoft.com/office/powerpoint/2010/main" val="826064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E90AEB-C611-4F57-B54E-C63C17EFA146}"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F831C-053D-4088-B1BF-4C1ED2259DBB}" type="slidenum">
              <a:rPr lang="he-IL"/>
              <a:pPr>
                <a:defRPr/>
              </a:pPr>
              <a:t>‹#›</a:t>
            </a:fld>
            <a:endParaRPr lang="he-IL" dirty="0"/>
          </a:p>
        </p:txBody>
      </p:sp>
    </p:spTree>
    <p:extLst>
      <p:ext uri="{BB962C8B-B14F-4D97-AF65-F5344CB8AC3E}">
        <p14:creationId xmlns:p14="http://schemas.microsoft.com/office/powerpoint/2010/main" val="3225018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B3621D-7F95-43BB-BDE5-217820FDEEFB}" type="slidenum">
              <a:rPr lang="he-IL"/>
              <a:pPr>
                <a:defRPr/>
              </a:pPr>
              <a:t>‹#›</a:t>
            </a:fld>
            <a:endParaRPr lang="he-IL" dirty="0"/>
          </a:p>
        </p:txBody>
      </p:sp>
    </p:spTree>
    <p:extLst>
      <p:ext uri="{BB962C8B-B14F-4D97-AF65-F5344CB8AC3E}">
        <p14:creationId xmlns:p14="http://schemas.microsoft.com/office/powerpoint/2010/main" val="1924954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E74600-19A6-4235-92BA-92E278880AD6}" type="slidenum">
              <a:rPr lang="he-IL"/>
              <a:pPr>
                <a:defRPr/>
              </a:pPr>
              <a:t>‹#›</a:t>
            </a:fld>
            <a:endParaRPr lang="he-IL" dirty="0"/>
          </a:p>
        </p:txBody>
      </p:sp>
    </p:spTree>
    <p:extLst>
      <p:ext uri="{BB962C8B-B14F-4D97-AF65-F5344CB8AC3E}">
        <p14:creationId xmlns:p14="http://schemas.microsoft.com/office/powerpoint/2010/main" val="2745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5C45300-9202-4932-BE8C-DB49792FA81E}" type="slidenum">
              <a:rPr lang="he-IL"/>
              <a:pPr>
                <a:defRPr/>
              </a:pPr>
              <a:t>‹#›</a:t>
            </a:fld>
            <a:endParaRPr lang="he-IL" dirty="0"/>
          </a:p>
        </p:txBody>
      </p:sp>
    </p:spTree>
    <p:extLst>
      <p:ext uri="{BB962C8B-B14F-4D97-AF65-F5344CB8AC3E}">
        <p14:creationId xmlns:p14="http://schemas.microsoft.com/office/powerpoint/2010/main" val="2789803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5EA63F8-E52D-4C78-8A73-BB6DF2B87863}"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FBE0CB17-734D-4736-98A5-3303B1F79D3E}" type="slidenum">
              <a:rPr lang="he-IL"/>
              <a:pPr>
                <a:defRPr/>
              </a:pPr>
              <a:t>‹#›</a:t>
            </a:fld>
            <a:endParaRPr lang="he-IL" dirty="0"/>
          </a:p>
        </p:txBody>
      </p:sp>
    </p:spTree>
    <p:extLst>
      <p:ext uri="{BB962C8B-B14F-4D97-AF65-F5344CB8AC3E}">
        <p14:creationId xmlns:p14="http://schemas.microsoft.com/office/powerpoint/2010/main" val="307752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83CF01E-D35B-4971-A25B-D6F83E079B84}" type="slidenum">
              <a:rPr lang="he-IL"/>
              <a:pPr>
                <a:defRPr/>
              </a:pPr>
              <a:t>‹#›</a:t>
            </a:fld>
            <a:endParaRPr lang="he-IL" dirty="0"/>
          </a:p>
        </p:txBody>
      </p:sp>
    </p:spTree>
    <p:extLst>
      <p:ext uri="{BB962C8B-B14F-4D97-AF65-F5344CB8AC3E}">
        <p14:creationId xmlns:p14="http://schemas.microsoft.com/office/powerpoint/2010/main" val="306277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C674076-9093-4772-A317-D317714227FB}" type="datetime8">
              <a:rPr lang="he-IL"/>
              <a:pPr>
                <a:defRPr/>
              </a:pPr>
              <a:t>24 ינואר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298C416-4BDD-445A-93E5-09D40D20B455}" type="slidenum">
              <a:rPr lang="he-IL"/>
              <a:pPr>
                <a:defRPr/>
              </a:pPr>
              <a:t>‹#›</a:t>
            </a:fld>
            <a:endParaRPr lang="he-IL" dirty="0"/>
          </a:p>
        </p:txBody>
      </p:sp>
    </p:spTree>
    <p:extLst>
      <p:ext uri="{BB962C8B-B14F-4D97-AF65-F5344CB8AC3E}">
        <p14:creationId xmlns:p14="http://schemas.microsoft.com/office/powerpoint/2010/main" val="77249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6F3D8F-E504-4E86-9D0F-2E7AA65D118B}" type="slidenum">
              <a:rPr lang="he-IL"/>
              <a:pPr>
                <a:defRPr/>
              </a:pPr>
              <a:t>‹#›</a:t>
            </a:fld>
            <a:endParaRPr lang="he-IL" dirty="0"/>
          </a:p>
        </p:txBody>
      </p:sp>
    </p:spTree>
    <p:extLst>
      <p:ext uri="{BB962C8B-B14F-4D97-AF65-F5344CB8AC3E}">
        <p14:creationId xmlns:p14="http://schemas.microsoft.com/office/powerpoint/2010/main" val="2218200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5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18.xml"/><Relationship Id="rId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E52597-DC8D-49F8-BB44-52ED2436F85E}"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FA81EF-CE89-487A-A3F1-396BF38668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8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931F0EF-ABF0-42F4-8658-EB538279E1CB}"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9B624B7-1C68-4558-839B-4FC8A750AD1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15" r:id="rId1"/>
    <p:sldLayoutId id="2147485416" r:id="rId2"/>
    <p:sldLayoutId id="2147485417" r:id="rId3"/>
    <p:sldLayoutId id="21474853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A88A22-896A-43B4-9589-DA0C58434FBE}"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D01EBC-CC7A-4DB2-B7E8-357ABE66927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D54DDE3-2E04-4630-808E-C2549C86119F}"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10B103-D08A-426C-842D-C52A6DCBA58F}" type="slidenum">
              <a:rPr lang="he-IL"/>
              <a:pPr>
                <a:defRPr/>
              </a:pPr>
              <a:t>‹#›</a:t>
            </a:fld>
            <a:endParaRPr lang="he-IL" dirty="0"/>
          </a:p>
        </p:txBody>
      </p:sp>
    </p:spTree>
    <p:extLst>
      <p:ext uri="{BB962C8B-B14F-4D97-AF65-F5344CB8AC3E}">
        <p14:creationId xmlns:p14="http://schemas.microsoft.com/office/powerpoint/2010/main" val="3760866010"/>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90BC72-325F-45F2-AFDE-1FC118614379}"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3A55756-87DC-40DF-B369-C7D147EB11DD}" type="slidenum">
              <a:rPr lang="he-IL"/>
              <a:pPr>
                <a:defRPr/>
              </a:pPr>
              <a:t>‹#›</a:t>
            </a:fld>
            <a:endParaRPr lang="he-IL" dirty="0"/>
          </a:p>
        </p:txBody>
      </p:sp>
    </p:spTree>
    <p:extLst>
      <p:ext uri="{BB962C8B-B14F-4D97-AF65-F5344CB8AC3E}">
        <p14:creationId xmlns:p14="http://schemas.microsoft.com/office/powerpoint/2010/main" val="3332028756"/>
      </p:ext>
    </p:extLst>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169F20-25F5-4263-B2E8-0B831CF410A0}"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2714015-C03D-4B31-BB05-C135F47353AC}" type="slidenum">
              <a:rPr lang="he-IL"/>
              <a:pPr>
                <a:defRPr/>
              </a:pPr>
              <a:t>‹#›</a:t>
            </a:fld>
            <a:endParaRPr lang="he-IL" dirty="0"/>
          </a:p>
        </p:txBody>
      </p:sp>
    </p:spTree>
    <p:extLst>
      <p:ext uri="{BB962C8B-B14F-4D97-AF65-F5344CB8AC3E}">
        <p14:creationId xmlns:p14="http://schemas.microsoft.com/office/powerpoint/2010/main" val="215807421"/>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366713" y="6643688"/>
            <a:ext cx="2133600" cy="285750"/>
          </a:xfrm>
          <a:prstGeom prst="rect">
            <a:avLst/>
          </a:prstGeom>
        </p:spPr>
        <p:txBody>
          <a:bodyPr/>
          <a:lstStyle>
            <a:lvl1pPr>
              <a:defRPr sz="1200">
                <a:solidFill>
                  <a:schemeClr val="bg2">
                    <a:lumMod val="65000"/>
                  </a:schemeClr>
                </a:solidFill>
                <a:latin typeface="Arial" pitchFamily="34" charset="0"/>
                <a:cs typeface="Arial" pitchFamily="34" charset="0"/>
              </a:defRPr>
            </a:lvl1pPr>
          </a:lstStyle>
          <a:p>
            <a:pPr algn="l" rtl="0">
              <a:defRPr/>
            </a:pPr>
            <a:fld id="{F2CAA294-A99C-422B-8720-3DC86DAB6125}" type="slidenum">
              <a:rPr lang="he-IL">
                <a:solidFill>
                  <a:srgbClr val="FFFFFF">
                    <a:lumMod val="65000"/>
                  </a:srgbClr>
                </a:solidFill>
              </a:rPr>
              <a:pPr algn="l" rtl="0">
                <a:defRPr/>
              </a:pPr>
              <a:t>‹#›</a:t>
            </a:fld>
            <a:endParaRPr lang="he-IL" dirty="0">
              <a:solidFill>
                <a:srgbClr val="FFFFFF">
                  <a:lumMod val="65000"/>
                </a:srgbClr>
              </a:solidFill>
            </a:endParaRPr>
          </a:p>
        </p:txBody>
      </p:sp>
    </p:spTree>
    <p:extLst>
      <p:ext uri="{BB962C8B-B14F-4D97-AF65-F5344CB8AC3E}">
        <p14:creationId xmlns:p14="http://schemas.microsoft.com/office/powerpoint/2010/main" val="2424632885"/>
      </p:ext>
    </p:extLst>
  </p:cSld>
  <p:clrMap bg1="lt1" tx1="dk1" bg2="lt2" tx2="dk2" accent1="accent1" accent2="accent2" accent3="accent3" accent4="accent4" accent5="accent5" accent6="accent6" hlink="hlink" folHlink="folHlink"/>
  <p:sldLayoutIdLst>
    <p:sldLayoutId id="2147485438" r:id="rId1"/>
    <p:sldLayoutId id="2147485439" r:id="rId2"/>
    <p:sldLayoutId id="2147485440" r:id="rId3"/>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fontAlgn="base">
        <a:spcBef>
          <a:spcPct val="0"/>
        </a:spcBef>
        <a:spcAft>
          <a:spcPct val="0"/>
        </a:spcAft>
        <a:defRPr sz="4400">
          <a:solidFill>
            <a:schemeClr val="tx1"/>
          </a:solidFill>
          <a:latin typeface="Arial" pitchFamily="34" charset="0"/>
          <a:cs typeface="Arial" pitchFamily="34" charset="0"/>
        </a:defRPr>
      </a:lvl6pPr>
      <a:lvl7pPr marL="914400" algn="ctr" rtl="1" fontAlgn="base">
        <a:spcBef>
          <a:spcPct val="0"/>
        </a:spcBef>
        <a:spcAft>
          <a:spcPct val="0"/>
        </a:spcAft>
        <a:defRPr sz="4400">
          <a:solidFill>
            <a:schemeClr val="tx1"/>
          </a:solidFill>
          <a:latin typeface="Arial" pitchFamily="34" charset="0"/>
          <a:cs typeface="Arial" pitchFamily="34" charset="0"/>
        </a:defRPr>
      </a:lvl7pPr>
      <a:lvl8pPr marL="1371600" algn="ctr" rtl="1" fontAlgn="base">
        <a:spcBef>
          <a:spcPct val="0"/>
        </a:spcBef>
        <a:spcAft>
          <a:spcPct val="0"/>
        </a:spcAft>
        <a:defRPr sz="4400">
          <a:solidFill>
            <a:schemeClr val="tx1"/>
          </a:solidFill>
          <a:latin typeface="Arial" pitchFamily="34" charset="0"/>
          <a:cs typeface="Arial" pitchFamily="34" charset="0"/>
        </a:defRPr>
      </a:lvl8pPr>
      <a:lvl9pPr marL="1828800" algn="ctr"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spTree>
    <p:extLst>
      <p:ext uri="{BB962C8B-B14F-4D97-AF65-F5344CB8AC3E}">
        <p14:creationId xmlns:p14="http://schemas.microsoft.com/office/powerpoint/2010/main" val="2828309358"/>
      </p:ext>
    </p:extLst>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20D795-8325-48E4-B4DF-52CE60F80932}" type="datetime8">
              <a:rPr lang="he-IL">
                <a:solidFill>
                  <a:prstClr val="black">
                    <a:tint val="75000"/>
                  </a:prstClr>
                </a:solidFill>
              </a:rPr>
              <a:pPr>
                <a:defRPr/>
              </a:pPr>
              <a:t>24 ינואר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65BCE64-6400-4F11-8CEC-D5C6BF08DBB0}" type="slidenum">
              <a:rPr lang="he-IL"/>
              <a:pPr>
                <a:defRPr/>
              </a:pPr>
              <a:t>‹#›</a:t>
            </a:fld>
            <a:endParaRPr lang="he-IL" dirty="0"/>
          </a:p>
        </p:txBody>
      </p:sp>
    </p:spTree>
    <p:extLst>
      <p:ext uri="{BB962C8B-B14F-4D97-AF65-F5344CB8AC3E}">
        <p14:creationId xmlns:p14="http://schemas.microsoft.com/office/powerpoint/2010/main" val="4161338633"/>
      </p:ext>
    </p:extLst>
  </p:cSld>
  <p:clrMap bg1="lt1" tx1="dk1" bg2="lt2" tx2="dk2" accent1="accent1" accent2="accent2" accent3="accent3" accent4="accent4" accent5="accent5" accent6="accent6" hlink="hlink" folHlink="folHlink"/>
  <p:sldLayoutIdLst>
    <p:sldLayoutId id="2147485447" r:id="rId1"/>
    <p:sldLayoutId id="2147485448" r:id="rId2"/>
    <p:sldLayoutId id="2147485449" r:id="rId3"/>
    <p:sldLayoutId id="214748545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986C59-F988-4427-BFD5-AE2DC83BD909}"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DDC9BBE-0CD4-4623-B198-66F012DB61F6}" type="slidenum">
              <a:rPr lang="he-IL"/>
              <a:pPr>
                <a:defRPr/>
              </a:pPr>
              <a:t>‹#›</a:t>
            </a:fld>
            <a:endParaRPr lang="he-IL" dirty="0"/>
          </a:p>
        </p:txBody>
      </p:sp>
    </p:spTree>
    <p:extLst>
      <p:ext uri="{BB962C8B-B14F-4D97-AF65-F5344CB8AC3E}">
        <p14:creationId xmlns:p14="http://schemas.microsoft.com/office/powerpoint/2010/main" val="2004915613"/>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DC9219-6F0F-4B93-9557-26F277D05B63}"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027650D-542F-42C6-BBB5-856CD0E232A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0CD04E6-E058-4ABF-B0D7-B4792C2D2751}"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F65B5E-9DB4-4E34-A2CD-6C6119A94E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364314-8406-43D9-99FA-410B7A440A27}"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9EB094-87E2-48A3-A976-06FEB59A1FA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BAC562-03C5-4137-969D-90CF6DEF5B69}"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AC91BE-0A90-43ED-A90C-9F9D5A2ED5B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9B3460-51D3-4E34-9A93-B190FEF802C9}"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3C4A169-9C97-4D51-A358-9937A5146B1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97FA84B-BB95-4444-8CD2-61665478718E}"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7DA391-2ED0-423C-BE76-07C2FE88CD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ECB12D-A43E-4556-AA8C-AFFDEFE08CC1}"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2B2E538-07F1-4A24-948C-2EB84933311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54F459-C9D8-4E63-A5E9-AA75CDF4DC0B}" type="datetime8">
              <a:rPr lang="he-IL"/>
              <a:pPr>
                <a:defRPr/>
              </a:pPr>
              <a:t>24 ינואר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BC77838-1090-45F0-9238-2959E19B2F6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ccba464b-e92b-4e17-b1ce-02b37dfb48b6/#?page=content-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ybag.ebaghigh.cet.ac.il/content/player.aspx?manifest=/api/manifests/item/he/dc8ffbd4-15c4-4d9d-9638-e822a7c75dc1/#?page=content-1"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file:///C:\Users\O_B\AppData\Local\Microsoft\Windows\Temporary%20Internet%20Files\Content.Outlook\UKJ50SO1\creativecommons.org\licenses\by-sa\3.0\deed.en" TargetMode="External"/><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20.emf"/><Relationship Id="rId5" Type="http://schemas.openxmlformats.org/officeDocument/2006/relationships/image" Target="../media/image27.jpeg"/><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file:///C:\Users\O_B\AppData\Local\Microsoft\Windows\Temporary%20Internet%20Files\Content.Outlook\UKJ50SO1\creativecommons.org\licenses\by-sa\3.0\deed.en"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image" Target="../media/image20.emf"/><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1208946"/>
            <a:ext cx="8786813"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lvl="0" fontAlgn="auto">
              <a:spcBef>
                <a:spcPts val="0"/>
              </a:spcBef>
              <a:spcAft>
                <a:spcPts val="0"/>
              </a:spcAft>
              <a:defRPr/>
            </a:pPr>
            <a:r>
              <a:rPr lang="he-IL" sz="4800" b="1" dirty="0">
                <a:solidFill>
                  <a:schemeClr val="accent3"/>
                </a:solidFill>
                <a:latin typeface="Arial"/>
                <a:cs typeface="Arial"/>
              </a:rPr>
              <a:t>נשימה תאית</a:t>
            </a:r>
          </a:p>
        </p:txBody>
      </p:sp>
      <p:sp>
        <p:nvSpPr>
          <p:cNvPr id="6" name="TextBox 5"/>
          <p:cNvSpPr txBox="1"/>
          <p:nvPr/>
        </p:nvSpPr>
        <p:spPr>
          <a:xfrm>
            <a:off x="189971" y="273422"/>
            <a:ext cx="8198453" cy="923330"/>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5400" b="1" kern="0" dirty="0">
                <a:solidFill>
                  <a:srgbClr val="1D4C72"/>
                </a:solidFill>
                <a:latin typeface="Arial"/>
                <a:cs typeface="Arial"/>
              </a:rPr>
              <a:t>פרק: התא – מבנה ופעילות</a:t>
            </a:r>
            <a:endParaRPr lang="he-IL" sz="5400" b="1" kern="0" noProof="1">
              <a:solidFill>
                <a:srgbClr val="5F0060">
                  <a:lumMod val="50000"/>
                  <a:lumOff val="50000"/>
                </a:srgbClr>
              </a:solidFill>
              <a:latin typeface="Arial"/>
              <a:cs typeface="Arial"/>
            </a:endParaRPr>
          </a:p>
        </p:txBody>
      </p:sp>
      <p:sp>
        <p:nvSpPr>
          <p:cNvPr id="8" name="Rectangle 3"/>
          <p:cNvSpPr/>
          <p:nvPr/>
        </p:nvSpPr>
        <p:spPr>
          <a:xfrm>
            <a:off x="317126" y="1222722"/>
            <a:ext cx="8215313" cy="4603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grpSp>
        <p:nvGrpSpPr>
          <p:cNvPr id="11" name="קבוצה 10"/>
          <p:cNvGrpSpPr/>
          <p:nvPr/>
        </p:nvGrpSpPr>
        <p:grpSpPr>
          <a:xfrm>
            <a:off x="541846" y="2060848"/>
            <a:ext cx="8180388" cy="4320480"/>
            <a:chOff x="571500" y="1548061"/>
            <a:chExt cx="8180388" cy="4320480"/>
          </a:xfrm>
        </p:grpSpPr>
        <p:sp>
          <p:nvSpPr>
            <p:cNvPr id="12" name="Rectangle 17"/>
            <p:cNvSpPr/>
            <p:nvPr/>
          </p:nvSpPr>
          <p:spPr>
            <a:xfrm>
              <a:off x="571500" y="1908101"/>
              <a:ext cx="8143875" cy="265444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מקור האנרגיה בתהליכים צורכי אנרגיה בתא הוא מפירוק חומרים אורגניים</a:t>
              </a:r>
            </a:p>
            <a:p>
              <a:pPr fontAlgn="auto">
                <a:spcBef>
                  <a:spcPts val="0"/>
                </a:spcBef>
                <a:spcAft>
                  <a:spcPts val="0"/>
                </a:spcAft>
                <a:buFontTx/>
                <a:buBlip>
                  <a:blip r:embed="rId4"/>
                </a:buBlip>
                <a:defRPr/>
              </a:pPr>
              <a:r>
                <a:rPr lang="he-IL" sz="2000" dirty="0">
                  <a:solidFill>
                    <a:schemeClr val="tx1"/>
                  </a:solidFill>
                </a:rPr>
                <a:t> תהליך הנשימה התאית</a:t>
              </a:r>
            </a:p>
            <a:p>
              <a:pPr fontAlgn="auto">
                <a:spcBef>
                  <a:spcPts val="0"/>
                </a:spcBef>
                <a:spcAft>
                  <a:spcPts val="0"/>
                </a:spcAft>
                <a:buFontTx/>
                <a:buBlip>
                  <a:blip r:embed="rId4"/>
                </a:buBlip>
                <a:defRPr/>
              </a:pPr>
              <a:r>
                <a:rPr lang="he-IL" sz="2000" dirty="0">
                  <a:solidFill>
                    <a:schemeClr val="tx1"/>
                  </a:solidFill>
                </a:rPr>
                <a:t> </a:t>
              </a:r>
              <a:r>
                <a:rPr lang="en-US" sz="2000" dirty="0">
                  <a:solidFill>
                    <a:schemeClr val="tx1"/>
                  </a:solidFill>
                </a:rPr>
                <a:t>ATP</a:t>
              </a:r>
              <a:r>
                <a:rPr lang="he-IL" sz="2000" dirty="0">
                  <a:solidFill>
                    <a:schemeClr val="tx1"/>
                  </a:solidFill>
                </a:rPr>
                <a:t> – מתווך במעברי אנרגיה בתא</a:t>
              </a:r>
            </a:p>
            <a:p>
              <a:pPr fontAlgn="auto">
                <a:spcBef>
                  <a:spcPts val="0"/>
                </a:spcBef>
                <a:spcAft>
                  <a:spcPts val="0"/>
                </a:spcAft>
                <a:buFontTx/>
                <a:buBlip>
                  <a:blip r:embed="rId4"/>
                </a:buBlip>
                <a:defRPr/>
              </a:pPr>
              <a:r>
                <a:rPr lang="he-IL" sz="2000" dirty="0">
                  <a:solidFill>
                    <a:schemeClr val="tx1"/>
                  </a:solidFill>
                </a:rPr>
                <a:t> ניצולֶת האנרגיה והרווח האנרגטי בתהליך הנשימה התאית</a:t>
              </a:r>
            </a:p>
            <a:p>
              <a:pPr fontAlgn="auto">
                <a:spcBef>
                  <a:spcPts val="0"/>
                </a:spcBef>
                <a:spcAft>
                  <a:spcPts val="0"/>
                </a:spcAft>
                <a:buFontTx/>
                <a:buBlip>
                  <a:blip r:embed="rId4"/>
                </a:buBlip>
                <a:defRPr/>
              </a:pPr>
              <a:r>
                <a:rPr lang="he-IL" sz="2000" dirty="0">
                  <a:solidFill>
                    <a:schemeClr val="tx1"/>
                  </a:solidFill>
                </a:rPr>
                <a:t> </a:t>
              </a:r>
              <a:r>
                <a:rPr lang="he-IL" sz="2000" noProof="1">
                  <a:solidFill>
                    <a:schemeClr val="tx1"/>
                  </a:solidFill>
                </a:rPr>
                <a:t>המיטוכונדר</a:t>
              </a:r>
              <a:r>
                <a:rPr lang="he-IL" sz="2000" noProof="1">
                  <a:solidFill>
                    <a:srgbClr val="006600"/>
                  </a:solidFill>
                </a:rPr>
                <a:t>י</a:t>
              </a:r>
              <a:r>
                <a:rPr lang="he-IL" sz="2000" noProof="1">
                  <a:solidFill>
                    <a:schemeClr val="tx1"/>
                  </a:solidFill>
                </a:rPr>
                <a:t>ה</a:t>
              </a:r>
              <a:r>
                <a:rPr lang="he-IL" sz="2000" dirty="0">
                  <a:solidFill>
                    <a:schemeClr val="tx1"/>
                  </a:solidFill>
                </a:rPr>
                <a:t> – "תחנות הכ</a:t>
              </a:r>
              <a:r>
                <a:rPr lang="he-IL" sz="2000" dirty="0">
                  <a:solidFill>
                    <a:srgbClr val="006600"/>
                  </a:solidFill>
                </a:rPr>
                <a:t>ו</a:t>
              </a:r>
              <a:r>
                <a:rPr lang="he-IL" sz="2000" dirty="0">
                  <a:solidFill>
                    <a:schemeClr val="tx1"/>
                  </a:solidFill>
                </a:rPr>
                <a:t>ח" של התא </a:t>
              </a:r>
              <a:r>
                <a:rPr lang="he-IL" sz="2000" dirty="0" err="1" smtClean="0">
                  <a:solidFill>
                    <a:schemeClr val="tx1"/>
                  </a:solidFill>
                </a:rPr>
                <a:t>האאוקריוטי</a:t>
              </a:r>
              <a:endParaRPr lang="he-IL" sz="2000" dirty="0" smtClean="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תסיסה – תהליך נשימה </a:t>
              </a:r>
              <a:r>
                <a:rPr lang="he-IL" sz="2000" dirty="0">
                  <a:solidFill>
                    <a:srgbClr val="006600"/>
                  </a:solidFill>
                </a:rPr>
                <a:t>ב</a:t>
              </a:r>
              <a:r>
                <a:rPr lang="he-IL" sz="2000" dirty="0">
                  <a:solidFill>
                    <a:schemeClr val="tx1"/>
                  </a:solidFill>
                </a:rPr>
                <a:t>לא חמצן</a:t>
              </a:r>
            </a:p>
            <a:p>
              <a:pPr fontAlgn="auto">
                <a:spcBef>
                  <a:spcPts val="0"/>
                </a:spcBef>
                <a:spcAft>
                  <a:spcPts val="0"/>
                </a:spcAft>
                <a:buFontTx/>
                <a:buBlip>
                  <a:blip r:embed="rId4"/>
                </a:buBlip>
                <a:defRPr/>
              </a:pPr>
              <a:r>
                <a:rPr lang="he-IL" sz="2000" dirty="0">
                  <a:solidFill>
                    <a:schemeClr val="tx1"/>
                  </a:solidFill>
                </a:rPr>
                <a:t> שימוש באורגניזמים המבצעים תהליך תסיסה בתעשיית המזון</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13" name="Rectangle 18"/>
            <p:cNvSpPr>
              <a:spLocks noChangeArrowheads="1"/>
            </p:cNvSpPr>
            <p:nvPr/>
          </p:nvSpPr>
          <p:spPr bwMode="auto">
            <a:xfrm>
              <a:off x="7312025" y="1548061"/>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14" name="Rectangle 18"/>
            <p:cNvSpPr>
              <a:spLocks noChangeArrowheads="1"/>
            </p:cNvSpPr>
            <p:nvPr/>
          </p:nvSpPr>
          <p:spPr bwMode="auto">
            <a:xfrm>
              <a:off x="7216775" y="4706565"/>
              <a:ext cx="1535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מצגות קשורות</a:t>
              </a:r>
            </a:p>
          </p:txBody>
        </p:sp>
        <p:sp>
          <p:nvSpPr>
            <p:cNvPr id="15" name="Rectangle 17"/>
            <p:cNvSpPr/>
            <p:nvPr/>
          </p:nvSpPr>
          <p:spPr>
            <a:xfrm>
              <a:off x="571500" y="5041454"/>
              <a:ext cx="8143875" cy="8270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פוטוסינתזה</a:t>
              </a:r>
            </a:p>
            <a:p>
              <a:pPr fontAlgn="auto">
                <a:spcBef>
                  <a:spcPts val="0"/>
                </a:spcBef>
                <a:spcAft>
                  <a:spcPts val="0"/>
                </a:spcAft>
                <a:buFontTx/>
                <a:buBlip>
                  <a:blip r:embed="rId4"/>
                </a:buBlip>
                <a:defRPr/>
              </a:pPr>
              <a:r>
                <a:rPr lang="he-IL" sz="2000" dirty="0">
                  <a:solidFill>
                    <a:schemeClr val="tx1"/>
                  </a:solidFill>
                </a:rPr>
                <a:t> נשימה ופוטוסינתזה</a:t>
              </a:r>
            </a:p>
            <a:p>
              <a:pPr fontAlgn="auto">
                <a:spcBef>
                  <a:spcPts val="0"/>
                </a:spcBef>
                <a:spcAft>
                  <a:spcPts val="0"/>
                </a:spcAft>
                <a:defRPr/>
              </a:pPr>
              <a:r>
                <a:rPr lang="he-IL" sz="2000" dirty="0">
                  <a:solidFill>
                    <a:schemeClr val="tx1"/>
                  </a:solidFill>
                </a:rPr>
                <a:t> </a:t>
              </a: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grpSp>
    </p:spTree>
    <p:extLst>
      <p:ext uri="{BB962C8B-B14F-4D97-AF65-F5344CB8AC3E}">
        <p14:creationId xmlns:p14="http://schemas.microsoft.com/office/powerpoint/2010/main" val="4111505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70A643-6544-45C4-8846-B0D50CE7D553}"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קישור לסימולציה: </a:t>
            </a:r>
            <a:r>
              <a:rPr lang="en-US" sz="1800" b="1" dirty="0" smtClean="0">
                <a:solidFill>
                  <a:srgbClr val="FF6600"/>
                </a:solidFill>
                <a:ea typeface="+mn-ea"/>
              </a:rPr>
              <a:t>ATP </a:t>
            </a:r>
            <a:r>
              <a:rPr lang="he-IL" sz="1800" b="1" dirty="0" smtClean="0">
                <a:solidFill>
                  <a:srgbClr val="FF6600"/>
                </a:solidFill>
                <a:ea typeface="+mn-ea"/>
              </a:rPr>
              <a:t> – מתווך במעברי אנרגיה התא</a:t>
            </a:r>
            <a:endParaRPr lang="he-IL" sz="1800" dirty="0" smtClean="0"/>
          </a:p>
        </p:txBody>
      </p:sp>
      <p:sp>
        <p:nvSpPr>
          <p:cNvPr id="21" name="TextBox 20"/>
          <p:cNvSpPr txBox="1"/>
          <p:nvPr/>
        </p:nvSpPr>
        <p:spPr>
          <a:xfrm>
            <a:off x="122238" y="673100"/>
            <a:ext cx="8543925"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hlinkClick r:id="rId3"/>
              </a:rPr>
              <a:t>צפו בסימולציה המתארת את תהליך היצירה והפירוק של </a:t>
            </a:r>
            <a:r>
              <a:rPr lang="en-US" dirty="0">
                <a:solidFill>
                  <a:prstClr val="black"/>
                </a:solidFill>
                <a:hlinkClick r:id="rId3"/>
              </a:rPr>
              <a:t>ATP</a:t>
            </a:r>
            <a:r>
              <a:rPr lang="he-IL" dirty="0">
                <a:solidFill>
                  <a:prstClr val="black"/>
                </a:solidFill>
                <a:hlinkClick r:id="rId3"/>
              </a:rPr>
              <a:t> בתא.</a:t>
            </a:r>
            <a:endParaRPr lang="he-IL" dirty="0">
              <a:solidFill>
                <a:prstClr val="black"/>
              </a:solidFill>
            </a:endParaRPr>
          </a:p>
        </p:txBody>
      </p:sp>
      <p:pic>
        <p:nvPicPr>
          <p:cNvPr id="5530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84313"/>
            <a:ext cx="8431212"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674688" y="35347"/>
            <a:ext cx="7772400" cy="441325"/>
          </a:xfrm>
        </p:spPr>
        <p:txBody>
          <a:bodyPr/>
          <a:lstStyle/>
          <a:p>
            <a:pPr fontAlgn="auto">
              <a:defRPr/>
            </a:pPr>
            <a:r>
              <a:rPr lang="he-IL" sz="1800" b="1" dirty="0" smtClean="0">
                <a:solidFill>
                  <a:srgbClr val="FF6600"/>
                </a:solidFill>
                <a:ea typeface="+mn-ea"/>
              </a:rPr>
              <a:t>שלבי הנשימה התאית</a:t>
            </a:r>
            <a:endParaRPr lang="he-IL" sz="1800" dirty="0" smtClean="0"/>
          </a:p>
        </p:txBody>
      </p:sp>
      <p:sp>
        <p:nvSpPr>
          <p:cNvPr id="8" name="TextBox 7"/>
          <p:cNvSpPr txBox="1"/>
          <p:nvPr/>
        </p:nvSpPr>
        <p:spPr>
          <a:xfrm>
            <a:off x="3492500" y="554881"/>
            <a:ext cx="5137150" cy="61864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פירוק הגלוקוז בתהליך הנשימה התאית הוא תהליך</a:t>
            </a:r>
          </a:p>
          <a:p>
            <a:pPr fontAlgn="auto">
              <a:spcBef>
                <a:spcPts val="0"/>
              </a:spcBef>
              <a:spcAft>
                <a:spcPts val="0"/>
              </a:spcAft>
              <a:defRPr/>
            </a:pPr>
            <a:r>
              <a:rPr lang="he-IL" dirty="0"/>
              <a:t>רב-שלבי הכולל כמה תגובות. כל תגובה מזורזת על ידי אנזים ייחודי.</a:t>
            </a:r>
          </a:p>
          <a:p>
            <a:pPr fontAlgn="auto">
              <a:spcBef>
                <a:spcPts val="0"/>
              </a:spcBef>
              <a:spcAft>
                <a:spcPts val="0"/>
              </a:spcAft>
              <a:defRPr/>
            </a:pPr>
            <a:r>
              <a:rPr lang="he-IL" dirty="0"/>
              <a:t>החלק הראשון של התהליך מתרחש בציטופלסמה</a:t>
            </a:r>
          </a:p>
          <a:p>
            <a:pPr fontAlgn="auto">
              <a:spcBef>
                <a:spcPts val="0"/>
              </a:spcBef>
              <a:spcAft>
                <a:spcPts val="0"/>
              </a:spcAft>
              <a:defRPr/>
            </a:pPr>
            <a:r>
              <a:rPr lang="he-IL" dirty="0"/>
              <a:t>וחלקו השני מתרחש </a:t>
            </a:r>
            <a:r>
              <a:rPr lang="he-IL" noProof="1" smtClean="0"/>
              <a:t>במיטוכונדריה</a:t>
            </a:r>
            <a:r>
              <a:rPr lang="he-IL" noProof="1"/>
              <a:t>.</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u="sng" dirty="0"/>
              <a:t>מה קורה למולקולת הגלוקוז</a:t>
            </a:r>
            <a:r>
              <a:rPr lang="he-IL" dirty="0"/>
              <a:t>?</a:t>
            </a:r>
          </a:p>
          <a:p>
            <a:pPr fontAlgn="auto">
              <a:spcBef>
                <a:spcPts val="0"/>
              </a:spcBef>
              <a:spcAft>
                <a:spcPts val="0"/>
              </a:spcAft>
              <a:defRPr/>
            </a:pPr>
            <a:r>
              <a:rPr lang="he-IL" dirty="0"/>
              <a:t>א. מימנים "ניתקים" ממנה ועוברים שרשרת </a:t>
            </a:r>
          </a:p>
          <a:p>
            <a:pPr fontAlgn="auto">
              <a:spcBef>
                <a:spcPts val="0"/>
              </a:spcBef>
              <a:spcAft>
                <a:spcPts val="0"/>
              </a:spcAft>
              <a:defRPr/>
            </a:pPr>
            <a:r>
              <a:rPr lang="he-IL" dirty="0"/>
              <a:t>    תהליכים, שהאחרון שבהם הוא התרכבות עם   </a:t>
            </a:r>
          </a:p>
          <a:p>
            <a:pPr fontAlgn="auto">
              <a:spcBef>
                <a:spcPts val="0"/>
              </a:spcBef>
              <a:spcAft>
                <a:spcPts val="0"/>
              </a:spcAft>
              <a:defRPr/>
            </a:pPr>
            <a:r>
              <a:rPr lang="he-IL" dirty="0"/>
              <a:t>    החמצן ויצירת מולקולות מים.</a:t>
            </a:r>
          </a:p>
          <a:p>
            <a:pPr fontAlgn="auto">
              <a:spcBef>
                <a:spcPts val="0"/>
              </a:spcBef>
              <a:spcAft>
                <a:spcPts val="0"/>
              </a:spcAft>
              <a:defRPr/>
            </a:pPr>
            <a:r>
              <a:rPr lang="he-IL" dirty="0"/>
              <a:t>ב. השלד הפחמני של הגלוקוז עובר שרשרת </a:t>
            </a:r>
          </a:p>
          <a:p>
            <a:pPr fontAlgn="auto">
              <a:spcBef>
                <a:spcPts val="0"/>
              </a:spcBef>
              <a:spcAft>
                <a:spcPts val="0"/>
              </a:spcAft>
              <a:defRPr/>
            </a:pPr>
            <a:r>
              <a:rPr lang="he-IL" dirty="0"/>
              <a:t>    תגובות שמהן מתקבלות מולקולות פחמן דו-חמצני. </a:t>
            </a:r>
          </a:p>
          <a:p>
            <a:pPr fontAlgn="auto">
              <a:spcBef>
                <a:spcPts val="0"/>
              </a:spcBef>
              <a:spcAft>
                <a:spcPts val="0"/>
              </a:spcAft>
              <a:defRPr/>
            </a:pPr>
            <a:r>
              <a:rPr lang="he-IL" dirty="0">
                <a:solidFill>
                  <a:schemeClr val="accent3"/>
                </a:solidFill>
              </a:rPr>
              <a:t>בתהליכים האלה נפלטת האנרגיה הכימית שהייתה </a:t>
            </a:r>
          </a:p>
          <a:p>
            <a:pPr fontAlgn="auto">
              <a:spcBef>
                <a:spcPts val="0"/>
              </a:spcBef>
              <a:spcAft>
                <a:spcPts val="0"/>
              </a:spcAft>
              <a:defRPr/>
            </a:pPr>
            <a:r>
              <a:rPr lang="he-IL" dirty="0">
                <a:solidFill>
                  <a:schemeClr val="accent3"/>
                </a:solidFill>
              </a:rPr>
              <a:t>אצורה בגלוקוז, והיא מנוצלת ליצירת 30 מולקולות של </a:t>
            </a:r>
            <a:r>
              <a:rPr lang="en-US" dirty="0" smtClean="0">
                <a:solidFill>
                  <a:schemeClr val="accent3"/>
                </a:solidFill>
              </a:rPr>
              <a:t>ATP</a:t>
            </a:r>
            <a:r>
              <a:rPr lang="he-IL" dirty="0" smtClean="0">
                <a:solidFill>
                  <a:schemeClr val="accent3"/>
                </a:solidFill>
              </a:rPr>
              <a:t>.</a:t>
            </a:r>
            <a:endParaRPr lang="he-IL" dirty="0">
              <a:solidFill>
                <a:schemeClr val="accent3"/>
              </a:solidFill>
            </a:endParaRPr>
          </a:p>
          <a:p>
            <a:pPr fontAlgn="auto">
              <a:spcBef>
                <a:spcPts val="0"/>
              </a:spcBef>
              <a:spcAft>
                <a:spcPts val="0"/>
              </a:spcAft>
              <a:defRPr/>
            </a:pPr>
            <a:r>
              <a:rPr lang="he-IL" dirty="0">
                <a:solidFill>
                  <a:schemeClr val="accent3"/>
                </a:solidFill>
              </a:rPr>
              <a:t>תהליך נשימה זה, שבו החמצן משתתף בתור</a:t>
            </a:r>
            <a:r>
              <a:rPr lang="he-IL" dirty="0">
                <a:solidFill>
                  <a:srgbClr val="006600"/>
                </a:solidFill>
              </a:rPr>
              <a:t> </a:t>
            </a:r>
            <a:r>
              <a:rPr lang="he-IL" dirty="0">
                <a:solidFill>
                  <a:schemeClr val="accent3"/>
                </a:solidFill>
              </a:rPr>
              <a:t>מגיב, נקרא:  תהליך </a:t>
            </a:r>
            <a:r>
              <a:rPr lang="he-IL" u="sng" dirty="0">
                <a:solidFill>
                  <a:schemeClr val="accent3"/>
                </a:solidFill>
              </a:rPr>
              <a:t>נשימה תאית אווירנית (אירובית)</a:t>
            </a:r>
            <a:r>
              <a:rPr lang="he-IL" dirty="0">
                <a:solidFill>
                  <a:schemeClr val="accent3"/>
                </a:solidFill>
              </a:rPr>
              <a:t>.</a:t>
            </a:r>
          </a:p>
        </p:txBody>
      </p:sp>
      <p:grpSp>
        <p:nvGrpSpPr>
          <p:cNvPr id="56325" name="קבוצה 10"/>
          <p:cNvGrpSpPr>
            <a:grpSpLocks/>
          </p:cNvGrpSpPr>
          <p:nvPr/>
        </p:nvGrpSpPr>
        <p:grpSpPr bwMode="auto">
          <a:xfrm>
            <a:off x="352425" y="611188"/>
            <a:ext cx="3482975" cy="6022975"/>
            <a:chOff x="827584" y="611730"/>
            <a:chExt cx="3482822" cy="6022433"/>
          </a:xfrm>
        </p:grpSpPr>
        <p:grpSp>
          <p:nvGrpSpPr>
            <p:cNvPr id="56330" name="קבוצה 10"/>
            <p:cNvGrpSpPr>
              <a:grpSpLocks/>
            </p:cNvGrpSpPr>
            <p:nvPr/>
          </p:nvGrpSpPr>
          <p:grpSpPr bwMode="auto">
            <a:xfrm>
              <a:off x="1187624" y="611730"/>
              <a:ext cx="2405817" cy="5429502"/>
              <a:chOff x="181044" y="690266"/>
              <a:chExt cx="2405737" cy="5430648"/>
            </a:xfrm>
          </p:grpSpPr>
          <p:sp>
            <p:nvSpPr>
              <p:cNvPr id="7" name="TextBox 6"/>
              <p:cNvSpPr txBox="1"/>
              <p:nvPr/>
            </p:nvSpPr>
            <p:spPr bwMode="auto">
              <a:xfrm>
                <a:off x="1594117" y="690266"/>
                <a:ext cx="992110" cy="86688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גלוקוז</a:t>
                </a:r>
              </a:p>
              <a:p>
                <a:pPr algn="ctr" fontAlgn="auto">
                  <a:spcBef>
                    <a:spcPts val="0"/>
                  </a:spcBef>
                  <a:spcAft>
                    <a:spcPts val="0"/>
                  </a:spcAft>
                  <a:defRPr/>
                </a:pPr>
                <a:r>
                  <a:rPr lang="en-US" dirty="0">
                    <a:latin typeface="Arial"/>
                    <a:cs typeface="Arial"/>
                  </a:rPr>
                  <a:t>C</a:t>
                </a:r>
                <a:r>
                  <a:rPr lang="en-US" sz="800" dirty="0">
                    <a:latin typeface="Arial"/>
                    <a:cs typeface="Arial"/>
                  </a:rPr>
                  <a:t>6</a:t>
                </a:r>
                <a:r>
                  <a:rPr lang="en-US" dirty="0">
                    <a:latin typeface="Arial"/>
                    <a:cs typeface="Arial"/>
                  </a:rPr>
                  <a:t>H</a:t>
                </a:r>
                <a:r>
                  <a:rPr lang="en-US" sz="800" dirty="0">
                    <a:latin typeface="Arial"/>
                    <a:cs typeface="Arial"/>
                  </a:rPr>
                  <a:t>12</a:t>
                </a:r>
                <a:r>
                  <a:rPr lang="en-US" dirty="0">
                    <a:latin typeface="Arial"/>
                    <a:cs typeface="Arial"/>
                  </a:rPr>
                  <a:t>O</a:t>
                </a:r>
                <a:r>
                  <a:rPr lang="en-US" sz="800" dirty="0">
                    <a:latin typeface="Arial"/>
                    <a:cs typeface="Arial"/>
                  </a:rPr>
                  <a:t>6</a:t>
                </a:r>
                <a:endParaRPr lang="he-IL" sz="2000" dirty="0">
                  <a:latin typeface="Arial"/>
                  <a:cs typeface="Arial"/>
                </a:endParaRPr>
              </a:p>
            </p:txBody>
          </p:sp>
          <p:sp>
            <p:nvSpPr>
              <p:cNvPr id="10" name="חץ למטה 9"/>
              <p:cNvSpPr/>
              <p:nvPr/>
            </p:nvSpPr>
            <p:spPr bwMode="auto">
              <a:xfrm>
                <a:off x="1281403" y="1574610"/>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403" y="1873096"/>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403" y="2165231"/>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1879" y="3818019"/>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515" y="4114917"/>
                <a:ext cx="261917"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TextBox 23"/>
              <p:cNvSpPr txBox="1"/>
              <p:nvPr/>
            </p:nvSpPr>
            <p:spPr bwMode="auto">
              <a:xfrm>
                <a:off x="1532209" y="4334019"/>
                <a:ext cx="996873" cy="78908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מים</a:t>
                </a:r>
              </a:p>
            </p:txBody>
          </p:sp>
          <p:sp>
            <p:nvSpPr>
              <p:cNvPr id="25" name="TextBox 24"/>
              <p:cNvSpPr txBox="1"/>
              <p:nvPr/>
            </p:nvSpPr>
            <p:spPr bwMode="auto">
              <a:xfrm>
                <a:off x="181351" y="4334019"/>
                <a:ext cx="1144499" cy="78432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פחמן    דו-חמצני</a:t>
                </a:r>
              </a:p>
            </p:txBody>
          </p:sp>
          <p:sp>
            <p:nvSpPr>
              <p:cNvPr id="7168" name="חץ למטה 7167"/>
              <p:cNvSpPr/>
              <p:nvPr/>
            </p:nvSpPr>
            <p:spPr>
              <a:xfrm>
                <a:off x="613118" y="5123102"/>
                <a:ext cx="296839" cy="997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764" y="6024618"/>
              <a:ext cx="988970" cy="609545"/>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latin typeface="Arial"/>
                  <a:cs typeface="Arial"/>
                </a:rPr>
                <a:t>נפלט לסביבה </a:t>
              </a:r>
            </a:p>
          </p:txBody>
        </p:sp>
        <p:sp>
          <p:nvSpPr>
            <p:cNvPr id="28" name="פיצוץ 2 27"/>
            <p:cNvSpPr/>
            <p:nvPr/>
          </p:nvSpPr>
          <p:spPr bwMode="auto">
            <a:xfrm rot="1479687">
              <a:off x="2921405" y="2321313"/>
              <a:ext cx="1230258" cy="1147660"/>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618205" y="2468938"/>
              <a:ext cx="1692201" cy="852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p:txBody>
        </p:sp>
        <p:sp>
          <p:nvSpPr>
            <p:cNvPr id="33" name="חץ ימינה 32"/>
            <p:cNvSpPr/>
            <p:nvPr/>
          </p:nvSpPr>
          <p:spPr bwMode="auto">
            <a:xfrm>
              <a:off x="2721389" y="2827681"/>
              <a:ext cx="204778" cy="2920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495" y="2330837"/>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370" y="2637198"/>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370" y="2914985"/>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495" y="3216583"/>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195" y="3481672"/>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TextBox 40"/>
            <p:cNvSpPr txBox="1"/>
            <p:nvPr/>
          </p:nvSpPr>
          <p:spPr bwMode="auto">
            <a:xfrm>
              <a:off x="827584" y="629190"/>
              <a:ext cx="1333441" cy="86669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latin typeface="Arial"/>
                  <a:cs typeface="Arial"/>
                </a:rPr>
                <a:t>חמצן שמקורו מן הסביבה</a:t>
              </a:r>
            </a:p>
          </p:txBody>
        </p:sp>
        <p:sp>
          <p:nvSpPr>
            <p:cNvPr id="3" name="חיבור 2"/>
            <p:cNvSpPr/>
            <p:nvPr/>
          </p:nvSpPr>
          <p:spPr>
            <a:xfrm>
              <a:off x="2273733" y="908565"/>
              <a:ext cx="204778"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2" name="חיבור 41"/>
            <p:cNvSpPr/>
            <p:nvPr/>
          </p:nvSpPr>
          <p:spPr>
            <a:xfrm>
              <a:off x="2318182" y="4565836"/>
              <a:ext cx="206366"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30" name="TextBox 29"/>
          <p:cNvSpPr txBox="1"/>
          <p:nvPr/>
        </p:nvSpPr>
        <p:spPr bwMode="auto">
          <a:xfrm>
            <a:off x="4195763" y="2974975"/>
            <a:ext cx="1271587" cy="7254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32" name="TextBox 31"/>
          <p:cNvSpPr txBox="1"/>
          <p:nvPr/>
        </p:nvSpPr>
        <p:spPr bwMode="auto">
          <a:xfrm>
            <a:off x="4197350" y="2171700"/>
            <a:ext cx="1211263" cy="66675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5" name="חץ מעוקל שמאלה 4"/>
          <p:cNvSpPr/>
          <p:nvPr/>
        </p:nvSpPr>
        <p:spPr>
          <a:xfrm rot="10800000">
            <a:off x="3906838" y="2495550"/>
            <a:ext cx="431800" cy="7985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chemeClr val="tx1"/>
              </a:solidFill>
            </a:endParaRPr>
          </a:p>
        </p:txBody>
      </p:sp>
      <p:sp>
        <p:nvSpPr>
          <p:cNvPr id="34" name="חץ ימינה 33"/>
          <p:cNvSpPr/>
          <p:nvPr/>
        </p:nvSpPr>
        <p:spPr bwMode="auto">
          <a:xfrm>
            <a:off x="3702050" y="2747963"/>
            <a:ext cx="2047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4"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674688" y="-22225"/>
            <a:ext cx="7772400" cy="441325"/>
          </a:xfrm>
        </p:spPr>
        <p:txBody>
          <a:bodyPr/>
          <a:lstStyle/>
          <a:p>
            <a:pPr fontAlgn="auto">
              <a:defRPr/>
            </a:pPr>
            <a:r>
              <a:rPr lang="he-IL" sz="1800" b="1" dirty="0" smtClean="0">
                <a:solidFill>
                  <a:srgbClr val="FF6600"/>
                </a:solidFill>
                <a:ea typeface="+mn-ea"/>
              </a:rPr>
              <a:t>שלבי הנשימה התאית</a:t>
            </a:r>
            <a:endParaRPr lang="he-IL" sz="1800" dirty="0" smtClean="0"/>
          </a:p>
        </p:txBody>
      </p:sp>
      <p:grpSp>
        <p:nvGrpSpPr>
          <p:cNvPr id="57348" name="קבוצה 10"/>
          <p:cNvGrpSpPr>
            <a:grpSpLocks/>
          </p:cNvGrpSpPr>
          <p:nvPr/>
        </p:nvGrpSpPr>
        <p:grpSpPr bwMode="auto">
          <a:xfrm>
            <a:off x="352425" y="611188"/>
            <a:ext cx="3482975" cy="6022975"/>
            <a:chOff x="827584" y="611730"/>
            <a:chExt cx="3482822" cy="6022433"/>
          </a:xfrm>
        </p:grpSpPr>
        <p:grpSp>
          <p:nvGrpSpPr>
            <p:cNvPr id="57354" name="קבוצה 10"/>
            <p:cNvGrpSpPr>
              <a:grpSpLocks/>
            </p:cNvGrpSpPr>
            <p:nvPr/>
          </p:nvGrpSpPr>
          <p:grpSpPr bwMode="auto">
            <a:xfrm>
              <a:off x="1187624" y="611730"/>
              <a:ext cx="2405817" cy="5429502"/>
              <a:chOff x="181044" y="690266"/>
              <a:chExt cx="2405737" cy="5430648"/>
            </a:xfrm>
          </p:grpSpPr>
          <p:sp>
            <p:nvSpPr>
              <p:cNvPr id="7" name="TextBox 6"/>
              <p:cNvSpPr txBox="1"/>
              <p:nvPr/>
            </p:nvSpPr>
            <p:spPr bwMode="auto">
              <a:xfrm>
                <a:off x="1594117" y="690266"/>
                <a:ext cx="992110" cy="86688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0" name="חץ למטה 9"/>
              <p:cNvSpPr/>
              <p:nvPr/>
            </p:nvSpPr>
            <p:spPr bwMode="auto">
              <a:xfrm>
                <a:off x="1281403" y="1574610"/>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403" y="1873096"/>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403" y="2165231"/>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1879" y="3818019"/>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515" y="4114917"/>
                <a:ext cx="261917"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TextBox 23"/>
              <p:cNvSpPr txBox="1"/>
              <p:nvPr/>
            </p:nvSpPr>
            <p:spPr bwMode="auto">
              <a:xfrm>
                <a:off x="1532209" y="4334019"/>
                <a:ext cx="996873" cy="78908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מים</a:t>
                </a:r>
              </a:p>
            </p:txBody>
          </p:sp>
          <p:sp>
            <p:nvSpPr>
              <p:cNvPr id="25" name="TextBox 24"/>
              <p:cNvSpPr txBox="1"/>
              <p:nvPr/>
            </p:nvSpPr>
            <p:spPr bwMode="auto">
              <a:xfrm>
                <a:off x="181351" y="4334019"/>
                <a:ext cx="1144499" cy="78432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פחמן    דו-חמצני</a:t>
                </a:r>
              </a:p>
            </p:txBody>
          </p:sp>
          <p:sp>
            <p:nvSpPr>
              <p:cNvPr id="7168" name="חץ למטה 7167"/>
              <p:cNvSpPr/>
              <p:nvPr/>
            </p:nvSpPr>
            <p:spPr>
              <a:xfrm>
                <a:off x="613118" y="5123102"/>
                <a:ext cx="296839" cy="997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764" y="6024618"/>
              <a:ext cx="988970" cy="609545"/>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נפלט לסביבה </a:t>
              </a:r>
            </a:p>
          </p:txBody>
        </p:sp>
        <p:sp>
          <p:nvSpPr>
            <p:cNvPr id="28" name="פיצוץ 2 27"/>
            <p:cNvSpPr/>
            <p:nvPr/>
          </p:nvSpPr>
          <p:spPr bwMode="auto">
            <a:xfrm rot="1479687">
              <a:off x="2921405" y="2321313"/>
              <a:ext cx="1230258" cy="1147660"/>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618205" y="2468938"/>
              <a:ext cx="1692201" cy="852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p:txBody>
        </p:sp>
        <p:sp>
          <p:nvSpPr>
            <p:cNvPr id="33" name="חץ ימינה 32"/>
            <p:cNvSpPr/>
            <p:nvPr/>
          </p:nvSpPr>
          <p:spPr bwMode="auto">
            <a:xfrm>
              <a:off x="2721389" y="2827681"/>
              <a:ext cx="204778" cy="2920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495" y="2330837"/>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370" y="2637198"/>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370" y="2914985"/>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495" y="3216583"/>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195" y="3481672"/>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TextBox 40"/>
            <p:cNvSpPr txBox="1"/>
            <p:nvPr/>
          </p:nvSpPr>
          <p:spPr bwMode="auto">
            <a:xfrm>
              <a:off x="827584" y="629190"/>
              <a:ext cx="1333441" cy="86669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חמצן שמקורו מן הסביבה</a:t>
              </a:r>
            </a:p>
          </p:txBody>
        </p:sp>
        <p:sp>
          <p:nvSpPr>
            <p:cNvPr id="3" name="חיבור 2"/>
            <p:cNvSpPr/>
            <p:nvPr/>
          </p:nvSpPr>
          <p:spPr>
            <a:xfrm>
              <a:off x="2273733" y="908565"/>
              <a:ext cx="204778"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318182" y="4565836"/>
              <a:ext cx="206366"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 name="TextBox 29"/>
          <p:cNvSpPr txBox="1"/>
          <p:nvPr/>
        </p:nvSpPr>
        <p:spPr bwMode="auto">
          <a:xfrm>
            <a:off x="4195763" y="2974975"/>
            <a:ext cx="1271587" cy="7254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32" name="TextBox 31"/>
          <p:cNvSpPr txBox="1"/>
          <p:nvPr/>
        </p:nvSpPr>
        <p:spPr bwMode="auto">
          <a:xfrm>
            <a:off x="4197350" y="2171700"/>
            <a:ext cx="1211263" cy="66675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5" name="חץ מעוקל שמאלה 4"/>
          <p:cNvSpPr/>
          <p:nvPr/>
        </p:nvSpPr>
        <p:spPr>
          <a:xfrm rot="10800000">
            <a:off x="3906838" y="2495550"/>
            <a:ext cx="431800" cy="7985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black"/>
              </a:solidFill>
            </a:endParaRPr>
          </a:p>
        </p:txBody>
      </p:sp>
      <p:sp>
        <p:nvSpPr>
          <p:cNvPr id="34" name="חץ ימינה 33"/>
          <p:cNvSpPr/>
          <p:nvPr/>
        </p:nvSpPr>
        <p:spPr bwMode="auto">
          <a:xfrm>
            <a:off x="3702050" y="2747963"/>
            <a:ext cx="2047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TextBox 42"/>
          <p:cNvSpPr txBox="1"/>
          <p:nvPr/>
        </p:nvSpPr>
        <p:spPr>
          <a:xfrm>
            <a:off x="238125" y="544513"/>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סמנו את המגיבים בתהליך הנשימה התאית</a:t>
            </a:r>
          </a:p>
          <a:p>
            <a:pPr fontAlgn="auto">
              <a:spcBef>
                <a:spcPts val="0"/>
              </a:spcBef>
              <a:spcAft>
                <a:spcPts val="0"/>
              </a:spcAft>
              <a:defRPr/>
            </a:pPr>
            <a:r>
              <a:rPr lang="he-IL" kern="0" dirty="0">
                <a:solidFill>
                  <a:srgbClr val="1D4C72"/>
                </a:solidFill>
              </a:rPr>
              <a:t>בצבע ירוק ואת התוצרים בצבע </a:t>
            </a:r>
            <a:r>
              <a:rPr lang="he-IL" kern="0" dirty="0" smtClean="0">
                <a:solidFill>
                  <a:srgbClr val="1D4C72"/>
                </a:solidFill>
              </a:rPr>
              <a:t>צהוב.</a:t>
            </a: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44"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674688" y="35347"/>
            <a:ext cx="7772400" cy="441325"/>
          </a:xfrm>
        </p:spPr>
        <p:txBody>
          <a:bodyPr/>
          <a:lstStyle/>
          <a:p>
            <a:pPr fontAlgn="auto">
              <a:defRPr/>
            </a:pPr>
            <a:r>
              <a:rPr lang="he-IL" sz="1800" b="1" dirty="0" smtClean="0">
                <a:solidFill>
                  <a:srgbClr val="FF6600"/>
                </a:solidFill>
                <a:ea typeface="+mn-ea"/>
              </a:rPr>
              <a:t>שלבי הנשימה התאית</a:t>
            </a:r>
            <a:endParaRPr lang="he-IL" sz="1800" dirty="0" smtClean="0"/>
          </a:p>
        </p:txBody>
      </p:sp>
      <p:grpSp>
        <p:nvGrpSpPr>
          <p:cNvPr id="58372" name="קבוצה 10"/>
          <p:cNvGrpSpPr>
            <a:grpSpLocks/>
          </p:cNvGrpSpPr>
          <p:nvPr/>
        </p:nvGrpSpPr>
        <p:grpSpPr bwMode="auto">
          <a:xfrm>
            <a:off x="809625" y="908050"/>
            <a:ext cx="3025775" cy="5726113"/>
            <a:chOff x="1284833" y="908565"/>
            <a:chExt cx="3025573" cy="5725598"/>
          </a:xfrm>
        </p:grpSpPr>
        <p:grpSp>
          <p:nvGrpSpPr>
            <p:cNvPr id="58382" name="קבוצה 10"/>
            <p:cNvGrpSpPr>
              <a:grpSpLocks/>
            </p:cNvGrpSpPr>
            <p:nvPr/>
          </p:nvGrpSpPr>
          <p:grpSpPr bwMode="auto">
            <a:xfrm>
              <a:off x="1619832" y="1495887"/>
              <a:ext cx="941489" cy="4544604"/>
              <a:chOff x="613238" y="1574610"/>
              <a:chExt cx="941458" cy="4545563"/>
            </a:xfrm>
          </p:grpSpPr>
          <p:sp>
            <p:nvSpPr>
              <p:cNvPr id="10" name="חץ למטה 9"/>
              <p:cNvSpPr/>
              <p:nvPr/>
            </p:nvSpPr>
            <p:spPr bwMode="auto">
              <a:xfrm>
                <a:off x="1281450" y="1574610"/>
                <a:ext cx="261912"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450" y="1873096"/>
                <a:ext cx="261912"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450" y="2165231"/>
                <a:ext cx="261912"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1926" y="3818019"/>
                <a:ext cx="261912"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562" y="4114917"/>
                <a:ext cx="261911"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טה 7167"/>
              <p:cNvSpPr/>
              <p:nvPr/>
            </p:nvSpPr>
            <p:spPr>
              <a:xfrm>
                <a:off x="613180" y="5123102"/>
                <a:ext cx="296832" cy="997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833" y="6024618"/>
              <a:ext cx="988947" cy="609545"/>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נפלט לסביבה </a:t>
              </a:r>
            </a:p>
          </p:txBody>
        </p:sp>
        <p:sp>
          <p:nvSpPr>
            <p:cNvPr id="28" name="פיצוץ 2 27"/>
            <p:cNvSpPr/>
            <p:nvPr/>
          </p:nvSpPr>
          <p:spPr bwMode="auto">
            <a:xfrm rot="1479687">
              <a:off x="2921437" y="2321313"/>
              <a:ext cx="1230230" cy="1147660"/>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618244" y="2468938"/>
              <a:ext cx="1692162" cy="852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p:txBody>
        </p:sp>
        <p:sp>
          <p:nvSpPr>
            <p:cNvPr id="33" name="חץ ימינה 32"/>
            <p:cNvSpPr/>
            <p:nvPr/>
          </p:nvSpPr>
          <p:spPr bwMode="auto">
            <a:xfrm>
              <a:off x="2721425" y="2827680"/>
              <a:ext cx="204773" cy="2920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542" y="2330837"/>
              <a:ext cx="261921"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416" y="2637198"/>
              <a:ext cx="261921"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416" y="2914985"/>
              <a:ext cx="261921"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542" y="3216582"/>
              <a:ext cx="261921"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241" y="3481672"/>
              <a:ext cx="261921"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 name="חיבור 2"/>
            <p:cNvSpPr/>
            <p:nvPr/>
          </p:nvSpPr>
          <p:spPr>
            <a:xfrm>
              <a:off x="2273780" y="908565"/>
              <a:ext cx="204773"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318227" y="4565836"/>
              <a:ext cx="206361"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 name="TextBox 29"/>
          <p:cNvSpPr txBox="1"/>
          <p:nvPr/>
        </p:nvSpPr>
        <p:spPr bwMode="auto">
          <a:xfrm>
            <a:off x="4195763" y="2974975"/>
            <a:ext cx="1271587" cy="72548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32" name="TextBox 31"/>
          <p:cNvSpPr txBox="1"/>
          <p:nvPr/>
        </p:nvSpPr>
        <p:spPr bwMode="auto">
          <a:xfrm>
            <a:off x="4197350" y="2171700"/>
            <a:ext cx="1211263" cy="66675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5" name="חץ מעוקל שמאלה 4"/>
          <p:cNvSpPr/>
          <p:nvPr/>
        </p:nvSpPr>
        <p:spPr>
          <a:xfrm rot="10800000">
            <a:off x="3906838" y="2495550"/>
            <a:ext cx="431800" cy="7985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black"/>
              </a:solidFill>
            </a:endParaRPr>
          </a:p>
        </p:txBody>
      </p:sp>
      <p:sp>
        <p:nvSpPr>
          <p:cNvPr id="34" name="חץ ימינה 33"/>
          <p:cNvSpPr/>
          <p:nvPr/>
        </p:nvSpPr>
        <p:spPr bwMode="auto">
          <a:xfrm>
            <a:off x="3702050" y="2747963"/>
            <a:ext cx="2047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TextBox 42"/>
          <p:cNvSpPr txBox="1"/>
          <p:nvPr/>
        </p:nvSpPr>
        <p:spPr>
          <a:xfrm>
            <a:off x="4437063" y="560859"/>
            <a:ext cx="4198937"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סמנו את המגיבים בתהליך הנשימה התאית</a:t>
            </a:r>
          </a:p>
          <a:p>
            <a:pPr fontAlgn="auto">
              <a:spcBef>
                <a:spcPts val="0"/>
              </a:spcBef>
              <a:spcAft>
                <a:spcPts val="0"/>
              </a:spcAft>
              <a:defRPr/>
            </a:pPr>
            <a:r>
              <a:rPr lang="he-IL" kern="0" dirty="0">
                <a:solidFill>
                  <a:srgbClr val="1D4C72"/>
                </a:solidFill>
              </a:rPr>
              <a:t>בצבע ירוק ואת התוצרים בצבע </a:t>
            </a:r>
            <a:r>
              <a:rPr lang="he-IL" kern="0" dirty="0" smtClean="0">
                <a:solidFill>
                  <a:srgbClr val="1D4C72"/>
                </a:solidFill>
              </a:rPr>
              <a:t>צהוב.</a:t>
            </a: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44" name="TextBox 43"/>
          <p:cNvSpPr txBox="1"/>
          <p:nvPr/>
        </p:nvSpPr>
        <p:spPr bwMode="auto">
          <a:xfrm>
            <a:off x="2143125" y="674688"/>
            <a:ext cx="1204913" cy="666750"/>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גלוקוז</a:t>
            </a:r>
          </a:p>
          <a:p>
            <a:pPr algn="ctr" fontAlgn="auto">
              <a:spcBef>
                <a:spcPts val="0"/>
              </a:spcBef>
              <a:spcAft>
                <a:spcPts val="0"/>
              </a:spcAft>
              <a:defRPr/>
            </a:pPr>
            <a:r>
              <a:rPr lang="he-IL" dirty="0">
                <a:latin typeface="Arial"/>
                <a:cs typeface="Arial"/>
              </a:rPr>
              <a:t> </a:t>
            </a:r>
            <a:r>
              <a:rPr lang="en-US" dirty="0">
                <a:latin typeface="Arial"/>
                <a:cs typeface="Arial"/>
              </a:rPr>
              <a:t>C</a:t>
            </a:r>
            <a:r>
              <a:rPr lang="en-US" sz="800" dirty="0">
                <a:latin typeface="Arial"/>
                <a:cs typeface="Arial"/>
              </a:rPr>
              <a:t>6</a:t>
            </a:r>
            <a:r>
              <a:rPr lang="en-US" dirty="0">
                <a:latin typeface="Arial"/>
                <a:cs typeface="Arial"/>
              </a:rPr>
              <a:t>H</a:t>
            </a:r>
            <a:r>
              <a:rPr lang="en-US" sz="800" dirty="0">
                <a:latin typeface="Arial"/>
                <a:cs typeface="Arial"/>
              </a:rPr>
              <a:t>12</a:t>
            </a:r>
            <a:r>
              <a:rPr lang="en-US" dirty="0">
                <a:latin typeface="Arial"/>
                <a:cs typeface="Arial"/>
              </a:rPr>
              <a:t>O</a:t>
            </a:r>
            <a:r>
              <a:rPr lang="en-US" sz="800" dirty="0">
                <a:latin typeface="Arial"/>
                <a:cs typeface="Arial"/>
              </a:rPr>
              <a:t>6</a:t>
            </a:r>
            <a:endParaRPr lang="he-IL" sz="2000" dirty="0">
              <a:latin typeface="Arial"/>
              <a:cs typeface="Arial"/>
            </a:endParaRPr>
          </a:p>
        </p:txBody>
      </p:sp>
      <p:sp>
        <p:nvSpPr>
          <p:cNvPr id="45" name="TextBox 44"/>
          <p:cNvSpPr txBox="1"/>
          <p:nvPr/>
        </p:nvSpPr>
        <p:spPr bwMode="auto">
          <a:xfrm>
            <a:off x="231775" y="673100"/>
            <a:ext cx="1519238" cy="666750"/>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fontScale="92500" lnSpcReduction="10000"/>
          </a:bodyPr>
          <a:lstStyle/>
          <a:p>
            <a:pPr algn="ctr" fontAlgn="auto">
              <a:spcBef>
                <a:spcPts val="0"/>
              </a:spcBef>
              <a:spcAft>
                <a:spcPts val="0"/>
              </a:spcAft>
              <a:defRPr/>
            </a:pPr>
            <a:r>
              <a:rPr lang="he-IL" sz="2000" dirty="0">
                <a:solidFill>
                  <a:prstClr val="black"/>
                </a:solidFill>
                <a:latin typeface="Arial"/>
                <a:cs typeface="Arial"/>
              </a:rPr>
              <a:t>חמצן שמקורו מן הסביבה</a:t>
            </a:r>
          </a:p>
        </p:txBody>
      </p:sp>
      <p:sp>
        <p:nvSpPr>
          <p:cNvPr id="46" name="TextBox 45"/>
          <p:cNvSpPr txBox="1"/>
          <p:nvPr/>
        </p:nvSpPr>
        <p:spPr bwMode="auto">
          <a:xfrm>
            <a:off x="538163" y="4259263"/>
            <a:ext cx="1041400"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פחמן   דו-חמצני</a:t>
            </a:r>
          </a:p>
        </p:txBody>
      </p:sp>
      <p:sp>
        <p:nvSpPr>
          <p:cNvPr id="47" name="TextBox 46"/>
          <p:cNvSpPr txBox="1"/>
          <p:nvPr/>
        </p:nvSpPr>
        <p:spPr bwMode="auto">
          <a:xfrm>
            <a:off x="2143125" y="4321175"/>
            <a:ext cx="1041400"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מים</a:t>
            </a:r>
          </a:p>
        </p:txBody>
      </p:sp>
      <p:sp>
        <p:nvSpPr>
          <p:cNvPr id="41"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674688" y="-22225"/>
            <a:ext cx="7772400" cy="441325"/>
          </a:xfrm>
        </p:spPr>
        <p:txBody>
          <a:bodyPr/>
          <a:lstStyle/>
          <a:p>
            <a:pPr fontAlgn="auto">
              <a:defRPr/>
            </a:pPr>
            <a:r>
              <a:rPr lang="he-IL" sz="1800" b="1" dirty="0" smtClean="0">
                <a:solidFill>
                  <a:srgbClr val="FF6600"/>
                </a:solidFill>
                <a:ea typeface="+mn-ea"/>
              </a:rPr>
              <a:t>שלבי הנשימה התאית - פירוט</a:t>
            </a:r>
            <a:endParaRPr lang="he-IL" sz="1800" dirty="0" smtClean="0"/>
          </a:p>
        </p:txBody>
      </p:sp>
      <p:sp>
        <p:nvSpPr>
          <p:cNvPr id="8" name="TextBox 7"/>
          <p:cNvSpPr txBox="1"/>
          <p:nvPr/>
        </p:nvSpPr>
        <p:spPr>
          <a:xfrm>
            <a:off x="341313" y="419100"/>
            <a:ext cx="8183562"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פירוק הגלוקוז בתהליך הנשימה התאית נעשה בשני שלבים:</a:t>
            </a:r>
          </a:p>
        </p:txBody>
      </p:sp>
      <p:sp>
        <p:nvSpPr>
          <p:cNvPr id="2" name="מלבן מעוגל 1"/>
          <p:cNvSpPr/>
          <p:nvPr/>
        </p:nvSpPr>
        <p:spPr>
          <a:xfrm>
            <a:off x="341313" y="788988"/>
            <a:ext cx="8339137" cy="23542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9398" name="מלבן 2"/>
          <p:cNvSpPr>
            <a:spLocks noChangeArrowheads="1"/>
          </p:cNvSpPr>
          <p:nvPr/>
        </p:nvSpPr>
        <p:spPr bwMode="auto">
          <a:xfrm>
            <a:off x="3987800" y="995363"/>
            <a:ext cx="4572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2000" u="sng"/>
              <a:t>בציטופלסמה </a:t>
            </a:r>
          </a:p>
          <a:p>
            <a:r>
              <a:rPr lang="he-IL" b="1" u="sng"/>
              <a:t>שלב א': גליקוליזה</a:t>
            </a:r>
          </a:p>
          <a:p>
            <a:r>
              <a:rPr lang="he-IL"/>
              <a:t>מולקולת הגלוקוז מתפרקת לשתי </a:t>
            </a:r>
          </a:p>
          <a:p>
            <a:r>
              <a:rPr lang="he-IL"/>
              <a:t>מולקולות של חומצה פירובית.</a:t>
            </a:r>
          </a:p>
          <a:p>
            <a:r>
              <a:rPr lang="he-IL"/>
              <a:t>רווח אנרגטי: </a:t>
            </a:r>
            <a:r>
              <a:rPr lang="en-US"/>
              <a:t>2ATP</a:t>
            </a:r>
            <a:endParaRPr lang="he-IL"/>
          </a:p>
          <a:p>
            <a:endParaRPr lang="he-IL"/>
          </a:p>
        </p:txBody>
      </p:sp>
      <p:sp>
        <p:nvSpPr>
          <p:cNvPr id="9" name="מלבן מעוגל 8"/>
          <p:cNvSpPr/>
          <p:nvPr/>
        </p:nvSpPr>
        <p:spPr>
          <a:xfrm>
            <a:off x="346075" y="3305175"/>
            <a:ext cx="8334375" cy="2720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9400" name="מלבן 4"/>
          <p:cNvSpPr>
            <a:spLocks noChangeArrowheads="1"/>
          </p:cNvSpPr>
          <p:nvPr/>
        </p:nvSpPr>
        <p:spPr bwMode="auto">
          <a:xfrm>
            <a:off x="3489325" y="3473450"/>
            <a:ext cx="50704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2000" u="sng" noProof="1"/>
              <a:t>במיטוכונדריה</a:t>
            </a:r>
          </a:p>
          <a:p>
            <a:r>
              <a:rPr lang="he-IL" b="1" u="sng" noProof="1"/>
              <a:t>שלב ב': נשימה תאית אווירנית (אירובית)</a:t>
            </a:r>
          </a:p>
          <a:p>
            <a:r>
              <a:rPr lang="he-IL" noProof="1"/>
              <a:t>החומצה הפירובית נכנסת למיטוכונדרייה </a:t>
            </a:r>
          </a:p>
          <a:p>
            <a:r>
              <a:rPr lang="he-IL" noProof="1"/>
              <a:t>ועוברת תהליכי פירוק.</a:t>
            </a:r>
          </a:p>
          <a:p>
            <a:r>
              <a:rPr lang="he-IL" noProof="1"/>
              <a:t>תוצרי הפירוק הם מולקולות של </a:t>
            </a:r>
          </a:p>
          <a:p>
            <a:r>
              <a:rPr lang="he-IL" noProof="1"/>
              <a:t>פחמן דו-חמצני, ומים שנוצרים מן המימנים, </a:t>
            </a:r>
          </a:p>
          <a:p>
            <a:r>
              <a:rPr lang="he-IL" noProof="1"/>
              <a:t>שמקורם במימנים של החומצה הפירובית ובחמצן.</a:t>
            </a:r>
          </a:p>
          <a:p>
            <a:r>
              <a:rPr lang="he-IL" noProof="1">
                <a:solidFill>
                  <a:srgbClr val="000000"/>
                </a:solidFill>
              </a:rPr>
              <a:t>רווח אנגטי: </a:t>
            </a:r>
            <a:r>
              <a:rPr lang="en-US" noProof="1">
                <a:solidFill>
                  <a:srgbClr val="000000"/>
                </a:solidFill>
              </a:rPr>
              <a:t>28ATP</a:t>
            </a:r>
            <a:endParaRPr lang="he-IL" noProof="1">
              <a:solidFill>
                <a:srgbClr val="000000"/>
              </a:solidFill>
            </a:endParaRPr>
          </a:p>
          <a:p>
            <a:endParaRPr lang="he-IL" noProof="1"/>
          </a:p>
          <a:p>
            <a:endParaRPr lang="he-IL"/>
          </a:p>
          <a:p>
            <a:endParaRPr lang="he-IL"/>
          </a:p>
        </p:txBody>
      </p:sp>
      <p:sp>
        <p:nvSpPr>
          <p:cNvPr id="30" name="TextBox 29"/>
          <p:cNvSpPr txBox="1"/>
          <p:nvPr/>
        </p:nvSpPr>
        <p:spPr>
          <a:xfrm>
            <a:off x="684213" y="6303963"/>
            <a:ext cx="832802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*כל אחד מן השלבים כולל כמה תגובות המזורזות על ידי אנזימים ייחודיים. </a:t>
            </a:r>
          </a:p>
        </p:txBody>
      </p:sp>
      <p:grpSp>
        <p:nvGrpSpPr>
          <p:cNvPr id="59402" name="קבוצה 10"/>
          <p:cNvGrpSpPr>
            <a:grpSpLocks/>
          </p:cNvGrpSpPr>
          <p:nvPr/>
        </p:nvGrpSpPr>
        <p:grpSpPr bwMode="auto">
          <a:xfrm>
            <a:off x="323850" y="1462088"/>
            <a:ext cx="1982788" cy="4687887"/>
            <a:chOff x="-78313" y="1574941"/>
            <a:chExt cx="2018175" cy="4690019"/>
          </a:xfrm>
        </p:grpSpPr>
        <p:sp>
          <p:nvSpPr>
            <p:cNvPr id="10" name="חץ למטה 9"/>
            <p:cNvSpPr/>
            <p:nvPr/>
          </p:nvSpPr>
          <p:spPr bwMode="auto">
            <a:xfrm>
              <a:off x="1282218" y="1574941"/>
              <a:ext cx="261765" cy="2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חץ למטה 12"/>
            <p:cNvSpPr/>
            <p:nvPr/>
          </p:nvSpPr>
          <p:spPr bwMode="auto">
            <a:xfrm>
              <a:off x="1282218" y="1873527"/>
              <a:ext cx="261765" cy="2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חץ למטה 13"/>
            <p:cNvSpPr/>
            <p:nvPr/>
          </p:nvSpPr>
          <p:spPr bwMode="auto">
            <a:xfrm>
              <a:off x="1282218" y="2165760"/>
              <a:ext cx="261765" cy="2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bwMode="auto">
            <a:xfrm>
              <a:off x="1312919" y="3140928"/>
              <a:ext cx="231064" cy="530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TextBox 16"/>
            <p:cNvSpPr txBox="1"/>
            <p:nvPr/>
          </p:nvSpPr>
          <p:spPr bwMode="auto">
            <a:xfrm>
              <a:off x="949356" y="2384934"/>
              <a:ext cx="990506" cy="75599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mn-lt"/>
                  <a:cs typeface="+mn-cs"/>
                </a:rPr>
                <a:t>חומצה פירובית</a:t>
              </a:r>
            </a:p>
          </p:txBody>
        </p:sp>
        <p:sp>
          <p:nvSpPr>
            <p:cNvPr id="18" name="חץ למטה 17"/>
            <p:cNvSpPr/>
            <p:nvPr/>
          </p:nvSpPr>
          <p:spPr bwMode="auto">
            <a:xfrm>
              <a:off x="1312919" y="3780981"/>
              <a:ext cx="261765" cy="2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חץ למטה 18"/>
            <p:cNvSpPr/>
            <p:nvPr/>
          </p:nvSpPr>
          <p:spPr bwMode="auto">
            <a:xfrm>
              <a:off x="1293529" y="4116096"/>
              <a:ext cx="261765" cy="2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TextBox 25"/>
            <p:cNvSpPr txBox="1"/>
            <p:nvPr/>
          </p:nvSpPr>
          <p:spPr bwMode="auto">
            <a:xfrm>
              <a:off x="-78313" y="3474454"/>
              <a:ext cx="988889" cy="876699"/>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latin typeface="+mn-lt"/>
                  <a:cs typeface="+mn-cs"/>
                </a:rPr>
                <a:t>חמצן שמקורו בסביבה </a:t>
              </a:r>
            </a:p>
          </p:txBody>
        </p:sp>
        <p:sp>
          <p:nvSpPr>
            <p:cNvPr id="7168" name="חץ למטה 7167"/>
            <p:cNvSpPr/>
            <p:nvPr/>
          </p:nvSpPr>
          <p:spPr>
            <a:xfrm>
              <a:off x="613263" y="5559789"/>
              <a:ext cx="336093" cy="705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 name="חץ ימינה 4"/>
            <p:cNvSpPr/>
            <p:nvPr/>
          </p:nvSpPr>
          <p:spPr>
            <a:xfrm>
              <a:off x="761920" y="3779393"/>
              <a:ext cx="520298" cy="214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36" name="TextBox 35"/>
          <p:cNvSpPr txBox="1"/>
          <p:nvPr/>
        </p:nvSpPr>
        <p:spPr bwMode="auto">
          <a:xfrm>
            <a:off x="636588" y="6096000"/>
            <a:ext cx="989012" cy="609600"/>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latin typeface="+mn-lt"/>
                <a:cs typeface="+mn-cs"/>
              </a:rPr>
              <a:t>נפלט לסביבה </a:t>
            </a:r>
          </a:p>
        </p:txBody>
      </p:sp>
      <p:sp>
        <p:nvSpPr>
          <p:cNvPr id="27" name="פיצוץ 2 26"/>
          <p:cNvSpPr/>
          <p:nvPr/>
        </p:nvSpPr>
        <p:spPr bwMode="auto">
          <a:xfrm rot="1479687">
            <a:off x="2413000" y="1439863"/>
            <a:ext cx="725488" cy="71278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פיצוץ 2 27"/>
          <p:cNvSpPr/>
          <p:nvPr/>
        </p:nvSpPr>
        <p:spPr bwMode="auto">
          <a:xfrm rot="1479687">
            <a:off x="2239963" y="3478213"/>
            <a:ext cx="1285875" cy="109378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מלבן מעוגל 28"/>
          <p:cNvSpPr/>
          <p:nvPr/>
        </p:nvSpPr>
        <p:spPr bwMode="auto">
          <a:xfrm>
            <a:off x="1847850" y="1441450"/>
            <a:ext cx="1784350" cy="720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p:txBody>
      </p:sp>
      <p:sp>
        <p:nvSpPr>
          <p:cNvPr id="31" name="מלבן מעוגל 30"/>
          <p:cNvSpPr/>
          <p:nvPr/>
        </p:nvSpPr>
        <p:spPr bwMode="auto">
          <a:xfrm>
            <a:off x="2247900" y="3644900"/>
            <a:ext cx="1189038" cy="676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אנרגיה</a:t>
            </a:r>
          </a:p>
        </p:txBody>
      </p:sp>
      <p:sp>
        <p:nvSpPr>
          <p:cNvPr id="32" name="חץ ימינה 31"/>
          <p:cNvSpPr/>
          <p:nvPr/>
        </p:nvSpPr>
        <p:spPr bwMode="auto">
          <a:xfrm>
            <a:off x="2101850" y="1741488"/>
            <a:ext cx="2047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חץ ימינה 32"/>
          <p:cNvSpPr/>
          <p:nvPr/>
        </p:nvSpPr>
        <p:spPr bwMode="auto">
          <a:xfrm>
            <a:off x="2049463" y="3879850"/>
            <a:ext cx="204787"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4" name="חץ ימינה 33"/>
          <p:cNvSpPr/>
          <p:nvPr/>
        </p:nvSpPr>
        <p:spPr bwMode="auto">
          <a:xfrm>
            <a:off x="3392488" y="1760538"/>
            <a:ext cx="192087"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TextBox 34"/>
          <p:cNvSpPr txBox="1"/>
          <p:nvPr/>
        </p:nvSpPr>
        <p:spPr bwMode="auto">
          <a:xfrm>
            <a:off x="3757613" y="1216025"/>
            <a:ext cx="931862" cy="54451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sz="1600" dirty="0">
                <a:solidFill>
                  <a:prstClr val="black"/>
                </a:solidFill>
                <a:latin typeface="Arial"/>
                <a:cs typeface="Arial"/>
              </a:rPr>
              <a:t>2ADP</a:t>
            </a:r>
          </a:p>
          <a:p>
            <a:pPr algn="ctr" fontAlgn="auto">
              <a:spcBef>
                <a:spcPts val="0"/>
              </a:spcBef>
              <a:spcAft>
                <a:spcPts val="0"/>
              </a:spcAft>
              <a:defRPr/>
            </a:pPr>
            <a:r>
              <a:rPr lang="en-US" sz="1600" dirty="0">
                <a:solidFill>
                  <a:prstClr val="black"/>
                </a:solidFill>
                <a:latin typeface="Arial"/>
                <a:cs typeface="Arial"/>
              </a:rPr>
              <a:t>2P</a:t>
            </a:r>
            <a:r>
              <a:rPr lang="en-US" dirty="0">
                <a:solidFill>
                  <a:prstClr val="black"/>
                </a:solidFill>
                <a:latin typeface="Arial"/>
                <a:cs typeface="Arial"/>
              </a:rPr>
              <a:t>i</a:t>
            </a:r>
            <a:endParaRPr lang="he-IL" dirty="0">
              <a:solidFill>
                <a:prstClr val="black"/>
              </a:solidFill>
              <a:latin typeface="Arial"/>
              <a:cs typeface="Arial"/>
            </a:endParaRPr>
          </a:p>
        </p:txBody>
      </p:sp>
      <p:sp>
        <p:nvSpPr>
          <p:cNvPr id="37" name="TextBox 36"/>
          <p:cNvSpPr txBox="1"/>
          <p:nvPr/>
        </p:nvSpPr>
        <p:spPr bwMode="auto">
          <a:xfrm>
            <a:off x="3830638" y="2162175"/>
            <a:ext cx="803275" cy="48736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1600" dirty="0">
                <a:solidFill>
                  <a:prstClr val="black"/>
                </a:solidFill>
                <a:latin typeface="Arial"/>
                <a:cs typeface="Arial"/>
              </a:rPr>
              <a:t>2ATP</a:t>
            </a:r>
          </a:p>
        </p:txBody>
      </p:sp>
      <p:sp>
        <p:nvSpPr>
          <p:cNvPr id="3" name="חץ מעוקל ימינה 2"/>
          <p:cNvSpPr/>
          <p:nvPr/>
        </p:nvSpPr>
        <p:spPr>
          <a:xfrm>
            <a:off x="3830638" y="4002088"/>
            <a:ext cx="236537" cy="40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chemeClr val="tx1"/>
              </a:solidFill>
            </a:endParaRPr>
          </a:p>
        </p:txBody>
      </p:sp>
      <p:sp>
        <p:nvSpPr>
          <p:cNvPr id="38" name="TextBox 37"/>
          <p:cNvSpPr txBox="1"/>
          <p:nvPr/>
        </p:nvSpPr>
        <p:spPr bwMode="auto">
          <a:xfrm>
            <a:off x="3629025" y="3382963"/>
            <a:ext cx="1004888" cy="5667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sz="1600" dirty="0">
                <a:solidFill>
                  <a:prstClr val="black"/>
                </a:solidFill>
                <a:latin typeface="Arial"/>
                <a:cs typeface="Arial"/>
              </a:rPr>
              <a:t>28ADP</a:t>
            </a:r>
          </a:p>
          <a:p>
            <a:pPr algn="ctr" fontAlgn="auto">
              <a:spcBef>
                <a:spcPts val="0"/>
              </a:spcBef>
              <a:spcAft>
                <a:spcPts val="0"/>
              </a:spcAft>
              <a:defRPr/>
            </a:pPr>
            <a:r>
              <a:rPr lang="en-US" sz="1600" dirty="0">
                <a:solidFill>
                  <a:prstClr val="black"/>
                </a:solidFill>
                <a:latin typeface="Arial"/>
                <a:cs typeface="Arial"/>
              </a:rPr>
              <a:t>28P</a:t>
            </a:r>
            <a:r>
              <a:rPr lang="en-US" dirty="0">
                <a:solidFill>
                  <a:prstClr val="black"/>
                </a:solidFill>
                <a:latin typeface="Arial"/>
                <a:cs typeface="Arial"/>
              </a:rPr>
              <a:t>i</a:t>
            </a:r>
            <a:endParaRPr lang="he-IL" dirty="0">
              <a:solidFill>
                <a:prstClr val="black"/>
              </a:solidFill>
              <a:latin typeface="Arial"/>
              <a:cs typeface="Arial"/>
            </a:endParaRPr>
          </a:p>
        </p:txBody>
      </p:sp>
      <p:sp>
        <p:nvSpPr>
          <p:cNvPr id="39" name="TextBox 38"/>
          <p:cNvSpPr txBox="1"/>
          <p:nvPr/>
        </p:nvSpPr>
        <p:spPr bwMode="auto">
          <a:xfrm>
            <a:off x="3632200" y="4438650"/>
            <a:ext cx="1023938" cy="46990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sz="1600" dirty="0">
                <a:solidFill>
                  <a:prstClr val="black"/>
                </a:solidFill>
                <a:latin typeface="Arial"/>
                <a:cs typeface="Arial"/>
              </a:rPr>
              <a:t>28ATP</a:t>
            </a:r>
          </a:p>
        </p:txBody>
      </p:sp>
      <p:sp>
        <p:nvSpPr>
          <p:cNvPr id="40" name="חץ למטה 39"/>
          <p:cNvSpPr/>
          <p:nvPr/>
        </p:nvSpPr>
        <p:spPr bwMode="auto">
          <a:xfrm>
            <a:off x="1671638" y="4321175"/>
            <a:ext cx="257175"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חץ מעוקל ימינה 40"/>
          <p:cNvSpPr/>
          <p:nvPr/>
        </p:nvSpPr>
        <p:spPr>
          <a:xfrm>
            <a:off x="3863975" y="1776413"/>
            <a:ext cx="236538" cy="40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schemeClr val="tx1"/>
              </a:solidFill>
            </a:endParaRPr>
          </a:p>
        </p:txBody>
      </p:sp>
      <p:sp>
        <p:nvSpPr>
          <p:cNvPr id="42" name="חץ ימינה 41"/>
          <p:cNvSpPr/>
          <p:nvPr/>
        </p:nvSpPr>
        <p:spPr bwMode="auto">
          <a:xfrm>
            <a:off x="3584575" y="4002088"/>
            <a:ext cx="1920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TextBox 42"/>
          <p:cNvSpPr txBox="1"/>
          <p:nvPr/>
        </p:nvSpPr>
        <p:spPr bwMode="auto">
          <a:xfrm>
            <a:off x="1281113" y="822325"/>
            <a:ext cx="1042987" cy="666750"/>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גלוקוז</a:t>
            </a:r>
          </a:p>
          <a:p>
            <a:pPr algn="ctr" fontAlgn="auto">
              <a:spcBef>
                <a:spcPts val="0"/>
              </a:spcBef>
              <a:spcAft>
                <a:spcPts val="0"/>
              </a:spcAft>
              <a:defRPr/>
            </a:pPr>
            <a:r>
              <a:rPr lang="en-US" dirty="0">
                <a:latin typeface="Arial"/>
                <a:cs typeface="Arial"/>
              </a:rPr>
              <a:t>C</a:t>
            </a:r>
            <a:r>
              <a:rPr lang="en-US" sz="800" dirty="0">
                <a:latin typeface="Arial"/>
                <a:cs typeface="Arial"/>
              </a:rPr>
              <a:t>6</a:t>
            </a:r>
            <a:r>
              <a:rPr lang="en-US" dirty="0">
                <a:latin typeface="Arial"/>
                <a:cs typeface="Arial"/>
              </a:rPr>
              <a:t>H</a:t>
            </a:r>
            <a:r>
              <a:rPr lang="en-US" sz="800" dirty="0">
                <a:latin typeface="Arial"/>
                <a:cs typeface="Arial"/>
              </a:rPr>
              <a:t>12</a:t>
            </a:r>
            <a:r>
              <a:rPr lang="en-US" dirty="0">
                <a:latin typeface="Arial"/>
                <a:cs typeface="Arial"/>
              </a:rPr>
              <a:t>O</a:t>
            </a:r>
            <a:r>
              <a:rPr lang="en-US" sz="800" dirty="0">
                <a:latin typeface="Arial"/>
                <a:cs typeface="Arial"/>
              </a:rPr>
              <a:t>6</a:t>
            </a:r>
            <a:endParaRPr lang="he-IL" sz="2000" dirty="0">
              <a:latin typeface="Arial"/>
              <a:cs typeface="Arial"/>
            </a:endParaRPr>
          </a:p>
        </p:txBody>
      </p:sp>
      <p:sp>
        <p:nvSpPr>
          <p:cNvPr id="44" name="TextBox 43"/>
          <p:cNvSpPr txBox="1"/>
          <p:nvPr/>
        </p:nvSpPr>
        <p:spPr bwMode="auto">
          <a:xfrm>
            <a:off x="1776413" y="4714875"/>
            <a:ext cx="1041400"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מים</a:t>
            </a:r>
          </a:p>
        </p:txBody>
      </p:sp>
      <p:sp>
        <p:nvSpPr>
          <p:cNvPr id="45" name="TextBox 44"/>
          <p:cNvSpPr txBox="1"/>
          <p:nvPr/>
        </p:nvSpPr>
        <p:spPr bwMode="auto">
          <a:xfrm>
            <a:off x="482600" y="4714875"/>
            <a:ext cx="1041400"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פחמן   דו-חמצני</a:t>
            </a:r>
          </a:p>
        </p:txBody>
      </p:sp>
      <p:sp>
        <p:nvSpPr>
          <p:cNvPr id="46" name="Rectangle 3"/>
          <p:cNvSpPr/>
          <p:nvPr/>
        </p:nvSpPr>
        <p:spPr>
          <a:xfrm>
            <a:off x="317127" y="332656"/>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נשימה תאית: רמת האנרגיה של המגיבים והתוצרים</a:t>
            </a:r>
            <a:endParaRPr lang="he-IL" sz="1800" dirty="0" smtClean="0"/>
          </a:p>
        </p:txBody>
      </p:sp>
      <p:sp>
        <p:nvSpPr>
          <p:cNvPr id="8" name="TextBox 7"/>
          <p:cNvSpPr txBox="1"/>
          <p:nvPr/>
        </p:nvSpPr>
        <p:spPr>
          <a:xfrm>
            <a:off x="287338" y="592138"/>
            <a:ext cx="8183562"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           </a:t>
            </a:r>
          </a:p>
        </p:txBody>
      </p:sp>
      <p:sp>
        <p:nvSpPr>
          <p:cNvPr id="20" name="Slide Number Placeholder 6"/>
          <p:cNvSpPr txBox="1">
            <a:spLocks/>
          </p:cNvSpPr>
          <p:nvPr/>
        </p:nvSpPr>
        <p:spPr bwMode="auto">
          <a:xfrm>
            <a:off x="457200" y="6381328"/>
            <a:ext cx="5144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CAB70A02-9EF2-4B4A-8838-35503C6F24B0}" type="slidenum">
              <a:rPr lang="he-IL" sz="1200" smtClean="0">
                <a:solidFill>
                  <a:srgbClr val="FFFFFF">
                    <a:lumMod val="65000"/>
                  </a:srgbClr>
                </a:solidFill>
              </a:rPr>
              <a:pPr>
                <a:defRPr/>
              </a:pPr>
              <a:t>15</a:t>
            </a:fld>
            <a:endParaRPr lang="he-IL" sz="1200" dirty="0">
              <a:solidFill>
                <a:srgbClr val="FFFFFF">
                  <a:lumMod val="65000"/>
                </a:srgbClr>
              </a:solidFill>
            </a:endParaRPr>
          </a:p>
        </p:txBody>
      </p:sp>
      <p:grpSp>
        <p:nvGrpSpPr>
          <p:cNvPr id="15" name="קבוצה 14"/>
          <p:cNvGrpSpPr/>
          <p:nvPr/>
        </p:nvGrpSpPr>
        <p:grpSpPr>
          <a:xfrm>
            <a:off x="395536" y="1494706"/>
            <a:ext cx="8400071" cy="4238550"/>
            <a:chOff x="798148" y="1386032"/>
            <a:chExt cx="8400071" cy="4238550"/>
          </a:xfrm>
        </p:grpSpPr>
        <p:sp>
          <p:nvSpPr>
            <p:cNvPr id="2" name="חץ למעלה 1"/>
            <p:cNvSpPr/>
            <p:nvPr/>
          </p:nvSpPr>
          <p:spPr>
            <a:xfrm>
              <a:off x="1259632" y="1386032"/>
              <a:ext cx="2536296" cy="3816424"/>
            </a:xfrm>
            <a:custGeom>
              <a:avLst/>
              <a:gdLst>
                <a:gd name="connsiteX0" fmla="*/ 0 w 1224136"/>
                <a:gd name="connsiteY0" fmla="*/ 612068 h 3816424"/>
                <a:gd name="connsiteX1" fmla="*/ 612068 w 1224136"/>
                <a:gd name="connsiteY1" fmla="*/ 0 h 3816424"/>
                <a:gd name="connsiteX2" fmla="*/ 1224136 w 1224136"/>
                <a:gd name="connsiteY2" fmla="*/ 612068 h 3816424"/>
                <a:gd name="connsiteX3" fmla="*/ 918102 w 1224136"/>
                <a:gd name="connsiteY3" fmla="*/ 612068 h 3816424"/>
                <a:gd name="connsiteX4" fmla="*/ 918102 w 1224136"/>
                <a:gd name="connsiteY4" fmla="*/ 3816424 h 3816424"/>
                <a:gd name="connsiteX5" fmla="*/ 306034 w 1224136"/>
                <a:gd name="connsiteY5" fmla="*/ 3816424 h 3816424"/>
                <a:gd name="connsiteX6" fmla="*/ 306034 w 1224136"/>
                <a:gd name="connsiteY6" fmla="*/ 612068 h 3816424"/>
                <a:gd name="connsiteX7" fmla="*/ 0 w 1224136"/>
                <a:gd name="connsiteY7" fmla="*/ 612068 h 3816424"/>
                <a:gd name="connsiteX0" fmla="*/ 0 w 1663048"/>
                <a:gd name="connsiteY0" fmla="*/ 612068 h 3816424"/>
                <a:gd name="connsiteX1" fmla="*/ 612068 w 1663048"/>
                <a:gd name="connsiteY1" fmla="*/ 0 h 3816424"/>
                <a:gd name="connsiteX2" fmla="*/ 1663048 w 1663048"/>
                <a:gd name="connsiteY2" fmla="*/ 612068 h 3816424"/>
                <a:gd name="connsiteX3" fmla="*/ 918102 w 1663048"/>
                <a:gd name="connsiteY3" fmla="*/ 612068 h 3816424"/>
                <a:gd name="connsiteX4" fmla="*/ 918102 w 1663048"/>
                <a:gd name="connsiteY4" fmla="*/ 3816424 h 3816424"/>
                <a:gd name="connsiteX5" fmla="*/ 306034 w 1663048"/>
                <a:gd name="connsiteY5" fmla="*/ 3816424 h 3816424"/>
                <a:gd name="connsiteX6" fmla="*/ 306034 w 1663048"/>
                <a:gd name="connsiteY6" fmla="*/ 612068 h 3816424"/>
                <a:gd name="connsiteX7" fmla="*/ 0 w 1663048"/>
                <a:gd name="connsiteY7" fmla="*/ 612068 h 3816424"/>
                <a:gd name="connsiteX0" fmla="*/ 0 w 1663048"/>
                <a:gd name="connsiteY0" fmla="*/ 612068 h 3816424"/>
                <a:gd name="connsiteX1" fmla="*/ 612068 w 1663048"/>
                <a:gd name="connsiteY1" fmla="*/ 0 h 3816424"/>
                <a:gd name="connsiteX2" fmla="*/ 1663048 w 1663048"/>
                <a:gd name="connsiteY2" fmla="*/ 612068 h 3816424"/>
                <a:gd name="connsiteX3" fmla="*/ 1235094 w 1663048"/>
                <a:gd name="connsiteY3" fmla="*/ 612068 h 3816424"/>
                <a:gd name="connsiteX4" fmla="*/ 918102 w 1663048"/>
                <a:gd name="connsiteY4" fmla="*/ 3816424 h 3816424"/>
                <a:gd name="connsiteX5" fmla="*/ 306034 w 1663048"/>
                <a:gd name="connsiteY5" fmla="*/ 3816424 h 3816424"/>
                <a:gd name="connsiteX6" fmla="*/ 306034 w 1663048"/>
                <a:gd name="connsiteY6" fmla="*/ 612068 h 3816424"/>
                <a:gd name="connsiteX7" fmla="*/ 0 w 1663048"/>
                <a:gd name="connsiteY7" fmla="*/ 612068 h 3816424"/>
                <a:gd name="connsiteX0" fmla="*/ 0 w 2053192"/>
                <a:gd name="connsiteY0" fmla="*/ 624260 h 3816424"/>
                <a:gd name="connsiteX1" fmla="*/ 1002212 w 2053192"/>
                <a:gd name="connsiteY1" fmla="*/ 0 h 3816424"/>
                <a:gd name="connsiteX2" fmla="*/ 2053192 w 2053192"/>
                <a:gd name="connsiteY2" fmla="*/ 612068 h 3816424"/>
                <a:gd name="connsiteX3" fmla="*/ 1625238 w 2053192"/>
                <a:gd name="connsiteY3" fmla="*/ 612068 h 3816424"/>
                <a:gd name="connsiteX4" fmla="*/ 1308246 w 2053192"/>
                <a:gd name="connsiteY4" fmla="*/ 3816424 h 3816424"/>
                <a:gd name="connsiteX5" fmla="*/ 696178 w 2053192"/>
                <a:gd name="connsiteY5" fmla="*/ 3816424 h 3816424"/>
                <a:gd name="connsiteX6" fmla="*/ 696178 w 2053192"/>
                <a:gd name="connsiteY6" fmla="*/ 612068 h 3816424"/>
                <a:gd name="connsiteX7" fmla="*/ 0 w 2053192"/>
                <a:gd name="connsiteY7" fmla="*/ 624260 h 3816424"/>
                <a:gd name="connsiteX0" fmla="*/ 0 w 2053192"/>
                <a:gd name="connsiteY0" fmla="*/ 624260 h 3816424"/>
                <a:gd name="connsiteX1" fmla="*/ 1002212 w 2053192"/>
                <a:gd name="connsiteY1" fmla="*/ 0 h 3816424"/>
                <a:gd name="connsiteX2" fmla="*/ 2053192 w 2053192"/>
                <a:gd name="connsiteY2" fmla="*/ 612068 h 3816424"/>
                <a:gd name="connsiteX3" fmla="*/ 1625238 w 2053192"/>
                <a:gd name="connsiteY3" fmla="*/ 612068 h 3816424"/>
                <a:gd name="connsiteX4" fmla="*/ 1308246 w 2053192"/>
                <a:gd name="connsiteY4" fmla="*/ 3816424 h 3816424"/>
                <a:gd name="connsiteX5" fmla="*/ 696178 w 2053192"/>
                <a:gd name="connsiteY5" fmla="*/ 3816424 h 3816424"/>
                <a:gd name="connsiteX6" fmla="*/ 598642 w 2053192"/>
                <a:gd name="connsiteY6" fmla="*/ 624260 h 3816424"/>
                <a:gd name="connsiteX7" fmla="*/ 0 w 2053192"/>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598642 w 2187304"/>
                <a:gd name="connsiteY6" fmla="*/ 624260 h 3816424"/>
                <a:gd name="connsiteX7" fmla="*/ 0 w 2187304"/>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501106 w 2187304"/>
                <a:gd name="connsiteY6" fmla="*/ 636452 h 3816424"/>
                <a:gd name="connsiteX7" fmla="*/ 0 w 2187304"/>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452338 w 2187304"/>
                <a:gd name="connsiteY6" fmla="*/ 636452 h 3816424"/>
                <a:gd name="connsiteX7" fmla="*/ 0 w 2187304"/>
                <a:gd name="connsiteY7" fmla="*/ 624260 h 3816424"/>
                <a:gd name="connsiteX0" fmla="*/ 0 w 2248264"/>
                <a:gd name="connsiteY0" fmla="*/ 624260 h 3816424"/>
                <a:gd name="connsiteX1" fmla="*/ 1063172 w 2248264"/>
                <a:gd name="connsiteY1" fmla="*/ 0 h 3816424"/>
                <a:gd name="connsiteX2" fmla="*/ 2248264 w 2248264"/>
                <a:gd name="connsiteY2" fmla="*/ 612068 h 3816424"/>
                <a:gd name="connsiteX3" fmla="*/ 1686198 w 2248264"/>
                <a:gd name="connsiteY3" fmla="*/ 612068 h 3816424"/>
                <a:gd name="connsiteX4" fmla="*/ 1369206 w 2248264"/>
                <a:gd name="connsiteY4" fmla="*/ 3816424 h 3816424"/>
                <a:gd name="connsiteX5" fmla="*/ 757138 w 2248264"/>
                <a:gd name="connsiteY5" fmla="*/ 3816424 h 3816424"/>
                <a:gd name="connsiteX6" fmla="*/ 513298 w 2248264"/>
                <a:gd name="connsiteY6" fmla="*/ 636452 h 3816424"/>
                <a:gd name="connsiteX7" fmla="*/ 0 w 2248264"/>
                <a:gd name="connsiteY7" fmla="*/ 624260 h 38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264" h="3816424">
                  <a:moveTo>
                    <a:pt x="0" y="624260"/>
                  </a:moveTo>
                  <a:lnTo>
                    <a:pt x="1063172" y="0"/>
                  </a:lnTo>
                  <a:lnTo>
                    <a:pt x="2248264" y="612068"/>
                  </a:lnTo>
                  <a:lnTo>
                    <a:pt x="1686198" y="612068"/>
                  </a:lnTo>
                  <a:lnTo>
                    <a:pt x="1369206" y="3816424"/>
                  </a:lnTo>
                  <a:lnTo>
                    <a:pt x="757138" y="3816424"/>
                  </a:lnTo>
                  <a:lnTo>
                    <a:pt x="513298" y="636452"/>
                  </a:lnTo>
                  <a:lnTo>
                    <a:pt x="0" y="624260"/>
                  </a:lnTo>
                  <a:close/>
                </a:path>
              </a:pathLst>
            </a:custGeom>
            <a:gradFill>
              <a:gsLst>
                <a:gs pos="0">
                  <a:srgbClr val="FF0000"/>
                </a:gs>
                <a:gs pos="50000">
                  <a:srgbClr val="FFC000"/>
                </a:gs>
                <a:gs pos="100000">
                  <a:schemeClr val="accent2">
                    <a:lumMod val="40000"/>
                    <a:lumOff val="60000"/>
                  </a:schemeClr>
                </a:gs>
              </a:gsLst>
              <a:lin ang="5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צורה חופשית 2"/>
            <p:cNvSpPr/>
            <p:nvPr/>
          </p:nvSpPr>
          <p:spPr>
            <a:xfrm>
              <a:off x="4139952" y="1772816"/>
              <a:ext cx="3060192" cy="3473757"/>
            </a:xfrm>
            <a:custGeom>
              <a:avLst/>
              <a:gdLst>
                <a:gd name="connsiteX0" fmla="*/ 0 w 4059936"/>
                <a:gd name="connsiteY0" fmla="*/ 232099 h 3832360"/>
                <a:gd name="connsiteX1" fmla="*/ 60960 w 4059936"/>
                <a:gd name="connsiteY1" fmla="*/ 232099 h 3832360"/>
                <a:gd name="connsiteX2" fmla="*/ 999744 w 4059936"/>
                <a:gd name="connsiteY2" fmla="*/ 232099 h 3832360"/>
                <a:gd name="connsiteX3" fmla="*/ 2755392 w 4059936"/>
                <a:gd name="connsiteY3" fmla="*/ 3365443 h 3832360"/>
                <a:gd name="connsiteX4" fmla="*/ 4059936 w 4059936"/>
                <a:gd name="connsiteY4" fmla="*/ 3816547 h 3832360"/>
                <a:gd name="connsiteX5" fmla="*/ 4059936 w 4059936"/>
                <a:gd name="connsiteY5" fmla="*/ 3816547 h 3832360"/>
                <a:gd name="connsiteX0" fmla="*/ 0 w 3998976"/>
                <a:gd name="connsiteY0" fmla="*/ 232099 h 3832360"/>
                <a:gd name="connsiteX1" fmla="*/ 938784 w 3998976"/>
                <a:gd name="connsiteY1" fmla="*/ 232099 h 3832360"/>
                <a:gd name="connsiteX2" fmla="*/ 2694432 w 3998976"/>
                <a:gd name="connsiteY2" fmla="*/ 3365443 h 3832360"/>
                <a:gd name="connsiteX3" fmla="*/ 3998976 w 3998976"/>
                <a:gd name="connsiteY3" fmla="*/ 3816547 h 3832360"/>
                <a:gd name="connsiteX4" fmla="*/ 3998976 w 3998976"/>
                <a:gd name="connsiteY4" fmla="*/ 3816547 h 3832360"/>
                <a:gd name="connsiteX0" fmla="*/ 0 w 3998976"/>
                <a:gd name="connsiteY0" fmla="*/ 216015 h 3840660"/>
                <a:gd name="connsiteX1" fmla="*/ 938784 w 3998976"/>
                <a:gd name="connsiteY1" fmla="*/ 240399 h 3840660"/>
                <a:gd name="connsiteX2" fmla="*/ 2694432 w 3998976"/>
                <a:gd name="connsiteY2" fmla="*/ 3373743 h 3840660"/>
                <a:gd name="connsiteX3" fmla="*/ 3998976 w 3998976"/>
                <a:gd name="connsiteY3" fmla="*/ 3824847 h 3840660"/>
                <a:gd name="connsiteX4" fmla="*/ 3998976 w 3998976"/>
                <a:gd name="connsiteY4" fmla="*/ 3824847 h 3840660"/>
                <a:gd name="connsiteX0" fmla="*/ 0 w 3060192"/>
                <a:gd name="connsiteY0" fmla="*/ 0 h 3600261"/>
                <a:gd name="connsiteX1" fmla="*/ 1755648 w 3060192"/>
                <a:gd name="connsiteY1" fmla="*/ 3133344 h 3600261"/>
                <a:gd name="connsiteX2" fmla="*/ 3060192 w 3060192"/>
                <a:gd name="connsiteY2" fmla="*/ 3584448 h 3600261"/>
                <a:gd name="connsiteX3" fmla="*/ 3060192 w 3060192"/>
                <a:gd name="connsiteY3" fmla="*/ 3584448 h 3600261"/>
              </a:gdLst>
              <a:ahLst/>
              <a:cxnLst>
                <a:cxn ang="0">
                  <a:pos x="connsiteX0" y="connsiteY0"/>
                </a:cxn>
                <a:cxn ang="0">
                  <a:pos x="connsiteX1" y="connsiteY1"/>
                </a:cxn>
                <a:cxn ang="0">
                  <a:pos x="connsiteX2" y="connsiteY2"/>
                </a:cxn>
                <a:cxn ang="0">
                  <a:pos x="connsiteX3" y="connsiteY3"/>
                </a:cxn>
              </a:cxnLst>
              <a:rect l="l" t="t" r="r" b="b"/>
              <a:pathLst>
                <a:path w="3060192" h="3600261">
                  <a:moveTo>
                    <a:pt x="0" y="0"/>
                  </a:moveTo>
                  <a:cubicBezTo>
                    <a:pt x="449072" y="526288"/>
                    <a:pt x="1245616" y="2535936"/>
                    <a:pt x="1755648" y="3133344"/>
                  </a:cubicBezTo>
                  <a:cubicBezTo>
                    <a:pt x="2265680" y="3730752"/>
                    <a:pt x="3060192" y="3584448"/>
                    <a:pt x="3060192" y="3584448"/>
                  </a:cubicBezTo>
                  <a:lnTo>
                    <a:pt x="3060192" y="3584448"/>
                  </a:lnTo>
                </a:path>
              </a:pathLst>
            </a:custGeom>
            <a:noFill/>
            <a:ln w="50800">
              <a:gradFill>
                <a:gsLst>
                  <a:gs pos="0">
                    <a:srgbClr val="FF0000"/>
                  </a:gs>
                  <a:gs pos="50000">
                    <a:srgbClr val="FFC000"/>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5" name="מלבן 4"/>
            <p:cNvSpPr/>
            <p:nvPr/>
          </p:nvSpPr>
          <p:spPr>
            <a:xfrm>
              <a:off x="4219968" y="1480056"/>
              <a:ext cx="822661" cy="400110"/>
            </a:xfrm>
            <a:prstGeom prst="rect">
              <a:avLst/>
            </a:prstGeom>
          </p:spPr>
          <p:txBody>
            <a:bodyPr wrap="none">
              <a:spAutoFit/>
            </a:bodyPr>
            <a:lstStyle/>
            <a:p>
              <a:r>
                <a:rPr lang="he-IL" sz="2000" b="1" kern="0" dirty="0">
                  <a:solidFill>
                    <a:srgbClr val="FF0000"/>
                  </a:solidFill>
                </a:rPr>
                <a:t>גלוקוז</a:t>
              </a:r>
              <a:endParaRPr lang="he-IL" sz="2000" b="1" dirty="0">
                <a:solidFill>
                  <a:srgbClr val="FF0000"/>
                </a:solidFill>
              </a:endParaRPr>
            </a:p>
          </p:txBody>
        </p:sp>
        <p:sp>
          <p:nvSpPr>
            <p:cNvPr id="10" name="מלבן 9"/>
            <p:cNvSpPr/>
            <p:nvPr/>
          </p:nvSpPr>
          <p:spPr>
            <a:xfrm>
              <a:off x="5622684" y="4521314"/>
              <a:ext cx="2940856" cy="707886"/>
            </a:xfrm>
            <a:prstGeom prst="rect">
              <a:avLst/>
            </a:prstGeom>
          </p:spPr>
          <p:txBody>
            <a:bodyPr wrap="square">
              <a:spAutoFit/>
            </a:bodyPr>
            <a:lstStyle/>
            <a:p>
              <a:pPr algn="ctr"/>
              <a:r>
                <a:rPr lang="he-IL" sz="2000" b="1" kern="0" dirty="0">
                  <a:solidFill>
                    <a:srgbClr val="1A7EB0"/>
                  </a:solidFill>
                </a:rPr>
                <a:t>פחמן דו</a:t>
              </a:r>
              <a:r>
                <a:rPr lang="he-IL" sz="2000" b="1" kern="0" dirty="0">
                  <a:solidFill>
                    <a:srgbClr val="1A7EB0"/>
                  </a:solidFill>
                  <a:latin typeface="Arial"/>
                  <a:cs typeface="Arial"/>
                </a:rPr>
                <a:t>־</a:t>
              </a:r>
              <a:r>
                <a:rPr lang="he-IL" sz="2000" b="1" kern="0" dirty="0">
                  <a:solidFill>
                    <a:srgbClr val="1A7EB0"/>
                  </a:solidFill>
                </a:rPr>
                <a:t>חמצני</a:t>
              </a:r>
            </a:p>
            <a:p>
              <a:pPr algn="ctr"/>
              <a:r>
                <a:rPr lang="he-IL" sz="2000" b="1" kern="0" dirty="0">
                  <a:solidFill>
                    <a:srgbClr val="1A7EB0"/>
                  </a:solidFill>
                </a:rPr>
                <a:t>מים</a:t>
              </a:r>
              <a:endParaRPr lang="he-IL" sz="2000" b="1" dirty="0">
                <a:solidFill>
                  <a:srgbClr val="1A7EB0"/>
                </a:solidFill>
              </a:endParaRPr>
            </a:p>
          </p:txBody>
        </p:sp>
        <p:sp>
          <p:nvSpPr>
            <p:cNvPr id="7" name="אליפסה 6"/>
            <p:cNvSpPr/>
            <p:nvPr/>
          </p:nvSpPr>
          <p:spPr>
            <a:xfrm>
              <a:off x="4133886" y="1697920"/>
              <a:ext cx="172164" cy="1534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אליפסה 12"/>
            <p:cNvSpPr/>
            <p:nvPr/>
          </p:nvSpPr>
          <p:spPr>
            <a:xfrm>
              <a:off x="6732240" y="5147736"/>
              <a:ext cx="172164" cy="15347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מלבן 13"/>
            <p:cNvSpPr/>
            <p:nvPr/>
          </p:nvSpPr>
          <p:spPr>
            <a:xfrm>
              <a:off x="798148" y="5224472"/>
              <a:ext cx="2940856" cy="400110"/>
            </a:xfrm>
            <a:prstGeom prst="rect">
              <a:avLst/>
            </a:prstGeom>
          </p:spPr>
          <p:txBody>
            <a:bodyPr wrap="square">
              <a:spAutoFit/>
            </a:bodyPr>
            <a:lstStyle/>
            <a:p>
              <a:pPr algn="ctr"/>
              <a:r>
                <a:rPr lang="he-IL" sz="2000" b="1" kern="0" dirty="0">
                  <a:solidFill>
                    <a:prstClr val="black"/>
                  </a:solidFill>
                </a:rPr>
                <a:t>רמת האנרגיה של החומר</a:t>
              </a:r>
              <a:endParaRPr lang="he-IL" sz="2000" b="1" dirty="0">
                <a:solidFill>
                  <a:prstClr val="black"/>
                </a:solidFill>
              </a:endParaRPr>
            </a:p>
          </p:txBody>
        </p:sp>
        <p:sp>
          <p:nvSpPr>
            <p:cNvPr id="17" name="מלבן 16"/>
            <p:cNvSpPr/>
            <p:nvPr/>
          </p:nvSpPr>
          <p:spPr>
            <a:xfrm>
              <a:off x="7056203" y="2429890"/>
              <a:ext cx="2142016" cy="1938992"/>
            </a:xfrm>
            <a:prstGeom prst="rect">
              <a:avLst/>
            </a:prstGeom>
          </p:spPr>
          <p:txBody>
            <a:bodyPr wrap="square">
              <a:spAutoFit/>
            </a:bodyPr>
            <a:lstStyle/>
            <a:p>
              <a:pPr algn="ctr"/>
              <a:r>
                <a:rPr lang="he-IL" sz="2000" b="1" u="sng" kern="0" dirty="0">
                  <a:solidFill>
                    <a:srgbClr val="FF0000"/>
                  </a:solidFill>
                </a:rPr>
                <a:t>נשימה אירובית</a:t>
              </a:r>
              <a:r>
                <a:rPr lang="he-IL" sz="2000" b="1" kern="0" dirty="0">
                  <a:solidFill>
                    <a:srgbClr val="FF0000"/>
                  </a:solidFill>
                </a:rPr>
                <a:t>:</a:t>
              </a:r>
            </a:p>
            <a:p>
              <a:pPr algn="ctr"/>
              <a:r>
                <a:rPr lang="he-IL" sz="2000" b="1" kern="0" dirty="0" smtClean="0">
                  <a:solidFill>
                    <a:srgbClr val="FF0000"/>
                  </a:solidFill>
                </a:rPr>
                <a:t>מפירוק כל מולקולת גלוקוז, נפלטת אנרגיה המנוצלת </a:t>
              </a:r>
              <a:r>
                <a:rPr lang="he-IL" sz="2000" b="1" kern="0" dirty="0">
                  <a:solidFill>
                    <a:srgbClr val="FF0000"/>
                  </a:solidFill>
                </a:rPr>
                <a:t>לייצור </a:t>
              </a:r>
              <a:r>
                <a:rPr lang="en-US" sz="2000" b="1" kern="0" dirty="0">
                  <a:solidFill>
                    <a:srgbClr val="FF0000"/>
                  </a:solidFill>
                </a:rPr>
                <a:t>ATP</a:t>
              </a:r>
              <a:r>
                <a:rPr lang="he-IL" sz="2000" b="1" kern="0" dirty="0">
                  <a:solidFill>
                    <a:srgbClr val="FF0000"/>
                  </a:solidFill>
                </a:rPr>
                <a:t> 30</a:t>
              </a:r>
              <a:endParaRPr lang="he-IL" sz="2000" b="1" dirty="0">
                <a:solidFill>
                  <a:srgbClr val="FF0000"/>
                </a:solidFill>
              </a:endParaRPr>
            </a:p>
          </p:txBody>
        </p:sp>
      </p:grpSp>
      <p:sp>
        <p:nvSpPr>
          <p:cNvPr id="22"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0"/>
          <p:cNvGrpSpPr/>
          <p:nvPr/>
        </p:nvGrpSpPr>
        <p:grpSpPr>
          <a:xfrm>
            <a:off x="4844325" y="3177668"/>
            <a:ext cx="1907551" cy="678089"/>
            <a:chOff x="4844325" y="3177668"/>
            <a:chExt cx="1907551" cy="678089"/>
          </a:xfrm>
        </p:grpSpPr>
        <p:sp>
          <p:nvSpPr>
            <p:cNvPr id="4" name="חץ מכופף 3"/>
            <p:cNvSpPr/>
            <p:nvPr/>
          </p:nvSpPr>
          <p:spPr>
            <a:xfrm rot="20308447" flipV="1">
              <a:off x="4844325" y="3207685"/>
              <a:ext cx="1907551" cy="648072"/>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 name="מלבן 8"/>
            <p:cNvSpPr/>
            <p:nvPr/>
          </p:nvSpPr>
          <p:spPr>
            <a:xfrm rot="20258647">
              <a:off x="4884209" y="3177668"/>
              <a:ext cx="1691489" cy="400110"/>
            </a:xfrm>
            <a:prstGeom prst="rect">
              <a:avLst/>
            </a:prstGeom>
          </p:spPr>
          <p:txBody>
            <a:bodyPr wrap="none">
              <a:spAutoFit/>
            </a:bodyPr>
            <a:lstStyle/>
            <a:p>
              <a:r>
                <a:rPr lang="he-IL" sz="2000" b="1" kern="0" dirty="0" smtClean="0">
                  <a:solidFill>
                    <a:srgbClr val="FF0000"/>
                  </a:solidFill>
                </a:rPr>
                <a:t>נפלטת אנרגיה</a:t>
              </a:r>
              <a:endParaRPr lang="he-IL" dirty="0"/>
            </a:p>
          </p:txBody>
        </p:sp>
      </p:grpSp>
    </p:spTree>
    <p:extLst>
      <p:ext uri="{BB962C8B-B14F-4D97-AF65-F5344CB8AC3E}">
        <p14:creationId xmlns:p14="http://schemas.microsoft.com/office/powerpoint/2010/main" val="163945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E4E8EF-8A7A-4677-AD99-2A9697E18A13}"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 (נוסחת הנשימה התאית) +שאלה 3</a:t>
            </a:r>
            <a:endParaRPr lang="he-IL" sz="1800" dirty="0" smtClean="0"/>
          </a:p>
        </p:txBody>
      </p:sp>
      <p:sp>
        <p:nvSpPr>
          <p:cNvPr id="10" name="TextBox 9"/>
          <p:cNvSpPr txBox="1"/>
          <p:nvPr/>
        </p:nvSpPr>
        <p:spPr>
          <a:xfrm>
            <a:off x="231775" y="548680"/>
            <a:ext cx="8397875" cy="590931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השלימו את נוסחת תהליך הנשימה התאית: </a:t>
            </a: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smtClean="0">
              <a:solidFill>
                <a:srgbClr val="1D4C72"/>
              </a:solidFill>
            </a:endParaRPr>
          </a:p>
          <a:p>
            <a:pPr fontAlgn="auto">
              <a:spcBef>
                <a:spcPts val="0"/>
              </a:spcBef>
              <a:spcAft>
                <a:spcPts val="0"/>
              </a:spcAft>
              <a:defRPr/>
            </a:pPr>
            <a:r>
              <a:rPr lang="he-IL" b="1" kern="0" dirty="0" smtClean="0">
                <a:solidFill>
                  <a:srgbClr val="1D4C72"/>
                </a:solidFill>
              </a:rPr>
              <a:t>שאלה </a:t>
            </a:r>
            <a:r>
              <a:rPr lang="he-IL" b="1" kern="0" dirty="0">
                <a:solidFill>
                  <a:srgbClr val="1D4C72"/>
                </a:solidFill>
              </a:rPr>
              <a:t>3:</a:t>
            </a:r>
          </a:p>
          <a:p>
            <a:pPr fontAlgn="auto">
              <a:spcBef>
                <a:spcPts val="0"/>
              </a:spcBef>
              <a:spcAft>
                <a:spcPts val="0"/>
              </a:spcAft>
              <a:defRPr/>
            </a:pPr>
            <a:r>
              <a:rPr lang="he-IL" kern="0" dirty="0">
                <a:solidFill>
                  <a:srgbClr val="1D4C72"/>
                </a:solidFill>
              </a:rPr>
              <a:t>להלן </a:t>
            </a:r>
            <a:r>
              <a:rPr lang="he-IL" kern="0" dirty="0">
                <a:solidFill>
                  <a:schemeClr val="tx2"/>
                </a:solidFill>
              </a:rPr>
              <a:t>כמה</a:t>
            </a:r>
            <a:r>
              <a:rPr lang="he-IL" kern="0" dirty="0">
                <a:solidFill>
                  <a:srgbClr val="1D4C72"/>
                </a:solidFill>
              </a:rPr>
              <a:t> משפטים. ציינו איזה מהם נכונים ואיזה שגויים.</a:t>
            </a:r>
          </a:p>
          <a:p>
            <a:pPr fontAlgn="auto">
              <a:spcBef>
                <a:spcPts val="0"/>
              </a:spcBef>
              <a:spcAft>
                <a:spcPts val="0"/>
              </a:spcAft>
              <a:defRPr/>
            </a:pPr>
            <a:r>
              <a:rPr lang="he-IL" kern="0" dirty="0">
                <a:solidFill>
                  <a:srgbClr val="1D4C72"/>
                </a:solidFill>
              </a:rPr>
              <a:t>א. החמצן משתתף בשלב השני של הנשימה התאית (שלב הנשימה האווירנית).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מקור החמצן שבמים הנוצרים בנשימה התאית, הוא</a:t>
            </a:r>
            <a:r>
              <a:rPr lang="he-IL" kern="0" dirty="0">
                <a:solidFill>
                  <a:schemeClr val="tx2"/>
                </a:solidFill>
              </a:rPr>
              <a:t> בחמצן </a:t>
            </a:r>
            <a:r>
              <a:rPr lang="he-IL" kern="0" dirty="0">
                <a:solidFill>
                  <a:srgbClr val="1D4C72"/>
                </a:solidFill>
              </a:rPr>
              <a:t>האטמוספרי.</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ג. מקור הפחמן הדו-חמצני הנפלט מן הריאות החוצה, הוא בתהליך הנשימה המתרחש בתאי </a:t>
            </a:r>
          </a:p>
          <a:p>
            <a:pPr fontAlgn="auto">
              <a:spcBef>
                <a:spcPts val="0"/>
              </a:spcBef>
              <a:spcAft>
                <a:spcPts val="0"/>
              </a:spcAft>
              <a:defRPr/>
            </a:pPr>
            <a:r>
              <a:rPr lang="he-IL" kern="0" dirty="0">
                <a:solidFill>
                  <a:srgbClr val="1D4C72"/>
                </a:solidFill>
              </a:rPr>
              <a:t>   הגוף.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ד. תהליך הנשימה התאית מתרחש בגרעין התא.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ה. מקור הגלוקוז המתפרק בתהליך הנשימה בתאי האדם, הוא באוכל. </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ו.  בנשימה התאית, חומר אי-אורגני מתפרק והאנרגיה הכימית שהייתה אצורה בו נפלטת.</a:t>
            </a:r>
            <a:endParaRPr lang="he-IL" b="1" kern="0" dirty="0">
              <a:solidFill>
                <a:schemeClr val="tx2"/>
              </a:solidFill>
            </a:endParaRPr>
          </a:p>
        </p:txBody>
      </p:sp>
      <p:grpSp>
        <p:nvGrpSpPr>
          <p:cNvPr id="60422" name="קבוצה 6"/>
          <p:cNvGrpSpPr>
            <a:grpSpLocks/>
          </p:cNvGrpSpPr>
          <p:nvPr/>
        </p:nvGrpSpPr>
        <p:grpSpPr bwMode="auto">
          <a:xfrm>
            <a:off x="571500" y="1581150"/>
            <a:ext cx="8072438" cy="715963"/>
            <a:chOff x="2457450" y="5838825"/>
            <a:chExt cx="5408613" cy="715963"/>
          </a:xfrm>
        </p:grpSpPr>
        <p:sp>
          <p:nvSpPr>
            <p:cNvPr id="8" name="TextBox 7"/>
            <p:cNvSpPr txBox="1"/>
            <p:nvPr/>
          </p:nvSpPr>
          <p:spPr bwMode="auto">
            <a:xfrm>
              <a:off x="2457450" y="5888038"/>
              <a:ext cx="990250" cy="666750"/>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9" name="TextBox 8"/>
            <p:cNvSpPr txBox="1"/>
            <p:nvPr/>
          </p:nvSpPr>
          <p:spPr bwMode="auto">
            <a:xfrm>
              <a:off x="3846565" y="5861050"/>
              <a:ext cx="941322" cy="671513"/>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2" name="חץ ימינה 11"/>
            <p:cNvSpPr/>
            <p:nvPr/>
          </p:nvSpPr>
          <p:spPr>
            <a:xfrm>
              <a:off x="4833623" y="6102350"/>
              <a:ext cx="575430" cy="303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TextBox 12"/>
            <p:cNvSpPr txBox="1"/>
            <p:nvPr/>
          </p:nvSpPr>
          <p:spPr bwMode="auto">
            <a:xfrm>
              <a:off x="5443090" y="5843588"/>
              <a:ext cx="991313"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4" name="TextBox 13"/>
            <p:cNvSpPr txBox="1"/>
            <p:nvPr/>
          </p:nvSpPr>
          <p:spPr bwMode="auto">
            <a:xfrm>
              <a:off x="6875813" y="5838825"/>
              <a:ext cx="990250" cy="693738"/>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5" name="חיבור 14"/>
            <p:cNvSpPr/>
            <p:nvPr/>
          </p:nvSpPr>
          <p:spPr>
            <a:xfrm>
              <a:off x="3533854" y="6110288"/>
              <a:ext cx="174437" cy="2016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יבור 15"/>
            <p:cNvSpPr/>
            <p:nvPr/>
          </p:nvSpPr>
          <p:spPr>
            <a:xfrm>
              <a:off x="6557785" y="6084888"/>
              <a:ext cx="174437" cy="2047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95288" y="532854"/>
            <a:ext cx="8397875" cy="5632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a:t>
            </a:r>
          </a:p>
          <a:p>
            <a:pPr fontAlgn="auto">
              <a:spcBef>
                <a:spcPts val="0"/>
              </a:spcBef>
              <a:spcAft>
                <a:spcPts val="0"/>
              </a:spcAft>
              <a:defRPr/>
            </a:pPr>
            <a:r>
              <a:rPr lang="he-IL" kern="0" dirty="0">
                <a:solidFill>
                  <a:srgbClr val="1D4C72"/>
                </a:solidFill>
              </a:rPr>
              <a:t>השלימו את נוסחת תהליך הנשימה התאית</a:t>
            </a: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r>
              <a:rPr lang="he-IL" b="1" kern="0" dirty="0">
                <a:solidFill>
                  <a:srgbClr val="1D4C72"/>
                </a:solidFill>
              </a:rPr>
              <a:t>שאלה 3:</a:t>
            </a:r>
          </a:p>
          <a:p>
            <a:pPr fontAlgn="auto">
              <a:spcBef>
                <a:spcPts val="0"/>
              </a:spcBef>
              <a:spcAft>
                <a:spcPts val="0"/>
              </a:spcAft>
              <a:defRPr/>
            </a:pPr>
            <a:r>
              <a:rPr lang="he-IL" kern="0" dirty="0">
                <a:solidFill>
                  <a:srgbClr val="1D4C72"/>
                </a:solidFill>
              </a:rPr>
              <a:t>להלן </a:t>
            </a:r>
            <a:r>
              <a:rPr lang="he-IL" kern="0" dirty="0">
                <a:solidFill>
                  <a:schemeClr val="tx2"/>
                </a:solidFill>
              </a:rPr>
              <a:t>כמה</a:t>
            </a:r>
            <a:r>
              <a:rPr lang="he-IL" kern="0" dirty="0">
                <a:solidFill>
                  <a:srgbClr val="1D4C72"/>
                </a:solidFill>
              </a:rPr>
              <a:t> משפטים. ציינו איזה מהם נכונים ואיזה שגויים.</a:t>
            </a:r>
          </a:p>
          <a:p>
            <a:pPr fontAlgn="auto">
              <a:spcBef>
                <a:spcPts val="0"/>
              </a:spcBef>
              <a:spcAft>
                <a:spcPts val="0"/>
              </a:spcAft>
              <a:defRPr/>
            </a:pPr>
            <a:r>
              <a:rPr lang="he-IL" kern="0" dirty="0">
                <a:solidFill>
                  <a:srgbClr val="1D4C72"/>
                </a:solidFill>
              </a:rPr>
              <a:t>א. החמצן משתתף בשלב השני של הנשימה התאית (שלב הנשימה האווירנית).  </a:t>
            </a:r>
            <a:r>
              <a:rPr lang="he-IL" kern="0" dirty="0">
                <a:solidFill>
                  <a:schemeClr val="accent3"/>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מקור החמצן שבמים הנוצרים בנשימה התאית הוא </a:t>
            </a:r>
            <a:r>
              <a:rPr lang="he-IL" kern="0" dirty="0">
                <a:solidFill>
                  <a:schemeClr val="tx2"/>
                </a:solidFill>
              </a:rPr>
              <a:t>בחמצן</a:t>
            </a:r>
            <a:r>
              <a:rPr lang="he-IL" kern="0" dirty="0">
                <a:solidFill>
                  <a:srgbClr val="1D4C72"/>
                </a:solidFill>
              </a:rPr>
              <a:t> האטמוספרי. </a:t>
            </a:r>
            <a:r>
              <a:rPr lang="he-IL" kern="0" dirty="0">
                <a:solidFill>
                  <a:schemeClr val="accent3"/>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ג. מקור הפחמן הדו חמצני הנפלט מהריאות החוצה הוא בתהליך הנשימה המתרחש בתאי </a:t>
            </a:r>
          </a:p>
          <a:p>
            <a:pPr fontAlgn="auto">
              <a:spcBef>
                <a:spcPts val="0"/>
              </a:spcBef>
              <a:spcAft>
                <a:spcPts val="0"/>
              </a:spcAft>
              <a:defRPr/>
            </a:pPr>
            <a:r>
              <a:rPr lang="he-IL" kern="0" dirty="0">
                <a:solidFill>
                  <a:srgbClr val="1D4C72"/>
                </a:solidFill>
              </a:rPr>
              <a:t>   הגוף. </a:t>
            </a:r>
            <a:r>
              <a:rPr lang="he-IL" kern="0" dirty="0">
                <a:solidFill>
                  <a:schemeClr val="accent3"/>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ד. </a:t>
            </a:r>
            <a:r>
              <a:rPr lang="he-IL" kern="0" noProof="1">
                <a:solidFill>
                  <a:srgbClr val="1D4C72"/>
                </a:solidFill>
              </a:rPr>
              <a:t>תהליך הנשימה התאית מתרחש בגרעין התא. </a:t>
            </a:r>
            <a:r>
              <a:rPr lang="he-IL" kern="0" noProof="1">
                <a:solidFill>
                  <a:schemeClr val="accent3"/>
                </a:solidFill>
              </a:rPr>
              <a:t>לא נכון. הוא מתרחש תחילה בציטופלסמה </a:t>
            </a:r>
          </a:p>
          <a:p>
            <a:pPr fontAlgn="auto">
              <a:spcBef>
                <a:spcPts val="0"/>
              </a:spcBef>
              <a:spcAft>
                <a:spcPts val="0"/>
              </a:spcAft>
              <a:defRPr/>
            </a:pPr>
            <a:r>
              <a:rPr lang="he-IL" kern="0" noProof="1">
                <a:solidFill>
                  <a:schemeClr val="accent3"/>
                </a:solidFill>
              </a:rPr>
              <a:t>    ואחר כך </a:t>
            </a:r>
            <a:r>
              <a:rPr lang="he-IL" kern="0" noProof="1" smtClean="0">
                <a:solidFill>
                  <a:schemeClr val="accent3"/>
                </a:solidFill>
              </a:rPr>
              <a:t>במיטוכונדריה</a:t>
            </a:r>
            <a:r>
              <a:rPr lang="he-IL" kern="0" noProof="1">
                <a:solidFill>
                  <a:schemeClr val="accent3"/>
                </a:solidFill>
              </a:rPr>
              <a:t>.</a:t>
            </a:r>
            <a:endParaRPr lang="he-IL" kern="0" noProof="1">
              <a:solidFill>
                <a:srgbClr val="1D4C72"/>
              </a:solidFill>
            </a:endParaRPr>
          </a:p>
          <a:p>
            <a:pPr fontAlgn="auto">
              <a:spcBef>
                <a:spcPts val="0"/>
              </a:spcBef>
              <a:spcAft>
                <a:spcPts val="0"/>
              </a:spcAft>
              <a:defRPr/>
            </a:pPr>
            <a:r>
              <a:rPr lang="he-IL" kern="0" noProof="1">
                <a:solidFill>
                  <a:srgbClr val="1D4C72"/>
                </a:solidFill>
              </a:rPr>
              <a:t>ה. מקור הגלוקוז המתפרק בתהליך הנשימה בתאי האדם הוא באוכל. </a:t>
            </a:r>
            <a:r>
              <a:rPr lang="he-IL" kern="0" noProof="1">
                <a:solidFill>
                  <a:schemeClr val="accent3"/>
                </a:solidFill>
              </a:rPr>
              <a:t>נכון</a:t>
            </a:r>
            <a:endParaRPr lang="he-IL" kern="0" noProof="1">
              <a:solidFill>
                <a:srgbClr val="1D4C72"/>
              </a:solidFill>
            </a:endParaRPr>
          </a:p>
          <a:p>
            <a:pPr fontAlgn="auto">
              <a:spcBef>
                <a:spcPts val="0"/>
              </a:spcBef>
              <a:spcAft>
                <a:spcPts val="0"/>
              </a:spcAft>
              <a:defRPr/>
            </a:pPr>
            <a:r>
              <a:rPr lang="he-IL" kern="0" noProof="1">
                <a:solidFill>
                  <a:srgbClr val="1D4C72"/>
                </a:solidFill>
              </a:rPr>
              <a:t>ו. בנשימה </a:t>
            </a:r>
            <a:r>
              <a:rPr lang="he-IL" kern="0" noProof="1">
                <a:solidFill>
                  <a:schemeClr val="tx2"/>
                </a:solidFill>
              </a:rPr>
              <a:t>התאית, חומר אי-אורגני מתפרק והאנרגיה הכימית שהייתה אצורה בו נפלטת. </a:t>
            </a:r>
            <a:r>
              <a:rPr lang="he-IL" kern="0" noProof="1">
                <a:solidFill>
                  <a:schemeClr val="accent3"/>
                </a:solidFill>
              </a:rPr>
              <a:t>לא </a:t>
            </a:r>
          </a:p>
          <a:p>
            <a:pPr fontAlgn="auto">
              <a:spcBef>
                <a:spcPts val="0"/>
              </a:spcBef>
              <a:spcAft>
                <a:spcPts val="0"/>
              </a:spcAft>
              <a:defRPr/>
            </a:pPr>
            <a:r>
              <a:rPr lang="he-IL" kern="0" noProof="1">
                <a:solidFill>
                  <a:schemeClr val="accent3"/>
                </a:solidFill>
              </a:rPr>
              <a:t>    נכון. </a:t>
            </a:r>
            <a:r>
              <a:rPr lang="he-IL" kern="0" noProof="1">
                <a:solidFill>
                  <a:schemeClr val="tx2"/>
                </a:solidFill>
              </a:rPr>
              <a:t>הגלוקוז מתפרק</a:t>
            </a:r>
            <a:r>
              <a:rPr lang="he-IL" kern="0" dirty="0">
                <a:solidFill>
                  <a:schemeClr val="accent3"/>
                </a:solidFill>
              </a:rPr>
              <a:t>, שהוא חומר אורגני. </a:t>
            </a:r>
            <a:endParaRPr lang="he-IL" b="1" u="sng" kern="0" dirty="0">
              <a:solidFill>
                <a:srgbClr val="FF0000"/>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EFB8D5-E646-47CE-9B56-1C10F753AC27}"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תשובות</a:t>
            </a:r>
            <a:endParaRPr lang="he-IL" sz="1800" dirty="0" smtClean="0"/>
          </a:p>
        </p:txBody>
      </p:sp>
      <p:grpSp>
        <p:nvGrpSpPr>
          <p:cNvPr id="61446" name="קבוצה 1"/>
          <p:cNvGrpSpPr>
            <a:grpSpLocks/>
          </p:cNvGrpSpPr>
          <p:nvPr/>
        </p:nvGrpSpPr>
        <p:grpSpPr bwMode="auto">
          <a:xfrm>
            <a:off x="2928938" y="1285875"/>
            <a:ext cx="5408612" cy="738188"/>
            <a:chOff x="2957513" y="1581150"/>
            <a:chExt cx="5408612" cy="738188"/>
          </a:xfrm>
        </p:grpSpPr>
        <p:grpSp>
          <p:nvGrpSpPr>
            <p:cNvPr id="61447" name="קבוצה 6"/>
            <p:cNvGrpSpPr>
              <a:grpSpLocks/>
            </p:cNvGrpSpPr>
            <p:nvPr/>
          </p:nvGrpSpPr>
          <p:grpSpPr bwMode="auto">
            <a:xfrm>
              <a:off x="2957513" y="1581150"/>
              <a:ext cx="5408612" cy="715963"/>
              <a:chOff x="2457450" y="5838825"/>
              <a:chExt cx="5408613" cy="715963"/>
            </a:xfrm>
          </p:grpSpPr>
          <p:sp>
            <p:nvSpPr>
              <p:cNvPr id="8" name="TextBox 7"/>
              <p:cNvSpPr txBox="1"/>
              <p:nvPr/>
            </p:nvSpPr>
            <p:spPr bwMode="auto">
              <a:xfrm>
                <a:off x="2457450" y="5888038"/>
                <a:ext cx="990600" cy="666750"/>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9" name="TextBox 8"/>
              <p:cNvSpPr txBox="1"/>
              <p:nvPr/>
            </p:nvSpPr>
            <p:spPr bwMode="auto">
              <a:xfrm>
                <a:off x="3846512" y="5861050"/>
                <a:ext cx="941388" cy="671513"/>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2" name="חץ ימינה 11"/>
              <p:cNvSpPr/>
              <p:nvPr/>
            </p:nvSpPr>
            <p:spPr>
              <a:xfrm>
                <a:off x="4833937" y="6102350"/>
                <a:ext cx="574675" cy="303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bwMode="auto">
              <a:xfrm>
                <a:off x="5443538" y="5843588"/>
                <a:ext cx="990600" cy="688975"/>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4" name="TextBox 13"/>
              <p:cNvSpPr txBox="1"/>
              <p:nvPr/>
            </p:nvSpPr>
            <p:spPr bwMode="auto">
              <a:xfrm>
                <a:off x="6875463" y="5838825"/>
                <a:ext cx="990600" cy="693738"/>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5" name="חיבור 14"/>
              <p:cNvSpPr/>
              <p:nvPr/>
            </p:nvSpPr>
            <p:spPr>
              <a:xfrm>
                <a:off x="3533775" y="6110288"/>
                <a:ext cx="174625" cy="2016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חיבור 15"/>
              <p:cNvSpPr/>
              <p:nvPr/>
            </p:nvSpPr>
            <p:spPr>
              <a:xfrm>
                <a:off x="6557963" y="6084888"/>
                <a:ext cx="174625" cy="2047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7" name="TextBox 16"/>
            <p:cNvSpPr txBox="1"/>
            <p:nvPr/>
          </p:nvSpPr>
          <p:spPr bwMode="auto">
            <a:xfrm>
              <a:off x="2957513" y="1630363"/>
              <a:ext cx="990600" cy="666750"/>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גלוקוז</a:t>
              </a:r>
            </a:p>
            <a:p>
              <a:pPr algn="ctr" fontAlgn="auto">
                <a:spcBef>
                  <a:spcPts val="0"/>
                </a:spcBef>
                <a:spcAft>
                  <a:spcPts val="0"/>
                </a:spcAft>
                <a:defRPr/>
              </a:pPr>
              <a:r>
                <a:rPr lang="en-US" dirty="0">
                  <a:latin typeface="Arial"/>
                  <a:cs typeface="Arial"/>
                </a:rPr>
                <a:t>C</a:t>
              </a:r>
              <a:r>
                <a:rPr lang="en-US" sz="800" dirty="0">
                  <a:latin typeface="Arial"/>
                  <a:cs typeface="Arial"/>
                </a:rPr>
                <a:t>6</a:t>
              </a:r>
              <a:r>
                <a:rPr lang="en-US" dirty="0">
                  <a:latin typeface="Arial"/>
                  <a:cs typeface="Arial"/>
                </a:rPr>
                <a:t>H</a:t>
              </a:r>
              <a:r>
                <a:rPr lang="en-US" sz="800" dirty="0">
                  <a:latin typeface="Arial"/>
                  <a:cs typeface="Arial"/>
                </a:rPr>
                <a:t>12</a:t>
              </a:r>
              <a:r>
                <a:rPr lang="en-US" dirty="0">
                  <a:latin typeface="Arial"/>
                  <a:cs typeface="Arial"/>
                </a:rPr>
                <a:t>O</a:t>
              </a:r>
              <a:r>
                <a:rPr lang="en-US" sz="800" dirty="0">
                  <a:latin typeface="Arial"/>
                  <a:cs typeface="Arial"/>
                </a:rPr>
                <a:t>6</a:t>
              </a:r>
              <a:endParaRPr lang="he-IL" sz="2000" dirty="0">
                <a:latin typeface="Arial"/>
                <a:cs typeface="Arial"/>
              </a:endParaRPr>
            </a:p>
          </p:txBody>
        </p:sp>
        <p:sp>
          <p:nvSpPr>
            <p:cNvPr id="18" name="TextBox 17"/>
            <p:cNvSpPr txBox="1"/>
            <p:nvPr/>
          </p:nvSpPr>
          <p:spPr bwMode="auto">
            <a:xfrm>
              <a:off x="4338638" y="1630363"/>
              <a:ext cx="941387" cy="666750"/>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חמצן</a:t>
              </a:r>
            </a:p>
          </p:txBody>
        </p:sp>
        <p:sp>
          <p:nvSpPr>
            <p:cNvPr id="19" name="TextBox 18"/>
            <p:cNvSpPr txBox="1"/>
            <p:nvPr/>
          </p:nvSpPr>
          <p:spPr bwMode="auto">
            <a:xfrm>
              <a:off x="5962650" y="1630363"/>
              <a:ext cx="990600" cy="688975"/>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פחמן   דו-חמצני</a:t>
              </a:r>
            </a:p>
          </p:txBody>
        </p:sp>
        <p:sp>
          <p:nvSpPr>
            <p:cNvPr id="20" name="TextBox 19"/>
            <p:cNvSpPr txBox="1"/>
            <p:nvPr/>
          </p:nvSpPr>
          <p:spPr bwMode="auto">
            <a:xfrm>
              <a:off x="7375525" y="1600200"/>
              <a:ext cx="989013" cy="693738"/>
            </a:xfrm>
            <a:prstGeom prst="rect">
              <a:avLst/>
            </a:prstGeom>
            <a:solidFill>
              <a:srgbClr val="FFFF00"/>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מים</a:t>
              </a:r>
            </a:p>
          </p:txBody>
        </p:sp>
      </p:grpSp>
      <p:sp>
        <p:nvSpPr>
          <p:cNvPr id="22"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F52347-5536-487E-9C60-8B2DE4C509AD}"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 הקשר בין הנשימה בריאות </a:t>
            </a:r>
            <a:r>
              <a:rPr lang="he-IL" sz="1800" b="1" dirty="0" smtClean="0">
                <a:solidFill>
                  <a:schemeClr val="accent3"/>
                </a:solidFill>
                <a:ea typeface="+mn-ea"/>
              </a:rPr>
              <a:t>לבין</a:t>
            </a:r>
            <a:r>
              <a:rPr lang="he-IL" sz="1800" b="1" dirty="0" smtClean="0">
                <a:solidFill>
                  <a:srgbClr val="FF6600"/>
                </a:solidFill>
                <a:ea typeface="+mn-ea"/>
              </a:rPr>
              <a:t> תהליך הנשימה התאית </a:t>
            </a:r>
            <a:endParaRPr lang="he-IL" sz="1800" dirty="0" smtClean="0"/>
          </a:p>
        </p:txBody>
      </p:sp>
      <p:sp>
        <p:nvSpPr>
          <p:cNvPr id="10" name="TextBox 9"/>
          <p:cNvSpPr txBox="1"/>
          <p:nvPr/>
        </p:nvSpPr>
        <p:spPr>
          <a:xfrm>
            <a:off x="238125" y="560859"/>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 הקשר בין תהליך הנשימה בריאות </a:t>
            </a:r>
            <a:r>
              <a:rPr lang="he-IL" kern="0" dirty="0">
                <a:solidFill>
                  <a:schemeClr val="tx2"/>
                </a:solidFill>
              </a:rPr>
              <a:t>לבין</a:t>
            </a:r>
            <a:r>
              <a:rPr lang="he-IL" kern="0" dirty="0">
                <a:solidFill>
                  <a:srgbClr val="1D4C72"/>
                </a:solidFill>
              </a:rPr>
              <a:t> תהליך הנשימה המתרחש בתאי הגוף?</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0E3DE2-95EF-473A-87FC-8624CED40958}"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139700" y="549275"/>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4:</a:t>
            </a:r>
          </a:p>
          <a:p>
            <a:pPr fontAlgn="auto">
              <a:spcBef>
                <a:spcPts val="0"/>
              </a:spcBef>
              <a:spcAft>
                <a:spcPts val="0"/>
              </a:spcAft>
              <a:defRPr/>
            </a:pPr>
            <a:r>
              <a:rPr lang="he-IL" kern="0" dirty="0">
                <a:solidFill>
                  <a:srgbClr val="1D4C72"/>
                </a:solidFill>
              </a:rPr>
              <a:t>מה הקשר בין תהליך הנשימה בריאות </a:t>
            </a:r>
            <a:r>
              <a:rPr lang="he-IL" kern="0" dirty="0">
                <a:solidFill>
                  <a:srgbClr val="006600"/>
                </a:solidFill>
              </a:rPr>
              <a:t>לבין</a:t>
            </a:r>
            <a:r>
              <a:rPr lang="he-IL" kern="0" dirty="0">
                <a:solidFill>
                  <a:srgbClr val="1D4C72"/>
                </a:solidFill>
              </a:rPr>
              <a:t> תהליך הנשימה המתרחש בתאי הגוף?</a:t>
            </a:r>
          </a:p>
          <a:p>
            <a:pPr fontAlgn="auto">
              <a:spcBef>
                <a:spcPts val="0"/>
              </a:spcBef>
              <a:spcAft>
                <a:spcPts val="0"/>
              </a:spcAft>
              <a:defRPr/>
            </a:pPr>
            <a:endParaRPr lang="he-IL" kern="0" dirty="0">
              <a:solidFill>
                <a:srgbClr val="1D4C72"/>
              </a:solidFill>
            </a:endParaRPr>
          </a:p>
        </p:txBody>
      </p:sp>
      <p:sp>
        <p:nvSpPr>
          <p:cNvPr id="7" name="Rectangle 12"/>
          <p:cNvSpPr/>
          <p:nvPr/>
        </p:nvSpPr>
        <p:spPr>
          <a:xfrm>
            <a:off x="279400" y="1638300"/>
            <a:ext cx="8359775" cy="14351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fontAlgn="auto">
              <a:spcBef>
                <a:spcPts val="0"/>
              </a:spcBef>
              <a:spcAft>
                <a:spcPts val="0"/>
              </a:spcAft>
              <a:defRPr/>
            </a:pPr>
            <a:r>
              <a:rPr lang="he-IL" kern="0" dirty="0">
                <a:solidFill>
                  <a:prstClr val="black"/>
                </a:solidFill>
                <a:latin typeface="Arial"/>
                <a:cs typeface="Arial"/>
              </a:rPr>
              <a:t>החמצן העובר מן הריאות אל הדם, מגיע לכל תאי הגוף, חודר לתוכם ונכנס </a:t>
            </a:r>
            <a:r>
              <a:rPr lang="he-IL" kern="0" noProof="1">
                <a:solidFill>
                  <a:prstClr val="black"/>
                </a:solidFill>
                <a:latin typeface="Arial"/>
                <a:cs typeface="Arial"/>
              </a:rPr>
              <a:t>למיטוכונדרייה</a:t>
            </a:r>
            <a:r>
              <a:rPr lang="he-IL" kern="0" dirty="0">
                <a:solidFill>
                  <a:prstClr val="black"/>
                </a:solidFill>
                <a:latin typeface="Arial"/>
                <a:cs typeface="Arial"/>
              </a:rPr>
              <a:t>. </a:t>
            </a:r>
          </a:p>
          <a:p>
            <a:pPr fontAlgn="auto">
              <a:spcBef>
                <a:spcPts val="0"/>
              </a:spcBef>
              <a:spcAft>
                <a:spcPts val="0"/>
              </a:spcAft>
              <a:defRPr/>
            </a:pPr>
            <a:r>
              <a:rPr lang="he-IL" kern="0" dirty="0">
                <a:solidFill>
                  <a:prstClr val="black"/>
                </a:solidFill>
                <a:latin typeface="Arial"/>
                <a:cs typeface="Arial"/>
              </a:rPr>
              <a:t>שם הוא מתחבר עם המימנים שמקורם בגלוקוז ונוצרים מים. מפירוק שלד הגלוקוז נוצר גם פחמן דו-חמצני היוצא מן התאים אל הדם, מועבר לריאות ויוצא החוצה.</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0DDCE9-4D54-458C-8734-C14AD6A47812}"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האנרגיה המשתחררת מפירוק חומרים אורגניים מנוצלת לביצוע תהליכים שונים</a:t>
            </a:r>
            <a:endParaRPr lang="he-IL" sz="1800" dirty="0" smtClean="0"/>
          </a:p>
        </p:txBody>
      </p:sp>
      <p:sp>
        <p:nvSpPr>
          <p:cNvPr id="40"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4" name="קבוצה 3"/>
          <p:cNvGrpSpPr/>
          <p:nvPr/>
        </p:nvGrpSpPr>
        <p:grpSpPr>
          <a:xfrm>
            <a:off x="179512" y="764729"/>
            <a:ext cx="8459513" cy="4968527"/>
            <a:chOff x="288951" y="620713"/>
            <a:chExt cx="8459513" cy="4968527"/>
          </a:xfrm>
        </p:grpSpPr>
        <p:grpSp>
          <p:nvGrpSpPr>
            <p:cNvPr id="22" name="קבוצה 21"/>
            <p:cNvGrpSpPr/>
            <p:nvPr/>
          </p:nvGrpSpPr>
          <p:grpSpPr>
            <a:xfrm>
              <a:off x="4355976" y="1988840"/>
              <a:ext cx="4354303" cy="3155578"/>
              <a:chOff x="3202672" y="1297682"/>
              <a:chExt cx="5667375" cy="3762313"/>
            </a:xfrm>
          </p:grpSpPr>
          <p:sp>
            <p:nvSpPr>
              <p:cNvPr id="23" name="מלבן 22"/>
              <p:cNvSpPr/>
              <p:nvPr/>
            </p:nvSpPr>
            <p:spPr>
              <a:xfrm>
                <a:off x="4097338" y="3959133"/>
                <a:ext cx="4572000" cy="1100862"/>
              </a:xfrm>
              <a:prstGeom prst="rect">
                <a:avLst/>
              </a:prstGeom>
            </p:spPr>
            <p:txBody>
              <a:bodyPr>
                <a:spAutoFit/>
              </a:bodyPr>
              <a:lstStyle/>
              <a:p>
                <a:pPr algn="ctr" fontAlgn="auto">
                  <a:spcBef>
                    <a:spcPts val="0"/>
                  </a:spcBef>
                  <a:spcAft>
                    <a:spcPts val="0"/>
                  </a:spcAft>
                  <a:defRPr/>
                </a:pPr>
                <a:r>
                  <a:rPr lang="he-IL" dirty="0">
                    <a:solidFill>
                      <a:prstClr val="black"/>
                    </a:solidFill>
                    <a:latin typeface="Arial"/>
                    <a:cs typeface="Arial"/>
                  </a:rPr>
                  <a:t>הנעת גלגלי המכוניות באמצעות שימוש באנרגיה, המשתחררת משרֵפת דלק </a:t>
                </a: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672" y="1297682"/>
                <a:ext cx="56673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17"/>
            <p:cNvSpPr/>
            <p:nvPr/>
          </p:nvSpPr>
          <p:spPr>
            <a:xfrm>
              <a:off x="525463" y="764828"/>
              <a:ext cx="8143875" cy="48244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ב</a:t>
              </a:r>
              <a:r>
                <a:rPr lang="he-IL" dirty="0">
                  <a:solidFill>
                    <a:srgbClr val="FF6600"/>
                  </a:solidFill>
                </a:rPr>
                <a:t>חומרים אורגניים </a:t>
              </a:r>
              <a:r>
                <a:rPr lang="he-IL" dirty="0">
                  <a:solidFill>
                    <a:prstClr val="black"/>
                  </a:solidFill>
                </a:rPr>
                <a:t>אצורה </a:t>
              </a:r>
              <a:r>
                <a:rPr lang="he-IL" dirty="0">
                  <a:solidFill>
                    <a:srgbClr val="FF6600"/>
                  </a:solidFill>
                </a:rPr>
                <a:t>אנרגיה כימית</a:t>
              </a:r>
              <a:r>
                <a:rPr lang="he-IL" dirty="0">
                  <a:solidFill>
                    <a:prstClr val="black"/>
                  </a:solidFill>
                </a:rPr>
                <a:t>. כאשר הם מתפרקים, אנרגיה זו משתחררת.</a:t>
              </a:r>
            </a:p>
            <a:p>
              <a:pPr fontAlgn="auto">
                <a:spcBef>
                  <a:spcPts val="0"/>
                </a:spcBef>
                <a:spcAft>
                  <a:spcPts val="0"/>
                </a:spcAft>
                <a:defRPr/>
              </a:pPr>
              <a:endParaRPr lang="he-IL" b="1" dirty="0" smtClean="0">
                <a:solidFill>
                  <a:prstClr val="black"/>
                </a:solidFill>
              </a:endParaRPr>
            </a:p>
            <a:p>
              <a:pPr fontAlgn="auto">
                <a:spcBef>
                  <a:spcPts val="0"/>
                </a:spcBef>
                <a:spcAft>
                  <a:spcPts val="0"/>
                </a:spcAft>
                <a:defRPr/>
              </a:pPr>
              <a:r>
                <a:rPr lang="he-IL" b="1" dirty="0" smtClean="0">
                  <a:solidFill>
                    <a:prstClr val="black"/>
                  </a:solidFill>
                </a:rPr>
                <a:t>בחיי </a:t>
              </a:r>
              <a:r>
                <a:rPr lang="he-IL" b="1" dirty="0">
                  <a:solidFill>
                    <a:prstClr val="black"/>
                  </a:solidFill>
                </a:rPr>
                <a:t>היום-יום </a:t>
              </a:r>
              <a:r>
                <a:rPr lang="he-IL" dirty="0">
                  <a:solidFill>
                    <a:prstClr val="black"/>
                  </a:solidFill>
                </a:rPr>
                <a:t>אנו משתמשים באנרגיה המשתחררת מפירוק חומרים אורגניים לביצוע תהליכים שונים כגון:</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sz="2000" dirty="0">
                <a:solidFill>
                  <a:prstClr val="black"/>
                </a:solidFill>
              </a:endParaRPr>
            </a:p>
          </p:txBody>
        </p:sp>
        <p:sp>
          <p:nvSpPr>
            <p:cNvPr id="2" name="מלבן 1"/>
            <p:cNvSpPr/>
            <p:nvPr/>
          </p:nvSpPr>
          <p:spPr>
            <a:xfrm>
              <a:off x="525463" y="620713"/>
              <a:ext cx="8223001" cy="4968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nvGrpSpPr>
            <p:cNvPr id="29" name="קבוצה 28"/>
            <p:cNvGrpSpPr/>
            <p:nvPr/>
          </p:nvGrpSpPr>
          <p:grpSpPr>
            <a:xfrm>
              <a:off x="288951" y="1844824"/>
              <a:ext cx="4048199" cy="2997070"/>
              <a:chOff x="467544" y="3705682"/>
              <a:chExt cx="4048199" cy="2997070"/>
            </a:xfrm>
          </p:grpSpPr>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487" y="3705682"/>
                <a:ext cx="3199473" cy="238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מלבן 38"/>
              <p:cNvSpPr/>
              <p:nvPr/>
            </p:nvSpPr>
            <p:spPr>
              <a:xfrm>
                <a:off x="467544" y="6056421"/>
                <a:ext cx="4048199" cy="646331"/>
              </a:xfrm>
              <a:prstGeom prst="rect">
                <a:avLst/>
              </a:prstGeom>
            </p:spPr>
            <p:txBody>
              <a:bodyPr wrap="square">
                <a:spAutoFit/>
              </a:bodyPr>
              <a:lstStyle/>
              <a:p>
                <a:pPr algn="ctr" fontAlgn="auto">
                  <a:spcBef>
                    <a:spcPts val="0"/>
                  </a:spcBef>
                  <a:spcAft>
                    <a:spcPts val="0"/>
                  </a:spcAft>
                  <a:defRPr/>
                </a:pPr>
                <a:r>
                  <a:rPr lang="he-IL" dirty="0">
                    <a:solidFill>
                      <a:prstClr val="black"/>
                    </a:solidFill>
                    <a:latin typeface="Arial"/>
                    <a:cs typeface="Arial"/>
                  </a:rPr>
                  <a:t>בישול מזון באמצעות השימוש באנרגיה, הנפלטת משרֵפת גז הבישול</a:t>
                </a:r>
              </a:p>
            </p:txBody>
          </p:sp>
        </p:grpSp>
      </p:grpSp>
      <p:sp>
        <p:nvSpPr>
          <p:cNvPr id="14"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extLst>
      <p:ext uri="{BB962C8B-B14F-4D97-AF65-F5344CB8AC3E}">
        <p14:creationId xmlns:p14="http://schemas.microsoft.com/office/powerpoint/2010/main" val="2011244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A50190-FC56-4E1C-BF78-47BB291244CA}"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העוסקת בקשר בין תהליך הנשימה בריאות לתהליך הנשימה התאית</a:t>
            </a:r>
            <a:endParaRPr lang="he-IL" sz="1800" dirty="0" smtClean="0"/>
          </a:p>
        </p:txBody>
      </p:sp>
      <p:sp>
        <p:nvSpPr>
          <p:cNvPr id="16" name="TextBox 15"/>
          <p:cNvSpPr txBox="1"/>
          <p:nvPr/>
        </p:nvSpPr>
        <p:spPr>
          <a:xfrm>
            <a:off x="474712" y="4812060"/>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hlinkClick r:id="rId2"/>
              </a:rPr>
              <a:t>סימולציה: מעבר חמצן וחומרי מזון אל התאים </a:t>
            </a:r>
          </a:p>
          <a:p>
            <a:pPr algn="ctr" fontAlgn="auto">
              <a:spcBef>
                <a:spcPts val="0"/>
              </a:spcBef>
              <a:spcAft>
                <a:spcPts val="0"/>
              </a:spcAft>
              <a:defRPr/>
            </a:pPr>
            <a:r>
              <a:rPr lang="he-IL" dirty="0">
                <a:solidFill>
                  <a:srgbClr val="1F497D"/>
                </a:solidFill>
                <a:hlinkClick r:id="rId2"/>
              </a:rPr>
              <a:t>עוסקת בקשר שבין הנשימה בריאות וספיגת המזון במעי </a:t>
            </a:r>
            <a:r>
              <a:rPr lang="he-IL" dirty="0" smtClean="0">
                <a:solidFill>
                  <a:srgbClr val="5F0060">
                    <a:lumMod val="50000"/>
                    <a:lumOff val="50000"/>
                  </a:srgbClr>
                </a:solidFill>
                <a:hlinkClick r:id="rId2"/>
              </a:rPr>
              <a:t>לבין</a:t>
            </a:r>
            <a:r>
              <a:rPr lang="he-IL" dirty="0" smtClean="0">
                <a:solidFill>
                  <a:srgbClr val="1F497D"/>
                </a:solidFill>
                <a:hlinkClick r:id="rId2"/>
              </a:rPr>
              <a:t> תהליך </a:t>
            </a:r>
            <a:r>
              <a:rPr lang="he-IL" dirty="0">
                <a:solidFill>
                  <a:srgbClr val="1F497D"/>
                </a:solidFill>
                <a:hlinkClick r:id="rId2"/>
              </a:rPr>
              <a:t>הנשימה בתאים</a:t>
            </a:r>
            <a:r>
              <a:rPr lang="he-IL" u="sng" dirty="0">
                <a:solidFill>
                  <a:srgbClr val="1F497D"/>
                </a:solidFill>
                <a:hlinkClick r:id="rId2"/>
              </a:rPr>
              <a:t>.</a:t>
            </a:r>
            <a:endParaRPr lang="he-IL" u="sng" dirty="0">
              <a:solidFill>
                <a:srgbClr val="1F497D"/>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12" y="1289547"/>
            <a:ext cx="7843776" cy="34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816268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CE3EEDA-609F-45D7-A5FE-0A30416B150A}"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הקשר בין מחלת </a:t>
            </a:r>
            <a:r>
              <a:rPr lang="he-IL" sz="1800" b="1" noProof="1" smtClean="0">
                <a:solidFill>
                  <a:schemeClr val="accent3"/>
                </a:solidFill>
                <a:ea typeface="+mn-ea"/>
              </a:rPr>
              <a:t>סיסטיק</a:t>
            </a:r>
            <a:r>
              <a:rPr lang="he-IL" sz="1800" b="1" noProof="1" smtClean="0">
                <a:solidFill>
                  <a:srgbClr val="006600"/>
                </a:solidFill>
                <a:ea typeface="+mn-ea"/>
              </a:rPr>
              <a:t> </a:t>
            </a:r>
            <a:r>
              <a:rPr lang="he-IL" sz="1800" b="1" noProof="1" smtClean="0">
                <a:solidFill>
                  <a:srgbClr val="FF6600"/>
                </a:solidFill>
                <a:ea typeface="+mn-ea"/>
              </a:rPr>
              <a:t>פיברוזיס </a:t>
            </a:r>
            <a:r>
              <a:rPr lang="he-IL" sz="1800" b="1" dirty="0" smtClean="0">
                <a:solidFill>
                  <a:srgbClr val="FF6600"/>
                </a:solidFill>
                <a:ea typeface="+mn-ea"/>
              </a:rPr>
              <a:t>לבין קצב תהליך הנשימה התאית</a:t>
            </a:r>
            <a:endParaRPr lang="he-IL" sz="1800" dirty="0" smtClean="0"/>
          </a:p>
        </p:txBody>
      </p:sp>
      <p:sp>
        <p:nvSpPr>
          <p:cNvPr id="10" name="TextBox 9"/>
          <p:cNvSpPr txBox="1"/>
          <p:nvPr/>
        </p:nvSpPr>
        <p:spPr>
          <a:xfrm>
            <a:off x="249238" y="582885"/>
            <a:ext cx="8397875"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noProof="1">
                <a:solidFill>
                  <a:srgbClr val="1D4C72"/>
                </a:solidFill>
              </a:rPr>
              <a:t>סיסטיק פיברוזיס היא מחלה </a:t>
            </a:r>
            <a:r>
              <a:rPr lang="he-IL" kern="0" dirty="0">
                <a:solidFill>
                  <a:srgbClr val="1D4C72"/>
                </a:solidFill>
              </a:rPr>
              <a:t>תורשתית המתבטאת בין השאר </a:t>
            </a:r>
            <a:r>
              <a:rPr lang="he-IL" kern="0" dirty="0">
                <a:solidFill>
                  <a:srgbClr val="006600"/>
                </a:solidFill>
              </a:rPr>
              <a:t>ב</a:t>
            </a:r>
            <a:r>
              <a:rPr lang="he-IL" kern="0" dirty="0">
                <a:solidFill>
                  <a:srgbClr val="1D4C72"/>
                </a:solidFill>
              </a:rPr>
              <a:t>הצטברות ריר צמיג בָּריאות, המקשה על חילופי הגזים בין הריאות לדם. הסבירו כיצד המחלה יכולה להשפיע על קצב הנשימה התאית בגופו של החולה?</a:t>
            </a: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F10746-2051-4D48-8C37-8FA55FB4CF54}"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222250" y="582885"/>
            <a:ext cx="8397875"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noProof="1">
                <a:solidFill>
                  <a:srgbClr val="1D4C72"/>
                </a:solidFill>
              </a:rPr>
              <a:t>סיסטיק פיברוזיס </a:t>
            </a:r>
            <a:r>
              <a:rPr lang="he-IL" kern="0" dirty="0">
                <a:solidFill>
                  <a:srgbClr val="1D4C72"/>
                </a:solidFill>
              </a:rPr>
              <a:t>היא מחלה תורשתית המתבטאת בין השאר הצטברות ריר צמיג בָּריאות, המקשה על חילופי הגזים בין הריאות לדם. הסבירו כיצד המחלה יכולה להשפיע על קצב הנשימה התאית בגופו של החולה?</a:t>
            </a:r>
          </a:p>
          <a:p>
            <a:pPr fontAlgn="auto">
              <a:spcBef>
                <a:spcPts val="0"/>
              </a:spcBef>
              <a:spcAft>
                <a:spcPts val="0"/>
              </a:spcAft>
              <a:defRPr/>
            </a:pPr>
            <a:endParaRPr lang="he-IL" kern="0" dirty="0">
              <a:solidFill>
                <a:srgbClr val="1D4C72"/>
              </a:solidFill>
            </a:endParaRPr>
          </a:p>
        </p:txBody>
      </p:sp>
      <p:sp>
        <p:nvSpPr>
          <p:cNvPr id="17" name="Rectangle 12"/>
          <p:cNvSpPr/>
          <p:nvPr/>
        </p:nvSpPr>
        <p:spPr>
          <a:xfrm>
            <a:off x="265113" y="2565400"/>
            <a:ext cx="8359775" cy="14351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endParaRPr lang="en-US" b="1" kern="0" dirty="0">
              <a:solidFill>
                <a:prstClr val="black"/>
              </a:solidFill>
              <a:latin typeface="Arial"/>
              <a:cs typeface="Arial"/>
            </a:endParaRPr>
          </a:p>
          <a:p>
            <a:pPr fontAlgn="auto">
              <a:spcBef>
                <a:spcPts val="0"/>
              </a:spcBef>
              <a:spcAft>
                <a:spcPts val="0"/>
              </a:spcAft>
              <a:defRPr/>
            </a:pPr>
            <a:endParaRPr lang="he-IL" b="1" kern="0" dirty="0">
              <a:latin typeface="Arial"/>
              <a:cs typeface="Arial"/>
            </a:endParaRPr>
          </a:p>
          <a:p>
            <a:pPr fontAlgn="auto">
              <a:spcBef>
                <a:spcPts val="0"/>
              </a:spcBef>
              <a:spcAft>
                <a:spcPts val="0"/>
              </a:spcAft>
              <a:defRPr/>
            </a:pPr>
            <a:r>
              <a:rPr lang="he-IL" kern="0" dirty="0">
                <a:latin typeface="Arial"/>
                <a:cs typeface="Arial"/>
              </a:rPr>
              <a:t>עקב המחלה יגיע פחות חמצן לדם ולכן ייכנס לתאים פחות חמצן. עקב כך, יקטן קצב הנשימה התאית (דבר שיתבטא בעייפות ובחולשה אצל החולה).</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פיצוץ 2 26"/>
          <p:cNvSpPr/>
          <p:nvPr/>
        </p:nvSpPr>
        <p:spPr bwMode="auto">
          <a:xfrm rot="1479687">
            <a:off x="1976438" y="3590925"/>
            <a:ext cx="2049462" cy="1331913"/>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6FFEF9-BF0A-47F3-A278-CAB8FEC2BF9E}"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היתרון בשימוש ב-</a:t>
            </a:r>
            <a:r>
              <a:rPr lang="en-US" sz="1800" b="1" dirty="0" smtClean="0">
                <a:solidFill>
                  <a:srgbClr val="FF6600"/>
                </a:solidFill>
                <a:ea typeface="+mn-ea"/>
              </a:rPr>
              <a:t>:ATP</a:t>
            </a:r>
            <a:r>
              <a:rPr lang="he-IL" sz="1800" b="1" dirty="0" smtClean="0">
                <a:solidFill>
                  <a:srgbClr val="FF6600"/>
                </a:solidFill>
                <a:ea typeface="+mn-ea"/>
              </a:rPr>
              <a:t> שהוא "מטבע אנרגיה </a:t>
            </a:r>
            <a:r>
              <a:rPr lang="he-IL" sz="1800" b="1" dirty="0" smtClean="0">
                <a:solidFill>
                  <a:schemeClr val="accent3"/>
                </a:solidFill>
                <a:ea typeface="+mn-ea"/>
              </a:rPr>
              <a:t>בעל ערך קטן</a:t>
            </a:r>
            <a:r>
              <a:rPr lang="he-IL" sz="1800" b="1" dirty="0" smtClean="0">
                <a:solidFill>
                  <a:srgbClr val="FF6600"/>
                </a:solidFill>
                <a:ea typeface="+mn-ea"/>
              </a:rPr>
              <a:t>"</a:t>
            </a:r>
            <a:endParaRPr lang="he-IL" sz="1800" dirty="0" smtClean="0"/>
          </a:p>
        </p:txBody>
      </p:sp>
      <p:sp>
        <p:nvSpPr>
          <p:cNvPr id="7" name="TextBox 6"/>
          <p:cNvSpPr txBox="1"/>
          <p:nvPr/>
        </p:nvSpPr>
        <p:spPr>
          <a:xfrm>
            <a:off x="395288" y="59469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התא בונה 30 מולקולות </a:t>
            </a:r>
            <a:r>
              <a:rPr lang="en-US" dirty="0">
                <a:solidFill>
                  <a:prstClr val="black"/>
                </a:solidFill>
              </a:rPr>
              <a:t>ATP</a:t>
            </a:r>
            <a:r>
              <a:rPr lang="he-IL" dirty="0">
                <a:solidFill>
                  <a:prstClr val="black"/>
                </a:solidFill>
              </a:rPr>
              <a:t> מן האנרגיה המשתחררת מפירוק מולקולת גלוקוז אחת. </a:t>
            </a:r>
          </a:p>
          <a:p>
            <a:pPr fontAlgn="auto">
              <a:spcBef>
                <a:spcPts val="0"/>
              </a:spcBef>
              <a:spcAft>
                <a:spcPts val="0"/>
              </a:spcAft>
              <a:defRPr/>
            </a:pPr>
            <a:r>
              <a:rPr lang="he-IL" dirty="0">
                <a:solidFill>
                  <a:prstClr val="black"/>
                </a:solidFill>
              </a:rPr>
              <a:t>מה היתרון בכך שכמות האנרגיה הגדולה שהייתה בגלוקוז מתחלקת ל-30 "מטבעות אנרגיה" בעלי ערך קטן?</a:t>
            </a:r>
          </a:p>
          <a:p>
            <a:pPr fontAlgn="auto">
              <a:spcBef>
                <a:spcPts val="0"/>
              </a:spcBef>
              <a:spcAft>
                <a:spcPts val="0"/>
              </a:spcAft>
              <a:defRPr/>
            </a:pPr>
            <a:r>
              <a:rPr lang="he-IL" dirty="0">
                <a:solidFill>
                  <a:prstClr val="black"/>
                </a:solidFill>
              </a:rPr>
              <a:t>היתרון הוא שהתא יכול לספק אנרגיה בכמות הנדרשת לתהליכים צורכי אנרגיה.</a:t>
            </a:r>
          </a:p>
          <a:p>
            <a:pPr fontAlgn="auto">
              <a:spcBef>
                <a:spcPts val="0"/>
              </a:spcBef>
              <a:spcAft>
                <a:spcPts val="0"/>
              </a:spcAft>
              <a:defRPr/>
            </a:pPr>
            <a:r>
              <a:rPr lang="he-IL" dirty="0">
                <a:solidFill>
                  <a:prstClr val="black"/>
                </a:solidFill>
              </a:rPr>
              <a:t>קיומו של "מטבע אנרגיה בעל ערך קטן" מונע בזבוז אנרגיה (כאשר נדרש תשלום זול או מועט ו"לא מחזירים עודף", עדיף לשלם במטבע בעל ערך קטן ולא בשטר בעל ערך גדול). </a:t>
            </a:r>
          </a:p>
        </p:txBody>
      </p:sp>
      <p:grpSp>
        <p:nvGrpSpPr>
          <p:cNvPr id="64519" name="קבוצה 12"/>
          <p:cNvGrpSpPr>
            <a:grpSpLocks/>
          </p:cNvGrpSpPr>
          <p:nvPr/>
        </p:nvGrpSpPr>
        <p:grpSpPr bwMode="auto">
          <a:xfrm>
            <a:off x="250825" y="2773363"/>
            <a:ext cx="5408613" cy="738187"/>
            <a:chOff x="2957513" y="1581150"/>
            <a:chExt cx="5408612" cy="738188"/>
          </a:xfrm>
        </p:grpSpPr>
        <p:grpSp>
          <p:nvGrpSpPr>
            <p:cNvPr id="64556" name="קבוצה 6"/>
            <p:cNvGrpSpPr>
              <a:grpSpLocks/>
            </p:cNvGrpSpPr>
            <p:nvPr/>
          </p:nvGrpSpPr>
          <p:grpSpPr bwMode="auto">
            <a:xfrm>
              <a:off x="2957513" y="1581150"/>
              <a:ext cx="5408612" cy="715963"/>
              <a:chOff x="2457450" y="5838825"/>
              <a:chExt cx="5408613" cy="715963"/>
            </a:xfrm>
          </p:grpSpPr>
          <p:sp>
            <p:nvSpPr>
              <p:cNvPr id="19" name="TextBox 18"/>
              <p:cNvSpPr txBox="1"/>
              <p:nvPr/>
            </p:nvSpPr>
            <p:spPr bwMode="auto">
              <a:xfrm>
                <a:off x="2457450" y="5888037"/>
                <a:ext cx="990600" cy="666751"/>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20" name="TextBox 19"/>
              <p:cNvSpPr txBox="1"/>
              <p:nvPr/>
            </p:nvSpPr>
            <p:spPr bwMode="auto">
              <a:xfrm>
                <a:off x="3846513" y="5861050"/>
                <a:ext cx="941387" cy="671513"/>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21" name="חץ ימינה 20"/>
              <p:cNvSpPr/>
              <p:nvPr/>
            </p:nvSpPr>
            <p:spPr>
              <a:xfrm>
                <a:off x="4833938" y="6102350"/>
                <a:ext cx="574675" cy="30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TextBox 21"/>
              <p:cNvSpPr txBox="1"/>
              <p:nvPr/>
            </p:nvSpPr>
            <p:spPr bwMode="auto">
              <a:xfrm>
                <a:off x="5443538" y="5843587"/>
                <a:ext cx="990600" cy="688976"/>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23" name="TextBox 22"/>
              <p:cNvSpPr txBox="1"/>
              <p:nvPr/>
            </p:nvSpPr>
            <p:spPr bwMode="auto">
              <a:xfrm>
                <a:off x="6875463" y="5838825"/>
                <a:ext cx="990600" cy="693738"/>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24" name="חיבור 23"/>
              <p:cNvSpPr/>
              <p:nvPr/>
            </p:nvSpPr>
            <p:spPr>
              <a:xfrm>
                <a:off x="3533775" y="6110287"/>
                <a:ext cx="174625" cy="2016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חיבור 24"/>
              <p:cNvSpPr/>
              <p:nvPr/>
            </p:nvSpPr>
            <p:spPr>
              <a:xfrm>
                <a:off x="6557963" y="6084887"/>
                <a:ext cx="174625" cy="2047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5" name="TextBox 14"/>
            <p:cNvSpPr txBox="1"/>
            <p:nvPr/>
          </p:nvSpPr>
          <p:spPr bwMode="auto">
            <a:xfrm>
              <a:off x="2957513" y="1630362"/>
              <a:ext cx="990600" cy="666751"/>
            </a:xfrm>
            <a:prstGeom prst="rect">
              <a:avLst/>
            </a:prstGeom>
            <a:solidFill>
              <a:schemeClr val="accent5">
                <a:alpha val="58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6" name="TextBox 15"/>
            <p:cNvSpPr txBox="1"/>
            <p:nvPr/>
          </p:nvSpPr>
          <p:spPr bwMode="auto">
            <a:xfrm>
              <a:off x="4338638" y="1630362"/>
              <a:ext cx="941388" cy="666751"/>
            </a:xfrm>
            <a:prstGeom prst="rect">
              <a:avLst/>
            </a:prstGeom>
            <a:solidFill>
              <a:schemeClr val="accent5">
                <a:alpha val="58000"/>
              </a:schemeClr>
            </a:solid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חמצן</a:t>
              </a:r>
            </a:p>
          </p:txBody>
        </p:sp>
        <p:sp>
          <p:nvSpPr>
            <p:cNvPr id="17" name="TextBox 16"/>
            <p:cNvSpPr txBox="1"/>
            <p:nvPr/>
          </p:nvSpPr>
          <p:spPr bwMode="auto">
            <a:xfrm>
              <a:off x="5962650" y="1630362"/>
              <a:ext cx="990600" cy="688976"/>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פחמן    דו-חמצני</a:t>
              </a:r>
            </a:p>
          </p:txBody>
        </p:sp>
        <p:sp>
          <p:nvSpPr>
            <p:cNvPr id="18" name="TextBox 17"/>
            <p:cNvSpPr txBox="1"/>
            <p:nvPr/>
          </p:nvSpPr>
          <p:spPr bwMode="auto">
            <a:xfrm>
              <a:off x="7375525" y="1600200"/>
              <a:ext cx="989012" cy="693738"/>
            </a:xfrm>
            <a:prstGeom prst="rect">
              <a:avLst/>
            </a:prstGeom>
            <a:solidFill>
              <a:srgbClr val="FFFFCC"/>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מים</a:t>
              </a:r>
            </a:p>
          </p:txBody>
        </p:sp>
      </p:grpSp>
      <p:sp>
        <p:nvSpPr>
          <p:cNvPr id="28" name="חץ ימינה 27"/>
          <p:cNvSpPr/>
          <p:nvPr/>
        </p:nvSpPr>
        <p:spPr bwMode="auto">
          <a:xfrm rot="5400000">
            <a:off x="2696369" y="3296444"/>
            <a:ext cx="222250" cy="3857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TextBox 29"/>
          <p:cNvSpPr txBox="1"/>
          <p:nvPr/>
        </p:nvSpPr>
        <p:spPr bwMode="auto">
          <a:xfrm>
            <a:off x="5113338" y="5945188"/>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1" name="TextBox 30"/>
          <p:cNvSpPr txBox="1"/>
          <p:nvPr/>
        </p:nvSpPr>
        <p:spPr bwMode="auto">
          <a:xfrm>
            <a:off x="4186238" y="5927725"/>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2" name="TextBox 31"/>
          <p:cNvSpPr txBox="1"/>
          <p:nvPr/>
        </p:nvSpPr>
        <p:spPr bwMode="auto">
          <a:xfrm>
            <a:off x="5146675" y="4476750"/>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3" name="TextBox 32"/>
          <p:cNvSpPr txBox="1"/>
          <p:nvPr/>
        </p:nvSpPr>
        <p:spPr bwMode="auto">
          <a:xfrm>
            <a:off x="6080125" y="5927725"/>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4" name="TextBox 33"/>
          <p:cNvSpPr txBox="1"/>
          <p:nvPr/>
        </p:nvSpPr>
        <p:spPr bwMode="auto">
          <a:xfrm>
            <a:off x="7046913" y="5927725"/>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5" name="TextBox 34"/>
          <p:cNvSpPr txBox="1"/>
          <p:nvPr/>
        </p:nvSpPr>
        <p:spPr bwMode="auto">
          <a:xfrm>
            <a:off x="7942263" y="5940425"/>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6" name="TextBox 35"/>
          <p:cNvSpPr txBox="1"/>
          <p:nvPr/>
        </p:nvSpPr>
        <p:spPr bwMode="auto">
          <a:xfrm>
            <a:off x="4186238" y="4483100"/>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7" name="TextBox 36"/>
          <p:cNvSpPr txBox="1"/>
          <p:nvPr/>
        </p:nvSpPr>
        <p:spPr bwMode="auto">
          <a:xfrm>
            <a:off x="4176713" y="631190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8" name="TextBox 37"/>
          <p:cNvSpPr txBox="1"/>
          <p:nvPr/>
        </p:nvSpPr>
        <p:spPr bwMode="auto">
          <a:xfrm>
            <a:off x="5145088" y="6332538"/>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39" name="TextBox 38"/>
          <p:cNvSpPr txBox="1"/>
          <p:nvPr/>
        </p:nvSpPr>
        <p:spPr bwMode="auto">
          <a:xfrm>
            <a:off x="6115050" y="6332538"/>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0" name="TextBox 39"/>
          <p:cNvSpPr txBox="1"/>
          <p:nvPr/>
        </p:nvSpPr>
        <p:spPr bwMode="auto">
          <a:xfrm>
            <a:off x="7064375" y="6323013"/>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1" name="TextBox 40"/>
          <p:cNvSpPr txBox="1"/>
          <p:nvPr/>
        </p:nvSpPr>
        <p:spPr bwMode="auto">
          <a:xfrm>
            <a:off x="7942263" y="631190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2" name="TextBox 41"/>
          <p:cNvSpPr txBox="1"/>
          <p:nvPr/>
        </p:nvSpPr>
        <p:spPr bwMode="auto">
          <a:xfrm>
            <a:off x="5113338" y="4846638"/>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3" name="TextBox 42"/>
          <p:cNvSpPr txBox="1"/>
          <p:nvPr/>
        </p:nvSpPr>
        <p:spPr bwMode="auto">
          <a:xfrm>
            <a:off x="4178300" y="4846638"/>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4" name="TextBox 43"/>
          <p:cNvSpPr txBox="1"/>
          <p:nvPr/>
        </p:nvSpPr>
        <p:spPr bwMode="auto">
          <a:xfrm>
            <a:off x="7956550" y="4483100"/>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5" name="TextBox 44"/>
          <p:cNvSpPr txBox="1"/>
          <p:nvPr/>
        </p:nvSpPr>
        <p:spPr bwMode="auto">
          <a:xfrm>
            <a:off x="6980238" y="4846638"/>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6" name="TextBox 45"/>
          <p:cNvSpPr txBox="1"/>
          <p:nvPr/>
        </p:nvSpPr>
        <p:spPr bwMode="auto">
          <a:xfrm>
            <a:off x="7011988" y="4479925"/>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7" name="TextBox 46"/>
          <p:cNvSpPr txBox="1"/>
          <p:nvPr/>
        </p:nvSpPr>
        <p:spPr bwMode="auto">
          <a:xfrm>
            <a:off x="7942263" y="488950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8" name="TextBox 47"/>
          <p:cNvSpPr txBox="1"/>
          <p:nvPr/>
        </p:nvSpPr>
        <p:spPr bwMode="auto">
          <a:xfrm>
            <a:off x="7942263" y="559435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49" name="TextBox 48"/>
          <p:cNvSpPr txBox="1"/>
          <p:nvPr/>
        </p:nvSpPr>
        <p:spPr bwMode="auto">
          <a:xfrm>
            <a:off x="7046913" y="5549900"/>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0" name="TextBox 49"/>
          <p:cNvSpPr txBox="1"/>
          <p:nvPr/>
        </p:nvSpPr>
        <p:spPr bwMode="auto">
          <a:xfrm>
            <a:off x="6103938" y="554990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1" name="TextBox 50"/>
          <p:cNvSpPr txBox="1"/>
          <p:nvPr/>
        </p:nvSpPr>
        <p:spPr bwMode="auto">
          <a:xfrm>
            <a:off x="5113338" y="5540375"/>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2" name="TextBox 51"/>
          <p:cNvSpPr txBox="1"/>
          <p:nvPr/>
        </p:nvSpPr>
        <p:spPr bwMode="auto">
          <a:xfrm>
            <a:off x="4178300" y="5549900"/>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3" name="TextBox 52"/>
          <p:cNvSpPr txBox="1"/>
          <p:nvPr/>
        </p:nvSpPr>
        <p:spPr bwMode="auto">
          <a:xfrm>
            <a:off x="6099175" y="4462463"/>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4" name="TextBox 53"/>
          <p:cNvSpPr txBox="1"/>
          <p:nvPr/>
        </p:nvSpPr>
        <p:spPr bwMode="auto">
          <a:xfrm>
            <a:off x="6076950" y="4856163"/>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5" name="TextBox 54"/>
          <p:cNvSpPr txBox="1"/>
          <p:nvPr/>
        </p:nvSpPr>
        <p:spPr bwMode="auto">
          <a:xfrm>
            <a:off x="4178300" y="5222875"/>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6" name="TextBox 55"/>
          <p:cNvSpPr txBox="1"/>
          <p:nvPr/>
        </p:nvSpPr>
        <p:spPr bwMode="auto">
          <a:xfrm>
            <a:off x="5146675" y="5210175"/>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7" name="TextBox 56"/>
          <p:cNvSpPr txBox="1"/>
          <p:nvPr/>
        </p:nvSpPr>
        <p:spPr bwMode="auto">
          <a:xfrm>
            <a:off x="7942263" y="5207000"/>
            <a:ext cx="8778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8" name="TextBox 57"/>
          <p:cNvSpPr txBox="1"/>
          <p:nvPr/>
        </p:nvSpPr>
        <p:spPr bwMode="auto">
          <a:xfrm>
            <a:off x="6080125" y="5222875"/>
            <a:ext cx="877888"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59" name="TextBox 58"/>
          <p:cNvSpPr txBox="1"/>
          <p:nvPr/>
        </p:nvSpPr>
        <p:spPr bwMode="auto">
          <a:xfrm>
            <a:off x="7005638" y="5210175"/>
            <a:ext cx="879475"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92500" lnSpcReduction="20000"/>
          </a:bodyPr>
          <a:lstStyle/>
          <a:p>
            <a:pPr algn="ctr" fontAlgn="auto">
              <a:spcBef>
                <a:spcPts val="0"/>
              </a:spcBef>
              <a:spcAft>
                <a:spcPts val="0"/>
              </a:spcAft>
              <a:defRPr/>
            </a:pPr>
            <a:r>
              <a:rPr lang="en-US" sz="2000" dirty="0">
                <a:solidFill>
                  <a:prstClr val="black"/>
                </a:solidFill>
                <a:latin typeface="Arial"/>
                <a:cs typeface="Arial"/>
              </a:rPr>
              <a:t>ATP</a:t>
            </a:r>
          </a:p>
        </p:txBody>
      </p:sp>
      <p:sp>
        <p:nvSpPr>
          <p:cNvPr id="60" name="TextBox 59"/>
          <p:cNvSpPr txBox="1"/>
          <p:nvPr/>
        </p:nvSpPr>
        <p:spPr bwMode="auto">
          <a:xfrm>
            <a:off x="842963" y="4873625"/>
            <a:ext cx="1144587"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dirty="0">
                <a:solidFill>
                  <a:prstClr val="black"/>
                </a:solidFill>
                <a:latin typeface="Arial"/>
                <a:cs typeface="Arial"/>
              </a:rPr>
              <a:t>30ADP</a:t>
            </a:r>
          </a:p>
        </p:txBody>
      </p:sp>
      <p:sp>
        <p:nvSpPr>
          <p:cNvPr id="61" name="TextBox 60"/>
          <p:cNvSpPr txBox="1"/>
          <p:nvPr/>
        </p:nvSpPr>
        <p:spPr bwMode="auto">
          <a:xfrm>
            <a:off x="842963" y="5376863"/>
            <a:ext cx="1109662" cy="33337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dirty="0">
                <a:solidFill>
                  <a:prstClr val="black"/>
                </a:solidFill>
                <a:latin typeface="Arial"/>
                <a:cs typeface="Arial"/>
              </a:rPr>
              <a:t>30Pi</a:t>
            </a:r>
          </a:p>
        </p:txBody>
      </p:sp>
      <p:sp>
        <p:nvSpPr>
          <p:cNvPr id="62" name="חץ ימינה 61"/>
          <p:cNvSpPr/>
          <p:nvPr/>
        </p:nvSpPr>
        <p:spPr bwMode="auto">
          <a:xfrm>
            <a:off x="2362200" y="5149850"/>
            <a:ext cx="1057275"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חץ ימינה 62"/>
          <p:cNvSpPr/>
          <p:nvPr/>
        </p:nvSpPr>
        <p:spPr bwMode="auto">
          <a:xfrm rot="5400000">
            <a:off x="2795588" y="4725987"/>
            <a:ext cx="223838" cy="3857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מעוגל 25"/>
          <p:cNvSpPr/>
          <p:nvPr/>
        </p:nvSpPr>
        <p:spPr bwMode="auto">
          <a:xfrm>
            <a:off x="2222500" y="4027488"/>
            <a:ext cx="1370013" cy="434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b="1" dirty="0">
                <a:solidFill>
                  <a:srgbClr val="FFFF00"/>
                </a:solidFill>
              </a:rPr>
              <a:t>אנרגיה</a:t>
            </a:r>
          </a:p>
        </p:txBody>
      </p:sp>
      <p:sp>
        <p:nvSpPr>
          <p:cNvPr id="64" name="Rectangle 3"/>
          <p:cNvSpPr/>
          <p:nvPr/>
        </p:nvSpPr>
        <p:spPr>
          <a:xfrm>
            <a:off x="317127" y="43063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9643B4-A20B-4488-A035-6B745BD647A9}"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a:t>
            </a:r>
            <a:r>
              <a:rPr lang="he-IL" sz="1800" b="1" dirty="0">
                <a:solidFill>
                  <a:srgbClr val="FF6600"/>
                </a:solidFill>
                <a:ea typeface="+mn-ea"/>
              </a:rPr>
              <a:t>6</a:t>
            </a:r>
            <a:r>
              <a:rPr lang="he-IL" sz="1800" b="1" dirty="0" smtClean="0">
                <a:solidFill>
                  <a:srgbClr val="FF6600"/>
                </a:solidFill>
                <a:ea typeface="+mn-ea"/>
              </a:rPr>
              <a:t>: </a:t>
            </a:r>
            <a:r>
              <a:rPr lang="en-US" sz="1800" b="1" dirty="0" smtClean="0">
                <a:solidFill>
                  <a:srgbClr val="FF6600"/>
                </a:solidFill>
                <a:ea typeface="+mn-ea"/>
              </a:rPr>
              <a:t>ATP</a:t>
            </a:r>
            <a:r>
              <a:rPr lang="he-IL" sz="1800" b="1" dirty="0" smtClean="0">
                <a:solidFill>
                  <a:srgbClr val="FF6600"/>
                </a:solidFill>
                <a:ea typeface="+mn-ea"/>
              </a:rPr>
              <a:t> מתווך במעברי </a:t>
            </a:r>
            <a:r>
              <a:rPr lang="he-IL" sz="1800" b="1" dirty="0" smtClean="0">
                <a:solidFill>
                  <a:schemeClr val="accent3"/>
                </a:solidFill>
                <a:ea typeface="+mn-ea"/>
              </a:rPr>
              <a:t>האנרגיה בתא</a:t>
            </a:r>
            <a:endParaRPr lang="he-IL" sz="1800" dirty="0" smtClean="0">
              <a:solidFill>
                <a:schemeClr val="accent3"/>
              </a:solidFill>
            </a:endParaRPr>
          </a:p>
        </p:txBody>
      </p:sp>
      <p:sp>
        <p:nvSpPr>
          <p:cNvPr id="8" name="TextBox 7"/>
          <p:cNvSpPr txBox="1"/>
          <p:nvPr/>
        </p:nvSpPr>
        <p:spPr>
          <a:xfrm>
            <a:off x="139700" y="620713"/>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איזו תרכובת היא מקור האנרגיה ה</a:t>
            </a:r>
            <a:r>
              <a:rPr lang="he-IL" u="sng" kern="0" dirty="0">
                <a:solidFill>
                  <a:srgbClr val="1D4C72"/>
                </a:solidFill>
              </a:rPr>
              <a:t>ישיר</a:t>
            </a:r>
            <a:r>
              <a:rPr lang="he-IL" kern="0" dirty="0">
                <a:solidFill>
                  <a:srgbClr val="1D4C72"/>
                </a:solidFill>
              </a:rPr>
              <a:t> לתהליכים הביוכימיים בתא?</a:t>
            </a: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a:t>
            </a:r>
            <a:r>
              <a:rPr lang="en-US" sz="1500" kern="0" dirty="0">
                <a:solidFill>
                  <a:srgbClr val="1D4C72"/>
                </a:solidFill>
              </a:rPr>
              <a:t>ATP</a:t>
            </a:r>
            <a:r>
              <a:rPr lang="he-IL" kern="0" dirty="0">
                <a:solidFill>
                  <a:srgbClr val="1D4C72"/>
                </a:solidFill>
              </a:rPr>
              <a:t> </a:t>
            </a:r>
            <a:endParaRPr lang="en-US" kern="0" dirty="0">
              <a:solidFill>
                <a:srgbClr val="1D4C72"/>
              </a:solidFill>
            </a:endParaRPr>
          </a:p>
          <a:p>
            <a:pPr fontAlgn="auto">
              <a:spcBef>
                <a:spcPts val="0"/>
              </a:spcBef>
              <a:spcAft>
                <a:spcPts val="0"/>
              </a:spcAft>
              <a:defRPr/>
            </a:pPr>
            <a:r>
              <a:rPr lang="he-IL" kern="0" dirty="0">
                <a:solidFill>
                  <a:srgbClr val="1D4C72"/>
                </a:solidFill>
              </a:rPr>
              <a:t>   ג. אור </a:t>
            </a:r>
          </a:p>
          <a:p>
            <a:pPr fontAlgn="auto">
              <a:spcBef>
                <a:spcPts val="0"/>
              </a:spcBef>
              <a:spcAft>
                <a:spcPts val="0"/>
              </a:spcAft>
              <a:defRPr/>
            </a:pPr>
            <a:r>
              <a:rPr lang="he-IL" kern="0" dirty="0">
                <a:solidFill>
                  <a:srgbClr val="1D4C72"/>
                </a:solidFill>
              </a:rPr>
              <a:t>   ד. גלוקוז </a:t>
            </a:r>
            <a:endParaRPr lang="en-US"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4280F51-99E1-47A1-91D4-9B7AE08F8F53}"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139700" y="620713"/>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6:</a:t>
            </a:r>
          </a:p>
          <a:p>
            <a:pPr fontAlgn="auto">
              <a:spcBef>
                <a:spcPts val="0"/>
              </a:spcBef>
              <a:spcAft>
                <a:spcPts val="0"/>
              </a:spcAft>
              <a:defRPr/>
            </a:pPr>
            <a:r>
              <a:rPr lang="he-IL" kern="0" dirty="0">
                <a:solidFill>
                  <a:srgbClr val="1D4C72"/>
                </a:solidFill>
              </a:rPr>
              <a:t>איזו תרכובת היא מקור האנרגיה ה</a:t>
            </a:r>
            <a:r>
              <a:rPr lang="he-IL" u="sng" kern="0" dirty="0">
                <a:solidFill>
                  <a:srgbClr val="1D4C72"/>
                </a:solidFill>
              </a:rPr>
              <a:t>ישיר</a:t>
            </a:r>
            <a:r>
              <a:rPr lang="he-IL" kern="0" dirty="0">
                <a:solidFill>
                  <a:srgbClr val="1D4C72"/>
                </a:solidFill>
              </a:rPr>
              <a:t> לתהליכים הביוכימיים בתא?</a:t>
            </a:r>
          </a:p>
          <a:p>
            <a:pPr fontAlgn="auto">
              <a:spcBef>
                <a:spcPts val="0"/>
              </a:spcBef>
              <a:spcAft>
                <a:spcPts val="0"/>
              </a:spcAft>
              <a:defRPr/>
            </a:pPr>
            <a:r>
              <a:rPr lang="he-IL" kern="0" dirty="0">
                <a:solidFill>
                  <a:srgbClr val="1D4C72"/>
                </a:solidFill>
              </a:rPr>
              <a:t>   א. חמצן</a:t>
            </a:r>
            <a:endParaRPr lang="en-US" kern="0" dirty="0">
              <a:solidFill>
                <a:srgbClr val="1D4C72"/>
              </a:solidFill>
            </a:endParaRPr>
          </a:p>
          <a:p>
            <a:pPr fontAlgn="auto">
              <a:spcBef>
                <a:spcPts val="0"/>
              </a:spcBef>
              <a:spcAft>
                <a:spcPts val="0"/>
              </a:spcAft>
              <a:defRPr/>
            </a:pPr>
            <a:r>
              <a:rPr lang="he-IL" kern="0" dirty="0">
                <a:solidFill>
                  <a:srgbClr val="1D4C72"/>
                </a:solidFill>
              </a:rPr>
              <a:t>   ב. </a:t>
            </a:r>
            <a:r>
              <a:rPr lang="en-US" sz="1500" kern="0" dirty="0">
                <a:solidFill>
                  <a:srgbClr val="1D4C72"/>
                </a:solidFill>
              </a:rPr>
              <a:t>ATP</a:t>
            </a:r>
            <a:r>
              <a:rPr lang="he-IL" kern="0" dirty="0">
                <a:solidFill>
                  <a:srgbClr val="1D4C72"/>
                </a:solidFill>
              </a:rPr>
              <a:t> </a:t>
            </a:r>
            <a:endParaRPr lang="en-US" kern="0" dirty="0">
              <a:solidFill>
                <a:srgbClr val="1D4C72"/>
              </a:solidFill>
            </a:endParaRPr>
          </a:p>
          <a:p>
            <a:pPr fontAlgn="auto">
              <a:spcBef>
                <a:spcPts val="0"/>
              </a:spcBef>
              <a:spcAft>
                <a:spcPts val="0"/>
              </a:spcAft>
              <a:defRPr/>
            </a:pPr>
            <a:r>
              <a:rPr lang="he-IL" kern="0" dirty="0">
                <a:solidFill>
                  <a:srgbClr val="1D4C72"/>
                </a:solidFill>
              </a:rPr>
              <a:t>   ג. אור </a:t>
            </a:r>
          </a:p>
          <a:p>
            <a:pPr fontAlgn="auto">
              <a:spcBef>
                <a:spcPts val="0"/>
              </a:spcBef>
              <a:spcAft>
                <a:spcPts val="0"/>
              </a:spcAft>
              <a:defRPr/>
            </a:pPr>
            <a:r>
              <a:rPr lang="he-IL" kern="0" dirty="0">
                <a:solidFill>
                  <a:srgbClr val="1D4C72"/>
                </a:solidFill>
              </a:rPr>
              <a:t>   ד. גלוקוז </a:t>
            </a:r>
            <a:endParaRPr lang="en-US"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20"/>
          <p:cNvSpPr/>
          <p:nvPr/>
        </p:nvSpPr>
        <p:spPr bwMode="auto">
          <a:xfrm>
            <a:off x="506413" y="2652713"/>
            <a:ext cx="7940675" cy="22161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endParaRPr lang="he-IL" b="1"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הסבר:</a:t>
            </a:r>
            <a:endParaRPr lang="he-IL" sz="800" kern="0" dirty="0">
              <a:latin typeface="Arial"/>
              <a:cs typeface="Arial"/>
            </a:endParaRPr>
          </a:p>
          <a:p>
            <a:pPr fontAlgn="auto">
              <a:spcBef>
                <a:spcPts val="0"/>
              </a:spcBef>
              <a:spcAft>
                <a:spcPts val="0"/>
              </a:spcAft>
              <a:defRPr/>
            </a:pPr>
            <a:r>
              <a:rPr lang="he-IL" kern="0" dirty="0">
                <a:latin typeface="Arial"/>
                <a:cs typeface="Arial"/>
              </a:rPr>
              <a:t>רק </a:t>
            </a:r>
            <a:r>
              <a:rPr lang="en-US" sz="1500" kern="0" dirty="0">
                <a:latin typeface="Arial"/>
                <a:cs typeface="Arial"/>
              </a:rPr>
              <a:t>ATP</a:t>
            </a:r>
            <a:r>
              <a:rPr lang="he-IL" kern="0" dirty="0">
                <a:latin typeface="Arial"/>
                <a:cs typeface="Arial"/>
              </a:rPr>
              <a:t> הוא מקור האנרגיה </a:t>
            </a:r>
            <a:r>
              <a:rPr lang="he-IL" u="sng" kern="0" dirty="0">
                <a:latin typeface="Arial"/>
                <a:cs typeface="Arial"/>
              </a:rPr>
              <a:t>הישיר</a:t>
            </a:r>
            <a:r>
              <a:rPr lang="he-IL" kern="0" dirty="0">
                <a:latin typeface="Arial"/>
                <a:cs typeface="Arial"/>
              </a:rPr>
              <a:t> לתהליכים הביוכימיים בתא.  </a:t>
            </a:r>
          </a:p>
          <a:p>
            <a:pPr fontAlgn="auto">
              <a:spcBef>
                <a:spcPts val="0"/>
              </a:spcBef>
              <a:spcAft>
                <a:spcPts val="0"/>
              </a:spcAft>
              <a:defRPr/>
            </a:pPr>
            <a:r>
              <a:rPr lang="he-IL" kern="0" dirty="0">
                <a:latin typeface="Arial"/>
                <a:cs typeface="Arial"/>
              </a:rPr>
              <a:t>הגלוקוז הוא מקור אנרגיה עקיף, מפני שהתא מייצר </a:t>
            </a:r>
            <a:r>
              <a:rPr lang="en-US" sz="1500" kern="0" dirty="0">
                <a:latin typeface="Arial"/>
                <a:cs typeface="Arial"/>
              </a:rPr>
              <a:t>ATP</a:t>
            </a:r>
            <a:r>
              <a:rPr lang="he-IL" kern="0" dirty="0">
                <a:latin typeface="Arial"/>
                <a:cs typeface="Arial"/>
              </a:rPr>
              <a:t> בעזרת האנרגיה הנפלטת מפירוק הגלוקוז. החמצן משתתף בתהליך הנשימה התאית בתור מגיב, אך הוא אינו מקור של אנרגיה בתא.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2F484-E58C-4D73-A5AD-F5368B1F30E4}"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a:t>
            </a:r>
            <a:r>
              <a:rPr lang="en-US" sz="1800" b="1" dirty="0" smtClean="0">
                <a:solidFill>
                  <a:srgbClr val="FF6600"/>
                </a:solidFill>
                <a:ea typeface="+mn-ea"/>
              </a:rPr>
              <a:t>ATP</a:t>
            </a:r>
            <a:r>
              <a:rPr lang="he-IL" sz="1800" b="1" dirty="0" smtClean="0">
                <a:solidFill>
                  <a:srgbClr val="FF6600"/>
                </a:solidFill>
                <a:ea typeface="+mn-ea"/>
              </a:rPr>
              <a:t> מתווך במעברי </a:t>
            </a:r>
            <a:r>
              <a:rPr lang="he-IL" sz="1800" b="1" dirty="0" smtClean="0">
                <a:solidFill>
                  <a:schemeClr val="accent3"/>
                </a:solidFill>
                <a:ea typeface="+mn-ea"/>
              </a:rPr>
              <a:t>האנרגיה בתא</a:t>
            </a:r>
            <a:endParaRPr lang="he-IL" sz="1800" dirty="0" smtClean="0">
              <a:solidFill>
                <a:schemeClr val="accent3"/>
              </a:solidFill>
            </a:endParaRPr>
          </a:p>
        </p:txBody>
      </p:sp>
      <p:sp>
        <p:nvSpPr>
          <p:cNvPr id="7" name="TextBox 6"/>
          <p:cNvSpPr txBox="1"/>
          <p:nvPr/>
        </p:nvSpPr>
        <p:spPr>
          <a:xfrm>
            <a:off x="231775" y="692150"/>
            <a:ext cx="8397875"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7:</a:t>
            </a:r>
          </a:p>
          <a:p>
            <a:pPr fontAlgn="auto">
              <a:spcBef>
                <a:spcPts val="0"/>
              </a:spcBef>
              <a:spcAft>
                <a:spcPts val="0"/>
              </a:spcAft>
              <a:defRPr/>
            </a:pPr>
            <a:r>
              <a:rPr lang="he-IL" kern="0" dirty="0">
                <a:solidFill>
                  <a:schemeClr val="tx2"/>
                </a:solidFill>
              </a:rPr>
              <a:t>להלן כמה משפטים</a:t>
            </a:r>
            <a:r>
              <a:rPr lang="he-IL" kern="0" dirty="0">
                <a:solidFill>
                  <a:srgbClr val="1D4C72"/>
                </a:solidFill>
              </a:rPr>
              <a:t>. ציינו איזה מהם נכונים ואיזה שגויים.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   א. </a:t>
            </a:r>
            <a:r>
              <a:rPr lang="en-US" kern="0" dirty="0">
                <a:solidFill>
                  <a:srgbClr val="1D4C72"/>
                </a:solidFill>
              </a:rPr>
              <a:t>ATP</a:t>
            </a:r>
            <a:r>
              <a:rPr lang="he-IL" kern="0" dirty="0">
                <a:solidFill>
                  <a:srgbClr val="1D4C72"/>
                </a:solidFill>
              </a:rPr>
              <a:t> מתווך בין תהליכים משחררי אנרגיה לבין תהליכים צורכי אנרגיה בתא.</a:t>
            </a:r>
          </a:p>
          <a:p>
            <a:pPr fontAlgn="auto">
              <a:spcBef>
                <a:spcPts val="0"/>
              </a:spcBef>
              <a:spcAft>
                <a:spcPts val="0"/>
              </a:spcAft>
              <a:defRPr/>
            </a:pPr>
            <a:endParaRPr lang="en-US" kern="0" dirty="0">
              <a:solidFill>
                <a:srgbClr val="1D4C72"/>
              </a:solidFill>
            </a:endParaRPr>
          </a:p>
          <a:p>
            <a:pPr fontAlgn="auto">
              <a:spcBef>
                <a:spcPts val="0"/>
              </a:spcBef>
              <a:spcAft>
                <a:spcPts val="0"/>
              </a:spcAft>
              <a:defRPr/>
            </a:pPr>
            <a:r>
              <a:rPr lang="he-IL" kern="0" dirty="0">
                <a:solidFill>
                  <a:srgbClr val="1D4C72"/>
                </a:solidFill>
              </a:rPr>
              <a:t>   ב. התא אינו יכול למחזר את ה-</a:t>
            </a:r>
            <a:r>
              <a:rPr lang="en-US" kern="0" dirty="0">
                <a:solidFill>
                  <a:srgbClr val="1D4C72"/>
                </a:solidFill>
              </a:rPr>
              <a:t>ADP</a:t>
            </a:r>
            <a:r>
              <a:rPr lang="he-IL" kern="0" dirty="0">
                <a:solidFill>
                  <a:srgbClr val="1D4C72"/>
                </a:solidFill>
              </a:rPr>
              <a:t> וה-</a:t>
            </a:r>
            <a:r>
              <a:rPr lang="en-US" kern="0" dirty="0">
                <a:solidFill>
                  <a:srgbClr val="1D4C72"/>
                </a:solidFill>
              </a:rPr>
              <a:t>P</a:t>
            </a:r>
            <a:r>
              <a:rPr lang="he-IL" kern="0" dirty="0">
                <a:solidFill>
                  <a:srgbClr val="1D4C72"/>
                </a:solidFill>
              </a:rPr>
              <a:t> ולהשתמש בהם שוב ליצירת </a:t>
            </a:r>
            <a:r>
              <a:rPr lang="en-US" kern="0" dirty="0">
                <a:solidFill>
                  <a:srgbClr val="1D4C72"/>
                </a:solidFill>
              </a:rPr>
              <a:t>ATP</a:t>
            </a:r>
            <a:r>
              <a:rPr lang="he-IL" kern="0" dirty="0">
                <a:solidFill>
                  <a:srgbClr val="1D4C72"/>
                </a:solidFill>
              </a:rPr>
              <a:t>. </a:t>
            </a:r>
          </a:p>
          <a:p>
            <a:pPr fontAlgn="auto">
              <a:spcBef>
                <a:spcPts val="0"/>
              </a:spcBef>
              <a:spcAft>
                <a:spcPts val="0"/>
              </a:spcAft>
              <a:defRPr/>
            </a:pPr>
            <a:endParaRPr lang="en-US" kern="0" dirty="0">
              <a:solidFill>
                <a:srgbClr val="1D4C72"/>
              </a:solidFill>
            </a:endParaRPr>
          </a:p>
          <a:p>
            <a:pPr fontAlgn="auto">
              <a:spcBef>
                <a:spcPts val="0"/>
              </a:spcBef>
              <a:spcAft>
                <a:spcPts val="0"/>
              </a:spcAft>
              <a:defRPr/>
            </a:pPr>
            <a:r>
              <a:rPr lang="he-IL" kern="0" dirty="0">
                <a:solidFill>
                  <a:srgbClr val="1D4C72"/>
                </a:solidFill>
              </a:rPr>
              <a:t>   ג. </a:t>
            </a:r>
            <a:r>
              <a:rPr lang="en-US" kern="0" dirty="0">
                <a:solidFill>
                  <a:srgbClr val="1D4C72"/>
                </a:solidFill>
              </a:rPr>
              <a:t>ATP</a:t>
            </a:r>
            <a:r>
              <a:rPr lang="he-IL" kern="0" dirty="0">
                <a:solidFill>
                  <a:srgbClr val="1D4C72"/>
                </a:solidFill>
              </a:rPr>
              <a:t> מספק אנרגיה הנחוצה להתכווצות תא שריר על ידי התפרקותו ל-</a:t>
            </a:r>
            <a:r>
              <a:rPr lang="en-US" kern="0" dirty="0">
                <a:solidFill>
                  <a:srgbClr val="1D4C72"/>
                </a:solidFill>
              </a:rPr>
              <a:t>ADP</a:t>
            </a:r>
            <a:r>
              <a:rPr lang="he-IL" kern="0" dirty="0">
                <a:solidFill>
                  <a:srgbClr val="1D4C72"/>
                </a:solidFill>
              </a:rPr>
              <a:t> ול-</a:t>
            </a:r>
            <a:r>
              <a:rPr lang="en-US" kern="0" dirty="0">
                <a:solidFill>
                  <a:srgbClr val="1D4C72"/>
                </a:solidFill>
              </a:rPr>
              <a:t>Pi</a:t>
            </a:r>
            <a:r>
              <a:rPr lang="he-IL" kern="0" dirty="0">
                <a:solidFill>
                  <a:srgbClr val="1D4C72"/>
                </a:solidFill>
              </a:rPr>
              <a:t>. </a:t>
            </a:r>
          </a:p>
          <a:p>
            <a:pPr fontAlgn="auto">
              <a:spcBef>
                <a:spcPts val="0"/>
              </a:spcBef>
              <a:spcAft>
                <a:spcPts val="0"/>
              </a:spcAft>
              <a:defRPr/>
            </a:pPr>
            <a:r>
              <a:rPr lang="he-IL" kern="0" dirty="0">
                <a:solidFill>
                  <a:srgbClr val="1D4C72"/>
                </a:solidFill>
              </a:rPr>
              <a:t>   </a:t>
            </a:r>
          </a:p>
          <a:p>
            <a:pPr fontAlgn="auto">
              <a:spcBef>
                <a:spcPts val="0"/>
              </a:spcBef>
              <a:spcAft>
                <a:spcPts val="0"/>
              </a:spcAft>
              <a:defRPr/>
            </a:pPr>
            <a:r>
              <a:rPr lang="he-IL" kern="0" dirty="0">
                <a:solidFill>
                  <a:srgbClr val="1D4C72"/>
                </a:solidFill>
              </a:rPr>
              <a:t>   ד. בתא שבו קצב יצירת חלבונים בריבוזומים גדול, גם קצב פירוק </a:t>
            </a:r>
            <a:r>
              <a:rPr lang="en-US" kern="0" dirty="0">
                <a:solidFill>
                  <a:srgbClr val="1D4C72"/>
                </a:solidFill>
              </a:rPr>
              <a:t>ATP</a:t>
            </a:r>
            <a:r>
              <a:rPr lang="he-IL" kern="0" dirty="0">
                <a:solidFill>
                  <a:srgbClr val="1D4C72"/>
                </a:solidFill>
              </a:rPr>
              <a:t> יהיה גדול.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   ה. כמות האנרגיה האצורה ב-</a:t>
            </a:r>
            <a:r>
              <a:rPr lang="en-US" kern="0" dirty="0">
                <a:solidFill>
                  <a:srgbClr val="1D4C72"/>
                </a:solidFill>
              </a:rPr>
              <a:t>ADP</a:t>
            </a:r>
            <a:r>
              <a:rPr lang="he-IL" kern="0" dirty="0">
                <a:solidFill>
                  <a:srgbClr val="1D4C72"/>
                </a:solidFill>
              </a:rPr>
              <a:t> גדולה מכמות האנרגיה האצורה ב-</a:t>
            </a:r>
            <a:r>
              <a:rPr lang="en-US" kern="0" dirty="0">
                <a:solidFill>
                  <a:srgbClr val="1D4C72"/>
                </a:solidFill>
              </a:rPr>
              <a:t>ATP</a:t>
            </a:r>
            <a:r>
              <a:rPr lang="he-IL" kern="0" dirty="0">
                <a:solidFill>
                  <a:srgbClr val="1D4C72"/>
                </a:solidFill>
              </a:rPr>
              <a:t>. </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  </a:t>
            </a:r>
            <a:r>
              <a:rPr lang="he-IL" kern="0" dirty="0">
                <a:solidFill>
                  <a:srgbClr val="1F497D"/>
                </a:solidFill>
              </a:rPr>
              <a:t> ו. ה-</a:t>
            </a:r>
            <a:r>
              <a:rPr lang="en-US" kern="0" dirty="0">
                <a:solidFill>
                  <a:srgbClr val="1F497D"/>
                </a:solidFill>
              </a:rPr>
              <a:t>ATP</a:t>
            </a:r>
            <a:r>
              <a:rPr lang="he-IL" kern="0" dirty="0">
                <a:solidFill>
                  <a:srgbClr val="1F497D"/>
                </a:solidFill>
              </a:rPr>
              <a:t> ממוחזר בתא. האנרגיה אינה ממוחזרת.</a:t>
            </a:r>
            <a:endParaRPr lang="he-IL" kern="0" dirty="0">
              <a:solidFill>
                <a:srgbClr val="1D4C72"/>
              </a:solidFil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FE6E33-590D-4EFF-8C7D-C427E5FA6723}"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31775" y="692150"/>
            <a:ext cx="8397875"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7:</a:t>
            </a:r>
          </a:p>
          <a:p>
            <a:pPr fontAlgn="auto">
              <a:spcBef>
                <a:spcPts val="0"/>
              </a:spcBef>
              <a:spcAft>
                <a:spcPts val="0"/>
              </a:spcAft>
              <a:defRPr/>
            </a:pPr>
            <a:r>
              <a:rPr lang="he-IL" kern="0" dirty="0">
                <a:solidFill>
                  <a:srgbClr val="1D4C72"/>
                </a:solidFill>
              </a:rPr>
              <a:t>להלן </a:t>
            </a:r>
            <a:r>
              <a:rPr lang="he-IL" kern="0" dirty="0">
                <a:solidFill>
                  <a:schemeClr val="tx2"/>
                </a:solidFill>
              </a:rPr>
              <a:t>כמה</a:t>
            </a:r>
            <a:r>
              <a:rPr lang="he-IL" kern="0" dirty="0">
                <a:solidFill>
                  <a:srgbClr val="1D4C72"/>
                </a:solidFill>
              </a:rPr>
              <a:t> משפטים. ציינו איזה מהם נכונים ואיזה שגויים.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א. </a:t>
            </a:r>
            <a:r>
              <a:rPr lang="en-US" kern="0" dirty="0">
                <a:solidFill>
                  <a:srgbClr val="1D4C72"/>
                </a:solidFill>
              </a:rPr>
              <a:t>ATP</a:t>
            </a:r>
            <a:r>
              <a:rPr lang="he-IL" kern="0" dirty="0">
                <a:solidFill>
                  <a:srgbClr val="1D4C72"/>
                </a:solidFill>
              </a:rPr>
              <a:t> מתווך בין תהליכים משחררי אנרגיה לבין תהליכים צורכי אנרגיה בתא. </a:t>
            </a:r>
            <a:r>
              <a:rPr lang="he-IL" kern="0" dirty="0">
                <a:solidFill>
                  <a:srgbClr val="FF6600"/>
                </a:solidFill>
              </a:rPr>
              <a:t>נכון</a:t>
            </a:r>
          </a:p>
          <a:p>
            <a:pPr fontAlgn="auto">
              <a:spcBef>
                <a:spcPts val="0"/>
              </a:spcBef>
              <a:spcAft>
                <a:spcPts val="0"/>
              </a:spcAft>
              <a:defRPr/>
            </a:pPr>
            <a:endParaRPr lang="en-US" kern="0" dirty="0">
              <a:solidFill>
                <a:srgbClr val="1D4C72"/>
              </a:solidFill>
            </a:endParaRPr>
          </a:p>
          <a:p>
            <a:pPr fontAlgn="auto">
              <a:spcBef>
                <a:spcPts val="0"/>
              </a:spcBef>
              <a:spcAft>
                <a:spcPts val="0"/>
              </a:spcAft>
              <a:defRPr/>
            </a:pPr>
            <a:r>
              <a:rPr lang="he-IL" kern="0" dirty="0">
                <a:solidFill>
                  <a:srgbClr val="1D4C72"/>
                </a:solidFill>
              </a:rPr>
              <a:t>   ב. התא אינו יכול למחזר את ה-</a:t>
            </a:r>
            <a:r>
              <a:rPr lang="en-US" kern="0" dirty="0">
                <a:solidFill>
                  <a:srgbClr val="1D4C72"/>
                </a:solidFill>
              </a:rPr>
              <a:t>ADP</a:t>
            </a:r>
            <a:r>
              <a:rPr lang="he-IL" kern="0" dirty="0">
                <a:solidFill>
                  <a:srgbClr val="1D4C72"/>
                </a:solidFill>
              </a:rPr>
              <a:t> וה-</a:t>
            </a:r>
            <a:r>
              <a:rPr lang="en-US" kern="0" dirty="0">
                <a:solidFill>
                  <a:srgbClr val="1D4C72"/>
                </a:solidFill>
              </a:rPr>
              <a:t>P</a:t>
            </a:r>
            <a:r>
              <a:rPr lang="he-IL" kern="0" dirty="0">
                <a:solidFill>
                  <a:srgbClr val="1D4C72"/>
                </a:solidFill>
              </a:rPr>
              <a:t> ולהשתמש בהם שוב ליצירת </a:t>
            </a:r>
            <a:r>
              <a:rPr lang="en-US" kern="0" dirty="0">
                <a:solidFill>
                  <a:srgbClr val="1D4C72"/>
                </a:solidFill>
              </a:rPr>
              <a:t>ATP</a:t>
            </a:r>
            <a:r>
              <a:rPr lang="he-IL" kern="0" dirty="0">
                <a:solidFill>
                  <a:srgbClr val="1D4C72"/>
                </a:solidFill>
              </a:rPr>
              <a:t> . </a:t>
            </a:r>
            <a:r>
              <a:rPr lang="he-IL" u="sng" kern="0" dirty="0">
                <a:solidFill>
                  <a:schemeClr val="accent3"/>
                </a:solidFill>
              </a:rPr>
              <a:t>לא</a:t>
            </a:r>
            <a:r>
              <a:rPr lang="he-IL" kern="0" dirty="0">
                <a:solidFill>
                  <a:schemeClr val="accent3"/>
                </a:solidFill>
              </a:rPr>
              <a:t> נכון </a:t>
            </a:r>
          </a:p>
          <a:p>
            <a:pPr fontAlgn="auto">
              <a:spcBef>
                <a:spcPts val="0"/>
              </a:spcBef>
              <a:spcAft>
                <a:spcPts val="0"/>
              </a:spcAft>
              <a:defRPr/>
            </a:pPr>
            <a:endParaRPr lang="en-US" kern="0" dirty="0">
              <a:solidFill>
                <a:srgbClr val="1D4C72"/>
              </a:solidFill>
            </a:endParaRPr>
          </a:p>
          <a:p>
            <a:pPr fontAlgn="auto">
              <a:spcBef>
                <a:spcPts val="0"/>
              </a:spcBef>
              <a:spcAft>
                <a:spcPts val="0"/>
              </a:spcAft>
              <a:defRPr/>
            </a:pPr>
            <a:r>
              <a:rPr lang="he-IL" kern="0" dirty="0">
                <a:solidFill>
                  <a:srgbClr val="1D4C72"/>
                </a:solidFill>
              </a:rPr>
              <a:t>   ג. </a:t>
            </a:r>
            <a:r>
              <a:rPr lang="en-US" kern="0" dirty="0">
                <a:solidFill>
                  <a:srgbClr val="1D4C72"/>
                </a:solidFill>
              </a:rPr>
              <a:t>ATP</a:t>
            </a:r>
            <a:r>
              <a:rPr lang="he-IL" kern="0" dirty="0">
                <a:solidFill>
                  <a:srgbClr val="1D4C72"/>
                </a:solidFill>
              </a:rPr>
              <a:t> מספק אנרגיה הנחוצה להתכווצות תא שריר על ידי התפרקותו ל-</a:t>
            </a:r>
            <a:r>
              <a:rPr lang="en-US" kern="0" dirty="0">
                <a:solidFill>
                  <a:srgbClr val="1D4C72"/>
                </a:solidFill>
              </a:rPr>
              <a:t>ADP</a:t>
            </a:r>
            <a:r>
              <a:rPr lang="he-IL" kern="0" dirty="0">
                <a:solidFill>
                  <a:srgbClr val="1D4C72"/>
                </a:solidFill>
              </a:rPr>
              <a:t> ול-</a:t>
            </a:r>
            <a:r>
              <a:rPr lang="en-US" kern="0" dirty="0">
                <a:solidFill>
                  <a:srgbClr val="1D4C72"/>
                </a:solidFill>
              </a:rPr>
              <a:t>Pi</a:t>
            </a:r>
            <a:r>
              <a:rPr lang="he-IL" kern="0" dirty="0">
                <a:solidFill>
                  <a:srgbClr val="1D4C72"/>
                </a:solidFill>
              </a:rPr>
              <a:t> . </a:t>
            </a:r>
            <a:r>
              <a:rPr lang="he-IL" kern="0" dirty="0">
                <a:solidFill>
                  <a:schemeClr val="accent3"/>
                </a:solidFill>
              </a:rPr>
              <a:t>נכון</a:t>
            </a:r>
          </a:p>
          <a:p>
            <a:pPr fontAlgn="auto">
              <a:spcBef>
                <a:spcPts val="0"/>
              </a:spcBef>
              <a:spcAft>
                <a:spcPts val="0"/>
              </a:spcAft>
              <a:defRPr/>
            </a:pPr>
            <a:r>
              <a:rPr lang="he-IL" kern="0" dirty="0">
                <a:solidFill>
                  <a:srgbClr val="1D4C72"/>
                </a:solidFill>
              </a:rPr>
              <a:t>   </a:t>
            </a:r>
          </a:p>
          <a:p>
            <a:pPr fontAlgn="auto">
              <a:spcBef>
                <a:spcPts val="0"/>
              </a:spcBef>
              <a:spcAft>
                <a:spcPts val="0"/>
              </a:spcAft>
              <a:defRPr/>
            </a:pPr>
            <a:r>
              <a:rPr lang="he-IL" kern="0" dirty="0">
                <a:solidFill>
                  <a:srgbClr val="1D4C72"/>
                </a:solidFill>
              </a:rPr>
              <a:t>   ד. בתא שבו קצב יצירת חלבונים בריבוזומים גדול, גם קצב פירוק </a:t>
            </a:r>
            <a:r>
              <a:rPr lang="en-US" kern="0" dirty="0">
                <a:solidFill>
                  <a:srgbClr val="1D4C72"/>
                </a:solidFill>
              </a:rPr>
              <a:t>ATP</a:t>
            </a:r>
            <a:r>
              <a:rPr lang="he-IL" kern="0" dirty="0">
                <a:solidFill>
                  <a:srgbClr val="1D4C72"/>
                </a:solidFill>
              </a:rPr>
              <a:t> יהיה גדול .</a:t>
            </a:r>
          </a:p>
          <a:p>
            <a:pPr fontAlgn="auto">
              <a:spcBef>
                <a:spcPts val="0"/>
              </a:spcBef>
              <a:spcAft>
                <a:spcPts val="0"/>
              </a:spcAft>
              <a:defRPr/>
            </a:pPr>
            <a:r>
              <a:rPr lang="he-IL" kern="0" dirty="0">
                <a:solidFill>
                  <a:srgbClr val="1D4C72"/>
                </a:solidFill>
              </a:rPr>
              <a:t>       </a:t>
            </a:r>
            <a:r>
              <a:rPr lang="he-IL" kern="0" dirty="0">
                <a:solidFill>
                  <a:srgbClr val="FF6600"/>
                </a:solidFill>
              </a:rPr>
              <a:t>נכון. ה-</a:t>
            </a:r>
            <a:r>
              <a:rPr lang="en-US" kern="0" dirty="0">
                <a:solidFill>
                  <a:srgbClr val="FF6600"/>
                </a:solidFill>
              </a:rPr>
              <a:t>ATP</a:t>
            </a:r>
            <a:r>
              <a:rPr lang="he-IL" kern="0" dirty="0">
                <a:solidFill>
                  <a:srgbClr val="FF6600"/>
                </a:solidFill>
              </a:rPr>
              <a:t> מספק אנרגיה לתהליכים צורכי אנרגיה בתא, דוגמת תהליך יצירת חלבונים, </a:t>
            </a:r>
          </a:p>
          <a:p>
            <a:pPr fontAlgn="auto">
              <a:spcBef>
                <a:spcPts val="0"/>
              </a:spcBef>
              <a:spcAft>
                <a:spcPts val="0"/>
              </a:spcAft>
              <a:defRPr/>
            </a:pPr>
            <a:r>
              <a:rPr lang="he-IL" kern="0" dirty="0">
                <a:solidFill>
                  <a:srgbClr val="FF6600"/>
                </a:solidFill>
              </a:rPr>
              <a:t>       על ידי התפרקותו.</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   ה. כמות האנרגיה האצורה ב-</a:t>
            </a:r>
            <a:r>
              <a:rPr lang="en-US" kern="0" dirty="0">
                <a:solidFill>
                  <a:srgbClr val="1D4C72"/>
                </a:solidFill>
              </a:rPr>
              <a:t>ADP</a:t>
            </a:r>
            <a:r>
              <a:rPr lang="he-IL" kern="0" dirty="0">
                <a:solidFill>
                  <a:srgbClr val="1D4C72"/>
                </a:solidFill>
              </a:rPr>
              <a:t> גדולה מכמות האנרגיה האצורה ב-</a:t>
            </a:r>
            <a:r>
              <a:rPr lang="en-US" kern="0" dirty="0">
                <a:solidFill>
                  <a:srgbClr val="1D4C72"/>
                </a:solidFill>
              </a:rPr>
              <a:t>ATP</a:t>
            </a:r>
            <a:r>
              <a:rPr lang="he-IL" kern="0" dirty="0">
                <a:solidFill>
                  <a:srgbClr val="1D4C72"/>
                </a:solidFill>
              </a:rPr>
              <a:t>. </a:t>
            </a:r>
            <a:r>
              <a:rPr lang="he-IL" u="sng" kern="0" dirty="0">
                <a:solidFill>
                  <a:schemeClr val="accent3"/>
                </a:solidFill>
              </a:rPr>
              <a:t>לא</a:t>
            </a:r>
            <a:r>
              <a:rPr lang="he-IL" kern="0" dirty="0">
                <a:solidFill>
                  <a:schemeClr val="accent3"/>
                </a:solidFill>
              </a:rPr>
              <a:t> נכון. כדי</a:t>
            </a:r>
          </a:p>
          <a:p>
            <a:pPr fontAlgn="auto">
              <a:spcBef>
                <a:spcPts val="0"/>
              </a:spcBef>
              <a:spcAft>
                <a:spcPts val="0"/>
              </a:spcAft>
              <a:defRPr/>
            </a:pPr>
            <a:r>
              <a:rPr lang="he-IL" kern="0" dirty="0">
                <a:solidFill>
                  <a:schemeClr val="accent3"/>
                </a:solidFill>
              </a:rPr>
              <a:t>       ליצור </a:t>
            </a:r>
            <a:r>
              <a:rPr lang="en-US" kern="0" dirty="0">
                <a:solidFill>
                  <a:schemeClr val="accent3"/>
                </a:solidFill>
              </a:rPr>
              <a:t>ATP</a:t>
            </a:r>
            <a:r>
              <a:rPr lang="he-IL" kern="0" dirty="0">
                <a:solidFill>
                  <a:schemeClr val="accent3"/>
                </a:solidFill>
              </a:rPr>
              <a:t> מ-</a:t>
            </a:r>
            <a:r>
              <a:rPr lang="en-US" kern="0" dirty="0">
                <a:solidFill>
                  <a:schemeClr val="accent3"/>
                </a:solidFill>
              </a:rPr>
              <a:t>ADP</a:t>
            </a:r>
            <a:r>
              <a:rPr lang="he-IL" kern="0" dirty="0">
                <a:solidFill>
                  <a:schemeClr val="accent3"/>
                </a:solidFill>
              </a:rPr>
              <a:t> ומ-</a:t>
            </a:r>
            <a:r>
              <a:rPr lang="en-US" kern="0" dirty="0">
                <a:solidFill>
                  <a:schemeClr val="accent3"/>
                </a:solidFill>
              </a:rPr>
              <a:t>Pi</a:t>
            </a:r>
            <a:r>
              <a:rPr lang="he-IL" kern="0" dirty="0">
                <a:solidFill>
                  <a:schemeClr val="accent3"/>
                </a:solidFill>
              </a:rPr>
              <a:t> יש צורך בהשקעת אנרגיה. אנרגיה זו מצויה ב-</a:t>
            </a:r>
            <a:r>
              <a:rPr lang="en-US" kern="0" dirty="0">
                <a:solidFill>
                  <a:schemeClr val="accent3"/>
                </a:solidFill>
              </a:rPr>
              <a:t>ATP</a:t>
            </a:r>
            <a:r>
              <a:rPr lang="he-IL" kern="0" dirty="0">
                <a:solidFill>
                  <a:schemeClr val="accent3"/>
                </a:solidFill>
              </a:rPr>
              <a:t>.</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r>
              <a:rPr lang="he-IL" kern="0" dirty="0">
                <a:solidFill>
                  <a:schemeClr val="accent3"/>
                </a:solidFill>
              </a:rPr>
              <a:t>   </a:t>
            </a:r>
            <a:r>
              <a:rPr lang="he-IL" kern="0" dirty="0">
                <a:solidFill>
                  <a:srgbClr val="1F497D"/>
                </a:solidFill>
              </a:rPr>
              <a:t>ו. ה-</a:t>
            </a:r>
            <a:r>
              <a:rPr lang="en-US" kern="0" dirty="0">
                <a:solidFill>
                  <a:srgbClr val="1F497D"/>
                </a:solidFill>
              </a:rPr>
              <a:t>ATP</a:t>
            </a:r>
            <a:r>
              <a:rPr lang="he-IL" kern="0" dirty="0">
                <a:solidFill>
                  <a:srgbClr val="1F497D"/>
                </a:solidFill>
              </a:rPr>
              <a:t> ממוחזר בתא. האנרגיה אינה ממוחזרת. </a:t>
            </a:r>
            <a:r>
              <a:rPr lang="he-IL" kern="0" dirty="0">
                <a:solidFill>
                  <a:schemeClr val="accent3"/>
                </a:solidFill>
              </a:rPr>
              <a:t>נכון</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04B624-9549-48D4-8061-0CC534A3EE8C}"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 תהליך הנשימה התאית</a:t>
            </a:r>
            <a:endParaRPr lang="he-IL" sz="1800" dirty="0" smtClean="0"/>
          </a:p>
        </p:txBody>
      </p:sp>
      <p:sp>
        <p:nvSpPr>
          <p:cNvPr id="8" name="TextBox 7"/>
          <p:cNvSpPr txBox="1"/>
          <p:nvPr/>
        </p:nvSpPr>
        <p:spPr>
          <a:xfrm>
            <a:off x="139700" y="692150"/>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היכן מתרחש תהליך פירוק גלוקוז?</a:t>
            </a:r>
          </a:p>
          <a:p>
            <a:pPr fontAlgn="auto">
              <a:spcBef>
                <a:spcPts val="0"/>
              </a:spcBef>
              <a:spcAft>
                <a:spcPts val="0"/>
              </a:spcAft>
              <a:defRPr/>
            </a:pPr>
            <a:r>
              <a:rPr lang="he-IL" kern="0" dirty="0">
                <a:solidFill>
                  <a:srgbClr val="1D4C72"/>
                </a:solidFill>
              </a:rPr>
              <a:t>א. בתאים בפה</a:t>
            </a:r>
          </a:p>
          <a:p>
            <a:pPr fontAlgn="auto">
              <a:spcBef>
                <a:spcPts val="0"/>
              </a:spcBef>
              <a:spcAft>
                <a:spcPts val="0"/>
              </a:spcAft>
              <a:defRPr/>
            </a:pPr>
            <a:r>
              <a:rPr lang="he-IL" kern="0" dirty="0">
                <a:solidFill>
                  <a:srgbClr val="1D4C72"/>
                </a:solidFill>
              </a:rPr>
              <a:t>ב. בתאים שבמעי הדק</a:t>
            </a:r>
          </a:p>
          <a:p>
            <a:pPr fontAlgn="auto">
              <a:spcBef>
                <a:spcPts val="0"/>
              </a:spcBef>
              <a:spcAft>
                <a:spcPts val="0"/>
              </a:spcAft>
              <a:defRPr/>
            </a:pPr>
            <a:r>
              <a:rPr lang="he-IL" kern="0" dirty="0">
                <a:solidFill>
                  <a:srgbClr val="1D4C72"/>
                </a:solidFill>
              </a:rPr>
              <a:t>ג. בתאי השרירים</a:t>
            </a:r>
          </a:p>
          <a:p>
            <a:pPr fontAlgn="auto">
              <a:spcBef>
                <a:spcPts val="0"/>
              </a:spcBef>
              <a:spcAft>
                <a:spcPts val="0"/>
              </a:spcAft>
              <a:defRPr/>
            </a:pPr>
            <a:r>
              <a:rPr lang="he-IL" kern="0" dirty="0">
                <a:solidFill>
                  <a:srgbClr val="1D4C72"/>
                </a:solidFill>
              </a:rPr>
              <a:t>ד. כל התשובות נכונות</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C89F61-A258-42D8-947B-EDCE187E3CB1}"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20"/>
          <p:cNvSpPr/>
          <p:nvPr/>
        </p:nvSpPr>
        <p:spPr bwMode="auto">
          <a:xfrm>
            <a:off x="571500" y="2786063"/>
            <a:ext cx="8196263" cy="7858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ד' </a:t>
            </a:r>
          </a:p>
          <a:p>
            <a:pPr fontAlgn="auto">
              <a:spcBef>
                <a:spcPts val="0"/>
              </a:spcBef>
              <a:spcAft>
                <a:spcPts val="0"/>
              </a:spcAft>
              <a:defRPr/>
            </a:pPr>
            <a:endParaRPr lang="he-IL" kern="0" dirty="0">
              <a:solidFill>
                <a:prstClr val="black"/>
              </a:solidFill>
              <a:latin typeface="Arial"/>
              <a:cs typeface="Arial"/>
            </a:endParaRPr>
          </a:p>
        </p:txBody>
      </p:sp>
      <p:sp>
        <p:nvSpPr>
          <p:cNvPr id="8" name="TextBox 7"/>
          <p:cNvSpPr txBox="1"/>
          <p:nvPr/>
        </p:nvSpPr>
        <p:spPr>
          <a:xfrm>
            <a:off x="139700" y="692150"/>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היכן מתרחש תהליך פירוק גלוקוז?</a:t>
            </a:r>
          </a:p>
          <a:p>
            <a:pPr fontAlgn="auto">
              <a:spcBef>
                <a:spcPts val="0"/>
              </a:spcBef>
              <a:spcAft>
                <a:spcPts val="0"/>
              </a:spcAft>
              <a:defRPr/>
            </a:pPr>
            <a:r>
              <a:rPr lang="he-IL" kern="0" dirty="0">
                <a:solidFill>
                  <a:srgbClr val="1D4C72"/>
                </a:solidFill>
              </a:rPr>
              <a:t>א. בתאים בפה</a:t>
            </a:r>
          </a:p>
          <a:p>
            <a:pPr fontAlgn="auto">
              <a:spcBef>
                <a:spcPts val="0"/>
              </a:spcBef>
              <a:spcAft>
                <a:spcPts val="0"/>
              </a:spcAft>
              <a:defRPr/>
            </a:pPr>
            <a:r>
              <a:rPr lang="he-IL" kern="0" dirty="0">
                <a:solidFill>
                  <a:srgbClr val="1D4C72"/>
                </a:solidFill>
              </a:rPr>
              <a:t>ב. בתאים שבמעי הדק</a:t>
            </a:r>
          </a:p>
          <a:p>
            <a:pPr fontAlgn="auto">
              <a:spcBef>
                <a:spcPts val="0"/>
              </a:spcBef>
              <a:spcAft>
                <a:spcPts val="0"/>
              </a:spcAft>
              <a:defRPr/>
            </a:pPr>
            <a:r>
              <a:rPr lang="he-IL" kern="0" dirty="0">
                <a:solidFill>
                  <a:srgbClr val="1D4C72"/>
                </a:solidFill>
              </a:rPr>
              <a:t>ג. בתאי השרירים</a:t>
            </a:r>
          </a:p>
          <a:p>
            <a:pPr fontAlgn="auto">
              <a:spcBef>
                <a:spcPts val="0"/>
              </a:spcBef>
              <a:spcAft>
                <a:spcPts val="0"/>
              </a:spcAft>
              <a:defRPr/>
            </a:pPr>
            <a:r>
              <a:rPr lang="he-IL" kern="0" dirty="0">
                <a:solidFill>
                  <a:srgbClr val="1D4C72"/>
                </a:solidFill>
              </a:rPr>
              <a:t>ד. כל התשובות נכונות</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118243" y="71438"/>
            <a:ext cx="8558213" cy="441325"/>
          </a:xfrm>
        </p:spPr>
        <p:txBody>
          <a:bodyPr/>
          <a:lstStyle/>
          <a:p>
            <a:pPr fontAlgn="auto">
              <a:defRPr/>
            </a:pPr>
            <a:r>
              <a:rPr lang="he-IL" sz="1800" b="1" dirty="0">
                <a:solidFill>
                  <a:srgbClr val="FF6600"/>
                </a:solidFill>
              </a:rPr>
              <a:t>בנשימה התאית מתפרקים חומרים אורגניים ומשתחררת אנרגיה המנוצלת לתהליכי החיים</a:t>
            </a:r>
            <a:endParaRPr lang="he-IL" sz="1800" dirty="0" smtClean="0"/>
          </a:p>
        </p:txBody>
      </p:sp>
      <p:sp>
        <p:nvSpPr>
          <p:cNvPr id="10" name="Rectangle 17"/>
          <p:cNvSpPr/>
          <p:nvPr/>
        </p:nvSpPr>
        <p:spPr>
          <a:xfrm>
            <a:off x="525463" y="620713"/>
            <a:ext cx="8143875" cy="48244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smtClean="0">
                <a:solidFill>
                  <a:prstClr val="black"/>
                </a:solidFill>
              </a:rPr>
              <a:t>גם </a:t>
            </a:r>
            <a:r>
              <a:rPr lang="he-IL" b="1" dirty="0">
                <a:solidFill>
                  <a:prstClr val="black"/>
                </a:solidFill>
              </a:rPr>
              <a:t>בתאים חיים </a:t>
            </a:r>
            <a:r>
              <a:rPr lang="he-IL" dirty="0">
                <a:solidFill>
                  <a:prstClr val="black"/>
                </a:solidFill>
              </a:rPr>
              <a:t>מנוצלת האנרגיה המשתחררת מפירוק חומרים אורגניים, לשם ביצוע תהליכי חיים שונים.</a:t>
            </a:r>
          </a:p>
          <a:p>
            <a:pPr fontAlgn="auto">
              <a:spcBef>
                <a:spcPts val="0"/>
              </a:spcBef>
              <a:spcAft>
                <a:spcPts val="0"/>
              </a:spcAft>
              <a:defRPr/>
            </a:pPr>
            <a:r>
              <a:rPr lang="he-IL" dirty="0">
                <a:solidFill>
                  <a:prstClr val="black"/>
                </a:solidFill>
              </a:rPr>
              <a:t>רוב האנרגיה משתחררת ב</a:t>
            </a:r>
            <a:r>
              <a:rPr lang="he-IL" dirty="0">
                <a:solidFill>
                  <a:srgbClr val="FF6600"/>
                </a:solidFill>
              </a:rPr>
              <a:t>מיטוכונדריה</a:t>
            </a:r>
            <a:r>
              <a:rPr lang="he-IL" dirty="0">
                <a:solidFill>
                  <a:prstClr val="black"/>
                </a:solidFill>
              </a:rPr>
              <a:t> שם מתרחש תהליך </a:t>
            </a:r>
            <a:r>
              <a:rPr lang="he-IL" dirty="0">
                <a:solidFill>
                  <a:srgbClr val="FF6600"/>
                </a:solidFill>
              </a:rPr>
              <a:t>הנשימה התאית</a:t>
            </a:r>
            <a:r>
              <a:rPr lang="he-IL" dirty="0">
                <a:solidFill>
                  <a:prstClr val="black"/>
                </a:solidFill>
              </a:rPr>
              <a:t>. </a:t>
            </a:r>
          </a:p>
          <a:p>
            <a:pPr fontAlgn="auto">
              <a:spcBef>
                <a:spcPts val="0"/>
              </a:spcBef>
              <a:spcAft>
                <a:spcPts val="0"/>
              </a:spcAft>
              <a:defRPr/>
            </a:pPr>
            <a:r>
              <a:rPr lang="he-IL" dirty="0">
                <a:solidFill>
                  <a:prstClr val="black"/>
                </a:solidFill>
              </a:rPr>
              <a:t>חומר הנקרא </a:t>
            </a:r>
            <a:r>
              <a:rPr lang="en-US" dirty="0">
                <a:solidFill>
                  <a:srgbClr val="FF6600"/>
                </a:solidFill>
              </a:rPr>
              <a:t>ATP</a:t>
            </a:r>
            <a:r>
              <a:rPr lang="he-IL" dirty="0">
                <a:solidFill>
                  <a:prstClr val="black"/>
                </a:solidFill>
              </a:rPr>
              <a:t> משמש כמתווך, ומעביר את האנרגיה מן המיטוכונדריה אל חלקי התא השונים, בהם מתרחשים </a:t>
            </a:r>
            <a:r>
              <a:rPr lang="he-IL" dirty="0">
                <a:solidFill>
                  <a:srgbClr val="FF6600"/>
                </a:solidFill>
              </a:rPr>
              <a:t>תהליכים צורכי אנרגיה</a:t>
            </a:r>
            <a:r>
              <a:rPr lang="he-IL" dirty="0">
                <a:solidFill>
                  <a:prstClr val="black"/>
                </a:solidFill>
              </a:rPr>
              <a:t>.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sz="2000" dirty="0">
              <a:solidFill>
                <a:prstClr val="black"/>
              </a:solidFill>
            </a:endParaRPr>
          </a:p>
        </p:txBody>
      </p:sp>
      <p:sp>
        <p:nvSpPr>
          <p:cNvPr id="2" name="מלבן 1"/>
          <p:cNvSpPr/>
          <p:nvPr/>
        </p:nvSpPr>
        <p:spPr>
          <a:xfrm>
            <a:off x="317127" y="620713"/>
            <a:ext cx="8431337" cy="4032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40"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22" name="קבוצה 21"/>
          <p:cNvGrpSpPr/>
          <p:nvPr/>
        </p:nvGrpSpPr>
        <p:grpSpPr>
          <a:xfrm>
            <a:off x="525463" y="1988840"/>
            <a:ext cx="8137525" cy="2668588"/>
            <a:chOff x="525463" y="1984375"/>
            <a:chExt cx="8137525" cy="2668588"/>
          </a:xfrm>
        </p:grpSpPr>
        <p:sp>
          <p:nvSpPr>
            <p:cNvPr id="23" name="פיצוץ 2 22"/>
            <p:cNvSpPr/>
            <p:nvPr/>
          </p:nvSpPr>
          <p:spPr>
            <a:xfrm rot="1479687">
              <a:off x="2911475" y="1984375"/>
              <a:ext cx="3416300" cy="2668588"/>
            </a:xfrm>
            <a:prstGeom prst="irregularSeal2">
              <a:avLst/>
            </a:prstGeom>
            <a:solidFill>
              <a:srgbClr val="FF0000">
                <a:alpha val="67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28" name="קבוצה 2"/>
            <p:cNvGrpSpPr>
              <a:grpSpLocks/>
            </p:cNvGrpSpPr>
            <p:nvPr/>
          </p:nvGrpSpPr>
          <p:grpSpPr bwMode="auto">
            <a:xfrm>
              <a:off x="525463" y="2565400"/>
              <a:ext cx="8137525" cy="1774825"/>
              <a:chOff x="827584" y="2757121"/>
              <a:chExt cx="8136904" cy="1773713"/>
            </a:xfrm>
          </p:grpSpPr>
          <p:sp>
            <p:nvSpPr>
              <p:cNvPr id="29" name="מלבן מעוגל 28"/>
              <p:cNvSpPr/>
              <p:nvPr/>
            </p:nvSpPr>
            <p:spPr>
              <a:xfrm>
                <a:off x="6483414" y="2757121"/>
                <a:ext cx="2481074" cy="17737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black"/>
                    </a:solidFill>
                  </a:rPr>
                  <a:t>בתהליך </a:t>
                </a:r>
              </a:p>
              <a:p>
                <a:pPr algn="ctr">
                  <a:defRPr/>
                </a:pPr>
                <a:r>
                  <a:rPr lang="he-IL" dirty="0">
                    <a:solidFill>
                      <a:prstClr val="black"/>
                    </a:solidFill>
                  </a:rPr>
                  <a:t>ה</a:t>
                </a:r>
                <a:r>
                  <a:rPr lang="he-IL" dirty="0">
                    <a:solidFill>
                      <a:srgbClr val="FF6600"/>
                    </a:solidFill>
                  </a:rPr>
                  <a:t>נשימה התאית </a:t>
                </a:r>
              </a:p>
              <a:p>
                <a:pPr algn="ctr">
                  <a:defRPr/>
                </a:pPr>
                <a:r>
                  <a:rPr lang="he-IL" dirty="0">
                    <a:solidFill>
                      <a:prstClr val="black"/>
                    </a:solidFill>
                  </a:rPr>
                  <a:t>מתפרק גלוקוז (וחומרים אורגניים אחרים).</a:t>
                </a:r>
              </a:p>
              <a:p>
                <a:pPr algn="ctr">
                  <a:defRPr/>
                </a:pPr>
                <a:endParaRPr lang="he-IL" dirty="0">
                  <a:solidFill>
                    <a:prstClr val="black"/>
                  </a:solidFill>
                </a:endParaRPr>
              </a:p>
            </p:txBody>
          </p:sp>
          <p:sp>
            <p:nvSpPr>
              <p:cNvPr id="33" name="מלבן מעוגל 32"/>
              <p:cNvSpPr/>
              <p:nvPr/>
            </p:nvSpPr>
            <p:spPr>
              <a:xfrm>
                <a:off x="827584" y="2757121"/>
                <a:ext cx="2303286" cy="17737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black"/>
                    </a:solidFill>
                  </a:rPr>
                  <a:t>תהליכים צורכי אנרגיה כגון:</a:t>
                </a:r>
              </a:p>
              <a:p>
                <a:pPr algn="ctr">
                  <a:defRPr/>
                </a:pPr>
                <a:r>
                  <a:rPr lang="he-IL" dirty="0">
                    <a:solidFill>
                      <a:prstClr val="black"/>
                    </a:solidFill>
                  </a:rPr>
                  <a:t>העברה פעילה, מטבוליזם, </a:t>
                </a:r>
                <a:r>
                  <a:rPr lang="he-IL" dirty="0" smtClean="0">
                    <a:solidFill>
                      <a:prstClr val="black"/>
                    </a:solidFill>
                  </a:rPr>
                  <a:t>תנועה.</a:t>
                </a:r>
                <a:r>
                  <a:rPr lang="he-IL" dirty="0" smtClean="0">
                    <a:solidFill>
                      <a:prstClr val="white"/>
                    </a:solidFill>
                  </a:rPr>
                  <a:t>.</a:t>
                </a:r>
                <a:endParaRPr lang="he-IL" dirty="0">
                  <a:solidFill>
                    <a:prstClr val="white"/>
                  </a:solidFill>
                </a:endParaRPr>
              </a:p>
            </p:txBody>
          </p:sp>
          <p:sp>
            <p:nvSpPr>
              <p:cNvPr id="39" name="מלבן מעוגל 38"/>
              <p:cNvSpPr/>
              <p:nvPr/>
            </p:nvSpPr>
            <p:spPr>
              <a:xfrm>
                <a:off x="3659468" y="2906253"/>
                <a:ext cx="2154073" cy="12850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בתהליך </a:t>
                </a:r>
              </a:p>
              <a:p>
                <a:pPr algn="ctr">
                  <a:defRPr/>
                </a:pPr>
                <a:r>
                  <a:rPr lang="he-IL" b="1" dirty="0">
                    <a:solidFill>
                      <a:srgbClr val="FFFF00"/>
                    </a:solidFill>
                  </a:rPr>
                  <a:t>הנשימה התאית משתחררת אנרגיה המנוצלת ל-</a:t>
                </a:r>
              </a:p>
            </p:txBody>
          </p:sp>
        </p:grpSp>
      </p:grpSp>
      <p:sp>
        <p:nvSpPr>
          <p:cNvPr id="53" name="מלבן 52"/>
          <p:cNvSpPr/>
          <p:nvPr/>
        </p:nvSpPr>
        <p:spPr>
          <a:xfrm>
            <a:off x="1897548" y="4725144"/>
            <a:ext cx="5544616" cy="830997"/>
          </a:xfrm>
          <a:prstGeom prst="rect">
            <a:avLst/>
          </a:prstGeom>
        </p:spPr>
        <p:txBody>
          <a:bodyPr wrap="square">
            <a:spAutoFit/>
          </a:bodyPr>
          <a:lstStyle/>
          <a:p>
            <a:pPr lvl="0" algn="ctr" fontAlgn="auto">
              <a:spcBef>
                <a:spcPts val="0"/>
              </a:spcBef>
              <a:spcAft>
                <a:spcPts val="0"/>
              </a:spcAft>
              <a:defRPr/>
            </a:pPr>
            <a:r>
              <a:rPr lang="he-IL" sz="1600" b="1" dirty="0">
                <a:solidFill>
                  <a:prstClr val="black"/>
                </a:solidFill>
                <a:latin typeface="Arial"/>
                <a:cs typeface="Arial"/>
              </a:rPr>
              <a:t>קיום תהליך נשימה תאית הוא אחד ממאפייני החיים </a:t>
            </a:r>
            <a:r>
              <a:rPr lang="he-IL" sz="1600" b="1" dirty="0" smtClean="0">
                <a:solidFill>
                  <a:prstClr val="black"/>
                </a:solidFill>
                <a:latin typeface="Arial"/>
                <a:cs typeface="Arial"/>
              </a:rPr>
              <a:t>המרכזיים </a:t>
            </a:r>
          </a:p>
          <a:p>
            <a:pPr lvl="0" algn="ctr" fontAlgn="auto">
              <a:spcBef>
                <a:spcPts val="0"/>
              </a:spcBef>
              <a:spcAft>
                <a:spcPts val="0"/>
              </a:spcAft>
              <a:defRPr/>
            </a:pPr>
            <a:r>
              <a:rPr lang="he-IL" sz="1600" b="1" dirty="0" smtClean="0">
                <a:solidFill>
                  <a:prstClr val="black"/>
                </a:solidFill>
                <a:latin typeface="Arial"/>
                <a:cs typeface="Arial"/>
              </a:rPr>
              <a:t>והוא מתרחש </a:t>
            </a:r>
            <a:r>
              <a:rPr lang="he-IL" sz="1600" b="1" dirty="0">
                <a:solidFill>
                  <a:prstClr val="black"/>
                </a:solidFill>
                <a:latin typeface="Arial"/>
                <a:cs typeface="Arial"/>
              </a:rPr>
              <a:t>בתאי כל האורגניזמים (כולל צמחים</a:t>
            </a:r>
            <a:r>
              <a:rPr lang="he-IL" sz="1600" b="1" dirty="0" smtClean="0">
                <a:solidFill>
                  <a:prstClr val="black"/>
                </a:solidFill>
                <a:latin typeface="Arial"/>
                <a:cs typeface="Arial"/>
              </a:rPr>
              <a:t>)</a:t>
            </a:r>
            <a:endParaRPr lang="he-IL" sz="1600" b="1" dirty="0">
              <a:solidFill>
                <a:prstClr val="black"/>
              </a:solidFill>
              <a:latin typeface="Arial"/>
              <a:cs typeface="Arial"/>
            </a:endParaRPr>
          </a:p>
          <a:p>
            <a:pPr lvl="0" algn="ctr" fontAlgn="auto">
              <a:spcBef>
                <a:spcPts val="0"/>
              </a:spcBef>
              <a:spcAft>
                <a:spcPts val="0"/>
              </a:spcAft>
              <a:defRPr/>
            </a:pPr>
            <a:endParaRPr lang="he-IL" sz="1600" b="1" dirty="0">
              <a:solidFill>
                <a:prstClr val="black"/>
              </a:solidFill>
              <a:latin typeface="Arial"/>
              <a:cs typeface="Arial"/>
            </a:endParaRPr>
          </a:p>
        </p:txBody>
      </p:sp>
      <p:grpSp>
        <p:nvGrpSpPr>
          <p:cNvPr id="5" name="קבוצה 4"/>
          <p:cNvGrpSpPr/>
          <p:nvPr/>
        </p:nvGrpSpPr>
        <p:grpSpPr>
          <a:xfrm>
            <a:off x="225330" y="5301208"/>
            <a:ext cx="8790903" cy="1261074"/>
            <a:chOff x="225330" y="5552302"/>
            <a:chExt cx="8790903" cy="1261074"/>
          </a:xfrm>
        </p:grpSpPr>
        <p:grpSp>
          <p:nvGrpSpPr>
            <p:cNvPr id="41" name="קבוצה 40"/>
            <p:cNvGrpSpPr/>
            <p:nvPr/>
          </p:nvGrpSpPr>
          <p:grpSpPr>
            <a:xfrm>
              <a:off x="275237" y="5552302"/>
              <a:ext cx="8740996" cy="1261074"/>
              <a:chOff x="-505665" y="4731644"/>
              <a:chExt cx="10353395" cy="1861909"/>
            </a:xfrm>
          </p:grpSpPr>
          <p:sp>
            <p:nvSpPr>
              <p:cNvPr id="42" name="מלבן 13"/>
              <p:cNvSpPr>
                <a:spLocks noChangeArrowheads="1"/>
              </p:cNvSpPr>
              <p:nvPr/>
            </p:nvSpPr>
            <p:spPr bwMode="auto">
              <a:xfrm>
                <a:off x="992866" y="6254999"/>
                <a:ext cx="20555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prstClr val="black"/>
                    </a:solidFill>
                    <a:effectLst/>
                    <a:uLnTx/>
                    <a:uFillTx/>
                  </a:rPr>
                  <a:t>Fotos</a:t>
                </a:r>
                <a:r>
                  <a:rPr kumimoji="0" lang="en-US" sz="800" b="0" i="0" u="none" strike="noStrike" kern="0" cap="none" spc="0" normalizeH="0" baseline="0" noProof="0" dirty="0" smtClean="0">
                    <a:ln>
                      <a:noFill/>
                    </a:ln>
                    <a:solidFill>
                      <a:prstClr val="black"/>
                    </a:solidFill>
                    <a:effectLst/>
                    <a:uLnTx/>
                    <a:uFillTx/>
                  </a:rPr>
                  <a:t>: Janice Haney Carr, Centers for Disease Control and Prevention</a:t>
                </a:r>
                <a:endParaRPr kumimoji="0" lang="he-IL" sz="800" b="0" i="0" u="none" strike="noStrike" kern="0" cap="none" spc="0" normalizeH="0" baseline="0" noProof="0" dirty="0" smtClean="0">
                  <a:ln>
                    <a:noFill/>
                  </a:ln>
                  <a:solidFill>
                    <a:prstClr val="black"/>
                  </a:solidFill>
                  <a:effectLst/>
                  <a:uLnTx/>
                  <a:uFillTx/>
                </a:endParaRPr>
              </a:p>
            </p:txBody>
          </p:sp>
          <p:grpSp>
            <p:nvGrpSpPr>
              <p:cNvPr id="43" name="קבוצה 42"/>
              <p:cNvGrpSpPr/>
              <p:nvPr/>
            </p:nvGrpSpPr>
            <p:grpSpPr>
              <a:xfrm>
                <a:off x="696101" y="4731644"/>
                <a:ext cx="7555101" cy="1738651"/>
                <a:chOff x="397530" y="4731644"/>
                <a:chExt cx="7555101" cy="1738651"/>
              </a:xfrm>
            </p:grpSpPr>
            <p:pic>
              <p:nvPicPr>
                <p:cNvPr id="48"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5553" y="4742958"/>
                  <a:ext cx="2567078" cy="153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30" y="4731644"/>
                  <a:ext cx="1830932" cy="15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857" y="4742958"/>
                  <a:ext cx="3003757" cy="153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מלבן 9"/>
                <p:cNvSpPr>
                  <a:spLocks noChangeArrowheads="1"/>
                </p:cNvSpPr>
                <p:nvPr/>
              </p:nvSpPr>
              <p:spPr bwMode="auto">
                <a:xfrm>
                  <a:off x="3346924" y="6254850"/>
                  <a:ext cx="1632177"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800" b="0" i="0" u="none" strike="noStrike" kern="0" cap="none" spc="0" normalizeH="0" baseline="0" noProof="0" dirty="0" smtClean="0">
                      <a:ln>
                        <a:noFill/>
                      </a:ln>
                      <a:solidFill>
                        <a:srgbClr val="000000"/>
                      </a:solidFill>
                      <a:effectLst/>
                      <a:uLnTx/>
                      <a:uFillTx/>
                    </a:rPr>
                    <a:t>ד"ר ירון זיו – אוניברסיטת בו-גוריון ©</a:t>
                  </a:r>
                  <a:endParaRPr kumimoji="0" lang="en-US" sz="800" b="0" i="0" u="none" strike="noStrike" kern="0" cap="none" spc="0" normalizeH="0" baseline="0" noProof="0" dirty="0" smtClean="0">
                    <a:ln>
                      <a:noFill/>
                    </a:ln>
                    <a:solidFill>
                      <a:srgbClr val="000000"/>
                    </a:solidFill>
                    <a:effectLst/>
                    <a:uLnTx/>
                    <a:uFillTx/>
                  </a:endParaRPr>
                </a:p>
              </p:txBody>
            </p:sp>
            <p:sp>
              <p:nvSpPr>
                <p:cNvPr id="52" name="מלבן 9"/>
                <p:cNvSpPr>
                  <a:spLocks noChangeArrowheads="1"/>
                </p:cNvSpPr>
                <p:nvPr/>
              </p:nvSpPr>
              <p:spPr bwMode="auto">
                <a:xfrm>
                  <a:off x="6502686" y="6237312"/>
                  <a:ext cx="579005"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800" b="0" i="0" u="none" strike="noStrike" kern="0" cap="none" spc="0" normalizeH="0" baseline="0" noProof="0" dirty="0" smtClean="0">
                      <a:ln>
                        <a:noFill/>
                      </a:ln>
                      <a:solidFill>
                        <a:srgbClr val="000000"/>
                      </a:solidFill>
                      <a:effectLst/>
                      <a:uLnTx/>
                      <a:uFillTx/>
                    </a:rPr>
                    <a:t>אמיר ליצ'י</a:t>
                  </a:r>
                  <a:endParaRPr kumimoji="0" lang="en-US" sz="800" b="0" i="0" u="none" strike="noStrike" kern="0" cap="none" spc="0" normalizeH="0" baseline="0" noProof="0" dirty="0" smtClean="0">
                    <a:ln>
                      <a:noFill/>
                    </a:ln>
                    <a:solidFill>
                      <a:srgbClr val="000000"/>
                    </a:solidFill>
                    <a:effectLst/>
                    <a:uLnTx/>
                    <a:uFillTx/>
                  </a:endParaRPr>
                </a:p>
              </p:txBody>
            </p:sp>
          </p:grpSp>
          <p:grpSp>
            <p:nvGrpSpPr>
              <p:cNvPr id="44" name="קבוצה 43"/>
              <p:cNvGrpSpPr/>
              <p:nvPr/>
            </p:nvGrpSpPr>
            <p:grpSpPr>
              <a:xfrm>
                <a:off x="-505665" y="4761008"/>
                <a:ext cx="10353395" cy="1761257"/>
                <a:chOff x="-505665" y="4761008"/>
                <a:chExt cx="10353395" cy="1761257"/>
              </a:xfrm>
            </p:grpSpPr>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324393" y="4779360"/>
                  <a:ext cx="1541690" cy="150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מלבן 45"/>
                <p:cNvSpPr/>
                <p:nvPr/>
              </p:nvSpPr>
              <p:spPr>
                <a:xfrm>
                  <a:off x="-505665" y="6306820"/>
                  <a:ext cx="1507144" cy="21544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cs typeface="Arial"/>
                    </a:rPr>
                    <a:t>istockphoto.com/David Stead</a:t>
                  </a:r>
                  <a:endParaRPr kumimoji="0" lang="he-IL" sz="1800" b="0" i="0" u="none" strike="noStrike" kern="0" cap="none" spc="0" normalizeH="0" baseline="0" noProof="0" dirty="0" smtClean="0">
                    <a:ln>
                      <a:noFill/>
                    </a:ln>
                    <a:solidFill>
                      <a:prstClr val="black"/>
                    </a:solidFill>
                    <a:effectLst/>
                    <a:uLnTx/>
                    <a:uFillTx/>
                  </a:endParaRPr>
                </a:p>
              </p:txBody>
            </p:sp>
            <p:sp>
              <p:nvSpPr>
                <p:cNvPr id="47" name="מלבן 9"/>
                <p:cNvSpPr>
                  <a:spLocks noChangeArrowheads="1"/>
                </p:cNvSpPr>
                <p:nvPr/>
              </p:nvSpPr>
              <p:spPr bwMode="auto">
                <a:xfrm>
                  <a:off x="8762947" y="6203316"/>
                  <a:ext cx="521297"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800" b="0" i="0" u="none" strike="noStrike" kern="0" cap="none" spc="0" normalizeH="0" baseline="0" noProof="0" dirty="0" smtClean="0">
                      <a:ln>
                        <a:noFill/>
                      </a:ln>
                      <a:solidFill>
                        <a:srgbClr val="000000"/>
                      </a:solidFill>
                      <a:effectLst/>
                      <a:uLnTx/>
                      <a:uFillTx/>
                    </a:rPr>
                    <a:t>אורה בר</a:t>
                  </a:r>
                  <a:endParaRPr kumimoji="0" lang="en-US" sz="800" b="0" i="0" u="none" strike="noStrike" kern="0" cap="none" spc="0" normalizeH="0" baseline="0" noProof="0" dirty="0" smtClean="0">
                    <a:ln>
                      <a:noFill/>
                    </a:ln>
                    <a:solidFill>
                      <a:srgbClr val="000000"/>
                    </a:solidFill>
                    <a:effectLst/>
                    <a:uLnTx/>
                    <a:uFillTx/>
                  </a:endParaRPr>
                </a:p>
              </p:txBody>
            </p:sp>
          </p:grpSp>
        </p:grpSp>
        <p:pic>
          <p:nvPicPr>
            <p:cNvPr id="5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30" y="5559127"/>
              <a:ext cx="10287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Tree>
    <p:extLst>
      <p:ext uri="{BB962C8B-B14F-4D97-AF65-F5344CB8AC3E}">
        <p14:creationId xmlns:p14="http://schemas.microsoft.com/office/powerpoint/2010/main" val="1653490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83A874-E4C3-4D45-9265-6A0ECBAD5EF8}"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 תהליך הנשימה התאית</a:t>
            </a:r>
            <a:endParaRPr lang="he-IL" sz="1800" dirty="0" smtClean="0"/>
          </a:p>
        </p:txBody>
      </p:sp>
      <p:sp>
        <p:nvSpPr>
          <p:cNvPr id="8" name="TextBox 7"/>
          <p:cNvSpPr txBox="1"/>
          <p:nvPr/>
        </p:nvSpPr>
        <p:spPr>
          <a:xfrm>
            <a:off x="214313" y="692150"/>
            <a:ext cx="8397875" cy="4524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9:</a:t>
            </a:r>
          </a:p>
          <a:p>
            <a:pPr fontAlgn="auto">
              <a:spcBef>
                <a:spcPts val="0"/>
              </a:spcBef>
              <a:spcAft>
                <a:spcPts val="0"/>
              </a:spcAft>
              <a:defRPr/>
            </a:pPr>
            <a:r>
              <a:rPr lang="he-IL" kern="0" dirty="0">
                <a:solidFill>
                  <a:srgbClr val="1D4C72"/>
                </a:solidFill>
              </a:rPr>
              <a:t>להלן </a:t>
            </a:r>
            <a:r>
              <a:rPr lang="he-IL" kern="0" dirty="0">
                <a:solidFill>
                  <a:schemeClr val="tx2"/>
                </a:solidFill>
              </a:rPr>
              <a:t>כמה משפטים. ציינו איזה מהם נכונים ואיזה שגויים.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א.  נשימה תאית מתרחשת רק בתאים שבהם יש פעילות מטבולית רבה.</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ה- </a:t>
            </a:r>
            <a:r>
              <a:rPr lang="en-US" kern="0" dirty="0">
                <a:solidFill>
                  <a:schemeClr val="tx2"/>
                </a:solidFill>
              </a:rPr>
              <a:t>ATP</a:t>
            </a:r>
            <a:r>
              <a:rPr lang="he-IL" kern="0" dirty="0">
                <a:solidFill>
                  <a:schemeClr val="tx2"/>
                </a:solidFill>
              </a:rPr>
              <a:t> עובר מן המקומות שבהם הוא נוצר בתא כגון: </a:t>
            </a:r>
            <a:r>
              <a:rPr lang="he-IL" kern="0" noProof="1" smtClean="0">
                <a:solidFill>
                  <a:schemeClr val="tx2"/>
                </a:solidFill>
              </a:rPr>
              <a:t>המיטוכונדריה</a:t>
            </a:r>
            <a:r>
              <a:rPr lang="he-IL" kern="0" noProof="1">
                <a:solidFill>
                  <a:schemeClr val="tx2"/>
                </a:solidFill>
              </a:rPr>
              <a:t>, </a:t>
            </a:r>
            <a:r>
              <a:rPr lang="he-IL" kern="0" dirty="0">
                <a:solidFill>
                  <a:schemeClr val="tx2"/>
                </a:solidFill>
              </a:rPr>
              <a:t>אל מקומות שבהם </a:t>
            </a:r>
          </a:p>
          <a:p>
            <a:pPr fontAlgn="auto">
              <a:spcBef>
                <a:spcPts val="0"/>
              </a:spcBef>
              <a:spcAft>
                <a:spcPts val="0"/>
              </a:spcAft>
              <a:defRPr/>
            </a:pPr>
            <a:r>
              <a:rPr lang="he-IL" kern="0" dirty="0">
                <a:solidFill>
                  <a:schemeClr val="tx2"/>
                </a:solidFill>
              </a:rPr>
              <a:t>    מתרחשים תהליכים צורכי אנרגיה כגון: הריבוזומים.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ג. התאים מפיקים אנרגיה מפירוק חומרים אורגניים.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ד. התא מפיק אנרגיה אך ורק מפירוק גלוקוז. </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rgbClr val="1D4C72"/>
                </a:solidFill>
              </a:rPr>
              <a:t>ה. תפקיד הנשימה התאית הוא אספקת אנרגיה זמינה לתא (לבניית </a:t>
            </a:r>
            <a:r>
              <a:rPr lang="en-US" kern="0" dirty="0">
                <a:solidFill>
                  <a:srgbClr val="1D4C72"/>
                </a:solidFill>
              </a:rPr>
              <a:t>ATP</a:t>
            </a:r>
            <a:r>
              <a:rPr lang="he-IL" kern="0" dirty="0">
                <a:solidFill>
                  <a:srgbClr val="1D4C72"/>
                </a:solidFill>
              </a:rPr>
              <a:t>).</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1A0D74-BD02-4A2E-A9DD-827E3AE3C96B}"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TextBox 7"/>
          <p:cNvSpPr txBox="1"/>
          <p:nvPr/>
        </p:nvSpPr>
        <p:spPr>
          <a:xfrm>
            <a:off x="277813" y="692150"/>
            <a:ext cx="8397875" cy="48006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9:</a:t>
            </a:r>
          </a:p>
          <a:p>
            <a:pPr fontAlgn="auto">
              <a:spcBef>
                <a:spcPts val="0"/>
              </a:spcBef>
              <a:spcAft>
                <a:spcPts val="0"/>
              </a:spcAft>
              <a:defRPr/>
            </a:pPr>
            <a:r>
              <a:rPr lang="he-IL" kern="0" dirty="0">
                <a:solidFill>
                  <a:schemeClr val="tx2"/>
                </a:solidFill>
              </a:rPr>
              <a:t>להלן כמה משפטים. ציינו איזה מהם נכונים ואיזה שגויים.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rgbClr val="1D4C72"/>
                </a:solidFill>
              </a:rPr>
              <a:t>א. נשימה תאית מתרחשת </a:t>
            </a:r>
            <a:r>
              <a:rPr lang="he-IL" kern="0" dirty="0">
                <a:solidFill>
                  <a:schemeClr val="tx2"/>
                </a:solidFill>
              </a:rPr>
              <a:t>רק בתאים שבהם יש </a:t>
            </a:r>
            <a:r>
              <a:rPr lang="he-IL" kern="0" dirty="0">
                <a:solidFill>
                  <a:srgbClr val="1D4C72"/>
                </a:solidFill>
              </a:rPr>
              <a:t>פעילות מטבולית רבה.</a:t>
            </a:r>
          </a:p>
          <a:p>
            <a:pPr fontAlgn="auto">
              <a:spcBef>
                <a:spcPts val="0"/>
              </a:spcBef>
              <a:spcAft>
                <a:spcPts val="0"/>
              </a:spcAft>
              <a:defRPr/>
            </a:pPr>
            <a:r>
              <a:rPr lang="he-IL" kern="0" dirty="0">
                <a:solidFill>
                  <a:srgbClr val="1D4C72"/>
                </a:solidFill>
              </a:rPr>
              <a:t>    </a:t>
            </a:r>
            <a:r>
              <a:rPr lang="he-IL" kern="0" dirty="0">
                <a:solidFill>
                  <a:schemeClr val="accent3"/>
                </a:solidFill>
              </a:rPr>
              <a:t>לא נכון. כל תא חי מבצע נשימה תאית.</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ה- </a:t>
            </a:r>
            <a:r>
              <a:rPr lang="en-US" kern="0" dirty="0">
                <a:solidFill>
                  <a:srgbClr val="1D4C72"/>
                </a:solidFill>
              </a:rPr>
              <a:t>ATP</a:t>
            </a:r>
            <a:r>
              <a:rPr lang="he-IL" kern="0" dirty="0">
                <a:solidFill>
                  <a:srgbClr val="1D4C72"/>
                </a:solidFill>
              </a:rPr>
              <a:t> עובר מן המקומות</a:t>
            </a:r>
            <a:r>
              <a:rPr lang="he-IL" kern="0" dirty="0">
                <a:solidFill>
                  <a:schemeClr val="tx2"/>
                </a:solidFill>
              </a:rPr>
              <a:t> שבהם </a:t>
            </a:r>
            <a:r>
              <a:rPr lang="he-IL" kern="0" dirty="0">
                <a:solidFill>
                  <a:srgbClr val="1D4C72"/>
                </a:solidFill>
              </a:rPr>
              <a:t>הוא נוצר בתא כגון: </a:t>
            </a:r>
            <a:r>
              <a:rPr lang="he-IL" kern="0" noProof="1" smtClean="0">
                <a:solidFill>
                  <a:schemeClr val="tx2"/>
                </a:solidFill>
              </a:rPr>
              <a:t>המיטוכונדריה</a:t>
            </a:r>
            <a:r>
              <a:rPr lang="he-IL" kern="0" dirty="0">
                <a:solidFill>
                  <a:schemeClr val="tx2"/>
                </a:solidFill>
              </a:rPr>
              <a:t>, אל מקומות שבהם </a:t>
            </a:r>
          </a:p>
          <a:p>
            <a:pPr fontAlgn="auto">
              <a:spcBef>
                <a:spcPts val="0"/>
              </a:spcBef>
              <a:spcAft>
                <a:spcPts val="0"/>
              </a:spcAft>
              <a:defRPr/>
            </a:pPr>
            <a:r>
              <a:rPr lang="he-IL" kern="0" dirty="0">
                <a:solidFill>
                  <a:schemeClr val="tx2"/>
                </a:solidFill>
              </a:rPr>
              <a:t>    מתרחשים תהליכים צורכי אנרגיה כגון: הריבוזו</a:t>
            </a:r>
            <a:r>
              <a:rPr lang="he-IL" kern="0" dirty="0">
                <a:solidFill>
                  <a:srgbClr val="1D4C72"/>
                </a:solidFill>
              </a:rPr>
              <a:t>מים. </a:t>
            </a:r>
            <a:r>
              <a:rPr lang="he-IL" kern="0" dirty="0">
                <a:solidFill>
                  <a:schemeClr val="accent3"/>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ג. התאים מפיקים אנרגיה מפירוק חומרים אורגניים. </a:t>
            </a:r>
            <a:r>
              <a:rPr lang="he-IL" kern="0" dirty="0">
                <a:solidFill>
                  <a:srgbClr val="FF6600"/>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ד. התא מפיק אנרגיה אך ורק מפירוק </a:t>
            </a:r>
            <a:r>
              <a:rPr lang="he-IL" kern="0" noProof="1" smtClean="0">
                <a:solidFill>
                  <a:srgbClr val="1D4C72"/>
                </a:solidFill>
              </a:rPr>
              <a:t>גלוקוז</a:t>
            </a:r>
            <a:r>
              <a:rPr lang="he-IL" kern="0" dirty="0" smtClean="0">
                <a:solidFill>
                  <a:srgbClr val="1D4C72"/>
                </a:solidFill>
              </a:rPr>
              <a:t>. </a:t>
            </a:r>
            <a:r>
              <a:rPr lang="he-IL" kern="0" dirty="0">
                <a:solidFill>
                  <a:srgbClr val="FF6600"/>
                </a:solidFill>
              </a:rPr>
              <a:t>לא נכון</a:t>
            </a:r>
            <a:r>
              <a:rPr lang="he-IL" kern="0" dirty="0">
                <a:solidFill>
                  <a:schemeClr val="accent3"/>
                </a:solidFill>
              </a:rPr>
              <a:t>. התא מפיק אנרגיה בעיקר </a:t>
            </a:r>
            <a:r>
              <a:rPr lang="he-IL" kern="0" noProof="1">
                <a:solidFill>
                  <a:schemeClr val="accent3"/>
                </a:solidFill>
              </a:rPr>
              <a:t>מגלוקוז</a:t>
            </a:r>
            <a:r>
              <a:rPr lang="he-IL" kern="0" dirty="0">
                <a:solidFill>
                  <a:schemeClr val="accent3"/>
                </a:solidFill>
              </a:rPr>
              <a:t>, </a:t>
            </a:r>
            <a:endParaRPr lang="he-IL" kern="0" dirty="0" smtClean="0">
              <a:solidFill>
                <a:schemeClr val="accent3"/>
              </a:solidFill>
            </a:endParaRPr>
          </a:p>
          <a:p>
            <a:pPr fontAlgn="auto">
              <a:spcBef>
                <a:spcPts val="0"/>
              </a:spcBef>
              <a:spcAft>
                <a:spcPts val="0"/>
              </a:spcAft>
              <a:defRPr/>
            </a:pPr>
            <a:r>
              <a:rPr lang="he-IL" kern="0" dirty="0">
                <a:solidFill>
                  <a:schemeClr val="accent3"/>
                </a:solidFill>
              </a:rPr>
              <a:t> </a:t>
            </a:r>
            <a:r>
              <a:rPr lang="he-IL" kern="0" dirty="0" smtClean="0">
                <a:solidFill>
                  <a:schemeClr val="accent3"/>
                </a:solidFill>
              </a:rPr>
              <a:t>   אך </a:t>
            </a:r>
            <a:r>
              <a:rPr lang="he-IL" kern="0" dirty="0">
                <a:solidFill>
                  <a:schemeClr val="accent3"/>
                </a:solidFill>
              </a:rPr>
              <a:t>גם מחומרים אורגניים אחרים.</a:t>
            </a:r>
          </a:p>
          <a:p>
            <a:pPr fontAlgn="auto">
              <a:spcBef>
                <a:spcPts val="0"/>
              </a:spcBef>
              <a:spcAft>
                <a:spcPts val="0"/>
              </a:spcAft>
              <a:defRPr/>
            </a:pPr>
            <a:endParaRPr lang="he-IL" kern="0" dirty="0">
              <a:solidFill>
                <a:srgbClr val="006600"/>
              </a:solidFill>
            </a:endParaRPr>
          </a:p>
          <a:p>
            <a:pPr fontAlgn="auto">
              <a:spcBef>
                <a:spcPts val="0"/>
              </a:spcBef>
              <a:spcAft>
                <a:spcPts val="0"/>
              </a:spcAft>
              <a:defRPr/>
            </a:pPr>
            <a:r>
              <a:rPr lang="he-IL" kern="0" dirty="0">
                <a:solidFill>
                  <a:srgbClr val="1D4C72"/>
                </a:solidFill>
              </a:rPr>
              <a:t>ה. תפקיד הנשימה התאית הוא אספקת אנרגיה זמינה לתא (לבניית </a:t>
            </a:r>
            <a:r>
              <a:rPr lang="en-US" kern="0" dirty="0">
                <a:solidFill>
                  <a:srgbClr val="1D4C72"/>
                </a:solidFill>
              </a:rPr>
              <a:t>ATP</a:t>
            </a:r>
            <a:r>
              <a:rPr lang="he-IL" kern="0" dirty="0">
                <a:solidFill>
                  <a:srgbClr val="1D4C72"/>
                </a:solidFill>
              </a:rPr>
              <a:t>). </a:t>
            </a:r>
            <a:r>
              <a:rPr lang="he-IL" kern="0" dirty="0">
                <a:solidFill>
                  <a:schemeClr val="accent3"/>
                </a:solidFill>
              </a:rPr>
              <a:t>נכון</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DBE3B5-5129-453E-8021-3CBF0E475D7D}"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 תהליך הנשימה התאית</a:t>
            </a:r>
            <a:endParaRPr lang="he-IL" sz="1800" dirty="0" smtClean="0"/>
          </a:p>
        </p:txBody>
      </p:sp>
      <p:sp>
        <p:nvSpPr>
          <p:cNvPr id="10" name="TextBox 9"/>
          <p:cNvSpPr txBox="1"/>
          <p:nvPr/>
        </p:nvSpPr>
        <p:spPr>
          <a:xfrm>
            <a:off x="285750" y="714375"/>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הסינתזה של </a:t>
            </a:r>
            <a:r>
              <a:rPr lang="en-US" sz="1500" kern="0" dirty="0">
                <a:solidFill>
                  <a:srgbClr val="1D4C72"/>
                </a:solidFill>
              </a:rPr>
              <a:t>ATP</a:t>
            </a:r>
            <a:r>
              <a:rPr lang="he-IL" kern="0" dirty="0">
                <a:solidFill>
                  <a:srgbClr val="1D4C72"/>
                </a:solidFill>
              </a:rPr>
              <a:t> בתאים </a:t>
            </a:r>
            <a:r>
              <a:rPr lang="he-IL" kern="0" dirty="0">
                <a:solidFill>
                  <a:schemeClr val="tx2"/>
                </a:solidFill>
              </a:rPr>
              <a:t>נעשית:</a:t>
            </a:r>
          </a:p>
          <a:p>
            <a:pPr fontAlgn="auto">
              <a:spcBef>
                <a:spcPts val="0"/>
              </a:spcBef>
              <a:spcAft>
                <a:spcPts val="0"/>
              </a:spcAft>
              <a:defRPr/>
            </a:pPr>
            <a:r>
              <a:rPr lang="he-IL" kern="0" dirty="0">
                <a:solidFill>
                  <a:srgbClr val="1D4C72"/>
                </a:solidFill>
              </a:rPr>
              <a:t>   </a:t>
            </a:r>
            <a:r>
              <a:rPr lang="en-US" kern="0" noProof="1">
                <a:solidFill>
                  <a:srgbClr val="1D4C72"/>
                </a:solidFill>
              </a:rPr>
              <a:t>א. בריבוזומים ובמיטוכונדריה.</a:t>
            </a:r>
          </a:p>
          <a:p>
            <a:pPr fontAlgn="auto">
              <a:spcBef>
                <a:spcPts val="0"/>
              </a:spcBef>
              <a:spcAft>
                <a:spcPts val="0"/>
              </a:spcAft>
              <a:defRPr/>
            </a:pPr>
            <a:r>
              <a:rPr lang="en-US" kern="0" noProof="1">
                <a:solidFill>
                  <a:srgbClr val="1D4C72"/>
                </a:solidFill>
              </a:rPr>
              <a:t>   ב. בגרעין ובמיטוכונדריה.</a:t>
            </a:r>
          </a:p>
          <a:p>
            <a:pPr fontAlgn="auto">
              <a:spcBef>
                <a:spcPts val="0"/>
              </a:spcBef>
              <a:spcAft>
                <a:spcPts val="0"/>
              </a:spcAft>
              <a:defRPr/>
            </a:pPr>
            <a:r>
              <a:rPr lang="en-US" kern="0" noProof="1">
                <a:solidFill>
                  <a:srgbClr val="1D4C72"/>
                </a:solidFill>
              </a:rPr>
              <a:t>   ג. בגרעין, בריבוזומים ובציטופלסמה    </a:t>
            </a:r>
          </a:p>
          <a:p>
            <a:pPr fontAlgn="auto">
              <a:spcBef>
                <a:spcPts val="0"/>
              </a:spcBef>
              <a:spcAft>
                <a:spcPts val="0"/>
              </a:spcAft>
              <a:defRPr/>
            </a:pPr>
            <a:r>
              <a:rPr lang="en-US" kern="0" noProof="1">
                <a:solidFill>
                  <a:srgbClr val="1D4C72"/>
                </a:solidFill>
              </a:rPr>
              <a:t>   ד. </a:t>
            </a:r>
            <a:r>
              <a:rPr lang="en-US" kern="0" noProof="1" smtClean="0">
                <a:solidFill>
                  <a:srgbClr val="1D4C72"/>
                </a:solidFill>
              </a:rPr>
              <a:t>במיטוכונדריה </a:t>
            </a:r>
            <a:r>
              <a:rPr lang="en-US" kern="0" noProof="1">
                <a:solidFill>
                  <a:srgbClr val="1D4C72"/>
                </a:solidFill>
              </a:rPr>
              <a:t>ובציטופלסמה</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E6BE9B-1762-4C65-A975-997BE422102E}"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285750" y="714375"/>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10:</a:t>
            </a:r>
          </a:p>
          <a:p>
            <a:pPr fontAlgn="auto">
              <a:spcBef>
                <a:spcPts val="0"/>
              </a:spcBef>
              <a:spcAft>
                <a:spcPts val="0"/>
              </a:spcAft>
              <a:defRPr/>
            </a:pPr>
            <a:r>
              <a:rPr lang="he-IL" kern="0" dirty="0">
                <a:solidFill>
                  <a:srgbClr val="1D4C72"/>
                </a:solidFill>
              </a:rPr>
              <a:t>הסינתזה של </a:t>
            </a:r>
            <a:r>
              <a:rPr lang="en-US" sz="1500" kern="0" dirty="0">
                <a:solidFill>
                  <a:srgbClr val="1D4C72"/>
                </a:solidFill>
              </a:rPr>
              <a:t>ATP</a:t>
            </a:r>
            <a:r>
              <a:rPr lang="he-IL" kern="0" dirty="0">
                <a:solidFill>
                  <a:srgbClr val="1D4C72"/>
                </a:solidFill>
              </a:rPr>
              <a:t> בתאים </a:t>
            </a:r>
            <a:r>
              <a:rPr lang="he-IL" kern="0" dirty="0">
                <a:solidFill>
                  <a:schemeClr val="tx2"/>
                </a:solidFill>
              </a:rPr>
              <a:t>נעשית:</a:t>
            </a:r>
          </a:p>
          <a:p>
            <a:pPr fontAlgn="auto">
              <a:spcBef>
                <a:spcPts val="0"/>
              </a:spcBef>
              <a:spcAft>
                <a:spcPts val="0"/>
              </a:spcAft>
              <a:defRPr/>
            </a:pPr>
            <a:r>
              <a:rPr lang="he-IL" kern="0" dirty="0">
                <a:solidFill>
                  <a:srgbClr val="1D4C72"/>
                </a:solidFill>
              </a:rPr>
              <a:t>   </a:t>
            </a:r>
            <a:r>
              <a:rPr lang="en-US" kern="0" noProof="1">
                <a:solidFill>
                  <a:srgbClr val="1D4C72"/>
                </a:solidFill>
              </a:rPr>
              <a:t>א. בריבוזומים ובמיטוכונדריה.</a:t>
            </a:r>
          </a:p>
          <a:p>
            <a:pPr fontAlgn="auto">
              <a:spcBef>
                <a:spcPts val="0"/>
              </a:spcBef>
              <a:spcAft>
                <a:spcPts val="0"/>
              </a:spcAft>
              <a:defRPr/>
            </a:pPr>
            <a:r>
              <a:rPr lang="en-US" kern="0" noProof="1">
                <a:solidFill>
                  <a:srgbClr val="1D4C72"/>
                </a:solidFill>
              </a:rPr>
              <a:t>   ב. בגרעין ובמיטוכונדריה.</a:t>
            </a:r>
          </a:p>
          <a:p>
            <a:pPr fontAlgn="auto">
              <a:spcBef>
                <a:spcPts val="0"/>
              </a:spcBef>
              <a:spcAft>
                <a:spcPts val="0"/>
              </a:spcAft>
              <a:defRPr/>
            </a:pPr>
            <a:r>
              <a:rPr lang="en-US" kern="0" noProof="1">
                <a:solidFill>
                  <a:srgbClr val="1D4C72"/>
                </a:solidFill>
              </a:rPr>
              <a:t>   ג. בגרעין, בריבוזומים ובציטופלסמה    </a:t>
            </a:r>
          </a:p>
          <a:p>
            <a:pPr fontAlgn="auto">
              <a:spcBef>
                <a:spcPts val="0"/>
              </a:spcBef>
              <a:spcAft>
                <a:spcPts val="0"/>
              </a:spcAft>
              <a:defRPr/>
            </a:pPr>
            <a:r>
              <a:rPr lang="en-US" kern="0" noProof="1">
                <a:solidFill>
                  <a:srgbClr val="1D4C72"/>
                </a:solidFill>
              </a:rPr>
              <a:t>   ד. במיטוכונדריה ובציטופלסמה</a:t>
            </a:r>
          </a:p>
        </p:txBody>
      </p:sp>
      <p:sp>
        <p:nvSpPr>
          <p:cNvPr id="7" name="Rectangle 20"/>
          <p:cNvSpPr/>
          <p:nvPr/>
        </p:nvSpPr>
        <p:spPr bwMode="auto">
          <a:xfrm>
            <a:off x="500063" y="2571750"/>
            <a:ext cx="8196262" cy="7858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ד'</a:t>
            </a:r>
          </a:p>
          <a:p>
            <a:pPr fontAlgn="auto">
              <a:spcBef>
                <a:spcPts val="0"/>
              </a:spcBef>
              <a:spcAft>
                <a:spcPts val="0"/>
              </a:spcAft>
              <a:defRPr/>
            </a:pPr>
            <a:endParaRPr lang="he-IL" kern="0" dirty="0">
              <a:solidFill>
                <a:prstClr val="black"/>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551E9D6-1EE1-4D93-807E-8F0629210055}"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 תהליך הנשימה התאית</a:t>
            </a:r>
            <a:endParaRPr lang="he-IL" sz="1800" dirty="0" smtClean="0"/>
          </a:p>
        </p:txBody>
      </p:sp>
      <p:sp>
        <p:nvSpPr>
          <p:cNvPr id="8" name="TextBox 7"/>
          <p:cNvSpPr txBox="1"/>
          <p:nvPr/>
        </p:nvSpPr>
        <p:spPr>
          <a:xfrm>
            <a:off x="231775" y="765175"/>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מאיזו מן המולקולות הבאות משתחררת כמות האנרגיה הגדולה ביותר בעת פירוקה בגוף?</a:t>
            </a:r>
          </a:p>
          <a:p>
            <a:pPr fontAlgn="auto">
              <a:spcBef>
                <a:spcPts val="0"/>
              </a:spcBef>
              <a:spcAft>
                <a:spcPts val="0"/>
              </a:spcAft>
              <a:defRPr/>
            </a:pPr>
            <a:r>
              <a:rPr lang="he-IL" kern="0" dirty="0">
                <a:solidFill>
                  <a:srgbClr val="1D4C72"/>
                </a:solidFill>
              </a:rPr>
              <a:t>א.</a:t>
            </a:r>
            <a:r>
              <a:rPr lang="en-US" kern="0" dirty="0">
                <a:solidFill>
                  <a:srgbClr val="1D4C72"/>
                </a:solidFill>
              </a:rPr>
              <a:t>ATP </a:t>
            </a:r>
            <a:endParaRPr lang="he-IL" kern="0" dirty="0">
              <a:solidFill>
                <a:srgbClr val="1D4C72"/>
              </a:solidFill>
            </a:endParaRPr>
          </a:p>
          <a:p>
            <a:pPr fontAlgn="auto">
              <a:spcBef>
                <a:spcPts val="0"/>
              </a:spcBef>
              <a:spcAft>
                <a:spcPts val="0"/>
              </a:spcAft>
              <a:defRPr/>
            </a:pPr>
            <a:r>
              <a:rPr lang="he-IL" kern="0" dirty="0">
                <a:solidFill>
                  <a:srgbClr val="1D4C72"/>
                </a:solidFill>
              </a:rPr>
              <a:t>ב. גלוקוז</a:t>
            </a:r>
          </a:p>
          <a:p>
            <a:pPr fontAlgn="auto">
              <a:spcBef>
                <a:spcPts val="0"/>
              </a:spcBef>
              <a:spcAft>
                <a:spcPts val="0"/>
              </a:spcAft>
              <a:defRPr/>
            </a:pPr>
            <a:r>
              <a:rPr lang="he-IL" kern="0" dirty="0">
                <a:solidFill>
                  <a:srgbClr val="1D4C72"/>
                </a:solidFill>
              </a:rPr>
              <a:t>ג. חומצה פירובית</a:t>
            </a:r>
          </a:p>
          <a:p>
            <a:pPr fontAlgn="auto">
              <a:spcBef>
                <a:spcPts val="0"/>
              </a:spcBef>
              <a:spcAft>
                <a:spcPts val="0"/>
              </a:spcAft>
              <a:defRPr/>
            </a:pPr>
            <a:r>
              <a:rPr lang="he-IL" kern="0" dirty="0">
                <a:solidFill>
                  <a:srgbClr val="1D4C72"/>
                </a:solidFill>
              </a:rPr>
              <a:t>ד. מים</a:t>
            </a:r>
            <a:endParaRPr lang="en-US"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3" name="Rectangle 20"/>
          <p:cNvSpPr/>
          <p:nvPr/>
        </p:nvSpPr>
        <p:spPr bwMode="auto">
          <a:xfrm>
            <a:off x="392113" y="2374900"/>
            <a:ext cx="8196262" cy="2768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 </a:t>
            </a:r>
          </a:p>
          <a:p>
            <a:pPr fontAlgn="auto">
              <a:spcBef>
                <a:spcPts val="0"/>
              </a:spcBef>
              <a:spcAft>
                <a:spcPts val="0"/>
              </a:spcAft>
              <a:defRPr/>
            </a:pPr>
            <a:r>
              <a:rPr lang="en-US" kern="0" noProof="1">
                <a:solidFill>
                  <a:prstClr val="black"/>
                </a:solidFill>
                <a:latin typeface="Arial"/>
                <a:cs typeface="Arial"/>
              </a:rPr>
              <a:t>כאשר גלוקוז </a:t>
            </a:r>
            <a:r>
              <a:rPr lang="en-US" kern="0" noProof="1">
                <a:latin typeface="Arial"/>
                <a:cs typeface="Arial"/>
              </a:rPr>
              <a:t>מתפרק לחומצה פירובית, </a:t>
            </a:r>
            <a:r>
              <a:rPr lang="he-IL" kern="0" noProof="1">
                <a:latin typeface="Arial"/>
                <a:cs typeface="Arial"/>
              </a:rPr>
              <a:t> </a:t>
            </a:r>
            <a:r>
              <a:rPr lang="en-US" kern="0" noProof="1">
                <a:latin typeface="Arial"/>
                <a:cs typeface="Arial"/>
              </a:rPr>
              <a:t>משתחררת אנרגיה המנוצלת לייצור שתי מולקולות של ATP</a:t>
            </a:r>
            <a:r>
              <a:rPr lang="he-IL" kern="0" noProof="1">
                <a:latin typeface="Arial"/>
                <a:cs typeface="Arial"/>
              </a:rPr>
              <a:t>. </a:t>
            </a:r>
            <a:r>
              <a:rPr lang="en-US" kern="0" noProof="1">
                <a:latin typeface="Arial"/>
                <a:cs typeface="Arial"/>
              </a:rPr>
              <a:t>מכאן אפשר להבין שבחומצה הפירובית נותרה פחות אנרגיה מאשר בגלוקוז</a:t>
            </a:r>
            <a:r>
              <a:rPr lang="he-IL" kern="0" noProof="1">
                <a:latin typeface="Arial"/>
                <a:cs typeface="Arial"/>
              </a:rPr>
              <a:t>.</a:t>
            </a:r>
            <a:r>
              <a:rPr lang="en-US" kern="0" noProof="1">
                <a:latin typeface="Arial"/>
                <a:cs typeface="Arial"/>
              </a:rPr>
              <a:t> נוסף על כך</a:t>
            </a:r>
            <a:r>
              <a:rPr lang="he-IL" kern="0" noProof="1">
                <a:latin typeface="Arial"/>
                <a:cs typeface="Arial"/>
              </a:rPr>
              <a:t>, </a:t>
            </a:r>
            <a:r>
              <a:rPr lang="en-US" kern="0" noProof="1">
                <a:latin typeface="Arial"/>
                <a:cs typeface="Arial"/>
              </a:rPr>
              <a:t>יש לזכור שמולקולת גלוקוז אחת מתפרת לשתי מולקולות של חומצה פירובית.</a:t>
            </a:r>
          </a:p>
          <a:p>
            <a:pPr fontAlgn="auto">
              <a:spcBef>
                <a:spcPts val="0"/>
              </a:spcBef>
              <a:spcAft>
                <a:spcPts val="0"/>
              </a:spcAft>
              <a:defRPr/>
            </a:pPr>
            <a:r>
              <a:rPr lang="en-US" kern="0" noProof="1">
                <a:latin typeface="Arial"/>
                <a:cs typeface="Arial"/>
              </a:rPr>
              <a:t>האנרגיה המשתחררת מפירוק הגלוקוז מנוצלת לבניית30 </a:t>
            </a:r>
            <a:r>
              <a:rPr lang="he-IL" kern="0" noProof="1">
                <a:latin typeface="Arial"/>
                <a:cs typeface="Arial"/>
              </a:rPr>
              <a:t> </a:t>
            </a:r>
            <a:r>
              <a:rPr lang="en-US" kern="0" noProof="1">
                <a:latin typeface="Arial"/>
                <a:cs typeface="Arial"/>
              </a:rPr>
              <a:t>מולקולות ATP</a:t>
            </a:r>
            <a:r>
              <a:rPr lang="he-IL" kern="0" noProof="1">
                <a:latin typeface="Arial"/>
                <a:cs typeface="Arial"/>
              </a:rPr>
              <a:t>. </a:t>
            </a:r>
            <a:r>
              <a:rPr lang="en-US" kern="0" noProof="1">
                <a:latin typeface="Arial"/>
                <a:cs typeface="Arial"/>
              </a:rPr>
              <a:t>מכאן ברור שבכל מולקולת ATP </a:t>
            </a:r>
            <a:r>
              <a:rPr lang="he-IL" kern="0" noProof="1">
                <a:latin typeface="Arial"/>
                <a:cs typeface="Arial"/>
              </a:rPr>
              <a:t> </a:t>
            </a:r>
            <a:r>
              <a:rPr lang="en-US" kern="0" noProof="1">
                <a:latin typeface="Arial"/>
                <a:cs typeface="Arial"/>
              </a:rPr>
              <a:t>יש פחות אנרגיה מאשר במולקולת גלוקוז.</a:t>
            </a:r>
          </a:p>
          <a:p>
            <a:pPr fontAlgn="auto">
              <a:spcBef>
                <a:spcPts val="0"/>
              </a:spcBef>
              <a:spcAft>
                <a:spcPts val="0"/>
              </a:spcAft>
              <a:defRPr/>
            </a:pPr>
            <a:r>
              <a:rPr lang="en-US" kern="0" noProof="1">
                <a:latin typeface="Arial"/>
                <a:cs typeface="Arial"/>
              </a:rPr>
              <a:t>מים היא מולקולה אי-אורגנית </a:t>
            </a:r>
            <a:r>
              <a:rPr lang="en-US" kern="0" noProof="1">
                <a:solidFill>
                  <a:prstClr val="black"/>
                </a:solidFill>
                <a:latin typeface="Arial"/>
                <a:cs typeface="Arial"/>
              </a:rPr>
              <a:t>דלת אנרגיה.</a:t>
            </a:r>
            <a:r>
              <a:rPr lang="he-IL" kern="0" noProof="1">
                <a:solidFill>
                  <a:prstClr val="black"/>
                </a:solidFill>
                <a:latin typeface="Arial"/>
                <a:cs typeface="Arial"/>
              </a:rPr>
              <a:t> </a:t>
            </a:r>
            <a:r>
              <a:rPr lang="en-US" kern="0" noProof="1">
                <a:solidFill>
                  <a:prstClr val="black"/>
                </a:solidFill>
                <a:latin typeface="Arial"/>
                <a:cs typeface="Arial"/>
              </a:rPr>
              <a:t>היא התוצר של הפירוק המלא של הגלוקוז</a:t>
            </a:r>
            <a:r>
              <a:rPr lang="he-IL" kern="0" noProof="1">
                <a:solidFill>
                  <a:prstClr val="black"/>
                </a:solidFill>
                <a:latin typeface="Arial"/>
                <a:cs typeface="Arial"/>
              </a:rPr>
              <a:t>,</a:t>
            </a:r>
            <a:r>
              <a:rPr lang="en-US" kern="0" noProof="1">
                <a:solidFill>
                  <a:prstClr val="black"/>
                </a:solidFill>
                <a:latin typeface="Arial"/>
                <a:cs typeface="Arial"/>
              </a:rPr>
              <a:t> לאחר שנפלטה האנרגיה שהייתה אצורה בו.</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8" name="TextBox 7"/>
          <p:cNvSpPr txBox="1"/>
          <p:nvPr/>
        </p:nvSpPr>
        <p:spPr>
          <a:xfrm>
            <a:off x="261938" y="6207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11:</a:t>
            </a:r>
          </a:p>
          <a:p>
            <a:pPr fontAlgn="auto">
              <a:spcBef>
                <a:spcPts val="0"/>
              </a:spcBef>
              <a:spcAft>
                <a:spcPts val="0"/>
              </a:spcAft>
              <a:defRPr/>
            </a:pPr>
            <a:r>
              <a:rPr lang="he-IL" kern="0" dirty="0">
                <a:solidFill>
                  <a:srgbClr val="1D4C72"/>
                </a:solidFill>
              </a:rPr>
              <a:t>מאיזו מן המולקולות הבאות משתחררת כמות האנרגיה הגדולה ביותר בעת פירוקה בגוף?</a:t>
            </a:r>
          </a:p>
          <a:p>
            <a:pPr fontAlgn="auto">
              <a:spcBef>
                <a:spcPts val="0"/>
              </a:spcBef>
              <a:spcAft>
                <a:spcPts val="0"/>
              </a:spcAft>
              <a:defRPr/>
            </a:pPr>
            <a:r>
              <a:rPr lang="he-IL" kern="0" dirty="0">
                <a:solidFill>
                  <a:srgbClr val="1D4C72"/>
                </a:solidFill>
              </a:rPr>
              <a:t>א.</a:t>
            </a:r>
            <a:r>
              <a:rPr lang="en-US" kern="0" dirty="0">
                <a:solidFill>
                  <a:srgbClr val="1D4C72"/>
                </a:solidFill>
              </a:rPr>
              <a:t>ATP </a:t>
            </a:r>
            <a:endParaRPr lang="he-IL" kern="0" dirty="0">
              <a:solidFill>
                <a:srgbClr val="1D4C72"/>
              </a:solidFill>
            </a:endParaRPr>
          </a:p>
          <a:p>
            <a:pPr fontAlgn="auto">
              <a:spcBef>
                <a:spcPts val="0"/>
              </a:spcBef>
              <a:spcAft>
                <a:spcPts val="0"/>
              </a:spcAft>
              <a:defRPr/>
            </a:pPr>
            <a:r>
              <a:rPr lang="he-IL" kern="0" dirty="0">
                <a:solidFill>
                  <a:srgbClr val="1D4C72"/>
                </a:solidFill>
              </a:rPr>
              <a:t>ב. גלוקוז</a:t>
            </a:r>
          </a:p>
          <a:p>
            <a:pPr fontAlgn="auto">
              <a:spcBef>
                <a:spcPts val="0"/>
              </a:spcBef>
              <a:spcAft>
                <a:spcPts val="0"/>
              </a:spcAft>
              <a:defRPr/>
            </a:pPr>
            <a:r>
              <a:rPr lang="he-IL" kern="0" dirty="0">
                <a:solidFill>
                  <a:srgbClr val="1D4C72"/>
                </a:solidFill>
              </a:rPr>
              <a:t>ג. חומצה פירובית</a:t>
            </a:r>
          </a:p>
          <a:p>
            <a:pPr fontAlgn="auto">
              <a:spcBef>
                <a:spcPts val="0"/>
              </a:spcBef>
              <a:spcAft>
                <a:spcPts val="0"/>
              </a:spcAft>
              <a:defRPr/>
            </a:pPr>
            <a:r>
              <a:rPr lang="he-IL" kern="0" dirty="0">
                <a:solidFill>
                  <a:srgbClr val="1D4C72"/>
                </a:solidFill>
              </a:rPr>
              <a:t>ד. מים</a:t>
            </a:r>
            <a:endParaRPr lang="en-US"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9907E6-AD59-42F0-A85D-80BE06692B18}"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 תהליך הנשימה התאית</a:t>
            </a:r>
            <a:endParaRPr lang="he-IL" sz="1800" dirty="0" smtClean="0"/>
          </a:p>
        </p:txBody>
      </p:sp>
      <p:sp>
        <p:nvSpPr>
          <p:cNvPr id="8" name="TextBox 7"/>
          <p:cNvSpPr txBox="1"/>
          <p:nvPr/>
        </p:nvSpPr>
        <p:spPr>
          <a:xfrm>
            <a:off x="231775" y="692150"/>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א. דרגו את החומרים הבאים מבחינת כמות האנרגיה האצורה בהם, מן הקטן אל הגדול:</a:t>
            </a:r>
          </a:p>
          <a:p>
            <a:pPr fontAlgn="auto">
              <a:spcBef>
                <a:spcPts val="0"/>
              </a:spcBef>
              <a:spcAft>
                <a:spcPts val="0"/>
              </a:spcAft>
              <a:defRPr/>
            </a:pPr>
            <a:r>
              <a:rPr lang="he-IL" kern="0" dirty="0">
                <a:solidFill>
                  <a:srgbClr val="1D4C72"/>
                </a:solidFill>
              </a:rPr>
              <a:t>    פחמן דו-חמצני, גלוקוז (חד-סוכר), סוכרוז (דו-סוכר).</a:t>
            </a:r>
          </a:p>
          <a:p>
            <a:pPr fontAlgn="auto">
              <a:spcBef>
                <a:spcPts val="0"/>
              </a:spcBef>
              <a:spcAft>
                <a:spcPts val="0"/>
              </a:spcAft>
              <a:defRPr/>
            </a:pPr>
            <a:r>
              <a:rPr lang="he-IL" kern="0" dirty="0">
                <a:solidFill>
                  <a:srgbClr val="1D4C72"/>
                </a:solidFill>
              </a:rPr>
              <a:t>ב. הסבירו את תשובתכם לסעיף א' על סמך הידוע לכם על תהליכי הפקת אנרגיה בתא. </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0544C0-868C-46D3-8452-F269410B7E3F}"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20"/>
          <p:cNvSpPr/>
          <p:nvPr/>
        </p:nvSpPr>
        <p:spPr bwMode="auto">
          <a:xfrm>
            <a:off x="558800" y="2060575"/>
            <a:ext cx="8196263" cy="26431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סוכרוז, גלוקוז, פחמן דו-חמצני</a:t>
            </a:r>
          </a:p>
          <a:p>
            <a:pPr fontAlgn="auto">
              <a:spcBef>
                <a:spcPts val="0"/>
              </a:spcBef>
              <a:spcAft>
                <a:spcPts val="0"/>
              </a:spcAft>
              <a:defRPr/>
            </a:pPr>
            <a:r>
              <a:rPr lang="he-IL" kern="0" dirty="0">
                <a:solidFill>
                  <a:prstClr val="black"/>
                </a:solidFill>
                <a:latin typeface="Arial"/>
                <a:cs typeface="Arial"/>
              </a:rPr>
              <a:t>ב. סוכרוז הוא דו-סוכר, הוא מורכב משתי מולקולות של חד-סוכר ולכן יש בו כמות אנרגיה </a:t>
            </a:r>
          </a:p>
          <a:p>
            <a:pPr fontAlgn="auto">
              <a:spcBef>
                <a:spcPts val="0"/>
              </a:spcBef>
              <a:spcAft>
                <a:spcPts val="0"/>
              </a:spcAft>
              <a:defRPr/>
            </a:pPr>
            <a:r>
              <a:rPr lang="he-IL" kern="0" dirty="0">
                <a:solidFill>
                  <a:prstClr val="black"/>
                </a:solidFill>
                <a:latin typeface="Arial"/>
                <a:cs typeface="Arial"/>
              </a:rPr>
              <a:t>    כפולה מאשר בגלוקוז.</a:t>
            </a:r>
          </a:p>
          <a:p>
            <a:pPr fontAlgn="auto">
              <a:spcBef>
                <a:spcPts val="0"/>
              </a:spcBef>
              <a:spcAft>
                <a:spcPts val="0"/>
              </a:spcAft>
              <a:defRPr/>
            </a:pPr>
            <a:r>
              <a:rPr lang="he-IL" kern="0" dirty="0">
                <a:solidFill>
                  <a:prstClr val="black"/>
                </a:solidFill>
                <a:latin typeface="Arial"/>
                <a:cs typeface="Arial"/>
              </a:rPr>
              <a:t>    פחמן דו-חמצני הוא תוצר של פירוק הגלוקוז. בעת פירוק הגלוקוז משתחררת אנרגיה </a:t>
            </a:r>
          </a:p>
          <a:p>
            <a:pPr fontAlgn="auto">
              <a:spcBef>
                <a:spcPts val="0"/>
              </a:spcBef>
              <a:spcAft>
                <a:spcPts val="0"/>
              </a:spcAft>
              <a:defRPr/>
            </a:pPr>
            <a:r>
              <a:rPr lang="he-IL" kern="0" dirty="0">
                <a:solidFill>
                  <a:prstClr val="black"/>
                </a:solidFill>
                <a:latin typeface="Arial"/>
                <a:cs typeface="Arial"/>
              </a:rPr>
              <a:t>    רבה.</a:t>
            </a:r>
          </a:p>
          <a:p>
            <a:pPr fontAlgn="auto">
              <a:spcBef>
                <a:spcPts val="0"/>
              </a:spcBef>
              <a:spcAft>
                <a:spcPts val="0"/>
              </a:spcAft>
              <a:defRPr/>
            </a:pPr>
            <a:r>
              <a:rPr lang="he-IL" kern="0" dirty="0">
                <a:solidFill>
                  <a:prstClr val="black"/>
                </a:solidFill>
                <a:latin typeface="Arial"/>
                <a:cs typeface="Arial"/>
              </a:rPr>
              <a:t>    התוצרים (פחמן דו-חמצני ומים) הם חומרים </a:t>
            </a:r>
            <a:r>
              <a:rPr lang="he-IL" kern="0" noProof="1">
                <a:solidFill>
                  <a:prstClr val="black"/>
                </a:solidFill>
                <a:latin typeface="Arial"/>
                <a:cs typeface="Arial"/>
              </a:rPr>
              <a:t>אנאורגניים</a:t>
            </a:r>
            <a:r>
              <a:rPr lang="he-IL" kern="0" dirty="0">
                <a:solidFill>
                  <a:prstClr val="black"/>
                </a:solidFill>
                <a:latin typeface="Arial"/>
                <a:cs typeface="Arial"/>
              </a:rPr>
              <a:t>, שכמות האנרגיה הכימית שבהם </a:t>
            </a:r>
          </a:p>
          <a:p>
            <a:pPr fontAlgn="auto">
              <a:spcBef>
                <a:spcPts val="0"/>
              </a:spcBef>
              <a:spcAft>
                <a:spcPts val="0"/>
              </a:spcAft>
              <a:defRPr/>
            </a:pPr>
            <a:r>
              <a:rPr lang="he-IL" kern="0" dirty="0">
                <a:solidFill>
                  <a:prstClr val="black"/>
                </a:solidFill>
                <a:latin typeface="Arial"/>
                <a:cs typeface="Arial"/>
              </a:rPr>
              <a:t>    מעטה.</a:t>
            </a:r>
          </a:p>
        </p:txBody>
      </p:sp>
      <p:sp>
        <p:nvSpPr>
          <p:cNvPr id="7" name="TextBox 6"/>
          <p:cNvSpPr txBox="1"/>
          <p:nvPr/>
        </p:nvSpPr>
        <p:spPr>
          <a:xfrm>
            <a:off x="231775" y="692150"/>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12:</a:t>
            </a:r>
          </a:p>
          <a:p>
            <a:pPr fontAlgn="auto">
              <a:spcBef>
                <a:spcPts val="0"/>
              </a:spcBef>
              <a:spcAft>
                <a:spcPts val="0"/>
              </a:spcAft>
              <a:defRPr/>
            </a:pPr>
            <a:r>
              <a:rPr lang="he-IL" kern="0" dirty="0">
                <a:solidFill>
                  <a:srgbClr val="1D4C72"/>
                </a:solidFill>
              </a:rPr>
              <a:t>א. דרגו את החומרים הבאים מבחינת כמות האנרגיה האצורה בהם, מן הקטן אל הגדול:</a:t>
            </a:r>
          </a:p>
          <a:p>
            <a:pPr fontAlgn="auto">
              <a:spcBef>
                <a:spcPts val="0"/>
              </a:spcBef>
              <a:spcAft>
                <a:spcPts val="0"/>
              </a:spcAft>
              <a:defRPr/>
            </a:pPr>
            <a:r>
              <a:rPr lang="he-IL" kern="0" dirty="0">
                <a:solidFill>
                  <a:srgbClr val="1D4C72"/>
                </a:solidFill>
              </a:rPr>
              <a:t>    פחמן דו-חמצני, גלוקוז (חד-סוכר), סוכרוז (דו-סוכר).</a:t>
            </a:r>
          </a:p>
          <a:p>
            <a:pPr fontAlgn="auto">
              <a:spcBef>
                <a:spcPts val="0"/>
              </a:spcBef>
              <a:spcAft>
                <a:spcPts val="0"/>
              </a:spcAft>
              <a:defRPr/>
            </a:pPr>
            <a:r>
              <a:rPr lang="he-IL" kern="0" dirty="0">
                <a:solidFill>
                  <a:srgbClr val="1D4C72"/>
                </a:solidFill>
              </a:rPr>
              <a:t>ב. הסבירו את תשובתכם לסעיף א' על סמך הידוע לכם על תהליכי הפקת אנרגיה בתא. </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1E96B5-8DC2-436B-9F94-B1DA65970EDD}" type="slidenum">
              <a:rPr lang="he-IL" smtClean="0"/>
              <a:pPr fontAlgn="base">
                <a:spcBef>
                  <a:spcPct val="0"/>
                </a:spcBef>
                <a:spcAft>
                  <a:spcPct val="0"/>
                </a:spcAft>
                <a:defRPr/>
              </a:pPr>
              <a:t>38</a:t>
            </a:fld>
            <a:endParaRPr lang="he-IL" dirty="0" smtClean="0"/>
          </a:p>
        </p:txBody>
      </p:sp>
      <p:sp>
        <p:nvSpPr>
          <p:cNvPr id="8192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13: רעלים שפוגעים בנשימה התאית</a:t>
            </a:r>
            <a:endParaRPr lang="he-IL" sz="1800" smtClean="0"/>
          </a:p>
        </p:txBody>
      </p:sp>
      <p:sp>
        <p:nvSpPr>
          <p:cNvPr id="12" name="TextBox 11"/>
          <p:cNvSpPr txBox="1"/>
          <p:nvPr/>
        </p:nvSpPr>
        <p:spPr>
          <a:xfrm>
            <a:off x="214313" y="692150"/>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13:</a:t>
            </a:r>
          </a:p>
          <a:p>
            <a:pPr fontAlgn="auto">
              <a:spcBef>
                <a:spcPts val="0"/>
              </a:spcBef>
              <a:spcAft>
                <a:spcPts val="0"/>
              </a:spcAft>
              <a:defRPr/>
            </a:pPr>
            <a:r>
              <a:rPr lang="he-IL" kern="0" dirty="0">
                <a:solidFill>
                  <a:srgbClr val="1D4C72"/>
                </a:solidFill>
              </a:rPr>
              <a:t>רעלים הפוגעים בתהליך הנשימה התאית כגון: ציאניד, גורמים למוות מיָּדי (אחרי כמה דקות).  סיבת המוות היא:</a:t>
            </a:r>
          </a:p>
          <a:p>
            <a:pPr fontAlgn="auto">
              <a:spcBef>
                <a:spcPts val="0"/>
              </a:spcBef>
              <a:spcAft>
                <a:spcPts val="0"/>
              </a:spcAft>
              <a:defRPr/>
            </a:pPr>
            <a:r>
              <a:rPr lang="he-IL" kern="0" dirty="0">
                <a:solidFill>
                  <a:srgbClr val="1D4C72"/>
                </a:solidFill>
              </a:rPr>
              <a:t>א. מחסור באנרגיה (</a:t>
            </a:r>
            <a:r>
              <a:rPr lang="en-US" kern="0" dirty="0">
                <a:solidFill>
                  <a:srgbClr val="1D4C72"/>
                </a:solidFill>
              </a:rPr>
              <a:t>ATP</a:t>
            </a:r>
            <a:r>
              <a:rPr lang="he-IL" kern="0" dirty="0">
                <a:solidFill>
                  <a:srgbClr val="1D4C72"/>
                </a:solidFill>
              </a:rPr>
              <a:t>) בתאים</a:t>
            </a:r>
          </a:p>
          <a:p>
            <a:pPr fontAlgn="auto">
              <a:spcBef>
                <a:spcPts val="0"/>
              </a:spcBef>
              <a:spcAft>
                <a:spcPts val="0"/>
              </a:spcAft>
              <a:defRPr/>
            </a:pPr>
            <a:r>
              <a:rPr lang="he-IL" kern="0" dirty="0">
                <a:solidFill>
                  <a:srgbClr val="1D4C72"/>
                </a:solidFill>
              </a:rPr>
              <a:t>ב. מחסור בחמצן בגוף</a:t>
            </a:r>
          </a:p>
          <a:p>
            <a:pPr fontAlgn="auto">
              <a:spcBef>
                <a:spcPts val="0"/>
              </a:spcBef>
              <a:spcAft>
                <a:spcPts val="0"/>
              </a:spcAft>
              <a:defRPr/>
            </a:pPr>
            <a:r>
              <a:rPr lang="he-IL" kern="0" dirty="0">
                <a:solidFill>
                  <a:srgbClr val="1D4C72"/>
                </a:solidFill>
              </a:rPr>
              <a:t>ג. מחסור בגלוקוז בתאים</a:t>
            </a:r>
          </a:p>
          <a:p>
            <a:pPr fontAlgn="auto">
              <a:spcBef>
                <a:spcPts val="0"/>
              </a:spcBef>
              <a:spcAft>
                <a:spcPts val="0"/>
              </a:spcAft>
              <a:defRPr/>
            </a:pPr>
            <a:r>
              <a:rPr lang="he-IL" kern="0" dirty="0">
                <a:solidFill>
                  <a:srgbClr val="1D4C72"/>
                </a:solidFill>
              </a:rPr>
              <a:t>ד. הצטברות פחמן דו-חמצני בתאים</a:t>
            </a:r>
          </a:p>
        </p:txBody>
      </p:sp>
      <p:sp>
        <p:nvSpPr>
          <p:cNvPr id="6"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A316E3-225A-4C25-B356-FDFACCF21E40}"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 name="TextBox 11"/>
          <p:cNvSpPr txBox="1"/>
          <p:nvPr/>
        </p:nvSpPr>
        <p:spPr>
          <a:xfrm>
            <a:off x="214313" y="692150"/>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13:</a:t>
            </a:r>
          </a:p>
          <a:p>
            <a:pPr fontAlgn="auto">
              <a:spcBef>
                <a:spcPts val="0"/>
              </a:spcBef>
              <a:spcAft>
                <a:spcPts val="0"/>
              </a:spcAft>
              <a:defRPr/>
            </a:pPr>
            <a:r>
              <a:rPr lang="he-IL" kern="0" dirty="0">
                <a:solidFill>
                  <a:srgbClr val="1D4C72"/>
                </a:solidFill>
              </a:rPr>
              <a:t>רעלים הפוגעים בתהליך הנשימה התאית כגון: ציאניד, גורמים למוות מיָּדי (אחרי</a:t>
            </a:r>
            <a:r>
              <a:rPr lang="he-IL" kern="0" dirty="0">
                <a:solidFill>
                  <a:schemeClr val="tx2"/>
                </a:solidFill>
              </a:rPr>
              <a:t> כמה </a:t>
            </a:r>
            <a:r>
              <a:rPr lang="he-IL" kern="0" dirty="0">
                <a:solidFill>
                  <a:srgbClr val="1D4C72"/>
                </a:solidFill>
              </a:rPr>
              <a:t>דקות).  סיבת המוות היא:</a:t>
            </a:r>
          </a:p>
          <a:p>
            <a:pPr fontAlgn="auto">
              <a:spcBef>
                <a:spcPts val="0"/>
              </a:spcBef>
              <a:spcAft>
                <a:spcPts val="0"/>
              </a:spcAft>
              <a:defRPr/>
            </a:pPr>
            <a:r>
              <a:rPr lang="he-IL" kern="0" dirty="0">
                <a:solidFill>
                  <a:srgbClr val="1D4C72"/>
                </a:solidFill>
              </a:rPr>
              <a:t>א. מחסור באנרגיה (</a:t>
            </a:r>
            <a:r>
              <a:rPr lang="en-US" kern="0" dirty="0">
                <a:solidFill>
                  <a:srgbClr val="1D4C72"/>
                </a:solidFill>
              </a:rPr>
              <a:t>ATP</a:t>
            </a:r>
            <a:r>
              <a:rPr lang="he-IL" kern="0" dirty="0">
                <a:solidFill>
                  <a:srgbClr val="1D4C72"/>
                </a:solidFill>
              </a:rPr>
              <a:t>) בתאים</a:t>
            </a:r>
          </a:p>
          <a:p>
            <a:pPr fontAlgn="auto">
              <a:spcBef>
                <a:spcPts val="0"/>
              </a:spcBef>
              <a:spcAft>
                <a:spcPts val="0"/>
              </a:spcAft>
              <a:defRPr/>
            </a:pPr>
            <a:r>
              <a:rPr lang="he-IL" kern="0" dirty="0">
                <a:solidFill>
                  <a:srgbClr val="1D4C72"/>
                </a:solidFill>
              </a:rPr>
              <a:t>ב. מחסור בחמצן בגוף</a:t>
            </a:r>
          </a:p>
          <a:p>
            <a:pPr fontAlgn="auto">
              <a:spcBef>
                <a:spcPts val="0"/>
              </a:spcBef>
              <a:spcAft>
                <a:spcPts val="0"/>
              </a:spcAft>
              <a:defRPr/>
            </a:pPr>
            <a:r>
              <a:rPr lang="he-IL" kern="0" dirty="0">
                <a:solidFill>
                  <a:srgbClr val="1D4C72"/>
                </a:solidFill>
              </a:rPr>
              <a:t>ג. מחסור בגלוקוז בתאים</a:t>
            </a:r>
          </a:p>
          <a:p>
            <a:pPr fontAlgn="auto">
              <a:spcBef>
                <a:spcPts val="0"/>
              </a:spcBef>
              <a:spcAft>
                <a:spcPts val="0"/>
              </a:spcAft>
              <a:defRPr/>
            </a:pPr>
            <a:r>
              <a:rPr lang="he-IL" kern="0" dirty="0">
                <a:solidFill>
                  <a:srgbClr val="1D4C72"/>
                </a:solidFill>
              </a:rPr>
              <a:t>ד. הצטברות פחמן דו חמצני בתאים</a:t>
            </a:r>
          </a:p>
        </p:txBody>
      </p:sp>
      <p:sp>
        <p:nvSpPr>
          <p:cNvPr id="13" name="Rectangle 20"/>
          <p:cNvSpPr/>
          <p:nvPr/>
        </p:nvSpPr>
        <p:spPr bwMode="auto">
          <a:xfrm>
            <a:off x="285750" y="3357563"/>
            <a:ext cx="8196263" cy="7858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תשובה א'</a:t>
            </a:r>
          </a:p>
          <a:p>
            <a:pPr fontAlgn="auto">
              <a:spcBef>
                <a:spcPts val="0"/>
              </a:spcBef>
              <a:spcAft>
                <a:spcPts val="0"/>
              </a:spcAft>
              <a:defRPr/>
            </a:pPr>
            <a:endParaRPr lang="he-IL" kern="0" dirty="0">
              <a:solidFill>
                <a:prstClr val="black"/>
              </a:solidFill>
              <a:latin typeface="Arial"/>
              <a:cs typeface="Aria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65054" y="3861048"/>
            <a:ext cx="8455025" cy="1152128"/>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מלבן 6"/>
          <p:cNvSpPr/>
          <p:nvPr/>
        </p:nvSpPr>
        <p:spPr>
          <a:xfrm>
            <a:off x="265054" y="2492896"/>
            <a:ext cx="8455025" cy="1152128"/>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 name="מלבן 1"/>
          <p:cNvSpPr/>
          <p:nvPr/>
        </p:nvSpPr>
        <p:spPr>
          <a:xfrm>
            <a:off x="231775" y="1124744"/>
            <a:ext cx="8455025" cy="1152128"/>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20868F-FD38-43B7-87A4-40D1F8ABAA63}"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תהליכים צורכי אנרגיה </a:t>
            </a:r>
            <a:r>
              <a:rPr lang="he-IL" sz="1800" b="1" dirty="0" smtClean="0">
                <a:solidFill>
                  <a:schemeClr val="accent3"/>
                </a:solidFill>
                <a:ea typeface="+mn-ea"/>
              </a:rPr>
              <a:t>הנעשים </a:t>
            </a:r>
            <a:r>
              <a:rPr lang="he-IL" sz="1800" b="1" dirty="0" smtClean="0">
                <a:solidFill>
                  <a:srgbClr val="FF6600"/>
                </a:solidFill>
                <a:ea typeface="+mn-ea"/>
              </a:rPr>
              <a:t>בתאים</a:t>
            </a:r>
            <a:endParaRPr lang="he-IL" sz="1800" dirty="0" smtClean="0"/>
          </a:p>
        </p:txBody>
      </p:sp>
      <p:sp>
        <p:nvSpPr>
          <p:cNvPr id="10" name="Rectangle 17"/>
          <p:cNvSpPr/>
          <p:nvPr/>
        </p:nvSpPr>
        <p:spPr>
          <a:xfrm>
            <a:off x="231775" y="620713"/>
            <a:ext cx="8455025" cy="4229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במהלך חיי התא </a:t>
            </a:r>
            <a:r>
              <a:rPr lang="he-IL" kern="0" dirty="0">
                <a:solidFill>
                  <a:prstClr val="black"/>
                </a:solidFill>
              </a:rPr>
              <a:t>נעשות בו פעילויות רבות שלביצוען נדרשת השקעת אנרגיה כגון:</a:t>
            </a:r>
          </a:p>
          <a:p>
            <a:pPr fontAlgn="auto">
              <a:spcBef>
                <a:spcPts val="0"/>
              </a:spcBef>
              <a:spcAft>
                <a:spcPts val="0"/>
              </a:spcAft>
              <a:defRPr/>
            </a:pPr>
            <a:endParaRPr lang="he-IL" kern="0" dirty="0">
              <a:solidFill>
                <a:prstClr val="black"/>
              </a:solidFill>
            </a:endParaRPr>
          </a:p>
          <a:p>
            <a:pPr fontAlgn="auto">
              <a:spcBef>
                <a:spcPts val="0"/>
              </a:spcBef>
              <a:spcAft>
                <a:spcPts val="0"/>
              </a:spcAft>
              <a:buFontTx/>
              <a:buBlip>
                <a:blip r:embed="rId2"/>
              </a:buBlip>
              <a:defRPr/>
            </a:pPr>
            <a:r>
              <a:rPr lang="he-IL" sz="2000" dirty="0">
                <a:solidFill>
                  <a:prstClr val="black"/>
                </a:solidFill>
              </a:rPr>
              <a:t> </a:t>
            </a:r>
            <a:r>
              <a:rPr lang="he-IL" b="1" dirty="0">
                <a:solidFill>
                  <a:srgbClr val="FF6600"/>
                </a:solidFill>
              </a:rPr>
              <a:t>העברה </a:t>
            </a:r>
            <a:r>
              <a:rPr lang="he-IL" b="1" dirty="0" smtClean="0">
                <a:solidFill>
                  <a:schemeClr val="accent3"/>
                </a:solidFill>
              </a:rPr>
              <a:t>פעילה</a:t>
            </a:r>
            <a:endParaRPr lang="he-IL" dirty="0">
              <a:solidFill>
                <a:schemeClr val="accent3"/>
              </a:solidFill>
            </a:endParaRPr>
          </a:p>
          <a:p>
            <a:pPr fontAlgn="auto">
              <a:spcBef>
                <a:spcPts val="0"/>
              </a:spcBef>
              <a:spcAft>
                <a:spcPts val="0"/>
              </a:spcAft>
              <a:defRPr/>
            </a:pPr>
            <a:r>
              <a:rPr lang="he-IL" dirty="0">
                <a:solidFill>
                  <a:prstClr val="black"/>
                </a:solidFill>
              </a:rPr>
              <a:t>   העברה פעילה של חומרים בין התא </a:t>
            </a:r>
            <a:r>
              <a:rPr lang="he-IL" dirty="0">
                <a:solidFill>
                  <a:srgbClr val="006600"/>
                </a:solidFill>
              </a:rPr>
              <a:t>לבין</a:t>
            </a:r>
            <a:r>
              <a:rPr lang="he-IL" dirty="0">
                <a:solidFill>
                  <a:prstClr val="black"/>
                </a:solidFill>
              </a:rPr>
              <a:t> סביבתו, </a:t>
            </a:r>
            <a:r>
              <a:rPr lang="he-IL" dirty="0">
                <a:solidFill>
                  <a:schemeClr val="tx1"/>
                </a:solidFill>
              </a:rPr>
              <a:t>הנעשית על ידי המשאבות בקרום התא. </a:t>
            </a:r>
          </a:p>
          <a:p>
            <a:pPr fontAlgn="auto">
              <a:spcBef>
                <a:spcPts val="0"/>
              </a:spcBef>
              <a:spcAft>
                <a:spcPts val="0"/>
              </a:spcAft>
              <a:defRPr/>
            </a:pPr>
            <a:r>
              <a:rPr lang="he-IL" dirty="0">
                <a:solidFill>
                  <a:schemeClr val="tx1"/>
                </a:solidFill>
              </a:rPr>
              <a:t>   לעתים מושקעת בתהליך זה כשליש מהאנרגיה המופקת בתאים ואף יותר.</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buFontTx/>
              <a:buBlip>
                <a:blip r:embed="rId2"/>
              </a:buBlip>
              <a:defRPr/>
            </a:pPr>
            <a:r>
              <a:rPr lang="he-IL" dirty="0">
                <a:solidFill>
                  <a:schemeClr val="accent3"/>
                </a:solidFill>
              </a:rPr>
              <a:t> </a:t>
            </a:r>
            <a:r>
              <a:rPr lang="he-IL" b="1" dirty="0">
                <a:solidFill>
                  <a:schemeClr val="accent3"/>
                </a:solidFill>
              </a:rPr>
              <a:t>מטבוליזם (=חילוף חומרים</a:t>
            </a:r>
            <a:r>
              <a:rPr lang="he-IL" b="1" dirty="0" smtClean="0">
                <a:solidFill>
                  <a:schemeClr val="accent3"/>
                </a:solidFill>
              </a:rPr>
              <a:t>) </a:t>
            </a:r>
            <a:endParaRPr lang="he-IL" b="1" dirty="0">
              <a:solidFill>
                <a:schemeClr val="accent3"/>
              </a:solidFill>
            </a:endParaRPr>
          </a:p>
          <a:p>
            <a:pPr fontAlgn="auto">
              <a:spcBef>
                <a:spcPts val="0"/>
              </a:spcBef>
              <a:spcAft>
                <a:spcPts val="0"/>
              </a:spcAft>
              <a:defRPr/>
            </a:pPr>
            <a:r>
              <a:rPr lang="he-IL" dirty="0">
                <a:solidFill>
                  <a:prstClr val="black"/>
                </a:solidFill>
              </a:rPr>
              <a:t>   תהליכי פ</a:t>
            </a:r>
            <a:r>
              <a:rPr lang="he-IL" dirty="0">
                <a:solidFill>
                  <a:srgbClr val="006600"/>
                </a:solidFill>
              </a:rPr>
              <a:t>י</a:t>
            </a:r>
            <a:r>
              <a:rPr lang="he-IL" dirty="0">
                <a:solidFill>
                  <a:prstClr val="black"/>
                </a:solidFill>
              </a:rPr>
              <a:t>רוק והרכבת חומרים. </a:t>
            </a:r>
          </a:p>
          <a:p>
            <a:pPr fontAlgn="auto">
              <a:spcBef>
                <a:spcPts val="0"/>
              </a:spcBef>
              <a:spcAft>
                <a:spcPts val="0"/>
              </a:spcAft>
              <a:defRPr/>
            </a:pPr>
            <a:r>
              <a:rPr lang="he-IL" dirty="0">
                <a:solidFill>
                  <a:prstClr val="black"/>
                </a:solidFill>
              </a:rPr>
              <a:t>   דוגמה: הרכבת חלבונים מחומצות אמיניות </a:t>
            </a:r>
            <a:r>
              <a:rPr lang="he-IL" dirty="0" err="1" smtClean="0">
                <a:solidFill>
                  <a:prstClr val="black"/>
                </a:solidFill>
              </a:rPr>
              <a:t>בריבוזומים</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r>
              <a:rPr lang="he-IL" dirty="0">
                <a:solidFill>
                  <a:srgbClr val="FF6600"/>
                </a:solidFill>
              </a:rPr>
              <a:t> </a:t>
            </a:r>
            <a:r>
              <a:rPr lang="he-IL" b="1" dirty="0" smtClean="0">
                <a:solidFill>
                  <a:srgbClr val="FF6600"/>
                </a:solidFill>
              </a:rPr>
              <a:t>תנועה</a:t>
            </a:r>
            <a:r>
              <a:rPr lang="he-IL" dirty="0" smtClean="0">
                <a:solidFill>
                  <a:srgbClr val="FF6600"/>
                </a:solidFill>
              </a:rPr>
              <a:t>            </a:t>
            </a:r>
            <a:endParaRPr lang="he-IL" dirty="0">
              <a:solidFill>
                <a:srgbClr val="FF6600"/>
              </a:solidFill>
            </a:endParaRPr>
          </a:p>
          <a:p>
            <a:pPr fontAlgn="auto">
              <a:spcBef>
                <a:spcPts val="0"/>
              </a:spcBef>
              <a:spcAft>
                <a:spcPts val="0"/>
              </a:spcAft>
              <a:defRPr/>
            </a:pPr>
            <a:r>
              <a:rPr lang="he-IL" dirty="0">
                <a:solidFill>
                  <a:prstClr val="black"/>
                </a:solidFill>
              </a:rPr>
              <a:t>  תנועה בתוך התא ותנועה של התא. דוגמה: תנועה של תא זרע.</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2"/>
              </a:buBlip>
              <a:defRPr/>
            </a:pPr>
            <a:endParaRPr lang="he-IL" sz="2000" dirty="0">
              <a:solidFill>
                <a:prstClr val="black"/>
              </a:solidFill>
            </a:endParaRPr>
          </a:p>
          <a:p>
            <a:pPr fontAlgn="auto">
              <a:spcBef>
                <a:spcPts val="0"/>
              </a:spcBef>
              <a:spcAft>
                <a:spcPts val="0"/>
              </a:spcAft>
              <a:defRPr/>
            </a:pPr>
            <a:endParaRPr lang="he-IL" sz="2000" dirty="0">
              <a:solidFill>
                <a:prstClr val="black"/>
              </a:solidFill>
            </a:endParaRPr>
          </a:p>
        </p:txBody>
      </p:sp>
      <p:sp>
        <p:nvSpPr>
          <p:cNvPr id="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xfrm>
            <a:off x="360363"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2D8E707-15B0-4450-BBEA-D7BC67F6CE03}"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141288" y="57150"/>
            <a:ext cx="8769350" cy="441325"/>
          </a:xfrm>
        </p:spPr>
        <p:txBody>
          <a:bodyPr/>
          <a:lstStyle/>
          <a:p>
            <a:pPr fontAlgn="auto">
              <a:defRPr/>
            </a:pPr>
            <a:r>
              <a:rPr lang="he-IL" sz="1800" b="1" dirty="0" smtClean="0">
                <a:solidFill>
                  <a:srgbClr val="FF6600"/>
                </a:solidFill>
                <a:ea typeface="+mn-ea"/>
              </a:rPr>
              <a:t>רק כשליש מן האנרגיה המשתררת בנשימה התאית מנוצל לבניית </a:t>
            </a:r>
            <a:r>
              <a:rPr lang="en-US" sz="1800" b="1" dirty="0" smtClean="0">
                <a:solidFill>
                  <a:srgbClr val="FF6600"/>
                </a:solidFill>
                <a:ea typeface="+mn-ea"/>
              </a:rPr>
              <a:t>ATP</a:t>
            </a:r>
            <a:r>
              <a:rPr lang="he-IL" sz="1800" b="1" dirty="0" smtClean="0">
                <a:solidFill>
                  <a:srgbClr val="FF6600"/>
                </a:solidFill>
                <a:ea typeface="+mn-ea"/>
              </a:rPr>
              <a:t>. השאר נפלט </a:t>
            </a:r>
            <a:r>
              <a:rPr lang="he-IL" sz="1800" b="1" dirty="0" smtClean="0">
                <a:solidFill>
                  <a:schemeClr val="accent3"/>
                </a:solidFill>
                <a:ea typeface="+mn-ea"/>
              </a:rPr>
              <a:t>בתור</a:t>
            </a:r>
            <a:r>
              <a:rPr lang="he-IL" sz="1800" b="1" dirty="0" smtClean="0">
                <a:solidFill>
                  <a:srgbClr val="FF6600"/>
                </a:solidFill>
                <a:ea typeface="+mn-ea"/>
              </a:rPr>
              <a:t> חום</a:t>
            </a:r>
            <a:endParaRPr lang="he-IL" sz="1800" dirty="0" smtClean="0"/>
          </a:p>
        </p:txBody>
      </p:sp>
      <p:sp>
        <p:nvSpPr>
          <p:cNvPr id="7" name="TextBox 6"/>
          <p:cNvSpPr txBox="1"/>
          <p:nvPr/>
        </p:nvSpPr>
        <p:spPr>
          <a:xfrm>
            <a:off x="566738" y="560388"/>
            <a:ext cx="8183562" cy="2030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                                                                                      </a:t>
            </a:r>
          </a:p>
          <a:p>
            <a:pPr fontAlgn="auto">
              <a:spcBef>
                <a:spcPts val="0"/>
              </a:spcBef>
              <a:spcAft>
                <a:spcPts val="0"/>
              </a:spcAft>
              <a:defRPr/>
            </a:pPr>
            <a:endParaRPr lang="he-IL" dirty="0"/>
          </a:p>
          <a:p>
            <a:pPr fontAlgn="auto">
              <a:spcBef>
                <a:spcPts val="0"/>
              </a:spcBef>
              <a:spcAft>
                <a:spcPts val="0"/>
              </a:spcAft>
              <a:defRPr/>
            </a:pPr>
            <a:endParaRPr lang="he-IL" dirty="0"/>
          </a:p>
        </p:txBody>
      </p:sp>
      <p:sp>
        <p:nvSpPr>
          <p:cNvPr id="8" name="TextBox 7"/>
          <p:cNvSpPr txBox="1"/>
          <p:nvPr/>
        </p:nvSpPr>
        <p:spPr>
          <a:xfrm>
            <a:off x="315913" y="565150"/>
            <a:ext cx="8183562" cy="3140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כשני שלישים מהאנרגיה המשתחררת בעת פירוק הגלוקוז נפלטים בתור חום, ורק כשליש מנוצל ליצירת </a:t>
            </a:r>
            <a:r>
              <a:rPr lang="en-US" dirty="0"/>
              <a:t>ATP</a:t>
            </a:r>
            <a:r>
              <a:rPr lang="he-IL" dirty="0"/>
              <a:t>.</a:t>
            </a:r>
          </a:p>
          <a:p>
            <a:pPr fontAlgn="auto">
              <a:spcBef>
                <a:spcPts val="0"/>
              </a:spcBef>
              <a:spcAft>
                <a:spcPts val="0"/>
              </a:spcAft>
              <a:defRPr/>
            </a:pPr>
            <a:r>
              <a:rPr lang="he-IL" dirty="0"/>
              <a:t>גם בתהליכים אחרים המתרחשים בתא (כגון פירוק </a:t>
            </a:r>
            <a:r>
              <a:rPr lang="en-US" dirty="0"/>
              <a:t>ATP</a:t>
            </a:r>
            <a:r>
              <a:rPr lang="he-IL" dirty="0"/>
              <a:t> ל-</a:t>
            </a:r>
            <a:r>
              <a:rPr lang="en-US" dirty="0"/>
              <a:t>ADP</a:t>
            </a:r>
            <a:r>
              <a:rPr lang="he-IL" dirty="0"/>
              <a:t> ו-</a:t>
            </a:r>
            <a:r>
              <a:rPr lang="en-US" dirty="0"/>
              <a:t>Pi</a:t>
            </a:r>
            <a:r>
              <a:rPr lang="he-IL" dirty="0"/>
              <a:t> , התכווצות תאי שריר) מרבית האנרגיה משתחררת בתור אנרגיית חום.</a:t>
            </a:r>
          </a:p>
          <a:p>
            <a:pPr fontAlgn="auto">
              <a:spcBef>
                <a:spcPts val="0"/>
              </a:spcBef>
              <a:spcAft>
                <a:spcPts val="0"/>
              </a:spcAft>
              <a:defRPr/>
            </a:pPr>
            <a:endParaRPr lang="he-IL" dirty="0"/>
          </a:p>
          <a:p>
            <a:pPr fontAlgn="auto">
              <a:spcBef>
                <a:spcPts val="0"/>
              </a:spcBef>
              <a:spcAft>
                <a:spcPts val="0"/>
              </a:spcAft>
              <a:defRPr/>
            </a:pPr>
            <a:r>
              <a:rPr lang="he-IL" dirty="0"/>
              <a:t>ועדיין זו ניצולת גבוהה מאוד של אנרגיה.</a:t>
            </a:r>
            <a:r>
              <a:rPr lang="he-IL" dirty="0">
                <a:solidFill>
                  <a:schemeClr val="accent6">
                    <a:lumMod val="50000"/>
                    <a:lumOff val="50000"/>
                  </a:schemeClr>
                </a:solidFill>
              </a:rPr>
              <a:t> </a:t>
            </a:r>
            <a:r>
              <a:rPr lang="he-IL" dirty="0"/>
              <a:t>לשם השוואה:</a:t>
            </a:r>
          </a:p>
          <a:p>
            <a:pPr fontAlgn="auto">
              <a:spcBef>
                <a:spcPts val="0"/>
              </a:spcBef>
              <a:spcAft>
                <a:spcPts val="0"/>
              </a:spcAft>
              <a:defRPr/>
            </a:pPr>
            <a:r>
              <a:rPr lang="he-IL" dirty="0"/>
              <a:t>במכוניות משוכללות מנוצלים רק כ- 25% מהאנרגיה המשתחררת משרֵפת הדלק, </a:t>
            </a:r>
          </a:p>
          <a:p>
            <a:pPr fontAlgn="auto">
              <a:spcBef>
                <a:spcPts val="0"/>
              </a:spcBef>
              <a:spcAft>
                <a:spcPts val="0"/>
              </a:spcAft>
              <a:defRPr/>
            </a:pPr>
            <a:r>
              <a:rPr lang="he-IL" dirty="0"/>
              <a:t>השאר נפלט בתור חום, ולכן יש במכונית מנגנון לקירור המנוע (רדיאטור).</a:t>
            </a:r>
          </a:p>
          <a:p>
            <a:pPr fontAlgn="auto">
              <a:spcBef>
                <a:spcPts val="0"/>
              </a:spcBef>
              <a:spcAft>
                <a:spcPts val="0"/>
              </a:spcAft>
              <a:defRPr/>
            </a:pPr>
            <a:endParaRPr lang="he-IL" dirty="0"/>
          </a:p>
          <a:p>
            <a:pPr fontAlgn="auto">
              <a:spcBef>
                <a:spcPts val="0"/>
              </a:spcBef>
              <a:spcAft>
                <a:spcPts val="0"/>
              </a:spcAft>
              <a:defRPr/>
            </a:pPr>
            <a:endParaRPr lang="he-IL" dirty="0">
              <a:solidFill>
                <a:srgbClr val="FF0000"/>
              </a:solidFill>
            </a:endParaRPr>
          </a:p>
          <a:p>
            <a:pPr fontAlgn="auto">
              <a:spcBef>
                <a:spcPts val="0"/>
              </a:spcBef>
              <a:spcAft>
                <a:spcPts val="0"/>
              </a:spcAft>
              <a:defRPr/>
            </a:pPr>
            <a:endParaRPr lang="he-IL" dirty="0"/>
          </a:p>
        </p:txBody>
      </p:sp>
      <p:grpSp>
        <p:nvGrpSpPr>
          <p:cNvPr id="83975" name="קבוצה 7176"/>
          <p:cNvGrpSpPr>
            <a:grpSpLocks/>
          </p:cNvGrpSpPr>
          <p:nvPr/>
        </p:nvGrpSpPr>
        <p:grpSpPr bwMode="auto">
          <a:xfrm>
            <a:off x="166688" y="3240088"/>
            <a:ext cx="8586787" cy="2711450"/>
            <a:chOff x="-106630" y="3144931"/>
            <a:chExt cx="8991404" cy="2712290"/>
          </a:xfrm>
        </p:grpSpPr>
        <p:grpSp>
          <p:nvGrpSpPr>
            <p:cNvPr id="83976" name="קבוצה 7172"/>
            <p:cNvGrpSpPr>
              <a:grpSpLocks/>
            </p:cNvGrpSpPr>
            <p:nvPr/>
          </p:nvGrpSpPr>
          <p:grpSpPr bwMode="auto">
            <a:xfrm>
              <a:off x="-106630" y="3144931"/>
              <a:ext cx="8933271" cy="2712290"/>
              <a:chOff x="438164" y="2800989"/>
              <a:chExt cx="8933271" cy="2712290"/>
            </a:xfrm>
          </p:grpSpPr>
          <p:grpSp>
            <p:nvGrpSpPr>
              <p:cNvPr id="83981" name="קבוצה 27"/>
              <p:cNvGrpSpPr>
                <a:grpSpLocks/>
              </p:cNvGrpSpPr>
              <p:nvPr/>
            </p:nvGrpSpPr>
            <p:grpSpPr bwMode="auto">
              <a:xfrm>
                <a:off x="546269" y="2800989"/>
                <a:ext cx="8825166" cy="2687876"/>
                <a:chOff x="-74866" y="3347885"/>
                <a:chExt cx="8825166" cy="2687876"/>
              </a:xfrm>
            </p:grpSpPr>
            <p:pic>
              <p:nvPicPr>
                <p:cNvPr id="839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682" y="3526588"/>
                  <a:ext cx="2236787"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513" y="3375326"/>
                  <a:ext cx="2236787"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 y="3468173"/>
                  <a:ext cx="2236787"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931232" y="3908446"/>
                  <a:ext cx="872710" cy="67807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b="1" dirty="0">
                      <a:latin typeface="+mn-lt"/>
                      <a:cs typeface="+mn-cs"/>
                    </a:rPr>
                    <a:t>ATP</a:t>
                  </a:r>
                  <a:endParaRPr lang="he-IL" b="1" dirty="0">
                    <a:latin typeface="+mn-lt"/>
                    <a:cs typeface="+mn-cs"/>
                  </a:endParaRPr>
                </a:p>
              </p:txBody>
            </p:sp>
            <p:sp>
              <p:nvSpPr>
                <p:cNvPr id="14" name="TextBox 13"/>
                <p:cNvSpPr txBox="1"/>
                <p:nvPr/>
              </p:nvSpPr>
              <p:spPr>
                <a:xfrm>
                  <a:off x="3806560" y="4872357"/>
                  <a:ext cx="1148652" cy="647901"/>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b="1" dirty="0">
                      <a:latin typeface="+mn-lt"/>
                      <a:cs typeface="+mn-cs"/>
                    </a:rPr>
                    <a:t>ADP+Pi</a:t>
                  </a:r>
                  <a:endParaRPr lang="he-IL" b="1" dirty="0">
                    <a:latin typeface="+mn-lt"/>
                    <a:cs typeface="+mn-cs"/>
                  </a:endParaRPr>
                </a:p>
              </p:txBody>
            </p:sp>
            <p:sp>
              <p:nvSpPr>
                <p:cNvPr id="16" name="חץ ימינה 15"/>
                <p:cNvSpPr/>
                <p:nvPr/>
              </p:nvSpPr>
              <p:spPr bwMode="auto">
                <a:xfrm>
                  <a:off x="2485027" y="4456303"/>
                  <a:ext cx="844451" cy="5145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חץ למטה 11"/>
                <p:cNvSpPr/>
                <p:nvPr/>
              </p:nvSpPr>
              <p:spPr>
                <a:xfrm>
                  <a:off x="2526585" y="4726262"/>
                  <a:ext cx="605079" cy="8860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חץ ימינה 25"/>
                <p:cNvSpPr/>
                <p:nvPr/>
              </p:nvSpPr>
              <p:spPr bwMode="auto">
                <a:xfrm>
                  <a:off x="5789688" y="4287976"/>
                  <a:ext cx="746375" cy="4414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חץ למעלה 22"/>
                <p:cNvSpPr/>
                <p:nvPr/>
              </p:nvSpPr>
              <p:spPr>
                <a:xfrm>
                  <a:off x="5854519" y="3908446"/>
                  <a:ext cx="495367" cy="54785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חץ מעוקל שמאלה 23"/>
                <p:cNvSpPr/>
                <p:nvPr/>
              </p:nvSpPr>
              <p:spPr>
                <a:xfrm>
                  <a:off x="4764047" y="4316560"/>
                  <a:ext cx="329136" cy="7622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29" name="חץ מעוקל שמאלה 28"/>
                <p:cNvSpPr/>
                <p:nvPr/>
              </p:nvSpPr>
              <p:spPr>
                <a:xfrm rot="10800000">
                  <a:off x="3902973" y="4275272"/>
                  <a:ext cx="325812" cy="727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30" name="TextBox 29"/>
                <p:cNvSpPr txBox="1"/>
                <p:nvPr/>
              </p:nvSpPr>
              <p:spPr>
                <a:xfrm>
                  <a:off x="2453444" y="5388454"/>
                  <a:ext cx="556871" cy="647901"/>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dirty="0">
                      <a:solidFill>
                        <a:srgbClr val="FF0000"/>
                      </a:solidFill>
                      <a:latin typeface="+mn-lt"/>
                      <a:cs typeface="+mn-cs"/>
                    </a:rPr>
                    <a:t>חום</a:t>
                  </a:r>
                </a:p>
              </p:txBody>
            </p:sp>
            <p:sp>
              <p:nvSpPr>
                <p:cNvPr id="31" name="TextBox 30"/>
                <p:cNvSpPr txBox="1"/>
                <p:nvPr/>
              </p:nvSpPr>
              <p:spPr>
                <a:xfrm>
                  <a:off x="5822934" y="3347885"/>
                  <a:ext cx="558534" cy="647901"/>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dirty="0">
                      <a:solidFill>
                        <a:srgbClr val="FF0000"/>
                      </a:solidFill>
                      <a:latin typeface="+mn-lt"/>
                      <a:cs typeface="+mn-cs"/>
                    </a:rPr>
                    <a:t>חום</a:t>
                  </a:r>
                </a:p>
              </p:txBody>
            </p:sp>
            <p:sp>
              <p:nvSpPr>
                <p:cNvPr id="27" name="מלבן 26"/>
                <p:cNvSpPr/>
                <p:nvPr/>
              </p:nvSpPr>
              <p:spPr>
                <a:xfrm>
                  <a:off x="2278901" y="4586518"/>
                  <a:ext cx="403940" cy="4922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מלבן 32"/>
                <p:cNvSpPr/>
                <p:nvPr/>
              </p:nvSpPr>
              <p:spPr>
                <a:xfrm>
                  <a:off x="5595199" y="4316560"/>
                  <a:ext cx="405602" cy="3096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TextBox 2"/>
                <p:cNvSpPr txBox="1"/>
                <p:nvPr/>
              </p:nvSpPr>
              <p:spPr>
                <a:xfrm>
                  <a:off x="116244" y="4351496"/>
                  <a:ext cx="1115406" cy="123863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b="1" dirty="0">
                      <a:solidFill>
                        <a:schemeClr val="tx1">
                          <a:lumMod val="50000"/>
                          <a:lumOff val="50000"/>
                        </a:schemeClr>
                      </a:solidFill>
                      <a:latin typeface="+mn-lt"/>
                      <a:cs typeface="+mn-cs"/>
                    </a:rPr>
                    <a:t>נשימה תאית</a:t>
                  </a:r>
                </a:p>
              </p:txBody>
            </p:sp>
          </p:grpSp>
          <p:sp>
            <p:nvSpPr>
              <p:cNvPr id="7171" name="מלבן 7170"/>
              <p:cNvSpPr/>
              <p:nvPr/>
            </p:nvSpPr>
            <p:spPr>
              <a:xfrm>
                <a:off x="438164" y="2827984"/>
                <a:ext cx="1073849" cy="2685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70" name="אליפסה 7169"/>
              <p:cNvSpPr/>
              <p:nvPr/>
            </p:nvSpPr>
            <p:spPr>
              <a:xfrm>
                <a:off x="930206" y="3345670"/>
                <a:ext cx="1422933" cy="1367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9" name="TextBox 38"/>
              <p:cNvSpPr txBox="1"/>
              <p:nvPr/>
            </p:nvSpPr>
            <p:spPr>
              <a:xfrm>
                <a:off x="1106410" y="3591809"/>
                <a:ext cx="1246728" cy="895627"/>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b="1" dirty="0">
                    <a:latin typeface="+mn-lt"/>
                    <a:cs typeface="+mn-cs"/>
                  </a:rPr>
                  <a:t>נשימה תאית</a:t>
                </a:r>
              </a:p>
            </p:txBody>
          </p:sp>
          <p:sp>
            <p:nvSpPr>
              <p:cNvPr id="7172" name="חץ שמאלה 7171"/>
              <p:cNvSpPr/>
              <p:nvPr/>
            </p:nvSpPr>
            <p:spPr>
              <a:xfrm>
                <a:off x="1295913" y="3121763"/>
                <a:ext cx="216100" cy="3239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42" name="אליפסה 41"/>
            <p:cNvSpPr/>
            <p:nvPr/>
          </p:nvSpPr>
          <p:spPr>
            <a:xfrm>
              <a:off x="7054577" y="3634032"/>
              <a:ext cx="1422933" cy="1368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מלבן 42"/>
            <p:cNvSpPr/>
            <p:nvPr/>
          </p:nvSpPr>
          <p:spPr>
            <a:xfrm>
              <a:off x="7884067" y="3171926"/>
              <a:ext cx="1000707" cy="2685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74" name="TextBox 7173"/>
            <p:cNvSpPr txBox="1"/>
            <p:nvPr/>
          </p:nvSpPr>
          <p:spPr>
            <a:xfrm>
              <a:off x="6928242" y="3892875"/>
              <a:ext cx="1557579" cy="74635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b="1" dirty="0">
                  <a:latin typeface="+mn-lt"/>
                  <a:cs typeface="+mn-cs"/>
                </a:rPr>
                <a:t>תהליכים </a:t>
              </a:r>
            </a:p>
            <a:p>
              <a:pPr algn="ctr" fontAlgn="auto">
                <a:spcBef>
                  <a:spcPts val="0"/>
                </a:spcBef>
                <a:spcAft>
                  <a:spcPts val="0"/>
                </a:spcAft>
                <a:defRPr/>
              </a:pPr>
              <a:r>
                <a:rPr lang="he-IL" b="1" dirty="0">
                  <a:latin typeface="+mn-lt"/>
                  <a:cs typeface="+mn-cs"/>
                </a:rPr>
                <a:t>צורכי אנרגיה</a:t>
              </a:r>
            </a:p>
          </p:txBody>
        </p:sp>
        <p:sp>
          <p:nvSpPr>
            <p:cNvPr id="7176" name="חץ ימינה 7175"/>
            <p:cNvSpPr/>
            <p:nvPr/>
          </p:nvSpPr>
          <p:spPr>
            <a:xfrm>
              <a:off x="7884067" y="4901250"/>
              <a:ext cx="216100" cy="4160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34"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5"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8CA932-8AFB-4850-B8EC-DE8548F28F9D}"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5" name="TextBox 4"/>
          <p:cNvSpPr txBox="1"/>
          <p:nvPr/>
        </p:nvSpPr>
        <p:spPr>
          <a:xfrm>
            <a:off x="214313"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14:</a:t>
            </a:r>
          </a:p>
          <a:p>
            <a:pPr fontAlgn="auto">
              <a:spcBef>
                <a:spcPts val="0"/>
              </a:spcBef>
              <a:spcAft>
                <a:spcPts val="0"/>
              </a:spcAft>
              <a:defRPr/>
            </a:pPr>
            <a:r>
              <a:rPr lang="he-IL" kern="0" dirty="0">
                <a:solidFill>
                  <a:srgbClr val="1D4C72"/>
                </a:solidFill>
              </a:rPr>
              <a:t>בפירוק גלוקוז בתא:</a:t>
            </a:r>
          </a:p>
          <a:p>
            <a:pPr fontAlgn="auto">
              <a:spcBef>
                <a:spcPts val="0"/>
              </a:spcBef>
              <a:spcAft>
                <a:spcPts val="0"/>
              </a:spcAft>
              <a:defRPr/>
            </a:pPr>
            <a:r>
              <a:rPr lang="he-IL" kern="0" dirty="0">
                <a:solidFill>
                  <a:srgbClr val="1D4C72"/>
                </a:solidFill>
              </a:rPr>
              <a:t>   א. אין שחרור של חום.</a:t>
            </a:r>
            <a:endParaRPr lang="en-US" kern="0" dirty="0">
              <a:solidFill>
                <a:srgbClr val="1D4C72"/>
              </a:solidFill>
            </a:endParaRPr>
          </a:p>
          <a:p>
            <a:pPr fontAlgn="auto">
              <a:spcBef>
                <a:spcPts val="0"/>
              </a:spcBef>
              <a:spcAft>
                <a:spcPts val="0"/>
              </a:spcAft>
              <a:defRPr/>
            </a:pPr>
            <a:r>
              <a:rPr lang="he-IL" kern="0" dirty="0">
                <a:solidFill>
                  <a:srgbClr val="1D4C72"/>
                </a:solidFill>
              </a:rPr>
              <a:t>   ב. חלק מן האנרגיה משתחרר </a:t>
            </a:r>
            <a:r>
              <a:rPr lang="he-IL" kern="0" dirty="0">
                <a:solidFill>
                  <a:schemeClr val="tx2"/>
                </a:solidFill>
              </a:rPr>
              <a:t>בתור</a:t>
            </a:r>
            <a:r>
              <a:rPr lang="he-IL" kern="0" dirty="0">
                <a:solidFill>
                  <a:srgbClr val="1D4C72"/>
                </a:solidFill>
              </a:rPr>
              <a:t> אנרגיית חום. </a:t>
            </a:r>
            <a:endParaRPr lang="en-US" kern="0" dirty="0">
              <a:solidFill>
                <a:srgbClr val="1D4C72"/>
              </a:solidFill>
            </a:endParaRPr>
          </a:p>
          <a:p>
            <a:pPr fontAlgn="auto">
              <a:spcBef>
                <a:spcPts val="0"/>
              </a:spcBef>
              <a:spcAft>
                <a:spcPts val="0"/>
              </a:spcAft>
              <a:defRPr/>
            </a:pPr>
            <a:r>
              <a:rPr lang="he-IL" kern="0" dirty="0">
                <a:solidFill>
                  <a:srgbClr val="1D4C72"/>
                </a:solidFill>
              </a:rPr>
              <a:t>   ג. נקלט חום מן הסביבה.    </a:t>
            </a:r>
          </a:p>
          <a:p>
            <a:pPr fontAlgn="auto">
              <a:spcBef>
                <a:spcPts val="0"/>
              </a:spcBef>
              <a:spcAft>
                <a:spcPts val="0"/>
              </a:spcAft>
              <a:defRPr/>
            </a:pPr>
            <a:r>
              <a:rPr lang="he-IL" kern="0" dirty="0">
                <a:solidFill>
                  <a:srgbClr val="1D4C72"/>
                </a:solidFill>
              </a:rPr>
              <a:t>   ד. כל האנרגיה המשתחררת משמשת לבניית </a:t>
            </a:r>
            <a:r>
              <a:rPr lang="en-US" sz="1500" kern="0" dirty="0">
                <a:solidFill>
                  <a:srgbClr val="1D4C72"/>
                </a:solidFill>
              </a:rPr>
              <a:t>ATP</a:t>
            </a:r>
            <a:r>
              <a:rPr lang="he-IL" kern="0" dirty="0">
                <a:solidFill>
                  <a:srgbClr val="1D4C72"/>
                </a:solidFill>
              </a:rPr>
              <a:t>.  </a:t>
            </a:r>
            <a:endParaRPr lang="en-US" kern="0"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D3912F-1F4E-4755-93A6-9E302839DF67}"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TextBox 4"/>
          <p:cNvSpPr txBox="1"/>
          <p:nvPr/>
        </p:nvSpPr>
        <p:spPr>
          <a:xfrm>
            <a:off x="214313"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14:</a:t>
            </a:r>
          </a:p>
          <a:p>
            <a:pPr fontAlgn="auto">
              <a:spcBef>
                <a:spcPts val="0"/>
              </a:spcBef>
              <a:spcAft>
                <a:spcPts val="0"/>
              </a:spcAft>
              <a:defRPr/>
            </a:pPr>
            <a:r>
              <a:rPr lang="he-IL" kern="0" dirty="0">
                <a:solidFill>
                  <a:srgbClr val="1D4C72"/>
                </a:solidFill>
              </a:rPr>
              <a:t>בפירוק גלוקוז בתא:</a:t>
            </a:r>
          </a:p>
          <a:p>
            <a:pPr fontAlgn="auto">
              <a:spcBef>
                <a:spcPts val="0"/>
              </a:spcBef>
              <a:spcAft>
                <a:spcPts val="0"/>
              </a:spcAft>
              <a:defRPr/>
            </a:pPr>
            <a:r>
              <a:rPr lang="he-IL" kern="0" dirty="0">
                <a:solidFill>
                  <a:srgbClr val="1D4C72"/>
                </a:solidFill>
              </a:rPr>
              <a:t>   א. אין שחרור של חום.</a:t>
            </a:r>
            <a:endParaRPr lang="en-US" kern="0" dirty="0">
              <a:solidFill>
                <a:srgbClr val="1D4C72"/>
              </a:solidFill>
            </a:endParaRPr>
          </a:p>
          <a:p>
            <a:pPr fontAlgn="auto">
              <a:spcBef>
                <a:spcPts val="0"/>
              </a:spcBef>
              <a:spcAft>
                <a:spcPts val="0"/>
              </a:spcAft>
              <a:defRPr/>
            </a:pPr>
            <a:r>
              <a:rPr lang="he-IL" kern="0" dirty="0">
                <a:solidFill>
                  <a:srgbClr val="1D4C72"/>
                </a:solidFill>
              </a:rPr>
              <a:t>   ב. חלק מן האנרגיה משתחרר </a:t>
            </a:r>
            <a:r>
              <a:rPr lang="he-IL" kern="0" dirty="0">
                <a:solidFill>
                  <a:schemeClr val="tx2"/>
                </a:solidFill>
              </a:rPr>
              <a:t>בתור אנרגיית חום. </a:t>
            </a:r>
            <a:endParaRPr lang="en-US" kern="0" dirty="0">
              <a:solidFill>
                <a:schemeClr val="tx2"/>
              </a:solidFill>
            </a:endParaRPr>
          </a:p>
          <a:p>
            <a:pPr fontAlgn="auto">
              <a:spcBef>
                <a:spcPts val="0"/>
              </a:spcBef>
              <a:spcAft>
                <a:spcPts val="0"/>
              </a:spcAft>
              <a:defRPr/>
            </a:pPr>
            <a:r>
              <a:rPr lang="he-IL" kern="0" dirty="0">
                <a:solidFill>
                  <a:schemeClr val="tx2"/>
                </a:solidFill>
              </a:rPr>
              <a:t>   ג. נקלט חום מן הסביבה.    </a:t>
            </a:r>
          </a:p>
          <a:p>
            <a:pPr fontAlgn="auto">
              <a:spcBef>
                <a:spcPts val="0"/>
              </a:spcBef>
              <a:spcAft>
                <a:spcPts val="0"/>
              </a:spcAft>
              <a:defRPr/>
            </a:pPr>
            <a:r>
              <a:rPr lang="he-IL" kern="0" dirty="0">
                <a:solidFill>
                  <a:schemeClr val="tx2"/>
                </a:solidFill>
              </a:rPr>
              <a:t>   ד. כל האנרגיה המשתחררת משמשת לבניית </a:t>
            </a:r>
            <a:r>
              <a:rPr lang="en-US" sz="1500" b="1" kern="0" dirty="0">
                <a:solidFill>
                  <a:schemeClr val="tx2"/>
                </a:solidFill>
              </a:rPr>
              <a:t>ATP</a:t>
            </a:r>
            <a:r>
              <a:rPr lang="he-IL" kern="0" dirty="0">
                <a:solidFill>
                  <a:schemeClr val="tx2"/>
                </a:solidFill>
              </a:rPr>
              <a:t>.  </a:t>
            </a:r>
            <a:endParaRPr lang="en-US" kern="0" dirty="0">
              <a:solidFill>
                <a:schemeClr val="tx2"/>
              </a:solidFill>
            </a:endParaRPr>
          </a:p>
        </p:txBody>
      </p:sp>
      <p:sp>
        <p:nvSpPr>
          <p:cNvPr id="7" name="Rectangle 20"/>
          <p:cNvSpPr/>
          <p:nvPr/>
        </p:nvSpPr>
        <p:spPr bwMode="auto">
          <a:xfrm>
            <a:off x="300038" y="2857500"/>
            <a:ext cx="8196262" cy="8572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9AC386A-F60F-490E-B686-9325845A3820}"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 ניצולֶת</a:t>
            </a:r>
            <a:endParaRPr lang="he-IL" sz="1800" dirty="0" smtClean="0"/>
          </a:p>
        </p:txBody>
      </p:sp>
      <p:sp>
        <p:nvSpPr>
          <p:cNvPr id="7" name="TextBox 6"/>
          <p:cNvSpPr txBox="1"/>
          <p:nvPr/>
        </p:nvSpPr>
        <p:spPr>
          <a:xfrm>
            <a:off x="230188" y="620713"/>
            <a:ext cx="8397875" cy="6477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fontAlgn="auto">
              <a:spcBef>
                <a:spcPts val="0"/>
              </a:spcBef>
              <a:spcAft>
                <a:spcPts val="0"/>
              </a:spcAft>
              <a:defRPr/>
            </a:pPr>
            <a:r>
              <a:rPr lang="he-IL" kern="0" dirty="0">
                <a:solidFill>
                  <a:srgbClr val="1D4C72"/>
                </a:solidFill>
              </a:rPr>
              <a:t>טמפרטורת האוויר בחדר סגור ומלא אנשים עולה עם הזמן. הסבירו מדוע. </a:t>
            </a:r>
            <a:endParaRPr lang="en-US" kern="0" dirty="0">
              <a:solidFill>
                <a:srgbClr val="1D4C72"/>
              </a:solidFil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474277-BBFC-4321-A7F0-CECE50515609}"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325438" y="620713"/>
            <a:ext cx="8397875" cy="6477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fontAlgn="auto">
              <a:spcBef>
                <a:spcPts val="0"/>
              </a:spcBef>
              <a:spcAft>
                <a:spcPts val="0"/>
              </a:spcAft>
              <a:defRPr/>
            </a:pPr>
            <a:r>
              <a:rPr lang="he-IL" kern="0" dirty="0">
                <a:solidFill>
                  <a:srgbClr val="1D4C72"/>
                </a:solidFill>
              </a:rPr>
              <a:t>טמפרטורת האוויר בחדר סגור ומלא אנשים עולה עם הזמן . הסבירו מדוע. </a:t>
            </a:r>
            <a:endParaRPr lang="en-US" kern="0" dirty="0">
              <a:solidFill>
                <a:srgbClr val="1D4C72"/>
              </a:solidFill>
            </a:endParaRPr>
          </a:p>
        </p:txBody>
      </p:sp>
      <p:sp>
        <p:nvSpPr>
          <p:cNvPr id="8" name="Rectangle 20"/>
          <p:cNvSpPr/>
          <p:nvPr/>
        </p:nvSpPr>
        <p:spPr bwMode="auto">
          <a:xfrm>
            <a:off x="528638" y="1638300"/>
            <a:ext cx="8196262" cy="12192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חלק </a:t>
            </a:r>
            <a:r>
              <a:rPr lang="he-IL" kern="0" dirty="0">
                <a:latin typeface="Arial"/>
                <a:cs typeface="Arial"/>
              </a:rPr>
              <a:t>מהאנרגיה הנוצרת בתאי גופם של האנשים בחדר בתהליכים שונים כגון: תהליך הנשימה התאית, נפלט בתור חום לסביבה</a:t>
            </a:r>
            <a:r>
              <a:rPr lang="he-IL" kern="0" dirty="0">
                <a:solidFill>
                  <a:prstClr val="black"/>
                </a:solidFill>
                <a:latin typeface="Arial"/>
                <a:cs typeface="Arial"/>
              </a:rPr>
              <a:t>, ועקב כך טמפרטורת הסביבה עולה.</a:t>
            </a: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448D54-CAA8-499F-A483-D4F38C22ADDA}" type="slidenum">
              <a:rPr lang="he-IL" smtClean="0"/>
              <a:pPr fontAlgn="base">
                <a:spcBef>
                  <a:spcPct val="0"/>
                </a:spcBef>
                <a:spcAft>
                  <a:spcPct val="0"/>
                </a:spcAft>
                <a:defRPr/>
              </a:pPr>
              <a:t>45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 גלגולי האנרגיה בנשימה התאית</a:t>
            </a:r>
            <a:endParaRPr lang="he-IL" sz="1800" dirty="0" smtClean="0"/>
          </a:p>
        </p:txBody>
      </p:sp>
      <p:sp>
        <p:nvSpPr>
          <p:cNvPr id="7" name="TextBox 6"/>
          <p:cNvSpPr txBox="1"/>
          <p:nvPr/>
        </p:nvSpPr>
        <p:spPr>
          <a:xfrm>
            <a:off x="214313" y="528563"/>
            <a:ext cx="8397875" cy="3692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איזה תרשים מתאר את גלגולי האנרגיה בתהליך הנשימה התאית:</a:t>
            </a:r>
          </a:p>
          <a:p>
            <a:pPr fontAlgn="auto">
              <a:spcBef>
                <a:spcPts val="0"/>
              </a:spcBef>
              <a:spcAft>
                <a:spcPts val="0"/>
              </a:spcAft>
              <a:defRPr/>
            </a:pPr>
            <a:r>
              <a:rPr lang="he-IL" kern="0" dirty="0">
                <a:solidFill>
                  <a:srgbClr val="1D4C72"/>
                </a:solidFill>
              </a:rPr>
              <a:t>                              </a:t>
            </a:r>
          </a:p>
          <a:p>
            <a:pPr fontAlgn="auto">
              <a:spcBef>
                <a:spcPts val="0"/>
              </a:spcBef>
              <a:spcAft>
                <a:spcPts val="0"/>
              </a:spcAft>
              <a:defRPr/>
            </a:pPr>
            <a:r>
              <a:rPr lang="he-IL" kern="0" dirty="0">
                <a:solidFill>
                  <a:srgbClr val="1D4C72"/>
                </a:solidFill>
              </a:rPr>
              <a:t>א. אנרגיה כימית</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אנרגית חום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ג. אנרגיה כימית        אנרגית חום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ד. אנרגית חום        אנרגיה כימית</a:t>
            </a:r>
          </a:p>
        </p:txBody>
      </p:sp>
      <p:grpSp>
        <p:nvGrpSpPr>
          <p:cNvPr id="89094" name="קבוצה 24"/>
          <p:cNvGrpSpPr>
            <a:grpSpLocks/>
          </p:cNvGrpSpPr>
          <p:nvPr/>
        </p:nvGrpSpPr>
        <p:grpSpPr bwMode="auto">
          <a:xfrm>
            <a:off x="4897438" y="1079301"/>
            <a:ext cx="2311400" cy="2925763"/>
            <a:chOff x="5144008" y="1035620"/>
            <a:chExt cx="2310896" cy="2925168"/>
          </a:xfrm>
        </p:grpSpPr>
        <p:grpSp>
          <p:nvGrpSpPr>
            <p:cNvPr id="89095" name="קבוצה 22"/>
            <p:cNvGrpSpPr>
              <a:grpSpLocks/>
            </p:cNvGrpSpPr>
            <p:nvPr/>
          </p:nvGrpSpPr>
          <p:grpSpPr bwMode="auto">
            <a:xfrm>
              <a:off x="6813694" y="1322899"/>
              <a:ext cx="641210" cy="2637889"/>
              <a:chOff x="6813694" y="1484305"/>
              <a:chExt cx="641210" cy="1678442"/>
            </a:xfrm>
          </p:grpSpPr>
          <p:cxnSp>
            <p:nvCxnSpPr>
              <p:cNvPr id="3" name="מחבר חץ ישר 2"/>
              <p:cNvCxnSpPr/>
              <p:nvPr/>
            </p:nvCxnSpPr>
            <p:spPr>
              <a:xfrm flipH="1" flipV="1">
                <a:off x="6813694" y="1484306"/>
                <a:ext cx="360283" cy="7170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H="1">
                <a:off x="6842263" y="1629730"/>
                <a:ext cx="360283" cy="7877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flipV="1">
                <a:off x="7021611" y="2029648"/>
                <a:ext cx="396788" cy="7170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7021611" y="2154874"/>
                <a:ext cx="396788" cy="109068"/>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H="1">
                <a:off x="6942253" y="2630533"/>
                <a:ext cx="344413" cy="0"/>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a:off x="7042244" y="3162747"/>
                <a:ext cx="412660" cy="0"/>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144008" y="1035620"/>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אנרגיה כימית</a:t>
              </a:r>
            </a:p>
          </p:txBody>
        </p:sp>
        <p:sp>
          <p:nvSpPr>
            <p:cNvPr id="26" name="TextBox 25"/>
            <p:cNvSpPr txBox="1"/>
            <p:nvPr/>
          </p:nvSpPr>
          <p:spPr>
            <a:xfrm>
              <a:off x="5318595" y="1905393"/>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אנרגיה כימית</a:t>
              </a:r>
            </a:p>
          </p:txBody>
        </p:sp>
        <p:sp>
          <p:nvSpPr>
            <p:cNvPr id="27" name="TextBox 26"/>
            <p:cNvSpPr txBox="1"/>
            <p:nvPr/>
          </p:nvSpPr>
          <p:spPr>
            <a:xfrm>
              <a:off x="5310659" y="2311710"/>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אנרגית חום</a:t>
              </a:r>
            </a:p>
          </p:txBody>
        </p:sp>
        <p:sp>
          <p:nvSpPr>
            <p:cNvPr id="28" name="TextBox 27"/>
            <p:cNvSpPr txBox="1"/>
            <p:nvPr/>
          </p:nvSpPr>
          <p:spPr>
            <a:xfrm>
              <a:off x="5144008" y="1486378"/>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אנרגית חום</a:t>
              </a:r>
            </a:p>
          </p:txBody>
        </p:sp>
      </p:grpSp>
      <p:sp>
        <p:nvSpPr>
          <p:cNvPr id="1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E5E792-D4EC-4521-894A-438D23431ECA}" type="slidenum">
              <a:rPr lang="he-IL" smtClean="0"/>
              <a:pPr fontAlgn="base">
                <a:spcBef>
                  <a:spcPct val="0"/>
                </a:spcBef>
                <a:spcAft>
                  <a:spcPct val="0"/>
                </a:spcAft>
                <a:defRPr/>
              </a:pPr>
              <a:t>46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20"/>
          <p:cNvSpPr/>
          <p:nvPr/>
        </p:nvSpPr>
        <p:spPr bwMode="auto">
          <a:xfrm>
            <a:off x="428625" y="4714875"/>
            <a:ext cx="8196263" cy="14287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  </a:t>
            </a:r>
          </a:p>
          <a:p>
            <a:pPr fontAlgn="auto">
              <a:spcBef>
                <a:spcPts val="0"/>
              </a:spcBef>
              <a:spcAft>
                <a:spcPts val="0"/>
              </a:spcAft>
              <a:defRPr/>
            </a:pPr>
            <a:r>
              <a:rPr lang="he-IL" kern="0" dirty="0">
                <a:solidFill>
                  <a:prstClr val="black"/>
                </a:solidFill>
                <a:latin typeface="Arial"/>
                <a:cs typeface="Arial"/>
              </a:rPr>
              <a:t>בגלוקוז אצורה אנרגיה כימית. חלק מהאנרגיה המשתחררת אצורה ב-</a:t>
            </a:r>
            <a:r>
              <a:rPr lang="en-US" kern="0" dirty="0">
                <a:solidFill>
                  <a:prstClr val="black"/>
                </a:solidFill>
                <a:latin typeface="Arial"/>
                <a:cs typeface="Arial"/>
              </a:rPr>
              <a:t>ATP</a:t>
            </a:r>
            <a:r>
              <a:rPr lang="he-IL" kern="0" dirty="0">
                <a:solidFill>
                  <a:prstClr val="black"/>
                </a:solidFill>
                <a:latin typeface="Arial"/>
                <a:cs typeface="Arial"/>
              </a:rPr>
              <a:t> (אנרגיה כימית) והשאר נפלט </a:t>
            </a:r>
            <a:r>
              <a:rPr lang="he-IL" kern="0" dirty="0">
                <a:latin typeface="Arial"/>
                <a:cs typeface="Arial"/>
              </a:rPr>
              <a:t>בתור </a:t>
            </a:r>
            <a:r>
              <a:rPr lang="he-IL" kern="0" dirty="0">
                <a:solidFill>
                  <a:prstClr val="black"/>
                </a:solidFill>
                <a:latin typeface="Arial"/>
                <a:cs typeface="Arial"/>
              </a:rPr>
              <a:t>חום.</a:t>
            </a: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20" name="TextBox 19"/>
          <p:cNvSpPr txBox="1"/>
          <p:nvPr/>
        </p:nvSpPr>
        <p:spPr>
          <a:xfrm>
            <a:off x="214313" y="528563"/>
            <a:ext cx="8397875" cy="36925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איזה תרשים מתאר את גלגולי האנרגיה בתהליך הנשימה התאית:</a:t>
            </a:r>
          </a:p>
          <a:p>
            <a:pPr fontAlgn="auto">
              <a:spcBef>
                <a:spcPts val="0"/>
              </a:spcBef>
              <a:spcAft>
                <a:spcPts val="0"/>
              </a:spcAft>
              <a:defRPr/>
            </a:pPr>
            <a:r>
              <a:rPr lang="he-IL" kern="0" dirty="0">
                <a:solidFill>
                  <a:srgbClr val="1D4C72"/>
                </a:solidFill>
              </a:rPr>
              <a:t>                              </a:t>
            </a:r>
          </a:p>
          <a:p>
            <a:pPr fontAlgn="auto">
              <a:spcBef>
                <a:spcPts val="0"/>
              </a:spcBef>
              <a:spcAft>
                <a:spcPts val="0"/>
              </a:spcAft>
              <a:defRPr/>
            </a:pPr>
            <a:r>
              <a:rPr lang="he-IL" kern="0" dirty="0">
                <a:solidFill>
                  <a:srgbClr val="1D4C72"/>
                </a:solidFill>
              </a:rPr>
              <a:t>א. אנרגיה כימית</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אנרגית חום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ג. אנרגיה כימית        אנרגית חום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ד. אנרגית חום        אנרגיה כימית</a:t>
            </a:r>
          </a:p>
        </p:txBody>
      </p:sp>
      <p:grpSp>
        <p:nvGrpSpPr>
          <p:cNvPr id="90119" name="קבוצה 24"/>
          <p:cNvGrpSpPr>
            <a:grpSpLocks/>
          </p:cNvGrpSpPr>
          <p:nvPr/>
        </p:nvGrpSpPr>
        <p:grpSpPr bwMode="auto">
          <a:xfrm>
            <a:off x="4897438" y="1079301"/>
            <a:ext cx="2311400" cy="2925763"/>
            <a:chOff x="5144008" y="1035620"/>
            <a:chExt cx="2310896" cy="2925168"/>
          </a:xfrm>
        </p:grpSpPr>
        <p:grpSp>
          <p:nvGrpSpPr>
            <p:cNvPr id="90120" name="קבוצה 22"/>
            <p:cNvGrpSpPr>
              <a:grpSpLocks/>
            </p:cNvGrpSpPr>
            <p:nvPr/>
          </p:nvGrpSpPr>
          <p:grpSpPr bwMode="auto">
            <a:xfrm>
              <a:off x="6813694" y="1322901"/>
              <a:ext cx="641210" cy="2637892"/>
              <a:chOff x="6813694" y="1484305"/>
              <a:chExt cx="641210" cy="1678442"/>
            </a:xfrm>
          </p:grpSpPr>
          <p:cxnSp>
            <p:nvCxnSpPr>
              <p:cNvPr id="31" name="מחבר חץ ישר 30"/>
              <p:cNvCxnSpPr/>
              <p:nvPr/>
            </p:nvCxnSpPr>
            <p:spPr>
              <a:xfrm flipH="1" flipV="1">
                <a:off x="6813694" y="1484304"/>
                <a:ext cx="360283" cy="7170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6842263" y="1629729"/>
                <a:ext cx="360283" cy="7877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flipV="1">
                <a:off x="7021611" y="2029646"/>
                <a:ext cx="396788" cy="71702"/>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H="1">
                <a:off x="7021611" y="2154872"/>
                <a:ext cx="396788" cy="109068"/>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flipH="1">
                <a:off x="6942253" y="2630531"/>
                <a:ext cx="344413" cy="0"/>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H="1">
                <a:off x="7042244" y="3162744"/>
                <a:ext cx="412660" cy="0"/>
              </a:xfrm>
              <a:prstGeom prst="straightConnector1">
                <a:avLst/>
              </a:prstGeom>
              <a:ln>
                <a:solidFill>
                  <a:srgbClr val="6294D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5144008" y="1035620"/>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אנרגיה כימית</a:t>
              </a:r>
            </a:p>
          </p:txBody>
        </p:sp>
        <p:sp>
          <p:nvSpPr>
            <p:cNvPr id="25" name="TextBox 24"/>
            <p:cNvSpPr txBox="1"/>
            <p:nvPr/>
          </p:nvSpPr>
          <p:spPr>
            <a:xfrm>
              <a:off x="5318595" y="1905393"/>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אנרגיה כימית</a:t>
              </a:r>
            </a:p>
          </p:txBody>
        </p:sp>
        <p:sp>
          <p:nvSpPr>
            <p:cNvPr id="29" name="TextBox 28"/>
            <p:cNvSpPr txBox="1"/>
            <p:nvPr/>
          </p:nvSpPr>
          <p:spPr>
            <a:xfrm>
              <a:off x="5310659" y="2311710"/>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אנרגית חום</a:t>
              </a:r>
            </a:p>
          </p:txBody>
        </p:sp>
        <p:sp>
          <p:nvSpPr>
            <p:cNvPr id="30" name="TextBox 29"/>
            <p:cNvSpPr txBox="1"/>
            <p:nvPr/>
          </p:nvSpPr>
          <p:spPr>
            <a:xfrm>
              <a:off x="5144008" y="1486378"/>
              <a:ext cx="1669686" cy="5761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kern="0" dirty="0">
                  <a:solidFill>
                    <a:srgbClr val="1D4C72"/>
                  </a:solidFill>
                </a:rPr>
                <a:t>אנרגית חום</a:t>
              </a:r>
            </a:p>
          </p:txBody>
        </p:sp>
      </p:grpSp>
      <p:sp>
        <p:nvSpPr>
          <p:cNvPr id="1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FC2DFC-DBDE-4462-B124-08A60B550F09}" type="slidenum">
              <a:rPr lang="he-IL" smtClean="0"/>
              <a:pPr fontAlgn="base">
                <a:spcBef>
                  <a:spcPct val="0"/>
                </a:spcBef>
                <a:spcAft>
                  <a:spcPct val="0"/>
                </a:spcAft>
                <a:defRPr/>
              </a:pPr>
              <a:t>47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המיטוכונדריה – "תחנות הכוח" של התא האאוקריוטי</a:t>
            </a:r>
            <a:endParaRPr lang="he-IL" sz="1800" dirty="0" smtClean="0"/>
          </a:p>
        </p:txBody>
      </p:sp>
      <p:grpSp>
        <p:nvGrpSpPr>
          <p:cNvPr id="91141" name="קבוצה 7172"/>
          <p:cNvGrpSpPr>
            <a:grpSpLocks/>
          </p:cNvGrpSpPr>
          <p:nvPr/>
        </p:nvGrpSpPr>
        <p:grpSpPr bwMode="auto">
          <a:xfrm>
            <a:off x="107950" y="2219325"/>
            <a:ext cx="8837613" cy="4325938"/>
            <a:chOff x="71043" y="1847267"/>
            <a:chExt cx="8837918" cy="4326201"/>
          </a:xfrm>
        </p:grpSpPr>
        <p:sp>
          <p:nvSpPr>
            <p:cNvPr id="8" name="TextBox 7"/>
            <p:cNvSpPr txBox="1"/>
            <p:nvPr/>
          </p:nvSpPr>
          <p:spPr>
            <a:xfrm>
              <a:off x="7281717" y="3330082"/>
              <a:ext cx="1627244" cy="157013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הגדלה של מיטוכונדריון</a:t>
              </a:r>
            </a:p>
            <a:p>
              <a:pPr fontAlgn="auto">
                <a:spcBef>
                  <a:spcPts val="0"/>
                </a:spcBef>
                <a:spcAft>
                  <a:spcPts val="0"/>
                </a:spcAft>
                <a:defRPr/>
              </a:pPr>
              <a:r>
                <a:rPr lang="he-IL" sz="1600" kern="0" dirty="0">
                  <a:solidFill>
                    <a:srgbClr val="1D4C72"/>
                  </a:solidFill>
                  <a:latin typeface="Arial"/>
                  <a:cs typeface="Arial"/>
                </a:rPr>
                <a:t>אחד. אפשר לראות בתוכו</a:t>
              </a:r>
            </a:p>
            <a:p>
              <a:pPr fontAlgn="auto">
                <a:spcBef>
                  <a:spcPts val="0"/>
                </a:spcBef>
                <a:spcAft>
                  <a:spcPts val="0"/>
                </a:spcAft>
                <a:defRPr/>
              </a:pPr>
              <a:r>
                <a:rPr lang="he-IL" sz="1600" kern="0" dirty="0">
                  <a:solidFill>
                    <a:srgbClr val="1D4C72"/>
                  </a:solidFill>
                  <a:latin typeface="Arial"/>
                  <a:cs typeface="Arial"/>
                </a:rPr>
                <a:t>את את פיתולי הקרום הפנימי</a:t>
              </a:r>
            </a:p>
          </p:txBody>
        </p:sp>
        <p:sp>
          <p:nvSpPr>
            <p:cNvPr id="13" name="TextBox 12"/>
            <p:cNvSpPr txBox="1"/>
            <p:nvPr/>
          </p:nvSpPr>
          <p:spPr>
            <a:xfrm>
              <a:off x="594936" y="5533666"/>
              <a:ext cx="4107005" cy="58423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a:cs typeface="Arial"/>
                </a:rPr>
                <a:t>תמונה ממיקרוסקופ אלקטרוני של תא. אפשר לראות הרבה מיטוכונדריה בחלק העליון שלו</a:t>
              </a:r>
            </a:p>
          </p:txBody>
        </p:sp>
        <p:grpSp>
          <p:nvGrpSpPr>
            <p:cNvPr id="91145" name="קבוצה 4"/>
            <p:cNvGrpSpPr>
              <a:grpSpLocks/>
            </p:cNvGrpSpPr>
            <p:nvPr/>
          </p:nvGrpSpPr>
          <p:grpSpPr bwMode="auto">
            <a:xfrm>
              <a:off x="1199060" y="1859667"/>
              <a:ext cx="3482716" cy="3719664"/>
              <a:chOff x="971600" y="1830344"/>
              <a:chExt cx="3482716" cy="3719664"/>
            </a:xfrm>
          </p:grpSpPr>
          <p:pic>
            <p:nvPicPr>
              <p:cNvPr id="911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93405"/>
                <a:ext cx="3482716" cy="345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72335" y="1830645"/>
                <a:ext cx="2806797" cy="55407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FF0000"/>
                  </a:solidFill>
                </a:endParaRPr>
              </a:p>
              <a:p>
                <a:pPr eaLnBrk="1" hangingPunct="1">
                  <a:defRPr/>
                </a:pPr>
                <a:r>
                  <a:rPr lang="en-US" sz="1100" b="1" dirty="0" smtClean="0">
                    <a:solidFill>
                      <a:prstClr val="white"/>
                    </a:solidFill>
                    <a:cs typeface="Calibri" pitchFamily="34" charset="0"/>
                  </a:rPr>
                  <a:t>Helena sabanay, Weizmann institute </a:t>
                </a:r>
                <a:r>
                  <a:rPr lang="he-IL" sz="1200" b="1" dirty="0" smtClean="0">
                    <a:solidFill>
                      <a:prstClr val="white"/>
                    </a:solidFill>
                    <a:cs typeface="Calibri" pitchFamily="34" charset="0"/>
                  </a:rPr>
                  <a:t>©</a:t>
                </a:r>
                <a:endParaRPr lang="he-IL" sz="1200" dirty="0" smtClean="0">
                  <a:solidFill>
                    <a:prstClr val="white"/>
                  </a:solidFill>
                </a:endParaRPr>
              </a:p>
            </p:txBody>
          </p:sp>
        </p:grpSp>
        <p:grpSp>
          <p:nvGrpSpPr>
            <p:cNvPr id="91146" name="קבוצה 2"/>
            <p:cNvGrpSpPr>
              <a:grpSpLocks/>
            </p:cNvGrpSpPr>
            <p:nvPr/>
          </p:nvGrpSpPr>
          <p:grpSpPr bwMode="auto">
            <a:xfrm>
              <a:off x="4842597" y="1847267"/>
              <a:ext cx="2808312" cy="4326201"/>
              <a:chOff x="4842597" y="1847267"/>
              <a:chExt cx="2808312" cy="4326201"/>
            </a:xfrm>
          </p:grpSpPr>
          <p:pic>
            <p:nvPicPr>
              <p:cNvPr id="911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517" y="2085156"/>
                <a:ext cx="2178398" cy="408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843233" y="1847267"/>
                <a:ext cx="2808385" cy="55407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FF0000"/>
                  </a:solidFill>
                </a:endParaRPr>
              </a:p>
              <a:p>
                <a:pPr eaLnBrk="1" hangingPunct="1">
                  <a:defRPr/>
                </a:pPr>
                <a:r>
                  <a:rPr lang="en-US" sz="900" b="1" dirty="0" smtClean="0">
                    <a:solidFill>
                      <a:prstClr val="white"/>
                    </a:solidFill>
                    <a:cs typeface="Calibri" pitchFamily="34" charset="0"/>
                  </a:rPr>
                  <a:t>Helena sabanay, Weizmann institute</a:t>
                </a:r>
                <a:r>
                  <a:rPr lang="en-US" sz="1100" b="1" dirty="0" smtClean="0">
                    <a:solidFill>
                      <a:prstClr val="white"/>
                    </a:solidFill>
                    <a:cs typeface="Calibri" pitchFamily="34" charset="0"/>
                  </a:rPr>
                  <a:t> </a:t>
                </a:r>
                <a:r>
                  <a:rPr lang="he-IL" sz="1200" b="1" dirty="0" smtClean="0">
                    <a:solidFill>
                      <a:prstClr val="white"/>
                    </a:solidFill>
                    <a:cs typeface="Calibri" pitchFamily="34" charset="0"/>
                  </a:rPr>
                  <a:t>©</a:t>
                </a:r>
                <a:endParaRPr lang="he-IL" sz="1200" dirty="0" smtClean="0">
                  <a:solidFill>
                    <a:prstClr val="white"/>
                  </a:solidFill>
                </a:endParaRPr>
              </a:p>
            </p:txBody>
          </p:sp>
        </p:grpSp>
        <p:sp>
          <p:nvSpPr>
            <p:cNvPr id="17" name="TextBox 16"/>
            <p:cNvSpPr txBox="1"/>
            <p:nvPr/>
          </p:nvSpPr>
          <p:spPr>
            <a:xfrm>
              <a:off x="107557" y="2487069"/>
              <a:ext cx="1231943" cy="8303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rPr>
                <a:t>מיטוכונדריה</a:t>
              </a:r>
            </a:p>
            <a:p>
              <a:pPr algn="ctr">
                <a:defRPr/>
              </a:pPr>
              <a:r>
                <a:rPr lang="he-IL" sz="1600" dirty="0">
                  <a:solidFill>
                    <a:prstClr val="black"/>
                  </a:solidFill>
                </a:rPr>
                <a:t>(העיגולים השחורים)</a:t>
              </a:r>
            </a:p>
          </p:txBody>
        </p:sp>
        <p:cxnSp>
          <p:nvCxnSpPr>
            <p:cNvPr id="18" name="מחבר חץ ישר 17"/>
            <p:cNvCxnSpPr/>
            <p:nvPr/>
          </p:nvCxnSpPr>
          <p:spPr>
            <a:xfrm>
              <a:off x="1339500" y="2712508"/>
              <a:ext cx="639784" cy="471516"/>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1260122" y="2655354"/>
              <a:ext cx="1366884" cy="57153"/>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74585" y="3798424"/>
              <a:ext cx="1231943" cy="3397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white"/>
                  </a:solidFill>
                </a:rPr>
                <a:t>גרעין התא</a:t>
              </a:r>
            </a:p>
          </p:txBody>
        </p:sp>
        <p:sp>
          <p:nvSpPr>
            <p:cNvPr id="27" name="TextBox 26"/>
            <p:cNvSpPr txBox="1"/>
            <p:nvPr/>
          </p:nvSpPr>
          <p:spPr>
            <a:xfrm>
              <a:off x="71043" y="3850814"/>
              <a:ext cx="1046199" cy="33815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rPr>
                <a:t>קרום התא</a:t>
              </a:r>
            </a:p>
          </p:txBody>
        </p:sp>
        <p:cxnSp>
          <p:nvCxnSpPr>
            <p:cNvPr id="28" name="מחבר חץ ישר 27"/>
            <p:cNvCxnSpPr/>
            <p:nvPr/>
          </p:nvCxnSpPr>
          <p:spPr>
            <a:xfrm>
              <a:off x="1012463" y="4073077"/>
              <a:ext cx="247659" cy="42866"/>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95288" y="59469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כפי שלמדנו, תהליך הנשימה התאית האווירנית (השלב השני של תהליך הנשימה התאית) </a:t>
            </a:r>
            <a:r>
              <a:rPr lang="he-IL" noProof="1"/>
              <a:t>נעשה במיטוכונדריה. (ברבים=מיטוכונדריה, ביחיד=מיטוכונדריון</a:t>
            </a:r>
            <a:r>
              <a:rPr lang="he-IL" dirty="0" smtClean="0"/>
              <a:t>).</a:t>
            </a:r>
            <a:endParaRPr lang="he-IL" dirty="0"/>
          </a:p>
          <a:p>
            <a:pPr fontAlgn="auto">
              <a:spcBef>
                <a:spcPts val="0"/>
              </a:spcBef>
              <a:spcAft>
                <a:spcPts val="0"/>
              </a:spcAft>
              <a:defRPr/>
            </a:pPr>
            <a:r>
              <a:rPr lang="he-IL" dirty="0"/>
              <a:t>המיטוכונדריון הוא אברון גלילי המוקף שני קרומים.</a:t>
            </a:r>
          </a:p>
          <a:p>
            <a:pPr fontAlgn="auto">
              <a:spcBef>
                <a:spcPts val="0"/>
              </a:spcBef>
              <a:spcAft>
                <a:spcPts val="0"/>
              </a:spcAft>
              <a:defRPr/>
            </a:pPr>
            <a:r>
              <a:rPr lang="he-IL" dirty="0"/>
              <a:t>בקרום הפנימי יש פיתולים רבים, והודות להם שטח הפנים של הקרום גדול לעומת הנפח שהוא ממלא.</a:t>
            </a:r>
            <a:endParaRPr lang="he-IL" dirty="0">
              <a:solidFill>
                <a:srgbClr val="FF0000"/>
              </a:solidFill>
            </a:endParaRPr>
          </a:p>
          <a:p>
            <a:pPr fontAlgn="auto">
              <a:spcBef>
                <a:spcPts val="0"/>
              </a:spcBef>
              <a:spcAft>
                <a:spcPts val="0"/>
              </a:spcAft>
              <a:defRPr/>
            </a:pPr>
            <a:r>
              <a:rPr lang="he-IL" dirty="0"/>
              <a:t>בתאים </a:t>
            </a:r>
            <a:r>
              <a:rPr lang="he-IL" noProof="1"/>
              <a:t>פרוקריוטיים</a:t>
            </a:r>
            <a:r>
              <a:rPr lang="he-IL" dirty="0"/>
              <a:t> שאין להם אברונים, תהליך הנשימה התאית כולו נעשה </a:t>
            </a:r>
            <a:r>
              <a:rPr lang="he-IL" dirty="0" smtClean="0"/>
              <a:t>בציטופלסמה.</a:t>
            </a:r>
            <a:endParaRPr lang="he-IL" dirty="0"/>
          </a:p>
        </p:txBody>
      </p:sp>
      <p:sp>
        <p:nvSpPr>
          <p:cNvPr id="23"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4"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1AB6E6-CCB4-4D37-B391-0C3549FDB6E7}"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תמונה של מיטוכונדריה בתוך תא שריר</a:t>
            </a:r>
            <a:endParaRPr lang="he-IL" sz="1800" dirty="0" smtClean="0"/>
          </a:p>
        </p:txBody>
      </p:sp>
      <p:sp>
        <p:nvSpPr>
          <p:cNvPr id="8" name="TextBox 7"/>
          <p:cNvSpPr txBox="1"/>
          <p:nvPr/>
        </p:nvSpPr>
        <p:spPr>
          <a:xfrm>
            <a:off x="287338" y="592138"/>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בתמונה הבאה מראה </a:t>
            </a:r>
            <a:r>
              <a:rPr lang="he-IL" u="sng" dirty="0">
                <a:solidFill>
                  <a:prstClr val="black"/>
                </a:solidFill>
              </a:rPr>
              <a:t>חלק</a:t>
            </a:r>
            <a:r>
              <a:rPr lang="he-IL" dirty="0">
                <a:solidFill>
                  <a:prstClr val="black"/>
                </a:solidFill>
              </a:rPr>
              <a:t> מתא שריר. בתוך התא יש סיבי שריר (הנראים כמו חוטים מאורכים) ובניהם יש ריכוז גדול של מיטוכונדריה (העיגולים הכהים) המספקים אנרגיה להתכווצות.</a:t>
            </a:r>
          </a:p>
        </p:txBody>
      </p:sp>
      <p:grpSp>
        <p:nvGrpSpPr>
          <p:cNvPr id="92166" name="קבוצה 20"/>
          <p:cNvGrpSpPr>
            <a:grpSpLocks/>
          </p:cNvGrpSpPr>
          <p:nvPr/>
        </p:nvGrpSpPr>
        <p:grpSpPr bwMode="auto">
          <a:xfrm>
            <a:off x="1309688" y="1916113"/>
            <a:ext cx="7286625" cy="3960812"/>
            <a:chOff x="1803021" y="1916832"/>
            <a:chExt cx="6334142" cy="3204393"/>
          </a:xfrm>
        </p:grpSpPr>
        <p:sp>
          <p:nvSpPr>
            <p:cNvPr id="9" name="TextBox 8"/>
            <p:cNvSpPr txBox="1"/>
            <p:nvPr/>
          </p:nvSpPr>
          <p:spPr>
            <a:xfrm>
              <a:off x="3924061" y="1916832"/>
              <a:ext cx="1765004" cy="369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a:defRPr/>
              </a:pPr>
              <a:r>
                <a:rPr lang="he-IL" dirty="0">
                  <a:solidFill>
                    <a:prstClr val="black"/>
                  </a:solidFill>
                </a:rPr>
                <a:t>סיבי השריר</a:t>
              </a:r>
            </a:p>
          </p:txBody>
        </p:sp>
        <p:grpSp>
          <p:nvGrpSpPr>
            <p:cNvPr id="92169" name="קבוצה 19"/>
            <p:cNvGrpSpPr>
              <a:grpSpLocks/>
            </p:cNvGrpSpPr>
            <p:nvPr/>
          </p:nvGrpSpPr>
          <p:grpSpPr bwMode="auto">
            <a:xfrm>
              <a:off x="1803021" y="2286164"/>
              <a:ext cx="6334142" cy="2835061"/>
              <a:chOff x="1803021" y="2286164"/>
              <a:chExt cx="6334142" cy="2835061"/>
            </a:xfrm>
          </p:grpSpPr>
          <p:pic>
            <p:nvPicPr>
              <p:cNvPr id="92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21" y="2420888"/>
                <a:ext cx="4833937"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72159" y="3038048"/>
                <a:ext cx="1765004" cy="3698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מיטוכונדריה</a:t>
                </a:r>
              </a:p>
            </p:txBody>
          </p:sp>
          <p:cxnSp>
            <p:nvCxnSpPr>
              <p:cNvPr id="3" name="מחבר חץ ישר 2"/>
              <p:cNvCxnSpPr/>
              <p:nvPr/>
            </p:nvCxnSpPr>
            <p:spPr>
              <a:xfrm flipH="1">
                <a:off x="6011982" y="3222991"/>
                <a:ext cx="935631" cy="0"/>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a:off x="5580046" y="3222991"/>
                <a:ext cx="1367568" cy="927283"/>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4219378" y="2286718"/>
                <a:ext cx="160079" cy="376307"/>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4931452" y="2286718"/>
                <a:ext cx="144899" cy="495750"/>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1187450" y="5322888"/>
            <a:ext cx="2808288" cy="554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FF0000"/>
              </a:solidFill>
            </a:endParaRPr>
          </a:p>
          <a:p>
            <a:pPr eaLnBrk="1" hangingPunct="1">
              <a:defRPr/>
            </a:pPr>
            <a:r>
              <a:rPr lang="en-US" sz="1100" dirty="0" smtClean="0">
                <a:solidFill>
                  <a:prstClr val="white"/>
                </a:solidFill>
                <a:cs typeface="Calibri" pitchFamily="34" charset="0"/>
              </a:rPr>
              <a:t>Helena sabanay, Weizmann institute</a:t>
            </a:r>
            <a:r>
              <a:rPr lang="en-US" sz="1100" b="1" dirty="0" smtClean="0">
                <a:solidFill>
                  <a:prstClr val="white"/>
                </a:solidFill>
                <a:cs typeface="Calibri" pitchFamily="34" charset="0"/>
              </a:rPr>
              <a:t> </a:t>
            </a:r>
            <a:r>
              <a:rPr lang="he-IL" sz="1200" b="1" dirty="0" smtClean="0">
                <a:solidFill>
                  <a:prstClr val="white"/>
                </a:solidFill>
                <a:cs typeface="Calibri" pitchFamily="34" charset="0"/>
              </a:rPr>
              <a:t>©</a:t>
            </a:r>
            <a:endParaRPr lang="he-IL" sz="1200" dirty="0" smtClean="0">
              <a:solidFill>
                <a:prstClr val="white"/>
              </a:solidFill>
            </a:endParaRPr>
          </a:p>
        </p:txBody>
      </p:sp>
      <p:sp>
        <p:nvSpPr>
          <p:cNvPr id="16"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7"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5C777A-3277-4170-9238-D06C93D16920}"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 </a:t>
            </a:r>
            <a:r>
              <a:rPr lang="he-IL" sz="1800" b="1" noProof="1" smtClean="0">
                <a:solidFill>
                  <a:srgbClr val="FF6600"/>
                </a:solidFill>
                <a:ea typeface="+mn-ea"/>
              </a:rPr>
              <a:t>מיטוכונדריה</a:t>
            </a:r>
            <a:endParaRPr lang="he-IL" sz="1800" noProof="1" smtClean="0"/>
          </a:p>
        </p:txBody>
      </p:sp>
      <p:sp>
        <p:nvSpPr>
          <p:cNvPr id="8" name="TextBox 7"/>
          <p:cNvSpPr txBox="1"/>
          <p:nvPr/>
        </p:nvSpPr>
        <p:spPr>
          <a:xfrm>
            <a:off x="142875"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א. בתא שומן יש רק </a:t>
            </a:r>
            <a:r>
              <a:rPr lang="he-IL" kern="0" noProof="1">
                <a:solidFill>
                  <a:srgbClr val="1D4C72"/>
                </a:solidFill>
              </a:rPr>
              <a:t>מיטוכונדריה</a:t>
            </a:r>
            <a:r>
              <a:rPr lang="he-IL" kern="0" dirty="0">
                <a:solidFill>
                  <a:srgbClr val="1D4C72"/>
                </a:solidFill>
              </a:rPr>
              <a:t> אחדים. תפקיד תאי השומן המצויים מתחת לעור באיברים </a:t>
            </a:r>
          </a:p>
          <a:p>
            <a:pPr fontAlgn="auto">
              <a:spcBef>
                <a:spcPts val="0"/>
              </a:spcBef>
              <a:spcAft>
                <a:spcPts val="0"/>
              </a:spcAft>
              <a:defRPr/>
            </a:pPr>
            <a:r>
              <a:rPr lang="he-IL" kern="0" dirty="0">
                <a:solidFill>
                  <a:srgbClr val="1D4C72"/>
                </a:solidFill>
              </a:rPr>
              <a:t>    שונים הוא אגירת שומן.</a:t>
            </a:r>
          </a:p>
          <a:p>
            <a:pPr fontAlgn="auto">
              <a:spcBef>
                <a:spcPts val="0"/>
              </a:spcBef>
              <a:spcAft>
                <a:spcPts val="0"/>
              </a:spcAft>
              <a:defRPr/>
            </a:pPr>
            <a:r>
              <a:rPr lang="he-IL" kern="0" dirty="0">
                <a:solidFill>
                  <a:srgbClr val="1D4C72"/>
                </a:solidFill>
              </a:rPr>
              <a:t>   בתא כבד מספרם נע בין 2000-1000 </a:t>
            </a:r>
            <a:r>
              <a:rPr lang="he-IL" kern="0" noProof="1">
                <a:solidFill>
                  <a:srgbClr val="1D4C72"/>
                </a:solidFill>
              </a:rPr>
              <a:t>מיטוכונדריה</a:t>
            </a:r>
            <a:r>
              <a:rPr lang="he-IL" kern="0" dirty="0">
                <a:solidFill>
                  <a:srgbClr val="1D4C72"/>
                </a:solidFill>
              </a:rPr>
              <a:t> לתא.</a:t>
            </a:r>
          </a:p>
          <a:p>
            <a:pPr fontAlgn="auto">
              <a:spcBef>
                <a:spcPts val="0"/>
              </a:spcBef>
              <a:spcAft>
                <a:spcPts val="0"/>
              </a:spcAft>
              <a:defRPr/>
            </a:pPr>
            <a:r>
              <a:rPr lang="he-IL" kern="0" dirty="0">
                <a:solidFill>
                  <a:srgbClr val="1D4C72"/>
                </a:solidFill>
              </a:rPr>
              <a:t>ב. בתאי זרע, </a:t>
            </a:r>
            <a:r>
              <a:rPr lang="he-IL" kern="0" noProof="1">
                <a:solidFill>
                  <a:srgbClr val="1D4C72"/>
                </a:solidFill>
              </a:rPr>
              <a:t>המיטוכונדריה</a:t>
            </a:r>
            <a:r>
              <a:rPr lang="he-IL" kern="0" dirty="0">
                <a:solidFill>
                  <a:srgbClr val="1D4C72"/>
                </a:solidFill>
              </a:rPr>
              <a:t> מרוכזים בבסיס השוטון</a:t>
            </a:r>
            <a:r>
              <a:rPr lang="he-IL" kern="0" dirty="0">
                <a:solidFill>
                  <a:srgbClr val="006600"/>
                </a:solidFill>
              </a:rPr>
              <a:t>,</a:t>
            </a:r>
            <a:r>
              <a:rPr lang="he-IL" kern="0" dirty="0">
                <a:solidFill>
                  <a:schemeClr val="tx2"/>
                </a:solidFill>
              </a:rPr>
              <a:t> שבעזרתו </a:t>
            </a:r>
            <a:r>
              <a:rPr lang="he-IL" kern="0" dirty="0">
                <a:solidFill>
                  <a:srgbClr val="1D4C72"/>
                </a:solidFill>
              </a:rPr>
              <a:t>התאים נעים. </a:t>
            </a:r>
          </a:p>
          <a:p>
            <a:pPr fontAlgn="auto">
              <a:spcBef>
                <a:spcPts val="0"/>
              </a:spcBef>
              <a:spcAft>
                <a:spcPts val="0"/>
              </a:spcAft>
              <a:defRPr/>
            </a:pPr>
            <a:r>
              <a:rPr lang="he-IL" kern="0" dirty="0">
                <a:solidFill>
                  <a:srgbClr val="1D4C72"/>
                </a:solidFill>
              </a:rPr>
              <a:t>   כיצד אפשר להסביר נתונים אלו?</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C4ED07-140D-403C-BAD1-D9FAA9BC8FE6}"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מאפייני החומרים האורגניים</a:t>
            </a:r>
            <a:endParaRPr lang="he-IL" sz="1800" dirty="0" smtClean="0"/>
          </a:p>
        </p:txBody>
      </p:sp>
      <p:sp>
        <p:nvSpPr>
          <p:cNvPr id="10" name="TextBox 9"/>
          <p:cNvSpPr txBox="1"/>
          <p:nvPr/>
        </p:nvSpPr>
        <p:spPr>
          <a:xfrm>
            <a:off x="61913" y="609798"/>
            <a:ext cx="8389937" cy="22431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חומרים אורגניים הם </a:t>
            </a:r>
            <a:r>
              <a:rPr lang="he-IL" kern="0" dirty="0">
                <a:solidFill>
                  <a:srgbClr val="FF6600"/>
                </a:solidFill>
              </a:rPr>
              <a:t>תרכובות פחמן, שבהן הפחמן קשור למימן </a:t>
            </a:r>
            <a:r>
              <a:rPr lang="he-IL" kern="0" dirty="0">
                <a:solidFill>
                  <a:prstClr val="black"/>
                </a:solidFill>
              </a:rPr>
              <a:t>ועל-פי-רב גם לחמצן.</a:t>
            </a:r>
          </a:p>
          <a:p>
            <a:pPr fontAlgn="auto">
              <a:spcBef>
                <a:spcPts val="0"/>
              </a:spcBef>
              <a:spcAft>
                <a:spcPts val="0"/>
              </a:spcAft>
              <a:defRPr/>
            </a:pPr>
            <a:r>
              <a:rPr lang="he-IL" kern="0" dirty="0">
                <a:solidFill>
                  <a:prstClr val="black"/>
                </a:solidFill>
              </a:rPr>
              <a:t>במקרים רבים חומר אורגני כולל גם אטומים נוספים כמו חנקן (</a:t>
            </a:r>
            <a:r>
              <a:rPr lang="en-US" kern="0" dirty="0">
                <a:solidFill>
                  <a:prstClr val="black"/>
                </a:solidFill>
              </a:rPr>
              <a:t>N</a:t>
            </a:r>
            <a:r>
              <a:rPr lang="he-IL" kern="0" dirty="0">
                <a:solidFill>
                  <a:prstClr val="black"/>
                </a:solidFill>
              </a:rPr>
              <a:t>). גופרית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srgbClr val="FF6600"/>
                </a:solidFill>
              </a:rPr>
              <a:t>חומרים אורגניים הם מקור לאנרגיה- </a:t>
            </a:r>
            <a:r>
              <a:rPr lang="he-IL" kern="0" dirty="0">
                <a:solidFill>
                  <a:prstClr val="black"/>
                </a:solidFill>
              </a:rPr>
              <a:t>הם חומרי עתירי אנרגיה כימית, כשהם מתפרקים לחומרים פשוטים יותר נפלטת אנרגיה. זהו מקור האנרגיה של התאים.</a:t>
            </a:r>
          </a:p>
          <a:p>
            <a:pPr fontAlgn="auto">
              <a:spcBef>
                <a:spcPts val="0"/>
              </a:spcBef>
              <a:spcAft>
                <a:spcPts val="0"/>
              </a:spcAft>
              <a:defRPr/>
            </a:pPr>
            <a:r>
              <a:rPr lang="he-IL" kern="0" dirty="0">
                <a:solidFill>
                  <a:prstClr val="black"/>
                </a:solidFill>
              </a:rPr>
              <a:t>גם בחיי היומיום אנו משתמשים באנרגיה הנפלטת מפירוק חומרים אורגניים: </a:t>
            </a:r>
          </a:p>
          <a:p>
            <a:pPr fontAlgn="auto">
              <a:spcBef>
                <a:spcPts val="0"/>
              </a:spcBef>
              <a:spcAft>
                <a:spcPts val="0"/>
              </a:spcAft>
              <a:defRPr/>
            </a:pPr>
            <a:r>
              <a:rPr lang="he-IL" kern="0" dirty="0">
                <a:solidFill>
                  <a:prstClr val="black"/>
                </a:solidFill>
              </a:rPr>
              <a:t>גז הבישול במטבח ודלק במכוניות.</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u="sng" kern="0" dirty="0">
                <a:solidFill>
                  <a:srgbClr val="FF6600"/>
                </a:solidFill>
              </a:rPr>
              <a:t>בטבע</a:t>
            </a:r>
            <a:r>
              <a:rPr lang="he-IL" kern="0" dirty="0">
                <a:solidFill>
                  <a:srgbClr val="FF6600"/>
                </a:solidFill>
              </a:rPr>
              <a:t> חומרים אורגניים נוצרים רק בתוך תאים של יצורים חיים  </a:t>
            </a:r>
            <a:r>
              <a:rPr lang="he-IL" kern="0" dirty="0">
                <a:solidFill>
                  <a:prstClr val="black"/>
                </a:solidFill>
              </a:rPr>
              <a:t>או עקב פעילותם. </a:t>
            </a:r>
          </a:p>
          <a:p>
            <a:pPr fontAlgn="auto">
              <a:spcBef>
                <a:spcPts val="0"/>
              </a:spcBef>
              <a:spcAft>
                <a:spcPts val="0"/>
              </a:spcAft>
              <a:defRPr/>
            </a:pPr>
            <a:r>
              <a:rPr lang="he-IL" kern="0" dirty="0">
                <a:solidFill>
                  <a:prstClr val="black"/>
                </a:solidFill>
              </a:rPr>
              <a:t>האדם יכול לייצר חומרים אורגניים סינתטיים </a:t>
            </a:r>
            <a:r>
              <a:rPr lang="he-IL" kern="0" dirty="0" smtClean="0">
                <a:solidFill>
                  <a:prstClr val="black"/>
                </a:solidFill>
              </a:rPr>
              <a:t>(</a:t>
            </a:r>
            <a:r>
              <a:rPr lang="he-IL" kern="0" dirty="0">
                <a:solidFill>
                  <a:prstClr val="black"/>
                </a:solidFill>
              </a:rPr>
              <a:t>לדוגמה: פלסטיק).</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2" name="TextBox 11"/>
          <p:cNvSpPr txBox="1"/>
          <p:nvPr/>
        </p:nvSpPr>
        <p:spPr>
          <a:xfrm>
            <a:off x="4814888" y="3522663"/>
            <a:ext cx="3095625" cy="33178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3" name="TextBox 12"/>
          <p:cNvSpPr txBox="1"/>
          <p:nvPr/>
        </p:nvSpPr>
        <p:spPr>
          <a:xfrm>
            <a:off x="2774950" y="5988050"/>
            <a:ext cx="45243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גלוקוז</a:t>
            </a:r>
            <a:r>
              <a:rPr lang="he-IL" dirty="0">
                <a:solidFill>
                  <a:prstClr val="black"/>
                </a:solidFill>
                <a:latin typeface="Arial"/>
                <a:cs typeface="Arial"/>
              </a:rPr>
              <a:t>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a:t>
            </a:r>
          </a:p>
        </p:txBody>
      </p:sp>
      <p:sp>
        <p:nvSpPr>
          <p:cNvPr id="14" name="TextBox 13"/>
          <p:cNvSpPr txBox="1"/>
          <p:nvPr/>
        </p:nvSpPr>
        <p:spPr>
          <a:xfrm>
            <a:off x="242888" y="3522663"/>
            <a:ext cx="3621087"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sp>
        <p:nvSpPr>
          <p:cNvPr id="18" name="TextBox 17"/>
          <p:cNvSpPr txBox="1"/>
          <p:nvPr/>
        </p:nvSpPr>
        <p:spPr>
          <a:xfrm>
            <a:off x="630238" y="4994275"/>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2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grpSp>
        <p:nvGrpSpPr>
          <p:cNvPr id="48138" name="קבוצה 28"/>
          <p:cNvGrpSpPr>
            <a:grpSpLocks/>
          </p:cNvGrpSpPr>
          <p:nvPr/>
        </p:nvGrpSpPr>
        <p:grpSpPr bwMode="auto">
          <a:xfrm>
            <a:off x="1328738" y="4305300"/>
            <a:ext cx="1390650" cy="741363"/>
            <a:chOff x="2246737" y="3857616"/>
            <a:chExt cx="1388329" cy="741053"/>
          </a:xfrm>
        </p:grpSpPr>
        <p:sp>
          <p:nvSpPr>
            <p:cNvPr id="15" name="TextBox 14"/>
            <p:cNvSpPr txBox="1"/>
            <p:nvPr/>
          </p:nvSpPr>
          <p:spPr>
            <a:xfrm>
              <a:off x="2246737" y="3857616"/>
              <a:ext cx="470700"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5" y="3936958"/>
              <a:ext cx="470701"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2" cy="1539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139" name="קבוצה 1"/>
          <p:cNvGrpSpPr>
            <a:grpSpLocks/>
          </p:cNvGrpSpPr>
          <p:nvPr/>
        </p:nvGrpSpPr>
        <p:grpSpPr bwMode="auto">
          <a:xfrm>
            <a:off x="4943475" y="3925888"/>
            <a:ext cx="2662238" cy="2095500"/>
            <a:chOff x="4891869" y="4095482"/>
            <a:chExt cx="2661852" cy="2095195"/>
          </a:xfrm>
        </p:grpSpPr>
        <p:grpSp>
          <p:nvGrpSpPr>
            <p:cNvPr id="48151" name="קבוצה 7187"/>
            <p:cNvGrpSpPr>
              <a:grpSpLocks/>
            </p:cNvGrpSpPr>
            <p:nvPr/>
          </p:nvGrpSpPr>
          <p:grpSpPr bwMode="auto">
            <a:xfrm>
              <a:off x="4891869" y="4095482"/>
              <a:ext cx="2661852" cy="2095195"/>
              <a:chOff x="5755759" y="3056776"/>
              <a:chExt cx="2661907" cy="2095846"/>
            </a:xfrm>
          </p:grpSpPr>
          <p:sp>
            <p:nvSpPr>
              <p:cNvPr id="7" name="TextBox 6"/>
              <p:cNvSpPr txBox="1"/>
              <p:nvPr/>
            </p:nvSpPr>
            <p:spPr>
              <a:xfrm>
                <a:off x="7424015" y="3876061"/>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8" name="TextBox 7"/>
              <p:cNvSpPr txBox="1"/>
              <p:nvPr/>
            </p:nvSpPr>
            <p:spPr>
              <a:xfrm>
                <a:off x="6482744" y="3571211"/>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9" name="TextBox 8"/>
              <p:cNvSpPr txBox="1"/>
              <p:nvPr/>
            </p:nvSpPr>
            <p:spPr>
              <a:xfrm>
                <a:off x="6962109" y="3547394"/>
                <a:ext cx="471429"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sp>
            <p:nvSpPr>
              <p:cNvPr id="11" name="TextBox 10"/>
              <p:cNvSpPr txBox="1"/>
              <p:nvPr/>
            </p:nvSpPr>
            <p:spPr>
              <a:xfrm>
                <a:off x="6117664" y="3826840"/>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cxnSp>
            <p:nvCxnSpPr>
              <p:cNvPr id="3" name="מחבר ישר 2"/>
              <p:cNvCxnSpPr/>
              <p:nvPr/>
            </p:nvCxnSpPr>
            <p:spPr>
              <a:xfrm flipH="1" flipV="1">
                <a:off x="7349411" y="3795085"/>
                <a:ext cx="306350" cy="230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6854172" y="3699819"/>
                <a:ext cx="331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504966" y="3758567"/>
                <a:ext cx="222222" cy="19688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27188" y="4633423"/>
                <a:ext cx="469842" cy="51919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8" name="TextBox 37"/>
              <p:cNvSpPr txBox="1"/>
              <p:nvPr/>
            </p:nvSpPr>
            <p:spPr>
              <a:xfrm>
                <a:off x="5755759" y="3345749"/>
                <a:ext cx="469842"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9" name="TextBox 38"/>
              <p:cNvSpPr txBox="1"/>
              <p:nvPr/>
            </p:nvSpPr>
            <p:spPr>
              <a:xfrm>
                <a:off x="7620840" y="3056776"/>
                <a:ext cx="469842" cy="51761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solidFill>
                    <a:prstClr val="black"/>
                  </a:solidFill>
                  <a:latin typeface="Arial"/>
                  <a:cs typeface="Arial"/>
                </a:endParaRPr>
              </a:p>
            </p:txBody>
          </p:sp>
          <p:sp>
            <p:nvSpPr>
              <p:cNvPr id="41" name="TextBox 40"/>
              <p:cNvSpPr txBox="1"/>
              <p:nvPr/>
            </p:nvSpPr>
            <p:spPr>
              <a:xfrm>
                <a:off x="7946237" y="3529929"/>
                <a:ext cx="471429" cy="51919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7176" name="מחבר ישר 7175"/>
              <p:cNvCxnSpPr/>
              <p:nvPr/>
            </p:nvCxnSpPr>
            <p:spPr>
              <a:xfrm flipH="1" flipV="1">
                <a:off x="6482744" y="4111050"/>
                <a:ext cx="236509" cy="234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flipV="1">
                <a:off x="6144649" y="3669652"/>
                <a:ext cx="207936" cy="27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V="1">
                <a:off x="6808141" y="3317169"/>
                <a:ext cx="0" cy="3699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מחבר ישר 41"/>
            <p:cNvCxnSpPr/>
            <p:nvPr/>
          </p:nvCxnSpPr>
          <p:spPr bwMode="auto">
            <a:xfrm flipV="1">
              <a:off x="6485488" y="5157364"/>
              <a:ext cx="393643" cy="21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bwMode="auto">
            <a:xfrm flipH="1" flipV="1">
              <a:off x="5969626" y="5454184"/>
              <a:ext cx="187298"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bwMode="auto">
            <a:xfrm flipV="1">
              <a:off x="6421997" y="5487516"/>
              <a:ext cx="0" cy="298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bwMode="auto">
            <a:xfrm flipV="1">
              <a:off x="5134722" y="5114509"/>
              <a:ext cx="330152" cy="19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bwMode="auto">
            <a:xfrm flipH="1">
              <a:off x="5618839" y="5455771"/>
              <a:ext cx="236504" cy="260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bwMode="auto">
            <a:xfrm flipH="1">
              <a:off x="5991847" y="5376408"/>
              <a:ext cx="32856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bwMode="auto">
          <a:xfrm>
            <a:off x="5548313" y="3949700"/>
            <a:ext cx="12604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CH</a:t>
            </a:r>
            <a:r>
              <a:rPr lang="en-US" baseline="-25000" dirty="0">
                <a:solidFill>
                  <a:prstClr val="black"/>
                </a:solidFill>
                <a:latin typeface="Arial"/>
                <a:cs typeface="Arial"/>
              </a:rPr>
              <a:t>2</a:t>
            </a:r>
            <a:r>
              <a:rPr lang="en-US" dirty="0">
                <a:solidFill>
                  <a:prstClr val="black"/>
                </a:solidFill>
                <a:latin typeface="Arial"/>
                <a:cs typeface="Arial"/>
              </a:rPr>
              <a:t>OH</a:t>
            </a:r>
            <a:endParaRPr lang="he-IL" dirty="0">
              <a:solidFill>
                <a:prstClr val="black"/>
              </a:solidFill>
              <a:latin typeface="Arial"/>
              <a:cs typeface="Arial"/>
            </a:endParaRPr>
          </a:p>
        </p:txBody>
      </p:sp>
      <p:sp>
        <p:nvSpPr>
          <p:cNvPr id="70" name="TextBox 69"/>
          <p:cNvSpPr txBox="1"/>
          <p:nvPr/>
        </p:nvSpPr>
        <p:spPr bwMode="auto">
          <a:xfrm>
            <a:off x="5332413" y="5467350"/>
            <a:ext cx="688975" cy="5191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sp>
        <p:nvSpPr>
          <p:cNvPr id="71" name="TextBox 70"/>
          <p:cNvSpPr txBox="1"/>
          <p:nvPr/>
        </p:nvSpPr>
        <p:spPr bwMode="auto">
          <a:xfrm>
            <a:off x="6142038" y="5487988"/>
            <a:ext cx="6889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nvGrpSpPr>
          <p:cNvPr id="48143" name="קבוצה 7168"/>
          <p:cNvGrpSpPr>
            <a:grpSpLocks/>
          </p:cNvGrpSpPr>
          <p:nvPr/>
        </p:nvGrpSpPr>
        <p:grpSpPr bwMode="auto">
          <a:xfrm>
            <a:off x="4864100" y="4416425"/>
            <a:ext cx="2914650" cy="1206500"/>
            <a:chOff x="4864511" y="4416425"/>
            <a:chExt cx="2914407" cy="1207089"/>
          </a:xfrm>
        </p:grpSpPr>
        <p:sp>
          <p:nvSpPr>
            <p:cNvPr id="51" name="TextBox 50"/>
            <p:cNvSpPr txBox="1"/>
            <p:nvPr/>
          </p:nvSpPr>
          <p:spPr bwMode="auto">
            <a:xfrm>
              <a:off x="5728039" y="5029499"/>
              <a:ext cx="400017" cy="459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2" name="TextBox 51"/>
            <p:cNvSpPr txBox="1"/>
            <p:nvPr/>
          </p:nvSpPr>
          <p:spPr bwMode="auto">
            <a:xfrm>
              <a:off x="6137580" y="5026323"/>
              <a:ext cx="469861"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2" name="TextBox 61"/>
            <p:cNvSpPr txBox="1"/>
            <p:nvPr/>
          </p:nvSpPr>
          <p:spPr bwMode="auto">
            <a:xfrm>
              <a:off x="4864511" y="5097795"/>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cxnSp>
          <p:nvCxnSpPr>
            <p:cNvPr id="64" name="מחבר ישר 63"/>
            <p:cNvCxnSpPr/>
            <p:nvPr/>
          </p:nvCxnSpPr>
          <p:spPr bwMode="auto">
            <a:xfrm flipH="1" flipV="1">
              <a:off x="7064603" y="5046971"/>
              <a:ext cx="304775" cy="228712"/>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6150279" y="4416425"/>
              <a:ext cx="471449" cy="51936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67" name="מחבר ישר 66"/>
            <p:cNvCxnSpPr/>
            <p:nvPr/>
          </p:nvCxnSpPr>
          <p:spPr bwMode="auto">
            <a:xfrm flipV="1">
              <a:off x="6969361" y="4657843"/>
              <a:ext cx="330172" cy="19377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bwMode="auto">
            <a:xfrm>
              <a:off x="7090000" y="5104149"/>
              <a:ext cx="688918" cy="5193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OH</a:t>
              </a:r>
              <a:endParaRPr lang="he-IL" dirty="0">
                <a:solidFill>
                  <a:prstClr val="black"/>
                </a:solidFill>
                <a:latin typeface="Arial"/>
                <a:cs typeface="Arial"/>
              </a:endParaRPr>
            </a:p>
          </p:txBody>
        </p:sp>
      </p:grpSp>
      <p:sp>
        <p:nvSpPr>
          <p:cNvPr id="4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E556E3-F4BA-484C-BBEC-8B294D22EC00}" type="slidenum">
              <a:rPr lang="he-IL" smtClean="0"/>
              <a:pPr fontAlgn="base">
                <a:spcBef>
                  <a:spcPct val="0"/>
                </a:spcBef>
                <a:spcAft>
                  <a:spcPct val="0"/>
                </a:spcAft>
                <a:defRPr/>
              </a:pPr>
              <a:t>50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TextBox 4"/>
          <p:cNvSpPr txBox="1"/>
          <p:nvPr/>
        </p:nvSpPr>
        <p:spPr>
          <a:xfrm>
            <a:off x="142875"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א. בתא שומן יש רק </a:t>
            </a:r>
            <a:r>
              <a:rPr lang="he-IL" kern="0" noProof="1">
                <a:solidFill>
                  <a:srgbClr val="1D4C72"/>
                </a:solidFill>
              </a:rPr>
              <a:t>מיטוכונדריה</a:t>
            </a:r>
            <a:r>
              <a:rPr lang="he-IL" kern="0" dirty="0">
                <a:solidFill>
                  <a:srgbClr val="1D4C72"/>
                </a:solidFill>
              </a:rPr>
              <a:t> אחדים. תפקיד תאי השומן המצויים מתחת לעור באיברים </a:t>
            </a:r>
          </a:p>
          <a:p>
            <a:pPr fontAlgn="auto">
              <a:spcBef>
                <a:spcPts val="0"/>
              </a:spcBef>
              <a:spcAft>
                <a:spcPts val="0"/>
              </a:spcAft>
              <a:defRPr/>
            </a:pPr>
            <a:r>
              <a:rPr lang="he-IL" kern="0" dirty="0">
                <a:solidFill>
                  <a:srgbClr val="1D4C72"/>
                </a:solidFill>
              </a:rPr>
              <a:t>    שונים הוא אגירת שומן.</a:t>
            </a:r>
          </a:p>
          <a:p>
            <a:pPr fontAlgn="auto">
              <a:spcBef>
                <a:spcPts val="0"/>
              </a:spcBef>
              <a:spcAft>
                <a:spcPts val="0"/>
              </a:spcAft>
              <a:defRPr/>
            </a:pPr>
            <a:r>
              <a:rPr lang="he-IL" kern="0" dirty="0">
                <a:solidFill>
                  <a:srgbClr val="1D4C72"/>
                </a:solidFill>
              </a:rPr>
              <a:t>   בתא כבד מספרם נע בין 2000-1000 </a:t>
            </a:r>
            <a:r>
              <a:rPr lang="he-IL" kern="0" noProof="1">
                <a:solidFill>
                  <a:srgbClr val="1D4C72"/>
                </a:solidFill>
              </a:rPr>
              <a:t>מיטוכונדרייה</a:t>
            </a:r>
            <a:r>
              <a:rPr lang="he-IL" kern="0" dirty="0">
                <a:solidFill>
                  <a:srgbClr val="1D4C72"/>
                </a:solidFill>
              </a:rPr>
              <a:t> לתא.</a:t>
            </a:r>
          </a:p>
          <a:p>
            <a:pPr fontAlgn="auto">
              <a:spcBef>
                <a:spcPts val="0"/>
              </a:spcBef>
              <a:spcAft>
                <a:spcPts val="0"/>
              </a:spcAft>
              <a:defRPr/>
            </a:pPr>
            <a:r>
              <a:rPr lang="he-IL" kern="0" dirty="0">
                <a:solidFill>
                  <a:srgbClr val="1D4C72"/>
                </a:solidFill>
              </a:rPr>
              <a:t>ב. בתאי זרע, </a:t>
            </a:r>
            <a:r>
              <a:rPr lang="he-IL" kern="0" noProof="1">
                <a:solidFill>
                  <a:srgbClr val="1D4C72"/>
                </a:solidFill>
              </a:rPr>
              <a:t>המיטוכונדריה</a:t>
            </a:r>
            <a:r>
              <a:rPr lang="he-IL" kern="0" dirty="0">
                <a:solidFill>
                  <a:srgbClr val="1D4C72"/>
                </a:solidFill>
              </a:rPr>
              <a:t> מרוכזים בבסיס </a:t>
            </a:r>
            <a:r>
              <a:rPr lang="he-IL" kern="0" dirty="0">
                <a:solidFill>
                  <a:schemeClr val="tx2"/>
                </a:solidFill>
              </a:rPr>
              <a:t>השוטון, שבעזרתו </a:t>
            </a:r>
            <a:r>
              <a:rPr lang="he-IL" kern="0" dirty="0">
                <a:solidFill>
                  <a:srgbClr val="1D4C72"/>
                </a:solidFill>
              </a:rPr>
              <a:t>התאים נעים. </a:t>
            </a:r>
          </a:p>
          <a:p>
            <a:pPr fontAlgn="auto">
              <a:spcBef>
                <a:spcPts val="0"/>
              </a:spcBef>
              <a:spcAft>
                <a:spcPts val="0"/>
              </a:spcAft>
              <a:defRPr/>
            </a:pPr>
            <a:r>
              <a:rPr lang="he-IL" kern="0" dirty="0">
                <a:solidFill>
                  <a:srgbClr val="1D4C72"/>
                </a:solidFill>
              </a:rPr>
              <a:t>   כיצד אפשר להסביר נתונים אלו?</a:t>
            </a:r>
          </a:p>
        </p:txBody>
      </p:sp>
      <p:sp>
        <p:nvSpPr>
          <p:cNvPr id="7" name="Rectangle 20"/>
          <p:cNvSpPr/>
          <p:nvPr/>
        </p:nvSpPr>
        <p:spPr bwMode="auto">
          <a:xfrm>
            <a:off x="449263" y="3068638"/>
            <a:ext cx="8196262" cy="20161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en-US" kern="0" noProof="1">
                <a:solidFill>
                  <a:prstClr val="black"/>
                </a:solidFill>
                <a:latin typeface="Arial"/>
                <a:cs typeface="Arial"/>
              </a:rPr>
              <a:t>יש התאמה בין מספר המיטוכונדריה בתא לבין הרמה של צריכת האנרגיה בו.</a:t>
            </a:r>
            <a:r>
              <a:rPr lang="he-IL" kern="0" noProof="1">
                <a:solidFill>
                  <a:prstClr val="black"/>
                </a:solidFill>
                <a:latin typeface="Arial"/>
                <a:cs typeface="Arial"/>
              </a:rPr>
              <a:t> </a:t>
            </a:r>
            <a:r>
              <a:rPr lang="en-US" kern="0" noProof="1">
                <a:solidFill>
                  <a:prstClr val="black"/>
                </a:solidFill>
                <a:latin typeface="Arial"/>
                <a:cs typeface="Arial"/>
              </a:rPr>
              <a:t>בתא כבד </a:t>
            </a:r>
          </a:p>
          <a:p>
            <a:pPr fontAlgn="auto">
              <a:spcBef>
                <a:spcPts val="0"/>
              </a:spcBef>
              <a:spcAft>
                <a:spcPts val="0"/>
              </a:spcAft>
              <a:defRPr/>
            </a:pPr>
            <a:r>
              <a:rPr lang="en-US" kern="0" noProof="1">
                <a:solidFill>
                  <a:prstClr val="black"/>
                </a:solidFill>
                <a:latin typeface="Arial"/>
                <a:cs typeface="Arial"/>
              </a:rPr>
              <a:t>    מתרחשים תהליכים רבים הצורכים אנרגיה(ATP)  </a:t>
            </a:r>
            <a:r>
              <a:rPr lang="he-IL" kern="0" noProof="1">
                <a:solidFill>
                  <a:prstClr val="black"/>
                </a:solidFill>
                <a:latin typeface="Arial"/>
                <a:cs typeface="Arial"/>
              </a:rPr>
              <a:t>. </a:t>
            </a:r>
            <a:r>
              <a:rPr lang="en-US" kern="0" noProof="1">
                <a:solidFill>
                  <a:prstClr val="black"/>
                </a:solidFill>
                <a:latin typeface="Arial"/>
                <a:cs typeface="Arial"/>
              </a:rPr>
              <a:t>לעומת זאת</a:t>
            </a:r>
            <a:r>
              <a:rPr lang="he-IL" kern="0" noProof="1">
                <a:solidFill>
                  <a:prstClr val="black"/>
                </a:solidFill>
                <a:latin typeface="Arial"/>
                <a:cs typeface="Arial"/>
              </a:rPr>
              <a:t>,</a:t>
            </a:r>
            <a:r>
              <a:rPr lang="en-US" kern="0" noProof="1">
                <a:solidFill>
                  <a:prstClr val="black"/>
                </a:solidFill>
                <a:latin typeface="Arial"/>
                <a:cs typeface="Arial"/>
              </a:rPr>
              <a:t> הפעילות בתא שומן </a:t>
            </a:r>
          </a:p>
          <a:p>
            <a:pPr fontAlgn="auto">
              <a:spcBef>
                <a:spcPts val="0"/>
              </a:spcBef>
              <a:spcAft>
                <a:spcPts val="0"/>
              </a:spcAft>
              <a:defRPr/>
            </a:pPr>
            <a:r>
              <a:rPr lang="en-US" kern="0" noProof="1">
                <a:solidFill>
                  <a:prstClr val="black"/>
                </a:solidFill>
                <a:latin typeface="Arial"/>
                <a:cs typeface="Arial"/>
              </a:rPr>
              <a:t>    נמוכה מאוד</a:t>
            </a:r>
            <a:r>
              <a:rPr lang="he-IL" kern="0" noProof="1">
                <a:solidFill>
                  <a:prstClr val="black"/>
                </a:solidFill>
                <a:latin typeface="Arial"/>
                <a:cs typeface="Arial"/>
              </a:rPr>
              <a:t>,</a:t>
            </a:r>
            <a:r>
              <a:rPr lang="en-US" kern="0" noProof="1">
                <a:solidFill>
                  <a:prstClr val="black"/>
                </a:solidFill>
                <a:latin typeface="Arial"/>
                <a:cs typeface="Arial"/>
              </a:rPr>
              <a:t> הוא מתפקד רק כ"מחסן" של </a:t>
            </a:r>
            <a:r>
              <a:rPr lang="en-US" kern="0" noProof="1" smtClean="0">
                <a:solidFill>
                  <a:prstClr val="black"/>
                </a:solidFill>
                <a:latin typeface="Arial"/>
                <a:cs typeface="Arial"/>
              </a:rPr>
              <a:t>שומן </a:t>
            </a:r>
            <a:endParaRPr lang="en-US" kern="0" noProof="1">
              <a:solidFill>
                <a:prstClr val="black"/>
              </a:solidFill>
              <a:latin typeface="Arial"/>
              <a:cs typeface="Arial"/>
            </a:endParaRPr>
          </a:p>
          <a:p>
            <a:pPr fontAlgn="auto">
              <a:spcBef>
                <a:spcPts val="0"/>
              </a:spcBef>
              <a:spcAft>
                <a:spcPts val="0"/>
              </a:spcAft>
              <a:defRPr/>
            </a:pPr>
            <a:r>
              <a:rPr lang="en-US" kern="0" noProof="1" smtClean="0">
                <a:solidFill>
                  <a:prstClr val="black"/>
                </a:solidFill>
                <a:latin typeface="Arial"/>
                <a:cs typeface="Arial"/>
              </a:rPr>
              <a:t>ב</a:t>
            </a:r>
            <a:r>
              <a:rPr lang="he-IL" kern="0" noProof="1" smtClean="0">
                <a:solidFill>
                  <a:prstClr val="black"/>
                </a:solidFill>
                <a:latin typeface="Arial"/>
                <a:cs typeface="Arial"/>
              </a:rPr>
              <a:t>.</a:t>
            </a:r>
            <a:r>
              <a:rPr lang="en-US" kern="0" noProof="1" smtClean="0">
                <a:solidFill>
                  <a:prstClr val="black"/>
                </a:solidFill>
                <a:latin typeface="Arial"/>
                <a:cs typeface="Arial"/>
              </a:rPr>
              <a:t> </a:t>
            </a:r>
            <a:r>
              <a:rPr lang="en-US" kern="0" noProof="1">
                <a:solidFill>
                  <a:prstClr val="black"/>
                </a:solidFill>
                <a:latin typeface="Arial"/>
                <a:cs typeface="Arial"/>
              </a:rPr>
              <a:t>תנועת שוטון תא הזרע צורכת אנרגיה.</a:t>
            </a:r>
            <a:r>
              <a:rPr lang="he-IL" kern="0" noProof="1">
                <a:solidFill>
                  <a:prstClr val="black"/>
                </a:solidFill>
                <a:latin typeface="Arial"/>
                <a:cs typeface="Arial"/>
              </a:rPr>
              <a:t> </a:t>
            </a:r>
            <a:r>
              <a:rPr lang="en-US" kern="0" noProof="1">
                <a:solidFill>
                  <a:prstClr val="black"/>
                </a:solidFill>
                <a:latin typeface="Arial"/>
                <a:cs typeface="Arial"/>
              </a:rPr>
              <a:t>המיטוכונדר</a:t>
            </a:r>
            <a:r>
              <a:rPr lang="he-IL" kern="0" noProof="1">
                <a:solidFill>
                  <a:prstClr val="black"/>
                </a:solidFill>
                <a:latin typeface="Arial"/>
                <a:cs typeface="Arial"/>
              </a:rPr>
              <a:t>י</a:t>
            </a:r>
            <a:r>
              <a:rPr lang="en-US" kern="0" noProof="1">
                <a:solidFill>
                  <a:prstClr val="black"/>
                </a:solidFill>
                <a:latin typeface="Arial"/>
                <a:cs typeface="Arial"/>
              </a:rPr>
              <a:t>ה ממוקמים בתא בקרבת האברון או </a:t>
            </a:r>
          </a:p>
          <a:p>
            <a:pPr fontAlgn="auto">
              <a:spcBef>
                <a:spcPts val="0"/>
              </a:spcBef>
              <a:spcAft>
                <a:spcPts val="0"/>
              </a:spcAft>
              <a:defRPr/>
            </a:pPr>
            <a:r>
              <a:rPr lang="en-US" kern="0" noProof="1">
                <a:solidFill>
                  <a:prstClr val="black"/>
                </a:solidFill>
                <a:latin typeface="Arial"/>
                <a:cs typeface="Arial"/>
              </a:rPr>
              <a:t>    החלקים שבהם מתרחשים תהליכים הצורכים אנרגיה.</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5750" y="692696"/>
            <a:ext cx="8429625" cy="374441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endParaRPr lang="he-IL" sz="2000" dirty="0">
              <a:solidFill>
                <a:prstClr val="black"/>
              </a:solidFill>
            </a:endParaRPr>
          </a:p>
        </p:txBody>
      </p:sp>
      <p:sp>
        <p:nvSpPr>
          <p:cNvPr id="8" name="כותרת 7"/>
          <p:cNvSpPr>
            <a:spLocks noGrp="1"/>
          </p:cNvSpPr>
          <p:nvPr>
            <p:ph type="title" idx="4294967295"/>
          </p:nvPr>
        </p:nvSpPr>
        <p:spPr>
          <a:xfrm>
            <a:off x="457200" y="116632"/>
            <a:ext cx="8229600" cy="357188"/>
          </a:xfrm>
          <a:prstGeom prst="rect">
            <a:avLst/>
          </a:prstGeom>
        </p:spPr>
        <p:txBody>
          <a:bodyPr/>
          <a:lstStyle/>
          <a:p>
            <a:pPr algn="r">
              <a:defRPr/>
            </a:pPr>
            <a:r>
              <a:rPr lang="he-IL" sz="1800" b="1" dirty="0" smtClean="0">
                <a:solidFill>
                  <a:srgbClr val="FF6600"/>
                </a:solidFill>
                <a:ea typeface="+mn-ea"/>
              </a:rPr>
              <a:t>סיכום: נשימה תאית</a:t>
            </a:r>
            <a:endParaRPr lang="he-IL" sz="1800" b="1" dirty="0">
              <a:solidFill>
                <a:srgbClr val="FF6600"/>
              </a:solidFill>
              <a:ea typeface="+mn-ea"/>
            </a:endParaRPr>
          </a:p>
        </p:txBody>
      </p:sp>
      <p:sp>
        <p:nvSpPr>
          <p:cNvPr id="6" name="Rectangle 14"/>
          <p:cNvSpPr>
            <a:spLocks noChangeArrowheads="1"/>
          </p:cNvSpPr>
          <p:nvPr/>
        </p:nvSpPr>
        <p:spPr bwMode="auto">
          <a:xfrm>
            <a:off x="213352" y="4509120"/>
            <a:ext cx="84296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he-IL" sz="2000" b="1" dirty="0">
                <a:solidFill>
                  <a:srgbClr val="FF6600"/>
                </a:solidFill>
              </a:rPr>
              <a:t>מונחים חשובים: </a:t>
            </a:r>
          </a:p>
          <a:p>
            <a:pPr eaLnBrk="0" hangingPunct="0"/>
            <a:r>
              <a:rPr lang="he-IL" sz="2000" dirty="0">
                <a:solidFill>
                  <a:prstClr val="black"/>
                </a:solidFill>
              </a:rPr>
              <a:t>אנרגיה כימית, אנרגיית חום, המרת אנרגיה,  חום, חד-סוכר, גלוקוז, מיטוכונדריה, נשימה אירובית, פוספט (זרחה), </a:t>
            </a:r>
            <a:r>
              <a:rPr lang="en-US" sz="2000" dirty="0">
                <a:solidFill>
                  <a:prstClr val="black"/>
                </a:solidFill>
              </a:rPr>
              <a:t>ADP</a:t>
            </a:r>
            <a:r>
              <a:rPr lang="he-IL" sz="2000" dirty="0">
                <a:solidFill>
                  <a:prstClr val="black"/>
                </a:solidFill>
              </a:rPr>
              <a:t>, </a:t>
            </a:r>
            <a:r>
              <a:rPr lang="en-US" sz="2000" dirty="0">
                <a:solidFill>
                  <a:prstClr val="black"/>
                </a:solidFill>
              </a:rPr>
              <a:t>ATP</a:t>
            </a:r>
            <a:r>
              <a:rPr lang="he-IL" sz="2000" dirty="0">
                <a:solidFill>
                  <a:prstClr val="black"/>
                </a:solidFill>
              </a:rPr>
              <a:t>.</a:t>
            </a:r>
          </a:p>
          <a:p>
            <a:pPr eaLnBrk="0" hangingPunct="0"/>
            <a:r>
              <a:rPr lang="he-IL" sz="2000" dirty="0">
                <a:solidFill>
                  <a:prstClr val="black"/>
                </a:solidFill>
              </a:rPr>
              <a:t>אוטוטרופים, הטרוטרופים, אאוקריוטיים, פרוקריוטיים.</a:t>
            </a:r>
          </a:p>
          <a:p>
            <a:pPr eaLnBrk="0" hangingPunct="0"/>
            <a:endParaRPr lang="he-IL" sz="2000" b="1" dirty="0">
              <a:solidFill>
                <a:srgbClr val="FF6600"/>
              </a:solidFill>
            </a:endParaRPr>
          </a:p>
        </p:txBody>
      </p:sp>
      <p:sp>
        <p:nvSpPr>
          <p:cNvPr id="2" name="מלבן 1"/>
          <p:cNvSpPr/>
          <p:nvPr/>
        </p:nvSpPr>
        <p:spPr>
          <a:xfrm>
            <a:off x="539552" y="829161"/>
            <a:ext cx="7907536" cy="3785652"/>
          </a:xfrm>
          <a:prstGeom prst="rect">
            <a:avLst/>
          </a:prstGeom>
        </p:spPr>
        <p:txBody>
          <a:bodyPr wrap="square">
            <a:spAutoFit/>
          </a:bodyPr>
          <a:lstStyle/>
          <a:p>
            <a:pPr fontAlgn="auto">
              <a:spcBef>
                <a:spcPts val="0"/>
              </a:spcBef>
              <a:spcAft>
                <a:spcPts val="0"/>
              </a:spcAft>
              <a:buFontTx/>
              <a:buBlip>
                <a:blip r:embed="rId2"/>
              </a:buBlip>
              <a:defRPr/>
            </a:pPr>
            <a:r>
              <a:rPr lang="he-IL" sz="2000" dirty="0">
                <a:solidFill>
                  <a:prstClr val="black"/>
                </a:solidFill>
                <a:latin typeface="Arial"/>
                <a:cs typeface="Arial"/>
              </a:rPr>
              <a:t> בתהליך הנשימה התאית כל האורגניזמים מפיקים אנרגיה כימית זמינה   </a:t>
            </a:r>
          </a:p>
          <a:p>
            <a:pPr fontAlgn="auto">
              <a:spcBef>
                <a:spcPts val="0"/>
              </a:spcBef>
              <a:spcAft>
                <a:spcPts val="0"/>
              </a:spcAft>
              <a:defRPr/>
            </a:pPr>
            <a:r>
              <a:rPr lang="he-IL" sz="2000" dirty="0">
                <a:solidFill>
                  <a:prstClr val="black"/>
                </a:solidFill>
                <a:latin typeface="Arial"/>
                <a:cs typeface="Arial"/>
              </a:rPr>
              <a:t>  לצורכיהם על ידי פירוק חומרים אורגניים.</a:t>
            </a:r>
          </a:p>
          <a:p>
            <a:pPr fontAlgn="auto">
              <a:spcBef>
                <a:spcPts val="0"/>
              </a:spcBef>
              <a:spcAft>
                <a:spcPts val="0"/>
              </a:spcAft>
              <a:buFontTx/>
              <a:buBlip>
                <a:blip r:embed="rId2"/>
              </a:buBlip>
              <a:defRPr/>
            </a:pPr>
            <a:r>
              <a:rPr lang="he-IL" sz="2000" dirty="0">
                <a:solidFill>
                  <a:prstClr val="black"/>
                </a:solidFill>
                <a:latin typeface="Arial"/>
                <a:cs typeface="Arial"/>
              </a:rPr>
              <a:t> מקצת האנרגיה המשתחררת מנוצלת ליצירת </a:t>
            </a:r>
            <a:r>
              <a:rPr lang="en-US" sz="2000" dirty="0">
                <a:solidFill>
                  <a:prstClr val="black"/>
                </a:solidFill>
                <a:latin typeface="Arial"/>
                <a:cs typeface="Arial"/>
              </a:rPr>
              <a:t>ATP</a:t>
            </a:r>
            <a:r>
              <a:rPr lang="he-IL" sz="2000" dirty="0">
                <a:solidFill>
                  <a:prstClr val="black"/>
                </a:solidFill>
                <a:latin typeface="Arial"/>
                <a:cs typeface="Arial"/>
              </a:rPr>
              <a:t>. </a:t>
            </a:r>
          </a:p>
          <a:p>
            <a:pPr fontAlgn="auto">
              <a:spcBef>
                <a:spcPts val="0"/>
              </a:spcBef>
              <a:spcAft>
                <a:spcPts val="0"/>
              </a:spcAft>
              <a:defRPr/>
            </a:pPr>
            <a:r>
              <a:rPr lang="he-IL" sz="2000" dirty="0">
                <a:solidFill>
                  <a:prstClr val="black"/>
                </a:solidFill>
                <a:latin typeface="Arial"/>
                <a:cs typeface="Arial"/>
              </a:rPr>
              <a:t>   שאר האנרגיה מומרת לחום.</a:t>
            </a:r>
          </a:p>
          <a:p>
            <a:pPr fontAlgn="auto">
              <a:spcBef>
                <a:spcPts val="0"/>
              </a:spcBef>
              <a:spcAft>
                <a:spcPts val="0"/>
              </a:spcAft>
              <a:buFontTx/>
              <a:buBlip>
                <a:blip r:embed="rId2"/>
              </a:buBlip>
              <a:defRPr/>
            </a:pPr>
            <a:r>
              <a:rPr lang="he-IL" sz="2000" dirty="0">
                <a:solidFill>
                  <a:prstClr val="black"/>
                </a:solidFill>
                <a:latin typeface="Arial"/>
                <a:cs typeface="Arial"/>
              </a:rPr>
              <a:t> צמחים ובעלי חיים נבדלים בדרך הזנתם (בדרך השגת החומרים האורגניים):  </a:t>
            </a:r>
          </a:p>
          <a:p>
            <a:pPr fontAlgn="auto">
              <a:spcBef>
                <a:spcPts val="0"/>
              </a:spcBef>
              <a:spcAft>
                <a:spcPts val="0"/>
              </a:spcAft>
              <a:defRPr/>
            </a:pPr>
            <a:r>
              <a:rPr lang="he-IL" sz="2000" dirty="0">
                <a:solidFill>
                  <a:prstClr val="black"/>
                </a:solidFill>
                <a:latin typeface="Arial"/>
                <a:cs typeface="Arial"/>
              </a:rPr>
              <a:t>  צמחים אוטוטרופים, בעלי חיים הטרוטרופים.</a:t>
            </a:r>
          </a:p>
          <a:p>
            <a:pPr fontAlgn="auto">
              <a:spcBef>
                <a:spcPts val="0"/>
              </a:spcBef>
              <a:spcAft>
                <a:spcPts val="0"/>
              </a:spcAft>
              <a:buFontTx/>
              <a:buBlip>
                <a:blip r:embed="rId2"/>
              </a:buBlip>
              <a:defRPr/>
            </a:pPr>
            <a:r>
              <a:rPr lang="he-IL" sz="2000" dirty="0">
                <a:solidFill>
                  <a:prstClr val="black"/>
                </a:solidFill>
                <a:latin typeface="Arial"/>
                <a:cs typeface="Arial"/>
              </a:rPr>
              <a:t> דרך ניצול החומרים האורגניים דומה לנשימה תאית ולבנייה.</a:t>
            </a:r>
          </a:p>
          <a:p>
            <a:pPr fontAlgn="auto">
              <a:spcBef>
                <a:spcPts val="0"/>
              </a:spcBef>
              <a:spcAft>
                <a:spcPts val="0"/>
              </a:spcAft>
              <a:buFontTx/>
              <a:buBlip>
                <a:blip r:embed="rId2"/>
              </a:buBlip>
              <a:defRPr/>
            </a:pPr>
            <a:r>
              <a:rPr lang="he-IL" sz="2000" dirty="0">
                <a:solidFill>
                  <a:prstClr val="black"/>
                </a:solidFill>
                <a:latin typeface="Arial"/>
                <a:cs typeface="Arial"/>
              </a:rPr>
              <a:t> צמחים מקיימים נשימה תאית אווירנית במשך כל שעות היממה. </a:t>
            </a:r>
          </a:p>
          <a:p>
            <a:pPr fontAlgn="auto">
              <a:spcBef>
                <a:spcPts val="0"/>
              </a:spcBef>
              <a:spcAft>
                <a:spcPts val="0"/>
              </a:spcAft>
              <a:buFontTx/>
              <a:buBlip>
                <a:blip r:embed="rId2"/>
              </a:buBlip>
              <a:defRPr/>
            </a:pPr>
            <a:r>
              <a:rPr lang="he-IL" sz="2000" dirty="0">
                <a:solidFill>
                  <a:prstClr val="black"/>
                </a:solidFill>
                <a:latin typeface="Arial"/>
                <a:cs typeface="Arial"/>
              </a:rPr>
              <a:t> תהליך הנשימה התאית מתרחש:</a:t>
            </a:r>
          </a:p>
          <a:p>
            <a:pPr fontAlgn="auto">
              <a:spcBef>
                <a:spcPts val="0"/>
              </a:spcBef>
              <a:spcAft>
                <a:spcPts val="0"/>
              </a:spcAft>
              <a:defRPr/>
            </a:pPr>
            <a:r>
              <a:rPr lang="he-IL" sz="2000" dirty="0">
                <a:solidFill>
                  <a:prstClr val="black"/>
                </a:solidFill>
                <a:latin typeface="Arial"/>
                <a:cs typeface="Arial"/>
              </a:rPr>
              <a:t>  בתאים אאוקריוטיים – בציטופלסמה ובמיטוכונדריה,</a:t>
            </a:r>
          </a:p>
          <a:p>
            <a:pPr fontAlgn="auto">
              <a:spcBef>
                <a:spcPts val="0"/>
              </a:spcBef>
              <a:spcAft>
                <a:spcPts val="0"/>
              </a:spcAft>
              <a:defRPr/>
            </a:pPr>
            <a:r>
              <a:rPr lang="he-IL" sz="2000" dirty="0">
                <a:solidFill>
                  <a:prstClr val="black"/>
                </a:solidFill>
                <a:latin typeface="Arial"/>
                <a:cs typeface="Arial"/>
              </a:rPr>
              <a:t>  בתאים פרוקריוטיים – </a:t>
            </a:r>
            <a:r>
              <a:rPr lang="he-IL" sz="2000" dirty="0" smtClean="0">
                <a:solidFill>
                  <a:prstClr val="black"/>
                </a:solidFill>
                <a:latin typeface="Arial"/>
                <a:cs typeface="Arial"/>
              </a:rPr>
              <a:t>בציטופלסמה (בצמוד לקרום התא).</a:t>
            </a:r>
            <a:endParaRPr lang="he-IL" sz="2000" dirty="0">
              <a:solidFill>
                <a:prstClr val="black"/>
              </a:solidFill>
              <a:latin typeface="Arial"/>
              <a:cs typeface="Arial"/>
            </a:endParaRPr>
          </a:p>
          <a:p>
            <a:pPr fontAlgn="auto">
              <a:spcBef>
                <a:spcPts val="0"/>
              </a:spcBef>
              <a:spcAft>
                <a:spcPts val="0"/>
              </a:spcAft>
              <a:defRPr/>
            </a:pPr>
            <a:endParaRPr lang="he-IL" sz="2000" dirty="0">
              <a:solidFill>
                <a:prstClr val="black"/>
              </a:solidFill>
              <a:latin typeface="Arial"/>
              <a:cs typeface="Arial"/>
            </a:endParaRPr>
          </a:p>
        </p:txBody>
      </p:sp>
      <p:sp>
        <p:nvSpPr>
          <p:cNvPr id="11" name="Slide Number Placeholder 6"/>
          <p:cNvSpPr txBox="1">
            <a:spLocks/>
          </p:cNvSpPr>
          <p:nvPr/>
        </p:nvSpPr>
        <p:spPr bwMode="auto">
          <a:xfrm>
            <a:off x="457200" y="6381328"/>
            <a:ext cx="5144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CAB70A02-9EF2-4B4A-8838-35503C6F24B0}" type="slidenum">
              <a:rPr lang="he-IL" sz="1200" smtClean="0">
                <a:solidFill>
                  <a:srgbClr val="FFFFFF">
                    <a:lumMod val="65000"/>
                  </a:srgbClr>
                </a:solidFill>
              </a:rPr>
              <a:pPr>
                <a:defRPr/>
              </a:pPr>
              <a:t>51</a:t>
            </a:fld>
            <a:endParaRPr lang="he-IL" sz="1200" dirty="0">
              <a:solidFill>
                <a:srgbClr val="FFFFFF">
                  <a:lumMod val="65000"/>
                </a:srgbClr>
              </a:solidFill>
            </a:endParaRPr>
          </a:p>
        </p:txBody>
      </p:sp>
      <p:sp>
        <p:nvSpPr>
          <p:cNvPr id="9"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448986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237D67-DCE8-4E13-8DB8-F9D9AEF91161}" type="slidenum">
              <a:rPr lang="he-IL" smtClean="0"/>
              <a:pPr fontAlgn="base">
                <a:spcBef>
                  <a:spcPct val="0"/>
                </a:spcBef>
                <a:spcAft>
                  <a:spcPct val="0"/>
                </a:spcAft>
                <a:defRPr/>
              </a:pPr>
              <a:t>52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תסיסה: נשימה </a:t>
            </a:r>
            <a:r>
              <a:rPr lang="he-IL" sz="1800" b="1" dirty="0" smtClean="0">
                <a:solidFill>
                  <a:schemeClr val="accent3"/>
                </a:solidFill>
                <a:ea typeface="+mn-ea"/>
              </a:rPr>
              <a:t>בלא </a:t>
            </a:r>
            <a:r>
              <a:rPr lang="he-IL" sz="1800" b="1" dirty="0" smtClean="0">
                <a:solidFill>
                  <a:srgbClr val="FF6600"/>
                </a:solidFill>
                <a:ea typeface="+mn-ea"/>
              </a:rPr>
              <a:t>חמצן</a:t>
            </a:r>
            <a:endParaRPr lang="he-IL" sz="1800" dirty="0" smtClean="0"/>
          </a:p>
        </p:txBody>
      </p:sp>
      <p:sp>
        <p:nvSpPr>
          <p:cNvPr id="8" name="TextBox 7"/>
          <p:cNvSpPr txBox="1"/>
          <p:nvPr/>
        </p:nvSpPr>
        <p:spPr>
          <a:xfrm>
            <a:off x="287338" y="592138"/>
            <a:ext cx="8183562" cy="56323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אורגניזמים החיים בסביבות דלות חמצן או חסרות חמצן, מקיימים תהליך נשימה תאית בלא חמצן, הקרוי תסיסה. (יש עוד תהליכים להפקת אנרגיה בלא חמצן, אך לא נלמד עליהם).</a:t>
            </a:r>
          </a:p>
          <a:p>
            <a:pPr fontAlgn="auto">
              <a:spcBef>
                <a:spcPts val="0"/>
              </a:spcBef>
              <a:spcAft>
                <a:spcPts val="0"/>
              </a:spcAft>
              <a:defRPr/>
            </a:pPr>
            <a:r>
              <a:rPr lang="he-IL" dirty="0"/>
              <a:t>אורגניזמים המבצעים תהליך תסיסה הם מינים אחדים של חיידקים ושל פטריות (לא כל החיידקים והפטריות; מקצת החיידקים והפטריות החיים בסביבה שיש בה חמצן מבצעים נשימה אירובית</a:t>
            </a:r>
            <a:r>
              <a:rPr lang="he-IL" dirty="0" smtClean="0"/>
              <a:t>).</a:t>
            </a:r>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endParaRPr lang="he-IL" dirty="0" smtClean="0"/>
          </a:p>
          <a:p>
            <a:pPr fontAlgn="auto">
              <a:spcBef>
                <a:spcPts val="0"/>
              </a:spcBef>
              <a:spcAft>
                <a:spcPts val="0"/>
              </a:spcAft>
              <a:defRPr/>
            </a:pPr>
            <a:endParaRPr lang="he-IL" dirty="0"/>
          </a:p>
          <a:p>
            <a:pPr fontAlgn="auto">
              <a:spcBef>
                <a:spcPts val="0"/>
              </a:spcBef>
              <a:spcAft>
                <a:spcPts val="0"/>
              </a:spcAft>
              <a:defRPr/>
            </a:pPr>
            <a:r>
              <a:rPr lang="he-IL" u="sng" dirty="0"/>
              <a:t>נדון בשני סוגי תסיסות</a:t>
            </a:r>
            <a:r>
              <a:rPr lang="he-IL" dirty="0"/>
              <a:t>:</a:t>
            </a:r>
          </a:p>
          <a:p>
            <a:pPr>
              <a:defRPr/>
            </a:pPr>
            <a:r>
              <a:rPr lang="he-IL" dirty="0"/>
              <a:t>א. </a:t>
            </a:r>
            <a:r>
              <a:rPr lang="he-IL" dirty="0">
                <a:solidFill>
                  <a:schemeClr val="accent3"/>
                </a:solidFill>
              </a:rPr>
              <a:t>תסיסת חומצת </a:t>
            </a:r>
            <a:r>
              <a:rPr lang="he-IL" dirty="0" smtClean="0">
                <a:solidFill>
                  <a:schemeClr val="accent3"/>
                </a:solidFill>
              </a:rPr>
              <a:t>חלב</a:t>
            </a:r>
            <a:r>
              <a:rPr lang="he-IL" dirty="0" smtClean="0"/>
              <a:t>: </a:t>
            </a:r>
            <a:r>
              <a:rPr lang="he-IL" dirty="0"/>
              <a:t>נעשית על ידי חיידקי חומצת חלב, המפרקים את הגלוקוז לחומצת </a:t>
            </a:r>
          </a:p>
          <a:p>
            <a:pPr>
              <a:defRPr/>
            </a:pPr>
            <a:r>
              <a:rPr lang="he-IL" dirty="0"/>
              <a:t>    חלב.</a:t>
            </a:r>
          </a:p>
          <a:p>
            <a:pPr>
              <a:defRPr/>
            </a:pPr>
            <a:r>
              <a:rPr lang="he-IL" dirty="0"/>
              <a:t>ב. </a:t>
            </a:r>
            <a:r>
              <a:rPr lang="he-IL" dirty="0">
                <a:solidFill>
                  <a:schemeClr val="accent3"/>
                </a:solidFill>
              </a:rPr>
              <a:t>תסיסה </a:t>
            </a:r>
            <a:r>
              <a:rPr lang="he-IL" dirty="0" smtClean="0">
                <a:solidFill>
                  <a:schemeClr val="accent3"/>
                </a:solidFill>
              </a:rPr>
              <a:t>כוהלית</a:t>
            </a:r>
            <a:r>
              <a:rPr lang="he-IL" dirty="0" smtClean="0"/>
              <a:t>: </a:t>
            </a:r>
            <a:r>
              <a:rPr lang="he-IL" dirty="0"/>
              <a:t>נעשית על ידי מינים אחדים של חיידקים ופטריות המפרקים את הגלוקוז </a:t>
            </a:r>
          </a:p>
          <a:p>
            <a:pPr>
              <a:defRPr/>
            </a:pPr>
            <a:r>
              <a:rPr lang="he-IL" dirty="0"/>
              <a:t>    לכוהל ולפחמן דו-חמצני.</a:t>
            </a:r>
          </a:p>
          <a:p>
            <a:pPr fontAlgn="auto">
              <a:spcBef>
                <a:spcPts val="0"/>
              </a:spcBef>
              <a:spcAft>
                <a:spcPts val="0"/>
              </a:spcAft>
              <a:defRPr/>
            </a:pPr>
            <a:endParaRPr lang="he-IL" dirty="0"/>
          </a:p>
          <a:p>
            <a:pPr fontAlgn="auto">
              <a:spcBef>
                <a:spcPts val="0"/>
              </a:spcBef>
              <a:spcAft>
                <a:spcPts val="0"/>
              </a:spcAft>
              <a:defRPr/>
            </a:pPr>
            <a:endParaRPr lang="he-IL" dirty="0"/>
          </a:p>
          <a:p>
            <a:pPr>
              <a:defRPr/>
            </a:pPr>
            <a:r>
              <a:rPr lang="he-IL" dirty="0"/>
              <a:t>           </a:t>
            </a:r>
          </a:p>
        </p:txBody>
      </p:sp>
      <p:grpSp>
        <p:nvGrpSpPr>
          <p:cNvPr id="7" name="קבוצה 6"/>
          <p:cNvGrpSpPr/>
          <p:nvPr/>
        </p:nvGrpSpPr>
        <p:grpSpPr>
          <a:xfrm>
            <a:off x="4139952" y="1761004"/>
            <a:ext cx="2160240" cy="1595988"/>
            <a:chOff x="4139952" y="1124744"/>
            <a:chExt cx="2160240" cy="1595988"/>
          </a:xfrm>
        </p:grpSpPr>
        <p:sp>
          <p:nvSpPr>
            <p:cNvPr id="9" name="כפל 8"/>
            <p:cNvSpPr/>
            <p:nvPr/>
          </p:nvSpPr>
          <p:spPr>
            <a:xfrm>
              <a:off x="4139952" y="1124744"/>
              <a:ext cx="2160240" cy="159598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Rectangle 17"/>
            <p:cNvSpPr/>
            <p:nvPr/>
          </p:nvSpPr>
          <p:spPr bwMode="auto">
            <a:xfrm>
              <a:off x="4572000" y="1573080"/>
              <a:ext cx="972815" cy="330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en-US" sz="3600" b="1" dirty="0">
                  <a:solidFill>
                    <a:prstClr val="black"/>
                  </a:solidFill>
                </a:rPr>
                <a:t>O</a:t>
              </a:r>
              <a:r>
                <a:rPr lang="en-US" sz="2000" b="1" dirty="0">
                  <a:solidFill>
                    <a:prstClr val="black"/>
                  </a:solidFill>
                </a:rPr>
                <a:t>2</a:t>
              </a:r>
              <a:endParaRPr lang="he-IL" sz="2000" b="1" dirty="0">
                <a:solidFill>
                  <a:prstClr val="black"/>
                </a:solidFill>
              </a:endParaRPr>
            </a:p>
          </p:txBody>
        </p:sp>
      </p:grpSp>
      <p:sp>
        <p:nvSpPr>
          <p:cNvPr id="11"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231775" y="-22225"/>
            <a:ext cx="8443913" cy="441325"/>
          </a:xfrm>
        </p:spPr>
        <p:txBody>
          <a:bodyPr/>
          <a:lstStyle/>
          <a:p>
            <a:pPr fontAlgn="auto">
              <a:defRPr/>
            </a:pPr>
            <a:r>
              <a:rPr lang="he-IL" sz="1800" b="1" dirty="0" smtClean="0">
                <a:solidFill>
                  <a:srgbClr val="FF6600"/>
                </a:solidFill>
                <a:ea typeface="+mn-ea"/>
              </a:rPr>
              <a:t>הרווח האנרגטי בתהליך התסיסה לעומת הרווח בתהליך הנשימה האווירנית (האירובית)</a:t>
            </a:r>
            <a:endParaRPr lang="he-IL" sz="1800" dirty="0" smtClean="0"/>
          </a:p>
        </p:txBody>
      </p:sp>
      <p:grpSp>
        <p:nvGrpSpPr>
          <p:cNvPr id="96260" name="קבוצה 1"/>
          <p:cNvGrpSpPr>
            <a:grpSpLocks/>
          </p:cNvGrpSpPr>
          <p:nvPr/>
        </p:nvGrpSpPr>
        <p:grpSpPr bwMode="auto">
          <a:xfrm>
            <a:off x="5181600" y="785813"/>
            <a:ext cx="3554413" cy="2397125"/>
            <a:chOff x="1369447" y="2217088"/>
            <a:chExt cx="3602983" cy="2662402"/>
          </a:xfrm>
        </p:grpSpPr>
        <p:sp>
          <p:nvSpPr>
            <p:cNvPr id="47" name="TextBox 46"/>
            <p:cNvSpPr txBox="1"/>
            <p:nvPr/>
          </p:nvSpPr>
          <p:spPr bwMode="auto">
            <a:xfrm>
              <a:off x="1927837" y="2217088"/>
              <a:ext cx="1227814" cy="87806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גלוקוז</a:t>
              </a:r>
            </a:p>
            <a:p>
              <a:pPr algn="ctr" fontAlgn="auto">
                <a:spcBef>
                  <a:spcPts val="0"/>
                </a:spcBef>
                <a:spcAft>
                  <a:spcPts val="0"/>
                </a:spcAft>
                <a:defRPr/>
              </a:pPr>
              <a:r>
                <a:rPr lang="en-US" sz="2000"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48" name="TextBox 47"/>
            <p:cNvSpPr txBox="1"/>
            <p:nvPr/>
          </p:nvSpPr>
          <p:spPr bwMode="auto">
            <a:xfrm>
              <a:off x="1369447" y="3791607"/>
              <a:ext cx="894711" cy="108788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חומצת חלב</a:t>
              </a:r>
            </a:p>
          </p:txBody>
        </p:sp>
        <p:sp>
          <p:nvSpPr>
            <p:cNvPr id="49" name="חץ למטה 48"/>
            <p:cNvSpPr/>
            <p:nvPr/>
          </p:nvSpPr>
          <p:spPr bwMode="auto">
            <a:xfrm>
              <a:off x="1927837" y="3126889"/>
              <a:ext cx="326666" cy="220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חץ למטה 49"/>
            <p:cNvSpPr/>
            <p:nvPr/>
          </p:nvSpPr>
          <p:spPr bwMode="auto">
            <a:xfrm>
              <a:off x="1937493" y="3437209"/>
              <a:ext cx="326666" cy="218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חץ ימינה 50"/>
            <p:cNvSpPr/>
            <p:nvPr/>
          </p:nvSpPr>
          <p:spPr bwMode="auto">
            <a:xfrm>
              <a:off x="3292433" y="3200943"/>
              <a:ext cx="204367" cy="292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יצוץ 2 51"/>
            <p:cNvSpPr/>
            <p:nvPr/>
          </p:nvSpPr>
          <p:spPr bwMode="auto">
            <a:xfrm rot="1479687">
              <a:off x="3508065" y="2876517"/>
              <a:ext cx="642067" cy="751115"/>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חץ ימינה 52"/>
            <p:cNvSpPr/>
            <p:nvPr/>
          </p:nvSpPr>
          <p:spPr bwMode="auto">
            <a:xfrm>
              <a:off x="4166224" y="3133942"/>
              <a:ext cx="205977" cy="292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חץ מעוקל למעלה 53"/>
            <p:cNvSpPr/>
            <p:nvPr/>
          </p:nvSpPr>
          <p:spPr bwMode="auto">
            <a:xfrm rot="5586128">
              <a:off x="4238870" y="3181855"/>
              <a:ext cx="731719" cy="374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55" name="TextBox 54"/>
            <p:cNvSpPr txBox="1"/>
            <p:nvPr/>
          </p:nvSpPr>
          <p:spPr bwMode="auto">
            <a:xfrm>
              <a:off x="4056799" y="2301721"/>
              <a:ext cx="915631" cy="62592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dirty="0">
                  <a:solidFill>
                    <a:prstClr val="black"/>
                  </a:solidFill>
                  <a:latin typeface="Arial"/>
                  <a:cs typeface="Arial"/>
                </a:rPr>
                <a:t>2ADP</a:t>
              </a:r>
              <a:endParaRPr lang="en-US" b="1" dirty="0">
                <a:solidFill>
                  <a:prstClr val="black"/>
                </a:solidFill>
                <a:latin typeface="Arial"/>
                <a:cs typeface="Arial"/>
              </a:endParaRPr>
            </a:p>
            <a:p>
              <a:pPr algn="ctr" fontAlgn="auto">
                <a:spcBef>
                  <a:spcPts val="0"/>
                </a:spcBef>
                <a:spcAft>
                  <a:spcPts val="0"/>
                </a:spcAft>
                <a:defRPr/>
              </a:pPr>
              <a:r>
                <a:rPr lang="en-US" dirty="0">
                  <a:solidFill>
                    <a:prstClr val="black"/>
                  </a:solidFill>
                  <a:latin typeface="Arial"/>
                  <a:cs typeface="Arial"/>
                </a:rPr>
                <a:t>2Pi</a:t>
              </a:r>
              <a:endParaRPr lang="he-IL" dirty="0">
                <a:solidFill>
                  <a:prstClr val="black"/>
                </a:solidFill>
                <a:latin typeface="Arial"/>
                <a:cs typeface="Arial"/>
              </a:endParaRPr>
            </a:p>
          </p:txBody>
        </p:sp>
        <p:sp>
          <p:nvSpPr>
            <p:cNvPr id="56" name="TextBox 55"/>
            <p:cNvSpPr txBox="1"/>
            <p:nvPr/>
          </p:nvSpPr>
          <p:spPr bwMode="auto">
            <a:xfrm>
              <a:off x="4129213" y="3773976"/>
              <a:ext cx="802987" cy="396716"/>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lnSpcReduction="10000"/>
            </a:bodyPr>
            <a:lstStyle/>
            <a:p>
              <a:pPr algn="ctr" fontAlgn="auto">
                <a:spcBef>
                  <a:spcPts val="0"/>
                </a:spcBef>
                <a:spcAft>
                  <a:spcPts val="0"/>
                </a:spcAft>
                <a:defRPr/>
              </a:pPr>
              <a:r>
                <a:rPr lang="en-US" dirty="0">
                  <a:solidFill>
                    <a:prstClr val="black"/>
                  </a:solidFill>
                  <a:latin typeface="Arial"/>
                  <a:cs typeface="Arial"/>
                </a:rPr>
                <a:t>2ATP</a:t>
              </a:r>
            </a:p>
          </p:txBody>
        </p:sp>
        <p:sp>
          <p:nvSpPr>
            <p:cNvPr id="57" name="מלבן מעוגל 56"/>
            <p:cNvSpPr/>
            <p:nvPr/>
          </p:nvSpPr>
          <p:spPr bwMode="auto">
            <a:xfrm>
              <a:off x="3039789" y="2952334"/>
              <a:ext cx="1552871" cy="696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200" b="1" dirty="0">
                  <a:solidFill>
                    <a:srgbClr val="FFFF00"/>
                  </a:solidFill>
                </a:rPr>
                <a:t>אנרגיה</a:t>
              </a:r>
            </a:p>
          </p:txBody>
        </p:sp>
      </p:grpSp>
      <p:sp>
        <p:nvSpPr>
          <p:cNvPr id="2" name="מלבן 1"/>
          <p:cNvSpPr/>
          <p:nvPr/>
        </p:nvSpPr>
        <p:spPr>
          <a:xfrm>
            <a:off x="5106988" y="566738"/>
            <a:ext cx="3684587" cy="6211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3" name="מלבן 72"/>
          <p:cNvSpPr/>
          <p:nvPr/>
        </p:nvSpPr>
        <p:spPr>
          <a:xfrm>
            <a:off x="87313" y="552450"/>
            <a:ext cx="4730750" cy="6116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4" name="TextBox 73"/>
          <p:cNvSpPr txBox="1"/>
          <p:nvPr/>
        </p:nvSpPr>
        <p:spPr>
          <a:xfrm>
            <a:off x="5135563" y="3402013"/>
            <a:ext cx="3552825"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התוצרים הסופיים של תהליך התסיסה (חומצת חלב, כוהל) הם חומרים אורגניים שעדיין אצורה בהם אנרגיה רבה, משום שבתהליך פירוק גלוקוז לחומרים אלו השתחררה רק מעט מן האנרגיה האצורה בגלוקוז.</a:t>
            </a:r>
          </a:p>
          <a:p>
            <a:pPr>
              <a:defRPr/>
            </a:pPr>
            <a:r>
              <a:rPr lang="he-IL" dirty="0"/>
              <a:t>לכן, האנרגיה המשתחררת מפירוק מולקולת גלוקוז אחת מספיקה ליצירת </a:t>
            </a:r>
            <a:r>
              <a:rPr lang="he-IL" dirty="0">
                <a:solidFill>
                  <a:srgbClr val="FF6600"/>
                </a:solidFill>
              </a:rPr>
              <a:t>2 מולקולות </a:t>
            </a:r>
            <a:r>
              <a:rPr lang="en-US" dirty="0">
                <a:solidFill>
                  <a:srgbClr val="FF6600"/>
                </a:solidFill>
              </a:rPr>
              <a:t>ATP</a:t>
            </a:r>
            <a:r>
              <a:rPr lang="he-IL" dirty="0">
                <a:solidFill>
                  <a:srgbClr val="FF6600"/>
                </a:solidFill>
              </a:rPr>
              <a:t> בלבד</a:t>
            </a:r>
            <a:r>
              <a:rPr lang="he-IL" dirty="0">
                <a:solidFill>
                  <a:prstClr val="black"/>
                </a:solidFill>
              </a:rPr>
              <a:t>!</a:t>
            </a:r>
          </a:p>
        </p:txBody>
      </p:sp>
      <p:sp>
        <p:nvSpPr>
          <p:cNvPr id="75" name="חץ למטה 74"/>
          <p:cNvSpPr/>
          <p:nvPr/>
        </p:nvSpPr>
        <p:spPr bwMode="auto">
          <a:xfrm>
            <a:off x="6477000" y="1604963"/>
            <a:ext cx="300038" cy="198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חץ למטה 75"/>
          <p:cNvSpPr/>
          <p:nvPr/>
        </p:nvSpPr>
        <p:spPr bwMode="auto">
          <a:xfrm>
            <a:off x="6494463" y="1884363"/>
            <a:ext cx="300037" cy="198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TextBox 76"/>
          <p:cNvSpPr txBox="1"/>
          <p:nvPr/>
        </p:nvSpPr>
        <p:spPr bwMode="auto">
          <a:xfrm>
            <a:off x="6138863" y="2189163"/>
            <a:ext cx="976312" cy="10112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כוהל ופחמן  דו-חמצני</a:t>
            </a:r>
          </a:p>
        </p:txBody>
      </p:sp>
      <p:grpSp>
        <p:nvGrpSpPr>
          <p:cNvPr id="96267" name="קבוצה 4"/>
          <p:cNvGrpSpPr>
            <a:grpSpLocks/>
          </p:cNvGrpSpPr>
          <p:nvPr/>
        </p:nvGrpSpPr>
        <p:grpSpPr bwMode="auto">
          <a:xfrm>
            <a:off x="157163" y="879475"/>
            <a:ext cx="4529137" cy="5749925"/>
            <a:chOff x="128588" y="660400"/>
            <a:chExt cx="4529137" cy="5749080"/>
          </a:xfrm>
        </p:grpSpPr>
        <p:grpSp>
          <p:nvGrpSpPr>
            <p:cNvPr id="96270" name="קבוצה 10"/>
            <p:cNvGrpSpPr>
              <a:grpSpLocks/>
            </p:cNvGrpSpPr>
            <p:nvPr/>
          </p:nvGrpSpPr>
          <p:grpSpPr bwMode="auto">
            <a:xfrm>
              <a:off x="128588" y="660400"/>
              <a:ext cx="3178175" cy="5749080"/>
              <a:chOff x="827584" y="611730"/>
              <a:chExt cx="3178763" cy="5748563"/>
            </a:xfrm>
          </p:grpSpPr>
          <p:grpSp>
            <p:nvGrpSpPr>
              <p:cNvPr id="96276" name="קבוצה 10"/>
              <p:cNvGrpSpPr>
                <a:grpSpLocks/>
              </p:cNvGrpSpPr>
              <p:nvPr/>
            </p:nvGrpSpPr>
            <p:grpSpPr bwMode="auto">
              <a:xfrm>
                <a:off x="1188013" y="611730"/>
                <a:ext cx="2405508" cy="5107401"/>
                <a:chOff x="181433" y="690266"/>
                <a:chExt cx="2405428" cy="5108479"/>
              </a:xfrm>
            </p:grpSpPr>
            <p:sp>
              <p:nvSpPr>
                <p:cNvPr id="7" name="TextBox 6"/>
                <p:cNvSpPr txBox="1"/>
                <p:nvPr/>
              </p:nvSpPr>
              <p:spPr bwMode="auto">
                <a:xfrm>
                  <a:off x="1594522" y="690266"/>
                  <a:ext cx="992339" cy="86675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גלוקוז</a:t>
                  </a:r>
                </a:p>
                <a:p>
                  <a:pPr algn="ctr" fontAlgn="auto">
                    <a:spcBef>
                      <a:spcPts val="0"/>
                    </a:spcBef>
                    <a:spcAft>
                      <a:spcPts val="0"/>
                    </a:spcAft>
                    <a:defRPr/>
                  </a:pPr>
                  <a:r>
                    <a:rPr lang="en-US" dirty="0">
                      <a:latin typeface="Arial"/>
                      <a:cs typeface="Arial"/>
                    </a:rPr>
                    <a:t>C</a:t>
                  </a:r>
                  <a:r>
                    <a:rPr lang="en-US" sz="800" dirty="0">
                      <a:latin typeface="Arial"/>
                      <a:cs typeface="Arial"/>
                    </a:rPr>
                    <a:t>6</a:t>
                  </a:r>
                  <a:r>
                    <a:rPr lang="en-US" dirty="0">
                      <a:latin typeface="Arial"/>
                      <a:cs typeface="Arial"/>
                    </a:rPr>
                    <a:t>H</a:t>
                  </a:r>
                  <a:r>
                    <a:rPr lang="en-US" sz="800" dirty="0">
                      <a:latin typeface="Arial"/>
                      <a:cs typeface="Arial"/>
                    </a:rPr>
                    <a:t>12</a:t>
                  </a:r>
                  <a:r>
                    <a:rPr lang="en-US" dirty="0">
                      <a:latin typeface="Arial"/>
                      <a:cs typeface="Arial"/>
                    </a:rPr>
                    <a:t>O</a:t>
                  </a:r>
                  <a:r>
                    <a:rPr lang="en-US" sz="800" dirty="0">
                      <a:latin typeface="Arial"/>
                      <a:cs typeface="Arial"/>
                    </a:rPr>
                    <a:t>6</a:t>
                  </a:r>
                  <a:endParaRPr lang="he-IL" sz="2000" dirty="0">
                    <a:latin typeface="Arial"/>
                    <a:cs typeface="Arial"/>
                  </a:endParaRPr>
                </a:p>
              </p:txBody>
            </p:sp>
            <p:sp>
              <p:nvSpPr>
                <p:cNvPr id="10" name="חץ למטה 9"/>
                <p:cNvSpPr/>
                <p:nvPr/>
              </p:nvSpPr>
              <p:spPr bwMode="auto">
                <a:xfrm>
                  <a:off x="1281738" y="1574481"/>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738" y="1872923"/>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738" y="2165016"/>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2212" y="3817560"/>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852" y="4114416"/>
                  <a:ext cx="261978"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TextBox 23"/>
                <p:cNvSpPr txBox="1"/>
                <p:nvPr/>
              </p:nvSpPr>
              <p:spPr bwMode="auto">
                <a:xfrm>
                  <a:off x="1532601" y="4333485"/>
                  <a:ext cx="997101" cy="78896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מים</a:t>
                  </a:r>
                </a:p>
              </p:txBody>
            </p:sp>
            <p:sp>
              <p:nvSpPr>
                <p:cNvPr id="25" name="TextBox 24"/>
                <p:cNvSpPr txBox="1"/>
                <p:nvPr/>
              </p:nvSpPr>
              <p:spPr bwMode="auto">
                <a:xfrm>
                  <a:off x="181433" y="4333485"/>
                  <a:ext cx="1144762" cy="78420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latin typeface="Arial"/>
                      <a:cs typeface="Arial"/>
                    </a:rPr>
                    <a:t>פחמן      דו-חמצני</a:t>
                  </a:r>
                </a:p>
              </p:txBody>
            </p:sp>
            <p:sp>
              <p:nvSpPr>
                <p:cNvPr id="7168" name="חץ למטה 7167"/>
                <p:cNvSpPr/>
                <p:nvPr/>
              </p:nvSpPr>
              <p:spPr>
                <a:xfrm>
                  <a:off x="613299" y="5122451"/>
                  <a:ext cx="296908" cy="676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869" y="5750837"/>
                <a:ext cx="989195" cy="609456"/>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latin typeface="Arial"/>
                    <a:cs typeface="Arial"/>
                  </a:rPr>
                  <a:t>נפלט לסביבה </a:t>
                </a:r>
              </a:p>
            </p:txBody>
          </p:sp>
          <p:sp>
            <p:nvSpPr>
              <p:cNvPr id="28" name="פיצוץ 2 27"/>
              <p:cNvSpPr/>
              <p:nvPr/>
            </p:nvSpPr>
            <p:spPr bwMode="auto">
              <a:xfrm rot="1479687">
                <a:off x="2778982" y="1722717"/>
                <a:ext cx="1186082" cy="150300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717059" y="1683039"/>
                <a:ext cx="1289288" cy="1733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אנרגיה</a:t>
                </a:r>
              </a:p>
            </p:txBody>
          </p:sp>
          <p:sp>
            <p:nvSpPr>
              <p:cNvPr id="33" name="חץ ימינה 32"/>
              <p:cNvSpPr/>
              <p:nvPr/>
            </p:nvSpPr>
            <p:spPr bwMode="auto">
              <a:xfrm>
                <a:off x="2582096" y="2305192"/>
                <a:ext cx="193711" cy="379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827" y="2330586"/>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705" y="2636900"/>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705" y="2914647"/>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827" y="3216201"/>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530" y="3481250"/>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TextBox 40"/>
              <p:cNvSpPr txBox="1"/>
              <p:nvPr/>
            </p:nvSpPr>
            <p:spPr bwMode="auto">
              <a:xfrm>
                <a:off x="827584" y="629189"/>
                <a:ext cx="1333747" cy="86657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חמצן שמקורו מהסביבה</a:t>
                </a:r>
              </a:p>
            </p:txBody>
          </p:sp>
          <p:sp>
            <p:nvSpPr>
              <p:cNvPr id="3" name="חיבור 2"/>
              <p:cNvSpPr/>
              <p:nvPr/>
            </p:nvSpPr>
            <p:spPr>
              <a:xfrm>
                <a:off x="2274064" y="908523"/>
                <a:ext cx="204826" cy="2015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318522" y="4565256"/>
                <a:ext cx="206413" cy="2015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חץ מעוקל למעלה 31"/>
            <p:cNvSpPr/>
            <p:nvPr/>
          </p:nvSpPr>
          <p:spPr bwMode="auto">
            <a:xfrm rot="5202448">
              <a:off x="3381456" y="2399989"/>
              <a:ext cx="1101563" cy="7524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4" name="TextBox 33"/>
            <p:cNvSpPr txBox="1"/>
            <p:nvPr/>
          </p:nvSpPr>
          <p:spPr bwMode="auto">
            <a:xfrm>
              <a:off x="3386138" y="1458796"/>
              <a:ext cx="1271587" cy="72538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43" name="TextBox 42"/>
            <p:cNvSpPr txBox="1"/>
            <p:nvPr/>
          </p:nvSpPr>
          <p:spPr bwMode="auto">
            <a:xfrm>
              <a:off x="3386138" y="3347643"/>
              <a:ext cx="1211262" cy="666652"/>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44" name="חץ ימינה 43"/>
            <p:cNvSpPr/>
            <p:nvPr/>
          </p:nvSpPr>
          <p:spPr bwMode="auto">
            <a:xfrm>
              <a:off x="3138488" y="2525439"/>
              <a:ext cx="385762" cy="379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TextBox 77"/>
            <p:cNvSpPr txBox="1"/>
            <p:nvPr/>
          </p:nvSpPr>
          <p:spPr>
            <a:xfrm>
              <a:off x="2089150" y="5268236"/>
              <a:ext cx="2438400" cy="9237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chemeClr val="accent3"/>
                  </a:solidFill>
                </a:rPr>
                <a:t>פירוק מלא של הגלוקוז בעזרת החמצן.</a:t>
              </a:r>
            </a:p>
            <a:p>
              <a:pPr>
                <a:defRPr/>
              </a:pPr>
              <a:r>
                <a:rPr lang="he-IL" dirty="0">
                  <a:solidFill>
                    <a:schemeClr val="accent3"/>
                  </a:solidFill>
                </a:rPr>
                <a:t>רווח אנרגטי: </a:t>
              </a:r>
              <a:r>
                <a:rPr lang="en-US" dirty="0">
                  <a:solidFill>
                    <a:schemeClr val="accent3"/>
                  </a:solidFill>
                </a:rPr>
                <a:t>ATP</a:t>
              </a:r>
              <a:r>
                <a:rPr lang="he-IL" dirty="0">
                  <a:solidFill>
                    <a:schemeClr val="accent3"/>
                  </a:solidFill>
                </a:rPr>
                <a:t>30</a:t>
              </a:r>
              <a:endParaRPr lang="he-IL" dirty="0"/>
            </a:p>
          </p:txBody>
        </p:sp>
      </p:grpSp>
      <p:sp>
        <p:nvSpPr>
          <p:cNvPr id="58" name="TextBox 57"/>
          <p:cNvSpPr txBox="1"/>
          <p:nvPr/>
        </p:nvSpPr>
        <p:spPr>
          <a:xfrm>
            <a:off x="5049838" y="465138"/>
            <a:ext cx="355282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תסיסה</a:t>
            </a:r>
          </a:p>
        </p:txBody>
      </p:sp>
      <p:sp>
        <p:nvSpPr>
          <p:cNvPr id="59" name="TextBox 58"/>
          <p:cNvSpPr txBox="1"/>
          <p:nvPr/>
        </p:nvSpPr>
        <p:spPr>
          <a:xfrm>
            <a:off x="341313" y="471488"/>
            <a:ext cx="4325937"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נשימה תאית אווירנית (אירובית)</a:t>
            </a:r>
          </a:p>
        </p:txBody>
      </p:sp>
      <p:sp>
        <p:nvSpPr>
          <p:cNvPr id="60"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1" name="Slide Number Placeholder 8"/>
          <p:cNvSpPr txBox="1">
            <a:spLocks/>
          </p:cNvSpPr>
          <p:nvPr/>
        </p:nvSpPr>
        <p:spPr bwMode="auto">
          <a:xfrm>
            <a:off x="219255" y="6381328"/>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F">
            <a:alpha val="70195"/>
          </a:srgbClr>
        </a:solidFill>
        <a:effectLst/>
      </p:bgPr>
    </p:bg>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הרחבה: תסיסה – נשימה</a:t>
            </a:r>
            <a:r>
              <a:rPr lang="he-IL" sz="1800" b="1" dirty="0" smtClean="0">
                <a:solidFill>
                  <a:schemeClr val="accent3"/>
                </a:solidFill>
                <a:ea typeface="+mn-ea"/>
              </a:rPr>
              <a:t> בלא </a:t>
            </a:r>
            <a:r>
              <a:rPr lang="he-IL" sz="1800" b="1" dirty="0" smtClean="0">
                <a:solidFill>
                  <a:srgbClr val="FF6600"/>
                </a:solidFill>
                <a:ea typeface="+mn-ea"/>
              </a:rPr>
              <a:t>חמצן</a:t>
            </a:r>
            <a:endParaRPr lang="he-IL" sz="1800" dirty="0" smtClean="0"/>
          </a:p>
        </p:txBody>
      </p:sp>
      <p:sp>
        <p:nvSpPr>
          <p:cNvPr id="8" name="TextBox 7"/>
          <p:cNvSpPr txBox="1"/>
          <p:nvPr/>
        </p:nvSpPr>
        <p:spPr>
          <a:xfrm>
            <a:off x="263525" y="387350"/>
            <a:ext cx="8183563" cy="61864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שלבי הנשימה </a:t>
            </a:r>
            <a:r>
              <a:rPr lang="he-IL" dirty="0"/>
              <a:t>בלא</a:t>
            </a:r>
            <a:r>
              <a:rPr lang="he-IL" dirty="0">
                <a:solidFill>
                  <a:prstClr val="black"/>
                </a:solidFill>
              </a:rPr>
              <a:t> חמצן:</a:t>
            </a:r>
          </a:p>
          <a:p>
            <a:pPr>
              <a:defRPr/>
            </a:pPr>
            <a:r>
              <a:rPr lang="he-IL" dirty="0">
                <a:solidFill>
                  <a:prstClr val="black"/>
                </a:solidFill>
              </a:rPr>
              <a:t>     </a:t>
            </a:r>
          </a:p>
          <a:p>
            <a:pPr>
              <a:defRPr/>
            </a:pPr>
            <a:r>
              <a:rPr lang="he-IL" u="sng" noProof="1">
                <a:solidFill>
                  <a:prstClr val="black"/>
                </a:solidFill>
              </a:rPr>
              <a:t>שלב א': גליקוליזה (כזכור </a:t>
            </a:r>
            <a:r>
              <a:rPr lang="he-IL" u="sng" dirty="0">
                <a:solidFill>
                  <a:prstClr val="black"/>
                </a:solidFill>
              </a:rPr>
              <a:t>לכם, בגליקוליזה אין שימוש בחמצן)</a:t>
            </a: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endParaRPr lang="he-IL" u="sng" dirty="0">
              <a:solidFill>
                <a:prstClr val="black"/>
              </a:solidFill>
            </a:endParaRPr>
          </a:p>
          <a:p>
            <a:pPr>
              <a:defRPr/>
            </a:pPr>
            <a:r>
              <a:rPr lang="he-IL" dirty="0">
                <a:solidFill>
                  <a:prstClr val="black"/>
                </a:solidFill>
              </a:rPr>
              <a:t>   </a:t>
            </a:r>
            <a:r>
              <a:rPr lang="he-IL" u="sng" dirty="0">
                <a:solidFill>
                  <a:prstClr val="black"/>
                </a:solidFill>
              </a:rPr>
              <a:t>שלב ב': תסיסה (שונה באורגניזמים השונים)</a:t>
            </a:r>
          </a:p>
          <a:p>
            <a:pPr>
              <a:defRPr/>
            </a:pPr>
            <a:r>
              <a:rPr lang="he-IL" dirty="0">
                <a:solidFill>
                  <a:prstClr val="black"/>
                </a:solidFill>
              </a:rPr>
              <a:t>בחיידקי חומצת חלב, החומצה הפירובית הופכת לחומצת חלב.</a:t>
            </a:r>
          </a:p>
          <a:p>
            <a:pPr>
              <a:defRPr/>
            </a:pPr>
            <a:r>
              <a:rPr lang="he-IL" dirty="0">
                <a:solidFill>
                  <a:prstClr val="black"/>
                </a:solidFill>
              </a:rPr>
              <a:t>בפטריות ובחיידקים אחרים, החומצה הפירובית הופכת לכוהל ולפחמן דו-חמצני.</a:t>
            </a:r>
          </a:p>
          <a:p>
            <a:pPr>
              <a:defRPr/>
            </a:pPr>
            <a:endParaRPr lang="he-IL" dirty="0">
              <a:solidFill>
                <a:prstClr val="black"/>
              </a:solidFill>
            </a:endParaRPr>
          </a:p>
          <a:p>
            <a:pPr>
              <a:defRPr/>
            </a:pPr>
            <a:r>
              <a:rPr lang="he-IL" u="sng" dirty="0">
                <a:solidFill>
                  <a:prstClr val="black"/>
                </a:solidFill>
              </a:rPr>
              <a:t>הרווח האנרגטי</a:t>
            </a:r>
          </a:p>
          <a:p>
            <a:pPr>
              <a:defRPr/>
            </a:pPr>
            <a:r>
              <a:rPr lang="he-IL" dirty="0">
                <a:solidFill>
                  <a:prstClr val="black"/>
                </a:solidFill>
              </a:rPr>
              <a:t>בשלב השני אין הפקת אנרגיה נוספת. הרווח האנרגטי מפירוק מולקולת גלוקוז אחת </a:t>
            </a:r>
          </a:p>
          <a:p>
            <a:pPr>
              <a:defRPr/>
            </a:pPr>
            <a:r>
              <a:rPr lang="he-IL" dirty="0">
                <a:solidFill>
                  <a:prstClr val="black"/>
                </a:solidFill>
              </a:rPr>
              <a:t>הוא </a:t>
            </a:r>
            <a:r>
              <a:rPr lang="en-US" dirty="0">
                <a:solidFill>
                  <a:prstClr val="black"/>
                </a:solidFill>
              </a:rPr>
              <a:t>2ATP</a:t>
            </a:r>
            <a:r>
              <a:rPr lang="he-IL" dirty="0">
                <a:solidFill>
                  <a:prstClr val="black"/>
                </a:solidFill>
              </a:rPr>
              <a:t> שהופקו בגליקוליזה.</a:t>
            </a:r>
          </a:p>
          <a:p>
            <a:pPr>
              <a:defRPr/>
            </a:pPr>
            <a:r>
              <a:rPr lang="he-IL" dirty="0"/>
              <a:t>התוצרים הסופיים של תהליך התסיסה (חומצת חלב, כוהל) הם חומרים אורגניים שעדיין אצורה בהם אנרגיה רבה, משום שבתהליך פירוק גלוקוז לחומרים אלו השתחררה רק מעט מהאנרגיה האצורה בגלוקוז, ולכן אנרגיה זו מספיקה ליצירת 2 מולקולות </a:t>
            </a:r>
            <a:r>
              <a:rPr lang="en-US" dirty="0"/>
              <a:t>ATP</a:t>
            </a:r>
            <a:r>
              <a:rPr lang="he-IL" dirty="0"/>
              <a:t> בלבד!</a:t>
            </a:r>
          </a:p>
        </p:txBody>
      </p:sp>
      <p:grpSp>
        <p:nvGrpSpPr>
          <p:cNvPr id="97286" name="קבוצה 1"/>
          <p:cNvGrpSpPr>
            <a:grpSpLocks/>
          </p:cNvGrpSpPr>
          <p:nvPr/>
        </p:nvGrpSpPr>
        <p:grpSpPr bwMode="auto">
          <a:xfrm>
            <a:off x="263525" y="765175"/>
            <a:ext cx="8485188" cy="2811463"/>
            <a:chOff x="-331453" y="1455779"/>
            <a:chExt cx="9220691" cy="3121827"/>
          </a:xfrm>
        </p:grpSpPr>
        <p:sp>
          <p:nvSpPr>
            <p:cNvPr id="9" name="מלבן מעוגל 8"/>
            <p:cNvSpPr/>
            <p:nvPr/>
          </p:nvSpPr>
          <p:spPr bwMode="auto">
            <a:xfrm>
              <a:off x="-331453" y="1455779"/>
              <a:ext cx="9220691" cy="31218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TextBox 9"/>
            <p:cNvSpPr txBox="1"/>
            <p:nvPr/>
          </p:nvSpPr>
          <p:spPr bwMode="auto">
            <a:xfrm>
              <a:off x="1907734" y="2220812"/>
              <a:ext cx="1228275" cy="87784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1" name="TextBox 10"/>
            <p:cNvSpPr txBox="1"/>
            <p:nvPr/>
          </p:nvSpPr>
          <p:spPr bwMode="auto">
            <a:xfrm>
              <a:off x="1907734" y="3622197"/>
              <a:ext cx="1228275" cy="87784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חומצה פירובית</a:t>
              </a:r>
            </a:p>
          </p:txBody>
        </p:sp>
        <p:sp>
          <p:nvSpPr>
            <p:cNvPr id="12" name="חץ למטה 11"/>
            <p:cNvSpPr/>
            <p:nvPr/>
          </p:nvSpPr>
          <p:spPr bwMode="auto">
            <a:xfrm>
              <a:off x="2356262" y="3135678"/>
              <a:ext cx="326046" cy="220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2356262" y="3403616"/>
              <a:ext cx="326046" cy="218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ימינה 13"/>
            <p:cNvSpPr/>
            <p:nvPr/>
          </p:nvSpPr>
          <p:spPr bwMode="auto">
            <a:xfrm>
              <a:off x="2932447" y="3220290"/>
              <a:ext cx="203562" cy="292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פיצוץ 2 14"/>
            <p:cNvSpPr/>
            <p:nvPr/>
          </p:nvSpPr>
          <p:spPr bwMode="auto">
            <a:xfrm rot="1479687">
              <a:off x="3487931" y="2791942"/>
              <a:ext cx="840127" cy="946596"/>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חץ ימינה 16"/>
            <p:cNvSpPr/>
            <p:nvPr/>
          </p:nvSpPr>
          <p:spPr bwMode="auto">
            <a:xfrm>
              <a:off x="4859391" y="3111000"/>
              <a:ext cx="205287" cy="292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מעוקל למעלה 17"/>
            <p:cNvSpPr/>
            <p:nvPr/>
          </p:nvSpPr>
          <p:spPr bwMode="auto">
            <a:xfrm rot="5586128">
              <a:off x="5198336" y="2895552"/>
              <a:ext cx="973037" cy="5296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9" name="TextBox 18"/>
            <p:cNvSpPr txBox="1"/>
            <p:nvPr/>
          </p:nvSpPr>
          <p:spPr bwMode="auto">
            <a:xfrm>
              <a:off x="5991060" y="2321289"/>
              <a:ext cx="1174797" cy="67689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lnSpcReduction="10000"/>
            </a:bodyPr>
            <a:lstStyle/>
            <a:p>
              <a:pPr algn="ctr" fontAlgn="auto">
                <a:spcBef>
                  <a:spcPts val="0"/>
                </a:spcBef>
                <a:spcAft>
                  <a:spcPts val="0"/>
                </a:spcAft>
                <a:defRPr/>
              </a:pPr>
              <a:r>
                <a:rPr lang="en-US" dirty="0">
                  <a:solidFill>
                    <a:prstClr val="black"/>
                  </a:solidFill>
                  <a:latin typeface="Arial"/>
                  <a:cs typeface="Arial"/>
                </a:rPr>
                <a:t>2ADP</a:t>
              </a:r>
              <a:endParaRPr lang="en-US" b="1" dirty="0">
                <a:solidFill>
                  <a:prstClr val="black"/>
                </a:solidFill>
                <a:latin typeface="Arial"/>
                <a:cs typeface="Arial"/>
              </a:endParaRPr>
            </a:p>
            <a:p>
              <a:pPr algn="ctr" fontAlgn="auto">
                <a:spcBef>
                  <a:spcPts val="0"/>
                </a:spcBef>
                <a:spcAft>
                  <a:spcPts val="0"/>
                </a:spcAft>
                <a:defRPr/>
              </a:pPr>
              <a:r>
                <a:rPr lang="en-US" dirty="0">
                  <a:solidFill>
                    <a:prstClr val="black"/>
                  </a:solidFill>
                  <a:latin typeface="Arial"/>
                  <a:cs typeface="Arial"/>
                </a:rPr>
                <a:t>2Pi</a:t>
              </a:r>
              <a:endParaRPr lang="he-IL" dirty="0">
                <a:solidFill>
                  <a:prstClr val="black"/>
                </a:solidFill>
                <a:latin typeface="Arial"/>
                <a:cs typeface="Arial"/>
              </a:endParaRPr>
            </a:p>
          </p:txBody>
        </p:sp>
        <p:sp>
          <p:nvSpPr>
            <p:cNvPr id="20" name="TextBox 19"/>
            <p:cNvSpPr txBox="1"/>
            <p:nvPr/>
          </p:nvSpPr>
          <p:spPr bwMode="auto">
            <a:xfrm>
              <a:off x="5937581" y="3179746"/>
              <a:ext cx="1228275" cy="666319"/>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2ATP</a:t>
              </a:r>
            </a:p>
          </p:txBody>
        </p:sp>
        <p:sp>
          <p:nvSpPr>
            <p:cNvPr id="21" name="מלבן מעוגל 20"/>
            <p:cNvSpPr/>
            <p:nvPr/>
          </p:nvSpPr>
          <p:spPr bwMode="auto">
            <a:xfrm>
              <a:off x="3077356" y="2925911"/>
              <a:ext cx="1552595" cy="6962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dirty="0">
                  <a:solidFill>
                    <a:srgbClr val="FFFF00"/>
                  </a:solidFill>
                </a:rPr>
                <a:t>אנרגיה</a:t>
              </a:r>
            </a:p>
          </p:txBody>
        </p:sp>
      </p:grpSp>
      <p:sp>
        <p:nvSpPr>
          <p:cNvPr id="23" name="מלבן מעוגל 22"/>
          <p:cNvSpPr/>
          <p:nvPr/>
        </p:nvSpPr>
        <p:spPr bwMode="auto">
          <a:xfrm>
            <a:off x="263525" y="3644900"/>
            <a:ext cx="8485188" cy="2952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תסיסה: נשימה </a:t>
            </a:r>
            <a:r>
              <a:rPr lang="he-IL" sz="1800" b="1" dirty="0" smtClean="0">
                <a:solidFill>
                  <a:schemeClr val="accent3"/>
                </a:solidFill>
                <a:ea typeface="+mn-ea"/>
              </a:rPr>
              <a:t>בלא </a:t>
            </a:r>
            <a:r>
              <a:rPr lang="he-IL" sz="1800" b="1" dirty="0" smtClean="0">
                <a:solidFill>
                  <a:srgbClr val="FF6600"/>
                </a:solidFill>
                <a:ea typeface="+mn-ea"/>
              </a:rPr>
              <a:t>חמצן</a:t>
            </a:r>
            <a:endParaRPr lang="he-IL" sz="1800" dirty="0" smtClean="0"/>
          </a:p>
        </p:txBody>
      </p:sp>
      <p:sp>
        <p:nvSpPr>
          <p:cNvPr id="8" name="TextBox 7"/>
          <p:cNvSpPr txBox="1"/>
          <p:nvPr/>
        </p:nvSpPr>
        <p:spPr>
          <a:xfrm>
            <a:off x="287338" y="592138"/>
            <a:ext cx="8183562"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           </a:t>
            </a:r>
          </a:p>
        </p:txBody>
      </p:sp>
      <p:sp>
        <p:nvSpPr>
          <p:cNvPr id="20" name="Slide Number Placeholder 6"/>
          <p:cNvSpPr txBox="1">
            <a:spLocks/>
          </p:cNvSpPr>
          <p:nvPr/>
        </p:nvSpPr>
        <p:spPr bwMode="auto">
          <a:xfrm>
            <a:off x="457200" y="6381328"/>
            <a:ext cx="5144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CAB70A02-9EF2-4B4A-8838-35503C6F24B0}" type="slidenum">
              <a:rPr lang="he-IL" sz="1200" smtClean="0">
                <a:solidFill>
                  <a:srgbClr val="FFFFFF">
                    <a:lumMod val="65000"/>
                  </a:srgbClr>
                </a:solidFill>
              </a:rPr>
              <a:pPr>
                <a:defRPr/>
              </a:pPr>
              <a:t>55</a:t>
            </a:fld>
            <a:endParaRPr lang="he-IL" sz="1200" dirty="0">
              <a:solidFill>
                <a:srgbClr val="FFFFFF">
                  <a:lumMod val="65000"/>
                </a:srgbClr>
              </a:solidFill>
            </a:endParaRPr>
          </a:p>
        </p:txBody>
      </p:sp>
      <p:grpSp>
        <p:nvGrpSpPr>
          <p:cNvPr id="15" name="קבוצה 14"/>
          <p:cNvGrpSpPr/>
          <p:nvPr/>
        </p:nvGrpSpPr>
        <p:grpSpPr>
          <a:xfrm>
            <a:off x="395536" y="1000281"/>
            <a:ext cx="8544012" cy="4732975"/>
            <a:chOff x="798148" y="891607"/>
            <a:chExt cx="8544012" cy="4732975"/>
          </a:xfrm>
        </p:grpSpPr>
        <p:sp>
          <p:nvSpPr>
            <p:cNvPr id="2" name="חץ למעלה 1"/>
            <p:cNvSpPr/>
            <p:nvPr/>
          </p:nvSpPr>
          <p:spPr>
            <a:xfrm>
              <a:off x="1259632" y="1386032"/>
              <a:ext cx="2536296" cy="3816424"/>
            </a:xfrm>
            <a:custGeom>
              <a:avLst/>
              <a:gdLst>
                <a:gd name="connsiteX0" fmla="*/ 0 w 1224136"/>
                <a:gd name="connsiteY0" fmla="*/ 612068 h 3816424"/>
                <a:gd name="connsiteX1" fmla="*/ 612068 w 1224136"/>
                <a:gd name="connsiteY1" fmla="*/ 0 h 3816424"/>
                <a:gd name="connsiteX2" fmla="*/ 1224136 w 1224136"/>
                <a:gd name="connsiteY2" fmla="*/ 612068 h 3816424"/>
                <a:gd name="connsiteX3" fmla="*/ 918102 w 1224136"/>
                <a:gd name="connsiteY3" fmla="*/ 612068 h 3816424"/>
                <a:gd name="connsiteX4" fmla="*/ 918102 w 1224136"/>
                <a:gd name="connsiteY4" fmla="*/ 3816424 h 3816424"/>
                <a:gd name="connsiteX5" fmla="*/ 306034 w 1224136"/>
                <a:gd name="connsiteY5" fmla="*/ 3816424 h 3816424"/>
                <a:gd name="connsiteX6" fmla="*/ 306034 w 1224136"/>
                <a:gd name="connsiteY6" fmla="*/ 612068 h 3816424"/>
                <a:gd name="connsiteX7" fmla="*/ 0 w 1224136"/>
                <a:gd name="connsiteY7" fmla="*/ 612068 h 3816424"/>
                <a:gd name="connsiteX0" fmla="*/ 0 w 1663048"/>
                <a:gd name="connsiteY0" fmla="*/ 612068 h 3816424"/>
                <a:gd name="connsiteX1" fmla="*/ 612068 w 1663048"/>
                <a:gd name="connsiteY1" fmla="*/ 0 h 3816424"/>
                <a:gd name="connsiteX2" fmla="*/ 1663048 w 1663048"/>
                <a:gd name="connsiteY2" fmla="*/ 612068 h 3816424"/>
                <a:gd name="connsiteX3" fmla="*/ 918102 w 1663048"/>
                <a:gd name="connsiteY3" fmla="*/ 612068 h 3816424"/>
                <a:gd name="connsiteX4" fmla="*/ 918102 w 1663048"/>
                <a:gd name="connsiteY4" fmla="*/ 3816424 h 3816424"/>
                <a:gd name="connsiteX5" fmla="*/ 306034 w 1663048"/>
                <a:gd name="connsiteY5" fmla="*/ 3816424 h 3816424"/>
                <a:gd name="connsiteX6" fmla="*/ 306034 w 1663048"/>
                <a:gd name="connsiteY6" fmla="*/ 612068 h 3816424"/>
                <a:gd name="connsiteX7" fmla="*/ 0 w 1663048"/>
                <a:gd name="connsiteY7" fmla="*/ 612068 h 3816424"/>
                <a:gd name="connsiteX0" fmla="*/ 0 w 1663048"/>
                <a:gd name="connsiteY0" fmla="*/ 612068 h 3816424"/>
                <a:gd name="connsiteX1" fmla="*/ 612068 w 1663048"/>
                <a:gd name="connsiteY1" fmla="*/ 0 h 3816424"/>
                <a:gd name="connsiteX2" fmla="*/ 1663048 w 1663048"/>
                <a:gd name="connsiteY2" fmla="*/ 612068 h 3816424"/>
                <a:gd name="connsiteX3" fmla="*/ 1235094 w 1663048"/>
                <a:gd name="connsiteY3" fmla="*/ 612068 h 3816424"/>
                <a:gd name="connsiteX4" fmla="*/ 918102 w 1663048"/>
                <a:gd name="connsiteY4" fmla="*/ 3816424 h 3816424"/>
                <a:gd name="connsiteX5" fmla="*/ 306034 w 1663048"/>
                <a:gd name="connsiteY5" fmla="*/ 3816424 h 3816424"/>
                <a:gd name="connsiteX6" fmla="*/ 306034 w 1663048"/>
                <a:gd name="connsiteY6" fmla="*/ 612068 h 3816424"/>
                <a:gd name="connsiteX7" fmla="*/ 0 w 1663048"/>
                <a:gd name="connsiteY7" fmla="*/ 612068 h 3816424"/>
                <a:gd name="connsiteX0" fmla="*/ 0 w 2053192"/>
                <a:gd name="connsiteY0" fmla="*/ 624260 h 3816424"/>
                <a:gd name="connsiteX1" fmla="*/ 1002212 w 2053192"/>
                <a:gd name="connsiteY1" fmla="*/ 0 h 3816424"/>
                <a:gd name="connsiteX2" fmla="*/ 2053192 w 2053192"/>
                <a:gd name="connsiteY2" fmla="*/ 612068 h 3816424"/>
                <a:gd name="connsiteX3" fmla="*/ 1625238 w 2053192"/>
                <a:gd name="connsiteY3" fmla="*/ 612068 h 3816424"/>
                <a:gd name="connsiteX4" fmla="*/ 1308246 w 2053192"/>
                <a:gd name="connsiteY4" fmla="*/ 3816424 h 3816424"/>
                <a:gd name="connsiteX5" fmla="*/ 696178 w 2053192"/>
                <a:gd name="connsiteY5" fmla="*/ 3816424 h 3816424"/>
                <a:gd name="connsiteX6" fmla="*/ 696178 w 2053192"/>
                <a:gd name="connsiteY6" fmla="*/ 612068 h 3816424"/>
                <a:gd name="connsiteX7" fmla="*/ 0 w 2053192"/>
                <a:gd name="connsiteY7" fmla="*/ 624260 h 3816424"/>
                <a:gd name="connsiteX0" fmla="*/ 0 w 2053192"/>
                <a:gd name="connsiteY0" fmla="*/ 624260 h 3816424"/>
                <a:gd name="connsiteX1" fmla="*/ 1002212 w 2053192"/>
                <a:gd name="connsiteY1" fmla="*/ 0 h 3816424"/>
                <a:gd name="connsiteX2" fmla="*/ 2053192 w 2053192"/>
                <a:gd name="connsiteY2" fmla="*/ 612068 h 3816424"/>
                <a:gd name="connsiteX3" fmla="*/ 1625238 w 2053192"/>
                <a:gd name="connsiteY3" fmla="*/ 612068 h 3816424"/>
                <a:gd name="connsiteX4" fmla="*/ 1308246 w 2053192"/>
                <a:gd name="connsiteY4" fmla="*/ 3816424 h 3816424"/>
                <a:gd name="connsiteX5" fmla="*/ 696178 w 2053192"/>
                <a:gd name="connsiteY5" fmla="*/ 3816424 h 3816424"/>
                <a:gd name="connsiteX6" fmla="*/ 598642 w 2053192"/>
                <a:gd name="connsiteY6" fmla="*/ 624260 h 3816424"/>
                <a:gd name="connsiteX7" fmla="*/ 0 w 2053192"/>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598642 w 2187304"/>
                <a:gd name="connsiteY6" fmla="*/ 624260 h 3816424"/>
                <a:gd name="connsiteX7" fmla="*/ 0 w 2187304"/>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501106 w 2187304"/>
                <a:gd name="connsiteY6" fmla="*/ 636452 h 3816424"/>
                <a:gd name="connsiteX7" fmla="*/ 0 w 2187304"/>
                <a:gd name="connsiteY7" fmla="*/ 624260 h 3816424"/>
                <a:gd name="connsiteX0" fmla="*/ 0 w 2187304"/>
                <a:gd name="connsiteY0" fmla="*/ 624260 h 3816424"/>
                <a:gd name="connsiteX1" fmla="*/ 1002212 w 2187304"/>
                <a:gd name="connsiteY1" fmla="*/ 0 h 3816424"/>
                <a:gd name="connsiteX2" fmla="*/ 2187304 w 2187304"/>
                <a:gd name="connsiteY2" fmla="*/ 612068 h 3816424"/>
                <a:gd name="connsiteX3" fmla="*/ 1625238 w 2187304"/>
                <a:gd name="connsiteY3" fmla="*/ 612068 h 3816424"/>
                <a:gd name="connsiteX4" fmla="*/ 1308246 w 2187304"/>
                <a:gd name="connsiteY4" fmla="*/ 3816424 h 3816424"/>
                <a:gd name="connsiteX5" fmla="*/ 696178 w 2187304"/>
                <a:gd name="connsiteY5" fmla="*/ 3816424 h 3816424"/>
                <a:gd name="connsiteX6" fmla="*/ 452338 w 2187304"/>
                <a:gd name="connsiteY6" fmla="*/ 636452 h 3816424"/>
                <a:gd name="connsiteX7" fmla="*/ 0 w 2187304"/>
                <a:gd name="connsiteY7" fmla="*/ 624260 h 3816424"/>
                <a:gd name="connsiteX0" fmla="*/ 0 w 2248264"/>
                <a:gd name="connsiteY0" fmla="*/ 624260 h 3816424"/>
                <a:gd name="connsiteX1" fmla="*/ 1063172 w 2248264"/>
                <a:gd name="connsiteY1" fmla="*/ 0 h 3816424"/>
                <a:gd name="connsiteX2" fmla="*/ 2248264 w 2248264"/>
                <a:gd name="connsiteY2" fmla="*/ 612068 h 3816424"/>
                <a:gd name="connsiteX3" fmla="*/ 1686198 w 2248264"/>
                <a:gd name="connsiteY3" fmla="*/ 612068 h 3816424"/>
                <a:gd name="connsiteX4" fmla="*/ 1369206 w 2248264"/>
                <a:gd name="connsiteY4" fmla="*/ 3816424 h 3816424"/>
                <a:gd name="connsiteX5" fmla="*/ 757138 w 2248264"/>
                <a:gd name="connsiteY5" fmla="*/ 3816424 h 3816424"/>
                <a:gd name="connsiteX6" fmla="*/ 513298 w 2248264"/>
                <a:gd name="connsiteY6" fmla="*/ 636452 h 3816424"/>
                <a:gd name="connsiteX7" fmla="*/ 0 w 2248264"/>
                <a:gd name="connsiteY7" fmla="*/ 624260 h 38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264" h="3816424">
                  <a:moveTo>
                    <a:pt x="0" y="624260"/>
                  </a:moveTo>
                  <a:lnTo>
                    <a:pt x="1063172" y="0"/>
                  </a:lnTo>
                  <a:lnTo>
                    <a:pt x="2248264" y="612068"/>
                  </a:lnTo>
                  <a:lnTo>
                    <a:pt x="1686198" y="612068"/>
                  </a:lnTo>
                  <a:lnTo>
                    <a:pt x="1369206" y="3816424"/>
                  </a:lnTo>
                  <a:lnTo>
                    <a:pt x="757138" y="3816424"/>
                  </a:lnTo>
                  <a:lnTo>
                    <a:pt x="513298" y="636452"/>
                  </a:lnTo>
                  <a:lnTo>
                    <a:pt x="0" y="624260"/>
                  </a:lnTo>
                  <a:close/>
                </a:path>
              </a:pathLst>
            </a:custGeom>
            <a:gradFill>
              <a:gsLst>
                <a:gs pos="0">
                  <a:srgbClr val="FF0000"/>
                </a:gs>
                <a:gs pos="50000">
                  <a:srgbClr val="FFC000"/>
                </a:gs>
                <a:gs pos="100000">
                  <a:schemeClr val="accent2">
                    <a:lumMod val="40000"/>
                    <a:lumOff val="60000"/>
                  </a:schemeClr>
                </a:gs>
              </a:gsLst>
              <a:lin ang="5400000" scaled="0"/>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3" name="צורה חופשית 2"/>
            <p:cNvSpPr/>
            <p:nvPr/>
          </p:nvSpPr>
          <p:spPr>
            <a:xfrm>
              <a:off x="4139952" y="1772816"/>
              <a:ext cx="3060192" cy="3473757"/>
            </a:xfrm>
            <a:custGeom>
              <a:avLst/>
              <a:gdLst>
                <a:gd name="connsiteX0" fmla="*/ 0 w 4059936"/>
                <a:gd name="connsiteY0" fmla="*/ 232099 h 3832360"/>
                <a:gd name="connsiteX1" fmla="*/ 60960 w 4059936"/>
                <a:gd name="connsiteY1" fmla="*/ 232099 h 3832360"/>
                <a:gd name="connsiteX2" fmla="*/ 999744 w 4059936"/>
                <a:gd name="connsiteY2" fmla="*/ 232099 h 3832360"/>
                <a:gd name="connsiteX3" fmla="*/ 2755392 w 4059936"/>
                <a:gd name="connsiteY3" fmla="*/ 3365443 h 3832360"/>
                <a:gd name="connsiteX4" fmla="*/ 4059936 w 4059936"/>
                <a:gd name="connsiteY4" fmla="*/ 3816547 h 3832360"/>
                <a:gd name="connsiteX5" fmla="*/ 4059936 w 4059936"/>
                <a:gd name="connsiteY5" fmla="*/ 3816547 h 3832360"/>
                <a:gd name="connsiteX0" fmla="*/ 0 w 3998976"/>
                <a:gd name="connsiteY0" fmla="*/ 232099 h 3832360"/>
                <a:gd name="connsiteX1" fmla="*/ 938784 w 3998976"/>
                <a:gd name="connsiteY1" fmla="*/ 232099 h 3832360"/>
                <a:gd name="connsiteX2" fmla="*/ 2694432 w 3998976"/>
                <a:gd name="connsiteY2" fmla="*/ 3365443 h 3832360"/>
                <a:gd name="connsiteX3" fmla="*/ 3998976 w 3998976"/>
                <a:gd name="connsiteY3" fmla="*/ 3816547 h 3832360"/>
                <a:gd name="connsiteX4" fmla="*/ 3998976 w 3998976"/>
                <a:gd name="connsiteY4" fmla="*/ 3816547 h 3832360"/>
                <a:gd name="connsiteX0" fmla="*/ 0 w 3998976"/>
                <a:gd name="connsiteY0" fmla="*/ 216015 h 3840660"/>
                <a:gd name="connsiteX1" fmla="*/ 938784 w 3998976"/>
                <a:gd name="connsiteY1" fmla="*/ 240399 h 3840660"/>
                <a:gd name="connsiteX2" fmla="*/ 2694432 w 3998976"/>
                <a:gd name="connsiteY2" fmla="*/ 3373743 h 3840660"/>
                <a:gd name="connsiteX3" fmla="*/ 3998976 w 3998976"/>
                <a:gd name="connsiteY3" fmla="*/ 3824847 h 3840660"/>
                <a:gd name="connsiteX4" fmla="*/ 3998976 w 3998976"/>
                <a:gd name="connsiteY4" fmla="*/ 3824847 h 3840660"/>
                <a:gd name="connsiteX0" fmla="*/ 0 w 3060192"/>
                <a:gd name="connsiteY0" fmla="*/ 0 h 3600261"/>
                <a:gd name="connsiteX1" fmla="*/ 1755648 w 3060192"/>
                <a:gd name="connsiteY1" fmla="*/ 3133344 h 3600261"/>
                <a:gd name="connsiteX2" fmla="*/ 3060192 w 3060192"/>
                <a:gd name="connsiteY2" fmla="*/ 3584448 h 3600261"/>
                <a:gd name="connsiteX3" fmla="*/ 3060192 w 3060192"/>
                <a:gd name="connsiteY3" fmla="*/ 3584448 h 3600261"/>
              </a:gdLst>
              <a:ahLst/>
              <a:cxnLst>
                <a:cxn ang="0">
                  <a:pos x="connsiteX0" y="connsiteY0"/>
                </a:cxn>
                <a:cxn ang="0">
                  <a:pos x="connsiteX1" y="connsiteY1"/>
                </a:cxn>
                <a:cxn ang="0">
                  <a:pos x="connsiteX2" y="connsiteY2"/>
                </a:cxn>
                <a:cxn ang="0">
                  <a:pos x="connsiteX3" y="connsiteY3"/>
                </a:cxn>
              </a:cxnLst>
              <a:rect l="l" t="t" r="r" b="b"/>
              <a:pathLst>
                <a:path w="3060192" h="3600261">
                  <a:moveTo>
                    <a:pt x="0" y="0"/>
                  </a:moveTo>
                  <a:cubicBezTo>
                    <a:pt x="449072" y="526288"/>
                    <a:pt x="1245616" y="2535936"/>
                    <a:pt x="1755648" y="3133344"/>
                  </a:cubicBezTo>
                  <a:cubicBezTo>
                    <a:pt x="2265680" y="3730752"/>
                    <a:pt x="3060192" y="3584448"/>
                    <a:pt x="3060192" y="3584448"/>
                  </a:cubicBezTo>
                  <a:lnTo>
                    <a:pt x="3060192" y="3584448"/>
                  </a:lnTo>
                </a:path>
              </a:pathLst>
            </a:custGeom>
            <a:noFill/>
            <a:ln w="50800">
              <a:gradFill>
                <a:gsLst>
                  <a:gs pos="0">
                    <a:srgbClr val="FF0000"/>
                  </a:gs>
                  <a:gs pos="50000">
                    <a:srgbClr val="FFC000"/>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5" name="מלבן 4"/>
            <p:cNvSpPr/>
            <p:nvPr/>
          </p:nvSpPr>
          <p:spPr>
            <a:xfrm>
              <a:off x="4219968" y="1349820"/>
              <a:ext cx="822661" cy="400110"/>
            </a:xfrm>
            <a:prstGeom prst="rect">
              <a:avLst/>
            </a:prstGeom>
          </p:spPr>
          <p:txBody>
            <a:bodyPr wrap="none">
              <a:spAutoFit/>
            </a:bodyPr>
            <a:lstStyle/>
            <a:p>
              <a:r>
                <a:rPr lang="he-IL" sz="2000" b="1" kern="0" dirty="0">
                  <a:solidFill>
                    <a:srgbClr val="FF0000"/>
                  </a:solidFill>
                </a:rPr>
                <a:t>גלוקוז</a:t>
              </a:r>
              <a:endParaRPr lang="he-IL" sz="2000" b="1" dirty="0">
                <a:solidFill>
                  <a:srgbClr val="FF0000"/>
                </a:solidFill>
              </a:endParaRPr>
            </a:p>
          </p:txBody>
        </p:sp>
        <p:sp>
          <p:nvSpPr>
            <p:cNvPr id="9" name="מלבן 8"/>
            <p:cNvSpPr/>
            <p:nvPr/>
          </p:nvSpPr>
          <p:spPr>
            <a:xfrm>
              <a:off x="4406080" y="1964368"/>
              <a:ext cx="1674112" cy="707886"/>
            </a:xfrm>
            <a:prstGeom prst="rect">
              <a:avLst/>
            </a:prstGeom>
          </p:spPr>
          <p:txBody>
            <a:bodyPr wrap="square">
              <a:spAutoFit/>
            </a:bodyPr>
            <a:lstStyle/>
            <a:p>
              <a:pPr algn="ctr"/>
              <a:r>
                <a:rPr lang="he-IL" sz="2000" b="1" kern="0" dirty="0">
                  <a:solidFill>
                    <a:srgbClr val="FF0000"/>
                  </a:solidFill>
                </a:rPr>
                <a:t>חומצת חלב,</a:t>
              </a:r>
            </a:p>
            <a:p>
              <a:pPr algn="ctr"/>
              <a:r>
                <a:rPr lang="he-IL" sz="2000" b="1" kern="0" dirty="0">
                  <a:solidFill>
                    <a:srgbClr val="FF0000"/>
                  </a:solidFill>
                </a:rPr>
                <a:t>כוהל</a:t>
              </a:r>
              <a:endParaRPr lang="he-IL" sz="2000" b="1" dirty="0">
                <a:solidFill>
                  <a:srgbClr val="FF0000"/>
                </a:solidFill>
              </a:endParaRPr>
            </a:p>
          </p:txBody>
        </p:sp>
        <p:sp>
          <p:nvSpPr>
            <p:cNvPr id="10" name="מלבן 9"/>
            <p:cNvSpPr/>
            <p:nvPr/>
          </p:nvSpPr>
          <p:spPr>
            <a:xfrm>
              <a:off x="5622684" y="4521314"/>
              <a:ext cx="2940856" cy="707886"/>
            </a:xfrm>
            <a:prstGeom prst="rect">
              <a:avLst/>
            </a:prstGeom>
          </p:spPr>
          <p:txBody>
            <a:bodyPr wrap="square">
              <a:spAutoFit/>
            </a:bodyPr>
            <a:lstStyle/>
            <a:p>
              <a:pPr algn="ctr"/>
              <a:r>
                <a:rPr lang="he-IL" sz="2000" b="1" kern="0" dirty="0">
                  <a:solidFill>
                    <a:srgbClr val="1A7EB0"/>
                  </a:solidFill>
                </a:rPr>
                <a:t>פחמן דו</a:t>
              </a:r>
              <a:r>
                <a:rPr lang="he-IL" sz="2000" b="1" kern="0" dirty="0">
                  <a:solidFill>
                    <a:srgbClr val="1A7EB0"/>
                  </a:solidFill>
                  <a:latin typeface="Arial"/>
                  <a:cs typeface="Arial"/>
                </a:rPr>
                <a:t>־</a:t>
              </a:r>
              <a:r>
                <a:rPr lang="he-IL" sz="2000" b="1" kern="0" dirty="0">
                  <a:solidFill>
                    <a:srgbClr val="1A7EB0"/>
                  </a:solidFill>
                </a:rPr>
                <a:t>חמצני</a:t>
              </a:r>
            </a:p>
            <a:p>
              <a:pPr algn="ctr"/>
              <a:r>
                <a:rPr lang="he-IL" sz="2000" b="1" kern="0" dirty="0">
                  <a:solidFill>
                    <a:srgbClr val="1A7EB0"/>
                  </a:solidFill>
                </a:rPr>
                <a:t>מים</a:t>
              </a:r>
              <a:endParaRPr lang="he-IL" sz="2000" b="1" dirty="0">
                <a:solidFill>
                  <a:srgbClr val="1A7EB0"/>
                </a:solidFill>
              </a:endParaRPr>
            </a:p>
          </p:txBody>
        </p:sp>
        <p:sp>
          <p:nvSpPr>
            <p:cNvPr id="7" name="אליפסה 6"/>
            <p:cNvSpPr/>
            <p:nvPr/>
          </p:nvSpPr>
          <p:spPr>
            <a:xfrm>
              <a:off x="4133886" y="1697920"/>
              <a:ext cx="172164" cy="1534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אליפסה 11"/>
            <p:cNvSpPr/>
            <p:nvPr/>
          </p:nvSpPr>
          <p:spPr>
            <a:xfrm>
              <a:off x="4381309" y="2158742"/>
              <a:ext cx="172164" cy="1534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אליפסה 12"/>
            <p:cNvSpPr/>
            <p:nvPr/>
          </p:nvSpPr>
          <p:spPr>
            <a:xfrm>
              <a:off x="6732240" y="5147736"/>
              <a:ext cx="172164" cy="15347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מלבן 13"/>
            <p:cNvSpPr/>
            <p:nvPr/>
          </p:nvSpPr>
          <p:spPr>
            <a:xfrm>
              <a:off x="798148" y="5224472"/>
              <a:ext cx="2940856" cy="400110"/>
            </a:xfrm>
            <a:prstGeom prst="rect">
              <a:avLst/>
            </a:prstGeom>
          </p:spPr>
          <p:txBody>
            <a:bodyPr wrap="square">
              <a:spAutoFit/>
            </a:bodyPr>
            <a:lstStyle/>
            <a:p>
              <a:pPr algn="ctr"/>
              <a:r>
                <a:rPr lang="he-IL" sz="2000" b="1" kern="0" dirty="0">
                  <a:solidFill>
                    <a:prstClr val="black"/>
                  </a:solidFill>
                </a:rPr>
                <a:t>רמת האנרגיה של החומר</a:t>
              </a:r>
              <a:endParaRPr lang="he-IL" sz="2000" b="1" dirty="0">
                <a:solidFill>
                  <a:prstClr val="black"/>
                </a:solidFill>
              </a:endParaRPr>
            </a:p>
          </p:txBody>
        </p:sp>
        <p:sp>
          <p:nvSpPr>
            <p:cNvPr id="17" name="מלבן 16"/>
            <p:cNvSpPr/>
            <p:nvPr/>
          </p:nvSpPr>
          <p:spPr>
            <a:xfrm>
              <a:off x="7200144" y="2940301"/>
              <a:ext cx="2142016" cy="1015663"/>
            </a:xfrm>
            <a:prstGeom prst="rect">
              <a:avLst/>
            </a:prstGeom>
          </p:spPr>
          <p:txBody>
            <a:bodyPr wrap="square">
              <a:spAutoFit/>
            </a:bodyPr>
            <a:lstStyle/>
            <a:p>
              <a:pPr algn="ctr"/>
              <a:r>
                <a:rPr lang="he-IL" sz="2000" b="1" u="sng" kern="0" dirty="0">
                  <a:solidFill>
                    <a:srgbClr val="FF0000"/>
                  </a:solidFill>
                </a:rPr>
                <a:t>נשימה אירובית</a:t>
              </a:r>
              <a:r>
                <a:rPr lang="he-IL" sz="2000" b="1" kern="0" dirty="0">
                  <a:solidFill>
                    <a:srgbClr val="FF0000"/>
                  </a:solidFill>
                </a:rPr>
                <a:t>:</a:t>
              </a:r>
            </a:p>
            <a:p>
              <a:pPr algn="ctr"/>
              <a:r>
                <a:rPr lang="he-IL" sz="2000" b="1" kern="0" dirty="0">
                  <a:solidFill>
                    <a:srgbClr val="FF0000"/>
                  </a:solidFill>
                </a:rPr>
                <a:t>אנרגיה המספיקה לייצור </a:t>
              </a:r>
              <a:r>
                <a:rPr lang="en-US" sz="2000" b="1" kern="0" dirty="0">
                  <a:solidFill>
                    <a:srgbClr val="FF0000"/>
                  </a:solidFill>
                </a:rPr>
                <a:t>ATP</a:t>
              </a:r>
              <a:r>
                <a:rPr lang="he-IL" sz="2000" b="1" kern="0" dirty="0">
                  <a:solidFill>
                    <a:srgbClr val="FF0000"/>
                  </a:solidFill>
                </a:rPr>
                <a:t> </a:t>
              </a:r>
              <a:r>
                <a:rPr lang="he-IL" sz="2000" b="1" kern="0" dirty="0" smtClean="0">
                  <a:solidFill>
                    <a:srgbClr val="FF0000"/>
                  </a:solidFill>
                </a:rPr>
                <a:t>30</a:t>
              </a:r>
              <a:endParaRPr lang="he-IL" sz="2000" b="1" dirty="0">
                <a:solidFill>
                  <a:srgbClr val="FF0000"/>
                </a:solidFill>
              </a:endParaRPr>
            </a:p>
          </p:txBody>
        </p:sp>
        <p:sp>
          <p:nvSpPr>
            <p:cNvPr id="19" name="מלבן 18"/>
            <p:cNvSpPr/>
            <p:nvPr/>
          </p:nvSpPr>
          <p:spPr>
            <a:xfrm>
              <a:off x="6200045" y="1170065"/>
              <a:ext cx="1674112" cy="584775"/>
            </a:xfrm>
            <a:prstGeom prst="rect">
              <a:avLst/>
            </a:prstGeom>
          </p:spPr>
          <p:txBody>
            <a:bodyPr wrap="square">
              <a:spAutoFit/>
            </a:bodyPr>
            <a:lstStyle/>
            <a:p>
              <a:pPr algn="ctr"/>
              <a:r>
                <a:rPr lang="he-IL" sz="1600" b="1" kern="0" dirty="0">
                  <a:solidFill>
                    <a:srgbClr val="FF0000"/>
                  </a:solidFill>
                </a:rPr>
                <a:t>אנרגיה המספיקה לייצור </a:t>
              </a:r>
              <a:r>
                <a:rPr lang="en-US" sz="1600" b="1" kern="0" dirty="0">
                  <a:solidFill>
                    <a:srgbClr val="FF0000"/>
                  </a:solidFill>
                </a:rPr>
                <a:t>ATP</a:t>
              </a:r>
              <a:r>
                <a:rPr lang="he-IL" sz="1600" b="1" kern="0" dirty="0">
                  <a:solidFill>
                    <a:srgbClr val="FF0000"/>
                  </a:solidFill>
                </a:rPr>
                <a:t> 2</a:t>
              </a:r>
              <a:endParaRPr lang="he-IL" sz="1600" b="1" dirty="0">
                <a:solidFill>
                  <a:srgbClr val="FF0000"/>
                </a:solidFill>
              </a:endParaRPr>
            </a:p>
          </p:txBody>
        </p:sp>
        <p:sp>
          <p:nvSpPr>
            <p:cNvPr id="21" name="מלבן 20"/>
            <p:cNvSpPr/>
            <p:nvPr/>
          </p:nvSpPr>
          <p:spPr>
            <a:xfrm>
              <a:off x="6080192" y="891607"/>
              <a:ext cx="1674112" cy="338554"/>
            </a:xfrm>
            <a:prstGeom prst="rect">
              <a:avLst/>
            </a:prstGeom>
          </p:spPr>
          <p:txBody>
            <a:bodyPr wrap="square">
              <a:spAutoFit/>
            </a:bodyPr>
            <a:lstStyle/>
            <a:p>
              <a:pPr algn="ctr"/>
              <a:r>
                <a:rPr lang="he-IL" sz="1600" b="1" u="sng" kern="0" dirty="0">
                  <a:solidFill>
                    <a:srgbClr val="FF0000"/>
                  </a:solidFill>
                </a:rPr>
                <a:t>תסיסה</a:t>
              </a:r>
              <a:r>
                <a:rPr lang="he-IL" sz="1600" b="1" kern="0" dirty="0">
                  <a:solidFill>
                    <a:srgbClr val="FF0000"/>
                  </a:solidFill>
                </a:rPr>
                <a:t>:</a:t>
              </a:r>
              <a:endParaRPr lang="he-IL" sz="1600" b="1" dirty="0">
                <a:solidFill>
                  <a:srgbClr val="FF0000"/>
                </a:solidFill>
              </a:endParaRPr>
            </a:p>
          </p:txBody>
        </p:sp>
      </p:grpSp>
      <p:sp>
        <p:nvSpPr>
          <p:cNvPr id="22"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23" name="קבוצה 22"/>
          <p:cNvGrpSpPr/>
          <p:nvPr/>
        </p:nvGrpSpPr>
        <p:grpSpPr>
          <a:xfrm>
            <a:off x="3935671" y="1531777"/>
            <a:ext cx="1907551" cy="400110"/>
            <a:chOff x="4927275" y="3303415"/>
            <a:chExt cx="1907551" cy="678090"/>
          </a:xfrm>
        </p:grpSpPr>
        <p:sp>
          <p:nvSpPr>
            <p:cNvPr id="24" name="חץ מכופף 23"/>
            <p:cNvSpPr/>
            <p:nvPr/>
          </p:nvSpPr>
          <p:spPr>
            <a:xfrm rot="20308447" flipV="1">
              <a:off x="4927275" y="3700362"/>
              <a:ext cx="1907551" cy="17955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black"/>
                </a:solidFill>
              </a:endParaRPr>
            </a:p>
          </p:txBody>
        </p:sp>
        <p:sp>
          <p:nvSpPr>
            <p:cNvPr id="25" name="מלבן 24"/>
            <p:cNvSpPr/>
            <p:nvPr/>
          </p:nvSpPr>
          <p:spPr>
            <a:xfrm rot="20258647">
              <a:off x="5078176" y="3303415"/>
              <a:ext cx="1334019" cy="678090"/>
            </a:xfrm>
            <a:prstGeom prst="rect">
              <a:avLst/>
            </a:prstGeom>
          </p:spPr>
          <p:txBody>
            <a:bodyPr wrap="none">
              <a:spAutoFit/>
            </a:bodyPr>
            <a:lstStyle/>
            <a:p>
              <a:r>
                <a:rPr lang="he-IL" sz="1400" b="1" kern="0" dirty="0" smtClean="0">
                  <a:solidFill>
                    <a:srgbClr val="FF0000"/>
                  </a:solidFill>
                </a:rPr>
                <a:t>נפלטת</a:t>
              </a:r>
              <a:r>
                <a:rPr lang="he-IL" sz="2000" b="1" kern="0" dirty="0" smtClean="0">
                  <a:solidFill>
                    <a:srgbClr val="FF0000"/>
                  </a:solidFill>
                </a:rPr>
                <a:t> </a:t>
              </a:r>
              <a:r>
                <a:rPr lang="he-IL" sz="1600" b="1" kern="0" dirty="0" smtClean="0">
                  <a:solidFill>
                    <a:srgbClr val="FF0000"/>
                  </a:solidFill>
                </a:rPr>
                <a:t>אנרגיה</a:t>
              </a:r>
              <a:endParaRPr lang="he-IL" sz="1600" dirty="0">
                <a:solidFill>
                  <a:prstClr val="black"/>
                </a:solidFill>
              </a:endParaRPr>
            </a:p>
          </p:txBody>
        </p:sp>
      </p:grpSp>
      <p:grpSp>
        <p:nvGrpSpPr>
          <p:cNvPr id="26" name="קבוצה 25"/>
          <p:cNvGrpSpPr/>
          <p:nvPr/>
        </p:nvGrpSpPr>
        <p:grpSpPr>
          <a:xfrm>
            <a:off x="4844325" y="3177668"/>
            <a:ext cx="1907551" cy="678089"/>
            <a:chOff x="4844325" y="3177668"/>
            <a:chExt cx="1907551" cy="678089"/>
          </a:xfrm>
        </p:grpSpPr>
        <p:sp>
          <p:nvSpPr>
            <p:cNvPr id="27" name="חץ מכופף 26"/>
            <p:cNvSpPr/>
            <p:nvPr/>
          </p:nvSpPr>
          <p:spPr>
            <a:xfrm rot="20308447" flipV="1">
              <a:off x="4844325" y="3207685"/>
              <a:ext cx="1907551" cy="648072"/>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8" name="מלבן 27"/>
            <p:cNvSpPr/>
            <p:nvPr/>
          </p:nvSpPr>
          <p:spPr>
            <a:xfrm rot="20258647">
              <a:off x="4884209" y="3177668"/>
              <a:ext cx="1691489" cy="400110"/>
            </a:xfrm>
            <a:prstGeom prst="rect">
              <a:avLst/>
            </a:prstGeom>
          </p:spPr>
          <p:txBody>
            <a:bodyPr wrap="none">
              <a:spAutoFit/>
            </a:bodyPr>
            <a:lstStyle/>
            <a:p>
              <a:r>
                <a:rPr lang="he-IL" sz="2000" b="1" kern="0" dirty="0" smtClean="0">
                  <a:solidFill>
                    <a:srgbClr val="FF0000"/>
                  </a:solidFill>
                </a:rPr>
                <a:t>נפלטת אנרגיה</a:t>
              </a:r>
              <a:endParaRPr lang="he-IL" dirty="0"/>
            </a:p>
          </p:txBody>
        </p:sp>
      </p:grpSp>
    </p:spTree>
    <p:extLst>
      <p:ext uri="{BB962C8B-B14F-4D97-AF65-F5344CB8AC3E}">
        <p14:creationId xmlns:p14="http://schemas.microsoft.com/office/powerpoint/2010/main" val="1928105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7225CB-DE34-47BC-A892-38BB429E0D45}" type="slidenum">
              <a:rPr lang="he-IL" smtClean="0"/>
              <a:pPr fontAlgn="base">
                <a:spcBef>
                  <a:spcPct val="0"/>
                </a:spcBef>
                <a:spcAft>
                  <a:spcPct val="0"/>
                </a:spcAft>
                <a:defRPr/>
              </a:pPr>
              <a:t>56</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שימושים באורגניזמים המבצעים תהליך תסיסה בתעשיית המזון</a:t>
            </a:r>
            <a:endParaRPr lang="he-IL" sz="1800" dirty="0" smtClean="0"/>
          </a:p>
        </p:txBody>
      </p:sp>
      <p:sp>
        <p:nvSpPr>
          <p:cNvPr id="8" name="TextBox 7"/>
          <p:cNvSpPr txBox="1"/>
          <p:nvPr/>
        </p:nvSpPr>
        <p:spPr>
          <a:xfrm>
            <a:off x="415925" y="465138"/>
            <a:ext cx="8397875" cy="53546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האדם למד לנצל את האורגניזמים המבצעים תהליכי תסיסה זה שנים רבות.</a:t>
            </a:r>
          </a:p>
          <a:p>
            <a:pPr fontAlgn="auto">
              <a:spcBef>
                <a:spcPts val="0"/>
              </a:spcBef>
              <a:spcAft>
                <a:spcPts val="0"/>
              </a:spcAft>
              <a:defRPr/>
            </a:pPr>
            <a:r>
              <a:rPr lang="he-IL" kern="0" dirty="0"/>
              <a:t>     </a:t>
            </a:r>
            <a:r>
              <a:rPr lang="he-IL" u="sng" kern="0" dirty="0"/>
              <a:t>בחיידקים המבצעים תסיסת חומצת חלב משתמשים</a:t>
            </a:r>
            <a:r>
              <a:rPr lang="he-IL" kern="0" dirty="0"/>
              <a:t>:  </a:t>
            </a:r>
          </a:p>
          <a:p>
            <a:pPr fontAlgn="auto">
              <a:spcBef>
                <a:spcPts val="0"/>
              </a:spcBef>
              <a:spcAft>
                <a:spcPts val="0"/>
              </a:spcAft>
              <a:defRPr/>
            </a:pPr>
            <a:r>
              <a:rPr lang="he-IL" kern="0" dirty="0"/>
              <a:t>     א.  בתעשיית מוצרי חלב כגון: הכנת יוגורט ולבן. </a:t>
            </a:r>
          </a:p>
          <a:p>
            <a:pPr fontAlgn="auto">
              <a:spcBef>
                <a:spcPts val="0"/>
              </a:spcBef>
              <a:spcAft>
                <a:spcPts val="0"/>
              </a:spcAft>
              <a:defRPr/>
            </a:pPr>
            <a:r>
              <a:rPr lang="he-IL" kern="0" dirty="0"/>
              <a:t>     ב.  בתעשיית שימורי ירקות שונים כגון: הכנת מלפפונים חמוצים, זיתים וכרוב חמוץ.</a:t>
            </a:r>
          </a:p>
          <a:p>
            <a:pPr fontAlgn="auto">
              <a:spcBef>
                <a:spcPts val="0"/>
              </a:spcBef>
              <a:spcAft>
                <a:spcPts val="0"/>
              </a:spcAft>
              <a:defRPr/>
            </a:pPr>
            <a:endParaRPr lang="he-IL" kern="0" dirty="0"/>
          </a:p>
          <a:p>
            <a:pPr fontAlgn="auto">
              <a:spcBef>
                <a:spcPts val="0"/>
              </a:spcBef>
              <a:spcAft>
                <a:spcPts val="0"/>
              </a:spcAft>
              <a:defRPr/>
            </a:pPr>
            <a:r>
              <a:rPr lang="he-IL" kern="0" dirty="0"/>
              <a:t>    </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u="sng" kern="0" dirty="0"/>
              <a:t>בפטריות המבצעות תסיסה כוהלית משתמשים</a:t>
            </a:r>
            <a:r>
              <a:rPr lang="he-IL" kern="0" dirty="0"/>
              <a:t>:</a:t>
            </a:r>
          </a:p>
          <a:p>
            <a:pPr fontAlgn="auto">
              <a:spcBef>
                <a:spcPts val="0"/>
              </a:spcBef>
              <a:spcAft>
                <a:spcPts val="0"/>
              </a:spcAft>
              <a:defRPr/>
            </a:pPr>
            <a:r>
              <a:rPr lang="he-IL" kern="0" dirty="0"/>
              <a:t>    א. בתעשיית היין ומשקאות אלכוהוליים אחרים.</a:t>
            </a:r>
          </a:p>
          <a:p>
            <a:pPr fontAlgn="auto">
              <a:spcBef>
                <a:spcPts val="0"/>
              </a:spcBef>
              <a:spcAft>
                <a:spcPts val="0"/>
              </a:spcAft>
              <a:defRPr/>
            </a:pPr>
            <a:r>
              <a:rPr lang="he-IL" kern="0" dirty="0"/>
              <a:t>    ב. בהתפחת לחם ומאפים שונים (שמרים).</a:t>
            </a:r>
          </a:p>
          <a:p>
            <a:pPr fontAlgn="auto">
              <a:spcBef>
                <a:spcPts val="0"/>
              </a:spcBef>
              <a:spcAft>
                <a:spcPts val="0"/>
              </a:spcAft>
              <a:defRPr/>
            </a:pPr>
            <a:endParaRPr lang="he-IL" kern="0" dirty="0"/>
          </a:p>
          <a:p>
            <a:pPr fontAlgn="auto">
              <a:spcBef>
                <a:spcPts val="0"/>
              </a:spcBef>
              <a:spcAft>
                <a:spcPts val="0"/>
              </a:spcAft>
              <a:defRPr/>
            </a:pPr>
            <a:endParaRPr lang="he-IL" kern="0" dirty="0"/>
          </a:p>
        </p:txBody>
      </p:sp>
      <p:pic>
        <p:nvPicPr>
          <p:cNvPr id="983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159000"/>
            <a:ext cx="11271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5259388"/>
            <a:ext cx="26352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3452813"/>
            <a:ext cx="161766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2828925"/>
            <a:ext cx="1905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2143125"/>
            <a:ext cx="20383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D84E43-25D2-42C8-9FF7-1D3C4214DC29}" type="slidenum">
              <a:rPr lang="he-IL" smtClean="0"/>
              <a:pPr fontAlgn="base">
                <a:spcBef>
                  <a:spcPct val="0"/>
                </a:spcBef>
                <a:spcAft>
                  <a:spcPct val="0"/>
                </a:spcAft>
                <a:defRPr/>
              </a:pPr>
              <a:t>57</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18</a:t>
            </a:r>
            <a:endParaRPr lang="he-IL" sz="1800" dirty="0" smtClean="0"/>
          </a:p>
        </p:txBody>
      </p:sp>
      <p:sp>
        <p:nvSpPr>
          <p:cNvPr id="5" name="TextBox 4"/>
          <p:cNvSpPr txBox="1"/>
          <p:nvPr/>
        </p:nvSpPr>
        <p:spPr>
          <a:xfrm>
            <a:off x="233363" y="595313"/>
            <a:ext cx="8397875" cy="3508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18:</a:t>
            </a:r>
          </a:p>
          <a:p>
            <a:pPr fontAlgn="auto">
              <a:spcBef>
                <a:spcPts val="0"/>
              </a:spcBef>
              <a:spcAft>
                <a:spcPts val="0"/>
              </a:spcAft>
              <a:defRPr/>
            </a:pPr>
            <a:r>
              <a:rPr lang="he-IL" kern="0" dirty="0">
                <a:solidFill>
                  <a:srgbClr val="1D4C72"/>
                </a:solidFill>
              </a:rPr>
              <a:t>נשימה בתהליך של תסיסה היא התאמה ל:</a:t>
            </a:r>
          </a:p>
          <a:p>
            <a:pPr fontAlgn="auto">
              <a:spcBef>
                <a:spcPts val="0"/>
              </a:spcBef>
              <a:spcAft>
                <a:spcPts val="0"/>
              </a:spcAft>
              <a:defRPr/>
            </a:pPr>
            <a:r>
              <a:rPr lang="he-IL" kern="0" dirty="0">
                <a:solidFill>
                  <a:srgbClr val="1D4C72"/>
                </a:solidFill>
              </a:rPr>
              <a:t>א. סביבה חמה</a:t>
            </a:r>
          </a:p>
          <a:p>
            <a:pPr fontAlgn="auto">
              <a:spcBef>
                <a:spcPts val="0"/>
              </a:spcBef>
              <a:spcAft>
                <a:spcPts val="0"/>
              </a:spcAft>
              <a:defRPr/>
            </a:pPr>
            <a:r>
              <a:rPr lang="he-IL" kern="0" dirty="0">
                <a:solidFill>
                  <a:srgbClr val="1D4C72"/>
                </a:solidFill>
              </a:rPr>
              <a:t>ב. סביבה קרה</a:t>
            </a:r>
          </a:p>
          <a:p>
            <a:pPr fontAlgn="auto">
              <a:spcBef>
                <a:spcPts val="0"/>
              </a:spcBef>
              <a:spcAft>
                <a:spcPts val="0"/>
              </a:spcAft>
              <a:defRPr/>
            </a:pPr>
            <a:r>
              <a:rPr lang="he-IL" kern="0" dirty="0">
                <a:solidFill>
                  <a:srgbClr val="1D4C72"/>
                </a:solidFill>
              </a:rPr>
              <a:t>ג. סביבה דלת חמצן</a:t>
            </a:r>
          </a:p>
          <a:p>
            <a:pPr fontAlgn="auto">
              <a:spcBef>
                <a:spcPts val="0"/>
              </a:spcBef>
              <a:spcAft>
                <a:spcPts val="0"/>
              </a:spcAft>
              <a:defRPr/>
            </a:pPr>
            <a:r>
              <a:rPr lang="he-IL" kern="0" dirty="0">
                <a:solidFill>
                  <a:srgbClr val="1D4C72"/>
                </a:solidFill>
              </a:rPr>
              <a:t>ד. סביבה דלת פחמן דו-חמצני</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30791D-95C0-4EDE-9A15-71DD50659BCA}" type="slidenum">
              <a:rPr lang="he-IL" smtClean="0"/>
              <a:pPr fontAlgn="base">
                <a:spcBef>
                  <a:spcPct val="0"/>
                </a:spcBef>
                <a:spcAft>
                  <a:spcPct val="0"/>
                </a:spcAft>
                <a:defRPr/>
              </a:pPr>
              <a:t>58</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TextBox 4"/>
          <p:cNvSpPr txBox="1"/>
          <p:nvPr/>
        </p:nvSpPr>
        <p:spPr>
          <a:xfrm>
            <a:off x="233363" y="595313"/>
            <a:ext cx="8397875" cy="3508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18:</a:t>
            </a:r>
          </a:p>
          <a:p>
            <a:pPr fontAlgn="auto">
              <a:spcBef>
                <a:spcPts val="0"/>
              </a:spcBef>
              <a:spcAft>
                <a:spcPts val="0"/>
              </a:spcAft>
              <a:defRPr/>
            </a:pPr>
            <a:r>
              <a:rPr lang="he-IL" kern="0" dirty="0">
                <a:solidFill>
                  <a:srgbClr val="1D4C72"/>
                </a:solidFill>
              </a:rPr>
              <a:t>נשימה בתהליך של תסיסה היא התאמה ל:</a:t>
            </a:r>
          </a:p>
          <a:p>
            <a:pPr fontAlgn="auto">
              <a:spcBef>
                <a:spcPts val="0"/>
              </a:spcBef>
              <a:spcAft>
                <a:spcPts val="0"/>
              </a:spcAft>
              <a:defRPr/>
            </a:pPr>
            <a:r>
              <a:rPr lang="he-IL" kern="0" dirty="0">
                <a:solidFill>
                  <a:srgbClr val="1D4C72"/>
                </a:solidFill>
              </a:rPr>
              <a:t>א. סביבה חמה</a:t>
            </a:r>
          </a:p>
          <a:p>
            <a:pPr fontAlgn="auto">
              <a:spcBef>
                <a:spcPts val="0"/>
              </a:spcBef>
              <a:spcAft>
                <a:spcPts val="0"/>
              </a:spcAft>
              <a:defRPr/>
            </a:pPr>
            <a:r>
              <a:rPr lang="he-IL" kern="0" dirty="0">
                <a:solidFill>
                  <a:srgbClr val="1D4C72"/>
                </a:solidFill>
              </a:rPr>
              <a:t>ב. סביבה קרה</a:t>
            </a:r>
          </a:p>
          <a:p>
            <a:pPr fontAlgn="auto">
              <a:spcBef>
                <a:spcPts val="0"/>
              </a:spcBef>
              <a:spcAft>
                <a:spcPts val="0"/>
              </a:spcAft>
              <a:defRPr/>
            </a:pPr>
            <a:r>
              <a:rPr lang="he-IL" kern="0" dirty="0">
                <a:solidFill>
                  <a:srgbClr val="1D4C72"/>
                </a:solidFill>
              </a:rPr>
              <a:t>ג. סביבה דלת חמצן</a:t>
            </a:r>
          </a:p>
          <a:p>
            <a:pPr fontAlgn="auto">
              <a:spcBef>
                <a:spcPts val="0"/>
              </a:spcBef>
              <a:spcAft>
                <a:spcPts val="0"/>
              </a:spcAft>
              <a:defRPr/>
            </a:pPr>
            <a:r>
              <a:rPr lang="he-IL" kern="0" dirty="0">
                <a:solidFill>
                  <a:srgbClr val="1D4C72"/>
                </a:solidFill>
              </a:rPr>
              <a:t>ד. סביבה דלת פחמן דו חמצני</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20"/>
          <p:cNvSpPr/>
          <p:nvPr/>
        </p:nvSpPr>
        <p:spPr bwMode="auto">
          <a:xfrm>
            <a:off x="334963" y="2492375"/>
            <a:ext cx="8194675" cy="10080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ג' </a:t>
            </a:r>
          </a:p>
        </p:txBody>
      </p:sp>
      <p:sp>
        <p:nvSpPr>
          <p:cNvPr id="8"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EBB9D41-ED6B-4044-B57E-F4708F3D7704}" type="slidenum">
              <a:rPr lang="he-IL" smtClean="0"/>
              <a:pPr fontAlgn="base">
                <a:spcBef>
                  <a:spcPct val="0"/>
                </a:spcBef>
                <a:spcAft>
                  <a:spcPct val="0"/>
                </a:spcAft>
                <a:defRPr/>
              </a:pPr>
              <a:t>59</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19</a:t>
            </a:r>
            <a:endParaRPr lang="he-IL" sz="1800" dirty="0" smtClean="0"/>
          </a:p>
        </p:txBody>
      </p:sp>
      <p:sp>
        <p:nvSpPr>
          <p:cNvPr id="5" name="TextBox 4"/>
          <p:cNvSpPr txBox="1"/>
          <p:nvPr/>
        </p:nvSpPr>
        <p:spPr>
          <a:xfrm>
            <a:off x="233363" y="452438"/>
            <a:ext cx="8397875" cy="2678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r>
              <a:rPr lang="he-IL" b="1" kern="0" dirty="0">
                <a:solidFill>
                  <a:srgbClr val="1D4C72"/>
                </a:solidFill>
              </a:rPr>
              <a:t>שאלה 19: (להרחבה בלבד)</a:t>
            </a:r>
          </a:p>
          <a:p>
            <a:pPr fontAlgn="auto">
              <a:spcBef>
                <a:spcPts val="0"/>
              </a:spcBef>
              <a:spcAft>
                <a:spcPts val="0"/>
              </a:spcAft>
              <a:defRPr/>
            </a:pPr>
            <a:r>
              <a:rPr lang="he-IL" kern="0" dirty="0">
                <a:solidFill>
                  <a:srgbClr val="1D4C72"/>
                </a:solidFill>
              </a:rPr>
              <a:t>מה משותף לתהליכי הפקת אנרגיה בכל סוגי התאים?</a:t>
            </a:r>
          </a:p>
          <a:p>
            <a:pPr fontAlgn="auto">
              <a:spcBef>
                <a:spcPts val="0"/>
              </a:spcBef>
              <a:spcAft>
                <a:spcPts val="0"/>
              </a:spcAft>
              <a:defRPr/>
            </a:pPr>
            <a:r>
              <a:rPr lang="he-IL" kern="0" dirty="0">
                <a:solidFill>
                  <a:srgbClr val="1D4C72"/>
                </a:solidFill>
              </a:rPr>
              <a:t>א. הם מתרחשים </a:t>
            </a:r>
            <a:r>
              <a:rPr lang="he-IL" kern="0" noProof="1" smtClean="0">
                <a:solidFill>
                  <a:srgbClr val="1D4C72"/>
                </a:solidFill>
              </a:rPr>
              <a:t>במיטוכונדריה</a:t>
            </a:r>
            <a:endParaRPr lang="he-IL" kern="0" noProof="1">
              <a:solidFill>
                <a:srgbClr val="1D4C72"/>
              </a:solidFill>
            </a:endParaRPr>
          </a:p>
          <a:p>
            <a:pPr fontAlgn="auto">
              <a:spcBef>
                <a:spcPts val="0"/>
              </a:spcBef>
              <a:spcAft>
                <a:spcPts val="0"/>
              </a:spcAft>
              <a:defRPr/>
            </a:pPr>
            <a:r>
              <a:rPr lang="he-IL" kern="0" dirty="0">
                <a:solidFill>
                  <a:srgbClr val="1D4C72"/>
                </a:solidFill>
              </a:rPr>
              <a:t>ב. הם צורכים חמצן</a:t>
            </a:r>
          </a:p>
          <a:p>
            <a:pPr fontAlgn="auto">
              <a:spcBef>
                <a:spcPts val="0"/>
              </a:spcBef>
              <a:spcAft>
                <a:spcPts val="0"/>
              </a:spcAft>
              <a:defRPr/>
            </a:pPr>
            <a:r>
              <a:rPr lang="he-IL" kern="0" dirty="0">
                <a:solidFill>
                  <a:srgbClr val="1D4C72"/>
                </a:solidFill>
              </a:rPr>
              <a:t>ג. הם כוללים את תהליך הגליקוליזה</a:t>
            </a:r>
          </a:p>
          <a:p>
            <a:pPr fontAlgn="auto">
              <a:spcBef>
                <a:spcPts val="0"/>
              </a:spcBef>
              <a:spcAft>
                <a:spcPts val="0"/>
              </a:spcAft>
              <a:defRPr/>
            </a:pPr>
            <a:r>
              <a:rPr lang="he-IL" kern="0" dirty="0">
                <a:solidFill>
                  <a:srgbClr val="1D4C72"/>
                </a:solidFill>
              </a:rPr>
              <a:t>ד. התוצרים הסופיים שלהם הם מים ו-</a:t>
            </a:r>
            <a:r>
              <a:rPr lang="en-US" kern="0" dirty="0">
                <a:solidFill>
                  <a:srgbClr val="1D4C72"/>
                </a:solidFill>
              </a:rPr>
              <a:t>CO</a:t>
            </a:r>
            <a:r>
              <a:rPr lang="en-US" sz="1200" kern="0" dirty="0">
                <a:solidFill>
                  <a:srgbClr val="1D4C72"/>
                </a:solidFill>
              </a:rPr>
              <a:t>2</a:t>
            </a:r>
            <a:endParaRPr lang="he-IL" sz="1200"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59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32A76E-4DCE-491B-B19C-5D13F26F2B66}"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מקור האנרגיה בתא הוא בפירוק חומרים אורגנים</a:t>
            </a:r>
            <a:endParaRPr lang="he-IL" sz="1800" dirty="0" smtClean="0"/>
          </a:p>
        </p:txBody>
      </p:sp>
      <p:sp>
        <p:nvSpPr>
          <p:cNvPr id="9" name="TextBox 8"/>
          <p:cNvSpPr txBox="1"/>
          <p:nvPr/>
        </p:nvSpPr>
        <p:spPr>
          <a:xfrm>
            <a:off x="236538" y="594692"/>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r>
              <a:rPr lang="he-IL" dirty="0">
                <a:solidFill>
                  <a:srgbClr val="1D4C72"/>
                </a:solidFill>
              </a:rPr>
              <a:t>איזה מהחומרים שלפניכם יכול לשמש מקור אנרגיה לתהליכים המתרחשים בתא? </a:t>
            </a:r>
            <a:endParaRPr lang="en-US" dirty="0">
              <a:solidFill>
                <a:srgbClr val="1D4C72"/>
              </a:solidFill>
            </a:endParaRPr>
          </a:p>
          <a:p>
            <a:pPr>
              <a:defRPr/>
            </a:pPr>
            <a:r>
              <a:rPr lang="he-IL" dirty="0" smtClean="0">
                <a:solidFill>
                  <a:srgbClr val="1D4C72"/>
                </a:solidFill>
              </a:rPr>
              <a:t>א. חמצן</a:t>
            </a:r>
            <a:endParaRPr lang="en-US" dirty="0">
              <a:solidFill>
                <a:srgbClr val="1D4C72"/>
              </a:solidFill>
            </a:endParaRPr>
          </a:p>
          <a:p>
            <a:pPr>
              <a:defRPr/>
            </a:pPr>
            <a:r>
              <a:rPr lang="he-IL" dirty="0" smtClean="0">
                <a:solidFill>
                  <a:srgbClr val="1D4C72"/>
                </a:solidFill>
              </a:rPr>
              <a:t>ב. מינרלים</a:t>
            </a:r>
            <a:endParaRPr lang="en-US" dirty="0">
              <a:solidFill>
                <a:srgbClr val="1D4C72"/>
              </a:solidFill>
            </a:endParaRPr>
          </a:p>
          <a:p>
            <a:pPr>
              <a:defRPr/>
            </a:pPr>
            <a:r>
              <a:rPr lang="he-IL" dirty="0" smtClean="0">
                <a:solidFill>
                  <a:srgbClr val="1D4C72"/>
                </a:solidFill>
              </a:rPr>
              <a:t>ג. חלבונים</a:t>
            </a:r>
            <a:endParaRPr lang="en-US" dirty="0">
              <a:solidFill>
                <a:srgbClr val="1D4C72"/>
              </a:solidFill>
            </a:endParaRPr>
          </a:p>
          <a:p>
            <a:pPr>
              <a:defRPr/>
            </a:pPr>
            <a:r>
              <a:rPr lang="he-IL" dirty="0" smtClean="0">
                <a:solidFill>
                  <a:srgbClr val="1D4C72"/>
                </a:solidFill>
              </a:rPr>
              <a:t>ד. מים</a:t>
            </a:r>
            <a:endParaRPr lang="en-US" dirty="0">
              <a:solidFill>
                <a:srgbClr val="1D4C72"/>
              </a:solidFil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162216-EFB5-420E-B081-BCA0C398A770}" type="slidenum">
              <a:rPr lang="he-IL" smtClean="0"/>
              <a:pPr fontAlgn="base">
                <a:spcBef>
                  <a:spcPct val="0"/>
                </a:spcBef>
                <a:spcAft>
                  <a:spcPct val="0"/>
                </a:spcAft>
                <a:defRPr/>
              </a:pPr>
              <a:t>60</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TextBox 4"/>
          <p:cNvSpPr txBox="1"/>
          <p:nvPr/>
        </p:nvSpPr>
        <p:spPr>
          <a:xfrm>
            <a:off x="233363" y="452438"/>
            <a:ext cx="8397875" cy="2678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r>
              <a:rPr lang="he-IL" b="1" kern="0" dirty="0">
                <a:solidFill>
                  <a:srgbClr val="1D4C72"/>
                </a:solidFill>
              </a:rPr>
              <a:t>שאלה 19: (להרחבה בלבד)</a:t>
            </a:r>
          </a:p>
          <a:p>
            <a:pPr fontAlgn="auto">
              <a:spcBef>
                <a:spcPts val="0"/>
              </a:spcBef>
              <a:spcAft>
                <a:spcPts val="0"/>
              </a:spcAft>
              <a:defRPr/>
            </a:pPr>
            <a:r>
              <a:rPr lang="he-IL" kern="0" dirty="0">
                <a:solidFill>
                  <a:srgbClr val="1D4C72"/>
                </a:solidFill>
              </a:rPr>
              <a:t>מה משותף לתהליכי הפקת אנרגיה בכל סוגי </a:t>
            </a:r>
            <a:r>
              <a:rPr lang="he-IL" kern="0" dirty="0" smtClean="0">
                <a:solidFill>
                  <a:srgbClr val="1D4C72"/>
                </a:solidFill>
              </a:rPr>
              <a:t>התאים?</a:t>
            </a:r>
            <a:endParaRPr lang="he-IL" kern="0" dirty="0">
              <a:solidFill>
                <a:srgbClr val="1D4C72"/>
              </a:solidFill>
            </a:endParaRPr>
          </a:p>
          <a:p>
            <a:pPr fontAlgn="auto">
              <a:spcBef>
                <a:spcPts val="0"/>
              </a:spcBef>
              <a:spcAft>
                <a:spcPts val="0"/>
              </a:spcAft>
              <a:defRPr/>
            </a:pPr>
            <a:r>
              <a:rPr lang="he-IL" kern="0" dirty="0">
                <a:solidFill>
                  <a:srgbClr val="1D4C72"/>
                </a:solidFill>
              </a:rPr>
              <a:t>א. הם מתרחשים ב</a:t>
            </a:r>
            <a:r>
              <a:rPr lang="he-IL" kern="0" noProof="1">
                <a:solidFill>
                  <a:srgbClr val="1D4C72"/>
                </a:solidFill>
              </a:rPr>
              <a:t>מיטוכונדריה</a:t>
            </a:r>
          </a:p>
          <a:p>
            <a:pPr fontAlgn="auto">
              <a:spcBef>
                <a:spcPts val="0"/>
              </a:spcBef>
              <a:spcAft>
                <a:spcPts val="0"/>
              </a:spcAft>
              <a:defRPr/>
            </a:pPr>
            <a:r>
              <a:rPr lang="he-IL" kern="0" dirty="0">
                <a:solidFill>
                  <a:srgbClr val="1D4C72"/>
                </a:solidFill>
              </a:rPr>
              <a:t>ב. הם צורכים חמצן</a:t>
            </a:r>
          </a:p>
          <a:p>
            <a:pPr fontAlgn="auto">
              <a:spcBef>
                <a:spcPts val="0"/>
              </a:spcBef>
              <a:spcAft>
                <a:spcPts val="0"/>
              </a:spcAft>
              <a:defRPr/>
            </a:pPr>
            <a:r>
              <a:rPr lang="he-IL" kern="0" dirty="0">
                <a:solidFill>
                  <a:srgbClr val="1D4C72"/>
                </a:solidFill>
              </a:rPr>
              <a:t>ג. הם כוללים את תהליך הגליקוליזה</a:t>
            </a:r>
          </a:p>
          <a:p>
            <a:pPr fontAlgn="auto">
              <a:spcBef>
                <a:spcPts val="0"/>
              </a:spcBef>
              <a:spcAft>
                <a:spcPts val="0"/>
              </a:spcAft>
              <a:defRPr/>
            </a:pPr>
            <a:r>
              <a:rPr lang="he-IL" kern="0" dirty="0">
                <a:solidFill>
                  <a:srgbClr val="1D4C72"/>
                </a:solidFill>
              </a:rPr>
              <a:t>ד. התוצרים הסופיים שלהם הם מים ו-</a:t>
            </a:r>
            <a:r>
              <a:rPr lang="en-US" kern="0" dirty="0">
                <a:solidFill>
                  <a:srgbClr val="1D4C72"/>
                </a:solidFill>
              </a:rPr>
              <a:t>CO</a:t>
            </a:r>
            <a:r>
              <a:rPr lang="en-US" sz="1200" kern="0" dirty="0">
                <a:solidFill>
                  <a:srgbClr val="1D4C72"/>
                </a:solidFill>
              </a:rPr>
              <a:t>2</a:t>
            </a:r>
            <a:endParaRPr lang="he-IL" sz="1200" kern="0" dirty="0">
              <a:solidFill>
                <a:srgbClr val="1D4C72"/>
              </a:solidFill>
            </a:endParaRPr>
          </a:p>
          <a:p>
            <a:pPr fontAlgn="auto">
              <a:spcBef>
                <a:spcPts val="0"/>
              </a:spcBef>
              <a:spcAft>
                <a:spcPts val="0"/>
              </a:spcAft>
              <a:defRPr/>
            </a:pPr>
            <a:endParaRPr lang="he-IL" b="1" kern="0" dirty="0">
              <a:solidFill>
                <a:srgbClr val="1D4C72"/>
              </a:solidFill>
            </a:endParaRPr>
          </a:p>
          <a:p>
            <a:pPr fontAlgn="auto">
              <a:spcBef>
                <a:spcPts val="0"/>
              </a:spcBef>
              <a:spcAft>
                <a:spcPts val="0"/>
              </a:spcAft>
              <a:defRPr/>
            </a:pPr>
            <a:endParaRPr lang="he-IL" sz="1200" kern="0" dirty="0">
              <a:solidFill>
                <a:srgbClr val="1D4C72"/>
              </a:solidFill>
            </a:endParaRPr>
          </a:p>
          <a:p>
            <a:pPr fontAlgn="auto">
              <a:spcBef>
                <a:spcPts val="0"/>
              </a:spcBef>
              <a:spcAft>
                <a:spcPts val="0"/>
              </a:spcAft>
              <a:defRPr/>
            </a:pPr>
            <a:endParaRPr lang="he-IL" kern="0" dirty="0">
              <a:solidFill>
                <a:srgbClr val="1D4C72"/>
              </a:solidFill>
            </a:endParaRPr>
          </a:p>
        </p:txBody>
      </p:sp>
      <p:sp>
        <p:nvSpPr>
          <p:cNvPr id="7" name="Rectangle 20"/>
          <p:cNvSpPr/>
          <p:nvPr/>
        </p:nvSpPr>
        <p:spPr bwMode="auto">
          <a:xfrm>
            <a:off x="285750" y="2714625"/>
            <a:ext cx="8196263" cy="26590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ג'.</a:t>
            </a:r>
          </a:p>
          <a:p>
            <a:pPr fontAlgn="auto">
              <a:spcBef>
                <a:spcPts val="0"/>
              </a:spcBef>
              <a:spcAft>
                <a:spcPts val="0"/>
              </a:spcAft>
              <a:defRPr/>
            </a:pPr>
            <a:r>
              <a:rPr lang="he-IL" kern="0" noProof="1">
                <a:solidFill>
                  <a:prstClr val="black"/>
                </a:solidFill>
                <a:latin typeface="Arial"/>
                <a:cs typeface="Arial"/>
              </a:rPr>
              <a:t>בתאים פרוקריוטיים (חיידקים) אין </a:t>
            </a:r>
            <a:r>
              <a:rPr lang="he-IL" kern="0" noProof="1" smtClean="0">
                <a:solidFill>
                  <a:prstClr val="black"/>
                </a:solidFill>
                <a:latin typeface="Arial"/>
                <a:cs typeface="Arial"/>
              </a:rPr>
              <a:t>מיטוכונדריה</a:t>
            </a:r>
            <a:r>
              <a:rPr lang="he-IL" kern="0" noProof="1">
                <a:solidFill>
                  <a:prstClr val="black"/>
                </a:solidFill>
                <a:latin typeface="Arial"/>
                <a:cs typeface="Arial"/>
              </a:rPr>
              <a:t>. תהליך הנשימה, אווירני או אל-אווירני, נעשה בציטופלסמה.</a:t>
            </a:r>
          </a:p>
          <a:p>
            <a:pPr fontAlgn="auto">
              <a:spcBef>
                <a:spcPts val="0"/>
              </a:spcBef>
              <a:spcAft>
                <a:spcPts val="0"/>
              </a:spcAft>
              <a:defRPr/>
            </a:pPr>
            <a:r>
              <a:rPr lang="he-IL" kern="0" noProof="1">
                <a:solidFill>
                  <a:prstClr val="black"/>
                </a:solidFill>
                <a:latin typeface="Arial"/>
                <a:cs typeface="Arial"/>
              </a:rPr>
              <a:t>בתהליך תסיסה לא נצרך חמצן.</a:t>
            </a:r>
          </a:p>
          <a:p>
            <a:pPr fontAlgn="auto">
              <a:spcBef>
                <a:spcPts val="0"/>
              </a:spcBef>
              <a:spcAft>
                <a:spcPts val="0"/>
              </a:spcAft>
              <a:defRPr/>
            </a:pPr>
            <a:r>
              <a:rPr lang="he-IL" kern="0" noProof="1">
                <a:solidFill>
                  <a:prstClr val="black"/>
                </a:solidFill>
                <a:latin typeface="Arial"/>
                <a:cs typeface="Arial"/>
              </a:rPr>
              <a:t>בכל סוג של תהליך נשימה התוצרים שונים</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 </a:t>
            </a:r>
          </a:p>
        </p:txBody>
      </p:sp>
      <p:sp>
        <p:nvSpPr>
          <p:cNvPr id="8"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677C3B-5D9E-4378-8C3F-1ACA287DD2C9}" type="slidenum">
              <a:rPr lang="he-IL" smtClean="0"/>
              <a:pPr fontAlgn="base">
                <a:spcBef>
                  <a:spcPct val="0"/>
                </a:spcBef>
                <a:spcAft>
                  <a:spcPct val="0"/>
                </a:spcAft>
                <a:defRPr/>
              </a:pPr>
              <a:t>61</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20</a:t>
            </a:r>
            <a:endParaRPr lang="he-IL" sz="1800" dirty="0" smtClean="0"/>
          </a:p>
        </p:txBody>
      </p:sp>
      <p:grpSp>
        <p:nvGrpSpPr>
          <p:cNvPr id="103429" name="קבוצה 15"/>
          <p:cNvGrpSpPr>
            <a:grpSpLocks/>
          </p:cNvGrpSpPr>
          <p:nvPr/>
        </p:nvGrpSpPr>
        <p:grpSpPr bwMode="auto">
          <a:xfrm>
            <a:off x="231775" y="765175"/>
            <a:ext cx="8397875" cy="1754188"/>
            <a:chOff x="91908" y="780318"/>
            <a:chExt cx="8397875" cy="3271558"/>
          </a:xfrm>
        </p:grpSpPr>
        <p:sp>
          <p:nvSpPr>
            <p:cNvPr id="8" name="TextBox 7"/>
            <p:cNvSpPr txBox="1"/>
            <p:nvPr/>
          </p:nvSpPr>
          <p:spPr>
            <a:xfrm>
              <a:off x="91908" y="780318"/>
              <a:ext cx="8397875" cy="327155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איזה מבין הבאים הוא דוגמה לתהליך תסיסה?</a:t>
              </a:r>
            </a:p>
            <a:p>
              <a:pPr fontAlgn="auto">
                <a:spcBef>
                  <a:spcPts val="0"/>
                </a:spcBef>
                <a:spcAft>
                  <a:spcPts val="0"/>
                </a:spcAft>
                <a:defRPr/>
              </a:pPr>
              <a:r>
                <a:rPr lang="he-IL" kern="0" dirty="0">
                  <a:solidFill>
                    <a:srgbClr val="1D4C72"/>
                  </a:solidFill>
                </a:rPr>
                <a:t>א. גלוקוז              חומצת חלב</a:t>
              </a:r>
            </a:p>
            <a:p>
              <a:pPr fontAlgn="auto">
                <a:spcBef>
                  <a:spcPts val="0"/>
                </a:spcBef>
                <a:spcAft>
                  <a:spcPts val="0"/>
                </a:spcAft>
                <a:defRPr/>
              </a:pPr>
              <a:r>
                <a:rPr lang="he-IL" kern="0" dirty="0">
                  <a:solidFill>
                    <a:srgbClr val="1D4C72"/>
                  </a:solidFill>
                </a:rPr>
                <a:t>ב. גלוקוז וחמצן           פחמן דו-חמצני ומים</a:t>
              </a:r>
            </a:p>
            <a:p>
              <a:pPr fontAlgn="auto">
                <a:spcBef>
                  <a:spcPts val="0"/>
                </a:spcBef>
                <a:spcAft>
                  <a:spcPts val="0"/>
                </a:spcAft>
                <a:defRPr/>
              </a:pPr>
              <a:r>
                <a:rPr lang="he-IL" kern="0" dirty="0">
                  <a:solidFill>
                    <a:srgbClr val="1D4C72"/>
                  </a:solidFill>
                </a:rPr>
                <a:t>ג. עמילן ומים             חד-סוכרים</a:t>
              </a:r>
            </a:p>
            <a:p>
              <a:pPr fontAlgn="auto">
                <a:spcBef>
                  <a:spcPts val="0"/>
                </a:spcBef>
                <a:spcAft>
                  <a:spcPts val="0"/>
                </a:spcAft>
                <a:defRPr/>
              </a:pPr>
              <a:r>
                <a:rPr lang="he-IL" kern="0" dirty="0">
                  <a:solidFill>
                    <a:srgbClr val="1D4C72"/>
                  </a:solidFill>
                </a:rPr>
                <a:t>ד. כוהל ופחמן דו-חמצני            גלוקוז</a:t>
              </a:r>
            </a:p>
          </p:txBody>
        </p:sp>
        <p:cxnSp>
          <p:nvCxnSpPr>
            <p:cNvPr id="3" name="מחבר חץ ישר 2"/>
            <p:cNvCxnSpPr/>
            <p:nvPr/>
          </p:nvCxnSpPr>
          <p:spPr>
            <a:xfrm flipH="1">
              <a:off x="6803858" y="2121509"/>
              <a:ext cx="647700"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H="1">
              <a:off x="6492708" y="2684039"/>
              <a:ext cx="504825"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a:off x="6492708" y="3196237"/>
              <a:ext cx="684213"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5718008" y="3702515"/>
              <a:ext cx="576263"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996B70B-5659-4894-81D9-5709A7589BEA}" type="slidenum">
              <a:rPr lang="he-IL" smtClean="0"/>
              <a:pPr fontAlgn="base">
                <a:spcBef>
                  <a:spcPct val="0"/>
                </a:spcBef>
                <a:spcAft>
                  <a:spcPct val="0"/>
                </a:spcAft>
                <a:defRPr/>
              </a:pPr>
              <a:t>62</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2" name="Rectangle 20"/>
          <p:cNvSpPr/>
          <p:nvPr/>
        </p:nvSpPr>
        <p:spPr bwMode="auto">
          <a:xfrm>
            <a:off x="285750" y="2714625"/>
            <a:ext cx="8196263" cy="863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א' </a:t>
            </a:r>
          </a:p>
        </p:txBody>
      </p:sp>
      <p:sp>
        <p:nvSpPr>
          <p:cNvPr id="14" name="TextBox 13"/>
          <p:cNvSpPr txBox="1"/>
          <p:nvPr/>
        </p:nvSpPr>
        <p:spPr bwMode="auto">
          <a:xfrm>
            <a:off x="231775" y="765175"/>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איזה מבין הבאים הוא דוגמה לתהליך תסיסה?</a:t>
            </a:r>
          </a:p>
          <a:p>
            <a:pPr fontAlgn="auto">
              <a:spcBef>
                <a:spcPts val="0"/>
              </a:spcBef>
              <a:spcAft>
                <a:spcPts val="0"/>
              </a:spcAft>
              <a:defRPr/>
            </a:pPr>
            <a:r>
              <a:rPr lang="he-IL" kern="0" dirty="0">
                <a:solidFill>
                  <a:srgbClr val="1D4C72"/>
                </a:solidFill>
              </a:rPr>
              <a:t>א. גלוקוז              חומצת חלב</a:t>
            </a:r>
          </a:p>
          <a:p>
            <a:pPr fontAlgn="auto">
              <a:spcBef>
                <a:spcPts val="0"/>
              </a:spcBef>
              <a:spcAft>
                <a:spcPts val="0"/>
              </a:spcAft>
              <a:defRPr/>
            </a:pPr>
            <a:r>
              <a:rPr lang="he-IL" kern="0" dirty="0">
                <a:solidFill>
                  <a:srgbClr val="1D4C72"/>
                </a:solidFill>
              </a:rPr>
              <a:t>ב. גלוקוז וחמצן           פחמן דו-חמצני ומים</a:t>
            </a:r>
          </a:p>
          <a:p>
            <a:pPr fontAlgn="auto">
              <a:spcBef>
                <a:spcPts val="0"/>
              </a:spcBef>
              <a:spcAft>
                <a:spcPts val="0"/>
              </a:spcAft>
              <a:defRPr/>
            </a:pPr>
            <a:r>
              <a:rPr lang="he-IL" kern="0" dirty="0">
                <a:solidFill>
                  <a:srgbClr val="1D4C72"/>
                </a:solidFill>
              </a:rPr>
              <a:t>ג. עמילן ומים             חד-סוכרים</a:t>
            </a:r>
          </a:p>
          <a:p>
            <a:pPr fontAlgn="auto">
              <a:spcBef>
                <a:spcPts val="0"/>
              </a:spcBef>
              <a:spcAft>
                <a:spcPts val="0"/>
              </a:spcAft>
              <a:defRPr/>
            </a:pPr>
            <a:r>
              <a:rPr lang="he-IL" kern="0" dirty="0">
                <a:solidFill>
                  <a:srgbClr val="1D4C72"/>
                </a:solidFill>
              </a:rPr>
              <a:t>ד. כוהל ופחמן דו-חמצני            גלוקוז</a:t>
            </a:r>
          </a:p>
        </p:txBody>
      </p:sp>
      <p:cxnSp>
        <p:nvCxnSpPr>
          <p:cNvPr id="16" name="מחבר חץ ישר 15"/>
          <p:cNvCxnSpPr/>
          <p:nvPr/>
        </p:nvCxnSpPr>
        <p:spPr bwMode="auto">
          <a:xfrm flipH="1">
            <a:off x="6943725" y="1484313"/>
            <a:ext cx="647700"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bwMode="auto">
          <a:xfrm flipH="1">
            <a:off x="6632575" y="1785938"/>
            <a:ext cx="504825"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bwMode="auto">
          <a:xfrm flipH="1">
            <a:off x="6632575" y="2060575"/>
            <a:ext cx="684213"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bwMode="auto">
          <a:xfrm flipH="1">
            <a:off x="5857875" y="2332038"/>
            <a:ext cx="576263" cy="0"/>
          </a:xfrm>
          <a:prstGeom prst="straightConnector1">
            <a:avLst/>
          </a:prstGeom>
          <a:ln>
            <a:solidFill>
              <a:srgbClr val="366FB4"/>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EC275F-B41D-46F3-A0F7-973C9F8639E6}" type="slidenum">
              <a:rPr lang="he-IL" smtClean="0"/>
              <a:pPr fontAlgn="base">
                <a:spcBef>
                  <a:spcPct val="0"/>
                </a:spcBef>
                <a:spcAft>
                  <a:spcPct val="0"/>
                </a:spcAft>
                <a:defRPr/>
              </a:pPr>
              <a:t>63</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sp>
        <p:nvSpPr>
          <p:cNvPr id="5" name="TextBox 4"/>
          <p:cNvSpPr txBox="1"/>
          <p:nvPr/>
        </p:nvSpPr>
        <p:spPr>
          <a:xfrm>
            <a:off x="233363"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chemeClr val="tx2"/>
                </a:solidFill>
              </a:rPr>
              <a:t>אפשר להפוך חלב ליוגורט על ידי הוספת חיידקי חומצת חלב.</a:t>
            </a:r>
          </a:p>
          <a:p>
            <a:pPr fontAlgn="auto">
              <a:spcBef>
                <a:spcPts val="0"/>
              </a:spcBef>
              <a:spcAft>
                <a:spcPts val="0"/>
              </a:spcAft>
              <a:defRPr/>
            </a:pPr>
            <a:r>
              <a:rPr lang="he-IL" kern="0" dirty="0">
                <a:solidFill>
                  <a:schemeClr val="tx2"/>
                </a:solidFill>
              </a:rPr>
              <a:t>א. מדוע יש לסגור את הכלי שבו מצוי החלב? </a:t>
            </a:r>
          </a:p>
          <a:p>
            <a:pPr fontAlgn="auto">
              <a:spcBef>
                <a:spcPts val="0"/>
              </a:spcBef>
              <a:spcAft>
                <a:spcPts val="0"/>
              </a:spcAft>
              <a:defRPr/>
            </a:pPr>
            <a:r>
              <a:rPr lang="he-IL" kern="0" dirty="0">
                <a:solidFill>
                  <a:schemeClr val="tx2"/>
                </a:solidFill>
              </a:rPr>
              <a:t>ב. מדוע החלב נעשה חמוץ וקרוש (כלומר הוא הופך ליוגורט)? </a:t>
            </a:r>
          </a:p>
          <a:p>
            <a:pPr fontAlgn="auto">
              <a:spcBef>
                <a:spcPts val="0"/>
              </a:spcBef>
              <a:spcAft>
                <a:spcPts val="0"/>
              </a:spcAft>
              <a:defRPr/>
            </a:pPr>
            <a:r>
              <a:rPr lang="he-IL" kern="0" dirty="0">
                <a:solidFill>
                  <a:schemeClr val="tx2"/>
                </a:solidFill>
              </a:rPr>
              <a:t>ג. האם בזמן התהליך יחול שינוי בכמות הסוכר המצויה בחלב (לקטוז)? </a:t>
            </a:r>
          </a:p>
          <a:p>
            <a:pPr fontAlgn="auto">
              <a:spcBef>
                <a:spcPts val="0"/>
              </a:spcBef>
              <a:spcAft>
                <a:spcPts val="0"/>
              </a:spcAft>
              <a:defRPr/>
            </a:pPr>
            <a:endParaRPr lang="he-IL" kern="0" dirty="0">
              <a:solidFill>
                <a:schemeClr val="tx2"/>
              </a:solidFill>
            </a:endParaRPr>
          </a:p>
        </p:txBody>
      </p:sp>
      <p:pic>
        <p:nvPicPr>
          <p:cNvPr id="10547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796925"/>
            <a:ext cx="1905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7B38DE-5A90-4FA9-98BB-D53DAC0D2B62}" type="slidenum">
              <a:rPr lang="he-IL" smtClean="0"/>
              <a:pPr fontAlgn="base">
                <a:spcBef>
                  <a:spcPct val="0"/>
                </a:spcBef>
                <a:spcAft>
                  <a:spcPct val="0"/>
                </a:spcAft>
                <a:defRPr/>
              </a:pPr>
              <a:t>64</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TextBox 4"/>
          <p:cNvSpPr txBox="1"/>
          <p:nvPr/>
        </p:nvSpPr>
        <p:spPr>
          <a:xfrm>
            <a:off x="233363" y="595313"/>
            <a:ext cx="8397875"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21:</a:t>
            </a:r>
          </a:p>
          <a:p>
            <a:pPr fontAlgn="auto">
              <a:spcBef>
                <a:spcPts val="0"/>
              </a:spcBef>
              <a:spcAft>
                <a:spcPts val="0"/>
              </a:spcAft>
              <a:defRPr/>
            </a:pPr>
            <a:r>
              <a:rPr lang="he-IL" kern="0" dirty="0">
                <a:solidFill>
                  <a:schemeClr val="tx2"/>
                </a:solidFill>
              </a:rPr>
              <a:t>אפשר להפוך חלב ליוגורט על ידי הוספת חיידקי חומצת חלב.</a:t>
            </a:r>
          </a:p>
          <a:p>
            <a:pPr fontAlgn="auto">
              <a:spcBef>
                <a:spcPts val="0"/>
              </a:spcBef>
              <a:spcAft>
                <a:spcPts val="0"/>
              </a:spcAft>
              <a:defRPr/>
            </a:pPr>
            <a:r>
              <a:rPr lang="he-IL" kern="0" dirty="0">
                <a:solidFill>
                  <a:schemeClr val="tx2"/>
                </a:solidFill>
              </a:rPr>
              <a:t>א. מדוע יש לסגור את הכלי שבו מצוי החלב? </a:t>
            </a:r>
          </a:p>
          <a:p>
            <a:pPr fontAlgn="auto">
              <a:spcBef>
                <a:spcPts val="0"/>
              </a:spcBef>
              <a:spcAft>
                <a:spcPts val="0"/>
              </a:spcAft>
              <a:defRPr/>
            </a:pPr>
            <a:r>
              <a:rPr lang="he-IL" kern="0" dirty="0">
                <a:solidFill>
                  <a:schemeClr val="tx2"/>
                </a:solidFill>
              </a:rPr>
              <a:t>ב. מדוע החלב נעשה חמוץ וקרוש (כלומר הוא הופך ליוגורט)? </a:t>
            </a:r>
          </a:p>
          <a:p>
            <a:pPr fontAlgn="auto">
              <a:spcBef>
                <a:spcPts val="0"/>
              </a:spcBef>
              <a:spcAft>
                <a:spcPts val="0"/>
              </a:spcAft>
              <a:defRPr/>
            </a:pPr>
            <a:r>
              <a:rPr lang="he-IL" kern="0" dirty="0">
                <a:solidFill>
                  <a:schemeClr val="tx2"/>
                </a:solidFill>
              </a:rPr>
              <a:t>ג. האם בזמן התהליך </a:t>
            </a:r>
            <a:r>
              <a:rPr lang="he-IL" kern="0" dirty="0">
                <a:solidFill>
                  <a:srgbClr val="1D4C72"/>
                </a:solidFill>
              </a:rPr>
              <a:t>יחול שינוי בכמות הסוכר בחלב </a:t>
            </a:r>
            <a:r>
              <a:rPr lang="he-IL" kern="0" noProof="1">
                <a:solidFill>
                  <a:srgbClr val="1D4C72"/>
                </a:solidFill>
              </a:rPr>
              <a:t>(לקטוז</a:t>
            </a:r>
            <a:r>
              <a:rPr lang="he-IL" kern="0" dirty="0">
                <a:solidFill>
                  <a:srgbClr val="1D4C72"/>
                </a:solidFill>
              </a:rPr>
              <a:t>)?</a:t>
            </a:r>
          </a:p>
          <a:p>
            <a:pPr fontAlgn="auto">
              <a:spcBef>
                <a:spcPts val="0"/>
              </a:spcBef>
              <a:spcAft>
                <a:spcPts val="0"/>
              </a:spcAft>
              <a:defRPr/>
            </a:pPr>
            <a:r>
              <a:rPr lang="he-IL" kern="0" dirty="0">
                <a:solidFill>
                  <a:srgbClr val="1D4C72"/>
                </a:solidFill>
              </a:rPr>
              <a:t> </a:t>
            </a:r>
          </a:p>
        </p:txBody>
      </p:sp>
      <p:sp>
        <p:nvSpPr>
          <p:cNvPr id="7" name="Rectangle 20"/>
          <p:cNvSpPr/>
          <p:nvPr/>
        </p:nvSpPr>
        <p:spPr bwMode="auto">
          <a:xfrm>
            <a:off x="420688" y="2636838"/>
            <a:ext cx="8196262" cy="24479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כדי ליצור סביבה דלת חמצן, המתאימה לגידול חיידקי חומצת החלב, שהם חיידקים </a:t>
            </a:r>
          </a:p>
          <a:p>
            <a:pPr fontAlgn="auto">
              <a:spcBef>
                <a:spcPts val="0"/>
              </a:spcBef>
              <a:spcAft>
                <a:spcPts val="0"/>
              </a:spcAft>
              <a:defRPr/>
            </a:pPr>
            <a:r>
              <a:rPr lang="he-IL" kern="0" dirty="0">
                <a:latin typeface="Arial"/>
                <a:cs typeface="Arial"/>
              </a:rPr>
              <a:t>    אנאירוביים.</a:t>
            </a:r>
          </a:p>
          <a:p>
            <a:pPr fontAlgn="auto">
              <a:spcBef>
                <a:spcPts val="0"/>
              </a:spcBef>
              <a:spcAft>
                <a:spcPts val="0"/>
              </a:spcAft>
              <a:defRPr/>
            </a:pPr>
            <a:r>
              <a:rPr lang="he-IL" kern="0" dirty="0">
                <a:latin typeface="Arial"/>
                <a:cs typeface="Arial"/>
              </a:rPr>
              <a:t>ב. חיידקי חומצת החלב מפרקים את סוכר החלב (הלקטוז) בתהליך התסיסה לחומצת חלב.</a:t>
            </a:r>
          </a:p>
          <a:p>
            <a:pPr fontAlgn="auto">
              <a:spcBef>
                <a:spcPts val="0"/>
              </a:spcBef>
              <a:spcAft>
                <a:spcPts val="0"/>
              </a:spcAft>
              <a:defRPr/>
            </a:pPr>
            <a:r>
              <a:rPr lang="he-IL" kern="0" dirty="0">
                <a:latin typeface="Arial"/>
                <a:cs typeface="Arial"/>
              </a:rPr>
              <a:t>    חומצת החלב מופרשת מתאי החיידקים אל החלב ויוצרת סביבה חומצית. עקב כך, טעם </a:t>
            </a:r>
          </a:p>
          <a:p>
            <a:pPr fontAlgn="auto">
              <a:spcBef>
                <a:spcPts val="0"/>
              </a:spcBef>
              <a:spcAft>
                <a:spcPts val="0"/>
              </a:spcAft>
              <a:defRPr/>
            </a:pPr>
            <a:r>
              <a:rPr lang="he-IL" kern="0" dirty="0">
                <a:latin typeface="Arial"/>
                <a:cs typeface="Arial"/>
              </a:rPr>
              <a:t>   החלב נעשה חמוץ וחלבוני החלב עוברים דנטורציה. לכן החלב נקרש.</a:t>
            </a:r>
          </a:p>
          <a:p>
            <a:pPr fontAlgn="auto">
              <a:spcBef>
                <a:spcPts val="0"/>
              </a:spcBef>
              <a:spcAft>
                <a:spcPts val="0"/>
              </a:spcAft>
              <a:defRPr/>
            </a:pPr>
            <a:r>
              <a:rPr lang="he-IL" kern="0" dirty="0">
                <a:latin typeface="Arial"/>
                <a:cs typeface="Arial"/>
              </a:rPr>
              <a:t>ג. בזמן התהליך, תרד כמות </a:t>
            </a:r>
            <a:r>
              <a:rPr lang="he-IL" kern="0" noProof="1">
                <a:latin typeface="Arial"/>
                <a:cs typeface="Arial"/>
              </a:rPr>
              <a:t>הלקטוז ב</a:t>
            </a:r>
            <a:r>
              <a:rPr lang="he-IL" kern="0" dirty="0">
                <a:latin typeface="Arial"/>
                <a:cs typeface="Arial"/>
              </a:rPr>
              <a:t>חלב כי </a:t>
            </a:r>
            <a:r>
              <a:rPr lang="he-IL" kern="0" noProof="1">
                <a:latin typeface="Arial"/>
                <a:cs typeface="Arial"/>
              </a:rPr>
              <a:t>החיידקים מפרקים את הלקטוז </a:t>
            </a:r>
            <a:r>
              <a:rPr lang="he-IL" kern="0" dirty="0">
                <a:latin typeface="Arial"/>
                <a:cs typeface="Arial"/>
              </a:rPr>
              <a:t>בתהליך </a:t>
            </a:r>
          </a:p>
          <a:p>
            <a:pPr fontAlgn="auto">
              <a:spcBef>
                <a:spcPts val="0"/>
              </a:spcBef>
              <a:spcAft>
                <a:spcPts val="0"/>
              </a:spcAft>
              <a:defRPr/>
            </a:pPr>
            <a:r>
              <a:rPr lang="he-IL" kern="0" dirty="0">
                <a:latin typeface="Arial"/>
                <a:cs typeface="Arial"/>
              </a:rPr>
              <a:t>   התסיסה. לכן החלב מתוק מעט יותר מיוגורט.</a:t>
            </a:r>
          </a:p>
          <a:p>
            <a:pPr fontAlgn="auto">
              <a:spcBef>
                <a:spcPts val="0"/>
              </a:spcBef>
              <a:spcAft>
                <a:spcPts val="0"/>
              </a:spcAft>
              <a:defRPr/>
            </a:pPr>
            <a:endParaRPr lang="he-IL" kern="0" dirty="0">
              <a:latin typeface="Arial"/>
              <a:cs typeface="Arial"/>
            </a:endParaRPr>
          </a:p>
        </p:txBody>
      </p:sp>
      <p:sp>
        <p:nvSpPr>
          <p:cNvPr id="8"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D026E5-D46F-428D-810F-C2D3AF0A2A3D}" type="slidenum">
              <a:rPr lang="he-IL" smtClean="0"/>
              <a:pPr fontAlgn="base">
                <a:spcBef>
                  <a:spcPct val="0"/>
                </a:spcBef>
                <a:spcAft>
                  <a:spcPct val="0"/>
                </a:spcAft>
                <a:defRPr/>
              </a:pPr>
              <a:t>65</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22</a:t>
            </a:r>
            <a:endParaRPr lang="he-IL" sz="1800" dirty="0" smtClean="0"/>
          </a:p>
        </p:txBody>
      </p:sp>
      <p:sp>
        <p:nvSpPr>
          <p:cNvPr id="9" name="TextBox 8"/>
          <p:cNvSpPr txBox="1"/>
          <p:nvPr/>
        </p:nvSpPr>
        <p:spPr>
          <a:xfrm>
            <a:off x="231775" y="765175"/>
            <a:ext cx="8397875"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22:</a:t>
            </a:r>
          </a:p>
          <a:p>
            <a:pPr fontAlgn="auto">
              <a:spcBef>
                <a:spcPts val="0"/>
              </a:spcBef>
              <a:spcAft>
                <a:spcPts val="0"/>
              </a:spcAft>
              <a:defRPr/>
            </a:pPr>
            <a:r>
              <a:rPr lang="he-IL" kern="0" dirty="0">
                <a:solidFill>
                  <a:srgbClr val="1D4C72"/>
                </a:solidFill>
              </a:rPr>
              <a:t>א. שני יצורים חד-תאיים ניזונים רק מתמיסת סוכר. היצור האחד הוא אווירני (אירובי) והאחר </a:t>
            </a:r>
          </a:p>
          <a:p>
            <a:pPr fontAlgn="auto">
              <a:spcBef>
                <a:spcPts val="0"/>
              </a:spcBef>
              <a:spcAft>
                <a:spcPts val="0"/>
              </a:spcAft>
              <a:defRPr/>
            </a:pPr>
            <a:r>
              <a:rPr lang="he-IL" kern="0" dirty="0">
                <a:solidFill>
                  <a:srgbClr val="1D4C72"/>
                </a:solidFill>
              </a:rPr>
              <a:t>    הוא אל-אווירני. גידלו את שני היצורים באותם תנאים. למי מהם יהיה קצב גידול גדול יותר?</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ב. מי מבין שני היצורים צריך לפרק יותר </a:t>
            </a:r>
            <a:r>
              <a:rPr lang="he-IL" kern="0" noProof="1">
                <a:solidFill>
                  <a:srgbClr val="1D4C72"/>
                </a:solidFill>
              </a:rPr>
              <a:t>גלוקוז </a:t>
            </a:r>
            <a:r>
              <a:rPr lang="he-IL" kern="0" dirty="0">
                <a:solidFill>
                  <a:schemeClr val="tx2"/>
                </a:solidFill>
              </a:rPr>
              <a:t>כדי</a:t>
            </a:r>
            <a:r>
              <a:rPr lang="he-IL" kern="0" dirty="0">
                <a:solidFill>
                  <a:srgbClr val="1D4C72"/>
                </a:solidFill>
              </a:rPr>
              <a:t> לייצר אותה כמות </a:t>
            </a:r>
            <a:r>
              <a:rPr lang="en-US" kern="0" dirty="0">
                <a:solidFill>
                  <a:srgbClr val="1D4C72"/>
                </a:solidFill>
              </a:rPr>
              <a:t>ATP</a:t>
            </a:r>
            <a:r>
              <a:rPr lang="he-IL" kern="0" dirty="0">
                <a:solidFill>
                  <a:srgbClr val="1D4C72"/>
                </a:solidFill>
              </a:rPr>
              <a:t>?</a:t>
            </a:r>
          </a:p>
        </p:txBody>
      </p:sp>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35D32A-5573-47CD-8278-71CC565CEC17}" type="slidenum">
              <a:rPr lang="he-IL" smtClean="0"/>
              <a:pPr fontAlgn="base">
                <a:spcBef>
                  <a:spcPct val="0"/>
                </a:spcBef>
                <a:spcAft>
                  <a:spcPct val="0"/>
                </a:spcAft>
                <a:defRPr/>
              </a:pPr>
              <a:t>66</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31775" y="765175"/>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22:</a:t>
            </a:r>
            <a:endParaRPr lang="he-IL" b="1" kern="0" dirty="0">
              <a:solidFill>
                <a:schemeClr val="tx2"/>
              </a:solidFill>
            </a:endParaRPr>
          </a:p>
          <a:p>
            <a:pPr fontAlgn="auto">
              <a:spcBef>
                <a:spcPts val="0"/>
              </a:spcBef>
              <a:spcAft>
                <a:spcPts val="0"/>
              </a:spcAft>
              <a:defRPr/>
            </a:pPr>
            <a:r>
              <a:rPr lang="he-IL" kern="0" dirty="0">
                <a:solidFill>
                  <a:schemeClr val="tx2"/>
                </a:solidFill>
              </a:rPr>
              <a:t>א. שני יצורים חד-תאיים ניזונים רק מתמיסת סוכר. היצור האחד הוא אווירני (אירובי) והאחר </a:t>
            </a:r>
          </a:p>
          <a:p>
            <a:pPr fontAlgn="auto">
              <a:spcBef>
                <a:spcPts val="0"/>
              </a:spcBef>
              <a:spcAft>
                <a:spcPts val="0"/>
              </a:spcAft>
              <a:defRPr/>
            </a:pPr>
            <a:r>
              <a:rPr lang="he-IL" kern="0" dirty="0">
                <a:solidFill>
                  <a:schemeClr val="tx2"/>
                </a:solidFill>
              </a:rPr>
              <a:t>    הוא אל-אווירני. גידלו את שני היצורים באותם תנאים. למי מהם יהיה קצב גידול גדול יותר?</a:t>
            </a:r>
          </a:p>
          <a:p>
            <a:pPr fontAlgn="auto">
              <a:spcBef>
                <a:spcPts val="0"/>
              </a:spcBef>
              <a:spcAft>
                <a:spcPts val="0"/>
              </a:spcAft>
              <a:defRPr/>
            </a:pPr>
            <a:r>
              <a:rPr lang="he-IL" kern="0" dirty="0">
                <a:solidFill>
                  <a:schemeClr val="tx2"/>
                </a:solidFill>
              </a:rPr>
              <a:t>ב. מי מבין שני היצורים צריך לפרק יותר </a:t>
            </a:r>
            <a:r>
              <a:rPr lang="he-IL" kern="0" noProof="1">
                <a:solidFill>
                  <a:schemeClr val="tx2"/>
                </a:solidFill>
              </a:rPr>
              <a:t>גלוקוז </a:t>
            </a:r>
            <a:r>
              <a:rPr lang="he-IL" kern="0" dirty="0">
                <a:solidFill>
                  <a:schemeClr val="tx2"/>
                </a:solidFill>
              </a:rPr>
              <a:t>כדי </a:t>
            </a:r>
            <a:r>
              <a:rPr lang="he-IL" kern="0" dirty="0">
                <a:solidFill>
                  <a:srgbClr val="1D4C72"/>
                </a:solidFill>
              </a:rPr>
              <a:t>לייצר אותה כמות </a:t>
            </a:r>
            <a:r>
              <a:rPr lang="en-US" kern="0" dirty="0">
                <a:solidFill>
                  <a:srgbClr val="1D4C72"/>
                </a:solidFill>
              </a:rPr>
              <a:t>ATP</a:t>
            </a:r>
            <a:r>
              <a:rPr lang="he-IL" kern="0" dirty="0">
                <a:solidFill>
                  <a:srgbClr val="1D4C72"/>
                </a:solidFill>
              </a:rPr>
              <a:t>?</a:t>
            </a:r>
          </a:p>
        </p:txBody>
      </p:sp>
      <p:sp>
        <p:nvSpPr>
          <p:cNvPr id="8" name="Rectangle 20"/>
          <p:cNvSpPr/>
          <p:nvPr/>
        </p:nvSpPr>
        <p:spPr bwMode="auto">
          <a:xfrm>
            <a:off x="331788" y="2205038"/>
            <a:ext cx="8196262" cy="28082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קצב הגידול של היצור האירובי יהיה גדול יותר. היצור האירובי מבצע תהליך נשימה אירובית, ואילו היצור האנאירובי מבצע תהליך תסיסה. תפוקת האנרגיה בנשימה האירובית גבוהה יותר (30 מולקולות </a:t>
            </a:r>
            <a:r>
              <a:rPr lang="en-US" kern="0" dirty="0">
                <a:solidFill>
                  <a:prstClr val="black"/>
                </a:solidFill>
                <a:latin typeface="Arial"/>
                <a:cs typeface="Arial"/>
              </a:rPr>
              <a:t>ATP</a:t>
            </a:r>
            <a:r>
              <a:rPr lang="he-IL" kern="0" dirty="0">
                <a:solidFill>
                  <a:prstClr val="black"/>
                </a:solidFill>
                <a:latin typeface="Arial"/>
                <a:cs typeface="Arial"/>
              </a:rPr>
              <a:t> מפירוק מולקולת גלוקוז אחת, לעומת 2  </a:t>
            </a:r>
            <a:r>
              <a:rPr lang="he-IL" kern="0" dirty="0">
                <a:latin typeface="Arial"/>
                <a:cs typeface="Arial"/>
              </a:rPr>
              <a:t>מולקולות </a:t>
            </a:r>
            <a:r>
              <a:rPr lang="en-US" kern="0" dirty="0">
                <a:latin typeface="Arial"/>
                <a:cs typeface="Arial"/>
              </a:rPr>
              <a:t>ATP </a:t>
            </a:r>
            <a:r>
              <a:rPr lang="he-IL" kern="0" dirty="0">
                <a:latin typeface="Arial"/>
                <a:cs typeface="Arial"/>
              </a:rPr>
              <a:t>בתהליך תסיסה). עקב כך עומדת לרשות היצור האירובי יותר אנרגיה זמינה שיכולה להיות מנוצלת לתהליכי גידול והתרבות.</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היצור האנאירובי צריך לפרק </a:t>
            </a:r>
            <a:r>
              <a:rPr lang="he-IL" kern="0" noProof="1">
                <a:latin typeface="Arial"/>
                <a:cs typeface="Arial"/>
              </a:rPr>
              <a:t>יותר גלוקוז</a:t>
            </a:r>
            <a:r>
              <a:rPr lang="he-IL" kern="0" dirty="0">
                <a:latin typeface="Arial"/>
                <a:cs typeface="Arial"/>
              </a:rPr>
              <a:t> כדי</a:t>
            </a:r>
            <a:r>
              <a:rPr lang="he-IL" kern="0" dirty="0">
                <a:solidFill>
                  <a:srgbClr val="006600"/>
                </a:solidFill>
                <a:latin typeface="Arial"/>
                <a:cs typeface="Arial"/>
              </a:rPr>
              <a:t> </a:t>
            </a:r>
            <a:r>
              <a:rPr lang="he-IL" kern="0" dirty="0">
                <a:latin typeface="Arial"/>
                <a:cs typeface="Arial"/>
              </a:rPr>
              <a:t>לייצר אותה כמות </a:t>
            </a:r>
            <a:r>
              <a:rPr lang="en-US" kern="0" dirty="0">
                <a:latin typeface="Arial"/>
                <a:cs typeface="Arial"/>
              </a:rPr>
              <a:t>ATP</a:t>
            </a:r>
            <a:r>
              <a:rPr lang="he-IL" kern="0" dirty="0">
                <a:latin typeface="Arial"/>
                <a:cs typeface="Arial"/>
              </a:rPr>
              <a:t>, כפי שהוסבר </a:t>
            </a:r>
            <a:r>
              <a:rPr lang="he-IL" kern="0" dirty="0">
                <a:solidFill>
                  <a:prstClr val="black"/>
                </a:solidFill>
                <a:latin typeface="Arial"/>
                <a:cs typeface="Arial"/>
              </a:rPr>
              <a:t>בסעיף </a:t>
            </a:r>
          </a:p>
          <a:p>
            <a:pPr fontAlgn="auto">
              <a:spcBef>
                <a:spcPts val="0"/>
              </a:spcBef>
              <a:spcAft>
                <a:spcPts val="0"/>
              </a:spcAft>
              <a:defRPr/>
            </a:pPr>
            <a:r>
              <a:rPr lang="he-IL" kern="0" dirty="0">
                <a:solidFill>
                  <a:prstClr val="black"/>
                </a:solidFill>
                <a:latin typeface="Arial"/>
                <a:cs typeface="Arial"/>
              </a:rPr>
              <a:t>    א'.</a:t>
            </a:r>
          </a:p>
        </p:txBody>
      </p:sp>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75620F-2F83-408B-A57E-AC44B0D948CB}" type="slidenum">
              <a:rPr lang="he-IL" smtClean="0"/>
              <a:pPr fontAlgn="base">
                <a:spcBef>
                  <a:spcPct val="0"/>
                </a:spcBef>
                <a:spcAft>
                  <a:spcPct val="0"/>
                </a:spcAft>
                <a:defRPr/>
              </a:pPr>
              <a:t>67</a:t>
            </a:fld>
            <a:endParaRPr lang="he-IL" dirty="0" smtClean="0"/>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שאלה 23</a:t>
            </a:r>
            <a:endParaRPr lang="he-IL" sz="1800" dirty="0" smtClean="0"/>
          </a:p>
        </p:txBody>
      </p:sp>
      <p:sp>
        <p:nvSpPr>
          <p:cNvPr id="5" name="TextBox 4"/>
          <p:cNvSpPr txBox="1"/>
          <p:nvPr/>
        </p:nvSpPr>
        <p:spPr>
          <a:xfrm>
            <a:off x="233363" y="595313"/>
            <a:ext cx="8397875" cy="3416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1D4C72"/>
                </a:solidFill>
              </a:rPr>
              <a:t>לעתים, בעת פעילות גופנית, ולאחר ניצול כל החמצן בתהליך נשימה אווירנית, מתרחש בתאי השרירים תהליך תסיסת חומצת חלב.</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b="1" kern="0" dirty="0">
                <a:solidFill>
                  <a:srgbClr val="1D4C72"/>
                </a:solidFill>
              </a:rPr>
              <a:t>שאלה 23:</a:t>
            </a:r>
          </a:p>
          <a:p>
            <a:pPr fontAlgn="auto">
              <a:spcBef>
                <a:spcPts val="0"/>
              </a:spcBef>
              <a:spcAft>
                <a:spcPts val="0"/>
              </a:spcAft>
              <a:defRPr/>
            </a:pPr>
            <a:r>
              <a:rPr lang="he-IL" kern="0" dirty="0">
                <a:solidFill>
                  <a:srgbClr val="1D4C72"/>
                </a:solidFill>
              </a:rPr>
              <a:t>אם תבצעו תנועות פתיחה וסגירה באצבע שלוש דקות ברציפות, תרד מהירות התנועות עם הזמן. מהו הגורם לכך?</a:t>
            </a:r>
          </a:p>
          <a:p>
            <a:pPr fontAlgn="auto">
              <a:spcBef>
                <a:spcPts val="0"/>
              </a:spcBef>
              <a:spcAft>
                <a:spcPts val="0"/>
              </a:spcAft>
              <a:defRPr/>
            </a:pPr>
            <a:r>
              <a:rPr lang="he-IL" kern="0" dirty="0">
                <a:solidFill>
                  <a:srgbClr val="1D4C72"/>
                </a:solidFill>
              </a:rPr>
              <a:t>א. הצטברות חומצה פירובית בשרירים</a:t>
            </a:r>
          </a:p>
          <a:p>
            <a:pPr fontAlgn="auto">
              <a:spcBef>
                <a:spcPts val="0"/>
              </a:spcBef>
              <a:spcAft>
                <a:spcPts val="0"/>
              </a:spcAft>
              <a:defRPr/>
            </a:pPr>
            <a:r>
              <a:rPr lang="he-IL" kern="0" dirty="0">
                <a:solidFill>
                  <a:srgbClr val="1D4C72"/>
                </a:solidFill>
              </a:rPr>
              <a:t>ב. הצטברות חומצת חלב בשרירים</a:t>
            </a:r>
          </a:p>
          <a:p>
            <a:pPr fontAlgn="auto">
              <a:spcBef>
                <a:spcPts val="0"/>
              </a:spcBef>
              <a:spcAft>
                <a:spcPts val="0"/>
              </a:spcAft>
              <a:defRPr/>
            </a:pPr>
            <a:r>
              <a:rPr lang="he-IL" kern="0" dirty="0">
                <a:solidFill>
                  <a:srgbClr val="1D4C72"/>
                </a:solidFill>
              </a:rPr>
              <a:t>ג. הצטברות גלוקוז בשרירים</a:t>
            </a:r>
          </a:p>
          <a:p>
            <a:pPr fontAlgn="auto">
              <a:spcBef>
                <a:spcPts val="0"/>
              </a:spcBef>
              <a:spcAft>
                <a:spcPts val="0"/>
              </a:spcAft>
              <a:defRPr/>
            </a:pPr>
            <a:r>
              <a:rPr lang="he-IL" kern="0" dirty="0">
                <a:solidFill>
                  <a:srgbClr val="1D4C72"/>
                </a:solidFill>
              </a:rPr>
              <a:t>ד. הצטברות פחמן דו-חמצני בשרירים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נמקו.</a:t>
            </a:r>
          </a:p>
        </p:txBody>
      </p:sp>
      <p:grpSp>
        <p:nvGrpSpPr>
          <p:cNvPr id="109574" name="קבוצה 8"/>
          <p:cNvGrpSpPr>
            <a:grpSpLocks/>
          </p:cNvGrpSpPr>
          <p:nvPr/>
        </p:nvGrpSpPr>
        <p:grpSpPr bwMode="auto">
          <a:xfrm>
            <a:off x="1255713" y="4302125"/>
            <a:ext cx="5003800" cy="1674813"/>
            <a:chOff x="1255713" y="4302254"/>
            <a:chExt cx="5003300" cy="1675253"/>
          </a:xfrm>
        </p:grpSpPr>
        <p:pic>
          <p:nvPicPr>
            <p:cNvPr id="1095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4302254"/>
              <a:ext cx="1804119" cy="167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תמונה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315394"/>
              <a:ext cx="2623117"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3060520" y="4869141"/>
              <a:ext cx="574618" cy="27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 name="חץ שמאלה 2"/>
            <p:cNvSpPr/>
            <p:nvPr/>
          </p:nvSpPr>
          <p:spPr>
            <a:xfrm>
              <a:off x="3060520" y="5229598"/>
              <a:ext cx="574618" cy="287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7" name="מלבן 6"/>
          <p:cNvSpPr/>
          <p:nvPr/>
        </p:nvSpPr>
        <p:spPr>
          <a:xfrm>
            <a:off x="5436096" y="5903694"/>
            <a:ext cx="644727" cy="261610"/>
          </a:xfrm>
          <a:prstGeom prst="rect">
            <a:avLst/>
          </a:prstGeom>
        </p:spPr>
        <p:txBody>
          <a:bodyPr wrap="none">
            <a:spAutoFit/>
          </a:bodyPr>
          <a:lstStyle/>
          <a:p>
            <a:r>
              <a:rPr lang="he-IL" sz="1100" kern="0" dirty="0" smtClean="0">
                <a:solidFill>
                  <a:srgbClr val="1D4C72"/>
                </a:solidFill>
              </a:rPr>
              <a:t>אורה בר</a:t>
            </a:r>
            <a:endParaRPr lang="he-IL" sz="1100" dirty="0"/>
          </a:p>
        </p:txBody>
      </p:sp>
      <p:sp>
        <p:nvSpPr>
          <p:cNvPr id="12"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20"/>
          <p:cNvSpPr/>
          <p:nvPr/>
        </p:nvSpPr>
        <p:spPr bwMode="auto">
          <a:xfrm>
            <a:off x="476250" y="4017963"/>
            <a:ext cx="8196263" cy="18907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p>
          <a:p>
            <a:pPr fontAlgn="auto">
              <a:spcBef>
                <a:spcPts val="0"/>
              </a:spcBef>
              <a:spcAft>
                <a:spcPts val="0"/>
              </a:spcAft>
              <a:defRPr/>
            </a:pPr>
            <a:r>
              <a:rPr lang="he-IL" kern="0" dirty="0">
                <a:latin typeface="Arial"/>
                <a:cs typeface="Arial"/>
              </a:rPr>
              <a:t>לאחר שנוצל כל החמצן בתאי השריר בתהליך נשימה אווירנית, מתחילה נשימה אל-אווירנית, כלומר: תסיסת חומצת חלב. הצטברות חומצת החלב גורמת לירידה ב-</a:t>
            </a:r>
            <a:r>
              <a:rPr lang="en-US" kern="0" dirty="0">
                <a:latin typeface="Arial"/>
                <a:cs typeface="Arial"/>
              </a:rPr>
              <a:t>Ph</a:t>
            </a:r>
            <a:r>
              <a:rPr lang="he-IL" kern="0" dirty="0">
                <a:latin typeface="Arial"/>
                <a:cs typeface="Arial"/>
              </a:rPr>
              <a:t> בתאי השרירים, וזה פוגע בפעילות האנזימים בתאים, לכן השריר מתעייף.</a:t>
            </a:r>
          </a:p>
        </p:txBody>
      </p:sp>
      <p:sp>
        <p:nvSpPr>
          <p:cNvPr id="10" name="TextBox 9"/>
          <p:cNvSpPr txBox="1"/>
          <p:nvPr/>
        </p:nvSpPr>
        <p:spPr>
          <a:xfrm>
            <a:off x="233363" y="548680"/>
            <a:ext cx="8397875"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smtClean="0">
                <a:solidFill>
                  <a:srgbClr val="1D4C72"/>
                </a:solidFill>
              </a:rPr>
              <a:t>שאלה </a:t>
            </a:r>
            <a:r>
              <a:rPr lang="he-IL" b="1" kern="0" dirty="0">
                <a:solidFill>
                  <a:srgbClr val="1D4C72"/>
                </a:solidFill>
              </a:rPr>
              <a:t>23:</a:t>
            </a:r>
          </a:p>
          <a:p>
            <a:pPr fontAlgn="auto">
              <a:spcBef>
                <a:spcPts val="0"/>
              </a:spcBef>
              <a:spcAft>
                <a:spcPts val="0"/>
              </a:spcAft>
              <a:defRPr/>
            </a:pPr>
            <a:r>
              <a:rPr lang="he-IL" kern="0" dirty="0">
                <a:solidFill>
                  <a:srgbClr val="1D4C72"/>
                </a:solidFill>
              </a:rPr>
              <a:t>אם תבצעו תנועות פתיחה וסגירה באצבע שלוש דקות ברציפות, תרד מהירות התנועות עם הזמן. מהו הגורם לכך?</a:t>
            </a:r>
          </a:p>
          <a:p>
            <a:pPr fontAlgn="auto">
              <a:spcBef>
                <a:spcPts val="0"/>
              </a:spcBef>
              <a:spcAft>
                <a:spcPts val="0"/>
              </a:spcAft>
              <a:defRPr/>
            </a:pPr>
            <a:r>
              <a:rPr lang="he-IL" kern="0" dirty="0">
                <a:solidFill>
                  <a:srgbClr val="1D4C72"/>
                </a:solidFill>
              </a:rPr>
              <a:t>א. הצטברות חומצה פירובית בשרירים</a:t>
            </a:r>
          </a:p>
          <a:p>
            <a:pPr fontAlgn="auto">
              <a:spcBef>
                <a:spcPts val="0"/>
              </a:spcBef>
              <a:spcAft>
                <a:spcPts val="0"/>
              </a:spcAft>
              <a:defRPr/>
            </a:pPr>
            <a:r>
              <a:rPr lang="he-IL" kern="0" dirty="0">
                <a:solidFill>
                  <a:srgbClr val="1D4C72"/>
                </a:solidFill>
              </a:rPr>
              <a:t>ב. הצטברות חומצת חלב בשרירים</a:t>
            </a:r>
          </a:p>
          <a:p>
            <a:pPr fontAlgn="auto">
              <a:spcBef>
                <a:spcPts val="0"/>
              </a:spcBef>
              <a:spcAft>
                <a:spcPts val="0"/>
              </a:spcAft>
              <a:defRPr/>
            </a:pPr>
            <a:r>
              <a:rPr lang="he-IL" kern="0" dirty="0">
                <a:solidFill>
                  <a:srgbClr val="1D4C72"/>
                </a:solidFill>
              </a:rPr>
              <a:t>ג. הצטברות גלוקוז בשרירים</a:t>
            </a:r>
          </a:p>
          <a:p>
            <a:pPr fontAlgn="auto">
              <a:spcBef>
                <a:spcPts val="0"/>
              </a:spcBef>
              <a:spcAft>
                <a:spcPts val="0"/>
              </a:spcAft>
              <a:defRPr/>
            </a:pPr>
            <a:r>
              <a:rPr lang="he-IL" kern="0" dirty="0">
                <a:solidFill>
                  <a:srgbClr val="1D4C72"/>
                </a:solidFill>
              </a:rPr>
              <a:t>ד. הצטברות פחמן דו-חמצני בשרירים</a:t>
            </a:r>
          </a:p>
          <a:p>
            <a:pPr fontAlgn="auto">
              <a:spcBef>
                <a:spcPts val="0"/>
              </a:spcBef>
              <a:spcAft>
                <a:spcPts val="0"/>
              </a:spcAft>
              <a:defRPr/>
            </a:pPr>
            <a:endParaRPr lang="he-IL" kern="0" dirty="0">
              <a:solidFill>
                <a:srgbClr val="1D4C72"/>
              </a:solidFill>
            </a:endParaRPr>
          </a:p>
          <a:p>
            <a:pPr fontAlgn="auto">
              <a:spcBef>
                <a:spcPts val="0"/>
              </a:spcBef>
              <a:spcAft>
                <a:spcPts val="0"/>
              </a:spcAft>
              <a:defRPr/>
            </a:pPr>
            <a:r>
              <a:rPr lang="he-IL" kern="0" dirty="0">
                <a:solidFill>
                  <a:srgbClr val="1D4C72"/>
                </a:solidFill>
              </a:rPr>
              <a:t>נמקו.</a:t>
            </a:r>
          </a:p>
        </p:txBody>
      </p:sp>
      <p:sp>
        <p:nvSpPr>
          <p:cNvPr id="7"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68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5750" y="692696"/>
            <a:ext cx="8429625" cy="417646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2"/>
              </a:buBlip>
              <a:defRPr/>
            </a:pPr>
            <a:endParaRPr lang="he-IL" sz="2000" dirty="0">
              <a:solidFill>
                <a:prstClr val="black"/>
              </a:solidFill>
            </a:endParaRPr>
          </a:p>
        </p:txBody>
      </p:sp>
      <p:sp>
        <p:nvSpPr>
          <p:cNvPr id="9223" name="Slide Number Placeholder 6"/>
          <p:cNvSpPr>
            <a:spLocks noGrp="1"/>
          </p:cNvSpPr>
          <p:nvPr>
            <p:ph type="sldNum" sz="quarter" idx="12"/>
          </p:nvPr>
        </p:nvSpPr>
        <p:spPr bwMode="auto">
          <a:xfrm>
            <a:off x="457200" y="6525344"/>
            <a:ext cx="514400" cy="365125"/>
          </a:xfrm>
          <a:ln>
            <a:miter lim="800000"/>
            <a:headEnd/>
            <a:tailEnd/>
          </a:ln>
        </p:spPr>
        <p:txBody>
          <a:bodyPr vert="horz" wrap="square" lIns="91440" tIns="45720" rIns="91440" bIns="45720" numCol="1" anchor="t" anchorCtr="0" compatLnSpc="1">
            <a:prstTxWarp prst="textNoShape">
              <a:avLst/>
            </a:prstTxWarp>
          </a:bodyPr>
          <a:lstStyle/>
          <a:p>
            <a:pPr algn="l">
              <a:defRPr/>
            </a:pPr>
            <a:fld id="{CAB70A02-9EF2-4B4A-8838-35503C6F24B0}" type="slidenum">
              <a:rPr lang="he-IL">
                <a:solidFill>
                  <a:srgbClr val="FFFFFF">
                    <a:lumMod val="65000"/>
                  </a:srgbClr>
                </a:solidFill>
              </a:rPr>
              <a:pPr algn="l">
                <a:defRPr/>
              </a:pPr>
              <a:t>69</a:t>
            </a:fld>
            <a:endParaRPr lang="he-IL" dirty="0">
              <a:solidFill>
                <a:srgbClr val="FFFFFF">
                  <a:lumMod val="65000"/>
                </a:srgbClr>
              </a:solidFill>
            </a:endParaRPr>
          </a:p>
        </p:txBody>
      </p:sp>
      <p:sp>
        <p:nvSpPr>
          <p:cNvPr id="8" name="כותרת 7"/>
          <p:cNvSpPr>
            <a:spLocks noGrp="1"/>
          </p:cNvSpPr>
          <p:nvPr>
            <p:ph type="title" idx="4294967295"/>
          </p:nvPr>
        </p:nvSpPr>
        <p:spPr>
          <a:xfrm>
            <a:off x="457200" y="116632"/>
            <a:ext cx="8229600" cy="357188"/>
          </a:xfrm>
          <a:prstGeom prst="rect">
            <a:avLst/>
          </a:prstGeom>
        </p:spPr>
        <p:txBody>
          <a:bodyPr/>
          <a:lstStyle/>
          <a:p>
            <a:pPr algn="r">
              <a:defRPr/>
            </a:pPr>
            <a:r>
              <a:rPr lang="he-IL" sz="1800" b="1" dirty="0" smtClean="0">
                <a:solidFill>
                  <a:srgbClr val="FF6600"/>
                </a:solidFill>
                <a:ea typeface="+mn-ea"/>
              </a:rPr>
              <a:t>סיכום: תהליך תסיסה</a:t>
            </a:r>
            <a:endParaRPr lang="he-IL" sz="1800" b="1" dirty="0">
              <a:solidFill>
                <a:srgbClr val="FF6600"/>
              </a:solidFill>
              <a:ea typeface="+mn-ea"/>
            </a:endParaRPr>
          </a:p>
        </p:txBody>
      </p:sp>
      <p:sp>
        <p:nvSpPr>
          <p:cNvPr id="2" name="מלבן 1"/>
          <p:cNvSpPr/>
          <p:nvPr/>
        </p:nvSpPr>
        <p:spPr>
          <a:xfrm>
            <a:off x="539552" y="829161"/>
            <a:ext cx="7907536" cy="3170099"/>
          </a:xfrm>
          <a:prstGeom prst="rect">
            <a:avLst/>
          </a:prstGeom>
        </p:spPr>
        <p:txBody>
          <a:bodyPr wrap="square">
            <a:spAutoFit/>
          </a:bodyPr>
          <a:lstStyle/>
          <a:p>
            <a:pPr fontAlgn="auto">
              <a:spcBef>
                <a:spcPts val="0"/>
              </a:spcBef>
              <a:spcAft>
                <a:spcPts val="0"/>
              </a:spcAft>
              <a:buFontTx/>
              <a:buBlip>
                <a:blip r:embed="rId2"/>
              </a:buBlip>
              <a:defRPr/>
            </a:pPr>
            <a:r>
              <a:rPr lang="he-IL" sz="2000" dirty="0">
                <a:solidFill>
                  <a:prstClr val="black"/>
                </a:solidFill>
                <a:latin typeface="Arial"/>
                <a:cs typeface="Arial"/>
              </a:rPr>
              <a:t> </a:t>
            </a:r>
            <a:r>
              <a:rPr lang="he-IL" dirty="0">
                <a:solidFill>
                  <a:prstClr val="black"/>
                </a:solidFill>
                <a:latin typeface="Arial"/>
                <a:cs typeface="Arial"/>
              </a:rPr>
              <a:t>תסיסה היא סוג של נשימה תאית המתרחשת בלא השתתפות חמצן.</a:t>
            </a:r>
          </a:p>
          <a:p>
            <a:pPr fontAlgn="auto">
              <a:spcBef>
                <a:spcPts val="0"/>
              </a:spcBef>
              <a:spcAft>
                <a:spcPts val="0"/>
              </a:spcAft>
              <a:buFontTx/>
              <a:buBlip>
                <a:blip r:embed="rId2"/>
              </a:buBlip>
              <a:defRPr/>
            </a:pPr>
            <a:endParaRPr lang="he-IL" dirty="0">
              <a:solidFill>
                <a:prstClr val="black"/>
              </a:solidFill>
              <a:latin typeface="Arial"/>
              <a:cs typeface="Arial"/>
            </a:endParaRPr>
          </a:p>
          <a:p>
            <a:pPr fontAlgn="auto">
              <a:spcBef>
                <a:spcPts val="0"/>
              </a:spcBef>
              <a:spcAft>
                <a:spcPts val="0"/>
              </a:spcAft>
              <a:buFontTx/>
              <a:buBlip>
                <a:blip r:embed="rId2"/>
              </a:buBlip>
              <a:defRPr/>
            </a:pPr>
            <a:r>
              <a:rPr lang="he-IL" dirty="0">
                <a:solidFill>
                  <a:prstClr val="black"/>
                </a:solidFill>
                <a:latin typeface="Arial"/>
                <a:cs typeface="Arial"/>
              </a:rPr>
              <a:t> ישנם כמה מסלולי תסיסה, ביניהם:</a:t>
            </a:r>
          </a:p>
          <a:p>
            <a:pPr fontAlgn="auto">
              <a:spcBef>
                <a:spcPts val="0"/>
              </a:spcBef>
              <a:spcAft>
                <a:spcPts val="0"/>
              </a:spcAft>
              <a:defRPr/>
            </a:pPr>
            <a:r>
              <a:rPr lang="he-IL" dirty="0">
                <a:solidFill>
                  <a:prstClr val="black"/>
                </a:solidFill>
                <a:latin typeface="Arial"/>
                <a:cs typeface="Arial"/>
              </a:rPr>
              <a:t>   תסיסה כוהלית</a:t>
            </a:r>
          </a:p>
          <a:p>
            <a:pPr fontAlgn="auto">
              <a:spcBef>
                <a:spcPts val="0"/>
              </a:spcBef>
              <a:spcAft>
                <a:spcPts val="0"/>
              </a:spcAft>
              <a:defRPr/>
            </a:pPr>
            <a:r>
              <a:rPr lang="he-IL" dirty="0">
                <a:solidFill>
                  <a:prstClr val="black"/>
                </a:solidFill>
                <a:latin typeface="Arial"/>
                <a:cs typeface="Arial"/>
              </a:rPr>
              <a:t>   תסיסת חומצת חלב</a:t>
            </a:r>
          </a:p>
          <a:p>
            <a:pPr fontAlgn="auto">
              <a:spcBef>
                <a:spcPts val="0"/>
              </a:spcBef>
              <a:spcAft>
                <a:spcPts val="0"/>
              </a:spcAft>
              <a:buFontTx/>
              <a:buBlip>
                <a:blip r:embed="rId2"/>
              </a:buBlip>
              <a:defRPr/>
            </a:pPr>
            <a:endParaRPr lang="he-IL" dirty="0">
              <a:solidFill>
                <a:prstClr val="black"/>
              </a:solidFill>
              <a:latin typeface="Arial"/>
              <a:cs typeface="Arial"/>
            </a:endParaRPr>
          </a:p>
          <a:p>
            <a:pPr fontAlgn="auto">
              <a:spcBef>
                <a:spcPts val="0"/>
              </a:spcBef>
              <a:spcAft>
                <a:spcPts val="0"/>
              </a:spcAft>
              <a:buFontTx/>
              <a:buBlip>
                <a:blip r:embed="rId2"/>
              </a:buBlip>
              <a:defRPr/>
            </a:pPr>
            <a:r>
              <a:rPr lang="he-IL" dirty="0">
                <a:solidFill>
                  <a:prstClr val="black"/>
                </a:solidFill>
                <a:latin typeface="Arial"/>
                <a:cs typeface="Arial"/>
              </a:rPr>
              <a:t> פירוק הגלוקוז בתהליך התסיסה אינו מלא. </a:t>
            </a:r>
          </a:p>
          <a:p>
            <a:pPr fontAlgn="auto">
              <a:spcBef>
                <a:spcPts val="0"/>
              </a:spcBef>
              <a:spcAft>
                <a:spcPts val="0"/>
              </a:spcAft>
              <a:buFontTx/>
              <a:buBlip>
                <a:blip r:embed="rId2"/>
              </a:buBlip>
              <a:defRPr/>
            </a:pPr>
            <a:endParaRPr lang="he-IL" dirty="0">
              <a:solidFill>
                <a:prstClr val="black"/>
              </a:solidFill>
              <a:latin typeface="Arial"/>
              <a:cs typeface="Arial"/>
            </a:endParaRPr>
          </a:p>
          <a:p>
            <a:pPr fontAlgn="auto">
              <a:spcBef>
                <a:spcPts val="0"/>
              </a:spcBef>
              <a:spcAft>
                <a:spcPts val="0"/>
              </a:spcAft>
              <a:buFontTx/>
              <a:buBlip>
                <a:blip r:embed="rId2"/>
              </a:buBlip>
              <a:defRPr/>
            </a:pPr>
            <a:r>
              <a:rPr lang="he-IL" dirty="0">
                <a:solidFill>
                  <a:prstClr val="black"/>
                </a:solidFill>
                <a:latin typeface="Arial"/>
                <a:cs typeface="Arial"/>
              </a:rPr>
              <a:t> התוצרים הם חומרים אורגניים עתירי אנרגיה.</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buFontTx/>
              <a:buBlip>
                <a:blip r:embed="rId2"/>
              </a:buBlip>
              <a:defRPr/>
            </a:pPr>
            <a:r>
              <a:rPr lang="he-IL" dirty="0">
                <a:solidFill>
                  <a:prstClr val="black"/>
                </a:solidFill>
                <a:latin typeface="Arial"/>
                <a:cs typeface="Arial"/>
              </a:rPr>
              <a:t> תפוקת האנרגיה בתהליך התסיסה נמוכה. </a:t>
            </a:r>
          </a:p>
        </p:txBody>
      </p:sp>
      <p:sp>
        <p:nvSpPr>
          <p:cNvPr id="7" name="Rectangle 3"/>
          <p:cNvSpPr/>
          <p:nvPr/>
        </p:nvSpPr>
        <p:spPr>
          <a:xfrm>
            <a:off x="317127" y="50264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69376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2CF2F5-27DD-494E-A714-8FDD0018BB75}"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65113" y="2565400"/>
            <a:ext cx="8359775" cy="22320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   </a:t>
            </a:r>
            <a:r>
              <a:rPr lang="he-IL" kern="0" dirty="0">
                <a:solidFill>
                  <a:prstClr val="black"/>
                </a:solidFill>
                <a:latin typeface="Arial"/>
                <a:cs typeface="Arial"/>
              </a:rPr>
              <a:t>אפשרות ג'</a:t>
            </a:r>
          </a:p>
          <a:p>
            <a:pPr fontAlgn="auto">
              <a:spcBef>
                <a:spcPts val="0"/>
              </a:spcBef>
              <a:spcAft>
                <a:spcPts val="0"/>
              </a:spcAft>
              <a:defRPr/>
            </a:pPr>
            <a:endParaRPr lang="he-IL" sz="8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הסבר:  </a:t>
            </a:r>
            <a:endParaRPr lang="he-IL" b="1" kern="0" dirty="0">
              <a:latin typeface="Arial"/>
              <a:cs typeface="Arial"/>
            </a:endParaRPr>
          </a:p>
          <a:p>
            <a:pPr fontAlgn="auto">
              <a:spcBef>
                <a:spcPts val="0"/>
              </a:spcBef>
              <a:spcAft>
                <a:spcPts val="0"/>
              </a:spcAft>
              <a:defRPr/>
            </a:pPr>
            <a:r>
              <a:rPr lang="he-IL" kern="0" dirty="0">
                <a:latin typeface="Arial"/>
                <a:cs typeface="Arial"/>
              </a:rPr>
              <a:t>חומרים אורגניים הם חומרים עתירי אנרגיה ולכן בתהליך פירוקם משתחררת אנרגיה. החלבונים הם חומרים אורגניים, ולכן הם יכולים לשמש בתור מקור אנרגיה. </a:t>
            </a:r>
          </a:p>
          <a:p>
            <a:pPr fontAlgn="auto">
              <a:spcBef>
                <a:spcPts val="0"/>
              </a:spcBef>
              <a:spcAft>
                <a:spcPts val="0"/>
              </a:spcAft>
              <a:defRPr/>
            </a:pPr>
            <a:r>
              <a:rPr lang="he-IL" kern="0" dirty="0" smtClean="0">
                <a:latin typeface="Arial"/>
                <a:cs typeface="Arial"/>
              </a:rPr>
              <a:t>(אולם, בדרך כלל התאים אינם מנצלים חלבונים כמקור לאנרגיה. </a:t>
            </a:r>
            <a:r>
              <a:rPr lang="he-IL" kern="0" dirty="0">
                <a:latin typeface="Arial"/>
                <a:cs typeface="Arial"/>
              </a:rPr>
              <a:t>מקור האנרגיה העיקרי בתאים הוא גלוקוז, אך גם חומרים אורגניים אחרים </a:t>
            </a:r>
            <a:r>
              <a:rPr lang="he-IL" kern="0" dirty="0" smtClean="0">
                <a:latin typeface="Arial"/>
                <a:cs typeface="Arial"/>
              </a:rPr>
              <a:t>כגון שומנים משמשים </a:t>
            </a:r>
            <a:r>
              <a:rPr lang="he-IL" kern="0" dirty="0">
                <a:latin typeface="Arial"/>
                <a:cs typeface="Arial"/>
              </a:rPr>
              <a:t>בתור מקור אנרגיה בתאים). </a:t>
            </a:r>
          </a:p>
          <a:p>
            <a:pPr fontAlgn="auto">
              <a:spcBef>
                <a:spcPts val="0"/>
              </a:spcBef>
              <a:spcAft>
                <a:spcPts val="0"/>
              </a:spcAft>
              <a:defRPr/>
            </a:pPr>
            <a:r>
              <a:rPr lang="he-IL" kern="0" dirty="0">
                <a:latin typeface="Arial"/>
                <a:cs typeface="Arial"/>
              </a:rPr>
              <a:t>שאר החומרים (חמצן, מים, מינרלים) הם חומרים אי-אורגניים</a:t>
            </a:r>
            <a:r>
              <a:rPr lang="he-IL" kern="0" dirty="0">
                <a:solidFill>
                  <a:prstClr val="black"/>
                </a:solidFill>
                <a:latin typeface="Arial"/>
                <a:cs typeface="Arial"/>
              </a:rPr>
              <a:t>.</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11" name="TextBox 10"/>
          <p:cNvSpPr txBox="1"/>
          <p:nvPr/>
        </p:nvSpPr>
        <p:spPr>
          <a:xfrm>
            <a:off x="236538" y="594692"/>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r>
              <a:rPr lang="he-IL" dirty="0">
                <a:solidFill>
                  <a:srgbClr val="1D4C72"/>
                </a:solidFill>
              </a:rPr>
              <a:t>איזה מהחומרים שלפניכם יכול לשמש מקור אנרגיה לתהליכים המתרחשים בתא? </a:t>
            </a:r>
            <a:endParaRPr lang="en-US" dirty="0">
              <a:solidFill>
                <a:srgbClr val="1D4C72"/>
              </a:solidFill>
            </a:endParaRPr>
          </a:p>
          <a:p>
            <a:pPr>
              <a:defRPr/>
            </a:pPr>
            <a:r>
              <a:rPr lang="he-IL" dirty="0" smtClean="0">
                <a:solidFill>
                  <a:srgbClr val="1D4C72"/>
                </a:solidFill>
              </a:rPr>
              <a:t>א. חמצן</a:t>
            </a:r>
            <a:endParaRPr lang="en-US" dirty="0">
              <a:solidFill>
                <a:srgbClr val="1D4C72"/>
              </a:solidFill>
            </a:endParaRPr>
          </a:p>
          <a:p>
            <a:pPr>
              <a:defRPr/>
            </a:pPr>
            <a:r>
              <a:rPr lang="he-IL" dirty="0" smtClean="0">
                <a:solidFill>
                  <a:srgbClr val="1D4C72"/>
                </a:solidFill>
              </a:rPr>
              <a:t>ב. מינרלים</a:t>
            </a:r>
            <a:endParaRPr lang="en-US" dirty="0">
              <a:solidFill>
                <a:srgbClr val="1D4C72"/>
              </a:solidFill>
            </a:endParaRPr>
          </a:p>
          <a:p>
            <a:pPr>
              <a:defRPr/>
            </a:pPr>
            <a:r>
              <a:rPr lang="he-IL" dirty="0" smtClean="0">
                <a:solidFill>
                  <a:srgbClr val="1D4C72"/>
                </a:solidFill>
              </a:rPr>
              <a:t>ג. חלבונים</a:t>
            </a:r>
            <a:endParaRPr lang="en-US" dirty="0">
              <a:solidFill>
                <a:srgbClr val="1D4C72"/>
              </a:solidFill>
            </a:endParaRPr>
          </a:p>
          <a:p>
            <a:pPr>
              <a:defRPr/>
            </a:pPr>
            <a:r>
              <a:rPr lang="he-IL" dirty="0" smtClean="0">
                <a:solidFill>
                  <a:srgbClr val="1D4C72"/>
                </a:solidFill>
              </a:rPr>
              <a:t>ד. מים</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B504D2-B375-488B-981A-F8EC2E424FA1}" type="slidenum">
              <a:rPr lang="he-IL" smtClean="0"/>
              <a:pPr fontAlgn="base">
                <a:spcBef>
                  <a:spcPct val="0"/>
                </a:spcBef>
                <a:spcAft>
                  <a:spcPct val="0"/>
                </a:spcAft>
                <a:defRPr/>
              </a:pPr>
              <a:t>70</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24: ביולוגיה בחיוך</a:t>
            </a:r>
            <a:endParaRPr lang="he-IL" sz="1800" dirty="0" smtClean="0">
              <a:solidFill>
                <a:schemeClr val="accent6">
                  <a:lumMod val="50000"/>
                  <a:lumOff val="50000"/>
                </a:schemeClr>
              </a:solidFill>
            </a:endParaRPr>
          </a:p>
        </p:txBody>
      </p:sp>
      <p:sp>
        <p:nvSpPr>
          <p:cNvPr id="9933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2D0A711-2FAE-440D-8E5B-06B857E4EE29}" type="slidenum">
              <a:rPr lang="he-IL" sz="1100">
                <a:solidFill>
                  <a:srgbClr val="BFBFBF"/>
                </a:solidFill>
              </a:rPr>
              <a:pPr algn="l" eaLnBrk="1" hangingPunct="1"/>
              <a:t>70</a:t>
            </a:fld>
            <a:endParaRPr lang="he-IL" sz="1100" dirty="0">
              <a:solidFill>
                <a:srgbClr val="BFBFBF"/>
              </a:solidFill>
            </a:endParaRPr>
          </a:p>
        </p:txBody>
      </p:sp>
      <p:sp>
        <p:nvSpPr>
          <p:cNvPr id="99335" name="מלבן 8"/>
          <p:cNvSpPr>
            <a:spLocks noChangeArrowheads="1"/>
          </p:cNvSpPr>
          <p:nvPr/>
        </p:nvSpPr>
        <p:spPr bwMode="auto">
          <a:xfrm>
            <a:off x="1226343" y="6245225"/>
            <a:ext cx="669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1F497D"/>
                </a:solidFill>
                <a:latin typeface="Times New Roman" pitchFamily="18" charset="0"/>
              </a:rPr>
              <a:t>                           האם תלונת השמרים מוצדקת?</a:t>
            </a:r>
            <a:endParaRPr lang="he-IL" b="1" dirty="0">
              <a:solidFill>
                <a:prstClr val="black"/>
              </a:solidFill>
            </a:endParaRPr>
          </a:p>
        </p:txBody>
      </p:sp>
      <p:grpSp>
        <p:nvGrpSpPr>
          <p:cNvPr id="99336" name="קבוצה 18"/>
          <p:cNvGrpSpPr>
            <a:grpSpLocks/>
          </p:cNvGrpSpPr>
          <p:nvPr/>
        </p:nvGrpSpPr>
        <p:grpSpPr bwMode="auto">
          <a:xfrm>
            <a:off x="571500" y="765175"/>
            <a:ext cx="8047038" cy="5480051"/>
            <a:chOff x="571472" y="765175"/>
            <a:chExt cx="8047801" cy="5480069"/>
          </a:xfrm>
        </p:grpSpPr>
        <p:grpSp>
          <p:nvGrpSpPr>
            <p:cNvPr id="99337" name="קבוצה 7"/>
            <p:cNvGrpSpPr>
              <a:grpSpLocks/>
            </p:cNvGrpSpPr>
            <p:nvPr/>
          </p:nvGrpSpPr>
          <p:grpSpPr bwMode="auto">
            <a:xfrm>
              <a:off x="571472" y="765175"/>
              <a:ext cx="8001759" cy="5480069"/>
              <a:chOff x="462683" y="922610"/>
              <a:chExt cx="8001453" cy="5480964"/>
            </a:xfrm>
          </p:grpSpPr>
          <p:sp>
            <p:nvSpPr>
              <p:cNvPr id="99341" name="מלבן 6"/>
              <p:cNvSpPr>
                <a:spLocks noChangeArrowheads="1"/>
              </p:cNvSpPr>
              <p:nvPr/>
            </p:nvSpPr>
            <p:spPr bwMode="auto">
              <a:xfrm>
                <a:off x="819859" y="3658320"/>
                <a:ext cx="7572138" cy="646437"/>
              </a:xfrm>
              <a:prstGeom prst="rect">
                <a:avLst/>
              </a:prstGeom>
              <a:noFill/>
              <a:ln w="9525">
                <a:noFill/>
                <a:miter lim="800000"/>
                <a:headEnd/>
                <a:tailEnd/>
              </a:ln>
            </p:spPr>
            <p:txBody>
              <a:bodyPr>
                <a:spAutoFit/>
              </a:bodyPr>
              <a:lstStyle/>
              <a:p>
                <a:pPr>
                  <a:defRPr/>
                </a:pPr>
                <a:r>
                  <a:rPr lang="he-IL" u="sng" dirty="0">
                    <a:solidFill>
                      <a:prstClr val="black"/>
                    </a:solidFill>
                    <a:latin typeface="Times New Roman" pitchFamily="18" charset="0"/>
                  </a:rPr>
                  <a:t>השמרים</a:t>
                </a:r>
                <a:r>
                  <a:rPr lang="he-IL" dirty="0">
                    <a:solidFill>
                      <a:prstClr val="black"/>
                    </a:solidFill>
                    <a:latin typeface="Times New Roman" pitchFamily="18" charset="0"/>
                  </a:rPr>
                  <a:t>: אנחנו סובלים מפיצול </a:t>
                </a:r>
                <a:r>
                  <a:rPr lang="he-IL" dirty="0" smtClean="0">
                    <a:solidFill>
                      <a:prstClr val="black"/>
                    </a:solidFill>
                    <a:latin typeface="Times New Roman" pitchFamily="18" charset="0"/>
                  </a:rPr>
                  <a:t>אישיות: </a:t>
                </a:r>
                <a:endParaRPr lang="he-IL" dirty="0">
                  <a:solidFill>
                    <a:prstClr val="black"/>
                  </a:solidFill>
                  <a:latin typeface="Times New Roman" pitchFamily="18" charset="0"/>
                </a:endParaRPr>
              </a:p>
              <a:p>
                <a:pPr>
                  <a:defRPr/>
                </a:pPr>
                <a:r>
                  <a:rPr lang="he-IL" dirty="0">
                    <a:solidFill>
                      <a:prstClr val="black"/>
                    </a:solidFill>
                    <a:latin typeface="Times New Roman" pitchFamily="18" charset="0"/>
                  </a:rPr>
                  <a:t>בתוך היין יש תוצר אחד </a:t>
                </a:r>
                <a:r>
                  <a:rPr lang="he-IL" dirty="0" smtClean="0">
                    <a:solidFill>
                      <a:prstClr val="black"/>
                    </a:solidFill>
                    <a:latin typeface="Times New Roman" pitchFamily="18" charset="0"/>
                  </a:rPr>
                  <a:t>שלנו, </a:t>
                </a:r>
                <a:r>
                  <a:rPr lang="he-IL" dirty="0">
                    <a:solidFill>
                      <a:prstClr val="black"/>
                    </a:solidFill>
                    <a:latin typeface="Times New Roman" pitchFamily="18" charset="0"/>
                  </a:rPr>
                  <a:t>ובתוך הלחם יש עקבות של תוצר אחר </a:t>
                </a:r>
                <a:r>
                  <a:rPr lang="he-IL" dirty="0" smtClean="0">
                    <a:solidFill>
                      <a:prstClr val="black"/>
                    </a:solidFill>
                    <a:latin typeface="Times New Roman" pitchFamily="18" charset="0"/>
                  </a:rPr>
                  <a:t>שלנו.</a:t>
                </a:r>
                <a:endParaRPr lang="he-IL" dirty="0">
                  <a:solidFill>
                    <a:prstClr val="black"/>
                  </a:solidFill>
                </a:endParaRPr>
              </a:p>
            </p:txBody>
          </p:sp>
          <p:pic>
            <p:nvPicPr>
              <p:cNvPr id="993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870" y="922610"/>
                <a:ext cx="31146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2"/>
              <p:cNvSpPr>
                <a:spLocks noChangeArrowheads="1"/>
              </p:cNvSpPr>
              <p:nvPr/>
            </p:nvSpPr>
            <p:spPr bwMode="auto">
              <a:xfrm>
                <a:off x="3619412" y="1553646"/>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FFFFFF"/>
                    </a:solidFill>
                  </a:rPr>
                  <a:t>שמרים</a:t>
                </a:r>
                <a:endParaRPr lang="he-IL" dirty="0">
                  <a:solidFill>
                    <a:srgbClr val="FFFFFF"/>
                  </a:solidFill>
                </a:endParaRPr>
              </a:p>
            </p:txBody>
          </p:sp>
          <p:sp>
            <p:nvSpPr>
              <p:cNvPr id="5" name="הסבר מלבני מעוגל 4"/>
              <p:cNvSpPr/>
              <p:nvPr/>
            </p:nvSpPr>
            <p:spPr>
              <a:xfrm>
                <a:off x="462683" y="3639276"/>
                <a:ext cx="8001453" cy="2764298"/>
              </a:xfrm>
              <a:prstGeom prst="wedgeRoundRectCallout">
                <a:avLst>
                  <a:gd name="adj1" fmla="val -5431"/>
                  <a:gd name="adj2" fmla="val -11201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9934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8760" y="4523139"/>
                <a:ext cx="2160982" cy="12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8982" y="4307584"/>
                <a:ext cx="970273" cy="197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8" name="מלבן 1"/>
            <p:cNvSpPr>
              <a:spLocks noChangeArrowheads="1"/>
            </p:cNvSpPr>
            <p:nvPr/>
          </p:nvSpPr>
          <p:spPr bwMode="auto">
            <a:xfrm>
              <a:off x="5786446" y="2738762"/>
              <a:ext cx="2832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en-US" sz="1100" dirty="0">
                  <a:solidFill>
                    <a:prstClr val="black"/>
                  </a:solidFill>
                </a:rPr>
                <a:t>Photo: Mewasul at Flicker </a:t>
              </a:r>
              <a:r>
                <a:rPr lang="en-US" sz="1100" u="sng" dirty="0">
                  <a:solidFill>
                    <a:srgbClr val="0000FF"/>
                  </a:solidFill>
                  <a:hlinkClick r:id="rId7" action="ppaction://hlinkfile"/>
                </a:rPr>
                <a:t>(CC BY-SA 3.0)</a:t>
              </a:r>
              <a:endParaRPr lang="he-IL" sz="1100" dirty="0">
                <a:solidFill>
                  <a:prstClr val="black"/>
                </a:solidFill>
              </a:endParaRPr>
            </a:p>
          </p:txBody>
        </p:sp>
      </p:grpSp>
      <p:sp>
        <p:nvSpPr>
          <p:cNvPr id="17" name="Rectangle 3"/>
          <p:cNvSpPr/>
          <p:nvPr/>
        </p:nvSpPr>
        <p:spPr>
          <a:xfrm>
            <a:off x="5364088" y="465138"/>
            <a:ext cx="3168352" cy="83542"/>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Arial"/>
              <a:ea typeface="+mn-ea"/>
              <a:cs typeface="Arial"/>
            </a:endParaRPr>
          </a:p>
        </p:txBody>
      </p:sp>
      <p:sp>
        <p:nvSpPr>
          <p:cNvPr id="3" name="מלבן 2"/>
          <p:cNvSpPr/>
          <p:nvPr/>
        </p:nvSpPr>
        <p:spPr>
          <a:xfrm>
            <a:off x="7346958" y="683404"/>
            <a:ext cx="1136850" cy="369332"/>
          </a:xfrm>
          <a:prstGeom prst="rect">
            <a:avLst/>
          </a:prstGeom>
        </p:spPr>
        <p:txBody>
          <a:bodyPr wrap="none">
            <a:spAutoFit/>
          </a:bodyPr>
          <a:lstStyle/>
          <a:p>
            <a:pPr lvl="0" fontAlgn="auto">
              <a:spcBef>
                <a:spcPts val="0"/>
              </a:spcBef>
              <a:spcAft>
                <a:spcPts val="0"/>
              </a:spcAft>
              <a:defRPr/>
            </a:pPr>
            <a:r>
              <a:rPr lang="he-IL" b="1" kern="0" dirty="0">
                <a:solidFill>
                  <a:srgbClr val="1D4C72"/>
                </a:solidFill>
              </a:rPr>
              <a:t>שאלה </a:t>
            </a:r>
            <a:r>
              <a:rPr lang="he-IL" b="1" kern="0" dirty="0" smtClean="0">
                <a:solidFill>
                  <a:srgbClr val="1D4C72"/>
                </a:solidFill>
              </a:rPr>
              <a:t>24:</a:t>
            </a:r>
            <a:endParaRPr lang="he-IL" b="1" kern="0" dirty="0">
              <a:solidFill>
                <a:srgbClr val="1D4C72"/>
              </a:solidFill>
            </a:endParaRPr>
          </a:p>
        </p:txBody>
      </p:sp>
    </p:spTree>
    <p:extLst>
      <p:ext uri="{BB962C8B-B14F-4D97-AF65-F5344CB8AC3E}">
        <p14:creationId xmlns:p14="http://schemas.microsoft.com/office/powerpoint/2010/main" val="172183689"/>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83F0C53-C6B5-4DBD-9480-E43C7573A7DC}" type="slidenum">
              <a:rPr lang="he-IL" smtClean="0"/>
              <a:pPr fontAlgn="base">
                <a:spcBef>
                  <a:spcPct val="0"/>
                </a:spcBef>
                <a:spcAft>
                  <a:spcPct val="0"/>
                </a:spcAft>
                <a:defRPr/>
              </a:pPr>
              <a:t>71</a:t>
            </a:fld>
            <a:endParaRPr lang="he-IL" dirty="0" smtClean="0"/>
          </a:p>
        </p:txBody>
      </p:sp>
      <p:sp>
        <p:nvSpPr>
          <p:cNvPr id="6" name="כותרת 5"/>
          <p:cNvSpPr>
            <a:spLocks noGrp="1"/>
          </p:cNvSpPr>
          <p:nvPr>
            <p:ph type="ctrTitle"/>
          </p:nvPr>
        </p:nvSpPr>
        <p:spPr>
          <a:xfrm>
            <a:off x="871538" y="179362"/>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0035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0B3C58-C3FD-4EEB-9957-22910CBE501A}" type="slidenum">
              <a:rPr lang="he-IL" sz="1100">
                <a:solidFill>
                  <a:srgbClr val="BFBFBF"/>
                </a:solidFill>
              </a:rPr>
              <a:pPr algn="l" eaLnBrk="1" hangingPunct="1"/>
              <a:t>71</a:t>
            </a:fld>
            <a:endParaRPr lang="he-IL" sz="1100" dirty="0">
              <a:solidFill>
                <a:srgbClr val="BFBFBF"/>
              </a:solidFill>
            </a:endParaRPr>
          </a:p>
        </p:txBody>
      </p:sp>
      <p:sp>
        <p:nvSpPr>
          <p:cNvPr id="16" name="Rectangle 12"/>
          <p:cNvSpPr/>
          <p:nvPr/>
        </p:nvSpPr>
        <p:spPr>
          <a:xfrm>
            <a:off x="428596" y="4572008"/>
            <a:ext cx="8247092" cy="207485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תלונת השמרים מוצדקת. בשני המקרים ביצעו השמרים תהליך תסיסה שתוצריה הם: </a:t>
            </a:r>
          </a:p>
          <a:p>
            <a:pPr fontAlgn="auto">
              <a:spcBef>
                <a:spcPts val="0"/>
              </a:spcBef>
              <a:spcAft>
                <a:spcPts val="0"/>
              </a:spcAft>
              <a:defRPr/>
            </a:pPr>
            <a:r>
              <a:rPr lang="he-IL" dirty="0">
                <a:solidFill>
                  <a:prstClr val="black"/>
                </a:solidFill>
              </a:rPr>
              <a:t>פחמן דו־חמצני וכוהל.</a:t>
            </a:r>
          </a:p>
          <a:p>
            <a:pPr fontAlgn="auto">
              <a:spcBef>
                <a:spcPts val="0"/>
              </a:spcBef>
              <a:spcAft>
                <a:spcPts val="0"/>
              </a:spcAft>
              <a:defRPr/>
            </a:pPr>
            <a:r>
              <a:rPr lang="he-IL" dirty="0" smtClean="0">
                <a:solidFill>
                  <a:prstClr val="black"/>
                </a:solidFill>
              </a:rPr>
              <a:t>ביין </a:t>
            </a:r>
            <a:r>
              <a:rPr lang="he-IL" dirty="0">
                <a:solidFill>
                  <a:prstClr val="black"/>
                </a:solidFill>
              </a:rPr>
              <a:t>– הפחמן הדו־חמצני נפלט החוצה דרך הפתחים שבחביות התסיסה ונותר הכוהל (שנותן ליין את טעמו).</a:t>
            </a:r>
          </a:p>
          <a:p>
            <a:pPr fontAlgn="auto">
              <a:spcBef>
                <a:spcPts val="0"/>
              </a:spcBef>
              <a:spcAft>
                <a:spcPts val="0"/>
              </a:spcAft>
              <a:defRPr/>
            </a:pPr>
            <a:r>
              <a:rPr lang="he-IL" dirty="0" smtClean="0">
                <a:solidFill>
                  <a:prstClr val="black"/>
                </a:solidFill>
              </a:rPr>
              <a:t>לעומת זאת, בלחם </a:t>
            </a:r>
            <a:r>
              <a:rPr lang="he-IL" dirty="0">
                <a:solidFill>
                  <a:prstClr val="black"/>
                </a:solidFill>
              </a:rPr>
              <a:t>– גם הכוהל התנדף במהלך האפייה, ונותרו רק חורים שנוצרו מן הפחמן הדו־חמצני (ונותנים ללחם נפח ואווריריות). </a:t>
            </a:r>
          </a:p>
        </p:txBody>
      </p:sp>
      <p:grpSp>
        <p:nvGrpSpPr>
          <p:cNvPr id="100360" name="קבוצה 24"/>
          <p:cNvGrpSpPr>
            <a:grpSpLocks/>
          </p:cNvGrpSpPr>
          <p:nvPr/>
        </p:nvGrpSpPr>
        <p:grpSpPr bwMode="auto">
          <a:xfrm>
            <a:off x="1285875" y="538163"/>
            <a:ext cx="7358063" cy="3819525"/>
            <a:chOff x="1285852" y="538928"/>
            <a:chExt cx="7358114" cy="3818766"/>
          </a:xfrm>
        </p:grpSpPr>
        <p:grpSp>
          <p:nvGrpSpPr>
            <p:cNvPr id="100361" name="קבוצה 7"/>
            <p:cNvGrpSpPr>
              <a:grpSpLocks/>
            </p:cNvGrpSpPr>
            <p:nvPr/>
          </p:nvGrpSpPr>
          <p:grpSpPr bwMode="auto">
            <a:xfrm>
              <a:off x="3000364" y="538928"/>
              <a:ext cx="2411209" cy="1604188"/>
              <a:chOff x="3851920" y="922611"/>
              <a:chExt cx="2411117" cy="1762254"/>
            </a:xfrm>
          </p:grpSpPr>
          <p:pic>
            <p:nvPicPr>
              <p:cNvPr id="1003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922611"/>
                <a:ext cx="2411117" cy="17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8" name="מלבן 2"/>
              <p:cNvSpPr>
                <a:spLocks noChangeArrowheads="1"/>
              </p:cNvSpPr>
              <p:nvPr/>
            </p:nvSpPr>
            <p:spPr bwMode="auto">
              <a:xfrm>
                <a:off x="4976681" y="1306278"/>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FFFFFF"/>
                    </a:solidFill>
                  </a:rPr>
                  <a:t>שמרים</a:t>
                </a:r>
                <a:endParaRPr lang="he-IL" dirty="0">
                  <a:solidFill>
                    <a:srgbClr val="FFFFFF"/>
                  </a:solidFill>
                </a:endParaRPr>
              </a:p>
            </p:txBody>
          </p:sp>
        </p:grpSp>
        <p:sp>
          <p:nvSpPr>
            <p:cNvPr id="100362" name="מלבן 6"/>
            <p:cNvSpPr>
              <a:spLocks noChangeArrowheads="1"/>
            </p:cNvSpPr>
            <p:nvPr/>
          </p:nvSpPr>
          <p:spPr bwMode="auto">
            <a:xfrm>
              <a:off x="1547643" y="2428868"/>
              <a:ext cx="7024886"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u="sng" dirty="0">
                  <a:solidFill>
                    <a:srgbClr val="000000"/>
                  </a:solidFill>
                  <a:latin typeface="Times New Roman" pitchFamily="18" charset="0"/>
                </a:rPr>
                <a:t>השמרים</a:t>
              </a:r>
              <a:r>
                <a:rPr lang="he-IL" dirty="0">
                  <a:solidFill>
                    <a:srgbClr val="000000"/>
                  </a:solidFill>
                  <a:latin typeface="Times New Roman" pitchFamily="18" charset="0"/>
                </a:rPr>
                <a:t>: אנחנו סובלים מפיצול </a:t>
              </a:r>
              <a:r>
                <a:rPr lang="he-IL" dirty="0" smtClean="0">
                  <a:solidFill>
                    <a:srgbClr val="000000"/>
                  </a:solidFill>
                  <a:latin typeface="Times New Roman" pitchFamily="18" charset="0"/>
                </a:rPr>
                <a:t>אישיות: </a:t>
              </a:r>
              <a:endParaRPr lang="he-IL" dirty="0">
                <a:solidFill>
                  <a:srgbClr val="000000"/>
                </a:solidFill>
                <a:latin typeface="Times New Roman" pitchFamily="18" charset="0"/>
              </a:endParaRPr>
            </a:p>
            <a:p>
              <a:pPr>
                <a:defRPr/>
              </a:pPr>
              <a:r>
                <a:rPr lang="he-IL" dirty="0">
                  <a:solidFill>
                    <a:prstClr val="black"/>
                  </a:solidFill>
                  <a:latin typeface="Times New Roman" pitchFamily="18" charset="0"/>
                </a:rPr>
                <a:t>בתוך היין יש תוצר אחד </a:t>
              </a:r>
              <a:r>
                <a:rPr lang="he-IL" dirty="0" smtClean="0">
                  <a:solidFill>
                    <a:prstClr val="black"/>
                  </a:solidFill>
                  <a:latin typeface="Times New Roman" pitchFamily="18" charset="0"/>
                </a:rPr>
                <a:t>שלנו, </a:t>
              </a:r>
              <a:r>
                <a:rPr lang="he-IL" dirty="0">
                  <a:solidFill>
                    <a:prstClr val="black"/>
                  </a:solidFill>
                  <a:latin typeface="Times New Roman" pitchFamily="18" charset="0"/>
                </a:rPr>
                <a:t>ובתוך הלחם יש עקבות של תוצר אחר שלנו</a:t>
              </a:r>
              <a:r>
                <a:rPr lang="he-IL" dirty="0" smtClean="0">
                  <a:solidFill>
                    <a:prstClr val="black"/>
                  </a:solidFill>
                  <a:latin typeface="Times New Roman" pitchFamily="18" charset="0"/>
                </a:rPr>
                <a:t>.</a:t>
              </a:r>
              <a:endParaRPr lang="he-IL" dirty="0">
                <a:solidFill>
                  <a:prstClr val="black"/>
                </a:solidFill>
              </a:endParaRPr>
            </a:p>
          </p:txBody>
        </p:sp>
        <p:sp>
          <p:nvSpPr>
            <p:cNvPr id="21" name="הסבר מלבני מעוגל 20"/>
            <p:cNvSpPr/>
            <p:nvPr/>
          </p:nvSpPr>
          <p:spPr bwMode="auto">
            <a:xfrm>
              <a:off x="1285852" y="2357841"/>
              <a:ext cx="7358114" cy="1999853"/>
            </a:xfrm>
            <a:prstGeom prst="wedgeRoundRectCallout">
              <a:avLst>
                <a:gd name="adj1" fmla="val -8347"/>
                <a:gd name="adj2" fmla="val -10514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036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271" y="3476805"/>
              <a:ext cx="1300194" cy="73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1439" y="3049532"/>
              <a:ext cx="577528" cy="11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מלבן 1"/>
            <p:cNvSpPr>
              <a:spLocks noChangeArrowheads="1"/>
            </p:cNvSpPr>
            <p:nvPr/>
          </p:nvSpPr>
          <p:spPr bwMode="auto">
            <a:xfrm>
              <a:off x="5384286" y="1917324"/>
              <a:ext cx="2832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en-US" sz="1100" dirty="0">
                  <a:solidFill>
                    <a:prstClr val="black"/>
                  </a:solidFill>
                </a:rPr>
                <a:t>Photo: Mewasul at Flicker </a:t>
              </a:r>
              <a:r>
                <a:rPr lang="en-US" sz="1100" u="sng" dirty="0">
                  <a:solidFill>
                    <a:srgbClr val="0000FF"/>
                  </a:solidFill>
                  <a:hlinkClick r:id="rId7" action="ppaction://hlinkfile"/>
                </a:rPr>
                <a:t>(CC BY-SA 3.0)</a:t>
              </a:r>
              <a:endParaRPr lang="he-IL" sz="1100" dirty="0">
                <a:solidFill>
                  <a:prstClr val="black"/>
                </a:solidFill>
              </a:endParaRPr>
            </a:p>
          </p:txBody>
        </p:sp>
      </p:grpSp>
      <p:sp>
        <p:nvSpPr>
          <p:cNvPr id="17" name="Rectangle 3"/>
          <p:cNvSpPr/>
          <p:nvPr/>
        </p:nvSpPr>
        <p:spPr>
          <a:xfrm flipV="1">
            <a:off x="5796136" y="548680"/>
            <a:ext cx="2736304" cy="72008"/>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Arial"/>
              <a:ea typeface="+mn-ea"/>
              <a:cs typeface="Arial"/>
            </a:endParaRPr>
          </a:p>
        </p:txBody>
      </p:sp>
      <p:sp>
        <p:nvSpPr>
          <p:cNvPr id="18" name="מלבן 17"/>
          <p:cNvSpPr/>
          <p:nvPr/>
        </p:nvSpPr>
        <p:spPr>
          <a:xfrm>
            <a:off x="7346958" y="683404"/>
            <a:ext cx="1136850" cy="369332"/>
          </a:xfrm>
          <a:prstGeom prst="rect">
            <a:avLst/>
          </a:prstGeom>
        </p:spPr>
        <p:txBody>
          <a:bodyPr wrap="none">
            <a:spAutoFit/>
          </a:bodyPr>
          <a:lstStyle/>
          <a:p>
            <a:pPr lvl="0" fontAlgn="auto">
              <a:spcBef>
                <a:spcPts val="0"/>
              </a:spcBef>
              <a:spcAft>
                <a:spcPts val="0"/>
              </a:spcAft>
              <a:defRPr/>
            </a:pPr>
            <a:r>
              <a:rPr lang="he-IL" b="1" kern="0" dirty="0">
                <a:solidFill>
                  <a:srgbClr val="1D4C72"/>
                </a:solidFill>
              </a:rPr>
              <a:t>שאלה </a:t>
            </a:r>
            <a:r>
              <a:rPr lang="he-IL" b="1" kern="0" dirty="0" smtClean="0">
                <a:solidFill>
                  <a:srgbClr val="1D4C72"/>
                </a:solidFill>
              </a:rPr>
              <a:t>24:</a:t>
            </a:r>
            <a:endParaRPr lang="he-IL" b="1" kern="0" dirty="0">
              <a:solidFill>
                <a:srgbClr val="1D4C72"/>
              </a:solidFill>
            </a:endParaRPr>
          </a:p>
        </p:txBody>
      </p:sp>
    </p:spTree>
    <p:extLst>
      <p:ext uri="{BB962C8B-B14F-4D97-AF65-F5344CB8AC3E}">
        <p14:creationId xmlns:p14="http://schemas.microsoft.com/office/powerpoint/2010/main" val="353998428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פיצוץ 2 71"/>
          <p:cNvSpPr/>
          <p:nvPr/>
        </p:nvSpPr>
        <p:spPr bwMode="auto">
          <a:xfrm rot="1479687">
            <a:off x="4348163" y="4084638"/>
            <a:ext cx="1658937" cy="1363662"/>
          </a:xfrm>
          <a:prstGeom prst="irregularSeal2">
            <a:avLst/>
          </a:prstGeom>
          <a:solidFill>
            <a:srgbClr val="FF0000">
              <a:alpha val="67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252F95-EF8F-4B6E-A408-7728AC959D6E}"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en-US" sz="1800" b="1" dirty="0" smtClean="0">
                <a:solidFill>
                  <a:srgbClr val="FF6600"/>
                </a:solidFill>
                <a:ea typeface="+mn-ea"/>
              </a:rPr>
              <a:t>ATP </a:t>
            </a:r>
            <a:r>
              <a:rPr lang="he-IL" sz="1800" b="1" dirty="0" smtClean="0">
                <a:solidFill>
                  <a:srgbClr val="FF6600"/>
                </a:solidFill>
                <a:ea typeface="+mn-ea"/>
              </a:rPr>
              <a:t> – מתווך במעברי אנרגיה התא</a:t>
            </a:r>
            <a:endParaRPr lang="he-IL" sz="1800" dirty="0" smtClean="0"/>
          </a:p>
        </p:txBody>
      </p:sp>
      <p:grpSp>
        <p:nvGrpSpPr>
          <p:cNvPr id="53256" name="קבוצה 4"/>
          <p:cNvGrpSpPr>
            <a:grpSpLocks/>
          </p:cNvGrpSpPr>
          <p:nvPr/>
        </p:nvGrpSpPr>
        <p:grpSpPr bwMode="auto">
          <a:xfrm>
            <a:off x="2546350" y="3797300"/>
            <a:ext cx="4405313" cy="2119313"/>
            <a:chOff x="498472" y="5228161"/>
            <a:chExt cx="2526256" cy="1425389"/>
          </a:xfrm>
        </p:grpSpPr>
        <p:grpSp>
          <p:nvGrpSpPr>
            <p:cNvPr id="53258" name="קבוצה 72"/>
            <p:cNvGrpSpPr>
              <a:grpSpLocks/>
            </p:cNvGrpSpPr>
            <p:nvPr/>
          </p:nvGrpSpPr>
          <p:grpSpPr bwMode="auto">
            <a:xfrm>
              <a:off x="498472" y="5228161"/>
              <a:ext cx="2049176" cy="670990"/>
              <a:chOff x="5882046" y="3236942"/>
              <a:chExt cx="2049482" cy="670780"/>
            </a:xfrm>
          </p:grpSpPr>
          <p:grpSp>
            <p:nvGrpSpPr>
              <p:cNvPr id="53261" name="קבוצה 73"/>
              <p:cNvGrpSpPr>
                <a:grpSpLocks/>
              </p:cNvGrpSpPr>
              <p:nvPr/>
            </p:nvGrpSpPr>
            <p:grpSpPr bwMode="auto">
              <a:xfrm>
                <a:off x="5888718" y="3245942"/>
                <a:ext cx="1682429" cy="661780"/>
                <a:chOff x="35535" y="3156968"/>
                <a:chExt cx="1682429" cy="661780"/>
              </a:xfrm>
            </p:grpSpPr>
            <p:grpSp>
              <p:nvGrpSpPr>
                <p:cNvPr id="53269" name="קבוצה 79"/>
                <p:cNvGrpSpPr>
                  <a:grpSpLocks/>
                </p:cNvGrpSpPr>
                <p:nvPr/>
              </p:nvGrpSpPr>
              <p:grpSpPr bwMode="auto">
                <a:xfrm>
                  <a:off x="35535" y="3156968"/>
                  <a:ext cx="1300980" cy="661780"/>
                  <a:chOff x="5148064" y="3599308"/>
                  <a:chExt cx="1300980" cy="661780"/>
                </a:xfrm>
              </p:grpSpPr>
              <p:sp>
                <p:nvSpPr>
                  <p:cNvPr id="82" name="מלבן מעוגל 81"/>
                  <p:cNvSpPr/>
                  <p:nvPr/>
                </p:nvSpPr>
                <p:spPr>
                  <a:xfrm>
                    <a:off x="5147766" y="3599362"/>
                    <a:ext cx="915939" cy="66144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a:xfrm>
                    <a:off x="6089198" y="3730585"/>
                    <a:ext cx="360549" cy="39900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1" name="אליפסה 80"/>
                <p:cNvSpPr/>
                <p:nvPr/>
              </p:nvSpPr>
              <p:spPr>
                <a:xfrm>
                  <a:off x="1357248" y="3271175"/>
                  <a:ext cx="360549" cy="397935"/>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5" name="אליפסה 74"/>
              <p:cNvSpPr/>
              <p:nvPr/>
            </p:nvSpPr>
            <p:spPr>
              <a:xfrm>
                <a:off x="7570979" y="3344146"/>
                <a:ext cx="360549" cy="39686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TextBox 75"/>
              <p:cNvSpPr txBox="1"/>
              <p:nvPr/>
            </p:nvSpPr>
            <p:spPr>
              <a:xfrm>
                <a:off x="5882046" y="3294580"/>
                <a:ext cx="589093" cy="574246"/>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sz="2000" dirty="0">
                    <a:solidFill>
                      <a:prstClr val="black"/>
                    </a:solidFill>
                    <a:latin typeface="Arial"/>
                    <a:cs typeface="Arial"/>
                  </a:rPr>
                  <a:t>A</a:t>
                </a:r>
                <a:endParaRPr lang="he-IL" sz="2000" dirty="0">
                  <a:solidFill>
                    <a:prstClr val="black"/>
                  </a:solidFill>
                  <a:latin typeface="Arial"/>
                  <a:cs typeface="Arial"/>
                </a:endParaRPr>
              </a:p>
            </p:txBody>
          </p:sp>
          <p:sp>
            <p:nvSpPr>
              <p:cNvPr id="77" name="TextBox 76"/>
              <p:cNvSpPr txBox="1"/>
              <p:nvPr/>
            </p:nvSpPr>
            <p:spPr>
              <a:xfrm>
                <a:off x="6885415" y="3384239"/>
                <a:ext cx="248566" cy="357570"/>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78" name="TextBox 77"/>
              <p:cNvSpPr txBox="1"/>
              <p:nvPr/>
            </p:nvSpPr>
            <p:spPr>
              <a:xfrm>
                <a:off x="7210463" y="3386374"/>
                <a:ext cx="295001" cy="344762"/>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79" name="TextBox 78"/>
              <p:cNvSpPr txBox="1"/>
              <p:nvPr/>
            </p:nvSpPr>
            <p:spPr>
              <a:xfrm>
                <a:off x="7276929" y="3236942"/>
                <a:ext cx="589093" cy="572112"/>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grpSp>
        <p:sp>
          <p:nvSpPr>
            <p:cNvPr id="85" name="TextBox 84"/>
            <p:cNvSpPr txBox="1"/>
            <p:nvPr/>
          </p:nvSpPr>
          <p:spPr>
            <a:xfrm>
              <a:off x="922701" y="6404774"/>
              <a:ext cx="2102027" cy="24877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fontAlgn="auto">
                <a:spcBef>
                  <a:spcPts val="0"/>
                </a:spcBef>
                <a:spcAft>
                  <a:spcPts val="0"/>
                </a:spcAft>
                <a:defRPr/>
              </a:pPr>
              <a:r>
                <a:rPr lang="en-US" dirty="0">
                  <a:solidFill>
                    <a:srgbClr val="1D4C72"/>
                  </a:solidFill>
                </a:rPr>
                <a:t>                   </a:t>
              </a:r>
              <a:r>
                <a:rPr lang="he-IL" u="sng" dirty="0" err="1">
                  <a:solidFill>
                    <a:srgbClr val="1D4C72"/>
                  </a:solidFill>
                </a:rPr>
                <a:t>אדנוזין</a:t>
              </a:r>
              <a:r>
                <a:rPr lang="he-IL" u="sng" dirty="0">
                  <a:solidFill>
                    <a:srgbClr val="1D4C72"/>
                  </a:solidFill>
                </a:rPr>
                <a:t> טרי פוספט</a:t>
              </a:r>
              <a:r>
                <a:rPr lang="en-US" u="sng" dirty="0">
                  <a:solidFill>
                    <a:srgbClr val="1D4C72"/>
                  </a:solidFill>
                </a:rPr>
                <a:t> ATP -</a:t>
              </a:r>
              <a:endParaRPr lang="he-IL" u="sng" dirty="0">
                <a:solidFill>
                  <a:srgbClr val="1D4C72"/>
                </a:solidFill>
              </a:endParaRPr>
            </a:p>
          </p:txBody>
        </p:sp>
        <p:sp>
          <p:nvSpPr>
            <p:cNvPr id="89" name="מלבן מעוגל 88"/>
            <p:cNvSpPr/>
            <p:nvPr/>
          </p:nvSpPr>
          <p:spPr bwMode="auto">
            <a:xfrm>
              <a:off x="1320530" y="5442770"/>
              <a:ext cx="1380109" cy="6491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600" b="1" dirty="0">
                <a:solidFill>
                  <a:srgbClr val="FFFF00"/>
                </a:solidFill>
              </a:endParaRPr>
            </a:p>
            <a:p>
              <a:pPr algn="ctr">
                <a:defRPr/>
              </a:pPr>
              <a:r>
                <a:rPr lang="he-IL" sz="1600" b="1" dirty="0">
                  <a:solidFill>
                    <a:srgbClr val="FFFF00"/>
                  </a:solidFill>
                </a:rPr>
                <a:t>אנרגיה</a:t>
              </a:r>
            </a:p>
          </p:txBody>
        </p:sp>
      </p:grpSp>
      <p:sp>
        <p:nvSpPr>
          <p:cNvPr id="21" name="TextBox 20"/>
          <p:cNvSpPr txBox="1"/>
          <p:nvPr/>
        </p:nvSpPr>
        <p:spPr>
          <a:xfrm>
            <a:off x="122238" y="626939"/>
            <a:ext cx="8543925"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במהלך פירוק הגלוקוז בנשימה התאית משתחררת אנרגיה. האנרגיה מנוצלת לתהליכים צורכי אנרגיה המתרחשים בתא.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בעיה</a:t>
            </a:r>
            <a:r>
              <a:rPr lang="he-IL" dirty="0">
                <a:solidFill>
                  <a:prstClr val="black"/>
                </a:solidFill>
              </a:rPr>
              <a:t>: תהליכים צורכי אנרגיה בתא אינם צמודים במקום ובזמן לתהליך הנשימה התאית </a:t>
            </a:r>
          </a:p>
          <a:p>
            <a:pPr fontAlgn="auto">
              <a:spcBef>
                <a:spcPts val="0"/>
              </a:spcBef>
              <a:spcAft>
                <a:spcPts val="0"/>
              </a:spcAft>
              <a:defRPr/>
            </a:pPr>
            <a:r>
              <a:rPr lang="he-IL" dirty="0">
                <a:solidFill>
                  <a:prstClr val="black"/>
                </a:solidFill>
              </a:rPr>
              <a:t>(לדוגמה: </a:t>
            </a:r>
            <a:r>
              <a:rPr lang="en-US" dirty="0">
                <a:solidFill>
                  <a:prstClr val="black"/>
                </a:solidFill>
              </a:rPr>
              <a:t>ATP</a:t>
            </a:r>
            <a:r>
              <a:rPr lang="he-IL" dirty="0">
                <a:solidFill>
                  <a:prstClr val="black"/>
                </a:solidFill>
              </a:rPr>
              <a:t> נוצר </a:t>
            </a:r>
            <a:r>
              <a:rPr lang="he-IL" noProof="1">
                <a:solidFill>
                  <a:prstClr val="black"/>
                </a:solidFill>
              </a:rPr>
              <a:t>במיטוכונדריה,</a:t>
            </a:r>
            <a:r>
              <a:rPr lang="he-IL" dirty="0">
                <a:solidFill>
                  <a:prstClr val="black"/>
                </a:solidFill>
              </a:rPr>
              <a:t> </a:t>
            </a:r>
            <a:r>
              <a:rPr lang="he-IL" dirty="0">
                <a:solidFill>
                  <a:srgbClr val="006600"/>
                </a:solidFill>
              </a:rPr>
              <a:t>אך</a:t>
            </a:r>
            <a:r>
              <a:rPr lang="he-IL" dirty="0">
                <a:solidFill>
                  <a:prstClr val="black"/>
                </a:solidFill>
              </a:rPr>
              <a:t> מנוצל בריבוזומים או במשאבות בקרום התא).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איך נפתרת הבעיה</a:t>
            </a:r>
            <a:r>
              <a:rPr lang="he-IL" dirty="0">
                <a:solidFill>
                  <a:prstClr val="black"/>
                </a:solidFill>
              </a:rPr>
              <a:t>?</a:t>
            </a:r>
          </a:p>
          <a:p>
            <a:pPr algn="just" fontAlgn="auto">
              <a:spcBef>
                <a:spcPts val="0"/>
              </a:spcBef>
              <a:spcAft>
                <a:spcPts val="0"/>
              </a:spcAft>
              <a:defRPr/>
            </a:pPr>
            <a:r>
              <a:rPr lang="he-IL" dirty="0">
                <a:solidFill>
                  <a:prstClr val="black"/>
                </a:solidFill>
              </a:rPr>
              <a:t>מעבר האנרגיה בין תהליך הנשימה התאית לבין תהליכים צורכי אנרגיה בתא </a:t>
            </a:r>
            <a:r>
              <a:rPr lang="he-IL" dirty="0"/>
              <a:t>נעשה בעזרת </a:t>
            </a:r>
            <a:r>
              <a:rPr lang="he-IL" dirty="0">
                <a:solidFill>
                  <a:prstClr val="black"/>
                </a:solidFill>
              </a:rPr>
              <a:t>מולקולה מתווכת הנקראת </a:t>
            </a:r>
            <a:r>
              <a:rPr lang="en-US" dirty="0">
                <a:solidFill>
                  <a:prstClr val="black"/>
                </a:solidFill>
              </a:rPr>
              <a:t>ATP</a:t>
            </a:r>
            <a:r>
              <a:rPr lang="he-IL" dirty="0">
                <a:solidFill>
                  <a:prstClr val="black"/>
                </a:solidFill>
              </a:rPr>
              <a:t> ובה "נאגרת" האנרגיה שמופקת בתהליך הנשימה התאית.</a:t>
            </a:r>
          </a:p>
        </p:txBody>
      </p:sp>
      <p:sp>
        <p:nvSpPr>
          <p:cNvPr id="22"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פיצוץ 2 92"/>
          <p:cNvSpPr/>
          <p:nvPr/>
        </p:nvSpPr>
        <p:spPr bwMode="auto">
          <a:xfrm rot="1479687">
            <a:off x="1449388" y="5354638"/>
            <a:ext cx="1247775" cy="1012825"/>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פיצוץ 2 72"/>
          <p:cNvSpPr/>
          <p:nvPr/>
        </p:nvSpPr>
        <p:spPr bwMode="auto">
          <a:xfrm rot="1479687">
            <a:off x="7373938" y="1595438"/>
            <a:ext cx="1247775" cy="101123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2" name="פיצוץ 2 71"/>
          <p:cNvSpPr/>
          <p:nvPr/>
        </p:nvSpPr>
        <p:spPr bwMode="auto">
          <a:xfrm rot="1479687">
            <a:off x="2990850" y="1428750"/>
            <a:ext cx="1658938" cy="1363663"/>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9CD27FF-7764-4D52-9FBC-7FE5A5670A41}"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27384"/>
            <a:ext cx="7772400" cy="441325"/>
          </a:xfrm>
        </p:spPr>
        <p:txBody>
          <a:bodyPr/>
          <a:lstStyle/>
          <a:p>
            <a:pPr fontAlgn="auto">
              <a:defRPr/>
            </a:pPr>
            <a:r>
              <a:rPr lang="en-US" sz="1800" b="1" dirty="0" smtClean="0">
                <a:solidFill>
                  <a:srgbClr val="FF6600"/>
                </a:solidFill>
                <a:ea typeface="+mn-ea"/>
              </a:rPr>
              <a:t>ATP </a:t>
            </a:r>
            <a:r>
              <a:rPr lang="he-IL" sz="1800" b="1" dirty="0" smtClean="0">
                <a:solidFill>
                  <a:srgbClr val="FF6600"/>
                </a:solidFill>
                <a:ea typeface="+mn-ea"/>
              </a:rPr>
              <a:t> – מתווך במעברי אנרגיה התא</a:t>
            </a:r>
            <a:endParaRPr lang="he-IL" sz="1800" dirty="0" smtClean="0"/>
          </a:p>
        </p:txBody>
      </p:sp>
      <p:sp>
        <p:nvSpPr>
          <p:cNvPr id="26" name="פיצוץ 2 25"/>
          <p:cNvSpPr/>
          <p:nvPr/>
        </p:nvSpPr>
        <p:spPr bwMode="auto">
          <a:xfrm rot="1479687">
            <a:off x="7073900" y="5116513"/>
            <a:ext cx="1373188" cy="103663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4281" name="קבוצה 6"/>
          <p:cNvGrpSpPr>
            <a:grpSpLocks/>
          </p:cNvGrpSpPr>
          <p:nvPr/>
        </p:nvGrpSpPr>
        <p:grpSpPr bwMode="auto">
          <a:xfrm>
            <a:off x="366713" y="995363"/>
            <a:ext cx="8223250" cy="1395412"/>
            <a:chOff x="35535" y="2636571"/>
            <a:chExt cx="8225033" cy="1393901"/>
          </a:xfrm>
        </p:grpSpPr>
        <p:sp>
          <p:nvSpPr>
            <p:cNvPr id="18" name="חץ ימינה 17"/>
            <p:cNvSpPr/>
            <p:nvPr/>
          </p:nvSpPr>
          <p:spPr>
            <a:xfrm>
              <a:off x="4714911" y="3359687"/>
              <a:ext cx="979700" cy="48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TextBox 49"/>
            <p:cNvSpPr txBox="1"/>
            <p:nvPr/>
          </p:nvSpPr>
          <p:spPr>
            <a:xfrm>
              <a:off x="76819" y="2636571"/>
              <a:ext cx="8183749" cy="36948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fontAlgn="auto">
                <a:spcBef>
                  <a:spcPts val="0"/>
                </a:spcBef>
                <a:spcAft>
                  <a:spcPts val="0"/>
                </a:spcAft>
                <a:defRPr/>
              </a:pPr>
              <a:r>
                <a:rPr lang="en-US" dirty="0">
                  <a:solidFill>
                    <a:srgbClr val="1D4C72"/>
                  </a:solidFill>
                </a:rPr>
                <a:t>         ADP          +    Pi                                                                ATP                </a:t>
              </a:r>
              <a:endParaRPr lang="he-IL" dirty="0">
                <a:solidFill>
                  <a:srgbClr val="1D4C72"/>
                </a:solidFill>
              </a:endParaRPr>
            </a:p>
          </p:txBody>
        </p:sp>
        <p:cxnSp>
          <p:nvCxnSpPr>
            <p:cNvPr id="7170" name="מחבר חץ ישר 7169"/>
            <p:cNvCxnSpPr/>
            <p:nvPr/>
          </p:nvCxnSpPr>
          <p:spPr>
            <a:xfrm>
              <a:off x="4595824" y="2822107"/>
              <a:ext cx="9796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322" name="קבוצה 7171"/>
            <p:cNvGrpSpPr>
              <a:grpSpLocks/>
            </p:cNvGrpSpPr>
            <p:nvPr/>
          </p:nvGrpSpPr>
          <p:grpSpPr bwMode="auto">
            <a:xfrm>
              <a:off x="35535" y="3156968"/>
              <a:ext cx="4140299" cy="873504"/>
              <a:chOff x="35535" y="3156968"/>
              <a:chExt cx="4140299" cy="873504"/>
            </a:xfrm>
          </p:grpSpPr>
          <p:grpSp>
            <p:nvGrpSpPr>
              <p:cNvPr id="54334" name="קבוצה 7167"/>
              <p:cNvGrpSpPr>
                <a:grpSpLocks/>
              </p:cNvGrpSpPr>
              <p:nvPr/>
            </p:nvGrpSpPr>
            <p:grpSpPr bwMode="auto">
              <a:xfrm>
                <a:off x="35535" y="3156968"/>
                <a:ext cx="1682429" cy="661780"/>
                <a:chOff x="35535" y="3156968"/>
                <a:chExt cx="1682429" cy="661780"/>
              </a:xfrm>
            </p:grpSpPr>
            <p:grpSp>
              <p:nvGrpSpPr>
                <p:cNvPr id="54343" name="קבוצה 18"/>
                <p:cNvGrpSpPr>
                  <a:grpSpLocks/>
                </p:cNvGrpSpPr>
                <p:nvPr/>
              </p:nvGrpSpPr>
              <p:grpSpPr bwMode="auto">
                <a:xfrm>
                  <a:off x="35535" y="3156968"/>
                  <a:ext cx="1300980" cy="661780"/>
                  <a:chOff x="5148064" y="3599308"/>
                  <a:chExt cx="1300980" cy="661780"/>
                </a:xfrm>
              </p:grpSpPr>
              <p:sp>
                <p:nvSpPr>
                  <p:cNvPr id="20" name="מלבן מעוגל 19"/>
                  <p:cNvSpPr/>
                  <p:nvPr/>
                </p:nvSpPr>
                <p:spPr>
                  <a:xfrm>
                    <a:off x="5148064" y="3599047"/>
                    <a:ext cx="916186" cy="661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אליפסה 20"/>
                  <p:cNvSpPr/>
                  <p:nvPr/>
                </p:nvSpPr>
                <p:spPr>
                  <a:xfrm>
                    <a:off x="6089655" y="3730667"/>
                    <a:ext cx="384258" cy="39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8" name="אליפסה 37"/>
                <p:cNvSpPr/>
                <p:nvPr/>
              </p:nvSpPr>
              <p:spPr>
                <a:xfrm>
                  <a:off x="1356622" y="3270884"/>
                  <a:ext cx="341386" cy="39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9" name="אליפסה 38"/>
              <p:cNvSpPr/>
              <p:nvPr/>
            </p:nvSpPr>
            <p:spPr>
              <a:xfrm>
                <a:off x="2031455" y="3270883"/>
                <a:ext cx="360441" cy="398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מלבן מעוגל 39"/>
              <p:cNvSpPr/>
              <p:nvPr/>
            </p:nvSpPr>
            <p:spPr bwMode="auto">
              <a:xfrm>
                <a:off x="2714228" y="3381888"/>
                <a:ext cx="1460817" cy="6485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rgbClr val="FFFF00"/>
                    </a:solidFill>
                  </a:rPr>
                  <a:t>אנרגיה</a:t>
                </a:r>
              </a:p>
              <a:p>
                <a:pPr algn="ctr">
                  <a:defRPr/>
                </a:pPr>
                <a:r>
                  <a:rPr lang="he-IL" sz="1600" b="1" dirty="0">
                    <a:solidFill>
                      <a:srgbClr val="FFFF00"/>
                    </a:solidFill>
                  </a:rPr>
                  <a:t>מנשימה תאית</a:t>
                </a:r>
              </a:p>
            </p:txBody>
          </p:sp>
          <p:sp>
            <p:nvSpPr>
              <p:cNvPr id="25" name="חיבור 24"/>
              <p:cNvSpPr/>
              <p:nvPr/>
            </p:nvSpPr>
            <p:spPr>
              <a:xfrm>
                <a:off x="1718650" y="3361273"/>
                <a:ext cx="312805" cy="2156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437943" y="3380302"/>
                <a:ext cx="312806" cy="2156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1" name="TextBox 7170"/>
              <p:cNvSpPr txBox="1"/>
              <p:nvPr/>
            </p:nvSpPr>
            <p:spPr>
              <a:xfrm>
                <a:off x="102224" y="3232825"/>
                <a:ext cx="589090"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sz="2000" dirty="0">
                    <a:solidFill>
                      <a:prstClr val="black"/>
                    </a:solidFill>
                    <a:latin typeface="Arial"/>
                    <a:cs typeface="Arial"/>
                  </a:rPr>
                  <a:t>A</a:t>
                </a:r>
                <a:endParaRPr lang="he-IL" sz="2000" dirty="0">
                  <a:solidFill>
                    <a:prstClr val="black"/>
                  </a:solidFill>
                  <a:latin typeface="Arial"/>
                  <a:cs typeface="Arial"/>
                </a:endParaRPr>
              </a:p>
            </p:txBody>
          </p:sp>
          <p:sp>
            <p:nvSpPr>
              <p:cNvPr id="55" name="TextBox 54"/>
              <p:cNvSpPr txBox="1"/>
              <p:nvPr/>
            </p:nvSpPr>
            <p:spPr>
              <a:xfrm>
                <a:off x="767531" y="3210624"/>
                <a:ext cx="590678"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56" name="TextBox 55"/>
              <p:cNvSpPr txBox="1"/>
              <p:nvPr/>
            </p:nvSpPr>
            <p:spPr>
              <a:xfrm>
                <a:off x="1129559" y="3210624"/>
                <a:ext cx="589091"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57" name="TextBox 56"/>
              <p:cNvSpPr txBox="1"/>
              <p:nvPr/>
            </p:nvSpPr>
            <p:spPr>
              <a:xfrm>
                <a:off x="1802805" y="3210624"/>
                <a:ext cx="589091"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grpSp>
        <p:grpSp>
          <p:nvGrpSpPr>
            <p:cNvPr id="54323" name="קבוצה 1"/>
            <p:cNvGrpSpPr>
              <a:grpSpLocks/>
            </p:cNvGrpSpPr>
            <p:nvPr/>
          </p:nvGrpSpPr>
          <p:grpSpPr bwMode="auto">
            <a:xfrm>
              <a:off x="5882046" y="3245942"/>
              <a:ext cx="2049768" cy="661780"/>
              <a:chOff x="5882046" y="3245942"/>
              <a:chExt cx="2049768" cy="661780"/>
            </a:xfrm>
          </p:grpSpPr>
          <p:grpSp>
            <p:nvGrpSpPr>
              <p:cNvPr id="54324" name="קבוצה 43"/>
              <p:cNvGrpSpPr>
                <a:grpSpLocks/>
              </p:cNvGrpSpPr>
              <p:nvPr/>
            </p:nvGrpSpPr>
            <p:grpSpPr bwMode="auto">
              <a:xfrm>
                <a:off x="5888718" y="3245942"/>
                <a:ext cx="1682429" cy="661780"/>
                <a:chOff x="35535" y="3156968"/>
                <a:chExt cx="1682429" cy="661780"/>
              </a:xfrm>
            </p:grpSpPr>
            <p:grpSp>
              <p:nvGrpSpPr>
                <p:cNvPr id="54330" name="קבוצה 44"/>
                <p:cNvGrpSpPr>
                  <a:grpSpLocks/>
                </p:cNvGrpSpPr>
                <p:nvPr/>
              </p:nvGrpSpPr>
              <p:grpSpPr bwMode="auto">
                <a:xfrm>
                  <a:off x="35535" y="3156968"/>
                  <a:ext cx="1300980" cy="661780"/>
                  <a:chOff x="5148064" y="3599308"/>
                  <a:chExt cx="1300980" cy="661780"/>
                </a:xfrm>
              </p:grpSpPr>
              <p:sp>
                <p:nvSpPr>
                  <p:cNvPr id="47" name="מלבן מעוגל 46"/>
                  <p:cNvSpPr/>
                  <p:nvPr/>
                </p:nvSpPr>
                <p:spPr>
                  <a:xfrm>
                    <a:off x="5147674" y="3598876"/>
                    <a:ext cx="916185" cy="662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אליפסה 47"/>
                  <p:cNvSpPr/>
                  <p:nvPr/>
                </p:nvSpPr>
                <p:spPr>
                  <a:xfrm>
                    <a:off x="6089264" y="3730496"/>
                    <a:ext cx="387434" cy="399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6" name="אליפסה 45"/>
                <p:cNvSpPr/>
                <p:nvPr/>
              </p:nvSpPr>
              <p:spPr>
                <a:xfrm>
                  <a:off x="1357818" y="3270713"/>
                  <a:ext cx="360441" cy="399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9" name="אליפסה 48"/>
              <p:cNvSpPr/>
              <p:nvPr/>
            </p:nvSpPr>
            <p:spPr>
              <a:xfrm>
                <a:off x="7571443" y="3343829"/>
                <a:ext cx="360440" cy="398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TextBox 53"/>
              <p:cNvSpPr txBox="1"/>
              <p:nvPr/>
            </p:nvSpPr>
            <p:spPr>
              <a:xfrm>
                <a:off x="5881977" y="3294669"/>
                <a:ext cx="589090" cy="575639"/>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sz="2000" dirty="0">
                    <a:solidFill>
                      <a:prstClr val="black"/>
                    </a:solidFill>
                    <a:latin typeface="Arial"/>
                    <a:cs typeface="Arial"/>
                  </a:rPr>
                  <a:t>A</a:t>
                </a:r>
                <a:endParaRPr lang="he-IL" sz="2000" dirty="0">
                  <a:solidFill>
                    <a:prstClr val="black"/>
                  </a:solidFill>
                  <a:latin typeface="Arial"/>
                  <a:cs typeface="Arial"/>
                </a:endParaRPr>
              </a:p>
            </p:txBody>
          </p:sp>
          <p:sp>
            <p:nvSpPr>
              <p:cNvPr id="58" name="TextBox 57"/>
              <p:cNvSpPr txBox="1"/>
              <p:nvPr/>
            </p:nvSpPr>
            <p:spPr>
              <a:xfrm>
                <a:off x="6612385" y="3308942"/>
                <a:ext cx="589090"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59" name="TextBox 58"/>
              <p:cNvSpPr txBox="1"/>
              <p:nvPr/>
            </p:nvSpPr>
            <p:spPr>
              <a:xfrm>
                <a:off x="6982352" y="3315285"/>
                <a:ext cx="589091"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60" name="TextBox 59"/>
              <p:cNvSpPr txBox="1"/>
              <p:nvPr/>
            </p:nvSpPr>
            <p:spPr>
              <a:xfrm>
                <a:off x="7336442" y="3281983"/>
                <a:ext cx="589090" cy="574053"/>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grpSp>
      </p:grpSp>
      <p:grpSp>
        <p:nvGrpSpPr>
          <p:cNvPr id="54282" name="קבוצה 50"/>
          <p:cNvGrpSpPr>
            <a:grpSpLocks/>
          </p:cNvGrpSpPr>
          <p:nvPr/>
        </p:nvGrpSpPr>
        <p:grpSpPr bwMode="auto">
          <a:xfrm>
            <a:off x="4048125" y="5141913"/>
            <a:ext cx="4398963" cy="773112"/>
            <a:chOff x="35535" y="3069461"/>
            <a:chExt cx="4399922" cy="772399"/>
          </a:xfrm>
        </p:grpSpPr>
        <p:grpSp>
          <p:nvGrpSpPr>
            <p:cNvPr id="54306" name="קבוצה 51"/>
            <p:cNvGrpSpPr>
              <a:grpSpLocks/>
            </p:cNvGrpSpPr>
            <p:nvPr/>
          </p:nvGrpSpPr>
          <p:grpSpPr bwMode="auto">
            <a:xfrm>
              <a:off x="35535" y="3156968"/>
              <a:ext cx="1682429" cy="661780"/>
              <a:chOff x="35535" y="3156968"/>
              <a:chExt cx="1682429" cy="661780"/>
            </a:xfrm>
          </p:grpSpPr>
          <p:grpSp>
            <p:nvGrpSpPr>
              <p:cNvPr id="54315" name="קבוצה 67"/>
              <p:cNvGrpSpPr>
                <a:grpSpLocks/>
              </p:cNvGrpSpPr>
              <p:nvPr/>
            </p:nvGrpSpPr>
            <p:grpSpPr bwMode="auto">
              <a:xfrm>
                <a:off x="35535" y="3156968"/>
                <a:ext cx="1300980" cy="661780"/>
                <a:chOff x="5148064" y="3599308"/>
                <a:chExt cx="1300980" cy="661780"/>
              </a:xfrm>
            </p:grpSpPr>
            <p:sp>
              <p:nvSpPr>
                <p:cNvPr id="70" name="מלבן מעוגל 69"/>
                <p:cNvSpPr/>
                <p:nvPr/>
              </p:nvSpPr>
              <p:spPr>
                <a:xfrm>
                  <a:off x="5148064" y="3599032"/>
                  <a:ext cx="916188" cy="66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 name="אליפסה 70"/>
                <p:cNvSpPr/>
                <p:nvPr/>
              </p:nvSpPr>
              <p:spPr>
                <a:xfrm>
                  <a:off x="6089658" y="3730674"/>
                  <a:ext cx="406489" cy="398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69" name="אליפסה 68"/>
              <p:cNvSpPr/>
              <p:nvPr/>
            </p:nvSpPr>
            <p:spPr>
              <a:xfrm>
                <a:off x="1358212" y="3270887"/>
                <a:ext cx="360441" cy="398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3" name="אליפסה 52"/>
            <p:cNvSpPr/>
            <p:nvPr/>
          </p:nvSpPr>
          <p:spPr>
            <a:xfrm>
              <a:off x="2031458" y="3270887"/>
              <a:ext cx="360441" cy="398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מלבן מעוגל 60"/>
            <p:cNvSpPr/>
            <p:nvPr/>
          </p:nvSpPr>
          <p:spPr bwMode="auto">
            <a:xfrm>
              <a:off x="2974639" y="3069461"/>
              <a:ext cx="1460818" cy="772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a:p>
              <a:pPr algn="ctr">
                <a:defRPr/>
              </a:pPr>
              <a:r>
                <a:rPr lang="he-IL" sz="1400" b="1" dirty="0">
                  <a:solidFill>
                    <a:srgbClr val="FFFF00"/>
                  </a:solidFill>
                </a:rPr>
                <a:t>לתהליכים בתא</a:t>
              </a:r>
            </a:p>
          </p:txBody>
        </p:sp>
        <p:sp>
          <p:nvSpPr>
            <p:cNvPr id="62" name="חיבור 61"/>
            <p:cNvSpPr/>
            <p:nvPr/>
          </p:nvSpPr>
          <p:spPr>
            <a:xfrm>
              <a:off x="1718652" y="3359705"/>
              <a:ext cx="312806" cy="21570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חיבור 62"/>
            <p:cNvSpPr/>
            <p:nvPr/>
          </p:nvSpPr>
          <p:spPr>
            <a:xfrm>
              <a:off x="2437947" y="3378738"/>
              <a:ext cx="312805" cy="21570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4" name="TextBox 63"/>
            <p:cNvSpPr txBox="1"/>
            <p:nvPr/>
          </p:nvSpPr>
          <p:spPr>
            <a:xfrm>
              <a:off x="102225" y="3231237"/>
              <a:ext cx="589091" cy="574145"/>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sz="2000" dirty="0">
                  <a:solidFill>
                    <a:prstClr val="black"/>
                  </a:solidFill>
                  <a:latin typeface="Arial"/>
                  <a:cs typeface="Arial"/>
                </a:rPr>
                <a:t>A</a:t>
              </a:r>
              <a:endParaRPr lang="he-IL" sz="2000" dirty="0">
                <a:solidFill>
                  <a:prstClr val="black"/>
                </a:solidFill>
                <a:latin typeface="Arial"/>
                <a:cs typeface="Arial"/>
              </a:endParaRPr>
            </a:p>
          </p:txBody>
        </p:sp>
        <p:sp>
          <p:nvSpPr>
            <p:cNvPr id="65" name="TextBox 64"/>
            <p:cNvSpPr txBox="1"/>
            <p:nvPr/>
          </p:nvSpPr>
          <p:spPr>
            <a:xfrm>
              <a:off x="767533" y="3210618"/>
              <a:ext cx="589090" cy="574145"/>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66" name="TextBox 65"/>
            <p:cNvSpPr txBox="1"/>
            <p:nvPr/>
          </p:nvSpPr>
          <p:spPr>
            <a:xfrm>
              <a:off x="1127973" y="3210618"/>
              <a:ext cx="590679" cy="574145"/>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67" name="TextBox 66"/>
            <p:cNvSpPr txBox="1"/>
            <p:nvPr/>
          </p:nvSpPr>
          <p:spPr>
            <a:xfrm>
              <a:off x="1802808" y="3210618"/>
              <a:ext cx="589090" cy="574145"/>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grpSp>
      <p:grpSp>
        <p:nvGrpSpPr>
          <p:cNvPr id="54283" name="קבוצה 72"/>
          <p:cNvGrpSpPr>
            <a:grpSpLocks/>
          </p:cNvGrpSpPr>
          <p:nvPr/>
        </p:nvGrpSpPr>
        <p:grpSpPr bwMode="auto">
          <a:xfrm>
            <a:off x="498475" y="5237163"/>
            <a:ext cx="2049463" cy="661987"/>
            <a:chOff x="5882046" y="3245942"/>
            <a:chExt cx="2049768" cy="661780"/>
          </a:xfrm>
        </p:grpSpPr>
        <p:grpSp>
          <p:nvGrpSpPr>
            <p:cNvPr id="54296" name="קבוצה 73"/>
            <p:cNvGrpSpPr>
              <a:grpSpLocks/>
            </p:cNvGrpSpPr>
            <p:nvPr/>
          </p:nvGrpSpPr>
          <p:grpSpPr bwMode="auto">
            <a:xfrm>
              <a:off x="5888718" y="3245942"/>
              <a:ext cx="1682429" cy="661780"/>
              <a:chOff x="35535" y="3156968"/>
              <a:chExt cx="1682429" cy="661780"/>
            </a:xfrm>
          </p:grpSpPr>
          <p:grpSp>
            <p:nvGrpSpPr>
              <p:cNvPr id="54302" name="קבוצה 79"/>
              <p:cNvGrpSpPr>
                <a:grpSpLocks/>
              </p:cNvGrpSpPr>
              <p:nvPr/>
            </p:nvGrpSpPr>
            <p:grpSpPr bwMode="auto">
              <a:xfrm>
                <a:off x="35535" y="3156968"/>
                <a:ext cx="1300980" cy="661780"/>
                <a:chOff x="5148064" y="3599308"/>
                <a:chExt cx="1300980" cy="661780"/>
              </a:xfrm>
            </p:grpSpPr>
            <p:sp>
              <p:nvSpPr>
                <p:cNvPr id="82" name="מלבן מעוגל 81"/>
                <p:cNvSpPr/>
                <p:nvPr/>
              </p:nvSpPr>
              <p:spPr>
                <a:xfrm>
                  <a:off x="5147743" y="3599308"/>
                  <a:ext cx="916124" cy="661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a:xfrm>
                  <a:off x="6089271" y="3731029"/>
                  <a:ext cx="360415" cy="398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1" name="אליפסה 80"/>
              <p:cNvSpPr/>
              <p:nvPr/>
            </p:nvSpPr>
            <p:spPr>
              <a:xfrm>
                <a:off x="1357798" y="3271232"/>
                <a:ext cx="360416" cy="398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5" name="אליפסה 74"/>
            <p:cNvSpPr/>
            <p:nvPr/>
          </p:nvSpPr>
          <p:spPr>
            <a:xfrm>
              <a:off x="7571397" y="3344336"/>
              <a:ext cx="360417" cy="396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TextBox 75"/>
            <p:cNvSpPr txBox="1"/>
            <p:nvPr/>
          </p:nvSpPr>
          <p:spPr>
            <a:xfrm>
              <a:off x="5882046" y="3295139"/>
              <a:ext cx="589051" cy="574495"/>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sz="2000" dirty="0">
                  <a:solidFill>
                    <a:prstClr val="black"/>
                  </a:solidFill>
                  <a:latin typeface="Arial"/>
                  <a:cs typeface="Arial"/>
                </a:rPr>
                <a:t>A</a:t>
              </a:r>
              <a:endParaRPr lang="he-IL" sz="2000" dirty="0">
                <a:solidFill>
                  <a:prstClr val="black"/>
                </a:solidFill>
                <a:latin typeface="Arial"/>
                <a:cs typeface="Arial"/>
              </a:endParaRPr>
            </a:p>
          </p:txBody>
        </p:sp>
        <p:sp>
          <p:nvSpPr>
            <p:cNvPr id="77" name="TextBox 76"/>
            <p:cNvSpPr txBox="1"/>
            <p:nvPr/>
          </p:nvSpPr>
          <p:spPr>
            <a:xfrm>
              <a:off x="6612405" y="3309422"/>
              <a:ext cx="589051" cy="57290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78" name="TextBox 77"/>
            <p:cNvSpPr txBox="1"/>
            <p:nvPr/>
          </p:nvSpPr>
          <p:spPr>
            <a:xfrm>
              <a:off x="6982348" y="3315770"/>
              <a:ext cx="589050" cy="572908"/>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sp>
          <p:nvSpPr>
            <p:cNvPr id="79" name="TextBox 78"/>
            <p:cNvSpPr txBox="1"/>
            <p:nvPr/>
          </p:nvSpPr>
          <p:spPr>
            <a:xfrm>
              <a:off x="7336412" y="3282443"/>
              <a:ext cx="589051" cy="572909"/>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en-US" dirty="0">
                  <a:solidFill>
                    <a:prstClr val="black"/>
                  </a:solidFill>
                  <a:latin typeface="Arial"/>
                  <a:cs typeface="Arial"/>
                </a:rPr>
                <a:t>Pi</a:t>
              </a:r>
              <a:endParaRPr lang="he-IL" dirty="0">
                <a:solidFill>
                  <a:prstClr val="black"/>
                </a:solidFill>
                <a:latin typeface="Arial"/>
                <a:cs typeface="Arial"/>
              </a:endParaRPr>
            </a:p>
          </p:txBody>
        </p:sp>
      </p:grpSp>
      <p:sp>
        <p:nvSpPr>
          <p:cNvPr id="84" name="חץ ימינה 83"/>
          <p:cNvSpPr/>
          <p:nvPr/>
        </p:nvSpPr>
        <p:spPr>
          <a:xfrm>
            <a:off x="2833688" y="5292725"/>
            <a:ext cx="9794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5" name="TextBox 84"/>
          <p:cNvSpPr txBox="1"/>
          <p:nvPr/>
        </p:nvSpPr>
        <p:spPr>
          <a:xfrm>
            <a:off x="-44450" y="4867275"/>
            <a:ext cx="8183563"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fontAlgn="auto">
              <a:spcBef>
                <a:spcPts val="0"/>
              </a:spcBef>
              <a:spcAft>
                <a:spcPts val="0"/>
              </a:spcAft>
              <a:defRPr/>
            </a:pPr>
            <a:r>
              <a:rPr lang="en-US" dirty="0">
                <a:solidFill>
                  <a:srgbClr val="1D4C72"/>
                </a:solidFill>
              </a:rPr>
              <a:t>                    ATP                                               ADP          +   Pi         </a:t>
            </a:r>
            <a:endParaRPr lang="he-IL" dirty="0">
              <a:solidFill>
                <a:srgbClr val="1D4C72"/>
              </a:solidFill>
            </a:endParaRPr>
          </a:p>
        </p:txBody>
      </p:sp>
      <p:cxnSp>
        <p:nvCxnSpPr>
          <p:cNvPr id="86" name="מחבר חץ ישר 85"/>
          <p:cNvCxnSpPr/>
          <p:nvPr/>
        </p:nvCxnSpPr>
        <p:spPr>
          <a:xfrm>
            <a:off x="2949575" y="4876800"/>
            <a:ext cx="977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מלבן מעוגל 2"/>
          <p:cNvSpPr/>
          <p:nvPr/>
        </p:nvSpPr>
        <p:spPr>
          <a:xfrm>
            <a:off x="107950" y="465138"/>
            <a:ext cx="8928100" cy="325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מלבן מעוגל 86"/>
          <p:cNvSpPr/>
          <p:nvPr/>
        </p:nvSpPr>
        <p:spPr>
          <a:xfrm>
            <a:off x="107950" y="3822700"/>
            <a:ext cx="8928100" cy="2901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4" name="TextBox 73"/>
          <p:cNvSpPr txBox="1"/>
          <p:nvPr/>
        </p:nvSpPr>
        <p:spPr>
          <a:xfrm>
            <a:off x="-151508" y="5157192"/>
            <a:ext cx="9043988"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prstClr val="black"/>
                </a:solidFill>
              </a:rPr>
              <a:t>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ה- </a:t>
            </a:r>
            <a:r>
              <a:rPr lang="en-US" dirty="0">
                <a:solidFill>
                  <a:prstClr val="black"/>
                </a:solidFill>
              </a:rPr>
              <a:t>ATP</a:t>
            </a:r>
            <a:r>
              <a:rPr lang="he-IL" dirty="0">
                <a:solidFill>
                  <a:prstClr val="black"/>
                </a:solidFill>
              </a:rPr>
              <a:t> עובר לכל חלקי התא ומספק אנרגיה לתהליכים צורכי אנרגיה ע"י התפרקותו ל-</a:t>
            </a:r>
            <a:r>
              <a:rPr lang="en-US" dirty="0">
                <a:solidFill>
                  <a:prstClr val="black"/>
                </a:solidFill>
              </a:rPr>
              <a:t>ADP</a:t>
            </a:r>
            <a:r>
              <a:rPr lang="he-IL" dirty="0">
                <a:solidFill>
                  <a:prstClr val="black"/>
                </a:solidFill>
              </a:rPr>
              <a:t>  ול-</a:t>
            </a:r>
            <a:r>
              <a:rPr lang="en-US" dirty="0">
                <a:solidFill>
                  <a:prstClr val="black"/>
                </a:solidFill>
              </a:rPr>
              <a:t>Pi</a:t>
            </a:r>
          </a:p>
        </p:txBody>
      </p:sp>
      <p:sp>
        <p:nvSpPr>
          <p:cNvPr id="80" name="מלבן מעוגל 79"/>
          <p:cNvSpPr/>
          <p:nvPr/>
        </p:nvSpPr>
        <p:spPr bwMode="auto">
          <a:xfrm>
            <a:off x="7264400" y="1811338"/>
            <a:ext cx="1460500" cy="649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600" b="1" dirty="0">
              <a:solidFill>
                <a:srgbClr val="FFFF00"/>
              </a:solidFill>
            </a:endParaRPr>
          </a:p>
          <a:p>
            <a:pPr algn="ctr">
              <a:defRPr/>
            </a:pPr>
            <a:r>
              <a:rPr lang="he-IL" sz="1600" b="1" dirty="0">
                <a:solidFill>
                  <a:srgbClr val="FFFF00"/>
                </a:solidFill>
              </a:rPr>
              <a:t>אנרגיה</a:t>
            </a:r>
          </a:p>
        </p:txBody>
      </p:sp>
      <p:sp>
        <p:nvSpPr>
          <p:cNvPr id="89" name="TextBox 88"/>
          <p:cNvSpPr txBox="1"/>
          <p:nvPr/>
        </p:nvSpPr>
        <p:spPr>
          <a:xfrm>
            <a:off x="312738" y="2119313"/>
            <a:ext cx="4471987"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en-US" dirty="0">
                <a:solidFill>
                  <a:prstClr val="black"/>
                </a:solidFill>
              </a:rPr>
              <a:t>ATP   </a:t>
            </a:r>
            <a:r>
              <a:rPr lang="he-IL" dirty="0">
                <a:solidFill>
                  <a:prstClr val="black"/>
                </a:solidFill>
              </a:rPr>
              <a:t> נוצר מהתלכדות </a:t>
            </a:r>
            <a:r>
              <a:rPr lang="en-US" dirty="0">
                <a:solidFill>
                  <a:prstClr val="black"/>
                </a:solidFill>
              </a:rPr>
              <a:t>ADP</a:t>
            </a:r>
            <a:r>
              <a:rPr lang="he-IL" dirty="0">
                <a:solidFill>
                  <a:prstClr val="black"/>
                </a:solidFill>
              </a:rPr>
              <a:t> וזרחה בודדת (</a:t>
            </a:r>
            <a:r>
              <a:rPr lang="en-US" dirty="0">
                <a:solidFill>
                  <a:prstClr val="black"/>
                </a:solidFill>
              </a:rPr>
              <a:t>Pi</a:t>
            </a:r>
            <a:r>
              <a:rPr lang="he-IL" dirty="0">
                <a:solidFill>
                  <a:prstClr val="black"/>
                </a:solidFill>
              </a:rPr>
              <a:t>) בעזרת אנרגיה שמקורה מפירוק גלוקוז  </a:t>
            </a:r>
          </a:p>
          <a:p>
            <a:pPr fontAlgn="auto">
              <a:spcBef>
                <a:spcPts val="0"/>
              </a:spcBef>
              <a:spcAft>
                <a:spcPts val="0"/>
              </a:spcAft>
              <a:defRPr/>
            </a:pPr>
            <a:r>
              <a:rPr lang="he-IL" dirty="0">
                <a:solidFill>
                  <a:prstClr val="black"/>
                </a:solidFill>
              </a:rPr>
              <a:t>   בנשימה תאית ומפירוק חומרים אורגנים אחרים</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90" name="TextBox 89"/>
          <p:cNvSpPr txBox="1"/>
          <p:nvPr/>
        </p:nvSpPr>
        <p:spPr>
          <a:xfrm>
            <a:off x="6021388" y="2374900"/>
            <a:ext cx="256381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prstClr val="black"/>
                </a:solidFill>
              </a:rPr>
              <a:t>מולקולת ה-</a:t>
            </a:r>
            <a:r>
              <a:rPr lang="en-US" dirty="0">
                <a:solidFill>
                  <a:prstClr val="black"/>
                </a:solidFill>
              </a:rPr>
              <a:t>ATP</a:t>
            </a:r>
            <a:endParaRPr lang="he-IL" dirty="0">
              <a:solidFill>
                <a:prstClr val="black"/>
              </a:solidFill>
            </a:endParaRPr>
          </a:p>
          <a:p>
            <a:pPr fontAlgn="auto">
              <a:spcBef>
                <a:spcPts val="0"/>
              </a:spcBef>
              <a:spcAft>
                <a:spcPts val="0"/>
              </a:spcAft>
              <a:defRPr/>
            </a:pPr>
            <a:r>
              <a:rPr lang="he-IL" dirty="0">
                <a:solidFill>
                  <a:prstClr val="black"/>
                </a:solidFill>
              </a:rPr>
              <a:t> היא מטבע אנרגיה שיש בתוכה אנרגיה כימית</a:t>
            </a:r>
          </a:p>
        </p:txBody>
      </p:sp>
      <p:sp>
        <p:nvSpPr>
          <p:cNvPr id="91" name="TextBox 90"/>
          <p:cNvSpPr txBox="1"/>
          <p:nvPr/>
        </p:nvSpPr>
        <p:spPr>
          <a:xfrm>
            <a:off x="-422275" y="3495675"/>
            <a:ext cx="762793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b="1" dirty="0">
                <a:solidFill>
                  <a:srgbClr val="FF0000"/>
                </a:solidFill>
              </a:rPr>
              <a:t>כאשר ה- </a:t>
            </a:r>
            <a:r>
              <a:rPr lang="en-US" b="1" dirty="0">
                <a:solidFill>
                  <a:srgbClr val="FF0000"/>
                </a:solidFill>
              </a:rPr>
              <a:t>ATP</a:t>
            </a:r>
            <a:r>
              <a:rPr lang="he-IL" b="1" dirty="0">
                <a:solidFill>
                  <a:srgbClr val="FF0000"/>
                </a:solidFill>
              </a:rPr>
              <a:t> מתפרק האנרגיה משתחררת</a:t>
            </a:r>
          </a:p>
        </p:txBody>
      </p:sp>
      <p:sp>
        <p:nvSpPr>
          <p:cNvPr id="92" name="TextBox 91"/>
          <p:cNvSpPr txBox="1"/>
          <p:nvPr/>
        </p:nvSpPr>
        <p:spPr>
          <a:xfrm>
            <a:off x="-617538" y="-19050"/>
            <a:ext cx="7512051" cy="922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endParaRPr lang="he-IL" dirty="0">
              <a:solidFill>
                <a:srgbClr val="1D4C72"/>
              </a:solidFill>
            </a:endParaRP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  </a:t>
            </a:r>
            <a:r>
              <a:rPr lang="he-IL" b="1" dirty="0">
                <a:solidFill>
                  <a:srgbClr val="FF0000"/>
                </a:solidFill>
              </a:rPr>
              <a:t>כדי ליצור </a:t>
            </a:r>
            <a:r>
              <a:rPr lang="en-US" b="1" dirty="0">
                <a:solidFill>
                  <a:srgbClr val="FF0000"/>
                </a:solidFill>
              </a:rPr>
              <a:t>ATP</a:t>
            </a:r>
            <a:r>
              <a:rPr lang="he-IL" b="1" dirty="0">
                <a:solidFill>
                  <a:srgbClr val="FF0000"/>
                </a:solidFill>
              </a:rPr>
              <a:t> צריך להשקיע אנרגיה</a:t>
            </a:r>
          </a:p>
        </p:txBody>
      </p:sp>
      <p:sp>
        <p:nvSpPr>
          <p:cNvPr id="123" name="מלבן מעוגל 122"/>
          <p:cNvSpPr/>
          <p:nvPr/>
        </p:nvSpPr>
        <p:spPr bwMode="auto">
          <a:xfrm>
            <a:off x="1343025" y="5453063"/>
            <a:ext cx="1379538"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600" b="1" dirty="0">
              <a:solidFill>
                <a:srgbClr val="FFFF00"/>
              </a:solidFill>
            </a:endParaRPr>
          </a:p>
          <a:p>
            <a:pPr algn="ctr">
              <a:defRPr/>
            </a:pPr>
            <a:r>
              <a:rPr lang="he-IL" sz="1600" b="1" dirty="0">
                <a:solidFill>
                  <a:srgbClr val="FFFF00"/>
                </a:solidFill>
              </a:rPr>
              <a:t>אנרגיה</a:t>
            </a:r>
          </a:p>
        </p:txBody>
      </p:sp>
      <p:sp>
        <p:nvSpPr>
          <p:cNvPr id="88" name="Rectangle 3"/>
          <p:cNvSpPr/>
          <p:nvPr/>
        </p:nvSpPr>
        <p:spPr>
          <a:xfrm>
            <a:off x="317127" y="332656"/>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4" name="Slide Number Placeholder 8"/>
          <p:cNvSpPr txBox="1">
            <a:spLocks/>
          </p:cNvSpPr>
          <p:nvPr/>
        </p:nvSpPr>
        <p:spPr bwMode="auto">
          <a:xfrm>
            <a:off x="-44651" y="6542087"/>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3.gif"/></Relationships>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4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3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3F3F3F"/>
      </a:dk2>
      <a:lt2>
        <a:srgbClr val="FFFFFF"/>
      </a:lt2>
      <a:accent1>
        <a:srgbClr val="7F7F7F"/>
      </a:accent1>
      <a:accent2>
        <a:srgbClr val="5F5F5F"/>
      </a:accent2>
      <a:accent3>
        <a:srgbClr val="FF6600"/>
      </a:accent3>
      <a:accent4>
        <a:srgbClr val="7F7F7F"/>
      </a:accent4>
      <a:accent5>
        <a:srgbClr val="77A7A9"/>
      </a:accent5>
      <a:accent6>
        <a:srgbClr val="5F0060"/>
      </a:accent6>
      <a:hlink>
        <a:srgbClr val="00B0F0"/>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50000">
              <a:schemeClr val="bg2">
                <a:lumMod val="95000"/>
              </a:schemeClr>
            </a:gs>
          </a:gsLst>
          <a:lin ang="5400000" scaled="0"/>
        </a:gradFill>
        <a:ln w="12700">
          <a:solidFill>
            <a:schemeClr val="bg1">
              <a:lumMod val="75000"/>
            </a:schemeClr>
          </a:solidFill>
        </a:ln>
      </a:spPr>
      <a:bodyPr rtlCol="1" anchor="t"/>
      <a:lstStyle>
        <a:defPPr>
          <a:buBlip>
            <a:blip xmlns:r="http://schemas.openxmlformats.org/officeDocument/2006/relationships" r:embed="rId1"/>
          </a:buBlip>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95000"/>
          </a:schemeClr>
        </a:solidFill>
        <a:ln w="22225">
          <a:solidFill>
            <a:schemeClr val="bg1">
              <a:lumMod val="85000"/>
            </a:schemeClr>
          </a:solidFill>
        </a:ln>
        <a:effectLst/>
      </a:spPr>
      <a:bodyPr wrap="none" rtlCol="1" anchor="ctr">
        <a:normAutofit/>
      </a:bodyPr>
      <a:lstStyle>
        <a:defPPr algn="ctr" rtl="1" fontAlgn="auto">
          <a:spcBef>
            <a:spcPts val="0"/>
          </a:spcBef>
          <a:spcAft>
            <a:spcPts val="0"/>
          </a:spcAft>
          <a:defRPr sz="1400" u="sng" dirty="0">
            <a:solidFill>
              <a:srgbClr val="00B0F0"/>
            </a:solidFill>
            <a:latin typeface="+mn-lt"/>
            <a:cs typeface="+mn-cs"/>
          </a:defRPr>
        </a:defPPr>
      </a:lstStyle>
    </a:txDef>
  </a:objectDefaults>
  <a:extraClrSchemeLst/>
</a:theme>
</file>

<file path=ppt/theme/theme16.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7267</TotalTime>
  <Words>5509</Words>
  <Application>Microsoft Office PowerPoint</Application>
  <PresentationFormat>‫הצגה על המסך (4:3)</PresentationFormat>
  <Paragraphs>1131</Paragraphs>
  <Slides>71</Slides>
  <Notes>9</Notes>
  <HiddenSlides>0</HiddenSlides>
  <MMClips>0</MMClips>
  <ScaleCrop>false</ScaleCrop>
  <HeadingPairs>
    <vt:vector size="4" baseType="variant">
      <vt:variant>
        <vt:lpstr>ערכת נושא</vt:lpstr>
      </vt:variant>
      <vt:variant>
        <vt:i4>18</vt:i4>
      </vt:variant>
      <vt:variant>
        <vt:lpstr>כותרות שקופיות</vt:lpstr>
      </vt:variant>
      <vt:variant>
        <vt:i4>71</vt:i4>
      </vt:variant>
    </vt:vector>
  </HeadingPairs>
  <TitlesOfParts>
    <vt:vector size="8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18_Office Theme</vt:lpstr>
      <vt:lpstr>41_Office Theme</vt:lpstr>
      <vt:lpstr>34_Office Theme</vt:lpstr>
      <vt:lpstr>15_Office Theme</vt:lpstr>
      <vt:lpstr>12_Office Theme</vt:lpstr>
      <vt:lpstr>13_Office Theme</vt:lpstr>
      <vt:lpstr>20_Office Theme</vt:lpstr>
      <vt:lpstr>מצגת של PowerPoint</vt:lpstr>
      <vt:lpstr>האנרגיה המשתחררת מפירוק חומרים אורגניים מנוצלת לביצוע תהליכים שונים</vt:lpstr>
      <vt:lpstr>בנשימה התאית מתפרקים חומרים אורגניים ומשתחררת אנרגיה המנוצלת לתהליכי החיים</vt:lpstr>
      <vt:lpstr>תהליכים צורכי אנרגיה הנעשים בתאים</vt:lpstr>
      <vt:lpstr>תזכורת: מאפייני החומרים האורגניים</vt:lpstr>
      <vt:lpstr>שאלה 1: מקור האנרגיה בתא הוא בפירוק חומרים אורגנים</vt:lpstr>
      <vt:lpstr>תשובה</vt:lpstr>
      <vt:lpstr>ATP  – מתווך במעברי אנרגיה התא</vt:lpstr>
      <vt:lpstr>ATP  – מתווך במעברי אנרגיה התא</vt:lpstr>
      <vt:lpstr>קישור לסימולציה: ATP  – מתווך במעברי אנרגיה התא</vt:lpstr>
      <vt:lpstr>שלבי הנשימה התאית</vt:lpstr>
      <vt:lpstr>שלבי הנשימה התאית</vt:lpstr>
      <vt:lpstr>שלבי הנשימה התאית</vt:lpstr>
      <vt:lpstr>שלבי הנשימה התאית - פירוט</vt:lpstr>
      <vt:lpstr>נשימה תאית: רמת האנרגיה של המגיבים והתוצרים</vt:lpstr>
      <vt:lpstr>שאלה 2 (נוסחת הנשימה התאית) +שאלה 3</vt:lpstr>
      <vt:lpstr>תשובות</vt:lpstr>
      <vt:lpstr>שאלה 4: הקשר בין הנשימה בריאות לבין תהליך הנשימה התאית </vt:lpstr>
      <vt:lpstr>תשובה</vt:lpstr>
      <vt:lpstr>סימולציה העוסקת בקשר בין תהליך הנשימה בריאות לתהליך הנשימה התאית</vt:lpstr>
      <vt:lpstr>שאלה 5: הקשר בין מחלת סיסטיק פיברוזיס לבין קצב תהליך הנשימה התאית</vt:lpstr>
      <vt:lpstr>תשובה</vt:lpstr>
      <vt:lpstr>היתרון בשימוש ב-:ATP שהוא "מטבע אנרגיה בעל ערך קטן"</vt:lpstr>
      <vt:lpstr>שאלה 6: ATP מתווך במעברי האנרגיה בתא</vt:lpstr>
      <vt:lpstr>תשובה</vt:lpstr>
      <vt:lpstr>שאלה 7: ATP מתווך במעברי האנרגיה בתא</vt:lpstr>
      <vt:lpstr>תשובה</vt:lpstr>
      <vt:lpstr>שאלה 8: תהליך הנשימה התאית</vt:lpstr>
      <vt:lpstr>תשובה</vt:lpstr>
      <vt:lpstr>שאלה 9: תהליך הנשימה התאית</vt:lpstr>
      <vt:lpstr>תשובה</vt:lpstr>
      <vt:lpstr>שאלה 10: תהליך הנשימה התאית</vt:lpstr>
      <vt:lpstr>תשובה</vt:lpstr>
      <vt:lpstr>שאלה 11: תהליך הנשימה התאית</vt:lpstr>
      <vt:lpstr>תשובה</vt:lpstr>
      <vt:lpstr>שאלה 12: תהליך הנשימה התאית</vt:lpstr>
      <vt:lpstr>תשובה</vt:lpstr>
      <vt:lpstr>שאלה 13: רעלים שפוגעים בנשימה התאית</vt:lpstr>
      <vt:lpstr>תשובה</vt:lpstr>
      <vt:lpstr>רק כשליש מן האנרגיה המשתררת בנשימה התאית מנוצל לבניית ATP. השאר נפלט בתור חום</vt:lpstr>
      <vt:lpstr>שאלה 14</vt:lpstr>
      <vt:lpstr>תשובה</vt:lpstr>
      <vt:lpstr>שאלה  15: ניצולֶת</vt:lpstr>
      <vt:lpstr>תשובה</vt:lpstr>
      <vt:lpstr>שאלה 16: גלגולי האנרגיה בנשימה התאית</vt:lpstr>
      <vt:lpstr>תשובה</vt:lpstr>
      <vt:lpstr>המיטוכונדריה – "תחנות הכוח" של התא האאוקריוטי</vt:lpstr>
      <vt:lpstr>תמונה של מיטוכונדריה בתוך תא שריר</vt:lpstr>
      <vt:lpstr>שאלה 17: מיטוכונדריה</vt:lpstr>
      <vt:lpstr>תשובה</vt:lpstr>
      <vt:lpstr>סיכום: נשימה תאית</vt:lpstr>
      <vt:lpstr>תסיסה: נשימה בלא חמצן</vt:lpstr>
      <vt:lpstr>הרווח האנרגטי בתהליך התסיסה לעומת הרווח בתהליך הנשימה האווירנית (האירובית)</vt:lpstr>
      <vt:lpstr>הרחבה: תסיסה – נשימה בלא חמצן</vt:lpstr>
      <vt:lpstr>תסיסה: נשימה בלא חמצן</vt:lpstr>
      <vt:lpstr>שימושים באורגניזמים המבצעים תהליך תסיסה בתעשיית המזון</vt:lpstr>
      <vt:lpstr>שאלה 18</vt:lpstr>
      <vt:lpstr>תשובה</vt:lpstr>
      <vt:lpstr>שאלה 19</vt:lpstr>
      <vt:lpstr>תשובה</vt:lpstr>
      <vt:lpstr>שאלה 20</vt:lpstr>
      <vt:lpstr>תשובה</vt:lpstr>
      <vt:lpstr>שאלה 21</vt:lpstr>
      <vt:lpstr>תשובה</vt:lpstr>
      <vt:lpstr>שאלה 22</vt:lpstr>
      <vt:lpstr>תשובה</vt:lpstr>
      <vt:lpstr>שאלה 23</vt:lpstr>
      <vt:lpstr>תשובה</vt:lpstr>
      <vt:lpstr>סיכום: תהליך תסיסה</vt:lpstr>
      <vt:lpstr>שאלה 24: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492</cp:revision>
  <dcterms:created xsi:type="dcterms:W3CDTF">2010-09-05T07:07:37Z</dcterms:created>
  <dcterms:modified xsi:type="dcterms:W3CDTF">2018-01-24T12:53:26Z</dcterms:modified>
</cp:coreProperties>
</file>