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51" r:id="rId1"/>
    <p:sldMasterId id="2147483930" r:id="rId2"/>
    <p:sldMasterId id="2147484046" r:id="rId3"/>
    <p:sldMasterId id="2147484051" r:id="rId4"/>
    <p:sldMasterId id="2147484114" r:id="rId5"/>
    <p:sldMasterId id="2147484311" r:id="rId6"/>
    <p:sldMasterId id="2147484537" r:id="rId7"/>
    <p:sldMasterId id="2147484713" r:id="rId8"/>
    <p:sldMasterId id="2147484868" r:id="rId9"/>
    <p:sldMasterId id="2147484929" r:id="rId10"/>
    <p:sldMasterId id="2147484934" r:id="rId11"/>
    <p:sldMasterId id="2147485421" r:id="rId12"/>
    <p:sldMasterId id="2147485426" r:id="rId13"/>
    <p:sldMasterId id="2147485432" r:id="rId14"/>
    <p:sldMasterId id="2147485441" r:id="rId15"/>
    <p:sldMasterId id="2147485446" r:id="rId16"/>
    <p:sldMasterId id="2147485451" r:id="rId17"/>
    <p:sldMasterId id="2147485456" r:id="rId18"/>
    <p:sldMasterId id="2147485462" r:id="rId19"/>
    <p:sldMasterId id="2147485466" r:id="rId20"/>
    <p:sldMasterId id="2147485470" r:id="rId21"/>
    <p:sldMasterId id="2147485474" r:id="rId22"/>
    <p:sldMasterId id="2147485479" r:id="rId23"/>
    <p:sldMasterId id="2147485484" r:id="rId24"/>
    <p:sldMasterId id="2147485490" r:id="rId25"/>
    <p:sldMasterId id="2147485494" r:id="rId26"/>
    <p:sldMasterId id="2147485498" r:id="rId27"/>
  </p:sldMasterIdLst>
  <p:notesMasterIdLst>
    <p:notesMasterId r:id="rId71"/>
  </p:notesMasterIdLst>
  <p:sldIdLst>
    <p:sldId id="643" r:id="rId28"/>
    <p:sldId id="587" r:id="rId29"/>
    <p:sldId id="692" r:id="rId30"/>
    <p:sldId id="699" r:id="rId31"/>
    <p:sldId id="693" r:id="rId32"/>
    <p:sldId id="713" r:id="rId33"/>
    <p:sldId id="742" r:id="rId34"/>
    <p:sldId id="737" r:id="rId35"/>
    <p:sldId id="697" r:id="rId36"/>
    <p:sldId id="743" r:id="rId37"/>
    <p:sldId id="702" r:id="rId38"/>
    <p:sldId id="744" r:id="rId39"/>
    <p:sldId id="716" r:id="rId40"/>
    <p:sldId id="709" r:id="rId41"/>
    <p:sldId id="741" r:id="rId42"/>
    <p:sldId id="740" r:id="rId43"/>
    <p:sldId id="739" r:id="rId44"/>
    <p:sldId id="727" r:id="rId45"/>
    <p:sldId id="745" r:id="rId46"/>
    <p:sldId id="707" r:id="rId47"/>
    <p:sldId id="701" r:id="rId48"/>
    <p:sldId id="728" r:id="rId49"/>
    <p:sldId id="703" r:id="rId50"/>
    <p:sldId id="720" r:id="rId51"/>
    <p:sldId id="725" r:id="rId52"/>
    <p:sldId id="746" r:id="rId53"/>
    <p:sldId id="698" r:id="rId54"/>
    <p:sldId id="731" r:id="rId55"/>
    <p:sldId id="704" r:id="rId56"/>
    <p:sldId id="706" r:id="rId57"/>
    <p:sldId id="719" r:id="rId58"/>
    <p:sldId id="732" r:id="rId59"/>
    <p:sldId id="717" r:id="rId60"/>
    <p:sldId id="718" r:id="rId61"/>
    <p:sldId id="722" r:id="rId62"/>
    <p:sldId id="723" r:id="rId63"/>
    <p:sldId id="733" r:id="rId64"/>
    <p:sldId id="747" r:id="rId65"/>
    <p:sldId id="734" r:id="rId66"/>
    <p:sldId id="670" r:id="rId67"/>
    <p:sldId id="735" r:id="rId68"/>
    <p:sldId id="721" r:id="rId69"/>
    <p:sldId id="736" r:id="rId7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8" clrIdx="0">
    <p:extLst/>
  </p:cmAuthor>
  <p:cmAuthor id="2" name="Gilia Bar Levi" initials="GBL"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FB4"/>
    <a:srgbClr val="3333CC"/>
    <a:srgbClr val="FF6600"/>
    <a:srgbClr val="FF9933"/>
    <a:srgbClr val="FFFFFF"/>
    <a:srgbClr val="FFFF66"/>
    <a:srgbClr val="FFFF00"/>
    <a:srgbClr val="CC0066"/>
    <a:srgbClr val="FF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338" autoAdjust="0"/>
    <p:restoredTop sz="96807" autoAdjust="0"/>
  </p:normalViewPr>
  <p:slideViewPr>
    <p:cSldViewPr>
      <p:cViewPr>
        <p:scale>
          <a:sx n="79" d="100"/>
          <a:sy n="79" d="100"/>
        </p:scale>
        <p:origin x="-88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61"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0E1017B-3399-4E0D-8D34-421090935C89}" type="datetimeFigureOut">
              <a:rPr lang="he-IL"/>
              <a:pPr>
                <a:defRPr/>
              </a:pPr>
              <a:t>ט'/תשרי/תשע"ח</a:t>
            </a:fld>
            <a:endParaRPr lang="he-IL" dirty="0"/>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63E031C-3E59-4819-BFED-F0AC73E6A84D}" type="slidenum">
              <a:rPr lang="he-IL"/>
              <a:pPr>
                <a:defRPr/>
              </a:pPr>
              <a:t>‹#›</a:t>
            </a:fld>
            <a:endParaRPr lang="he-IL" dirty="0"/>
          </a:p>
        </p:txBody>
      </p:sp>
    </p:spTree>
    <p:extLst>
      <p:ext uri="{BB962C8B-B14F-4D97-AF65-F5344CB8AC3E}">
        <p14:creationId xmlns:p14="http://schemas.microsoft.com/office/powerpoint/2010/main" val="259397884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a:t>
            </a:fld>
            <a:endParaRPr lang="he-IL" dirty="0">
              <a:solidFill>
                <a:prstClr val="black"/>
              </a:solidFill>
            </a:endParaRPr>
          </a:p>
        </p:txBody>
      </p:sp>
    </p:spTree>
    <p:extLst>
      <p:ext uri="{BB962C8B-B14F-4D97-AF65-F5344CB8AC3E}">
        <p14:creationId xmlns:p14="http://schemas.microsoft.com/office/powerpoint/2010/main" val="347988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10</a:t>
            </a:fld>
            <a:endParaRPr lang="he-IL" dirty="0">
              <a:solidFill>
                <a:prstClr val="black"/>
              </a:solidFill>
            </a:endParaRPr>
          </a:p>
        </p:txBody>
      </p:sp>
    </p:spTree>
    <p:extLst>
      <p:ext uri="{BB962C8B-B14F-4D97-AF65-F5344CB8AC3E}">
        <p14:creationId xmlns:p14="http://schemas.microsoft.com/office/powerpoint/2010/main" val="10999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11</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12</a:t>
            </a:fld>
            <a:endParaRPr lang="he-IL" dirty="0">
              <a:solidFill>
                <a:prstClr val="black"/>
              </a:solidFill>
            </a:endParaRPr>
          </a:p>
        </p:txBody>
      </p:sp>
    </p:spTree>
    <p:extLst>
      <p:ext uri="{BB962C8B-B14F-4D97-AF65-F5344CB8AC3E}">
        <p14:creationId xmlns:p14="http://schemas.microsoft.com/office/powerpoint/2010/main" val="413171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13</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14</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15</a:t>
            </a:fld>
            <a:endParaRPr lang="he-IL" dirty="0">
              <a:solidFill>
                <a:prstClr val="black"/>
              </a:solidFill>
            </a:endParaRPr>
          </a:p>
        </p:txBody>
      </p:sp>
    </p:spTree>
    <p:extLst>
      <p:ext uri="{BB962C8B-B14F-4D97-AF65-F5344CB8AC3E}">
        <p14:creationId xmlns:p14="http://schemas.microsoft.com/office/powerpoint/2010/main" val="346172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16</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17</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18</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19</a:t>
            </a:fld>
            <a:endParaRPr lang="he-IL" dirty="0">
              <a:solidFill>
                <a:prstClr val="black"/>
              </a:solidFill>
            </a:endParaRPr>
          </a:p>
        </p:txBody>
      </p:sp>
    </p:spTree>
    <p:extLst>
      <p:ext uri="{BB962C8B-B14F-4D97-AF65-F5344CB8AC3E}">
        <p14:creationId xmlns:p14="http://schemas.microsoft.com/office/powerpoint/2010/main" val="219079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a:t>
            </a:fld>
            <a:endParaRPr lang="he-IL" dirty="0">
              <a:solidFill>
                <a:prstClr val="black"/>
              </a:solidFill>
            </a:endParaRPr>
          </a:p>
        </p:txBody>
      </p:sp>
    </p:spTree>
    <p:extLst>
      <p:ext uri="{BB962C8B-B14F-4D97-AF65-F5344CB8AC3E}">
        <p14:creationId xmlns:p14="http://schemas.microsoft.com/office/powerpoint/2010/main" val="3559311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20</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21</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22</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23</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24</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25</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26</a:t>
            </a:fld>
            <a:endParaRPr lang="he-IL" dirty="0">
              <a:solidFill>
                <a:prstClr val="black"/>
              </a:solidFill>
            </a:endParaRPr>
          </a:p>
        </p:txBody>
      </p:sp>
    </p:spTree>
    <p:extLst>
      <p:ext uri="{BB962C8B-B14F-4D97-AF65-F5344CB8AC3E}">
        <p14:creationId xmlns:p14="http://schemas.microsoft.com/office/powerpoint/2010/main" val="2270867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27</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28</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29</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30</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31</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32</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33</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34</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35</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36</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37</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38</a:t>
            </a:fld>
            <a:endParaRPr lang="he-IL" dirty="0">
              <a:solidFill>
                <a:prstClr val="black"/>
              </a:solidFill>
            </a:endParaRPr>
          </a:p>
        </p:txBody>
      </p:sp>
    </p:spTree>
    <p:extLst>
      <p:ext uri="{BB962C8B-B14F-4D97-AF65-F5344CB8AC3E}">
        <p14:creationId xmlns:p14="http://schemas.microsoft.com/office/powerpoint/2010/main" val="3444352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39</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4</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40</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41</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42</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43</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5</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6</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7</a:t>
            </a:fld>
            <a:endParaRPr lang="he-IL" dirty="0">
              <a:solidFill>
                <a:prstClr val="black"/>
              </a:solidFill>
            </a:endParaRPr>
          </a:p>
        </p:txBody>
      </p:sp>
    </p:spTree>
    <p:extLst>
      <p:ext uri="{BB962C8B-B14F-4D97-AF65-F5344CB8AC3E}">
        <p14:creationId xmlns:p14="http://schemas.microsoft.com/office/powerpoint/2010/main" val="316090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48CB91B-3560-42D1-AD71-A05B40A3BEBA}" type="slidenum">
              <a:rPr lang="he-IL">
                <a:solidFill>
                  <a:prstClr val="black"/>
                </a:solidFill>
              </a:rPr>
              <a:pPr>
                <a:defRPr/>
              </a:pPr>
              <a:t>8</a:t>
            </a:fld>
            <a:endParaRPr lang="he-IL" dirty="0">
              <a:solidFill>
                <a:prstClr val="black"/>
              </a:solidFill>
            </a:endParaRPr>
          </a:p>
        </p:txBody>
      </p:sp>
    </p:spTree>
    <p:extLst>
      <p:ext uri="{BB962C8B-B14F-4D97-AF65-F5344CB8AC3E}">
        <p14:creationId xmlns:p14="http://schemas.microsoft.com/office/powerpoint/2010/main" val="107468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852488" y="744538"/>
            <a:ext cx="4964112" cy="3722687"/>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CE5AAE5-2A35-4562-8443-5F6B36862C68}" type="slidenum">
              <a:rPr lang="he-IL" smtClean="0">
                <a:solidFill>
                  <a:prstClr val="black"/>
                </a:solidFill>
              </a:rPr>
              <a:pPr>
                <a:defRPr/>
              </a:pPr>
              <a:t>9</a:t>
            </a:fld>
            <a:endParaRPr lang="he-IL" dirty="0">
              <a:solidFill>
                <a:prstClr val="black"/>
              </a:solidFill>
            </a:endParaRPr>
          </a:p>
        </p:txBody>
      </p:sp>
    </p:spTree>
    <p:extLst>
      <p:ext uri="{BB962C8B-B14F-4D97-AF65-F5344CB8AC3E}">
        <p14:creationId xmlns:p14="http://schemas.microsoft.com/office/powerpoint/2010/main" val="1887166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62837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C0B77B4-6D59-44CE-832C-D72CB0F81F73}"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3C4237B-C3A9-4819-9030-749036E38F09}" type="slidenum">
              <a:rPr lang="he-IL"/>
              <a:pPr>
                <a:defRPr/>
              </a:pPr>
              <a:t>‹#›</a:t>
            </a:fld>
            <a:endParaRPr lang="he-IL" dirty="0"/>
          </a:p>
        </p:txBody>
      </p:sp>
    </p:spTree>
    <p:extLst>
      <p:ext uri="{BB962C8B-B14F-4D97-AF65-F5344CB8AC3E}">
        <p14:creationId xmlns:p14="http://schemas.microsoft.com/office/powerpoint/2010/main" val="264340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63C6528-28EC-4438-8E15-49956BBE5F87}" type="slidenum">
              <a:rPr lang="he-IL"/>
              <a:pPr>
                <a:defRPr/>
              </a:pPr>
              <a:t>‹#›</a:t>
            </a:fld>
            <a:endParaRPr lang="he-IL" dirty="0"/>
          </a:p>
        </p:txBody>
      </p:sp>
    </p:spTree>
    <p:extLst>
      <p:ext uri="{BB962C8B-B14F-4D97-AF65-F5344CB8AC3E}">
        <p14:creationId xmlns:p14="http://schemas.microsoft.com/office/powerpoint/2010/main" val="387157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1E84E1C-53FB-435B-A764-2A952A674FF7}" type="slidenum">
              <a:rPr lang="he-IL"/>
              <a:pPr>
                <a:defRPr/>
              </a:pPr>
              <a:t>‹#›</a:t>
            </a:fld>
            <a:endParaRPr lang="he-IL" dirty="0"/>
          </a:p>
        </p:txBody>
      </p:sp>
    </p:spTree>
    <p:extLst>
      <p:ext uri="{BB962C8B-B14F-4D97-AF65-F5344CB8AC3E}">
        <p14:creationId xmlns:p14="http://schemas.microsoft.com/office/powerpoint/2010/main" val="349231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FBCA6C1-EBF7-4F09-B17A-EAAEB858FC20}"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2D63373-4687-4F87-BE0E-668A73441418}" type="slidenum">
              <a:rPr lang="he-IL"/>
              <a:pPr>
                <a:defRPr/>
              </a:pPr>
              <a:t>‹#›</a:t>
            </a:fld>
            <a:endParaRPr lang="he-IL" dirty="0"/>
          </a:p>
        </p:txBody>
      </p:sp>
    </p:spTree>
    <p:extLst>
      <p:ext uri="{BB962C8B-B14F-4D97-AF65-F5344CB8AC3E}">
        <p14:creationId xmlns:p14="http://schemas.microsoft.com/office/powerpoint/2010/main" val="286856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157AAAE-BBC1-4523-AD10-91B50EDF8005}" type="slidenum">
              <a:rPr lang="he-IL"/>
              <a:pPr>
                <a:defRPr/>
              </a:pPr>
              <a:t>‹#›</a:t>
            </a:fld>
            <a:endParaRPr lang="he-IL" dirty="0"/>
          </a:p>
        </p:txBody>
      </p:sp>
    </p:spTree>
    <p:extLst>
      <p:ext uri="{BB962C8B-B14F-4D97-AF65-F5344CB8AC3E}">
        <p14:creationId xmlns:p14="http://schemas.microsoft.com/office/powerpoint/2010/main" val="320246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C36277B-2D89-48F7-B8CC-12836A743AB9}" type="slidenum">
              <a:rPr lang="he-IL"/>
              <a:pPr>
                <a:defRPr/>
              </a:pPr>
              <a:t>‹#›</a:t>
            </a:fld>
            <a:endParaRPr lang="he-IL" dirty="0"/>
          </a:p>
        </p:txBody>
      </p:sp>
    </p:spTree>
    <p:extLst>
      <p:ext uri="{BB962C8B-B14F-4D97-AF65-F5344CB8AC3E}">
        <p14:creationId xmlns:p14="http://schemas.microsoft.com/office/powerpoint/2010/main" val="614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E8AE760-5F5E-43C6-B3D5-E7C349FDC594}"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7D92DB7-4292-4F83-8CE8-9E6A35722B83}" type="slidenum">
              <a:rPr lang="he-IL"/>
              <a:pPr>
                <a:defRPr/>
              </a:pPr>
              <a:t>‹#›</a:t>
            </a:fld>
            <a:endParaRPr lang="he-IL" dirty="0"/>
          </a:p>
        </p:txBody>
      </p:sp>
    </p:spTree>
    <p:extLst>
      <p:ext uri="{BB962C8B-B14F-4D97-AF65-F5344CB8AC3E}">
        <p14:creationId xmlns:p14="http://schemas.microsoft.com/office/powerpoint/2010/main" val="3160097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27E6BAC-AF3B-43B8-9626-03685DED3618}" type="slidenum">
              <a:rPr lang="he-IL"/>
              <a:pPr>
                <a:defRPr/>
              </a:pPr>
              <a:t>‹#›</a:t>
            </a:fld>
            <a:endParaRPr lang="he-IL" dirty="0"/>
          </a:p>
        </p:txBody>
      </p:sp>
    </p:spTree>
    <p:extLst>
      <p:ext uri="{BB962C8B-B14F-4D97-AF65-F5344CB8AC3E}">
        <p14:creationId xmlns:p14="http://schemas.microsoft.com/office/powerpoint/2010/main" val="67466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54B9C1D-0654-4BA3-AF33-99A7A9EB745E}" type="slidenum">
              <a:rPr lang="he-IL"/>
              <a:pPr>
                <a:defRPr/>
              </a:pPr>
              <a:t>‹#›</a:t>
            </a:fld>
            <a:endParaRPr lang="he-IL" dirty="0"/>
          </a:p>
        </p:txBody>
      </p:sp>
    </p:spTree>
    <p:extLst>
      <p:ext uri="{BB962C8B-B14F-4D97-AF65-F5344CB8AC3E}">
        <p14:creationId xmlns:p14="http://schemas.microsoft.com/office/powerpoint/2010/main" val="1553005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7BD684C-6F91-4E6E-81A1-E2FFC8AE581B}"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0DFB70B-76EF-4B83-8906-EA98BBB09AE6}" type="slidenum">
              <a:rPr lang="he-IL"/>
              <a:pPr>
                <a:defRPr/>
              </a:pPr>
              <a:t>‹#›</a:t>
            </a:fld>
            <a:endParaRPr lang="he-IL" dirty="0"/>
          </a:p>
        </p:txBody>
      </p:sp>
    </p:spTree>
    <p:extLst>
      <p:ext uri="{BB962C8B-B14F-4D97-AF65-F5344CB8AC3E}">
        <p14:creationId xmlns:p14="http://schemas.microsoft.com/office/powerpoint/2010/main" val="209455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2569346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9C610FC-881C-4A2B-96BF-C491BB700150}" type="slidenum">
              <a:rPr lang="he-IL"/>
              <a:pPr>
                <a:defRPr/>
              </a:pPr>
              <a:t>‹#›</a:t>
            </a:fld>
            <a:endParaRPr lang="he-IL" dirty="0"/>
          </a:p>
        </p:txBody>
      </p:sp>
    </p:spTree>
    <p:extLst>
      <p:ext uri="{BB962C8B-B14F-4D97-AF65-F5344CB8AC3E}">
        <p14:creationId xmlns:p14="http://schemas.microsoft.com/office/powerpoint/2010/main" val="90199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670ED2A-52A6-4ECB-8CDA-F6EAFCAD8B66}" type="slidenum">
              <a:rPr lang="he-IL"/>
              <a:pPr>
                <a:defRPr/>
              </a:pPr>
              <a:t>‹#›</a:t>
            </a:fld>
            <a:endParaRPr lang="he-IL" dirty="0"/>
          </a:p>
        </p:txBody>
      </p:sp>
    </p:spTree>
    <p:extLst>
      <p:ext uri="{BB962C8B-B14F-4D97-AF65-F5344CB8AC3E}">
        <p14:creationId xmlns:p14="http://schemas.microsoft.com/office/powerpoint/2010/main" val="2682058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CB5FCF5-0F7F-4E21-A407-E64675E473C5}"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1054BBB-9751-4EF7-94CF-7B2C569581D6}" type="slidenum">
              <a:rPr lang="he-IL"/>
              <a:pPr>
                <a:defRPr/>
              </a:pPr>
              <a:t>‹#›</a:t>
            </a:fld>
            <a:endParaRPr lang="he-IL" dirty="0"/>
          </a:p>
        </p:txBody>
      </p:sp>
    </p:spTree>
    <p:extLst>
      <p:ext uri="{BB962C8B-B14F-4D97-AF65-F5344CB8AC3E}">
        <p14:creationId xmlns:p14="http://schemas.microsoft.com/office/powerpoint/2010/main" val="3233385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FE7B978-D9F7-453C-8DDD-753F343BFAC3}" type="slidenum">
              <a:rPr lang="he-IL"/>
              <a:pPr>
                <a:defRPr/>
              </a:pPr>
              <a:t>‹#›</a:t>
            </a:fld>
            <a:endParaRPr lang="he-IL" dirty="0"/>
          </a:p>
        </p:txBody>
      </p:sp>
    </p:spTree>
    <p:extLst>
      <p:ext uri="{BB962C8B-B14F-4D97-AF65-F5344CB8AC3E}">
        <p14:creationId xmlns:p14="http://schemas.microsoft.com/office/powerpoint/2010/main" val="1519028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A55579E-DD7C-481A-8DED-FA2F8437FADE}" type="slidenum">
              <a:rPr lang="he-IL"/>
              <a:pPr>
                <a:defRPr/>
              </a:pPr>
              <a:t>‹#›</a:t>
            </a:fld>
            <a:endParaRPr lang="he-IL" dirty="0"/>
          </a:p>
        </p:txBody>
      </p:sp>
    </p:spTree>
    <p:extLst>
      <p:ext uri="{BB962C8B-B14F-4D97-AF65-F5344CB8AC3E}">
        <p14:creationId xmlns:p14="http://schemas.microsoft.com/office/powerpoint/2010/main" val="3154963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19F5EC6-8B47-48CD-A783-9A11B2EB3B1D}"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321836F-6F8F-47EF-87BF-33D7F01A760C}" type="slidenum">
              <a:rPr lang="he-IL"/>
              <a:pPr>
                <a:defRPr/>
              </a:pPr>
              <a:t>‹#›</a:t>
            </a:fld>
            <a:endParaRPr lang="he-IL" dirty="0"/>
          </a:p>
        </p:txBody>
      </p:sp>
    </p:spTree>
    <p:extLst>
      <p:ext uri="{BB962C8B-B14F-4D97-AF65-F5344CB8AC3E}">
        <p14:creationId xmlns:p14="http://schemas.microsoft.com/office/powerpoint/2010/main" val="712814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04FF0D2-6346-4B8B-8B45-D3B0856BB647}" type="slidenum">
              <a:rPr lang="he-IL"/>
              <a:pPr>
                <a:defRPr/>
              </a:pPr>
              <a:t>‹#›</a:t>
            </a:fld>
            <a:endParaRPr lang="he-IL" dirty="0"/>
          </a:p>
        </p:txBody>
      </p:sp>
    </p:spTree>
    <p:extLst>
      <p:ext uri="{BB962C8B-B14F-4D97-AF65-F5344CB8AC3E}">
        <p14:creationId xmlns:p14="http://schemas.microsoft.com/office/powerpoint/2010/main" val="2891402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5AF6A40-CF43-4D07-A739-0D0304563DC5}" type="slidenum">
              <a:rPr lang="he-IL"/>
              <a:pPr>
                <a:defRPr/>
              </a:pPr>
              <a:t>‹#›</a:t>
            </a:fld>
            <a:endParaRPr lang="he-IL" dirty="0"/>
          </a:p>
        </p:txBody>
      </p:sp>
    </p:spTree>
    <p:extLst>
      <p:ext uri="{BB962C8B-B14F-4D97-AF65-F5344CB8AC3E}">
        <p14:creationId xmlns:p14="http://schemas.microsoft.com/office/powerpoint/2010/main" val="3655363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21A7BA-6015-47AB-9187-F01D667D04D7}"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FC76F91-096E-4156-B0FA-3A903063A7AE}" type="slidenum">
              <a:rPr lang="he-IL"/>
              <a:pPr>
                <a:defRPr/>
              </a:pPr>
              <a:t>‹#›</a:t>
            </a:fld>
            <a:endParaRPr lang="he-IL" dirty="0"/>
          </a:p>
        </p:txBody>
      </p:sp>
    </p:spTree>
    <p:extLst>
      <p:ext uri="{BB962C8B-B14F-4D97-AF65-F5344CB8AC3E}">
        <p14:creationId xmlns:p14="http://schemas.microsoft.com/office/powerpoint/2010/main" val="2873933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107B038-5435-4166-8E40-6E0B510D1AB2}" type="slidenum">
              <a:rPr lang="he-IL"/>
              <a:pPr>
                <a:defRPr/>
              </a:pPr>
              <a:t>‹#›</a:t>
            </a:fld>
            <a:endParaRPr lang="he-IL" dirty="0"/>
          </a:p>
        </p:txBody>
      </p:sp>
    </p:spTree>
    <p:extLst>
      <p:ext uri="{BB962C8B-B14F-4D97-AF65-F5344CB8AC3E}">
        <p14:creationId xmlns:p14="http://schemas.microsoft.com/office/powerpoint/2010/main" val="108061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2040089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4BCC340-998E-46A8-B22E-DD9521C74083}" type="slidenum">
              <a:rPr lang="he-IL"/>
              <a:pPr>
                <a:defRPr/>
              </a:pPr>
              <a:t>‹#›</a:t>
            </a:fld>
            <a:endParaRPr lang="he-IL" dirty="0"/>
          </a:p>
        </p:txBody>
      </p:sp>
    </p:spTree>
    <p:extLst>
      <p:ext uri="{BB962C8B-B14F-4D97-AF65-F5344CB8AC3E}">
        <p14:creationId xmlns:p14="http://schemas.microsoft.com/office/powerpoint/2010/main" val="2905605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30720BF-AB04-442A-A084-DFFE48B44C2F}"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88A01FF-6C91-4FA1-93C6-328425EE15E4}" type="slidenum">
              <a:rPr lang="he-IL"/>
              <a:pPr>
                <a:defRPr/>
              </a:pPr>
              <a:t>‹#›</a:t>
            </a:fld>
            <a:endParaRPr lang="he-IL" dirty="0"/>
          </a:p>
        </p:txBody>
      </p:sp>
    </p:spTree>
    <p:extLst>
      <p:ext uri="{BB962C8B-B14F-4D97-AF65-F5344CB8AC3E}">
        <p14:creationId xmlns:p14="http://schemas.microsoft.com/office/powerpoint/2010/main" val="3616984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DA93C9E-F2C9-4C0B-9163-07432369CFD0}" type="slidenum">
              <a:rPr lang="he-IL"/>
              <a:pPr>
                <a:defRPr/>
              </a:pPr>
              <a:t>‹#›</a:t>
            </a:fld>
            <a:endParaRPr lang="he-IL" dirty="0"/>
          </a:p>
        </p:txBody>
      </p:sp>
    </p:spTree>
    <p:extLst>
      <p:ext uri="{BB962C8B-B14F-4D97-AF65-F5344CB8AC3E}">
        <p14:creationId xmlns:p14="http://schemas.microsoft.com/office/powerpoint/2010/main" val="1773001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C27C71B-8FC0-4639-AF64-37F80F2AB54A}" type="slidenum">
              <a:rPr lang="he-IL"/>
              <a:pPr>
                <a:defRPr/>
              </a:pPr>
              <a:t>‹#›</a:t>
            </a:fld>
            <a:endParaRPr lang="he-IL" dirty="0"/>
          </a:p>
        </p:txBody>
      </p:sp>
    </p:spTree>
    <p:extLst>
      <p:ext uri="{BB962C8B-B14F-4D97-AF65-F5344CB8AC3E}">
        <p14:creationId xmlns:p14="http://schemas.microsoft.com/office/powerpoint/2010/main" val="1867722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ACBDC3C-DA20-4EF4-A05F-1E1F7C1E490B}"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98BBBE5-9A67-452E-A061-8B018C62A3F4}" type="slidenum">
              <a:rPr lang="he-IL"/>
              <a:pPr>
                <a:defRPr/>
              </a:pPr>
              <a:t>‹#›</a:t>
            </a:fld>
            <a:endParaRPr lang="he-IL" dirty="0"/>
          </a:p>
        </p:txBody>
      </p:sp>
    </p:spTree>
    <p:extLst>
      <p:ext uri="{BB962C8B-B14F-4D97-AF65-F5344CB8AC3E}">
        <p14:creationId xmlns:p14="http://schemas.microsoft.com/office/powerpoint/2010/main" val="2511248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A21F67-2771-4204-992A-7A3ADDA58585}" type="slidenum">
              <a:rPr lang="he-IL"/>
              <a:pPr>
                <a:defRPr/>
              </a:pPr>
              <a:t>‹#›</a:t>
            </a:fld>
            <a:endParaRPr lang="he-IL" dirty="0"/>
          </a:p>
        </p:txBody>
      </p:sp>
    </p:spTree>
    <p:extLst>
      <p:ext uri="{BB962C8B-B14F-4D97-AF65-F5344CB8AC3E}">
        <p14:creationId xmlns:p14="http://schemas.microsoft.com/office/powerpoint/2010/main" val="2402594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0A5C340-A3FA-4815-A524-90A6876065C8}" type="slidenum">
              <a:rPr lang="he-IL"/>
              <a:pPr>
                <a:defRPr/>
              </a:pPr>
              <a:t>‹#›</a:t>
            </a:fld>
            <a:endParaRPr lang="he-IL" dirty="0"/>
          </a:p>
        </p:txBody>
      </p:sp>
    </p:spTree>
    <p:extLst>
      <p:ext uri="{BB962C8B-B14F-4D97-AF65-F5344CB8AC3E}">
        <p14:creationId xmlns:p14="http://schemas.microsoft.com/office/powerpoint/2010/main" val="212469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F2B4A0D-9F64-48F7-9494-CF04EEEC18CA}"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1A4D4A9-18D3-4392-AA71-91EFB91BEDE2}" type="slidenum">
              <a:rPr lang="he-IL"/>
              <a:pPr>
                <a:defRPr/>
              </a:pPr>
              <a:t>‹#›</a:t>
            </a:fld>
            <a:endParaRPr lang="he-IL" dirty="0"/>
          </a:p>
        </p:txBody>
      </p:sp>
    </p:spTree>
    <p:extLst>
      <p:ext uri="{BB962C8B-B14F-4D97-AF65-F5344CB8AC3E}">
        <p14:creationId xmlns:p14="http://schemas.microsoft.com/office/powerpoint/2010/main" val="960649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D6A8B59-26AA-42D7-9627-29D22FFF1857}" type="slidenum">
              <a:rPr lang="he-IL"/>
              <a:pPr>
                <a:defRPr/>
              </a:pPr>
              <a:t>‹#›</a:t>
            </a:fld>
            <a:endParaRPr lang="he-IL" dirty="0"/>
          </a:p>
        </p:txBody>
      </p:sp>
    </p:spTree>
    <p:extLst>
      <p:ext uri="{BB962C8B-B14F-4D97-AF65-F5344CB8AC3E}">
        <p14:creationId xmlns:p14="http://schemas.microsoft.com/office/powerpoint/2010/main" val="2138650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AE26A06-48AD-4D02-8733-FF6997B09749}" type="slidenum">
              <a:rPr lang="he-IL"/>
              <a:pPr>
                <a:defRPr/>
              </a:pPr>
              <a:t>‹#›</a:t>
            </a:fld>
            <a:endParaRPr lang="he-IL" dirty="0"/>
          </a:p>
        </p:txBody>
      </p:sp>
    </p:spTree>
    <p:extLst>
      <p:ext uri="{BB962C8B-B14F-4D97-AF65-F5344CB8AC3E}">
        <p14:creationId xmlns:p14="http://schemas.microsoft.com/office/powerpoint/2010/main" val="334842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3B0EA67-E644-4949-B743-62ECD6E14BFD}"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2F59576-E841-4A44-AA7E-F3968FD45505}" type="slidenum">
              <a:rPr lang="he-IL"/>
              <a:pPr>
                <a:defRPr/>
              </a:pPr>
              <a:t>‹#›</a:t>
            </a:fld>
            <a:endParaRPr lang="he-IL" dirty="0"/>
          </a:p>
        </p:txBody>
      </p:sp>
    </p:spTree>
    <p:extLst>
      <p:ext uri="{BB962C8B-B14F-4D97-AF65-F5344CB8AC3E}">
        <p14:creationId xmlns:p14="http://schemas.microsoft.com/office/powerpoint/2010/main" val="821272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FDD5714-44D8-476E-8C2B-D1E836482DBA}"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9EADFE5-ED4D-4CF8-98A4-783A23AB66E6}" type="slidenum">
              <a:rPr lang="he-IL"/>
              <a:pPr>
                <a:defRPr/>
              </a:pPr>
              <a:t>‹#›</a:t>
            </a:fld>
            <a:endParaRPr lang="he-IL" dirty="0"/>
          </a:p>
        </p:txBody>
      </p:sp>
    </p:spTree>
    <p:extLst>
      <p:ext uri="{BB962C8B-B14F-4D97-AF65-F5344CB8AC3E}">
        <p14:creationId xmlns:p14="http://schemas.microsoft.com/office/powerpoint/2010/main" val="2860932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5FEAEB7-838A-4D98-AC20-95E0D8A6258B}" type="slidenum">
              <a:rPr lang="he-IL"/>
              <a:pPr>
                <a:defRPr/>
              </a:pPr>
              <a:t>‹#›</a:t>
            </a:fld>
            <a:endParaRPr lang="he-IL" dirty="0"/>
          </a:p>
        </p:txBody>
      </p:sp>
    </p:spTree>
    <p:extLst>
      <p:ext uri="{BB962C8B-B14F-4D97-AF65-F5344CB8AC3E}">
        <p14:creationId xmlns:p14="http://schemas.microsoft.com/office/powerpoint/2010/main" val="3861315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BAB2242-37D4-4E1A-BFCD-7091C6BEFBAA}" type="slidenum">
              <a:rPr lang="he-IL"/>
              <a:pPr>
                <a:defRPr/>
              </a:pPr>
              <a:t>‹#›</a:t>
            </a:fld>
            <a:endParaRPr lang="he-IL" dirty="0"/>
          </a:p>
        </p:txBody>
      </p:sp>
    </p:spTree>
    <p:extLst>
      <p:ext uri="{BB962C8B-B14F-4D97-AF65-F5344CB8AC3E}">
        <p14:creationId xmlns:p14="http://schemas.microsoft.com/office/powerpoint/2010/main" val="825234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B5A5BEF-494D-4B83-9780-B3C6BC0B93B8}"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57AD1B4-BBB2-4EBE-9F1C-FBADAB51C208}" type="slidenum">
              <a:rPr lang="he-IL"/>
              <a:pPr>
                <a:defRPr/>
              </a:pPr>
              <a:t>‹#›</a:t>
            </a:fld>
            <a:endParaRPr lang="he-IL" dirty="0"/>
          </a:p>
        </p:txBody>
      </p:sp>
    </p:spTree>
    <p:extLst>
      <p:ext uri="{BB962C8B-B14F-4D97-AF65-F5344CB8AC3E}">
        <p14:creationId xmlns:p14="http://schemas.microsoft.com/office/powerpoint/2010/main" val="2699480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829C605-5521-4D46-99B0-54803F5F7ABE}" type="slidenum">
              <a:rPr lang="he-IL"/>
              <a:pPr>
                <a:defRPr/>
              </a:pPr>
              <a:t>‹#›</a:t>
            </a:fld>
            <a:endParaRPr lang="he-IL" dirty="0"/>
          </a:p>
        </p:txBody>
      </p:sp>
    </p:spTree>
    <p:extLst>
      <p:ext uri="{BB962C8B-B14F-4D97-AF65-F5344CB8AC3E}">
        <p14:creationId xmlns:p14="http://schemas.microsoft.com/office/powerpoint/2010/main" val="279277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4ECE121-1558-4EE3-B912-CA3D95B15208}" type="slidenum">
              <a:rPr lang="he-IL"/>
              <a:pPr>
                <a:defRPr/>
              </a:pPr>
              <a:t>‹#›</a:t>
            </a:fld>
            <a:endParaRPr lang="he-IL" dirty="0"/>
          </a:p>
        </p:txBody>
      </p:sp>
    </p:spTree>
    <p:extLst>
      <p:ext uri="{BB962C8B-B14F-4D97-AF65-F5344CB8AC3E}">
        <p14:creationId xmlns:p14="http://schemas.microsoft.com/office/powerpoint/2010/main" val="1112323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B5A5BEF-494D-4B83-9780-B3C6BC0B93B8}"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57AD1B4-BBB2-4EBE-9F1C-FBADAB51C208}" type="slidenum">
              <a:rPr lang="he-IL"/>
              <a:pPr>
                <a:defRPr/>
              </a:pPr>
              <a:t>‹#›</a:t>
            </a:fld>
            <a:endParaRPr lang="he-IL" dirty="0"/>
          </a:p>
        </p:txBody>
      </p:sp>
    </p:spTree>
    <p:extLst>
      <p:ext uri="{BB962C8B-B14F-4D97-AF65-F5344CB8AC3E}">
        <p14:creationId xmlns:p14="http://schemas.microsoft.com/office/powerpoint/2010/main" val="4213981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829C605-5521-4D46-99B0-54803F5F7ABE}" type="slidenum">
              <a:rPr lang="he-IL"/>
              <a:pPr>
                <a:defRPr/>
              </a:pPr>
              <a:t>‹#›</a:t>
            </a:fld>
            <a:endParaRPr lang="he-IL" dirty="0"/>
          </a:p>
        </p:txBody>
      </p:sp>
    </p:spTree>
    <p:extLst>
      <p:ext uri="{BB962C8B-B14F-4D97-AF65-F5344CB8AC3E}">
        <p14:creationId xmlns:p14="http://schemas.microsoft.com/office/powerpoint/2010/main" val="4238265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4ECE121-1558-4EE3-B912-CA3D95B15208}" type="slidenum">
              <a:rPr lang="he-IL"/>
              <a:pPr>
                <a:defRPr/>
              </a:pPr>
              <a:t>‹#›</a:t>
            </a:fld>
            <a:endParaRPr lang="he-IL" dirty="0"/>
          </a:p>
        </p:txBody>
      </p:sp>
    </p:spTree>
    <p:extLst>
      <p:ext uri="{BB962C8B-B14F-4D97-AF65-F5344CB8AC3E}">
        <p14:creationId xmlns:p14="http://schemas.microsoft.com/office/powerpoint/2010/main" val="25007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5E90AEB-C611-4F57-B54E-C63C17EFA146}"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D9F831C-053D-4088-B1BF-4C1ED2259DBB}" type="slidenum">
              <a:rPr lang="he-IL"/>
              <a:pPr>
                <a:defRPr/>
              </a:pPr>
              <a:t>‹#›</a:t>
            </a:fld>
            <a:endParaRPr lang="he-IL" dirty="0"/>
          </a:p>
        </p:txBody>
      </p:sp>
    </p:spTree>
    <p:extLst>
      <p:ext uri="{BB962C8B-B14F-4D97-AF65-F5344CB8AC3E}">
        <p14:creationId xmlns:p14="http://schemas.microsoft.com/office/powerpoint/2010/main" val="322501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5C45300-9202-4932-BE8C-DB49792FA81E}" type="slidenum">
              <a:rPr lang="he-IL"/>
              <a:pPr>
                <a:defRPr/>
              </a:pPr>
              <a:t>‹#›</a:t>
            </a:fld>
            <a:endParaRPr lang="he-IL" dirty="0"/>
          </a:p>
        </p:txBody>
      </p:sp>
    </p:spTree>
    <p:extLst>
      <p:ext uri="{BB962C8B-B14F-4D97-AF65-F5344CB8AC3E}">
        <p14:creationId xmlns:p14="http://schemas.microsoft.com/office/powerpoint/2010/main" val="2789803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DB3621D-7F95-43BB-BDE5-217820FDEEFB}" type="slidenum">
              <a:rPr lang="he-IL"/>
              <a:pPr>
                <a:defRPr/>
              </a:pPr>
              <a:t>‹#›</a:t>
            </a:fld>
            <a:endParaRPr lang="he-IL" dirty="0"/>
          </a:p>
        </p:txBody>
      </p:sp>
    </p:spTree>
    <p:extLst>
      <p:ext uri="{BB962C8B-B14F-4D97-AF65-F5344CB8AC3E}">
        <p14:creationId xmlns:p14="http://schemas.microsoft.com/office/powerpoint/2010/main" val="1924954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E74600-19A6-4235-92BA-92E278880AD6}" type="slidenum">
              <a:rPr lang="he-IL"/>
              <a:pPr>
                <a:defRPr/>
              </a:pPr>
              <a:t>‹#›</a:t>
            </a:fld>
            <a:endParaRPr lang="he-IL" dirty="0"/>
          </a:p>
        </p:txBody>
      </p:sp>
    </p:spTree>
    <p:extLst>
      <p:ext uri="{BB962C8B-B14F-4D97-AF65-F5344CB8AC3E}">
        <p14:creationId xmlns:p14="http://schemas.microsoft.com/office/powerpoint/2010/main" val="2745678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D6CFB31-3B6A-4FBB-9F31-8D0F0025FF83}"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D86659C-582A-440E-8D8D-FE2B93FE2D18}" type="slidenum">
              <a:rPr lang="he-IL"/>
              <a:pPr>
                <a:defRPr/>
              </a:pPr>
              <a:t>‹#›</a:t>
            </a:fld>
            <a:endParaRPr lang="he-IL" dirty="0"/>
          </a:p>
        </p:txBody>
      </p:sp>
    </p:spTree>
    <p:extLst>
      <p:ext uri="{BB962C8B-B14F-4D97-AF65-F5344CB8AC3E}">
        <p14:creationId xmlns:p14="http://schemas.microsoft.com/office/powerpoint/2010/main" val="45326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E9C6489-2EDA-46B3-AC84-B37AB2DA3BA7}" type="slidenum">
              <a:rPr lang="he-IL"/>
              <a:pPr>
                <a:defRPr/>
              </a:pPr>
              <a:t>‹#›</a:t>
            </a:fld>
            <a:endParaRPr lang="he-IL" dirty="0"/>
          </a:p>
        </p:txBody>
      </p:sp>
    </p:spTree>
    <p:extLst>
      <p:ext uri="{BB962C8B-B14F-4D97-AF65-F5344CB8AC3E}">
        <p14:creationId xmlns:p14="http://schemas.microsoft.com/office/powerpoint/2010/main" val="2508035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826F357-95C2-4BBA-8F3E-A78BA1866149}" type="slidenum">
              <a:rPr lang="he-IL"/>
              <a:pPr>
                <a:defRPr/>
              </a:pPr>
              <a:t>‹#›</a:t>
            </a:fld>
            <a:endParaRPr lang="he-IL" dirty="0"/>
          </a:p>
        </p:txBody>
      </p:sp>
    </p:spTree>
    <p:extLst>
      <p:ext uri="{BB962C8B-B14F-4D97-AF65-F5344CB8AC3E}">
        <p14:creationId xmlns:p14="http://schemas.microsoft.com/office/powerpoint/2010/main" val="2943827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305CCB2-3154-408B-B7E9-2EBD3C20E89D}"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2"/>
            <a:ext cx="2133600" cy="214313"/>
          </a:xfrm>
        </p:spPr>
        <p:txBody>
          <a:bodyPr/>
          <a:lstStyle>
            <a:lvl1pPr algn="l">
              <a:defRPr sz="1400">
                <a:solidFill>
                  <a:srgbClr val="FFFCF7"/>
                </a:solidFill>
              </a:defRPr>
            </a:lvl1pPr>
          </a:lstStyle>
          <a:p>
            <a:pPr>
              <a:defRPr/>
            </a:pPr>
            <a:fld id="{768DCDFB-F428-44E3-9CD8-79F0D0330C03}" type="slidenum">
              <a:rPr lang="he-IL"/>
              <a:pPr>
                <a:defRPr/>
              </a:pPr>
              <a:t>‹#›</a:t>
            </a:fld>
            <a:endParaRPr lang="he-IL" dirty="0"/>
          </a:p>
        </p:txBody>
      </p:sp>
    </p:spTree>
    <p:extLst>
      <p:ext uri="{BB962C8B-B14F-4D97-AF65-F5344CB8AC3E}">
        <p14:creationId xmlns:p14="http://schemas.microsoft.com/office/powerpoint/2010/main" val="10059236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FB14713-DFA8-4A2F-BAC9-9E66B5BDACB5}"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67C216D-BF39-4866-A549-67B0DC1D7976}" type="slidenum">
              <a:rPr lang="he-IL"/>
              <a:pPr>
                <a:defRPr/>
              </a:pPr>
              <a:t>‹#›</a:t>
            </a:fld>
            <a:endParaRPr lang="he-IL" dirty="0"/>
          </a:p>
        </p:txBody>
      </p:sp>
    </p:spTree>
    <p:extLst>
      <p:ext uri="{BB962C8B-B14F-4D97-AF65-F5344CB8AC3E}">
        <p14:creationId xmlns:p14="http://schemas.microsoft.com/office/powerpoint/2010/main" val="1307901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8576D4A-3C8D-4C47-A95F-1EF0EA469898}" type="slidenum">
              <a:rPr lang="he-IL"/>
              <a:pPr>
                <a:defRPr/>
              </a:pPr>
              <a:t>‹#›</a:t>
            </a:fld>
            <a:endParaRPr lang="he-IL" dirty="0"/>
          </a:p>
        </p:txBody>
      </p:sp>
    </p:spTree>
    <p:extLst>
      <p:ext uri="{BB962C8B-B14F-4D97-AF65-F5344CB8AC3E}">
        <p14:creationId xmlns:p14="http://schemas.microsoft.com/office/powerpoint/2010/main" val="939971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AABD50C-0762-472C-8EB8-4A834150D723}" type="slidenum">
              <a:rPr lang="he-IL"/>
              <a:pPr>
                <a:defRPr/>
              </a:pPr>
              <a:t>‹#›</a:t>
            </a:fld>
            <a:endParaRPr lang="he-IL" dirty="0"/>
          </a:p>
        </p:txBody>
      </p:sp>
    </p:spTree>
    <p:extLst>
      <p:ext uri="{BB962C8B-B14F-4D97-AF65-F5344CB8AC3E}">
        <p14:creationId xmlns:p14="http://schemas.microsoft.com/office/powerpoint/2010/main" val="890620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344807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83CF01E-D35B-4971-A25B-D6F83E079B84}" type="slidenum">
              <a:rPr lang="he-IL"/>
              <a:pPr>
                <a:defRPr/>
              </a:pPr>
              <a:t>‹#›</a:t>
            </a:fld>
            <a:endParaRPr lang="he-IL" dirty="0"/>
          </a:p>
        </p:txBody>
      </p:sp>
    </p:spTree>
    <p:extLst>
      <p:ext uri="{BB962C8B-B14F-4D97-AF65-F5344CB8AC3E}">
        <p14:creationId xmlns:p14="http://schemas.microsoft.com/office/powerpoint/2010/main" val="30627754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2676394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3844371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18502504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3967664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4237777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10196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3415239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5129889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2098553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59343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674076-9093-4772-A317-D317714227FB}" type="datetime8">
              <a:rPr lang="he-IL"/>
              <a:pPr>
                <a:defRPr/>
              </a:pPr>
              <a:t>29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298C416-4BDD-445A-93E5-09D40D20B455}" type="slidenum">
              <a:rPr lang="he-IL"/>
              <a:pPr>
                <a:defRPr/>
              </a:pPr>
              <a:t>‹#›</a:t>
            </a:fld>
            <a:endParaRPr lang="he-IL" dirty="0"/>
          </a:p>
        </p:txBody>
      </p:sp>
    </p:spTree>
    <p:extLst>
      <p:ext uri="{BB962C8B-B14F-4D97-AF65-F5344CB8AC3E}">
        <p14:creationId xmlns:p14="http://schemas.microsoft.com/office/powerpoint/2010/main" val="7724966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7630484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D6CFB31-3B6A-4FBB-9F31-8D0F0025FF83}"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D86659C-582A-440E-8D8D-FE2B93FE2D18}" type="slidenum">
              <a:rPr lang="he-IL"/>
              <a:pPr>
                <a:defRPr/>
              </a:pPr>
              <a:t>‹#›</a:t>
            </a:fld>
            <a:endParaRPr lang="he-IL" dirty="0"/>
          </a:p>
        </p:txBody>
      </p:sp>
    </p:spTree>
    <p:extLst>
      <p:ext uri="{BB962C8B-B14F-4D97-AF65-F5344CB8AC3E}">
        <p14:creationId xmlns:p14="http://schemas.microsoft.com/office/powerpoint/2010/main" val="304059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E9C6489-2EDA-46B3-AC84-B37AB2DA3BA7}" type="slidenum">
              <a:rPr lang="he-IL"/>
              <a:pPr>
                <a:defRPr/>
              </a:pPr>
              <a:t>‹#›</a:t>
            </a:fld>
            <a:endParaRPr lang="he-IL" dirty="0"/>
          </a:p>
        </p:txBody>
      </p:sp>
    </p:spTree>
    <p:extLst>
      <p:ext uri="{BB962C8B-B14F-4D97-AF65-F5344CB8AC3E}">
        <p14:creationId xmlns:p14="http://schemas.microsoft.com/office/powerpoint/2010/main" val="6450572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826F357-95C2-4BBA-8F3E-A78BA1866149}" type="slidenum">
              <a:rPr lang="he-IL"/>
              <a:pPr>
                <a:defRPr/>
              </a:pPr>
              <a:t>‹#›</a:t>
            </a:fld>
            <a:endParaRPr lang="he-IL" dirty="0"/>
          </a:p>
        </p:txBody>
      </p:sp>
    </p:spTree>
    <p:extLst>
      <p:ext uri="{BB962C8B-B14F-4D97-AF65-F5344CB8AC3E}">
        <p14:creationId xmlns:p14="http://schemas.microsoft.com/office/powerpoint/2010/main" val="3560930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A22CA36-4C2C-4DCE-9586-AE663694E578}"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A9F245-776D-4E0A-8648-5E84BDC0AC97}" type="slidenum">
              <a:rPr lang="he-IL"/>
              <a:pPr>
                <a:defRPr/>
              </a:pPr>
              <a:t>‹#›</a:t>
            </a:fld>
            <a:endParaRPr lang="he-IL" dirty="0"/>
          </a:p>
        </p:txBody>
      </p:sp>
    </p:spTree>
    <p:extLst>
      <p:ext uri="{BB962C8B-B14F-4D97-AF65-F5344CB8AC3E}">
        <p14:creationId xmlns:p14="http://schemas.microsoft.com/office/powerpoint/2010/main" val="529713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2"/>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24736082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25298798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37752455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22"/>
            <a:ext cx="7772400" cy="369881"/>
          </a:xfrm>
          <a:prstGeom prst="rect">
            <a:avLst/>
          </a:prstGeom>
        </p:spPr>
        <p:txBody>
          <a:bodyPr lIns="91374" tIns="45687" rIns="91374" bIns="45687"/>
          <a:lstStyle>
            <a:lvl1pPr marL="0" marR="0" indent="0" algn="r" defTabSz="913658"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FB94E5-58F5-4A24-AB7E-8C6DFC235B50}"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CD93C8-D885-4E30-94BC-1C552DF80340}" type="slidenum">
              <a:rPr lang="he-IL"/>
              <a:pPr>
                <a:defRPr/>
              </a:pPr>
              <a:t>‹#›</a:t>
            </a:fld>
            <a:endParaRPr lang="he-IL" dirty="0"/>
          </a:p>
        </p:txBody>
      </p:sp>
    </p:spTree>
    <p:extLst>
      <p:ext uri="{BB962C8B-B14F-4D97-AF65-F5344CB8AC3E}">
        <p14:creationId xmlns:p14="http://schemas.microsoft.com/office/powerpoint/2010/main" val="4275086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216" y="142921"/>
            <a:ext cx="8143875" cy="307710"/>
          </a:xfrm>
          <a:prstGeom prst="rect">
            <a:avLst/>
          </a:prstGeom>
          <a:noFill/>
          <a:ln w="19050">
            <a:noFill/>
          </a:ln>
          <a:effectLst>
            <a:outerShdw sx="102000" sy="102000" algn="tl" rotWithShape="0">
              <a:schemeClr val="bg1">
                <a:lumMod val="65000"/>
                <a:alpha val="0"/>
              </a:schemeClr>
            </a:outerShdw>
          </a:effectLst>
        </p:spPr>
        <p:txBody>
          <a:bodyPr lIns="91374" tIns="45687" rIns="91374" bIns="45687"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90" y="500065"/>
            <a:ext cx="3643313" cy="357187"/>
          </a:xfrm>
          <a:prstGeom prst="rect">
            <a:avLst/>
          </a:prstGeom>
          <a:noFill/>
          <a:ln w="22225">
            <a:noFill/>
          </a:ln>
          <a:effectLst>
            <a:outerShdw sx="101000" sy="101000" algn="ctr" rotWithShape="0">
              <a:schemeClr val="bg1">
                <a:lumMod val="75000"/>
              </a:schemeClr>
            </a:outerShdw>
          </a:effectLst>
        </p:spPr>
        <p:txBody>
          <a:bodyPr wrap="none" lIns="91374" tIns="45687" rIns="91374" bIns="45687"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311"/>
            <a:ext cx="8215312" cy="1357303"/>
          </a:xfrm>
          <a:prstGeom prst="rect">
            <a:avLst/>
          </a:prstGeom>
        </p:spPr>
        <p:txBody>
          <a:bodyPr lIns="91374" tIns="45687" rIns="91374" bIns="45687"/>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CA491B5-4349-44DF-9F05-19526880CA0D}" type="slidenum">
              <a:rPr lang="he-IL"/>
              <a:pPr>
                <a:defRPr/>
              </a:pPr>
              <a:t>‹#›</a:t>
            </a:fld>
            <a:endParaRPr lang="he-IL" dirty="0"/>
          </a:p>
        </p:txBody>
      </p:sp>
    </p:spTree>
    <p:extLst>
      <p:ext uri="{BB962C8B-B14F-4D97-AF65-F5344CB8AC3E}">
        <p14:creationId xmlns:p14="http://schemas.microsoft.com/office/powerpoint/2010/main" val="371765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A6F3D8F-E504-4E86-9D0F-2E7AA65D118B}" type="slidenum">
              <a:rPr lang="he-IL"/>
              <a:pPr>
                <a:defRPr/>
              </a:pPr>
              <a:t>‹#›</a:t>
            </a:fld>
            <a:endParaRPr lang="he-IL" dirty="0"/>
          </a:p>
        </p:txBody>
      </p:sp>
    </p:spTree>
    <p:extLst>
      <p:ext uri="{BB962C8B-B14F-4D97-AF65-F5344CB8AC3E}">
        <p14:creationId xmlns:p14="http://schemas.microsoft.com/office/powerpoint/2010/main" val="2218200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216" y="142921"/>
            <a:ext cx="8143875" cy="307710"/>
          </a:xfrm>
          <a:prstGeom prst="rect">
            <a:avLst/>
          </a:prstGeom>
          <a:noFill/>
          <a:ln w="19050">
            <a:noFill/>
          </a:ln>
          <a:effectLst>
            <a:outerShdw sx="102000" sy="102000" algn="tl" rotWithShape="0">
              <a:schemeClr val="bg1">
                <a:lumMod val="65000"/>
                <a:alpha val="0"/>
              </a:schemeClr>
            </a:outerShdw>
          </a:effectLst>
        </p:spPr>
        <p:txBody>
          <a:bodyPr lIns="91374" tIns="45687" rIns="91374" bIns="45687"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90" y="500065"/>
            <a:ext cx="3643313" cy="357187"/>
          </a:xfrm>
          <a:prstGeom prst="rect">
            <a:avLst/>
          </a:prstGeom>
          <a:noFill/>
          <a:ln w="22225">
            <a:noFill/>
          </a:ln>
          <a:effectLst>
            <a:outerShdw sx="101000" sy="101000" algn="ctr" rotWithShape="0">
              <a:schemeClr val="bg1">
                <a:lumMod val="75000"/>
              </a:schemeClr>
            </a:outerShdw>
          </a:effectLst>
        </p:spPr>
        <p:txBody>
          <a:bodyPr wrap="none" lIns="91374" tIns="45687" rIns="91374" bIns="45687"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311"/>
            <a:ext cx="8215312" cy="1357303"/>
          </a:xfrm>
          <a:prstGeom prst="rect">
            <a:avLst/>
          </a:prstGeom>
        </p:spPr>
        <p:txBody>
          <a:bodyPr lIns="91374" tIns="45687" rIns="91374" bIns="45687"/>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t"/>
          <a:lstStyle>
            <a:lvl1pPr marL="0" algn="r" defTabSz="913658"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4BDFFC-8184-47A7-9519-9C157E414D2A}" type="slidenum">
              <a:rPr lang="he-IL"/>
              <a:pPr>
                <a:defRPr/>
              </a:pPr>
              <a:t>‹#›</a:t>
            </a:fld>
            <a:endParaRPr lang="he-IL" dirty="0"/>
          </a:p>
        </p:txBody>
      </p:sp>
    </p:spTree>
    <p:extLst>
      <p:ext uri="{BB962C8B-B14F-4D97-AF65-F5344CB8AC3E}">
        <p14:creationId xmlns:p14="http://schemas.microsoft.com/office/powerpoint/2010/main" val="10571549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22"/>
            <a:ext cx="7772400" cy="369881"/>
          </a:xfrm>
          <a:prstGeom prst="rect">
            <a:avLst/>
          </a:prstGeom>
        </p:spPr>
        <p:txBody>
          <a:bodyPr lIns="91374" tIns="45687" rIns="91374" bIns="45687"/>
          <a:lstStyle>
            <a:lvl1pPr marL="0" marR="0" indent="0" algn="r" defTabSz="913658"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FB94E5-58F5-4A24-AB7E-8C6DFC235B50}"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CD93C8-D885-4E30-94BC-1C552DF80340}" type="slidenum">
              <a:rPr lang="he-IL"/>
              <a:pPr>
                <a:defRPr/>
              </a:pPr>
              <a:t>‹#›</a:t>
            </a:fld>
            <a:endParaRPr lang="he-IL" dirty="0"/>
          </a:p>
        </p:txBody>
      </p:sp>
    </p:spTree>
    <p:extLst>
      <p:ext uri="{BB962C8B-B14F-4D97-AF65-F5344CB8AC3E}">
        <p14:creationId xmlns:p14="http://schemas.microsoft.com/office/powerpoint/2010/main" val="2674884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216" y="142921"/>
            <a:ext cx="8143875" cy="307710"/>
          </a:xfrm>
          <a:prstGeom prst="rect">
            <a:avLst/>
          </a:prstGeom>
          <a:noFill/>
          <a:ln w="19050">
            <a:noFill/>
          </a:ln>
          <a:effectLst>
            <a:outerShdw sx="102000" sy="102000" algn="tl" rotWithShape="0">
              <a:schemeClr val="bg1">
                <a:lumMod val="65000"/>
                <a:alpha val="0"/>
              </a:schemeClr>
            </a:outerShdw>
          </a:effectLst>
        </p:spPr>
        <p:txBody>
          <a:bodyPr lIns="91374" tIns="45687" rIns="91374" bIns="45687"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90" y="500065"/>
            <a:ext cx="3643313" cy="357187"/>
          </a:xfrm>
          <a:prstGeom prst="rect">
            <a:avLst/>
          </a:prstGeom>
          <a:noFill/>
          <a:ln w="22225">
            <a:noFill/>
          </a:ln>
          <a:effectLst>
            <a:outerShdw sx="101000" sy="101000" algn="ctr" rotWithShape="0">
              <a:schemeClr val="bg1">
                <a:lumMod val="75000"/>
              </a:schemeClr>
            </a:outerShdw>
          </a:effectLst>
        </p:spPr>
        <p:txBody>
          <a:bodyPr wrap="none" lIns="91374" tIns="45687" rIns="91374" bIns="45687"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311"/>
            <a:ext cx="8215312" cy="1357303"/>
          </a:xfrm>
          <a:prstGeom prst="rect">
            <a:avLst/>
          </a:prstGeom>
        </p:spPr>
        <p:txBody>
          <a:bodyPr lIns="91374" tIns="45687" rIns="91374" bIns="45687"/>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CA491B5-4349-44DF-9F05-19526880CA0D}" type="slidenum">
              <a:rPr lang="he-IL"/>
              <a:pPr>
                <a:defRPr/>
              </a:pPr>
              <a:t>‹#›</a:t>
            </a:fld>
            <a:endParaRPr lang="he-IL" dirty="0"/>
          </a:p>
        </p:txBody>
      </p:sp>
    </p:spTree>
    <p:extLst>
      <p:ext uri="{BB962C8B-B14F-4D97-AF65-F5344CB8AC3E}">
        <p14:creationId xmlns:p14="http://schemas.microsoft.com/office/powerpoint/2010/main" val="23390487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834" y="419104"/>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216" y="142921"/>
            <a:ext cx="8143875" cy="307710"/>
          </a:xfrm>
          <a:prstGeom prst="rect">
            <a:avLst/>
          </a:prstGeom>
          <a:noFill/>
          <a:ln w="19050">
            <a:noFill/>
          </a:ln>
          <a:effectLst>
            <a:outerShdw sx="102000" sy="102000" algn="tl" rotWithShape="0">
              <a:schemeClr val="bg1">
                <a:lumMod val="65000"/>
                <a:alpha val="0"/>
              </a:schemeClr>
            </a:outerShdw>
          </a:effectLst>
        </p:spPr>
        <p:txBody>
          <a:bodyPr lIns="91374" tIns="45687" rIns="91374" bIns="45687"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90" y="500065"/>
            <a:ext cx="3643313" cy="357187"/>
          </a:xfrm>
          <a:prstGeom prst="rect">
            <a:avLst/>
          </a:prstGeom>
          <a:noFill/>
          <a:ln w="22225">
            <a:noFill/>
          </a:ln>
          <a:effectLst>
            <a:outerShdw sx="101000" sy="101000" algn="ctr" rotWithShape="0">
              <a:schemeClr val="bg1">
                <a:lumMod val="75000"/>
              </a:schemeClr>
            </a:outerShdw>
          </a:effectLst>
        </p:spPr>
        <p:txBody>
          <a:bodyPr wrap="none" lIns="91374" tIns="45687" rIns="91374" bIns="45687"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311"/>
            <a:ext cx="8215312" cy="1357303"/>
          </a:xfrm>
          <a:prstGeom prst="rect">
            <a:avLst/>
          </a:prstGeom>
        </p:spPr>
        <p:txBody>
          <a:bodyPr lIns="91374" tIns="45687" rIns="91374" bIns="45687"/>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74" tIns="45687" rIns="91374" bIns="45687" rtlCol="1" anchor="t"/>
          <a:lstStyle>
            <a:lvl1pPr marL="0" algn="r" defTabSz="913658"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4BDFFC-8184-47A7-9519-9C157E414D2A}" type="slidenum">
              <a:rPr lang="he-IL"/>
              <a:pPr>
                <a:defRPr/>
              </a:pPr>
              <a:t>‹#›</a:t>
            </a:fld>
            <a:endParaRPr lang="he-IL" dirty="0"/>
          </a:p>
        </p:txBody>
      </p:sp>
    </p:spTree>
    <p:extLst>
      <p:ext uri="{BB962C8B-B14F-4D97-AF65-F5344CB8AC3E}">
        <p14:creationId xmlns:p14="http://schemas.microsoft.com/office/powerpoint/2010/main" val="299522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7" y="419101"/>
            <a:ext cx="8215313" cy="46039"/>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90" y="142877"/>
            <a:ext cx="814387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2" y="500064"/>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1"/>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7"/>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C7FDBE4-8527-4753-91D3-C33C2AFEA5D2}" type="slidenum">
              <a:rPr lang="he-IL"/>
              <a:pPr>
                <a:defRPr/>
              </a:pPr>
              <a:t>‹#›</a:t>
            </a:fld>
            <a:endParaRPr lang="he-IL" dirty="0"/>
          </a:p>
        </p:txBody>
      </p:sp>
    </p:spTree>
    <p:extLst>
      <p:ext uri="{BB962C8B-B14F-4D97-AF65-F5344CB8AC3E}">
        <p14:creationId xmlns:p14="http://schemas.microsoft.com/office/powerpoint/2010/main" val="2339067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1.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55.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1.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1.png"/><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image" Target="../media/image1.png"/><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image" Target="../media/image1.png"/><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image" Target="../media/image1.png"/><Relationship Id="rId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theme" Target="../theme/theme24.xml"/><Relationship Id="rId4" Type="http://schemas.openxmlformats.org/officeDocument/2006/relationships/slideLayout" Target="../slideLayouts/slideLayout7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1.png"/><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3.png"/><Relationship Id="rId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image" Target="../media/image3.png"/><Relationship Id="rId4" Type="http://schemas.openxmlformats.org/officeDocument/2006/relationships/theme" Target="../theme/theme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931F0EF-ABF0-42F4-8658-EB538279E1CB}"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9B624B7-1C68-4558-839B-4FC8A750AD1F}"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15" r:id="rId1"/>
    <p:sldLayoutId id="2147485416" r:id="rId2"/>
    <p:sldLayoutId id="214748541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0A88A22-896A-43B4-9589-DA0C58434FBE}"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4D01EBC-CC7A-4DB2-B7E8-357ABE669277}"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D54DDE3-2E04-4630-808E-C2549C86119F}"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010B103-D08A-426C-842D-C52A6DCBA58F}"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3760866010"/>
      </p:ext>
    </p:extLst>
  </p:cSld>
  <p:clrMap bg1="lt1" tx1="dk1" bg2="lt2" tx2="dk2" accent1="accent1" accent2="accent2" accent3="accent3" accent4="accent4" accent5="accent5" accent6="accent6" hlink="hlink" folHlink="folHlink"/>
  <p:sldLayoutIdLst>
    <p:sldLayoutId id="2147485422" r:id="rId1"/>
    <p:sldLayoutId id="2147485423" r:id="rId2"/>
    <p:sldLayoutId id="214748542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890BC72-325F-45F2-AFDE-1FC118614379}"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3A55756-87DC-40DF-B369-C7D147EB11DD}"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3332028756"/>
      </p:ext>
    </p:extLst>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6169F20-25F5-4263-B2E8-0B831CF410A0}"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2714015-C03D-4B31-BB05-C135F47353AC}"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215807421"/>
      </p:ext>
    </p:extLst>
  </p:cSld>
  <p:clrMap bg1="lt1" tx1="dk1" bg2="lt2" tx2="dk2" accent1="accent1" accent2="accent2" accent3="accent3" accent4="accent4" accent5="accent5" accent6="accent6" hlink="hlink" folHlink="folHlink"/>
  <p:sldLayoutIdLst>
    <p:sldLayoutId id="2147485433" r:id="rId1"/>
    <p:sldLayoutId id="2147485434" r:id="rId2"/>
    <p:sldLayoutId id="214748543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20D795-8325-48E4-B4DF-52CE60F80932}"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65BCE64-6400-4F11-8CEC-D5C6BF08DBB0}"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2828309358"/>
      </p:ext>
    </p:extLst>
  </p:cSld>
  <p:clrMap bg1="lt1" tx1="dk1" bg2="lt2" tx2="dk2" accent1="accent1" accent2="accent2" accent3="accent3" accent4="accent4" accent5="accent5" accent6="accent6" hlink="hlink" folHlink="folHlink"/>
  <p:sldLayoutIdLst>
    <p:sldLayoutId id="2147485442" r:id="rId1"/>
    <p:sldLayoutId id="2147485443" r:id="rId2"/>
    <p:sldLayoutId id="214748544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20D795-8325-48E4-B4DF-52CE60F80932}"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65BCE64-6400-4F11-8CEC-D5C6BF08DBB0}"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4161338633"/>
      </p:ext>
    </p:extLst>
  </p:cSld>
  <p:clrMap bg1="lt1" tx1="dk1" bg2="lt2" tx2="dk2" accent1="accent1" accent2="accent2" accent3="accent3" accent4="accent4" accent5="accent5" accent6="accent6" hlink="hlink" folHlink="folHlink"/>
  <p:sldLayoutIdLst>
    <p:sldLayoutId id="2147485447" r:id="rId1"/>
    <p:sldLayoutId id="2147485448" r:id="rId2"/>
    <p:sldLayoutId id="214748544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F986C59-F988-4427-BFD5-AE2DC83BD909}"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DDC9BBE-0CD4-4623-B198-66F012DB61F6}"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2004915613"/>
      </p:ext>
    </p:extLst>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C402DF-100E-4855-85E2-146A814A01F4}"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62D452B-71AB-4704-B6A9-4671F460F882}" type="slidenum">
              <a:rPr lang="he-IL"/>
              <a:pPr>
                <a:defRPr/>
              </a:pPr>
              <a:t>‹#›</a:t>
            </a:fld>
            <a:endParaRPr lang="he-IL" dirty="0"/>
          </a:p>
        </p:txBody>
      </p:sp>
      <p:pic>
        <p:nvPicPr>
          <p:cNvPr id="6" name="Picture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738123295"/>
      </p:ext>
    </p:extLst>
  </p:cSld>
  <p:clrMap bg1="lt1" tx1="dk1" bg2="lt2" tx2="dk2" accent1="accent1" accent2="accent2" accent3="accent3" accent4="accent4" accent5="accent5" accent6="accent6" hlink="hlink" folHlink="folHlink"/>
  <p:sldLayoutIdLst>
    <p:sldLayoutId id="2147485457" r:id="rId1"/>
    <p:sldLayoutId id="2147485458" r:id="rId2"/>
    <p:sldLayoutId id="2147485459" r:id="rId3"/>
    <p:sldLayoutId id="214748546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CD06EB-52C3-4A54-8A96-DD4C0DCF21FC}"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DBB60D0-5671-4E94-8232-6CD61F0B9183}"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1088958212"/>
      </p:ext>
    </p:extLst>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8DC9219-6F0F-4B93-9557-26F277D05B63}"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027650D-542F-42C6-BBB5-856CD0E232A7}"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391" r:id="rId1"/>
    <p:sldLayoutId id="2147485392" r:id="rId2"/>
    <p:sldLayoutId id="214748539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1394095174"/>
      </p:ext>
    </p:extLst>
  </p:cSld>
  <p:clrMap bg1="lt1" tx1="dk1" bg2="lt2" tx2="dk2" accent1="accent1" accent2="accent2" accent3="accent3" accent4="accent4" accent5="accent5" accent6="accent6" hlink="hlink" folHlink="folHlink"/>
  <p:sldLayoutIdLst>
    <p:sldLayoutId id="2147485467" r:id="rId1"/>
    <p:sldLayoutId id="2147485468" r:id="rId2"/>
    <p:sldLayoutId id="214748546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979521926"/>
      </p:ext>
    </p:extLst>
  </p:cSld>
  <p:clrMap bg1="lt1" tx1="dk1" bg2="lt2" tx2="dk2" accent1="accent1" accent2="accent2" accent3="accent3" accent4="accent4" accent5="accent5" accent6="accent6" hlink="hlink" folHlink="folHlink"/>
  <p:sldLayoutIdLst>
    <p:sldLayoutId id="2147485471" r:id="rId1"/>
    <p:sldLayoutId id="2147485472" r:id="rId2"/>
    <p:sldLayoutId id="214748547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2461104472"/>
      </p:ext>
    </p:extLst>
  </p:cSld>
  <p:clrMap bg1="lt1" tx1="dk1" bg2="lt2" tx2="dk2" accent1="accent1" accent2="accent2" accent3="accent3" accent4="accent4" accent5="accent5" accent6="accent6" hlink="hlink" folHlink="folHlink"/>
  <p:sldLayoutIdLst>
    <p:sldLayoutId id="2147485475" r:id="rId1"/>
    <p:sldLayoutId id="2147485476" r:id="rId2"/>
    <p:sldLayoutId id="214748547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3837429649"/>
      </p:ext>
    </p:extLst>
  </p:cSld>
  <p:clrMap bg1="lt1" tx1="dk1" bg2="lt2" tx2="dk2" accent1="accent1" accent2="accent2" accent3="accent3" accent4="accent4" accent5="accent5" accent6="accent6" hlink="hlink" folHlink="folHlink"/>
  <p:sldLayoutIdLst>
    <p:sldLayoutId id="2147485480" r:id="rId1"/>
    <p:sldLayoutId id="2147485481" r:id="rId2"/>
    <p:sldLayoutId id="214748548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C402DF-100E-4855-85E2-146A814A01F4}"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62D452B-71AB-4704-B6A9-4671F460F882}" type="slidenum">
              <a:rPr lang="he-IL"/>
              <a:pPr>
                <a:defRPr/>
              </a:pPr>
              <a:t>‹#›</a:t>
            </a:fld>
            <a:endParaRPr lang="he-IL" dirty="0"/>
          </a:p>
        </p:txBody>
      </p:sp>
    </p:spTree>
    <p:extLst>
      <p:ext uri="{BB962C8B-B14F-4D97-AF65-F5344CB8AC3E}">
        <p14:creationId xmlns:p14="http://schemas.microsoft.com/office/powerpoint/2010/main" val="3021985692"/>
      </p:ext>
    </p:extLst>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extLst>
      <p:ext uri="{BB962C8B-B14F-4D97-AF65-F5344CB8AC3E}">
        <p14:creationId xmlns:p14="http://schemas.microsoft.com/office/powerpoint/2010/main" val="3964383157"/>
      </p:ext>
    </p:extLst>
  </p:cSld>
  <p:clrMap bg1="lt1" tx1="dk1" bg2="lt2" tx2="dk2" accent1="accent1" accent2="accent2" accent3="accent3" accent4="accent4" accent5="accent5" accent6="accent6" hlink="hlink" folHlink="folHlink"/>
  <p:sldLayoutIdLst>
    <p:sldLayoutId id="2147485491" r:id="rId1"/>
    <p:sldLayoutId id="2147485492" r:id="rId2"/>
    <p:sldLayoutId id="214748549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2"/>
            <a:ext cx="2133600" cy="365125"/>
          </a:xfrm>
          <a:prstGeom prst="rect">
            <a:avLst/>
          </a:prstGeom>
        </p:spPr>
        <p:txBody>
          <a:bodyPr vert="horz" lIns="91374" tIns="45687" rIns="91374" bIns="45687"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6DC08B-5E75-4A5D-93D3-F0C7FE1B109A}"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74" tIns="45687" rIns="91374" bIns="45687"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6"/>
            <a:ext cx="2133600" cy="365125"/>
          </a:xfrm>
          <a:prstGeom prst="rect">
            <a:avLst/>
          </a:prstGeom>
        </p:spPr>
        <p:txBody>
          <a:bodyPr lIns="91374" tIns="45687" rIns="91374" bIns="45687"/>
          <a:lstStyle>
            <a:lvl1pPr algn="l" fontAlgn="auto">
              <a:spcBef>
                <a:spcPts val="0"/>
              </a:spcBef>
              <a:spcAft>
                <a:spcPts val="0"/>
              </a:spcAft>
              <a:defRPr>
                <a:solidFill>
                  <a:srgbClr val="FFFCF7"/>
                </a:solidFill>
                <a:latin typeface="+mn-lt"/>
                <a:cs typeface="+mn-cs"/>
              </a:defRPr>
            </a:lvl1pPr>
          </a:lstStyle>
          <a:p>
            <a:pPr>
              <a:defRPr/>
            </a:pPr>
            <a:fld id="{ADB4AF46-39F4-4CCE-A551-2F62A563D1C5}" type="slidenum">
              <a:rPr lang="he-IL"/>
              <a:pPr>
                <a:defRPr/>
              </a:pPr>
              <a:t>‹#›</a:t>
            </a:fld>
            <a:endParaRPr lang="he-IL" dirty="0"/>
          </a:p>
        </p:txBody>
      </p:sp>
    </p:spTree>
    <p:extLst>
      <p:ext uri="{BB962C8B-B14F-4D97-AF65-F5344CB8AC3E}">
        <p14:creationId xmlns:p14="http://schemas.microsoft.com/office/powerpoint/2010/main" val="2718355502"/>
      </p:ext>
    </p:extLst>
  </p:cSld>
  <p:clrMap bg1="lt1" tx1="dk1" bg2="lt2" tx2="dk2" accent1="accent1" accent2="accent2" accent3="accent3" accent4="accent4" accent5="accent5" accent6="accent6" hlink="hlink" folHlink="folHlink"/>
  <p:sldLayoutIdLst>
    <p:sldLayoutId id="2147485495" r:id="rId1"/>
    <p:sldLayoutId id="2147485496" r:id="rId2"/>
    <p:sldLayoutId id="214748549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6806" algn="r" rtl="1" fontAlgn="base">
        <a:spcBef>
          <a:spcPct val="0"/>
        </a:spcBef>
        <a:spcAft>
          <a:spcPct val="0"/>
        </a:spcAft>
        <a:defRPr sz="4400">
          <a:solidFill>
            <a:schemeClr val="tx1"/>
          </a:solidFill>
          <a:latin typeface="Calibri" pitchFamily="34" charset="0"/>
          <a:cs typeface="Times New Roman" pitchFamily="18" charset="0"/>
        </a:defRPr>
      </a:lvl6pPr>
      <a:lvl7pPr marL="913658" algn="r" rtl="1" fontAlgn="base">
        <a:spcBef>
          <a:spcPct val="0"/>
        </a:spcBef>
        <a:spcAft>
          <a:spcPct val="0"/>
        </a:spcAft>
        <a:defRPr sz="4400">
          <a:solidFill>
            <a:schemeClr val="tx1"/>
          </a:solidFill>
          <a:latin typeface="Calibri" pitchFamily="34" charset="0"/>
          <a:cs typeface="Times New Roman" pitchFamily="18" charset="0"/>
        </a:defRPr>
      </a:lvl7pPr>
      <a:lvl8pPr marL="1370478" algn="r" rtl="1" fontAlgn="base">
        <a:spcBef>
          <a:spcPct val="0"/>
        </a:spcBef>
        <a:spcAft>
          <a:spcPct val="0"/>
        </a:spcAft>
        <a:defRPr sz="4400">
          <a:solidFill>
            <a:schemeClr val="tx1"/>
          </a:solidFill>
          <a:latin typeface="Calibri" pitchFamily="34" charset="0"/>
          <a:cs typeface="Times New Roman" pitchFamily="18" charset="0"/>
        </a:defRPr>
      </a:lvl8pPr>
      <a:lvl9pPr marL="1827314"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605" indent="-342605"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55" indent="-285519"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060" indent="-228402"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880" indent="-228402"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716" indent="-228402"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521"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58"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79"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99"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3658" rtl="1" eaLnBrk="1" latinLnBrk="0" hangingPunct="1">
        <a:defRPr sz="1800" kern="1200">
          <a:solidFill>
            <a:schemeClr val="tx1"/>
          </a:solidFill>
          <a:latin typeface="+mn-lt"/>
          <a:ea typeface="+mn-ea"/>
          <a:cs typeface="+mn-cs"/>
        </a:defRPr>
      </a:lvl1pPr>
      <a:lvl2pPr marL="456806" algn="r" defTabSz="913658" rtl="1" eaLnBrk="1" latinLnBrk="0" hangingPunct="1">
        <a:defRPr sz="1800" kern="1200">
          <a:solidFill>
            <a:schemeClr val="tx1"/>
          </a:solidFill>
          <a:latin typeface="+mn-lt"/>
          <a:ea typeface="+mn-ea"/>
          <a:cs typeface="+mn-cs"/>
        </a:defRPr>
      </a:lvl2pPr>
      <a:lvl3pPr marL="913658" algn="r" defTabSz="913658" rtl="1" eaLnBrk="1" latinLnBrk="0" hangingPunct="1">
        <a:defRPr sz="1800" kern="1200">
          <a:solidFill>
            <a:schemeClr val="tx1"/>
          </a:solidFill>
          <a:latin typeface="+mn-lt"/>
          <a:ea typeface="+mn-ea"/>
          <a:cs typeface="+mn-cs"/>
        </a:defRPr>
      </a:lvl3pPr>
      <a:lvl4pPr marL="1370478" algn="r" defTabSz="913658" rtl="1" eaLnBrk="1" latinLnBrk="0" hangingPunct="1">
        <a:defRPr sz="1800" kern="1200">
          <a:solidFill>
            <a:schemeClr val="tx1"/>
          </a:solidFill>
          <a:latin typeface="+mn-lt"/>
          <a:ea typeface="+mn-ea"/>
          <a:cs typeface="+mn-cs"/>
        </a:defRPr>
      </a:lvl4pPr>
      <a:lvl5pPr marL="1827314" algn="r" defTabSz="913658" rtl="1" eaLnBrk="1" latinLnBrk="0" hangingPunct="1">
        <a:defRPr sz="1800" kern="1200">
          <a:solidFill>
            <a:schemeClr val="tx1"/>
          </a:solidFill>
          <a:latin typeface="+mn-lt"/>
          <a:ea typeface="+mn-ea"/>
          <a:cs typeface="+mn-cs"/>
        </a:defRPr>
      </a:lvl5pPr>
      <a:lvl6pPr marL="2284119" algn="r" defTabSz="913658" rtl="1" eaLnBrk="1" latinLnBrk="0" hangingPunct="1">
        <a:defRPr sz="1800" kern="1200">
          <a:solidFill>
            <a:schemeClr val="tx1"/>
          </a:solidFill>
          <a:latin typeface="+mn-lt"/>
          <a:ea typeface="+mn-ea"/>
          <a:cs typeface="+mn-cs"/>
        </a:defRPr>
      </a:lvl6pPr>
      <a:lvl7pPr marL="2740925" algn="r" defTabSz="913658" rtl="1" eaLnBrk="1" latinLnBrk="0" hangingPunct="1">
        <a:defRPr sz="1800" kern="1200">
          <a:solidFill>
            <a:schemeClr val="tx1"/>
          </a:solidFill>
          <a:latin typeface="+mn-lt"/>
          <a:ea typeface="+mn-ea"/>
          <a:cs typeface="+mn-cs"/>
        </a:defRPr>
      </a:lvl7pPr>
      <a:lvl8pPr marL="3197760" algn="r" defTabSz="913658" rtl="1" eaLnBrk="1" latinLnBrk="0" hangingPunct="1">
        <a:defRPr sz="1800" kern="1200">
          <a:solidFill>
            <a:schemeClr val="tx1"/>
          </a:solidFill>
          <a:latin typeface="+mn-lt"/>
          <a:ea typeface="+mn-ea"/>
          <a:cs typeface="+mn-cs"/>
        </a:defRPr>
      </a:lvl8pPr>
      <a:lvl9pPr marL="3654583" algn="r" defTabSz="913658"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2"/>
            <a:ext cx="2133600" cy="365125"/>
          </a:xfrm>
          <a:prstGeom prst="rect">
            <a:avLst/>
          </a:prstGeom>
        </p:spPr>
        <p:txBody>
          <a:bodyPr vert="horz" lIns="91374" tIns="45687" rIns="91374" bIns="45687"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6DC08B-5E75-4A5D-93D3-F0C7FE1B109A}" type="datetime8">
              <a:rPr lang="he-IL">
                <a:solidFill>
                  <a:prstClr val="black">
                    <a:tint val="75000"/>
                  </a:prstClr>
                </a:solidFill>
              </a:rPr>
              <a:pPr>
                <a:defRPr/>
              </a:pPr>
              <a:t>29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74" tIns="45687" rIns="91374" bIns="45687"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6"/>
            <a:ext cx="2133600" cy="365125"/>
          </a:xfrm>
          <a:prstGeom prst="rect">
            <a:avLst/>
          </a:prstGeom>
        </p:spPr>
        <p:txBody>
          <a:bodyPr lIns="91374" tIns="45687" rIns="91374" bIns="45687"/>
          <a:lstStyle>
            <a:lvl1pPr algn="l" fontAlgn="auto">
              <a:spcBef>
                <a:spcPts val="0"/>
              </a:spcBef>
              <a:spcAft>
                <a:spcPts val="0"/>
              </a:spcAft>
              <a:defRPr>
                <a:solidFill>
                  <a:srgbClr val="FFFCF7"/>
                </a:solidFill>
                <a:latin typeface="+mn-lt"/>
                <a:cs typeface="+mn-cs"/>
              </a:defRPr>
            </a:lvl1pPr>
          </a:lstStyle>
          <a:p>
            <a:pPr>
              <a:defRPr/>
            </a:pPr>
            <a:fld id="{ADB4AF46-39F4-4CCE-A551-2F62A563D1C5}" type="slidenum">
              <a:rPr lang="he-IL"/>
              <a:pPr>
                <a:defRPr/>
              </a:pPr>
              <a:t>‹#›</a:t>
            </a:fld>
            <a:endParaRPr lang="he-IL" dirty="0"/>
          </a:p>
        </p:txBody>
      </p:sp>
    </p:spTree>
    <p:extLst>
      <p:ext uri="{BB962C8B-B14F-4D97-AF65-F5344CB8AC3E}">
        <p14:creationId xmlns:p14="http://schemas.microsoft.com/office/powerpoint/2010/main" val="2781165537"/>
      </p:ext>
    </p:extLst>
  </p:cSld>
  <p:clrMap bg1="lt1" tx1="dk1" bg2="lt2" tx2="dk2" accent1="accent1" accent2="accent2" accent3="accent3" accent4="accent4" accent5="accent5" accent6="accent6" hlink="hlink" folHlink="folHlink"/>
  <p:sldLayoutIdLst>
    <p:sldLayoutId id="2147485499" r:id="rId1"/>
    <p:sldLayoutId id="2147485500" r:id="rId2"/>
    <p:sldLayoutId id="214748550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6806" algn="r" rtl="1" fontAlgn="base">
        <a:spcBef>
          <a:spcPct val="0"/>
        </a:spcBef>
        <a:spcAft>
          <a:spcPct val="0"/>
        </a:spcAft>
        <a:defRPr sz="4400">
          <a:solidFill>
            <a:schemeClr val="tx1"/>
          </a:solidFill>
          <a:latin typeface="Calibri" pitchFamily="34" charset="0"/>
          <a:cs typeface="Times New Roman" pitchFamily="18" charset="0"/>
        </a:defRPr>
      </a:lvl6pPr>
      <a:lvl7pPr marL="913658" algn="r" rtl="1" fontAlgn="base">
        <a:spcBef>
          <a:spcPct val="0"/>
        </a:spcBef>
        <a:spcAft>
          <a:spcPct val="0"/>
        </a:spcAft>
        <a:defRPr sz="4400">
          <a:solidFill>
            <a:schemeClr val="tx1"/>
          </a:solidFill>
          <a:latin typeface="Calibri" pitchFamily="34" charset="0"/>
          <a:cs typeface="Times New Roman" pitchFamily="18" charset="0"/>
        </a:defRPr>
      </a:lvl7pPr>
      <a:lvl8pPr marL="1370478" algn="r" rtl="1" fontAlgn="base">
        <a:spcBef>
          <a:spcPct val="0"/>
        </a:spcBef>
        <a:spcAft>
          <a:spcPct val="0"/>
        </a:spcAft>
        <a:defRPr sz="4400">
          <a:solidFill>
            <a:schemeClr val="tx1"/>
          </a:solidFill>
          <a:latin typeface="Calibri" pitchFamily="34" charset="0"/>
          <a:cs typeface="Times New Roman" pitchFamily="18" charset="0"/>
        </a:defRPr>
      </a:lvl8pPr>
      <a:lvl9pPr marL="1827314"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605" indent="-342605"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55" indent="-285519"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060" indent="-228402"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880" indent="-228402"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716" indent="-228402"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521"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58"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79"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99" indent="-228402" algn="r" defTabSz="913658"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3658" rtl="1" eaLnBrk="1" latinLnBrk="0" hangingPunct="1">
        <a:defRPr sz="1800" kern="1200">
          <a:solidFill>
            <a:schemeClr val="tx1"/>
          </a:solidFill>
          <a:latin typeface="+mn-lt"/>
          <a:ea typeface="+mn-ea"/>
          <a:cs typeface="+mn-cs"/>
        </a:defRPr>
      </a:lvl1pPr>
      <a:lvl2pPr marL="456806" algn="r" defTabSz="913658" rtl="1" eaLnBrk="1" latinLnBrk="0" hangingPunct="1">
        <a:defRPr sz="1800" kern="1200">
          <a:solidFill>
            <a:schemeClr val="tx1"/>
          </a:solidFill>
          <a:latin typeface="+mn-lt"/>
          <a:ea typeface="+mn-ea"/>
          <a:cs typeface="+mn-cs"/>
        </a:defRPr>
      </a:lvl2pPr>
      <a:lvl3pPr marL="913658" algn="r" defTabSz="913658" rtl="1" eaLnBrk="1" latinLnBrk="0" hangingPunct="1">
        <a:defRPr sz="1800" kern="1200">
          <a:solidFill>
            <a:schemeClr val="tx1"/>
          </a:solidFill>
          <a:latin typeface="+mn-lt"/>
          <a:ea typeface="+mn-ea"/>
          <a:cs typeface="+mn-cs"/>
        </a:defRPr>
      </a:lvl3pPr>
      <a:lvl4pPr marL="1370478" algn="r" defTabSz="913658" rtl="1" eaLnBrk="1" latinLnBrk="0" hangingPunct="1">
        <a:defRPr sz="1800" kern="1200">
          <a:solidFill>
            <a:schemeClr val="tx1"/>
          </a:solidFill>
          <a:latin typeface="+mn-lt"/>
          <a:ea typeface="+mn-ea"/>
          <a:cs typeface="+mn-cs"/>
        </a:defRPr>
      </a:lvl4pPr>
      <a:lvl5pPr marL="1827314" algn="r" defTabSz="913658" rtl="1" eaLnBrk="1" latinLnBrk="0" hangingPunct="1">
        <a:defRPr sz="1800" kern="1200">
          <a:solidFill>
            <a:schemeClr val="tx1"/>
          </a:solidFill>
          <a:latin typeface="+mn-lt"/>
          <a:ea typeface="+mn-ea"/>
          <a:cs typeface="+mn-cs"/>
        </a:defRPr>
      </a:lvl5pPr>
      <a:lvl6pPr marL="2284119" algn="r" defTabSz="913658" rtl="1" eaLnBrk="1" latinLnBrk="0" hangingPunct="1">
        <a:defRPr sz="1800" kern="1200">
          <a:solidFill>
            <a:schemeClr val="tx1"/>
          </a:solidFill>
          <a:latin typeface="+mn-lt"/>
          <a:ea typeface="+mn-ea"/>
          <a:cs typeface="+mn-cs"/>
        </a:defRPr>
      </a:lvl6pPr>
      <a:lvl7pPr marL="2740925" algn="r" defTabSz="913658" rtl="1" eaLnBrk="1" latinLnBrk="0" hangingPunct="1">
        <a:defRPr sz="1800" kern="1200">
          <a:solidFill>
            <a:schemeClr val="tx1"/>
          </a:solidFill>
          <a:latin typeface="+mn-lt"/>
          <a:ea typeface="+mn-ea"/>
          <a:cs typeface="+mn-cs"/>
        </a:defRPr>
      </a:lvl7pPr>
      <a:lvl8pPr marL="3197760" algn="r" defTabSz="913658" rtl="1" eaLnBrk="1" latinLnBrk="0" hangingPunct="1">
        <a:defRPr sz="1800" kern="1200">
          <a:solidFill>
            <a:schemeClr val="tx1"/>
          </a:solidFill>
          <a:latin typeface="+mn-lt"/>
          <a:ea typeface="+mn-ea"/>
          <a:cs typeface="+mn-cs"/>
        </a:defRPr>
      </a:lvl8pPr>
      <a:lvl9pPr marL="3654583" algn="r" defTabSz="913658"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0CD04E6-E058-4ABF-B0D7-B4792C2D2751}"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3F65B5E-9DB4-4E34-A2CD-6C6119A94E6E}"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394" r:id="rId1"/>
    <p:sldLayoutId id="2147485395" r:id="rId2"/>
    <p:sldLayoutId id="214748539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C364314-8406-43D9-99FA-410B7A440A27}"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49EB094-87E2-48A3-A976-06FEB59A1FA5}"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397" r:id="rId1"/>
    <p:sldLayoutId id="2147485398" r:id="rId2"/>
    <p:sldLayoutId id="214748539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BAC562-03C5-4137-969D-90CF6DEF5B69}"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CAC91BE-0A90-43ED-A90C-9F9D5A2ED5B6}"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00" r:id="rId1"/>
    <p:sldLayoutId id="2147485401" r:id="rId2"/>
    <p:sldLayoutId id="214748540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F9B3460-51D3-4E34-9A93-B190FEF802C9}"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3C4A169-9C97-4D51-A358-9937A5146B18}"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03" r:id="rId1"/>
    <p:sldLayoutId id="2147485404" r:id="rId2"/>
    <p:sldLayoutId id="214748540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97FA84B-BB95-4444-8CD2-61665478718E}"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7DA391-2ED0-423C-BE76-07C2FE88CD3A}"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06" r:id="rId1"/>
    <p:sldLayoutId id="2147485407" r:id="rId2"/>
    <p:sldLayoutId id="214748540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BECB12D-A43E-4556-AA8C-AFFDEFE08CC1}"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2B2E538-07F1-4A24-948C-2EB84933311C}"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09" r:id="rId1"/>
    <p:sldLayoutId id="2147485410" r:id="rId2"/>
    <p:sldLayoutId id="214748541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E54F459-C9D8-4E63-A5E9-AA75CDF4DC0B}" type="datetime8">
              <a:rPr lang="he-IL"/>
              <a:pPr>
                <a:defRPr/>
              </a:pPr>
              <a:t>29 ספטמבר 17</a:t>
            </a:fld>
            <a:endParaRPr lang="he-I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4"/>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BC77838-1090-45F0-9238-2959E19B2F61}" type="slidenum">
              <a:rPr lang="he-IL"/>
              <a:pPr>
                <a:defRPr/>
              </a:pPr>
              <a:t>‹#›</a:t>
            </a:fld>
            <a:endParaRPr lang="he-IL"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69861" y="6609953"/>
            <a:ext cx="4766678" cy="182865"/>
          </a:xfrm>
          <a:prstGeom prst="rect">
            <a:avLst/>
          </a:prstGeom>
        </p:spPr>
      </p:pic>
    </p:spTree>
  </p:cSld>
  <p:clrMap bg1="lt1" tx1="dk1" bg2="lt2" tx2="dk2" accent1="accent1" accent2="accent2" accent3="accent3" accent4="accent4" accent5="accent5" accent6="accent6" hlink="hlink" folHlink="folHlink"/>
  <p:sldLayoutIdLst>
    <p:sldLayoutId id="2147485412" r:id="rId1"/>
    <p:sldLayoutId id="2147485413" r:id="rId2"/>
    <p:sldLayoutId id="214748541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hyperlink" Target="https://he.wikipedia.org/wiki/%D7%A7%D7%95%D7%91%D7%A5:Brainstem.png" TargetMode="External"/><Relationship Id="rId7" Type="http://schemas.openxmlformats.org/officeDocument/2006/relationships/hyperlink" Target="https://creativecommons.org/licenses/by-sa/2.1/jp/deed.en" TargetMode="External"/><Relationship Id="rId2" Type="http://schemas.openxmlformats.org/officeDocument/2006/relationships/notesSlide" Target="../notesSlides/notesSlide14.xml"/><Relationship Id="rId1" Type="http://schemas.openxmlformats.org/officeDocument/2006/relationships/slideLayout" Target="../slideLayouts/slideLayout55.xml"/><Relationship Id="rId6" Type="http://schemas.openxmlformats.org/officeDocument/2006/relationships/hyperlink" Target="https://commons.wikimedia.org/wiki/File:Brainstem.png" TargetMode="External"/><Relationship Id="rId5" Type="http://schemas.openxmlformats.org/officeDocument/2006/relationships/image" Target="../media/image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hyperlink" Target="https://creativecommons.org/licenses/by-sa/2.1/jp/deed.en" TargetMode="External"/><Relationship Id="rId5" Type="http://schemas.openxmlformats.org/officeDocument/2006/relationships/hyperlink" Target="https://commons.wikimedia.org/wiki/File:Brainstem.png"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hyperlink" Target="https://creativecommons.org/licenses/by-sa/2.1/jp/deed.en" TargetMode="External"/><Relationship Id="rId5" Type="http://schemas.openxmlformats.org/officeDocument/2006/relationships/hyperlink" Target="https://commons.wikimedia.org/wiki/File:Brainstem.png"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5.xml"/><Relationship Id="rId6" Type="http://schemas.openxmlformats.org/officeDocument/2006/relationships/image" Target="../media/image15.png"/><Relationship Id="rId5" Type="http://schemas.openxmlformats.org/officeDocument/2006/relationships/hyperlink" Target="https://creativecommons.org/licenses/by-sa/2.1/jp/deed.en" TargetMode="External"/><Relationship Id="rId4" Type="http://schemas.openxmlformats.org/officeDocument/2006/relationships/hyperlink" Target="https://commons.wikimedia.org/wiki/File:Brainstem.p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5.xml"/><Relationship Id="rId5" Type="http://schemas.openxmlformats.org/officeDocument/2006/relationships/image" Target="../media/image5.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5.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55.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5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upload.wikimedia.org/wikipedia/commons/0/00/Phineas_Gage_Cased_Daguerreotype_WilgusPhoto2008-12-19_Unretouched_Color.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5.xml"/><Relationship Id="rId5" Type="http://schemas.microsoft.com/office/2007/relationships/hdphoto" Target="../media/hdphoto1.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55.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www.shutterstock.com/subscribe?clicksrc=full_thumb" TargetMode="External"/><Relationship Id="rId2" Type="http://schemas.openxmlformats.org/officeDocument/2006/relationships/notesSlide" Target="../notesSlides/notesSlide31.xml"/><Relationship Id="rId1" Type="http://schemas.openxmlformats.org/officeDocument/2006/relationships/slideLayout" Target="../slideLayouts/slideLayout74.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55.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5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55.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55.xml"/><Relationship Id="rId5" Type="http://schemas.openxmlformats.org/officeDocument/2006/relationships/image" Target="../media/image32.jpe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74.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4.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5.xml"/><Relationship Id="rId5" Type="http://schemas.openxmlformats.org/officeDocument/2006/relationships/image" Target="../media/image5.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5.xml"/><Relationship Id="rId5" Type="http://schemas.microsoft.com/office/2007/relationships/hdphoto" Target="../media/hdphoto3.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105072" y="0"/>
            <a:ext cx="9315197" cy="6857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0" name="TextBox 9"/>
          <p:cNvSpPr txBox="1"/>
          <p:nvPr/>
        </p:nvSpPr>
        <p:spPr>
          <a:xfrm>
            <a:off x="4624005" y="836712"/>
            <a:ext cx="5040560" cy="3158493"/>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lnSpc>
                <a:spcPct val="200000"/>
              </a:lnSpc>
              <a:spcBef>
                <a:spcPts val="0"/>
              </a:spcBef>
              <a:spcAft>
                <a:spcPts val="0"/>
              </a:spcAft>
              <a:defRPr/>
            </a:pPr>
            <a:r>
              <a:rPr lang="he-IL" sz="5400" b="1" dirty="0">
                <a:solidFill>
                  <a:schemeClr val="tx2"/>
                </a:solidFill>
                <a:latin typeface="Arial"/>
                <a:cs typeface="Arial"/>
              </a:rPr>
              <a:t>ה</a:t>
            </a:r>
            <a:r>
              <a:rPr lang="he-IL" sz="5400" b="1" dirty="0" smtClean="0">
                <a:solidFill>
                  <a:schemeClr val="tx2"/>
                </a:solidFill>
                <a:latin typeface="Arial"/>
                <a:cs typeface="Arial"/>
              </a:rPr>
              <a:t>מוח – </a:t>
            </a:r>
          </a:p>
          <a:p>
            <a:pPr algn="ctr" fontAlgn="auto">
              <a:lnSpc>
                <a:spcPct val="200000"/>
              </a:lnSpc>
              <a:spcBef>
                <a:spcPts val="0"/>
              </a:spcBef>
              <a:spcAft>
                <a:spcPts val="0"/>
              </a:spcAft>
              <a:defRPr/>
            </a:pPr>
            <a:r>
              <a:rPr lang="he-IL" sz="5400" b="1" dirty="0" smtClean="0">
                <a:solidFill>
                  <a:schemeClr val="tx2"/>
                </a:solidFill>
                <a:latin typeface="Arial"/>
                <a:cs typeface="Arial"/>
              </a:rPr>
              <a:t>מבנה ותפקוד</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346" y="0"/>
            <a:ext cx="5245263" cy="6936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293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0" y="-27384"/>
            <a:ext cx="9252520" cy="1152128"/>
            <a:chOff x="-101942" y="-116417"/>
            <a:chExt cx="9252520" cy="1152128"/>
          </a:xfrm>
        </p:grpSpPr>
        <p:sp>
          <p:nvSpPr>
            <p:cNvPr id="40" name="Rectangle 17"/>
            <p:cNvSpPr/>
            <p:nvPr/>
          </p:nvSpPr>
          <p:spPr>
            <a:xfrm>
              <a:off x="-101942" y="-116417"/>
              <a:ext cx="9252520" cy="1152128"/>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1310"/>
              <a:ext cx="8210904" cy="954107"/>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איזה מוח (גזע המוח, המוח הקטן, או </a:t>
              </a:r>
              <a:r>
                <a:rPr lang="he-IL" sz="2800" b="1" kern="0" dirty="0">
                  <a:solidFill>
                    <a:srgbClr val="1F497D"/>
                  </a:solidFill>
                </a:rPr>
                <a:t>המוח </a:t>
              </a:r>
              <a:r>
                <a:rPr lang="he-IL" sz="2800" b="1" kern="0" dirty="0" smtClean="0">
                  <a:solidFill>
                    <a:srgbClr val="1F497D"/>
                  </a:solidFill>
                </a:rPr>
                <a:t>הגדול)</a:t>
              </a:r>
            </a:p>
            <a:p>
              <a:pPr fontAlgn="auto">
                <a:spcBef>
                  <a:spcPts val="0"/>
                </a:spcBef>
                <a:spcAft>
                  <a:spcPts val="0"/>
                </a:spcAft>
                <a:defRPr/>
              </a:pPr>
              <a:r>
                <a:rPr lang="he-IL" sz="2800" b="1" kern="0" dirty="0" smtClean="0">
                  <a:solidFill>
                    <a:srgbClr val="1F497D"/>
                  </a:solidFill>
                </a:rPr>
                <a:t>הוא </a:t>
              </a:r>
              <a:r>
                <a:rPr lang="he-IL" sz="2800" b="1" kern="0" dirty="0">
                  <a:solidFill>
                    <a:srgbClr val="1F497D"/>
                  </a:solidFill>
                </a:rPr>
                <a:t>המעורב העיקרי בפעולות הבאות: </a:t>
              </a:r>
              <a:endParaRPr lang="he-IL" sz="2800" b="1" kern="0" dirty="0" smtClean="0">
                <a:solidFill>
                  <a:srgbClr val="1F497D"/>
                </a:solidFill>
              </a:endParaRPr>
            </a:p>
          </p:txBody>
        </p:sp>
      </p:grpSp>
      <p:sp>
        <p:nvSpPr>
          <p:cNvPr id="4" name="מלבן 3"/>
          <p:cNvSpPr/>
          <p:nvPr/>
        </p:nvSpPr>
        <p:spPr>
          <a:xfrm>
            <a:off x="6079031" y="5374957"/>
            <a:ext cx="2701381" cy="646331"/>
          </a:xfrm>
          <a:prstGeom prst="rect">
            <a:avLst/>
          </a:prstGeom>
        </p:spPr>
        <p:txBody>
          <a:bodyPr wrap="none">
            <a:spAutoFit/>
          </a:bodyPr>
          <a:lstStyle/>
          <a:p>
            <a:r>
              <a:rPr lang="he-IL" b="1" kern="0" dirty="0" smtClean="0">
                <a:solidFill>
                  <a:srgbClr val="1F497D"/>
                </a:solidFill>
              </a:rPr>
              <a:t>תיאום בין תנועת האיברים </a:t>
            </a:r>
          </a:p>
          <a:p>
            <a:r>
              <a:rPr lang="he-IL" b="1" kern="0" dirty="0" smtClean="0">
                <a:solidFill>
                  <a:srgbClr val="1F497D"/>
                </a:solidFill>
              </a:rPr>
              <a:t>השונים בעת קפיצה על מוט</a:t>
            </a:r>
            <a:endParaRPr lang="he-IL" dirty="0">
              <a:solidFill>
                <a:prstClr val="black"/>
              </a:solidFill>
            </a:endParaRPr>
          </a:p>
        </p:txBody>
      </p:sp>
      <p:sp>
        <p:nvSpPr>
          <p:cNvPr id="20" name="מלבן 19"/>
          <p:cNvSpPr/>
          <p:nvPr/>
        </p:nvSpPr>
        <p:spPr>
          <a:xfrm>
            <a:off x="4036829" y="5363924"/>
            <a:ext cx="1101584" cy="369332"/>
          </a:xfrm>
          <a:prstGeom prst="rect">
            <a:avLst/>
          </a:prstGeom>
        </p:spPr>
        <p:txBody>
          <a:bodyPr wrap="none">
            <a:spAutoFit/>
          </a:bodyPr>
          <a:lstStyle/>
          <a:p>
            <a:r>
              <a:rPr lang="he-IL" b="1" kern="0" dirty="0" smtClean="0">
                <a:solidFill>
                  <a:srgbClr val="1F497D"/>
                </a:solidFill>
              </a:rPr>
              <a:t>סיפור סוד</a:t>
            </a:r>
            <a:endParaRPr lang="he-IL" dirty="0">
              <a:solidFill>
                <a:prstClr val="black"/>
              </a:solidFill>
            </a:endParaRPr>
          </a:p>
        </p:txBody>
      </p:sp>
      <p:sp>
        <p:nvSpPr>
          <p:cNvPr id="21" name="מלבן 20"/>
          <p:cNvSpPr/>
          <p:nvPr/>
        </p:nvSpPr>
        <p:spPr>
          <a:xfrm>
            <a:off x="1403648" y="5301208"/>
            <a:ext cx="662361" cy="369332"/>
          </a:xfrm>
          <a:prstGeom prst="rect">
            <a:avLst/>
          </a:prstGeom>
        </p:spPr>
        <p:txBody>
          <a:bodyPr wrap="none">
            <a:spAutoFit/>
          </a:bodyPr>
          <a:lstStyle/>
          <a:p>
            <a:r>
              <a:rPr lang="he-IL" b="1" kern="0" dirty="0" smtClean="0">
                <a:solidFill>
                  <a:srgbClr val="1F497D"/>
                </a:solidFill>
              </a:rPr>
              <a:t>עיכול</a:t>
            </a:r>
            <a:endParaRPr lang="he-IL" dirty="0">
              <a:solidFill>
                <a:prstClr val="black"/>
              </a:solidFill>
            </a:endParaRPr>
          </a:p>
        </p:txBody>
      </p:sp>
      <p:sp>
        <p:nvSpPr>
          <p:cNvPr id="22" name="מלבן 21"/>
          <p:cNvSpPr/>
          <p:nvPr/>
        </p:nvSpPr>
        <p:spPr>
          <a:xfrm>
            <a:off x="6819618" y="6052274"/>
            <a:ext cx="1220206" cy="369332"/>
          </a:xfrm>
          <a:prstGeom prst="rect">
            <a:avLst/>
          </a:prstGeom>
        </p:spPr>
        <p:txBody>
          <a:bodyPr wrap="none">
            <a:spAutoFit/>
          </a:bodyPr>
          <a:lstStyle/>
          <a:p>
            <a:r>
              <a:rPr lang="he-IL" b="1" kern="0" dirty="0" smtClean="0">
                <a:solidFill>
                  <a:srgbClr val="C00000"/>
                </a:solidFill>
              </a:rPr>
              <a:t>המוח הקטן</a:t>
            </a:r>
            <a:endParaRPr lang="he-IL" dirty="0">
              <a:solidFill>
                <a:srgbClr val="C00000"/>
              </a:solidFill>
            </a:endParaRPr>
          </a:p>
        </p:txBody>
      </p:sp>
      <p:sp>
        <p:nvSpPr>
          <p:cNvPr id="25" name="מלבן 24"/>
          <p:cNvSpPr/>
          <p:nvPr/>
        </p:nvSpPr>
        <p:spPr>
          <a:xfrm>
            <a:off x="3942252" y="6084004"/>
            <a:ext cx="1290738" cy="369332"/>
          </a:xfrm>
          <a:prstGeom prst="rect">
            <a:avLst/>
          </a:prstGeom>
        </p:spPr>
        <p:txBody>
          <a:bodyPr wrap="none">
            <a:spAutoFit/>
          </a:bodyPr>
          <a:lstStyle/>
          <a:p>
            <a:r>
              <a:rPr lang="he-IL" b="1" kern="0" dirty="0" smtClean="0">
                <a:solidFill>
                  <a:srgbClr val="C00000"/>
                </a:solidFill>
              </a:rPr>
              <a:t>המוח הגדול</a:t>
            </a:r>
            <a:endParaRPr lang="he-IL" dirty="0">
              <a:solidFill>
                <a:srgbClr val="C00000"/>
              </a:solidFill>
            </a:endParaRPr>
          </a:p>
        </p:txBody>
      </p:sp>
      <p:sp>
        <p:nvSpPr>
          <p:cNvPr id="26" name="מלבן 25"/>
          <p:cNvSpPr/>
          <p:nvPr/>
        </p:nvSpPr>
        <p:spPr>
          <a:xfrm>
            <a:off x="1187624" y="6084004"/>
            <a:ext cx="1066318" cy="369332"/>
          </a:xfrm>
          <a:prstGeom prst="rect">
            <a:avLst/>
          </a:prstGeom>
        </p:spPr>
        <p:txBody>
          <a:bodyPr wrap="none">
            <a:spAutoFit/>
          </a:bodyPr>
          <a:lstStyle/>
          <a:p>
            <a:r>
              <a:rPr lang="he-IL" b="1" kern="0" dirty="0" smtClean="0">
                <a:solidFill>
                  <a:srgbClr val="C00000"/>
                </a:solidFill>
              </a:rPr>
              <a:t>גזע המוח</a:t>
            </a:r>
            <a:endParaRPr lang="he-IL" dirty="0">
              <a:solidFill>
                <a:srgbClr val="C00000"/>
              </a:solidFill>
            </a:endParaRPr>
          </a:p>
        </p:txBody>
      </p:sp>
      <p:pic>
        <p:nvPicPr>
          <p:cNvPr id="27"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6965" y="1556792"/>
            <a:ext cx="2925515" cy="377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4700" y="1557338"/>
            <a:ext cx="25146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528" y="1612665"/>
            <a:ext cx="2592288" cy="368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79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0" y="-27384"/>
            <a:ext cx="9144000" cy="936104"/>
            <a:chOff x="-101942" y="-116417"/>
            <a:chExt cx="9144000" cy="936104"/>
          </a:xfrm>
        </p:grpSpPr>
        <p:sp>
          <p:nvSpPr>
            <p:cNvPr id="40" name="Rectangle 17"/>
            <p:cNvSpPr/>
            <p:nvPr/>
          </p:nvSpPr>
          <p:spPr>
            <a:xfrm>
              <a:off x="-101942" y="-116417"/>
              <a:ext cx="9144000" cy="936104"/>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8888"/>
              <a:ext cx="8210904" cy="523220"/>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איזה מוח אחראי על הפעולות הרצוניות?</a:t>
              </a:r>
            </a:p>
          </p:txBody>
        </p:sp>
      </p:grpSp>
      <p:sp>
        <p:nvSpPr>
          <p:cNvPr id="4" name="מלבן 3"/>
          <p:cNvSpPr/>
          <p:nvPr/>
        </p:nvSpPr>
        <p:spPr>
          <a:xfrm>
            <a:off x="6299942" y="1196752"/>
            <a:ext cx="2502608" cy="3539430"/>
          </a:xfrm>
          <a:prstGeom prst="rect">
            <a:avLst/>
          </a:prstGeom>
        </p:spPr>
        <p:txBody>
          <a:bodyPr wrap="none">
            <a:spAutoFit/>
          </a:bodyPr>
          <a:lstStyle/>
          <a:p>
            <a:pPr>
              <a:lnSpc>
                <a:spcPct val="200000"/>
              </a:lnSpc>
            </a:pPr>
            <a:r>
              <a:rPr lang="he-IL" sz="2800" b="1" kern="0" dirty="0" smtClean="0">
                <a:solidFill>
                  <a:srgbClr val="1F497D"/>
                </a:solidFill>
              </a:rPr>
              <a:t>א.   גזע המוח</a:t>
            </a:r>
          </a:p>
          <a:p>
            <a:pPr>
              <a:lnSpc>
                <a:spcPct val="200000"/>
              </a:lnSpc>
            </a:pPr>
            <a:r>
              <a:rPr lang="he-IL" sz="2800" b="1" kern="0" dirty="0" smtClean="0">
                <a:solidFill>
                  <a:srgbClr val="1F497D"/>
                </a:solidFill>
              </a:rPr>
              <a:t>ב.   המוח הקטן</a:t>
            </a:r>
          </a:p>
          <a:p>
            <a:pPr>
              <a:lnSpc>
                <a:spcPct val="200000"/>
              </a:lnSpc>
            </a:pPr>
            <a:r>
              <a:rPr lang="he-IL" sz="2800" b="1" kern="0" dirty="0" smtClean="0">
                <a:solidFill>
                  <a:srgbClr val="1F497D"/>
                </a:solidFill>
              </a:rPr>
              <a:t>ג.   מוח השדרה</a:t>
            </a:r>
          </a:p>
          <a:p>
            <a:pPr>
              <a:lnSpc>
                <a:spcPct val="200000"/>
              </a:lnSpc>
            </a:pPr>
            <a:r>
              <a:rPr lang="he-IL" sz="2800" b="1" kern="0" dirty="0" smtClean="0">
                <a:solidFill>
                  <a:srgbClr val="1F497D"/>
                </a:solidFill>
              </a:rPr>
              <a:t>ד.   המוח הגדול</a:t>
            </a:r>
            <a:endParaRPr lang="he-IL" sz="2800" dirty="0">
              <a:solidFill>
                <a:prstClr val="black"/>
              </a:solidFill>
            </a:endParaRPr>
          </a:p>
        </p:txBody>
      </p:sp>
    </p:spTree>
    <p:extLst>
      <p:ext uri="{BB962C8B-B14F-4D97-AF65-F5344CB8AC3E}">
        <p14:creationId xmlns:p14="http://schemas.microsoft.com/office/powerpoint/2010/main" val="219649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0" y="-27384"/>
            <a:ext cx="9144000" cy="936104"/>
            <a:chOff x="-101942" y="-116417"/>
            <a:chExt cx="9144000" cy="936104"/>
          </a:xfrm>
        </p:grpSpPr>
        <p:sp>
          <p:nvSpPr>
            <p:cNvPr id="40" name="Rectangle 17"/>
            <p:cNvSpPr/>
            <p:nvPr/>
          </p:nvSpPr>
          <p:spPr>
            <a:xfrm>
              <a:off x="-101942" y="-116417"/>
              <a:ext cx="9144000" cy="936104"/>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8888"/>
              <a:ext cx="8210904" cy="523220"/>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איזה מוח אחראי על הפעולות הרצוניות?</a:t>
              </a:r>
            </a:p>
          </p:txBody>
        </p:sp>
      </p:grpSp>
      <p:sp>
        <p:nvSpPr>
          <p:cNvPr id="4" name="מלבן 3"/>
          <p:cNvSpPr/>
          <p:nvPr/>
        </p:nvSpPr>
        <p:spPr>
          <a:xfrm>
            <a:off x="6299942" y="1196752"/>
            <a:ext cx="2502608" cy="3539430"/>
          </a:xfrm>
          <a:prstGeom prst="rect">
            <a:avLst/>
          </a:prstGeom>
        </p:spPr>
        <p:txBody>
          <a:bodyPr wrap="none">
            <a:spAutoFit/>
          </a:bodyPr>
          <a:lstStyle/>
          <a:p>
            <a:pPr>
              <a:lnSpc>
                <a:spcPct val="200000"/>
              </a:lnSpc>
            </a:pPr>
            <a:r>
              <a:rPr lang="he-IL" sz="2800" b="1" kern="0" dirty="0" smtClean="0">
                <a:solidFill>
                  <a:srgbClr val="1F497D"/>
                </a:solidFill>
              </a:rPr>
              <a:t>א.   גזע המוח</a:t>
            </a:r>
          </a:p>
          <a:p>
            <a:pPr>
              <a:lnSpc>
                <a:spcPct val="200000"/>
              </a:lnSpc>
            </a:pPr>
            <a:r>
              <a:rPr lang="he-IL" sz="2800" b="1" kern="0" dirty="0" smtClean="0">
                <a:solidFill>
                  <a:srgbClr val="1F497D"/>
                </a:solidFill>
              </a:rPr>
              <a:t>ב.   המוח הקטן</a:t>
            </a:r>
          </a:p>
          <a:p>
            <a:pPr>
              <a:lnSpc>
                <a:spcPct val="200000"/>
              </a:lnSpc>
            </a:pPr>
            <a:r>
              <a:rPr lang="he-IL" sz="2800" b="1" kern="0" dirty="0" smtClean="0">
                <a:solidFill>
                  <a:srgbClr val="1F497D"/>
                </a:solidFill>
              </a:rPr>
              <a:t>ג.   מוח השדרה</a:t>
            </a:r>
          </a:p>
          <a:p>
            <a:pPr>
              <a:lnSpc>
                <a:spcPct val="200000"/>
              </a:lnSpc>
            </a:pPr>
            <a:r>
              <a:rPr lang="he-IL" sz="2800" b="1" kern="0" dirty="0" smtClean="0">
                <a:solidFill>
                  <a:srgbClr val="1F497D"/>
                </a:solidFill>
              </a:rPr>
              <a:t>ד.   המוח הגדול</a:t>
            </a:r>
            <a:endParaRPr lang="he-IL" sz="2800" dirty="0">
              <a:solidFill>
                <a:prstClr val="black"/>
              </a:solidFill>
            </a:endParaRPr>
          </a:p>
        </p:txBody>
      </p:sp>
      <p:sp>
        <p:nvSpPr>
          <p:cNvPr id="3" name="אליפסה 2"/>
          <p:cNvSpPr/>
          <p:nvPr/>
        </p:nvSpPr>
        <p:spPr>
          <a:xfrm>
            <a:off x="8316416" y="4077072"/>
            <a:ext cx="576064" cy="50405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2650189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827584" y="1124744"/>
            <a:ext cx="7776865" cy="3456384"/>
            <a:chOff x="1187623" y="1124744"/>
            <a:chExt cx="7776865" cy="3456384"/>
          </a:xfrm>
        </p:grpSpPr>
        <p:sp>
          <p:nvSpPr>
            <p:cNvPr id="8" name="מלבן 7"/>
            <p:cNvSpPr/>
            <p:nvPr/>
          </p:nvSpPr>
          <p:spPr>
            <a:xfrm>
              <a:off x="1187623" y="1124744"/>
              <a:ext cx="7776865" cy="34563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2627784" y="2330624"/>
              <a:ext cx="482453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פירוט על המוחות השונים</a:t>
              </a:r>
              <a:endParaRPr lang="he-IL" sz="3200" b="1" dirty="0" smtClean="0">
                <a:solidFill>
                  <a:prstClr val="white"/>
                </a:solidFill>
                <a:latin typeface="Calibri" pitchFamily="34" charset="0"/>
                <a:cs typeface="Arial"/>
              </a:endParaRPr>
            </a:p>
          </p:txBody>
        </p:sp>
      </p:gr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762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https://upload.wikimedia.org/wikipedia/commons/thumb/7/7b/Brainstem.png/250px-Brainstem.png">
            <a:hlinkClick r:id="rId3"/>
          </p:cNvPr>
          <p:cNvPicPr>
            <a:picLocks noChangeAspect="1" noChangeArrowheads="1"/>
          </p:cNvPicPr>
          <p:nvPr/>
        </p:nvPicPr>
        <p:blipFill rotWithShape="1">
          <a:blip r:embed="rId4">
            <a:extLst>
              <a:ext uri="{28A0092B-C50C-407E-A947-70E740481C1C}">
                <a14:useLocalDpi xmlns:a14="http://schemas.microsoft.com/office/drawing/2010/main"/>
              </a:ext>
            </a:extLst>
          </a:blip>
          <a:srcRect r="45156"/>
          <a:stretch/>
        </p:blipFill>
        <p:spPr bwMode="auto">
          <a:xfrm>
            <a:off x="0" y="600070"/>
            <a:ext cx="2989723" cy="3096344"/>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p:cNvSpPr/>
          <p:nvPr/>
        </p:nvSpPr>
        <p:spPr>
          <a:xfrm>
            <a:off x="179513" y="116632"/>
            <a:ext cx="8784976" cy="6480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324544" y="98376"/>
            <a:ext cx="920149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גזע המוח אחראי על "התחזוקה השוטפת" של הגוף</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2699792" y="1146224"/>
            <a:ext cx="6082236" cy="4154984"/>
          </a:xfrm>
          <a:prstGeom prst="rect">
            <a:avLst/>
          </a:prstGeom>
          <a:noFill/>
        </p:spPr>
        <p:txBody>
          <a:bodyPr wrap="square">
            <a:spAutoFit/>
          </a:bodyPr>
          <a:lstStyle/>
          <a:p>
            <a:pPr fontAlgn="auto">
              <a:spcBef>
                <a:spcPts val="0"/>
              </a:spcBef>
              <a:spcAft>
                <a:spcPts val="0"/>
              </a:spcAft>
              <a:defRPr/>
            </a:pPr>
            <a:r>
              <a:rPr lang="he-IL" sz="2400" b="1" kern="0" dirty="0" smtClean="0">
                <a:solidFill>
                  <a:srgbClr val="1F497D"/>
                </a:solidFill>
              </a:rPr>
              <a:t>גזע המוח אחראי על הפעלת האיברים הפנימיים כגון הלב והריאות.</a:t>
            </a: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a:solidFill>
                  <a:srgbClr val="1F497D"/>
                </a:solidFill>
              </a:rPr>
              <a:t>פעולות איברי המטרה בהשפעת גזע המוח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הן </a:t>
            </a:r>
            <a:r>
              <a:rPr lang="he-IL" sz="2400" b="1" kern="0" dirty="0">
                <a:solidFill>
                  <a:srgbClr val="1F497D"/>
                </a:solidFill>
              </a:rPr>
              <a:t>בלתי רצוניות. </a:t>
            </a:r>
            <a:endParaRPr lang="he-IL" sz="2400" b="1" kern="0" dirty="0" smtClean="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endParaRPr lang="he-IL" sz="2400" b="1" kern="0" dirty="0" smtClean="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smtClean="0">
                <a:solidFill>
                  <a:srgbClr val="1F497D"/>
                </a:solidFill>
              </a:rPr>
              <a:t>גזע המוח הוא מקום </a:t>
            </a:r>
            <a:r>
              <a:rPr lang="he-IL" sz="2400" b="1" kern="0" dirty="0">
                <a:solidFill>
                  <a:srgbClr val="1F497D"/>
                </a:solidFill>
              </a:rPr>
              <a:t>מעבר למסלולים </a:t>
            </a:r>
            <a:r>
              <a:rPr lang="he-IL" sz="2400" b="1" kern="0" dirty="0" smtClean="0">
                <a:solidFill>
                  <a:srgbClr val="1F497D"/>
                </a:solidFill>
              </a:rPr>
              <a:t>עצביים </a:t>
            </a:r>
            <a:r>
              <a:rPr lang="he-IL" sz="2400" b="1" kern="0" dirty="0">
                <a:solidFill>
                  <a:srgbClr val="1F497D"/>
                </a:solidFill>
              </a:rPr>
              <a:t>תחושתיים </a:t>
            </a:r>
            <a:r>
              <a:rPr lang="he-IL" sz="2400" b="1" kern="0" dirty="0" smtClean="0">
                <a:solidFill>
                  <a:srgbClr val="1F497D"/>
                </a:solidFill>
              </a:rPr>
              <a:t>ותנועתיים, מהגוף </a:t>
            </a:r>
            <a:r>
              <a:rPr lang="he-IL" sz="2400" b="1" kern="0" dirty="0">
                <a:solidFill>
                  <a:srgbClr val="1F497D"/>
                </a:solidFill>
              </a:rPr>
              <a:t>אל שאר מוחות הגולגולת, ומהם אל הגוף</a:t>
            </a:r>
            <a:r>
              <a:rPr lang="he-IL" sz="2400" b="1" kern="0" dirty="0" smtClean="0">
                <a:solidFill>
                  <a:srgbClr val="1F497D"/>
                </a:solidFill>
              </a:rPr>
              <a:t>.</a:t>
            </a:r>
            <a:endParaRPr lang="he-IL" sz="2400" b="1" kern="0" dirty="0">
              <a:solidFill>
                <a:srgbClr val="1F497D"/>
              </a:solidFill>
            </a:endParaRPr>
          </a:p>
        </p:txBody>
      </p:sp>
      <p:pic>
        <p:nvPicPr>
          <p:cNvPr id="11" name="Picture 5" descr="https://upload.wikimedia.org/wikipedia/commons/thumb/7/7b/Brainstem.png/250px-Brainstem.png">
            <a:hlinkClick r:id="rId3"/>
          </p:cNvPr>
          <p:cNvPicPr>
            <a:picLocks noChangeAspect="1" noChangeArrowheads="1"/>
          </p:cNvPicPr>
          <p:nvPr/>
        </p:nvPicPr>
        <p:blipFill rotWithShape="1">
          <a:blip r:embed="rId4">
            <a:extLst>
              <a:ext uri="{28A0092B-C50C-407E-A947-70E740481C1C}">
                <a14:useLocalDpi xmlns:a14="http://schemas.microsoft.com/office/drawing/2010/main"/>
              </a:ext>
            </a:extLst>
          </a:blip>
          <a:srcRect l="57640"/>
          <a:stretch/>
        </p:blipFill>
        <p:spPr bwMode="auto">
          <a:xfrm>
            <a:off x="534622" y="3429000"/>
            <a:ext cx="2309186"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179513" y="6350169"/>
            <a:ext cx="3098243" cy="507831"/>
          </a:xfrm>
          <a:prstGeom prst="rect">
            <a:avLst/>
          </a:prstGeom>
        </p:spPr>
        <p:txBody>
          <a:bodyPr wrap="square">
            <a:spAutoFit/>
          </a:bodyPr>
          <a:lstStyle/>
          <a:p>
            <a:pPr algn="l"/>
            <a:r>
              <a:rPr lang="en-US" sz="900" dirty="0"/>
              <a:t>Images are generated by Life Science Databases(LSDB), </a:t>
            </a:r>
            <a:r>
              <a:rPr lang="en-US" sz="900" u="sng" dirty="0">
                <a:hlinkClick r:id="rId6"/>
              </a:rPr>
              <a:t>Wikipedia</a:t>
            </a:r>
            <a:r>
              <a:rPr lang="en-US" sz="900" dirty="0"/>
              <a:t>, </a:t>
            </a:r>
            <a:r>
              <a:rPr lang="en-US" sz="900" u="sng" dirty="0">
                <a:hlinkClick r:id="rId7"/>
              </a:rPr>
              <a:t>CC BY-SA 2.1 JP</a:t>
            </a:r>
            <a:r>
              <a:rPr lang="en-US" sz="900" dirty="0"/>
              <a:t> </a:t>
            </a:r>
          </a:p>
          <a:p>
            <a:pPr algn="l"/>
            <a:r>
              <a:rPr lang="he-IL" sz="900" dirty="0"/>
              <a:t> </a:t>
            </a:r>
            <a:endParaRPr lang="en-US" sz="900" dirty="0"/>
          </a:p>
        </p:txBody>
      </p:sp>
    </p:spTree>
    <p:extLst>
      <p:ext uri="{BB962C8B-B14F-4D97-AF65-F5344CB8AC3E}">
        <p14:creationId xmlns:p14="http://schemas.microsoft.com/office/powerpoint/2010/main" val="18585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fade">
                                      <p:cBhvr>
                                        <p:cTn id="1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קבוצה 21"/>
          <p:cNvGrpSpPr/>
          <p:nvPr/>
        </p:nvGrpSpPr>
        <p:grpSpPr>
          <a:xfrm>
            <a:off x="525191" y="836712"/>
            <a:ext cx="7935241" cy="2495945"/>
            <a:chOff x="467544" y="957609"/>
            <a:chExt cx="7935241" cy="2495945"/>
          </a:xfrm>
        </p:grpSpPr>
        <p:sp>
          <p:nvSpPr>
            <p:cNvPr id="6" name="מלבן 5"/>
            <p:cNvSpPr/>
            <p:nvPr/>
          </p:nvSpPr>
          <p:spPr>
            <a:xfrm>
              <a:off x="467544" y="957609"/>
              <a:ext cx="4858100" cy="1938992"/>
            </a:xfrm>
            <a:prstGeom prst="rect">
              <a:avLst/>
            </a:prstGeom>
            <a:noFill/>
          </p:spPr>
          <p:txBody>
            <a:bodyPr wrap="square">
              <a:spAutoFit/>
            </a:bodyPr>
            <a:lstStyle/>
            <a:p>
              <a:pPr fontAlgn="auto">
                <a:spcBef>
                  <a:spcPts val="0"/>
                </a:spcBef>
                <a:spcAft>
                  <a:spcPts val="0"/>
                </a:spcAft>
                <a:defRPr/>
              </a:pPr>
              <a:r>
                <a:rPr lang="he-IL" sz="2400" b="1" kern="0" dirty="0">
                  <a:solidFill>
                    <a:srgbClr val="1F497D"/>
                  </a:solidFill>
                </a:rPr>
                <a:t>חלקיו העיקריים של מוח הביניים </a:t>
              </a:r>
              <a:r>
                <a:rPr lang="he-IL" sz="2400" b="1" kern="0" dirty="0" smtClean="0">
                  <a:solidFill>
                    <a:srgbClr val="1F497D"/>
                  </a:solidFill>
                </a:rPr>
                <a:t>הם:</a:t>
              </a:r>
            </a:p>
            <a:p>
              <a:pPr fontAlgn="auto">
                <a:spcBef>
                  <a:spcPts val="0"/>
                </a:spcBef>
                <a:spcAft>
                  <a:spcPts val="0"/>
                </a:spcAft>
                <a:defRPr/>
              </a:pP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 </a:t>
              </a:r>
              <a:r>
                <a:rPr lang="he-IL" sz="2400" b="1" kern="0" dirty="0" err="1">
                  <a:solidFill>
                    <a:srgbClr val="1F497D"/>
                  </a:solidFill>
                </a:rPr>
                <a:t>התָלָמוּס</a:t>
              </a:r>
              <a:r>
                <a:rPr lang="he-IL" sz="2400" b="1" kern="0" dirty="0">
                  <a:solidFill>
                    <a:srgbClr val="1F497D"/>
                  </a:solidFill>
                </a:rPr>
                <a:t>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וההִיפוֹתָלָמוּס</a:t>
              </a:r>
              <a:endParaRPr lang="he-IL" sz="2400" b="1" kern="0" dirty="0">
                <a:solidFill>
                  <a:srgbClr val="1F497D"/>
                </a:solidFill>
              </a:endParaRPr>
            </a:p>
            <a:p>
              <a:pPr fontAlgn="auto">
                <a:spcBef>
                  <a:spcPts val="0"/>
                </a:spcBef>
                <a:spcAft>
                  <a:spcPts val="0"/>
                </a:spcAft>
                <a:defRPr/>
              </a:pPr>
              <a:r>
                <a:rPr lang="he-IL" sz="2400" b="1" kern="0" dirty="0" smtClean="0">
                  <a:solidFill>
                    <a:srgbClr val="1F497D"/>
                  </a:solidFill>
                </a:rPr>
                <a:t> </a:t>
              </a:r>
            </a:p>
          </p:txBody>
        </p:sp>
        <p:pic>
          <p:nvPicPr>
            <p:cNvPr id="3" name="Picture 2" descr="https://upload.wikimedia.org/wikipedia/commons/7/7d/Diencephalon.png"/>
            <p:cNvPicPr>
              <a:picLocks noChangeAspect="1" noChangeArrowheads="1"/>
            </p:cNvPicPr>
            <p:nvPr/>
          </p:nvPicPr>
          <p:blipFill rotWithShape="1">
            <a:blip r:embed="rId3">
              <a:extLst>
                <a:ext uri="{28A0092B-C50C-407E-A947-70E740481C1C}">
                  <a14:useLocalDpi xmlns:a14="http://schemas.microsoft.com/office/drawing/2010/main" val="0"/>
                </a:ext>
              </a:extLst>
            </a:blip>
            <a:srcRect l="3576" t="9969" r="46151" b="9834"/>
            <a:stretch/>
          </p:blipFill>
          <p:spPr bwMode="auto">
            <a:xfrm>
              <a:off x="5652120" y="957887"/>
              <a:ext cx="2750665" cy="249566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מחבר ישר 16"/>
            <p:cNvCxnSpPr/>
            <p:nvPr/>
          </p:nvCxnSpPr>
          <p:spPr>
            <a:xfrm>
              <a:off x="5541668" y="2060848"/>
              <a:ext cx="1485784" cy="1"/>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a:off x="5541668" y="2276873"/>
              <a:ext cx="1164188"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 name="מלבן 7"/>
          <p:cNvSpPr/>
          <p:nvPr/>
        </p:nvSpPr>
        <p:spPr>
          <a:xfrm>
            <a:off x="0" y="116632"/>
            <a:ext cx="9143999" cy="6480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252536" y="98376"/>
            <a:ext cx="920149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מוח הביניים</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179513" y="6453336"/>
            <a:ext cx="3098243" cy="507831"/>
          </a:xfrm>
          <a:prstGeom prst="rect">
            <a:avLst/>
          </a:prstGeom>
        </p:spPr>
        <p:txBody>
          <a:bodyPr wrap="square">
            <a:spAutoFit/>
          </a:bodyPr>
          <a:lstStyle/>
          <a:p>
            <a:pPr algn="l"/>
            <a:r>
              <a:rPr lang="en-US" sz="900" dirty="0">
                <a:solidFill>
                  <a:prstClr val="black"/>
                </a:solidFill>
              </a:rPr>
              <a:t>Images are generated by Life Science Databases(LSDB), </a:t>
            </a:r>
            <a:r>
              <a:rPr lang="en-US" sz="900" u="sng" dirty="0">
                <a:solidFill>
                  <a:prstClr val="black"/>
                </a:solidFill>
                <a:hlinkClick r:id="rId5"/>
              </a:rPr>
              <a:t>Wikipedia</a:t>
            </a:r>
            <a:r>
              <a:rPr lang="en-US" sz="900" dirty="0">
                <a:solidFill>
                  <a:prstClr val="black"/>
                </a:solidFill>
              </a:rPr>
              <a:t>, </a:t>
            </a:r>
            <a:r>
              <a:rPr lang="en-US" sz="900" u="sng" dirty="0">
                <a:solidFill>
                  <a:prstClr val="black"/>
                </a:solidFill>
                <a:hlinkClick r:id="rId6"/>
              </a:rPr>
              <a:t>CC BY-SA 2.1 JP</a:t>
            </a:r>
            <a:r>
              <a:rPr lang="en-US" sz="900" dirty="0">
                <a:solidFill>
                  <a:prstClr val="black"/>
                </a:solidFill>
              </a:rPr>
              <a:t> </a:t>
            </a:r>
          </a:p>
          <a:p>
            <a:pPr algn="l"/>
            <a:r>
              <a:rPr lang="he-IL" sz="900" dirty="0">
                <a:solidFill>
                  <a:prstClr val="black"/>
                </a:solidFill>
              </a:rPr>
              <a:t> </a:t>
            </a:r>
            <a:endParaRPr lang="en-US" sz="900" dirty="0">
              <a:solidFill>
                <a:prstClr val="black"/>
              </a:solidFill>
            </a:endParaRPr>
          </a:p>
        </p:txBody>
      </p:sp>
      <p:sp>
        <p:nvSpPr>
          <p:cNvPr id="14" name="מלבן 13"/>
          <p:cNvSpPr/>
          <p:nvPr/>
        </p:nvSpPr>
        <p:spPr>
          <a:xfrm>
            <a:off x="384428" y="3682689"/>
            <a:ext cx="8375141" cy="830997"/>
          </a:xfrm>
          <a:prstGeom prst="rect">
            <a:avLst/>
          </a:prstGeom>
          <a:noFill/>
        </p:spPr>
        <p:txBody>
          <a:bodyPr wrap="square">
            <a:spAutoFit/>
          </a:bodyPr>
          <a:lstStyle/>
          <a:p>
            <a:pPr fontAlgn="auto">
              <a:spcBef>
                <a:spcPts val="0"/>
              </a:spcBef>
              <a:spcAft>
                <a:spcPts val="0"/>
              </a:spcAft>
              <a:defRPr/>
            </a:pPr>
            <a:r>
              <a:rPr lang="he-IL" sz="2400" b="1" kern="0" dirty="0" smtClean="0">
                <a:solidFill>
                  <a:srgbClr val="1F497D"/>
                </a:solidFill>
              </a:rPr>
              <a:t>יש המחשיבים את מוח הביניים כחלק מגזע המוח.</a:t>
            </a:r>
          </a:p>
          <a:p>
            <a:pPr fontAlgn="auto">
              <a:spcBef>
                <a:spcPts val="0"/>
              </a:spcBef>
              <a:spcAft>
                <a:spcPts val="0"/>
              </a:spcAft>
              <a:defRPr/>
            </a:pPr>
            <a:endParaRPr lang="he-IL" sz="2400" b="1" kern="0" dirty="0" smtClean="0">
              <a:solidFill>
                <a:srgbClr val="1F497D"/>
              </a:solidFill>
            </a:endParaRPr>
          </a:p>
        </p:txBody>
      </p:sp>
    </p:spTree>
    <p:extLst>
      <p:ext uri="{BB962C8B-B14F-4D97-AF65-F5344CB8AC3E}">
        <p14:creationId xmlns:p14="http://schemas.microsoft.com/office/powerpoint/2010/main" val="82799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קבוצה 21"/>
          <p:cNvGrpSpPr/>
          <p:nvPr/>
        </p:nvGrpSpPr>
        <p:grpSpPr>
          <a:xfrm>
            <a:off x="-828600" y="883479"/>
            <a:ext cx="7056784" cy="2062185"/>
            <a:chOff x="628342" y="957887"/>
            <a:chExt cx="7774443" cy="2495667"/>
          </a:xfrm>
        </p:grpSpPr>
        <p:sp>
          <p:nvSpPr>
            <p:cNvPr id="6" name="מלבן 5"/>
            <p:cNvSpPr/>
            <p:nvPr/>
          </p:nvSpPr>
          <p:spPr>
            <a:xfrm>
              <a:off x="628342" y="1676708"/>
              <a:ext cx="4858100" cy="1200329"/>
            </a:xfrm>
            <a:prstGeom prst="rect">
              <a:avLst/>
            </a:prstGeom>
            <a:noFill/>
          </p:spPr>
          <p:txBody>
            <a:bodyPr wrap="square">
              <a:spAutoFit/>
            </a:bodyPr>
            <a:lstStyle/>
            <a:p>
              <a:pPr fontAlgn="auto">
                <a:spcBef>
                  <a:spcPts val="0"/>
                </a:spcBef>
                <a:spcAft>
                  <a:spcPts val="0"/>
                </a:spcAft>
                <a:defRPr/>
              </a:pPr>
              <a:r>
                <a:rPr lang="he-IL" sz="2400" b="1" kern="0" dirty="0" err="1" smtClean="0">
                  <a:solidFill>
                    <a:srgbClr val="1F497D"/>
                  </a:solidFill>
                </a:rPr>
                <a:t>התָלָמוּס</a:t>
              </a:r>
              <a:r>
                <a:rPr lang="he-IL" sz="2400" b="1" kern="0" dirty="0" smtClean="0">
                  <a:solidFill>
                    <a:srgbClr val="1F497D"/>
                  </a:solidFill>
                </a:rPr>
                <a:t> </a:t>
              </a:r>
            </a:p>
            <a:p>
              <a:pPr fontAlgn="auto">
                <a:spcBef>
                  <a:spcPts val="0"/>
                </a:spcBef>
                <a:spcAft>
                  <a:spcPts val="0"/>
                </a:spcAft>
                <a:defRPr/>
              </a:pPr>
              <a:r>
                <a:rPr lang="he-IL" sz="2400" b="1" kern="0" dirty="0" smtClean="0">
                  <a:solidFill>
                    <a:srgbClr val="1F497D"/>
                  </a:solidFill>
                </a:rPr>
                <a:t>ההִיפוֹתָלָמוּס</a:t>
              </a:r>
              <a:endParaRPr lang="he-IL" sz="2400" b="1" kern="0" dirty="0">
                <a:solidFill>
                  <a:srgbClr val="1F497D"/>
                </a:solidFill>
              </a:endParaRPr>
            </a:p>
            <a:p>
              <a:pPr fontAlgn="auto">
                <a:spcBef>
                  <a:spcPts val="0"/>
                </a:spcBef>
                <a:spcAft>
                  <a:spcPts val="0"/>
                </a:spcAft>
                <a:defRPr/>
              </a:pPr>
              <a:r>
                <a:rPr lang="he-IL" sz="2400" b="1" kern="0" dirty="0" smtClean="0">
                  <a:solidFill>
                    <a:srgbClr val="1F497D"/>
                  </a:solidFill>
                </a:rPr>
                <a:t> </a:t>
              </a:r>
            </a:p>
          </p:txBody>
        </p:sp>
        <p:pic>
          <p:nvPicPr>
            <p:cNvPr id="3" name="Picture 2" descr="https://upload.wikimedia.org/wikipedia/commons/7/7d/Diencephalon.png"/>
            <p:cNvPicPr>
              <a:picLocks noChangeAspect="1" noChangeArrowheads="1"/>
            </p:cNvPicPr>
            <p:nvPr/>
          </p:nvPicPr>
          <p:blipFill rotWithShape="1">
            <a:blip r:embed="rId3">
              <a:extLst>
                <a:ext uri="{28A0092B-C50C-407E-A947-70E740481C1C}">
                  <a14:useLocalDpi xmlns:a14="http://schemas.microsoft.com/office/drawing/2010/main" val="0"/>
                </a:ext>
              </a:extLst>
            </a:blip>
            <a:srcRect l="3576" t="9969" r="46151" b="9834"/>
            <a:stretch/>
          </p:blipFill>
          <p:spPr bwMode="auto">
            <a:xfrm>
              <a:off x="5652120" y="957887"/>
              <a:ext cx="2750665" cy="249566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מחבר ישר 16"/>
            <p:cNvCxnSpPr/>
            <p:nvPr/>
          </p:nvCxnSpPr>
          <p:spPr>
            <a:xfrm>
              <a:off x="5541668" y="2060848"/>
              <a:ext cx="1485784" cy="1"/>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a:off x="5541668" y="2276873"/>
              <a:ext cx="1164188"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 name="מלבן 7"/>
          <p:cNvSpPr/>
          <p:nvPr/>
        </p:nvSpPr>
        <p:spPr>
          <a:xfrm>
            <a:off x="0" y="116632"/>
            <a:ext cx="9143999" cy="6480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92992" y="98376"/>
            <a:ext cx="920149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למוח הביניים יש תפקוד מרכזי בשמירת ההומיאוסטזיס </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179513" y="6453336"/>
            <a:ext cx="3098243" cy="507831"/>
          </a:xfrm>
          <a:prstGeom prst="rect">
            <a:avLst/>
          </a:prstGeom>
        </p:spPr>
        <p:txBody>
          <a:bodyPr wrap="square">
            <a:spAutoFit/>
          </a:bodyPr>
          <a:lstStyle/>
          <a:p>
            <a:pPr algn="l"/>
            <a:r>
              <a:rPr lang="en-US" sz="900" dirty="0">
                <a:solidFill>
                  <a:prstClr val="black"/>
                </a:solidFill>
              </a:rPr>
              <a:t>Images are generated by Life Science Databases(LSDB), </a:t>
            </a:r>
            <a:r>
              <a:rPr lang="en-US" sz="900" u="sng" dirty="0">
                <a:solidFill>
                  <a:prstClr val="black"/>
                </a:solidFill>
                <a:hlinkClick r:id="rId5"/>
              </a:rPr>
              <a:t>Wikipedia</a:t>
            </a:r>
            <a:r>
              <a:rPr lang="en-US" sz="900" dirty="0">
                <a:solidFill>
                  <a:prstClr val="black"/>
                </a:solidFill>
              </a:rPr>
              <a:t>, </a:t>
            </a:r>
            <a:r>
              <a:rPr lang="en-US" sz="900" u="sng" dirty="0">
                <a:solidFill>
                  <a:prstClr val="black"/>
                </a:solidFill>
                <a:hlinkClick r:id="rId6"/>
              </a:rPr>
              <a:t>CC BY-SA 2.1 JP</a:t>
            </a:r>
            <a:r>
              <a:rPr lang="en-US" sz="900" dirty="0">
                <a:solidFill>
                  <a:prstClr val="black"/>
                </a:solidFill>
              </a:rPr>
              <a:t> </a:t>
            </a:r>
          </a:p>
          <a:p>
            <a:pPr algn="l"/>
            <a:r>
              <a:rPr lang="he-IL" sz="900" dirty="0">
                <a:solidFill>
                  <a:prstClr val="black"/>
                </a:solidFill>
              </a:rPr>
              <a:t> </a:t>
            </a:r>
            <a:endParaRPr lang="en-US" sz="900" dirty="0">
              <a:solidFill>
                <a:prstClr val="black"/>
              </a:solidFill>
            </a:endParaRPr>
          </a:p>
        </p:txBody>
      </p:sp>
      <p:sp>
        <p:nvSpPr>
          <p:cNvPr id="14" name="מלבן 13"/>
          <p:cNvSpPr/>
          <p:nvPr/>
        </p:nvSpPr>
        <p:spPr>
          <a:xfrm>
            <a:off x="384428" y="2899175"/>
            <a:ext cx="8375141" cy="3785652"/>
          </a:xfrm>
          <a:prstGeom prst="rect">
            <a:avLst/>
          </a:prstGeom>
          <a:noFill/>
        </p:spPr>
        <p:txBody>
          <a:bodyPr wrap="square">
            <a:spAutoFit/>
          </a:bodyPr>
          <a:lstStyle/>
          <a:p>
            <a:pPr fontAlgn="auto">
              <a:spcBef>
                <a:spcPts val="0"/>
              </a:spcBef>
              <a:spcAft>
                <a:spcPts val="0"/>
              </a:spcAft>
              <a:defRPr/>
            </a:pPr>
            <a:r>
              <a:rPr lang="he-IL" sz="2400" b="1" kern="0" dirty="0" smtClean="0">
                <a:solidFill>
                  <a:srgbClr val="1F497D"/>
                </a:solidFill>
              </a:rPr>
              <a:t>ההיפותלמוס </a:t>
            </a:r>
            <a:r>
              <a:rPr lang="he-IL" sz="2400" b="1" kern="0" dirty="0">
                <a:solidFill>
                  <a:srgbClr val="1F497D"/>
                </a:solidFill>
              </a:rPr>
              <a:t>שולט על פעולת מערכת העצבים האוטונומית ומווסת באמצעותה את פעולת איברי הגוף הפנימיים.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לדוגמה</a:t>
            </a:r>
            <a:r>
              <a:rPr lang="he-IL" sz="2400" b="1" kern="0" dirty="0">
                <a:solidFill>
                  <a:srgbClr val="1F497D"/>
                </a:solidFill>
              </a:rPr>
              <a:t>, </a:t>
            </a:r>
            <a:r>
              <a:rPr lang="he-IL" sz="2400" b="1" kern="0" dirty="0" smtClean="0">
                <a:solidFill>
                  <a:srgbClr val="1F497D"/>
                </a:solidFill>
              </a:rPr>
              <a:t>בהשפעת </a:t>
            </a:r>
            <a:r>
              <a:rPr lang="he-IL" sz="2400" b="1" kern="0" dirty="0">
                <a:solidFill>
                  <a:srgbClr val="1F497D"/>
                </a:solidFill>
              </a:rPr>
              <a:t>ההיפותלמוס עולים </a:t>
            </a:r>
            <a:r>
              <a:rPr lang="he-IL" sz="2400" b="1" kern="0" dirty="0" smtClean="0">
                <a:solidFill>
                  <a:srgbClr val="1F497D"/>
                </a:solidFill>
              </a:rPr>
              <a:t>קצב </a:t>
            </a:r>
            <a:r>
              <a:rPr lang="he-IL" sz="2400" b="1" kern="0" dirty="0">
                <a:solidFill>
                  <a:srgbClr val="1F497D"/>
                </a:solidFill>
              </a:rPr>
              <a:t>הלב וקצב הנשימה בעת פעילות גופנית, ומופעלים מנגנונים להורדת טמפרטורת הגוף (הזעה והרחבת כלי הדם ההיקפיים). אומנם </a:t>
            </a:r>
            <a:r>
              <a:rPr lang="he-IL" sz="2400" b="1" kern="0" dirty="0" smtClean="0">
                <a:solidFill>
                  <a:srgbClr val="1F497D"/>
                </a:solidFill>
              </a:rPr>
              <a:t>הלב ומערכת הנשימה  מופעלים על ידי מרכז </a:t>
            </a:r>
            <a:r>
              <a:rPr lang="he-IL" sz="2400" b="1" kern="0" dirty="0">
                <a:solidFill>
                  <a:srgbClr val="1F497D"/>
                </a:solidFill>
              </a:rPr>
              <a:t>הלב ומרכז הנשימה נמצאים בגזע המוח (במוח המאורך</a:t>
            </a:r>
            <a:r>
              <a:rPr lang="he-IL" sz="2400" b="1" kern="0" dirty="0" smtClean="0">
                <a:solidFill>
                  <a:srgbClr val="1F497D"/>
                </a:solidFill>
              </a:rPr>
              <a:t>), אבל השינויים בקצב הפעולה נקבעים בעיקר על ידי ההיפותלמוס.</a:t>
            </a:r>
            <a:endParaRPr lang="he-IL" sz="2400" b="1" kern="0" dirty="0">
              <a:solidFill>
                <a:srgbClr val="1F497D"/>
              </a:solidFill>
            </a:endParaRPr>
          </a:p>
          <a:p>
            <a:pPr fontAlgn="auto">
              <a:spcBef>
                <a:spcPts val="0"/>
              </a:spcBef>
              <a:spcAft>
                <a:spcPts val="0"/>
              </a:spcAft>
              <a:defRPr/>
            </a:pPr>
            <a:r>
              <a:rPr lang="he-IL" sz="2400" b="1" kern="0" dirty="0" smtClean="0">
                <a:solidFill>
                  <a:srgbClr val="1F497D"/>
                </a:solidFill>
              </a:rPr>
              <a:t>ההיפותלמוס </a:t>
            </a:r>
            <a:r>
              <a:rPr lang="he-IL" sz="2400" b="1" kern="0" dirty="0">
                <a:solidFill>
                  <a:srgbClr val="1F497D"/>
                </a:solidFill>
              </a:rPr>
              <a:t>קשור גם להפעלת תגובת "הילחם או ברח" במצבי לחץ וסכנה, ויש לו </a:t>
            </a:r>
            <a:r>
              <a:rPr lang="he-IL" sz="2400" b="1" kern="0" dirty="0" smtClean="0">
                <a:solidFill>
                  <a:srgbClr val="1F497D"/>
                </a:solidFill>
              </a:rPr>
              <a:t>תפקוד </a:t>
            </a:r>
            <a:r>
              <a:rPr lang="he-IL" sz="2400" b="1" kern="0" dirty="0">
                <a:solidFill>
                  <a:srgbClr val="1F497D"/>
                </a:solidFill>
              </a:rPr>
              <a:t>מרכזי בשמירת ההומיאוסטזיס בגוף.</a:t>
            </a:r>
            <a:endParaRPr lang="he-IL" sz="2400" b="1" kern="0" dirty="0" smtClean="0">
              <a:solidFill>
                <a:srgbClr val="1F497D"/>
              </a:solidFill>
            </a:endParaRPr>
          </a:p>
        </p:txBody>
      </p:sp>
    </p:spTree>
    <p:extLst>
      <p:ext uri="{BB962C8B-B14F-4D97-AF65-F5344CB8AC3E}">
        <p14:creationId xmlns:p14="http://schemas.microsoft.com/office/powerpoint/2010/main" val="2924857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0" y="116632"/>
            <a:ext cx="9143999" cy="6480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80528" y="98376"/>
            <a:ext cx="920149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a:solidFill>
                  <a:prstClr val="white"/>
                </a:solidFill>
                <a:latin typeface="Calibri" pitchFamily="34" charset="0"/>
              </a:rPr>
              <a:t>ההיפותלמוס קשור גם לפעולת המערכת ההורמונלית</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97525" y="908720"/>
            <a:ext cx="8917997" cy="1200329"/>
          </a:xfrm>
          <a:prstGeom prst="rect">
            <a:avLst/>
          </a:prstGeom>
          <a:noFill/>
        </p:spPr>
        <p:txBody>
          <a:bodyPr wrap="square">
            <a:spAutoFit/>
          </a:bodyPr>
          <a:lstStyle/>
          <a:p>
            <a:pPr fontAlgn="auto">
              <a:spcBef>
                <a:spcPts val="0"/>
              </a:spcBef>
              <a:spcAft>
                <a:spcPts val="0"/>
              </a:spcAft>
              <a:defRPr/>
            </a:pPr>
            <a:r>
              <a:rPr lang="he-IL" sz="2400" b="1" kern="0" dirty="0" smtClean="0">
                <a:solidFill>
                  <a:srgbClr val="1F497D"/>
                </a:solidFill>
              </a:rPr>
              <a:t>אחד </a:t>
            </a:r>
            <a:r>
              <a:rPr lang="he-IL" sz="2400" b="1" kern="0" dirty="0">
                <a:solidFill>
                  <a:srgbClr val="1F497D"/>
                </a:solidFill>
              </a:rPr>
              <a:t>ההורמונים הנוצרים בו הוא </a:t>
            </a:r>
            <a:r>
              <a:rPr lang="en-US" sz="2400" b="1" kern="0" dirty="0" smtClean="0">
                <a:solidFill>
                  <a:srgbClr val="1F497D"/>
                </a:solidFill>
              </a:rPr>
              <a:t>.ADH</a:t>
            </a:r>
            <a:r>
              <a:rPr lang="he-IL" sz="2400" b="1" kern="0" dirty="0" smtClean="0">
                <a:solidFill>
                  <a:srgbClr val="1F497D"/>
                </a:solidFill>
              </a:rPr>
              <a:t> </a:t>
            </a:r>
          </a:p>
          <a:p>
            <a:pPr fontAlgn="auto">
              <a:spcBef>
                <a:spcPts val="0"/>
              </a:spcBef>
              <a:spcAft>
                <a:spcPts val="0"/>
              </a:spcAft>
              <a:defRPr/>
            </a:pPr>
            <a:r>
              <a:rPr lang="he-IL" sz="2400" b="1" kern="0" dirty="0" smtClean="0">
                <a:solidFill>
                  <a:srgbClr val="1F497D"/>
                </a:solidFill>
              </a:rPr>
              <a:t>ההורמון </a:t>
            </a:r>
            <a:r>
              <a:rPr lang="he-IL" sz="2400" b="1" kern="0" dirty="0">
                <a:solidFill>
                  <a:srgbClr val="1F497D"/>
                </a:solidFill>
              </a:rPr>
              <a:t>עובר אל בלוטת ההיפופיזה, מופרש ממנה אל הדם, וגורם להגברת הספיגה החוזרת של מים מהכליות לדם.</a:t>
            </a:r>
            <a:endParaRPr lang="he-IL" sz="2400" b="1" kern="0" dirty="0" smtClean="0">
              <a:solidFill>
                <a:srgbClr val="1F497D"/>
              </a:solidFill>
            </a:endParaRPr>
          </a:p>
        </p:txBody>
      </p:sp>
      <p:sp>
        <p:nvSpPr>
          <p:cNvPr id="2" name="מלבן 1"/>
          <p:cNvSpPr/>
          <p:nvPr/>
        </p:nvSpPr>
        <p:spPr>
          <a:xfrm>
            <a:off x="179513" y="6350169"/>
            <a:ext cx="3098243" cy="507831"/>
          </a:xfrm>
          <a:prstGeom prst="rect">
            <a:avLst/>
          </a:prstGeom>
        </p:spPr>
        <p:txBody>
          <a:bodyPr wrap="square">
            <a:spAutoFit/>
          </a:bodyPr>
          <a:lstStyle/>
          <a:p>
            <a:pPr algn="l"/>
            <a:r>
              <a:rPr lang="en-US" sz="900" dirty="0">
                <a:solidFill>
                  <a:prstClr val="black"/>
                </a:solidFill>
              </a:rPr>
              <a:t>Images are generated by Life Science Databases(LSDB), </a:t>
            </a:r>
            <a:r>
              <a:rPr lang="en-US" sz="900" u="sng" dirty="0">
                <a:solidFill>
                  <a:prstClr val="black"/>
                </a:solidFill>
                <a:hlinkClick r:id="rId4"/>
              </a:rPr>
              <a:t>Wikipedia</a:t>
            </a:r>
            <a:r>
              <a:rPr lang="en-US" sz="900" dirty="0">
                <a:solidFill>
                  <a:prstClr val="black"/>
                </a:solidFill>
              </a:rPr>
              <a:t>, </a:t>
            </a:r>
            <a:r>
              <a:rPr lang="en-US" sz="900" u="sng" dirty="0">
                <a:solidFill>
                  <a:prstClr val="black"/>
                </a:solidFill>
                <a:hlinkClick r:id="rId5"/>
              </a:rPr>
              <a:t>CC BY-SA 2.1 JP</a:t>
            </a:r>
            <a:r>
              <a:rPr lang="en-US" sz="900" dirty="0">
                <a:solidFill>
                  <a:prstClr val="black"/>
                </a:solidFill>
              </a:rPr>
              <a:t> </a:t>
            </a:r>
          </a:p>
          <a:p>
            <a:pPr algn="l"/>
            <a:r>
              <a:rPr lang="he-IL" sz="900" dirty="0">
                <a:solidFill>
                  <a:prstClr val="black"/>
                </a:solidFill>
              </a:rPr>
              <a:t> </a:t>
            </a:r>
            <a:endParaRPr lang="en-US" sz="900" dirty="0">
              <a:solidFill>
                <a:prstClr val="black"/>
              </a:solidFill>
            </a:endParaRPr>
          </a:p>
        </p:txBody>
      </p:sp>
      <p:grpSp>
        <p:nvGrpSpPr>
          <p:cNvPr id="4" name="קבוצה 3"/>
          <p:cNvGrpSpPr/>
          <p:nvPr/>
        </p:nvGrpSpPr>
        <p:grpSpPr>
          <a:xfrm>
            <a:off x="-1764704" y="2291512"/>
            <a:ext cx="9541323" cy="4045631"/>
            <a:chOff x="433980" y="2637767"/>
            <a:chExt cx="9541323" cy="4045631"/>
          </a:xfrm>
        </p:grpSpPr>
        <p:grpSp>
          <p:nvGrpSpPr>
            <p:cNvPr id="9" name="קבוצה 8"/>
            <p:cNvGrpSpPr/>
            <p:nvPr/>
          </p:nvGrpSpPr>
          <p:grpSpPr>
            <a:xfrm>
              <a:off x="433980" y="2637767"/>
              <a:ext cx="9541323" cy="4045631"/>
              <a:chOff x="503139" y="670432"/>
              <a:chExt cx="9541323" cy="4045631"/>
            </a:xfrm>
          </p:grpSpPr>
          <p:sp>
            <p:nvSpPr>
              <p:cNvPr id="11" name="מלבן 10"/>
              <p:cNvSpPr/>
              <p:nvPr/>
            </p:nvSpPr>
            <p:spPr>
              <a:xfrm>
                <a:off x="503139" y="2182476"/>
                <a:ext cx="4858100" cy="1569660"/>
              </a:xfrm>
              <a:prstGeom prst="rect">
                <a:avLst/>
              </a:prstGeom>
              <a:noFill/>
            </p:spPr>
            <p:txBody>
              <a:bodyPr wrap="square">
                <a:spAutoFit/>
              </a:bodyPr>
              <a:lstStyle/>
              <a:p>
                <a:pPr fontAlgn="auto">
                  <a:spcBef>
                    <a:spcPts val="0"/>
                  </a:spcBef>
                  <a:spcAft>
                    <a:spcPts val="0"/>
                  </a:spcAft>
                  <a:defRPr/>
                </a:pPr>
                <a:r>
                  <a:rPr lang="he-IL" sz="2400" b="1" kern="0" dirty="0" err="1" smtClean="0">
                    <a:solidFill>
                      <a:srgbClr val="1F497D"/>
                    </a:solidFill>
                  </a:rPr>
                  <a:t>התָלָמוּס</a:t>
                </a:r>
                <a:r>
                  <a:rPr lang="he-IL" sz="2400" b="1" kern="0" dirty="0" smtClean="0">
                    <a:solidFill>
                      <a:srgbClr val="1F497D"/>
                    </a:solidFill>
                  </a:rPr>
                  <a:t> </a:t>
                </a:r>
              </a:p>
              <a:p>
                <a:pPr fontAlgn="auto">
                  <a:spcBef>
                    <a:spcPts val="0"/>
                  </a:spcBef>
                  <a:spcAft>
                    <a:spcPts val="0"/>
                  </a:spcAft>
                  <a:defRPr/>
                </a:pPr>
                <a:r>
                  <a:rPr lang="he-IL" sz="2400" b="1" kern="0" dirty="0" smtClean="0">
                    <a:solidFill>
                      <a:srgbClr val="1F497D"/>
                    </a:solidFill>
                  </a:rPr>
                  <a:t>ההִיפוֹתָלָמוּס</a:t>
                </a:r>
              </a:p>
              <a:p>
                <a:pPr fontAlgn="auto">
                  <a:spcBef>
                    <a:spcPts val="0"/>
                  </a:spcBef>
                  <a:spcAft>
                    <a:spcPts val="0"/>
                  </a:spcAft>
                  <a:defRPr/>
                </a:pPr>
                <a:r>
                  <a:rPr lang="he-IL" sz="2400" b="1" kern="0" dirty="0" smtClean="0">
                    <a:solidFill>
                      <a:srgbClr val="1F497D"/>
                    </a:solidFill>
                  </a:rPr>
                  <a:t>היפופיזה</a:t>
                </a:r>
                <a:endParaRPr lang="he-IL" sz="2400" b="1" kern="0" dirty="0">
                  <a:solidFill>
                    <a:srgbClr val="1F497D"/>
                  </a:solidFill>
                </a:endParaRPr>
              </a:p>
              <a:p>
                <a:pPr fontAlgn="auto">
                  <a:spcBef>
                    <a:spcPts val="0"/>
                  </a:spcBef>
                  <a:spcAft>
                    <a:spcPts val="0"/>
                  </a:spcAft>
                  <a:defRPr/>
                </a:pPr>
                <a:r>
                  <a:rPr lang="he-IL" sz="2400" b="1" kern="0" dirty="0" smtClean="0">
                    <a:solidFill>
                      <a:srgbClr val="1F497D"/>
                    </a:solidFill>
                  </a:rPr>
                  <a:t> </a:t>
                </a:r>
              </a:p>
            </p:txBody>
          </p:sp>
          <p:pic>
            <p:nvPicPr>
              <p:cNvPr id="12" name="Picture 2" descr="https://upload.wikimedia.org/wikipedia/commons/7/7d/Diencephalon.png"/>
              <p:cNvPicPr>
                <a:picLocks noChangeAspect="1" noChangeArrowheads="1"/>
              </p:cNvPicPr>
              <p:nvPr/>
            </p:nvPicPr>
            <p:blipFill rotWithShape="1">
              <a:blip r:embed="rId6">
                <a:extLst>
                  <a:ext uri="{28A0092B-C50C-407E-A947-70E740481C1C}">
                    <a14:useLocalDpi xmlns:a14="http://schemas.microsoft.com/office/drawing/2010/main" val="0"/>
                  </a:ext>
                </a:extLst>
              </a:blip>
              <a:srcRect l="3576" t="9969" r="46151" b="9834"/>
              <a:stretch/>
            </p:blipFill>
            <p:spPr bwMode="auto">
              <a:xfrm>
                <a:off x="5585463" y="670432"/>
                <a:ext cx="4458999" cy="404563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מחבר ישר 12"/>
              <p:cNvCxnSpPr/>
              <p:nvPr/>
            </p:nvCxnSpPr>
            <p:spPr>
              <a:xfrm>
                <a:off x="5399683" y="2600008"/>
                <a:ext cx="2370661" cy="1"/>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5399683" y="2888040"/>
                <a:ext cx="194289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5" name="מחבר ישר 14"/>
            <p:cNvCxnSpPr/>
            <p:nvPr/>
          </p:nvCxnSpPr>
          <p:spPr>
            <a:xfrm>
              <a:off x="5330524" y="5071399"/>
              <a:ext cx="181626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2728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0" y="-27384"/>
            <a:ext cx="9252520" cy="2304256"/>
            <a:chOff x="-101942" y="-116417"/>
            <a:chExt cx="9061941" cy="2304256"/>
          </a:xfrm>
        </p:grpSpPr>
        <p:sp>
          <p:nvSpPr>
            <p:cNvPr id="40" name="Rectangle 17"/>
            <p:cNvSpPr/>
            <p:nvPr/>
          </p:nvSpPr>
          <p:spPr>
            <a:xfrm>
              <a:off x="-101942" y="-116417"/>
              <a:ext cx="9061941" cy="2304256"/>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355972" y="-61252"/>
              <a:ext cx="8210904" cy="1951496"/>
            </a:xfrm>
            <a:prstGeom prst="rect">
              <a:avLst/>
            </a:prstGeom>
          </p:spPr>
          <p:txBody>
            <a:bodyPr wrap="square">
              <a:spAutoFit/>
            </a:bodyPr>
            <a:lstStyle/>
            <a:p>
              <a:pPr fontAlgn="auto">
                <a:lnSpc>
                  <a:spcPct val="150000"/>
                </a:lnSpc>
                <a:spcBef>
                  <a:spcPts val="0"/>
                </a:spcBef>
                <a:spcAft>
                  <a:spcPts val="0"/>
                </a:spcAft>
                <a:defRPr/>
              </a:pPr>
              <a:r>
                <a:rPr lang="he-IL" sz="2800" b="1" kern="0" dirty="0">
                  <a:solidFill>
                    <a:srgbClr val="1F497D"/>
                  </a:solidFill>
                </a:rPr>
                <a:t>לגזע המוח </a:t>
              </a:r>
              <a:r>
                <a:rPr lang="he-IL" sz="2800" b="1" kern="0" dirty="0" smtClean="0">
                  <a:solidFill>
                    <a:srgbClr val="1F497D"/>
                  </a:solidFill>
                </a:rPr>
                <a:t>(כולל מוח הביניים) יש </a:t>
              </a:r>
              <a:r>
                <a:rPr lang="he-IL" sz="2800" b="1" kern="0" dirty="0">
                  <a:solidFill>
                    <a:srgbClr val="1F497D"/>
                  </a:solidFill>
                </a:rPr>
                <a:t>תפקיד חשוב בשמירת ההומיאוסטזיס בגוף</a:t>
              </a:r>
              <a:r>
                <a:rPr lang="he-IL" sz="2800" b="1" kern="0" dirty="0" smtClean="0">
                  <a:solidFill>
                    <a:srgbClr val="1F497D"/>
                  </a:solidFill>
                </a:rPr>
                <a:t>. </a:t>
              </a:r>
            </a:p>
            <a:p>
              <a:pPr fontAlgn="auto">
                <a:lnSpc>
                  <a:spcPct val="150000"/>
                </a:lnSpc>
                <a:spcBef>
                  <a:spcPts val="0"/>
                </a:spcBef>
                <a:spcAft>
                  <a:spcPts val="0"/>
                </a:spcAft>
                <a:defRPr/>
              </a:pPr>
              <a:r>
                <a:rPr lang="he-IL" sz="2800" b="1" kern="0" dirty="0" smtClean="0">
                  <a:solidFill>
                    <a:srgbClr val="1F497D"/>
                  </a:solidFill>
                </a:rPr>
                <a:t>מהם </a:t>
              </a:r>
              <a:r>
                <a:rPr lang="he-IL" sz="2800" b="1" u="sng" kern="0" dirty="0" smtClean="0">
                  <a:solidFill>
                    <a:srgbClr val="1F497D"/>
                  </a:solidFill>
                </a:rPr>
                <a:t>המשפטים</a:t>
              </a:r>
              <a:r>
                <a:rPr lang="he-IL" sz="2800" b="1" kern="0" dirty="0" smtClean="0">
                  <a:solidFill>
                    <a:srgbClr val="1F497D"/>
                  </a:solidFill>
                </a:rPr>
                <a:t> הנכונים בקשר לכך?</a:t>
              </a:r>
            </a:p>
          </p:txBody>
        </p:sp>
      </p:grpSp>
      <p:sp>
        <p:nvSpPr>
          <p:cNvPr id="5" name="מלבן 4"/>
          <p:cNvSpPr/>
          <p:nvPr/>
        </p:nvSpPr>
        <p:spPr>
          <a:xfrm>
            <a:off x="812773" y="2383135"/>
            <a:ext cx="7830950" cy="5078313"/>
          </a:xfrm>
          <a:prstGeom prst="rect">
            <a:avLst/>
          </a:prstGeom>
        </p:spPr>
        <p:txBody>
          <a:bodyPr wrap="square">
            <a:spAutoFit/>
          </a:bodyPr>
          <a:lstStyle/>
          <a:p>
            <a:pPr fontAlgn="auto">
              <a:lnSpc>
                <a:spcPct val="200000"/>
              </a:lnSpc>
              <a:spcBef>
                <a:spcPts val="0"/>
              </a:spcBef>
              <a:spcAft>
                <a:spcPts val="0"/>
              </a:spcAft>
              <a:defRPr/>
            </a:pPr>
            <a:r>
              <a:rPr lang="he-IL" sz="2400" b="1" kern="0" dirty="0" smtClean="0">
                <a:solidFill>
                  <a:srgbClr val="1F497D"/>
                </a:solidFill>
              </a:rPr>
              <a:t>א.   הפעולות לשמירת ההומיאוסטזיס הן לא רצוניות.</a:t>
            </a:r>
          </a:p>
          <a:p>
            <a:pPr fontAlgn="auto">
              <a:lnSpc>
                <a:spcPct val="200000"/>
              </a:lnSpc>
              <a:spcBef>
                <a:spcPts val="0"/>
              </a:spcBef>
              <a:spcAft>
                <a:spcPts val="0"/>
              </a:spcAft>
              <a:defRPr/>
            </a:pPr>
            <a:r>
              <a:rPr lang="he-IL" sz="2400" b="1" kern="0" dirty="0" smtClean="0">
                <a:solidFill>
                  <a:srgbClr val="1F497D"/>
                </a:solidFill>
              </a:rPr>
              <a:t>ב.   גזע המוח פועל רק כשההומיאוסטזיס בגוף מופר.</a:t>
            </a:r>
          </a:p>
          <a:p>
            <a:pPr fontAlgn="auto">
              <a:lnSpc>
                <a:spcPct val="200000"/>
              </a:lnSpc>
              <a:spcBef>
                <a:spcPts val="0"/>
              </a:spcBef>
              <a:spcAft>
                <a:spcPts val="0"/>
              </a:spcAft>
              <a:defRPr/>
            </a:pPr>
            <a:r>
              <a:rPr lang="he-IL" sz="2400" b="1" kern="0" dirty="0" smtClean="0">
                <a:solidFill>
                  <a:srgbClr val="1F497D"/>
                </a:solidFill>
              </a:rPr>
              <a:t>ג.   פגיעה בגזע המוח עלולה לגרום למוות.</a:t>
            </a:r>
          </a:p>
          <a:p>
            <a:pPr fontAlgn="auto">
              <a:lnSpc>
                <a:spcPct val="200000"/>
              </a:lnSpc>
              <a:spcBef>
                <a:spcPts val="0"/>
              </a:spcBef>
              <a:spcAft>
                <a:spcPts val="0"/>
              </a:spcAft>
              <a:defRPr/>
            </a:pPr>
            <a:r>
              <a:rPr lang="he-IL" sz="2400" b="1" kern="0" dirty="0" smtClean="0">
                <a:solidFill>
                  <a:srgbClr val="1F497D"/>
                </a:solidFill>
              </a:rPr>
              <a:t>ד.   גזע המוח אחראי בין היתר על שמירת לחץ דם קבוע. </a:t>
            </a:r>
          </a:p>
          <a:p>
            <a:pPr fontAlgn="auto">
              <a:lnSpc>
                <a:spcPct val="200000"/>
              </a:lnSpc>
              <a:spcBef>
                <a:spcPts val="0"/>
              </a:spcBef>
              <a:spcAft>
                <a:spcPts val="0"/>
              </a:spcAft>
              <a:defRPr/>
            </a:pPr>
            <a:r>
              <a:rPr lang="he-IL" sz="2400" b="1" kern="0" dirty="0" smtClean="0">
                <a:solidFill>
                  <a:srgbClr val="1F497D"/>
                </a:solidFill>
              </a:rPr>
              <a:t>ה.  גזע המוח מגיב בהתאם למידע פנימי </a:t>
            </a:r>
            <a:r>
              <a:rPr lang="he-IL" sz="2400" b="1" kern="0" dirty="0">
                <a:solidFill>
                  <a:srgbClr val="1F497D"/>
                </a:solidFill>
              </a:rPr>
              <a:t>המגיע אליו </a:t>
            </a:r>
            <a:r>
              <a:rPr lang="he-IL" sz="2400" b="1" kern="0" dirty="0" smtClean="0">
                <a:solidFill>
                  <a:srgbClr val="1F497D"/>
                </a:solidFill>
              </a:rPr>
              <a:t>מהגוף.</a:t>
            </a:r>
          </a:p>
          <a:p>
            <a:pPr fontAlgn="auto">
              <a:lnSpc>
                <a:spcPct val="200000"/>
              </a:lnSpc>
              <a:spcBef>
                <a:spcPts val="0"/>
              </a:spcBef>
              <a:spcAft>
                <a:spcPts val="0"/>
              </a:spcAft>
              <a:defRPr/>
            </a:pPr>
            <a:endParaRPr lang="he-IL" sz="2400" b="1" kern="0" dirty="0" smtClean="0">
              <a:solidFill>
                <a:srgbClr val="1F497D"/>
              </a:solidFill>
            </a:endParaRPr>
          </a:p>
          <a:p>
            <a:pPr fontAlgn="auto">
              <a:lnSpc>
                <a:spcPct val="150000"/>
              </a:lnSpc>
              <a:spcBef>
                <a:spcPts val="0"/>
              </a:spcBef>
              <a:spcAft>
                <a:spcPts val="0"/>
              </a:spcAft>
              <a:defRPr/>
            </a:pPr>
            <a:endParaRPr lang="he-IL" sz="2400" b="1" kern="0" dirty="0">
              <a:solidFill>
                <a:srgbClr val="1F497D"/>
              </a:solidFill>
            </a:endParaRPr>
          </a:p>
        </p:txBody>
      </p:sp>
    </p:spTree>
    <p:extLst>
      <p:ext uri="{BB962C8B-B14F-4D97-AF65-F5344CB8AC3E}">
        <p14:creationId xmlns:p14="http://schemas.microsoft.com/office/powerpoint/2010/main" val="3502878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0" y="-27384"/>
            <a:ext cx="9252520" cy="2304256"/>
            <a:chOff x="-101942" y="-116417"/>
            <a:chExt cx="9061941" cy="2304256"/>
          </a:xfrm>
        </p:grpSpPr>
        <p:sp>
          <p:nvSpPr>
            <p:cNvPr id="40" name="Rectangle 17"/>
            <p:cNvSpPr/>
            <p:nvPr/>
          </p:nvSpPr>
          <p:spPr>
            <a:xfrm>
              <a:off x="-101942" y="-116417"/>
              <a:ext cx="9061941" cy="2304256"/>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355972" y="-61252"/>
              <a:ext cx="8210904" cy="1951496"/>
            </a:xfrm>
            <a:prstGeom prst="rect">
              <a:avLst/>
            </a:prstGeom>
          </p:spPr>
          <p:txBody>
            <a:bodyPr wrap="square">
              <a:spAutoFit/>
            </a:bodyPr>
            <a:lstStyle/>
            <a:p>
              <a:pPr fontAlgn="auto">
                <a:lnSpc>
                  <a:spcPct val="150000"/>
                </a:lnSpc>
                <a:spcBef>
                  <a:spcPts val="0"/>
                </a:spcBef>
                <a:spcAft>
                  <a:spcPts val="0"/>
                </a:spcAft>
                <a:defRPr/>
              </a:pPr>
              <a:r>
                <a:rPr lang="he-IL" sz="2800" b="1" kern="0" dirty="0">
                  <a:solidFill>
                    <a:srgbClr val="1F497D"/>
                  </a:solidFill>
                </a:rPr>
                <a:t>לגזע המוח </a:t>
              </a:r>
              <a:r>
                <a:rPr lang="he-IL" sz="2800" b="1" kern="0" dirty="0" smtClean="0">
                  <a:solidFill>
                    <a:srgbClr val="1F497D"/>
                  </a:solidFill>
                </a:rPr>
                <a:t>(כולל מוח הביניים) יש </a:t>
              </a:r>
              <a:r>
                <a:rPr lang="he-IL" sz="2800" b="1" kern="0" dirty="0">
                  <a:solidFill>
                    <a:srgbClr val="1F497D"/>
                  </a:solidFill>
                </a:rPr>
                <a:t>תפקיד חשוב בשמירת ההומיאוסטזיס בגוף</a:t>
              </a:r>
              <a:r>
                <a:rPr lang="he-IL" sz="2800" b="1" kern="0" dirty="0" smtClean="0">
                  <a:solidFill>
                    <a:srgbClr val="1F497D"/>
                  </a:solidFill>
                </a:rPr>
                <a:t>. </a:t>
              </a:r>
            </a:p>
            <a:p>
              <a:pPr fontAlgn="auto">
                <a:lnSpc>
                  <a:spcPct val="150000"/>
                </a:lnSpc>
                <a:spcBef>
                  <a:spcPts val="0"/>
                </a:spcBef>
                <a:spcAft>
                  <a:spcPts val="0"/>
                </a:spcAft>
                <a:defRPr/>
              </a:pPr>
              <a:r>
                <a:rPr lang="he-IL" sz="2800" b="1" kern="0" dirty="0" smtClean="0">
                  <a:solidFill>
                    <a:srgbClr val="1F497D"/>
                  </a:solidFill>
                </a:rPr>
                <a:t>מהם </a:t>
              </a:r>
              <a:r>
                <a:rPr lang="he-IL" sz="2800" b="1" u="sng" kern="0" dirty="0" smtClean="0">
                  <a:solidFill>
                    <a:srgbClr val="1F497D"/>
                  </a:solidFill>
                </a:rPr>
                <a:t>המשפטים</a:t>
              </a:r>
              <a:r>
                <a:rPr lang="he-IL" sz="2800" b="1" kern="0" dirty="0" smtClean="0">
                  <a:solidFill>
                    <a:srgbClr val="1F497D"/>
                  </a:solidFill>
                </a:rPr>
                <a:t> הנכונים בקשר לכך?</a:t>
              </a:r>
            </a:p>
          </p:txBody>
        </p:sp>
      </p:grpSp>
      <p:sp>
        <p:nvSpPr>
          <p:cNvPr id="5" name="מלבן 4"/>
          <p:cNvSpPr/>
          <p:nvPr/>
        </p:nvSpPr>
        <p:spPr>
          <a:xfrm>
            <a:off x="812773" y="2383135"/>
            <a:ext cx="7830950" cy="5078313"/>
          </a:xfrm>
          <a:prstGeom prst="rect">
            <a:avLst/>
          </a:prstGeom>
        </p:spPr>
        <p:txBody>
          <a:bodyPr wrap="square">
            <a:spAutoFit/>
          </a:bodyPr>
          <a:lstStyle/>
          <a:p>
            <a:pPr fontAlgn="auto">
              <a:lnSpc>
                <a:spcPct val="200000"/>
              </a:lnSpc>
              <a:spcBef>
                <a:spcPts val="0"/>
              </a:spcBef>
              <a:spcAft>
                <a:spcPts val="0"/>
              </a:spcAft>
              <a:defRPr/>
            </a:pPr>
            <a:r>
              <a:rPr lang="he-IL" sz="2400" b="1" kern="0" dirty="0" smtClean="0">
                <a:solidFill>
                  <a:srgbClr val="1F497D"/>
                </a:solidFill>
              </a:rPr>
              <a:t>א.   הפעולות לשמירת ההומיאוסטזיס הן לא רצוניות.</a:t>
            </a:r>
          </a:p>
          <a:p>
            <a:pPr fontAlgn="auto">
              <a:lnSpc>
                <a:spcPct val="200000"/>
              </a:lnSpc>
              <a:spcBef>
                <a:spcPts val="0"/>
              </a:spcBef>
              <a:spcAft>
                <a:spcPts val="0"/>
              </a:spcAft>
              <a:defRPr/>
            </a:pPr>
            <a:r>
              <a:rPr lang="he-IL" sz="2400" b="1" kern="0" dirty="0" smtClean="0">
                <a:solidFill>
                  <a:srgbClr val="1F497D"/>
                </a:solidFill>
              </a:rPr>
              <a:t>ב.   גזע המוח פועל רק כשההומיאוסטזיס בגוף מופר.</a:t>
            </a:r>
          </a:p>
          <a:p>
            <a:pPr fontAlgn="auto">
              <a:lnSpc>
                <a:spcPct val="200000"/>
              </a:lnSpc>
              <a:spcBef>
                <a:spcPts val="0"/>
              </a:spcBef>
              <a:spcAft>
                <a:spcPts val="0"/>
              </a:spcAft>
              <a:defRPr/>
            </a:pPr>
            <a:r>
              <a:rPr lang="he-IL" sz="2400" b="1" kern="0" dirty="0" smtClean="0">
                <a:solidFill>
                  <a:srgbClr val="1F497D"/>
                </a:solidFill>
              </a:rPr>
              <a:t>ג.   פגיעה בגזע המוח עלולה לגרום למוות.</a:t>
            </a:r>
          </a:p>
          <a:p>
            <a:pPr fontAlgn="auto">
              <a:lnSpc>
                <a:spcPct val="200000"/>
              </a:lnSpc>
              <a:spcBef>
                <a:spcPts val="0"/>
              </a:spcBef>
              <a:spcAft>
                <a:spcPts val="0"/>
              </a:spcAft>
              <a:defRPr/>
            </a:pPr>
            <a:r>
              <a:rPr lang="he-IL" sz="2400" b="1" kern="0" dirty="0" smtClean="0">
                <a:solidFill>
                  <a:srgbClr val="1F497D"/>
                </a:solidFill>
              </a:rPr>
              <a:t>ד.   גזע המוח אחראי בין היתר על שמירת לחץ דם קבוע. </a:t>
            </a:r>
          </a:p>
          <a:p>
            <a:pPr fontAlgn="auto">
              <a:lnSpc>
                <a:spcPct val="200000"/>
              </a:lnSpc>
              <a:spcBef>
                <a:spcPts val="0"/>
              </a:spcBef>
              <a:spcAft>
                <a:spcPts val="0"/>
              </a:spcAft>
              <a:defRPr/>
            </a:pPr>
            <a:r>
              <a:rPr lang="he-IL" sz="2400" b="1" kern="0" dirty="0" smtClean="0">
                <a:solidFill>
                  <a:srgbClr val="1F497D"/>
                </a:solidFill>
              </a:rPr>
              <a:t>ה.  גזע המוח מגיב בהתאם למידע פנימי </a:t>
            </a:r>
            <a:r>
              <a:rPr lang="he-IL" sz="2400" b="1" kern="0" dirty="0">
                <a:solidFill>
                  <a:srgbClr val="1F497D"/>
                </a:solidFill>
              </a:rPr>
              <a:t>המגיע אליו </a:t>
            </a:r>
            <a:r>
              <a:rPr lang="he-IL" sz="2400" b="1" kern="0" dirty="0" smtClean="0">
                <a:solidFill>
                  <a:srgbClr val="1F497D"/>
                </a:solidFill>
              </a:rPr>
              <a:t>מהגוף.</a:t>
            </a:r>
          </a:p>
          <a:p>
            <a:pPr fontAlgn="auto">
              <a:lnSpc>
                <a:spcPct val="200000"/>
              </a:lnSpc>
              <a:spcBef>
                <a:spcPts val="0"/>
              </a:spcBef>
              <a:spcAft>
                <a:spcPts val="0"/>
              </a:spcAft>
              <a:defRPr/>
            </a:pPr>
            <a:endParaRPr lang="he-IL" sz="2400" b="1" kern="0" dirty="0" smtClean="0">
              <a:solidFill>
                <a:srgbClr val="1F497D"/>
              </a:solidFill>
            </a:endParaRPr>
          </a:p>
          <a:p>
            <a:pPr fontAlgn="auto">
              <a:lnSpc>
                <a:spcPct val="150000"/>
              </a:lnSpc>
              <a:spcBef>
                <a:spcPts val="0"/>
              </a:spcBef>
              <a:spcAft>
                <a:spcPts val="0"/>
              </a:spcAft>
              <a:defRPr/>
            </a:pPr>
            <a:endParaRPr lang="he-IL" sz="2400" b="1" kern="0" dirty="0">
              <a:solidFill>
                <a:srgbClr val="1F497D"/>
              </a:solidFill>
            </a:endParaRPr>
          </a:p>
        </p:txBody>
      </p:sp>
      <p:sp>
        <p:nvSpPr>
          <p:cNvPr id="12" name="אליפסה 11"/>
          <p:cNvSpPr/>
          <p:nvPr/>
        </p:nvSpPr>
        <p:spPr>
          <a:xfrm>
            <a:off x="8172400" y="2636912"/>
            <a:ext cx="576064" cy="50405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3" name="אליפסה 12"/>
          <p:cNvSpPr/>
          <p:nvPr/>
        </p:nvSpPr>
        <p:spPr>
          <a:xfrm>
            <a:off x="8147942" y="4077072"/>
            <a:ext cx="576064" cy="50405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4" name="אליפסה 13"/>
          <p:cNvSpPr/>
          <p:nvPr/>
        </p:nvSpPr>
        <p:spPr>
          <a:xfrm>
            <a:off x="8189104" y="4869160"/>
            <a:ext cx="576064" cy="50405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5" name="אליפסה 14"/>
          <p:cNvSpPr/>
          <p:nvPr/>
        </p:nvSpPr>
        <p:spPr>
          <a:xfrm>
            <a:off x="8172400" y="5589240"/>
            <a:ext cx="576064" cy="50405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353051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2</a:t>
            </a:fld>
            <a:endParaRPr lang="he-IL" sz="1200" dirty="0" smtClean="0">
              <a:solidFill>
                <a:prstClr val="white">
                  <a:lumMod val="75000"/>
                </a:prstClr>
              </a:solidFill>
            </a:endParaRPr>
          </a:p>
        </p:txBody>
      </p:sp>
      <p:sp>
        <p:nvSpPr>
          <p:cNvPr id="21" name="TextBox 20"/>
          <p:cNvSpPr txBox="1"/>
          <p:nvPr/>
        </p:nvSpPr>
        <p:spPr>
          <a:xfrm>
            <a:off x="-72008" y="1268760"/>
            <a:ext cx="8748464" cy="8494633"/>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מבנה המוח:</a:t>
            </a:r>
          </a:p>
          <a:p>
            <a:pPr fontAlgn="auto">
              <a:lnSpc>
                <a:spcPct val="150000"/>
              </a:lnSpc>
              <a:spcBef>
                <a:spcPts val="0"/>
              </a:spcBef>
              <a:spcAft>
                <a:spcPts val="0"/>
              </a:spcAft>
              <a:defRPr/>
            </a:pPr>
            <a:r>
              <a:rPr lang="he-IL" sz="2800" b="1" dirty="0">
                <a:solidFill>
                  <a:srgbClr val="1F497D"/>
                </a:solidFill>
                <a:latin typeface="Arial"/>
                <a:cs typeface="Arial"/>
              </a:rPr>
              <a:t> </a:t>
            </a:r>
            <a:r>
              <a:rPr lang="he-IL" sz="2800" b="1" dirty="0" smtClean="0">
                <a:solidFill>
                  <a:srgbClr val="1F497D"/>
                </a:solidFill>
                <a:latin typeface="Arial"/>
                <a:cs typeface="Arial"/>
              </a:rPr>
              <a:t>   גזע המוח, מוח הביניים, המוח הקטן והמוח הגדול</a:t>
            </a:r>
          </a:p>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גזע המוח</a:t>
            </a:r>
          </a:p>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המוח הגדול: ההמיספרות, קליפת המוח</a:t>
            </a:r>
          </a:p>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אזורי תפקוד במוח</a:t>
            </a:r>
          </a:p>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מוח השדרה </a:t>
            </a:r>
          </a:p>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תגובת הרפלקס</a:t>
            </a:r>
          </a:p>
          <a:p>
            <a:pPr marL="457200" indent="-457200" fontAlgn="auto">
              <a:lnSpc>
                <a:spcPct val="150000"/>
              </a:lnSpc>
              <a:spcBef>
                <a:spcPts val="0"/>
              </a:spcBef>
              <a:spcAft>
                <a:spcPts val="0"/>
              </a:spcAft>
              <a:buFont typeface="Wingdings" panose="05000000000000000000" pitchFamily="2" charset="2"/>
              <a:buChar char="§"/>
              <a:defRPr/>
            </a:pPr>
            <a:r>
              <a:rPr lang="he-IL" sz="2800" b="1" dirty="0" smtClean="0">
                <a:solidFill>
                  <a:srgbClr val="1F497D"/>
                </a:solidFill>
                <a:latin typeface="Arial"/>
                <a:cs typeface="Arial"/>
              </a:rPr>
              <a:t>השוואה בין מוח האדם למוח של יצורים אחרים</a:t>
            </a:r>
          </a:p>
          <a:p>
            <a:pPr marL="457200" indent="-457200" fontAlgn="auto">
              <a:lnSpc>
                <a:spcPct val="150000"/>
              </a:lnSpc>
              <a:spcBef>
                <a:spcPts val="0"/>
              </a:spcBef>
              <a:spcAft>
                <a:spcPts val="0"/>
              </a:spcAft>
              <a:buFont typeface="Wingdings" panose="05000000000000000000" pitchFamily="2" charset="2"/>
              <a:buChar char="§"/>
              <a:defRPr/>
            </a:pPr>
            <a:endParaRPr lang="he-IL" sz="2800" b="1" dirty="0" smtClean="0">
              <a:solidFill>
                <a:srgbClr val="1F497D"/>
              </a:solidFill>
              <a:latin typeface="Arial"/>
              <a:cs typeface="Arial"/>
            </a:endParaRPr>
          </a:p>
          <a:p>
            <a:pPr marL="457200" indent="-457200" fontAlgn="auto">
              <a:lnSpc>
                <a:spcPct val="150000"/>
              </a:lnSpc>
              <a:spcBef>
                <a:spcPts val="0"/>
              </a:spcBef>
              <a:spcAft>
                <a:spcPts val="0"/>
              </a:spcAft>
              <a:buFont typeface="Wingdings" panose="05000000000000000000" pitchFamily="2" charset="2"/>
              <a:buChar char="§"/>
              <a:defRPr/>
            </a:pPr>
            <a:endParaRPr lang="he-IL" sz="2800" b="1" dirty="0" smtClean="0">
              <a:solidFill>
                <a:srgbClr val="1F497D"/>
              </a:solidFill>
              <a:latin typeface="Arial"/>
              <a:cs typeface="Arial"/>
            </a:endParaRPr>
          </a:p>
          <a:p>
            <a:pPr marL="457200" indent="-457200" fontAlgn="auto">
              <a:lnSpc>
                <a:spcPct val="150000"/>
              </a:lnSpc>
              <a:spcBef>
                <a:spcPts val="0"/>
              </a:spcBef>
              <a:spcAft>
                <a:spcPts val="0"/>
              </a:spcAft>
              <a:buFont typeface="Wingdings" panose="05000000000000000000" pitchFamily="2" charset="2"/>
              <a:buChar char="§"/>
              <a:defRPr/>
            </a:pPr>
            <a:endParaRPr lang="he-IL" sz="2800" b="1" dirty="0" smtClean="0">
              <a:solidFill>
                <a:srgbClr val="1F497D"/>
              </a:solidFill>
              <a:latin typeface="Arial"/>
              <a:cs typeface="Arial"/>
            </a:endParaRPr>
          </a:p>
          <a:p>
            <a:pPr marL="457200" indent="-457200" fontAlgn="auto">
              <a:lnSpc>
                <a:spcPct val="150000"/>
              </a:lnSpc>
              <a:spcBef>
                <a:spcPts val="0"/>
              </a:spcBef>
              <a:spcAft>
                <a:spcPts val="0"/>
              </a:spcAft>
              <a:buFont typeface="Wingdings" panose="05000000000000000000" pitchFamily="2" charset="2"/>
              <a:buChar char="§"/>
              <a:defRPr/>
            </a:pPr>
            <a:endParaRPr lang="he-IL" sz="2800" b="1" dirty="0" smtClean="0">
              <a:solidFill>
                <a:srgbClr val="1F497D"/>
              </a:solidFill>
              <a:latin typeface="Arial"/>
              <a:cs typeface="Arial"/>
            </a:endParaRPr>
          </a:p>
          <a:p>
            <a:pPr marL="457200" indent="-457200" fontAlgn="auto">
              <a:lnSpc>
                <a:spcPct val="150000"/>
              </a:lnSpc>
              <a:spcBef>
                <a:spcPts val="0"/>
              </a:spcBef>
              <a:spcAft>
                <a:spcPts val="0"/>
              </a:spcAft>
              <a:buFont typeface="Wingdings" panose="05000000000000000000" pitchFamily="2" charset="2"/>
              <a:buChar char="§"/>
              <a:defRPr/>
            </a:pPr>
            <a:endParaRPr lang="he-IL" sz="2800" b="1" dirty="0">
              <a:solidFill>
                <a:srgbClr val="1F497D"/>
              </a:solidFill>
              <a:latin typeface="Arial"/>
              <a:cs typeface="Arial"/>
            </a:endParaRPr>
          </a:p>
        </p:txBody>
      </p:sp>
      <p:grpSp>
        <p:nvGrpSpPr>
          <p:cNvPr id="7" name="קבוצה 6"/>
          <p:cNvGrpSpPr/>
          <p:nvPr/>
        </p:nvGrpSpPr>
        <p:grpSpPr>
          <a:xfrm>
            <a:off x="683569" y="332656"/>
            <a:ext cx="7959053" cy="893289"/>
            <a:chOff x="863078" y="735511"/>
            <a:chExt cx="7959053" cy="893289"/>
          </a:xfrm>
        </p:grpSpPr>
        <p:sp>
          <p:nvSpPr>
            <p:cNvPr id="8" name="מלבן 7"/>
            <p:cNvSpPr/>
            <p:nvPr/>
          </p:nvSpPr>
          <p:spPr>
            <a:xfrm>
              <a:off x="863078" y="735511"/>
              <a:ext cx="7959053" cy="8932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9" name="TextBox 8"/>
            <p:cNvSpPr txBox="1"/>
            <p:nvPr/>
          </p:nvSpPr>
          <p:spPr>
            <a:xfrm>
              <a:off x="3023319" y="795715"/>
              <a:ext cx="4214813" cy="707886"/>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4000" b="1" dirty="0" smtClean="0">
                  <a:solidFill>
                    <a:prstClr val="white"/>
                  </a:solidFill>
                  <a:latin typeface="Arial"/>
                  <a:cs typeface="Arial"/>
                </a:rPr>
                <a:t>הנושאים</a:t>
              </a:r>
              <a:endParaRPr lang="he-IL" sz="4000" b="1" dirty="0">
                <a:solidFill>
                  <a:prstClr val="white"/>
                </a:solidFill>
                <a:latin typeface="Arial"/>
                <a:cs typeface="Arial"/>
              </a:endParaRPr>
            </a:p>
          </p:txBody>
        </p:sp>
      </p:grpSp>
    </p:spTree>
    <p:extLst>
      <p:ext uri="{BB962C8B-B14F-4D97-AF65-F5344CB8AC3E}">
        <p14:creationId xmlns:p14="http://schemas.microsoft.com/office/powerpoint/2010/main" val="1519201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המוח הגדול – ההמיספרות</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4716016" y="1340768"/>
            <a:ext cx="4138020" cy="5262979"/>
          </a:xfrm>
          <a:prstGeom prst="rect">
            <a:avLst/>
          </a:prstGeom>
          <a:noFill/>
        </p:spPr>
        <p:txBody>
          <a:bodyPr wrap="square">
            <a:spAutoFit/>
          </a:bodyPr>
          <a:lstStyle/>
          <a:p>
            <a:pPr fontAlgn="auto">
              <a:spcBef>
                <a:spcPts val="0"/>
              </a:spcBef>
              <a:spcAft>
                <a:spcPts val="0"/>
              </a:spcAft>
              <a:defRPr/>
            </a:pPr>
            <a:r>
              <a:rPr lang="he-IL" sz="2400" b="1" kern="0" dirty="0">
                <a:solidFill>
                  <a:srgbClr val="1F497D"/>
                </a:solidFill>
              </a:rPr>
              <a:t>המוח בנוי משני חלקים שנקראים </a:t>
            </a:r>
            <a:r>
              <a:rPr lang="he-IL" sz="2400" b="1" kern="0" dirty="0">
                <a:solidFill>
                  <a:srgbClr val="C00000"/>
                </a:solidFill>
              </a:rPr>
              <a:t>המיספרות</a:t>
            </a:r>
            <a:r>
              <a:rPr lang="he-IL" sz="2400" b="1" kern="0" dirty="0">
                <a:solidFill>
                  <a:srgbClr val="1F497D"/>
                </a:solidFill>
              </a:rPr>
              <a:t>. כל המיספרה היא בצוּרת חצי כדור ויחד הן יוצרות צורה של כדור שלם. </a:t>
            </a:r>
            <a:endParaRPr lang="he-IL" sz="2400" b="1" kern="0" dirty="0" smtClean="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smtClean="0">
                <a:solidFill>
                  <a:srgbClr val="1F497D"/>
                </a:solidFill>
              </a:rPr>
              <a:t>ההמיספרות </a:t>
            </a:r>
            <a:r>
              <a:rPr lang="he-IL" sz="2400" b="1" kern="0" dirty="0">
                <a:solidFill>
                  <a:srgbClr val="1F497D"/>
                </a:solidFill>
              </a:rPr>
              <a:t>מופרדות זו מזו באמצעות חריץ עמוק, ומקושרות ביניהן רק באזור הנקרא </a:t>
            </a:r>
            <a:r>
              <a:rPr lang="he-IL" sz="2400" b="1" kern="0" dirty="0">
                <a:solidFill>
                  <a:srgbClr val="C00000"/>
                </a:solidFill>
              </a:rPr>
              <a:t>"קורת המוח"</a:t>
            </a:r>
            <a:r>
              <a:rPr lang="he-IL" sz="2400" b="1" kern="0" dirty="0">
                <a:solidFill>
                  <a:srgbClr val="1F497D"/>
                </a:solidFill>
              </a:rPr>
              <a:t> (קוֹרְפּוּס קָלוֹסוּם). </a:t>
            </a:r>
            <a:endParaRPr lang="he-IL" sz="2400" b="1" kern="0" dirty="0" smtClean="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smtClean="0">
                <a:solidFill>
                  <a:srgbClr val="1F497D"/>
                </a:solidFill>
              </a:rPr>
              <a:t>בקורת </a:t>
            </a:r>
            <a:r>
              <a:rPr lang="he-IL" sz="2400" b="1" kern="0" dirty="0">
                <a:solidFill>
                  <a:srgbClr val="1F497D"/>
                </a:solidFill>
              </a:rPr>
              <a:t>המוח עוברים עצבים המעבירים מידע בין ההמיספרות, וכך מתאפשרת פעולה מתואמת שלהן.</a:t>
            </a:r>
            <a:endParaRPr lang="he-IL" sz="2400" b="1" kern="0" dirty="0" smtClean="0">
              <a:solidFill>
                <a:srgbClr val="1F497D"/>
              </a:solidFill>
            </a:endParaRPr>
          </a:p>
        </p:txBody>
      </p:sp>
      <p:grpSp>
        <p:nvGrpSpPr>
          <p:cNvPr id="10" name="קבוצה 9"/>
          <p:cNvGrpSpPr/>
          <p:nvPr/>
        </p:nvGrpSpPr>
        <p:grpSpPr>
          <a:xfrm>
            <a:off x="-453032" y="116632"/>
            <a:ext cx="9417521" cy="1152128"/>
            <a:chOff x="-453032" y="116632"/>
            <a:chExt cx="9417521" cy="1152128"/>
          </a:xfrm>
        </p:grpSpPr>
        <p:sp>
          <p:nvSpPr>
            <p:cNvPr id="11" name="מלבן 10"/>
            <p:cNvSpPr/>
            <p:nvPr/>
          </p:nvSpPr>
          <p:spPr>
            <a:xfrm>
              <a:off x="179513" y="116632"/>
              <a:ext cx="8784976" cy="11521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2" name="TextBox 11"/>
            <p:cNvSpPr txBox="1"/>
            <p:nvPr/>
          </p:nvSpPr>
          <p:spPr>
            <a:xfrm>
              <a:off x="-453032" y="170384"/>
              <a:ext cx="920149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a:solidFill>
                    <a:prstClr val="white"/>
                  </a:solidFill>
                  <a:latin typeface="Calibri" pitchFamily="34" charset="0"/>
                </a:rPr>
                <a:t>המוח הגדול – אחראי על יכולתנו לחשוב, להרגיש</a:t>
              </a:r>
              <a:r>
                <a:rPr lang="he-IL" sz="3200" b="1" dirty="0" smtClean="0">
                  <a:solidFill>
                    <a:prstClr val="white"/>
                  </a:solidFill>
                  <a:latin typeface="Calibri" pitchFamily="34" charset="0"/>
                </a:rPr>
                <a:t>,</a:t>
              </a:r>
            </a:p>
            <a:p>
              <a:pPr>
                <a:defRPr/>
              </a:pPr>
              <a:r>
                <a:rPr lang="he-IL" sz="3200" b="1" dirty="0" smtClean="0">
                  <a:solidFill>
                    <a:prstClr val="white"/>
                  </a:solidFill>
                  <a:latin typeface="Calibri" pitchFamily="34" charset="0"/>
                </a:rPr>
                <a:t> </a:t>
              </a:r>
              <a:r>
                <a:rPr lang="he-IL" sz="3200" b="1" dirty="0">
                  <a:solidFill>
                    <a:prstClr val="white"/>
                  </a:solidFill>
                  <a:latin typeface="Calibri" pitchFamily="34" charset="0"/>
                </a:rPr>
                <a:t>לנוע כרצוננו...</a:t>
              </a:r>
              <a:endParaRPr lang="he-IL" sz="3200" b="1" dirty="0" smtClean="0">
                <a:solidFill>
                  <a:prstClr val="white"/>
                </a:solidFill>
                <a:latin typeface="Calibri" pitchFamily="34" charset="0"/>
                <a:cs typeface="Arial"/>
              </a:endParaRP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535" y="1844824"/>
            <a:ext cx="3565487"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41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a:solidFill>
                  <a:prstClr val="white"/>
                </a:solidFill>
                <a:latin typeface="Calibri" pitchFamily="34" charset="0"/>
              </a:rPr>
              <a:t>ההמיספרות פועלות בהצלבה</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3491880" y="1013533"/>
            <a:ext cx="5506172" cy="5262979"/>
          </a:xfrm>
          <a:prstGeom prst="rect">
            <a:avLst/>
          </a:prstGeom>
          <a:noFill/>
        </p:spPr>
        <p:txBody>
          <a:bodyPr wrap="square">
            <a:spAutoFit/>
          </a:bodyPr>
          <a:lstStyle/>
          <a:p>
            <a:pPr fontAlgn="auto">
              <a:spcBef>
                <a:spcPts val="0"/>
              </a:spcBef>
              <a:spcAft>
                <a:spcPts val="0"/>
              </a:spcAft>
              <a:defRPr/>
            </a:pPr>
            <a:r>
              <a:rPr lang="he-IL" sz="2400" b="1" kern="0" dirty="0" smtClean="0">
                <a:solidFill>
                  <a:srgbClr val="1F497D"/>
                </a:solidFill>
              </a:rPr>
              <a:t>כל </a:t>
            </a:r>
            <a:r>
              <a:rPr lang="he-IL" sz="2400" b="1" kern="0" dirty="0">
                <a:solidFill>
                  <a:srgbClr val="1F497D"/>
                </a:solidFill>
              </a:rPr>
              <a:t>המיספרה מקבלת מידע מהצד הנגדי של הגוף ואחראית על צד זה. כלומר ההמיספרה הימנית מקבלת מידע תחושתי מהצד השמאלי של הגוף ושולטת על פעולת השרירים הרצוניים בצד זה, וההמיספרה השמאלית מקבלת מידע תחושתי מהצד הימני של הגוף ושולטת על התנועות בצד זה. </a:t>
            </a:r>
            <a:endParaRPr lang="he-IL" sz="2400" b="1" kern="0" dirty="0" smtClean="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endParaRPr lang="he-IL" sz="2400" b="1" kern="0" dirty="0" smtClean="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smtClean="0">
                <a:solidFill>
                  <a:srgbClr val="1F497D"/>
                </a:solidFill>
              </a:rPr>
              <a:t>(</a:t>
            </a:r>
            <a:r>
              <a:rPr lang="he-IL" sz="2400" b="1" kern="0" dirty="0">
                <a:solidFill>
                  <a:srgbClr val="1F497D"/>
                </a:solidFill>
              </a:rPr>
              <a:t>יוצא מן הכלל הוא חוש הריח, שלגביו אין הצלבה, כלומר המידע מכל נחיר מועבר לאותו צד של המוח).</a:t>
            </a:r>
          </a:p>
        </p:txBody>
      </p:sp>
      <p:grpSp>
        <p:nvGrpSpPr>
          <p:cNvPr id="16" name="קבוצה 15"/>
          <p:cNvGrpSpPr/>
          <p:nvPr/>
        </p:nvGrpSpPr>
        <p:grpSpPr>
          <a:xfrm>
            <a:off x="395536" y="836712"/>
            <a:ext cx="2730674" cy="5814392"/>
            <a:chOff x="1540701" y="926976"/>
            <a:chExt cx="2730674" cy="5814392"/>
          </a:xfrm>
        </p:grpSpPr>
        <p:pic>
          <p:nvPicPr>
            <p:cNvPr id="10" name="Picture 5"/>
            <p:cNvPicPr>
              <a:picLocks noChangeAspect="1" noChangeArrowheads="1"/>
            </p:cNvPicPr>
            <p:nvPr/>
          </p:nvPicPr>
          <p:blipFill rotWithShape="1">
            <a:blip r:embed="rId4">
              <a:extLst>
                <a:ext uri="{28A0092B-C50C-407E-A947-70E740481C1C}">
                  <a14:useLocalDpi xmlns:a14="http://schemas.microsoft.com/office/drawing/2010/main"/>
                </a:ext>
              </a:extLst>
            </a:blip>
            <a:srcRect l="22482" t="5004" r="32904"/>
            <a:stretch/>
          </p:blipFill>
          <p:spPr bwMode="auto">
            <a:xfrm>
              <a:off x="1540701" y="926976"/>
              <a:ext cx="2730674" cy="581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מחבר חץ ישר 11"/>
            <p:cNvCxnSpPr/>
            <p:nvPr/>
          </p:nvCxnSpPr>
          <p:spPr>
            <a:xfrm>
              <a:off x="2933818" y="1268760"/>
              <a:ext cx="414046" cy="14401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H="1">
              <a:off x="2699792" y="1268760"/>
              <a:ext cx="468052" cy="136815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620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המוח הלוגי והמוח היצירתי</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480218" y="4658360"/>
            <a:ext cx="8180710" cy="1938992"/>
          </a:xfrm>
          <a:prstGeom prst="rect">
            <a:avLst/>
          </a:prstGeom>
          <a:noFill/>
        </p:spPr>
        <p:txBody>
          <a:bodyPr wrap="square">
            <a:spAutoFit/>
          </a:bodyPr>
          <a:lstStyle/>
          <a:p>
            <a:pPr fontAlgn="auto">
              <a:spcBef>
                <a:spcPts val="0"/>
              </a:spcBef>
              <a:spcAft>
                <a:spcPts val="0"/>
              </a:spcAft>
              <a:defRPr/>
            </a:pPr>
            <a:r>
              <a:rPr lang="he-IL" sz="2400" b="1" kern="0" dirty="0">
                <a:solidFill>
                  <a:srgbClr val="1F497D"/>
                </a:solidFill>
              </a:rPr>
              <a:t>המבנה של המוח הוא סימטרי ברובו, ואזורים מקבילים בשתי ההמיספרות אחראים לרוב על אותם תפקודים. עם זאת, רוב האזורים האחראים לכישורים אנליטיים ומתמטיים קשורים יותר להמיספרה השמאלית, ורוב הכישורים הלא-מילוליים כמו תפיסה מרחבית ומוזיקליות קשורים יותר למוח הימני.</a:t>
            </a:r>
            <a:endParaRPr lang="he-IL" sz="2400" b="1" kern="0" dirty="0" smtClean="0">
              <a:solidFill>
                <a:srgbClr val="1F497D"/>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11760" y="926976"/>
            <a:ext cx="4950440" cy="359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152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894" y="1723954"/>
            <a:ext cx="5379404" cy="448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החומר האפור והחומר הלבן</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35496" y="897938"/>
            <a:ext cx="8712139" cy="830997"/>
          </a:xfrm>
          <a:prstGeom prst="rect">
            <a:avLst/>
          </a:prstGeom>
          <a:noFill/>
        </p:spPr>
        <p:txBody>
          <a:bodyPr wrap="square">
            <a:spAutoFit/>
          </a:bodyPr>
          <a:lstStyle/>
          <a:p>
            <a:pPr fontAlgn="auto">
              <a:spcBef>
                <a:spcPts val="0"/>
              </a:spcBef>
              <a:spcAft>
                <a:spcPts val="0"/>
              </a:spcAft>
              <a:defRPr/>
            </a:pPr>
            <a:r>
              <a:rPr lang="he-IL" sz="2400" b="1" kern="0" dirty="0">
                <a:solidFill>
                  <a:srgbClr val="1F497D"/>
                </a:solidFill>
              </a:rPr>
              <a:t>כאשר חותכים את המוח לרוחבו מתגלים לכל אורך החתך שני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אזורים שנבדלים בצבעם:</a:t>
            </a:r>
          </a:p>
        </p:txBody>
      </p:sp>
      <p:sp>
        <p:nvSpPr>
          <p:cNvPr id="13" name="TextBox 12"/>
          <p:cNvSpPr txBox="1"/>
          <p:nvPr/>
        </p:nvSpPr>
        <p:spPr>
          <a:xfrm>
            <a:off x="5580112" y="3558334"/>
            <a:ext cx="3253934" cy="1938992"/>
          </a:xfrm>
          <a:prstGeom prst="rect">
            <a:avLst/>
          </a:prstGeom>
          <a:noFill/>
        </p:spPr>
        <p:txBody>
          <a:bodyPr wrap="square" rtlCol="1">
            <a:spAutoFit/>
          </a:bodyPr>
          <a:lstStyle/>
          <a:p>
            <a:r>
              <a:rPr lang="he-IL" sz="2400" b="1" dirty="0" smtClean="0">
                <a:solidFill>
                  <a:schemeClr val="tx2"/>
                </a:solidFill>
              </a:rPr>
              <a:t>החומר הלבן, המורכב מהאקסונים של תאי עצב. מעטפת המיאלין של האקסון מקנה את הצבע הלבן.</a:t>
            </a:r>
            <a:endParaRPr lang="he-IL" sz="2400" b="1" dirty="0">
              <a:solidFill>
                <a:schemeClr val="tx2"/>
              </a:solidFill>
            </a:endParaRPr>
          </a:p>
        </p:txBody>
      </p:sp>
      <p:sp>
        <p:nvSpPr>
          <p:cNvPr id="14" name="TextBox 13"/>
          <p:cNvSpPr txBox="1"/>
          <p:nvPr/>
        </p:nvSpPr>
        <p:spPr>
          <a:xfrm>
            <a:off x="5868144" y="1988840"/>
            <a:ext cx="2911245" cy="1200329"/>
          </a:xfrm>
          <a:prstGeom prst="rect">
            <a:avLst/>
          </a:prstGeom>
          <a:noFill/>
        </p:spPr>
        <p:txBody>
          <a:bodyPr wrap="square" rtlCol="1">
            <a:spAutoFit/>
          </a:bodyPr>
          <a:lstStyle/>
          <a:p>
            <a:r>
              <a:rPr lang="he-IL" sz="2400" b="1" dirty="0">
                <a:solidFill>
                  <a:schemeClr val="tx2"/>
                </a:solidFill>
              </a:rPr>
              <a:t>החומר </a:t>
            </a:r>
            <a:r>
              <a:rPr lang="he-IL" sz="2400" b="1" dirty="0" smtClean="0">
                <a:solidFill>
                  <a:schemeClr val="tx2"/>
                </a:solidFill>
              </a:rPr>
              <a:t>האפור, המורכב </a:t>
            </a:r>
            <a:r>
              <a:rPr lang="he-IL" sz="2400" b="1" dirty="0">
                <a:solidFill>
                  <a:schemeClr val="tx2"/>
                </a:solidFill>
              </a:rPr>
              <a:t>מגופי תאי </a:t>
            </a:r>
            <a:r>
              <a:rPr lang="he-IL" sz="2400" b="1" dirty="0" smtClean="0">
                <a:solidFill>
                  <a:schemeClr val="tx2"/>
                </a:solidFill>
              </a:rPr>
              <a:t>עצב.</a:t>
            </a:r>
            <a:endParaRPr lang="he-IL" sz="2400" b="1" dirty="0">
              <a:solidFill>
                <a:schemeClr val="tx2"/>
              </a:solidFill>
            </a:endParaRPr>
          </a:p>
        </p:txBody>
      </p:sp>
      <p:cxnSp>
        <p:nvCxnSpPr>
          <p:cNvPr id="4" name="מחבר ישר 3"/>
          <p:cNvCxnSpPr/>
          <p:nvPr/>
        </p:nvCxnSpPr>
        <p:spPr>
          <a:xfrm flipH="1">
            <a:off x="4716016" y="2492896"/>
            <a:ext cx="1049194"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flipV="1">
            <a:off x="4181035" y="3789040"/>
            <a:ext cx="1800200" cy="1"/>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526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980" y="3757494"/>
            <a:ext cx="2848340" cy="295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9712" y="3988756"/>
            <a:ext cx="2805234" cy="2613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מלבן 7"/>
          <p:cNvSpPr/>
          <p:nvPr/>
        </p:nvSpPr>
        <p:spPr>
          <a:xfrm>
            <a:off x="179512" y="125185"/>
            <a:ext cx="8848937" cy="7344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453032" y="170384"/>
            <a:ext cx="9489528"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קליפת המוח </a:t>
            </a:r>
            <a:r>
              <a:rPr lang="he-IL" sz="3200" b="1" dirty="0">
                <a:solidFill>
                  <a:prstClr val="white"/>
                </a:solidFill>
                <a:latin typeface="Calibri" pitchFamily="34" charset="0"/>
              </a:rPr>
              <a:t>– השכבה החיצונית המפותלת של המוח </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177899" y="886068"/>
            <a:ext cx="8712139" cy="3046988"/>
          </a:xfrm>
          <a:prstGeom prst="rect">
            <a:avLst/>
          </a:prstGeom>
          <a:noFill/>
        </p:spPr>
        <p:txBody>
          <a:bodyPr wrap="square">
            <a:spAutoFit/>
          </a:bodyPr>
          <a:lstStyle/>
          <a:p>
            <a:pPr fontAlgn="auto">
              <a:spcBef>
                <a:spcPts val="0"/>
              </a:spcBef>
              <a:spcAft>
                <a:spcPts val="0"/>
              </a:spcAft>
              <a:defRPr/>
            </a:pPr>
            <a:r>
              <a:rPr lang="he-IL" sz="2400" b="1" kern="0" dirty="0" smtClean="0">
                <a:solidFill>
                  <a:srgbClr val="1F497D"/>
                </a:solidFill>
              </a:rPr>
              <a:t>קליפת </a:t>
            </a:r>
            <a:r>
              <a:rPr lang="he-IL" sz="2400" b="1" kern="0" dirty="0">
                <a:solidFill>
                  <a:srgbClr val="1F497D"/>
                </a:solidFill>
              </a:rPr>
              <a:t>המוח </a:t>
            </a:r>
            <a:r>
              <a:rPr lang="he-IL" sz="2400" b="1" kern="0" dirty="0" smtClean="0">
                <a:solidFill>
                  <a:srgbClr val="1F497D"/>
                </a:solidFill>
              </a:rPr>
              <a:t>מכילה כ-35 מיליארד תאי עצב המסודרים בצפיפות, </a:t>
            </a:r>
            <a:r>
              <a:rPr lang="he-IL" sz="2400" b="1" kern="0" dirty="0">
                <a:solidFill>
                  <a:srgbClr val="1F497D"/>
                </a:solidFill>
              </a:rPr>
              <a:t>והאקסונים שלהם נשלחים לעומק המוח ולרוחבו ומאפשרים את התקשורת בין אזורי המוח השונים. </a:t>
            </a:r>
            <a:endParaRPr lang="he-IL" sz="2400" b="1" kern="0" dirty="0" smtClean="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a:solidFill>
                  <a:srgbClr val="1F497D"/>
                </a:solidFill>
              </a:rPr>
              <a:t>הקפלים בקליפת המוח מגדילים </a:t>
            </a:r>
            <a:r>
              <a:rPr lang="he-IL" sz="2400" b="1" kern="0" dirty="0" smtClean="0">
                <a:solidFill>
                  <a:srgbClr val="1F497D"/>
                </a:solidFill>
              </a:rPr>
              <a:t>בערך </a:t>
            </a:r>
            <a:r>
              <a:rPr lang="he-IL" sz="2400" b="1" kern="0" dirty="0">
                <a:solidFill>
                  <a:srgbClr val="1F497D"/>
                </a:solidFill>
              </a:rPr>
              <a:t>פי </a:t>
            </a:r>
            <a:r>
              <a:rPr lang="he-IL" sz="2400" b="1" kern="0" dirty="0" smtClean="0">
                <a:solidFill>
                  <a:srgbClr val="1F497D"/>
                </a:solidFill>
              </a:rPr>
              <a:t>3 </a:t>
            </a:r>
            <a:r>
              <a:rPr lang="he-IL" sz="2400" b="1" kern="0" dirty="0">
                <a:solidFill>
                  <a:srgbClr val="1F497D"/>
                </a:solidFill>
              </a:rPr>
              <a:t>את שטח הפנים שלה. שטח הפנים של קליפת המוח הוא כ-2360 סמ"ר. גם בבעלי חיים אחרים יש קפלים בקליפת המוח, אולם באדם תופעה זו הגיעה לשיאה והיא מאפשרת את היכולות השכליות הגבוהות של המוח האנושי.</a:t>
            </a:r>
          </a:p>
        </p:txBody>
      </p:sp>
    </p:spTree>
    <p:extLst>
      <p:ext uri="{BB962C8B-B14F-4D97-AF65-F5344CB8AC3E}">
        <p14:creationId xmlns:p14="http://schemas.microsoft.com/office/powerpoint/2010/main" val="40213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grpSp>
        <p:nvGrpSpPr>
          <p:cNvPr id="2" name="קבוצה 1"/>
          <p:cNvGrpSpPr/>
          <p:nvPr/>
        </p:nvGrpSpPr>
        <p:grpSpPr>
          <a:xfrm>
            <a:off x="591646" y="116632"/>
            <a:ext cx="8470295" cy="1520300"/>
            <a:chOff x="489704" y="-116417"/>
            <a:chExt cx="8470295" cy="1520300"/>
          </a:xfrm>
        </p:grpSpPr>
        <p:sp>
          <p:nvSpPr>
            <p:cNvPr id="40" name="Rectangle 17"/>
            <p:cNvSpPr/>
            <p:nvPr/>
          </p:nvSpPr>
          <p:spPr>
            <a:xfrm>
              <a:off x="683568" y="-116417"/>
              <a:ext cx="8276431" cy="1224136"/>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8888"/>
              <a:ext cx="8210904" cy="1384995"/>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בתמונה נראה שטף דם בצד אחד של המוח. </a:t>
              </a:r>
            </a:p>
            <a:p>
              <a:pPr fontAlgn="auto">
                <a:spcBef>
                  <a:spcPts val="0"/>
                </a:spcBef>
                <a:spcAft>
                  <a:spcPts val="0"/>
                </a:spcAft>
                <a:defRPr/>
              </a:pPr>
              <a:r>
                <a:rPr lang="he-IL" sz="2800" b="1" kern="0" dirty="0" smtClean="0">
                  <a:solidFill>
                    <a:srgbClr val="1F497D"/>
                  </a:solidFill>
                </a:rPr>
                <a:t>כתוצאה מאירוע זה עלול להופיע שיתוק:</a:t>
              </a:r>
            </a:p>
            <a:p>
              <a:pPr fontAlgn="auto">
                <a:spcBef>
                  <a:spcPts val="0"/>
                </a:spcBef>
                <a:spcAft>
                  <a:spcPts val="0"/>
                </a:spcAft>
                <a:defRPr/>
              </a:pPr>
              <a:endParaRPr lang="he-IL" sz="2800" b="1" kern="0" dirty="0" smtClean="0">
                <a:solidFill>
                  <a:srgbClr val="1F497D"/>
                </a:solidFill>
              </a:endParaRPr>
            </a:p>
          </p:txBody>
        </p:sp>
      </p:grpSp>
      <p:sp>
        <p:nvSpPr>
          <p:cNvPr id="4" name="מלבן 3"/>
          <p:cNvSpPr/>
          <p:nvPr/>
        </p:nvSpPr>
        <p:spPr>
          <a:xfrm>
            <a:off x="202888" y="1624726"/>
            <a:ext cx="8599662" cy="6124754"/>
          </a:xfrm>
          <a:prstGeom prst="rect">
            <a:avLst/>
          </a:prstGeom>
        </p:spPr>
        <p:txBody>
          <a:bodyPr wrap="square">
            <a:spAutoFit/>
          </a:bodyPr>
          <a:lstStyle/>
          <a:p>
            <a:pPr>
              <a:lnSpc>
                <a:spcPct val="200000"/>
              </a:lnSpc>
            </a:pPr>
            <a:r>
              <a:rPr lang="he-IL" sz="2800" b="1" kern="0" dirty="0" smtClean="0">
                <a:solidFill>
                  <a:srgbClr val="1F497D"/>
                </a:solidFill>
              </a:rPr>
              <a:t>א.   בצד העליון של הגוף.</a:t>
            </a:r>
          </a:p>
          <a:p>
            <a:pPr>
              <a:lnSpc>
                <a:spcPct val="200000"/>
              </a:lnSpc>
            </a:pPr>
            <a:r>
              <a:rPr lang="he-IL" sz="2800" b="1" kern="0" dirty="0" smtClean="0">
                <a:solidFill>
                  <a:srgbClr val="1F497D"/>
                </a:solidFill>
              </a:rPr>
              <a:t>ב.   בצד התחתון </a:t>
            </a:r>
            <a:r>
              <a:rPr lang="he-IL" sz="2800" b="1" kern="0" dirty="0">
                <a:solidFill>
                  <a:srgbClr val="1F497D"/>
                </a:solidFill>
              </a:rPr>
              <a:t>של </a:t>
            </a:r>
            <a:r>
              <a:rPr lang="he-IL" sz="2800" b="1" kern="0" dirty="0" smtClean="0">
                <a:solidFill>
                  <a:srgbClr val="1F497D"/>
                </a:solidFill>
              </a:rPr>
              <a:t>הגוף.</a:t>
            </a:r>
          </a:p>
          <a:p>
            <a:pPr>
              <a:lnSpc>
                <a:spcPct val="200000"/>
              </a:lnSpc>
            </a:pPr>
            <a:r>
              <a:rPr lang="he-IL" sz="2800" b="1" kern="0" dirty="0" smtClean="0">
                <a:solidFill>
                  <a:srgbClr val="1F497D"/>
                </a:solidFill>
              </a:rPr>
              <a:t>ג.   בצד הימני </a:t>
            </a:r>
            <a:r>
              <a:rPr lang="he-IL" sz="2800" b="1" kern="0" dirty="0">
                <a:solidFill>
                  <a:srgbClr val="1F497D"/>
                </a:solidFill>
              </a:rPr>
              <a:t>של </a:t>
            </a:r>
            <a:r>
              <a:rPr lang="he-IL" sz="2800" b="1" kern="0" dirty="0" smtClean="0">
                <a:solidFill>
                  <a:srgbClr val="1F497D"/>
                </a:solidFill>
              </a:rPr>
              <a:t>הגוף.</a:t>
            </a:r>
          </a:p>
          <a:p>
            <a:pPr>
              <a:lnSpc>
                <a:spcPct val="200000"/>
              </a:lnSpc>
            </a:pPr>
            <a:r>
              <a:rPr lang="he-IL" sz="2800" b="1" kern="0" dirty="0" smtClean="0">
                <a:solidFill>
                  <a:srgbClr val="1F497D"/>
                </a:solidFill>
              </a:rPr>
              <a:t>ד.  בצד השמאלי </a:t>
            </a:r>
            <a:r>
              <a:rPr lang="he-IL" sz="2800" b="1" kern="0" dirty="0">
                <a:solidFill>
                  <a:srgbClr val="1F497D"/>
                </a:solidFill>
              </a:rPr>
              <a:t>של </a:t>
            </a:r>
            <a:r>
              <a:rPr lang="he-IL" sz="2800" b="1" kern="0" dirty="0" smtClean="0">
                <a:solidFill>
                  <a:srgbClr val="1F497D"/>
                </a:solidFill>
              </a:rPr>
              <a:t>הגוף.</a:t>
            </a:r>
            <a:endParaRPr lang="he-IL" sz="2800" b="1" kern="0" dirty="0">
              <a:solidFill>
                <a:srgbClr val="1F497D"/>
              </a:solidFill>
            </a:endParaRPr>
          </a:p>
          <a:p>
            <a:pPr>
              <a:lnSpc>
                <a:spcPct val="200000"/>
              </a:lnSpc>
            </a:pPr>
            <a:endParaRPr lang="he-IL" sz="2800" b="1" kern="0" dirty="0">
              <a:solidFill>
                <a:srgbClr val="1F497D"/>
              </a:solidFill>
            </a:endParaRPr>
          </a:p>
          <a:p>
            <a:pPr>
              <a:lnSpc>
                <a:spcPct val="200000"/>
              </a:lnSpc>
            </a:pPr>
            <a:endParaRPr lang="he-IL" sz="2800" b="1" kern="0" dirty="0">
              <a:solidFill>
                <a:srgbClr val="1F497D"/>
              </a:solidFill>
            </a:endParaRPr>
          </a:p>
          <a:p>
            <a:pPr>
              <a:lnSpc>
                <a:spcPct val="200000"/>
              </a:lnSpc>
            </a:pPr>
            <a:endParaRPr lang="he-IL" sz="2800" dirty="0">
              <a:solidFill>
                <a:prstClr val="black"/>
              </a:solidFill>
            </a:endParaRPr>
          </a:p>
        </p:txBody>
      </p:sp>
      <p:sp>
        <p:nvSpPr>
          <p:cNvPr id="5" name="מלבן 4"/>
          <p:cNvSpPr/>
          <p:nvPr/>
        </p:nvSpPr>
        <p:spPr>
          <a:xfrm>
            <a:off x="2376505" y="1722308"/>
            <a:ext cx="755335" cy="369332"/>
          </a:xfrm>
          <a:prstGeom prst="rect">
            <a:avLst/>
          </a:prstGeom>
        </p:spPr>
        <p:txBody>
          <a:bodyPr wrap="none">
            <a:spAutoFit/>
          </a:bodyPr>
          <a:lstStyle/>
          <a:p>
            <a:r>
              <a:rPr lang="he-IL" b="1" kern="0" dirty="0" smtClean="0">
                <a:solidFill>
                  <a:schemeClr val="bg1"/>
                </a:solidFill>
              </a:rPr>
              <a:t>הפנים</a:t>
            </a:r>
            <a:endParaRPr lang="he-IL" dirty="0">
              <a:solidFill>
                <a:schemeClr val="bg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8473" y="2076049"/>
            <a:ext cx="3046723" cy="343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980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p:cNvGrpSpPr/>
          <p:nvPr/>
        </p:nvGrpSpPr>
        <p:grpSpPr>
          <a:xfrm>
            <a:off x="-89446" y="-120724"/>
            <a:ext cx="556990" cy="896190"/>
            <a:chOff x="-61909" y="-136525"/>
            <a:chExt cx="556990" cy="896191"/>
          </a:xfrm>
        </p:grpSpPr>
        <p:sp>
          <p:nvSpPr>
            <p:cNvPr id="17" name="Rectangle 17"/>
            <p:cNvSpPr/>
            <p:nvPr/>
          </p:nvSpPr>
          <p:spPr>
            <a:xfrm>
              <a:off x="0" y="-15700"/>
              <a:ext cx="495081" cy="775366"/>
            </a:xfrm>
            <a:prstGeom prst="rect">
              <a:avLst/>
            </a:prstGeom>
            <a:solidFill>
              <a:sysClr val="window" lastClr="FFFFFF">
                <a:lumMod val="85000"/>
              </a:sysClr>
            </a:solidFill>
            <a:ln w="12700" cap="flat" cmpd="sng" algn="ctr">
              <a:noFill/>
              <a:prstDash val="solid"/>
            </a:ln>
            <a:effectLst/>
          </p:spPr>
          <p:txBody>
            <a:bodyPr lIns="91408" tIns="45704" rIns="91408" bIns="45704" rtlCol="1"/>
            <a:lstStyle/>
            <a:p>
              <a:pPr fontAlgn="auto">
                <a:spcBef>
                  <a:spcPts val="0"/>
                </a:spcBef>
                <a:spcAft>
                  <a:spcPts val="0"/>
                </a:spcAft>
                <a:defRPr/>
              </a:pPr>
              <a:endParaRPr lang="he-IL" kern="0" dirty="0">
                <a:solidFill>
                  <a:prstClr val="black"/>
                </a:solidFill>
                <a:latin typeface="Calibri"/>
                <a:cs typeface="Arial"/>
              </a:endParaRPr>
            </a:p>
          </p:txBody>
        </p:sp>
        <p:sp>
          <p:nvSpPr>
            <p:cNvPr id="18" name="AutoShape 2" descr="data:image/jpeg;base64,/9j/4AAQSkZJRgABAQAAAQABAAD/2wCEAAkGBxQSDxAQDxAPFA8QEA8PEBAQEA8PDQ8QFRYWFhQSFRQYHCggGBwlGxQUITEhJSkrLi4uFx8zODMsNygtLisBCgoKDg0OFRAQGywlHCUrLSwsLC0yKywuLCwsNyw2LCwsLCwsLC4sNywtLCwsNywsLCwsMzQsLCwsLC8vLCssLP/AABEIAM0A9gMBIgACEQEDEQH/xAAcAAEAAQUBAQAAAAAAAAAAAAAAAgEDBAYHBQj/xABLEAACAgEBAwgGBQYJDQAAAAAAAQIDEQQSIUEFBgcxUWFxkRMiUoGhwUKSscLRFBUyYnKiJFRzgoOy0uHiFhcjM0NEU2Nkk6Pw8f/EABoBAQEAAwEBAAAAAAAAAAAAAAABAgMEBQb/xAAsEQEAAgIABAMGBwAAAAAAAAAAAQIDEQQFITESE0EiMlFhocEUFUJxgZGx/9oADAMBAAIRAxEAPwDuIAAAAAAAAAAAAAAAAAAAAAAAAAAAAAAAAAAAAAAAAAAAAAAAAAAAAAAAAAAAAAAAAAAAAAAAAAAAAAAAAAAAAAAAAAAAAAAAAAAAAAAAAAAAAAAAAAAAAAAAAAAAAAAAAAAAAAARsmopyk8KKbbfUkt7YEgeZdy9p4V+luurrhmUf9JOMZNxbW5Z39RrOt6VNDBtQlbZjjCCjB++TT+A0bbyDmFnTFUn6umk1/KPPlsfMx5dMceGnl8H95F0m3VyDZyf/PJ/0/w/xl+nphq3bVE+/CX9oaNuplDQtL0raObSe1Dt21KOPKLXxNn5N5xae9Zqsi12pxksdrcW8e/BFewijYTITkBRSJpkMFrVayupbVtkIR/WkkWViJmdQyQaRfz8rhZPZjKzfKKw1GvCk9mSe9744ysIw59IUnnFW7hhqLXi3tZ8kaZzUj1dtOW8TbtT7OhlTmcuftvCHnJfdiii5+3f8OH1pk8+jb+UcT8PrDpoObR5+28a17pP5pmTVz/9quee9wkvJRX2jz6fFjPKuJj9P1hvzI7TNU0vPqqWFJY7W04eS35Pc0PK9VuNiay+Dxnz6jZW9Z7S5MvDZcfv1mHoRZMikSMmkAAAAAAAAAAGLylr4UVStseIx4Lrk+CXecT549JN97nVp36Oh5i9nfKae5+txXw7jpPSWprRqyEHKNVinalnKr2ZRcvBZ6+Hhk4LqeT9p508lZHhDKV8e5xf6XislhHn2SbeW8spkpbFxeJJxfZJOL8mRZRJMq5FsrkCWRkjkLsXX2cQqWTP5Krv2tvTK3ahvc4JqMO+UupLxLVXJVr3utwj7VrVUfOWM+49bR8puitU+ljbBSlNV7CsqjKWM7LnHMd6TzHHEg7J0e8tTtpjXdZCd2w5t1SjZXFKWzvsW6UnxSbSx17zcEah0f8AIltdf5Rqko22JOFaabhF9Tk+Dxw79/YtyURA13ndy3LTVS9GvXwt/CO08I5Tq9XO2TnbOUpPjJ5On89OTbZL01MVYlDZtpfXKCy8rtOa2UVyb2JuuXGu3O59il+K95w8R4pt1fT8o8quPcd/WfsxESyXZaGxfQbXbDE18Cy4tdaa8Vg5ntxMT2lXJVMiCrpLJXJDJKMW+pN+CyE0rknTqJQeYvHdwKwow82bUY8W1h/j8GXZX1Q3VzjZP6KqU5yf8+SWH4RTMorM9XNlz0r7Mxv/AD+3UOaHK7trjVZl2Rr2m28ySz+jLvw4vwaybGalzE5HtqjK69KErIpQqTy4QbzmXe//AL3baehTfhjb47ivB5tvB2AAZucAAAAAAAAPnrpW5Khp+UJ+ihGELFGxRgtmOX14S3LefQpyHpz0Xrae5cYuD8d7COWV8o2JbO3Jx9mWJw8mXfzgvpU6eXf6LZfnHB57RJR9X3lGctVVx01Xut1EfvlVq6V1aWr33ah/fPPnDDI4GzT1fzpH6On0i8apTf7zZkV8pXNerYoRfCqEK/6qTPEhHLPVqjhIbNLOtk9zbcm875NtmdzXht6qiLS3Sy8dcutrJg67h7z1+YVedbX3P5pfMxlnHZ9H0LEYrsjFeSLrYSIuBWKzfJNNLLymt3UcH5ZrlDU2qLa9eTx1x37+p7j6AUcdRxLnjRs625frP8PkaOI7Q9blPW9o+Ty9LZLGd6eeuLaZkT5Tsiv9ZPHY8S+0s0LcVshlHI96ayi+W5cdl+NVf4EXyu/+X/2o/gY06UWnSXokxaGZ+d58HFeFcEPy+ya32WY7P0UYSqMumvCHRj1Yk7Hn1t/e220erzV0znqIdjmopLcm2+vHgYs9Pn8TaOZGlX5VSl1KSflvM69ZiHLmia1taZ9HXorCS7NxUA7nzAAAAAAAAAAABovS5ofSaJPG+Mnjxxlf1TejwuelG3orf1dma9zw/g2El8xNF6iG/D7cmXyro9i2WFubbXd3FK4YKLWoqzvMXYPRZbdSfAC1pq9+eCM6JbgsFzIGLreHvNj6Na862H7UF5yX4Guazh7za+i2GdbX/KV/aYyzjs+gjF1GqxJRisyeOOEsmUYGqoe3txWVlPHejKGK9pdVt5WMNb+5o5V0i1Y1sn2pP4Z+Z1DQadpuUljdhLic86Ua8amD7YRf2r5GniYjw9HpcrtrP/DUKOJckWtPxLzOB9NLFnEttGVNFvYAt1QL2AiSMmEpQRuXR7RnUqXsxk/hj5mnwR0Ho4p32S7Ipeb/ALjbij2oefx9tYbN6AB2vmgAAAAAAAAAADE5Vp26LYe1XNfBmWUkgPnPlmrE34nkSRs3OmnZusj7M5R8ng1qwrGFsAFVVEiKJEGLq+HvN06KI/wyv9tfBGn6iGVu4G9dEtH8Lqz2zf7rMZZ+jtxVMYCRWKpzvpVq9amfbGUfJ/4johpfSdRmiqXZKcfNJ/I1Zo9iXZwFtcRRzGjrL7LVMOsus4H1coMiTZQojgqihVFYyu19Z03o7rxTZLtlFeS/vOZVdZ1jmJXjRp+1OT+xfI3YPeeTzOdYtfNsQAOx4AAAAAAAAAAABRlSjA4p0h07OsvXbPa+slL5mkWHX+k/m3ZYvyqiLk4xxdCKzPC6ppcd25+C7zj9vWVigyhTIKqSJIimVRBdrjvOh9FNWdWmvownJ+GMfeRz7T1ttJLe2ortbe5JLi88DvPMXm3+R0Zs332qLs/UXCC+ff4EVsxFzRSxFhliBkqS7TW+f9W1o8+zZF+7DXzR7OSzq9PG2udc87M1svt7mu9Ml6brMM8OTwZK2+EuMyRBnq8v8kT01zrnv3bUJLqnDt/E8ls8yYmJ1L7LHet6xas9FGyLJESM9KBBgrCV6nrOyc1a9nRULthtfWbfzOYc1+Q56u7ZW6uGHbP2YvqS73h4OxU1KMYwisRilGK7ElhI6uHrPWXhc1yxMxSO/dMAHS8cAAAAAAAAAAAoyoAizQudPRrVqZyt01noLZNylFw9Jp5t9b2cpwb7njuN+I4LCOEcodGvKFedmmm5dtN8Itrtxbsnm/5Fco/xC/61P9o+iGiaA+etPzD5Sm8LQzj2yst08Ir9/L9yZsPJnRNqpYeov09Mc71XGWosx2b9lJ9+WdlBFa1zb5kaXRtThCVl6/297U7F+yv0YfzUn4mygjlgVZjzRkEXWWEljYLsYY/96i6oY6hJF2jA5V5Kq1MPR31qSTzF5cZwfbGS3pmlcqdHtibel1EZLhXqIuMl/SQW/wCr7zoWCuDXalbd3Rh4rLi9ydOO6nmlrof7rtrtqupkvJtP4GM+bus/iOo/8ePPaO17JKJq/D0dsc2z/JxnTc0NfPq0mwvatupivJNy+B7vJ3RtbJp6rUwhHjXpouU3/SzW76rOlAyjDSGvJzLPfpvX7MLknkurTVKqiCjBb+tuUpcZSk98n3szQDa4ZmZncgACAAAAAAAAAAAAAAAAAAAAAAAAAAAAAAAAAAAAAAAAAAAAAAAAAAAAAAAAAAAAAAAAAAAAAAAAAAAAAAAAAAAAAAAAAAAAAAAAAAAAAAAAAAAAAAAAAAAAAAAAAAAAAAAAAAAAAD//2Q=="/>
            <p:cNvSpPr>
              <a:spLocks noChangeAspect="1" noChangeArrowheads="1"/>
            </p:cNvSpPr>
            <p:nvPr/>
          </p:nvSpPr>
          <p:spPr bwMode="auto">
            <a:xfrm>
              <a:off x="-61909"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pPr fontAlgn="auto">
                <a:spcBef>
                  <a:spcPts val="0"/>
                </a:spcBef>
                <a:spcAft>
                  <a:spcPts val="0"/>
                </a:spcAft>
                <a:defRPr/>
              </a:pPr>
              <a:endParaRPr lang="he-IL" kern="0" dirty="0" smtClean="0">
                <a:solidFill>
                  <a:prstClr val="black"/>
                </a:solidFill>
              </a:endParaRPr>
            </a:p>
          </p:txBody>
        </p:sp>
        <p:sp>
          <p:nvSpPr>
            <p:cNvPr id="19" name="מלבן 18"/>
            <p:cNvSpPr/>
            <p:nvPr/>
          </p:nvSpPr>
          <p:spPr>
            <a:xfrm>
              <a:off x="-34230" y="-64774"/>
              <a:ext cx="529311" cy="769442"/>
            </a:xfrm>
            <a:prstGeom prst="rect">
              <a:avLst/>
            </a:prstGeom>
          </p:spPr>
          <p:txBody>
            <a:bodyPr wrap="none">
              <a:spAutoFit/>
            </a:bodyPr>
            <a:lstStyle/>
            <a:p>
              <a:pPr fontAlgn="auto">
                <a:spcBef>
                  <a:spcPts val="0"/>
                </a:spcBef>
                <a:spcAft>
                  <a:spcPts val="0"/>
                </a:spcAft>
                <a:defRPr/>
              </a:pPr>
              <a:r>
                <a:rPr lang="he-IL" sz="4400" b="1" kern="0" dirty="0" smtClean="0">
                  <a:solidFill>
                    <a:srgbClr val="1D4C72"/>
                  </a:solidFill>
                </a:rPr>
                <a:t>?</a:t>
              </a:r>
              <a:endParaRPr lang="he-IL" sz="4400" kern="0" dirty="0" smtClean="0">
                <a:solidFill>
                  <a:prstClr val="black"/>
                </a:solidFill>
              </a:endParaRPr>
            </a:p>
          </p:txBody>
        </p:sp>
      </p:grpSp>
      <p:grpSp>
        <p:nvGrpSpPr>
          <p:cNvPr id="2" name="קבוצה 1"/>
          <p:cNvGrpSpPr/>
          <p:nvPr/>
        </p:nvGrpSpPr>
        <p:grpSpPr>
          <a:xfrm>
            <a:off x="591646" y="116632"/>
            <a:ext cx="8470295" cy="1520300"/>
            <a:chOff x="489704" y="-116417"/>
            <a:chExt cx="8470295" cy="1520300"/>
          </a:xfrm>
        </p:grpSpPr>
        <p:sp>
          <p:nvSpPr>
            <p:cNvPr id="40" name="Rectangle 17"/>
            <p:cNvSpPr/>
            <p:nvPr/>
          </p:nvSpPr>
          <p:spPr>
            <a:xfrm>
              <a:off x="683568" y="-116417"/>
              <a:ext cx="8276431" cy="1224136"/>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8888"/>
              <a:ext cx="8210904" cy="1384995"/>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בתמונה נראה שטף דם בצד אחד של המוח. </a:t>
              </a:r>
            </a:p>
            <a:p>
              <a:pPr fontAlgn="auto">
                <a:spcBef>
                  <a:spcPts val="0"/>
                </a:spcBef>
                <a:spcAft>
                  <a:spcPts val="0"/>
                </a:spcAft>
                <a:defRPr/>
              </a:pPr>
              <a:r>
                <a:rPr lang="he-IL" sz="2800" b="1" kern="0" dirty="0" smtClean="0">
                  <a:solidFill>
                    <a:srgbClr val="1F497D"/>
                  </a:solidFill>
                </a:rPr>
                <a:t>כתוצאה מאירוע זה עלול להופיע שיתוק:</a:t>
              </a:r>
            </a:p>
            <a:p>
              <a:pPr fontAlgn="auto">
                <a:spcBef>
                  <a:spcPts val="0"/>
                </a:spcBef>
                <a:spcAft>
                  <a:spcPts val="0"/>
                </a:spcAft>
                <a:defRPr/>
              </a:pPr>
              <a:endParaRPr lang="he-IL" sz="2800" b="1" kern="0" dirty="0" smtClean="0">
                <a:solidFill>
                  <a:srgbClr val="1F497D"/>
                </a:solidFill>
              </a:endParaRPr>
            </a:p>
          </p:txBody>
        </p:sp>
      </p:grpSp>
      <p:sp>
        <p:nvSpPr>
          <p:cNvPr id="4" name="מלבן 3"/>
          <p:cNvSpPr/>
          <p:nvPr/>
        </p:nvSpPr>
        <p:spPr>
          <a:xfrm>
            <a:off x="202888" y="1624726"/>
            <a:ext cx="8599662" cy="6124754"/>
          </a:xfrm>
          <a:prstGeom prst="rect">
            <a:avLst/>
          </a:prstGeom>
        </p:spPr>
        <p:txBody>
          <a:bodyPr wrap="square">
            <a:spAutoFit/>
          </a:bodyPr>
          <a:lstStyle/>
          <a:p>
            <a:pPr>
              <a:lnSpc>
                <a:spcPct val="200000"/>
              </a:lnSpc>
            </a:pPr>
            <a:r>
              <a:rPr lang="he-IL" sz="2800" b="1" kern="0" dirty="0" smtClean="0">
                <a:solidFill>
                  <a:srgbClr val="1F497D"/>
                </a:solidFill>
              </a:rPr>
              <a:t>א.   בצד העליון של הגוף.</a:t>
            </a:r>
          </a:p>
          <a:p>
            <a:pPr>
              <a:lnSpc>
                <a:spcPct val="200000"/>
              </a:lnSpc>
            </a:pPr>
            <a:r>
              <a:rPr lang="he-IL" sz="2800" b="1" kern="0" dirty="0" smtClean="0">
                <a:solidFill>
                  <a:srgbClr val="1F497D"/>
                </a:solidFill>
              </a:rPr>
              <a:t>ב.   בצד התחתון </a:t>
            </a:r>
            <a:r>
              <a:rPr lang="he-IL" sz="2800" b="1" kern="0" dirty="0">
                <a:solidFill>
                  <a:srgbClr val="1F497D"/>
                </a:solidFill>
              </a:rPr>
              <a:t>של </a:t>
            </a:r>
            <a:r>
              <a:rPr lang="he-IL" sz="2800" b="1" kern="0" dirty="0" smtClean="0">
                <a:solidFill>
                  <a:srgbClr val="1F497D"/>
                </a:solidFill>
              </a:rPr>
              <a:t>הגוף.</a:t>
            </a:r>
          </a:p>
          <a:p>
            <a:pPr>
              <a:lnSpc>
                <a:spcPct val="200000"/>
              </a:lnSpc>
            </a:pPr>
            <a:r>
              <a:rPr lang="he-IL" sz="2800" b="1" kern="0" dirty="0" smtClean="0">
                <a:solidFill>
                  <a:srgbClr val="1F497D"/>
                </a:solidFill>
              </a:rPr>
              <a:t>ג.   בצד הימני </a:t>
            </a:r>
            <a:r>
              <a:rPr lang="he-IL" sz="2800" b="1" kern="0" dirty="0">
                <a:solidFill>
                  <a:srgbClr val="1F497D"/>
                </a:solidFill>
              </a:rPr>
              <a:t>של </a:t>
            </a:r>
            <a:r>
              <a:rPr lang="he-IL" sz="2800" b="1" kern="0" dirty="0" smtClean="0">
                <a:solidFill>
                  <a:srgbClr val="1F497D"/>
                </a:solidFill>
              </a:rPr>
              <a:t>הגוף.</a:t>
            </a:r>
          </a:p>
          <a:p>
            <a:pPr>
              <a:lnSpc>
                <a:spcPct val="200000"/>
              </a:lnSpc>
            </a:pPr>
            <a:r>
              <a:rPr lang="he-IL" sz="2800" b="1" kern="0" dirty="0" smtClean="0">
                <a:solidFill>
                  <a:srgbClr val="1F497D"/>
                </a:solidFill>
              </a:rPr>
              <a:t>ד.  בצד השמאלי </a:t>
            </a:r>
            <a:r>
              <a:rPr lang="he-IL" sz="2800" b="1" kern="0" dirty="0">
                <a:solidFill>
                  <a:srgbClr val="1F497D"/>
                </a:solidFill>
              </a:rPr>
              <a:t>של </a:t>
            </a:r>
            <a:r>
              <a:rPr lang="he-IL" sz="2800" b="1" kern="0" dirty="0" smtClean="0">
                <a:solidFill>
                  <a:srgbClr val="1F497D"/>
                </a:solidFill>
              </a:rPr>
              <a:t>הגוף.</a:t>
            </a:r>
            <a:endParaRPr lang="he-IL" sz="2800" b="1" kern="0" dirty="0">
              <a:solidFill>
                <a:srgbClr val="1F497D"/>
              </a:solidFill>
            </a:endParaRPr>
          </a:p>
          <a:p>
            <a:pPr>
              <a:lnSpc>
                <a:spcPct val="200000"/>
              </a:lnSpc>
            </a:pPr>
            <a:endParaRPr lang="he-IL" sz="2800" b="1" kern="0" dirty="0">
              <a:solidFill>
                <a:srgbClr val="1F497D"/>
              </a:solidFill>
            </a:endParaRPr>
          </a:p>
          <a:p>
            <a:pPr>
              <a:lnSpc>
                <a:spcPct val="200000"/>
              </a:lnSpc>
            </a:pPr>
            <a:endParaRPr lang="he-IL" sz="2800" b="1" kern="0" dirty="0">
              <a:solidFill>
                <a:srgbClr val="1F497D"/>
              </a:solidFill>
            </a:endParaRPr>
          </a:p>
          <a:p>
            <a:pPr>
              <a:lnSpc>
                <a:spcPct val="200000"/>
              </a:lnSpc>
            </a:pPr>
            <a:endParaRPr lang="he-IL" sz="2800" dirty="0">
              <a:solidFill>
                <a:prstClr val="black"/>
              </a:solidFill>
            </a:endParaRPr>
          </a:p>
        </p:txBody>
      </p:sp>
      <p:sp>
        <p:nvSpPr>
          <p:cNvPr id="3" name="אליפסה 2"/>
          <p:cNvSpPr/>
          <p:nvPr/>
        </p:nvSpPr>
        <p:spPr>
          <a:xfrm>
            <a:off x="8316416" y="3645024"/>
            <a:ext cx="576064" cy="50405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5" name="מלבן 4"/>
          <p:cNvSpPr/>
          <p:nvPr/>
        </p:nvSpPr>
        <p:spPr>
          <a:xfrm>
            <a:off x="2376505" y="1722308"/>
            <a:ext cx="755335" cy="369332"/>
          </a:xfrm>
          <a:prstGeom prst="rect">
            <a:avLst/>
          </a:prstGeom>
        </p:spPr>
        <p:txBody>
          <a:bodyPr wrap="none">
            <a:spAutoFit/>
          </a:bodyPr>
          <a:lstStyle/>
          <a:p>
            <a:r>
              <a:rPr lang="he-IL" b="1" kern="0" dirty="0" smtClean="0">
                <a:solidFill>
                  <a:prstClr val="white"/>
                </a:solidFill>
              </a:rPr>
              <a:t>הפנים</a:t>
            </a:r>
            <a:endParaRPr lang="he-IL" dirty="0">
              <a:solidFill>
                <a:prstClr val="white"/>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8473" y="2076049"/>
            <a:ext cx="3046723" cy="343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86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8113" y="2223442"/>
            <a:ext cx="4135809" cy="340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מלבן 7"/>
          <p:cNvSpPr/>
          <p:nvPr/>
        </p:nvSpPr>
        <p:spPr>
          <a:xfrm>
            <a:off x="285913" y="116632"/>
            <a:ext cx="848889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אזורי תפקוד במוח</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750539" y="653787"/>
            <a:ext cx="9604575" cy="830997"/>
          </a:xfrm>
          <a:prstGeom prst="rect">
            <a:avLst/>
          </a:prstGeom>
          <a:noFill/>
        </p:spPr>
        <p:txBody>
          <a:bodyPr wrap="square">
            <a:spAutoFit/>
          </a:bodyPr>
          <a:lstStyle/>
          <a:p>
            <a:pPr fontAlgn="auto">
              <a:spcBef>
                <a:spcPts val="0"/>
              </a:spcBef>
              <a:spcAft>
                <a:spcPts val="0"/>
              </a:spcAft>
              <a:defRPr/>
            </a:pPr>
            <a:r>
              <a:rPr lang="he-IL" sz="2400" b="1" kern="0" dirty="0" smtClean="0">
                <a:solidFill>
                  <a:srgbClr val="1F497D"/>
                </a:solidFill>
              </a:rPr>
              <a:t>לאזורים </a:t>
            </a:r>
            <a:r>
              <a:rPr lang="he-IL" sz="2400" b="1" kern="0" dirty="0">
                <a:solidFill>
                  <a:srgbClr val="1F497D"/>
                </a:solidFill>
              </a:rPr>
              <a:t>שונים במוח יש תפקודים ייחודיים.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בתרשים </a:t>
            </a:r>
            <a:r>
              <a:rPr lang="he-IL" sz="2400" b="1" kern="0" dirty="0">
                <a:solidFill>
                  <a:srgbClr val="1F497D"/>
                </a:solidFill>
              </a:rPr>
              <a:t>מתוארים אחדים מאזורי התפקוד העיקריים</a:t>
            </a:r>
            <a:r>
              <a:rPr lang="he-IL" sz="2400" b="1" kern="0" dirty="0" smtClean="0">
                <a:solidFill>
                  <a:srgbClr val="1F497D"/>
                </a:solidFill>
              </a:rPr>
              <a:t>:</a:t>
            </a:r>
            <a:endParaRPr lang="he-IL" sz="2400" b="1" kern="0" dirty="0">
              <a:solidFill>
                <a:srgbClr val="1F497D"/>
              </a:solidFill>
            </a:endParaRPr>
          </a:p>
        </p:txBody>
      </p:sp>
      <p:grpSp>
        <p:nvGrpSpPr>
          <p:cNvPr id="29" name="קבוצה 28"/>
          <p:cNvGrpSpPr/>
          <p:nvPr/>
        </p:nvGrpSpPr>
        <p:grpSpPr>
          <a:xfrm>
            <a:off x="683568" y="1700808"/>
            <a:ext cx="7704856" cy="4752528"/>
            <a:chOff x="-724036" y="2481332"/>
            <a:chExt cx="6304148" cy="3652614"/>
          </a:xfrm>
        </p:grpSpPr>
        <p:cxnSp>
          <p:nvCxnSpPr>
            <p:cNvPr id="30" name="מחבר ישר 29"/>
            <p:cNvCxnSpPr/>
            <p:nvPr/>
          </p:nvCxnSpPr>
          <p:spPr>
            <a:xfrm>
              <a:off x="3866692" y="4488592"/>
              <a:ext cx="777316" cy="194717"/>
            </a:xfrm>
            <a:prstGeom prst="line">
              <a:avLst/>
            </a:prstGeom>
            <a:noFill/>
            <a:ln w="31750" cap="flat" cmpd="sng" algn="ctr">
              <a:solidFill>
                <a:sysClr val="windowText" lastClr="000000"/>
              </a:solidFill>
              <a:prstDash val="solid"/>
            </a:ln>
            <a:effectLst/>
          </p:spPr>
        </p:cxnSp>
        <p:sp>
          <p:nvSpPr>
            <p:cNvPr id="31" name="TextBox 30"/>
            <p:cNvSpPr txBox="1"/>
            <p:nvPr/>
          </p:nvSpPr>
          <p:spPr>
            <a:xfrm>
              <a:off x="4283968" y="4514032"/>
              <a:ext cx="972108" cy="338554"/>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ראייה</a:t>
              </a:r>
            </a:p>
          </p:txBody>
        </p:sp>
        <p:sp>
          <p:nvSpPr>
            <p:cNvPr id="32" name="TextBox 31"/>
            <p:cNvSpPr txBox="1"/>
            <p:nvPr/>
          </p:nvSpPr>
          <p:spPr>
            <a:xfrm>
              <a:off x="3419872" y="5302949"/>
              <a:ext cx="2160240" cy="830997"/>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שיווי משקל,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תיאום תנועות,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זיכרון מיומנויות טכניות</a:t>
              </a:r>
            </a:p>
          </p:txBody>
        </p:sp>
        <p:sp>
          <p:nvSpPr>
            <p:cNvPr id="33" name="TextBox 32"/>
            <p:cNvSpPr txBox="1"/>
            <p:nvPr/>
          </p:nvSpPr>
          <p:spPr>
            <a:xfrm>
              <a:off x="899592" y="5485600"/>
              <a:ext cx="972108" cy="338554"/>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שמיעה</a:t>
              </a:r>
            </a:p>
          </p:txBody>
        </p:sp>
        <p:cxnSp>
          <p:nvCxnSpPr>
            <p:cNvPr id="34" name="מחבר ישר 33"/>
            <p:cNvCxnSpPr/>
            <p:nvPr/>
          </p:nvCxnSpPr>
          <p:spPr>
            <a:xfrm>
              <a:off x="3347864" y="5125476"/>
              <a:ext cx="504056" cy="182967"/>
            </a:xfrm>
            <a:prstGeom prst="line">
              <a:avLst/>
            </a:prstGeom>
            <a:noFill/>
            <a:ln w="31750" cap="flat" cmpd="sng" algn="ctr">
              <a:solidFill>
                <a:sysClr val="windowText" lastClr="000000"/>
              </a:solidFill>
              <a:prstDash val="solid"/>
            </a:ln>
            <a:effectLst/>
          </p:spPr>
        </p:cxnSp>
        <p:cxnSp>
          <p:nvCxnSpPr>
            <p:cNvPr id="35" name="מחבר ישר 34"/>
            <p:cNvCxnSpPr/>
            <p:nvPr/>
          </p:nvCxnSpPr>
          <p:spPr>
            <a:xfrm flipH="1">
              <a:off x="1890482" y="4552521"/>
              <a:ext cx="648072" cy="851855"/>
            </a:xfrm>
            <a:prstGeom prst="line">
              <a:avLst/>
            </a:prstGeom>
            <a:noFill/>
            <a:ln w="31750" cap="flat" cmpd="sng" algn="ctr">
              <a:solidFill>
                <a:sysClr val="windowText" lastClr="000000"/>
              </a:solidFill>
              <a:prstDash val="solid"/>
            </a:ln>
            <a:effectLst/>
          </p:spPr>
        </p:cxnSp>
        <p:cxnSp>
          <p:nvCxnSpPr>
            <p:cNvPr id="36" name="מחבר ישר 35"/>
            <p:cNvCxnSpPr/>
            <p:nvPr/>
          </p:nvCxnSpPr>
          <p:spPr>
            <a:xfrm flipH="1">
              <a:off x="1014046" y="4230527"/>
              <a:ext cx="1134743" cy="690020"/>
            </a:xfrm>
            <a:prstGeom prst="line">
              <a:avLst/>
            </a:prstGeom>
            <a:noFill/>
            <a:ln w="31750" cap="flat" cmpd="sng" algn="ctr">
              <a:solidFill>
                <a:sysClr val="windowText" lastClr="000000"/>
              </a:solidFill>
              <a:prstDash val="solid"/>
            </a:ln>
            <a:effectLst/>
          </p:spPr>
        </p:cxnSp>
        <p:cxnSp>
          <p:nvCxnSpPr>
            <p:cNvPr id="37" name="מחבר ישר 36"/>
            <p:cNvCxnSpPr/>
            <p:nvPr/>
          </p:nvCxnSpPr>
          <p:spPr>
            <a:xfrm flipH="1">
              <a:off x="3299484" y="3501008"/>
              <a:ext cx="1134743" cy="690020"/>
            </a:xfrm>
            <a:prstGeom prst="line">
              <a:avLst/>
            </a:prstGeom>
            <a:noFill/>
            <a:ln w="31750" cap="flat" cmpd="sng" algn="ctr">
              <a:solidFill>
                <a:sysClr val="windowText" lastClr="000000"/>
              </a:solidFill>
              <a:prstDash val="solid"/>
            </a:ln>
            <a:effectLst/>
          </p:spPr>
        </p:cxnSp>
        <p:cxnSp>
          <p:nvCxnSpPr>
            <p:cNvPr id="38" name="מחבר ישר 37"/>
            <p:cNvCxnSpPr/>
            <p:nvPr/>
          </p:nvCxnSpPr>
          <p:spPr>
            <a:xfrm flipH="1">
              <a:off x="2519773" y="2850665"/>
              <a:ext cx="339259" cy="681767"/>
            </a:xfrm>
            <a:prstGeom prst="line">
              <a:avLst/>
            </a:prstGeom>
            <a:noFill/>
            <a:ln w="31750" cap="flat" cmpd="sng" algn="ctr">
              <a:solidFill>
                <a:sysClr val="windowText" lastClr="000000"/>
              </a:solidFill>
              <a:prstDash val="solid"/>
            </a:ln>
            <a:effectLst/>
          </p:spPr>
        </p:cxnSp>
        <p:cxnSp>
          <p:nvCxnSpPr>
            <p:cNvPr id="39" name="מחבר ישר 38"/>
            <p:cNvCxnSpPr/>
            <p:nvPr/>
          </p:nvCxnSpPr>
          <p:spPr>
            <a:xfrm flipH="1">
              <a:off x="2699792" y="2753616"/>
              <a:ext cx="1150750" cy="778816"/>
            </a:xfrm>
            <a:prstGeom prst="line">
              <a:avLst/>
            </a:prstGeom>
            <a:noFill/>
            <a:ln w="31750" cap="flat" cmpd="sng" algn="ctr">
              <a:solidFill>
                <a:sysClr val="windowText" lastClr="000000"/>
              </a:solidFill>
              <a:prstDash val="solid"/>
            </a:ln>
            <a:effectLst/>
          </p:spPr>
        </p:cxnSp>
        <p:cxnSp>
          <p:nvCxnSpPr>
            <p:cNvPr id="40" name="מחבר ישר 39"/>
            <p:cNvCxnSpPr/>
            <p:nvPr/>
          </p:nvCxnSpPr>
          <p:spPr>
            <a:xfrm flipH="1">
              <a:off x="651012" y="4149080"/>
              <a:ext cx="815953" cy="0"/>
            </a:xfrm>
            <a:prstGeom prst="line">
              <a:avLst/>
            </a:prstGeom>
            <a:noFill/>
            <a:ln w="31750" cap="flat" cmpd="sng" algn="ctr">
              <a:solidFill>
                <a:sysClr val="windowText" lastClr="000000"/>
              </a:solidFill>
              <a:prstDash val="solid"/>
            </a:ln>
            <a:effectLst/>
          </p:spPr>
        </p:cxnSp>
        <p:sp>
          <p:nvSpPr>
            <p:cNvPr id="41" name="TextBox 40"/>
            <p:cNvSpPr txBox="1"/>
            <p:nvPr/>
          </p:nvSpPr>
          <p:spPr>
            <a:xfrm>
              <a:off x="4100500" y="3212976"/>
              <a:ext cx="1479612" cy="584775"/>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הבנת שפה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(אזור </a:t>
              </a:r>
              <a:r>
                <a:rPr kumimoji="0" lang="he-IL" sz="1600" b="1" i="0" u="none" strike="noStrike" kern="0" cap="none" spc="0" normalizeH="0" baseline="0" noProof="0" dirty="0" err="1" smtClean="0">
                  <a:ln>
                    <a:noFill/>
                  </a:ln>
                  <a:solidFill>
                    <a:prstClr val="black"/>
                  </a:solidFill>
                  <a:effectLst/>
                  <a:uLnTx/>
                  <a:uFillTx/>
                  <a:latin typeface="Calibri"/>
                  <a:cs typeface="Arial"/>
                </a:rPr>
                <a:t>ורניקה</a:t>
              </a:r>
              <a:r>
                <a:rPr kumimoji="0" lang="he-IL" sz="1600" b="1" i="0" u="none" strike="noStrike" kern="0" cap="none" spc="0" normalizeH="0" baseline="0" noProof="0" dirty="0" smtClean="0">
                  <a:ln>
                    <a:noFill/>
                  </a:ln>
                  <a:solidFill>
                    <a:prstClr val="black"/>
                  </a:solidFill>
                  <a:effectLst/>
                  <a:uLnTx/>
                  <a:uFillTx/>
                  <a:latin typeface="Calibri"/>
                  <a:cs typeface="Arial"/>
                </a:rPr>
                <a:t>)</a:t>
              </a:r>
            </a:p>
          </p:txBody>
        </p:sp>
        <p:sp>
          <p:nvSpPr>
            <p:cNvPr id="42" name="TextBox 41"/>
            <p:cNvSpPr txBox="1"/>
            <p:nvPr/>
          </p:nvSpPr>
          <p:spPr>
            <a:xfrm>
              <a:off x="-46474" y="4894643"/>
              <a:ext cx="1479612" cy="584775"/>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דיבור</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(אזור ברוקה)</a:t>
              </a:r>
            </a:p>
          </p:txBody>
        </p:sp>
        <p:sp>
          <p:nvSpPr>
            <p:cNvPr id="43" name="TextBox 42"/>
            <p:cNvSpPr txBox="1"/>
            <p:nvPr/>
          </p:nvSpPr>
          <p:spPr>
            <a:xfrm>
              <a:off x="-724036" y="3877442"/>
              <a:ext cx="1479612" cy="830997"/>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פתרון בעיות, רגשות, חשיבה מורכבת</a:t>
              </a:r>
            </a:p>
          </p:txBody>
        </p:sp>
        <p:sp>
          <p:nvSpPr>
            <p:cNvPr id="44" name="TextBox 43"/>
            <p:cNvSpPr txBox="1"/>
            <p:nvPr/>
          </p:nvSpPr>
          <p:spPr>
            <a:xfrm>
              <a:off x="1794883" y="2573666"/>
              <a:ext cx="1479612" cy="338554"/>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תנועות</a:t>
              </a:r>
            </a:p>
          </p:txBody>
        </p:sp>
        <p:sp>
          <p:nvSpPr>
            <p:cNvPr id="45" name="TextBox 44"/>
            <p:cNvSpPr txBox="1"/>
            <p:nvPr/>
          </p:nvSpPr>
          <p:spPr>
            <a:xfrm>
              <a:off x="3167626" y="2481332"/>
              <a:ext cx="1479612" cy="338554"/>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תחושות מגע</a:t>
              </a:r>
            </a:p>
          </p:txBody>
        </p:sp>
      </p:grpSp>
    </p:spTree>
    <p:extLst>
      <p:ext uri="{BB962C8B-B14F-4D97-AF65-F5344CB8AC3E}">
        <p14:creationId xmlns:p14="http://schemas.microsoft.com/office/powerpoint/2010/main" val="4148499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252537" y="-27384"/>
            <a:ext cx="9396537" cy="1008112"/>
            <a:chOff x="-3194432" y="215516"/>
            <a:chExt cx="9396537" cy="1008112"/>
          </a:xfrm>
        </p:grpSpPr>
        <p:sp>
          <p:nvSpPr>
            <p:cNvPr id="8" name="מלבן 7"/>
            <p:cNvSpPr/>
            <p:nvPr/>
          </p:nvSpPr>
          <p:spPr>
            <a:xfrm>
              <a:off x="-2941895" y="215516"/>
              <a:ext cx="9144000" cy="981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3194432" y="341276"/>
              <a:ext cx="9262952"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איך גילו את אזורי התפקוד במוח</a:t>
              </a:r>
              <a:r>
                <a:rPr lang="he-IL" sz="3200" b="1" dirty="0">
                  <a:solidFill>
                    <a:prstClr val="white"/>
                  </a:solidFill>
                  <a:latin typeface="Calibri" pitchFamily="34" charset="0"/>
                </a:rPr>
                <a:t>? </a:t>
              </a:r>
              <a:r>
                <a:rPr lang="he-IL" sz="3200" b="1" dirty="0" smtClean="0">
                  <a:solidFill>
                    <a:prstClr val="white"/>
                  </a:solidFill>
                  <a:latin typeface="Calibri" pitchFamily="34" charset="0"/>
                </a:rPr>
                <a:t> א</a:t>
              </a:r>
              <a:r>
                <a:rPr lang="he-IL" sz="3200" b="1" dirty="0">
                  <a:solidFill>
                    <a:prstClr val="white"/>
                  </a:solidFill>
                  <a:latin typeface="Calibri" pitchFamily="34" charset="0"/>
                </a:rPr>
                <a:t>. בדרך הקשה...</a:t>
              </a:r>
            </a:p>
            <a:p>
              <a:pPr>
                <a:defRPr/>
              </a:pPr>
              <a:endParaRPr lang="he-IL" sz="3200" b="1" dirty="0" smtClean="0">
                <a:solidFill>
                  <a:prstClr val="white"/>
                </a:solidFill>
                <a:latin typeface="Calibri" pitchFamily="34" charset="0"/>
              </a:endParaRPr>
            </a:p>
          </p:txBody>
        </p:sp>
      </p:gr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179513" y="620688"/>
            <a:ext cx="8640960" cy="1569660"/>
          </a:xfrm>
          <a:prstGeom prst="rect">
            <a:avLst/>
          </a:prstGeom>
          <a:noFill/>
        </p:spPr>
        <p:txBody>
          <a:bodyPr wrap="square">
            <a:spAutoFit/>
          </a:bodyPr>
          <a:lstStyle/>
          <a:p>
            <a:pPr fontAlgn="auto">
              <a:spcBef>
                <a:spcPts val="0"/>
              </a:spcBef>
              <a:spcAft>
                <a:spcPts val="0"/>
              </a:spcAft>
              <a:defRPr/>
            </a:pPr>
            <a:endParaRPr lang="he-IL" sz="2400" b="1" kern="0" dirty="0" smtClean="0">
              <a:solidFill>
                <a:srgbClr val="1F497D"/>
              </a:solidFill>
            </a:endParaRPr>
          </a:p>
          <a:p>
            <a:pPr fontAlgn="auto">
              <a:spcBef>
                <a:spcPts val="0"/>
              </a:spcBef>
              <a:spcAft>
                <a:spcPts val="0"/>
              </a:spcAft>
              <a:defRPr/>
            </a:pPr>
            <a:r>
              <a:rPr lang="he-IL" sz="2400" b="1" kern="0" dirty="0">
                <a:solidFill>
                  <a:srgbClr val="1F497D"/>
                </a:solidFill>
              </a:rPr>
              <a:t>על סמך בדיקת הליקויים התפקודיים שהתגלו אצל אנשים </a:t>
            </a:r>
            <a:r>
              <a:rPr lang="he-IL" sz="2400" b="1" kern="0" dirty="0" smtClean="0">
                <a:solidFill>
                  <a:srgbClr val="1F497D"/>
                </a:solidFill>
              </a:rPr>
              <a:t>שסבלו מפגיעה באזורים </a:t>
            </a:r>
            <a:r>
              <a:rPr lang="he-IL" sz="2400" b="1" kern="0" dirty="0">
                <a:solidFill>
                  <a:srgbClr val="1F497D"/>
                </a:solidFill>
              </a:rPr>
              <a:t>מסוימים במוח עקב תאונה או מחלה. </a:t>
            </a:r>
            <a:endParaRPr lang="he-IL" sz="2400" b="1" kern="0" dirty="0" smtClean="0">
              <a:solidFill>
                <a:srgbClr val="1F497D"/>
              </a:solidFill>
            </a:endParaRPr>
          </a:p>
          <a:p>
            <a:pPr fontAlgn="auto">
              <a:spcBef>
                <a:spcPts val="0"/>
              </a:spcBef>
              <a:spcAft>
                <a:spcPts val="0"/>
              </a:spcAft>
              <a:defRPr/>
            </a:pPr>
            <a:r>
              <a:rPr lang="he-IL" sz="2400" b="1" u="sng" kern="0" dirty="0" smtClean="0">
                <a:solidFill>
                  <a:srgbClr val="1F497D"/>
                </a:solidFill>
              </a:rPr>
              <a:t>דוגמה 1</a:t>
            </a:r>
            <a:r>
              <a:rPr lang="he-IL" sz="2400" b="1" kern="0" dirty="0" smtClean="0">
                <a:solidFill>
                  <a:srgbClr val="1F497D"/>
                </a:solidFill>
              </a:rPr>
              <a:t>:</a:t>
            </a:r>
          </a:p>
        </p:txBody>
      </p:sp>
      <p:grpSp>
        <p:nvGrpSpPr>
          <p:cNvPr id="12" name="קבוצה 11"/>
          <p:cNvGrpSpPr/>
          <p:nvPr/>
        </p:nvGrpSpPr>
        <p:grpSpPr>
          <a:xfrm>
            <a:off x="0" y="2020298"/>
            <a:ext cx="8946232" cy="5081110"/>
            <a:chOff x="-18256" y="1363864"/>
            <a:chExt cx="8946232" cy="5081110"/>
          </a:xfrm>
        </p:grpSpPr>
        <p:pic>
          <p:nvPicPr>
            <p:cNvPr id="1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56" y="1363864"/>
              <a:ext cx="4568190" cy="508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ChangeArrowheads="1"/>
            </p:cNvSpPr>
            <p:nvPr/>
          </p:nvSpPr>
          <p:spPr bwMode="auto">
            <a:xfrm>
              <a:off x="5004048" y="3150840"/>
              <a:ext cx="3923928"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endParaRPr lang="he-IL" altLang="he-IL" sz="2400" b="1" dirty="0">
                <a:solidFill>
                  <a:schemeClr val="tx2"/>
                </a:solidFill>
                <a:latin typeface="Calibri" pitchFamily="34" charset="0"/>
                <a:ea typeface="Calibri" pitchFamily="34" charset="0"/>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he-IL" altLang="he-IL" sz="2400" b="1" i="0" u="none" strike="noStrike" cap="none" normalizeH="0" baseline="0" dirty="0" smtClean="0">
                <a:ln>
                  <a:noFill/>
                </a:ln>
                <a:solidFill>
                  <a:schemeClr val="tx2"/>
                </a:solidFill>
                <a:effectLst/>
                <a:latin typeface="Calibri" pitchFamily="34" charset="0"/>
                <a:ea typeface="Calibri"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smtClean="0">
                  <a:ln>
                    <a:noFill/>
                  </a:ln>
                  <a:solidFill>
                    <a:schemeClr val="tx2"/>
                  </a:solidFill>
                  <a:effectLst/>
                  <a:latin typeface="Calibri" pitchFamily="34" charset="0"/>
                  <a:ea typeface="Calibri" pitchFamily="34" charset="0"/>
                </a:rPr>
                <a:t>אזור וֶרְניקֶה.</a:t>
              </a:r>
              <a:endParaRPr lang="he-IL" altLang="he-IL" sz="2000" b="1" dirty="0">
                <a:solidFill>
                  <a:schemeClr val="tx2"/>
                </a:solidFill>
                <a:latin typeface="Calibri" pitchFamily="34" charset="0"/>
                <a:ea typeface="Calibri"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smtClean="0">
                  <a:ln>
                    <a:noFill/>
                  </a:ln>
                  <a:solidFill>
                    <a:schemeClr val="tx2"/>
                  </a:solidFill>
                  <a:effectLst/>
                  <a:latin typeface="Calibri" pitchFamily="34" charset="0"/>
                  <a:ea typeface="Calibri" pitchFamily="34" charset="0"/>
                </a:rPr>
                <a:t>אנשים שנפגעו באזור הזה איבדו את יכולתם להבין שפה מדוברת, ודיברו באופן מבולבל ולא הגיוני.</a:t>
              </a:r>
              <a:endParaRPr kumimoji="0" lang="en-US" altLang="he-IL" sz="2000" b="1" i="0" u="none" strike="noStrike" cap="none" normalizeH="0" baseline="0" dirty="0" smtClean="0">
                <a:ln>
                  <a:noFill/>
                </a:ln>
                <a:solidFill>
                  <a:schemeClr val="tx2"/>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he-IL" sz="2000" b="1" i="0" u="none" strike="noStrike" cap="none" normalizeH="0" baseline="0" dirty="0" smtClean="0">
                <a:ln>
                  <a:noFill/>
                </a:ln>
                <a:solidFill>
                  <a:schemeClr val="tx2"/>
                </a:solidFill>
                <a:effectLst/>
              </a:endParaRPr>
            </a:p>
          </p:txBody>
        </p:sp>
        <p:sp>
          <p:nvSpPr>
            <p:cNvPr id="15" name="מלבן 14"/>
            <p:cNvSpPr/>
            <p:nvPr/>
          </p:nvSpPr>
          <p:spPr>
            <a:xfrm>
              <a:off x="4834079" y="1611957"/>
              <a:ext cx="3492352" cy="1015663"/>
            </a:xfrm>
            <a:prstGeom prst="rect">
              <a:avLst/>
            </a:prstGeom>
          </p:spPr>
          <p:txBody>
            <a:bodyPr wrap="square">
              <a:spAutoFit/>
            </a:bodyPr>
            <a:lstStyle/>
            <a:p>
              <a:pPr lvl="0"/>
              <a:r>
                <a:rPr lang="he-IL" altLang="he-IL" sz="2000" b="1" dirty="0">
                  <a:solidFill>
                    <a:schemeClr val="tx2"/>
                  </a:solidFill>
                  <a:latin typeface="Calibri" pitchFamily="34" charset="0"/>
                  <a:ea typeface="Calibri" pitchFamily="34" charset="0"/>
                </a:rPr>
                <a:t>אזור </a:t>
              </a:r>
              <a:r>
                <a:rPr lang="he-IL" altLang="he-IL" sz="2000" b="1" dirty="0" smtClean="0">
                  <a:solidFill>
                    <a:schemeClr val="tx2"/>
                  </a:solidFill>
                  <a:latin typeface="Calibri" pitchFamily="34" charset="0"/>
                  <a:ea typeface="Calibri" pitchFamily="34" charset="0"/>
                </a:rPr>
                <a:t>בְּרוֹקָה.</a:t>
              </a:r>
              <a:endParaRPr lang="he-IL" altLang="he-IL" sz="2000" b="1" dirty="0">
                <a:solidFill>
                  <a:schemeClr val="tx2"/>
                </a:solidFill>
              </a:endParaRPr>
            </a:p>
            <a:p>
              <a:pPr lvl="0"/>
              <a:r>
                <a:rPr lang="he-IL" altLang="he-IL" sz="2000" b="1" dirty="0" smtClean="0">
                  <a:solidFill>
                    <a:schemeClr val="tx2"/>
                  </a:solidFill>
                  <a:latin typeface="Calibri" pitchFamily="34" charset="0"/>
                  <a:ea typeface="Calibri" pitchFamily="34" charset="0"/>
                </a:rPr>
                <a:t>אנשים </a:t>
              </a:r>
              <a:r>
                <a:rPr lang="he-IL" altLang="he-IL" sz="2000" b="1" dirty="0">
                  <a:solidFill>
                    <a:schemeClr val="tx2"/>
                  </a:solidFill>
                  <a:latin typeface="Calibri" pitchFamily="34" charset="0"/>
                  <a:ea typeface="Calibri" pitchFamily="34" charset="0"/>
                </a:rPr>
                <a:t>שנפגעו באזור </a:t>
              </a:r>
              <a:endParaRPr lang="he-IL" altLang="he-IL" sz="2000" b="1" dirty="0" smtClean="0">
                <a:solidFill>
                  <a:schemeClr val="tx2"/>
                </a:solidFill>
                <a:latin typeface="Calibri" pitchFamily="34" charset="0"/>
                <a:ea typeface="Calibri" pitchFamily="34" charset="0"/>
              </a:endParaRPr>
            </a:p>
            <a:p>
              <a:pPr lvl="0"/>
              <a:r>
                <a:rPr lang="he-IL" altLang="he-IL" sz="2000" b="1" dirty="0" smtClean="0">
                  <a:solidFill>
                    <a:schemeClr val="tx2"/>
                  </a:solidFill>
                  <a:latin typeface="Calibri" pitchFamily="34" charset="0"/>
                  <a:ea typeface="Calibri" pitchFamily="34" charset="0"/>
                </a:rPr>
                <a:t>זה איבדו את </a:t>
              </a:r>
              <a:r>
                <a:rPr lang="he-IL" altLang="he-IL" sz="2000" b="1" dirty="0">
                  <a:solidFill>
                    <a:schemeClr val="tx2"/>
                  </a:solidFill>
                  <a:latin typeface="Calibri" pitchFamily="34" charset="0"/>
                  <a:ea typeface="Calibri" pitchFamily="34" charset="0"/>
                </a:rPr>
                <a:t>יכולת </a:t>
              </a:r>
              <a:r>
                <a:rPr lang="he-IL" altLang="he-IL" sz="2000" b="1" dirty="0" smtClean="0">
                  <a:solidFill>
                    <a:schemeClr val="tx2"/>
                  </a:solidFill>
                  <a:latin typeface="Calibri" pitchFamily="34" charset="0"/>
                  <a:ea typeface="Calibri" pitchFamily="34" charset="0"/>
                </a:rPr>
                <a:t>הדיבור.</a:t>
              </a:r>
              <a:endParaRPr lang="he-IL" altLang="he-IL" sz="2000" b="1" dirty="0">
                <a:solidFill>
                  <a:schemeClr val="tx2"/>
                </a:solidFill>
                <a:latin typeface="Calibri" pitchFamily="34" charset="0"/>
                <a:ea typeface="Calibri" pitchFamily="34" charset="0"/>
              </a:endParaRPr>
            </a:p>
          </p:txBody>
        </p:sp>
        <p:cxnSp>
          <p:nvCxnSpPr>
            <p:cNvPr id="16" name="מחבר ישר 15"/>
            <p:cNvCxnSpPr/>
            <p:nvPr/>
          </p:nvCxnSpPr>
          <p:spPr>
            <a:xfrm flipH="1">
              <a:off x="2393504" y="2075964"/>
              <a:ext cx="3024336" cy="368161"/>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flipV="1">
              <a:off x="3001762" y="2924944"/>
              <a:ext cx="2146302" cy="18002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1" name="מחבר ישר 20"/>
          <p:cNvCxnSpPr/>
          <p:nvPr/>
        </p:nvCxnSpPr>
        <p:spPr>
          <a:xfrm flipH="1">
            <a:off x="1835696" y="2861057"/>
            <a:ext cx="576064" cy="711959"/>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40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קבוצה 14"/>
          <p:cNvGrpSpPr/>
          <p:nvPr/>
        </p:nvGrpSpPr>
        <p:grpSpPr>
          <a:xfrm>
            <a:off x="243787" y="548680"/>
            <a:ext cx="8676549" cy="6047389"/>
            <a:chOff x="240279" y="2016013"/>
            <a:chExt cx="8676549" cy="6047389"/>
          </a:xfrm>
        </p:grpSpPr>
        <p:pic>
          <p:nvPicPr>
            <p:cNvPr id="16" name="תמונה 15" descr="File:Phineas Gage Cased Daguerreotype WilgusPhoto2008-12-19 Unretouched Color.jpg">
              <a:hlinkClick r:id="rId4"/>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0540" y="4390994"/>
              <a:ext cx="3456384" cy="3672408"/>
            </a:xfrm>
            <a:prstGeom prst="rect">
              <a:avLst/>
            </a:prstGeom>
            <a:noFill/>
            <a:ln>
              <a:noFill/>
            </a:ln>
          </p:spPr>
        </p:pic>
        <p:grpSp>
          <p:nvGrpSpPr>
            <p:cNvPr id="17" name="קבוצה 16"/>
            <p:cNvGrpSpPr/>
            <p:nvPr/>
          </p:nvGrpSpPr>
          <p:grpSpPr>
            <a:xfrm>
              <a:off x="240279" y="2016013"/>
              <a:ext cx="8676549" cy="5832648"/>
              <a:chOff x="240279" y="2016013"/>
              <a:chExt cx="8676549" cy="5832648"/>
            </a:xfrm>
          </p:grpSpPr>
          <p:pic>
            <p:nvPicPr>
              <p:cNvPr id="18" name="Picture 5" descr="https://upload.wikimedia.org/wikipedia/commons/2/28/Phineas_gage_-_1868_skull_diagram.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40100" y="3639040"/>
                <a:ext cx="2617037" cy="371143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
              <p:cNvSpPr>
                <a:spLocks noChangeArrowheads="1"/>
              </p:cNvSpPr>
              <p:nvPr/>
            </p:nvSpPr>
            <p:spPr bwMode="auto">
              <a:xfrm>
                <a:off x="251448" y="2016013"/>
                <a:ext cx="86653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he-IL" altLang="he-IL" sz="2000" b="1" dirty="0" smtClean="0">
                    <a:solidFill>
                      <a:srgbClr val="1F497D"/>
                    </a:solidFill>
                    <a:latin typeface="Calibri" pitchFamily="34" charset="0"/>
                    <a:ea typeface="Calibri" pitchFamily="34" charset="0"/>
                  </a:rPr>
                  <a:t>מהנדס </a:t>
                </a:r>
                <a:r>
                  <a:rPr lang="he-IL" altLang="he-IL" sz="2000" b="1" dirty="0">
                    <a:solidFill>
                      <a:srgbClr val="1F497D"/>
                    </a:solidFill>
                    <a:latin typeface="Calibri" pitchFamily="34" charset="0"/>
                    <a:ea typeface="Calibri" pitchFamily="34" charset="0"/>
                  </a:rPr>
                  <a:t>רכבות </a:t>
                </a:r>
                <a:r>
                  <a:rPr lang="he-IL" altLang="he-IL" sz="2000" b="1" dirty="0" smtClean="0">
                    <a:solidFill>
                      <a:srgbClr val="1F497D"/>
                    </a:solidFill>
                    <a:latin typeface="Calibri" pitchFamily="34" charset="0"/>
                    <a:ea typeface="Calibri" pitchFamily="34" charset="0"/>
                  </a:rPr>
                  <a:t>בארה"ב שבשנת </a:t>
                </a:r>
                <a:r>
                  <a:rPr lang="he-IL" altLang="he-IL" sz="2000" b="1" dirty="0">
                    <a:solidFill>
                      <a:srgbClr val="1F497D"/>
                    </a:solidFill>
                    <a:latin typeface="Calibri" pitchFamily="34" charset="0"/>
                    <a:ea typeface="Calibri" pitchFamily="34" charset="0"/>
                  </a:rPr>
                  <a:t>1848 נפגע בראשו בעקבות פיצוץ שהתרחש במהלך עבודתו. כתוצאה מן הפיצוץ חדר למוחו באזור האונה המצחית מוט ברזל, שאמנם יצא ולא גרם לפגיעה ביכולות הראייה, השמיעה והדיבור או ביכולות שכליות, אולם השפיע במידה ניכרת על התנהגותו. </a:t>
                </a:r>
                <a:r>
                  <a:rPr lang="he-IL" altLang="he-IL" sz="2000" b="1" dirty="0" smtClean="0">
                    <a:solidFill>
                      <a:srgbClr val="1F497D"/>
                    </a:solidFill>
                    <a:latin typeface="Calibri" pitchFamily="34" charset="0"/>
                    <a:ea typeface="Calibri" pitchFamily="34" charset="0"/>
                  </a:rPr>
                  <a:t>בעקבות התאונה </a:t>
                </a:r>
                <a:r>
                  <a:rPr lang="he-IL" altLang="he-IL" sz="2000" b="1" dirty="0" err="1" smtClean="0">
                    <a:solidFill>
                      <a:srgbClr val="1F497D"/>
                    </a:solidFill>
                    <a:latin typeface="Calibri" pitchFamily="34" charset="0"/>
                    <a:ea typeface="Calibri" pitchFamily="34" charset="0"/>
                  </a:rPr>
                  <a:t>פיניאס</a:t>
                </a:r>
                <a:r>
                  <a:rPr lang="he-IL" altLang="he-IL" sz="2000" b="1" dirty="0" smtClean="0">
                    <a:solidFill>
                      <a:srgbClr val="1F497D"/>
                    </a:solidFill>
                    <a:latin typeface="Calibri" pitchFamily="34" charset="0"/>
                    <a:ea typeface="Calibri" pitchFamily="34" charset="0"/>
                  </a:rPr>
                  <a:t> הפך מאדם חביב, טוב לב ואחראי, לאדם גס רוח, אימפולסיבי ולא יציב.</a:t>
                </a:r>
              </a:p>
              <a:p>
                <a:r>
                  <a:rPr lang="he-IL" altLang="he-IL" sz="2000" b="1" dirty="0" err="1" smtClean="0">
                    <a:solidFill>
                      <a:srgbClr val="1F497D"/>
                    </a:solidFill>
                    <a:latin typeface="Calibri" pitchFamily="34" charset="0"/>
                    <a:ea typeface="Calibri" pitchFamily="34" charset="0"/>
                  </a:rPr>
                  <a:t>פיניאס</a:t>
                </a:r>
                <a:r>
                  <a:rPr lang="he-IL" altLang="he-IL" sz="2000" b="1" dirty="0" smtClean="0">
                    <a:solidFill>
                      <a:srgbClr val="1F497D"/>
                    </a:solidFill>
                    <a:latin typeface="Calibri" pitchFamily="34" charset="0"/>
                    <a:ea typeface="Calibri" pitchFamily="34" charset="0"/>
                  </a:rPr>
                  <a:t> פוטר מעבודתו, עזב את משפחתו ואת ארצו, ועבד בקרקס בהצגת הסיפור שלו... </a:t>
                </a:r>
                <a:endParaRPr lang="en-US" altLang="he-IL" sz="2000" dirty="0" smtClean="0">
                  <a:solidFill>
                    <a:srgbClr val="1F497D"/>
                  </a:solidFill>
                </a:endParaRPr>
              </a:p>
            </p:txBody>
          </p:sp>
          <p:sp>
            <p:nvSpPr>
              <p:cNvPr id="20" name="מלבן 19"/>
              <p:cNvSpPr/>
              <p:nvPr/>
            </p:nvSpPr>
            <p:spPr>
              <a:xfrm>
                <a:off x="2408252" y="7417774"/>
                <a:ext cx="2286000" cy="430887"/>
              </a:xfrm>
              <a:prstGeom prst="rect">
                <a:avLst/>
              </a:prstGeom>
            </p:spPr>
            <p:txBody>
              <a:bodyPr wrap="square">
                <a:spAutoFit/>
              </a:bodyPr>
              <a:lstStyle/>
              <a:p>
                <a:pPr algn="l"/>
                <a:r>
                  <a:rPr lang="en-US" sz="1100" dirty="0">
                    <a:solidFill>
                      <a:prstClr val="black"/>
                    </a:solidFill>
                  </a:rPr>
                  <a:t>From the collection of Jack and Beverly </a:t>
                </a:r>
                <a:r>
                  <a:rPr lang="he-IL" sz="1100" dirty="0" smtClean="0">
                    <a:solidFill>
                      <a:prstClr val="black"/>
                    </a:solidFill>
                  </a:rPr>
                  <a:t>/ </a:t>
                </a:r>
                <a:r>
                  <a:rPr lang="en-US" sz="1100" dirty="0" err="1" smtClean="0">
                    <a:solidFill>
                      <a:prstClr val="black"/>
                    </a:solidFill>
                  </a:rPr>
                  <a:t>Wilgus</a:t>
                </a:r>
                <a:r>
                  <a:rPr lang="en-US" sz="1100" dirty="0" smtClean="0">
                    <a:solidFill>
                      <a:prstClr val="black"/>
                    </a:solidFill>
                  </a:rPr>
                  <a:t>/</a:t>
                </a:r>
                <a:endParaRPr lang="he-IL" sz="1100" dirty="0">
                  <a:solidFill>
                    <a:prstClr val="black"/>
                  </a:solidFill>
                </a:endParaRPr>
              </a:p>
            </p:txBody>
          </p:sp>
          <p:sp>
            <p:nvSpPr>
              <p:cNvPr id="21" name="מלבן 20"/>
              <p:cNvSpPr/>
              <p:nvPr/>
            </p:nvSpPr>
            <p:spPr>
              <a:xfrm>
                <a:off x="240279" y="7510108"/>
                <a:ext cx="1927280" cy="246221"/>
              </a:xfrm>
              <a:prstGeom prst="rect">
                <a:avLst/>
              </a:prstGeom>
            </p:spPr>
            <p:txBody>
              <a:bodyPr wrap="square">
                <a:spAutoFit/>
              </a:bodyPr>
              <a:lstStyle/>
              <a:p>
                <a:r>
                  <a:rPr lang="en-US" sz="1000" dirty="0">
                    <a:solidFill>
                      <a:prstClr val="black"/>
                    </a:solidFill>
                  </a:rPr>
                  <a:t>John Martyn </a:t>
                </a:r>
                <a:r>
                  <a:rPr lang="en-US" sz="1000" dirty="0" err="1" smtClean="0">
                    <a:solidFill>
                      <a:prstClr val="black"/>
                    </a:solidFill>
                  </a:rPr>
                  <a:t>Harlowuhe</a:t>
                </a:r>
                <a:endParaRPr lang="he-IL" sz="1000" dirty="0">
                  <a:solidFill>
                    <a:prstClr val="black"/>
                  </a:solidFill>
                </a:endParaRPr>
              </a:p>
            </p:txBody>
          </p:sp>
        </p:grpSp>
      </p:grpSp>
      <p:sp>
        <p:nvSpPr>
          <p:cNvPr id="22" name="מלבן 21"/>
          <p:cNvSpPr/>
          <p:nvPr/>
        </p:nvSpPr>
        <p:spPr>
          <a:xfrm>
            <a:off x="1" y="-27384"/>
            <a:ext cx="9175290"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3" name="TextBox 22"/>
          <p:cNvSpPr txBox="1"/>
          <p:nvPr/>
        </p:nvSpPr>
        <p:spPr>
          <a:xfrm>
            <a:off x="156391" y="-117648"/>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a:solidFill>
                  <a:prstClr val="white"/>
                </a:solidFill>
                <a:latin typeface="Calibri" pitchFamily="34" charset="0"/>
              </a:rPr>
              <a:t>דוגמה 2: הסיפור העצוב של </a:t>
            </a:r>
            <a:r>
              <a:rPr lang="he-IL" sz="3200" b="1" dirty="0" err="1">
                <a:solidFill>
                  <a:prstClr val="white"/>
                </a:solidFill>
                <a:latin typeface="Calibri" pitchFamily="34" charset="0"/>
              </a:rPr>
              <a:t>פיניאס</a:t>
            </a:r>
            <a:r>
              <a:rPr lang="he-IL" sz="3200" b="1" dirty="0">
                <a:solidFill>
                  <a:prstClr val="white"/>
                </a:solidFill>
                <a:latin typeface="Calibri" pitchFamily="34" charset="0"/>
              </a:rPr>
              <a:t> </a:t>
            </a:r>
            <a:r>
              <a:rPr lang="he-IL" sz="3200" b="1" dirty="0" err="1">
                <a:solidFill>
                  <a:prstClr val="white"/>
                </a:solidFill>
                <a:latin typeface="Calibri" pitchFamily="34" charset="0"/>
              </a:rPr>
              <a:t>גייג</a:t>
            </a:r>
            <a:r>
              <a:rPr lang="he-IL" sz="3200" b="1" dirty="0">
                <a:solidFill>
                  <a:prstClr val="white"/>
                </a:solidFill>
                <a:latin typeface="Calibri" pitchFamily="34" charset="0"/>
              </a:rPr>
              <a:t>' </a:t>
            </a:r>
          </a:p>
        </p:txBody>
      </p:sp>
    </p:spTree>
    <p:extLst>
      <p:ext uri="{BB962C8B-B14F-4D97-AF65-F5344CB8AC3E}">
        <p14:creationId xmlns:p14="http://schemas.microsoft.com/office/powerpoint/2010/main" val="205490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0" y="0"/>
            <a:ext cx="9144000" cy="27809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5076056" y="404664"/>
            <a:ext cx="3008808" cy="882352"/>
          </a:xfrm>
          <a:prstGeom prst="rect">
            <a:avLst/>
          </a:prstGeom>
          <a:noFill/>
          <a:ln w="22225">
            <a:noFill/>
          </a:ln>
          <a:effectLst>
            <a:outerShdw sx="101000" sy="101000" algn="ctr" rotWithShape="0">
              <a:schemeClr val="bg1">
                <a:lumMod val="75000"/>
              </a:schemeClr>
            </a:outerShdw>
          </a:effectLst>
        </p:spPr>
        <p:txBody>
          <a:bodyPr rtlCol="1"/>
          <a:lstStyle/>
          <a:p>
            <a:pPr>
              <a:lnSpc>
                <a:spcPct val="150000"/>
              </a:lnSpc>
              <a:defRPr/>
            </a:pPr>
            <a:r>
              <a:rPr lang="he-IL" sz="3600" b="1" dirty="0" smtClean="0">
                <a:solidFill>
                  <a:prstClr val="white"/>
                </a:solidFill>
                <a:latin typeface="Calibri" pitchFamily="34" charset="0"/>
              </a:rPr>
              <a:t>המוח הוא "אנחנו"</a:t>
            </a:r>
            <a:endParaRPr lang="he-IL" sz="36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64465" y="2913906"/>
            <a:ext cx="8596463" cy="3539430"/>
          </a:xfrm>
          <a:prstGeom prst="rect">
            <a:avLst/>
          </a:prstGeom>
          <a:noFill/>
        </p:spPr>
        <p:txBody>
          <a:bodyPr wrap="square">
            <a:spAutoFit/>
          </a:bodyPr>
          <a:lstStyle/>
          <a:p>
            <a:pPr fontAlgn="auto">
              <a:spcBef>
                <a:spcPts val="0"/>
              </a:spcBef>
              <a:spcAft>
                <a:spcPts val="0"/>
              </a:spcAft>
              <a:defRPr/>
            </a:pPr>
            <a:r>
              <a:rPr lang="he-IL" sz="2800" b="1" kern="0" dirty="0" smtClean="0">
                <a:solidFill>
                  <a:srgbClr val="1F497D"/>
                </a:solidFill>
              </a:rPr>
              <a:t>המוח </a:t>
            </a:r>
            <a:r>
              <a:rPr lang="he-IL" sz="2800" b="1" kern="0" dirty="0">
                <a:solidFill>
                  <a:srgbClr val="1F497D"/>
                </a:solidFill>
              </a:rPr>
              <a:t>אחראי להפעלת הגוף ולשרידותו וגם למרבית התכונות האנושיות שלנו, ולאופן שבו אנחנו מתנהגים ומקיימים קשרים עם אנשים אחרים</a:t>
            </a:r>
            <a:r>
              <a:rPr lang="he-IL" sz="2800" b="1" kern="0" dirty="0" smtClean="0">
                <a:solidFill>
                  <a:srgbClr val="1F497D"/>
                </a:solidFill>
              </a:rPr>
              <a:t>.</a:t>
            </a: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r>
              <a:rPr lang="he-IL" sz="2800" b="1" kern="0" dirty="0" smtClean="0">
                <a:solidFill>
                  <a:srgbClr val="1F497D"/>
                </a:solidFill>
              </a:rPr>
              <a:t>במוח </a:t>
            </a:r>
            <a:r>
              <a:rPr lang="he-IL" sz="2800" b="1" kern="0" dirty="0">
                <a:solidFill>
                  <a:srgbClr val="1F497D"/>
                </a:solidFill>
              </a:rPr>
              <a:t>נוצרים הרגשות, התקוות, החלומות והשאיפות שלנו, ובו מתקבלות ההחלטות המנווטות את חיינו. </a:t>
            </a:r>
            <a:endParaRPr lang="he-IL" sz="2800" b="1" kern="0" dirty="0" smtClean="0">
              <a:solidFill>
                <a:srgbClr val="1F497D"/>
              </a:solidFill>
            </a:endParaRPr>
          </a:p>
          <a:p>
            <a:pPr fontAlgn="auto">
              <a:spcBef>
                <a:spcPts val="0"/>
              </a:spcBef>
              <a:spcAft>
                <a:spcPts val="0"/>
              </a:spcAft>
              <a:defRPr/>
            </a:pPr>
            <a:endParaRPr lang="he-IL" sz="2800" b="1" kern="0" dirty="0">
              <a:solidFill>
                <a:srgbClr val="1F497D"/>
              </a:solidFill>
            </a:endParaRPr>
          </a:p>
          <a:p>
            <a:pPr fontAlgn="auto">
              <a:spcBef>
                <a:spcPts val="0"/>
              </a:spcBef>
              <a:spcAft>
                <a:spcPts val="0"/>
              </a:spcAft>
              <a:defRPr/>
            </a:pPr>
            <a:r>
              <a:rPr lang="he-IL" sz="2800" b="1" kern="0" dirty="0" smtClean="0">
                <a:solidFill>
                  <a:srgbClr val="1F497D"/>
                </a:solidFill>
              </a:rPr>
              <a:t>במילים </a:t>
            </a:r>
            <a:r>
              <a:rPr lang="he-IL" sz="2800" b="1" kern="0" dirty="0">
                <a:solidFill>
                  <a:srgbClr val="1F497D"/>
                </a:solidFill>
              </a:rPr>
              <a:t>אחרות, אפשר להגיד שהמוח הוא "אנחנו".</a:t>
            </a:r>
            <a:endParaRPr lang="he-IL" sz="2800" b="1" kern="0" dirty="0" smtClean="0">
              <a:solidFill>
                <a:srgbClr val="1F497D"/>
              </a:solidFill>
            </a:endParaRPr>
          </a:p>
        </p:txBody>
      </p:sp>
      <p:pic>
        <p:nvPicPr>
          <p:cNvPr id="6147" name="Picture 3"/>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176" r="97535"/>
                    </a14:imgEffect>
                  </a14:imgLayer>
                </a14:imgProps>
              </a:ext>
              <a:ext uri="{28A0092B-C50C-407E-A947-70E740481C1C}">
                <a14:useLocalDpi xmlns:a14="http://schemas.microsoft.com/office/drawing/2010/main"/>
              </a:ext>
            </a:extLst>
          </a:blip>
          <a:srcRect/>
          <a:stretch>
            <a:fillRect/>
          </a:stretch>
        </p:blipFill>
        <p:spPr bwMode="auto">
          <a:xfrm>
            <a:off x="1187624" y="56942"/>
            <a:ext cx="3474667" cy="2893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344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5796136" y="2273012"/>
            <a:ext cx="3066953" cy="3785652"/>
          </a:xfrm>
          <a:prstGeom prst="rect">
            <a:avLst/>
          </a:prstGeom>
          <a:noFill/>
        </p:spPr>
        <p:txBody>
          <a:bodyPr wrap="square">
            <a:spAutoFit/>
          </a:bodyPr>
          <a:lstStyle/>
          <a:p>
            <a:pPr fontAlgn="auto">
              <a:spcBef>
                <a:spcPts val="0"/>
              </a:spcBef>
              <a:spcAft>
                <a:spcPts val="0"/>
              </a:spcAft>
              <a:defRPr/>
            </a:pPr>
            <a:r>
              <a:rPr lang="he-IL" sz="2400" b="1" kern="0" dirty="0" smtClean="0">
                <a:solidFill>
                  <a:srgbClr val="1F497D"/>
                </a:solidFill>
              </a:rPr>
              <a:t>בעזרת </a:t>
            </a:r>
            <a:r>
              <a:rPr lang="he-IL" sz="2400" b="1" kern="0" dirty="0">
                <a:solidFill>
                  <a:srgbClr val="1F497D"/>
                </a:solidFill>
              </a:rPr>
              <a:t>טכניקות אלה אפשר לא רק לזהות פגיעות במוח אלא גם לבדוק בזמן אמת באילו אזורים במוח חלים שינויים אצל אנשים שמתבקשים לבצע פעולות שונות.</a:t>
            </a: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endParaRPr lang="he-IL" sz="2400" b="1" kern="0" dirty="0">
              <a:solidFill>
                <a:srgbClr val="1F497D"/>
              </a:solidFill>
            </a:endParaRPr>
          </a:p>
        </p:txBody>
      </p:sp>
      <p:sp>
        <p:nvSpPr>
          <p:cNvPr id="5" name="Rectangle 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he-IL"/>
          </a:p>
        </p:txBody>
      </p:sp>
      <p:sp>
        <p:nvSpPr>
          <p:cNvPr id="9" name="Rectangle 8"/>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 name="קבוצה 10"/>
          <p:cNvGrpSpPr/>
          <p:nvPr/>
        </p:nvGrpSpPr>
        <p:grpSpPr>
          <a:xfrm>
            <a:off x="1" y="98376"/>
            <a:ext cx="9144000" cy="1674440"/>
            <a:chOff x="1" y="98376"/>
            <a:chExt cx="9144000" cy="1674440"/>
          </a:xfrm>
        </p:grpSpPr>
        <p:sp>
          <p:nvSpPr>
            <p:cNvPr id="13" name="מלבן 12"/>
            <p:cNvSpPr/>
            <p:nvPr/>
          </p:nvSpPr>
          <p:spPr>
            <a:xfrm>
              <a:off x="1" y="116632"/>
              <a:ext cx="9144000" cy="165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4" name="TextBox 13"/>
            <p:cNvSpPr txBox="1"/>
            <p:nvPr/>
          </p:nvSpPr>
          <p:spPr>
            <a:xfrm>
              <a:off x="179512" y="98376"/>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איך גילו את אזורי התפקוד במוח?</a:t>
              </a:r>
            </a:p>
            <a:p>
              <a:pPr>
                <a:defRPr/>
              </a:pPr>
              <a:r>
                <a:rPr lang="he-IL" sz="3200" b="1" dirty="0" smtClean="0">
                  <a:solidFill>
                    <a:prstClr val="white"/>
                  </a:solidFill>
                  <a:latin typeface="Calibri" pitchFamily="34" charset="0"/>
                  <a:cs typeface="Arial"/>
                </a:rPr>
                <a:t>ב. בעזרת שיטות דימות מודרניות </a:t>
              </a:r>
            </a:p>
            <a:p>
              <a:pPr>
                <a:defRPr/>
              </a:pPr>
              <a:r>
                <a:rPr lang="he-IL" sz="3200" b="1" dirty="0">
                  <a:solidFill>
                    <a:prstClr val="white"/>
                  </a:solidFill>
                  <a:latin typeface="Calibri" pitchFamily="34" charset="0"/>
                  <a:cs typeface="Arial"/>
                </a:rPr>
                <a:t> </a:t>
              </a:r>
              <a:r>
                <a:rPr lang="he-IL" sz="3200" b="1" dirty="0" smtClean="0">
                  <a:solidFill>
                    <a:prstClr val="white"/>
                  </a:solidFill>
                  <a:latin typeface="Calibri" pitchFamily="34" charset="0"/>
                  <a:cs typeface="Arial"/>
                </a:rPr>
                <a:t>   כמו </a:t>
              </a:r>
              <a:r>
                <a:rPr lang="en-US" sz="3200" b="1" dirty="0" smtClean="0">
                  <a:solidFill>
                    <a:prstClr val="white"/>
                  </a:solidFill>
                  <a:latin typeface="Calibri" pitchFamily="34" charset="0"/>
                  <a:cs typeface="Arial"/>
                </a:rPr>
                <a:t>PET</a:t>
              </a:r>
              <a:r>
                <a:rPr lang="he-IL" sz="3200" b="1" dirty="0" smtClean="0">
                  <a:solidFill>
                    <a:prstClr val="white"/>
                  </a:solidFill>
                  <a:latin typeface="Calibri" pitchFamily="34" charset="0"/>
                  <a:cs typeface="Arial"/>
                </a:rPr>
                <a:t>, </a:t>
              </a:r>
              <a:r>
                <a:rPr lang="en-US" sz="3200" b="1" dirty="0" smtClean="0">
                  <a:solidFill>
                    <a:prstClr val="white"/>
                  </a:solidFill>
                  <a:latin typeface="Calibri" pitchFamily="34" charset="0"/>
                  <a:cs typeface="Arial"/>
                </a:rPr>
                <a:t>CT</a:t>
              </a:r>
              <a:r>
                <a:rPr lang="he-IL" sz="3200" b="1" dirty="0" smtClean="0">
                  <a:solidFill>
                    <a:prstClr val="white"/>
                  </a:solidFill>
                  <a:latin typeface="Calibri" pitchFamily="34" charset="0"/>
                  <a:cs typeface="Arial"/>
                </a:rPr>
                <a:t> ו-</a:t>
              </a:r>
              <a:r>
                <a:rPr lang="en-US" sz="3200" b="1" dirty="0" smtClean="0">
                  <a:solidFill>
                    <a:prstClr val="white"/>
                  </a:solidFill>
                  <a:latin typeface="Calibri" pitchFamily="34" charset="0"/>
                  <a:cs typeface="Arial"/>
                </a:rPr>
                <a:t>fMRI</a:t>
              </a:r>
              <a:endParaRPr lang="he-IL" sz="3200" b="1" dirty="0" smtClean="0">
                <a:solidFill>
                  <a:prstClr val="white"/>
                </a:solidFill>
                <a:latin typeface="Calibri" pitchFamily="34" charset="0"/>
                <a:cs typeface="Arial"/>
              </a:endParaRPr>
            </a:p>
          </p:txBody>
        </p:sp>
      </p:grpSp>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512" y="2300131"/>
            <a:ext cx="5452731" cy="352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439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0" y="-27384"/>
            <a:ext cx="9144000" cy="1656184"/>
            <a:chOff x="-101942" y="-116417"/>
            <a:chExt cx="9144000" cy="1656184"/>
          </a:xfrm>
        </p:grpSpPr>
        <p:sp>
          <p:nvSpPr>
            <p:cNvPr id="40" name="Rectangle 17"/>
            <p:cNvSpPr/>
            <p:nvPr/>
          </p:nvSpPr>
          <p:spPr>
            <a:xfrm>
              <a:off x="-101942" y="-116417"/>
              <a:ext cx="9144000" cy="1656184"/>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8888"/>
              <a:ext cx="8210904" cy="1384995"/>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כשממפים את האזור התנועתי במוח, מגלים שאין פרופורציה בין גודל האיבר לבין גודל השטח בקליפת המוח שאחראי על הפעלת התנועה באיבר. </a:t>
              </a:r>
            </a:p>
          </p:txBody>
        </p:sp>
      </p:grpSp>
      <p:sp>
        <p:nvSpPr>
          <p:cNvPr id="4" name="מלבן 3"/>
          <p:cNvSpPr/>
          <p:nvPr/>
        </p:nvSpPr>
        <p:spPr>
          <a:xfrm>
            <a:off x="4427984" y="2091333"/>
            <a:ext cx="4349960" cy="2677656"/>
          </a:xfrm>
          <a:prstGeom prst="rect">
            <a:avLst/>
          </a:prstGeom>
        </p:spPr>
        <p:txBody>
          <a:bodyPr wrap="square">
            <a:spAutoFit/>
          </a:bodyPr>
          <a:lstStyle/>
          <a:p>
            <a:pPr>
              <a:lnSpc>
                <a:spcPct val="200000"/>
              </a:lnSpc>
            </a:pPr>
            <a:r>
              <a:rPr lang="he-IL" sz="2800" b="1" kern="0" dirty="0" smtClean="0">
                <a:solidFill>
                  <a:srgbClr val="1F497D"/>
                </a:solidFill>
              </a:rPr>
              <a:t>א. על פי האיור, אילו אזורים זוכים לייצוג גדול במיוחד?</a:t>
            </a:r>
          </a:p>
          <a:p>
            <a:pPr>
              <a:lnSpc>
                <a:spcPct val="200000"/>
              </a:lnSpc>
            </a:pPr>
            <a:r>
              <a:rPr lang="he-IL" sz="2800" b="1" kern="0" dirty="0" smtClean="0">
                <a:solidFill>
                  <a:srgbClr val="1F497D"/>
                </a:solidFill>
              </a:rPr>
              <a:t>ב. שערו מדוע.</a:t>
            </a:r>
            <a:endParaRPr lang="he-IL" sz="2800" dirty="0">
              <a:solidFill>
                <a:prstClr val="black"/>
              </a:solidFill>
            </a:endParaRPr>
          </a:p>
        </p:txBody>
      </p:sp>
      <p:pic>
        <p:nvPicPr>
          <p:cNvPr id="12" name="Picture 11295" descr="Penfield cortical body map, or cortical homunculus, showing body parts mapped to areas of the cerebral cortex.">
            <a:hlinkClick r:id="rId3"/>
          </p:cNvPr>
          <p:cNvPicPr/>
          <p:nvPr/>
        </p:nvPicPr>
        <p:blipFill>
          <a:blip r:embed="rId4">
            <a:extLst>
              <a:ext uri="{28A0092B-C50C-407E-A947-70E740481C1C}">
                <a14:useLocalDpi xmlns:a14="http://schemas.microsoft.com/office/drawing/2010/main"/>
              </a:ext>
            </a:extLst>
          </a:blip>
          <a:srcRect/>
          <a:stretch>
            <a:fillRect/>
          </a:stretch>
        </p:blipFill>
        <p:spPr bwMode="auto">
          <a:xfrm>
            <a:off x="-89446" y="1862308"/>
            <a:ext cx="4734872" cy="5040560"/>
          </a:xfrm>
          <a:prstGeom prst="rect">
            <a:avLst/>
          </a:prstGeom>
          <a:noFill/>
          <a:ln>
            <a:noFill/>
          </a:ln>
        </p:spPr>
      </p:pic>
      <p:sp>
        <p:nvSpPr>
          <p:cNvPr id="5" name="מלבן 4"/>
          <p:cNvSpPr/>
          <p:nvPr/>
        </p:nvSpPr>
        <p:spPr>
          <a:xfrm>
            <a:off x="6373276" y="5213746"/>
            <a:ext cx="2177198" cy="560410"/>
          </a:xfrm>
          <a:prstGeom prst="rect">
            <a:avLst/>
          </a:prstGeom>
        </p:spPr>
        <p:txBody>
          <a:bodyPr wrap="none">
            <a:spAutoFit/>
          </a:bodyPr>
          <a:lstStyle/>
          <a:p>
            <a:pPr>
              <a:lnSpc>
                <a:spcPct val="200000"/>
              </a:lnSpc>
            </a:pPr>
            <a:r>
              <a:rPr lang="he-IL" b="1" kern="0" dirty="0" smtClean="0">
                <a:solidFill>
                  <a:schemeClr val="tx2"/>
                </a:solidFill>
              </a:rPr>
              <a:t>התשובה בעמוד הבא.</a:t>
            </a:r>
            <a:endParaRPr lang="he-IL" dirty="0">
              <a:solidFill>
                <a:schemeClr val="tx2"/>
              </a:solidFill>
            </a:endParaRPr>
          </a:p>
        </p:txBody>
      </p:sp>
    </p:spTree>
    <p:extLst>
      <p:ext uri="{BB962C8B-B14F-4D97-AF65-F5344CB8AC3E}">
        <p14:creationId xmlns:p14="http://schemas.microsoft.com/office/powerpoint/2010/main" val="39817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683568" y="1052736"/>
            <a:ext cx="8149207" cy="3416320"/>
          </a:xfrm>
          <a:prstGeom prst="rect">
            <a:avLst/>
          </a:prstGeom>
          <a:noFill/>
        </p:spPr>
        <p:txBody>
          <a:bodyPr wrap="square">
            <a:spAutoFit/>
          </a:bodyPr>
          <a:lstStyle/>
          <a:p>
            <a:pPr fontAlgn="auto">
              <a:spcBef>
                <a:spcPts val="0"/>
              </a:spcBef>
              <a:spcAft>
                <a:spcPts val="0"/>
              </a:spcAft>
              <a:defRPr/>
            </a:pPr>
            <a:r>
              <a:rPr lang="he-IL" sz="2400" b="1" kern="0" dirty="0" smtClean="0">
                <a:solidFill>
                  <a:srgbClr val="1F497D"/>
                </a:solidFill>
              </a:rPr>
              <a:t>אם </a:t>
            </a:r>
            <a:r>
              <a:rPr lang="he-IL" sz="2400" b="1" kern="0" dirty="0">
                <a:solidFill>
                  <a:srgbClr val="1F497D"/>
                </a:solidFill>
              </a:rPr>
              <a:t>מציירים דמות אדם </a:t>
            </a:r>
            <a:r>
              <a:rPr lang="he-IL" sz="2400" b="1" kern="0" dirty="0" smtClean="0">
                <a:solidFill>
                  <a:srgbClr val="1F497D"/>
                </a:solidFill>
              </a:rPr>
              <a:t>בהתאם </a:t>
            </a:r>
            <a:r>
              <a:rPr lang="he-IL" sz="2400" b="1" kern="0" dirty="0">
                <a:solidFill>
                  <a:srgbClr val="1F497D"/>
                </a:solidFill>
              </a:rPr>
              <a:t>לגודל אזורי הייצוג </a:t>
            </a:r>
            <a:r>
              <a:rPr lang="he-IL" sz="2400" b="1" kern="0" dirty="0" smtClean="0">
                <a:solidFill>
                  <a:srgbClr val="1F497D"/>
                </a:solidFill>
              </a:rPr>
              <a:t>באזור התנועתי בקליפת המוח, </a:t>
            </a:r>
            <a:r>
              <a:rPr lang="he-IL" sz="2400" b="1" kern="0" dirty="0">
                <a:solidFill>
                  <a:srgbClr val="1F497D"/>
                </a:solidFill>
              </a:rPr>
              <a:t>מתקבלת דמות </a:t>
            </a:r>
            <a:r>
              <a:rPr lang="he-IL" sz="2400" b="1" kern="0" dirty="0" smtClean="0">
                <a:solidFill>
                  <a:srgbClr val="1F497D"/>
                </a:solidFill>
              </a:rPr>
              <a:t>שנהוג לכנותה הוֹמוּנְקוּלוּס (שפירושו </a:t>
            </a:r>
            <a:r>
              <a:rPr lang="he-IL" sz="2400" b="1" kern="0" dirty="0">
                <a:solidFill>
                  <a:srgbClr val="1F497D"/>
                </a:solidFill>
              </a:rPr>
              <a:t>בלטינית: ננס). </a:t>
            </a:r>
          </a:p>
          <a:p>
            <a:pPr fontAlgn="auto">
              <a:spcBef>
                <a:spcPts val="0"/>
              </a:spcBef>
              <a:spcAft>
                <a:spcPts val="0"/>
              </a:spcAft>
              <a:defRPr/>
            </a:pP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לכפות הידיים, לפנים ולשפתיים –</a:t>
            </a:r>
          </a:p>
          <a:p>
            <a:pPr fontAlgn="auto">
              <a:spcBef>
                <a:spcPts val="0"/>
              </a:spcBef>
              <a:spcAft>
                <a:spcPts val="0"/>
              </a:spcAft>
              <a:defRPr/>
            </a:pPr>
            <a:r>
              <a:rPr lang="he-IL" sz="2400" b="1" kern="0" dirty="0" smtClean="0">
                <a:solidFill>
                  <a:srgbClr val="1F497D"/>
                </a:solidFill>
              </a:rPr>
              <a:t>שמבצעות פעולות מורכבות, יש </a:t>
            </a:r>
          </a:p>
          <a:p>
            <a:pPr fontAlgn="auto">
              <a:spcBef>
                <a:spcPts val="0"/>
              </a:spcBef>
              <a:spcAft>
                <a:spcPts val="0"/>
              </a:spcAft>
              <a:defRPr/>
            </a:pPr>
            <a:r>
              <a:rPr lang="he-IL" sz="2400" b="1" kern="0" dirty="0" smtClean="0">
                <a:solidFill>
                  <a:srgbClr val="1F497D"/>
                </a:solidFill>
              </a:rPr>
              <a:t>שטח ייצוג נרחב במוח.</a:t>
            </a:r>
            <a:endParaRPr lang="he-IL" sz="2400" b="1" kern="0" dirty="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endParaRPr lang="he-IL" sz="2400" b="1" kern="0" dirty="0">
              <a:solidFill>
                <a:srgbClr val="1F497D"/>
              </a:solidFill>
            </a:endParaRPr>
          </a:p>
        </p:txBody>
      </p:sp>
      <p:sp>
        <p:nvSpPr>
          <p:cNvPr id="5" name="Rectangle 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
        <p:nvSpPr>
          <p:cNvPr id="9" name="Rectangle 8"/>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ltLang="he-IL" smtClean="0">
              <a:solidFill>
                <a:prstClr val="black"/>
              </a:solidFill>
            </a:endParaRPr>
          </a:p>
        </p:txBody>
      </p:sp>
      <p:sp>
        <p:nvSpPr>
          <p:cNvPr id="13" name="מלבן 12"/>
          <p:cNvSpPr/>
          <p:nvPr/>
        </p:nvSpPr>
        <p:spPr>
          <a:xfrm>
            <a:off x="0" y="-27384"/>
            <a:ext cx="9144000" cy="10081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 name="מלבן 1"/>
          <p:cNvSpPr/>
          <p:nvPr/>
        </p:nvSpPr>
        <p:spPr>
          <a:xfrm>
            <a:off x="28805" y="208074"/>
            <a:ext cx="8863089" cy="523220"/>
          </a:xfrm>
          <a:prstGeom prst="rect">
            <a:avLst/>
          </a:prstGeom>
        </p:spPr>
        <p:txBody>
          <a:bodyPr wrap="square">
            <a:spAutoFit/>
          </a:bodyPr>
          <a:lstStyle/>
          <a:p>
            <a:r>
              <a:rPr lang="he-IL" sz="2800" b="1" dirty="0" smtClean="0">
                <a:solidFill>
                  <a:prstClr val="white"/>
                </a:solidFill>
              </a:rPr>
              <a:t>ה</a:t>
            </a:r>
            <a:r>
              <a:rPr lang="he-IL" sz="2800" b="1" dirty="0">
                <a:solidFill>
                  <a:prstClr val="white"/>
                </a:solidFill>
              </a:rPr>
              <a:t>הוֹמוּנְקוּלוּס</a:t>
            </a:r>
            <a:r>
              <a:rPr lang="he-IL" sz="2800" b="1" kern="0" dirty="0" smtClean="0">
                <a:solidFill>
                  <a:srgbClr val="1F497D"/>
                </a:solidFill>
              </a:rPr>
              <a:t> </a:t>
            </a:r>
            <a:r>
              <a:rPr lang="he-IL" sz="2800" b="1" dirty="0" smtClean="0">
                <a:solidFill>
                  <a:prstClr val="white"/>
                </a:solidFill>
              </a:rPr>
              <a:t>– </a:t>
            </a:r>
            <a:r>
              <a:rPr lang="he-IL" sz="2800" b="1" dirty="0">
                <a:solidFill>
                  <a:prstClr val="white"/>
                </a:solidFill>
              </a:rPr>
              <a:t>"האיש הקטן עם השפתיים והידיים הגדולות" </a:t>
            </a:r>
            <a:endParaRPr lang="he-IL" sz="2800" dirty="0">
              <a:solidFill>
                <a:prstClr val="white"/>
              </a:solidFill>
            </a:endParaRPr>
          </a:p>
        </p:txBody>
      </p:sp>
      <p:sp>
        <p:nvSpPr>
          <p:cNvPr id="11" name="מלבן 10"/>
          <p:cNvSpPr/>
          <p:nvPr/>
        </p:nvSpPr>
        <p:spPr>
          <a:xfrm>
            <a:off x="770509" y="3630013"/>
            <a:ext cx="8149207" cy="3046988"/>
          </a:xfrm>
          <a:prstGeom prst="rect">
            <a:avLst/>
          </a:prstGeom>
          <a:noFill/>
        </p:spPr>
        <p:txBody>
          <a:bodyPr wrap="square">
            <a:spAutoFit/>
          </a:bodyPr>
          <a:lstStyle/>
          <a:p>
            <a:pPr fontAlgn="auto">
              <a:spcBef>
                <a:spcPts val="0"/>
              </a:spcBef>
              <a:spcAft>
                <a:spcPts val="0"/>
              </a:spcAft>
              <a:defRPr/>
            </a:pP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הומונקולוס </a:t>
            </a:r>
            <a:r>
              <a:rPr lang="he-IL" sz="2400" b="1" kern="0" dirty="0">
                <a:solidFill>
                  <a:srgbClr val="1F497D"/>
                </a:solidFill>
              </a:rPr>
              <a:t>דומה מתקבל גם על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פי </a:t>
            </a:r>
            <a:r>
              <a:rPr lang="he-IL" sz="2400" b="1" kern="0" dirty="0">
                <a:solidFill>
                  <a:srgbClr val="1F497D"/>
                </a:solidFill>
              </a:rPr>
              <a:t>מפת האזור התחושתי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a:t>
            </a:r>
            <a:r>
              <a:rPr lang="he-IL" sz="2400" b="1" kern="0" dirty="0">
                <a:solidFill>
                  <a:srgbClr val="1F497D"/>
                </a:solidFill>
              </a:rPr>
              <a:t>הסנסורי) בקליפת המוח: </a:t>
            </a: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ככל שבאזור </a:t>
            </a:r>
            <a:r>
              <a:rPr lang="he-IL" sz="2400" b="1" kern="0" dirty="0">
                <a:solidFill>
                  <a:srgbClr val="1F497D"/>
                </a:solidFill>
              </a:rPr>
              <a:t>מסוים </a:t>
            </a:r>
            <a:r>
              <a:rPr lang="he-IL" sz="2400" b="1" kern="0" dirty="0" smtClean="0">
                <a:solidFill>
                  <a:srgbClr val="1F497D"/>
                </a:solidFill>
              </a:rPr>
              <a:t>יש יותר</a:t>
            </a:r>
          </a:p>
          <a:p>
            <a:pPr fontAlgn="auto">
              <a:spcBef>
                <a:spcPts val="0"/>
              </a:spcBef>
              <a:spcAft>
                <a:spcPts val="0"/>
              </a:spcAft>
              <a:defRPr/>
            </a:pPr>
            <a:r>
              <a:rPr lang="he-IL" sz="2400" b="1" kern="0" dirty="0" smtClean="0">
                <a:solidFill>
                  <a:srgbClr val="1F497D"/>
                </a:solidFill>
              </a:rPr>
              <a:t> חיישנים, </a:t>
            </a:r>
            <a:r>
              <a:rPr lang="he-IL" sz="2400" b="1" kern="0" dirty="0">
                <a:solidFill>
                  <a:srgbClr val="1F497D"/>
                </a:solidFill>
              </a:rPr>
              <a:t>כך יש לו ייצוג רחב יותר.</a:t>
            </a: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endParaRPr lang="he-IL" sz="2400" b="1" kern="0" dirty="0">
              <a:solidFill>
                <a:srgbClr val="1F497D"/>
              </a:solidFill>
            </a:endParaRPr>
          </a:p>
        </p:txBody>
      </p:sp>
      <p:pic>
        <p:nvPicPr>
          <p:cNvPr id="12" name="תמונה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630" y="2054719"/>
            <a:ext cx="3978187" cy="4787906"/>
          </a:xfrm>
          <a:prstGeom prst="rect">
            <a:avLst/>
          </a:prstGeom>
        </p:spPr>
      </p:pic>
    </p:spTree>
    <p:extLst>
      <p:ext uri="{BB962C8B-B14F-4D97-AF65-F5344CB8AC3E}">
        <p14:creationId xmlns:p14="http://schemas.microsoft.com/office/powerpoint/2010/main" val="1510101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256207" y="1268760"/>
            <a:ext cx="5665347" cy="2880320"/>
            <a:chOff x="3294652" y="-116417"/>
            <a:chExt cx="5665347" cy="2880320"/>
          </a:xfrm>
        </p:grpSpPr>
        <p:sp>
          <p:nvSpPr>
            <p:cNvPr id="40" name="Rectangle 17"/>
            <p:cNvSpPr/>
            <p:nvPr/>
          </p:nvSpPr>
          <p:spPr>
            <a:xfrm>
              <a:off x="3294652" y="-116417"/>
              <a:ext cx="5665347" cy="2880320"/>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3294652" y="270134"/>
              <a:ext cx="5405956" cy="2246769"/>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בתרשים מוצגת השוואה בין מבנה המוח של האדם לבין מבנה המוחות של יצורים אחרים.</a:t>
              </a:r>
            </a:p>
            <a:p>
              <a:pPr fontAlgn="auto">
                <a:spcBef>
                  <a:spcPts val="0"/>
                </a:spcBef>
                <a:spcAft>
                  <a:spcPts val="0"/>
                </a:spcAft>
                <a:defRPr/>
              </a:pPr>
              <a:r>
                <a:rPr lang="he-IL" sz="2800" b="1" kern="0" dirty="0" smtClean="0">
                  <a:solidFill>
                    <a:srgbClr val="1F497D"/>
                  </a:solidFill>
                </a:rPr>
                <a:t>באילו מגמות שינוי אפשר להבחין מהדג ועד האדם?</a:t>
              </a:r>
            </a:p>
          </p:txBody>
        </p:sp>
      </p:grpSp>
      <p:pic>
        <p:nvPicPr>
          <p:cNvPr id="12" name="תמונה 11"/>
          <p:cNvPicPr/>
          <p:nvPr/>
        </p:nvPicPr>
        <p:blipFill rotWithShape="1">
          <a:blip r:embed="rId3">
            <a:extLst>
              <a:ext uri="{28A0092B-C50C-407E-A947-70E740481C1C}">
                <a14:useLocalDpi xmlns:a14="http://schemas.microsoft.com/office/drawing/2010/main"/>
              </a:ext>
            </a:extLst>
          </a:blip>
          <a:srcRect l="6786" t="1512" r="6087"/>
          <a:stretch/>
        </p:blipFill>
        <p:spPr bwMode="auto">
          <a:xfrm>
            <a:off x="6162128" y="-48972"/>
            <a:ext cx="3018384" cy="6935692"/>
          </a:xfrm>
          <a:prstGeom prst="rect">
            <a:avLst/>
          </a:prstGeom>
          <a:noFill/>
          <a:ln>
            <a:noFill/>
          </a:ln>
        </p:spPr>
      </p:pic>
      <p:sp>
        <p:nvSpPr>
          <p:cNvPr id="10" name="מלבן 9"/>
          <p:cNvSpPr/>
          <p:nvPr/>
        </p:nvSpPr>
        <p:spPr>
          <a:xfrm>
            <a:off x="2483768" y="5445224"/>
            <a:ext cx="2398413" cy="707886"/>
          </a:xfrm>
          <a:prstGeom prst="rect">
            <a:avLst/>
          </a:prstGeom>
        </p:spPr>
        <p:txBody>
          <a:bodyPr wrap="none">
            <a:spAutoFit/>
          </a:bodyPr>
          <a:lstStyle/>
          <a:p>
            <a:pPr>
              <a:lnSpc>
                <a:spcPct val="200000"/>
              </a:lnSpc>
            </a:pPr>
            <a:r>
              <a:rPr lang="he-IL" sz="2000" b="1" kern="0" dirty="0" smtClean="0">
                <a:solidFill>
                  <a:schemeClr val="tx2"/>
                </a:solidFill>
              </a:rPr>
              <a:t>התשובה בעמוד הבא.</a:t>
            </a:r>
            <a:endParaRPr lang="he-IL" sz="2000" dirty="0">
              <a:solidFill>
                <a:schemeClr val="tx2"/>
              </a:solidFill>
            </a:endParaRPr>
          </a:p>
        </p:txBody>
      </p:sp>
      <p:sp>
        <p:nvSpPr>
          <p:cNvPr id="3" name="מלבן 2"/>
          <p:cNvSpPr/>
          <p:nvPr/>
        </p:nvSpPr>
        <p:spPr>
          <a:xfrm>
            <a:off x="527432" y="6449020"/>
            <a:ext cx="5628744" cy="246221"/>
          </a:xfrm>
          <a:prstGeom prst="rect">
            <a:avLst/>
          </a:prstGeom>
        </p:spPr>
        <p:txBody>
          <a:bodyPr wrap="square">
            <a:spAutoFit/>
          </a:bodyPr>
          <a:lstStyle/>
          <a:p>
            <a:r>
              <a:rPr lang="he-IL" sz="1000" dirty="0">
                <a:latin typeface="Calibri"/>
                <a:ea typeface="Calibri"/>
                <a:cs typeface="Arial"/>
              </a:rPr>
              <a:t>מתוך הספר: "</a:t>
            </a:r>
            <a:r>
              <a:rPr lang="en-US" sz="1000" dirty="0">
                <a:latin typeface="Calibri"/>
                <a:ea typeface="Calibri"/>
                <a:cs typeface="Arial"/>
              </a:rPr>
              <a:t>THE OUTLINE OF SCIENCE" by J. Arthur Thomson, 1922</a:t>
            </a:r>
            <a:r>
              <a:rPr lang="he-IL" sz="1000" dirty="0">
                <a:latin typeface="Calibri"/>
                <a:ea typeface="Calibri"/>
                <a:cs typeface="Arial"/>
              </a:rPr>
              <a:t>. באדיבות פרויקט </a:t>
            </a:r>
            <a:r>
              <a:rPr lang="he-IL" sz="1000" dirty="0" err="1">
                <a:latin typeface="Calibri"/>
                <a:ea typeface="Calibri"/>
                <a:cs typeface="Arial"/>
              </a:rPr>
              <a:t>גוטנברג</a:t>
            </a:r>
            <a:endParaRPr lang="he-IL" sz="1000" dirty="0"/>
          </a:p>
        </p:txBody>
      </p:sp>
    </p:spTree>
    <p:extLst>
      <p:ext uri="{BB962C8B-B14F-4D97-AF65-F5344CB8AC3E}">
        <p14:creationId xmlns:p14="http://schemas.microsoft.com/office/powerpoint/2010/main" val="302685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07904" y="44624"/>
            <a:ext cx="4953024"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השוואה בין מוח האדם ומוח בעלי חיים אחרים</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179511" y="44624"/>
            <a:ext cx="5854431" cy="6678751"/>
          </a:xfrm>
          <a:prstGeom prst="rect">
            <a:avLst/>
          </a:prstGeom>
        </p:spPr>
        <p:txBody>
          <a:bodyPr wrap="square">
            <a:spAutoFit/>
          </a:bodyPr>
          <a:lstStyle/>
          <a:p>
            <a:r>
              <a:rPr lang="he-IL" sz="2800" b="1" dirty="0" smtClean="0">
                <a:solidFill>
                  <a:schemeClr val="tx2"/>
                </a:solidFill>
              </a:rPr>
              <a:t>א</a:t>
            </a:r>
            <a:r>
              <a:rPr lang="he-IL" sz="2800" b="1" dirty="0">
                <a:solidFill>
                  <a:schemeClr val="tx2"/>
                </a:solidFill>
              </a:rPr>
              <a:t>. מוח האדם גדול במיוחד ביחס לגודל הגוף. </a:t>
            </a:r>
            <a:r>
              <a:rPr lang="he-IL" b="1" dirty="0" smtClean="0">
                <a:solidFill>
                  <a:schemeClr val="tx2"/>
                </a:solidFill>
              </a:rPr>
              <a:t>עם </a:t>
            </a:r>
            <a:r>
              <a:rPr lang="he-IL" b="1" dirty="0">
                <a:solidFill>
                  <a:schemeClr val="tx2"/>
                </a:solidFill>
              </a:rPr>
              <a:t>זאת, הבדלים בגודל המוח בין בני אדם שונים אינם בהכרח מדד לאינטליגנציה. לאיינשטיין, לדוגמה, לא היה מוח גדול במיוחד!</a:t>
            </a:r>
          </a:p>
          <a:p>
            <a:endParaRPr lang="he-IL" sz="2800" b="1" dirty="0">
              <a:solidFill>
                <a:schemeClr val="tx2"/>
              </a:solidFill>
            </a:endParaRPr>
          </a:p>
          <a:p>
            <a:r>
              <a:rPr lang="he-IL" sz="2800" b="1" dirty="0">
                <a:solidFill>
                  <a:schemeClr val="tx2"/>
                </a:solidFill>
              </a:rPr>
              <a:t>ב. היחס בין גודל המוח הגדול לגודלם של שאר המוחות באדם, גדול יותר בהשוואה לאותו היחס בבעלי חיים אחרים. </a:t>
            </a:r>
          </a:p>
          <a:p>
            <a:endParaRPr lang="he-IL" sz="2800" b="1" dirty="0">
              <a:solidFill>
                <a:schemeClr val="tx2"/>
              </a:solidFill>
            </a:endParaRPr>
          </a:p>
          <a:p>
            <a:r>
              <a:rPr lang="he-IL" sz="2800" b="1" dirty="0">
                <a:solidFill>
                  <a:schemeClr val="tx2"/>
                </a:solidFill>
              </a:rPr>
              <a:t>ג. מספר הקפלים בקליפת מוח האדם גדול במיוחד. ככל שיש יותר קפלים כך שטח הפנים של קליפת המוח גדול </a:t>
            </a:r>
            <a:r>
              <a:rPr lang="he-IL" sz="2800" b="1" dirty="0" smtClean="0">
                <a:solidFill>
                  <a:schemeClr val="tx2"/>
                </a:solidFill>
              </a:rPr>
              <a:t>יותר.</a:t>
            </a:r>
          </a:p>
          <a:p>
            <a:endParaRPr lang="he-IL" sz="2800" b="1" dirty="0" smtClean="0">
              <a:solidFill>
                <a:schemeClr val="tx2"/>
              </a:solidFill>
            </a:endParaRPr>
          </a:p>
          <a:p>
            <a:r>
              <a:rPr lang="he-IL" sz="2800" b="1" dirty="0" smtClean="0">
                <a:solidFill>
                  <a:schemeClr val="tx2"/>
                </a:solidFill>
              </a:rPr>
              <a:t>ההבדלים האלה מאפשרים את יכולת החשיבה המורכבת של האדם.</a:t>
            </a:r>
            <a:endParaRPr lang="he-IL" sz="2800" b="1" dirty="0">
              <a:solidFill>
                <a:schemeClr val="tx2"/>
              </a:solidFill>
            </a:endParaRPr>
          </a:p>
        </p:txBody>
      </p:sp>
      <p:pic>
        <p:nvPicPr>
          <p:cNvPr id="11" name="תמונה 10"/>
          <p:cNvPicPr/>
          <p:nvPr/>
        </p:nvPicPr>
        <p:blipFill rotWithShape="1">
          <a:blip r:embed="rId4">
            <a:extLst>
              <a:ext uri="{28A0092B-C50C-407E-A947-70E740481C1C}">
                <a14:useLocalDpi xmlns:a14="http://schemas.microsoft.com/office/drawing/2010/main"/>
              </a:ext>
            </a:extLst>
          </a:blip>
          <a:srcRect l="6786" t="1512" r="6087"/>
          <a:stretch/>
        </p:blipFill>
        <p:spPr bwMode="auto">
          <a:xfrm>
            <a:off x="6162128" y="-48972"/>
            <a:ext cx="3018384" cy="6935692"/>
          </a:xfrm>
          <a:prstGeom prst="rect">
            <a:avLst/>
          </a:prstGeom>
          <a:noFill/>
          <a:ln>
            <a:noFill/>
          </a:ln>
        </p:spPr>
      </p:pic>
    </p:spTree>
    <p:extLst>
      <p:ext uri="{BB962C8B-B14F-4D97-AF65-F5344CB8AC3E}">
        <p14:creationId xmlns:p14="http://schemas.microsoft.com/office/powerpoint/2010/main" val="27785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900608" y="-27384"/>
            <a:ext cx="10044609" cy="792088"/>
            <a:chOff x="-900608" y="116632"/>
            <a:chExt cx="10044609" cy="792088"/>
          </a:xfrm>
        </p:grpSpPr>
        <p:sp>
          <p:nvSpPr>
            <p:cNvPr id="8" name="מלבן 7"/>
            <p:cNvSpPr/>
            <p:nvPr/>
          </p:nvSpPr>
          <p:spPr>
            <a:xfrm>
              <a:off x="1" y="116632"/>
              <a:ext cx="9144000" cy="792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900608" y="170384"/>
              <a:ext cx="9937104" cy="738336"/>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מוח השדרה</a:t>
              </a:r>
              <a:endParaRPr lang="he-IL" sz="3200" b="1" dirty="0" smtClean="0">
                <a:solidFill>
                  <a:prstClr val="white"/>
                </a:solidFill>
                <a:latin typeface="Calibri" pitchFamily="34" charset="0"/>
                <a:cs typeface="Arial"/>
              </a:endParaRPr>
            </a:p>
          </p:txBody>
        </p:sp>
      </p:gr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13054" y="4198436"/>
            <a:ext cx="8787864" cy="1200329"/>
          </a:xfrm>
          <a:prstGeom prst="rect">
            <a:avLst/>
          </a:prstGeom>
          <a:noFill/>
        </p:spPr>
        <p:txBody>
          <a:bodyPr wrap="square">
            <a:spAutoFit/>
          </a:bodyPr>
          <a:lstStyle/>
          <a:p>
            <a:pPr fontAlgn="auto">
              <a:spcBef>
                <a:spcPts val="0"/>
              </a:spcBef>
              <a:spcAft>
                <a:spcPts val="0"/>
              </a:spcAft>
              <a:defRPr/>
            </a:pPr>
            <a:r>
              <a:rPr lang="he-IL" sz="2400" b="1" kern="0" dirty="0">
                <a:solidFill>
                  <a:srgbClr val="1F497D"/>
                </a:solidFill>
              </a:rPr>
              <a:t>מקשר בין מוחות הגולגולת למערכת העצבים </a:t>
            </a:r>
            <a:r>
              <a:rPr lang="he-IL" sz="2400" b="1" kern="0" dirty="0" smtClean="0">
                <a:solidFill>
                  <a:srgbClr val="1F497D"/>
                </a:solidFill>
              </a:rPr>
              <a:t>ההיקפית:</a:t>
            </a: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endParaRPr lang="he-IL" sz="2400" b="1" kern="0" dirty="0" smtClean="0">
              <a:solidFill>
                <a:srgbClr val="1F497D"/>
              </a:solidFill>
            </a:endParaRPr>
          </a:p>
        </p:txBody>
      </p:sp>
      <p:sp>
        <p:nvSpPr>
          <p:cNvPr id="3" name="מלבן 2"/>
          <p:cNvSpPr/>
          <p:nvPr/>
        </p:nvSpPr>
        <p:spPr>
          <a:xfrm>
            <a:off x="5074091" y="4878797"/>
            <a:ext cx="3565852" cy="1631216"/>
          </a:xfrm>
          <a:prstGeom prst="rect">
            <a:avLst/>
          </a:prstGeom>
        </p:spPr>
        <p:txBody>
          <a:bodyPr wrap="square">
            <a:spAutoFit/>
          </a:bodyPr>
          <a:lstStyle/>
          <a:p>
            <a:pPr fontAlgn="auto">
              <a:spcBef>
                <a:spcPts val="0"/>
              </a:spcBef>
              <a:spcAft>
                <a:spcPts val="0"/>
              </a:spcAft>
              <a:defRPr/>
            </a:pPr>
            <a:r>
              <a:rPr lang="he-IL" sz="2000" b="1" kern="0" dirty="0">
                <a:solidFill>
                  <a:srgbClr val="1F497D"/>
                </a:solidFill>
              </a:rPr>
              <a:t>מידע תחושתי מאיברי חוש וחיישנים פנימיים מגיע דרך עצבים תחושתיים אל מוח </a:t>
            </a:r>
            <a:r>
              <a:rPr lang="he-IL" sz="2000" b="1" kern="0" dirty="0" smtClean="0">
                <a:solidFill>
                  <a:srgbClr val="1F497D"/>
                </a:solidFill>
              </a:rPr>
              <a:t>השדרה ומועבר </a:t>
            </a:r>
            <a:r>
              <a:rPr lang="he-IL" sz="2000" b="1" kern="0" dirty="0">
                <a:solidFill>
                  <a:srgbClr val="1F497D"/>
                </a:solidFill>
              </a:rPr>
              <a:t>דרכו אל מוחות הגולגולת. </a:t>
            </a:r>
          </a:p>
        </p:txBody>
      </p:sp>
      <p:sp>
        <p:nvSpPr>
          <p:cNvPr id="5" name="מלבן 4"/>
          <p:cNvSpPr/>
          <p:nvPr/>
        </p:nvSpPr>
        <p:spPr>
          <a:xfrm>
            <a:off x="251520" y="4869160"/>
            <a:ext cx="3816424" cy="1323439"/>
          </a:xfrm>
          <a:prstGeom prst="rect">
            <a:avLst/>
          </a:prstGeom>
        </p:spPr>
        <p:txBody>
          <a:bodyPr wrap="square">
            <a:spAutoFit/>
          </a:bodyPr>
          <a:lstStyle/>
          <a:p>
            <a:pPr fontAlgn="auto">
              <a:spcBef>
                <a:spcPts val="0"/>
              </a:spcBef>
              <a:spcAft>
                <a:spcPts val="0"/>
              </a:spcAft>
              <a:defRPr/>
            </a:pPr>
            <a:r>
              <a:rPr lang="he-IL" sz="2000" b="1" kern="0" dirty="0">
                <a:solidFill>
                  <a:srgbClr val="1F497D"/>
                </a:solidFill>
              </a:rPr>
              <a:t>תגובות נשלחות מהמוחות דרך מוח השדרה באמצעות עצבים תנועתיים המעצבבים את  השרירים ואת הבלוטות באיברי הגוף השונים.</a:t>
            </a:r>
          </a:p>
        </p:txBody>
      </p:sp>
      <p:sp>
        <p:nvSpPr>
          <p:cNvPr id="10" name="חץ למעלה 9"/>
          <p:cNvSpPr/>
          <p:nvPr/>
        </p:nvSpPr>
        <p:spPr>
          <a:xfrm>
            <a:off x="4749304" y="4873978"/>
            <a:ext cx="324787" cy="143052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למעלה 11"/>
          <p:cNvSpPr/>
          <p:nvPr/>
        </p:nvSpPr>
        <p:spPr>
          <a:xfrm flipV="1">
            <a:off x="4368740" y="4966986"/>
            <a:ext cx="324787" cy="143052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56611" y="1052736"/>
            <a:ext cx="491017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20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179512" y="116632"/>
            <a:ext cx="8595298" cy="936104"/>
            <a:chOff x="179512" y="116632"/>
            <a:chExt cx="8595298" cy="936104"/>
          </a:xfrm>
        </p:grpSpPr>
        <p:sp>
          <p:nvSpPr>
            <p:cNvPr id="8" name="מלבן 7"/>
            <p:cNvSpPr/>
            <p:nvPr/>
          </p:nvSpPr>
          <p:spPr>
            <a:xfrm>
              <a:off x="285913" y="116632"/>
              <a:ext cx="8488897" cy="8103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17038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תגובת </a:t>
              </a:r>
              <a:r>
                <a:rPr lang="he-IL" sz="3200" b="1" dirty="0">
                  <a:solidFill>
                    <a:prstClr val="white"/>
                  </a:solidFill>
                  <a:latin typeface="Calibri" pitchFamily="34" charset="0"/>
                </a:rPr>
                <a:t>הרפלקס (בעברית: החזר</a:t>
              </a:r>
              <a:r>
                <a:rPr lang="he-IL" sz="3200" b="1" dirty="0" smtClean="0">
                  <a:solidFill>
                    <a:prstClr val="white"/>
                  </a:solidFill>
                  <a:latin typeface="Calibri" pitchFamily="34" charset="0"/>
                </a:rPr>
                <a:t>)</a:t>
              </a:r>
              <a:endParaRPr lang="he-IL" sz="3200" b="1" dirty="0" smtClean="0">
                <a:solidFill>
                  <a:prstClr val="white"/>
                </a:solidFill>
                <a:latin typeface="Calibri" pitchFamily="34" charset="0"/>
                <a:cs typeface="Arial"/>
              </a:endParaRPr>
            </a:p>
          </p:txBody>
        </p:sp>
      </p:gr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44725" y="1052736"/>
            <a:ext cx="8787864" cy="4893647"/>
          </a:xfrm>
          <a:prstGeom prst="rect">
            <a:avLst/>
          </a:prstGeom>
          <a:noFill/>
        </p:spPr>
        <p:txBody>
          <a:bodyPr wrap="square">
            <a:spAutoFit/>
          </a:bodyPr>
          <a:lstStyle/>
          <a:p>
            <a:pPr fontAlgn="auto">
              <a:spcBef>
                <a:spcPts val="0"/>
              </a:spcBef>
              <a:spcAft>
                <a:spcPts val="0"/>
              </a:spcAft>
              <a:defRPr/>
            </a:pPr>
            <a:r>
              <a:rPr lang="he-IL" sz="2400" b="1" kern="0" dirty="0">
                <a:solidFill>
                  <a:srgbClr val="1F497D"/>
                </a:solidFill>
              </a:rPr>
              <a:t>תגובות רפלקס </a:t>
            </a:r>
            <a:r>
              <a:rPr lang="he-IL" sz="2400" b="1" kern="0" dirty="0" smtClean="0">
                <a:solidFill>
                  <a:srgbClr val="1F497D"/>
                </a:solidFill>
              </a:rPr>
              <a:t>הן </a:t>
            </a:r>
            <a:r>
              <a:rPr lang="he-IL" sz="2400" b="1" kern="0" dirty="0">
                <a:solidFill>
                  <a:srgbClr val="1F497D"/>
                </a:solidFill>
              </a:rPr>
              <a:t>תגובות עצביות העוברות לרוב דרך מוח השדרה בלבד ואינן מגיעות למוחות הגולגולת. </a:t>
            </a:r>
            <a:endParaRPr lang="he-IL" sz="2400" b="1" kern="0" dirty="0" smtClean="0">
              <a:solidFill>
                <a:srgbClr val="1F497D"/>
              </a:solidFill>
            </a:endParaRPr>
          </a:p>
          <a:p>
            <a:pPr fontAlgn="auto">
              <a:spcBef>
                <a:spcPts val="0"/>
              </a:spcBef>
              <a:spcAft>
                <a:spcPts val="0"/>
              </a:spcAft>
              <a:defRPr/>
            </a:pPr>
            <a:endParaRPr lang="he-IL" sz="2400" b="1" kern="0" dirty="0" smtClean="0">
              <a:solidFill>
                <a:srgbClr val="1F497D"/>
              </a:solidFill>
            </a:endParaRPr>
          </a:p>
          <a:p>
            <a:pPr fontAlgn="auto">
              <a:spcBef>
                <a:spcPts val="0"/>
              </a:spcBef>
              <a:spcAft>
                <a:spcPts val="0"/>
              </a:spcAft>
              <a:defRPr/>
            </a:pPr>
            <a:r>
              <a:rPr lang="he-IL" sz="2400" b="1" kern="0" dirty="0" smtClean="0">
                <a:solidFill>
                  <a:srgbClr val="1F497D"/>
                </a:solidFill>
              </a:rPr>
              <a:t>תגובות הרפלקס הן מהירות מאוד ומתרחשות </a:t>
            </a:r>
            <a:r>
              <a:rPr lang="he-IL" sz="2400" b="1" kern="0" dirty="0">
                <a:solidFill>
                  <a:srgbClr val="1F497D"/>
                </a:solidFill>
              </a:rPr>
              <a:t>לפני שאנו מודעים </a:t>
            </a:r>
            <a:r>
              <a:rPr lang="he-IL" sz="2400" b="1" kern="0" dirty="0" smtClean="0">
                <a:solidFill>
                  <a:srgbClr val="1F497D"/>
                </a:solidFill>
              </a:rPr>
              <a:t>להן </a:t>
            </a:r>
            <a:r>
              <a:rPr lang="he-IL" sz="2400" b="1" kern="0" dirty="0">
                <a:solidFill>
                  <a:srgbClr val="1F497D"/>
                </a:solidFill>
              </a:rPr>
              <a:t>מכיוון שקשת הרפלקס (מסלול הרפלקס) היא קצרה </a:t>
            </a:r>
            <a:r>
              <a:rPr lang="he-IL" sz="2400" b="1" kern="0" dirty="0" smtClean="0">
                <a:solidFill>
                  <a:srgbClr val="1F497D"/>
                </a:solidFill>
              </a:rPr>
              <a:t>וכוללת מעט סינפסות.</a:t>
            </a:r>
          </a:p>
          <a:p>
            <a:pPr fontAlgn="auto">
              <a:spcBef>
                <a:spcPts val="0"/>
              </a:spcBef>
              <a:spcAft>
                <a:spcPts val="0"/>
              </a:spcAft>
              <a:defRPr/>
            </a:pPr>
            <a:r>
              <a:rPr lang="he-IL" sz="2400" b="1" kern="0" dirty="0" smtClean="0">
                <a:solidFill>
                  <a:srgbClr val="1F497D"/>
                </a:solidFill>
              </a:rPr>
              <a:t>הן לא מודעות מכיוון שהן אינן עוברות דרך המוח הגדול. </a:t>
            </a: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r>
              <a:rPr lang="he-IL" sz="2400" b="1" kern="0" dirty="0">
                <a:solidFill>
                  <a:srgbClr val="1F497D"/>
                </a:solidFill>
              </a:rPr>
              <a:t>יש חשיבות לכך שתגובות הרפלקסים הן מהירות משום שבדרך </a:t>
            </a:r>
            <a:r>
              <a:rPr lang="he-IL" sz="2400" b="1" kern="0" dirty="0" smtClean="0">
                <a:solidFill>
                  <a:srgbClr val="1F497D"/>
                </a:solidFill>
              </a:rPr>
              <a:t>כלל</a:t>
            </a:r>
          </a:p>
          <a:p>
            <a:pPr fontAlgn="auto">
              <a:spcBef>
                <a:spcPts val="0"/>
              </a:spcBef>
              <a:spcAft>
                <a:spcPts val="0"/>
              </a:spcAft>
              <a:defRPr/>
            </a:pPr>
            <a:r>
              <a:rPr lang="he-IL" sz="2400" b="1" kern="0" dirty="0" smtClean="0">
                <a:solidFill>
                  <a:srgbClr val="1F497D"/>
                </a:solidFill>
              </a:rPr>
              <a:t>הרפלקסים קשורים להגנה </a:t>
            </a:r>
            <a:r>
              <a:rPr lang="he-IL" sz="2400" b="1" kern="0" dirty="0">
                <a:solidFill>
                  <a:srgbClr val="1F497D"/>
                </a:solidFill>
              </a:rPr>
              <a:t>על הגוף מפני סכנות מידיות.</a:t>
            </a: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endParaRPr lang="he-IL" sz="2400" b="1" kern="0" dirty="0">
              <a:solidFill>
                <a:srgbClr val="1F497D"/>
              </a:solidFill>
            </a:endParaRPr>
          </a:p>
          <a:p>
            <a:pPr fontAlgn="auto">
              <a:spcBef>
                <a:spcPts val="0"/>
              </a:spcBef>
              <a:spcAft>
                <a:spcPts val="0"/>
              </a:spcAft>
              <a:defRPr/>
            </a:pPr>
            <a:endParaRPr lang="he-IL" sz="2400" b="1" kern="0" dirty="0" smtClean="0">
              <a:solidFill>
                <a:srgbClr val="1F497D"/>
              </a:solidFill>
            </a:endParaRPr>
          </a:p>
        </p:txBody>
      </p:sp>
    </p:spTree>
    <p:extLst>
      <p:ext uri="{BB962C8B-B14F-4D97-AF65-F5344CB8AC3E}">
        <p14:creationId xmlns:p14="http://schemas.microsoft.com/office/powerpoint/2010/main" val="322001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179512" y="116632"/>
            <a:ext cx="8595298" cy="936104"/>
            <a:chOff x="179512" y="116632"/>
            <a:chExt cx="8595298" cy="936104"/>
          </a:xfrm>
        </p:grpSpPr>
        <p:sp>
          <p:nvSpPr>
            <p:cNvPr id="8" name="מלבן 7"/>
            <p:cNvSpPr/>
            <p:nvPr/>
          </p:nvSpPr>
          <p:spPr>
            <a:xfrm>
              <a:off x="285913" y="116632"/>
              <a:ext cx="8488897" cy="8103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17038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דוגמאות לרפלקסים</a:t>
              </a:r>
              <a:endParaRPr lang="he-IL" sz="3200" b="1" dirty="0" smtClean="0">
                <a:solidFill>
                  <a:prstClr val="white"/>
                </a:solidFill>
                <a:latin typeface="Calibri" pitchFamily="34" charset="0"/>
                <a:cs typeface="Arial"/>
              </a:endParaRPr>
            </a:p>
          </p:txBody>
        </p:sp>
      </p:gr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תיבת טקסט 11310"/>
          <p:cNvSpPr txBox="1"/>
          <p:nvPr/>
        </p:nvSpPr>
        <p:spPr>
          <a:xfrm>
            <a:off x="865482" y="1412776"/>
            <a:ext cx="3554738" cy="482453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he-IL" b="1" dirty="0">
                <a:solidFill>
                  <a:schemeClr val="tx2"/>
                </a:solidFill>
                <a:effectLst/>
                <a:ea typeface="Calibri"/>
                <a:cs typeface="Arial"/>
              </a:rPr>
              <a:t>רפלקס של הקאה, שיעול ועיטוש, </a:t>
            </a:r>
            <a:r>
              <a:rPr lang="he-IL" b="1" dirty="0" smtClean="0">
                <a:solidFill>
                  <a:schemeClr val="tx2"/>
                </a:solidFill>
                <a:effectLst/>
                <a:ea typeface="Calibri"/>
                <a:cs typeface="Arial"/>
              </a:rPr>
              <a:t>מונע חדירה של </a:t>
            </a:r>
            <a:r>
              <a:rPr lang="he-IL" b="1" dirty="0">
                <a:solidFill>
                  <a:schemeClr val="tx2"/>
                </a:solidFill>
                <a:effectLst/>
                <a:ea typeface="Calibri"/>
                <a:cs typeface="Arial"/>
              </a:rPr>
              <a:t>גורמים מזיקים לגוף או </a:t>
            </a:r>
            <a:r>
              <a:rPr lang="he-IL" b="1" dirty="0" smtClean="0">
                <a:solidFill>
                  <a:schemeClr val="tx2"/>
                </a:solidFill>
                <a:effectLst/>
                <a:ea typeface="Calibri"/>
                <a:cs typeface="Arial"/>
              </a:rPr>
              <a:t>גורמים </a:t>
            </a:r>
            <a:r>
              <a:rPr lang="he-IL" b="1" dirty="0">
                <a:solidFill>
                  <a:schemeClr val="tx2"/>
                </a:solidFill>
                <a:effectLst/>
                <a:ea typeface="Calibri"/>
                <a:cs typeface="Arial"/>
              </a:rPr>
              <a:t>שעלולים לחסום את דרכי הנשימה.</a:t>
            </a:r>
            <a:endParaRPr lang="en-US" b="1" dirty="0">
              <a:solidFill>
                <a:schemeClr val="tx2"/>
              </a:solidFill>
              <a:effectLst/>
              <a:ea typeface="Calibri"/>
              <a:cs typeface="Arial"/>
            </a:endParaRPr>
          </a:p>
        </p:txBody>
      </p:sp>
      <p:sp>
        <p:nvSpPr>
          <p:cNvPr id="12" name="תיבת טקסט 11310"/>
          <p:cNvSpPr txBox="1"/>
          <p:nvPr/>
        </p:nvSpPr>
        <p:spPr>
          <a:xfrm>
            <a:off x="4716016" y="1390673"/>
            <a:ext cx="4055703" cy="4824536"/>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nSpc>
                <a:spcPct val="107000"/>
              </a:lnSpc>
              <a:spcAft>
                <a:spcPts val="800"/>
              </a:spcAft>
            </a:pPr>
            <a:r>
              <a:rPr lang="he-IL" b="1" dirty="0">
                <a:solidFill>
                  <a:schemeClr val="tx2"/>
                </a:solidFill>
                <a:ea typeface="Calibri"/>
              </a:rPr>
              <a:t>רפלקס הנסיגה: רתיעה ממסמר או </a:t>
            </a:r>
            <a:r>
              <a:rPr lang="he-IL" b="1" dirty="0" smtClean="0">
                <a:solidFill>
                  <a:schemeClr val="tx2"/>
                </a:solidFill>
                <a:ea typeface="Calibri"/>
              </a:rPr>
              <a:t>מעצם </a:t>
            </a:r>
            <a:r>
              <a:rPr lang="he-IL" b="1" dirty="0">
                <a:solidFill>
                  <a:schemeClr val="tx2"/>
                </a:solidFill>
                <a:ea typeface="Calibri"/>
              </a:rPr>
              <a:t>חד, וכן רתיעה מעצם </a:t>
            </a:r>
            <a:r>
              <a:rPr lang="he-IL" b="1" dirty="0" smtClean="0">
                <a:solidFill>
                  <a:schemeClr val="tx2"/>
                </a:solidFill>
                <a:ea typeface="Calibri"/>
              </a:rPr>
              <a:t>חם או מאש, </a:t>
            </a:r>
            <a:r>
              <a:rPr lang="he-IL" b="1" dirty="0">
                <a:solidFill>
                  <a:schemeClr val="tx2"/>
                </a:solidFill>
                <a:ea typeface="Calibri"/>
              </a:rPr>
              <a:t>מקטינה את הסכנה להינזק מגורמים מסוכנים.</a:t>
            </a:r>
            <a:endParaRPr lang="en-US" b="1" dirty="0">
              <a:solidFill>
                <a:schemeClr val="tx2"/>
              </a:solidFill>
              <a:effectLst/>
              <a:ea typeface="Calibri"/>
              <a:cs typeface="Arial"/>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599" y="3691863"/>
            <a:ext cx="3312369" cy="234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2080" y="3628793"/>
            <a:ext cx="3168352" cy="247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128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27536" y="-27384"/>
            <a:ext cx="9171536" cy="1089412"/>
            <a:chOff x="-129478" y="-116417"/>
            <a:chExt cx="9171536" cy="1089412"/>
          </a:xfrm>
        </p:grpSpPr>
        <p:sp>
          <p:nvSpPr>
            <p:cNvPr id="40" name="Rectangle 17"/>
            <p:cNvSpPr/>
            <p:nvPr/>
          </p:nvSpPr>
          <p:spPr>
            <a:xfrm>
              <a:off x="-129478" y="-116417"/>
              <a:ext cx="9171536" cy="1089412"/>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507626" y="-44409"/>
              <a:ext cx="8210904" cy="954107"/>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השוו בין תנועת הרגליים בזמן עלייה במדרגות ובין תנועת הרגליים ברתיעה מעצם חד.</a:t>
              </a:r>
            </a:p>
          </p:txBody>
        </p:sp>
      </p:grpSp>
      <p:graphicFrame>
        <p:nvGraphicFramePr>
          <p:cNvPr id="5" name="טבלה 4"/>
          <p:cNvGraphicFramePr>
            <a:graphicFrameLocks noGrp="1"/>
          </p:cNvGraphicFramePr>
          <p:nvPr>
            <p:extLst>
              <p:ext uri="{D42A27DB-BD31-4B8C-83A1-F6EECF244321}">
                <p14:modId xmlns:p14="http://schemas.microsoft.com/office/powerpoint/2010/main" val="1238743072"/>
              </p:ext>
            </p:extLst>
          </p:nvPr>
        </p:nvGraphicFramePr>
        <p:xfrm>
          <a:off x="114208" y="3109947"/>
          <a:ext cx="8850280" cy="3474720"/>
        </p:xfrm>
        <a:graphic>
          <a:graphicData uri="http://schemas.openxmlformats.org/drawingml/2006/table">
            <a:tbl>
              <a:tblPr rtl="1" firstRow="1" bandRow="1">
                <a:tableStyleId>{5940675A-B579-460E-94D1-54222C63F5DA}</a:tableStyleId>
              </a:tblPr>
              <a:tblGrid>
                <a:gridCol w="3221150"/>
                <a:gridCol w="2803911"/>
                <a:gridCol w="2825219"/>
              </a:tblGrid>
              <a:tr h="370840">
                <a:tc>
                  <a:txBody>
                    <a:bodyPr/>
                    <a:lstStyle/>
                    <a:p>
                      <a:pPr rtl="1"/>
                      <a:endParaRPr lang="he-IL" sz="2400" b="1" dirty="0">
                        <a:solidFill>
                          <a:schemeClr val="tx2"/>
                        </a:solidFill>
                      </a:endParaRPr>
                    </a:p>
                  </a:txBody>
                  <a:tcPr/>
                </a:tc>
                <a:tc>
                  <a:txBody>
                    <a:bodyPr/>
                    <a:lstStyle/>
                    <a:p>
                      <a:pPr rtl="1"/>
                      <a:r>
                        <a:rPr lang="he-IL" sz="2400" b="1" dirty="0" smtClean="0">
                          <a:solidFill>
                            <a:schemeClr val="tx2"/>
                          </a:solidFill>
                        </a:rPr>
                        <a:t>עלייה במדרגות</a:t>
                      </a:r>
                      <a:endParaRPr lang="he-IL" sz="2400" b="1" dirty="0">
                        <a:solidFill>
                          <a:schemeClr val="tx2"/>
                        </a:solidFill>
                      </a:endParaRPr>
                    </a:p>
                  </a:txBody>
                  <a:tcPr/>
                </a:tc>
                <a:tc>
                  <a:txBody>
                    <a:bodyPr/>
                    <a:lstStyle/>
                    <a:p>
                      <a:pPr rtl="1"/>
                      <a:r>
                        <a:rPr lang="he-IL" sz="2400" b="1" dirty="0" smtClean="0">
                          <a:solidFill>
                            <a:schemeClr val="tx2"/>
                          </a:solidFill>
                        </a:rPr>
                        <a:t>רתיעה מעצם חד</a:t>
                      </a:r>
                      <a:endParaRPr lang="he-IL" sz="2400" b="1" dirty="0">
                        <a:solidFill>
                          <a:schemeClr val="tx2"/>
                        </a:solidFill>
                      </a:endParaRPr>
                    </a:p>
                  </a:txBody>
                  <a:tcPr/>
                </a:tc>
              </a:tr>
              <a:tr h="370840">
                <a:tc>
                  <a:txBody>
                    <a:bodyPr/>
                    <a:lstStyle/>
                    <a:p>
                      <a:pPr rtl="1"/>
                      <a:r>
                        <a:rPr lang="he-IL" sz="2400" b="1" dirty="0" smtClean="0">
                          <a:solidFill>
                            <a:schemeClr val="tx2"/>
                          </a:solidFill>
                        </a:rPr>
                        <a:t>סוג התנועה </a:t>
                      </a:r>
                      <a:endParaRPr lang="he-IL" sz="2400" b="1" dirty="0">
                        <a:solidFill>
                          <a:schemeClr val="tx2"/>
                        </a:solidFill>
                      </a:endParaRPr>
                    </a:p>
                  </a:txBody>
                  <a:tcPr/>
                </a:tc>
                <a:tc>
                  <a:txBody>
                    <a:bodyPr/>
                    <a:lstStyle/>
                    <a:p>
                      <a:pPr rtl="1"/>
                      <a:endParaRPr lang="he-IL" sz="2400" dirty="0">
                        <a:solidFill>
                          <a:schemeClr val="tx2"/>
                        </a:solidFill>
                      </a:endParaRPr>
                    </a:p>
                  </a:txBody>
                  <a:tcPr/>
                </a:tc>
                <a:tc>
                  <a:txBody>
                    <a:bodyPr/>
                    <a:lstStyle/>
                    <a:p>
                      <a:pPr rtl="1"/>
                      <a:endParaRPr lang="he-IL" sz="2400" dirty="0">
                        <a:solidFill>
                          <a:schemeClr val="tx2"/>
                        </a:solidFill>
                      </a:endParaRPr>
                    </a:p>
                  </a:txBody>
                  <a:tcPr/>
                </a:tc>
              </a:tr>
              <a:tr h="370840">
                <a:tc>
                  <a:txBody>
                    <a:bodyPr/>
                    <a:lstStyle/>
                    <a:p>
                      <a:pPr rtl="1"/>
                      <a:r>
                        <a:rPr lang="he-IL" sz="2400" b="1" dirty="0" smtClean="0">
                          <a:solidFill>
                            <a:schemeClr val="tx2"/>
                          </a:solidFill>
                        </a:rPr>
                        <a:t>מופעלת</a:t>
                      </a:r>
                      <a:r>
                        <a:rPr lang="he-IL" sz="2400" b="1" baseline="0" dirty="0" smtClean="0">
                          <a:solidFill>
                            <a:schemeClr val="tx2"/>
                          </a:solidFill>
                        </a:rPr>
                        <a:t> על ידי</a:t>
                      </a:r>
                      <a:endParaRPr lang="he-IL" sz="2400" b="1" dirty="0">
                        <a:solidFill>
                          <a:schemeClr val="tx2"/>
                        </a:solidFill>
                      </a:endParaRPr>
                    </a:p>
                  </a:txBody>
                  <a:tcPr/>
                </a:tc>
                <a:tc>
                  <a:txBody>
                    <a:bodyPr/>
                    <a:lstStyle/>
                    <a:p>
                      <a:pPr rtl="1"/>
                      <a:endParaRPr lang="he-IL" sz="2400" dirty="0">
                        <a:solidFill>
                          <a:schemeClr val="tx2"/>
                        </a:solidFill>
                      </a:endParaRPr>
                    </a:p>
                  </a:txBody>
                  <a:tcPr/>
                </a:tc>
                <a:tc>
                  <a:txBody>
                    <a:bodyPr/>
                    <a:lstStyle/>
                    <a:p>
                      <a:pPr rtl="1"/>
                      <a:endParaRPr lang="he-IL" sz="2400" dirty="0">
                        <a:solidFill>
                          <a:schemeClr val="tx2"/>
                        </a:solidFill>
                      </a:endParaRPr>
                    </a:p>
                  </a:txBody>
                  <a:tcPr/>
                </a:tc>
              </a:tr>
              <a:tr h="370840">
                <a:tc>
                  <a:txBody>
                    <a:bodyPr/>
                    <a:lstStyle/>
                    <a:p>
                      <a:pPr rtl="1"/>
                      <a:r>
                        <a:rPr lang="he-IL" sz="2400" b="1" dirty="0" smtClean="0">
                          <a:solidFill>
                            <a:schemeClr val="tx2"/>
                          </a:solidFill>
                        </a:rPr>
                        <a:t>תנועה מודעת/לא מודעת</a:t>
                      </a:r>
                      <a:endParaRPr lang="he-IL" sz="2400" b="1" dirty="0">
                        <a:solidFill>
                          <a:schemeClr val="tx2"/>
                        </a:solidFill>
                      </a:endParaRPr>
                    </a:p>
                  </a:txBody>
                  <a:tcPr/>
                </a:tc>
                <a:tc>
                  <a:txBody>
                    <a:bodyPr/>
                    <a:lstStyle/>
                    <a:p>
                      <a:pPr rtl="1"/>
                      <a:endParaRPr lang="he-IL" sz="2400" dirty="0">
                        <a:solidFill>
                          <a:schemeClr val="tx2"/>
                        </a:solidFill>
                      </a:endParaRPr>
                    </a:p>
                  </a:txBody>
                  <a:tcPr/>
                </a:tc>
                <a:tc>
                  <a:txBody>
                    <a:bodyPr/>
                    <a:lstStyle/>
                    <a:p>
                      <a:pPr rtl="1"/>
                      <a:endParaRPr lang="he-IL" sz="2400" dirty="0">
                        <a:solidFill>
                          <a:schemeClr val="tx2"/>
                        </a:solidFill>
                      </a:endParaRPr>
                    </a:p>
                  </a:txBody>
                  <a:tcPr/>
                </a:tc>
              </a:tr>
              <a:tr h="370840">
                <a:tc>
                  <a:txBody>
                    <a:bodyPr/>
                    <a:lstStyle/>
                    <a:p>
                      <a:pPr rtl="1"/>
                      <a:r>
                        <a:rPr lang="he-IL" sz="2400" b="1" dirty="0" smtClean="0">
                          <a:solidFill>
                            <a:schemeClr val="tx2"/>
                          </a:solidFill>
                        </a:rPr>
                        <a:t>מספר הסינפסות במסלול: הרבה/מעט</a:t>
                      </a:r>
                      <a:endParaRPr lang="he-IL" sz="2400" b="1" dirty="0">
                        <a:solidFill>
                          <a:schemeClr val="tx2"/>
                        </a:solidFill>
                      </a:endParaRPr>
                    </a:p>
                  </a:txBody>
                  <a:tcPr/>
                </a:tc>
                <a:tc>
                  <a:txBody>
                    <a:bodyPr/>
                    <a:lstStyle/>
                    <a:p>
                      <a:pPr rtl="1"/>
                      <a:endParaRPr lang="he-IL" sz="2400" dirty="0">
                        <a:solidFill>
                          <a:schemeClr val="tx2"/>
                        </a:solidFill>
                      </a:endParaRPr>
                    </a:p>
                  </a:txBody>
                  <a:tcPr/>
                </a:tc>
                <a:tc>
                  <a:txBody>
                    <a:bodyPr/>
                    <a:lstStyle/>
                    <a:p>
                      <a:pPr rtl="1"/>
                      <a:endParaRPr lang="he-IL" sz="2400" dirty="0">
                        <a:solidFill>
                          <a:schemeClr val="tx2"/>
                        </a:solidFill>
                      </a:endParaRPr>
                    </a:p>
                  </a:txBody>
                  <a:tcPr/>
                </a:tc>
              </a:tr>
              <a:tr h="370840">
                <a:tc>
                  <a:txBody>
                    <a:bodyPr/>
                    <a:lstStyle/>
                    <a:p>
                      <a:pPr rtl="1"/>
                      <a:r>
                        <a:rPr lang="he-IL" sz="2400" b="1" dirty="0" smtClean="0">
                          <a:solidFill>
                            <a:schemeClr val="tx2"/>
                          </a:solidFill>
                        </a:rPr>
                        <a:t>סוג</a:t>
                      </a:r>
                      <a:r>
                        <a:rPr lang="he-IL" sz="2400" b="1" baseline="0" dirty="0" smtClean="0">
                          <a:solidFill>
                            <a:schemeClr val="tx2"/>
                          </a:solidFill>
                        </a:rPr>
                        <a:t> הנוירונים במסלול</a:t>
                      </a:r>
                    </a:p>
                    <a:p>
                      <a:pPr rtl="1"/>
                      <a:endParaRPr lang="he-IL" sz="2400" b="1" dirty="0">
                        <a:solidFill>
                          <a:schemeClr val="tx2"/>
                        </a:solidFill>
                      </a:endParaRPr>
                    </a:p>
                  </a:txBody>
                  <a:tcPr/>
                </a:tc>
                <a:tc>
                  <a:txBody>
                    <a:bodyPr/>
                    <a:lstStyle/>
                    <a:p>
                      <a:pPr rtl="1"/>
                      <a:endParaRPr lang="he-IL" sz="2400" dirty="0">
                        <a:solidFill>
                          <a:schemeClr val="tx2"/>
                        </a:solidFill>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sz="2400" dirty="0">
                        <a:solidFill>
                          <a:schemeClr val="tx2"/>
                        </a:solidFill>
                      </a:endParaRPr>
                    </a:p>
                  </a:txBody>
                  <a:tcPr/>
                </a:tc>
              </a:tr>
            </a:tbl>
          </a:graphicData>
        </a:graphic>
      </p:graphicFrame>
      <p:pic>
        <p:nvPicPr>
          <p:cNvPr id="2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877" y="1272511"/>
            <a:ext cx="2206721" cy="172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5162" y="1272511"/>
            <a:ext cx="1940934" cy="172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348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27536" y="-27384"/>
            <a:ext cx="9171536" cy="1089412"/>
            <a:chOff x="-129478" y="-116417"/>
            <a:chExt cx="9171536" cy="1089412"/>
          </a:xfrm>
        </p:grpSpPr>
        <p:sp>
          <p:nvSpPr>
            <p:cNvPr id="40" name="Rectangle 17"/>
            <p:cNvSpPr/>
            <p:nvPr/>
          </p:nvSpPr>
          <p:spPr>
            <a:xfrm>
              <a:off x="-129478" y="-116417"/>
              <a:ext cx="9171536" cy="1089412"/>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507626" y="-44409"/>
              <a:ext cx="8210904" cy="954107"/>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השוו בין תנועת הרגליים בזמן עלייה במדרגות ובין תנועת הרגליים ברתיעה מעצם חד.</a:t>
              </a:r>
            </a:p>
          </p:txBody>
        </p:sp>
      </p:grpSp>
      <p:graphicFrame>
        <p:nvGraphicFramePr>
          <p:cNvPr id="5" name="טבלה 4"/>
          <p:cNvGraphicFramePr>
            <a:graphicFrameLocks noGrp="1"/>
          </p:cNvGraphicFramePr>
          <p:nvPr>
            <p:extLst>
              <p:ext uri="{D42A27DB-BD31-4B8C-83A1-F6EECF244321}">
                <p14:modId xmlns:p14="http://schemas.microsoft.com/office/powerpoint/2010/main" val="785143050"/>
              </p:ext>
            </p:extLst>
          </p:nvPr>
        </p:nvGraphicFramePr>
        <p:xfrm>
          <a:off x="114208" y="3109947"/>
          <a:ext cx="8850280" cy="3474720"/>
        </p:xfrm>
        <a:graphic>
          <a:graphicData uri="http://schemas.openxmlformats.org/drawingml/2006/table">
            <a:tbl>
              <a:tblPr rtl="1" firstRow="1" bandRow="1">
                <a:tableStyleId>{5940675A-B579-460E-94D1-54222C63F5DA}</a:tableStyleId>
              </a:tblPr>
              <a:tblGrid>
                <a:gridCol w="3221150"/>
                <a:gridCol w="2803911"/>
                <a:gridCol w="2825219"/>
              </a:tblGrid>
              <a:tr h="370840">
                <a:tc>
                  <a:txBody>
                    <a:bodyPr/>
                    <a:lstStyle/>
                    <a:p>
                      <a:pPr rtl="1"/>
                      <a:endParaRPr lang="he-IL" sz="2400" b="1" dirty="0">
                        <a:solidFill>
                          <a:schemeClr val="tx2"/>
                        </a:solidFill>
                      </a:endParaRPr>
                    </a:p>
                  </a:txBody>
                  <a:tcPr/>
                </a:tc>
                <a:tc>
                  <a:txBody>
                    <a:bodyPr/>
                    <a:lstStyle/>
                    <a:p>
                      <a:pPr rtl="1"/>
                      <a:r>
                        <a:rPr lang="he-IL" sz="2400" b="1" dirty="0" smtClean="0">
                          <a:solidFill>
                            <a:schemeClr val="tx2"/>
                          </a:solidFill>
                        </a:rPr>
                        <a:t>עלייה במדרגות</a:t>
                      </a:r>
                      <a:endParaRPr lang="he-IL" sz="2400" b="1" dirty="0">
                        <a:solidFill>
                          <a:schemeClr val="tx2"/>
                        </a:solidFill>
                      </a:endParaRPr>
                    </a:p>
                  </a:txBody>
                  <a:tcPr/>
                </a:tc>
                <a:tc>
                  <a:txBody>
                    <a:bodyPr/>
                    <a:lstStyle/>
                    <a:p>
                      <a:pPr rtl="1"/>
                      <a:r>
                        <a:rPr lang="he-IL" sz="2400" b="1" dirty="0" smtClean="0">
                          <a:solidFill>
                            <a:schemeClr val="tx2"/>
                          </a:solidFill>
                        </a:rPr>
                        <a:t>רתיעה מעצם חד</a:t>
                      </a:r>
                      <a:endParaRPr lang="he-IL" sz="2400" b="1" dirty="0">
                        <a:solidFill>
                          <a:schemeClr val="tx2"/>
                        </a:solidFill>
                      </a:endParaRPr>
                    </a:p>
                  </a:txBody>
                  <a:tcPr/>
                </a:tc>
              </a:tr>
              <a:tr h="370840">
                <a:tc>
                  <a:txBody>
                    <a:bodyPr/>
                    <a:lstStyle/>
                    <a:p>
                      <a:pPr rtl="1"/>
                      <a:r>
                        <a:rPr lang="he-IL" sz="2400" b="1" dirty="0" smtClean="0">
                          <a:solidFill>
                            <a:schemeClr val="tx2"/>
                          </a:solidFill>
                        </a:rPr>
                        <a:t>סוג התנועה </a:t>
                      </a:r>
                      <a:endParaRPr lang="he-IL" sz="2400" b="1" dirty="0">
                        <a:solidFill>
                          <a:schemeClr val="tx2"/>
                        </a:solidFill>
                      </a:endParaRPr>
                    </a:p>
                  </a:txBody>
                  <a:tcPr/>
                </a:tc>
                <a:tc>
                  <a:txBody>
                    <a:bodyPr/>
                    <a:lstStyle/>
                    <a:p>
                      <a:pPr rtl="1"/>
                      <a:endParaRPr lang="he-IL" sz="2400" dirty="0">
                        <a:solidFill>
                          <a:schemeClr val="tx2"/>
                        </a:solidFill>
                      </a:endParaRPr>
                    </a:p>
                  </a:txBody>
                  <a:tcPr/>
                </a:tc>
                <a:tc>
                  <a:txBody>
                    <a:bodyPr/>
                    <a:lstStyle/>
                    <a:p>
                      <a:pPr rtl="1"/>
                      <a:endParaRPr lang="he-IL" sz="2400" dirty="0">
                        <a:solidFill>
                          <a:schemeClr val="tx2"/>
                        </a:solidFill>
                      </a:endParaRPr>
                    </a:p>
                  </a:txBody>
                  <a:tcPr/>
                </a:tc>
              </a:tr>
              <a:tr h="370840">
                <a:tc>
                  <a:txBody>
                    <a:bodyPr/>
                    <a:lstStyle/>
                    <a:p>
                      <a:pPr rtl="1"/>
                      <a:r>
                        <a:rPr lang="he-IL" sz="2400" b="1" dirty="0" smtClean="0">
                          <a:solidFill>
                            <a:schemeClr val="tx2"/>
                          </a:solidFill>
                        </a:rPr>
                        <a:t>מופעלת</a:t>
                      </a:r>
                      <a:r>
                        <a:rPr lang="he-IL" sz="2400" b="1" baseline="0" dirty="0" smtClean="0">
                          <a:solidFill>
                            <a:schemeClr val="tx2"/>
                          </a:solidFill>
                        </a:rPr>
                        <a:t> על ידי</a:t>
                      </a:r>
                      <a:endParaRPr lang="he-IL" sz="2400" b="1" dirty="0">
                        <a:solidFill>
                          <a:schemeClr val="tx2"/>
                        </a:solidFill>
                      </a:endParaRPr>
                    </a:p>
                  </a:txBody>
                  <a:tcPr/>
                </a:tc>
                <a:tc>
                  <a:txBody>
                    <a:bodyPr/>
                    <a:lstStyle/>
                    <a:p>
                      <a:pPr rtl="1"/>
                      <a:endParaRPr lang="he-IL" sz="2400" dirty="0">
                        <a:solidFill>
                          <a:schemeClr val="tx2"/>
                        </a:solidFill>
                      </a:endParaRPr>
                    </a:p>
                  </a:txBody>
                  <a:tcPr/>
                </a:tc>
                <a:tc>
                  <a:txBody>
                    <a:bodyPr/>
                    <a:lstStyle/>
                    <a:p>
                      <a:pPr rtl="1"/>
                      <a:endParaRPr lang="he-IL" sz="2400" dirty="0">
                        <a:solidFill>
                          <a:schemeClr val="tx2"/>
                        </a:solidFill>
                      </a:endParaRPr>
                    </a:p>
                  </a:txBody>
                  <a:tcPr/>
                </a:tc>
              </a:tr>
              <a:tr h="370840">
                <a:tc>
                  <a:txBody>
                    <a:bodyPr/>
                    <a:lstStyle/>
                    <a:p>
                      <a:pPr rtl="1"/>
                      <a:r>
                        <a:rPr lang="he-IL" sz="2400" b="1" dirty="0" smtClean="0">
                          <a:solidFill>
                            <a:schemeClr val="tx2"/>
                          </a:solidFill>
                        </a:rPr>
                        <a:t>תנועה מודעת/לא מודעת</a:t>
                      </a:r>
                      <a:endParaRPr lang="he-IL" sz="2400" b="1" dirty="0">
                        <a:solidFill>
                          <a:schemeClr val="tx2"/>
                        </a:solidFill>
                      </a:endParaRPr>
                    </a:p>
                  </a:txBody>
                  <a:tcPr/>
                </a:tc>
                <a:tc>
                  <a:txBody>
                    <a:bodyPr/>
                    <a:lstStyle/>
                    <a:p>
                      <a:pPr rtl="1"/>
                      <a:endParaRPr lang="he-IL" sz="2400" dirty="0">
                        <a:solidFill>
                          <a:schemeClr val="tx2"/>
                        </a:solidFill>
                      </a:endParaRPr>
                    </a:p>
                  </a:txBody>
                  <a:tcPr/>
                </a:tc>
                <a:tc>
                  <a:txBody>
                    <a:bodyPr/>
                    <a:lstStyle/>
                    <a:p>
                      <a:pPr rtl="1"/>
                      <a:endParaRPr lang="he-IL" sz="2400" dirty="0">
                        <a:solidFill>
                          <a:schemeClr val="tx2"/>
                        </a:solidFill>
                      </a:endParaRPr>
                    </a:p>
                  </a:txBody>
                  <a:tcPr/>
                </a:tc>
              </a:tr>
              <a:tr h="370840">
                <a:tc>
                  <a:txBody>
                    <a:bodyPr/>
                    <a:lstStyle/>
                    <a:p>
                      <a:pPr rtl="1"/>
                      <a:r>
                        <a:rPr lang="he-IL" sz="2400" b="1" dirty="0" smtClean="0">
                          <a:solidFill>
                            <a:schemeClr val="tx2"/>
                          </a:solidFill>
                        </a:rPr>
                        <a:t>מספר הסינפסות במסלול: הרבה/מעט</a:t>
                      </a:r>
                      <a:endParaRPr lang="he-IL" sz="2400" b="1" dirty="0">
                        <a:solidFill>
                          <a:schemeClr val="tx2"/>
                        </a:solidFill>
                      </a:endParaRPr>
                    </a:p>
                  </a:txBody>
                  <a:tcPr/>
                </a:tc>
                <a:tc>
                  <a:txBody>
                    <a:bodyPr/>
                    <a:lstStyle/>
                    <a:p>
                      <a:pPr rtl="1"/>
                      <a:endParaRPr lang="he-IL" sz="2400" dirty="0">
                        <a:solidFill>
                          <a:schemeClr val="tx2"/>
                        </a:solidFill>
                      </a:endParaRPr>
                    </a:p>
                  </a:txBody>
                  <a:tcPr/>
                </a:tc>
                <a:tc>
                  <a:txBody>
                    <a:bodyPr/>
                    <a:lstStyle/>
                    <a:p>
                      <a:pPr rtl="1"/>
                      <a:endParaRPr lang="he-IL" sz="2400" dirty="0">
                        <a:solidFill>
                          <a:schemeClr val="tx2"/>
                        </a:solidFill>
                      </a:endParaRPr>
                    </a:p>
                  </a:txBody>
                  <a:tcPr/>
                </a:tc>
              </a:tr>
              <a:tr h="370840">
                <a:tc>
                  <a:txBody>
                    <a:bodyPr/>
                    <a:lstStyle/>
                    <a:p>
                      <a:pPr rtl="1"/>
                      <a:r>
                        <a:rPr lang="he-IL" sz="2400" b="1" dirty="0" smtClean="0">
                          <a:solidFill>
                            <a:schemeClr val="tx2"/>
                          </a:solidFill>
                        </a:rPr>
                        <a:t>סוג</a:t>
                      </a:r>
                      <a:r>
                        <a:rPr lang="he-IL" sz="2400" b="1" baseline="0" dirty="0" smtClean="0">
                          <a:solidFill>
                            <a:schemeClr val="tx2"/>
                          </a:solidFill>
                        </a:rPr>
                        <a:t> הנוירונים במסלול</a:t>
                      </a:r>
                    </a:p>
                    <a:p>
                      <a:pPr rtl="1"/>
                      <a:endParaRPr lang="he-IL" sz="2400" b="1" dirty="0">
                        <a:solidFill>
                          <a:schemeClr val="tx2"/>
                        </a:solidFill>
                      </a:endParaRPr>
                    </a:p>
                  </a:txBody>
                  <a:tcPr/>
                </a:tc>
                <a:tc>
                  <a:txBody>
                    <a:bodyPr/>
                    <a:lstStyle/>
                    <a:p>
                      <a:pPr rtl="1"/>
                      <a:endParaRPr lang="he-IL" sz="2400" dirty="0">
                        <a:solidFill>
                          <a:schemeClr val="tx2"/>
                        </a:solidFill>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sz="2400" dirty="0">
                        <a:solidFill>
                          <a:schemeClr val="tx2"/>
                        </a:solidFill>
                      </a:endParaRPr>
                    </a:p>
                  </a:txBody>
                  <a:tcPr/>
                </a:tc>
              </a:tr>
            </a:tbl>
          </a:graphicData>
        </a:graphic>
      </p:graphicFrame>
      <p:sp>
        <p:nvSpPr>
          <p:cNvPr id="4" name="מלבן 3"/>
          <p:cNvSpPr/>
          <p:nvPr/>
        </p:nvSpPr>
        <p:spPr>
          <a:xfrm>
            <a:off x="4170445" y="3573016"/>
            <a:ext cx="946093" cy="461665"/>
          </a:xfrm>
          <a:prstGeom prst="rect">
            <a:avLst/>
          </a:prstGeom>
        </p:spPr>
        <p:txBody>
          <a:bodyPr wrap="none">
            <a:spAutoFit/>
          </a:bodyPr>
          <a:lstStyle/>
          <a:p>
            <a:r>
              <a:rPr lang="he-IL" sz="2400" dirty="0">
                <a:solidFill>
                  <a:schemeClr val="tx2"/>
                </a:solidFill>
              </a:rPr>
              <a:t>רצונית</a:t>
            </a:r>
          </a:p>
        </p:txBody>
      </p:sp>
      <p:sp>
        <p:nvSpPr>
          <p:cNvPr id="14" name="מלבן 13"/>
          <p:cNvSpPr/>
          <p:nvPr/>
        </p:nvSpPr>
        <p:spPr>
          <a:xfrm>
            <a:off x="1425859" y="3573015"/>
            <a:ext cx="998991" cy="461665"/>
          </a:xfrm>
          <a:prstGeom prst="rect">
            <a:avLst/>
          </a:prstGeom>
        </p:spPr>
        <p:txBody>
          <a:bodyPr wrap="none">
            <a:spAutoFit/>
          </a:bodyPr>
          <a:lstStyle/>
          <a:p>
            <a:r>
              <a:rPr lang="he-IL" sz="2400" dirty="0" smtClean="0">
                <a:solidFill>
                  <a:schemeClr val="tx2"/>
                </a:solidFill>
              </a:rPr>
              <a:t>רפלקס</a:t>
            </a:r>
            <a:endParaRPr lang="he-IL" sz="2400" dirty="0">
              <a:solidFill>
                <a:schemeClr val="tx2"/>
              </a:solidFill>
            </a:endParaRPr>
          </a:p>
        </p:txBody>
      </p:sp>
      <p:sp>
        <p:nvSpPr>
          <p:cNvPr id="15" name="מלבן 14"/>
          <p:cNvSpPr/>
          <p:nvPr/>
        </p:nvSpPr>
        <p:spPr>
          <a:xfrm>
            <a:off x="3684850" y="4034680"/>
            <a:ext cx="1584088" cy="461665"/>
          </a:xfrm>
          <a:prstGeom prst="rect">
            <a:avLst/>
          </a:prstGeom>
        </p:spPr>
        <p:txBody>
          <a:bodyPr wrap="none">
            <a:spAutoFit/>
          </a:bodyPr>
          <a:lstStyle/>
          <a:p>
            <a:r>
              <a:rPr lang="he-IL" sz="2400" dirty="0" smtClean="0">
                <a:solidFill>
                  <a:schemeClr val="tx2"/>
                </a:solidFill>
              </a:rPr>
              <a:t>המוח הגדול</a:t>
            </a:r>
            <a:endParaRPr lang="he-IL" sz="2400" dirty="0">
              <a:solidFill>
                <a:schemeClr val="tx2"/>
              </a:solidFill>
            </a:endParaRPr>
          </a:p>
        </p:txBody>
      </p:sp>
      <p:sp>
        <p:nvSpPr>
          <p:cNvPr id="16" name="מלבן 15"/>
          <p:cNvSpPr/>
          <p:nvPr/>
        </p:nvSpPr>
        <p:spPr>
          <a:xfrm>
            <a:off x="811908" y="3997472"/>
            <a:ext cx="1612942" cy="461665"/>
          </a:xfrm>
          <a:prstGeom prst="rect">
            <a:avLst/>
          </a:prstGeom>
        </p:spPr>
        <p:txBody>
          <a:bodyPr wrap="none">
            <a:spAutoFit/>
          </a:bodyPr>
          <a:lstStyle/>
          <a:p>
            <a:r>
              <a:rPr lang="he-IL" sz="2400" dirty="0" smtClean="0">
                <a:solidFill>
                  <a:schemeClr val="tx2"/>
                </a:solidFill>
              </a:rPr>
              <a:t>מוח השדרה</a:t>
            </a:r>
            <a:endParaRPr lang="he-IL" sz="2400" dirty="0">
              <a:solidFill>
                <a:schemeClr val="tx2"/>
              </a:solidFill>
            </a:endParaRPr>
          </a:p>
        </p:txBody>
      </p:sp>
      <p:sp>
        <p:nvSpPr>
          <p:cNvPr id="20" name="מלבן 19"/>
          <p:cNvSpPr/>
          <p:nvPr/>
        </p:nvSpPr>
        <p:spPr>
          <a:xfrm>
            <a:off x="4306814" y="4496345"/>
            <a:ext cx="962123" cy="461665"/>
          </a:xfrm>
          <a:prstGeom prst="rect">
            <a:avLst/>
          </a:prstGeom>
        </p:spPr>
        <p:txBody>
          <a:bodyPr wrap="none">
            <a:spAutoFit/>
          </a:bodyPr>
          <a:lstStyle/>
          <a:p>
            <a:r>
              <a:rPr lang="he-IL" sz="2400" dirty="0" smtClean="0">
                <a:solidFill>
                  <a:schemeClr val="tx2"/>
                </a:solidFill>
              </a:rPr>
              <a:t>מודעת</a:t>
            </a:r>
            <a:endParaRPr lang="he-IL" sz="2400" dirty="0">
              <a:solidFill>
                <a:schemeClr val="tx2"/>
              </a:solidFill>
            </a:endParaRPr>
          </a:p>
        </p:txBody>
      </p:sp>
      <p:sp>
        <p:nvSpPr>
          <p:cNvPr id="21" name="מלבן 20"/>
          <p:cNvSpPr/>
          <p:nvPr/>
        </p:nvSpPr>
        <p:spPr>
          <a:xfrm>
            <a:off x="1009078" y="4496345"/>
            <a:ext cx="1362874" cy="461665"/>
          </a:xfrm>
          <a:prstGeom prst="rect">
            <a:avLst/>
          </a:prstGeom>
        </p:spPr>
        <p:txBody>
          <a:bodyPr wrap="none">
            <a:spAutoFit/>
          </a:bodyPr>
          <a:lstStyle/>
          <a:p>
            <a:r>
              <a:rPr lang="he-IL" sz="2400" dirty="0" smtClean="0">
                <a:solidFill>
                  <a:schemeClr val="tx2"/>
                </a:solidFill>
              </a:rPr>
              <a:t>לא מודעת</a:t>
            </a:r>
            <a:endParaRPr lang="he-IL" sz="2400" dirty="0">
              <a:solidFill>
                <a:schemeClr val="tx2"/>
              </a:solidFill>
            </a:endParaRPr>
          </a:p>
        </p:txBody>
      </p:sp>
      <p:sp>
        <p:nvSpPr>
          <p:cNvPr id="22" name="מלבן 21"/>
          <p:cNvSpPr/>
          <p:nvPr/>
        </p:nvSpPr>
        <p:spPr>
          <a:xfrm>
            <a:off x="4369388" y="4892227"/>
            <a:ext cx="880369" cy="461665"/>
          </a:xfrm>
          <a:prstGeom prst="rect">
            <a:avLst/>
          </a:prstGeom>
        </p:spPr>
        <p:txBody>
          <a:bodyPr wrap="none">
            <a:spAutoFit/>
          </a:bodyPr>
          <a:lstStyle/>
          <a:p>
            <a:r>
              <a:rPr lang="he-IL" sz="2400" dirty="0" smtClean="0">
                <a:solidFill>
                  <a:schemeClr val="tx2"/>
                </a:solidFill>
              </a:rPr>
              <a:t>הרבה</a:t>
            </a:r>
            <a:endParaRPr lang="he-IL" sz="2400" dirty="0">
              <a:solidFill>
                <a:schemeClr val="tx2"/>
              </a:solidFill>
            </a:endParaRPr>
          </a:p>
        </p:txBody>
      </p:sp>
      <p:sp>
        <p:nvSpPr>
          <p:cNvPr id="24" name="מלבן 23"/>
          <p:cNvSpPr/>
          <p:nvPr/>
        </p:nvSpPr>
        <p:spPr>
          <a:xfrm>
            <a:off x="338375" y="4958010"/>
            <a:ext cx="2289409" cy="461665"/>
          </a:xfrm>
          <a:prstGeom prst="rect">
            <a:avLst/>
          </a:prstGeom>
        </p:spPr>
        <p:txBody>
          <a:bodyPr wrap="none">
            <a:spAutoFit/>
          </a:bodyPr>
          <a:lstStyle/>
          <a:p>
            <a:r>
              <a:rPr lang="he-IL" sz="2400" dirty="0" smtClean="0">
                <a:solidFill>
                  <a:schemeClr val="tx2"/>
                </a:solidFill>
              </a:rPr>
              <a:t>מעט – 2 סינפסות</a:t>
            </a:r>
            <a:endParaRPr lang="he-IL" sz="2400" dirty="0">
              <a:solidFill>
                <a:schemeClr val="tx2"/>
              </a:solidFill>
            </a:endParaRPr>
          </a:p>
        </p:txBody>
      </p:sp>
      <p:sp>
        <p:nvSpPr>
          <p:cNvPr id="6" name="מלבן 5"/>
          <p:cNvSpPr/>
          <p:nvPr/>
        </p:nvSpPr>
        <p:spPr>
          <a:xfrm>
            <a:off x="2987823" y="5738971"/>
            <a:ext cx="2664757" cy="830997"/>
          </a:xfrm>
          <a:prstGeom prst="rect">
            <a:avLst/>
          </a:prstGeom>
        </p:spPr>
        <p:txBody>
          <a:bodyPr wrap="square">
            <a:spAutoFit/>
          </a:bodyPr>
          <a:lstStyle/>
          <a:p>
            <a:r>
              <a:rPr lang="he-IL" sz="2400" dirty="0">
                <a:solidFill>
                  <a:schemeClr val="tx2"/>
                </a:solidFill>
              </a:rPr>
              <a:t>תחושתיים, מקשרים, תנועתיים.</a:t>
            </a:r>
          </a:p>
        </p:txBody>
      </p:sp>
      <p:sp>
        <p:nvSpPr>
          <p:cNvPr id="25" name="מלבן 24"/>
          <p:cNvSpPr/>
          <p:nvPr/>
        </p:nvSpPr>
        <p:spPr>
          <a:xfrm>
            <a:off x="-22139" y="5755486"/>
            <a:ext cx="2664757" cy="830997"/>
          </a:xfrm>
          <a:prstGeom prst="rect">
            <a:avLst/>
          </a:prstGeom>
        </p:spPr>
        <p:txBody>
          <a:bodyPr wrap="square">
            <a:spAutoFit/>
          </a:bodyPr>
          <a:lstStyle/>
          <a:p>
            <a:r>
              <a:rPr lang="he-IL" sz="2400" dirty="0">
                <a:solidFill>
                  <a:schemeClr val="tx2"/>
                </a:solidFill>
              </a:rPr>
              <a:t>תחושתיים, מקשרים, תנועתיים.</a:t>
            </a:r>
          </a:p>
        </p:txBody>
      </p:sp>
      <p:pic>
        <p:nvPicPr>
          <p:cNvPr id="2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877" y="1272511"/>
            <a:ext cx="2206721" cy="172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5162" y="1272511"/>
            <a:ext cx="1940934" cy="172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20" grpId="0"/>
      <p:bldP spid="21" grpId="0"/>
      <p:bldP spid="22" grpId="0"/>
      <p:bldP spid="24" grpId="0"/>
      <p:bldP spid="6"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176" r="97535"/>
                    </a14:imgEffect>
                  </a14:imgLayer>
                </a14:imgProps>
              </a:ext>
              <a:ext uri="{28A0092B-C50C-407E-A947-70E740481C1C}">
                <a14:useLocalDpi xmlns:a14="http://schemas.microsoft.com/office/drawing/2010/main"/>
              </a:ext>
            </a:extLst>
          </a:blip>
          <a:srcRect/>
          <a:stretch>
            <a:fillRect/>
          </a:stretch>
        </p:blipFill>
        <p:spPr bwMode="auto">
          <a:xfrm>
            <a:off x="3139525" y="2647036"/>
            <a:ext cx="3012640" cy="250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מלבן 7"/>
          <p:cNvSpPr/>
          <p:nvPr/>
        </p:nvSpPr>
        <p:spPr>
          <a:xfrm>
            <a:off x="1" y="116632"/>
            <a:ext cx="9144000"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179512" y="44624"/>
            <a:ext cx="8481416"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כמה "קטנות" על המוח...</a:t>
            </a:r>
            <a:endParaRPr lang="he-IL" sz="3200" b="1" dirty="0" smtClean="0">
              <a:solidFill>
                <a:prstClr val="white"/>
              </a:solidFill>
              <a:latin typeface="Calibri" pitchFamily="34" charset="0"/>
              <a:cs typeface="Aria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3563888" y="943560"/>
            <a:ext cx="4490842" cy="1477328"/>
          </a:xfrm>
          <a:prstGeom prst="rect">
            <a:avLst/>
          </a:prstGeom>
        </p:spPr>
        <p:txBody>
          <a:bodyPr wrap="square">
            <a:spAutoFit/>
          </a:bodyPr>
          <a:lstStyle/>
          <a:p>
            <a:r>
              <a:rPr lang="he-IL" b="1" dirty="0" smtClean="0">
                <a:solidFill>
                  <a:srgbClr val="1F497D"/>
                </a:solidFill>
              </a:rPr>
              <a:t>המוח הוא "זללן" אנרגיה!</a:t>
            </a:r>
            <a:endParaRPr lang="en-US" b="1" dirty="0">
              <a:solidFill>
                <a:srgbClr val="1F497D"/>
              </a:solidFill>
            </a:endParaRPr>
          </a:p>
          <a:p>
            <a:r>
              <a:rPr lang="he-IL" b="1" dirty="0" smtClean="0">
                <a:solidFill>
                  <a:srgbClr val="1F497D"/>
                </a:solidFill>
              </a:rPr>
              <a:t>משקלו רק כ- </a:t>
            </a:r>
            <a:r>
              <a:rPr lang="he-IL" b="1" dirty="0">
                <a:solidFill>
                  <a:srgbClr val="1F497D"/>
                </a:solidFill>
              </a:rPr>
              <a:t>2% </a:t>
            </a:r>
            <a:r>
              <a:rPr lang="he-IL" b="1" dirty="0" smtClean="0">
                <a:solidFill>
                  <a:srgbClr val="1F497D"/>
                </a:solidFill>
              </a:rPr>
              <a:t>ממשקל </a:t>
            </a:r>
            <a:r>
              <a:rPr lang="he-IL" b="1" dirty="0">
                <a:solidFill>
                  <a:srgbClr val="1F497D"/>
                </a:solidFill>
              </a:rPr>
              <a:t>הגוף </a:t>
            </a:r>
            <a:endParaRPr lang="en-US" b="1" dirty="0">
              <a:solidFill>
                <a:srgbClr val="1F497D"/>
              </a:solidFill>
            </a:endParaRPr>
          </a:p>
          <a:p>
            <a:r>
              <a:rPr lang="he-IL" b="1" dirty="0" smtClean="0">
                <a:solidFill>
                  <a:srgbClr val="1F497D"/>
                </a:solidFill>
              </a:rPr>
              <a:t>אולם הוא צורך</a:t>
            </a:r>
            <a:r>
              <a:rPr lang="he-IL" b="1" dirty="0">
                <a:solidFill>
                  <a:srgbClr val="1F497D"/>
                </a:solidFill>
              </a:rPr>
              <a:t> </a:t>
            </a:r>
            <a:r>
              <a:rPr lang="he-IL" b="1" dirty="0" smtClean="0">
                <a:solidFill>
                  <a:srgbClr val="1F497D"/>
                </a:solidFill>
              </a:rPr>
              <a:t>כ- </a:t>
            </a:r>
            <a:r>
              <a:rPr lang="he-IL" b="1" dirty="0">
                <a:solidFill>
                  <a:srgbClr val="1F497D"/>
                </a:solidFill>
              </a:rPr>
              <a:t>20% </a:t>
            </a:r>
            <a:r>
              <a:rPr lang="he-IL" b="1" dirty="0" smtClean="0">
                <a:solidFill>
                  <a:srgbClr val="1F497D"/>
                </a:solidFill>
              </a:rPr>
              <a:t>מתצרוכת </a:t>
            </a:r>
          </a:p>
          <a:p>
            <a:r>
              <a:rPr lang="he-IL" b="1" dirty="0" smtClean="0">
                <a:solidFill>
                  <a:srgbClr val="1F497D"/>
                </a:solidFill>
              </a:rPr>
              <a:t>האנרגיה של הגוף! </a:t>
            </a:r>
          </a:p>
          <a:p>
            <a:endParaRPr lang="he-IL" b="1" dirty="0">
              <a:solidFill>
                <a:srgbClr val="1F497D"/>
              </a:solidFill>
            </a:endParaRPr>
          </a:p>
        </p:txBody>
      </p:sp>
      <p:sp>
        <p:nvSpPr>
          <p:cNvPr id="21" name="מלבן 20"/>
          <p:cNvSpPr/>
          <p:nvPr/>
        </p:nvSpPr>
        <p:spPr>
          <a:xfrm>
            <a:off x="107504" y="908720"/>
            <a:ext cx="4194212" cy="1477328"/>
          </a:xfrm>
          <a:prstGeom prst="rect">
            <a:avLst/>
          </a:prstGeom>
        </p:spPr>
        <p:txBody>
          <a:bodyPr wrap="square">
            <a:spAutoFit/>
          </a:bodyPr>
          <a:lstStyle/>
          <a:p>
            <a:r>
              <a:rPr lang="he-IL" b="1" dirty="0">
                <a:solidFill>
                  <a:srgbClr val="1F497D"/>
                </a:solidFill>
              </a:rPr>
              <a:t>במוח מתרחשים תהליכים </a:t>
            </a:r>
            <a:r>
              <a:rPr lang="he-IL" b="1" dirty="0" smtClean="0">
                <a:solidFill>
                  <a:srgbClr val="1F497D"/>
                </a:solidFill>
              </a:rPr>
              <a:t>בטווחי </a:t>
            </a:r>
            <a:r>
              <a:rPr lang="he-IL" b="1" dirty="0">
                <a:solidFill>
                  <a:srgbClr val="1F497D"/>
                </a:solidFill>
              </a:rPr>
              <a:t>זמן </a:t>
            </a:r>
            <a:r>
              <a:rPr lang="he-IL" b="1" dirty="0" smtClean="0">
                <a:solidFill>
                  <a:srgbClr val="1F497D"/>
                </a:solidFill>
              </a:rPr>
              <a:t>הנבדלים אלו מאלו בסדרי </a:t>
            </a:r>
            <a:r>
              <a:rPr lang="he-IL" b="1" dirty="0">
                <a:solidFill>
                  <a:srgbClr val="1F497D"/>
                </a:solidFill>
              </a:rPr>
              <a:t>גודל </a:t>
            </a:r>
            <a:r>
              <a:rPr lang="he-IL" b="1" dirty="0" smtClean="0">
                <a:solidFill>
                  <a:srgbClr val="1F497D"/>
                </a:solidFill>
              </a:rPr>
              <a:t>רבים!</a:t>
            </a:r>
            <a:endParaRPr lang="he-IL" b="1" dirty="0">
              <a:solidFill>
                <a:srgbClr val="1F497D"/>
              </a:solidFill>
            </a:endParaRPr>
          </a:p>
          <a:p>
            <a:r>
              <a:rPr lang="he-IL" b="1" dirty="0">
                <a:solidFill>
                  <a:srgbClr val="1F497D"/>
                </a:solidFill>
              </a:rPr>
              <a:t>זיהוי מקור קול מתרחש בסדר גודל </a:t>
            </a:r>
            <a:endParaRPr lang="he-IL" b="1" dirty="0" smtClean="0">
              <a:solidFill>
                <a:srgbClr val="1F497D"/>
              </a:solidFill>
            </a:endParaRPr>
          </a:p>
          <a:p>
            <a:r>
              <a:rPr lang="he-IL" b="1" dirty="0" smtClean="0">
                <a:solidFill>
                  <a:srgbClr val="1F497D"/>
                </a:solidFill>
              </a:rPr>
              <a:t>של </a:t>
            </a:r>
            <a:r>
              <a:rPr lang="he-IL" b="1" dirty="0">
                <a:solidFill>
                  <a:srgbClr val="1F497D"/>
                </a:solidFill>
              </a:rPr>
              <a:t>10</a:t>
            </a:r>
            <a:r>
              <a:rPr lang="he-IL" b="1" baseline="30000" dirty="0">
                <a:solidFill>
                  <a:srgbClr val="1F497D"/>
                </a:solidFill>
              </a:rPr>
              <a:t>-5</a:t>
            </a:r>
            <a:r>
              <a:rPr lang="he-IL" b="1" dirty="0">
                <a:solidFill>
                  <a:srgbClr val="1F497D"/>
                </a:solidFill>
              </a:rPr>
              <a:t> </a:t>
            </a:r>
            <a:r>
              <a:rPr lang="he-IL" b="1" dirty="0" smtClean="0">
                <a:solidFill>
                  <a:srgbClr val="1F497D"/>
                </a:solidFill>
              </a:rPr>
              <a:t>שניות. זיכרונות </a:t>
            </a:r>
            <a:r>
              <a:rPr lang="he-IL" b="1" dirty="0">
                <a:solidFill>
                  <a:srgbClr val="1F497D"/>
                </a:solidFill>
              </a:rPr>
              <a:t>נשמרים </a:t>
            </a:r>
            <a:endParaRPr lang="he-IL" b="1" dirty="0" smtClean="0">
              <a:solidFill>
                <a:srgbClr val="1F497D"/>
              </a:solidFill>
            </a:endParaRPr>
          </a:p>
          <a:p>
            <a:r>
              <a:rPr lang="he-IL" b="1" dirty="0" smtClean="0">
                <a:solidFill>
                  <a:srgbClr val="1F497D"/>
                </a:solidFill>
              </a:rPr>
              <a:t>במוח </a:t>
            </a:r>
            <a:r>
              <a:rPr lang="he-IL" b="1" dirty="0">
                <a:solidFill>
                  <a:srgbClr val="1F497D"/>
                </a:solidFill>
              </a:rPr>
              <a:t>במשך עשרות רבות של שנים.</a:t>
            </a:r>
          </a:p>
        </p:txBody>
      </p:sp>
      <p:sp>
        <p:nvSpPr>
          <p:cNvPr id="12" name="מלבן 11"/>
          <p:cNvSpPr/>
          <p:nvPr/>
        </p:nvSpPr>
        <p:spPr>
          <a:xfrm>
            <a:off x="5436096" y="2395399"/>
            <a:ext cx="3546140" cy="1477328"/>
          </a:xfrm>
          <a:prstGeom prst="rect">
            <a:avLst/>
          </a:prstGeom>
        </p:spPr>
        <p:txBody>
          <a:bodyPr wrap="square">
            <a:spAutoFit/>
          </a:bodyPr>
          <a:lstStyle/>
          <a:p>
            <a:r>
              <a:rPr lang="he-IL" b="1" dirty="0" smtClean="0">
                <a:solidFill>
                  <a:srgbClr val="1F497D"/>
                </a:solidFill>
              </a:rPr>
              <a:t>צריכת האנרגיה של המוח כשאתה </a:t>
            </a:r>
            <a:r>
              <a:rPr lang="he-IL" b="1" dirty="0">
                <a:solidFill>
                  <a:srgbClr val="1F497D"/>
                </a:solidFill>
              </a:rPr>
              <a:t>"שובר את הראש" על משוואה </a:t>
            </a:r>
            <a:r>
              <a:rPr lang="he-IL" b="1" dirty="0" smtClean="0">
                <a:solidFill>
                  <a:srgbClr val="1F497D"/>
                </a:solidFill>
              </a:rPr>
              <a:t>במתמטיקה,</a:t>
            </a:r>
            <a:r>
              <a:rPr lang="en-US" b="1" dirty="0">
                <a:solidFill>
                  <a:srgbClr val="1F497D"/>
                </a:solidFill>
              </a:rPr>
              <a:t> </a:t>
            </a:r>
            <a:r>
              <a:rPr lang="he-IL" b="1" dirty="0">
                <a:solidFill>
                  <a:srgbClr val="1F497D"/>
                </a:solidFill>
              </a:rPr>
              <a:t>שווה פחות או יותר לצריכת האנרגיה של המוח </a:t>
            </a:r>
            <a:endParaRPr lang="he-IL" b="1" dirty="0" smtClean="0">
              <a:solidFill>
                <a:srgbClr val="1F497D"/>
              </a:solidFill>
            </a:endParaRPr>
          </a:p>
          <a:p>
            <a:r>
              <a:rPr lang="he-IL" b="1" dirty="0" smtClean="0">
                <a:solidFill>
                  <a:srgbClr val="1F497D"/>
                </a:solidFill>
              </a:rPr>
              <a:t>כשאתה מתבטל </a:t>
            </a:r>
            <a:r>
              <a:rPr lang="he-IL" b="1" dirty="0">
                <a:solidFill>
                  <a:srgbClr val="1F497D"/>
                </a:solidFill>
              </a:rPr>
              <a:t>ב"כיף</a:t>
            </a:r>
            <a:r>
              <a:rPr lang="he-IL" b="1" dirty="0" smtClean="0">
                <a:solidFill>
                  <a:srgbClr val="1F497D"/>
                </a:solidFill>
              </a:rPr>
              <a:t>"!</a:t>
            </a:r>
            <a:endParaRPr lang="en-US" b="1" dirty="0">
              <a:solidFill>
                <a:srgbClr val="1F497D"/>
              </a:solidFill>
            </a:endParaRPr>
          </a:p>
        </p:txBody>
      </p:sp>
      <p:sp>
        <p:nvSpPr>
          <p:cNvPr id="18" name="מלבן 17"/>
          <p:cNvSpPr/>
          <p:nvPr/>
        </p:nvSpPr>
        <p:spPr>
          <a:xfrm>
            <a:off x="5367336" y="4050938"/>
            <a:ext cx="3546140" cy="1754326"/>
          </a:xfrm>
          <a:prstGeom prst="rect">
            <a:avLst/>
          </a:prstGeom>
        </p:spPr>
        <p:txBody>
          <a:bodyPr wrap="square">
            <a:spAutoFit/>
          </a:bodyPr>
          <a:lstStyle/>
          <a:p>
            <a:r>
              <a:rPr lang="he-IL" b="1" dirty="0" smtClean="0">
                <a:solidFill>
                  <a:srgbClr val="1F497D"/>
                </a:solidFill>
              </a:rPr>
              <a:t>המוח "אוהב מתוק"!</a:t>
            </a:r>
          </a:p>
          <a:p>
            <a:r>
              <a:rPr lang="he-IL" b="1" dirty="0">
                <a:solidFill>
                  <a:srgbClr val="1F497D"/>
                </a:solidFill>
              </a:rPr>
              <a:t>תאי </a:t>
            </a:r>
            <a:r>
              <a:rPr lang="he-IL" b="1" dirty="0" smtClean="0">
                <a:solidFill>
                  <a:srgbClr val="1F497D"/>
                </a:solidFill>
              </a:rPr>
              <a:t>המוח, </a:t>
            </a:r>
            <a:r>
              <a:rPr lang="he-IL" b="1" dirty="0">
                <a:solidFill>
                  <a:srgbClr val="1F497D"/>
                </a:solidFill>
              </a:rPr>
              <a:t>בניגוד לרוב </a:t>
            </a:r>
            <a:endParaRPr lang="he-IL" b="1" dirty="0" smtClean="0">
              <a:solidFill>
                <a:srgbClr val="1F497D"/>
              </a:solidFill>
            </a:endParaRPr>
          </a:p>
          <a:p>
            <a:r>
              <a:rPr lang="he-IL" b="1" dirty="0" smtClean="0">
                <a:solidFill>
                  <a:srgbClr val="1F497D"/>
                </a:solidFill>
              </a:rPr>
              <a:t>תאי הגוף, מנצלים בדרך כלל רק </a:t>
            </a:r>
            <a:r>
              <a:rPr lang="he-IL" b="1" dirty="0">
                <a:solidFill>
                  <a:srgbClr val="1F497D"/>
                </a:solidFill>
              </a:rPr>
              <a:t>גלוקוז לצורך אספקת </a:t>
            </a:r>
            <a:r>
              <a:rPr lang="he-IL" b="1" dirty="0" smtClean="0">
                <a:solidFill>
                  <a:srgbClr val="1F497D"/>
                </a:solidFill>
              </a:rPr>
              <a:t>אנרגיה.</a:t>
            </a:r>
            <a:endParaRPr lang="he-IL" b="1" dirty="0">
              <a:solidFill>
                <a:srgbClr val="1F497D"/>
              </a:solidFill>
            </a:endParaRPr>
          </a:p>
          <a:p>
            <a:endParaRPr lang="he-IL" b="1" dirty="0" smtClean="0">
              <a:solidFill>
                <a:srgbClr val="1F497D"/>
              </a:solidFill>
            </a:endParaRPr>
          </a:p>
          <a:p>
            <a:endParaRPr lang="en-US" b="1" dirty="0">
              <a:solidFill>
                <a:srgbClr val="1F497D"/>
              </a:solidFill>
            </a:endParaRPr>
          </a:p>
        </p:txBody>
      </p:sp>
      <p:sp>
        <p:nvSpPr>
          <p:cNvPr id="19" name="מלבן 18"/>
          <p:cNvSpPr/>
          <p:nvPr/>
        </p:nvSpPr>
        <p:spPr>
          <a:xfrm>
            <a:off x="-51012" y="4680144"/>
            <a:ext cx="3788750" cy="1754326"/>
          </a:xfrm>
          <a:prstGeom prst="rect">
            <a:avLst/>
          </a:prstGeom>
        </p:spPr>
        <p:txBody>
          <a:bodyPr wrap="square">
            <a:spAutoFit/>
          </a:bodyPr>
          <a:lstStyle/>
          <a:p>
            <a:r>
              <a:rPr lang="he-IL" b="1" dirty="0" smtClean="0">
                <a:solidFill>
                  <a:srgbClr val="1F497D"/>
                </a:solidFill>
              </a:rPr>
              <a:t>אמנם במוח נוצרות תחושות הכאב כאשר יש </a:t>
            </a:r>
            <a:r>
              <a:rPr lang="he-IL" b="1" dirty="0">
                <a:solidFill>
                  <a:srgbClr val="1F497D"/>
                </a:solidFill>
              </a:rPr>
              <a:t>פ</a:t>
            </a:r>
            <a:r>
              <a:rPr lang="he-IL" b="1" dirty="0" smtClean="0">
                <a:solidFill>
                  <a:srgbClr val="1F497D"/>
                </a:solidFill>
              </a:rPr>
              <a:t>גיעה באברים בגוף אך </a:t>
            </a:r>
            <a:r>
              <a:rPr lang="he-IL" b="1" dirty="0">
                <a:solidFill>
                  <a:srgbClr val="1F497D"/>
                </a:solidFill>
              </a:rPr>
              <a:t>אינו "חש" כאב בעצמו.</a:t>
            </a:r>
          </a:p>
          <a:p>
            <a:r>
              <a:rPr lang="he-IL" b="1" dirty="0" smtClean="0">
                <a:solidFill>
                  <a:srgbClr val="1F497D"/>
                </a:solidFill>
              </a:rPr>
              <a:t>לכן לבצע </a:t>
            </a:r>
            <a:r>
              <a:rPr lang="he-IL" b="1" dirty="0">
                <a:solidFill>
                  <a:srgbClr val="1F497D"/>
                </a:solidFill>
              </a:rPr>
              <a:t>ניתוחי מוח כאשר המנותח בהכרה מלאה עם </a:t>
            </a:r>
            <a:r>
              <a:rPr lang="he-IL" b="1" dirty="0" smtClean="0">
                <a:solidFill>
                  <a:srgbClr val="1F497D"/>
                </a:solidFill>
              </a:rPr>
              <a:t>הרדמה מקומית באזור פתיחת הגולגולת.</a:t>
            </a:r>
            <a:endParaRPr lang="he-IL" b="1" dirty="0">
              <a:solidFill>
                <a:srgbClr val="1F497D"/>
              </a:solidFill>
            </a:endParaRPr>
          </a:p>
        </p:txBody>
      </p:sp>
      <p:sp>
        <p:nvSpPr>
          <p:cNvPr id="20" name="מלבן 19"/>
          <p:cNvSpPr/>
          <p:nvPr/>
        </p:nvSpPr>
        <p:spPr>
          <a:xfrm>
            <a:off x="3491880" y="5253007"/>
            <a:ext cx="2933564" cy="923330"/>
          </a:xfrm>
          <a:prstGeom prst="rect">
            <a:avLst/>
          </a:prstGeom>
        </p:spPr>
        <p:txBody>
          <a:bodyPr wrap="square">
            <a:spAutoFit/>
          </a:bodyPr>
          <a:lstStyle/>
          <a:p>
            <a:r>
              <a:rPr lang="he-IL" b="1" dirty="0" smtClean="0">
                <a:solidFill>
                  <a:srgbClr val="1F497D"/>
                </a:solidFill>
              </a:rPr>
              <a:t>בקובייה </a:t>
            </a:r>
            <a:r>
              <a:rPr lang="he-IL" b="1" dirty="0">
                <a:solidFill>
                  <a:srgbClr val="1F497D"/>
                </a:solidFill>
              </a:rPr>
              <a:t>של </a:t>
            </a:r>
            <a:r>
              <a:rPr lang="en-US" b="1" dirty="0" smtClean="0">
                <a:solidFill>
                  <a:srgbClr val="1F497D"/>
                </a:solidFill>
              </a:rPr>
              <a:t> 1</a:t>
            </a:r>
            <a:r>
              <a:rPr lang="en-US" sz="1600" b="1" dirty="0" smtClean="0">
                <a:solidFill>
                  <a:srgbClr val="1F497D"/>
                </a:solidFill>
              </a:rPr>
              <a:t>X</a:t>
            </a:r>
            <a:r>
              <a:rPr lang="en-US" b="1" dirty="0" smtClean="0">
                <a:solidFill>
                  <a:srgbClr val="1F497D"/>
                </a:solidFill>
              </a:rPr>
              <a:t>1</a:t>
            </a:r>
            <a:r>
              <a:rPr lang="en-US" sz="1600" b="1" dirty="0" smtClean="0">
                <a:solidFill>
                  <a:srgbClr val="1F497D"/>
                </a:solidFill>
              </a:rPr>
              <a:t>x</a:t>
            </a:r>
            <a:r>
              <a:rPr lang="en-US" b="1" dirty="0" smtClean="0">
                <a:solidFill>
                  <a:srgbClr val="1F497D"/>
                </a:solidFill>
              </a:rPr>
              <a:t>1</a:t>
            </a:r>
            <a:r>
              <a:rPr lang="he-IL" b="1" dirty="0">
                <a:solidFill>
                  <a:srgbClr val="1F497D"/>
                </a:solidFill>
              </a:rPr>
              <a:t>מ"מ מקליפת המוח יש 5 ק"מ </a:t>
            </a:r>
            <a:endParaRPr lang="he-IL" b="1" dirty="0" smtClean="0">
              <a:solidFill>
                <a:srgbClr val="1F497D"/>
              </a:solidFill>
            </a:endParaRPr>
          </a:p>
          <a:p>
            <a:r>
              <a:rPr lang="he-IL" b="1" dirty="0" smtClean="0">
                <a:solidFill>
                  <a:srgbClr val="1F497D"/>
                </a:solidFill>
              </a:rPr>
              <a:t>של </a:t>
            </a:r>
            <a:r>
              <a:rPr lang="he-IL" b="1" dirty="0">
                <a:solidFill>
                  <a:srgbClr val="1F497D"/>
                </a:solidFill>
              </a:rPr>
              <a:t>סיבי </a:t>
            </a:r>
            <a:r>
              <a:rPr lang="he-IL" b="1" dirty="0" smtClean="0">
                <a:solidFill>
                  <a:srgbClr val="1F497D"/>
                </a:solidFill>
              </a:rPr>
              <a:t>עצבים! </a:t>
            </a:r>
            <a:endParaRPr lang="en-US" b="1" dirty="0">
              <a:solidFill>
                <a:srgbClr val="1F497D"/>
              </a:solidFill>
            </a:endParaRPr>
          </a:p>
        </p:txBody>
      </p:sp>
      <p:cxnSp>
        <p:nvCxnSpPr>
          <p:cNvPr id="22" name="מחבר ישר 21"/>
          <p:cNvCxnSpPr/>
          <p:nvPr/>
        </p:nvCxnSpPr>
        <p:spPr>
          <a:xfrm flipH="1" flipV="1">
            <a:off x="5286454" y="3835023"/>
            <a:ext cx="746702" cy="308859"/>
          </a:xfrm>
          <a:prstGeom prst="line">
            <a:avLst/>
          </a:prstGeom>
          <a:ln w="6032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מלבן 25"/>
          <p:cNvSpPr/>
          <p:nvPr/>
        </p:nvSpPr>
        <p:spPr>
          <a:xfrm>
            <a:off x="-108520" y="2903751"/>
            <a:ext cx="2901316" cy="1200329"/>
          </a:xfrm>
          <a:prstGeom prst="rect">
            <a:avLst/>
          </a:prstGeom>
        </p:spPr>
        <p:txBody>
          <a:bodyPr wrap="square">
            <a:spAutoFit/>
          </a:bodyPr>
          <a:lstStyle/>
          <a:p>
            <a:r>
              <a:rPr lang="he-IL" b="1" dirty="0">
                <a:solidFill>
                  <a:srgbClr val="1F497D"/>
                </a:solidFill>
              </a:rPr>
              <a:t>החומר העיקרי המרכיב </a:t>
            </a:r>
            <a:endParaRPr lang="he-IL" b="1" dirty="0" smtClean="0">
              <a:solidFill>
                <a:srgbClr val="1F497D"/>
              </a:solidFill>
            </a:endParaRPr>
          </a:p>
          <a:p>
            <a:r>
              <a:rPr lang="he-IL" b="1" dirty="0" smtClean="0">
                <a:solidFill>
                  <a:srgbClr val="1F497D"/>
                </a:solidFill>
              </a:rPr>
              <a:t>את </a:t>
            </a:r>
            <a:r>
              <a:rPr lang="he-IL" b="1" dirty="0">
                <a:solidFill>
                  <a:srgbClr val="1F497D"/>
                </a:solidFill>
              </a:rPr>
              <a:t>תאי המוח הוא שומן. </a:t>
            </a:r>
            <a:endParaRPr lang="he-IL" b="1" dirty="0" smtClean="0">
              <a:solidFill>
                <a:srgbClr val="1F497D"/>
              </a:solidFill>
            </a:endParaRPr>
          </a:p>
          <a:p>
            <a:r>
              <a:rPr lang="he-IL" b="1" dirty="0" smtClean="0">
                <a:solidFill>
                  <a:srgbClr val="1F497D"/>
                </a:solidFill>
              </a:rPr>
              <a:t>השומן </a:t>
            </a:r>
            <a:r>
              <a:rPr lang="he-IL" b="1" dirty="0">
                <a:solidFill>
                  <a:srgbClr val="1F497D"/>
                </a:solidFill>
              </a:rPr>
              <a:t>מהווה כ-60% </a:t>
            </a:r>
            <a:endParaRPr lang="he-IL" b="1" dirty="0" smtClean="0">
              <a:solidFill>
                <a:srgbClr val="1F497D"/>
              </a:solidFill>
            </a:endParaRPr>
          </a:p>
          <a:p>
            <a:r>
              <a:rPr lang="he-IL" b="1" dirty="0" smtClean="0">
                <a:solidFill>
                  <a:srgbClr val="1F497D"/>
                </a:solidFill>
              </a:rPr>
              <a:t>ממשקל </a:t>
            </a:r>
            <a:r>
              <a:rPr lang="he-IL" b="1" dirty="0">
                <a:solidFill>
                  <a:srgbClr val="1F497D"/>
                </a:solidFill>
              </a:rPr>
              <a:t>המוח (ללא המים).</a:t>
            </a:r>
          </a:p>
        </p:txBody>
      </p:sp>
      <p:cxnSp>
        <p:nvCxnSpPr>
          <p:cNvPr id="43" name="מחבר ישר 42"/>
          <p:cNvCxnSpPr/>
          <p:nvPr/>
        </p:nvCxnSpPr>
        <p:spPr>
          <a:xfrm flipH="1">
            <a:off x="4752705" y="2355888"/>
            <a:ext cx="336527" cy="658565"/>
          </a:xfrm>
          <a:prstGeom prst="line">
            <a:avLst/>
          </a:prstGeom>
          <a:ln w="603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a:xfrm flipH="1" flipV="1">
            <a:off x="3512876" y="2413056"/>
            <a:ext cx="360041" cy="601397"/>
          </a:xfrm>
          <a:prstGeom prst="line">
            <a:avLst/>
          </a:prstGeom>
          <a:ln w="603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flipH="1" flipV="1">
            <a:off x="2766174" y="3459066"/>
            <a:ext cx="746702" cy="1"/>
          </a:xfrm>
          <a:prstGeom prst="line">
            <a:avLst/>
          </a:prstGeom>
          <a:ln w="603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flipV="1">
            <a:off x="3385904" y="4104081"/>
            <a:ext cx="460390" cy="576063"/>
          </a:xfrm>
          <a:prstGeom prst="line">
            <a:avLst/>
          </a:prstGeom>
          <a:ln w="603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flipH="1" flipV="1">
            <a:off x="4993986" y="4392114"/>
            <a:ext cx="186674" cy="720078"/>
          </a:xfrm>
          <a:prstGeom prst="line">
            <a:avLst/>
          </a:prstGeom>
          <a:ln w="603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מחבר ישר 54"/>
          <p:cNvCxnSpPr/>
          <p:nvPr/>
        </p:nvCxnSpPr>
        <p:spPr>
          <a:xfrm flipH="1">
            <a:off x="5286454" y="3349485"/>
            <a:ext cx="746703" cy="109582"/>
          </a:xfrm>
          <a:prstGeom prst="line">
            <a:avLst/>
          </a:prstGeom>
          <a:ln w="603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18" grpId="0"/>
      <p:bldP spid="19" grpId="0"/>
      <p:bldP spid="20"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40</a:t>
            </a:fld>
            <a:endParaRPr lang="he-IL" sz="1200" dirty="0" smtClean="0">
              <a:solidFill>
                <a:prstClr val="white">
                  <a:lumMod val="75000"/>
                </a:prstClr>
              </a:solidFill>
            </a:endParaRPr>
          </a:p>
        </p:txBody>
      </p:sp>
      <p:grpSp>
        <p:nvGrpSpPr>
          <p:cNvPr id="2" name="קבוצה 1"/>
          <p:cNvGrpSpPr/>
          <p:nvPr/>
        </p:nvGrpSpPr>
        <p:grpSpPr>
          <a:xfrm>
            <a:off x="7644" y="188641"/>
            <a:ext cx="8892080" cy="573961"/>
            <a:chOff x="-249459" y="200445"/>
            <a:chExt cx="8892080" cy="573960"/>
          </a:xfrm>
        </p:grpSpPr>
        <p:sp>
          <p:nvSpPr>
            <p:cNvPr id="8" name="מלבן 7"/>
            <p:cNvSpPr/>
            <p:nvPr/>
          </p:nvSpPr>
          <p:spPr>
            <a:xfrm>
              <a:off x="-77591" y="200445"/>
              <a:ext cx="8720212" cy="573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1" name="TextBox 10"/>
            <p:cNvSpPr txBox="1"/>
            <p:nvPr/>
          </p:nvSpPr>
          <p:spPr>
            <a:xfrm>
              <a:off x="-249459" y="216600"/>
              <a:ext cx="8596804" cy="523219"/>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2800" b="1" dirty="0" smtClean="0">
                  <a:solidFill>
                    <a:prstClr val="white"/>
                  </a:solidFill>
                  <a:latin typeface="Arial"/>
                  <a:cs typeface="Arial"/>
                </a:rPr>
                <a:t>סיכום – מבנה המוח ותפקודו</a:t>
              </a:r>
              <a:endParaRPr lang="he-IL" sz="2800" b="1" dirty="0">
                <a:solidFill>
                  <a:prstClr val="white"/>
                </a:solidFill>
                <a:latin typeface="Arial"/>
                <a:cs typeface="Arial"/>
              </a:endParaRPr>
            </a:p>
          </p:txBody>
        </p:sp>
      </p:grpSp>
      <p:sp>
        <p:nvSpPr>
          <p:cNvPr id="3" name="מלבן 2"/>
          <p:cNvSpPr/>
          <p:nvPr/>
        </p:nvSpPr>
        <p:spPr>
          <a:xfrm>
            <a:off x="827584" y="470857"/>
            <a:ext cx="7941351" cy="5478423"/>
          </a:xfrm>
          <a:prstGeom prst="rect">
            <a:avLst/>
          </a:prstGeom>
        </p:spPr>
        <p:txBody>
          <a:bodyPr wrap="square">
            <a:spAutoFit/>
          </a:bodyPr>
          <a:lstStyle/>
          <a:p>
            <a:pPr>
              <a:lnSpc>
                <a:spcPct val="150000"/>
              </a:lnSpc>
            </a:pPr>
            <a:endParaRPr lang="he-IL" sz="1200" b="1" dirty="0" smtClean="0">
              <a:solidFill>
                <a:srgbClr val="1F497D"/>
              </a:solidFill>
            </a:endParaRPr>
          </a:p>
          <a:p>
            <a:endParaRPr lang="he-IL" sz="1200" b="1" dirty="0">
              <a:solidFill>
                <a:srgbClr val="1F497D"/>
              </a:solidFill>
            </a:endParaRPr>
          </a:p>
          <a:p>
            <a:pPr marL="342900" indent="-342900">
              <a:buFont typeface="Wingdings" panose="05000000000000000000" pitchFamily="2" charset="2"/>
              <a:buChar char="§"/>
            </a:pPr>
            <a:r>
              <a:rPr lang="he-IL" sz="2000" b="1" dirty="0" smtClean="0">
                <a:solidFill>
                  <a:srgbClr val="1F497D"/>
                </a:solidFill>
              </a:rPr>
              <a:t>מערכת </a:t>
            </a:r>
            <a:r>
              <a:rPr lang="he-IL" sz="2000" b="1" dirty="0">
                <a:solidFill>
                  <a:srgbClr val="1F497D"/>
                </a:solidFill>
              </a:rPr>
              <a:t>העצבים המרכזית מורכבת ממוח הגולגולת וממוח השדרה</a:t>
            </a:r>
            <a:r>
              <a:rPr lang="he-IL" sz="2000" b="1" dirty="0" smtClean="0">
                <a:solidFill>
                  <a:srgbClr val="1F497D"/>
                </a:solidFill>
              </a:rPr>
              <a:t>.</a:t>
            </a:r>
          </a:p>
          <a:p>
            <a:pPr marL="342900" indent="-342900">
              <a:buFont typeface="Wingdings" panose="05000000000000000000" pitchFamily="2" charset="2"/>
              <a:buChar char="§"/>
            </a:pPr>
            <a:endParaRPr lang="he-IL" sz="2000" b="1" dirty="0">
              <a:solidFill>
                <a:srgbClr val="1F497D"/>
              </a:solidFill>
            </a:endParaRPr>
          </a:p>
          <a:p>
            <a:pPr marL="342900" indent="-342900">
              <a:buFont typeface="Wingdings" panose="05000000000000000000" pitchFamily="2" charset="2"/>
              <a:buChar char="§"/>
            </a:pPr>
            <a:r>
              <a:rPr lang="he-IL" sz="2000" b="1" dirty="0">
                <a:solidFill>
                  <a:srgbClr val="1F497D"/>
                </a:solidFill>
              </a:rPr>
              <a:t>מוח השדרה – מקשר בין המוח הגדול לבין מערכת העצבים ההיקפית. דרכו עוברים גירויים מאיברי החושים אל מוחות הגולגולת, והוראות תגובה מהמוחות אל איברי הגוף השונים. אחראי על רבות מתגובות הרפלקס.</a:t>
            </a:r>
          </a:p>
          <a:p>
            <a:pPr marL="342900" indent="-342900">
              <a:buFont typeface="Wingdings" panose="05000000000000000000" pitchFamily="2" charset="2"/>
              <a:buChar char="§"/>
            </a:pPr>
            <a:r>
              <a:rPr lang="he-IL" sz="2000" b="1" dirty="0">
                <a:solidFill>
                  <a:srgbClr val="1F497D"/>
                </a:solidFill>
              </a:rPr>
              <a:t>מוח הגולגולת מורכב מארבעה חלקים: המוח הגדול, מוח הביניים, המוח הקטן וגזע המוח</a:t>
            </a:r>
            <a:r>
              <a:rPr lang="he-IL" sz="2000" b="1" dirty="0" smtClean="0">
                <a:solidFill>
                  <a:srgbClr val="1F497D"/>
                </a:solidFill>
              </a:rPr>
              <a:t>.</a:t>
            </a:r>
          </a:p>
          <a:p>
            <a:pPr marL="342900" indent="-342900">
              <a:buFont typeface="Wingdings" panose="05000000000000000000" pitchFamily="2" charset="2"/>
              <a:buChar char="§"/>
            </a:pPr>
            <a:endParaRPr lang="he-IL" sz="2000" b="1" dirty="0">
              <a:solidFill>
                <a:srgbClr val="1F497D"/>
              </a:solidFill>
            </a:endParaRPr>
          </a:p>
          <a:p>
            <a:r>
              <a:rPr lang="he-IL" sz="2000" b="1" u="sng" dirty="0">
                <a:solidFill>
                  <a:srgbClr val="1F497D"/>
                </a:solidFill>
              </a:rPr>
              <a:t>לכל אחד ממוחות הגולגולת תפקודים שונים</a:t>
            </a:r>
            <a:r>
              <a:rPr lang="he-IL" sz="2000" b="1" dirty="0">
                <a:solidFill>
                  <a:srgbClr val="1F497D"/>
                </a:solidFill>
              </a:rPr>
              <a:t>: </a:t>
            </a:r>
          </a:p>
          <a:p>
            <a:pPr marL="342900" indent="-342900">
              <a:buFont typeface="Wingdings" panose="05000000000000000000" pitchFamily="2" charset="2"/>
              <a:buChar char="§"/>
            </a:pPr>
            <a:r>
              <a:rPr lang="he-IL" sz="2000" b="1" dirty="0">
                <a:solidFill>
                  <a:srgbClr val="1F497D"/>
                </a:solidFill>
              </a:rPr>
              <a:t>גזע המוח – </a:t>
            </a:r>
            <a:r>
              <a:rPr lang="he-IL" sz="2000" b="1" dirty="0" smtClean="0">
                <a:solidFill>
                  <a:srgbClr val="1F497D"/>
                </a:solidFill>
              </a:rPr>
              <a:t>כולל את המוח המאורך והמוח </a:t>
            </a:r>
            <a:r>
              <a:rPr lang="he-IL" sz="2000" b="1" dirty="0" err="1" smtClean="0">
                <a:solidFill>
                  <a:srgbClr val="1F497D"/>
                </a:solidFill>
              </a:rPr>
              <a:t>התיכחון</a:t>
            </a:r>
            <a:r>
              <a:rPr lang="he-IL" sz="2000" b="1" dirty="0" smtClean="0">
                <a:solidFill>
                  <a:srgbClr val="1F497D"/>
                </a:solidFill>
              </a:rPr>
              <a:t>) נמצאים </a:t>
            </a:r>
            <a:r>
              <a:rPr lang="he-IL" sz="2000" b="1" dirty="0">
                <a:solidFill>
                  <a:srgbClr val="1F497D"/>
                </a:solidFill>
              </a:rPr>
              <a:t>בו מרכזי </a:t>
            </a:r>
            <a:r>
              <a:rPr lang="he-IL" sz="2000" b="1" dirty="0" smtClean="0">
                <a:solidFill>
                  <a:srgbClr val="1F497D"/>
                </a:solidFill>
              </a:rPr>
              <a:t>הפעלה </a:t>
            </a:r>
            <a:r>
              <a:rPr lang="he-IL" sz="2000" b="1" dirty="0">
                <a:solidFill>
                  <a:srgbClr val="1F497D"/>
                </a:solidFill>
              </a:rPr>
              <a:t>של איברי הגוף הפנימיים כגון הלב וכלי הדם, הריאות, וחלקיה השונים של מערכת העיכול. פעולת גזע המוח היא לא רצונית ויש לה תפקיד חשוב בקיום תהליכי החיים הבסיסיים </a:t>
            </a:r>
            <a:r>
              <a:rPr lang="he-IL" sz="2000" b="1" dirty="0" smtClean="0">
                <a:solidFill>
                  <a:srgbClr val="1F497D"/>
                </a:solidFill>
              </a:rPr>
              <a:t>ובהישרדות הגוף.</a:t>
            </a:r>
          </a:p>
          <a:p>
            <a:pPr marL="342900" indent="-342900">
              <a:buFont typeface="Wingdings" panose="05000000000000000000" pitchFamily="2" charset="2"/>
              <a:buChar char="§"/>
            </a:pPr>
            <a:r>
              <a:rPr lang="he-IL" sz="2000" b="1" dirty="0" smtClean="0">
                <a:solidFill>
                  <a:srgbClr val="1F497D"/>
                </a:solidFill>
              </a:rPr>
              <a:t>גזע </a:t>
            </a:r>
            <a:r>
              <a:rPr lang="he-IL" sz="2000" b="1" dirty="0">
                <a:solidFill>
                  <a:srgbClr val="1F497D"/>
                </a:solidFill>
              </a:rPr>
              <a:t>המוח גם מקשר בין המוח הגדול ושאר מוחות הגולגולת לבין מוח השדרה ומערכת העצבים ההיקפית, ודרכו עוברים גירויים מהגוף אל המוח; פקודות מוטוריות להפעלת הגוף עוברות בכיוון ההפוך. </a:t>
            </a:r>
          </a:p>
        </p:txBody>
      </p:sp>
    </p:spTree>
    <p:extLst>
      <p:ext uri="{BB962C8B-B14F-4D97-AF65-F5344CB8AC3E}">
        <p14:creationId xmlns:p14="http://schemas.microsoft.com/office/powerpoint/2010/main" val="42763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41</a:t>
            </a:fld>
            <a:endParaRPr lang="he-IL" sz="1200" dirty="0" smtClean="0">
              <a:solidFill>
                <a:prstClr val="white">
                  <a:lumMod val="75000"/>
                </a:prstClr>
              </a:solidFill>
            </a:endParaRPr>
          </a:p>
        </p:txBody>
      </p:sp>
      <p:grpSp>
        <p:nvGrpSpPr>
          <p:cNvPr id="2" name="קבוצה 1"/>
          <p:cNvGrpSpPr/>
          <p:nvPr/>
        </p:nvGrpSpPr>
        <p:grpSpPr>
          <a:xfrm>
            <a:off x="0" y="5761"/>
            <a:ext cx="9144000" cy="573961"/>
            <a:chOff x="-501379" y="200445"/>
            <a:chExt cx="9144000" cy="573960"/>
          </a:xfrm>
        </p:grpSpPr>
        <p:sp>
          <p:nvSpPr>
            <p:cNvPr id="8" name="מלבן 7"/>
            <p:cNvSpPr/>
            <p:nvPr/>
          </p:nvSpPr>
          <p:spPr>
            <a:xfrm>
              <a:off x="-501379" y="200445"/>
              <a:ext cx="9144000" cy="573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1" name="TextBox 10"/>
            <p:cNvSpPr txBox="1"/>
            <p:nvPr/>
          </p:nvSpPr>
          <p:spPr>
            <a:xfrm>
              <a:off x="-249459" y="216600"/>
              <a:ext cx="8596804" cy="523219"/>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2800" b="1" dirty="0" smtClean="0">
                  <a:solidFill>
                    <a:prstClr val="white"/>
                  </a:solidFill>
                  <a:latin typeface="Arial"/>
                  <a:cs typeface="Arial"/>
                </a:rPr>
                <a:t>סיכום – מבנה המוח ותפקודו</a:t>
              </a:r>
              <a:endParaRPr lang="he-IL" sz="2800" b="1" dirty="0">
                <a:solidFill>
                  <a:prstClr val="white"/>
                </a:solidFill>
                <a:latin typeface="Arial"/>
                <a:cs typeface="Arial"/>
              </a:endParaRPr>
            </a:p>
          </p:txBody>
        </p:sp>
      </p:grpSp>
      <p:sp>
        <p:nvSpPr>
          <p:cNvPr id="3" name="מלבן 2"/>
          <p:cNvSpPr/>
          <p:nvPr/>
        </p:nvSpPr>
        <p:spPr>
          <a:xfrm>
            <a:off x="827584" y="116632"/>
            <a:ext cx="7941351" cy="6586418"/>
          </a:xfrm>
          <a:prstGeom prst="rect">
            <a:avLst/>
          </a:prstGeom>
        </p:spPr>
        <p:txBody>
          <a:bodyPr wrap="square">
            <a:spAutoFit/>
          </a:bodyPr>
          <a:lstStyle/>
          <a:p>
            <a:pPr>
              <a:lnSpc>
                <a:spcPct val="150000"/>
              </a:lnSpc>
            </a:pPr>
            <a:endParaRPr lang="he-IL" sz="1200" b="1" dirty="0" smtClean="0">
              <a:solidFill>
                <a:srgbClr val="1F497D"/>
              </a:solidFill>
            </a:endParaRPr>
          </a:p>
          <a:p>
            <a:endParaRPr lang="he-IL" sz="1200" b="1" dirty="0">
              <a:solidFill>
                <a:srgbClr val="1F497D"/>
              </a:solidFill>
            </a:endParaRPr>
          </a:p>
          <a:p>
            <a:pPr marL="342900" indent="-342900">
              <a:buFont typeface="Wingdings" panose="05000000000000000000" pitchFamily="2" charset="2"/>
              <a:buChar char="§"/>
            </a:pPr>
            <a:r>
              <a:rPr lang="he-IL" sz="2000" b="1" dirty="0" smtClean="0">
                <a:solidFill>
                  <a:srgbClr val="1F497D"/>
                </a:solidFill>
              </a:rPr>
              <a:t>מוח הביניים </a:t>
            </a:r>
            <a:r>
              <a:rPr lang="he-IL" sz="2000" b="1" dirty="0">
                <a:solidFill>
                  <a:srgbClr val="1F497D"/>
                </a:solidFill>
              </a:rPr>
              <a:t>– שולט על מערכת העצבים  </a:t>
            </a:r>
            <a:r>
              <a:rPr lang="he-IL" sz="2000" b="1" dirty="0" smtClean="0">
                <a:solidFill>
                  <a:srgbClr val="1F497D"/>
                </a:solidFill>
              </a:rPr>
              <a:t>האוטונומית </a:t>
            </a:r>
            <a:r>
              <a:rPr lang="he-IL" sz="2000" b="1" dirty="0">
                <a:solidFill>
                  <a:srgbClr val="1F497D"/>
                </a:solidFill>
              </a:rPr>
              <a:t>ומווסת באמצעותה את </a:t>
            </a:r>
            <a:r>
              <a:rPr lang="he-IL" sz="2000" b="1" dirty="0" smtClean="0">
                <a:solidFill>
                  <a:srgbClr val="1F497D"/>
                </a:solidFill>
              </a:rPr>
              <a:t>פעולת </a:t>
            </a:r>
            <a:r>
              <a:rPr lang="he-IL" sz="2000" b="1" dirty="0">
                <a:solidFill>
                  <a:srgbClr val="1F497D"/>
                </a:solidFill>
              </a:rPr>
              <a:t>איברי הגוף הפנימיים. </a:t>
            </a:r>
            <a:r>
              <a:rPr lang="he-IL" sz="2000" b="1" dirty="0" smtClean="0">
                <a:solidFill>
                  <a:srgbClr val="1F497D"/>
                </a:solidFill>
              </a:rPr>
              <a:t>בעל </a:t>
            </a:r>
            <a:r>
              <a:rPr lang="he-IL" sz="2000" b="1" dirty="0">
                <a:solidFill>
                  <a:srgbClr val="1F497D"/>
                </a:solidFill>
              </a:rPr>
              <a:t>תפקוד מרכזי </a:t>
            </a:r>
            <a:r>
              <a:rPr lang="he-IL" sz="2000" b="1" dirty="0" smtClean="0">
                <a:solidFill>
                  <a:srgbClr val="1F497D"/>
                </a:solidFill>
              </a:rPr>
              <a:t>בשמירה על הומיאוסטזיס בגוף (בעיקר להיפותלמוס שהוא אחד מהחלקים העיקריים של מוח הביניים). </a:t>
            </a:r>
          </a:p>
          <a:p>
            <a:r>
              <a:rPr lang="he-IL" sz="2000" b="1" dirty="0" smtClean="0">
                <a:solidFill>
                  <a:srgbClr val="1F497D"/>
                </a:solidFill>
              </a:rPr>
              <a:t>     מעבד </a:t>
            </a:r>
            <a:r>
              <a:rPr lang="he-IL" sz="2000" b="1" dirty="0">
                <a:solidFill>
                  <a:srgbClr val="1F497D"/>
                </a:solidFill>
              </a:rPr>
              <a:t>עיבוד ראשוני של תחושות  </a:t>
            </a:r>
            <a:r>
              <a:rPr lang="he-IL" sz="2000" b="1" dirty="0" smtClean="0">
                <a:solidFill>
                  <a:srgbClr val="1F497D"/>
                </a:solidFill>
              </a:rPr>
              <a:t>פנימיות </a:t>
            </a:r>
            <a:r>
              <a:rPr lang="he-IL" sz="2000" b="1" dirty="0">
                <a:solidFill>
                  <a:srgbClr val="1F497D"/>
                </a:solidFill>
              </a:rPr>
              <a:t>כמו רעב וצמא ושל רגשות </a:t>
            </a:r>
          </a:p>
          <a:p>
            <a:r>
              <a:rPr lang="he-IL" sz="2000" b="1" dirty="0" smtClean="0">
                <a:solidFill>
                  <a:srgbClr val="1F497D"/>
                </a:solidFill>
              </a:rPr>
              <a:t>     כמו </a:t>
            </a:r>
            <a:r>
              <a:rPr lang="he-IL" sz="2000" b="1" dirty="0">
                <a:solidFill>
                  <a:srgbClr val="1F497D"/>
                </a:solidFill>
              </a:rPr>
              <a:t>כעס </a:t>
            </a:r>
            <a:r>
              <a:rPr lang="he-IL" sz="2000" b="1" dirty="0" smtClean="0">
                <a:solidFill>
                  <a:srgbClr val="1F497D"/>
                </a:solidFill>
              </a:rPr>
              <a:t>והנאה.</a:t>
            </a:r>
          </a:p>
          <a:p>
            <a:endParaRPr lang="he-IL" sz="1200" b="1" dirty="0">
              <a:solidFill>
                <a:srgbClr val="1F497D"/>
              </a:solidFill>
            </a:endParaRPr>
          </a:p>
          <a:p>
            <a:pPr marL="342900" indent="-342900">
              <a:buFont typeface="Wingdings" panose="05000000000000000000" pitchFamily="2" charset="2"/>
              <a:buChar char="§"/>
            </a:pPr>
            <a:r>
              <a:rPr lang="he-IL" sz="2000" b="1" dirty="0">
                <a:solidFill>
                  <a:srgbClr val="1F497D"/>
                </a:solidFill>
              </a:rPr>
              <a:t>המוח הקטן – קולט גירויים ומקבל מידע לגבי תנוחות הגוף ויציבותו. מאפשר תנועות מתואמות של איברי הגוף השונים ושמירה על שיווי משקל. במוח הקטן נשמרות מיומנויות טכניות שנרכשו לאורך זמן, </a:t>
            </a:r>
            <a:r>
              <a:rPr lang="he-IL" sz="2000" b="1" dirty="0" smtClean="0">
                <a:solidFill>
                  <a:srgbClr val="1F497D"/>
                </a:solidFill>
              </a:rPr>
              <a:t>לדוגמה </a:t>
            </a:r>
            <a:r>
              <a:rPr lang="he-IL" sz="2000" b="1" dirty="0">
                <a:solidFill>
                  <a:srgbClr val="1F497D"/>
                </a:solidFill>
              </a:rPr>
              <a:t>מיומנות הרכיבה על אופניים</a:t>
            </a:r>
            <a:r>
              <a:rPr lang="he-IL" sz="2000" b="1" dirty="0" smtClean="0">
                <a:solidFill>
                  <a:srgbClr val="1F497D"/>
                </a:solidFill>
              </a:rPr>
              <a:t>.</a:t>
            </a:r>
          </a:p>
          <a:p>
            <a:pPr marL="342900" indent="-342900">
              <a:buFont typeface="Wingdings" panose="05000000000000000000" pitchFamily="2" charset="2"/>
              <a:buChar char="§"/>
            </a:pPr>
            <a:endParaRPr lang="he-IL" sz="2000" b="1" dirty="0">
              <a:solidFill>
                <a:srgbClr val="1F497D"/>
              </a:solidFill>
            </a:endParaRPr>
          </a:p>
          <a:p>
            <a:pPr marL="342900" indent="-342900">
              <a:buFont typeface="Wingdings" panose="05000000000000000000" pitchFamily="2" charset="2"/>
              <a:buChar char="§"/>
            </a:pPr>
            <a:r>
              <a:rPr lang="he-IL" sz="2000" b="1" dirty="0">
                <a:solidFill>
                  <a:srgbClr val="1F497D"/>
                </a:solidFill>
              </a:rPr>
              <a:t>המוח הגדול – מקבל  מידע מאיברי חישה ומתאי חישה </a:t>
            </a:r>
            <a:r>
              <a:rPr lang="he-IL" sz="2000" b="1" dirty="0" smtClean="0">
                <a:solidFill>
                  <a:srgbClr val="1F497D"/>
                </a:solidFill>
              </a:rPr>
              <a:t>בגוף, </a:t>
            </a:r>
            <a:r>
              <a:rPr lang="he-IL" sz="2000" b="1" dirty="0">
                <a:solidFill>
                  <a:srgbClr val="1F497D"/>
                </a:solidFill>
              </a:rPr>
              <a:t>ומעבד אותו לתחושות המגיעות לתודעה. אחראי </a:t>
            </a:r>
            <a:r>
              <a:rPr lang="he-IL" sz="2000" b="1" dirty="0" smtClean="0">
                <a:solidFill>
                  <a:srgbClr val="1F497D"/>
                </a:solidFill>
              </a:rPr>
              <a:t>לתנועות רצוניות ומודעות של אברי הגוף באמצעות שרירי השלד. אחראי </a:t>
            </a:r>
            <a:r>
              <a:rPr lang="he-IL" sz="2000" b="1" dirty="0">
                <a:solidFill>
                  <a:srgbClr val="1F497D"/>
                </a:solidFill>
              </a:rPr>
              <a:t>על הפעולות השכליות כגון קריאה, חשיבה לוגית וחשיבה מופשטת, למידה, </a:t>
            </a:r>
            <a:r>
              <a:rPr lang="he-IL" sz="2000" b="1" dirty="0" smtClean="0">
                <a:solidFill>
                  <a:srgbClr val="1F497D"/>
                </a:solidFill>
              </a:rPr>
              <a:t>זיכרון, </a:t>
            </a:r>
            <a:r>
              <a:rPr lang="he-IL" sz="2000" b="1" dirty="0">
                <a:solidFill>
                  <a:srgbClr val="1F497D"/>
                </a:solidFill>
              </a:rPr>
              <a:t>דיבור ורגשות</a:t>
            </a:r>
            <a:r>
              <a:rPr lang="he-IL" sz="2000" b="1" dirty="0" smtClean="0">
                <a:solidFill>
                  <a:srgbClr val="1F497D"/>
                </a:solidFill>
              </a:rPr>
              <a:t>.</a:t>
            </a:r>
          </a:p>
          <a:p>
            <a:pPr marL="342900" indent="-342900">
              <a:buFont typeface="Wingdings" panose="05000000000000000000" pitchFamily="2" charset="2"/>
              <a:buChar char="§"/>
            </a:pPr>
            <a:endParaRPr lang="he-IL" sz="2000" b="1" dirty="0">
              <a:solidFill>
                <a:srgbClr val="1F497D"/>
              </a:solidFill>
            </a:endParaRPr>
          </a:p>
          <a:p>
            <a:pPr marL="342900" indent="-342900">
              <a:buFont typeface="Wingdings" panose="05000000000000000000" pitchFamily="2" charset="2"/>
              <a:buChar char="§"/>
            </a:pPr>
            <a:r>
              <a:rPr lang="he-IL" sz="2000" b="1" dirty="0">
                <a:solidFill>
                  <a:srgbClr val="1F497D"/>
                </a:solidFill>
              </a:rPr>
              <a:t>אף על פי שהם אחראים על תפקודים שונים, יש קשר בין המוחות לבין עצמם, ובינם לבין מערכת העצבים ההיקפית. הקשר הזה מאפשר את הפעולה המתואמת של מערכות הגוף כיחידה אחת.</a:t>
            </a:r>
          </a:p>
        </p:txBody>
      </p:sp>
    </p:spTree>
    <p:extLst>
      <p:ext uri="{BB962C8B-B14F-4D97-AF65-F5344CB8AC3E}">
        <p14:creationId xmlns:p14="http://schemas.microsoft.com/office/powerpoint/2010/main" val="391557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42</a:t>
            </a:fld>
            <a:endParaRPr lang="he-IL" sz="1200" dirty="0" smtClean="0">
              <a:solidFill>
                <a:prstClr val="white">
                  <a:lumMod val="75000"/>
                </a:prstClr>
              </a:solidFill>
            </a:endParaRPr>
          </a:p>
        </p:txBody>
      </p:sp>
      <p:grpSp>
        <p:nvGrpSpPr>
          <p:cNvPr id="2" name="קבוצה 1"/>
          <p:cNvGrpSpPr/>
          <p:nvPr/>
        </p:nvGrpSpPr>
        <p:grpSpPr>
          <a:xfrm>
            <a:off x="0" y="0"/>
            <a:ext cx="9154062" cy="573961"/>
            <a:chOff x="-511441" y="200445"/>
            <a:chExt cx="9154062" cy="573960"/>
          </a:xfrm>
        </p:grpSpPr>
        <p:sp>
          <p:nvSpPr>
            <p:cNvPr id="8" name="מלבן 7"/>
            <p:cNvSpPr/>
            <p:nvPr/>
          </p:nvSpPr>
          <p:spPr>
            <a:xfrm>
              <a:off x="-511441" y="200445"/>
              <a:ext cx="9154062" cy="573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1" name="TextBox 10"/>
            <p:cNvSpPr txBox="1"/>
            <p:nvPr/>
          </p:nvSpPr>
          <p:spPr>
            <a:xfrm>
              <a:off x="-249459" y="216600"/>
              <a:ext cx="8596804" cy="523219"/>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2800" b="1" dirty="0" smtClean="0">
                  <a:solidFill>
                    <a:prstClr val="white"/>
                  </a:solidFill>
                  <a:latin typeface="Arial"/>
                  <a:cs typeface="Arial"/>
                </a:rPr>
                <a:t>סיכום – המוח הגדול</a:t>
              </a:r>
              <a:endParaRPr lang="he-IL" sz="2800" b="1" dirty="0">
                <a:solidFill>
                  <a:prstClr val="white"/>
                </a:solidFill>
                <a:latin typeface="Arial"/>
                <a:cs typeface="Arial"/>
              </a:endParaRPr>
            </a:p>
          </p:txBody>
        </p:sp>
      </p:grpSp>
      <p:sp>
        <p:nvSpPr>
          <p:cNvPr id="3" name="מלבן 2"/>
          <p:cNvSpPr/>
          <p:nvPr/>
        </p:nvSpPr>
        <p:spPr>
          <a:xfrm>
            <a:off x="261983" y="677009"/>
            <a:ext cx="8342466" cy="5324535"/>
          </a:xfrm>
          <a:prstGeom prst="rect">
            <a:avLst/>
          </a:prstGeom>
        </p:spPr>
        <p:txBody>
          <a:bodyPr wrap="square">
            <a:spAutoFit/>
          </a:bodyPr>
          <a:lstStyle/>
          <a:p>
            <a:pPr marL="342900" indent="-342900">
              <a:buFont typeface="Wingdings" panose="05000000000000000000" pitchFamily="2" charset="2"/>
              <a:buChar char="§"/>
            </a:pPr>
            <a:r>
              <a:rPr lang="he-IL" sz="2000" b="1" dirty="0" smtClean="0">
                <a:solidFill>
                  <a:srgbClr val="1F497D"/>
                </a:solidFill>
              </a:rPr>
              <a:t>המוח </a:t>
            </a:r>
            <a:r>
              <a:rPr lang="he-IL" sz="2000" b="1" dirty="0">
                <a:solidFill>
                  <a:srgbClr val="1F497D"/>
                </a:solidFill>
              </a:rPr>
              <a:t>הגדול מורכב משני חלקים נפרדים דמויי חצי כדור הנקראים המיספרות. ההמיספרות מחוברות ביניהן באזור </a:t>
            </a:r>
            <a:r>
              <a:rPr lang="he-IL" sz="2000" b="1" dirty="0" smtClean="0">
                <a:solidFill>
                  <a:srgbClr val="1F497D"/>
                </a:solidFill>
              </a:rPr>
              <a:t>צר. כל </a:t>
            </a:r>
            <a:r>
              <a:rPr lang="he-IL" sz="2000" b="1" dirty="0">
                <a:solidFill>
                  <a:srgbClr val="1F497D"/>
                </a:solidFill>
              </a:rPr>
              <a:t>המיספרה שולטת על הצד הנגדי של הגוף: ההמיספרה השמאלית מקבלת מידע בעיקר מהצד הימני של הגוף, מעבדת אותו ומפעילה את השרירים והבלוטות בצד זה של הגוף, וההיפך לגבי ההמיספרה הימנית</a:t>
            </a:r>
            <a:r>
              <a:rPr lang="he-IL" sz="2000" b="1" dirty="0" smtClean="0">
                <a:solidFill>
                  <a:srgbClr val="1F497D"/>
                </a:solidFill>
              </a:rPr>
              <a:t>.</a:t>
            </a:r>
          </a:p>
          <a:p>
            <a:pPr marL="342900" indent="-342900">
              <a:buFont typeface="Wingdings" panose="05000000000000000000" pitchFamily="2" charset="2"/>
              <a:buChar char="§"/>
            </a:pPr>
            <a:endParaRPr lang="he-IL" sz="2000" b="1" dirty="0">
              <a:solidFill>
                <a:srgbClr val="1F497D"/>
              </a:solidFill>
            </a:endParaRPr>
          </a:p>
          <a:p>
            <a:pPr marL="342900" indent="-342900">
              <a:buFont typeface="Wingdings" panose="05000000000000000000" pitchFamily="2" charset="2"/>
              <a:buChar char="§"/>
            </a:pPr>
            <a:r>
              <a:rPr lang="he-IL" sz="2000" b="1" dirty="0" smtClean="0">
                <a:solidFill>
                  <a:srgbClr val="1F497D"/>
                </a:solidFill>
              </a:rPr>
              <a:t>השכבה </a:t>
            </a:r>
            <a:r>
              <a:rPr lang="he-IL" sz="2000" b="1" dirty="0">
                <a:solidFill>
                  <a:srgbClr val="1F497D"/>
                </a:solidFill>
              </a:rPr>
              <a:t>החיצונית המפותלת של כל אחת מההמיספרות נקראת קליפת המוח. הפיתולים בקליפת המוח מאפשרים להגדיל את שטח הפנים שלה בערך פי שלושה. </a:t>
            </a:r>
            <a:endParaRPr lang="he-IL" sz="2000" b="1" dirty="0" smtClean="0">
              <a:solidFill>
                <a:srgbClr val="1F497D"/>
              </a:solidFill>
            </a:endParaRPr>
          </a:p>
          <a:p>
            <a:pPr marL="342900" indent="-342900">
              <a:buFont typeface="Wingdings" panose="05000000000000000000" pitchFamily="2" charset="2"/>
              <a:buChar char="§"/>
            </a:pPr>
            <a:r>
              <a:rPr lang="he-IL" sz="2000" b="1" dirty="0" smtClean="0">
                <a:solidFill>
                  <a:srgbClr val="1F497D"/>
                </a:solidFill>
              </a:rPr>
              <a:t>קליפת </a:t>
            </a:r>
            <a:r>
              <a:rPr lang="he-IL" sz="2000" b="1" dirty="0">
                <a:solidFill>
                  <a:srgbClr val="1F497D"/>
                </a:solidFill>
              </a:rPr>
              <a:t>המוח הגדול אחראית לכל התהליכים ההכרתיים שלנו: חשיבה, למידה, זיכרון, שימוש בשפה ויצירה. בקליפת המוח מצויים מרכזים המקבלים מידע המגיע מהחושים, מעבדים אותו ומפעילים את השרירים הרצוניים. </a:t>
            </a:r>
            <a:endParaRPr lang="he-IL" sz="2000" b="1" dirty="0" smtClean="0">
              <a:solidFill>
                <a:srgbClr val="1F497D"/>
              </a:solidFill>
            </a:endParaRPr>
          </a:p>
          <a:p>
            <a:pPr marL="342900" indent="-342900">
              <a:buFont typeface="Wingdings" panose="05000000000000000000" pitchFamily="2" charset="2"/>
              <a:buChar char="§"/>
            </a:pPr>
            <a:endParaRPr lang="he-IL" sz="2000" b="1" dirty="0" smtClean="0">
              <a:solidFill>
                <a:srgbClr val="1F497D"/>
              </a:solidFill>
            </a:endParaRPr>
          </a:p>
          <a:p>
            <a:pPr marL="342900" indent="-342900">
              <a:buFont typeface="Wingdings" panose="05000000000000000000" pitchFamily="2" charset="2"/>
              <a:buChar char="§"/>
            </a:pPr>
            <a:r>
              <a:rPr lang="he-IL" sz="2000" b="1" dirty="0" smtClean="0">
                <a:solidFill>
                  <a:srgbClr val="1F497D"/>
                </a:solidFill>
              </a:rPr>
              <a:t>באדם, המוח הגדול מפותח במיוחד בהשוואה לשאר מוחות הגולגולת, ומספר הקפלים בקליפת המוח גדול בהשוואה למוחות של בעלי חיים אחרים.</a:t>
            </a:r>
          </a:p>
          <a:p>
            <a:r>
              <a:rPr lang="he-IL" sz="2000" b="1" dirty="0" smtClean="0">
                <a:solidFill>
                  <a:srgbClr val="1F497D"/>
                </a:solidFill>
              </a:rPr>
              <a:t>     הבדלים אלה אפשרו </a:t>
            </a:r>
            <a:r>
              <a:rPr lang="he-IL" sz="2000" b="1" dirty="0">
                <a:solidFill>
                  <a:srgbClr val="1F497D"/>
                </a:solidFill>
              </a:rPr>
              <a:t>את התפתחות היכולות השכליות הגבוהות של האדם.</a:t>
            </a:r>
          </a:p>
          <a:p>
            <a:pPr marL="342900" indent="-342900">
              <a:buFont typeface="Wingdings" panose="05000000000000000000" pitchFamily="2" charset="2"/>
              <a:buChar char="§"/>
            </a:pPr>
            <a:endParaRPr lang="he-IL" sz="2000" b="1" dirty="0">
              <a:solidFill>
                <a:srgbClr val="1F497D"/>
              </a:solidFill>
            </a:endParaRPr>
          </a:p>
        </p:txBody>
      </p:sp>
    </p:spTree>
    <p:extLst>
      <p:ext uri="{BB962C8B-B14F-4D97-AF65-F5344CB8AC3E}">
        <p14:creationId xmlns:p14="http://schemas.microsoft.com/office/powerpoint/2010/main" val="13447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bwMode="auto">
          <a:xfrm>
            <a:off x="428625" y="6564314"/>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1679C7-48A7-4EA4-B41A-089B20BE54F4}" type="slidenum">
              <a:rPr lang="he-IL" sz="1200" smtClean="0">
                <a:solidFill>
                  <a:prstClr val="white">
                    <a:lumMod val="75000"/>
                  </a:prstClr>
                </a:solidFill>
              </a:rPr>
              <a:pPr fontAlgn="base">
                <a:spcBef>
                  <a:spcPct val="0"/>
                </a:spcBef>
                <a:spcAft>
                  <a:spcPct val="0"/>
                </a:spcAft>
                <a:defRPr/>
              </a:pPr>
              <a:t>43</a:t>
            </a:fld>
            <a:endParaRPr lang="he-IL" sz="1200" dirty="0" smtClean="0">
              <a:solidFill>
                <a:prstClr val="white">
                  <a:lumMod val="75000"/>
                </a:prstClr>
              </a:solidFill>
            </a:endParaRPr>
          </a:p>
        </p:txBody>
      </p:sp>
      <p:grpSp>
        <p:nvGrpSpPr>
          <p:cNvPr id="2" name="קבוצה 1"/>
          <p:cNvGrpSpPr/>
          <p:nvPr/>
        </p:nvGrpSpPr>
        <p:grpSpPr>
          <a:xfrm>
            <a:off x="0" y="0"/>
            <a:ext cx="9144000" cy="573961"/>
            <a:chOff x="-501379" y="200445"/>
            <a:chExt cx="9144000" cy="573960"/>
          </a:xfrm>
        </p:grpSpPr>
        <p:sp>
          <p:nvSpPr>
            <p:cNvPr id="8" name="מלבן 7"/>
            <p:cNvSpPr/>
            <p:nvPr/>
          </p:nvSpPr>
          <p:spPr>
            <a:xfrm>
              <a:off x="-501379" y="200445"/>
              <a:ext cx="9144000" cy="573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1" name="TextBox 10"/>
            <p:cNvSpPr txBox="1"/>
            <p:nvPr/>
          </p:nvSpPr>
          <p:spPr>
            <a:xfrm>
              <a:off x="-249459" y="216600"/>
              <a:ext cx="8596804" cy="523219"/>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2800" b="1" dirty="0" smtClean="0">
                  <a:solidFill>
                    <a:prstClr val="white"/>
                  </a:solidFill>
                  <a:latin typeface="Arial"/>
                  <a:cs typeface="Arial"/>
                </a:rPr>
                <a:t>סיכום – אזורי תפקוד, רפלקס</a:t>
              </a:r>
              <a:endParaRPr lang="he-IL" sz="2800" b="1" dirty="0">
                <a:solidFill>
                  <a:prstClr val="white"/>
                </a:solidFill>
                <a:latin typeface="Arial"/>
                <a:cs typeface="Arial"/>
              </a:endParaRPr>
            </a:p>
          </p:txBody>
        </p:sp>
      </p:grpSp>
      <p:sp>
        <p:nvSpPr>
          <p:cNvPr id="3" name="מלבן 2"/>
          <p:cNvSpPr/>
          <p:nvPr/>
        </p:nvSpPr>
        <p:spPr>
          <a:xfrm>
            <a:off x="930180" y="764704"/>
            <a:ext cx="7941351" cy="5262979"/>
          </a:xfrm>
          <a:prstGeom prst="rect">
            <a:avLst/>
          </a:prstGeom>
        </p:spPr>
        <p:txBody>
          <a:bodyPr wrap="square">
            <a:spAutoFit/>
          </a:bodyPr>
          <a:lstStyle/>
          <a:p>
            <a:pPr marL="342900" indent="-342900">
              <a:buFont typeface="Wingdings" panose="05000000000000000000" pitchFamily="2" charset="2"/>
              <a:buChar char="§"/>
            </a:pPr>
            <a:r>
              <a:rPr lang="he-IL" sz="2000" b="1" dirty="0" smtClean="0">
                <a:solidFill>
                  <a:srgbClr val="1F497D"/>
                </a:solidFill>
              </a:rPr>
              <a:t>אזורים </a:t>
            </a:r>
            <a:r>
              <a:rPr lang="he-IL" sz="2000" b="1" dirty="0">
                <a:solidFill>
                  <a:srgbClr val="1F497D"/>
                </a:solidFill>
              </a:rPr>
              <a:t>שונים במוח אחראים על תפקודים שונים. לדוגמה, אזור הראייה – הנמצא בקליפת המוח בצד האחורי של הראש, ואזור השמיעה – הנמצא בקליפת המוח משני צדי הראש. החוקרים הצליחו למפות חלק מאזורי התפקוד הודות למעקב אחר התפקודים שנפגעו אצל אנשים שסבלו מנזק מוחי, או בעזרת שימוש בשיטות דימות מודרניות כגון </a:t>
            </a:r>
            <a:r>
              <a:rPr lang="en-US" sz="2000" b="1" dirty="0" smtClean="0">
                <a:solidFill>
                  <a:srgbClr val="1F497D"/>
                </a:solidFill>
              </a:rPr>
              <a:t>fMRI</a:t>
            </a:r>
            <a:r>
              <a:rPr lang="he-IL" sz="2000" b="1" dirty="0" smtClean="0">
                <a:solidFill>
                  <a:srgbClr val="1F497D"/>
                </a:solidFill>
              </a:rPr>
              <a:t>.</a:t>
            </a:r>
            <a:endParaRPr lang="en-US" sz="2000" b="1" dirty="0">
              <a:solidFill>
                <a:srgbClr val="1F497D"/>
              </a:solidFill>
            </a:endParaRPr>
          </a:p>
          <a:p>
            <a:pPr marL="342900" indent="-342900">
              <a:buFont typeface="Wingdings" panose="05000000000000000000" pitchFamily="2" charset="2"/>
              <a:buChar char="§"/>
            </a:pPr>
            <a:endParaRPr lang="he-IL" sz="2000" b="1" dirty="0" smtClean="0">
              <a:solidFill>
                <a:srgbClr val="1F497D"/>
              </a:solidFill>
            </a:endParaRPr>
          </a:p>
          <a:p>
            <a:pPr marL="342900" indent="-342900">
              <a:buFont typeface="Wingdings" panose="05000000000000000000" pitchFamily="2" charset="2"/>
              <a:buChar char="§"/>
            </a:pPr>
            <a:endParaRPr lang="en-US" sz="2000" b="1" dirty="0">
              <a:solidFill>
                <a:srgbClr val="1F497D"/>
              </a:solidFill>
            </a:endParaRPr>
          </a:p>
          <a:p>
            <a:pPr marL="342900" indent="-342900">
              <a:buFont typeface="Wingdings" panose="05000000000000000000" pitchFamily="2" charset="2"/>
              <a:buChar char="§"/>
            </a:pPr>
            <a:r>
              <a:rPr lang="he-IL" sz="2000" b="1" dirty="0" smtClean="0">
                <a:solidFill>
                  <a:srgbClr val="1F497D"/>
                </a:solidFill>
              </a:rPr>
              <a:t>תגובות </a:t>
            </a:r>
            <a:r>
              <a:rPr lang="he-IL" sz="2000" b="1" dirty="0">
                <a:solidFill>
                  <a:srgbClr val="1F497D"/>
                </a:solidFill>
              </a:rPr>
              <a:t>רפלקס הן תגובות עצביות העוברות על פי רוב דרך מוח השדרה ואינן מגיעות למוחות הגולגולת. תגובות הרפלקס מהירות מאוד והן מתרחשות באופן לא מודע. התגובה היא מהירה מאוד ומתרחשת לפני שאנו מודעים לה מכיוון שקשת הרפלקס (מסלול הרפלקס) היא קצרה וכוללת מעט סינפסות. לדוגמה, קשת הרפלקס במקרה של רתיעת היד מחפץ </a:t>
            </a:r>
            <a:r>
              <a:rPr lang="he-IL" sz="2000" b="1" dirty="0" smtClean="0">
                <a:solidFill>
                  <a:srgbClr val="1F497D"/>
                </a:solidFill>
              </a:rPr>
              <a:t>חם </a:t>
            </a:r>
            <a:r>
              <a:rPr lang="he-IL" sz="2000" b="1" dirty="0">
                <a:solidFill>
                  <a:srgbClr val="1F497D"/>
                </a:solidFill>
              </a:rPr>
              <a:t>כוללת שלושה נוירונים: נוירון תחושתי, נוירון </a:t>
            </a:r>
            <a:r>
              <a:rPr lang="he-IL" sz="2000" b="1" dirty="0" smtClean="0">
                <a:solidFill>
                  <a:srgbClr val="1F497D"/>
                </a:solidFill>
              </a:rPr>
              <a:t>ביניים </a:t>
            </a:r>
            <a:r>
              <a:rPr lang="he-IL" sz="2000" b="1" dirty="0">
                <a:solidFill>
                  <a:srgbClr val="1F497D"/>
                </a:solidFill>
              </a:rPr>
              <a:t>במוח השדרה ונוירון תנועתי. לרפלקסים יש בדרך כלל תפקיד בהגנה על הגוף מפני סכנות מידיות.</a:t>
            </a:r>
          </a:p>
          <a:p>
            <a:pPr marL="342900" indent="-342900">
              <a:buFont typeface="Wingdings" panose="05000000000000000000" pitchFamily="2" charset="2"/>
              <a:buChar char="§"/>
            </a:pPr>
            <a:endParaRPr lang="he-IL" sz="1200" b="1" dirty="0">
              <a:solidFill>
                <a:srgbClr val="1F497D"/>
              </a:solidFill>
            </a:endParaRPr>
          </a:p>
          <a:p>
            <a:pPr marL="342900" indent="-342900">
              <a:buFont typeface="Wingdings" panose="05000000000000000000" pitchFamily="2" charset="2"/>
              <a:buChar char="§"/>
            </a:pPr>
            <a:endParaRPr lang="he-IL" sz="1200" b="1" dirty="0">
              <a:solidFill>
                <a:srgbClr val="1F497D"/>
              </a:solidFill>
            </a:endParaRPr>
          </a:p>
          <a:p>
            <a:pPr marL="342900" indent="-342900">
              <a:buFont typeface="Wingdings" panose="05000000000000000000" pitchFamily="2" charset="2"/>
              <a:buChar char="§"/>
            </a:pPr>
            <a:endParaRPr lang="he-IL" sz="1200" b="1" dirty="0">
              <a:solidFill>
                <a:srgbClr val="1F497D"/>
              </a:solidFill>
            </a:endParaRPr>
          </a:p>
        </p:txBody>
      </p:sp>
      <p:sp>
        <p:nvSpPr>
          <p:cNvPr id="7" name="מלבן 6"/>
          <p:cNvSpPr/>
          <p:nvPr/>
        </p:nvSpPr>
        <p:spPr>
          <a:xfrm>
            <a:off x="930180" y="6453336"/>
            <a:ext cx="2908167" cy="338554"/>
          </a:xfrm>
          <a:prstGeom prst="rect">
            <a:avLst/>
          </a:prstGeom>
        </p:spPr>
        <p:txBody>
          <a:bodyPr wrap="none">
            <a:spAutoFit/>
          </a:bodyPr>
          <a:lstStyle/>
          <a:p>
            <a:r>
              <a:rPr lang="he-IL" sz="1600" b="1" dirty="0" smtClean="0">
                <a:solidFill>
                  <a:srgbClr val="1F497D"/>
                </a:solidFill>
              </a:rPr>
              <a:t>התמונות במצגת: </a:t>
            </a:r>
            <a:r>
              <a:rPr lang="en-US" sz="1600" b="1" dirty="0" err="1" smtClean="0">
                <a:solidFill>
                  <a:srgbClr val="1F497D"/>
                </a:solidFill>
              </a:rPr>
              <a:t>shutterstock</a:t>
            </a:r>
            <a:endParaRPr lang="he-IL" sz="1600" b="1" dirty="0">
              <a:solidFill>
                <a:srgbClr val="1F497D"/>
              </a:solidFill>
            </a:endParaRPr>
          </a:p>
        </p:txBody>
      </p:sp>
      <p:sp>
        <p:nvSpPr>
          <p:cNvPr id="4" name="מלבן 3"/>
          <p:cNvSpPr/>
          <p:nvPr/>
        </p:nvSpPr>
        <p:spPr>
          <a:xfrm>
            <a:off x="903852" y="5589240"/>
            <a:ext cx="7920880" cy="738664"/>
          </a:xfrm>
          <a:prstGeom prst="rect">
            <a:avLst/>
          </a:prstGeom>
        </p:spPr>
        <p:txBody>
          <a:bodyPr wrap="square">
            <a:spAutoFit/>
          </a:bodyPr>
          <a:lstStyle/>
          <a:p>
            <a:r>
              <a:rPr lang="he-IL" sz="2400" b="1" dirty="0">
                <a:solidFill>
                  <a:srgbClr val="1F497D"/>
                </a:solidFill>
              </a:rPr>
              <a:t>מונחים מהסילבוס: </a:t>
            </a:r>
            <a:endParaRPr lang="he-IL" sz="2400" b="1" dirty="0" smtClean="0">
              <a:solidFill>
                <a:srgbClr val="1F497D"/>
              </a:solidFill>
            </a:endParaRPr>
          </a:p>
          <a:p>
            <a:r>
              <a:rPr lang="he-IL" b="1" dirty="0" smtClean="0">
                <a:solidFill>
                  <a:srgbClr val="1F497D"/>
                </a:solidFill>
              </a:rPr>
              <a:t>גזע </a:t>
            </a:r>
            <a:r>
              <a:rPr lang="he-IL" b="1" dirty="0">
                <a:solidFill>
                  <a:srgbClr val="1F497D"/>
                </a:solidFill>
              </a:rPr>
              <a:t>המוח, המוח הגדול, מוח השדרה, קליפת המוח, המיספרה, רפלקס.</a:t>
            </a:r>
          </a:p>
        </p:txBody>
      </p:sp>
    </p:spTree>
    <p:extLst>
      <p:ext uri="{BB962C8B-B14F-4D97-AF65-F5344CB8AC3E}">
        <p14:creationId xmlns:p14="http://schemas.microsoft.com/office/powerpoint/2010/main" val="232333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8"/>
          <p:cNvSpPr/>
          <p:nvPr/>
        </p:nvSpPr>
        <p:spPr>
          <a:xfrm>
            <a:off x="-784103" y="5445224"/>
            <a:ext cx="9604575" cy="1200329"/>
          </a:xfrm>
          <a:prstGeom prst="rect">
            <a:avLst/>
          </a:prstGeom>
          <a:noFill/>
        </p:spPr>
        <p:txBody>
          <a:bodyPr wrap="square">
            <a:spAutoFit/>
          </a:bodyPr>
          <a:lstStyle/>
          <a:p>
            <a:pPr fontAlgn="auto">
              <a:spcBef>
                <a:spcPts val="0"/>
              </a:spcBef>
              <a:spcAft>
                <a:spcPts val="0"/>
              </a:spcAft>
              <a:defRPr/>
            </a:pPr>
            <a:r>
              <a:rPr lang="he-IL" sz="2400" b="1" kern="0" dirty="0" smtClean="0">
                <a:solidFill>
                  <a:srgbClr val="1F497D"/>
                </a:solidFill>
              </a:rPr>
              <a:t>בשפת היום-יום כשאומרים "מוח" מתכוונים למוח הגולגולת, אך גם </a:t>
            </a:r>
          </a:p>
          <a:p>
            <a:pPr fontAlgn="auto">
              <a:spcBef>
                <a:spcPts val="0"/>
              </a:spcBef>
              <a:spcAft>
                <a:spcPts val="0"/>
              </a:spcAft>
              <a:defRPr/>
            </a:pPr>
            <a:r>
              <a:rPr lang="he-IL" sz="2400" b="1" kern="0" dirty="0" smtClean="0">
                <a:solidFill>
                  <a:srgbClr val="1F497D"/>
                </a:solidFill>
              </a:rPr>
              <a:t>מוח השדרה הוא חלק מהמוח.</a:t>
            </a:r>
          </a:p>
          <a:p>
            <a:pPr fontAlgn="auto">
              <a:spcBef>
                <a:spcPts val="0"/>
              </a:spcBef>
              <a:spcAft>
                <a:spcPts val="0"/>
              </a:spcAft>
              <a:defRPr/>
            </a:pPr>
            <a:r>
              <a:rPr lang="he-IL" sz="2400" b="1" kern="0" dirty="0" smtClean="0">
                <a:solidFill>
                  <a:srgbClr val="1F497D"/>
                </a:solidFill>
              </a:rPr>
              <a:t>וגם בהמשך המצגת, המילה "מוח" תתייחס למוח הגולגולת.</a:t>
            </a:r>
          </a:p>
        </p:txBody>
      </p:sp>
      <p:grpSp>
        <p:nvGrpSpPr>
          <p:cNvPr id="2053" name="קבוצה 2052"/>
          <p:cNvGrpSpPr/>
          <p:nvPr/>
        </p:nvGrpSpPr>
        <p:grpSpPr>
          <a:xfrm>
            <a:off x="0" y="332656"/>
            <a:ext cx="9144000" cy="4824536"/>
            <a:chOff x="0" y="188640"/>
            <a:chExt cx="9144000" cy="4824536"/>
          </a:xfrm>
        </p:grpSpPr>
        <p:grpSp>
          <p:nvGrpSpPr>
            <p:cNvPr id="3" name="קבוצה 2"/>
            <p:cNvGrpSpPr/>
            <p:nvPr/>
          </p:nvGrpSpPr>
          <p:grpSpPr>
            <a:xfrm>
              <a:off x="0" y="188640"/>
              <a:ext cx="9144000" cy="1008112"/>
              <a:chOff x="0" y="330949"/>
              <a:chExt cx="9144000" cy="1008112"/>
            </a:xfrm>
          </p:grpSpPr>
          <p:sp>
            <p:nvSpPr>
              <p:cNvPr id="8" name="מלבן 7"/>
              <p:cNvSpPr/>
              <p:nvPr/>
            </p:nvSpPr>
            <p:spPr>
              <a:xfrm>
                <a:off x="0" y="330949"/>
                <a:ext cx="9144000" cy="10081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 name="TextBox 6"/>
              <p:cNvSpPr txBox="1"/>
              <p:nvPr/>
            </p:nvSpPr>
            <p:spPr>
              <a:xfrm>
                <a:off x="251520" y="404664"/>
                <a:ext cx="7272808"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4000" b="1" dirty="0" smtClean="0">
                    <a:solidFill>
                      <a:prstClr val="white"/>
                    </a:solidFill>
                    <a:latin typeface="Calibri" pitchFamily="34" charset="0"/>
                  </a:rPr>
                  <a:t>מערכת העצבים המרכזית</a:t>
                </a:r>
                <a:endParaRPr lang="he-IL" sz="4000" b="1" dirty="0" smtClean="0">
                  <a:solidFill>
                    <a:prstClr val="white"/>
                  </a:solidFill>
                  <a:latin typeface="Calibri" pitchFamily="34" charset="0"/>
                  <a:cs typeface="Arial"/>
                </a:endParaRPr>
              </a:p>
            </p:txBody>
          </p:sp>
        </p:grpSp>
        <p:grpSp>
          <p:nvGrpSpPr>
            <p:cNvPr id="11" name="קבוצה 10"/>
            <p:cNvGrpSpPr/>
            <p:nvPr/>
          </p:nvGrpSpPr>
          <p:grpSpPr>
            <a:xfrm>
              <a:off x="6574270" y="1916832"/>
              <a:ext cx="2390218" cy="1008112"/>
              <a:chOff x="5499225" y="330949"/>
              <a:chExt cx="2390218" cy="1008112"/>
            </a:xfrm>
          </p:grpSpPr>
          <p:sp>
            <p:nvSpPr>
              <p:cNvPr id="12" name="מלבן 11"/>
              <p:cNvSpPr/>
              <p:nvPr/>
            </p:nvSpPr>
            <p:spPr>
              <a:xfrm>
                <a:off x="5617872" y="330949"/>
                <a:ext cx="2271571" cy="10081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3" name="TextBox 12"/>
              <p:cNvSpPr txBox="1"/>
              <p:nvPr/>
            </p:nvSpPr>
            <p:spPr>
              <a:xfrm>
                <a:off x="5499225" y="456709"/>
                <a:ext cx="2350895"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מוח השדרה</a:t>
                </a:r>
                <a:endParaRPr lang="he-IL" sz="3200" b="1" dirty="0" smtClean="0">
                  <a:solidFill>
                    <a:prstClr val="white"/>
                  </a:solidFill>
                  <a:latin typeface="Calibri" pitchFamily="34" charset="0"/>
                  <a:cs typeface="Arial"/>
                </a:endParaRPr>
              </a:p>
            </p:txBody>
          </p:sp>
        </p:grpSp>
        <p:grpSp>
          <p:nvGrpSpPr>
            <p:cNvPr id="14" name="קבוצה 13"/>
            <p:cNvGrpSpPr/>
            <p:nvPr/>
          </p:nvGrpSpPr>
          <p:grpSpPr>
            <a:xfrm>
              <a:off x="1547664" y="1930274"/>
              <a:ext cx="3960439" cy="1026368"/>
              <a:chOff x="5016647" y="268069"/>
              <a:chExt cx="3960439" cy="1026368"/>
            </a:xfrm>
          </p:grpSpPr>
          <p:sp>
            <p:nvSpPr>
              <p:cNvPr id="15" name="מלבן 14"/>
              <p:cNvSpPr/>
              <p:nvPr/>
            </p:nvSpPr>
            <p:spPr>
              <a:xfrm>
                <a:off x="5319985" y="268069"/>
                <a:ext cx="3657101" cy="10081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6" name="TextBox 15"/>
              <p:cNvSpPr txBox="1"/>
              <p:nvPr/>
            </p:nvSpPr>
            <p:spPr>
              <a:xfrm>
                <a:off x="5016647" y="412085"/>
                <a:ext cx="3390061" cy="88235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3200" b="1" dirty="0" smtClean="0">
                    <a:solidFill>
                      <a:prstClr val="white"/>
                    </a:solidFill>
                    <a:latin typeface="Calibri" pitchFamily="34" charset="0"/>
                  </a:rPr>
                  <a:t>מוח הגולגולת</a:t>
                </a:r>
                <a:endParaRPr lang="he-IL" sz="3200" b="1" dirty="0" smtClean="0">
                  <a:solidFill>
                    <a:prstClr val="white"/>
                  </a:solidFill>
                  <a:latin typeface="Calibri" pitchFamily="34" charset="0"/>
                  <a:cs typeface="Arial"/>
                </a:endParaRPr>
              </a:p>
            </p:txBody>
          </p:sp>
        </p:grpSp>
        <p:grpSp>
          <p:nvGrpSpPr>
            <p:cNvPr id="17" name="קבוצה 16"/>
            <p:cNvGrpSpPr/>
            <p:nvPr/>
          </p:nvGrpSpPr>
          <p:grpSpPr>
            <a:xfrm>
              <a:off x="5457365" y="3619258"/>
              <a:ext cx="1490899" cy="1368152"/>
              <a:chOff x="6398544" y="330949"/>
              <a:chExt cx="1490899" cy="1368152"/>
            </a:xfrm>
          </p:grpSpPr>
          <p:sp>
            <p:nvSpPr>
              <p:cNvPr id="18" name="מלבן 17"/>
              <p:cNvSpPr/>
              <p:nvPr/>
            </p:nvSpPr>
            <p:spPr>
              <a:xfrm>
                <a:off x="6398544" y="330949"/>
                <a:ext cx="1490899"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9" name="TextBox 18"/>
              <p:cNvSpPr txBox="1"/>
              <p:nvPr/>
            </p:nvSpPr>
            <p:spPr>
              <a:xfrm>
                <a:off x="6398544" y="447215"/>
                <a:ext cx="1490899" cy="882352"/>
              </a:xfrm>
              <a:prstGeom prst="rect">
                <a:avLst/>
              </a:prstGeom>
              <a:noFill/>
              <a:ln w="22225">
                <a:noFill/>
              </a:ln>
              <a:effectLst>
                <a:outerShdw sx="101000" sy="101000" algn="ctr" rotWithShape="0">
                  <a:schemeClr val="bg1">
                    <a:lumMod val="75000"/>
                  </a:schemeClr>
                </a:outerShdw>
              </a:effectLst>
            </p:spPr>
            <p:txBody>
              <a:bodyPr rtlCol="1"/>
              <a:lstStyle/>
              <a:p>
                <a:pPr algn="ctr">
                  <a:defRPr/>
                </a:pPr>
                <a:r>
                  <a:rPr lang="he-IL" sz="2800" b="1" dirty="0" smtClean="0">
                    <a:solidFill>
                      <a:prstClr val="white"/>
                    </a:solidFill>
                    <a:latin typeface="Calibri" pitchFamily="34" charset="0"/>
                  </a:rPr>
                  <a:t>גזע </a:t>
                </a:r>
              </a:p>
              <a:p>
                <a:pPr algn="ctr">
                  <a:defRPr/>
                </a:pPr>
                <a:r>
                  <a:rPr lang="he-IL" sz="2800" b="1" dirty="0" smtClean="0">
                    <a:solidFill>
                      <a:prstClr val="white"/>
                    </a:solidFill>
                    <a:latin typeface="Calibri" pitchFamily="34" charset="0"/>
                    <a:cs typeface="Arial"/>
                  </a:rPr>
                  <a:t>המוח</a:t>
                </a:r>
              </a:p>
            </p:txBody>
          </p:sp>
        </p:grpSp>
        <p:grpSp>
          <p:nvGrpSpPr>
            <p:cNvPr id="20" name="קבוצה 19"/>
            <p:cNvGrpSpPr/>
            <p:nvPr/>
          </p:nvGrpSpPr>
          <p:grpSpPr>
            <a:xfrm>
              <a:off x="3811817" y="3645024"/>
              <a:ext cx="1490899" cy="1368152"/>
              <a:chOff x="6398544" y="330949"/>
              <a:chExt cx="1490899" cy="1368152"/>
            </a:xfrm>
          </p:grpSpPr>
          <p:sp>
            <p:nvSpPr>
              <p:cNvPr id="21" name="מלבן 20"/>
              <p:cNvSpPr/>
              <p:nvPr/>
            </p:nvSpPr>
            <p:spPr>
              <a:xfrm>
                <a:off x="6398544" y="330949"/>
                <a:ext cx="1490899"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2" name="TextBox 21"/>
              <p:cNvSpPr txBox="1"/>
              <p:nvPr/>
            </p:nvSpPr>
            <p:spPr>
              <a:xfrm>
                <a:off x="6398544" y="447215"/>
                <a:ext cx="1490899" cy="882352"/>
              </a:xfrm>
              <a:prstGeom prst="rect">
                <a:avLst/>
              </a:prstGeom>
              <a:noFill/>
              <a:ln w="22225">
                <a:noFill/>
              </a:ln>
              <a:effectLst>
                <a:outerShdw sx="101000" sy="101000" algn="ctr" rotWithShape="0">
                  <a:schemeClr val="bg1">
                    <a:lumMod val="75000"/>
                  </a:schemeClr>
                </a:outerShdw>
              </a:effectLst>
            </p:spPr>
            <p:txBody>
              <a:bodyPr rtlCol="1"/>
              <a:lstStyle/>
              <a:p>
                <a:pPr algn="ctr">
                  <a:defRPr/>
                </a:pPr>
                <a:r>
                  <a:rPr lang="he-IL" sz="2800" b="1" dirty="0" smtClean="0">
                    <a:solidFill>
                      <a:prstClr val="white"/>
                    </a:solidFill>
                    <a:latin typeface="Calibri" pitchFamily="34" charset="0"/>
                  </a:rPr>
                  <a:t>מוח הביניים</a:t>
                </a:r>
                <a:endParaRPr lang="he-IL" sz="2800" b="1" dirty="0" smtClean="0">
                  <a:solidFill>
                    <a:prstClr val="white"/>
                  </a:solidFill>
                  <a:latin typeface="Calibri" pitchFamily="34" charset="0"/>
                  <a:cs typeface="Arial"/>
                </a:endParaRPr>
              </a:p>
            </p:txBody>
          </p:sp>
        </p:grpSp>
        <p:grpSp>
          <p:nvGrpSpPr>
            <p:cNvPr id="23" name="קבוצה 22"/>
            <p:cNvGrpSpPr/>
            <p:nvPr/>
          </p:nvGrpSpPr>
          <p:grpSpPr>
            <a:xfrm>
              <a:off x="2098360" y="3619258"/>
              <a:ext cx="1490899" cy="1368152"/>
              <a:chOff x="6398544" y="330949"/>
              <a:chExt cx="1490899" cy="1368152"/>
            </a:xfrm>
          </p:grpSpPr>
          <p:sp>
            <p:nvSpPr>
              <p:cNvPr id="24" name="מלבן 23"/>
              <p:cNvSpPr/>
              <p:nvPr/>
            </p:nvSpPr>
            <p:spPr>
              <a:xfrm>
                <a:off x="6398544" y="330949"/>
                <a:ext cx="1490899"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5" name="TextBox 24"/>
              <p:cNvSpPr txBox="1"/>
              <p:nvPr/>
            </p:nvSpPr>
            <p:spPr>
              <a:xfrm>
                <a:off x="6398544" y="447215"/>
                <a:ext cx="1490899" cy="882352"/>
              </a:xfrm>
              <a:prstGeom prst="rect">
                <a:avLst/>
              </a:prstGeom>
              <a:noFill/>
              <a:ln w="22225">
                <a:noFill/>
              </a:ln>
              <a:effectLst>
                <a:outerShdw sx="101000" sy="101000" algn="ctr" rotWithShape="0">
                  <a:schemeClr val="bg1">
                    <a:lumMod val="75000"/>
                  </a:schemeClr>
                </a:outerShdw>
              </a:effectLst>
            </p:spPr>
            <p:txBody>
              <a:bodyPr rtlCol="1"/>
              <a:lstStyle/>
              <a:p>
                <a:pPr algn="ctr">
                  <a:defRPr/>
                </a:pPr>
                <a:r>
                  <a:rPr lang="he-IL" sz="2800" b="1" dirty="0" smtClean="0">
                    <a:solidFill>
                      <a:prstClr val="white"/>
                    </a:solidFill>
                    <a:latin typeface="Calibri" pitchFamily="34" charset="0"/>
                  </a:rPr>
                  <a:t>המוח הקטן</a:t>
                </a:r>
                <a:endParaRPr lang="he-IL" sz="2800" b="1" dirty="0" smtClean="0">
                  <a:solidFill>
                    <a:prstClr val="white"/>
                  </a:solidFill>
                  <a:latin typeface="Calibri" pitchFamily="34" charset="0"/>
                  <a:cs typeface="Arial"/>
                </a:endParaRPr>
              </a:p>
            </p:txBody>
          </p:sp>
        </p:grpSp>
        <p:grpSp>
          <p:nvGrpSpPr>
            <p:cNvPr id="26" name="קבוצה 25"/>
            <p:cNvGrpSpPr/>
            <p:nvPr/>
          </p:nvGrpSpPr>
          <p:grpSpPr>
            <a:xfrm>
              <a:off x="442176" y="3613013"/>
              <a:ext cx="1490899" cy="1368152"/>
              <a:chOff x="6398544" y="330949"/>
              <a:chExt cx="1490899" cy="1368152"/>
            </a:xfrm>
          </p:grpSpPr>
          <p:sp>
            <p:nvSpPr>
              <p:cNvPr id="27" name="מלבן 26"/>
              <p:cNvSpPr/>
              <p:nvPr/>
            </p:nvSpPr>
            <p:spPr>
              <a:xfrm>
                <a:off x="6398544" y="330949"/>
                <a:ext cx="1490899"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8" name="TextBox 27"/>
              <p:cNvSpPr txBox="1"/>
              <p:nvPr/>
            </p:nvSpPr>
            <p:spPr>
              <a:xfrm>
                <a:off x="6398544" y="447215"/>
                <a:ext cx="1490899" cy="882352"/>
              </a:xfrm>
              <a:prstGeom prst="rect">
                <a:avLst/>
              </a:prstGeom>
              <a:noFill/>
              <a:ln w="22225">
                <a:noFill/>
              </a:ln>
              <a:effectLst>
                <a:outerShdw sx="101000" sy="101000" algn="ctr" rotWithShape="0">
                  <a:schemeClr val="bg1">
                    <a:lumMod val="75000"/>
                  </a:schemeClr>
                </a:outerShdw>
              </a:effectLst>
            </p:spPr>
            <p:txBody>
              <a:bodyPr rtlCol="1"/>
              <a:lstStyle/>
              <a:p>
                <a:pPr algn="ctr">
                  <a:defRPr/>
                </a:pPr>
                <a:r>
                  <a:rPr lang="he-IL" sz="2800" b="1" dirty="0" smtClean="0">
                    <a:solidFill>
                      <a:prstClr val="white"/>
                    </a:solidFill>
                    <a:latin typeface="Calibri" pitchFamily="34" charset="0"/>
                  </a:rPr>
                  <a:t>המוח הגדול</a:t>
                </a:r>
                <a:endParaRPr lang="he-IL" sz="2800" b="1" dirty="0" smtClean="0">
                  <a:solidFill>
                    <a:prstClr val="white"/>
                  </a:solidFill>
                  <a:latin typeface="Calibri" pitchFamily="34" charset="0"/>
                  <a:cs typeface="Arial"/>
                </a:endParaRPr>
              </a:p>
            </p:txBody>
          </p:sp>
        </p:grpSp>
        <p:cxnSp>
          <p:nvCxnSpPr>
            <p:cNvPr id="30" name="מחבר ישר 29"/>
            <p:cNvCxnSpPr/>
            <p:nvPr/>
          </p:nvCxnSpPr>
          <p:spPr>
            <a:xfrm>
              <a:off x="4572000" y="2708920"/>
              <a:ext cx="1296144" cy="1026604"/>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H="1">
              <a:off x="1331640" y="2918731"/>
              <a:ext cx="1296144" cy="1026604"/>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a:off x="4427984" y="2881121"/>
              <a:ext cx="0" cy="763903"/>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3131840" y="2918731"/>
              <a:ext cx="0" cy="763903"/>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a:off x="6084168" y="1087571"/>
              <a:ext cx="1296144" cy="1026604"/>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a:xfrm flipH="1">
              <a:off x="3923928" y="1087571"/>
              <a:ext cx="1296144" cy="1026604"/>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9351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627" y="1667547"/>
            <a:ext cx="3994249" cy="372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8525" y="1326568"/>
            <a:ext cx="3569979" cy="370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קבוצה 1"/>
          <p:cNvGrpSpPr/>
          <p:nvPr/>
        </p:nvGrpSpPr>
        <p:grpSpPr>
          <a:xfrm>
            <a:off x="0" y="-27384"/>
            <a:ext cx="9144000" cy="936104"/>
            <a:chOff x="-101942" y="-116417"/>
            <a:chExt cx="9144000" cy="936104"/>
          </a:xfrm>
        </p:grpSpPr>
        <p:sp>
          <p:nvSpPr>
            <p:cNvPr id="40" name="Rectangle 17"/>
            <p:cNvSpPr/>
            <p:nvPr/>
          </p:nvSpPr>
          <p:spPr>
            <a:xfrm>
              <a:off x="-101942" y="-116417"/>
              <a:ext cx="9144000" cy="936104"/>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80443"/>
              <a:ext cx="8210904" cy="523220"/>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זהו את חלקי המוח המסומנים</a:t>
              </a:r>
            </a:p>
          </p:txBody>
        </p:sp>
      </p:grpSp>
      <p:sp>
        <p:nvSpPr>
          <p:cNvPr id="15" name="מלבן 14"/>
          <p:cNvSpPr/>
          <p:nvPr/>
        </p:nvSpPr>
        <p:spPr>
          <a:xfrm>
            <a:off x="4860032" y="4758243"/>
            <a:ext cx="385041" cy="820417"/>
          </a:xfrm>
          <a:prstGeom prst="rect">
            <a:avLst/>
          </a:prstGeom>
        </p:spPr>
        <p:txBody>
          <a:bodyPr wrap="none">
            <a:spAutoFit/>
          </a:bodyPr>
          <a:lstStyle/>
          <a:p>
            <a:pPr>
              <a:lnSpc>
                <a:spcPct val="200000"/>
              </a:lnSpc>
            </a:pPr>
            <a:r>
              <a:rPr lang="he-IL" sz="2800" b="1" kern="0" dirty="0" smtClean="0">
                <a:solidFill>
                  <a:srgbClr val="1F497D"/>
                </a:solidFill>
              </a:rPr>
              <a:t>1</a:t>
            </a:r>
            <a:endParaRPr lang="he-IL" sz="2800" dirty="0">
              <a:solidFill>
                <a:prstClr val="black"/>
              </a:solidFill>
            </a:endParaRPr>
          </a:p>
        </p:txBody>
      </p:sp>
      <p:sp>
        <p:nvSpPr>
          <p:cNvPr id="16" name="מלבן 15"/>
          <p:cNvSpPr/>
          <p:nvPr/>
        </p:nvSpPr>
        <p:spPr>
          <a:xfrm>
            <a:off x="995786" y="5163161"/>
            <a:ext cx="2165978" cy="830997"/>
          </a:xfrm>
          <a:prstGeom prst="rect">
            <a:avLst/>
          </a:prstGeom>
        </p:spPr>
        <p:txBody>
          <a:bodyPr wrap="none">
            <a:spAutoFit/>
          </a:bodyPr>
          <a:lstStyle/>
          <a:p>
            <a:pPr>
              <a:lnSpc>
                <a:spcPct val="200000"/>
              </a:lnSpc>
            </a:pPr>
            <a:r>
              <a:rPr lang="he-IL" sz="2400" b="1" kern="0" dirty="0" smtClean="0">
                <a:solidFill>
                  <a:srgbClr val="1F497D"/>
                </a:solidFill>
              </a:rPr>
              <a:t>חתך רוחב במוח</a:t>
            </a:r>
            <a:endParaRPr lang="he-IL" sz="2400" dirty="0">
              <a:solidFill>
                <a:prstClr val="black"/>
              </a:solidFill>
            </a:endParaRPr>
          </a:p>
        </p:txBody>
      </p:sp>
      <p:sp>
        <p:nvSpPr>
          <p:cNvPr id="20" name="מלבן 19"/>
          <p:cNvSpPr/>
          <p:nvPr/>
        </p:nvSpPr>
        <p:spPr>
          <a:xfrm>
            <a:off x="6004884" y="5070651"/>
            <a:ext cx="2637260" cy="830997"/>
          </a:xfrm>
          <a:prstGeom prst="rect">
            <a:avLst/>
          </a:prstGeom>
        </p:spPr>
        <p:txBody>
          <a:bodyPr wrap="none">
            <a:spAutoFit/>
          </a:bodyPr>
          <a:lstStyle/>
          <a:p>
            <a:pPr>
              <a:lnSpc>
                <a:spcPct val="200000"/>
              </a:lnSpc>
            </a:pPr>
            <a:r>
              <a:rPr lang="he-IL" sz="2400" b="1" kern="0" dirty="0" smtClean="0">
                <a:solidFill>
                  <a:srgbClr val="1F497D"/>
                </a:solidFill>
              </a:rPr>
              <a:t>המוח – מבט מאחור</a:t>
            </a:r>
            <a:endParaRPr lang="he-IL" sz="2400" dirty="0">
              <a:solidFill>
                <a:prstClr val="black"/>
              </a:solidFill>
            </a:endParaRPr>
          </a:p>
        </p:txBody>
      </p:sp>
      <p:sp>
        <p:nvSpPr>
          <p:cNvPr id="21" name="מלבן 20"/>
          <p:cNvSpPr/>
          <p:nvPr/>
        </p:nvSpPr>
        <p:spPr>
          <a:xfrm>
            <a:off x="4487356" y="2334680"/>
            <a:ext cx="385041" cy="820417"/>
          </a:xfrm>
          <a:prstGeom prst="rect">
            <a:avLst/>
          </a:prstGeom>
        </p:spPr>
        <p:txBody>
          <a:bodyPr wrap="none">
            <a:spAutoFit/>
          </a:bodyPr>
          <a:lstStyle/>
          <a:p>
            <a:pPr>
              <a:lnSpc>
                <a:spcPct val="200000"/>
              </a:lnSpc>
            </a:pPr>
            <a:r>
              <a:rPr lang="he-IL" sz="2800" b="1" kern="0" dirty="0" smtClean="0">
                <a:solidFill>
                  <a:srgbClr val="1F497D"/>
                </a:solidFill>
              </a:rPr>
              <a:t>3</a:t>
            </a:r>
            <a:endParaRPr lang="he-IL" sz="2800" dirty="0">
              <a:solidFill>
                <a:prstClr val="black"/>
              </a:solidFill>
            </a:endParaRPr>
          </a:p>
        </p:txBody>
      </p:sp>
      <p:sp>
        <p:nvSpPr>
          <p:cNvPr id="25" name="מלבן 24"/>
          <p:cNvSpPr/>
          <p:nvPr/>
        </p:nvSpPr>
        <p:spPr>
          <a:xfrm>
            <a:off x="3491880" y="980728"/>
            <a:ext cx="385041" cy="820417"/>
          </a:xfrm>
          <a:prstGeom prst="rect">
            <a:avLst/>
          </a:prstGeom>
        </p:spPr>
        <p:txBody>
          <a:bodyPr wrap="none">
            <a:spAutoFit/>
          </a:bodyPr>
          <a:lstStyle/>
          <a:p>
            <a:pPr>
              <a:lnSpc>
                <a:spcPct val="200000"/>
              </a:lnSpc>
            </a:pPr>
            <a:r>
              <a:rPr lang="he-IL" sz="2800" b="1" kern="0" dirty="0" smtClean="0">
                <a:solidFill>
                  <a:srgbClr val="1F497D"/>
                </a:solidFill>
              </a:rPr>
              <a:t>4</a:t>
            </a:r>
            <a:endParaRPr lang="he-IL" sz="2800" dirty="0">
              <a:solidFill>
                <a:prstClr val="black"/>
              </a:solidFill>
            </a:endParaRPr>
          </a:p>
        </p:txBody>
      </p:sp>
      <p:sp>
        <p:nvSpPr>
          <p:cNvPr id="26" name="מלבן 25"/>
          <p:cNvSpPr/>
          <p:nvPr/>
        </p:nvSpPr>
        <p:spPr>
          <a:xfrm>
            <a:off x="4691015" y="3685797"/>
            <a:ext cx="385041" cy="820417"/>
          </a:xfrm>
          <a:prstGeom prst="rect">
            <a:avLst/>
          </a:prstGeom>
        </p:spPr>
        <p:txBody>
          <a:bodyPr wrap="none">
            <a:spAutoFit/>
          </a:bodyPr>
          <a:lstStyle/>
          <a:p>
            <a:pPr>
              <a:lnSpc>
                <a:spcPct val="200000"/>
              </a:lnSpc>
            </a:pPr>
            <a:r>
              <a:rPr lang="he-IL" sz="2800" b="1" kern="0" dirty="0" smtClean="0">
                <a:solidFill>
                  <a:srgbClr val="1F497D"/>
                </a:solidFill>
              </a:rPr>
              <a:t>2</a:t>
            </a:r>
            <a:endParaRPr lang="he-IL" sz="2800" dirty="0">
              <a:solidFill>
                <a:prstClr val="black"/>
              </a:solidFill>
            </a:endParaRPr>
          </a:p>
        </p:txBody>
      </p:sp>
      <p:cxnSp>
        <p:nvCxnSpPr>
          <p:cNvPr id="27" name="מחבר ישר 26"/>
          <p:cNvCxnSpPr/>
          <p:nvPr/>
        </p:nvCxnSpPr>
        <p:spPr>
          <a:xfrm>
            <a:off x="4947334" y="2910744"/>
            <a:ext cx="1424866"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a:off x="5160563" y="4254187"/>
            <a:ext cx="1211637"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a:off x="3059832" y="2910744"/>
            <a:ext cx="1384204"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flipV="1">
            <a:off x="5201988" y="4668042"/>
            <a:ext cx="2121526" cy="619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26283" y="4506214"/>
            <a:ext cx="2133749" cy="781361"/>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a:off x="3428452" y="4254187"/>
            <a:ext cx="1215556"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flipV="1">
            <a:off x="2078775" y="1667547"/>
            <a:ext cx="1480638" cy="1171189"/>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מלבן 32"/>
          <p:cNvSpPr/>
          <p:nvPr/>
        </p:nvSpPr>
        <p:spPr>
          <a:xfrm>
            <a:off x="3387513" y="6021288"/>
            <a:ext cx="2996333" cy="612412"/>
          </a:xfrm>
          <a:prstGeom prst="rect">
            <a:avLst/>
          </a:prstGeom>
        </p:spPr>
        <p:txBody>
          <a:bodyPr wrap="none">
            <a:spAutoFit/>
          </a:bodyPr>
          <a:lstStyle/>
          <a:p>
            <a:pPr>
              <a:lnSpc>
                <a:spcPct val="200000"/>
              </a:lnSpc>
            </a:pPr>
            <a:r>
              <a:rPr lang="he-IL" sz="2000" b="1" kern="0" dirty="0" smtClean="0">
                <a:solidFill>
                  <a:srgbClr val="1F497D"/>
                </a:solidFill>
              </a:rPr>
              <a:t>התמונות הן של מוח אמיתי.</a:t>
            </a:r>
            <a:endParaRPr lang="he-IL" sz="2000" dirty="0">
              <a:solidFill>
                <a:prstClr val="black"/>
              </a:solidFill>
            </a:endParaRPr>
          </a:p>
        </p:txBody>
      </p:sp>
    </p:spTree>
    <p:extLst>
      <p:ext uri="{BB962C8B-B14F-4D97-AF65-F5344CB8AC3E}">
        <p14:creationId xmlns:p14="http://schemas.microsoft.com/office/powerpoint/2010/main" val="2266305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627" y="1667547"/>
            <a:ext cx="3994249" cy="372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8525" y="1326568"/>
            <a:ext cx="3569979" cy="370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קבוצה 1"/>
          <p:cNvGrpSpPr/>
          <p:nvPr/>
        </p:nvGrpSpPr>
        <p:grpSpPr>
          <a:xfrm>
            <a:off x="0" y="-27384"/>
            <a:ext cx="9144000" cy="936104"/>
            <a:chOff x="-101942" y="-116417"/>
            <a:chExt cx="9144000" cy="936104"/>
          </a:xfrm>
        </p:grpSpPr>
        <p:sp>
          <p:nvSpPr>
            <p:cNvPr id="40" name="Rectangle 17"/>
            <p:cNvSpPr/>
            <p:nvPr/>
          </p:nvSpPr>
          <p:spPr>
            <a:xfrm>
              <a:off x="-101942" y="-116417"/>
              <a:ext cx="9144000" cy="936104"/>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80443"/>
              <a:ext cx="8210904" cy="523220"/>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זהו את חלקי המוח המסומנים</a:t>
              </a:r>
            </a:p>
          </p:txBody>
        </p:sp>
      </p:grpSp>
      <p:sp>
        <p:nvSpPr>
          <p:cNvPr id="15" name="מלבן 14"/>
          <p:cNvSpPr/>
          <p:nvPr/>
        </p:nvSpPr>
        <p:spPr>
          <a:xfrm>
            <a:off x="4860032" y="4758243"/>
            <a:ext cx="385041" cy="820417"/>
          </a:xfrm>
          <a:prstGeom prst="rect">
            <a:avLst/>
          </a:prstGeom>
        </p:spPr>
        <p:txBody>
          <a:bodyPr wrap="none">
            <a:spAutoFit/>
          </a:bodyPr>
          <a:lstStyle/>
          <a:p>
            <a:pPr>
              <a:lnSpc>
                <a:spcPct val="200000"/>
              </a:lnSpc>
            </a:pPr>
            <a:r>
              <a:rPr lang="he-IL" sz="2800" b="1" kern="0" dirty="0" smtClean="0">
                <a:solidFill>
                  <a:srgbClr val="1F497D"/>
                </a:solidFill>
              </a:rPr>
              <a:t>1</a:t>
            </a:r>
            <a:endParaRPr lang="he-IL" sz="2800" dirty="0">
              <a:solidFill>
                <a:prstClr val="black"/>
              </a:solidFill>
            </a:endParaRPr>
          </a:p>
        </p:txBody>
      </p:sp>
      <p:sp>
        <p:nvSpPr>
          <p:cNvPr id="16" name="מלבן 15"/>
          <p:cNvSpPr/>
          <p:nvPr/>
        </p:nvSpPr>
        <p:spPr>
          <a:xfrm>
            <a:off x="995786" y="5163161"/>
            <a:ext cx="2165978" cy="830997"/>
          </a:xfrm>
          <a:prstGeom prst="rect">
            <a:avLst/>
          </a:prstGeom>
        </p:spPr>
        <p:txBody>
          <a:bodyPr wrap="none">
            <a:spAutoFit/>
          </a:bodyPr>
          <a:lstStyle/>
          <a:p>
            <a:pPr>
              <a:lnSpc>
                <a:spcPct val="200000"/>
              </a:lnSpc>
            </a:pPr>
            <a:r>
              <a:rPr lang="he-IL" sz="2400" b="1" kern="0" dirty="0" smtClean="0">
                <a:solidFill>
                  <a:srgbClr val="1F497D"/>
                </a:solidFill>
              </a:rPr>
              <a:t>חתך רוחב במוח</a:t>
            </a:r>
            <a:endParaRPr lang="he-IL" sz="2400" dirty="0">
              <a:solidFill>
                <a:prstClr val="black"/>
              </a:solidFill>
            </a:endParaRPr>
          </a:p>
        </p:txBody>
      </p:sp>
      <p:sp>
        <p:nvSpPr>
          <p:cNvPr id="20" name="מלבן 19"/>
          <p:cNvSpPr/>
          <p:nvPr/>
        </p:nvSpPr>
        <p:spPr>
          <a:xfrm>
            <a:off x="6004884" y="5070651"/>
            <a:ext cx="2637260" cy="830997"/>
          </a:xfrm>
          <a:prstGeom prst="rect">
            <a:avLst/>
          </a:prstGeom>
        </p:spPr>
        <p:txBody>
          <a:bodyPr wrap="none">
            <a:spAutoFit/>
          </a:bodyPr>
          <a:lstStyle/>
          <a:p>
            <a:pPr>
              <a:lnSpc>
                <a:spcPct val="200000"/>
              </a:lnSpc>
            </a:pPr>
            <a:r>
              <a:rPr lang="he-IL" sz="2400" b="1" kern="0" dirty="0" smtClean="0">
                <a:solidFill>
                  <a:srgbClr val="1F497D"/>
                </a:solidFill>
              </a:rPr>
              <a:t>המוח – מבט מאחור</a:t>
            </a:r>
            <a:endParaRPr lang="he-IL" sz="2400" dirty="0">
              <a:solidFill>
                <a:prstClr val="black"/>
              </a:solidFill>
            </a:endParaRPr>
          </a:p>
        </p:txBody>
      </p:sp>
      <p:sp>
        <p:nvSpPr>
          <p:cNvPr id="21" name="מלבן 20"/>
          <p:cNvSpPr/>
          <p:nvPr/>
        </p:nvSpPr>
        <p:spPr>
          <a:xfrm>
            <a:off x="4487356" y="2334680"/>
            <a:ext cx="385041" cy="820417"/>
          </a:xfrm>
          <a:prstGeom prst="rect">
            <a:avLst/>
          </a:prstGeom>
        </p:spPr>
        <p:txBody>
          <a:bodyPr wrap="none">
            <a:spAutoFit/>
          </a:bodyPr>
          <a:lstStyle/>
          <a:p>
            <a:pPr>
              <a:lnSpc>
                <a:spcPct val="200000"/>
              </a:lnSpc>
            </a:pPr>
            <a:r>
              <a:rPr lang="he-IL" sz="2800" b="1" kern="0" dirty="0" smtClean="0">
                <a:solidFill>
                  <a:srgbClr val="1F497D"/>
                </a:solidFill>
              </a:rPr>
              <a:t>3</a:t>
            </a:r>
            <a:endParaRPr lang="he-IL" sz="2800" dirty="0">
              <a:solidFill>
                <a:prstClr val="black"/>
              </a:solidFill>
            </a:endParaRPr>
          </a:p>
        </p:txBody>
      </p:sp>
      <p:sp>
        <p:nvSpPr>
          <p:cNvPr id="25" name="מלבן 24"/>
          <p:cNvSpPr/>
          <p:nvPr/>
        </p:nvSpPr>
        <p:spPr>
          <a:xfrm>
            <a:off x="3491880" y="980728"/>
            <a:ext cx="385041" cy="820417"/>
          </a:xfrm>
          <a:prstGeom prst="rect">
            <a:avLst/>
          </a:prstGeom>
        </p:spPr>
        <p:txBody>
          <a:bodyPr wrap="none">
            <a:spAutoFit/>
          </a:bodyPr>
          <a:lstStyle/>
          <a:p>
            <a:pPr>
              <a:lnSpc>
                <a:spcPct val="200000"/>
              </a:lnSpc>
            </a:pPr>
            <a:r>
              <a:rPr lang="he-IL" sz="2800" b="1" kern="0" dirty="0" smtClean="0">
                <a:solidFill>
                  <a:srgbClr val="1F497D"/>
                </a:solidFill>
              </a:rPr>
              <a:t>4</a:t>
            </a:r>
            <a:endParaRPr lang="he-IL" sz="2800" dirty="0">
              <a:solidFill>
                <a:prstClr val="black"/>
              </a:solidFill>
            </a:endParaRPr>
          </a:p>
        </p:txBody>
      </p:sp>
      <p:sp>
        <p:nvSpPr>
          <p:cNvPr id="26" name="מלבן 25"/>
          <p:cNvSpPr/>
          <p:nvPr/>
        </p:nvSpPr>
        <p:spPr>
          <a:xfrm>
            <a:off x="4691015" y="3685797"/>
            <a:ext cx="385041" cy="820417"/>
          </a:xfrm>
          <a:prstGeom prst="rect">
            <a:avLst/>
          </a:prstGeom>
        </p:spPr>
        <p:txBody>
          <a:bodyPr wrap="none">
            <a:spAutoFit/>
          </a:bodyPr>
          <a:lstStyle/>
          <a:p>
            <a:pPr>
              <a:lnSpc>
                <a:spcPct val="200000"/>
              </a:lnSpc>
            </a:pPr>
            <a:r>
              <a:rPr lang="he-IL" sz="2800" b="1" kern="0" dirty="0" smtClean="0">
                <a:solidFill>
                  <a:srgbClr val="1F497D"/>
                </a:solidFill>
              </a:rPr>
              <a:t>2</a:t>
            </a:r>
            <a:endParaRPr lang="he-IL" sz="2800" dirty="0">
              <a:solidFill>
                <a:prstClr val="black"/>
              </a:solidFill>
            </a:endParaRPr>
          </a:p>
        </p:txBody>
      </p:sp>
      <p:cxnSp>
        <p:nvCxnSpPr>
          <p:cNvPr id="27" name="מחבר ישר 26"/>
          <p:cNvCxnSpPr/>
          <p:nvPr/>
        </p:nvCxnSpPr>
        <p:spPr>
          <a:xfrm>
            <a:off x="4947334" y="2910744"/>
            <a:ext cx="1424866"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a:off x="5160563" y="4254187"/>
            <a:ext cx="1211637"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a:off x="3059832" y="2910744"/>
            <a:ext cx="1384204"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flipV="1">
            <a:off x="5201988" y="4668042"/>
            <a:ext cx="2121526" cy="619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26283" y="4506214"/>
            <a:ext cx="2133749" cy="781361"/>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a:off x="3428452" y="4254187"/>
            <a:ext cx="1215556"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flipV="1">
            <a:off x="2078775" y="1667547"/>
            <a:ext cx="1480638" cy="1171189"/>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מלבן 40"/>
          <p:cNvSpPr/>
          <p:nvPr/>
        </p:nvSpPr>
        <p:spPr>
          <a:xfrm>
            <a:off x="3023638" y="1700808"/>
            <a:ext cx="3564586" cy="1114408"/>
          </a:xfrm>
          <a:prstGeom prst="rect">
            <a:avLst/>
          </a:prstGeom>
        </p:spPr>
        <p:txBody>
          <a:bodyPr wrap="square">
            <a:spAutoFit/>
          </a:bodyPr>
          <a:lstStyle/>
          <a:p>
            <a:pPr algn="ctr">
              <a:lnSpc>
                <a:spcPct val="200000"/>
              </a:lnSpc>
            </a:pPr>
            <a:r>
              <a:rPr lang="he-IL" b="1" kern="0" dirty="0" smtClean="0">
                <a:solidFill>
                  <a:srgbClr val="C00000"/>
                </a:solidFill>
              </a:rPr>
              <a:t>המוח הגדול – </a:t>
            </a:r>
          </a:p>
          <a:p>
            <a:pPr algn="ctr">
              <a:lnSpc>
                <a:spcPct val="200000"/>
              </a:lnSpc>
            </a:pPr>
            <a:r>
              <a:rPr lang="he-IL" b="1" kern="0" dirty="0" smtClean="0">
                <a:solidFill>
                  <a:srgbClr val="C00000"/>
                </a:solidFill>
              </a:rPr>
              <a:t>ההמיספרה השמאלית</a:t>
            </a:r>
            <a:endParaRPr lang="he-IL" dirty="0">
              <a:solidFill>
                <a:srgbClr val="C00000"/>
              </a:solidFill>
            </a:endParaRPr>
          </a:p>
        </p:txBody>
      </p:sp>
      <p:sp>
        <p:nvSpPr>
          <p:cNvPr id="42" name="מלבן 41"/>
          <p:cNvSpPr/>
          <p:nvPr/>
        </p:nvSpPr>
        <p:spPr>
          <a:xfrm>
            <a:off x="4499992" y="5205945"/>
            <a:ext cx="1066318" cy="560410"/>
          </a:xfrm>
          <a:prstGeom prst="rect">
            <a:avLst/>
          </a:prstGeom>
        </p:spPr>
        <p:txBody>
          <a:bodyPr wrap="none">
            <a:spAutoFit/>
          </a:bodyPr>
          <a:lstStyle/>
          <a:p>
            <a:pPr>
              <a:lnSpc>
                <a:spcPct val="200000"/>
              </a:lnSpc>
            </a:pPr>
            <a:r>
              <a:rPr lang="he-IL" b="1" kern="0" dirty="0" smtClean="0">
                <a:solidFill>
                  <a:srgbClr val="C00000"/>
                </a:solidFill>
              </a:rPr>
              <a:t>גזע המוח</a:t>
            </a:r>
            <a:endParaRPr lang="he-IL" dirty="0">
              <a:solidFill>
                <a:srgbClr val="C00000"/>
              </a:solidFill>
            </a:endParaRPr>
          </a:p>
        </p:txBody>
      </p:sp>
      <p:sp>
        <p:nvSpPr>
          <p:cNvPr id="43" name="מלבן 42"/>
          <p:cNvSpPr/>
          <p:nvPr/>
        </p:nvSpPr>
        <p:spPr>
          <a:xfrm>
            <a:off x="3779912" y="1068390"/>
            <a:ext cx="1210588" cy="560410"/>
          </a:xfrm>
          <a:prstGeom prst="rect">
            <a:avLst/>
          </a:prstGeom>
        </p:spPr>
        <p:txBody>
          <a:bodyPr wrap="none">
            <a:spAutoFit/>
          </a:bodyPr>
          <a:lstStyle/>
          <a:p>
            <a:pPr>
              <a:lnSpc>
                <a:spcPct val="200000"/>
              </a:lnSpc>
            </a:pPr>
            <a:r>
              <a:rPr lang="he-IL" b="1" kern="0" dirty="0" smtClean="0">
                <a:solidFill>
                  <a:srgbClr val="C00000"/>
                </a:solidFill>
              </a:rPr>
              <a:t>קורת המוח</a:t>
            </a:r>
            <a:endParaRPr lang="he-IL" dirty="0">
              <a:solidFill>
                <a:srgbClr val="C00000"/>
              </a:solidFill>
            </a:endParaRPr>
          </a:p>
        </p:txBody>
      </p:sp>
      <p:sp>
        <p:nvSpPr>
          <p:cNvPr id="44" name="מלבן 43"/>
          <p:cNvSpPr/>
          <p:nvPr/>
        </p:nvSpPr>
        <p:spPr>
          <a:xfrm>
            <a:off x="4283968" y="3534107"/>
            <a:ext cx="1220206" cy="560410"/>
          </a:xfrm>
          <a:prstGeom prst="rect">
            <a:avLst/>
          </a:prstGeom>
        </p:spPr>
        <p:txBody>
          <a:bodyPr wrap="none">
            <a:spAutoFit/>
          </a:bodyPr>
          <a:lstStyle/>
          <a:p>
            <a:pPr>
              <a:lnSpc>
                <a:spcPct val="200000"/>
              </a:lnSpc>
            </a:pPr>
            <a:r>
              <a:rPr lang="he-IL" b="1" kern="0" dirty="0" smtClean="0">
                <a:solidFill>
                  <a:srgbClr val="C00000"/>
                </a:solidFill>
              </a:rPr>
              <a:t>המוח הקטן</a:t>
            </a:r>
            <a:endParaRPr lang="he-IL" dirty="0">
              <a:solidFill>
                <a:srgbClr val="C00000"/>
              </a:solidFill>
            </a:endParaRPr>
          </a:p>
        </p:txBody>
      </p:sp>
      <p:sp>
        <p:nvSpPr>
          <p:cNvPr id="33" name="מלבן 32"/>
          <p:cNvSpPr/>
          <p:nvPr/>
        </p:nvSpPr>
        <p:spPr>
          <a:xfrm>
            <a:off x="3387513" y="6021288"/>
            <a:ext cx="2996333" cy="612412"/>
          </a:xfrm>
          <a:prstGeom prst="rect">
            <a:avLst/>
          </a:prstGeom>
        </p:spPr>
        <p:txBody>
          <a:bodyPr wrap="none">
            <a:spAutoFit/>
          </a:bodyPr>
          <a:lstStyle/>
          <a:p>
            <a:pPr>
              <a:lnSpc>
                <a:spcPct val="200000"/>
              </a:lnSpc>
            </a:pPr>
            <a:r>
              <a:rPr lang="he-IL" sz="2000" b="1" kern="0" dirty="0" smtClean="0">
                <a:solidFill>
                  <a:srgbClr val="1F497D"/>
                </a:solidFill>
              </a:rPr>
              <a:t>התמונות הן של מוח אמיתי.</a:t>
            </a:r>
            <a:endParaRPr lang="he-IL" sz="2000" dirty="0">
              <a:solidFill>
                <a:prstClr val="black"/>
              </a:solidFill>
            </a:endParaRPr>
          </a:p>
        </p:txBody>
      </p:sp>
    </p:spTree>
    <p:extLst>
      <p:ext uri="{BB962C8B-B14F-4D97-AF65-F5344CB8AC3E}">
        <p14:creationId xmlns:p14="http://schemas.microsoft.com/office/powerpoint/2010/main" val="111823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3202" y="17110522"/>
            <a:ext cx="8909353" cy="973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מלבן 23"/>
          <p:cNvSpPr/>
          <p:nvPr/>
        </p:nvSpPr>
        <p:spPr>
          <a:xfrm>
            <a:off x="4283968" y="229787"/>
            <a:ext cx="986167" cy="1682192"/>
          </a:xfrm>
          <a:prstGeom prst="rect">
            <a:avLst/>
          </a:prstGeom>
        </p:spPr>
        <p:txBody>
          <a:bodyPr wrap="none">
            <a:spAutoFit/>
          </a:bodyPr>
          <a:lstStyle/>
          <a:p>
            <a:pPr>
              <a:lnSpc>
                <a:spcPct val="200000"/>
              </a:lnSpc>
            </a:pPr>
            <a:r>
              <a:rPr lang="he-IL" sz="2800" b="1" kern="0" dirty="0" smtClean="0">
                <a:solidFill>
                  <a:srgbClr val="1F497D"/>
                </a:solidFill>
              </a:rPr>
              <a:t>חלקי </a:t>
            </a:r>
          </a:p>
          <a:p>
            <a:pPr>
              <a:lnSpc>
                <a:spcPct val="200000"/>
              </a:lnSpc>
            </a:pPr>
            <a:r>
              <a:rPr lang="he-IL" sz="2800" b="1" kern="0" dirty="0" smtClean="0">
                <a:solidFill>
                  <a:srgbClr val="1F497D"/>
                </a:solidFill>
              </a:rPr>
              <a:t>המוח</a:t>
            </a:r>
            <a:endParaRPr lang="he-IL" sz="2800" dirty="0">
              <a:solidFill>
                <a:prstClr val="black"/>
              </a:solidFill>
            </a:endParaRPr>
          </a:p>
        </p:txBody>
      </p:sp>
      <p:grpSp>
        <p:nvGrpSpPr>
          <p:cNvPr id="5" name="קבוצה 4"/>
          <p:cNvGrpSpPr/>
          <p:nvPr/>
        </p:nvGrpSpPr>
        <p:grpSpPr>
          <a:xfrm>
            <a:off x="5462356" y="0"/>
            <a:ext cx="3681644" cy="3284985"/>
            <a:chOff x="5462356" y="0"/>
            <a:chExt cx="3681644" cy="3284985"/>
          </a:xfrm>
        </p:grpSpPr>
        <p:sp>
          <p:nvSpPr>
            <p:cNvPr id="11" name="מלבן 10"/>
            <p:cNvSpPr/>
            <p:nvPr/>
          </p:nvSpPr>
          <p:spPr>
            <a:xfrm>
              <a:off x="5462356" y="0"/>
              <a:ext cx="3681644" cy="3284985"/>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0" name="מלבן 19"/>
            <p:cNvSpPr/>
            <p:nvPr/>
          </p:nvSpPr>
          <p:spPr>
            <a:xfrm>
              <a:off x="5652615" y="188640"/>
              <a:ext cx="3311873" cy="2954655"/>
            </a:xfrm>
            <a:prstGeom prst="rect">
              <a:avLst/>
            </a:prstGeom>
          </p:spPr>
          <p:txBody>
            <a:bodyPr wrap="square">
              <a:spAutoFit/>
            </a:bodyPr>
            <a:lstStyle/>
            <a:p>
              <a:r>
                <a:rPr lang="he-IL" sz="2400" b="1" dirty="0">
                  <a:solidFill>
                    <a:prstClr val="white"/>
                  </a:solidFill>
                </a:rPr>
                <a:t>המוח הגדול </a:t>
              </a:r>
            </a:p>
            <a:p>
              <a:pPr marL="285750" indent="-285750">
                <a:buFontTx/>
                <a:buChar char="-"/>
              </a:pPr>
              <a:r>
                <a:rPr lang="he-IL" dirty="0" smtClean="0">
                  <a:solidFill>
                    <a:prstClr val="white"/>
                  </a:solidFill>
                </a:rPr>
                <a:t>מקבל </a:t>
              </a:r>
              <a:r>
                <a:rPr lang="he-IL" dirty="0">
                  <a:solidFill>
                    <a:prstClr val="white"/>
                  </a:solidFill>
                </a:rPr>
                <a:t>גירוי מהחושים ומתאי חישה בגוף, ומעבד אותו לתחושות המגיעות לתודעה.</a:t>
              </a:r>
            </a:p>
            <a:p>
              <a:pPr marL="285750" indent="-285750">
                <a:buFontTx/>
                <a:buChar char="-"/>
              </a:pPr>
              <a:r>
                <a:rPr lang="he-IL" dirty="0" smtClean="0">
                  <a:solidFill>
                    <a:prstClr val="white"/>
                  </a:solidFill>
                </a:rPr>
                <a:t>מפעיל </a:t>
              </a:r>
              <a:r>
                <a:rPr lang="he-IL" dirty="0">
                  <a:solidFill>
                    <a:prstClr val="white"/>
                  </a:solidFill>
                </a:rPr>
                <a:t>את התנועות הרצוניות והמוּדעוֹת של איברי הגוף השונים ושל הגוף כולו באמצעות שרירי השלד. </a:t>
              </a:r>
            </a:p>
            <a:p>
              <a:pPr marL="285750" indent="-285750">
                <a:buFontTx/>
                <a:buChar char="-"/>
              </a:pPr>
              <a:r>
                <a:rPr lang="he-IL" dirty="0" smtClean="0">
                  <a:solidFill>
                    <a:prstClr val="white"/>
                  </a:solidFill>
                </a:rPr>
                <a:t>מקיים </a:t>
              </a:r>
              <a:r>
                <a:rPr lang="he-IL" dirty="0">
                  <a:solidFill>
                    <a:prstClr val="white"/>
                  </a:solidFill>
                </a:rPr>
                <a:t>את כל סוגי הפעולות השכליות, כגון </a:t>
              </a:r>
              <a:r>
                <a:rPr lang="he-IL" dirty="0" smtClean="0">
                  <a:solidFill>
                    <a:prstClr val="white"/>
                  </a:solidFill>
                </a:rPr>
                <a:t>חשיבה וזכירה.</a:t>
              </a:r>
              <a:endParaRPr lang="he-IL" dirty="0">
                <a:solidFill>
                  <a:prstClr val="white"/>
                </a:solidFill>
              </a:endParaRPr>
            </a:p>
          </p:txBody>
        </p:sp>
      </p:grpSp>
      <p:grpSp>
        <p:nvGrpSpPr>
          <p:cNvPr id="2" name="קבוצה 1"/>
          <p:cNvGrpSpPr/>
          <p:nvPr/>
        </p:nvGrpSpPr>
        <p:grpSpPr>
          <a:xfrm>
            <a:off x="5412580" y="3512621"/>
            <a:ext cx="3731420" cy="3345379"/>
            <a:chOff x="5412580" y="3512621"/>
            <a:chExt cx="3731420" cy="3345379"/>
          </a:xfrm>
        </p:grpSpPr>
        <p:sp>
          <p:nvSpPr>
            <p:cNvPr id="26" name="מלבן 25"/>
            <p:cNvSpPr/>
            <p:nvPr/>
          </p:nvSpPr>
          <p:spPr>
            <a:xfrm>
              <a:off x="5412580" y="3512621"/>
              <a:ext cx="3731420" cy="3345379"/>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 name="מלבן 21"/>
            <p:cNvSpPr/>
            <p:nvPr/>
          </p:nvSpPr>
          <p:spPr>
            <a:xfrm>
              <a:off x="5652119" y="3587533"/>
              <a:ext cx="3178761" cy="2954655"/>
            </a:xfrm>
            <a:prstGeom prst="rect">
              <a:avLst/>
            </a:prstGeom>
          </p:spPr>
          <p:txBody>
            <a:bodyPr wrap="square">
              <a:spAutoFit/>
            </a:bodyPr>
            <a:lstStyle/>
            <a:p>
              <a:r>
                <a:rPr lang="he-IL" sz="2400" b="1" dirty="0">
                  <a:solidFill>
                    <a:prstClr val="white"/>
                  </a:solidFill>
                </a:rPr>
                <a:t>המוח </a:t>
              </a:r>
              <a:r>
                <a:rPr lang="he-IL" sz="2400" b="1" dirty="0" smtClean="0">
                  <a:solidFill>
                    <a:prstClr val="white"/>
                  </a:solidFill>
                </a:rPr>
                <a:t>הקטן </a:t>
              </a:r>
            </a:p>
            <a:p>
              <a:pPr marL="171450" indent="-171450">
                <a:buFontTx/>
                <a:buChar char="-"/>
              </a:pPr>
              <a:r>
                <a:rPr lang="he-IL" dirty="0" smtClean="0">
                  <a:solidFill>
                    <a:prstClr val="white"/>
                  </a:solidFill>
                </a:rPr>
                <a:t>קולט </a:t>
              </a:r>
              <a:r>
                <a:rPr lang="he-IL" dirty="0">
                  <a:solidFill>
                    <a:prstClr val="white"/>
                  </a:solidFill>
                </a:rPr>
                <a:t>גירויים ומקבל מידע על תנוחות הגוף ויציבותו. </a:t>
              </a:r>
              <a:endParaRPr lang="he-IL" dirty="0" smtClean="0">
                <a:solidFill>
                  <a:prstClr val="white"/>
                </a:solidFill>
              </a:endParaRPr>
            </a:p>
            <a:p>
              <a:pPr marL="171450" indent="-171450">
                <a:buFontTx/>
                <a:buChar char="-"/>
              </a:pPr>
              <a:r>
                <a:rPr lang="he-IL" dirty="0" smtClean="0">
                  <a:solidFill>
                    <a:prstClr val="white"/>
                  </a:solidFill>
                </a:rPr>
                <a:t>מאפשר </a:t>
              </a:r>
              <a:r>
                <a:rPr lang="he-IL" dirty="0">
                  <a:solidFill>
                    <a:prstClr val="white"/>
                  </a:solidFill>
                </a:rPr>
                <a:t>תנועות מתואמות של איברי הגוף השונים ושמירה על שיווי המשקל. </a:t>
              </a:r>
              <a:endParaRPr lang="he-IL" dirty="0" smtClean="0">
                <a:solidFill>
                  <a:prstClr val="white"/>
                </a:solidFill>
              </a:endParaRPr>
            </a:p>
            <a:p>
              <a:pPr marL="171450" indent="-171450">
                <a:buFontTx/>
                <a:buChar char="-"/>
              </a:pPr>
              <a:r>
                <a:rPr lang="he-IL" dirty="0" smtClean="0">
                  <a:solidFill>
                    <a:prstClr val="white"/>
                  </a:solidFill>
                </a:rPr>
                <a:t>במוח </a:t>
              </a:r>
              <a:r>
                <a:rPr lang="he-IL" dirty="0">
                  <a:solidFill>
                    <a:prstClr val="white"/>
                  </a:solidFill>
                </a:rPr>
                <a:t>הקטן נשמרות מיומנויות טכניות שנרכשו לאורך זמן, </a:t>
              </a:r>
              <a:r>
                <a:rPr lang="he-IL" dirty="0" smtClean="0">
                  <a:solidFill>
                    <a:prstClr val="white"/>
                  </a:solidFill>
                </a:rPr>
                <a:t>לדוגמה </a:t>
              </a:r>
              <a:r>
                <a:rPr lang="he-IL" dirty="0">
                  <a:solidFill>
                    <a:prstClr val="white"/>
                  </a:solidFill>
                </a:rPr>
                <a:t>מיומנות הרכיבה על אופניים.</a:t>
              </a:r>
            </a:p>
          </p:txBody>
        </p:sp>
      </p:grpSp>
      <p:sp>
        <p:nvSpPr>
          <p:cNvPr id="25" name="מלבן 24"/>
          <p:cNvSpPr/>
          <p:nvPr/>
        </p:nvSpPr>
        <p:spPr>
          <a:xfrm>
            <a:off x="0" y="-1"/>
            <a:ext cx="4139953" cy="3789041"/>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p:nvGrpSpPr>
          <p:cNvPr id="3" name="קבוצה 2"/>
          <p:cNvGrpSpPr/>
          <p:nvPr/>
        </p:nvGrpSpPr>
        <p:grpSpPr>
          <a:xfrm>
            <a:off x="-76754" y="4545701"/>
            <a:ext cx="4216707" cy="2357973"/>
            <a:chOff x="-76754" y="4545701"/>
            <a:chExt cx="4216707" cy="2357973"/>
          </a:xfrm>
        </p:grpSpPr>
        <p:sp>
          <p:nvSpPr>
            <p:cNvPr id="27" name="מלבן 26"/>
            <p:cNvSpPr/>
            <p:nvPr/>
          </p:nvSpPr>
          <p:spPr>
            <a:xfrm>
              <a:off x="-28399" y="4545701"/>
              <a:ext cx="4168352" cy="2357973"/>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1" name="מלבן 20"/>
            <p:cNvSpPr/>
            <p:nvPr/>
          </p:nvSpPr>
          <p:spPr>
            <a:xfrm>
              <a:off x="-76754" y="4545702"/>
              <a:ext cx="3941885" cy="2123658"/>
            </a:xfrm>
            <a:prstGeom prst="rect">
              <a:avLst/>
            </a:prstGeom>
          </p:spPr>
          <p:txBody>
            <a:bodyPr wrap="square">
              <a:spAutoFit/>
            </a:bodyPr>
            <a:lstStyle/>
            <a:p>
              <a:r>
                <a:rPr lang="he-IL" b="1" dirty="0" smtClean="0">
                  <a:solidFill>
                    <a:prstClr val="white"/>
                  </a:solidFill>
                </a:rPr>
                <a:t>     </a:t>
              </a:r>
              <a:r>
                <a:rPr lang="he-IL" sz="2400" b="1" dirty="0" smtClean="0">
                  <a:solidFill>
                    <a:prstClr val="white"/>
                  </a:solidFill>
                </a:rPr>
                <a:t>גזע המוח</a:t>
              </a:r>
            </a:p>
            <a:p>
              <a:pPr marL="285750" indent="-285750">
                <a:buFontTx/>
                <a:buChar char="-"/>
              </a:pPr>
              <a:r>
                <a:rPr lang="he-IL" dirty="0" smtClean="0">
                  <a:solidFill>
                    <a:prstClr val="white"/>
                  </a:solidFill>
                </a:rPr>
                <a:t>יש </a:t>
              </a:r>
              <a:r>
                <a:rPr lang="he-IL" dirty="0">
                  <a:solidFill>
                    <a:prstClr val="white"/>
                  </a:solidFill>
                </a:rPr>
                <a:t>בו מרכזים השולטים על פעולות החיים הבסיסיות החיוניות לקיום הגוף, כגון פעולת הלב והריאות ושאר האיברים הפנימיים (ולכן יש המכנים אותו "המוח ההישרדותי"). </a:t>
              </a:r>
            </a:p>
            <a:p>
              <a:pPr marL="285750" indent="-285750">
                <a:buFontTx/>
                <a:buChar char="-"/>
              </a:pPr>
              <a:r>
                <a:rPr lang="he-IL" dirty="0" smtClean="0">
                  <a:solidFill>
                    <a:prstClr val="white"/>
                  </a:solidFill>
                </a:rPr>
                <a:t>כל </a:t>
              </a:r>
              <a:r>
                <a:rPr lang="he-IL" dirty="0">
                  <a:solidFill>
                    <a:prstClr val="white"/>
                  </a:solidFill>
                </a:rPr>
                <a:t>הפעולות הללו הן בלתי רצוניות.</a:t>
              </a:r>
              <a:endParaRPr lang="he-IL" dirty="0" smtClean="0">
                <a:solidFill>
                  <a:prstClr val="white"/>
                </a:solidFill>
              </a:endParaRPr>
            </a:p>
          </p:txBody>
        </p:sp>
      </p:grpSp>
      <p:pic>
        <p:nvPicPr>
          <p:cNvPr id="4100" name="Picture 4"/>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99365" l="0" r="100000"/>
                    </a14:imgEffect>
                  </a14:imgLayer>
                </a14:imgProps>
              </a:ext>
              <a:ext uri="{28A0092B-C50C-407E-A947-70E740481C1C}">
                <a14:useLocalDpi xmlns:a14="http://schemas.microsoft.com/office/drawing/2010/main"/>
              </a:ext>
            </a:extLst>
          </a:blip>
          <a:srcRect/>
          <a:stretch>
            <a:fillRect/>
          </a:stretch>
        </p:blipFill>
        <p:spPr bwMode="auto">
          <a:xfrm>
            <a:off x="3080848" y="2060848"/>
            <a:ext cx="3186607" cy="2788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מחבר ישר 30"/>
          <p:cNvCxnSpPr/>
          <p:nvPr/>
        </p:nvCxnSpPr>
        <p:spPr>
          <a:xfrm>
            <a:off x="2758334" y="3284985"/>
            <a:ext cx="1677769" cy="141689"/>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flipV="1">
            <a:off x="5184066" y="2530243"/>
            <a:ext cx="936105" cy="39092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a:off x="5382342" y="3933056"/>
            <a:ext cx="93610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flipV="1">
            <a:off x="3775677" y="4149081"/>
            <a:ext cx="967319" cy="70004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מלבן 27"/>
          <p:cNvSpPr/>
          <p:nvPr/>
        </p:nvSpPr>
        <p:spPr>
          <a:xfrm>
            <a:off x="-28399" y="145662"/>
            <a:ext cx="3456383" cy="3139321"/>
          </a:xfrm>
          <a:prstGeom prst="rect">
            <a:avLst/>
          </a:prstGeom>
        </p:spPr>
        <p:txBody>
          <a:bodyPr wrap="square">
            <a:spAutoFit/>
          </a:bodyPr>
          <a:lstStyle/>
          <a:p>
            <a:r>
              <a:rPr lang="he-IL" sz="2400" b="1" dirty="0" smtClean="0">
                <a:solidFill>
                  <a:prstClr val="white"/>
                </a:solidFill>
              </a:rPr>
              <a:t>מוח הביניים</a:t>
            </a:r>
            <a:endParaRPr lang="he-IL" dirty="0" smtClean="0">
              <a:solidFill>
                <a:prstClr val="white"/>
              </a:solidFill>
            </a:endParaRPr>
          </a:p>
          <a:p>
            <a:r>
              <a:rPr lang="he-IL" dirty="0">
                <a:solidFill>
                  <a:prstClr val="white"/>
                </a:solidFill>
              </a:rPr>
              <a:t> </a:t>
            </a:r>
            <a:r>
              <a:rPr lang="he-IL" dirty="0" smtClean="0">
                <a:solidFill>
                  <a:prstClr val="white"/>
                </a:solidFill>
              </a:rPr>
              <a:t>- שולט </a:t>
            </a:r>
            <a:r>
              <a:rPr lang="he-IL" dirty="0">
                <a:solidFill>
                  <a:prstClr val="white"/>
                </a:solidFill>
              </a:rPr>
              <a:t>על מערכת העצבים </a:t>
            </a:r>
            <a:r>
              <a:rPr lang="he-IL" dirty="0" smtClean="0">
                <a:solidFill>
                  <a:prstClr val="white"/>
                </a:solidFill>
              </a:rPr>
              <a:t> </a:t>
            </a:r>
          </a:p>
          <a:p>
            <a:r>
              <a:rPr lang="he-IL" dirty="0" smtClean="0">
                <a:solidFill>
                  <a:prstClr val="white"/>
                </a:solidFill>
              </a:rPr>
              <a:t>   האוטונומית </a:t>
            </a:r>
            <a:r>
              <a:rPr lang="he-IL" dirty="0">
                <a:solidFill>
                  <a:prstClr val="white"/>
                </a:solidFill>
              </a:rPr>
              <a:t>ומווסת באמצעותה את </a:t>
            </a:r>
            <a:endParaRPr lang="he-IL" dirty="0" smtClean="0">
              <a:solidFill>
                <a:prstClr val="white"/>
              </a:solidFill>
            </a:endParaRPr>
          </a:p>
          <a:p>
            <a:r>
              <a:rPr lang="he-IL" dirty="0" smtClean="0">
                <a:solidFill>
                  <a:prstClr val="white"/>
                </a:solidFill>
              </a:rPr>
              <a:t>   פעולת </a:t>
            </a:r>
            <a:r>
              <a:rPr lang="he-IL" dirty="0">
                <a:solidFill>
                  <a:prstClr val="white"/>
                </a:solidFill>
              </a:rPr>
              <a:t>איברי הגוף הפנימיים. </a:t>
            </a:r>
            <a:endParaRPr lang="he-IL" dirty="0" smtClean="0">
              <a:solidFill>
                <a:prstClr val="white"/>
              </a:solidFill>
            </a:endParaRPr>
          </a:p>
          <a:p>
            <a:r>
              <a:rPr lang="he-IL" dirty="0" smtClean="0">
                <a:solidFill>
                  <a:prstClr val="white"/>
                </a:solidFill>
              </a:rPr>
              <a:t>-  בעל </a:t>
            </a:r>
            <a:r>
              <a:rPr lang="he-IL" dirty="0">
                <a:solidFill>
                  <a:prstClr val="white"/>
                </a:solidFill>
              </a:rPr>
              <a:t>תפקוד מרכזי בשמירת </a:t>
            </a:r>
            <a:endParaRPr lang="he-IL" dirty="0" smtClean="0">
              <a:solidFill>
                <a:prstClr val="white"/>
              </a:solidFill>
            </a:endParaRPr>
          </a:p>
          <a:p>
            <a:r>
              <a:rPr lang="he-IL" dirty="0">
                <a:solidFill>
                  <a:prstClr val="white"/>
                </a:solidFill>
              </a:rPr>
              <a:t> </a:t>
            </a:r>
            <a:r>
              <a:rPr lang="he-IL" dirty="0" smtClean="0">
                <a:solidFill>
                  <a:prstClr val="white"/>
                </a:solidFill>
              </a:rPr>
              <a:t>   ההומיאוסטזיס </a:t>
            </a:r>
            <a:r>
              <a:rPr lang="he-IL" dirty="0">
                <a:solidFill>
                  <a:prstClr val="white"/>
                </a:solidFill>
              </a:rPr>
              <a:t>בגוף.</a:t>
            </a:r>
          </a:p>
          <a:p>
            <a:r>
              <a:rPr lang="he-IL" dirty="0" smtClean="0">
                <a:solidFill>
                  <a:prstClr val="white"/>
                </a:solidFill>
              </a:rPr>
              <a:t>-  מעבד </a:t>
            </a:r>
            <a:r>
              <a:rPr lang="he-IL" dirty="0">
                <a:solidFill>
                  <a:prstClr val="white"/>
                </a:solidFill>
              </a:rPr>
              <a:t>עיבוד ראשוני של תחושות </a:t>
            </a:r>
            <a:r>
              <a:rPr lang="he-IL" dirty="0" smtClean="0">
                <a:solidFill>
                  <a:prstClr val="white"/>
                </a:solidFill>
              </a:rPr>
              <a:t> </a:t>
            </a:r>
          </a:p>
          <a:p>
            <a:r>
              <a:rPr lang="he-IL" dirty="0" smtClean="0">
                <a:solidFill>
                  <a:prstClr val="white"/>
                </a:solidFill>
              </a:rPr>
              <a:t>    פנימיות </a:t>
            </a:r>
            <a:r>
              <a:rPr lang="he-IL" dirty="0">
                <a:solidFill>
                  <a:prstClr val="white"/>
                </a:solidFill>
              </a:rPr>
              <a:t>כמו רעב וצמא ושל רגשות </a:t>
            </a:r>
            <a:endParaRPr lang="he-IL" dirty="0" smtClean="0">
              <a:solidFill>
                <a:prstClr val="white"/>
              </a:solidFill>
            </a:endParaRPr>
          </a:p>
          <a:p>
            <a:r>
              <a:rPr lang="he-IL" dirty="0" smtClean="0">
                <a:solidFill>
                  <a:prstClr val="white"/>
                </a:solidFill>
              </a:rPr>
              <a:t>    כמו </a:t>
            </a:r>
            <a:r>
              <a:rPr lang="he-IL" dirty="0">
                <a:solidFill>
                  <a:prstClr val="white"/>
                </a:solidFill>
              </a:rPr>
              <a:t>כעס והנאה (ולכן יש המכנים </a:t>
            </a:r>
            <a:endParaRPr lang="he-IL" dirty="0" smtClean="0">
              <a:solidFill>
                <a:prstClr val="white"/>
              </a:solidFill>
            </a:endParaRPr>
          </a:p>
          <a:p>
            <a:r>
              <a:rPr lang="he-IL" dirty="0" smtClean="0">
                <a:solidFill>
                  <a:prstClr val="white"/>
                </a:solidFill>
              </a:rPr>
              <a:t>    אותו </a:t>
            </a:r>
            <a:r>
              <a:rPr lang="he-IL" dirty="0">
                <a:solidFill>
                  <a:prstClr val="white"/>
                </a:solidFill>
              </a:rPr>
              <a:t>"המוח הרגשי").</a:t>
            </a:r>
          </a:p>
          <a:p>
            <a:r>
              <a:rPr lang="he-IL" sz="1200" dirty="0" smtClean="0">
                <a:solidFill>
                  <a:prstClr val="white"/>
                </a:solidFill>
              </a:rPr>
              <a:t>                            </a:t>
            </a:r>
            <a:endParaRPr lang="he-IL" sz="1200" b="1" dirty="0" smtClean="0">
              <a:solidFill>
                <a:prstClr val="white"/>
              </a:solidFill>
            </a:endParaRPr>
          </a:p>
        </p:txBody>
      </p:sp>
    </p:spTree>
    <p:extLst>
      <p:ext uri="{BB962C8B-B14F-4D97-AF65-F5344CB8AC3E}">
        <p14:creationId xmlns:p14="http://schemas.microsoft.com/office/powerpoint/2010/main" val="336014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0" y="-27384"/>
            <a:ext cx="9252520" cy="1152128"/>
            <a:chOff x="-101942" y="-116417"/>
            <a:chExt cx="9252520" cy="1152128"/>
          </a:xfrm>
        </p:grpSpPr>
        <p:sp>
          <p:nvSpPr>
            <p:cNvPr id="40" name="Rectangle 17"/>
            <p:cNvSpPr/>
            <p:nvPr/>
          </p:nvSpPr>
          <p:spPr>
            <a:xfrm>
              <a:off x="-101942" y="-116417"/>
              <a:ext cx="9252520" cy="1152128"/>
            </a:xfrm>
            <a:prstGeom prst="rect">
              <a:avLst/>
            </a:prstGeom>
            <a:solidFill>
              <a:sysClr val="window" lastClr="FFFFFF">
                <a:lumMod val="85000"/>
              </a:sysClr>
            </a:solidFill>
            <a:ln w="12700" cap="flat" cmpd="sng" algn="ctr">
              <a:noFill/>
              <a:prstDash val="solid"/>
            </a:ln>
            <a:effectLst/>
          </p:spPr>
          <p:txBody>
            <a:bodyPr lIns="91398" tIns="45699" rIns="91398" bIns="45699" rtlCol="1"/>
            <a:lstStyle/>
            <a:p>
              <a:pPr fontAlgn="auto">
                <a:spcBef>
                  <a:spcPts val="0"/>
                </a:spcBef>
                <a:spcAft>
                  <a:spcPts val="0"/>
                </a:spcAft>
                <a:defRPr/>
              </a:pPr>
              <a:endParaRPr lang="he-IL" kern="0" dirty="0">
                <a:solidFill>
                  <a:prstClr val="black"/>
                </a:solidFill>
                <a:latin typeface="Calibri"/>
                <a:cs typeface="Arial"/>
              </a:endParaRPr>
            </a:p>
          </p:txBody>
        </p:sp>
        <p:sp>
          <p:nvSpPr>
            <p:cNvPr id="23" name="מלבן 22"/>
            <p:cNvSpPr/>
            <p:nvPr/>
          </p:nvSpPr>
          <p:spPr>
            <a:xfrm>
              <a:off x="489704" y="-11310"/>
              <a:ext cx="8210904" cy="954107"/>
            </a:xfrm>
            <a:prstGeom prst="rect">
              <a:avLst/>
            </a:prstGeom>
          </p:spPr>
          <p:txBody>
            <a:bodyPr wrap="square">
              <a:spAutoFit/>
            </a:bodyPr>
            <a:lstStyle/>
            <a:p>
              <a:pPr fontAlgn="auto">
                <a:spcBef>
                  <a:spcPts val="0"/>
                </a:spcBef>
                <a:spcAft>
                  <a:spcPts val="0"/>
                </a:spcAft>
                <a:defRPr/>
              </a:pPr>
              <a:r>
                <a:rPr lang="he-IL" sz="2800" b="1" kern="0" dirty="0" smtClean="0">
                  <a:solidFill>
                    <a:srgbClr val="1F497D"/>
                  </a:solidFill>
                </a:rPr>
                <a:t>איזה מוח (גזע המוח, המוח הקטן, או </a:t>
              </a:r>
              <a:r>
                <a:rPr lang="he-IL" sz="2800" b="1" kern="0" dirty="0">
                  <a:solidFill>
                    <a:srgbClr val="1F497D"/>
                  </a:solidFill>
                </a:rPr>
                <a:t>המוח </a:t>
              </a:r>
              <a:r>
                <a:rPr lang="he-IL" sz="2800" b="1" kern="0" dirty="0" smtClean="0">
                  <a:solidFill>
                    <a:srgbClr val="1F497D"/>
                  </a:solidFill>
                </a:rPr>
                <a:t>הגדול)</a:t>
              </a:r>
            </a:p>
            <a:p>
              <a:pPr fontAlgn="auto">
                <a:spcBef>
                  <a:spcPts val="0"/>
                </a:spcBef>
                <a:spcAft>
                  <a:spcPts val="0"/>
                </a:spcAft>
                <a:defRPr/>
              </a:pPr>
              <a:r>
                <a:rPr lang="he-IL" sz="2800" b="1" kern="0" dirty="0" smtClean="0">
                  <a:solidFill>
                    <a:srgbClr val="1F497D"/>
                  </a:solidFill>
                </a:rPr>
                <a:t>הוא </a:t>
              </a:r>
              <a:r>
                <a:rPr lang="he-IL" sz="2800" b="1" kern="0" dirty="0">
                  <a:solidFill>
                    <a:srgbClr val="1F497D"/>
                  </a:solidFill>
                </a:rPr>
                <a:t>המעורב העיקרי בפעולות הבאות: </a:t>
              </a:r>
              <a:endParaRPr lang="he-IL" sz="2800" b="1" kern="0" dirty="0" smtClean="0">
                <a:solidFill>
                  <a:srgbClr val="1F497D"/>
                </a:solidFill>
              </a:endParaRPr>
            </a:p>
          </p:txBody>
        </p:sp>
      </p:grpSp>
      <p:sp>
        <p:nvSpPr>
          <p:cNvPr id="4" name="מלבן 3"/>
          <p:cNvSpPr/>
          <p:nvPr/>
        </p:nvSpPr>
        <p:spPr>
          <a:xfrm>
            <a:off x="6079031" y="5374957"/>
            <a:ext cx="2701381" cy="646331"/>
          </a:xfrm>
          <a:prstGeom prst="rect">
            <a:avLst/>
          </a:prstGeom>
        </p:spPr>
        <p:txBody>
          <a:bodyPr wrap="none">
            <a:spAutoFit/>
          </a:bodyPr>
          <a:lstStyle/>
          <a:p>
            <a:r>
              <a:rPr lang="he-IL" b="1" kern="0" dirty="0" smtClean="0">
                <a:solidFill>
                  <a:srgbClr val="1F497D"/>
                </a:solidFill>
              </a:rPr>
              <a:t>תיאום בין תנועת האיברים </a:t>
            </a:r>
          </a:p>
          <a:p>
            <a:r>
              <a:rPr lang="he-IL" b="1" kern="0" dirty="0" smtClean="0">
                <a:solidFill>
                  <a:srgbClr val="1F497D"/>
                </a:solidFill>
              </a:rPr>
              <a:t>השונים בעת קפיצה על מוט</a:t>
            </a:r>
            <a:endParaRPr lang="he-IL" dirty="0"/>
          </a:p>
        </p:txBody>
      </p:sp>
      <p:sp>
        <p:nvSpPr>
          <p:cNvPr id="20" name="מלבן 19"/>
          <p:cNvSpPr/>
          <p:nvPr/>
        </p:nvSpPr>
        <p:spPr>
          <a:xfrm>
            <a:off x="4036829" y="5363924"/>
            <a:ext cx="1101584" cy="369332"/>
          </a:xfrm>
          <a:prstGeom prst="rect">
            <a:avLst/>
          </a:prstGeom>
        </p:spPr>
        <p:txBody>
          <a:bodyPr wrap="none">
            <a:spAutoFit/>
          </a:bodyPr>
          <a:lstStyle/>
          <a:p>
            <a:r>
              <a:rPr lang="he-IL" b="1" kern="0" dirty="0" smtClean="0">
                <a:solidFill>
                  <a:srgbClr val="1F497D"/>
                </a:solidFill>
              </a:rPr>
              <a:t>סיפור סוד</a:t>
            </a:r>
            <a:endParaRPr lang="he-IL" dirty="0"/>
          </a:p>
        </p:txBody>
      </p:sp>
      <p:sp>
        <p:nvSpPr>
          <p:cNvPr id="21" name="מלבן 20"/>
          <p:cNvSpPr/>
          <p:nvPr/>
        </p:nvSpPr>
        <p:spPr>
          <a:xfrm>
            <a:off x="1403648" y="5301208"/>
            <a:ext cx="662361" cy="369332"/>
          </a:xfrm>
          <a:prstGeom prst="rect">
            <a:avLst/>
          </a:prstGeom>
        </p:spPr>
        <p:txBody>
          <a:bodyPr wrap="none">
            <a:spAutoFit/>
          </a:bodyPr>
          <a:lstStyle/>
          <a:p>
            <a:r>
              <a:rPr lang="he-IL" b="1" kern="0" dirty="0" smtClean="0">
                <a:solidFill>
                  <a:srgbClr val="1F497D"/>
                </a:solidFill>
              </a:rPr>
              <a:t>עיכול</a:t>
            </a:r>
            <a:endParaRPr lang="he-IL" dirty="0"/>
          </a:p>
        </p:txBody>
      </p:sp>
      <p:pic>
        <p:nvPicPr>
          <p:cNvPr id="27"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6965" y="1556792"/>
            <a:ext cx="2925515" cy="377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4700" y="1557338"/>
            <a:ext cx="25146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528" y="1612665"/>
            <a:ext cx="2592288" cy="368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819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4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3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4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5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6.xml><?xml version="1.0" encoding="utf-8"?>
<a:theme xmlns:a="http://schemas.openxmlformats.org/drawingml/2006/main" name="3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7.xml><?xml version="1.0" encoding="utf-8"?>
<a:theme xmlns:a="http://schemas.openxmlformats.org/drawingml/2006/main" name="3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16636</TotalTime>
  <Words>2970</Words>
  <Application>Microsoft Office PowerPoint</Application>
  <PresentationFormat>‫הצגה על המסך (4:3)</PresentationFormat>
  <Paragraphs>412</Paragraphs>
  <Slides>43</Slides>
  <Notes>43</Notes>
  <HiddenSlides>0</HiddenSlides>
  <MMClips>0</MMClips>
  <ScaleCrop>false</ScaleCrop>
  <HeadingPairs>
    <vt:vector size="4" baseType="variant">
      <vt:variant>
        <vt:lpstr>ערכת נושא</vt:lpstr>
      </vt:variant>
      <vt:variant>
        <vt:i4>27</vt:i4>
      </vt:variant>
      <vt:variant>
        <vt:lpstr>כותרות שקופיות</vt:lpstr>
      </vt:variant>
      <vt:variant>
        <vt:i4>43</vt:i4>
      </vt:variant>
    </vt:vector>
  </HeadingPairs>
  <TitlesOfParts>
    <vt:vector size="70"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18_Office Theme</vt:lpstr>
      <vt:lpstr>41_Office Theme</vt:lpstr>
      <vt:lpstr>34_Office Theme</vt:lpstr>
      <vt:lpstr>12_Office Theme</vt:lpstr>
      <vt:lpstr>13_Office Theme</vt:lpstr>
      <vt:lpstr>20_Office Theme</vt:lpstr>
      <vt:lpstr>49_Office Theme</vt:lpstr>
      <vt:lpstr>14_Office Theme</vt:lpstr>
      <vt:lpstr>16_Office Theme</vt:lpstr>
      <vt:lpstr>17_Office Theme</vt:lpstr>
      <vt:lpstr>19_Office Theme</vt:lpstr>
      <vt:lpstr>21_Office Theme</vt:lpstr>
      <vt:lpstr>50_Office Theme</vt:lpstr>
      <vt:lpstr>22_Office Theme</vt:lpstr>
      <vt:lpstr>30_Office Theme</vt:lpstr>
      <vt:lpstr>31_Office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1230</cp:revision>
  <dcterms:created xsi:type="dcterms:W3CDTF">2010-09-05T07:07:37Z</dcterms:created>
  <dcterms:modified xsi:type="dcterms:W3CDTF">2017-09-29T12:26:48Z</dcterms:modified>
</cp:coreProperties>
</file>