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15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49774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3056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153452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341756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163863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415440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279249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230565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265448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3185573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5BC88E3-5554-482D-A1CC-CA7EEB7621D3}" type="datetimeFigureOut">
              <a:rPr lang="he-IL" smtClean="0"/>
              <a:t>י"ג/טבת/תשע"ז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2FD1EE8-4ED1-4320-A559-ED8AD11DB77A}" type="slidenum">
              <a:rPr lang="he-IL" smtClean="0"/>
              <a:t>‹#›</a:t>
            </a:fld>
            <a:endParaRPr lang="he-IL"/>
          </a:p>
        </p:txBody>
      </p:sp>
    </p:spTree>
    <p:extLst>
      <p:ext uri="{BB962C8B-B14F-4D97-AF65-F5344CB8AC3E}">
        <p14:creationId xmlns:p14="http://schemas.microsoft.com/office/powerpoint/2010/main" val="303132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BC88E3-5554-482D-A1CC-CA7EEB7621D3}" type="datetimeFigureOut">
              <a:rPr lang="he-IL" smtClean="0"/>
              <a:t>י"ג/טבת/תשע"ז</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FD1EE8-4ED1-4320-A559-ED8AD11DB77A}" type="slidenum">
              <a:rPr lang="he-IL" smtClean="0"/>
              <a:t>‹#›</a:t>
            </a:fld>
            <a:endParaRPr lang="he-IL"/>
          </a:p>
        </p:txBody>
      </p:sp>
    </p:spTree>
    <p:extLst>
      <p:ext uri="{BB962C8B-B14F-4D97-AF65-F5344CB8AC3E}">
        <p14:creationId xmlns:p14="http://schemas.microsoft.com/office/powerpoint/2010/main" val="302671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332656"/>
            <a:ext cx="8534400" cy="758952"/>
          </a:xfrm>
        </p:spPr>
        <p:txBody>
          <a:bodyPr>
            <a:noAutofit/>
          </a:bodyPr>
          <a:lstStyle/>
          <a:p>
            <a:r>
              <a:rPr lang="he-IL" sz="6000" b="1" dirty="0" smtClean="0">
                <a:solidFill>
                  <a:srgbClr val="0070C0"/>
                </a:solidFill>
                <a:latin typeface="BN Alpaca" panose="02000000000000000000" pitchFamily="2" charset="-79"/>
                <a:cs typeface="BN Alpaca" panose="02000000000000000000" pitchFamily="2" charset="-79"/>
              </a:rPr>
              <a:t>"פגישה חצי פגישה"/רחל</a:t>
            </a:r>
            <a:endParaRPr lang="he-IL" sz="6000" b="1" dirty="0">
              <a:solidFill>
                <a:srgbClr val="0070C0"/>
              </a:solidFill>
              <a:latin typeface="BN Alpaca" panose="02000000000000000000" pitchFamily="2" charset="-79"/>
              <a:cs typeface="BN Alpaca" panose="02000000000000000000" pitchFamily="2" charset="-79"/>
            </a:endParaRPr>
          </a:p>
        </p:txBody>
      </p:sp>
      <p:sp>
        <p:nvSpPr>
          <p:cNvPr id="5" name="TextBox 4"/>
          <p:cNvSpPr txBox="1"/>
          <p:nvPr/>
        </p:nvSpPr>
        <p:spPr>
          <a:xfrm>
            <a:off x="3059832" y="1412776"/>
            <a:ext cx="5832648" cy="5016758"/>
          </a:xfrm>
          <a:prstGeom prst="rect">
            <a:avLst/>
          </a:prstGeom>
          <a:noFill/>
        </p:spPr>
        <p:txBody>
          <a:bodyPr wrap="square" rtlCol="1">
            <a:spAutoFit/>
          </a:bodyPr>
          <a:lstStyle/>
          <a:p>
            <a:r>
              <a:rPr lang="he-IL" sz="2400" dirty="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פְּגִישָׁה, חֲצִי פְּגִישָׁה, מַבָּט אֶחָד מָהִיר,</a:t>
            </a:r>
          </a:p>
          <a:p>
            <a:r>
              <a:rPr lang="he-IL" sz="3200" dirty="0">
                <a:latin typeface="David" panose="020E0502060401010101" pitchFamily="34" charset="-79"/>
                <a:cs typeface="David" panose="020E0502060401010101" pitchFamily="34" charset="-79"/>
              </a:rPr>
              <a:t>קִטְעֵי נִיבִים סְתוּמִים – זֶה דַי...</a:t>
            </a:r>
          </a:p>
          <a:p>
            <a:r>
              <a:rPr lang="he-IL" sz="3200" dirty="0">
                <a:latin typeface="David" panose="020E0502060401010101" pitchFamily="34" charset="-79"/>
                <a:cs typeface="David" panose="020E0502060401010101" pitchFamily="34" charset="-79"/>
              </a:rPr>
              <a:t>וְשׁוּב הֵצִיף </a:t>
            </a:r>
            <a:r>
              <a:rPr lang="he-IL" sz="3200" dirty="0" err="1">
                <a:latin typeface="David" panose="020E0502060401010101" pitchFamily="34" charset="-79"/>
                <a:cs typeface="David" panose="020E0502060401010101" pitchFamily="34" charset="-79"/>
              </a:rPr>
              <a:t>הַכֹּל</a:t>
            </a:r>
            <a:r>
              <a:rPr lang="he-IL" sz="3200" dirty="0">
                <a:latin typeface="David" panose="020E0502060401010101" pitchFamily="34" charset="-79"/>
                <a:cs typeface="David" panose="020E0502060401010101" pitchFamily="34" charset="-79"/>
              </a:rPr>
              <a:t>, וְשׁוּב </a:t>
            </a:r>
            <a:r>
              <a:rPr lang="he-IL" sz="3200" dirty="0" err="1">
                <a:latin typeface="David" panose="020E0502060401010101" pitchFamily="34" charset="-79"/>
                <a:cs typeface="David" panose="020E0502060401010101" pitchFamily="34" charset="-79"/>
              </a:rPr>
              <a:t>הַכֹּל</a:t>
            </a:r>
            <a:r>
              <a:rPr lang="he-IL" sz="3200" dirty="0">
                <a:latin typeface="David" panose="020E0502060401010101" pitchFamily="34" charset="-79"/>
                <a:cs typeface="David" panose="020E0502060401010101" pitchFamily="34" charset="-79"/>
              </a:rPr>
              <a:t> הִסְעִיר</a:t>
            </a:r>
          </a:p>
          <a:p>
            <a:r>
              <a:rPr lang="he-IL" sz="3200" dirty="0">
                <a:latin typeface="David" panose="020E0502060401010101" pitchFamily="34" charset="-79"/>
                <a:cs typeface="David" panose="020E0502060401010101" pitchFamily="34" charset="-79"/>
              </a:rPr>
              <a:t>מִשְׁבַּר </a:t>
            </a:r>
            <a:r>
              <a:rPr lang="he-IL" sz="3200" dirty="0" err="1">
                <a:latin typeface="David" panose="020E0502060401010101" pitchFamily="34" charset="-79"/>
                <a:cs typeface="David" panose="020E0502060401010101" pitchFamily="34" charset="-79"/>
              </a:rPr>
              <a:t>הָאֹשֶׁר</a:t>
            </a:r>
            <a:r>
              <a:rPr lang="he-IL" sz="3200" dirty="0">
                <a:latin typeface="David" panose="020E0502060401010101" pitchFamily="34" charset="-79"/>
                <a:cs typeface="David" panose="020E0502060401010101" pitchFamily="34" charset="-79"/>
              </a:rPr>
              <a:t> </a:t>
            </a:r>
            <a:r>
              <a:rPr lang="he-IL" sz="3200" dirty="0" err="1">
                <a:latin typeface="David" panose="020E0502060401010101" pitchFamily="34" charset="-79"/>
                <a:cs typeface="David" panose="020E0502060401010101" pitchFamily="34" charset="-79"/>
              </a:rPr>
              <a:t>וְהַדְּוָי</a:t>
            </a:r>
            <a:r>
              <a:rPr lang="he-IL" sz="3200" dirty="0">
                <a:latin typeface="David" panose="020E0502060401010101" pitchFamily="34" charset="-79"/>
                <a:cs typeface="David" panose="020E0502060401010101" pitchFamily="34" charset="-79"/>
              </a:rPr>
              <a:t>.</a:t>
            </a:r>
          </a:p>
          <a:p>
            <a:r>
              <a:rPr lang="he-IL" sz="3200" dirty="0">
                <a:latin typeface="David" panose="020E0502060401010101" pitchFamily="34" charset="-79"/>
                <a:cs typeface="David" panose="020E0502060401010101" pitchFamily="34" charset="-79"/>
              </a:rPr>
              <a:t> </a:t>
            </a:r>
          </a:p>
          <a:p>
            <a:r>
              <a:rPr lang="he-IL" sz="3200" dirty="0">
                <a:latin typeface="David" panose="020E0502060401010101" pitchFamily="34" charset="-79"/>
                <a:cs typeface="David" panose="020E0502060401010101" pitchFamily="34" charset="-79"/>
              </a:rPr>
              <a:t>אַף סֶכֶר שִׁכְחָה – בָּנִיתִי לִי מָגֵן –</a:t>
            </a:r>
          </a:p>
          <a:p>
            <a:r>
              <a:rPr lang="he-IL" sz="3200" dirty="0">
                <a:latin typeface="David" panose="020E0502060401010101" pitchFamily="34" charset="-79"/>
                <a:cs typeface="David" panose="020E0502060401010101" pitchFamily="34" charset="-79"/>
              </a:rPr>
              <a:t>הִנֵּה הָיָה כְּלֹא הָיָה.</a:t>
            </a:r>
          </a:p>
          <a:p>
            <a:r>
              <a:rPr lang="he-IL" sz="3200" dirty="0">
                <a:latin typeface="David" panose="020E0502060401010101" pitchFamily="34" charset="-79"/>
                <a:cs typeface="David" panose="020E0502060401010101" pitchFamily="34" charset="-79"/>
              </a:rPr>
              <a:t>וְעַל בִּרְכַּי אֶכְרַע עַל שְׂפַת אֲגַם סוֹאֵן</a:t>
            </a:r>
          </a:p>
          <a:p>
            <a:r>
              <a:rPr lang="he-IL" sz="3200" dirty="0">
                <a:latin typeface="David" panose="020E0502060401010101" pitchFamily="34" charset="-79"/>
                <a:cs typeface="David" panose="020E0502060401010101" pitchFamily="34" charset="-79"/>
              </a:rPr>
              <a:t>לִשְׁתּוֹת מִמֶּנּוּ </a:t>
            </a:r>
            <a:r>
              <a:rPr lang="he-IL" sz="3200" dirty="0" err="1">
                <a:latin typeface="David" panose="020E0502060401010101" pitchFamily="34" charset="-79"/>
                <a:cs typeface="David" panose="020E0502060401010101" pitchFamily="34" charset="-79"/>
              </a:rPr>
              <a:t>לִרְוָיָה</a:t>
            </a:r>
            <a:r>
              <a:rPr lang="he-IL" sz="3200" dirty="0">
                <a:latin typeface="David" panose="020E0502060401010101" pitchFamily="34" charset="-79"/>
                <a:cs typeface="David" panose="020E0502060401010101" pitchFamily="34" charset="-79"/>
              </a:rPr>
              <a:t>!</a:t>
            </a:r>
          </a:p>
          <a:p>
            <a:r>
              <a:rPr lang="he-IL" sz="3200" dirty="0">
                <a:latin typeface="David" panose="020E0502060401010101" pitchFamily="34" charset="-79"/>
                <a:cs typeface="David" panose="020E0502060401010101" pitchFamily="34" charset="-79"/>
              </a:rPr>
              <a:t> </a:t>
            </a:r>
          </a:p>
        </p:txBody>
      </p:sp>
      <p:pic>
        <p:nvPicPr>
          <p:cNvPr id="1026" name="Picture 2" descr="https://upload.wikimedia.org/wikipedia/commons/0/09/RachelBluwste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2520280" cy="40464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448012" y="5967869"/>
            <a:ext cx="2448272" cy="461665"/>
          </a:xfrm>
          <a:prstGeom prst="rect">
            <a:avLst/>
          </a:prstGeom>
          <a:noFill/>
        </p:spPr>
        <p:txBody>
          <a:bodyPr wrap="square" rtlCol="1">
            <a:spAutoFit/>
          </a:bodyPr>
          <a:lstStyle/>
          <a:p>
            <a:r>
              <a:rPr lang="he-IL" sz="2400" dirty="0" smtClean="0">
                <a:latin typeface="David" panose="020E0502060401010101" pitchFamily="34" charset="-79"/>
                <a:cs typeface="David" panose="020E0502060401010101" pitchFamily="34" charset="-79"/>
              </a:rPr>
              <a:t>תל אביב – 13.4.25</a:t>
            </a:r>
            <a:endParaRPr lang="he-IL" sz="2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07940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txBox="1">
            <a:spLocks noGrp="1"/>
          </p:cNvSpPr>
          <p:nvPr>
            <p:ph idx="1"/>
          </p:nvPr>
        </p:nvSpPr>
        <p:spPr>
          <a:xfrm>
            <a:off x="395536" y="1340768"/>
            <a:ext cx="8460557" cy="3834896"/>
          </a:xfrm>
          <a:prstGeom prst="rect">
            <a:avLst/>
          </a:prstGeom>
          <a:solidFill>
            <a:schemeClr val="tx2">
              <a:lumMod val="20000"/>
              <a:lumOff val="80000"/>
            </a:schemeClr>
          </a:solidFill>
          <a:ln w="57150">
            <a:solidFill>
              <a:schemeClr val="accent1">
                <a:lumMod val="75000"/>
              </a:schemeClr>
            </a:solidFill>
          </a:ln>
        </p:spPr>
        <p:txBody>
          <a:bodyPr wrap="square" rtlCol="1">
            <a:spAutoFit/>
          </a:bodyPr>
          <a:lstStyle/>
          <a:p>
            <a:pPr marL="0" indent="0">
              <a:buNone/>
            </a:pPr>
            <a:r>
              <a:rPr lang="he-IL" sz="3200" dirty="0">
                <a:solidFill>
                  <a:schemeClr val="tx1"/>
                </a:solidFill>
                <a:latin typeface="David" panose="020E0502060401010101" pitchFamily="34" charset="-79"/>
                <a:cs typeface="David" panose="020E0502060401010101" pitchFamily="34" charset="-79"/>
              </a:rPr>
              <a:t>ניתן לראות כי בשיר זה קיימת חוסר פרופורציה בין טיב הפגישה החטופה והמקרית שהיוותה גורם לכל מה שהתרחש, לבין הרגשות המתעוררים בעקבותיה. </a:t>
            </a:r>
            <a:endParaRPr lang="he-IL" sz="3200" dirty="0" smtClean="0">
              <a:solidFill>
                <a:schemeClr val="tx1"/>
              </a:solidFill>
              <a:latin typeface="David" panose="020E0502060401010101" pitchFamily="34" charset="-79"/>
              <a:cs typeface="David" panose="020E0502060401010101" pitchFamily="34" charset="-79"/>
            </a:endParaRPr>
          </a:p>
          <a:p>
            <a:pPr marL="0" indent="0">
              <a:buNone/>
            </a:pPr>
            <a:endParaRPr lang="he-IL" sz="3200" dirty="0">
              <a:solidFill>
                <a:schemeClr val="tx1"/>
              </a:solidFill>
              <a:latin typeface="David" panose="020E0502060401010101" pitchFamily="34" charset="-79"/>
              <a:cs typeface="David" panose="020E0502060401010101" pitchFamily="34" charset="-79"/>
            </a:endParaRPr>
          </a:p>
          <a:p>
            <a:pPr marL="0" indent="0">
              <a:buNone/>
            </a:pPr>
            <a:r>
              <a:rPr lang="he-IL" sz="3200" dirty="0" smtClean="0">
                <a:solidFill>
                  <a:schemeClr val="tx1"/>
                </a:solidFill>
                <a:latin typeface="David" panose="020E0502060401010101" pitchFamily="34" charset="-79"/>
                <a:cs typeface="David" panose="020E0502060401010101" pitchFamily="34" charset="-79"/>
              </a:rPr>
              <a:t>עובדה </a:t>
            </a:r>
            <a:r>
              <a:rPr lang="he-IL" sz="3200" dirty="0">
                <a:solidFill>
                  <a:schemeClr val="tx1"/>
                </a:solidFill>
                <a:latin typeface="David" panose="020E0502060401010101" pitchFamily="34" charset="-79"/>
                <a:cs typeface="David" panose="020E0502060401010101" pitchFamily="34" charset="-79"/>
              </a:rPr>
              <a:t>זו מבליטה את עוצמת הרגשות אותם דיכאה הדוברת ואת הצמא הרב שלה לאהבה</a:t>
            </a:r>
            <a:r>
              <a:rPr lang="he-IL" sz="3200" dirty="0" smtClean="0">
                <a:solidFill>
                  <a:schemeClr val="tx1"/>
                </a:solidFill>
                <a:latin typeface="David" panose="020E0502060401010101" pitchFamily="34" charset="-79"/>
                <a:cs typeface="David" panose="020E0502060401010101" pitchFamily="34" charset="-79"/>
              </a:rPr>
              <a:t>.</a:t>
            </a:r>
            <a:r>
              <a:rPr lang="he-IL" sz="3200" dirty="0">
                <a:solidFill>
                  <a:schemeClr val="tx1"/>
                </a:solidFill>
                <a:latin typeface="David" panose="020E0502060401010101" pitchFamily="34" charset="-79"/>
                <a:cs typeface="David" panose="020E0502060401010101" pitchFamily="34" charset="-79"/>
              </a:rPr>
              <a:t>  </a:t>
            </a:r>
          </a:p>
          <a:p>
            <a:endParaRPr lang="he-IL" sz="3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148646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sz="6600" b="1" dirty="0">
                <a:solidFill>
                  <a:srgbClr val="0070C0"/>
                </a:solidFill>
                <a:latin typeface="BN Alpaca" panose="02000000000000000000" pitchFamily="2" charset="-79"/>
                <a:cs typeface="BN Alpaca" panose="02000000000000000000" pitchFamily="2" charset="-79"/>
              </a:rPr>
              <a:t>ניתוח השיר</a:t>
            </a:r>
          </a:p>
        </p:txBody>
      </p:sp>
      <p:sp>
        <p:nvSpPr>
          <p:cNvPr id="3" name="מציין מיקום תוכן 2"/>
          <p:cNvSpPr>
            <a:spLocks noGrp="1"/>
          </p:cNvSpPr>
          <p:nvPr>
            <p:ph idx="1"/>
          </p:nvPr>
        </p:nvSpPr>
        <p:spPr>
          <a:xfrm>
            <a:off x="179512" y="908720"/>
            <a:ext cx="8791952" cy="5076056"/>
          </a:xfrm>
        </p:spPr>
        <p:txBody>
          <a:bodyPr>
            <a:noAutofit/>
          </a:bodyPr>
          <a:lstStyle/>
          <a:p>
            <a:pPr marL="0" indent="0">
              <a:buNone/>
            </a:pPr>
            <a:r>
              <a:rPr lang="he-IL" sz="3200" dirty="0" smtClean="0">
                <a:solidFill>
                  <a:schemeClr val="tx1"/>
                </a:solidFill>
                <a:latin typeface="David" panose="020E0502060401010101" pitchFamily="34" charset="-79"/>
                <a:cs typeface="David" panose="020E0502060401010101" pitchFamily="34" charset="-79"/>
              </a:rPr>
              <a:t>בשיר זה מתואר רגע אחד במערכת יחסים בין שנים, שבו מבט מהיר ומילים בודדות ("מַבָּט אֶחָד מָהִיר, קִטְעֵי נִיבִים סְתוּמִים – זֶה דַי..." ) מספיקים כדי להצית מחדש את האהבה שניסו להתעלם ממנה. </a:t>
            </a:r>
          </a:p>
          <a:p>
            <a:pPr marL="0" indent="0">
              <a:buNone/>
            </a:pPr>
            <a:endParaRPr lang="he-IL" sz="3200" dirty="0" smtClean="0">
              <a:solidFill>
                <a:schemeClr val="tx1"/>
              </a:solidFill>
              <a:latin typeface="David" panose="020E0502060401010101" pitchFamily="34" charset="-79"/>
              <a:cs typeface="David" panose="020E0502060401010101" pitchFamily="34" charset="-79"/>
            </a:endParaRPr>
          </a:p>
          <a:p>
            <a:pPr marL="0" indent="0">
              <a:buNone/>
            </a:pPr>
            <a:r>
              <a:rPr lang="he-IL" sz="3200" dirty="0" smtClean="0">
                <a:solidFill>
                  <a:schemeClr val="tx1"/>
                </a:solidFill>
                <a:latin typeface="David" panose="020E0502060401010101" pitchFamily="34" charset="-79"/>
                <a:cs typeface="David" panose="020E0502060401010101" pitchFamily="34" charset="-79"/>
              </a:rPr>
              <a:t>הדוברת בשיר התאמצה להשכיח את חוויות אהבתה המיוסרת (שעליה אין פרטים בשיר), אך די בפגישה חטופה כדי שהרגשות יציפו אותה מחדש וכדי שלא תוכל להתמיד בהתנכרותה לגבר שאותו היא אוהבת.</a:t>
            </a:r>
          </a:p>
        </p:txBody>
      </p:sp>
    </p:spTree>
    <p:extLst>
      <p:ext uri="{BB962C8B-B14F-4D97-AF65-F5344CB8AC3E}">
        <p14:creationId xmlns:p14="http://schemas.microsoft.com/office/powerpoint/2010/main" val="882037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sz="6600" b="1" dirty="0">
                <a:solidFill>
                  <a:srgbClr val="0070C0"/>
                </a:solidFill>
                <a:latin typeface="BN Alpaca" panose="02000000000000000000" pitchFamily="2" charset="-79"/>
                <a:cs typeface="BN Alpaca" panose="02000000000000000000" pitchFamily="2" charset="-79"/>
              </a:rPr>
              <a:t>ניתוח השיר</a:t>
            </a:r>
          </a:p>
        </p:txBody>
      </p:sp>
      <p:sp>
        <p:nvSpPr>
          <p:cNvPr id="3" name="מציין מיקום תוכן 2"/>
          <p:cNvSpPr>
            <a:spLocks noGrp="1"/>
          </p:cNvSpPr>
          <p:nvPr>
            <p:ph idx="1"/>
          </p:nvPr>
        </p:nvSpPr>
        <p:spPr>
          <a:xfrm>
            <a:off x="179512" y="1052736"/>
            <a:ext cx="8791952" cy="5076056"/>
          </a:xfrm>
        </p:spPr>
        <p:txBody>
          <a:bodyPr>
            <a:noAutofit/>
          </a:bodyPr>
          <a:lstStyle/>
          <a:p>
            <a:r>
              <a:rPr lang="he-IL" sz="3000" dirty="0">
                <a:solidFill>
                  <a:schemeClr val="tx1"/>
                </a:solidFill>
                <a:latin typeface="David" panose="020E0502060401010101" pitchFamily="34" charset="-79"/>
                <a:cs typeface="David" panose="020E0502060401010101" pitchFamily="34" charset="-79"/>
              </a:rPr>
              <a:t>השיר הנו שיר קלאסי בן שני בתים שווים באורכם ודומים בחריזתם. המבנה המסודר של השיר עומד בניגוד לסערת הרגשות </a:t>
            </a:r>
            <a:r>
              <a:rPr lang="he-IL" sz="3000" dirty="0" smtClean="0">
                <a:solidFill>
                  <a:schemeClr val="tx1"/>
                </a:solidFill>
                <a:latin typeface="David" panose="020E0502060401010101" pitchFamily="34" charset="-79"/>
                <a:cs typeface="David" panose="020E0502060401010101" pitchFamily="34" charset="-79"/>
              </a:rPr>
              <a:t>המתוארת </a:t>
            </a:r>
            <a:r>
              <a:rPr lang="he-IL" sz="3000" dirty="0">
                <a:solidFill>
                  <a:schemeClr val="tx1"/>
                </a:solidFill>
                <a:latin typeface="David" panose="020E0502060401010101" pitchFamily="34" charset="-79"/>
                <a:cs typeface="David" panose="020E0502060401010101" pitchFamily="34" charset="-79"/>
              </a:rPr>
              <a:t>בו</a:t>
            </a:r>
            <a:r>
              <a:rPr lang="he-IL" sz="3000" dirty="0" smtClean="0">
                <a:solidFill>
                  <a:schemeClr val="tx1"/>
                </a:solidFill>
                <a:latin typeface="David" panose="020E0502060401010101" pitchFamily="34" charset="-79"/>
                <a:cs typeface="David" panose="020E0502060401010101" pitchFamily="34" charset="-79"/>
              </a:rPr>
              <a:t>.</a:t>
            </a:r>
          </a:p>
          <a:p>
            <a:pPr marL="0" indent="0">
              <a:buNone/>
            </a:pPr>
            <a:endParaRPr lang="he-IL" sz="3000" dirty="0" smtClean="0">
              <a:solidFill>
                <a:schemeClr val="tx1"/>
              </a:solidFill>
              <a:latin typeface="David" panose="020E0502060401010101" pitchFamily="34" charset="-79"/>
              <a:cs typeface="David" panose="020E0502060401010101" pitchFamily="34" charset="-79"/>
            </a:endParaRPr>
          </a:p>
          <a:p>
            <a:pPr marL="0" indent="0">
              <a:buNone/>
            </a:pPr>
            <a:r>
              <a:rPr lang="he-IL" sz="3000" b="1" u="sng" dirty="0" smtClean="0">
                <a:solidFill>
                  <a:srgbClr val="FF0000"/>
                </a:solidFill>
                <a:latin typeface="David" panose="020E0502060401010101" pitchFamily="34" charset="-79"/>
                <a:cs typeface="David" panose="020E0502060401010101" pitchFamily="34" charset="-79"/>
              </a:rPr>
              <a:t>בבית </a:t>
            </a:r>
            <a:r>
              <a:rPr lang="he-IL" sz="3000" b="1" u="sng" dirty="0">
                <a:solidFill>
                  <a:srgbClr val="FF0000"/>
                </a:solidFill>
                <a:latin typeface="David" panose="020E0502060401010101" pitchFamily="34" charset="-79"/>
                <a:cs typeface="David" panose="020E0502060401010101" pitchFamily="34" charset="-79"/>
              </a:rPr>
              <a:t>א´ </a:t>
            </a:r>
            <a:r>
              <a:rPr lang="he-IL" sz="3000" dirty="0">
                <a:solidFill>
                  <a:schemeClr val="tx1"/>
                </a:solidFill>
                <a:latin typeface="David" panose="020E0502060401010101" pitchFamily="34" charset="-79"/>
                <a:cs typeface="David" panose="020E0502060401010101" pitchFamily="34" charset="-79"/>
              </a:rPr>
              <a:t>מתואר  מצב ממשי של פגישה המעוררת סערת רגשות. פגישה מקרית , בלתי מתוכננת וחטופה שבה לא נאמר כמעט דבר מלבד "קטעי ניבים סתומים" מעוררת בעקבותיה רגשות עזים המתוארים בהמשך השיר באמצעות </a:t>
            </a:r>
            <a:r>
              <a:rPr lang="he-IL" sz="3000" b="1" u="sng" dirty="0">
                <a:solidFill>
                  <a:schemeClr val="tx1"/>
                </a:solidFill>
                <a:latin typeface="David" panose="020E0502060401010101" pitchFamily="34" charset="-79"/>
                <a:cs typeface="David" panose="020E0502060401010101" pitchFamily="34" charset="-79"/>
              </a:rPr>
              <a:t>שלוש תמונות מטאפוריות </a:t>
            </a:r>
            <a:r>
              <a:rPr lang="he-IL" sz="3000" dirty="0">
                <a:solidFill>
                  <a:schemeClr val="tx1"/>
                </a:solidFill>
                <a:latin typeface="David" panose="020E0502060401010101" pitchFamily="34" charset="-79"/>
                <a:cs typeface="David" panose="020E0502060401010101" pitchFamily="34" charset="-79"/>
              </a:rPr>
              <a:t>שהמשותף להן הוא דימוי האהבה לים ומים.</a:t>
            </a:r>
          </a:p>
          <a:p>
            <a:pPr marL="0" indent="0">
              <a:buNone/>
            </a:pPr>
            <a:r>
              <a:rPr lang="he-IL" sz="3000" dirty="0">
                <a:solidFill>
                  <a:schemeClr val="tx1"/>
                </a:solidFill>
                <a:latin typeface="David" panose="020E0502060401010101" pitchFamily="34" charset="-79"/>
                <a:cs typeface="David" panose="020E0502060401010101" pitchFamily="34" charset="-79"/>
              </a:rPr>
              <a:t/>
            </a:r>
            <a:br>
              <a:rPr lang="he-IL" sz="3000" dirty="0">
                <a:solidFill>
                  <a:schemeClr val="tx1"/>
                </a:solidFill>
                <a:latin typeface="David" panose="020E0502060401010101" pitchFamily="34" charset="-79"/>
                <a:cs typeface="David" panose="020E0502060401010101" pitchFamily="34" charset="-79"/>
              </a:rPr>
            </a:br>
            <a:endParaRPr lang="en-US" sz="3000" dirty="0">
              <a:solidFill>
                <a:schemeClr val="tx1"/>
              </a:solidFill>
              <a:latin typeface="David" panose="020E0502060401010101" pitchFamily="34" charset="-79"/>
              <a:cs typeface="David" panose="020E0502060401010101" pitchFamily="34" charset="-79"/>
            </a:endParaRPr>
          </a:p>
          <a:p>
            <a:pPr marL="0" indent="0">
              <a:buNone/>
            </a:pPr>
            <a:endParaRPr lang="he-IL" sz="3000" dirty="0">
              <a:solidFill>
                <a:schemeClr val="tx1"/>
              </a:solidFill>
              <a:latin typeface="David" panose="020E0502060401010101" pitchFamily="34" charset="-79"/>
              <a:cs typeface="David" panose="020E0502060401010101" pitchFamily="34" charset="-79"/>
            </a:endParaRPr>
          </a:p>
          <a:p>
            <a:pPr marL="0" indent="0">
              <a:buNone/>
            </a:pPr>
            <a:endParaRPr lang="en-US" sz="3000" dirty="0" smtClean="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250000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התמונות המטאפוריות בשיר</a:t>
            </a:r>
            <a:endParaRPr lang="he-IL"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908720"/>
            <a:ext cx="8791952" cy="5076056"/>
          </a:xfrm>
        </p:spPr>
        <p:txBody>
          <a:bodyPr>
            <a:noAutofit/>
          </a:bodyPr>
          <a:lstStyle/>
          <a:p>
            <a:r>
              <a:rPr lang="he-IL" sz="3200" b="1" u="sng" dirty="0" smtClean="0">
                <a:solidFill>
                  <a:schemeClr val="tx1"/>
                </a:solidFill>
                <a:latin typeface="David" panose="020E0502060401010101" pitchFamily="34" charset="-79"/>
                <a:cs typeface="David" panose="020E0502060401010101" pitchFamily="34" charset="-79"/>
              </a:rPr>
              <a:t>התמונה הראשונה - </a:t>
            </a:r>
            <a:r>
              <a:rPr lang="he-IL" sz="3200" b="1" u="sng" dirty="0" smtClean="0">
                <a:solidFill>
                  <a:srgbClr val="FF0000"/>
                </a:solidFill>
                <a:latin typeface="David" panose="020E0502060401010101" pitchFamily="34" charset="-79"/>
                <a:cs typeface="David" panose="020E0502060401010101" pitchFamily="34" charset="-79"/>
              </a:rPr>
              <a:t>תמונה </a:t>
            </a:r>
            <a:r>
              <a:rPr lang="he-IL" sz="3200" b="1" u="sng" dirty="0">
                <a:solidFill>
                  <a:srgbClr val="FF0000"/>
                </a:solidFill>
                <a:latin typeface="David" panose="020E0502060401010101" pitchFamily="34" charset="-79"/>
                <a:cs typeface="David" panose="020E0502060401010101" pitchFamily="34" charset="-79"/>
              </a:rPr>
              <a:t>של ים סוער </a:t>
            </a:r>
            <a:r>
              <a:rPr lang="he-IL" sz="3200" dirty="0">
                <a:solidFill>
                  <a:schemeClr val="tx1"/>
                </a:solidFill>
                <a:latin typeface="David" panose="020E0502060401010101" pitchFamily="34" charset="-79"/>
                <a:cs typeface="David" panose="020E0502060401010101" pitchFamily="34" charset="-79"/>
              </a:rPr>
              <a:t>המציף את </a:t>
            </a:r>
            <a:r>
              <a:rPr lang="he-IL" sz="3200" dirty="0" smtClean="0">
                <a:solidFill>
                  <a:schemeClr val="tx1"/>
                </a:solidFill>
                <a:latin typeface="David" panose="020E0502060401010101" pitchFamily="34" charset="-79"/>
                <a:cs typeface="David" panose="020E0502060401010101" pitchFamily="34" charset="-79"/>
              </a:rPr>
              <a:t>הכול</a:t>
            </a:r>
            <a:r>
              <a:rPr lang="he-IL" sz="3200" dirty="0">
                <a:solidFill>
                  <a:schemeClr val="tx1"/>
                </a:solidFill>
                <a:latin typeface="David" panose="020E0502060401010101" pitchFamily="34" charset="-79"/>
                <a:cs typeface="David" panose="020E0502060401010101" pitchFamily="34" charset="-79"/>
              </a:rPr>
              <a:t>: וְשׁוּב הֵצִיף </a:t>
            </a:r>
            <a:r>
              <a:rPr lang="he-IL" sz="3200" dirty="0" err="1">
                <a:solidFill>
                  <a:schemeClr val="tx1"/>
                </a:solidFill>
                <a:latin typeface="David" panose="020E0502060401010101" pitchFamily="34" charset="-79"/>
                <a:cs typeface="David" panose="020E0502060401010101" pitchFamily="34" charset="-79"/>
              </a:rPr>
              <a:t>הַכֹּל</a:t>
            </a:r>
            <a:r>
              <a:rPr lang="he-IL" sz="3200" dirty="0">
                <a:solidFill>
                  <a:schemeClr val="tx1"/>
                </a:solidFill>
                <a:latin typeface="David" panose="020E0502060401010101" pitchFamily="34" charset="-79"/>
                <a:cs typeface="David" panose="020E0502060401010101" pitchFamily="34" charset="-79"/>
              </a:rPr>
              <a:t>, וְשׁוּב </a:t>
            </a:r>
            <a:r>
              <a:rPr lang="he-IL" sz="3200" dirty="0" err="1">
                <a:solidFill>
                  <a:schemeClr val="tx1"/>
                </a:solidFill>
                <a:latin typeface="David" panose="020E0502060401010101" pitchFamily="34" charset="-79"/>
                <a:cs typeface="David" panose="020E0502060401010101" pitchFamily="34" charset="-79"/>
              </a:rPr>
              <a:t>הַכֹּל</a:t>
            </a:r>
            <a:r>
              <a:rPr lang="he-IL" sz="3200" dirty="0">
                <a:solidFill>
                  <a:schemeClr val="tx1"/>
                </a:solidFill>
                <a:latin typeface="David" panose="020E0502060401010101" pitchFamily="34" charset="-79"/>
                <a:cs typeface="David" panose="020E0502060401010101" pitchFamily="34" charset="-79"/>
              </a:rPr>
              <a:t> </a:t>
            </a:r>
            <a:r>
              <a:rPr lang="he-IL" sz="3200" dirty="0" smtClean="0">
                <a:solidFill>
                  <a:schemeClr val="tx1"/>
                </a:solidFill>
                <a:latin typeface="David" panose="020E0502060401010101" pitchFamily="34" charset="-79"/>
                <a:cs typeface="David" panose="020E0502060401010101" pitchFamily="34" charset="-79"/>
              </a:rPr>
              <a:t>הִסְעִיר מִשְׁבַּר </a:t>
            </a:r>
            <a:r>
              <a:rPr lang="he-IL" sz="3200" dirty="0" err="1">
                <a:solidFill>
                  <a:schemeClr val="tx1"/>
                </a:solidFill>
                <a:latin typeface="David" panose="020E0502060401010101" pitchFamily="34" charset="-79"/>
                <a:cs typeface="David" panose="020E0502060401010101" pitchFamily="34" charset="-79"/>
              </a:rPr>
              <a:t>הָאֹשֶׁר</a:t>
            </a:r>
            <a:r>
              <a:rPr lang="he-IL" sz="3200" dirty="0">
                <a:solidFill>
                  <a:schemeClr val="tx1"/>
                </a:solidFill>
                <a:latin typeface="David" panose="020E0502060401010101" pitchFamily="34" charset="-79"/>
                <a:cs typeface="David" panose="020E0502060401010101" pitchFamily="34" charset="-79"/>
              </a:rPr>
              <a:t> </a:t>
            </a:r>
            <a:r>
              <a:rPr lang="he-IL" sz="3200" dirty="0" err="1" smtClean="0">
                <a:solidFill>
                  <a:schemeClr val="tx1"/>
                </a:solidFill>
                <a:latin typeface="David" panose="020E0502060401010101" pitchFamily="34" charset="-79"/>
                <a:cs typeface="David" panose="020E0502060401010101" pitchFamily="34" charset="-79"/>
              </a:rPr>
              <a:t>וְהַדְּוָי</a:t>
            </a:r>
            <a:r>
              <a:rPr lang="he-IL" sz="3200" dirty="0" smtClean="0">
                <a:solidFill>
                  <a:schemeClr val="tx1"/>
                </a:solidFill>
                <a:latin typeface="David" panose="020E0502060401010101" pitchFamily="34" charset="-79"/>
                <a:cs typeface="David" panose="020E0502060401010101" pitchFamily="34" charset="-79"/>
              </a:rPr>
              <a:t>"</a:t>
            </a:r>
          </a:p>
          <a:p>
            <a:pPr marL="0" indent="0">
              <a:buNone/>
            </a:pPr>
            <a:r>
              <a:rPr lang="he-IL" sz="3200" dirty="0" smtClean="0">
                <a:solidFill>
                  <a:schemeClr val="tx1"/>
                </a:solidFill>
                <a:latin typeface="David" panose="020E0502060401010101" pitchFamily="34" charset="-79"/>
                <a:cs typeface="David" panose="020E0502060401010101" pitchFamily="34" charset="-79"/>
              </a:rPr>
              <a:t> הים </a:t>
            </a:r>
            <a:r>
              <a:rPr lang="he-IL" sz="3200" dirty="0">
                <a:solidFill>
                  <a:schemeClr val="tx1"/>
                </a:solidFill>
                <a:latin typeface="David" panose="020E0502060401010101" pitchFamily="34" charset="-79"/>
                <a:cs typeface="David" panose="020E0502060401010101" pitchFamily="34" charset="-79"/>
              </a:rPr>
              <a:t>שהוא מטאפורה לרגשות ולאהבה, מסעיר את הדוברת וגורם לה לרגשות אמביוולנטיים. מצד אחד אושר, הנאה והתרגשות ומצד שני גם כאב המאיים עליה כמו הים המאיים במשבריו (בגליו) להציף ולהטביע. השימוש במילה "</a:t>
            </a:r>
            <a:r>
              <a:rPr lang="he-IL" sz="3200" dirty="0" err="1">
                <a:solidFill>
                  <a:schemeClr val="tx1"/>
                </a:solidFill>
                <a:latin typeface="David" panose="020E0502060401010101" pitchFamily="34" charset="-79"/>
                <a:cs typeface="David" panose="020E0502060401010101" pitchFamily="34" charset="-79"/>
              </a:rPr>
              <a:t>מֲישבר</a:t>
            </a:r>
            <a:r>
              <a:rPr lang="he-IL" sz="3200" dirty="0">
                <a:solidFill>
                  <a:schemeClr val="tx1"/>
                </a:solidFill>
                <a:latin typeface="David" panose="020E0502060401010101" pitchFamily="34" charset="-79"/>
                <a:cs typeface="David" panose="020E0502060401010101" pitchFamily="34" charset="-79"/>
              </a:rPr>
              <a:t>" מעלה קונוטציה של משבר</a:t>
            </a:r>
            <a:r>
              <a:rPr lang="he-IL" sz="3200" dirty="0" smtClean="0">
                <a:solidFill>
                  <a:schemeClr val="tx1"/>
                </a:solidFill>
                <a:latin typeface="David" panose="020E0502060401010101" pitchFamily="34" charset="-79"/>
                <a:cs typeface="David" panose="020E0502060401010101" pitchFamily="34" charset="-79"/>
              </a:rPr>
              <a:t>.</a:t>
            </a:r>
          </a:p>
          <a:p>
            <a:pPr marL="0" indent="0">
              <a:buNone/>
            </a:pPr>
            <a:endParaRPr lang="he-IL" sz="3200" dirty="0">
              <a:solidFill>
                <a:schemeClr val="tx1"/>
              </a:solidFill>
              <a:latin typeface="David" panose="020E0502060401010101" pitchFamily="34" charset="-79"/>
              <a:cs typeface="David" panose="020E0502060401010101" pitchFamily="34" charset="-79"/>
            </a:endParaRPr>
          </a:p>
          <a:p>
            <a:pPr marL="0" indent="0">
              <a:buNone/>
            </a:pPr>
            <a:endParaRPr lang="he-IL" sz="3200" dirty="0" smtClean="0">
              <a:solidFill>
                <a:schemeClr val="tx1"/>
              </a:solidFill>
              <a:latin typeface="David" panose="020E0502060401010101" pitchFamily="34" charset="-79"/>
              <a:cs typeface="David" panose="020E0502060401010101" pitchFamily="34" charset="-79"/>
            </a:endParaRPr>
          </a:p>
          <a:p>
            <a:pPr marL="0" indent="0">
              <a:buNone/>
            </a:pP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he-IL"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smtClean="0">
              <a:solidFill>
                <a:schemeClr val="tx1"/>
              </a:solidFill>
              <a:latin typeface="David" panose="020E0502060401010101" pitchFamily="34" charset="-79"/>
              <a:cs typeface="David" panose="020E0502060401010101" pitchFamily="34" charset="-79"/>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725144"/>
            <a:ext cx="1951544"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873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התמונות המטאפוריות בשיר</a:t>
            </a:r>
            <a:endParaRPr lang="he-IL"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35496" y="764704"/>
            <a:ext cx="8964488" cy="5760640"/>
          </a:xfrm>
        </p:spPr>
        <p:txBody>
          <a:bodyPr>
            <a:noAutofit/>
          </a:bodyPr>
          <a:lstStyle/>
          <a:p>
            <a:r>
              <a:rPr lang="he-IL" sz="2800" u="sng" dirty="0">
                <a:solidFill>
                  <a:schemeClr val="tx1"/>
                </a:solidFill>
                <a:latin typeface="David" panose="020E0502060401010101" pitchFamily="34" charset="-79"/>
                <a:cs typeface="David" panose="020E0502060401010101" pitchFamily="34" charset="-79"/>
              </a:rPr>
              <a:t>התמונה השנייה </a:t>
            </a:r>
            <a:r>
              <a:rPr lang="he-IL" sz="2800" dirty="0">
                <a:solidFill>
                  <a:schemeClr val="tx1"/>
                </a:solidFill>
                <a:latin typeface="David" panose="020E0502060401010101" pitchFamily="34" charset="-79"/>
                <a:cs typeface="David" panose="020E0502060401010101" pitchFamily="34" charset="-79"/>
              </a:rPr>
              <a:t>בשיר הנה </a:t>
            </a:r>
            <a:r>
              <a:rPr lang="he-IL" sz="2800" b="1" dirty="0">
                <a:solidFill>
                  <a:srgbClr val="FF0000"/>
                </a:solidFill>
                <a:latin typeface="David" panose="020E0502060401010101" pitchFamily="34" charset="-79"/>
                <a:cs typeface="David" panose="020E0502060401010101" pitchFamily="34" charset="-79"/>
              </a:rPr>
              <a:t>תמונה של סכר הנפרץ ע"י המים: </a:t>
            </a:r>
            <a:endParaRPr lang="he-IL" sz="2800" b="1" dirty="0" smtClean="0">
              <a:solidFill>
                <a:srgbClr val="FF0000"/>
              </a:solidFill>
              <a:latin typeface="David" panose="020E0502060401010101" pitchFamily="34" charset="-79"/>
              <a:cs typeface="David" panose="020E0502060401010101" pitchFamily="34" charset="-79"/>
            </a:endParaRPr>
          </a:p>
          <a:p>
            <a:pPr marL="0" indent="0">
              <a:buNone/>
            </a:pPr>
            <a:r>
              <a:rPr lang="he-IL" sz="2800" dirty="0">
                <a:solidFill>
                  <a:schemeClr val="tx1"/>
                </a:solidFill>
                <a:latin typeface="David" panose="020E0502060401010101" pitchFamily="34" charset="-79"/>
                <a:cs typeface="David" panose="020E0502060401010101" pitchFamily="34" charset="-79"/>
              </a:rPr>
              <a:t>אַף</a:t>
            </a:r>
            <a:r>
              <a:rPr lang="he-IL" sz="2800" dirty="0" smtClean="0">
                <a:latin typeface="David" panose="020E0502060401010101" pitchFamily="34" charset="-79"/>
                <a:cs typeface="David" panose="020E0502060401010101" pitchFamily="34" charset="-79"/>
              </a:rPr>
              <a:t> </a:t>
            </a:r>
            <a:r>
              <a:rPr lang="he-IL" sz="2800" dirty="0" smtClean="0">
                <a:solidFill>
                  <a:schemeClr val="tx1"/>
                </a:solidFill>
                <a:latin typeface="David" panose="020E0502060401010101" pitchFamily="34" charset="-79"/>
                <a:cs typeface="David" panose="020E0502060401010101" pitchFamily="34" charset="-79"/>
              </a:rPr>
              <a:t>סכֶר </a:t>
            </a:r>
            <a:r>
              <a:rPr lang="he-IL" sz="2800" dirty="0">
                <a:solidFill>
                  <a:schemeClr val="tx1"/>
                </a:solidFill>
                <a:latin typeface="David" panose="020E0502060401010101" pitchFamily="34" charset="-79"/>
                <a:cs typeface="David" panose="020E0502060401010101" pitchFamily="34" charset="-79"/>
              </a:rPr>
              <a:t>שִׁכְחָה – בָּנִיתִי לִי מָגֵן הִנֵּה הָיָה כְּלֹא הָיָה " </a:t>
            </a:r>
            <a:r>
              <a:rPr lang="he-IL" sz="2800" dirty="0" smtClean="0">
                <a:solidFill>
                  <a:schemeClr val="tx1"/>
                </a:solidFill>
                <a:latin typeface="David" panose="020E0502060401010101" pitchFamily="34" charset="-79"/>
                <a:cs typeface="David" panose="020E0502060401010101" pitchFamily="34" charset="-79"/>
              </a:rPr>
              <a:t>כלומר</a:t>
            </a:r>
            <a:r>
              <a:rPr lang="he-IL" sz="2800" dirty="0">
                <a:solidFill>
                  <a:schemeClr val="tx1"/>
                </a:solidFill>
                <a:latin typeface="David" panose="020E0502060401010101" pitchFamily="34" charset="-79"/>
                <a:cs typeface="David" panose="020E0502060401010101" pitchFamily="34" charset="-79"/>
              </a:rPr>
              <a:t>, חומת המגן המלאכותית שהדוברת בנתה לעצמה, על מנת לשכוח את מי שאהבה ועל מנת לחסום את רגשותיה ולהגן על עצמה מפני האהבה, נפרץ. </a:t>
            </a:r>
            <a:endParaRPr lang="he-IL" sz="2800" dirty="0" smtClean="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פריצת </a:t>
            </a:r>
            <a:r>
              <a:rPr lang="he-IL" sz="2800" dirty="0">
                <a:solidFill>
                  <a:schemeClr val="tx1"/>
                </a:solidFill>
                <a:latin typeface="David" panose="020E0502060401010101" pitchFamily="34" charset="-79"/>
                <a:cs typeface="David" panose="020E0502060401010101" pitchFamily="34" charset="-79"/>
              </a:rPr>
              <a:t>הסכר מבטאת את הרגע שבו הדוברת נכנעת לאותם רגשות שהיא ניסתה לדכא</a:t>
            </a:r>
            <a:r>
              <a:rPr lang="he-IL" sz="2800" dirty="0" smtClean="0">
                <a:solidFill>
                  <a:schemeClr val="tx1"/>
                </a:solidFill>
                <a:latin typeface="David" panose="020E0502060401010101" pitchFamily="34" charset="-79"/>
                <a:cs typeface="David" panose="020E0502060401010101" pitchFamily="34" charset="-79"/>
              </a:rPr>
              <a:t>. כמו </a:t>
            </a:r>
            <a:r>
              <a:rPr lang="he-IL" sz="2800" dirty="0">
                <a:solidFill>
                  <a:schemeClr val="tx1"/>
                </a:solidFill>
                <a:latin typeface="David" panose="020E0502060401010101" pitchFamily="34" charset="-79"/>
                <a:cs typeface="David" panose="020E0502060401010101" pitchFamily="34" charset="-79"/>
              </a:rPr>
              <a:t>הסכר שאינו עומד בפני זרם המים, כך אין היא יכולה לעמוד מול פרץ רגשותיה</a:t>
            </a:r>
            <a:r>
              <a:rPr lang="he-IL" sz="2800" dirty="0" smtClean="0">
                <a:solidFill>
                  <a:schemeClr val="tx1"/>
                </a:solidFill>
                <a:latin typeface="David" panose="020E0502060401010101" pitchFamily="34" charset="-79"/>
                <a:cs typeface="David" panose="020E0502060401010101" pitchFamily="34" charset="-79"/>
              </a:rPr>
              <a:t>.</a:t>
            </a:r>
          </a:p>
          <a:p>
            <a:pPr marL="0" indent="0">
              <a:buNone/>
            </a:pPr>
            <a:r>
              <a:rPr lang="he-IL" sz="2800" dirty="0" smtClean="0">
                <a:solidFill>
                  <a:schemeClr val="tx1"/>
                </a:solidFill>
                <a:latin typeface="David" panose="020E0502060401010101" pitchFamily="34" charset="-79"/>
                <a:cs typeface="David" panose="020E0502060401010101" pitchFamily="34" charset="-79"/>
              </a:rPr>
              <a:t>המטאפורה </a:t>
            </a:r>
            <a:r>
              <a:rPr lang="he-IL" sz="2800" dirty="0">
                <a:solidFill>
                  <a:schemeClr val="tx1"/>
                </a:solidFill>
                <a:latin typeface="David" panose="020E0502060401010101" pitchFamily="34" charset="-79"/>
                <a:cs typeface="David" panose="020E0502060401010101" pitchFamily="34" charset="-79"/>
              </a:rPr>
              <a:t>"סכר שכחה" הינה למעשה ביטוי להגיון ולשכל שלעיתים אינם מצליחים לעמוד בפני הרגש (הים). הביטוי "היה כלא היה" מבליט את חולשתו של סכר זה, שהיה למעשה אשליה בלבד לכך שהדוברת התגברה על אהבתה ורגשותיה.</a:t>
            </a: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he-IL" sz="2800" dirty="0">
              <a:solidFill>
                <a:schemeClr val="tx1"/>
              </a:solidFill>
              <a:latin typeface="David" panose="020E0502060401010101" pitchFamily="34" charset="-79"/>
              <a:cs typeface="David" panose="020E0502060401010101" pitchFamily="34" charset="-79"/>
            </a:endParaRPr>
          </a:p>
          <a:p>
            <a:pPr marL="0" indent="0">
              <a:buNone/>
            </a:pPr>
            <a:endParaRPr lang="en-US" sz="2800" dirty="0" smtClean="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91159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התמונות המטאפוריות בשיר</a:t>
            </a:r>
            <a:endParaRPr lang="he-IL"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35496" y="764704"/>
            <a:ext cx="8964488" cy="5760640"/>
          </a:xfrm>
        </p:spPr>
        <p:txBody>
          <a:bodyPr>
            <a:noAutofit/>
          </a:bodyPr>
          <a:lstStyle/>
          <a:p>
            <a:r>
              <a:rPr lang="he-IL" sz="2800" b="1" u="sng" dirty="0">
                <a:solidFill>
                  <a:schemeClr val="tx1"/>
                </a:solidFill>
                <a:latin typeface="David" panose="020E0502060401010101" pitchFamily="34" charset="-79"/>
                <a:cs typeface="David" panose="020E0502060401010101" pitchFamily="34" charset="-79"/>
              </a:rPr>
              <a:t>התמונה השלישית והאחרונה </a:t>
            </a:r>
            <a:r>
              <a:rPr lang="he-IL" sz="2800" dirty="0">
                <a:solidFill>
                  <a:schemeClr val="tx1"/>
                </a:solidFill>
                <a:latin typeface="David" panose="020E0502060401010101" pitchFamily="34" charset="-79"/>
                <a:cs typeface="David" panose="020E0502060401010101" pitchFamily="34" charset="-79"/>
              </a:rPr>
              <a:t>בשיר הינה </a:t>
            </a:r>
            <a:r>
              <a:rPr lang="he-IL" sz="2800" b="1" dirty="0">
                <a:solidFill>
                  <a:srgbClr val="FF0000"/>
                </a:solidFill>
                <a:latin typeface="David" panose="020E0502060401010101" pitchFamily="34" charset="-79"/>
                <a:cs typeface="David" panose="020E0502060401010101" pitchFamily="34" charset="-79"/>
              </a:rPr>
              <a:t>תמונת אישה הכורעת לשתות ממימיו של אגם סואן</a:t>
            </a:r>
            <a:r>
              <a:rPr lang="he-IL" sz="2800" dirty="0">
                <a:solidFill>
                  <a:schemeClr val="tx1"/>
                </a:solidFill>
                <a:latin typeface="David" panose="020E0502060401010101" pitchFamily="34" charset="-79"/>
                <a:cs typeface="David" panose="020E0502060401010101" pitchFamily="34" charset="-79"/>
              </a:rPr>
              <a:t>: </a:t>
            </a:r>
            <a:r>
              <a:rPr lang="he-IL" sz="2800" dirty="0" smtClean="0">
                <a:solidFill>
                  <a:schemeClr val="tx1"/>
                </a:solidFill>
                <a:latin typeface="David" panose="020E0502060401010101" pitchFamily="34" charset="-79"/>
                <a:cs typeface="David" panose="020E0502060401010101" pitchFamily="34" charset="-79"/>
              </a:rPr>
              <a:t>"וְעַל </a:t>
            </a:r>
            <a:r>
              <a:rPr lang="he-IL" sz="2800" dirty="0">
                <a:solidFill>
                  <a:schemeClr val="tx1"/>
                </a:solidFill>
                <a:latin typeface="David" panose="020E0502060401010101" pitchFamily="34" charset="-79"/>
                <a:cs typeface="David" panose="020E0502060401010101" pitchFamily="34" charset="-79"/>
              </a:rPr>
              <a:t>בִּרְכַּי אֶכְרַע עַל שְׂפַת אֲגַם סוֹאֵן</a:t>
            </a:r>
          </a:p>
          <a:p>
            <a:pPr marL="0" indent="0">
              <a:buNone/>
            </a:pPr>
            <a:r>
              <a:rPr lang="he-IL" sz="2800" dirty="0">
                <a:solidFill>
                  <a:schemeClr val="tx1"/>
                </a:solidFill>
                <a:latin typeface="David" panose="020E0502060401010101" pitchFamily="34" charset="-79"/>
                <a:cs typeface="David" panose="020E0502060401010101" pitchFamily="34" charset="-79"/>
              </a:rPr>
              <a:t>לִשְׁתּוֹת מִמֶּנּוּ </a:t>
            </a:r>
            <a:r>
              <a:rPr lang="he-IL" sz="2800" dirty="0" err="1">
                <a:solidFill>
                  <a:schemeClr val="tx1"/>
                </a:solidFill>
                <a:latin typeface="David" panose="020E0502060401010101" pitchFamily="34" charset="-79"/>
                <a:cs typeface="David" panose="020E0502060401010101" pitchFamily="34" charset="-79"/>
              </a:rPr>
              <a:t>לִרְוָיָה</a:t>
            </a:r>
            <a:r>
              <a:rPr lang="he-IL" sz="2800" dirty="0" smtClean="0">
                <a:solidFill>
                  <a:schemeClr val="tx1"/>
                </a:solidFill>
                <a:latin typeface="David" panose="020E0502060401010101" pitchFamily="34" charset="-79"/>
                <a:cs typeface="David" panose="020E0502060401010101" pitchFamily="34" charset="-79"/>
              </a:rPr>
              <a:t>!"</a:t>
            </a:r>
            <a:endParaRPr lang="he-IL" sz="2800" dirty="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באמצעות </a:t>
            </a:r>
            <a:r>
              <a:rPr lang="he-IL" sz="2800" dirty="0">
                <a:solidFill>
                  <a:schemeClr val="tx1"/>
                </a:solidFill>
                <a:latin typeface="David" panose="020E0502060401010101" pitchFamily="34" charset="-79"/>
                <a:cs typeface="David" panose="020E0502060401010101" pitchFamily="34" charset="-79"/>
              </a:rPr>
              <a:t>תמונה זו מתארת הדוברת את כניעתה לרגשותיה. </a:t>
            </a:r>
            <a:endParaRPr lang="he-IL" sz="2800" dirty="0" smtClean="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הדוברת </a:t>
            </a:r>
            <a:r>
              <a:rPr lang="he-IL" sz="2800" dirty="0">
                <a:solidFill>
                  <a:schemeClr val="tx1"/>
                </a:solidFill>
                <a:latin typeface="David" panose="020E0502060401010101" pitchFamily="34" charset="-79"/>
                <a:cs typeface="David" panose="020E0502060401010101" pitchFamily="34" charset="-79"/>
              </a:rPr>
              <a:t>נותנת דרור לרגשות המציפים אותה ואף מתמכרת לרגשות אלו. </a:t>
            </a:r>
            <a:endParaRPr lang="he-IL" sz="2800" dirty="0" smtClean="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הים </a:t>
            </a:r>
            <a:r>
              <a:rPr lang="he-IL" sz="2800" dirty="0">
                <a:solidFill>
                  <a:schemeClr val="tx1"/>
                </a:solidFill>
                <a:latin typeface="David" panose="020E0502060401010101" pitchFamily="34" charset="-79"/>
                <a:cs typeface="David" panose="020E0502060401010101" pitchFamily="34" charset="-79"/>
              </a:rPr>
              <a:t>הסוער שהופיע בתחילת השיר, הופך כאן לאגם סואן. </a:t>
            </a:r>
            <a:endParaRPr lang="he-IL" sz="2800" dirty="0" smtClean="0">
              <a:solidFill>
                <a:schemeClr val="tx1"/>
              </a:solidFill>
              <a:latin typeface="David" panose="020E0502060401010101" pitchFamily="34" charset="-79"/>
              <a:cs typeface="David" panose="020E0502060401010101" pitchFamily="34" charset="-79"/>
            </a:endParaRPr>
          </a:p>
          <a:p>
            <a:pPr marL="0" indent="0">
              <a:buNone/>
            </a:pPr>
            <a:r>
              <a:rPr lang="he-IL" sz="2800" dirty="0" smtClean="0">
                <a:solidFill>
                  <a:schemeClr val="tx1"/>
                </a:solidFill>
                <a:latin typeface="David" panose="020E0502060401010101" pitchFamily="34" charset="-79"/>
                <a:cs typeface="David" panose="020E0502060401010101" pitchFamily="34" charset="-79"/>
              </a:rPr>
              <a:t>למרות </a:t>
            </a:r>
            <a:r>
              <a:rPr lang="he-IL" sz="2800" dirty="0">
                <a:solidFill>
                  <a:schemeClr val="tx1"/>
                </a:solidFill>
                <a:latin typeface="David" panose="020E0502060401010101" pitchFamily="34" charset="-79"/>
                <a:cs typeface="David" panose="020E0502060401010101" pitchFamily="34" charset="-79"/>
              </a:rPr>
              <a:t>שיחסה של הדוברת לאהבתה מורכב, היא מתמסרת </a:t>
            </a:r>
            <a:r>
              <a:rPr lang="he-IL" sz="2800" dirty="0" smtClean="0">
                <a:solidFill>
                  <a:schemeClr val="tx1"/>
                </a:solidFill>
                <a:latin typeface="David" panose="020E0502060401010101" pitchFamily="34" charset="-79"/>
                <a:cs typeface="David" panose="020E0502060401010101" pitchFamily="34" charset="-79"/>
              </a:rPr>
              <a:t>לחוויית </a:t>
            </a:r>
            <a:r>
              <a:rPr lang="he-IL" sz="2800" dirty="0">
                <a:solidFill>
                  <a:schemeClr val="tx1"/>
                </a:solidFill>
                <a:latin typeface="David" panose="020E0502060401010101" pitchFamily="34" charset="-79"/>
                <a:cs typeface="David" panose="020E0502060401010101" pitchFamily="34" charset="-79"/>
              </a:rPr>
              <a:t>השתייה עד תום ושותה מים האהבה, כלומר היא אינה מתכחשת לרגשותיה ומקבלת אותם.</a:t>
            </a:r>
          </a:p>
          <a:p>
            <a:pPr marL="0" indent="0">
              <a:buNone/>
            </a:pPr>
            <a:endParaRPr lang="en-US" sz="2800" dirty="0" smtClean="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281829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דרכי עיצוב</a:t>
            </a:r>
            <a:endParaRPr lang="he-IL"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35496" y="764704"/>
            <a:ext cx="8964488" cy="5760640"/>
          </a:xfrm>
        </p:spPr>
        <p:txBody>
          <a:bodyPr>
            <a:noAutofit/>
          </a:bodyPr>
          <a:lstStyle/>
          <a:p>
            <a:r>
              <a:rPr lang="he-IL" sz="3200" b="1" u="sng" dirty="0" smtClean="0">
                <a:solidFill>
                  <a:schemeClr val="tx1"/>
                </a:solidFill>
                <a:latin typeface="David" panose="020E0502060401010101" pitchFamily="34" charset="-79"/>
                <a:cs typeface="David" panose="020E0502060401010101" pitchFamily="34" charset="-79"/>
              </a:rPr>
              <a:t>מוטיב המים:</a:t>
            </a:r>
          </a:p>
          <a:p>
            <a:pPr marL="0" indent="0">
              <a:buNone/>
            </a:pPr>
            <a:r>
              <a:rPr lang="he-IL" sz="3200" dirty="0" smtClean="0">
                <a:solidFill>
                  <a:schemeClr val="tx1"/>
                </a:solidFill>
                <a:latin typeface="David" panose="020E0502060401010101" pitchFamily="34" charset="-79"/>
                <a:cs typeface="David" panose="020E0502060401010101" pitchFamily="34" charset="-79"/>
              </a:rPr>
              <a:t>מוטיב זה מתקשר אופן ישיר לתמונות המטאפוריות בשיר המתפתחות לאורך השיר.</a:t>
            </a:r>
          </a:p>
          <a:p>
            <a:pPr marL="0" indent="0">
              <a:buNone/>
            </a:pPr>
            <a:r>
              <a:rPr lang="he-IL" sz="3200" dirty="0" smtClean="0">
                <a:solidFill>
                  <a:schemeClr val="tx1"/>
                </a:solidFill>
                <a:latin typeface="David" panose="020E0502060401010101" pitchFamily="34" charset="-79"/>
                <a:cs typeface="David" panose="020E0502060401010101" pitchFamily="34" charset="-79"/>
              </a:rPr>
              <a:t>המוטיב מופיע הן בתמונות של מים, הן בפעלים והן בשמות העצם בהם הוא עושה שימוש: "הציף" , "הסעיר", "משבר האושר והדווי", "סכר השכחה", "שפת אגם סואן", "לשתות ממנו לרוויה".</a:t>
            </a:r>
            <a:endParaRPr lang="he-IL"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smtClean="0">
              <a:solidFill>
                <a:schemeClr val="tx1"/>
              </a:solidFill>
              <a:latin typeface="David" panose="020E0502060401010101" pitchFamily="34" charset="-79"/>
              <a:cs typeface="David" panose="020E0502060401010101" pitchFamily="34" charset="-79"/>
            </a:endParaRPr>
          </a:p>
        </p:txBody>
      </p:sp>
      <p:sp>
        <p:nvSpPr>
          <p:cNvPr id="4" name="AutoShape 2" descr="data:image/jpeg;base64,/9j/4AAQSkZJRgABAQAAAQABAAD/2wCEAAkGBxMTEhUTExMWFhUXFhcYFxcXGRcdGBYYFRcXFhUYFhcaHiggGBolHRUVITEhJSkrLi4uFx8zODMtNygtLisBCgoKDg0OFxAQGi0fHR0tLS0rLS0rLS0tLS0tLS0tLS0tLS0tLSstLS0rLS0tLS0tLS0tNzctLTctKysrNy0rK//AABEIALcBEwMBIgACEQEDEQH/xAAcAAABBQEBAQAAAAAAAAAAAAAEAAIDBQYBBwj/xAA+EAABAwIEAwYEBQEHBAMAAAABAAIRAyEEEjFBBVFhBiJxgZGhEzKx8EJSwdHh8QcUIzNicoIVFkOiRMLS/8QAGQEBAQEBAQEAAAAAAAAAAAAAAQACAwQF/8QAIhEBAQACAgMBAAIDAAAAAAAAAAECERIxAyFBURMiBGGh/9oADAMBAAIRAxEAPwDVVadYAgTHWPqg/j1p0PsvMqdaow5mVHgjTvGyt8J2txHyksJG5gE+icfNL8c7g32FxL57wMo2gzN+LyN158ztRUnvNHUXB+pV7ge3uHaQx9N4kSAMpt7J/kxUxrWP4MXjWPMoSp2adzHuqPiP9oVAZi1zmwBDct7mATB038lWdl/7QnGiRWzPqMcRmAABbtItfUJ/k19Wo1rez5bcvA6C5RDMMBo4+cD2WWxfbhhcyWvgzmiO6ALb87KSh2zw9Qhri8dXNBt4iU85fo1/prqOODXEAx1LpC7Ux5ALgZE3hZb/AKrhHH/OcP8Aif2TjxHBj/5B9D/+U7w/V/ZpaHFwXRIBn8VgiqvGmi30WYpjC1B3MQw+LwD6GEWODNI7jxP+8H9E/wBL0v7LSpxNrx3gDuEXRxlMNGl9YWepcKO5GvNWlHABvyOvtm+VVxilqzw1VpuGt6qZ9bu90QOipKWJeCW56RI2zCfRG0q7hZwERosXFrZlfE5twOu6lwUiR8QETMBMfRpvJvEDkhmUS27XmfAfsn4Pqxfj2g3RWomxB06KkOGLj35f4CCpW1XARkIA0Eq0trGrSBbACpq2GM3pu8keKlS0EDoB9TK5VxLtJ8QQPbkqKg6FABwPw7dbo59YN+QeyeMaBBM9bX9k1+LcT3BI9E32vhAPcZAy9efqo38Ocb54++SdWrPIgtid5lRseZEuzShHswVQf+QFDVuElxJ+JfWIEb9UU9wsQQAPFR08QHEmBy3khXtaitdgajT8xInYC08uWiLzucAHF9tIajCAbxcaSmBjtiPVI6cpUXAyHG3MC4U7nknveVtEK9z4Oo6qOnWcFaWxja4ki1lBj6QcLEeIQ1cHcCdyha4c35ag8Bf2RIdg6vDzJv7JI4h5/wDK30XFvlWOLxY01wNG6k+GdiEPQquc9zXAQIg/uvnR6E7KUeyc7DAnN+IC3MeabkI2keOi6+p0Kd0qviNPL3o70wW7ePRc4e4tDp1Jk+n8qzdVDrH+fVDnBRGQSOW/8rfKa0xpHUMCQO66x/YqVgEDLaIHp7qHSR7FJhIuhDHVHWnT6hTNeRobWN+RULHdLbj9k19EkSJLR6t8OnRW2hArCbj9x+ilZjDTIc0keGyq3VnAcx9+YKbTq8jHiqb+CtRS485x7x6gg3J6/urA8eLhlz2Gu3usYfT6fwpqVV0RqOui74/5GU9X25XxS9NLQ4q2SGvE3097oijxnLB+LvAObfSFjXUGknKS12us6nkdkI/DOkgXjceX7rvP8iX4xfFY3ruNd4/4sEHTNuVaYXtbU+XM1xiQTrHlqvKI/r4WKIw9YMIcJJ5bW0nnsVq+WfjMwv69VrdqKhtma30/VCntmAZNcbWt+gXmjqwcSXSZP9U9lVkax0AufElF8s+Q8L+vRn9tAT/mzEGwjUTyT6fbppPzg+Q8rheb0qzTIs0RqNTGmviUq9anENbfnMLnfJbev+Hi9LZ25aDJqDqIspv+/aZM/EaByv7ryNlyB1v5p1ZsHKL8z9/eqef6dPXqnbSkdHtG+hv5nVLD9v8AD6Fw01Ex9F4256bnI1GyeQ09nPbnDkwHN21ndNqdt6FOCajTOwb0vovHa7IInQtCj2ujlVp7bhO32EeMxfEazYi0mBupx23wLmhxrDQGDIPOI5rwsOXGlW2vb3Fnb/BS4GpABgWdf+Oq7S7e4E5y58BgabAmQ7YDcjdeHEpko2nun/f3Dsub4pn8uR0/tt7qGr224cDPxZ6ta7nC8PzeiSC9qpdusCQD8Qidi18jxiyS8WXVbqX4cnAdFDRd0vvNlKyqAvDXeJG+acGqKri2sBcdAJTsPjmvGZun3KvbW4lNCfwpCkRoCl/e05uKBRurcNdTtdsqF2Gb+Ujw0RPxvFL4hVuignNIkscCRsdEn1O8MsgkTpY6WPLVG/F5qN7Adh6C/wBwnY0GrNzAkCHjVqrokwQARrCt3tnoRoeXjzUFfDudNhmGhBs63KZBWpazZQoa5txcfTxRFCqDshKVSoyMzcruU6fVFNw7HXBIPJsR7rVEKpRuXBs8zuP4XKlLu/4bgSbfvfwUIqmmTO2tzoforGnkeBtoe7bz6qPYIYjIWNda5HdkASJJje+yiGMq03FxDXtMSYFheJGx8URiMM/K7Kc0wB0tr/KHwOCrEOa9rm/lMAjqFqCx3DY6pmzFmeTcZRAB8uQKNfjWvBAbSb3TmMDM2QIMeBU+H4VULQLtOXLLd7RJA3Ee6sKnZh9VsEX5gd7qDdOraPU+stUwrmd6A8DMNPK48vZIY1vw2gUmF35o1EW03Wz4V2Nc10veS28AgTq0zPkVYu7J0oEtEzOjf2XWY36zbPjzillcM2W+UyAd5EQDNtbJ2HwjTdxc28Wi1/fyXqOG7OUhEsBte2/NGUODUGaUmazoNU8L+s8o8tp8KGYj4oMDQtO+n6rjuDEx/iD+i9XOGZ+Vo8gov7s3Zo9Arjl+/wDFco8mrcLdpmbbQyPSxRI7LV7HuEa/N+69POCbyHkuPw45n1K3JWbfx5Y/s5iB+EHwcEPV4NXGrf8A2b+69Or4Enc+d1C/hx/MPT9RC1ocq8udgqv5fcJjqFT8pXpZ4U+fn+h+rVQ9oOImg4U5a4kHNYS3lyus2ahmVrH1aL2m4ItKZmKfVrlxknW336JheLN5XnmuXJ00bPVJdz8lxZ5U6WeAxhqPc2NLjy2RzlCKoEbE+9l2hiWvkDUe6410iX4IqdwiQeafSwgYQBYCbbef8p+HoySIkgTFp8fRObiQ9zmudD2i5iJjl1FvVah0gfRaD+EjW3iLR6hOfQGrYiIIJ5SJ1318wosIWPZ3ReSJMXGuy7hKoqFwDSMpIkTBG/uD6hO4ztJTrtBbMjQaeQk/qfdJ5ABIfBnTcWkRe/8ACkbhwNGiN/0tzt7qkIL3uFj3jEdLTPgiWXpWrM8QEi/dvMi4sN+SMZVmCLgjy81WYagWsc11828aSIKKwDQxgb3jG/7ys5SfDiKLgdDHTZQUKjpeC2A0Eg7Fo1v5rjw6dMrYMzz6BAYXFubTqk3kZZgmx10Kp7itHYDFU61PvNOYEyc0a6Rb7hA0cEX1pzhoact4BIIPUc/ZDcHpZw8EwDv96eKsuB4U13umS1rwQQRrcc9IW5NWs9rzD8GaR36jSCBMEX2vz05o3DcEw7dC31/SVctwYi4E7rrcI0XXaYRyuVQ4PhtLYj/i0foiqXDWAyG/VTYYAWRdOszUEG8ajXl4pkkHtFQwwG0I5tIcwom1RJtp18f2+9phXBWgRA5+5ULnDqpnVRy9FA6q3klFnb19v3XHO5T6pfFZ+U+n3KcTT6+hSNIXVDzTA48/ZSPyW1v0O/PkonQNib7D7spaPnr7fyuHxXC3omuH3b90oimkLhnr7eiixNYMaXOMACdvTxSHagsecWXk/Ha9R9ZznjvAQfEWXoOJ7RUm/mv4WPW9l51xriGesXf6j9d1x8mW+nTDHSqfU2TqbZN+St8HwN1XLkczvfmJG8QjMfwd0uY17M9OMwJAgOHdDR5LjynUdNKPKdgY8CknGhUFgfdcUknEMR3wOW45m/qnVMIaYLs1zYACdb3TTUqGsS1h1tI0HVXgWcspiYhwlcikHOJBAMzyvYjy6hRcOpU3nPLgZJsYjX9ypeIU3ODQ29+9pEGy5gsIKfyzJ5rnc5Z6OzeIMcA0UWnWdfqSURiKNR72OD4DWwdZki5ATwEyli2l2QG6xyvwbQcPbVdUqg5g10306CPJWjMPGhKcwDdEsWL5diBjS3kz4/ooamGqF0t+WLyd/DVWUXTX4rICcgdziAfot4Z7OwrcE6QdLRFt9ZnwCnocPAkNa0c4ifZTYfjNIiSD5AHVT0uKUASc8E82n6xC7fwb+s3L/QTCcLpveZEuIGYfhIbpbzV3w2gc5aQMo0A5pnDiyczXNM8iFaUsU1pMGToY28V2x8cjHPLoU0RsPHdd+HbQDyUtB4dEA+kI005Hy+66rSuYYTjiiVLWpuAuB7+SArVi25iN5nzUNUSKxUra6qn4t1oa0gz+by28FCOJPIJaGGwFs9jHfB6clbGqunVZUZequnxSTENsTIDrgCIsd5keQS/v74/ypMCYe3UmDblF07i41ah6TqnRVo4kATma8XsQ2QREyTsnO4pT3dlkA3HMwJjRQ1RmYrrXHp6oUVgdCDeLEa6wOfknCoUgWH8wF0uHJCiska6VtI5wQfEcMKtNzNJ0PI8091Vcc9PobYfi/DKjQZggAz5D2WYw2EzAvcYE2FpPUBb3tSQ+mWhzgRclpIjaDzmYg+Oyxz6bQ0B72tjQCSTv3oC8+c109GOW57absU1jnlouaY35mIP19FW8RwkPeWuh1RxzZjJiZIHkrLsnjMNTcQHnM6BoT6GLead2gwL85DW65nNLrG2oHWbeS82rL6+uvxUMwcCAHHrMT5JKsovxBaCA4jnlcZi2oC6uvFn0tPhEp9GkA25kjpqmZk7zXgtt9MnEgRO5gdU4sTWjzUrFnekFxbXwA0XkctOq7g+Ehj8/eJvygT5I34oSdWty8SqeTKzURzZGygPEAHRGmvRTB3VRuw9KcxaJ3W8Jj9i0ndWkS26Ee17jcGEX8VjRaAPCB6oStj2ZgSRbrzXbxzXUKux+GNM5hIHIiPfdQUnkkAEmdo9IV1iKuZpmMhBudekc1WU8SG2YI/1bnw5L2YW2exVrgaDW3qHvbNGvmdlp+CZnv/0g6Dw/osfhmnMHFehdlMPud5W4F7QwQBDvZWdJs7KXD0UWygpKzGYaQs/xOkcrgYv0C2VWkqfiHDi/9lRWMW7E1GwAWwBAkC/7qn4diqgaWiILiSd9Y2PRbbFcMc0QW7bhUx4YA35bDeNJM67ap4xzZfBYxwr1ntAJPc3FiQ4mRv3QqzHcRd/ecxAJGXeZ7o3WwdwlgzGAczpIPM9QsdxnCAVXAWgx6ABZyx0N6O4rxZznNLC5kA6OMkkzsAisTx+o1rSHbXDrg6bOnkqWrgiDfW0T4KKvQfFxaAR11/hZ9qXpom8eaaTXGkyb5gzuRNrRzRuD4rRc3OK1SneO/wB4d24ByxDZINwZhZRjHEZYIHP1t7JPpw0MF3E2VvJuXfbf0cRWd3g1lUazScHa/wCgQ4HytG6kZxBjtD3pILSRIMxB68+UELz+i99BsseWvzfh12H2FpMD2ha7K3F0hUJaO+O49sgSC4a87rXI8JVtVxFX8NIz/qMAjmD/AAkaFR3zvgcmiPf+iIrcMrBufDPFdrg2JMETuWzlJAgWt0Rb8FVj5L8pFud0zKMXCzpR8QpgUnNa0HTxJBF+p6rF1nCq8D4TidCRb/2i/mV6JxMUGU3g1WfFLSGsLg2HHRZZnFcRhqfyt705S4AgREOY5usybX0RcpemsfHZ2s+zHBA7K+nRc34bhmcWggQb5naGym7b8RyvaHZHkggQWgMNjmc0Az4LJVuM1nuJ+M4vNpaMliObQLeKCrPJsbxvz8TuVz1Nu22wb2zosAaPjEAatdlB5kN2/XVJYfL0XUaW10ylDi6SZi2wUzSFUVMU42DS2NzED1KYeIQP8xp+9gF5P4cr9Z0u/itCYa48PFZ1uMLtXf8A1/qVE/Ex/qjmVqf46aKvjcosJ8P5UA4lbUffkqR3E6mkj0QzqhOpK6Y+CfUvn8TJmJ6aKBuPm7nkRsN/SIVWx5F5jwSquEyPsrpPHjAuhxdo0aT9E2pjWuH+W3767KnDlPRfstzGRbWra+cDYDQck9lPQKvw74KtKJlbiWuBpEgdF6H2Yb3R0kLCcLatzwA28JSm0wuiKaq/BusjqZQkhauNpp4T0J00wRcShsVhWFpGUQRBHNESoapUmIx2FADmkaEgeGyxJ4eH17CQXTPKDF16NxthIMGOqzXB6MVXAiQ1pud+ZhNrjlFJU4Ga2Ie1oENIzEmzQP6IL/pxfWc0NluaB0AMW9ls+IAMoHKO88y7n0nmIUXCuFubSNU6uaQJsRM2jeZV9FntU4Ls2cRUyNGSmAYMSJGo8Ztqrqv/AGdhre6QH7n8o26ytnw1nwKQBPdGggTJkmfMqfBwAXEuN/xaTOgTt0mLxnH9i8RRPxarC5o0AGnKeZ8lQYSg59QvIIAMCbTG/svouvXpsYX1CBa8+FwJXjvHuJ0sViHvoU8jWy03+d0m42CzlY3IrsNin0S1rXlk6gaHlZDdrsXVblJrPLHDTMRf7+iB4ljgCdydP5RmMc3EYZzSDLCDO/dvYbzJC57lrcvxj6taXWufvVOpvJgRIGyWGpR3usAohr4Olok+KeTKanT3nlYaXScRouhpcABFzpIHS0/RB4upDy1pFjr+iikNA80k04nxSQlS+oTuT5pSmJzXrbJwdaE0lJchSdATlyF0lSKU4JieFI4J7Co5T2hSFYd60PC32LYBBiZAP1FvJZyk1XfCXw5sdFpNTg6WghbThLIYFmeGUZAPX6LacPADQlLTCusj6blW0nIpj0Ic1yfmQgqKQVEJPmTahsmNcpcsqTOcaaIAvc2hVnCsMZc4848hstdiuF512jwprQA1DHH2yfFaTfla0y+2lh0VlwXhhsTctAy33EAH2lW9bhLScx11jwRVLDQEqY+1djG/EcGiQGnM7wChx3FqdNzHVHBjCSKYkCXAF3pY+ZCsHYPLJvJ1/wBq8b/tE45nxTRYBgy6eMGCJBGmsbjVFum9Cf7QO1LqhLGkxy6Tr5rH4PE5aLgJl7jB5EZT+seSbjmZpJkk7fS26BqOyho5QDfkuOWW+i5jsUC8EAzuZ5fRXPD8VS+HPfdUuMpIDI2J3O++yzuLbBFtevvZWfCsG91N0N/5F1r2AMm2+yOooEqUoqBsQAfAAa6lG4Lhz6ulpOv30Cnw+GLoBkOBg+hsrr4rWBrRYARB1iNBbQA/RZuTUjHdpsM+k8U3QWhssjQg6nxkH2VNSFwtH2wc0inE6uueVln8OuuN3NipiJ2SUwY3clJKVoXQlCdC2y5lShdCSkS4V2FxSdXSugJzWKJrEZSpmygcIRuEuqVH06assBThw8U2jS0VrwvDnOPELQbPgGFMX8lqKAgAIXh1CGhHMapJ2FPD1CTCb8RSGNqKRtRAtqp4qqGx7KqOw9RU9Gi95sCrXC4Ytu8wBzQlk0pyrxxnDzlFVpPS/uLLOdr+1gojK2MrgQTfWLXiB6IrTZoPiXEqNBodVeGAmGzuYmANzYrAYnt60UmD4zGOyDQ3BAjSDrE6LHca7VsqkOqufVLXd0TlGkFzbGNh1RyOnpPGO3tFjH/DY57oMWhsxueS8FfULqoJFzMDbXYbCNFpa3+JTD2fIc03cYP5TPK3uq4YZjSYuTOlzAvbzXHLP2rEBwzqn+I1tr2Gtt4A06oDDYckuzWg36Qe95q0c1wfDZiInSZN/u6OIFi64JGndMQALCZ8Y2CxvSD08I1pnIDPyl2obFjPPmp2uLRMWGxuBOhEaXnqpKlSOTtdLC1t9B+yje12UuDobA+YtDTJ6m2mttRKx7pT0qjSQ2O8flg6xctde0XsYXMfVALO6wX717CbAWJif2QDKjSc7RfleQRNwbW6cgU4Yougv7wnQTMAuPfAHeAgCTzTjjsbZntBixUeIiGiBY/U3P8AKrKWqkxlUOe9wiC4m3U9U7CMsvVPU0j/AI56Lq78HqkggwFwhdXIW2ChdIXAnFSNU1OjK5RpFxgLScE4Q55iEyJVUMEeSKbw3dbfDdm41C0PD+yTSAXDwC1obeRnhrnGADryVhgOAVAZg+YN17DwvsowOzPA8FoaXBaf5Qs6LybhfZh7okETpIWuwXZplFsxmda8LWu4YAZj+F2pRSlXh6USpYhTvYhq7lJFUeoH1U2q9VvEMVkaXckge7EQnMx4G9+pAEc7rMVuJksEamP6oZmKc6TqdNk6C/7Qdv3U6RbRYBezpOjSNt55ysVX7d4x7XML7OmRciOUExCE7QVS94pslxAuBe5uhcDwkl4a8OmDYaXsBmE3WMrI1FrwrjGIqPFJuIbTtb/DpwY2aCIm/NR9qqFZrh8WsagIFzAvNxDQBPTkqs4WpTcDRDmuMiW5pj9LlS1uHVXkZrkRqSZjW5v5Fcrk1oBiqLWVvnzTEGDyHPqSimYbML76cx42RruH05l4BMaGYtoRBB2hTCl3WhrTG3gNoK45ZfhkRYCm0CCZF+7G40n7CfSpd4WiLz5wblOw1JzBp0kmwvPspq1WG5iRIABbN4NpHn4eKx7KPG0xRBflzOzQJjc3M6bkx0UfxSwQbO7pEZpvPyyLTH3tF/eC18wcpFhEgab67G17HTddqYiDckAG8DQRDQ07RY/LfySKlOIDc1RwDiQIBEECIgCI3nW8BAY+qAQGiZILQ0Ezy1HLb+EmOpth0ZiTdsgRAvcWAudfZSf3J1RpzS0n5Q5pzRrIBsBoJndMmqHH1WjM0ECbSTZpgGW5bnTlIJ81UYt73S9jnOEFpIFjFzmdud731Kixj2ie6NoN9QRNwbmLcuiLwjaL4AlhscsSJJG5cY5aHnGq6yaDN1GFphwj725oynVbaDBUvGshqPyjRxA52tcbKtC6ka5/VJBLiNLbqQU9HDFxgBWuE4BUce8Mo5rcm2NqZlMkgDUqY4a8Ayd408AVp8NwFg+Ykn0CvuGcEGYBtMSTOn3K3MP0clPwLs1ADnan7hejdneCtYJhWHDOz5aAX68vHormlRy2Raoip4JqMp0QpQwJ9O+iCnpWU7Ch2NO4U7ae6C6+6FxKIc5AYyolBa7lW4iqn47FtbdzgLxdYjjXbAXZQaXOt33Ahg5xME2RuTtLjivFadJpc90DzJ8gLrC8Z7WFxGVp+HN9iQd52/dBMw1fEvJkyTYmY9Btr6q54ZwBlNgJaJMg5gSSL/hO1lzudpmIjD1RWY18w2NYNx+G5JvsR0RwY0NhrgDaC4Wvp3ZBPsmtcwMDWwIsJB7sm8ae1k14kmQLyYjWdSS6bqvl1Gphu7dw5ptJAzTN8zYmPmJjygn3TazWkQQDMzG2w87bqGoCCOV/bTwTKleD9R1P6LhfJtro/FYhwEG5940H0HkhsJBLieXrshajxnEyeY/ZENLRoORgctf0XO3ftFiaQ1MRJ5g9d7qFj9dbj5TFst7EGJ7wm506JuIhxGU3Lgbz9RcWJ3T47wtbQ7yRIFoBnQeSpoVwPIPdaAWtzZhrlk6SL6EW5ofD1RVcc7nnKJzEyTpHuBMCIEi4u7FxTdmDgXGxBAkizhEgibITDDMzNLt41BNu7qJA09NVqdMpa7KhF2iLNIb80nKRAi4sDtsgxi254HzCwmRItqL3t9FxsjJUneCIne0z0hSjN3g8BsHPL2kkzN8wuDabayt/EbSrODwBcNPeyzPevvIPgIRB4o0HpJEjY6kjqQALWsuGs1hzAXuxzdA42IMnaM24uboZuCJcDTZq/wCQmcoBJs7leNU99hJWwpeC0u+eCDYfiBAvYbX6aqHHcOoMDnBwcW2uZGbc5Yu3U29dl3EY+owZXjMWSGSJgGROYzHkdQqhuKe9vfcS24MEy7Na3OLa9FrGVKxpEmNPQe6c9sCfJKtGY5ZyzadY2lNpb+HuutJBySd8NJG03XDeDQQQFpP+llrbpJL0uA3g/ADUJgDbla63fCeEU6AsA4/mj6JJLnlW8RhG6iceiSSyUlPDF3QfeyLoUQNLriSTBHVRVXmEkkKgqlZUvGOJspMc95gNBJ1Nh0SSUo8x7Qcbfi6jQwQwGwm50lx2AvpqpKfDcmXMAXa5do5nn4JJLjrd23Ox78Ycvca1oPJo56gbWhRveI2knkd+Z30XUlnKukcnnc+nuAoKtS8ReZEaRokkuFAc17zJgGCOW1vZMfWBg6cuum/mkkoBqrxMnUQJ8RP6Lra3eI1JENHU6eGhSSQqgpSSQP8AafDVNxTbS1xBb720J3FkkloToPUbM5ASRBN4J1LhfYR7oWvi3ua4tAAA8ha0DnKSS6RiocDJdlBJdByt2sC6xkQQATfl5It9T4jRmzgmWyCDfW4MWsbTsF1JbvYQYuplp/hyxlBAgF8gvsbzGUzpfpCGwlQnNDg11h+IyTIAFwBoLlJJJWtaqKgjNkc0AElubK4d6aYkAAxHTkgXiq1znVC0PcAA0NEB5sGiLAHUkWKSSEruNYBtKs+kw2bGvMtDiAeQlDfAytJKSS6ELnSSSSH/2Q=="/>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3076" name="Picture 4" descr="http://cdn.eureka.org.il/photos/stips_eurika_370_26017664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276716"/>
            <a:ext cx="2732254" cy="181658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4005064"/>
            <a:ext cx="1951544"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8945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דרכי עיצוב</a:t>
            </a:r>
            <a:endParaRPr lang="he-IL"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35496" y="764704"/>
            <a:ext cx="8964488" cy="5760640"/>
          </a:xfrm>
        </p:spPr>
        <p:txBody>
          <a:bodyPr>
            <a:noAutofit/>
          </a:bodyPr>
          <a:lstStyle/>
          <a:p>
            <a:r>
              <a:rPr lang="he-IL" sz="3600" b="1" u="sng" dirty="0" smtClean="0">
                <a:solidFill>
                  <a:schemeClr val="tx1"/>
                </a:solidFill>
                <a:latin typeface="David" panose="020E0502060401010101" pitchFamily="34" charset="-79"/>
                <a:cs typeface="David" panose="020E0502060401010101" pitchFamily="34" charset="-79"/>
              </a:rPr>
              <a:t>חזרה:</a:t>
            </a:r>
          </a:p>
          <a:p>
            <a:pPr marL="0" indent="0">
              <a:buNone/>
            </a:pPr>
            <a:r>
              <a:rPr lang="he-IL" sz="3200" dirty="0" smtClean="0">
                <a:solidFill>
                  <a:schemeClr val="tx1"/>
                </a:solidFill>
                <a:latin typeface="David" panose="020E0502060401010101" pitchFamily="34" charset="-79"/>
                <a:cs typeface="David" panose="020E0502060401010101" pitchFamily="34" charset="-79"/>
              </a:rPr>
              <a:t>חזרה על המילה </a:t>
            </a:r>
            <a:r>
              <a:rPr lang="he-IL" sz="3200" b="1" u="sng" dirty="0" smtClean="0">
                <a:solidFill>
                  <a:srgbClr val="FF0000"/>
                </a:solidFill>
                <a:latin typeface="David" panose="020E0502060401010101" pitchFamily="34" charset="-79"/>
                <a:cs typeface="David" panose="020E0502060401010101" pitchFamily="34" charset="-79"/>
              </a:rPr>
              <a:t>"ושוב"</a:t>
            </a:r>
            <a:r>
              <a:rPr lang="he-IL" sz="3200" dirty="0" smtClean="0">
                <a:solidFill>
                  <a:schemeClr val="tx1"/>
                </a:solidFill>
                <a:latin typeface="David" panose="020E0502060401010101" pitchFamily="34" charset="-79"/>
                <a:cs typeface="David" panose="020E0502060401010101" pitchFamily="34" charset="-79"/>
              </a:rPr>
              <a:t> מלמדת שלפנינו סיטואציה שאיננה חד פעמית.</a:t>
            </a:r>
          </a:p>
          <a:p>
            <a:pPr marL="0" indent="0">
              <a:buNone/>
            </a:pPr>
            <a:r>
              <a:rPr lang="he-IL" sz="3200" dirty="0" smtClean="0">
                <a:solidFill>
                  <a:schemeClr val="tx1"/>
                </a:solidFill>
                <a:latin typeface="David" panose="020E0502060401010101" pitchFamily="34" charset="-79"/>
                <a:cs typeface="David" panose="020E0502060401010101" pitchFamily="34" charset="-79"/>
              </a:rPr>
              <a:t>הדוברת ניסתה כבר בעבר לשכוח את האהבה וניסיונותיה נכשלו.</a:t>
            </a:r>
          </a:p>
          <a:p>
            <a:pPr marL="0" indent="0">
              <a:buNone/>
            </a:pPr>
            <a:endParaRPr lang="he-IL" sz="3200" dirty="0">
              <a:solidFill>
                <a:schemeClr val="tx1"/>
              </a:solidFill>
              <a:latin typeface="David" panose="020E0502060401010101" pitchFamily="34" charset="-79"/>
              <a:cs typeface="David" panose="020E0502060401010101" pitchFamily="34" charset="-79"/>
            </a:endParaRPr>
          </a:p>
          <a:p>
            <a:pPr marL="0" indent="0">
              <a:buNone/>
            </a:pPr>
            <a:r>
              <a:rPr lang="he-IL" sz="3200" dirty="0" smtClean="0">
                <a:solidFill>
                  <a:schemeClr val="tx1"/>
                </a:solidFill>
                <a:latin typeface="David" panose="020E0502060401010101" pitchFamily="34" charset="-79"/>
                <a:cs typeface="David" panose="020E0502060401010101" pitchFamily="34" charset="-79"/>
              </a:rPr>
              <a:t>המילה "</a:t>
            </a:r>
            <a:r>
              <a:rPr lang="he-IL" sz="3200" b="1" u="sng" dirty="0" smtClean="0">
                <a:solidFill>
                  <a:srgbClr val="FF0000"/>
                </a:solidFill>
                <a:latin typeface="David" panose="020E0502060401010101" pitchFamily="34" charset="-79"/>
                <a:cs typeface="David" panose="020E0502060401010101" pitchFamily="34" charset="-79"/>
              </a:rPr>
              <a:t>פגישה" </a:t>
            </a:r>
            <a:r>
              <a:rPr lang="he-IL" sz="3200" dirty="0" smtClean="0">
                <a:solidFill>
                  <a:schemeClr val="tx1"/>
                </a:solidFill>
                <a:latin typeface="David" panose="020E0502060401010101" pitchFamily="34" charset="-79"/>
                <a:cs typeface="David" panose="020E0502060401010101" pitchFamily="34" charset="-79"/>
              </a:rPr>
              <a:t>חוזרת גם על עצמה ומדגישה בכך את עוצמתה על אף היותה פגישה קצרה שהרי היא "חצי פגישה" ובקושי נאמרו שם דברים וגם הם היו קטועים. באלה די כדי להסעיר את הדוברת ולהזכיר לה את המעבר החד שהתחולל בה מאושר לדווי.</a:t>
            </a:r>
            <a:endParaRPr lang="he-IL"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smtClean="0">
              <a:solidFill>
                <a:schemeClr val="tx1"/>
              </a:solidFill>
              <a:latin typeface="David" panose="020E0502060401010101" pitchFamily="34" charset="-79"/>
              <a:cs typeface="David" panose="020E0502060401010101" pitchFamily="34" charset="-79"/>
            </a:endParaRPr>
          </a:p>
        </p:txBody>
      </p:sp>
      <p:sp>
        <p:nvSpPr>
          <p:cNvPr id="4" name="AutoShape 2" descr="data:image/jpeg;base64,/9j/4AAQSkZJRgABAQAAAQABAAD/2wCEAAkGBxMTEhUTExMWFhUXFhcYFxcXGRcdGBYYFRcXFhUYFhcaHiggGBolHRUVITEhJSkrLi4uFx8zODMtNygtLisBCgoKDg0OFxAQGi0fHR0tLS0rLS0rLS0tLS0tLS0tLS0tLS0tLSstLS0rLS0tLS0tLS0tNzctLTctKysrNy0rK//AABEIALcBEwMBIgACEQEDEQH/xAAcAAABBQEBAQAAAAAAAAAAAAAEAAIDBQYBBwj/xAA+EAABAwIEAwYEBQEHBAMAAAABAAIRAyEEEjFBBVFhBiJxgZGhEzKx8EJSwdHh8QcUIzNicoIVFkOiRMLS/8QAGQEBAQEBAQEAAAAAAAAAAAAAAQACAwQF/8QAIhEBAQACAgMBAAIDAAAAAAAAAAECERIxAyFBURMiBGGh/9oADAMBAAIRAxEAPwDVVadYAgTHWPqg/j1p0PsvMqdaow5mVHgjTvGyt8J2txHyksJG5gE+icfNL8c7g32FxL57wMo2gzN+LyN158ztRUnvNHUXB+pV7ge3uHaQx9N4kSAMpt7J/kxUxrWP4MXjWPMoSp2adzHuqPiP9oVAZi1zmwBDct7mATB038lWdl/7QnGiRWzPqMcRmAABbtItfUJ/k19Wo1rez5bcvA6C5RDMMBo4+cD2WWxfbhhcyWvgzmiO6ALb87KSh2zw9Qhri8dXNBt4iU85fo1/prqOODXEAx1LpC7Ux5ALgZE3hZb/AKrhHH/OcP8Aif2TjxHBj/5B9D/+U7w/V/ZpaHFwXRIBn8VgiqvGmi30WYpjC1B3MQw+LwD6GEWODNI7jxP+8H9E/wBL0v7LSpxNrx3gDuEXRxlMNGl9YWepcKO5GvNWlHABvyOvtm+VVxilqzw1VpuGt6qZ9bu90QOipKWJeCW56RI2zCfRG0q7hZwERosXFrZlfE5twOu6lwUiR8QETMBMfRpvJvEDkhmUS27XmfAfsn4Pqxfj2g3RWomxB06KkOGLj35f4CCpW1XARkIA0Eq0trGrSBbACpq2GM3pu8keKlS0EDoB9TK5VxLtJ8QQPbkqKg6FABwPw7dbo59YN+QeyeMaBBM9bX9k1+LcT3BI9E32vhAPcZAy9efqo38Ocb54++SdWrPIgtid5lRseZEuzShHswVQf+QFDVuElxJ+JfWIEb9UU9wsQQAPFR08QHEmBy3khXtaitdgajT8xInYC08uWiLzucAHF9tIajCAbxcaSmBjtiPVI6cpUXAyHG3MC4U7nknveVtEK9z4Oo6qOnWcFaWxja4ki1lBj6QcLEeIQ1cHcCdyha4c35ag8Bf2RIdg6vDzJv7JI4h5/wDK30XFvlWOLxY01wNG6k+GdiEPQquc9zXAQIg/uvnR6E7KUeyc7DAnN+IC3MeabkI2keOi6+p0Kd0qviNPL3o70wW7ePRc4e4tDp1Jk+n8qzdVDrH+fVDnBRGQSOW/8rfKa0xpHUMCQO66x/YqVgEDLaIHp7qHSR7FJhIuhDHVHWnT6hTNeRobWN+RULHdLbj9k19EkSJLR6t8OnRW2hArCbj9x+ilZjDTIc0keGyq3VnAcx9+YKbTq8jHiqb+CtRS485x7x6gg3J6/urA8eLhlz2Gu3usYfT6fwpqVV0RqOui74/5GU9X25XxS9NLQ4q2SGvE3097oijxnLB+LvAObfSFjXUGknKS12us6nkdkI/DOkgXjceX7rvP8iX4xfFY3ruNd4/4sEHTNuVaYXtbU+XM1xiQTrHlqvKI/r4WKIw9YMIcJJ5bW0nnsVq+WfjMwv69VrdqKhtma30/VCntmAZNcbWt+gXmjqwcSXSZP9U9lVkax0AufElF8s+Q8L+vRn9tAT/mzEGwjUTyT6fbppPzg+Q8rheb0qzTIs0RqNTGmviUq9anENbfnMLnfJbev+Hi9LZ25aDJqDqIspv+/aZM/EaByv7ryNlyB1v5p1ZsHKL8z9/eqef6dPXqnbSkdHtG+hv5nVLD9v8AD6Fw01Ex9F4256bnI1GyeQ09nPbnDkwHN21ndNqdt6FOCajTOwb0vovHa7IInQtCj2ujlVp7bhO32EeMxfEazYi0mBupx23wLmhxrDQGDIPOI5rwsOXGlW2vb3Fnb/BS4GpABgWdf+Oq7S7e4E5y58BgabAmQ7YDcjdeHEpko2nun/f3Dsub4pn8uR0/tt7qGr224cDPxZ6ta7nC8PzeiSC9qpdusCQD8Qidi18jxiyS8WXVbqX4cnAdFDRd0vvNlKyqAvDXeJG+acGqKri2sBcdAJTsPjmvGZun3KvbW4lNCfwpCkRoCl/e05uKBRurcNdTtdsqF2Gb+Ujw0RPxvFL4hVuignNIkscCRsdEn1O8MsgkTpY6WPLVG/F5qN7Adh6C/wBwnY0GrNzAkCHjVqrokwQARrCt3tnoRoeXjzUFfDudNhmGhBs63KZBWpazZQoa5txcfTxRFCqDshKVSoyMzcruU6fVFNw7HXBIPJsR7rVEKpRuXBs8zuP4XKlLu/4bgSbfvfwUIqmmTO2tzoforGnkeBtoe7bz6qPYIYjIWNda5HdkASJJje+yiGMq03FxDXtMSYFheJGx8URiMM/K7Kc0wB0tr/KHwOCrEOa9rm/lMAjqFqCx3DY6pmzFmeTcZRAB8uQKNfjWvBAbSb3TmMDM2QIMeBU+H4VULQLtOXLLd7RJA3Ee6sKnZh9VsEX5gd7qDdOraPU+stUwrmd6A8DMNPK48vZIY1vw2gUmF35o1EW03Wz4V2Nc10veS28AgTq0zPkVYu7J0oEtEzOjf2XWY36zbPjzillcM2W+UyAd5EQDNtbJ2HwjTdxc28Wi1/fyXqOG7OUhEsBte2/NGUODUGaUmazoNU8L+s8o8tp8KGYj4oMDQtO+n6rjuDEx/iD+i9XOGZ+Vo8gov7s3Zo9Arjl+/wDFco8mrcLdpmbbQyPSxRI7LV7HuEa/N+69POCbyHkuPw45n1K3JWbfx5Y/s5iB+EHwcEPV4NXGrf8A2b+69Or4Enc+d1C/hx/MPT9RC1ocq8udgqv5fcJjqFT8pXpZ4U+fn+h+rVQ9oOImg4U5a4kHNYS3lyus2ahmVrH1aL2m4ItKZmKfVrlxknW336JheLN5XnmuXJ00bPVJdz8lxZ5U6WeAxhqPc2NLjy2RzlCKoEbE+9l2hiWvkDUe6410iX4IqdwiQeafSwgYQBYCbbef8p+HoySIkgTFp8fRObiQ9zmudD2i5iJjl1FvVah0gfRaD+EjW3iLR6hOfQGrYiIIJ5SJ1318wosIWPZ3ReSJMXGuy7hKoqFwDSMpIkTBG/uD6hO4ztJTrtBbMjQaeQk/qfdJ5ABIfBnTcWkRe/8ACkbhwNGiN/0tzt7qkIL3uFj3jEdLTPgiWXpWrM8QEi/dvMi4sN+SMZVmCLgjy81WYagWsc11828aSIKKwDQxgb3jG/7ys5SfDiKLgdDHTZQUKjpeC2A0Eg7Fo1v5rjw6dMrYMzz6BAYXFubTqk3kZZgmx10Kp7itHYDFU61PvNOYEyc0a6Rb7hA0cEX1pzhoact4BIIPUc/ZDcHpZw8EwDv96eKsuB4U13umS1rwQQRrcc9IW5NWs9rzD8GaR36jSCBMEX2vz05o3DcEw7dC31/SVctwYi4E7rrcI0XXaYRyuVQ4PhtLYj/i0foiqXDWAyG/VTYYAWRdOszUEG8ajXl4pkkHtFQwwG0I5tIcwom1RJtp18f2+9phXBWgRA5+5ULnDqpnVRy9FA6q3klFnb19v3XHO5T6pfFZ+U+n3KcTT6+hSNIXVDzTA48/ZSPyW1v0O/PkonQNib7D7spaPnr7fyuHxXC3omuH3b90oimkLhnr7eiixNYMaXOMACdvTxSHagsecWXk/Ha9R9ZznjvAQfEWXoOJ7RUm/mv4WPW9l51xriGesXf6j9d1x8mW+nTDHSqfU2TqbZN+St8HwN1XLkczvfmJG8QjMfwd0uY17M9OMwJAgOHdDR5LjynUdNKPKdgY8CknGhUFgfdcUknEMR3wOW45m/qnVMIaYLs1zYACdb3TTUqGsS1h1tI0HVXgWcspiYhwlcikHOJBAMzyvYjy6hRcOpU3nPLgZJsYjX9ypeIU3ODQ29+9pEGy5gsIKfyzJ5rnc5Z6OzeIMcA0UWnWdfqSURiKNR72OD4DWwdZki5ATwEyli2l2QG6xyvwbQcPbVdUqg5g10306CPJWjMPGhKcwDdEsWL5diBjS3kz4/ooamGqF0t+WLyd/DVWUXTX4rICcgdziAfot4Z7OwrcE6QdLRFt9ZnwCnocPAkNa0c4ifZTYfjNIiSD5AHVT0uKUASc8E82n6xC7fwb+s3L/QTCcLpveZEuIGYfhIbpbzV3w2gc5aQMo0A5pnDiyczXNM8iFaUsU1pMGToY28V2x8cjHPLoU0RsPHdd+HbQDyUtB4dEA+kI005Hy+66rSuYYTjiiVLWpuAuB7+SArVi25iN5nzUNUSKxUra6qn4t1oa0gz+by28FCOJPIJaGGwFs9jHfB6clbGqunVZUZequnxSTENsTIDrgCIsd5keQS/v74/ypMCYe3UmDblF07i41ah6TqnRVo4kATma8XsQ2QREyTsnO4pT3dlkA3HMwJjRQ1RmYrrXHp6oUVgdCDeLEa6wOfknCoUgWH8wF0uHJCiska6VtI5wQfEcMKtNzNJ0PI8091Vcc9PobYfi/DKjQZggAz5D2WYw2EzAvcYE2FpPUBb3tSQ+mWhzgRclpIjaDzmYg+Oyxz6bQ0B72tjQCSTv3oC8+c109GOW57absU1jnlouaY35mIP19FW8RwkPeWuh1RxzZjJiZIHkrLsnjMNTcQHnM6BoT6GLead2gwL85DW65nNLrG2oHWbeS82rL6+uvxUMwcCAHHrMT5JKsovxBaCA4jnlcZi2oC6uvFn0tPhEp9GkA25kjpqmZk7zXgtt9MnEgRO5gdU4sTWjzUrFnekFxbXwA0XkctOq7g+Ehj8/eJvygT5I34oSdWty8SqeTKzURzZGygPEAHRGmvRTB3VRuw9KcxaJ3W8Jj9i0ndWkS26Ee17jcGEX8VjRaAPCB6oStj2ZgSRbrzXbxzXUKux+GNM5hIHIiPfdQUnkkAEmdo9IV1iKuZpmMhBudekc1WU8SG2YI/1bnw5L2YW2exVrgaDW3qHvbNGvmdlp+CZnv/0g6Dw/osfhmnMHFehdlMPud5W4F7QwQBDvZWdJs7KXD0UWygpKzGYaQs/xOkcrgYv0C2VWkqfiHDi/9lRWMW7E1GwAWwBAkC/7qn4diqgaWiILiSd9Y2PRbbFcMc0QW7bhUx4YA35bDeNJM67ap4xzZfBYxwr1ntAJPc3FiQ4mRv3QqzHcRd/ecxAJGXeZ7o3WwdwlgzGAczpIPM9QsdxnCAVXAWgx6ABZyx0N6O4rxZznNLC5kA6OMkkzsAisTx+o1rSHbXDrg6bOnkqWrgiDfW0T4KKvQfFxaAR11/hZ9qXpom8eaaTXGkyb5gzuRNrRzRuD4rRc3OK1SneO/wB4d24ByxDZINwZhZRjHEZYIHP1t7JPpw0MF3E2VvJuXfbf0cRWd3g1lUazScHa/wCgQ4HytG6kZxBjtD3pILSRIMxB68+UELz+i99BsseWvzfh12H2FpMD2ha7K3F0hUJaO+O49sgSC4a87rXI8JVtVxFX8NIz/qMAjmD/AAkaFR3zvgcmiPf+iIrcMrBufDPFdrg2JMETuWzlJAgWt0Rb8FVj5L8pFud0zKMXCzpR8QpgUnNa0HTxJBF+p6rF1nCq8D4TidCRb/2i/mV6JxMUGU3g1WfFLSGsLg2HHRZZnFcRhqfyt705S4AgREOY5usybX0RcpemsfHZ2s+zHBA7K+nRc34bhmcWggQb5naGym7b8RyvaHZHkggQWgMNjmc0Az4LJVuM1nuJ+M4vNpaMliObQLeKCrPJsbxvz8TuVz1Nu22wb2zosAaPjEAatdlB5kN2/XVJYfL0XUaW10ylDi6SZi2wUzSFUVMU42DS2NzED1KYeIQP8xp+9gF5P4cr9Z0u/itCYa48PFZ1uMLtXf8A1/qVE/Ex/qjmVqf46aKvjcosJ8P5UA4lbUffkqR3E6mkj0QzqhOpK6Y+CfUvn8TJmJ6aKBuPm7nkRsN/SIVWx5F5jwSquEyPsrpPHjAuhxdo0aT9E2pjWuH+W3767KnDlPRfstzGRbWra+cDYDQck9lPQKvw74KtKJlbiWuBpEgdF6H2Yb3R0kLCcLatzwA28JSm0wuiKaq/BusjqZQkhauNpp4T0J00wRcShsVhWFpGUQRBHNESoapUmIx2FADmkaEgeGyxJ4eH17CQXTPKDF16NxthIMGOqzXB6MVXAiQ1pud+ZhNrjlFJU4Ga2Ie1oENIzEmzQP6IL/pxfWc0NluaB0AMW9ls+IAMoHKO88y7n0nmIUXCuFubSNU6uaQJsRM2jeZV9FntU4Ls2cRUyNGSmAYMSJGo8Ztqrqv/AGdhre6QH7n8o26ytnw1nwKQBPdGggTJkmfMqfBwAXEuN/xaTOgTt0mLxnH9i8RRPxarC5o0AGnKeZ8lQYSg59QvIIAMCbTG/svouvXpsYX1CBa8+FwJXjvHuJ0sViHvoU8jWy03+d0m42CzlY3IrsNin0S1rXlk6gaHlZDdrsXVblJrPLHDTMRf7+iB4ljgCdydP5RmMc3EYZzSDLCDO/dvYbzJC57lrcvxj6taXWufvVOpvJgRIGyWGpR3usAohr4Olok+KeTKanT3nlYaXScRouhpcABFzpIHS0/RB4upDy1pFjr+iikNA80k04nxSQlS+oTuT5pSmJzXrbJwdaE0lJchSdATlyF0lSKU4JieFI4J7Co5T2hSFYd60PC32LYBBiZAP1FvJZyk1XfCXw5sdFpNTg6WghbThLIYFmeGUZAPX6LacPADQlLTCusj6blW0nIpj0Ic1yfmQgqKQVEJPmTahsmNcpcsqTOcaaIAvc2hVnCsMZc4848hstdiuF512jwprQA1DHH2yfFaTfla0y+2lh0VlwXhhsTctAy33EAH2lW9bhLScx11jwRVLDQEqY+1djG/EcGiQGnM7wChx3FqdNzHVHBjCSKYkCXAF3pY+ZCsHYPLJvJ1/wBq8b/tE45nxTRYBgy6eMGCJBGmsbjVFum9Cf7QO1LqhLGkxy6Tr5rH4PE5aLgJl7jB5EZT+seSbjmZpJkk7fS26BqOyho5QDfkuOWW+i5jsUC8EAzuZ5fRXPD8VS+HPfdUuMpIDI2J3O++yzuLbBFtevvZWfCsG91N0N/5F1r2AMm2+yOooEqUoqBsQAfAAa6lG4Lhz6ulpOv30Cnw+GLoBkOBg+hsrr4rWBrRYARB1iNBbQA/RZuTUjHdpsM+k8U3QWhssjQg6nxkH2VNSFwtH2wc0inE6uueVln8OuuN3NipiJ2SUwY3clJKVoXQlCdC2y5lShdCSkS4V2FxSdXSugJzWKJrEZSpmygcIRuEuqVH06assBThw8U2jS0VrwvDnOPELQbPgGFMX8lqKAgAIXh1CGhHMapJ2FPD1CTCb8RSGNqKRtRAtqp4qqGx7KqOw9RU9Gi95sCrXC4Ytu8wBzQlk0pyrxxnDzlFVpPS/uLLOdr+1gojK2MrgQTfWLXiB6IrTZoPiXEqNBodVeGAmGzuYmANzYrAYnt60UmD4zGOyDQ3BAjSDrE6LHca7VsqkOqufVLXd0TlGkFzbGNh1RyOnpPGO3tFjH/DY57oMWhsxueS8FfULqoJFzMDbXYbCNFpa3+JTD2fIc03cYP5TPK3uq4YZjSYuTOlzAvbzXHLP2rEBwzqn+I1tr2Gtt4A06oDDYckuzWg36Qe95q0c1wfDZiInSZN/u6OIFi64JGndMQALCZ8Y2CxvSD08I1pnIDPyl2obFjPPmp2uLRMWGxuBOhEaXnqpKlSOTtdLC1t9B+yje12UuDobA+YtDTJ6m2mttRKx7pT0qjSQ2O8flg6xctde0XsYXMfVALO6wX717CbAWJif2QDKjSc7RfleQRNwbW6cgU4Yougv7wnQTMAuPfAHeAgCTzTjjsbZntBixUeIiGiBY/U3P8AKrKWqkxlUOe9wiC4m3U9U7CMsvVPU0j/AI56Lq78HqkggwFwhdXIW2ChdIXAnFSNU1OjK5RpFxgLScE4Q55iEyJVUMEeSKbw3dbfDdm41C0PD+yTSAXDwC1obeRnhrnGADryVhgOAVAZg+YN17DwvsowOzPA8FoaXBaf5Qs6LybhfZh7okETpIWuwXZplFsxmda8LWu4YAZj+F2pRSlXh6USpYhTvYhq7lJFUeoH1U2q9VvEMVkaXckge7EQnMx4G9+pAEc7rMVuJksEamP6oZmKc6TqdNk6C/7Qdv3U6RbRYBezpOjSNt55ysVX7d4x7XML7OmRciOUExCE7QVS94pslxAuBe5uhcDwkl4a8OmDYaXsBmE3WMrI1FrwrjGIqPFJuIbTtb/DpwY2aCIm/NR9qqFZrh8WsagIFzAvNxDQBPTkqs4WpTcDRDmuMiW5pj9LlS1uHVXkZrkRqSZjW5v5Fcrk1oBiqLWVvnzTEGDyHPqSimYbML76cx42RruH05l4BMaGYtoRBB2hTCl3WhrTG3gNoK45ZfhkRYCm0CCZF+7G40n7CfSpd4WiLz5wblOw1JzBp0kmwvPspq1WG5iRIABbN4NpHn4eKx7KPG0xRBflzOzQJjc3M6bkx0UfxSwQbO7pEZpvPyyLTH3tF/eC18wcpFhEgab67G17HTddqYiDckAG8DQRDQ07RY/LfySKlOIDc1RwDiQIBEECIgCI3nW8BAY+qAQGiZILQ0Ezy1HLb+EmOpth0ZiTdsgRAvcWAudfZSf3J1RpzS0n5Q5pzRrIBsBoJndMmqHH1WjM0ECbSTZpgGW5bnTlIJ81UYt73S9jnOEFpIFjFzmdud731Kixj2ie6NoN9QRNwbmLcuiLwjaL4AlhscsSJJG5cY5aHnGq6yaDN1GFphwj725oynVbaDBUvGshqPyjRxA52tcbKtC6ka5/VJBLiNLbqQU9HDFxgBWuE4BUce8Mo5rcm2NqZlMkgDUqY4a8Ayd408AVp8NwFg+Ykn0CvuGcEGYBtMSTOn3K3MP0clPwLs1ADnan7hejdneCtYJhWHDOz5aAX68vHormlRy2Raoip4JqMp0QpQwJ9O+iCnpWU7Ch2NO4U7ae6C6+6FxKIc5AYyolBa7lW4iqn47FtbdzgLxdYjjXbAXZQaXOt33Ahg5xME2RuTtLjivFadJpc90DzJ8gLrC8Z7WFxGVp+HN9iQd52/dBMw1fEvJkyTYmY9Btr6q54ZwBlNgJaJMg5gSSL/hO1lzudpmIjD1RWY18w2NYNx+G5JvsR0RwY0NhrgDaC4Wvp3ZBPsmtcwMDWwIsJB7sm8ae1k14kmQLyYjWdSS6bqvl1Gphu7dw5ptJAzTN8zYmPmJjygn3TazWkQQDMzG2w87bqGoCCOV/bTwTKleD9R1P6LhfJtro/FYhwEG5940H0HkhsJBLieXrshajxnEyeY/ZENLRoORgctf0XO3ftFiaQ1MRJ5g9d7qFj9dbj5TFst7EGJ7wm506JuIhxGU3Lgbz9RcWJ3T47wtbQ7yRIFoBnQeSpoVwPIPdaAWtzZhrlk6SL6EW5ofD1RVcc7nnKJzEyTpHuBMCIEi4u7FxTdmDgXGxBAkizhEgibITDDMzNLt41BNu7qJA09NVqdMpa7KhF2iLNIb80nKRAi4sDtsgxi254HzCwmRItqL3t9FxsjJUneCIne0z0hSjN3g8BsHPL2kkzN8wuDabayt/EbSrODwBcNPeyzPevvIPgIRB4o0HpJEjY6kjqQALWsuGs1hzAXuxzdA42IMnaM24uboZuCJcDTZq/wCQmcoBJs7leNU99hJWwpeC0u+eCDYfiBAvYbX6aqHHcOoMDnBwcW2uZGbc5Yu3U29dl3EY+owZXjMWSGSJgGROYzHkdQqhuKe9vfcS24MEy7Na3OLa9FrGVKxpEmNPQe6c9sCfJKtGY5ZyzadY2lNpb+HuutJBySd8NJG03XDeDQQQFpP+llrbpJL0uA3g/ADUJgDbla63fCeEU6AsA4/mj6JJLnlW8RhG6iceiSSyUlPDF3QfeyLoUQNLriSTBHVRVXmEkkKgqlZUvGOJspMc95gNBJ1Nh0SSUo8x7Qcbfi6jQwQwGwm50lx2AvpqpKfDcmXMAXa5do5nn4JJLjrd23Ox78Ycvca1oPJo56gbWhRveI2knkd+Z30XUlnKukcnnc+nuAoKtS8ReZEaRokkuFAc17zJgGCOW1vZMfWBg6cuum/mkkoBqrxMnUQJ8RP6Lra3eI1JENHU6eGhSSQqgpSSQP8AafDVNxTbS1xBb720J3FkkloToPUbM5ASRBN4J1LhfYR7oWvi3ua4tAAA8ha0DnKSS6RiocDJdlBJdByt2sC6xkQQATfl5It9T4jRmzgmWyCDfW4MWsbTsF1JbvYQYuplp/hyxlBAgF8gvsbzGUzpfpCGwlQnNDg11h+IyTIAFwBoLlJJJWtaqKgjNkc0AElubK4d6aYkAAxHTkgXiq1znVC0PcAA0NEB5sGiLAHUkWKSSEruNYBtKs+kw2bGvMtDiAeQlDfAytJKSS6ELnSSSSH/2Q=="/>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Tree>
    <p:extLst>
      <p:ext uri="{BB962C8B-B14F-4D97-AF65-F5344CB8AC3E}">
        <p14:creationId xmlns:p14="http://schemas.microsoft.com/office/powerpoint/2010/main" val="1883272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דרכי עיצוב</a:t>
            </a:r>
            <a:endParaRPr lang="he-IL"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35496" y="764704"/>
            <a:ext cx="8964488" cy="5760640"/>
          </a:xfrm>
        </p:spPr>
        <p:txBody>
          <a:bodyPr>
            <a:noAutofit/>
          </a:bodyPr>
          <a:lstStyle/>
          <a:p>
            <a:r>
              <a:rPr lang="he-IL" sz="3600" b="1" u="sng" dirty="0" smtClean="0">
                <a:solidFill>
                  <a:schemeClr val="tx1"/>
                </a:solidFill>
                <a:latin typeface="David" panose="020E0502060401010101" pitchFamily="34" charset="-79"/>
                <a:cs typeface="David" panose="020E0502060401010101" pitchFamily="34" charset="-79"/>
              </a:rPr>
              <a:t>ריבוי בסימני פיסוק</a:t>
            </a:r>
          </a:p>
          <a:p>
            <a:pPr marL="0" indent="0">
              <a:buNone/>
            </a:pPr>
            <a:r>
              <a:rPr lang="he-IL" sz="3200" dirty="0" smtClean="0"/>
              <a:t> </a:t>
            </a:r>
            <a:r>
              <a:rPr lang="he-IL" sz="3200" dirty="0">
                <a:solidFill>
                  <a:schemeClr val="tx1"/>
                </a:solidFill>
                <a:latin typeface="David" panose="020E0502060401010101" pitchFamily="34" charset="-79"/>
                <a:cs typeface="David" panose="020E0502060401010101" pitchFamily="34" charset="-79"/>
              </a:rPr>
              <a:t>בבית הראשון ישנם סימני פיסוק רבים אשר גורמים לקריאה להיות מקוטעת ומדגישים את סערת הרגשות ואת הבלבול שמרגישה הדוברת.</a:t>
            </a:r>
            <a:endParaRPr lang="en-US" sz="3200" dirty="0">
              <a:solidFill>
                <a:schemeClr val="tx1"/>
              </a:solidFill>
              <a:latin typeface="David" panose="020E0502060401010101" pitchFamily="34" charset="-79"/>
              <a:cs typeface="David" panose="020E0502060401010101" pitchFamily="34" charset="-79"/>
            </a:endParaRPr>
          </a:p>
          <a:p>
            <a:pPr marL="0" indent="0">
              <a:buNone/>
            </a:pPr>
            <a:r>
              <a:rPr lang="he-IL" sz="3200" dirty="0" smtClean="0">
                <a:solidFill>
                  <a:schemeClr val="tx1"/>
                </a:solidFill>
                <a:latin typeface="David" panose="020E0502060401010101" pitchFamily="34" charset="-79"/>
                <a:cs typeface="David" panose="020E0502060401010101" pitchFamily="34" charset="-79"/>
              </a:rPr>
              <a:t> </a:t>
            </a:r>
            <a:r>
              <a:rPr lang="he-IL" sz="3200" dirty="0">
                <a:solidFill>
                  <a:schemeClr val="tx1"/>
                </a:solidFill>
                <a:latin typeface="David" panose="020E0502060401010101" pitchFamily="34" charset="-79"/>
                <a:cs typeface="David" panose="020E0502060401010101" pitchFamily="34" charset="-79"/>
              </a:rPr>
              <a:t>בבית השני יש פחות סימני פיסוק והקריאה רציפה יותר, דבר המדגיש את התפרצות הרגשות החזקה והמהירה</a:t>
            </a:r>
            <a:r>
              <a:rPr lang="he-IL" sz="3200" dirty="0" smtClean="0">
                <a:solidFill>
                  <a:schemeClr val="tx1"/>
                </a:solidFill>
                <a:latin typeface="David" panose="020E0502060401010101" pitchFamily="34" charset="-79"/>
                <a:cs typeface="David" panose="020E0502060401010101" pitchFamily="34" charset="-79"/>
              </a:rPr>
              <a:t>.</a:t>
            </a:r>
          </a:p>
          <a:p>
            <a:pPr marL="0" indent="0">
              <a:buNone/>
            </a:pPr>
            <a:endParaRPr lang="he-IL" sz="3200" dirty="0">
              <a:solidFill>
                <a:schemeClr val="tx1"/>
              </a:solidFill>
              <a:latin typeface="David" panose="020E0502060401010101" pitchFamily="34" charset="-79"/>
              <a:cs typeface="David" panose="020E0502060401010101" pitchFamily="34" charset="-79"/>
            </a:endParaRPr>
          </a:p>
          <a:p>
            <a:r>
              <a:rPr lang="he-IL" sz="3200" b="1" u="sng" dirty="0">
                <a:solidFill>
                  <a:schemeClr val="tx1"/>
                </a:solidFill>
                <a:latin typeface="David" panose="020E0502060401010101" pitchFamily="34" charset="-79"/>
                <a:cs typeface="David" panose="020E0502060401010101" pitchFamily="34" charset="-79"/>
              </a:rPr>
              <a:t>שימוש בגוף ראשון</a:t>
            </a:r>
          </a:p>
          <a:p>
            <a:pPr marL="0" indent="0">
              <a:buNone/>
            </a:pPr>
            <a:r>
              <a:rPr lang="he-IL" sz="3200" dirty="0">
                <a:solidFill>
                  <a:schemeClr val="tx1"/>
                </a:solidFill>
                <a:latin typeface="David" panose="020E0502060401010101" pitchFamily="34" charset="-79"/>
                <a:cs typeface="David" panose="020E0502060401010101" pitchFamily="34" charset="-79"/>
              </a:rPr>
              <a:t>יוצר תחושה אינטימית ומעביר את ההרגשה שהדוברת באמת מספרת על משהוא אישי שקרה לה. הגוף הראשון יוצר הזדהות אצל הקוראים</a:t>
            </a:r>
            <a:endParaRPr lang="en-US" sz="3200" dirty="0">
              <a:solidFill>
                <a:schemeClr val="tx1"/>
              </a:solidFill>
              <a:latin typeface="David" panose="020E0502060401010101" pitchFamily="34" charset="-79"/>
              <a:cs typeface="David" panose="020E0502060401010101" pitchFamily="34" charset="-79"/>
            </a:endParaRPr>
          </a:p>
          <a:p>
            <a:pPr marL="0" indent="0">
              <a:buNone/>
            </a:pPr>
            <a:endParaRPr lang="he-IL" sz="3600" b="1" u="sng" dirty="0" smtClean="0">
              <a:solidFill>
                <a:schemeClr val="tx1"/>
              </a:solidFill>
              <a:latin typeface="David" panose="020E0502060401010101" pitchFamily="34" charset="-79"/>
              <a:cs typeface="David" panose="020E0502060401010101" pitchFamily="34" charset="-79"/>
            </a:endParaRPr>
          </a:p>
          <a:p>
            <a:pPr marL="0" indent="0">
              <a:buNone/>
            </a:pPr>
            <a:endParaRPr lang="he-IL" sz="3600" b="1" u="sng" dirty="0" smtClean="0">
              <a:solidFill>
                <a:schemeClr val="tx1"/>
              </a:solidFill>
              <a:latin typeface="David" panose="020E0502060401010101" pitchFamily="34" charset="-79"/>
              <a:cs typeface="David" panose="020E0502060401010101" pitchFamily="34" charset="-79"/>
            </a:endParaRPr>
          </a:p>
          <a:p>
            <a:pPr marL="0" indent="0">
              <a:buNone/>
            </a:pPr>
            <a:endParaRPr lang="he-IL" sz="3200" dirty="0">
              <a:solidFill>
                <a:schemeClr val="tx1"/>
              </a:solidFill>
              <a:latin typeface="David" panose="020E0502060401010101" pitchFamily="34" charset="-79"/>
              <a:cs typeface="David" panose="020E0502060401010101" pitchFamily="34" charset="-79"/>
            </a:endParaRPr>
          </a:p>
          <a:p>
            <a:pPr marL="0" indent="0">
              <a:buNone/>
            </a:pPr>
            <a:endParaRPr lang="en-US" sz="3200" dirty="0" smtClean="0">
              <a:solidFill>
                <a:schemeClr val="tx1"/>
              </a:solidFill>
              <a:latin typeface="David" panose="020E0502060401010101" pitchFamily="34" charset="-79"/>
              <a:cs typeface="David" panose="020E0502060401010101" pitchFamily="34" charset="-79"/>
            </a:endParaRPr>
          </a:p>
        </p:txBody>
      </p:sp>
      <p:sp>
        <p:nvSpPr>
          <p:cNvPr id="4" name="AutoShape 2" descr="data:image/jpeg;base64,/9j/4AAQSkZJRgABAQAAAQABAAD/2wCEAAkGBxMTEhUTExMWFhUXFhcYFxcXGRcdGBYYFRcXFhUYFhcaHiggGBolHRUVITEhJSkrLi4uFx8zODMtNygtLisBCgoKDg0OFxAQGi0fHR0tLS0rLS0rLS0tLS0tLS0tLS0tLS0tLSstLS0rLS0tLS0tLS0tNzctLTctKysrNy0rK//AABEIALcBEwMBIgACEQEDEQH/xAAcAAABBQEBAQAAAAAAAAAAAAAEAAIDBQYBBwj/xAA+EAABAwIEAwYEBQEHBAMAAAABAAIRAyEEEjFBBVFhBiJxgZGhEzKx8EJSwdHh8QcUIzNicoIVFkOiRMLS/8QAGQEBAQEBAQEAAAAAAAAAAAAAAQACAwQF/8QAIhEBAQACAgMBAAIDAAAAAAAAAAECERIxAyFBURMiBGGh/9oADAMBAAIRAxEAPwDVVadYAgTHWPqg/j1p0PsvMqdaow5mVHgjTvGyt8J2txHyksJG5gE+icfNL8c7g32FxL57wMo2gzN+LyN158ztRUnvNHUXB+pV7ge3uHaQx9N4kSAMpt7J/kxUxrWP4MXjWPMoSp2adzHuqPiP9oVAZi1zmwBDct7mATB038lWdl/7QnGiRWzPqMcRmAABbtItfUJ/k19Wo1rez5bcvA6C5RDMMBo4+cD2WWxfbhhcyWvgzmiO6ALb87KSh2zw9Qhri8dXNBt4iU85fo1/prqOODXEAx1LpC7Ux5ALgZE3hZb/AKrhHH/OcP8Aif2TjxHBj/5B9D/+U7w/V/ZpaHFwXRIBn8VgiqvGmi30WYpjC1B3MQw+LwD6GEWODNI7jxP+8H9E/wBL0v7LSpxNrx3gDuEXRxlMNGl9YWepcKO5GvNWlHABvyOvtm+VVxilqzw1VpuGt6qZ9bu90QOipKWJeCW56RI2zCfRG0q7hZwERosXFrZlfE5twOu6lwUiR8QETMBMfRpvJvEDkhmUS27XmfAfsn4Pqxfj2g3RWomxB06KkOGLj35f4CCpW1XARkIA0Eq0trGrSBbACpq2GM3pu8keKlS0EDoB9TK5VxLtJ8QQPbkqKg6FABwPw7dbo59YN+QeyeMaBBM9bX9k1+LcT3BI9E32vhAPcZAy9efqo38Ocb54++SdWrPIgtid5lRseZEuzShHswVQf+QFDVuElxJ+JfWIEb9UU9wsQQAPFR08QHEmBy3khXtaitdgajT8xInYC08uWiLzucAHF9tIajCAbxcaSmBjtiPVI6cpUXAyHG3MC4U7nknveVtEK9z4Oo6qOnWcFaWxja4ki1lBj6QcLEeIQ1cHcCdyha4c35ag8Bf2RIdg6vDzJv7JI4h5/wDK30XFvlWOLxY01wNG6k+GdiEPQquc9zXAQIg/uvnR6E7KUeyc7DAnN+IC3MeabkI2keOi6+p0Kd0qviNPL3o70wW7ePRc4e4tDp1Jk+n8qzdVDrH+fVDnBRGQSOW/8rfKa0xpHUMCQO66x/YqVgEDLaIHp7qHSR7FJhIuhDHVHWnT6hTNeRobWN+RULHdLbj9k19EkSJLR6t8OnRW2hArCbj9x+ilZjDTIc0keGyq3VnAcx9+YKbTq8jHiqb+CtRS485x7x6gg3J6/urA8eLhlz2Gu3usYfT6fwpqVV0RqOui74/5GU9X25XxS9NLQ4q2SGvE3097oijxnLB+LvAObfSFjXUGknKS12us6nkdkI/DOkgXjceX7rvP8iX4xfFY3ruNd4/4sEHTNuVaYXtbU+XM1xiQTrHlqvKI/r4WKIw9YMIcJJ5bW0nnsVq+WfjMwv69VrdqKhtma30/VCntmAZNcbWt+gXmjqwcSXSZP9U9lVkax0AufElF8s+Q8L+vRn9tAT/mzEGwjUTyT6fbppPzg+Q8rheb0qzTIs0RqNTGmviUq9anENbfnMLnfJbev+Hi9LZ25aDJqDqIspv+/aZM/EaByv7ryNlyB1v5p1ZsHKL8z9/eqef6dPXqnbSkdHtG+hv5nVLD9v8AD6Fw01Ex9F4256bnI1GyeQ09nPbnDkwHN21ndNqdt6FOCajTOwb0vovHa7IInQtCj2ujlVp7bhO32EeMxfEazYi0mBupx23wLmhxrDQGDIPOI5rwsOXGlW2vb3Fnb/BS4GpABgWdf+Oq7S7e4E5y58BgabAmQ7YDcjdeHEpko2nun/f3Dsub4pn8uR0/tt7qGr224cDPxZ6ta7nC8PzeiSC9qpdusCQD8Qidi18jxiyS8WXVbqX4cnAdFDRd0vvNlKyqAvDXeJG+acGqKri2sBcdAJTsPjmvGZun3KvbW4lNCfwpCkRoCl/e05uKBRurcNdTtdsqF2Gb+Ujw0RPxvFL4hVuignNIkscCRsdEn1O8MsgkTpY6WPLVG/F5qN7Adh6C/wBwnY0GrNzAkCHjVqrokwQARrCt3tnoRoeXjzUFfDudNhmGhBs63KZBWpazZQoa5txcfTxRFCqDshKVSoyMzcruU6fVFNw7HXBIPJsR7rVEKpRuXBs8zuP4XKlLu/4bgSbfvfwUIqmmTO2tzoforGnkeBtoe7bz6qPYIYjIWNda5HdkASJJje+yiGMq03FxDXtMSYFheJGx8URiMM/K7Kc0wB0tr/KHwOCrEOa9rm/lMAjqFqCx3DY6pmzFmeTcZRAB8uQKNfjWvBAbSb3TmMDM2QIMeBU+H4VULQLtOXLLd7RJA3Ee6sKnZh9VsEX5gd7qDdOraPU+stUwrmd6A8DMNPK48vZIY1vw2gUmF35o1EW03Wz4V2Nc10veS28AgTq0zPkVYu7J0oEtEzOjf2XWY36zbPjzillcM2W+UyAd5EQDNtbJ2HwjTdxc28Wi1/fyXqOG7OUhEsBte2/NGUODUGaUmazoNU8L+s8o8tp8KGYj4oMDQtO+n6rjuDEx/iD+i9XOGZ+Vo8gov7s3Zo9Arjl+/wDFco8mrcLdpmbbQyPSxRI7LV7HuEa/N+69POCbyHkuPw45n1K3JWbfx5Y/s5iB+EHwcEPV4NXGrf8A2b+69Or4Enc+d1C/hx/MPT9RC1ocq8udgqv5fcJjqFT8pXpZ4U+fn+h+rVQ9oOImg4U5a4kHNYS3lyus2ahmVrH1aL2m4ItKZmKfVrlxknW336JheLN5XnmuXJ00bPVJdz8lxZ5U6WeAxhqPc2NLjy2RzlCKoEbE+9l2hiWvkDUe6410iX4IqdwiQeafSwgYQBYCbbef8p+HoySIkgTFp8fRObiQ9zmudD2i5iJjl1FvVah0gfRaD+EjW3iLR6hOfQGrYiIIJ5SJ1318wosIWPZ3ReSJMXGuy7hKoqFwDSMpIkTBG/uD6hO4ztJTrtBbMjQaeQk/qfdJ5ABIfBnTcWkRe/8ACkbhwNGiN/0tzt7qkIL3uFj3jEdLTPgiWXpWrM8QEi/dvMi4sN+SMZVmCLgjy81WYagWsc11828aSIKKwDQxgb3jG/7ys5SfDiKLgdDHTZQUKjpeC2A0Eg7Fo1v5rjw6dMrYMzz6BAYXFubTqk3kZZgmx10Kp7itHYDFU61PvNOYEyc0a6Rb7hA0cEX1pzhoact4BIIPUc/ZDcHpZw8EwDv96eKsuB4U13umS1rwQQRrcc9IW5NWs9rzD8GaR36jSCBMEX2vz05o3DcEw7dC31/SVctwYi4E7rrcI0XXaYRyuVQ4PhtLYj/i0foiqXDWAyG/VTYYAWRdOszUEG8ajXl4pkkHtFQwwG0I5tIcwom1RJtp18f2+9phXBWgRA5+5ULnDqpnVRy9FA6q3klFnb19v3XHO5T6pfFZ+U+n3KcTT6+hSNIXVDzTA48/ZSPyW1v0O/PkonQNib7D7spaPnr7fyuHxXC3omuH3b90oimkLhnr7eiixNYMaXOMACdvTxSHagsecWXk/Ha9R9ZznjvAQfEWXoOJ7RUm/mv4WPW9l51xriGesXf6j9d1x8mW+nTDHSqfU2TqbZN+St8HwN1XLkczvfmJG8QjMfwd0uY17M9OMwJAgOHdDR5LjynUdNKPKdgY8CknGhUFgfdcUknEMR3wOW45m/qnVMIaYLs1zYACdb3TTUqGsS1h1tI0HVXgWcspiYhwlcikHOJBAMzyvYjy6hRcOpU3nPLgZJsYjX9ypeIU3ODQ29+9pEGy5gsIKfyzJ5rnc5Z6OzeIMcA0UWnWdfqSURiKNR72OD4DWwdZki5ATwEyli2l2QG6xyvwbQcPbVdUqg5g10306CPJWjMPGhKcwDdEsWL5diBjS3kz4/ooamGqF0t+WLyd/DVWUXTX4rICcgdziAfot4Z7OwrcE6QdLRFt9ZnwCnocPAkNa0c4ifZTYfjNIiSD5AHVT0uKUASc8E82n6xC7fwb+s3L/QTCcLpveZEuIGYfhIbpbzV3w2gc5aQMo0A5pnDiyczXNM8iFaUsU1pMGToY28V2x8cjHPLoU0RsPHdd+HbQDyUtB4dEA+kI005Hy+66rSuYYTjiiVLWpuAuB7+SArVi25iN5nzUNUSKxUra6qn4t1oa0gz+by28FCOJPIJaGGwFs9jHfB6clbGqunVZUZequnxSTENsTIDrgCIsd5keQS/v74/ypMCYe3UmDblF07i41ah6TqnRVo4kATma8XsQ2QREyTsnO4pT3dlkA3HMwJjRQ1RmYrrXHp6oUVgdCDeLEa6wOfknCoUgWH8wF0uHJCiska6VtI5wQfEcMKtNzNJ0PI8091Vcc9PobYfi/DKjQZggAz5D2WYw2EzAvcYE2FpPUBb3tSQ+mWhzgRclpIjaDzmYg+Oyxz6bQ0B72tjQCSTv3oC8+c109GOW57absU1jnlouaY35mIP19FW8RwkPeWuh1RxzZjJiZIHkrLsnjMNTcQHnM6BoT6GLead2gwL85DW65nNLrG2oHWbeS82rL6+uvxUMwcCAHHrMT5JKsovxBaCA4jnlcZi2oC6uvFn0tPhEp9GkA25kjpqmZk7zXgtt9MnEgRO5gdU4sTWjzUrFnekFxbXwA0XkctOq7g+Ehj8/eJvygT5I34oSdWty8SqeTKzURzZGygPEAHRGmvRTB3VRuw9KcxaJ3W8Jj9i0ndWkS26Ee17jcGEX8VjRaAPCB6oStj2ZgSRbrzXbxzXUKux+GNM5hIHIiPfdQUnkkAEmdo9IV1iKuZpmMhBudekc1WU8SG2YI/1bnw5L2YW2exVrgaDW3qHvbNGvmdlp+CZnv/0g6Dw/osfhmnMHFehdlMPud5W4F7QwQBDvZWdJs7KXD0UWygpKzGYaQs/xOkcrgYv0C2VWkqfiHDi/9lRWMW7E1GwAWwBAkC/7qn4diqgaWiILiSd9Y2PRbbFcMc0QW7bhUx4YA35bDeNJM67ap4xzZfBYxwr1ntAJPc3FiQ4mRv3QqzHcRd/ecxAJGXeZ7o3WwdwlgzGAczpIPM9QsdxnCAVXAWgx6ABZyx0N6O4rxZznNLC5kA6OMkkzsAisTx+o1rSHbXDrg6bOnkqWrgiDfW0T4KKvQfFxaAR11/hZ9qXpom8eaaTXGkyb5gzuRNrRzRuD4rRc3OK1SneO/wB4d24ByxDZINwZhZRjHEZYIHP1t7JPpw0MF3E2VvJuXfbf0cRWd3g1lUazScHa/wCgQ4HytG6kZxBjtD3pILSRIMxB68+UELz+i99BsseWvzfh12H2FpMD2ha7K3F0hUJaO+O49sgSC4a87rXI8JVtVxFX8NIz/qMAjmD/AAkaFR3zvgcmiPf+iIrcMrBufDPFdrg2JMETuWzlJAgWt0Rb8FVj5L8pFud0zKMXCzpR8QpgUnNa0HTxJBF+p6rF1nCq8D4TidCRb/2i/mV6JxMUGU3g1WfFLSGsLg2HHRZZnFcRhqfyt705S4AgREOY5usybX0RcpemsfHZ2s+zHBA7K+nRc34bhmcWggQb5naGym7b8RyvaHZHkggQWgMNjmc0Az4LJVuM1nuJ+M4vNpaMliObQLeKCrPJsbxvz8TuVz1Nu22wb2zosAaPjEAatdlB5kN2/XVJYfL0XUaW10ylDi6SZi2wUzSFUVMU42DS2NzED1KYeIQP8xp+9gF5P4cr9Z0u/itCYa48PFZ1uMLtXf8A1/qVE/Ex/qjmVqf46aKvjcosJ8P5UA4lbUffkqR3E6mkj0QzqhOpK6Y+CfUvn8TJmJ6aKBuPm7nkRsN/SIVWx5F5jwSquEyPsrpPHjAuhxdo0aT9E2pjWuH+W3767KnDlPRfstzGRbWra+cDYDQck9lPQKvw74KtKJlbiWuBpEgdF6H2Yb3R0kLCcLatzwA28JSm0wuiKaq/BusjqZQkhauNpp4T0J00wRcShsVhWFpGUQRBHNESoapUmIx2FADmkaEgeGyxJ4eH17CQXTPKDF16NxthIMGOqzXB6MVXAiQ1pud+ZhNrjlFJU4Ga2Ie1oENIzEmzQP6IL/pxfWc0NluaB0AMW9ls+IAMoHKO88y7n0nmIUXCuFubSNU6uaQJsRM2jeZV9FntU4Ls2cRUyNGSmAYMSJGo8Ztqrqv/AGdhre6QH7n8o26ytnw1nwKQBPdGggTJkmfMqfBwAXEuN/xaTOgTt0mLxnH9i8RRPxarC5o0AGnKeZ8lQYSg59QvIIAMCbTG/svouvXpsYX1CBa8+FwJXjvHuJ0sViHvoU8jWy03+d0m42CzlY3IrsNin0S1rXlk6gaHlZDdrsXVblJrPLHDTMRf7+iB4ljgCdydP5RmMc3EYZzSDLCDO/dvYbzJC57lrcvxj6taXWufvVOpvJgRIGyWGpR3usAohr4Olok+KeTKanT3nlYaXScRouhpcABFzpIHS0/RB4upDy1pFjr+iikNA80k04nxSQlS+oTuT5pSmJzXrbJwdaE0lJchSdATlyF0lSKU4JieFI4J7Co5T2hSFYd60PC32LYBBiZAP1FvJZyk1XfCXw5sdFpNTg6WghbThLIYFmeGUZAPX6LacPADQlLTCusj6blW0nIpj0Ic1yfmQgqKQVEJPmTahsmNcpcsqTOcaaIAvc2hVnCsMZc4848hstdiuF512jwprQA1DHH2yfFaTfla0y+2lh0VlwXhhsTctAy33EAH2lW9bhLScx11jwRVLDQEqY+1djG/EcGiQGnM7wChx3FqdNzHVHBjCSKYkCXAF3pY+ZCsHYPLJvJ1/wBq8b/tE45nxTRYBgy6eMGCJBGmsbjVFum9Cf7QO1LqhLGkxy6Tr5rH4PE5aLgJl7jB5EZT+seSbjmZpJkk7fS26BqOyho5QDfkuOWW+i5jsUC8EAzuZ5fRXPD8VS+HPfdUuMpIDI2J3O++yzuLbBFtevvZWfCsG91N0N/5F1r2AMm2+yOooEqUoqBsQAfAAa6lG4Lhz6ulpOv30Cnw+GLoBkOBg+hsrr4rWBrRYARB1iNBbQA/RZuTUjHdpsM+k8U3QWhssjQg6nxkH2VNSFwtH2wc0inE6uueVln8OuuN3NipiJ2SUwY3clJKVoXQlCdC2y5lShdCSkS4V2FxSdXSugJzWKJrEZSpmygcIRuEuqVH06assBThw8U2jS0VrwvDnOPELQbPgGFMX8lqKAgAIXh1CGhHMapJ2FPD1CTCb8RSGNqKRtRAtqp4qqGx7KqOw9RU9Gi95sCrXC4Ytu8wBzQlk0pyrxxnDzlFVpPS/uLLOdr+1gojK2MrgQTfWLXiB6IrTZoPiXEqNBodVeGAmGzuYmANzYrAYnt60UmD4zGOyDQ3BAjSDrE6LHca7VsqkOqufVLXd0TlGkFzbGNh1RyOnpPGO3tFjH/DY57oMWhsxueS8FfULqoJFzMDbXYbCNFpa3+JTD2fIc03cYP5TPK3uq4YZjSYuTOlzAvbzXHLP2rEBwzqn+I1tr2Gtt4A06oDDYckuzWg36Qe95q0c1wfDZiInSZN/u6OIFi64JGndMQALCZ8Y2CxvSD08I1pnIDPyl2obFjPPmp2uLRMWGxuBOhEaXnqpKlSOTtdLC1t9B+yje12UuDobA+YtDTJ6m2mttRKx7pT0qjSQ2O8flg6xctde0XsYXMfVALO6wX717CbAWJif2QDKjSc7RfleQRNwbW6cgU4Yougv7wnQTMAuPfAHeAgCTzTjjsbZntBixUeIiGiBY/U3P8AKrKWqkxlUOe9wiC4m3U9U7CMsvVPU0j/AI56Lq78HqkggwFwhdXIW2ChdIXAnFSNU1OjK5RpFxgLScE4Q55iEyJVUMEeSKbw3dbfDdm41C0PD+yTSAXDwC1obeRnhrnGADryVhgOAVAZg+YN17DwvsowOzPA8FoaXBaf5Qs6LybhfZh7okETpIWuwXZplFsxmda8LWu4YAZj+F2pRSlXh6USpYhTvYhq7lJFUeoH1U2q9VvEMVkaXckge7EQnMx4G9+pAEc7rMVuJksEamP6oZmKc6TqdNk6C/7Qdv3U6RbRYBezpOjSNt55ysVX7d4x7XML7OmRciOUExCE7QVS94pslxAuBe5uhcDwkl4a8OmDYaXsBmE3WMrI1FrwrjGIqPFJuIbTtb/DpwY2aCIm/NR9qqFZrh8WsagIFzAvNxDQBPTkqs4WpTcDRDmuMiW5pj9LlS1uHVXkZrkRqSZjW5v5Fcrk1oBiqLWVvnzTEGDyHPqSimYbML76cx42RruH05l4BMaGYtoRBB2hTCl3WhrTG3gNoK45ZfhkRYCm0CCZF+7G40n7CfSpd4WiLz5wblOw1JzBp0kmwvPspq1WG5iRIABbN4NpHn4eKx7KPG0xRBflzOzQJjc3M6bkx0UfxSwQbO7pEZpvPyyLTH3tF/eC18wcpFhEgab67G17HTddqYiDckAG8DQRDQ07RY/LfySKlOIDc1RwDiQIBEECIgCI3nW8BAY+qAQGiZILQ0Ezy1HLb+EmOpth0ZiTdsgRAvcWAudfZSf3J1RpzS0n5Q5pzRrIBsBoJndMmqHH1WjM0ECbSTZpgGW5bnTlIJ81UYt73S9jnOEFpIFjFzmdud731Kixj2ie6NoN9QRNwbmLcuiLwjaL4AlhscsSJJG5cY5aHnGq6yaDN1GFphwj725oynVbaDBUvGshqPyjRxA52tcbKtC6ka5/VJBLiNLbqQU9HDFxgBWuE4BUce8Mo5rcm2NqZlMkgDUqY4a8Ayd408AVp8NwFg+Ykn0CvuGcEGYBtMSTOn3K3MP0clPwLs1ADnan7hejdneCtYJhWHDOz5aAX68vHormlRy2Raoip4JqMp0QpQwJ9O+iCnpWU7Ch2NO4U7ae6C6+6FxKIc5AYyolBa7lW4iqn47FtbdzgLxdYjjXbAXZQaXOt33Ahg5xME2RuTtLjivFadJpc90DzJ8gLrC8Z7WFxGVp+HN9iQd52/dBMw1fEvJkyTYmY9Btr6q54ZwBlNgJaJMg5gSSL/hO1lzudpmIjD1RWY18w2NYNx+G5JvsR0RwY0NhrgDaC4Wvp3ZBPsmtcwMDWwIsJB7sm8ae1k14kmQLyYjWdSS6bqvl1Gphu7dw5ptJAzTN8zYmPmJjygn3TazWkQQDMzG2w87bqGoCCOV/bTwTKleD9R1P6LhfJtro/FYhwEG5940H0HkhsJBLieXrshajxnEyeY/ZENLRoORgctf0XO3ftFiaQ1MRJ5g9d7qFj9dbj5TFst7EGJ7wm506JuIhxGU3Lgbz9RcWJ3T47wtbQ7yRIFoBnQeSpoVwPIPdaAWtzZhrlk6SL6EW5ofD1RVcc7nnKJzEyTpHuBMCIEi4u7FxTdmDgXGxBAkizhEgibITDDMzNLt41BNu7qJA09NVqdMpa7KhF2iLNIb80nKRAi4sDtsgxi254HzCwmRItqL3t9FxsjJUneCIne0z0hSjN3g8BsHPL2kkzN8wuDabayt/EbSrODwBcNPeyzPevvIPgIRB4o0HpJEjY6kjqQALWsuGs1hzAXuxzdA42IMnaM24uboZuCJcDTZq/wCQmcoBJs7leNU99hJWwpeC0u+eCDYfiBAvYbX6aqHHcOoMDnBwcW2uZGbc5Yu3U29dl3EY+owZXjMWSGSJgGROYzHkdQqhuKe9vfcS24MEy7Na3OLa9FrGVKxpEmNPQe6c9sCfJKtGY5ZyzadY2lNpb+HuutJBySd8NJG03XDeDQQQFpP+llrbpJL0uA3g/ADUJgDbla63fCeEU6AsA4/mj6JJLnlW8RhG6iceiSSyUlPDF3QfeyLoUQNLriSTBHVRVXmEkkKgqlZUvGOJspMc95gNBJ1Nh0SSUo8x7Qcbfi6jQwQwGwm50lx2AvpqpKfDcmXMAXa5do5nn4JJLjrd23Ox78Ycvca1oPJo56gbWhRveI2knkd+Z30XUlnKukcnnc+nuAoKtS8ReZEaRokkuFAc17zJgGCOW1vZMfWBg6cuum/mkkoBqrxMnUQJ8RP6Lra3eI1JENHU6eGhSSQqgpSSQP8AafDVNxTbS1xBb720J3FkkloToPUbM5ASRBN4J1LhfYR7oWvi3ua4tAAA8ha0DnKSS6RiocDJdlBJdByt2sC6xkQQATfl5It9T4jRmzgmWyCDfW4MWsbTsF1JbvYQYuplp/hyxlBAgF8gvsbzGUzpfpCGwlQnNDg11h+IyTIAFwBoLlJJJWtaqKgjNkc0AElubK4d6aYkAAxHTkgXiq1znVC0PcAA0NEB5sGiLAHUkWKSSEruNYBtKs+kw2bGvMtDiAeQlDfAytJKSS6ELnSSSSH/2Q=="/>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Tree>
    <p:extLst>
      <p:ext uri="{BB962C8B-B14F-4D97-AF65-F5344CB8AC3E}">
        <p14:creationId xmlns:p14="http://schemas.microsoft.com/office/powerpoint/2010/main" val="1077530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‫הצגה על המסך (4:3)</PresentationFormat>
  <Paragraphs>61</Paragraphs>
  <Slides>10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ערכת נושא Office</vt:lpstr>
      <vt:lpstr>"פגישה חצי פגישה"/רחל</vt:lpstr>
      <vt:lpstr>ניתוח השיר</vt:lpstr>
      <vt:lpstr>ניתוח השיר</vt:lpstr>
      <vt:lpstr>התמונות המטאפוריות בשיר</vt:lpstr>
      <vt:lpstr>התמונות המטאפוריות בשיר</vt:lpstr>
      <vt:lpstr>התמונות המטאפוריות בשיר</vt:lpstr>
      <vt:lpstr>דרכי עיצוב</vt:lpstr>
      <vt:lpstr>דרכי עיצוב</vt:lpstr>
      <vt:lpstr>דרכי עיצוב</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פרק השירה מחצית I של המאה ה - 20</dc:title>
  <dc:creator>rakezeth</dc:creator>
  <cp:lastModifiedBy>User</cp:lastModifiedBy>
  <cp:revision>3</cp:revision>
  <dcterms:created xsi:type="dcterms:W3CDTF">2017-01-03T09:00:08Z</dcterms:created>
  <dcterms:modified xsi:type="dcterms:W3CDTF">2017-01-11T12:05:07Z</dcterms:modified>
</cp:coreProperties>
</file>