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115" r:id="rId3"/>
    <p:sldMasterId id="2147484370" r:id="rId4"/>
    <p:sldMasterId id="2147484376" r:id="rId5"/>
    <p:sldMasterId id="2147484646" r:id="rId6"/>
  </p:sldMasterIdLst>
  <p:notesMasterIdLst>
    <p:notesMasterId r:id="rId56"/>
  </p:notesMasterIdLst>
  <p:sldIdLst>
    <p:sldId id="256" r:id="rId7"/>
    <p:sldId id="596" r:id="rId8"/>
    <p:sldId id="599" r:id="rId9"/>
    <p:sldId id="585" r:id="rId10"/>
    <p:sldId id="569" r:id="rId11"/>
    <p:sldId id="570" r:id="rId12"/>
    <p:sldId id="614" r:id="rId13"/>
    <p:sldId id="615" r:id="rId14"/>
    <p:sldId id="574" r:id="rId15"/>
    <p:sldId id="617" r:id="rId16"/>
    <p:sldId id="618" r:id="rId17"/>
    <p:sldId id="600" r:id="rId18"/>
    <p:sldId id="616" r:id="rId19"/>
    <p:sldId id="571" r:id="rId20"/>
    <p:sldId id="604" r:id="rId21"/>
    <p:sldId id="619" r:id="rId22"/>
    <p:sldId id="601" r:id="rId23"/>
    <p:sldId id="551" r:id="rId24"/>
    <p:sldId id="552" r:id="rId25"/>
    <p:sldId id="621" r:id="rId26"/>
    <p:sldId id="553" r:id="rId27"/>
    <p:sldId id="622" r:id="rId28"/>
    <p:sldId id="638" r:id="rId29"/>
    <p:sldId id="554" r:id="rId30"/>
    <p:sldId id="555" r:id="rId31"/>
    <p:sldId id="556" r:id="rId32"/>
    <p:sldId id="581" r:id="rId33"/>
    <p:sldId id="646" r:id="rId34"/>
    <p:sldId id="647" r:id="rId35"/>
    <p:sldId id="648" r:id="rId36"/>
    <p:sldId id="649" r:id="rId37"/>
    <p:sldId id="557" r:id="rId38"/>
    <p:sldId id="583" r:id="rId39"/>
    <p:sldId id="563" r:id="rId40"/>
    <p:sldId id="572" r:id="rId41"/>
    <p:sldId id="610" r:id="rId42"/>
    <p:sldId id="623" r:id="rId43"/>
    <p:sldId id="632" r:id="rId44"/>
    <p:sldId id="633" r:id="rId45"/>
    <p:sldId id="584" r:id="rId46"/>
    <p:sldId id="641" r:id="rId47"/>
    <p:sldId id="626" r:id="rId48"/>
    <p:sldId id="627" r:id="rId49"/>
    <p:sldId id="628" r:id="rId50"/>
    <p:sldId id="629" r:id="rId51"/>
    <p:sldId id="637" r:id="rId52"/>
    <p:sldId id="634" r:id="rId53"/>
    <p:sldId id="644" r:id="rId54"/>
    <p:sldId id="645" r:id="rId55"/>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C54"/>
    <a:srgbClr val="0F4C6B"/>
    <a:srgbClr val="FF33CC"/>
    <a:srgbClr val="FFCC00"/>
    <a:srgbClr val="FF6699"/>
    <a:srgbClr val="CC0000"/>
    <a:srgbClr val="E8EBC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59" autoAdjust="0"/>
    <p:restoredTop sz="86372" autoAdjust="0"/>
  </p:normalViewPr>
  <p:slideViewPr>
    <p:cSldViewPr>
      <p:cViewPr>
        <p:scale>
          <a:sx n="81" d="100"/>
          <a:sy n="81" d="100"/>
        </p:scale>
        <p:origin x="-1014" y="-36"/>
      </p:cViewPr>
      <p:guideLst>
        <p:guide orient="horz" pos="2160"/>
        <p:guide pos="2880"/>
      </p:guideLst>
    </p:cSldViewPr>
  </p:slideViewPr>
  <p:outlineViewPr>
    <p:cViewPr>
      <p:scale>
        <a:sx n="33" d="100"/>
        <a:sy n="33" d="100"/>
      </p:scale>
      <p:origin x="0" y="48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0E2EEB8-B002-4B69-812C-7EAA3F65B474}" type="datetimeFigureOut">
              <a:rPr lang="he-IL"/>
              <a:pPr>
                <a:defRPr/>
              </a:pPr>
              <a:t>כ"ו/טבת/תשע"ו</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6854BA56-B033-4B34-A6D4-941E8BBCC022}" type="slidenum">
              <a:rPr lang="he-IL"/>
              <a:pPr>
                <a:defRPr/>
              </a:pPr>
              <a:t>‹#›</a:t>
            </a:fld>
            <a:endParaRPr lang="he-IL" dirty="0"/>
          </a:p>
        </p:txBody>
      </p:sp>
    </p:spTree>
    <p:extLst>
      <p:ext uri="{BB962C8B-B14F-4D97-AF65-F5344CB8AC3E}">
        <p14:creationId xmlns:p14="http://schemas.microsoft.com/office/powerpoint/2010/main" val="66355552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EC5FF1-9F31-4FAA-9C4C-CC2A4BAC73E8}"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48</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49</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FCE0553-3B0B-4AF4-BF78-6D08AE83ABA8}"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A61392-04BD-44F6-B4DC-30C927AA8411}" type="slidenum">
              <a:rPr lang="he-IL"/>
              <a:pPr>
                <a:defRPr/>
              </a:pPr>
              <a:t>‹#›</a:t>
            </a:fld>
            <a:endParaRPr lang="he-IL" dirty="0"/>
          </a:p>
        </p:txBody>
      </p:sp>
    </p:spTree>
    <p:extLst>
      <p:ext uri="{BB962C8B-B14F-4D97-AF65-F5344CB8AC3E}">
        <p14:creationId xmlns:p14="http://schemas.microsoft.com/office/powerpoint/2010/main" val="6600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2AF7287-3720-4200-8128-A05B40B4FD58}" type="slidenum">
              <a:rPr lang="he-IL"/>
              <a:pPr>
                <a:defRPr/>
              </a:pPr>
              <a:t>‹#›</a:t>
            </a:fld>
            <a:endParaRPr lang="he-IL" dirty="0"/>
          </a:p>
        </p:txBody>
      </p:sp>
    </p:spTree>
    <p:extLst>
      <p:ext uri="{BB962C8B-B14F-4D97-AF65-F5344CB8AC3E}">
        <p14:creationId xmlns:p14="http://schemas.microsoft.com/office/powerpoint/2010/main" val="296273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714FEE4-7468-434F-A778-99057D315C54}"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837C879-A26E-472D-A831-E2ADAF507FE2}" type="slidenum">
              <a:rPr lang="he-IL"/>
              <a:pPr>
                <a:defRPr/>
              </a:pPr>
              <a:t>‹#›</a:t>
            </a:fld>
            <a:endParaRPr lang="he-IL" dirty="0"/>
          </a:p>
        </p:txBody>
      </p:sp>
    </p:spTree>
    <p:extLst>
      <p:ext uri="{BB962C8B-B14F-4D97-AF65-F5344CB8AC3E}">
        <p14:creationId xmlns:p14="http://schemas.microsoft.com/office/powerpoint/2010/main" val="85409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A5F47A1-AEE6-48AE-A412-1BC34FE0D688}" type="slidenum">
              <a:rPr lang="he-IL"/>
              <a:pPr>
                <a:defRPr/>
              </a:pPr>
              <a:t>‹#›</a:t>
            </a:fld>
            <a:endParaRPr lang="he-IL" dirty="0"/>
          </a:p>
        </p:txBody>
      </p:sp>
    </p:spTree>
    <p:extLst>
      <p:ext uri="{BB962C8B-B14F-4D97-AF65-F5344CB8AC3E}">
        <p14:creationId xmlns:p14="http://schemas.microsoft.com/office/powerpoint/2010/main" val="116694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0E8F52F-6E44-4AA2-BED8-ED98F4BAD3A8}" type="slidenum">
              <a:rPr lang="he-IL"/>
              <a:pPr>
                <a:defRPr/>
              </a:pPr>
              <a:t>‹#›</a:t>
            </a:fld>
            <a:endParaRPr lang="he-IL" dirty="0"/>
          </a:p>
        </p:txBody>
      </p:sp>
    </p:spTree>
    <p:extLst>
      <p:ext uri="{BB962C8B-B14F-4D97-AF65-F5344CB8AC3E}">
        <p14:creationId xmlns:p14="http://schemas.microsoft.com/office/powerpoint/2010/main" val="400878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7BE51C99-DFB0-4E2B-8A1D-18F13650A9A0}" type="slidenum">
              <a:rPr lang="he-IL"/>
              <a:pPr>
                <a:defRPr/>
              </a:pPr>
              <a:t>‹#›</a:t>
            </a:fld>
            <a:endParaRPr lang="he-IL" dirty="0"/>
          </a:p>
        </p:txBody>
      </p:sp>
    </p:spTree>
    <p:extLst>
      <p:ext uri="{BB962C8B-B14F-4D97-AF65-F5344CB8AC3E}">
        <p14:creationId xmlns:p14="http://schemas.microsoft.com/office/powerpoint/2010/main" val="2484954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DBF41099-B9ED-4BE1-89AB-1DAAB945EF6B}" type="slidenum">
              <a:rPr lang="he-IL"/>
              <a:pPr>
                <a:defRPr/>
              </a:pPr>
              <a:t>‹#›</a:t>
            </a:fld>
            <a:endParaRPr lang="he-IL" dirty="0"/>
          </a:p>
        </p:txBody>
      </p:sp>
    </p:spTree>
    <p:extLst>
      <p:ext uri="{BB962C8B-B14F-4D97-AF65-F5344CB8AC3E}">
        <p14:creationId xmlns:p14="http://schemas.microsoft.com/office/powerpoint/2010/main" val="883999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0164514-37B4-4481-9CD1-8970A22BA0FE}" type="slidenum">
              <a:rPr lang="he-IL"/>
              <a:pPr>
                <a:defRPr/>
              </a:pPr>
              <a:t>‹#›</a:t>
            </a:fld>
            <a:endParaRPr lang="he-IL" dirty="0"/>
          </a:p>
        </p:txBody>
      </p:sp>
    </p:spTree>
    <p:extLst>
      <p:ext uri="{BB962C8B-B14F-4D97-AF65-F5344CB8AC3E}">
        <p14:creationId xmlns:p14="http://schemas.microsoft.com/office/powerpoint/2010/main" val="3951817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6E723BC-E348-4091-B8EF-7D6E560702E8}"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676E50-C14F-4342-A22B-39BB3F1CFCFB}" type="slidenum">
              <a:rPr lang="he-IL"/>
              <a:pPr>
                <a:defRPr/>
              </a:pPr>
              <a:t>‹#›</a:t>
            </a:fld>
            <a:endParaRPr lang="he-IL" dirty="0"/>
          </a:p>
        </p:txBody>
      </p:sp>
    </p:spTree>
    <p:extLst>
      <p:ext uri="{BB962C8B-B14F-4D97-AF65-F5344CB8AC3E}">
        <p14:creationId xmlns:p14="http://schemas.microsoft.com/office/powerpoint/2010/main" val="1501619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998C931-AFF4-4CC3-81DC-55DC995A4FD9}" type="slidenum">
              <a:rPr lang="he-IL"/>
              <a:pPr>
                <a:defRPr/>
              </a:pPr>
              <a:t>‹#›</a:t>
            </a:fld>
            <a:endParaRPr lang="he-IL" dirty="0"/>
          </a:p>
        </p:txBody>
      </p:sp>
    </p:spTree>
    <p:extLst>
      <p:ext uri="{BB962C8B-B14F-4D97-AF65-F5344CB8AC3E}">
        <p14:creationId xmlns:p14="http://schemas.microsoft.com/office/powerpoint/2010/main" val="20997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090CB22-FBD7-4146-BD59-9C3738AB2513}" type="slidenum">
              <a:rPr lang="he-IL"/>
              <a:pPr>
                <a:defRPr/>
              </a:pPr>
              <a:t>‹#›</a:t>
            </a:fld>
            <a:endParaRPr lang="he-IL" dirty="0"/>
          </a:p>
        </p:txBody>
      </p:sp>
    </p:spTree>
    <p:extLst>
      <p:ext uri="{BB962C8B-B14F-4D97-AF65-F5344CB8AC3E}">
        <p14:creationId xmlns:p14="http://schemas.microsoft.com/office/powerpoint/2010/main" val="171154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E4A5FD5-63B0-4B22-A500-0BC7BEDBB92E}" type="slidenum">
              <a:rPr lang="he-IL"/>
              <a:pPr>
                <a:defRPr/>
              </a:pPr>
              <a:t>‹#›</a:t>
            </a:fld>
            <a:endParaRPr lang="he-IL" dirty="0"/>
          </a:p>
        </p:txBody>
      </p:sp>
    </p:spTree>
    <p:extLst>
      <p:ext uri="{BB962C8B-B14F-4D97-AF65-F5344CB8AC3E}">
        <p14:creationId xmlns:p14="http://schemas.microsoft.com/office/powerpoint/2010/main" val="2656923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146A667-0C0E-4B17-A0D2-2095C1C05AE7}"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B476084-4308-40BF-BF75-BA196A5EF202}" type="slidenum">
              <a:rPr lang="he-IL"/>
              <a:pPr>
                <a:defRPr/>
              </a:pPr>
              <a:t>‹#›</a:t>
            </a:fld>
            <a:endParaRPr lang="he-IL" dirty="0"/>
          </a:p>
        </p:txBody>
      </p:sp>
    </p:spTree>
    <p:extLst>
      <p:ext uri="{BB962C8B-B14F-4D97-AF65-F5344CB8AC3E}">
        <p14:creationId xmlns:p14="http://schemas.microsoft.com/office/powerpoint/2010/main" val="2625762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1090E79-41FF-485A-81AA-B259572C8D8D}"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C92CCE1-8E41-4902-8B40-D62E5E991DB2}" type="slidenum">
              <a:rPr lang="he-IL"/>
              <a:pPr>
                <a:defRPr/>
              </a:pPr>
              <a:t>‹#›</a:t>
            </a:fld>
            <a:endParaRPr lang="he-IL" dirty="0"/>
          </a:p>
        </p:txBody>
      </p:sp>
    </p:spTree>
    <p:extLst>
      <p:ext uri="{BB962C8B-B14F-4D97-AF65-F5344CB8AC3E}">
        <p14:creationId xmlns:p14="http://schemas.microsoft.com/office/powerpoint/2010/main" val="494100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463D92B-6227-48DC-B293-800F595D6081}" type="slidenum">
              <a:rPr lang="he-IL"/>
              <a:pPr>
                <a:defRPr/>
              </a:pPr>
              <a:t>‹#›</a:t>
            </a:fld>
            <a:endParaRPr lang="he-IL" dirty="0"/>
          </a:p>
        </p:txBody>
      </p:sp>
    </p:spTree>
    <p:extLst>
      <p:ext uri="{BB962C8B-B14F-4D97-AF65-F5344CB8AC3E}">
        <p14:creationId xmlns:p14="http://schemas.microsoft.com/office/powerpoint/2010/main" val="87159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7E9C0E0-F6CD-469B-86FC-002FA6F70A4A}" type="slidenum">
              <a:rPr lang="he-IL"/>
              <a:pPr>
                <a:defRPr/>
              </a:pPr>
              <a:t>‹#›</a:t>
            </a:fld>
            <a:endParaRPr lang="he-IL" dirty="0"/>
          </a:p>
        </p:txBody>
      </p:sp>
    </p:spTree>
    <p:extLst>
      <p:ext uri="{BB962C8B-B14F-4D97-AF65-F5344CB8AC3E}">
        <p14:creationId xmlns:p14="http://schemas.microsoft.com/office/powerpoint/2010/main" val="2332843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AB3C59AF-FCE8-402F-BFBD-1EAB73AF4D45}" type="slidenum">
              <a:rPr lang="he-IL"/>
              <a:pPr>
                <a:defRPr/>
              </a:pPr>
              <a:t>‹#›</a:t>
            </a:fld>
            <a:endParaRPr lang="he-IL" dirty="0"/>
          </a:p>
        </p:txBody>
      </p:sp>
    </p:spTree>
    <p:extLst>
      <p:ext uri="{BB962C8B-B14F-4D97-AF65-F5344CB8AC3E}">
        <p14:creationId xmlns:p14="http://schemas.microsoft.com/office/powerpoint/2010/main" val="797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AD750A9-16B7-4055-836B-02562DF1A2F4}" type="slidenum">
              <a:rPr lang="he-IL"/>
              <a:pPr>
                <a:defRPr/>
              </a:pPr>
              <a:t>‹#›</a:t>
            </a:fld>
            <a:endParaRPr lang="he-IL" dirty="0"/>
          </a:p>
        </p:txBody>
      </p:sp>
    </p:spTree>
    <p:extLst>
      <p:ext uri="{BB962C8B-B14F-4D97-AF65-F5344CB8AC3E}">
        <p14:creationId xmlns:p14="http://schemas.microsoft.com/office/powerpoint/2010/main" val="2819835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A0AE280-D572-4C94-9C7A-FCFE65ECBD38}" type="slidenum">
              <a:rPr lang="he-IL"/>
              <a:pPr>
                <a:defRPr/>
              </a:pPr>
              <a:t>‹#›</a:t>
            </a:fld>
            <a:endParaRPr lang="he-IL" dirty="0"/>
          </a:p>
        </p:txBody>
      </p:sp>
    </p:spTree>
    <p:extLst>
      <p:ext uri="{BB962C8B-B14F-4D97-AF65-F5344CB8AC3E}">
        <p14:creationId xmlns:p14="http://schemas.microsoft.com/office/powerpoint/2010/main" val="3340755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AF7452D-1541-460F-83D0-FEE32D73C843}"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8A8E51B-6E52-4CAF-BC09-B6BDB34F8E12}" type="slidenum">
              <a:rPr lang="he-IL"/>
              <a:pPr>
                <a:defRPr/>
              </a:pPr>
              <a:t>‹#›</a:t>
            </a:fld>
            <a:endParaRPr lang="he-IL" dirty="0"/>
          </a:p>
        </p:txBody>
      </p:sp>
    </p:spTree>
    <p:extLst>
      <p:ext uri="{BB962C8B-B14F-4D97-AF65-F5344CB8AC3E}">
        <p14:creationId xmlns:p14="http://schemas.microsoft.com/office/powerpoint/2010/main" val="943288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5BA437F-4C9E-4ECC-B801-B3AEB14454D9}" type="slidenum">
              <a:rPr lang="he-IL"/>
              <a:pPr>
                <a:defRPr/>
              </a:pPr>
              <a:t>‹#›</a:t>
            </a:fld>
            <a:endParaRPr lang="he-IL" dirty="0"/>
          </a:p>
        </p:txBody>
      </p:sp>
    </p:spTree>
    <p:extLst>
      <p:ext uri="{BB962C8B-B14F-4D97-AF65-F5344CB8AC3E}">
        <p14:creationId xmlns:p14="http://schemas.microsoft.com/office/powerpoint/2010/main" val="807911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B2116AA-6928-4064-A138-5288B5332C61}" type="slidenum">
              <a:rPr lang="he-IL"/>
              <a:pPr>
                <a:defRPr/>
              </a:pPr>
              <a:t>‹#›</a:t>
            </a:fld>
            <a:endParaRPr lang="he-IL" dirty="0"/>
          </a:p>
        </p:txBody>
      </p:sp>
    </p:spTree>
    <p:extLst>
      <p:ext uri="{BB962C8B-B14F-4D97-AF65-F5344CB8AC3E}">
        <p14:creationId xmlns:p14="http://schemas.microsoft.com/office/powerpoint/2010/main" val="287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ABFB94-B544-4D94-AA1E-F594C96DA2C6}" type="slidenum">
              <a:rPr lang="he-IL"/>
              <a:pPr>
                <a:defRPr/>
              </a:pPr>
              <a:t>‹#›</a:t>
            </a:fld>
            <a:endParaRPr lang="he-IL" dirty="0"/>
          </a:p>
        </p:txBody>
      </p:sp>
    </p:spTree>
    <p:extLst>
      <p:ext uri="{BB962C8B-B14F-4D97-AF65-F5344CB8AC3E}">
        <p14:creationId xmlns:p14="http://schemas.microsoft.com/office/powerpoint/2010/main" val="345366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3F12322-0DC9-42D4-B876-FDC0AC953C97}"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653433E-4509-4AFA-9EAA-E470AA5B30C0}" type="slidenum">
              <a:rPr lang="he-IL"/>
              <a:pPr>
                <a:defRPr/>
              </a:pPr>
              <a:t>‹#›</a:t>
            </a:fld>
            <a:endParaRPr lang="he-IL" dirty="0"/>
          </a:p>
        </p:txBody>
      </p:sp>
    </p:spTree>
    <p:extLst>
      <p:ext uri="{BB962C8B-B14F-4D97-AF65-F5344CB8AC3E}">
        <p14:creationId xmlns:p14="http://schemas.microsoft.com/office/powerpoint/2010/main" val="27759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C6005B6-299D-4A33-A559-BC919874E15F}"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A7B24E8-1762-4009-A880-920ADE549269}" type="slidenum">
              <a:rPr lang="he-IL"/>
              <a:pPr>
                <a:defRPr/>
              </a:pPr>
              <a:t>‹#›</a:t>
            </a:fld>
            <a:endParaRPr lang="he-IL" dirty="0"/>
          </a:p>
        </p:txBody>
      </p:sp>
    </p:spTree>
    <p:extLst>
      <p:ext uri="{BB962C8B-B14F-4D97-AF65-F5344CB8AC3E}">
        <p14:creationId xmlns:p14="http://schemas.microsoft.com/office/powerpoint/2010/main" val="164481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0B0D2BF-78AA-44DC-9C41-4A98493CB2B1}" type="datetime8">
              <a:rPr lang="he-IL"/>
              <a:pPr>
                <a:defRPr/>
              </a:pPr>
              <a:t>07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67D2DE7-7F53-4539-9FAB-668DE13C2C57}" type="slidenum">
              <a:rPr lang="he-IL"/>
              <a:pPr>
                <a:defRPr/>
              </a:pPr>
              <a:t>‹#›</a:t>
            </a:fld>
            <a:endParaRPr lang="he-IL" dirty="0"/>
          </a:p>
        </p:txBody>
      </p:sp>
    </p:spTree>
    <p:extLst>
      <p:ext uri="{BB962C8B-B14F-4D97-AF65-F5344CB8AC3E}">
        <p14:creationId xmlns:p14="http://schemas.microsoft.com/office/powerpoint/2010/main" val="9268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37D9F32-0981-44D2-A1FE-AD19C1DAEF5E}" type="slidenum">
              <a:rPr lang="he-IL"/>
              <a:pPr>
                <a:defRPr/>
              </a:pPr>
              <a:t>‹#›</a:t>
            </a:fld>
            <a:endParaRPr lang="he-IL" dirty="0"/>
          </a:p>
        </p:txBody>
      </p:sp>
    </p:spTree>
    <p:extLst>
      <p:ext uri="{BB962C8B-B14F-4D97-AF65-F5344CB8AC3E}">
        <p14:creationId xmlns:p14="http://schemas.microsoft.com/office/powerpoint/2010/main" val="174183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1864AE9-7FCF-4614-9939-0F58A1989780}" type="slidenum">
              <a:rPr lang="he-IL"/>
              <a:pPr>
                <a:defRPr/>
              </a:pPr>
              <a:t>‹#›</a:t>
            </a:fld>
            <a:endParaRPr lang="he-IL" dirty="0"/>
          </a:p>
        </p:txBody>
      </p:sp>
    </p:spTree>
    <p:extLst>
      <p:ext uri="{BB962C8B-B14F-4D97-AF65-F5344CB8AC3E}">
        <p14:creationId xmlns:p14="http://schemas.microsoft.com/office/powerpoint/2010/main" val="140932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CE81EC9-DE02-404A-AA97-D6234C1DA12F}" type="slidenum">
              <a:rPr lang="he-IL"/>
              <a:pPr>
                <a:defRPr/>
              </a:pPr>
              <a:t>‹#›</a:t>
            </a:fld>
            <a:endParaRPr lang="he-IL" dirty="0"/>
          </a:p>
        </p:txBody>
      </p:sp>
    </p:spTree>
    <p:extLst>
      <p:ext uri="{BB962C8B-B14F-4D97-AF65-F5344CB8AC3E}">
        <p14:creationId xmlns:p14="http://schemas.microsoft.com/office/powerpoint/2010/main" val="2218492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F0DDC1-B06C-4F53-B2E3-164795B51D04}"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6E95CE1-10C0-45B5-8AB5-926FD73E874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18" r:id="rId4"/>
    <p:sldLayoutId id="214748462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4B5BBAC-1478-4C3F-B794-F0164F341C60}"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0735CF9-73AB-4524-8528-D0E0B01DBC2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BD9EAAE-2AC8-4744-A7EF-D84D5AAABA6C}"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F9F6AD0-D669-4823-951A-15FF5F7270C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2165F4-1F80-42E0-AA0C-3376BEA6E10F}"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2163007-3C04-49C7-BD38-04C11DD7466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1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3F7FBC8-52EE-40A1-B590-5BEFD01556A0}"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B4740B5-9CCF-406D-990A-CED2490C385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A5728FB-0695-4CEB-9359-1E2F6255C4CA}" type="datetime8">
              <a:rPr lang="he-IL"/>
              <a:pPr>
                <a:defRPr/>
              </a:pPr>
              <a:t>07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6E1AA3B-16FC-4167-A471-99FCFEA3D951}" type="slidenum">
              <a:rPr lang="he-IL"/>
              <a:pPr>
                <a:defRPr/>
              </a:pPr>
              <a:t>‹#›</a:t>
            </a:fld>
            <a:endParaRPr lang="he-IL" dirty="0"/>
          </a:p>
        </p:txBody>
      </p:sp>
    </p:spTree>
    <p:extLst>
      <p:ext uri="{BB962C8B-B14F-4D97-AF65-F5344CB8AC3E}">
        <p14:creationId xmlns:p14="http://schemas.microsoft.com/office/powerpoint/2010/main" val="3930199673"/>
      </p:ext>
    </p:extLst>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642938" y="1000125"/>
            <a:ext cx="81438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mn-lt"/>
                <a:cs typeface="+mn-cs"/>
              </a:rPr>
              <a:t>מערכת ההובלה – חלק ב'</a:t>
            </a:r>
          </a:p>
        </p:txBody>
      </p:sp>
      <p:sp>
        <p:nvSpPr>
          <p:cNvPr id="18" name="Rectangle 17"/>
          <p:cNvSpPr/>
          <p:nvPr/>
        </p:nvSpPr>
        <p:spPr>
          <a:xfrm>
            <a:off x="571500" y="2246313"/>
            <a:ext cx="8143875" cy="28384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ויסות קצב הלב</a:t>
            </a:r>
          </a:p>
          <a:p>
            <a:pPr fontAlgn="auto">
              <a:spcBef>
                <a:spcPts val="0"/>
              </a:spcBef>
              <a:spcAft>
                <a:spcPts val="0"/>
              </a:spcAft>
              <a:buFontTx/>
              <a:buBlip>
                <a:blip r:embed="rId5"/>
              </a:buBlip>
              <a:defRPr/>
            </a:pPr>
            <a:r>
              <a:rPr lang="he-IL" sz="2000" dirty="0">
                <a:solidFill>
                  <a:schemeClr val="tx1"/>
                </a:solidFill>
              </a:rPr>
              <a:t> תפוקת </a:t>
            </a:r>
            <a:r>
              <a:rPr lang="he-IL" sz="2000" dirty="0" smtClean="0">
                <a:solidFill>
                  <a:schemeClr val="tx1"/>
                </a:solidFill>
              </a:rPr>
              <a:t>הלב</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כלי הדם (עורקים ורידים ונימים) – התאמה בין מבנה </a:t>
            </a:r>
            <a:r>
              <a:rPr lang="he-IL" sz="2000" dirty="0" smtClean="0">
                <a:solidFill>
                  <a:schemeClr val="tx1"/>
                </a:solidFill>
              </a:rPr>
              <a:t>לתפקוד</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לחץ דם</a:t>
            </a:r>
          </a:p>
          <a:p>
            <a:pPr fontAlgn="auto">
              <a:spcBef>
                <a:spcPts val="0"/>
              </a:spcBef>
              <a:spcAft>
                <a:spcPts val="0"/>
              </a:spcAft>
              <a:buFontTx/>
              <a:buBlip>
                <a:blip r:embed="rId5"/>
              </a:buBlip>
              <a:defRPr/>
            </a:pPr>
            <a:r>
              <a:rPr lang="he-IL" sz="2000" dirty="0">
                <a:solidFill>
                  <a:schemeClr val="tx1"/>
                </a:solidFill>
              </a:rPr>
              <a:t> ויסות (מקומי ומרכזי) של זרימת הדם לאברים השונים במצבי פעילות </a:t>
            </a:r>
            <a:r>
              <a:rPr lang="he-IL" sz="2000" dirty="0" smtClean="0">
                <a:solidFill>
                  <a:schemeClr val="tx1"/>
                </a:solidFill>
              </a:rPr>
              <a:t>שונים</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r>
              <a:rPr lang="he-IL" sz="2000" dirty="0">
                <a:solidFill>
                  <a:schemeClr val="tx1"/>
                </a:solidFill>
              </a:rPr>
              <a:t> מחלות הלב וכלי הדם, טרשת העורקים</a:t>
            </a:r>
          </a:p>
          <a:p>
            <a:pPr fontAlgn="auto">
              <a:spcBef>
                <a:spcPts val="0"/>
              </a:spcBef>
              <a:spcAft>
                <a:spcPts val="0"/>
              </a:spcAft>
              <a:defRPr/>
            </a:pPr>
            <a:r>
              <a:rPr lang="he-IL" sz="2000" dirty="0">
                <a:solidFill>
                  <a:schemeClr val="tx1"/>
                </a:solidFill>
              </a:rPr>
              <a:t> </a:t>
            </a:r>
            <a:endParaRPr lang="he-IL" sz="2000" dirty="0">
              <a:solidFill>
                <a:schemeClr val="accent6">
                  <a:lumMod val="50000"/>
                  <a:lumOff val="50000"/>
                </a:schemeClr>
              </a:solidFill>
            </a:endParaRPr>
          </a:p>
        </p:txBody>
      </p:sp>
      <p:sp>
        <p:nvSpPr>
          <p:cNvPr id="32773" name="Rectangle 18"/>
          <p:cNvSpPr>
            <a:spLocks noChangeArrowheads="1"/>
          </p:cNvSpPr>
          <p:nvPr/>
        </p:nvSpPr>
        <p:spPr bwMode="auto">
          <a:xfrm>
            <a:off x="7296150" y="1817688"/>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757238" y="300038"/>
            <a:ext cx="97583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מערכות הובלה, נשימה, הפרשה והגנה</a:t>
            </a:r>
            <a:endParaRPr lang="he-IL" sz="3600" b="1" noProof="1">
              <a:solidFill>
                <a:schemeClr val="accent6">
                  <a:lumMod val="50000"/>
                  <a:lumOff val="50000"/>
                </a:schemeClr>
              </a:solidFill>
              <a:latin typeface="Arial"/>
              <a:cs typeface="Arial"/>
            </a:endParaRPr>
          </a:p>
        </p:txBody>
      </p:sp>
      <p:sp>
        <p:nvSpPr>
          <p:cNvPr id="32775" name="Rectangle 18"/>
          <p:cNvSpPr>
            <a:spLocks noChangeArrowheads="1"/>
          </p:cNvSpPr>
          <p:nvPr/>
        </p:nvSpPr>
        <p:spPr bwMode="auto">
          <a:xfrm>
            <a:off x="7369175" y="5435377"/>
            <a:ext cx="1341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מצגת המשך</a:t>
            </a:r>
          </a:p>
        </p:txBody>
      </p:sp>
      <p:sp>
        <p:nvSpPr>
          <p:cNvPr id="9" name="Rectangle 17"/>
          <p:cNvSpPr/>
          <p:nvPr/>
        </p:nvSpPr>
        <p:spPr>
          <a:xfrm>
            <a:off x="642938" y="5783287"/>
            <a:ext cx="8143875" cy="4540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רקמת הדם</a:t>
            </a:r>
            <a:endParaRPr lang="he-IL" sz="2000" dirty="0">
              <a:solidFill>
                <a:schemeClr val="accent6">
                  <a:lumMod val="50000"/>
                  <a:lumOff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dirty="0" smtClean="0">
                <a:solidFill>
                  <a:srgbClr val="1F497D"/>
                </a:solidFill>
              </a:rPr>
              <a:t>שאלה 3:                                                                                                         </a:t>
            </a:r>
            <a:r>
              <a:rPr lang="he-IL" dirty="0">
                <a:solidFill>
                  <a:srgbClr val="1F497D"/>
                </a:solidFill>
              </a:rPr>
              <a:t>ספורטאי המתאמן לאורך זמן ואדם שאינו עוסק בפעילות ספורטיבית מתבקשים לבצע אותה פעילות נמרצת. בבדיקת קצב הלב בזמן הפעילות מתברר שהדופק של הספורטאי נמוך יותר.</a:t>
            </a:r>
            <a:endParaRPr lang="en-US" dirty="0">
              <a:solidFill>
                <a:srgbClr val="1F497D"/>
              </a:solidFill>
            </a:endParaRPr>
          </a:p>
          <a:p>
            <a:pPr>
              <a:defRPr/>
            </a:pPr>
            <a:r>
              <a:rPr lang="he-IL" dirty="0" smtClean="0">
                <a:solidFill>
                  <a:srgbClr val="1F497D"/>
                </a:solidFill>
              </a:rPr>
              <a:t>הסבירו </a:t>
            </a:r>
            <a:r>
              <a:rPr lang="he-IL" dirty="0">
                <a:solidFill>
                  <a:srgbClr val="1F497D"/>
                </a:solidFill>
              </a:rPr>
              <a:t>מדוע. </a:t>
            </a:r>
            <a:r>
              <a:rPr lang="he-IL" dirty="0" smtClean="0">
                <a:solidFill>
                  <a:srgbClr val="1F497D"/>
                </a:solidFill>
              </a:rPr>
              <a:t>בתשובתכם תנו דעתכם להשפעה </a:t>
            </a:r>
            <a:r>
              <a:rPr lang="he-IL" dirty="0">
                <a:solidFill>
                  <a:srgbClr val="1F497D"/>
                </a:solidFill>
              </a:rPr>
              <a:t>של אימון גופני על נפח הפעימה של הלב.</a:t>
            </a:r>
            <a:endParaRPr lang="en-US" dirty="0">
              <a:solidFill>
                <a:srgbClr val="1F497D"/>
              </a:solidFill>
            </a:endParaRPr>
          </a:p>
          <a:p>
            <a:pPr>
              <a:defRPr/>
            </a:pPr>
            <a:r>
              <a:rPr lang="he-IL" dirty="0">
                <a:solidFill>
                  <a:srgbClr val="1F497D"/>
                </a:solidFill>
              </a:rPr>
              <a:t> </a:t>
            </a:r>
            <a:endParaRPr lang="en-US" dirty="0">
              <a:solidFill>
                <a:srgbClr val="1F497D"/>
              </a:solidFill>
            </a:endParaRPr>
          </a:p>
          <a:p>
            <a:pPr>
              <a:defRPr/>
            </a:pPr>
            <a:r>
              <a:rPr lang="he-IL" dirty="0">
                <a:solidFill>
                  <a:srgbClr val="1F497D"/>
                </a:solidFill>
              </a:rPr>
              <a:t> </a:t>
            </a:r>
            <a:endParaRPr lang="en-US"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B335D47-C84A-4B54-A17C-16C81702AE7D}" type="slidenum">
              <a:rPr lang="he-IL" sz="1800" smtClean="0"/>
              <a:pPr fontAlgn="base">
                <a:spcBef>
                  <a:spcPct val="0"/>
                </a:spcBef>
                <a:spcAft>
                  <a:spcPct val="0"/>
                </a:spcAft>
                <a:defRPr/>
              </a:pPr>
              <a:t>10</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3</a:t>
            </a:r>
            <a:endParaRPr lang="he-IL" sz="1800" dirty="0" smtClean="0"/>
          </a:p>
        </p:txBody>
      </p:sp>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10</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dirty="0" smtClean="0">
                <a:solidFill>
                  <a:srgbClr val="1F497D"/>
                </a:solidFill>
              </a:rPr>
              <a:t>שאלה 3:                                                                                                         </a:t>
            </a:r>
            <a:r>
              <a:rPr lang="he-IL" dirty="0" smtClean="0">
                <a:solidFill>
                  <a:srgbClr val="1F497D"/>
                </a:solidFill>
              </a:rPr>
              <a:t>ספורטאי המתאמן לאורך זמן ואדם שאינו עוסק בפעילות ספורטיבית מתבקשים לבצע אותה פעילות נמרצת. בבדיקת קצב הלב בזמן הפעילות מתברר שהדופק של הספורטאי נמוך יותר.</a:t>
            </a:r>
            <a:endParaRPr lang="en-US" dirty="0" smtClean="0">
              <a:solidFill>
                <a:srgbClr val="1F497D"/>
              </a:solidFill>
            </a:endParaRPr>
          </a:p>
          <a:p>
            <a:pPr>
              <a:defRPr/>
            </a:pPr>
            <a:r>
              <a:rPr lang="he-IL" dirty="0" smtClean="0">
                <a:solidFill>
                  <a:srgbClr val="1F497D"/>
                </a:solidFill>
              </a:rPr>
              <a:t>הסבירו מדוע. בתשובתכם תנו דעתכם להשפעה של אימון גופני על נפח הפעימה של הלב.</a:t>
            </a:r>
            <a:endParaRPr lang="en-US" dirty="0" smtClean="0">
              <a:solidFill>
                <a:srgbClr val="1F497D"/>
              </a:solidFill>
            </a:endParaRPr>
          </a:p>
          <a:p>
            <a:pPr>
              <a:defRPr/>
            </a:pPr>
            <a:r>
              <a:rPr lang="he-IL" dirty="0" smtClean="0">
                <a:solidFill>
                  <a:srgbClr val="1F497D"/>
                </a:solidFill>
              </a:rPr>
              <a:t> </a:t>
            </a:r>
            <a:endParaRPr lang="en-US" dirty="0" smtClean="0">
              <a:solidFill>
                <a:srgbClr val="1F497D"/>
              </a:solidFill>
            </a:endParaRPr>
          </a:p>
          <a:p>
            <a:pPr>
              <a:defRPr/>
            </a:pPr>
            <a:r>
              <a:rPr lang="he-IL" dirty="0">
                <a:solidFill>
                  <a:srgbClr val="1F497D"/>
                </a:solidFill>
              </a:rPr>
              <a:t> </a:t>
            </a:r>
            <a:endParaRPr lang="en-US"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0F4D76C-F2A3-4C26-BDE9-69E0F73CC518}" type="slidenum">
              <a:rPr lang="he-IL" sz="1800" smtClean="0"/>
              <a:pPr fontAlgn="base">
                <a:spcBef>
                  <a:spcPct val="0"/>
                </a:spcBef>
                <a:spcAft>
                  <a:spcPct val="0"/>
                </a:spcAft>
                <a:defRPr/>
              </a:pPr>
              <a:t>11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22250" y="1858963"/>
            <a:ext cx="8196263" cy="25066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שריר הלב של ספורטאי מפותח יותר בשל האימונים, ולכן הוא חזק יותר ומסוגל להתרחב יותר ולקלוט יותר דם, וכן להתכווץ חזק יותר ולהזרים יותר דם. לכן נפח הפעימה של ספורטאי גדול יותר. בזמן הפעילות, אדם שאינו ספורטאי מגביר יחסית יותר את מספר התכווצויות הלב (הדופק) כדי להגיע לאותה תפוקת לב, ואילו הספורטאי מגביר יחסית יותר את נפח הפעימה ופחות את הדופק.</a:t>
            </a:r>
          </a:p>
          <a:p>
            <a:pPr fontAlgn="auto">
              <a:spcBef>
                <a:spcPts val="0"/>
              </a:spcBef>
              <a:spcAft>
                <a:spcPts val="0"/>
              </a:spcAft>
              <a:defRPr/>
            </a:pPr>
            <a:r>
              <a:rPr lang="he-IL" dirty="0">
                <a:solidFill>
                  <a:schemeClr val="tx1"/>
                </a:solidFill>
              </a:rPr>
              <a:t>האדם שאינו ספורטאי מתעייף מהר יותר כי הגברת ההתכווצויות היא על חשבון זמן המנוחה של הלב. הלב נח בין ההתכווצויות</a:t>
            </a:r>
            <a:r>
              <a:rPr lang="he-IL" dirty="0">
                <a:solidFill>
                  <a:prstClr val="black"/>
                </a:solidFill>
              </a:rPr>
              <a:t>.</a:t>
            </a:r>
          </a:p>
        </p:txBody>
      </p:sp>
      <p:sp>
        <p:nvSpPr>
          <p:cNvPr id="8"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11</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p>
          <a:p>
            <a:pPr eaLnBrk="1" hangingPunct="1">
              <a:defRPr/>
            </a:pPr>
            <a:r>
              <a:rPr lang="he-IL" dirty="0" smtClean="0">
                <a:solidFill>
                  <a:schemeClr val="tx2"/>
                </a:solidFill>
              </a:rPr>
              <a:t>הגרפים הבאים מתארים את תוצאות ניסוי שבו נבדק הקשר בין דרגת המאמץ לבין קצב הלב (הנמדד דרך מדידת הדופק) של שני אנשים באותו הגיל בעלי נתונים גופניים דומים, שאחד מהם ספורטאי והאחר אינו ספורטאי. </a:t>
            </a:r>
          </a:p>
          <a:p>
            <a:pPr eaLnBrk="1" hangingPunct="1">
              <a:defRPr/>
            </a:pPr>
            <a:r>
              <a:rPr lang="he-IL" dirty="0" smtClean="0">
                <a:solidFill>
                  <a:schemeClr val="tx2"/>
                </a:solidFill>
              </a:rPr>
              <a:t>א. איזה מן הגרפים מייצג את הספורטאי? נמקו</a:t>
            </a:r>
          </a:p>
          <a:p>
            <a:pPr marL="268288" indent="-268288" eaLnBrk="1" hangingPunct="1">
              <a:defRPr/>
            </a:pPr>
            <a:r>
              <a:rPr lang="he-IL" dirty="0" smtClean="0">
                <a:solidFill>
                  <a:schemeClr val="tx2"/>
                </a:solidFill>
              </a:rPr>
              <a:t>ב. </a:t>
            </a:r>
            <a:r>
              <a:rPr lang="he-IL" dirty="0">
                <a:solidFill>
                  <a:schemeClr val="tx2"/>
                </a:solidFill>
              </a:rPr>
              <a:t>אדם </a:t>
            </a:r>
            <a:r>
              <a:rPr lang="he-IL" dirty="0" smtClean="0">
                <a:solidFill>
                  <a:schemeClr val="tx2"/>
                </a:solidFill>
              </a:rPr>
              <a:t>ב' </a:t>
            </a:r>
            <a:r>
              <a:rPr lang="he-IL" dirty="0">
                <a:solidFill>
                  <a:schemeClr val="tx2"/>
                </a:solidFill>
              </a:rPr>
              <a:t>היה מסוגל למאמצים בדרגות קושי גבוהות יותר </a:t>
            </a:r>
            <a:r>
              <a:rPr lang="he-IL" dirty="0" smtClean="0">
                <a:solidFill>
                  <a:schemeClr val="tx2"/>
                </a:solidFill>
              </a:rPr>
              <a:t>מאדם א'. </a:t>
            </a:r>
            <a:r>
              <a:rPr lang="he-IL" dirty="0">
                <a:solidFill>
                  <a:schemeClr val="tx2"/>
                </a:solidFill>
              </a:rPr>
              <a:t>הסבירו מדוע. (מה הרמז </a:t>
            </a:r>
            <a:r>
              <a:rPr lang="he-IL" dirty="0" smtClean="0">
                <a:solidFill>
                  <a:schemeClr val="tx2"/>
                </a:solidFill>
              </a:rPr>
              <a:t>לכך </a:t>
            </a:r>
            <a:r>
              <a:rPr lang="he-IL" dirty="0">
                <a:solidFill>
                  <a:schemeClr val="tx2"/>
                </a:solidFill>
              </a:rPr>
              <a:t>בגרף?) </a:t>
            </a:r>
            <a:endParaRPr lang="he-IL" dirty="0" smtClean="0">
              <a:solidFill>
                <a:schemeClr val="tx2"/>
              </a:solidFill>
            </a:endParaRPr>
          </a:p>
          <a:p>
            <a:pPr eaLnBrk="1" hangingPunct="1">
              <a:defRPr/>
            </a:pPr>
            <a:r>
              <a:rPr lang="he-IL" dirty="0" smtClean="0">
                <a:solidFill>
                  <a:schemeClr val="tx2"/>
                </a:solidFill>
              </a:rPr>
              <a:t>ג. מדוע הגרפים אינם מתחילים מראשית הצירים (מאפס)?</a:t>
            </a:r>
            <a:endParaRPr lang="he-IL" dirty="0">
              <a:solidFill>
                <a:schemeClr val="tx2"/>
              </a:solidFill>
            </a:endParaRPr>
          </a:p>
          <a:p>
            <a:pPr eaLnBrk="1" hangingPunct="1">
              <a:defRPr/>
            </a:pPr>
            <a:r>
              <a:rPr lang="he-IL" dirty="0" smtClean="0">
                <a:solidFill>
                  <a:schemeClr val="tx2"/>
                </a:solidFill>
              </a:rPr>
              <a:t>ד. מהם המשתנים הבלתי תלויים ומהו המשתנה התלוי בניסוי?</a:t>
            </a:r>
          </a:p>
          <a:p>
            <a:pPr eaLnBrk="1" hangingPunct="1">
              <a:defRPr/>
            </a:pPr>
            <a:r>
              <a:rPr lang="he-IL" dirty="0" smtClean="0">
                <a:solidFill>
                  <a:schemeClr val="tx2"/>
                </a:solidFill>
              </a:rPr>
              <a:t>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19E3DA6-B26A-44F8-928A-C47AB712A7BC}" type="slidenum">
              <a:rPr lang="he-IL" sz="1800" smtClean="0"/>
              <a:pPr fontAlgn="base">
                <a:spcBef>
                  <a:spcPct val="0"/>
                </a:spcBef>
                <a:spcAft>
                  <a:spcPct val="0"/>
                </a:spcAft>
                <a:defRPr/>
              </a:pPr>
              <a:t>12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4: בשילוב עם שלבי החקר המדעי* (מיומנות זיהוי משתנים)</a:t>
            </a:r>
            <a:endParaRPr lang="he-IL" sz="1800" dirty="0" smtClean="0"/>
          </a:p>
        </p:txBody>
      </p:sp>
      <p:grpSp>
        <p:nvGrpSpPr>
          <p:cNvPr id="44038" name="קבוצה 18"/>
          <p:cNvGrpSpPr>
            <a:grpSpLocks/>
          </p:cNvGrpSpPr>
          <p:nvPr/>
        </p:nvGrpSpPr>
        <p:grpSpPr bwMode="auto">
          <a:xfrm>
            <a:off x="1792288" y="3821113"/>
            <a:ext cx="4541837" cy="2525712"/>
            <a:chOff x="676893" y="2348880"/>
            <a:chExt cx="4543179" cy="2526507"/>
          </a:xfrm>
        </p:grpSpPr>
        <p:cxnSp>
          <p:nvCxnSpPr>
            <p:cNvPr id="3" name="מחבר חץ ישר 2"/>
            <p:cNvCxnSpPr/>
            <p:nvPr/>
          </p:nvCxnSpPr>
          <p:spPr>
            <a:xfrm flipV="1">
              <a:off x="2268038" y="2348880"/>
              <a:ext cx="71458" cy="215968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2268038" y="4508560"/>
              <a:ext cx="295203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2274390" y="2709355"/>
              <a:ext cx="1965906" cy="1295808"/>
            </a:xfrm>
            <a:prstGeom prst="line">
              <a:avLst/>
            </a:prstGeom>
            <a:ln>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V="1">
              <a:off x="2268038" y="2564848"/>
              <a:ext cx="2807529" cy="15927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מלבן 17"/>
            <p:cNvSpPr/>
            <p:nvPr/>
          </p:nvSpPr>
          <p:spPr>
            <a:xfrm>
              <a:off x="3155712" y="2564848"/>
              <a:ext cx="739994" cy="338243"/>
            </a:xfrm>
            <a:prstGeom prst="rect">
              <a:avLst/>
            </a:prstGeom>
          </p:spPr>
          <p:txBody>
            <a:bodyPr wrap="none">
              <a:spAutoFit/>
            </a:bodyPr>
            <a:lstStyle/>
            <a:p>
              <a:pPr>
                <a:defRPr/>
              </a:pPr>
              <a:r>
                <a:rPr lang="he-IL" sz="1600" dirty="0">
                  <a:solidFill>
                    <a:schemeClr val="accent6">
                      <a:lumMod val="50000"/>
                      <a:lumOff val="50000"/>
                    </a:schemeClr>
                  </a:solidFill>
                </a:rPr>
                <a:t>אדם א'</a:t>
              </a:r>
              <a:endParaRPr lang="he-IL" sz="1600" dirty="0"/>
            </a:p>
          </p:txBody>
        </p:sp>
        <p:sp>
          <p:nvSpPr>
            <p:cNvPr id="44045" name="מלבן 19"/>
            <p:cNvSpPr>
              <a:spLocks noChangeArrowheads="1"/>
            </p:cNvSpPr>
            <p:nvPr/>
          </p:nvSpPr>
          <p:spPr bwMode="auto">
            <a:xfrm>
              <a:off x="4024493" y="3172326"/>
              <a:ext cx="734713" cy="33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7030A0"/>
                  </a:solidFill>
                </a:rPr>
                <a:t>אדם ב'</a:t>
              </a:r>
            </a:p>
          </p:txBody>
        </p:sp>
        <p:sp>
          <p:nvSpPr>
            <p:cNvPr id="44046" name="מלבן 20"/>
            <p:cNvSpPr>
              <a:spLocks noChangeArrowheads="1"/>
            </p:cNvSpPr>
            <p:nvPr/>
          </p:nvSpPr>
          <p:spPr bwMode="auto">
            <a:xfrm>
              <a:off x="3740975" y="4536854"/>
              <a:ext cx="1244526" cy="3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chemeClr val="tx2"/>
                  </a:solidFill>
                </a:rPr>
                <a:t>דרגת המאמץ</a:t>
              </a:r>
            </a:p>
          </p:txBody>
        </p:sp>
        <p:sp>
          <p:nvSpPr>
            <p:cNvPr id="44047" name="מלבן 21"/>
            <p:cNvSpPr>
              <a:spLocks noChangeArrowheads="1"/>
            </p:cNvSpPr>
            <p:nvPr/>
          </p:nvSpPr>
          <p:spPr bwMode="auto">
            <a:xfrm>
              <a:off x="676893" y="2524254"/>
              <a:ext cx="1590851" cy="3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chemeClr val="tx2"/>
                  </a:solidFill>
                </a:rPr>
                <a:t>הדופק (קצב הלב)</a:t>
              </a:r>
            </a:p>
          </p:txBody>
        </p:sp>
      </p:grpSp>
      <p:sp>
        <p:nvSpPr>
          <p:cNvPr id="1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12</a:t>
            </a:fld>
            <a:endParaRPr lang="he-IL" sz="1100" dirty="0" smtClean="0">
              <a:solidFill>
                <a:srgbClr val="BFBFBF"/>
              </a:solidFill>
            </a:endParaRPr>
          </a:p>
        </p:txBody>
      </p:sp>
      <p:sp>
        <p:nvSpPr>
          <p:cNvPr id="19" name="מלבן 18"/>
          <p:cNvSpPr/>
          <p:nvPr/>
        </p:nvSpPr>
        <p:spPr>
          <a:xfrm>
            <a:off x="722202" y="6400487"/>
            <a:ext cx="3918060" cy="369332"/>
          </a:xfrm>
          <a:prstGeom prst="rect">
            <a:avLst/>
          </a:prstGeom>
        </p:spPr>
        <p:txBody>
          <a:bodyPr wrap="none">
            <a:spAutoFit/>
          </a:bodyPr>
          <a:lstStyle/>
          <a:p>
            <a:pPr lvl="0">
              <a:defRPr/>
            </a:pPr>
            <a:r>
              <a:rPr lang="he-IL" sz="1400" dirty="0" smtClean="0">
                <a:solidFill>
                  <a:srgbClr val="1F497D"/>
                </a:solidFill>
              </a:rPr>
              <a:t>*הכנה </a:t>
            </a:r>
            <a:r>
              <a:rPr lang="he-IL" sz="1400" dirty="0">
                <a:solidFill>
                  <a:srgbClr val="1F497D"/>
                </a:solidFill>
              </a:rPr>
              <a:t>למיומנויות הנדרשות בבחינת הבגרות במעבדה</a:t>
            </a:r>
            <a:r>
              <a:rPr lang="he-IL" dirty="0">
                <a:solidFill>
                  <a:srgbClr val="1F497D"/>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D8C31E-8512-4CDF-8437-4269F1CAA339}" type="slidenum">
              <a:rPr lang="he-IL" sz="1800" smtClean="0"/>
              <a:pPr fontAlgn="base">
                <a:spcBef>
                  <a:spcPct val="0"/>
                </a:spcBef>
                <a:spcAft>
                  <a:spcPct val="0"/>
                </a:spcAft>
                <a:defRPr/>
              </a:pPr>
              <a:t>13</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142875" y="500063"/>
            <a:ext cx="8893175" cy="61690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אדם ב' הוא ספורטאי, ואדם א' אינו ספורטאי.</a:t>
            </a:r>
          </a:p>
          <a:p>
            <a:pPr fontAlgn="auto">
              <a:spcBef>
                <a:spcPts val="0"/>
              </a:spcBef>
              <a:spcAft>
                <a:spcPts val="0"/>
              </a:spcAft>
              <a:defRPr/>
            </a:pPr>
            <a:r>
              <a:rPr lang="he-IL" dirty="0">
                <a:solidFill>
                  <a:prstClr val="black"/>
                </a:solidFill>
              </a:rPr>
              <a:t> </a:t>
            </a:r>
            <a:r>
              <a:rPr lang="he-IL" dirty="0">
                <a:solidFill>
                  <a:schemeClr val="tx1"/>
                </a:solidFill>
              </a:rPr>
              <a:t>לספורטאי יש לב מפותח יותר, ולכן נפח הפעימה של לִבּו, </a:t>
            </a:r>
          </a:p>
          <a:p>
            <a:pPr marL="92075" fontAlgn="auto">
              <a:spcBef>
                <a:spcPts val="0"/>
              </a:spcBef>
              <a:spcAft>
                <a:spcPts val="0"/>
              </a:spcAft>
              <a:defRPr/>
            </a:pPr>
            <a:r>
              <a:rPr lang="he-IL" dirty="0">
                <a:solidFill>
                  <a:schemeClr val="tx1"/>
                </a:solidFill>
              </a:rPr>
              <a:t>גם במצב מנוחה וגם במצב פעילות, גדול לעומת נפח </a:t>
            </a:r>
          </a:p>
          <a:p>
            <a:pPr marL="92075" fontAlgn="auto">
              <a:spcBef>
                <a:spcPts val="0"/>
              </a:spcBef>
              <a:spcAft>
                <a:spcPts val="0"/>
              </a:spcAft>
              <a:defRPr/>
            </a:pPr>
            <a:r>
              <a:rPr lang="he-IL" dirty="0">
                <a:solidFill>
                  <a:schemeClr val="tx1"/>
                </a:solidFill>
              </a:rPr>
              <a:t>הפעימה של האדם שאינו ספורטאי.</a:t>
            </a:r>
          </a:p>
          <a:p>
            <a:pPr marL="92075" fontAlgn="auto">
              <a:spcBef>
                <a:spcPts val="0"/>
              </a:spcBef>
              <a:spcAft>
                <a:spcPts val="0"/>
              </a:spcAft>
              <a:defRPr/>
            </a:pPr>
            <a:r>
              <a:rPr lang="he-IL" dirty="0">
                <a:solidFill>
                  <a:schemeClr val="tx1"/>
                </a:solidFill>
              </a:rPr>
              <a:t>בזמן פעילות גופנית עולה הדופק אצל שני האנשים, </a:t>
            </a:r>
          </a:p>
          <a:p>
            <a:pPr marL="92075" fontAlgn="auto">
              <a:spcBef>
                <a:spcPts val="0"/>
              </a:spcBef>
              <a:spcAft>
                <a:spcPts val="0"/>
              </a:spcAft>
              <a:defRPr/>
            </a:pPr>
            <a:r>
              <a:rPr lang="he-IL" dirty="0">
                <a:solidFill>
                  <a:schemeClr val="tx1"/>
                </a:solidFill>
              </a:rPr>
              <a:t>ואולם אצל הספורטאי עולה יותר נפח פעימה ופחות הדופק לעומת האדם שאינו ספורטאי, ולכן אפשר לראות בגרף, שבכל דרגת מאמץ, הדופק של הספורטאי היה נמוך יותר.</a:t>
            </a:r>
          </a:p>
          <a:p>
            <a:pPr fontAlgn="auto">
              <a:spcBef>
                <a:spcPts val="0"/>
              </a:spcBef>
              <a:spcAft>
                <a:spcPts val="0"/>
              </a:spcAft>
              <a:defRPr/>
            </a:pPr>
            <a:endParaRPr lang="he-IL" dirty="0">
              <a:solidFill>
                <a:schemeClr val="tx1"/>
              </a:solidFill>
            </a:endParaRPr>
          </a:p>
          <a:p>
            <a:pPr marL="268288" indent="-268288" fontAlgn="auto">
              <a:spcBef>
                <a:spcPts val="0"/>
              </a:spcBef>
              <a:spcAft>
                <a:spcPts val="0"/>
              </a:spcAft>
              <a:defRPr/>
            </a:pPr>
            <a:r>
              <a:rPr lang="he-IL" dirty="0">
                <a:solidFill>
                  <a:schemeClr val="tx1"/>
                </a:solidFill>
              </a:rPr>
              <a:t>ב. הגדלת קצב הלב, גורמת להתקצרות זמן המנוחה של הלב (שהוא שלב ההרפיה שבין התכווצות להתכווצות), ולכן האדם שאינו ספורטאי, מתעייף יותר ואינו מסוגל לעמוד במאמצים בדרגות קושי גבוהות. אפשר לראות בגרף שאין נתונים בנוגע לדופק שלו במאמצים בדרגות קושי גבוהות.</a:t>
            </a:r>
          </a:p>
          <a:p>
            <a:pPr fontAlgn="auto">
              <a:spcBef>
                <a:spcPts val="0"/>
              </a:spcBef>
              <a:spcAft>
                <a:spcPts val="0"/>
              </a:spcAft>
              <a:defRPr/>
            </a:pPr>
            <a:endParaRPr lang="he-IL" dirty="0">
              <a:solidFill>
                <a:schemeClr val="tx1"/>
              </a:solidFill>
            </a:endParaRPr>
          </a:p>
          <a:p>
            <a:pPr marL="176213" indent="-176213" fontAlgn="auto">
              <a:spcBef>
                <a:spcPts val="0"/>
              </a:spcBef>
              <a:spcAft>
                <a:spcPts val="0"/>
              </a:spcAft>
              <a:defRPr/>
            </a:pPr>
            <a:r>
              <a:rPr lang="he-IL" dirty="0">
                <a:solidFill>
                  <a:schemeClr val="tx1"/>
                </a:solidFill>
              </a:rPr>
              <a:t>ג. הגרפים אינם מתחילים מאפס מכיוון שבכל מצב, גם בשינה ובמנוחה, הלב מתכווץ, ולכן ערכי הדופק גדולים מאפס. </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ד. המשתנים הבלתי תלויים: דרגת המאמץ, וסוג האדם (ספורטאי/אינו ספורטאי</a:t>
            </a:r>
            <a:r>
              <a:rPr lang="he-IL" dirty="0">
                <a:solidFill>
                  <a:prstClr val="black"/>
                </a:solidFill>
              </a:rPr>
              <a:t>).</a:t>
            </a:r>
          </a:p>
          <a:p>
            <a:pPr fontAlgn="auto">
              <a:spcBef>
                <a:spcPts val="0"/>
              </a:spcBef>
              <a:spcAft>
                <a:spcPts val="0"/>
              </a:spcAft>
              <a:defRPr/>
            </a:pPr>
            <a:r>
              <a:rPr lang="he-IL" dirty="0">
                <a:solidFill>
                  <a:prstClr val="black"/>
                </a:solidFill>
              </a:rPr>
              <a:t>    המשתנה התלוי: הדופק.</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 </a:t>
            </a:r>
            <a:r>
              <a:rPr lang="he-IL" dirty="0">
                <a:solidFill>
                  <a:schemeClr val="accent3"/>
                </a:solidFill>
              </a:rPr>
              <a:t>שימו      ! במערכת צירים שיש בה </a:t>
            </a:r>
            <a:r>
              <a:rPr lang="he-IL" u="sng" dirty="0">
                <a:solidFill>
                  <a:schemeClr val="accent3"/>
                </a:solidFill>
              </a:rPr>
              <a:t>שני גרפים</a:t>
            </a:r>
            <a:r>
              <a:rPr lang="he-IL" dirty="0">
                <a:solidFill>
                  <a:schemeClr val="accent3"/>
                </a:solidFill>
              </a:rPr>
              <a:t> יש </a:t>
            </a:r>
            <a:r>
              <a:rPr lang="he-IL" u="sng" dirty="0">
                <a:solidFill>
                  <a:schemeClr val="accent3"/>
                </a:solidFill>
              </a:rPr>
              <a:t>שני משתנים בלתי תלויים</a:t>
            </a:r>
            <a:r>
              <a:rPr lang="he-IL" dirty="0">
                <a:solidFill>
                  <a:schemeClr val="accent3"/>
                </a:solidFill>
              </a:rPr>
              <a:t>: האחד הוא המשתנה המתואר בציר </a:t>
            </a:r>
            <a:r>
              <a:rPr lang="en-US" smtClean="0">
                <a:solidFill>
                  <a:schemeClr val="accent3"/>
                </a:solidFill>
              </a:rPr>
              <a:t>X</a:t>
            </a:r>
            <a:r>
              <a:rPr lang="he-IL" smtClean="0">
                <a:solidFill>
                  <a:schemeClr val="accent3"/>
                </a:solidFill>
              </a:rPr>
              <a:t>, </a:t>
            </a:r>
            <a:r>
              <a:rPr lang="he-IL" dirty="0">
                <a:solidFill>
                  <a:schemeClr val="accent3"/>
                </a:solidFill>
              </a:rPr>
              <a:t>והאחר הוא הגורם השונה בין הגרפים (במקרה זה – כישורי האדם: ספורטאי/אינו ספורטאי).</a:t>
            </a:r>
          </a:p>
        </p:txBody>
      </p:sp>
      <p:grpSp>
        <p:nvGrpSpPr>
          <p:cNvPr id="45062" name="קבוצה 18"/>
          <p:cNvGrpSpPr>
            <a:grpSpLocks/>
          </p:cNvGrpSpPr>
          <p:nvPr/>
        </p:nvGrpSpPr>
        <p:grpSpPr bwMode="auto">
          <a:xfrm>
            <a:off x="250825" y="620713"/>
            <a:ext cx="3170238" cy="1608137"/>
            <a:chOff x="1152468" y="2348880"/>
            <a:chExt cx="4067604" cy="2629779"/>
          </a:xfrm>
        </p:grpSpPr>
        <p:cxnSp>
          <p:nvCxnSpPr>
            <p:cNvPr id="3" name="מחבר חץ ישר 2"/>
            <p:cNvCxnSpPr/>
            <p:nvPr/>
          </p:nvCxnSpPr>
          <p:spPr>
            <a:xfrm flipV="1">
              <a:off x="2268666" y="2348880"/>
              <a:ext cx="71291" cy="215989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2268666" y="4508778"/>
              <a:ext cx="2951406"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2274777" y="2709728"/>
              <a:ext cx="1965566" cy="1295420"/>
            </a:xfrm>
            <a:prstGeom prst="line">
              <a:avLst/>
            </a:prstGeom>
            <a:ln>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V="1">
              <a:off x="2268666" y="2564350"/>
              <a:ext cx="2806789" cy="159136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5068" name="מלבן 17"/>
            <p:cNvSpPr>
              <a:spLocks noChangeArrowheads="1"/>
            </p:cNvSpPr>
            <p:nvPr/>
          </p:nvSpPr>
          <p:spPr bwMode="auto">
            <a:xfrm>
              <a:off x="3037728" y="2564767"/>
              <a:ext cx="858076" cy="50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a:solidFill>
                    <a:srgbClr val="FD30FF"/>
                  </a:solidFill>
                </a:rPr>
                <a:t>אדם א'</a:t>
              </a:r>
              <a:endParaRPr lang="he-IL" sz="1400">
                <a:solidFill>
                  <a:srgbClr val="000000"/>
                </a:solidFill>
              </a:endParaRPr>
            </a:p>
          </p:txBody>
        </p:sp>
        <p:sp>
          <p:nvSpPr>
            <p:cNvPr id="45069" name="מלבן 19"/>
            <p:cNvSpPr>
              <a:spLocks noChangeArrowheads="1"/>
            </p:cNvSpPr>
            <p:nvPr/>
          </p:nvSpPr>
          <p:spPr bwMode="auto">
            <a:xfrm>
              <a:off x="3905245" y="3172326"/>
              <a:ext cx="853962" cy="50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a:solidFill>
                    <a:srgbClr val="7030A0"/>
                  </a:solidFill>
                </a:rPr>
                <a:t>אדם ב'</a:t>
              </a:r>
            </a:p>
          </p:txBody>
        </p:sp>
        <p:sp>
          <p:nvSpPr>
            <p:cNvPr id="45070" name="מלבן 20"/>
            <p:cNvSpPr>
              <a:spLocks noChangeArrowheads="1"/>
            </p:cNvSpPr>
            <p:nvPr/>
          </p:nvSpPr>
          <p:spPr bwMode="auto">
            <a:xfrm>
              <a:off x="3559657" y="4475744"/>
              <a:ext cx="1425843" cy="5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a:solidFill>
                    <a:srgbClr val="1F497D"/>
                  </a:solidFill>
                </a:rPr>
                <a:t>דרגת המאמץ</a:t>
              </a:r>
            </a:p>
          </p:txBody>
        </p:sp>
        <p:sp>
          <p:nvSpPr>
            <p:cNvPr id="45071" name="מלבן 21"/>
            <p:cNvSpPr>
              <a:spLocks noChangeArrowheads="1"/>
            </p:cNvSpPr>
            <p:nvPr/>
          </p:nvSpPr>
          <p:spPr bwMode="auto">
            <a:xfrm>
              <a:off x="1152468" y="2524255"/>
              <a:ext cx="1187242" cy="85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a:solidFill>
                    <a:srgbClr val="1F497D"/>
                  </a:solidFill>
                </a:rPr>
                <a:t>הדופק </a:t>
              </a:r>
            </a:p>
            <a:p>
              <a:r>
                <a:rPr lang="he-IL" sz="1400">
                  <a:solidFill>
                    <a:srgbClr val="1F497D"/>
                  </a:solidFill>
                </a:rPr>
                <a:t>(קצב הלב)</a:t>
              </a:r>
            </a:p>
          </p:txBody>
        </p:sp>
      </p:grpSp>
      <p:sp>
        <p:nvSpPr>
          <p:cNvPr id="2" name="לב 1"/>
          <p:cNvSpPr/>
          <p:nvPr/>
        </p:nvSpPr>
        <p:spPr>
          <a:xfrm>
            <a:off x="8159749" y="5805264"/>
            <a:ext cx="287337" cy="215900"/>
          </a:xfrm>
          <a:prstGeom prst="hear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Slide Number Placeholder 15"/>
          <p:cNvSpPr txBox="1">
            <a:spLocks/>
          </p:cNvSpPr>
          <p:nvPr/>
        </p:nvSpPr>
        <p:spPr bwMode="auto">
          <a:xfrm>
            <a:off x="179312" y="6439429"/>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F63D12B-B196-4B62-932E-7B84A74C52A5}" type="slidenum">
              <a:rPr lang="he-IL" sz="1800" smtClean="0"/>
              <a:pPr fontAlgn="base">
                <a:spcBef>
                  <a:spcPct val="0"/>
                </a:spcBef>
                <a:spcAft>
                  <a:spcPct val="0"/>
                </a:spcAft>
                <a:defRPr/>
              </a:pPr>
              <a:t>14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chemeClr val="accent3"/>
                </a:solidFill>
                <a:ea typeface="+mn-ea"/>
              </a:rPr>
              <a:t>ויסות </a:t>
            </a:r>
            <a:r>
              <a:rPr lang="he-IL" sz="1800" b="1" dirty="0" smtClean="0">
                <a:solidFill>
                  <a:srgbClr val="FF6600"/>
                </a:solidFill>
                <a:ea typeface="+mn-ea"/>
              </a:rPr>
              <a:t>קצב הלב ונפח הפעימה</a:t>
            </a:r>
            <a:endParaRPr lang="he-IL" sz="1800" dirty="0" smtClean="0"/>
          </a:p>
        </p:txBody>
      </p:sp>
      <p:sp>
        <p:nvSpPr>
          <p:cNvPr id="8" name="TextBox 7"/>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dirty="0" smtClean="0">
                <a:solidFill>
                  <a:prstClr val="black"/>
                </a:solidFill>
              </a:rPr>
              <a:t>במצב של פעילות גופנית, קצב הנשימה בתאי </a:t>
            </a:r>
            <a:r>
              <a:rPr lang="he-IL" dirty="0" smtClean="0"/>
              <a:t>השרירים עולה, כדי להפיק אנרגיה הנחוצה לתהליך ההתכווצות. הפחמן הדו-חמצני שנוצר נפלט לדם, ועקב </a:t>
            </a:r>
            <a:r>
              <a:rPr lang="he-IL" dirty="0" smtClean="0">
                <a:solidFill>
                  <a:prstClr val="black"/>
                </a:solidFill>
              </a:rPr>
              <a:t>כך עולה ריכוזו בדם. </a:t>
            </a:r>
          </a:p>
          <a:p>
            <a:pPr algn="ctr">
              <a:defRPr/>
            </a:pPr>
            <a:r>
              <a:rPr lang="he-IL" dirty="0" smtClean="0">
                <a:solidFill>
                  <a:prstClr val="black"/>
                </a:solidFill>
              </a:rPr>
              <a:t>גם ריכוז החמצן בדם יורד עקב הצריכה המוגברת בתאי השרירים.</a:t>
            </a:r>
            <a:endParaRPr lang="en-US" dirty="0">
              <a:solidFill>
                <a:prstClr val="black"/>
              </a:solidFill>
            </a:endParaRPr>
          </a:p>
        </p:txBody>
      </p:sp>
      <p:sp>
        <p:nvSpPr>
          <p:cNvPr id="10" name="TextBox 9"/>
          <p:cNvSpPr txBox="1"/>
          <p:nvPr/>
        </p:nvSpPr>
        <p:spPr>
          <a:xfrm>
            <a:off x="296863" y="2133600"/>
            <a:ext cx="8324850"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rPr>
              <a:t>תאי חישה ייחודיים ל-</a:t>
            </a:r>
            <a:r>
              <a:rPr lang="en-US" dirty="0" smtClean="0">
                <a:solidFill>
                  <a:prstClr val="black"/>
                </a:solidFill>
              </a:rPr>
              <a:t>CO</a:t>
            </a:r>
            <a:r>
              <a:rPr lang="en-US" sz="1100" dirty="0" smtClean="0">
                <a:solidFill>
                  <a:prstClr val="black"/>
                </a:solidFill>
              </a:rPr>
              <a:t>2</a:t>
            </a:r>
            <a:r>
              <a:rPr lang="he-IL" sz="1100" dirty="0" smtClean="0">
                <a:solidFill>
                  <a:prstClr val="black"/>
                </a:solidFill>
              </a:rPr>
              <a:t> </a:t>
            </a:r>
            <a:r>
              <a:rPr lang="he-IL" dirty="0" smtClean="0">
                <a:solidFill>
                  <a:prstClr val="black"/>
                </a:solidFill>
              </a:rPr>
              <a:t>חשים את העלייה בריכוזו ומעבירים את המידע למרכז הלב במוח*.</a:t>
            </a:r>
            <a:endParaRPr lang="en-US" dirty="0">
              <a:solidFill>
                <a:prstClr val="black"/>
              </a:solidFill>
            </a:endParaRPr>
          </a:p>
        </p:txBody>
      </p:sp>
      <p:sp>
        <p:nvSpPr>
          <p:cNvPr id="11" name="TextBox 10"/>
          <p:cNvSpPr txBox="1"/>
          <p:nvPr/>
        </p:nvSpPr>
        <p:spPr>
          <a:xfrm>
            <a:off x="5948363" y="3398838"/>
            <a:ext cx="2309812"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rPr>
              <a:t>ללב וגורם לו:</a:t>
            </a:r>
            <a:endParaRPr lang="en-US" dirty="0">
              <a:solidFill>
                <a:prstClr val="black"/>
              </a:solidFill>
            </a:endParaRPr>
          </a:p>
        </p:txBody>
      </p:sp>
      <p:sp>
        <p:nvSpPr>
          <p:cNvPr id="12" name="TextBox 11"/>
          <p:cNvSpPr txBox="1"/>
          <p:nvPr/>
        </p:nvSpPr>
        <p:spPr>
          <a:xfrm>
            <a:off x="152400" y="3159125"/>
            <a:ext cx="5003800"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dirty="0" smtClean="0">
                <a:solidFill>
                  <a:prstClr val="black"/>
                </a:solidFill>
              </a:rPr>
              <a:t>לבלוטת </a:t>
            </a:r>
            <a:r>
              <a:rPr lang="he-IL" dirty="0" smtClean="0"/>
              <a:t>יותרה הכִּליה, להפריש את ההורמון </a:t>
            </a:r>
          </a:p>
          <a:p>
            <a:pPr algn="ctr">
              <a:defRPr/>
            </a:pPr>
            <a:r>
              <a:rPr lang="he-IL" dirty="0" smtClean="0"/>
              <a:t>אדרנלין, המגיע לקוצב הלב וגורם </a:t>
            </a:r>
            <a:r>
              <a:rPr lang="he-IL" dirty="0" smtClean="0">
                <a:solidFill>
                  <a:prstClr val="black"/>
                </a:solidFill>
              </a:rPr>
              <a:t>לו:</a:t>
            </a:r>
          </a:p>
        </p:txBody>
      </p:sp>
      <p:sp>
        <p:nvSpPr>
          <p:cNvPr id="13" name="TextBox 12"/>
          <p:cNvSpPr txBox="1"/>
          <p:nvPr/>
        </p:nvSpPr>
        <p:spPr>
          <a:xfrm>
            <a:off x="2484438" y="2463800"/>
            <a:ext cx="4090987"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rPr>
              <a:t>המוח מעביר "הוראות" דרך מערכת העצבים: </a:t>
            </a:r>
          </a:p>
        </p:txBody>
      </p:sp>
      <p:sp>
        <p:nvSpPr>
          <p:cNvPr id="15" name="TextBox 14"/>
          <p:cNvSpPr txBox="1"/>
          <p:nvPr/>
        </p:nvSpPr>
        <p:spPr>
          <a:xfrm>
            <a:off x="1258888" y="4214813"/>
            <a:ext cx="691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dirty="0" smtClean="0">
                <a:solidFill>
                  <a:prstClr val="black"/>
                </a:solidFill>
              </a:rPr>
              <a:t>להגביר את </a:t>
            </a:r>
            <a:r>
              <a:rPr lang="he-IL" dirty="0" smtClean="0">
                <a:solidFill>
                  <a:srgbClr val="FF6600"/>
                </a:solidFill>
              </a:rPr>
              <a:t>קצב ההתכווצויות </a:t>
            </a:r>
            <a:r>
              <a:rPr lang="he-IL" dirty="0" smtClean="0">
                <a:solidFill>
                  <a:prstClr val="black"/>
                </a:solidFill>
              </a:rPr>
              <a:t>ואת </a:t>
            </a:r>
            <a:r>
              <a:rPr lang="he-IL" dirty="0" smtClean="0">
                <a:solidFill>
                  <a:srgbClr val="FF6600"/>
                </a:solidFill>
              </a:rPr>
              <a:t>נפח הפעימה</a:t>
            </a:r>
            <a:r>
              <a:rPr lang="he-IL" dirty="0" smtClean="0">
                <a:solidFill>
                  <a:prstClr val="black"/>
                </a:solidFill>
              </a:rPr>
              <a:t>. </a:t>
            </a:r>
          </a:p>
          <a:p>
            <a:pPr algn="ctr">
              <a:defRPr/>
            </a:pPr>
            <a:r>
              <a:rPr lang="he-IL" dirty="0" smtClean="0">
                <a:solidFill>
                  <a:srgbClr val="FF6600"/>
                </a:solidFill>
              </a:rPr>
              <a:t>תפוקת הלב </a:t>
            </a:r>
            <a:r>
              <a:rPr lang="he-IL" dirty="0" smtClean="0">
                <a:solidFill>
                  <a:prstClr val="black"/>
                </a:solidFill>
              </a:rPr>
              <a:t>יכולה לגדול עד פי </a:t>
            </a:r>
            <a:r>
              <a:rPr lang="he-IL" dirty="0" smtClean="0"/>
              <a:t>ארבעה, לעומת תפוקת </a:t>
            </a:r>
            <a:r>
              <a:rPr lang="he-IL" dirty="0" smtClean="0">
                <a:solidFill>
                  <a:prstClr val="black"/>
                </a:solidFill>
              </a:rPr>
              <a:t>הלב במצב מנוחה.</a:t>
            </a:r>
            <a:endParaRPr lang="en-US" dirty="0">
              <a:solidFill>
                <a:prstClr val="black"/>
              </a:solidFill>
            </a:endParaRPr>
          </a:p>
        </p:txBody>
      </p:sp>
      <p:sp>
        <p:nvSpPr>
          <p:cNvPr id="16" name="TextBox 15"/>
          <p:cNvSpPr txBox="1"/>
          <p:nvPr/>
        </p:nvSpPr>
        <p:spPr>
          <a:xfrm>
            <a:off x="231775" y="5303838"/>
            <a:ext cx="8542338"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rPr>
              <a:t>כך נשמר </a:t>
            </a:r>
            <a:r>
              <a:rPr lang="he-IL" noProof="1" smtClean="0">
                <a:solidFill>
                  <a:srgbClr val="FF6600"/>
                </a:solidFill>
              </a:rPr>
              <a:t>ההומאוסטזיס</a:t>
            </a:r>
            <a:r>
              <a:rPr lang="he-IL" dirty="0" smtClean="0">
                <a:solidFill>
                  <a:prstClr val="black"/>
                </a:solidFill>
              </a:rPr>
              <a:t> בגוף: ריכוז החמצן והפחמן הדו-חמצני בדם נשמרים בערכים התקינים, והשרירים מקבלים חמצן בכמות הנדרשת.</a:t>
            </a:r>
            <a:endParaRPr lang="en-US" dirty="0">
              <a:solidFill>
                <a:prstClr val="black"/>
              </a:solidFill>
            </a:endParaRPr>
          </a:p>
        </p:txBody>
      </p:sp>
      <p:sp>
        <p:nvSpPr>
          <p:cNvPr id="2" name="מלבן 1"/>
          <p:cNvSpPr/>
          <p:nvPr/>
        </p:nvSpPr>
        <p:spPr>
          <a:xfrm>
            <a:off x="296863" y="500063"/>
            <a:ext cx="8161337" cy="936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מלבן 16"/>
          <p:cNvSpPr/>
          <p:nvPr/>
        </p:nvSpPr>
        <p:spPr>
          <a:xfrm>
            <a:off x="425450" y="1957388"/>
            <a:ext cx="8161338" cy="936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מלבן 17"/>
          <p:cNvSpPr/>
          <p:nvPr/>
        </p:nvSpPr>
        <p:spPr>
          <a:xfrm>
            <a:off x="6411913" y="3362325"/>
            <a:ext cx="2174875" cy="461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18"/>
          <p:cNvSpPr/>
          <p:nvPr/>
        </p:nvSpPr>
        <p:spPr>
          <a:xfrm>
            <a:off x="296863" y="3176588"/>
            <a:ext cx="4706937" cy="647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לבן 20"/>
          <p:cNvSpPr/>
          <p:nvPr/>
        </p:nvSpPr>
        <p:spPr>
          <a:xfrm>
            <a:off x="1187450" y="4156075"/>
            <a:ext cx="6769100" cy="75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חץ למטה 2"/>
          <p:cNvSpPr/>
          <p:nvPr/>
        </p:nvSpPr>
        <p:spPr>
          <a:xfrm>
            <a:off x="4376738" y="1436688"/>
            <a:ext cx="627062"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חץ למטה 4"/>
          <p:cNvSpPr/>
          <p:nvPr/>
        </p:nvSpPr>
        <p:spPr>
          <a:xfrm>
            <a:off x="2843213" y="2894013"/>
            <a:ext cx="433387" cy="282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חץ למטה 21"/>
          <p:cNvSpPr/>
          <p:nvPr/>
        </p:nvSpPr>
        <p:spPr>
          <a:xfrm>
            <a:off x="7292975" y="2894013"/>
            <a:ext cx="447675" cy="463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חץ למטה 23"/>
          <p:cNvSpPr/>
          <p:nvPr/>
        </p:nvSpPr>
        <p:spPr>
          <a:xfrm>
            <a:off x="6575425" y="3824288"/>
            <a:ext cx="373063" cy="331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חץ למטה 24"/>
          <p:cNvSpPr/>
          <p:nvPr/>
        </p:nvSpPr>
        <p:spPr>
          <a:xfrm>
            <a:off x="4191000" y="3824288"/>
            <a:ext cx="373063" cy="331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TextBox 22"/>
          <p:cNvSpPr txBox="1"/>
          <p:nvPr/>
        </p:nvSpPr>
        <p:spPr>
          <a:xfrm>
            <a:off x="0" y="6083300"/>
            <a:ext cx="8740775"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solidFill>
                  <a:prstClr val="black"/>
                </a:solidFill>
              </a:rPr>
              <a:t>* </a:t>
            </a:r>
            <a:r>
              <a:rPr lang="he-IL" sz="1600" dirty="0" smtClean="0">
                <a:solidFill>
                  <a:prstClr val="black"/>
                </a:solidFill>
              </a:rPr>
              <a:t>קצב הלב מושפע </a:t>
            </a:r>
            <a:r>
              <a:rPr lang="he-IL" sz="1600" dirty="0" smtClean="0"/>
              <a:t>מעוד גורמים ובהם: </a:t>
            </a:r>
            <a:r>
              <a:rPr lang="he-IL" sz="1600" dirty="0" smtClean="0">
                <a:solidFill>
                  <a:prstClr val="black"/>
                </a:solidFill>
              </a:rPr>
              <a:t>ריכוז החמצן בדם, לחץ הדם ומידת המתיחות של  דופן הלב.</a:t>
            </a:r>
            <a:endParaRPr lang="en-US" sz="1600" dirty="0">
              <a:solidFill>
                <a:prstClr val="black"/>
              </a:solidFill>
            </a:endParaRPr>
          </a:p>
        </p:txBody>
      </p:sp>
      <p:sp>
        <p:nvSpPr>
          <p:cNvPr id="26"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14</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dirty="0" smtClean="0">
                <a:solidFill>
                  <a:srgbClr val="1F497D"/>
                </a:solidFill>
              </a:rPr>
              <a:t>שאלה 5:</a:t>
            </a:r>
          </a:p>
          <a:p>
            <a:pPr>
              <a:defRPr/>
            </a:pPr>
            <a:r>
              <a:rPr lang="he-IL" dirty="0" smtClean="0">
                <a:solidFill>
                  <a:schemeClr val="tx2"/>
                </a:solidFill>
              </a:rPr>
              <a:t>לפניכם שלושה משפטים. ציינו אילו מהם נכונים ואילו שגויים.</a:t>
            </a:r>
            <a:endParaRPr lang="he-IL" dirty="0">
              <a:solidFill>
                <a:schemeClr val="tx2"/>
              </a:solidFill>
            </a:endParaRPr>
          </a:p>
          <a:p>
            <a:pPr>
              <a:defRPr/>
            </a:pPr>
            <a:r>
              <a:rPr lang="he-IL" dirty="0" smtClean="0">
                <a:solidFill>
                  <a:schemeClr val="tx2"/>
                </a:solidFill>
              </a:rPr>
              <a:t>א. נפח הפעימה של החדר השמאלי גדול מנפח הפעימה של החדר הימני.</a:t>
            </a:r>
          </a:p>
          <a:p>
            <a:pPr>
              <a:defRPr/>
            </a:pPr>
            <a:endParaRPr lang="he-IL" dirty="0" smtClean="0">
              <a:solidFill>
                <a:schemeClr val="tx2"/>
              </a:solidFill>
            </a:endParaRPr>
          </a:p>
          <a:p>
            <a:pPr>
              <a:defRPr/>
            </a:pPr>
            <a:r>
              <a:rPr lang="he-IL" dirty="0" smtClean="0">
                <a:solidFill>
                  <a:schemeClr val="tx2"/>
                </a:solidFill>
              </a:rPr>
              <a:t>ב. בזמן פעילות גופנית, ספורטאי מעלה רק את נפח הפעימה, ולכן הוא מתעייף פחות.</a:t>
            </a:r>
          </a:p>
          <a:p>
            <a:pPr>
              <a:defRPr/>
            </a:pPr>
            <a:endParaRPr lang="he-IL" dirty="0" smtClean="0">
              <a:solidFill>
                <a:schemeClr val="tx2"/>
              </a:solidFill>
            </a:endParaRPr>
          </a:p>
          <a:p>
            <a:pPr>
              <a:defRPr/>
            </a:pPr>
            <a:r>
              <a:rPr lang="he-IL" dirty="0" smtClean="0">
                <a:solidFill>
                  <a:schemeClr val="tx2"/>
                </a:solidFill>
              </a:rPr>
              <a:t>ג. ירידה בריכוז החמצן בדם תגרום </a:t>
            </a:r>
            <a:r>
              <a:rPr lang="he-IL" dirty="0" smtClean="0">
                <a:solidFill>
                  <a:srgbClr val="1F497D"/>
                </a:solidFill>
              </a:rPr>
              <a:t>לעליית קצב הלב.</a:t>
            </a:r>
            <a:endParaRPr lang="en-US"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5D62F6A-9366-4C15-839C-4DDEDE5003BA}"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chemeClr val="accent3"/>
                </a:solidFill>
                <a:ea typeface="+mn-ea"/>
              </a:rPr>
              <a:t>שאלה 5: משפטי נכון/לא נכון</a:t>
            </a:r>
            <a:endParaRPr lang="he-IL" sz="1800" dirty="0" smtClean="0">
              <a:solidFill>
                <a:schemeClr val="accent3"/>
              </a:solidFill>
            </a:endParaRPr>
          </a:p>
        </p:txBody>
      </p:sp>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3694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dirty="0" smtClean="0">
                <a:solidFill>
                  <a:srgbClr val="1F497D"/>
                </a:solidFill>
              </a:rPr>
              <a:t>שאלה 5:</a:t>
            </a:r>
          </a:p>
          <a:p>
            <a:pPr>
              <a:defRPr/>
            </a:pPr>
            <a:r>
              <a:rPr lang="he-IL" dirty="0" smtClean="0">
                <a:solidFill>
                  <a:srgbClr val="1F497D"/>
                </a:solidFill>
              </a:rPr>
              <a:t>לפניכם שלושה משפטים</a:t>
            </a:r>
            <a:r>
              <a:rPr lang="he-IL" dirty="0" smtClean="0">
                <a:solidFill>
                  <a:schemeClr val="tx2"/>
                </a:solidFill>
              </a:rPr>
              <a:t>. ציינו אילו מהם נכונים ואילו שגויים</a:t>
            </a:r>
            <a:r>
              <a:rPr lang="he-IL" dirty="0" smtClean="0">
                <a:solidFill>
                  <a:srgbClr val="1F497D"/>
                </a:solidFill>
              </a:rPr>
              <a:t>.</a:t>
            </a:r>
          </a:p>
          <a:p>
            <a:pPr>
              <a:defRPr/>
            </a:pPr>
            <a:endParaRPr lang="he-IL" dirty="0">
              <a:solidFill>
                <a:srgbClr val="1F497D"/>
              </a:solidFill>
            </a:endParaRPr>
          </a:p>
          <a:p>
            <a:pPr>
              <a:defRPr/>
            </a:pPr>
            <a:r>
              <a:rPr lang="he-IL" dirty="0" smtClean="0">
                <a:solidFill>
                  <a:srgbClr val="1F497D"/>
                </a:solidFill>
              </a:rPr>
              <a:t>א. נפח הפעימה של החדר השמאלי גדול מנפח הפעימה של החדר הימני.</a:t>
            </a:r>
          </a:p>
          <a:p>
            <a:pPr>
              <a:defRPr/>
            </a:pPr>
            <a:r>
              <a:rPr lang="he-IL" dirty="0">
                <a:solidFill>
                  <a:srgbClr val="1F497D"/>
                </a:solidFill>
              </a:rPr>
              <a:t> </a:t>
            </a:r>
            <a:r>
              <a:rPr lang="he-IL" dirty="0" smtClean="0">
                <a:solidFill>
                  <a:srgbClr val="1F497D"/>
                </a:solidFill>
              </a:rPr>
              <a:t>   </a:t>
            </a:r>
            <a:r>
              <a:rPr lang="he-IL" dirty="0" smtClean="0">
                <a:solidFill>
                  <a:schemeClr val="accent3"/>
                </a:solidFill>
              </a:rPr>
              <a:t>לא נכון. נפח הפעימה של שני החדרים זהה, דבר זה נחוץ לזרימת דם תקינה ולשמירת  </a:t>
            </a:r>
          </a:p>
          <a:p>
            <a:pPr>
              <a:defRPr/>
            </a:pPr>
            <a:r>
              <a:rPr lang="he-IL" dirty="0" smtClean="0">
                <a:solidFill>
                  <a:schemeClr val="accent3"/>
                </a:solidFill>
              </a:rPr>
              <a:t>    לחצים תקינים במערכת הדם. אילו כמות הדם המוזרמת מן החדר השמאלי הייתה גדולה </a:t>
            </a:r>
          </a:p>
          <a:p>
            <a:pPr>
              <a:defRPr/>
            </a:pPr>
            <a:r>
              <a:rPr lang="he-IL" dirty="0" smtClean="0">
                <a:solidFill>
                  <a:schemeClr val="accent3"/>
                </a:solidFill>
              </a:rPr>
              <a:t>    יותר, היה מצטבר דם במחזור הגדול.</a:t>
            </a:r>
          </a:p>
          <a:p>
            <a:pPr>
              <a:defRPr/>
            </a:pPr>
            <a:endParaRPr lang="he-IL" dirty="0" smtClean="0">
              <a:solidFill>
                <a:srgbClr val="1F497D"/>
              </a:solidFill>
            </a:endParaRPr>
          </a:p>
          <a:p>
            <a:pPr>
              <a:defRPr/>
            </a:pPr>
            <a:r>
              <a:rPr lang="he-IL" dirty="0" smtClean="0">
                <a:solidFill>
                  <a:srgbClr val="1F497D"/>
                </a:solidFill>
              </a:rPr>
              <a:t>ב. </a:t>
            </a:r>
            <a:r>
              <a:rPr lang="he-IL" dirty="0" smtClean="0">
                <a:solidFill>
                  <a:schemeClr val="tx2"/>
                </a:solidFill>
              </a:rPr>
              <a:t>בזמן פעילות גופנית, ספורטאי מעלה </a:t>
            </a:r>
            <a:r>
              <a:rPr lang="he-IL" dirty="0" smtClean="0">
                <a:solidFill>
                  <a:srgbClr val="1F497D"/>
                </a:solidFill>
              </a:rPr>
              <a:t>רק את נפח הפעימה, ולכן הוא מתעייף פחות.</a:t>
            </a:r>
          </a:p>
          <a:p>
            <a:pPr>
              <a:defRPr/>
            </a:pPr>
            <a:r>
              <a:rPr lang="he-IL" dirty="0">
                <a:solidFill>
                  <a:schemeClr val="accent3"/>
                </a:solidFill>
              </a:rPr>
              <a:t> </a:t>
            </a:r>
            <a:r>
              <a:rPr lang="he-IL" dirty="0" smtClean="0">
                <a:solidFill>
                  <a:schemeClr val="accent3"/>
                </a:solidFill>
              </a:rPr>
              <a:t>  לא נכון, הוא מעלה גם את קצב הלב, אך יחסית פחות מאדם שאינו ספורטאי.</a:t>
            </a:r>
          </a:p>
          <a:p>
            <a:pPr>
              <a:defRPr/>
            </a:pPr>
            <a:endParaRPr lang="he-IL" dirty="0" smtClean="0">
              <a:solidFill>
                <a:srgbClr val="1F497D"/>
              </a:solidFill>
            </a:endParaRPr>
          </a:p>
          <a:p>
            <a:pPr>
              <a:defRPr/>
            </a:pPr>
            <a:r>
              <a:rPr lang="he-IL" dirty="0" smtClean="0">
                <a:solidFill>
                  <a:srgbClr val="1F497D"/>
                </a:solidFill>
              </a:rPr>
              <a:t>ג. ירידה בריכוז החמצן בדם תגרום לעליית קצב הלב.</a:t>
            </a:r>
          </a:p>
          <a:p>
            <a:pPr>
              <a:defRPr/>
            </a:pPr>
            <a:r>
              <a:rPr lang="he-IL" dirty="0">
                <a:solidFill>
                  <a:schemeClr val="accent3"/>
                </a:solidFill>
              </a:rPr>
              <a:t> </a:t>
            </a:r>
            <a:r>
              <a:rPr lang="he-IL" dirty="0" smtClean="0">
                <a:solidFill>
                  <a:schemeClr val="accent3"/>
                </a:solidFill>
              </a:rPr>
              <a:t>  נכון. </a:t>
            </a:r>
            <a:endParaRPr lang="en-US" dirty="0">
              <a:solidFill>
                <a:schemeClr val="accent3"/>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E6ED0CC-4581-4DF6-91C4-ACD1EBFBE76A}" type="slidenum">
              <a:rPr lang="he-IL" sz="1800" smtClean="0"/>
              <a:pPr fontAlgn="base">
                <a:spcBef>
                  <a:spcPct val="0"/>
                </a:spcBef>
                <a:spcAft>
                  <a:spcPct val="0"/>
                </a:spcAft>
                <a:defRPr/>
              </a:pPr>
              <a:t>16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03200" y="692150"/>
            <a:ext cx="8726488" cy="55451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a:solidFill>
                  <a:schemeClr val="tx1"/>
                </a:solidFill>
              </a:rPr>
              <a:t>קוצב הלב שולח גירויים חשמליים הגורמים לכיווץ שריר הלב ולהרפייתו.</a:t>
            </a:r>
          </a:p>
          <a:p>
            <a:pPr>
              <a:lnSpc>
                <a:spcPct val="150000"/>
              </a:lnSpc>
              <a:buFontTx/>
              <a:buBlip>
                <a:blip r:embed="rId3"/>
              </a:buBlip>
              <a:defRPr/>
            </a:pPr>
            <a:r>
              <a:rPr lang="he-IL" dirty="0">
                <a:solidFill>
                  <a:schemeClr val="tx1"/>
                </a:solidFill>
              </a:rPr>
              <a:t> בזמן מנוחה, הלב מתכווץ כשבעים פעם בדקה. במצבים מיוחדים כגון פעילות גופנית או פחד, </a:t>
            </a:r>
          </a:p>
          <a:p>
            <a:pPr>
              <a:lnSpc>
                <a:spcPct val="150000"/>
              </a:lnSpc>
              <a:defRPr/>
            </a:pPr>
            <a:r>
              <a:rPr lang="he-IL" dirty="0">
                <a:solidFill>
                  <a:schemeClr val="tx1"/>
                </a:solidFill>
              </a:rPr>
              <a:t>  קצב פעימות הלב עולה פי שניים עד שלושה. </a:t>
            </a:r>
          </a:p>
          <a:p>
            <a:pPr>
              <a:lnSpc>
                <a:spcPct val="150000"/>
              </a:lnSpc>
              <a:buFontTx/>
              <a:buBlip>
                <a:blip r:embed="rId3"/>
              </a:buBlip>
              <a:defRPr/>
            </a:pPr>
            <a:r>
              <a:rPr lang="he-IL" dirty="0">
                <a:solidFill>
                  <a:schemeClr val="tx1"/>
                </a:solidFill>
              </a:rPr>
              <a:t> נפח הפעימה הוא כמות הדם היוצאת מכל אחד מחדרי הלב בפעימה אחת. נפח הפעימה עשוי  </a:t>
            </a:r>
          </a:p>
          <a:p>
            <a:pPr>
              <a:lnSpc>
                <a:spcPct val="150000"/>
              </a:lnSpc>
              <a:defRPr/>
            </a:pPr>
            <a:r>
              <a:rPr lang="he-IL" dirty="0">
                <a:solidFill>
                  <a:schemeClr val="tx1"/>
                </a:solidFill>
              </a:rPr>
              <a:t>  לעלות בזמן פעילות גופנית ב-40%-20% מערכו במצב מנוחה.</a:t>
            </a:r>
          </a:p>
          <a:p>
            <a:pPr>
              <a:lnSpc>
                <a:spcPct val="150000"/>
              </a:lnSpc>
              <a:buFontTx/>
              <a:buBlip>
                <a:blip r:embed="rId3"/>
              </a:buBlip>
              <a:defRPr/>
            </a:pPr>
            <a:r>
              <a:rPr lang="he-IL" dirty="0">
                <a:solidFill>
                  <a:schemeClr val="tx1"/>
                </a:solidFill>
              </a:rPr>
              <a:t> תפוקת הלב היא כמות הדם היוצאת מכל אחד מחדרי הלב בדקה. אפשר לחשב את תפוקת הלב </a:t>
            </a:r>
          </a:p>
          <a:p>
            <a:pPr>
              <a:lnSpc>
                <a:spcPct val="150000"/>
              </a:lnSpc>
              <a:defRPr/>
            </a:pPr>
            <a:r>
              <a:rPr lang="he-IL" dirty="0">
                <a:solidFill>
                  <a:schemeClr val="tx1"/>
                </a:solidFill>
              </a:rPr>
              <a:t>   על ידי הכפלת מספר התכווצויות הלב בנפח הפעימה. תפוקת הלב במצב מנוחה היא כ-5 ליטר,  </a:t>
            </a:r>
          </a:p>
          <a:p>
            <a:pPr>
              <a:lnSpc>
                <a:spcPct val="150000"/>
              </a:lnSpc>
              <a:defRPr/>
            </a:pPr>
            <a:r>
              <a:rPr lang="he-IL" dirty="0">
                <a:solidFill>
                  <a:schemeClr val="tx1"/>
                </a:solidFill>
              </a:rPr>
              <a:t>   והיא עשויה לעלות בזמן פעילות גופנית פי ארבעה עד חמישה. </a:t>
            </a:r>
          </a:p>
          <a:p>
            <a:pPr>
              <a:lnSpc>
                <a:spcPct val="150000"/>
              </a:lnSpc>
              <a:buFontTx/>
              <a:buBlip>
                <a:blip r:embed="rId3"/>
              </a:buBlip>
              <a:defRPr/>
            </a:pPr>
            <a:r>
              <a:rPr lang="he-IL" dirty="0">
                <a:solidFill>
                  <a:schemeClr val="tx1"/>
                </a:solidFill>
              </a:rPr>
              <a:t> עיסוק בספורט גורם לגדילת הלב ולהתחזקותו, ועקב כך להגדלת נפח הפעימה. עקב כך הדופק </a:t>
            </a:r>
          </a:p>
          <a:p>
            <a:pPr>
              <a:lnSpc>
                <a:spcPct val="150000"/>
              </a:lnSpc>
              <a:defRPr/>
            </a:pPr>
            <a:r>
              <a:rPr lang="he-IL" dirty="0">
                <a:solidFill>
                  <a:schemeClr val="tx1"/>
                </a:solidFill>
              </a:rPr>
              <a:t>  של ספורטאי נמוך מהדופק של אדם שאינו עוסק בספורט הן במצב מנוחה הן בזמן פעילות    </a:t>
            </a:r>
          </a:p>
          <a:p>
            <a:pPr>
              <a:lnSpc>
                <a:spcPct val="150000"/>
              </a:lnSpc>
              <a:defRPr/>
            </a:pPr>
            <a:r>
              <a:rPr lang="he-IL" dirty="0">
                <a:solidFill>
                  <a:schemeClr val="tx1"/>
                </a:solidFill>
              </a:rPr>
              <a:t>  גופנית.</a:t>
            </a:r>
          </a:p>
          <a:p>
            <a:pPr>
              <a:lnSpc>
                <a:spcPct val="150000"/>
              </a:lnSpc>
              <a:buFontTx/>
              <a:buBlip>
                <a:blip r:embed="rId3"/>
              </a:buBlip>
              <a:defRPr/>
            </a:pPr>
            <a:r>
              <a:rPr lang="he-IL" dirty="0">
                <a:solidFill>
                  <a:schemeClr val="tx1"/>
                </a:solidFill>
              </a:rPr>
              <a:t> קצב הלב ועצמת התכווצותו מבוקרים על ידי מערכת העצבים והמערכת ההורמונלית, והוא מושפע </a:t>
            </a:r>
          </a:p>
          <a:p>
            <a:pPr>
              <a:lnSpc>
                <a:spcPct val="150000"/>
              </a:lnSpc>
              <a:defRPr/>
            </a:pPr>
            <a:r>
              <a:rPr lang="he-IL" dirty="0">
                <a:solidFill>
                  <a:schemeClr val="tx1"/>
                </a:solidFill>
              </a:rPr>
              <a:t>  </a:t>
            </a:r>
            <a:r>
              <a:rPr lang="he-IL" dirty="0" smtClean="0">
                <a:solidFill>
                  <a:schemeClr val="tx1"/>
                </a:solidFill>
              </a:rPr>
              <a:t> משינוי </a:t>
            </a:r>
            <a:r>
              <a:rPr lang="he-IL" dirty="0">
                <a:solidFill>
                  <a:schemeClr val="tx1"/>
                </a:solidFill>
              </a:rPr>
              <a:t>בריכוז החמצן והפחמן הדו-חמצני בדם ומגורמים נוספים</a:t>
            </a:r>
            <a:r>
              <a:rPr lang="he-IL" dirty="0">
                <a:solidFill>
                  <a:prstClr val="black"/>
                </a:solidFill>
              </a:rPr>
              <a:t>.</a:t>
            </a:r>
          </a:p>
          <a:p>
            <a:pPr>
              <a:lnSpc>
                <a:spcPct val="150000"/>
              </a:lnSpc>
              <a:defRPr/>
            </a:pPr>
            <a:endParaRPr lang="he-IL" dirty="0">
              <a:solidFill>
                <a:prstClr val="black"/>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EDF3F405-122B-48AA-AD0B-19A1D4EFE8A0}" type="slidenum">
              <a:rPr lang="he-IL"/>
              <a:pPr>
                <a:defRPr/>
              </a:pPr>
              <a:t>17</a:t>
            </a:fld>
            <a:endParaRPr lang="he-IL" dirty="0"/>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chemeClr val="accent3"/>
                </a:solidFill>
                <a:ea typeface="+mn-ea"/>
              </a:rPr>
              <a:t>סיכום ביניים: קוצב הלב, קצב הלב, נפח הפעימה ותפוקת הלב</a:t>
            </a:r>
            <a:endParaRPr lang="he-IL" sz="1800" b="1" dirty="0">
              <a:solidFill>
                <a:schemeClr val="accent3"/>
              </a:solidFill>
              <a:ea typeface="+mn-ea"/>
            </a:endParaRPr>
          </a:p>
        </p:txBody>
      </p:sp>
      <p:sp>
        <p:nvSpPr>
          <p:cNvPr id="6"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17</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81000" y="465138"/>
            <a:ext cx="8215313" cy="20272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a:latin typeface="Times New Roman" pitchFamily="18" charset="0"/>
                <a:cs typeface="Arial"/>
              </a:rPr>
              <a:t>העורקים </a:t>
            </a:r>
            <a:r>
              <a:rPr lang="he-IL" dirty="0" smtClean="0">
                <a:latin typeface="Times New Roman" pitchFamily="18" charset="0"/>
                <a:cs typeface="Arial"/>
              </a:rPr>
              <a:t>והוורידים </a:t>
            </a:r>
            <a:r>
              <a:rPr lang="he-IL" dirty="0">
                <a:latin typeface="Times New Roman" pitchFamily="18" charset="0"/>
                <a:cs typeface="Arial"/>
              </a:rPr>
              <a:t>מעבירים דם ממקום למקום. </a:t>
            </a:r>
            <a:r>
              <a:rPr lang="he-IL" dirty="0" smtClean="0">
                <a:latin typeface="Times New Roman" pitchFamily="18" charset="0"/>
                <a:cs typeface="Arial"/>
              </a:rPr>
              <a:t>אין מעבר </a:t>
            </a:r>
            <a:r>
              <a:rPr lang="he-IL" dirty="0">
                <a:latin typeface="Times New Roman" pitchFamily="18" charset="0"/>
                <a:cs typeface="Arial"/>
              </a:rPr>
              <a:t>חומרים </a:t>
            </a:r>
            <a:r>
              <a:rPr lang="he-IL" dirty="0" smtClean="0">
                <a:latin typeface="Times New Roman" pitchFamily="18" charset="0"/>
                <a:cs typeface="Arial"/>
              </a:rPr>
              <a:t>דרכם לתאים, </a:t>
            </a:r>
            <a:r>
              <a:rPr lang="he-IL" dirty="0">
                <a:latin typeface="Times New Roman" pitchFamily="18" charset="0"/>
                <a:cs typeface="Arial"/>
              </a:rPr>
              <a:t>ולכן הדופן שלהם עבה </a:t>
            </a:r>
            <a:r>
              <a:rPr lang="he-IL" dirty="0" smtClean="0">
                <a:latin typeface="Times New Roman" pitchFamily="18" charset="0"/>
                <a:cs typeface="Arial"/>
              </a:rPr>
              <a:t>לעומת עובי </a:t>
            </a:r>
            <a:r>
              <a:rPr lang="he-IL" dirty="0">
                <a:latin typeface="Times New Roman" pitchFamily="18" charset="0"/>
                <a:cs typeface="Arial"/>
              </a:rPr>
              <a:t>דופן הנימים שדרכם </a:t>
            </a:r>
            <a:r>
              <a:rPr lang="he-IL" dirty="0" smtClean="0">
                <a:latin typeface="Times New Roman" pitchFamily="18" charset="0"/>
                <a:cs typeface="Arial"/>
              </a:rPr>
              <a:t>נעשה </a:t>
            </a:r>
            <a:r>
              <a:rPr lang="he-IL" dirty="0">
                <a:latin typeface="Times New Roman" pitchFamily="18" charset="0"/>
                <a:cs typeface="Arial"/>
              </a:rPr>
              <a:t>מעבר חומרים לתאי הגוף.</a:t>
            </a:r>
            <a:endParaRPr lang="en-US" dirty="0">
              <a:latin typeface="Times New Roman" pitchFamily="18" charset="0"/>
              <a:cs typeface="Arial"/>
            </a:endParaRPr>
          </a:p>
          <a:p>
            <a:pPr>
              <a:defRPr/>
            </a:pPr>
            <a:r>
              <a:rPr lang="he-IL" u="sng" dirty="0">
                <a:latin typeface="Times New Roman" pitchFamily="18" charset="0"/>
                <a:cs typeface="Arial"/>
              </a:rPr>
              <a:t>דופן </a:t>
            </a:r>
            <a:r>
              <a:rPr lang="he-IL" u="sng" dirty="0" smtClean="0">
                <a:latin typeface="Times New Roman" pitchFamily="18" charset="0"/>
                <a:cs typeface="Arial"/>
              </a:rPr>
              <a:t>העורקים והוורידים </a:t>
            </a:r>
            <a:r>
              <a:rPr lang="he-IL" u="sng" dirty="0">
                <a:latin typeface="Times New Roman" pitchFamily="18" charset="0"/>
                <a:cs typeface="Arial"/>
              </a:rPr>
              <a:t>מורכבת </a:t>
            </a:r>
            <a:r>
              <a:rPr lang="he-IL" u="sng" dirty="0" smtClean="0">
                <a:latin typeface="Times New Roman" pitchFamily="18" charset="0"/>
                <a:cs typeface="Arial"/>
              </a:rPr>
              <a:t>משלוש שכבות: </a:t>
            </a:r>
          </a:p>
          <a:p>
            <a:pPr>
              <a:defRPr/>
            </a:pPr>
            <a:r>
              <a:rPr lang="he-IL" noProof="1" smtClean="0">
                <a:latin typeface="Times New Roman" pitchFamily="18" charset="0"/>
                <a:cs typeface="Arial"/>
              </a:rPr>
              <a:t>אנדותל</a:t>
            </a:r>
            <a:r>
              <a:rPr lang="he-IL" dirty="0" smtClean="0">
                <a:latin typeface="Times New Roman" pitchFamily="18" charset="0"/>
                <a:cs typeface="Arial"/>
              </a:rPr>
              <a:t> –שכבה פנימית חלקה. היתרון: הקטנת </a:t>
            </a:r>
            <a:r>
              <a:rPr lang="he-IL" dirty="0">
                <a:latin typeface="Times New Roman" pitchFamily="18" charset="0"/>
                <a:cs typeface="Arial"/>
              </a:rPr>
              <a:t>החיכוך עם </a:t>
            </a:r>
            <a:r>
              <a:rPr lang="he-IL" dirty="0" smtClean="0">
                <a:latin typeface="Times New Roman" pitchFamily="18" charset="0"/>
                <a:cs typeface="Arial"/>
              </a:rPr>
              <a:t>הדם.</a:t>
            </a:r>
            <a:endParaRPr lang="en-US" dirty="0">
              <a:latin typeface="Times New Roman" pitchFamily="18" charset="0"/>
              <a:cs typeface="Arial"/>
            </a:endParaRPr>
          </a:p>
          <a:p>
            <a:pPr>
              <a:defRPr/>
            </a:pPr>
            <a:r>
              <a:rPr lang="he-IL" dirty="0">
                <a:latin typeface="Times New Roman" pitchFamily="18" charset="0"/>
                <a:cs typeface="Arial"/>
              </a:rPr>
              <a:t>שכבה אמצעית – מכילה </a:t>
            </a:r>
            <a:r>
              <a:rPr lang="he-IL" u="sng" dirty="0">
                <a:latin typeface="Times New Roman" pitchFamily="18" charset="0"/>
                <a:cs typeface="Arial"/>
              </a:rPr>
              <a:t>סיבי </a:t>
            </a:r>
            <a:r>
              <a:rPr lang="he-IL" u="sng" dirty="0">
                <a:solidFill>
                  <a:prstClr val="black"/>
                </a:solidFill>
                <a:latin typeface="Times New Roman" pitchFamily="18" charset="0"/>
                <a:cs typeface="Arial"/>
              </a:rPr>
              <a:t>שריר</a:t>
            </a:r>
            <a:r>
              <a:rPr lang="he-IL" dirty="0">
                <a:solidFill>
                  <a:prstClr val="black"/>
                </a:solidFill>
                <a:latin typeface="Times New Roman" pitchFamily="18" charset="0"/>
                <a:cs typeface="Arial"/>
              </a:rPr>
              <a:t>.</a:t>
            </a:r>
            <a:endParaRPr lang="en-US" dirty="0">
              <a:solidFill>
                <a:prstClr val="black"/>
              </a:solidFill>
              <a:latin typeface="Times New Roman" pitchFamily="18" charset="0"/>
              <a:cs typeface="Arial"/>
            </a:endParaRPr>
          </a:p>
          <a:p>
            <a:pPr>
              <a:defRPr/>
            </a:pPr>
            <a:r>
              <a:rPr lang="he-IL" dirty="0">
                <a:solidFill>
                  <a:prstClr val="black"/>
                </a:solidFill>
                <a:latin typeface="Times New Roman" pitchFamily="18" charset="0"/>
                <a:cs typeface="Arial"/>
              </a:rPr>
              <a:t>שכבה חיצונית </a:t>
            </a:r>
            <a:r>
              <a:rPr lang="he-IL" dirty="0" smtClean="0">
                <a:solidFill>
                  <a:prstClr val="black"/>
                </a:solidFill>
                <a:latin typeface="Times New Roman" pitchFamily="18" charset="0"/>
                <a:cs typeface="Arial"/>
              </a:rPr>
              <a:t>– </a:t>
            </a:r>
            <a:r>
              <a:rPr lang="he-IL" u="sng" dirty="0" smtClean="0">
                <a:solidFill>
                  <a:prstClr val="black"/>
                </a:solidFill>
                <a:latin typeface="Times New Roman" pitchFamily="18" charset="0"/>
                <a:cs typeface="Arial"/>
              </a:rPr>
              <a:t>רקמת </a:t>
            </a:r>
            <a:r>
              <a:rPr lang="he-IL" u="sng" dirty="0">
                <a:solidFill>
                  <a:prstClr val="black"/>
                </a:solidFill>
                <a:latin typeface="Times New Roman" pitchFamily="18" charset="0"/>
                <a:cs typeface="Arial"/>
              </a:rPr>
              <a:t>חיבור</a:t>
            </a:r>
            <a:r>
              <a:rPr lang="he-IL" dirty="0">
                <a:solidFill>
                  <a:prstClr val="black"/>
                </a:solidFill>
                <a:latin typeface="Times New Roman" pitchFamily="18" charset="0"/>
                <a:cs typeface="Arial"/>
              </a:rPr>
              <a:t> שמכילה סיבים אלסטיים</a:t>
            </a:r>
            <a:r>
              <a:rPr lang="he-IL" dirty="0" smtClean="0">
                <a:solidFill>
                  <a:prstClr val="black"/>
                </a:solidFill>
                <a:latin typeface="Times New Roman" pitchFamily="18" charset="0"/>
                <a:cs typeface="Arial"/>
              </a:rPr>
              <a:t>.</a:t>
            </a:r>
          </a:p>
          <a:p>
            <a:pPr>
              <a:defRPr/>
            </a:pPr>
            <a:r>
              <a:rPr lang="he-IL" dirty="0" smtClean="0">
                <a:solidFill>
                  <a:prstClr val="black"/>
                </a:solidFill>
                <a:latin typeface="Times New Roman" pitchFamily="18" charset="0"/>
                <a:cs typeface="Arial"/>
              </a:rPr>
              <a:t>דופן הנימים מורכבת רק משכבת </a:t>
            </a:r>
            <a:r>
              <a:rPr lang="he-IL" noProof="1" smtClean="0">
                <a:solidFill>
                  <a:prstClr val="black"/>
                </a:solidFill>
                <a:latin typeface="Times New Roman" pitchFamily="18" charset="0"/>
                <a:cs typeface="Arial"/>
              </a:rPr>
              <a:t>אנדותל</a:t>
            </a:r>
            <a:r>
              <a:rPr lang="he-IL" dirty="0" smtClean="0">
                <a:solidFill>
                  <a:prstClr val="black"/>
                </a:solidFill>
                <a:latin typeface="Times New Roman" pitchFamily="18" charset="0"/>
                <a:cs typeface="Arial"/>
              </a:rPr>
              <a:t>.</a:t>
            </a:r>
            <a:endParaRPr lang="en-US" dirty="0">
              <a:solidFill>
                <a:prstClr val="black"/>
              </a:solidFill>
              <a:latin typeface="Times New Roman" pitchFamily="18" charset="0"/>
              <a:cs typeface="Arial"/>
            </a:endParaRPr>
          </a:p>
          <a:p>
            <a:pPr>
              <a:defRPr/>
            </a:pPr>
            <a:r>
              <a:rPr lang="he-IL" dirty="0">
                <a:solidFill>
                  <a:prstClr val="black"/>
                </a:solidFill>
                <a:latin typeface="Times New Roman" pitchFamily="18" charset="0"/>
                <a:cs typeface="Arial"/>
              </a:rPr>
              <a:t> </a:t>
            </a:r>
            <a:endParaRPr lang="en-US" dirty="0">
              <a:solidFill>
                <a:prstClr val="black"/>
              </a:solidFill>
              <a:latin typeface="Times New Roman" pitchFamily="18" charset="0"/>
              <a:cs typeface="Aria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מבנה כלי הדם</a:t>
            </a: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109" name="TextBox 108"/>
          <p:cNvSpPr txBox="1"/>
          <p:nvPr/>
        </p:nvSpPr>
        <p:spPr>
          <a:xfrm>
            <a:off x="2940050" y="6400800"/>
            <a:ext cx="722313" cy="4381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prstClr val="black"/>
                </a:solidFill>
                <a:latin typeface="Times New Roman" pitchFamily="18" charset="0"/>
                <a:cs typeface="Arial"/>
              </a:rPr>
              <a:t>עורק</a:t>
            </a:r>
            <a:endParaRPr lang="en-US" u="sng" dirty="0">
              <a:solidFill>
                <a:prstClr val="black"/>
              </a:solidFill>
              <a:latin typeface="Times New Roman" pitchFamily="18" charset="0"/>
              <a:cs typeface="Arial"/>
            </a:endParaRPr>
          </a:p>
        </p:txBody>
      </p:sp>
      <p:sp>
        <p:nvSpPr>
          <p:cNvPr id="110" name="TextBox 109"/>
          <p:cNvSpPr txBox="1"/>
          <p:nvPr/>
        </p:nvSpPr>
        <p:spPr>
          <a:xfrm>
            <a:off x="6342063" y="6380163"/>
            <a:ext cx="722312" cy="4381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prstClr val="black"/>
                </a:solidFill>
                <a:latin typeface="Times New Roman" pitchFamily="18" charset="0"/>
                <a:cs typeface="Arial"/>
              </a:rPr>
              <a:t>וריד</a:t>
            </a:r>
            <a:endParaRPr lang="en-US" u="sng" dirty="0">
              <a:solidFill>
                <a:prstClr val="black"/>
              </a:solidFill>
              <a:latin typeface="Times New Roman" pitchFamily="18" charset="0"/>
              <a:cs typeface="Arial"/>
            </a:endParaRPr>
          </a:p>
        </p:txBody>
      </p:sp>
      <p:grpSp>
        <p:nvGrpSpPr>
          <p:cNvPr id="50183" name="קבוצה 2"/>
          <p:cNvGrpSpPr>
            <a:grpSpLocks/>
          </p:cNvGrpSpPr>
          <p:nvPr/>
        </p:nvGrpSpPr>
        <p:grpSpPr bwMode="auto">
          <a:xfrm>
            <a:off x="500063" y="2857500"/>
            <a:ext cx="7604125" cy="3635375"/>
            <a:chOff x="552773" y="2863112"/>
            <a:chExt cx="7603659" cy="3636562"/>
          </a:xfrm>
        </p:grpSpPr>
        <p:grpSp>
          <p:nvGrpSpPr>
            <p:cNvPr id="50184" name="קבוצה 7185"/>
            <p:cNvGrpSpPr>
              <a:grpSpLocks/>
            </p:cNvGrpSpPr>
            <p:nvPr/>
          </p:nvGrpSpPr>
          <p:grpSpPr bwMode="auto">
            <a:xfrm>
              <a:off x="890598" y="2863112"/>
              <a:ext cx="7265834" cy="3636562"/>
              <a:chOff x="490128" y="2705395"/>
              <a:chExt cx="7933277" cy="4098979"/>
            </a:xfrm>
          </p:grpSpPr>
          <p:grpSp>
            <p:nvGrpSpPr>
              <p:cNvPr id="50190" name="קבוצה 7176"/>
              <p:cNvGrpSpPr>
                <a:grpSpLocks/>
              </p:cNvGrpSpPr>
              <p:nvPr/>
            </p:nvGrpSpPr>
            <p:grpSpPr bwMode="auto">
              <a:xfrm>
                <a:off x="490128" y="3272809"/>
                <a:ext cx="839381" cy="2480501"/>
                <a:chOff x="3409555" y="2718452"/>
                <a:chExt cx="925076" cy="2480501"/>
              </a:xfrm>
            </p:grpSpPr>
            <p:grpSp>
              <p:nvGrpSpPr>
                <p:cNvPr id="50236" name="קבוצה 17"/>
                <p:cNvGrpSpPr>
                  <a:grpSpLocks/>
                </p:cNvGrpSpPr>
                <p:nvPr/>
              </p:nvGrpSpPr>
              <p:grpSpPr bwMode="auto">
                <a:xfrm>
                  <a:off x="3409555" y="2718452"/>
                  <a:ext cx="925076" cy="2480501"/>
                  <a:chOff x="4807537" y="3969832"/>
                  <a:chExt cx="925076" cy="2480501"/>
                </a:xfrm>
              </p:grpSpPr>
              <p:pic>
                <p:nvPicPr>
                  <p:cNvPr id="23" name="Picture 12"/>
                  <p:cNvPicPr>
                    <a:picLocks noChangeAspect="1" noChangeArrowheads="1"/>
                  </p:cNvPicPr>
                  <p:nvPr/>
                </p:nvPicPr>
                <p:blipFill>
                  <a:blip r:embed="rId3" cstate="email">
                    <a:extLst/>
                  </a:blip>
                  <a:srcRect/>
                  <a:stretch>
                    <a:fillRect/>
                  </a:stretch>
                </p:blipFill>
                <p:spPr bwMode="auto">
                  <a:xfrm rot="2337744">
                    <a:off x="4807537" y="5549600"/>
                    <a:ext cx="925076" cy="900733"/>
                  </a:xfrm>
                  <a:prstGeom prst="rect">
                    <a:avLst/>
                  </a:prstGeom>
                  <a:noFill/>
                  <a:ln>
                    <a:noFill/>
                  </a:ln>
                  <a:effectLst/>
                  <a:scene3d>
                    <a:camera prst="isometricOffAxis1Left"/>
                    <a:lightRig rig="threePt" dir="t"/>
                  </a:scene3d>
                  <a:extLst/>
                </p:spPr>
              </p:pic>
              <p:pic>
                <p:nvPicPr>
                  <p:cNvPr id="5023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6157">
                    <a:off x="4851398" y="4902778"/>
                    <a:ext cx="821924" cy="8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29254">
                    <a:off x="4917413" y="4022178"/>
                    <a:ext cx="689892" cy="6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פחית 1"/>
                  <p:cNvSpPr/>
                  <p:nvPr/>
                </p:nvSpPr>
                <p:spPr>
                  <a:xfrm>
                    <a:off x="4888114" y="3982361"/>
                    <a:ext cx="764069" cy="2305452"/>
                  </a:xfrm>
                  <a:prstGeom prst="can">
                    <a:avLst/>
                  </a:prstGeom>
                  <a:solidFill>
                    <a:srgbClr val="CC99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צורה חופשית 8"/>
                  <p:cNvSpPr/>
                  <p:nvPr/>
                </p:nvSpPr>
                <p:spPr>
                  <a:xfrm>
                    <a:off x="4869013" y="4134507"/>
                    <a:ext cx="783171" cy="1027429"/>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solidFill>
                    <a:schemeClr val="accent1">
                      <a:alpha val="25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0" name="צורה חופשית 9"/>
                  <p:cNvSpPr/>
                  <p:nvPr/>
                </p:nvSpPr>
                <p:spPr>
                  <a:xfrm>
                    <a:off x="4872833" y="4658961"/>
                    <a:ext cx="401136" cy="989841"/>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2" name="צורה חופשית 11"/>
                  <p:cNvSpPr/>
                  <p:nvPr/>
                </p:nvSpPr>
                <p:spPr>
                  <a:xfrm>
                    <a:off x="5180371" y="5142247"/>
                    <a:ext cx="466082" cy="1016690"/>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3" name="צורה חופשית 12"/>
                  <p:cNvSpPr/>
                  <p:nvPr/>
                </p:nvSpPr>
                <p:spPr>
                  <a:xfrm>
                    <a:off x="4863283" y="5498447"/>
                    <a:ext cx="798452" cy="778626"/>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4" name="צורה חופשית 13"/>
                  <p:cNvSpPr/>
                  <p:nvPr/>
                </p:nvSpPr>
                <p:spPr>
                  <a:xfrm>
                    <a:off x="5123066" y="5811687"/>
                    <a:ext cx="162364" cy="187945"/>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5" name="צורה חופשית 14"/>
                  <p:cNvSpPr/>
                  <p:nvPr/>
                </p:nvSpPr>
                <p:spPr>
                  <a:xfrm>
                    <a:off x="4882384" y="3969832"/>
                    <a:ext cx="616985" cy="400948"/>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5932" h="400965">
                        <a:moveTo>
                          <a:pt x="177521" y="400965"/>
                        </a:moveTo>
                        <a:cubicBezTo>
                          <a:pt x="162907" y="390526"/>
                          <a:pt x="148294" y="380088"/>
                          <a:pt x="127417" y="375913"/>
                        </a:cubicBezTo>
                        <a:cubicBezTo>
                          <a:pt x="106540" y="371738"/>
                          <a:pt x="73138" y="380088"/>
                          <a:pt x="52261" y="375913"/>
                        </a:cubicBezTo>
                        <a:cubicBezTo>
                          <a:pt x="31384" y="371737"/>
                          <a:pt x="8420" y="378000"/>
                          <a:pt x="2157" y="350860"/>
                        </a:cubicBezTo>
                        <a:cubicBezTo>
                          <a:pt x="-4106" y="323720"/>
                          <a:pt x="4245" y="240214"/>
                          <a:pt x="14683" y="213074"/>
                        </a:cubicBezTo>
                        <a:cubicBezTo>
                          <a:pt x="25121" y="185934"/>
                          <a:pt x="48086" y="183847"/>
                          <a:pt x="64787" y="188022"/>
                        </a:cubicBezTo>
                        <a:cubicBezTo>
                          <a:pt x="81488" y="192197"/>
                          <a:pt x="96102" y="225600"/>
                          <a:pt x="114891" y="238126"/>
                        </a:cubicBezTo>
                        <a:cubicBezTo>
                          <a:pt x="133680" y="250652"/>
                          <a:pt x="162908" y="259003"/>
                          <a:pt x="177521" y="263178"/>
                        </a:cubicBezTo>
                        <a:cubicBezTo>
                          <a:pt x="192134" y="267353"/>
                          <a:pt x="194222" y="271529"/>
                          <a:pt x="202573" y="263178"/>
                        </a:cubicBezTo>
                        <a:cubicBezTo>
                          <a:pt x="210924" y="254827"/>
                          <a:pt x="225537" y="225600"/>
                          <a:pt x="227625" y="213074"/>
                        </a:cubicBezTo>
                        <a:cubicBezTo>
                          <a:pt x="229713" y="200548"/>
                          <a:pt x="223450" y="198460"/>
                          <a:pt x="215099" y="188022"/>
                        </a:cubicBezTo>
                        <a:cubicBezTo>
                          <a:pt x="206748" y="177584"/>
                          <a:pt x="177521" y="150444"/>
                          <a:pt x="177521" y="150444"/>
                        </a:cubicBezTo>
                        <a:cubicBezTo>
                          <a:pt x="164995" y="137918"/>
                          <a:pt x="142031" y="127480"/>
                          <a:pt x="139943" y="112866"/>
                        </a:cubicBezTo>
                        <a:cubicBezTo>
                          <a:pt x="137855" y="98252"/>
                          <a:pt x="158732" y="77376"/>
                          <a:pt x="164995" y="62762"/>
                        </a:cubicBezTo>
                        <a:cubicBezTo>
                          <a:pt x="171258" y="48148"/>
                          <a:pt x="156644" y="29359"/>
                          <a:pt x="177521" y="25184"/>
                        </a:cubicBezTo>
                        <a:cubicBezTo>
                          <a:pt x="198398" y="21009"/>
                          <a:pt x="271466" y="27272"/>
                          <a:pt x="290255" y="37710"/>
                        </a:cubicBezTo>
                        <a:cubicBezTo>
                          <a:pt x="309044" y="48148"/>
                          <a:pt x="290255" y="87814"/>
                          <a:pt x="290255" y="87814"/>
                        </a:cubicBezTo>
                        <a:lnTo>
                          <a:pt x="290255" y="175496"/>
                        </a:lnTo>
                        <a:lnTo>
                          <a:pt x="290255" y="200548"/>
                        </a:lnTo>
                        <a:lnTo>
                          <a:pt x="290255" y="100340"/>
                        </a:lnTo>
                        <a:cubicBezTo>
                          <a:pt x="290255" y="75288"/>
                          <a:pt x="267291" y="66937"/>
                          <a:pt x="290255" y="50236"/>
                        </a:cubicBezTo>
                        <a:cubicBezTo>
                          <a:pt x="313220" y="33535"/>
                          <a:pt x="402990" y="2220"/>
                          <a:pt x="428042" y="132"/>
                        </a:cubicBezTo>
                        <a:cubicBezTo>
                          <a:pt x="453094" y="-1956"/>
                          <a:pt x="438480" y="21009"/>
                          <a:pt x="440568" y="37710"/>
                        </a:cubicBezTo>
                        <a:cubicBezTo>
                          <a:pt x="442656" y="54411"/>
                          <a:pt x="440568" y="100340"/>
                          <a:pt x="440568" y="100340"/>
                        </a:cubicBezTo>
                        <a:cubicBezTo>
                          <a:pt x="440568" y="108691"/>
                          <a:pt x="419691" y="87814"/>
                          <a:pt x="440568" y="87814"/>
                        </a:cubicBezTo>
                        <a:cubicBezTo>
                          <a:pt x="461445" y="87814"/>
                          <a:pt x="540776" y="102428"/>
                          <a:pt x="565828" y="100340"/>
                        </a:cubicBezTo>
                        <a:cubicBezTo>
                          <a:pt x="590880" y="98252"/>
                          <a:pt x="582529" y="85726"/>
                          <a:pt x="590880" y="75288"/>
                        </a:cubicBezTo>
                        <a:cubicBezTo>
                          <a:pt x="599231" y="64850"/>
                          <a:pt x="615932" y="37710"/>
                          <a:pt x="615932" y="37710"/>
                        </a:cubicBezTo>
                        <a:lnTo>
                          <a:pt x="615932" y="37710"/>
                        </a:lnTo>
                        <a:lnTo>
                          <a:pt x="603406" y="3771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7" name="צורה חופשית 16"/>
                  <p:cNvSpPr/>
                  <p:nvPr/>
                </p:nvSpPr>
                <p:spPr>
                  <a:xfrm>
                    <a:off x="5224305" y="4295602"/>
                    <a:ext cx="425969" cy="352619"/>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20" name="אליפסה 19"/>
                <p:cNvSpPr/>
                <p:nvPr/>
              </p:nvSpPr>
              <p:spPr>
                <a:xfrm>
                  <a:off x="3620024" y="2786470"/>
                  <a:ext cx="511926" cy="662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0191" name="קבוצה 7175"/>
              <p:cNvGrpSpPr>
                <a:grpSpLocks/>
              </p:cNvGrpSpPr>
              <p:nvPr/>
            </p:nvGrpSpPr>
            <p:grpSpPr bwMode="auto">
              <a:xfrm>
                <a:off x="2152020" y="2944541"/>
                <a:ext cx="2218276" cy="3859833"/>
                <a:chOff x="929152" y="3057639"/>
                <a:chExt cx="2942943" cy="3859833"/>
              </a:xfrm>
            </p:grpSpPr>
            <p:grpSp>
              <p:nvGrpSpPr>
                <p:cNvPr id="11" name="קבוצה 70"/>
                <p:cNvGrpSpPr/>
                <p:nvPr/>
              </p:nvGrpSpPr>
              <p:grpSpPr>
                <a:xfrm>
                  <a:off x="929152" y="5372027"/>
                  <a:ext cx="2942943" cy="1545445"/>
                  <a:chOff x="1400456" y="4770782"/>
                  <a:chExt cx="1872208" cy="1545445"/>
                </a:xfrm>
                <a:solidFill>
                  <a:srgbClr val="996633"/>
                </a:solidFill>
              </p:grpSpPr>
              <p:grpSp>
                <p:nvGrpSpPr>
                  <p:cNvPr id="16" name="קבוצה 71"/>
                  <p:cNvGrpSpPr/>
                  <p:nvPr/>
                </p:nvGrpSpPr>
                <p:grpSpPr>
                  <a:xfrm>
                    <a:off x="1400456" y="4770782"/>
                    <a:ext cx="1872208" cy="1545445"/>
                    <a:chOff x="1400456" y="4770782"/>
                    <a:chExt cx="1872208" cy="1545445"/>
                  </a:xfrm>
                  <a:grpFill/>
                </p:grpSpPr>
                <p:sp>
                  <p:nvSpPr>
                    <p:cNvPr id="74" name="פחית 73"/>
                    <p:cNvSpPr/>
                    <p:nvPr/>
                  </p:nvSpPr>
                  <p:spPr>
                    <a:xfrm>
                      <a:off x="1400456" y="4771101"/>
                      <a:ext cx="1872208" cy="1543222"/>
                    </a:xfrm>
                    <a:prstGeom prst="can">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5" name="צורה חופשית 74"/>
                    <p:cNvSpPr/>
                    <p:nvPr/>
                  </p:nvSpPr>
                  <p:spPr>
                    <a:xfrm>
                      <a:off x="1551293" y="5176344"/>
                      <a:ext cx="1578860" cy="1110015"/>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6" name="צורה חופשית 75"/>
                    <p:cNvSpPr/>
                    <p:nvPr/>
                  </p:nvSpPr>
                  <p:spPr>
                    <a:xfrm>
                      <a:off x="1422599" y="5067327"/>
                      <a:ext cx="1821642" cy="1248900"/>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7" name="אליפסה 76"/>
                    <p:cNvSpPr/>
                    <p:nvPr/>
                  </p:nvSpPr>
                  <p:spPr>
                    <a:xfrm>
                      <a:off x="1551293" y="4842438"/>
                      <a:ext cx="1578860" cy="21683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8" name="צורה חופשית 77"/>
                    <p:cNvSpPr/>
                    <p:nvPr/>
                  </p:nvSpPr>
                  <p:spPr>
                    <a:xfrm>
                      <a:off x="1479045" y="4770782"/>
                      <a:ext cx="1773267" cy="372328"/>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73" name="צורה חופשית 72"/>
                  <p:cNvSpPr/>
                  <p:nvPr/>
                </p:nvSpPr>
                <p:spPr>
                  <a:xfrm>
                    <a:off x="1688648" y="4846577"/>
                    <a:ext cx="1193974" cy="230407"/>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0217" name="קבוצה 7173"/>
                <p:cNvGrpSpPr>
                  <a:grpSpLocks/>
                </p:cNvGrpSpPr>
                <p:nvPr/>
              </p:nvGrpSpPr>
              <p:grpSpPr bwMode="auto">
                <a:xfrm>
                  <a:off x="1166255" y="4254223"/>
                  <a:ext cx="2467037" cy="1547172"/>
                  <a:chOff x="1166255" y="4769055"/>
                  <a:chExt cx="2467037" cy="1547172"/>
                </a:xfrm>
              </p:grpSpPr>
              <p:grpSp>
                <p:nvGrpSpPr>
                  <p:cNvPr id="50229" name="קבוצה 7171"/>
                  <p:cNvGrpSpPr>
                    <a:grpSpLocks/>
                  </p:cNvGrpSpPr>
                  <p:nvPr/>
                </p:nvGrpSpPr>
                <p:grpSpPr bwMode="auto">
                  <a:xfrm>
                    <a:off x="1166255" y="4769055"/>
                    <a:ext cx="2467037" cy="1547172"/>
                    <a:chOff x="1166255" y="4769055"/>
                    <a:chExt cx="2467037" cy="1547172"/>
                  </a:xfrm>
                </p:grpSpPr>
                <p:sp>
                  <p:nvSpPr>
                    <p:cNvPr id="19" name="פחית 18"/>
                    <p:cNvSpPr/>
                    <p:nvPr/>
                  </p:nvSpPr>
                  <p:spPr>
                    <a:xfrm>
                      <a:off x="1166771" y="4770653"/>
                      <a:ext cx="2467292" cy="1602002"/>
                    </a:xfrm>
                    <a:prstGeom prst="can">
                      <a:avLst/>
                    </a:prstGeom>
                    <a:solidFill>
                      <a:srgbClr val="996600">
                        <a:alpha val="85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צורה חופשית 7167"/>
                    <p:cNvSpPr/>
                    <p:nvPr/>
                  </p:nvSpPr>
                  <p:spPr>
                    <a:xfrm>
                      <a:off x="1550777" y="5176970"/>
                      <a:ext cx="1579709" cy="1167046"/>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170" name="צורה חופשית 7169"/>
                    <p:cNvSpPr/>
                    <p:nvPr/>
                  </p:nvSpPr>
                  <p:spPr>
                    <a:xfrm>
                      <a:off x="1166771" y="5067784"/>
                      <a:ext cx="2467292" cy="1306662"/>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47" name="אליפסה 46"/>
                    <p:cNvSpPr/>
                    <p:nvPr/>
                  </p:nvSpPr>
                  <p:spPr>
                    <a:xfrm>
                      <a:off x="1550777" y="4842251"/>
                      <a:ext cx="1579709" cy="2165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1" name="צורה חופשית 7170"/>
                    <p:cNvSpPr/>
                    <p:nvPr/>
                  </p:nvSpPr>
                  <p:spPr>
                    <a:xfrm>
                      <a:off x="1166771" y="4768862"/>
                      <a:ext cx="2299433" cy="372309"/>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7173" name="צורה חופשית 7172"/>
                  <p:cNvSpPr/>
                  <p:nvPr/>
                </p:nvSpPr>
                <p:spPr>
                  <a:xfrm>
                    <a:off x="1688743" y="4845830"/>
                    <a:ext cx="1195705" cy="230903"/>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0218" name="קבוצה 7168"/>
                <p:cNvGrpSpPr>
                  <a:grpSpLocks/>
                </p:cNvGrpSpPr>
                <p:nvPr/>
              </p:nvGrpSpPr>
              <p:grpSpPr bwMode="auto">
                <a:xfrm>
                  <a:off x="1678664" y="3057639"/>
                  <a:ext cx="1378545" cy="1553559"/>
                  <a:chOff x="1391261" y="2691951"/>
                  <a:chExt cx="1378545" cy="1553559"/>
                </a:xfrm>
              </p:grpSpPr>
              <p:grpSp>
                <p:nvGrpSpPr>
                  <p:cNvPr id="50219" name="קבוצה 27"/>
                  <p:cNvGrpSpPr>
                    <a:grpSpLocks/>
                  </p:cNvGrpSpPr>
                  <p:nvPr/>
                </p:nvGrpSpPr>
                <p:grpSpPr bwMode="auto">
                  <a:xfrm>
                    <a:off x="1391261" y="2691951"/>
                    <a:ext cx="1378545" cy="1553559"/>
                    <a:chOff x="1644047" y="3241958"/>
                    <a:chExt cx="1378545" cy="1553559"/>
                  </a:xfrm>
                </p:grpSpPr>
                <p:sp>
                  <p:nvSpPr>
                    <p:cNvPr id="33" name="פחית 32"/>
                    <p:cNvSpPr/>
                    <p:nvPr/>
                  </p:nvSpPr>
                  <p:spPr>
                    <a:xfrm>
                      <a:off x="1670221" y="3249825"/>
                      <a:ext cx="1414151" cy="1546514"/>
                    </a:xfrm>
                    <a:prstGeom prst="can">
                      <a:avLst/>
                    </a:prstGeom>
                    <a:solidFill>
                      <a:srgbClr val="CC99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צורה חופשית 33"/>
                    <p:cNvSpPr/>
                    <p:nvPr/>
                  </p:nvSpPr>
                  <p:spPr>
                    <a:xfrm>
                      <a:off x="1644928" y="3299943"/>
                      <a:ext cx="1446342" cy="689130"/>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solidFill>
                      <a:schemeClr val="accent1">
                        <a:alpha val="25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5" name="צורה חופשית 34"/>
                    <p:cNvSpPr/>
                    <p:nvPr/>
                  </p:nvSpPr>
                  <p:spPr>
                    <a:xfrm>
                      <a:off x="1644928" y="3704471"/>
                      <a:ext cx="779507" cy="664071"/>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6" name="צורה חופשית 35"/>
                    <p:cNvSpPr/>
                    <p:nvPr/>
                  </p:nvSpPr>
                  <p:spPr>
                    <a:xfrm>
                      <a:off x="2279571" y="3999813"/>
                      <a:ext cx="818598" cy="680180"/>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7" name="צורה חופשית 36"/>
                    <p:cNvSpPr/>
                    <p:nvPr/>
                  </p:nvSpPr>
                  <p:spPr>
                    <a:xfrm>
                      <a:off x="1644928" y="4250406"/>
                      <a:ext cx="1407252" cy="522665"/>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8" name="צורה חופשית 37"/>
                    <p:cNvSpPr/>
                    <p:nvPr/>
                  </p:nvSpPr>
                  <p:spPr>
                    <a:xfrm>
                      <a:off x="2118611" y="4477728"/>
                      <a:ext cx="285129" cy="127087"/>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9" name="צורה חופשית 38"/>
                    <p:cNvSpPr/>
                    <p:nvPr/>
                  </p:nvSpPr>
                  <p:spPr>
                    <a:xfrm>
                      <a:off x="1697814" y="3242665"/>
                      <a:ext cx="1080733" cy="268492"/>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 name="connsiteX0" fmla="*/ 163165 w 601576"/>
                        <a:gd name="connsiteY0" fmla="*/ 400965 h 400965"/>
                        <a:gd name="connsiteX1" fmla="*/ 113061 w 601576"/>
                        <a:gd name="connsiteY1" fmla="*/ 375913 h 400965"/>
                        <a:gd name="connsiteX2" fmla="*/ 37905 w 601576"/>
                        <a:gd name="connsiteY2" fmla="*/ 375913 h 400965"/>
                        <a:gd name="connsiteX3" fmla="*/ 29222 w 601576"/>
                        <a:gd name="connsiteY3" fmla="*/ 350860 h 400965"/>
                        <a:gd name="connsiteX4" fmla="*/ 327 w 601576"/>
                        <a:gd name="connsiteY4" fmla="*/ 213074 h 400965"/>
                        <a:gd name="connsiteX5" fmla="*/ 50431 w 601576"/>
                        <a:gd name="connsiteY5" fmla="*/ 188022 h 400965"/>
                        <a:gd name="connsiteX6" fmla="*/ 100535 w 601576"/>
                        <a:gd name="connsiteY6" fmla="*/ 238126 h 400965"/>
                        <a:gd name="connsiteX7" fmla="*/ 163165 w 601576"/>
                        <a:gd name="connsiteY7" fmla="*/ 263178 h 400965"/>
                        <a:gd name="connsiteX8" fmla="*/ 188217 w 601576"/>
                        <a:gd name="connsiteY8" fmla="*/ 263178 h 400965"/>
                        <a:gd name="connsiteX9" fmla="*/ 213269 w 601576"/>
                        <a:gd name="connsiteY9" fmla="*/ 213074 h 400965"/>
                        <a:gd name="connsiteX10" fmla="*/ 200743 w 601576"/>
                        <a:gd name="connsiteY10" fmla="*/ 188022 h 400965"/>
                        <a:gd name="connsiteX11" fmla="*/ 163165 w 601576"/>
                        <a:gd name="connsiteY11" fmla="*/ 150444 h 400965"/>
                        <a:gd name="connsiteX12" fmla="*/ 125587 w 601576"/>
                        <a:gd name="connsiteY12" fmla="*/ 112866 h 400965"/>
                        <a:gd name="connsiteX13" fmla="*/ 150639 w 601576"/>
                        <a:gd name="connsiteY13" fmla="*/ 62762 h 400965"/>
                        <a:gd name="connsiteX14" fmla="*/ 163165 w 601576"/>
                        <a:gd name="connsiteY14" fmla="*/ 25184 h 400965"/>
                        <a:gd name="connsiteX15" fmla="*/ 275899 w 601576"/>
                        <a:gd name="connsiteY15" fmla="*/ 37710 h 400965"/>
                        <a:gd name="connsiteX16" fmla="*/ 275899 w 601576"/>
                        <a:gd name="connsiteY16" fmla="*/ 87814 h 400965"/>
                        <a:gd name="connsiteX17" fmla="*/ 275899 w 601576"/>
                        <a:gd name="connsiteY17" fmla="*/ 175496 h 400965"/>
                        <a:gd name="connsiteX18" fmla="*/ 275899 w 601576"/>
                        <a:gd name="connsiteY18" fmla="*/ 200548 h 400965"/>
                        <a:gd name="connsiteX19" fmla="*/ 275899 w 601576"/>
                        <a:gd name="connsiteY19" fmla="*/ 100340 h 400965"/>
                        <a:gd name="connsiteX20" fmla="*/ 275899 w 601576"/>
                        <a:gd name="connsiteY20" fmla="*/ 50236 h 400965"/>
                        <a:gd name="connsiteX21" fmla="*/ 413686 w 601576"/>
                        <a:gd name="connsiteY21" fmla="*/ 132 h 400965"/>
                        <a:gd name="connsiteX22" fmla="*/ 426212 w 601576"/>
                        <a:gd name="connsiteY22" fmla="*/ 37710 h 400965"/>
                        <a:gd name="connsiteX23" fmla="*/ 426212 w 601576"/>
                        <a:gd name="connsiteY23" fmla="*/ 100340 h 400965"/>
                        <a:gd name="connsiteX24" fmla="*/ 426212 w 601576"/>
                        <a:gd name="connsiteY24" fmla="*/ 87814 h 400965"/>
                        <a:gd name="connsiteX25" fmla="*/ 551472 w 601576"/>
                        <a:gd name="connsiteY25" fmla="*/ 100340 h 400965"/>
                        <a:gd name="connsiteX26" fmla="*/ 576524 w 601576"/>
                        <a:gd name="connsiteY26" fmla="*/ 75288 h 400965"/>
                        <a:gd name="connsiteX27" fmla="*/ 601576 w 601576"/>
                        <a:gd name="connsiteY27" fmla="*/ 37710 h 400965"/>
                        <a:gd name="connsiteX28" fmla="*/ 601576 w 601576"/>
                        <a:gd name="connsiteY28" fmla="*/ 37710 h 400965"/>
                        <a:gd name="connsiteX29" fmla="*/ 589050 w 601576"/>
                        <a:gd name="connsiteY29" fmla="*/ 37710 h 400965"/>
                        <a:gd name="connsiteX0" fmla="*/ 135196 w 573607"/>
                        <a:gd name="connsiteY0" fmla="*/ 400965 h 400965"/>
                        <a:gd name="connsiteX1" fmla="*/ 85092 w 573607"/>
                        <a:gd name="connsiteY1" fmla="*/ 375913 h 400965"/>
                        <a:gd name="connsiteX2" fmla="*/ 9936 w 573607"/>
                        <a:gd name="connsiteY2" fmla="*/ 375913 h 400965"/>
                        <a:gd name="connsiteX3" fmla="*/ 1253 w 573607"/>
                        <a:gd name="connsiteY3" fmla="*/ 350860 h 400965"/>
                        <a:gd name="connsiteX4" fmla="*/ 13780 w 573607"/>
                        <a:gd name="connsiteY4" fmla="*/ 213075 h 400965"/>
                        <a:gd name="connsiteX5" fmla="*/ 22462 w 573607"/>
                        <a:gd name="connsiteY5" fmla="*/ 188022 h 400965"/>
                        <a:gd name="connsiteX6" fmla="*/ 72566 w 573607"/>
                        <a:gd name="connsiteY6" fmla="*/ 238126 h 400965"/>
                        <a:gd name="connsiteX7" fmla="*/ 135196 w 573607"/>
                        <a:gd name="connsiteY7" fmla="*/ 263178 h 400965"/>
                        <a:gd name="connsiteX8" fmla="*/ 160248 w 573607"/>
                        <a:gd name="connsiteY8" fmla="*/ 263178 h 400965"/>
                        <a:gd name="connsiteX9" fmla="*/ 185300 w 573607"/>
                        <a:gd name="connsiteY9" fmla="*/ 213074 h 400965"/>
                        <a:gd name="connsiteX10" fmla="*/ 172774 w 573607"/>
                        <a:gd name="connsiteY10" fmla="*/ 188022 h 400965"/>
                        <a:gd name="connsiteX11" fmla="*/ 135196 w 573607"/>
                        <a:gd name="connsiteY11" fmla="*/ 150444 h 400965"/>
                        <a:gd name="connsiteX12" fmla="*/ 97618 w 573607"/>
                        <a:gd name="connsiteY12" fmla="*/ 112866 h 400965"/>
                        <a:gd name="connsiteX13" fmla="*/ 122670 w 573607"/>
                        <a:gd name="connsiteY13" fmla="*/ 62762 h 400965"/>
                        <a:gd name="connsiteX14" fmla="*/ 135196 w 573607"/>
                        <a:gd name="connsiteY14" fmla="*/ 25184 h 400965"/>
                        <a:gd name="connsiteX15" fmla="*/ 247930 w 573607"/>
                        <a:gd name="connsiteY15" fmla="*/ 37710 h 400965"/>
                        <a:gd name="connsiteX16" fmla="*/ 247930 w 573607"/>
                        <a:gd name="connsiteY16" fmla="*/ 87814 h 400965"/>
                        <a:gd name="connsiteX17" fmla="*/ 247930 w 573607"/>
                        <a:gd name="connsiteY17" fmla="*/ 175496 h 400965"/>
                        <a:gd name="connsiteX18" fmla="*/ 247930 w 573607"/>
                        <a:gd name="connsiteY18" fmla="*/ 200548 h 400965"/>
                        <a:gd name="connsiteX19" fmla="*/ 247930 w 573607"/>
                        <a:gd name="connsiteY19" fmla="*/ 100340 h 400965"/>
                        <a:gd name="connsiteX20" fmla="*/ 247930 w 573607"/>
                        <a:gd name="connsiteY20" fmla="*/ 50236 h 400965"/>
                        <a:gd name="connsiteX21" fmla="*/ 385717 w 573607"/>
                        <a:gd name="connsiteY21" fmla="*/ 132 h 400965"/>
                        <a:gd name="connsiteX22" fmla="*/ 398243 w 573607"/>
                        <a:gd name="connsiteY22" fmla="*/ 37710 h 400965"/>
                        <a:gd name="connsiteX23" fmla="*/ 398243 w 573607"/>
                        <a:gd name="connsiteY23" fmla="*/ 100340 h 400965"/>
                        <a:gd name="connsiteX24" fmla="*/ 398243 w 573607"/>
                        <a:gd name="connsiteY24" fmla="*/ 87814 h 400965"/>
                        <a:gd name="connsiteX25" fmla="*/ 523503 w 573607"/>
                        <a:gd name="connsiteY25" fmla="*/ 100340 h 400965"/>
                        <a:gd name="connsiteX26" fmla="*/ 548555 w 573607"/>
                        <a:gd name="connsiteY26" fmla="*/ 75288 h 400965"/>
                        <a:gd name="connsiteX27" fmla="*/ 573607 w 573607"/>
                        <a:gd name="connsiteY27" fmla="*/ 37710 h 400965"/>
                        <a:gd name="connsiteX28" fmla="*/ 573607 w 573607"/>
                        <a:gd name="connsiteY28" fmla="*/ 37710 h 400965"/>
                        <a:gd name="connsiteX29" fmla="*/ 561081 w 573607"/>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3607" h="400965">
                          <a:moveTo>
                            <a:pt x="135196" y="400965"/>
                          </a:moveTo>
                          <a:cubicBezTo>
                            <a:pt x="120582" y="390526"/>
                            <a:pt x="105969" y="380088"/>
                            <a:pt x="85092" y="375913"/>
                          </a:cubicBezTo>
                          <a:cubicBezTo>
                            <a:pt x="64215" y="371738"/>
                            <a:pt x="23909" y="380088"/>
                            <a:pt x="9936" y="375913"/>
                          </a:cubicBezTo>
                          <a:cubicBezTo>
                            <a:pt x="-4037" y="371738"/>
                            <a:pt x="612" y="378000"/>
                            <a:pt x="1253" y="350860"/>
                          </a:cubicBezTo>
                          <a:cubicBezTo>
                            <a:pt x="1894" y="323720"/>
                            <a:pt x="10245" y="240215"/>
                            <a:pt x="13780" y="213075"/>
                          </a:cubicBezTo>
                          <a:cubicBezTo>
                            <a:pt x="17315" y="185935"/>
                            <a:pt x="12664" y="183847"/>
                            <a:pt x="22462" y="188022"/>
                          </a:cubicBezTo>
                          <a:cubicBezTo>
                            <a:pt x="32260" y="192197"/>
                            <a:pt x="53777" y="225600"/>
                            <a:pt x="72566" y="238126"/>
                          </a:cubicBezTo>
                          <a:cubicBezTo>
                            <a:pt x="91355" y="250652"/>
                            <a:pt x="120583" y="259003"/>
                            <a:pt x="135196" y="263178"/>
                          </a:cubicBezTo>
                          <a:cubicBezTo>
                            <a:pt x="149809" y="267353"/>
                            <a:pt x="151897" y="271529"/>
                            <a:pt x="160248" y="263178"/>
                          </a:cubicBezTo>
                          <a:cubicBezTo>
                            <a:pt x="168599" y="254827"/>
                            <a:pt x="183212" y="225600"/>
                            <a:pt x="185300" y="213074"/>
                          </a:cubicBezTo>
                          <a:cubicBezTo>
                            <a:pt x="187388" y="200548"/>
                            <a:pt x="181125" y="198460"/>
                            <a:pt x="172774" y="188022"/>
                          </a:cubicBezTo>
                          <a:cubicBezTo>
                            <a:pt x="164423" y="177584"/>
                            <a:pt x="135196" y="150444"/>
                            <a:pt x="135196" y="150444"/>
                          </a:cubicBezTo>
                          <a:cubicBezTo>
                            <a:pt x="122670" y="137918"/>
                            <a:pt x="99706" y="127480"/>
                            <a:pt x="97618" y="112866"/>
                          </a:cubicBezTo>
                          <a:cubicBezTo>
                            <a:pt x="95530" y="98252"/>
                            <a:pt x="116407" y="77376"/>
                            <a:pt x="122670" y="62762"/>
                          </a:cubicBezTo>
                          <a:cubicBezTo>
                            <a:pt x="128933" y="48148"/>
                            <a:pt x="114319" y="29359"/>
                            <a:pt x="135196" y="25184"/>
                          </a:cubicBezTo>
                          <a:cubicBezTo>
                            <a:pt x="156073" y="21009"/>
                            <a:pt x="229141" y="27272"/>
                            <a:pt x="247930" y="37710"/>
                          </a:cubicBezTo>
                          <a:cubicBezTo>
                            <a:pt x="266719" y="48148"/>
                            <a:pt x="247930" y="87814"/>
                            <a:pt x="247930" y="87814"/>
                          </a:cubicBezTo>
                          <a:lnTo>
                            <a:pt x="247930" y="175496"/>
                          </a:lnTo>
                          <a:lnTo>
                            <a:pt x="247930" y="200548"/>
                          </a:lnTo>
                          <a:lnTo>
                            <a:pt x="247930" y="100340"/>
                          </a:lnTo>
                          <a:cubicBezTo>
                            <a:pt x="247930" y="75288"/>
                            <a:pt x="224966" y="66937"/>
                            <a:pt x="247930" y="50236"/>
                          </a:cubicBezTo>
                          <a:cubicBezTo>
                            <a:pt x="270895" y="33535"/>
                            <a:pt x="360665" y="2220"/>
                            <a:pt x="385717" y="132"/>
                          </a:cubicBezTo>
                          <a:cubicBezTo>
                            <a:pt x="410769" y="-1956"/>
                            <a:pt x="396155" y="21009"/>
                            <a:pt x="398243" y="37710"/>
                          </a:cubicBezTo>
                          <a:cubicBezTo>
                            <a:pt x="400331" y="54411"/>
                            <a:pt x="398243" y="100340"/>
                            <a:pt x="398243" y="100340"/>
                          </a:cubicBezTo>
                          <a:cubicBezTo>
                            <a:pt x="398243" y="108691"/>
                            <a:pt x="377366" y="87814"/>
                            <a:pt x="398243" y="87814"/>
                          </a:cubicBezTo>
                          <a:cubicBezTo>
                            <a:pt x="419120" y="87814"/>
                            <a:pt x="498451" y="102428"/>
                            <a:pt x="523503" y="100340"/>
                          </a:cubicBezTo>
                          <a:cubicBezTo>
                            <a:pt x="548555" y="98252"/>
                            <a:pt x="540204" y="85726"/>
                            <a:pt x="548555" y="75288"/>
                          </a:cubicBezTo>
                          <a:cubicBezTo>
                            <a:pt x="556906" y="64850"/>
                            <a:pt x="573607" y="37710"/>
                            <a:pt x="573607" y="37710"/>
                          </a:cubicBezTo>
                          <a:lnTo>
                            <a:pt x="573607" y="37710"/>
                          </a:lnTo>
                          <a:lnTo>
                            <a:pt x="561081" y="3771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40" name="צורה חופשית 39"/>
                    <p:cNvSpPr/>
                    <p:nvPr/>
                  </p:nvSpPr>
                  <p:spPr>
                    <a:xfrm>
                      <a:off x="2295666" y="3461038"/>
                      <a:ext cx="747316" cy="238064"/>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43" name="אליפסה 42"/>
                  <p:cNvSpPr/>
                  <p:nvPr/>
                </p:nvSpPr>
                <p:spPr>
                  <a:xfrm>
                    <a:off x="1518610" y="2749936"/>
                    <a:ext cx="1154315" cy="2183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50192" name="קבוצה 7184"/>
              <p:cNvGrpSpPr>
                <a:grpSpLocks/>
              </p:cNvGrpSpPr>
              <p:nvPr/>
            </p:nvGrpSpPr>
            <p:grpSpPr bwMode="auto">
              <a:xfrm>
                <a:off x="5146552" y="2705395"/>
                <a:ext cx="3276853" cy="3859833"/>
                <a:chOff x="4664840" y="2920884"/>
                <a:chExt cx="3276853" cy="3859833"/>
              </a:xfrm>
            </p:grpSpPr>
            <p:grpSp>
              <p:nvGrpSpPr>
                <p:cNvPr id="50193" name="קבוצה 79"/>
                <p:cNvGrpSpPr>
                  <a:grpSpLocks/>
                </p:cNvGrpSpPr>
                <p:nvPr/>
              </p:nvGrpSpPr>
              <p:grpSpPr bwMode="auto">
                <a:xfrm>
                  <a:off x="4664840" y="2920884"/>
                  <a:ext cx="3276853" cy="3859833"/>
                  <a:chOff x="929152" y="3057639"/>
                  <a:chExt cx="2942943" cy="3859833"/>
                </a:xfrm>
              </p:grpSpPr>
              <p:grpSp>
                <p:nvGrpSpPr>
                  <p:cNvPr id="28" name="קבוצה 80"/>
                  <p:cNvGrpSpPr/>
                  <p:nvPr/>
                </p:nvGrpSpPr>
                <p:grpSpPr>
                  <a:xfrm>
                    <a:off x="929152" y="5372027"/>
                    <a:ext cx="2942943" cy="1545445"/>
                    <a:chOff x="1400456" y="4770782"/>
                    <a:chExt cx="1872208" cy="1545445"/>
                  </a:xfrm>
                  <a:solidFill>
                    <a:srgbClr val="996633"/>
                  </a:solidFill>
                </p:grpSpPr>
                <p:grpSp>
                  <p:nvGrpSpPr>
                    <p:cNvPr id="29" name="קבוצה 100"/>
                    <p:cNvGrpSpPr/>
                    <p:nvPr/>
                  </p:nvGrpSpPr>
                  <p:grpSpPr>
                    <a:xfrm>
                      <a:off x="1400456" y="4770782"/>
                      <a:ext cx="1872208" cy="1545445"/>
                      <a:chOff x="1400456" y="4770782"/>
                      <a:chExt cx="1872208" cy="1545445"/>
                    </a:xfrm>
                    <a:grpFill/>
                  </p:grpSpPr>
                  <p:sp>
                    <p:nvSpPr>
                      <p:cNvPr id="103" name="פחית 102"/>
                      <p:cNvSpPr/>
                      <p:nvPr/>
                    </p:nvSpPr>
                    <p:spPr>
                      <a:xfrm>
                        <a:off x="1400456" y="4771101"/>
                        <a:ext cx="1872208" cy="1543222"/>
                      </a:xfrm>
                      <a:prstGeom prst="can">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4" name="צורה חופשית 103"/>
                      <p:cNvSpPr/>
                      <p:nvPr/>
                    </p:nvSpPr>
                    <p:spPr>
                      <a:xfrm>
                        <a:off x="1551293" y="5176344"/>
                        <a:ext cx="1578860" cy="1110015"/>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05" name="צורה חופשית 104"/>
                      <p:cNvSpPr/>
                      <p:nvPr/>
                    </p:nvSpPr>
                    <p:spPr>
                      <a:xfrm>
                        <a:off x="1428666" y="5067327"/>
                        <a:ext cx="1821642" cy="1248900"/>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06" name="אליפסה 105"/>
                      <p:cNvSpPr/>
                      <p:nvPr/>
                    </p:nvSpPr>
                    <p:spPr>
                      <a:xfrm>
                        <a:off x="1551293" y="4842438"/>
                        <a:ext cx="1578860" cy="21683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7" name="צורה חופשית 106"/>
                      <p:cNvSpPr/>
                      <p:nvPr/>
                    </p:nvSpPr>
                    <p:spPr>
                      <a:xfrm>
                        <a:off x="1479045" y="4770782"/>
                        <a:ext cx="1773267" cy="372328"/>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102" name="צורה חופשית 101"/>
                    <p:cNvSpPr/>
                    <p:nvPr/>
                  </p:nvSpPr>
                  <p:spPr>
                    <a:xfrm>
                      <a:off x="1688648" y="4846577"/>
                      <a:ext cx="1193974" cy="230407"/>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0197" name="קבוצה 81"/>
                  <p:cNvGrpSpPr>
                    <a:grpSpLocks/>
                  </p:cNvGrpSpPr>
                  <p:nvPr/>
                </p:nvGrpSpPr>
                <p:grpSpPr bwMode="auto">
                  <a:xfrm>
                    <a:off x="1409738" y="4197835"/>
                    <a:ext cx="1872599" cy="1603793"/>
                    <a:chOff x="1409738" y="4712667"/>
                    <a:chExt cx="1872599" cy="1603793"/>
                  </a:xfrm>
                </p:grpSpPr>
                <p:grpSp>
                  <p:nvGrpSpPr>
                    <p:cNvPr id="50209" name="קבוצה 93"/>
                    <p:cNvGrpSpPr>
                      <a:grpSpLocks/>
                    </p:cNvGrpSpPr>
                    <p:nvPr/>
                  </p:nvGrpSpPr>
                  <p:grpSpPr bwMode="auto">
                    <a:xfrm>
                      <a:off x="1409738" y="4712667"/>
                      <a:ext cx="1872599" cy="1603793"/>
                      <a:chOff x="1409738" y="4712667"/>
                      <a:chExt cx="1872599" cy="1603793"/>
                    </a:xfrm>
                  </p:grpSpPr>
                  <p:sp>
                    <p:nvSpPr>
                      <p:cNvPr id="96" name="פחית 95"/>
                      <p:cNvSpPr/>
                      <p:nvPr/>
                    </p:nvSpPr>
                    <p:spPr>
                      <a:xfrm>
                        <a:off x="1409541" y="4714458"/>
                        <a:ext cx="1872599" cy="1600213"/>
                      </a:xfrm>
                      <a:prstGeom prst="can">
                        <a:avLst/>
                      </a:prstGeom>
                      <a:solidFill>
                        <a:srgbClr val="996600">
                          <a:alpha val="85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7" name="צורה חופשית 96"/>
                      <p:cNvSpPr/>
                      <p:nvPr/>
                    </p:nvSpPr>
                    <p:spPr>
                      <a:xfrm>
                        <a:off x="1551192" y="5176264"/>
                        <a:ext cx="1578401" cy="1109767"/>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98" name="צורה חופשית 97"/>
                      <p:cNvSpPr/>
                      <p:nvPr/>
                    </p:nvSpPr>
                    <p:spPr>
                      <a:xfrm>
                        <a:off x="1421994" y="5067078"/>
                        <a:ext cx="1822788" cy="1249383"/>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99" name="אליפסה 98"/>
                      <p:cNvSpPr/>
                      <p:nvPr/>
                    </p:nvSpPr>
                    <p:spPr>
                      <a:xfrm>
                        <a:off x="1551192" y="4841544"/>
                        <a:ext cx="1578401" cy="2165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0" name="צורה חופשית 99"/>
                      <p:cNvSpPr/>
                      <p:nvPr/>
                    </p:nvSpPr>
                    <p:spPr>
                      <a:xfrm>
                        <a:off x="1425107" y="4712668"/>
                        <a:ext cx="1772976" cy="427797"/>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95" name="צורה חופשית 94"/>
                    <p:cNvSpPr/>
                    <p:nvPr/>
                  </p:nvSpPr>
                  <p:spPr>
                    <a:xfrm>
                      <a:off x="1688173" y="4845124"/>
                      <a:ext cx="1193919" cy="230903"/>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0198" name="קבוצה 82"/>
                  <p:cNvGrpSpPr>
                    <a:grpSpLocks/>
                  </p:cNvGrpSpPr>
                  <p:nvPr/>
                </p:nvGrpSpPr>
                <p:grpSpPr bwMode="auto">
                  <a:xfrm>
                    <a:off x="1678834" y="3057639"/>
                    <a:ext cx="1380909" cy="1553674"/>
                    <a:chOff x="1391431" y="2691951"/>
                    <a:chExt cx="1380909" cy="1553674"/>
                  </a:xfrm>
                </p:grpSpPr>
                <p:grpSp>
                  <p:nvGrpSpPr>
                    <p:cNvPr id="50199" name="קבוצה 83"/>
                    <p:cNvGrpSpPr>
                      <a:grpSpLocks/>
                    </p:cNvGrpSpPr>
                    <p:nvPr/>
                  </p:nvGrpSpPr>
                  <p:grpSpPr bwMode="auto">
                    <a:xfrm>
                      <a:off x="1391431" y="2691951"/>
                      <a:ext cx="1380909" cy="1553674"/>
                      <a:chOff x="1644217" y="3241958"/>
                      <a:chExt cx="1380909" cy="1553674"/>
                    </a:xfrm>
                  </p:grpSpPr>
                  <p:sp>
                    <p:nvSpPr>
                      <p:cNvPr id="86" name="פחית 85"/>
                      <p:cNvSpPr/>
                      <p:nvPr/>
                    </p:nvSpPr>
                    <p:spPr>
                      <a:xfrm>
                        <a:off x="1670680" y="3249118"/>
                        <a:ext cx="1337126" cy="1546514"/>
                      </a:xfrm>
                      <a:custGeom>
                        <a:avLst/>
                        <a:gdLst>
                          <a:gd name="connsiteX0" fmla="*/ 0 w 1490723"/>
                          <a:gd name="connsiteY0" fmla="*/ 186340 h 1546327"/>
                          <a:gd name="connsiteX1" fmla="*/ 745362 w 1490723"/>
                          <a:gd name="connsiteY1" fmla="*/ 372680 h 1546327"/>
                          <a:gd name="connsiteX2" fmla="*/ 1490724 w 1490723"/>
                          <a:gd name="connsiteY2" fmla="*/ 186340 h 1546327"/>
                          <a:gd name="connsiteX3" fmla="*/ 1490723 w 1490723"/>
                          <a:gd name="connsiteY3" fmla="*/ 1359987 h 1546327"/>
                          <a:gd name="connsiteX4" fmla="*/ 745361 w 1490723"/>
                          <a:gd name="connsiteY4" fmla="*/ 1546327 h 1546327"/>
                          <a:gd name="connsiteX5" fmla="*/ -1 w 1490723"/>
                          <a:gd name="connsiteY5" fmla="*/ 1359987 h 1546327"/>
                          <a:gd name="connsiteX6" fmla="*/ 0 w 1490723"/>
                          <a:gd name="connsiteY6" fmla="*/ 186340 h 1546327"/>
                          <a:gd name="connsiteX0" fmla="*/ 0 w 1490723"/>
                          <a:gd name="connsiteY0" fmla="*/ 186340 h 1546327"/>
                          <a:gd name="connsiteX1" fmla="*/ 745362 w 1490723"/>
                          <a:gd name="connsiteY1" fmla="*/ 0 h 1546327"/>
                          <a:gd name="connsiteX2" fmla="*/ 1490724 w 1490723"/>
                          <a:gd name="connsiteY2" fmla="*/ 186340 h 1546327"/>
                          <a:gd name="connsiteX3" fmla="*/ 745362 w 1490723"/>
                          <a:gd name="connsiteY3" fmla="*/ 372680 h 1546327"/>
                          <a:gd name="connsiteX4" fmla="*/ 0 w 1490723"/>
                          <a:gd name="connsiteY4" fmla="*/ 186340 h 1546327"/>
                          <a:gd name="connsiteX0" fmla="*/ 1490723 w 1490723"/>
                          <a:gd name="connsiteY0" fmla="*/ 186340 h 1546327"/>
                          <a:gd name="connsiteX1" fmla="*/ 745361 w 1490723"/>
                          <a:gd name="connsiteY1" fmla="*/ 372680 h 1546327"/>
                          <a:gd name="connsiteX2" fmla="*/ -1 w 1490723"/>
                          <a:gd name="connsiteY2" fmla="*/ 186340 h 1546327"/>
                          <a:gd name="connsiteX3" fmla="*/ 745361 w 1490723"/>
                          <a:gd name="connsiteY3" fmla="*/ 0 h 1546327"/>
                          <a:gd name="connsiteX4" fmla="*/ 1490723 w 1490723"/>
                          <a:gd name="connsiteY4" fmla="*/ 186340 h 1546327"/>
                          <a:gd name="connsiteX5" fmla="*/ 1490723 w 1490723"/>
                          <a:gd name="connsiteY5" fmla="*/ 1359987 h 1546327"/>
                          <a:gd name="connsiteX6" fmla="*/ 745361 w 1490723"/>
                          <a:gd name="connsiteY6" fmla="*/ 1546327 h 1546327"/>
                          <a:gd name="connsiteX7" fmla="*/ -1 w 1490723"/>
                          <a:gd name="connsiteY7" fmla="*/ 1359987 h 1546327"/>
                          <a:gd name="connsiteX8" fmla="*/ 0 w 1490723"/>
                          <a:gd name="connsiteY8" fmla="*/ 186340 h 1546327"/>
                          <a:gd name="connsiteX0" fmla="*/ 42 w 1490766"/>
                          <a:gd name="connsiteY0" fmla="*/ 186340 h 1546327"/>
                          <a:gd name="connsiteX1" fmla="*/ 745404 w 1490766"/>
                          <a:gd name="connsiteY1" fmla="*/ 372680 h 1546327"/>
                          <a:gd name="connsiteX2" fmla="*/ 1490766 w 1490766"/>
                          <a:gd name="connsiteY2" fmla="*/ 186340 h 1546327"/>
                          <a:gd name="connsiteX3" fmla="*/ 1490765 w 1490766"/>
                          <a:gd name="connsiteY3" fmla="*/ 1359987 h 1546327"/>
                          <a:gd name="connsiteX4" fmla="*/ 745403 w 1490766"/>
                          <a:gd name="connsiteY4" fmla="*/ 1546327 h 1546327"/>
                          <a:gd name="connsiteX5" fmla="*/ 41 w 1490766"/>
                          <a:gd name="connsiteY5" fmla="*/ 1359987 h 1546327"/>
                          <a:gd name="connsiteX6" fmla="*/ 42 w 1490766"/>
                          <a:gd name="connsiteY6" fmla="*/ 186340 h 1546327"/>
                          <a:gd name="connsiteX0" fmla="*/ 42 w 1490766"/>
                          <a:gd name="connsiteY0" fmla="*/ 186340 h 1546327"/>
                          <a:gd name="connsiteX1" fmla="*/ 745404 w 1490766"/>
                          <a:gd name="connsiteY1" fmla="*/ 0 h 1546327"/>
                          <a:gd name="connsiteX2" fmla="*/ 1490766 w 1490766"/>
                          <a:gd name="connsiteY2" fmla="*/ 186340 h 1546327"/>
                          <a:gd name="connsiteX3" fmla="*/ 745404 w 1490766"/>
                          <a:gd name="connsiteY3" fmla="*/ 372680 h 1546327"/>
                          <a:gd name="connsiteX4" fmla="*/ 42 w 1490766"/>
                          <a:gd name="connsiteY4" fmla="*/ 186340 h 1546327"/>
                          <a:gd name="connsiteX0" fmla="*/ 1490765 w 1490766"/>
                          <a:gd name="connsiteY0" fmla="*/ 186340 h 1546327"/>
                          <a:gd name="connsiteX1" fmla="*/ 720351 w 1490766"/>
                          <a:gd name="connsiteY1" fmla="*/ 472888 h 1546327"/>
                          <a:gd name="connsiteX2" fmla="*/ 41 w 1490766"/>
                          <a:gd name="connsiteY2" fmla="*/ 186340 h 1546327"/>
                          <a:gd name="connsiteX3" fmla="*/ 745403 w 1490766"/>
                          <a:gd name="connsiteY3" fmla="*/ 0 h 1546327"/>
                          <a:gd name="connsiteX4" fmla="*/ 1490765 w 1490766"/>
                          <a:gd name="connsiteY4" fmla="*/ 186340 h 1546327"/>
                          <a:gd name="connsiteX5" fmla="*/ 1490765 w 1490766"/>
                          <a:gd name="connsiteY5" fmla="*/ 1359987 h 1546327"/>
                          <a:gd name="connsiteX6" fmla="*/ 745403 w 1490766"/>
                          <a:gd name="connsiteY6" fmla="*/ 1546327 h 1546327"/>
                          <a:gd name="connsiteX7" fmla="*/ 41 w 1490766"/>
                          <a:gd name="connsiteY7" fmla="*/ 1359987 h 1546327"/>
                          <a:gd name="connsiteX8" fmla="*/ 42 w 1490766"/>
                          <a:gd name="connsiteY8" fmla="*/ 186340 h 154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766" h="1546327" stroke="0" extrusionOk="0">
                            <a:moveTo>
                              <a:pt x="42" y="186340"/>
                            </a:moveTo>
                            <a:cubicBezTo>
                              <a:pt x="42" y="289253"/>
                              <a:pt x="333752" y="372680"/>
                              <a:pt x="745404" y="372680"/>
                            </a:cubicBezTo>
                            <a:cubicBezTo>
                              <a:pt x="1157056" y="372680"/>
                              <a:pt x="1490766" y="289253"/>
                              <a:pt x="1490766" y="186340"/>
                            </a:cubicBezTo>
                            <a:cubicBezTo>
                              <a:pt x="1490766" y="577556"/>
                              <a:pt x="1490765" y="968771"/>
                              <a:pt x="1490765" y="1359987"/>
                            </a:cubicBezTo>
                            <a:cubicBezTo>
                              <a:pt x="1490765" y="1462900"/>
                              <a:pt x="1157055" y="1546327"/>
                              <a:pt x="745403" y="1546327"/>
                            </a:cubicBezTo>
                            <a:cubicBezTo>
                              <a:pt x="333751" y="1546327"/>
                              <a:pt x="41" y="1462900"/>
                              <a:pt x="41" y="1359987"/>
                            </a:cubicBezTo>
                            <a:cubicBezTo>
                              <a:pt x="41" y="968771"/>
                              <a:pt x="42" y="577556"/>
                              <a:pt x="42" y="186340"/>
                            </a:cubicBezTo>
                            <a:close/>
                          </a:path>
                          <a:path w="1490766" h="1546327" fill="lighten" stroke="0" extrusionOk="0">
                            <a:moveTo>
                              <a:pt x="42" y="186340"/>
                            </a:moveTo>
                            <a:cubicBezTo>
                              <a:pt x="42" y="83427"/>
                              <a:pt x="333752" y="0"/>
                              <a:pt x="745404" y="0"/>
                            </a:cubicBezTo>
                            <a:cubicBezTo>
                              <a:pt x="1157056" y="0"/>
                              <a:pt x="1490766" y="83427"/>
                              <a:pt x="1490766" y="186340"/>
                            </a:cubicBezTo>
                            <a:cubicBezTo>
                              <a:pt x="1490766" y="289253"/>
                              <a:pt x="1157056" y="372680"/>
                              <a:pt x="745404" y="372680"/>
                            </a:cubicBezTo>
                            <a:cubicBezTo>
                              <a:pt x="333752" y="372680"/>
                              <a:pt x="42" y="289253"/>
                              <a:pt x="42" y="186340"/>
                            </a:cubicBezTo>
                            <a:close/>
                          </a:path>
                          <a:path w="1490766" h="1546327" fill="none" extrusionOk="0">
                            <a:moveTo>
                              <a:pt x="1490765" y="186340"/>
                            </a:moveTo>
                            <a:cubicBezTo>
                              <a:pt x="1490765" y="289253"/>
                              <a:pt x="1132003" y="472888"/>
                              <a:pt x="720351" y="472888"/>
                            </a:cubicBezTo>
                            <a:cubicBezTo>
                              <a:pt x="308699" y="472888"/>
                              <a:pt x="-4134" y="265155"/>
                              <a:pt x="41" y="186340"/>
                            </a:cubicBezTo>
                            <a:cubicBezTo>
                              <a:pt x="4216" y="107525"/>
                              <a:pt x="333751" y="0"/>
                              <a:pt x="745403" y="0"/>
                            </a:cubicBezTo>
                            <a:cubicBezTo>
                              <a:pt x="1157055" y="0"/>
                              <a:pt x="1490765" y="83427"/>
                              <a:pt x="1490765" y="186340"/>
                            </a:cubicBezTo>
                            <a:lnTo>
                              <a:pt x="1490765" y="1359987"/>
                            </a:lnTo>
                            <a:cubicBezTo>
                              <a:pt x="1490765" y="1462900"/>
                              <a:pt x="1157055" y="1546327"/>
                              <a:pt x="745403" y="1546327"/>
                            </a:cubicBezTo>
                            <a:cubicBezTo>
                              <a:pt x="333751" y="1546327"/>
                              <a:pt x="41" y="1462900"/>
                              <a:pt x="41" y="1359987"/>
                            </a:cubicBezTo>
                            <a:cubicBezTo>
                              <a:pt x="41" y="968771"/>
                              <a:pt x="42" y="577556"/>
                              <a:pt x="42" y="186340"/>
                            </a:cubicBezTo>
                          </a:path>
                        </a:pathLst>
                      </a:custGeom>
                      <a:solidFill>
                        <a:srgbClr val="CC99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צורה חופשית 86"/>
                      <p:cNvSpPr/>
                      <p:nvPr/>
                    </p:nvSpPr>
                    <p:spPr>
                      <a:xfrm>
                        <a:off x="1653557" y="3299236"/>
                        <a:ext cx="1371372" cy="689130"/>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solidFill>
                        <a:schemeClr val="accent1">
                          <a:alpha val="25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88" name="צורה חופשית 87"/>
                      <p:cNvSpPr/>
                      <p:nvPr/>
                    </p:nvSpPr>
                    <p:spPr>
                      <a:xfrm>
                        <a:off x="1644217" y="3703764"/>
                        <a:ext cx="705144" cy="664071"/>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89" name="צורה חופשית 88"/>
                      <p:cNvSpPr/>
                      <p:nvPr/>
                    </p:nvSpPr>
                    <p:spPr>
                      <a:xfrm>
                        <a:off x="2204596" y="3999106"/>
                        <a:ext cx="817220" cy="680180"/>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90" name="צורה חופשית 89"/>
                      <p:cNvSpPr/>
                      <p:nvPr/>
                    </p:nvSpPr>
                    <p:spPr>
                      <a:xfrm>
                        <a:off x="1644217" y="4249699"/>
                        <a:ext cx="1332457" cy="522665"/>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91" name="צורה חופשית 90"/>
                      <p:cNvSpPr/>
                      <p:nvPr/>
                    </p:nvSpPr>
                    <p:spPr>
                      <a:xfrm>
                        <a:off x="2044266" y="4477021"/>
                        <a:ext cx="284859" cy="127087"/>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92" name="צורה חופשית 91"/>
                      <p:cNvSpPr/>
                      <p:nvPr/>
                    </p:nvSpPr>
                    <p:spPr>
                      <a:xfrm>
                        <a:off x="1700255" y="3241958"/>
                        <a:ext cx="1002456" cy="268492"/>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 name="connsiteX0" fmla="*/ 175422 w 613833"/>
                          <a:gd name="connsiteY0" fmla="*/ 400965 h 400965"/>
                          <a:gd name="connsiteX1" fmla="*/ 125318 w 613833"/>
                          <a:gd name="connsiteY1" fmla="*/ 375913 h 400965"/>
                          <a:gd name="connsiteX2" fmla="*/ 50162 w 613833"/>
                          <a:gd name="connsiteY2" fmla="*/ 375913 h 400965"/>
                          <a:gd name="connsiteX3" fmla="*/ 58 w 613833"/>
                          <a:gd name="connsiteY3" fmla="*/ 350860 h 400965"/>
                          <a:gd name="connsiteX4" fmla="*/ 40624 w 613833"/>
                          <a:gd name="connsiteY4" fmla="*/ 213075 h 400965"/>
                          <a:gd name="connsiteX5" fmla="*/ 62688 w 613833"/>
                          <a:gd name="connsiteY5" fmla="*/ 188022 h 400965"/>
                          <a:gd name="connsiteX6" fmla="*/ 112792 w 613833"/>
                          <a:gd name="connsiteY6" fmla="*/ 238126 h 400965"/>
                          <a:gd name="connsiteX7" fmla="*/ 175422 w 613833"/>
                          <a:gd name="connsiteY7" fmla="*/ 263178 h 400965"/>
                          <a:gd name="connsiteX8" fmla="*/ 200474 w 613833"/>
                          <a:gd name="connsiteY8" fmla="*/ 263178 h 400965"/>
                          <a:gd name="connsiteX9" fmla="*/ 225526 w 613833"/>
                          <a:gd name="connsiteY9" fmla="*/ 213074 h 400965"/>
                          <a:gd name="connsiteX10" fmla="*/ 213000 w 613833"/>
                          <a:gd name="connsiteY10" fmla="*/ 188022 h 400965"/>
                          <a:gd name="connsiteX11" fmla="*/ 175422 w 613833"/>
                          <a:gd name="connsiteY11" fmla="*/ 150444 h 400965"/>
                          <a:gd name="connsiteX12" fmla="*/ 137844 w 613833"/>
                          <a:gd name="connsiteY12" fmla="*/ 112866 h 400965"/>
                          <a:gd name="connsiteX13" fmla="*/ 162896 w 613833"/>
                          <a:gd name="connsiteY13" fmla="*/ 62762 h 400965"/>
                          <a:gd name="connsiteX14" fmla="*/ 175422 w 613833"/>
                          <a:gd name="connsiteY14" fmla="*/ 25184 h 400965"/>
                          <a:gd name="connsiteX15" fmla="*/ 288156 w 613833"/>
                          <a:gd name="connsiteY15" fmla="*/ 37710 h 400965"/>
                          <a:gd name="connsiteX16" fmla="*/ 288156 w 613833"/>
                          <a:gd name="connsiteY16" fmla="*/ 87814 h 400965"/>
                          <a:gd name="connsiteX17" fmla="*/ 288156 w 613833"/>
                          <a:gd name="connsiteY17" fmla="*/ 175496 h 400965"/>
                          <a:gd name="connsiteX18" fmla="*/ 288156 w 613833"/>
                          <a:gd name="connsiteY18" fmla="*/ 200548 h 400965"/>
                          <a:gd name="connsiteX19" fmla="*/ 288156 w 613833"/>
                          <a:gd name="connsiteY19" fmla="*/ 100340 h 400965"/>
                          <a:gd name="connsiteX20" fmla="*/ 288156 w 613833"/>
                          <a:gd name="connsiteY20" fmla="*/ 50236 h 400965"/>
                          <a:gd name="connsiteX21" fmla="*/ 425943 w 613833"/>
                          <a:gd name="connsiteY21" fmla="*/ 132 h 400965"/>
                          <a:gd name="connsiteX22" fmla="*/ 438469 w 613833"/>
                          <a:gd name="connsiteY22" fmla="*/ 37710 h 400965"/>
                          <a:gd name="connsiteX23" fmla="*/ 438469 w 613833"/>
                          <a:gd name="connsiteY23" fmla="*/ 100340 h 400965"/>
                          <a:gd name="connsiteX24" fmla="*/ 438469 w 613833"/>
                          <a:gd name="connsiteY24" fmla="*/ 87814 h 400965"/>
                          <a:gd name="connsiteX25" fmla="*/ 563729 w 613833"/>
                          <a:gd name="connsiteY25" fmla="*/ 100340 h 400965"/>
                          <a:gd name="connsiteX26" fmla="*/ 588781 w 613833"/>
                          <a:gd name="connsiteY26" fmla="*/ 75288 h 400965"/>
                          <a:gd name="connsiteX27" fmla="*/ 613833 w 613833"/>
                          <a:gd name="connsiteY27" fmla="*/ 37710 h 400965"/>
                          <a:gd name="connsiteX28" fmla="*/ 613833 w 613833"/>
                          <a:gd name="connsiteY28" fmla="*/ 37710 h 400965"/>
                          <a:gd name="connsiteX29" fmla="*/ 601307 w 613833"/>
                          <a:gd name="connsiteY29" fmla="*/ 37710 h 400965"/>
                          <a:gd name="connsiteX0" fmla="*/ 136291 w 574702"/>
                          <a:gd name="connsiteY0" fmla="*/ 400965 h 400965"/>
                          <a:gd name="connsiteX1" fmla="*/ 86187 w 574702"/>
                          <a:gd name="connsiteY1" fmla="*/ 375913 h 400965"/>
                          <a:gd name="connsiteX2" fmla="*/ 11031 w 574702"/>
                          <a:gd name="connsiteY2" fmla="*/ 375913 h 400965"/>
                          <a:gd name="connsiteX3" fmla="*/ 2988 w 574702"/>
                          <a:gd name="connsiteY3" fmla="*/ 350860 h 400965"/>
                          <a:gd name="connsiteX4" fmla="*/ 1493 w 574702"/>
                          <a:gd name="connsiteY4" fmla="*/ 213075 h 400965"/>
                          <a:gd name="connsiteX5" fmla="*/ 23557 w 574702"/>
                          <a:gd name="connsiteY5" fmla="*/ 188022 h 400965"/>
                          <a:gd name="connsiteX6" fmla="*/ 73661 w 574702"/>
                          <a:gd name="connsiteY6" fmla="*/ 238126 h 400965"/>
                          <a:gd name="connsiteX7" fmla="*/ 136291 w 574702"/>
                          <a:gd name="connsiteY7" fmla="*/ 263178 h 400965"/>
                          <a:gd name="connsiteX8" fmla="*/ 161343 w 574702"/>
                          <a:gd name="connsiteY8" fmla="*/ 263178 h 400965"/>
                          <a:gd name="connsiteX9" fmla="*/ 186395 w 574702"/>
                          <a:gd name="connsiteY9" fmla="*/ 213074 h 400965"/>
                          <a:gd name="connsiteX10" fmla="*/ 173869 w 574702"/>
                          <a:gd name="connsiteY10" fmla="*/ 188022 h 400965"/>
                          <a:gd name="connsiteX11" fmla="*/ 136291 w 574702"/>
                          <a:gd name="connsiteY11" fmla="*/ 150444 h 400965"/>
                          <a:gd name="connsiteX12" fmla="*/ 98713 w 574702"/>
                          <a:gd name="connsiteY12" fmla="*/ 112866 h 400965"/>
                          <a:gd name="connsiteX13" fmla="*/ 123765 w 574702"/>
                          <a:gd name="connsiteY13" fmla="*/ 62762 h 400965"/>
                          <a:gd name="connsiteX14" fmla="*/ 136291 w 574702"/>
                          <a:gd name="connsiteY14" fmla="*/ 25184 h 400965"/>
                          <a:gd name="connsiteX15" fmla="*/ 249025 w 574702"/>
                          <a:gd name="connsiteY15" fmla="*/ 37710 h 400965"/>
                          <a:gd name="connsiteX16" fmla="*/ 249025 w 574702"/>
                          <a:gd name="connsiteY16" fmla="*/ 87814 h 400965"/>
                          <a:gd name="connsiteX17" fmla="*/ 249025 w 574702"/>
                          <a:gd name="connsiteY17" fmla="*/ 175496 h 400965"/>
                          <a:gd name="connsiteX18" fmla="*/ 249025 w 574702"/>
                          <a:gd name="connsiteY18" fmla="*/ 200548 h 400965"/>
                          <a:gd name="connsiteX19" fmla="*/ 249025 w 574702"/>
                          <a:gd name="connsiteY19" fmla="*/ 100340 h 400965"/>
                          <a:gd name="connsiteX20" fmla="*/ 249025 w 574702"/>
                          <a:gd name="connsiteY20" fmla="*/ 50236 h 400965"/>
                          <a:gd name="connsiteX21" fmla="*/ 386812 w 574702"/>
                          <a:gd name="connsiteY21" fmla="*/ 132 h 400965"/>
                          <a:gd name="connsiteX22" fmla="*/ 399338 w 574702"/>
                          <a:gd name="connsiteY22" fmla="*/ 37710 h 400965"/>
                          <a:gd name="connsiteX23" fmla="*/ 399338 w 574702"/>
                          <a:gd name="connsiteY23" fmla="*/ 100340 h 400965"/>
                          <a:gd name="connsiteX24" fmla="*/ 399338 w 574702"/>
                          <a:gd name="connsiteY24" fmla="*/ 87814 h 400965"/>
                          <a:gd name="connsiteX25" fmla="*/ 524598 w 574702"/>
                          <a:gd name="connsiteY25" fmla="*/ 100340 h 400965"/>
                          <a:gd name="connsiteX26" fmla="*/ 549650 w 574702"/>
                          <a:gd name="connsiteY26" fmla="*/ 75288 h 400965"/>
                          <a:gd name="connsiteX27" fmla="*/ 574702 w 574702"/>
                          <a:gd name="connsiteY27" fmla="*/ 37710 h 400965"/>
                          <a:gd name="connsiteX28" fmla="*/ 574702 w 574702"/>
                          <a:gd name="connsiteY28" fmla="*/ 37710 h 400965"/>
                          <a:gd name="connsiteX29" fmla="*/ 562176 w 574702"/>
                          <a:gd name="connsiteY29" fmla="*/ 37710 h 400965"/>
                          <a:gd name="connsiteX0" fmla="*/ 137846 w 576257"/>
                          <a:gd name="connsiteY0" fmla="*/ 400965 h 400965"/>
                          <a:gd name="connsiteX1" fmla="*/ 87742 w 576257"/>
                          <a:gd name="connsiteY1" fmla="*/ 375913 h 400965"/>
                          <a:gd name="connsiteX2" fmla="*/ 12586 w 576257"/>
                          <a:gd name="connsiteY2" fmla="*/ 375913 h 400965"/>
                          <a:gd name="connsiteX3" fmla="*/ 4543 w 576257"/>
                          <a:gd name="connsiteY3" fmla="*/ 350860 h 400965"/>
                          <a:gd name="connsiteX4" fmla="*/ 3048 w 576257"/>
                          <a:gd name="connsiteY4" fmla="*/ 213075 h 400965"/>
                          <a:gd name="connsiteX5" fmla="*/ 46143 w 576257"/>
                          <a:gd name="connsiteY5" fmla="*/ 272179 h 400965"/>
                          <a:gd name="connsiteX6" fmla="*/ 75216 w 576257"/>
                          <a:gd name="connsiteY6" fmla="*/ 238126 h 400965"/>
                          <a:gd name="connsiteX7" fmla="*/ 137846 w 576257"/>
                          <a:gd name="connsiteY7" fmla="*/ 263178 h 400965"/>
                          <a:gd name="connsiteX8" fmla="*/ 162898 w 576257"/>
                          <a:gd name="connsiteY8" fmla="*/ 263178 h 400965"/>
                          <a:gd name="connsiteX9" fmla="*/ 187950 w 576257"/>
                          <a:gd name="connsiteY9" fmla="*/ 213074 h 400965"/>
                          <a:gd name="connsiteX10" fmla="*/ 175424 w 576257"/>
                          <a:gd name="connsiteY10" fmla="*/ 188022 h 400965"/>
                          <a:gd name="connsiteX11" fmla="*/ 137846 w 576257"/>
                          <a:gd name="connsiteY11" fmla="*/ 150444 h 400965"/>
                          <a:gd name="connsiteX12" fmla="*/ 100268 w 576257"/>
                          <a:gd name="connsiteY12" fmla="*/ 112866 h 400965"/>
                          <a:gd name="connsiteX13" fmla="*/ 125320 w 576257"/>
                          <a:gd name="connsiteY13" fmla="*/ 62762 h 400965"/>
                          <a:gd name="connsiteX14" fmla="*/ 137846 w 576257"/>
                          <a:gd name="connsiteY14" fmla="*/ 25184 h 400965"/>
                          <a:gd name="connsiteX15" fmla="*/ 250580 w 576257"/>
                          <a:gd name="connsiteY15" fmla="*/ 37710 h 400965"/>
                          <a:gd name="connsiteX16" fmla="*/ 250580 w 576257"/>
                          <a:gd name="connsiteY16" fmla="*/ 87814 h 400965"/>
                          <a:gd name="connsiteX17" fmla="*/ 250580 w 576257"/>
                          <a:gd name="connsiteY17" fmla="*/ 175496 h 400965"/>
                          <a:gd name="connsiteX18" fmla="*/ 250580 w 576257"/>
                          <a:gd name="connsiteY18" fmla="*/ 200548 h 400965"/>
                          <a:gd name="connsiteX19" fmla="*/ 250580 w 576257"/>
                          <a:gd name="connsiteY19" fmla="*/ 100340 h 400965"/>
                          <a:gd name="connsiteX20" fmla="*/ 250580 w 576257"/>
                          <a:gd name="connsiteY20" fmla="*/ 50236 h 400965"/>
                          <a:gd name="connsiteX21" fmla="*/ 388367 w 576257"/>
                          <a:gd name="connsiteY21" fmla="*/ 132 h 400965"/>
                          <a:gd name="connsiteX22" fmla="*/ 400893 w 576257"/>
                          <a:gd name="connsiteY22" fmla="*/ 37710 h 400965"/>
                          <a:gd name="connsiteX23" fmla="*/ 400893 w 576257"/>
                          <a:gd name="connsiteY23" fmla="*/ 100340 h 400965"/>
                          <a:gd name="connsiteX24" fmla="*/ 400893 w 576257"/>
                          <a:gd name="connsiteY24" fmla="*/ 87814 h 400965"/>
                          <a:gd name="connsiteX25" fmla="*/ 526153 w 576257"/>
                          <a:gd name="connsiteY25" fmla="*/ 100340 h 400965"/>
                          <a:gd name="connsiteX26" fmla="*/ 551205 w 576257"/>
                          <a:gd name="connsiteY26" fmla="*/ 75288 h 400965"/>
                          <a:gd name="connsiteX27" fmla="*/ 576257 w 576257"/>
                          <a:gd name="connsiteY27" fmla="*/ 37710 h 400965"/>
                          <a:gd name="connsiteX28" fmla="*/ 576257 w 576257"/>
                          <a:gd name="connsiteY28" fmla="*/ 37710 h 400965"/>
                          <a:gd name="connsiteX29" fmla="*/ 563731 w 576257"/>
                          <a:gd name="connsiteY29" fmla="*/ 37710 h 400965"/>
                          <a:gd name="connsiteX0" fmla="*/ 134348 w 572759"/>
                          <a:gd name="connsiteY0" fmla="*/ 400965 h 400965"/>
                          <a:gd name="connsiteX1" fmla="*/ 84244 w 572759"/>
                          <a:gd name="connsiteY1" fmla="*/ 375913 h 400965"/>
                          <a:gd name="connsiteX2" fmla="*/ 9088 w 572759"/>
                          <a:gd name="connsiteY2" fmla="*/ 375913 h 400965"/>
                          <a:gd name="connsiteX3" fmla="*/ 1045 w 572759"/>
                          <a:gd name="connsiteY3" fmla="*/ 350860 h 400965"/>
                          <a:gd name="connsiteX4" fmla="*/ 6560 w 572759"/>
                          <a:gd name="connsiteY4" fmla="*/ 318271 h 400965"/>
                          <a:gd name="connsiteX5" fmla="*/ 42645 w 572759"/>
                          <a:gd name="connsiteY5" fmla="*/ 272179 h 400965"/>
                          <a:gd name="connsiteX6" fmla="*/ 71718 w 572759"/>
                          <a:gd name="connsiteY6" fmla="*/ 238126 h 400965"/>
                          <a:gd name="connsiteX7" fmla="*/ 134348 w 572759"/>
                          <a:gd name="connsiteY7" fmla="*/ 263178 h 400965"/>
                          <a:gd name="connsiteX8" fmla="*/ 159400 w 572759"/>
                          <a:gd name="connsiteY8" fmla="*/ 263178 h 400965"/>
                          <a:gd name="connsiteX9" fmla="*/ 184452 w 572759"/>
                          <a:gd name="connsiteY9" fmla="*/ 213074 h 400965"/>
                          <a:gd name="connsiteX10" fmla="*/ 171926 w 572759"/>
                          <a:gd name="connsiteY10" fmla="*/ 188022 h 400965"/>
                          <a:gd name="connsiteX11" fmla="*/ 134348 w 572759"/>
                          <a:gd name="connsiteY11" fmla="*/ 150444 h 400965"/>
                          <a:gd name="connsiteX12" fmla="*/ 96770 w 572759"/>
                          <a:gd name="connsiteY12" fmla="*/ 112866 h 400965"/>
                          <a:gd name="connsiteX13" fmla="*/ 121822 w 572759"/>
                          <a:gd name="connsiteY13" fmla="*/ 62762 h 400965"/>
                          <a:gd name="connsiteX14" fmla="*/ 134348 w 572759"/>
                          <a:gd name="connsiteY14" fmla="*/ 25184 h 400965"/>
                          <a:gd name="connsiteX15" fmla="*/ 247082 w 572759"/>
                          <a:gd name="connsiteY15" fmla="*/ 37710 h 400965"/>
                          <a:gd name="connsiteX16" fmla="*/ 247082 w 572759"/>
                          <a:gd name="connsiteY16" fmla="*/ 87814 h 400965"/>
                          <a:gd name="connsiteX17" fmla="*/ 247082 w 572759"/>
                          <a:gd name="connsiteY17" fmla="*/ 175496 h 400965"/>
                          <a:gd name="connsiteX18" fmla="*/ 247082 w 572759"/>
                          <a:gd name="connsiteY18" fmla="*/ 200548 h 400965"/>
                          <a:gd name="connsiteX19" fmla="*/ 247082 w 572759"/>
                          <a:gd name="connsiteY19" fmla="*/ 100340 h 400965"/>
                          <a:gd name="connsiteX20" fmla="*/ 247082 w 572759"/>
                          <a:gd name="connsiteY20" fmla="*/ 50236 h 400965"/>
                          <a:gd name="connsiteX21" fmla="*/ 384869 w 572759"/>
                          <a:gd name="connsiteY21" fmla="*/ 132 h 400965"/>
                          <a:gd name="connsiteX22" fmla="*/ 397395 w 572759"/>
                          <a:gd name="connsiteY22" fmla="*/ 37710 h 400965"/>
                          <a:gd name="connsiteX23" fmla="*/ 397395 w 572759"/>
                          <a:gd name="connsiteY23" fmla="*/ 100340 h 400965"/>
                          <a:gd name="connsiteX24" fmla="*/ 397395 w 572759"/>
                          <a:gd name="connsiteY24" fmla="*/ 87814 h 400965"/>
                          <a:gd name="connsiteX25" fmla="*/ 522655 w 572759"/>
                          <a:gd name="connsiteY25" fmla="*/ 100340 h 400965"/>
                          <a:gd name="connsiteX26" fmla="*/ 547707 w 572759"/>
                          <a:gd name="connsiteY26" fmla="*/ 75288 h 400965"/>
                          <a:gd name="connsiteX27" fmla="*/ 572759 w 572759"/>
                          <a:gd name="connsiteY27" fmla="*/ 37710 h 400965"/>
                          <a:gd name="connsiteX28" fmla="*/ 572759 w 572759"/>
                          <a:gd name="connsiteY28" fmla="*/ 37710 h 400965"/>
                          <a:gd name="connsiteX29" fmla="*/ 560233 w 572759"/>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759" h="400965">
                            <a:moveTo>
                              <a:pt x="134348" y="400965"/>
                            </a:moveTo>
                            <a:cubicBezTo>
                              <a:pt x="119734" y="390526"/>
                              <a:pt x="105121" y="380088"/>
                              <a:pt x="84244" y="375913"/>
                            </a:cubicBezTo>
                            <a:cubicBezTo>
                              <a:pt x="63367" y="371738"/>
                              <a:pt x="22955" y="380089"/>
                              <a:pt x="9088" y="375913"/>
                            </a:cubicBezTo>
                            <a:cubicBezTo>
                              <a:pt x="-4778" y="371738"/>
                              <a:pt x="1466" y="360467"/>
                              <a:pt x="1045" y="350860"/>
                            </a:cubicBezTo>
                            <a:cubicBezTo>
                              <a:pt x="624" y="341253"/>
                              <a:pt x="-373" y="331384"/>
                              <a:pt x="6560" y="318271"/>
                            </a:cubicBezTo>
                            <a:cubicBezTo>
                              <a:pt x="13493" y="305158"/>
                              <a:pt x="31785" y="285536"/>
                              <a:pt x="42645" y="272179"/>
                            </a:cubicBezTo>
                            <a:cubicBezTo>
                              <a:pt x="53505" y="258822"/>
                              <a:pt x="56434" y="239626"/>
                              <a:pt x="71718" y="238126"/>
                            </a:cubicBezTo>
                            <a:cubicBezTo>
                              <a:pt x="87002" y="236626"/>
                              <a:pt x="119735" y="259003"/>
                              <a:pt x="134348" y="263178"/>
                            </a:cubicBezTo>
                            <a:cubicBezTo>
                              <a:pt x="148961" y="267353"/>
                              <a:pt x="151049" y="271529"/>
                              <a:pt x="159400" y="263178"/>
                            </a:cubicBezTo>
                            <a:cubicBezTo>
                              <a:pt x="167751" y="254827"/>
                              <a:pt x="182364" y="225600"/>
                              <a:pt x="184452" y="213074"/>
                            </a:cubicBezTo>
                            <a:cubicBezTo>
                              <a:pt x="186540" y="200548"/>
                              <a:pt x="180277" y="198460"/>
                              <a:pt x="171926" y="188022"/>
                            </a:cubicBezTo>
                            <a:cubicBezTo>
                              <a:pt x="163575" y="177584"/>
                              <a:pt x="134348" y="150444"/>
                              <a:pt x="134348" y="150444"/>
                            </a:cubicBezTo>
                            <a:cubicBezTo>
                              <a:pt x="121822" y="137918"/>
                              <a:pt x="98858" y="127480"/>
                              <a:pt x="96770" y="112866"/>
                            </a:cubicBezTo>
                            <a:cubicBezTo>
                              <a:pt x="94682" y="98252"/>
                              <a:pt x="115559" y="77376"/>
                              <a:pt x="121822" y="62762"/>
                            </a:cubicBezTo>
                            <a:cubicBezTo>
                              <a:pt x="128085" y="48148"/>
                              <a:pt x="113471" y="29359"/>
                              <a:pt x="134348" y="25184"/>
                            </a:cubicBezTo>
                            <a:cubicBezTo>
                              <a:pt x="155225" y="21009"/>
                              <a:pt x="228293" y="27272"/>
                              <a:pt x="247082" y="37710"/>
                            </a:cubicBezTo>
                            <a:cubicBezTo>
                              <a:pt x="265871" y="48148"/>
                              <a:pt x="247082" y="87814"/>
                              <a:pt x="247082" y="87814"/>
                            </a:cubicBezTo>
                            <a:lnTo>
                              <a:pt x="247082" y="175496"/>
                            </a:lnTo>
                            <a:lnTo>
                              <a:pt x="247082" y="200548"/>
                            </a:lnTo>
                            <a:lnTo>
                              <a:pt x="247082" y="100340"/>
                            </a:lnTo>
                            <a:cubicBezTo>
                              <a:pt x="247082" y="75288"/>
                              <a:pt x="224118" y="66937"/>
                              <a:pt x="247082" y="50236"/>
                            </a:cubicBezTo>
                            <a:cubicBezTo>
                              <a:pt x="270047" y="33535"/>
                              <a:pt x="359817" y="2220"/>
                              <a:pt x="384869" y="132"/>
                            </a:cubicBezTo>
                            <a:cubicBezTo>
                              <a:pt x="409921" y="-1956"/>
                              <a:pt x="395307" y="21009"/>
                              <a:pt x="397395" y="37710"/>
                            </a:cubicBezTo>
                            <a:cubicBezTo>
                              <a:pt x="399483" y="54411"/>
                              <a:pt x="397395" y="100340"/>
                              <a:pt x="397395" y="100340"/>
                            </a:cubicBezTo>
                            <a:cubicBezTo>
                              <a:pt x="397395" y="108691"/>
                              <a:pt x="376518" y="87814"/>
                              <a:pt x="397395" y="87814"/>
                            </a:cubicBezTo>
                            <a:cubicBezTo>
                              <a:pt x="418272" y="87814"/>
                              <a:pt x="497603" y="102428"/>
                              <a:pt x="522655" y="100340"/>
                            </a:cubicBezTo>
                            <a:cubicBezTo>
                              <a:pt x="547707" y="98252"/>
                              <a:pt x="539356" y="85726"/>
                              <a:pt x="547707" y="75288"/>
                            </a:cubicBezTo>
                            <a:cubicBezTo>
                              <a:pt x="556058" y="64850"/>
                              <a:pt x="572759" y="37710"/>
                              <a:pt x="572759" y="37710"/>
                            </a:cubicBezTo>
                            <a:lnTo>
                              <a:pt x="572759" y="37710"/>
                            </a:lnTo>
                            <a:lnTo>
                              <a:pt x="560233" y="3771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93" name="צורה חופשית 92"/>
                      <p:cNvSpPr/>
                      <p:nvPr/>
                    </p:nvSpPr>
                    <p:spPr>
                      <a:xfrm>
                        <a:off x="2220162" y="3460332"/>
                        <a:ext cx="745616" cy="238064"/>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85" name="אליפסה 84"/>
                    <p:cNvSpPr/>
                    <p:nvPr/>
                  </p:nvSpPr>
                  <p:spPr>
                    <a:xfrm>
                      <a:off x="1517517" y="2749229"/>
                      <a:ext cx="1080286" cy="306082"/>
                    </a:xfrm>
                    <a:custGeom>
                      <a:avLst/>
                      <a:gdLst>
                        <a:gd name="connsiteX0" fmla="*/ 0 w 1202672"/>
                        <a:gd name="connsiteY0" fmla="*/ 108562 h 217124"/>
                        <a:gd name="connsiteX1" fmla="*/ 601336 w 1202672"/>
                        <a:gd name="connsiteY1" fmla="*/ 0 h 217124"/>
                        <a:gd name="connsiteX2" fmla="*/ 1202672 w 1202672"/>
                        <a:gd name="connsiteY2" fmla="*/ 108562 h 217124"/>
                        <a:gd name="connsiteX3" fmla="*/ 601336 w 1202672"/>
                        <a:gd name="connsiteY3" fmla="*/ 217124 h 217124"/>
                        <a:gd name="connsiteX4" fmla="*/ 0 w 1202672"/>
                        <a:gd name="connsiteY4" fmla="*/ 108562 h 217124"/>
                        <a:gd name="connsiteX0" fmla="*/ 0 w 1202672"/>
                        <a:gd name="connsiteY0" fmla="*/ 108562 h 304806"/>
                        <a:gd name="connsiteX1" fmla="*/ 601336 w 1202672"/>
                        <a:gd name="connsiteY1" fmla="*/ 0 h 304806"/>
                        <a:gd name="connsiteX2" fmla="*/ 1202672 w 1202672"/>
                        <a:gd name="connsiteY2" fmla="*/ 108562 h 304806"/>
                        <a:gd name="connsiteX3" fmla="*/ 601336 w 1202672"/>
                        <a:gd name="connsiteY3" fmla="*/ 304806 h 304806"/>
                        <a:gd name="connsiteX4" fmla="*/ 0 w 1202672"/>
                        <a:gd name="connsiteY4" fmla="*/ 108562 h 30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672" h="304806">
                          <a:moveTo>
                            <a:pt x="0" y="108562"/>
                          </a:moveTo>
                          <a:cubicBezTo>
                            <a:pt x="0" y="57761"/>
                            <a:pt x="269227" y="0"/>
                            <a:pt x="601336" y="0"/>
                          </a:cubicBezTo>
                          <a:cubicBezTo>
                            <a:pt x="933445" y="0"/>
                            <a:pt x="1202672" y="48605"/>
                            <a:pt x="1202672" y="108562"/>
                          </a:cubicBezTo>
                          <a:cubicBezTo>
                            <a:pt x="1202672" y="168519"/>
                            <a:pt x="933445" y="304806"/>
                            <a:pt x="601336" y="304806"/>
                          </a:cubicBezTo>
                          <a:cubicBezTo>
                            <a:pt x="269227" y="304806"/>
                            <a:pt x="0" y="159363"/>
                            <a:pt x="0" y="10856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7182" name="ירח 7181"/>
                <p:cNvSpPr/>
                <p:nvPr/>
              </p:nvSpPr>
              <p:spPr>
                <a:xfrm>
                  <a:off x="6477119" y="3001432"/>
                  <a:ext cx="201054" cy="216583"/>
                </a:xfrm>
                <a:prstGeom prst="moon">
                  <a:avLst/>
                </a:prstGeom>
                <a:solidFill>
                  <a:srgbClr val="CC99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8" name="ירח 117"/>
                <p:cNvSpPr/>
                <p:nvPr/>
              </p:nvSpPr>
              <p:spPr>
                <a:xfrm flipH="1" flipV="1">
                  <a:off x="5896490" y="3001432"/>
                  <a:ext cx="180255" cy="257752"/>
                </a:xfrm>
                <a:prstGeom prst="moon">
                  <a:avLst/>
                </a:prstGeom>
                <a:solidFill>
                  <a:srgbClr val="CC99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08" name="TextBox 107"/>
            <p:cNvSpPr txBox="1"/>
            <p:nvPr/>
          </p:nvSpPr>
          <p:spPr>
            <a:xfrm>
              <a:off x="806757" y="5732662"/>
              <a:ext cx="722268" cy="439881"/>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prstClr val="black"/>
                  </a:solidFill>
                  <a:latin typeface="Times New Roman" pitchFamily="18" charset="0"/>
                  <a:cs typeface="Arial"/>
                </a:rPr>
                <a:t>נים</a:t>
              </a:r>
              <a:endParaRPr lang="en-US" u="sng" dirty="0">
                <a:solidFill>
                  <a:prstClr val="black"/>
                </a:solidFill>
                <a:latin typeface="Times New Roman" pitchFamily="18" charset="0"/>
                <a:cs typeface="Arial"/>
              </a:endParaRPr>
            </a:p>
          </p:txBody>
        </p:sp>
        <p:sp>
          <p:nvSpPr>
            <p:cNvPr id="111" name="TextBox 110"/>
            <p:cNvSpPr txBox="1"/>
            <p:nvPr/>
          </p:nvSpPr>
          <p:spPr>
            <a:xfrm>
              <a:off x="552773" y="2926633"/>
              <a:ext cx="1123881" cy="43829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noProof="1" smtClean="0">
                  <a:solidFill>
                    <a:prstClr val="black"/>
                  </a:solidFill>
                  <a:latin typeface="Times New Roman" pitchFamily="18" charset="0"/>
                  <a:cs typeface="Arial"/>
                </a:rPr>
                <a:t>אנדותל</a:t>
              </a:r>
              <a:endParaRPr lang="he-IL" sz="1600" noProof="1">
                <a:solidFill>
                  <a:prstClr val="black"/>
                </a:solidFill>
                <a:latin typeface="Times New Roman" pitchFamily="18" charset="0"/>
                <a:cs typeface="Arial"/>
              </a:endParaRPr>
            </a:p>
          </p:txBody>
        </p:sp>
        <p:sp>
          <p:nvSpPr>
            <p:cNvPr id="112" name="TextBox 111"/>
            <p:cNvSpPr txBox="1"/>
            <p:nvPr/>
          </p:nvSpPr>
          <p:spPr>
            <a:xfrm>
              <a:off x="4264121" y="4344734"/>
              <a:ext cx="1125468" cy="43829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sz="1600" dirty="0" smtClean="0">
                  <a:solidFill>
                    <a:prstClr val="black"/>
                  </a:solidFill>
                  <a:latin typeface="Times New Roman" pitchFamily="18" charset="0"/>
                  <a:cs typeface="Arial"/>
                </a:rPr>
                <a:t>שכבה אמצעית</a:t>
              </a:r>
              <a:endParaRPr lang="en-US" sz="1600" dirty="0">
                <a:solidFill>
                  <a:prstClr val="black"/>
                </a:solidFill>
                <a:latin typeface="Times New Roman" pitchFamily="18" charset="0"/>
                <a:cs typeface="Arial"/>
              </a:endParaRPr>
            </a:p>
          </p:txBody>
        </p:sp>
        <p:sp>
          <p:nvSpPr>
            <p:cNvPr id="113" name="TextBox 112"/>
            <p:cNvSpPr txBox="1"/>
            <p:nvPr/>
          </p:nvSpPr>
          <p:spPr>
            <a:xfrm>
              <a:off x="4229198" y="5111746"/>
              <a:ext cx="1123881" cy="65744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sz="1600" dirty="0" smtClean="0">
                  <a:solidFill>
                    <a:prstClr val="black"/>
                  </a:solidFill>
                  <a:latin typeface="Times New Roman" pitchFamily="18" charset="0"/>
                  <a:cs typeface="Arial"/>
                </a:rPr>
                <a:t>שכבה חיצונית</a:t>
              </a:r>
              <a:endParaRPr lang="en-US" sz="1600" dirty="0">
                <a:solidFill>
                  <a:prstClr val="black"/>
                </a:solidFill>
                <a:latin typeface="Times New Roman" pitchFamily="18" charset="0"/>
                <a:cs typeface="Arial"/>
              </a:endParaRPr>
            </a:p>
          </p:txBody>
        </p:sp>
        <p:sp>
          <p:nvSpPr>
            <p:cNvPr id="114" name="TextBox 113"/>
            <p:cNvSpPr txBox="1"/>
            <p:nvPr/>
          </p:nvSpPr>
          <p:spPr>
            <a:xfrm>
              <a:off x="4076807" y="3272821"/>
              <a:ext cx="1123881" cy="43829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noProof="1" smtClean="0">
                  <a:solidFill>
                    <a:prstClr val="black"/>
                  </a:solidFill>
                  <a:latin typeface="Times New Roman" pitchFamily="18" charset="0"/>
                  <a:cs typeface="Arial"/>
                </a:rPr>
                <a:t>אנדותל</a:t>
              </a:r>
              <a:endParaRPr lang="he-IL" sz="1600" noProof="1">
                <a:solidFill>
                  <a:prstClr val="black"/>
                </a:solidFill>
                <a:latin typeface="Times New Roman" pitchFamily="18" charset="0"/>
                <a:cs typeface="Arial"/>
              </a:endParaRPr>
            </a:p>
          </p:txBody>
        </p:sp>
      </p:grpSp>
      <p:sp>
        <p:nvSpPr>
          <p:cNvPr id="94"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18</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5522913" y="1031875"/>
            <a:ext cx="3117850" cy="20288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srgbClr val="FF6600"/>
                </a:solidFill>
                <a:latin typeface="Times New Roman" pitchFamily="18" charset="0"/>
                <a:cs typeface="Arial"/>
              </a:rPr>
              <a:t>ורידים</a:t>
            </a:r>
            <a:r>
              <a:rPr lang="he-IL" b="1" u="sng" dirty="0" smtClean="0">
                <a:solidFill>
                  <a:prstClr val="black"/>
                </a:solidFill>
                <a:latin typeface="Times New Roman" pitchFamily="18" charset="0"/>
                <a:cs typeface="Arial"/>
              </a:rPr>
              <a:t> </a:t>
            </a:r>
            <a:endParaRPr lang="en-US" b="1" u="sng" dirty="0">
              <a:solidFill>
                <a:prstClr val="black"/>
              </a:solidFill>
              <a:latin typeface="Times New Roman" pitchFamily="18" charset="0"/>
              <a:cs typeface="Arial"/>
            </a:endParaRPr>
          </a:p>
          <a:p>
            <a:pPr>
              <a:defRPr/>
            </a:pPr>
            <a:r>
              <a:rPr lang="he-IL" dirty="0" smtClean="0">
                <a:latin typeface="Times New Roman" pitchFamily="18" charset="0"/>
                <a:cs typeface="Arial"/>
              </a:rPr>
              <a:t>הדופן שלהם דקה </a:t>
            </a:r>
            <a:r>
              <a:rPr lang="he-IL" dirty="0">
                <a:latin typeface="Times New Roman" pitchFamily="18" charset="0"/>
                <a:cs typeface="Arial"/>
              </a:rPr>
              <a:t>יותר</a:t>
            </a:r>
            <a:r>
              <a:rPr lang="he-IL" dirty="0" smtClean="0">
                <a:latin typeface="Times New Roman" pitchFamily="18" charset="0"/>
                <a:cs typeface="Arial"/>
              </a:rPr>
              <a:t>. </a:t>
            </a:r>
          </a:p>
          <a:p>
            <a:pPr>
              <a:defRPr/>
            </a:pPr>
            <a:r>
              <a:rPr lang="he-IL" dirty="0" smtClean="0">
                <a:latin typeface="Times New Roman" pitchFamily="18" charset="0"/>
                <a:cs typeface="Arial"/>
              </a:rPr>
              <a:t>(אך קוטרם גדול יותר)</a:t>
            </a:r>
          </a:p>
          <a:p>
            <a:pPr>
              <a:defRPr/>
            </a:pPr>
            <a:r>
              <a:rPr lang="he-IL" dirty="0" smtClean="0">
                <a:latin typeface="Times New Roman" pitchFamily="18" charset="0"/>
                <a:cs typeface="Arial"/>
              </a:rPr>
              <a:t>שורר </a:t>
            </a:r>
            <a:r>
              <a:rPr lang="he-IL" dirty="0">
                <a:latin typeface="Times New Roman" pitchFamily="18" charset="0"/>
                <a:cs typeface="Arial"/>
              </a:rPr>
              <a:t>בהם לחץ </a:t>
            </a:r>
            <a:r>
              <a:rPr lang="he-IL" dirty="0" smtClean="0">
                <a:latin typeface="Times New Roman" pitchFamily="18" charset="0"/>
                <a:cs typeface="Arial"/>
              </a:rPr>
              <a:t>דם </a:t>
            </a:r>
            <a:r>
              <a:rPr lang="he-IL" dirty="0">
                <a:latin typeface="Times New Roman" pitchFamily="18" charset="0"/>
                <a:cs typeface="Arial"/>
              </a:rPr>
              <a:t>נמוך </a:t>
            </a:r>
            <a:endParaRPr lang="he-IL" dirty="0" smtClean="0">
              <a:latin typeface="Times New Roman" pitchFamily="18" charset="0"/>
              <a:cs typeface="Arial"/>
            </a:endParaRPr>
          </a:p>
          <a:p>
            <a:pPr>
              <a:defRPr/>
            </a:pPr>
            <a:r>
              <a:rPr lang="he-IL" dirty="0" smtClean="0">
                <a:latin typeface="Times New Roman" pitchFamily="18" charset="0"/>
                <a:cs typeface="Arial"/>
              </a:rPr>
              <a:t>בהרבה </a:t>
            </a:r>
            <a:r>
              <a:rPr lang="he-IL" dirty="0">
                <a:latin typeface="Times New Roman" pitchFamily="18" charset="0"/>
                <a:cs typeface="Arial"/>
              </a:rPr>
              <a:t>מאשר בעורקים</a:t>
            </a:r>
            <a:r>
              <a:rPr lang="he-IL" dirty="0" smtClean="0">
                <a:latin typeface="Times New Roman" pitchFamily="18" charset="0"/>
                <a:cs typeface="Arial"/>
              </a:rPr>
              <a:t>.</a:t>
            </a:r>
          </a:p>
          <a:p>
            <a:pPr>
              <a:defRPr/>
            </a:pPr>
            <a:r>
              <a:rPr lang="he-IL" dirty="0" smtClean="0">
                <a:latin typeface="Times New Roman" pitchFamily="18" charset="0"/>
                <a:cs typeface="Arial"/>
              </a:rPr>
              <a:t>התכווצות </a:t>
            </a:r>
            <a:r>
              <a:rPr lang="he-IL" dirty="0">
                <a:latin typeface="Times New Roman" pitchFamily="18" charset="0"/>
                <a:cs typeface="Arial"/>
              </a:rPr>
              <a:t>השרירים </a:t>
            </a:r>
            <a:r>
              <a:rPr lang="he-IL" dirty="0">
                <a:solidFill>
                  <a:prstClr val="black"/>
                </a:solidFill>
                <a:latin typeface="Times New Roman" pitchFamily="18" charset="0"/>
                <a:cs typeface="Arial"/>
              </a:rPr>
              <a:t>מסייעת בהזרמת הדם</a:t>
            </a:r>
            <a:r>
              <a:rPr lang="he-IL" dirty="0" smtClean="0">
                <a:solidFill>
                  <a:prstClr val="black"/>
                </a:solidFill>
                <a:latin typeface="Times New Roman" pitchFamily="18" charset="0"/>
                <a:cs typeface="Arial"/>
              </a:rPr>
              <a:t>.</a:t>
            </a:r>
            <a:endParaRPr lang="en-US" dirty="0">
              <a:solidFill>
                <a:prstClr val="black"/>
              </a:solidFill>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2B041CC-E35F-45AA-8725-10AF93BB6825}" type="slidenum">
              <a:rPr lang="he-IL" smtClean="0"/>
              <a:pPr fontAlgn="base">
                <a:spcBef>
                  <a:spcPct val="0"/>
                </a:spcBef>
                <a:spcAft>
                  <a:spcPct val="0"/>
                </a:spcAft>
                <a:defRPr/>
              </a:pPr>
              <a:t>19</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מבנה </a:t>
            </a:r>
            <a:r>
              <a:rPr lang="he-IL" sz="1800" b="1" dirty="0" smtClean="0">
                <a:solidFill>
                  <a:schemeClr val="accent3"/>
                </a:solidFill>
                <a:latin typeface="Times New Roman" pitchFamily="18" charset="0"/>
                <a:cs typeface="+mn-cs"/>
              </a:rPr>
              <a:t>הוורידים </a:t>
            </a:r>
            <a:r>
              <a:rPr lang="he-IL" sz="1800" b="1" dirty="0" smtClean="0">
                <a:solidFill>
                  <a:srgbClr val="FF6600"/>
                </a:solidFill>
                <a:latin typeface="Times New Roman" pitchFamily="18" charset="0"/>
                <a:cs typeface="+mn-cs"/>
              </a:rPr>
              <a:t>והעורקים</a:t>
            </a:r>
            <a:endParaRPr lang="en-US" sz="1800" dirty="0" smtClean="0">
              <a:latin typeface="Times New Roman" pitchFamily="18" charset="0"/>
              <a:cs typeface="Times New Roman" pitchFamily="18" charset="0"/>
            </a:endParaRPr>
          </a:p>
        </p:txBody>
      </p:sp>
      <p:sp>
        <p:nvSpPr>
          <p:cNvPr id="87" name="TextBox 86"/>
          <p:cNvSpPr txBox="1"/>
          <p:nvPr/>
        </p:nvSpPr>
        <p:spPr>
          <a:xfrm>
            <a:off x="298450" y="520700"/>
            <a:ext cx="4805363" cy="30781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a:solidFill>
                  <a:srgbClr val="FF6600"/>
                </a:solidFill>
                <a:latin typeface="Times New Roman" pitchFamily="18" charset="0"/>
                <a:cs typeface="Arial"/>
              </a:rPr>
              <a:t>העורקים</a:t>
            </a:r>
            <a:endParaRPr lang="en-US" u="sng" dirty="0">
              <a:solidFill>
                <a:srgbClr val="FF6600"/>
              </a:solidFill>
              <a:latin typeface="Times New Roman" pitchFamily="18" charset="0"/>
              <a:cs typeface="Arial"/>
            </a:endParaRPr>
          </a:p>
          <a:p>
            <a:pPr>
              <a:defRPr/>
            </a:pPr>
            <a:r>
              <a:rPr lang="he-IL" dirty="0">
                <a:solidFill>
                  <a:prstClr val="black"/>
                </a:solidFill>
                <a:latin typeface="Times New Roman" pitchFamily="18" charset="0"/>
                <a:cs typeface="Arial"/>
              </a:rPr>
              <a:t>הדופן שלהם היא </a:t>
            </a:r>
            <a:r>
              <a:rPr lang="he-IL" dirty="0" smtClean="0">
                <a:solidFill>
                  <a:prstClr val="black"/>
                </a:solidFill>
                <a:latin typeface="Times New Roman" pitchFamily="18" charset="0"/>
                <a:cs typeface="Arial"/>
              </a:rPr>
              <a:t>העבה </a:t>
            </a:r>
            <a:r>
              <a:rPr lang="he-IL" dirty="0">
                <a:solidFill>
                  <a:prstClr val="black"/>
                </a:solidFill>
                <a:latin typeface="Times New Roman" pitchFamily="18" charset="0"/>
                <a:cs typeface="Arial"/>
              </a:rPr>
              <a:t>ביותר</a:t>
            </a:r>
            <a:r>
              <a:rPr lang="he-IL" dirty="0" smtClean="0">
                <a:solidFill>
                  <a:prstClr val="black"/>
                </a:solidFill>
                <a:latin typeface="Times New Roman" pitchFamily="18" charset="0"/>
                <a:cs typeface="Arial"/>
              </a:rPr>
              <a:t>. </a:t>
            </a:r>
          </a:p>
          <a:p>
            <a:pPr>
              <a:defRPr/>
            </a:pPr>
            <a:r>
              <a:rPr lang="he-IL" u="sng" dirty="0" smtClean="0">
                <a:solidFill>
                  <a:prstClr val="black"/>
                </a:solidFill>
                <a:latin typeface="Times New Roman" pitchFamily="18" charset="0"/>
                <a:cs typeface="Arial"/>
              </a:rPr>
              <a:t>היתרון </a:t>
            </a:r>
            <a:r>
              <a:rPr lang="he-IL" dirty="0">
                <a:solidFill>
                  <a:prstClr val="black"/>
                </a:solidFill>
                <a:latin typeface="Times New Roman" pitchFamily="18" charset="0"/>
                <a:cs typeface="Arial"/>
              </a:rPr>
              <a:t>– בעורקים שורר לחץ דם גבוה. הדופן העבה </a:t>
            </a:r>
            <a:r>
              <a:rPr lang="he-IL" dirty="0" smtClean="0">
                <a:solidFill>
                  <a:prstClr val="black"/>
                </a:solidFill>
                <a:latin typeface="Times New Roman" pitchFamily="18" charset="0"/>
                <a:cs typeface="Arial"/>
              </a:rPr>
              <a:t>מונעת את התפוצצות העורק.</a:t>
            </a:r>
            <a:endParaRPr lang="en-US" dirty="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בדופן </a:t>
            </a:r>
            <a:r>
              <a:rPr lang="he-IL" dirty="0">
                <a:solidFill>
                  <a:prstClr val="black"/>
                </a:solidFill>
                <a:latin typeface="Times New Roman" pitchFamily="18" charset="0"/>
                <a:cs typeface="Arial"/>
              </a:rPr>
              <a:t>יש </a:t>
            </a:r>
            <a:r>
              <a:rPr lang="he-IL" dirty="0" smtClean="0">
                <a:solidFill>
                  <a:prstClr val="black"/>
                </a:solidFill>
                <a:latin typeface="Times New Roman" pitchFamily="18" charset="0"/>
                <a:cs typeface="Arial"/>
              </a:rPr>
              <a:t>שרירים </a:t>
            </a:r>
            <a:r>
              <a:rPr lang="he-IL" dirty="0" smtClean="0">
                <a:latin typeface="Times New Roman" pitchFamily="18" charset="0"/>
                <a:cs typeface="Arial"/>
              </a:rPr>
              <a:t>אלסטיים רבים.</a:t>
            </a:r>
          </a:p>
          <a:p>
            <a:pPr>
              <a:defRPr/>
            </a:pPr>
            <a:r>
              <a:rPr lang="he-IL" u="sng" dirty="0" smtClean="0">
                <a:latin typeface="Times New Roman" pitchFamily="18" charset="0"/>
                <a:cs typeface="Arial"/>
              </a:rPr>
              <a:t>היתרון </a:t>
            </a:r>
            <a:r>
              <a:rPr lang="he-IL" dirty="0" smtClean="0">
                <a:latin typeface="Times New Roman" pitchFamily="18" charset="0"/>
                <a:cs typeface="Arial"/>
              </a:rPr>
              <a:t>: </a:t>
            </a:r>
            <a:r>
              <a:rPr lang="he-IL" dirty="0">
                <a:latin typeface="Times New Roman" pitchFamily="18" charset="0"/>
                <a:cs typeface="Arial"/>
              </a:rPr>
              <a:t>העורק מקבל </a:t>
            </a:r>
            <a:r>
              <a:rPr lang="he-IL" dirty="0" smtClean="0">
                <a:latin typeface="Times New Roman" pitchFamily="18" charset="0"/>
                <a:cs typeface="Arial"/>
              </a:rPr>
              <a:t>דם מהלב </a:t>
            </a:r>
            <a:r>
              <a:rPr lang="he-IL" dirty="0">
                <a:latin typeface="Times New Roman" pitchFamily="18" charset="0"/>
                <a:cs typeface="Arial"/>
              </a:rPr>
              <a:t>ב"גלים</a:t>
            </a:r>
            <a:r>
              <a:rPr lang="he-IL" dirty="0" smtClean="0">
                <a:latin typeface="Times New Roman" pitchFamily="18" charset="0"/>
                <a:cs typeface="Arial"/>
              </a:rPr>
              <a:t>". לאחר </a:t>
            </a:r>
            <a:r>
              <a:rPr lang="he-IL" dirty="0">
                <a:latin typeface="Times New Roman" pitchFamily="18" charset="0"/>
                <a:cs typeface="Arial"/>
              </a:rPr>
              <a:t>כל התכווצות </a:t>
            </a:r>
            <a:r>
              <a:rPr lang="he-IL" dirty="0" smtClean="0">
                <a:latin typeface="Times New Roman" pitchFamily="18" charset="0"/>
                <a:cs typeface="Arial"/>
              </a:rPr>
              <a:t>של הלב</a:t>
            </a:r>
            <a:r>
              <a:rPr lang="he-IL" dirty="0">
                <a:latin typeface="Times New Roman" pitchFamily="18" charset="0"/>
                <a:cs typeface="Arial"/>
              </a:rPr>
              <a:t>, </a:t>
            </a:r>
            <a:r>
              <a:rPr lang="he-IL" dirty="0" smtClean="0">
                <a:latin typeface="Times New Roman" pitchFamily="18" charset="0"/>
                <a:cs typeface="Arial"/>
              </a:rPr>
              <a:t>עם הגעת ה"גל", העורק </a:t>
            </a:r>
            <a:r>
              <a:rPr lang="he-IL" dirty="0">
                <a:latin typeface="Times New Roman" pitchFamily="18" charset="0"/>
                <a:cs typeface="Arial"/>
              </a:rPr>
              <a:t>מתרחב ומתכווץ </a:t>
            </a:r>
            <a:r>
              <a:rPr lang="he-IL" dirty="0" smtClean="0">
                <a:latin typeface="Times New Roman" pitchFamily="18" charset="0"/>
                <a:cs typeface="Arial"/>
              </a:rPr>
              <a:t>וכך </a:t>
            </a:r>
            <a:r>
              <a:rPr lang="he-IL" dirty="0">
                <a:latin typeface="Times New Roman" pitchFamily="18" charset="0"/>
                <a:cs typeface="Arial"/>
              </a:rPr>
              <a:t>מסיע את הדם </a:t>
            </a:r>
            <a:r>
              <a:rPr lang="he-IL" dirty="0" smtClean="0">
                <a:latin typeface="Times New Roman" pitchFamily="18" charset="0"/>
                <a:cs typeface="Arial"/>
              </a:rPr>
              <a:t>הלאה. </a:t>
            </a:r>
          </a:p>
          <a:p>
            <a:pPr>
              <a:defRPr/>
            </a:pPr>
            <a:r>
              <a:rPr lang="he-IL" dirty="0" smtClean="0">
                <a:latin typeface="Times New Roman" pitchFamily="18" charset="0"/>
                <a:cs typeface="Arial"/>
              </a:rPr>
              <a:t>התרחבות </a:t>
            </a:r>
            <a:r>
              <a:rPr lang="he-IL" dirty="0">
                <a:latin typeface="Times New Roman" pitchFamily="18" charset="0"/>
                <a:cs typeface="Arial"/>
              </a:rPr>
              <a:t>והתכווצות העורק היא </a:t>
            </a:r>
            <a:r>
              <a:rPr lang="he-IL" u="sng" dirty="0">
                <a:latin typeface="Times New Roman" pitchFamily="18" charset="0"/>
                <a:cs typeface="Arial"/>
              </a:rPr>
              <a:t>הדופק</a:t>
            </a:r>
            <a:r>
              <a:rPr lang="he-IL" dirty="0">
                <a:latin typeface="Times New Roman" pitchFamily="18" charset="0"/>
                <a:cs typeface="Arial"/>
              </a:rPr>
              <a:t> שאנו חשים במקומות </a:t>
            </a:r>
            <a:r>
              <a:rPr lang="he-IL" dirty="0" smtClean="0">
                <a:latin typeface="Times New Roman" pitchFamily="18" charset="0"/>
                <a:cs typeface="Arial"/>
              </a:rPr>
              <a:t>בגוף כגון שורש כף היד והצוואר, </a:t>
            </a:r>
            <a:r>
              <a:rPr lang="he-IL" dirty="0">
                <a:latin typeface="Times New Roman" pitchFamily="18" charset="0"/>
                <a:cs typeface="Arial"/>
              </a:rPr>
              <a:t>שבהם </a:t>
            </a:r>
            <a:r>
              <a:rPr lang="he-IL" dirty="0">
                <a:solidFill>
                  <a:prstClr val="black"/>
                </a:solidFill>
                <a:latin typeface="Times New Roman" pitchFamily="18" charset="0"/>
                <a:cs typeface="Arial"/>
              </a:rPr>
              <a:t>העורק זורם קרוב לעור.</a:t>
            </a:r>
            <a:endParaRPr lang="en-US" dirty="0">
              <a:solidFill>
                <a:prstClr val="black"/>
              </a:solidFill>
              <a:latin typeface="Times New Roman" pitchFamily="18" charset="0"/>
              <a:cs typeface="Arial"/>
            </a:endParaRPr>
          </a:p>
          <a:p>
            <a:pPr>
              <a:defRPr/>
            </a:pPr>
            <a:r>
              <a:rPr lang="he-IL" dirty="0">
                <a:solidFill>
                  <a:prstClr val="black"/>
                </a:solidFill>
                <a:latin typeface="Times New Roman" pitchFamily="18" charset="0"/>
                <a:cs typeface="Arial"/>
              </a:rPr>
              <a:t> </a:t>
            </a:r>
            <a:endParaRPr lang="en-US" dirty="0">
              <a:solidFill>
                <a:prstClr val="black"/>
              </a:solidFill>
              <a:latin typeface="Times New Roman" pitchFamily="18" charset="0"/>
              <a:cs typeface="Arial"/>
            </a:endParaRPr>
          </a:p>
        </p:txBody>
      </p:sp>
      <p:grpSp>
        <p:nvGrpSpPr>
          <p:cNvPr id="51207" name="קבוצה 2"/>
          <p:cNvGrpSpPr>
            <a:grpSpLocks/>
          </p:cNvGrpSpPr>
          <p:nvPr/>
        </p:nvGrpSpPr>
        <p:grpSpPr bwMode="auto">
          <a:xfrm>
            <a:off x="2425700" y="3467100"/>
            <a:ext cx="5981700" cy="3022600"/>
            <a:chOff x="2426334" y="3467100"/>
            <a:chExt cx="5980665" cy="3023261"/>
          </a:xfrm>
        </p:grpSpPr>
        <p:grpSp>
          <p:nvGrpSpPr>
            <p:cNvPr id="3" name="קבוצה 46"/>
            <p:cNvGrpSpPr/>
            <p:nvPr/>
          </p:nvGrpSpPr>
          <p:grpSpPr bwMode="auto">
            <a:xfrm>
              <a:off x="2426334" y="5539285"/>
              <a:ext cx="2289623" cy="951076"/>
              <a:chOff x="1210431" y="4770782"/>
              <a:chExt cx="2232163" cy="1545445"/>
            </a:xfrm>
            <a:solidFill>
              <a:srgbClr val="996633"/>
            </a:solidFill>
          </p:grpSpPr>
          <p:grpSp>
            <p:nvGrpSpPr>
              <p:cNvPr id="5" name="קבוצה 66"/>
              <p:cNvGrpSpPr/>
              <p:nvPr/>
            </p:nvGrpSpPr>
            <p:grpSpPr>
              <a:xfrm>
                <a:off x="1210431" y="4770782"/>
                <a:ext cx="2232163" cy="1545445"/>
                <a:chOff x="1210431" y="4770782"/>
                <a:chExt cx="2232163" cy="1545445"/>
              </a:xfrm>
              <a:grpFill/>
            </p:grpSpPr>
            <p:sp>
              <p:nvSpPr>
                <p:cNvPr id="69" name="פחית 68"/>
                <p:cNvSpPr/>
                <p:nvPr/>
              </p:nvSpPr>
              <p:spPr>
                <a:xfrm>
                  <a:off x="1210432" y="4771100"/>
                  <a:ext cx="2232162" cy="1543222"/>
                </a:xfrm>
                <a:prstGeom prst="can">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צורה חופשית 69"/>
                <p:cNvSpPr/>
                <p:nvPr/>
              </p:nvSpPr>
              <p:spPr>
                <a:xfrm>
                  <a:off x="1551293" y="5176344"/>
                  <a:ext cx="1578860" cy="1110015"/>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1" name="צורה חופשית 70"/>
                <p:cNvSpPr/>
                <p:nvPr/>
              </p:nvSpPr>
              <p:spPr>
                <a:xfrm>
                  <a:off x="1210431" y="5067328"/>
                  <a:ext cx="2232162" cy="1248899"/>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2" name="אליפסה 71"/>
                <p:cNvSpPr/>
                <p:nvPr/>
              </p:nvSpPr>
              <p:spPr>
                <a:xfrm>
                  <a:off x="1551293" y="4842438"/>
                  <a:ext cx="1578860" cy="21683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3" name="צורה חופשית 72"/>
                <p:cNvSpPr/>
                <p:nvPr/>
              </p:nvSpPr>
              <p:spPr>
                <a:xfrm>
                  <a:off x="1479045" y="4770782"/>
                  <a:ext cx="1773267" cy="372328"/>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68" name="צורה חופשית 67"/>
              <p:cNvSpPr/>
              <p:nvPr/>
            </p:nvSpPr>
            <p:spPr>
              <a:xfrm>
                <a:off x="1688648" y="4846577"/>
                <a:ext cx="1193974" cy="230407"/>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1209" name="קבוצה 47"/>
            <p:cNvGrpSpPr>
              <a:grpSpLocks/>
            </p:cNvGrpSpPr>
            <p:nvPr/>
          </p:nvGrpSpPr>
          <p:grpSpPr bwMode="auto">
            <a:xfrm>
              <a:off x="2661467" y="4893336"/>
              <a:ext cx="1859311" cy="909637"/>
              <a:chOff x="990783" y="4837229"/>
              <a:chExt cx="2849324" cy="1478109"/>
            </a:xfrm>
          </p:grpSpPr>
          <p:grpSp>
            <p:nvGrpSpPr>
              <p:cNvPr id="51251" name="קבוצה 59"/>
              <p:cNvGrpSpPr>
                <a:grpSpLocks/>
              </p:cNvGrpSpPr>
              <p:nvPr/>
            </p:nvGrpSpPr>
            <p:grpSpPr bwMode="auto">
              <a:xfrm>
                <a:off x="990783" y="4837229"/>
                <a:ext cx="2849324" cy="1478109"/>
                <a:chOff x="990783" y="4837229"/>
                <a:chExt cx="2849324" cy="1478109"/>
              </a:xfrm>
            </p:grpSpPr>
            <p:sp>
              <p:nvSpPr>
                <p:cNvPr id="62" name="פחית 61"/>
                <p:cNvSpPr/>
                <p:nvPr/>
              </p:nvSpPr>
              <p:spPr>
                <a:xfrm>
                  <a:off x="990440" y="4836662"/>
                  <a:ext cx="2789921" cy="1475853"/>
                </a:xfrm>
                <a:prstGeom prst="can">
                  <a:avLst/>
                </a:prstGeom>
                <a:solidFill>
                  <a:srgbClr val="996600">
                    <a:alpha val="85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3" name="צורה חופשית 62"/>
                <p:cNvSpPr/>
                <p:nvPr/>
              </p:nvSpPr>
              <p:spPr>
                <a:xfrm>
                  <a:off x="1549883" y="5177243"/>
                  <a:ext cx="1581036" cy="1106891"/>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64" name="צורה חופשית 63"/>
                <p:cNvSpPr/>
                <p:nvPr/>
              </p:nvSpPr>
              <p:spPr>
                <a:xfrm>
                  <a:off x="990440" y="5068876"/>
                  <a:ext cx="2850729" cy="1246219"/>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65" name="אליפסה 64"/>
                <p:cNvSpPr/>
                <p:nvPr/>
              </p:nvSpPr>
              <p:spPr>
                <a:xfrm>
                  <a:off x="1549883" y="4908906"/>
                  <a:ext cx="1581036" cy="1522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6" name="צורה חופשית 65"/>
                <p:cNvSpPr/>
                <p:nvPr/>
              </p:nvSpPr>
              <p:spPr>
                <a:xfrm>
                  <a:off x="1165570" y="4872784"/>
                  <a:ext cx="2301015" cy="252856"/>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61" name="צורה חופשית 60"/>
              <p:cNvSpPr/>
              <p:nvPr/>
            </p:nvSpPr>
            <p:spPr>
              <a:xfrm>
                <a:off x="1688529" y="4911487"/>
                <a:ext cx="1194289" cy="165130"/>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1210" name="קבוצה 48"/>
            <p:cNvGrpSpPr>
              <a:grpSpLocks/>
            </p:cNvGrpSpPr>
            <p:nvPr/>
          </p:nvGrpSpPr>
          <p:grpSpPr bwMode="auto">
            <a:xfrm>
              <a:off x="3110340" y="4114996"/>
              <a:ext cx="899562" cy="956070"/>
              <a:chOff x="1391261" y="2691951"/>
              <a:chExt cx="1378545" cy="1553559"/>
            </a:xfrm>
          </p:grpSpPr>
          <p:grpSp>
            <p:nvGrpSpPr>
              <p:cNvPr id="51241" name="קבוצה 49"/>
              <p:cNvGrpSpPr>
                <a:grpSpLocks/>
              </p:cNvGrpSpPr>
              <p:nvPr/>
            </p:nvGrpSpPr>
            <p:grpSpPr bwMode="auto">
              <a:xfrm>
                <a:off x="1391261" y="2691951"/>
                <a:ext cx="1378545" cy="1553559"/>
                <a:chOff x="1644047" y="3241958"/>
                <a:chExt cx="1378545" cy="1553559"/>
              </a:xfrm>
            </p:grpSpPr>
            <p:sp>
              <p:nvSpPr>
                <p:cNvPr id="52" name="פחית 51"/>
                <p:cNvSpPr/>
                <p:nvPr/>
              </p:nvSpPr>
              <p:spPr>
                <a:xfrm>
                  <a:off x="1670939" y="3249612"/>
                  <a:ext cx="1337799" cy="1545515"/>
                </a:xfrm>
                <a:prstGeom prst="can">
                  <a:avLst/>
                </a:prstGeom>
                <a:solidFill>
                  <a:srgbClr val="CC99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צורה חופשית 52"/>
                <p:cNvSpPr/>
                <p:nvPr/>
              </p:nvSpPr>
              <p:spPr>
                <a:xfrm>
                  <a:off x="1644183" y="3301215"/>
                  <a:ext cx="1371852" cy="686323"/>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solidFill>
                  <a:schemeClr val="accent1">
                    <a:alpha val="25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54" name="צורה חופשית 53"/>
                <p:cNvSpPr/>
                <p:nvPr/>
              </p:nvSpPr>
              <p:spPr>
                <a:xfrm>
                  <a:off x="1644183" y="3703720"/>
                  <a:ext cx="705385" cy="663100"/>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55" name="צורה חופשית 54"/>
                <p:cNvSpPr/>
                <p:nvPr/>
              </p:nvSpPr>
              <p:spPr>
                <a:xfrm>
                  <a:off x="2206058" y="3997858"/>
                  <a:ext cx="817274" cy="681162"/>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56" name="צורה חופשית 55"/>
                <p:cNvSpPr/>
                <p:nvPr/>
              </p:nvSpPr>
              <p:spPr>
                <a:xfrm>
                  <a:off x="1644183" y="4250714"/>
                  <a:ext cx="1332935" cy="521192"/>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57" name="צורה חופשית 56"/>
                <p:cNvSpPr/>
                <p:nvPr/>
              </p:nvSpPr>
              <p:spPr>
                <a:xfrm>
                  <a:off x="2045522" y="4477768"/>
                  <a:ext cx="284587" cy="126427"/>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58" name="צורה חופשית 57"/>
                <p:cNvSpPr/>
                <p:nvPr/>
              </p:nvSpPr>
              <p:spPr>
                <a:xfrm>
                  <a:off x="1700127" y="3241870"/>
                  <a:ext cx="1004566" cy="268337"/>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 name="connsiteX0" fmla="*/ 175391 w 613802"/>
                    <a:gd name="connsiteY0" fmla="*/ 400965 h 400965"/>
                    <a:gd name="connsiteX1" fmla="*/ 125287 w 613802"/>
                    <a:gd name="connsiteY1" fmla="*/ 375913 h 400965"/>
                    <a:gd name="connsiteX2" fmla="*/ 50131 w 613802"/>
                    <a:gd name="connsiteY2" fmla="*/ 375913 h 400965"/>
                    <a:gd name="connsiteX3" fmla="*/ 27 w 613802"/>
                    <a:gd name="connsiteY3" fmla="*/ 350860 h 400965"/>
                    <a:gd name="connsiteX4" fmla="*/ 56373 w 613802"/>
                    <a:gd name="connsiteY4" fmla="*/ 213075 h 400965"/>
                    <a:gd name="connsiteX5" fmla="*/ 62657 w 613802"/>
                    <a:gd name="connsiteY5" fmla="*/ 188022 h 400965"/>
                    <a:gd name="connsiteX6" fmla="*/ 112761 w 613802"/>
                    <a:gd name="connsiteY6" fmla="*/ 238126 h 400965"/>
                    <a:gd name="connsiteX7" fmla="*/ 175391 w 613802"/>
                    <a:gd name="connsiteY7" fmla="*/ 263178 h 400965"/>
                    <a:gd name="connsiteX8" fmla="*/ 200443 w 613802"/>
                    <a:gd name="connsiteY8" fmla="*/ 263178 h 400965"/>
                    <a:gd name="connsiteX9" fmla="*/ 225495 w 613802"/>
                    <a:gd name="connsiteY9" fmla="*/ 213074 h 400965"/>
                    <a:gd name="connsiteX10" fmla="*/ 212969 w 613802"/>
                    <a:gd name="connsiteY10" fmla="*/ 188022 h 400965"/>
                    <a:gd name="connsiteX11" fmla="*/ 175391 w 613802"/>
                    <a:gd name="connsiteY11" fmla="*/ 150444 h 400965"/>
                    <a:gd name="connsiteX12" fmla="*/ 137813 w 613802"/>
                    <a:gd name="connsiteY12" fmla="*/ 112866 h 400965"/>
                    <a:gd name="connsiteX13" fmla="*/ 162865 w 613802"/>
                    <a:gd name="connsiteY13" fmla="*/ 62762 h 400965"/>
                    <a:gd name="connsiteX14" fmla="*/ 175391 w 613802"/>
                    <a:gd name="connsiteY14" fmla="*/ 25184 h 400965"/>
                    <a:gd name="connsiteX15" fmla="*/ 288125 w 613802"/>
                    <a:gd name="connsiteY15" fmla="*/ 37710 h 400965"/>
                    <a:gd name="connsiteX16" fmla="*/ 288125 w 613802"/>
                    <a:gd name="connsiteY16" fmla="*/ 87814 h 400965"/>
                    <a:gd name="connsiteX17" fmla="*/ 288125 w 613802"/>
                    <a:gd name="connsiteY17" fmla="*/ 175496 h 400965"/>
                    <a:gd name="connsiteX18" fmla="*/ 288125 w 613802"/>
                    <a:gd name="connsiteY18" fmla="*/ 200548 h 400965"/>
                    <a:gd name="connsiteX19" fmla="*/ 288125 w 613802"/>
                    <a:gd name="connsiteY19" fmla="*/ 100340 h 400965"/>
                    <a:gd name="connsiteX20" fmla="*/ 288125 w 613802"/>
                    <a:gd name="connsiteY20" fmla="*/ 50236 h 400965"/>
                    <a:gd name="connsiteX21" fmla="*/ 425912 w 613802"/>
                    <a:gd name="connsiteY21" fmla="*/ 132 h 400965"/>
                    <a:gd name="connsiteX22" fmla="*/ 438438 w 613802"/>
                    <a:gd name="connsiteY22" fmla="*/ 37710 h 400965"/>
                    <a:gd name="connsiteX23" fmla="*/ 438438 w 613802"/>
                    <a:gd name="connsiteY23" fmla="*/ 100340 h 400965"/>
                    <a:gd name="connsiteX24" fmla="*/ 438438 w 613802"/>
                    <a:gd name="connsiteY24" fmla="*/ 87814 h 400965"/>
                    <a:gd name="connsiteX25" fmla="*/ 563698 w 613802"/>
                    <a:gd name="connsiteY25" fmla="*/ 100340 h 400965"/>
                    <a:gd name="connsiteX26" fmla="*/ 588750 w 613802"/>
                    <a:gd name="connsiteY26" fmla="*/ 75288 h 400965"/>
                    <a:gd name="connsiteX27" fmla="*/ 613802 w 613802"/>
                    <a:gd name="connsiteY27" fmla="*/ 37710 h 400965"/>
                    <a:gd name="connsiteX28" fmla="*/ 613802 w 613802"/>
                    <a:gd name="connsiteY28" fmla="*/ 37710 h 400965"/>
                    <a:gd name="connsiteX29" fmla="*/ 601276 w 613802"/>
                    <a:gd name="connsiteY29" fmla="*/ 37710 h 400965"/>
                    <a:gd name="connsiteX0" fmla="*/ 133883 w 572294"/>
                    <a:gd name="connsiteY0" fmla="*/ 400965 h 400965"/>
                    <a:gd name="connsiteX1" fmla="*/ 83779 w 572294"/>
                    <a:gd name="connsiteY1" fmla="*/ 375913 h 400965"/>
                    <a:gd name="connsiteX2" fmla="*/ 8623 w 572294"/>
                    <a:gd name="connsiteY2" fmla="*/ 375913 h 400965"/>
                    <a:gd name="connsiteX3" fmla="*/ 2338 w 572294"/>
                    <a:gd name="connsiteY3" fmla="*/ 350860 h 400965"/>
                    <a:gd name="connsiteX4" fmla="*/ 14865 w 572294"/>
                    <a:gd name="connsiteY4" fmla="*/ 213075 h 400965"/>
                    <a:gd name="connsiteX5" fmla="*/ 21149 w 572294"/>
                    <a:gd name="connsiteY5" fmla="*/ 188022 h 400965"/>
                    <a:gd name="connsiteX6" fmla="*/ 71253 w 572294"/>
                    <a:gd name="connsiteY6" fmla="*/ 238126 h 400965"/>
                    <a:gd name="connsiteX7" fmla="*/ 133883 w 572294"/>
                    <a:gd name="connsiteY7" fmla="*/ 263178 h 400965"/>
                    <a:gd name="connsiteX8" fmla="*/ 158935 w 572294"/>
                    <a:gd name="connsiteY8" fmla="*/ 263178 h 400965"/>
                    <a:gd name="connsiteX9" fmla="*/ 183987 w 572294"/>
                    <a:gd name="connsiteY9" fmla="*/ 213074 h 400965"/>
                    <a:gd name="connsiteX10" fmla="*/ 171461 w 572294"/>
                    <a:gd name="connsiteY10" fmla="*/ 188022 h 400965"/>
                    <a:gd name="connsiteX11" fmla="*/ 133883 w 572294"/>
                    <a:gd name="connsiteY11" fmla="*/ 150444 h 400965"/>
                    <a:gd name="connsiteX12" fmla="*/ 96305 w 572294"/>
                    <a:gd name="connsiteY12" fmla="*/ 112866 h 400965"/>
                    <a:gd name="connsiteX13" fmla="*/ 121357 w 572294"/>
                    <a:gd name="connsiteY13" fmla="*/ 62762 h 400965"/>
                    <a:gd name="connsiteX14" fmla="*/ 133883 w 572294"/>
                    <a:gd name="connsiteY14" fmla="*/ 25184 h 400965"/>
                    <a:gd name="connsiteX15" fmla="*/ 246617 w 572294"/>
                    <a:gd name="connsiteY15" fmla="*/ 37710 h 400965"/>
                    <a:gd name="connsiteX16" fmla="*/ 246617 w 572294"/>
                    <a:gd name="connsiteY16" fmla="*/ 87814 h 400965"/>
                    <a:gd name="connsiteX17" fmla="*/ 246617 w 572294"/>
                    <a:gd name="connsiteY17" fmla="*/ 175496 h 400965"/>
                    <a:gd name="connsiteX18" fmla="*/ 246617 w 572294"/>
                    <a:gd name="connsiteY18" fmla="*/ 200548 h 400965"/>
                    <a:gd name="connsiteX19" fmla="*/ 246617 w 572294"/>
                    <a:gd name="connsiteY19" fmla="*/ 100340 h 400965"/>
                    <a:gd name="connsiteX20" fmla="*/ 246617 w 572294"/>
                    <a:gd name="connsiteY20" fmla="*/ 50236 h 400965"/>
                    <a:gd name="connsiteX21" fmla="*/ 384404 w 572294"/>
                    <a:gd name="connsiteY21" fmla="*/ 132 h 400965"/>
                    <a:gd name="connsiteX22" fmla="*/ 396930 w 572294"/>
                    <a:gd name="connsiteY22" fmla="*/ 37710 h 400965"/>
                    <a:gd name="connsiteX23" fmla="*/ 396930 w 572294"/>
                    <a:gd name="connsiteY23" fmla="*/ 100340 h 400965"/>
                    <a:gd name="connsiteX24" fmla="*/ 396930 w 572294"/>
                    <a:gd name="connsiteY24" fmla="*/ 87814 h 400965"/>
                    <a:gd name="connsiteX25" fmla="*/ 522190 w 572294"/>
                    <a:gd name="connsiteY25" fmla="*/ 100340 h 400965"/>
                    <a:gd name="connsiteX26" fmla="*/ 547242 w 572294"/>
                    <a:gd name="connsiteY26" fmla="*/ 75288 h 400965"/>
                    <a:gd name="connsiteX27" fmla="*/ 572294 w 572294"/>
                    <a:gd name="connsiteY27" fmla="*/ 37710 h 400965"/>
                    <a:gd name="connsiteX28" fmla="*/ 572294 w 572294"/>
                    <a:gd name="connsiteY28" fmla="*/ 37710 h 400965"/>
                    <a:gd name="connsiteX29" fmla="*/ 559768 w 572294"/>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294" h="400965">
                      <a:moveTo>
                        <a:pt x="133883" y="400965"/>
                      </a:moveTo>
                      <a:cubicBezTo>
                        <a:pt x="119269" y="390526"/>
                        <a:pt x="104656" y="380088"/>
                        <a:pt x="83779" y="375913"/>
                      </a:cubicBezTo>
                      <a:cubicBezTo>
                        <a:pt x="62902" y="371738"/>
                        <a:pt x="22196" y="380088"/>
                        <a:pt x="8623" y="375913"/>
                      </a:cubicBezTo>
                      <a:cubicBezTo>
                        <a:pt x="-4950" y="371738"/>
                        <a:pt x="1298" y="378000"/>
                        <a:pt x="2338" y="350860"/>
                      </a:cubicBezTo>
                      <a:cubicBezTo>
                        <a:pt x="3378" y="323720"/>
                        <a:pt x="11730" y="240215"/>
                        <a:pt x="14865" y="213075"/>
                      </a:cubicBezTo>
                      <a:cubicBezTo>
                        <a:pt x="18000" y="185935"/>
                        <a:pt x="11751" y="183847"/>
                        <a:pt x="21149" y="188022"/>
                      </a:cubicBezTo>
                      <a:cubicBezTo>
                        <a:pt x="30547" y="192197"/>
                        <a:pt x="52464" y="225600"/>
                        <a:pt x="71253" y="238126"/>
                      </a:cubicBezTo>
                      <a:cubicBezTo>
                        <a:pt x="90042" y="250652"/>
                        <a:pt x="119270" y="259003"/>
                        <a:pt x="133883" y="263178"/>
                      </a:cubicBezTo>
                      <a:cubicBezTo>
                        <a:pt x="148496" y="267353"/>
                        <a:pt x="150584" y="271529"/>
                        <a:pt x="158935" y="263178"/>
                      </a:cubicBezTo>
                      <a:cubicBezTo>
                        <a:pt x="167286" y="254827"/>
                        <a:pt x="181899" y="225600"/>
                        <a:pt x="183987" y="213074"/>
                      </a:cubicBezTo>
                      <a:cubicBezTo>
                        <a:pt x="186075" y="200548"/>
                        <a:pt x="179812" y="198460"/>
                        <a:pt x="171461" y="188022"/>
                      </a:cubicBezTo>
                      <a:cubicBezTo>
                        <a:pt x="163110" y="177584"/>
                        <a:pt x="133883" y="150444"/>
                        <a:pt x="133883" y="150444"/>
                      </a:cubicBezTo>
                      <a:cubicBezTo>
                        <a:pt x="121357" y="137918"/>
                        <a:pt x="98393" y="127480"/>
                        <a:pt x="96305" y="112866"/>
                      </a:cubicBezTo>
                      <a:cubicBezTo>
                        <a:pt x="94217" y="98252"/>
                        <a:pt x="115094" y="77376"/>
                        <a:pt x="121357" y="62762"/>
                      </a:cubicBezTo>
                      <a:cubicBezTo>
                        <a:pt x="127620" y="48148"/>
                        <a:pt x="113006" y="29359"/>
                        <a:pt x="133883" y="25184"/>
                      </a:cubicBezTo>
                      <a:cubicBezTo>
                        <a:pt x="154760" y="21009"/>
                        <a:pt x="227828" y="27272"/>
                        <a:pt x="246617" y="37710"/>
                      </a:cubicBezTo>
                      <a:cubicBezTo>
                        <a:pt x="265406" y="48148"/>
                        <a:pt x="246617" y="87814"/>
                        <a:pt x="246617" y="87814"/>
                      </a:cubicBezTo>
                      <a:lnTo>
                        <a:pt x="246617" y="175496"/>
                      </a:lnTo>
                      <a:lnTo>
                        <a:pt x="246617" y="200548"/>
                      </a:lnTo>
                      <a:lnTo>
                        <a:pt x="246617" y="100340"/>
                      </a:lnTo>
                      <a:cubicBezTo>
                        <a:pt x="246617" y="75288"/>
                        <a:pt x="223653" y="66937"/>
                        <a:pt x="246617" y="50236"/>
                      </a:cubicBezTo>
                      <a:cubicBezTo>
                        <a:pt x="269582" y="33535"/>
                        <a:pt x="359352" y="2220"/>
                        <a:pt x="384404" y="132"/>
                      </a:cubicBezTo>
                      <a:cubicBezTo>
                        <a:pt x="409456" y="-1956"/>
                        <a:pt x="394842" y="21009"/>
                        <a:pt x="396930" y="37710"/>
                      </a:cubicBezTo>
                      <a:cubicBezTo>
                        <a:pt x="399018" y="54411"/>
                        <a:pt x="396930" y="100340"/>
                        <a:pt x="396930" y="100340"/>
                      </a:cubicBezTo>
                      <a:cubicBezTo>
                        <a:pt x="396930" y="108691"/>
                        <a:pt x="376053" y="87814"/>
                        <a:pt x="396930" y="87814"/>
                      </a:cubicBezTo>
                      <a:cubicBezTo>
                        <a:pt x="417807" y="87814"/>
                        <a:pt x="497138" y="102428"/>
                        <a:pt x="522190" y="100340"/>
                      </a:cubicBezTo>
                      <a:cubicBezTo>
                        <a:pt x="547242" y="98252"/>
                        <a:pt x="538891" y="85726"/>
                        <a:pt x="547242" y="75288"/>
                      </a:cubicBezTo>
                      <a:cubicBezTo>
                        <a:pt x="555593" y="64850"/>
                        <a:pt x="572294" y="37710"/>
                        <a:pt x="572294" y="37710"/>
                      </a:cubicBezTo>
                      <a:lnTo>
                        <a:pt x="572294" y="37710"/>
                      </a:lnTo>
                      <a:lnTo>
                        <a:pt x="559768" y="3771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59" name="צורה חופשית 58"/>
                <p:cNvSpPr/>
                <p:nvPr/>
              </p:nvSpPr>
              <p:spPr>
                <a:xfrm>
                  <a:off x="2220652" y="3461185"/>
                  <a:ext cx="746736" cy="237375"/>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51" name="אליפסה 50"/>
              <p:cNvSpPr/>
              <p:nvPr/>
            </p:nvSpPr>
            <p:spPr>
              <a:xfrm>
                <a:off x="1517880" y="2751208"/>
                <a:ext cx="1079969" cy="216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0" name="TextBox 9"/>
            <p:cNvSpPr txBox="1"/>
            <p:nvPr/>
          </p:nvSpPr>
          <p:spPr bwMode="auto">
            <a:xfrm>
              <a:off x="4521471" y="5031130"/>
              <a:ext cx="1374537" cy="30486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שכבה אמצעית</a:t>
              </a:r>
              <a:endParaRPr lang="en-US" sz="1600" dirty="0">
                <a:solidFill>
                  <a:prstClr val="black"/>
                </a:solidFill>
                <a:latin typeface="Times New Roman" pitchFamily="18" charset="0"/>
                <a:cs typeface="Arial"/>
              </a:endParaRPr>
            </a:p>
          </p:txBody>
        </p:sp>
        <p:sp>
          <p:nvSpPr>
            <p:cNvPr id="11" name="TextBox 10"/>
            <p:cNvSpPr txBox="1"/>
            <p:nvPr/>
          </p:nvSpPr>
          <p:spPr bwMode="auto">
            <a:xfrm>
              <a:off x="4427826" y="5596404"/>
              <a:ext cx="1061853" cy="45571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שכבה חיצונית</a:t>
              </a:r>
              <a:endParaRPr lang="en-US" sz="1600" dirty="0">
                <a:solidFill>
                  <a:prstClr val="black"/>
                </a:solidFill>
                <a:latin typeface="Times New Roman" pitchFamily="18" charset="0"/>
                <a:cs typeface="Arial"/>
              </a:endParaRPr>
            </a:p>
          </p:txBody>
        </p:sp>
        <p:sp>
          <p:nvSpPr>
            <p:cNvPr id="12" name="TextBox 11"/>
            <p:cNvSpPr txBox="1"/>
            <p:nvPr/>
          </p:nvSpPr>
          <p:spPr bwMode="auto">
            <a:xfrm>
              <a:off x="4518297" y="4235618"/>
              <a:ext cx="1061854" cy="30327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noProof="1" smtClean="0">
                  <a:solidFill>
                    <a:prstClr val="black"/>
                  </a:solidFill>
                  <a:latin typeface="Times New Roman" pitchFamily="18" charset="0"/>
                  <a:cs typeface="Arial"/>
                </a:rPr>
                <a:t>אנדותל</a:t>
              </a:r>
              <a:endParaRPr lang="he-IL" sz="1600" noProof="1">
                <a:solidFill>
                  <a:prstClr val="black"/>
                </a:solidFill>
                <a:latin typeface="Times New Roman" pitchFamily="18" charset="0"/>
                <a:cs typeface="Arial"/>
              </a:endParaRPr>
            </a:p>
          </p:txBody>
        </p:sp>
        <p:sp>
          <p:nvSpPr>
            <p:cNvPr id="89" name="TextBox 88"/>
            <p:cNvSpPr txBox="1"/>
            <p:nvPr/>
          </p:nvSpPr>
          <p:spPr>
            <a:xfrm>
              <a:off x="6372176" y="3467100"/>
              <a:ext cx="1061854" cy="30327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שסתומים</a:t>
              </a:r>
              <a:endParaRPr lang="en-US" sz="1600" dirty="0">
                <a:solidFill>
                  <a:prstClr val="black"/>
                </a:solidFill>
                <a:latin typeface="Times New Roman" pitchFamily="18" charset="0"/>
                <a:cs typeface="Arial"/>
              </a:endParaRPr>
            </a:p>
          </p:txBody>
        </p:sp>
        <p:grpSp>
          <p:nvGrpSpPr>
            <p:cNvPr id="51215" name="קבוצה 1"/>
            <p:cNvGrpSpPr>
              <a:grpSpLocks/>
            </p:cNvGrpSpPr>
            <p:nvPr/>
          </p:nvGrpSpPr>
          <p:grpSpPr bwMode="auto">
            <a:xfrm>
              <a:off x="5570169" y="3797397"/>
              <a:ext cx="2836830" cy="2610976"/>
              <a:chOff x="5213670" y="3732213"/>
              <a:chExt cx="2836830" cy="2610976"/>
            </a:xfrm>
          </p:grpSpPr>
          <p:grpSp>
            <p:nvGrpSpPr>
              <p:cNvPr id="51216" name="קבוצה 15"/>
              <p:cNvGrpSpPr>
                <a:grpSpLocks/>
              </p:cNvGrpSpPr>
              <p:nvPr/>
            </p:nvGrpSpPr>
            <p:grpSpPr bwMode="auto">
              <a:xfrm>
                <a:off x="5213670" y="3967824"/>
                <a:ext cx="2836830" cy="2375365"/>
                <a:chOff x="929152" y="3057639"/>
                <a:chExt cx="2942943" cy="3859833"/>
              </a:xfrm>
            </p:grpSpPr>
            <p:grpSp>
              <p:nvGrpSpPr>
                <p:cNvPr id="15" name="קבוצה 18"/>
                <p:cNvGrpSpPr/>
                <p:nvPr/>
              </p:nvGrpSpPr>
              <p:grpSpPr>
                <a:xfrm>
                  <a:off x="929152" y="5372027"/>
                  <a:ext cx="2942943" cy="1545445"/>
                  <a:chOff x="1400456" y="4770782"/>
                  <a:chExt cx="1872208" cy="1545445"/>
                </a:xfrm>
                <a:solidFill>
                  <a:srgbClr val="996633"/>
                </a:solidFill>
              </p:grpSpPr>
              <p:grpSp>
                <p:nvGrpSpPr>
                  <p:cNvPr id="16" name="קבוצה 39"/>
                  <p:cNvGrpSpPr/>
                  <p:nvPr/>
                </p:nvGrpSpPr>
                <p:grpSpPr>
                  <a:xfrm>
                    <a:off x="1400456" y="4770782"/>
                    <a:ext cx="1872208" cy="1545445"/>
                    <a:chOff x="1400456" y="4770782"/>
                    <a:chExt cx="1872208" cy="1545445"/>
                  </a:xfrm>
                  <a:grpFill/>
                </p:grpSpPr>
                <p:sp>
                  <p:nvSpPr>
                    <p:cNvPr id="42" name="פחית 41"/>
                    <p:cNvSpPr/>
                    <p:nvPr/>
                  </p:nvSpPr>
                  <p:spPr>
                    <a:xfrm>
                      <a:off x="1400456" y="4771101"/>
                      <a:ext cx="1872208" cy="1543222"/>
                    </a:xfrm>
                    <a:prstGeom prst="can">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צורה חופשית 42"/>
                    <p:cNvSpPr/>
                    <p:nvPr/>
                  </p:nvSpPr>
                  <p:spPr>
                    <a:xfrm>
                      <a:off x="1551293" y="5176344"/>
                      <a:ext cx="1578860" cy="1110015"/>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44" name="צורה חופשית 43"/>
                    <p:cNvSpPr/>
                    <p:nvPr/>
                  </p:nvSpPr>
                  <p:spPr>
                    <a:xfrm>
                      <a:off x="1422599" y="5067327"/>
                      <a:ext cx="1821642" cy="1248900"/>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45" name="אליפסה 44"/>
                    <p:cNvSpPr/>
                    <p:nvPr/>
                  </p:nvSpPr>
                  <p:spPr>
                    <a:xfrm>
                      <a:off x="1551293" y="4842438"/>
                      <a:ext cx="1578860" cy="21683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צורה חופשית 45"/>
                    <p:cNvSpPr/>
                    <p:nvPr/>
                  </p:nvSpPr>
                  <p:spPr>
                    <a:xfrm>
                      <a:off x="1479045" y="4770782"/>
                      <a:ext cx="1773267" cy="372328"/>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41" name="צורה חופשית 40"/>
                  <p:cNvSpPr/>
                  <p:nvPr/>
                </p:nvSpPr>
                <p:spPr>
                  <a:xfrm>
                    <a:off x="1688648" y="4846577"/>
                    <a:ext cx="1193974" cy="230407"/>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1222" name="קבוצה 19"/>
                <p:cNvGrpSpPr>
                  <a:grpSpLocks/>
                </p:cNvGrpSpPr>
                <p:nvPr/>
              </p:nvGrpSpPr>
              <p:grpSpPr bwMode="auto">
                <a:xfrm>
                  <a:off x="1400456" y="4254223"/>
                  <a:ext cx="1872208" cy="1547172"/>
                  <a:chOff x="1400456" y="4769055"/>
                  <a:chExt cx="1872208" cy="1547172"/>
                </a:xfrm>
              </p:grpSpPr>
              <p:grpSp>
                <p:nvGrpSpPr>
                  <p:cNvPr id="51234" name="קבוצה 32"/>
                  <p:cNvGrpSpPr>
                    <a:grpSpLocks/>
                  </p:cNvGrpSpPr>
                  <p:nvPr/>
                </p:nvGrpSpPr>
                <p:grpSpPr bwMode="auto">
                  <a:xfrm>
                    <a:off x="1400456" y="4769055"/>
                    <a:ext cx="1872208" cy="1547172"/>
                    <a:chOff x="1400456" y="4769055"/>
                    <a:chExt cx="1872208" cy="1547172"/>
                  </a:xfrm>
                </p:grpSpPr>
                <p:sp>
                  <p:nvSpPr>
                    <p:cNvPr id="35" name="פחית 34"/>
                    <p:cNvSpPr/>
                    <p:nvPr/>
                  </p:nvSpPr>
                  <p:spPr>
                    <a:xfrm>
                      <a:off x="1400555" y="4771217"/>
                      <a:ext cx="1872179" cy="1457790"/>
                    </a:xfrm>
                    <a:prstGeom prst="can">
                      <a:avLst/>
                    </a:prstGeom>
                    <a:solidFill>
                      <a:srgbClr val="996600">
                        <a:alpha val="85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צורה חופשית 35"/>
                    <p:cNvSpPr/>
                    <p:nvPr/>
                  </p:nvSpPr>
                  <p:spPr>
                    <a:xfrm>
                      <a:off x="1552041" y="5176301"/>
                      <a:ext cx="1577439" cy="1024325"/>
                    </a:xfrm>
                    <a:custGeom>
                      <a:avLst/>
                      <a:gdLst>
                        <a:gd name="connsiteX0" fmla="*/ 1516117 w 1516117"/>
                        <a:gd name="connsiteY0" fmla="*/ 0 h 1232950"/>
                        <a:gd name="connsiteX1" fmla="*/ 1378331 w 1516117"/>
                        <a:gd name="connsiteY1" fmla="*/ 588724 h 1232950"/>
                        <a:gd name="connsiteX2" fmla="*/ 1303175 w 1516117"/>
                        <a:gd name="connsiteY2" fmla="*/ 551146 h 1232950"/>
                        <a:gd name="connsiteX3" fmla="*/ 1102758 w 1516117"/>
                        <a:gd name="connsiteY3" fmla="*/ 313151 h 1232950"/>
                        <a:gd name="connsiteX4" fmla="*/ 902342 w 1516117"/>
                        <a:gd name="connsiteY4" fmla="*/ 175365 h 1232950"/>
                        <a:gd name="connsiteX5" fmla="*/ 852238 w 1516117"/>
                        <a:gd name="connsiteY5" fmla="*/ 100209 h 1232950"/>
                        <a:gd name="connsiteX6" fmla="*/ 814660 w 1516117"/>
                        <a:gd name="connsiteY6" fmla="*/ 488515 h 1232950"/>
                        <a:gd name="connsiteX7" fmla="*/ 626769 w 1516117"/>
                        <a:gd name="connsiteY7" fmla="*/ 626302 h 1232950"/>
                        <a:gd name="connsiteX8" fmla="*/ 401301 w 1516117"/>
                        <a:gd name="connsiteY8" fmla="*/ 676406 h 1232950"/>
                        <a:gd name="connsiteX9" fmla="*/ 288566 w 1516117"/>
                        <a:gd name="connsiteY9" fmla="*/ 638828 h 1232950"/>
                        <a:gd name="connsiteX10" fmla="*/ 376249 w 1516117"/>
                        <a:gd name="connsiteY10" fmla="*/ 212943 h 1232950"/>
                        <a:gd name="connsiteX11" fmla="*/ 301092 w 1516117"/>
                        <a:gd name="connsiteY11" fmla="*/ 100209 h 1232950"/>
                        <a:gd name="connsiteX12" fmla="*/ 100676 w 1516117"/>
                        <a:gd name="connsiteY12" fmla="*/ 350729 h 1232950"/>
                        <a:gd name="connsiteX13" fmla="*/ 468 w 1516117"/>
                        <a:gd name="connsiteY13" fmla="*/ 864296 h 1232950"/>
                        <a:gd name="connsiteX14" fmla="*/ 63098 w 1516117"/>
                        <a:gd name="connsiteY14" fmla="*/ 1027135 h 1232950"/>
                        <a:gd name="connsiteX15" fmla="*/ 63098 w 1516117"/>
                        <a:gd name="connsiteY15" fmla="*/ 1139869 h 1232950"/>
                        <a:gd name="connsiteX16" fmla="*/ 88150 w 1516117"/>
                        <a:gd name="connsiteY16" fmla="*/ 1202499 h 1232950"/>
                        <a:gd name="connsiteX17" fmla="*/ 463931 w 1516117"/>
                        <a:gd name="connsiteY17" fmla="*/ 626302 h 1232950"/>
                        <a:gd name="connsiteX18" fmla="*/ 589191 w 1516117"/>
                        <a:gd name="connsiteY18" fmla="*/ 187891 h 1232950"/>
                        <a:gd name="connsiteX19" fmla="*/ 576665 w 1516117"/>
                        <a:gd name="connsiteY19" fmla="*/ 87683 h 1232950"/>
                        <a:gd name="connsiteX20" fmla="*/ 689399 w 1516117"/>
                        <a:gd name="connsiteY20" fmla="*/ 438411 h 1232950"/>
                        <a:gd name="connsiteX21" fmla="*/ 601717 w 1516117"/>
                        <a:gd name="connsiteY21" fmla="*/ 764088 h 1232950"/>
                        <a:gd name="connsiteX22" fmla="*/ 589191 w 1516117"/>
                        <a:gd name="connsiteY22" fmla="*/ 1127343 h 1232950"/>
                        <a:gd name="connsiteX23" fmla="*/ 614243 w 1516117"/>
                        <a:gd name="connsiteY23" fmla="*/ 1215025 h 1232950"/>
                        <a:gd name="connsiteX24" fmla="*/ 714451 w 1516117"/>
                        <a:gd name="connsiteY24" fmla="*/ 1215025 h 123295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88263 w 1516230"/>
                        <a:gd name="connsiteY16" fmla="*/ 1202499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1520"/>
                        <a:gd name="connsiteX1" fmla="*/ 1378444 w 1516230"/>
                        <a:gd name="connsiteY1" fmla="*/ 588724 h 1221520"/>
                        <a:gd name="connsiteX2" fmla="*/ 1303288 w 1516230"/>
                        <a:gd name="connsiteY2" fmla="*/ 551146 h 1221520"/>
                        <a:gd name="connsiteX3" fmla="*/ 1102871 w 1516230"/>
                        <a:gd name="connsiteY3" fmla="*/ 313151 h 1221520"/>
                        <a:gd name="connsiteX4" fmla="*/ 902455 w 1516230"/>
                        <a:gd name="connsiteY4" fmla="*/ 175365 h 1221520"/>
                        <a:gd name="connsiteX5" fmla="*/ 852351 w 1516230"/>
                        <a:gd name="connsiteY5" fmla="*/ 100209 h 1221520"/>
                        <a:gd name="connsiteX6" fmla="*/ 814773 w 1516230"/>
                        <a:gd name="connsiteY6" fmla="*/ 488515 h 1221520"/>
                        <a:gd name="connsiteX7" fmla="*/ 626882 w 1516230"/>
                        <a:gd name="connsiteY7" fmla="*/ 626302 h 1221520"/>
                        <a:gd name="connsiteX8" fmla="*/ 401414 w 1516230"/>
                        <a:gd name="connsiteY8" fmla="*/ 676406 h 1221520"/>
                        <a:gd name="connsiteX9" fmla="*/ 288679 w 1516230"/>
                        <a:gd name="connsiteY9" fmla="*/ 638828 h 1221520"/>
                        <a:gd name="connsiteX10" fmla="*/ 376362 w 1516230"/>
                        <a:gd name="connsiteY10" fmla="*/ 212943 h 1221520"/>
                        <a:gd name="connsiteX11" fmla="*/ 301205 w 1516230"/>
                        <a:gd name="connsiteY11" fmla="*/ 100209 h 1221520"/>
                        <a:gd name="connsiteX12" fmla="*/ 100789 w 1516230"/>
                        <a:gd name="connsiteY12" fmla="*/ 350729 h 1221520"/>
                        <a:gd name="connsiteX13" fmla="*/ 581 w 1516230"/>
                        <a:gd name="connsiteY13" fmla="*/ 864296 h 1221520"/>
                        <a:gd name="connsiteX14" fmla="*/ 63211 w 1516230"/>
                        <a:gd name="connsiteY14" fmla="*/ 1027135 h 1221520"/>
                        <a:gd name="connsiteX15" fmla="*/ 138367 w 1516230"/>
                        <a:gd name="connsiteY15" fmla="*/ 1027135 h 1221520"/>
                        <a:gd name="connsiteX16" fmla="*/ 363835 w 1516230"/>
                        <a:gd name="connsiteY16" fmla="*/ 1089765 h 1221520"/>
                        <a:gd name="connsiteX17" fmla="*/ 464044 w 1516230"/>
                        <a:gd name="connsiteY17" fmla="*/ 626302 h 1221520"/>
                        <a:gd name="connsiteX18" fmla="*/ 589304 w 1516230"/>
                        <a:gd name="connsiteY18" fmla="*/ 187891 h 1221520"/>
                        <a:gd name="connsiteX19" fmla="*/ 576778 w 1516230"/>
                        <a:gd name="connsiteY19" fmla="*/ 87683 h 1221520"/>
                        <a:gd name="connsiteX20" fmla="*/ 689512 w 1516230"/>
                        <a:gd name="connsiteY20" fmla="*/ 438411 h 1221520"/>
                        <a:gd name="connsiteX21" fmla="*/ 601830 w 1516230"/>
                        <a:gd name="connsiteY21" fmla="*/ 764088 h 1221520"/>
                        <a:gd name="connsiteX22" fmla="*/ 589304 w 1516230"/>
                        <a:gd name="connsiteY22" fmla="*/ 1127343 h 1221520"/>
                        <a:gd name="connsiteX23" fmla="*/ 614356 w 1516230"/>
                        <a:gd name="connsiteY23" fmla="*/ 1215025 h 1221520"/>
                        <a:gd name="connsiteX24" fmla="*/ 714564 w 1516230"/>
                        <a:gd name="connsiteY24" fmla="*/ 1215025 h 1221520"/>
                        <a:gd name="connsiteX0" fmla="*/ 1516230 w 1516230"/>
                        <a:gd name="connsiteY0" fmla="*/ 0 h 1225231"/>
                        <a:gd name="connsiteX1" fmla="*/ 1378444 w 1516230"/>
                        <a:gd name="connsiteY1" fmla="*/ 588724 h 1225231"/>
                        <a:gd name="connsiteX2" fmla="*/ 1303288 w 1516230"/>
                        <a:gd name="connsiteY2" fmla="*/ 551146 h 1225231"/>
                        <a:gd name="connsiteX3" fmla="*/ 1102871 w 1516230"/>
                        <a:gd name="connsiteY3" fmla="*/ 313151 h 1225231"/>
                        <a:gd name="connsiteX4" fmla="*/ 902455 w 1516230"/>
                        <a:gd name="connsiteY4" fmla="*/ 175365 h 1225231"/>
                        <a:gd name="connsiteX5" fmla="*/ 852351 w 1516230"/>
                        <a:gd name="connsiteY5" fmla="*/ 100209 h 1225231"/>
                        <a:gd name="connsiteX6" fmla="*/ 814773 w 1516230"/>
                        <a:gd name="connsiteY6" fmla="*/ 488515 h 1225231"/>
                        <a:gd name="connsiteX7" fmla="*/ 626882 w 1516230"/>
                        <a:gd name="connsiteY7" fmla="*/ 626302 h 1225231"/>
                        <a:gd name="connsiteX8" fmla="*/ 401414 w 1516230"/>
                        <a:gd name="connsiteY8" fmla="*/ 676406 h 1225231"/>
                        <a:gd name="connsiteX9" fmla="*/ 288679 w 1516230"/>
                        <a:gd name="connsiteY9" fmla="*/ 638828 h 1225231"/>
                        <a:gd name="connsiteX10" fmla="*/ 376362 w 1516230"/>
                        <a:gd name="connsiteY10" fmla="*/ 212943 h 1225231"/>
                        <a:gd name="connsiteX11" fmla="*/ 301205 w 1516230"/>
                        <a:gd name="connsiteY11" fmla="*/ 100209 h 1225231"/>
                        <a:gd name="connsiteX12" fmla="*/ 100789 w 1516230"/>
                        <a:gd name="connsiteY12" fmla="*/ 350729 h 1225231"/>
                        <a:gd name="connsiteX13" fmla="*/ 581 w 1516230"/>
                        <a:gd name="connsiteY13" fmla="*/ 864296 h 1225231"/>
                        <a:gd name="connsiteX14" fmla="*/ 63211 w 1516230"/>
                        <a:gd name="connsiteY14" fmla="*/ 1027135 h 1225231"/>
                        <a:gd name="connsiteX15" fmla="*/ 138367 w 1516230"/>
                        <a:gd name="connsiteY15" fmla="*/ 1027135 h 1225231"/>
                        <a:gd name="connsiteX16" fmla="*/ 363835 w 1516230"/>
                        <a:gd name="connsiteY16" fmla="*/ 1089765 h 1225231"/>
                        <a:gd name="connsiteX17" fmla="*/ 464044 w 1516230"/>
                        <a:gd name="connsiteY17" fmla="*/ 626302 h 1225231"/>
                        <a:gd name="connsiteX18" fmla="*/ 589304 w 1516230"/>
                        <a:gd name="connsiteY18" fmla="*/ 187891 h 1225231"/>
                        <a:gd name="connsiteX19" fmla="*/ 576778 w 1516230"/>
                        <a:gd name="connsiteY19" fmla="*/ 87683 h 1225231"/>
                        <a:gd name="connsiteX20" fmla="*/ 689512 w 1516230"/>
                        <a:gd name="connsiteY20" fmla="*/ 438411 h 1225231"/>
                        <a:gd name="connsiteX21" fmla="*/ 601830 w 1516230"/>
                        <a:gd name="connsiteY21" fmla="*/ 764088 h 1225231"/>
                        <a:gd name="connsiteX22" fmla="*/ 764668 w 1516230"/>
                        <a:gd name="connsiteY22" fmla="*/ 1077239 h 1225231"/>
                        <a:gd name="connsiteX23" fmla="*/ 614356 w 1516230"/>
                        <a:gd name="connsiteY23" fmla="*/ 1215025 h 1225231"/>
                        <a:gd name="connsiteX24" fmla="*/ 714564 w 1516230"/>
                        <a:gd name="connsiteY24" fmla="*/ 1215025 h 1225231"/>
                        <a:gd name="connsiteX0" fmla="*/ 1516230 w 1516230"/>
                        <a:gd name="connsiteY0" fmla="*/ 0 h 1215025"/>
                        <a:gd name="connsiteX1" fmla="*/ 1378444 w 1516230"/>
                        <a:gd name="connsiteY1" fmla="*/ 588724 h 1215025"/>
                        <a:gd name="connsiteX2" fmla="*/ 1303288 w 1516230"/>
                        <a:gd name="connsiteY2" fmla="*/ 551146 h 1215025"/>
                        <a:gd name="connsiteX3" fmla="*/ 1102871 w 1516230"/>
                        <a:gd name="connsiteY3" fmla="*/ 313151 h 1215025"/>
                        <a:gd name="connsiteX4" fmla="*/ 902455 w 1516230"/>
                        <a:gd name="connsiteY4" fmla="*/ 175365 h 1215025"/>
                        <a:gd name="connsiteX5" fmla="*/ 852351 w 1516230"/>
                        <a:gd name="connsiteY5" fmla="*/ 100209 h 1215025"/>
                        <a:gd name="connsiteX6" fmla="*/ 814773 w 1516230"/>
                        <a:gd name="connsiteY6" fmla="*/ 488515 h 1215025"/>
                        <a:gd name="connsiteX7" fmla="*/ 626882 w 1516230"/>
                        <a:gd name="connsiteY7" fmla="*/ 626302 h 1215025"/>
                        <a:gd name="connsiteX8" fmla="*/ 401414 w 1516230"/>
                        <a:gd name="connsiteY8" fmla="*/ 676406 h 1215025"/>
                        <a:gd name="connsiteX9" fmla="*/ 288679 w 1516230"/>
                        <a:gd name="connsiteY9" fmla="*/ 638828 h 1215025"/>
                        <a:gd name="connsiteX10" fmla="*/ 376362 w 1516230"/>
                        <a:gd name="connsiteY10" fmla="*/ 212943 h 1215025"/>
                        <a:gd name="connsiteX11" fmla="*/ 301205 w 1516230"/>
                        <a:gd name="connsiteY11" fmla="*/ 100209 h 1215025"/>
                        <a:gd name="connsiteX12" fmla="*/ 100789 w 1516230"/>
                        <a:gd name="connsiteY12" fmla="*/ 350729 h 1215025"/>
                        <a:gd name="connsiteX13" fmla="*/ 581 w 1516230"/>
                        <a:gd name="connsiteY13" fmla="*/ 864296 h 1215025"/>
                        <a:gd name="connsiteX14" fmla="*/ 63211 w 1516230"/>
                        <a:gd name="connsiteY14" fmla="*/ 1027135 h 1215025"/>
                        <a:gd name="connsiteX15" fmla="*/ 138367 w 1516230"/>
                        <a:gd name="connsiteY15" fmla="*/ 1027135 h 1215025"/>
                        <a:gd name="connsiteX16" fmla="*/ 363835 w 1516230"/>
                        <a:gd name="connsiteY16" fmla="*/ 1089765 h 1215025"/>
                        <a:gd name="connsiteX17" fmla="*/ 464044 w 1516230"/>
                        <a:gd name="connsiteY17" fmla="*/ 626302 h 1215025"/>
                        <a:gd name="connsiteX18" fmla="*/ 589304 w 1516230"/>
                        <a:gd name="connsiteY18" fmla="*/ 187891 h 1215025"/>
                        <a:gd name="connsiteX19" fmla="*/ 576778 w 1516230"/>
                        <a:gd name="connsiteY19" fmla="*/ 87683 h 1215025"/>
                        <a:gd name="connsiteX20" fmla="*/ 689512 w 1516230"/>
                        <a:gd name="connsiteY20" fmla="*/ 438411 h 1215025"/>
                        <a:gd name="connsiteX21" fmla="*/ 601830 w 1516230"/>
                        <a:gd name="connsiteY21" fmla="*/ 764088 h 1215025"/>
                        <a:gd name="connsiteX22" fmla="*/ 764668 w 1516230"/>
                        <a:gd name="connsiteY22" fmla="*/ 1077239 h 1215025"/>
                        <a:gd name="connsiteX23" fmla="*/ 413940 w 1516230"/>
                        <a:gd name="connsiteY23" fmla="*/ 851770 h 1215025"/>
                        <a:gd name="connsiteX24" fmla="*/ 714564 w 1516230"/>
                        <a:gd name="connsiteY24" fmla="*/ 1215025 h 1215025"/>
                        <a:gd name="connsiteX0" fmla="*/ 1516230 w 1578860"/>
                        <a:gd name="connsiteY0" fmla="*/ 0 h 1110015"/>
                        <a:gd name="connsiteX1" fmla="*/ 1378444 w 1578860"/>
                        <a:gd name="connsiteY1" fmla="*/ 588724 h 1110015"/>
                        <a:gd name="connsiteX2" fmla="*/ 1303288 w 1578860"/>
                        <a:gd name="connsiteY2" fmla="*/ 551146 h 1110015"/>
                        <a:gd name="connsiteX3" fmla="*/ 1102871 w 1578860"/>
                        <a:gd name="connsiteY3" fmla="*/ 313151 h 1110015"/>
                        <a:gd name="connsiteX4" fmla="*/ 902455 w 1578860"/>
                        <a:gd name="connsiteY4" fmla="*/ 175365 h 1110015"/>
                        <a:gd name="connsiteX5" fmla="*/ 852351 w 1578860"/>
                        <a:gd name="connsiteY5" fmla="*/ 100209 h 1110015"/>
                        <a:gd name="connsiteX6" fmla="*/ 814773 w 1578860"/>
                        <a:gd name="connsiteY6" fmla="*/ 488515 h 1110015"/>
                        <a:gd name="connsiteX7" fmla="*/ 626882 w 1578860"/>
                        <a:gd name="connsiteY7" fmla="*/ 626302 h 1110015"/>
                        <a:gd name="connsiteX8" fmla="*/ 401414 w 1578860"/>
                        <a:gd name="connsiteY8" fmla="*/ 676406 h 1110015"/>
                        <a:gd name="connsiteX9" fmla="*/ 288679 w 1578860"/>
                        <a:gd name="connsiteY9" fmla="*/ 638828 h 1110015"/>
                        <a:gd name="connsiteX10" fmla="*/ 376362 w 1578860"/>
                        <a:gd name="connsiteY10" fmla="*/ 212943 h 1110015"/>
                        <a:gd name="connsiteX11" fmla="*/ 301205 w 1578860"/>
                        <a:gd name="connsiteY11" fmla="*/ 100209 h 1110015"/>
                        <a:gd name="connsiteX12" fmla="*/ 100789 w 1578860"/>
                        <a:gd name="connsiteY12" fmla="*/ 350729 h 1110015"/>
                        <a:gd name="connsiteX13" fmla="*/ 581 w 1578860"/>
                        <a:gd name="connsiteY13" fmla="*/ 864296 h 1110015"/>
                        <a:gd name="connsiteX14" fmla="*/ 63211 w 1578860"/>
                        <a:gd name="connsiteY14" fmla="*/ 1027135 h 1110015"/>
                        <a:gd name="connsiteX15" fmla="*/ 138367 w 1578860"/>
                        <a:gd name="connsiteY15" fmla="*/ 1027135 h 1110015"/>
                        <a:gd name="connsiteX16" fmla="*/ 363835 w 1578860"/>
                        <a:gd name="connsiteY16" fmla="*/ 1089765 h 1110015"/>
                        <a:gd name="connsiteX17" fmla="*/ 464044 w 1578860"/>
                        <a:gd name="connsiteY17" fmla="*/ 626302 h 1110015"/>
                        <a:gd name="connsiteX18" fmla="*/ 589304 w 1578860"/>
                        <a:gd name="connsiteY18" fmla="*/ 187891 h 1110015"/>
                        <a:gd name="connsiteX19" fmla="*/ 576778 w 1578860"/>
                        <a:gd name="connsiteY19" fmla="*/ 87683 h 1110015"/>
                        <a:gd name="connsiteX20" fmla="*/ 689512 w 1578860"/>
                        <a:gd name="connsiteY20" fmla="*/ 438411 h 1110015"/>
                        <a:gd name="connsiteX21" fmla="*/ 601830 w 1578860"/>
                        <a:gd name="connsiteY21" fmla="*/ 764088 h 1110015"/>
                        <a:gd name="connsiteX22" fmla="*/ 764668 w 1578860"/>
                        <a:gd name="connsiteY22" fmla="*/ 1077239 h 1110015"/>
                        <a:gd name="connsiteX23" fmla="*/ 413940 w 1578860"/>
                        <a:gd name="connsiteY23" fmla="*/ 851770 h 1110015"/>
                        <a:gd name="connsiteX24" fmla="*/ 1578860 w 1578860"/>
                        <a:gd name="connsiteY24" fmla="*/ 939452 h 11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8860" h="1110015">
                          <a:moveTo>
                            <a:pt x="1516230" y="0"/>
                          </a:moveTo>
                          <a:cubicBezTo>
                            <a:pt x="1465082" y="248433"/>
                            <a:pt x="1413934" y="496866"/>
                            <a:pt x="1378444" y="588724"/>
                          </a:cubicBezTo>
                          <a:cubicBezTo>
                            <a:pt x="1342954" y="680582"/>
                            <a:pt x="1349217" y="597075"/>
                            <a:pt x="1303288" y="551146"/>
                          </a:cubicBezTo>
                          <a:cubicBezTo>
                            <a:pt x="1257359" y="505217"/>
                            <a:pt x="1169676" y="375781"/>
                            <a:pt x="1102871" y="313151"/>
                          </a:cubicBezTo>
                          <a:cubicBezTo>
                            <a:pt x="1036066" y="250521"/>
                            <a:pt x="944208" y="210855"/>
                            <a:pt x="902455" y="175365"/>
                          </a:cubicBezTo>
                          <a:cubicBezTo>
                            <a:pt x="860702" y="139875"/>
                            <a:pt x="866965" y="48017"/>
                            <a:pt x="852351" y="100209"/>
                          </a:cubicBezTo>
                          <a:cubicBezTo>
                            <a:pt x="837737" y="152401"/>
                            <a:pt x="852351" y="400833"/>
                            <a:pt x="814773" y="488515"/>
                          </a:cubicBezTo>
                          <a:cubicBezTo>
                            <a:pt x="777195" y="576197"/>
                            <a:pt x="695775" y="594987"/>
                            <a:pt x="626882" y="626302"/>
                          </a:cubicBezTo>
                          <a:cubicBezTo>
                            <a:pt x="557989" y="657617"/>
                            <a:pt x="457781" y="674318"/>
                            <a:pt x="401414" y="676406"/>
                          </a:cubicBezTo>
                          <a:cubicBezTo>
                            <a:pt x="345047" y="678494"/>
                            <a:pt x="292854" y="716072"/>
                            <a:pt x="288679" y="638828"/>
                          </a:cubicBezTo>
                          <a:cubicBezTo>
                            <a:pt x="284504" y="561584"/>
                            <a:pt x="374274" y="302713"/>
                            <a:pt x="376362" y="212943"/>
                          </a:cubicBezTo>
                          <a:cubicBezTo>
                            <a:pt x="378450" y="123173"/>
                            <a:pt x="347134" y="77245"/>
                            <a:pt x="301205" y="100209"/>
                          </a:cubicBezTo>
                          <a:cubicBezTo>
                            <a:pt x="255276" y="123173"/>
                            <a:pt x="150893" y="223381"/>
                            <a:pt x="100789" y="350729"/>
                          </a:cubicBezTo>
                          <a:cubicBezTo>
                            <a:pt x="50685" y="478077"/>
                            <a:pt x="6844" y="751562"/>
                            <a:pt x="581" y="864296"/>
                          </a:cubicBezTo>
                          <a:cubicBezTo>
                            <a:pt x="-5682" y="977030"/>
                            <a:pt x="40247" y="999995"/>
                            <a:pt x="63211" y="1027135"/>
                          </a:cubicBezTo>
                          <a:cubicBezTo>
                            <a:pt x="86175" y="1054275"/>
                            <a:pt x="88263" y="1016697"/>
                            <a:pt x="138367" y="1027135"/>
                          </a:cubicBezTo>
                          <a:cubicBezTo>
                            <a:pt x="188471" y="1037573"/>
                            <a:pt x="309556" y="1156571"/>
                            <a:pt x="363835" y="1089765"/>
                          </a:cubicBezTo>
                          <a:cubicBezTo>
                            <a:pt x="418115" y="1022960"/>
                            <a:pt x="426466" y="776614"/>
                            <a:pt x="464044" y="626302"/>
                          </a:cubicBezTo>
                          <a:cubicBezTo>
                            <a:pt x="501622" y="475990"/>
                            <a:pt x="570515" y="277661"/>
                            <a:pt x="589304" y="187891"/>
                          </a:cubicBezTo>
                          <a:cubicBezTo>
                            <a:pt x="608093" y="98121"/>
                            <a:pt x="560077" y="45930"/>
                            <a:pt x="576778" y="87683"/>
                          </a:cubicBezTo>
                          <a:cubicBezTo>
                            <a:pt x="593479" y="129436"/>
                            <a:pt x="685337" y="325677"/>
                            <a:pt x="689512" y="438411"/>
                          </a:cubicBezTo>
                          <a:cubicBezTo>
                            <a:pt x="693687" y="551145"/>
                            <a:pt x="589304" y="657617"/>
                            <a:pt x="601830" y="764088"/>
                          </a:cubicBezTo>
                          <a:cubicBezTo>
                            <a:pt x="614356" y="870559"/>
                            <a:pt x="795983" y="1062625"/>
                            <a:pt x="764668" y="1077239"/>
                          </a:cubicBezTo>
                          <a:cubicBezTo>
                            <a:pt x="733353" y="1091853"/>
                            <a:pt x="278241" y="874735"/>
                            <a:pt x="413940" y="851770"/>
                          </a:cubicBezTo>
                          <a:cubicBezTo>
                            <a:pt x="549639" y="828806"/>
                            <a:pt x="1578860" y="939452"/>
                            <a:pt x="1578860" y="93945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7" name="צורה חופשית 36"/>
                    <p:cNvSpPr/>
                    <p:nvPr/>
                  </p:nvSpPr>
                  <p:spPr>
                    <a:xfrm>
                      <a:off x="1421960" y="5065355"/>
                      <a:ext cx="1822782" cy="1166233"/>
                    </a:xfrm>
                    <a:custGeom>
                      <a:avLst/>
                      <a:gdLst>
                        <a:gd name="connsiteX0" fmla="*/ 1821642 w 1821642"/>
                        <a:gd name="connsiteY0" fmla="*/ 394021 h 1248900"/>
                        <a:gd name="connsiteX1" fmla="*/ 1333127 w 1821642"/>
                        <a:gd name="connsiteY1" fmla="*/ 957692 h 1248900"/>
                        <a:gd name="connsiteX2" fmla="*/ 1596174 w 1821642"/>
                        <a:gd name="connsiteY2" fmla="*/ 1032848 h 1248900"/>
                        <a:gd name="connsiteX3" fmla="*/ 1784064 w 1821642"/>
                        <a:gd name="connsiteY3" fmla="*/ 1057900 h 1248900"/>
                        <a:gd name="connsiteX4" fmla="*/ 1784064 w 1821642"/>
                        <a:gd name="connsiteY4" fmla="*/ 1057900 h 1248900"/>
                        <a:gd name="connsiteX5" fmla="*/ 1746486 w 1821642"/>
                        <a:gd name="connsiteY5" fmla="*/ 957692 h 1248900"/>
                        <a:gd name="connsiteX6" fmla="*/ 1759012 w 1821642"/>
                        <a:gd name="connsiteY6" fmla="*/ 807380 h 1248900"/>
                        <a:gd name="connsiteX7" fmla="*/ 1759012 w 1821642"/>
                        <a:gd name="connsiteY7" fmla="*/ 469177 h 1248900"/>
                        <a:gd name="connsiteX8" fmla="*/ 1759012 w 1821642"/>
                        <a:gd name="connsiteY8" fmla="*/ 193605 h 1248900"/>
                        <a:gd name="connsiteX9" fmla="*/ 1608700 w 1821642"/>
                        <a:gd name="connsiteY9" fmla="*/ 43292 h 1248900"/>
                        <a:gd name="connsiteX10" fmla="*/ 1408283 w 1821642"/>
                        <a:gd name="connsiteY10" fmla="*/ 218657 h 1248900"/>
                        <a:gd name="connsiteX11" fmla="*/ 481357 w 1821642"/>
                        <a:gd name="connsiteY11" fmla="*/ 293813 h 1248900"/>
                        <a:gd name="connsiteX12" fmla="*/ 293467 w 1821642"/>
                        <a:gd name="connsiteY12" fmla="*/ 231183 h 1248900"/>
                        <a:gd name="connsiteX13" fmla="*/ 168206 w 1821642"/>
                        <a:gd name="connsiteY13" fmla="*/ 5714 h 1248900"/>
                        <a:gd name="connsiteX14" fmla="*/ 5368 w 1821642"/>
                        <a:gd name="connsiteY14" fmla="*/ 494229 h 1248900"/>
                        <a:gd name="connsiteX15" fmla="*/ 381149 w 1821642"/>
                        <a:gd name="connsiteY15" fmla="*/ 657068 h 1248900"/>
                        <a:gd name="connsiteX16" fmla="*/ 594091 w 1821642"/>
                        <a:gd name="connsiteY16" fmla="*/ 870010 h 1248900"/>
                        <a:gd name="connsiteX17" fmla="*/ 631669 w 1821642"/>
                        <a:gd name="connsiteY17" fmla="*/ 1020322 h 1248900"/>
                        <a:gd name="connsiteX18" fmla="*/ 581565 w 1821642"/>
                        <a:gd name="connsiteY18" fmla="*/ 1195687 h 1248900"/>
                        <a:gd name="connsiteX19" fmla="*/ 581565 w 1821642"/>
                        <a:gd name="connsiteY19" fmla="*/ 1195687 h 1248900"/>
                        <a:gd name="connsiteX20" fmla="*/ 481357 w 1821642"/>
                        <a:gd name="connsiteY20" fmla="*/ 1195687 h 1248900"/>
                        <a:gd name="connsiteX21" fmla="*/ 919768 w 1821642"/>
                        <a:gd name="connsiteY21" fmla="*/ 769802 h 1248900"/>
                        <a:gd name="connsiteX22" fmla="*/ 1207867 w 1821642"/>
                        <a:gd name="connsiteY22" fmla="*/ 669594 h 1248900"/>
                        <a:gd name="connsiteX23" fmla="*/ 1370705 w 1821642"/>
                        <a:gd name="connsiteY23" fmla="*/ 318865 h 1248900"/>
                        <a:gd name="connsiteX24" fmla="*/ 1345653 w 1821642"/>
                        <a:gd name="connsiteY24" fmla="*/ 118448 h 1248900"/>
                        <a:gd name="connsiteX25" fmla="*/ 1358179 w 1821642"/>
                        <a:gd name="connsiteY25" fmla="*/ 744750 h 1248900"/>
                        <a:gd name="connsiteX26" fmla="*/ 1232919 w 1821642"/>
                        <a:gd name="connsiteY26" fmla="*/ 970218 h 1248900"/>
                        <a:gd name="connsiteX27" fmla="*/ 1207867 w 1821642"/>
                        <a:gd name="connsiteY27" fmla="*/ 1045374 h 1248900"/>
                        <a:gd name="connsiteX28" fmla="*/ 1220393 w 1821642"/>
                        <a:gd name="connsiteY28" fmla="*/ 1158109 h 1248900"/>
                        <a:gd name="connsiteX29" fmla="*/ 1182815 w 1821642"/>
                        <a:gd name="connsiteY29" fmla="*/ 1245791 h 1248900"/>
                        <a:gd name="connsiteX30" fmla="*/ 1207867 w 1821642"/>
                        <a:gd name="connsiteY30" fmla="*/ 1220739 h 12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1642" h="1248900">
                          <a:moveTo>
                            <a:pt x="1821642" y="394021"/>
                          </a:moveTo>
                          <a:cubicBezTo>
                            <a:pt x="1596173" y="622621"/>
                            <a:pt x="1370705" y="851221"/>
                            <a:pt x="1333127" y="957692"/>
                          </a:cubicBezTo>
                          <a:cubicBezTo>
                            <a:pt x="1295549" y="1064163"/>
                            <a:pt x="1521018" y="1016147"/>
                            <a:pt x="1596174" y="1032848"/>
                          </a:cubicBezTo>
                          <a:cubicBezTo>
                            <a:pt x="1671330" y="1049549"/>
                            <a:pt x="1784064" y="1057900"/>
                            <a:pt x="1784064" y="1057900"/>
                          </a:cubicBezTo>
                          <a:lnTo>
                            <a:pt x="1784064" y="1057900"/>
                          </a:lnTo>
                          <a:cubicBezTo>
                            <a:pt x="1777801" y="1041199"/>
                            <a:pt x="1750661" y="999445"/>
                            <a:pt x="1746486" y="957692"/>
                          </a:cubicBezTo>
                          <a:cubicBezTo>
                            <a:pt x="1742311" y="915939"/>
                            <a:pt x="1756924" y="888799"/>
                            <a:pt x="1759012" y="807380"/>
                          </a:cubicBezTo>
                          <a:cubicBezTo>
                            <a:pt x="1761100" y="725961"/>
                            <a:pt x="1759012" y="469177"/>
                            <a:pt x="1759012" y="469177"/>
                          </a:cubicBezTo>
                          <a:cubicBezTo>
                            <a:pt x="1759012" y="366881"/>
                            <a:pt x="1784064" y="264586"/>
                            <a:pt x="1759012" y="193605"/>
                          </a:cubicBezTo>
                          <a:cubicBezTo>
                            <a:pt x="1733960" y="122624"/>
                            <a:pt x="1667155" y="39117"/>
                            <a:pt x="1608700" y="43292"/>
                          </a:cubicBezTo>
                          <a:cubicBezTo>
                            <a:pt x="1550245" y="47467"/>
                            <a:pt x="1596173" y="176903"/>
                            <a:pt x="1408283" y="218657"/>
                          </a:cubicBezTo>
                          <a:cubicBezTo>
                            <a:pt x="1220392" y="260410"/>
                            <a:pt x="667160" y="291725"/>
                            <a:pt x="481357" y="293813"/>
                          </a:cubicBezTo>
                          <a:cubicBezTo>
                            <a:pt x="295554" y="295901"/>
                            <a:pt x="345659" y="279199"/>
                            <a:pt x="293467" y="231183"/>
                          </a:cubicBezTo>
                          <a:cubicBezTo>
                            <a:pt x="241275" y="183167"/>
                            <a:pt x="216222" y="-38127"/>
                            <a:pt x="168206" y="5714"/>
                          </a:cubicBezTo>
                          <a:cubicBezTo>
                            <a:pt x="120189" y="49555"/>
                            <a:pt x="-30123" y="385670"/>
                            <a:pt x="5368" y="494229"/>
                          </a:cubicBezTo>
                          <a:cubicBezTo>
                            <a:pt x="40858" y="602788"/>
                            <a:pt x="283028" y="594438"/>
                            <a:pt x="381149" y="657068"/>
                          </a:cubicBezTo>
                          <a:cubicBezTo>
                            <a:pt x="479270" y="719698"/>
                            <a:pt x="552338" y="809468"/>
                            <a:pt x="594091" y="870010"/>
                          </a:cubicBezTo>
                          <a:cubicBezTo>
                            <a:pt x="635844" y="930552"/>
                            <a:pt x="633757" y="966043"/>
                            <a:pt x="631669" y="1020322"/>
                          </a:cubicBezTo>
                          <a:cubicBezTo>
                            <a:pt x="629581" y="1074601"/>
                            <a:pt x="581565" y="1195687"/>
                            <a:pt x="581565" y="1195687"/>
                          </a:cubicBezTo>
                          <a:lnTo>
                            <a:pt x="581565" y="1195687"/>
                          </a:lnTo>
                          <a:cubicBezTo>
                            <a:pt x="564864" y="1195687"/>
                            <a:pt x="424990" y="1266668"/>
                            <a:pt x="481357" y="1195687"/>
                          </a:cubicBezTo>
                          <a:cubicBezTo>
                            <a:pt x="537724" y="1124706"/>
                            <a:pt x="798683" y="857484"/>
                            <a:pt x="919768" y="769802"/>
                          </a:cubicBezTo>
                          <a:cubicBezTo>
                            <a:pt x="1040853" y="682120"/>
                            <a:pt x="1132711" y="744750"/>
                            <a:pt x="1207867" y="669594"/>
                          </a:cubicBezTo>
                          <a:cubicBezTo>
                            <a:pt x="1283023" y="594438"/>
                            <a:pt x="1347741" y="410723"/>
                            <a:pt x="1370705" y="318865"/>
                          </a:cubicBezTo>
                          <a:cubicBezTo>
                            <a:pt x="1393669" y="227007"/>
                            <a:pt x="1347741" y="47467"/>
                            <a:pt x="1345653" y="118448"/>
                          </a:cubicBezTo>
                          <a:cubicBezTo>
                            <a:pt x="1343565" y="189429"/>
                            <a:pt x="1376968" y="602788"/>
                            <a:pt x="1358179" y="744750"/>
                          </a:cubicBezTo>
                          <a:cubicBezTo>
                            <a:pt x="1339390" y="886712"/>
                            <a:pt x="1257971" y="920114"/>
                            <a:pt x="1232919" y="970218"/>
                          </a:cubicBezTo>
                          <a:cubicBezTo>
                            <a:pt x="1207867" y="1020322"/>
                            <a:pt x="1209955" y="1014059"/>
                            <a:pt x="1207867" y="1045374"/>
                          </a:cubicBezTo>
                          <a:cubicBezTo>
                            <a:pt x="1205779" y="1076689"/>
                            <a:pt x="1224568" y="1124706"/>
                            <a:pt x="1220393" y="1158109"/>
                          </a:cubicBezTo>
                          <a:cubicBezTo>
                            <a:pt x="1216218" y="1191512"/>
                            <a:pt x="1184903" y="1235353"/>
                            <a:pt x="1182815" y="1245791"/>
                          </a:cubicBezTo>
                          <a:cubicBezTo>
                            <a:pt x="1180727" y="1256229"/>
                            <a:pt x="1194297" y="1238484"/>
                            <a:pt x="1207867" y="1220739"/>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8" name="אליפסה 37"/>
                    <p:cNvSpPr/>
                    <p:nvPr/>
                  </p:nvSpPr>
                  <p:spPr>
                    <a:xfrm>
                      <a:off x="1552041" y="4840880"/>
                      <a:ext cx="1577439" cy="2167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צורה חופשית 38"/>
                    <p:cNvSpPr/>
                    <p:nvPr/>
                  </p:nvSpPr>
                  <p:spPr>
                    <a:xfrm>
                      <a:off x="1425253" y="4768636"/>
                      <a:ext cx="1773384" cy="371543"/>
                    </a:xfrm>
                    <a:custGeom>
                      <a:avLst/>
                      <a:gdLst>
                        <a:gd name="connsiteX0" fmla="*/ 90216 w 1773267"/>
                        <a:gd name="connsiteY0" fmla="*/ 166200 h 372328"/>
                        <a:gd name="connsiteX1" fmla="*/ 2534 w 1773267"/>
                        <a:gd name="connsiteY1" fmla="*/ 241356 h 372328"/>
                        <a:gd name="connsiteX2" fmla="*/ 177899 w 1773267"/>
                        <a:gd name="connsiteY2" fmla="*/ 316512 h 372328"/>
                        <a:gd name="connsiteX3" fmla="*/ 240529 w 1773267"/>
                        <a:gd name="connsiteY3" fmla="*/ 266408 h 372328"/>
                        <a:gd name="connsiteX4" fmla="*/ 403367 w 1773267"/>
                        <a:gd name="connsiteY4" fmla="*/ 341564 h 372328"/>
                        <a:gd name="connsiteX5" fmla="*/ 403367 w 1773267"/>
                        <a:gd name="connsiteY5" fmla="*/ 366616 h 372328"/>
                        <a:gd name="connsiteX6" fmla="*/ 641362 w 1773267"/>
                        <a:gd name="connsiteY6" fmla="*/ 366616 h 372328"/>
                        <a:gd name="connsiteX7" fmla="*/ 641362 w 1773267"/>
                        <a:gd name="connsiteY7" fmla="*/ 303986 h 372328"/>
                        <a:gd name="connsiteX8" fmla="*/ 941986 w 1773267"/>
                        <a:gd name="connsiteY8" fmla="*/ 291460 h 372328"/>
                        <a:gd name="connsiteX9" fmla="*/ 941986 w 1773267"/>
                        <a:gd name="connsiteY9" fmla="*/ 354090 h 372328"/>
                        <a:gd name="connsiteX10" fmla="*/ 1179981 w 1773267"/>
                        <a:gd name="connsiteY10" fmla="*/ 354090 h 372328"/>
                        <a:gd name="connsiteX11" fmla="*/ 1305241 w 1773267"/>
                        <a:gd name="connsiteY11" fmla="*/ 354090 h 372328"/>
                        <a:gd name="connsiteX12" fmla="*/ 1292715 w 1773267"/>
                        <a:gd name="connsiteY12" fmla="*/ 291460 h 372328"/>
                        <a:gd name="connsiteX13" fmla="*/ 1530709 w 1773267"/>
                        <a:gd name="connsiteY13" fmla="*/ 266408 h 372328"/>
                        <a:gd name="connsiteX14" fmla="*/ 1543235 w 1773267"/>
                        <a:gd name="connsiteY14" fmla="*/ 303986 h 372328"/>
                        <a:gd name="connsiteX15" fmla="*/ 1768704 w 1773267"/>
                        <a:gd name="connsiteY15" fmla="*/ 266408 h 372328"/>
                        <a:gd name="connsiteX16" fmla="*/ 1693548 w 1773267"/>
                        <a:gd name="connsiteY16" fmla="*/ 216304 h 372328"/>
                        <a:gd name="connsiteX17" fmla="*/ 1681022 w 1773267"/>
                        <a:gd name="connsiteY17" fmla="*/ 153674 h 372328"/>
                        <a:gd name="connsiteX18" fmla="*/ 1681022 w 1773267"/>
                        <a:gd name="connsiteY18" fmla="*/ 103570 h 372328"/>
                        <a:gd name="connsiteX19" fmla="*/ 1518183 w 1773267"/>
                        <a:gd name="connsiteY19" fmla="*/ 65992 h 372328"/>
                        <a:gd name="connsiteX20" fmla="*/ 1505657 w 1773267"/>
                        <a:gd name="connsiteY20" fmla="*/ 91044 h 372328"/>
                        <a:gd name="connsiteX21" fmla="*/ 1242611 w 1773267"/>
                        <a:gd name="connsiteY21" fmla="*/ 65992 h 372328"/>
                        <a:gd name="connsiteX22" fmla="*/ 1230085 w 1773267"/>
                        <a:gd name="connsiteY22" fmla="*/ 15887 h 372328"/>
                        <a:gd name="connsiteX23" fmla="*/ 1205033 w 1773267"/>
                        <a:gd name="connsiteY23" fmla="*/ 78518 h 372328"/>
                        <a:gd name="connsiteX24" fmla="*/ 979564 w 1773267"/>
                        <a:gd name="connsiteY24" fmla="*/ 65992 h 372328"/>
                        <a:gd name="connsiteX25" fmla="*/ 941986 w 1773267"/>
                        <a:gd name="connsiteY25" fmla="*/ 3361 h 372328"/>
                        <a:gd name="connsiteX26" fmla="*/ 729044 w 1773267"/>
                        <a:gd name="connsiteY26" fmla="*/ 15887 h 372328"/>
                        <a:gd name="connsiteX27" fmla="*/ 729044 w 1773267"/>
                        <a:gd name="connsiteY27" fmla="*/ 78518 h 372328"/>
                        <a:gd name="connsiteX28" fmla="*/ 491049 w 1773267"/>
                        <a:gd name="connsiteY28" fmla="*/ 78518 h 372328"/>
                        <a:gd name="connsiteX29" fmla="*/ 478523 w 1773267"/>
                        <a:gd name="connsiteY29" fmla="*/ 40940 h 372328"/>
                        <a:gd name="connsiteX30" fmla="*/ 253055 w 1773267"/>
                        <a:gd name="connsiteY30" fmla="*/ 53466 h 372328"/>
                        <a:gd name="connsiteX31" fmla="*/ 265581 w 1773267"/>
                        <a:gd name="connsiteY31" fmla="*/ 103570 h 372328"/>
                        <a:gd name="connsiteX32" fmla="*/ 127794 w 1773267"/>
                        <a:gd name="connsiteY32" fmla="*/ 128622 h 372328"/>
                        <a:gd name="connsiteX33" fmla="*/ 52638 w 1773267"/>
                        <a:gd name="connsiteY33" fmla="*/ 128622 h 372328"/>
                        <a:gd name="connsiteX34" fmla="*/ 15060 w 1773267"/>
                        <a:gd name="connsiteY34" fmla="*/ 216304 h 372328"/>
                        <a:gd name="connsiteX35" fmla="*/ 15060 w 1773267"/>
                        <a:gd name="connsiteY35" fmla="*/ 278934 h 372328"/>
                        <a:gd name="connsiteX36" fmla="*/ 165372 w 1773267"/>
                        <a:gd name="connsiteY36" fmla="*/ 241356 h 372328"/>
                        <a:gd name="connsiteX37" fmla="*/ 152846 w 1773267"/>
                        <a:gd name="connsiteY37" fmla="*/ 253882 h 372328"/>
                        <a:gd name="connsiteX38" fmla="*/ 127794 w 1773267"/>
                        <a:gd name="connsiteY38" fmla="*/ 228830 h 37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267" h="372328">
                          <a:moveTo>
                            <a:pt x="90216" y="166200"/>
                          </a:moveTo>
                          <a:cubicBezTo>
                            <a:pt x="39068" y="191252"/>
                            <a:pt x="-12080" y="216304"/>
                            <a:pt x="2534" y="241356"/>
                          </a:cubicBezTo>
                          <a:cubicBezTo>
                            <a:pt x="17148" y="266408"/>
                            <a:pt x="138233" y="312337"/>
                            <a:pt x="177899" y="316512"/>
                          </a:cubicBezTo>
                          <a:cubicBezTo>
                            <a:pt x="217565" y="320687"/>
                            <a:pt x="202951" y="262233"/>
                            <a:pt x="240529" y="266408"/>
                          </a:cubicBezTo>
                          <a:cubicBezTo>
                            <a:pt x="278107" y="270583"/>
                            <a:pt x="376227" y="324863"/>
                            <a:pt x="403367" y="341564"/>
                          </a:cubicBezTo>
                          <a:cubicBezTo>
                            <a:pt x="430507" y="358265"/>
                            <a:pt x="363701" y="362441"/>
                            <a:pt x="403367" y="366616"/>
                          </a:cubicBezTo>
                          <a:cubicBezTo>
                            <a:pt x="443033" y="370791"/>
                            <a:pt x="601696" y="377054"/>
                            <a:pt x="641362" y="366616"/>
                          </a:cubicBezTo>
                          <a:cubicBezTo>
                            <a:pt x="681028" y="356178"/>
                            <a:pt x="591258" y="316512"/>
                            <a:pt x="641362" y="303986"/>
                          </a:cubicBezTo>
                          <a:cubicBezTo>
                            <a:pt x="691466" y="291460"/>
                            <a:pt x="891882" y="283109"/>
                            <a:pt x="941986" y="291460"/>
                          </a:cubicBezTo>
                          <a:cubicBezTo>
                            <a:pt x="992090" y="299811"/>
                            <a:pt x="902320" y="343652"/>
                            <a:pt x="941986" y="354090"/>
                          </a:cubicBezTo>
                          <a:cubicBezTo>
                            <a:pt x="981652" y="364528"/>
                            <a:pt x="1179981" y="354090"/>
                            <a:pt x="1179981" y="354090"/>
                          </a:cubicBezTo>
                          <a:cubicBezTo>
                            <a:pt x="1240523" y="354090"/>
                            <a:pt x="1286452" y="364528"/>
                            <a:pt x="1305241" y="354090"/>
                          </a:cubicBezTo>
                          <a:cubicBezTo>
                            <a:pt x="1324030" y="343652"/>
                            <a:pt x="1255137" y="306074"/>
                            <a:pt x="1292715" y="291460"/>
                          </a:cubicBezTo>
                          <a:cubicBezTo>
                            <a:pt x="1330293" y="276846"/>
                            <a:pt x="1488956" y="264320"/>
                            <a:pt x="1530709" y="266408"/>
                          </a:cubicBezTo>
                          <a:cubicBezTo>
                            <a:pt x="1572462" y="268496"/>
                            <a:pt x="1503569" y="303986"/>
                            <a:pt x="1543235" y="303986"/>
                          </a:cubicBezTo>
                          <a:cubicBezTo>
                            <a:pt x="1582901" y="303986"/>
                            <a:pt x="1743652" y="281022"/>
                            <a:pt x="1768704" y="266408"/>
                          </a:cubicBezTo>
                          <a:cubicBezTo>
                            <a:pt x="1793756" y="251794"/>
                            <a:pt x="1708162" y="235093"/>
                            <a:pt x="1693548" y="216304"/>
                          </a:cubicBezTo>
                          <a:cubicBezTo>
                            <a:pt x="1678934" y="197515"/>
                            <a:pt x="1683110" y="172463"/>
                            <a:pt x="1681022" y="153674"/>
                          </a:cubicBezTo>
                          <a:cubicBezTo>
                            <a:pt x="1678934" y="134885"/>
                            <a:pt x="1708162" y="118184"/>
                            <a:pt x="1681022" y="103570"/>
                          </a:cubicBezTo>
                          <a:cubicBezTo>
                            <a:pt x="1653882" y="88956"/>
                            <a:pt x="1547410" y="68080"/>
                            <a:pt x="1518183" y="65992"/>
                          </a:cubicBezTo>
                          <a:cubicBezTo>
                            <a:pt x="1488956" y="63904"/>
                            <a:pt x="1551586" y="91044"/>
                            <a:pt x="1505657" y="91044"/>
                          </a:cubicBezTo>
                          <a:cubicBezTo>
                            <a:pt x="1459728" y="91044"/>
                            <a:pt x="1288540" y="78518"/>
                            <a:pt x="1242611" y="65992"/>
                          </a:cubicBezTo>
                          <a:cubicBezTo>
                            <a:pt x="1196682" y="53466"/>
                            <a:pt x="1236348" y="13799"/>
                            <a:pt x="1230085" y="15887"/>
                          </a:cubicBezTo>
                          <a:cubicBezTo>
                            <a:pt x="1223822" y="17975"/>
                            <a:pt x="1246787" y="70167"/>
                            <a:pt x="1205033" y="78518"/>
                          </a:cubicBezTo>
                          <a:cubicBezTo>
                            <a:pt x="1163279" y="86869"/>
                            <a:pt x="1023405" y="78518"/>
                            <a:pt x="979564" y="65992"/>
                          </a:cubicBezTo>
                          <a:cubicBezTo>
                            <a:pt x="935723" y="53466"/>
                            <a:pt x="983739" y="11712"/>
                            <a:pt x="941986" y="3361"/>
                          </a:cubicBezTo>
                          <a:cubicBezTo>
                            <a:pt x="900233" y="-4990"/>
                            <a:pt x="764534" y="3361"/>
                            <a:pt x="729044" y="15887"/>
                          </a:cubicBezTo>
                          <a:cubicBezTo>
                            <a:pt x="693554" y="28413"/>
                            <a:pt x="768710" y="68080"/>
                            <a:pt x="729044" y="78518"/>
                          </a:cubicBezTo>
                          <a:cubicBezTo>
                            <a:pt x="689378" y="88956"/>
                            <a:pt x="532802" y="84781"/>
                            <a:pt x="491049" y="78518"/>
                          </a:cubicBezTo>
                          <a:cubicBezTo>
                            <a:pt x="449296" y="72255"/>
                            <a:pt x="518189" y="45115"/>
                            <a:pt x="478523" y="40940"/>
                          </a:cubicBezTo>
                          <a:cubicBezTo>
                            <a:pt x="438857" y="36765"/>
                            <a:pt x="288545" y="43028"/>
                            <a:pt x="253055" y="53466"/>
                          </a:cubicBezTo>
                          <a:cubicBezTo>
                            <a:pt x="217565" y="63904"/>
                            <a:pt x="286458" y="91044"/>
                            <a:pt x="265581" y="103570"/>
                          </a:cubicBezTo>
                          <a:cubicBezTo>
                            <a:pt x="244704" y="116096"/>
                            <a:pt x="163284" y="124447"/>
                            <a:pt x="127794" y="128622"/>
                          </a:cubicBezTo>
                          <a:cubicBezTo>
                            <a:pt x="92304" y="132797"/>
                            <a:pt x="71427" y="114008"/>
                            <a:pt x="52638" y="128622"/>
                          </a:cubicBezTo>
                          <a:cubicBezTo>
                            <a:pt x="33849" y="143236"/>
                            <a:pt x="21323" y="191252"/>
                            <a:pt x="15060" y="216304"/>
                          </a:cubicBezTo>
                          <a:cubicBezTo>
                            <a:pt x="8797" y="241356"/>
                            <a:pt x="-9992" y="274759"/>
                            <a:pt x="15060" y="278934"/>
                          </a:cubicBezTo>
                          <a:cubicBezTo>
                            <a:pt x="40112" y="283109"/>
                            <a:pt x="142408" y="245531"/>
                            <a:pt x="165372" y="241356"/>
                          </a:cubicBezTo>
                          <a:cubicBezTo>
                            <a:pt x="188336" y="237181"/>
                            <a:pt x="159109" y="255970"/>
                            <a:pt x="152846" y="253882"/>
                          </a:cubicBezTo>
                          <a:cubicBezTo>
                            <a:pt x="146583" y="251794"/>
                            <a:pt x="129882" y="237181"/>
                            <a:pt x="127794" y="22883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34" name="צורה חופשית 33"/>
                  <p:cNvSpPr/>
                  <p:nvPr/>
                </p:nvSpPr>
                <p:spPr>
                  <a:xfrm>
                    <a:off x="1688708" y="4846041"/>
                    <a:ext cx="1193783" cy="229635"/>
                  </a:xfrm>
                  <a:custGeom>
                    <a:avLst/>
                    <a:gdLst>
                      <a:gd name="connsiteX0" fmla="*/ 1117182 w 1193974"/>
                      <a:gd name="connsiteY0" fmla="*/ 26048 h 230407"/>
                      <a:gd name="connsiteX1" fmla="*/ 1117182 w 1193974"/>
                      <a:gd name="connsiteY1" fmla="*/ 101204 h 230407"/>
                      <a:gd name="connsiteX2" fmla="*/ 1142234 w 1193974"/>
                      <a:gd name="connsiteY2" fmla="*/ 113730 h 230407"/>
                      <a:gd name="connsiteX3" fmla="*/ 1179812 w 1193974"/>
                      <a:gd name="connsiteY3" fmla="*/ 163834 h 230407"/>
                      <a:gd name="connsiteX4" fmla="*/ 879188 w 1193974"/>
                      <a:gd name="connsiteY4" fmla="*/ 138782 h 230407"/>
                      <a:gd name="connsiteX5" fmla="*/ 904240 w 1193974"/>
                      <a:gd name="connsiteY5" fmla="*/ 63626 h 230407"/>
                      <a:gd name="connsiteX6" fmla="*/ 904240 w 1193974"/>
                      <a:gd name="connsiteY6" fmla="*/ 13522 h 230407"/>
                      <a:gd name="connsiteX7" fmla="*/ 741401 w 1193974"/>
                      <a:gd name="connsiteY7" fmla="*/ 13522 h 230407"/>
                      <a:gd name="connsiteX8" fmla="*/ 641193 w 1193974"/>
                      <a:gd name="connsiteY8" fmla="*/ 13522 h 230407"/>
                      <a:gd name="connsiteX9" fmla="*/ 653719 w 1193974"/>
                      <a:gd name="connsiteY9" fmla="*/ 88678 h 230407"/>
                      <a:gd name="connsiteX10" fmla="*/ 703823 w 1193974"/>
                      <a:gd name="connsiteY10" fmla="*/ 101204 h 230407"/>
                      <a:gd name="connsiteX11" fmla="*/ 703823 w 1193974"/>
                      <a:gd name="connsiteY11" fmla="*/ 226464 h 230407"/>
                      <a:gd name="connsiteX12" fmla="*/ 490881 w 1193974"/>
                      <a:gd name="connsiteY12" fmla="*/ 201412 h 230407"/>
                      <a:gd name="connsiteX13" fmla="*/ 490881 w 1193974"/>
                      <a:gd name="connsiteY13" fmla="*/ 201412 h 230407"/>
                      <a:gd name="connsiteX14" fmla="*/ 453303 w 1193974"/>
                      <a:gd name="connsiteY14" fmla="*/ 126256 h 230407"/>
                      <a:gd name="connsiteX15" fmla="*/ 440777 w 1193974"/>
                      <a:gd name="connsiteY15" fmla="*/ 63626 h 230407"/>
                      <a:gd name="connsiteX16" fmla="*/ 428251 w 1193974"/>
                      <a:gd name="connsiteY16" fmla="*/ 996 h 230407"/>
                      <a:gd name="connsiteX17" fmla="*/ 177730 w 1193974"/>
                      <a:gd name="connsiteY17" fmla="*/ 26048 h 230407"/>
                      <a:gd name="connsiteX18" fmla="*/ 165204 w 1193974"/>
                      <a:gd name="connsiteY18" fmla="*/ 38574 h 230407"/>
                      <a:gd name="connsiteX19" fmla="*/ 165204 w 1193974"/>
                      <a:gd name="connsiteY19" fmla="*/ 101204 h 230407"/>
                      <a:gd name="connsiteX20" fmla="*/ 177730 w 1193974"/>
                      <a:gd name="connsiteY20" fmla="*/ 101204 h 230407"/>
                      <a:gd name="connsiteX21" fmla="*/ 177730 w 1193974"/>
                      <a:gd name="connsiteY21" fmla="*/ 188886 h 230407"/>
                      <a:gd name="connsiteX22" fmla="*/ 140152 w 1193974"/>
                      <a:gd name="connsiteY22" fmla="*/ 201412 h 230407"/>
                      <a:gd name="connsiteX23" fmla="*/ 14892 w 1193974"/>
                      <a:gd name="connsiteY23" fmla="*/ 151308 h 230407"/>
                      <a:gd name="connsiteX24" fmla="*/ 2366 w 1193974"/>
                      <a:gd name="connsiteY24" fmla="*/ 101204 h 230407"/>
                      <a:gd name="connsiteX25" fmla="*/ 14892 w 1193974"/>
                      <a:gd name="connsiteY25" fmla="*/ 51100 h 230407"/>
                      <a:gd name="connsiteX26" fmla="*/ 14892 w 1193974"/>
                      <a:gd name="connsiteY26" fmla="*/ 51100 h 230407"/>
                      <a:gd name="connsiteX27" fmla="*/ 39944 w 1193974"/>
                      <a:gd name="connsiteY27" fmla="*/ 76152 h 230407"/>
                      <a:gd name="connsiteX28" fmla="*/ 2366 w 1193974"/>
                      <a:gd name="connsiteY28" fmla="*/ 63626 h 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3974" h="230407">
                        <a:moveTo>
                          <a:pt x="1117182" y="26048"/>
                        </a:moveTo>
                        <a:cubicBezTo>
                          <a:pt x="1115094" y="56319"/>
                          <a:pt x="1113007" y="86591"/>
                          <a:pt x="1117182" y="101204"/>
                        </a:cubicBezTo>
                        <a:cubicBezTo>
                          <a:pt x="1121357" y="115817"/>
                          <a:pt x="1131796" y="103292"/>
                          <a:pt x="1142234" y="113730"/>
                        </a:cubicBezTo>
                        <a:cubicBezTo>
                          <a:pt x="1152672" y="124168"/>
                          <a:pt x="1223653" y="159659"/>
                          <a:pt x="1179812" y="163834"/>
                        </a:cubicBezTo>
                        <a:cubicBezTo>
                          <a:pt x="1135971" y="168009"/>
                          <a:pt x="925117" y="155483"/>
                          <a:pt x="879188" y="138782"/>
                        </a:cubicBezTo>
                        <a:cubicBezTo>
                          <a:pt x="833259" y="122081"/>
                          <a:pt x="900065" y="84503"/>
                          <a:pt x="904240" y="63626"/>
                        </a:cubicBezTo>
                        <a:cubicBezTo>
                          <a:pt x="908415" y="42749"/>
                          <a:pt x="931380" y="21873"/>
                          <a:pt x="904240" y="13522"/>
                        </a:cubicBezTo>
                        <a:cubicBezTo>
                          <a:pt x="877100" y="5171"/>
                          <a:pt x="741401" y="13522"/>
                          <a:pt x="741401" y="13522"/>
                        </a:cubicBezTo>
                        <a:cubicBezTo>
                          <a:pt x="697560" y="13522"/>
                          <a:pt x="655807" y="996"/>
                          <a:pt x="641193" y="13522"/>
                        </a:cubicBezTo>
                        <a:cubicBezTo>
                          <a:pt x="626579" y="26048"/>
                          <a:pt x="643281" y="74064"/>
                          <a:pt x="653719" y="88678"/>
                        </a:cubicBezTo>
                        <a:cubicBezTo>
                          <a:pt x="664157" y="103292"/>
                          <a:pt x="695472" y="78240"/>
                          <a:pt x="703823" y="101204"/>
                        </a:cubicBezTo>
                        <a:cubicBezTo>
                          <a:pt x="712174" y="124168"/>
                          <a:pt x="739313" y="209763"/>
                          <a:pt x="703823" y="226464"/>
                        </a:cubicBezTo>
                        <a:cubicBezTo>
                          <a:pt x="668333" y="243165"/>
                          <a:pt x="490881" y="201412"/>
                          <a:pt x="490881" y="201412"/>
                        </a:cubicBezTo>
                        <a:lnTo>
                          <a:pt x="490881" y="201412"/>
                        </a:lnTo>
                        <a:cubicBezTo>
                          <a:pt x="484618" y="188886"/>
                          <a:pt x="461654" y="149220"/>
                          <a:pt x="453303" y="126256"/>
                        </a:cubicBezTo>
                        <a:cubicBezTo>
                          <a:pt x="444952" y="103292"/>
                          <a:pt x="440777" y="63626"/>
                          <a:pt x="440777" y="63626"/>
                        </a:cubicBezTo>
                        <a:cubicBezTo>
                          <a:pt x="436602" y="42749"/>
                          <a:pt x="472092" y="7259"/>
                          <a:pt x="428251" y="996"/>
                        </a:cubicBezTo>
                        <a:cubicBezTo>
                          <a:pt x="384410" y="-5267"/>
                          <a:pt x="221571" y="19785"/>
                          <a:pt x="177730" y="26048"/>
                        </a:cubicBezTo>
                        <a:cubicBezTo>
                          <a:pt x="133889" y="32311"/>
                          <a:pt x="167292" y="26048"/>
                          <a:pt x="165204" y="38574"/>
                        </a:cubicBezTo>
                        <a:cubicBezTo>
                          <a:pt x="163116" y="51100"/>
                          <a:pt x="163116" y="90766"/>
                          <a:pt x="165204" y="101204"/>
                        </a:cubicBezTo>
                        <a:cubicBezTo>
                          <a:pt x="167292" y="111642"/>
                          <a:pt x="175642" y="86590"/>
                          <a:pt x="177730" y="101204"/>
                        </a:cubicBezTo>
                        <a:cubicBezTo>
                          <a:pt x="179818" y="115818"/>
                          <a:pt x="183993" y="172185"/>
                          <a:pt x="177730" y="188886"/>
                        </a:cubicBezTo>
                        <a:cubicBezTo>
                          <a:pt x="171467" y="205587"/>
                          <a:pt x="167292" y="207675"/>
                          <a:pt x="140152" y="201412"/>
                        </a:cubicBezTo>
                        <a:cubicBezTo>
                          <a:pt x="113012" y="195149"/>
                          <a:pt x="37856" y="168009"/>
                          <a:pt x="14892" y="151308"/>
                        </a:cubicBezTo>
                        <a:cubicBezTo>
                          <a:pt x="-8072" y="134607"/>
                          <a:pt x="2366" y="117905"/>
                          <a:pt x="2366" y="101204"/>
                        </a:cubicBezTo>
                        <a:cubicBezTo>
                          <a:pt x="2366" y="84503"/>
                          <a:pt x="14892" y="51100"/>
                          <a:pt x="14892" y="51100"/>
                        </a:cubicBezTo>
                        <a:lnTo>
                          <a:pt x="14892" y="51100"/>
                        </a:lnTo>
                        <a:cubicBezTo>
                          <a:pt x="19067" y="55275"/>
                          <a:pt x="42032" y="74064"/>
                          <a:pt x="39944" y="76152"/>
                        </a:cubicBezTo>
                        <a:cubicBezTo>
                          <a:pt x="37856" y="78240"/>
                          <a:pt x="2366" y="63626"/>
                          <a:pt x="2366" y="63626"/>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grpSp>
              <p:nvGrpSpPr>
                <p:cNvPr id="51223" name="קבוצה 20"/>
                <p:cNvGrpSpPr>
                  <a:grpSpLocks/>
                </p:cNvGrpSpPr>
                <p:nvPr/>
              </p:nvGrpSpPr>
              <p:grpSpPr bwMode="auto">
                <a:xfrm>
                  <a:off x="1678664" y="3057639"/>
                  <a:ext cx="1378545" cy="1553559"/>
                  <a:chOff x="1391261" y="2691951"/>
                  <a:chExt cx="1378545" cy="1553559"/>
                </a:xfrm>
              </p:grpSpPr>
              <p:grpSp>
                <p:nvGrpSpPr>
                  <p:cNvPr id="51224" name="קבוצה 21"/>
                  <p:cNvGrpSpPr>
                    <a:grpSpLocks/>
                  </p:cNvGrpSpPr>
                  <p:nvPr/>
                </p:nvGrpSpPr>
                <p:grpSpPr bwMode="auto">
                  <a:xfrm>
                    <a:off x="1391261" y="2691951"/>
                    <a:ext cx="1378545" cy="1553559"/>
                    <a:chOff x="1644047" y="3241958"/>
                    <a:chExt cx="1378545" cy="1553559"/>
                  </a:xfrm>
                </p:grpSpPr>
                <p:sp>
                  <p:nvSpPr>
                    <p:cNvPr id="24" name="פחית 85"/>
                    <p:cNvSpPr/>
                    <p:nvPr/>
                  </p:nvSpPr>
                  <p:spPr>
                    <a:xfrm>
                      <a:off x="1670557" y="3248669"/>
                      <a:ext cx="1338683" cy="1530034"/>
                    </a:xfrm>
                    <a:custGeom>
                      <a:avLst/>
                      <a:gdLst>
                        <a:gd name="connsiteX0" fmla="*/ 0 w 1490723"/>
                        <a:gd name="connsiteY0" fmla="*/ 186340 h 1546327"/>
                        <a:gd name="connsiteX1" fmla="*/ 745362 w 1490723"/>
                        <a:gd name="connsiteY1" fmla="*/ 372680 h 1546327"/>
                        <a:gd name="connsiteX2" fmla="*/ 1490724 w 1490723"/>
                        <a:gd name="connsiteY2" fmla="*/ 186340 h 1546327"/>
                        <a:gd name="connsiteX3" fmla="*/ 1490723 w 1490723"/>
                        <a:gd name="connsiteY3" fmla="*/ 1359987 h 1546327"/>
                        <a:gd name="connsiteX4" fmla="*/ 745361 w 1490723"/>
                        <a:gd name="connsiteY4" fmla="*/ 1546327 h 1546327"/>
                        <a:gd name="connsiteX5" fmla="*/ -1 w 1490723"/>
                        <a:gd name="connsiteY5" fmla="*/ 1359987 h 1546327"/>
                        <a:gd name="connsiteX6" fmla="*/ 0 w 1490723"/>
                        <a:gd name="connsiteY6" fmla="*/ 186340 h 1546327"/>
                        <a:gd name="connsiteX0" fmla="*/ 0 w 1490723"/>
                        <a:gd name="connsiteY0" fmla="*/ 186340 h 1546327"/>
                        <a:gd name="connsiteX1" fmla="*/ 745362 w 1490723"/>
                        <a:gd name="connsiteY1" fmla="*/ 0 h 1546327"/>
                        <a:gd name="connsiteX2" fmla="*/ 1490724 w 1490723"/>
                        <a:gd name="connsiteY2" fmla="*/ 186340 h 1546327"/>
                        <a:gd name="connsiteX3" fmla="*/ 745362 w 1490723"/>
                        <a:gd name="connsiteY3" fmla="*/ 372680 h 1546327"/>
                        <a:gd name="connsiteX4" fmla="*/ 0 w 1490723"/>
                        <a:gd name="connsiteY4" fmla="*/ 186340 h 1546327"/>
                        <a:gd name="connsiteX0" fmla="*/ 1490723 w 1490723"/>
                        <a:gd name="connsiteY0" fmla="*/ 186340 h 1546327"/>
                        <a:gd name="connsiteX1" fmla="*/ 745361 w 1490723"/>
                        <a:gd name="connsiteY1" fmla="*/ 372680 h 1546327"/>
                        <a:gd name="connsiteX2" fmla="*/ -1 w 1490723"/>
                        <a:gd name="connsiteY2" fmla="*/ 186340 h 1546327"/>
                        <a:gd name="connsiteX3" fmla="*/ 745361 w 1490723"/>
                        <a:gd name="connsiteY3" fmla="*/ 0 h 1546327"/>
                        <a:gd name="connsiteX4" fmla="*/ 1490723 w 1490723"/>
                        <a:gd name="connsiteY4" fmla="*/ 186340 h 1546327"/>
                        <a:gd name="connsiteX5" fmla="*/ 1490723 w 1490723"/>
                        <a:gd name="connsiteY5" fmla="*/ 1359987 h 1546327"/>
                        <a:gd name="connsiteX6" fmla="*/ 745361 w 1490723"/>
                        <a:gd name="connsiteY6" fmla="*/ 1546327 h 1546327"/>
                        <a:gd name="connsiteX7" fmla="*/ -1 w 1490723"/>
                        <a:gd name="connsiteY7" fmla="*/ 1359987 h 1546327"/>
                        <a:gd name="connsiteX8" fmla="*/ 0 w 1490723"/>
                        <a:gd name="connsiteY8" fmla="*/ 186340 h 1546327"/>
                        <a:gd name="connsiteX0" fmla="*/ 42 w 1490766"/>
                        <a:gd name="connsiteY0" fmla="*/ 186340 h 1546327"/>
                        <a:gd name="connsiteX1" fmla="*/ 745404 w 1490766"/>
                        <a:gd name="connsiteY1" fmla="*/ 372680 h 1546327"/>
                        <a:gd name="connsiteX2" fmla="*/ 1490766 w 1490766"/>
                        <a:gd name="connsiteY2" fmla="*/ 186340 h 1546327"/>
                        <a:gd name="connsiteX3" fmla="*/ 1490765 w 1490766"/>
                        <a:gd name="connsiteY3" fmla="*/ 1359987 h 1546327"/>
                        <a:gd name="connsiteX4" fmla="*/ 745403 w 1490766"/>
                        <a:gd name="connsiteY4" fmla="*/ 1546327 h 1546327"/>
                        <a:gd name="connsiteX5" fmla="*/ 41 w 1490766"/>
                        <a:gd name="connsiteY5" fmla="*/ 1359987 h 1546327"/>
                        <a:gd name="connsiteX6" fmla="*/ 42 w 1490766"/>
                        <a:gd name="connsiteY6" fmla="*/ 186340 h 1546327"/>
                        <a:gd name="connsiteX0" fmla="*/ 42 w 1490766"/>
                        <a:gd name="connsiteY0" fmla="*/ 186340 h 1546327"/>
                        <a:gd name="connsiteX1" fmla="*/ 745404 w 1490766"/>
                        <a:gd name="connsiteY1" fmla="*/ 0 h 1546327"/>
                        <a:gd name="connsiteX2" fmla="*/ 1490766 w 1490766"/>
                        <a:gd name="connsiteY2" fmla="*/ 186340 h 1546327"/>
                        <a:gd name="connsiteX3" fmla="*/ 745404 w 1490766"/>
                        <a:gd name="connsiteY3" fmla="*/ 372680 h 1546327"/>
                        <a:gd name="connsiteX4" fmla="*/ 42 w 1490766"/>
                        <a:gd name="connsiteY4" fmla="*/ 186340 h 1546327"/>
                        <a:gd name="connsiteX0" fmla="*/ 1490765 w 1490766"/>
                        <a:gd name="connsiteY0" fmla="*/ 186340 h 1546327"/>
                        <a:gd name="connsiteX1" fmla="*/ 720351 w 1490766"/>
                        <a:gd name="connsiteY1" fmla="*/ 472888 h 1546327"/>
                        <a:gd name="connsiteX2" fmla="*/ 41 w 1490766"/>
                        <a:gd name="connsiteY2" fmla="*/ 186340 h 1546327"/>
                        <a:gd name="connsiteX3" fmla="*/ 745403 w 1490766"/>
                        <a:gd name="connsiteY3" fmla="*/ 0 h 1546327"/>
                        <a:gd name="connsiteX4" fmla="*/ 1490765 w 1490766"/>
                        <a:gd name="connsiteY4" fmla="*/ 186340 h 1546327"/>
                        <a:gd name="connsiteX5" fmla="*/ 1490765 w 1490766"/>
                        <a:gd name="connsiteY5" fmla="*/ 1359987 h 1546327"/>
                        <a:gd name="connsiteX6" fmla="*/ 745403 w 1490766"/>
                        <a:gd name="connsiteY6" fmla="*/ 1546327 h 1546327"/>
                        <a:gd name="connsiteX7" fmla="*/ 41 w 1490766"/>
                        <a:gd name="connsiteY7" fmla="*/ 1359987 h 1546327"/>
                        <a:gd name="connsiteX8" fmla="*/ 42 w 1490766"/>
                        <a:gd name="connsiteY8" fmla="*/ 186340 h 154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766" h="1546327" stroke="0" extrusionOk="0">
                          <a:moveTo>
                            <a:pt x="42" y="186340"/>
                          </a:moveTo>
                          <a:cubicBezTo>
                            <a:pt x="42" y="289253"/>
                            <a:pt x="333752" y="372680"/>
                            <a:pt x="745404" y="372680"/>
                          </a:cubicBezTo>
                          <a:cubicBezTo>
                            <a:pt x="1157056" y="372680"/>
                            <a:pt x="1490766" y="289253"/>
                            <a:pt x="1490766" y="186340"/>
                          </a:cubicBezTo>
                          <a:cubicBezTo>
                            <a:pt x="1490766" y="577556"/>
                            <a:pt x="1490765" y="968771"/>
                            <a:pt x="1490765" y="1359987"/>
                          </a:cubicBezTo>
                          <a:cubicBezTo>
                            <a:pt x="1490765" y="1462900"/>
                            <a:pt x="1157055" y="1546327"/>
                            <a:pt x="745403" y="1546327"/>
                          </a:cubicBezTo>
                          <a:cubicBezTo>
                            <a:pt x="333751" y="1546327"/>
                            <a:pt x="41" y="1462900"/>
                            <a:pt x="41" y="1359987"/>
                          </a:cubicBezTo>
                          <a:cubicBezTo>
                            <a:pt x="41" y="968771"/>
                            <a:pt x="42" y="577556"/>
                            <a:pt x="42" y="186340"/>
                          </a:cubicBezTo>
                          <a:close/>
                        </a:path>
                        <a:path w="1490766" h="1546327" fill="lighten" stroke="0" extrusionOk="0">
                          <a:moveTo>
                            <a:pt x="42" y="186340"/>
                          </a:moveTo>
                          <a:cubicBezTo>
                            <a:pt x="42" y="83427"/>
                            <a:pt x="333752" y="0"/>
                            <a:pt x="745404" y="0"/>
                          </a:cubicBezTo>
                          <a:cubicBezTo>
                            <a:pt x="1157056" y="0"/>
                            <a:pt x="1490766" y="83427"/>
                            <a:pt x="1490766" y="186340"/>
                          </a:cubicBezTo>
                          <a:cubicBezTo>
                            <a:pt x="1490766" y="289253"/>
                            <a:pt x="1157056" y="372680"/>
                            <a:pt x="745404" y="372680"/>
                          </a:cubicBezTo>
                          <a:cubicBezTo>
                            <a:pt x="333752" y="372680"/>
                            <a:pt x="42" y="289253"/>
                            <a:pt x="42" y="186340"/>
                          </a:cubicBezTo>
                          <a:close/>
                        </a:path>
                        <a:path w="1490766" h="1546327" fill="none" extrusionOk="0">
                          <a:moveTo>
                            <a:pt x="1490765" y="186340"/>
                          </a:moveTo>
                          <a:cubicBezTo>
                            <a:pt x="1490765" y="289253"/>
                            <a:pt x="1132003" y="472888"/>
                            <a:pt x="720351" y="472888"/>
                          </a:cubicBezTo>
                          <a:cubicBezTo>
                            <a:pt x="308699" y="472888"/>
                            <a:pt x="-4134" y="265155"/>
                            <a:pt x="41" y="186340"/>
                          </a:cubicBezTo>
                          <a:cubicBezTo>
                            <a:pt x="4216" y="107525"/>
                            <a:pt x="333751" y="0"/>
                            <a:pt x="745403" y="0"/>
                          </a:cubicBezTo>
                          <a:cubicBezTo>
                            <a:pt x="1157055" y="0"/>
                            <a:pt x="1490765" y="83427"/>
                            <a:pt x="1490765" y="186340"/>
                          </a:cubicBezTo>
                          <a:lnTo>
                            <a:pt x="1490765" y="1359987"/>
                          </a:lnTo>
                          <a:cubicBezTo>
                            <a:pt x="1490765" y="1462900"/>
                            <a:pt x="1157055" y="1546327"/>
                            <a:pt x="745403" y="1546327"/>
                          </a:cubicBezTo>
                          <a:cubicBezTo>
                            <a:pt x="333751" y="1546327"/>
                            <a:pt x="41" y="1462900"/>
                            <a:pt x="41" y="1359987"/>
                          </a:cubicBezTo>
                          <a:cubicBezTo>
                            <a:pt x="41" y="968771"/>
                            <a:pt x="42" y="577556"/>
                            <a:pt x="42" y="186340"/>
                          </a:cubicBezTo>
                        </a:path>
                      </a:pathLst>
                    </a:custGeom>
                    <a:solidFill>
                      <a:srgbClr val="CC99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צורה חופשית 24"/>
                    <p:cNvSpPr/>
                    <p:nvPr/>
                  </p:nvSpPr>
                  <p:spPr>
                    <a:xfrm>
                      <a:off x="1644212" y="3300272"/>
                      <a:ext cx="1371615" cy="686323"/>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solidFill>
                      <a:schemeClr val="accent1">
                        <a:alpha val="25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7" name="צורה חופשית 26"/>
                    <p:cNvSpPr/>
                    <p:nvPr/>
                  </p:nvSpPr>
                  <p:spPr>
                    <a:xfrm>
                      <a:off x="1644212" y="3702777"/>
                      <a:ext cx="704743" cy="663100"/>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8" name="צורה חופשית 27"/>
                    <p:cNvSpPr/>
                    <p:nvPr/>
                  </p:nvSpPr>
                  <p:spPr>
                    <a:xfrm>
                      <a:off x="2205702" y="3996915"/>
                      <a:ext cx="816712" cy="665681"/>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9" name="צורה חופשית 28"/>
                    <p:cNvSpPr/>
                    <p:nvPr/>
                  </p:nvSpPr>
                  <p:spPr>
                    <a:xfrm>
                      <a:off x="1644212" y="4249771"/>
                      <a:ext cx="1333743" cy="505711"/>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0" name="צורה חופשית 29"/>
                    <p:cNvSpPr/>
                    <p:nvPr/>
                  </p:nvSpPr>
                  <p:spPr>
                    <a:xfrm>
                      <a:off x="2044335" y="4476825"/>
                      <a:ext cx="284861" cy="110946"/>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1" name="צורה חופשית 30"/>
                    <p:cNvSpPr/>
                    <p:nvPr/>
                  </p:nvSpPr>
                  <p:spPr>
                    <a:xfrm>
                      <a:off x="1700196" y="3240928"/>
                      <a:ext cx="1002778" cy="268337"/>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 name="connsiteX0" fmla="*/ 175396 w 613807"/>
                        <a:gd name="connsiteY0" fmla="*/ 400965 h 400965"/>
                        <a:gd name="connsiteX1" fmla="*/ 125292 w 613807"/>
                        <a:gd name="connsiteY1" fmla="*/ 375913 h 400965"/>
                        <a:gd name="connsiteX2" fmla="*/ 50136 w 613807"/>
                        <a:gd name="connsiteY2" fmla="*/ 375913 h 400965"/>
                        <a:gd name="connsiteX3" fmla="*/ 32 w 613807"/>
                        <a:gd name="connsiteY3" fmla="*/ 350860 h 400965"/>
                        <a:gd name="connsiteX4" fmla="*/ 57054 w 613807"/>
                        <a:gd name="connsiteY4" fmla="*/ 213075 h 400965"/>
                        <a:gd name="connsiteX5" fmla="*/ 62662 w 613807"/>
                        <a:gd name="connsiteY5" fmla="*/ 188022 h 400965"/>
                        <a:gd name="connsiteX6" fmla="*/ 112766 w 613807"/>
                        <a:gd name="connsiteY6" fmla="*/ 238126 h 400965"/>
                        <a:gd name="connsiteX7" fmla="*/ 175396 w 613807"/>
                        <a:gd name="connsiteY7" fmla="*/ 263178 h 400965"/>
                        <a:gd name="connsiteX8" fmla="*/ 200448 w 613807"/>
                        <a:gd name="connsiteY8" fmla="*/ 263178 h 400965"/>
                        <a:gd name="connsiteX9" fmla="*/ 225500 w 613807"/>
                        <a:gd name="connsiteY9" fmla="*/ 213074 h 400965"/>
                        <a:gd name="connsiteX10" fmla="*/ 212974 w 613807"/>
                        <a:gd name="connsiteY10" fmla="*/ 188022 h 400965"/>
                        <a:gd name="connsiteX11" fmla="*/ 175396 w 613807"/>
                        <a:gd name="connsiteY11" fmla="*/ 150444 h 400965"/>
                        <a:gd name="connsiteX12" fmla="*/ 137818 w 613807"/>
                        <a:gd name="connsiteY12" fmla="*/ 112866 h 400965"/>
                        <a:gd name="connsiteX13" fmla="*/ 162870 w 613807"/>
                        <a:gd name="connsiteY13" fmla="*/ 62762 h 400965"/>
                        <a:gd name="connsiteX14" fmla="*/ 175396 w 613807"/>
                        <a:gd name="connsiteY14" fmla="*/ 25184 h 400965"/>
                        <a:gd name="connsiteX15" fmla="*/ 288130 w 613807"/>
                        <a:gd name="connsiteY15" fmla="*/ 37710 h 400965"/>
                        <a:gd name="connsiteX16" fmla="*/ 288130 w 613807"/>
                        <a:gd name="connsiteY16" fmla="*/ 87814 h 400965"/>
                        <a:gd name="connsiteX17" fmla="*/ 288130 w 613807"/>
                        <a:gd name="connsiteY17" fmla="*/ 175496 h 400965"/>
                        <a:gd name="connsiteX18" fmla="*/ 288130 w 613807"/>
                        <a:gd name="connsiteY18" fmla="*/ 200548 h 400965"/>
                        <a:gd name="connsiteX19" fmla="*/ 288130 w 613807"/>
                        <a:gd name="connsiteY19" fmla="*/ 100340 h 400965"/>
                        <a:gd name="connsiteX20" fmla="*/ 288130 w 613807"/>
                        <a:gd name="connsiteY20" fmla="*/ 50236 h 400965"/>
                        <a:gd name="connsiteX21" fmla="*/ 425917 w 613807"/>
                        <a:gd name="connsiteY21" fmla="*/ 132 h 400965"/>
                        <a:gd name="connsiteX22" fmla="*/ 438443 w 613807"/>
                        <a:gd name="connsiteY22" fmla="*/ 37710 h 400965"/>
                        <a:gd name="connsiteX23" fmla="*/ 438443 w 613807"/>
                        <a:gd name="connsiteY23" fmla="*/ 100340 h 400965"/>
                        <a:gd name="connsiteX24" fmla="*/ 438443 w 613807"/>
                        <a:gd name="connsiteY24" fmla="*/ 87814 h 400965"/>
                        <a:gd name="connsiteX25" fmla="*/ 563703 w 613807"/>
                        <a:gd name="connsiteY25" fmla="*/ 100340 h 400965"/>
                        <a:gd name="connsiteX26" fmla="*/ 588755 w 613807"/>
                        <a:gd name="connsiteY26" fmla="*/ 75288 h 400965"/>
                        <a:gd name="connsiteX27" fmla="*/ 613807 w 613807"/>
                        <a:gd name="connsiteY27" fmla="*/ 37710 h 400965"/>
                        <a:gd name="connsiteX28" fmla="*/ 613807 w 613807"/>
                        <a:gd name="connsiteY28" fmla="*/ 37710 h 400965"/>
                        <a:gd name="connsiteX29" fmla="*/ 601281 w 613807"/>
                        <a:gd name="connsiteY29" fmla="*/ 37710 h 400965"/>
                        <a:gd name="connsiteX0" fmla="*/ 133552 w 571963"/>
                        <a:gd name="connsiteY0" fmla="*/ 400965 h 400965"/>
                        <a:gd name="connsiteX1" fmla="*/ 83448 w 571963"/>
                        <a:gd name="connsiteY1" fmla="*/ 375913 h 400965"/>
                        <a:gd name="connsiteX2" fmla="*/ 8292 w 571963"/>
                        <a:gd name="connsiteY2" fmla="*/ 375913 h 400965"/>
                        <a:gd name="connsiteX3" fmla="*/ 2684 w 571963"/>
                        <a:gd name="connsiteY3" fmla="*/ 350860 h 400965"/>
                        <a:gd name="connsiteX4" fmla="*/ 15210 w 571963"/>
                        <a:gd name="connsiteY4" fmla="*/ 213075 h 400965"/>
                        <a:gd name="connsiteX5" fmla="*/ 20818 w 571963"/>
                        <a:gd name="connsiteY5" fmla="*/ 188022 h 400965"/>
                        <a:gd name="connsiteX6" fmla="*/ 70922 w 571963"/>
                        <a:gd name="connsiteY6" fmla="*/ 238126 h 400965"/>
                        <a:gd name="connsiteX7" fmla="*/ 133552 w 571963"/>
                        <a:gd name="connsiteY7" fmla="*/ 263178 h 400965"/>
                        <a:gd name="connsiteX8" fmla="*/ 158604 w 571963"/>
                        <a:gd name="connsiteY8" fmla="*/ 263178 h 400965"/>
                        <a:gd name="connsiteX9" fmla="*/ 183656 w 571963"/>
                        <a:gd name="connsiteY9" fmla="*/ 213074 h 400965"/>
                        <a:gd name="connsiteX10" fmla="*/ 171130 w 571963"/>
                        <a:gd name="connsiteY10" fmla="*/ 188022 h 400965"/>
                        <a:gd name="connsiteX11" fmla="*/ 133552 w 571963"/>
                        <a:gd name="connsiteY11" fmla="*/ 150444 h 400965"/>
                        <a:gd name="connsiteX12" fmla="*/ 95974 w 571963"/>
                        <a:gd name="connsiteY12" fmla="*/ 112866 h 400965"/>
                        <a:gd name="connsiteX13" fmla="*/ 121026 w 571963"/>
                        <a:gd name="connsiteY13" fmla="*/ 62762 h 400965"/>
                        <a:gd name="connsiteX14" fmla="*/ 133552 w 571963"/>
                        <a:gd name="connsiteY14" fmla="*/ 25184 h 400965"/>
                        <a:gd name="connsiteX15" fmla="*/ 246286 w 571963"/>
                        <a:gd name="connsiteY15" fmla="*/ 37710 h 400965"/>
                        <a:gd name="connsiteX16" fmla="*/ 246286 w 571963"/>
                        <a:gd name="connsiteY16" fmla="*/ 87814 h 400965"/>
                        <a:gd name="connsiteX17" fmla="*/ 246286 w 571963"/>
                        <a:gd name="connsiteY17" fmla="*/ 175496 h 400965"/>
                        <a:gd name="connsiteX18" fmla="*/ 246286 w 571963"/>
                        <a:gd name="connsiteY18" fmla="*/ 200548 h 400965"/>
                        <a:gd name="connsiteX19" fmla="*/ 246286 w 571963"/>
                        <a:gd name="connsiteY19" fmla="*/ 100340 h 400965"/>
                        <a:gd name="connsiteX20" fmla="*/ 246286 w 571963"/>
                        <a:gd name="connsiteY20" fmla="*/ 50236 h 400965"/>
                        <a:gd name="connsiteX21" fmla="*/ 384073 w 571963"/>
                        <a:gd name="connsiteY21" fmla="*/ 132 h 400965"/>
                        <a:gd name="connsiteX22" fmla="*/ 396599 w 571963"/>
                        <a:gd name="connsiteY22" fmla="*/ 37710 h 400965"/>
                        <a:gd name="connsiteX23" fmla="*/ 396599 w 571963"/>
                        <a:gd name="connsiteY23" fmla="*/ 100340 h 400965"/>
                        <a:gd name="connsiteX24" fmla="*/ 396599 w 571963"/>
                        <a:gd name="connsiteY24" fmla="*/ 87814 h 400965"/>
                        <a:gd name="connsiteX25" fmla="*/ 521859 w 571963"/>
                        <a:gd name="connsiteY25" fmla="*/ 100340 h 400965"/>
                        <a:gd name="connsiteX26" fmla="*/ 546911 w 571963"/>
                        <a:gd name="connsiteY26" fmla="*/ 75288 h 400965"/>
                        <a:gd name="connsiteX27" fmla="*/ 571963 w 571963"/>
                        <a:gd name="connsiteY27" fmla="*/ 37710 h 400965"/>
                        <a:gd name="connsiteX28" fmla="*/ 571963 w 571963"/>
                        <a:gd name="connsiteY28" fmla="*/ 37710 h 400965"/>
                        <a:gd name="connsiteX29" fmla="*/ 559437 w 571963"/>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1963" h="400965">
                          <a:moveTo>
                            <a:pt x="133552" y="400965"/>
                          </a:moveTo>
                          <a:cubicBezTo>
                            <a:pt x="118938" y="390526"/>
                            <a:pt x="104325" y="380088"/>
                            <a:pt x="83448" y="375913"/>
                          </a:cubicBezTo>
                          <a:cubicBezTo>
                            <a:pt x="62571" y="371738"/>
                            <a:pt x="21753" y="380088"/>
                            <a:pt x="8292" y="375913"/>
                          </a:cubicBezTo>
                          <a:cubicBezTo>
                            <a:pt x="-5169" y="371738"/>
                            <a:pt x="1531" y="378000"/>
                            <a:pt x="2684" y="350860"/>
                          </a:cubicBezTo>
                          <a:cubicBezTo>
                            <a:pt x="3837" y="323720"/>
                            <a:pt x="12188" y="240215"/>
                            <a:pt x="15210" y="213075"/>
                          </a:cubicBezTo>
                          <a:cubicBezTo>
                            <a:pt x="18232" y="185935"/>
                            <a:pt x="11533" y="183847"/>
                            <a:pt x="20818" y="188022"/>
                          </a:cubicBezTo>
                          <a:cubicBezTo>
                            <a:pt x="30103" y="192197"/>
                            <a:pt x="52133" y="225600"/>
                            <a:pt x="70922" y="238126"/>
                          </a:cubicBezTo>
                          <a:cubicBezTo>
                            <a:pt x="89711" y="250652"/>
                            <a:pt x="118939" y="259003"/>
                            <a:pt x="133552" y="263178"/>
                          </a:cubicBezTo>
                          <a:cubicBezTo>
                            <a:pt x="148165" y="267353"/>
                            <a:pt x="150253" y="271529"/>
                            <a:pt x="158604" y="263178"/>
                          </a:cubicBezTo>
                          <a:cubicBezTo>
                            <a:pt x="166955" y="254827"/>
                            <a:pt x="181568" y="225600"/>
                            <a:pt x="183656" y="213074"/>
                          </a:cubicBezTo>
                          <a:cubicBezTo>
                            <a:pt x="185744" y="200548"/>
                            <a:pt x="179481" y="198460"/>
                            <a:pt x="171130" y="188022"/>
                          </a:cubicBezTo>
                          <a:cubicBezTo>
                            <a:pt x="162779" y="177584"/>
                            <a:pt x="133552" y="150444"/>
                            <a:pt x="133552" y="150444"/>
                          </a:cubicBezTo>
                          <a:cubicBezTo>
                            <a:pt x="121026" y="137918"/>
                            <a:pt x="98062" y="127480"/>
                            <a:pt x="95974" y="112866"/>
                          </a:cubicBezTo>
                          <a:cubicBezTo>
                            <a:pt x="93886" y="98252"/>
                            <a:pt x="114763" y="77376"/>
                            <a:pt x="121026" y="62762"/>
                          </a:cubicBezTo>
                          <a:cubicBezTo>
                            <a:pt x="127289" y="48148"/>
                            <a:pt x="112675" y="29359"/>
                            <a:pt x="133552" y="25184"/>
                          </a:cubicBezTo>
                          <a:cubicBezTo>
                            <a:pt x="154429" y="21009"/>
                            <a:pt x="227497" y="27272"/>
                            <a:pt x="246286" y="37710"/>
                          </a:cubicBezTo>
                          <a:cubicBezTo>
                            <a:pt x="265075" y="48148"/>
                            <a:pt x="246286" y="87814"/>
                            <a:pt x="246286" y="87814"/>
                          </a:cubicBezTo>
                          <a:lnTo>
                            <a:pt x="246286" y="175496"/>
                          </a:lnTo>
                          <a:lnTo>
                            <a:pt x="246286" y="200548"/>
                          </a:lnTo>
                          <a:lnTo>
                            <a:pt x="246286" y="100340"/>
                          </a:lnTo>
                          <a:cubicBezTo>
                            <a:pt x="246286" y="75288"/>
                            <a:pt x="223322" y="66937"/>
                            <a:pt x="246286" y="50236"/>
                          </a:cubicBezTo>
                          <a:cubicBezTo>
                            <a:pt x="269251" y="33535"/>
                            <a:pt x="359021" y="2220"/>
                            <a:pt x="384073" y="132"/>
                          </a:cubicBezTo>
                          <a:cubicBezTo>
                            <a:pt x="409125" y="-1956"/>
                            <a:pt x="394511" y="21009"/>
                            <a:pt x="396599" y="37710"/>
                          </a:cubicBezTo>
                          <a:cubicBezTo>
                            <a:pt x="398687" y="54411"/>
                            <a:pt x="396599" y="100340"/>
                            <a:pt x="396599" y="100340"/>
                          </a:cubicBezTo>
                          <a:cubicBezTo>
                            <a:pt x="396599" y="108691"/>
                            <a:pt x="375722" y="87814"/>
                            <a:pt x="396599" y="87814"/>
                          </a:cubicBezTo>
                          <a:cubicBezTo>
                            <a:pt x="417476" y="87814"/>
                            <a:pt x="496807" y="102428"/>
                            <a:pt x="521859" y="100340"/>
                          </a:cubicBezTo>
                          <a:cubicBezTo>
                            <a:pt x="546911" y="98252"/>
                            <a:pt x="538560" y="85726"/>
                            <a:pt x="546911" y="75288"/>
                          </a:cubicBezTo>
                          <a:cubicBezTo>
                            <a:pt x="555262" y="64850"/>
                            <a:pt x="571963" y="37710"/>
                            <a:pt x="571963" y="37710"/>
                          </a:cubicBezTo>
                          <a:lnTo>
                            <a:pt x="571963" y="37710"/>
                          </a:lnTo>
                          <a:lnTo>
                            <a:pt x="559437" y="3771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32" name="צורה חופשית 31"/>
                    <p:cNvSpPr/>
                    <p:nvPr/>
                  </p:nvSpPr>
                  <p:spPr>
                    <a:xfrm>
                      <a:off x="2220521" y="3460242"/>
                      <a:ext cx="745909" cy="237375"/>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23" name="אליפסה 84"/>
                  <p:cNvSpPr/>
                  <p:nvPr/>
                </p:nvSpPr>
                <p:spPr>
                  <a:xfrm>
                    <a:off x="1518214" y="2750265"/>
                    <a:ext cx="1080167" cy="304459"/>
                  </a:xfrm>
                  <a:custGeom>
                    <a:avLst/>
                    <a:gdLst>
                      <a:gd name="connsiteX0" fmla="*/ 0 w 1202672"/>
                      <a:gd name="connsiteY0" fmla="*/ 108562 h 217124"/>
                      <a:gd name="connsiteX1" fmla="*/ 601336 w 1202672"/>
                      <a:gd name="connsiteY1" fmla="*/ 0 h 217124"/>
                      <a:gd name="connsiteX2" fmla="*/ 1202672 w 1202672"/>
                      <a:gd name="connsiteY2" fmla="*/ 108562 h 217124"/>
                      <a:gd name="connsiteX3" fmla="*/ 601336 w 1202672"/>
                      <a:gd name="connsiteY3" fmla="*/ 217124 h 217124"/>
                      <a:gd name="connsiteX4" fmla="*/ 0 w 1202672"/>
                      <a:gd name="connsiteY4" fmla="*/ 108562 h 217124"/>
                      <a:gd name="connsiteX0" fmla="*/ 0 w 1202672"/>
                      <a:gd name="connsiteY0" fmla="*/ 108562 h 304806"/>
                      <a:gd name="connsiteX1" fmla="*/ 601336 w 1202672"/>
                      <a:gd name="connsiteY1" fmla="*/ 0 h 304806"/>
                      <a:gd name="connsiteX2" fmla="*/ 1202672 w 1202672"/>
                      <a:gd name="connsiteY2" fmla="*/ 108562 h 304806"/>
                      <a:gd name="connsiteX3" fmla="*/ 601336 w 1202672"/>
                      <a:gd name="connsiteY3" fmla="*/ 304806 h 304806"/>
                      <a:gd name="connsiteX4" fmla="*/ 0 w 1202672"/>
                      <a:gd name="connsiteY4" fmla="*/ 108562 h 30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672" h="304806">
                        <a:moveTo>
                          <a:pt x="0" y="108562"/>
                        </a:moveTo>
                        <a:cubicBezTo>
                          <a:pt x="0" y="57761"/>
                          <a:pt x="269227" y="0"/>
                          <a:pt x="601336" y="0"/>
                        </a:cubicBezTo>
                        <a:cubicBezTo>
                          <a:pt x="933445" y="0"/>
                          <a:pt x="1202672" y="48605"/>
                          <a:pt x="1202672" y="108562"/>
                        </a:cubicBezTo>
                        <a:cubicBezTo>
                          <a:pt x="1202672" y="168519"/>
                          <a:pt x="933445" y="304806"/>
                          <a:pt x="601336" y="304806"/>
                        </a:cubicBezTo>
                        <a:cubicBezTo>
                          <a:pt x="269227" y="304806"/>
                          <a:pt x="0" y="159363"/>
                          <a:pt x="0" y="10856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7" name="ירח 16"/>
              <p:cNvSpPr/>
              <p:nvPr/>
            </p:nvSpPr>
            <p:spPr bwMode="auto">
              <a:xfrm>
                <a:off x="6782307" y="4016413"/>
                <a:ext cx="174595" cy="133379"/>
              </a:xfrm>
              <a:prstGeom prst="moon">
                <a:avLst/>
              </a:prstGeom>
              <a:solidFill>
                <a:srgbClr val="CC99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ירח 17"/>
              <p:cNvSpPr/>
              <p:nvPr/>
            </p:nvSpPr>
            <p:spPr bwMode="auto">
              <a:xfrm flipH="1" flipV="1">
                <a:off x="6280744" y="4016413"/>
                <a:ext cx="155548" cy="158785"/>
              </a:xfrm>
              <a:prstGeom prst="moon">
                <a:avLst/>
              </a:prstGeom>
              <a:solidFill>
                <a:srgbClr val="CC99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7176" name="מחבר חץ ישר 7175"/>
              <p:cNvCxnSpPr/>
              <p:nvPr/>
            </p:nvCxnSpPr>
            <p:spPr>
              <a:xfrm>
                <a:off x="6388676" y="3732188"/>
                <a:ext cx="0" cy="198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מחבר חץ ישר 101"/>
              <p:cNvCxnSpPr/>
              <p:nvPr/>
            </p:nvCxnSpPr>
            <p:spPr>
              <a:xfrm>
                <a:off x="6858494" y="3760769"/>
                <a:ext cx="0" cy="196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74"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19</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71B8E1-3694-43B8-B971-607E98267D69}" type="slidenum">
              <a:rPr lang="he-IL" sz="1800" smtClean="0"/>
              <a:pPr fontAlgn="base">
                <a:spcBef>
                  <a:spcPct val="0"/>
                </a:spcBef>
                <a:spcAft>
                  <a:spcPct val="0"/>
                </a:spcAft>
                <a:defRPr/>
              </a:pPr>
              <a:t>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קוצב הלב	</a:t>
            </a:r>
            <a:endParaRPr lang="he-IL" sz="1800" dirty="0" smtClean="0"/>
          </a:p>
        </p:txBody>
      </p:sp>
      <p:sp>
        <p:nvSpPr>
          <p:cNvPr id="12" name="TextBox 11"/>
          <p:cNvSpPr txBox="1"/>
          <p:nvPr/>
        </p:nvSpPr>
        <p:spPr>
          <a:xfrm>
            <a:off x="231775" y="608013"/>
            <a:ext cx="8215313" cy="31083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prstClr val="black"/>
                </a:solidFill>
                <a:latin typeface="Times New Roman" pitchFamily="18" charset="0"/>
                <a:cs typeface="Arial"/>
              </a:rPr>
              <a:t>מה גורם לשרירי הלב להתכווץ</a:t>
            </a:r>
            <a:r>
              <a:rPr lang="he-IL" dirty="0" smtClean="0">
                <a:solidFill>
                  <a:prstClr val="black"/>
                </a:solidFill>
                <a:latin typeface="Times New Roman" pitchFamily="18" charset="0"/>
                <a:cs typeface="Arial"/>
              </a:rPr>
              <a:t>?</a:t>
            </a:r>
          </a:p>
          <a:p>
            <a:pPr>
              <a:defRPr/>
            </a:pPr>
            <a:r>
              <a:rPr lang="he-IL" dirty="0" smtClean="0">
                <a:solidFill>
                  <a:prstClr val="black"/>
                </a:solidFill>
                <a:latin typeface="Times New Roman" pitchFamily="18" charset="0"/>
                <a:cs typeface="Arial"/>
              </a:rPr>
              <a:t>בדופן העלייה הימנית של הלב מצוי </a:t>
            </a:r>
            <a:r>
              <a:rPr lang="he-IL" dirty="0" smtClean="0">
                <a:solidFill>
                  <a:schemeClr val="accent3"/>
                </a:solidFill>
                <a:latin typeface="Times New Roman" pitchFamily="18" charset="0"/>
                <a:cs typeface="Arial"/>
              </a:rPr>
              <a:t>קוצב הלב הראשי</a:t>
            </a:r>
            <a:r>
              <a:rPr lang="he-IL" dirty="0" smtClean="0">
                <a:latin typeface="Times New Roman" pitchFamily="18" charset="0"/>
                <a:cs typeface="Arial"/>
              </a:rPr>
              <a:t>. קוצב הלב מייצר דחפים חשמליים המתפשטים בשריר הלב דרך מערכת ההולכה החשמלית של הלב (מערכת סיבים, </a:t>
            </a:r>
          </a:p>
          <a:p>
            <a:pPr>
              <a:defRPr/>
            </a:pPr>
            <a:r>
              <a:rPr lang="he-IL" dirty="0" smtClean="0">
                <a:latin typeface="Times New Roman" pitchFamily="18" charset="0"/>
                <a:cs typeface="Arial"/>
              </a:rPr>
              <a:t>הדומים לסיבי עצבים), ובהגיעם לשרירי החדרים או העליות הם גורמים להתכווצותם. </a:t>
            </a:r>
          </a:p>
          <a:p>
            <a:pPr>
              <a:defRPr/>
            </a:pPr>
            <a:r>
              <a:rPr lang="he-IL" dirty="0" smtClean="0">
                <a:latin typeface="Times New Roman" pitchFamily="18" charset="0"/>
                <a:cs typeface="Arial"/>
              </a:rPr>
              <a:t>בין העלייה לחדר הימני מצוי </a:t>
            </a:r>
            <a:r>
              <a:rPr lang="he-IL" dirty="0" smtClean="0">
                <a:solidFill>
                  <a:schemeClr val="accent3"/>
                </a:solidFill>
                <a:latin typeface="Times New Roman" pitchFamily="18" charset="0"/>
                <a:cs typeface="Arial"/>
              </a:rPr>
              <a:t>קוצב הלב המשני, </a:t>
            </a:r>
            <a:r>
              <a:rPr lang="he-IL" dirty="0" smtClean="0">
                <a:latin typeface="Times New Roman" pitchFamily="18" charset="0"/>
                <a:cs typeface="Arial"/>
              </a:rPr>
              <a:t>המסייע לפעולת הקוצב הראשי.</a:t>
            </a:r>
          </a:p>
          <a:p>
            <a:pPr>
              <a:defRPr/>
            </a:pPr>
            <a:endParaRPr lang="he-IL" dirty="0">
              <a:latin typeface="Times New Roman" pitchFamily="18" charset="0"/>
              <a:cs typeface="Arial"/>
            </a:endParaRPr>
          </a:p>
          <a:p>
            <a:pPr>
              <a:defRPr/>
            </a:pPr>
            <a:endParaRPr lang="he-IL" dirty="0" smtClean="0">
              <a:latin typeface="Times New Roman" pitchFamily="18" charset="0"/>
              <a:cs typeface="Arial"/>
            </a:endParaRPr>
          </a:p>
          <a:p>
            <a:pPr>
              <a:defRPr/>
            </a:pPr>
            <a:r>
              <a:rPr lang="he-IL" dirty="0" smtClean="0">
                <a:latin typeface="Times New Roman" pitchFamily="18" charset="0"/>
                <a:cs typeface="Arial"/>
              </a:rPr>
              <a:t>קוצב הלב מפיק גירויים באופן עצמאי: במצב מנוחה קוצב הלב מייצר גירויים בקצב קבוע של כשבעים פעם בדקה. ואולם הוא מווּסָת בהשפעת מערכת העצבים והמערכת ההורמונלית, הגורמות לעליית או ירידת קצב הלב במצבים שונים. לדוגמה, במצב </a:t>
            </a:r>
            <a:r>
              <a:rPr lang="he-IL" dirty="0">
                <a:latin typeface="Times New Roman" pitchFamily="18" charset="0"/>
                <a:cs typeface="Arial"/>
              </a:rPr>
              <a:t>פעילות </a:t>
            </a:r>
            <a:r>
              <a:rPr lang="he-IL" dirty="0" smtClean="0">
                <a:latin typeface="Times New Roman" pitchFamily="18" charset="0"/>
                <a:cs typeface="Arial"/>
              </a:rPr>
              <a:t>- קצב הלב עולה, בזמן שינה - קצב הלב יורד – ובכך נדון בהמשך המצגת.</a:t>
            </a:r>
          </a:p>
          <a:p>
            <a:pPr>
              <a:defRPr/>
            </a:pPr>
            <a:endParaRPr lang="he-IL" dirty="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a:latin typeface="Times New Roman" pitchFamily="18" charset="0"/>
              <a:cs typeface="Arial"/>
            </a:endParaRPr>
          </a:p>
          <a:p>
            <a:pPr>
              <a:defRPr/>
            </a:pPr>
            <a:endParaRPr lang="he-IL" dirty="0" smtClean="0">
              <a:latin typeface="Times New Roman" pitchFamily="18" charset="0"/>
              <a:cs typeface="Arial"/>
            </a:endParaRPr>
          </a:p>
          <a:p>
            <a:pPr>
              <a:defRPr/>
            </a:pPr>
            <a:r>
              <a:rPr lang="he-IL" dirty="0" smtClean="0">
                <a:latin typeface="Times New Roman" pitchFamily="18" charset="0"/>
                <a:cs typeface="Arial"/>
              </a:rPr>
              <a:t>לעתים, עקב מחלות, קוצב הלב נפגע. </a:t>
            </a:r>
          </a:p>
          <a:p>
            <a:pPr>
              <a:defRPr/>
            </a:pPr>
            <a:r>
              <a:rPr lang="he-IL" dirty="0" smtClean="0">
                <a:latin typeface="Times New Roman" pitchFamily="18" charset="0"/>
                <a:cs typeface="Arial"/>
              </a:rPr>
              <a:t>במקרים כאלה, משתילים קוצב לב מלאכותי,</a:t>
            </a:r>
          </a:p>
          <a:p>
            <a:pPr>
              <a:defRPr/>
            </a:pPr>
            <a:r>
              <a:rPr lang="he-IL" dirty="0" smtClean="0">
                <a:latin typeface="Times New Roman" pitchFamily="18" charset="0"/>
                <a:cs typeface="Arial"/>
              </a:rPr>
              <a:t>כפי שמתואר בתמונה:</a:t>
            </a:r>
          </a:p>
          <a:p>
            <a:pPr>
              <a:defRPr/>
            </a:pPr>
            <a:endParaRPr lang="he-IL" dirty="0" smtClean="0">
              <a:latin typeface="Times New Roman" pitchFamily="18" charset="0"/>
              <a:cs typeface="Arial"/>
            </a:endParaRPr>
          </a:p>
          <a:p>
            <a:pPr>
              <a:defRPr/>
            </a:pPr>
            <a:endParaRPr lang="he-IL" dirty="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a:latin typeface="Times New Roman" pitchFamily="18" charset="0"/>
              <a:cs typeface="Arial"/>
            </a:endParaRPr>
          </a:p>
          <a:p>
            <a:pPr>
              <a:defRPr/>
            </a:pPr>
            <a:endParaRPr lang="he-IL" dirty="0" smtClean="0">
              <a:latin typeface="Times New Roman" pitchFamily="18" charset="0"/>
              <a:cs typeface="Arial"/>
            </a:endParaRPr>
          </a:p>
          <a:p>
            <a:pPr>
              <a:defRPr/>
            </a:pPr>
            <a:r>
              <a:rPr lang="he-IL" dirty="0" smtClean="0">
                <a:latin typeface="Times New Roman" pitchFamily="18" charset="0"/>
                <a:cs typeface="Arial"/>
              </a:rPr>
              <a:t>       </a:t>
            </a:r>
          </a:p>
          <a:p>
            <a:pPr>
              <a:defRPr/>
            </a:pPr>
            <a:r>
              <a:rPr lang="he-IL" dirty="0">
                <a:solidFill>
                  <a:schemeClr val="accent3"/>
                </a:solidFill>
                <a:latin typeface="Times New Roman" pitchFamily="18" charset="0"/>
                <a:cs typeface="Arial"/>
              </a:rPr>
              <a:t> </a:t>
            </a:r>
            <a:r>
              <a:rPr lang="he-IL" dirty="0" smtClean="0">
                <a:solidFill>
                  <a:schemeClr val="accent3"/>
                </a:solidFill>
                <a:latin typeface="Times New Roman" pitchFamily="18" charset="0"/>
                <a:cs typeface="Arial"/>
              </a:rPr>
              <a:t>        </a:t>
            </a:r>
            <a:endParaRPr lang="en-US" dirty="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a:latin typeface="Times New Roman" pitchFamily="18" charset="0"/>
              <a:cs typeface="Arial"/>
            </a:endParaRPr>
          </a:p>
          <a:p>
            <a:pPr>
              <a:defRPr/>
            </a:pPr>
            <a:endParaRPr lang="he-IL" dirty="0" smtClean="0">
              <a:latin typeface="Times New Roman" pitchFamily="18" charset="0"/>
              <a:cs typeface="Arial"/>
            </a:endParaRPr>
          </a:p>
        </p:txBody>
      </p:sp>
      <p:pic>
        <p:nvPicPr>
          <p:cNvPr id="337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3917950"/>
            <a:ext cx="32099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לבן 6"/>
          <p:cNvSpPr/>
          <p:nvPr/>
        </p:nvSpPr>
        <p:spPr>
          <a:xfrm>
            <a:off x="984250" y="6423025"/>
            <a:ext cx="2549525" cy="254000"/>
          </a:xfrm>
          <a:prstGeom prst="rect">
            <a:avLst/>
          </a:prstGeom>
        </p:spPr>
        <p:txBody>
          <a:bodyPr>
            <a:spAutoFit/>
          </a:bodyPr>
          <a:lstStyle/>
          <a:p>
            <a:pPr algn="l">
              <a:defRPr/>
            </a:pPr>
            <a:r>
              <a:rPr lang="en-US" sz="1050" dirty="0">
                <a:solidFill>
                  <a:srgbClr val="000000"/>
                </a:solidFill>
              </a:rPr>
              <a:t>Shutterstock.com / Dario Sabljak</a:t>
            </a:r>
            <a:endParaRPr lang="he-IL" sz="1050" dirty="0"/>
          </a:p>
        </p:txBody>
      </p:sp>
      <p:sp>
        <p:nvSpPr>
          <p:cNvPr id="8"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366713"/>
            <a:ext cx="4283075"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365125"/>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36600" y="34925"/>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ורידים ועורקים</a:t>
            </a:r>
            <a:endParaRPr lang="en-US" sz="1800" dirty="0" smtClean="0">
              <a:solidFill>
                <a:schemeClr val="accent6">
                  <a:lumMod val="50000"/>
                  <a:lumOff val="50000"/>
                </a:schemeClr>
              </a:solidFill>
              <a:latin typeface="Times New Roman" pitchFamily="18" charset="0"/>
              <a:cs typeface="Times New Roman" pitchFamily="18" charset="0"/>
            </a:endParaRPr>
          </a:p>
        </p:txBody>
      </p:sp>
      <p:sp>
        <p:nvSpPr>
          <p:cNvPr id="39941" name="Rectangle 17"/>
          <p:cNvSpPr>
            <a:spLocks noChangeArrowheads="1"/>
          </p:cNvSpPr>
          <p:nvPr/>
        </p:nvSpPr>
        <p:spPr bwMode="auto">
          <a:xfrm>
            <a:off x="4367213" y="368300"/>
            <a:ext cx="4079875" cy="1754188"/>
          </a:xfrm>
          <a:prstGeom prst="rect">
            <a:avLst/>
          </a:prstGeom>
          <a:noFill/>
          <a:ln>
            <a:noFill/>
          </a:ln>
          <a:extLst/>
        </p:spPr>
        <p:txBody>
          <a:bodyPr anchor="ctr">
            <a:spAutoFit/>
          </a:bodyPr>
          <a:lstStyle/>
          <a:p>
            <a:pPr eaLnBrk="0" hangingPunct="0">
              <a:defRPr/>
            </a:pPr>
            <a:r>
              <a:rPr lang="he-IL" b="1" dirty="0">
                <a:solidFill>
                  <a:schemeClr val="accent3"/>
                </a:solidFill>
              </a:rPr>
              <a:t>הוורידים</a:t>
            </a:r>
            <a:r>
              <a:rPr lang="he-IL" dirty="0">
                <a:solidFill>
                  <a:schemeClr val="accent3"/>
                </a:solidFill>
              </a:rPr>
              <a:t> </a:t>
            </a:r>
          </a:p>
          <a:p>
            <a:pPr eaLnBrk="0" hangingPunct="0">
              <a:defRPr/>
            </a:pPr>
            <a:r>
              <a:rPr lang="he-IL" dirty="0"/>
              <a:t>הוורידים נמצאים קרוב לעור ואפשר להבחין בהם במקומות שונים בגוף, לדוגמה, בגב כף היד.</a:t>
            </a:r>
          </a:p>
          <a:p>
            <a:pPr eaLnBrk="0" hangingPunct="0">
              <a:defRPr/>
            </a:pPr>
            <a:r>
              <a:rPr lang="he-IL" dirty="0"/>
              <a:t>צבעם כחלחל. כלי הדם ביד, </a:t>
            </a:r>
            <a:r>
              <a:rPr lang="he-IL" dirty="0">
                <a:solidFill>
                  <a:srgbClr val="000000"/>
                </a:solidFill>
              </a:rPr>
              <a:t>שממנו לוקחים דם לבדיקת דם הוא וריד.</a:t>
            </a:r>
            <a:endParaRPr lang="en-US" dirty="0">
              <a:solidFill>
                <a:srgbClr val="000000"/>
              </a:solidFill>
            </a:endParaRPr>
          </a:p>
        </p:txBody>
      </p:sp>
      <p:sp>
        <p:nvSpPr>
          <p:cNvPr id="53254" name="Rectangle 18"/>
          <p:cNvSpPr>
            <a:spLocks noChangeArrowheads="1"/>
          </p:cNvSpPr>
          <p:nvPr/>
        </p:nvSpPr>
        <p:spPr bwMode="auto">
          <a:xfrm>
            <a:off x="-233363" y="1825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0" hangingPunct="0"/>
            <a:r>
              <a:rPr lang="en-US" sz="900">
                <a:solidFill>
                  <a:srgbClr val="000000"/>
                </a:solidFill>
              </a:rPr>
              <a:t/>
            </a:r>
            <a:br>
              <a:rPr lang="en-US" sz="900">
                <a:solidFill>
                  <a:srgbClr val="000000"/>
                </a:solidFill>
              </a:rPr>
            </a:br>
            <a:endParaRPr lang="en-US">
              <a:solidFill>
                <a:srgbClr val="000000"/>
              </a:solidFill>
            </a:endParaRPr>
          </a:p>
          <a:p>
            <a:pPr algn="l" rtl="0" eaLnBrk="0" hangingPunct="0"/>
            <a:endParaRPr lang="en-US">
              <a:solidFill>
                <a:srgbClr val="000000"/>
              </a:solidFill>
            </a:endParaRPr>
          </a:p>
        </p:txBody>
      </p:sp>
      <p:sp>
        <p:nvSpPr>
          <p:cNvPr id="39943" name="Rectangle 17"/>
          <p:cNvSpPr>
            <a:spLocks noChangeArrowheads="1"/>
          </p:cNvSpPr>
          <p:nvPr/>
        </p:nvSpPr>
        <p:spPr bwMode="auto">
          <a:xfrm>
            <a:off x="4887913" y="2646363"/>
            <a:ext cx="3532187" cy="3970337"/>
          </a:xfrm>
          <a:prstGeom prst="rect">
            <a:avLst/>
          </a:prstGeom>
          <a:noFill/>
          <a:ln>
            <a:noFill/>
          </a:ln>
          <a:extLst/>
        </p:spPr>
        <p:txBody>
          <a:bodyPr anchor="ctr">
            <a:spAutoFit/>
          </a:bodyPr>
          <a:lstStyle/>
          <a:p>
            <a:pPr eaLnBrk="0" hangingPunct="0">
              <a:defRPr/>
            </a:pPr>
            <a:r>
              <a:rPr lang="he-IL" b="1" dirty="0">
                <a:solidFill>
                  <a:schemeClr val="accent3"/>
                </a:solidFill>
              </a:rPr>
              <a:t>העורקים</a:t>
            </a:r>
          </a:p>
          <a:p>
            <a:pPr eaLnBrk="0" hangingPunct="0">
              <a:defRPr/>
            </a:pPr>
            <a:r>
              <a:rPr lang="he-IL" dirty="0"/>
              <a:t>בדרך כלל, אי אפשר לראות את העורקים, כי הם נמצאים עמוק בתוך הגוף, רחוק מן העור. אבל, יש כמה מקומות שנקראים נקודות דופק, שבהם העורק אינו עמוק, ואפשר לחוש בהם את פעימות העורק </a:t>
            </a:r>
            <a:r>
              <a:rPr lang="he-IL" dirty="0">
                <a:solidFill>
                  <a:srgbClr val="000000"/>
                </a:solidFill>
              </a:rPr>
              <a:t>(הדופק).</a:t>
            </a:r>
          </a:p>
          <a:p>
            <a:pPr eaLnBrk="0" hangingPunct="0">
              <a:defRPr/>
            </a:pPr>
            <a:endParaRPr lang="he-IL" dirty="0">
              <a:solidFill>
                <a:srgbClr val="000000"/>
              </a:solidFill>
            </a:endParaRPr>
          </a:p>
          <a:p>
            <a:pPr eaLnBrk="0" hangingPunct="0">
              <a:defRPr/>
            </a:pPr>
            <a:endParaRPr lang="he-IL" dirty="0">
              <a:solidFill>
                <a:srgbClr val="000000"/>
              </a:solidFill>
            </a:endParaRPr>
          </a:p>
          <a:p>
            <a:pPr eaLnBrk="0" hangingPunct="0">
              <a:defRPr/>
            </a:pPr>
            <a:endParaRPr lang="he-IL" dirty="0">
              <a:solidFill>
                <a:srgbClr val="000000"/>
              </a:solidFill>
            </a:endParaRPr>
          </a:p>
          <a:p>
            <a:pPr eaLnBrk="0" hangingPunct="0">
              <a:defRPr/>
            </a:pPr>
            <a:endParaRPr lang="he-IL" dirty="0">
              <a:solidFill>
                <a:srgbClr val="000000"/>
              </a:solidFill>
            </a:endParaRPr>
          </a:p>
          <a:p>
            <a:pPr eaLnBrk="0" hangingPunct="0">
              <a:defRPr/>
            </a:pPr>
            <a:endParaRPr lang="he-IL" dirty="0">
              <a:solidFill>
                <a:srgbClr val="000000"/>
              </a:solidFill>
            </a:endParaRPr>
          </a:p>
          <a:p>
            <a:pPr eaLnBrk="0" hangingPunct="0">
              <a:defRPr/>
            </a:pPr>
            <a:endParaRPr lang="he-IL" dirty="0">
              <a:solidFill>
                <a:srgbClr val="000000"/>
              </a:solidFill>
            </a:endParaRPr>
          </a:p>
          <a:p>
            <a:pPr eaLnBrk="0" hangingPunct="0">
              <a:defRPr/>
            </a:pPr>
            <a:endParaRPr lang="he-IL" dirty="0">
              <a:solidFill>
                <a:srgbClr val="000000"/>
              </a:solidFill>
            </a:endParaRPr>
          </a:p>
        </p:txBody>
      </p:sp>
      <p:pic>
        <p:nvPicPr>
          <p:cNvPr id="532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2905125"/>
            <a:ext cx="36353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3494088" y="2387600"/>
            <a:ext cx="903287" cy="254000"/>
          </a:xfrm>
          <a:prstGeom prst="rect">
            <a:avLst/>
          </a:prstGeom>
        </p:spPr>
        <p:txBody>
          <a:bodyPr wrap="none">
            <a:spAutoFit/>
          </a:bodyPr>
          <a:lstStyle/>
          <a:p>
            <a:pPr>
              <a:defRPr/>
            </a:pPr>
            <a:r>
              <a:rPr lang="he-IL" sz="1050" dirty="0">
                <a:solidFill>
                  <a:srgbClr val="000000"/>
                </a:solidFill>
              </a:rPr>
              <a:t>ד"ר נורית קינן</a:t>
            </a:r>
            <a:endParaRPr lang="he-IL" sz="1050" dirty="0"/>
          </a:p>
        </p:txBody>
      </p:sp>
      <p:sp>
        <p:nvSpPr>
          <p:cNvPr id="53258" name="מלבן 2"/>
          <p:cNvSpPr>
            <a:spLocks noChangeArrowheads="1"/>
          </p:cNvSpPr>
          <p:nvPr/>
        </p:nvSpPr>
        <p:spPr bwMode="auto">
          <a:xfrm>
            <a:off x="4398963" y="5124450"/>
            <a:ext cx="40909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he-IL"/>
              <a:t>אפשר לראות עורקים בצד התחתון של הלשון: עִמדו מול הראי, קפלו את הלשון והתבוננו בצד התחתון שלה. הצינורות הצהבהבים שרואים הם העורקים, </a:t>
            </a:r>
          </a:p>
          <a:p>
            <a:pPr eaLnBrk="0" hangingPunct="0"/>
            <a:r>
              <a:rPr lang="he-IL"/>
              <a:t>הצינורות הכחולים הם הוורידים.</a:t>
            </a:r>
            <a:endParaRPr lang="en-US"/>
          </a:p>
        </p:txBody>
      </p:sp>
      <p:grpSp>
        <p:nvGrpSpPr>
          <p:cNvPr id="53259" name="קבוצה 10"/>
          <p:cNvGrpSpPr>
            <a:grpSpLocks/>
          </p:cNvGrpSpPr>
          <p:nvPr/>
        </p:nvGrpSpPr>
        <p:grpSpPr bwMode="auto">
          <a:xfrm>
            <a:off x="582613" y="5029200"/>
            <a:ext cx="3798887" cy="1416050"/>
            <a:chOff x="571799" y="5131452"/>
            <a:chExt cx="3798087" cy="1415319"/>
          </a:xfrm>
        </p:grpSpPr>
        <p:pic>
          <p:nvPicPr>
            <p:cNvPr id="532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99" y="5434272"/>
              <a:ext cx="3798087" cy="111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62" name="קבוצה 9"/>
            <p:cNvGrpSpPr>
              <a:grpSpLocks/>
            </p:cNvGrpSpPr>
            <p:nvPr/>
          </p:nvGrpSpPr>
          <p:grpSpPr bwMode="auto">
            <a:xfrm>
              <a:off x="2108425" y="5131452"/>
              <a:ext cx="2033834" cy="1063548"/>
              <a:chOff x="2108425" y="5131452"/>
              <a:chExt cx="2033834" cy="1063548"/>
            </a:xfrm>
          </p:grpSpPr>
          <p:sp>
            <p:nvSpPr>
              <p:cNvPr id="53263" name="מלבן 4"/>
              <p:cNvSpPr>
                <a:spLocks noChangeArrowheads="1"/>
              </p:cNvSpPr>
              <p:nvPr/>
            </p:nvSpPr>
            <p:spPr bwMode="auto">
              <a:xfrm>
                <a:off x="2108425" y="5131452"/>
                <a:ext cx="5148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a:solidFill>
                      <a:srgbClr val="000000"/>
                    </a:solidFill>
                  </a:rPr>
                  <a:t>עורק</a:t>
                </a:r>
                <a:endParaRPr lang="he-IL" sz="1400"/>
              </a:p>
            </p:txBody>
          </p:sp>
          <p:cxnSp>
            <p:nvCxnSpPr>
              <p:cNvPr id="7" name="מחבר חץ ישר 6"/>
              <p:cNvCxnSpPr/>
              <p:nvPr/>
            </p:nvCxnSpPr>
            <p:spPr>
              <a:xfrm flipH="1">
                <a:off x="2322442" y="5434509"/>
                <a:ext cx="42854" cy="760020"/>
              </a:xfrm>
              <a:prstGeom prst="straightConnector1">
                <a:avLst/>
              </a:prstGeom>
              <a:ln w="19050">
                <a:solidFill>
                  <a:srgbClr val="FFCC00"/>
                </a:solidFill>
                <a:tailEnd type="arrow"/>
              </a:ln>
            </p:spPr>
            <p:style>
              <a:lnRef idx="1">
                <a:schemeClr val="accent1"/>
              </a:lnRef>
              <a:fillRef idx="0">
                <a:schemeClr val="accent1"/>
              </a:fillRef>
              <a:effectRef idx="0">
                <a:schemeClr val="accent1"/>
              </a:effectRef>
              <a:fontRef idx="minor">
                <a:schemeClr val="tx1"/>
              </a:fontRef>
            </p:style>
          </p:cxnSp>
          <p:sp>
            <p:nvSpPr>
              <p:cNvPr id="53265" name="מלבן 15"/>
              <p:cNvSpPr>
                <a:spLocks noChangeArrowheads="1"/>
              </p:cNvSpPr>
              <p:nvPr/>
            </p:nvSpPr>
            <p:spPr bwMode="auto">
              <a:xfrm>
                <a:off x="3685083" y="5151318"/>
                <a:ext cx="45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a:solidFill>
                      <a:srgbClr val="000000"/>
                    </a:solidFill>
                  </a:rPr>
                  <a:t>וריד</a:t>
                </a:r>
                <a:endParaRPr lang="he-IL" sz="1400"/>
              </a:p>
            </p:txBody>
          </p:sp>
          <p:cxnSp>
            <p:nvCxnSpPr>
              <p:cNvPr id="17" name="מחבר חץ ישר 16"/>
              <p:cNvCxnSpPr/>
              <p:nvPr/>
            </p:nvCxnSpPr>
            <p:spPr>
              <a:xfrm>
                <a:off x="3935003" y="5434509"/>
                <a:ext cx="0" cy="323683"/>
              </a:xfrm>
              <a:prstGeom prst="straightConnector1">
                <a:avLst/>
              </a:prstGeom>
              <a:ln w="19050">
                <a:solidFill>
                  <a:srgbClr val="FFCC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3" name="מחבר ישר 12"/>
          <p:cNvCxnSpPr/>
          <p:nvPr/>
        </p:nvCxnSpPr>
        <p:spPr>
          <a:xfrm flipH="1">
            <a:off x="4716463" y="2641600"/>
            <a:ext cx="379095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20</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93700" y="500063"/>
            <a:ext cx="8215313" cy="38179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a:solidFill>
                  <a:prstClr val="black"/>
                </a:solidFill>
                <a:latin typeface="Times New Roman" pitchFamily="18" charset="0"/>
                <a:cs typeface="Arial"/>
              </a:rPr>
              <a:t>התאמה </a:t>
            </a:r>
            <a:r>
              <a:rPr lang="he-IL" u="sng" dirty="0">
                <a:latin typeface="Times New Roman" pitchFamily="18" charset="0"/>
                <a:cs typeface="Arial"/>
              </a:rPr>
              <a:t>בין מבנה הנים ומהירות הזרימה בו לתפקיד</a:t>
            </a:r>
            <a:r>
              <a:rPr lang="he-IL" dirty="0">
                <a:latin typeface="Times New Roman" pitchFamily="18" charset="0"/>
                <a:cs typeface="Arial"/>
              </a:rPr>
              <a:t>: </a:t>
            </a:r>
            <a:endParaRPr lang="en-US" dirty="0">
              <a:latin typeface="Times New Roman" pitchFamily="18" charset="0"/>
              <a:cs typeface="Arial"/>
            </a:endParaRPr>
          </a:p>
          <a:p>
            <a:pPr>
              <a:defRPr/>
            </a:pPr>
            <a:r>
              <a:rPr lang="he-IL" dirty="0">
                <a:latin typeface="Times New Roman" pitchFamily="18" charset="0"/>
                <a:cs typeface="Arial"/>
              </a:rPr>
              <a:t>בעת שהדם זורם </a:t>
            </a:r>
            <a:r>
              <a:rPr lang="he-IL" dirty="0" smtClean="0">
                <a:latin typeface="Times New Roman" pitchFamily="18" charset="0"/>
                <a:cs typeface="Arial"/>
              </a:rPr>
              <a:t>בנימים, חמצן </a:t>
            </a:r>
            <a:r>
              <a:rPr lang="he-IL" dirty="0">
                <a:latin typeface="Times New Roman" pitchFamily="18" charset="0"/>
                <a:cs typeface="Arial"/>
              </a:rPr>
              <a:t>ותוצרי העיכול </a:t>
            </a:r>
            <a:r>
              <a:rPr lang="he-IL" dirty="0" smtClean="0">
                <a:latin typeface="Times New Roman" pitchFamily="18" charset="0"/>
                <a:cs typeface="Arial"/>
              </a:rPr>
              <a:t>עוברים מן הדם </a:t>
            </a:r>
            <a:r>
              <a:rPr lang="he-IL" dirty="0">
                <a:latin typeface="Times New Roman" pitchFamily="18" charset="0"/>
                <a:cs typeface="Arial"/>
              </a:rPr>
              <a:t>לתאים </a:t>
            </a:r>
            <a:r>
              <a:rPr lang="he-IL" dirty="0" smtClean="0">
                <a:latin typeface="Times New Roman" pitchFamily="18" charset="0"/>
                <a:cs typeface="Arial"/>
              </a:rPr>
              <a:t>ו-</a:t>
            </a:r>
            <a:r>
              <a:rPr lang="en-US" dirty="0" smtClean="0">
                <a:cs typeface="Arial"/>
              </a:rPr>
              <a:t>CO</a:t>
            </a:r>
            <a:r>
              <a:rPr lang="en-US" baseline="-25000" dirty="0" smtClean="0">
                <a:cs typeface="Arial"/>
              </a:rPr>
              <a:t>2 </a:t>
            </a:r>
            <a:r>
              <a:rPr lang="he-IL" dirty="0" smtClean="0">
                <a:latin typeface="Times New Roman" pitchFamily="18" charset="0"/>
                <a:cs typeface="Arial"/>
              </a:rPr>
              <a:t> </a:t>
            </a:r>
            <a:r>
              <a:rPr lang="he-IL" dirty="0">
                <a:latin typeface="Times New Roman" pitchFamily="18" charset="0"/>
                <a:cs typeface="Arial"/>
              </a:rPr>
              <a:t>וחומרי הפרשה כמו </a:t>
            </a:r>
            <a:r>
              <a:rPr lang="he-IL" dirty="0" smtClean="0">
                <a:latin typeface="Times New Roman" pitchFamily="18" charset="0"/>
                <a:cs typeface="Arial"/>
              </a:rPr>
              <a:t>שתנן עוברים מן התאים </a:t>
            </a:r>
            <a:r>
              <a:rPr lang="he-IL" dirty="0">
                <a:latin typeface="Times New Roman" pitchFamily="18" charset="0"/>
                <a:cs typeface="Arial"/>
              </a:rPr>
              <a:t>לדם.</a:t>
            </a:r>
            <a:endParaRPr lang="en-US" dirty="0">
              <a:latin typeface="Times New Roman" pitchFamily="18" charset="0"/>
              <a:cs typeface="Arial"/>
            </a:endParaRPr>
          </a:p>
          <a:p>
            <a:pPr>
              <a:defRPr/>
            </a:pPr>
            <a:r>
              <a:rPr lang="he-IL" u="sng" dirty="0">
                <a:latin typeface="Times New Roman" pitchFamily="18" charset="0"/>
                <a:cs typeface="Arial"/>
              </a:rPr>
              <a:t>התאמות:</a:t>
            </a:r>
            <a:endParaRPr lang="en-US" dirty="0">
              <a:latin typeface="Times New Roman" pitchFamily="18" charset="0"/>
              <a:cs typeface="Arial"/>
            </a:endParaRPr>
          </a:p>
          <a:p>
            <a:pPr>
              <a:defRPr/>
            </a:pPr>
            <a:r>
              <a:rPr lang="he-IL" dirty="0">
                <a:latin typeface="Times New Roman" pitchFamily="18" charset="0"/>
                <a:cs typeface="Arial"/>
              </a:rPr>
              <a:t>- דופן הנים דקה מאוד </a:t>
            </a:r>
            <a:r>
              <a:rPr lang="he-IL" dirty="0" smtClean="0">
                <a:latin typeface="Times New Roman" pitchFamily="18" charset="0"/>
                <a:cs typeface="Arial"/>
              </a:rPr>
              <a:t>וכך </a:t>
            </a:r>
            <a:r>
              <a:rPr lang="he-IL" dirty="0">
                <a:latin typeface="Times New Roman" pitchFamily="18" charset="0"/>
                <a:cs typeface="Arial"/>
              </a:rPr>
              <a:t>מתאפשרת דיפוזיה מהירה</a:t>
            </a:r>
            <a:endParaRPr lang="en-US" dirty="0">
              <a:latin typeface="Times New Roman" pitchFamily="18" charset="0"/>
              <a:cs typeface="Arial"/>
            </a:endParaRPr>
          </a:p>
          <a:p>
            <a:pPr>
              <a:buFontTx/>
              <a:buChar char="-"/>
              <a:defRPr/>
            </a:pPr>
            <a:r>
              <a:rPr lang="he-IL" dirty="0" smtClean="0">
                <a:latin typeface="Times New Roman" pitchFamily="18" charset="0"/>
                <a:cs typeface="Arial"/>
              </a:rPr>
              <a:t> הפיצול </a:t>
            </a:r>
            <a:r>
              <a:rPr lang="he-IL" dirty="0">
                <a:latin typeface="Times New Roman" pitchFamily="18" charset="0"/>
                <a:cs typeface="Arial"/>
              </a:rPr>
              <a:t>למספר עצום של נימים קטנים גורם להגדלת היחס שטח פנים/ נפח של </a:t>
            </a:r>
            <a:r>
              <a:rPr lang="he-IL" dirty="0" smtClean="0">
                <a:latin typeface="Times New Roman" pitchFamily="18" charset="0"/>
                <a:cs typeface="Arial"/>
              </a:rPr>
              <a:t>הנימים,  </a:t>
            </a:r>
          </a:p>
          <a:p>
            <a:pPr>
              <a:defRPr/>
            </a:pPr>
            <a:r>
              <a:rPr lang="he-IL" dirty="0" smtClean="0">
                <a:latin typeface="Times New Roman" pitchFamily="18" charset="0"/>
                <a:cs typeface="Arial"/>
              </a:rPr>
              <a:t>  הגורם להגדלת המגע </a:t>
            </a:r>
            <a:r>
              <a:rPr lang="he-IL" dirty="0">
                <a:latin typeface="Times New Roman" pitchFamily="18" charset="0"/>
                <a:cs typeface="Arial"/>
              </a:rPr>
              <a:t>בין הנימים </a:t>
            </a:r>
            <a:r>
              <a:rPr lang="he-IL" dirty="0" smtClean="0">
                <a:latin typeface="Times New Roman" pitchFamily="18" charset="0"/>
                <a:cs typeface="Arial"/>
              </a:rPr>
              <a:t>לתאים.</a:t>
            </a:r>
            <a:endParaRPr lang="en-US" dirty="0">
              <a:latin typeface="Times New Roman" pitchFamily="18" charset="0"/>
              <a:cs typeface="Arial"/>
            </a:endParaRPr>
          </a:p>
          <a:p>
            <a:pPr>
              <a:defRPr/>
            </a:pPr>
            <a:r>
              <a:rPr lang="he-IL" dirty="0">
                <a:latin typeface="Times New Roman" pitchFamily="18" charset="0"/>
                <a:cs typeface="Arial"/>
              </a:rPr>
              <a:t>- מהירות זרימת הדם בנימים </a:t>
            </a:r>
            <a:r>
              <a:rPr lang="he-IL" dirty="0" smtClean="0">
                <a:latin typeface="Times New Roman" pitchFamily="18" charset="0"/>
                <a:cs typeface="Arial"/>
              </a:rPr>
              <a:t>אִטית, וכך מתאפשרים </a:t>
            </a:r>
            <a:r>
              <a:rPr lang="he-IL" dirty="0">
                <a:latin typeface="Times New Roman" pitchFamily="18" charset="0"/>
                <a:cs typeface="Arial"/>
              </a:rPr>
              <a:t>חילופי חומרים </a:t>
            </a:r>
            <a:r>
              <a:rPr lang="he-IL" dirty="0" smtClean="0">
                <a:latin typeface="Times New Roman" pitchFamily="18" charset="0"/>
                <a:cs typeface="Arial"/>
              </a:rPr>
              <a:t>יעילים</a:t>
            </a:r>
            <a:r>
              <a:rPr lang="he-IL" dirty="0">
                <a:latin typeface="Times New Roman" pitchFamily="18" charset="0"/>
                <a:cs typeface="Arial"/>
              </a:rPr>
              <a:t>.</a:t>
            </a:r>
            <a:endParaRPr lang="en-US" dirty="0">
              <a:latin typeface="Times New Roman" pitchFamily="18" charset="0"/>
              <a:cs typeface="Arial"/>
            </a:endParaRPr>
          </a:p>
          <a:p>
            <a:pPr>
              <a:defRPr/>
            </a:pPr>
            <a:r>
              <a:rPr lang="he-IL" dirty="0">
                <a:latin typeface="Times New Roman" pitchFamily="18" charset="0"/>
                <a:cs typeface="Arial"/>
              </a:rPr>
              <a:t> </a:t>
            </a:r>
            <a:endParaRPr lang="en-US" dirty="0">
              <a:latin typeface="Times New Roman" pitchFamily="18" charset="0"/>
              <a:cs typeface="Arial"/>
            </a:endParaRPr>
          </a:p>
          <a:p>
            <a:pPr>
              <a:defRPr/>
            </a:pPr>
            <a:r>
              <a:rPr lang="he-IL" u="sng" dirty="0">
                <a:latin typeface="Times New Roman" pitchFamily="18" charset="0"/>
                <a:cs typeface="Arial"/>
              </a:rPr>
              <a:t>מהירות הזרימה </a:t>
            </a:r>
            <a:r>
              <a:rPr lang="he-IL" u="sng" dirty="0" smtClean="0">
                <a:latin typeface="Times New Roman" pitchFamily="18" charset="0"/>
                <a:cs typeface="Arial"/>
              </a:rPr>
              <a:t>אִטית </a:t>
            </a:r>
            <a:r>
              <a:rPr lang="he-IL" u="sng" dirty="0">
                <a:latin typeface="Times New Roman" pitchFamily="18" charset="0"/>
                <a:cs typeface="Arial"/>
              </a:rPr>
              <a:t>כי הקוטר של כל הנימים </a:t>
            </a:r>
            <a:r>
              <a:rPr lang="he-IL" u="sng" dirty="0" smtClean="0">
                <a:latin typeface="Times New Roman" pitchFamily="18" charset="0"/>
                <a:cs typeface="Arial"/>
              </a:rPr>
              <a:t>יחד (38 ס"מ), </a:t>
            </a:r>
            <a:r>
              <a:rPr lang="he-IL" u="sng" dirty="0">
                <a:latin typeface="Times New Roman" pitchFamily="18" charset="0"/>
                <a:cs typeface="Arial"/>
              </a:rPr>
              <a:t>גדול מהקוטר של כל העורקים</a:t>
            </a:r>
            <a:r>
              <a:rPr lang="he-IL" dirty="0" smtClean="0">
                <a:latin typeface="Times New Roman" pitchFamily="18" charset="0"/>
                <a:cs typeface="Arial"/>
              </a:rPr>
              <a:t>. (קוטר </a:t>
            </a:r>
            <a:r>
              <a:rPr lang="he-IL" dirty="0">
                <a:latin typeface="Times New Roman" pitchFamily="18" charset="0"/>
                <a:cs typeface="Arial"/>
              </a:rPr>
              <a:t>אבי העורקים הוא 0.25 </a:t>
            </a:r>
            <a:r>
              <a:rPr lang="he-IL" dirty="0" smtClean="0">
                <a:latin typeface="Times New Roman" pitchFamily="18" charset="0"/>
                <a:cs typeface="Arial"/>
              </a:rPr>
              <a:t>ס"מ). </a:t>
            </a:r>
          </a:p>
          <a:p>
            <a:pPr>
              <a:defRPr/>
            </a:pPr>
            <a:r>
              <a:rPr lang="he-IL" dirty="0" smtClean="0">
                <a:latin typeface="Times New Roman" pitchFamily="18" charset="0"/>
                <a:cs typeface="Arial"/>
              </a:rPr>
              <a:t>לפי </a:t>
            </a:r>
            <a:r>
              <a:rPr lang="he-IL" dirty="0">
                <a:latin typeface="Times New Roman" pitchFamily="18" charset="0"/>
                <a:cs typeface="Arial"/>
              </a:rPr>
              <a:t>כלל </a:t>
            </a:r>
            <a:r>
              <a:rPr lang="he-IL" dirty="0" err="1" smtClean="0">
                <a:latin typeface="Times New Roman" pitchFamily="18" charset="0"/>
                <a:cs typeface="Arial"/>
              </a:rPr>
              <a:t>פיזיקלי</a:t>
            </a:r>
            <a:r>
              <a:rPr lang="he-IL" dirty="0" smtClean="0">
                <a:latin typeface="Times New Roman" pitchFamily="18" charset="0"/>
                <a:cs typeface="Arial"/>
              </a:rPr>
              <a:t>, </a:t>
            </a:r>
            <a:r>
              <a:rPr lang="he-IL" u="sng" dirty="0" smtClean="0">
                <a:latin typeface="Times New Roman" pitchFamily="18" charset="0"/>
                <a:cs typeface="Arial"/>
              </a:rPr>
              <a:t>כשנוזל </a:t>
            </a:r>
            <a:r>
              <a:rPr lang="he-IL" u="sng" dirty="0">
                <a:latin typeface="Times New Roman" pitchFamily="18" charset="0"/>
                <a:cs typeface="Arial"/>
              </a:rPr>
              <a:t>עובר </a:t>
            </a:r>
            <a:r>
              <a:rPr lang="he-IL" u="sng" dirty="0" smtClean="0">
                <a:latin typeface="Times New Roman" pitchFamily="18" charset="0"/>
                <a:cs typeface="Arial"/>
              </a:rPr>
              <a:t>מצינור </a:t>
            </a:r>
            <a:r>
              <a:rPr lang="he-IL" u="sng" dirty="0">
                <a:latin typeface="Times New Roman" pitchFamily="18" charset="0"/>
                <a:cs typeface="Arial"/>
              </a:rPr>
              <a:t>צר לצינור </a:t>
            </a:r>
            <a:r>
              <a:rPr lang="he-IL" u="sng" dirty="0" smtClean="0">
                <a:latin typeface="Times New Roman" pitchFamily="18" charset="0"/>
                <a:cs typeface="Arial"/>
              </a:rPr>
              <a:t>רחב</a:t>
            </a:r>
            <a:r>
              <a:rPr lang="he-IL" u="sng" dirty="0" smtClean="0">
                <a:solidFill>
                  <a:prstClr val="black"/>
                </a:solidFill>
                <a:latin typeface="Times New Roman" pitchFamily="18" charset="0"/>
                <a:cs typeface="Arial"/>
              </a:rPr>
              <a:t>, </a:t>
            </a:r>
            <a:r>
              <a:rPr lang="he-IL" u="sng" dirty="0">
                <a:solidFill>
                  <a:prstClr val="black"/>
                </a:solidFill>
                <a:latin typeface="Times New Roman" pitchFamily="18" charset="0"/>
                <a:cs typeface="Arial"/>
              </a:rPr>
              <a:t>הלחץ שלו ומהירות הזרימה קטנים</a:t>
            </a:r>
            <a:r>
              <a:rPr lang="he-IL" u="sng" dirty="0" smtClean="0">
                <a:solidFill>
                  <a:prstClr val="black"/>
                </a:solidFill>
                <a:latin typeface="Times New Roman" pitchFamily="18" charset="0"/>
                <a:cs typeface="Arial"/>
              </a:rPr>
              <a:t>.</a:t>
            </a:r>
          </a:p>
          <a:p>
            <a:pPr>
              <a:defRPr/>
            </a:pPr>
            <a:r>
              <a:rPr lang="he-IL" dirty="0" smtClean="0">
                <a:solidFill>
                  <a:prstClr val="black"/>
                </a:solidFill>
                <a:latin typeface="Times New Roman" pitchFamily="18" charset="0"/>
                <a:cs typeface="Arial"/>
              </a:rPr>
              <a:t>במקרה הזה, הדם עובר מהעורקים ל"צינור הנימים" הרחב יותר, ולכן מהירות הזרימה קטֵנה.</a:t>
            </a:r>
            <a:endParaRPr lang="en-US" dirty="0">
              <a:solidFill>
                <a:prstClr val="black"/>
              </a:solidFill>
              <a:latin typeface="Times New Roman" pitchFamily="18" charset="0"/>
              <a:cs typeface="Arial"/>
            </a:endParaRPr>
          </a:p>
          <a:p>
            <a:pPr>
              <a:defRPr/>
            </a:pPr>
            <a:r>
              <a:rPr lang="he-IL" dirty="0">
                <a:solidFill>
                  <a:prstClr val="black"/>
                </a:solidFill>
                <a:latin typeface="Times New Roman" pitchFamily="18" charset="0"/>
                <a:cs typeface="Arial"/>
              </a:rPr>
              <a:t> </a:t>
            </a:r>
            <a:endParaRPr lang="en-US" dirty="0">
              <a:solidFill>
                <a:prstClr val="black"/>
              </a:solidFill>
              <a:latin typeface="Times New Roman" pitchFamily="18" charset="0"/>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2B3F205-6D61-44FD-95A7-C9CC210598CE}" type="slidenum">
              <a:rPr lang="he-IL" smtClean="0"/>
              <a:pPr fontAlgn="base">
                <a:spcBef>
                  <a:spcPct val="0"/>
                </a:spcBef>
                <a:spcAft>
                  <a:spcPct val="0"/>
                </a:spcAft>
                <a:defRPr/>
              </a:pPr>
              <a:t>21</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הנימים: התאמה בין מבנה לתפקוד</a:t>
            </a:r>
            <a:endParaRPr lang="en-US" sz="1800" dirty="0" smtClean="0">
              <a:latin typeface="Times New Roman" pitchFamily="18" charset="0"/>
              <a:cs typeface="Times New Roman" pitchFamily="18" charset="0"/>
            </a:endParaRPr>
          </a:p>
        </p:txBody>
      </p:sp>
      <p:grpSp>
        <p:nvGrpSpPr>
          <p:cNvPr id="52230" name="קבוצה 5"/>
          <p:cNvGrpSpPr>
            <a:grpSpLocks/>
          </p:cNvGrpSpPr>
          <p:nvPr/>
        </p:nvGrpSpPr>
        <p:grpSpPr bwMode="auto">
          <a:xfrm>
            <a:off x="4643438" y="4387850"/>
            <a:ext cx="839787" cy="2479675"/>
            <a:chOff x="3409555" y="2719239"/>
            <a:chExt cx="925076" cy="2479714"/>
          </a:xfrm>
        </p:grpSpPr>
        <p:grpSp>
          <p:nvGrpSpPr>
            <p:cNvPr id="52231" name="קבוצה 6"/>
            <p:cNvGrpSpPr>
              <a:grpSpLocks/>
            </p:cNvGrpSpPr>
            <p:nvPr/>
          </p:nvGrpSpPr>
          <p:grpSpPr bwMode="auto">
            <a:xfrm>
              <a:off x="3409555" y="2719239"/>
              <a:ext cx="925076" cy="2479714"/>
              <a:chOff x="4807537" y="3970619"/>
              <a:chExt cx="925076" cy="2479714"/>
            </a:xfrm>
          </p:grpSpPr>
          <p:pic>
            <p:nvPicPr>
              <p:cNvPr id="9" name="Picture 12"/>
              <p:cNvPicPr>
                <a:picLocks noChangeAspect="1" noChangeArrowheads="1"/>
              </p:cNvPicPr>
              <p:nvPr/>
            </p:nvPicPr>
            <p:blipFill>
              <a:blip r:embed="rId3" cstate="email">
                <a:extLst/>
              </a:blip>
              <a:srcRect/>
              <a:stretch>
                <a:fillRect/>
              </a:stretch>
            </p:blipFill>
            <p:spPr bwMode="auto">
              <a:xfrm rot="2337744">
                <a:off x="4807537" y="5549600"/>
                <a:ext cx="925076" cy="900733"/>
              </a:xfrm>
              <a:prstGeom prst="rect">
                <a:avLst/>
              </a:prstGeom>
              <a:noFill/>
              <a:ln>
                <a:noFill/>
              </a:ln>
              <a:effectLst/>
              <a:scene3d>
                <a:camera prst="isometricOffAxis1Left"/>
                <a:lightRig rig="threePt" dir="t"/>
              </a:scene3d>
              <a:extLst/>
            </p:spPr>
          </p:pic>
          <p:pic>
            <p:nvPicPr>
              <p:cNvPr id="5223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6157">
                <a:off x="4851398" y="4902778"/>
                <a:ext cx="821924" cy="8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29254">
                <a:off x="4917413" y="4022178"/>
                <a:ext cx="689892" cy="6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פחית 11"/>
              <p:cNvSpPr/>
              <p:nvPr/>
            </p:nvSpPr>
            <p:spPr>
              <a:xfrm>
                <a:off x="4887978" y="3983319"/>
                <a:ext cx="764193" cy="2303499"/>
              </a:xfrm>
              <a:prstGeom prst="can">
                <a:avLst/>
              </a:prstGeom>
              <a:solidFill>
                <a:srgbClr val="CC9900">
                  <a:alpha val="64000"/>
                </a:srgbClr>
              </a:solidFill>
              <a:ln w="25400" cap="flat" cmpd="sng" algn="ctr">
                <a:solidFill>
                  <a:srgbClr val="4F81BD">
                    <a:shade val="50000"/>
                  </a:srgbClr>
                </a:solidFill>
                <a:prstDash val="solid"/>
              </a:ln>
              <a:effectLst/>
            </p:spPr>
            <p:txBody>
              <a:bodyPr rtlCol="1" anchor="ct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13" name="צורה חופשית 12"/>
              <p:cNvSpPr/>
              <p:nvPr/>
            </p:nvSpPr>
            <p:spPr>
              <a:xfrm>
                <a:off x="4868742" y="4070634"/>
                <a:ext cx="783430" cy="1027128"/>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4" name="צורה חופשית 13"/>
              <p:cNvSpPr/>
              <p:nvPr/>
            </p:nvSpPr>
            <p:spPr>
              <a:xfrm>
                <a:off x="4872239" y="4659605"/>
                <a:ext cx="402207" cy="989029"/>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5" name="צורה חופשית 14"/>
              <p:cNvSpPr/>
              <p:nvPr/>
            </p:nvSpPr>
            <p:spPr>
              <a:xfrm>
                <a:off x="5180015" y="5097762"/>
                <a:ext cx="466911" cy="1014429"/>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6" name="צורה חופשית 15"/>
              <p:cNvSpPr/>
              <p:nvPr/>
            </p:nvSpPr>
            <p:spPr>
              <a:xfrm>
                <a:off x="4863496" y="5499406"/>
                <a:ext cx="799168" cy="777887"/>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7" name="צורה חופשית 16"/>
              <p:cNvSpPr/>
              <p:nvPr/>
            </p:nvSpPr>
            <p:spPr>
              <a:xfrm>
                <a:off x="5122308" y="5810561"/>
                <a:ext cx="164380" cy="188915"/>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8" name="צורה חופשית 17"/>
              <p:cNvSpPr/>
              <p:nvPr/>
            </p:nvSpPr>
            <p:spPr>
              <a:xfrm>
                <a:off x="4882732" y="3970619"/>
                <a:ext cx="615552" cy="401644"/>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5932" h="400965">
                    <a:moveTo>
                      <a:pt x="177521" y="400965"/>
                    </a:moveTo>
                    <a:cubicBezTo>
                      <a:pt x="162907" y="390526"/>
                      <a:pt x="148294" y="380088"/>
                      <a:pt x="127417" y="375913"/>
                    </a:cubicBezTo>
                    <a:cubicBezTo>
                      <a:pt x="106540" y="371738"/>
                      <a:pt x="73138" y="380088"/>
                      <a:pt x="52261" y="375913"/>
                    </a:cubicBezTo>
                    <a:cubicBezTo>
                      <a:pt x="31384" y="371737"/>
                      <a:pt x="8420" y="378000"/>
                      <a:pt x="2157" y="350860"/>
                    </a:cubicBezTo>
                    <a:cubicBezTo>
                      <a:pt x="-4106" y="323720"/>
                      <a:pt x="4245" y="240214"/>
                      <a:pt x="14683" y="213074"/>
                    </a:cubicBezTo>
                    <a:cubicBezTo>
                      <a:pt x="25121" y="185934"/>
                      <a:pt x="48086" y="183847"/>
                      <a:pt x="64787" y="188022"/>
                    </a:cubicBezTo>
                    <a:cubicBezTo>
                      <a:pt x="81488" y="192197"/>
                      <a:pt x="96102" y="225600"/>
                      <a:pt x="114891" y="238126"/>
                    </a:cubicBezTo>
                    <a:cubicBezTo>
                      <a:pt x="133680" y="250652"/>
                      <a:pt x="162908" y="259003"/>
                      <a:pt x="177521" y="263178"/>
                    </a:cubicBezTo>
                    <a:cubicBezTo>
                      <a:pt x="192134" y="267353"/>
                      <a:pt x="194222" y="271529"/>
                      <a:pt x="202573" y="263178"/>
                    </a:cubicBezTo>
                    <a:cubicBezTo>
                      <a:pt x="210924" y="254827"/>
                      <a:pt x="225537" y="225600"/>
                      <a:pt x="227625" y="213074"/>
                    </a:cubicBezTo>
                    <a:cubicBezTo>
                      <a:pt x="229713" y="200548"/>
                      <a:pt x="223450" y="198460"/>
                      <a:pt x="215099" y="188022"/>
                    </a:cubicBezTo>
                    <a:cubicBezTo>
                      <a:pt x="206748" y="177584"/>
                      <a:pt x="177521" y="150444"/>
                      <a:pt x="177521" y="150444"/>
                    </a:cubicBezTo>
                    <a:cubicBezTo>
                      <a:pt x="164995" y="137918"/>
                      <a:pt x="142031" y="127480"/>
                      <a:pt x="139943" y="112866"/>
                    </a:cubicBezTo>
                    <a:cubicBezTo>
                      <a:pt x="137855" y="98252"/>
                      <a:pt x="158732" y="77376"/>
                      <a:pt x="164995" y="62762"/>
                    </a:cubicBezTo>
                    <a:cubicBezTo>
                      <a:pt x="171258" y="48148"/>
                      <a:pt x="156644" y="29359"/>
                      <a:pt x="177521" y="25184"/>
                    </a:cubicBezTo>
                    <a:cubicBezTo>
                      <a:pt x="198398" y="21009"/>
                      <a:pt x="271466" y="27272"/>
                      <a:pt x="290255" y="37710"/>
                    </a:cubicBezTo>
                    <a:cubicBezTo>
                      <a:pt x="309044" y="48148"/>
                      <a:pt x="290255" y="87814"/>
                      <a:pt x="290255" y="87814"/>
                    </a:cubicBezTo>
                    <a:lnTo>
                      <a:pt x="290255" y="175496"/>
                    </a:lnTo>
                    <a:lnTo>
                      <a:pt x="290255" y="200548"/>
                    </a:lnTo>
                    <a:lnTo>
                      <a:pt x="290255" y="100340"/>
                    </a:lnTo>
                    <a:cubicBezTo>
                      <a:pt x="290255" y="75288"/>
                      <a:pt x="267291" y="66937"/>
                      <a:pt x="290255" y="50236"/>
                    </a:cubicBezTo>
                    <a:cubicBezTo>
                      <a:pt x="313220" y="33535"/>
                      <a:pt x="402990" y="2220"/>
                      <a:pt x="428042" y="132"/>
                    </a:cubicBezTo>
                    <a:cubicBezTo>
                      <a:pt x="453094" y="-1956"/>
                      <a:pt x="438480" y="21009"/>
                      <a:pt x="440568" y="37710"/>
                    </a:cubicBezTo>
                    <a:cubicBezTo>
                      <a:pt x="442656" y="54411"/>
                      <a:pt x="440568" y="100340"/>
                      <a:pt x="440568" y="100340"/>
                    </a:cubicBezTo>
                    <a:cubicBezTo>
                      <a:pt x="440568" y="108691"/>
                      <a:pt x="419691" y="87814"/>
                      <a:pt x="440568" y="87814"/>
                    </a:cubicBezTo>
                    <a:cubicBezTo>
                      <a:pt x="461445" y="87814"/>
                      <a:pt x="540776" y="102428"/>
                      <a:pt x="565828" y="100340"/>
                    </a:cubicBezTo>
                    <a:cubicBezTo>
                      <a:pt x="590880" y="98252"/>
                      <a:pt x="582529" y="85726"/>
                      <a:pt x="590880" y="75288"/>
                    </a:cubicBezTo>
                    <a:cubicBezTo>
                      <a:pt x="599231" y="64850"/>
                      <a:pt x="615932" y="37710"/>
                      <a:pt x="615932" y="37710"/>
                    </a:cubicBezTo>
                    <a:lnTo>
                      <a:pt x="615932" y="37710"/>
                    </a:lnTo>
                    <a:lnTo>
                      <a:pt x="603406" y="37710"/>
                    </a:ln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9" name="צורה חופשית 18"/>
              <p:cNvSpPr/>
              <p:nvPr/>
            </p:nvSpPr>
            <p:spPr>
              <a:xfrm>
                <a:off x="5223734" y="4297649"/>
                <a:ext cx="426689" cy="352431"/>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grpSp>
        <p:sp>
          <p:nvSpPr>
            <p:cNvPr id="8" name="אליפסה 7"/>
            <p:cNvSpPr/>
            <p:nvPr/>
          </p:nvSpPr>
          <p:spPr>
            <a:xfrm>
              <a:off x="3619402" y="2785915"/>
              <a:ext cx="512376" cy="66676"/>
            </a:xfrm>
            <a:prstGeom prst="ellipse">
              <a:avLst/>
            </a:prstGeom>
            <a:noFill/>
            <a:ln w="25400" cap="flat" cmpd="sng" algn="ctr">
              <a:solidFill>
                <a:srgbClr val="4F81BD">
                  <a:shade val="50000"/>
                </a:srgbClr>
              </a:solidFill>
              <a:prstDash val="solid"/>
            </a:ln>
            <a:effectLst/>
          </p:spPr>
          <p:txBody>
            <a:bodyPr rtlCol="1" anchor="ctr"/>
            <a:lstStyle/>
            <a:p>
              <a:pPr algn="ctr" fontAlgn="auto">
                <a:spcBef>
                  <a:spcPts val="0"/>
                </a:spcBef>
                <a:spcAft>
                  <a:spcPts val="0"/>
                </a:spcAft>
                <a:defRPr/>
              </a:pPr>
              <a:endParaRPr lang="he-IL" kern="0" dirty="0">
                <a:solidFill>
                  <a:sysClr val="window" lastClr="FFFFFF"/>
                </a:solidFill>
                <a:latin typeface="Calibri"/>
                <a:cs typeface="Arial"/>
              </a:endParaRPr>
            </a:p>
          </p:txBody>
        </p:sp>
      </p:grpSp>
      <p:sp>
        <p:nvSpPr>
          <p:cNvPr id="20"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21</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651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36600" y="34925"/>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נימים בעיניים</a:t>
            </a:r>
            <a:endParaRPr lang="en-US" sz="1800" dirty="0" smtClean="0">
              <a:solidFill>
                <a:schemeClr val="accent6">
                  <a:lumMod val="50000"/>
                  <a:lumOff val="50000"/>
                </a:schemeClr>
              </a:solidFill>
              <a:latin typeface="Times New Roman" pitchFamily="18" charset="0"/>
              <a:cs typeface="Times New Roman" pitchFamily="18" charset="0"/>
            </a:endParaRPr>
          </a:p>
        </p:txBody>
      </p:sp>
      <p:sp>
        <p:nvSpPr>
          <p:cNvPr id="54276" name="Rectangle 17"/>
          <p:cNvSpPr>
            <a:spLocks noChangeArrowheads="1"/>
          </p:cNvSpPr>
          <p:nvPr/>
        </p:nvSpPr>
        <p:spPr bwMode="auto">
          <a:xfrm>
            <a:off x="255588" y="409575"/>
            <a:ext cx="8218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he-IL"/>
              <a:t>הנימים זעירים ועל פי רוב אי אפשר לראותם, אלא רק במקומות מסוימים בגוף, לדוגמה, בעיניים.</a:t>
            </a:r>
            <a:endParaRPr lang="en-US"/>
          </a:p>
        </p:txBody>
      </p:sp>
      <p:sp>
        <p:nvSpPr>
          <p:cNvPr id="54277" name="Rectangle 18"/>
          <p:cNvSpPr>
            <a:spLocks noChangeArrowheads="1"/>
          </p:cNvSpPr>
          <p:nvPr/>
        </p:nvSpPr>
        <p:spPr bwMode="auto">
          <a:xfrm>
            <a:off x="-233363" y="1825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0" hangingPunct="0"/>
            <a:r>
              <a:rPr lang="en-US" sz="900">
                <a:solidFill>
                  <a:srgbClr val="000000"/>
                </a:solidFill>
              </a:rPr>
              <a:t/>
            </a:r>
            <a:br>
              <a:rPr lang="en-US" sz="900">
                <a:solidFill>
                  <a:srgbClr val="000000"/>
                </a:solidFill>
              </a:rPr>
            </a:br>
            <a:endParaRPr lang="en-US">
              <a:solidFill>
                <a:srgbClr val="000000"/>
              </a:solidFill>
            </a:endParaRPr>
          </a:p>
          <a:p>
            <a:pPr algn="l" rtl="0" eaLnBrk="0" hangingPunct="0"/>
            <a:endParaRPr lang="en-US">
              <a:solidFill>
                <a:srgbClr val="000000"/>
              </a:solidFill>
            </a:endParaRPr>
          </a:p>
        </p:txBody>
      </p:sp>
      <p:grpSp>
        <p:nvGrpSpPr>
          <p:cNvPr id="54278" name="קבוצה 2"/>
          <p:cNvGrpSpPr>
            <a:grpSpLocks/>
          </p:cNvGrpSpPr>
          <p:nvPr/>
        </p:nvGrpSpPr>
        <p:grpSpPr bwMode="auto">
          <a:xfrm>
            <a:off x="3024188" y="1254125"/>
            <a:ext cx="3241675" cy="2701925"/>
            <a:chOff x="2843213" y="1052513"/>
            <a:chExt cx="3241675" cy="2701691"/>
          </a:xfrm>
        </p:grpSpPr>
        <p:pic>
          <p:nvPicPr>
            <p:cNvPr id="542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052513"/>
              <a:ext cx="32416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מלבן 1"/>
            <p:cNvSpPr>
              <a:spLocks noChangeArrowheads="1"/>
            </p:cNvSpPr>
            <p:nvPr/>
          </p:nvSpPr>
          <p:spPr bwMode="auto">
            <a:xfrm>
              <a:off x="2843213" y="3492594"/>
              <a:ext cx="19672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000000"/>
                  </a:solidFill>
                </a:rPr>
                <a:t>Istockfoto.com/ sunil  menon</a:t>
              </a:r>
              <a:endParaRPr lang="he-IL" sz="1100"/>
            </a:p>
          </p:txBody>
        </p:sp>
      </p:grpSp>
      <p:sp>
        <p:nvSpPr>
          <p:cNvPr id="54279" name="מלבן 4"/>
          <p:cNvSpPr>
            <a:spLocks noChangeArrowheads="1"/>
          </p:cNvSpPr>
          <p:nvPr/>
        </p:nvSpPr>
        <p:spPr bwMode="auto">
          <a:xfrm>
            <a:off x="2328863" y="2420938"/>
            <a:ext cx="65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rPr>
              <a:t>נימים</a:t>
            </a:r>
            <a:endParaRPr lang="he-IL"/>
          </a:p>
        </p:txBody>
      </p:sp>
      <p:sp>
        <p:nvSpPr>
          <p:cNvPr id="54280" name="Rectangle 17"/>
          <p:cNvSpPr>
            <a:spLocks noChangeArrowheads="1"/>
          </p:cNvSpPr>
          <p:nvPr/>
        </p:nvSpPr>
        <p:spPr bwMode="auto">
          <a:xfrm>
            <a:off x="2058988" y="4175125"/>
            <a:ext cx="517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he-IL">
                <a:solidFill>
                  <a:srgbClr val="000000"/>
                </a:solidFill>
              </a:rPr>
              <a:t>שטח הפנים הכולל של הנימים בגוף מגיע לכשישה דונם!</a:t>
            </a:r>
          </a:p>
          <a:p>
            <a:pPr eaLnBrk="0" hangingPunct="0"/>
            <a:r>
              <a:rPr lang="he-IL">
                <a:solidFill>
                  <a:srgbClr val="000000"/>
                </a:solidFill>
              </a:rPr>
              <a:t>בשטח של מילימטר רבוע של רקמה יש כאלפיים נימים!</a:t>
            </a:r>
            <a:endParaRPr lang="en-US">
              <a:solidFill>
                <a:srgbClr val="000000"/>
              </a:solidFill>
            </a:endParaRPr>
          </a:p>
        </p:txBody>
      </p:sp>
      <p:sp>
        <p:nvSpPr>
          <p:cNvPr id="11"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651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36600" y="34925"/>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תמונה של רשת נימים</a:t>
            </a:r>
            <a:endParaRPr lang="en-US" sz="1800" dirty="0" smtClean="0">
              <a:solidFill>
                <a:schemeClr val="accent6">
                  <a:lumMod val="50000"/>
                  <a:lumOff val="50000"/>
                </a:schemeClr>
              </a:solidFill>
              <a:latin typeface="Times New Roman" pitchFamily="18" charset="0"/>
              <a:cs typeface="Times New Roman" pitchFamily="18" charset="0"/>
            </a:endParaRPr>
          </a:p>
        </p:txBody>
      </p:sp>
      <p:sp>
        <p:nvSpPr>
          <p:cNvPr id="55300" name="Rectangle 18"/>
          <p:cNvSpPr>
            <a:spLocks noChangeArrowheads="1"/>
          </p:cNvSpPr>
          <p:nvPr/>
        </p:nvSpPr>
        <p:spPr bwMode="auto">
          <a:xfrm>
            <a:off x="-233363" y="1825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0" hangingPunct="0"/>
            <a:r>
              <a:rPr lang="en-US" sz="900">
                <a:solidFill>
                  <a:srgbClr val="000000"/>
                </a:solidFill>
              </a:rPr>
              <a:t/>
            </a:r>
            <a:br>
              <a:rPr lang="en-US" sz="900">
                <a:solidFill>
                  <a:srgbClr val="000000"/>
                </a:solidFill>
              </a:rPr>
            </a:br>
            <a:endParaRPr lang="en-US">
              <a:solidFill>
                <a:srgbClr val="000000"/>
              </a:solidFill>
            </a:endParaRPr>
          </a:p>
          <a:p>
            <a:pPr algn="l" rtl="0" eaLnBrk="0" hangingPunct="0"/>
            <a:endParaRPr lang="en-US">
              <a:solidFill>
                <a:srgbClr val="000000"/>
              </a:solidFill>
            </a:endParaRPr>
          </a:p>
        </p:txBody>
      </p:sp>
      <p:grpSp>
        <p:nvGrpSpPr>
          <p:cNvPr id="55301" name="קבוצה 2"/>
          <p:cNvGrpSpPr>
            <a:grpSpLocks/>
          </p:cNvGrpSpPr>
          <p:nvPr/>
        </p:nvGrpSpPr>
        <p:grpSpPr bwMode="auto">
          <a:xfrm>
            <a:off x="2627313" y="965200"/>
            <a:ext cx="4729162" cy="5292725"/>
            <a:chOff x="2627784" y="965716"/>
            <a:chExt cx="4728441" cy="5292814"/>
          </a:xfrm>
        </p:grpSpPr>
        <p:sp>
          <p:nvSpPr>
            <p:cNvPr id="55302" name="Rectangle 17"/>
            <p:cNvSpPr>
              <a:spLocks noChangeArrowheads="1"/>
            </p:cNvSpPr>
            <p:nvPr/>
          </p:nvSpPr>
          <p:spPr bwMode="auto">
            <a:xfrm>
              <a:off x="3923928" y="965716"/>
              <a:ext cx="2317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he-IL" u="sng">
                  <a:solidFill>
                    <a:srgbClr val="000000"/>
                  </a:solidFill>
                </a:rPr>
                <a:t>תמונה של רשת נימים</a:t>
              </a:r>
              <a:endParaRPr lang="en-US" u="sng">
                <a:solidFill>
                  <a:srgbClr val="000000"/>
                </a:solidFill>
              </a:endParaRPr>
            </a:p>
          </p:txBody>
        </p:sp>
        <p:pic>
          <p:nvPicPr>
            <p:cNvPr id="553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484784"/>
              <a:ext cx="4728441" cy="44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מלבן 1"/>
            <p:cNvSpPr>
              <a:spLocks noChangeArrowheads="1"/>
            </p:cNvSpPr>
            <p:nvPr/>
          </p:nvSpPr>
          <p:spPr bwMode="auto">
            <a:xfrm>
              <a:off x="2627784" y="5981531"/>
              <a:ext cx="3046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cs typeface="Calibri" pitchFamily="34" charset="0"/>
                </a:rPr>
                <a:t>© Filipchuk Oleg Vasiliovich/shutterstock.com</a:t>
              </a:r>
            </a:p>
          </p:txBody>
        </p:sp>
      </p:grpSp>
      <p:sp>
        <p:nvSpPr>
          <p:cNvPr id="9"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2E60424-2BC0-44FA-8C49-6B0B42087A10}" type="slidenum">
              <a:rPr lang="he-IL" smtClean="0"/>
              <a:pPr fontAlgn="base">
                <a:spcBef>
                  <a:spcPct val="0"/>
                </a:spcBef>
                <a:spcAft>
                  <a:spcPct val="0"/>
                </a:spcAft>
                <a:defRPr/>
              </a:pPr>
              <a:t>24</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6: מעבר חומרים בין הנימים ובין תאי הגוף (או נאדיות הריאה במחזור הקטן)</a:t>
            </a:r>
            <a:endParaRPr lang="en-US" sz="1800" dirty="0" smtClean="0">
              <a:latin typeface="Times New Roman" pitchFamily="18" charset="0"/>
              <a:cs typeface="Times New Roman" pitchFamily="18" charset="0"/>
            </a:endParaRPr>
          </a:p>
        </p:txBody>
      </p:sp>
      <p:grpSp>
        <p:nvGrpSpPr>
          <p:cNvPr id="56325" name="קבוצה 9"/>
          <p:cNvGrpSpPr>
            <a:grpSpLocks/>
          </p:cNvGrpSpPr>
          <p:nvPr/>
        </p:nvGrpSpPr>
        <p:grpSpPr bwMode="auto">
          <a:xfrm>
            <a:off x="304800" y="2584450"/>
            <a:ext cx="4090988" cy="3260725"/>
            <a:chOff x="2749377" y="2100962"/>
            <a:chExt cx="3406456" cy="2633435"/>
          </a:xfrm>
        </p:grpSpPr>
        <p:sp>
          <p:nvSpPr>
            <p:cNvPr id="7" name="ירח 4"/>
            <p:cNvSpPr/>
            <p:nvPr/>
          </p:nvSpPr>
          <p:spPr>
            <a:xfrm rot="15948705">
              <a:off x="3773315" y="2349306"/>
              <a:ext cx="1330821" cy="3349615"/>
            </a:xfrm>
            <a:custGeom>
              <a:avLst/>
              <a:gdLst>
                <a:gd name="connsiteX0" fmla="*/ 1210580 w 1210580"/>
                <a:gd name="connsiteY0" fmla="*/ 3215722 h 3215722"/>
                <a:gd name="connsiteX1" fmla="*/ 0 w 1210580"/>
                <a:gd name="connsiteY1" fmla="*/ 1607861 h 3215722"/>
                <a:gd name="connsiteX2" fmla="*/ 1210580 w 1210580"/>
                <a:gd name="connsiteY2" fmla="*/ 0 h 3215722"/>
                <a:gd name="connsiteX3" fmla="*/ 605290 w 1210580"/>
                <a:gd name="connsiteY3" fmla="*/ 1607861 h 3215722"/>
                <a:gd name="connsiteX4" fmla="*/ 1210580 w 1210580"/>
                <a:gd name="connsiteY4" fmla="*/ 3215722 h 3215722"/>
                <a:gd name="connsiteX0" fmla="*/ 1210580 w 1275055"/>
                <a:gd name="connsiteY0" fmla="*/ 3305984 h 3305984"/>
                <a:gd name="connsiteX1" fmla="*/ 0 w 1275055"/>
                <a:gd name="connsiteY1" fmla="*/ 1698123 h 3305984"/>
                <a:gd name="connsiteX2" fmla="*/ 1210580 w 1275055"/>
                <a:gd name="connsiteY2" fmla="*/ 90262 h 3305984"/>
                <a:gd name="connsiteX3" fmla="*/ 1077610 w 1275055"/>
                <a:gd name="connsiteY3" fmla="*/ 374565 h 3305984"/>
                <a:gd name="connsiteX4" fmla="*/ 605290 w 1275055"/>
                <a:gd name="connsiteY4" fmla="*/ 1698123 h 3305984"/>
                <a:gd name="connsiteX5" fmla="*/ 1210580 w 1275055"/>
                <a:gd name="connsiteY5" fmla="*/ 3305984 h 3305984"/>
                <a:gd name="connsiteX0" fmla="*/ 1210580 w 1288282"/>
                <a:gd name="connsiteY0" fmla="*/ 3294451 h 3294451"/>
                <a:gd name="connsiteX1" fmla="*/ 0 w 1288282"/>
                <a:gd name="connsiteY1" fmla="*/ 1686590 h 3294451"/>
                <a:gd name="connsiteX2" fmla="*/ 1210580 w 1288282"/>
                <a:gd name="connsiteY2" fmla="*/ 78729 h 3294451"/>
                <a:gd name="connsiteX3" fmla="*/ 1137129 w 1288282"/>
                <a:gd name="connsiteY3" fmla="*/ 431957 h 3294451"/>
                <a:gd name="connsiteX4" fmla="*/ 605290 w 1288282"/>
                <a:gd name="connsiteY4" fmla="*/ 1686590 h 3294451"/>
                <a:gd name="connsiteX5" fmla="*/ 1210580 w 1288282"/>
                <a:gd name="connsiteY5" fmla="*/ 3294451 h 3294451"/>
                <a:gd name="connsiteX0" fmla="*/ 1210580 w 1359087"/>
                <a:gd name="connsiteY0" fmla="*/ 3273645 h 3273645"/>
                <a:gd name="connsiteX1" fmla="*/ 0 w 1359087"/>
                <a:gd name="connsiteY1" fmla="*/ 1665784 h 3273645"/>
                <a:gd name="connsiteX2" fmla="*/ 1210580 w 1359087"/>
                <a:gd name="connsiteY2" fmla="*/ 57923 h 3273645"/>
                <a:gd name="connsiteX3" fmla="*/ 1341700 w 1359087"/>
                <a:gd name="connsiteY3" fmla="*/ 439045 h 3273645"/>
                <a:gd name="connsiteX4" fmla="*/ 1137129 w 1359087"/>
                <a:gd name="connsiteY4" fmla="*/ 411151 h 3273645"/>
                <a:gd name="connsiteX5" fmla="*/ 605290 w 1359087"/>
                <a:gd name="connsiteY5" fmla="*/ 1665784 h 3273645"/>
                <a:gd name="connsiteX6" fmla="*/ 1210580 w 1359087"/>
                <a:gd name="connsiteY6" fmla="*/ 3273645 h 3273645"/>
                <a:gd name="connsiteX0" fmla="*/ 1210580 w 1405724"/>
                <a:gd name="connsiteY0" fmla="*/ 3281106 h 3281106"/>
                <a:gd name="connsiteX1" fmla="*/ 0 w 1405724"/>
                <a:gd name="connsiteY1" fmla="*/ 1673245 h 3281106"/>
                <a:gd name="connsiteX2" fmla="*/ 1210580 w 1405724"/>
                <a:gd name="connsiteY2" fmla="*/ 65384 h 3281106"/>
                <a:gd name="connsiteX3" fmla="*/ 1399662 w 1405724"/>
                <a:gd name="connsiteY3" fmla="*/ 360358 h 3281106"/>
                <a:gd name="connsiteX4" fmla="*/ 1341700 w 1405724"/>
                <a:gd name="connsiteY4" fmla="*/ 446506 h 3281106"/>
                <a:gd name="connsiteX5" fmla="*/ 1137129 w 1405724"/>
                <a:gd name="connsiteY5" fmla="*/ 418612 h 3281106"/>
                <a:gd name="connsiteX6" fmla="*/ 605290 w 1405724"/>
                <a:gd name="connsiteY6" fmla="*/ 1673245 h 3281106"/>
                <a:gd name="connsiteX7" fmla="*/ 1210580 w 1405724"/>
                <a:gd name="connsiteY7" fmla="*/ 3281106 h 3281106"/>
                <a:gd name="connsiteX0" fmla="*/ 1226762 w 1421906"/>
                <a:gd name="connsiteY0" fmla="*/ 3216981 h 3216981"/>
                <a:gd name="connsiteX1" fmla="*/ 16182 w 1421906"/>
                <a:gd name="connsiteY1" fmla="*/ 1609120 h 3216981"/>
                <a:gd name="connsiteX2" fmla="*/ 575309 w 1421906"/>
                <a:gd name="connsiteY2" fmla="*/ 312161 h 3216981"/>
                <a:gd name="connsiteX3" fmla="*/ 1226762 w 1421906"/>
                <a:gd name="connsiteY3" fmla="*/ 1259 h 3216981"/>
                <a:gd name="connsiteX4" fmla="*/ 1415844 w 1421906"/>
                <a:gd name="connsiteY4" fmla="*/ 296233 h 3216981"/>
                <a:gd name="connsiteX5" fmla="*/ 1357882 w 1421906"/>
                <a:gd name="connsiteY5" fmla="*/ 382381 h 3216981"/>
                <a:gd name="connsiteX6" fmla="*/ 1153311 w 1421906"/>
                <a:gd name="connsiteY6" fmla="*/ 354487 h 3216981"/>
                <a:gd name="connsiteX7" fmla="*/ 621472 w 1421906"/>
                <a:gd name="connsiteY7" fmla="*/ 1609120 h 3216981"/>
                <a:gd name="connsiteX8" fmla="*/ 1226762 w 1421906"/>
                <a:gd name="connsiteY8" fmla="*/ 3216981 h 3216981"/>
                <a:gd name="connsiteX0" fmla="*/ 1226762 w 1421906"/>
                <a:gd name="connsiteY0" fmla="*/ 3216981 h 3311324"/>
                <a:gd name="connsiteX1" fmla="*/ 16182 w 1421906"/>
                <a:gd name="connsiteY1" fmla="*/ 1609120 h 3311324"/>
                <a:gd name="connsiteX2" fmla="*/ 575309 w 1421906"/>
                <a:gd name="connsiteY2" fmla="*/ 312161 h 3311324"/>
                <a:gd name="connsiteX3" fmla="*/ 1226762 w 1421906"/>
                <a:gd name="connsiteY3" fmla="*/ 1259 h 3311324"/>
                <a:gd name="connsiteX4" fmla="*/ 1415844 w 1421906"/>
                <a:gd name="connsiteY4" fmla="*/ 296233 h 3311324"/>
                <a:gd name="connsiteX5" fmla="*/ 1357882 w 1421906"/>
                <a:gd name="connsiteY5" fmla="*/ 382381 h 3311324"/>
                <a:gd name="connsiteX6" fmla="*/ 1153311 w 1421906"/>
                <a:gd name="connsiteY6" fmla="*/ 354487 h 3311324"/>
                <a:gd name="connsiteX7" fmla="*/ 621472 w 1421906"/>
                <a:gd name="connsiteY7" fmla="*/ 1609120 h 3311324"/>
                <a:gd name="connsiteX8" fmla="*/ 1054163 w 1421906"/>
                <a:gd name="connsiteY8" fmla="*/ 2942812 h 3311324"/>
                <a:gd name="connsiteX9" fmla="*/ 1226762 w 1421906"/>
                <a:gd name="connsiteY9" fmla="*/ 3216981 h 3311324"/>
                <a:gd name="connsiteX0" fmla="*/ 1226762 w 1421906"/>
                <a:gd name="connsiteY0" fmla="*/ 3216981 h 3287572"/>
                <a:gd name="connsiteX1" fmla="*/ 16182 w 1421906"/>
                <a:gd name="connsiteY1" fmla="*/ 1609120 h 3287572"/>
                <a:gd name="connsiteX2" fmla="*/ 575309 w 1421906"/>
                <a:gd name="connsiteY2" fmla="*/ 312161 h 3287572"/>
                <a:gd name="connsiteX3" fmla="*/ 1226762 w 1421906"/>
                <a:gd name="connsiteY3" fmla="*/ 1259 h 3287572"/>
                <a:gd name="connsiteX4" fmla="*/ 1415844 w 1421906"/>
                <a:gd name="connsiteY4" fmla="*/ 296233 h 3287572"/>
                <a:gd name="connsiteX5" fmla="*/ 1357882 w 1421906"/>
                <a:gd name="connsiteY5" fmla="*/ 382381 h 3287572"/>
                <a:gd name="connsiteX6" fmla="*/ 1153311 w 1421906"/>
                <a:gd name="connsiteY6" fmla="*/ 354487 h 3287572"/>
                <a:gd name="connsiteX7" fmla="*/ 621472 w 1421906"/>
                <a:gd name="connsiteY7" fmla="*/ 1609120 h 3287572"/>
                <a:gd name="connsiteX8" fmla="*/ 1054163 w 1421906"/>
                <a:gd name="connsiteY8" fmla="*/ 2942812 h 3287572"/>
                <a:gd name="connsiteX9" fmla="*/ 1222082 w 1421906"/>
                <a:gd name="connsiteY9" fmla="*/ 2942194 h 3287572"/>
                <a:gd name="connsiteX10" fmla="*/ 1226762 w 1421906"/>
                <a:gd name="connsiteY10" fmla="*/ 3216981 h 3287572"/>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222082 w 1421906"/>
                <a:gd name="connsiteY9" fmla="*/ 2942194 h 3301090"/>
                <a:gd name="connsiteX10" fmla="*/ 1356787 w 1421906"/>
                <a:gd name="connsiteY10" fmla="*/ 3042452 h 3301090"/>
                <a:gd name="connsiteX11" fmla="*/ 1226762 w 1421906"/>
                <a:gd name="connsiteY11"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400022 w 1421906"/>
                <a:gd name="connsiteY9" fmla="*/ 2981051 h 3301090"/>
                <a:gd name="connsiteX10" fmla="*/ 1222082 w 1421906"/>
                <a:gd name="connsiteY10" fmla="*/ 2942194 h 3301090"/>
                <a:gd name="connsiteX11" fmla="*/ 1356787 w 1421906"/>
                <a:gd name="connsiteY11" fmla="*/ 3042452 h 3301090"/>
                <a:gd name="connsiteX12" fmla="*/ 1226762 w 1421906"/>
                <a:gd name="connsiteY12"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83547 w 1421906"/>
                <a:gd name="connsiteY9" fmla="*/ 2939372 h 3301090"/>
                <a:gd name="connsiteX10" fmla="*/ 1400022 w 1421906"/>
                <a:gd name="connsiteY10" fmla="*/ 2981051 h 3301090"/>
                <a:gd name="connsiteX11" fmla="*/ 1222082 w 1421906"/>
                <a:gd name="connsiteY11" fmla="*/ 2942194 h 3301090"/>
                <a:gd name="connsiteX12" fmla="*/ 1356787 w 1421906"/>
                <a:gd name="connsiteY12" fmla="*/ 3042452 h 3301090"/>
                <a:gd name="connsiteX13" fmla="*/ 1226762 w 1421906"/>
                <a:gd name="connsiteY13"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20266 w 1421906"/>
                <a:gd name="connsiteY9" fmla="*/ 2921825 h 3301090"/>
                <a:gd name="connsiteX10" fmla="*/ 1183547 w 1421906"/>
                <a:gd name="connsiteY10" fmla="*/ 2939372 h 3301090"/>
                <a:gd name="connsiteX11" fmla="*/ 1400022 w 1421906"/>
                <a:gd name="connsiteY11" fmla="*/ 2981051 h 3301090"/>
                <a:gd name="connsiteX12" fmla="*/ 1222082 w 1421906"/>
                <a:gd name="connsiteY12" fmla="*/ 2942194 h 3301090"/>
                <a:gd name="connsiteX13" fmla="*/ 1356787 w 1421906"/>
                <a:gd name="connsiteY13" fmla="*/ 3042452 h 3301090"/>
                <a:gd name="connsiteX14" fmla="*/ 1226762 w 1421906"/>
                <a:gd name="connsiteY14"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11184 w 1421906"/>
                <a:gd name="connsiteY9" fmla="*/ 2869506 h 3301090"/>
                <a:gd name="connsiteX10" fmla="*/ 1120266 w 1421906"/>
                <a:gd name="connsiteY10" fmla="*/ 2921825 h 3301090"/>
                <a:gd name="connsiteX11" fmla="*/ 1183547 w 1421906"/>
                <a:gd name="connsiteY11" fmla="*/ 2939372 h 3301090"/>
                <a:gd name="connsiteX12" fmla="*/ 1400022 w 1421906"/>
                <a:gd name="connsiteY12" fmla="*/ 2981051 h 3301090"/>
                <a:gd name="connsiteX13" fmla="*/ 1222082 w 1421906"/>
                <a:gd name="connsiteY13" fmla="*/ 2942194 h 3301090"/>
                <a:gd name="connsiteX14" fmla="*/ 1356787 w 1421906"/>
                <a:gd name="connsiteY14" fmla="*/ 3042452 h 3301090"/>
                <a:gd name="connsiteX15" fmla="*/ 1226762 w 1421906"/>
                <a:gd name="connsiteY15"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07421 w 1421906"/>
                <a:gd name="connsiteY9" fmla="*/ 2920884 h 3301090"/>
                <a:gd name="connsiteX10" fmla="*/ 1111184 w 1421906"/>
                <a:gd name="connsiteY10" fmla="*/ 2869506 h 3301090"/>
                <a:gd name="connsiteX11" fmla="*/ 1120266 w 1421906"/>
                <a:gd name="connsiteY11" fmla="*/ 2921825 h 3301090"/>
                <a:gd name="connsiteX12" fmla="*/ 1183547 w 1421906"/>
                <a:gd name="connsiteY12" fmla="*/ 2939372 h 3301090"/>
                <a:gd name="connsiteX13" fmla="*/ 1400022 w 1421906"/>
                <a:gd name="connsiteY13" fmla="*/ 2981051 h 3301090"/>
                <a:gd name="connsiteX14" fmla="*/ 1222082 w 1421906"/>
                <a:gd name="connsiteY14" fmla="*/ 2942194 h 3301090"/>
                <a:gd name="connsiteX15" fmla="*/ 1356787 w 1421906"/>
                <a:gd name="connsiteY15" fmla="*/ 3042452 h 3301090"/>
                <a:gd name="connsiteX16" fmla="*/ 1226762 w 1421906"/>
                <a:gd name="connsiteY16" fmla="*/ 3216981 h 3301090"/>
                <a:gd name="connsiteX0" fmla="*/ 1218715 w 1413859"/>
                <a:gd name="connsiteY0" fmla="*/ 3216981 h 3301090"/>
                <a:gd name="connsiteX1" fmla="*/ 304281 w 1413859"/>
                <a:gd name="connsiteY1" fmla="*/ 2668960 h 3301090"/>
                <a:gd name="connsiteX2" fmla="*/ 8135 w 1413859"/>
                <a:gd name="connsiteY2" fmla="*/ 1609120 h 3301090"/>
                <a:gd name="connsiteX3" fmla="*/ 567262 w 1413859"/>
                <a:gd name="connsiteY3" fmla="*/ 312161 h 3301090"/>
                <a:gd name="connsiteX4" fmla="*/ 1218715 w 1413859"/>
                <a:gd name="connsiteY4" fmla="*/ 1259 h 3301090"/>
                <a:gd name="connsiteX5" fmla="*/ 1407797 w 1413859"/>
                <a:gd name="connsiteY5" fmla="*/ 296233 h 3301090"/>
                <a:gd name="connsiteX6" fmla="*/ 1349835 w 1413859"/>
                <a:gd name="connsiteY6" fmla="*/ 382381 h 3301090"/>
                <a:gd name="connsiteX7" fmla="*/ 1145264 w 1413859"/>
                <a:gd name="connsiteY7" fmla="*/ 354487 h 3301090"/>
                <a:gd name="connsiteX8" fmla="*/ 613425 w 1413859"/>
                <a:gd name="connsiteY8" fmla="*/ 1609120 h 3301090"/>
                <a:gd name="connsiteX9" fmla="*/ 1046116 w 1413859"/>
                <a:gd name="connsiteY9" fmla="*/ 2942812 h 3301090"/>
                <a:gd name="connsiteX10" fmla="*/ 1099374 w 1413859"/>
                <a:gd name="connsiteY10" fmla="*/ 2920884 h 3301090"/>
                <a:gd name="connsiteX11" fmla="*/ 1103137 w 1413859"/>
                <a:gd name="connsiteY11" fmla="*/ 2869506 h 3301090"/>
                <a:gd name="connsiteX12" fmla="*/ 1112219 w 1413859"/>
                <a:gd name="connsiteY12" fmla="*/ 2921825 h 3301090"/>
                <a:gd name="connsiteX13" fmla="*/ 1175500 w 1413859"/>
                <a:gd name="connsiteY13" fmla="*/ 2939372 h 3301090"/>
                <a:gd name="connsiteX14" fmla="*/ 1391975 w 1413859"/>
                <a:gd name="connsiteY14" fmla="*/ 2981051 h 3301090"/>
                <a:gd name="connsiteX15" fmla="*/ 1214035 w 1413859"/>
                <a:gd name="connsiteY15" fmla="*/ 2942194 h 3301090"/>
                <a:gd name="connsiteX16" fmla="*/ 1348740 w 1413859"/>
                <a:gd name="connsiteY16" fmla="*/ 3042452 h 3301090"/>
                <a:gd name="connsiteX17" fmla="*/ 1218715 w 1413859"/>
                <a:gd name="connsiteY17" fmla="*/ 3216981 h 3301090"/>
                <a:gd name="connsiteX0" fmla="*/ 1216208 w 1411352"/>
                <a:gd name="connsiteY0" fmla="*/ 3216981 h 3301090"/>
                <a:gd name="connsiteX1" fmla="*/ 699305 w 1411352"/>
                <a:gd name="connsiteY1" fmla="*/ 3059645 h 3301090"/>
                <a:gd name="connsiteX2" fmla="*/ 301774 w 1411352"/>
                <a:gd name="connsiteY2" fmla="*/ 2668960 h 3301090"/>
                <a:gd name="connsiteX3" fmla="*/ 5628 w 1411352"/>
                <a:gd name="connsiteY3" fmla="*/ 1609120 h 3301090"/>
                <a:gd name="connsiteX4" fmla="*/ 564755 w 1411352"/>
                <a:gd name="connsiteY4" fmla="*/ 312161 h 3301090"/>
                <a:gd name="connsiteX5" fmla="*/ 1216208 w 1411352"/>
                <a:gd name="connsiteY5" fmla="*/ 1259 h 3301090"/>
                <a:gd name="connsiteX6" fmla="*/ 1405290 w 1411352"/>
                <a:gd name="connsiteY6" fmla="*/ 296233 h 3301090"/>
                <a:gd name="connsiteX7" fmla="*/ 1347328 w 1411352"/>
                <a:gd name="connsiteY7" fmla="*/ 382381 h 3301090"/>
                <a:gd name="connsiteX8" fmla="*/ 1142757 w 1411352"/>
                <a:gd name="connsiteY8" fmla="*/ 354487 h 3301090"/>
                <a:gd name="connsiteX9" fmla="*/ 610918 w 1411352"/>
                <a:gd name="connsiteY9" fmla="*/ 1609120 h 3301090"/>
                <a:gd name="connsiteX10" fmla="*/ 1043609 w 1411352"/>
                <a:gd name="connsiteY10" fmla="*/ 2942812 h 3301090"/>
                <a:gd name="connsiteX11" fmla="*/ 1096867 w 1411352"/>
                <a:gd name="connsiteY11" fmla="*/ 2920884 h 3301090"/>
                <a:gd name="connsiteX12" fmla="*/ 1100630 w 1411352"/>
                <a:gd name="connsiteY12" fmla="*/ 2869506 h 3301090"/>
                <a:gd name="connsiteX13" fmla="*/ 1109712 w 1411352"/>
                <a:gd name="connsiteY13" fmla="*/ 2921825 h 3301090"/>
                <a:gd name="connsiteX14" fmla="*/ 1172993 w 1411352"/>
                <a:gd name="connsiteY14" fmla="*/ 2939372 h 3301090"/>
                <a:gd name="connsiteX15" fmla="*/ 1389468 w 1411352"/>
                <a:gd name="connsiteY15" fmla="*/ 2981051 h 3301090"/>
                <a:gd name="connsiteX16" fmla="*/ 1211528 w 1411352"/>
                <a:gd name="connsiteY16" fmla="*/ 2942194 h 3301090"/>
                <a:gd name="connsiteX17" fmla="*/ 1346233 w 1411352"/>
                <a:gd name="connsiteY17" fmla="*/ 3042452 h 3301090"/>
                <a:gd name="connsiteX18" fmla="*/ 1216208 w 1411352"/>
                <a:gd name="connsiteY18" fmla="*/ 3216981 h 3301090"/>
                <a:gd name="connsiteX0" fmla="*/ 1216208 w 1411352"/>
                <a:gd name="connsiteY0" fmla="*/ 3216981 h 3301090"/>
                <a:gd name="connsiteX1" fmla="*/ 1020094 w 1411352"/>
                <a:gd name="connsiteY1" fmla="*/ 3263924 h 3301090"/>
                <a:gd name="connsiteX2" fmla="*/ 699305 w 1411352"/>
                <a:gd name="connsiteY2" fmla="*/ 3059645 h 3301090"/>
                <a:gd name="connsiteX3" fmla="*/ 301774 w 1411352"/>
                <a:gd name="connsiteY3" fmla="*/ 2668960 h 3301090"/>
                <a:gd name="connsiteX4" fmla="*/ 5628 w 1411352"/>
                <a:gd name="connsiteY4" fmla="*/ 1609120 h 3301090"/>
                <a:gd name="connsiteX5" fmla="*/ 564755 w 1411352"/>
                <a:gd name="connsiteY5" fmla="*/ 312161 h 3301090"/>
                <a:gd name="connsiteX6" fmla="*/ 1216208 w 1411352"/>
                <a:gd name="connsiteY6" fmla="*/ 1259 h 3301090"/>
                <a:gd name="connsiteX7" fmla="*/ 1405290 w 1411352"/>
                <a:gd name="connsiteY7" fmla="*/ 296233 h 3301090"/>
                <a:gd name="connsiteX8" fmla="*/ 1347328 w 1411352"/>
                <a:gd name="connsiteY8" fmla="*/ 382381 h 3301090"/>
                <a:gd name="connsiteX9" fmla="*/ 1142757 w 1411352"/>
                <a:gd name="connsiteY9" fmla="*/ 354487 h 3301090"/>
                <a:gd name="connsiteX10" fmla="*/ 610918 w 1411352"/>
                <a:gd name="connsiteY10" fmla="*/ 1609120 h 3301090"/>
                <a:gd name="connsiteX11" fmla="*/ 1043609 w 1411352"/>
                <a:gd name="connsiteY11" fmla="*/ 2942812 h 3301090"/>
                <a:gd name="connsiteX12" fmla="*/ 1096867 w 1411352"/>
                <a:gd name="connsiteY12" fmla="*/ 2920884 h 3301090"/>
                <a:gd name="connsiteX13" fmla="*/ 1100630 w 1411352"/>
                <a:gd name="connsiteY13" fmla="*/ 2869506 h 3301090"/>
                <a:gd name="connsiteX14" fmla="*/ 1109712 w 1411352"/>
                <a:gd name="connsiteY14" fmla="*/ 2921825 h 3301090"/>
                <a:gd name="connsiteX15" fmla="*/ 1172993 w 1411352"/>
                <a:gd name="connsiteY15" fmla="*/ 2939372 h 3301090"/>
                <a:gd name="connsiteX16" fmla="*/ 1389468 w 1411352"/>
                <a:gd name="connsiteY16" fmla="*/ 2981051 h 3301090"/>
                <a:gd name="connsiteX17" fmla="*/ 1211528 w 1411352"/>
                <a:gd name="connsiteY17" fmla="*/ 2942194 h 3301090"/>
                <a:gd name="connsiteX18" fmla="*/ 1346233 w 1411352"/>
                <a:gd name="connsiteY18" fmla="*/ 3042452 h 3301090"/>
                <a:gd name="connsiteX19" fmla="*/ 1216208 w 1411352"/>
                <a:gd name="connsiteY19" fmla="*/ 3216981 h 3301090"/>
                <a:gd name="connsiteX0" fmla="*/ 1193957 w 1411352"/>
                <a:gd name="connsiteY0" fmla="*/ 3344485 h 3412979"/>
                <a:gd name="connsiteX1" fmla="*/ 1020094 w 1411352"/>
                <a:gd name="connsiteY1" fmla="*/ 3263924 h 3412979"/>
                <a:gd name="connsiteX2" fmla="*/ 699305 w 1411352"/>
                <a:gd name="connsiteY2" fmla="*/ 3059645 h 3412979"/>
                <a:gd name="connsiteX3" fmla="*/ 301774 w 1411352"/>
                <a:gd name="connsiteY3" fmla="*/ 2668960 h 3412979"/>
                <a:gd name="connsiteX4" fmla="*/ 5628 w 1411352"/>
                <a:gd name="connsiteY4" fmla="*/ 1609120 h 3412979"/>
                <a:gd name="connsiteX5" fmla="*/ 564755 w 1411352"/>
                <a:gd name="connsiteY5" fmla="*/ 312161 h 3412979"/>
                <a:gd name="connsiteX6" fmla="*/ 1216208 w 1411352"/>
                <a:gd name="connsiteY6" fmla="*/ 1259 h 3412979"/>
                <a:gd name="connsiteX7" fmla="*/ 1405290 w 1411352"/>
                <a:gd name="connsiteY7" fmla="*/ 296233 h 3412979"/>
                <a:gd name="connsiteX8" fmla="*/ 1347328 w 1411352"/>
                <a:gd name="connsiteY8" fmla="*/ 382381 h 3412979"/>
                <a:gd name="connsiteX9" fmla="*/ 1142757 w 1411352"/>
                <a:gd name="connsiteY9" fmla="*/ 354487 h 3412979"/>
                <a:gd name="connsiteX10" fmla="*/ 610918 w 1411352"/>
                <a:gd name="connsiteY10" fmla="*/ 1609120 h 3412979"/>
                <a:gd name="connsiteX11" fmla="*/ 1043609 w 1411352"/>
                <a:gd name="connsiteY11" fmla="*/ 2942812 h 3412979"/>
                <a:gd name="connsiteX12" fmla="*/ 1096867 w 1411352"/>
                <a:gd name="connsiteY12" fmla="*/ 2920884 h 3412979"/>
                <a:gd name="connsiteX13" fmla="*/ 1100630 w 1411352"/>
                <a:gd name="connsiteY13" fmla="*/ 2869506 h 3412979"/>
                <a:gd name="connsiteX14" fmla="*/ 1109712 w 1411352"/>
                <a:gd name="connsiteY14" fmla="*/ 2921825 h 3412979"/>
                <a:gd name="connsiteX15" fmla="*/ 1172993 w 1411352"/>
                <a:gd name="connsiteY15" fmla="*/ 2939372 h 3412979"/>
                <a:gd name="connsiteX16" fmla="*/ 1389468 w 1411352"/>
                <a:gd name="connsiteY16" fmla="*/ 2981051 h 3412979"/>
                <a:gd name="connsiteX17" fmla="*/ 1211528 w 1411352"/>
                <a:gd name="connsiteY17" fmla="*/ 2942194 h 3412979"/>
                <a:gd name="connsiteX18" fmla="*/ 1346233 w 1411352"/>
                <a:gd name="connsiteY18" fmla="*/ 3042452 h 3412979"/>
                <a:gd name="connsiteX19" fmla="*/ 1193957 w 1411352"/>
                <a:gd name="connsiteY19" fmla="*/ 3344485 h 3412979"/>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96867 w 1411352"/>
                <a:gd name="connsiteY12" fmla="*/ 2920884 h 3348394"/>
                <a:gd name="connsiteX13" fmla="*/ 1100630 w 1411352"/>
                <a:gd name="connsiteY13" fmla="*/ 2869506 h 3348394"/>
                <a:gd name="connsiteX14" fmla="*/ 1109712 w 1411352"/>
                <a:gd name="connsiteY14" fmla="*/ 2921825 h 3348394"/>
                <a:gd name="connsiteX15" fmla="*/ 1172993 w 1411352"/>
                <a:gd name="connsiteY15" fmla="*/ 2939372 h 3348394"/>
                <a:gd name="connsiteX16" fmla="*/ 1389468 w 1411352"/>
                <a:gd name="connsiteY16" fmla="*/ 2981051 h 3348394"/>
                <a:gd name="connsiteX17" fmla="*/ 1211528 w 1411352"/>
                <a:gd name="connsiteY17" fmla="*/ 2942194 h 3348394"/>
                <a:gd name="connsiteX18" fmla="*/ 1346233 w 1411352"/>
                <a:gd name="connsiteY18" fmla="*/ 3042452 h 3348394"/>
                <a:gd name="connsiteX19" fmla="*/ 1370979 w 1411352"/>
                <a:gd name="connsiteY19" fmla="*/ 3057178 h 3348394"/>
                <a:gd name="connsiteX20" fmla="*/ 1193957 w 1411352"/>
                <a:gd name="connsiteY20"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73999 w 1411352"/>
                <a:gd name="connsiteY12" fmla="*/ 2880469 h 3348394"/>
                <a:gd name="connsiteX13" fmla="*/ 1096867 w 1411352"/>
                <a:gd name="connsiteY13" fmla="*/ 2920884 h 3348394"/>
                <a:gd name="connsiteX14" fmla="*/ 1100630 w 1411352"/>
                <a:gd name="connsiteY14" fmla="*/ 2869506 h 3348394"/>
                <a:gd name="connsiteX15" fmla="*/ 1109712 w 1411352"/>
                <a:gd name="connsiteY15" fmla="*/ 2921825 h 3348394"/>
                <a:gd name="connsiteX16" fmla="*/ 1172993 w 1411352"/>
                <a:gd name="connsiteY16" fmla="*/ 2939372 h 3348394"/>
                <a:gd name="connsiteX17" fmla="*/ 1389468 w 1411352"/>
                <a:gd name="connsiteY17" fmla="*/ 2981051 h 3348394"/>
                <a:gd name="connsiteX18" fmla="*/ 1211528 w 1411352"/>
                <a:gd name="connsiteY18" fmla="*/ 2942194 h 3348394"/>
                <a:gd name="connsiteX19" fmla="*/ 1346233 w 1411352"/>
                <a:gd name="connsiteY19" fmla="*/ 3042452 h 3348394"/>
                <a:gd name="connsiteX20" fmla="*/ 1370979 w 1411352"/>
                <a:gd name="connsiteY20" fmla="*/ 3057178 h 3348394"/>
                <a:gd name="connsiteX21" fmla="*/ 1193957 w 1411352"/>
                <a:gd name="connsiteY21"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73999 w 1411352"/>
                <a:gd name="connsiteY12" fmla="*/ 2880469 h 3348394"/>
                <a:gd name="connsiteX13" fmla="*/ 1100629 w 1411352"/>
                <a:gd name="connsiteY13" fmla="*/ 2869505 h 3348394"/>
                <a:gd name="connsiteX14" fmla="*/ 1100630 w 1411352"/>
                <a:gd name="connsiteY14" fmla="*/ 2869506 h 3348394"/>
                <a:gd name="connsiteX15" fmla="*/ 1109712 w 1411352"/>
                <a:gd name="connsiteY15" fmla="*/ 2921825 h 3348394"/>
                <a:gd name="connsiteX16" fmla="*/ 1172993 w 1411352"/>
                <a:gd name="connsiteY16" fmla="*/ 2939372 h 3348394"/>
                <a:gd name="connsiteX17" fmla="*/ 1389468 w 1411352"/>
                <a:gd name="connsiteY17" fmla="*/ 2981051 h 3348394"/>
                <a:gd name="connsiteX18" fmla="*/ 1211528 w 1411352"/>
                <a:gd name="connsiteY18" fmla="*/ 2942194 h 3348394"/>
                <a:gd name="connsiteX19" fmla="*/ 1346233 w 1411352"/>
                <a:gd name="connsiteY19" fmla="*/ 3042452 h 3348394"/>
                <a:gd name="connsiteX20" fmla="*/ 1370979 w 1411352"/>
                <a:gd name="connsiteY20" fmla="*/ 3057178 h 3348394"/>
                <a:gd name="connsiteX21" fmla="*/ 1193957 w 1411352"/>
                <a:gd name="connsiteY21"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109711 w 1411352"/>
                <a:gd name="connsiteY12" fmla="*/ 2921825 h 3348394"/>
                <a:gd name="connsiteX13" fmla="*/ 1073999 w 1411352"/>
                <a:gd name="connsiteY13" fmla="*/ 2880469 h 3348394"/>
                <a:gd name="connsiteX14" fmla="*/ 1100629 w 1411352"/>
                <a:gd name="connsiteY14" fmla="*/ 2869505 h 3348394"/>
                <a:gd name="connsiteX15" fmla="*/ 1100630 w 1411352"/>
                <a:gd name="connsiteY15" fmla="*/ 2869506 h 3348394"/>
                <a:gd name="connsiteX16" fmla="*/ 1109712 w 1411352"/>
                <a:gd name="connsiteY16" fmla="*/ 2921825 h 3348394"/>
                <a:gd name="connsiteX17" fmla="*/ 1172993 w 1411352"/>
                <a:gd name="connsiteY17" fmla="*/ 2939372 h 3348394"/>
                <a:gd name="connsiteX18" fmla="*/ 1389468 w 1411352"/>
                <a:gd name="connsiteY18" fmla="*/ 2981051 h 3348394"/>
                <a:gd name="connsiteX19" fmla="*/ 1211528 w 1411352"/>
                <a:gd name="connsiteY19" fmla="*/ 2942194 h 3348394"/>
                <a:gd name="connsiteX20" fmla="*/ 1346233 w 1411352"/>
                <a:gd name="connsiteY20" fmla="*/ 3042452 h 3348394"/>
                <a:gd name="connsiteX21" fmla="*/ 1370979 w 1411352"/>
                <a:gd name="connsiteY21" fmla="*/ 3057178 h 3348394"/>
                <a:gd name="connsiteX22" fmla="*/ 1193957 w 1411352"/>
                <a:gd name="connsiteY22"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87784 w 1411352"/>
                <a:gd name="connsiteY12" fmla="*/ 2868565 h 3348394"/>
                <a:gd name="connsiteX13" fmla="*/ 1109711 w 1411352"/>
                <a:gd name="connsiteY13" fmla="*/ 2921825 h 3348394"/>
                <a:gd name="connsiteX14" fmla="*/ 1073999 w 1411352"/>
                <a:gd name="connsiteY14" fmla="*/ 2880469 h 3348394"/>
                <a:gd name="connsiteX15" fmla="*/ 1100629 w 1411352"/>
                <a:gd name="connsiteY15" fmla="*/ 2869505 h 3348394"/>
                <a:gd name="connsiteX16" fmla="*/ 1100630 w 1411352"/>
                <a:gd name="connsiteY16" fmla="*/ 2869506 h 3348394"/>
                <a:gd name="connsiteX17" fmla="*/ 1109712 w 1411352"/>
                <a:gd name="connsiteY17" fmla="*/ 2921825 h 3348394"/>
                <a:gd name="connsiteX18" fmla="*/ 1172993 w 1411352"/>
                <a:gd name="connsiteY18" fmla="*/ 2939372 h 3348394"/>
                <a:gd name="connsiteX19" fmla="*/ 1389468 w 1411352"/>
                <a:gd name="connsiteY19" fmla="*/ 2981051 h 3348394"/>
                <a:gd name="connsiteX20" fmla="*/ 1211528 w 1411352"/>
                <a:gd name="connsiteY20" fmla="*/ 2942194 h 3348394"/>
                <a:gd name="connsiteX21" fmla="*/ 1346233 w 1411352"/>
                <a:gd name="connsiteY21" fmla="*/ 3042452 h 3348394"/>
                <a:gd name="connsiteX22" fmla="*/ 1370979 w 1411352"/>
                <a:gd name="connsiteY22" fmla="*/ 3057178 h 3348394"/>
                <a:gd name="connsiteX23" fmla="*/ 1193957 w 1411352"/>
                <a:gd name="connsiteY23"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64683 w 1411352"/>
                <a:gd name="connsiteY9" fmla="*/ 407745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208536 w 1411352"/>
                <a:gd name="connsiteY9" fmla="*/ 514263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208536 w 1411352"/>
                <a:gd name="connsiteY9" fmla="*/ 514263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208536 w 1411352"/>
                <a:gd name="connsiteY9" fmla="*/ 514263 h 3348394"/>
                <a:gd name="connsiteX10" fmla="*/ 909026 w 1411352"/>
                <a:gd name="connsiteY10" fmla="*/ 724771 h 3348394"/>
                <a:gd name="connsiteX11" fmla="*/ 610918 w 1411352"/>
                <a:gd name="connsiteY11" fmla="*/ 1609120 h 3348394"/>
                <a:gd name="connsiteX12" fmla="*/ 1061157 w 1411352"/>
                <a:gd name="connsiteY12" fmla="*/ 2879529 h 3348394"/>
                <a:gd name="connsiteX13" fmla="*/ 1113474 w 1411352"/>
                <a:gd name="connsiteY13" fmla="*/ 2870447 h 3348394"/>
                <a:gd name="connsiteX14" fmla="*/ 1087784 w 1411352"/>
                <a:gd name="connsiteY14" fmla="*/ 2868565 h 3348394"/>
                <a:gd name="connsiteX15" fmla="*/ 1109711 w 1411352"/>
                <a:gd name="connsiteY15" fmla="*/ 2921825 h 3348394"/>
                <a:gd name="connsiteX16" fmla="*/ 1073999 w 1411352"/>
                <a:gd name="connsiteY16" fmla="*/ 2880469 h 3348394"/>
                <a:gd name="connsiteX17" fmla="*/ 1100629 w 1411352"/>
                <a:gd name="connsiteY17" fmla="*/ 2869505 h 3348394"/>
                <a:gd name="connsiteX18" fmla="*/ 1100630 w 1411352"/>
                <a:gd name="connsiteY18" fmla="*/ 2869506 h 3348394"/>
                <a:gd name="connsiteX19" fmla="*/ 1109712 w 1411352"/>
                <a:gd name="connsiteY19" fmla="*/ 2921825 h 3348394"/>
                <a:gd name="connsiteX20" fmla="*/ 1172993 w 1411352"/>
                <a:gd name="connsiteY20" fmla="*/ 2939372 h 3348394"/>
                <a:gd name="connsiteX21" fmla="*/ 1389468 w 1411352"/>
                <a:gd name="connsiteY21" fmla="*/ 2981051 h 3348394"/>
                <a:gd name="connsiteX22" fmla="*/ 1211528 w 1411352"/>
                <a:gd name="connsiteY22" fmla="*/ 2942194 h 3348394"/>
                <a:gd name="connsiteX23" fmla="*/ 1346233 w 1411352"/>
                <a:gd name="connsiteY23" fmla="*/ 3042452 h 3348394"/>
                <a:gd name="connsiteX24" fmla="*/ 1370979 w 1411352"/>
                <a:gd name="connsiteY24" fmla="*/ 3057178 h 3348394"/>
                <a:gd name="connsiteX25" fmla="*/ 1193957 w 1411352"/>
                <a:gd name="connsiteY25" fmla="*/ 3344485 h 3348394"/>
                <a:gd name="connsiteX0" fmla="*/ 1193957 w 1410927"/>
                <a:gd name="connsiteY0" fmla="*/ 3344485 h 3348394"/>
                <a:gd name="connsiteX1" fmla="*/ 1020094 w 1410927"/>
                <a:gd name="connsiteY1" fmla="*/ 3263924 h 3348394"/>
                <a:gd name="connsiteX2" fmla="*/ 699305 w 1410927"/>
                <a:gd name="connsiteY2" fmla="*/ 3059645 h 3348394"/>
                <a:gd name="connsiteX3" fmla="*/ 301774 w 1410927"/>
                <a:gd name="connsiteY3" fmla="*/ 2668960 h 3348394"/>
                <a:gd name="connsiteX4" fmla="*/ 5628 w 1410927"/>
                <a:gd name="connsiteY4" fmla="*/ 1609120 h 3348394"/>
                <a:gd name="connsiteX5" fmla="*/ 564755 w 1410927"/>
                <a:gd name="connsiteY5" fmla="*/ 312161 h 3348394"/>
                <a:gd name="connsiteX6" fmla="*/ 1216208 w 1410927"/>
                <a:gd name="connsiteY6" fmla="*/ 1259 h 3348394"/>
                <a:gd name="connsiteX7" fmla="*/ 1405290 w 1410927"/>
                <a:gd name="connsiteY7" fmla="*/ 296233 h 3348394"/>
                <a:gd name="connsiteX8" fmla="*/ 1342625 w 1410927"/>
                <a:gd name="connsiteY8" fmla="*/ 446603 h 3348394"/>
                <a:gd name="connsiteX9" fmla="*/ 1208536 w 1410927"/>
                <a:gd name="connsiteY9" fmla="*/ 514263 h 3348394"/>
                <a:gd name="connsiteX10" fmla="*/ 909026 w 1410927"/>
                <a:gd name="connsiteY10" fmla="*/ 724771 h 3348394"/>
                <a:gd name="connsiteX11" fmla="*/ 610918 w 1410927"/>
                <a:gd name="connsiteY11" fmla="*/ 1609120 h 3348394"/>
                <a:gd name="connsiteX12" fmla="*/ 1061157 w 1410927"/>
                <a:gd name="connsiteY12" fmla="*/ 2879529 h 3348394"/>
                <a:gd name="connsiteX13" fmla="*/ 1113474 w 1410927"/>
                <a:gd name="connsiteY13" fmla="*/ 2870447 h 3348394"/>
                <a:gd name="connsiteX14" fmla="*/ 1087784 w 1410927"/>
                <a:gd name="connsiteY14" fmla="*/ 2868565 h 3348394"/>
                <a:gd name="connsiteX15" fmla="*/ 1109711 w 1410927"/>
                <a:gd name="connsiteY15" fmla="*/ 2921825 h 3348394"/>
                <a:gd name="connsiteX16" fmla="*/ 1073999 w 1410927"/>
                <a:gd name="connsiteY16" fmla="*/ 2880469 h 3348394"/>
                <a:gd name="connsiteX17" fmla="*/ 1100629 w 1410927"/>
                <a:gd name="connsiteY17" fmla="*/ 2869505 h 3348394"/>
                <a:gd name="connsiteX18" fmla="*/ 1100630 w 1410927"/>
                <a:gd name="connsiteY18" fmla="*/ 2869506 h 3348394"/>
                <a:gd name="connsiteX19" fmla="*/ 1109712 w 1410927"/>
                <a:gd name="connsiteY19" fmla="*/ 2921825 h 3348394"/>
                <a:gd name="connsiteX20" fmla="*/ 1172993 w 1410927"/>
                <a:gd name="connsiteY20" fmla="*/ 2939372 h 3348394"/>
                <a:gd name="connsiteX21" fmla="*/ 1389468 w 1410927"/>
                <a:gd name="connsiteY21" fmla="*/ 2981051 h 3348394"/>
                <a:gd name="connsiteX22" fmla="*/ 1211528 w 1410927"/>
                <a:gd name="connsiteY22" fmla="*/ 2942194 h 3348394"/>
                <a:gd name="connsiteX23" fmla="*/ 1346233 w 1410927"/>
                <a:gd name="connsiteY23" fmla="*/ 3042452 h 3348394"/>
                <a:gd name="connsiteX24" fmla="*/ 1370979 w 1410927"/>
                <a:gd name="connsiteY24" fmla="*/ 3057178 h 3348394"/>
                <a:gd name="connsiteX25" fmla="*/ 1193957 w 1410927"/>
                <a:gd name="connsiteY25" fmla="*/ 3344485 h 3348394"/>
                <a:gd name="connsiteX0" fmla="*/ 1193957 w 1410927"/>
                <a:gd name="connsiteY0" fmla="*/ 3344485 h 3348394"/>
                <a:gd name="connsiteX1" fmla="*/ 1020094 w 1410927"/>
                <a:gd name="connsiteY1" fmla="*/ 3263924 h 3348394"/>
                <a:gd name="connsiteX2" fmla="*/ 699305 w 1410927"/>
                <a:gd name="connsiteY2" fmla="*/ 3059645 h 3348394"/>
                <a:gd name="connsiteX3" fmla="*/ 301774 w 1410927"/>
                <a:gd name="connsiteY3" fmla="*/ 2668960 h 3348394"/>
                <a:gd name="connsiteX4" fmla="*/ 5628 w 1410927"/>
                <a:gd name="connsiteY4" fmla="*/ 1609120 h 3348394"/>
                <a:gd name="connsiteX5" fmla="*/ 564755 w 1410927"/>
                <a:gd name="connsiteY5" fmla="*/ 312161 h 3348394"/>
                <a:gd name="connsiteX6" fmla="*/ 1216208 w 1410927"/>
                <a:gd name="connsiteY6" fmla="*/ 1259 h 3348394"/>
                <a:gd name="connsiteX7" fmla="*/ 1405290 w 1410927"/>
                <a:gd name="connsiteY7" fmla="*/ 296233 h 3348394"/>
                <a:gd name="connsiteX8" fmla="*/ 1342625 w 1410927"/>
                <a:gd name="connsiteY8" fmla="*/ 446603 h 3348394"/>
                <a:gd name="connsiteX9" fmla="*/ 1208536 w 1410927"/>
                <a:gd name="connsiteY9" fmla="*/ 514263 h 3348394"/>
                <a:gd name="connsiteX10" fmla="*/ 909026 w 1410927"/>
                <a:gd name="connsiteY10" fmla="*/ 724771 h 3348394"/>
                <a:gd name="connsiteX11" fmla="*/ 610918 w 1410927"/>
                <a:gd name="connsiteY11" fmla="*/ 1609120 h 3348394"/>
                <a:gd name="connsiteX12" fmla="*/ 733813 w 1410927"/>
                <a:gd name="connsiteY12" fmla="*/ 2235717 h 3348394"/>
                <a:gd name="connsiteX13" fmla="*/ 1061157 w 1410927"/>
                <a:gd name="connsiteY13" fmla="*/ 2879529 h 3348394"/>
                <a:gd name="connsiteX14" fmla="*/ 1113474 w 1410927"/>
                <a:gd name="connsiteY14" fmla="*/ 2870447 h 3348394"/>
                <a:gd name="connsiteX15" fmla="*/ 1087784 w 1410927"/>
                <a:gd name="connsiteY15" fmla="*/ 2868565 h 3348394"/>
                <a:gd name="connsiteX16" fmla="*/ 1109711 w 1410927"/>
                <a:gd name="connsiteY16" fmla="*/ 2921825 h 3348394"/>
                <a:gd name="connsiteX17" fmla="*/ 1073999 w 1410927"/>
                <a:gd name="connsiteY17" fmla="*/ 2880469 h 3348394"/>
                <a:gd name="connsiteX18" fmla="*/ 1100629 w 1410927"/>
                <a:gd name="connsiteY18" fmla="*/ 2869505 h 3348394"/>
                <a:gd name="connsiteX19" fmla="*/ 1100630 w 1410927"/>
                <a:gd name="connsiteY19" fmla="*/ 2869506 h 3348394"/>
                <a:gd name="connsiteX20" fmla="*/ 1109712 w 1410927"/>
                <a:gd name="connsiteY20" fmla="*/ 2921825 h 3348394"/>
                <a:gd name="connsiteX21" fmla="*/ 1172993 w 1410927"/>
                <a:gd name="connsiteY21" fmla="*/ 2939372 h 3348394"/>
                <a:gd name="connsiteX22" fmla="*/ 1389468 w 1410927"/>
                <a:gd name="connsiteY22" fmla="*/ 2981051 h 3348394"/>
                <a:gd name="connsiteX23" fmla="*/ 1211528 w 1410927"/>
                <a:gd name="connsiteY23" fmla="*/ 2942194 h 3348394"/>
                <a:gd name="connsiteX24" fmla="*/ 1346233 w 1410927"/>
                <a:gd name="connsiteY24" fmla="*/ 3042452 h 3348394"/>
                <a:gd name="connsiteX25" fmla="*/ 1370979 w 1410927"/>
                <a:gd name="connsiteY25" fmla="*/ 3057178 h 3348394"/>
                <a:gd name="connsiteX26" fmla="*/ 1193957 w 1410927"/>
                <a:gd name="connsiteY26" fmla="*/ 3344485 h 3348394"/>
                <a:gd name="connsiteX0" fmla="*/ 1193957 w 1410927"/>
                <a:gd name="connsiteY0" fmla="*/ 3344485 h 3348394"/>
                <a:gd name="connsiteX1" fmla="*/ 1020094 w 1410927"/>
                <a:gd name="connsiteY1" fmla="*/ 3263924 h 3348394"/>
                <a:gd name="connsiteX2" fmla="*/ 699305 w 1410927"/>
                <a:gd name="connsiteY2" fmla="*/ 3059645 h 3348394"/>
                <a:gd name="connsiteX3" fmla="*/ 301774 w 1410927"/>
                <a:gd name="connsiteY3" fmla="*/ 2668960 h 3348394"/>
                <a:gd name="connsiteX4" fmla="*/ 5628 w 1410927"/>
                <a:gd name="connsiteY4" fmla="*/ 1609120 h 3348394"/>
                <a:gd name="connsiteX5" fmla="*/ 564755 w 1410927"/>
                <a:gd name="connsiteY5" fmla="*/ 312161 h 3348394"/>
                <a:gd name="connsiteX6" fmla="*/ 1216208 w 1410927"/>
                <a:gd name="connsiteY6" fmla="*/ 1259 h 3348394"/>
                <a:gd name="connsiteX7" fmla="*/ 1405290 w 1410927"/>
                <a:gd name="connsiteY7" fmla="*/ 296233 h 3348394"/>
                <a:gd name="connsiteX8" fmla="*/ 1342625 w 1410927"/>
                <a:gd name="connsiteY8" fmla="*/ 446603 h 3348394"/>
                <a:gd name="connsiteX9" fmla="*/ 1208536 w 1410927"/>
                <a:gd name="connsiteY9" fmla="*/ 514263 h 3348394"/>
                <a:gd name="connsiteX10" fmla="*/ 909026 w 1410927"/>
                <a:gd name="connsiteY10" fmla="*/ 724771 h 3348394"/>
                <a:gd name="connsiteX11" fmla="*/ 610918 w 1410927"/>
                <a:gd name="connsiteY11" fmla="*/ 1609120 h 3348394"/>
                <a:gd name="connsiteX12" fmla="*/ 693399 w 1410927"/>
                <a:gd name="connsiteY12" fmla="*/ 2258583 h 3348394"/>
                <a:gd name="connsiteX13" fmla="*/ 1061157 w 1410927"/>
                <a:gd name="connsiteY13" fmla="*/ 2879529 h 3348394"/>
                <a:gd name="connsiteX14" fmla="*/ 1113474 w 1410927"/>
                <a:gd name="connsiteY14" fmla="*/ 2870447 h 3348394"/>
                <a:gd name="connsiteX15" fmla="*/ 1087784 w 1410927"/>
                <a:gd name="connsiteY15" fmla="*/ 2868565 h 3348394"/>
                <a:gd name="connsiteX16" fmla="*/ 1109711 w 1410927"/>
                <a:gd name="connsiteY16" fmla="*/ 2921825 h 3348394"/>
                <a:gd name="connsiteX17" fmla="*/ 1073999 w 1410927"/>
                <a:gd name="connsiteY17" fmla="*/ 2880469 h 3348394"/>
                <a:gd name="connsiteX18" fmla="*/ 1100629 w 1410927"/>
                <a:gd name="connsiteY18" fmla="*/ 2869505 h 3348394"/>
                <a:gd name="connsiteX19" fmla="*/ 1100630 w 1410927"/>
                <a:gd name="connsiteY19" fmla="*/ 2869506 h 3348394"/>
                <a:gd name="connsiteX20" fmla="*/ 1109712 w 1410927"/>
                <a:gd name="connsiteY20" fmla="*/ 2921825 h 3348394"/>
                <a:gd name="connsiteX21" fmla="*/ 1172993 w 1410927"/>
                <a:gd name="connsiteY21" fmla="*/ 2939372 h 3348394"/>
                <a:gd name="connsiteX22" fmla="*/ 1389468 w 1410927"/>
                <a:gd name="connsiteY22" fmla="*/ 2981051 h 3348394"/>
                <a:gd name="connsiteX23" fmla="*/ 1211528 w 1410927"/>
                <a:gd name="connsiteY23" fmla="*/ 2942194 h 3348394"/>
                <a:gd name="connsiteX24" fmla="*/ 1346233 w 1410927"/>
                <a:gd name="connsiteY24" fmla="*/ 3042452 h 3348394"/>
                <a:gd name="connsiteX25" fmla="*/ 1370979 w 1410927"/>
                <a:gd name="connsiteY25" fmla="*/ 3057178 h 3348394"/>
                <a:gd name="connsiteX26" fmla="*/ 1193957 w 1410927"/>
                <a:gd name="connsiteY26" fmla="*/ 3344485 h 3348394"/>
                <a:gd name="connsiteX0" fmla="*/ 1207737 w 1424707"/>
                <a:gd name="connsiteY0" fmla="*/ 3344485 h 3348394"/>
                <a:gd name="connsiteX1" fmla="*/ 1033874 w 1424707"/>
                <a:gd name="connsiteY1" fmla="*/ 3263924 h 3348394"/>
                <a:gd name="connsiteX2" fmla="*/ 713085 w 1424707"/>
                <a:gd name="connsiteY2" fmla="*/ 3059645 h 3348394"/>
                <a:gd name="connsiteX3" fmla="*/ 315554 w 1424707"/>
                <a:gd name="connsiteY3" fmla="*/ 2668960 h 3348394"/>
                <a:gd name="connsiteX4" fmla="*/ 19408 w 1424707"/>
                <a:gd name="connsiteY4" fmla="*/ 1609120 h 3348394"/>
                <a:gd name="connsiteX5" fmla="*/ 89117 w 1424707"/>
                <a:gd name="connsiteY5" fmla="*/ 1528916 h 3348394"/>
                <a:gd name="connsiteX6" fmla="*/ 578535 w 1424707"/>
                <a:gd name="connsiteY6" fmla="*/ 312161 h 3348394"/>
                <a:gd name="connsiteX7" fmla="*/ 1229988 w 1424707"/>
                <a:gd name="connsiteY7" fmla="*/ 1259 h 3348394"/>
                <a:gd name="connsiteX8" fmla="*/ 1419070 w 1424707"/>
                <a:gd name="connsiteY8" fmla="*/ 296233 h 3348394"/>
                <a:gd name="connsiteX9" fmla="*/ 1356405 w 1424707"/>
                <a:gd name="connsiteY9" fmla="*/ 446603 h 3348394"/>
                <a:gd name="connsiteX10" fmla="*/ 1222316 w 1424707"/>
                <a:gd name="connsiteY10" fmla="*/ 514263 h 3348394"/>
                <a:gd name="connsiteX11" fmla="*/ 922806 w 1424707"/>
                <a:gd name="connsiteY11" fmla="*/ 724771 h 3348394"/>
                <a:gd name="connsiteX12" fmla="*/ 624698 w 1424707"/>
                <a:gd name="connsiteY12" fmla="*/ 1609120 h 3348394"/>
                <a:gd name="connsiteX13" fmla="*/ 707179 w 1424707"/>
                <a:gd name="connsiteY13" fmla="*/ 2258583 h 3348394"/>
                <a:gd name="connsiteX14" fmla="*/ 1074937 w 1424707"/>
                <a:gd name="connsiteY14" fmla="*/ 2879529 h 3348394"/>
                <a:gd name="connsiteX15" fmla="*/ 1127254 w 1424707"/>
                <a:gd name="connsiteY15" fmla="*/ 2870447 h 3348394"/>
                <a:gd name="connsiteX16" fmla="*/ 1101564 w 1424707"/>
                <a:gd name="connsiteY16" fmla="*/ 2868565 h 3348394"/>
                <a:gd name="connsiteX17" fmla="*/ 1123491 w 1424707"/>
                <a:gd name="connsiteY17" fmla="*/ 2921825 h 3348394"/>
                <a:gd name="connsiteX18" fmla="*/ 1087779 w 1424707"/>
                <a:gd name="connsiteY18" fmla="*/ 2880469 h 3348394"/>
                <a:gd name="connsiteX19" fmla="*/ 1114409 w 1424707"/>
                <a:gd name="connsiteY19" fmla="*/ 2869505 h 3348394"/>
                <a:gd name="connsiteX20" fmla="*/ 1114410 w 1424707"/>
                <a:gd name="connsiteY20" fmla="*/ 2869506 h 3348394"/>
                <a:gd name="connsiteX21" fmla="*/ 1123492 w 1424707"/>
                <a:gd name="connsiteY21" fmla="*/ 2921825 h 3348394"/>
                <a:gd name="connsiteX22" fmla="*/ 1186773 w 1424707"/>
                <a:gd name="connsiteY22" fmla="*/ 2939372 h 3348394"/>
                <a:gd name="connsiteX23" fmla="*/ 1403248 w 1424707"/>
                <a:gd name="connsiteY23" fmla="*/ 2981051 h 3348394"/>
                <a:gd name="connsiteX24" fmla="*/ 1225308 w 1424707"/>
                <a:gd name="connsiteY24" fmla="*/ 2942194 h 3348394"/>
                <a:gd name="connsiteX25" fmla="*/ 1360013 w 1424707"/>
                <a:gd name="connsiteY25" fmla="*/ 3042452 h 3348394"/>
                <a:gd name="connsiteX26" fmla="*/ 1384759 w 1424707"/>
                <a:gd name="connsiteY26" fmla="*/ 3057178 h 3348394"/>
                <a:gd name="connsiteX27" fmla="*/ 1207737 w 1424707"/>
                <a:gd name="connsiteY27" fmla="*/ 3344485 h 3348394"/>
                <a:gd name="connsiteX0" fmla="*/ 1200394 w 1417364"/>
                <a:gd name="connsiteY0" fmla="*/ 3344485 h 3348394"/>
                <a:gd name="connsiteX1" fmla="*/ 1026531 w 1417364"/>
                <a:gd name="connsiteY1" fmla="*/ 3263924 h 3348394"/>
                <a:gd name="connsiteX2" fmla="*/ 705742 w 1417364"/>
                <a:gd name="connsiteY2" fmla="*/ 3059645 h 3348394"/>
                <a:gd name="connsiteX3" fmla="*/ 308211 w 1417364"/>
                <a:gd name="connsiteY3" fmla="*/ 2668960 h 3348394"/>
                <a:gd name="connsiteX4" fmla="*/ 12065 w 1417364"/>
                <a:gd name="connsiteY4" fmla="*/ 1609120 h 3348394"/>
                <a:gd name="connsiteX5" fmla="*/ 81774 w 1417364"/>
                <a:gd name="connsiteY5" fmla="*/ 1528916 h 3348394"/>
                <a:gd name="connsiteX6" fmla="*/ 228738 w 1417364"/>
                <a:gd name="connsiteY6" fmla="*/ 932751 h 3348394"/>
                <a:gd name="connsiteX7" fmla="*/ 571192 w 1417364"/>
                <a:gd name="connsiteY7" fmla="*/ 312161 h 3348394"/>
                <a:gd name="connsiteX8" fmla="*/ 1222645 w 1417364"/>
                <a:gd name="connsiteY8" fmla="*/ 1259 h 3348394"/>
                <a:gd name="connsiteX9" fmla="*/ 1411727 w 1417364"/>
                <a:gd name="connsiteY9" fmla="*/ 296233 h 3348394"/>
                <a:gd name="connsiteX10" fmla="*/ 1349062 w 1417364"/>
                <a:gd name="connsiteY10" fmla="*/ 446603 h 3348394"/>
                <a:gd name="connsiteX11" fmla="*/ 1214973 w 1417364"/>
                <a:gd name="connsiteY11" fmla="*/ 514263 h 3348394"/>
                <a:gd name="connsiteX12" fmla="*/ 915463 w 1417364"/>
                <a:gd name="connsiteY12" fmla="*/ 724771 h 3348394"/>
                <a:gd name="connsiteX13" fmla="*/ 617355 w 1417364"/>
                <a:gd name="connsiteY13" fmla="*/ 1609120 h 3348394"/>
                <a:gd name="connsiteX14" fmla="*/ 699836 w 1417364"/>
                <a:gd name="connsiteY14" fmla="*/ 2258583 h 3348394"/>
                <a:gd name="connsiteX15" fmla="*/ 1067594 w 1417364"/>
                <a:gd name="connsiteY15" fmla="*/ 2879529 h 3348394"/>
                <a:gd name="connsiteX16" fmla="*/ 1119911 w 1417364"/>
                <a:gd name="connsiteY16" fmla="*/ 2870447 h 3348394"/>
                <a:gd name="connsiteX17" fmla="*/ 1094221 w 1417364"/>
                <a:gd name="connsiteY17" fmla="*/ 2868565 h 3348394"/>
                <a:gd name="connsiteX18" fmla="*/ 1116148 w 1417364"/>
                <a:gd name="connsiteY18" fmla="*/ 2921825 h 3348394"/>
                <a:gd name="connsiteX19" fmla="*/ 1080436 w 1417364"/>
                <a:gd name="connsiteY19" fmla="*/ 2880469 h 3348394"/>
                <a:gd name="connsiteX20" fmla="*/ 1107066 w 1417364"/>
                <a:gd name="connsiteY20" fmla="*/ 2869505 h 3348394"/>
                <a:gd name="connsiteX21" fmla="*/ 1107067 w 1417364"/>
                <a:gd name="connsiteY21" fmla="*/ 2869506 h 3348394"/>
                <a:gd name="connsiteX22" fmla="*/ 1116149 w 1417364"/>
                <a:gd name="connsiteY22" fmla="*/ 2921825 h 3348394"/>
                <a:gd name="connsiteX23" fmla="*/ 1179430 w 1417364"/>
                <a:gd name="connsiteY23" fmla="*/ 2939372 h 3348394"/>
                <a:gd name="connsiteX24" fmla="*/ 1395905 w 1417364"/>
                <a:gd name="connsiteY24" fmla="*/ 2981051 h 3348394"/>
                <a:gd name="connsiteX25" fmla="*/ 1217965 w 1417364"/>
                <a:gd name="connsiteY25" fmla="*/ 2942194 h 3348394"/>
                <a:gd name="connsiteX26" fmla="*/ 1352670 w 1417364"/>
                <a:gd name="connsiteY26" fmla="*/ 3042452 h 3348394"/>
                <a:gd name="connsiteX27" fmla="*/ 1377416 w 1417364"/>
                <a:gd name="connsiteY27" fmla="*/ 3057178 h 3348394"/>
                <a:gd name="connsiteX28" fmla="*/ 1200394 w 1417364"/>
                <a:gd name="connsiteY28" fmla="*/ 3344485 h 3348394"/>
                <a:gd name="connsiteX0" fmla="*/ 1200394 w 1417364"/>
                <a:gd name="connsiteY0" fmla="*/ 3344485 h 3348394"/>
                <a:gd name="connsiteX1" fmla="*/ 1026531 w 1417364"/>
                <a:gd name="connsiteY1" fmla="*/ 3263924 h 3348394"/>
                <a:gd name="connsiteX2" fmla="*/ 812877 w 1417364"/>
                <a:gd name="connsiteY2" fmla="*/ 3183710 h 3348394"/>
                <a:gd name="connsiteX3" fmla="*/ 705742 w 1417364"/>
                <a:gd name="connsiteY3" fmla="*/ 3059645 h 3348394"/>
                <a:gd name="connsiteX4" fmla="*/ 308211 w 1417364"/>
                <a:gd name="connsiteY4" fmla="*/ 2668960 h 3348394"/>
                <a:gd name="connsiteX5" fmla="*/ 12065 w 1417364"/>
                <a:gd name="connsiteY5" fmla="*/ 1609120 h 3348394"/>
                <a:gd name="connsiteX6" fmla="*/ 81774 w 1417364"/>
                <a:gd name="connsiteY6" fmla="*/ 1528916 h 3348394"/>
                <a:gd name="connsiteX7" fmla="*/ 228738 w 1417364"/>
                <a:gd name="connsiteY7" fmla="*/ 932751 h 3348394"/>
                <a:gd name="connsiteX8" fmla="*/ 571192 w 1417364"/>
                <a:gd name="connsiteY8" fmla="*/ 312161 h 3348394"/>
                <a:gd name="connsiteX9" fmla="*/ 1222645 w 1417364"/>
                <a:gd name="connsiteY9" fmla="*/ 1259 h 3348394"/>
                <a:gd name="connsiteX10" fmla="*/ 1411727 w 1417364"/>
                <a:gd name="connsiteY10" fmla="*/ 296233 h 3348394"/>
                <a:gd name="connsiteX11" fmla="*/ 1349062 w 1417364"/>
                <a:gd name="connsiteY11" fmla="*/ 446603 h 3348394"/>
                <a:gd name="connsiteX12" fmla="*/ 1214973 w 1417364"/>
                <a:gd name="connsiteY12" fmla="*/ 514263 h 3348394"/>
                <a:gd name="connsiteX13" fmla="*/ 915463 w 1417364"/>
                <a:gd name="connsiteY13" fmla="*/ 724771 h 3348394"/>
                <a:gd name="connsiteX14" fmla="*/ 617355 w 1417364"/>
                <a:gd name="connsiteY14" fmla="*/ 1609120 h 3348394"/>
                <a:gd name="connsiteX15" fmla="*/ 699836 w 1417364"/>
                <a:gd name="connsiteY15" fmla="*/ 2258583 h 3348394"/>
                <a:gd name="connsiteX16" fmla="*/ 1067594 w 1417364"/>
                <a:gd name="connsiteY16" fmla="*/ 2879529 h 3348394"/>
                <a:gd name="connsiteX17" fmla="*/ 1119911 w 1417364"/>
                <a:gd name="connsiteY17" fmla="*/ 2870447 h 3348394"/>
                <a:gd name="connsiteX18" fmla="*/ 1094221 w 1417364"/>
                <a:gd name="connsiteY18" fmla="*/ 2868565 h 3348394"/>
                <a:gd name="connsiteX19" fmla="*/ 1116148 w 1417364"/>
                <a:gd name="connsiteY19" fmla="*/ 2921825 h 3348394"/>
                <a:gd name="connsiteX20" fmla="*/ 1080436 w 1417364"/>
                <a:gd name="connsiteY20" fmla="*/ 2880469 h 3348394"/>
                <a:gd name="connsiteX21" fmla="*/ 1107066 w 1417364"/>
                <a:gd name="connsiteY21" fmla="*/ 2869505 h 3348394"/>
                <a:gd name="connsiteX22" fmla="*/ 1107067 w 1417364"/>
                <a:gd name="connsiteY22" fmla="*/ 2869506 h 3348394"/>
                <a:gd name="connsiteX23" fmla="*/ 1116149 w 1417364"/>
                <a:gd name="connsiteY23" fmla="*/ 2921825 h 3348394"/>
                <a:gd name="connsiteX24" fmla="*/ 1179430 w 1417364"/>
                <a:gd name="connsiteY24" fmla="*/ 2939372 h 3348394"/>
                <a:gd name="connsiteX25" fmla="*/ 1395905 w 1417364"/>
                <a:gd name="connsiteY25" fmla="*/ 2981051 h 3348394"/>
                <a:gd name="connsiteX26" fmla="*/ 1217965 w 1417364"/>
                <a:gd name="connsiteY26" fmla="*/ 2942194 h 3348394"/>
                <a:gd name="connsiteX27" fmla="*/ 1352670 w 1417364"/>
                <a:gd name="connsiteY27" fmla="*/ 3042452 h 3348394"/>
                <a:gd name="connsiteX28" fmla="*/ 1377416 w 1417364"/>
                <a:gd name="connsiteY28" fmla="*/ 3057178 h 3348394"/>
                <a:gd name="connsiteX29" fmla="*/ 1200394 w 1417364"/>
                <a:gd name="connsiteY29" fmla="*/ 3344485 h 3348394"/>
                <a:gd name="connsiteX0" fmla="*/ 1145523 w 1362493"/>
                <a:gd name="connsiteY0" fmla="*/ 3344485 h 3348394"/>
                <a:gd name="connsiteX1" fmla="*/ 971660 w 1362493"/>
                <a:gd name="connsiteY1" fmla="*/ 3263924 h 3348394"/>
                <a:gd name="connsiteX2" fmla="*/ 758006 w 1362493"/>
                <a:gd name="connsiteY2" fmla="*/ 3183710 h 3348394"/>
                <a:gd name="connsiteX3" fmla="*/ 650871 w 1362493"/>
                <a:gd name="connsiteY3" fmla="*/ 3059645 h 3348394"/>
                <a:gd name="connsiteX4" fmla="*/ 253340 w 1362493"/>
                <a:gd name="connsiteY4" fmla="*/ 2668960 h 3348394"/>
                <a:gd name="connsiteX5" fmla="*/ 41462 w 1362493"/>
                <a:gd name="connsiteY5" fmla="*/ 1718460 h 3348394"/>
                <a:gd name="connsiteX6" fmla="*/ 26903 w 1362493"/>
                <a:gd name="connsiteY6" fmla="*/ 1528916 h 3348394"/>
                <a:gd name="connsiteX7" fmla="*/ 173867 w 1362493"/>
                <a:gd name="connsiteY7" fmla="*/ 932751 h 3348394"/>
                <a:gd name="connsiteX8" fmla="*/ 516321 w 1362493"/>
                <a:gd name="connsiteY8" fmla="*/ 312161 h 3348394"/>
                <a:gd name="connsiteX9" fmla="*/ 1167774 w 1362493"/>
                <a:gd name="connsiteY9" fmla="*/ 1259 h 3348394"/>
                <a:gd name="connsiteX10" fmla="*/ 1356856 w 1362493"/>
                <a:gd name="connsiteY10" fmla="*/ 296233 h 3348394"/>
                <a:gd name="connsiteX11" fmla="*/ 1294191 w 1362493"/>
                <a:gd name="connsiteY11" fmla="*/ 446603 h 3348394"/>
                <a:gd name="connsiteX12" fmla="*/ 1160102 w 1362493"/>
                <a:gd name="connsiteY12" fmla="*/ 514263 h 3348394"/>
                <a:gd name="connsiteX13" fmla="*/ 860592 w 1362493"/>
                <a:gd name="connsiteY13" fmla="*/ 724771 h 3348394"/>
                <a:gd name="connsiteX14" fmla="*/ 562484 w 1362493"/>
                <a:gd name="connsiteY14" fmla="*/ 1609120 h 3348394"/>
                <a:gd name="connsiteX15" fmla="*/ 644965 w 1362493"/>
                <a:gd name="connsiteY15" fmla="*/ 2258583 h 3348394"/>
                <a:gd name="connsiteX16" fmla="*/ 1012723 w 1362493"/>
                <a:gd name="connsiteY16" fmla="*/ 2879529 h 3348394"/>
                <a:gd name="connsiteX17" fmla="*/ 1065040 w 1362493"/>
                <a:gd name="connsiteY17" fmla="*/ 2870447 h 3348394"/>
                <a:gd name="connsiteX18" fmla="*/ 1039350 w 1362493"/>
                <a:gd name="connsiteY18" fmla="*/ 2868565 h 3348394"/>
                <a:gd name="connsiteX19" fmla="*/ 1061277 w 1362493"/>
                <a:gd name="connsiteY19" fmla="*/ 2921825 h 3348394"/>
                <a:gd name="connsiteX20" fmla="*/ 1025565 w 1362493"/>
                <a:gd name="connsiteY20" fmla="*/ 2880469 h 3348394"/>
                <a:gd name="connsiteX21" fmla="*/ 1052195 w 1362493"/>
                <a:gd name="connsiteY21" fmla="*/ 2869505 h 3348394"/>
                <a:gd name="connsiteX22" fmla="*/ 1052196 w 1362493"/>
                <a:gd name="connsiteY22" fmla="*/ 2869506 h 3348394"/>
                <a:gd name="connsiteX23" fmla="*/ 1061278 w 1362493"/>
                <a:gd name="connsiteY23" fmla="*/ 2921825 h 3348394"/>
                <a:gd name="connsiteX24" fmla="*/ 1124559 w 1362493"/>
                <a:gd name="connsiteY24" fmla="*/ 2939372 h 3348394"/>
                <a:gd name="connsiteX25" fmla="*/ 1341034 w 1362493"/>
                <a:gd name="connsiteY25" fmla="*/ 2981051 h 3348394"/>
                <a:gd name="connsiteX26" fmla="*/ 1163094 w 1362493"/>
                <a:gd name="connsiteY26" fmla="*/ 2942194 h 3348394"/>
                <a:gd name="connsiteX27" fmla="*/ 1297799 w 1362493"/>
                <a:gd name="connsiteY27" fmla="*/ 3042452 h 3348394"/>
                <a:gd name="connsiteX28" fmla="*/ 1322545 w 1362493"/>
                <a:gd name="connsiteY28" fmla="*/ 3057178 h 3348394"/>
                <a:gd name="connsiteX29" fmla="*/ 1145523 w 1362493"/>
                <a:gd name="connsiteY29" fmla="*/ 3344485 h 334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2493" h="3348394">
                  <a:moveTo>
                    <a:pt x="1145523" y="3344485"/>
                  </a:moveTo>
                  <a:cubicBezTo>
                    <a:pt x="1092264" y="3366411"/>
                    <a:pt x="1057810" y="3290147"/>
                    <a:pt x="971660" y="3263924"/>
                  </a:cubicBezTo>
                  <a:cubicBezTo>
                    <a:pt x="909685" y="3230863"/>
                    <a:pt x="811471" y="3217757"/>
                    <a:pt x="758006" y="3183710"/>
                  </a:cubicBezTo>
                  <a:cubicBezTo>
                    <a:pt x="704541" y="3149664"/>
                    <a:pt x="737593" y="3139171"/>
                    <a:pt x="650871" y="3059645"/>
                  </a:cubicBezTo>
                  <a:cubicBezTo>
                    <a:pt x="564149" y="2980119"/>
                    <a:pt x="370364" y="2891447"/>
                    <a:pt x="253340" y="2668960"/>
                  </a:cubicBezTo>
                  <a:cubicBezTo>
                    <a:pt x="136316" y="2446473"/>
                    <a:pt x="79201" y="1908467"/>
                    <a:pt x="41462" y="1718460"/>
                  </a:cubicBezTo>
                  <a:cubicBezTo>
                    <a:pt x="3723" y="1528453"/>
                    <a:pt x="-22054" y="1640704"/>
                    <a:pt x="26903" y="1528916"/>
                  </a:cubicBezTo>
                  <a:cubicBezTo>
                    <a:pt x="75860" y="1417128"/>
                    <a:pt x="92297" y="1135544"/>
                    <a:pt x="173867" y="932751"/>
                  </a:cubicBezTo>
                  <a:cubicBezTo>
                    <a:pt x="255437" y="729959"/>
                    <a:pt x="363514" y="468350"/>
                    <a:pt x="516321" y="312161"/>
                  </a:cubicBezTo>
                  <a:cubicBezTo>
                    <a:pt x="669128" y="155972"/>
                    <a:pt x="1045698" y="22451"/>
                    <a:pt x="1167774" y="1259"/>
                  </a:cubicBezTo>
                  <a:cubicBezTo>
                    <a:pt x="1289851" y="-19932"/>
                    <a:pt x="1335003" y="232713"/>
                    <a:pt x="1356856" y="296233"/>
                  </a:cubicBezTo>
                  <a:cubicBezTo>
                    <a:pt x="1378709" y="359753"/>
                    <a:pt x="1332621" y="421438"/>
                    <a:pt x="1294191" y="446603"/>
                  </a:cubicBezTo>
                  <a:cubicBezTo>
                    <a:pt x="1255761" y="471768"/>
                    <a:pt x="1223389" y="443570"/>
                    <a:pt x="1160102" y="514263"/>
                  </a:cubicBezTo>
                  <a:cubicBezTo>
                    <a:pt x="1096815" y="584956"/>
                    <a:pt x="960195" y="542295"/>
                    <a:pt x="860592" y="724771"/>
                  </a:cubicBezTo>
                  <a:cubicBezTo>
                    <a:pt x="760989" y="907247"/>
                    <a:pt x="598422" y="1353485"/>
                    <a:pt x="562484" y="1609120"/>
                  </a:cubicBezTo>
                  <a:cubicBezTo>
                    <a:pt x="526546" y="1864755"/>
                    <a:pt x="569925" y="2046848"/>
                    <a:pt x="644965" y="2258583"/>
                  </a:cubicBezTo>
                  <a:cubicBezTo>
                    <a:pt x="720005" y="2470318"/>
                    <a:pt x="960307" y="2772384"/>
                    <a:pt x="1012723" y="2879529"/>
                  </a:cubicBezTo>
                  <a:cubicBezTo>
                    <a:pt x="1107143" y="2944180"/>
                    <a:pt x="1057678" y="2882821"/>
                    <a:pt x="1065040" y="2870447"/>
                  </a:cubicBezTo>
                  <a:cubicBezTo>
                    <a:pt x="1072402" y="2858073"/>
                    <a:pt x="1038410" y="2881410"/>
                    <a:pt x="1039350" y="2868565"/>
                  </a:cubicBezTo>
                  <a:cubicBezTo>
                    <a:pt x="1040291" y="2855721"/>
                    <a:pt x="1063834" y="2945687"/>
                    <a:pt x="1061277" y="2921825"/>
                  </a:cubicBezTo>
                  <a:cubicBezTo>
                    <a:pt x="1058720" y="2897963"/>
                    <a:pt x="1026295" y="2899893"/>
                    <a:pt x="1025565" y="2880469"/>
                  </a:cubicBezTo>
                  <a:cubicBezTo>
                    <a:pt x="1024835" y="2861045"/>
                    <a:pt x="1050470" y="2893053"/>
                    <a:pt x="1052195" y="2869505"/>
                  </a:cubicBezTo>
                  <a:cubicBezTo>
                    <a:pt x="1053920" y="2845957"/>
                    <a:pt x="1053083" y="2886789"/>
                    <a:pt x="1052196" y="2869506"/>
                  </a:cubicBezTo>
                  <a:cubicBezTo>
                    <a:pt x="1051309" y="2852223"/>
                    <a:pt x="1047336" y="2935870"/>
                    <a:pt x="1061278" y="2921825"/>
                  </a:cubicBezTo>
                  <a:cubicBezTo>
                    <a:pt x="1075220" y="2907780"/>
                    <a:pt x="1076836" y="2944486"/>
                    <a:pt x="1124559" y="2939372"/>
                  </a:cubicBezTo>
                  <a:cubicBezTo>
                    <a:pt x="1172282" y="2934258"/>
                    <a:pt x="1337639" y="2998020"/>
                    <a:pt x="1341034" y="2981051"/>
                  </a:cubicBezTo>
                  <a:cubicBezTo>
                    <a:pt x="1344429" y="2964082"/>
                    <a:pt x="1124717" y="2937231"/>
                    <a:pt x="1163094" y="2942194"/>
                  </a:cubicBezTo>
                  <a:cubicBezTo>
                    <a:pt x="1201471" y="2947157"/>
                    <a:pt x="1274462" y="3008460"/>
                    <a:pt x="1297799" y="3042452"/>
                  </a:cubicBezTo>
                  <a:cubicBezTo>
                    <a:pt x="1321136" y="3076444"/>
                    <a:pt x="1347924" y="3006839"/>
                    <a:pt x="1322545" y="3057178"/>
                  </a:cubicBezTo>
                  <a:cubicBezTo>
                    <a:pt x="1297166" y="3107517"/>
                    <a:pt x="1200766" y="3324856"/>
                    <a:pt x="1145523" y="3344485"/>
                  </a:cubicBez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6376" name="קבוצה 7181"/>
            <p:cNvGrpSpPr>
              <a:grpSpLocks/>
            </p:cNvGrpSpPr>
            <p:nvPr/>
          </p:nvGrpSpPr>
          <p:grpSpPr bwMode="auto">
            <a:xfrm>
              <a:off x="2765239" y="2100962"/>
              <a:ext cx="3004609" cy="2633435"/>
              <a:chOff x="4829284" y="3202910"/>
              <a:chExt cx="2939968" cy="2634432"/>
            </a:xfrm>
          </p:grpSpPr>
          <p:sp>
            <p:nvSpPr>
              <p:cNvPr id="30" name="אליפסה 30"/>
              <p:cNvSpPr/>
              <p:nvPr/>
            </p:nvSpPr>
            <p:spPr>
              <a:xfrm>
                <a:off x="5582061" y="3202910"/>
                <a:ext cx="1937558" cy="1881554"/>
              </a:xfrm>
              <a:custGeom>
                <a:avLst/>
                <a:gdLst>
                  <a:gd name="connsiteX0" fmla="*/ 0 w 1850042"/>
                  <a:gd name="connsiteY0" fmla="*/ 714101 h 1428201"/>
                  <a:gd name="connsiteX1" fmla="*/ 925021 w 1850042"/>
                  <a:gd name="connsiteY1" fmla="*/ 0 h 1428201"/>
                  <a:gd name="connsiteX2" fmla="*/ 1850042 w 1850042"/>
                  <a:gd name="connsiteY2" fmla="*/ 714101 h 1428201"/>
                  <a:gd name="connsiteX3" fmla="*/ 925021 w 1850042"/>
                  <a:gd name="connsiteY3" fmla="*/ 1428202 h 1428201"/>
                  <a:gd name="connsiteX4" fmla="*/ 0 w 1850042"/>
                  <a:gd name="connsiteY4" fmla="*/ 714101 h 1428201"/>
                  <a:gd name="connsiteX0" fmla="*/ 283 w 1850325"/>
                  <a:gd name="connsiteY0" fmla="*/ 1126225 h 1840326"/>
                  <a:gd name="connsiteX1" fmla="*/ 1002577 w 1850325"/>
                  <a:gd name="connsiteY1" fmla="*/ 0 h 1840326"/>
                  <a:gd name="connsiteX2" fmla="*/ 1850325 w 1850325"/>
                  <a:gd name="connsiteY2" fmla="*/ 1126225 h 1840326"/>
                  <a:gd name="connsiteX3" fmla="*/ 925304 w 1850325"/>
                  <a:gd name="connsiteY3" fmla="*/ 1840326 h 1840326"/>
                  <a:gd name="connsiteX4" fmla="*/ 283 w 1850325"/>
                  <a:gd name="connsiteY4" fmla="*/ 1126225 h 1840326"/>
                  <a:gd name="connsiteX0" fmla="*/ 283 w 1869225"/>
                  <a:gd name="connsiteY0" fmla="*/ 1145668 h 1859769"/>
                  <a:gd name="connsiteX1" fmla="*/ 1002577 w 1869225"/>
                  <a:gd name="connsiteY1" fmla="*/ 19443 h 1859769"/>
                  <a:gd name="connsiteX2" fmla="*/ 1383025 w 1869225"/>
                  <a:gd name="connsiteY2" fmla="*/ 483699 h 1859769"/>
                  <a:gd name="connsiteX3" fmla="*/ 1850325 w 1869225"/>
                  <a:gd name="connsiteY3" fmla="*/ 1145668 h 1859769"/>
                  <a:gd name="connsiteX4" fmla="*/ 925304 w 1869225"/>
                  <a:gd name="connsiteY4" fmla="*/ 1859769 h 1859769"/>
                  <a:gd name="connsiteX5" fmla="*/ 283 w 1869225"/>
                  <a:gd name="connsiteY5" fmla="*/ 1145668 h 1859769"/>
                  <a:gd name="connsiteX0" fmla="*/ 571 w 1869513"/>
                  <a:gd name="connsiteY0" fmla="*/ 1182215 h 1896316"/>
                  <a:gd name="connsiteX1" fmla="*/ 790885 w 1869513"/>
                  <a:gd name="connsiteY1" fmla="*/ 133881 h 1896316"/>
                  <a:gd name="connsiteX2" fmla="*/ 1002865 w 1869513"/>
                  <a:gd name="connsiteY2" fmla="*/ 55990 h 1896316"/>
                  <a:gd name="connsiteX3" fmla="*/ 1383313 w 1869513"/>
                  <a:gd name="connsiteY3" fmla="*/ 520246 h 1896316"/>
                  <a:gd name="connsiteX4" fmla="*/ 1850613 w 1869513"/>
                  <a:gd name="connsiteY4" fmla="*/ 1182215 h 1896316"/>
                  <a:gd name="connsiteX5" fmla="*/ 925592 w 1869513"/>
                  <a:gd name="connsiteY5" fmla="*/ 1896316 h 1896316"/>
                  <a:gd name="connsiteX6" fmla="*/ 571 w 1869513"/>
                  <a:gd name="connsiteY6" fmla="*/ 1182215 h 1896316"/>
                  <a:gd name="connsiteX0" fmla="*/ 571 w 1869513"/>
                  <a:gd name="connsiteY0" fmla="*/ 1159027 h 1873128"/>
                  <a:gd name="connsiteX1" fmla="*/ 790885 w 1869513"/>
                  <a:gd name="connsiteY1" fmla="*/ 110693 h 1873128"/>
                  <a:gd name="connsiteX2" fmla="*/ 765128 w 1869513"/>
                  <a:gd name="connsiteY2" fmla="*/ 46299 h 1873128"/>
                  <a:gd name="connsiteX3" fmla="*/ 1002865 w 1869513"/>
                  <a:gd name="connsiteY3" fmla="*/ 32802 h 1873128"/>
                  <a:gd name="connsiteX4" fmla="*/ 1383313 w 1869513"/>
                  <a:gd name="connsiteY4" fmla="*/ 497058 h 1873128"/>
                  <a:gd name="connsiteX5" fmla="*/ 1850613 w 1869513"/>
                  <a:gd name="connsiteY5" fmla="*/ 1159027 h 1873128"/>
                  <a:gd name="connsiteX6" fmla="*/ 925592 w 1869513"/>
                  <a:gd name="connsiteY6" fmla="*/ 1873128 h 1873128"/>
                  <a:gd name="connsiteX7" fmla="*/ 571 w 1869513"/>
                  <a:gd name="connsiteY7" fmla="*/ 1159027 h 1873128"/>
                  <a:gd name="connsiteX0" fmla="*/ 1132 w 1870074"/>
                  <a:gd name="connsiteY0" fmla="*/ 1168173 h 1882274"/>
                  <a:gd name="connsiteX1" fmla="*/ 741676 w 1870074"/>
                  <a:gd name="connsiteY1" fmla="*/ 94081 h 1882274"/>
                  <a:gd name="connsiteX2" fmla="*/ 765689 w 1870074"/>
                  <a:gd name="connsiteY2" fmla="*/ 55445 h 1882274"/>
                  <a:gd name="connsiteX3" fmla="*/ 1003426 w 1870074"/>
                  <a:gd name="connsiteY3" fmla="*/ 41948 h 1882274"/>
                  <a:gd name="connsiteX4" fmla="*/ 1383874 w 1870074"/>
                  <a:gd name="connsiteY4" fmla="*/ 506204 h 1882274"/>
                  <a:gd name="connsiteX5" fmla="*/ 1851174 w 1870074"/>
                  <a:gd name="connsiteY5" fmla="*/ 1168173 h 1882274"/>
                  <a:gd name="connsiteX6" fmla="*/ 926153 w 1870074"/>
                  <a:gd name="connsiteY6" fmla="*/ 1882274 h 1882274"/>
                  <a:gd name="connsiteX7" fmla="*/ 1132 w 1870074"/>
                  <a:gd name="connsiteY7" fmla="*/ 1168173 h 188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0074" h="1882274">
                    <a:moveTo>
                      <a:pt x="1132" y="1168173"/>
                    </a:moveTo>
                    <a:cubicBezTo>
                      <a:pt x="-29614" y="870141"/>
                      <a:pt x="574627" y="281785"/>
                      <a:pt x="741676" y="94081"/>
                    </a:cubicBezTo>
                    <a:cubicBezTo>
                      <a:pt x="881981" y="-99960"/>
                      <a:pt x="730359" y="68427"/>
                      <a:pt x="765689" y="55445"/>
                    </a:cubicBezTo>
                    <a:cubicBezTo>
                      <a:pt x="801019" y="42463"/>
                      <a:pt x="900395" y="-33179"/>
                      <a:pt x="1003426" y="41948"/>
                    </a:cubicBezTo>
                    <a:cubicBezTo>
                      <a:pt x="1106457" y="117075"/>
                      <a:pt x="1242583" y="318500"/>
                      <a:pt x="1383874" y="506204"/>
                    </a:cubicBezTo>
                    <a:cubicBezTo>
                      <a:pt x="1525165" y="693908"/>
                      <a:pt x="1966097" y="928096"/>
                      <a:pt x="1851174" y="1168173"/>
                    </a:cubicBezTo>
                    <a:cubicBezTo>
                      <a:pt x="1736251" y="1408250"/>
                      <a:pt x="1437028" y="1882274"/>
                      <a:pt x="926153" y="1882274"/>
                    </a:cubicBezTo>
                    <a:cubicBezTo>
                      <a:pt x="415278" y="1882274"/>
                      <a:pt x="31878" y="1466205"/>
                      <a:pt x="1132" y="1168173"/>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6382" name="קבוצה 4"/>
              <p:cNvGrpSpPr>
                <a:grpSpLocks/>
              </p:cNvGrpSpPr>
              <p:nvPr/>
            </p:nvGrpSpPr>
            <p:grpSpPr bwMode="auto">
              <a:xfrm>
                <a:off x="5568310" y="3214185"/>
                <a:ext cx="1938469" cy="1943007"/>
                <a:chOff x="5568310" y="3214185"/>
                <a:chExt cx="1938469" cy="1943007"/>
              </a:xfrm>
            </p:grpSpPr>
            <p:sp>
              <p:nvSpPr>
                <p:cNvPr id="108" name="אליפסה 107"/>
                <p:cNvSpPr/>
                <p:nvPr/>
              </p:nvSpPr>
              <p:spPr>
                <a:xfrm>
                  <a:off x="6155051" y="5013922"/>
                  <a:ext cx="505731"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9" name="אליפסה 108"/>
                <p:cNvSpPr/>
                <p:nvPr/>
              </p:nvSpPr>
              <p:spPr>
                <a:xfrm rot="20597985">
                  <a:off x="6671130" y="4942097"/>
                  <a:ext cx="504438"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0" name="אליפסה 109"/>
                <p:cNvSpPr/>
                <p:nvPr/>
              </p:nvSpPr>
              <p:spPr>
                <a:xfrm rot="18684703">
                  <a:off x="7045768" y="4660609"/>
                  <a:ext cx="504057" cy="14357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 name="אליפסה 110"/>
                <p:cNvSpPr/>
                <p:nvPr/>
              </p:nvSpPr>
              <p:spPr>
                <a:xfrm rot="1334620">
                  <a:off x="5706231" y="4889512"/>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a:xfrm rot="4064174">
                  <a:off x="5423802" y="4595203"/>
                  <a:ext cx="502774" cy="14227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a:xfrm rot="4820103">
                  <a:off x="7181583" y="4218112"/>
                  <a:ext cx="505339"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4" name="אליפסה 113"/>
                <p:cNvSpPr/>
                <p:nvPr/>
              </p:nvSpPr>
              <p:spPr>
                <a:xfrm rot="6812796">
                  <a:off x="5388238" y="4130255"/>
                  <a:ext cx="504056"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5" name="אליפסה 114"/>
                <p:cNvSpPr/>
                <p:nvPr/>
              </p:nvSpPr>
              <p:spPr>
                <a:xfrm rot="2873280">
                  <a:off x="6960402" y="3820516"/>
                  <a:ext cx="504056" cy="14357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6" name="אליפסה 115"/>
                <p:cNvSpPr/>
                <p:nvPr/>
              </p:nvSpPr>
              <p:spPr>
                <a:xfrm rot="19223730">
                  <a:off x="5628625" y="3744162"/>
                  <a:ext cx="503145"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7" name="אליפסה 116"/>
                <p:cNvSpPr/>
                <p:nvPr/>
              </p:nvSpPr>
              <p:spPr>
                <a:xfrm rot="3232018">
                  <a:off x="6624115" y="3422909"/>
                  <a:ext cx="505339"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8" name="אליפסה 117"/>
                <p:cNvSpPr/>
                <p:nvPr/>
              </p:nvSpPr>
              <p:spPr>
                <a:xfrm rot="18297469">
                  <a:off x="5903675" y="3394692"/>
                  <a:ext cx="505339"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2" name="אליפסה 31"/>
              <p:cNvSpPr/>
              <p:nvPr/>
            </p:nvSpPr>
            <p:spPr>
              <a:xfrm rot="20622073">
                <a:off x="6792712" y="5629563"/>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a:xfrm>
                <a:off x="6279220" y="5692410"/>
                <a:ext cx="504438" cy="144932"/>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a:xfrm>
                <a:off x="5778663" y="5679584"/>
                <a:ext cx="503145"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a:xfrm rot="1154853">
                <a:off x="5285866" y="5567999"/>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a:xfrm>
                <a:off x="6307676" y="5165267"/>
                <a:ext cx="504438"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אליפסה 36"/>
              <p:cNvSpPr/>
              <p:nvPr/>
            </p:nvSpPr>
            <p:spPr>
              <a:xfrm rot="20268757">
                <a:off x="6806940" y="5085747"/>
                <a:ext cx="526426"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אליפסה 37"/>
              <p:cNvSpPr/>
              <p:nvPr/>
            </p:nvSpPr>
            <p:spPr>
              <a:xfrm rot="622208">
                <a:off x="5817465" y="5149876"/>
                <a:ext cx="504438" cy="14236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a:xfrm rot="1738219">
                <a:off x="5438491" y="4992118"/>
                <a:ext cx="473395" cy="126976"/>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אליפסה 39"/>
              <p:cNvSpPr/>
              <p:nvPr/>
            </p:nvSpPr>
            <p:spPr>
              <a:xfrm rot="19409033">
                <a:off x="7205316" y="4834360"/>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אליפסה 40"/>
              <p:cNvSpPr/>
              <p:nvPr/>
            </p:nvSpPr>
            <p:spPr>
              <a:xfrm rot="19587144">
                <a:off x="7267401" y="5429480"/>
                <a:ext cx="501851" cy="14236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a:xfrm rot="3857913">
                <a:off x="5110802" y="4637528"/>
                <a:ext cx="505339" cy="14227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אליפסה 42"/>
              <p:cNvSpPr/>
              <p:nvPr/>
            </p:nvSpPr>
            <p:spPr>
              <a:xfrm rot="2953186">
                <a:off x="4877985" y="5265995"/>
                <a:ext cx="505339" cy="14227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חץ שמאלה 60"/>
              <p:cNvSpPr/>
              <p:nvPr/>
            </p:nvSpPr>
            <p:spPr>
              <a:xfrm rot="4022754">
                <a:off x="4724834" y="4293670"/>
                <a:ext cx="380928" cy="17202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 name="אליפסה 8"/>
            <p:cNvSpPr/>
            <p:nvPr/>
          </p:nvSpPr>
          <p:spPr bwMode="auto">
            <a:xfrm rot="17488025">
              <a:off x="5408880" y="3347541"/>
              <a:ext cx="505148" cy="145406"/>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אליפסה 9"/>
            <p:cNvSpPr/>
            <p:nvPr/>
          </p:nvSpPr>
          <p:spPr bwMode="auto">
            <a:xfrm rot="15154029">
              <a:off x="2569486" y="3732191"/>
              <a:ext cx="503866" cy="14408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אליפסה 10"/>
            <p:cNvSpPr/>
            <p:nvPr/>
          </p:nvSpPr>
          <p:spPr bwMode="auto">
            <a:xfrm rot="18669192">
              <a:off x="5569467" y="4022607"/>
              <a:ext cx="503866" cy="142762"/>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אליפסה 11"/>
            <p:cNvSpPr/>
            <p:nvPr/>
          </p:nvSpPr>
          <p:spPr bwMode="auto">
            <a:xfrm rot="17623848">
              <a:off x="5833160" y="3571949"/>
              <a:ext cx="502584" cy="142762"/>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6326" name="קבוצה 7169"/>
          <p:cNvGrpSpPr>
            <a:grpSpLocks/>
          </p:cNvGrpSpPr>
          <p:nvPr/>
        </p:nvGrpSpPr>
        <p:grpSpPr bwMode="auto">
          <a:xfrm>
            <a:off x="5502275" y="2998788"/>
            <a:ext cx="2479675" cy="2427287"/>
            <a:chOff x="5501524" y="2998515"/>
            <a:chExt cx="2479714" cy="2427954"/>
          </a:xfrm>
        </p:grpSpPr>
        <p:grpSp>
          <p:nvGrpSpPr>
            <p:cNvPr id="56333" name="קבוצה 118"/>
            <p:cNvGrpSpPr>
              <a:grpSpLocks/>
            </p:cNvGrpSpPr>
            <p:nvPr/>
          </p:nvGrpSpPr>
          <p:grpSpPr bwMode="auto">
            <a:xfrm rot="5400000">
              <a:off x="6321690" y="2948558"/>
              <a:ext cx="839381" cy="2479714"/>
              <a:chOff x="3409555" y="2719239"/>
              <a:chExt cx="925076" cy="2479714"/>
            </a:xfrm>
          </p:grpSpPr>
          <p:grpSp>
            <p:nvGrpSpPr>
              <p:cNvPr id="56362" name="קבוצה 119"/>
              <p:cNvGrpSpPr>
                <a:grpSpLocks/>
              </p:cNvGrpSpPr>
              <p:nvPr/>
            </p:nvGrpSpPr>
            <p:grpSpPr bwMode="auto">
              <a:xfrm>
                <a:off x="3409555" y="2719239"/>
                <a:ext cx="925076" cy="2479714"/>
                <a:chOff x="4807537" y="3970619"/>
                <a:chExt cx="925076" cy="2479714"/>
              </a:xfrm>
            </p:grpSpPr>
            <p:pic>
              <p:nvPicPr>
                <p:cNvPr id="122" name="Picture 12"/>
                <p:cNvPicPr>
                  <a:picLocks noChangeAspect="1" noChangeArrowheads="1"/>
                </p:cNvPicPr>
                <p:nvPr/>
              </p:nvPicPr>
              <p:blipFill>
                <a:blip r:embed="rId5" cstate="email">
                  <a:extLst/>
                </a:blip>
                <a:srcRect/>
                <a:stretch>
                  <a:fillRect/>
                </a:stretch>
              </p:blipFill>
              <p:spPr bwMode="auto">
                <a:xfrm rot="2337744">
                  <a:off x="4807537" y="5549600"/>
                  <a:ext cx="925076" cy="900733"/>
                </a:xfrm>
                <a:prstGeom prst="rect">
                  <a:avLst/>
                </a:prstGeom>
                <a:noFill/>
                <a:ln>
                  <a:noFill/>
                </a:ln>
                <a:effectLst/>
                <a:scene3d>
                  <a:camera prst="isometricOffAxis1Left"/>
                  <a:lightRig rig="threePt" dir="t"/>
                </a:scene3d>
                <a:extLst/>
              </p:spPr>
            </p:pic>
            <p:pic>
              <p:nvPicPr>
                <p:cNvPr id="5636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36157">
                  <a:off x="4851398" y="4902778"/>
                  <a:ext cx="821924" cy="8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29254">
                  <a:off x="4917413" y="4022178"/>
                  <a:ext cx="689892" cy="6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פחית 124"/>
                <p:cNvSpPr/>
                <p:nvPr/>
              </p:nvSpPr>
              <p:spPr>
                <a:xfrm>
                  <a:off x="4887971" y="4035706"/>
                  <a:ext cx="764774" cy="2303499"/>
                </a:xfrm>
                <a:prstGeom prst="can">
                  <a:avLst/>
                </a:prstGeom>
                <a:solidFill>
                  <a:srgbClr val="CC9900">
                    <a:alpha val="64000"/>
                  </a:srgbClr>
                </a:solidFill>
                <a:ln w="25400" cap="flat" cmpd="sng" algn="ctr">
                  <a:solidFill>
                    <a:srgbClr val="4F81BD">
                      <a:shade val="50000"/>
                    </a:srgbClr>
                  </a:solidFill>
                  <a:prstDash val="solid"/>
                </a:ln>
                <a:effectLst/>
              </p:spPr>
              <p:txBody>
                <a:bodyPr rtlCol="1" anchor="ct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126" name="צורה חופשית 125"/>
                <p:cNvSpPr/>
                <p:nvPr/>
              </p:nvSpPr>
              <p:spPr>
                <a:xfrm>
                  <a:off x="4868722" y="4123021"/>
                  <a:ext cx="784024" cy="1027128"/>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27" name="צורה חופשית 126"/>
                <p:cNvSpPr/>
                <p:nvPr/>
              </p:nvSpPr>
              <p:spPr>
                <a:xfrm>
                  <a:off x="4872222" y="4711992"/>
                  <a:ext cx="402513" cy="989029"/>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28" name="צורה חופשית 127"/>
                <p:cNvSpPr/>
                <p:nvPr/>
              </p:nvSpPr>
              <p:spPr>
                <a:xfrm>
                  <a:off x="5180231" y="5150149"/>
                  <a:ext cx="467264" cy="1014429"/>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29" name="צורה חופשית 128"/>
                <p:cNvSpPr/>
                <p:nvPr/>
              </p:nvSpPr>
              <p:spPr>
                <a:xfrm>
                  <a:off x="4863470" y="5499404"/>
                  <a:ext cx="799775" cy="777887"/>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30" name="צורה חופשית 129"/>
                <p:cNvSpPr/>
                <p:nvPr/>
              </p:nvSpPr>
              <p:spPr>
                <a:xfrm>
                  <a:off x="5122480" y="5862949"/>
                  <a:ext cx="164505" cy="188915"/>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31" name="צורה חופשית 130"/>
                <p:cNvSpPr/>
                <p:nvPr/>
              </p:nvSpPr>
              <p:spPr>
                <a:xfrm>
                  <a:off x="4882722" y="4023006"/>
                  <a:ext cx="616019" cy="401644"/>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5932" h="400965">
                      <a:moveTo>
                        <a:pt x="177521" y="400965"/>
                      </a:moveTo>
                      <a:cubicBezTo>
                        <a:pt x="162907" y="390526"/>
                        <a:pt x="148294" y="380088"/>
                        <a:pt x="127417" y="375913"/>
                      </a:cubicBezTo>
                      <a:cubicBezTo>
                        <a:pt x="106540" y="371738"/>
                        <a:pt x="73138" y="380088"/>
                        <a:pt x="52261" y="375913"/>
                      </a:cubicBezTo>
                      <a:cubicBezTo>
                        <a:pt x="31384" y="371737"/>
                        <a:pt x="8420" y="378000"/>
                        <a:pt x="2157" y="350860"/>
                      </a:cubicBezTo>
                      <a:cubicBezTo>
                        <a:pt x="-4106" y="323720"/>
                        <a:pt x="4245" y="240214"/>
                        <a:pt x="14683" y="213074"/>
                      </a:cubicBezTo>
                      <a:cubicBezTo>
                        <a:pt x="25121" y="185934"/>
                        <a:pt x="48086" y="183847"/>
                        <a:pt x="64787" y="188022"/>
                      </a:cubicBezTo>
                      <a:cubicBezTo>
                        <a:pt x="81488" y="192197"/>
                        <a:pt x="96102" y="225600"/>
                        <a:pt x="114891" y="238126"/>
                      </a:cubicBezTo>
                      <a:cubicBezTo>
                        <a:pt x="133680" y="250652"/>
                        <a:pt x="162908" y="259003"/>
                        <a:pt x="177521" y="263178"/>
                      </a:cubicBezTo>
                      <a:cubicBezTo>
                        <a:pt x="192134" y="267353"/>
                        <a:pt x="194222" y="271529"/>
                        <a:pt x="202573" y="263178"/>
                      </a:cubicBezTo>
                      <a:cubicBezTo>
                        <a:pt x="210924" y="254827"/>
                        <a:pt x="225537" y="225600"/>
                        <a:pt x="227625" y="213074"/>
                      </a:cubicBezTo>
                      <a:cubicBezTo>
                        <a:pt x="229713" y="200548"/>
                        <a:pt x="223450" y="198460"/>
                        <a:pt x="215099" y="188022"/>
                      </a:cubicBezTo>
                      <a:cubicBezTo>
                        <a:pt x="206748" y="177584"/>
                        <a:pt x="177521" y="150444"/>
                        <a:pt x="177521" y="150444"/>
                      </a:cubicBezTo>
                      <a:cubicBezTo>
                        <a:pt x="164995" y="137918"/>
                        <a:pt x="142031" y="127480"/>
                        <a:pt x="139943" y="112866"/>
                      </a:cubicBezTo>
                      <a:cubicBezTo>
                        <a:pt x="137855" y="98252"/>
                        <a:pt x="158732" y="77376"/>
                        <a:pt x="164995" y="62762"/>
                      </a:cubicBezTo>
                      <a:cubicBezTo>
                        <a:pt x="171258" y="48148"/>
                        <a:pt x="156644" y="29359"/>
                        <a:pt x="177521" y="25184"/>
                      </a:cubicBezTo>
                      <a:cubicBezTo>
                        <a:pt x="198398" y="21009"/>
                        <a:pt x="271466" y="27272"/>
                        <a:pt x="290255" y="37710"/>
                      </a:cubicBezTo>
                      <a:cubicBezTo>
                        <a:pt x="309044" y="48148"/>
                        <a:pt x="290255" y="87814"/>
                        <a:pt x="290255" y="87814"/>
                      </a:cubicBezTo>
                      <a:lnTo>
                        <a:pt x="290255" y="175496"/>
                      </a:lnTo>
                      <a:lnTo>
                        <a:pt x="290255" y="200548"/>
                      </a:lnTo>
                      <a:lnTo>
                        <a:pt x="290255" y="100340"/>
                      </a:lnTo>
                      <a:cubicBezTo>
                        <a:pt x="290255" y="75288"/>
                        <a:pt x="267291" y="66937"/>
                        <a:pt x="290255" y="50236"/>
                      </a:cubicBezTo>
                      <a:cubicBezTo>
                        <a:pt x="313220" y="33535"/>
                        <a:pt x="402990" y="2220"/>
                        <a:pt x="428042" y="132"/>
                      </a:cubicBezTo>
                      <a:cubicBezTo>
                        <a:pt x="453094" y="-1956"/>
                        <a:pt x="438480" y="21009"/>
                        <a:pt x="440568" y="37710"/>
                      </a:cubicBezTo>
                      <a:cubicBezTo>
                        <a:pt x="442656" y="54411"/>
                        <a:pt x="440568" y="100340"/>
                        <a:pt x="440568" y="100340"/>
                      </a:cubicBezTo>
                      <a:cubicBezTo>
                        <a:pt x="440568" y="108691"/>
                        <a:pt x="419691" y="87814"/>
                        <a:pt x="440568" y="87814"/>
                      </a:cubicBezTo>
                      <a:cubicBezTo>
                        <a:pt x="461445" y="87814"/>
                        <a:pt x="540776" y="102428"/>
                        <a:pt x="565828" y="100340"/>
                      </a:cubicBezTo>
                      <a:cubicBezTo>
                        <a:pt x="590880" y="98252"/>
                        <a:pt x="582529" y="85726"/>
                        <a:pt x="590880" y="75288"/>
                      </a:cubicBezTo>
                      <a:cubicBezTo>
                        <a:pt x="599231" y="64850"/>
                        <a:pt x="615932" y="37710"/>
                        <a:pt x="615932" y="37710"/>
                      </a:cubicBezTo>
                      <a:lnTo>
                        <a:pt x="615932" y="37710"/>
                      </a:lnTo>
                      <a:lnTo>
                        <a:pt x="603406" y="37710"/>
                      </a:ln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32" name="צורה חופשית 131"/>
                <p:cNvSpPr/>
                <p:nvPr/>
              </p:nvSpPr>
              <p:spPr>
                <a:xfrm>
                  <a:off x="5223982" y="4297648"/>
                  <a:ext cx="427013" cy="352431"/>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grpSp>
          <p:sp>
            <p:nvSpPr>
              <p:cNvPr id="121" name="אליפסה 120"/>
              <p:cNvSpPr/>
              <p:nvPr/>
            </p:nvSpPr>
            <p:spPr>
              <a:xfrm>
                <a:off x="3619493" y="2785914"/>
                <a:ext cx="512766" cy="66676"/>
              </a:xfrm>
              <a:prstGeom prst="ellipse">
                <a:avLst/>
              </a:prstGeom>
              <a:noFill/>
              <a:ln w="25400" cap="flat" cmpd="sng" algn="ctr">
                <a:solidFill>
                  <a:srgbClr val="4F81BD">
                    <a:shade val="50000"/>
                  </a:srgbClr>
                </a:solidFill>
                <a:prstDash val="solid"/>
              </a:ln>
              <a:effectLst/>
            </p:spPr>
            <p:txBody>
              <a:bodyPr rtlCol="1" anchor="ctr"/>
              <a:lstStyle/>
              <a:p>
                <a:pPr algn="ctr" fontAlgn="auto">
                  <a:spcBef>
                    <a:spcPts val="0"/>
                  </a:spcBef>
                  <a:spcAft>
                    <a:spcPts val="0"/>
                  </a:spcAft>
                  <a:defRPr/>
                </a:pPr>
                <a:endParaRPr lang="he-IL" kern="0" dirty="0">
                  <a:solidFill>
                    <a:sysClr val="window" lastClr="FFFFFF"/>
                  </a:solidFill>
                  <a:latin typeface="Calibri"/>
                  <a:cs typeface="Arial"/>
                </a:endParaRPr>
              </a:p>
            </p:txBody>
          </p:sp>
        </p:grpSp>
        <p:grpSp>
          <p:nvGrpSpPr>
            <p:cNvPr id="56334" name="קבוצה 7168"/>
            <p:cNvGrpSpPr>
              <a:grpSpLocks/>
            </p:cNvGrpSpPr>
            <p:nvPr/>
          </p:nvGrpSpPr>
          <p:grpSpPr bwMode="auto">
            <a:xfrm>
              <a:off x="6788927" y="2998515"/>
              <a:ext cx="1058254" cy="812127"/>
              <a:chOff x="6766477" y="2898515"/>
              <a:chExt cx="1058254" cy="812127"/>
            </a:xfrm>
          </p:grpSpPr>
          <p:sp>
            <p:nvSpPr>
              <p:cNvPr id="5"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אליפסה 7167"/>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6335" name="קבוצה 151"/>
            <p:cNvGrpSpPr>
              <a:grpSpLocks/>
            </p:cNvGrpSpPr>
            <p:nvPr/>
          </p:nvGrpSpPr>
          <p:grpSpPr bwMode="auto">
            <a:xfrm>
              <a:off x="5674379" y="3002084"/>
              <a:ext cx="1058254" cy="812127"/>
              <a:chOff x="6766477" y="2898515"/>
              <a:chExt cx="1058254" cy="812127"/>
            </a:xfrm>
          </p:grpSpPr>
          <p:sp>
            <p:nvSpPr>
              <p:cNvPr id="153"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4" name="אליפסה 153"/>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6336" name="קבוצה 154"/>
            <p:cNvGrpSpPr>
              <a:grpSpLocks/>
            </p:cNvGrpSpPr>
            <p:nvPr/>
          </p:nvGrpSpPr>
          <p:grpSpPr bwMode="auto">
            <a:xfrm>
              <a:off x="6854076" y="4614342"/>
              <a:ext cx="1058254" cy="812127"/>
              <a:chOff x="6766477" y="2898515"/>
              <a:chExt cx="1058254" cy="812127"/>
            </a:xfrm>
          </p:grpSpPr>
          <p:sp>
            <p:nvSpPr>
              <p:cNvPr id="156"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7" name="אליפסה 156"/>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6337" name="קבוצה 157"/>
            <p:cNvGrpSpPr>
              <a:grpSpLocks/>
            </p:cNvGrpSpPr>
            <p:nvPr/>
          </p:nvGrpSpPr>
          <p:grpSpPr bwMode="auto">
            <a:xfrm>
              <a:off x="5589794" y="4602491"/>
              <a:ext cx="1058254" cy="812127"/>
              <a:chOff x="6766477" y="2898515"/>
              <a:chExt cx="1058254" cy="812127"/>
            </a:xfrm>
          </p:grpSpPr>
          <p:sp>
            <p:nvSpPr>
              <p:cNvPr id="159"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0" name="אליפסה 159"/>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62" name="TextBox 161"/>
          <p:cNvSpPr txBox="1"/>
          <p:nvPr/>
        </p:nvSpPr>
        <p:spPr>
          <a:xfrm>
            <a:off x="12700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6:</a:t>
            </a:r>
          </a:p>
          <a:p>
            <a:pPr>
              <a:defRPr/>
            </a:pPr>
            <a:r>
              <a:rPr lang="he-IL" dirty="0">
                <a:solidFill>
                  <a:srgbClr val="1F497D"/>
                </a:solidFill>
              </a:rPr>
              <a:t>תרשים א' מתאר מעבר חומרים בין הדם </a:t>
            </a:r>
            <a:r>
              <a:rPr lang="he-IL" dirty="0">
                <a:solidFill>
                  <a:schemeClr val="tx2"/>
                </a:solidFill>
              </a:rPr>
              <a:t>שבנימים לבין תאי הגוף (במחזור הגדול),</a:t>
            </a:r>
          </a:p>
          <a:p>
            <a:pPr>
              <a:defRPr/>
            </a:pPr>
            <a:r>
              <a:rPr lang="he-IL" dirty="0">
                <a:solidFill>
                  <a:schemeClr val="tx2"/>
                </a:solidFill>
              </a:rPr>
              <a:t>תרשים ב' מתאר מעבר חומרים בין הדם שבנימים לבין נאדיות הריאה (במחזור הקטן).</a:t>
            </a:r>
          </a:p>
          <a:p>
            <a:pPr>
              <a:defRPr/>
            </a:pPr>
            <a:r>
              <a:rPr lang="he-IL" dirty="0">
                <a:solidFill>
                  <a:schemeClr val="tx2"/>
                </a:solidFill>
              </a:rPr>
              <a:t>בכל תרשים, ציינו אילו חומרים עוברים, ולאיזה כיוון?</a:t>
            </a:r>
          </a:p>
          <a:p>
            <a:pPr>
              <a:defRPr/>
            </a:pPr>
            <a:endParaRPr lang="en-US" dirty="0">
              <a:solidFill>
                <a:schemeClr val="tx2"/>
              </a:solidFill>
            </a:endParaRPr>
          </a:p>
        </p:txBody>
      </p:sp>
      <p:sp>
        <p:nvSpPr>
          <p:cNvPr id="163" name="TextBox 162"/>
          <p:cNvSpPr txBox="1"/>
          <p:nvPr/>
        </p:nvSpPr>
        <p:spPr>
          <a:xfrm>
            <a:off x="7058025" y="2700338"/>
            <a:ext cx="722313" cy="4397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תא</a:t>
            </a:r>
            <a:endParaRPr lang="en-US" sz="1600" dirty="0">
              <a:solidFill>
                <a:prstClr val="black"/>
              </a:solidFill>
              <a:latin typeface="Times New Roman" pitchFamily="18" charset="0"/>
              <a:cs typeface="Arial"/>
            </a:endParaRPr>
          </a:p>
        </p:txBody>
      </p:sp>
      <p:sp>
        <p:nvSpPr>
          <p:cNvPr id="164" name="TextBox 163"/>
          <p:cNvSpPr txBox="1"/>
          <p:nvPr/>
        </p:nvSpPr>
        <p:spPr>
          <a:xfrm>
            <a:off x="8085138" y="3925888"/>
            <a:ext cx="723900" cy="4381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נים דם</a:t>
            </a:r>
            <a:endParaRPr lang="en-US" sz="1600" dirty="0">
              <a:solidFill>
                <a:prstClr val="black"/>
              </a:solidFill>
              <a:latin typeface="Times New Roman" pitchFamily="18" charset="0"/>
              <a:cs typeface="Arial"/>
            </a:endParaRPr>
          </a:p>
        </p:txBody>
      </p:sp>
      <p:sp>
        <p:nvSpPr>
          <p:cNvPr id="165" name="TextBox 164"/>
          <p:cNvSpPr txBox="1"/>
          <p:nvPr/>
        </p:nvSpPr>
        <p:spPr>
          <a:xfrm>
            <a:off x="4600575" y="2006600"/>
            <a:ext cx="4003675" cy="4397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schemeClr val="tx2"/>
                </a:solidFill>
                <a:latin typeface="Times New Roman" pitchFamily="18" charset="0"/>
                <a:cs typeface="Arial"/>
              </a:rPr>
              <a:t>תרשים א': מעבר חומרים בין הדם לתאים</a:t>
            </a:r>
            <a:endParaRPr lang="en-US" u="sng" dirty="0">
              <a:solidFill>
                <a:schemeClr val="tx2"/>
              </a:solidFill>
              <a:latin typeface="Times New Roman" pitchFamily="18" charset="0"/>
              <a:cs typeface="Arial"/>
            </a:endParaRPr>
          </a:p>
        </p:txBody>
      </p:sp>
      <p:sp>
        <p:nvSpPr>
          <p:cNvPr id="166" name="TextBox 165"/>
          <p:cNvSpPr txBox="1"/>
          <p:nvPr/>
        </p:nvSpPr>
        <p:spPr>
          <a:xfrm>
            <a:off x="228600" y="2006600"/>
            <a:ext cx="3622675" cy="4397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solidFill>
                  <a:schemeClr val="tx2"/>
                </a:solidFill>
                <a:latin typeface="Times New Roman" pitchFamily="18" charset="0"/>
                <a:cs typeface="Arial"/>
              </a:rPr>
              <a:t>תרשים ב': </a:t>
            </a:r>
          </a:p>
          <a:p>
            <a:pPr>
              <a:defRPr/>
            </a:pPr>
            <a:r>
              <a:rPr lang="he-IL" u="sng" dirty="0" smtClean="0">
                <a:solidFill>
                  <a:schemeClr val="tx2"/>
                </a:solidFill>
                <a:latin typeface="Times New Roman" pitchFamily="18" charset="0"/>
                <a:cs typeface="Arial"/>
              </a:rPr>
              <a:t>מעבר חומרים בין הדם לנאדיות הריאה</a:t>
            </a:r>
            <a:endParaRPr lang="en-US" u="sng" dirty="0">
              <a:solidFill>
                <a:schemeClr val="tx2"/>
              </a:solidFill>
              <a:latin typeface="Times New Roman" pitchFamily="18" charset="0"/>
              <a:cs typeface="Arial"/>
            </a:endParaRPr>
          </a:p>
        </p:txBody>
      </p:sp>
      <p:sp>
        <p:nvSpPr>
          <p:cNvPr id="80" name="חץ שמאלה 79"/>
          <p:cNvSpPr/>
          <p:nvPr/>
        </p:nvSpPr>
        <p:spPr bwMode="auto">
          <a:xfrm rot="17682866">
            <a:off x="4027488" y="3762375"/>
            <a:ext cx="471488" cy="2111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24</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610A0C1-2310-4CC2-B1DB-ACD9FC1AE25F}" type="slidenum">
              <a:rPr lang="he-IL" smtClean="0"/>
              <a:pPr fontAlgn="base">
                <a:spcBef>
                  <a:spcPct val="0"/>
                </a:spcBef>
                <a:spcAft>
                  <a:spcPct val="0"/>
                </a:spcAft>
                <a:defRPr/>
              </a:pPr>
              <a:t>25</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grpSp>
        <p:nvGrpSpPr>
          <p:cNvPr id="57349" name="קבוצה 9"/>
          <p:cNvGrpSpPr>
            <a:grpSpLocks/>
          </p:cNvGrpSpPr>
          <p:nvPr/>
        </p:nvGrpSpPr>
        <p:grpSpPr bwMode="auto">
          <a:xfrm>
            <a:off x="304800" y="2584450"/>
            <a:ext cx="4090988" cy="3260725"/>
            <a:chOff x="2749377" y="2100962"/>
            <a:chExt cx="3406456" cy="2633435"/>
          </a:xfrm>
        </p:grpSpPr>
        <p:sp>
          <p:nvSpPr>
            <p:cNvPr id="7" name="ירח 4"/>
            <p:cNvSpPr/>
            <p:nvPr/>
          </p:nvSpPr>
          <p:spPr>
            <a:xfrm rot="15948705">
              <a:off x="3773315" y="2349306"/>
              <a:ext cx="1330821" cy="3349615"/>
            </a:xfrm>
            <a:custGeom>
              <a:avLst/>
              <a:gdLst>
                <a:gd name="connsiteX0" fmla="*/ 1210580 w 1210580"/>
                <a:gd name="connsiteY0" fmla="*/ 3215722 h 3215722"/>
                <a:gd name="connsiteX1" fmla="*/ 0 w 1210580"/>
                <a:gd name="connsiteY1" fmla="*/ 1607861 h 3215722"/>
                <a:gd name="connsiteX2" fmla="*/ 1210580 w 1210580"/>
                <a:gd name="connsiteY2" fmla="*/ 0 h 3215722"/>
                <a:gd name="connsiteX3" fmla="*/ 605290 w 1210580"/>
                <a:gd name="connsiteY3" fmla="*/ 1607861 h 3215722"/>
                <a:gd name="connsiteX4" fmla="*/ 1210580 w 1210580"/>
                <a:gd name="connsiteY4" fmla="*/ 3215722 h 3215722"/>
                <a:gd name="connsiteX0" fmla="*/ 1210580 w 1275055"/>
                <a:gd name="connsiteY0" fmla="*/ 3305984 h 3305984"/>
                <a:gd name="connsiteX1" fmla="*/ 0 w 1275055"/>
                <a:gd name="connsiteY1" fmla="*/ 1698123 h 3305984"/>
                <a:gd name="connsiteX2" fmla="*/ 1210580 w 1275055"/>
                <a:gd name="connsiteY2" fmla="*/ 90262 h 3305984"/>
                <a:gd name="connsiteX3" fmla="*/ 1077610 w 1275055"/>
                <a:gd name="connsiteY3" fmla="*/ 374565 h 3305984"/>
                <a:gd name="connsiteX4" fmla="*/ 605290 w 1275055"/>
                <a:gd name="connsiteY4" fmla="*/ 1698123 h 3305984"/>
                <a:gd name="connsiteX5" fmla="*/ 1210580 w 1275055"/>
                <a:gd name="connsiteY5" fmla="*/ 3305984 h 3305984"/>
                <a:gd name="connsiteX0" fmla="*/ 1210580 w 1288282"/>
                <a:gd name="connsiteY0" fmla="*/ 3294451 h 3294451"/>
                <a:gd name="connsiteX1" fmla="*/ 0 w 1288282"/>
                <a:gd name="connsiteY1" fmla="*/ 1686590 h 3294451"/>
                <a:gd name="connsiteX2" fmla="*/ 1210580 w 1288282"/>
                <a:gd name="connsiteY2" fmla="*/ 78729 h 3294451"/>
                <a:gd name="connsiteX3" fmla="*/ 1137129 w 1288282"/>
                <a:gd name="connsiteY3" fmla="*/ 431957 h 3294451"/>
                <a:gd name="connsiteX4" fmla="*/ 605290 w 1288282"/>
                <a:gd name="connsiteY4" fmla="*/ 1686590 h 3294451"/>
                <a:gd name="connsiteX5" fmla="*/ 1210580 w 1288282"/>
                <a:gd name="connsiteY5" fmla="*/ 3294451 h 3294451"/>
                <a:gd name="connsiteX0" fmla="*/ 1210580 w 1359087"/>
                <a:gd name="connsiteY0" fmla="*/ 3273645 h 3273645"/>
                <a:gd name="connsiteX1" fmla="*/ 0 w 1359087"/>
                <a:gd name="connsiteY1" fmla="*/ 1665784 h 3273645"/>
                <a:gd name="connsiteX2" fmla="*/ 1210580 w 1359087"/>
                <a:gd name="connsiteY2" fmla="*/ 57923 h 3273645"/>
                <a:gd name="connsiteX3" fmla="*/ 1341700 w 1359087"/>
                <a:gd name="connsiteY3" fmla="*/ 439045 h 3273645"/>
                <a:gd name="connsiteX4" fmla="*/ 1137129 w 1359087"/>
                <a:gd name="connsiteY4" fmla="*/ 411151 h 3273645"/>
                <a:gd name="connsiteX5" fmla="*/ 605290 w 1359087"/>
                <a:gd name="connsiteY5" fmla="*/ 1665784 h 3273645"/>
                <a:gd name="connsiteX6" fmla="*/ 1210580 w 1359087"/>
                <a:gd name="connsiteY6" fmla="*/ 3273645 h 3273645"/>
                <a:gd name="connsiteX0" fmla="*/ 1210580 w 1405724"/>
                <a:gd name="connsiteY0" fmla="*/ 3281106 h 3281106"/>
                <a:gd name="connsiteX1" fmla="*/ 0 w 1405724"/>
                <a:gd name="connsiteY1" fmla="*/ 1673245 h 3281106"/>
                <a:gd name="connsiteX2" fmla="*/ 1210580 w 1405724"/>
                <a:gd name="connsiteY2" fmla="*/ 65384 h 3281106"/>
                <a:gd name="connsiteX3" fmla="*/ 1399662 w 1405724"/>
                <a:gd name="connsiteY3" fmla="*/ 360358 h 3281106"/>
                <a:gd name="connsiteX4" fmla="*/ 1341700 w 1405724"/>
                <a:gd name="connsiteY4" fmla="*/ 446506 h 3281106"/>
                <a:gd name="connsiteX5" fmla="*/ 1137129 w 1405724"/>
                <a:gd name="connsiteY5" fmla="*/ 418612 h 3281106"/>
                <a:gd name="connsiteX6" fmla="*/ 605290 w 1405724"/>
                <a:gd name="connsiteY6" fmla="*/ 1673245 h 3281106"/>
                <a:gd name="connsiteX7" fmla="*/ 1210580 w 1405724"/>
                <a:gd name="connsiteY7" fmla="*/ 3281106 h 3281106"/>
                <a:gd name="connsiteX0" fmla="*/ 1226762 w 1421906"/>
                <a:gd name="connsiteY0" fmla="*/ 3216981 h 3216981"/>
                <a:gd name="connsiteX1" fmla="*/ 16182 w 1421906"/>
                <a:gd name="connsiteY1" fmla="*/ 1609120 h 3216981"/>
                <a:gd name="connsiteX2" fmla="*/ 575309 w 1421906"/>
                <a:gd name="connsiteY2" fmla="*/ 312161 h 3216981"/>
                <a:gd name="connsiteX3" fmla="*/ 1226762 w 1421906"/>
                <a:gd name="connsiteY3" fmla="*/ 1259 h 3216981"/>
                <a:gd name="connsiteX4" fmla="*/ 1415844 w 1421906"/>
                <a:gd name="connsiteY4" fmla="*/ 296233 h 3216981"/>
                <a:gd name="connsiteX5" fmla="*/ 1357882 w 1421906"/>
                <a:gd name="connsiteY5" fmla="*/ 382381 h 3216981"/>
                <a:gd name="connsiteX6" fmla="*/ 1153311 w 1421906"/>
                <a:gd name="connsiteY6" fmla="*/ 354487 h 3216981"/>
                <a:gd name="connsiteX7" fmla="*/ 621472 w 1421906"/>
                <a:gd name="connsiteY7" fmla="*/ 1609120 h 3216981"/>
                <a:gd name="connsiteX8" fmla="*/ 1226762 w 1421906"/>
                <a:gd name="connsiteY8" fmla="*/ 3216981 h 3216981"/>
                <a:gd name="connsiteX0" fmla="*/ 1226762 w 1421906"/>
                <a:gd name="connsiteY0" fmla="*/ 3216981 h 3311324"/>
                <a:gd name="connsiteX1" fmla="*/ 16182 w 1421906"/>
                <a:gd name="connsiteY1" fmla="*/ 1609120 h 3311324"/>
                <a:gd name="connsiteX2" fmla="*/ 575309 w 1421906"/>
                <a:gd name="connsiteY2" fmla="*/ 312161 h 3311324"/>
                <a:gd name="connsiteX3" fmla="*/ 1226762 w 1421906"/>
                <a:gd name="connsiteY3" fmla="*/ 1259 h 3311324"/>
                <a:gd name="connsiteX4" fmla="*/ 1415844 w 1421906"/>
                <a:gd name="connsiteY4" fmla="*/ 296233 h 3311324"/>
                <a:gd name="connsiteX5" fmla="*/ 1357882 w 1421906"/>
                <a:gd name="connsiteY5" fmla="*/ 382381 h 3311324"/>
                <a:gd name="connsiteX6" fmla="*/ 1153311 w 1421906"/>
                <a:gd name="connsiteY6" fmla="*/ 354487 h 3311324"/>
                <a:gd name="connsiteX7" fmla="*/ 621472 w 1421906"/>
                <a:gd name="connsiteY7" fmla="*/ 1609120 h 3311324"/>
                <a:gd name="connsiteX8" fmla="*/ 1054163 w 1421906"/>
                <a:gd name="connsiteY8" fmla="*/ 2942812 h 3311324"/>
                <a:gd name="connsiteX9" fmla="*/ 1226762 w 1421906"/>
                <a:gd name="connsiteY9" fmla="*/ 3216981 h 3311324"/>
                <a:gd name="connsiteX0" fmla="*/ 1226762 w 1421906"/>
                <a:gd name="connsiteY0" fmla="*/ 3216981 h 3287572"/>
                <a:gd name="connsiteX1" fmla="*/ 16182 w 1421906"/>
                <a:gd name="connsiteY1" fmla="*/ 1609120 h 3287572"/>
                <a:gd name="connsiteX2" fmla="*/ 575309 w 1421906"/>
                <a:gd name="connsiteY2" fmla="*/ 312161 h 3287572"/>
                <a:gd name="connsiteX3" fmla="*/ 1226762 w 1421906"/>
                <a:gd name="connsiteY3" fmla="*/ 1259 h 3287572"/>
                <a:gd name="connsiteX4" fmla="*/ 1415844 w 1421906"/>
                <a:gd name="connsiteY4" fmla="*/ 296233 h 3287572"/>
                <a:gd name="connsiteX5" fmla="*/ 1357882 w 1421906"/>
                <a:gd name="connsiteY5" fmla="*/ 382381 h 3287572"/>
                <a:gd name="connsiteX6" fmla="*/ 1153311 w 1421906"/>
                <a:gd name="connsiteY6" fmla="*/ 354487 h 3287572"/>
                <a:gd name="connsiteX7" fmla="*/ 621472 w 1421906"/>
                <a:gd name="connsiteY7" fmla="*/ 1609120 h 3287572"/>
                <a:gd name="connsiteX8" fmla="*/ 1054163 w 1421906"/>
                <a:gd name="connsiteY8" fmla="*/ 2942812 h 3287572"/>
                <a:gd name="connsiteX9" fmla="*/ 1222082 w 1421906"/>
                <a:gd name="connsiteY9" fmla="*/ 2942194 h 3287572"/>
                <a:gd name="connsiteX10" fmla="*/ 1226762 w 1421906"/>
                <a:gd name="connsiteY10" fmla="*/ 3216981 h 3287572"/>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222082 w 1421906"/>
                <a:gd name="connsiteY9" fmla="*/ 2942194 h 3301090"/>
                <a:gd name="connsiteX10" fmla="*/ 1356787 w 1421906"/>
                <a:gd name="connsiteY10" fmla="*/ 3042452 h 3301090"/>
                <a:gd name="connsiteX11" fmla="*/ 1226762 w 1421906"/>
                <a:gd name="connsiteY11"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400022 w 1421906"/>
                <a:gd name="connsiteY9" fmla="*/ 2981051 h 3301090"/>
                <a:gd name="connsiteX10" fmla="*/ 1222082 w 1421906"/>
                <a:gd name="connsiteY10" fmla="*/ 2942194 h 3301090"/>
                <a:gd name="connsiteX11" fmla="*/ 1356787 w 1421906"/>
                <a:gd name="connsiteY11" fmla="*/ 3042452 h 3301090"/>
                <a:gd name="connsiteX12" fmla="*/ 1226762 w 1421906"/>
                <a:gd name="connsiteY12"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83547 w 1421906"/>
                <a:gd name="connsiteY9" fmla="*/ 2939372 h 3301090"/>
                <a:gd name="connsiteX10" fmla="*/ 1400022 w 1421906"/>
                <a:gd name="connsiteY10" fmla="*/ 2981051 h 3301090"/>
                <a:gd name="connsiteX11" fmla="*/ 1222082 w 1421906"/>
                <a:gd name="connsiteY11" fmla="*/ 2942194 h 3301090"/>
                <a:gd name="connsiteX12" fmla="*/ 1356787 w 1421906"/>
                <a:gd name="connsiteY12" fmla="*/ 3042452 h 3301090"/>
                <a:gd name="connsiteX13" fmla="*/ 1226762 w 1421906"/>
                <a:gd name="connsiteY13"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20266 w 1421906"/>
                <a:gd name="connsiteY9" fmla="*/ 2921825 h 3301090"/>
                <a:gd name="connsiteX10" fmla="*/ 1183547 w 1421906"/>
                <a:gd name="connsiteY10" fmla="*/ 2939372 h 3301090"/>
                <a:gd name="connsiteX11" fmla="*/ 1400022 w 1421906"/>
                <a:gd name="connsiteY11" fmla="*/ 2981051 h 3301090"/>
                <a:gd name="connsiteX12" fmla="*/ 1222082 w 1421906"/>
                <a:gd name="connsiteY12" fmla="*/ 2942194 h 3301090"/>
                <a:gd name="connsiteX13" fmla="*/ 1356787 w 1421906"/>
                <a:gd name="connsiteY13" fmla="*/ 3042452 h 3301090"/>
                <a:gd name="connsiteX14" fmla="*/ 1226762 w 1421906"/>
                <a:gd name="connsiteY14"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11184 w 1421906"/>
                <a:gd name="connsiteY9" fmla="*/ 2869506 h 3301090"/>
                <a:gd name="connsiteX10" fmla="*/ 1120266 w 1421906"/>
                <a:gd name="connsiteY10" fmla="*/ 2921825 h 3301090"/>
                <a:gd name="connsiteX11" fmla="*/ 1183547 w 1421906"/>
                <a:gd name="connsiteY11" fmla="*/ 2939372 h 3301090"/>
                <a:gd name="connsiteX12" fmla="*/ 1400022 w 1421906"/>
                <a:gd name="connsiteY12" fmla="*/ 2981051 h 3301090"/>
                <a:gd name="connsiteX13" fmla="*/ 1222082 w 1421906"/>
                <a:gd name="connsiteY13" fmla="*/ 2942194 h 3301090"/>
                <a:gd name="connsiteX14" fmla="*/ 1356787 w 1421906"/>
                <a:gd name="connsiteY14" fmla="*/ 3042452 h 3301090"/>
                <a:gd name="connsiteX15" fmla="*/ 1226762 w 1421906"/>
                <a:gd name="connsiteY15" fmla="*/ 3216981 h 3301090"/>
                <a:gd name="connsiteX0" fmla="*/ 1226762 w 1421906"/>
                <a:gd name="connsiteY0" fmla="*/ 3216981 h 3301090"/>
                <a:gd name="connsiteX1" fmla="*/ 16182 w 1421906"/>
                <a:gd name="connsiteY1" fmla="*/ 1609120 h 3301090"/>
                <a:gd name="connsiteX2" fmla="*/ 575309 w 1421906"/>
                <a:gd name="connsiteY2" fmla="*/ 312161 h 3301090"/>
                <a:gd name="connsiteX3" fmla="*/ 1226762 w 1421906"/>
                <a:gd name="connsiteY3" fmla="*/ 1259 h 3301090"/>
                <a:gd name="connsiteX4" fmla="*/ 1415844 w 1421906"/>
                <a:gd name="connsiteY4" fmla="*/ 296233 h 3301090"/>
                <a:gd name="connsiteX5" fmla="*/ 1357882 w 1421906"/>
                <a:gd name="connsiteY5" fmla="*/ 382381 h 3301090"/>
                <a:gd name="connsiteX6" fmla="*/ 1153311 w 1421906"/>
                <a:gd name="connsiteY6" fmla="*/ 354487 h 3301090"/>
                <a:gd name="connsiteX7" fmla="*/ 621472 w 1421906"/>
                <a:gd name="connsiteY7" fmla="*/ 1609120 h 3301090"/>
                <a:gd name="connsiteX8" fmla="*/ 1054163 w 1421906"/>
                <a:gd name="connsiteY8" fmla="*/ 2942812 h 3301090"/>
                <a:gd name="connsiteX9" fmla="*/ 1107421 w 1421906"/>
                <a:gd name="connsiteY9" fmla="*/ 2920884 h 3301090"/>
                <a:gd name="connsiteX10" fmla="*/ 1111184 w 1421906"/>
                <a:gd name="connsiteY10" fmla="*/ 2869506 h 3301090"/>
                <a:gd name="connsiteX11" fmla="*/ 1120266 w 1421906"/>
                <a:gd name="connsiteY11" fmla="*/ 2921825 h 3301090"/>
                <a:gd name="connsiteX12" fmla="*/ 1183547 w 1421906"/>
                <a:gd name="connsiteY12" fmla="*/ 2939372 h 3301090"/>
                <a:gd name="connsiteX13" fmla="*/ 1400022 w 1421906"/>
                <a:gd name="connsiteY13" fmla="*/ 2981051 h 3301090"/>
                <a:gd name="connsiteX14" fmla="*/ 1222082 w 1421906"/>
                <a:gd name="connsiteY14" fmla="*/ 2942194 h 3301090"/>
                <a:gd name="connsiteX15" fmla="*/ 1356787 w 1421906"/>
                <a:gd name="connsiteY15" fmla="*/ 3042452 h 3301090"/>
                <a:gd name="connsiteX16" fmla="*/ 1226762 w 1421906"/>
                <a:gd name="connsiteY16" fmla="*/ 3216981 h 3301090"/>
                <a:gd name="connsiteX0" fmla="*/ 1218715 w 1413859"/>
                <a:gd name="connsiteY0" fmla="*/ 3216981 h 3301090"/>
                <a:gd name="connsiteX1" fmla="*/ 304281 w 1413859"/>
                <a:gd name="connsiteY1" fmla="*/ 2668960 h 3301090"/>
                <a:gd name="connsiteX2" fmla="*/ 8135 w 1413859"/>
                <a:gd name="connsiteY2" fmla="*/ 1609120 h 3301090"/>
                <a:gd name="connsiteX3" fmla="*/ 567262 w 1413859"/>
                <a:gd name="connsiteY3" fmla="*/ 312161 h 3301090"/>
                <a:gd name="connsiteX4" fmla="*/ 1218715 w 1413859"/>
                <a:gd name="connsiteY4" fmla="*/ 1259 h 3301090"/>
                <a:gd name="connsiteX5" fmla="*/ 1407797 w 1413859"/>
                <a:gd name="connsiteY5" fmla="*/ 296233 h 3301090"/>
                <a:gd name="connsiteX6" fmla="*/ 1349835 w 1413859"/>
                <a:gd name="connsiteY6" fmla="*/ 382381 h 3301090"/>
                <a:gd name="connsiteX7" fmla="*/ 1145264 w 1413859"/>
                <a:gd name="connsiteY7" fmla="*/ 354487 h 3301090"/>
                <a:gd name="connsiteX8" fmla="*/ 613425 w 1413859"/>
                <a:gd name="connsiteY8" fmla="*/ 1609120 h 3301090"/>
                <a:gd name="connsiteX9" fmla="*/ 1046116 w 1413859"/>
                <a:gd name="connsiteY9" fmla="*/ 2942812 h 3301090"/>
                <a:gd name="connsiteX10" fmla="*/ 1099374 w 1413859"/>
                <a:gd name="connsiteY10" fmla="*/ 2920884 h 3301090"/>
                <a:gd name="connsiteX11" fmla="*/ 1103137 w 1413859"/>
                <a:gd name="connsiteY11" fmla="*/ 2869506 h 3301090"/>
                <a:gd name="connsiteX12" fmla="*/ 1112219 w 1413859"/>
                <a:gd name="connsiteY12" fmla="*/ 2921825 h 3301090"/>
                <a:gd name="connsiteX13" fmla="*/ 1175500 w 1413859"/>
                <a:gd name="connsiteY13" fmla="*/ 2939372 h 3301090"/>
                <a:gd name="connsiteX14" fmla="*/ 1391975 w 1413859"/>
                <a:gd name="connsiteY14" fmla="*/ 2981051 h 3301090"/>
                <a:gd name="connsiteX15" fmla="*/ 1214035 w 1413859"/>
                <a:gd name="connsiteY15" fmla="*/ 2942194 h 3301090"/>
                <a:gd name="connsiteX16" fmla="*/ 1348740 w 1413859"/>
                <a:gd name="connsiteY16" fmla="*/ 3042452 h 3301090"/>
                <a:gd name="connsiteX17" fmla="*/ 1218715 w 1413859"/>
                <a:gd name="connsiteY17" fmla="*/ 3216981 h 3301090"/>
                <a:gd name="connsiteX0" fmla="*/ 1216208 w 1411352"/>
                <a:gd name="connsiteY0" fmla="*/ 3216981 h 3301090"/>
                <a:gd name="connsiteX1" fmla="*/ 699305 w 1411352"/>
                <a:gd name="connsiteY1" fmla="*/ 3059645 h 3301090"/>
                <a:gd name="connsiteX2" fmla="*/ 301774 w 1411352"/>
                <a:gd name="connsiteY2" fmla="*/ 2668960 h 3301090"/>
                <a:gd name="connsiteX3" fmla="*/ 5628 w 1411352"/>
                <a:gd name="connsiteY3" fmla="*/ 1609120 h 3301090"/>
                <a:gd name="connsiteX4" fmla="*/ 564755 w 1411352"/>
                <a:gd name="connsiteY4" fmla="*/ 312161 h 3301090"/>
                <a:gd name="connsiteX5" fmla="*/ 1216208 w 1411352"/>
                <a:gd name="connsiteY5" fmla="*/ 1259 h 3301090"/>
                <a:gd name="connsiteX6" fmla="*/ 1405290 w 1411352"/>
                <a:gd name="connsiteY6" fmla="*/ 296233 h 3301090"/>
                <a:gd name="connsiteX7" fmla="*/ 1347328 w 1411352"/>
                <a:gd name="connsiteY7" fmla="*/ 382381 h 3301090"/>
                <a:gd name="connsiteX8" fmla="*/ 1142757 w 1411352"/>
                <a:gd name="connsiteY8" fmla="*/ 354487 h 3301090"/>
                <a:gd name="connsiteX9" fmla="*/ 610918 w 1411352"/>
                <a:gd name="connsiteY9" fmla="*/ 1609120 h 3301090"/>
                <a:gd name="connsiteX10" fmla="*/ 1043609 w 1411352"/>
                <a:gd name="connsiteY10" fmla="*/ 2942812 h 3301090"/>
                <a:gd name="connsiteX11" fmla="*/ 1096867 w 1411352"/>
                <a:gd name="connsiteY11" fmla="*/ 2920884 h 3301090"/>
                <a:gd name="connsiteX12" fmla="*/ 1100630 w 1411352"/>
                <a:gd name="connsiteY12" fmla="*/ 2869506 h 3301090"/>
                <a:gd name="connsiteX13" fmla="*/ 1109712 w 1411352"/>
                <a:gd name="connsiteY13" fmla="*/ 2921825 h 3301090"/>
                <a:gd name="connsiteX14" fmla="*/ 1172993 w 1411352"/>
                <a:gd name="connsiteY14" fmla="*/ 2939372 h 3301090"/>
                <a:gd name="connsiteX15" fmla="*/ 1389468 w 1411352"/>
                <a:gd name="connsiteY15" fmla="*/ 2981051 h 3301090"/>
                <a:gd name="connsiteX16" fmla="*/ 1211528 w 1411352"/>
                <a:gd name="connsiteY16" fmla="*/ 2942194 h 3301090"/>
                <a:gd name="connsiteX17" fmla="*/ 1346233 w 1411352"/>
                <a:gd name="connsiteY17" fmla="*/ 3042452 h 3301090"/>
                <a:gd name="connsiteX18" fmla="*/ 1216208 w 1411352"/>
                <a:gd name="connsiteY18" fmla="*/ 3216981 h 3301090"/>
                <a:gd name="connsiteX0" fmla="*/ 1216208 w 1411352"/>
                <a:gd name="connsiteY0" fmla="*/ 3216981 h 3301090"/>
                <a:gd name="connsiteX1" fmla="*/ 1020094 w 1411352"/>
                <a:gd name="connsiteY1" fmla="*/ 3263924 h 3301090"/>
                <a:gd name="connsiteX2" fmla="*/ 699305 w 1411352"/>
                <a:gd name="connsiteY2" fmla="*/ 3059645 h 3301090"/>
                <a:gd name="connsiteX3" fmla="*/ 301774 w 1411352"/>
                <a:gd name="connsiteY3" fmla="*/ 2668960 h 3301090"/>
                <a:gd name="connsiteX4" fmla="*/ 5628 w 1411352"/>
                <a:gd name="connsiteY4" fmla="*/ 1609120 h 3301090"/>
                <a:gd name="connsiteX5" fmla="*/ 564755 w 1411352"/>
                <a:gd name="connsiteY5" fmla="*/ 312161 h 3301090"/>
                <a:gd name="connsiteX6" fmla="*/ 1216208 w 1411352"/>
                <a:gd name="connsiteY6" fmla="*/ 1259 h 3301090"/>
                <a:gd name="connsiteX7" fmla="*/ 1405290 w 1411352"/>
                <a:gd name="connsiteY7" fmla="*/ 296233 h 3301090"/>
                <a:gd name="connsiteX8" fmla="*/ 1347328 w 1411352"/>
                <a:gd name="connsiteY8" fmla="*/ 382381 h 3301090"/>
                <a:gd name="connsiteX9" fmla="*/ 1142757 w 1411352"/>
                <a:gd name="connsiteY9" fmla="*/ 354487 h 3301090"/>
                <a:gd name="connsiteX10" fmla="*/ 610918 w 1411352"/>
                <a:gd name="connsiteY10" fmla="*/ 1609120 h 3301090"/>
                <a:gd name="connsiteX11" fmla="*/ 1043609 w 1411352"/>
                <a:gd name="connsiteY11" fmla="*/ 2942812 h 3301090"/>
                <a:gd name="connsiteX12" fmla="*/ 1096867 w 1411352"/>
                <a:gd name="connsiteY12" fmla="*/ 2920884 h 3301090"/>
                <a:gd name="connsiteX13" fmla="*/ 1100630 w 1411352"/>
                <a:gd name="connsiteY13" fmla="*/ 2869506 h 3301090"/>
                <a:gd name="connsiteX14" fmla="*/ 1109712 w 1411352"/>
                <a:gd name="connsiteY14" fmla="*/ 2921825 h 3301090"/>
                <a:gd name="connsiteX15" fmla="*/ 1172993 w 1411352"/>
                <a:gd name="connsiteY15" fmla="*/ 2939372 h 3301090"/>
                <a:gd name="connsiteX16" fmla="*/ 1389468 w 1411352"/>
                <a:gd name="connsiteY16" fmla="*/ 2981051 h 3301090"/>
                <a:gd name="connsiteX17" fmla="*/ 1211528 w 1411352"/>
                <a:gd name="connsiteY17" fmla="*/ 2942194 h 3301090"/>
                <a:gd name="connsiteX18" fmla="*/ 1346233 w 1411352"/>
                <a:gd name="connsiteY18" fmla="*/ 3042452 h 3301090"/>
                <a:gd name="connsiteX19" fmla="*/ 1216208 w 1411352"/>
                <a:gd name="connsiteY19" fmla="*/ 3216981 h 3301090"/>
                <a:gd name="connsiteX0" fmla="*/ 1193957 w 1411352"/>
                <a:gd name="connsiteY0" fmla="*/ 3344485 h 3412979"/>
                <a:gd name="connsiteX1" fmla="*/ 1020094 w 1411352"/>
                <a:gd name="connsiteY1" fmla="*/ 3263924 h 3412979"/>
                <a:gd name="connsiteX2" fmla="*/ 699305 w 1411352"/>
                <a:gd name="connsiteY2" fmla="*/ 3059645 h 3412979"/>
                <a:gd name="connsiteX3" fmla="*/ 301774 w 1411352"/>
                <a:gd name="connsiteY3" fmla="*/ 2668960 h 3412979"/>
                <a:gd name="connsiteX4" fmla="*/ 5628 w 1411352"/>
                <a:gd name="connsiteY4" fmla="*/ 1609120 h 3412979"/>
                <a:gd name="connsiteX5" fmla="*/ 564755 w 1411352"/>
                <a:gd name="connsiteY5" fmla="*/ 312161 h 3412979"/>
                <a:gd name="connsiteX6" fmla="*/ 1216208 w 1411352"/>
                <a:gd name="connsiteY6" fmla="*/ 1259 h 3412979"/>
                <a:gd name="connsiteX7" fmla="*/ 1405290 w 1411352"/>
                <a:gd name="connsiteY7" fmla="*/ 296233 h 3412979"/>
                <a:gd name="connsiteX8" fmla="*/ 1347328 w 1411352"/>
                <a:gd name="connsiteY8" fmla="*/ 382381 h 3412979"/>
                <a:gd name="connsiteX9" fmla="*/ 1142757 w 1411352"/>
                <a:gd name="connsiteY9" fmla="*/ 354487 h 3412979"/>
                <a:gd name="connsiteX10" fmla="*/ 610918 w 1411352"/>
                <a:gd name="connsiteY10" fmla="*/ 1609120 h 3412979"/>
                <a:gd name="connsiteX11" fmla="*/ 1043609 w 1411352"/>
                <a:gd name="connsiteY11" fmla="*/ 2942812 h 3412979"/>
                <a:gd name="connsiteX12" fmla="*/ 1096867 w 1411352"/>
                <a:gd name="connsiteY12" fmla="*/ 2920884 h 3412979"/>
                <a:gd name="connsiteX13" fmla="*/ 1100630 w 1411352"/>
                <a:gd name="connsiteY13" fmla="*/ 2869506 h 3412979"/>
                <a:gd name="connsiteX14" fmla="*/ 1109712 w 1411352"/>
                <a:gd name="connsiteY14" fmla="*/ 2921825 h 3412979"/>
                <a:gd name="connsiteX15" fmla="*/ 1172993 w 1411352"/>
                <a:gd name="connsiteY15" fmla="*/ 2939372 h 3412979"/>
                <a:gd name="connsiteX16" fmla="*/ 1389468 w 1411352"/>
                <a:gd name="connsiteY16" fmla="*/ 2981051 h 3412979"/>
                <a:gd name="connsiteX17" fmla="*/ 1211528 w 1411352"/>
                <a:gd name="connsiteY17" fmla="*/ 2942194 h 3412979"/>
                <a:gd name="connsiteX18" fmla="*/ 1346233 w 1411352"/>
                <a:gd name="connsiteY18" fmla="*/ 3042452 h 3412979"/>
                <a:gd name="connsiteX19" fmla="*/ 1193957 w 1411352"/>
                <a:gd name="connsiteY19" fmla="*/ 3344485 h 3412979"/>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96867 w 1411352"/>
                <a:gd name="connsiteY12" fmla="*/ 2920884 h 3348394"/>
                <a:gd name="connsiteX13" fmla="*/ 1100630 w 1411352"/>
                <a:gd name="connsiteY13" fmla="*/ 2869506 h 3348394"/>
                <a:gd name="connsiteX14" fmla="*/ 1109712 w 1411352"/>
                <a:gd name="connsiteY14" fmla="*/ 2921825 h 3348394"/>
                <a:gd name="connsiteX15" fmla="*/ 1172993 w 1411352"/>
                <a:gd name="connsiteY15" fmla="*/ 2939372 h 3348394"/>
                <a:gd name="connsiteX16" fmla="*/ 1389468 w 1411352"/>
                <a:gd name="connsiteY16" fmla="*/ 2981051 h 3348394"/>
                <a:gd name="connsiteX17" fmla="*/ 1211528 w 1411352"/>
                <a:gd name="connsiteY17" fmla="*/ 2942194 h 3348394"/>
                <a:gd name="connsiteX18" fmla="*/ 1346233 w 1411352"/>
                <a:gd name="connsiteY18" fmla="*/ 3042452 h 3348394"/>
                <a:gd name="connsiteX19" fmla="*/ 1370979 w 1411352"/>
                <a:gd name="connsiteY19" fmla="*/ 3057178 h 3348394"/>
                <a:gd name="connsiteX20" fmla="*/ 1193957 w 1411352"/>
                <a:gd name="connsiteY20"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73999 w 1411352"/>
                <a:gd name="connsiteY12" fmla="*/ 2880469 h 3348394"/>
                <a:gd name="connsiteX13" fmla="*/ 1096867 w 1411352"/>
                <a:gd name="connsiteY13" fmla="*/ 2920884 h 3348394"/>
                <a:gd name="connsiteX14" fmla="*/ 1100630 w 1411352"/>
                <a:gd name="connsiteY14" fmla="*/ 2869506 h 3348394"/>
                <a:gd name="connsiteX15" fmla="*/ 1109712 w 1411352"/>
                <a:gd name="connsiteY15" fmla="*/ 2921825 h 3348394"/>
                <a:gd name="connsiteX16" fmla="*/ 1172993 w 1411352"/>
                <a:gd name="connsiteY16" fmla="*/ 2939372 h 3348394"/>
                <a:gd name="connsiteX17" fmla="*/ 1389468 w 1411352"/>
                <a:gd name="connsiteY17" fmla="*/ 2981051 h 3348394"/>
                <a:gd name="connsiteX18" fmla="*/ 1211528 w 1411352"/>
                <a:gd name="connsiteY18" fmla="*/ 2942194 h 3348394"/>
                <a:gd name="connsiteX19" fmla="*/ 1346233 w 1411352"/>
                <a:gd name="connsiteY19" fmla="*/ 3042452 h 3348394"/>
                <a:gd name="connsiteX20" fmla="*/ 1370979 w 1411352"/>
                <a:gd name="connsiteY20" fmla="*/ 3057178 h 3348394"/>
                <a:gd name="connsiteX21" fmla="*/ 1193957 w 1411352"/>
                <a:gd name="connsiteY21"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73999 w 1411352"/>
                <a:gd name="connsiteY12" fmla="*/ 2880469 h 3348394"/>
                <a:gd name="connsiteX13" fmla="*/ 1100629 w 1411352"/>
                <a:gd name="connsiteY13" fmla="*/ 2869505 h 3348394"/>
                <a:gd name="connsiteX14" fmla="*/ 1100630 w 1411352"/>
                <a:gd name="connsiteY14" fmla="*/ 2869506 h 3348394"/>
                <a:gd name="connsiteX15" fmla="*/ 1109712 w 1411352"/>
                <a:gd name="connsiteY15" fmla="*/ 2921825 h 3348394"/>
                <a:gd name="connsiteX16" fmla="*/ 1172993 w 1411352"/>
                <a:gd name="connsiteY16" fmla="*/ 2939372 h 3348394"/>
                <a:gd name="connsiteX17" fmla="*/ 1389468 w 1411352"/>
                <a:gd name="connsiteY17" fmla="*/ 2981051 h 3348394"/>
                <a:gd name="connsiteX18" fmla="*/ 1211528 w 1411352"/>
                <a:gd name="connsiteY18" fmla="*/ 2942194 h 3348394"/>
                <a:gd name="connsiteX19" fmla="*/ 1346233 w 1411352"/>
                <a:gd name="connsiteY19" fmla="*/ 3042452 h 3348394"/>
                <a:gd name="connsiteX20" fmla="*/ 1370979 w 1411352"/>
                <a:gd name="connsiteY20" fmla="*/ 3057178 h 3348394"/>
                <a:gd name="connsiteX21" fmla="*/ 1193957 w 1411352"/>
                <a:gd name="connsiteY21"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109711 w 1411352"/>
                <a:gd name="connsiteY12" fmla="*/ 2921825 h 3348394"/>
                <a:gd name="connsiteX13" fmla="*/ 1073999 w 1411352"/>
                <a:gd name="connsiteY13" fmla="*/ 2880469 h 3348394"/>
                <a:gd name="connsiteX14" fmla="*/ 1100629 w 1411352"/>
                <a:gd name="connsiteY14" fmla="*/ 2869505 h 3348394"/>
                <a:gd name="connsiteX15" fmla="*/ 1100630 w 1411352"/>
                <a:gd name="connsiteY15" fmla="*/ 2869506 h 3348394"/>
                <a:gd name="connsiteX16" fmla="*/ 1109712 w 1411352"/>
                <a:gd name="connsiteY16" fmla="*/ 2921825 h 3348394"/>
                <a:gd name="connsiteX17" fmla="*/ 1172993 w 1411352"/>
                <a:gd name="connsiteY17" fmla="*/ 2939372 h 3348394"/>
                <a:gd name="connsiteX18" fmla="*/ 1389468 w 1411352"/>
                <a:gd name="connsiteY18" fmla="*/ 2981051 h 3348394"/>
                <a:gd name="connsiteX19" fmla="*/ 1211528 w 1411352"/>
                <a:gd name="connsiteY19" fmla="*/ 2942194 h 3348394"/>
                <a:gd name="connsiteX20" fmla="*/ 1346233 w 1411352"/>
                <a:gd name="connsiteY20" fmla="*/ 3042452 h 3348394"/>
                <a:gd name="connsiteX21" fmla="*/ 1370979 w 1411352"/>
                <a:gd name="connsiteY21" fmla="*/ 3057178 h 3348394"/>
                <a:gd name="connsiteX22" fmla="*/ 1193957 w 1411352"/>
                <a:gd name="connsiteY22"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087784 w 1411352"/>
                <a:gd name="connsiteY12" fmla="*/ 2868565 h 3348394"/>
                <a:gd name="connsiteX13" fmla="*/ 1109711 w 1411352"/>
                <a:gd name="connsiteY13" fmla="*/ 2921825 h 3348394"/>
                <a:gd name="connsiteX14" fmla="*/ 1073999 w 1411352"/>
                <a:gd name="connsiteY14" fmla="*/ 2880469 h 3348394"/>
                <a:gd name="connsiteX15" fmla="*/ 1100629 w 1411352"/>
                <a:gd name="connsiteY15" fmla="*/ 2869505 h 3348394"/>
                <a:gd name="connsiteX16" fmla="*/ 1100630 w 1411352"/>
                <a:gd name="connsiteY16" fmla="*/ 2869506 h 3348394"/>
                <a:gd name="connsiteX17" fmla="*/ 1109712 w 1411352"/>
                <a:gd name="connsiteY17" fmla="*/ 2921825 h 3348394"/>
                <a:gd name="connsiteX18" fmla="*/ 1172993 w 1411352"/>
                <a:gd name="connsiteY18" fmla="*/ 2939372 h 3348394"/>
                <a:gd name="connsiteX19" fmla="*/ 1389468 w 1411352"/>
                <a:gd name="connsiteY19" fmla="*/ 2981051 h 3348394"/>
                <a:gd name="connsiteX20" fmla="*/ 1211528 w 1411352"/>
                <a:gd name="connsiteY20" fmla="*/ 2942194 h 3348394"/>
                <a:gd name="connsiteX21" fmla="*/ 1346233 w 1411352"/>
                <a:gd name="connsiteY21" fmla="*/ 3042452 h 3348394"/>
                <a:gd name="connsiteX22" fmla="*/ 1370979 w 1411352"/>
                <a:gd name="connsiteY22" fmla="*/ 3057178 h 3348394"/>
                <a:gd name="connsiteX23" fmla="*/ 1193957 w 1411352"/>
                <a:gd name="connsiteY23"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43609 w 1411352"/>
                <a:gd name="connsiteY11" fmla="*/ 2942812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42757 w 1411352"/>
                <a:gd name="connsiteY9" fmla="*/ 354487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164683 w 1411352"/>
                <a:gd name="connsiteY9" fmla="*/ 407745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208536 w 1411352"/>
                <a:gd name="connsiteY9" fmla="*/ 514263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208536 w 1411352"/>
                <a:gd name="connsiteY9" fmla="*/ 514263 h 3348394"/>
                <a:gd name="connsiteX10" fmla="*/ 610918 w 1411352"/>
                <a:gd name="connsiteY10" fmla="*/ 1609120 h 3348394"/>
                <a:gd name="connsiteX11" fmla="*/ 1061157 w 1411352"/>
                <a:gd name="connsiteY11" fmla="*/ 2879529 h 3348394"/>
                <a:gd name="connsiteX12" fmla="*/ 1113474 w 1411352"/>
                <a:gd name="connsiteY12" fmla="*/ 2870447 h 3348394"/>
                <a:gd name="connsiteX13" fmla="*/ 1087784 w 1411352"/>
                <a:gd name="connsiteY13" fmla="*/ 2868565 h 3348394"/>
                <a:gd name="connsiteX14" fmla="*/ 1109711 w 1411352"/>
                <a:gd name="connsiteY14" fmla="*/ 2921825 h 3348394"/>
                <a:gd name="connsiteX15" fmla="*/ 1073999 w 1411352"/>
                <a:gd name="connsiteY15" fmla="*/ 2880469 h 3348394"/>
                <a:gd name="connsiteX16" fmla="*/ 1100629 w 1411352"/>
                <a:gd name="connsiteY16" fmla="*/ 2869505 h 3348394"/>
                <a:gd name="connsiteX17" fmla="*/ 1100630 w 1411352"/>
                <a:gd name="connsiteY17" fmla="*/ 2869506 h 3348394"/>
                <a:gd name="connsiteX18" fmla="*/ 1109712 w 1411352"/>
                <a:gd name="connsiteY18" fmla="*/ 2921825 h 3348394"/>
                <a:gd name="connsiteX19" fmla="*/ 1172993 w 1411352"/>
                <a:gd name="connsiteY19" fmla="*/ 2939372 h 3348394"/>
                <a:gd name="connsiteX20" fmla="*/ 1389468 w 1411352"/>
                <a:gd name="connsiteY20" fmla="*/ 2981051 h 3348394"/>
                <a:gd name="connsiteX21" fmla="*/ 1211528 w 1411352"/>
                <a:gd name="connsiteY21" fmla="*/ 2942194 h 3348394"/>
                <a:gd name="connsiteX22" fmla="*/ 1346233 w 1411352"/>
                <a:gd name="connsiteY22" fmla="*/ 3042452 h 3348394"/>
                <a:gd name="connsiteX23" fmla="*/ 1370979 w 1411352"/>
                <a:gd name="connsiteY23" fmla="*/ 3057178 h 3348394"/>
                <a:gd name="connsiteX24" fmla="*/ 1193957 w 1411352"/>
                <a:gd name="connsiteY24" fmla="*/ 3344485 h 3348394"/>
                <a:gd name="connsiteX0" fmla="*/ 1193957 w 1411352"/>
                <a:gd name="connsiteY0" fmla="*/ 3344485 h 3348394"/>
                <a:gd name="connsiteX1" fmla="*/ 1020094 w 1411352"/>
                <a:gd name="connsiteY1" fmla="*/ 3263924 h 3348394"/>
                <a:gd name="connsiteX2" fmla="*/ 699305 w 1411352"/>
                <a:gd name="connsiteY2" fmla="*/ 3059645 h 3348394"/>
                <a:gd name="connsiteX3" fmla="*/ 301774 w 1411352"/>
                <a:gd name="connsiteY3" fmla="*/ 2668960 h 3348394"/>
                <a:gd name="connsiteX4" fmla="*/ 5628 w 1411352"/>
                <a:gd name="connsiteY4" fmla="*/ 1609120 h 3348394"/>
                <a:gd name="connsiteX5" fmla="*/ 564755 w 1411352"/>
                <a:gd name="connsiteY5" fmla="*/ 312161 h 3348394"/>
                <a:gd name="connsiteX6" fmla="*/ 1216208 w 1411352"/>
                <a:gd name="connsiteY6" fmla="*/ 1259 h 3348394"/>
                <a:gd name="connsiteX7" fmla="*/ 1405290 w 1411352"/>
                <a:gd name="connsiteY7" fmla="*/ 296233 h 3348394"/>
                <a:gd name="connsiteX8" fmla="*/ 1347328 w 1411352"/>
                <a:gd name="connsiteY8" fmla="*/ 382381 h 3348394"/>
                <a:gd name="connsiteX9" fmla="*/ 1208536 w 1411352"/>
                <a:gd name="connsiteY9" fmla="*/ 514263 h 3348394"/>
                <a:gd name="connsiteX10" fmla="*/ 909026 w 1411352"/>
                <a:gd name="connsiteY10" fmla="*/ 724771 h 3348394"/>
                <a:gd name="connsiteX11" fmla="*/ 610918 w 1411352"/>
                <a:gd name="connsiteY11" fmla="*/ 1609120 h 3348394"/>
                <a:gd name="connsiteX12" fmla="*/ 1061157 w 1411352"/>
                <a:gd name="connsiteY12" fmla="*/ 2879529 h 3348394"/>
                <a:gd name="connsiteX13" fmla="*/ 1113474 w 1411352"/>
                <a:gd name="connsiteY13" fmla="*/ 2870447 h 3348394"/>
                <a:gd name="connsiteX14" fmla="*/ 1087784 w 1411352"/>
                <a:gd name="connsiteY14" fmla="*/ 2868565 h 3348394"/>
                <a:gd name="connsiteX15" fmla="*/ 1109711 w 1411352"/>
                <a:gd name="connsiteY15" fmla="*/ 2921825 h 3348394"/>
                <a:gd name="connsiteX16" fmla="*/ 1073999 w 1411352"/>
                <a:gd name="connsiteY16" fmla="*/ 2880469 h 3348394"/>
                <a:gd name="connsiteX17" fmla="*/ 1100629 w 1411352"/>
                <a:gd name="connsiteY17" fmla="*/ 2869505 h 3348394"/>
                <a:gd name="connsiteX18" fmla="*/ 1100630 w 1411352"/>
                <a:gd name="connsiteY18" fmla="*/ 2869506 h 3348394"/>
                <a:gd name="connsiteX19" fmla="*/ 1109712 w 1411352"/>
                <a:gd name="connsiteY19" fmla="*/ 2921825 h 3348394"/>
                <a:gd name="connsiteX20" fmla="*/ 1172993 w 1411352"/>
                <a:gd name="connsiteY20" fmla="*/ 2939372 h 3348394"/>
                <a:gd name="connsiteX21" fmla="*/ 1389468 w 1411352"/>
                <a:gd name="connsiteY21" fmla="*/ 2981051 h 3348394"/>
                <a:gd name="connsiteX22" fmla="*/ 1211528 w 1411352"/>
                <a:gd name="connsiteY22" fmla="*/ 2942194 h 3348394"/>
                <a:gd name="connsiteX23" fmla="*/ 1346233 w 1411352"/>
                <a:gd name="connsiteY23" fmla="*/ 3042452 h 3348394"/>
                <a:gd name="connsiteX24" fmla="*/ 1370979 w 1411352"/>
                <a:gd name="connsiteY24" fmla="*/ 3057178 h 3348394"/>
                <a:gd name="connsiteX25" fmla="*/ 1193957 w 1411352"/>
                <a:gd name="connsiteY25" fmla="*/ 3344485 h 3348394"/>
                <a:gd name="connsiteX0" fmla="*/ 1193957 w 1410927"/>
                <a:gd name="connsiteY0" fmla="*/ 3344485 h 3348394"/>
                <a:gd name="connsiteX1" fmla="*/ 1020094 w 1410927"/>
                <a:gd name="connsiteY1" fmla="*/ 3263924 h 3348394"/>
                <a:gd name="connsiteX2" fmla="*/ 699305 w 1410927"/>
                <a:gd name="connsiteY2" fmla="*/ 3059645 h 3348394"/>
                <a:gd name="connsiteX3" fmla="*/ 301774 w 1410927"/>
                <a:gd name="connsiteY3" fmla="*/ 2668960 h 3348394"/>
                <a:gd name="connsiteX4" fmla="*/ 5628 w 1410927"/>
                <a:gd name="connsiteY4" fmla="*/ 1609120 h 3348394"/>
                <a:gd name="connsiteX5" fmla="*/ 564755 w 1410927"/>
                <a:gd name="connsiteY5" fmla="*/ 312161 h 3348394"/>
                <a:gd name="connsiteX6" fmla="*/ 1216208 w 1410927"/>
                <a:gd name="connsiteY6" fmla="*/ 1259 h 3348394"/>
                <a:gd name="connsiteX7" fmla="*/ 1405290 w 1410927"/>
                <a:gd name="connsiteY7" fmla="*/ 296233 h 3348394"/>
                <a:gd name="connsiteX8" fmla="*/ 1342625 w 1410927"/>
                <a:gd name="connsiteY8" fmla="*/ 446603 h 3348394"/>
                <a:gd name="connsiteX9" fmla="*/ 1208536 w 1410927"/>
                <a:gd name="connsiteY9" fmla="*/ 514263 h 3348394"/>
                <a:gd name="connsiteX10" fmla="*/ 909026 w 1410927"/>
                <a:gd name="connsiteY10" fmla="*/ 724771 h 3348394"/>
                <a:gd name="connsiteX11" fmla="*/ 610918 w 1410927"/>
                <a:gd name="connsiteY11" fmla="*/ 1609120 h 3348394"/>
                <a:gd name="connsiteX12" fmla="*/ 1061157 w 1410927"/>
                <a:gd name="connsiteY12" fmla="*/ 2879529 h 3348394"/>
                <a:gd name="connsiteX13" fmla="*/ 1113474 w 1410927"/>
                <a:gd name="connsiteY13" fmla="*/ 2870447 h 3348394"/>
                <a:gd name="connsiteX14" fmla="*/ 1087784 w 1410927"/>
                <a:gd name="connsiteY14" fmla="*/ 2868565 h 3348394"/>
                <a:gd name="connsiteX15" fmla="*/ 1109711 w 1410927"/>
                <a:gd name="connsiteY15" fmla="*/ 2921825 h 3348394"/>
                <a:gd name="connsiteX16" fmla="*/ 1073999 w 1410927"/>
                <a:gd name="connsiteY16" fmla="*/ 2880469 h 3348394"/>
                <a:gd name="connsiteX17" fmla="*/ 1100629 w 1410927"/>
                <a:gd name="connsiteY17" fmla="*/ 2869505 h 3348394"/>
                <a:gd name="connsiteX18" fmla="*/ 1100630 w 1410927"/>
                <a:gd name="connsiteY18" fmla="*/ 2869506 h 3348394"/>
                <a:gd name="connsiteX19" fmla="*/ 1109712 w 1410927"/>
                <a:gd name="connsiteY19" fmla="*/ 2921825 h 3348394"/>
                <a:gd name="connsiteX20" fmla="*/ 1172993 w 1410927"/>
                <a:gd name="connsiteY20" fmla="*/ 2939372 h 3348394"/>
                <a:gd name="connsiteX21" fmla="*/ 1389468 w 1410927"/>
                <a:gd name="connsiteY21" fmla="*/ 2981051 h 3348394"/>
                <a:gd name="connsiteX22" fmla="*/ 1211528 w 1410927"/>
                <a:gd name="connsiteY22" fmla="*/ 2942194 h 3348394"/>
                <a:gd name="connsiteX23" fmla="*/ 1346233 w 1410927"/>
                <a:gd name="connsiteY23" fmla="*/ 3042452 h 3348394"/>
                <a:gd name="connsiteX24" fmla="*/ 1370979 w 1410927"/>
                <a:gd name="connsiteY24" fmla="*/ 3057178 h 3348394"/>
                <a:gd name="connsiteX25" fmla="*/ 1193957 w 1410927"/>
                <a:gd name="connsiteY25" fmla="*/ 3344485 h 3348394"/>
                <a:gd name="connsiteX0" fmla="*/ 1193957 w 1410927"/>
                <a:gd name="connsiteY0" fmla="*/ 3344485 h 3348394"/>
                <a:gd name="connsiteX1" fmla="*/ 1020094 w 1410927"/>
                <a:gd name="connsiteY1" fmla="*/ 3263924 h 3348394"/>
                <a:gd name="connsiteX2" fmla="*/ 699305 w 1410927"/>
                <a:gd name="connsiteY2" fmla="*/ 3059645 h 3348394"/>
                <a:gd name="connsiteX3" fmla="*/ 301774 w 1410927"/>
                <a:gd name="connsiteY3" fmla="*/ 2668960 h 3348394"/>
                <a:gd name="connsiteX4" fmla="*/ 5628 w 1410927"/>
                <a:gd name="connsiteY4" fmla="*/ 1609120 h 3348394"/>
                <a:gd name="connsiteX5" fmla="*/ 564755 w 1410927"/>
                <a:gd name="connsiteY5" fmla="*/ 312161 h 3348394"/>
                <a:gd name="connsiteX6" fmla="*/ 1216208 w 1410927"/>
                <a:gd name="connsiteY6" fmla="*/ 1259 h 3348394"/>
                <a:gd name="connsiteX7" fmla="*/ 1405290 w 1410927"/>
                <a:gd name="connsiteY7" fmla="*/ 296233 h 3348394"/>
                <a:gd name="connsiteX8" fmla="*/ 1342625 w 1410927"/>
                <a:gd name="connsiteY8" fmla="*/ 446603 h 3348394"/>
                <a:gd name="connsiteX9" fmla="*/ 1208536 w 1410927"/>
                <a:gd name="connsiteY9" fmla="*/ 514263 h 3348394"/>
                <a:gd name="connsiteX10" fmla="*/ 909026 w 1410927"/>
                <a:gd name="connsiteY10" fmla="*/ 724771 h 3348394"/>
                <a:gd name="connsiteX11" fmla="*/ 610918 w 1410927"/>
                <a:gd name="connsiteY11" fmla="*/ 1609120 h 3348394"/>
                <a:gd name="connsiteX12" fmla="*/ 733813 w 1410927"/>
                <a:gd name="connsiteY12" fmla="*/ 2235717 h 3348394"/>
                <a:gd name="connsiteX13" fmla="*/ 1061157 w 1410927"/>
                <a:gd name="connsiteY13" fmla="*/ 2879529 h 3348394"/>
                <a:gd name="connsiteX14" fmla="*/ 1113474 w 1410927"/>
                <a:gd name="connsiteY14" fmla="*/ 2870447 h 3348394"/>
                <a:gd name="connsiteX15" fmla="*/ 1087784 w 1410927"/>
                <a:gd name="connsiteY15" fmla="*/ 2868565 h 3348394"/>
                <a:gd name="connsiteX16" fmla="*/ 1109711 w 1410927"/>
                <a:gd name="connsiteY16" fmla="*/ 2921825 h 3348394"/>
                <a:gd name="connsiteX17" fmla="*/ 1073999 w 1410927"/>
                <a:gd name="connsiteY17" fmla="*/ 2880469 h 3348394"/>
                <a:gd name="connsiteX18" fmla="*/ 1100629 w 1410927"/>
                <a:gd name="connsiteY18" fmla="*/ 2869505 h 3348394"/>
                <a:gd name="connsiteX19" fmla="*/ 1100630 w 1410927"/>
                <a:gd name="connsiteY19" fmla="*/ 2869506 h 3348394"/>
                <a:gd name="connsiteX20" fmla="*/ 1109712 w 1410927"/>
                <a:gd name="connsiteY20" fmla="*/ 2921825 h 3348394"/>
                <a:gd name="connsiteX21" fmla="*/ 1172993 w 1410927"/>
                <a:gd name="connsiteY21" fmla="*/ 2939372 h 3348394"/>
                <a:gd name="connsiteX22" fmla="*/ 1389468 w 1410927"/>
                <a:gd name="connsiteY22" fmla="*/ 2981051 h 3348394"/>
                <a:gd name="connsiteX23" fmla="*/ 1211528 w 1410927"/>
                <a:gd name="connsiteY23" fmla="*/ 2942194 h 3348394"/>
                <a:gd name="connsiteX24" fmla="*/ 1346233 w 1410927"/>
                <a:gd name="connsiteY24" fmla="*/ 3042452 h 3348394"/>
                <a:gd name="connsiteX25" fmla="*/ 1370979 w 1410927"/>
                <a:gd name="connsiteY25" fmla="*/ 3057178 h 3348394"/>
                <a:gd name="connsiteX26" fmla="*/ 1193957 w 1410927"/>
                <a:gd name="connsiteY26" fmla="*/ 3344485 h 3348394"/>
                <a:gd name="connsiteX0" fmla="*/ 1193957 w 1410927"/>
                <a:gd name="connsiteY0" fmla="*/ 3344485 h 3348394"/>
                <a:gd name="connsiteX1" fmla="*/ 1020094 w 1410927"/>
                <a:gd name="connsiteY1" fmla="*/ 3263924 h 3348394"/>
                <a:gd name="connsiteX2" fmla="*/ 699305 w 1410927"/>
                <a:gd name="connsiteY2" fmla="*/ 3059645 h 3348394"/>
                <a:gd name="connsiteX3" fmla="*/ 301774 w 1410927"/>
                <a:gd name="connsiteY3" fmla="*/ 2668960 h 3348394"/>
                <a:gd name="connsiteX4" fmla="*/ 5628 w 1410927"/>
                <a:gd name="connsiteY4" fmla="*/ 1609120 h 3348394"/>
                <a:gd name="connsiteX5" fmla="*/ 564755 w 1410927"/>
                <a:gd name="connsiteY5" fmla="*/ 312161 h 3348394"/>
                <a:gd name="connsiteX6" fmla="*/ 1216208 w 1410927"/>
                <a:gd name="connsiteY6" fmla="*/ 1259 h 3348394"/>
                <a:gd name="connsiteX7" fmla="*/ 1405290 w 1410927"/>
                <a:gd name="connsiteY7" fmla="*/ 296233 h 3348394"/>
                <a:gd name="connsiteX8" fmla="*/ 1342625 w 1410927"/>
                <a:gd name="connsiteY8" fmla="*/ 446603 h 3348394"/>
                <a:gd name="connsiteX9" fmla="*/ 1208536 w 1410927"/>
                <a:gd name="connsiteY9" fmla="*/ 514263 h 3348394"/>
                <a:gd name="connsiteX10" fmla="*/ 909026 w 1410927"/>
                <a:gd name="connsiteY10" fmla="*/ 724771 h 3348394"/>
                <a:gd name="connsiteX11" fmla="*/ 610918 w 1410927"/>
                <a:gd name="connsiteY11" fmla="*/ 1609120 h 3348394"/>
                <a:gd name="connsiteX12" fmla="*/ 693399 w 1410927"/>
                <a:gd name="connsiteY12" fmla="*/ 2258583 h 3348394"/>
                <a:gd name="connsiteX13" fmla="*/ 1061157 w 1410927"/>
                <a:gd name="connsiteY13" fmla="*/ 2879529 h 3348394"/>
                <a:gd name="connsiteX14" fmla="*/ 1113474 w 1410927"/>
                <a:gd name="connsiteY14" fmla="*/ 2870447 h 3348394"/>
                <a:gd name="connsiteX15" fmla="*/ 1087784 w 1410927"/>
                <a:gd name="connsiteY15" fmla="*/ 2868565 h 3348394"/>
                <a:gd name="connsiteX16" fmla="*/ 1109711 w 1410927"/>
                <a:gd name="connsiteY16" fmla="*/ 2921825 h 3348394"/>
                <a:gd name="connsiteX17" fmla="*/ 1073999 w 1410927"/>
                <a:gd name="connsiteY17" fmla="*/ 2880469 h 3348394"/>
                <a:gd name="connsiteX18" fmla="*/ 1100629 w 1410927"/>
                <a:gd name="connsiteY18" fmla="*/ 2869505 h 3348394"/>
                <a:gd name="connsiteX19" fmla="*/ 1100630 w 1410927"/>
                <a:gd name="connsiteY19" fmla="*/ 2869506 h 3348394"/>
                <a:gd name="connsiteX20" fmla="*/ 1109712 w 1410927"/>
                <a:gd name="connsiteY20" fmla="*/ 2921825 h 3348394"/>
                <a:gd name="connsiteX21" fmla="*/ 1172993 w 1410927"/>
                <a:gd name="connsiteY21" fmla="*/ 2939372 h 3348394"/>
                <a:gd name="connsiteX22" fmla="*/ 1389468 w 1410927"/>
                <a:gd name="connsiteY22" fmla="*/ 2981051 h 3348394"/>
                <a:gd name="connsiteX23" fmla="*/ 1211528 w 1410927"/>
                <a:gd name="connsiteY23" fmla="*/ 2942194 h 3348394"/>
                <a:gd name="connsiteX24" fmla="*/ 1346233 w 1410927"/>
                <a:gd name="connsiteY24" fmla="*/ 3042452 h 3348394"/>
                <a:gd name="connsiteX25" fmla="*/ 1370979 w 1410927"/>
                <a:gd name="connsiteY25" fmla="*/ 3057178 h 3348394"/>
                <a:gd name="connsiteX26" fmla="*/ 1193957 w 1410927"/>
                <a:gd name="connsiteY26" fmla="*/ 3344485 h 3348394"/>
                <a:gd name="connsiteX0" fmla="*/ 1207737 w 1424707"/>
                <a:gd name="connsiteY0" fmla="*/ 3344485 h 3348394"/>
                <a:gd name="connsiteX1" fmla="*/ 1033874 w 1424707"/>
                <a:gd name="connsiteY1" fmla="*/ 3263924 h 3348394"/>
                <a:gd name="connsiteX2" fmla="*/ 713085 w 1424707"/>
                <a:gd name="connsiteY2" fmla="*/ 3059645 h 3348394"/>
                <a:gd name="connsiteX3" fmla="*/ 315554 w 1424707"/>
                <a:gd name="connsiteY3" fmla="*/ 2668960 h 3348394"/>
                <a:gd name="connsiteX4" fmla="*/ 19408 w 1424707"/>
                <a:gd name="connsiteY4" fmla="*/ 1609120 h 3348394"/>
                <a:gd name="connsiteX5" fmla="*/ 89117 w 1424707"/>
                <a:gd name="connsiteY5" fmla="*/ 1528916 h 3348394"/>
                <a:gd name="connsiteX6" fmla="*/ 578535 w 1424707"/>
                <a:gd name="connsiteY6" fmla="*/ 312161 h 3348394"/>
                <a:gd name="connsiteX7" fmla="*/ 1229988 w 1424707"/>
                <a:gd name="connsiteY7" fmla="*/ 1259 h 3348394"/>
                <a:gd name="connsiteX8" fmla="*/ 1419070 w 1424707"/>
                <a:gd name="connsiteY8" fmla="*/ 296233 h 3348394"/>
                <a:gd name="connsiteX9" fmla="*/ 1356405 w 1424707"/>
                <a:gd name="connsiteY9" fmla="*/ 446603 h 3348394"/>
                <a:gd name="connsiteX10" fmla="*/ 1222316 w 1424707"/>
                <a:gd name="connsiteY10" fmla="*/ 514263 h 3348394"/>
                <a:gd name="connsiteX11" fmla="*/ 922806 w 1424707"/>
                <a:gd name="connsiteY11" fmla="*/ 724771 h 3348394"/>
                <a:gd name="connsiteX12" fmla="*/ 624698 w 1424707"/>
                <a:gd name="connsiteY12" fmla="*/ 1609120 h 3348394"/>
                <a:gd name="connsiteX13" fmla="*/ 707179 w 1424707"/>
                <a:gd name="connsiteY13" fmla="*/ 2258583 h 3348394"/>
                <a:gd name="connsiteX14" fmla="*/ 1074937 w 1424707"/>
                <a:gd name="connsiteY14" fmla="*/ 2879529 h 3348394"/>
                <a:gd name="connsiteX15" fmla="*/ 1127254 w 1424707"/>
                <a:gd name="connsiteY15" fmla="*/ 2870447 h 3348394"/>
                <a:gd name="connsiteX16" fmla="*/ 1101564 w 1424707"/>
                <a:gd name="connsiteY16" fmla="*/ 2868565 h 3348394"/>
                <a:gd name="connsiteX17" fmla="*/ 1123491 w 1424707"/>
                <a:gd name="connsiteY17" fmla="*/ 2921825 h 3348394"/>
                <a:gd name="connsiteX18" fmla="*/ 1087779 w 1424707"/>
                <a:gd name="connsiteY18" fmla="*/ 2880469 h 3348394"/>
                <a:gd name="connsiteX19" fmla="*/ 1114409 w 1424707"/>
                <a:gd name="connsiteY19" fmla="*/ 2869505 h 3348394"/>
                <a:gd name="connsiteX20" fmla="*/ 1114410 w 1424707"/>
                <a:gd name="connsiteY20" fmla="*/ 2869506 h 3348394"/>
                <a:gd name="connsiteX21" fmla="*/ 1123492 w 1424707"/>
                <a:gd name="connsiteY21" fmla="*/ 2921825 h 3348394"/>
                <a:gd name="connsiteX22" fmla="*/ 1186773 w 1424707"/>
                <a:gd name="connsiteY22" fmla="*/ 2939372 h 3348394"/>
                <a:gd name="connsiteX23" fmla="*/ 1403248 w 1424707"/>
                <a:gd name="connsiteY23" fmla="*/ 2981051 h 3348394"/>
                <a:gd name="connsiteX24" fmla="*/ 1225308 w 1424707"/>
                <a:gd name="connsiteY24" fmla="*/ 2942194 h 3348394"/>
                <a:gd name="connsiteX25" fmla="*/ 1360013 w 1424707"/>
                <a:gd name="connsiteY25" fmla="*/ 3042452 h 3348394"/>
                <a:gd name="connsiteX26" fmla="*/ 1384759 w 1424707"/>
                <a:gd name="connsiteY26" fmla="*/ 3057178 h 3348394"/>
                <a:gd name="connsiteX27" fmla="*/ 1207737 w 1424707"/>
                <a:gd name="connsiteY27" fmla="*/ 3344485 h 3348394"/>
                <a:gd name="connsiteX0" fmla="*/ 1200394 w 1417364"/>
                <a:gd name="connsiteY0" fmla="*/ 3344485 h 3348394"/>
                <a:gd name="connsiteX1" fmla="*/ 1026531 w 1417364"/>
                <a:gd name="connsiteY1" fmla="*/ 3263924 h 3348394"/>
                <a:gd name="connsiteX2" fmla="*/ 705742 w 1417364"/>
                <a:gd name="connsiteY2" fmla="*/ 3059645 h 3348394"/>
                <a:gd name="connsiteX3" fmla="*/ 308211 w 1417364"/>
                <a:gd name="connsiteY3" fmla="*/ 2668960 h 3348394"/>
                <a:gd name="connsiteX4" fmla="*/ 12065 w 1417364"/>
                <a:gd name="connsiteY4" fmla="*/ 1609120 h 3348394"/>
                <a:gd name="connsiteX5" fmla="*/ 81774 w 1417364"/>
                <a:gd name="connsiteY5" fmla="*/ 1528916 h 3348394"/>
                <a:gd name="connsiteX6" fmla="*/ 228738 w 1417364"/>
                <a:gd name="connsiteY6" fmla="*/ 932751 h 3348394"/>
                <a:gd name="connsiteX7" fmla="*/ 571192 w 1417364"/>
                <a:gd name="connsiteY7" fmla="*/ 312161 h 3348394"/>
                <a:gd name="connsiteX8" fmla="*/ 1222645 w 1417364"/>
                <a:gd name="connsiteY8" fmla="*/ 1259 h 3348394"/>
                <a:gd name="connsiteX9" fmla="*/ 1411727 w 1417364"/>
                <a:gd name="connsiteY9" fmla="*/ 296233 h 3348394"/>
                <a:gd name="connsiteX10" fmla="*/ 1349062 w 1417364"/>
                <a:gd name="connsiteY10" fmla="*/ 446603 h 3348394"/>
                <a:gd name="connsiteX11" fmla="*/ 1214973 w 1417364"/>
                <a:gd name="connsiteY11" fmla="*/ 514263 h 3348394"/>
                <a:gd name="connsiteX12" fmla="*/ 915463 w 1417364"/>
                <a:gd name="connsiteY12" fmla="*/ 724771 h 3348394"/>
                <a:gd name="connsiteX13" fmla="*/ 617355 w 1417364"/>
                <a:gd name="connsiteY13" fmla="*/ 1609120 h 3348394"/>
                <a:gd name="connsiteX14" fmla="*/ 699836 w 1417364"/>
                <a:gd name="connsiteY14" fmla="*/ 2258583 h 3348394"/>
                <a:gd name="connsiteX15" fmla="*/ 1067594 w 1417364"/>
                <a:gd name="connsiteY15" fmla="*/ 2879529 h 3348394"/>
                <a:gd name="connsiteX16" fmla="*/ 1119911 w 1417364"/>
                <a:gd name="connsiteY16" fmla="*/ 2870447 h 3348394"/>
                <a:gd name="connsiteX17" fmla="*/ 1094221 w 1417364"/>
                <a:gd name="connsiteY17" fmla="*/ 2868565 h 3348394"/>
                <a:gd name="connsiteX18" fmla="*/ 1116148 w 1417364"/>
                <a:gd name="connsiteY18" fmla="*/ 2921825 h 3348394"/>
                <a:gd name="connsiteX19" fmla="*/ 1080436 w 1417364"/>
                <a:gd name="connsiteY19" fmla="*/ 2880469 h 3348394"/>
                <a:gd name="connsiteX20" fmla="*/ 1107066 w 1417364"/>
                <a:gd name="connsiteY20" fmla="*/ 2869505 h 3348394"/>
                <a:gd name="connsiteX21" fmla="*/ 1107067 w 1417364"/>
                <a:gd name="connsiteY21" fmla="*/ 2869506 h 3348394"/>
                <a:gd name="connsiteX22" fmla="*/ 1116149 w 1417364"/>
                <a:gd name="connsiteY22" fmla="*/ 2921825 h 3348394"/>
                <a:gd name="connsiteX23" fmla="*/ 1179430 w 1417364"/>
                <a:gd name="connsiteY23" fmla="*/ 2939372 h 3348394"/>
                <a:gd name="connsiteX24" fmla="*/ 1395905 w 1417364"/>
                <a:gd name="connsiteY24" fmla="*/ 2981051 h 3348394"/>
                <a:gd name="connsiteX25" fmla="*/ 1217965 w 1417364"/>
                <a:gd name="connsiteY25" fmla="*/ 2942194 h 3348394"/>
                <a:gd name="connsiteX26" fmla="*/ 1352670 w 1417364"/>
                <a:gd name="connsiteY26" fmla="*/ 3042452 h 3348394"/>
                <a:gd name="connsiteX27" fmla="*/ 1377416 w 1417364"/>
                <a:gd name="connsiteY27" fmla="*/ 3057178 h 3348394"/>
                <a:gd name="connsiteX28" fmla="*/ 1200394 w 1417364"/>
                <a:gd name="connsiteY28" fmla="*/ 3344485 h 3348394"/>
                <a:gd name="connsiteX0" fmla="*/ 1200394 w 1417364"/>
                <a:gd name="connsiteY0" fmla="*/ 3344485 h 3348394"/>
                <a:gd name="connsiteX1" fmla="*/ 1026531 w 1417364"/>
                <a:gd name="connsiteY1" fmla="*/ 3263924 h 3348394"/>
                <a:gd name="connsiteX2" fmla="*/ 812877 w 1417364"/>
                <a:gd name="connsiteY2" fmla="*/ 3183710 h 3348394"/>
                <a:gd name="connsiteX3" fmla="*/ 705742 w 1417364"/>
                <a:gd name="connsiteY3" fmla="*/ 3059645 h 3348394"/>
                <a:gd name="connsiteX4" fmla="*/ 308211 w 1417364"/>
                <a:gd name="connsiteY4" fmla="*/ 2668960 h 3348394"/>
                <a:gd name="connsiteX5" fmla="*/ 12065 w 1417364"/>
                <a:gd name="connsiteY5" fmla="*/ 1609120 h 3348394"/>
                <a:gd name="connsiteX6" fmla="*/ 81774 w 1417364"/>
                <a:gd name="connsiteY6" fmla="*/ 1528916 h 3348394"/>
                <a:gd name="connsiteX7" fmla="*/ 228738 w 1417364"/>
                <a:gd name="connsiteY7" fmla="*/ 932751 h 3348394"/>
                <a:gd name="connsiteX8" fmla="*/ 571192 w 1417364"/>
                <a:gd name="connsiteY8" fmla="*/ 312161 h 3348394"/>
                <a:gd name="connsiteX9" fmla="*/ 1222645 w 1417364"/>
                <a:gd name="connsiteY9" fmla="*/ 1259 h 3348394"/>
                <a:gd name="connsiteX10" fmla="*/ 1411727 w 1417364"/>
                <a:gd name="connsiteY10" fmla="*/ 296233 h 3348394"/>
                <a:gd name="connsiteX11" fmla="*/ 1349062 w 1417364"/>
                <a:gd name="connsiteY11" fmla="*/ 446603 h 3348394"/>
                <a:gd name="connsiteX12" fmla="*/ 1214973 w 1417364"/>
                <a:gd name="connsiteY12" fmla="*/ 514263 h 3348394"/>
                <a:gd name="connsiteX13" fmla="*/ 915463 w 1417364"/>
                <a:gd name="connsiteY13" fmla="*/ 724771 h 3348394"/>
                <a:gd name="connsiteX14" fmla="*/ 617355 w 1417364"/>
                <a:gd name="connsiteY14" fmla="*/ 1609120 h 3348394"/>
                <a:gd name="connsiteX15" fmla="*/ 699836 w 1417364"/>
                <a:gd name="connsiteY15" fmla="*/ 2258583 h 3348394"/>
                <a:gd name="connsiteX16" fmla="*/ 1067594 w 1417364"/>
                <a:gd name="connsiteY16" fmla="*/ 2879529 h 3348394"/>
                <a:gd name="connsiteX17" fmla="*/ 1119911 w 1417364"/>
                <a:gd name="connsiteY17" fmla="*/ 2870447 h 3348394"/>
                <a:gd name="connsiteX18" fmla="*/ 1094221 w 1417364"/>
                <a:gd name="connsiteY18" fmla="*/ 2868565 h 3348394"/>
                <a:gd name="connsiteX19" fmla="*/ 1116148 w 1417364"/>
                <a:gd name="connsiteY19" fmla="*/ 2921825 h 3348394"/>
                <a:gd name="connsiteX20" fmla="*/ 1080436 w 1417364"/>
                <a:gd name="connsiteY20" fmla="*/ 2880469 h 3348394"/>
                <a:gd name="connsiteX21" fmla="*/ 1107066 w 1417364"/>
                <a:gd name="connsiteY21" fmla="*/ 2869505 h 3348394"/>
                <a:gd name="connsiteX22" fmla="*/ 1107067 w 1417364"/>
                <a:gd name="connsiteY22" fmla="*/ 2869506 h 3348394"/>
                <a:gd name="connsiteX23" fmla="*/ 1116149 w 1417364"/>
                <a:gd name="connsiteY23" fmla="*/ 2921825 h 3348394"/>
                <a:gd name="connsiteX24" fmla="*/ 1179430 w 1417364"/>
                <a:gd name="connsiteY24" fmla="*/ 2939372 h 3348394"/>
                <a:gd name="connsiteX25" fmla="*/ 1395905 w 1417364"/>
                <a:gd name="connsiteY25" fmla="*/ 2981051 h 3348394"/>
                <a:gd name="connsiteX26" fmla="*/ 1217965 w 1417364"/>
                <a:gd name="connsiteY26" fmla="*/ 2942194 h 3348394"/>
                <a:gd name="connsiteX27" fmla="*/ 1352670 w 1417364"/>
                <a:gd name="connsiteY27" fmla="*/ 3042452 h 3348394"/>
                <a:gd name="connsiteX28" fmla="*/ 1377416 w 1417364"/>
                <a:gd name="connsiteY28" fmla="*/ 3057178 h 3348394"/>
                <a:gd name="connsiteX29" fmla="*/ 1200394 w 1417364"/>
                <a:gd name="connsiteY29" fmla="*/ 3344485 h 3348394"/>
                <a:gd name="connsiteX0" fmla="*/ 1145523 w 1362493"/>
                <a:gd name="connsiteY0" fmla="*/ 3344485 h 3348394"/>
                <a:gd name="connsiteX1" fmla="*/ 971660 w 1362493"/>
                <a:gd name="connsiteY1" fmla="*/ 3263924 h 3348394"/>
                <a:gd name="connsiteX2" fmla="*/ 758006 w 1362493"/>
                <a:gd name="connsiteY2" fmla="*/ 3183710 h 3348394"/>
                <a:gd name="connsiteX3" fmla="*/ 650871 w 1362493"/>
                <a:gd name="connsiteY3" fmla="*/ 3059645 h 3348394"/>
                <a:gd name="connsiteX4" fmla="*/ 253340 w 1362493"/>
                <a:gd name="connsiteY4" fmla="*/ 2668960 h 3348394"/>
                <a:gd name="connsiteX5" fmla="*/ 41462 w 1362493"/>
                <a:gd name="connsiteY5" fmla="*/ 1718460 h 3348394"/>
                <a:gd name="connsiteX6" fmla="*/ 26903 w 1362493"/>
                <a:gd name="connsiteY6" fmla="*/ 1528916 h 3348394"/>
                <a:gd name="connsiteX7" fmla="*/ 173867 w 1362493"/>
                <a:gd name="connsiteY7" fmla="*/ 932751 h 3348394"/>
                <a:gd name="connsiteX8" fmla="*/ 516321 w 1362493"/>
                <a:gd name="connsiteY8" fmla="*/ 312161 h 3348394"/>
                <a:gd name="connsiteX9" fmla="*/ 1167774 w 1362493"/>
                <a:gd name="connsiteY9" fmla="*/ 1259 h 3348394"/>
                <a:gd name="connsiteX10" fmla="*/ 1356856 w 1362493"/>
                <a:gd name="connsiteY10" fmla="*/ 296233 h 3348394"/>
                <a:gd name="connsiteX11" fmla="*/ 1294191 w 1362493"/>
                <a:gd name="connsiteY11" fmla="*/ 446603 h 3348394"/>
                <a:gd name="connsiteX12" fmla="*/ 1160102 w 1362493"/>
                <a:gd name="connsiteY12" fmla="*/ 514263 h 3348394"/>
                <a:gd name="connsiteX13" fmla="*/ 860592 w 1362493"/>
                <a:gd name="connsiteY13" fmla="*/ 724771 h 3348394"/>
                <a:gd name="connsiteX14" fmla="*/ 562484 w 1362493"/>
                <a:gd name="connsiteY14" fmla="*/ 1609120 h 3348394"/>
                <a:gd name="connsiteX15" fmla="*/ 644965 w 1362493"/>
                <a:gd name="connsiteY15" fmla="*/ 2258583 h 3348394"/>
                <a:gd name="connsiteX16" fmla="*/ 1012723 w 1362493"/>
                <a:gd name="connsiteY16" fmla="*/ 2879529 h 3348394"/>
                <a:gd name="connsiteX17" fmla="*/ 1065040 w 1362493"/>
                <a:gd name="connsiteY17" fmla="*/ 2870447 h 3348394"/>
                <a:gd name="connsiteX18" fmla="*/ 1039350 w 1362493"/>
                <a:gd name="connsiteY18" fmla="*/ 2868565 h 3348394"/>
                <a:gd name="connsiteX19" fmla="*/ 1061277 w 1362493"/>
                <a:gd name="connsiteY19" fmla="*/ 2921825 h 3348394"/>
                <a:gd name="connsiteX20" fmla="*/ 1025565 w 1362493"/>
                <a:gd name="connsiteY20" fmla="*/ 2880469 h 3348394"/>
                <a:gd name="connsiteX21" fmla="*/ 1052195 w 1362493"/>
                <a:gd name="connsiteY21" fmla="*/ 2869505 h 3348394"/>
                <a:gd name="connsiteX22" fmla="*/ 1052196 w 1362493"/>
                <a:gd name="connsiteY22" fmla="*/ 2869506 h 3348394"/>
                <a:gd name="connsiteX23" fmla="*/ 1061278 w 1362493"/>
                <a:gd name="connsiteY23" fmla="*/ 2921825 h 3348394"/>
                <a:gd name="connsiteX24" fmla="*/ 1124559 w 1362493"/>
                <a:gd name="connsiteY24" fmla="*/ 2939372 h 3348394"/>
                <a:gd name="connsiteX25" fmla="*/ 1341034 w 1362493"/>
                <a:gd name="connsiteY25" fmla="*/ 2981051 h 3348394"/>
                <a:gd name="connsiteX26" fmla="*/ 1163094 w 1362493"/>
                <a:gd name="connsiteY26" fmla="*/ 2942194 h 3348394"/>
                <a:gd name="connsiteX27" fmla="*/ 1297799 w 1362493"/>
                <a:gd name="connsiteY27" fmla="*/ 3042452 h 3348394"/>
                <a:gd name="connsiteX28" fmla="*/ 1322545 w 1362493"/>
                <a:gd name="connsiteY28" fmla="*/ 3057178 h 3348394"/>
                <a:gd name="connsiteX29" fmla="*/ 1145523 w 1362493"/>
                <a:gd name="connsiteY29" fmla="*/ 3344485 h 334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2493" h="3348394">
                  <a:moveTo>
                    <a:pt x="1145523" y="3344485"/>
                  </a:moveTo>
                  <a:cubicBezTo>
                    <a:pt x="1092264" y="3366411"/>
                    <a:pt x="1057810" y="3290147"/>
                    <a:pt x="971660" y="3263924"/>
                  </a:cubicBezTo>
                  <a:cubicBezTo>
                    <a:pt x="909685" y="3230863"/>
                    <a:pt x="811471" y="3217757"/>
                    <a:pt x="758006" y="3183710"/>
                  </a:cubicBezTo>
                  <a:cubicBezTo>
                    <a:pt x="704541" y="3149664"/>
                    <a:pt x="737593" y="3139171"/>
                    <a:pt x="650871" y="3059645"/>
                  </a:cubicBezTo>
                  <a:cubicBezTo>
                    <a:pt x="564149" y="2980119"/>
                    <a:pt x="370364" y="2891447"/>
                    <a:pt x="253340" y="2668960"/>
                  </a:cubicBezTo>
                  <a:cubicBezTo>
                    <a:pt x="136316" y="2446473"/>
                    <a:pt x="79201" y="1908467"/>
                    <a:pt x="41462" y="1718460"/>
                  </a:cubicBezTo>
                  <a:cubicBezTo>
                    <a:pt x="3723" y="1528453"/>
                    <a:pt x="-22054" y="1640704"/>
                    <a:pt x="26903" y="1528916"/>
                  </a:cubicBezTo>
                  <a:cubicBezTo>
                    <a:pt x="75860" y="1417128"/>
                    <a:pt x="92297" y="1135544"/>
                    <a:pt x="173867" y="932751"/>
                  </a:cubicBezTo>
                  <a:cubicBezTo>
                    <a:pt x="255437" y="729959"/>
                    <a:pt x="363514" y="468350"/>
                    <a:pt x="516321" y="312161"/>
                  </a:cubicBezTo>
                  <a:cubicBezTo>
                    <a:pt x="669128" y="155972"/>
                    <a:pt x="1045698" y="22451"/>
                    <a:pt x="1167774" y="1259"/>
                  </a:cubicBezTo>
                  <a:cubicBezTo>
                    <a:pt x="1289851" y="-19932"/>
                    <a:pt x="1335003" y="232713"/>
                    <a:pt x="1356856" y="296233"/>
                  </a:cubicBezTo>
                  <a:cubicBezTo>
                    <a:pt x="1378709" y="359753"/>
                    <a:pt x="1332621" y="421438"/>
                    <a:pt x="1294191" y="446603"/>
                  </a:cubicBezTo>
                  <a:cubicBezTo>
                    <a:pt x="1255761" y="471768"/>
                    <a:pt x="1223389" y="443570"/>
                    <a:pt x="1160102" y="514263"/>
                  </a:cubicBezTo>
                  <a:cubicBezTo>
                    <a:pt x="1096815" y="584956"/>
                    <a:pt x="960195" y="542295"/>
                    <a:pt x="860592" y="724771"/>
                  </a:cubicBezTo>
                  <a:cubicBezTo>
                    <a:pt x="760989" y="907247"/>
                    <a:pt x="598422" y="1353485"/>
                    <a:pt x="562484" y="1609120"/>
                  </a:cubicBezTo>
                  <a:cubicBezTo>
                    <a:pt x="526546" y="1864755"/>
                    <a:pt x="569925" y="2046848"/>
                    <a:pt x="644965" y="2258583"/>
                  </a:cubicBezTo>
                  <a:cubicBezTo>
                    <a:pt x="720005" y="2470318"/>
                    <a:pt x="960307" y="2772384"/>
                    <a:pt x="1012723" y="2879529"/>
                  </a:cubicBezTo>
                  <a:cubicBezTo>
                    <a:pt x="1107143" y="2944180"/>
                    <a:pt x="1057678" y="2882821"/>
                    <a:pt x="1065040" y="2870447"/>
                  </a:cubicBezTo>
                  <a:cubicBezTo>
                    <a:pt x="1072402" y="2858073"/>
                    <a:pt x="1038410" y="2881410"/>
                    <a:pt x="1039350" y="2868565"/>
                  </a:cubicBezTo>
                  <a:cubicBezTo>
                    <a:pt x="1040291" y="2855721"/>
                    <a:pt x="1063834" y="2945687"/>
                    <a:pt x="1061277" y="2921825"/>
                  </a:cubicBezTo>
                  <a:cubicBezTo>
                    <a:pt x="1058720" y="2897963"/>
                    <a:pt x="1026295" y="2899893"/>
                    <a:pt x="1025565" y="2880469"/>
                  </a:cubicBezTo>
                  <a:cubicBezTo>
                    <a:pt x="1024835" y="2861045"/>
                    <a:pt x="1050470" y="2893053"/>
                    <a:pt x="1052195" y="2869505"/>
                  </a:cubicBezTo>
                  <a:cubicBezTo>
                    <a:pt x="1053920" y="2845957"/>
                    <a:pt x="1053083" y="2886789"/>
                    <a:pt x="1052196" y="2869506"/>
                  </a:cubicBezTo>
                  <a:cubicBezTo>
                    <a:pt x="1051309" y="2852223"/>
                    <a:pt x="1047336" y="2935870"/>
                    <a:pt x="1061278" y="2921825"/>
                  </a:cubicBezTo>
                  <a:cubicBezTo>
                    <a:pt x="1075220" y="2907780"/>
                    <a:pt x="1076836" y="2944486"/>
                    <a:pt x="1124559" y="2939372"/>
                  </a:cubicBezTo>
                  <a:cubicBezTo>
                    <a:pt x="1172282" y="2934258"/>
                    <a:pt x="1337639" y="2998020"/>
                    <a:pt x="1341034" y="2981051"/>
                  </a:cubicBezTo>
                  <a:cubicBezTo>
                    <a:pt x="1344429" y="2964082"/>
                    <a:pt x="1124717" y="2937231"/>
                    <a:pt x="1163094" y="2942194"/>
                  </a:cubicBezTo>
                  <a:cubicBezTo>
                    <a:pt x="1201471" y="2947157"/>
                    <a:pt x="1274462" y="3008460"/>
                    <a:pt x="1297799" y="3042452"/>
                  </a:cubicBezTo>
                  <a:cubicBezTo>
                    <a:pt x="1321136" y="3076444"/>
                    <a:pt x="1347924" y="3006839"/>
                    <a:pt x="1322545" y="3057178"/>
                  </a:cubicBezTo>
                  <a:cubicBezTo>
                    <a:pt x="1297166" y="3107517"/>
                    <a:pt x="1200766" y="3324856"/>
                    <a:pt x="1145523" y="3344485"/>
                  </a:cubicBez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7405" name="קבוצה 7181"/>
            <p:cNvGrpSpPr>
              <a:grpSpLocks/>
            </p:cNvGrpSpPr>
            <p:nvPr/>
          </p:nvGrpSpPr>
          <p:grpSpPr bwMode="auto">
            <a:xfrm>
              <a:off x="2765251" y="2100962"/>
              <a:ext cx="3004855" cy="2633435"/>
              <a:chOff x="4829296" y="3202910"/>
              <a:chExt cx="2940209" cy="2634432"/>
            </a:xfrm>
          </p:grpSpPr>
          <p:sp>
            <p:nvSpPr>
              <p:cNvPr id="30" name="אליפסה 30"/>
              <p:cNvSpPr/>
              <p:nvPr/>
            </p:nvSpPr>
            <p:spPr>
              <a:xfrm>
                <a:off x="5582061" y="3202910"/>
                <a:ext cx="1937558" cy="1881554"/>
              </a:xfrm>
              <a:custGeom>
                <a:avLst/>
                <a:gdLst>
                  <a:gd name="connsiteX0" fmla="*/ 0 w 1850042"/>
                  <a:gd name="connsiteY0" fmla="*/ 714101 h 1428201"/>
                  <a:gd name="connsiteX1" fmla="*/ 925021 w 1850042"/>
                  <a:gd name="connsiteY1" fmla="*/ 0 h 1428201"/>
                  <a:gd name="connsiteX2" fmla="*/ 1850042 w 1850042"/>
                  <a:gd name="connsiteY2" fmla="*/ 714101 h 1428201"/>
                  <a:gd name="connsiteX3" fmla="*/ 925021 w 1850042"/>
                  <a:gd name="connsiteY3" fmla="*/ 1428202 h 1428201"/>
                  <a:gd name="connsiteX4" fmla="*/ 0 w 1850042"/>
                  <a:gd name="connsiteY4" fmla="*/ 714101 h 1428201"/>
                  <a:gd name="connsiteX0" fmla="*/ 283 w 1850325"/>
                  <a:gd name="connsiteY0" fmla="*/ 1126225 h 1840326"/>
                  <a:gd name="connsiteX1" fmla="*/ 1002577 w 1850325"/>
                  <a:gd name="connsiteY1" fmla="*/ 0 h 1840326"/>
                  <a:gd name="connsiteX2" fmla="*/ 1850325 w 1850325"/>
                  <a:gd name="connsiteY2" fmla="*/ 1126225 h 1840326"/>
                  <a:gd name="connsiteX3" fmla="*/ 925304 w 1850325"/>
                  <a:gd name="connsiteY3" fmla="*/ 1840326 h 1840326"/>
                  <a:gd name="connsiteX4" fmla="*/ 283 w 1850325"/>
                  <a:gd name="connsiteY4" fmla="*/ 1126225 h 1840326"/>
                  <a:gd name="connsiteX0" fmla="*/ 283 w 1869225"/>
                  <a:gd name="connsiteY0" fmla="*/ 1145668 h 1859769"/>
                  <a:gd name="connsiteX1" fmla="*/ 1002577 w 1869225"/>
                  <a:gd name="connsiteY1" fmla="*/ 19443 h 1859769"/>
                  <a:gd name="connsiteX2" fmla="*/ 1383025 w 1869225"/>
                  <a:gd name="connsiteY2" fmla="*/ 483699 h 1859769"/>
                  <a:gd name="connsiteX3" fmla="*/ 1850325 w 1869225"/>
                  <a:gd name="connsiteY3" fmla="*/ 1145668 h 1859769"/>
                  <a:gd name="connsiteX4" fmla="*/ 925304 w 1869225"/>
                  <a:gd name="connsiteY4" fmla="*/ 1859769 h 1859769"/>
                  <a:gd name="connsiteX5" fmla="*/ 283 w 1869225"/>
                  <a:gd name="connsiteY5" fmla="*/ 1145668 h 1859769"/>
                  <a:gd name="connsiteX0" fmla="*/ 571 w 1869513"/>
                  <a:gd name="connsiteY0" fmla="*/ 1182215 h 1896316"/>
                  <a:gd name="connsiteX1" fmla="*/ 790885 w 1869513"/>
                  <a:gd name="connsiteY1" fmla="*/ 133881 h 1896316"/>
                  <a:gd name="connsiteX2" fmla="*/ 1002865 w 1869513"/>
                  <a:gd name="connsiteY2" fmla="*/ 55990 h 1896316"/>
                  <a:gd name="connsiteX3" fmla="*/ 1383313 w 1869513"/>
                  <a:gd name="connsiteY3" fmla="*/ 520246 h 1896316"/>
                  <a:gd name="connsiteX4" fmla="*/ 1850613 w 1869513"/>
                  <a:gd name="connsiteY4" fmla="*/ 1182215 h 1896316"/>
                  <a:gd name="connsiteX5" fmla="*/ 925592 w 1869513"/>
                  <a:gd name="connsiteY5" fmla="*/ 1896316 h 1896316"/>
                  <a:gd name="connsiteX6" fmla="*/ 571 w 1869513"/>
                  <a:gd name="connsiteY6" fmla="*/ 1182215 h 1896316"/>
                  <a:gd name="connsiteX0" fmla="*/ 571 w 1869513"/>
                  <a:gd name="connsiteY0" fmla="*/ 1159027 h 1873128"/>
                  <a:gd name="connsiteX1" fmla="*/ 790885 w 1869513"/>
                  <a:gd name="connsiteY1" fmla="*/ 110693 h 1873128"/>
                  <a:gd name="connsiteX2" fmla="*/ 765128 w 1869513"/>
                  <a:gd name="connsiteY2" fmla="*/ 46299 h 1873128"/>
                  <a:gd name="connsiteX3" fmla="*/ 1002865 w 1869513"/>
                  <a:gd name="connsiteY3" fmla="*/ 32802 h 1873128"/>
                  <a:gd name="connsiteX4" fmla="*/ 1383313 w 1869513"/>
                  <a:gd name="connsiteY4" fmla="*/ 497058 h 1873128"/>
                  <a:gd name="connsiteX5" fmla="*/ 1850613 w 1869513"/>
                  <a:gd name="connsiteY5" fmla="*/ 1159027 h 1873128"/>
                  <a:gd name="connsiteX6" fmla="*/ 925592 w 1869513"/>
                  <a:gd name="connsiteY6" fmla="*/ 1873128 h 1873128"/>
                  <a:gd name="connsiteX7" fmla="*/ 571 w 1869513"/>
                  <a:gd name="connsiteY7" fmla="*/ 1159027 h 1873128"/>
                  <a:gd name="connsiteX0" fmla="*/ 1132 w 1870074"/>
                  <a:gd name="connsiteY0" fmla="*/ 1168173 h 1882274"/>
                  <a:gd name="connsiteX1" fmla="*/ 741676 w 1870074"/>
                  <a:gd name="connsiteY1" fmla="*/ 94081 h 1882274"/>
                  <a:gd name="connsiteX2" fmla="*/ 765689 w 1870074"/>
                  <a:gd name="connsiteY2" fmla="*/ 55445 h 1882274"/>
                  <a:gd name="connsiteX3" fmla="*/ 1003426 w 1870074"/>
                  <a:gd name="connsiteY3" fmla="*/ 41948 h 1882274"/>
                  <a:gd name="connsiteX4" fmla="*/ 1383874 w 1870074"/>
                  <a:gd name="connsiteY4" fmla="*/ 506204 h 1882274"/>
                  <a:gd name="connsiteX5" fmla="*/ 1851174 w 1870074"/>
                  <a:gd name="connsiteY5" fmla="*/ 1168173 h 1882274"/>
                  <a:gd name="connsiteX6" fmla="*/ 926153 w 1870074"/>
                  <a:gd name="connsiteY6" fmla="*/ 1882274 h 1882274"/>
                  <a:gd name="connsiteX7" fmla="*/ 1132 w 1870074"/>
                  <a:gd name="connsiteY7" fmla="*/ 1168173 h 188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0074" h="1882274">
                    <a:moveTo>
                      <a:pt x="1132" y="1168173"/>
                    </a:moveTo>
                    <a:cubicBezTo>
                      <a:pt x="-29614" y="870141"/>
                      <a:pt x="574627" y="281785"/>
                      <a:pt x="741676" y="94081"/>
                    </a:cubicBezTo>
                    <a:cubicBezTo>
                      <a:pt x="881981" y="-99960"/>
                      <a:pt x="730359" y="68427"/>
                      <a:pt x="765689" y="55445"/>
                    </a:cubicBezTo>
                    <a:cubicBezTo>
                      <a:pt x="801019" y="42463"/>
                      <a:pt x="900395" y="-33179"/>
                      <a:pt x="1003426" y="41948"/>
                    </a:cubicBezTo>
                    <a:cubicBezTo>
                      <a:pt x="1106457" y="117075"/>
                      <a:pt x="1242583" y="318500"/>
                      <a:pt x="1383874" y="506204"/>
                    </a:cubicBezTo>
                    <a:cubicBezTo>
                      <a:pt x="1525165" y="693908"/>
                      <a:pt x="1966097" y="928096"/>
                      <a:pt x="1851174" y="1168173"/>
                    </a:cubicBezTo>
                    <a:cubicBezTo>
                      <a:pt x="1736251" y="1408250"/>
                      <a:pt x="1437028" y="1882274"/>
                      <a:pt x="926153" y="1882274"/>
                    </a:cubicBezTo>
                    <a:cubicBezTo>
                      <a:pt x="415278" y="1882274"/>
                      <a:pt x="31878" y="1466205"/>
                      <a:pt x="1132" y="1168173"/>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7411" name="קבוצה 4"/>
              <p:cNvGrpSpPr>
                <a:grpSpLocks/>
              </p:cNvGrpSpPr>
              <p:nvPr/>
            </p:nvGrpSpPr>
            <p:grpSpPr bwMode="auto">
              <a:xfrm>
                <a:off x="5568310" y="3214185"/>
                <a:ext cx="1938469" cy="1943007"/>
                <a:chOff x="5568310" y="3214185"/>
                <a:chExt cx="1938469" cy="1943007"/>
              </a:xfrm>
            </p:grpSpPr>
            <p:sp>
              <p:nvSpPr>
                <p:cNvPr id="108" name="אליפסה 107"/>
                <p:cNvSpPr/>
                <p:nvPr/>
              </p:nvSpPr>
              <p:spPr>
                <a:xfrm>
                  <a:off x="6155051" y="5013922"/>
                  <a:ext cx="505731"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9" name="אליפסה 108"/>
                <p:cNvSpPr/>
                <p:nvPr/>
              </p:nvSpPr>
              <p:spPr>
                <a:xfrm rot="20597985">
                  <a:off x="6671129" y="4942097"/>
                  <a:ext cx="504438"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0" name="אליפסה 109"/>
                <p:cNvSpPr/>
                <p:nvPr/>
              </p:nvSpPr>
              <p:spPr>
                <a:xfrm rot="18684703">
                  <a:off x="7045767" y="4660609"/>
                  <a:ext cx="504057" cy="14357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 name="אליפסה 110"/>
                <p:cNvSpPr/>
                <p:nvPr/>
              </p:nvSpPr>
              <p:spPr>
                <a:xfrm rot="1334620">
                  <a:off x="5706230" y="4889512"/>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a:xfrm rot="4064174">
                  <a:off x="5423802" y="4595203"/>
                  <a:ext cx="502774" cy="14227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a:xfrm rot="4820103">
                  <a:off x="7181583" y="4218112"/>
                  <a:ext cx="505339"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4" name="אליפסה 113"/>
                <p:cNvSpPr/>
                <p:nvPr/>
              </p:nvSpPr>
              <p:spPr>
                <a:xfrm rot="6812796">
                  <a:off x="5388237" y="4130255"/>
                  <a:ext cx="504056"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5" name="אליפסה 114"/>
                <p:cNvSpPr/>
                <p:nvPr/>
              </p:nvSpPr>
              <p:spPr>
                <a:xfrm rot="2873280">
                  <a:off x="6960401" y="3820516"/>
                  <a:ext cx="504056" cy="14357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6" name="אליפסה 115"/>
                <p:cNvSpPr/>
                <p:nvPr/>
              </p:nvSpPr>
              <p:spPr>
                <a:xfrm rot="19223730">
                  <a:off x="5628624" y="3744162"/>
                  <a:ext cx="503145"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7" name="אליפסה 116"/>
                <p:cNvSpPr/>
                <p:nvPr/>
              </p:nvSpPr>
              <p:spPr>
                <a:xfrm rot="3232018">
                  <a:off x="6624115" y="3422909"/>
                  <a:ext cx="505339"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8" name="אליפסה 117"/>
                <p:cNvSpPr/>
                <p:nvPr/>
              </p:nvSpPr>
              <p:spPr>
                <a:xfrm rot="18297469">
                  <a:off x="5903674" y="3394692"/>
                  <a:ext cx="505339" cy="14486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2" name="אליפסה 31"/>
              <p:cNvSpPr/>
              <p:nvPr/>
            </p:nvSpPr>
            <p:spPr>
              <a:xfrm rot="20622073">
                <a:off x="6792711" y="5629563"/>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a:xfrm>
                <a:off x="6279220" y="5692410"/>
                <a:ext cx="504438" cy="144932"/>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a:xfrm>
                <a:off x="5778662" y="5679584"/>
                <a:ext cx="503145"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a:xfrm rot="1154853">
                <a:off x="5285866" y="5567999"/>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a:xfrm>
                <a:off x="6307676" y="5165267"/>
                <a:ext cx="504438"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אליפסה 36"/>
              <p:cNvSpPr/>
              <p:nvPr/>
            </p:nvSpPr>
            <p:spPr>
              <a:xfrm rot="20268757">
                <a:off x="6806940" y="5085747"/>
                <a:ext cx="526426" cy="144933"/>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אליפסה 37"/>
              <p:cNvSpPr/>
              <p:nvPr/>
            </p:nvSpPr>
            <p:spPr>
              <a:xfrm rot="622208">
                <a:off x="5817465" y="5149876"/>
                <a:ext cx="504438" cy="14236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a:xfrm rot="1738219">
                <a:off x="5438491" y="4992118"/>
                <a:ext cx="473395" cy="126976"/>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אליפסה 39"/>
              <p:cNvSpPr/>
              <p:nvPr/>
            </p:nvSpPr>
            <p:spPr>
              <a:xfrm rot="19409033">
                <a:off x="7205316" y="4834360"/>
                <a:ext cx="504438" cy="143650"/>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אליפסה 40"/>
              <p:cNvSpPr/>
              <p:nvPr/>
            </p:nvSpPr>
            <p:spPr>
              <a:xfrm rot="19587144">
                <a:off x="7267401" y="5429480"/>
                <a:ext cx="501851" cy="14236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a:xfrm rot="3857913">
                <a:off x="5110802" y="4637528"/>
                <a:ext cx="505339" cy="14227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אליפסה 42"/>
              <p:cNvSpPr/>
              <p:nvPr/>
            </p:nvSpPr>
            <p:spPr>
              <a:xfrm rot="2953186">
                <a:off x="4877984" y="5265995"/>
                <a:ext cx="505339" cy="142277"/>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4" name="מחבר חץ ישר 43"/>
              <p:cNvCxnSpPr/>
              <p:nvPr/>
            </p:nvCxnSpPr>
            <p:spPr>
              <a:xfrm flipH="1">
                <a:off x="6539199" y="4563734"/>
                <a:ext cx="29749" cy="955526"/>
              </a:xfrm>
              <a:prstGeom prst="straightConnector1">
                <a:avLst/>
              </a:prstGeom>
              <a:ln w="25400">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flipV="1">
                <a:off x="6219722" y="4563734"/>
                <a:ext cx="20695" cy="955526"/>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1" name="חץ שמאלה 60"/>
              <p:cNvSpPr/>
              <p:nvPr/>
            </p:nvSpPr>
            <p:spPr>
              <a:xfrm rot="4022754">
                <a:off x="4724834" y="4293670"/>
                <a:ext cx="380928" cy="17202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2" name="TextBox 61"/>
              <p:cNvSpPr txBox="1"/>
              <p:nvPr/>
            </p:nvSpPr>
            <p:spPr>
              <a:xfrm>
                <a:off x="6462887" y="4462410"/>
                <a:ext cx="543241" cy="3706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dirty="0">
                    <a:solidFill>
                      <a:srgbClr val="00B0F0"/>
                    </a:solidFill>
                  </a:rPr>
                  <a:t>O</a:t>
                </a:r>
                <a:r>
                  <a:rPr lang="en-US" sz="900" dirty="0">
                    <a:solidFill>
                      <a:srgbClr val="00B0F0"/>
                    </a:solidFill>
                  </a:rPr>
                  <a:t>2</a:t>
                </a:r>
                <a:endParaRPr lang="he-IL" dirty="0">
                  <a:solidFill>
                    <a:srgbClr val="00B0F0"/>
                  </a:solidFill>
                </a:endParaRPr>
              </a:p>
            </p:txBody>
          </p:sp>
          <p:sp>
            <p:nvSpPr>
              <p:cNvPr id="63" name="TextBox 62"/>
              <p:cNvSpPr txBox="1"/>
              <p:nvPr/>
            </p:nvSpPr>
            <p:spPr>
              <a:xfrm>
                <a:off x="5543258" y="4416237"/>
                <a:ext cx="697159" cy="36938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dirty="0">
                    <a:solidFill>
                      <a:srgbClr val="FF6600"/>
                    </a:solidFill>
                  </a:rPr>
                  <a:t>CO</a:t>
                </a:r>
                <a:r>
                  <a:rPr lang="en-US" sz="900" dirty="0">
                    <a:solidFill>
                      <a:srgbClr val="FF6600"/>
                    </a:solidFill>
                  </a:rPr>
                  <a:t>2</a:t>
                </a:r>
                <a:endParaRPr lang="he-IL" dirty="0">
                  <a:solidFill>
                    <a:srgbClr val="FF6600"/>
                  </a:solidFill>
                </a:endParaRPr>
              </a:p>
            </p:txBody>
          </p:sp>
        </p:grpSp>
        <p:sp>
          <p:nvSpPr>
            <p:cNvPr id="9" name="אליפסה 8"/>
            <p:cNvSpPr/>
            <p:nvPr/>
          </p:nvSpPr>
          <p:spPr bwMode="auto">
            <a:xfrm rot="17488025">
              <a:off x="5408880" y="3347541"/>
              <a:ext cx="505148" cy="145406"/>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אליפסה 9"/>
            <p:cNvSpPr/>
            <p:nvPr/>
          </p:nvSpPr>
          <p:spPr bwMode="auto">
            <a:xfrm rot="15154029">
              <a:off x="2569486" y="3732191"/>
              <a:ext cx="503866" cy="144084"/>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אליפסה 10"/>
            <p:cNvSpPr/>
            <p:nvPr/>
          </p:nvSpPr>
          <p:spPr bwMode="auto">
            <a:xfrm rot="18669192">
              <a:off x="5569467" y="4022607"/>
              <a:ext cx="503866" cy="142762"/>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אליפסה 11"/>
            <p:cNvSpPr/>
            <p:nvPr/>
          </p:nvSpPr>
          <p:spPr bwMode="auto">
            <a:xfrm rot="17623848">
              <a:off x="5833160" y="3571949"/>
              <a:ext cx="502584" cy="142762"/>
            </a:xfrm>
            <a:prstGeom prst="ellipse">
              <a:avLst/>
            </a:prstGeom>
            <a:solidFill>
              <a:srgbClr val="FFFF9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7350" name="קבוצה 7169"/>
          <p:cNvGrpSpPr>
            <a:grpSpLocks/>
          </p:cNvGrpSpPr>
          <p:nvPr/>
        </p:nvGrpSpPr>
        <p:grpSpPr bwMode="auto">
          <a:xfrm>
            <a:off x="5502275" y="2998788"/>
            <a:ext cx="2479675" cy="2427287"/>
            <a:chOff x="5501524" y="2998515"/>
            <a:chExt cx="2479714" cy="2427954"/>
          </a:xfrm>
        </p:grpSpPr>
        <p:grpSp>
          <p:nvGrpSpPr>
            <p:cNvPr id="57362" name="קבוצה 118"/>
            <p:cNvGrpSpPr>
              <a:grpSpLocks/>
            </p:cNvGrpSpPr>
            <p:nvPr/>
          </p:nvGrpSpPr>
          <p:grpSpPr bwMode="auto">
            <a:xfrm rot="5400000">
              <a:off x="6321690" y="2948558"/>
              <a:ext cx="839381" cy="2479714"/>
              <a:chOff x="3409555" y="2719239"/>
              <a:chExt cx="925076" cy="2479714"/>
            </a:xfrm>
          </p:grpSpPr>
          <p:grpSp>
            <p:nvGrpSpPr>
              <p:cNvPr id="57391" name="קבוצה 119"/>
              <p:cNvGrpSpPr>
                <a:grpSpLocks/>
              </p:cNvGrpSpPr>
              <p:nvPr/>
            </p:nvGrpSpPr>
            <p:grpSpPr bwMode="auto">
              <a:xfrm>
                <a:off x="3409555" y="2719239"/>
                <a:ext cx="925076" cy="2479714"/>
                <a:chOff x="4807537" y="3970619"/>
                <a:chExt cx="925076" cy="2479714"/>
              </a:xfrm>
            </p:grpSpPr>
            <p:pic>
              <p:nvPicPr>
                <p:cNvPr id="122" name="Picture 12"/>
                <p:cNvPicPr>
                  <a:picLocks noChangeAspect="1" noChangeArrowheads="1"/>
                </p:cNvPicPr>
                <p:nvPr/>
              </p:nvPicPr>
              <p:blipFill>
                <a:blip r:embed="rId5" cstate="email">
                  <a:extLst/>
                </a:blip>
                <a:srcRect/>
                <a:stretch>
                  <a:fillRect/>
                </a:stretch>
              </p:blipFill>
              <p:spPr bwMode="auto">
                <a:xfrm rot="2337744">
                  <a:off x="4807537" y="5549600"/>
                  <a:ext cx="925076" cy="900733"/>
                </a:xfrm>
                <a:prstGeom prst="rect">
                  <a:avLst/>
                </a:prstGeom>
                <a:noFill/>
                <a:ln>
                  <a:noFill/>
                </a:ln>
                <a:effectLst/>
                <a:scene3d>
                  <a:camera prst="isometricOffAxis1Left"/>
                  <a:lightRig rig="threePt" dir="t"/>
                </a:scene3d>
                <a:extLst/>
              </p:spPr>
            </p:pic>
            <p:pic>
              <p:nvPicPr>
                <p:cNvPr id="5739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36157">
                  <a:off x="4851398" y="4902778"/>
                  <a:ext cx="821924" cy="8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29254">
                  <a:off x="4917413" y="4022178"/>
                  <a:ext cx="689892" cy="6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פחית 124"/>
                <p:cNvSpPr/>
                <p:nvPr/>
              </p:nvSpPr>
              <p:spPr>
                <a:xfrm>
                  <a:off x="4887971" y="4035706"/>
                  <a:ext cx="764774" cy="2303499"/>
                </a:xfrm>
                <a:prstGeom prst="can">
                  <a:avLst/>
                </a:prstGeom>
                <a:solidFill>
                  <a:srgbClr val="CC9900">
                    <a:alpha val="64000"/>
                  </a:srgbClr>
                </a:solidFill>
                <a:ln w="25400" cap="flat" cmpd="sng" algn="ctr">
                  <a:solidFill>
                    <a:srgbClr val="4F81BD">
                      <a:shade val="50000"/>
                    </a:srgbClr>
                  </a:solidFill>
                  <a:prstDash val="solid"/>
                </a:ln>
                <a:effectLst/>
              </p:spPr>
              <p:txBody>
                <a:bodyPr rtlCol="1" anchor="ct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126" name="צורה חופשית 125"/>
                <p:cNvSpPr/>
                <p:nvPr/>
              </p:nvSpPr>
              <p:spPr>
                <a:xfrm>
                  <a:off x="4868722" y="4123021"/>
                  <a:ext cx="784024" cy="1027128"/>
                </a:xfrm>
                <a:custGeom>
                  <a:avLst/>
                  <a:gdLst>
                    <a:gd name="connsiteX0" fmla="*/ 627440 w 966631"/>
                    <a:gd name="connsiteY0" fmla="*/ 233416 h 1026508"/>
                    <a:gd name="connsiteX1" fmla="*/ 953117 w 966631"/>
                    <a:gd name="connsiteY1" fmla="*/ 83104 h 1026508"/>
                    <a:gd name="connsiteX2" fmla="*/ 727648 w 966631"/>
                    <a:gd name="connsiteY2" fmla="*/ 20474 h 1026508"/>
                    <a:gd name="connsiteX3" fmla="*/ 539758 w 966631"/>
                    <a:gd name="connsiteY3" fmla="*/ 7948 h 1026508"/>
                    <a:gd name="connsiteX4" fmla="*/ 427024 w 966631"/>
                    <a:gd name="connsiteY4" fmla="*/ 133208 h 1026508"/>
                    <a:gd name="connsiteX5" fmla="*/ 502180 w 966631"/>
                    <a:gd name="connsiteY5" fmla="*/ 233416 h 1026508"/>
                    <a:gd name="connsiteX6" fmla="*/ 539758 w 966631"/>
                    <a:gd name="connsiteY6" fmla="*/ 245942 h 1026508"/>
                    <a:gd name="connsiteX7" fmla="*/ 539758 w 966631"/>
                    <a:gd name="connsiteY7" fmla="*/ 245942 h 1026508"/>
                    <a:gd name="connsiteX8" fmla="*/ 401972 w 966631"/>
                    <a:gd name="connsiteY8" fmla="*/ 158260 h 1026508"/>
                    <a:gd name="connsiteX9" fmla="*/ 339342 w 966631"/>
                    <a:gd name="connsiteY9" fmla="*/ 145734 h 1026508"/>
                    <a:gd name="connsiteX10" fmla="*/ 251659 w 966631"/>
                    <a:gd name="connsiteY10" fmla="*/ 220890 h 1026508"/>
                    <a:gd name="connsiteX11" fmla="*/ 226607 w 966631"/>
                    <a:gd name="connsiteY11" fmla="*/ 371203 h 1026508"/>
                    <a:gd name="connsiteX12" fmla="*/ 251659 w 966631"/>
                    <a:gd name="connsiteY12" fmla="*/ 408781 h 1026508"/>
                    <a:gd name="connsiteX13" fmla="*/ 314289 w 966631"/>
                    <a:gd name="connsiteY13" fmla="*/ 408781 h 1026508"/>
                    <a:gd name="connsiteX14" fmla="*/ 427024 w 966631"/>
                    <a:gd name="connsiteY14" fmla="*/ 408781 h 1026508"/>
                    <a:gd name="connsiteX15" fmla="*/ 452076 w 966631"/>
                    <a:gd name="connsiteY15" fmla="*/ 408781 h 1026508"/>
                    <a:gd name="connsiteX16" fmla="*/ 464602 w 966631"/>
                    <a:gd name="connsiteY16" fmla="*/ 408781 h 1026508"/>
                    <a:gd name="connsiteX17" fmla="*/ 502180 w 966631"/>
                    <a:gd name="connsiteY17" fmla="*/ 496463 h 1026508"/>
                    <a:gd name="connsiteX18" fmla="*/ 502180 w 966631"/>
                    <a:gd name="connsiteY18" fmla="*/ 596671 h 1026508"/>
                    <a:gd name="connsiteX19" fmla="*/ 452076 w 966631"/>
                    <a:gd name="connsiteY19" fmla="*/ 671827 h 1026508"/>
                    <a:gd name="connsiteX20" fmla="*/ 401972 w 966631"/>
                    <a:gd name="connsiteY20" fmla="*/ 671827 h 1026508"/>
                    <a:gd name="connsiteX21" fmla="*/ 289237 w 966631"/>
                    <a:gd name="connsiteY21" fmla="*/ 671827 h 1026508"/>
                    <a:gd name="connsiteX22" fmla="*/ 276711 w 966631"/>
                    <a:gd name="connsiteY22" fmla="*/ 584145 h 1026508"/>
                    <a:gd name="connsiteX23" fmla="*/ 239133 w 966631"/>
                    <a:gd name="connsiteY23" fmla="*/ 508989 h 1026508"/>
                    <a:gd name="connsiteX24" fmla="*/ 239133 w 966631"/>
                    <a:gd name="connsiteY24" fmla="*/ 458885 h 1026508"/>
                    <a:gd name="connsiteX25" fmla="*/ 251659 w 966631"/>
                    <a:gd name="connsiteY25" fmla="*/ 446359 h 1026508"/>
                    <a:gd name="connsiteX26" fmla="*/ 239133 w 966631"/>
                    <a:gd name="connsiteY26" fmla="*/ 408781 h 1026508"/>
                    <a:gd name="connsiteX27" fmla="*/ 226607 w 966631"/>
                    <a:gd name="connsiteY27" fmla="*/ 396255 h 1026508"/>
                    <a:gd name="connsiteX28" fmla="*/ 101347 w 966631"/>
                    <a:gd name="connsiteY28" fmla="*/ 433833 h 1026508"/>
                    <a:gd name="connsiteX29" fmla="*/ 1139 w 966631"/>
                    <a:gd name="connsiteY29" fmla="*/ 546567 h 1026508"/>
                    <a:gd name="connsiteX30" fmla="*/ 51243 w 966631"/>
                    <a:gd name="connsiteY30" fmla="*/ 609197 h 1026508"/>
                    <a:gd name="connsiteX31" fmla="*/ 113873 w 966631"/>
                    <a:gd name="connsiteY31" fmla="*/ 671827 h 1026508"/>
                    <a:gd name="connsiteX32" fmla="*/ 239133 w 966631"/>
                    <a:gd name="connsiteY32" fmla="*/ 671827 h 1026508"/>
                    <a:gd name="connsiteX33" fmla="*/ 314289 w 966631"/>
                    <a:gd name="connsiteY33" fmla="*/ 671827 h 1026508"/>
                    <a:gd name="connsiteX34" fmla="*/ 314289 w 966631"/>
                    <a:gd name="connsiteY34" fmla="*/ 671827 h 1026508"/>
                    <a:gd name="connsiteX35" fmla="*/ 351868 w 966631"/>
                    <a:gd name="connsiteY35" fmla="*/ 909822 h 1026508"/>
                    <a:gd name="connsiteX36" fmla="*/ 251659 w 966631"/>
                    <a:gd name="connsiteY36" fmla="*/ 1022556 h 1026508"/>
                    <a:gd name="connsiteX37" fmla="*/ 138925 w 966631"/>
                    <a:gd name="connsiteY37" fmla="*/ 959926 h 1026508"/>
                    <a:gd name="connsiteX38" fmla="*/ 88821 w 966631"/>
                    <a:gd name="connsiteY38" fmla="*/ 772035 h 1026508"/>
                    <a:gd name="connsiteX39" fmla="*/ 88821 w 966631"/>
                    <a:gd name="connsiteY39" fmla="*/ 772035 h 1026508"/>
                    <a:gd name="connsiteX40" fmla="*/ 138925 w 966631"/>
                    <a:gd name="connsiteY40" fmla="*/ 721931 h 1026508"/>
                    <a:gd name="connsiteX41" fmla="*/ 101347 w 966631"/>
                    <a:gd name="connsiteY41" fmla="*/ 671827 h 1026508"/>
                    <a:gd name="connsiteX42" fmla="*/ 339342 w 966631"/>
                    <a:gd name="connsiteY42" fmla="*/ 671827 h 1026508"/>
                    <a:gd name="connsiteX43" fmla="*/ 339342 w 966631"/>
                    <a:gd name="connsiteY43" fmla="*/ 797087 h 1026508"/>
                    <a:gd name="connsiteX44" fmla="*/ 351868 w 966631"/>
                    <a:gd name="connsiteY44" fmla="*/ 859718 h 1026508"/>
                    <a:gd name="connsiteX45" fmla="*/ 401972 w 966631"/>
                    <a:gd name="connsiteY45" fmla="*/ 909822 h 1026508"/>
                    <a:gd name="connsiteX46" fmla="*/ 464602 w 966631"/>
                    <a:gd name="connsiteY46" fmla="*/ 922348 h 1026508"/>
                    <a:gd name="connsiteX47" fmla="*/ 539758 w 966631"/>
                    <a:gd name="connsiteY47" fmla="*/ 922348 h 1026508"/>
                    <a:gd name="connsiteX48" fmla="*/ 577336 w 966631"/>
                    <a:gd name="connsiteY48" fmla="*/ 859718 h 1026508"/>
                    <a:gd name="connsiteX49" fmla="*/ 577336 w 966631"/>
                    <a:gd name="connsiteY49" fmla="*/ 797087 h 1026508"/>
                    <a:gd name="connsiteX50" fmla="*/ 552284 w 966631"/>
                    <a:gd name="connsiteY50" fmla="*/ 721931 h 1026508"/>
                    <a:gd name="connsiteX51" fmla="*/ 502180 w 966631"/>
                    <a:gd name="connsiteY51" fmla="*/ 671827 h 1026508"/>
                    <a:gd name="connsiteX52" fmla="*/ 489654 w 966631"/>
                    <a:gd name="connsiteY52" fmla="*/ 671827 h 1026508"/>
                    <a:gd name="connsiteX53" fmla="*/ 514706 w 966631"/>
                    <a:gd name="connsiteY53" fmla="*/ 546567 h 1026508"/>
                    <a:gd name="connsiteX54" fmla="*/ 577336 w 966631"/>
                    <a:gd name="connsiteY54" fmla="*/ 571619 h 1026508"/>
                    <a:gd name="connsiteX55" fmla="*/ 677544 w 966631"/>
                    <a:gd name="connsiteY55" fmla="*/ 584145 h 1026508"/>
                    <a:gd name="connsiteX56" fmla="*/ 740174 w 966631"/>
                    <a:gd name="connsiteY56" fmla="*/ 671827 h 1026508"/>
                    <a:gd name="connsiteX57" fmla="*/ 727648 w 966631"/>
                    <a:gd name="connsiteY57" fmla="*/ 772035 h 1026508"/>
                    <a:gd name="connsiteX58" fmla="*/ 690070 w 966631"/>
                    <a:gd name="connsiteY58" fmla="*/ 834666 h 1026508"/>
                    <a:gd name="connsiteX59" fmla="*/ 627440 w 966631"/>
                    <a:gd name="connsiteY59" fmla="*/ 859718 h 1026508"/>
                    <a:gd name="connsiteX60" fmla="*/ 589862 w 966631"/>
                    <a:gd name="connsiteY60" fmla="*/ 859718 h 1026508"/>
                    <a:gd name="connsiteX61" fmla="*/ 589862 w 966631"/>
                    <a:gd name="connsiteY61" fmla="*/ 984978 h 1026508"/>
                    <a:gd name="connsiteX62" fmla="*/ 677544 w 966631"/>
                    <a:gd name="connsiteY62" fmla="*/ 1022556 h 1026508"/>
                    <a:gd name="connsiteX63" fmla="*/ 790278 w 966631"/>
                    <a:gd name="connsiteY63" fmla="*/ 1022556 h 1026508"/>
                    <a:gd name="connsiteX64" fmla="*/ 877961 w 966631"/>
                    <a:gd name="connsiteY64" fmla="*/ 997504 h 1026508"/>
                    <a:gd name="connsiteX65" fmla="*/ 903013 w 966631"/>
                    <a:gd name="connsiteY65" fmla="*/ 897296 h 1026508"/>
                    <a:gd name="connsiteX66" fmla="*/ 852909 w 966631"/>
                    <a:gd name="connsiteY66" fmla="*/ 809614 h 1026508"/>
                    <a:gd name="connsiteX67" fmla="*/ 827857 w 966631"/>
                    <a:gd name="connsiteY67" fmla="*/ 784561 h 1026508"/>
                    <a:gd name="connsiteX68" fmla="*/ 740174 w 966631"/>
                    <a:gd name="connsiteY68" fmla="*/ 797087 h 1026508"/>
                    <a:gd name="connsiteX69" fmla="*/ 702596 w 966631"/>
                    <a:gd name="connsiteY69" fmla="*/ 822140 h 1026508"/>
                    <a:gd name="connsiteX70" fmla="*/ 727648 w 966631"/>
                    <a:gd name="connsiteY70" fmla="*/ 734457 h 1026508"/>
                    <a:gd name="connsiteX71" fmla="*/ 702596 w 966631"/>
                    <a:gd name="connsiteY71" fmla="*/ 634249 h 1026508"/>
                    <a:gd name="connsiteX72" fmla="*/ 765226 w 966631"/>
                    <a:gd name="connsiteY72" fmla="*/ 534041 h 1026508"/>
                    <a:gd name="connsiteX73" fmla="*/ 827857 w 966631"/>
                    <a:gd name="connsiteY73" fmla="*/ 508989 h 1026508"/>
                    <a:gd name="connsiteX74" fmla="*/ 890487 w 966631"/>
                    <a:gd name="connsiteY74" fmla="*/ 534041 h 1026508"/>
                    <a:gd name="connsiteX75" fmla="*/ 940591 w 966631"/>
                    <a:gd name="connsiteY75" fmla="*/ 596671 h 1026508"/>
                    <a:gd name="connsiteX76" fmla="*/ 965643 w 966631"/>
                    <a:gd name="connsiteY76" fmla="*/ 671827 h 1026508"/>
                    <a:gd name="connsiteX77" fmla="*/ 953117 w 966631"/>
                    <a:gd name="connsiteY77" fmla="*/ 822140 h 1026508"/>
                    <a:gd name="connsiteX78" fmla="*/ 877961 w 966631"/>
                    <a:gd name="connsiteY78" fmla="*/ 872244 h 1026508"/>
                    <a:gd name="connsiteX79" fmla="*/ 877961 w 966631"/>
                    <a:gd name="connsiteY79" fmla="*/ 859718 h 1026508"/>
                    <a:gd name="connsiteX80" fmla="*/ 840383 w 966631"/>
                    <a:gd name="connsiteY80" fmla="*/ 859718 h 102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6631" h="1026508">
                      <a:moveTo>
                        <a:pt x="627440" y="233416"/>
                      </a:moveTo>
                      <a:cubicBezTo>
                        <a:pt x="781928" y="176005"/>
                        <a:pt x="936416" y="118594"/>
                        <a:pt x="953117" y="83104"/>
                      </a:cubicBezTo>
                      <a:cubicBezTo>
                        <a:pt x="969818" y="47614"/>
                        <a:pt x="796541" y="33000"/>
                        <a:pt x="727648" y="20474"/>
                      </a:cubicBezTo>
                      <a:cubicBezTo>
                        <a:pt x="658755" y="7948"/>
                        <a:pt x="589862" y="-10841"/>
                        <a:pt x="539758" y="7948"/>
                      </a:cubicBezTo>
                      <a:cubicBezTo>
                        <a:pt x="489654" y="26737"/>
                        <a:pt x="433287" y="95630"/>
                        <a:pt x="427024" y="133208"/>
                      </a:cubicBezTo>
                      <a:cubicBezTo>
                        <a:pt x="420761" y="170786"/>
                        <a:pt x="483391" y="214627"/>
                        <a:pt x="502180" y="233416"/>
                      </a:cubicBezTo>
                      <a:cubicBezTo>
                        <a:pt x="520969" y="252205"/>
                        <a:pt x="539758" y="245942"/>
                        <a:pt x="539758" y="245942"/>
                      </a:cubicBezTo>
                      <a:lnTo>
                        <a:pt x="539758" y="245942"/>
                      </a:lnTo>
                      <a:cubicBezTo>
                        <a:pt x="516794" y="231328"/>
                        <a:pt x="435375" y="174961"/>
                        <a:pt x="401972" y="158260"/>
                      </a:cubicBezTo>
                      <a:cubicBezTo>
                        <a:pt x="368569" y="141559"/>
                        <a:pt x="364394" y="135296"/>
                        <a:pt x="339342" y="145734"/>
                      </a:cubicBezTo>
                      <a:cubicBezTo>
                        <a:pt x="314290" y="156172"/>
                        <a:pt x="270448" y="183312"/>
                        <a:pt x="251659" y="220890"/>
                      </a:cubicBezTo>
                      <a:cubicBezTo>
                        <a:pt x="232870" y="258468"/>
                        <a:pt x="226607" y="339888"/>
                        <a:pt x="226607" y="371203"/>
                      </a:cubicBezTo>
                      <a:cubicBezTo>
                        <a:pt x="226607" y="402518"/>
                        <a:pt x="237045" y="402518"/>
                        <a:pt x="251659" y="408781"/>
                      </a:cubicBezTo>
                      <a:cubicBezTo>
                        <a:pt x="266273" y="415044"/>
                        <a:pt x="314289" y="408781"/>
                        <a:pt x="314289" y="408781"/>
                      </a:cubicBezTo>
                      <a:lnTo>
                        <a:pt x="427024" y="408781"/>
                      </a:lnTo>
                      <a:lnTo>
                        <a:pt x="452076" y="408781"/>
                      </a:lnTo>
                      <a:cubicBezTo>
                        <a:pt x="458339" y="408781"/>
                        <a:pt x="456251" y="394167"/>
                        <a:pt x="464602" y="408781"/>
                      </a:cubicBezTo>
                      <a:cubicBezTo>
                        <a:pt x="472953" y="423395"/>
                        <a:pt x="495917" y="465148"/>
                        <a:pt x="502180" y="496463"/>
                      </a:cubicBezTo>
                      <a:cubicBezTo>
                        <a:pt x="508443" y="527778"/>
                        <a:pt x="510531" y="567444"/>
                        <a:pt x="502180" y="596671"/>
                      </a:cubicBezTo>
                      <a:cubicBezTo>
                        <a:pt x="493829" y="625898"/>
                        <a:pt x="468777" y="659301"/>
                        <a:pt x="452076" y="671827"/>
                      </a:cubicBezTo>
                      <a:cubicBezTo>
                        <a:pt x="435375" y="684353"/>
                        <a:pt x="401972" y="671827"/>
                        <a:pt x="401972" y="671827"/>
                      </a:cubicBezTo>
                      <a:cubicBezTo>
                        <a:pt x="374832" y="671827"/>
                        <a:pt x="310114" y="686441"/>
                        <a:pt x="289237" y="671827"/>
                      </a:cubicBezTo>
                      <a:cubicBezTo>
                        <a:pt x="268360" y="657213"/>
                        <a:pt x="285062" y="611285"/>
                        <a:pt x="276711" y="584145"/>
                      </a:cubicBezTo>
                      <a:cubicBezTo>
                        <a:pt x="268360" y="557005"/>
                        <a:pt x="245396" y="529866"/>
                        <a:pt x="239133" y="508989"/>
                      </a:cubicBezTo>
                      <a:cubicBezTo>
                        <a:pt x="232870" y="488112"/>
                        <a:pt x="237045" y="469323"/>
                        <a:pt x="239133" y="458885"/>
                      </a:cubicBezTo>
                      <a:cubicBezTo>
                        <a:pt x="241221" y="448447"/>
                        <a:pt x="251659" y="454710"/>
                        <a:pt x="251659" y="446359"/>
                      </a:cubicBezTo>
                      <a:cubicBezTo>
                        <a:pt x="251659" y="438008"/>
                        <a:pt x="243308" y="417132"/>
                        <a:pt x="239133" y="408781"/>
                      </a:cubicBezTo>
                      <a:cubicBezTo>
                        <a:pt x="234958" y="400430"/>
                        <a:pt x="249571" y="392080"/>
                        <a:pt x="226607" y="396255"/>
                      </a:cubicBezTo>
                      <a:cubicBezTo>
                        <a:pt x="203643" y="400430"/>
                        <a:pt x="138925" y="408781"/>
                        <a:pt x="101347" y="433833"/>
                      </a:cubicBezTo>
                      <a:cubicBezTo>
                        <a:pt x="63769" y="458885"/>
                        <a:pt x="9490" y="517340"/>
                        <a:pt x="1139" y="546567"/>
                      </a:cubicBezTo>
                      <a:cubicBezTo>
                        <a:pt x="-7212" y="575794"/>
                        <a:pt x="32454" y="588320"/>
                        <a:pt x="51243" y="609197"/>
                      </a:cubicBezTo>
                      <a:cubicBezTo>
                        <a:pt x="70032" y="630074"/>
                        <a:pt x="82558" y="661389"/>
                        <a:pt x="113873" y="671827"/>
                      </a:cubicBezTo>
                      <a:cubicBezTo>
                        <a:pt x="145188" y="682265"/>
                        <a:pt x="239133" y="671827"/>
                        <a:pt x="239133" y="671827"/>
                      </a:cubicBezTo>
                      <a:lnTo>
                        <a:pt x="314289" y="671827"/>
                      </a:lnTo>
                      <a:lnTo>
                        <a:pt x="314289" y="671827"/>
                      </a:lnTo>
                      <a:cubicBezTo>
                        <a:pt x="320552" y="711493"/>
                        <a:pt x="362306" y="851367"/>
                        <a:pt x="351868" y="909822"/>
                      </a:cubicBezTo>
                      <a:cubicBezTo>
                        <a:pt x="341430" y="968277"/>
                        <a:pt x="287150" y="1014205"/>
                        <a:pt x="251659" y="1022556"/>
                      </a:cubicBezTo>
                      <a:cubicBezTo>
                        <a:pt x="216168" y="1030907"/>
                        <a:pt x="166065" y="1001680"/>
                        <a:pt x="138925" y="959926"/>
                      </a:cubicBezTo>
                      <a:cubicBezTo>
                        <a:pt x="111785" y="918173"/>
                        <a:pt x="88821" y="772035"/>
                        <a:pt x="88821" y="772035"/>
                      </a:cubicBezTo>
                      <a:lnTo>
                        <a:pt x="88821" y="772035"/>
                      </a:lnTo>
                      <a:cubicBezTo>
                        <a:pt x="97172" y="763684"/>
                        <a:pt x="136837" y="738632"/>
                        <a:pt x="138925" y="721931"/>
                      </a:cubicBezTo>
                      <a:cubicBezTo>
                        <a:pt x="141013" y="705230"/>
                        <a:pt x="67944" y="680178"/>
                        <a:pt x="101347" y="671827"/>
                      </a:cubicBezTo>
                      <a:cubicBezTo>
                        <a:pt x="134750" y="663476"/>
                        <a:pt x="299676" y="650950"/>
                        <a:pt x="339342" y="671827"/>
                      </a:cubicBezTo>
                      <a:cubicBezTo>
                        <a:pt x="379008" y="692704"/>
                        <a:pt x="337254" y="765772"/>
                        <a:pt x="339342" y="797087"/>
                      </a:cubicBezTo>
                      <a:cubicBezTo>
                        <a:pt x="341430" y="828402"/>
                        <a:pt x="341430" y="840929"/>
                        <a:pt x="351868" y="859718"/>
                      </a:cubicBezTo>
                      <a:cubicBezTo>
                        <a:pt x="362306" y="878507"/>
                        <a:pt x="383183" y="899384"/>
                        <a:pt x="401972" y="909822"/>
                      </a:cubicBezTo>
                      <a:cubicBezTo>
                        <a:pt x="420761" y="920260"/>
                        <a:pt x="441638" y="920260"/>
                        <a:pt x="464602" y="922348"/>
                      </a:cubicBezTo>
                      <a:cubicBezTo>
                        <a:pt x="487566" y="924436"/>
                        <a:pt x="520969" y="932786"/>
                        <a:pt x="539758" y="922348"/>
                      </a:cubicBezTo>
                      <a:cubicBezTo>
                        <a:pt x="558547" y="911910"/>
                        <a:pt x="571073" y="880595"/>
                        <a:pt x="577336" y="859718"/>
                      </a:cubicBezTo>
                      <a:cubicBezTo>
                        <a:pt x="583599" y="838841"/>
                        <a:pt x="581511" y="820051"/>
                        <a:pt x="577336" y="797087"/>
                      </a:cubicBezTo>
                      <a:cubicBezTo>
                        <a:pt x="573161" y="774123"/>
                        <a:pt x="564810" y="742808"/>
                        <a:pt x="552284" y="721931"/>
                      </a:cubicBezTo>
                      <a:cubicBezTo>
                        <a:pt x="539758" y="701054"/>
                        <a:pt x="512618" y="680178"/>
                        <a:pt x="502180" y="671827"/>
                      </a:cubicBezTo>
                      <a:cubicBezTo>
                        <a:pt x="491742" y="663476"/>
                        <a:pt x="487566" y="692704"/>
                        <a:pt x="489654" y="671827"/>
                      </a:cubicBezTo>
                      <a:cubicBezTo>
                        <a:pt x="491742" y="650950"/>
                        <a:pt x="500092" y="563268"/>
                        <a:pt x="514706" y="546567"/>
                      </a:cubicBezTo>
                      <a:cubicBezTo>
                        <a:pt x="529320" y="529866"/>
                        <a:pt x="550196" y="565356"/>
                        <a:pt x="577336" y="571619"/>
                      </a:cubicBezTo>
                      <a:cubicBezTo>
                        <a:pt x="604476" y="577882"/>
                        <a:pt x="650404" y="567444"/>
                        <a:pt x="677544" y="584145"/>
                      </a:cubicBezTo>
                      <a:cubicBezTo>
                        <a:pt x="704684" y="600846"/>
                        <a:pt x="731823" y="640512"/>
                        <a:pt x="740174" y="671827"/>
                      </a:cubicBezTo>
                      <a:cubicBezTo>
                        <a:pt x="748525" y="703142"/>
                        <a:pt x="735999" y="744895"/>
                        <a:pt x="727648" y="772035"/>
                      </a:cubicBezTo>
                      <a:cubicBezTo>
                        <a:pt x="719297" y="799175"/>
                        <a:pt x="706771" y="820052"/>
                        <a:pt x="690070" y="834666"/>
                      </a:cubicBezTo>
                      <a:cubicBezTo>
                        <a:pt x="673369" y="849280"/>
                        <a:pt x="644141" y="855543"/>
                        <a:pt x="627440" y="859718"/>
                      </a:cubicBezTo>
                      <a:cubicBezTo>
                        <a:pt x="610739" y="863893"/>
                        <a:pt x="596125" y="838841"/>
                        <a:pt x="589862" y="859718"/>
                      </a:cubicBezTo>
                      <a:cubicBezTo>
                        <a:pt x="583599" y="880595"/>
                        <a:pt x="575248" y="957838"/>
                        <a:pt x="589862" y="984978"/>
                      </a:cubicBezTo>
                      <a:cubicBezTo>
                        <a:pt x="604476" y="1012118"/>
                        <a:pt x="644141" y="1016293"/>
                        <a:pt x="677544" y="1022556"/>
                      </a:cubicBezTo>
                      <a:cubicBezTo>
                        <a:pt x="710947" y="1028819"/>
                        <a:pt x="756875" y="1026731"/>
                        <a:pt x="790278" y="1022556"/>
                      </a:cubicBezTo>
                      <a:cubicBezTo>
                        <a:pt x="823681" y="1018381"/>
                        <a:pt x="859172" y="1018381"/>
                        <a:pt x="877961" y="997504"/>
                      </a:cubicBezTo>
                      <a:cubicBezTo>
                        <a:pt x="896750" y="976627"/>
                        <a:pt x="907188" y="928611"/>
                        <a:pt x="903013" y="897296"/>
                      </a:cubicBezTo>
                      <a:cubicBezTo>
                        <a:pt x="898838" y="865981"/>
                        <a:pt x="865435" y="828403"/>
                        <a:pt x="852909" y="809614"/>
                      </a:cubicBezTo>
                      <a:cubicBezTo>
                        <a:pt x="840383" y="790825"/>
                        <a:pt x="846646" y="786649"/>
                        <a:pt x="827857" y="784561"/>
                      </a:cubicBezTo>
                      <a:cubicBezTo>
                        <a:pt x="809068" y="782473"/>
                        <a:pt x="761051" y="790824"/>
                        <a:pt x="740174" y="797087"/>
                      </a:cubicBezTo>
                      <a:cubicBezTo>
                        <a:pt x="719297" y="803350"/>
                        <a:pt x="704684" y="832578"/>
                        <a:pt x="702596" y="822140"/>
                      </a:cubicBezTo>
                      <a:cubicBezTo>
                        <a:pt x="700508" y="811702"/>
                        <a:pt x="727648" y="765772"/>
                        <a:pt x="727648" y="734457"/>
                      </a:cubicBezTo>
                      <a:cubicBezTo>
                        <a:pt x="727648" y="703142"/>
                        <a:pt x="696333" y="667652"/>
                        <a:pt x="702596" y="634249"/>
                      </a:cubicBezTo>
                      <a:cubicBezTo>
                        <a:pt x="708859" y="600846"/>
                        <a:pt x="744349" y="554918"/>
                        <a:pt x="765226" y="534041"/>
                      </a:cubicBezTo>
                      <a:cubicBezTo>
                        <a:pt x="786103" y="513164"/>
                        <a:pt x="806980" y="508989"/>
                        <a:pt x="827857" y="508989"/>
                      </a:cubicBezTo>
                      <a:cubicBezTo>
                        <a:pt x="848734" y="508989"/>
                        <a:pt x="871698" y="519427"/>
                        <a:pt x="890487" y="534041"/>
                      </a:cubicBezTo>
                      <a:cubicBezTo>
                        <a:pt x="909276" y="548655"/>
                        <a:pt x="928065" y="573707"/>
                        <a:pt x="940591" y="596671"/>
                      </a:cubicBezTo>
                      <a:cubicBezTo>
                        <a:pt x="953117" y="619635"/>
                        <a:pt x="963555" y="634249"/>
                        <a:pt x="965643" y="671827"/>
                      </a:cubicBezTo>
                      <a:cubicBezTo>
                        <a:pt x="967731" y="709405"/>
                        <a:pt x="967731" y="788737"/>
                        <a:pt x="953117" y="822140"/>
                      </a:cubicBezTo>
                      <a:cubicBezTo>
                        <a:pt x="938503" y="855543"/>
                        <a:pt x="890487" y="865981"/>
                        <a:pt x="877961" y="872244"/>
                      </a:cubicBezTo>
                      <a:cubicBezTo>
                        <a:pt x="865435" y="878507"/>
                        <a:pt x="884224" y="861806"/>
                        <a:pt x="877961" y="859718"/>
                      </a:cubicBezTo>
                      <a:cubicBezTo>
                        <a:pt x="871698" y="857630"/>
                        <a:pt x="840383" y="861806"/>
                        <a:pt x="840383" y="859718"/>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27" name="צורה חופשית 126"/>
                <p:cNvSpPr/>
                <p:nvPr/>
              </p:nvSpPr>
              <p:spPr>
                <a:xfrm>
                  <a:off x="4872222" y="4711992"/>
                  <a:ext cx="402513" cy="989029"/>
                </a:xfrm>
                <a:custGeom>
                  <a:avLst/>
                  <a:gdLst>
                    <a:gd name="connsiteX0" fmla="*/ 13327 w 402339"/>
                    <a:gd name="connsiteY0" fmla="*/ 0 h 989337"/>
                    <a:gd name="connsiteX1" fmla="*/ 25853 w 402339"/>
                    <a:gd name="connsiteY1" fmla="*/ 263047 h 989337"/>
                    <a:gd name="connsiteX2" fmla="*/ 113535 w 402339"/>
                    <a:gd name="connsiteY2" fmla="*/ 288099 h 989337"/>
                    <a:gd name="connsiteX3" fmla="*/ 151113 w 402339"/>
                    <a:gd name="connsiteY3" fmla="*/ 413359 h 989337"/>
                    <a:gd name="connsiteX4" fmla="*/ 151113 w 402339"/>
                    <a:gd name="connsiteY4" fmla="*/ 475989 h 989337"/>
                    <a:gd name="connsiteX5" fmla="*/ 63431 w 402339"/>
                    <a:gd name="connsiteY5" fmla="*/ 538619 h 989337"/>
                    <a:gd name="connsiteX6" fmla="*/ 13327 w 402339"/>
                    <a:gd name="connsiteY6" fmla="*/ 551145 h 989337"/>
                    <a:gd name="connsiteX7" fmla="*/ 13327 w 402339"/>
                    <a:gd name="connsiteY7" fmla="*/ 751562 h 989337"/>
                    <a:gd name="connsiteX8" fmla="*/ 63431 w 402339"/>
                    <a:gd name="connsiteY8" fmla="*/ 764088 h 989337"/>
                    <a:gd name="connsiteX9" fmla="*/ 126061 w 402339"/>
                    <a:gd name="connsiteY9" fmla="*/ 751562 h 989337"/>
                    <a:gd name="connsiteX10" fmla="*/ 176165 w 402339"/>
                    <a:gd name="connsiteY10" fmla="*/ 676406 h 989337"/>
                    <a:gd name="connsiteX11" fmla="*/ 176165 w 402339"/>
                    <a:gd name="connsiteY11" fmla="*/ 588723 h 989337"/>
                    <a:gd name="connsiteX12" fmla="*/ 176165 w 402339"/>
                    <a:gd name="connsiteY12" fmla="*/ 513567 h 989337"/>
                    <a:gd name="connsiteX13" fmla="*/ 176165 w 402339"/>
                    <a:gd name="connsiteY13" fmla="*/ 475989 h 989337"/>
                    <a:gd name="connsiteX14" fmla="*/ 188691 w 402339"/>
                    <a:gd name="connsiteY14" fmla="*/ 450937 h 989337"/>
                    <a:gd name="connsiteX15" fmla="*/ 226269 w 402339"/>
                    <a:gd name="connsiteY15" fmla="*/ 438411 h 989337"/>
                    <a:gd name="connsiteX16" fmla="*/ 376581 w 402339"/>
                    <a:gd name="connsiteY16" fmla="*/ 425885 h 989337"/>
                    <a:gd name="connsiteX17" fmla="*/ 401634 w 402339"/>
                    <a:gd name="connsiteY17" fmla="*/ 488515 h 989337"/>
                    <a:gd name="connsiteX18" fmla="*/ 389108 w 402339"/>
                    <a:gd name="connsiteY18" fmla="*/ 551145 h 989337"/>
                    <a:gd name="connsiteX19" fmla="*/ 326477 w 402339"/>
                    <a:gd name="connsiteY19" fmla="*/ 651354 h 989337"/>
                    <a:gd name="connsiteX20" fmla="*/ 276373 w 402339"/>
                    <a:gd name="connsiteY20" fmla="*/ 713984 h 989337"/>
                    <a:gd name="connsiteX21" fmla="*/ 176165 w 402339"/>
                    <a:gd name="connsiteY21" fmla="*/ 713984 h 989337"/>
                    <a:gd name="connsiteX22" fmla="*/ 25853 w 402339"/>
                    <a:gd name="connsiteY22" fmla="*/ 776614 h 989337"/>
                    <a:gd name="connsiteX23" fmla="*/ 13327 w 402339"/>
                    <a:gd name="connsiteY23" fmla="*/ 977030 h 989337"/>
                    <a:gd name="connsiteX24" fmla="*/ 163639 w 402339"/>
                    <a:gd name="connsiteY24" fmla="*/ 964504 h 98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339" h="989337">
                      <a:moveTo>
                        <a:pt x="13327" y="0"/>
                      </a:moveTo>
                      <a:cubicBezTo>
                        <a:pt x="11239" y="107515"/>
                        <a:pt x="9152" y="215031"/>
                        <a:pt x="25853" y="263047"/>
                      </a:cubicBezTo>
                      <a:cubicBezTo>
                        <a:pt x="42554" y="311063"/>
                        <a:pt x="92658" y="263047"/>
                        <a:pt x="113535" y="288099"/>
                      </a:cubicBezTo>
                      <a:cubicBezTo>
                        <a:pt x="134412" y="313151"/>
                        <a:pt x="144850" y="382044"/>
                        <a:pt x="151113" y="413359"/>
                      </a:cubicBezTo>
                      <a:cubicBezTo>
                        <a:pt x="157376" y="444674"/>
                        <a:pt x="165727" y="455112"/>
                        <a:pt x="151113" y="475989"/>
                      </a:cubicBezTo>
                      <a:cubicBezTo>
                        <a:pt x="136499" y="496866"/>
                        <a:pt x="86395" y="526093"/>
                        <a:pt x="63431" y="538619"/>
                      </a:cubicBezTo>
                      <a:cubicBezTo>
                        <a:pt x="40467" y="551145"/>
                        <a:pt x="21678" y="515654"/>
                        <a:pt x="13327" y="551145"/>
                      </a:cubicBezTo>
                      <a:cubicBezTo>
                        <a:pt x="4976" y="586636"/>
                        <a:pt x="4976" y="716071"/>
                        <a:pt x="13327" y="751562"/>
                      </a:cubicBezTo>
                      <a:cubicBezTo>
                        <a:pt x="21678" y="787053"/>
                        <a:pt x="44642" y="764088"/>
                        <a:pt x="63431" y="764088"/>
                      </a:cubicBezTo>
                      <a:cubicBezTo>
                        <a:pt x="82220" y="764088"/>
                        <a:pt x="107272" y="766176"/>
                        <a:pt x="126061" y="751562"/>
                      </a:cubicBezTo>
                      <a:cubicBezTo>
                        <a:pt x="144850" y="736948"/>
                        <a:pt x="167814" y="703546"/>
                        <a:pt x="176165" y="676406"/>
                      </a:cubicBezTo>
                      <a:cubicBezTo>
                        <a:pt x="184516" y="649266"/>
                        <a:pt x="176165" y="588723"/>
                        <a:pt x="176165" y="588723"/>
                      </a:cubicBezTo>
                      <a:lnTo>
                        <a:pt x="176165" y="513567"/>
                      </a:lnTo>
                      <a:cubicBezTo>
                        <a:pt x="176165" y="494778"/>
                        <a:pt x="174077" y="486427"/>
                        <a:pt x="176165" y="475989"/>
                      </a:cubicBezTo>
                      <a:cubicBezTo>
                        <a:pt x="178253" y="465551"/>
                        <a:pt x="180340" y="457200"/>
                        <a:pt x="188691" y="450937"/>
                      </a:cubicBezTo>
                      <a:cubicBezTo>
                        <a:pt x="197042" y="444674"/>
                        <a:pt x="194954" y="442586"/>
                        <a:pt x="226269" y="438411"/>
                      </a:cubicBezTo>
                      <a:cubicBezTo>
                        <a:pt x="257584" y="434236"/>
                        <a:pt x="347354" y="417534"/>
                        <a:pt x="376581" y="425885"/>
                      </a:cubicBezTo>
                      <a:cubicBezTo>
                        <a:pt x="405809" y="434236"/>
                        <a:pt x="399546" y="467638"/>
                        <a:pt x="401634" y="488515"/>
                      </a:cubicBezTo>
                      <a:cubicBezTo>
                        <a:pt x="403722" y="509392"/>
                        <a:pt x="401634" y="524005"/>
                        <a:pt x="389108" y="551145"/>
                      </a:cubicBezTo>
                      <a:cubicBezTo>
                        <a:pt x="376582" y="578285"/>
                        <a:pt x="345266" y="624214"/>
                        <a:pt x="326477" y="651354"/>
                      </a:cubicBezTo>
                      <a:cubicBezTo>
                        <a:pt x="307688" y="678494"/>
                        <a:pt x="301425" y="703546"/>
                        <a:pt x="276373" y="713984"/>
                      </a:cubicBezTo>
                      <a:cubicBezTo>
                        <a:pt x="251321" y="724422"/>
                        <a:pt x="217918" y="703546"/>
                        <a:pt x="176165" y="713984"/>
                      </a:cubicBezTo>
                      <a:cubicBezTo>
                        <a:pt x="134412" y="724422"/>
                        <a:pt x="52993" y="732773"/>
                        <a:pt x="25853" y="776614"/>
                      </a:cubicBezTo>
                      <a:cubicBezTo>
                        <a:pt x="-1287" y="820455"/>
                        <a:pt x="-9637" y="945715"/>
                        <a:pt x="13327" y="977030"/>
                      </a:cubicBezTo>
                      <a:cubicBezTo>
                        <a:pt x="36291" y="1008345"/>
                        <a:pt x="134412" y="970767"/>
                        <a:pt x="163639" y="964504"/>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28" name="צורה חופשית 127"/>
                <p:cNvSpPr/>
                <p:nvPr/>
              </p:nvSpPr>
              <p:spPr>
                <a:xfrm>
                  <a:off x="5180231" y="5150149"/>
                  <a:ext cx="467264" cy="1014429"/>
                </a:xfrm>
                <a:custGeom>
                  <a:avLst/>
                  <a:gdLst>
                    <a:gd name="connsiteX0" fmla="*/ 80664 w 466650"/>
                    <a:gd name="connsiteY0" fmla="*/ 37578 h 1014608"/>
                    <a:gd name="connsiteX1" fmla="*/ 205924 w 466650"/>
                    <a:gd name="connsiteY1" fmla="*/ 0 h 1014608"/>
                    <a:gd name="connsiteX2" fmla="*/ 205924 w 466650"/>
                    <a:gd name="connsiteY2" fmla="*/ 0 h 1014608"/>
                    <a:gd name="connsiteX3" fmla="*/ 356236 w 466650"/>
                    <a:gd name="connsiteY3" fmla="*/ 37578 h 1014608"/>
                    <a:gd name="connsiteX4" fmla="*/ 368762 w 466650"/>
                    <a:gd name="connsiteY4" fmla="*/ 125260 h 1014608"/>
                    <a:gd name="connsiteX5" fmla="*/ 356236 w 466650"/>
                    <a:gd name="connsiteY5" fmla="*/ 212943 h 1014608"/>
                    <a:gd name="connsiteX6" fmla="*/ 268554 w 466650"/>
                    <a:gd name="connsiteY6" fmla="*/ 288099 h 1014608"/>
                    <a:gd name="connsiteX7" fmla="*/ 118242 w 466650"/>
                    <a:gd name="connsiteY7" fmla="*/ 212943 h 1014608"/>
                    <a:gd name="connsiteX8" fmla="*/ 43085 w 466650"/>
                    <a:gd name="connsiteY8" fmla="*/ 200417 h 1014608"/>
                    <a:gd name="connsiteX9" fmla="*/ 5507 w 466650"/>
                    <a:gd name="connsiteY9" fmla="*/ 288099 h 1014608"/>
                    <a:gd name="connsiteX10" fmla="*/ 5507 w 466650"/>
                    <a:gd name="connsiteY10" fmla="*/ 413359 h 1014608"/>
                    <a:gd name="connsiteX11" fmla="*/ 55611 w 466650"/>
                    <a:gd name="connsiteY11" fmla="*/ 413359 h 1014608"/>
                    <a:gd name="connsiteX12" fmla="*/ 118242 w 466650"/>
                    <a:gd name="connsiteY12" fmla="*/ 425885 h 1014608"/>
                    <a:gd name="connsiteX13" fmla="*/ 155820 w 466650"/>
                    <a:gd name="connsiteY13" fmla="*/ 375781 h 1014608"/>
                    <a:gd name="connsiteX14" fmla="*/ 230976 w 466650"/>
                    <a:gd name="connsiteY14" fmla="*/ 313151 h 1014608"/>
                    <a:gd name="connsiteX15" fmla="*/ 281080 w 466650"/>
                    <a:gd name="connsiteY15" fmla="*/ 300625 h 1014608"/>
                    <a:gd name="connsiteX16" fmla="*/ 393814 w 466650"/>
                    <a:gd name="connsiteY16" fmla="*/ 237995 h 1014608"/>
                    <a:gd name="connsiteX17" fmla="*/ 443918 w 466650"/>
                    <a:gd name="connsiteY17" fmla="*/ 275573 h 1014608"/>
                    <a:gd name="connsiteX18" fmla="*/ 443918 w 466650"/>
                    <a:gd name="connsiteY18" fmla="*/ 388307 h 1014608"/>
                    <a:gd name="connsiteX19" fmla="*/ 356236 w 466650"/>
                    <a:gd name="connsiteY19" fmla="*/ 501041 h 1014608"/>
                    <a:gd name="connsiteX20" fmla="*/ 205924 w 466650"/>
                    <a:gd name="connsiteY20" fmla="*/ 475989 h 1014608"/>
                    <a:gd name="connsiteX21" fmla="*/ 143294 w 466650"/>
                    <a:gd name="connsiteY21" fmla="*/ 425885 h 1014608"/>
                    <a:gd name="connsiteX22" fmla="*/ 143294 w 466650"/>
                    <a:gd name="connsiteY22" fmla="*/ 425885 h 1014608"/>
                    <a:gd name="connsiteX23" fmla="*/ 43085 w 466650"/>
                    <a:gd name="connsiteY23" fmla="*/ 425885 h 1014608"/>
                    <a:gd name="connsiteX24" fmla="*/ 5507 w 466650"/>
                    <a:gd name="connsiteY24" fmla="*/ 526093 h 1014608"/>
                    <a:gd name="connsiteX25" fmla="*/ 5507 w 466650"/>
                    <a:gd name="connsiteY25" fmla="*/ 613775 h 1014608"/>
                    <a:gd name="connsiteX26" fmla="*/ 43085 w 466650"/>
                    <a:gd name="connsiteY26" fmla="*/ 613775 h 1014608"/>
                    <a:gd name="connsiteX27" fmla="*/ 130768 w 466650"/>
                    <a:gd name="connsiteY27" fmla="*/ 613775 h 1014608"/>
                    <a:gd name="connsiteX28" fmla="*/ 218450 w 466650"/>
                    <a:gd name="connsiteY28" fmla="*/ 588723 h 1014608"/>
                    <a:gd name="connsiteX29" fmla="*/ 318658 w 466650"/>
                    <a:gd name="connsiteY29" fmla="*/ 538619 h 1014608"/>
                    <a:gd name="connsiteX30" fmla="*/ 456444 w 466650"/>
                    <a:gd name="connsiteY30" fmla="*/ 501041 h 1014608"/>
                    <a:gd name="connsiteX31" fmla="*/ 456444 w 466650"/>
                    <a:gd name="connsiteY31" fmla="*/ 588723 h 1014608"/>
                    <a:gd name="connsiteX32" fmla="*/ 456444 w 466650"/>
                    <a:gd name="connsiteY32" fmla="*/ 676406 h 1014608"/>
                    <a:gd name="connsiteX33" fmla="*/ 418866 w 466650"/>
                    <a:gd name="connsiteY33" fmla="*/ 713984 h 1014608"/>
                    <a:gd name="connsiteX34" fmla="*/ 381288 w 466650"/>
                    <a:gd name="connsiteY34" fmla="*/ 701458 h 1014608"/>
                    <a:gd name="connsiteX35" fmla="*/ 331184 w 466650"/>
                    <a:gd name="connsiteY35" fmla="*/ 663880 h 1014608"/>
                    <a:gd name="connsiteX36" fmla="*/ 268554 w 466650"/>
                    <a:gd name="connsiteY36" fmla="*/ 601249 h 1014608"/>
                    <a:gd name="connsiteX37" fmla="*/ 243502 w 466650"/>
                    <a:gd name="connsiteY37" fmla="*/ 588723 h 1014608"/>
                    <a:gd name="connsiteX38" fmla="*/ 130768 w 466650"/>
                    <a:gd name="connsiteY38" fmla="*/ 613775 h 1014608"/>
                    <a:gd name="connsiteX39" fmla="*/ 55611 w 466650"/>
                    <a:gd name="connsiteY39" fmla="*/ 688932 h 1014608"/>
                    <a:gd name="connsiteX40" fmla="*/ 105716 w 466650"/>
                    <a:gd name="connsiteY40" fmla="*/ 826718 h 1014608"/>
                    <a:gd name="connsiteX41" fmla="*/ 243502 w 466650"/>
                    <a:gd name="connsiteY41" fmla="*/ 789140 h 1014608"/>
                    <a:gd name="connsiteX42" fmla="*/ 331184 w 466650"/>
                    <a:gd name="connsiteY42" fmla="*/ 701458 h 1014608"/>
                    <a:gd name="connsiteX43" fmla="*/ 443918 w 466650"/>
                    <a:gd name="connsiteY43" fmla="*/ 739036 h 1014608"/>
                    <a:gd name="connsiteX44" fmla="*/ 443918 w 466650"/>
                    <a:gd name="connsiteY44" fmla="*/ 839244 h 1014608"/>
                    <a:gd name="connsiteX45" fmla="*/ 443918 w 466650"/>
                    <a:gd name="connsiteY45" fmla="*/ 914400 h 1014608"/>
                    <a:gd name="connsiteX46" fmla="*/ 393814 w 466650"/>
                    <a:gd name="connsiteY46" fmla="*/ 926926 h 1014608"/>
                    <a:gd name="connsiteX47" fmla="*/ 243502 w 466650"/>
                    <a:gd name="connsiteY47" fmla="*/ 876822 h 1014608"/>
                    <a:gd name="connsiteX48" fmla="*/ 193398 w 466650"/>
                    <a:gd name="connsiteY48" fmla="*/ 826718 h 1014608"/>
                    <a:gd name="connsiteX49" fmla="*/ 180872 w 466650"/>
                    <a:gd name="connsiteY49" fmla="*/ 826718 h 1014608"/>
                    <a:gd name="connsiteX50" fmla="*/ 180872 w 466650"/>
                    <a:gd name="connsiteY50" fmla="*/ 1014608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6650" h="1014608">
                      <a:moveTo>
                        <a:pt x="80664" y="37578"/>
                      </a:moveTo>
                      <a:lnTo>
                        <a:pt x="205924" y="0"/>
                      </a:lnTo>
                      <a:lnTo>
                        <a:pt x="205924" y="0"/>
                      </a:lnTo>
                      <a:cubicBezTo>
                        <a:pt x="230976" y="6263"/>
                        <a:pt x="329096" y="16701"/>
                        <a:pt x="356236" y="37578"/>
                      </a:cubicBezTo>
                      <a:cubicBezTo>
                        <a:pt x="383376" y="58455"/>
                        <a:pt x="368762" y="96033"/>
                        <a:pt x="368762" y="125260"/>
                      </a:cubicBezTo>
                      <a:cubicBezTo>
                        <a:pt x="368762" y="154487"/>
                        <a:pt x="372937" y="185803"/>
                        <a:pt x="356236" y="212943"/>
                      </a:cubicBezTo>
                      <a:cubicBezTo>
                        <a:pt x="339535" y="240083"/>
                        <a:pt x="308220" y="288099"/>
                        <a:pt x="268554" y="288099"/>
                      </a:cubicBezTo>
                      <a:cubicBezTo>
                        <a:pt x="228888" y="288099"/>
                        <a:pt x="155820" y="227557"/>
                        <a:pt x="118242" y="212943"/>
                      </a:cubicBezTo>
                      <a:cubicBezTo>
                        <a:pt x="80664" y="198329"/>
                        <a:pt x="61874" y="187891"/>
                        <a:pt x="43085" y="200417"/>
                      </a:cubicBezTo>
                      <a:cubicBezTo>
                        <a:pt x="24296" y="212943"/>
                        <a:pt x="11770" y="252609"/>
                        <a:pt x="5507" y="288099"/>
                      </a:cubicBezTo>
                      <a:cubicBezTo>
                        <a:pt x="-756" y="323589"/>
                        <a:pt x="-2844" y="392482"/>
                        <a:pt x="5507" y="413359"/>
                      </a:cubicBezTo>
                      <a:cubicBezTo>
                        <a:pt x="13858" y="434236"/>
                        <a:pt x="36822" y="411271"/>
                        <a:pt x="55611" y="413359"/>
                      </a:cubicBezTo>
                      <a:cubicBezTo>
                        <a:pt x="74400" y="415447"/>
                        <a:pt x="101541" y="432148"/>
                        <a:pt x="118242" y="425885"/>
                      </a:cubicBezTo>
                      <a:cubicBezTo>
                        <a:pt x="134944" y="419622"/>
                        <a:pt x="137031" y="394570"/>
                        <a:pt x="155820" y="375781"/>
                      </a:cubicBezTo>
                      <a:cubicBezTo>
                        <a:pt x="174609" y="356992"/>
                        <a:pt x="210099" y="325677"/>
                        <a:pt x="230976" y="313151"/>
                      </a:cubicBezTo>
                      <a:cubicBezTo>
                        <a:pt x="251853" y="300625"/>
                        <a:pt x="253940" y="313151"/>
                        <a:pt x="281080" y="300625"/>
                      </a:cubicBezTo>
                      <a:cubicBezTo>
                        <a:pt x="308220" y="288099"/>
                        <a:pt x="366674" y="242170"/>
                        <a:pt x="393814" y="237995"/>
                      </a:cubicBezTo>
                      <a:cubicBezTo>
                        <a:pt x="420954" y="233820"/>
                        <a:pt x="435567" y="250521"/>
                        <a:pt x="443918" y="275573"/>
                      </a:cubicBezTo>
                      <a:cubicBezTo>
                        <a:pt x="452269" y="300625"/>
                        <a:pt x="458532" y="350729"/>
                        <a:pt x="443918" y="388307"/>
                      </a:cubicBezTo>
                      <a:cubicBezTo>
                        <a:pt x="429304" y="425885"/>
                        <a:pt x="395902" y="486427"/>
                        <a:pt x="356236" y="501041"/>
                      </a:cubicBezTo>
                      <a:cubicBezTo>
                        <a:pt x="316570" y="515655"/>
                        <a:pt x="241414" y="488515"/>
                        <a:pt x="205924" y="475989"/>
                      </a:cubicBezTo>
                      <a:cubicBezTo>
                        <a:pt x="170434" y="463463"/>
                        <a:pt x="143294" y="425885"/>
                        <a:pt x="143294" y="425885"/>
                      </a:cubicBezTo>
                      <a:lnTo>
                        <a:pt x="143294" y="425885"/>
                      </a:lnTo>
                      <a:cubicBezTo>
                        <a:pt x="126593" y="425885"/>
                        <a:pt x="66049" y="409184"/>
                        <a:pt x="43085" y="425885"/>
                      </a:cubicBezTo>
                      <a:cubicBezTo>
                        <a:pt x="20120" y="442586"/>
                        <a:pt x="11770" y="494778"/>
                        <a:pt x="5507" y="526093"/>
                      </a:cubicBezTo>
                      <a:cubicBezTo>
                        <a:pt x="-756" y="557408"/>
                        <a:pt x="-756" y="599161"/>
                        <a:pt x="5507" y="613775"/>
                      </a:cubicBezTo>
                      <a:cubicBezTo>
                        <a:pt x="11770" y="628389"/>
                        <a:pt x="43085" y="613775"/>
                        <a:pt x="43085" y="613775"/>
                      </a:cubicBezTo>
                      <a:cubicBezTo>
                        <a:pt x="63962" y="613775"/>
                        <a:pt x="101541" y="617950"/>
                        <a:pt x="130768" y="613775"/>
                      </a:cubicBezTo>
                      <a:cubicBezTo>
                        <a:pt x="159995" y="609600"/>
                        <a:pt x="187135" y="601249"/>
                        <a:pt x="218450" y="588723"/>
                      </a:cubicBezTo>
                      <a:cubicBezTo>
                        <a:pt x="249765" y="576197"/>
                        <a:pt x="278992" y="553233"/>
                        <a:pt x="318658" y="538619"/>
                      </a:cubicBezTo>
                      <a:cubicBezTo>
                        <a:pt x="358324" y="524005"/>
                        <a:pt x="433480" y="492690"/>
                        <a:pt x="456444" y="501041"/>
                      </a:cubicBezTo>
                      <a:cubicBezTo>
                        <a:pt x="479408" y="509392"/>
                        <a:pt x="456444" y="588723"/>
                        <a:pt x="456444" y="588723"/>
                      </a:cubicBezTo>
                      <a:cubicBezTo>
                        <a:pt x="456444" y="617950"/>
                        <a:pt x="462707" y="655529"/>
                        <a:pt x="456444" y="676406"/>
                      </a:cubicBezTo>
                      <a:cubicBezTo>
                        <a:pt x="450181" y="697283"/>
                        <a:pt x="431392" y="709809"/>
                        <a:pt x="418866" y="713984"/>
                      </a:cubicBezTo>
                      <a:cubicBezTo>
                        <a:pt x="406340" y="718159"/>
                        <a:pt x="395902" y="709809"/>
                        <a:pt x="381288" y="701458"/>
                      </a:cubicBezTo>
                      <a:cubicBezTo>
                        <a:pt x="366674" y="693107"/>
                        <a:pt x="349973" y="680582"/>
                        <a:pt x="331184" y="663880"/>
                      </a:cubicBezTo>
                      <a:cubicBezTo>
                        <a:pt x="312395" y="647179"/>
                        <a:pt x="283168" y="613775"/>
                        <a:pt x="268554" y="601249"/>
                      </a:cubicBezTo>
                      <a:cubicBezTo>
                        <a:pt x="253940" y="588723"/>
                        <a:pt x="266466" y="586635"/>
                        <a:pt x="243502" y="588723"/>
                      </a:cubicBezTo>
                      <a:cubicBezTo>
                        <a:pt x="220538" y="590811"/>
                        <a:pt x="162083" y="597074"/>
                        <a:pt x="130768" y="613775"/>
                      </a:cubicBezTo>
                      <a:cubicBezTo>
                        <a:pt x="99453" y="630476"/>
                        <a:pt x="59786" y="653442"/>
                        <a:pt x="55611" y="688932"/>
                      </a:cubicBezTo>
                      <a:cubicBezTo>
                        <a:pt x="51436" y="724422"/>
                        <a:pt x="74401" y="810017"/>
                        <a:pt x="105716" y="826718"/>
                      </a:cubicBezTo>
                      <a:cubicBezTo>
                        <a:pt x="137031" y="843419"/>
                        <a:pt x="205924" y="810017"/>
                        <a:pt x="243502" y="789140"/>
                      </a:cubicBezTo>
                      <a:cubicBezTo>
                        <a:pt x="281080" y="768263"/>
                        <a:pt x="297781" y="709809"/>
                        <a:pt x="331184" y="701458"/>
                      </a:cubicBezTo>
                      <a:cubicBezTo>
                        <a:pt x="364587" y="693107"/>
                        <a:pt x="425129" y="716072"/>
                        <a:pt x="443918" y="739036"/>
                      </a:cubicBezTo>
                      <a:cubicBezTo>
                        <a:pt x="462707" y="762000"/>
                        <a:pt x="443918" y="839244"/>
                        <a:pt x="443918" y="839244"/>
                      </a:cubicBezTo>
                      <a:cubicBezTo>
                        <a:pt x="443918" y="868471"/>
                        <a:pt x="452269" y="899786"/>
                        <a:pt x="443918" y="914400"/>
                      </a:cubicBezTo>
                      <a:cubicBezTo>
                        <a:pt x="435567" y="929014"/>
                        <a:pt x="427217" y="933189"/>
                        <a:pt x="393814" y="926926"/>
                      </a:cubicBezTo>
                      <a:cubicBezTo>
                        <a:pt x="360411" y="920663"/>
                        <a:pt x="276905" y="893523"/>
                        <a:pt x="243502" y="876822"/>
                      </a:cubicBezTo>
                      <a:cubicBezTo>
                        <a:pt x="210099" y="860121"/>
                        <a:pt x="203836" y="835069"/>
                        <a:pt x="193398" y="826718"/>
                      </a:cubicBezTo>
                      <a:cubicBezTo>
                        <a:pt x="182960" y="818367"/>
                        <a:pt x="182960" y="795403"/>
                        <a:pt x="180872" y="826718"/>
                      </a:cubicBezTo>
                      <a:cubicBezTo>
                        <a:pt x="178784" y="858033"/>
                        <a:pt x="180872" y="1014608"/>
                        <a:pt x="180872" y="1014608"/>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29" name="צורה חופשית 128"/>
                <p:cNvSpPr/>
                <p:nvPr/>
              </p:nvSpPr>
              <p:spPr>
                <a:xfrm>
                  <a:off x="4863470" y="5499404"/>
                  <a:ext cx="799775" cy="777887"/>
                </a:xfrm>
                <a:custGeom>
                  <a:avLst/>
                  <a:gdLst>
                    <a:gd name="connsiteX0" fmla="*/ 172598 w 799013"/>
                    <a:gd name="connsiteY0" fmla="*/ 137861 h 777995"/>
                    <a:gd name="connsiteX1" fmla="*/ 235228 w 799013"/>
                    <a:gd name="connsiteY1" fmla="*/ 87757 h 777995"/>
                    <a:gd name="connsiteX2" fmla="*/ 310384 w 799013"/>
                    <a:gd name="connsiteY2" fmla="*/ 75 h 777995"/>
                    <a:gd name="connsiteX3" fmla="*/ 335436 w 799013"/>
                    <a:gd name="connsiteY3" fmla="*/ 75231 h 777995"/>
                    <a:gd name="connsiteX4" fmla="*/ 335436 w 799013"/>
                    <a:gd name="connsiteY4" fmla="*/ 213017 h 777995"/>
                    <a:gd name="connsiteX5" fmla="*/ 310384 w 799013"/>
                    <a:gd name="connsiteY5" fmla="*/ 300700 h 777995"/>
                    <a:gd name="connsiteX6" fmla="*/ 247754 w 799013"/>
                    <a:gd name="connsiteY6" fmla="*/ 313226 h 777995"/>
                    <a:gd name="connsiteX7" fmla="*/ 210176 w 799013"/>
                    <a:gd name="connsiteY7" fmla="*/ 250596 h 777995"/>
                    <a:gd name="connsiteX8" fmla="*/ 122494 w 799013"/>
                    <a:gd name="connsiteY8" fmla="*/ 150387 h 777995"/>
                    <a:gd name="connsiteX9" fmla="*/ 59864 w 799013"/>
                    <a:gd name="connsiteY9" fmla="*/ 137861 h 777995"/>
                    <a:gd name="connsiteX10" fmla="*/ 9760 w 799013"/>
                    <a:gd name="connsiteY10" fmla="*/ 325752 h 777995"/>
                    <a:gd name="connsiteX11" fmla="*/ 34812 w 799013"/>
                    <a:gd name="connsiteY11" fmla="*/ 375856 h 777995"/>
                    <a:gd name="connsiteX12" fmla="*/ 34812 w 799013"/>
                    <a:gd name="connsiteY12" fmla="*/ 413434 h 777995"/>
                    <a:gd name="connsiteX13" fmla="*/ 122494 w 799013"/>
                    <a:gd name="connsiteY13" fmla="*/ 400908 h 777995"/>
                    <a:gd name="connsiteX14" fmla="*/ 185124 w 799013"/>
                    <a:gd name="connsiteY14" fmla="*/ 338278 h 777995"/>
                    <a:gd name="connsiteX15" fmla="*/ 247754 w 799013"/>
                    <a:gd name="connsiteY15" fmla="*/ 300700 h 777995"/>
                    <a:gd name="connsiteX16" fmla="*/ 260280 w 799013"/>
                    <a:gd name="connsiteY16" fmla="*/ 325752 h 777995"/>
                    <a:gd name="connsiteX17" fmla="*/ 285332 w 799013"/>
                    <a:gd name="connsiteY17" fmla="*/ 400908 h 777995"/>
                    <a:gd name="connsiteX18" fmla="*/ 285332 w 799013"/>
                    <a:gd name="connsiteY18" fmla="*/ 513642 h 777995"/>
                    <a:gd name="connsiteX19" fmla="*/ 222702 w 799013"/>
                    <a:gd name="connsiteY19" fmla="*/ 563746 h 777995"/>
                    <a:gd name="connsiteX20" fmla="*/ 135020 w 799013"/>
                    <a:gd name="connsiteY20" fmla="*/ 563746 h 777995"/>
                    <a:gd name="connsiteX21" fmla="*/ 9760 w 799013"/>
                    <a:gd name="connsiteY21" fmla="*/ 551220 h 777995"/>
                    <a:gd name="connsiteX22" fmla="*/ 9760 w 799013"/>
                    <a:gd name="connsiteY22" fmla="*/ 563746 h 777995"/>
                    <a:gd name="connsiteX23" fmla="*/ 22286 w 799013"/>
                    <a:gd name="connsiteY23" fmla="*/ 651428 h 777995"/>
                    <a:gd name="connsiteX24" fmla="*/ 109968 w 799013"/>
                    <a:gd name="connsiteY24" fmla="*/ 663954 h 777995"/>
                    <a:gd name="connsiteX25" fmla="*/ 260280 w 799013"/>
                    <a:gd name="connsiteY25" fmla="*/ 601324 h 777995"/>
                    <a:gd name="connsiteX26" fmla="*/ 260280 w 799013"/>
                    <a:gd name="connsiteY26" fmla="*/ 588798 h 777995"/>
                    <a:gd name="connsiteX27" fmla="*/ 297858 w 799013"/>
                    <a:gd name="connsiteY27" fmla="*/ 651428 h 777995"/>
                    <a:gd name="connsiteX28" fmla="*/ 297858 w 799013"/>
                    <a:gd name="connsiteY28" fmla="*/ 714059 h 777995"/>
                    <a:gd name="connsiteX29" fmla="*/ 297858 w 799013"/>
                    <a:gd name="connsiteY29" fmla="*/ 751637 h 777995"/>
                    <a:gd name="connsiteX30" fmla="*/ 297858 w 799013"/>
                    <a:gd name="connsiteY30" fmla="*/ 776689 h 777995"/>
                    <a:gd name="connsiteX31" fmla="*/ 297858 w 799013"/>
                    <a:gd name="connsiteY31" fmla="*/ 726585 h 777995"/>
                    <a:gd name="connsiteX32" fmla="*/ 297858 w 799013"/>
                    <a:gd name="connsiteY32" fmla="*/ 613850 h 777995"/>
                    <a:gd name="connsiteX33" fmla="*/ 285332 w 799013"/>
                    <a:gd name="connsiteY33" fmla="*/ 551220 h 777995"/>
                    <a:gd name="connsiteX34" fmla="*/ 423119 w 799013"/>
                    <a:gd name="connsiteY34" fmla="*/ 488590 h 777995"/>
                    <a:gd name="connsiteX35" fmla="*/ 435645 w 799013"/>
                    <a:gd name="connsiteY35" fmla="*/ 538694 h 777995"/>
                    <a:gd name="connsiteX36" fmla="*/ 485749 w 799013"/>
                    <a:gd name="connsiteY36" fmla="*/ 638902 h 777995"/>
                    <a:gd name="connsiteX37" fmla="*/ 485749 w 799013"/>
                    <a:gd name="connsiteY37" fmla="*/ 701533 h 777995"/>
                    <a:gd name="connsiteX38" fmla="*/ 485749 w 799013"/>
                    <a:gd name="connsiteY38" fmla="*/ 764163 h 777995"/>
                    <a:gd name="connsiteX39" fmla="*/ 523327 w 799013"/>
                    <a:gd name="connsiteY39" fmla="*/ 764163 h 777995"/>
                    <a:gd name="connsiteX40" fmla="*/ 498275 w 799013"/>
                    <a:gd name="connsiteY40" fmla="*/ 613850 h 777995"/>
                    <a:gd name="connsiteX41" fmla="*/ 498275 w 799013"/>
                    <a:gd name="connsiteY41" fmla="*/ 601324 h 777995"/>
                    <a:gd name="connsiteX42" fmla="*/ 573431 w 799013"/>
                    <a:gd name="connsiteY42" fmla="*/ 588798 h 777995"/>
                    <a:gd name="connsiteX43" fmla="*/ 698691 w 799013"/>
                    <a:gd name="connsiteY43" fmla="*/ 588798 h 777995"/>
                    <a:gd name="connsiteX44" fmla="*/ 761321 w 799013"/>
                    <a:gd name="connsiteY44" fmla="*/ 588798 h 777995"/>
                    <a:gd name="connsiteX45" fmla="*/ 798899 w 799013"/>
                    <a:gd name="connsiteY45" fmla="*/ 588798 h 777995"/>
                    <a:gd name="connsiteX46" fmla="*/ 773847 w 799013"/>
                    <a:gd name="connsiteY46" fmla="*/ 576272 h 777995"/>
                    <a:gd name="connsiteX0" fmla="*/ 172598 w 799013"/>
                    <a:gd name="connsiteY0" fmla="*/ 137861 h 778626"/>
                    <a:gd name="connsiteX1" fmla="*/ 235228 w 799013"/>
                    <a:gd name="connsiteY1" fmla="*/ 87757 h 778626"/>
                    <a:gd name="connsiteX2" fmla="*/ 310384 w 799013"/>
                    <a:gd name="connsiteY2" fmla="*/ 75 h 778626"/>
                    <a:gd name="connsiteX3" fmla="*/ 335436 w 799013"/>
                    <a:gd name="connsiteY3" fmla="*/ 75231 h 778626"/>
                    <a:gd name="connsiteX4" fmla="*/ 335436 w 799013"/>
                    <a:gd name="connsiteY4" fmla="*/ 213017 h 778626"/>
                    <a:gd name="connsiteX5" fmla="*/ 310384 w 799013"/>
                    <a:gd name="connsiteY5" fmla="*/ 300700 h 778626"/>
                    <a:gd name="connsiteX6" fmla="*/ 247754 w 799013"/>
                    <a:gd name="connsiteY6" fmla="*/ 313226 h 778626"/>
                    <a:gd name="connsiteX7" fmla="*/ 210176 w 799013"/>
                    <a:gd name="connsiteY7" fmla="*/ 250596 h 778626"/>
                    <a:gd name="connsiteX8" fmla="*/ 122494 w 799013"/>
                    <a:gd name="connsiteY8" fmla="*/ 150387 h 778626"/>
                    <a:gd name="connsiteX9" fmla="*/ 59864 w 799013"/>
                    <a:gd name="connsiteY9" fmla="*/ 137861 h 778626"/>
                    <a:gd name="connsiteX10" fmla="*/ 9760 w 799013"/>
                    <a:gd name="connsiteY10" fmla="*/ 325752 h 778626"/>
                    <a:gd name="connsiteX11" fmla="*/ 34812 w 799013"/>
                    <a:gd name="connsiteY11" fmla="*/ 375856 h 778626"/>
                    <a:gd name="connsiteX12" fmla="*/ 34812 w 799013"/>
                    <a:gd name="connsiteY12" fmla="*/ 413434 h 778626"/>
                    <a:gd name="connsiteX13" fmla="*/ 122494 w 799013"/>
                    <a:gd name="connsiteY13" fmla="*/ 400908 h 778626"/>
                    <a:gd name="connsiteX14" fmla="*/ 185124 w 799013"/>
                    <a:gd name="connsiteY14" fmla="*/ 338278 h 778626"/>
                    <a:gd name="connsiteX15" fmla="*/ 247754 w 799013"/>
                    <a:gd name="connsiteY15" fmla="*/ 300700 h 778626"/>
                    <a:gd name="connsiteX16" fmla="*/ 260280 w 799013"/>
                    <a:gd name="connsiteY16" fmla="*/ 325752 h 778626"/>
                    <a:gd name="connsiteX17" fmla="*/ 285332 w 799013"/>
                    <a:gd name="connsiteY17" fmla="*/ 400908 h 778626"/>
                    <a:gd name="connsiteX18" fmla="*/ 285332 w 799013"/>
                    <a:gd name="connsiteY18" fmla="*/ 513642 h 778626"/>
                    <a:gd name="connsiteX19" fmla="*/ 222702 w 799013"/>
                    <a:gd name="connsiteY19" fmla="*/ 563746 h 778626"/>
                    <a:gd name="connsiteX20" fmla="*/ 135020 w 799013"/>
                    <a:gd name="connsiteY20" fmla="*/ 563746 h 778626"/>
                    <a:gd name="connsiteX21" fmla="*/ 9760 w 799013"/>
                    <a:gd name="connsiteY21" fmla="*/ 551220 h 778626"/>
                    <a:gd name="connsiteX22" fmla="*/ 9760 w 799013"/>
                    <a:gd name="connsiteY22" fmla="*/ 563746 h 778626"/>
                    <a:gd name="connsiteX23" fmla="*/ 22286 w 799013"/>
                    <a:gd name="connsiteY23" fmla="*/ 651428 h 778626"/>
                    <a:gd name="connsiteX24" fmla="*/ 109968 w 799013"/>
                    <a:gd name="connsiteY24" fmla="*/ 663954 h 778626"/>
                    <a:gd name="connsiteX25" fmla="*/ 260280 w 799013"/>
                    <a:gd name="connsiteY25" fmla="*/ 601324 h 778626"/>
                    <a:gd name="connsiteX26" fmla="*/ 260280 w 799013"/>
                    <a:gd name="connsiteY26" fmla="*/ 588798 h 778626"/>
                    <a:gd name="connsiteX27" fmla="*/ 297858 w 799013"/>
                    <a:gd name="connsiteY27" fmla="*/ 651428 h 778626"/>
                    <a:gd name="connsiteX28" fmla="*/ 297858 w 799013"/>
                    <a:gd name="connsiteY28" fmla="*/ 714059 h 778626"/>
                    <a:gd name="connsiteX29" fmla="*/ 297858 w 799013"/>
                    <a:gd name="connsiteY29" fmla="*/ 751637 h 778626"/>
                    <a:gd name="connsiteX30" fmla="*/ 297858 w 799013"/>
                    <a:gd name="connsiteY30" fmla="*/ 776689 h 778626"/>
                    <a:gd name="connsiteX31" fmla="*/ 297858 w 799013"/>
                    <a:gd name="connsiteY31" fmla="*/ 726585 h 778626"/>
                    <a:gd name="connsiteX32" fmla="*/ 297858 w 799013"/>
                    <a:gd name="connsiteY32" fmla="*/ 613850 h 778626"/>
                    <a:gd name="connsiteX33" fmla="*/ 285332 w 799013"/>
                    <a:gd name="connsiteY33" fmla="*/ 551220 h 778626"/>
                    <a:gd name="connsiteX34" fmla="*/ 423119 w 799013"/>
                    <a:gd name="connsiteY34" fmla="*/ 488590 h 778626"/>
                    <a:gd name="connsiteX35" fmla="*/ 435645 w 799013"/>
                    <a:gd name="connsiteY35" fmla="*/ 538694 h 778626"/>
                    <a:gd name="connsiteX36" fmla="*/ 485749 w 799013"/>
                    <a:gd name="connsiteY36" fmla="*/ 638902 h 778626"/>
                    <a:gd name="connsiteX37" fmla="*/ 435645 w 799013"/>
                    <a:gd name="connsiteY37" fmla="*/ 689007 h 778626"/>
                    <a:gd name="connsiteX38" fmla="*/ 485749 w 799013"/>
                    <a:gd name="connsiteY38" fmla="*/ 764163 h 778626"/>
                    <a:gd name="connsiteX39" fmla="*/ 523327 w 799013"/>
                    <a:gd name="connsiteY39" fmla="*/ 764163 h 778626"/>
                    <a:gd name="connsiteX40" fmla="*/ 498275 w 799013"/>
                    <a:gd name="connsiteY40" fmla="*/ 613850 h 778626"/>
                    <a:gd name="connsiteX41" fmla="*/ 498275 w 799013"/>
                    <a:gd name="connsiteY41" fmla="*/ 601324 h 778626"/>
                    <a:gd name="connsiteX42" fmla="*/ 573431 w 799013"/>
                    <a:gd name="connsiteY42" fmla="*/ 588798 h 778626"/>
                    <a:gd name="connsiteX43" fmla="*/ 698691 w 799013"/>
                    <a:gd name="connsiteY43" fmla="*/ 588798 h 778626"/>
                    <a:gd name="connsiteX44" fmla="*/ 761321 w 799013"/>
                    <a:gd name="connsiteY44" fmla="*/ 588798 h 778626"/>
                    <a:gd name="connsiteX45" fmla="*/ 798899 w 799013"/>
                    <a:gd name="connsiteY45" fmla="*/ 588798 h 778626"/>
                    <a:gd name="connsiteX46" fmla="*/ 773847 w 799013"/>
                    <a:gd name="connsiteY46" fmla="*/ 576272 h 77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99013" h="778626">
                      <a:moveTo>
                        <a:pt x="172598" y="137861"/>
                      </a:moveTo>
                      <a:cubicBezTo>
                        <a:pt x="192431" y="124291"/>
                        <a:pt x="212264" y="110721"/>
                        <a:pt x="235228" y="87757"/>
                      </a:cubicBezTo>
                      <a:cubicBezTo>
                        <a:pt x="258192" y="64793"/>
                        <a:pt x="293683" y="2163"/>
                        <a:pt x="310384" y="75"/>
                      </a:cubicBezTo>
                      <a:cubicBezTo>
                        <a:pt x="327085" y="-2013"/>
                        <a:pt x="331261" y="39741"/>
                        <a:pt x="335436" y="75231"/>
                      </a:cubicBezTo>
                      <a:cubicBezTo>
                        <a:pt x="339611" y="110721"/>
                        <a:pt x="339611" y="175439"/>
                        <a:pt x="335436" y="213017"/>
                      </a:cubicBezTo>
                      <a:cubicBezTo>
                        <a:pt x="331261" y="250595"/>
                        <a:pt x="324998" y="283999"/>
                        <a:pt x="310384" y="300700"/>
                      </a:cubicBezTo>
                      <a:cubicBezTo>
                        <a:pt x="295770" y="317401"/>
                        <a:pt x="264455" y="321577"/>
                        <a:pt x="247754" y="313226"/>
                      </a:cubicBezTo>
                      <a:cubicBezTo>
                        <a:pt x="231053" y="304875"/>
                        <a:pt x="231053" y="277736"/>
                        <a:pt x="210176" y="250596"/>
                      </a:cubicBezTo>
                      <a:cubicBezTo>
                        <a:pt x="189299" y="223456"/>
                        <a:pt x="147546" y="169176"/>
                        <a:pt x="122494" y="150387"/>
                      </a:cubicBezTo>
                      <a:cubicBezTo>
                        <a:pt x="97442" y="131598"/>
                        <a:pt x="78653" y="108633"/>
                        <a:pt x="59864" y="137861"/>
                      </a:cubicBezTo>
                      <a:cubicBezTo>
                        <a:pt x="41075" y="167089"/>
                        <a:pt x="13935" y="286086"/>
                        <a:pt x="9760" y="325752"/>
                      </a:cubicBezTo>
                      <a:cubicBezTo>
                        <a:pt x="5585" y="365418"/>
                        <a:pt x="30637" y="361243"/>
                        <a:pt x="34812" y="375856"/>
                      </a:cubicBezTo>
                      <a:cubicBezTo>
                        <a:pt x="38987" y="390469"/>
                        <a:pt x="20199" y="409259"/>
                        <a:pt x="34812" y="413434"/>
                      </a:cubicBezTo>
                      <a:cubicBezTo>
                        <a:pt x="49425" y="417609"/>
                        <a:pt x="97442" y="413434"/>
                        <a:pt x="122494" y="400908"/>
                      </a:cubicBezTo>
                      <a:cubicBezTo>
                        <a:pt x="147546" y="388382"/>
                        <a:pt x="164247" y="354979"/>
                        <a:pt x="185124" y="338278"/>
                      </a:cubicBezTo>
                      <a:cubicBezTo>
                        <a:pt x="206001" y="321577"/>
                        <a:pt x="235228" y="302788"/>
                        <a:pt x="247754" y="300700"/>
                      </a:cubicBezTo>
                      <a:cubicBezTo>
                        <a:pt x="260280" y="298612"/>
                        <a:pt x="254017" y="309051"/>
                        <a:pt x="260280" y="325752"/>
                      </a:cubicBezTo>
                      <a:cubicBezTo>
                        <a:pt x="266543" y="342453"/>
                        <a:pt x="281157" y="369593"/>
                        <a:pt x="285332" y="400908"/>
                      </a:cubicBezTo>
                      <a:cubicBezTo>
                        <a:pt x="289507" y="432223"/>
                        <a:pt x="295770" y="486502"/>
                        <a:pt x="285332" y="513642"/>
                      </a:cubicBezTo>
                      <a:cubicBezTo>
                        <a:pt x="274894" y="540782"/>
                        <a:pt x="247754" y="555395"/>
                        <a:pt x="222702" y="563746"/>
                      </a:cubicBezTo>
                      <a:cubicBezTo>
                        <a:pt x="197650" y="572097"/>
                        <a:pt x="170510" y="565834"/>
                        <a:pt x="135020" y="563746"/>
                      </a:cubicBezTo>
                      <a:cubicBezTo>
                        <a:pt x="99530" y="561658"/>
                        <a:pt x="30637" y="551220"/>
                        <a:pt x="9760" y="551220"/>
                      </a:cubicBezTo>
                      <a:cubicBezTo>
                        <a:pt x="-11117" y="551220"/>
                        <a:pt x="7672" y="547045"/>
                        <a:pt x="9760" y="563746"/>
                      </a:cubicBezTo>
                      <a:cubicBezTo>
                        <a:pt x="11848" y="580447"/>
                        <a:pt x="5585" y="634727"/>
                        <a:pt x="22286" y="651428"/>
                      </a:cubicBezTo>
                      <a:cubicBezTo>
                        <a:pt x="38987" y="668129"/>
                        <a:pt x="70302" y="672305"/>
                        <a:pt x="109968" y="663954"/>
                      </a:cubicBezTo>
                      <a:cubicBezTo>
                        <a:pt x="149634" y="655603"/>
                        <a:pt x="235228" y="613850"/>
                        <a:pt x="260280" y="601324"/>
                      </a:cubicBezTo>
                      <a:cubicBezTo>
                        <a:pt x="285332" y="588798"/>
                        <a:pt x="254017" y="580447"/>
                        <a:pt x="260280" y="588798"/>
                      </a:cubicBezTo>
                      <a:cubicBezTo>
                        <a:pt x="266543" y="597149"/>
                        <a:pt x="291595" y="630551"/>
                        <a:pt x="297858" y="651428"/>
                      </a:cubicBezTo>
                      <a:cubicBezTo>
                        <a:pt x="304121" y="672305"/>
                        <a:pt x="297858" y="714059"/>
                        <a:pt x="297858" y="714059"/>
                      </a:cubicBezTo>
                      <a:lnTo>
                        <a:pt x="297858" y="751637"/>
                      </a:lnTo>
                      <a:lnTo>
                        <a:pt x="297858" y="776689"/>
                      </a:lnTo>
                      <a:lnTo>
                        <a:pt x="297858" y="726585"/>
                      </a:lnTo>
                      <a:cubicBezTo>
                        <a:pt x="297858" y="699445"/>
                        <a:pt x="299946" y="643077"/>
                        <a:pt x="297858" y="613850"/>
                      </a:cubicBezTo>
                      <a:cubicBezTo>
                        <a:pt x="295770" y="584623"/>
                        <a:pt x="264455" y="572097"/>
                        <a:pt x="285332" y="551220"/>
                      </a:cubicBezTo>
                      <a:cubicBezTo>
                        <a:pt x="306209" y="530343"/>
                        <a:pt x="398067" y="490678"/>
                        <a:pt x="423119" y="488590"/>
                      </a:cubicBezTo>
                      <a:cubicBezTo>
                        <a:pt x="448171" y="486502"/>
                        <a:pt x="425207" y="513642"/>
                        <a:pt x="435645" y="538694"/>
                      </a:cubicBezTo>
                      <a:cubicBezTo>
                        <a:pt x="446083" y="563746"/>
                        <a:pt x="485749" y="613850"/>
                        <a:pt x="485749" y="638902"/>
                      </a:cubicBezTo>
                      <a:lnTo>
                        <a:pt x="435645" y="689007"/>
                      </a:lnTo>
                      <a:cubicBezTo>
                        <a:pt x="435645" y="709884"/>
                        <a:pt x="471135" y="751637"/>
                        <a:pt x="485749" y="764163"/>
                      </a:cubicBezTo>
                      <a:cubicBezTo>
                        <a:pt x="500363" y="776689"/>
                        <a:pt x="521239" y="789215"/>
                        <a:pt x="523327" y="764163"/>
                      </a:cubicBezTo>
                      <a:cubicBezTo>
                        <a:pt x="525415" y="739111"/>
                        <a:pt x="502450" y="640990"/>
                        <a:pt x="498275" y="613850"/>
                      </a:cubicBezTo>
                      <a:cubicBezTo>
                        <a:pt x="494100" y="586710"/>
                        <a:pt x="485749" y="605499"/>
                        <a:pt x="498275" y="601324"/>
                      </a:cubicBezTo>
                      <a:cubicBezTo>
                        <a:pt x="510801" y="597149"/>
                        <a:pt x="540028" y="590886"/>
                        <a:pt x="573431" y="588798"/>
                      </a:cubicBezTo>
                      <a:cubicBezTo>
                        <a:pt x="606834" y="586710"/>
                        <a:pt x="698691" y="588798"/>
                        <a:pt x="698691" y="588798"/>
                      </a:cubicBezTo>
                      <a:lnTo>
                        <a:pt x="761321" y="588798"/>
                      </a:lnTo>
                      <a:cubicBezTo>
                        <a:pt x="778022" y="588798"/>
                        <a:pt x="796811" y="590886"/>
                        <a:pt x="798899" y="588798"/>
                      </a:cubicBezTo>
                      <a:cubicBezTo>
                        <a:pt x="800987" y="586710"/>
                        <a:pt x="773847" y="576272"/>
                        <a:pt x="773847" y="576272"/>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30" name="צורה חופשית 129"/>
                <p:cNvSpPr/>
                <p:nvPr/>
              </p:nvSpPr>
              <p:spPr>
                <a:xfrm>
                  <a:off x="5122480" y="5862949"/>
                  <a:ext cx="164505" cy="188915"/>
                </a:xfrm>
                <a:custGeom>
                  <a:avLst/>
                  <a:gdLst>
                    <a:gd name="connsiteX0" fmla="*/ 162839 w 162839"/>
                    <a:gd name="connsiteY0" fmla="*/ 188818 h 188818"/>
                    <a:gd name="connsiteX1" fmla="*/ 162839 w 162839"/>
                    <a:gd name="connsiteY1" fmla="*/ 138714 h 188818"/>
                    <a:gd name="connsiteX2" fmla="*/ 162839 w 162839"/>
                    <a:gd name="connsiteY2" fmla="*/ 113662 h 188818"/>
                    <a:gd name="connsiteX3" fmla="*/ 125260 w 162839"/>
                    <a:gd name="connsiteY3" fmla="*/ 63558 h 188818"/>
                    <a:gd name="connsiteX4" fmla="*/ 87682 w 162839"/>
                    <a:gd name="connsiteY4" fmla="*/ 13454 h 188818"/>
                    <a:gd name="connsiteX5" fmla="*/ 37578 w 162839"/>
                    <a:gd name="connsiteY5" fmla="*/ 928 h 188818"/>
                    <a:gd name="connsiteX6" fmla="*/ 0 w 162839"/>
                    <a:gd name="connsiteY6" fmla="*/ 928 h 188818"/>
                    <a:gd name="connsiteX7" fmla="*/ 0 w 162839"/>
                    <a:gd name="connsiteY7" fmla="*/ 928 h 188818"/>
                    <a:gd name="connsiteX8" fmla="*/ 0 w 162839"/>
                    <a:gd name="connsiteY8" fmla="*/ 928 h 188818"/>
                    <a:gd name="connsiteX9" fmla="*/ 12526 w 162839"/>
                    <a:gd name="connsiteY9" fmla="*/ 928 h 188818"/>
                    <a:gd name="connsiteX10" fmla="*/ 0 w 162839"/>
                    <a:gd name="connsiteY10" fmla="*/ 928 h 1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39" h="188818">
                      <a:moveTo>
                        <a:pt x="162839" y="188818"/>
                      </a:moveTo>
                      <a:lnTo>
                        <a:pt x="162839" y="138714"/>
                      </a:lnTo>
                      <a:lnTo>
                        <a:pt x="162839" y="113662"/>
                      </a:lnTo>
                      <a:cubicBezTo>
                        <a:pt x="156576" y="101136"/>
                        <a:pt x="125260" y="63558"/>
                        <a:pt x="125260" y="63558"/>
                      </a:cubicBezTo>
                      <a:lnTo>
                        <a:pt x="87682" y="13454"/>
                      </a:lnTo>
                      <a:cubicBezTo>
                        <a:pt x="73068" y="3016"/>
                        <a:pt x="37578" y="928"/>
                        <a:pt x="37578" y="928"/>
                      </a:cubicBezTo>
                      <a:cubicBezTo>
                        <a:pt x="22964" y="-1160"/>
                        <a:pt x="0" y="928"/>
                        <a:pt x="0" y="928"/>
                      </a:cubicBezTo>
                      <a:lnTo>
                        <a:pt x="0" y="928"/>
                      </a:lnTo>
                      <a:lnTo>
                        <a:pt x="0" y="928"/>
                      </a:lnTo>
                      <a:lnTo>
                        <a:pt x="12526" y="928"/>
                      </a:lnTo>
                      <a:lnTo>
                        <a:pt x="0" y="928"/>
                      </a:ln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31" name="צורה חופשית 130"/>
                <p:cNvSpPr/>
                <p:nvPr/>
              </p:nvSpPr>
              <p:spPr>
                <a:xfrm>
                  <a:off x="4882722" y="4023006"/>
                  <a:ext cx="616019" cy="401644"/>
                </a:xfrm>
                <a:custGeom>
                  <a:avLst/>
                  <a:gdLst>
                    <a:gd name="connsiteX0" fmla="*/ 177521 w 615932"/>
                    <a:gd name="connsiteY0" fmla="*/ 400965 h 400965"/>
                    <a:gd name="connsiteX1" fmla="*/ 127417 w 615932"/>
                    <a:gd name="connsiteY1" fmla="*/ 375913 h 400965"/>
                    <a:gd name="connsiteX2" fmla="*/ 52261 w 615932"/>
                    <a:gd name="connsiteY2" fmla="*/ 375913 h 400965"/>
                    <a:gd name="connsiteX3" fmla="*/ 2157 w 615932"/>
                    <a:gd name="connsiteY3" fmla="*/ 350860 h 400965"/>
                    <a:gd name="connsiteX4" fmla="*/ 14683 w 615932"/>
                    <a:gd name="connsiteY4" fmla="*/ 213074 h 400965"/>
                    <a:gd name="connsiteX5" fmla="*/ 64787 w 615932"/>
                    <a:gd name="connsiteY5" fmla="*/ 188022 h 400965"/>
                    <a:gd name="connsiteX6" fmla="*/ 114891 w 615932"/>
                    <a:gd name="connsiteY6" fmla="*/ 238126 h 400965"/>
                    <a:gd name="connsiteX7" fmla="*/ 177521 w 615932"/>
                    <a:gd name="connsiteY7" fmla="*/ 263178 h 400965"/>
                    <a:gd name="connsiteX8" fmla="*/ 202573 w 615932"/>
                    <a:gd name="connsiteY8" fmla="*/ 263178 h 400965"/>
                    <a:gd name="connsiteX9" fmla="*/ 227625 w 615932"/>
                    <a:gd name="connsiteY9" fmla="*/ 213074 h 400965"/>
                    <a:gd name="connsiteX10" fmla="*/ 215099 w 615932"/>
                    <a:gd name="connsiteY10" fmla="*/ 188022 h 400965"/>
                    <a:gd name="connsiteX11" fmla="*/ 177521 w 615932"/>
                    <a:gd name="connsiteY11" fmla="*/ 150444 h 400965"/>
                    <a:gd name="connsiteX12" fmla="*/ 139943 w 615932"/>
                    <a:gd name="connsiteY12" fmla="*/ 112866 h 400965"/>
                    <a:gd name="connsiteX13" fmla="*/ 164995 w 615932"/>
                    <a:gd name="connsiteY13" fmla="*/ 62762 h 400965"/>
                    <a:gd name="connsiteX14" fmla="*/ 177521 w 615932"/>
                    <a:gd name="connsiteY14" fmla="*/ 25184 h 400965"/>
                    <a:gd name="connsiteX15" fmla="*/ 290255 w 615932"/>
                    <a:gd name="connsiteY15" fmla="*/ 37710 h 400965"/>
                    <a:gd name="connsiteX16" fmla="*/ 290255 w 615932"/>
                    <a:gd name="connsiteY16" fmla="*/ 87814 h 400965"/>
                    <a:gd name="connsiteX17" fmla="*/ 290255 w 615932"/>
                    <a:gd name="connsiteY17" fmla="*/ 175496 h 400965"/>
                    <a:gd name="connsiteX18" fmla="*/ 290255 w 615932"/>
                    <a:gd name="connsiteY18" fmla="*/ 200548 h 400965"/>
                    <a:gd name="connsiteX19" fmla="*/ 290255 w 615932"/>
                    <a:gd name="connsiteY19" fmla="*/ 100340 h 400965"/>
                    <a:gd name="connsiteX20" fmla="*/ 290255 w 615932"/>
                    <a:gd name="connsiteY20" fmla="*/ 50236 h 400965"/>
                    <a:gd name="connsiteX21" fmla="*/ 428042 w 615932"/>
                    <a:gd name="connsiteY21" fmla="*/ 132 h 400965"/>
                    <a:gd name="connsiteX22" fmla="*/ 440568 w 615932"/>
                    <a:gd name="connsiteY22" fmla="*/ 37710 h 400965"/>
                    <a:gd name="connsiteX23" fmla="*/ 440568 w 615932"/>
                    <a:gd name="connsiteY23" fmla="*/ 100340 h 400965"/>
                    <a:gd name="connsiteX24" fmla="*/ 440568 w 615932"/>
                    <a:gd name="connsiteY24" fmla="*/ 87814 h 400965"/>
                    <a:gd name="connsiteX25" fmla="*/ 565828 w 615932"/>
                    <a:gd name="connsiteY25" fmla="*/ 100340 h 400965"/>
                    <a:gd name="connsiteX26" fmla="*/ 590880 w 615932"/>
                    <a:gd name="connsiteY26" fmla="*/ 75288 h 400965"/>
                    <a:gd name="connsiteX27" fmla="*/ 615932 w 615932"/>
                    <a:gd name="connsiteY27" fmla="*/ 37710 h 400965"/>
                    <a:gd name="connsiteX28" fmla="*/ 615932 w 615932"/>
                    <a:gd name="connsiteY28" fmla="*/ 37710 h 400965"/>
                    <a:gd name="connsiteX29" fmla="*/ 603406 w 615932"/>
                    <a:gd name="connsiteY29" fmla="*/ 37710 h 4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5932" h="400965">
                      <a:moveTo>
                        <a:pt x="177521" y="400965"/>
                      </a:moveTo>
                      <a:cubicBezTo>
                        <a:pt x="162907" y="390526"/>
                        <a:pt x="148294" y="380088"/>
                        <a:pt x="127417" y="375913"/>
                      </a:cubicBezTo>
                      <a:cubicBezTo>
                        <a:pt x="106540" y="371738"/>
                        <a:pt x="73138" y="380088"/>
                        <a:pt x="52261" y="375913"/>
                      </a:cubicBezTo>
                      <a:cubicBezTo>
                        <a:pt x="31384" y="371737"/>
                        <a:pt x="8420" y="378000"/>
                        <a:pt x="2157" y="350860"/>
                      </a:cubicBezTo>
                      <a:cubicBezTo>
                        <a:pt x="-4106" y="323720"/>
                        <a:pt x="4245" y="240214"/>
                        <a:pt x="14683" y="213074"/>
                      </a:cubicBezTo>
                      <a:cubicBezTo>
                        <a:pt x="25121" y="185934"/>
                        <a:pt x="48086" y="183847"/>
                        <a:pt x="64787" y="188022"/>
                      </a:cubicBezTo>
                      <a:cubicBezTo>
                        <a:pt x="81488" y="192197"/>
                        <a:pt x="96102" y="225600"/>
                        <a:pt x="114891" y="238126"/>
                      </a:cubicBezTo>
                      <a:cubicBezTo>
                        <a:pt x="133680" y="250652"/>
                        <a:pt x="162908" y="259003"/>
                        <a:pt x="177521" y="263178"/>
                      </a:cubicBezTo>
                      <a:cubicBezTo>
                        <a:pt x="192134" y="267353"/>
                        <a:pt x="194222" y="271529"/>
                        <a:pt x="202573" y="263178"/>
                      </a:cubicBezTo>
                      <a:cubicBezTo>
                        <a:pt x="210924" y="254827"/>
                        <a:pt x="225537" y="225600"/>
                        <a:pt x="227625" y="213074"/>
                      </a:cubicBezTo>
                      <a:cubicBezTo>
                        <a:pt x="229713" y="200548"/>
                        <a:pt x="223450" y="198460"/>
                        <a:pt x="215099" y="188022"/>
                      </a:cubicBezTo>
                      <a:cubicBezTo>
                        <a:pt x="206748" y="177584"/>
                        <a:pt x="177521" y="150444"/>
                        <a:pt x="177521" y="150444"/>
                      </a:cubicBezTo>
                      <a:cubicBezTo>
                        <a:pt x="164995" y="137918"/>
                        <a:pt x="142031" y="127480"/>
                        <a:pt x="139943" y="112866"/>
                      </a:cubicBezTo>
                      <a:cubicBezTo>
                        <a:pt x="137855" y="98252"/>
                        <a:pt x="158732" y="77376"/>
                        <a:pt x="164995" y="62762"/>
                      </a:cubicBezTo>
                      <a:cubicBezTo>
                        <a:pt x="171258" y="48148"/>
                        <a:pt x="156644" y="29359"/>
                        <a:pt x="177521" y="25184"/>
                      </a:cubicBezTo>
                      <a:cubicBezTo>
                        <a:pt x="198398" y="21009"/>
                        <a:pt x="271466" y="27272"/>
                        <a:pt x="290255" y="37710"/>
                      </a:cubicBezTo>
                      <a:cubicBezTo>
                        <a:pt x="309044" y="48148"/>
                        <a:pt x="290255" y="87814"/>
                        <a:pt x="290255" y="87814"/>
                      </a:cubicBezTo>
                      <a:lnTo>
                        <a:pt x="290255" y="175496"/>
                      </a:lnTo>
                      <a:lnTo>
                        <a:pt x="290255" y="200548"/>
                      </a:lnTo>
                      <a:lnTo>
                        <a:pt x="290255" y="100340"/>
                      </a:lnTo>
                      <a:cubicBezTo>
                        <a:pt x="290255" y="75288"/>
                        <a:pt x="267291" y="66937"/>
                        <a:pt x="290255" y="50236"/>
                      </a:cubicBezTo>
                      <a:cubicBezTo>
                        <a:pt x="313220" y="33535"/>
                        <a:pt x="402990" y="2220"/>
                        <a:pt x="428042" y="132"/>
                      </a:cubicBezTo>
                      <a:cubicBezTo>
                        <a:pt x="453094" y="-1956"/>
                        <a:pt x="438480" y="21009"/>
                        <a:pt x="440568" y="37710"/>
                      </a:cubicBezTo>
                      <a:cubicBezTo>
                        <a:pt x="442656" y="54411"/>
                        <a:pt x="440568" y="100340"/>
                        <a:pt x="440568" y="100340"/>
                      </a:cubicBezTo>
                      <a:cubicBezTo>
                        <a:pt x="440568" y="108691"/>
                        <a:pt x="419691" y="87814"/>
                        <a:pt x="440568" y="87814"/>
                      </a:cubicBezTo>
                      <a:cubicBezTo>
                        <a:pt x="461445" y="87814"/>
                        <a:pt x="540776" y="102428"/>
                        <a:pt x="565828" y="100340"/>
                      </a:cubicBezTo>
                      <a:cubicBezTo>
                        <a:pt x="590880" y="98252"/>
                        <a:pt x="582529" y="85726"/>
                        <a:pt x="590880" y="75288"/>
                      </a:cubicBezTo>
                      <a:cubicBezTo>
                        <a:pt x="599231" y="64850"/>
                        <a:pt x="615932" y="37710"/>
                        <a:pt x="615932" y="37710"/>
                      </a:cubicBezTo>
                      <a:lnTo>
                        <a:pt x="615932" y="37710"/>
                      </a:lnTo>
                      <a:lnTo>
                        <a:pt x="603406" y="37710"/>
                      </a:ln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sp>
              <p:nvSpPr>
                <p:cNvPr id="132" name="צורה חופשית 131"/>
                <p:cNvSpPr/>
                <p:nvPr/>
              </p:nvSpPr>
              <p:spPr>
                <a:xfrm>
                  <a:off x="5223982" y="4297648"/>
                  <a:ext cx="427013" cy="352431"/>
                </a:xfrm>
                <a:custGeom>
                  <a:avLst/>
                  <a:gdLst>
                    <a:gd name="connsiteX0" fmla="*/ 0 w 426247"/>
                    <a:gd name="connsiteY0" fmla="*/ 174697 h 352370"/>
                    <a:gd name="connsiteX1" fmla="*/ 62631 w 426247"/>
                    <a:gd name="connsiteY1" fmla="*/ 87015 h 352370"/>
                    <a:gd name="connsiteX2" fmla="*/ 87683 w 426247"/>
                    <a:gd name="connsiteY2" fmla="*/ 11858 h 352370"/>
                    <a:gd name="connsiteX3" fmla="*/ 175365 w 426247"/>
                    <a:gd name="connsiteY3" fmla="*/ 11858 h 352370"/>
                    <a:gd name="connsiteX4" fmla="*/ 250521 w 426247"/>
                    <a:gd name="connsiteY4" fmla="*/ 124593 h 352370"/>
                    <a:gd name="connsiteX5" fmla="*/ 250521 w 426247"/>
                    <a:gd name="connsiteY5" fmla="*/ 224801 h 352370"/>
                    <a:gd name="connsiteX6" fmla="*/ 225469 w 426247"/>
                    <a:gd name="connsiteY6" fmla="*/ 312483 h 352370"/>
                    <a:gd name="connsiteX7" fmla="*/ 200417 w 426247"/>
                    <a:gd name="connsiteY7" fmla="*/ 350061 h 352370"/>
                    <a:gd name="connsiteX8" fmla="*/ 250521 w 426247"/>
                    <a:gd name="connsiteY8" fmla="*/ 249853 h 352370"/>
                    <a:gd name="connsiteX9" fmla="*/ 250521 w 426247"/>
                    <a:gd name="connsiteY9" fmla="*/ 149645 h 352370"/>
                    <a:gd name="connsiteX10" fmla="*/ 288099 w 426247"/>
                    <a:gd name="connsiteY10" fmla="*/ 124593 h 352370"/>
                    <a:gd name="connsiteX11" fmla="*/ 400833 w 426247"/>
                    <a:gd name="connsiteY11" fmla="*/ 112067 h 352370"/>
                    <a:gd name="connsiteX12" fmla="*/ 425885 w 426247"/>
                    <a:gd name="connsiteY12" fmla="*/ 149645 h 352370"/>
                    <a:gd name="connsiteX13" fmla="*/ 413359 w 426247"/>
                    <a:gd name="connsiteY13" fmla="*/ 149645 h 3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247" h="352370">
                      <a:moveTo>
                        <a:pt x="0" y="174697"/>
                      </a:moveTo>
                      <a:cubicBezTo>
                        <a:pt x="24008" y="144426"/>
                        <a:pt x="48017" y="114155"/>
                        <a:pt x="62631" y="87015"/>
                      </a:cubicBezTo>
                      <a:cubicBezTo>
                        <a:pt x="77245" y="59875"/>
                        <a:pt x="68894" y="24384"/>
                        <a:pt x="87683" y="11858"/>
                      </a:cubicBezTo>
                      <a:cubicBezTo>
                        <a:pt x="106472" y="-668"/>
                        <a:pt x="148225" y="-6931"/>
                        <a:pt x="175365" y="11858"/>
                      </a:cubicBezTo>
                      <a:cubicBezTo>
                        <a:pt x="202505" y="30647"/>
                        <a:pt x="237995" y="89103"/>
                        <a:pt x="250521" y="124593"/>
                      </a:cubicBezTo>
                      <a:cubicBezTo>
                        <a:pt x="263047" y="160083"/>
                        <a:pt x="254696" y="193486"/>
                        <a:pt x="250521" y="224801"/>
                      </a:cubicBezTo>
                      <a:cubicBezTo>
                        <a:pt x="246346" y="256116"/>
                        <a:pt x="233820" y="291606"/>
                        <a:pt x="225469" y="312483"/>
                      </a:cubicBezTo>
                      <a:cubicBezTo>
                        <a:pt x="217118" y="333360"/>
                        <a:pt x="196242" y="360499"/>
                        <a:pt x="200417" y="350061"/>
                      </a:cubicBezTo>
                      <a:cubicBezTo>
                        <a:pt x="204592" y="339623"/>
                        <a:pt x="242170" y="283256"/>
                        <a:pt x="250521" y="249853"/>
                      </a:cubicBezTo>
                      <a:cubicBezTo>
                        <a:pt x="258872" y="216450"/>
                        <a:pt x="244258" y="170522"/>
                        <a:pt x="250521" y="149645"/>
                      </a:cubicBezTo>
                      <a:cubicBezTo>
                        <a:pt x="256784" y="128768"/>
                        <a:pt x="263047" y="130856"/>
                        <a:pt x="288099" y="124593"/>
                      </a:cubicBezTo>
                      <a:cubicBezTo>
                        <a:pt x="313151" y="118330"/>
                        <a:pt x="377869" y="107892"/>
                        <a:pt x="400833" y="112067"/>
                      </a:cubicBezTo>
                      <a:cubicBezTo>
                        <a:pt x="423797" y="116242"/>
                        <a:pt x="423797" y="143382"/>
                        <a:pt x="425885" y="149645"/>
                      </a:cubicBezTo>
                      <a:cubicBezTo>
                        <a:pt x="427973" y="155908"/>
                        <a:pt x="420666" y="152776"/>
                        <a:pt x="413359" y="149645"/>
                      </a:cubicBezTo>
                    </a:path>
                  </a:pathLst>
                </a:custGeom>
                <a:noFill/>
                <a:ln w="9525" cap="flat" cmpd="sng" algn="ctr">
                  <a:solidFill>
                    <a:sysClr val="window" lastClr="FFFFFF">
                      <a:lumMod val="50000"/>
                    </a:sysClr>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Calibri"/>
                    <a:cs typeface="Arial"/>
                  </a:endParaRPr>
                </a:p>
              </p:txBody>
            </p:sp>
          </p:grpSp>
          <p:sp>
            <p:nvSpPr>
              <p:cNvPr id="121" name="אליפסה 120"/>
              <p:cNvSpPr/>
              <p:nvPr/>
            </p:nvSpPr>
            <p:spPr>
              <a:xfrm>
                <a:off x="3619493" y="2785914"/>
                <a:ext cx="512766" cy="66676"/>
              </a:xfrm>
              <a:prstGeom prst="ellipse">
                <a:avLst/>
              </a:prstGeom>
              <a:noFill/>
              <a:ln w="25400" cap="flat" cmpd="sng" algn="ctr">
                <a:solidFill>
                  <a:srgbClr val="4F81BD">
                    <a:shade val="50000"/>
                  </a:srgbClr>
                </a:solidFill>
                <a:prstDash val="solid"/>
              </a:ln>
              <a:effectLst/>
            </p:spPr>
            <p:txBody>
              <a:bodyPr rtlCol="1" anchor="ctr"/>
              <a:lstStyle/>
              <a:p>
                <a:pPr algn="ctr" fontAlgn="auto">
                  <a:spcBef>
                    <a:spcPts val="0"/>
                  </a:spcBef>
                  <a:spcAft>
                    <a:spcPts val="0"/>
                  </a:spcAft>
                  <a:defRPr/>
                </a:pPr>
                <a:endParaRPr lang="he-IL" kern="0" dirty="0">
                  <a:solidFill>
                    <a:sysClr val="window" lastClr="FFFFFF"/>
                  </a:solidFill>
                  <a:latin typeface="Calibri"/>
                  <a:cs typeface="Arial"/>
                </a:endParaRPr>
              </a:p>
            </p:txBody>
          </p:sp>
        </p:grpSp>
        <p:grpSp>
          <p:nvGrpSpPr>
            <p:cNvPr id="57363" name="קבוצה 7168"/>
            <p:cNvGrpSpPr>
              <a:grpSpLocks/>
            </p:cNvGrpSpPr>
            <p:nvPr/>
          </p:nvGrpSpPr>
          <p:grpSpPr bwMode="auto">
            <a:xfrm>
              <a:off x="6788927" y="2998515"/>
              <a:ext cx="1058254" cy="812127"/>
              <a:chOff x="6766477" y="2898515"/>
              <a:chExt cx="1058254" cy="812127"/>
            </a:xfrm>
          </p:grpSpPr>
          <p:sp>
            <p:nvSpPr>
              <p:cNvPr id="5"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אליפסה 7167"/>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7364" name="קבוצה 151"/>
            <p:cNvGrpSpPr>
              <a:grpSpLocks/>
            </p:cNvGrpSpPr>
            <p:nvPr/>
          </p:nvGrpSpPr>
          <p:grpSpPr bwMode="auto">
            <a:xfrm>
              <a:off x="5674379" y="3002084"/>
              <a:ext cx="1058254" cy="812127"/>
              <a:chOff x="6766477" y="2898515"/>
              <a:chExt cx="1058254" cy="812127"/>
            </a:xfrm>
          </p:grpSpPr>
          <p:sp>
            <p:nvSpPr>
              <p:cNvPr id="153"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4" name="אליפסה 153"/>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7365" name="קבוצה 154"/>
            <p:cNvGrpSpPr>
              <a:grpSpLocks/>
            </p:cNvGrpSpPr>
            <p:nvPr/>
          </p:nvGrpSpPr>
          <p:grpSpPr bwMode="auto">
            <a:xfrm>
              <a:off x="6854076" y="4614342"/>
              <a:ext cx="1058254" cy="812127"/>
              <a:chOff x="6766477" y="2898515"/>
              <a:chExt cx="1058254" cy="812127"/>
            </a:xfrm>
          </p:grpSpPr>
          <p:sp>
            <p:nvSpPr>
              <p:cNvPr id="156"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7" name="אליפסה 156"/>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7366" name="קבוצה 157"/>
            <p:cNvGrpSpPr>
              <a:grpSpLocks/>
            </p:cNvGrpSpPr>
            <p:nvPr/>
          </p:nvGrpSpPr>
          <p:grpSpPr bwMode="auto">
            <a:xfrm>
              <a:off x="5589794" y="4602491"/>
              <a:ext cx="1058254" cy="812127"/>
              <a:chOff x="6766477" y="2898515"/>
              <a:chExt cx="1058254" cy="812127"/>
            </a:xfrm>
          </p:grpSpPr>
          <p:sp>
            <p:nvSpPr>
              <p:cNvPr id="159" name="אליפסה 4"/>
              <p:cNvSpPr/>
              <p:nvPr/>
            </p:nvSpPr>
            <p:spPr>
              <a:xfrm>
                <a:off x="6766477" y="2898515"/>
                <a:ext cx="1058254" cy="812127"/>
              </a:xfrm>
              <a:custGeom>
                <a:avLst/>
                <a:gdLst>
                  <a:gd name="connsiteX0" fmla="*/ 0 w 964175"/>
                  <a:gd name="connsiteY0" fmla="*/ 394228 h 788456"/>
                  <a:gd name="connsiteX1" fmla="*/ 482088 w 964175"/>
                  <a:gd name="connsiteY1" fmla="*/ 0 h 788456"/>
                  <a:gd name="connsiteX2" fmla="*/ 964176 w 964175"/>
                  <a:gd name="connsiteY2" fmla="*/ 394228 h 788456"/>
                  <a:gd name="connsiteX3" fmla="*/ 482088 w 964175"/>
                  <a:gd name="connsiteY3" fmla="*/ 788456 h 788456"/>
                  <a:gd name="connsiteX4" fmla="*/ 0 w 964175"/>
                  <a:gd name="connsiteY4" fmla="*/ 394228 h 788456"/>
                  <a:gd name="connsiteX0" fmla="*/ 0 w 1016360"/>
                  <a:gd name="connsiteY0" fmla="*/ 412459 h 806687"/>
                  <a:gd name="connsiteX1" fmla="*/ 482088 w 1016360"/>
                  <a:gd name="connsiteY1" fmla="*/ 18231 h 806687"/>
                  <a:gd name="connsiteX2" fmla="*/ 962083 w 1016360"/>
                  <a:gd name="connsiteY2" fmla="*/ 100911 h 806687"/>
                  <a:gd name="connsiteX3" fmla="*/ 964176 w 1016360"/>
                  <a:gd name="connsiteY3" fmla="*/ 412459 h 806687"/>
                  <a:gd name="connsiteX4" fmla="*/ 482088 w 1016360"/>
                  <a:gd name="connsiteY4" fmla="*/ 806687 h 806687"/>
                  <a:gd name="connsiteX5" fmla="*/ 0 w 1016360"/>
                  <a:gd name="connsiteY5" fmla="*/ 412459 h 806687"/>
                  <a:gd name="connsiteX0" fmla="*/ 0 w 1003584"/>
                  <a:gd name="connsiteY0" fmla="*/ 412459 h 812127"/>
                  <a:gd name="connsiteX1" fmla="*/ 482088 w 1003584"/>
                  <a:gd name="connsiteY1" fmla="*/ 18231 h 812127"/>
                  <a:gd name="connsiteX2" fmla="*/ 962083 w 1003584"/>
                  <a:gd name="connsiteY2" fmla="*/ 100911 h 812127"/>
                  <a:gd name="connsiteX3" fmla="*/ 964176 w 1003584"/>
                  <a:gd name="connsiteY3" fmla="*/ 412459 h 812127"/>
                  <a:gd name="connsiteX4" fmla="*/ 949556 w 1003584"/>
                  <a:gd name="connsiteY4" fmla="*/ 627005 h 812127"/>
                  <a:gd name="connsiteX5" fmla="*/ 482088 w 1003584"/>
                  <a:gd name="connsiteY5" fmla="*/ 806687 h 812127"/>
                  <a:gd name="connsiteX6" fmla="*/ 0 w 1003584"/>
                  <a:gd name="connsiteY6" fmla="*/ 412459 h 812127"/>
                  <a:gd name="connsiteX0" fmla="*/ 0 w 1058254"/>
                  <a:gd name="connsiteY0" fmla="*/ 412459 h 812127"/>
                  <a:gd name="connsiteX1" fmla="*/ 482088 w 1058254"/>
                  <a:gd name="connsiteY1" fmla="*/ 18231 h 812127"/>
                  <a:gd name="connsiteX2" fmla="*/ 962083 w 1058254"/>
                  <a:gd name="connsiteY2" fmla="*/ 100911 h 812127"/>
                  <a:gd name="connsiteX3" fmla="*/ 1051858 w 1058254"/>
                  <a:gd name="connsiteY3" fmla="*/ 412459 h 812127"/>
                  <a:gd name="connsiteX4" fmla="*/ 949556 w 1058254"/>
                  <a:gd name="connsiteY4" fmla="*/ 627005 h 812127"/>
                  <a:gd name="connsiteX5" fmla="*/ 482088 w 1058254"/>
                  <a:gd name="connsiteY5" fmla="*/ 806687 h 812127"/>
                  <a:gd name="connsiteX6" fmla="*/ 0 w 1058254"/>
                  <a:gd name="connsiteY6" fmla="*/ 412459 h 8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54" h="812127">
                    <a:moveTo>
                      <a:pt x="0" y="412459"/>
                    </a:moveTo>
                    <a:cubicBezTo>
                      <a:pt x="0" y="194733"/>
                      <a:pt x="321741" y="70156"/>
                      <a:pt x="482088" y="18231"/>
                    </a:cubicBezTo>
                    <a:cubicBezTo>
                      <a:pt x="642435" y="-33694"/>
                      <a:pt x="881735" y="35206"/>
                      <a:pt x="962083" y="100911"/>
                    </a:cubicBezTo>
                    <a:cubicBezTo>
                      <a:pt x="1042431" y="166616"/>
                      <a:pt x="1072735" y="326864"/>
                      <a:pt x="1051858" y="412459"/>
                    </a:cubicBezTo>
                    <a:cubicBezTo>
                      <a:pt x="1030981" y="498054"/>
                      <a:pt x="1029904" y="561300"/>
                      <a:pt x="949556" y="627005"/>
                    </a:cubicBezTo>
                    <a:cubicBezTo>
                      <a:pt x="869208" y="692710"/>
                      <a:pt x="640347" y="842445"/>
                      <a:pt x="482088" y="806687"/>
                    </a:cubicBezTo>
                    <a:cubicBezTo>
                      <a:pt x="323829" y="770929"/>
                      <a:pt x="0" y="630185"/>
                      <a:pt x="0" y="412459"/>
                    </a:cubicBezTo>
                    <a:close/>
                  </a:path>
                </a:pathLst>
              </a:custGeom>
              <a:gradFill>
                <a:gsLst>
                  <a:gs pos="0">
                    <a:srgbClr val="CC9900">
                      <a:shade val="30000"/>
                      <a:satMod val="115000"/>
                      <a:alpha val="82000"/>
                      <a:lumMod val="75000"/>
                    </a:srgbClr>
                  </a:gs>
                  <a:gs pos="18000">
                    <a:srgbClr val="CC9900">
                      <a:shade val="67500"/>
                      <a:satMod val="115000"/>
                    </a:srgbClr>
                  </a:gs>
                  <a:gs pos="100000">
                    <a:srgbClr val="CC9900">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0" name="אליפסה 159"/>
              <p:cNvSpPr/>
              <p:nvPr/>
            </p:nvSpPr>
            <p:spPr>
              <a:xfrm>
                <a:off x="7211019" y="3194779"/>
                <a:ext cx="312621" cy="219597"/>
              </a:xfrm>
              <a:prstGeom prst="ellipse">
                <a:avLst/>
              </a:prstGeom>
              <a:gradFill flip="none" rotWithShape="1">
                <a:gsLst>
                  <a:gs pos="0">
                    <a:srgbClr val="E8EBCB">
                      <a:shade val="30000"/>
                      <a:satMod val="115000"/>
                    </a:srgbClr>
                  </a:gs>
                  <a:gs pos="50000">
                    <a:srgbClr val="E8EBCB">
                      <a:shade val="67500"/>
                      <a:satMod val="115000"/>
                    </a:srgbClr>
                  </a:gs>
                  <a:gs pos="100000">
                    <a:srgbClr val="E8EBCB">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62" name="TextBox 161"/>
          <p:cNvSpPr txBox="1"/>
          <p:nvPr/>
        </p:nvSpPr>
        <p:spPr>
          <a:xfrm>
            <a:off x="12700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6:</a:t>
            </a:r>
          </a:p>
          <a:p>
            <a:pPr>
              <a:defRPr/>
            </a:pPr>
            <a:r>
              <a:rPr lang="he-IL" dirty="0">
                <a:solidFill>
                  <a:srgbClr val="1F497D"/>
                </a:solidFill>
              </a:rPr>
              <a:t>תרשים א' מתאר </a:t>
            </a:r>
            <a:r>
              <a:rPr lang="he-IL" dirty="0">
                <a:solidFill>
                  <a:schemeClr val="tx2"/>
                </a:solidFill>
              </a:rPr>
              <a:t>מעבר חומרים בין הדם שבנימים לבין תאי הגוף (במחזור הגדול),</a:t>
            </a:r>
          </a:p>
          <a:p>
            <a:pPr>
              <a:defRPr/>
            </a:pPr>
            <a:r>
              <a:rPr lang="he-IL" dirty="0">
                <a:solidFill>
                  <a:schemeClr val="tx2"/>
                </a:solidFill>
              </a:rPr>
              <a:t>תרשים ב' מתאר מעבר חומרים בין הדם שבנימים לבין נאדיות הריאה (במחזור הקטן).</a:t>
            </a:r>
          </a:p>
          <a:p>
            <a:pPr>
              <a:defRPr/>
            </a:pPr>
            <a:r>
              <a:rPr lang="he-IL" dirty="0">
                <a:solidFill>
                  <a:schemeClr val="tx2"/>
                </a:solidFill>
              </a:rPr>
              <a:t>בכל תרשים, ציינו אילו חומרים עוברים, ולאיזה כיוון?</a:t>
            </a:r>
          </a:p>
          <a:p>
            <a:pPr>
              <a:defRPr/>
            </a:pPr>
            <a:endParaRPr lang="en-US" dirty="0">
              <a:solidFill>
                <a:schemeClr val="tx2"/>
              </a:solidFill>
            </a:endParaRPr>
          </a:p>
        </p:txBody>
      </p:sp>
      <p:sp>
        <p:nvSpPr>
          <p:cNvPr id="163" name="TextBox 162"/>
          <p:cNvSpPr txBox="1"/>
          <p:nvPr/>
        </p:nvSpPr>
        <p:spPr>
          <a:xfrm>
            <a:off x="7058025" y="2700338"/>
            <a:ext cx="722313" cy="4397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תא</a:t>
            </a:r>
            <a:endParaRPr lang="en-US" sz="1600" dirty="0">
              <a:solidFill>
                <a:prstClr val="black"/>
              </a:solidFill>
              <a:latin typeface="Times New Roman" pitchFamily="18" charset="0"/>
              <a:cs typeface="Arial"/>
            </a:endParaRPr>
          </a:p>
        </p:txBody>
      </p:sp>
      <p:sp>
        <p:nvSpPr>
          <p:cNvPr id="164" name="TextBox 163"/>
          <p:cNvSpPr txBox="1"/>
          <p:nvPr/>
        </p:nvSpPr>
        <p:spPr>
          <a:xfrm>
            <a:off x="8085138" y="3925888"/>
            <a:ext cx="723900" cy="4381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prstClr val="black"/>
                </a:solidFill>
                <a:latin typeface="Times New Roman" pitchFamily="18" charset="0"/>
                <a:cs typeface="Arial"/>
              </a:rPr>
              <a:t>נים דם</a:t>
            </a:r>
            <a:endParaRPr lang="en-US" sz="1600" dirty="0">
              <a:solidFill>
                <a:prstClr val="black"/>
              </a:solidFill>
              <a:latin typeface="Times New Roman" pitchFamily="18" charset="0"/>
              <a:cs typeface="Arial"/>
            </a:endParaRPr>
          </a:p>
        </p:txBody>
      </p:sp>
      <p:sp>
        <p:nvSpPr>
          <p:cNvPr id="165" name="TextBox 164"/>
          <p:cNvSpPr txBox="1"/>
          <p:nvPr/>
        </p:nvSpPr>
        <p:spPr>
          <a:xfrm>
            <a:off x="4719638" y="1955800"/>
            <a:ext cx="4003675" cy="4397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u="sng" dirty="0" smtClean="0">
                <a:solidFill>
                  <a:schemeClr val="tx2"/>
                </a:solidFill>
                <a:latin typeface="Times New Roman" pitchFamily="18" charset="0"/>
                <a:cs typeface="Arial"/>
              </a:rPr>
              <a:t>תרשים א':</a:t>
            </a:r>
          </a:p>
          <a:p>
            <a:pPr algn="ctr">
              <a:defRPr/>
            </a:pPr>
            <a:r>
              <a:rPr lang="he-IL" u="sng" dirty="0" smtClean="0">
                <a:solidFill>
                  <a:schemeClr val="tx2"/>
                </a:solidFill>
                <a:latin typeface="Times New Roman" pitchFamily="18" charset="0"/>
                <a:cs typeface="Arial"/>
              </a:rPr>
              <a:t> מעבר חומרים בין הדם לתאים</a:t>
            </a:r>
            <a:endParaRPr lang="en-US" u="sng" dirty="0">
              <a:solidFill>
                <a:schemeClr val="tx2"/>
              </a:solidFill>
              <a:latin typeface="Times New Roman" pitchFamily="18" charset="0"/>
              <a:cs typeface="Arial"/>
            </a:endParaRPr>
          </a:p>
        </p:txBody>
      </p:sp>
      <p:sp>
        <p:nvSpPr>
          <p:cNvPr id="166" name="TextBox 165"/>
          <p:cNvSpPr txBox="1"/>
          <p:nvPr/>
        </p:nvSpPr>
        <p:spPr>
          <a:xfrm>
            <a:off x="379413" y="1978025"/>
            <a:ext cx="3622675" cy="4397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u="sng" dirty="0" smtClean="0">
                <a:solidFill>
                  <a:schemeClr val="tx2"/>
                </a:solidFill>
                <a:latin typeface="Times New Roman" pitchFamily="18" charset="0"/>
                <a:cs typeface="Arial"/>
              </a:rPr>
              <a:t>תרשים ב': </a:t>
            </a:r>
          </a:p>
          <a:p>
            <a:pPr algn="ctr">
              <a:defRPr/>
            </a:pPr>
            <a:r>
              <a:rPr lang="he-IL" u="sng" dirty="0" smtClean="0">
                <a:solidFill>
                  <a:schemeClr val="tx2"/>
                </a:solidFill>
                <a:latin typeface="Times New Roman" pitchFamily="18" charset="0"/>
                <a:cs typeface="Arial"/>
              </a:rPr>
              <a:t>מעבר חומרים בין הדם לנאדיות הריאה</a:t>
            </a:r>
            <a:endParaRPr lang="en-US" u="sng" dirty="0">
              <a:solidFill>
                <a:schemeClr val="tx2"/>
              </a:solidFill>
              <a:latin typeface="Times New Roman" pitchFamily="18" charset="0"/>
              <a:cs typeface="Arial"/>
            </a:endParaRPr>
          </a:p>
        </p:txBody>
      </p:sp>
      <p:cxnSp>
        <p:nvCxnSpPr>
          <p:cNvPr id="161" name="מחבר חץ ישר 160"/>
          <p:cNvCxnSpPr/>
          <p:nvPr/>
        </p:nvCxnSpPr>
        <p:spPr>
          <a:xfrm flipV="1">
            <a:off x="6230938" y="3633788"/>
            <a:ext cx="0" cy="53975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7421563" y="3325813"/>
            <a:ext cx="1754187" cy="4381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sz="1600" dirty="0" smtClean="0">
                <a:solidFill>
                  <a:srgbClr val="00B0F0"/>
                </a:solidFill>
                <a:latin typeface="Times New Roman" pitchFamily="18" charset="0"/>
                <a:cs typeface="Arial"/>
              </a:rPr>
              <a:t>חמצן </a:t>
            </a:r>
          </a:p>
          <a:p>
            <a:pPr algn="ctr">
              <a:defRPr/>
            </a:pPr>
            <a:r>
              <a:rPr lang="he-IL" sz="1600" dirty="0" smtClean="0">
                <a:solidFill>
                  <a:srgbClr val="00B0F0"/>
                </a:solidFill>
                <a:latin typeface="Times New Roman" pitchFamily="18" charset="0"/>
                <a:cs typeface="Arial"/>
              </a:rPr>
              <a:t>וחומרי מזון</a:t>
            </a:r>
            <a:endParaRPr lang="en-US" sz="1600" dirty="0">
              <a:solidFill>
                <a:srgbClr val="00B0F0"/>
              </a:solidFill>
              <a:latin typeface="Times New Roman" pitchFamily="18" charset="0"/>
              <a:cs typeface="Arial"/>
            </a:endParaRPr>
          </a:p>
        </p:txBody>
      </p:sp>
      <p:cxnSp>
        <p:nvCxnSpPr>
          <p:cNvPr id="168" name="מחבר חץ ישר 167"/>
          <p:cNvCxnSpPr/>
          <p:nvPr/>
        </p:nvCxnSpPr>
        <p:spPr>
          <a:xfrm flipV="1">
            <a:off x="7404100" y="3606800"/>
            <a:ext cx="0" cy="53975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9" name="מחבר חץ ישר 168"/>
          <p:cNvCxnSpPr/>
          <p:nvPr/>
        </p:nvCxnSpPr>
        <p:spPr bwMode="auto">
          <a:xfrm>
            <a:off x="6034088" y="3678238"/>
            <a:ext cx="0" cy="47942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70" name="מחבר חץ ישר 169"/>
          <p:cNvCxnSpPr/>
          <p:nvPr/>
        </p:nvCxnSpPr>
        <p:spPr bwMode="auto">
          <a:xfrm>
            <a:off x="7258050" y="3708400"/>
            <a:ext cx="0" cy="47942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3851275" y="2673350"/>
            <a:ext cx="1754188" cy="111601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sz="1600" dirty="0" smtClean="0">
                <a:solidFill>
                  <a:srgbClr val="FF6600"/>
                </a:solidFill>
                <a:latin typeface="Times New Roman" pitchFamily="18" charset="0"/>
                <a:cs typeface="Arial"/>
              </a:rPr>
              <a:t>פחמן דו-חמצני וחומרי פסולת אחרים כגון שתנן בתאי הכבד</a:t>
            </a:r>
            <a:endParaRPr lang="en-US" sz="1600" dirty="0">
              <a:solidFill>
                <a:srgbClr val="FF6600"/>
              </a:solidFill>
              <a:latin typeface="Times New Roman" pitchFamily="18" charset="0"/>
              <a:cs typeface="Arial"/>
            </a:endParaRPr>
          </a:p>
        </p:txBody>
      </p:sp>
      <p:sp>
        <p:nvSpPr>
          <p:cNvPr id="80"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FA9020-E7B3-4D48-B97D-0DFEBD58785B}" type="slidenum">
              <a:rPr lang="he-IL" smtClean="0"/>
              <a:pPr fontAlgn="base">
                <a:spcBef>
                  <a:spcPct val="0"/>
                </a:spcBef>
                <a:spcAft>
                  <a:spcPct val="0"/>
                </a:spcAft>
                <a:defRPr/>
              </a:pPr>
              <a:t>26</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7: מעבר חומרים בין נימי המחזור הגדול לבין תאי הגוף</a:t>
            </a:r>
            <a:endParaRPr lang="en-US" sz="1800" dirty="0" smtClean="0">
              <a:latin typeface="Times New Roman" pitchFamily="18" charset="0"/>
              <a:cs typeface="Times New Roman" pitchFamily="18" charset="0"/>
            </a:endParaRPr>
          </a:p>
        </p:txBody>
      </p:sp>
      <p:sp>
        <p:nvSpPr>
          <p:cNvPr id="6" name="TextBox 5"/>
          <p:cNvSpPr txBox="1"/>
          <p:nvPr/>
        </p:nvSpPr>
        <p:spPr>
          <a:xfrm>
            <a:off x="247650" y="465138"/>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7:</a:t>
            </a:r>
            <a:endParaRPr lang="he-IL" b="1" dirty="0">
              <a:solidFill>
                <a:schemeClr val="tx2"/>
              </a:solidFill>
            </a:endParaRPr>
          </a:p>
          <a:p>
            <a:pPr>
              <a:defRPr/>
            </a:pPr>
            <a:r>
              <a:rPr lang="he-IL" dirty="0">
                <a:solidFill>
                  <a:schemeClr val="tx2"/>
                </a:solidFill>
              </a:rPr>
              <a:t>הסבירו את התרשים ואת ההבדלים בריכוזי החמצן והפחמן הדו-חמצני </a:t>
            </a:r>
            <a:r>
              <a:rPr lang="he-IL" noProof="1">
                <a:solidFill>
                  <a:schemeClr val="tx2"/>
                </a:solidFill>
              </a:rPr>
              <a:t>בעורקיק ובוורידון</a:t>
            </a:r>
            <a:r>
              <a:rPr lang="he-IL" dirty="0">
                <a:solidFill>
                  <a:schemeClr val="tx2"/>
                </a:solidFill>
              </a:rPr>
              <a:t>.</a:t>
            </a:r>
          </a:p>
          <a:p>
            <a:pPr>
              <a:defRPr/>
            </a:pPr>
            <a:r>
              <a:rPr lang="he-IL" dirty="0">
                <a:solidFill>
                  <a:schemeClr val="tx2"/>
                </a:solidFill>
              </a:rPr>
              <a:t>סמנו בעזרת חץ את כיוון זרימת הדם.</a:t>
            </a:r>
            <a:endParaRPr lang="en-US" dirty="0">
              <a:solidFill>
                <a:schemeClr val="tx2"/>
              </a:solidFill>
            </a:endParaRPr>
          </a:p>
        </p:txBody>
      </p:sp>
      <p:grpSp>
        <p:nvGrpSpPr>
          <p:cNvPr id="58374" name="קבוצה 2"/>
          <p:cNvGrpSpPr>
            <a:grpSpLocks/>
          </p:cNvGrpSpPr>
          <p:nvPr/>
        </p:nvGrpSpPr>
        <p:grpSpPr bwMode="auto">
          <a:xfrm>
            <a:off x="527050" y="1565275"/>
            <a:ext cx="7383463" cy="3378200"/>
            <a:chOff x="231775" y="1252773"/>
            <a:chExt cx="7384256" cy="3378200"/>
          </a:xfrm>
        </p:grpSpPr>
        <p:sp>
          <p:nvSpPr>
            <p:cNvPr id="23" name="TextBox 22"/>
            <p:cNvSpPr txBox="1"/>
            <p:nvPr/>
          </p:nvSpPr>
          <p:spPr>
            <a:xfrm>
              <a:off x="3624627" y="1252773"/>
              <a:ext cx="1754375"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רקמת תאי שריר</a:t>
              </a:r>
            </a:p>
          </p:txBody>
        </p:sp>
        <p:pic>
          <p:nvPicPr>
            <p:cNvPr id="58377"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31" y="1621073"/>
              <a:ext cx="655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588808" y="3845161"/>
              <a:ext cx="876394"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FF0000"/>
                  </a:solidFill>
                </a:rPr>
                <a:t>עורקיק</a:t>
              </a:r>
            </a:p>
          </p:txBody>
        </p:sp>
        <p:sp>
          <p:nvSpPr>
            <p:cNvPr id="26" name="TextBox 25"/>
            <p:cNvSpPr txBox="1"/>
            <p:nvPr/>
          </p:nvSpPr>
          <p:spPr>
            <a:xfrm flipH="1">
              <a:off x="231775" y="3845161"/>
              <a:ext cx="1592434"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chemeClr val="accent2"/>
                  </a:solidFill>
                </a:rPr>
                <a:t>ורידון</a:t>
              </a:r>
            </a:p>
          </p:txBody>
        </p:sp>
      </p:grpSp>
      <p:sp>
        <p:nvSpPr>
          <p:cNvPr id="27" name="TextBox 26"/>
          <p:cNvSpPr txBox="1"/>
          <p:nvPr/>
        </p:nvSpPr>
        <p:spPr>
          <a:xfrm>
            <a:off x="400050" y="5562600"/>
            <a:ext cx="8183563" cy="1077913"/>
          </a:xfrm>
          <a:prstGeom prst="rect">
            <a:avLst/>
          </a:prstGeom>
          <a:noFill/>
          <a:ln w="19050">
            <a:noFill/>
          </a:ln>
          <a:effectLst>
            <a:outerShdw sx="102000" sy="102000" algn="tl" rotWithShape="0">
              <a:schemeClr val="bg1">
                <a:lumMod val="65000"/>
                <a:alpha val="0"/>
              </a:schemeClr>
            </a:outerShdw>
          </a:effectLst>
        </p:spPr>
        <p:txBody>
          <a:bodyPr>
            <a:spAutoFit/>
          </a:bodyPr>
          <a:lstStyle/>
          <a:p>
            <a:pPr marL="285750" indent="-285750">
              <a:buFont typeface="Arial" pitchFamily="34" charset="0"/>
              <a:buChar char="•"/>
              <a:defRPr/>
            </a:pPr>
            <a:r>
              <a:rPr lang="he-IL" sz="1600" dirty="0">
                <a:solidFill>
                  <a:srgbClr val="1F497D"/>
                </a:solidFill>
              </a:rPr>
              <a:t>נהוג למדוד לא את ריכוזי הגזים אלא את הלחץ החלקי שלהם.</a:t>
            </a:r>
          </a:p>
          <a:p>
            <a:pPr marL="285750" indent="-285750">
              <a:buFont typeface="Arial" pitchFamily="34" charset="0"/>
              <a:buChar char="•"/>
              <a:defRPr/>
            </a:pPr>
            <a:r>
              <a:rPr lang="he-IL" sz="1600" dirty="0">
                <a:solidFill>
                  <a:schemeClr val="tx2"/>
                </a:solidFill>
              </a:rPr>
              <a:t>בעורקים הדם עשיר יותר בחמצן ולכן צבעו אדום יותר, ואילו בוורידים הדם עני יותר בחמצן ולכן צבעו אדום פחות. הבדלי הצבע האלה מאפשרים לגלות את כמות החמצן בדם. הבדיקה נעשית בעזרת מתקן אופטי אשר מאיר דרך האצבע ובודק את מידת הבליעה של האור.</a:t>
            </a:r>
            <a:endParaRPr lang="en-US" sz="1600" dirty="0">
              <a:solidFill>
                <a:srgbClr val="1F497D"/>
              </a:solidFill>
            </a:endParaRPr>
          </a:p>
        </p:txBody>
      </p:sp>
      <p:sp>
        <p:nvSpPr>
          <p:cNvPr id="12"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171F21-3551-4F65-BDBB-6B7F7D9B6E94}" type="slidenum">
              <a:rPr lang="he-IL" smtClean="0"/>
              <a:pPr fontAlgn="base">
                <a:spcBef>
                  <a:spcPct val="0"/>
                </a:spcBef>
                <a:spcAft>
                  <a:spcPct val="0"/>
                </a:spcAft>
                <a:defRPr/>
              </a:pPr>
              <a:t>27</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latin typeface="Times New Roman" pitchFamily="18" charset="0"/>
              <a:cs typeface="Times New Roman" pitchFamily="18" charset="0"/>
            </a:endParaRPr>
          </a:p>
        </p:txBody>
      </p:sp>
      <p:sp>
        <p:nvSpPr>
          <p:cNvPr id="6" name="TextBox 5"/>
          <p:cNvSpPr txBox="1"/>
          <p:nvPr/>
        </p:nvSpPr>
        <p:spPr>
          <a:xfrm>
            <a:off x="127000" y="500063"/>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7:</a:t>
            </a:r>
          </a:p>
          <a:p>
            <a:pPr>
              <a:defRPr/>
            </a:pPr>
            <a:r>
              <a:rPr lang="he-IL" dirty="0">
                <a:solidFill>
                  <a:srgbClr val="1F497D"/>
                </a:solidFill>
              </a:rPr>
              <a:t>הסבירו את התרשים ואת ההבדלים בריכוזי החמצן והפחמן הדו-חמצני </a:t>
            </a:r>
            <a:r>
              <a:rPr lang="he-IL" noProof="1">
                <a:solidFill>
                  <a:srgbClr val="1F497D"/>
                </a:solidFill>
              </a:rPr>
              <a:t>בעורקיק </a:t>
            </a:r>
            <a:r>
              <a:rPr lang="he-IL" noProof="1">
                <a:solidFill>
                  <a:schemeClr val="tx2"/>
                </a:solidFill>
              </a:rPr>
              <a:t>ובוורידון</a:t>
            </a:r>
            <a:r>
              <a:rPr lang="he-IL" dirty="0">
                <a:solidFill>
                  <a:schemeClr val="tx2"/>
                </a:solidFill>
              </a:rPr>
              <a:t>.</a:t>
            </a:r>
          </a:p>
          <a:p>
            <a:pPr>
              <a:defRPr/>
            </a:pPr>
            <a:r>
              <a:rPr lang="he-IL" dirty="0">
                <a:solidFill>
                  <a:srgbClr val="1F497D"/>
                </a:solidFill>
              </a:rPr>
              <a:t>סמנו בעזרת חץ את כיוון זרימת הדם.</a:t>
            </a:r>
            <a:endParaRPr lang="en-US" dirty="0">
              <a:solidFill>
                <a:srgbClr val="1F497D"/>
              </a:solidFill>
            </a:endParaRPr>
          </a:p>
        </p:txBody>
      </p:sp>
      <p:sp>
        <p:nvSpPr>
          <p:cNvPr id="24" name="Rectangle 12"/>
          <p:cNvSpPr/>
          <p:nvPr/>
        </p:nvSpPr>
        <p:spPr>
          <a:xfrm>
            <a:off x="127000" y="4919067"/>
            <a:ext cx="8518525" cy="18002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noProof="1">
                <a:solidFill>
                  <a:prstClr val="black"/>
                </a:solidFill>
              </a:rPr>
              <a:t>בתרשים רואים את </a:t>
            </a:r>
            <a:r>
              <a:rPr lang="he-IL" noProof="1">
                <a:solidFill>
                  <a:schemeClr val="tx1"/>
                </a:solidFill>
              </a:rPr>
              <a:t>העורקיק מתפצל לנימים, ואת הנימים מתלכדים ויוצרים ורידון.</a:t>
            </a:r>
          </a:p>
          <a:p>
            <a:pPr fontAlgn="auto">
              <a:spcBef>
                <a:spcPts val="0"/>
              </a:spcBef>
              <a:spcAft>
                <a:spcPts val="0"/>
              </a:spcAft>
              <a:defRPr/>
            </a:pPr>
            <a:r>
              <a:rPr lang="he-IL" noProof="1">
                <a:solidFill>
                  <a:schemeClr val="tx1"/>
                </a:solidFill>
              </a:rPr>
              <a:t>ריכוז החמצן </a:t>
            </a:r>
            <a:r>
              <a:rPr lang="he-IL" noProof="1" smtClean="0">
                <a:solidFill>
                  <a:schemeClr val="tx1"/>
                </a:solidFill>
              </a:rPr>
              <a:t>בעורקיק </a:t>
            </a:r>
            <a:r>
              <a:rPr lang="he-IL" noProof="1">
                <a:solidFill>
                  <a:schemeClr val="tx1"/>
                </a:solidFill>
              </a:rPr>
              <a:t>גבוה וריכוז הפחמן הדו-חמצני בו נמוך, מכיוון שהדם שהגיע מהלב היה לפני כן בריאות, ושם עבר אליו חמצן מן הנאדיות, ופחמן דו-חמצני עבר ממנו אל הנאדיות.</a:t>
            </a:r>
          </a:p>
          <a:p>
            <a:pPr fontAlgn="auto">
              <a:spcBef>
                <a:spcPts val="0"/>
              </a:spcBef>
              <a:spcAft>
                <a:spcPts val="0"/>
              </a:spcAft>
              <a:defRPr/>
            </a:pPr>
            <a:r>
              <a:rPr lang="he-IL" noProof="1">
                <a:solidFill>
                  <a:schemeClr val="tx1"/>
                </a:solidFill>
              </a:rPr>
              <a:t>במהלך הזרימה בנימים, חמצן עובר מן הנימים לתאים ופחמן דו-חמצני עובר מן התאים לנימים, ולכן ריכוז החמצן בוורידון נמוך וריכוז הפחמן הדו-חמצני בו גבוה לעומת הריכוז שלהם בעורקיק.</a:t>
            </a:r>
          </a:p>
          <a:p>
            <a:pPr fontAlgn="auto">
              <a:spcBef>
                <a:spcPts val="0"/>
              </a:spcBef>
              <a:spcAft>
                <a:spcPts val="0"/>
              </a:spcAft>
              <a:defRPr/>
            </a:pPr>
            <a:endParaRPr lang="he-IL" dirty="0">
              <a:solidFill>
                <a:schemeClr val="tx1"/>
              </a:solidFill>
            </a:endParaRPr>
          </a:p>
        </p:txBody>
      </p:sp>
      <p:grpSp>
        <p:nvGrpSpPr>
          <p:cNvPr id="59399" name="קבוצה 24"/>
          <p:cNvGrpSpPr>
            <a:grpSpLocks/>
          </p:cNvGrpSpPr>
          <p:nvPr/>
        </p:nvGrpSpPr>
        <p:grpSpPr bwMode="auto">
          <a:xfrm>
            <a:off x="571500" y="1357313"/>
            <a:ext cx="7383463" cy="3378200"/>
            <a:chOff x="231775" y="1252773"/>
            <a:chExt cx="7384256" cy="3378200"/>
          </a:xfrm>
        </p:grpSpPr>
        <p:sp>
          <p:nvSpPr>
            <p:cNvPr id="26" name="TextBox 25"/>
            <p:cNvSpPr txBox="1"/>
            <p:nvPr/>
          </p:nvSpPr>
          <p:spPr>
            <a:xfrm>
              <a:off x="3624627" y="1252773"/>
              <a:ext cx="1754375"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רקמת תאי שריר</a:t>
              </a:r>
            </a:p>
          </p:txBody>
        </p:sp>
        <p:pic>
          <p:nvPicPr>
            <p:cNvPr id="59403"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31" y="1621073"/>
              <a:ext cx="655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6588808" y="3845160"/>
              <a:ext cx="876394"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noProof="1">
                  <a:solidFill>
                    <a:srgbClr val="FF0000"/>
                  </a:solidFill>
                </a:rPr>
                <a:t>עורקיק</a:t>
              </a:r>
            </a:p>
          </p:txBody>
        </p:sp>
        <p:sp>
          <p:nvSpPr>
            <p:cNvPr id="29" name="TextBox 28"/>
            <p:cNvSpPr txBox="1"/>
            <p:nvPr/>
          </p:nvSpPr>
          <p:spPr>
            <a:xfrm flipH="1">
              <a:off x="231775" y="3845160"/>
              <a:ext cx="1592434"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noProof="1">
                  <a:solidFill>
                    <a:schemeClr val="accent2"/>
                  </a:solidFill>
                </a:rPr>
                <a:t>ורידון</a:t>
              </a:r>
            </a:p>
          </p:txBody>
        </p:sp>
      </p:grpSp>
      <p:cxnSp>
        <p:nvCxnSpPr>
          <p:cNvPr id="3" name="מחבר חץ ישר 2"/>
          <p:cNvCxnSpPr/>
          <p:nvPr/>
        </p:nvCxnSpPr>
        <p:spPr>
          <a:xfrm flipH="1">
            <a:off x="1957388" y="4775200"/>
            <a:ext cx="52562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01" name="מלבן 4"/>
          <p:cNvSpPr>
            <a:spLocks noChangeArrowheads="1"/>
          </p:cNvSpPr>
          <p:nvPr/>
        </p:nvSpPr>
        <p:spPr bwMode="auto">
          <a:xfrm>
            <a:off x="7202488" y="4605338"/>
            <a:ext cx="1504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F497D"/>
                </a:solidFill>
              </a:rPr>
              <a:t>כיוון זרימת הדם</a:t>
            </a:r>
            <a:endParaRPr lang="he-IL" sz="1600" b="1"/>
          </a:p>
        </p:txBody>
      </p:sp>
      <p:sp>
        <p:nvSpPr>
          <p:cNvPr id="14" name="Slide Number Placeholder 15"/>
          <p:cNvSpPr txBox="1">
            <a:spLocks/>
          </p:cNvSpPr>
          <p:nvPr/>
        </p:nvSpPr>
        <p:spPr bwMode="auto">
          <a:xfrm>
            <a:off x="107305" y="6477441"/>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27</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תשס"ה</a:t>
            </a:r>
            <a:endParaRPr lang="he-IL" dirty="0">
              <a:solidFill>
                <a:srgbClr val="1F497D"/>
              </a:solidFill>
            </a:endParaRPr>
          </a:p>
          <a:p>
            <a:pPr eaLnBrk="1" hangingPunct="1">
              <a:defRPr/>
            </a:pPr>
            <a:r>
              <a:rPr lang="he-IL" dirty="0" smtClean="0">
                <a:solidFill>
                  <a:srgbClr val="1F497D"/>
                </a:solidFill>
              </a:rPr>
              <a:t>כאשר </a:t>
            </a:r>
            <a:r>
              <a:rPr lang="he-IL" dirty="0">
                <a:solidFill>
                  <a:srgbClr val="1F497D"/>
                </a:solidFill>
              </a:rPr>
              <a:t>נוזל זורם בצינור שיש בו אזורים בעלי קוטר שונה, </a:t>
            </a:r>
            <a:r>
              <a:rPr lang="he-IL" dirty="0" smtClean="0">
                <a:solidFill>
                  <a:srgbClr val="1F497D"/>
                </a:solidFill>
              </a:rPr>
              <a:t>ככל שהקוטר קטן יותר, הזרימה </a:t>
            </a:r>
            <a:r>
              <a:rPr lang="he-IL" dirty="0">
                <a:solidFill>
                  <a:srgbClr val="1F497D"/>
                </a:solidFill>
              </a:rPr>
              <a:t>מהירה </a:t>
            </a:r>
            <a:r>
              <a:rPr lang="he-IL" dirty="0" smtClean="0">
                <a:solidFill>
                  <a:srgbClr val="1F497D"/>
                </a:solidFill>
              </a:rPr>
              <a:t>יותר. </a:t>
            </a:r>
            <a:r>
              <a:rPr lang="he-IL" dirty="0">
                <a:solidFill>
                  <a:srgbClr val="1F497D"/>
                </a:solidFill>
              </a:rPr>
              <a:t>למרות </a:t>
            </a:r>
            <a:r>
              <a:rPr lang="he-IL" dirty="0" smtClean="0">
                <a:solidFill>
                  <a:srgbClr val="1F497D"/>
                </a:solidFill>
              </a:rPr>
              <a:t>זאת, </a:t>
            </a:r>
            <a:r>
              <a:rPr lang="he-IL" dirty="0">
                <a:solidFill>
                  <a:srgbClr val="1F497D"/>
                </a:solidFill>
              </a:rPr>
              <a:t>מהירות זרימת הדם בעורקיק גדולה ממהירות זרימת הדם </a:t>
            </a:r>
            <a:endParaRPr lang="he-IL" dirty="0" smtClean="0">
              <a:solidFill>
                <a:srgbClr val="1F497D"/>
              </a:solidFill>
            </a:endParaRPr>
          </a:p>
          <a:p>
            <a:pPr eaLnBrk="1" hangingPunct="1">
              <a:defRPr/>
            </a:pPr>
            <a:r>
              <a:rPr lang="he-IL" dirty="0" smtClean="0">
                <a:solidFill>
                  <a:srgbClr val="1F497D"/>
                </a:solidFill>
              </a:rPr>
              <a:t>בנימים </a:t>
            </a:r>
            <a:r>
              <a:rPr lang="he-IL" dirty="0">
                <a:solidFill>
                  <a:srgbClr val="1F497D"/>
                </a:solidFill>
              </a:rPr>
              <a:t>המתפצלים ממנו.</a:t>
            </a:r>
          </a:p>
          <a:p>
            <a:pPr eaLnBrk="1" hangingPunct="1">
              <a:defRPr/>
            </a:pPr>
            <a:r>
              <a:rPr lang="he-IL" dirty="0" smtClean="0">
                <a:solidFill>
                  <a:srgbClr val="1F497D"/>
                </a:solidFill>
              </a:rPr>
              <a:t>א</a:t>
            </a:r>
            <a:r>
              <a:rPr lang="he-IL" dirty="0">
                <a:solidFill>
                  <a:srgbClr val="1F497D"/>
                </a:solidFill>
              </a:rPr>
              <a:t>. </a:t>
            </a:r>
            <a:r>
              <a:rPr lang="he-IL" dirty="0" smtClean="0">
                <a:solidFill>
                  <a:srgbClr val="1F497D"/>
                </a:solidFill>
              </a:rPr>
              <a:t>כיצד </a:t>
            </a:r>
            <a:r>
              <a:rPr lang="he-IL" dirty="0">
                <a:solidFill>
                  <a:srgbClr val="1F497D"/>
                </a:solidFill>
              </a:rPr>
              <a:t>אפשר להסביר את הזרימה האִטית יותר בנימים? </a:t>
            </a:r>
            <a:endParaRPr lang="he-IL" dirty="0" smtClean="0">
              <a:solidFill>
                <a:srgbClr val="1F497D"/>
              </a:solidFill>
            </a:endParaRPr>
          </a:p>
          <a:p>
            <a:pPr eaLnBrk="1" hangingPunct="1">
              <a:defRPr/>
            </a:pPr>
            <a:r>
              <a:rPr lang="he-IL" dirty="0" smtClean="0">
                <a:solidFill>
                  <a:srgbClr val="1F497D"/>
                </a:solidFill>
              </a:rPr>
              <a:t>ב</a:t>
            </a:r>
            <a:r>
              <a:rPr lang="he-IL" dirty="0">
                <a:solidFill>
                  <a:srgbClr val="1F497D"/>
                </a:solidFill>
              </a:rPr>
              <a:t>. </a:t>
            </a:r>
            <a:r>
              <a:rPr lang="he-IL" dirty="0" smtClean="0">
                <a:solidFill>
                  <a:srgbClr val="1F497D"/>
                </a:solidFill>
              </a:rPr>
              <a:t>מהי </a:t>
            </a:r>
            <a:r>
              <a:rPr lang="he-IL" dirty="0">
                <a:solidFill>
                  <a:srgbClr val="1F497D"/>
                </a:solidFill>
              </a:rPr>
              <a:t>החשיבות הביולוגית של הזרימה </a:t>
            </a:r>
            <a:r>
              <a:rPr lang="he-IL" dirty="0" smtClean="0">
                <a:solidFill>
                  <a:srgbClr val="1F497D"/>
                </a:solidFill>
              </a:rPr>
              <a:t>האִטית </a:t>
            </a:r>
            <a:r>
              <a:rPr lang="he-IL" dirty="0">
                <a:solidFill>
                  <a:srgbClr val="1F497D"/>
                </a:solidFill>
              </a:rPr>
              <a:t>בנימים?      </a:t>
            </a:r>
          </a:p>
          <a:p>
            <a:pPr eaLnBrk="1" hangingPunct="1">
              <a:defRPr/>
            </a:pPr>
            <a:endParaRPr lang="he-IL" dirty="0">
              <a:solidFill>
                <a:srgbClr val="1F497D"/>
              </a:solidFill>
            </a:endParaRP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55804A-DD09-4B0F-A01D-23F0DEE5398B}" type="slidenum">
              <a:rPr lang="he-IL" sz="1800" smtClean="0"/>
              <a:pPr fontAlgn="base">
                <a:spcBef>
                  <a:spcPct val="0"/>
                </a:spcBef>
                <a:spcAft>
                  <a:spcPct val="0"/>
                </a:spcAft>
                <a:defRPr/>
              </a:pPr>
              <a:t>28</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a:fld id="{6D3C5A4C-5CEE-4677-A7D3-BE46523BC328}" type="slidenum">
              <a:rPr lang="he-IL" sz="1100" smtClean="0">
                <a:solidFill>
                  <a:srgbClr val="BFBFBF"/>
                </a:solidFill>
              </a:rPr>
              <a:pPr algn="l"/>
              <a:t>28</a:t>
            </a:fld>
            <a:endParaRPr lang="he-IL" sz="1100" dirty="0" smtClean="0">
              <a:solidFill>
                <a:srgbClr val="BFBFBF"/>
              </a:solidFill>
            </a:endParaRPr>
          </a:p>
        </p:txBody>
      </p:sp>
    </p:spTree>
    <p:extLst>
      <p:ext uri="{BB962C8B-B14F-4D97-AF65-F5344CB8AC3E}">
        <p14:creationId xmlns:p14="http://schemas.microsoft.com/office/powerpoint/2010/main" val="2648591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תשס"ה</a:t>
            </a:r>
            <a:endParaRPr lang="he-IL" dirty="0">
              <a:solidFill>
                <a:srgbClr val="1F497D"/>
              </a:solidFill>
            </a:endParaRPr>
          </a:p>
          <a:p>
            <a:pPr eaLnBrk="1" hangingPunct="1">
              <a:defRPr/>
            </a:pPr>
            <a:r>
              <a:rPr lang="he-IL" dirty="0" smtClean="0">
                <a:solidFill>
                  <a:srgbClr val="1F497D"/>
                </a:solidFill>
              </a:rPr>
              <a:t>כאשר </a:t>
            </a:r>
            <a:r>
              <a:rPr lang="he-IL" dirty="0">
                <a:solidFill>
                  <a:srgbClr val="1F497D"/>
                </a:solidFill>
              </a:rPr>
              <a:t>נוזל זורם בצינור שיש בו אזורים בעלי קוטר שונה, </a:t>
            </a:r>
            <a:r>
              <a:rPr lang="he-IL" dirty="0" smtClean="0">
                <a:solidFill>
                  <a:srgbClr val="1F497D"/>
                </a:solidFill>
              </a:rPr>
              <a:t>ככל שהקוטר קטן יותר, הזרימה </a:t>
            </a:r>
            <a:r>
              <a:rPr lang="he-IL" dirty="0">
                <a:solidFill>
                  <a:srgbClr val="1F497D"/>
                </a:solidFill>
              </a:rPr>
              <a:t>מהירה </a:t>
            </a:r>
            <a:r>
              <a:rPr lang="he-IL" dirty="0" smtClean="0">
                <a:solidFill>
                  <a:srgbClr val="1F497D"/>
                </a:solidFill>
              </a:rPr>
              <a:t>יותר. </a:t>
            </a:r>
            <a:r>
              <a:rPr lang="he-IL" dirty="0">
                <a:solidFill>
                  <a:srgbClr val="1F497D"/>
                </a:solidFill>
              </a:rPr>
              <a:t>למרות </a:t>
            </a:r>
            <a:r>
              <a:rPr lang="he-IL" dirty="0" smtClean="0">
                <a:solidFill>
                  <a:srgbClr val="1F497D"/>
                </a:solidFill>
              </a:rPr>
              <a:t>זאת, </a:t>
            </a:r>
            <a:r>
              <a:rPr lang="he-IL" dirty="0">
                <a:solidFill>
                  <a:srgbClr val="1F497D"/>
                </a:solidFill>
              </a:rPr>
              <a:t>מהירות זרימת הדם בעורקיק גדולה ממהירות זרימת הדם בנימים המתפצלים ממנו.</a:t>
            </a:r>
          </a:p>
          <a:p>
            <a:pPr eaLnBrk="1" hangingPunct="1">
              <a:defRPr/>
            </a:pPr>
            <a:r>
              <a:rPr lang="he-IL" dirty="0" smtClean="0">
                <a:solidFill>
                  <a:srgbClr val="1F497D"/>
                </a:solidFill>
              </a:rPr>
              <a:t>א</a:t>
            </a:r>
            <a:r>
              <a:rPr lang="he-IL" dirty="0">
                <a:solidFill>
                  <a:srgbClr val="1F497D"/>
                </a:solidFill>
              </a:rPr>
              <a:t>. </a:t>
            </a:r>
            <a:r>
              <a:rPr lang="he-IL" dirty="0" smtClean="0">
                <a:solidFill>
                  <a:srgbClr val="1F497D"/>
                </a:solidFill>
              </a:rPr>
              <a:t>כיצד </a:t>
            </a:r>
            <a:r>
              <a:rPr lang="he-IL" dirty="0">
                <a:solidFill>
                  <a:srgbClr val="1F497D"/>
                </a:solidFill>
              </a:rPr>
              <a:t>אפשר להסביר את הזרימה האִטית יותר בנימים? </a:t>
            </a:r>
            <a:endParaRPr lang="he-IL" dirty="0" smtClean="0">
              <a:solidFill>
                <a:srgbClr val="1F497D"/>
              </a:solidFill>
            </a:endParaRPr>
          </a:p>
          <a:p>
            <a:pPr eaLnBrk="1" hangingPunct="1">
              <a:defRPr/>
            </a:pPr>
            <a:r>
              <a:rPr lang="he-IL" dirty="0" smtClean="0">
                <a:solidFill>
                  <a:srgbClr val="1F497D"/>
                </a:solidFill>
              </a:rPr>
              <a:t>ב</a:t>
            </a:r>
            <a:r>
              <a:rPr lang="he-IL" dirty="0">
                <a:solidFill>
                  <a:srgbClr val="1F497D"/>
                </a:solidFill>
              </a:rPr>
              <a:t>. </a:t>
            </a:r>
            <a:r>
              <a:rPr lang="he-IL" dirty="0" smtClean="0">
                <a:solidFill>
                  <a:srgbClr val="1F497D"/>
                </a:solidFill>
              </a:rPr>
              <a:t>מהי </a:t>
            </a:r>
            <a:r>
              <a:rPr lang="he-IL" dirty="0">
                <a:solidFill>
                  <a:srgbClr val="1F497D"/>
                </a:solidFill>
              </a:rPr>
              <a:t>החשיבות הביולוגית של הזרימה </a:t>
            </a:r>
            <a:r>
              <a:rPr lang="he-IL" dirty="0" smtClean="0">
                <a:solidFill>
                  <a:srgbClr val="1F497D"/>
                </a:solidFill>
              </a:rPr>
              <a:t>האִטית </a:t>
            </a:r>
            <a:r>
              <a:rPr lang="he-IL" dirty="0">
                <a:solidFill>
                  <a:srgbClr val="1F497D"/>
                </a:solidFill>
              </a:rPr>
              <a:t>בנימים?      </a:t>
            </a:r>
          </a:p>
          <a:p>
            <a:pPr eaLnBrk="1" hangingPunct="1">
              <a:defRPr/>
            </a:pPr>
            <a:endParaRPr lang="he-IL" dirty="0">
              <a:solidFill>
                <a:srgbClr val="1F497D"/>
              </a:solidFill>
            </a:endParaRP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44431C4-A819-43EF-9F6A-B4D6676D5580}" type="slidenum">
              <a:rPr lang="he-IL" sz="1800" smtClean="0"/>
              <a:pPr fontAlgn="base">
                <a:spcBef>
                  <a:spcPct val="0"/>
                </a:spcBef>
                <a:spcAft>
                  <a:spcPct val="0"/>
                </a:spcAft>
                <a:defRPr/>
              </a:pPr>
              <a:t>29</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30188" y="2708275"/>
            <a:ext cx="8196262" cy="20891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הקוטר הכולל של </a:t>
            </a:r>
            <a:r>
              <a:rPr lang="he-IL">
                <a:solidFill>
                  <a:prstClr val="black"/>
                </a:solidFill>
              </a:rPr>
              <a:t>כל </a:t>
            </a:r>
            <a:r>
              <a:rPr lang="he-IL" smtClean="0">
                <a:solidFill>
                  <a:prstClr val="black"/>
                </a:solidFill>
              </a:rPr>
              <a:t>הנימים </a:t>
            </a:r>
            <a:r>
              <a:rPr lang="he-IL" dirty="0">
                <a:solidFill>
                  <a:prstClr val="black"/>
                </a:solidFill>
              </a:rPr>
              <a:t>המתפצלים מעורק אחד גדול מן הקוטר של העורק. הדם הזורם בעורק עובר ל"צינור הנימים" הרחב יותר, ולכן מהירות הזרימה קטנה, והזרימה בנימים אִטית הרבה יותר מן</a:t>
            </a:r>
            <a:r>
              <a:rPr lang="en-US" dirty="0">
                <a:solidFill>
                  <a:prstClr val="black"/>
                </a:solidFill>
              </a:rPr>
              <a:t> </a:t>
            </a:r>
            <a:r>
              <a:rPr lang="he-IL" dirty="0">
                <a:solidFill>
                  <a:prstClr val="black"/>
                </a:solidFill>
              </a:rPr>
              <a:t>הזרימה בעורק.</a:t>
            </a:r>
          </a:p>
          <a:p>
            <a:pPr fontAlgn="auto">
              <a:spcBef>
                <a:spcPts val="0"/>
              </a:spcBef>
              <a:spcAft>
                <a:spcPts val="0"/>
              </a:spcAft>
              <a:defRPr/>
            </a:pPr>
            <a:r>
              <a:rPr lang="he-IL" dirty="0">
                <a:solidFill>
                  <a:prstClr val="black"/>
                </a:solidFill>
              </a:rPr>
              <a:t>ב. בנימים מתרחש מעבר חומרים בין הדם לבין התאים. ככל שמהירות זרימת הדם אִטית יותר, כך יתאפשר מעבר </a:t>
            </a:r>
            <a:r>
              <a:rPr lang="he-IL" dirty="0" smtClean="0">
                <a:solidFill>
                  <a:prstClr val="black"/>
                </a:solidFill>
              </a:rPr>
              <a:t>יותר </a:t>
            </a:r>
            <a:r>
              <a:rPr lang="he-IL" dirty="0">
                <a:solidFill>
                  <a:prstClr val="black"/>
                </a:solidFill>
              </a:rPr>
              <a:t>חומרים.</a:t>
            </a:r>
          </a:p>
          <a:p>
            <a:pPr fontAlgn="auto">
              <a:spcBef>
                <a:spcPts val="0"/>
              </a:spcBef>
              <a:spcAft>
                <a:spcPts val="0"/>
              </a:spcAft>
              <a:defRPr/>
            </a:pPr>
            <a:endParaRPr lang="he-IL" dirty="0">
              <a:solidFill>
                <a:prstClr val="black"/>
              </a:solidFill>
            </a:endParaRPr>
          </a:p>
        </p:txBody>
      </p:sp>
      <p:sp>
        <p:nvSpPr>
          <p:cNvPr id="10"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a:fld id="{6D3C5A4C-5CEE-4677-A7D3-BE46523BC328}" type="slidenum">
              <a:rPr lang="he-IL" sz="1100" smtClean="0">
                <a:solidFill>
                  <a:srgbClr val="BFBFBF"/>
                </a:solidFill>
              </a:rPr>
              <a:pPr algn="l"/>
              <a:t>29</a:t>
            </a:fld>
            <a:endParaRPr lang="he-IL" sz="1100" dirty="0" smtClean="0">
              <a:solidFill>
                <a:srgbClr val="BFBFBF"/>
              </a:solidFill>
            </a:endParaRPr>
          </a:p>
        </p:txBody>
      </p:sp>
    </p:spTree>
    <p:extLst>
      <p:ext uri="{BB962C8B-B14F-4D97-AF65-F5344CB8AC3E}">
        <p14:creationId xmlns:p14="http://schemas.microsoft.com/office/powerpoint/2010/main" val="270223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B8DDEE3-E1B1-4CC6-AAAD-797E40343051}" type="slidenum">
              <a:rPr lang="he-IL" sz="1800" smtClean="0"/>
              <a:pPr fontAlgn="base">
                <a:spcBef>
                  <a:spcPct val="0"/>
                </a:spcBef>
                <a:spcAft>
                  <a:spcPct val="0"/>
                </a:spcAft>
                <a:defRPr/>
              </a:pPr>
              <a:t>3</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הדופק משקף את קצב הלב</a:t>
            </a:r>
            <a:endParaRPr lang="he-IL" sz="1800" dirty="0" smtClean="0"/>
          </a:p>
        </p:txBody>
      </p:sp>
      <p:sp>
        <p:nvSpPr>
          <p:cNvPr id="12" name="TextBox 11"/>
          <p:cNvSpPr txBox="1"/>
          <p:nvPr/>
        </p:nvSpPr>
        <p:spPr>
          <a:xfrm>
            <a:off x="323850" y="549275"/>
            <a:ext cx="8215313" cy="11509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latin typeface="Times New Roman" pitchFamily="18" charset="0"/>
                <a:cs typeface="Arial"/>
              </a:rPr>
              <a:t>אפשר לקבוע את קצב הלב גם לפי הדופק. הדם היוצא בכל פעימה מהלב אל העורקים גורם להתרחבותם. אפשר לחוש בהתרחבות העורקים בכמה מקומות בגוף, שבהם העורקים אינם עמוקים אלא קרובים לעור, כמו בפרק כף היד או בצוואר.</a:t>
            </a:r>
          </a:p>
          <a:p>
            <a:pPr>
              <a:defRPr/>
            </a:pPr>
            <a:endParaRPr lang="he-IL" dirty="0">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p>
          <a:p>
            <a:pPr>
              <a:defRPr/>
            </a:pPr>
            <a:r>
              <a:rPr lang="he-IL" dirty="0">
                <a:solidFill>
                  <a:srgbClr val="FF6600"/>
                </a:solidFill>
                <a:latin typeface="Times New Roman" pitchFamily="18" charset="0"/>
                <a:cs typeface="Arial"/>
              </a:rPr>
              <a:t> </a:t>
            </a:r>
            <a:r>
              <a:rPr lang="he-IL" dirty="0" smtClean="0">
                <a:solidFill>
                  <a:srgbClr val="FF6600"/>
                </a:solidFill>
                <a:latin typeface="Times New Roman" pitchFamily="18" charset="0"/>
                <a:cs typeface="Arial"/>
              </a:rPr>
              <a:t>        </a:t>
            </a:r>
            <a:endParaRPr lang="en-US"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773238"/>
            <a:ext cx="51339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1300" y="5300663"/>
            <a:ext cx="8215313" cy="11525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latin typeface="Times New Roman" pitchFamily="18" charset="0"/>
                <a:cs typeface="Arial"/>
              </a:rPr>
              <a:t>בזמן פעילות גופנית, לא רק קצב הלב עולה אלא גם עצמת התכווצותו, ובסך הכול </a:t>
            </a:r>
          </a:p>
          <a:p>
            <a:pPr>
              <a:defRPr/>
            </a:pPr>
            <a:r>
              <a:rPr lang="he-IL" u="sng" dirty="0" smtClean="0">
                <a:latin typeface="Times New Roman" pitchFamily="18" charset="0"/>
                <a:cs typeface="Arial"/>
              </a:rPr>
              <a:t>תפוקת הלב עולה</a:t>
            </a:r>
            <a:r>
              <a:rPr lang="he-IL" dirty="0" smtClean="0">
                <a:latin typeface="Times New Roman" pitchFamily="18" charset="0"/>
                <a:cs typeface="Arial"/>
              </a:rPr>
              <a:t>. על כך – בשקף הבא.</a:t>
            </a:r>
          </a:p>
          <a:p>
            <a:pPr>
              <a:defRPr/>
            </a:pPr>
            <a:endParaRPr lang="he-IL" dirty="0">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p>
          <a:p>
            <a:pPr>
              <a:defRPr/>
            </a:pPr>
            <a:r>
              <a:rPr lang="he-IL" dirty="0">
                <a:solidFill>
                  <a:srgbClr val="FF6600"/>
                </a:solidFill>
                <a:latin typeface="Times New Roman" pitchFamily="18" charset="0"/>
                <a:cs typeface="Arial"/>
              </a:rPr>
              <a:t> </a:t>
            </a:r>
            <a:r>
              <a:rPr lang="he-IL" dirty="0" smtClean="0">
                <a:solidFill>
                  <a:srgbClr val="FF6600"/>
                </a:solidFill>
                <a:latin typeface="Times New Roman" pitchFamily="18" charset="0"/>
                <a:cs typeface="Arial"/>
              </a:rPr>
              <a:t>        </a:t>
            </a:r>
            <a:endParaRPr lang="en-US"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smtClean="0">
              <a:solidFill>
                <a:prstClr val="black"/>
              </a:solidFill>
              <a:latin typeface="Times New Roman" pitchFamily="18" charset="0"/>
              <a:cs typeface="Arial"/>
            </a:endParaRPr>
          </a:p>
        </p:txBody>
      </p:sp>
      <p:sp>
        <p:nvSpPr>
          <p:cNvPr id="10"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5081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9:</a:t>
            </a:r>
          </a:p>
          <a:p>
            <a:pPr eaLnBrk="1" hangingPunct="1">
              <a:defRPr/>
            </a:pPr>
            <a:r>
              <a:rPr lang="he-IL" dirty="0" smtClean="0">
                <a:solidFill>
                  <a:srgbClr val="1F497D"/>
                </a:solidFill>
                <a:latin typeface="Times New Roman" pitchFamily="18" charset="0"/>
                <a:cs typeface="Arial"/>
              </a:rPr>
              <a:t>א. נימי הדם מותאמים לתפקודם. הסבר (ציינו שתי התאמות).</a:t>
            </a:r>
          </a:p>
          <a:p>
            <a:pPr eaLnBrk="1" hangingPunct="1">
              <a:defRPr/>
            </a:pPr>
            <a:r>
              <a:rPr lang="he-IL" sz="2000" dirty="0" smtClean="0">
                <a:solidFill>
                  <a:srgbClr val="1F497D"/>
                </a:solidFill>
                <a:latin typeface="Times New Roman" pitchFamily="18" charset="0"/>
                <a:cs typeface="Arial"/>
              </a:rPr>
              <a:t>ב.</a:t>
            </a:r>
            <a:r>
              <a:rPr lang="he-IL" dirty="0">
                <a:solidFill>
                  <a:srgbClr val="1F497D"/>
                </a:solidFill>
              </a:rPr>
              <a:t> הדופן של נימת דם היא חד-שכבתית והקוטר של הנימה דומה לקוטר של תא דם אדום.</a:t>
            </a:r>
            <a:endParaRPr lang="en-US" dirty="0">
              <a:solidFill>
                <a:srgbClr val="1F497D"/>
              </a:solidFill>
            </a:endParaRPr>
          </a:p>
          <a:p>
            <a:pPr eaLnBrk="1" hangingPunct="1">
              <a:defRPr/>
            </a:pPr>
            <a:r>
              <a:rPr lang="he-IL" dirty="0">
                <a:solidFill>
                  <a:srgbClr val="1F497D"/>
                </a:solidFill>
              </a:rPr>
              <a:t> </a:t>
            </a:r>
            <a:r>
              <a:rPr lang="he-IL" dirty="0" smtClean="0">
                <a:solidFill>
                  <a:srgbClr val="1F497D"/>
                </a:solidFill>
              </a:rPr>
              <a:t>   הסבירו </a:t>
            </a:r>
            <a:r>
              <a:rPr lang="he-IL" dirty="0">
                <a:solidFill>
                  <a:srgbClr val="1F497D"/>
                </a:solidFill>
              </a:rPr>
              <a:t>כיצד </a:t>
            </a:r>
            <a:r>
              <a:rPr lang="he-IL" u="sng" dirty="0">
                <a:solidFill>
                  <a:srgbClr val="1F497D"/>
                </a:solidFill>
              </a:rPr>
              <a:t>כל אחת</a:t>
            </a:r>
            <a:r>
              <a:rPr lang="he-IL" dirty="0">
                <a:solidFill>
                  <a:srgbClr val="1F497D"/>
                </a:solidFill>
              </a:rPr>
              <a:t> מן התכונות האלה של נימת הדם היא דוגמה לעיקרון של התאמה </a:t>
            </a:r>
            <a:endParaRPr lang="he-IL" dirty="0" smtClean="0">
              <a:solidFill>
                <a:srgbClr val="1F497D"/>
              </a:solidFill>
            </a:endParaRPr>
          </a:p>
          <a:p>
            <a:pPr eaLnBrk="1" hangingPunct="1">
              <a:defRPr/>
            </a:pPr>
            <a:r>
              <a:rPr lang="he-IL" dirty="0" smtClean="0">
                <a:solidFill>
                  <a:srgbClr val="1F497D"/>
                </a:solidFill>
              </a:rPr>
              <a:t>    בין </a:t>
            </a:r>
            <a:r>
              <a:rPr lang="he-IL" dirty="0">
                <a:solidFill>
                  <a:srgbClr val="1F497D"/>
                </a:solidFill>
              </a:rPr>
              <a:t>מבנה לתִפקוד.  </a:t>
            </a:r>
            <a:endParaRPr lang="en-US"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641933-58B3-4E6A-BE30-B1FE3D13206D}" type="slidenum">
              <a:rPr lang="he-IL" sz="1800" smtClean="0"/>
              <a:pPr fontAlgn="base">
                <a:spcBef>
                  <a:spcPct val="0"/>
                </a:spcBef>
                <a:spcAft>
                  <a:spcPct val="0"/>
                </a:spcAft>
                <a:defRPr/>
              </a:pPr>
              <a:t>30</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9</a:t>
            </a:r>
            <a:endParaRPr lang="he-IL" sz="1800" dirty="0" smtClean="0">
              <a:solidFill>
                <a:schemeClr val="accent6">
                  <a:lumMod val="50000"/>
                  <a:lumOff val="50000"/>
                </a:schemeClr>
              </a:solidFill>
            </a:endParaRPr>
          </a:p>
        </p:txBody>
      </p:sp>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a:fld id="{6D3C5A4C-5CEE-4677-A7D3-BE46523BC328}" type="slidenum">
              <a:rPr lang="he-IL" sz="1100" smtClean="0">
                <a:solidFill>
                  <a:srgbClr val="BFBFBF"/>
                </a:solidFill>
              </a:rPr>
              <a:pPr algn="l"/>
              <a:t>30</a:t>
            </a:fld>
            <a:endParaRPr lang="he-IL" sz="1100" dirty="0" smtClean="0">
              <a:solidFill>
                <a:srgbClr val="BFBFBF"/>
              </a:solidFill>
            </a:endParaRPr>
          </a:p>
        </p:txBody>
      </p:sp>
    </p:spTree>
    <p:extLst>
      <p:ext uri="{BB962C8B-B14F-4D97-AF65-F5344CB8AC3E}">
        <p14:creationId xmlns:p14="http://schemas.microsoft.com/office/powerpoint/2010/main" val="1275813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91B227-C6FA-46EA-9318-D7ADEBF1250A}" type="slidenum">
              <a:rPr lang="he-IL" sz="1800" smtClean="0"/>
              <a:pPr fontAlgn="base">
                <a:spcBef>
                  <a:spcPct val="0"/>
                </a:spcBef>
                <a:spcAft>
                  <a:spcPct val="0"/>
                </a:spcAft>
                <a:defRPr/>
              </a:pPr>
              <a:t>31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22250" y="2205038"/>
            <a:ext cx="8196263" cy="36004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דופן נימי הדם דקה. היא מורכבת רק משכבת תאים אחת, ולכן מעבר החומרים מן הדם לתאים ולהפך מהיר, כי החומרים צריכים לעבור מרחק קצר.</a:t>
            </a:r>
          </a:p>
          <a:p>
            <a:pPr fontAlgn="auto">
              <a:spcBef>
                <a:spcPts val="0"/>
              </a:spcBef>
              <a:spcAft>
                <a:spcPts val="0"/>
              </a:spcAft>
              <a:defRPr/>
            </a:pPr>
            <a:r>
              <a:rPr lang="he-IL" dirty="0">
                <a:solidFill>
                  <a:prstClr val="black"/>
                </a:solidFill>
              </a:rPr>
              <a:t>קוטר הנימים קטן ומספרם עצום, על כן היחס בין שטח הפנים שלהם לנפח גדול. ככל שיחס זה גדול יותר, יעברו חומרים רבים יותר מן הדם לתאים ולהפך, כי יש יותר שטח פנים שהחומרים יכולים לעבור דרכו.</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 קוטר נימת הדם קטן מכיוון שהיא חד-שכבתית (בנויה משכבת תאים אחת), ולכן המרחק שהחומרים עוברים מן הדם לתאים ולהפך קצר, וזמן המעבר קצר יותר. יש לזכור שהדם ממשיך לזרום בעודו זורם בנימים והחומרים צריכים לעבור במהירות.</a:t>
            </a:r>
          </a:p>
          <a:p>
            <a:pPr fontAlgn="auto">
              <a:spcBef>
                <a:spcPts val="0"/>
              </a:spcBef>
              <a:spcAft>
                <a:spcPts val="0"/>
              </a:spcAft>
              <a:defRPr/>
            </a:pPr>
            <a:r>
              <a:rPr lang="he-IL" dirty="0">
                <a:solidFill>
                  <a:prstClr val="black"/>
                </a:solidFill>
              </a:rPr>
              <a:t>מאחר</a:t>
            </a:r>
            <a:r>
              <a:rPr lang="he-IL" dirty="0">
                <a:solidFill>
                  <a:srgbClr val="5F0060">
                    <a:lumMod val="50000"/>
                    <a:lumOff val="50000"/>
                  </a:srgbClr>
                </a:solidFill>
              </a:rPr>
              <a:t> </a:t>
            </a:r>
            <a:r>
              <a:rPr lang="he-IL" dirty="0">
                <a:solidFill>
                  <a:prstClr val="black"/>
                </a:solidFill>
              </a:rPr>
              <a:t>שקוטר הנימה שווה לקוטר תא הדם, תא הדם "נדחק" במעבר בנימה והוא צמוד לדופן הנימה. כך נוצר מגע קרוב וצמוד ביניהם ומעבר החמצן יעיל יותר.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8" name="TextBox 7"/>
          <p:cNvSpPr txBox="1"/>
          <p:nvPr/>
        </p:nvSpPr>
        <p:spPr>
          <a:xfrm>
            <a:off x="285750" y="500063"/>
            <a:ext cx="8183563" cy="15081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9:</a:t>
            </a:r>
          </a:p>
          <a:p>
            <a:pPr eaLnBrk="1" hangingPunct="1">
              <a:defRPr/>
            </a:pPr>
            <a:r>
              <a:rPr lang="he-IL" dirty="0" smtClean="0">
                <a:solidFill>
                  <a:srgbClr val="1F497D"/>
                </a:solidFill>
                <a:latin typeface="Times New Roman" pitchFamily="18" charset="0"/>
                <a:cs typeface="Arial"/>
              </a:rPr>
              <a:t>א. נימי הדם מותאמים לתפקודם. הסבר (ציינו שתי התאמות).</a:t>
            </a:r>
          </a:p>
          <a:p>
            <a:pPr eaLnBrk="1" hangingPunct="1">
              <a:defRPr/>
            </a:pPr>
            <a:r>
              <a:rPr lang="he-IL" sz="2000" dirty="0" smtClean="0">
                <a:solidFill>
                  <a:srgbClr val="1F497D"/>
                </a:solidFill>
                <a:latin typeface="Times New Roman" pitchFamily="18" charset="0"/>
                <a:cs typeface="Arial"/>
              </a:rPr>
              <a:t>ב.</a:t>
            </a:r>
            <a:r>
              <a:rPr lang="he-IL" dirty="0">
                <a:solidFill>
                  <a:srgbClr val="1F497D"/>
                </a:solidFill>
              </a:rPr>
              <a:t> הדופן של נימת דם היא חד-שכבתית </a:t>
            </a:r>
            <a:r>
              <a:rPr lang="he-IL" dirty="0" smtClean="0">
                <a:solidFill>
                  <a:srgbClr val="1F497D"/>
                </a:solidFill>
              </a:rPr>
              <a:t> והקוטר </a:t>
            </a:r>
            <a:r>
              <a:rPr lang="he-IL" dirty="0">
                <a:solidFill>
                  <a:srgbClr val="1F497D"/>
                </a:solidFill>
              </a:rPr>
              <a:t>של הנימה דומה לקוטר של תא דם אדום.</a:t>
            </a:r>
            <a:endParaRPr lang="en-US" dirty="0">
              <a:solidFill>
                <a:srgbClr val="1F497D"/>
              </a:solidFill>
            </a:endParaRPr>
          </a:p>
          <a:p>
            <a:pPr eaLnBrk="1" hangingPunct="1">
              <a:defRPr/>
            </a:pPr>
            <a:r>
              <a:rPr lang="he-IL" dirty="0">
                <a:solidFill>
                  <a:srgbClr val="1F497D"/>
                </a:solidFill>
              </a:rPr>
              <a:t> </a:t>
            </a:r>
            <a:r>
              <a:rPr lang="he-IL" dirty="0" smtClean="0">
                <a:solidFill>
                  <a:srgbClr val="1F497D"/>
                </a:solidFill>
              </a:rPr>
              <a:t>   הסבירו </a:t>
            </a:r>
            <a:r>
              <a:rPr lang="he-IL" dirty="0">
                <a:solidFill>
                  <a:srgbClr val="1F497D"/>
                </a:solidFill>
              </a:rPr>
              <a:t>כיצד </a:t>
            </a:r>
            <a:r>
              <a:rPr lang="he-IL" u="sng" dirty="0">
                <a:solidFill>
                  <a:srgbClr val="1F497D"/>
                </a:solidFill>
              </a:rPr>
              <a:t>כל אחת</a:t>
            </a:r>
            <a:r>
              <a:rPr lang="he-IL" dirty="0">
                <a:solidFill>
                  <a:srgbClr val="1F497D"/>
                </a:solidFill>
              </a:rPr>
              <a:t> מן התכונות האלה של נימת הדם היא דוגמה לעיקרון של התאמה </a:t>
            </a:r>
            <a:endParaRPr lang="he-IL" dirty="0" smtClean="0">
              <a:solidFill>
                <a:srgbClr val="1F497D"/>
              </a:solidFill>
            </a:endParaRPr>
          </a:p>
          <a:p>
            <a:pPr eaLnBrk="1" hangingPunct="1">
              <a:defRPr/>
            </a:pPr>
            <a:r>
              <a:rPr lang="he-IL" dirty="0" smtClean="0">
                <a:solidFill>
                  <a:srgbClr val="1F497D"/>
                </a:solidFill>
              </a:rPr>
              <a:t>    בין </a:t>
            </a:r>
            <a:r>
              <a:rPr lang="he-IL" dirty="0">
                <a:solidFill>
                  <a:srgbClr val="1F497D"/>
                </a:solidFill>
              </a:rPr>
              <a:t>מבנה לתִפקוד.  </a:t>
            </a:r>
            <a:endParaRPr lang="en-US" dirty="0">
              <a:solidFill>
                <a:srgbClr val="1F497D"/>
              </a:solidFill>
            </a:endParaRPr>
          </a:p>
        </p:txBody>
      </p:sp>
      <p:sp>
        <p:nvSpPr>
          <p:cNvPr id="11"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a:fld id="{6D3C5A4C-5CEE-4677-A7D3-BE46523BC328}" type="slidenum">
              <a:rPr lang="he-IL" sz="1100" smtClean="0">
                <a:solidFill>
                  <a:srgbClr val="BFBFBF"/>
                </a:solidFill>
              </a:rPr>
              <a:pPr algn="l"/>
              <a:t>31</a:t>
            </a:fld>
            <a:endParaRPr lang="he-IL" sz="1100" dirty="0" smtClean="0">
              <a:solidFill>
                <a:srgbClr val="BFBFBF"/>
              </a:solidFill>
            </a:endParaRPr>
          </a:p>
        </p:txBody>
      </p:sp>
    </p:spTree>
    <p:extLst>
      <p:ext uri="{BB962C8B-B14F-4D97-AF65-F5344CB8AC3E}">
        <p14:creationId xmlns:p14="http://schemas.microsoft.com/office/powerpoint/2010/main" val="2110817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651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506413" y="1997075"/>
            <a:ext cx="8215312" cy="5688013"/>
          </a:xfrm>
          <a:prstGeom prst="rect">
            <a:avLst/>
          </a:prstGeom>
          <a:noFill/>
          <a:ln w="6350">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0"/>
              </a:spcAft>
              <a:defRPr/>
            </a:pPr>
            <a:endParaRPr lang="en-US" sz="1200" dirty="0">
              <a:solidFill>
                <a:prstClr val="black"/>
              </a:solidFill>
              <a:latin typeface="Times New Roman"/>
              <a:ea typeface="Times New Roman"/>
            </a:endParaRPr>
          </a:p>
        </p:txBody>
      </p:sp>
      <p:sp>
        <p:nvSpPr>
          <p:cNvPr id="11269" name="כותרת 5"/>
          <p:cNvSpPr>
            <a:spLocks noGrp="1"/>
          </p:cNvSpPr>
          <p:nvPr>
            <p:ph type="ctrTitle"/>
          </p:nvPr>
        </p:nvSpPr>
        <p:spPr bwMode="auto">
          <a:xfrm>
            <a:off x="736600" y="34925"/>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הגורמים לזרימת הדם</a:t>
            </a:r>
            <a:r>
              <a:rPr lang="he-IL" sz="1800" b="1" dirty="0" smtClean="0">
                <a:solidFill>
                  <a:schemeClr val="accent3"/>
                </a:solidFill>
                <a:latin typeface="Times New Roman" pitchFamily="18" charset="0"/>
                <a:cs typeface="+mn-cs"/>
              </a:rPr>
              <a:t> בוורידים </a:t>
            </a:r>
            <a:r>
              <a:rPr lang="he-IL" sz="1800" b="1" dirty="0" smtClean="0">
                <a:solidFill>
                  <a:srgbClr val="FF6600"/>
                </a:solidFill>
                <a:latin typeface="Times New Roman" pitchFamily="18" charset="0"/>
                <a:cs typeface="+mn-cs"/>
              </a:rPr>
              <a:t>נגד כוח הכובד</a:t>
            </a:r>
            <a:endParaRPr lang="en-US" sz="1800" dirty="0" smtClean="0">
              <a:latin typeface="Times New Roman" pitchFamily="18" charset="0"/>
              <a:cs typeface="Times New Roman" pitchFamily="18" charset="0"/>
            </a:endParaRPr>
          </a:p>
        </p:txBody>
      </p:sp>
      <p:sp>
        <p:nvSpPr>
          <p:cNvPr id="60421" name="Rectangle 17"/>
          <p:cNvSpPr>
            <a:spLocks noChangeArrowheads="1"/>
          </p:cNvSpPr>
          <p:nvPr/>
        </p:nvSpPr>
        <p:spPr bwMode="auto">
          <a:xfrm>
            <a:off x="1001713" y="411163"/>
            <a:ext cx="744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he-IL" u="sng" dirty="0">
                <a:solidFill>
                  <a:srgbClr val="000000"/>
                </a:solidFill>
              </a:rPr>
              <a:t>הגורמים לזרימת </a:t>
            </a:r>
            <a:r>
              <a:rPr lang="he-IL" u="sng" dirty="0"/>
              <a:t>הדם בוורידים נגד כוח הכובד</a:t>
            </a:r>
            <a:r>
              <a:rPr lang="he-IL" dirty="0"/>
              <a:t> </a:t>
            </a:r>
            <a:r>
              <a:rPr lang="he-IL" dirty="0" smtClean="0"/>
              <a:t>(מן </a:t>
            </a:r>
            <a:r>
              <a:rPr lang="he-IL" dirty="0"/>
              <a:t>הרגליים ומן הידיים חזרה ללב): </a:t>
            </a:r>
          </a:p>
          <a:p>
            <a:pPr eaLnBrk="0" hangingPunct="0"/>
            <a:r>
              <a:rPr lang="he-IL" dirty="0"/>
              <a:t>א. שרירי השלד לוחצים על הוורידים בעת התכווצותם. </a:t>
            </a:r>
          </a:p>
          <a:p>
            <a:pPr eaLnBrk="0" hangingPunct="0"/>
            <a:r>
              <a:rPr lang="he-IL" dirty="0"/>
              <a:t>ב. ירידת הלחץ בלב בעת הרפיית הלב גורמת לשאיבת הדם מן הוורידים.</a:t>
            </a:r>
            <a:endParaRPr lang="en-US" dirty="0"/>
          </a:p>
          <a:p>
            <a:pPr eaLnBrk="0" hangingPunct="0"/>
            <a:r>
              <a:rPr lang="he-IL" dirty="0"/>
              <a:t>ג. שסתומי כיסים בוורידים מונעים את חזרת </a:t>
            </a:r>
            <a:r>
              <a:rPr lang="he-IL" dirty="0">
                <a:solidFill>
                  <a:srgbClr val="000000"/>
                </a:solidFill>
              </a:rPr>
              <a:t>הדם כלפי מטה.</a:t>
            </a:r>
            <a:endParaRPr lang="en-US" dirty="0">
              <a:solidFill>
                <a:srgbClr val="000000"/>
              </a:solidFill>
            </a:endParaRPr>
          </a:p>
        </p:txBody>
      </p:sp>
      <p:sp>
        <p:nvSpPr>
          <p:cNvPr id="60422" name="Rectangle 18"/>
          <p:cNvSpPr>
            <a:spLocks noChangeArrowheads="1"/>
          </p:cNvSpPr>
          <p:nvPr/>
        </p:nvSpPr>
        <p:spPr bwMode="auto">
          <a:xfrm>
            <a:off x="-233363" y="1825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0" hangingPunct="0"/>
            <a:r>
              <a:rPr lang="en-US" sz="900">
                <a:solidFill>
                  <a:srgbClr val="000000"/>
                </a:solidFill>
              </a:rPr>
              <a:t/>
            </a:r>
            <a:br>
              <a:rPr lang="en-US" sz="900">
                <a:solidFill>
                  <a:srgbClr val="000000"/>
                </a:solidFill>
              </a:rPr>
            </a:br>
            <a:endParaRPr lang="en-US">
              <a:solidFill>
                <a:srgbClr val="000000"/>
              </a:solidFill>
            </a:endParaRPr>
          </a:p>
          <a:p>
            <a:pPr algn="l" rtl="0" eaLnBrk="0" hangingPunct="0"/>
            <a:endParaRPr lang="en-US">
              <a:solidFill>
                <a:srgbClr val="000000"/>
              </a:solidFill>
            </a:endParaRPr>
          </a:p>
        </p:txBody>
      </p:sp>
      <p:grpSp>
        <p:nvGrpSpPr>
          <p:cNvPr id="60423" name="קבוצה 8"/>
          <p:cNvGrpSpPr>
            <a:grpSpLocks/>
          </p:cNvGrpSpPr>
          <p:nvPr/>
        </p:nvGrpSpPr>
        <p:grpSpPr bwMode="auto">
          <a:xfrm>
            <a:off x="971550" y="2349500"/>
            <a:ext cx="7632700" cy="4057650"/>
            <a:chOff x="342796" y="2544389"/>
            <a:chExt cx="8010204" cy="4058360"/>
          </a:xfrm>
        </p:grpSpPr>
        <p:grpSp>
          <p:nvGrpSpPr>
            <p:cNvPr id="60424" name="קבוצה 21"/>
            <p:cNvGrpSpPr>
              <a:grpSpLocks/>
            </p:cNvGrpSpPr>
            <p:nvPr/>
          </p:nvGrpSpPr>
          <p:grpSpPr bwMode="auto">
            <a:xfrm>
              <a:off x="342796" y="2544389"/>
              <a:ext cx="7774955" cy="4058360"/>
              <a:chOff x="-388877" y="641210"/>
              <a:chExt cx="6504890" cy="2079340"/>
            </a:xfrm>
          </p:grpSpPr>
          <p:sp>
            <p:nvSpPr>
              <p:cNvPr id="60437" name="Line 16"/>
              <p:cNvSpPr>
                <a:spLocks noChangeShapeType="1"/>
              </p:cNvSpPr>
              <p:nvPr/>
            </p:nvSpPr>
            <p:spPr bwMode="auto">
              <a:xfrm>
                <a:off x="939179" y="1116223"/>
                <a:ext cx="0" cy="914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0438" name="Line 5"/>
              <p:cNvSpPr>
                <a:spLocks noChangeShapeType="1"/>
              </p:cNvSpPr>
              <p:nvPr/>
            </p:nvSpPr>
            <p:spPr bwMode="auto">
              <a:xfrm>
                <a:off x="1520046" y="1089078"/>
                <a:ext cx="0" cy="914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0439" name="Line 15"/>
              <p:cNvSpPr>
                <a:spLocks noChangeShapeType="1"/>
              </p:cNvSpPr>
              <p:nvPr/>
            </p:nvSpPr>
            <p:spPr bwMode="auto">
              <a:xfrm flipH="1">
                <a:off x="939179" y="1460823"/>
                <a:ext cx="228600" cy="100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0440" name="Line 4"/>
              <p:cNvSpPr>
                <a:spLocks noChangeShapeType="1"/>
              </p:cNvSpPr>
              <p:nvPr/>
            </p:nvSpPr>
            <p:spPr bwMode="auto">
              <a:xfrm>
                <a:off x="1220693" y="1463893"/>
                <a:ext cx="299353" cy="859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0441" name="Line 12"/>
              <p:cNvSpPr>
                <a:spLocks noChangeShapeType="1"/>
              </p:cNvSpPr>
              <p:nvPr/>
            </p:nvSpPr>
            <p:spPr bwMode="auto">
              <a:xfrm flipH="1">
                <a:off x="5128340" y="1348224"/>
                <a:ext cx="17852" cy="231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0442" name="Line 6"/>
              <p:cNvSpPr>
                <a:spLocks noChangeShapeType="1"/>
              </p:cNvSpPr>
              <p:nvPr/>
            </p:nvSpPr>
            <p:spPr bwMode="auto">
              <a:xfrm>
                <a:off x="5368339" y="1348223"/>
                <a:ext cx="44885" cy="225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0443" name="Line 11"/>
              <p:cNvSpPr>
                <a:spLocks noChangeShapeType="1"/>
              </p:cNvSpPr>
              <p:nvPr/>
            </p:nvSpPr>
            <p:spPr bwMode="auto">
              <a:xfrm flipV="1">
                <a:off x="5268647" y="1387463"/>
                <a:ext cx="0" cy="34290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60444" name="Line 8"/>
              <p:cNvSpPr>
                <a:spLocks noChangeShapeType="1"/>
              </p:cNvSpPr>
              <p:nvPr/>
            </p:nvSpPr>
            <p:spPr bwMode="auto">
              <a:xfrm flipH="1">
                <a:off x="2645860" y="1743075"/>
                <a:ext cx="133747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60445" name="Text Box 10"/>
              <p:cNvSpPr txBox="1">
                <a:spLocks noChangeArrowheads="1"/>
              </p:cNvSpPr>
              <p:nvPr/>
            </p:nvSpPr>
            <p:spPr bwMode="auto">
              <a:xfrm>
                <a:off x="4123748" y="641210"/>
                <a:ext cx="1992265" cy="397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solidFill>
                      <a:srgbClr val="000000"/>
                    </a:solidFill>
                  </a:rPr>
                  <a:t>התכווצות שרירי השלד </a:t>
                </a:r>
              </a:p>
              <a:p>
                <a:endParaRPr lang="he-IL" sz="1200">
                  <a:solidFill>
                    <a:srgbClr val="000000"/>
                  </a:solidFill>
                  <a:cs typeface="Times New Roman" pitchFamily="18" charset="0"/>
                </a:endParaRPr>
              </a:p>
            </p:txBody>
          </p:sp>
          <p:sp>
            <p:nvSpPr>
              <p:cNvPr id="60446" name="Text Box 9"/>
              <p:cNvSpPr txBox="1">
                <a:spLocks noChangeArrowheads="1"/>
              </p:cNvSpPr>
              <p:nvPr/>
            </p:nvSpPr>
            <p:spPr bwMode="auto">
              <a:xfrm>
                <a:off x="334558" y="641210"/>
                <a:ext cx="1616391" cy="228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solidFill>
                      <a:srgbClr val="000000"/>
                    </a:solidFill>
                  </a:rPr>
                  <a:t>השרירים רפויים </a:t>
                </a:r>
              </a:p>
            </p:txBody>
          </p:sp>
          <p:sp>
            <p:nvSpPr>
              <p:cNvPr id="60447" name="Text Box 2"/>
              <p:cNvSpPr txBox="1">
                <a:spLocks noChangeArrowheads="1"/>
              </p:cNvSpPr>
              <p:nvPr/>
            </p:nvSpPr>
            <p:spPr bwMode="auto">
              <a:xfrm>
                <a:off x="3613439" y="2184830"/>
                <a:ext cx="2446501" cy="457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u="sng">
                    <a:solidFill>
                      <a:srgbClr val="000000"/>
                    </a:solidFill>
                  </a:rPr>
                  <a:t>השסתומים פתוחים</a:t>
                </a:r>
              </a:p>
            </p:txBody>
          </p:sp>
          <p:sp>
            <p:nvSpPr>
              <p:cNvPr id="60448" name="Text Box 1"/>
              <p:cNvSpPr txBox="1">
                <a:spLocks noChangeArrowheads="1"/>
              </p:cNvSpPr>
              <p:nvPr/>
            </p:nvSpPr>
            <p:spPr bwMode="auto">
              <a:xfrm>
                <a:off x="-388877" y="2182138"/>
                <a:ext cx="3224408" cy="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he-IL" u="sng">
                    <a:solidFill>
                      <a:srgbClr val="000000"/>
                    </a:solidFill>
                  </a:rPr>
                  <a:t>השסתומים סגורים</a:t>
                </a:r>
              </a:p>
              <a:p>
                <a:pPr algn="ctr"/>
                <a:r>
                  <a:rPr lang="he-IL"/>
                  <a:t>הדם נכנס לכיסים והשסתומים נסגרים,</a:t>
                </a:r>
              </a:p>
              <a:p>
                <a:pPr algn="ctr"/>
                <a:r>
                  <a:rPr lang="he-IL"/>
                  <a:t> וכך נמנעת </a:t>
                </a:r>
                <a:r>
                  <a:rPr lang="he-IL">
                    <a:solidFill>
                      <a:srgbClr val="000000"/>
                    </a:solidFill>
                  </a:rPr>
                  <a:t>חזרת הדם כלפי מטה</a:t>
                </a:r>
              </a:p>
            </p:txBody>
          </p:sp>
        </p:grpSp>
        <p:sp>
          <p:nvSpPr>
            <p:cNvPr id="27" name="אליפסה 1"/>
            <p:cNvSpPr/>
            <p:nvPr/>
          </p:nvSpPr>
          <p:spPr bwMode="auto">
            <a:xfrm rot="18560708">
              <a:off x="6718118" y="3648425"/>
              <a:ext cx="1737029" cy="1532735"/>
            </a:xfrm>
            <a:custGeom>
              <a:avLst/>
              <a:gdLst>
                <a:gd name="connsiteX0" fmla="*/ 0 w 1944216"/>
                <a:gd name="connsiteY0" fmla="*/ 720080 h 1440160"/>
                <a:gd name="connsiteX1" fmla="*/ 972108 w 1944216"/>
                <a:gd name="connsiteY1" fmla="*/ 0 h 1440160"/>
                <a:gd name="connsiteX2" fmla="*/ 1944216 w 1944216"/>
                <a:gd name="connsiteY2" fmla="*/ 720080 h 1440160"/>
                <a:gd name="connsiteX3" fmla="*/ 972108 w 1944216"/>
                <a:gd name="connsiteY3" fmla="*/ 1440160 h 1440160"/>
                <a:gd name="connsiteX4" fmla="*/ 0 w 1944216"/>
                <a:gd name="connsiteY4" fmla="*/ 720080 h 1440160"/>
                <a:gd name="connsiteX0" fmla="*/ 0 w 2492856"/>
                <a:gd name="connsiteY0" fmla="*/ 1506853 h 2282362"/>
                <a:gd name="connsiteX1" fmla="*/ 972108 w 2492856"/>
                <a:gd name="connsiteY1" fmla="*/ 786773 h 2282362"/>
                <a:gd name="connsiteX2" fmla="*/ 2492856 w 2492856"/>
                <a:gd name="connsiteY2" fmla="*/ 104773 h 2282362"/>
                <a:gd name="connsiteX3" fmla="*/ 972108 w 2492856"/>
                <a:gd name="connsiteY3" fmla="*/ 2226933 h 2282362"/>
                <a:gd name="connsiteX4" fmla="*/ 0 w 2492856"/>
                <a:gd name="connsiteY4" fmla="*/ 1506853 h 2282362"/>
                <a:gd name="connsiteX0" fmla="*/ 1239230 w 3732086"/>
                <a:gd name="connsiteY0" fmla="*/ 1506853 h 3001570"/>
                <a:gd name="connsiteX1" fmla="*/ 2211338 w 3732086"/>
                <a:gd name="connsiteY1" fmla="*/ 786773 h 3001570"/>
                <a:gd name="connsiteX2" fmla="*/ 3732086 w 3732086"/>
                <a:gd name="connsiteY2" fmla="*/ 104773 h 3001570"/>
                <a:gd name="connsiteX3" fmla="*/ 2211338 w 3732086"/>
                <a:gd name="connsiteY3" fmla="*/ 2226933 h 3001570"/>
                <a:gd name="connsiteX4" fmla="*/ 17326 w 3732086"/>
                <a:gd name="connsiteY4" fmla="*/ 2979805 h 3001570"/>
                <a:gd name="connsiteX5" fmla="*/ 1239230 w 3732086"/>
                <a:gd name="connsiteY5" fmla="*/ 1506853 h 3001570"/>
                <a:gd name="connsiteX0" fmla="*/ 1239230 w 3975926"/>
                <a:gd name="connsiteY0" fmla="*/ 1450773 h 2945091"/>
                <a:gd name="connsiteX1" fmla="*/ 2211338 w 3975926"/>
                <a:gd name="connsiteY1" fmla="*/ 730693 h 2945091"/>
                <a:gd name="connsiteX2" fmla="*/ 3975926 w 3975926"/>
                <a:gd name="connsiteY2" fmla="*/ 109653 h 2945091"/>
                <a:gd name="connsiteX3" fmla="*/ 2211338 w 3975926"/>
                <a:gd name="connsiteY3" fmla="*/ 2170853 h 2945091"/>
                <a:gd name="connsiteX4" fmla="*/ 17326 w 3975926"/>
                <a:gd name="connsiteY4" fmla="*/ 2923725 h 2945091"/>
                <a:gd name="connsiteX5" fmla="*/ 1239230 w 3975926"/>
                <a:gd name="connsiteY5" fmla="*/ 1450773 h 294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926" h="2945091">
                  <a:moveTo>
                    <a:pt x="1239230" y="1450773"/>
                  </a:moveTo>
                  <a:cubicBezTo>
                    <a:pt x="1604899" y="1085268"/>
                    <a:pt x="1755222" y="954213"/>
                    <a:pt x="2211338" y="730693"/>
                  </a:cubicBezTo>
                  <a:cubicBezTo>
                    <a:pt x="2667454" y="507173"/>
                    <a:pt x="3975926" y="-288036"/>
                    <a:pt x="3975926" y="109653"/>
                  </a:cubicBezTo>
                  <a:cubicBezTo>
                    <a:pt x="3975926" y="507342"/>
                    <a:pt x="2871105" y="1701841"/>
                    <a:pt x="2211338" y="2170853"/>
                  </a:cubicBezTo>
                  <a:cubicBezTo>
                    <a:pt x="1551571" y="2639865"/>
                    <a:pt x="179344" y="3043738"/>
                    <a:pt x="17326" y="2923725"/>
                  </a:cubicBezTo>
                  <a:cubicBezTo>
                    <a:pt x="-144692" y="2803712"/>
                    <a:pt x="873561" y="1816278"/>
                    <a:pt x="1239230" y="1450773"/>
                  </a:cubicBezTo>
                  <a:close/>
                </a:path>
              </a:pathLst>
            </a:custGeom>
            <a:gradFill>
              <a:gsLst>
                <a:gs pos="0">
                  <a:srgbClr val="C00000">
                    <a:alpha val="34000"/>
                  </a:srgbClr>
                </a:gs>
                <a:gs pos="10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1" name="אליפסה 1"/>
            <p:cNvSpPr/>
            <p:nvPr/>
          </p:nvSpPr>
          <p:spPr bwMode="auto">
            <a:xfrm rot="18560708">
              <a:off x="5662697" y="3712769"/>
              <a:ext cx="1737029" cy="1531068"/>
            </a:xfrm>
            <a:custGeom>
              <a:avLst/>
              <a:gdLst>
                <a:gd name="connsiteX0" fmla="*/ 0 w 1944216"/>
                <a:gd name="connsiteY0" fmla="*/ 720080 h 1440160"/>
                <a:gd name="connsiteX1" fmla="*/ 972108 w 1944216"/>
                <a:gd name="connsiteY1" fmla="*/ 0 h 1440160"/>
                <a:gd name="connsiteX2" fmla="*/ 1944216 w 1944216"/>
                <a:gd name="connsiteY2" fmla="*/ 720080 h 1440160"/>
                <a:gd name="connsiteX3" fmla="*/ 972108 w 1944216"/>
                <a:gd name="connsiteY3" fmla="*/ 1440160 h 1440160"/>
                <a:gd name="connsiteX4" fmla="*/ 0 w 1944216"/>
                <a:gd name="connsiteY4" fmla="*/ 720080 h 1440160"/>
                <a:gd name="connsiteX0" fmla="*/ 0 w 2492856"/>
                <a:gd name="connsiteY0" fmla="*/ 1506853 h 2282362"/>
                <a:gd name="connsiteX1" fmla="*/ 972108 w 2492856"/>
                <a:gd name="connsiteY1" fmla="*/ 786773 h 2282362"/>
                <a:gd name="connsiteX2" fmla="*/ 2492856 w 2492856"/>
                <a:gd name="connsiteY2" fmla="*/ 104773 h 2282362"/>
                <a:gd name="connsiteX3" fmla="*/ 972108 w 2492856"/>
                <a:gd name="connsiteY3" fmla="*/ 2226933 h 2282362"/>
                <a:gd name="connsiteX4" fmla="*/ 0 w 2492856"/>
                <a:gd name="connsiteY4" fmla="*/ 1506853 h 2282362"/>
                <a:gd name="connsiteX0" fmla="*/ 1239230 w 3732086"/>
                <a:gd name="connsiteY0" fmla="*/ 1506853 h 3001570"/>
                <a:gd name="connsiteX1" fmla="*/ 2211338 w 3732086"/>
                <a:gd name="connsiteY1" fmla="*/ 786773 h 3001570"/>
                <a:gd name="connsiteX2" fmla="*/ 3732086 w 3732086"/>
                <a:gd name="connsiteY2" fmla="*/ 104773 h 3001570"/>
                <a:gd name="connsiteX3" fmla="*/ 2211338 w 3732086"/>
                <a:gd name="connsiteY3" fmla="*/ 2226933 h 3001570"/>
                <a:gd name="connsiteX4" fmla="*/ 17326 w 3732086"/>
                <a:gd name="connsiteY4" fmla="*/ 2979805 h 3001570"/>
                <a:gd name="connsiteX5" fmla="*/ 1239230 w 3732086"/>
                <a:gd name="connsiteY5" fmla="*/ 1506853 h 3001570"/>
                <a:gd name="connsiteX0" fmla="*/ 1239230 w 3975926"/>
                <a:gd name="connsiteY0" fmla="*/ 1450773 h 2945091"/>
                <a:gd name="connsiteX1" fmla="*/ 2211338 w 3975926"/>
                <a:gd name="connsiteY1" fmla="*/ 730693 h 2945091"/>
                <a:gd name="connsiteX2" fmla="*/ 3975926 w 3975926"/>
                <a:gd name="connsiteY2" fmla="*/ 109653 h 2945091"/>
                <a:gd name="connsiteX3" fmla="*/ 2211338 w 3975926"/>
                <a:gd name="connsiteY3" fmla="*/ 2170853 h 2945091"/>
                <a:gd name="connsiteX4" fmla="*/ 17326 w 3975926"/>
                <a:gd name="connsiteY4" fmla="*/ 2923725 h 2945091"/>
                <a:gd name="connsiteX5" fmla="*/ 1239230 w 3975926"/>
                <a:gd name="connsiteY5" fmla="*/ 1450773 h 294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926" h="2945091">
                  <a:moveTo>
                    <a:pt x="1239230" y="1450773"/>
                  </a:moveTo>
                  <a:cubicBezTo>
                    <a:pt x="1604899" y="1085268"/>
                    <a:pt x="1755222" y="954213"/>
                    <a:pt x="2211338" y="730693"/>
                  </a:cubicBezTo>
                  <a:cubicBezTo>
                    <a:pt x="2667454" y="507173"/>
                    <a:pt x="3975926" y="-288036"/>
                    <a:pt x="3975926" y="109653"/>
                  </a:cubicBezTo>
                  <a:cubicBezTo>
                    <a:pt x="3975926" y="507342"/>
                    <a:pt x="2871105" y="1701841"/>
                    <a:pt x="2211338" y="2170853"/>
                  </a:cubicBezTo>
                  <a:cubicBezTo>
                    <a:pt x="1551571" y="2639865"/>
                    <a:pt x="179344" y="3043738"/>
                    <a:pt x="17326" y="2923725"/>
                  </a:cubicBezTo>
                  <a:cubicBezTo>
                    <a:pt x="-144692" y="2803712"/>
                    <a:pt x="873561" y="1816278"/>
                    <a:pt x="1239230" y="1450773"/>
                  </a:cubicBezTo>
                  <a:close/>
                </a:path>
              </a:pathLst>
            </a:custGeom>
            <a:gradFill>
              <a:gsLst>
                <a:gs pos="0">
                  <a:srgbClr val="C00000">
                    <a:alpha val="34000"/>
                  </a:srgbClr>
                </a:gs>
                <a:gs pos="10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 name="צורה חופשית 4"/>
            <p:cNvSpPr/>
            <p:nvPr/>
          </p:nvSpPr>
          <p:spPr>
            <a:xfrm>
              <a:off x="7260094" y="3331927"/>
              <a:ext cx="118288" cy="2141913"/>
            </a:xfrm>
            <a:custGeom>
              <a:avLst/>
              <a:gdLst>
                <a:gd name="connsiteX0" fmla="*/ 79819 w 118325"/>
                <a:gd name="connsiteY0" fmla="*/ 0 h 2141951"/>
                <a:gd name="connsiteX1" fmla="*/ 79819 w 118325"/>
                <a:gd name="connsiteY1" fmla="*/ 137787 h 2141951"/>
                <a:gd name="connsiteX2" fmla="*/ 79819 w 118325"/>
                <a:gd name="connsiteY2" fmla="*/ 250521 h 2141951"/>
                <a:gd name="connsiteX3" fmla="*/ 79819 w 118325"/>
                <a:gd name="connsiteY3" fmla="*/ 325677 h 2141951"/>
                <a:gd name="connsiteX4" fmla="*/ 79819 w 118325"/>
                <a:gd name="connsiteY4" fmla="*/ 526093 h 2141951"/>
                <a:gd name="connsiteX5" fmla="*/ 4663 w 118325"/>
                <a:gd name="connsiteY5" fmla="*/ 889348 h 2141951"/>
                <a:gd name="connsiteX6" fmla="*/ 17189 w 118325"/>
                <a:gd name="connsiteY6" fmla="*/ 1077239 h 2141951"/>
                <a:gd name="connsiteX7" fmla="*/ 92345 w 118325"/>
                <a:gd name="connsiteY7" fmla="*/ 1440493 h 2141951"/>
                <a:gd name="connsiteX8" fmla="*/ 104871 w 118325"/>
                <a:gd name="connsiteY8" fmla="*/ 1578280 h 2141951"/>
                <a:gd name="connsiteX9" fmla="*/ 117397 w 118325"/>
                <a:gd name="connsiteY9" fmla="*/ 1841326 h 2141951"/>
                <a:gd name="connsiteX10" fmla="*/ 117397 w 118325"/>
                <a:gd name="connsiteY10" fmla="*/ 1929009 h 2141951"/>
                <a:gd name="connsiteX11" fmla="*/ 117397 w 118325"/>
                <a:gd name="connsiteY11" fmla="*/ 2029217 h 2141951"/>
                <a:gd name="connsiteX12" fmla="*/ 117397 w 118325"/>
                <a:gd name="connsiteY12" fmla="*/ 2116899 h 2141951"/>
                <a:gd name="connsiteX13" fmla="*/ 117397 w 118325"/>
                <a:gd name="connsiteY13" fmla="*/ 2141951 h 21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325" h="2141951">
                  <a:moveTo>
                    <a:pt x="79819" y="0"/>
                  </a:moveTo>
                  <a:lnTo>
                    <a:pt x="79819" y="137787"/>
                  </a:lnTo>
                  <a:lnTo>
                    <a:pt x="79819" y="250521"/>
                  </a:lnTo>
                  <a:lnTo>
                    <a:pt x="79819" y="325677"/>
                  </a:lnTo>
                  <a:cubicBezTo>
                    <a:pt x="79819" y="371606"/>
                    <a:pt x="92345" y="432148"/>
                    <a:pt x="79819" y="526093"/>
                  </a:cubicBezTo>
                  <a:cubicBezTo>
                    <a:pt x="67293" y="620038"/>
                    <a:pt x="15101" y="797490"/>
                    <a:pt x="4663" y="889348"/>
                  </a:cubicBezTo>
                  <a:cubicBezTo>
                    <a:pt x="-5775" y="981206"/>
                    <a:pt x="2575" y="985382"/>
                    <a:pt x="17189" y="1077239"/>
                  </a:cubicBezTo>
                  <a:cubicBezTo>
                    <a:pt x="31803" y="1169096"/>
                    <a:pt x="77731" y="1356986"/>
                    <a:pt x="92345" y="1440493"/>
                  </a:cubicBezTo>
                  <a:cubicBezTo>
                    <a:pt x="106959" y="1524000"/>
                    <a:pt x="100696" y="1511475"/>
                    <a:pt x="104871" y="1578280"/>
                  </a:cubicBezTo>
                  <a:cubicBezTo>
                    <a:pt x="109046" y="1645085"/>
                    <a:pt x="115309" y="1782871"/>
                    <a:pt x="117397" y="1841326"/>
                  </a:cubicBezTo>
                  <a:cubicBezTo>
                    <a:pt x="119485" y="1899781"/>
                    <a:pt x="117397" y="1929009"/>
                    <a:pt x="117397" y="1929009"/>
                  </a:cubicBezTo>
                  <a:lnTo>
                    <a:pt x="117397" y="2029217"/>
                  </a:lnTo>
                  <a:lnTo>
                    <a:pt x="117397" y="2116899"/>
                  </a:lnTo>
                  <a:lnTo>
                    <a:pt x="117397" y="2141951"/>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7" name="צורה חופשית 6"/>
            <p:cNvSpPr/>
            <p:nvPr/>
          </p:nvSpPr>
          <p:spPr>
            <a:xfrm>
              <a:off x="6800273" y="3382736"/>
              <a:ext cx="126617" cy="2067287"/>
            </a:xfrm>
            <a:custGeom>
              <a:avLst/>
              <a:gdLst>
                <a:gd name="connsiteX0" fmla="*/ 928 w 126421"/>
                <a:gd name="connsiteY0" fmla="*/ 0 h 2066795"/>
                <a:gd name="connsiteX1" fmla="*/ 928 w 126421"/>
                <a:gd name="connsiteY1" fmla="*/ 225469 h 2066795"/>
                <a:gd name="connsiteX2" fmla="*/ 928 w 126421"/>
                <a:gd name="connsiteY2" fmla="*/ 338203 h 2066795"/>
                <a:gd name="connsiteX3" fmla="*/ 13454 w 126421"/>
                <a:gd name="connsiteY3" fmla="*/ 438411 h 2066795"/>
                <a:gd name="connsiteX4" fmla="*/ 38506 w 126421"/>
                <a:gd name="connsiteY4" fmla="*/ 663880 h 2066795"/>
                <a:gd name="connsiteX5" fmla="*/ 113662 w 126421"/>
                <a:gd name="connsiteY5" fmla="*/ 951978 h 2066795"/>
                <a:gd name="connsiteX6" fmla="*/ 113662 w 126421"/>
                <a:gd name="connsiteY6" fmla="*/ 1089765 h 2066795"/>
                <a:gd name="connsiteX7" fmla="*/ 126188 w 126421"/>
                <a:gd name="connsiteY7" fmla="*/ 1315233 h 2066795"/>
                <a:gd name="connsiteX8" fmla="*/ 101136 w 126421"/>
                <a:gd name="connsiteY8" fmla="*/ 1528176 h 2066795"/>
                <a:gd name="connsiteX9" fmla="*/ 101136 w 126421"/>
                <a:gd name="connsiteY9" fmla="*/ 1615858 h 2066795"/>
                <a:gd name="connsiteX10" fmla="*/ 76084 w 126421"/>
                <a:gd name="connsiteY10" fmla="*/ 1954061 h 2066795"/>
                <a:gd name="connsiteX11" fmla="*/ 101136 w 126421"/>
                <a:gd name="connsiteY11" fmla="*/ 2004165 h 2066795"/>
                <a:gd name="connsiteX12" fmla="*/ 76084 w 126421"/>
                <a:gd name="connsiteY12" fmla="*/ 2066795 h 2066795"/>
                <a:gd name="connsiteX0" fmla="*/ 928 w 126421"/>
                <a:gd name="connsiteY0" fmla="*/ 0 h 2066795"/>
                <a:gd name="connsiteX1" fmla="*/ 928 w 126421"/>
                <a:gd name="connsiteY1" fmla="*/ 225469 h 2066795"/>
                <a:gd name="connsiteX2" fmla="*/ 928 w 126421"/>
                <a:gd name="connsiteY2" fmla="*/ 338203 h 2066795"/>
                <a:gd name="connsiteX3" fmla="*/ 13454 w 126421"/>
                <a:gd name="connsiteY3" fmla="*/ 438411 h 2066795"/>
                <a:gd name="connsiteX4" fmla="*/ 38506 w 126421"/>
                <a:gd name="connsiteY4" fmla="*/ 663880 h 2066795"/>
                <a:gd name="connsiteX5" fmla="*/ 113662 w 126421"/>
                <a:gd name="connsiteY5" fmla="*/ 951978 h 2066795"/>
                <a:gd name="connsiteX6" fmla="*/ 113662 w 126421"/>
                <a:gd name="connsiteY6" fmla="*/ 1089765 h 2066795"/>
                <a:gd name="connsiteX7" fmla="*/ 126188 w 126421"/>
                <a:gd name="connsiteY7" fmla="*/ 1315233 h 2066795"/>
                <a:gd name="connsiteX8" fmla="*/ 101136 w 126421"/>
                <a:gd name="connsiteY8" fmla="*/ 1528176 h 2066795"/>
                <a:gd name="connsiteX9" fmla="*/ 101136 w 126421"/>
                <a:gd name="connsiteY9" fmla="*/ 1615858 h 2066795"/>
                <a:gd name="connsiteX10" fmla="*/ 76084 w 126421"/>
                <a:gd name="connsiteY10" fmla="*/ 1954061 h 2066795"/>
                <a:gd name="connsiteX11" fmla="*/ 63558 w 126421"/>
                <a:gd name="connsiteY11" fmla="*/ 2004165 h 2066795"/>
                <a:gd name="connsiteX12" fmla="*/ 76084 w 126421"/>
                <a:gd name="connsiteY12" fmla="*/ 2066795 h 206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21" h="2066795">
                  <a:moveTo>
                    <a:pt x="928" y="0"/>
                  </a:moveTo>
                  <a:lnTo>
                    <a:pt x="928" y="225469"/>
                  </a:lnTo>
                  <a:cubicBezTo>
                    <a:pt x="928" y="281836"/>
                    <a:pt x="-1160" y="302713"/>
                    <a:pt x="928" y="338203"/>
                  </a:cubicBezTo>
                  <a:cubicBezTo>
                    <a:pt x="3016" y="373693"/>
                    <a:pt x="7191" y="384132"/>
                    <a:pt x="13454" y="438411"/>
                  </a:cubicBezTo>
                  <a:cubicBezTo>
                    <a:pt x="19717" y="492690"/>
                    <a:pt x="21805" y="578285"/>
                    <a:pt x="38506" y="663880"/>
                  </a:cubicBezTo>
                  <a:cubicBezTo>
                    <a:pt x="55207" y="749475"/>
                    <a:pt x="101136" y="880997"/>
                    <a:pt x="113662" y="951978"/>
                  </a:cubicBezTo>
                  <a:cubicBezTo>
                    <a:pt x="126188" y="1022959"/>
                    <a:pt x="111574" y="1029223"/>
                    <a:pt x="113662" y="1089765"/>
                  </a:cubicBezTo>
                  <a:cubicBezTo>
                    <a:pt x="115750" y="1150307"/>
                    <a:pt x="128276" y="1242165"/>
                    <a:pt x="126188" y="1315233"/>
                  </a:cubicBezTo>
                  <a:cubicBezTo>
                    <a:pt x="124100" y="1388301"/>
                    <a:pt x="105311" y="1478072"/>
                    <a:pt x="101136" y="1528176"/>
                  </a:cubicBezTo>
                  <a:cubicBezTo>
                    <a:pt x="96961" y="1578280"/>
                    <a:pt x="105311" y="1544877"/>
                    <a:pt x="101136" y="1615858"/>
                  </a:cubicBezTo>
                  <a:cubicBezTo>
                    <a:pt x="96961" y="1686839"/>
                    <a:pt x="82347" y="1889343"/>
                    <a:pt x="76084" y="1954061"/>
                  </a:cubicBezTo>
                  <a:cubicBezTo>
                    <a:pt x="69821" y="2018779"/>
                    <a:pt x="63558" y="1985376"/>
                    <a:pt x="63558" y="2004165"/>
                  </a:cubicBezTo>
                  <a:cubicBezTo>
                    <a:pt x="63558" y="2022954"/>
                    <a:pt x="88610" y="2044874"/>
                    <a:pt x="76084" y="2066795"/>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36" name="אליפסה 1"/>
            <p:cNvSpPr/>
            <p:nvPr/>
          </p:nvSpPr>
          <p:spPr bwMode="auto">
            <a:xfrm rot="18092915">
              <a:off x="1941085" y="3853059"/>
              <a:ext cx="1883104" cy="1101237"/>
            </a:xfrm>
            <a:custGeom>
              <a:avLst/>
              <a:gdLst>
                <a:gd name="connsiteX0" fmla="*/ 0 w 1944216"/>
                <a:gd name="connsiteY0" fmla="*/ 720080 h 1440160"/>
                <a:gd name="connsiteX1" fmla="*/ 972108 w 1944216"/>
                <a:gd name="connsiteY1" fmla="*/ 0 h 1440160"/>
                <a:gd name="connsiteX2" fmla="*/ 1944216 w 1944216"/>
                <a:gd name="connsiteY2" fmla="*/ 720080 h 1440160"/>
                <a:gd name="connsiteX3" fmla="*/ 972108 w 1944216"/>
                <a:gd name="connsiteY3" fmla="*/ 1440160 h 1440160"/>
                <a:gd name="connsiteX4" fmla="*/ 0 w 1944216"/>
                <a:gd name="connsiteY4" fmla="*/ 720080 h 1440160"/>
                <a:gd name="connsiteX0" fmla="*/ 0 w 2492856"/>
                <a:gd name="connsiteY0" fmla="*/ 1506853 h 2282362"/>
                <a:gd name="connsiteX1" fmla="*/ 972108 w 2492856"/>
                <a:gd name="connsiteY1" fmla="*/ 786773 h 2282362"/>
                <a:gd name="connsiteX2" fmla="*/ 2492856 w 2492856"/>
                <a:gd name="connsiteY2" fmla="*/ 104773 h 2282362"/>
                <a:gd name="connsiteX3" fmla="*/ 972108 w 2492856"/>
                <a:gd name="connsiteY3" fmla="*/ 2226933 h 2282362"/>
                <a:gd name="connsiteX4" fmla="*/ 0 w 2492856"/>
                <a:gd name="connsiteY4" fmla="*/ 1506853 h 2282362"/>
                <a:gd name="connsiteX0" fmla="*/ 1239230 w 3732086"/>
                <a:gd name="connsiteY0" fmla="*/ 1506853 h 3001570"/>
                <a:gd name="connsiteX1" fmla="*/ 2211338 w 3732086"/>
                <a:gd name="connsiteY1" fmla="*/ 786773 h 3001570"/>
                <a:gd name="connsiteX2" fmla="*/ 3732086 w 3732086"/>
                <a:gd name="connsiteY2" fmla="*/ 104773 h 3001570"/>
                <a:gd name="connsiteX3" fmla="*/ 2211338 w 3732086"/>
                <a:gd name="connsiteY3" fmla="*/ 2226933 h 3001570"/>
                <a:gd name="connsiteX4" fmla="*/ 17326 w 3732086"/>
                <a:gd name="connsiteY4" fmla="*/ 2979805 h 3001570"/>
                <a:gd name="connsiteX5" fmla="*/ 1239230 w 3732086"/>
                <a:gd name="connsiteY5" fmla="*/ 1506853 h 3001570"/>
                <a:gd name="connsiteX0" fmla="*/ 1239230 w 3975926"/>
                <a:gd name="connsiteY0" fmla="*/ 1450773 h 2945091"/>
                <a:gd name="connsiteX1" fmla="*/ 2211338 w 3975926"/>
                <a:gd name="connsiteY1" fmla="*/ 730693 h 2945091"/>
                <a:gd name="connsiteX2" fmla="*/ 3975926 w 3975926"/>
                <a:gd name="connsiteY2" fmla="*/ 109653 h 2945091"/>
                <a:gd name="connsiteX3" fmla="*/ 2211338 w 3975926"/>
                <a:gd name="connsiteY3" fmla="*/ 2170853 h 2945091"/>
                <a:gd name="connsiteX4" fmla="*/ 17326 w 3975926"/>
                <a:gd name="connsiteY4" fmla="*/ 2923725 h 2945091"/>
                <a:gd name="connsiteX5" fmla="*/ 1239230 w 3975926"/>
                <a:gd name="connsiteY5" fmla="*/ 1450773 h 294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926" h="2945091">
                  <a:moveTo>
                    <a:pt x="1239230" y="1450773"/>
                  </a:moveTo>
                  <a:cubicBezTo>
                    <a:pt x="1604899" y="1085268"/>
                    <a:pt x="1755222" y="954213"/>
                    <a:pt x="2211338" y="730693"/>
                  </a:cubicBezTo>
                  <a:cubicBezTo>
                    <a:pt x="2667454" y="507173"/>
                    <a:pt x="3975926" y="-288036"/>
                    <a:pt x="3975926" y="109653"/>
                  </a:cubicBezTo>
                  <a:cubicBezTo>
                    <a:pt x="3975926" y="507342"/>
                    <a:pt x="2871105" y="1701841"/>
                    <a:pt x="2211338" y="2170853"/>
                  </a:cubicBezTo>
                  <a:cubicBezTo>
                    <a:pt x="1551571" y="2639865"/>
                    <a:pt x="179344" y="3043738"/>
                    <a:pt x="17326" y="2923725"/>
                  </a:cubicBezTo>
                  <a:cubicBezTo>
                    <a:pt x="-144692" y="2803712"/>
                    <a:pt x="873561" y="1816278"/>
                    <a:pt x="1239230" y="1450773"/>
                  </a:cubicBezTo>
                  <a:close/>
                </a:path>
              </a:pathLst>
            </a:custGeom>
            <a:gradFill>
              <a:gsLst>
                <a:gs pos="0">
                  <a:srgbClr val="C00000">
                    <a:alpha val="34000"/>
                  </a:srgbClr>
                </a:gs>
                <a:gs pos="10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7" name="אליפסה 1"/>
            <p:cNvSpPr/>
            <p:nvPr/>
          </p:nvSpPr>
          <p:spPr bwMode="auto">
            <a:xfrm rot="18092915">
              <a:off x="689074" y="3915737"/>
              <a:ext cx="1883104" cy="1102902"/>
            </a:xfrm>
            <a:custGeom>
              <a:avLst/>
              <a:gdLst>
                <a:gd name="connsiteX0" fmla="*/ 0 w 1944216"/>
                <a:gd name="connsiteY0" fmla="*/ 720080 h 1440160"/>
                <a:gd name="connsiteX1" fmla="*/ 972108 w 1944216"/>
                <a:gd name="connsiteY1" fmla="*/ 0 h 1440160"/>
                <a:gd name="connsiteX2" fmla="*/ 1944216 w 1944216"/>
                <a:gd name="connsiteY2" fmla="*/ 720080 h 1440160"/>
                <a:gd name="connsiteX3" fmla="*/ 972108 w 1944216"/>
                <a:gd name="connsiteY3" fmla="*/ 1440160 h 1440160"/>
                <a:gd name="connsiteX4" fmla="*/ 0 w 1944216"/>
                <a:gd name="connsiteY4" fmla="*/ 720080 h 1440160"/>
                <a:gd name="connsiteX0" fmla="*/ 0 w 2492856"/>
                <a:gd name="connsiteY0" fmla="*/ 1506853 h 2282362"/>
                <a:gd name="connsiteX1" fmla="*/ 972108 w 2492856"/>
                <a:gd name="connsiteY1" fmla="*/ 786773 h 2282362"/>
                <a:gd name="connsiteX2" fmla="*/ 2492856 w 2492856"/>
                <a:gd name="connsiteY2" fmla="*/ 104773 h 2282362"/>
                <a:gd name="connsiteX3" fmla="*/ 972108 w 2492856"/>
                <a:gd name="connsiteY3" fmla="*/ 2226933 h 2282362"/>
                <a:gd name="connsiteX4" fmla="*/ 0 w 2492856"/>
                <a:gd name="connsiteY4" fmla="*/ 1506853 h 2282362"/>
                <a:gd name="connsiteX0" fmla="*/ 1239230 w 3732086"/>
                <a:gd name="connsiteY0" fmla="*/ 1506853 h 3001570"/>
                <a:gd name="connsiteX1" fmla="*/ 2211338 w 3732086"/>
                <a:gd name="connsiteY1" fmla="*/ 786773 h 3001570"/>
                <a:gd name="connsiteX2" fmla="*/ 3732086 w 3732086"/>
                <a:gd name="connsiteY2" fmla="*/ 104773 h 3001570"/>
                <a:gd name="connsiteX3" fmla="*/ 2211338 w 3732086"/>
                <a:gd name="connsiteY3" fmla="*/ 2226933 h 3001570"/>
                <a:gd name="connsiteX4" fmla="*/ 17326 w 3732086"/>
                <a:gd name="connsiteY4" fmla="*/ 2979805 h 3001570"/>
                <a:gd name="connsiteX5" fmla="*/ 1239230 w 3732086"/>
                <a:gd name="connsiteY5" fmla="*/ 1506853 h 3001570"/>
                <a:gd name="connsiteX0" fmla="*/ 1239230 w 3975926"/>
                <a:gd name="connsiteY0" fmla="*/ 1450773 h 2945091"/>
                <a:gd name="connsiteX1" fmla="*/ 2211338 w 3975926"/>
                <a:gd name="connsiteY1" fmla="*/ 730693 h 2945091"/>
                <a:gd name="connsiteX2" fmla="*/ 3975926 w 3975926"/>
                <a:gd name="connsiteY2" fmla="*/ 109653 h 2945091"/>
                <a:gd name="connsiteX3" fmla="*/ 2211338 w 3975926"/>
                <a:gd name="connsiteY3" fmla="*/ 2170853 h 2945091"/>
                <a:gd name="connsiteX4" fmla="*/ 17326 w 3975926"/>
                <a:gd name="connsiteY4" fmla="*/ 2923725 h 2945091"/>
                <a:gd name="connsiteX5" fmla="*/ 1239230 w 3975926"/>
                <a:gd name="connsiteY5" fmla="*/ 1450773 h 294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926" h="2945091">
                  <a:moveTo>
                    <a:pt x="1239230" y="1450773"/>
                  </a:moveTo>
                  <a:cubicBezTo>
                    <a:pt x="1604899" y="1085268"/>
                    <a:pt x="1755222" y="954213"/>
                    <a:pt x="2211338" y="730693"/>
                  </a:cubicBezTo>
                  <a:cubicBezTo>
                    <a:pt x="2667454" y="507173"/>
                    <a:pt x="3975926" y="-288036"/>
                    <a:pt x="3975926" y="109653"/>
                  </a:cubicBezTo>
                  <a:cubicBezTo>
                    <a:pt x="3975926" y="507342"/>
                    <a:pt x="2871105" y="1701841"/>
                    <a:pt x="2211338" y="2170853"/>
                  </a:cubicBezTo>
                  <a:cubicBezTo>
                    <a:pt x="1551571" y="2639865"/>
                    <a:pt x="179344" y="3043738"/>
                    <a:pt x="17326" y="2923725"/>
                  </a:cubicBezTo>
                  <a:cubicBezTo>
                    <a:pt x="-144692" y="2803712"/>
                    <a:pt x="873561" y="1816278"/>
                    <a:pt x="1239230" y="1450773"/>
                  </a:cubicBezTo>
                  <a:close/>
                </a:path>
              </a:pathLst>
            </a:custGeom>
            <a:gradFill>
              <a:gsLst>
                <a:gs pos="0">
                  <a:srgbClr val="C00000">
                    <a:alpha val="34000"/>
                  </a:srgbClr>
                </a:gs>
                <a:gs pos="10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8" name="אליפסה 46"/>
            <p:cNvSpPr/>
            <p:nvPr/>
          </p:nvSpPr>
          <p:spPr bwMode="auto">
            <a:xfrm>
              <a:off x="6850397" y="4048556"/>
              <a:ext cx="574911" cy="1547660"/>
            </a:xfrm>
            <a:custGeom>
              <a:avLst/>
              <a:gdLst>
                <a:gd name="connsiteX0" fmla="*/ 0 w 1220640"/>
                <a:gd name="connsiteY0" fmla="*/ 655467 h 1310934"/>
                <a:gd name="connsiteX1" fmla="*/ 610320 w 1220640"/>
                <a:gd name="connsiteY1" fmla="*/ 0 h 1310934"/>
                <a:gd name="connsiteX2" fmla="*/ 1220640 w 1220640"/>
                <a:gd name="connsiteY2" fmla="*/ 655467 h 1310934"/>
                <a:gd name="connsiteX3" fmla="*/ 610320 w 1220640"/>
                <a:gd name="connsiteY3" fmla="*/ 1310934 h 1310934"/>
                <a:gd name="connsiteX4" fmla="*/ 0 w 1220640"/>
                <a:gd name="connsiteY4" fmla="*/ 655467 h 1310934"/>
                <a:gd name="connsiteX0" fmla="*/ 0 w 782229"/>
                <a:gd name="connsiteY0" fmla="*/ 642952 h 1310955"/>
                <a:gd name="connsiteX1" fmla="*/ 171909 w 782229"/>
                <a:gd name="connsiteY1" fmla="*/ 11 h 1310955"/>
                <a:gd name="connsiteX2" fmla="*/ 782229 w 782229"/>
                <a:gd name="connsiteY2" fmla="*/ 655478 h 1310955"/>
                <a:gd name="connsiteX3" fmla="*/ 171909 w 782229"/>
                <a:gd name="connsiteY3" fmla="*/ 1310945 h 1310955"/>
                <a:gd name="connsiteX4" fmla="*/ 0 w 782229"/>
                <a:gd name="connsiteY4" fmla="*/ 642952 h 1310955"/>
                <a:gd name="connsiteX0" fmla="*/ 0 w 897611"/>
                <a:gd name="connsiteY0" fmla="*/ 642952 h 1310955"/>
                <a:gd name="connsiteX1" fmla="*/ 287291 w 897611"/>
                <a:gd name="connsiteY1" fmla="*/ 11 h 1310955"/>
                <a:gd name="connsiteX2" fmla="*/ 897611 w 897611"/>
                <a:gd name="connsiteY2" fmla="*/ 655478 h 1310955"/>
                <a:gd name="connsiteX3" fmla="*/ 287291 w 897611"/>
                <a:gd name="connsiteY3" fmla="*/ 1310945 h 1310955"/>
                <a:gd name="connsiteX4" fmla="*/ 0 w 897611"/>
                <a:gd name="connsiteY4" fmla="*/ 642952 h 1310955"/>
                <a:gd name="connsiteX0" fmla="*/ 0 w 1059146"/>
                <a:gd name="connsiteY0" fmla="*/ 632371 h 1311011"/>
                <a:gd name="connsiteX1" fmla="*/ 448826 w 1059146"/>
                <a:gd name="connsiteY1" fmla="*/ 40 h 1311011"/>
                <a:gd name="connsiteX2" fmla="*/ 1059146 w 1059146"/>
                <a:gd name="connsiteY2" fmla="*/ 655507 h 1311011"/>
                <a:gd name="connsiteX3" fmla="*/ 448826 w 1059146"/>
                <a:gd name="connsiteY3" fmla="*/ 1310974 h 1311011"/>
                <a:gd name="connsiteX4" fmla="*/ 0 w 1059146"/>
                <a:gd name="connsiteY4" fmla="*/ 632371 h 131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46" h="1311011">
                  <a:moveTo>
                    <a:pt x="0" y="632371"/>
                  </a:moveTo>
                  <a:cubicBezTo>
                    <a:pt x="0" y="270367"/>
                    <a:pt x="272302" y="-3816"/>
                    <a:pt x="448826" y="40"/>
                  </a:cubicBezTo>
                  <a:cubicBezTo>
                    <a:pt x="625350" y="3896"/>
                    <a:pt x="1059146" y="293503"/>
                    <a:pt x="1059146" y="655507"/>
                  </a:cubicBezTo>
                  <a:cubicBezTo>
                    <a:pt x="1059146" y="1017511"/>
                    <a:pt x="625350" y="1314830"/>
                    <a:pt x="448826" y="1310974"/>
                  </a:cubicBezTo>
                  <a:cubicBezTo>
                    <a:pt x="272302" y="1307118"/>
                    <a:pt x="0" y="994375"/>
                    <a:pt x="0" y="632371"/>
                  </a:cubicBezTo>
                  <a:close/>
                </a:path>
              </a:pathLst>
            </a:custGeom>
            <a:gradFill flip="none" rotWithShape="1">
              <a:gsLst>
                <a:gs pos="0">
                  <a:srgbClr val="C00000">
                    <a:shade val="30000"/>
                    <a:satMod val="115000"/>
                    <a:lumMod val="56000"/>
                    <a:lumOff val="44000"/>
                  </a:srgbClr>
                </a:gs>
                <a:gs pos="14000">
                  <a:srgbClr val="C00000">
                    <a:shade val="67500"/>
                    <a:satMod val="115000"/>
                  </a:srgbClr>
                </a:gs>
                <a:gs pos="41000">
                  <a:srgbClr val="C00000">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מלבן מעוגל 7"/>
            <p:cNvSpPr/>
            <p:nvPr/>
          </p:nvSpPr>
          <p:spPr>
            <a:xfrm>
              <a:off x="1909350" y="3375763"/>
              <a:ext cx="748119" cy="926237"/>
            </a:xfrm>
            <a:custGeom>
              <a:avLst/>
              <a:gdLst>
                <a:gd name="connsiteX0" fmla="*/ 0 w 672963"/>
                <a:gd name="connsiteY0" fmla="*/ 112163 h 921276"/>
                <a:gd name="connsiteX1" fmla="*/ 112163 w 672963"/>
                <a:gd name="connsiteY1" fmla="*/ 0 h 921276"/>
                <a:gd name="connsiteX2" fmla="*/ 560800 w 672963"/>
                <a:gd name="connsiteY2" fmla="*/ 0 h 921276"/>
                <a:gd name="connsiteX3" fmla="*/ 672963 w 672963"/>
                <a:gd name="connsiteY3" fmla="*/ 112163 h 921276"/>
                <a:gd name="connsiteX4" fmla="*/ 672963 w 672963"/>
                <a:gd name="connsiteY4" fmla="*/ 809113 h 921276"/>
                <a:gd name="connsiteX5" fmla="*/ 560800 w 672963"/>
                <a:gd name="connsiteY5" fmla="*/ 921276 h 921276"/>
                <a:gd name="connsiteX6" fmla="*/ 112163 w 672963"/>
                <a:gd name="connsiteY6" fmla="*/ 921276 h 921276"/>
                <a:gd name="connsiteX7" fmla="*/ 0 w 672963"/>
                <a:gd name="connsiteY7" fmla="*/ 809113 h 921276"/>
                <a:gd name="connsiteX8" fmla="*/ 0 w 672963"/>
                <a:gd name="connsiteY8" fmla="*/ 112163 h 921276"/>
                <a:gd name="connsiteX0" fmla="*/ 25052 w 698015"/>
                <a:gd name="connsiteY0" fmla="*/ 112163 h 926237"/>
                <a:gd name="connsiteX1" fmla="*/ 137215 w 698015"/>
                <a:gd name="connsiteY1" fmla="*/ 0 h 926237"/>
                <a:gd name="connsiteX2" fmla="*/ 585852 w 698015"/>
                <a:gd name="connsiteY2" fmla="*/ 0 h 926237"/>
                <a:gd name="connsiteX3" fmla="*/ 698015 w 698015"/>
                <a:gd name="connsiteY3" fmla="*/ 112163 h 926237"/>
                <a:gd name="connsiteX4" fmla="*/ 698015 w 698015"/>
                <a:gd name="connsiteY4" fmla="*/ 809113 h 926237"/>
                <a:gd name="connsiteX5" fmla="*/ 585852 w 698015"/>
                <a:gd name="connsiteY5" fmla="*/ 921276 h 926237"/>
                <a:gd name="connsiteX6" fmla="*/ 137215 w 698015"/>
                <a:gd name="connsiteY6" fmla="*/ 921276 h 926237"/>
                <a:gd name="connsiteX7" fmla="*/ 0 w 698015"/>
                <a:gd name="connsiteY7" fmla="*/ 884269 h 926237"/>
                <a:gd name="connsiteX8" fmla="*/ 25052 w 698015"/>
                <a:gd name="connsiteY8" fmla="*/ 112163 h 926237"/>
                <a:gd name="connsiteX0" fmla="*/ 25052 w 748119"/>
                <a:gd name="connsiteY0" fmla="*/ 112163 h 926237"/>
                <a:gd name="connsiteX1" fmla="*/ 137215 w 748119"/>
                <a:gd name="connsiteY1" fmla="*/ 0 h 926237"/>
                <a:gd name="connsiteX2" fmla="*/ 585852 w 748119"/>
                <a:gd name="connsiteY2" fmla="*/ 0 h 926237"/>
                <a:gd name="connsiteX3" fmla="*/ 698015 w 748119"/>
                <a:gd name="connsiteY3" fmla="*/ 112163 h 926237"/>
                <a:gd name="connsiteX4" fmla="*/ 748119 w 748119"/>
                <a:gd name="connsiteY4" fmla="*/ 871743 h 926237"/>
                <a:gd name="connsiteX5" fmla="*/ 585852 w 748119"/>
                <a:gd name="connsiteY5" fmla="*/ 921276 h 926237"/>
                <a:gd name="connsiteX6" fmla="*/ 137215 w 748119"/>
                <a:gd name="connsiteY6" fmla="*/ 921276 h 926237"/>
                <a:gd name="connsiteX7" fmla="*/ 0 w 748119"/>
                <a:gd name="connsiteY7" fmla="*/ 884269 h 926237"/>
                <a:gd name="connsiteX8" fmla="*/ 25052 w 748119"/>
                <a:gd name="connsiteY8" fmla="*/ 112163 h 92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19" h="926237">
                  <a:moveTo>
                    <a:pt x="25052" y="112163"/>
                  </a:moveTo>
                  <a:cubicBezTo>
                    <a:pt x="25052" y="50217"/>
                    <a:pt x="75269" y="0"/>
                    <a:pt x="137215" y="0"/>
                  </a:cubicBezTo>
                  <a:lnTo>
                    <a:pt x="585852" y="0"/>
                  </a:lnTo>
                  <a:cubicBezTo>
                    <a:pt x="647798" y="0"/>
                    <a:pt x="698015" y="50217"/>
                    <a:pt x="698015" y="112163"/>
                  </a:cubicBezTo>
                  <a:lnTo>
                    <a:pt x="748119" y="871743"/>
                  </a:lnTo>
                  <a:cubicBezTo>
                    <a:pt x="748119" y="933689"/>
                    <a:pt x="647798" y="921276"/>
                    <a:pt x="585852" y="921276"/>
                  </a:cubicBezTo>
                  <a:lnTo>
                    <a:pt x="137215" y="921276"/>
                  </a:lnTo>
                  <a:cubicBezTo>
                    <a:pt x="75269" y="921276"/>
                    <a:pt x="0" y="946215"/>
                    <a:pt x="0" y="884269"/>
                  </a:cubicBezTo>
                  <a:cubicBezTo>
                    <a:pt x="0" y="651952"/>
                    <a:pt x="25052" y="344480"/>
                    <a:pt x="25052" y="112163"/>
                  </a:cubicBezTo>
                  <a:close/>
                </a:path>
              </a:pathLst>
            </a:custGeom>
            <a:solidFill>
              <a:srgbClr val="CC0000"/>
            </a:solidFill>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29"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63525" y="495300"/>
            <a:ext cx="8183563" cy="1800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10:</a:t>
            </a:r>
          </a:p>
          <a:p>
            <a:pPr eaLnBrk="1" hangingPunct="1">
              <a:spcAft>
                <a:spcPts val="600"/>
              </a:spcAft>
              <a:defRPr/>
            </a:pPr>
            <a:r>
              <a:rPr lang="he-IL" dirty="0" smtClean="0">
                <a:solidFill>
                  <a:srgbClr val="1F497D"/>
                </a:solidFill>
                <a:latin typeface="Times New Roman" pitchFamily="18" charset="0"/>
                <a:cs typeface="Arial"/>
              </a:rPr>
              <a:t>א. אנשים העומדים </a:t>
            </a:r>
            <a:r>
              <a:rPr lang="he-IL" dirty="0" smtClean="0">
                <a:solidFill>
                  <a:schemeClr val="tx2"/>
                </a:solidFill>
                <a:latin typeface="Times New Roman" pitchFamily="18" charset="0"/>
                <a:cs typeface="Arial"/>
              </a:rPr>
              <a:t>במסדר, בלא תנועה, לאורך זמן רב, עלולים להתעלף. מה הסיבה לכך?</a:t>
            </a:r>
          </a:p>
          <a:p>
            <a:pPr eaLnBrk="1" hangingPunct="1">
              <a:spcAft>
                <a:spcPts val="600"/>
              </a:spcAft>
              <a:defRPr/>
            </a:pPr>
            <a:r>
              <a:rPr lang="he-IL" sz="2000" dirty="0" smtClean="0">
                <a:solidFill>
                  <a:schemeClr val="tx2"/>
                </a:solidFill>
                <a:latin typeface="Times New Roman" pitchFamily="18" charset="0"/>
                <a:cs typeface="Arial"/>
              </a:rPr>
              <a:t>ב. </a:t>
            </a:r>
            <a:r>
              <a:rPr lang="he-IL" dirty="0">
                <a:solidFill>
                  <a:srgbClr val="1F497D"/>
                </a:solidFill>
                <a:latin typeface="Times New Roman" pitchFamily="18" charset="0"/>
                <a:cs typeface="Arial"/>
              </a:rPr>
              <a:t>מה הקשר בין השאלה הקודמת </a:t>
            </a:r>
            <a:r>
              <a:rPr lang="he-IL" dirty="0" smtClean="0">
                <a:solidFill>
                  <a:srgbClr val="1F497D"/>
                </a:solidFill>
                <a:latin typeface="Times New Roman" pitchFamily="18" charset="0"/>
                <a:cs typeface="Arial"/>
              </a:rPr>
              <a:t>לבין </a:t>
            </a:r>
            <a:r>
              <a:rPr lang="he-IL" dirty="0">
                <a:solidFill>
                  <a:srgbClr val="1F497D"/>
                </a:solidFill>
                <a:latin typeface="Times New Roman" pitchFamily="18" charset="0"/>
                <a:cs typeface="Arial"/>
              </a:rPr>
              <a:t>תופעת היווצרות דליות </a:t>
            </a:r>
            <a:r>
              <a:rPr lang="he-IL" dirty="0" smtClean="0">
                <a:solidFill>
                  <a:srgbClr val="1F497D"/>
                </a:solidFill>
                <a:latin typeface="Times New Roman" pitchFamily="18" charset="0"/>
                <a:cs typeface="Arial"/>
              </a:rPr>
              <a:t>(</a:t>
            </a:r>
            <a:r>
              <a:rPr lang="he-IL" dirty="0">
                <a:solidFill>
                  <a:srgbClr val="1F497D"/>
                </a:solidFill>
                <a:latin typeface="Times New Roman" pitchFamily="18" charset="0"/>
                <a:cs typeface="Arial"/>
              </a:rPr>
              <a:t>ורידים מעובים) אצל אנשים </a:t>
            </a:r>
            <a:r>
              <a:rPr lang="he-IL" dirty="0" smtClean="0">
                <a:solidFill>
                  <a:srgbClr val="1F497D"/>
                </a:solidFill>
                <a:latin typeface="Times New Roman" pitchFamily="18" charset="0"/>
                <a:cs typeface="Arial"/>
              </a:rPr>
              <a:t>        </a:t>
            </a:r>
          </a:p>
          <a:p>
            <a:pPr eaLnBrk="1" hangingPunct="1">
              <a:spcAft>
                <a:spcPts val="600"/>
              </a:spcAft>
              <a:defRPr/>
            </a:pPr>
            <a:r>
              <a:rPr lang="he-IL" dirty="0">
                <a:solidFill>
                  <a:srgbClr val="1F497D"/>
                </a:solidFill>
                <a:latin typeface="Times New Roman" pitchFamily="18" charset="0"/>
                <a:cs typeface="Arial"/>
              </a:rPr>
              <a:t> </a:t>
            </a:r>
            <a:r>
              <a:rPr lang="he-IL" dirty="0" smtClean="0">
                <a:solidFill>
                  <a:srgbClr val="1F497D"/>
                </a:solidFill>
                <a:latin typeface="Times New Roman" pitchFamily="18" charset="0"/>
                <a:cs typeface="Arial"/>
              </a:rPr>
              <a:t>   שעומדים </a:t>
            </a:r>
            <a:r>
              <a:rPr lang="he-IL" dirty="0">
                <a:solidFill>
                  <a:srgbClr val="1F497D"/>
                </a:solidFill>
                <a:latin typeface="Times New Roman" pitchFamily="18" charset="0"/>
                <a:cs typeface="Arial"/>
              </a:rPr>
              <a:t>זמן רב </a:t>
            </a:r>
            <a:r>
              <a:rPr lang="he-IL" dirty="0" smtClean="0">
                <a:solidFill>
                  <a:srgbClr val="1F497D"/>
                </a:solidFill>
                <a:latin typeface="Times New Roman" pitchFamily="18" charset="0"/>
                <a:cs typeface="Arial"/>
              </a:rPr>
              <a:t>במהלך </a:t>
            </a:r>
            <a:r>
              <a:rPr lang="he-IL" dirty="0">
                <a:solidFill>
                  <a:srgbClr val="1F497D"/>
                </a:solidFill>
                <a:latin typeface="Times New Roman" pitchFamily="18" charset="0"/>
                <a:cs typeface="Arial"/>
              </a:rPr>
              <a:t>עבודתם?</a:t>
            </a:r>
            <a:endParaRPr lang="en-US" sz="2000" dirty="0">
              <a:solidFill>
                <a:srgbClr val="1F497D"/>
              </a:solidFill>
              <a:latin typeface="Times New Roman" pitchFamily="18" charset="0"/>
              <a:cs typeface="Arial"/>
            </a:endParaRPr>
          </a:p>
          <a:p>
            <a:pPr eaLnBrk="1" hangingPunct="1">
              <a:spcAft>
                <a:spcPts val="600"/>
              </a:spcAft>
              <a:defRPr/>
            </a:pPr>
            <a:r>
              <a:rPr lang="he-IL" sz="2000" dirty="0" smtClean="0">
                <a:solidFill>
                  <a:schemeClr val="tx2"/>
                </a:solidFill>
                <a:latin typeface="Times New Roman" pitchFamily="18" charset="0"/>
                <a:cs typeface="Arial"/>
              </a:rPr>
              <a:t>       </a:t>
            </a:r>
            <a:endParaRPr lang="en-US" sz="2000" dirty="0" smtClean="0">
              <a:solidFill>
                <a:srgbClr val="1F497D"/>
              </a:solidFill>
              <a:latin typeface="Times New Roman" pitchFamily="18" charset="0"/>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1D8D59-A43B-4474-8D8F-5C6A79B1570F}" type="slidenum">
              <a:rPr lang="he-IL" sz="1800" smtClean="0"/>
              <a:pPr fontAlgn="base">
                <a:spcBef>
                  <a:spcPct val="0"/>
                </a:spcBef>
                <a:spcAft>
                  <a:spcPct val="0"/>
                </a:spcAft>
                <a:defRPr/>
              </a:pPr>
              <a:t>33</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10: הגורמים המשפיעים על הזרימה </a:t>
            </a:r>
            <a:r>
              <a:rPr lang="he-IL" sz="1800" b="1" dirty="0" smtClean="0">
                <a:solidFill>
                  <a:schemeClr val="accent3"/>
                </a:solidFill>
                <a:ea typeface="+mn-ea"/>
              </a:rPr>
              <a:t>בוורידים</a:t>
            </a:r>
            <a:endParaRPr lang="he-IL" sz="1800" dirty="0" smtClean="0">
              <a:solidFill>
                <a:schemeClr val="accent3"/>
              </a:solidFill>
            </a:endParaRPr>
          </a:p>
        </p:txBody>
      </p:sp>
      <p:grpSp>
        <p:nvGrpSpPr>
          <p:cNvPr id="61446" name="קבוצה 1"/>
          <p:cNvGrpSpPr>
            <a:grpSpLocks/>
          </p:cNvGrpSpPr>
          <p:nvPr/>
        </p:nvGrpSpPr>
        <p:grpSpPr bwMode="auto">
          <a:xfrm>
            <a:off x="684213" y="2276475"/>
            <a:ext cx="3322637" cy="4214813"/>
            <a:chOff x="684213" y="2276475"/>
            <a:chExt cx="3323277" cy="4214971"/>
          </a:xfrm>
        </p:grpSpPr>
        <p:sp>
          <p:nvSpPr>
            <p:cNvPr id="7" name="TextBox 6"/>
            <p:cNvSpPr txBox="1"/>
            <p:nvPr/>
          </p:nvSpPr>
          <p:spPr>
            <a:xfrm>
              <a:off x="3169129" y="3660827"/>
              <a:ext cx="838361" cy="40006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defRPr/>
              </a:pPr>
              <a:r>
                <a:rPr lang="he-IL" dirty="0" smtClean="0">
                  <a:solidFill>
                    <a:srgbClr val="1F497D"/>
                  </a:solidFill>
                  <a:latin typeface="Times New Roman" pitchFamily="18" charset="0"/>
                  <a:cs typeface="Arial"/>
                </a:rPr>
                <a:t>דליות</a:t>
              </a:r>
              <a:endParaRPr lang="en-US" sz="2000" dirty="0" smtClean="0">
                <a:solidFill>
                  <a:schemeClr val="tx2"/>
                </a:solidFill>
                <a:latin typeface="Times New Roman" pitchFamily="18" charset="0"/>
                <a:cs typeface="Arial"/>
              </a:endParaRPr>
            </a:p>
          </p:txBody>
        </p:sp>
        <p:pic>
          <p:nvPicPr>
            <p:cNvPr id="614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76475"/>
              <a:ext cx="23431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2124352" y="3860859"/>
              <a:ext cx="1224199" cy="7271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50" name="מלבן 4"/>
            <p:cNvSpPr>
              <a:spLocks noChangeArrowheads="1"/>
            </p:cNvSpPr>
            <p:nvPr/>
          </p:nvSpPr>
          <p:spPr bwMode="auto">
            <a:xfrm>
              <a:off x="1229958" y="6245225"/>
              <a:ext cx="19736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 istockphoto.com/ John Taylor</a:t>
              </a:r>
              <a:endParaRPr lang="he-IL" sz="1000"/>
            </a:p>
          </p:txBody>
        </p:sp>
      </p:grpSp>
      <p:sp>
        <p:nvSpPr>
          <p:cNvPr id="11"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8D71CA-CDFD-4D52-9FD9-7F3E52DAEFB7}" type="slidenum">
              <a:rPr lang="he-IL" sz="1800" smtClean="0"/>
              <a:pPr fontAlgn="base">
                <a:spcBef>
                  <a:spcPct val="0"/>
                </a:spcBef>
                <a:spcAft>
                  <a:spcPct val="0"/>
                </a:spcAft>
                <a:defRPr/>
              </a:pPr>
              <a:t>34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8" name="Rectangle 12"/>
          <p:cNvSpPr/>
          <p:nvPr/>
        </p:nvSpPr>
        <p:spPr>
          <a:xfrm>
            <a:off x="222250" y="2413000"/>
            <a:ext cx="8196263" cy="1231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א. במצב של חוסר תנועה, שרירי השלד לוחצים פחות על הוורידים, ולכן החזרת הדם ללב  </a:t>
            </a:r>
          </a:p>
          <a:p>
            <a:pPr fontAlgn="auto">
              <a:spcBef>
                <a:spcPts val="0"/>
              </a:spcBef>
              <a:spcAft>
                <a:spcPts val="0"/>
              </a:spcAft>
              <a:defRPr/>
            </a:pPr>
            <a:r>
              <a:rPr lang="he-IL" dirty="0">
                <a:solidFill>
                  <a:schemeClr val="tx1"/>
                </a:solidFill>
              </a:rPr>
              <a:t>    נפגעת. </a:t>
            </a:r>
          </a:p>
          <a:p>
            <a:pPr fontAlgn="auto">
              <a:spcBef>
                <a:spcPts val="0"/>
              </a:spcBef>
              <a:spcAft>
                <a:spcPts val="0"/>
              </a:spcAft>
              <a:defRPr/>
            </a:pPr>
            <a:r>
              <a:rPr lang="he-IL" dirty="0">
                <a:solidFill>
                  <a:schemeClr val="tx1"/>
                </a:solidFill>
              </a:rPr>
              <a:t>ב. מכיוון שהחזרת הדם ללב נפגעת, מצטבר דם בוורידי הרגליים וגורם להתעבותם.</a:t>
            </a:r>
          </a:p>
          <a:p>
            <a:pPr fontAlgn="auto">
              <a:spcBef>
                <a:spcPts val="0"/>
              </a:spcBef>
              <a:spcAft>
                <a:spcPts val="0"/>
              </a:spcAft>
              <a:defRPr/>
            </a:pPr>
            <a:endParaRPr lang="he-IL" dirty="0">
              <a:solidFill>
                <a:schemeClr val="tx1"/>
              </a:solidFill>
            </a:endParaRPr>
          </a:p>
        </p:txBody>
      </p:sp>
      <p:sp>
        <p:nvSpPr>
          <p:cNvPr id="11" name="TextBox 10"/>
          <p:cNvSpPr txBox="1"/>
          <p:nvPr/>
        </p:nvSpPr>
        <p:spPr>
          <a:xfrm>
            <a:off x="263525" y="495300"/>
            <a:ext cx="8183563" cy="1800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10:</a:t>
            </a:r>
          </a:p>
          <a:p>
            <a:pPr eaLnBrk="1" hangingPunct="1">
              <a:spcAft>
                <a:spcPts val="600"/>
              </a:spcAft>
              <a:defRPr/>
            </a:pPr>
            <a:r>
              <a:rPr lang="he-IL" dirty="0" smtClean="0">
                <a:solidFill>
                  <a:srgbClr val="1F497D"/>
                </a:solidFill>
                <a:latin typeface="Times New Roman" pitchFamily="18" charset="0"/>
                <a:cs typeface="Arial"/>
              </a:rPr>
              <a:t>א. אנשים העומדים </a:t>
            </a:r>
            <a:r>
              <a:rPr lang="he-IL" dirty="0" smtClean="0">
                <a:solidFill>
                  <a:schemeClr val="tx2"/>
                </a:solidFill>
                <a:latin typeface="Times New Roman" pitchFamily="18" charset="0"/>
                <a:cs typeface="Arial"/>
              </a:rPr>
              <a:t>במסדר בלא תנועה במשך זמן רב, עלולים להתעלף. מה הסיבה לכך?</a:t>
            </a:r>
          </a:p>
          <a:p>
            <a:pPr eaLnBrk="1" hangingPunct="1">
              <a:spcAft>
                <a:spcPts val="600"/>
              </a:spcAft>
              <a:defRPr/>
            </a:pPr>
            <a:r>
              <a:rPr lang="he-IL" sz="2000" dirty="0" smtClean="0">
                <a:solidFill>
                  <a:schemeClr val="tx2"/>
                </a:solidFill>
                <a:latin typeface="Times New Roman" pitchFamily="18" charset="0"/>
                <a:cs typeface="Arial"/>
              </a:rPr>
              <a:t>ב. </a:t>
            </a:r>
            <a:r>
              <a:rPr lang="he-IL" dirty="0">
                <a:solidFill>
                  <a:srgbClr val="1F497D"/>
                </a:solidFill>
                <a:latin typeface="Times New Roman" pitchFamily="18" charset="0"/>
                <a:cs typeface="Arial"/>
              </a:rPr>
              <a:t>מה הקשר בין השאלה הקודמת </a:t>
            </a:r>
            <a:r>
              <a:rPr lang="he-IL" dirty="0" smtClean="0">
                <a:solidFill>
                  <a:srgbClr val="1F497D"/>
                </a:solidFill>
                <a:latin typeface="Times New Roman" pitchFamily="18" charset="0"/>
                <a:cs typeface="Arial"/>
              </a:rPr>
              <a:t>לבין </a:t>
            </a:r>
            <a:r>
              <a:rPr lang="he-IL" dirty="0">
                <a:solidFill>
                  <a:srgbClr val="1F497D"/>
                </a:solidFill>
                <a:latin typeface="Times New Roman" pitchFamily="18" charset="0"/>
                <a:cs typeface="Arial"/>
              </a:rPr>
              <a:t>תופעת היווצרות דליות </a:t>
            </a:r>
            <a:r>
              <a:rPr lang="he-IL" dirty="0" smtClean="0">
                <a:solidFill>
                  <a:srgbClr val="1F497D"/>
                </a:solidFill>
                <a:latin typeface="Times New Roman" pitchFamily="18" charset="0"/>
                <a:cs typeface="Arial"/>
              </a:rPr>
              <a:t>(</a:t>
            </a:r>
            <a:r>
              <a:rPr lang="he-IL" dirty="0">
                <a:solidFill>
                  <a:srgbClr val="1F497D"/>
                </a:solidFill>
                <a:latin typeface="Times New Roman" pitchFamily="18" charset="0"/>
                <a:cs typeface="Arial"/>
              </a:rPr>
              <a:t>ורידים מעובים) אצל אנשים </a:t>
            </a:r>
            <a:r>
              <a:rPr lang="he-IL" dirty="0" smtClean="0">
                <a:solidFill>
                  <a:srgbClr val="1F497D"/>
                </a:solidFill>
                <a:latin typeface="Times New Roman" pitchFamily="18" charset="0"/>
                <a:cs typeface="Arial"/>
              </a:rPr>
              <a:t>        </a:t>
            </a:r>
          </a:p>
          <a:p>
            <a:pPr eaLnBrk="1" hangingPunct="1">
              <a:spcAft>
                <a:spcPts val="600"/>
              </a:spcAft>
              <a:defRPr/>
            </a:pPr>
            <a:r>
              <a:rPr lang="he-IL" dirty="0">
                <a:solidFill>
                  <a:srgbClr val="1F497D"/>
                </a:solidFill>
                <a:latin typeface="Times New Roman" pitchFamily="18" charset="0"/>
                <a:cs typeface="Arial"/>
              </a:rPr>
              <a:t> </a:t>
            </a:r>
            <a:r>
              <a:rPr lang="he-IL" dirty="0" smtClean="0">
                <a:solidFill>
                  <a:srgbClr val="1F497D"/>
                </a:solidFill>
                <a:latin typeface="Times New Roman" pitchFamily="18" charset="0"/>
                <a:cs typeface="Arial"/>
              </a:rPr>
              <a:t>   שעומדים </a:t>
            </a:r>
            <a:r>
              <a:rPr lang="he-IL" dirty="0">
                <a:solidFill>
                  <a:srgbClr val="1F497D"/>
                </a:solidFill>
                <a:latin typeface="Times New Roman" pitchFamily="18" charset="0"/>
                <a:cs typeface="Arial"/>
              </a:rPr>
              <a:t>זמן רב </a:t>
            </a:r>
            <a:r>
              <a:rPr lang="he-IL" dirty="0" smtClean="0">
                <a:solidFill>
                  <a:srgbClr val="1F497D"/>
                </a:solidFill>
                <a:latin typeface="Times New Roman" pitchFamily="18" charset="0"/>
                <a:cs typeface="Arial"/>
              </a:rPr>
              <a:t>במהלך </a:t>
            </a:r>
            <a:r>
              <a:rPr lang="he-IL" dirty="0">
                <a:solidFill>
                  <a:srgbClr val="1F497D"/>
                </a:solidFill>
                <a:latin typeface="Times New Roman" pitchFamily="18" charset="0"/>
                <a:cs typeface="Arial"/>
              </a:rPr>
              <a:t>עבודתם?</a:t>
            </a:r>
            <a:endParaRPr lang="en-US" sz="2000" dirty="0">
              <a:solidFill>
                <a:srgbClr val="1F497D"/>
              </a:solidFill>
              <a:latin typeface="Times New Roman" pitchFamily="18" charset="0"/>
              <a:cs typeface="Arial"/>
            </a:endParaRPr>
          </a:p>
          <a:p>
            <a:pPr eaLnBrk="1" hangingPunct="1">
              <a:spcAft>
                <a:spcPts val="600"/>
              </a:spcAft>
              <a:defRPr/>
            </a:pPr>
            <a:r>
              <a:rPr lang="he-IL" sz="2000" dirty="0" smtClean="0">
                <a:solidFill>
                  <a:schemeClr val="tx2"/>
                </a:solidFill>
                <a:latin typeface="Times New Roman" pitchFamily="18" charset="0"/>
                <a:cs typeface="Arial"/>
              </a:rPr>
              <a:t>       </a:t>
            </a:r>
            <a:endParaRPr lang="en-US" sz="2000" dirty="0" smtClean="0">
              <a:solidFill>
                <a:srgbClr val="1F497D"/>
              </a:solidFill>
              <a:latin typeface="Times New Roman" pitchFamily="18" charset="0"/>
              <a:cs typeface="Arial"/>
            </a:endParaRPr>
          </a:p>
        </p:txBody>
      </p:sp>
      <p:sp>
        <p:nvSpPr>
          <p:cNvPr id="62471" name="מלבן 4"/>
          <p:cNvSpPr>
            <a:spLocks noChangeArrowheads="1"/>
          </p:cNvSpPr>
          <p:nvPr/>
        </p:nvSpPr>
        <p:spPr bwMode="auto">
          <a:xfrm>
            <a:off x="1085850" y="6332538"/>
            <a:ext cx="1973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 istockphoto.com/ John Taylor</a:t>
            </a:r>
            <a:endParaRPr lang="he-IL" sz="1000"/>
          </a:p>
        </p:txBody>
      </p:sp>
      <p:pic>
        <p:nvPicPr>
          <p:cNvPr id="624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3968750"/>
            <a:ext cx="1389063"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34</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5FB6E3-CA3A-48D5-AC88-FA04A75C17EC}" type="slidenum">
              <a:rPr lang="he-IL" sz="1800" smtClean="0"/>
              <a:pPr fontAlgn="base">
                <a:spcBef>
                  <a:spcPct val="0"/>
                </a:spcBef>
                <a:spcAft>
                  <a:spcPct val="0"/>
                </a:spcAft>
                <a:defRPr/>
              </a:pPr>
              <a:t>35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לחץ דם</a:t>
            </a:r>
            <a:endParaRPr lang="he-IL" sz="1800" dirty="0" smtClean="0"/>
          </a:p>
        </p:txBody>
      </p:sp>
      <p:sp>
        <p:nvSpPr>
          <p:cNvPr id="8" name="TextBox 7"/>
          <p:cNvSpPr txBox="1"/>
          <p:nvPr/>
        </p:nvSpPr>
        <p:spPr>
          <a:xfrm>
            <a:off x="247650" y="549275"/>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לחץ הדם הוא הלחץ שהדם מפעיל על דופן כלי הדם עקב התכווצויות הלב.</a:t>
            </a:r>
          </a:p>
          <a:p>
            <a:pPr eaLnBrk="1" hangingPunct="1">
              <a:defRPr/>
            </a:pPr>
            <a:r>
              <a:rPr lang="he-IL" dirty="0" smtClean="0">
                <a:latin typeface="Times New Roman" pitchFamily="18" charset="0"/>
                <a:cs typeface="Arial"/>
              </a:rPr>
              <a:t>לחץ הדם בעורקים הראשיים (אבי העורקים ועורק הריאה) היוצאים מן הלב הוא הגבוה ביותר, והוא הולך וקטן ככל שמתרחקים מן הלב.</a:t>
            </a:r>
          </a:p>
          <a:p>
            <a:pPr eaLnBrk="1" hangingPunct="1">
              <a:defRPr/>
            </a:pPr>
            <a:r>
              <a:rPr lang="he-IL" dirty="0" smtClean="0">
                <a:latin typeface="Times New Roman" pitchFamily="18" charset="0"/>
                <a:cs typeface="Arial"/>
              </a:rPr>
              <a:t>לחץ הדם נמדד בעורקים, וערכו הממוצע הוא 120 מ"מ בעת התכווצות הלב (לחץ סיסטולי), </a:t>
            </a:r>
          </a:p>
          <a:p>
            <a:pPr eaLnBrk="1" hangingPunct="1">
              <a:defRPr/>
            </a:pPr>
            <a:r>
              <a:rPr lang="he-IL" dirty="0" smtClean="0">
                <a:latin typeface="Times New Roman" pitchFamily="18" charset="0"/>
                <a:cs typeface="Arial"/>
              </a:rPr>
              <a:t>ו- 80 מ"מ כספית בעת הרפיית הלב (לחץ דיאסטולי). נהוג לציין את לחץ הדם בדרך הבאה: 120/80 מ"מ כספית.</a:t>
            </a:r>
          </a:p>
        </p:txBody>
      </p:sp>
      <p:pic>
        <p:nvPicPr>
          <p:cNvPr id="634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505075"/>
            <a:ext cx="310038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מלבן 1"/>
          <p:cNvSpPr>
            <a:spLocks noChangeArrowheads="1"/>
          </p:cNvSpPr>
          <p:nvPr/>
        </p:nvSpPr>
        <p:spPr bwMode="auto">
          <a:xfrm>
            <a:off x="2411413" y="5303838"/>
            <a:ext cx="2524125" cy="254000"/>
          </a:xfrm>
          <a:prstGeom prst="rect">
            <a:avLst/>
          </a:prstGeom>
          <a:noFill/>
          <a:ln>
            <a:noFill/>
          </a:ln>
          <a:extLst/>
        </p:spPr>
        <p:txBody>
          <a:bodyPr>
            <a:spAutoFit/>
          </a:bodyPr>
          <a:lstStyle/>
          <a:p>
            <a:pPr>
              <a:defRPr/>
            </a:pPr>
            <a:r>
              <a:rPr lang="en-US" sz="1050" dirty="0"/>
              <a:t>Deanjenkins (morguefile.com)</a:t>
            </a:r>
          </a:p>
        </p:txBody>
      </p:sp>
      <p:sp>
        <p:nvSpPr>
          <p:cNvPr id="63496" name="מלבן 1"/>
          <p:cNvSpPr>
            <a:spLocks noChangeArrowheads="1"/>
          </p:cNvSpPr>
          <p:nvPr/>
        </p:nvSpPr>
        <p:spPr bwMode="auto">
          <a:xfrm>
            <a:off x="247650" y="5640388"/>
            <a:ext cx="8339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latin typeface="Times New Roman" pitchFamily="18" charset="0"/>
              </a:rPr>
              <a:t>לחץ דם גבוה מדי הוא מסוכן משום שיש חשש לקריעת נימי הדם, שדופנם דקה ביותר. </a:t>
            </a:r>
          </a:p>
          <a:p>
            <a:r>
              <a:rPr lang="he-IL">
                <a:latin typeface="Times New Roman" pitchFamily="18" charset="0"/>
              </a:rPr>
              <a:t>לחץ דם נמוך מדי עלול לגרום לאספקה לקויה של חמצן ומזון לרקמות עקב זרימת דם אִטית מדי בנימים.</a:t>
            </a:r>
          </a:p>
        </p:txBody>
      </p:sp>
      <p:sp>
        <p:nvSpPr>
          <p:cNvPr id="11"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539750" y="692150"/>
            <a:ext cx="8183563" cy="590931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r>
              <a:rPr lang="he-IL" dirty="0" smtClean="0">
                <a:solidFill>
                  <a:srgbClr val="1F497D"/>
                </a:solidFill>
              </a:rPr>
              <a:t>א. הסבירו </a:t>
            </a:r>
            <a:r>
              <a:rPr lang="he-IL" dirty="0">
                <a:solidFill>
                  <a:srgbClr val="1F497D"/>
                </a:solidFill>
              </a:rPr>
              <a:t>מדוע בעורקים לחץ הדם אינו קבוע, אלא משתנה בתנודות חדות מאוד, ואילו </a:t>
            </a:r>
            <a:r>
              <a:rPr lang="he-IL" dirty="0" smtClean="0">
                <a:solidFill>
                  <a:srgbClr val="1F497D"/>
                </a:solidFill>
              </a:rPr>
              <a:t>  </a:t>
            </a:r>
          </a:p>
          <a:p>
            <a:pPr eaLnBrk="1" hangingPunct="1">
              <a:defRPr/>
            </a:pPr>
            <a:r>
              <a:rPr lang="he-IL" dirty="0" smtClean="0">
                <a:solidFill>
                  <a:srgbClr val="1F497D"/>
                </a:solidFill>
              </a:rPr>
              <a:t>    </a:t>
            </a:r>
            <a:r>
              <a:rPr lang="he-IL" dirty="0" smtClean="0">
                <a:solidFill>
                  <a:schemeClr val="tx2"/>
                </a:solidFill>
              </a:rPr>
              <a:t>בנימים </a:t>
            </a:r>
            <a:r>
              <a:rPr lang="he-IL" dirty="0">
                <a:solidFill>
                  <a:schemeClr val="tx2"/>
                </a:solidFill>
              </a:rPr>
              <a:t>ובוורידים כמעט אין תנודות בלחץ הדם. </a:t>
            </a:r>
            <a:endParaRPr lang="he-IL" dirty="0" smtClean="0">
              <a:solidFill>
                <a:schemeClr val="tx2"/>
              </a:solidFill>
            </a:endParaRPr>
          </a:p>
          <a:p>
            <a:pPr eaLnBrk="1" hangingPunct="1">
              <a:defRPr/>
            </a:pPr>
            <a:r>
              <a:rPr lang="he-IL" dirty="0" smtClean="0">
                <a:solidFill>
                  <a:schemeClr val="tx2"/>
                </a:solidFill>
              </a:rPr>
              <a:t>ב. מהן הסיבות לכך שלחץ הדם בוורידים נמוך מלחץ הדם בעורקים?    </a:t>
            </a:r>
            <a:endParaRPr lang="he-IL" dirty="0">
              <a:solidFill>
                <a:schemeClr val="tx2"/>
              </a:solidFill>
            </a:endParaRPr>
          </a:p>
          <a:p>
            <a:pPr eaLnBrk="1" hangingPunct="1">
              <a:defRPr/>
            </a:pPr>
            <a:r>
              <a:rPr lang="he-IL" dirty="0" smtClean="0">
                <a:solidFill>
                  <a:schemeClr val="tx2"/>
                </a:solidFill>
              </a:rPr>
              <a:t>ג. כיצד </a:t>
            </a:r>
            <a:r>
              <a:rPr lang="he-IL" dirty="0">
                <a:solidFill>
                  <a:schemeClr val="tx2"/>
                </a:solidFill>
              </a:rPr>
              <a:t>חסימה חלקית בכלי הדם הכליליים יכולה להשפיע על לחץ הדם הנמדד בזרוע? </a:t>
            </a:r>
            <a:r>
              <a:rPr lang="he-IL" dirty="0" smtClean="0">
                <a:solidFill>
                  <a:schemeClr val="tx2"/>
                </a:solidFill>
              </a:rPr>
              <a:t> </a:t>
            </a:r>
          </a:p>
          <a:p>
            <a:pPr eaLnBrk="1" hangingPunct="1">
              <a:defRPr/>
            </a:pPr>
            <a:r>
              <a:rPr lang="he-IL" dirty="0" smtClean="0">
                <a:solidFill>
                  <a:schemeClr val="tx2"/>
                </a:solidFill>
              </a:rPr>
              <a:t>    הסבירו.</a:t>
            </a:r>
            <a:endParaRPr lang="he-IL"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58F6CCE-C7E7-4366-A185-50CA793C308D}" type="slidenum">
              <a:rPr lang="he-IL" sz="1800" smtClean="0"/>
              <a:pPr fontAlgn="base">
                <a:spcBef>
                  <a:spcPct val="0"/>
                </a:spcBef>
                <a:spcAft>
                  <a:spcPct val="0"/>
                </a:spcAft>
                <a:defRPr/>
              </a:pPr>
              <a:t>36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11: לחץ דם</a:t>
            </a:r>
            <a:endParaRPr lang="he-IL" sz="1800" dirty="0" smtClean="0"/>
          </a:p>
        </p:txBody>
      </p:sp>
      <p:pic>
        <p:nvPicPr>
          <p:cNvPr id="64518" name="תמונה 6" descr="איור 003-1"/>
          <p:cNvPicPr>
            <a:picLocks noChangeAspect="1" noChangeArrowheads="1"/>
          </p:cNvPicPr>
          <p:nvPr/>
        </p:nvPicPr>
        <p:blipFill>
          <a:blip r:embed="rId3">
            <a:lum bright="-12000" contrast="80000"/>
            <a:extLst>
              <a:ext uri="{28A0092B-C50C-407E-A947-70E740481C1C}">
                <a14:useLocalDpi xmlns:a14="http://schemas.microsoft.com/office/drawing/2010/main" val="0"/>
              </a:ext>
            </a:extLst>
          </a:blip>
          <a:srcRect/>
          <a:stretch>
            <a:fillRect/>
          </a:stretch>
        </p:blipFill>
        <p:spPr bwMode="auto">
          <a:xfrm>
            <a:off x="1011238" y="1484784"/>
            <a:ext cx="64135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7650" y="549275"/>
            <a:ext cx="8183563" cy="64633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11: </a:t>
            </a:r>
            <a:r>
              <a:rPr lang="he-IL" dirty="0" smtClean="0">
                <a:solidFill>
                  <a:srgbClr val="1F497D"/>
                </a:solidFill>
              </a:rPr>
              <a:t>סעיפים א' וג' מ</a:t>
            </a:r>
            <a:r>
              <a:rPr lang="he-IL" dirty="0" smtClean="0">
                <a:solidFill>
                  <a:srgbClr val="1F497D"/>
                </a:solidFill>
                <a:latin typeface="Times New Roman" pitchFamily="18" charset="0"/>
                <a:cs typeface="+mn-cs"/>
              </a:rPr>
              <a:t>בגרות תשס"ה</a:t>
            </a:r>
            <a:endParaRPr lang="he-IL" dirty="0">
              <a:solidFill>
                <a:srgbClr val="1F497D"/>
              </a:solidFill>
              <a:latin typeface="Times New Roman" pitchFamily="18" charset="0"/>
              <a:cs typeface="+mn-cs"/>
            </a:endParaRPr>
          </a:p>
          <a:p>
            <a:pPr eaLnBrk="1" hangingPunct="1">
              <a:defRPr/>
            </a:pPr>
            <a:r>
              <a:rPr lang="he-IL" dirty="0" smtClean="0">
                <a:solidFill>
                  <a:srgbClr val="1F497D"/>
                </a:solidFill>
                <a:latin typeface="Times New Roman" pitchFamily="18" charset="0"/>
                <a:cs typeface="Arial"/>
              </a:rPr>
              <a:t>לפניך </a:t>
            </a:r>
            <a:r>
              <a:rPr lang="he-IL" dirty="0">
                <a:solidFill>
                  <a:srgbClr val="1F497D"/>
                </a:solidFill>
                <a:latin typeface="Times New Roman" pitchFamily="18" charset="0"/>
                <a:cs typeface="Arial"/>
              </a:rPr>
              <a:t>עקומה המציגה את השתנות </a:t>
            </a:r>
            <a:r>
              <a:rPr lang="he-IL" dirty="0" smtClean="0">
                <a:solidFill>
                  <a:srgbClr val="1F497D"/>
                </a:solidFill>
                <a:latin typeface="Times New Roman" pitchFamily="18" charset="0"/>
                <a:cs typeface="Arial"/>
              </a:rPr>
              <a:t>לחץ </a:t>
            </a:r>
            <a:r>
              <a:rPr lang="he-IL" dirty="0">
                <a:solidFill>
                  <a:srgbClr val="1F497D"/>
                </a:solidFill>
                <a:latin typeface="Times New Roman" pitchFamily="18" charset="0"/>
                <a:cs typeface="Arial"/>
              </a:rPr>
              <a:t>הדם בכלי דם שונים אצל אדם מבוגר.</a:t>
            </a:r>
            <a:endParaRPr lang="he-IL" dirty="0" smtClean="0">
              <a:solidFill>
                <a:srgbClr val="1F497D"/>
              </a:solidFill>
              <a:latin typeface="Times New Roman" pitchFamily="18" charset="0"/>
              <a:cs typeface="Arial"/>
            </a:endParaRPr>
          </a:p>
        </p:txBody>
      </p:sp>
      <p:sp>
        <p:nvSpPr>
          <p:cNvPr id="8"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45429A3-C09F-40A0-B9F8-26AE6A6CD77D}" type="slidenum">
              <a:rPr lang="he-IL" sz="1800" smtClean="0"/>
              <a:pPr fontAlgn="base">
                <a:spcBef>
                  <a:spcPct val="0"/>
                </a:spcBef>
                <a:spcAft>
                  <a:spcPct val="0"/>
                </a:spcAft>
                <a:defRPr/>
              </a:pPr>
              <a:t>37</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TextBox 6"/>
          <p:cNvSpPr txBox="1"/>
          <p:nvPr/>
        </p:nvSpPr>
        <p:spPr>
          <a:xfrm>
            <a:off x="247650" y="549275"/>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11: </a:t>
            </a:r>
            <a:r>
              <a:rPr lang="he-IL" dirty="0" smtClean="0">
                <a:solidFill>
                  <a:srgbClr val="1F497D"/>
                </a:solidFill>
                <a:latin typeface="Times New Roman" pitchFamily="18" charset="0"/>
                <a:cs typeface="Arial"/>
              </a:rPr>
              <a:t>בגרות תשס"ה</a:t>
            </a:r>
            <a:endParaRPr lang="he-IL" dirty="0">
              <a:solidFill>
                <a:srgbClr val="1F497D"/>
              </a:solidFill>
              <a:latin typeface="Times New Roman" pitchFamily="18" charset="0"/>
              <a:cs typeface="Arial"/>
            </a:endParaRPr>
          </a:p>
        </p:txBody>
      </p:sp>
      <p:sp>
        <p:nvSpPr>
          <p:cNvPr id="8" name="Rectangle 12"/>
          <p:cNvSpPr/>
          <p:nvPr/>
        </p:nvSpPr>
        <p:spPr>
          <a:xfrm>
            <a:off x="187324" y="980728"/>
            <a:ext cx="8304213" cy="54006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r>
              <a:rPr lang="he-IL" dirty="0">
                <a:solidFill>
                  <a:schemeClr val="tx1"/>
                </a:solidFill>
              </a:rPr>
              <a:t>לחץ הדם בעורקים מושפע מפעילות הלב. </a:t>
            </a:r>
            <a:endParaRPr lang="he-IL" dirty="0" smtClean="0">
              <a:solidFill>
                <a:schemeClr val="tx1"/>
              </a:solidFill>
            </a:endParaRPr>
          </a:p>
          <a:p>
            <a:pPr fontAlgn="auto">
              <a:spcBef>
                <a:spcPts val="0"/>
              </a:spcBef>
              <a:spcAft>
                <a:spcPts val="0"/>
              </a:spcAft>
              <a:defRPr/>
            </a:pPr>
            <a:r>
              <a:rPr lang="he-IL" dirty="0" smtClean="0">
                <a:solidFill>
                  <a:schemeClr val="tx1"/>
                </a:solidFill>
              </a:rPr>
              <a:t>כאשר </a:t>
            </a:r>
            <a:r>
              <a:rPr lang="he-IL" dirty="0">
                <a:solidFill>
                  <a:schemeClr val="tx1"/>
                </a:solidFill>
              </a:rPr>
              <a:t>הלב מתכווץ, מוזרם אל העורקים דם רב, </a:t>
            </a:r>
            <a:endParaRPr lang="he-IL" dirty="0" smtClean="0">
              <a:solidFill>
                <a:schemeClr val="tx1"/>
              </a:solidFill>
            </a:endParaRPr>
          </a:p>
          <a:p>
            <a:pPr fontAlgn="auto">
              <a:spcBef>
                <a:spcPts val="0"/>
              </a:spcBef>
              <a:spcAft>
                <a:spcPts val="0"/>
              </a:spcAft>
              <a:defRPr/>
            </a:pPr>
            <a:r>
              <a:rPr lang="he-IL" dirty="0" smtClean="0">
                <a:solidFill>
                  <a:schemeClr val="tx1"/>
                </a:solidFill>
              </a:rPr>
              <a:t>והלחץ </a:t>
            </a:r>
            <a:r>
              <a:rPr lang="he-IL" dirty="0">
                <a:solidFill>
                  <a:schemeClr val="tx1"/>
                </a:solidFill>
              </a:rPr>
              <a:t>בהם עולה, בזמן ההרפיה לא מוזרם דם </a:t>
            </a:r>
            <a:endParaRPr lang="he-IL" dirty="0" smtClean="0">
              <a:solidFill>
                <a:schemeClr val="tx1"/>
              </a:solidFill>
            </a:endParaRPr>
          </a:p>
          <a:p>
            <a:pPr fontAlgn="auto">
              <a:spcBef>
                <a:spcPts val="0"/>
              </a:spcBef>
              <a:spcAft>
                <a:spcPts val="0"/>
              </a:spcAft>
              <a:defRPr/>
            </a:pPr>
            <a:r>
              <a:rPr lang="he-IL" dirty="0" smtClean="0">
                <a:solidFill>
                  <a:schemeClr val="tx1"/>
                </a:solidFill>
              </a:rPr>
              <a:t>חדש </a:t>
            </a:r>
            <a:r>
              <a:rPr lang="he-IL" dirty="0">
                <a:solidFill>
                  <a:schemeClr val="tx1"/>
                </a:solidFill>
              </a:rPr>
              <a:t>ולכן הלחץ יורד</a:t>
            </a:r>
            <a:r>
              <a:rPr lang="he-IL" dirty="0" smtClean="0">
                <a:solidFill>
                  <a:schemeClr val="tx1"/>
                </a:solidFill>
              </a:rPr>
              <a:t>. </a:t>
            </a:r>
          </a:p>
          <a:p>
            <a:pPr fontAlgn="auto">
              <a:spcBef>
                <a:spcPts val="0"/>
              </a:spcBef>
              <a:spcAft>
                <a:spcPts val="0"/>
              </a:spcAft>
              <a:defRPr/>
            </a:pPr>
            <a:r>
              <a:rPr lang="he-IL" dirty="0" smtClean="0">
                <a:solidFill>
                  <a:schemeClr val="tx1"/>
                </a:solidFill>
              </a:rPr>
              <a:t>הדם מגיע אל הורידים לאחר שזרם מרחק רב </a:t>
            </a:r>
          </a:p>
          <a:p>
            <a:pPr fontAlgn="auto">
              <a:spcBef>
                <a:spcPts val="0"/>
              </a:spcBef>
              <a:spcAft>
                <a:spcPts val="0"/>
              </a:spcAft>
              <a:defRPr/>
            </a:pPr>
            <a:r>
              <a:rPr lang="he-IL" dirty="0" smtClean="0">
                <a:solidFill>
                  <a:schemeClr val="tx1"/>
                </a:solidFill>
              </a:rPr>
              <a:t>דרך העורקים והנימים, ולכן השפעת התכווצויות </a:t>
            </a:r>
          </a:p>
          <a:p>
            <a:pPr fontAlgn="auto">
              <a:spcBef>
                <a:spcPts val="0"/>
              </a:spcBef>
              <a:spcAft>
                <a:spcPts val="0"/>
              </a:spcAft>
              <a:defRPr/>
            </a:pPr>
            <a:r>
              <a:rPr lang="he-IL" dirty="0" smtClean="0">
                <a:solidFill>
                  <a:schemeClr val="tx1"/>
                </a:solidFill>
              </a:rPr>
              <a:t>הלב אינה ניכרת.</a:t>
            </a:r>
            <a:endParaRPr lang="he-IL" dirty="0">
              <a:solidFill>
                <a:schemeClr val="tx1"/>
              </a:solidFill>
            </a:endParaRPr>
          </a:p>
          <a:p>
            <a:pPr fontAlgn="auto">
              <a:spcBef>
                <a:spcPts val="0"/>
              </a:spcBef>
              <a:spcAft>
                <a:spcPts val="0"/>
              </a:spcAft>
              <a:defRPr/>
            </a:pPr>
            <a:r>
              <a:rPr lang="he-IL" dirty="0" smtClean="0">
                <a:solidFill>
                  <a:schemeClr val="tx1"/>
                </a:solidFill>
              </a:rPr>
              <a:t>ב. </a:t>
            </a:r>
            <a:r>
              <a:rPr lang="he-IL" u="sng" dirty="0" smtClean="0">
                <a:solidFill>
                  <a:schemeClr val="tx1"/>
                </a:solidFill>
              </a:rPr>
              <a:t>לחץ הדם (</a:t>
            </a:r>
            <a:r>
              <a:rPr lang="he-IL" u="sng" dirty="0">
                <a:solidFill>
                  <a:schemeClr val="tx1"/>
                </a:solidFill>
              </a:rPr>
              <a:t>ומהירות הזרימה</a:t>
            </a:r>
            <a:r>
              <a:rPr lang="he-IL" u="sng" dirty="0" smtClean="0">
                <a:solidFill>
                  <a:schemeClr val="tx1"/>
                </a:solidFill>
              </a:rPr>
              <a:t>) בוורידים קטן מלחץ הדם בעורקים בשל</a:t>
            </a:r>
            <a:r>
              <a:rPr lang="he-IL" dirty="0" smtClean="0">
                <a:solidFill>
                  <a:schemeClr val="tx1"/>
                </a:solidFill>
              </a:rPr>
              <a:t>:</a:t>
            </a:r>
            <a:endParaRPr lang="he-IL" dirty="0">
              <a:solidFill>
                <a:schemeClr val="tx1"/>
              </a:solidFill>
            </a:endParaRPr>
          </a:p>
          <a:p>
            <a:pPr marL="285750" indent="-285750" fontAlgn="auto">
              <a:spcBef>
                <a:spcPts val="0"/>
              </a:spcBef>
              <a:spcAft>
                <a:spcPts val="0"/>
              </a:spcAft>
              <a:buFontTx/>
              <a:buChar char="-"/>
              <a:defRPr/>
            </a:pPr>
            <a:r>
              <a:rPr lang="he-IL" dirty="0" smtClean="0">
                <a:solidFill>
                  <a:schemeClr val="tx1"/>
                </a:solidFill>
              </a:rPr>
              <a:t>הגדלת שטח הזרימה: הדם </a:t>
            </a:r>
            <a:r>
              <a:rPr lang="he-IL" dirty="0">
                <a:solidFill>
                  <a:schemeClr val="tx1"/>
                </a:solidFill>
              </a:rPr>
              <a:t>זורם בשטח זרימה גדול יותר כי הקוטר הכולל </a:t>
            </a:r>
            <a:r>
              <a:rPr lang="he-IL" dirty="0" smtClean="0">
                <a:solidFill>
                  <a:schemeClr val="tx1"/>
                </a:solidFill>
              </a:rPr>
              <a:t>של </a:t>
            </a:r>
            <a:r>
              <a:rPr lang="he-IL" dirty="0">
                <a:solidFill>
                  <a:schemeClr val="tx1"/>
                </a:solidFill>
              </a:rPr>
              <a:t>כל הוורידים יחד </a:t>
            </a:r>
            <a:r>
              <a:rPr lang="he-IL" dirty="0" smtClean="0">
                <a:solidFill>
                  <a:schemeClr val="tx1"/>
                </a:solidFill>
              </a:rPr>
              <a:t>גדול  </a:t>
            </a:r>
            <a:r>
              <a:rPr lang="he-IL" dirty="0">
                <a:solidFill>
                  <a:schemeClr val="tx1"/>
                </a:solidFill>
              </a:rPr>
              <a:t>מן הקוטר הכולל של העורקים. </a:t>
            </a:r>
            <a:r>
              <a:rPr lang="he-IL" dirty="0" smtClean="0">
                <a:solidFill>
                  <a:schemeClr val="tx1"/>
                </a:solidFill>
              </a:rPr>
              <a:t>(כזכור קוטר וריד גדול מקוטר עורק).</a:t>
            </a:r>
            <a:endParaRPr lang="he-IL" dirty="0">
              <a:solidFill>
                <a:schemeClr val="tx1"/>
              </a:solidFill>
            </a:endParaRPr>
          </a:p>
          <a:p>
            <a:pPr marL="285750" indent="-285750" fontAlgn="auto">
              <a:spcBef>
                <a:spcPts val="0"/>
              </a:spcBef>
              <a:spcAft>
                <a:spcPts val="0"/>
              </a:spcAft>
              <a:buFontTx/>
              <a:buChar char="-"/>
              <a:defRPr/>
            </a:pPr>
            <a:r>
              <a:rPr lang="he-IL" dirty="0" smtClean="0">
                <a:solidFill>
                  <a:schemeClr val="tx1"/>
                </a:solidFill>
              </a:rPr>
              <a:t>החיכוך עם דופן כלי הדם: לחץ </a:t>
            </a:r>
            <a:r>
              <a:rPr lang="he-IL" dirty="0">
                <a:solidFill>
                  <a:schemeClr val="tx1"/>
                </a:solidFill>
              </a:rPr>
              <a:t>הדם בעורקים הראשיים (אבי העורקים ועורק הריאה) היוצאים מן הלב הוא הגבוה ביותר, והוא הולך וקטן ככל שמתרחקים מן הלב, בגלל החיכוך של הדם עם דופן הצינורות</a:t>
            </a:r>
            <a:r>
              <a:rPr lang="he-IL" dirty="0" smtClean="0">
                <a:solidFill>
                  <a:schemeClr val="tx1"/>
                </a:solidFill>
              </a:rPr>
              <a:t>.</a:t>
            </a:r>
          </a:p>
          <a:p>
            <a:pPr marL="285750" indent="-285750" fontAlgn="auto">
              <a:spcBef>
                <a:spcPts val="0"/>
              </a:spcBef>
              <a:spcAft>
                <a:spcPts val="0"/>
              </a:spcAft>
              <a:buFontTx/>
              <a:buChar char="-"/>
              <a:defRPr/>
            </a:pPr>
            <a:endParaRPr lang="he-IL" dirty="0">
              <a:solidFill>
                <a:schemeClr val="tx1"/>
              </a:solidFill>
            </a:endParaRPr>
          </a:p>
          <a:p>
            <a:pPr fontAlgn="auto">
              <a:spcBef>
                <a:spcPts val="0"/>
              </a:spcBef>
              <a:spcAft>
                <a:spcPts val="0"/>
              </a:spcAft>
              <a:defRPr/>
            </a:pPr>
            <a:r>
              <a:rPr lang="he-IL" dirty="0" smtClean="0">
                <a:solidFill>
                  <a:schemeClr val="tx1"/>
                </a:solidFill>
              </a:rPr>
              <a:t>ג. </a:t>
            </a:r>
            <a:r>
              <a:rPr lang="he-IL" dirty="0">
                <a:solidFill>
                  <a:schemeClr val="tx1"/>
                </a:solidFill>
              </a:rPr>
              <a:t>כלי הדם הכליליים מספקים דם לשריר הלב. אם תיפגע זרימת הדם, תהיה פחות אספקת חמצן ומזון לתאי השריר, קצב הנשימה התאית בהם ירד ותהיה פחות אנרגיה (</a:t>
            </a:r>
            <a:r>
              <a:rPr lang="en-US" dirty="0">
                <a:solidFill>
                  <a:schemeClr val="tx1"/>
                </a:solidFill>
              </a:rPr>
              <a:t>ATP</a:t>
            </a:r>
            <a:r>
              <a:rPr lang="he-IL" dirty="0">
                <a:solidFill>
                  <a:schemeClr val="tx1"/>
                </a:solidFill>
              </a:rPr>
              <a:t> ) זמינה להתכווצות. לכן תרד עצמת התכווצות הלב, פחות דם יוזרם אל העורקים ולחץ הדם בזרוע ובאברים האחרים יקטן.</a:t>
            </a:r>
          </a:p>
          <a:p>
            <a:pPr fontAlgn="auto">
              <a:spcBef>
                <a:spcPts val="0"/>
              </a:spcBef>
              <a:spcAft>
                <a:spcPts val="0"/>
              </a:spcAft>
              <a:defRPr/>
            </a:pPr>
            <a:endParaRPr lang="he-IL" dirty="0">
              <a:solidFill>
                <a:prstClr val="black"/>
              </a:solidFill>
            </a:endParaRPr>
          </a:p>
        </p:txBody>
      </p:sp>
      <p:sp>
        <p:nvSpPr>
          <p:cNvPr id="10"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37</a:t>
            </a:fld>
            <a:endParaRPr lang="he-IL" sz="1100" dirty="0" smtClean="0">
              <a:solidFill>
                <a:srgbClr val="BFBFBF"/>
              </a:solidFill>
            </a:endParaRPr>
          </a:p>
        </p:txBody>
      </p:sp>
      <p:pic>
        <p:nvPicPr>
          <p:cNvPr id="65541" name="תמונה 6" descr="איור 003-1"/>
          <p:cNvPicPr>
            <a:picLocks noChangeAspect="1" noChangeArrowheads="1"/>
          </p:cNvPicPr>
          <p:nvPr/>
        </p:nvPicPr>
        <p:blipFill>
          <a:blip r:embed="rId3">
            <a:lum bright="-12000" contrast="80000"/>
            <a:extLst>
              <a:ext uri="{28A0092B-C50C-407E-A947-70E740481C1C}">
                <a14:useLocalDpi xmlns:a14="http://schemas.microsoft.com/office/drawing/2010/main" val="0"/>
              </a:ext>
            </a:extLst>
          </a:blip>
          <a:srcRect/>
          <a:stretch>
            <a:fillRect/>
          </a:stretch>
        </p:blipFill>
        <p:spPr bwMode="auto">
          <a:xfrm>
            <a:off x="291158" y="1052736"/>
            <a:ext cx="3704778" cy="206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F1BEFBE-1124-4A78-9599-E72D866B5CA3}" type="slidenum">
              <a:rPr lang="he-IL" smtClean="0"/>
              <a:pPr fontAlgn="base">
                <a:spcBef>
                  <a:spcPct val="0"/>
                </a:spcBef>
                <a:spcAft>
                  <a:spcPct val="0"/>
                </a:spcAft>
                <a:defRPr/>
              </a:pPr>
              <a:t>38</a:t>
            </a:fld>
            <a:endParaRPr lang="he-IL" dirty="0" smtClean="0"/>
          </a:p>
        </p:txBody>
      </p:sp>
      <p:sp>
        <p:nvSpPr>
          <p:cNvPr id="11269" name="כותרת 5"/>
          <p:cNvSpPr>
            <a:spLocks noGrp="1"/>
          </p:cNvSpPr>
          <p:nvPr>
            <p:ph type="ctrTitle"/>
          </p:nvPr>
        </p:nvSpPr>
        <p:spPr bwMode="auto">
          <a:xfrm>
            <a:off x="107950" y="71438"/>
            <a:ext cx="8450263"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ויסות זרימת הדם לרקמות</a:t>
            </a:r>
            <a:endParaRPr lang="en-US" sz="1800" dirty="0" smtClean="0">
              <a:latin typeface="Times New Roman" pitchFamily="18" charset="0"/>
              <a:cs typeface="Times New Roman" pitchFamily="18" charset="0"/>
            </a:endParaRPr>
          </a:p>
        </p:txBody>
      </p:sp>
      <p:sp>
        <p:nvSpPr>
          <p:cNvPr id="6" name="TextBox 5"/>
          <p:cNvSpPr txBox="1"/>
          <p:nvPr/>
        </p:nvSpPr>
        <p:spPr>
          <a:xfrm>
            <a:off x="263525" y="487363"/>
            <a:ext cx="8183563" cy="64627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כל שרקמה  פעילה יותר, כך היא צורכת יותר חמצן ומזון, ונוצרים בה יותר חומרי פסולת, </a:t>
            </a:r>
          </a:p>
          <a:p>
            <a:pPr eaLnBrk="1" hangingPunct="1">
              <a:defRPr/>
            </a:pPr>
            <a:r>
              <a:rPr lang="he-IL" dirty="0" smtClean="0"/>
              <a:t>ולכן היא זקוקה לאספקת דם עשירה יותר. כמות הדם המוזרמת לאברים השונים מווסתת לפי מצב הפעילות. </a:t>
            </a:r>
          </a:p>
          <a:p>
            <a:pPr eaLnBrk="1" hangingPunct="1">
              <a:defRPr/>
            </a:pPr>
            <a:r>
              <a:rPr lang="he-IL" dirty="0" smtClean="0"/>
              <a:t>לדוגמה: בזמן פעילות גופנית גדלה אספקת הדם לשרירים ולעור, ואספקת הדם למערכת העיכול פוחתת, ואילו לאחר אכילה, גדלה אספקת הדם למערכת העיכול, ופחות דם מוזרם לשרירים ולעור.</a:t>
            </a:r>
          </a:p>
          <a:p>
            <a:pPr eaLnBrk="1" hangingPunct="1">
              <a:defRPr/>
            </a:pPr>
            <a:r>
              <a:rPr lang="he-IL" dirty="0" smtClean="0"/>
              <a:t>ויסות זרימת הדם לרקמות השונות נעשה על ידי כיווץ או הרפיה של העורקיקים המובילים דם אל הרקמות: הרחבת העורקיקים, תגרום להגדלת כמות הדם המוזרמת לרקמה, והצרת העורקיקים תגרום להקטנת כמות הדם.</a:t>
            </a:r>
          </a:p>
          <a:p>
            <a:pPr eaLnBrk="1" hangingPunct="1">
              <a:defRPr/>
            </a:pPr>
            <a:endParaRPr lang="he-IL" dirty="0"/>
          </a:p>
          <a:p>
            <a:pPr eaLnBrk="1" hangingPunct="1">
              <a:defRPr/>
            </a:pPr>
            <a:endParaRPr lang="he-IL" dirty="0" smtClean="0"/>
          </a:p>
          <a:p>
            <a:pPr eaLnBrk="1" hangingPunct="1">
              <a:defRPr/>
            </a:pPr>
            <a:endParaRPr lang="he-IL" dirty="0"/>
          </a:p>
          <a:p>
            <a:pPr eaLnBrk="1" hangingPunct="1">
              <a:defRPr/>
            </a:pPr>
            <a:endParaRPr lang="he-IL" dirty="0" smtClean="0"/>
          </a:p>
          <a:p>
            <a:pPr eaLnBrk="1" hangingPunct="1">
              <a:defRPr/>
            </a:pPr>
            <a:endParaRPr lang="he-IL" dirty="0"/>
          </a:p>
          <a:p>
            <a:pPr eaLnBrk="1" hangingPunct="1">
              <a:defRPr/>
            </a:pPr>
            <a:endParaRPr lang="he-IL" dirty="0" smtClean="0"/>
          </a:p>
          <a:p>
            <a:pPr eaLnBrk="1" hangingPunct="1">
              <a:defRPr/>
            </a:pPr>
            <a:endParaRPr lang="he-IL" dirty="0"/>
          </a:p>
          <a:p>
            <a:pPr eaLnBrk="1" hangingPunct="1">
              <a:defRPr/>
            </a:pPr>
            <a:endParaRPr lang="he-IL" dirty="0" smtClean="0"/>
          </a:p>
          <a:p>
            <a:pPr eaLnBrk="1" hangingPunct="1">
              <a:defRPr/>
            </a:pPr>
            <a:endParaRPr lang="he-IL" dirty="0"/>
          </a:p>
          <a:p>
            <a:pPr eaLnBrk="1" hangingPunct="1">
              <a:defRPr/>
            </a:pPr>
            <a:endParaRPr lang="he-IL" dirty="0" smtClean="0"/>
          </a:p>
          <a:p>
            <a:pPr eaLnBrk="1" hangingPunct="1">
              <a:defRPr/>
            </a:pPr>
            <a:endParaRPr lang="he-IL" dirty="0" smtClean="0"/>
          </a:p>
          <a:p>
            <a:pPr eaLnBrk="1" hangingPunct="1">
              <a:defRPr/>
            </a:pPr>
            <a:r>
              <a:rPr lang="he-IL" dirty="0" smtClean="0"/>
              <a:t>המנגנונים המווסתים את התרחבות העורקיקים והתכווצותם ברקמות השונות הם מנגנון ויסות מקומי ומנגנון ויסות מרכזי. על כך – בשקף הבא.</a:t>
            </a:r>
          </a:p>
          <a:p>
            <a:pPr eaLnBrk="1" hangingPunct="1">
              <a:defRPr/>
            </a:pPr>
            <a:endParaRPr lang="he-IL" dirty="0"/>
          </a:p>
        </p:txBody>
      </p:sp>
      <p:grpSp>
        <p:nvGrpSpPr>
          <p:cNvPr id="72710" name="קבוצה 2"/>
          <p:cNvGrpSpPr>
            <a:grpSpLocks/>
          </p:cNvGrpSpPr>
          <p:nvPr/>
        </p:nvGrpSpPr>
        <p:grpSpPr bwMode="auto">
          <a:xfrm>
            <a:off x="2555875" y="3173413"/>
            <a:ext cx="4283075" cy="2435225"/>
            <a:chOff x="2555776" y="3173414"/>
            <a:chExt cx="4283174" cy="2435579"/>
          </a:xfrm>
        </p:grpSpPr>
        <p:pic>
          <p:nvPicPr>
            <p:cNvPr id="727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3237618"/>
              <a:ext cx="1371600" cy="229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173414"/>
              <a:ext cx="1333500" cy="243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ימינה 1"/>
            <p:cNvSpPr/>
            <p:nvPr/>
          </p:nvSpPr>
          <p:spPr>
            <a:xfrm>
              <a:off x="4492571" y="3932349"/>
              <a:ext cx="655653" cy="3604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חץ ימינה 10"/>
            <p:cNvSpPr/>
            <p:nvPr/>
          </p:nvSpPr>
          <p:spPr>
            <a:xfrm flipH="1">
              <a:off x="4448120" y="4445186"/>
              <a:ext cx="655653" cy="36041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2"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38</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8AB113D-9ED8-41BC-BD88-75D85215B7DE}" type="slidenum">
              <a:rPr lang="he-IL" smtClean="0"/>
              <a:pPr fontAlgn="base">
                <a:spcBef>
                  <a:spcPct val="0"/>
                </a:spcBef>
                <a:spcAft>
                  <a:spcPct val="0"/>
                </a:spcAft>
                <a:defRPr/>
              </a:pPr>
              <a:t>39</a:t>
            </a:fld>
            <a:endParaRPr lang="he-IL" dirty="0" smtClean="0"/>
          </a:p>
        </p:txBody>
      </p:sp>
      <p:sp>
        <p:nvSpPr>
          <p:cNvPr id="11269" name="כותרת 5"/>
          <p:cNvSpPr>
            <a:spLocks noGrp="1"/>
          </p:cNvSpPr>
          <p:nvPr>
            <p:ph type="ctrTitle"/>
          </p:nvPr>
        </p:nvSpPr>
        <p:spPr bwMode="auto">
          <a:xfrm>
            <a:off x="107950" y="71438"/>
            <a:ext cx="8450263"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מנגנוני ויסות זרימת הדם לרקמות: מנגנון מרכזי ומנגנון מקומי</a:t>
            </a:r>
            <a:endParaRPr lang="en-US" sz="1800" dirty="0" smtClean="0">
              <a:latin typeface="Times New Roman" pitchFamily="18" charset="0"/>
              <a:cs typeface="Times New Roman" pitchFamily="18" charset="0"/>
            </a:endParaRPr>
          </a:p>
        </p:txBody>
      </p:sp>
      <p:sp>
        <p:nvSpPr>
          <p:cNvPr id="2" name="מלבן 1"/>
          <p:cNvSpPr/>
          <p:nvPr/>
        </p:nvSpPr>
        <p:spPr>
          <a:xfrm>
            <a:off x="1692275" y="3454400"/>
            <a:ext cx="5616575" cy="3140075"/>
          </a:xfrm>
          <a:prstGeom prst="rect">
            <a:avLst/>
          </a:prstGeom>
          <a:ln>
            <a:solidFill>
              <a:schemeClr val="accent1"/>
            </a:solidFill>
          </a:ln>
        </p:spPr>
        <p:txBody>
          <a:bodyPr>
            <a:spAutoFit/>
          </a:bodyPr>
          <a:lstStyle/>
          <a:p>
            <a:pPr>
              <a:defRPr/>
            </a:pPr>
            <a:r>
              <a:rPr lang="he-IL" b="1" dirty="0">
                <a:solidFill>
                  <a:schemeClr val="accent3"/>
                </a:solidFill>
              </a:rPr>
              <a:t>מנגנון ויסות מקומ</a:t>
            </a:r>
            <a:r>
              <a:rPr lang="he-IL" dirty="0">
                <a:solidFill>
                  <a:schemeClr val="accent3"/>
                </a:solidFill>
              </a:rPr>
              <a:t>י </a:t>
            </a:r>
            <a:r>
              <a:rPr lang="he-IL" b="1" dirty="0">
                <a:solidFill>
                  <a:schemeClr val="accent3"/>
                </a:solidFill>
              </a:rPr>
              <a:t>של הרקמות</a:t>
            </a:r>
          </a:p>
          <a:p>
            <a:pPr>
              <a:defRPr/>
            </a:pPr>
            <a:r>
              <a:rPr lang="he-IL" dirty="0"/>
              <a:t>בעת פעילות ברקמה כלשהי, הפרשת חומרי פסולת מהתאים אל הדם גדלה. כמו כן, מופרשים חומרים שונים מדופן כלי הדם. חומרים אלו גורמים להרחבת העורקיקים או לכיווצם.</a:t>
            </a:r>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p:txBody>
      </p:sp>
      <p:sp>
        <p:nvSpPr>
          <p:cNvPr id="3" name="מלבן 2"/>
          <p:cNvSpPr/>
          <p:nvPr/>
        </p:nvSpPr>
        <p:spPr>
          <a:xfrm>
            <a:off x="611188" y="765175"/>
            <a:ext cx="7835900" cy="2584450"/>
          </a:xfrm>
          <a:prstGeom prst="rect">
            <a:avLst/>
          </a:prstGeom>
          <a:ln>
            <a:solidFill>
              <a:schemeClr val="accent1"/>
            </a:solidFill>
          </a:ln>
        </p:spPr>
        <p:txBody>
          <a:bodyPr>
            <a:spAutoFit/>
          </a:bodyPr>
          <a:lstStyle/>
          <a:p>
            <a:pPr>
              <a:defRPr/>
            </a:pPr>
            <a:r>
              <a:rPr lang="he-IL" b="1" dirty="0">
                <a:solidFill>
                  <a:schemeClr val="accent3"/>
                </a:solidFill>
              </a:rPr>
              <a:t>מנגנון ויסות מרכזי</a:t>
            </a:r>
            <a:r>
              <a:rPr lang="he-IL" dirty="0">
                <a:solidFill>
                  <a:prstClr val="black"/>
                </a:solidFill>
              </a:rPr>
              <a:t> </a:t>
            </a:r>
          </a:p>
          <a:p>
            <a:pPr>
              <a:defRPr/>
            </a:pPr>
            <a:r>
              <a:rPr lang="he-IL" dirty="0"/>
              <a:t>חיישנים ייחודיים למשתנים שונים כגון לחץ דם, טמפרטורה או רמת פחמן דו-חמצני, המצויים בכלי הדם, קולטים מידע על שינויים ומעבירים אותו למרכז הלב וכלי הדם במוח. המוח שולח גירויים עצביים לשרירים המצויים בדופן כלי הדם, ואלו גורמים לעורקיקים להתרחב או להתכווץ לפי הצורך.</a:t>
            </a:r>
          </a:p>
          <a:p>
            <a:pPr>
              <a:defRPr/>
            </a:pPr>
            <a:endParaRPr lang="he-IL" dirty="0"/>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p:txBody>
      </p:sp>
      <p:sp>
        <p:nvSpPr>
          <p:cNvPr id="5" name="חץ מעוקל שמאלה 4"/>
          <p:cNvSpPr/>
          <p:nvPr/>
        </p:nvSpPr>
        <p:spPr>
          <a:xfrm rot="1388308">
            <a:off x="7437438" y="2359025"/>
            <a:ext cx="720725" cy="38893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pic>
        <p:nvPicPr>
          <p:cNvPr id="737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2017713"/>
            <a:ext cx="13636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מלבן 6"/>
          <p:cNvSpPr>
            <a:spLocks noChangeArrowheads="1"/>
          </p:cNvSpPr>
          <p:nvPr/>
        </p:nvSpPr>
        <p:spPr bwMode="auto">
          <a:xfrm>
            <a:off x="4872038" y="2305050"/>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a:solidFill>
                  <a:srgbClr val="000000"/>
                </a:solidFill>
              </a:rPr>
              <a:t>מוח</a:t>
            </a:r>
            <a:endParaRPr lang="he-IL" sz="1400"/>
          </a:p>
        </p:txBody>
      </p:sp>
      <p:grpSp>
        <p:nvGrpSpPr>
          <p:cNvPr id="73738" name="קבוצה 11"/>
          <p:cNvGrpSpPr>
            <a:grpSpLocks/>
          </p:cNvGrpSpPr>
          <p:nvPr/>
        </p:nvGrpSpPr>
        <p:grpSpPr bwMode="auto">
          <a:xfrm>
            <a:off x="2701925" y="4637088"/>
            <a:ext cx="3597275" cy="1912937"/>
            <a:chOff x="2555776" y="3173414"/>
            <a:chExt cx="4283174" cy="2435579"/>
          </a:xfrm>
        </p:grpSpPr>
        <p:pic>
          <p:nvPicPr>
            <p:cNvPr id="7374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3237618"/>
              <a:ext cx="1371600" cy="229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173414"/>
              <a:ext cx="1333500" cy="243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חץ ימינה 14"/>
            <p:cNvSpPr/>
            <p:nvPr/>
          </p:nvSpPr>
          <p:spPr>
            <a:xfrm>
              <a:off x="4491332" y="3933396"/>
              <a:ext cx="655897" cy="3597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ימינה 15"/>
            <p:cNvSpPr/>
            <p:nvPr/>
          </p:nvSpPr>
          <p:spPr>
            <a:xfrm flipH="1">
              <a:off x="4447858" y="4444766"/>
              <a:ext cx="655896" cy="3597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7" name="חץ מעוקל שמאלה 16"/>
          <p:cNvSpPr/>
          <p:nvPr/>
        </p:nvSpPr>
        <p:spPr>
          <a:xfrm rot="1388308">
            <a:off x="6858000" y="3962400"/>
            <a:ext cx="542925" cy="19161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73740" name="מלבן 5"/>
          <p:cNvSpPr>
            <a:spLocks noChangeArrowheads="1"/>
          </p:cNvSpPr>
          <p:nvPr/>
        </p:nvSpPr>
        <p:spPr bwMode="auto">
          <a:xfrm>
            <a:off x="3495675" y="3101975"/>
            <a:ext cx="12747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latin typeface="Calibri" pitchFamily="34" charset="0"/>
                <a:cs typeface="Calibri" pitchFamily="34" charset="0"/>
              </a:rPr>
              <a:t>© Shutterstock/Diagon</a:t>
            </a:r>
          </a:p>
        </p:txBody>
      </p:sp>
      <p:sp>
        <p:nvSpPr>
          <p:cNvPr id="18"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39</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1775" y="765772"/>
            <a:ext cx="8215313" cy="439686"/>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a:solidFill>
                  <a:prstClr val="black"/>
                </a:solidFill>
                <a:latin typeface="Times New Roman" pitchFamily="18" charset="0"/>
                <a:cs typeface="Arial"/>
              </a:rPr>
              <a:t> </a:t>
            </a:r>
            <a:r>
              <a:rPr lang="he-IL" b="1" i="1" dirty="0" smtClean="0">
                <a:solidFill>
                  <a:prstClr val="black"/>
                </a:solidFill>
                <a:latin typeface="Times New Roman" pitchFamily="18" charset="0"/>
                <a:cs typeface="Arial"/>
              </a:rPr>
              <a:t>         </a:t>
            </a:r>
            <a:r>
              <a:rPr lang="he-IL" u="sng" dirty="0" smtClean="0">
                <a:solidFill>
                  <a:prstClr val="black"/>
                </a:solidFill>
                <a:latin typeface="Times New Roman" pitchFamily="18" charset="0"/>
                <a:cs typeface="Arial"/>
              </a:rPr>
              <a:t>תפוקת </a:t>
            </a:r>
            <a:r>
              <a:rPr lang="he-IL" u="sng" dirty="0">
                <a:solidFill>
                  <a:prstClr val="black"/>
                </a:solidFill>
                <a:latin typeface="Times New Roman" pitchFamily="18" charset="0"/>
                <a:cs typeface="Arial"/>
              </a:rPr>
              <a:t>הלב</a:t>
            </a:r>
            <a:r>
              <a:rPr lang="he-IL" dirty="0">
                <a:solidFill>
                  <a:prstClr val="black"/>
                </a:solidFill>
                <a:latin typeface="Times New Roman" pitchFamily="18" charset="0"/>
                <a:cs typeface="Arial"/>
              </a:rPr>
              <a:t> היא כמות הדם </a:t>
            </a:r>
            <a:r>
              <a:rPr lang="he-IL" dirty="0">
                <a:latin typeface="Times New Roman" pitchFamily="18" charset="0"/>
                <a:cs typeface="Arial"/>
              </a:rPr>
              <a:t>המוזרמת </a:t>
            </a:r>
            <a:r>
              <a:rPr lang="he-IL" dirty="0" smtClean="0">
                <a:latin typeface="Times New Roman" pitchFamily="18" charset="0"/>
                <a:cs typeface="Arial"/>
              </a:rPr>
              <a:t>בדקה מכל </a:t>
            </a:r>
            <a:r>
              <a:rPr lang="he-IL" dirty="0">
                <a:latin typeface="Times New Roman" pitchFamily="18" charset="0"/>
                <a:cs typeface="Arial"/>
              </a:rPr>
              <a:t>אחד מחדרי </a:t>
            </a:r>
            <a:r>
              <a:rPr lang="he-IL" dirty="0" smtClean="0">
                <a:latin typeface="Times New Roman" pitchFamily="18" charset="0"/>
                <a:cs typeface="Arial"/>
              </a:rPr>
              <a:t>הלב.    </a:t>
            </a:r>
          </a:p>
          <a:p>
            <a:pPr>
              <a:defRPr/>
            </a:pPr>
            <a:endParaRPr lang="he-IL" dirty="0" smtClean="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smtClean="0">
              <a:latin typeface="Times New Roman" pitchFamily="18" charset="0"/>
              <a:cs typeface="Arial"/>
            </a:endParaRPr>
          </a:p>
          <a:p>
            <a:pPr>
              <a:defRPr/>
            </a:pPr>
            <a:r>
              <a:rPr lang="he-IL" dirty="0" smtClean="0">
                <a:latin typeface="Times New Roman" pitchFamily="18" charset="0"/>
                <a:cs typeface="Arial"/>
              </a:rPr>
              <a:t>       </a:t>
            </a:r>
          </a:p>
          <a:p>
            <a:pPr>
              <a:defRPr/>
            </a:pPr>
            <a:r>
              <a:rPr lang="he-IL" dirty="0">
                <a:solidFill>
                  <a:schemeClr val="accent3"/>
                </a:solidFill>
                <a:latin typeface="Times New Roman" pitchFamily="18" charset="0"/>
                <a:cs typeface="Arial"/>
              </a:rPr>
              <a:t> </a:t>
            </a:r>
            <a:r>
              <a:rPr lang="he-IL" dirty="0" smtClean="0">
                <a:solidFill>
                  <a:schemeClr val="accent3"/>
                </a:solidFill>
                <a:latin typeface="Times New Roman" pitchFamily="18" charset="0"/>
                <a:cs typeface="Arial"/>
              </a:rPr>
              <a:t>                                        </a:t>
            </a:r>
          </a:p>
          <a:p>
            <a:pPr>
              <a:defRPr/>
            </a:pPr>
            <a:r>
              <a:rPr lang="he-IL" u="sng" dirty="0" smtClean="0">
                <a:latin typeface="Times New Roman" pitchFamily="18" charset="0"/>
                <a:cs typeface="Arial"/>
              </a:rPr>
              <a:t> </a:t>
            </a:r>
            <a:endParaRPr lang="en-US" dirty="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smtClean="0">
              <a:latin typeface="Times New Roman" pitchFamily="18" charset="0"/>
              <a:cs typeface="Arial"/>
            </a:endParaRPr>
          </a:p>
          <a:p>
            <a:pPr>
              <a:defRPr/>
            </a:pPr>
            <a:endParaRPr lang="he-IL" dirty="0" smtClean="0">
              <a:latin typeface="Times New Roman" pitchFamily="18" charset="0"/>
              <a:cs typeface="Arial"/>
            </a:endParaRPr>
          </a:p>
          <a:p>
            <a:pPr>
              <a:defRPr/>
            </a:pPr>
            <a:endParaRPr lang="he-IL" u="sng" dirty="0" smtClean="0">
              <a:latin typeface="Times New Roman" pitchFamily="18" charset="0"/>
              <a:cs typeface="Arial"/>
            </a:endParaRPr>
          </a:p>
          <a:p>
            <a:pPr>
              <a:defRPr/>
            </a:pPr>
            <a:r>
              <a:rPr lang="he-IL" u="sng" dirty="0" smtClean="0">
                <a:latin typeface="Times New Roman" pitchFamily="18" charset="0"/>
                <a:cs typeface="Arial"/>
              </a:rPr>
              <a:t>תפוקת </a:t>
            </a:r>
            <a:r>
              <a:rPr lang="he-IL" u="sng" dirty="0">
                <a:latin typeface="Times New Roman" pitchFamily="18" charset="0"/>
                <a:cs typeface="Arial"/>
              </a:rPr>
              <a:t>הלב בזמן מנוחה</a:t>
            </a:r>
            <a:r>
              <a:rPr lang="he-IL" dirty="0">
                <a:latin typeface="Times New Roman" pitchFamily="18" charset="0"/>
                <a:cs typeface="Arial"/>
              </a:rPr>
              <a:t> = נפח פעימה (70 מל') </a:t>
            </a:r>
            <a:r>
              <a:rPr lang="en-US" sz="1200" dirty="0">
                <a:solidFill>
                  <a:prstClr val="black"/>
                </a:solidFill>
                <a:latin typeface="Times New Roman" pitchFamily="18" charset="0"/>
                <a:cs typeface="Arial"/>
              </a:rPr>
              <a:t>X </a:t>
            </a:r>
            <a:r>
              <a:rPr lang="he-IL" sz="1200" dirty="0" smtClean="0">
                <a:solidFill>
                  <a:prstClr val="black"/>
                </a:solidFill>
                <a:latin typeface="Times New Roman" pitchFamily="18" charset="0"/>
                <a:cs typeface="Arial"/>
              </a:rPr>
              <a:t> </a:t>
            </a:r>
            <a:r>
              <a:rPr lang="he-IL" dirty="0" smtClean="0">
                <a:latin typeface="Times New Roman" pitchFamily="18" charset="0"/>
                <a:cs typeface="Arial"/>
              </a:rPr>
              <a:t>התכווצות הלב </a:t>
            </a:r>
            <a:r>
              <a:rPr lang="he-IL" dirty="0">
                <a:latin typeface="Times New Roman" pitchFamily="18" charset="0"/>
                <a:cs typeface="Arial"/>
              </a:rPr>
              <a:t>(</a:t>
            </a:r>
            <a:r>
              <a:rPr lang="he-IL" dirty="0" smtClean="0">
                <a:latin typeface="Times New Roman" pitchFamily="18" charset="0"/>
                <a:cs typeface="Arial"/>
              </a:rPr>
              <a:t>70מ"ל)  </a:t>
            </a:r>
            <a:r>
              <a:rPr lang="he-IL" dirty="0">
                <a:latin typeface="Times New Roman" pitchFamily="18" charset="0"/>
                <a:cs typeface="Arial"/>
              </a:rPr>
              <a:t>= 5 </a:t>
            </a:r>
            <a:r>
              <a:rPr lang="he-IL" dirty="0" smtClean="0">
                <a:latin typeface="Times New Roman" pitchFamily="18" charset="0"/>
                <a:cs typeface="Arial"/>
              </a:rPr>
              <a:t>ליטר.</a:t>
            </a:r>
          </a:p>
          <a:p>
            <a:pPr>
              <a:defRPr/>
            </a:pPr>
            <a:endParaRPr lang="en-US" dirty="0">
              <a:latin typeface="Times New Roman" pitchFamily="18" charset="0"/>
              <a:cs typeface="Arial"/>
            </a:endParaRPr>
          </a:p>
          <a:p>
            <a:pPr>
              <a:defRPr/>
            </a:pPr>
            <a:r>
              <a:rPr lang="he-IL" u="sng" dirty="0">
                <a:latin typeface="Times New Roman" pitchFamily="18" charset="0"/>
                <a:cs typeface="Arial"/>
              </a:rPr>
              <a:t>תפוקת הלב בזמן מאמץ גופני גדול (</a:t>
            </a:r>
            <a:r>
              <a:rPr lang="he-IL" u="sng" dirty="0" smtClean="0">
                <a:latin typeface="Times New Roman" pitchFamily="18" charset="0"/>
                <a:cs typeface="Arial"/>
              </a:rPr>
              <a:t>דוגמה)</a:t>
            </a:r>
            <a:r>
              <a:rPr lang="he-IL" dirty="0" smtClean="0">
                <a:latin typeface="Times New Roman" pitchFamily="18" charset="0"/>
                <a:cs typeface="Arial"/>
              </a:rPr>
              <a:t>  </a:t>
            </a:r>
            <a:r>
              <a:rPr lang="he-IL" dirty="0">
                <a:latin typeface="Times New Roman" pitchFamily="18" charset="0"/>
                <a:cs typeface="Arial"/>
              </a:rPr>
              <a:t>=  110מל</a:t>
            </a:r>
            <a:r>
              <a:rPr lang="he-IL" dirty="0" smtClean="0">
                <a:latin typeface="Times New Roman" pitchFamily="18" charset="0"/>
                <a:cs typeface="Arial"/>
              </a:rPr>
              <a:t>' </a:t>
            </a:r>
            <a:r>
              <a:rPr lang="en-US" sz="1200" dirty="0" smtClean="0">
                <a:latin typeface="Times New Roman" pitchFamily="18" charset="0"/>
                <a:cs typeface="Arial"/>
              </a:rPr>
              <a:t>X</a:t>
            </a:r>
            <a:r>
              <a:rPr lang="he-IL" sz="1200" dirty="0" smtClean="0">
                <a:latin typeface="Times New Roman" pitchFamily="18" charset="0"/>
                <a:cs typeface="Arial"/>
              </a:rPr>
              <a:t> </a:t>
            </a:r>
            <a:r>
              <a:rPr lang="he-IL" dirty="0" smtClean="0">
                <a:latin typeface="Times New Roman" pitchFamily="18" charset="0"/>
                <a:cs typeface="Arial"/>
              </a:rPr>
              <a:t>190מ"ל  </a:t>
            </a:r>
            <a:r>
              <a:rPr lang="he-IL" dirty="0">
                <a:latin typeface="Times New Roman" pitchFamily="18" charset="0"/>
                <a:cs typeface="Arial"/>
              </a:rPr>
              <a:t>=  21 </a:t>
            </a:r>
            <a:r>
              <a:rPr lang="he-IL" dirty="0" smtClean="0">
                <a:latin typeface="Times New Roman" pitchFamily="18" charset="0"/>
                <a:cs typeface="Arial"/>
              </a:rPr>
              <a:t>ליטר</a:t>
            </a:r>
          </a:p>
          <a:p>
            <a:pPr>
              <a:defRPr/>
            </a:pPr>
            <a:endParaRPr lang="en-US" dirty="0">
              <a:latin typeface="Times New Roman" pitchFamily="18" charset="0"/>
              <a:cs typeface="Arial"/>
            </a:endParaRPr>
          </a:p>
          <a:p>
            <a:pPr>
              <a:defRPr/>
            </a:pPr>
            <a:r>
              <a:rPr lang="he-IL" u="sng" dirty="0">
                <a:latin typeface="Times New Roman" pitchFamily="18" charset="0"/>
                <a:cs typeface="Arial"/>
              </a:rPr>
              <a:t>בעת מאמץ </a:t>
            </a:r>
            <a:r>
              <a:rPr lang="he-IL" u="sng" dirty="0" smtClean="0">
                <a:latin typeface="Times New Roman" pitchFamily="18" charset="0"/>
                <a:cs typeface="Arial"/>
              </a:rPr>
              <a:t>גופני</a:t>
            </a:r>
            <a:r>
              <a:rPr lang="he-IL" dirty="0" smtClean="0">
                <a:latin typeface="Times New Roman" pitchFamily="18" charset="0"/>
                <a:cs typeface="Arial"/>
              </a:rPr>
              <a:t>, </a:t>
            </a:r>
            <a:r>
              <a:rPr lang="he-IL" u="sng" dirty="0" smtClean="0">
                <a:latin typeface="Times New Roman" pitchFamily="18" charset="0"/>
                <a:cs typeface="Arial"/>
              </a:rPr>
              <a:t>תפוקת </a:t>
            </a:r>
            <a:r>
              <a:rPr lang="he-IL" u="sng" dirty="0">
                <a:latin typeface="Times New Roman" pitchFamily="18" charset="0"/>
                <a:cs typeface="Arial"/>
              </a:rPr>
              <a:t>הלב</a:t>
            </a:r>
            <a:r>
              <a:rPr lang="he-IL" dirty="0">
                <a:latin typeface="Times New Roman" pitchFamily="18" charset="0"/>
                <a:cs typeface="Arial"/>
              </a:rPr>
              <a:t> </a:t>
            </a:r>
            <a:r>
              <a:rPr lang="he-IL" dirty="0" smtClean="0">
                <a:latin typeface="Times New Roman" pitchFamily="18" charset="0"/>
                <a:cs typeface="Arial"/>
              </a:rPr>
              <a:t>עולה עד </a:t>
            </a:r>
            <a:r>
              <a:rPr lang="he-IL" dirty="0">
                <a:latin typeface="Times New Roman" pitchFamily="18" charset="0"/>
                <a:cs typeface="Arial"/>
              </a:rPr>
              <a:t>פי </a:t>
            </a:r>
            <a:r>
              <a:rPr lang="he-IL" dirty="0" smtClean="0">
                <a:latin typeface="Times New Roman" pitchFamily="18" charset="0"/>
                <a:cs typeface="Arial"/>
              </a:rPr>
              <a:t>5-4 בשל:</a:t>
            </a:r>
          </a:p>
          <a:p>
            <a:pPr>
              <a:defRPr/>
            </a:pPr>
            <a:r>
              <a:rPr lang="he-IL" dirty="0" smtClean="0">
                <a:latin typeface="Times New Roman" pitchFamily="18" charset="0"/>
                <a:cs typeface="Arial"/>
              </a:rPr>
              <a:t>- הגדלת </a:t>
            </a:r>
            <a:r>
              <a:rPr lang="he-IL" dirty="0">
                <a:latin typeface="Times New Roman" pitchFamily="18" charset="0"/>
                <a:cs typeface="Arial"/>
              </a:rPr>
              <a:t>מספר ההתכווצויות </a:t>
            </a:r>
            <a:endParaRPr lang="he-IL" dirty="0" smtClean="0">
              <a:latin typeface="Times New Roman" pitchFamily="18" charset="0"/>
              <a:cs typeface="Arial"/>
            </a:endParaRPr>
          </a:p>
          <a:p>
            <a:pPr>
              <a:defRPr/>
            </a:pPr>
            <a:r>
              <a:rPr lang="he-IL" dirty="0" smtClean="0">
                <a:latin typeface="Times New Roman" pitchFamily="18" charset="0"/>
                <a:cs typeface="Arial"/>
              </a:rPr>
              <a:t>- הגדלת  עצמת </a:t>
            </a:r>
            <a:r>
              <a:rPr lang="he-IL" dirty="0">
                <a:latin typeface="Times New Roman" pitchFamily="18" charset="0"/>
                <a:cs typeface="Arial"/>
              </a:rPr>
              <a:t>ההתכווצויות של הלב </a:t>
            </a:r>
            <a:r>
              <a:rPr lang="he-IL" dirty="0" smtClean="0">
                <a:latin typeface="Times New Roman" pitchFamily="18" charset="0"/>
                <a:cs typeface="Arial"/>
              </a:rPr>
              <a:t>(הגדלת </a:t>
            </a:r>
            <a:r>
              <a:rPr lang="he-IL" dirty="0">
                <a:latin typeface="Times New Roman" pitchFamily="18" charset="0"/>
                <a:cs typeface="Arial"/>
              </a:rPr>
              <a:t>נפח הפעימה</a:t>
            </a:r>
            <a:r>
              <a:rPr lang="he-IL" dirty="0" smtClean="0">
                <a:latin typeface="Times New Roman" pitchFamily="18" charset="0"/>
                <a:cs typeface="Arial"/>
              </a:rPr>
              <a:t>).</a:t>
            </a:r>
          </a:p>
          <a:p>
            <a:pPr>
              <a:defRPr/>
            </a:pPr>
            <a:endParaRPr lang="he-IL" dirty="0" smtClean="0">
              <a:latin typeface="Times New Roman" pitchFamily="18" charset="0"/>
              <a:cs typeface="Arial"/>
            </a:endParaRPr>
          </a:p>
          <a:p>
            <a:pPr>
              <a:defRPr/>
            </a:pPr>
            <a:r>
              <a:rPr lang="he-IL" dirty="0" smtClean="0">
                <a:latin typeface="Times New Roman" pitchFamily="18" charset="0"/>
                <a:cs typeface="Arial"/>
              </a:rPr>
              <a:t>קצב הלב עשוי לעלות לערכים הגבוהים פי שניים עד שלושה משיעורו בזמן מנוחה,</a:t>
            </a:r>
          </a:p>
          <a:p>
            <a:pPr>
              <a:defRPr/>
            </a:pPr>
            <a:r>
              <a:rPr lang="he-IL" dirty="0" smtClean="0">
                <a:latin typeface="Times New Roman" pitchFamily="18" charset="0"/>
                <a:cs typeface="Arial"/>
              </a:rPr>
              <a:t>ונפח הפעימה גדל ב- 40%-20% לעומת</a:t>
            </a:r>
            <a:r>
              <a:rPr lang="he-IL" dirty="0" smtClean="0">
                <a:solidFill>
                  <a:srgbClr val="FF33CC"/>
                </a:solidFill>
                <a:latin typeface="Times New Roman" pitchFamily="18" charset="0"/>
                <a:cs typeface="Arial"/>
              </a:rPr>
              <a:t> </a:t>
            </a:r>
            <a:r>
              <a:rPr lang="he-IL" dirty="0" smtClean="0">
                <a:latin typeface="Times New Roman" pitchFamily="18" charset="0"/>
                <a:cs typeface="Arial"/>
              </a:rPr>
              <a:t>נפח הפעימה במצב מנוחה.</a:t>
            </a:r>
            <a:endParaRPr lang="en-US" dirty="0">
              <a:latin typeface="Times New Roman" pitchFamily="18" charset="0"/>
              <a:cs typeface="Arial"/>
            </a:endParaRPr>
          </a:p>
          <a:p>
            <a:pPr>
              <a:defRPr/>
            </a:pPr>
            <a:r>
              <a:rPr lang="he-IL" dirty="0">
                <a:latin typeface="Times New Roman" pitchFamily="18" charset="0"/>
                <a:cs typeface="Arial"/>
              </a:rPr>
              <a:t> </a:t>
            </a:r>
            <a:endParaRPr lang="en-US" dirty="0">
              <a:latin typeface="Times New Roman" pitchFamily="18" charset="0"/>
              <a:cs typeface="Aria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2649DF6-42AB-4F48-985D-6AB49A09A741}" type="slidenum">
              <a:rPr lang="he-IL" sz="1800" smtClean="0"/>
              <a:pPr fontAlgn="base">
                <a:spcBef>
                  <a:spcPct val="0"/>
                </a:spcBef>
                <a:spcAft>
                  <a:spcPct val="0"/>
                </a:spcAft>
                <a:defRPr/>
              </a:pPr>
              <a:t>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תפוקת לב</a:t>
            </a:r>
            <a:endParaRPr lang="he-IL" sz="1800" dirty="0" smtClean="0"/>
          </a:p>
        </p:txBody>
      </p:sp>
      <p:sp>
        <p:nvSpPr>
          <p:cNvPr id="11"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a:t>
            </a:fld>
            <a:endParaRPr lang="he-IL" sz="1100" dirty="0" smtClean="0">
              <a:solidFill>
                <a:srgbClr val="BFBFBF"/>
              </a:solidFill>
            </a:endParaRPr>
          </a:p>
        </p:txBody>
      </p:sp>
      <p:grpSp>
        <p:nvGrpSpPr>
          <p:cNvPr id="15" name="קבוצה 14"/>
          <p:cNvGrpSpPr/>
          <p:nvPr/>
        </p:nvGrpSpPr>
        <p:grpSpPr>
          <a:xfrm>
            <a:off x="467444" y="1205457"/>
            <a:ext cx="8136904" cy="2232248"/>
            <a:chOff x="467444" y="1205457"/>
            <a:chExt cx="8136904" cy="2232248"/>
          </a:xfrm>
        </p:grpSpPr>
        <p:grpSp>
          <p:nvGrpSpPr>
            <p:cNvPr id="6" name="קבוצה 5"/>
            <p:cNvGrpSpPr/>
            <p:nvPr/>
          </p:nvGrpSpPr>
          <p:grpSpPr>
            <a:xfrm>
              <a:off x="467444" y="1205457"/>
              <a:ext cx="8136904" cy="2232248"/>
              <a:chOff x="539552" y="1340768"/>
              <a:chExt cx="8136904" cy="2232248"/>
            </a:xfrm>
          </p:grpSpPr>
          <p:sp>
            <p:nvSpPr>
              <p:cNvPr id="3" name="מלבן 2"/>
              <p:cNvSpPr/>
              <p:nvPr/>
            </p:nvSpPr>
            <p:spPr>
              <a:xfrm>
                <a:off x="539552" y="1340768"/>
                <a:ext cx="8136904" cy="223224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166353" y="1826497"/>
                <a:ext cx="2225846" cy="145054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 name="TextBox 7"/>
              <p:cNvSpPr txBox="1"/>
              <p:nvPr/>
            </p:nvSpPr>
            <p:spPr>
              <a:xfrm>
                <a:off x="3413125" y="1947863"/>
                <a:ext cx="2952750" cy="132873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b="1" i="1" dirty="0">
                    <a:solidFill>
                      <a:prstClr val="black"/>
                    </a:solidFill>
                    <a:latin typeface="Times New Roman" pitchFamily="18" charset="0"/>
                    <a:cs typeface="Arial"/>
                  </a:rPr>
                  <a:t> </a:t>
                </a:r>
                <a:r>
                  <a:rPr lang="he-IL" u="sng" dirty="0" smtClean="0">
                    <a:latin typeface="Times New Roman" pitchFamily="18" charset="0"/>
                    <a:cs typeface="Arial"/>
                  </a:rPr>
                  <a:t>נפח </a:t>
                </a:r>
                <a:r>
                  <a:rPr lang="he-IL" u="sng" dirty="0">
                    <a:latin typeface="Times New Roman" pitchFamily="18" charset="0"/>
                    <a:cs typeface="Arial"/>
                  </a:rPr>
                  <a:t>פעימה </a:t>
                </a:r>
                <a:endParaRPr lang="he-IL" u="sng" dirty="0" smtClean="0">
                  <a:latin typeface="Times New Roman" pitchFamily="18" charset="0"/>
                  <a:cs typeface="Arial"/>
                </a:endParaRPr>
              </a:p>
              <a:p>
                <a:pPr>
                  <a:defRPr/>
                </a:pPr>
                <a:r>
                  <a:rPr lang="he-IL" dirty="0" smtClean="0">
                    <a:latin typeface="Times New Roman" pitchFamily="18" charset="0"/>
                    <a:cs typeface="Arial"/>
                  </a:rPr>
                  <a:t>כמות </a:t>
                </a:r>
                <a:r>
                  <a:rPr lang="he-IL" dirty="0">
                    <a:latin typeface="Times New Roman" pitchFamily="18" charset="0"/>
                    <a:cs typeface="Arial"/>
                  </a:rPr>
                  <a:t>הדם שיוצאת מכל </a:t>
                </a:r>
                <a:endParaRPr lang="he-IL" dirty="0" smtClean="0">
                  <a:latin typeface="Times New Roman" pitchFamily="18" charset="0"/>
                  <a:cs typeface="Arial"/>
                </a:endParaRPr>
              </a:p>
              <a:p>
                <a:pPr>
                  <a:defRPr/>
                </a:pPr>
                <a:r>
                  <a:rPr lang="he-IL" dirty="0" smtClean="0">
                    <a:latin typeface="Times New Roman" pitchFamily="18" charset="0"/>
                    <a:cs typeface="Arial"/>
                  </a:rPr>
                  <a:t>אחד מחדרי </a:t>
                </a:r>
                <a:r>
                  <a:rPr lang="he-IL" dirty="0">
                    <a:latin typeface="Times New Roman" pitchFamily="18" charset="0"/>
                    <a:cs typeface="Arial"/>
                  </a:rPr>
                  <a:t>הלב בעת התכווצות לב אחת.</a:t>
                </a:r>
                <a:endParaRPr lang="en-US" dirty="0">
                  <a:latin typeface="Times New Roman" pitchFamily="18" charset="0"/>
                  <a:cs typeface="Arial"/>
                </a:endParaRPr>
              </a:p>
              <a:p>
                <a:pPr>
                  <a:defRPr/>
                </a:pPr>
                <a:endParaRPr lang="en-US" dirty="0">
                  <a:latin typeface="Times New Roman" pitchFamily="18" charset="0"/>
                  <a:cs typeface="Arial"/>
                </a:endParaRPr>
              </a:p>
            </p:txBody>
          </p:sp>
          <p:sp>
            <p:nvSpPr>
              <p:cNvPr id="13" name="מלבן 12"/>
              <p:cNvSpPr/>
              <p:nvPr/>
            </p:nvSpPr>
            <p:spPr>
              <a:xfrm>
                <a:off x="1594678" y="1952041"/>
                <a:ext cx="1897202" cy="124246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TextBox 9"/>
              <p:cNvSpPr txBox="1"/>
              <p:nvPr/>
            </p:nvSpPr>
            <p:spPr>
              <a:xfrm>
                <a:off x="1314450" y="1947863"/>
                <a:ext cx="2489200" cy="78581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he-IL" b="1" i="1" dirty="0">
                    <a:solidFill>
                      <a:prstClr val="black"/>
                    </a:solidFill>
                    <a:latin typeface="Times New Roman" pitchFamily="18" charset="0"/>
                    <a:cs typeface="Arial"/>
                  </a:rPr>
                  <a:t> </a:t>
                </a:r>
                <a:r>
                  <a:rPr lang="he-IL" u="sng" dirty="0" smtClean="0">
                    <a:latin typeface="Times New Roman" pitchFamily="18" charset="0"/>
                    <a:cs typeface="Arial"/>
                  </a:rPr>
                  <a:t>קצב הלב </a:t>
                </a:r>
              </a:p>
              <a:p>
                <a:pPr algn="ctr">
                  <a:defRPr/>
                </a:pPr>
                <a:r>
                  <a:rPr lang="he-IL" dirty="0" smtClean="0">
                    <a:latin typeface="Times New Roman" pitchFamily="18" charset="0"/>
                    <a:cs typeface="Arial"/>
                  </a:rPr>
                  <a:t>מספר </a:t>
                </a:r>
                <a:r>
                  <a:rPr lang="he-IL" dirty="0">
                    <a:latin typeface="Times New Roman" pitchFamily="18" charset="0"/>
                    <a:cs typeface="Arial"/>
                  </a:rPr>
                  <a:t>התכווצויות </a:t>
                </a:r>
                <a:endParaRPr lang="he-IL" dirty="0" smtClean="0">
                  <a:latin typeface="Times New Roman" pitchFamily="18" charset="0"/>
                  <a:cs typeface="Arial"/>
                </a:endParaRPr>
              </a:p>
              <a:p>
                <a:pPr algn="ctr">
                  <a:defRPr/>
                </a:pPr>
                <a:r>
                  <a:rPr lang="he-IL" dirty="0" smtClean="0">
                    <a:latin typeface="Times New Roman" pitchFamily="18" charset="0"/>
                    <a:cs typeface="Arial"/>
                  </a:rPr>
                  <a:t>הלב בדקה</a:t>
                </a:r>
              </a:p>
              <a:p>
                <a:pPr algn="ctr">
                  <a:defRPr/>
                </a:pPr>
                <a:endParaRPr lang="en-US" dirty="0">
                  <a:latin typeface="Times New Roman" pitchFamily="18" charset="0"/>
                  <a:cs typeface="Arial"/>
                </a:endParaRPr>
              </a:p>
            </p:txBody>
          </p:sp>
          <p:sp>
            <p:nvSpPr>
              <p:cNvPr id="2" name="כפל 1"/>
              <p:cNvSpPr/>
              <p:nvPr/>
            </p:nvSpPr>
            <p:spPr>
              <a:xfrm>
                <a:off x="3660775" y="2386013"/>
                <a:ext cx="323850" cy="287337"/>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2" name="מלבן 11"/>
            <p:cNvSpPr/>
            <p:nvPr/>
          </p:nvSpPr>
          <p:spPr>
            <a:xfrm>
              <a:off x="6444208" y="2157777"/>
              <a:ext cx="1620957" cy="369332"/>
            </a:xfrm>
            <a:prstGeom prst="rect">
              <a:avLst/>
            </a:prstGeom>
          </p:spPr>
          <p:txBody>
            <a:bodyPr wrap="none">
              <a:spAutoFit/>
            </a:bodyPr>
            <a:lstStyle/>
            <a:p>
              <a:pPr lvl="0">
                <a:defRPr/>
              </a:pPr>
              <a:r>
                <a:rPr lang="he-IL" u="sng" dirty="0">
                  <a:solidFill>
                    <a:prstClr val="black"/>
                  </a:solidFill>
                  <a:latin typeface="Times New Roman" pitchFamily="18" charset="0"/>
                  <a:cs typeface="Arial"/>
                </a:rPr>
                <a:t>תפוקת הלב</a:t>
              </a:r>
              <a:r>
                <a:rPr lang="he-IL" dirty="0">
                  <a:solidFill>
                    <a:prstClr val="black"/>
                  </a:solidFill>
                  <a:latin typeface="Times New Roman" pitchFamily="18" charset="0"/>
                  <a:cs typeface="Arial"/>
                </a:rPr>
                <a:t>    =</a:t>
              </a:r>
              <a:endParaRPr lang="en-US" dirty="0">
                <a:solidFill>
                  <a:prstClr val="black"/>
                </a:solidFill>
                <a:latin typeface="Times New Roman" pitchFamily="18" charset="0"/>
                <a:cs typeface="Aria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CF732C-3EBE-4B33-B35E-51E8FE11C16D}" type="slidenum">
              <a:rPr lang="he-IL" smtClean="0"/>
              <a:pPr fontAlgn="base">
                <a:spcBef>
                  <a:spcPct val="0"/>
                </a:spcBef>
                <a:spcAft>
                  <a:spcPct val="0"/>
                </a:spcAft>
                <a:defRPr/>
              </a:pPr>
              <a:t>40</a:t>
            </a:fld>
            <a:endParaRPr lang="he-IL" dirty="0" smtClean="0"/>
          </a:p>
        </p:txBody>
      </p:sp>
      <p:sp>
        <p:nvSpPr>
          <p:cNvPr id="11269" name="כותרת 5"/>
          <p:cNvSpPr>
            <a:spLocks noGrp="1"/>
          </p:cNvSpPr>
          <p:nvPr>
            <p:ph type="ctrTitle"/>
          </p:nvPr>
        </p:nvSpPr>
        <p:spPr bwMode="auto">
          <a:xfrm>
            <a:off x="107950" y="71438"/>
            <a:ext cx="8450263"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12: שינויים בהזרמת הדם לשרירים ולאברים הפנימיים </a:t>
            </a:r>
            <a:r>
              <a:rPr lang="he-IL" sz="1800" b="1" dirty="0" smtClean="0">
                <a:solidFill>
                  <a:schemeClr val="accent3"/>
                </a:solidFill>
                <a:latin typeface="Times New Roman" pitchFamily="18" charset="0"/>
                <a:cs typeface="+mn-cs"/>
              </a:rPr>
              <a:t>על פי </a:t>
            </a:r>
            <a:r>
              <a:rPr lang="he-IL" sz="1800" b="1" dirty="0" smtClean="0">
                <a:solidFill>
                  <a:srgbClr val="FF6600"/>
                </a:solidFill>
                <a:latin typeface="Times New Roman" pitchFamily="18" charset="0"/>
                <a:cs typeface="+mn-cs"/>
              </a:rPr>
              <a:t>מצב הפעילות</a:t>
            </a: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6" name="TextBox 5"/>
          <p:cNvSpPr txBox="1"/>
          <p:nvPr/>
        </p:nvSpPr>
        <p:spPr>
          <a:xfrm>
            <a:off x="400050" y="531813"/>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12:</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chemeClr val="tx2"/>
                </a:solidFill>
              </a:rPr>
              <a:t>בטבלה הבאה יש נתונים על זרימת הדם לחלקי הגוף השונים במצב מנוחה ובמצב פעילות נמרצת. הסבירו את הנתונים.</a:t>
            </a:r>
            <a:endParaRPr lang="en-US" dirty="0" smtClean="0">
              <a:solidFill>
                <a:schemeClr val="tx2"/>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2736530933"/>
              </p:ext>
            </p:extLst>
          </p:nvPr>
        </p:nvGraphicFramePr>
        <p:xfrm>
          <a:off x="1346554" y="1511098"/>
          <a:ext cx="6351588" cy="2493966"/>
        </p:xfrm>
        <a:graphic>
          <a:graphicData uri="http://schemas.openxmlformats.org/drawingml/2006/table">
            <a:tbl>
              <a:tblPr rtl="1" firstRow="1" bandRow="1">
                <a:tableStyleId>{5940675A-B579-460E-94D1-54222C63F5DA}</a:tableStyleId>
              </a:tblPr>
              <a:tblGrid>
                <a:gridCol w="2117196"/>
                <a:gridCol w="2117196"/>
                <a:gridCol w="2117196"/>
              </a:tblGrid>
              <a:tr h="370780">
                <a:tc>
                  <a:txBody>
                    <a:bodyPr/>
                    <a:lstStyle/>
                    <a:p>
                      <a:pPr rtl="1"/>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מנוחה (מ"ל)</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פעילות נמרצת (מ"ל)</a:t>
                      </a:r>
                      <a:endParaRPr lang="he-IL" sz="1800" dirty="0">
                        <a:solidFill>
                          <a:schemeClr val="tx2"/>
                        </a:solidFill>
                      </a:endParaRPr>
                    </a:p>
                  </a:txBody>
                  <a:tcPr marL="91443" marR="91443" marT="45713" marB="45713"/>
                </a:tc>
              </a:tr>
              <a:tr h="370780">
                <a:tc>
                  <a:txBody>
                    <a:bodyPr/>
                    <a:lstStyle/>
                    <a:p>
                      <a:pPr rtl="1"/>
                      <a:r>
                        <a:rPr lang="he-IL" sz="1800" dirty="0" smtClean="0">
                          <a:solidFill>
                            <a:schemeClr val="tx2"/>
                          </a:solidFill>
                        </a:rPr>
                        <a:t>מוח</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700</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700</a:t>
                      </a:r>
                      <a:endParaRPr lang="he-IL" sz="1800" dirty="0">
                        <a:solidFill>
                          <a:schemeClr val="tx2"/>
                        </a:solidFill>
                      </a:endParaRPr>
                    </a:p>
                  </a:txBody>
                  <a:tcPr marL="91443" marR="91443" marT="45713" marB="45713"/>
                </a:tc>
              </a:tr>
              <a:tr h="370780">
                <a:tc>
                  <a:txBody>
                    <a:bodyPr/>
                    <a:lstStyle/>
                    <a:p>
                      <a:pPr rtl="1"/>
                      <a:r>
                        <a:rPr lang="he-IL" sz="1800" dirty="0" smtClean="0">
                          <a:solidFill>
                            <a:schemeClr val="tx2"/>
                          </a:solidFill>
                        </a:rPr>
                        <a:t>שרירים</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1200</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13000</a:t>
                      </a:r>
                      <a:endParaRPr lang="he-IL" sz="1800" dirty="0">
                        <a:solidFill>
                          <a:schemeClr val="tx2"/>
                        </a:solidFill>
                      </a:endParaRPr>
                    </a:p>
                  </a:txBody>
                  <a:tcPr marL="91443" marR="91443" marT="45713" marB="45713"/>
                </a:tc>
              </a:tr>
              <a:tr h="370780">
                <a:tc>
                  <a:txBody>
                    <a:bodyPr/>
                    <a:lstStyle/>
                    <a:p>
                      <a:pPr rtl="1"/>
                      <a:r>
                        <a:rPr lang="he-IL" sz="1800" dirty="0" smtClean="0">
                          <a:solidFill>
                            <a:schemeClr val="tx2"/>
                          </a:solidFill>
                        </a:rPr>
                        <a:t>עור</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700</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2000</a:t>
                      </a:r>
                      <a:endParaRPr lang="he-IL" sz="1800" dirty="0">
                        <a:solidFill>
                          <a:schemeClr val="tx2"/>
                        </a:solidFill>
                      </a:endParaRPr>
                    </a:p>
                  </a:txBody>
                  <a:tcPr marL="91443" marR="91443" marT="45713" marB="45713"/>
                </a:tc>
              </a:tr>
              <a:tr h="370780">
                <a:tc>
                  <a:txBody>
                    <a:bodyPr/>
                    <a:lstStyle/>
                    <a:p>
                      <a:pPr rtl="1"/>
                      <a:r>
                        <a:rPr lang="he-IL" sz="1800" dirty="0" smtClean="0">
                          <a:solidFill>
                            <a:schemeClr val="tx2"/>
                          </a:solidFill>
                        </a:rPr>
                        <a:t>אברים פנימיים</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2500</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1600</a:t>
                      </a:r>
                      <a:endParaRPr lang="he-IL" sz="1800" dirty="0">
                        <a:solidFill>
                          <a:schemeClr val="tx2"/>
                        </a:solidFill>
                      </a:endParaRPr>
                    </a:p>
                  </a:txBody>
                  <a:tcPr marL="91443" marR="91443" marT="45713" marB="45713"/>
                </a:tc>
              </a:tr>
              <a:tr h="640065">
                <a:tc>
                  <a:txBody>
                    <a:bodyPr/>
                    <a:lstStyle/>
                    <a:p>
                      <a:pPr rtl="1"/>
                      <a:r>
                        <a:rPr lang="he-IL" sz="1800" dirty="0" smtClean="0">
                          <a:solidFill>
                            <a:schemeClr val="tx2"/>
                          </a:solidFill>
                        </a:rPr>
                        <a:t>סה"כ</a:t>
                      </a:r>
                      <a:endParaRPr lang="he-IL" sz="1800" dirty="0">
                        <a:solidFill>
                          <a:schemeClr val="tx2"/>
                        </a:solidFill>
                      </a:endParaRPr>
                    </a:p>
                  </a:txBody>
                  <a:tcPr marL="91443" marR="91443" marT="45713" marB="45713"/>
                </a:tc>
                <a:tc>
                  <a:txBody>
                    <a:bodyPr/>
                    <a:lstStyle/>
                    <a:p>
                      <a:pPr rtl="1"/>
                      <a:r>
                        <a:rPr lang="he-IL" sz="1800" dirty="0" smtClean="0">
                          <a:solidFill>
                            <a:schemeClr val="tx2"/>
                          </a:solidFill>
                        </a:rPr>
                        <a:t>5100</a:t>
                      </a:r>
                      <a:endParaRPr lang="he-IL" sz="1800" dirty="0">
                        <a:solidFill>
                          <a:schemeClr val="tx2"/>
                        </a:solidFill>
                      </a:endParaRPr>
                    </a:p>
                  </a:txBody>
                  <a:tcPr marL="91443" marR="91443" marT="45713" marB="45713"/>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smtClean="0">
                          <a:solidFill>
                            <a:schemeClr val="tx2"/>
                          </a:solidFill>
                        </a:rPr>
                        <a:t>17,300</a:t>
                      </a:r>
                    </a:p>
                    <a:p>
                      <a:pPr rtl="1"/>
                      <a:endParaRPr lang="he-IL" sz="1800" dirty="0">
                        <a:solidFill>
                          <a:schemeClr val="tx2"/>
                        </a:solidFill>
                      </a:endParaRPr>
                    </a:p>
                  </a:txBody>
                  <a:tcPr marL="91443" marR="91443" marT="45713" marB="45713"/>
                </a:tc>
              </a:tr>
            </a:tbl>
          </a:graphicData>
        </a:graphic>
      </p:graphicFrame>
      <p:grpSp>
        <p:nvGrpSpPr>
          <p:cNvPr id="3" name="קבוצה 2"/>
          <p:cNvGrpSpPr/>
          <p:nvPr/>
        </p:nvGrpSpPr>
        <p:grpSpPr>
          <a:xfrm>
            <a:off x="1133475" y="4261321"/>
            <a:ext cx="4356100" cy="1831975"/>
            <a:chOff x="1133475" y="4125913"/>
            <a:chExt cx="4356100" cy="1831975"/>
          </a:xfrm>
        </p:grpSpPr>
        <p:sp>
          <p:nvSpPr>
            <p:cNvPr id="70692" name="מלבן 4"/>
            <p:cNvSpPr>
              <a:spLocks noChangeArrowheads="1"/>
            </p:cNvSpPr>
            <p:nvPr/>
          </p:nvSpPr>
          <p:spPr bwMode="auto">
            <a:xfrm>
              <a:off x="1133475" y="5711825"/>
              <a:ext cx="1993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 istockphoto.com/ Mark Buden</a:t>
              </a:r>
              <a:endParaRPr lang="he-IL" sz="1000"/>
            </a:p>
          </p:txBody>
        </p:sp>
        <p:pic>
          <p:nvPicPr>
            <p:cNvPr id="706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4130675"/>
              <a:ext cx="17621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563" y="4125913"/>
              <a:ext cx="1752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95" name="מלבן 4"/>
            <p:cNvSpPr>
              <a:spLocks noChangeArrowheads="1"/>
            </p:cNvSpPr>
            <p:nvPr/>
          </p:nvSpPr>
          <p:spPr bwMode="auto">
            <a:xfrm>
              <a:off x="3233738" y="5702300"/>
              <a:ext cx="22558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 istockphoto.com/ Catherine Yeulet</a:t>
              </a:r>
              <a:endParaRPr lang="he-IL" sz="1000"/>
            </a:p>
          </p:txBody>
        </p:sp>
      </p:grpSp>
      <p:sp>
        <p:nvSpPr>
          <p:cNvPr id="11"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40</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טבלה 9"/>
          <p:cNvGraphicFramePr>
            <a:graphicFrameLocks noGrp="1"/>
          </p:cNvGraphicFramePr>
          <p:nvPr>
            <p:extLst>
              <p:ext uri="{D42A27DB-BD31-4B8C-83A1-F6EECF244321}">
                <p14:modId xmlns:p14="http://schemas.microsoft.com/office/powerpoint/2010/main" val="1988899850"/>
              </p:ext>
            </p:extLst>
          </p:nvPr>
        </p:nvGraphicFramePr>
        <p:xfrm>
          <a:off x="637414" y="692696"/>
          <a:ext cx="7751010" cy="2042076"/>
        </p:xfrm>
        <a:graphic>
          <a:graphicData uri="http://schemas.openxmlformats.org/drawingml/2006/table">
            <a:tbl>
              <a:tblPr rtl="1" firstRow="1" bandRow="1">
                <a:tableStyleId>{5940675A-B579-460E-94D1-54222C63F5DA}</a:tableStyleId>
              </a:tblPr>
              <a:tblGrid>
                <a:gridCol w="2583670"/>
                <a:gridCol w="2583670"/>
                <a:gridCol w="2583670"/>
              </a:tblGrid>
              <a:tr h="281207">
                <a:tc>
                  <a:txBody>
                    <a:bodyPr/>
                    <a:lstStyle/>
                    <a:p>
                      <a:pPr rtl="1"/>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מנוחה (מ"ל)</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פעילות נמרצת (מ"ל)</a:t>
                      </a:r>
                      <a:endParaRPr lang="he-IL" sz="1400" dirty="0">
                        <a:solidFill>
                          <a:schemeClr val="tx2"/>
                        </a:solidFill>
                      </a:endParaRPr>
                    </a:p>
                  </a:txBody>
                  <a:tcPr marL="91443" marR="91443" marT="45713" marB="45713"/>
                </a:tc>
              </a:tr>
              <a:tr h="281207">
                <a:tc>
                  <a:txBody>
                    <a:bodyPr/>
                    <a:lstStyle/>
                    <a:p>
                      <a:pPr rtl="1"/>
                      <a:r>
                        <a:rPr lang="he-IL" sz="1400" dirty="0" smtClean="0">
                          <a:solidFill>
                            <a:schemeClr val="tx2"/>
                          </a:solidFill>
                        </a:rPr>
                        <a:t>מוח</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700</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700</a:t>
                      </a:r>
                      <a:endParaRPr lang="he-IL" sz="1400" dirty="0">
                        <a:solidFill>
                          <a:schemeClr val="tx2"/>
                        </a:solidFill>
                      </a:endParaRPr>
                    </a:p>
                  </a:txBody>
                  <a:tcPr marL="91443" marR="91443" marT="45713" marB="45713"/>
                </a:tc>
              </a:tr>
              <a:tr h="281207">
                <a:tc>
                  <a:txBody>
                    <a:bodyPr/>
                    <a:lstStyle/>
                    <a:p>
                      <a:pPr rtl="1"/>
                      <a:r>
                        <a:rPr lang="he-IL" sz="1400" dirty="0" smtClean="0">
                          <a:solidFill>
                            <a:schemeClr val="tx2"/>
                          </a:solidFill>
                        </a:rPr>
                        <a:t>שרירים</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1200</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13000</a:t>
                      </a:r>
                      <a:endParaRPr lang="he-IL" sz="1400" dirty="0">
                        <a:solidFill>
                          <a:schemeClr val="tx2"/>
                        </a:solidFill>
                      </a:endParaRPr>
                    </a:p>
                  </a:txBody>
                  <a:tcPr marL="91443" marR="91443" marT="45713" marB="45713"/>
                </a:tc>
              </a:tr>
              <a:tr h="281207">
                <a:tc>
                  <a:txBody>
                    <a:bodyPr/>
                    <a:lstStyle/>
                    <a:p>
                      <a:pPr rtl="1"/>
                      <a:r>
                        <a:rPr lang="he-IL" sz="1400" dirty="0" smtClean="0">
                          <a:solidFill>
                            <a:schemeClr val="tx2"/>
                          </a:solidFill>
                        </a:rPr>
                        <a:t>עור</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700</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2000</a:t>
                      </a:r>
                      <a:endParaRPr lang="he-IL" sz="1400" dirty="0">
                        <a:solidFill>
                          <a:schemeClr val="tx2"/>
                        </a:solidFill>
                      </a:endParaRPr>
                    </a:p>
                  </a:txBody>
                  <a:tcPr marL="91443" marR="91443" marT="45713" marB="45713"/>
                </a:tc>
              </a:tr>
              <a:tr h="281207">
                <a:tc>
                  <a:txBody>
                    <a:bodyPr/>
                    <a:lstStyle/>
                    <a:p>
                      <a:pPr rtl="1"/>
                      <a:r>
                        <a:rPr lang="he-IL" sz="1400" dirty="0" smtClean="0">
                          <a:solidFill>
                            <a:schemeClr val="tx2"/>
                          </a:solidFill>
                        </a:rPr>
                        <a:t>אברים פנימיים</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2500</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1600</a:t>
                      </a:r>
                      <a:endParaRPr lang="he-IL" sz="1400" dirty="0">
                        <a:solidFill>
                          <a:schemeClr val="tx2"/>
                        </a:solidFill>
                      </a:endParaRPr>
                    </a:p>
                  </a:txBody>
                  <a:tcPr marL="91443" marR="91443" marT="45713" marB="45713"/>
                </a:tc>
              </a:tr>
              <a:tr h="478062">
                <a:tc>
                  <a:txBody>
                    <a:bodyPr/>
                    <a:lstStyle/>
                    <a:p>
                      <a:pPr rtl="1"/>
                      <a:r>
                        <a:rPr lang="he-IL" sz="1400" dirty="0" smtClean="0">
                          <a:solidFill>
                            <a:schemeClr val="tx2"/>
                          </a:solidFill>
                        </a:rPr>
                        <a:t>סה"כ</a:t>
                      </a:r>
                      <a:endParaRPr lang="he-IL" sz="1400" dirty="0">
                        <a:solidFill>
                          <a:schemeClr val="tx2"/>
                        </a:solidFill>
                      </a:endParaRPr>
                    </a:p>
                  </a:txBody>
                  <a:tcPr marL="91443" marR="91443" marT="45713" marB="45713"/>
                </a:tc>
                <a:tc>
                  <a:txBody>
                    <a:bodyPr/>
                    <a:lstStyle/>
                    <a:p>
                      <a:pPr rtl="1"/>
                      <a:r>
                        <a:rPr lang="he-IL" sz="1400" dirty="0" smtClean="0">
                          <a:solidFill>
                            <a:schemeClr val="tx2"/>
                          </a:solidFill>
                        </a:rPr>
                        <a:t>5100</a:t>
                      </a:r>
                      <a:endParaRPr lang="he-IL" sz="1400" dirty="0">
                        <a:solidFill>
                          <a:schemeClr val="tx2"/>
                        </a:solidFill>
                      </a:endParaRPr>
                    </a:p>
                  </a:txBody>
                  <a:tcPr marL="91443" marR="91443" marT="45713" marB="45713"/>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400" dirty="0" smtClean="0">
                          <a:solidFill>
                            <a:schemeClr val="tx2"/>
                          </a:solidFill>
                        </a:rPr>
                        <a:t>17,300</a:t>
                      </a:r>
                    </a:p>
                    <a:p>
                      <a:pPr rtl="1"/>
                      <a:endParaRPr lang="he-IL" sz="1400" dirty="0">
                        <a:solidFill>
                          <a:schemeClr val="tx2"/>
                        </a:solidFill>
                      </a:endParaRPr>
                    </a:p>
                  </a:txBody>
                  <a:tcPr marL="91443" marR="91443" marT="45713" marB="45713"/>
                </a:tc>
              </a:tr>
            </a:tbl>
          </a:graphicData>
        </a:graphic>
      </p:graphicFrame>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501E08-30D9-42D9-8096-7C2D97995C10}" type="slidenum">
              <a:rPr lang="he-IL" smtClean="0"/>
              <a:pPr fontAlgn="base">
                <a:spcBef>
                  <a:spcPct val="0"/>
                </a:spcBef>
                <a:spcAft>
                  <a:spcPct val="0"/>
                </a:spcAft>
                <a:defRPr/>
              </a:pPr>
              <a:t>41</a:t>
            </a:fld>
            <a:endParaRPr lang="he-IL" dirty="0" smtClean="0"/>
          </a:p>
        </p:txBody>
      </p:sp>
      <p:sp>
        <p:nvSpPr>
          <p:cNvPr id="11269" name="כותרת 5"/>
          <p:cNvSpPr>
            <a:spLocks noGrp="1"/>
          </p:cNvSpPr>
          <p:nvPr>
            <p:ph type="ctrTitle"/>
          </p:nvPr>
        </p:nvSpPr>
        <p:spPr bwMode="auto">
          <a:xfrm>
            <a:off x="107950" y="71438"/>
            <a:ext cx="8450263"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r>
              <a:rPr lang="he-IL"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7" name="Rectangle 12"/>
          <p:cNvSpPr/>
          <p:nvPr/>
        </p:nvSpPr>
        <p:spPr>
          <a:xfrm>
            <a:off x="393700" y="2852936"/>
            <a:ext cx="8196262" cy="370085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בזמן פעילות גופנית, אספקת הדם </a:t>
            </a:r>
            <a:r>
              <a:rPr lang="he-IL" dirty="0" smtClean="0">
                <a:solidFill>
                  <a:schemeClr val="tx1"/>
                </a:solidFill>
              </a:rPr>
              <a:t>לאיברים פעילים (שרירים, עור) עולה, ואספקת הדם לאברים לא פעילים (כגון אברי מערכת העיכול) יורדת. הדבר </a:t>
            </a:r>
            <a:r>
              <a:rPr lang="he-IL" dirty="0">
                <a:solidFill>
                  <a:schemeClr val="tx1"/>
                </a:solidFill>
              </a:rPr>
              <a:t>נעשה בעזרת </a:t>
            </a:r>
            <a:r>
              <a:rPr lang="he-IL" dirty="0" smtClean="0">
                <a:solidFill>
                  <a:schemeClr val="tx1"/>
                </a:solidFill>
              </a:rPr>
              <a:t>הרחבת/כיווץ </a:t>
            </a:r>
            <a:r>
              <a:rPr lang="he-IL" dirty="0">
                <a:solidFill>
                  <a:schemeClr val="tx1"/>
                </a:solidFill>
              </a:rPr>
              <a:t>העורקים המזרימים דם לאברים </a:t>
            </a:r>
            <a:r>
              <a:rPr lang="he-IL" dirty="0" smtClean="0">
                <a:solidFill>
                  <a:schemeClr val="tx1"/>
                </a:solidFill>
              </a:rPr>
              <a:t>השונים.</a:t>
            </a:r>
            <a:r>
              <a:rPr lang="he-IL" dirty="0">
                <a:solidFill>
                  <a:schemeClr val="tx1"/>
                </a:solidFill>
              </a:rPr>
              <a:t> (לכן לא מומלץ לאכול לפני ביצוע פעילות גופנית).</a:t>
            </a:r>
          </a:p>
          <a:p>
            <a:pPr fontAlgn="auto">
              <a:spcBef>
                <a:spcPts val="0"/>
              </a:spcBef>
              <a:spcAft>
                <a:spcPts val="0"/>
              </a:spcAft>
              <a:defRPr/>
            </a:pPr>
            <a:endParaRPr lang="he-IL" dirty="0" smtClean="0">
              <a:solidFill>
                <a:schemeClr val="tx1"/>
              </a:solidFill>
            </a:endParaRPr>
          </a:p>
          <a:p>
            <a:pPr fontAlgn="auto">
              <a:spcBef>
                <a:spcPts val="0"/>
              </a:spcBef>
              <a:spcAft>
                <a:spcPts val="0"/>
              </a:spcAft>
              <a:defRPr/>
            </a:pPr>
            <a:r>
              <a:rPr lang="he-IL" dirty="0" smtClean="0">
                <a:solidFill>
                  <a:schemeClr val="tx1"/>
                </a:solidFill>
              </a:rPr>
              <a:t>חשיבות </a:t>
            </a:r>
            <a:r>
              <a:rPr lang="he-IL" dirty="0">
                <a:solidFill>
                  <a:schemeClr val="tx1"/>
                </a:solidFill>
              </a:rPr>
              <a:t>הדבר היא שבעת פעילות גופנית יש צורך ביותר חמצן בתאי השרירים כדי שהם יוכלו להגביר את קצב הנשימה התאית ולספק יותר אנרגיה להתכווצות. </a:t>
            </a:r>
            <a:r>
              <a:rPr lang="he-IL" dirty="0" smtClean="0">
                <a:solidFill>
                  <a:schemeClr val="tx1"/>
                </a:solidFill>
              </a:rPr>
              <a:t>אפשר </a:t>
            </a:r>
            <a:r>
              <a:rPr lang="he-IL" dirty="0">
                <a:solidFill>
                  <a:schemeClr val="tx1"/>
                </a:solidFill>
              </a:rPr>
              <a:t>גם לראות שתפוקת הלב בזמן פעילות עלתה יותר מפי שלושה לעומת התפוקה במצב מנוחה.</a:t>
            </a:r>
          </a:p>
          <a:p>
            <a:pPr fontAlgn="auto">
              <a:spcBef>
                <a:spcPts val="0"/>
              </a:spcBef>
              <a:spcAft>
                <a:spcPts val="0"/>
              </a:spcAft>
              <a:defRPr/>
            </a:pPr>
            <a:r>
              <a:rPr lang="he-IL" dirty="0" smtClean="0">
                <a:solidFill>
                  <a:schemeClr val="tx1"/>
                </a:solidFill>
              </a:rPr>
              <a:t>הגדלת אספקת </a:t>
            </a:r>
            <a:r>
              <a:rPr lang="he-IL" dirty="0">
                <a:solidFill>
                  <a:schemeClr val="tx1"/>
                </a:solidFill>
              </a:rPr>
              <a:t>הדם </a:t>
            </a:r>
            <a:r>
              <a:rPr lang="he-IL" dirty="0" smtClean="0">
                <a:solidFill>
                  <a:schemeClr val="tx1"/>
                </a:solidFill>
              </a:rPr>
              <a:t>לעור, מאפשרת פיזור יעיל יותר של עודפי החום לסביבה (זהו מנגנון לשמירה על ההומיאוסטזיס = שמירה על טמפרטורת גוף קבועה).</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smtClean="0">
                <a:solidFill>
                  <a:schemeClr val="tx1"/>
                </a:solidFill>
              </a:rPr>
              <a:t>אספקת הדם למוח נשארת קבועה. ירידה באספקת דם למוח עלולה לפגוע בתפקודו ולגרום לסכנת חיים.</a:t>
            </a:r>
            <a:endParaRPr lang="he-IL" dirty="0">
              <a:solidFill>
                <a:schemeClr val="tx1"/>
              </a:solidFill>
            </a:endParaRPr>
          </a:p>
        </p:txBody>
      </p:sp>
      <p:sp>
        <p:nvSpPr>
          <p:cNvPr id="9"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a:fld id="{6D3C5A4C-5CEE-4677-A7D3-BE46523BC328}" type="slidenum">
              <a:rPr lang="he-IL" sz="1100" smtClean="0">
                <a:solidFill>
                  <a:srgbClr val="BFBFBF"/>
                </a:solidFill>
              </a:rPr>
              <a:pPr algn="l"/>
              <a:t>41</a:t>
            </a:fld>
            <a:endParaRPr lang="he-IL" sz="1100" dirty="0" smtClean="0">
              <a:solidFill>
                <a:srgbClr val="BFBFBF"/>
              </a:solidFill>
            </a:endParaRPr>
          </a:p>
        </p:txBody>
      </p:sp>
    </p:spTree>
    <p:extLst>
      <p:ext uri="{BB962C8B-B14F-4D97-AF65-F5344CB8AC3E}">
        <p14:creationId xmlns:p14="http://schemas.microsoft.com/office/powerpoint/2010/main" val="210268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1F7EEB3-0193-4793-9BC4-9F146DB87C19}" type="slidenum">
              <a:rPr lang="he-IL" sz="1800" smtClean="0"/>
              <a:pPr fontAlgn="base">
                <a:spcBef>
                  <a:spcPct val="0"/>
                </a:spcBef>
                <a:spcAft>
                  <a:spcPct val="0"/>
                </a:spcAft>
                <a:defRPr/>
              </a:pPr>
              <a:t>42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chemeClr val="accent3"/>
                </a:solidFill>
                <a:ea typeface="+mn-ea"/>
              </a:rPr>
              <a:t>טרשת העורקים</a:t>
            </a:r>
            <a:endParaRPr lang="he-IL" sz="1800" dirty="0" smtClean="0">
              <a:solidFill>
                <a:schemeClr val="accent3"/>
              </a:solidFill>
            </a:endParaRPr>
          </a:p>
        </p:txBody>
      </p:sp>
      <p:sp>
        <p:nvSpPr>
          <p:cNvPr id="10" name="TextBox 9"/>
          <p:cNvSpPr txBox="1"/>
          <p:nvPr/>
        </p:nvSpPr>
        <p:spPr>
          <a:xfrm>
            <a:off x="247650" y="465138"/>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טרשת היא תופעה של חסימת עורקים על ידי משקעים שומניים. עם הזמן, ההיצרות גורמת לחסימת העורק ולפגיעה קשה באברים עקב אספקת דם לקויה. העורקים העיקריים שנפגעים הם העורקים הכליליים, המספקים דם ללב עצמו, ועורקי המוח. היצרות העורקים שמובילים דם ללב גורמת למחלת לב כלילית. היצרות כלי הדם שמובילים דם למוח גורמת לשבץ מוחי (המתבטא בשיתוק ובהפרעות קשות אחרות).</a:t>
            </a:r>
          </a:p>
          <a:p>
            <a:pPr eaLnBrk="1" hangingPunct="1">
              <a:defRPr/>
            </a:pPr>
            <a:r>
              <a:rPr lang="he-IL" dirty="0" smtClean="0">
                <a:solidFill>
                  <a:prstClr val="black"/>
                </a:solidFill>
              </a:rPr>
              <a:t>מחלות הקשורות לכלי הדם הן גורם התמותה העיקרי בעולם המערבי.</a:t>
            </a:r>
          </a:p>
        </p:txBody>
      </p:sp>
      <p:sp>
        <p:nvSpPr>
          <p:cNvPr id="7" name="TextBox 6"/>
          <p:cNvSpPr txBox="1"/>
          <p:nvPr/>
        </p:nvSpPr>
        <p:spPr>
          <a:xfrm>
            <a:off x="-83642" y="6297613"/>
            <a:ext cx="5519738" cy="5857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 *מידע ותרגול על הכולסטרול והקשר שלו להיווצרות טרשת</a:t>
            </a:r>
          </a:p>
          <a:p>
            <a:pPr eaLnBrk="1" hangingPunct="1">
              <a:defRPr/>
            </a:pPr>
            <a:r>
              <a:rPr lang="he-IL" sz="1600" dirty="0" smtClean="0">
                <a:solidFill>
                  <a:prstClr val="black"/>
                </a:solidFill>
              </a:rPr>
              <a:t> תוכלו למצוא במצגת: רקמת הדם, בפרק העוסק בבדיקות דם.</a:t>
            </a:r>
          </a:p>
        </p:txBody>
      </p:sp>
      <p:pic>
        <p:nvPicPr>
          <p:cNvPr id="7475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563813"/>
            <a:ext cx="26654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35013" y="5462588"/>
            <a:ext cx="2849562" cy="6477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dirty="0" smtClean="0">
                <a:solidFill>
                  <a:prstClr val="black"/>
                </a:solidFill>
              </a:rPr>
              <a:t>חתך אורך בעורק שנחסם </a:t>
            </a:r>
          </a:p>
          <a:p>
            <a:pPr algn="ctr" eaLnBrk="1" hangingPunct="1">
              <a:defRPr/>
            </a:pPr>
            <a:r>
              <a:rPr lang="he-IL" dirty="0" smtClean="0">
                <a:solidFill>
                  <a:prstClr val="black"/>
                </a:solidFill>
              </a:rPr>
              <a:t>לחלוטין במשקעים </a:t>
            </a:r>
            <a:r>
              <a:rPr lang="he-IL" noProof="1" smtClean="0">
                <a:solidFill>
                  <a:prstClr val="black"/>
                </a:solidFill>
              </a:rPr>
              <a:t>טרשתיים</a:t>
            </a:r>
            <a:r>
              <a:rPr lang="he-IL" dirty="0" smtClean="0">
                <a:solidFill>
                  <a:prstClr val="black"/>
                </a:solidFill>
              </a:rPr>
              <a:t> </a:t>
            </a:r>
          </a:p>
        </p:txBody>
      </p:sp>
      <p:sp>
        <p:nvSpPr>
          <p:cNvPr id="74761" name="מלבן 1"/>
          <p:cNvSpPr>
            <a:spLocks noChangeArrowheads="1"/>
          </p:cNvSpPr>
          <p:nvPr/>
        </p:nvSpPr>
        <p:spPr bwMode="auto">
          <a:xfrm>
            <a:off x="1020763" y="5340350"/>
            <a:ext cx="1839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CDC/ Dr. Edwin P. Ewing, Jr.</a:t>
            </a:r>
          </a:p>
        </p:txBody>
      </p:sp>
      <p:pic>
        <p:nvPicPr>
          <p:cNvPr id="7476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138" y="2260600"/>
            <a:ext cx="244792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3" name="מלבן 1"/>
          <p:cNvSpPr>
            <a:spLocks noChangeArrowheads="1"/>
          </p:cNvSpPr>
          <p:nvPr/>
        </p:nvSpPr>
        <p:spPr bwMode="auto">
          <a:xfrm>
            <a:off x="6300788" y="6467475"/>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 istockphoto.com/jack0m</a:t>
            </a:r>
            <a:endParaRPr lang="he-IL" sz="1000">
              <a:solidFill>
                <a:srgbClr val="000000"/>
              </a:solidFill>
            </a:endParaRPr>
          </a:p>
        </p:txBody>
      </p:sp>
      <p:sp>
        <p:nvSpPr>
          <p:cNvPr id="14" name="TextBox 13"/>
          <p:cNvSpPr txBox="1"/>
          <p:nvPr/>
        </p:nvSpPr>
        <p:spPr>
          <a:xfrm>
            <a:off x="3779838" y="2571750"/>
            <a:ext cx="3624262"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dirty="0" smtClean="0">
                <a:solidFill>
                  <a:prstClr val="black"/>
                </a:solidFill>
              </a:rPr>
              <a:t>עורק תקין</a:t>
            </a:r>
          </a:p>
        </p:txBody>
      </p:sp>
      <p:sp>
        <p:nvSpPr>
          <p:cNvPr id="12" name="TextBox 11"/>
          <p:cNvSpPr txBox="1"/>
          <p:nvPr/>
        </p:nvSpPr>
        <p:spPr>
          <a:xfrm>
            <a:off x="2786063" y="4803775"/>
            <a:ext cx="3624262"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עורקים </a:t>
            </a:r>
            <a:r>
              <a:rPr lang="he-IL" dirty="0" smtClean="0"/>
              <a:t>שיש בהם </a:t>
            </a:r>
            <a:r>
              <a:rPr lang="he-IL" dirty="0" smtClean="0">
                <a:solidFill>
                  <a:prstClr val="black"/>
                </a:solidFill>
              </a:rPr>
              <a:t>טרשת</a:t>
            </a:r>
          </a:p>
          <a:p>
            <a:pPr eaLnBrk="1" hangingPunct="1">
              <a:defRPr/>
            </a:pPr>
            <a:r>
              <a:rPr lang="he-IL" dirty="0" smtClean="0">
                <a:solidFill>
                  <a:prstClr val="black"/>
                </a:solidFill>
              </a:rPr>
              <a:t> בשלבי התפתחות שונים</a:t>
            </a:r>
          </a:p>
        </p:txBody>
      </p:sp>
      <p:sp>
        <p:nvSpPr>
          <p:cNvPr id="15"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42</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ECA38D9-98ED-4D75-9C7A-CD1873FD7E34}" type="slidenum">
              <a:rPr lang="he-IL" sz="1800" smtClean="0"/>
              <a:pPr fontAlgn="base">
                <a:spcBef>
                  <a:spcPct val="0"/>
                </a:spcBef>
                <a:spcAft>
                  <a:spcPct val="0"/>
                </a:spcAft>
                <a:defRPr/>
              </a:pPr>
              <a:t>43</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טיפול בטרשת</a:t>
            </a:r>
            <a:endParaRPr lang="he-IL" sz="1800" dirty="0" smtClean="0"/>
          </a:p>
        </p:txBody>
      </p:sp>
      <p:grpSp>
        <p:nvGrpSpPr>
          <p:cNvPr id="75782" name="קבוצה 1"/>
          <p:cNvGrpSpPr>
            <a:grpSpLocks/>
          </p:cNvGrpSpPr>
          <p:nvPr/>
        </p:nvGrpSpPr>
        <p:grpSpPr bwMode="auto">
          <a:xfrm>
            <a:off x="2466975" y="3933825"/>
            <a:ext cx="3819525" cy="2600325"/>
            <a:chOff x="2467768" y="3573016"/>
            <a:chExt cx="3819525" cy="2600325"/>
          </a:xfrm>
        </p:grpSpPr>
        <p:pic>
          <p:nvPicPr>
            <p:cNvPr id="757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768" y="3573016"/>
              <a:ext cx="38195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מלבן 4"/>
            <p:cNvSpPr>
              <a:spLocks noChangeArrowheads="1"/>
            </p:cNvSpPr>
            <p:nvPr/>
          </p:nvSpPr>
          <p:spPr bwMode="auto">
            <a:xfrm>
              <a:off x="2467768" y="5805264"/>
              <a:ext cx="19944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 istockphoto.com/ Richard Lee</a:t>
              </a:r>
              <a:endParaRPr lang="he-IL" sz="1000">
                <a:solidFill>
                  <a:srgbClr val="000000"/>
                </a:solidFill>
              </a:endParaRPr>
            </a:p>
          </p:txBody>
        </p:sp>
      </p:grpSp>
      <p:sp>
        <p:nvSpPr>
          <p:cNvPr id="8" name="TextBox 7"/>
          <p:cNvSpPr txBox="1"/>
          <p:nvPr/>
        </p:nvSpPr>
        <p:spPr>
          <a:xfrm>
            <a:off x="227013" y="500063"/>
            <a:ext cx="8183562" cy="3416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אם נוצרת טרשת בעורק כלילי המספק דם לשריר הלב עצמו, האזור בשריר הלב המקבל אספקת דם מהעורק החסום עלול להיפגע, דבר העלול לגרום להתפתחות מחלת לב הידועה בשם תעוקת לב (אנגינה פקטוריס). חסימה מלאה עלולה לגרום להתקף לב ולסיכון החיים.</a:t>
            </a:r>
          </a:p>
          <a:p>
            <a:pPr eaLnBrk="1" hangingPunct="1">
              <a:defRPr/>
            </a:pPr>
            <a:endParaRPr lang="he-IL" dirty="0" smtClean="0"/>
          </a:p>
          <a:p>
            <a:pPr eaLnBrk="1" hangingPunct="1">
              <a:defRPr/>
            </a:pPr>
            <a:r>
              <a:rPr lang="he-IL" u="sng" dirty="0" smtClean="0"/>
              <a:t>על מנת למנוע התקף לב אפשר לעשות כמה פעולות ובהן</a:t>
            </a:r>
            <a:r>
              <a:rPr lang="he-IL" dirty="0" smtClean="0"/>
              <a:t>:</a:t>
            </a:r>
          </a:p>
          <a:p>
            <a:pPr marL="285750" indent="-285750" eaLnBrk="1" hangingPunct="1">
              <a:buFont typeface="Wingdings" pitchFamily="2" charset="2"/>
              <a:buChar char="§"/>
              <a:defRPr/>
            </a:pPr>
            <a:r>
              <a:rPr lang="he-IL" dirty="0" smtClean="0"/>
              <a:t>נטילת תרופות המרחיבות את כלי הדם.</a:t>
            </a:r>
          </a:p>
          <a:p>
            <a:pPr marL="285750" indent="-285750" eaLnBrk="1" hangingPunct="1">
              <a:buFont typeface="Wingdings" pitchFamily="2" charset="2"/>
              <a:buChar char="§"/>
              <a:defRPr/>
            </a:pPr>
            <a:r>
              <a:rPr lang="he-IL" dirty="0" smtClean="0"/>
              <a:t>פתיחת החסימה בעזרת בלון ומניעת חסימה בעתיד בעזרת החדרת תומכן: </a:t>
            </a:r>
          </a:p>
          <a:p>
            <a:pPr eaLnBrk="1" hangingPunct="1">
              <a:defRPr/>
            </a:pPr>
            <a:r>
              <a:rPr lang="he-IL" dirty="0"/>
              <a:t> </a:t>
            </a:r>
            <a:r>
              <a:rPr lang="he-IL" dirty="0" smtClean="0"/>
              <a:t>   בעזרת צנתור (הכנסת צינור לתוך עורק, עד הלב) אפשר לאתר את העורק הכלילי </a:t>
            </a:r>
          </a:p>
          <a:p>
            <a:pPr eaLnBrk="1" hangingPunct="1">
              <a:defRPr/>
            </a:pPr>
            <a:r>
              <a:rPr lang="he-IL" dirty="0" smtClean="0"/>
              <a:t>    החסום ולפתוח </a:t>
            </a:r>
            <a:r>
              <a:rPr lang="he-IL" dirty="0" smtClean="0">
                <a:solidFill>
                  <a:prstClr val="black"/>
                </a:solidFill>
              </a:rPr>
              <a:t>את החסימה בעזרת ניפוח בלון צנתור. כמו כן, במקרים רבים מחדירים </a:t>
            </a:r>
          </a:p>
          <a:p>
            <a:pPr eaLnBrk="1" hangingPunct="1">
              <a:defRPr/>
            </a:pPr>
            <a:r>
              <a:rPr lang="he-IL" dirty="0" smtClean="0">
                <a:solidFill>
                  <a:prstClr val="black"/>
                </a:solidFill>
              </a:rPr>
              <a:t>    תומכן (סטנט) התומך בכלִי הדם מבפנים, ושומר שהוא יהיה פתוח לזרימת דם. </a:t>
            </a:r>
          </a:p>
          <a:p>
            <a:pPr marL="285750" indent="-285750" eaLnBrk="1" hangingPunct="1">
              <a:buFont typeface="Wingdings" pitchFamily="2" charset="2"/>
              <a:buChar char="§"/>
              <a:defRPr/>
            </a:pPr>
            <a:r>
              <a:rPr lang="he-IL" dirty="0" smtClean="0">
                <a:solidFill>
                  <a:prstClr val="black"/>
                </a:solidFill>
              </a:rPr>
              <a:t>נטילת תרופות המעכבות את קרישת הדם.</a:t>
            </a:r>
          </a:p>
          <a:p>
            <a:pPr marL="285750" indent="-285750" eaLnBrk="1" hangingPunct="1">
              <a:buFont typeface="Wingdings" pitchFamily="2" charset="2"/>
              <a:buChar char="§"/>
              <a:defRPr/>
            </a:pPr>
            <a:r>
              <a:rPr lang="he-IL" dirty="0" smtClean="0">
                <a:solidFill>
                  <a:prstClr val="black"/>
                </a:solidFill>
              </a:rPr>
              <a:t>ניתוח מעקפים.</a:t>
            </a:r>
          </a:p>
        </p:txBody>
      </p:sp>
      <p:sp>
        <p:nvSpPr>
          <p:cNvPr id="10"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43</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13:</a:t>
            </a:r>
            <a:r>
              <a:rPr lang="he-IL" dirty="0" smtClean="0">
                <a:solidFill>
                  <a:schemeClr val="tx2"/>
                </a:solidFill>
              </a:rPr>
              <a:t> בגרות</a:t>
            </a:r>
            <a:r>
              <a:rPr lang="he-IL" dirty="0" smtClean="0">
                <a:solidFill>
                  <a:schemeClr val="tx2"/>
                </a:solidFill>
                <a:latin typeface="Times New Roman" pitchFamily="18" charset="0"/>
                <a:cs typeface="Times New Roman" pitchFamily="18" charset="0"/>
              </a:rPr>
              <a:t> </a:t>
            </a:r>
            <a:r>
              <a:rPr lang="he-IL" dirty="0" smtClean="0">
                <a:solidFill>
                  <a:schemeClr val="tx2"/>
                </a:solidFill>
              </a:rPr>
              <a:t>תשס"א</a:t>
            </a:r>
            <a:endParaRPr lang="he-IL" dirty="0">
              <a:solidFill>
                <a:schemeClr val="tx2"/>
              </a:solidFill>
            </a:endParaRPr>
          </a:p>
          <a:p>
            <a:pPr eaLnBrk="1" hangingPunct="1">
              <a:defRPr/>
            </a:pPr>
            <a:r>
              <a:rPr lang="he-IL" dirty="0">
                <a:solidFill>
                  <a:schemeClr val="tx2"/>
                </a:solidFill>
              </a:rPr>
              <a:t>לאנשים הסובלים מטרשת עורקים </a:t>
            </a:r>
            <a:r>
              <a:rPr lang="he-IL" dirty="0" smtClean="0">
                <a:solidFill>
                  <a:schemeClr val="tx2"/>
                </a:solidFill>
              </a:rPr>
              <a:t>נהוג </a:t>
            </a:r>
            <a:r>
              <a:rPr lang="he-IL" dirty="0">
                <a:solidFill>
                  <a:schemeClr val="tx2"/>
                </a:solidFill>
              </a:rPr>
              <a:t>לתת מינון מבוקר של תרופה </a:t>
            </a:r>
            <a:r>
              <a:rPr lang="he-IL" dirty="0" smtClean="0">
                <a:solidFill>
                  <a:schemeClr val="tx2"/>
                </a:solidFill>
              </a:rPr>
              <a:t>המעכבת </a:t>
            </a:r>
            <a:r>
              <a:rPr lang="he-IL" dirty="0">
                <a:solidFill>
                  <a:schemeClr val="tx2"/>
                </a:solidFill>
              </a:rPr>
              <a:t>את קרישת הדם.</a:t>
            </a:r>
          </a:p>
          <a:p>
            <a:pPr eaLnBrk="1" hangingPunct="1">
              <a:defRPr/>
            </a:pPr>
            <a:r>
              <a:rPr lang="he-IL" dirty="0" smtClean="0">
                <a:solidFill>
                  <a:schemeClr val="tx2"/>
                </a:solidFill>
              </a:rPr>
              <a:t>א. מדוע </a:t>
            </a:r>
            <a:r>
              <a:rPr lang="he-IL" dirty="0">
                <a:solidFill>
                  <a:schemeClr val="tx2"/>
                </a:solidFill>
              </a:rPr>
              <a:t>נותנים את התרופה לאנשים הסובלים מטרשת עורקים? </a:t>
            </a:r>
            <a:r>
              <a:rPr lang="he-IL" dirty="0" smtClean="0">
                <a:solidFill>
                  <a:schemeClr val="tx2"/>
                </a:solidFill>
              </a:rPr>
              <a:t>הסבירו.</a:t>
            </a:r>
            <a:endParaRPr lang="he-IL" dirty="0">
              <a:solidFill>
                <a:schemeClr val="tx2"/>
              </a:solidFill>
            </a:endParaRPr>
          </a:p>
          <a:p>
            <a:pPr eaLnBrk="1" hangingPunct="1">
              <a:defRPr/>
            </a:pPr>
            <a:r>
              <a:rPr lang="he-IL" dirty="0" smtClean="0">
                <a:solidFill>
                  <a:schemeClr val="tx2"/>
                </a:solidFill>
              </a:rPr>
              <a:t>ב. אנשים הנוטלים </a:t>
            </a:r>
            <a:r>
              <a:rPr lang="he-IL" dirty="0">
                <a:solidFill>
                  <a:schemeClr val="tx2"/>
                </a:solidFill>
              </a:rPr>
              <a:t>את התרופה חייבים להפסיק </a:t>
            </a:r>
            <a:r>
              <a:rPr lang="he-IL" dirty="0" smtClean="0">
                <a:solidFill>
                  <a:schemeClr val="tx2"/>
                </a:solidFill>
              </a:rPr>
              <a:t>ליטול </a:t>
            </a:r>
            <a:r>
              <a:rPr lang="he-IL" dirty="0">
                <a:solidFill>
                  <a:schemeClr val="tx2"/>
                </a:solidFill>
              </a:rPr>
              <a:t>אותה לפני שהם עוברים ניתוח, </a:t>
            </a:r>
            <a:endParaRPr lang="he-IL" dirty="0" smtClean="0">
              <a:solidFill>
                <a:schemeClr val="tx2"/>
              </a:solidFill>
            </a:endParaRPr>
          </a:p>
          <a:p>
            <a:pPr eaLnBrk="1" hangingPunct="1">
              <a:defRPr/>
            </a:pPr>
            <a:r>
              <a:rPr lang="he-IL" dirty="0" smtClean="0">
                <a:solidFill>
                  <a:schemeClr val="tx2"/>
                </a:solidFill>
              </a:rPr>
              <a:t>    הסבירו מדוע.</a:t>
            </a:r>
            <a:endParaRPr lang="he-IL" dirty="0">
              <a:solidFill>
                <a:schemeClr val="tx2"/>
              </a:solidFill>
            </a:endParaRPr>
          </a:p>
          <a:p>
            <a:pPr eaLnBrk="1" hangingPunct="1">
              <a:defRPr/>
            </a:pPr>
            <a:endParaRPr lang="he-IL" dirty="0" smtClean="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7539863-47E4-40E5-B973-5FEF8F06C485}" type="slidenum">
              <a:rPr lang="he-IL" sz="1800" smtClean="0"/>
              <a:pPr fontAlgn="base">
                <a:spcBef>
                  <a:spcPct val="0"/>
                </a:spcBef>
                <a:spcAft>
                  <a:spcPct val="0"/>
                </a:spcAft>
                <a:defRPr/>
              </a:pPr>
              <a:t>44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13: טרשת עורקים</a:t>
            </a:r>
            <a:endParaRPr lang="he-IL" sz="1800" dirty="0" smtClean="0"/>
          </a:p>
        </p:txBody>
      </p:sp>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44</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13:</a:t>
            </a:r>
            <a:r>
              <a:rPr lang="he-IL" dirty="0" smtClean="0">
                <a:solidFill>
                  <a:srgbClr val="1F497D"/>
                </a:solidFill>
              </a:rPr>
              <a:t> בגרות</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תשס"א</a:t>
            </a:r>
            <a:endParaRPr lang="he-IL" dirty="0">
              <a:solidFill>
                <a:srgbClr val="1F497D"/>
              </a:solidFill>
            </a:endParaRPr>
          </a:p>
          <a:p>
            <a:pPr eaLnBrk="1" hangingPunct="1">
              <a:defRPr/>
            </a:pPr>
            <a:r>
              <a:rPr lang="he-IL" dirty="0" smtClean="0">
                <a:solidFill>
                  <a:schemeClr val="tx2"/>
                </a:solidFill>
              </a:rPr>
              <a:t>לאנשים הסובלים מטרשת עורקים נהוג לתת מינון מבוקר של תרופה המעכבת את קרישת הדם.</a:t>
            </a:r>
          </a:p>
          <a:p>
            <a:pPr eaLnBrk="1" hangingPunct="1">
              <a:defRPr/>
            </a:pPr>
            <a:r>
              <a:rPr lang="he-IL" dirty="0" smtClean="0">
                <a:solidFill>
                  <a:schemeClr val="tx2"/>
                </a:solidFill>
              </a:rPr>
              <a:t>א. מדוע נותנים את התרופה לאנשים הסובלים מטרשת עורקים? הסבירו.</a:t>
            </a:r>
          </a:p>
          <a:p>
            <a:pPr eaLnBrk="1" hangingPunct="1">
              <a:defRPr/>
            </a:pPr>
            <a:r>
              <a:rPr lang="he-IL" dirty="0" smtClean="0">
                <a:solidFill>
                  <a:schemeClr val="tx2"/>
                </a:solidFill>
              </a:rPr>
              <a:t>ב. אנשים הנוטלים את התרופה חייבים להפסיק ליטול אותה לפני שהם עוברים ניתוח, </a:t>
            </a:r>
          </a:p>
          <a:p>
            <a:pPr eaLnBrk="1" hangingPunct="1">
              <a:defRPr/>
            </a:pPr>
            <a:r>
              <a:rPr lang="he-IL" dirty="0" smtClean="0">
                <a:solidFill>
                  <a:schemeClr val="tx2"/>
                </a:solidFill>
              </a:rPr>
              <a:t>    הסבירו מדוע.</a:t>
            </a:r>
          </a:p>
          <a:p>
            <a:pPr eaLnBrk="1" hangingPunct="1">
              <a:defRPr/>
            </a:pPr>
            <a:endParaRPr lang="he-IL" dirty="0" smtClean="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4E242A1-A1C7-4445-BDB2-28B1991B080B}" type="slidenum">
              <a:rPr lang="he-IL" sz="1800" smtClean="0"/>
              <a:pPr fontAlgn="base">
                <a:spcBef>
                  <a:spcPct val="0"/>
                </a:spcBef>
                <a:spcAft>
                  <a:spcPct val="0"/>
                </a:spcAft>
                <a:defRPr/>
              </a:pPr>
              <a:t>45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22250" y="2532063"/>
            <a:ext cx="8196263" cy="23368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68288" indent="-268288" fontAlgn="auto">
              <a:spcBef>
                <a:spcPts val="0"/>
              </a:spcBef>
              <a:spcAft>
                <a:spcPts val="0"/>
              </a:spcAft>
              <a:defRPr/>
            </a:pPr>
            <a:r>
              <a:rPr lang="he-IL" dirty="0">
                <a:solidFill>
                  <a:prstClr val="black"/>
                </a:solidFill>
              </a:rPr>
              <a:t>א. </a:t>
            </a:r>
            <a:r>
              <a:rPr lang="he-IL" dirty="0">
                <a:solidFill>
                  <a:schemeClr val="tx1"/>
                </a:solidFill>
              </a:rPr>
              <a:t>המשקעים הטרשתיים הנוצרים בכלי הדם, יוצרים שטח פנים מחוספס ולא אחיד, וזרימת הדם נפגעת. היתקלות לוחיות הדם, הרגישות למגע, במשקע הטרשתי, עלולה לגרום לתהליך קרישה ולהיווצרות קרישי דם שעלולים להיתקע באזור הטרשת ולחסום כליל את זרימת הדם.  </a:t>
            </a:r>
          </a:p>
          <a:p>
            <a:pPr marL="268288" indent="-268288" fontAlgn="auto">
              <a:spcBef>
                <a:spcPts val="0"/>
              </a:spcBef>
              <a:spcAft>
                <a:spcPts val="0"/>
              </a:spcAft>
              <a:defRPr/>
            </a:pPr>
            <a:r>
              <a:rPr lang="he-IL" dirty="0">
                <a:solidFill>
                  <a:schemeClr val="tx1"/>
                </a:solidFill>
              </a:rPr>
              <a:t>ב. לעתים, ניתוח כרוך בחיתוך רקמות ובפגיעה בכלי דם. תהליך קרישה תקין חיוני למניעת שטפי דם גדולים, העלולים לגרום </a:t>
            </a:r>
            <a:r>
              <a:rPr lang="he-IL" dirty="0">
                <a:solidFill>
                  <a:prstClr val="black"/>
                </a:solidFill>
              </a:rPr>
              <a:t>לאיבוד דם רב ולסכנת חיים. </a:t>
            </a:r>
          </a:p>
        </p:txBody>
      </p:sp>
      <p:sp>
        <p:nvSpPr>
          <p:cNvPr id="8"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95288" y="692150"/>
            <a:ext cx="8280400" cy="5905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מערכת </a:t>
            </a:r>
            <a:r>
              <a:rPr lang="he-IL" dirty="0">
                <a:solidFill>
                  <a:schemeClr val="tx1"/>
                </a:solidFill>
              </a:rPr>
              <a:t>הדם מורכבת משלושה סוגים של כלי דם: עורקים המובילים דם מן הלב אל הגוף</a:t>
            </a:r>
            <a:r>
              <a:rPr lang="en-US" dirty="0">
                <a:solidFill>
                  <a:schemeClr val="tx1"/>
                </a:solidFill>
              </a:rPr>
              <a:t>;</a:t>
            </a:r>
            <a:r>
              <a:rPr lang="he-IL" dirty="0">
                <a:solidFill>
                  <a:schemeClr val="tx1"/>
                </a:solidFill>
              </a:rPr>
              <a:t> </a:t>
            </a:r>
          </a:p>
          <a:p>
            <a:pPr>
              <a:lnSpc>
                <a:spcPct val="150000"/>
              </a:lnSpc>
              <a:defRPr/>
            </a:pPr>
            <a:r>
              <a:rPr lang="he-IL" dirty="0">
                <a:solidFill>
                  <a:schemeClr val="tx1"/>
                </a:solidFill>
              </a:rPr>
              <a:t>  ורידים, שמחזירים דם אל הלב</a:t>
            </a:r>
            <a:r>
              <a:rPr lang="en-US" dirty="0">
                <a:solidFill>
                  <a:schemeClr val="tx1"/>
                </a:solidFill>
              </a:rPr>
              <a:t>;</a:t>
            </a:r>
            <a:r>
              <a:rPr lang="he-IL" dirty="0">
                <a:solidFill>
                  <a:schemeClr val="tx1"/>
                </a:solidFill>
              </a:rPr>
              <a:t> ונימים, שבהם מתבצע מעבר החומרים בין הדם לתאי הגוף.</a:t>
            </a:r>
          </a:p>
          <a:p>
            <a:pPr>
              <a:lnSpc>
                <a:spcPct val="150000"/>
              </a:lnSpc>
              <a:buFontTx/>
              <a:buBlip>
                <a:blip r:embed="rId3"/>
              </a:buBlip>
              <a:defRPr/>
            </a:pPr>
            <a:r>
              <a:rPr lang="he-IL" dirty="0">
                <a:solidFill>
                  <a:schemeClr val="tx1"/>
                </a:solidFill>
              </a:rPr>
              <a:t> התכווצות חדרי הלב מזרימה את הדם אל העורקים. לחץ הדם הוא הלחץ שהדם מפעיל על </a:t>
            </a:r>
          </a:p>
          <a:p>
            <a:pPr>
              <a:lnSpc>
                <a:spcPct val="150000"/>
              </a:lnSpc>
              <a:defRPr/>
            </a:pPr>
            <a:r>
              <a:rPr lang="he-IL" dirty="0">
                <a:solidFill>
                  <a:schemeClr val="tx1"/>
                </a:solidFill>
              </a:rPr>
              <a:t>  דופן כלי הדם והוא הגבוה </a:t>
            </a:r>
            <a:r>
              <a:rPr lang="he-IL" dirty="0">
                <a:solidFill>
                  <a:prstClr val="black"/>
                </a:solidFill>
              </a:rPr>
              <a:t>ביותר בעורקים, ויורד בהדרגה לאורך העורקיקים, הנימים, </a:t>
            </a:r>
          </a:p>
          <a:p>
            <a:pPr>
              <a:lnSpc>
                <a:spcPct val="150000"/>
              </a:lnSpc>
              <a:defRPr/>
            </a:pPr>
            <a:r>
              <a:rPr lang="he-IL" dirty="0">
                <a:solidFill>
                  <a:prstClr val="black"/>
                </a:solidFill>
              </a:rPr>
              <a:t>  הוורידונים והורידים. </a:t>
            </a:r>
          </a:p>
          <a:p>
            <a:pPr>
              <a:lnSpc>
                <a:spcPct val="150000"/>
              </a:lnSpc>
              <a:buFontTx/>
              <a:buBlip>
                <a:blip r:embed="rId3"/>
              </a:buBlip>
              <a:defRPr/>
            </a:pPr>
            <a:r>
              <a:rPr lang="he-IL" dirty="0">
                <a:solidFill>
                  <a:prstClr val="black"/>
                </a:solidFill>
              </a:rPr>
              <a:t> </a:t>
            </a:r>
            <a:r>
              <a:rPr lang="he-IL" dirty="0">
                <a:solidFill>
                  <a:schemeClr val="tx1"/>
                </a:solidFill>
              </a:rPr>
              <a:t>קצב זרימת הדם מושפע ביחס הפוך מן הקוטר הכולל של כלי הדם מאותו הסוג. בעורקים, </a:t>
            </a:r>
          </a:p>
          <a:p>
            <a:pPr>
              <a:lnSpc>
                <a:spcPct val="150000"/>
              </a:lnSpc>
              <a:defRPr/>
            </a:pPr>
            <a:r>
              <a:rPr lang="he-IL" dirty="0">
                <a:solidFill>
                  <a:schemeClr val="tx1"/>
                </a:solidFill>
              </a:rPr>
              <a:t>  שהקוטר הכולל שלהם הוא הקטן ביותר, הזרימה היא המהירה ביותר, ואילו בנימים,  </a:t>
            </a:r>
          </a:p>
          <a:p>
            <a:pPr>
              <a:lnSpc>
                <a:spcPct val="150000"/>
              </a:lnSpc>
              <a:defRPr/>
            </a:pPr>
            <a:r>
              <a:rPr lang="he-IL" dirty="0">
                <a:solidFill>
                  <a:schemeClr val="tx1"/>
                </a:solidFill>
              </a:rPr>
              <a:t>  שהקוטר הכולל שלהם הוא הגדול ביותר, הזרימה היא האִטית ביותר.</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prstClr val="black"/>
                </a:solidFill>
              </a:rPr>
              <a:t> </a:t>
            </a:r>
            <a:r>
              <a:rPr lang="he-IL" u="sng" dirty="0">
                <a:solidFill>
                  <a:prstClr val="black"/>
                </a:solidFill>
              </a:rPr>
              <a:t>מבנה דופן כלי הדם מותאם לזרימת הדם בהם</a:t>
            </a:r>
            <a:r>
              <a:rPr lang="he-IL" dirty="0">
                <a:solidFill>
                  <a:prstClr val="black"/>
                </a:solidFill>
              </a:rPr>
              <a:t>:</a:t>
            </a:r>
          </a:p>
          <a:p>
            <a:pPr fontAlgn="auto">
              <a:lnSpc>
                <a:spcPct val="150000"/>
              </a:lnSpc>
              <a:spcBef>
                <a:spcPts val="0"/>
              </a:spcBef>
              <a:spcAft>
                <a:spcPts val="0"/>
              </a:spcAft>
              <a:buFontTx/>
              <a:buBlip>
                <a:blip r:embed="rId3"/>
              </a:buBlip>
              <a:defRPr/>
            </a:pPr>
            <a:r>
              <a:rPr lang="he-IL" dirty="0">
                <a:solidFill>
                  <a:prstClr val="black"/>
                </a:solidFill>
              </a:rPr>
              <a:t> </a:t>
            </a:r>
            <a:r>
              <a:rPr lang="he-IL" u="sng" dirty="0">
                <a:solidFill>
                  <a:prstClr val="black"/>
                </a:solidFill>
              </a:rPr>
              <a:t>לעורקים</a:t>
            </a:r>
            <a:r>
              <a:rPr lang="he-IL" dirty="0">
                <a:solidFill>
                  <a:prstClr val="black"/>
                </a:solidFill>
              </a:rPr>
              <a:t>, שזרימת הדם בהם מהירה ובלחץ גבוה, יש דפנות עבות, שריריות וגמישות.</a:t>
            </a:r>
          </a:p>
          <a:p>
            <a:pPr fontAlgn="auto">
              <a:lnSpc>
                <a:spcPct val="150000"/>
              </a:lnSpc>
              <a:spcBef>
                <a:spcPts val="0"/>
              </a:spcBef>
              <a:spcAft>
                <a:spcPts val="0"/>
              </a:spcAft>
              <a:defRPr/>
            </a:pPr>
            <a:r>
              <a:rPr lang="he-IL" dirty="0">
                <a:solidFill>
                  <a:prstClr val="black"/>
                </a:solidFill>
              </a:rPr>
              <a:t>  </a:t>
            </a:r>
            <a:r>
              <a:rPr lang="he-IL" dirty="0">
                <a:solidFill>
                  <a:schemeClr val="tx1"/>
                </a:solidFill>
              </a:rPr>
              <a:t>דופנות העורקים מתרחבות עקב הזרמת הדם מן הלב, לאחר מכן הן שבות למצבן הקודם,   </a:t>
            </a:r>
          </a:p>
          <a:p>
            <a:pPr fontAlgn="auto">
              <a:lnSpc>
                <a:spcPct val="150000"/>
              </a:lnSpc>
              <a:spcBef>
                <a:spcPts val="0"/>
              </a:spcBef>
              <a:spcAft>
                <a:spcPts val="0"/>
              </a:spcAft>
              <a:defRPr/>
            </a:pPr>
            <a:r>
              <a:rPr lang="he-IL" dirty="0">
                <a:solidFill>
                  <a:schemeClr val="tx1"/>
                </a:solidFill>
              </a:rPr>
              <a:t>  ומזרימות את הדם הלאה. בהתאמה, לחץ הדם בעורקים עולה (לחץ סיסטולי) ויורד (לחץ </a:t>
            </a:r>
          </a:p>
          <a:p>
            <a:pPr fontAlgn="auto">
              <a:lnSpc>
                <a:spcPct val="150000"/>
              </a:lnSpc>
              <a:spcBef>
                <a:spcPts val="0"/>
              </a:spcBef>
              <a:spcAft>
                <a:spcPts val="0"/>
              </a:spcAft>
              <a:defRPr/>
            </a:pPr>
            <a:r>
              <a:rPr lang="he-IL" dirty="0">
                <a:solidFill>
                  <a:schemeClr val="tx1"/>
                </a:solidFill>
              </a:rPr>
              <a:t>  דיאסטולי) במחזוריות. השינויים בקוטר העורקים מתבטאים בדופק. </a:t>
            </a:r>
          </a:p>
          <a:p>
            <a:pPr>
              <a:lnSpc>
                <a:spcPct val="150000"/>
              </a:lnSpc>
              <a:defRPr/>
            </a:pPr>
            <a:endParaRPr lang="he-IL" dirty="0">
              <a:solidFill>
                <a:schemeClr val="tx1"/>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A3DE8093-2492-4F15-9ED2-05A3CCD0E103}" type="slidenum">
              <a:rPr lang="he-IL"/>
              <a:pPr>
                <a:defRPr/>
              </a:pPr>
              <a:t>46</a:t>
            </a:fld>
            <a:endParaRPr lang="he-IL" dirty="0"/>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chemeClr val="accent3"/>
                </a:solidFill>
                <a:ea typeface="+mn-ea"/>
              </a:rPr>
              <a:t>סיכום</a:t>
            </a:r>
            <a:endParaRPr lang="he-IL" sz="1800" b="1" dirty="0">
              <a:solidFill>
                <a:schemeClr val="accent3"/>
              </a:solidFill>
              <a:ea typeface="+mn-ea"/>
            </a:endParaRPr>
          </a:p>
        </p:txBody>
      </p:sp>
      <p:sp>
        <p:nvSpPr>
          <p:cNvPr id="6"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95288" y="692150"/>
            <a:ext cx="8280400" cy="504110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u="sng" dirty="0">
                <a:solidFill>
                  <a:schemeClr val="tx1"/>
                </a:solidFill>
              </a:rPr>
              <a:t> לוורידים ולנימים</a:t>
            </a:r>
            <a:r>
              <a:rPr lang="he-IL" dirty="0">
                <a:solidFill>
                  <a:schemeClr val="tx1"/>
                </a:solidFill>
              </a:rPr>
              <a:t>, שזרימת הדם בהם אִטית ובלחץ נמוך, יש דפנות דקות וגמישות פחות.</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דופן </a:t>
            </a:r>
            <a:r>
              <a:rPr lang="he-IL" u="sng" dirty="0">
                <a:solidFill>
                  <a:schemeClr val="tx1"/>
                </a:solidFill>
              </a:rPr>
              <a:t>הנימים,</a:t>
            </a:r>
            <a:r>
              <a:rPr lang="he-IL" dirty="0">
                <a:solidFill>
                  <a:schemeClr val="tx1"/>
                </a:solidFill>
              </a:rPr>
              <a:t> הבנויה משכבת תאים אחת, ומהירות הזרימה הנמוכה בהם, מסייעים למעבר </a:t>
            </a:r>
          </a:p>
          <a:p>
            <a:pPr>
              <a:lnSpc>
                <a:spcPct val="150000"/>
              </a:lnSpc>
              <a:defRPr/>
            </a:pPr>
            <a:r>
              <a:rPr lang="he-IL" dirty="0">
                <a:solidFill>
                  <a:schemeClr val="tx1"/>
                </a:solidFill>
              </a:rPr>
              <a:t>  יעיל של חומרים בין הדם לתאים.</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החזרת הדם ללב דרך הוורידים, לעתים נגד כוח הכובד, נעשית בעזרת התכווצות שרירי </a:t>
            </a:r>
          </a:p>
          <a:p>
            <a:pPr>
              <a:lnSpc>
                <a:spcPct val="150000"/>
              </a:lnSpc>
              <a:defRPr/>
            </a:pPr>
            <a:r>
              <a:rPr lang="he-IL" dirty="0">
                <a:solidFill>
                  <a:schemeClr val="tx1"/>
                </a:solidFill>
              </a:rPr>
              <a:t>  השלד, השאיבה של הלב, ושסתומים חד-כיווניים המאפשרים זרימה רק לכיוון הלב.</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כמות הדם המוזרמת לאברים השונים משתנה על פי מצב פעילותם, דרך כיווץ או הרפיה של  </a:t>
            </a:r>
          </a:p>
          <a:p>
            <a:pPr>
              <a:lnSpc>
                <a:spcPct val="150000"/>
              </a:lnSpc>
              <a:defRPr/>
            </a:pPr>
            <a:r>
              <a:rPr lang="he-IL" dirty="0">
                <a:solidFill>
                  <a:schemeClr val="tx1"/>
                </a:solidFill>
              </a:rPr>
              <a:t>  העורקיקים המובילים דם אל אברים אלו. מנגנון מרכזי </a:t>
            </a:r>
            <a:r>
              <a:rPr lang="he-IL" dirty="0" smtClean="0">
                <a:solidFill>
                  <a:schemeClr val="tx1"/>
                </a:solidFill>
              </a:rPr>
              <a:t>(גירוי עצבי המגיע מהמוח) ומנגנון    </a:t>
            </a:r>
          </a:p>
          <a:p>
            <a:pPr>
              <a:lnSpc>
                <a:spcPct val="150000"/>
              </a:lnSpc>
              <a:defRPr/>
            </a:pPr>
            <a:r>
              <a:rPr lang="he-IL" smtClean="0">
                <a:solidFill>
                  <a:schemeClr val="tx1"/>
                </a:solidFill>
              </a:rPr>
              <a:t>  מקומי </a:t>
            </a:r>
            <a:r>
              <a:rPr lang="he-IL" dirty="0" smtClean="0">
                <a:solidFill>
                  <a:schemeClr val="tx1"/>
                </a:solidFill>
              </a:rPr>
              <a:t>(חומרים המופרשים מהרקמות ומדופן כלי הדם) מווסתים </a:t>
            </a:r>
            <a:r>
              <a:rPr lang="he-IL" dirty="0">
                <a:solidFill>
                  <a:schemeClr val="tx1"/>
                </a:solidFill>
              </a:rPr>
              <a:t>את זרימת </a:t>
            </a:r>
            <a:r>
              <a:rPr lang="he-IL" dirty="0" smtClean="0">
                <a:solidFill>
                  <a:schemeClr val="tx1"/>
                </a:solidFill>
              </a:rPr>
              <a:t>הדם </a:t>
            </a:r>
            <a:r>
              <a:rPr lang="he-IL" dirty="0">
                <a:solidFill>
                  <a:schemeClr val="tx1"/>
                </a:solidFill>
              </a:rPr>
              <a:t>לאברים.</a:t>
            </a: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EF65348D-A613-4071-954D-1E0300C51E03}" type="slidenum">
              <a:rPr lang="he-IL"/>
              <a:pPr>
                <a:defRPr/>
              </a:pPr>
              <a:t>47</a:t>
            </a:fld>
            <a:endParaRPr lang="he-IL" dirty="0"/>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chemeClr val="accent3"/>
                </a:solidFill>
                <a:ea typeface="+mn-ea"/>
              </a:rPr>
              <a:t>סיכום</a:t>
            </a:r>
            <a:endParaRPr lang="he-IL" sz="1800" b="1" dirty="0">
              <a:solidFill>
                <a:schemeClr val="accent3"/>
              </a:solidFill>
              <a:ea typeface="+mn-ea"/>
            </a:endParaRPr>
          </a:p>
        </p:txBody>
      </p:sp>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47</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48</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14: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48</a:t>
            </a:fld>
            <a:endParaRPr lang="he-IL" sz="1100" dirty="0" smtClean="0">
              <a:solidFill>
                <a:srgbClr val="BFBFBF"/>
              </a:solidFill>
            </a:endParaRPr>
          </a:p>
        </p:txBody>
      </p:sp>
      <p:sp>
        <p:nvSpPr>
          <p:cNvPr id="8" name="TextBox 7"/>
          <p:cNvSpPr txBox="1"/>
          <p:nvPr/>
        </p:nvSpPr>
        <p:spPr>
          <a:xfrm>
            <a:off x="971600" y="505703"/>
            <a:ext cx="7646939" cy="3970318"/>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r>
              <a:rPr lang="he-IL" dirty="0">
                <a:solidFill>
                  <a:srgbClr val="1F497D"/>
                </a:solidFill>
                <a:latin typeface="Arial"/>
                <a:cs typeface="Arial"/>
              </a:rPr>
              <a:t>ל</a:t>
            </a:r>
            <a:r>
              <a:rPr lang="he-IL" dirty="0">
                <a:solidFill>
                  <a:schemeClr val="tx2"/>
                </a:solidFill>
                <a:latin typeface="Arial"/>
                <a:cs typeface="Arial"/>
              </a:rPr>
              <a:t>א </a:t>
            </a:r>
            <a:r>
              <a:rPr lang="he-IL" dirty="0" smtClean="0">
                <a:solidFill>
                  <a:schemeClr val="tx2"/>
                </a:solidFill>
                <a:latin typeface="Arial"/>
                <a:cs typeface="Arial"/>
              </a:rPr>
              <a:t>רבים </a:t>
            </a:r>
            <a:r>
              <a:rPr lang="he-IL" dirty="0">
                <a:solidFill>
                  <a:schemeClr val="tx2"/>
                </a:solidFill>
                <a:latin typeface="Arial"/>
                <a:cs typeface="Arial"/>
              </a:rPr>
              <a:t>יודעים, אבל </a:t>
            </a:r>
            <a:r>
              <a:rPr lang="he-IL" dirty="0" smtClean="0">
                <a:solidFill>
                  <a:schemeClr val="tx2"/>
                </a:solidFill>
                <a:latin typeface="Arial"/>
                <a:cs typeface="Arial"/>
              </a:rPr>
              <a:t>בצעירותו </a:t>
            </a:r>
            <a:r>
              <a:rPr lang="he-IL" dirty="0">
                <a:solidFill>
                  <a:schemeClr val="tx2"/>
                </a:solidFill>
                <a:latin typeface="Arial"/>
                <a:cs typeface="Arial"/>
              </a:rPr>
              <a:t>היה </a:t>
            </a:r>
            <a:r>
              <a:rPr lang="he-IL" dirty="0" smtClean="0">
                <a:solidFill>
                  <a:schemeClr val="tx2"/>
                </a:solidFill>
                <a:latin typeface="Arial"/>
                <a:cs typeface="Arial"/>
              </a:rPr>
              <a:t>פופאי כבד </a:t>
            </a:r>
            <a:r>
              <a:rPr lang="he-IL" dirty="0">
                <a:solidFill>
                  <a:schemeClr val="tx2"/>
                </a:solidFill>
                <a:latin typeface="Arial"/>
                <a:cs typeface="Arial"/>
              </a:rPr>
              <a:t>משקל וחובב ג'אנק פוד ידוע.</a:t>
            </a:r>
          </a:p>
          <a:p>
            <a:pPr eaLnBrk="1" hangingPunct="1">
              <a:defRPr/>
            </a:pPr>
            <a:r>
              <a:rPr lang="he-IL" dirty="0" smtClean="0">
                <a:solidFill>
                  <a:schemeClr val="tx2"/>
                </a:solidFill>
                <a:latin typeface="Arial"/>
                <a:cs typeface="Arial"/>
              </a:rPr>
              <a:t>למעשה, הרופאים הזהירו אותו </a:t>
            </a:r>
            <a:r>
              <a:rPr lang="he-IL" dirty="0">
                <a:solidFill>
                  <a:schemeClr val="tx2"/>
                </a:solidFill>
                <a:latin typeface="Arial"/>
                <a:cs typeface="Arial"/>
              </a:rPr>
              <a:t>שהוא עלול </a:t>
            </a:r>
            <a:r>
              <a:rPr lang="he-IL" dirty="0" smtClean="0">
                <a:solidFill>
                  <a:schemeClr val="tx2"/>
                </a:solidFill>
                <a:latin typeface="Arial"/>
                <a:cs typeface="Arial"/>
              </a:rPr>
              <a:t>לחלות</a:t>
            </a:r>
          </a:p>
          <a:p>
            <a:pPr eaLnBrk="1" hangingPunct="1">
              <a:defRPr/>
            </a:pPr>
            <a:r>
              <a:rPr lang="he-IL" dirty="0" smtClean="0">
                <a:solidFill>
                  <a:schemeClr val="tx2"/>
                </a:solidFill>
                <a:latin typeface="Arial"/>
                <a:cs typeface="Arial"/>
              </a:rPr>
              <a:t>בטרשת </a:t>
            </a:r>
            <a:r>
              <a:rPr lang="he-IL" dirty="0">
                <a:solidFill>
                  <a:schemeClr val="tx2"/>
                </a:solidFill>
                <a:latin typeface="Arial"/>
                <a:cs typeface="Arial"/>
              </a:rPr>
              <a:t>עורקים אם לא ישנה את הרגלי התזונה שלו.</a:t>
            </a:r>
          </a:p>
          <a:p>
            <a:pPr eaLnBrk="1" hangingPunct="1">
              <a:defRPr/>
            </a:pPr>
            <a:r>
              <a:rPr lang="he-IL" dirty="0" smtClean="0">
                <a:solidFill>
                  <a:schemeClr val="tx2"/>
                </a:solidFill>
                <a:latin typeface="Arial"/>
                <a:cs typeface="Arial"/>
              </a:rPr>
              <a:t>אוליב, בת </a:t>
            </a:r>
            <a:r>
              <a:rPr lang="he-IL" dirty="0">
                <a:solidFill>
                  <a:schemeClr val="tx2"/>
                </a:solidFill>
                <a:latin typeface="Arial"/>
                <a:cs typeface="Arial"/>
              </a:rPr>
              <a:t>זוגו המפורסמת של פופאי, </a:t>
            </a:r>
            <a:r>
              <a:rPr lang="he-IL" dirty="0" smtClean="0">
                <a:solidFill>
                  <a:schemeClr val="tx2"/>
                </a:solidFill>
                <a:latin typeface="Arial"/>
                <a:cs typeface="Arial"/>
              </a:rPr>
              <a:t>מתמחה </a:t>
            </a:r>
          </a:p>
          <a:p>
            <a:pPr eaLnBrk="1" hangingPunct="1">
              <a:defRPr/>
            </a:pPr>
            <a:r>
              <a:rPr lang="he-IL" dirty="0" smtClean="0">
                <a:solidFill>
                  <a:schemeClr val="tx2"/>
                </a:solidFill>
                <a:latin typeface="Arial"/>
                <a:cs typeface="Arial"/>
              </a:rPr>
              <a:t>ברפואה אלטרנטיבית. היא </a:t>
            </a:r>
            <a:r>
              <a:rPr lang="he-IL" dirty="0">
                <a:solidFill>
                  <a:schemeClr val="tx2"/>
                </a:solidFill>
                <a:latin typeface="Arial"/>
                <a:cs typeface="Arial"/>
              </a:rPr>
              <a:t>הציעה לפופאי לעבור לתזונה </a:t>
            </a:r>
            <a:r>
              <a:rPr lang="en-US" dirty="0" smtClean="0">
                <a:solidFill>
                  <a:schemeClr val="tx2"/>
                </a:solidFill>
                <a:latin typeface="Arial"/>
                <a:cs typeface="Arial"/>
              </a:rPr>
              <a:t/>
            </a:r>
            <a:br>
              <a:rPr lang="en-US" dirty="0" smtClean="0">
                <a:solidFill>
                  <a:schemeClr val="tx2"/>
                </a:solidFill>
                <a:latin typeface="Arial"/>
                <a:cs typeface="Arial"/>
              </a:rPr>
            </a:br>
            <a:r>
              <a:rPr lang="he-IL" dirty="0" smtClean="0">
                <a:solidFill>
                  <a:schemeClr val="tx2"/>
                </a:solidFill>
                <a:latin typeface="Arial"/>
                <a:cs typeface="Arial"/>
              </a:rPr>
              <a:t>המבוססת </a:t>
            </a:r>
            <a:r>
              <a:rPr lang="he-IL" dirty="0">
                <a:solidFill>
                  <a:schemeClr val="tx2"/>
                </a:solidFill>
                <a:latin typeface="Arial"/>
                <a:cs typeface="Arial"/>
              </a:rPr>
              <a:t>לחלוטין על תרד!</a:t>
            </a:r>
          </a:p>
          <a:p>
            <a:pPr eaLnBrk="1" hangingPunct="1">
              <a:defRPr/>
            </a:pPr>
            <a:r>
              <a:rPr lang="he-IL" dirty="0" smtClean="0">
                <a:solidFill>
                  <a:schemeClr val="tx2"/>
                </a:solidFill>
                <a:latin typeface="Arial"/>
                <a:cs typeface="Arial"/>
              </a:rPr>
              <a:t>ואכן, ככל </a:t>
            </a:r>
            <a:r>
              <a:rPr lang="he-IL" dirty="0">
                <a:solidFill>
                  <a:schemeClr val="tx2"/>
                </a:solidFill>
                <a:latin typeface="Arial"/>
                <a:cs typeface="Arial"/>
              </a:rPr>
              <a:t>שעבר הזמן, </a:t>
            </a:r>
            <a:r>
              <a:rPr lang="he-IL" dirty="0" smtClean="0">
                <a:solidFill>
                  <a:schemeClr val="tx2"/>
                </a:solidFill>
                <a:latin typeface="Arial"/>
                <a:cs typeface="Arial"/>
              </a:rPr>
              <a:t>השתפר מצבו של פופאי במידה ניכרת.</a:t>
            </a: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r>
              <a:rPr lang="he-IL" dirty="0" smtClean="0">
                <a:solidFill>
                  <a:schemeClr val="tx2"/>
                </a:solidFill>
                <a:latin typeface="Arial"/>
                <a:cs typeface="Arial"/>
              </a:rPr>
              <a:t>א. מה </a:t>
            </a:r>
            <a:r>
              <a:rPr lang="he-IL" dirty="0">
                <a:solidFill>
                  <a:schemeClr val="tx2"/>
                </a:solidFill>
                <a:latin typeface="Arial"/>
                <a:cs typeface="Arial"/>
              </a:rPr>
              <a:t>הם הטיפולים "</a:t>
            </a:r>
            <a:r>
              <a:rPr lang="he-IL" dirty="0" smtClean="0">
                <a:solidFill>
                  <a:schemeClr val="tx2"/>
                </a:solidFill>
                <a:latin typeface="Arial"/>
                <a:cs typeface="Arial"/>
              </a:rPr>
              <a:t>הקונבנציונליים" </a:t>
            </a:r>
            <a:r>
              <a:rPr lang="he-IL" dirty="0">
                <a:solidFill>
                  <a:schemeClr val="tx2"/>
                </a:solidFill>
                <a:latin typeface="Arial"/>
                <a:cs typeface="Arial"/>
              </a:rPr>
              <a:t>לטרשת עורקים?</a:t>
            </a:r>
          </a:p>
          <a:p>
            <a:pPr eaLnBrk="1" hangingPunct="1">
              <a:defRPr/>
            </a:pPr>
            <a:r>
              <a:rPr lang="he-IL" dirty="0" smtClean="0">
                <a:solidFill>
                  <a:schemeClr val="tx2"/>
                </a:solidFill>
                <a:latin typeface="Arial"/>
                <a:cs typeface="Arial"/>
              </a:rPr>
              <a:t>ב. בהנחה </a:t>
            </a:r>
            <a:r>
              <a:rPr lang="he-IL" dirty="0">
                <a:solidFill>
                  <a:schemeClr val="tx2"/>
                </a:solidFill>
                <a:latin typeface="Arial"/>
                <a:cs typeface="Arial"/>
              </a:rPr>
              <a:t>שלתרד אין יכולות מוכחות להסרת שומנים מכלי דם, </a:t>
            </a:r>
            <a:r>
              <a:rPr lang="he-IL" dirty="0" smtClean="0">
                <a:solidFill>
                  <a:schemeClr val="tx2"/>
                </a:solidFill>
                <a:latin typeface="Arial"/>
                <a:cs typeface="Arial"/>
              </a:rPr>
              <a:t>מהו הדבר</a:t>
            </a:r>
          </a:p>
          <a:p>
            <a:pPr eaLnBrk="1" hangingPunct="1">
              <a:defRPr/>
            </a:pPr>
            <a:r>
              <a:rPr lang="he-IL" dirty="0" smtClean="0">
                <a:solidFill>
                  <a:schemeClr val="tx2"/>
                </a:solidFill>
                <a:latin typeface="Arial"/>
                <a:cs typeface="Arial"/>
              </a:rPr>
              <a:t>    שגרם לשיפור במצבו של פופאי?</a:t>
            </a:r>
          </a:p>
          <a:p>
            <a:pPr eaLnBrk="1" hangingPunct="1">
              <a:defRPr/>
            </a:pPr>
            <a:r>
              <a:rPr lang="he-IL" dirty="0" smtClean="0">
                <a:solidFill>
                  <a:schemeClr val="tx2"/>
                </a:solidFill>
                <a:latin typeface="Arial"/>
                <a:cs typeface="Arial"/>
              </a:rPr>
              <a:t>ג. פופאי </a:t>
            </a:r>
            <a:r>
              <a:rPr lang="he-IL" dirty="0">
                <a:solidFill>
                  <a:schemeClr val="tx2"/>
                </a:solidFill>
                <a:latin typeface="Arial"/>
                <a:cs typeface="Arial"/>
              </a:rPr>
              <a:t>ידוע בזרועותיו החסונות. האם אימון של שרירי הזרוע יכול לשפר את </a:t>
            </a:r>
            <a:endParaRPr lang="he-IL" dirty="0" smtClean="0">
              <a:solidFill>
                <a:schemeClr val="tx2"/>
              </a:solidFill>
              <a:latin typeface="Arial"/>
              <a:cs typeface="Arial"/>
            </a:endParaRPr>
          </a:p>
          <a:p>
            <a:pPr eaLnBrk="1" hangingPunct="1">
              <a:defRPr/>
            </a:pPr>
            <a:r>
              <a:rPr lang="he-IL" dirty="0">
                <a:solidFill>
                  <a:schemeClr val="tx2"/>
                </a:solidFill>
                <a:latin typeface="Arial"/>
                <a:cs typeface="Arial"/>
              </a:rPr>
              <a:t> </a:t>
            </a:r>
            <a:r>
              <a:rPr lang="he-IL" dirty="0" smtClean="0">
                <a:solidFill>
                  <a:schemeClr val="tx2"/>
                </a:solidFill>
                <a:latin typeface="Arial"/>
                <a:cs typeface="Arial"/>
              </a:rPr>
              <a:t>  תפוקת הלב</a:t>
            </a:r>
            <a:r>
              <a:rPr lang="he-IL" dirty="0">
                <a:solidFill>
                  <a:schemeClr val="tx2"/>
                </a:solidFill>
                <a:latin typeface="Arial"/>
                <a:cs typeface="Arial"/>
              </a:rPr>
              <a:t>? </a:t>
            </a:r>
            <a:endParaRPr lang="he-IL" dirty="0" smtClean="0">
              <a:solidFill>
                <a:schemeClr val="tx2"/>
              </a:solidFill>
              <a:latin typeface="Arial"/>
              <a:cs typeface="Arial"/>
            </a:endParaRP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13393" cy="350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9408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49</a:t>
            </a:fld>
            <a:endParaRPr lang="he-IL" sz="1100" dirty="0" smtClean="0">
              <a:solidFill>
                <a:srgbClr val="BFBFBF"/>
              </a:solidFill>
            </a:endParaRPr>
          </a:p>
        </p:txBody>
      </p:sp>
      <p:sp>
        <p:nvSpPr>
          <p:cNvPr id="8" name="TextBox 7"/>
          <p:cNvSpPr txBox="1"/>
          <p:nvPr/>
        </p:nvSpPr>
        <p:spPr>
          <a:xfrm>
            <a:off x="1547665" y="505703"/>
            <a:ext cx="7070874" cy="3970318"/>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r>
              <a:rPr lang="he-IL" dirty="0" smtClean="0">
                <a:solidFill>
                  <a:schemeClr val="tx2"/>
                </a:solidFill>
                <a:latin typeface="Arial"/>
                <a:cs typeface="Arial"/>
              </a:rPr>
              <a:t>לא רבים יודעים, אבל בצעירותו היה פופאי כבד משקל וחובב ג'אנק פוד ידוע.</a:t>
            </a:r>
          </a:p>
          <a:p>
            <a:pPr eaLnBrk="1" hangingPunct="1">
              <a:defRPr/>
            </a:pPr>
            <a:r>
              <a:rPr lang="he-IL" dirty="0" smtClean="0">
                <a:solidFill>
                  <a:schemeClr val="tx2"/>
                </a:solidFill>
                <a:latin typeface="Arial"/>
                <a:cs typeface="Arial"/>
              </a:rPr>
              <a:t>למעשה, הרופאים הזהירו אותו שהוא עלול לחלות</a:t>
            </a:r>
          </a:p>
          <a:p>
            <a:pPr eaLnBrk="1" hangingPunct="1">
              <a:defRPr/>
            </a:pPr>
            <a:r>
              <a:rPr lang="he-IL" dirty="0" smtClean="0">
                <a:solidFill>
                  <a:schemeClr val="tx2"/>
                </a:solidFill>
                <a:latin typeface="Arial"/>
                <a:cs typeface="Arial"/>
              </a:rPr>
              <a:t>בטרשת עורקים אם לא ישנה את הרגלי התזונה שלו.</a:t>
            </a:r>
          </a:p>
          <a:p>
            <a:pPr eaLnBrk="1" hangingPunct="1">
              <a:defRPr/>
            </a:pPr>
            <a:r>
              <a:rPr lang="he-IL" dirty="0" smtClean="0">
                <a:solidFill>
                  <a:schemeClr val="tx2"/>
                </a:solidFill>
                <a:latin typeface="Arial"/>
                <a:cs typeface="Arial"/>
              </a:rPr>
              <a:t>אוליב, בת זוגו המפורסמת של פופאי, מתמחה </a:t>
            </a:r>
          </a:p>
          <a:p>
            <a:pPr eaLnBrk="1" hangingPunct="1">
              <a:defRPr/>
            </a:pPr>
            <a:r>
              <a:rPr lang="he-IL" dirty="0" smtClean="0">
                <a:solidFill>
                  <a:schemeClr val="tx2"/>
                </a:solidFill>
                <a:latin typeface="Arial"/>
                <a:cs typeface="Arial"/>
              </a:rPr>
              <a:t>ברפואה אלטרנטיבית. היא הציעה לפופאי לעבור לתזונה </a:t>
            </a:r>
            <a:r>
              <a:rPr lang="en-US" dirty="0" smtClean="0">
                <a:solidFill>
                  <a:schemeClr val="tx2"/>
                </a:solidFill>
                <a:latin typeface="Arial"/>
                <a:cs typeface="Arial"/>
              </a:rPr>
              <a:t/>
            </a:r>
            <a:br>
              <a:rPr lang="en-US" dirty="0" smtClean="0">
                <a:solidFill>
                  <a:schemeClr val="tx2"/>
                </a:solidFill>
                <a:latin typeface="Arial"/>
                <a:cs typeface="Arial"/>
              </a:rPr>
            </a:br>
            <a:r>
              <a:rPr lang="he-IL" dirty="0" smtClean="0">
                <a:solidFill>
                  <a:schemeClr val="tx2"/>
                </a:solidFill>
                <a:latin typeface="Arial"/>
                <a:cs typeface="Arial"/>
              </a:rPr>
              <a:t>המבוססת לחלוטין על תרד!</a:t>
            </a:r>
          </a:p>
          <a:p>
            <a:pPr eaLnBrk="1" hangingPunct="1">
              <a:defRPr/>
            </a:pPr>
            <a:r>
              <a:rPr lang="he-IL" dirty="0" smtClean="0">
                <a:solidFill>
                  <a:schemeClr val="tx2"/>
                </a:solidFill>
                <a:latin typeface="Arial"/>
                <a:cs typeface="Arial"/>
              </a:rPr>
              <a:t>ואכן, ככל שעבר הזמן, השתפר מצבו של פופאי במידה ניכרת.</a:t>
            </a:r>
          </a:p>
          <a:p>
            <a:pPr eaLnBrk="1" hangingPunct="1">
              <a:defRPr/>
            </a:pPr>
            <a:endParaRPr lang="he-IL" dirty="0" smtClean="0">
              <a:solidFill>
                <a:schemeClr val="tx2"/>
              </a:solidFill>
              <a:latin typeface="Arial"/>
              <a:cs typeface="Arial"/>
            </a:endParaRPr>
          </a:p>
          <a:p>
            <a:pPr eaLnBrk="1" hangingPunct="1">
              <a:defRPr/>
            </a:pPr>
            <a:r>
              <a:rPr lang="he-IL" dirty="0" smtClean="0">
                <a:solidFill>
                  <a:schemeClr val="tx2"/>
                </a:solidFill>
                <a:latin typeface="Arial"/>
                <a:cs typeface="Arial"/>
              </a:rPr>
              <a:t>א. מה הם הטיפולים "הקונבנציונליים" לטרשת עורקים?</a:t>
            </a:r>
          </a:p>
          <a:p>
            <a:pPr eaLnBrk="1" hangingPunct="1">
              <a:defRPr/>
            </a:pPr>
            <a:r>
              <a:rPr lang="he-IL" dirty="0" smtClean="0">
                <a:solidFill>
                  <a:schemeClr val="tx2"/>
                </a:solidFill>
                <a:latin typeface="Arial"/>
                <a:cs typeface="Arial"/>
              </a:rPr>
              <a:t>ב. בהנחה שלתרד אין יכולות מוכחות להסרת שומנים מכלי דם, מהו הדבר</a:t>
            </a:r>
          </a:p>
          <a:p>
            <a:pPr eaLnBrk="1" hangingPunct="1">
              <a:defRPr/>
            </a:pPr>
            <a:r>
              <a:rPr lang="he-IL" dirty="0" smtClean="0">
                <a:solidFill>
                  <a:schemeClr val="tx2"/>
                </a:solidFill>
                <a:latin typeface="Arial"/>
                <a:cs typeface="Arial"/>
              </a:rPr>
              <a:t>    שגרם לשיפור במצבו של פופאי?</a:t>
            </a:r>
          </a:p>
          <a:p>
            <a:pPr eaLnBrk="1" hangingPunct="1">
              <a:defRPr/>
            </a:pPr>
            <a:r>
              <a:rPr lang="he-IL" dirty="0" smtClean="0">
                <a:solidFill>
                  <a:schemeClr val="tx2"/>
                </a:solidFill>
                <a:latin typeface="Arial"/>
                <a:cs typeface="Arial"/>
              </a:rPr>
              <a:t>ג. פופאי ידוע בזרועותיו החסונות. האם אימון של שרירי הזרוע יכול לשפר את    </a:t>
            </a:r>
          </a:p>
          <a:p>
            <a:pPr eaLnBrk="1" hangingPunct="1">
              <a:defRPr/>
            </a:pPr>
            <a:r>
              <a:rPr lang="he-IL" dirty="0" smtClean="0">
                <a:solidFill>
                  <a:schemeClr val="tx2"/>
                </a:solidFill>
                <a:latin typeface="Arial"/>
                <a:cs typeface="Arial"/>
              </a:rPr>
              <a:t>   תפוקת הלב? </a:t>
            </a: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p:nvPr/>
        </p:nvSpPr>
        <p:spPr>
          <a:xfrm>
            <a:off x="381921" y="4547865"/>
            <a:ext cx="8196263" cy="18334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68288" indent="-268288" fontAlgn="auto">
              <a:spcBef>
                <a:spcPts val="0"/>
              </a:spcBef>
              <a:spcAft>
                <a:spcPts val="0"/>
              </a:spcAft>
              <a:defRPr/>
            </a:pPr>
            <a:r>
              <a:rPr lang="he-IL" dirty="0">
                <a:solidFill>
                  <a:prstClr val="black"/>
                </a:solidFill>
              </a:rPr>
              <a:t>א</a:t>
            </a:r>
            <a:r>
              <a:rPr lang="he-IL" dirty="0">
                <a:solidFill>
                  <a:schemeClr val="tx1"/>
                </a:solidFill>
              </a:rPr>
              <a:t>. </a:t>
            </a:r>
            <a:r>
              <a:rPr lang="he-IL" dirty="0" smtClean="0">
                <a:solidFill>
                  <a:schemeClr val="tx1"/>
                </a:solidFill>
              </a:rPr>
              <a:t>צנתור</a:t>
            </a:r>
            <a:r>
              <a:rPr lang="he-IL" dirty="0">
                <a:solidFill>
                  <a:schemeClr val="tx1"/>
                </a:solidFill>
              </a:rPr>
              <a:t>, ניתוח מעקפים, תרופות המרחיבות את כלי הדם ומונעות קרישה.</a:t>
            </a:r>
          </a:p>
          <a:p>
            <a:pPr marL="268288" indent="-268288" fontAlgn="auto">
              <a:spcBef>
                <a:spcPts val="0"/>
              </a:spcBef>
              <a:spcAft>
                <a:spcPts val="0"/>
              </a:spcAft>
              <a:defRPr/>
            </a:pPr>
            <a:r>
              <a:rPr lang="he-IL" dirty="0">
                <a:solidFill>
                  <a:schemeClr val="tx1"/>
                </a:solidFill>
              </a:rPr>
              <a:t>ב. שינוי התזונה והפחתה בצריכה של מאכלים עתירי שומן וכולסטרול (ג'אנק פוד</a:t>
            </a:r>
            <a:r>
              <a:rPr lang="he-IL" dirty="0" smtClean="0">
                <a:solidFill>
                  <a:schemeClr val="tx1"/>
                </a:solidFill>
              </a:rPr>
              <a:t>) </a:t>
            </a:r>
            <a:r>
              <a:rPr lang="he-IL" dirty="0">
                <a:solidFill>
                  <a:schemeClr val="tx1"/>
                </a:solidFill>
              </a:rPr>
              <a:t>יכולים להביא לשיפור במצב.</a:t>
            </a:r>
          </a:p>
          <a:p>
            <a:pPr marL="268288" indent="-268288" fontAlgn="auto">
              <a:spcBef>
                <a:spcPts val="0"/>
              </a:spcBef>
              <a:spcAft>
                <a:spcPts val="0"/>
              </a:spcAft>
              <a:defRPr/>
            </a:pPr>
            <a:r>
              <a:rPr lang="he-IL" dirty="0">
                <a:solidFill>
                  <a:schemeClr val="tx1"/>
                </a:solidFill>
              </a:rPr>
              <a:t>ג. </a:t>
            </a:r>
            <a:r>
              <a:rPr lang="he-IL" dirty="0" smtClean="0">
                <a:solidFill>
                  <a:schemeClr val="tx1"/>
                </a:solidFill>
              </a:rPr>
              <a:t>אימון </a:t>
            </a:r>
            <a:r>
              <a:rPr lang="he-IL" dirty="0">
                <a:solidFill>
                  <a:schemeClr val="tx1"/>
                </a:solidFill>
              </a:rPr>
              <a:t>של שרירי הזרוע לא יביא </a:t>
            </a:r>
            <a:r>
              <a:rPr lang="he-IL" dirty="0" smtClean="0">
                <a:solidFill>
                  <a:schemeClr val="tx1"/>
                </a:solidFill>
              </a:rPr>
              <a:t>ישירות </a:t>
            </a:r>
            <a:r>
              <a:rPr lang="he-IL" dirty="0">
                <a:solidFill>
                  <a:schemeClr val="tx1"/>
                </a:solidFill>
              </a:rPr>
              <a:t>לשיפור בתפוקת הלב. </a:t>
            </a:r>
            <a:r>
              <a:rPr lang="he-IL" dirty="0" smtClean="0">
                <a:solidFill>
                  <a:schemeClr val="tx1"/>
                </a:solidFill>
              </a:rPr>
              <a:t>על מנת </a:t>
            </a:r>
            <a:r>
              <a:rPr lang="he-IL" dirty="0">
                <a:solidFill>
                  <a:schemeClr val="tx1"/>
                </a:solidFill>
              </a:rPr>
              <a:t>לשפר את יכולות הלב יש לבצע אימון אירובי (הליכה, ריצה, </a:t>
            </a:r>
            <a:r>
              <a:rPr lang="he-IL" dirty="0" smtClean="0">
                <a:solidFill>
                  <a:schemeClr val="tx1"/>
                </a:solidFill>
              </a:rPr>
              <a:t>רכיבה על אופניים </a:t>
            </a:r>
            <a:r>
              <a:rPr lang="he-IL" dirty="0" smtClean="0">
                <a:solidFill>
                  <a:prstClr val="black"/>
                </a:solidFill>
              </a:rPr>
              <a:t>וכו').</a:t>
            </a:r>
            <a:endParaRPr lang="he-IL" dirty="0">
              <a:solidFill>
                <a:prstClr val="black"/>
              </a:solidFill>
            </a:endParaRPr>
          </a:p>
        </p:txBody>
      </p:sp>
    </p:spTree>
    <p:extLst>
      <p:ext uri="{BB962C8B-B14F-4D97-AF65-F5344CB8AC3E}">
        <p14:creationId xmlns:p14="http://schemas.microsoft.com/office/powerpoint/2010/main" val="173211341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49863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p>
          <a:p>
            <a:pPr eaLnBrk="1" hangingPunct="1">
              <a:defRPr/>
            </a:pPr>
            <a:r>
              <a:rPr lang="he-IL" dirty="0" smtClean="0">
                <a:solidFill>
                  <a:srgbClr val="1F497D"/>
                </a:solidFill>
                <a:cs typeface="Arial"/>
              </a:rPr>
              <a:t>לפניכם טבלה המציגה את קצב הלב הממוצע ואת נפח הפעימה הממוצע ברמות שונות של פעילות גופנית.</a:t>
            </a:r>
          </a:p>
          <a:p>
            <a:pPr eaLnBrk="1" hangingPunct="1">
              <a:defRPr/>
            </a:pPr>
            <a:endParaRPr lang="he-IL" dirty="0" smtClean="0">
              <a:solidFill>
                <a:srgbClr val="1F497D"/>
              </a:solidFill>
              <a:cs typeface="Arial"/>
            </a:endParaRPr>
          </a:p>
          <a:p>
            <a:pPr eaLnBrk="1" hangingPunct="1">
              <a:defRPr/>
            </a:pPr>
            <a:endParaRPr lang="he-IL" dirty="0" smtClean="0">
              <a:solidFill>
                <a:srgbClr val="1F497D"/>
              </a:solidFill>
              <a:cs typeface="Arial"/>
            </a:endParaRPr>
          </a:p>
          <a:p>
            <a:pPr eaLnBrk="1" hangingPunct="1">
              <a:defRPr/>
            </a:pPr>
            <a:endParaRPr lang="he-IL" dirty="0" smtClean="0">
              <a:solidFill>
                <a:srgbClr val="1F497D"/>
              </a:solidFill>
              <a:cs typeface="Arial"/>
            </a:endParaRPr>
          </a:p>
          <a:p>
            <a:pPr eaLnBrk="1" hangingPunct="1">
              <a:defRPr/>
            </a:pPr>
            <a:r>
              <a:rPr lang="he-IL" dirty="0" smtClean="0">
                <a:solidFill>
                  <a:srgbClr val="1F497D"/>
                </a:solidFill>
                <a:latin typeface="Times New Roman" pitchFamily="18" charset="0"/>
                <a:cs typeface="Arial"/>
              </a:rPr>
              <a:t> </a:t>
            </a:r>
          </a:p>
          <a:p>
            <a:pPr eaLnBrk="1" hangingPunct="1">
              <a:defRPr/>
            </a:pPr>
            <a:endParaRPr lang="he-IL" sz="2000" dirty="0" smtClean="0">
              <a:solidFill>
                <a:srgbClr val="1F497D"/>
              </a:solidFill>
              <a:latin typeface="Times New Roman" pitchFamily="18" charset="0"/>
              <a:cs typeface="Arial"/>
            </a:endParaRPr>
          </a:p>
          <a:p>
            <a:pPr eaLnBrk="1" hangingPunct="1">
              <a:defRPr/>
            </a:pPr>
            <a:endParaRPr lang="he-IL" sz="2000" dirty="0">
              <a:solidFill>
                <a:srgbClr val="1F497D"/>
              </a:solidFill>
              <a:latin typeface="Times New Roman" pitchFamily="18" charset="0"/>
              <a:cs typeface="Arial"/>
            </a:endParaRPr>
          </a:p>
          <a:p>
            <a:pPr eaLnBrk="1" hangingPunct="1">
              <a:defRPr/>
            </a:pPr>
            <a:endParaRPr lang="he-IL" sz="2000" dirty="0" smtClean="0">
              <a:solidFill>
                <a:srgbClr val="1F497D"/>
              </a:solidFill>
              <a:latin typeface="Times New Roman" pitchFamily="18" charset="0"/>
              <a:cs typeface="Arial"/>
            </a:endParaRPr>
          </a:p>
          <a:p>
            <a:pPr eaLnBrk="1" hangingPunct="1">
              <a:defRPr/>
            </a:pPr>
            <a:endParaRPr lang="en-US" sz="2000"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א. חשבו את תפוקת הלב הממוצעת </a:t>
            </a:r>
            <a:r>
              <a:rPr lang="he-IL" noProof="1" smtClean="0">
                <a:solidFill>
                  <a:srgbClr val="1F497D"/>
                </a:solidFill>
                <a:latin typeface="Times New Roman" pitchFamily="18" charset="0"/>
                <a:cs typeface="Arial"/>
              </a:rPr>
              <a:t>(במ"ל </a:t>
            </a:r>
            <a:r>
              <a:rPr lang="he-IL" dirty="0" smtClean="0">
                <a:solidFill>
                  <a:srgbClr val="1F497D"/>
                </a:solidFill>
                <a:latin typeface="Times New Roman" pitchFamily="18" charset="0"/>
                <a:cs typeface="Arial"/>
              </a:rPr>
              <a:t>לדקה) </a:t>
            </a:r>
            <a:r>
              <a:rPr lang="he-IL" u="sng" dirty="0" smtClean="0">
                <a:solidFill>
                  <a:srgbClr val="1F497D"/>
                </a:solidFill>
                <a:latin typeface="Times New Roman" pitchFamily="18" charset="0"/>
                <a:cs typeface="Arial"/>
              </a:rPr>
              <a:t>בכל אחת</a:t>
            </a:r>
            <a:r>
              <a:rPr lang="he-IL" dirty="0" smtClean="0">
                <a:solidFill>
                  <a:srgbClr val="1F497D"/>
                </a:solidFill>
                <a:latin typeface="Times New Roman" pitchFamily="18" charset="0"/>
                <a:cs typeface="Arial"/>
              </a:rPr>
              <a:t> מרמות הפעילות הגופנית </a:t>
            </a:r>
          </a:p>
          <a:p>
            <a:pPr eaLnBrk="1" hangingPunct="1">
              <a:defRPr/>
            </a:pPr>
            <a:r>
              <a:rPr lang="he-IL" dirty="0" smtClean="0">
                <a:solidFill>
                  <a:srgbClr val="1F497D"/>
                </a:solidFill>
                <a:latin typeface="Times New Roman" pitchFamily="18" charset="0"/>
                <a:cs typeface="Arial"/>
              </a:rPr>
              <a:t>    המוצגות בטבלה.</a:t>
            </a:r>
            <a:endParaRPr lang="en-US" sz="2000"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ב. באיזו רמת פעילות תפוקת הלב היא הגבוהה ביותר, ומהי החשיבות של תפוקת לב </a:t>
            </a:r>
          </a:p>
          <a:p>
            <a:pPr eaLnBrk="1" hangingPunct="1">
              <a:defRPr/>
            </a:pPr>
            <a:r>
              <a:rPr lang="he-IL" dirty="0" smtClean="0">
                <a:solidFill>
                  <a:srgbClr val="1F497D"/>
                </a:solidFill>
                <a:latin typeface="Times New Roman" pitchFamily="18" charset="0"/>
                <a:cs typeface="Arial"/>
              </a:rPr>
              <a:t>    גבוהה, ברמת פעילות זו?     </a:t>
            </a:r>
            <a:endParaRPr lang="en-US" sz="2000" dirty="0" smtClean="0">
              <a:solidFill>
                <a:srgbClr val="1F497D"/>
              </a:solidFill>
              <a:latin typeface="Times New Roman" pitchFamily="18" charset="0"/>
              <a:cs typeface="Arial"/>
            </a:endParaRPr>
          </a:p>
          <a:p>
            <a:pPr eaLnBrk="1" hangingPunct="1">
              <a:defRPr/>
            </a:pPr>
            <a:endParaRPr lang="he-IL" dirty="0" smtClean="0">
              <a:solidFill>
                <a:prstClr val="black"/>
              </a:solidFill>
            </a:endParaRPr>
          </a:p>
          <a:p>
            <a:pPr eaLnBrk="1" hangingPunct="1">
              <a:defRPr/>
            </a:pPr>
            <a:endParaRPr lang="en-US" dirty="0" smtClean="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B6EF288-F2A6-4AD0-9ADA-A106989DD017}" type="slidenum">
              <a:rPr lang="he-IL" sz="1800" smtClean="0"/>
              <a:pPr fontAlgn="base">
                <a:spcBef>
                  <a:spcPct val="0"/>
                </a:spcBef>
                <a:spcAft>
                  <a:spcPct val="0"/>
                </a:spcAft>
                <a:defRPr/>
              </a:pPr>
              <a:t>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 תפוקת לב</a:t>
            </a:r>
            <a:endParaRPr lang="he-IL" sz="1800" dirty="0" smtClean="0"/>
          </a:p>
        </p:txBody>
      </p:sp>
      <p:graphicFrame>
        <p:nvGraphicFramePr>
          <p:cNvPr id="5" name="טבלה 4"/>
          <p:cNvGraphicFramePr>
            <a:graphicFrameLocks noGrp="1"/>
          </p:cNvGraphicFramePr>
          <p:nvPr/>
        </p:nvGraphicFramePr>
        <p:xfrm>
          <a:off x="1979613" y="1582738"/>
          <a:ext cx="4679950" cy="1892808"/>
        </p:xfrm>
        <a:graphic>
          <a:graphicData uri="http://schemas.openxmlformats.org/drawingml/2006/table">
            <a:tbl>
              <a:tblPr rtl="1"/>
              <a:tblGrid>
                <a:gridCol w="1509841"/>
                <a:gridCol w="1565554"/>
                <a:gridCol w="1604555"/>
              </a:tblGrid>
              <a:tr h="946150">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רמת הפעילות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קצב הלב הממוצע</a:t>
                      </a:r>
                      <a:endParaRPr kumimoji="0" lang="en-US" sz="1800" b="0" i="0" u="none" strike="noStrike" cap="none" normalizeH="0" baseline="0" dirty="0" smtClean="0">
                        <a:ln>
                          <a:noFill/>
                        </a:ln>
                        <a:solidFill>
                          <a:schemeClr val="tx2"/>
                        </a:solidFill>
                        <a:effectLst/>
                        <a:latin typeface="Times New Roman" pitchFamily="18" charset="0"/>
                        <a:cs typeface="+mn-cs"/>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(פעימות לדקה)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נפח הפעימה הממוצע</a:t>
                      </a:r>
                      <a:endParaRPr kumimoji="0" lang="en-US" sz="1800" b="0" i="0" u="none" strike="noStrike" cap="none" normalizeH="0" baseline="0" dirty="0" smtClean="0">
                        <a:ln>
                          <a:noFill/>
                        </a:ln>
                        <a:solidFill>
                          <a:schemeClr val="tx2"/>
                        </a:solidFill>
                        <a:effectLst/>
                        <a:latin typeface="Times New Roman" pitchFamily="18" charset="0"/>
                        <a:cs typeface="+mn-cs"/>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(מ"ל)</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383">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מנוחה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75</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80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383">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פעילות קלה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100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95</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383">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פעילות נמרצת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180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100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70" marR="68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5</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4432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p>
          <a:p>
            <a:pPr eaLnBrk="1" hangingPunct="1">
              <a:defRPr/>
            </a:pPr>
            <a:r>
              <a:rPr lang="he-IL" dirty="0" smtClean="0">
                <a:solidFill>
                  <a:srgbClr val="1F497D"/>
                </a:solidFill>
                <a:cs typeface="Arial"/>
              </a:rPr>
              <a:t>לפניכם טבלה המציגה את קצב הלב הממוצע ואת נפח הפעימה הממוצע ברמות שונות של פעילות גופנית.</a:t>
            </a:r>
          </a:p>
          <a:p>
            <a:pPr eaLnBrk="1" hangingPunct="1">
              <a:defRPr/>
            </a:pPr>
            <a:endParaRPr lang="he-IL" dirty="0" smtClean="0">
              <a:solidFill>
                <a:srgbClr val="1F497D"/>
              </a:solidFill>
              <a:cs typeface="Arial"/>
            </a:endParaRPr>
          </a:p>
          <a:p>
            <a:pPr eaLnBrk="1" hangingPunct="1">
              <a:defRPr/>
            </a:pPr>
            <a:endParaRPr lang="he-IL" dirty="0" smtClean="0">
              <a:solidFill>
                <a:srgbClr val="1F497D"/>
              </a:solidFill>
              <a:cs typeface="Arial"/>
            </a:endParaRPr>
          </a:p>
          <a:p>
            <a:pPr eaLnBrk="1" hangingPunct="1">
              <a:defRPr/>
            </a:pPr>
            <a:endParaRPr lang="he-IL" dirty="0" smtClean="0">
              <a:solidFill>
                <a:srgbClr val="1F497D"/>
              </a:solidFill>
              <a:cs typeface="Arial"/>
            </a:endParaRPr>
          </a:p>
          <a:p>
            <a:pPr eaLnBrk="1" hangingPunct="1">
              <a:defRPr/>
            </a:pPr>
            <a:r>
              <a:rPr lang="he-IL" dirty="0" smtClean="0">
                <a:solidFill>
                  <a:srgbClr val="1F497D"/>
                </a:solidFill>
                <a:latin typeface="Times New Roman" pitchFamily="18" charset="0"/>
                <a:cs typeface="Arial"/>
              </a:rPr>
              <a:t> </a:t>
            </a:r>
          </a:p>
          <a:p>
            <a:pPr eaLnBrk="1" hangingPunct="1">
              <a:defRPr/>
            </a:pPr>
            <a:endParaRPr lang="he-IL" sz="2000" dirty="0" smtClean="0">
              <a:solidFill>
                <a:srgbClr val="1F497D"/>
              </a:solidFill>
              <a:latin typeface="Times New Roman" pitchFamily="18" charset="0"/>
              <a:cs typeface="Arial"/>
            </a:endParaRPr>
          </a:p>
          <a:p>
            <a:pPr eaLnBrk="1" hangingPunct="1">
              <a:defRPr/>
            </a:pPr>
            <a:endParaRPr lang="he-IL" sz="2000" dirty="0" smtClean="0">
              <a:solidFill>
                <a:srgbClr val="1F497D"/>
              </a:solidFill>
              <a:latin typeface="Times New Roman" pitchFamily="18" charset="0"/>
              <a:cs typeface="Arial"/>
            </a:endParaRPr>
          </a:p>
          <a:p>
            <a:pPr eaLnBrk="1" hangingPunct="1">
              <a:defRPr/>
            </a:pPr>
            <a:endParaRPr lang="he-IL" sz="2000" dirty="0" smtClean="0">
              <a:solidFill>
                <a:srgbClr val="1F497D"/>
              </a:solidFill>
              <a:latin typeface="Times New Roman" pitchFamily="18" charset="0"/>
              <a:cs typeface="Arial"/>
            </a:endParaRPr>
          </a:p>
          <a:p>
            <a:pPr eaLnBrk="1" hangingPunct="1">
              <a:defRPr/>
            </a:pPr>
            <a:endParaRPr lang="en-US" sz="2000"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א. חשבו את תפוקת הלב הממוצעת </a:t>
            </a:r>
            <a:r>
              <a:rPr lang="he-IL" noProof="1" smtClean="0">
                <a:solidFill>
                  <a:srgbClr val="1F497D"/>
                </a:solidFill>
                <a:latin typeface="Times New Roman" pitchFamily="18" charset="0"/>
                <a:cs typeface="Arial"/>
              </a:rPr>
              <a:t>(במ"ל </a:t>
            </a:r>
            <a:r>
              <a:rPr lang="he-IL" dirty="0" smtClean="0">
                <a:solidFill>
                  <a:srgbClr val="1F497D"/>
                </a:solidFill>
                <a:latin typeface="Times New Roman" pitchFamily="18" charset="0"/>
                <a:cs typeface="Arial"/>
              </a:rPr>
              <a:t>לדקה) </a:t>
            </a:r>
            <a:r>
              <a:rPr lang="he-IL" u="sng" dirty="0" smtClean="0">
                <a:solidFill>
                  <a:srgbClr val="1F497D"/>
                </a:solidFill>
                <a:latin typeface="Times New Roman" pitchFamily="18" charset="0"/>
                <a:cs typeface="Arial"/>
              </a:rPr>
              <a:t>בכל אחת</a:t>
            </a:r>
            <a:r>
              <a:rPr lang="he-IL" dirty="0" smtClean="0">
                <a:solidFill>
                  <a:srgbClr val="1F497D"/>
                </a:solidFill>
                <a:latin typeface="Times New Roman" pitchFamily="18" charset="0"/>
                <a:cs typeface="Arial"/>
              </a:rPr>
              <a:t> מרמות הפעילות הגופנית </a:t>
            </a:r>
          </a:p>
          <a:p>
            <a:pPr eaLnBrk="1" hangingPunct="1">
              <a:defRPr/>
            </a:pPr>
            <a:r>
              <a:rPr lang="he-IL" dirty="0" smtClean="0">
                <a:solidFill>
                  <a:srgbClr val="1F497D"/>
                </a:solidFill>
                <a:latin typeface="Times New Roman" pitchFamily="18" charset="0"/>
                <a:cs typeface="Arial"/>
              </a:rPr>
              <a:t>    המוצגות בטבלה.</a:t>
            </a:r>
            <a:endParaRPr lang="en-US" sz="2000"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ב. באיזו רמת פעילות תפוקת הלב היא הגבוהה ביותר, ומהי החשיבות של תפוקת לב </a:t>
            </a:r>
          </a:p>
          <a:p>
            <a:pPr eaLnBrk="1" hangingPunct="1">
              <a:defRPr/>
            </a:pPr>
            <a:r>
              <a:rPr lang="he-IL" dirty="0" smtClean="0">
                <a:solidFill>
                  <a:srgbClr val="1F497D"/>
                </a:solidFill>
                <a:latin typeface="Times New Roman" pitchFamily="18" charset="0"/>
                <a:cs typeface="Arial"/>
              </a:rPr>
              <a:t>    גבוהה ברמת פעילות זו?     </a:t>
            </a:r>
            <a:endParaRPr lang="en-US" sz="2000" dirty="0" smtClean="0">
              <a:solidFill>
                <a:srgbClr val="1F497D"/>
              </a:solidFill>
              <a:latin typeface="Times New Roman" pitchFamily="18" charset="0"/>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98DD8E9-4A84-44CD-9C8C-B615422DEE6A}" type="slidenum">
              <a:rPr lang="he-IL" sz="1800" smtClean="0"/>
              <a:pPr fontAlgn="base">
                <a:spcBef>
                  <a:spcPct val="0"/>
                </a:spcBef>
                <a:spcAft>
                  <a:spcPct val="0"/>
                </a:spcAft>
                <a:defRPr/>
              </a:pPr>
              <a:t>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142875" y="5000625"/>
            <a:ext cx="8196263" cy="16557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ראו בטבלה.</a:t>
            </a:r>
          </a:p>
          <a:p>
            <a:pPr marL="268288" indent="-268288" fontAlgn="auto">
              <a:spcBef>
                <a:spcPts val="0"/>
              </a:spcBef>
              <a:spcAft>
                <a:spcPts val="0"/>
              </a:spcAft>
              <a:defRPr/>
            </a:pPr>
            <a:r>
              <a:rPr lang="he-IL" dirty="0">
                <a:solidFill>
                  <a:prstClr val="black"/>
                </a:solidFill>
              </a:rPr>
              <a:t>ב. במצב של פעילות גופנית, התפוקה היא הגדולה ביותר. </a:t>
            </a:r>
            <a:r>
              <a:rPr lang="he-IL" dirty="0">
                <a:solidFill>
                  <a:schemeClr val="tx1"/>
                </a:solidFill>
              </a:rPr>
              <a:t>בזמן פעילות גופנית יש צורך באספקת יותר חמצן לתאי השרירים, כדי שהם יוכלו להגביר </a:t>
            </a:r>
            <a:r>
              <a:rPr lang="he-IL" dirty="0">
                <a:solidFill>
                  <a:prstClr val="black"/>
                </a:solidFill>
              </a:rPr>
              <a:t>את קצב הנשימה התאית ולספק יותר אנרגיה (</a:t>
            </a:r>
            <a:r>
              <a:rPr lang="en-US" dirty="0">
                <a:solidFill>
                  <a:prstClr val="black"/>
                </a:solidFill>
              </a:rPr>
              <a:t>ATP</a:t>
            </a:r>
            <a:r>
              <a:rPr lang="he-IL" dirty="0">
                <a:solidFill>
                  <a:prstClr val="black"/>
                </a:solidFill>
              </a:rPr>
              <a:t>) להתכווצות.</a:t>
            </a:r>
          </a:p>
        </p:txBody>
      </p:sp>
      <p:graphicFrame>
        <p:nvGraphicFramePr>
          <p:cNvPr id="5" name="טבלה 4"/>
          <p:cNvGraphicFramePr>
            <a:graphicFrameLocks noGrp="1"/>
          </p:cNvGraphicFramePr>
          <p:nvPr/>
        </p:nvGraphicFramePr>
        <p:xfrm>
          <a:off x="1042988" y="1582738"/>
          <a:ext cx="5976937" cy="1892808"/>
        </p:xfrm>
        <a:graphic>
          <a:graphicData uri="http://schemas.openxmlformats.org/drawingml/2006/table">
            <a:tbl>
              <a:tblPr rtl="1"/>
              <a:tblGrid>
                <a:gridCol w="1435948"/>
                <a:gridCol w="1488935"/>
                <a:gridCol w="1526027"/>
                <a:gridCol w="1526027"/>
              </a:tblGrid>
              <a:tr h="946150">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רמת הפעילות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קצב הלב הממוצע</a:t>
                      </a:r>
                      <a:endParaRPr kumimoji="0" lang="en-US" sz="1800" b="0" i="0" u="none" strike="noStrike" cap="none" normalizeH="0" baseline="0" dirty="0" smtClean="0">
                        <a:ln>
                          <a:noFill/>
                        </a:ln>
                        <a:solidFill>
                          <a:schemeClr val="tx2"/>
                        </a:solidFill>
                        <a:effectLst/>
                        <a:latin typeface="Times New Roman" pitchFamily="18" charset="0"/>
                        <a:cs typeface="+mn-cs"/>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(פעימות לדקה)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נפח הפעימה הממוצע</a:t>
                      </a:r>
                      <a:endParaRPr kumimoji="0" lang="en-US" sz="1800" b="0" i="0" u="none" strike="noStrike" cap="none" normalizeH="0" baseline="0" dirty="0" smtClean="0">
                        <a:ln>
                          <a:noFill/>
                        </a:ln>
                        <a:solidFill>
                          <a:schemeClr val="tx2"/>
                        </a:solidFill>
                        <a:effectLst/>
                        <a:latin typeface="Times New Roman" pitchFamily="18" charset="0"/>
                        <a:cs typeface="+mn-cs"/>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(מ"ל)</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תפוקת לב</a:t>
                      </a:r>
                    </a:p>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(מ"ל)</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383">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מנוחה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75</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80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6000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383">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פעילות קלה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100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95</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9500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383">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פעילות נמרצת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180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100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18000</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15"/>
          <p:cNvSpPr txBox="1">
            <a:spLocks/>
          </p:cNvSpPr>
          <p:nvPr/>
        </p:nvSpPr>
        <p:spPr bwMode="auto">
          <a:xfrm>
            <a:off x="179313" y="6640909"/>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6</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47650" y="542925"/>
            <a:ext cx="8183563" cy="20621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p>
          <a:p>
            <a:pPr eaLnBrk="1" hangingPunct="1">
              <a:defRPr/>
            </a:pPr>
            <a:r>
              <a:rPr lang="he-IL" dirty="0" smtClean="0"/>
              <a:t>הגרפים</a:t>
            </a:r>
            <a:r>
              <a:rPr lang="he-IL" dirty="0" smtClean="0">
                <a:solidFill>
                  <a:srgbClr val="FF33CC"/>
                </a:solidFill>
              </a:rPr>
              <a:t> </a:t>
            </a:r>
            <a:r>
              <a:rPr lang="he-IL" dirty="0" smtClean="0">
                <a:solidFill>
                  <a:srgbClr val="0C3C54"/>
                </a:solidFill>
              </a:rPr>
              <a:t>הבאים מתארים את השתנות </a:t>
            </a:r>
            <a:r>
              <a:rPr lang="he-IL" dirty="0" smtClean="0">
                <a:solidFill>
                  <a:srgbClr val="1F497D"/>
                </a:solidFill>
              </a:rPr>
              <a:t>קצב הלב, נפח הפעימה ותפוקת הלב של אדם בזמן מאמץ גופני. זמן 0 מייצג את מצב המנוחה לפני תחילת המאמץ הגופני.</a:t>
            </a:r>
          </a:p>
          <a:p>
            <a:pPr eaLnBrk="1" hangingPunct="1">
              <a:defRPr/>
            </a:pPr>
            <a:r>
              <a:rPr lang="he-IL" dirty="0" smtClean="0">
                <a:solidFill>
                  <a:srgbClr val="1F497D"/>
                </a:solidFill>
              </a:rPr>
              <a:t>א. תארו את </a:t>
            </a:r>
            <a:r>
              <a:rPr lang="he-IL" dirty="0" smtClean="0">
                <a:solidFill>
                  <a:srgbClr val="0F4C6B"/>
                </a:solidFill>
              </a:rPr>
              <a:t>הגרפים.</a:t>
            </a:r>
          </a:p>
          <a:p>
            <a:pPr eaLnBrk="1" hangingPunct="1">
              <a:defRPr/>
            </a:pPr>
            <a:r>
              <a:rPr lang="he-IL" dirty="0" smtClean="0">
                <a:solidFill>
                  <a:srgbClr val="1F497D"/>
                </a:solidFill>
              </a:rPr>
              <a:t>ב. מדוע מגיעה תפוקת הלב לרמה קבועה?</a:t>
            </a:r>
          </a:p>
          <a:p>
            <a:pPr eaLnBrk="1" hangingPunct="1">
              <a:defRPr/>
            </a:pPr>
            <a:r>
              <a:rPr lang="he-IL" dirty="0" smtClean="0">
                <a:solidFill>
                  <a:srgbClr val="1F497D"/>
                </a:solidFill>
              </a:rPr>
              <a:t>ג. מה משפיע יותר על תפוקת הלב: נפח הפעימה או קצב הלב?</a:t>
            </a:r>
          </a:p>
          <a:p>
            <a:pPr eaLnBrk="1" hangingPunct="1">
              <a:defRPr/>
            </a:pPr>
            <a:endParaRPr lang="en-US" sz="2000" dirty="0" smtClean="0">
              <a:solidFill>
                <a:srgbClr val="5F0060">
                  <a:lumMod val="50000"/>
                  <a:lumOff val="50000"/>
                </a:srgbClr>
              </a:solidFill>
              <a:latin typeface="Times New Roman" pitchFamily="18" charset="0"/>
              <a:cs typeface="Times New Roman" pitchFamily="18" charset="0"/>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4FFD19-D6F4-4596-8A97-2601844A78F8}" type="slidenum">
              <a:rPr lang="he-IL" sz="1800" smtClean="0"/>
              <a:pPr fontAlgn="base">
                <a:spcBef>
                  <a:spcPct val="0"/>
                </a:spcBef>
                <a:spcAft>
                  <a:spcPct val="0"/>
                </a:spcAft>
                <a:defRPr/>
              </a:pPr>
              <a:t>7</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2: בשילוב עם דרכי החקר המדעי* (מיומנויות תיאור גרף)</a:t>
            </a:r>
            <a:endParaRPr lang="he-IL" sz="1800" dirty="0" smtClean="0"/>
          </a:p>
        </p:txBody>
      </p:sp>
      <p:grpSp>
        <p:nvGrpSpPr>
          <p:cNvPr id="38918" name="קבוצה 21512"/>
          <p:cNvGrpSpPr>
            <a:grpSpLocks/>
          </p:cNvGrpSpPr>
          <p:nvPr/>
        </p:nvGrpSpPr>
        <p:grpSpPr bwMode="auto">
          <a:xfrm>
            <a:off x="1116013" y="2657475"/>
            <a:ext cx="4546600" cy="3270250"/>
            <a:chOff x="1537032" y="1531821"/>
            <a:chExt cx="4547136" cy="3271284"/>
          </a:xfrm>
        </p:grpSpPr>
        <p:pic>
          <p:nvPicPr>
            <p:cNvPr id="389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307" y="1691760"/>
              <a:ext cx="3595861" cy="294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2" name="קבוצה 7"/>
            <p:cNvGrpSpPr>
              <a:grpSpLocks/>
            </p:cNvGrpSpPr>
            <p:nvPr/>
          </p:nvGrpSpPr>
          <p:grpSpPr bwMode="auto">
            <a:xfrm>
              <a:off x="1537032" y="1531821"/>
              <a:ext cx="4032151" cy="3271284"/>
              <a:chOff x="1536864" y="1531383"/>
              <a:chExt cx="4031796" cy="3270955"/>
            </a:xfrm>
          </p:grpSpPr>
          <p:sp>
            <p:nvSpPr>
              <p:cNvPr id="38927" name="מלבן 13"/>
              <p:cNvSpPr>
                <a:spLocks noChangeArrowheads="1"/>
              </p:cNvSpPr>
              <p:nvPr/>
            </p:nvSpPr>
            <p:spPr bwMode="auto">
              <a:xfrm>
                <a:off x="4251922" y="3716374"/>
                <a:ext cx="1069880" cy="33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chemeClr val="tx2"/>
                    </a:solidFill>
                  </a:rPr>
                  <a:t>נפח פעימה</a:t>
                </a:r>
              </a:p>
            </p:txBody>
          </p:sp>
          <p:sp>
            <p:nvSpPr>
              <p:cNvPr id="38928" name="מלבן 14"/>
              <p:cNvSpPr>
                <a:spLocks noChangeArrowheads="1"/>
              </p:cNvSpPr>
              <p:nvPr/>
            </p:nvSpPr>
            <p:spPr bwMode="auto">
              <a:xfrm>
                <a:off x="4529986" y="1531383"/>
                <a:ext cx="9861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chemeClr val="tx2"/>
                    </a:solidFill>
                  </a:rPr>
                  <a:t>תפוקת לב</a:t>
                </a:r>
              </a:p>
            </p:txBody>
          </p:sp>
          <p:sp>
            <p:nvSpPr>
              <p:cNvPr id="38929" name="מלבן 15"/>
              <p:cNvSpPr>
                <a:spLocks noChangeArrowheads="1"/>
              </p:cNvSpPr>
              <p:nvPr/>
            </p:nvSpPr>
            <p:spPr bwMode="auto">
              <a:xfrm>
                <a:off x="3779547" y="4463818"/>
                <a:ext cx="1789113" cy="3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rPr>
                  <a:t>זמן מתחילת המאמץ</a:t>
                </a:r>
              </a:p>
            </p:txBody>
          </p:sp>
          <p:sp>
            <p:nvSpPr>
              <p:cNvPr id="38930" name="מלבן 16"/>
              <p:cNvSpPr>
                <a:spLocks noChangeArrowheads="1"/>
              </p:cNvSpPr>
              <p:nvPr/>
            </p:nvSpPr>
            <p:spPr bwMode="auto">
              <a:xfrm>
                <a:off x="1536864" y="1701402"/>
                <a:ext cx="960434" cy="5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1F497D"/>
                    </a:solidFill>
                  </a:rPr>
                  <a:t>אחוז </a:t>
                </a:r>
              </a:p>
              <a:p>
                <a:pPr algn="ctr"/>
                <a:r>
                  <a:rPr lang="he-IL" sz="1600">
                    <a:solidFill>
                      <a:srgbClr val="1F497D"/>
                    </a:solidFill>
                  </a:rPr>
                  <a:t>ההשתנות</a:t>
                </a:r>
              </a:p>
            </p:txBody>
          </p:sp>
        </p:grpSp>
        <p:cxnSp>
          <p:nvCxnSpPr>
            <p:cNvPr id="16" name="מחבר ישר 15"/>
            <p:cNvCxnSpPr/>
            <p:nvPr/>
          </p:nvCxnSpPr>
          <p:spPr>
            <a:xfrm>
              <a:off x="2353103" y="21177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2353103" y="21177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8925" name="מלבן 14"/>
            <p:cNvSpPr>
              <a:spLocks noChangeArrowheads="1"/>
            </p:cNvSpPr>
            <p:nvPr/>
          </p:nvSpPr>
          <p:spPr bwMode="auto">
            <a:xfrm>
              <a:off x="4530417" y="2420888"/>
              <a:ext cx="8915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chemeClr val="tx2"/>
                  </a:solidFill>
                </a:rPr>
                <a:t>קצב הלב</a:t>
              </a:r>
            </a:p>
          </p:txBody>
        </p:sp>
        <p:cxnSp>
          <p:nvCxnSpPr>
            <p:cNvPr id="21512" name="מחבר חץ ישר 21511"/>
            <p:cNvCxnSpPr/>
            <p:nvPr/>
          </p:nvCxnSpPr>
          <p:spPr>
            <a:xfrm flipV="1">
              <a:off x="2918320" y="1692210"/>
              <a:ext cx="71445" cy="267260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1514" name="הסבר מלבני מעוגל 21513"/>
          <p:cNvSpPr/>
          <p:nvPr/>
        </p:nvSpPr>
        <p:spPr>
          <a:xfrm>
            <a:off x="6072188" y="5500689"/>
            <a:ext cx="2878137" cy="1024656"/>
          </a:xfrm>
          <a:prstGeom prst="wedgeRoundRectCallout">
            <a:avLst>
              <a:gd name="adj1" fmla="val -19139"/>
              <a:gd name="adj2" fmla="val 839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516" name="TextBox 21515"/>
          <p:cNvSpPr txBox="1"/>
          <p:nvPr/>
        </p:nvSpPr>
        <p:spPr>
          <a:xfrm>
            <a:off x="6072188" y="5373216"/>
            <a:ext cx="2747962" cy="1274365"/>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dirty="0">
                <a:solidFill>
                  <a:srgbClr val="0C3C54"/>
                </a:solidFill>
                <a:latin typeface="+mn-lt"/>
                <a:cs typeface="+mn-cs"/>
              </a:rPr>
              <a:t>תיאור גרף טוב הוא כזה שעל פיו הקורא יכול לצייר את צורת הגרף הכללית!</a:t>
            </a:r>
          </a:p>
        </p:txBody>
      </p:sp>
      <p:sp>
        <p:nvSpPr>
          <p:cNvPr id="19"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7</a:t>
            </a:fld>
            <a:endParaRPr lang="he-IL" sz="1100" dirty="0" smtClean="0">
              <a:solidFill>
                <a:srgbClr val="BFBFBF"/>
              </a:solidFill>
            </a:endParaRPr>
          </a:p>
        </p:txBody>
      </p:sp>
      <p:sp>
        <p:nvSpPr>
          <p:cNvPr id="2" name="מלבן 1"/>
          <p:cNvSpPr/>
          <p:nvPr/>
        </p:nvSpPr>
        <p:spPr>
          <a:xfrm>
            <a:off x="2106643" y="6308273"/>
            <a:ext cx="3918060" cy="369332"/>
          </a:xfrm>
          <a:prstGeom prst="rect">
            <a:avLst/>
          </a:prstGeom>
        </p:spPr>
        <p:txBody>
          <a:bodyPr wrap="none">
            <a:spAutoFit/>
          </a:bodyPr>
          <a:lstStyle/>
          <a:p>
            <a:pPr lvl="0">
              <a:defRPr/>
            </a:pPr>
            <a:r>
              <a:rPr lang="he-IL" sz="1400" dirty="0" smtClean="0">
                <a:solidFill>
                  <a:srgbClr val="1F497D"/>
                </a:solidFill>
              </a:rPr>
              <a:t>*הכנה </a:t>
            </a:r>
            <a:r>
              <a:rPr lang="he-IL" sz="1400" dirty="0">
                <a:solidFill>
                  <a:srgbClr val="1F497D"/>
                </a:solidFill>
              </a:rPr>
              <a:t>למיומנויות הנדרשות בבחינת הבגרות במעבדה</a:t>
            </a:r>
            <a:r>
              <a:rPr lang="he-IL" dirty="0">
                <a:solidFill>
                  <a:srgbClr val="1F497D"/>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47650" y="542925"/>
            <a:ext cx="8183563"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p>
          <a:p>
            <a:pPr eaLnBrk="1" hangingPunct="1">
              <a:defRPr/>
            </a:pPr>
            <a:endParaRPr lang="he-IL" dirty="0" smtClean="0">
              <a:solidFill>
                <a:srgbClr val="1F497D"/>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3AB2AD-DD8E-441C-944A-E6E599EEF073}" type="slidenum">
              <a:rPr lang="he-IL" sz="1800" smtClean="0"/>
              <a:pPr fontAlgn="base">
                <a:spcBef>
                  <a:spcPct val="0"/>
                </a:spcBef>
                <a:spcAft>
                  <a:spcPct val="0"/>
                </a:spcAft>
                <a:defRPr/>
              </a:pPr>
              <a:t>8</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39942" name="קבוצה 21512"/>
          <p:cNvGrpSpPr>
            <a:grpSpLocks/>
          </p:cNvGrpSpPr>
          <p:nvPr/>
        </p:nvGrpSpPr>
        <p:grpSpPr bwMode="auto">
          <a:xfrm>
            <a:off x="1536700" y="620688"/>
            <a:ext cx="3786188" cy="2298700"/>
            <a:chOff x="1537032" y="1362527"/>
            <a:chExt cx="4547136" cy="3440578"/>
          </a:xfrm>
        </p:grpSpPr>
        <p:pic>
          <p:nvPicPr>
            <p:cNvPr id="399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307" y="1691760"/>
              <a:ext cx="3595861" cy="294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6" name="קבוצה 7"/>
            <p:cNvGrpSpPr>
              <a:grpSpLocks/>
            </p:cNvGrpSpPr>
            <p:nvPr/>
          </p:nvGrpSpPr>
          <p:grpSpPr bwMode="auto">
            <a:xfrm>
              <a:off x="1537032" y="1362527"/>
              <a:ext cx="4261076" cy="3440578"/>
              <a:chOff x="1536864" y="1362106"/>
              <a:chExt cx="4260701" cy="3440232"/>
            </a:xfrm>
          </p:grpSpPr>
          <p:sp>
            <p:nvSpPr>
              <p:cNvPr id="39951" name="מלבן 13"/>
              <p:cNvSpPr>
                <a:spLocks noChangeArrowheads="1"/>
              </p:cNvSpPr>
              <p:nvPr/>
            </p:nvSpPr>
            <p:spPr bwMode="auto">
              <a:xfrm>
                <a:off x="4674103" y="3562725"/>
                <a:ext cx="1069880" cy="33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rPr>
                  <a:t>נפח פעימה</a:t>
                </a:r>
              </a:p>
            </p:txBody>
          </p:sp>
          <p:sp>
            <p:nvSpPr>
              <p:cNvPr id="39952" name="מלבן 14"/>
              <p:cNvSpPr>
                <a:spLocks noChangeArrowheads="1"/>
              </p:cNvSpPr>
              <p:nvPr/>
            </p:nvSpPr>
            <p:spPr bwMode="auto">
              <a:xfrm>
                <a:off x="4545456" y="1362106"/>
                <a:ext cx="9861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rPr>
                  <a:t>תפוקת לב</a:t>
                </a:r>
              </a:p>
            </p:txBody>
          </p:sp>
          <p:sp>
            <p:nvSpPr>
              <p:cNvPr id="39953" name="מלבן 15"/>
              <p:cNvSpPr>
                <a:spLocks noChangeArrowheads="1"/>
              </p:cNvSpPr>
              <p:nvPr/>
            </p:nvSpPr>
            <p:spPr bwMode="auto">
              <a:xfrm>
                <a:off x="4008452" y="4463819"/>
                <a:ext cx="1789113" cy="33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rPr>
                  <a:t>זמן מתחילת המאמץ</a:t>
                </a:r>
              </a:p>
            </p:txBody>
          </p:sp>
          <p:sp>
            <p:nvSpPr>
              <p:cNvPr id="39954" name="מלבן 16"/>
              <p:cNvSpPr>
                <a:spLocks noChangeArrowheads="1"/>
              </p:cNvSpPr>
              <p:nvPr/>
            </p:nvSpPr>
            <p:spPr bwMode="auto">
              <a:xfrm>
                <a:off x="1536864" y="1701402"/>
                <a:ext cx="960434" cy="5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1F497D"/>
                    </a:solidFill>
                  </a:rPr>
                  <a:t>אחוז </a:t>
                </a:r>
              </a:p>
              <a:p>
                <a:pPr algn="ctr"/>
                <a:r>
                  <a:rPr lang="he-IL" sz="1600">
                    <a:solidFill>
                      <a:srgbClr val="1F497D"/>
                    </a:solidFill>
                  </a:rPr>
                  <a:t>ההשתנות</a:t>
                </a:r>
              </a:p>
            </p:txBody>
          </p:sp>
        </p:grpSp>
        <p:cxnSp>
          <p:nvCxnSpPr>
            <p:cNvPr id="16" name="מחבר ישר 15"/>
            <p:cNvCxnSpPr/>
            <p:nvPr/>
          </p:nvCxnSpPr>
          <p:spPr>
            <a:xfrm>
              <a:off x="2353038" y="211812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2353038" y="211812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9949" name="מלבן 14"/>
            <p:cNvSpPr>
              <a:spLocks noChangeArrowheads="1"/>
            </p:cNvSpPr>
            <p:nvPr/>
          </p:nvSpPr>
          <p:spPr bwMode="auto">
            <a:xfrm>
              <a:off x="4545889" y="2286632"/>
              <a:ext cx="891590"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rPr>
                <a:t>קצב הלב</a:t>
              </a:r>
            </a:p>
          </p:txBody>
        </p:sp>
        <p:cxnSp>
          <p:nvCxnSpPr>
            <p:cNvPr id="21512" name="מחבר חץ ישר 21511"/>
            <p:cNvCxnSpPr/>
            <p:nvPr/>
          </p:nvCxnSpPr>
          <p:spPr>
            <a:xfrm flipV="1">
              <a:off x="2919285" y="1692804"/>
              <a:ext cx="70542" cy="26731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2"/>
          <p:cNvSpPr/>
          <p:nvPr/>
        </p:nvSpPr>
        <p:spPr>
          <a:xfrm>
            <a:off x="264169" y="3068960"/>
            <a:ext cx="8196263" cy="34067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r>
              <a:rPr lang="he-IL" u="sng" dirty="0">
                <a:solidFill>
                  <a:prstClr val="black"/>
                </a:solidFill>
              </a:rPr>
              <a:t>תיאור הגרפים</a:t>
            </a:r>
            <a:r>
              <a:rPr lang="he-IL" dirty="0">
                <a:solidFill>
                  <a:prstClr val="black"/>
                </a:solidFill>
              </a:rPr>
              <a:t>:</a:t>
            </a:r>
          </a:p>
          <a:p>
            <a:pPr fontAlgn="auto">
              <a:spcBef>
                <a:spcPts val="0"/>
              </a:spcBef>
              <a:spcAft>
                <a:spcPts val="0"/>
              </a:spcAft>
              <a:defRPr/>
            </a:pPr>
            <a:r>
              <a:rPr lang="he-IL" dirty="0">
                <a:solidFill>
                  <a:prstClr val="black"/>
                </a:solidFill>
              </a:rPr>
              <a:t>    נפח הפעימה עולה לערך הגבוה בכ- 25% מן הערך במצב מנוחה, ולאחר מכן נשאר קבוע.</a:t>
            </a:r>
          </a:p>
          <a:p>
            <a:pPr fontAlgn="auto">
              <a:spcBef>
                <a:spcPts val="0"/>
              </a:spcBef>
              <a:spcAft>
                <a:spcPts val="0"/>
              </a:spcAft>
              <a:defRPr/>
            </a:pPr>
            <a:r>
              <a:rPr lang="he-IL" dirty="0">
                <a:solidFill>
                  <a:prstClr val="black"/>
                </a:solidFill>
              </a:rPr>
              <a:t>    קצב </a:t>
            </a:r>
            <a:r>
              <a:rPr lang="he-IL" dirty="0">
                <a:solidFill>
                  <a:schemeClr val="tx1"/>
                </a:solidFill>
              </a:rPr>
              <a:t>הלב עולה עלייה חדה לערך הגבוה בכ- 150% מן הערך במצב מנוחה, ולאחר מכן </a:t>
            </a:r>
          </a:p>
          <a:p>
            <a:pPr fontAlgn="auto">
              <a:spcBef>
                <a:spcPts val="0"/>
              </a:spcBef>
              <a:spcAft>
                <a:spcPts val="0"/>
              </a:spcAft>
              <a:defRPr/>
            </a:pPr>
            <a:r>
              <a:rPr lang="he-IL" dirty="0">
                <a:solidFill>
                  <a:schemeClr val="tx1"/>
                </a:solidFill>
              </a:rPr>
              <a:t>    נשאר קבוע.</a:t>
            </a:r>
          </a:p>
          <a:p>
            <a:pPr fontAlgn="auto">
              <a:spcBef>
                <a:spcPts val="0"/>
              </a:spcBef>
              <a:spcAft>
                <a:spcPts val="0"/>
              </a:spcAft>
              <a:defRPr/>
            </a:pPr>
            <a:r>
              <a:rPr lang="he-IL" dirty="0">
                <a:solidFill>
                  <a:schemeClr val="tx1"/>
                </a:solidFill>
              </a:rPr>
              <a:t>    תפוקת הלב עולה בקצב גבוה יותר מקצב עליית קצב הלב, לערך הגבוה בכ-250% </a:t>
            </a:r>
          </a:p>
          <a:p>
            <a:pPr fontAlgn="auto">
              <a:spcBef>
                <a:spcPts val="0"/>
              </a:spcBef>
              <a:spcAft>
                <a:spcPts val="0"/>
              </a:spcAft>
              <a:defRPr/>
            </a:pPr>
            <a:r>
              <a:rPr lang="he-IL" dirty="0">
                <a:solidFill>
                  <a:schemeClr val="tx1"/>
                </a:solidFill>
              </a:rPr>
              <a:t>    מהערך במצב מנוחה, ולאחר מכן נשארת קבועה. התייצבות תפוקת הלב מתרחשת באותו </a:t>
            </a:r>
          </a:p>
          <a:p>
            <a:pPr fontAlgn="auto">
              <a:spcBef>
                <a:spcPts val="0"/>
              </a:spcBef>
              <a:spcAft>
                <a:spcPts val="0"/>
              </a:spcAft>
              <a:defRPr/>
            </a:pPr>
            <a:r>
              <a:rPr lang="he-IL" dirty="0">
                <a:solidFill>
                  <a:schemeClr val="tx1"/>
                </a:solidFill>
              </a:rPr>
              <a:t>    הזמן שבו קצב הלב מתייצב.</a:t>
            </a:r>
          </a:p>
          <a:p>
            <a:pPr fontAlgn="auto">
              <a:spcBef>
                <a:spcPts val="0"/>
              </a:spcBef>
              <a:spcAft>
                <a:spcPts val="0"/>
              </a:spcAft>
              <a:defRPr/>
            </a:pPr>
            <a:r>
              <a:rPr lang="he-IL" dirty="0">
                <a:solidFill>
                  <a:schemeClr val="tx1"/>
                </a:solidFill>
              </a:rPr>
              <a:t>ב. תפוקת הלב מתייצבת ברמה מסוימת אשר בה קצב הלב ונפח הפעימה מגיעים לשיעורם </a:t>
            </a:r>
          </a:p>
          <a:p>
            <a:pPr fontAlgn="auto">
              <a:spcBef>
                <a:spcPts val="0"/>
              </a:spcBef>
              <a:spcAft>
                <a:spcPts val="0"/>
              </a:spcAft>
              <a:defRPr/>
            </a:pPr>
            <a:r>
              <a:rPr lang="he-IL" dirty="0">
                <a:solidFill>
                  <a:schemeClr val="tx1"/>
                </a:solidFill>
              </a:rPr>
              <a:t>    המרבי.</a:t>
            </a:r>
          </a:p>
          <a:p>
            <a:pPr fontAlgn="auto">
              <a:spcBef>
                <a:spcPts val="0"/>
              </a:spcBef>
              <a:spcAft>
                <a:spcPts val="0"/>
              </a:spcAft>
              <a:defRPr/>
            </a:pPr>
            <a:r>
              <a:rPr lang="he-IL" dirty="0">
                <a:solidFill>
                  <a:schemeClr val="tx1"/>
                </a:solidFill>
              </a:rPr>
              <a:t>ג. קצב הלב משפיע יותר על תפוקת הלב מכיוון שטווח השינוי בו (עלייה של כ- 150%) גדול </a:t>
            </a:r>
          </a:p>
          <a:p>
            <a:pPr fontAlgn="auto">
              <a:spcBef>
                <a:spcPts val="0"/>
              </a:spcBef>
              <a:spcAft>
                <a:spcPts val="0"/>
              </a:spcAft>
              <a:defRPr/>
            </a:pPr>
            <a:r>
              <a:rPr lang="he-IL" dirty="0">
                <a:solidFill>
                  <a:schemeClr val="tx1"/>
                </a:solidFill>
              </a:rPr>
              <a:t>   מטווח השינוי בנפח הפעימה (עלייה של כ-25%).</a:t>
            </a:r>
          </a:p>
        </p:txBody>
      </p:sp>
      <p:sp>
        <p:nvSpPr>
          <p:cNvPr id="19"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8</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CCC3D36-060B-4874-BD68-A3B4E6937945}" type="slidenum">
              <a:rPr lang="he-IL" smtClean="0"/>
              <a:pPr fontAlgn="base">
                <a:spcBef>
                  <a:spcPct val="0"/>
                </a:spcBef>
                <a:spcAft>
                  <a:spcPct val="0"/>
                </a:spcAft>
                <a:defRPr/>
              </a:pPr>
              <a:t>9</a:t>
            </a:fld>
            <a:endParaRPr lang="he-IL" dirty="0" smtClean="0"/>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לב ספורטאי</a:t>
            </a:r>
            <a:endParaRPr lang="en-US" sz="1800" dirty="0" smtClean="0">
              <a:latin typeface="Times New Roman" pitchFamily="18" charset="0"/>
              <a:cs typeface="Times New Roman" pitchFamily="18" charset="0"/>
            </a:endParaRPr>
          </a:p>
        </p:txBody>
      </p:sp>
      <p:pic>
        <p:nvPicPr>
          <p:cNvPr id="40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450691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מלבן 6"/>
          <p:cNvSpPr>
            <a:spLocks noChangeArrowheads="1"/>
          </p:cNvSpPr>
          <p:nvPr/>
        </p:nvSpPr>
        <p:spPr bwMode="auto">
          <a:xfrm>
            <a:off x="230188" y="571500"/>
            <a:ext cx="84089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latin typeface="Times New Roman" pitchFamily="18" charset="0"/>
              </a:rPr>
              <a:t>הלב של </a:t>
            </a:r>
            <a:r>
              <a:rPr lang="he-IL" u="sng">
                <a:latin typeface="Times New Roman" pitchFamily="18" charset="0"/>
              </a:rPr>
              <a:t>ספורטאי </a:t>
            </a:r>
            <a:r>
              <a:rPr lang="he-IL">
                <a:latin typeface="Times New Roman" pitchFamily="18" charset="0"/>
              </a:rPr>
              <a:t>הוא גדול וחזק יותר,</a:t>
            </a:r>
            <a:r>
              <a:rPr lang="he-IL" u="sng">
                <a:latin typeface="Times New Roman" pitchFamily="18" charset="0"/>
              </a:rPr>
              <a:t> ולכן נפח הפעימה שלו גדול יותר לעומת אדם שאינו ספורטאי, גם בזמן מנוחה וגם בזמן פעילות גופנית</a:t>
            </a:r>
            <a:r>
              <a:rPr lang="he-IL">
                <a:latin typeface="Times New Roman" pitchFamily="18" charset="0"/>
              </a:rPr>
              <a:t>. לפיכך, קצב הלב (הדופק) של ספורטאי נמוך יותר לעומת אדם שאינו ספורטאי גם בזמן מנוחה וגם בזמן פעילות גופנית. </a:t>
            </a:r>
          </a:p>
          <a:p>
            <a:r>
              <a:rPr lang="he-IL">
                <a:latin typeface="Times New Roman" pitchFamily="18" charset="0"/>
              </a:rPr>
              <a:t>בזמן פעילות גופנית, הספורטאי מעלה גם את הדופק וגם את נפח הפעימה, אך נפח הפעימה  עולה יותר מעליית הדופק, ולכן הלב של הספורטאי מתעייף פחות והוא יכול להתמיד במאמצים גופניים לאורך זמן (הלב נח בזמן ההרפיה </a:t>
            </a:r>
            <a:r>
              <a:rPr lang="he-IL">
                <a:solidFill>
                  <a:srgbClr val="000000"/>
                </a:solidFill>
                <a:latin typeface="Times New Roman" pitchFamily="18" charset="0"/>
              </a:rPr>
              <a:t>בין התכווצות להתכווצות).</a:t>
            </a:r>
            <a:endParaRPr lang="en-US">
              <a:solidFill>
                <a:srgbClr val="000000"/>
              </a:solidFill>
              <a:latin typeface="Times New Roman" pitchFamily="18" charset="0"/>
            </a:endParaRPr>
          </a:p>
          <a:p>
            <a:r>
              <a:rPr lang="he-IL">
                <a:solidFill>
                  <a:srgbClr val="000000"/>
                </a:solidFill>
                <a:latin typeface="Times New Roman" pitchFamily="18" charset="0"/>
              </a:rPr>
              <a:t> </a:t>
            </a:r>
            <a:endParaRPr lang="en-US">
              <a:solidFill>
                <a:srgbClr val="000000"/>
              </a:solidFill>
              <a:latin typeface="Times New Roman" pitchFamily="18" charset="0"/>
            </a:endParaRPr>
          </a:p>
          <a:p>
            <a:r>
              <a:rPr lang="he-IL">
                <a:solidFill>
                  <a:srgbClr val="000000"/>
                </a:solidFill>
                <a:latin typeface="Times New Roman" pitchFamily="18" charset="0"/>
                <a:cs typeface="Times New Roman" pitchFamily="18" charset="0"/>
              </a:rPr>
              <a:t> </a:t>
            </a:r>
            <a:endParaRPr lang="en-US" sz="1200">
              <a:solidFill>
                <a:srgbClr val="000000"/>
              </a:solidFill>
              <a:latin typeface="Times New Roman" pitchFamily="18" charset="0"/>
              <a:cs typeface="Times New Roman" pitchFamily="18" charset="0"/>
            </a:endParaRPr>
          </a:p>
        </p:txBody>
      </p:sp>
      <p:sp>
        <p:nvSpPr>
          <p:cNvPr id="40967" name="מלבן 1"/>
          <p:cNvSpPr>
            <a:spLocks noChangeArrowheads="1"/>
          </p:cNvSpPr>
          <p:nvPr/>
        </p:nvSpPr>
        <p:spPr bwMode="auto">
          <a:xfrm>
            <a:off x="11113" y="4149725"/>
            <a:ext cx="32750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latin typeface="Times New Roman" pitchFamily="18" charset="0"/>
              </a:rPr>
              <a:t>אצל ספורטאי מאומן היטב, קצב הלב בזמן מנוחה הוא בדרך כלל כחמישים פעימות בדקה, לעומת כשבעים באדם שאינו ספורטאי.</a:t>
            </a:r>
            <a:endParaRPr lang="he-IL" sz="1600"/>
          </a:p>
        </p:txBody>
      </p:sp>
      <p:sp>
        <p:nvSpPr>
          <p:cNvPr id="8" name="Slide Number Placeholder 15"/>
          <p:cNvSpPr txBox="1">
            <a:spLocks/>
          </p:cNvSpPr>
          <p:nvPr/>
        </p:nvSpPr>
        <p:spPr bwMode="auto">
          <a:xfrm>
            <a:off x="179313" y="6525344"/>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eaLnBrk="1" hangingPunct="1"/>
            <a:fld id="{6D3C5A4C-5CEE-4677-A7D3-BE46523BC328}" type="slidenum">
              <a:rPr lang="he-IL" sz="1100" smtClean="0">
                <a:solidFill>
                  <a:srgbClr val="BFBFBF"/>
                </a:solidFill>
              </a:rPr>
              <a:pPr algn="l" eaLnBrk="1" hangingPunct="1"/>
              <a:t>9</a:t>
            </a:fld>
            <a:endParaRPr lang="he-IL" sz="1100" dirty="0" smtClean="0">
              <a:solidFill>
                <a:srgbClr val="BFBFB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7852</TotalTime>
  <Words>5112</Words>
  <Application>Microsoft Office PowerPoint</Application>
  <PresentationFormat>‫הצגה על המסך (4:3)</PresentationFormat>
  <Paragraphs>797</Paragraphs>
  <Slides>49</Slides>
  <Notes>3</Notes>
  <HiddenSlides>0</HiddenSlides>
  <MMClips>0</MMClips>
  <ScaleCrop>false</ScaleCrop>
  <HeadingPairs>
    <vt:vector size="4" baseType="variant">
      <vt:variant>
        <vt:lpstr>ערכת נושא</vt:lpstr>
      </vt:variant>
      <vt:variant>
        <vt:i4>6</vt:i4>
      </vt:variant>
      <vt:variant>
        <vt:lpstr>כותרות שקופיות</vt:lpstr>
      </vt:variant>
      <vt:variant>
        <vt:i4>49</vt:i4>
      </vt:variant>
    </vt:vector>
  </HeadingPairs>
  <TitlesOfParts>
    <vt:vector size="55" baseType="lpstr">
      <vt:lpstr>1_Office Theme</vt:lpstr>
      <vt:lpstr>2_Office Theme</vt:lpstr>
      <vt:lpstr>3_Office Theme</vt:lpstr>
      <vt:lpstr>4_Office Theme</vt:lpstr>
      <vt:lpstr>5_Office Theme</vt:lpstr>
      <vt:lpstr>12_Office Theme</vt:lpstr>
      <vt:lpstr>מצגת של PowerPoint</vt:lpstr>
      <vt:lpstr>קוצב הלב </vt:lpstr>
      <vt:lpstr>הדופק משקף את קצב הלב</vt:lpstr>
      <vt:lpstr>תפוקת לב</vt:lpstr>
      <vt:lpstr>שאלה 1: תפוקת לב</vt:lpstr>
      <vt:lpstr>תשובה</vt:lpstr>
      <vt:lpstr>שאלה 2: בשילוב עם דרכי החקר המדעי* (מיומנויות תיאור גרף)</vt:lpstr>
      <vt:lpstr>תשובה</vt:lpstr>
      <vt:lpstr>לב ספורטאי</vt:lpstr>
      <vt:lpstr>שאלה 3</vt:lpstr>
      <vt:lpstr>תשובה</vt:lpstr>
      <vt:lpstr>שאלה 4: בשילוב עם שלבי החקר המדעי* (מיומנות זיהוי משתנים)</vt:lpstr>
      <vt:lpstr>תשובה</vt:lpstr>
      <vt:lpstr>ויסות קצב הלב ונפח הפעימה</vt:lpstr>
      <vt:lpstr>שאלה 5: משפטי נכון/לא נכון</vt:lpstr>
      <vt:lpstr>תשובה</vt:lpstr>
      <vt:lpstr>סיכום ביניים: קוצב הלב, קצב הלב, נפח הפעימה ותפוקת הלב</vt:lpstr>
      <vt:lpstr>מבנה כלי הדם </vt:lpstr>
      <vt:lpstr>מבנה הוורידים והעורקים</vt:lpstr>
      <vt:lpstr>ורידים ועורקים</vt:lpstr>
      <vt:lpstr>הנימים: התאמה בין מבנה לתפקוד</vt:lpstr>
      <vt:lpstr>נימים בעיניים</vt:lpstr>
      <vt:lpstr>תמונה של רשת נימים</vt:lpstr>
      <vt:lpstr>שאלה 6: מעבר חומרים בין הנימים ובין תאי הגוף (או נאדיות הריאה במחזור הקטן)</vt:lpstr>
      <vt:lpstr>תשובה</vt:lpstr>
      <vt:lpstr>שאלה 7: מעבר חומרים בין נימי המחזור הגדול לבין תאי הגוף</vt:lpstr>
      <vt:lpstr>תשובה</vt:lpstr>
      <vt:lpstr>שאלה 8</vt:lpstr>
      <vt:lpstr>תשובה</vt:lpstr>
      <vt:lpstr>שאלה  9</vt:lpstr>
      <vt:lpstr>תשובה</vt:lpstr>
      <vt:lpstr>הגורמים לזרימת הדם בוורידים נגד כוח הכובד</vt:lpstr>
      <vt:lpstr>שאלה 10: הגורמים המשפיעים על הזרימה בוורידים</vt:lpstr>
      <vt:lpstr>תשובה</vt:lpstr>
      <vt:lpstr>לחץ דם</vt:lpstr>
      <vt:lpstr>שאלה 11: לחץ דם</vt:lpstr>
      <vt:lpstr>תשובה</vt:lpstr>
      <vt:lpstr>ויסות זרימת הדם לרקמות</vt:lpstr>
      <vt:lpstr>מנגנוני ויסות זרימת הדם לרקמות: מנגנון מרכזי ומנגנון מקומי</vt:lpstr>
      <vt:lpstr>שאלה 12: שינויים בהזרמת הדם לשרירים ולאברים הפנימיים על פי מצב הפעילות </vt:lpstr>
      <vt:lpstr>תשובה </vt:lpstr>
      <vt:lpstr>טרשת העורקים</vt:lpstr>
      <vt:lpstr>טיפול בטרשת</vt:lpstr>
      <vt:lpstr>שאלה 13: טרשת עורקים</vt:lpstr>
      <vt:lpstr>תשובה</vt:lpstr>
      <vt:lpstr>סיכום</vt:lpstr>
      <vt:lpstr>סיכום</vt:lpstr>
      <vt:lpstr>שאלה 14: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655</cp:revision>
  <dcterms:created xsi:type="dcterms:W3CDTF">2010-09-05T07:07:37Z</dcterms:created>
  <dcterms:modified xsi:type="dcterms:W3CDTF">2016-01-07T20:16:58Z</dcterms:modified>
</cp:coreProperties>
</file>