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2" r:id="rId17"/>
    <p:sldId id="271" r:id="rId18"/>
    <p:sldId id="27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9" d="100"/>
          <a:sy n="69" d="100"/>
        </p:scale>
        <p:origin x="-132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10" name="משולש ישר-זווית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כותרת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17" name="כותרת משנה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e-IL" smtClean="0"/>
              <a:t>לחץ כדי לערוך סגנון כותרת משנה של תבנית בסיס</a:t>
            </a:r>
            <a:endParaRPr kumimoji="0" lang="en-US"/>
          </a:p>
        </p:txBody>
      </p:sp>
      <p:grpSp>
        <p:nvGrpSpPr>
          <p:cNvPr id="2" name="קבוצה 1"/>
          <p:cNvGrpSpPr/>
          <p:nvPr/>
        </p:nvGrpSpPr>
        <p:grpSpPr>
          <a:xfrm>
            <a:off x="-3765" y="4953000"/>
            <a:ext cx="9147765" cy="1912088"/>
            <a:chOff x="-3765" y="4832896"/>
            <a:chExt cx="9147765" cy="2032192"/>
          </a:xfrm>
        </p:grpSpPr>
        <p:sp>
          <p:nvSpPr>
            <p:cNvPr id="7" name="צורה חופשית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צורה חופשית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צורה חופשית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מחבר ישר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מציין מיקום של תאריך 29"/>
          <p:cNvSpPr>
            <a:spLocks noGrp="1"/>
          </p:cNvSpPr>
          <p:nvPr>
            <p:ph type="dt" sz="half" idx="10"/>
          </p:nvPr>
        </p:nvSpPr>
        <p:spPr/>
        <p:txBody>
          <a:bodyPr/>
          <a:lstStyle>
            <a:lvl1pPr>
              <a:defRPr>
                <a:solidFill>
                  <a:srgbClr val="FFFFFF"/>
                </a:solidFill>
              </a:defRPr>
            </a:lvl1pPr>
            <a:extLst/>
          </a:lstStyle>
          <a:p>
            <a:fld id="{12BDC6E7-6076-49A5-84CF-0951AB805773}" type="datetimeFigureOut">
              <a:rPr lang="he-IL" smtClean="0"/>
              <a:t>כ"ו/אב/תשע"ו</a:t>
            </a:fld>
            <a:endParaRPr lang="he-IL"/>
          </a:p>
        </p:txBody>
      </p:sp>
      <p:sp>
        <p:nvSpPr>
          <p:cNvPr id="19" name="מציין מיקום של כותרת תחתונה 18"/>
          <p:cNvSpPr>
            <a:spLocks noGrp="1"/>
          </p:cNvSpPr>
          <p:nvPr>
            <p:ph type="ftr" sz="quarter" idx="11"/>
          </p:nvPr>
        </p:nvSpPr>
        <p:spPr/>
        <p:txBody>
          <a:bodyPr/>
          <a:lstStyle>
            <a:lvl1pPr>
              <a:defRPr>
                <a:solidFill>
                  <a:schemeClr val="accent1">
                    <a:tint val="20000"/>
                  </a:schemeClr>
                </a:solidFill>
              </a:defRPr>
            </a:lvl1pPr>
            <a:extLst/>
          </a:lstStyle>
          <a:p>
            <a:endParaRPr lang="he-IL"/>
          </a:p>
        </p:txBody>
      </p:sp>
      <p:sp>
        <p:nvSpPr>
          <p:cNvPr id="27" name="מציין מיקום של מספר שקופית 26"/>
          <p:cNvSpPr>
            <a:spLocks noGrp="1"/>
          </p:cNvSpPr>
          <p:nvPr>
            <p:ph type="sldNum" sz="quarter" idx="12"/>
          </p:nvPr>
        </p:nvSpPr>
        <p:spPr/>
        <p:txBody>
          <a:bodyPr/>
          <a:lstStyle>
            <a:lvl1pPr>
              <a:defRPr>
                <a:solidFill>
                  <a:srgbClr val="FFFFFF"/>
                </a:solidFill>
              </a:defRPr>
            </a:lvl1pPr>
            <a:extLst/>
          </a:lstStyle>
          <a:p>
            <a:fld id="{0E5E6556-34AC-48BF-A93F-61703C1D51EF}"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1481329"/>
            <a:ext cx="8229600" cy="4386071"/>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44013" y="274640"/>
            <a:ext cx="1777470" cy="5592761"/>
          </a:xfrm>
        </p:spPr>
        <p:txBody>
          <a:bodyPr vert="eaVert"/>
          <a:lstStyle>
            <a:extLs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274641"/>
            <a:ext cx="6324600" cy="5592760"/>
          </a:xfrm>
        </p:spPr>
        <p:txBody>
          <a:bodyPr vert="eaVert"/>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7" name="כותרת 6"/>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5" name="מציין מיקום של כותרת תחתונה 4"/>
          <p:cNvSpPr>
            <a:spLocks noGrp="1"/>
          </p:cNvSpPr>
          <p:nvPr>
            <p:ph type="ftr" sz="quarter" idx="11"/>
          </p:nvPr>
        </p:nvSpPr>
        <p:spPr/>
        <p:txBody>
          <a:bodyPr/>
          <a:lstStyle>
            <a:extLst/>
          </a:lstStyle>
          <a:p>
            <a:endParaRPr lang="he-IL"/>
          </a:p>
        </p:txBody>
      </p:sp>
      <p:sp>
        <p:nvSpPr>
          <p:cNvPr id="6" name="מציין מיקום של מספר שקופית 5"/>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7" name="סוגר זוויתי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סוגר זוויתי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bg>
      <p:bgRef idx="1002">
        <a:schemeClr val="bg1"/>
      </p:bgRef>
    </p:bg>
    <p:spTree>
      <p:nvGrpSpPr>
        <p:cNvPr id="1" name=""/>
        <p:cNvGrpSpPr/>
        <p:nvPr/>
      </p:nvGrpSpPr>
      <p:grpSpPr>
        <a:xfrm>
          <a:off x="0" y="0"/>
          <a:ext cx="0" cy="0"/>
          <a:chOff x="0" y="0"/>
          <a:chExt cx="0" cy="0"/>
        </a:xfrm>
      </p:grpSpPr>
      <p:sp>
        <p:nvSpPr>
          <p:cNvPr id="3" name="מציין מיקום תוכן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תוכן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8" name="כותרת 7"/>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8229600" cy="1143000"/>
          </a:xfrm>
        </p:spPr>
        <p:txBody>
          <a:bodyPr anchor="ctr"/>
          <a:lstStyle>
            <a:lvl1pPr>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4" name="מציין מיקום טקסט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e-IL" smtClean="0"/>
              <a:t>לחץ כדי לערוך סגנונות טקסט של תבנית בסיס</a:t>
            </a:r>
          </a:p>
        </p:txBody>
      </p:sp>
      <p:sp>
        <p:nvSpPr>
          <p:cNvPr id="5" name="מציין מיקום תוכן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מציין מיקום תוכן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מציין מיקום של תאריך 6"/>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8" name="מציין מיקום של כותרת תחתונה 7"/>
          <p:cNvSpPr>
            <a:spLocks noGrp="1"/>
          </p:cNvSpPr>
          <p:nvPr>
            <p:ph type="ftr" sz="quarter" idx="11"/>
          </p:nvPr>
        </p:nvSpPr>
        <p:spPr/>
        <p:txBody>
          <a:bodyPr/>
          <a:lstStyle>
            <a:extLst/>
          </a:lstStyle>
          <a:p>
            <a:endParaRPr lang="he-IL"/>
          </a:p>
        </p:txBody>
      </p:sp>
      <p:sp>
        <p:nvSpPr>
          <p:cNvPr id="9" name="מציין מיקום של מספר שקופית 8"/>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bg>
      <p:bgRef idx="1002">
        <a:schemeClr val="bg1"/>
      </p:bgRef>
    </p:bg>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4" name="מציין מיקום של כותרת תחתונה 3"/>
          <p:cNvSpPr>
            <a:spLocks noGrp="1"/>
          </p:cNvSpPr>
          <p:nvPr>
            <p:ph type="ftr" sz="quarter" idx="11"/>
          </p:nvPr>
        </p:nvSpPr>
        <p:spPr/>
        <p:txBody>
          <a:bodyPr/>
          <a:lstStyle>
            <a:extLst/>
          </a:lstStyle>
          <a:p>
            <a:endParaRPr lang="he-IL"/>
          </a:p>
        </p:txBody>
      </p:sp>
      <p:sp>
        <p:nvSpPr>
          <p:cNvPr id="5" name="מציין מיקום של מספר שקופית 4"/>
          <p:cNvSpPr>
            <a:spLocks noGrp="1"/>
          </p:cNvSpPr>
          <p:nvPr>
            <p:ph type="sldNum" sz="quarter" idx="12"/>
          </p:nvPr>
        </p:nvSpPr>
        <p:spPr/>
        <p:txBody>
          <a:bodyPr/>
          <a:lstStyle>
            <a:extLst/>
          </a:lstStyle>
          <a:p>
            <a:fld id="{0E5E6556-34AC-48BF-A93F-61703C1D51EF}" type="slidenum">
              <a:rPr lang="he-IL" smtClean="0"/>
              <a:t>‹#›</a:t>
            </a:fld>
            <a:endParaRPr lang="he-IL"/>
          </a:p>
        </p:txBody>
      </p:sp>
      <p:sp>
        <p:nvSpPr>
          <p:cNvPr id="6" name="כותרת 5"/>
          <p:cNvSpPr>
            <a:spLocks noGrp="1"/>
          </p:cNvSpPr>
          <p:nvPr>
            <p:ph type="title"/>
          </p:nvPr>
        </p:nvSpPr>
        <p:spPr/>
        <p:txBody>
          <a:bodyPr rtlCol="0"/>
          <a:lstStyle>
            <a:extLst/>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extLst/>
          </a:lstStyle>
          <a:p>
            <a:fld id="{12BDC6E7-6076-49A5-84CF-0951AB805773}" type="datetimeFigureOut">
              <a:rPr lang="he-IL" smtClean="0"/>
              <a:t>כ"ו/אב/תשע"ו</a:t>
            </a:fld>
            <a:endParaRPr lang="he-IL"/>
          </a:p>
        </p:txBody>
      </p:sp>
      <p:sp>
        <p:nvSpPr>
          <p:cNvPr id="3" name="מציין מיקום של כותרת תחתונה 2"/>
          <p:cNvSpPr>
            <a:spLocks noGrp="1"/>
          </p:cNvSpPr>
          <p:nvPr>
            <p:ph type="ftr" sz="quarter" idx="11"/>
          </p:nvPr>
        </p:nvSpPr>
        <p:spPr/>
        <p:txBody>
          <a:bodyPr/>
          <a:lstStyle>
            <a:extLst/>
          </a:lstStyle>
          <a:p>
            <a:endParaRPr lang="he-IL"/>
          </a:p>
        </p:txBody>
      </p:sp>
      <p:sp>
        <p:nvSpPr>
          <p:cNvPr id="4" name="מציין מיקום של מספר שקופית 3"/>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bg>
      <p:bgRef idx="1003">
        <a:schemeClr val="bg1"/>
      </p:bgRef>
    </p:bg>
    <p:spTree>
      <p:nvGrpSpPr>
        <p:cNvPr id="1" name=""/>
        <p:cNvGrpSpPr/>
        <p:nvPr/>
      </p:nvGrpSpPr>
      <p:grpSpPr>
        <a:xfrm>
          <a:off x="0" y="0"/>
          <a:ext cx="0" cy="0"/>
          <a:chOff x="0" y="0"/>
          <a:chExt cx="0" cy="0"/>
        </a:xfrm>
      </p:grpSpPr>
      <p:sp>
        <p:nvSpPr>
          <p:cNvPr id="2" name="כותרת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e-IL" smtClean="0"/>
              <a:t>לחץ כדי לערוך סגנון כותרת של תבנית בסיס</a:t>
            </a:r>
            <a:endParaRPr kumimoji="0" lang="en-US"/>
          </a:p>
        </p:txBody>
      </p:sp>
      <p:sp>
        <p:nvSpPr>
          <p:cNvPr id="3" name="מציין מיקום טקסט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מציין מיקום של תאריך 4"/>
          <p:cNvSpPr>
            <a:spLocks noGrp="1"/>
          </p:cNvSpPr>
          <p:nvPr>
            <p:ph type="dt" sz="half" idx="10"/>
          </p:nvPr>
        </p:nvSpPr>
        <p:spPr>
          <a:xfrm>
            <a:off x="6727032" y="6407944"/>
            <a:ext cx="1920240" cy="365760"/>
          </a:xfrm>
        </p:spPr>
        <p:txBody>
          <a:bodyPr/>
          <a:lstStyle>
            <a:extLst/>
          </a:lstStyle>
          <a:p>
            <a:fld id="{12BDC6E7-6076-49A5-84CF-0951AB805773}" type="datetimeFigureOut">
              <a:rPr lang="he-IL" smtClean="0"/>
              <a:t>כ"ו/אב/תשע"ו</a:t>
            </a:fld>
            <a:endParaRPr lang="he-IL"/>
          </a:p>
        </p:txBody>
      </p:sp>
      <p:sp>
        <p:nvSpPr>
          <p:cNvPr id="6" name="מציין מיקום של כותרת תחתונה 5"/>
          <p:cNvSpPr>
            <a:spLocks noGrp="1"/>
          </p:cNvSpPr>
          <p:nvPr>
            <p:ph type="ftr" sz="quarter" idx="11"/>
          </p:nvPr>
        </p:nvSpPr>
        <p:spPr/>
        <p:txBody>
          <a:bodyPr/>
          <a:lstStyle>
            <a:extLst/>
          </a:lstStyle>
          <a:p>
            <a:endParaRPr lang="he-IL"/>
          </a:p>
        </p:txBody>
      </p:sp>
      <p:sp>
        <p:nvSpPr>
          <p:cNvPr id="7" name="מציין מיקום של מספר שקופית 6"/>
          <p:cNvSpPr>
            <a:spLocks noGrp="1"/>
          </p:cNvSpPr>
          <p:nvPr>
            <p:ph type="sldNum" sz="quarter" idx="12"/>
          </p:nvPr>
        </p:nvSpPr>
        <p:spPr/>
        <p:txBody>
          <a:bodyPr/>
          <a:lstStyle>
            <a:extLst/>
          </a:lstStyle>
          <a:p>
            <a:fld id="{0E5E6556-34AC-48BF-A93F-61703C1D51EF}" type="slidenum">
              <a:rPr lang="he-IL" smtClean="0"/>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bg>
      <p:bgRef idx="1002">
        <a:schemeClr val="bg1"/>
      </p:bgRef>
    </p:bg>
    <p:spTree>
      <p:nvGrpSpPr>
        <p:cNvPr id="1" name=""/>
        <p:cNvGrpSpPr/>
        <p:nvPr/>
      </p:nvGrpSpPr>
      <p:grpSpPr>
        <a:xfrm>
          <a:off x="0" y="0"/>
          <a:ext cx="0" cy="0"/>
          <a:chOff x="0" y="0"/>
          <a:chExt cx="0" cy="0"/>
        </a:xfrm>
      </p:grpSpPr>
      <p:sp>
        <p:nvSpPr>
          <p:cNvPr id="4" name="מציין מיקום טקסט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e-IL" smtClean="0"/>
              <a:t>לחץ כדי לערוך סגנונות טקסט של תבנית בסיס</a:t>
            </a:r>
          </a:p>
        </p:txBody>
      </p:sp>
      <p:sp>
        <p:nvSpPr>
          <p:cNvPr id="3" name="מציין מיקום של תמונה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e-IL" smtClean="0"/>
              <a:t>לחץ על הסמל כדי להוסיף תמונה</a:t>
            </a:r>
            <a:endParaRPr kumimoji="0" lang="en-US" dirty="0"/>
          </a:p>
        </p:txBody>
      </p:sp>
      <p:sp>
        <p:nvSpPr>
          <p:cNvPr id="5" name="מציין מיקום של תאריך 4"/>
          <p:cNvSpPr>
            <a:spLocks noGrp="1"/>
          </p:cNvSpPr>
          <p:nvPr>
            <p:ph type="dt" sz="half" idx="10"/>
          </p:nvPr>
        </p:nvSpPr>
        <p:spPr/>
        <p:txBody>
          <a:bodyPr/>
          <a:lstStyle>
            <a:lvl1pPr>
              <a:defRPr>
                <a:solidFill>
                  <a:schemeClr val="tx1"/>
                </a:solidFill>
              </a:defRPr>
            </a:lvl1pPr>
            <a:extLst/>
          </a:lstStyle>
          <a:p>
            <a:fld id="{12BDC6E7-6076-49A5-84CF-0951AB805773}" type="datetimeFigureOut">
              <a:rPr lang="he-IL" smtClean="0"/>
              <a:t>כ"ו/אב/תשע"ו</a:t>
            </a:fld>
            <a:endParaRPr lang="he-IL"/>
          </a:p>
        </p:txBody>
      </p:sp>
      <p:sp>
        <p:nvSpPr>
          <p:cNvPr id="6" name="מציין מיקום של כותרת תחתונה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e-IL"/>
          </a:p>
        </p:txBody>
      </p:sp>
      <p:sp>
        <p:nvSpPr>
          <p:cNvPr id="7" name="מציין מיקום של מספר שקופית 6"/>
          <p:cNvSpPr>
            <a:spLocks noGrp="1"/>
          </p:cNvSpPr>
          <p:nvPr>
            <p:ph type="sldNum" sz="quarter" idx="12"/>
          </p:nvPr>
        </p:nvSpPr>
        <p:spPr/>
        <p:txBody>
          <a:bodyPr/>
          <a:lstStyle>
            <a:lvl1pPr>
              <a:defRPr>
                <a:solidFill>
                  <a:schemeClr val="tx1"/>
                </a:solidFill>
              </a:defRPr>
            </a:lvl1pPr>
            <a:extLst/>
          </a:lstStyle>
          <a:p>
            <a:fld id="{0E5E6556-34AC-48BF-A93F-61703C1D51EF}" type="slidenum">
              <a:rPr lang="he-IL" smtClean="0"/>
              <a:t>‹#›</a:t>
            </a:fld>
            <a:endParaRPr lang="he-IL"/>
          </a:p>
        </p:txBody>
      </p:sp>
      <p:sp>
        <p:nvSpPr>
          <p:cNvPr id="2" name="כותרת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e-IL" smtClean="0"/>
              <a:t>לחץ כדי לערוך סגנון כותרת של תבנית בסיס</a:t>
            </a:r>
            <a:endParaRPr kumimoji="0" lang="en-US"/>
          </a:p>
        </p:txBody>
      </p:sp>
      <p:sp>
        <p:nvSpPr>
          <p:cNvPr id="8" name="צורה חופשית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צורה חופשית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משולש ישר-זווית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מחבר ישר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סוגר זוויתי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סוגר זוויתי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צורה חופשית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צורה חופשית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משולש ישר-זווית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מחבר ישר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מציין מיקום של כותרת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e-IL" smtClean="0"/>
              <a:t>לחץ כדי לערוך סגנון כותרת של תבנית בסיס</a:t>
            </a:r>
            <a:endParaRPr kumimoji="0" lang="en-US"/>
          </a:p>
        </p:txBody>
      </p:sp>
      <p:sp>
        <p:nvSpPr>
          <p:cNvPr id="30" name="מציין מיקום טקסט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מציין מיקום של תאריך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BDC6E7-6076-49A5-84CF-0951AB805773}" type="datetimeFigureOut">
              <a:rPr lang="he-IL" smtClean="0"/>
              <a:t>כ"ו/אב/תשע"ו</a:t>
            </a:fld>
            <a:endParaRPr lang="he-IL"/>
          </a:p>
        </p:txBody>
      </p:sp>
      <p:sp>
        <p:nvSpPr>
          <p:cNvPr id="22" name="מציין מיקום של כותרת תחתונה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e-IL"/>
          </a:p>
        </p:txBody>
      </p:sp>
      <p:sp>
        <p:nvSpPr>
          <p:cNvPr id="18" name="מציין מיקום של מספר שקופית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5E6556-34AC-48BF-A93F-61703C1D51EF}"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95536" y="548680"/>
            <a:ext cx="8496944" cy="3701969"/>
          </a:xfrm>
        </p:spPr>
        <p:txBody>
          <a:bodyPr>
            <a:noAutofit/>
          </a:bodyPr>
          <a:lstStyle/>
          <a:p>
            <a:pPr algn="ctr"/>
            <a:r>
              <a:rPr lang="he-IL" sz="6600" dirty="0" smtClean="0">
                <a:latin typeface="David" pitchFamily="34" charset="-79"/>
                <a:cs typeface="David" pitchFamily="34" charset="-79"/>
              </a:rPr>
              <a:t>"העיוורת"/ יעקב </a:t>
            </a:r>
            <a:r>
              <a:rPr lang="he-IL" sz="6600" dirty="0" err="1" smtClean="0">
                <a:latin typeface="David" pitchFamily="34" charset="-79"/>
                <a:cs typeface="David" pitchFamily="34" charset="-79"/>
              </a:rPr>
              <a:t>שטיינבג</a:t>
            </a:r>
            <a:r>
              <a:rPr lang="he-IL" sz="6600" dirty="0" smtClean="0">
                <a:latin typeface="David" pitchFamily="34" charset="-79"/>
                <a:cs typeface="David" pitchFamily="34" charset="-79"/>
              </a:rPr>
              <a:t/>
            </a:r>
            <a:br>
              <a:rPr lang="he-IL" sz="6600" dirty="0" smtClean="0">
                <a:latin typeface="David" pitchFamily="34" charset="-79"/>
                <a:cs typeface="David" pitchFamily="34" charset="-79"/>
              </a:rPr>
            </a:br>
            <a:r>
              <a:rPr lang="he-IL" sz="6600" dirty="0" smtClean="0">
                <a:latin typeface="David" pitchFamily="34" charset="-79"/>
                <a:cs typeface="David" pitchFamily="34" charset="-79"/>
              </a:rPr>
              <a:t/>
            </a:r>
            <a:br>
              <a:rPr lang="he-IL" sz="6600" dirty="0" smtClean="0">
                <a:latin typeface="David" pitchFamily="34" charset="-79"/>
                <a:cs typeface="David" pitchFamily="34" charset="-79"/>
              </a:rPr>
            </a:br>
            <a:r>
              <a:rPr lang="he-IL" sz="5400" dirty="0" smtClean="0">
                <a:latin typeface="David" pitchFamily="34" charset="-79"/>
                <a:cs typeface="David" pitchFamily="34" charset="-79"/>
              </a:rPr>
              <a:t>סיפור עברי</a:t>
            </a:r>
            <a:br>
              <a:rPr lang="he-IL" sz="5400" dirty="0" smtClean="0">
                <a:latin typeface="David" pitchFamily="34" charset="-79"/>
                <a:cs typeface="David" pitchFamily="34" charset="-79"/>
              </a:rPr>
            </a:br>
            <a:r>
              <a:rPr lang="he-IL" sz="5400" dirty="0" smtClean="0">
                <a:latin typeface="David" pitchFamily="34" charset="-79"/>
                <a:cs typeface="David" pitchFamily="34" charset="-79"/>
              </a:rPr>
              <a:t>מחצית ראשונה של המאה ה- 20</a:t>
            </a:r>
            <a:endParaRPr lang="he-IL" sz="5400" dirty="0">
              <a:latin typeface="David" pitchFamily="34" charset="-79"/>
              <a:cs typeface="David" pitchFamily="34" charset="-79"/>
            </a:endParaRPr>
          </a:p>
        </p:txBody>
      </p:sp>
    </p:spTree>
    <p:extLst>
      <p:ext uri="{BB962C8B-B14F-4D97-AF65-F5344CB8AC3E}">
        <p14:creationId xmlns:p14="http://schemas.microsoft.com/office/powerpoint/2010/main" val="3753919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251520" y="620688"/>
            <a:ext cx="8784976" cy="5544616"/>
          </a:xfrm>
        </p:spPr>
        <p:txBody>
          <a:bodyPr>
            <a:normAutofit fontScale="77500" lnSpcReduction="20000"/>
          </a:bodyPr>
          <a:lstStyle/>
          <a:p>
            <a:pPr marL="109728" indent="0">
              <a:buNone/>
            </a:pPr>
            <a:r>
              <a:rPr lang="he-IL" dirty="0">
                <a:latin typeface="David" pitchFamily="34" charset="-79"/>
                <a:cs typeface="David" pitchFamily="34" charset="-79"/>
              </a:rPr>
              <a:t>מערכת היחסים בין חנה לישראל היא מערכת שקרית ומעוותת. המאפיין הבולט במערכת היחסים  הוא זרות וניכור. הדרך המרכזית לעצב את מערכת היחסים ביניהם היא באמצעות מוטיב הדממה וחוסר תקשורת.                                                                                                                              בליל הכלולות – לילה של סערת חושים, אהבה ואינטימיות – נראה שאין תקשורת ביניהם </a:t>
            </a:r>
            <a:r>
              <a:rPr lang="he-IL" dirty="0" smtClean="0">
                <a:latin typeface="David" pitchFamily="34" charset="-79"/>
                <a:cs typeface="David" pitchFamily="34" charset="-79"/>
              </a:rPr>
              <a:t>חנה </a:t>
            </a:r>
            <a:r>
              <a:rPr lang="he-IL" dirty="0">
                <a:latin typeface="David" pitchFamily="34" charset="-79"/>
                <a:cs typeface="David" pitchFamily="34" charset="-79"/>
              </a:rPr>
              <a:t>עסוקה בניסיונות לגלות את האמת על מהותו.                                                                                                  בביתה החדש היא מרגישה זרות וקור. הזרות בולטת ביניהם על רקע חוסר התקשורת בינה לבינו ובין סביבתה.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היא נתקלת בקשיים ובמכשולים בביתה (בדידות, הריון, מזג אוויר חורפי, אינה יכולה לצאת) ודווקא במצב כזה אין לה עם מי לחלוק את בעיותיה. </a:t>
            </a:r>
            <a:r>
              <a:rPr lang="he-IL" dirty="0" smtClean="0">
                <a:latin typeface="David" pitchFamily="34" charset="-79"/>
                <a:cs typeface="David" pitchFamily="34" charset="-79"/>
              </a:rPr>
              <a:t>                                                   בעלה </a:t>
            </a:r>
            <a:r>
              <a:rPr lang="he-IL" dirty="0">
                <a:latin typeface="David" pitchFamily="34" charset="-79"/>
                <a:cs typeface="David" pitchFamily="34" charset="-79"/>
              </a:rPr>
              <a:t>במקום לעזור מקשה עליה יותר , הוא סוגר אותה בביתה , הוא מנתק אותה מכל ערוץ תקשורת ובמקום לדבר משמיע נהימות.                                     </a:t>
            </a:r>
            <a:r>
              <a:rPr lang="he-IL" dirty="0" smtClean="0">
                <a:latin typeface="David" pitchFamily="34" charset="-79"/>
                <a:cs typeface="David" pitchFamily="34" charset="-79"/>
              </a:rPr>
              <a:t>                                           </a:t>
            </a:r>
            <a:r>
              <a:rPr lang="he-IL" dirty="0">
                <a:latin typeface="David" pitchFamily="34" charset="-79"/>
                <a:cs typeface="David" pitchFamily="34" charset="-79"/>
              </a:rPr>
              <a:t>אין ביניהם שיחות, כשהיא שואלת שאלות הוא משיב בנהימה של רוגז "אין לך צורך לדעת.. שבי בבית ודי". </a:t>
            </a:r>
            <a:r>
              <a:rPr lang="he-IL" dirty="0" smtClean="0">
                <a:latin typeface="David" pitchFamily="34" charset="-79"/>
                <a:cs typeface="David" pitchFamily="34" charset="-79"/>
              </a:rPr>
              <a:t>                                                                                                                  </a:t>
            </a:r>
            <a:r>
              <a:rPr lang="he-IL" dirty="0">
                <a:latin typeface="David" pitchFamily="34" charset="-79"/>
                <a:cs typeface="David" pitchFamily="34" charset="-79"/>
              </a:rPr>
              <a:t>חנה מצטיירת כאצילת נפש, מכינה לו צהריים ושוב הוא משתיק אותה</a:t>
            </a:r>
            <a:r>
              <a:rPr lang="he-IL" dirty="0" smtClean="0">
                <a:latin typeface="David" pitchFamily="34" charset="-79"/>
                <a:cs typeface="David" pitchFamily="34" charset="-79"/>
              </a:rPr>
              <a:t>.                                                     </a:t>
            </a:r>
            <a:r>
              <a:rPr lang="he-IL" dirty="0">
                <a:latin typeface="David" pitchFamily="34" charset="-79"/>
                <a:cs typeface="David" pitchFamily="34" charset="-79"/>
              </a:rPr>
              <a:t>דמותו גסת הרוח והתנהגותו הנבזית כלפי חנה מאמללות אותה והופכות את חייה לקשים במחציתו.                                   </a:t>
            </a:r>
            <a:r>
              <a:rPr lang="he-IL" dirty="0" smtClean="0">
                <a:latin typeface="David" pitchFamily="34" charset="-79"/>
                <a:cs typeface="David" pitchFamily="34" charset="-79"/>
              </a:rPr>
              <a:t>                                                                                                              </a:t>
            </a:r>
            <a:r>
              <a:rPr lang="he-IL" dirty="0">
                <a:latin typeface="David" pitchFamily="34" charset="-79"/>
                <a:cs typeface="David" pitchFamily="34" charset="-79"/>
              </a:rPr>
              <a:t>האושר היחידי בנישואיה לישראל הוא לידת בתם, לכן במקום הדממה שסימלה את המוות יש קול שירה. הלידה והאימהות מעניקה משמעות לחייה, אך גם עכשיו ישראל מנותק מאושרה כפי שהיה מנותק מסבלה.                                                                                                                                          הזרות ביניהם מתעצמים עם לידת התינוקת. בשעותיה הקשות כשבתה חולה היא זקוקה לתמיכת בעלה הוא מגלה אדישות למצב זה.  היא אינה יכול עוד לסבול את יחסו </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20697"/>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מערכת היחסים בין חנה </a:t>
            </a:r>
            <a:r>
              <a:rPr lang="he-IL" sz="4000" dirty="0" err="1">
                <a:solidFill>
                  <a:schemeClr val="accent1">
                    <a:lumMod val="50000"/>
                  </a:schemeClr>
                </a:solidFill>
                <a:latin typeface="David" pitchFamily="34" charset="-79"/>
                <a:cs typeface="David" pitchFamily="34" charset="-79"/>
              </a:rPr>
              <a:t>לר</a:t>
            </a:r>
            <a:r>
              <a:rPr lang="he-IL" sz="4000" dirty="0">
                <a:solidFill>
                  <a:schemeClr val="accent1">
                    <a:lumMod val="50000"/>
                  </a:schemeClr>
                </a:solidFill>
                <a:latin typeface="David" pitchFamily="34" charset="-79"/>
                <a:cs typeface="David" pitchFamily="34" charset="-79"/>
              </a:rPr>
              <a:t>' ישראל</a:t>
            </a:r>
          </a:p>
        </p:txBody>
      </p:sp>
    </p:spTree>
    <p:extLst>
      <p:ext uri="{BB962C8B-B14F-4D97-AF65-F5344CB8AC3E}">
        <p14:creationId xmlns:p14="http://schemas.microsoft.com/office/powerpoint/2010/main" val="1076855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124744"/>
            <a:ext cx="8964488" cy="5256584"/>
          </a:xfrm>
        </p:spPr>
        <p:txBody>
          <a:bodyPr>
            <a:normAutofit/>
          </a:bodyPr>
          <a:lstStyle/>
          <a:p>
            <a:pPr marL="109728" indent="0">
              <a:buNone/>
            </a:pPr>
            <a:r>
              <a:rPr lang="he-IL" dirty="0">
                <a:latin typeface="David" pitchFamily="34" charset="-79"/>
                <a:cs typeface="David" pitchFamily="34" charset="-79"/>
              </a:rPr>
              <a:t>בתוך העולם הקודר המתואר בסיפור בולטת לידת הבת כמאורע משמח, הטומן בחובו סיכוי לשינוי במצבה של הגיבורה – "חזות פנים חדשה </a:t>
            </a:r>
            <a:r>
              <a:rPr lang="he-IL" dirty="0" smtClean="0">
                <a:latin typeface="David" pitchFamily="34" charset="-79"/>
                <a:cs typeface="David" pitchFamily="34" charset="-79"/>
              </a:rPr>
              <a:t>הייתה </a:t>
            </a:r>
            <a:r>
              <a:rPr lang="he-IL" dirty="0">
                <a:latin typeface="David" pitchFamily="34" charset="-79"/>
                <a:cs typeface="David" pitchFamily="34" charset="-79"/>
              </a:rPr>
              <a:t>לחנה בקומה ממשכב לידתה </a:t>
            </a:r>
            <a:r>
              <a:rPr lang="he-IL" dirty="0" smtClean="0">
                <a:latin typeface="David" pitchFamily="34" charset="-79"/>
                <a:cs typeface="David" pitchFamily="34" charset="-79"/>
              </a:rPr>
              <a:t>.. </a:t>
            </a:r>
            <a:r>
              <a:rPr lang="he-IL" dirty="0">
                <a:latin typeface="David" pitchFamily="34" charset="-79"/>
                <a:cs typeface="David" pitchFamily="34" charset="-79"/>
              </a:rPr>
              <a:t>ורק דברי-זמר </a:t>
            </a:r>
            <a:r>
              <a:rPr lang="he-IL" dirty="0" smtClean="0">
                <a:latin typeface="David" pitchFamily="34" charset="-79"/>
                <a:cs typeface="David" pitchFamily="34" charset="-79"/>
              </a:rPr>
              <a:t>הייתה </a:t>
            </a:r>
            <a:r>
              <a:rPr lang="he-IL" dirty="0">
                <a:latin typeface="David" pitchFamily="34" charset="-79"/>
                <a:cs typeface="David" pitchFamily="34" charset="-79"/>
              </a:rPr>
              <a:t>מזמרת על עריסת העולל". אפילו מזג-האוויר משתנה בסמוך ללידה – מתחיל לרדת שלג (סמל לניקיון וטהרה) והכל בחוץ נעשה שקט ושלו. האושר עם הלידה מתבטא בכך שהעיוורת מתחילה לשיר, אולם עקב כך היא חדלה כמעט לדבר, ובכך משתלבת בעולם הדממה של הבעל וילדיו. </a:t>
            </a:r>
            <a:endParaRPr lang="he-IL" dirty="0" smtClean="0">
              <a:latin typeface="David" pitchFamily="34" charset="-79"/>
              <a:cs typeface="David" pitchFamily="34" charset="-79"/>
            </a:endParaRPr>
          </a:p>
          <a:p>
            <a:pPr marL="109728" indent="0">
              <a:buNone/>
            </a:pPr>
            <a:endParaRPr lang="he-IL" dirty="0">
              <a:latin typeface="David" pitchFamily="34" charset="-79"/>
              <a:cs typeface="David" pitchFamily="34" charset="-79"/>
            </a:endParaRPr>
          </a:p>
          <a:p>
            <a:pPr marL="109728" indent="0">
              <a:buNone/>
            </a:pPr>
            <a:r>
              <a:rPr lang="he-IL" dirty="0" smtClean="0">
                <a:latin typeface="David" pitchFamily="34" charset="-79"/>
                <a:cs typeface="David" pitchFamily="34" charset="-79"/>
              </a:rPr>
              <a:t>האושר היחידי בנישואיה הוא לידת בתם, לכן במקום הדממה שסמלה את המוות יש קול שירה. הלידה והאימהות מעניקות משמעות לחייה של חנה. </a:t>
            </a:r>
            <a:endParaRPr lang="en-US" dirty="0">
              <a:latin typeface="David" pitchFamily="34" charset="-79"/>
              <a:cs typeface="David" pitchFamily="34" charset="-79"/>
            </a:endParaRPr>
          </a:p>
        </p:txBody>
      </p:sp>
      <p:sp>
        <p:nvSpPr>
          <p:cNvPr id="3" name="כותרת 2"/>
          <p:cNvSpPr>
            <a:spLocks noGrp="1"/>
          </p:cNvSpPr>
          <p:nvPr>
            <p:ph type="title"/>
          </p:nvPr>
        </p:nvSpPr>
        <p:spPr>
          <a:xfrm>
            <a:off x="395536" y="116632"/>
            <a:ext cx="8229600" cy="778098"/>
          </a:xfrm>
        </p:spPr>
        <p:txBody>
          <a:bodyPr>
            <a:noAutofit/>
          </a:bodyPr>
          <a:lstStyle/>
          <a:p>
            <a:pPr algn="ctr"/>
            <a:r>
              <a:rPr lang="he-IL" sz="4800" dirty="0">
                <a:solidFill>
                  <a:schemeClr val="accent1">
                    <a:lumMod val="50000"/>
                  </a:schemeClr>
                </a:solidFill>
                <a:latin typeface="David" pitchFamily="34" charset="-79"/>
                <a:cs typeface="David" pitchFamily="34" charset="-79"/>
              </a:rPr>
              <a:t>אירוע לידת בתם</a:t>
            </a:r>
          </a:p>
        </p:txBody>
      </p:sp>
    </p:spTree>
    <p:extLst>
      <p:ext uri="{BB962C8B-B14F-4D97-AF65-F5344CB8AC3E}">
        <p14:creationId xmlns:p14="http://schemas.microsoft.com/office/powerpoint/2010/main" val="1234304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692696"/>
            <a:ext cx="8856984" cy="5976664"/>
          </a:xfrm>
        </p:spPr>
        <p:txBody>
          <a:bodyPr>
            <a:normAutofit fontScale="77500" lnSpcReduction="20000"/>
          </a:bodyPr>
          <a:lstStyle/>
          <a:p>
            <a:pPr marL="109728" indent="0">
              <a:buNone/>
            </a:pPr>
            <a:r>
              <a:rPr lang="he-IL" dirty="0">
                <a:latin typeface="David" pitchFamily="34" charset="-79"/>
                <a:cs typeface="David" pitchFamily="34" charset="-79"/>
              </a:rPr>
              <a:t>בסיפור שלטת אווירת מתח וחרדה, הנוצרת באמצעות הפער בין התרחשויות לבין ההנמקה המפורשת הניתנת להן. הקורא מצוי במתח והוא מנסה לתת הסבר הולם להתרחשויות.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משפט הפתיחה של הסיפור: "לחנה העיוורת הגידו לפני חתונתה, כי זה שעתיד להיות בעלה הוא איש אלמן ועסק הטבק הוא מסחרו" יוצר חוסר אמון ראשוני. מיד אחר-כך, חוזרת ונשבעת האם 3 פעמים ("ככה אראה בנחמה") – מה שמתברר זמן קצר מאוד לאחר מכן, כניסיונות להסתיר שקרים שונים מבתה בנוגע לבעל המיועד, ילדיו וביתו. ביטויים כגון: "הבית המרווח" ו- "החצר הגדולה", לצד ההמלצה: "מוטב שתשבי בבית" – מעוררים את החשד שדברי האם מסתירים יותר מאשר מגלים...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הרגשת המסתורין נבנית בהדרגה עם חשיפת פרטי אמת על-ידי חנה. כאן מתווספת אווירת המועקה על כך שאין לה לחנה עם מי לחלוק את הגילויים המפתיעים באשר לחייה. היא בודדה וזנוחה.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תמיהות הקורא מתגברות משום שהוא מקבל את פרטי התרחשות דרך תודעתה של חנה העיוורת בתוספת תגובותיה, חששותיה ותמיהותיה שלה. </a:t>
            </a:r>
            <a:r>
              <a:rPr lang="he-IL" dirty="0" smtClean="0">
                <a:latin typeface="David" pitchFamily="34" charset="-79"/>
                <a:cs typeface="David" pitchFamily="34" charset="-79"/>
              </a:rPr>
              <a:t>                                                      לאווירה </a:t>
            </a:r>
            <a:r>
              <a:rPr lang="he-IL" dirty="0">
                <a:latin typeface="David" pitchFamily="34" charset="-79"/>
                <a:cs typeface="David" pitchFamily="34" charset="-79"/>
              </a:rPr>
              <a:t>החידתית תורמת דמותו המשונה של הבעל ישראל. תשובותיו נראות בלתי-אמינות (מחלת הדודה) והתנהגותו מוזרה ביותר (הוא כלל לא מופתע מדפיקות בדלת באמצע הלילה ואף יוצא באדישות לזמן מה).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העובדה ששתי הדמויות שאמורות להיות הקרובות ביותר לחנה, אמה ובעלה, מסתירות ממנה את האמת ואף מובילות אותה לחיות בשקר גדול, מוסיפה לאווירת המתח מחד גיסא ולאווירת המועקה, מאידך גיסא. </a:t>
            </a:r>
            <a:endParaRPr lang="en-US" dirty="0">
              <a:latin typeface="David" pitchFamily="34" charset="-79"/>
              <a:cs typeface="David" pitchFamily="34" charset="-79"/>
            </a:endParaRPr>
          </a:p>
          <a:p>
            <a:pPr marL="109728" indent="0">
              <a:buNone/>
            </a:pP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8576"/>
            <a:ext cx="8229600" cy="562074"/>
          </a:xfrm>
        </p:spPr>
        <p:txBody>
          <a:bodyPr>
            <a:normAutofit fontScale="90000"/>
          </a:bodyPr>
          <a:lstStyle/>
          <a:p>
            <a:pPr algn="ctr"/>
            <a:r>
              <a:rPr lang="he-IL" sz="4800" dirty="0">
                <a:solidFill>
                  <a:schemeClr val="accent1">
                    <a:lumMod val="50000"/>
                  </a:schemeClr>
                </a:solidFill>
                <a:latin typeface="David" pitchFamily="34" charset="-79"/>
                <a:cs typeface="David" pitchFamily="34" charset="-79"/>
              </a:rPr>
              <a:t>האווירה </a:t>
            </a:r>
            <a:r>
              <a:rPr lang="he-IL" sz="4800" dirty="0" smtClean="0">
                <a:solidFill>
                  <a:schemeClr val="accent1">
                    <a:lumMod val="50000"/>
                  </a:schemeClr>
                </a:solidFill>
                <a:latin typeface="David" pitchFamily="34" charset="-79"/>
                <a:cs typeface="David" pitchFamily="34" charset="-79"/>
              </a:rPr>
              <a:t>בסיפור</a:t>
            </a:r>
            <a:endParaRPr lang="he-IL" sz="48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261920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67544" y="0"/>
            <a:ext cx="8229600" cy="490066"/>
          </a:xfrm>
        </p:spPr>
        <p:txBody>
          <a:bodyPr>
            <a:normAutofit fontScale="90000"/>
          </a:bodyPr>
          <a:lstStyle/>
          <a:p>
            <a:pPr algn="ctr"/>
            <a:r>
              <a:rPr lang="he-IL" sz="4300" dirty="0">
                <a:solidFill>
                  <a:schemeClr val="accent1">
                    <a:lumMod val="50000"/>
                  </a:schemeClr>
                </a:solidFill>
                <a:latin typeface="David" pitchFamily="34" charset="-79"/>
                <a:cs typeface="David" pitchFamily="34" charset="-79"/>
              </a:rPr>
              <a:t>מוטיבים – דרכי עיצוב</a:t>
            </a:r>
          </a:p>
        </p:txBody>
      </p:sp>
      <p:sp>
        <p:nvSpPr>
          <p:cNvPr id="4" name="TextBox 3"/>
          <p:cNvSpPr txBox="1"/>
          <p:nvPr/>
        </p:nvSpPr>
        <p:spPr>
          <a:xfrm>
            <a:off x="17077" y="548680"/>
            <a:ext cx="8856984" cy="6524863"/>
          </a:xfrm>
          <a:prstGeom prst="rect">
            <a:avLst/>
          </a:prstGeom>
          <a:noFill/>
        </p:spPr>
        <p:txBody>
          <a:bodyPr wrap="square" rtlCol="1">
            <a:spAutoFit/>
          </a:bodyPr>
          <a:lstStyle/>
          <a:p>
            <a:r>
              <a:rPr lang="he-IL" sz="2000" b="1" dirty="0">
                <a:latin typeface="David" pitchFamily="34" charset="-79"/>
                <a:cs typeface="David" pitchFamily="34" charset="-79"/>
              </a:rPr>
              <a:t>מוטיב הדפיקות:                                                                                                               </a:t>
            </a:r>
            <a:r>
              <a:rPr lang="he-IL" sz="2000" b="1" dirty="0" smtClean="0">
                <a:latin typeface="David" pitchFamily="34" charset="-79"/>
                <a:cs typeface="David" pitchFamily="34" charset="-79"/>
              </a:rPr>
              <a:t>                                       </a:t>
            </a:r>
            <a:r>
              <a:rPr lang="he-IL" sz="2000" dirty="0">
                <a:latin typeface="David" pitchFamily="34" charset="-79"/>
                <a:cs typeface="David" pitchFamily="34" charset="-79"/>
              </a:rPr>
              <a:t>מוטיב הדפיקות הוא מוטיב מרכזי בסיפור העיוורת.</a:t>
            </a:r>
            <a:endParaRPr lang="en-US" sz="2000" dirty="0">
              <a:latin typeface="David" pitchFamily="34" charset="-79"/>
              <a:cs typeface="David" pitchFamily="34" charset="-79"/>
            </a:endParaRPr>
          </a:p>
          <a:p>
            <a:r>
              <a:rPr lang="he-IL" sz="2000" dirty="0">
                <a:latin typeface="David" pitchFamily="34" charset="-79"/>
                <a:cs typeface="David" pitchFamily="34" charset="-79"/>
              </a:rPr>
              <a:t>לאחר נישואיה נקלעת העיוורת לעולם של דממה, לא רק שהיא אינה יכולה לראות, אלא גם ביתו של בעלה שרוי בדממה, מאחר שעולמה של העיוורת בנוי רק ממה שהיא שומעת, היא צריכה להקשיב טוב לסביבתה זאת הדרך שלה לפענח את עולמה – מיהו בעלה והיכן היא גרה. </a:t>
            </a:r>
            <a:endParaRPr lang="en-US" sz="2000" dirty="0">
              <a:latin typeface="David" pitchFamily="34" charset="-79"/>
              <a:cs typeface="David" pitchFamily="34" charset="-79"/>
            </a:endParaRPr>
          </a:p>
          <a:p>
            <a:r>
              <a:rPr lang="he-IL" sz="2000" dirty="0">
                <a:latin typeface="David" pitchFamily="34" charset="-79"/>
                <a:cs typeface="David" pitchFamily="34" charset="-79"/>
              </a:rPr>
              <a:t>הבעל אינו מדבר אלא, נוהם, הילדים גם כן אינם מדברים מכוון, שאיש אינו מדבר איתם.        </a:t>
            </a:r>
            <a:r>
              <a:rPr lang="he-IL" sz="2000" dirty="0" smtClean="0">
                <a:latin typeface="David" pitchFamily="34" charset="-79"/>
                <a:cs typeface="David" pitchFamily="34" charset="-79"/>
              </a:rPr>
              <a:t>                                    </a:t>
            </a:r>
            <a:r>
              <a:rPr lang="he-IL" sz="2000" dirty="0">
                <a:latin typeface="David" pitchFamily="34" charset="-79"/>
                <a:cs typeface="David" pitchFamily="34" charset="-79"/>
              </a:rPr>
              <a:t>העיוורת חייבת להכיר את עולמה דרך הדפיקות:</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לעיוורת להבין איפה היא גרה, כי היא שומעת שהעגלון דופק על חלון הבית, ואז היא מזהה שביתו הוא בית של ערלים, "רק מתדפקים על החלון הקטן אשר לבית הערלים."</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גם לעיוורת לזהות את הגיל של בעלה, כאשר היא שומעת את צעדיו האיטיים ואת נקישות המקל שלו, היא מבינה שהוא אדם מבוגר.  </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הפתאומיות והחזקות על החלון מלמדות אותה שהבית שבו היא גרה אינו בית רגיל, הליכתו האדישה של בעלה אל הדלת מלמדת אותה כי מקצועו אינו רגיל, " ושמע קול דפיקה חזקה בחלון וקול קורא מבחוץ".</a:t>
            </a:r>
            <a:endParaRPr lang="en-US" sz="2000" dirty="0">
              <a:latin typeface="David" pitchFamily="34" charset="-79"/>
              <a:cs typeface="David" pitchFamily="34" charset="-79"/>
            </a:endParaRPr>
          </a:p>
          <a:p>
            <a:r>
              <a:rPr lang="he-IL" sz="2000" dirty="0">
                <a:latin typeface="David" pitchFamily="34" charset="-79"/>
                <a:cs typeface="David" pitchFamily="34" charset="-79"/>
              </a:rPr>
              <a:t>הקשר עם ילדי בעלה אינו נוצר בדרך הרגילה, אלא בעזרת אותן דפיקות שדופק הילד בחלון וכך היא יודעת שיורד שלג וזה משמח את ליבו של הילד, "הגדול בילדים דפק בחלון...מה שהילד דופק בחלון גם זה סימן כי שלג".</a:t>
            </a:r>
            <a:endParaRPr lang="en-US" sz="2000" dirty="0">
              <a:latin typeface="David" pitchFamily="34" charset="-79"/>
              <a:cs typeface="David" pitchFamily="34" charset="-79"/>
            </a:endParaRPr>
          </a:p>
          <a:p>
            <a:r>
              <a:rPr lang="he-IL" sz="2000" dirty="0">
                <a:latin typeface="David" pitchFamily="34" charset="-79"/>
                <a:cs typeface="David" pitchFamily="34" charset="-79"/>
              </a:rPr>
              <a:t>מוטיב הדפיקות גם מאפיין את הגיבורה חנה בעזרתו אנו רואים שהיא ערנית מאוד לסביבה וסקרנית מאוד.   </a:t>
            </a:r>
            <a:endParaRPr lang="en-US" sz="2000" dirty="0">
              <a:latin typeface="David" pitchFamily="34" charset="-79"/>
              <a:cs typeface="David" pitchFamily="34" charset="-79"/>
            </a:endParaRPr>
          </a:p>
          <a:p>
            <a:r>
              <a:rPr lang="he-IL" sz="2000" dirty="0">
                <a:latin typeface="David" pitchFamily="34" charset="-79"/>
                <a:cs typeface="David" pitchFamily="34" charset="-79"/>
              </a:rPr>
              <a:t>הדפיקות עוזרות לעיוורת להגיע בהדרגה לפתרון החידה.</a:t>
            </a:r>
            <a:endParaRPr lang="en-US" sz="2000" dirty="0">
              <a:latin typeface="David" pitchFamily="34" charset="-79"/>
              <a:cs typeface="David" pitchFamily="34" charset="-79"/>
            </a:endParaRPr>
          </a:p>
          <a:p>
            <a:endParaRPr lang="he-IL" sz="2000" dirty="0">
              <a:latin typeface="David" pitchFamily="34" charset="-79"/>
              <a:cs typeface="David" pitchFamily="34" charset="-79"/>
            </a:endParaRPr>
          </a:p>
        </p:txBody>
      </p:sp>
    </p:spTree>
    <p:extLst>
      <p:ext uri="{BB962C8B-B14F-4D97-AF65-F5344CB8AC3E}">
        <p14:creationId xmlns:p14="http://schemas.microsoft.com/office/powerpoint/2010/main" val="554740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1124744"/>
            <a:ext cx="8229600" cy="5256584"/>
          </a:xfrm>
        </p:spPr>
        <p:txBody>
          <a:bodyPr>
            <a:normAutofit fontScale="92500"/>
          </a:bodyPr>
          <a:lstStyle/>
          <a:p>
            <a:pPr marL="109728" indent="0">
              <a:buNone/>
            </a:pPr>
            <a:r>
              <a:rPr lang="he-IL" sz="3600" b="1" u="sng" dirty="0">
                <a:latin typeface="David" pitchFamily="34" charset="-79"/>
                <a:cs typeface="David" pitchFamily="34" charset="-79"/>
              </a:rPr>
              <a:t>מוטיב הדממה:                                                                                                                     </a:t>
            </a:r>
            <a:r>
              <a:rPr lang="he-IL" sz="2800" dirty="0">
                <a:latin typeface="David" pitchFamily="34" charset="-79"/>
                <a:cs typeface="David" pitchFamily="34" charset="-79"/>
              </a:rPr>
              <a:t>הבית והעולם שבו מוצאת עצמה העיוורת מתאפיין בדממה. הדממה הקיימת  בבית מוסברת בכך, שהבית רחוק ממקום יישוב.</a:t>
            </a:r>
            <a:endParaRPr lang="en-US" sz="2800" dirty="0">
              <a:latin typeface="David" pitchFamily="34" charset="-79"/>
              <a:cs typeface="David" pitchFamily="34" charset="-79"/>
            </a:endParaRPr>
          </a:p>
          <a:p>
            <a:pPr marL="109728" indent="0">
              <a:buNone/>
            </a:pPr>
            <a:r>
              <a:rPr lang="he-IL" sz="2800" dirty="0">
                <a:latin typeface="David" pitchFamily="34" charset="-79"/>
                <a:cs typeface="David" pitchFamily="34" charset="-79"/>
              </a:rPr>
              <a:t>אך לתחושת הדממה תורמים דברים נוספים: הדממה שיוצר הבעל שמדבר מעט, דממת הילדים שלא מדברים, הדממה קיימת מסביב מכיוון, שאין אנשים בסביבתם והדממה שמשתררת כאשר הבת של העיוורת מפסיקה לנשום.</a:t>
            </a:r>
            <a:endParaRPr lang="en-US" sz="2800" dirty="0">
              <a:latin typeface="David" pitchFamily="34" charset="-79"/>
              <a:cs typeface="David" pitchFamily="34" charset="-79"/>
            </a:endParaRPr>
          </a:p>
          <a:p>
            <a:pPr marL="109728" indent="0">
              <a:buNone/>
            </a:pPr>
            <a:r>
              <a:rPr lang="he-IL" sz="2800" dirty="0">
                <a:latin typeface="David" pitchFamily="34" charset="-79"/>
                <a:cs typeface="David" pitchFamily="34" charset="-79"/>
              </a:rPr>
              <a:t>כל אלה בונים עולם שמאפיין מוות</a:t>
            </a:r>
            <a:r>
              <a:rPr lang="he-IL" sz="2800" dirty="0" smtClean="0">
                <a:latin typeface="David" pitchFamily="34" charset="-79"/>
                <a:cs typeface="David" pitchFamily="34" charset="-79"/>
              </a:rPr>
              <a:t>.</a:t>
            </a:r>
          </a:p>
          <a:p>
            <a:pPr marL="109728" indent="0">
              <a:buNone/>
            </a:pPr>
            <a:r>
              <a:rPr lang="he-IL" sz="2800" dirty="0" smtClean="0">
                <a:latin typeface="David" pitchFamily="34" charset="-79"/>
                <a:cs typeface="David" pitchFamily="34" charset="-79"/>
              </a:rPr>
              <a:t>תפקיד המוטיב: הדממה מדגישה את בדידותה של חנה, אין שום אדם שעמו תוכל לחלוק את מצוקתה, היא "נזרקת" אל סביבה לא מוכרת. הדממה היא גם רמז מטרים לנושא המוות שאופף אותה במהלך הסיפור ושאותו גילתה בסוף הסיפור.</a:t>
            </a:r>
            <a:endParaRPr lang="en-US" sz="2800" dirty="0">
              <a:latin typeface="David" pitchFamily="34" charset="-79"/>
              <a:cs typeface="David" pitchFamily="34" charset="-79"/>
            </a:endParaRPr>
          </a:p>
          <a:p>
            <a:pPr marL="109728" indent="0">
              <a:buNone/>
            </a:pPr>
            <a:endParaRPr lang="he-IL" sz="2800" dirty="0">
              <a:latin typeface="David" pitchFamily="34" charset="-79"/>
              <a:cs typeface="David" pitchFamily="34" charset="-79"/>
            </a:endParaRPr>
          </a:p>
        </p:txBody>
      </p:sp>
      <p:sp>
        <p:nvSpPr>
          <p:cNvPr id="3" name="כותרת 2"/>
          <p:cNvSpPr>
            <a:spLocks noGrp="1"/>
          </p:cNvSpPr>
          <p:nvPr>
            <p:ph type="title"/>
          </p:nvPr>
        </p:nvSpPr>
        <p:spPr>
          <a:xfrm>
            <a:off x="457200" y="274638"/>
            <a:ext cx="8229600" cy="634082"/>
          </a:xfrm>
        </p:spPr>
        <p:txBody>
          <a:bodyPr>
            <a:noAutofit/>
          </a:bodyPr>
          <a:lstStyle/>
          <a:p>
            <a:pPr algn="ctr"/>
            <a:r>
              <a:rPr lang="he-IL" sz="4400" dirty="0">
                <a:solidFill>
                  <a:schemeClr val="accent1">
                    <a:lumMod val="50000"/>
                  </a:schemeClr>
                </a:solidFill>
                <a:latin typeface="David" pitchFamily="34" charset="-79"/>
                <a:cs typeface="David" pitchFamily="34" charset="-79"/>
              </a:rPr>
              <a:t>מוטיבים – דרכי עיצוב</a:t>
            </a:r>
            <a:endParaRPr lang="he-IL" sz="4400" dirty="0"/>
          </a:p>
        </p:txBody>
      </p:sp>
    </p:spTree>
    <p:extLst>
      <p:ext uri="{BB962C8B-B14F-4D97-AF65-F5344CB8AC3E}">
        <p14:creationId xmlns:p14="http://schemas.microsoft.com/office/powerpoint/2010/main" val="40395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179512" y="1052736"/>
            <a:ext cx="8712968" cy="5544616"/>
          </a:xfrm>
        </p:spPr>
        <p:txBody>
          <a:bodyPr>
            <a:normAutofit fontScale="85000" lnSpcReduction="20000"/>
          </a:bodyPr>
          <a:lstStyle/>
          <a:p>
            <a:pPr marL="109728" indent="0">
              <a:buNone/>
            </a:pPr>
            <a:r>
              <a:rPr lang="he-IL" dirty="0">
                <a:latin typeface="David" pitchFamily="34" charset="-79"/>
                <a:cs typeface="David" pitchFamily="34" charset="-79"/>
              </a:rPr>
              <a:t>האם משקרת לחנה העיוורת, כי כל רצונה של האם היה שבתה תהיה תחת השגחה לאחר מותה וגם </a:t>
            </a:r>
            <a:r>
              <a:rPr lang="he-IL" dirty="0" smtClean="0">
                <a:latin typeface="David" pitchFamily="34" charset="-79"/>
                <a:cs typeface="David" pitchFamily="34" charset="-79"/>
              </a:rPr>
              <a:t>שתהיה </a:t>
            </a:r>
            <a:r>
              <a:rPr lang="he-IL" dirty="0">
                <a:latin typeface="David" pitchFamily="34" charset="-79"/>
                <a:cs typeface="David" pitchFamily="34" charset="-79"/>
              </a:rPr>
              <a:t>מאושרת. האם ידעה כי בשל מגבלתה של חנה היא לא תוכל להינשא לגבר צעיר, לכן היא נותנת לה להרגיש כי הגבר שלו היא עומדת להינשא יסב לה אושר רב. היא מספרת לה, שבעלה המיועד, צעיר, אלמן כבן שלושים ללא ילדים סוחר בטבק, ביתו נמצא בקצה העיר ויש לו חצר.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מצד אחד היא האם מסתירה מהבת את האמת ומצד שני היא אוהבת את בתה.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a:t>
            </a:r>
            <a:r>
              <a:rPr lang="he-IL" dirty="0" smtClean="0">
                <a:latin typeface="David" pitchFamily="34" charset="-79"/>
                <a:cs typeface="David" pitchFamily="34" charset="-79"/>
              </a:rPr>
              <a:t>עיוורת </a:t>
            </a:r>
            <a:r>
              <a:rPr lang="he-IL" dirty="0">
                <a:latin typeface="David" pitchFamily="34" charset="-79"/>
                <a:cs typeface="David" pitchFamily="34" charset="-79"/>
              </a:rPr>
              <a:t>מבינה כי משקרים לה והמציאות שבה היא חיה הפוכה מזו שסיפרו לה.</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בעזרת חושיה – חוש השמיעה והמישוש מנסה העיוורת להכיר את הסביבה בה היא חיה, ובאמצעות בעלה היא מנסה להבין את המציאות, אך היא לא מצליחה לבנות </a:t>
            </a:r>
            <a:r>
              <a:rPr lang="he-IL" dirty="0" smtClean="0">
                <a:latin typeface="David" pitchFamily="34" charset="-79"/>
                <a:cs typeface="David" pitchFamily="34" charset="-79"/>
              </a:rPr>
              <a:t>אתו </a:t>
            </a:r>
            <a:r>
              <a:rPr lang="he-IL" dirty="0">
                <a:latin typeface="David" pitchFamily="34" charset="-79"/>
                <a:cs typeface="David" pitchFamily="34" charset="-79"/>
              </a:rPr>
              <a:t>מערכת יחסים.</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אמה ובעלה מנסים לבנות למענה מציאות אחרת, טובה יותר, אך היא מבינה שהמציאות שמנסים להמציא עבורה היא שקר. הם מנסים להסתיר ממנה את האמת כדי להגן עליה, אך לבסוף האמת מתגלה לה בצורה קשה ואכזרית ביותר.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העיוורון של העיוורת לא נועד לעורר רחמים אלא כדי להדגיש שהאדם לא יכול לחיות בתוך מציאות שקרית, גם אם הוא חלש יותר.</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כמו העיוורת עליה לדעת את האמת כדי להצליח להשתלב, החיים בשקר הם לא פתרון והם גורמים לה סבל.    </a:t>
            </a:r>
            <a:endParaRPr lang="en-US" dirty="0">
              <a:latin typeface="David" pitchFamily="34" charset="-79"/>
              <a:cs typeface="David" pitchFamily="34" charset="-79"/>
            </a:endParaRPr>
          </a:p>
          <a:p>
            <a:pPr marL="109728" indent="0">
              <a:buNone/>
            </a:pPr>
            <a:endParaRPr lang="he-IL" dirty="0" smtClean="0">
              <a:latin typeface="David" pitchFamily="34" charset="-79"/>
              <a:cs typeface="David" pitchFamily="34" charset="-79"/>
            </a:endParaRPr>
          </a:p>
        </p:txBody>
      </p:sp>
      <p:sp>
        <p:nvSpPr>
          <p:cNvPr id="3" name="כותרת 2"/>
          <p:cNvSpPr>
            <a:spLocks noGrp="1"/>
          </p:cNvSpPr>
          <p:nvPr>
            <p:ph type="title"/>
          </p:nvPr>
        </p:nvSpPr>
        <p:spPr>
          <a:xfrm>
            <a:off x="457200" y="274638"/>
            <a:ext cx="8229600" cy="778098"/>
          </a:xfrm>
        </p:spPr>
        <p:txBody>
          <a:bodyPr>
            <a:normAutofit/>
          </a:bodyPr>
          <a:lstStyle/>
          <a:p>
            <a:pPr algn="ctr"/>
            <a:r>
              <a:rPr lang="he-IL" sz="4400" dirty="0">
                <a:solidFill>
                  <a:schemeClr val="accent1">
                    <a:lumMod val="50000"/>
                  </a:schemeClr>
                </a:solidFill>
                <a:latin typeface="David" pitchFamily="34" charset="-79"/>
                <a:cs typeface="David" pitchFamily="34" charset="-79"/>
              </a:rPr>
              <a:t>הביקורת </a:t>
            </a:r>
            <a:r>
              <a:rPr lang="he-IL" sz="4400" dirty="0" smtClean="0">
                <a:solidFill>
                  <a:schemeClr val="accent1">
                    <a:lumMod val="50000"/>
                  </a:schemeClr>
                </a:solidFill>
                <a:latin typeface="David" pitchFamily="34" charset="-79"/>
                <a:cs typeface="David" pitchFamily="34" charset="-79"/>
              </a:rPr>
              <a:t>החברתית העולה  </a:t>
            </a:r>
            <a:r>
              <a:rPr lang="he-IL" sz="4400" dirty="0">
                <a:solidFill>
                  <a:schemeClr val="accent1">
                    <a:lumMod val="50000"/>
                  </a:schemeClr>
                </a:solidFill>
                <a:latin typeface="David" pitchFamily="34" charset="-79"/>
                <a:cs typeface="David" pitchFamily="34" charset="-79"/>
              </a:rPr>
              <a:t>ביצירה</a:t>
            </a:r>
          </a:p>
        </p:txBody>
      </p:sp>
    </p:spTree>
    <p:extLst>
      <p:ext uri="{BB962C8B-B14F-4D97-AF65-F5344CB8AC3E}">
        <p14:creationId xmlns:p14="http://schemas.microsoft.com/office/powerpoint/2010/main" val="1715392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457200" y="274638"/>
            <a:ext cx="8229600" cy="562074"/>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המשך ביקורת חברתית</a:t>
            </a:r>
          </a:p>
        </p:txBody>
      </p:sp>
      <p:sp>
        <p:nvSpPr>
          <p:cNvPr id="4" name="TextBox 3"/>
          <p:cNvSpPr txBox="1"/>
          <p:nvPr/>
        </p:nvSpPr>
        <p:spPr>
          <a:xfrm>
            <a:off x="10080" y="980728"/>
            <a:ext cx="8954407" cy="5324535"/>
          </a:xfrm>
          <a:prstGeom prst="rect">
            <a:avLst/>
          </a:prstGeom>
          <a:noFill/>
        </p:spPr>
        <p:txBody>
          <a:bodyPr wrap="square" rtlCol="1">
            <a:spAutoFit/>
          </a:bodyPr>
          <a:lstStyle/>
          <a:p>
            <a:r>
              <a:rPr lang="he-IL" sz="2000" dirty="0" smtClean="0">
                <a:latin typeface="David" pitchFamily="34" charset="-79"/>
                <a:cs typeface="David" pitchFamily="34" charset="-79"/>
              </a:rPr>
              <a:t>הסיפור </a:t>
            </a:r>
            <a:r>
              <a:rPr lang="he-IL" sz="2000" dirty="0">
                <a:latin typeface="David" pitchFamily="34" charset="-79"/>
                <a:cs typeface="David" pitchFamily="34" charset="-79"/>
              </a:rPr>
              <a:t>מבקש למתוח </a:t>
            </a:r>
            <a:r>
              <a:rPr lang="he-IL" sz="2000" b="1" u="sng" dirty="0">
                <a:latin typeface="David" pitchFamily="34" charset="-79"/>
                <a:cs typeface="David" pitchFamily="34" charset="-79"/>
              </a:rPr>
              <a:t>ביקורת חברתית על היחס המזלזל של החברה אל האישה</a:t>
            </a:r>
            <a:r>
              <a:rPr lang="he-IL" sz="2000" dirty="0">
                <a:latin typeface="David" pitchFamily="34" charset="-79"/>
                <a:cs typeface="David" pitchFamily="34" charset="-79"/>
              </a:rPr>
              <a:t>. יש פרשנים שטוענים, כי יש משמעות לכך שהעיוורת היא אישה ולא גבר. שטיינברג מותח ביקורת על מעמדה הנחות של האישה בחברה הפטריארכלית. (חברה בה הגבר שולט ומשפיע). האישה אינה ישות אוטונומית, ואינה </a:t>
            </a:r>
            <a:r>
              <a:rPr lang="he-IL" sz="2000" dirty="0" smtClean="0">
                <a:latin typeface="David" pitchFamily="34" charset="-79"/>
                <a:cs typeface="David" pitchFamily="34" charset="-79"/>
              </a:rPr>
              <a:t>חופשיה </a:t>
            </a:r>
            <a:r>
              <a:rPr lang="he-IL" sz="2000" dirty="0">
                <a:latin typeface="David" pitchFamily="34" charset="-79"/>
                <a:cs typeface="David" pitchFamily="34" charset="-79"/>
              </a:rPr>
              <a:t>לבחור בגורלה. נשים נתפסות בחברה זו כילדותיות, תלותיות, מושתקות, נחותות, ומכירות בנחיתות זו. </a:t>
            </a:r>
            <a:r>
              <a:rPr lang="he-IL" sz="2000" u="sng" dirty="0">
                <a:latin typeface="David" pitchFamily="34" charset="-79"/>
                <a:cs typeface="David" pitchFamily="34" charset="-79"/>
              </a:rPr>
              <a:t>העיוורון של חנה הוא מטאפורי למצב האישה  בכלל.</a:t>
            </a:r>
            <a:r>
              <a:rPr lang="he-IL" sz="2000" dirty="0">
                <a:latin typeface="David" pitchFamily="34" charset="-79"/>
                <a:cs typeface="David" pitchFamily="34" charset="-79"/>
              </a:rPr>
              <a:t>  יחסיה של חנה עם אימה הם </a:t>
            </a:r>
            <a:r>
              <a:rPr lang="he-IL" sz="2000" dirty="0" smtClean="0">
                <a:latin typeface="David" pitchFamily="34" charset="-79"/>
                <a:cs typeface="David" pitchFamily="34" charset="-79"/>
              </a:rPr>
              <a:t>ביטוי </a:t>
            </a:r>
            <a:r>
              <a:rPr lang="he-IL" sz="2000" dirty="0">
                <a:latin typeface="David" pitchFamily="34" charset="-79"/>
                <a:cs typeface="David" pitchFamily="34" charset="-79"/>
              </a:rPr>
              <a:t>ליחסי אם –בת בחברה הפטריארכלית. שטיינברג יוצא נגד התפיסה החברתית המקובלת ש" שחתונה וילדים" זו משאת נפש מיתולוגית. הוא מבקר את הגישה שלפיה אישה צריכה להינשא, לא משנה עם מי , לא משנה מה קורה בתוך הבית או במיטה. העיקר שהאישה נישאה, אחרת אין לה קיום.    </a:t>
            </a:r>
            <a:endParaRPr lang="en-US" sz="2000" dirty="0">
              <a:latin typeface="David" pitchFamily="34" charset="-79"/>
              <a:cs typeface="David" pitchFamily="34" charset="-79"/>
            </a:endParaRPr>
          </a:p>
          <a:p>
            <a:r>
              <a:rPr lang="he-IL" sz="2000" dirty="0">
                <a:latin typeface="David" pitchFamily="34" charset="-79"/>
                <a:cs typeface="David" pitchFamily="34" charset="-79"/>
              </a:rPr>
              <a:t>בנוסף הספור מבקש למתוח </a:t>
            </a:r>
            <a:r>
              <a:rPr lang="he-IL" sz="2000" b="1" u="sng" dirty="0">
                <a:latin typeface="David" pitchFamily="34" charset="-79"/>
                <a:cs typeface="David" pitchFamily="34" charset="-79"/>
              </a:rPr>
              <a:t>ביקורת חברתית גם על היחס המזלזל בחלשים / נכים</a:t>
            </a:r>
            <a:r>
              <a:rPr lang="he-IL" sz="2000" dirty="0">
                <a:latin typeface="David" pitchFamily="34" charset="-79"/>
                <a:cs typeface="David" pitchFamily="34" charset="-79"/>
              </a:rPr>
              <a:t>. מעמדה של חנה העיוורת כאשה הוא  נחות, ומעמדה כעיוורת, בעלת מום, הוא סמל לכל בעלי המום. העיוור </a:t>
            </a:r>
            <a:r>
              <a:rPr lang="he-IL" sz="2000" dirty="0" smtClean="0">
                <a:latin typeface="David" pitchFamily="34" charset="-79"/>
                <a:cs typeface="David" pitchFamily="34" charset="-79"/>
              </a:rPr>
              <a:t>כאדם שאין </a:t>
            </a:r>
            <a:r>
              <a:rPr lang="he-IL" sz="2000" dirty="0">
                <a:latin typeface="David" pitchFamily="34" charset="-79"/>
                <a:cs typeface="David" pitchFamily="34" charset="-79"/>
              </a:rPr>
              <a:t>לו זכויות, אפשר לנצל את המגבלות שלו, רצוי להחליט עבורו מה טוב או רע לו. החברה שסבבה אותה קשרה נגדה קשר של שתיקה. </a:t>
            </a:r>
            <a:r>
              <a:rPr lang="he-IL" sz="2000" dirty="0" smtClean="0">
                <a:latin typeface="David" pitchFamily="34" charset="-79"/>
                <a:cs typeface="David" pitchFamily="34" charset="-79"/>
              </a:rPr>
              <a:t>הביטוי </a:t>
            </a:r>
            <a:r>
              <a:rPr lang="he-IL" sz="2000" dirty="0">
                <a:latin typeface="David" pitchFamily="34" charset="-79"/>
                <a:cs typeface="David" pitchFamily="34" charset="-79"/>
              </a:rPr>
              <a:t>המוחשי שניתן לרעיון ההשתקה הוא יצירת דמויות עילגות שאינן מדברות (הבנים והבעל). כאמור המסר החברתי מצוי גם בביקורת של המספר על החברה יהודית בעיירה יהודית- דתית ומסורתית מצד אחד אדיקות דתית עם מנהגים נוקשים של מסורות עתיקות, ומאידך יחס צבוע אל ה"פגום" והנחשל בחברה, כמו  עיוור, או כל בעל מום אחר. יחס שנובע מבערוּת ודעות קדומות. </a:t>
            </a:r>
          </a:p>
        </p:txBody>
      </p:sp>
    </p:spTree>
    <p:extLst>
      <p:ext uri="{BB962C8B-B14F-4D97-AF65-F5344CB8AC3E}">
        <p14:creationId xmlns:p14="http://schemas.microsoft.com/office/powerpoint/2010/main" val="1436929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2"/>
          <p:cNvSpPr>
            <a:spLocks noGrp="1"/>
          </p:cNvSpPr>
          <p:nvPr>
            <p:ph type="title"/>
          </p:nvPr>
        </p:nvSpPr>
        <p:spPr>
          <a:xfrm>
            <a:off x="518864" y="6670"/>
            <a:ext cx="8229600" cy="1143000"/>
          </a:xfrm>
        </p:spPr>
        <p:txBody>
          <a:bodyPr>
            <a:normAutofit/>
          </a:bodyPr>
          <a:lstStyle/>
          <a:p>
            <a:pPr algn="ctr"/>
            <a:r>
              <a:rPr lang="he-IL" sz="4400" dirty="0">
                <a:solidFill>
                  <a:schemeClr val="accent1">
                    <a:lumMod val="50000"/>
                  </a:schemeClr>
                </a:solidFill>
                <a:latin typeface="David" pitchFamily="34" charset="-79"/>
                <a:cs typeface="David" pitchFamily="34" charset="-79"/>
              </a:rPr>
              <a:t>המקום והתקופה</a:t>
            </a:r>
          </a:p>
        </p:txBody>
      </p:sp>
      <p:sp>
        <p:nvSpPr>
          <p:cNvPr id="4" name="TextBox 3"/>
          <p:cNvSpPr txBox="1"/>
          <p:nvPr/>
        </p:nvSpPr>
        <p:spPr>
          <a:xfrm>
            <a:off x="395536" y="1124744"/>
            <a:ext cx="8352928" cy="4401205"/>
          </a:xfrm>
          <a:prstGeom prst="rect">
            <a:avLst/>
          </a:prstGeom>
          <a:noFill/>
        </p:spPr>
        <p:txBody>
          <a:bodyPr wrap="square" rtlCol="1">
            <a:spAutoFit/>
          </a:bodyPr>
          <a:lstStyle/>
          <a:p>
            <a:r>
              <a:rPr lang="he-IL" sz="2800" dirty="0" smtClean="0">
                <a:latin typeface="David" pitchFamily="34" charset="-79"/>
                <a:cs typeface="David" pitchFamily="34" charset="-79"/>
              </a:rPr>
              <a:t>קהילה </a:t>
            </a:r>
            <a:r>
              <a:rPr lang="he-IL" sz="2800" dirty="0">
                <a:latin typeface="David" pitchFamily="34" charset="-79"/>
                <a:cs typeface="David" pitchFamily="34" charset="-79"/>
              </a:rPr>
              <a:t>יהודית במזרח אירופה בראשית המאה העשרים.</a:t>
            </a:r>
            <a:endParaRPr lang="en-US" sz="2800" dirty="0">
              <a:latin typeface="David" pitchFamily="34" charset="-79"/>
              <a:cs typeface="David" pitchFamily="34" charset="-79"/>
            </a:endParaRPr>
          </a:p>
          <a:p>
            <a:r>
              <a:rPr lang="he-IL" sz="2800" dirty="0">
                <a:latin typeface="David" pitchFamily="34" charset="-79"/>
                <a:cs typeface="David" pitchFamily="34" charset="-79"/>
              </a:rPr>
              <a:t>מאפייני התקופה באים לידי ביטוי במעמדה הנחות של האישה בקהילה ובמיוחד של האישה הנכה.</a:t>
            </a:r>
            <a:endParaRPr lang="en-US" sz="2800" dirty="0">
              <a:latin typeface="David" pitchFamily="34" charset="-79"/>
              <a:cs typeface="David" pitchFamily="34" charset="-79"/>
            </a:endParaRPr>
          </a:p>
          <a:p>
            <a:r>
              <a:rPr lang="he-IL" sz="2800" dirty="0">
                <a:latin typeface="David" pitchFamily="34" charset="-79"/>
                <a:cs typeface="David" pitchFamily="34" charset="-79"/>
              </a:rPr>
              <a:t>כמו כן, בחוקים הדתיים על פיהם מתנהלים החיים בקהילה, בית הקברות הוא מקום טמא ולכן שוכן מחוץ לקהילה, והקברן על כן דחוי, אין לו קשרים חברתיים עם יהודים, פרט למקרים שבהם הם נזקקים לשירותיו, ועל כן סוד אופף את זהותו.</a:t>
            </a:r>
            <a:endParaRPr lang="en-US" sz="2800" dirty="0">
              <a:latin typeface="David" pitchFamily="34" charset="-79"/>
              <a:cs typeface="David" pitchFamily="34" charset="-79"/>
            </a:endParaRPr>
          </a:p>
          <a:p>
            <a:r>
              <a:rPr lang="he-IL" sz="2800" dirty="0">
                <a:latin typeface="David" pitchFamily="34" charset="-79"/>
                <a:cs typeface="David" pitchFamily="34" charset="-79"/>
              </a:rPr>
              <a:t>נישואיהם של הקברן והעיוורת הם נישואים בין שני אנשים דחויים חברתית, אשר המצוקה קשרה ביניהם.</a:t>
            </a:r>
            <a:endParaRPr lang="en-US" sz="2800" dirty="0">
              <a:latin typeface="David" pitchFamily="34" charset="-79"/>
              <a:cs typeface="David" pitchFamily="34" charset="-79"/>
            </a:endParaRPr>
          </a:p>
          <a:p>
            <a:endParaRPr lang="he-IL" sz="2800" dirty="0">
              <a:latin typeface="David" pitchFamily="34" charset="-79"/>
              <a:cs typeface="David" pitchFamily="34" charset="-79"/>
            </a:endParaRPr>
          </a:p>
        </p:txBody>
      </p:sp>
    </p:spTree>
    <p:extLst>
      <p:ext uri="{BB962C8B-B14F-4D97-AF65-F5344CB8AC3E}">
        <p14:creationId xmlns:p14="http://schemas.microsoft.com/office/powerpoint/2010/main" val="3725819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908720"/>
            <a:ext cx="8229600" cy="5616624"/>
          </a:xfrm>
        </p:spPr>
        <p:txBody>
          <a:bodyPr>
            <a:normAutofit lnSpcReduction="10000"/>
          </a:bodyPr>
          <a:lstStyle/>
          <a:p>
            <a:pPr marL="624078" indent="-514350">
              <a:buAutoNum type="arabicPeriod"/>
            </a:pPr>
            <a:r>
              <a:rPr lang="he-IL" dirty="0" smtClean="0">
                <a:latin typeface="David" pitchFamily="34" charset="-79"/>
                <a:cs typeface="David" pitchFamily="34" charset="-79"/>
              </a:rPr>
              <a:t>בחר בסיפור שלמדת והסבר האם בכוחה של הדמות הראשית בסיפור לעצב את חייה ולשלוט בגורלה. נמק והדגם דברייך.</a:t>
            </a:r>
          </a:p>
          <a:p>
            <a:pPr marL="624078" indent="-514350">
              <a:buAutoNum type="arabicPeriod"/>
            </a:pPr>
            <a:r>
              <a:rPr lang="he-IL" dirty="0" smtClean="0">
                <a:latin typeface="David" pitchFamily="34" charset="-79"/>
                <a:cs typeface="David" pitchFamily="34" charset="-79"/>
              </a:rPr>
              <a:t>בסיפורים רבים מצבי מצוקה ורגע משבר גורמים לתהליכים נפשיים בחיי הדמות בסיפור, כגון התוודעות לאמת חדשה, התפכחות או שינויים בעולמה הפנימי. בחר דמות בסיפור קצר שלמדת. כתוב מהו המשבר ותאר את שלבי התהליך שעוברת הדמות בסיפור.</a:t>
            </a:r>
          </a:p>
          <a:p>
            <a:pPr marL="624078" indent="-514350">
              <a:buAutoNum type="arabicPeriod"/>
            </a:pPr>
            <a:r>
              <a:rPr lang="he-IL" dirty="0" smtClean="0">
                <a:latin typeface="David" pitchFamily="34" charset="-79"/>
                <a:cs typeface="David" pitchFamily="34" charset="-79"/>
              </a:rPr>
              <a:t>תאר מערכת יחסים בין שתי דמויות לפי אחד מהסיפורים שלמדת. בתשובתך הסבר מה מאפיין מערכת יחסים זו ומהי הדרך המרכזית לעיצוב יחסים אלה.</a:t>
            </a:r>
          </a:p>
          <a:p>
            <a:pPr marL="624078" indent="-514350">
              <a:buAutoNum type="arabicPeriod"/>
            </a:pPr>
            <a:r>
              <a:rPr lang="he-IL" dirty="0" smtClean="0">
                <a:latin typeface="David" pitchFamily="34" charset="-79"/>
                <a:cs typeface="David" pitchFamily="34" charset="-79"/>
              </a:rPr>
              <a:t>תאר את סופו של אחד מהסיפורים הקצרים שלמדת. הסבר מתקשר סוף הסיפור אל מה שקדם לו ומהי תרומתו להבנת משמעות הסיפור?</a:t>
            </a:r>
            <a:endParaRPr lang="he-IL" dirty="0">
              <a:latin typeface="David" pitchFamily="34" charset="-79"/>
              <a:cs typeface="David" pitchFamily="34" charset="-79"/>
            </a:endParaRPr>
          </a:p>
        </p:txBody>
      </p:sp>
      <p:sp>
        <p:nvSpPr>
          <p:cNvPr id="3" name="כותרת 2"/>
          <p:cNvSpPr>
            <a:spLocks noGrp="1"/>
          </p:cNvSpPr>
          <p:nvPr>
            <p:ph type="title"/>
          </p:nvPr>
        </p:nvSpPr>
        <p:spPr>
          <a:xfrm>
            <a:off x="457200" y="274638"/>
            <a:ext cx="8229600" cy="418058"/>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דוגמאות לשאלות</a:t>
            </a:r>
          </a:p>
        </p:txBody>
      </p:sp>
    </p:spTree>
    <p:extLst>
      <p:ext uri="{BB962C8B-B14F-4D97-AF65-F5344CB8AC3E}">
        <p14:creationId xmlns:p14="http://schemas.microsoft.com/office/powerpoint/2010/main" val="4193408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57200" y="980728"/>
            <a:ext cx="8229600" cy="5472608"/>
          </a:xfrm>
        </p:spPr>
        <p:txBody>
          <a:bodyPr>
            <a:normAutofit lnSpcReduction="10000"/>
          </a:bodyPr>
          <a:lstStyle/>
          <a:p>
            <a:pPr marL="109728" indent="0">
              <a:buNone/>
            </a:pPr>
            <a:r>
              <a:rPr lang="he-IL" dirty="0">
                <a:latin typeface="David" pitchFamily="34" charset="-79"/>
                <a:cs typeface="David" pitchFamily="34" charset="-79"/>
              </a:rPr>
              <a:t>מעשה באישה צעירה עיוורת בשם חנה, שנישאה בעל-כורחה לאיש מבוגר בשם רבי ישראל, אחרי שאמה סיפרה לה שקרים אודותיו, באשר לגילו, למצבו המשפחתי ולעיסוקו המקצועי. חנה מנסה להתחקות אחר האמת. היא עוקבת אחר פעולותיו של בעלה, הנוהג בה בגסות ומונע ממנה כל קשר עם העולם שמחוץ לביתם. כאשר נולדת בתם, היא חווה רגעים קצרים של אושר. שמחתה נקטעת בעת שמגיפה קטלנית פוקדת את המקום, ומקפחת את חיי התינוקת. ישראל מגיב באדישות מקוממת על מות הבת, וחנה בכאבה זועקת, שאם יבוא הקברן – לא תתיר לו לקחת את בתה לקבורה. בתשישותה היא נרדמת, וכאשר היא מתעוררת, היא מגלה שגופת בתה נעלמה. היא יוצאת החוצה ובהליכתה היא מועדת על אבנים גדולות הניצבות בדרכה. היא ממששת בידיה ומגלה כי ביתה מצוי בתוך בית-קברות, ושבעלה ישראל הוא הקברן. </a:t>
            </a:r>
            <a:endParaRPr lang="en-US" dirty="0">
              <a:latin typeface="David" pitchFamily="34" charset="-79"/>
              <a:cs typeface="David" pitchFamily="34" charset="-79"/>
            </a:endParaRPr>
          </a:p>
        </p:txBody>
      </p:sp>
      <p:sp>
        <p:nvSpPr>
          <p:cNvPr id="3" name="כותרת 2"/>
          <p:cNvSpPr>
            <a:spLocks noGrp="1"/>
          </p:cNvSpPr>
          <p:nvPr>
            <p:ph type="title"/>
          </p:nvPr>
        </p:nvSpPr>
        <p:spPr>
          <a:xfrm>
            <a:off x="467544" y="0"/>
            <a:ext cx="8229600" cy="908720"/>
          </a:xfrm>
        </p:spPr>
        <p:txBody>
          <a:bodyPr>
            <a:normAutofit fontScale="90000"/>
          </a:bodyPr>
          <a:lstStyle/>
          <a:p>
            <a:pPr algn="ctr"/>
            <a:r>
              <a:rPr lang="he-IL" sz="5400" dirty="0" smtClean="0">
                <a:solidFill>
                  <a:schemeClr val="accent1">
                    <a:lumMod val="50000"/>
                  </a:schemeClr>
                </a:solidFill>
                <a:latin typeface="David" pitchFamily="34" charset="-79"/>
                <a:cs typeface="David" pitchFamily="34" charset="-79"/>
              </a:rPr>
              <a:t>תקציר הסיפור</a:t>
            </a:r>
            <a:endParaRPr lang="he-IL" sz="54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233786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35496" y="1052736"/>
            <a:ext cx="9108504" cy="5400600"/>
          </a:xfrm>
        </p:spPr>
        <p:txBody>
          <a:bodyPr>
            <a:normAutofit lnSpcReduction="10000"/>
          </a:bodyPr>
          <a:lstStyle/>
          <a:p>
            <a:pPr marL="109728" indent="0">
              <a:buNone/>
            </a:pPr>
            <a:r>
              <a:rPr lang="he-IL" sz="2800" b="1" u="sng" dirty="0" smtClean="0">
                <a:latin typeface="David" pitchFamily="34" charset="-79"/>
                <a:cs typeface="David" pitchFamily="34" charset="-79"/>
              </a:rPr>
              <a:t>הגדרה: סיפור פואנטה </a:t>
            </a:r>
            <a:r>
              <a:rPr lang="he-IL" dirty="0" smtClean="0">
                <a:latin typeface="David" pitchFamily="34" charset="-79"/>
                <a:cs typeface="David" pitchFamily="34" charset="-79"/>
              </a:rPr>
              <a:t>– סיפור בעל </a:t>
            </a:r>
            <a:r>
              <a:rPr lang="he-IL" sz="2800" b="1" u="sng" dirty="0" smtClean="0">
                <a:solidFill>
                  <a:srgbClr val="FF0000"/>
                </a:solidFill>
                <a:latin typeface="David" pitchFamily="34" charset="-79"/>
                <a:cs typeface="David" pitchFamily="34" charset="-79"/>
              </a:rPr>
              <a:t>סוף מפתיע </a:t>
            </a:r>
            <a:r>
              <a:rPr lang="he-IL" dirty="0" smtClean="0">
                <a:latin typeface="David" pitchFamily="34" charset="-79"/>
                <a:cs typeface="David" pitchFamily="34" charset="-79"/>
              </a:rPr>
              <a:t>.                                                   בקריאה </a:t>
            </a:r>
            <a:r>
              <a:rPr lang="he-IL" dirty="0">
                <a:latin typeface="David" pitchFamily="34" charset="-79"/>
                <a:cs typeface="David" pitchFamily="34" charset="-79"/>
              </a:rPr>
              <a:t>חוזרת זו של הסיפור, יבחין הקורא בכמה וכמה </a:t>
            </a:r>
            <a:r>
              <a:rPr lang="he-IL" u="sng" dirty="0">
                <a:latin typeface="David" pitchFamily="34" charset="-79"/>
                <a:cs typeface="David" pitchFamily="34" charset="-79"/>
              </a:rPr>
              <a:t>רמזים</a:t>
            </a:r>
            <a:r>
              <a:rPr lang="he-IL" dirty="0">
                <a:latin typeface="David" pitchFamily="34" charset="-79"/>
                <a:cs typeface="David" pitchFamily="34" charset="-79"/>
              </a:rPr>
              <a:t> </a:t>
            </a:r>
            <a:r>
              <a:rPr lang="he-IL" u="sng" dirty="0" smtClean="0">
                <a:latin typeface="David" pitchFamily="34" charset="-79"/>
                <a:cs typeface="David" pitchFamily="34" charset="-79"/>
              </a:rPr>
              <a:t>מטרימים</a:t>
            </a:r>
            <a:r>
              <a:rPr lang="he-IL" dirty="0" smtClean="0">
                <a:latin typeface="David" pitchFamily="34" charset="-79"/>
                <a:cs typeface="David" pitchFamily="34" charset="-79"/>
              </a:rPr>
              <a:t> שהיו </a:t>
            </a:r>
            <a:r>
              <a:rPr lang="he-IL" dirty="0">
                <a:latin typeface="David" pitchFamily="34" charset="-79"/>
                <a:cs typeface="David" pitchFamily="34" charset="-79"/>
              </a:rPr>
              <a:t>"חבויים" </a:t>
            </a:r>
            <a:r>
              <a:rPr lang="he-IL" dirty="0" smtClean="0">
                <a:latin typeface="David" pitchFamily="34" charset="-79"/>
                <a:cs typeface="David" pitchFamily="34" charset="-79"/>
              </a:rPr>
              <a:t>בסיפור, </a:t>
            </a:r>
            <a:r>
              <a:rPr lang="he-IL" dirty="0">
                <a:latin typeface="David" pitchFamily="34" charset="-79"/>
                <a:cs typeface="David" pitchFamily="34" charset="-79"/>
              </a:rPr>
              <a:t>רמזים שנעלמו מקריאתו בפעם הראשונה </a:t>
            </a:r>
            <a:r>
              <a:rPr lang="he-IL" dirty="0" smtClean="0">
                <a:latin typeface="David" pitchFamily="34" charset="-79"/>
                <a:cs typeface="David" pitchFamily="34" charset="-79"/>
              </a:rPr>
              <a:t>שמובילים </a:t>
            </a:r>
            <a:r>
              <a:rPr lang="he-IL" dirty="0">
                <a:latin typeface="David" pitchFamily="34" charset="-79"/>
                <a:cs typeface="David" pitchFamily="34" charset="-79"/>
              </a:rPr>
              <a:t>לסיום המפתיע</a:t>
            </a:r>
            <a:r>
              <a:rPr lang="he-IL" dirty="0" smtClean="0">
                <a:latin typeface="David" pitchFamily="34" charset="-79"/>
                <a:cs typeface="David" pitchFamily="34" charset="-79"/>
              </a:rPr>
              <a:t>.</a:t>
            </a:r>
          </a:p>
          <a:p>
            <a:pPr marL="109728" indent="0">
              <a:buNone/>
            </a:pPr>
            <a:r>
              <a:rPr lang="he-IL" dirty="0">
                <a:latin typeface="David" pitchFamily="34" charset="-79"/>
                <a:cs typeface="David" pitchFamily="34" charset="-79"/>
              </a:rPr>
              <a:t>תפקיד הפואנטה כגילוי הנסתר הוא להעניק פירוש חדש לכל מהלך היצירה.</a:t>
            </a:r>
            <a:endParaRPr lang="he-IL" dirty="0" smtClean="0">
              <a:latin typeface="David" pitchFamily="34" charset="-79"/>
              <a:cs typeface="David" pitchFamily="34" charset="-79"/>
            </a:endParaRPr>
          </a:p>
          <a:p>
            <a:pPr marL="109728" indent="0">
              <a:buNone/>
            </a:pPr>
            <a:endParaRPr lang="he-IL" dirty="0">
              <a:latin typeface="David" pitchFamily="34" charset="-79"/>
              <a:cs typeface="David" pitchFamily="34" charset="-79"/>
            </a:endParaRPr>
          </a:p>
          <a:p>
            <a:r>
              <a:rPr lang="he-IL" dirty="0">
                <a:latin typeface="David" pitchFamily="34" charset="-79"/>
                <a:cs typeface="David" pitchFamily="34" charset="-79"/>
              </a:rPr>
              <a:t>הסיפור </a:t>
            </a:r>
            <a:r>
              <a:rPr lang="he-IL" b="1" dirty="0" smtClean="0">
                <a:latin typeface="David" pitchFamily="34" charset="-79"/>
                <a:cs typeface="David" pitchFamily="34" charset="-79"/>
              </a:rPr>
              <a:t>"העיוורת" </a:t>
            </a:r>
            <a:r>
              <a:rPr lang="he-IL" dirty="0" smtClean="0">
                <a:latin typeface="David" pitchFamily="34" charset="-79"/>
                <a:cs typeface="David" pitchFamily="34" charset="-79"/>
              </a:rPr>
              <a:t>כתוב </a:t>
            </a:r>
            <a:r>
              <a:rPr lang="he-IL" dirty="0">
                <a:latin typeface="David" pitchFamily="34" charset="-79"/>
                <a:cs typeface="David" pitchFamily="34" charset="-79"/>
              </a:rPr>
              <a:t>במתכונת סיפורי המתח המבוססים על </a:t>
            </a:r>
            <a:r>
              <a:rPr lang="he-IL" b="1" dirty="0" smtClean="0">
                <a:latin typeface="David" pitchFamily="34" charset="-79"/>
                <a:cs typeface="David" pitchFamily="34" charset="-79"/>
              </a:rPr>
              <a:t>פואנטה</a:t>
            </a:r>
            <a:r>
              <a:rPr lang="he-IL" dirty="0" smtClean="0">
                <a:latin typeface="David" pitchFamily="34" charset="-79"/>
                <a:cs typeface="David" pitchFamily="34" charset="-79"/>
              </a:rPr>
              <a:t>. הפואנטה </a:t>
            </a:r>
            <a:r>
              <a:rPr lang="he-IL" dirty="0">
                <a:latin typeface="David" pitchFamily="34" charset="-79"/>
                <a:cs typeface="David" pitchFamily="34" charset="-79"/>
              </a:rPr>
              <a:t>חושפת את האמת על דמותו של הבעל ישראל ועל מצבה של הגיבורה, חנה</a:t>
            </a:r>
            <a:r>
              <a:rPr lang="he-IL" dirty="0" smtClean="0">
                <a:latin typeface="David" pitchFamily="34" charset="-79"/>
                <a:cs typeface="David" pitchFamily="34" charset="-79"/>
              </a:rPr>
              <a:t>.</a:t>
            </a:r>
          </a:p>
          <a:p>
            <a:pPr marL="109728" indent="0">
              <a:buNone/>
            </a:pPr>
            <a:r>
              <a:rPr lang="he-IL" dirty="0" smtClean="0">
                <a:latin typeface="David" pitchFamily="34" charset="-79"/>
                <a:cs typeface="David" pitchFamily="34" charset="-79"/>
              </a:rPr>
              <a:t>בסוף הסיפור מתגלה שרבי ישראל הוא קברן, שגם קובר את הבת שחנה ילדה לו, חנה מגלה שביתה עומד בתוך בית קברות "היא מכירה כי רגליה עומדות בבית קברות".</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900" dirty="0">
                <a:solidFill>
                  <a:schemeClr val="accent1">
                    <a:lumMod val="50000"/>
                  </a:schemeClr>
                </a:solidFill>
                <a:latin typeface="David" pitchFamily="34" charset="-79"/>
                <a:cs typeface="David" pitchFamily="34" charset="-79"/>
              </a:rPr>
              <a:t>סוג הסיפור – סיפור פואנטה</a:t>
            </a:r>
          </a:p>
        </p:txBody>
      </p:sp>
    </p:spTree>
    <p:extLst>
      <p:ext uri="{BB962C8B-B14F-4D97-AF65-F5344CB8AC3E}">
        <p14:creationId xmlns:p14="http://schemas.microsoft.com/office/powerpoint/2010/main" val="4285968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908720"/>
            <a:ext cx="8229600" cy="5472608"/>
          </a:xfrm>
        </p:spPr>
        <p:txBody>
          <a:bodyPr>
            <a:normAutofit fontScale="92500"/>
          </a:bodyPr>
          <a:lstStyle/>
          <a:p>
            <a:pPr marL="109728" indent="0">
              <a:buNone/>
            </a:pPr>
            <a:r>
              <a:rPr lang="he-IL" dirty="0" smtClean="0">
                <a:latin typeface="David" pitchFamily="34" charset="-79"/>
                <a:cs typeface="David" pitchFamily="34" charset="-79"/>
              </a:rPr>
              <a:t>הסיפור גדוש ברמזים מטרימים הרומזים על מקצועו של ר' ישראל, מיקום ביתם ועל גילו של ר' ישראל.</a:t>
            </a:r>
          </a:p>
          <a:p>
            <a:pPr marL="109728" indent="0">
              <a:buNone/>
            </a:pPr>
            <a:r>
              <a:rPr lang="he-IL" b="1" u="sng" dirty="0" smtClean="0">
                <a:latin typeface="David" pitchFamily="34" charset="-79"/>
                <a:cs typeface="David" pitchFamily="34" charset="-79"/>
              </a:rPr>
              <a:t>רמזים מטרימים על מיקום ביתם:</a:t>
            </a:r>
          </a:p>
          <a:p>
            <a:r>
              <a:rPr lang="he-IL" dirty="0" smtClean="0">
                <a:latin typeface="David" pitchFamily="34" charset="-79"/>
                <a:cs typeface="David" pitchFamily="34" charset="-79"/>
              </a:rPr>
              <a:t>בפתיחה, אמה של חנה מספרת לה כי בית בעלה הוא בקצה הישוב ובנוסף היא אומרת שבביתה החדש "כברת אדמה גדולה".</a:t>
            </a:r>
          </a:p>
          <a:p>
            <a:r>
              <a:rPr lang="he-IL" dirty="0" smtClean="0">
                <a:latin typeface="David" pitchFamily="34" charset="-79"/>
                <a:cs typeface="David" pitchFamily="34" charset="-79"/>
              </a:rPr>
              <a:t>לאחר סוכות כשהיא עוברת לגור בבית בעלה, הנסיעה מתארכת והיא מגיעה למסקנה שביתה אינו בתחום היישוב.</a:t>
            </a:r>
          </a:p>
          <a:p>
            <a:r>
              <a:rPr lang="he-IL" dirty="0" smtClean="0">
                <a:latin typeface="David" pitchFamily="34" charset="-79"/>
                <a:cs typeface="David" pitchFamily="34" charset="-79"/>
              </a:rPr>
              <a:t>בביתה החדש היא מקשיבה לשאון העצים הסואנים ולרוח הסתיו "נדמה לה כי לפני ביתם נמצא דבר מה אשר יעצור בעד הרוח בנשבו" היא מבינה שיש משהו שעוצר את הרוחות.</a:t>
            </a:r>
          </a:p>
          <a:p>
            <a:r>
              <a:rPr lang="he-IL" dirty="0" smtClean="0">
                <a:latin typeface="David" pitchFamily="34" charset="-79"/>
                <a:cs typeface="David" pitchFamily="34" charset="-79"/>
              </a:rPr>
              <a:t>היא שמה לב לקול הצעדים העוברים סמוך לביתם, היא מבינה שאלו קול צעדי יהודים (ככל הנראה, אנשים ההולכים אחר ארון קבורה).</a:t>
            </a:r>
          </a:p>
          <a:p>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רמזים מטרימים בסיפור</a:t>
            </a:r>
          </a:p>
        </p:txBody>
      </p:sp>
    </p:spTree>
    <p:extLst>
      <p:ext uri="{BB962C8B-B14F-4D97-AF65-F5344CB8AC3E}">
        <p14:creationId xmlns:p14="http://schemas.microsoft.com/office/powerpoint/2010/main" val="3890573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611560" y="908720"/>
            <a:ext cx="8229600" cy="5472608"/>
          </a:xfrm>
        </p:spPr>
        <p:txBody>
          <a:bodyPr>
            <a:normAutofit lnSpcReduction="10000"/>
          </a:bodyPr>
          <a:lstStyle/>
          <a:p>
            <a:pPr marL="109728" indent="0">
              <a:buNone/>
            </a:pPr>
            <a:r>
              <a:rPr lang="he-IL" b="1" u="sng" dirty="0" smtClean="0">
                <a:latin typeface="David" pitchFamily="34" charset="-79"/>
                <a:cs typeface="David" pitchFamily="34" charset="-79"/>
              </a:rPr>
              <a:t>רמזים מטרימים על מקצועו:</a:t>
            </a:r>
          </a:p>
          <a:p>
            <a:r>
              <a:rPr lang="he-IL" dirty="0" smtClean="0">
                <a:latin typeface="David" pitchFamily="34" charset="-79"/>
                <a:cs typeface="David" pitchFamily="34" charset="-79"/>
              </a:rPr>
              <a:t>בעלה מרבה לשכב בבית, שעות העבודה אינן מוגדרות,. לעיתים תכופות היא שומעת דפיקות על חלון ביתם וקול קורא "ר' ישראל".</a:t>
            </a:r>
          </a:p>
          <a:p>
            <a:r>
              <a:rPr lang="he-IL" dirty="0" smtClean="0">
                <a:latin typeface="David" pitchFamily="34" charset="-79"/>
                <a:cs typeface="David" pitchFamily="34" charset="-79"/>
              </a:rPr>
              <a:t>כינויו "רבי ישראל" מרמז שמקצועו קשור לעניין הלכתי.</a:t>
            </a:r>
          </a:p>
          <a:p>
            <a:r>
              <a:rPr lang="he-IL" dirty="0" smtClean="0">
                <a:latin typeface="David" pitchFamily="34" charset="-79"/>
                <a:cs typeface="David" pitchFamily="34" charset="-79"/>
              </a:rPr>
              <a:t>אחרי שובו הביתה, נוהג ר' ישראל ליטול את ידיו במים.</a:t>
            </a:r>
          </a:p>
          <a:p>
            <a:r>
              <a:rPr lang="he-IL" dirty="0" smtClean="0">
                <a:latin typeface="David" pitchFamily="34" charset="-79"/>
                <a:cs typeface="David" pitchFamily="34" charset="-79"/>
              </a:rPr>
              <a:t>הוא חוזר הביתה, רגליו מלוכלכות בבוץ.</a:t>
            </a:r>
          </a:p>
          <a:p>
            <a:r>
              <a:rPr lang="he-IL" dirty="0" smtClean="0">
                <a:latin typeface="David" pitchFamily="34" charset="-79"/>
                <a:cs typeface="David" pitchFamily="34" charset="-79"/>
              </a:rPr>
              <a:t>עם מחלת התינוקות הפוקדת את העיר, הוא מגלה אדישות למות הילדים כפי שגילה אדישות עם מות בתו "כזבובים הם נאספים העוללים".</a:t>
            </a:r>
          </a:p>
          <a:p>
            <a:pPr marL="109728" indent="0">
              <a:buNone/>
            </a:pPr>
            <a:r>
              <a:rPr lang="he-IL" b="1" u="sng" dirty="0" smtClean="0">
                <a:latin typeface="David" pitchFamily="34" charset="-79"/>
                <a:cs typeface="David" pitchFamily="34" charset="-79"/>
              </a:rPr>
              <a:t>רמזים לגילוי גילו של ר' ישראל:</a:t>
            </a:r>
          </a:p>
          <a:p>
            <a:pPr lvl="0"/>
            <a:r>
              <a:rPr lang="he-IL" dirty="0">
                <a:latin typeface="David" pitchFamily="34" charset="-79"/>
                <a:cs typeface="David" pitchFamily="34" charset="-79"/>
              </a:rPr>
              <a:t>העיוורת ממששת את זקנו – בעלה היה מבוגר.</a:t>
            </a:r>
            <a:endParaRPr lang="en-US" dirty="0">
              <a:latin typeface="David" pitchFamily="34" charset="-79"/>
              <a:cs typeface="David" pitchFamily="34" charset="-79"/>
            </a:endParaRPr>
          </a:p>
          <a:p>
            <a:pPr lvl="0"/>
            <a:r>
              <a:rPr lang="he-IL" dirty="0">
                <a:latin typeface="David" pitchFamily="34" charset="-79"/>
                <a:cs typeface="David" pitchFamily="34" charset="-79"/>
              </a:rPr>
              <a:t>העיוורת שומעת את הדפיקות של המקל – הבעל היה מבוגר.</a:t>
            </a:r>
            <a:endParaRPr lang="en-US" dirty="0">
              <a:latin typeface="David" pitchFamily="34" charset="-79"/>
              <a:cs typeface="David" pitchFamily="34" charset="-79"/>
            </a:endParaRPr>
          </a:p>
          <a:p>
            <a:pPr marL="109728" indent="0">
              <a:buNone/>
            </a:pPr>
            <a:endParaRPr lang="en-US"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400" dirty="0">
                <a:solidFill>
                  <a:schemeClr val="accent1">
                    <a:lumMod val="50000"/>
                  </a:schemeClr>
                </a:solidFill>
                <a:latin typeface="David" pitchFamily="34" charset="-79"/>
                <a:cs typeface="David" pitchFamily="34" charset="-79"/>
              </a:rPr>
              <a:t>רמזים מטרימים בסיפור</a:t>
            </a:r>
          </a:p>
        </p:txBody>
      </p:sp>
    </p:spTree>
    <p:extLst>
      <p:ext uri="{BB962C8B-B14F-4D97-AF65-F5344CB8AC3E}">
        <p14:creationId xmlns:p14="http://schemas.microsoft.com/office/powerpoint/2010/main" val="71159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0" y="764704"/>
            <a:ext cx="8964488" cy="5976664"/>
          </a:xfrm>
        </p:spPr>
        <p:txBody>
          <a:bodyPr>
            <a:noAutofit/>
          </a:bodyPr>
          <a:lstStyle/>
          <a:p>
            <a:pPr marL="109728" indent="0">
              <a:buNone/>
            </a:pPr>
            <a:r>
              <a:rPr lang="he-IL" sz="2400" dirty="0">
                <a:latin typeface="David" pitchFamily="34" charset="-79"/>
                <a:cs typeface="David" pitchFamily="34" charset="-79"/>
              </a:rPr>
              <a:t>חנה היא אישה צעירה, עיוורת, המשודכת לאדם שאיננה מכירה. העיוורון של חנה מעמיד אותה במצב של תלות בזולת. אין בכוחה לשלוט ולשנות את גורלה. היא נזנחת על-ידי משפחתה ומורחקת מהעולם שמחוץ לביתה המנותק. במצב זה היא מוצאת עצמה לצד אדם זר (בעלה), נתונה לחסדיו שאינם מופגנים בשום צורה. משום כך היא מוותרת על הניסיון לגלות מפי בעלה את האמת באשר למצבה, וחותרת אליה בעזרת חושיה המחודדים. הסיפור מתרכז לא בתיאור רגשותיה של חנה, אלא בניסיונותיה לגלות את האמת על העולם בו היא חיה. אנשים בעלי מום מנסים לפצות את עצמם על מגבלותיהם בעזרת החושים האחרים. כך מצליחה חנה להתמודד עם עיוורונה. בתגובותיה על המתרחש, בולטים החשדנות, האינטואיציה החזקה שלה ויכולתה "לראות" למרות עיוורונה. יכולת זאת מובלטת בהמשך הסיפור בתיאור תגובותיה לבתה ובהרגשתה של האומנת הזקנה, שחנה אינה עיוורת גמורה. כך היא עוברת תהליך של מעבר מאי-ידיעה לידיעה, זאת על רקע בדידות אנושה ממנה היא סובלת. האירוע הדרמטי של הולדת בתה, ההופך לטרגדיה זמן קצר מאוחר יותר, ממחיש בעוצמה את עמידתה חסרת-האונים מול גורלה המר. </a:t>
            </a:r>
            <a:endParaRPr lang="en-US" sz="2400" dirty="0">
              <a:latin typeface="David" pitchFamily="34" charset="-79"/>
              <a:cs typeface="David" pitchFamily="34" charset="-79"/>
            </a:endParaRPr>
          </a:p>
          <a:p>
            <a:pPr marL="109728" indent="0">
              <a:buNone/>
            </a:pPr>
            <a:endParaRPr lang="he-IL" sz="2400"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Autofit/>
          </a:bodyPr>
          <a:lstStyle/>
          <a:p>
            <a:pPr algn="ctr"/>
            <a:r>
              <a:rPr lang="he-IL" sz="4000" dirty="0">
                <a:solidFill>
                  <a:schemeClr val="accent1">
                    <a:lumMod val="50000"/>
                  </a:schemeClr>
                </a:solidFill>
                <a:latin typeface="David" pitchFamily="34" charset="-79"/>
                <a:cs typeface="David" pitchFamily="34" charset="-79"/>
              </a:rPr>
              <a:t>הדמות המרכזית - חנה</a:t>
            </a:r>
          </a:p>
        </p:txBody>
      </p:sp>
    </p:spTree>
    <p:extLst>
      <p:ext uri="{BB962C8B-B14F-4D97-AF65-F5344CB8AC3E}">
        <p14:creationId xmlns:p14="http://schemas.microsoft.com/office/powerpoint/2010/main" val="1285140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836712"/>
            <a:ext cx="8229600" cy="5544616"/>
          </a:xfrm>
        </p:spPr>
        <p:txBody>
          <a:bodyPr>
            <a:normAutofit fontScale="92500"/>
          </a:bodyPr>
          <a:lstStyle/>
          <a:p>
            <a:pPr marL="109728" indent="0">
              <a:buNone/>
            </a:pPr>
            <a:r>
              <a:rPr lang="he-IL" dirty="0">
                <a:latin typeface="David" pitchFamily="34" charset="-79"/>
                <a:cs typeface="David" pitchFamily="34" charset="-79"/>
              </a:rPr>
              <a:t>דמות מרוחקת, מאופיינת בעיקר בעזרת המראה החיצוני, דפיקות המטה, הצעדים המדודים והכבדים ונהימת הפה. באישיותו הפגומה משמש ישראל כעין "מראה הפוכה" לדמותה של חנה. הוא תורם לעיצוב דמותה על דרך הניגוד.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עיקר תיאורו של ישראל מוקדש לחיצוניותו, כפי שחנה חושפת אותו בגישושיה: "יהודי צנום, גבה-קומה והולך שחוח..."עולמו הפנימי של ישראל כלל לא מתואר, אולי בגלל שהוא ממעט בדיבור.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לישראל יש שני בנים. הם כבדי-פה אולי בהשפעת אביהם השותק ואולי עקב חריגות כלשהי, לא ידועה מהסיפור. הוא ניכר באדישותו כלפי אשתו וילדיו וביחסו המתנכר לסביבה. הוא לוקה בעיוורון נפשי. דמותו הופכת להיות מזוהה עם מקצועו – קברן. הדבר מובלט בסיום </a:t>
            </a:r>
            <a:r>
              <a:rPr lang="he-IL" dirty="0" err="1" smtClean="0">
                <a:latin typeface="David" pitchFamily="34" charset="-79"/>
                <a:cs typeface="David" pitchFamily="34" charset="-79"/>
              </a:rPr>
              <a:t>המגוכך</a:t>
            </a:r>
            <a:r>
              <a:rPr lang="he-IL" dirty="0" smtClean="0">
                <a:latin typeface="David" pitchFamily="34" charset="-79"/>
                <a:cs typeface="David" pitchFamily="34" charset="-79"/>
              </a:rPr>
              <a:t>, </a:t>
            </a:r>
            <a:r>
              <a:rPr lang="he-IL" dirty="0">
                <a:latin typeface="David" pitchFamily="34" charset="-79"/>
                <a:cs typeface="David" pitchFamily="34" charset="-79"/>
              </a:rPr>
              <a:t>כאשר אינו מגיב על מחלת בתו ומותה כמו אב, אלא כקברן חסר רגשות, הממלא את תפקידו בקור-רוח בלתי אנושי, וחוטף אותה ממיטתה כדי לקברה מיד עם מותה.</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אפיון דמותו של ר' ישראל</a:t>
            </a:r>
          </a:p>
        </p:txBody>
      </p:sp>
    </p:spTree>
    <p:extLst>
      <p:ext uri="{BB962C8B-B14F-4D97-AF65-F5344CB8AC3E}">
        <p14:creationId xmlns:p14="http://schemas.microsoft.com/office/powerpoint/2010/main" val="156208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תוכן 1"/>
          <p:cNvSpPr>
            <a:spLocks noGrp="1"/>
          </p:cNvSpPr>
          <p:nvPr>
            <p:ph idx="1"/>
          </p:nvPr>
        </p:nvSpPr>
        <p:spPr>
          <a:xfrm>
            <a:off x="467544" y="836712"/>
            <a:ext cx="8229600" cy="5544616"/>
          </a:xfrm>
        </p:spPr>
        <p:txBody>
          <a:bodyPr>
            <a:normAutofit lnSpcReduction="10000"/>
          </a:bodyPr>
          <a:lstStyle/>
          <a:p>
            <a:pPr marL="109728" indent="0">
              <a:buNone/>
            </a:pPr>
            <a:r>
              <a:rPr lang="he-IL" dirty="0">
                <a:latin typeface="David" pitchFamily="34" charset="-79"/>
                <a:cs typeface="David" pitchFamily="34" charset="-79"/>
              </a:rPr>
              <a:t>כך הופכת דמותו השלילית של ישראל למקדמת העלילה המרכזית. באמצעותו מובלט סבלם של בני משפחתו, ונבנית אווירת המסתורין שסופה בפענוח חידת חייה של חנה. דמותו המזוהה עם מקצועו, מחדדת את אישיותו ה"הורגת", זו אשר מעצבת את מוטיב המוות שבבסיס הסיפור. </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הפער הקיצוני בין דמותו של ישראל לדמותה של חנה, מבהיר כי "עיוורון" הוא מושג בעל משמעות כפולה: ממשית וסמלית. ישראל הוא אדם רואה הנתון בעיוורון נפשי, ואילו חנה היא אישה עיוורת, המצטיינת בראייה פנימית המציגה את האמת</a:t>
            </a:r>
            <a:r>
              <a:rPr lang="he-IL" dirty="0" smtClean="0">
                <a:latin typeface="David" pitchFamily="34" charset="-79"/>
                <a:cs typeface="David" pitchFamily="34" charset="-79"/>
              </a:rPr>
              <a:t>.</a:t>
            </a:r>
          </a:p>
          <a:p>
            <a:pPr marL="109728" indent="0">
              <a:buNone/>
            </a:pPr>
            <a:endParaRPr lang="he-IL" dirty="0">
              <a:latin typeface="David" pitchFamily="34" charset="-79"/>
              <a:cs typeface="David" pitchFamily="34" charset="-79"/>
            </a:endParaRPr>
          </a:p>
          <a:p>
            <a:pPr marL="109728" indent="0">
              <a:buNone/>
            </a:pPr>
            <a:r>
              <a:rPr lang="he-IL" dirty="0" smtClean="0">
                <a:latin typeface="David" pitchFamily="34" charset="-79"/>
                <a:cs typeface="David" pitchFamily="34" charset="-79"/>
              </a:rPr>
              <a:t>תפקידו כדמות משנית – להבליט את אומללותה של חנה ומאיר את תכונותיה על דרך הניגוד (אנלוגיה ניגודית).</a:t>
            </a:r>
            <a:endParaRPr lang="en-US" dirty="0">
              <a:latin typeface="David" pitchFamily="34" charset="-79"/>
              <a:cs typeface="David" pitchFamily="34" charset="-79"/>
            </a:endParaRPr>
          </a:p>
          <a:p>
            <a:pPr marL="109728" indent="0">
              <a:buNone/>
            </a:pPr>
            <a:r>
              <a:rPr lang="he-IL" dirty="0">
                <a:latin typeface="David" pitchFamily="34" charset="-79"/>
                <a:cs typeface="David" pitchFamily="34" charset="-79"/>
              </a:rPr>
              <a:t> </a:t>
            </a:r>
            <a:endParaRPr lang="en-US" dirty="0">
              <a:latin typeface="David" pitchFamily="34" charset="-79"/>
              <a:cs typeface="David" pitchFamily="34" charset="-79"/>
            </a:endParaRPr>
          </a:p>
          <a:p>
            <a:pPr marL="109728" indent="0">
              <a:buNone/>
            </a:pPr>
            <a:endParaRPr lang="he-IL" dirty="0">
              <a:latin typeface="David" pitchFamily="34" charset="-79"/>
              <a:cs typeface="David" pitchFamily="34" charset="-79"/>
            </a:endParaRPr>
          </a:p>
        </p:txBody>
      </p:sp>
      <p:sp>
        <p:nvSpPr>
          <p:cNvPr id="3" name="כותרת 2"/>
          <p:cNvSpPr>
            <a:spLocks noGrp="1"/>
          </p:cNvSpPr>
          <p:nvPr>
            <p:ph type="title"/>
          </p:nvPr>
        </p:nvSpPr>
        <p:spPr>
          <a:xfrm>
            <a:off x="467544" y="116632"/>
            <a:ext cx="8229600" cy="634082"/>
          </a:xfrm>
        </p:spPr>
        <p:txBody>
          <a:bodyPr>
            <a:normAutofit fontScale="90000"/>
          </a:bodyPr>
          <a:lstStyle/>
          <a:p>
            <a:pPr algn="ctr"/>
            <a:r>
              <a:rPr lang="he-IL" sz="4000" dirty="0">
                <a:solidFill>
                  <a:schemeClr val="accent1">
                    <a:lumMod val="50000"/>
                  </a:schemeClr>
                </a:solidFill>
                <a:latin typeface="David" pitchFamily="34" charset="-79"/>
                <a:cs typeface="David" pitchFamily="34" charset="-79"/>
              </a:rPr>
              <a:t>אפיון דמותו של ר' ישראל</a:t>
            </a:r>
          </a:p>
        </p:txBody>
      </p:sp>
    </p:spTree>
    <p:extLst>
      <p:ext uri="{BB962C8B-B14F-4D97-AF65-F5344CB8AC3E}">
        <p14:creationId xmlns:p14="http://schemas.microsoft.com/office/powerpoint/2010/main" val="3230569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מציין מיקום תוכן 3"/>
          <p:cNvGraphicFramePr>
            <a:graphicFrameLocks noGrp="1"/>
          </p:cNvGraphicFramePr>
          <p:nvPr>
            <p:ph idx="1"/>
            <p:extLst>
              <p:ext uri="{D42A27DB-BD31-4B8C-83A1-F6EECF244321}">
                <p14:modId xmlns:p14="http://schemas.microsoft.com/office/powerpoint/2010/main" val="3450359625"/>
              </p:ext>
            </p:extLst>
          </p:nvPr>
        </p:nvGraphicFramePr>
        <p:xfrm>
          <a:off x="179512" y="980728"/>
          <a:ext cx="8784976" cy="4931728"/>
        </p:xfrm>
        <a:graphic>
          <a:graphicData uri="http://schemas.openxmlformats.org/drawingml/2006/table">
            <a:tbl>
              <a:tblPr rtl="1" firstRow="1" bandRow="1">
                <a:tableStyleId>{5C22544A-7EE6-4342-B048-85BDC9FD1C3A}</a:tableStyleId>
              </a:tblPr>
              <a:tblGrid>
                <a:gridCol w="4329861"/>
                <a:gridCol w="4455115"/>
              </a:tblGrid>
              <a:tr h="422016">
                <a:tc>
                  <a:txBody>
                    <a:bodyPr/>
                    <a:lstStyle/>
                    <a:p>
                      <a:pPr algn="ctr" rtl="1"/>
                      <a:r>
                        <a:rPr lang="he-IL" sz="2400" dirty="0" smtClean="0">
                          <a:latin typeface="David" pitchFamily="34" charset="-79"/>
                          <a:cs typeface="David" pitchFamily="34" charset="-79"/>
                        </a:rPr>
                        <a:t>חנה</a:t>
                      </a:r>
                      <a:endParaRPr lang="he-IL" sz="2400" dirty="0">
                        <a:latin typeface="David" pitchFamily="34" charset="-79"/>
                        <a:cs typeface="David" pitchFamily="34" charset="-79"/>
                      </a:endParaRPr>
                    </a:p>
                  </a:txBody>
                  <a:tcPr/>
                </a:tc>
                <a:tc>
                  <a:txBody>
                    <a:bodyPr/>
                    <a:lstStyle/>
                    <a:p>
                      <a:pPr algn="ctr" rtl="1"/>
                      <a:r>
                        <a:rPr lang="he-IL" sz="2400" dirty="0" smtClean="0">
                          <a:latin typeface="David" pitchFamily="34" charset="-79"/>
                          <a:cs typeface="David" pitchFamily="34" charset="-79"/>
                        </a:rPr>
                        <a:t>ר' ישראל</a:t>
                      </a:r>
                      <a:endParaRPr lang="he-IL" sz="2400" dirty="0">
                        <a:latin typeface="David" pitchFamily="34" charset="-79"/>
                        <a:cs typeface="David" pitchFamily="34" charset="-79"/>
                      </a:endParaRPr>
                    </a:p>
                  </a:txBody>
                  <a:tcPr/>
                </a:tc>
              </a:tr>
              <a:tr h="1352764">
                <a:tc>
                  <a:txBody>
                    <a:bodyPr/>
                    <a:lstStyle/>
                    <a:p>
                      <a:pPr rtl="1"/>
                      <a:r>
                        <a:rPr lang="he-IL" sz="2000" dirty="0" smtClean="0">
                          <a:latin typeface="David" pitchFamily="34" charset="-79"/>
                          <a:cs typeface="David" pitchFamily="34" charset="-79"/>
                        </a:rPr>
                        <a:t>עיוורת פיזית אולם היא "הרואה" האמתית. בעלת חושים חדים ואינטואיציה לקלוט את הקורה סביבה.</a:t>
                      </a:r>
                      <a:endParaRPr lang="he-IL" sz="2000" dirty="0">
                        <a:latin typeface="David" pitchFamily="34" charset="-79"/>
                        <a:cs typeface="David" pitchFamily="34" charset="-79"/>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dirty="0" smtClean="0">
                          <a:latin typeface="David" pitchFamily="34" charset="-79"/>
                          <a:cs typeface="David" pitchFamily="34" charset="-79"/>
                        </a:rPr>
                        <a:t>עיוור נפשית, אטום</a:t>
                      </a:r>
                      <a:r>
                        <a:rPr lang="he-IL" sz="2000" baseline="0" dirty="0" smtClean="0">
                          <a:latin typeface="David" pitchFamily="34" charset="-79"/>
                          <a:cs typeface="David" pitchFamily="34" charset="-79"/>
                        </a:rPr>
                        <a:t> לסבלה. אין כל גילויי חיבה אליה בליל הכלולות. הוא כולא אותה בביתה , מנתק אותה מכול ערוצי תקשורת.</a:t>
                      </a:r>
                      <a:endParaRPr lang="he-IL" sz="2000" dirty="0" smtClean="0">
                        <a:latin typeface="David" pitchFamily="34" charset="-79"/>
                        <a:cs typeface="David" pitchFamily="34" charset="-79"/>
                      </a:endParaRPr>
                    </a:p>
                    <a:p>
                      <a:pPr rtl="1"/>
                      <a:endParaRPr lang="he-IL" sz="2000" dirty="0">
                        <a:latin typeface="David" pitchFamily="34" charset="-79"/>
                        <a:cs typeface="David" pitchFamily="34" charset="-79"/>
                      </a:endParaRPr>
                    </a:p>
                  </a:txBody>
                  <a:tcPr/>
                </a:tc>
              </a:tr>
              <a:tr h="728412">
                <a:tc>
                  <a:txBody>
                    <a:bodyPr/>
                    <a:lstStyle/>
                    <a:p>
                      <a:pPr rtl="1"/>
                      <a:r>
                        <a:rPr lang="he-IL" sz="2000" dirty="0" smtClean="0">
                          <a:latin typeface="David" pitchFamily="34" charset="-79"/>
                          <a:cs typeface="David" pitchFamily="34" charset="-79"/>
                        </a:rPr>
                        <a:t>רגישה, חמה ואוהבת</a:t>
                      </a:r>
                      <a:r>
                        <a:rPr lang="he-IL" sz="2000" baseline="0" dirty="0" smtClean="0">
                          <a:latin typeface="David" pitchFamily="34" charset="-79"/>
                          <a:cs typeface="David" pitchFamily="34" charset="-79"/>
                        </a:rPr>
                        <a:t> – רגישותה באה לידי ביטוי ביחסה לבניו ובשירה לביתה.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קר רוח, חסר רגישות, ביחס לחנה, לילדיו, הולדת</a:t>
                      </a:r>
                      <a:r>
                        <a:rPr lang="he-IL" sz="2000" baseline="0" dirty="0" smtClean="0">
                          <a:latin typeface="David" pitchFamily="34" charset="-79"/>
                          <a:cs typeface="David" pitchFamily="34" charset="-79"/>
                        </a:rPr>
                        <a:t> בתו ומותה.</a:t>
                      </a:r>
                      <a:endParaRPr lang="he-IL" sz="2000" dirty="0">
                        <a:latin typeface="David" pitchFamily="34" charset="-79"/>
                        <a:cs typeface="David" pitchFamily="34" charset="-79"/>
                      </a:endParaRPr>
                    </a:p>
                  </a:txBody>
                  <a:tcPr/>
                </a:tc>
              </a:tr>
              <a:tr h="1352764">
                <a:tc>
                  <a:txBody>
                    <a:bodyPr/>
                    <a:lstStyle/>
                    <a:p>
                      <a:pPr rtl="1"/>
                      <a:r>
                        <a:rPr lang="he-IL" sz="2000" dirty="0" smtClean="0">
                          <a:latin typeface="David" pitchFamily="34" charset="-79"/>
                          <a:cs typeface="David" pitchFamily="34" charset="-79"/>
                        </a:rPr>
                        <a:t>עדינת נפש, אצילית ומסורה – אינה מתלוננת על מצבה, למרות ההתנהגות הנבזית של בעלה אליה, היא משתדלת לרצותו, מכינה לו לאכול, מנסה לנהל אתו שיחה.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גס רוח, בהמי, - ניכר בנהימותיו, בנחירותיו, בדיבורו הגס כלפיה "מה אכפת לך.. שבי בבית ודי"</a:t>
                      </a:r>
                      <a:endParaRPr lang="he-IL" sz="2000" dirty="0">
                        <a:latin typeface="David" pitchFamily="34" charset="-79"/>
                        <a:cs typeface="David" pitchFamily="34" charset="-79"/>
                      </a:endParaRPr>
                    </a:p>
                  </a:txBody>
                  <a:tcPr/>
                </a:tc>
              </a:tr>
              <a:tr h="1040588">
                <a:tc>
                  <a:txBody>
                    <a:bodyPr/>
                    <a:lstStyle/>
                    <a:p>
                      <a:pPr rtl="1"/>
                      <a:r>
                        <a:rPr lang="he-IL" sz="2000" dirty="0" smtClean="0">
                          <a:latin typeface="David" pitchFamily="34" charset="-79"/>
                          <a:cs typeface="David" pitchFamily="34" charset="-79"/>
                        </a:rPr>
                        <a:t>יש בה מעט ניצוץ של שמחת חיים בעיקר לאחר הולדת בתה, היא עומדת לצידה ושרה שירים, הדממה מתחלפת בקול שירה.</a:t>
                      </a:r>
                      <a:endParaRPr lang="he-IL" sz="2000" dirty="0">
                        <a:latin typeface="David" pitchFamily="34" charset="-79"/>
                        <a:cs typeface="David" pitchFamily="34" charset="-79"/>
                      </a:endParaRPr>
                    </a:p>
                  </a:txBody>
                  <a:tcPr/>
                </a:tc>
                <a:tc>
                  <a:txBody>
                    <a:bodyPr/>
                    <a:lstStyle/>
                    <a:p>
                      <a:pPr rtl="1"/>
                      <a:r>
                        <a:rPr lang="he-IL" sz="2000" dirty="0" smtClean="0">
                          <a:latin typeface="David" pitchFamily="34" charset="-79"/>
                          <a:cs typeface="David" pitchFamily="34" charset="-79"/>
                        </a:rPr>
                        <a:t>חסר חיים, מוגדר כמת. אינו מתפקד כאב וכבעל, תפקידו מסתכם במקצועו</a:t>
                      </a:r>
                      <a:r>
                        <a:rPr lang="he-IL" sz="2000" baseline="0" dirty="0" smtClean="0">
                          <a:latin typeface="David" pitchFamily="34" charset="-79"/>
                          <a:cs typeface="David" pitchFamily="34" charset="-79"/>
                        </a:rPr>
                        <a:t> כקברן. הוא דן את עצמו ואת משפחתו למוות נפשי.</a:t>
                      </a:r>
                      <a:endParaRPr lang="he-IL" sz="2000" dirty="0">
                        <a:latin typeface="David" pitchFamily="34" charset="-79"/>
                        <a:cs typeface="David" pitchFamily="34" charset="-79"/>
                      </a:endParaRPr>
                    </a:p>
                  </a:txBody>
                  <a:tcPr/>
                </a:tc>
              </a:tr>
            </a:tbl>
          </a:graphicData>
        </a:graphic>
      </p:graphicFrame>
      <p:sp>
        <p:nvSpPr>
          <p:cNvPr id="3" name="כותרת 2"/>
          <p:cNvSpPr>
            <a:spLocks noGrp="1"/>
          </p:cNvSpPr>
          <p:nvPr>
            <p:ph type="title"/>
          </p:nvPr>
        </p:nvSpPr>
        <p:spPr>
          <a:xfrm>
            <a:off x="457200" y="274638"/>
            <a:ext cx="8229600" cy="634082"/>
          </a:xfrm>
        </p:spPr>
        <p:txBody>
          <a:bodyPr>
            <a:noAutofit/>
          </a:bodyPr>
          <a:lstStyle/>
          <a:p>
            <a:pPr algn="ctr"/>
            <a:r>
              <a:rPr lang="he-IL" sz="4000" dirty="0" smtClean="0">
                <a:solidFill>
                  <a:schemeClr val="accent1">
                    <a:lumMod val="50000"/>
                  </a:schemeClr>
                </a:solidFill>
                <a:latin typeface="David" pitchFamily="34" charset="-79"/>
                <a:cs typeface="David" pitchFamily="34" charset="-79"/>
              </a:rPr>
              <a:t>אנלוגיה ניגודית בין חנה </a:t>
            </a:r>
            <a:r>
              <a:rPr lang="he-IL" sz="4000" dirty="0" err="1" smtClean="0">
                <a:solidFill>
                  <a:schemeClr val="accent1">
                    <a:lumMod val="50000"/>
                  </a:schemeClr>
                </a:solidFill>
                <a:latin typeface="David" pitchFamily="34" charset="-79"/>
                <a:cs typeface="David" pitchFamily="34" charset="-79"/>
              </a:rPr>
              <a:t>לר</a:t>
            </a:r>
            <a:r>
              <a:rPr lang="he-IL" sz="4000" dirty="0" smtClean="0">
                <a:solidFill>
                  <a:schemeClr val="accent1">
                    <a:lumMod val="50000"/>
                  </a:schemeClr>
                </a:solidFill>
                <a:latin typeface="David" pitchFamily="34" charset="-79"/>
                <a:cs typeface="David" pitchFamily="34" charset="-79"/>
              </a:rPr>
              <a:t>' ישראל</a:t>
            </a:r>
            <a:endParaRPr lang="he-IL" sz="4000" dirty="0">
              <a:solidFill>
                <a:schemeClr val="accent1">
                  <a:lumMod val="50000"/>
                </a:schemeClr>
              </a:solidFill>
              <a:latin typeface="David" pitchFamily="34" charset="-79"/>
              <a:cs typeface="David" pitchFamily="34" charset="-79"/>
            </a:endParaRPr>
          </a:p>
        </p:txBody>
      </p:sp>
    </p:spTree>
    <p:extLst>
      <p:ext uri="{BB962C8B-B14F-4D97-AF65-F5344CB8AC3E}">
        <p14:creationId xmlns:p14="http://schemas.microsoft.com/office/powerpoint/2010/main" val="14783103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חבה">
  <a:themeElements>
    <a:clrScheme name="בית יציקה">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רחבה">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רחבה">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TotalTime>
  <Words>2846</Words>
  <Application>Microsoft Office PowerPoint</Application>
  <PresentationFormat>‫הצגה על המסך (4:3)</PresentationFormat>
  <Paragraphs>98</Paragraphs>
  <Slides>18</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רחבה</vt:lpstr>
      <vt:lpstr>"העיוורת"/ יעקב שטיינבג  סיפור עברי מחצית ראשונה של המאה ה- 20</vt:lpstr>
      <vt:lpstr>תקציר הסיפור</vt:lpstr>
      <vt:lpstr>סוג הסיפור – סיפור פואנטה</vt:lpstr>
      <vt:lpstr>רמזים מטרימים בסיפור</vt:lpstr>
      <vt:lpstr>רמזים מטרימים בסיפור</vt:lpstr>
      <vt:lpstr>הדמות המרכזית - חנה</vt:lpstr>
      <vt:lpstr>אפיון דמותו של ר' ישראל</vt:lpstr>
      <vt:lpstr>אפיון דמותו של ר' ישראל</vt:lpstr>
      <vt:lpstr>אנלוגיה ניגודית בין חנה לר' ישראל</vt:lpstr>
      <vt:lpstr>מערכת היחסים בין חנה לר' ישראל</vt:lpstr>
      <vt:lpstr>אירוע לידת בתם</vt:lpstr>
      <vt:lpstr>האווירה בסיפור</vt:lpstr>
      <vt:lpstr>מוטיבים – דרכי עיצוב</vt:lpstr>
      <vt:lpstr>מוטיבים – דרכי עיצוב</vt:lpstr>
      <vt:lpstr>הביקורת החברתית העולה  ביצירה</vt:lpstr>
      <vt:lpstr>המשך ביקורת חברתית</vt:lpstr>
      <vt:lpstr>המקום והתקופה</vt:lpstr>
      <vt:lpstr>דוגמאות לשאלות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"העיוורת"/ יעקב שטיינבג  סיפור עברי מחצית ראשונה של המאה ה- 20</dc:title>
  <dc:creator>miklats</dc:creator>
  <cp:lastModifiedBy>User</cp:lastModifiedBy>
  <cp:revision>11</cp:revision>
  <dcterms:created xsi:type="dcterms:W3CDTF">2015-12-27T08:41:40Z</dcterms:created>
  <dcterms:modified xsi:type="dcterms:W3CDTF">2016-08-30T18:23:47Z</dcterms:modified>
</cp:coreProperties>
</file>