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sldIdLst>
    <p:sldId id="289"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8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7" name="Date Placeholder 6"/>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he-IL" dirty="0">
              <a:solidFill>
                <a:prstClr val="black">
                  <a:lumMod val="65000"/>
                  <a:lumOff val="35000"/>
                </a:prstClr>
              </a:solidFill>
            </a:endParaRPr>
          </a:p>
        </p:txBody>
      </p:sp>
    </p:spTree>
    <p:extLst>
      <p:ext uri="{BB962C8B-B14F-4D97-AF65-F5344CB8AC3E}">
        <p14:creationId xmlns:p14="http://schemas.microsoft.com/office/powerpoint/2010/main" val="2943646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he-IL"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Tree>
    <p:extLst>
      <p:ext uri="{BB962C8B-B14F-4D97-AF65-F5344CB8AC3E}">
        <p14:creationId xmlns:p14="http://schemas.microsoft.com/office/powerpoint/2010/main" val="1001306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he-IL"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Tree>
    <p:extLst>
      <p:ext uri="{BB962C8B-B14F-4D97-AF65-F5344CB8AC3E}">
        <p14:creationId xmlns:p14="http://schemas.microsoft.com/office/powerpoint/2010/main" val="3453344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1">
        <a:schemeClr val="bg2"/>
      </p:bgRef>
    </p:bg>
    <p:spTree>
      <p:nvGrpSpPr>
        <p:cNvPr id="1" name=""/>
        <p:cNvGrpSpPr/>
        <p:nvPr/>
      </p:nvGrpSpPr>
      <p:grpSpPr>
        <a:xfrm>
          <a:off x="0" y="0"/>
          <a:ext cx="0" cy="0"/>
          <a:chOff x="0" y="0"/>
          <a:chExt cx="0" cy="0"/>
        </a:xfrm>
      </p:grpSpPr>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מלבן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מלבן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מלבן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כותרת משנה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p:txBody>
          <a:bodyPr/>
          <a:lstStyle/>
          <a:p>
            <a:fld id="{5AF473F5-17A1-4FEE-A998-EE591A2E6C4F}" type="datetimeFigureOut">
              <a:rPr lang="he-IL" smtClean="0"/>
              <a:pPr/>
              <a:t>ט"ז/חשון/תשע"ז</a:t>
            </a:fld>
            <a:endParaRPr lang="he-IL" dirty="0"/>
          </a:p>
        </p:txBody>
      </p:sp>
      <p:sp>
        <p:nvSpPr>
          <p:cNvPr id="17" name="מציין מיקום של כותרת תחתונה 16"/>
          <p:cNvSpPr>
            <a:spLocks noGrp="1"/>
          </p:cNvSpPr>
          <p:nvPr>
            <p:ph type="ftr" sz="quarter" idx="11"/>
          </p:nvPr>
        </p:nvSpPr>
        <p:spPr/>
        <p:txBody>
          <a:bodyPr/>
          <a:lstStyle/>
          <a:p>
            <a:endParaRPr lang="he-IL" dirty="0"/>
          </a:p>
        </p:txBody>
      </p:sp>
      <p:sp>
        <p:nvSpPr>
          <p:cNvPr id="7" name="מחבר ישר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מלבן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אליפסה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4" name="אליפסה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מציין מיקום של מספר שקופית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
        <p:nvSpPr>
          <p:cNvPr id="8" name="כותרת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he-IL" smtClean="0"/>
              <a:t>לחץ כדי לערוך סגנון כותרת של תבנית בסיס</a:t>
            </a:r>
            <a:endParaRPr kumimoji="0" lang="en-US"/>
          </a:p>
        </p:txBody>
      </p:sp>
    </p:spTree>
    <p:extLst>
      <p:ext uri="{BB962C8B-B14F-4D97-AF65-F5344CB8AC3E}">
        <p14:creationId xmlns:p14="http://schemas.microsoft.com/office/powerpoint/2010/main" val="5400622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solidFill>
                  <a:schemeClr val="accent3">
                    <a:shade val="75000"/>
                  </a:schemeClr>
                </a:solidFill>
              </a:defRPr>
            </a:lvl1pPr>
          </a:lstStyle>
          <a:p>
            <a:r>
              <a:rPr kumimoji="0" lang="he-IL" smtClean="0"/>
              <a:t>לחץ כדי לערוך סגנון כותרת של תבנית בסיס</a:t>
            </a:r>
            <a:endParaRPr kumimoji="0" lang="en-US"/>
          </a:p>
        </p:txBody>
      </p:sp>
      <p:sp>
        <p:nvSpPr>
          <p:cNvPr id="4" name="מציין מיקום של תאריך 3"/>
          <p:cNvSpPr>
            <a:spLocks noGrp="1"/>
          </p:cNvSpPr>
          <p:nvPr>
            <p:ph type="dt" sz="half" idx="10"/>
          </p:nvPr>
        </p:nvSpPr>
        <p:spPr/>
        <p:txBody>
          <a:bodyPr/>
          <a:lstStyle/>
          <a:p>
            <a:fld id="{5AF473F5-17A1-4FEE-A998-EE591A2E6C4F}" type="datetimeFigureOut">
              <a:rPr lang="he-IL" smtClean="0"/>
              <a:pPr/>
              <a:t>ט"ז/חשון/תשע"ז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a:xfrm>
            <a:off x="4361688" y="1026372"/>
            <a:ext cx="457200" cy="441325"/>
          </a:xfrm>
        </p:spPr>
        <p:txBody>
          <a:body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
        <p:nvSpPr>
          <p:cNvPr id="8" name="מציין מיקום תוכן 7"/>
          <p:cNvSpPr>
            <a:spLocks noGrp="1"/>
          </p:cNvSpPr>
          <p:nvPr>
            <p:ph sz="quarter" idx="1"/>
          </p:nvPr>
        </p:nvSpPr>
        <p:spPr>
          <a:xfrm>
            <a:off x="301752" y="1527048"/>
            <a:ext cx="850392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extLst>
      <p:ext uri="{BB962C8B-B14F-4D97-AF65-F5344CB8AC3E}">
        <p14:creationId xmlns:p14="http://schemas.microsoft.com/office/powerpoint/2010/main" val="1848378030"/>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1"/>
      </p:bgRef>
    </p:bg>
    <p:spTree>
      <p:nvGrpSpPr>
        <p:cNvPr id="1" name=""/>
        <p:cNvGrpSpPr/>
        <p:nvPr/>
      </p:nvGrpSpPr>
      <p:grpSpPr>
        <a:xfrm>
          <a:off x="0" y="0"/>
          <a:ext cx="0" cy="0"/>
          <a:chOff x="0" y="0"/>
          <a:chExt cx="0" cy="0"/>
        </a:xfrm>
      </p:grpSpPr>
      <p:sp>
        <p:nvSpPr>
          <p:cNvPr id="17" name="מלבן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מלבן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מלבן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מלבן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מלבן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3" name="מציין מיקום טקסט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13" name="מלבן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4" name="מלבן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מציין מיקום של כותרת תחתונה 4"/>
          <p:cNvSpPr>
            <a:spLocks noGrp="1"/>
          </p:cNvSpPr>
          <p:nvPr>
            <p:ph type="ftr" sz="quarter" idx="11"/>
          </p:nvPr>
        </p:nvSpPr>
        <p:spPr/>
        <p:txBody>
          <a:bodyPr/>
          <a:lstStyle/>
          <a:p>
            <a:endParaRPr lang="he-IL" dirty="0"/>
          </a:p>
        </p:txBody>
      </p:sp>
      <p:sp>
        <p:nvSpPr>
          <p:cNvPr id="4" name="מציין מיקום של תאריך 3"/>
          <p:cNvSpPr>
            <a:spLocks noGrp="1"/>
          </p:cNvSpPr>
          <p:nvPr>
            <p:ph type="dt" sz="half" idx="10"/>
          </p:nvPr>
        </p:nvSpPr>
        <p:spPr/>
        <p:txBody>
          <a:bodyPr/>
          <a:lstStyle/>
          <a:p>
            <a:fld id="{5AF473F5-17A1-4FEE-A998-EE591A2E6C4F}" type="datetimeFigureOut">
              <a:rPr lang="he-IL" smtClean="0"/>
              <a:pPr/>
              <a:t>ט"ז/חשון/תשע"ז</a:t>
            </a:fld>
            <a:endParaRPr lang="he-IL" dirty="0"/>
          </a:p>
        </p:txBody>
      </p:sp>
      <p:sp>
        <p:nvSpPr>
          <p:cNvPr id="8" name="מחבר ישר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אליפסה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אליפסה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6" name="מציין מיקום של מספר שקופית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
        <p:nvSpPr>
          <p:cNvPr id="2" name="כותרת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he-IL" smtClean="0"/>
              <a:t>לחץ כדי לערוך סגנון כותרת של תבנית בסיס</a:t>
            </a:r>
            <a:endParaRPr kumimoji="0" lang="en-US"/>
          </a:p>
        </p:txBody>
      </p:sp>
    </p:spTree>
    <p:extLst>
      <p:ext uri="{BB962C8B-B14F-4D97-AF65-F5344CB8AC3E}">
        <p14:creationId xmlns:p14="http://schemas.microsoft.com/office/powerpoint/2010/main" val="3484687052"/>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301752" y="228600"/>
            <a:ext cx="8534400" cy="758952"/>
          </a:xfrm>
        </p:spPr>
        <p:txBody>
          <a:bodyPr/>
          <a:lstStyle/>
          <a:p>
            <a:r>
              <a:rPr kumimoji="0" lang="he-IL" smtClean="0"/>
              <a:t>לחץ כדי לערוך סגנון כותרת של תבנית בסיס</a:t>
            </a:r>
            <a:endParaRPr kumimoji="0" lang="en-US"/>
          </a:p>
        </p:txBody>
      </p:sp>
      <p:sp>
        <p:nvSpPr>
          <p:cNvPr id="5" name="מציין מיקום של תאריך 4"/>
          <p:cNvSpPr>
            <a:spLocks noGrp="1"/>
          </p:cNvSpPr>
          <p:nvPr>
            <p:ph type="dt" sz="half" idx="10"/>
          </p:nvPr>
        </p:nvSpPr>
        <p:spPr>
          <a:xfrm>
            <a:off x="5791200" y="6409944"/>
            <a:ext cx="3044952" cy="365760"/>
          </a:xfrm>
        </p:spPr>
        <p:txBody>
          <a:bodyPr/>
          <a:lstStyle/>
          <a:p>
            <a:fld id="{5AF473F5-17A1-4FEE-A998-EE591A2E6C4F}" type="datetimeFigureOut">
              <a:rPr lang="he-IL" smtClean="0"/>
              <a:pPr/>
              <a:t>ט"ז/חשון/תשע"ז</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
        <p:nvSpPr>
          <p:cNvPr id="8" name="מחבר ישר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מציין מיקום תוכן 9"/>
          <p:cNvSpPr>
            <a:spLocks noGrp="1"/>
          </p:cNvSpPr>
          <p:nvPr>
            <p:ph sz="half" idx="1"/>
          </p:nvPr>
        </p:nvSpPr>
        <p:spPr>
          <a:xfrm>
            <a:off x="301752" y="1371600"/>
            <a:ext cx="4038600" cy="4681728"/>
          </a:xfrm>
        </p:spPr>
        <p:txBody>
          <a:bodyPr/>
          <a:lstStyle>
            <a:lvl1pPr>
              <a:defRPr sz="2500"/>
            </a:lvl1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2" name="מציין מיקום תוכן 11"/>
          <p:cNvSpPr>
            <a:spLocks noGrp="1"/>
          </p:cNvSpPr>
          <p:nvPr>
            <p:ph sz="half" idx="2"/>
          </p:nvPr>
        </p:nvSpPr>
        <p:spPr>
          <a:xfrm>
            <a:off x="4800600" y="1371600"/>
            <a:ext cx="4038600" cy="4681728"/>
          </a:xfrm>
        </p:spPr>
        <p:txBody>
          <a:bodyPr/>
          <a:lstStyle>
            <a:lvl1pPr>
              <a:defRPr sz="2500"/>
            </a:lvl1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extLst>
      <p:ext uri="{BB962C8B-B14F-4D97-AF65-F5344CB8AC3E}">
        <p14:creationId xmlns:p14="http://schemas.microsoft.com/office/powerpoint/2010/main" val="2594698064"/>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1">
        <a:schemeClr val="bg2"/>
      </p:bgRef>
    </p:bg>
    <p:spTree>
      <p:nvGrpSpPr>
        <p:cNvPr id="1" name=""/>
        <p:cNvGrpSpPr/>
        <p:nvPr/>
      </p:nvGrpSpPr>
      <p:grpSpPr>
        <a:xfrm>
          <a:off x="0" y="0"/>
          <a:ext cx="0" cy="0"/>
          <a:chOff x="0" y="0"/>
          <a:chExt cx="0" cy="0"/>
        </a:xfrm>
      </p:grpSpPr>
      <p:sp>
        <p:nvSpPr>
          <p:cNvPr id="10" name="מחבר ישר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מלבן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מלבן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1" name="מלבן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2" name="מלבן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1" name="מלבן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מלבן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3" name="מציין מיקום טקסט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7" name="מציין מיקום של תאריך 6"/>
          <p:cNvSpPr>
            <a:spLocks noGrp="1"/>
          </p:cNvSpPr>
          <p:nvPr>
            <p:ph type="dt" sz="half" idx="10"/>
          </p:nvPr>
        </p:nvSpPr>
        <p:spPr/>
        <p:txBody>
          <a:bodyPr/>
          <a:lstStyle/>
          <a:p>
            <a:fld id="{5AF473F5-17A1-4FEE-A998-EE591A2E6C4F}" type="datetimeFigureOut">
              <a:rPr lang="he-IL" smtClean="0"/>
              <a:pPr/>
              <a:t>ט"ז/חשון/תשע"ז</a:t>
            </a:fld>
            <a:endParaRPr lang="he-IL" dirty="0"/>
          </a:p>
        </p:txBody>
      </p:sp>
      <p:sp>
        <p:nvSpPr>
          <p:cNvPr id="8" name="מציין מיקום של כותרת תחתונה 7"/>
          <p:cNvSpPr>
            <a:spLocks noGrp="1"/>
          </p:cNvSpPr>
          <p:nvPr>
            <p:ph type="ftr" sz="quarter" idx="11"/>
          </p:nvPr>
        </p:nvSpPr>
        <p:spPr>
          <a:xfrm>
            <a:off x="304800" y="6409944"/>
            <a:ext cx="3581400" cy="365760"/>
          </a:xfrm>
        </p:spPr>
        <p:txBody>
          <a:bodyPr/>
          <a:lstStyle/>
          <a:p>
            <a:endParaRPr lang="he-IL" dirty="0"/>
          </a:p>
        </p:txBody>
      </p:sp>
      <p:sp>
        <p:nvSpPr>
          <p:cNvPr id="15" name="מחבר ישר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מלבן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מציין מיקום תוכן 23"/>
          <p:cNvSpPr>
            <a:spLocks noGrp="1"/>
          </p:cNvSpPr>
          <p:nvPr>
            <p:ph sz="quarter" idx="2"/>
          </p:nvPr>
        </p:nvSpPr>
        <p:spPr>
          <a:xfrm>
            <a:off x="301752" y="2471383"/>
            <a:ext cx="4041648" cy="3818404"/>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6" name="מציין מיקום תוכן 25"/>
          <p:cNvSpPr>
            <a:spLocks noGrp="1"/>
          </p:cNvSpPr>
          <p:nvPr>
            <p:ph sz="quarter" idx="4"/>
          </p:nvPr>
        </p:nvSpPr>
        <p:spPr>
          <a:xfrm>
            <a:off x="4800600" y="2471383"/>
            <a:ext cx="4038600" cy="3822192"/>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5" name="אליפסה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7" name="אליפסה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מציין מיקום של מספר שקופית 8"/>
          <p:cNvSpPr>
            <a:spLocks noGrp="1"/>
          </p:cNvSpPr>
          <p:nvPr>
            <p:ph type="sldNum" sz="quarter" idx="12"/>
          </p:nvPr>
        </p:nvSpPr>
        <p:spPr>
          <a:xfrm>
            <a:off x="4343400" y="1042416"/>
            <a:ext cx="457200" cy="441325"/>
          </a:xfrm>
        </p:spPr>
        <p:txBody>
          <a:bodyPr/>
          <a:lstStyle>
            <a:lvl1pPr algn="ctr">
              <a:defRPr/>
            </a:lvl1p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
        <p:nvSpPr>
          <p:cNvPr id="23" name="כותרת 22"/>
          <p:cNvSpPr>
            <a:spLocks noGrp="1"/>
          </p:cNvSpPr>
          <p:nvPr>
            <p:ph type="title"/>
          </p:nvPr>
        </p:nvSpPr>
        <p:spPr/>
        <p:txBody>
          <a:bodyPr rtlCol="0" anchor="b" anchorCtr="0"/>
          <a:lstStyle/>
          <a:p>
            <a:r>
              <a:rPr kumimoji="0" lang="he-IL" smtClean="0"/>
              <a:t>לחץ כדי לערוך סגנון כותרת של תבנית בסיס</a:t>
            </a:r>
            <a:endParaRPr kumimoji="0" lang="en-US"/>
          </a:p>
        </p:txBody>
      </p:sp>
    </p:spTree>
    <p:extLst>
      <p:ext uri="{BB962C8B-B14F-4D97-AF65-F5344CB8AC3E}">
        <p14:creationId xmlns:p14="http://schemas.microsoft.com/office/powerpoint/2010/main" val="1048192785"/>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5AF473F5-17A1-4FEE-A998-EE591A2E6C4F}" type="datetimeFigureOut">
              <a:rPr lang="he-IL" smtClean="0"/>
              <a:pPr/>
              <a:t>ט"ז/חשון/תשע"ז</a:t>
            </a:fld>
            <a:endParaRPr lang="he-IL" dirty="0"/>
          </a:p>
        </p:txBody>
      </p:sp>
      <p:sp>
        <p:nvSpPr>
          <p:cNvPr id="4" name="מציין מיקום של כותרת תחתונה 3"/>
          <p:cNvSpPr>
            <a:spLocks noGrp="1"/>
          </p:cNvSpPr>
          <p:nvPr>
            <p:ph type="ftr" sz="quarter" idx="11"/>
          </p:nvPr>
        </p:nvSpPr>
        <p:spPr/>
        <p:txBody>
          <a:bodyPr/>
          <a:lstStyle/>
          <a:p>
            <a:endParaRPr lang="he-IL" dirty="0"/>
          </a:p>
        </p:txBody>
      </p:sp>
      <p:sp>
        <p:nvSpPr>
          <p:cNvPr id="5" name="מציין מיקום של מספר שקופית 4"/>
          <p:cNvSpPr>
            <a:spLocks noGrp="1"/>
          </p:cNvSpPr>
          <p:nvPr>
            <p:ph type="sldNum" sz="quarter" idx="12"/>
          </p:nvPr>
        </p:nvSpPr>
        <p:spPr>
          <a:xfrm>
            <a:off x="4343400" y="1036020"/>
            <a:ext cx="457200" cy="441325"/>
          </a:xfrm>
        </p:spPr>
        <p:txBody>
          <a:body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Tree>
    <p:extLst>
      <p:ext uri="{BB962C8B-B14F-4D97-AF65-F5344CB8AC3E}">
        <p14:creationId xmlns:p14="http://schemas.microsoft.com/office/powerpoint/2010/main" val="1341901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7" name="מלבן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8" name="מלבן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מלבן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מלבן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מלבן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6" name="מלבן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מציין מיקום של תאריך 1"/>
          <p:cNvSpPr>
            <a:spLocks noGrp="1"/>
          </p:cNvSpPr>
          <p:nvPr>
            <p:ph type="dt" sz="half" idx="10"/>
          </p:nvPr>
        </p:nvSpPr>
        <p:spPr/>
        <p:txBody>
          <a:bodyPr/>
          <a:lstStyle/>
          <a:p>
            <a:fld id="{5AF473F5-17A1-4FEE-A998-EE591A2E6C4F}" type="datetimeFigureOut">
              <a:rPr lang="he-IL" smtClean="0"/>
              <a:pPr/>
              <a:t>ט"ז/חשון/תשע"ז</a:t>
            </a:fld>
            <a:endParaRPr lang="he-IL" dirty="0"/>
          </a:p>
        </p:txBody>
      </p:sp>
      <p:sp>
        <p:nvSpPr>
          <p:cNvPr id="3" name="מציין מיקום של כותרת תחתונה 2"/>
          <p:cNvSpPr>
            <a:spLocks noGrp="1"/>
          </p:cNvSpPr>
          <p:nvPr>
            <p:ph type="ftr" sz="quarter" idx="11"/>
          </p:nvPr>
        </p:nvSpPr>
        <p:spPr/>
        <p:txBody>
          <a:bodyPr/>
          <a:lstStyle/>
          <a:p>
            <a:endParaRPr lang="he-IL" dirty="0"/>
          </a:p>
        </p:txBody>
      </p:sp>
      <p:sp>
        <p:nvSpPr>
          <p:cNvPr id="4" name="מציין מיקום של מספר שקופית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81C9141-82DB-4C14-88E1-35F14410916D}" type="slidenum">
              <a:rPr lang="he-IL" smtClean="0"/>
              <a:pPr/>
              <a:t>‹#›</a:t>
            </a:fld>
            <a:endParaRPr lang="he-IL" dirty="0"/>
          </a:p>
        </p:txBody>
      </p:sp>
    </p:spTree>
    <p:extLst>
      <p:ext uri="{BB962C8B-B14F-4D97-AF65-F5344CB8AC3E}">
        <p14:creationId xmlns:p14="http://schemas.microsoft.com/office/powerpoint/2010/main" val="28477708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1">
        <a:schemeClr val="bg1"/>
      </p:bgRef>
    </p:bg>
    <p:spTree>
      <p:nvGrpSpPr>
        <p:cNvPr id="1" name=""/>
        <p:cNvGrpSpPr/>
        <p:nvPr/>
      </p:nvGrpSpPr>
      <p:grpSpPr>
        <a:xfrm>
          <a:off x="0" y="0"/>
          <a:ext cx="0" cy="0"/>
          <a:chOff x="0" y="0"/>
          <a:chExt cx="0" cy="0"/>
        </a:xfrm>
      </p:grpSpPr>
      <p:sp>
        <p:nvSpPr>
          <p:cNvPr id="19" name="מלבן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מלבן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מלבן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7" name="מלבן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מלבן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כותרת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8" name="מלבן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מחבר ישר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מציין מיקום תוכן 19"/>
          <p:cNvSpPr>
            <a:spLocks noGrp="1"/>
          </p:cNvSpPr>
          <p:nvPr>
            <p:ph sz="quarter" idx="1"/>
          </p:nvPr>
        </p:nvSpPr>
        <p:spPr>
          <a:xfrm>
            <a:off x="3124200" y="685800"/>
            <a:ext cx="5638800" cy="54102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0" name="אליפסה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אליפסה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מציין מיקום של מספר שקופית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
        <p:nvSpPr>
          <p:cNvPr id="21" name="מלבן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מציין מיקום של תאריך 4"/>
          <p:cNvSpPr>
            <a:spLocks noGrp="1"/>
          </p:cNvSpPr>
          <p:nvPr>
            <p:ph type="dt" sz="half" idx="10"/>
          </p:nvPr>
        </p:nvSpPr>
        <p:spPr/>
        <p:txBody>
          <a:bodyPr/>
          <a:lstStyle/>
          <a:p>
            <a:fld id="{5AF473F5-17A1-4FEE-A998-EE591A2E6C4F}" type="datetimeFigureOut">
              <a:rPr lang="he-IL" smtClean="0"/>
              <a:pPr/>
              <a:t>ט"ז/חשון/תשע"ז</a:t>
            </a:fld>
            <a:endParaRPr lang="he-IL" dirty="0"/>
          </a:p>
        </p:txBody>
      </p:sp>
      <p:sp>
        <p:nvSpPr>
          <p:cNvPr id="6" name="מציין מיקום של כותרת תחתונה 5"/>
          <p:cNvSpPr>
            <a:spLocks noGrp="1"/>
          </p:cNvSpPr>
          <p:nvPr>
            <p:ph type="ftr" sz="quarter" idx="11"/>
          </p:nvPr>
        </p:nvSpPr>
        <p:spPr>
          <a:xfrm>
            <a:off x="301752" y="6410848"/>
            <a:ext cx="3383280" cy="365760"/>
          </a:xfrm>
        </p:spPr>
        <p:txBody>
          <a:bodyPr/>
          <a:lstStyle/>
          <a:p>
            <a:endParaRPr lang="he-IL" dirty="0"/>
          </a:p>
        </p:txBody>
      </p:sp>
    </p:spTree>
    <p:extLst>
      <p:ext uri="{BB962C8B-B14F-4D97-AF65-F5344CB8AC3E}">
        <p14:creationId xmlns:p14="http://schemas.microsoft.com/office/powerpoint/2010/main" val="64627415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4" name="Date Placeholder 3"/>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he-IL"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Tree>
    <p:extLst>
      <p:ext uri="{BB962C8B-B14F-4D97-AF65-F5344CB8AC3E}">
        <p14:creationId xmlns:p14="http://schemas.microsoft.com/office/powerpoint/2010/main" val="29529879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1" name="מחבר ישר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מלבן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מלבן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7" name="מלבן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מלבן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8" name="מלבן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מלבן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אליפסה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אליפסה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מציין מיקום של מספר שקופית 6"/>
          <p:cNvSpPr>
            <a:spLocks noGrp="1"/>
          </p:cNvSpPr>
          <p:nvPr>
            <p:ph type="sldNum" sz="quarter" idx="12"/>
          </p:nvPr>
        </p:nvSpPr>
        <p:spPr>
          <a:xfrm>
            <a:off x="1371600" y="312738"/>
            <a:ext cx="457200" cy="441325"/>
          </a:xfrm>
        </p:spPr>
        <p:txBody>
          <a:body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
        <p:nvSpPr>
          <p:cNvPr id="2" name="כותרת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he-IL" smtClean="0"/>
              <a:t>לחץ כדי לערוך סגנון כותרת של תבנית בסיס</a:t>
            </a:r>
            <a:endParaRPr kumimoji="0" lang="en-US"/>
          </a:p>
        </p:txBody>
      </p:sp>
      <p:sp>
        <p:nvSpPr>
          <p:cNvPr id="3" name="מציין מיקום של תמונה 2"/>
          <p:cNvSpPr>
            <a:spLocks noGrp="1"/>
          </p:cNvSpPr>
          <p:nvPr>
            <p:ph type="pic" idx="1"/>
          </p:nvPr>
        </p:nvSpPr>
        <p:spPr>
          <a:xfrm>
            <a:off x="3000375" y="609600"/>
            <a:ext cx="5867400" cy="4267200"/>
          </a:xfrm>
        </p:spPr>
        <p:txBody>
          <a:bodyPr/>
          <a:lstStyle>
            <a:lvl1pPr marL="0" indent="0">
              <a:buNone/>
              <a:defRPr sz="3200"/>
            </a:lvl1pPr>
          </a:lstStyle>
          <a:p>
            <a:r>
              <a:rPr kumimoji="0" lang="he-IL" dirty="0" smtClean="0"/>
              <a:t>לחץ על הסמל כדי להוסיף תמונה</a:t>
            </a:r>
            <a:endParaRPr kumimoji="0" lang="en-US" dirty="0"/>
          </a:p>
        </p:txBody>
      </p:sp>
      <p:sp>
        <p:nvSpPr>
          <p:cNvPr id="4" name="מציין מיקום טקסט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22" name="מלבן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מציין מיקום של תאריך 4"/>
          <p:cNvSpPr>
            <a:spLocks noGrp="1"/>
          </p:cNvSpPr>
          <p:nvPr>
            <p:ph type="dt" sz="half" idx="10"/>
          </p:nvPr>
        </p:nvSpPr>
        <p:spPr>
          <a:xfrm>
            <a:off x="5788152" y="6404984"/>
            <a:ext cx="3044952" cy="365760"/>
          </a:xfrm>
        </p:spPr>
        <p:txBody>
          <a:bodyPr/>
          <a:lstStyle/>
          <a:p>
            <a:fld id="{5AF473F5-17A1-4FEE-A998-EE591A2E6C4F}" type="datetimeFigureOut">
              <a:rPr lang="he-IL" smtClean="0"/>
              <a:pPr/>
              <a:t>ט"ז/חשון/תשע"ז</a:t>
            </a:fld>
            <a:endParaRPr lang="he-IL" dirty="0"/>
          </a:p>
        </p:txBody>
      </p:sp>
      <p:sp>
        <p:nvSpPr>
          <p:cNvPr id="6" name="מציין מיקום של כותרת תחתונה 5"/>
          <p:cNvSpPr>
            <a:spLocks noGrp="1"/>
          </p:cNvSpPr>
          <p:nvPr>
            <p:ph type="ftr" sz="quarter" idx="11"/>
          </p:nvPr>
        </p:nvSpPr>
        <p:spPr>
          <a:xfrm>
            <a:off x="301752" y="6410848"/>
            <a:ext cx="3584448" cy="365760"/>
          </a:xfrm>
        </p:spPr>
        <p:txBody>
          <a:bodyPr/>
          <a:lstStyle/>
          <a:p>
            <a:endParaRPr lang="he-IL" dirty="0"/>
          </a:p>
        </p:txBody>
      </p:sp>
    </p:spTree>
    <p:extLst>
      <p:ext uri="{BB962C8B-B14F-4D97-AF65-F5344CB8AC3E}">
        <p14:creationId xmlns:p14="http://schemas.microsoft.com/office/powerpoint/2010/main" val="2705839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5AF473F5-17A1-4FEE-A998-EE591A2E6C4F}" type="datetimeFigureOut">
              <a:rPr lang="he-IL" smtClean="0"/>
              <a:pPr/>
              <a:t>ט"ז/חשון/תשע"ז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Tree>
    <p:extLst>
      <p:ext uri="{BB962C8B-B14F-4D97-AF65-F5344CB8AC3E}">
        <p14:creationId xmlns:p14="http://schemas.microsoft.com/office/powerpoint/2010/main" val="2889417221"/>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bg>
      <p:bgRef idx="1001">
        <a:schemeClr val="bg2"/>
      </p:bgRef>
    </p:bg>
    <p:spTree>
      <p:nvGrpSpPr>
        <p:cNvPr id="1" name=""/>
        <p:cNvGrpSpPr/>
        <p:nvPr/>
      </p:nvGrpSpPr>
      <p:grpSpPr>
        <a:xfrm>
          <a:off x="0" y="0"/>
          <a:ext cx="0" cy="0"/>
          <a:chOff x="0" y="0"/>
          <a:chExt cx="0" cy="0"/>
        </a:xfrm>
      </p:grpSpPr>
      <p:sp>
        <p:nvSpPr>
          <p:cNvPr id="7" name="מלבן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8" name="מלבן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מלבן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מלבן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1" name="מלבן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מלבן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מחבר ישר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4" name="אליפסה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אליפסה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6" name="מציין מיקום של מספר שקופית 5"/>
          <p:cNvSpPr>
            <a:spLocks noGrp="1"/>
          </p:cNvSpPr>
          <p:nvPr>
            <p:ph type="sldNum" sz="quarter" idx="12"/>
          </p:nvPr>
        </p:nvSpPr>
        <p:spPr>
          <a:xfrm>
            <a:off x="6915912" y="3009901"/>
            <a:ext cx="457200" cy="441325"/>
          </a:xfrm>
        </p:spPr>
        <p:txBody>
          <a:body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
        <p:nvSpPr>
          <p:cNvPr id="3" name="מציין מיקום של טקסט אנכי 2"/>
          <p:cNvSpPr>
            <a:spLocks noGrp="1"/>
          </p:cNvSpPr>
          <p:nvPr>
            <p:ph type="body" orient="vert" idx="1"/>
          </p:nvPr>
        </p:nvSpPr>
        <p:spPr>
          <a:xfrm>
            <a:off x="304800" y="304800"/>
            <a:ext cx="6553200" cy="5821366"/>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5AF473F5-17A1-4FEE-A998-EE591A2E6C4F}" type="datetimeFigureOut">
              <a:rPr lang="he-IL" smtClean="0"/>
              <a:pPr/>
              <a:t>ט"ז/חשון/תשע"ז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2" name="כותרת אנכית 1"/>
          <p:cNvSpPr>
            <a:spLocks noGrp="1"/>
          </p:cNvSpPr>
          <p:nvPr>
            <p:ph type="title" orient="vert"/>
          </p:nvPr>
        </p:nvSpPr>
        <p:spPr>
          <a:xfrm>
            <a:off x="7391400" y="304801"/>
            <a:ext cx="1447800" cy="5851525"/>
          </a:xfrm>
        </p:spPr>
        <p:txBody>
          <a:bodyPr vert="eaVert"/>
          <a:lstStyle/>
          <a:p>
            <a:r>
              <a:rPr kumimoji="0" lang="he-IL" smtClean="0"/>
              <a:t>לחץ כדי לערוך סגנון כותרת של תבנית בסיס</a:t>
            </a:r>
            <a:endParaRPr kumimoji="0" lang="en-US"/>
          </a:p>
        </p:txBody>
      </p:sp>
    </p:spTree>
    <p:extLst>
      <p:ext uri="{BB962C8B-B14F-4D97-AF65-F5344CB8AC3E}">
        <p14:creationId xmlns:p14="http://schemas.microsoft.com/office/powerpoint/2010/main" val="176287076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he-IL"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18449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5" name="Date Placeholder 4"/>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he-IL"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extLst>
      <p:ext uri="{BB962C8B-B14F-4D97-AF65-F5344CB8AC3E}">
        <p14:creationId xmlns:p14="http://schemas.microsoft.com/office/powerpoint/2010/main" val="3203807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7" name="Date Placeholder 6"/>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he-IL" dirty="0">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Tree>
    <p:extLst>
      <p:ext uri="{BB962C8B-B14F-4D97-AF65-F5344CB8AC3E}">
        <p14:creationId xmlns:p14="http://schemas.microsoft.com/office/powerpoint/2010/main" val="3829475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he-IL" dirty="0">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Tree>
    <p:extLst>
      <p:ext uri="{BB962C8B-B14F-4D97-AF65-F5344CB8AC3E}">
        <p14:creationId xmlns:p14="http://schemas.microsoft.com/office/powerpoint/2010/main" val="2024098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he-IL"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Tree>
    <p:extLst>
      <p:ext uri="{BB962C8B-B14F-4D97-AF65-F5344CB8AC3E}">
        <p14:creationId xmlns:p14="http://schemas.microsoft.com/office/powerpoint/2010/main" val="3859567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he-IL"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Tree>
    <p:extLst>
      <p:ext uri="{BB962C8B-B14F-4D97-AF65-F5344CB8AC3E}">
        <p14:creationId xmlns:p14="http://schemas.microsoft.com/office/powerpoint/2010/main" val="4926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smtClean="0"/>
              <a:t>לחץ על הסמל כדי להוסיף תמונה</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he-IL"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Tree>
    <p:extLst>
      <p:ext uri="{BB962C8B-B14F-4D97-AF65-F5344CB8AC3E}">
        <p14:creationId xmlns:p14="http://schemas.microsoft.com/office/powerpoint/2010/main" val="2130819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AF473F5-17A1-4FEE-A998-EE591A2E6C4F}" type="datetimeFigureOut">
              <a:rPr lang="he-IL" smtClean="0">
                <a:solidFill>
                  <a:prstClr val="black">
                    <a:lumMod val="65000"/>
                    <a:lumOff val="35000"/>
                  </a:prstClr>
                </a:solidFill>
              </a:rPr>
              <a:pPr/>
              <a:t>ט"ז/חשון/תשע"ז</a:t>
            </a:fld>
            <a:endParaRPr lang="he-IL" dirty="0">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he-IL" dirty="0">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81C9141-82DB-4C14-88E1-35F14410916D}" type="slidenum">
              <a:rPr lang="he-IL" smtClean="0">
                <a:solidFill>
                  <a:prstClr val="black">
                    <a:lumMod val="65000"/>
                    <a:lumOff val="35000"/>
                  </a:prstClr>
                </a:solidFill>
              </a:rPr>
              <a:pPr/>
              <a:t>‹#›</a:t>
            </a:fld>
            <a:endParaRPr lang="he-IL" dirty="0">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9451013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מלבן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מלבן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מלבן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מלבן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4" name="מציין מיקום של תאריך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AF473F5-17A1-4FEE-A998-EE591A2E6C4F}" type="datetimeFigureOut">
              <a:rPr lang="he-IL" smtClean="0"/>
              <a:pPr/>
              <a:t>ט"ז/חשון/תשע"ז</a:t>
            </a:fld>
            <a:endParaRPr lang="he-IL" dirty="0"/>
          </a:p>
        </p:txBody>
      </p:sp>
      <p:sp>
        <p:nvSpPr>
          <p:cNvPr id="3" name="מציין מיקום של כותרת תחתונה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he-IL" dirty="0"/>
          </a:p>
        </p:txBody>
      </p:sp>
      <p:sp>
        <p:nvSpPr>
          <p:cNvPr id="8" name="מלבן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מחבר ישר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אליפסה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אליפסה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מציין מיקום של מספר שקופית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81C9141-82DB-4C14-88E1-35F14410916D}" type="slidenum">
              <a:rPr lang="he-IL" smtClean="0">
                <a:solidFill>
                  <a:srgbClr val="8CADAE">
                    <a:shade val="75000"/>
                  </a:srgbClr>
                </a:solidFill>
              </a:rPr>
              <a:pPr/>
              <a:t>‹#›</a:t>
            </a:fld>
            <a:endParaRPr lang="he-IL" dirty="0">
              <a:solidFill>
                <a:srgbClr val="8CADAE">
                  <a:shade val="75000"/>
                </a:srgbClr>
              </a:solidFill>
            </a:endParaRPr>
          </a:p>
        </p:txBody>
      </p:sp>
      <p:sp>
        <p:nvSpPr>
          <p:cNvPr id="22" name="מציין מיקום של כותרת 21"/>
          <p:cNvSpPr>
            <a:spLocks noGrp="1"/>
          </p:cNvSpPr>
          <p:nvPr>
            <p:ph type="title"/>
          </p:nvPr>
        </p:nvSpPr>
        <p:spPr>
          <a:xfrm>
            <a:off x="301752" y="228600"/>
            <a:ext cx="8534400" cy="758952"/>
          </a:xfrm>
          <a:prstGeom prst="rect">
            <a:avLst/>
          </a:prstGeom>
        </p:spPr>
        <p:txBody>
          <a:bodyPr vert="horz" anchor="b">
            <a:normAutofit/>
          </a:body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Tree>
    <p:extLst>
      <p:ext uri="{BB962C8B-B14F-4D97-AF65-F5344CB8AC3E}">
        <p14:creationId xmlns:p14="http://schemas.microsoft.com/office/powerpoint/2010/main" val="25363563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381000"/>
            <a:ext cx="7772400" cy="1247800"/>
          </a:xfrm>
        </p:spPr>
        <p:txBody>
          <a:bodyPr>
            <a:normAutofit/>
          </a:bodyPr>
          <a:lstStyle/>
          <a:p>
            <a:r>
              <a:rPr lang="he-IL" sz="7200" b="1" dirty="0" smtClean="0">
                <a:solidFill>
                  <a:srgbClr val="002060"/>
                </a:solidFill>
                <a:latin typeface="BN Alpaca" panose="02000000000000000000" pitchFamily="2" charset="-79"/>
                <a:cs typeface="BN Alpaca" panose="02000000000000000000" pitchFamily="2" charset="-79"/>
              </a:rPr>
              <a:t>חיים נחמן ביאליק</a:t>
            </a:r>
            <a:endParaRPr lang="he-IL" sz="7200" b="1" dirty="0">
              <a:solidFill>
                <a:srgbClr val="002060"/>
              </a:solidFill>
              <a:latin typeface="BN Alpaca" panose="02000000000000000000" pitchFamily="2" charset="-79"/>
              <a:cs typeface="BN Alpaca" panose="02000000000000000000" pitchFamily="2" charset="-79"/>
            </a:endParaRPr>
          </a:p>
        </p:txBody>
      </p:sp>
      <p:pic>
        <p:nvPicPr>
          <p:cNvPr id="1026" name="Picture 2" descr="https://www.safa-ivrit.org/writers/g2/biali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145715">
            <a:off x="755576" y="2704086"/>
            <a:ext cx="2736304" cy="337430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067944" y="2754912"/>
            <a:ext cx="4746878" cy="2031325"/>
          </a:xfrm>
          <a:prstGeom prst="rect">
            <a:avLst/>
          </a:prstGeom>
          <a:noFill/>
          <a:ln w="38100">
            <a:solidFill>
              <a:srgbClr val="002060"/>
            </a:solidFill>
          </a:ln>
        </p:spPr>
        <p:txBody>
          <a:bodyPr wrap="square" rtlCol="1">
            <a:spAutoFit/>
          </a:bodyPr>
          <a:lstStyle/>
          <a:p>
            <a:endParaRPr lang="he-IL" sz="3200" b="1" dirty="0">
              <a:solidFill>
                <a:prstClr val="black"/>
              </a:solidFill>
            </a:endParaRPr>
          </a:p>
          <a:p>
            <a:pPr marL="285750" indent="-285750">
              <a:buFont typeface="Wingdings" panose="05000000000000000000" pitchFamily="2" charset="2"/>
              <a:buChar char="Ø"/>
            </a:pPr>
            <a:r>
              <a:rPr lang="he-IL" sz="3000" b="1" dirty="0">
                <a:solidFill>
                  <a:prstClr val="black"/>
                </a:solidFill>
              </a:rPr>
              <a:t>"לא זכיתי באור מן ההפקר"</a:t>
            </a:r>
          </a:p>
          <a:p>
            <a:pPr marL="285750" indent="-285750">
              <a:buFont typeface="Wingdings" panose="05000000000000000000" pitchFamily="2" charset="2"/>
              <a:buChar char="Ø"/>
            </a:pPr>
            <a:endParaRPr lang="he-IL" sz="3200" b="1" dirty="0">
              <a:solidFill>
                <a:prstClr val="black"/>
              </a:solidFill>
            </a:endParaRPr>
          </a:p>
          <a:p>
            <a:pPr marL="285750" indent="-285750">
              <a:buFont typeface="Wingdings" panose="05000000000000000000" pitchFamily="2" charset="2"/>
              <a:buChar char="Ø"/>
            </a:pPr>
            <a:r>
              <a:rPr lang="he-IL" sz="3200" b="1" dirty="0">
                <a:solidFill>
                  <a:prstClr val="black"/>
                </a:solidFill>
              </a:rPr>
              <a:t>"על השחיטה"</a:t>
            </a:r>
          </a:p>
        </p:txBody>
      </p:sp>
    </p:spTree>
    <p:extLst>
      <p:ext uri="{BB962C8B-B14F-4D97-AF65-F5344CB8AC3E}">
        <p14:creationId xmlns:p14="http://schemas.microsoft.com/office/powerpoint/2010/main" val="3800136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16152" y="260648"/>
            <a:ext cx="8534400" cy="504056"/>
          </a:xfrm>
        </p:spPr>
        <p:txBody>
          <a:bodyPr>
            <a:noAutofit/>
          </a:bodyPr>
          <a:lstStyle/>
          <a:p>
            <a:r>
              <a:rPr lang="he-IL" b="1" dirty="0" smtClean="0">
                <a:solidFill>
                  <a:srgbClr val="0070C0"/>
                </a:solidFill>
                <a:latin typeface="BN Alpaca" panose="02000000000000000000" pitchFamily="2" charset="-79"/>
                <a:cs typeface="BN Alpaca" panose="02000000000000000000" pitchFamily="2" charset="-79"/>
              </a:rPr>
              <a:t>בית ב'</a:t>
            </a:r>
            <a:endParaRPr lang="he-IL"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80528" y="603110"/>
            <a:ext cx="9134709" cy="1384995"/>
          </a:xfrm>
          <a:prstGeom prst="rect">
            <a:avLst/>
          </a:prstGeom>
          <a:noFill/>
        </p:spPr>
        <p:txBody>
          <a:bodyPr wrap="square" rtlCol="1">
            <a:spAutoFit/>
          </a:bodyPr>
          <a:lstStyle/>
          <a:p>
            <a:endParaRPr lang="en-US"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p:txBody>
      </p:sp>
      <p:sp>
        <p:nvSpPr>
          <p:cNvPr id="5" name="מלבן 4"/>
          <p:cNvSpPr/>
          <p:nvPr/>
        </p:nvSpPr>
        <p:spPr>
          <a:xfrm>
            <a:off x="0" y="793201"/>
            <a:ext cx="8954181" cy="1292662"/>
          </a:xfrm>
          <a:prstGeom prst="rect">
            <a:avLst/>
          </a:prstGeom>
        </p:spPr>
        <p:txBody>
          <a:bodyPr wrap="square">
            <a:spAutoFit/>
          </a:bodyPr>
          <a:lstStyle/>
          <a:p>
            <a:endParaRPr lang="en-US" sz="2600" dirty="0">
              <a:solidFill>
                <a:prstClr val="black"/>
              </a:solidFill>
            </a:endParaRPr>
          </a:p>
          <a:p>
            <a:endParaRPr lang="en-US" sz="2600" dirty="0">
              <a:solidFill>
                <a:prstClr val="black"/>
              </a:solidFill>
              <a:latin typeface="David" panose="020E0502060401010101" pitchFamily="34" charset="-79"/>
              <a:cs typeface="David" panose="020E0502060401010101" pitchFamily="34" charset="-79"/>
            </a:endParaRPr>
          </a:p>
          <a:p>
            <a:endParaRPr lang="en-US" sz="2600" dirty="0">
              <a:solidFill>
                <a:prstClr val="black"/>
              </a:solidFill>
              <a:latin typeface="David" panose="020E0502060401010101" pitchFamily="34" charset="-79"/>
              <a:cs typeface="David" panose="020E0502060401010101" pitchFamily="34" charset="-79"/>
            </a:endParaRPr>
          </a:p>
        </p:txBody>
      </p:sp>
      <p:sp>
        <p:nvSpPr>
          <p:cNvPr id="6" name="TextBox 5"/>
          <p:cNvSpPr txBox="1"/>
          <p:nvPr/>
        </p:nvSpPr>
        <p:spPr>
          <a:xfrm>
            <a:off x="-36512" y="692696"/>
            <a:ext cx="9143999" cy="5909310"/>
          </a:xfrm>
          <a:prstGeom prst="rect">
            <a:avLst/>
          </a:prstGeom>
          <a:noFill/>
        </p:spPr>
        <p:txBody>
          <a:bodyPr wrap="square" rtlCol="1">
            <a:spAutoFit/>
          </a:bodyPr>
          <a:lstStyle/>
          <a:p>
            <a:r>
              <a:rPr lang="he-IL" sz="2700" dirty="0">
                <a:solidFill>
                  <a:prstClr val="black"/>
                </a:solidFill>
                <a:latin typeface="David" panose="020E0502060401010101" pitchFamily="34" charset="-79"/>
                <a:cs typeface="David" panose="020E0502060401010101" pitchFamily="34" charset="-79"/>
              </a:rPr>
              <a:t>הדובר מדבר כאן בלשון רבים "וַאֲנַחְנוּ – אֲנַחְנוּ הַמְעָט!" וחש כמי שמייצג את העם היהודי כולו. </a:t>
            </a:r>
          </a:p>
          <a:p>
            <a:r>
              <a:rPr lang="he-IL" sz="2700" dirty="0">
                <a:solidFill>
                  <a:prstClr val="black"/>
                </a:solidFill>
                <a:latin typeface="David" panose="020E0502060401010101" pitchFamily="34" charset="-79"/>
                <a:cs typeface="David" panose="020E0502060401010101" pitchFamily="34" charset="-79"/>
              </a:rPr>
              <a:t>התחושה היא שכל מקום הפך למקום שבו ניתן לרצוח יהודים ואין מי שיגן עליהם ("וְכָל-הָאָרֶץ לִי </a:t>
            </a:r>
            <a:r>
              <a:rPr lang="he-IL" sz="2700" dirty="0" err="1">
                <a:solidFill>
                  <a:prstClr val="black"/>
                </a:solidFill>
                <a:latin typeface="David" panose="020E0502060401010101" pitchFamily="34" charset="-79"/>
                <a:cs typeface="David" panose="020E0502060401010101" pitchFamily="34" charset="-79"/>
              </a:rPr>
              <a:t>גַרְדֹּם</a:t>
            </a:r>
            <a:r>
              <a:rPr lang="he-IL" sz="2700" dirty="0">
                <a:solidFill>
                  <a:prstClr val="black"/>
                </a:solidFill>
                <a:latin typeface="David" panose="020E0502060401010101" pitchFamily="34" charset="-79"/>
                <a:cs typeface="David" panose="020E0502060401010101" pitchFamily="34" charset="-79"/>
              </a:rPr>
              <a:t>"). </a:t>
            </a:r>
          </a:p>
          <a:p>
            <a:r>
              <a:rPr lang="he-IL" sz="2700" dirty="0">
                <a:solidFill>
                  <a:prstClr val="black"/>
                </a:solidFill>
                <a:latin typeface="David" panose="020E0502060401010101" pitchFamily="34" charset="-79"/>
                <a:cs typeface="David" panose="020E0502060401010101" pitchFamily="34" charset="-79"/>
              </a:rPr>
              <a:t>דם היהודים מותר –" דָּמִי מֻתָּר – הַךְ </a:t>
            </a:r>
            <a:r>
              <a:rPr lang="he-IL" sz="2700" dirty="0" err="1">
                <a:solidFill>
                  <a:prstClr val="black"/>
                </a:solidFill>
                <a:latin typeface="David" panose="020E0502060401010101" pitchFamily="34" charset="-79"/>
                <a:cs typeface="David" panose="020E0502060401010101" pitchFamily="34" charset="-79"/>
              </a:rPr>
              <a:t>קָדְקֹד</a:t>
            </a:r>
            <a:r>
              <a:rPr lang="he-IL" sz="2700" dirty="0">
                <a:solidFill>
                  <a:prstClr val="black"/>
                </a:solidFill>
                <a:latin typeface="David" panose="020E0502060401010101" pitchFamily="34" charset="-79"/>
                <a:cs typeface="David" panose="020E0502060401010101" pitchFamily="34" charset="-79"/>
              </a:rPr>
              <a:t>"  יש כאן טענה כלפי השלטונות שנתנו היתר לפורעים לשפוך את דם המיעוט.</a:t>
            </a:r>
          </a:p>
          <a:p>
            <a:endParaRPr lang="he-IL" sz="2700" dirty="0">
              <a:solidFill>
                <a:prstClr val="black"/>
              </a:solidFill>
              <a:latin typeface="David" panose="020E0502060401010101" pitchFamily="34" charset="-79"/>
              <a:cs typeface="David" panose="020E0502060401010101" pitchFamily="34" charset="-79"/>
            </a:endParaRPr>
          </a:p>
          <a:p>
            <a:r>
              <a:rPr lang="he-IL" sz="2700" dirty="0">
                <a:solidFill>
                  <a:prstClr val="black"/>
                </a:solidFill>
                <a:latin typeface="David" panose="020E0502060401010101" pitchFamily="34" charset="-79"/>
                <a:cs typeface="David" panose="020E0502060401010101" pitchFamily="34" charset="-79"/>
              </a:rPr>
              <a:t>הדובר מאשים את התליין שהוא רוצח ללא אבחנה תינוקות וזקנים והדם נשאר על בגדיו של התליין, כמו כתם שאי אפשר למחות לעולם - ואולי מביע כאן תקווה שיום אחד התליין ייתן את הדין על מעשיו האיומים שאותם לא ניתן למחות ואין עליהם כפרה. </a:t>
            </a:r>
          </a:p>
          <a:p>
            <a:pPr algn="ctr"/>
            <a:r>
              <a:rPr lang="he-IL" sz="2700" b="1" dirty="0">
                <a:solidFill>
                  <a:srgbClr val="FF0000"/>
                </a:solidFill>
                <a:latin typeface="David" panose="020E0502060401010101" pitchFamily="34" charset="-79"/>
                <a:cs typeface="David" panose="020E0502060401010101" pitchFamily="34" charset="-79"/>
              </a:rPr>
              <a:t>      דַּם יוֹנֵק וָשָׂב </a:t>
            </a:r>
            <a:r>
              <a:rPr lang="he-IL" sz="2700" b="1" dirty="0" err="1">
                <a:solidFill>
                  <a:srgbClr val="FF0000"/>
                </a:solidFill>
                <a:latin typeface="David" panose="020E0502060401010101" pitchFamily="34" charset="-79"/>
                <a:cs typeface="David" panose="020E0502060401010101" pitchFamily="34" charset="-79"/>
              </a:rPr>
              <a:t>עַל-כֻּתָּנְתְּך</a:t>
            </a:r>
            <a:r>
              <a:rPr lang="he-IL" sz="2700" b="1" dirty="0">
                <a:solidFill>
                  <a:srgbClr val="FF0000"/>
                </a:solidFill>
                <a:latin typeface="David" panose="020E0502060401010101" pitchFamily="34" charset="-79"/>
                <a:cs typeface="David" panose="020E0502060401010101" pitchFamily="34" charset="-79"/>
              </a:rPr>
              <a:t>ָ –</a:t>
            </a:r>
            <a:endParaRPr lang="en-US" sz="2700" b="1" dirty="0">
              <a:solidFill>
                <a:srgbClr val="FF0000"/>
              </a:solidFill>
              <a:latin typeface="David" panose="020E0502060401010101" pitchFamily="34" charset="-79"/>
              <a:cs typeface="David" panose="020E0502060401010101" pitchFamily="34" charset="-79"/>
            </a:endParaRPr>
          </a:p>
          <a:p>
            <a:pPr algn="ctr"/>
            <a:r>
              <a:rPr lang="he-IL" sz="2700" b="1" dirty="0">
                <a:solidFill>
                  <a:srgbClr val="FF0000"/>
                </a:solidFill>
                <a:latin typeface="David" panose="020E0502060401010101" pitchFamily="34" charset="-79"/>
                <a:cs typeface="David" panose="020E0502060401010101" pitchFamily="34" charset="-79"/>
              </a:rPr>
              <a:t>וְלֹא </a:t>
            </a:r>
            <a:r>
              <a:rPr lang="he-IL" sz="2700" b="1" dirty="0" err="1">
                <a:solidFill>
                  <a:srgbClr val="FF0000"/>
                </a:solidFill>
                <a:latin typeface="David" panose="020E0502060401010101" pitchFamily="34" charset="-79"/>
                <a:cs typeface="David" panose="020E0502060401010101" pitchFamily="34" charset="-79"/>
              </a:rPr>
              <a:t>יִמַּח</a:t>
            </a:r>
            <a:r>
              <a:rPr lang="he-IL" sz="2700" b="1" dirty="0">
                <a:solidFill>
                  <a:srgbClr val="FF0000"/>
                </a:solidFill>
                <a:latin typeface="David" panose="020E0502060401010101" pitchFamily="34" charset="-79"/>
                <a:cs typeface="David" panose="020E0502060401010101" pitchFamily="34" charset="-79"/>
              </a:rPr>
              <a:t> לָנֶצַח, לָנֶצַח.</a:t>
            </a:r>
            <a:endParaRPr lang="en-US" sz="2700" b="1" dirty="0">
              <a:solidFill>
                <a:srgbClr val="FF0000"/>
              </a:solidFill>
              <a:latin typeface="David" panose="020E0502060401010101" pitchFamily="34" charset="-79"/>
              <a:cs typeface="David" panose="020E0502060401010101" pitchFamily="34" charset="-79"/>
            </a:endParaRPr>
          </a:p>
          <a:p>
            <a:endParaRPr lang="he-IL" sz="2700"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37789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16152" y="260648"/>
            <a:ext cx="8534400" cy="504056"/>
          </a:xfrm>
        </p:spPr>
        <p:txBody>
          <a:bodyPr>
            <a:noAutofit/>
          </a:bodyPr>
          <a:lstStyle/>
          <a:p>
            <a:r>
              <a:rPr lang="he-IL" b="1" dirty="0" smtClean="0">
                <a:solidFill>
                  <a:srgbClr val="0070C0"/>
                </a:solidFill>
                <a:latin typeface="BN Alpaca" panose="02000000000000000000" pitchFamily="2" charset="-79"/>
                <a:cs typeface="BN Alpaca" panose="02000000000000000000" pitchFamily="2" charset="-79"/>
              </a:rPr>
              <a:t>בית ג'</a:t>
            </a:r>
            <a:endParaRPr lang="he-IL"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80528" y="603110"/>
            <a:ext cx="9134709" cy="1384995"/>
          </a:xfrm>
          <a:prstGeom prst="rect">
            <a:avLst/>
          </a:prstGeom>
          <a:noFill/>
        </p:spPr>
        <p:txBody>
          <a:bodyPr wrap="square" rtlCol="1">
            <a:spAutoFit/>
          </a:bodyPr>
          <a:lstStyle/>
          <a:p>
            <a:endParaRPr lang="en-US"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p:txBody>
      </p:sp>
      <p:sp>
        <p:nvSpPr>
          <p:cNvPr id="5" name="מלבן 4"/>
          <p:cNvSpPr/>
          <p:nvPr/>
        </p:nvSpPr>
        <p:spPr>
          <a:xfrm>
            <a:off x="0" y="793201"/>
            <a:ext cx="8954181" cy="1292662"/>
          </a:xfrm>
          <a:prstGeom prst="rect">
            <a:avLst/>
          </a:prstGeom>
        </p:spPr>
        <p:txBody>
          <a:bodyPr wrap="square">
            <a:spAutoFit/>
          </a:bodyPr>
          <a:lstStyle/>
          <a:p>
            <a:endParaRPr lang="en-US" sz="2600" dirty="0">
              <a:solidFill>
                <a:prstClr val="black"/>
              </a:solidFill>
            </a:endParaRPr>
          </a:p>
          <a:p>
            <a:endParaRPr lang="en-US" sz="2600" dirty="0">
              <a:solidFill>
                <a:prstClr val="black"/>
              </a:solidFill>
              <a:latin typeface="David" panose="020E0502060401010101" pitchFamily="34" charset="-79"/>
              <a:cs typeface="David" panose="020E0502060401010101" pitchFamily="34" charset="-79"/>
            </a:endParaRPr>
          </a:p>
          <a:p>
            <a:endParaRPr lang="en-US" sz="2600" dirty="0">
              <a:solidFill>
                <a:prstClr val="black"/>
              </a:solidFill>
              <a:latin typeface="David" panose="020E0502060401010101" pitchFamily="34" charset="-79"/>
              <a:cs typeface="David" panose="020E0502060401010101" pitchFamily="34" charset="-79"/>
            </a:endParaRPr>
          </a:p>
        </p:txBody>
      </p:sp>
      <p:sp>
        <p:nvSpPr>
          <p:cNvPr id="6" name="TextBox 5"/>
          <p:cNvSpPr txBox="1"/>
          <p:nvPr/>
        </p:nvSpPr>
        <p:spPr>
          <a:xfrm>
            <a:off x="-36512" y="692696"/>
            <a:ext cx="9143999" cy="8679299"/>
          </a:xfrm>
          <a:prstGeom prst="rect">
            <a:avLst/>
          </a:prstGeom>
          <a:noFill/>
        </p:spPr>
        <p:txBody>
          <a:bodyPr wrap="square" rtlCol="1">
            <a:spAutoFit/>
          </a:bodyPr>
          <a:lstStyle/>
          <a:p>
            <a:r>
              <a:rPr lang="he-IL" sz="2800" dirty="0">
                <a:solidFill>
                  <a:prstClr val="black"/>
                </a:solidFill>
                <a:latin typeface="David" panose="020E0502060401010101" pitchFamily="34" charset="-79"/>
                <a:cs typeface="David" panose="020E0502060401010101" pitchFamily="34" charset="-79"/>
              </a:rPr>
              <a:t>תחילת הבית השלישי ממשיכה את הרעיון שמובע בסוף הבית השני: התקווה שאולי יש צדק והתליין ייתן את הדין.</a:t>
            </a:r>
            <a:endParaRPr lang="en-US" sz="2800" dirty="0">
              <a:solidFill>
                <a:prstClr val="black"/>
              </a:solidFill>
              <a:latin typeface="David" panose="020E0502060401010101" pitchFamily="34" charset="-79"/>
              <a:cs typeface="David" panose="020E0502060401010101" pitchFamily="34" charset="-79"/>
            </a:endParaRPr>
          </a:p>
          <a:p>
            <a:r>
              <a:rPr lang="he-IL" sz="2800" dirty="0">
                <a:solidFill>
                  <a:prstClr val="black"/>
                </a:solidFill>
                <a:latin typeface="David" panose="020E0502060401010101" pitchFamily="34" charset="-79"/>
                <a:cs typeface="David" panose="020E0502060401010101" pitchFamily="34" charset="-79"/>
              </a:rPr>
              <a:t>אך יש כאן גם אפשרות שהצדק לא יופיע, או יופיע מאוחר מדי וכאן הביקורת של הדובר כלפי האל הופכת לחריפה:</a:t>
            </a:r>
            <a:endParaRPr lang="en-US" sz="2800" dirty="0">
              <a:solidFill>
                <a:prstClr val="black"/>
              </a:solidFill>
              <a:latin typeface="David" panose="020E0502060401010101" pitchFamily="34" charset="-79"/>
              <a:cs typeface="David" panose="020E0502060401010101" pitchFamily="34" charset="-79"/>
            </a:endParaRPr>
          </a:p>
          <a:p>
            <a:endParaRPr lang="he-IL" sz="2800" b="1" dirty="0">
              <a:solidFill>
                <a:srgbClr val="FF0000"/>
              </a:solidFill>
              <a:latin typeface="David" panose="020E0502060401010101" pitchFamily="34" charset="-79"/>
              <a:cs typeface="David" panose="020E0502060401010101" pitchFamily="34" charset="-79"/>
            </a:endParaRPr>
          </a:p>
          <a:p>
            <a:r>
              <a:rPr lang="he-IL" sz="2800" b="1" dirty="0">
                <a:solidFill>
                  <a:srgbClr val="FF0000"/>
                </a:solidFill>
                <a:latin typeface="David" panose="020E0502060401010101" pitchFamily="34" charset="-79"/>
                <a:cs typeface="David" panose="020E0502060401010101" pitchFamily="34" charset="-79"/>
              </a:rPr>
              <a:t>"יְמֻגַּר-נָא כִסְאוֹ לָעַד! וּבְרֶשַׁע עוֹלָמִים שָׁמַיִם </a:t>
            </a:r>
            <a:r>
              <a:rPr lang="he-IL" sz="2800" b="1" dirty="0" err="1">
                <a:solidFill>
                  <a:srgbClr val="FF0000"/>
                </a:solidFill>
                <a:latin typeface="David" panose="020E0502060401010101" pitchFamily="34" charset="-79"/>
                <a:cs typeface="David" panose="020E0502060401010101" pitchFamily="34" charset="-79"/>
              </a:rPr>
              <a:t>יִמָּקּו</a:t>
            </a:r>
            <a:r>
              <a:rPr lang="he-IL" sz="2800" b="1" dirty="0">
                <a:solidFill>
                  <a:srgbClr val="FF0000"/>
                </a:solidFill>
                <a:latin typeface="David" panose="020E0502060401010101" pitchFamily="34" charset="-79"/>
                <a:cs typeface="David" panose="020E0502060401010101" pitchFamily="34" charset="-79"/>
              </a:rPr>
              <a:t>ּ" </a:t>
            </a:r>
            <a:r>
              <a:rPr lang="he-IL" sz="2800" dirty="0">
                <a:solidFill>
                  <a:prstClr val="black"/>
                </a:solidFill>
                <a:latin typeface="David" panose="020E0502060401010101" pitchFamily="34" charset="-79"/>
                <a:cs typeface="David" panose="020E0502060401010101" pitchFamily="34" charset="-79"/>
              </a:rPr>
              <a:t>– </a:t>
            </a:r>
          </a:p>
          <a:p>
            <a:r>
              <a:rPr lang="he-IL" sz="2800" dirty="0">
                <a:solidFill>
                  <a:prstClr val="black"/>
                </a:solidFill>
                <a:latin typeface="David" panose="020E0502060401010101" pitchFamily="34" charset="-79"/>
                <a:cs typeface="David" panose="020E0502060401010101" pitchFamily="34" charset="-79"/>
              </a:rPr>
              <a:t>אם האל לא מגיב ומניח לרשעים לעשות כרצונם על הארץ, עדיף ששלטון האל ייעלם כי אין שום משמעות להשגחה אלוהית אם היא מאפשרת קיום של מעשי זוועה כאלה. </a:t>
            </a:r>
          </a:p>
          <a:p>
            <a:r>
              <a:rPr lang="he-IL" sz="2800" b="1" dirty="0">
                <a:solidFill>
                  <a:prstClr val="black"/>
                </a:solidFill>
                <a:latin typeface="David" panose="020E0502060401010101" pitchFamily="34" charset="-79"/>
                <a:cs typeface="David" panose="020E0502060401010101" pitchFamily="34" charset="-79"/>
              </a:rPr>
              <a:t>החזרה</a:t>
            </a:r>
            <a:r>
              <a:rPr lang="he-IL" sz="2800" dirty="0">
                <a:solidFill>
                  <a:prstClr val="black"/>
                </a:solidFill>
                <a:latin typeface="David" panose="020E0502060401010101" pitchFamily="34" charset="-79"/>
                <a:cs typeface="David" panose="020E0502060401010101" pitchFamily="34" charset="-79"/>
              </a:rPr>
              <a:t> על המילה </a:t>
            </a:r>
            <a:r>
              <a:rPr lang="he-IL" sz="2800" b="1" u="sng" dirty="0">
                <a:solidFill>
                  <a:prstClr val="black"/>
                </a:solidFill>
                <a:latin typeface="David" panose="020E0502060401010101" pitchFamily="34" charset="-79"/>
                <a:cs typeface="David" panose="020E0502060401010101" pitchFamily="34" charset="-79"/>
              </a:rPr>
              <a:t>"צדק" </a:t>
            </a:r>
            <a:r>
              <a:rPr lang="he-IL" sz="2800" dirty="0">
                <a:solidFill>
                  <a:prstClr val="black"/>
                </a:solidFill>
                <a:latin typeface="David" panose="020E0502060401010101" pitchFamily="34" charset="-79"/>
                <a:cs typeface="David" panose="020E0502060401010101" pitchFamily="34" charset="-79"/>
              </a:rPr>
              <a:t>מדגישה את הדרישה לצדק כאן ועכשיו ולא בעולם הבא.</a:t>
            </a:r>
          </a:p>
          <a:p>
            <a:endParaRPr lang="he-IL" sz="2800" dirty="0">
              <a:solidFill>
                <a:prstClr val="black"/>
              </a:solidFill>
              <a:latin typeface="David" panose="020E0502060401010101" pitchFamily="34" charset="-79"/>
              <a:cs typeface="David" panose="020E0502060401010101" pitchFamily="34" charset="-79"/>
            </a:endParaRPr>
          </a:p>
          <a:p>
            <a:r>
              <a:rPr lang="he-IL" sz="2800" b="1" dirty="0">
                <a:solidFill>
                  <a:srgbClr val="FF0000"/>
                </a:solidFill>
                <a:latin typeface="David" panose="020E0502060401010101" pitchFamily="34" charset="-79"/>
                <a:cs typeface="David" panose="020E0502060401010101" pitchFamily="34" charset="-79"/>
              </a:rPr>
              <a:t>"וּבְדִמְכֶם חֲיוּ </a:t>
            </a:r>
            <a:r>
              <a:rPr lang="he-IL" sz="2800" b="1" dirty="0" err="1">
                <a:solidFill>
                  <a:srgbClr val="FF0000"/>
                </a:solidFill>
                <a:latin typeface="David" panose="020E0502060401010101" pitchFamily="34" charset="-79"/>
                <a:cs typeface="David" panose="020E0502060401010101" pitchFamily="34" charset="-79"/>
              </a:rPr>
              <a:t>וְהִנָּקו</a:t>
            </a:r>
            <a:r>
              <a:rPr lang="he-IL" sz="2800" b="1" dirty="0">
                <a:solidFill>
                  <a:srgbClr val="FF0000"/>
                </a:solidFill>
                <a:latin typeface="David" panose="020E0502060401010101" pitchFamily="34" charset="-79"/>
                <a:cs typeface="David" panose="020E0502060401010101" pitchFamily="34" charset="-79"/>
              </a:rPr>
              <a:t>ּ.." </a:t>
            </a:r>
            <a:r>
              <a:rPr lang="he-IL" sz="2800" dirty="0">
                <a:solidFill>
                  <a:prstClr val="black"/>
                </a:solidFill>
                <a:latin typeface="David" panose="020E0502060401010101" pitchFamily="34" charset="-79"/>
                <a:cs typeface="David" panose="020E0502060401010101" pitchFamily="34" charset="-79"/>
              </a:rPr>
              <a:t>– הוא מקלל את הפורעים שיחיו מדמם, שיתבוססו בו ויינקו ממנו.</a:t>
            </a:r>
          </a:p>
          <a:p>
            <a:endParaRPr lang="he-IL"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a:p>
            <a:endParaRPr lang="en-US" sz="2800" dirty="0">
              <a:solidFill>
                <a:prstClr val="black"/>
              </a:solidFill>
              <a:latin typeface="David" panose="020E0502060401010101" pitchFamily="34" charset="-79"/>
              <a:cs typeface="David" panose="020E0502060401010101" pitchFamily="34" charset="-79"/>
            </a:endParaRPr>
          </a:p>
          <a:p>
            <a:r>
              <a:rPr lang="he-IL" sz="2800" b="1" dirty="0">
                <a:solidFill>
                  <a:prstClr val="black"/>
                </a:solidFill>
                <a:latin typeface="David" panose="020E0502060401010101" pitchFamily="34" charset="-79"/>
                <a:cs typeface="David" panose="020E0502060401010101" pitchFamily="34" charset="-79"/>
              </a:rPr>
              <a:t> </a:t>
            </a:r>
            <a:endParaRPr lang="en-US" sz="2800" dirty="0">
              <a:solidFill>
                <a:prstClr val="black"/>
              </a:solidFill>
              <a:latin typeface="David" panose="020E0502060401010101" pitchFamily="34" charset="-79"/>
              <a:cs typeface="David" panose="020E0502060401010101" pitchFamily="34" charset="-79"/>
            </a:endParaRPr>
          </a:p>
          <a:p>
            <a:endParaRPr lang="en-US" sz="2700" b="1" dirty="0">
              <a:solidFill>
                <a:srgbClr val="FF0000"/>
              </a:solidFill>
              <a:latin typeface="David" panose="020E0502060401010101" pitchFamily="34" charset="-79"/>
              <a:cs typeface="David" panose="020E0502060401010101" pitchFamily="34" charset="-79"/>
            </a:endParaRPr>
          </a:p>
          <a:p>
            <a:endParaRPr lang="he-IL" sz="2700"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4419876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16152" y="260648"/>
            <a:ext cx="8534400" cy="504056"/>
          </a:xfrm>
        </p:spPr>
        <p:txBody>
          <a:bodyPr>
            <a:noAutofit/>
          </a:bodyPr>
          <a:lstStyle/>
          <a:p>
            <a:r>
              <a:rPr lang="he-IL" b="1" dirty="0" smtClean="0">
                <a:solidFill>
                  <a:srgbClr val="0070C0"/>
                </a:solidFill>
                <a:latin typeface="BN Alpaca" panose="02000000000000000000" pitchFamily="2" charset="-79"/>
                <a:cs typeface="BN Alpaca" panose="02000000000000000000" pitchFamily="2" charset="-79"/>
              </a:rPr>
              <a:t>בית ד'</a:t>
            </a:r>
            <a:endParaRPr lang="he-IL"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80528" y="603110"/>
            <a:ext cx="9134709" cy="1384995"/>
          </a:xfrm>
          <a:prstGeom prst="rect">
            <a:avLst/>
          </a:prstGeom>
          <a:noFill/>
        </p:spPr>
        <p:txBody>
          <a:bodyPr wrap="square" rtlCol="1">
            <a:spAutoFit/>
          </a:bodyPr>
          <a:lstStyle/>
          <a:p>
            <a:endParaRPr lang="en-US"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p:txBody>
      </p:sp>
      <p:sp>
        <p:nvSpPr>
          <p:cNvPr id="5" name="מלבן 4"/>
          <p:cNvSpPr/>
          <p:nvPr/>
        </p:nvSpPr>
        <p:spPr>
          <a:xfrm>
            <a:off x="0" y="793201"/>
            <a:ext cx="8954181" cy="1292662"/>
          </a:xfrm>
          <a:prstGeom prst="rect">
            <a:avLst/>
          </a:prstGeom>
        </p:spPr>
        <p:txBody>
          <a:bodyPr wrap="square">
            <a:spAutoFit/>
          </a:bodyPr>
          <a:lstStyle/>
          <a:p>
            <a:endParaRPr lang="en-US" sz="2600" dirty="0">
              <a:solidFill>
                <a:prstClr val="black"/>
              </a:solidFill>
            </a:endParaRPr>
          </a:p>
          <a:p>
            <a:endParaRPr lang="en-US" sz="2600" dirty="0">
              <a:solidFill>
                <a:prstClr val="black"/>
              </a:solidFill>
              <a:latin typeface="David" panose="020E0502060401010101" pitchFamily="34" charset="-79"/>
              <a:cs typeface="David" panose="020E0502060401010101" pitchFamily="34" charset="-79"/>
            </a:endParaRPr>
          </a:p>
          <a:p>
            <a:endParaRPr lang="en-US" sz="2600" dirty="0">
              <a:solidFill>
                <a:prstClr val="black"/>
              </a:solidFill>
              <a:latin typeface="David" panose="020E0502060401010101" pitchFamily="34" charset="-79"/>
              <a:cs typeface="David" panose="020E0502060401010101" pitchFamily="34" charset="-79"/>
            </a:endParaRPr>
          </a:p>
        </p:txBody>
      </p:sp>
      <p:sp>
        <p:nvSpPr>
          <p:cNvPr id="6" name="TextBox 5"/>
          <p:cNvSpPr txBox="1"/>
          <p:nvPr/>
        </p:nvSpPr>
        <p:spPr>
          <a:xfrm>
            <a:off x="-36512" y="620688"/>
            <a:ext cx="9143999" cy="8279190"/>
          </a:xfrm>
          <a:prstGeom prst="rect">
            <a:avLst/>
          </a:prstGeom>
          <a:noFill/>
        </p:spPr>
        <p:txBody>
          <a:bodyPr wrap="square" rtlCol="1">
            <a:spAutoFit/>
          </a:bodyPr>
          <a:lstStyle/>
          <a:p>
            <a:r>
              <a:rPr lang="he-IL" sz="2800" dirty="0">
                <a:solidFill>
                  <a:prstClr val="black"/>
                </a:solidFill>
                <a:latin typeface="David" panose="020E0502060401010101" pitchFamily="34" charset="-79"/>
                <a:cs typeface="David" panose="020E0502060401010101" pitchFamily="34" charset="-79"/>
              </a:rPr>
              <a:t>בתחילת הבית הדובר מקלל את אלו הדורשים נקמה. הוא טוען שאין אפשרות לבני אנוש לנקום על מעשה נתעב כל כך כמו רצח של ילד קטן. אפילו השטן לא יכול לברוא נקמה שתהלום את מעשי הזוועה. לכאורה נראה שהדובר מוותר על נקמה. אך בהמשך הוא מתאר את הנקמה שעתידה לבוא. זוהי אינה נקמה רגילה, אלא על אנושית:</a:t>
            </a:r>
            <a:endParaRPr lang="en-US" sz="2800" dirty="0">
              <a:solidFill>
                <a:prstClr val="black"/>
              </a:solidFill>
              <a:latin typeface="David" panose="020E0502060401010101" pitchFamily="34" charset="-79"/>
              <a:cs typeface="David" panose="020E0502060401010101" pitchFamily="34" charset="-79"/>
            </a:endParaRPr>
          </a:p>
          <a:p>
            <a:pPr algn="ctr"/>
            <a:r>
              <a:rPr lang="he-IL" sz="2800" b="1" dirty="0">
                <a:solidFill>
                  <a:srgbClr val="FF0000"/>
                </a:solidFill>
                <a:latin typeface="David" panose="020E0502060401010101" pitchFamily="34" charset="-79"/>
                <a:cs typeface="David" panose="020E0502060401010101" pitchFamily="34" charset="-79"/>
              </a:rPr>
              <a:t>יִקֹּב הַדָּם עַד </a:t>
            </a:r>
            <a:r>
              <a:rPr lang="he-IL" sz="2800" b="1" dirty="0" err="1">
                <a:solidFill>
                  <a:srgbClr val="FF0000"/>
                </a:solidFill>
                <a:latin typeface="David" panose="020E0502060401010101" pitchFamily="34" charset="-79"/>
                <a:cs typeface="David" panose="020E0502060401010101" pitchFamily="34" charset="-79"/>
              </a:rPr>
              <a:t>תְּהֹמוֹת</a:t>
            </a:r>
            <a:r>
              <a:rPr lang="he-IL" sz="2800" b="1" dirty="0">
                <a:solidFill>
                  <a:srgbClr val="FF0000"/>
                </a:solidFill>
                <a:latin typeface="David" panose="020E0502060401010101" pitchFamily="34" charset="-79"/>
                <a:cs typeface="David" panose="020E0502060401010101" pitchFamily="34" charset="-79"/>
              </a:rPr>
              <a:t> מַחֲשַׁכִּים,</a:t>
            </a:r>
            <a:endParaRPr lang="en-US" sz="2800" b="1" dirty="0">
              <a:solidFill>
                <a:srgbClr val="FF0000"/>
              </a:solidFill>
              <a:latin typeface="David" panose="020E0502060401010101" pitchFamily="34" charset="-79"/>
              <a:cs typeface="David" panose="020E0502060401010101" pitchFamily="34" charset="-79"/>
            </a:endParaRPr>
          </a:p>
          <a:p>
            <a:pPr algn="ctr"/>
            <a:r>
              <a:rPr lang="he-IL" sz="2800" b="1" dirty="0">
                <a:solidFill>
                  <a:srgbClr val="FF0000"/>
                </a:solidFill>
                <a:latin typeface="David" panose="020E0502060401010101" pitchFamily="34" charset="-79"/>
                <a:cs typeface="David" panose="020E0502060401010101" pitchFamily="34" charset="-79"/>
              </a:rPr>
              <a:t>וְאָכַל בַּחֹשֶׁךְ וְחָתַר שָׁם</a:t>
            </a:r>
            <a:endParaRPr lang="en-US" sz="2800" b="1" dirty="0">
              <a:solidFill>
                <a:srgbClr val="FF0000"/>
              </a:solidFill>
              <a:latin typeface="David" panose="020E0502060401010101" pitchFamily="34" charset="-79"/>
              <a:cs typeface="David" panose="020E0502060401010101" pitchFamily="34" charset="-79"/>
            </a:endParaRPr>
          </a:p>
          <a:p>
            <a:pPr algn="ctr"/>
            <a:r>
              <a:rPr lang="he-IL" sz="2800" b="1" dirty="0">
                <a:solidFill>
                  <a:srgbClr val="FF0000"/>
                </a:solidFill>
                <a:latin typeface="David" panose="020E0502060401010101" pitchFamily="34" charset="-79"/>
                <a:cs typeface="David" panose="020E0502060401010101" pitchFamily="34" charset="-79"/>
              </a:rPr>
              <a:t>כָּל-מוֹסְדוֹת הָאָרֶץ הַנְּמַקִּים</a:t>
            </a:r>
            <a:r>
              <a:rPr lang="he-IL" sz="2800" dirty="0">
                <a:solidFill>
                  <a:prstClr val="black"/>
                </a:solidFill>
                <a:latin typeface="David" panose="020E0502060401010101" pitchFamily="34" charset="-79"/>
                <a:cs typeface="David" panose="020E0502060401010101" pitchFamily="34" charset="-79"/>
              </a:rPr>
              <a:t>"</a:t>
            </a:r>
          </a:p>
          <a:p>
            <a:r>
              <a:rPr lang="he-IL" sz="2800" dirty="0">
                <a:solidFill>
                  <a:prstClr val="black"/>
                </a:solidFill>
                <a:latin typeface="David" panose="020E0502060401010101" pitchFamily="34" charset="-79"/>
                <a:cs typeface="David" panose="020E0502060401010101" pitchFamily="34" charset="-79"/>
              </a:rPr>
              <a:t>תיאור הנקמה מתואר באמצעות </a:t>
            </a:r>
            <a:r>
              <a:rPr lang="he-IL" sz="2800" b="1" u="sng" dirty="0">
                <a:solidFill>
                  <a:prstClr val="black"/>
                </a:solidFill>
                <a:latin typeface="David" panose="020E0502060401010101" pitchFamily="34" charset="-79"/>
                <a:cs typeface="David" panose="020E0502060401010101" pitchFamily="34" charset="-79"/>
              </a:rPr>
              <a:t>תמונה מטאפורית </a:t>
            </a:r>
            <a:r>
              <a:rPr lang="he-IL" sz="2800" dirty="0">
                <a:solidFill>
                  <a:prstClr val="black"/>
                </a:solidFill>
                <a:latin typeface="David" panose="020E0502060401010101" pitchFamily="34" charset="-79"/>
                <a:cs typeface="David" panose="020E0502060401010101" pitchFamily="34" charset="-79"/>
              </a:rPr>
              <a:t>של הדם השפוך, שלא ינוח ולא ישקוט עד שיחלחל עד התהומות. </a:t>
            </a:r>
          </a:p>
          <a:p>
            <a:r>
              <a:rPr lang="he-IL" sz="2800" dirty="0">
                <a:solidFill>
                  <a:prstClr val="black"/>
                </a:solidFill>
                <a:latin typeface="David" panose="020E0502060401010101" pitchFamily="34" charset="-79"/>
                <a:cs typeface="David" panose="020E0502060401010101" pitchFamily="34" charset="-79"/>
              </a:rPr>
              <a:t>כיוון שהעולם ידע על הפרעות ושתק, יחתור הדם תחת יסודות העולם הרקוב ויגרום לחרבונו ולמפלתו.</a:t>
            </a:r>
          </a:p>
          <a:p>
            <a:r>
              <a:rPr lang="he-IL" sz="2800" dirty="0">
                <a:solidFill>
                  <a:prstClr val="black"/>
                </a:solidFill>
                <a:latin typeface="David" panose="020E0502060401010101" pitchFamily="34" charset="-79"/>
                <a:cs typeface="David" panose="020E0502060401010101" pitchFamily="34" charset="-79"/>
              </a:rPr>
              <a:t>מעשי הרצח והזוועה יגרמו לאיבוד צלם האדם, עד למצב שבו האדם יביא חורבן על העולם כולו. </a:t>
            </a:r>
          </a:p>
          <a:p>
            <a:endParaRPr lang="he-IL" sz="2800" dirty="0">
              <a:solidFill>
                <a:prstClr val="black"/>
              </a:solidFill>
              <a:latin typeface="David" panose="020E0502060401010101" pitchFamily="34" charset="-79"/>
              <a:cs typeface="David" panose="020E0502060401010101" pitchFamily="34" charset="-79"/>
            </a:endParaRPr>
          </a:p>
          <a:p>
            <a:endParaRPr lang="en-US" sz="2800" dirty="0">
              <a:solidFill>
                <a:prstClr val="black"/>
              </a:solidFill>
              <a:latin typeface="David" panose="020E0502060401010101" pitchFamily="34" charset="-79"/>
              <a:cs typeface="David" panose="020E0502060401010101" pitchFamily="34" charset="-79"/>
            </a:endParaRPr>
          </a:p>
          <a:p>
            <a:r>
              <a:rPr lang="he-IL" sz="2800" dirty="0">
                <a:solidFill>
                  <a:prstClr val="black"/>
                </a:solidFill>
                <a:latin typeface="David" panose="020E0502060401010101" pitchFamily="34" charset="-79"/>
                <a:cs typeface="David" panose="020E0502060401010101" pitchFamily="34" charset="-79"/>
              </a:rPr>
              <a:t> </a:t>
            </a:r>
            <a:endParaRPr lang="en-US" sz="2800" dirty="0">
              <a:solidFill>
                <a:prstClr val="black"/>
              </a:solidFill>
              <a:latin typeface="David" panose="020E0502060401010101" pitchFamily="34" charset="-79"/>
              <a:cs typeface="David" panose="020E0502060401010101" pitchFamily="34" charset="-79"/>
            </a:endParaRPr>
          </a:p>
          <a:p>
            <a:endParaRPr lang="en-US" sz="2800" b="1" dirty="0">
              <a:solidFill>
                <a:srgbClr val="FF0000"/>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627884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16152" y="260648"/>
            <a:ext cx="8534400" cy="504056"/>
          </a:xfrm>
        </p:spPr>
        <p:txBody>
          <a:bodyPr>
            <a:noAutofit/>
          </a:bodyPr>
          <a:lstStyle/>
          <a:p>
            <a:r>
              <a:rPr lang="he-IL" b="1" dirty="0" smtClean="0">
                <a:solidFill>
                  <a:srgbClr val="0070C0"/>
                </a:solidFill>
                <a:latin typeface="BN Alpaca" panose="02000000000000000000" pitchFamily="2" charset="-79"/>
                <a:cs typeface="BN Alpaca" panose="02000000000000000000" pitchFamily="2" charset="-79"/>
              </a:rPr>
              <a:t>בית ד'</a:t>
            </a:r>
            <a:endParaRPr lang="he-IL"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80528" y="603110"/>
            <a:ext cx="9134709" cy="1384995"/>
          </a:xfrm>
          <a:prstGeom prst="rect">
            <a:avLst/>
          </a:prstGeom>
          <a:noFill/>
        </p:spPr>
        <p:txBody>
          <a:bodyPr wrap="square" rtlCol="1">
            <a:spAutoFit/>
          </a:bodyPr>
          <a:lstStyle/>
          <a:p>
            <a:endParaRPr lang="en-US"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p:txBody>
      </p:sp>
      <p:sp>
        <p:nvSpPr>
          <p:cNvPr id="5" name="מלבן 4"/>
          <p:cNvSpPr/>
          <p:nvPr/>
        </p:nvSpPr>
        <p:spPr>
          <a:xfrm>
            <a:off x="0" y="793201"/>
            <a:ext cx="8954181" cy="1292662"/>
          </a:xfrm>
          <a:prstGeom prst="rect">
            <a:avLst/>
          </a:prstGeom>
        </p:spPr>
        <p:txBody>
          <a:bodyPr wrap="square">
            <a:spAutoFit/>
          </a:bodyPr>
          <a:lstStyle/>
          <a:p>
            <a:endParaRPr lang="en-US" sz="2600" dirty="0">
              <a:solidFill>
                <a:prstClr val="black"/>
              </a:solidFill>
            </a:endParaRPr>
          </a:p>
          <a:p>
            <a:endParaRPr lang="en-US" sz="2600" dirty="0">
              <a:solidFill>
                <a:prstClr val="black"/>
              </a:solidFill>
              <a:latin typeface="David" panose="020E0502060401010101" pitchFamily="34" charset="-79"/>
              <a:cs typeface="David" panose="020E0502060401010101" pitchFamily="34" charset="-79"/>
            </a:endParaRPr>
          </a:p>
          <a:p>
            <a:endParaRPr lang="en-US" sz="2600" dirty="0">
              <a:solidFill>
                <a:prstClr val="black"/>
              </a:solidFill>
              <a:latin typeface="David" panose="020E0502060401010101" pitchFamily="34" charset="-79"/>
              <a:cs typeface="David" panose="020E0502060401010101" pitchFamily="34" charset="-79"/>
            </a:endParaRPr>
          </a:p>
        </p:txBody>
      </p:sp>
      <p:sp>
        <p:nvSpPr>
          <p:cNvPr id="6" name="TextBox 5"/>
          <p:cNvSpPr txBox="1"/>
          <p:nvPr/>
        </p:nvSpPr>
        <p:spPr>
          <a:xfrm>
            <a:off x="-36512" y="620688"/>
            <a:ext cx="9143999" cy="2246769"/>
          </a:xfrm>
          <a:prstGeom prst="rect">
            <a:avLst/>
          </a:prstGeom>
          <a:noFill/>
        </p:spPr>
        <p:txBody>
          <a:bodyPr wrap="square" rtlCol="1">
            <a:spAutoFit/>
          </a:bodyPr>
          <a:lstStyle/>
          <a:p>
            <a:endParaRPr lang="he-IL" sz="2800" dirty="0">
              <a:solidFill>
                <a:prstClr val="black"/>
              </a:solidFill>
              <a:latin typeface="David" panose="020E0502060401010101" pitchFamily="34" charset="-79"/>
              <a:cs typeface="David" panose="020E0502060401010101" pitchFamily="34" charset="-79"/>
            </a:endParaRPr>
          </a:p>
          <a:p>
            <a:endParaRPr lang="en-US" sz="2800" dirty="0">
              <a:solidFill>
                <a:prstClr val="black"/>
              </a:solidFill>
              <a:latin typeface="David" panose="020E0502060401010101" pitchFamily="34" charset="-79"/>
              <a:cs typeface="David" panose="020E0502060401010101" pitchFamily="34" charset="-79"/>
            </a:endParaRPr>
          </a:p>
          <a:p>
            <a:r>
              <a:rPr lang="he-IL" sz="2800" dirty="0">
                <a:solidFill>
                  <a:prstClr val="black"/>
                </a:solidFill>
                <a:latin typeface="David" panose="020E0502060401010101" pitchFamily="34" charset="-79"/>
                <a:cs typeface="David" panose="020E0502060401010101" pitchFamily="34" charset="-79"/>
              </a:rPr>
              <a:t> </a:t>
            </a:r>
            <a:endParaRPr lang="en-US" sz="2800" dirty="0">
              <a:solidFill>
                <a:prstClr val="black"/>
              </a:solidFill>
              <a:latin typeface="David" panose="020E0502060401010101" pitchFamily="34" charset="-79"/>
              <a:cs typeface="David" panose="020E0502060401010101" pitchFamily="34" charset="-79"/>
            </a:endParaRPr>
          </a:p>
          <a:p>
            <a:endParaRPr lang="en-US" sz="2800" b="1" dirty="0">
              <a:solidFill>
                <a:srgbClr val="FF0000"/>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p:txBody>
      </p:sp>
      <p:sp>
        <p:nvSpPr>
          <p:cNvPr id="3" name="מלבן 2"/>
          <p:cNvSpPr/>
          <p:nvPr/>
        </p:nvSpPr>
        <p:spPr>
          <a:xfrm>
            <a:off x="0" y="793201"/>
            <a:ext cx="8954181" cy="5509200"/>
          </a:xfrm>
          <a:prstGeom prst="rect">
            <a:avLst/>
          </a:prstGeom>
        </p:spPr>
        <p:txBody>
          <a:bodyPr wrap="square">
            <a:spAutoFit/>
          </a:bodyPr>
          <a:lstStyle/>
          <a:p>
            <a:r>
              <a:rPr lang="he-IL" sz="3200" dirty="0">
                <a:solidFill>
                  <a:prstClr val="black"/>
                </a:solidFill>
                <a:latin typeface="David" panose="020E0502060401010101" pitchFamily="34" charset="-79"/>
                <a:cs typeface="David" panose="020E0502060401010101" pitchFamily="34" charset="-79"/>
              </a:rPr>
              <a:t>המשפט - </a:t>
            </a:r>
            <a:r>
              <a:rPr lang="he-IL" sz="3200" b="1" dirty="0">
                <a:solidFill>
                  <a:prstClr val="black"/>
                </a:solidFill>
                <a:latin typeface="David" panose="020E0502060401010101" pitchFamily="34" charset="-79"/>
                <a:cs typeface="David" panose="020E0502060401010101" pitchFamily="34" charset="-79"/>
              </a:rPr>
              <a:t>"</a:t>
            </a:r>
            <a:r>
              <a:rPr lang="he-IL" sz="3200" b="1" dirty="0">
                <a:solidFill>
                  <a:srgbClr val="FF0000"/>
                </a:solidFill>
                <a:latin typeface="David" panose="020E0502060401010101" pitchFamily="34" charset="-79"/>
                <a:cs typeface="David" panose="020E0502060401010101" pitchFamily="34" charset="-79"/>
              </a:rPr>
              <a:t>יִקֹּב הַדָּם </a:t>
            </a:r>
            <a:r>
              <a:rPr lang="he-IL" sz="3200" b="1" dirty="0">
                <a:solidFill>
                  <a:prstClr val="black"/>
                </a:solidFill>
                <a:latin typeface="David" panose="020E0502060401010101" pitchFamily="34" charset="-79"/>
                <a:cs typeface="David" panose="020E0502060401010101" pitchFamily="34" charset="-79"/>
              </a:rPr>
              <a:t>עַד </a:t>
            </a:r>
            <a:r>
              <a:rPr lang="he-IL" sz="3200" b="1" dirty="0" err="1">
                <a:solidFill>
                  <a:prstClr val="black"/>
                </a:solidFill>
                <a:latin typeface="David" panose="020E0502060401010101" pitchFamily="34" charset="-79"/>
                <a:cs typeface="David" panose="020E0502060401010101" pitchFamily="34" charset="-79"/>
              </a:rPr>
              <a:t>תְּהֹמוֹת</a:t>
            </a:r>
            <a:r>
              <a:rPr lang="he-IL" sz="3200" b="1" dirty="0">
                <a:solidFill>
                  <a:prstClr val="black"/>
                </a:solidFill>
                <a:latin typeface="David" panose="020E0502060401010101" pitchFamily="34" charset="-79"/>
                <a:cs typeface="David" panose="020E0502060401010101" pitchFamily="34" charset="-79"/>
              </a:rPr>
              <a:t> מַחֲשַׁכִּים" </a:t>
            </a:r>
            <a:r>
              <a:rPr lang="he-IL" sz="3200" dirty="0">
                <a:solidFill>
                  <a:prstClr val="black"/>
                </a:solidFill>
                <a:latin typeface="David" panose="020E0502060401010101" pitchFamily="34" charset="-79"/>
                <a:cs typeface="David" panose="020E0502060401010101" pitchFamily="34" charset="-79"/>
              </a:rPr>
              <a:t>הוא </a:t>
            </a:r>
            <a:r>
              <a:rPr lang="he-IL" sz="3200" b="1" dirty="0">
                <a:solidFill>
                  <a:srgbClr val="FF0000"/>
                </a:solidFill>
                <a:latin typeface="David" panose="020E0502060401010101" pitchFamily="34" charset="-79"/>
                <a:cs typeface="David" panose="020E0502060401010101" pitchFamily="34" charset="-79"/>
              </a:rPr>
              <a:t>ארמז</a:t>
            </a:r>
            <a:r>
              <a:rPr lang="he-IL" sz="3200" dirty="0">
                <a:solidFill>
                  <a:prstClr val="black"/>
                </a:solidFill>
                <a:latin typeface="David" panose="020E0502060401010101" pitchFamily="34" charset="-79"/>
                <a:cs typeface="David" panose="020E0502060401010101" pitchFamily="34" charset="-79"/>
              </a:rPr>
              <a:t> </a:t>
            </a:r>
          </a:p>
          <a:p>
            <a:r>
              <a:rPr lang="he-IL" sz="3200" dirty="0">
                <a:solidFill>
                  <a:prstClr val="black"/>
                </a:solidFill>
                <a:latin typeface="David" panose="020E0502060401010101" pitchFamily="34" charset="-79"/>
                <a:cs typeface="David" panose="020E0502060401010101" pitchFamily="34" charset="-79"/>
              </a:rPr>
              <a:t>למשפט התלמודי </a:t>
            </a:r>
            <a:r>
              <a:rPr lang="he-IL" sz="3200" b="1" dirty="0">
                <a:solidFill>
                  <a:srgbClr val="FF0000"/>
                </a:solidFill>
                <a:latin typeface="David" panose="020E0502060401010101" pitchFamily="34" charset="-79"/>
                <a:cs typeface="David" panose="020E0502060401010101" pitchFamily="34" charset="-79"/>
              </a:rPr>
              <a:t>"</a:t>
            </a:r>
            <a:r>
              <a:rPr lang="he-IL" sz="3200" b="1" dirty="0" err="1">
                <a:solidFill>
                  <a:srgbClr val="FF0000"/>
                </a:solidFill>
                <a:latin typeface="David" panose="020E0502060401010101" pitchFamily="34" charset="-79"/>
                <a:cs typeface="David" panose="020E0502060401010101" pitchFamily="34" charset="-79"/>
              </a:rPr>
              <a:t>יקוב</a:t>
            </a:r>
            <a:r>
              <a:rPr lang="he-IL" sz="3200" b="1" dirty="0">
                <a:solidFill>
                  <a:srgbClr val="FF0000"/>
                </a:solidFill>
                <a:latin typeface="David" panose="020E0502060401010101" pitchFamily="34" charset="-79"/>
                <a:cs typeface="David" panose="020E0502060401010101" pitchFamily="34" charset="-79"/>
              </a:rPr>
              <a:t> הדין את ההר" </a:t>
            </a:r>
            <a:r>
              <a:rPr lang="he-IL" sz="3200" dirty="0">
                <a:solidFill>
                  <a:prstClr val="black"/>
                </a:solidFill>
                <a:latin typeface="David" panose="020E0502060401010101" pitchFamily="34" charset="-79"/>
                <a:cs typeface="David" panose="020E0502060401010101" pitchFamily="34" charset="-79"/>
              </a:rPr>
              <a:t>שמבטא את ניצחון הצדק . </a:t>
            </a:r>
            <a:r>
              <a:rPr lang="he-IL" sz="3200" dirty="0" err="1">
                <a:solidFill>
                  <a:prstClr val="black"/>
                </a:solidFill>
                <a:latin typeface="David" panose="020E0502060401010101" pitchFamily="34" charset="-79"/>
                <a:cs typeface="David" panose="020E0502060401010101" pitchFamily="34" charset="-79"/>
              </a:rPr>
              <a:t>הארמז</a:t>
            </a:r>
            <a:r>
              <a:rPr lang="he-IL" sz="3200" dirty="0">
                <a:solidFill>
                  <a:prstClr val="black"/>
                </a:solidFill>
                <a:latin typeface="David" panose="020E0502060401010101" pitchFamily="34" charset="-79"/>
                <a:cs typeface="David" panose="020E0502060401010101" pitchFamily="34" charset="-79"/>
              </a:rPr>
              <a:t> מחזק את הדרישה שאם הצדק קיים, הוא חייב להתממש. </a:t>
            </a:r>
          </a:p>
          <a:p>
            <a:endParaRPr lang="he-IL" sz="3200" dirty="0">
              <a:solidFill>
                <a:prstClr val="black"/>
              </a:solidFill>
              <a:latin typeface="David" panose="020E0502060401010101" pitchFamily="34" charset="-79"/>
              <a:cs typeface="David" panose="020E0502060401010101" pitchFamily="34" charset="-79"/>
            </a:endParaRPr>
          </a:p>
          <a:p>
            <a:r>
              <a:rPr lang="he-IL" sz="3200" dirty="0">
                <a:solidFill>
                  <a:prstClr val="black"/>
                </a:solidFill>
                <a:latin typeface="David" panose="020E0502060401010101" pitchFamily="34" charset="-79"/>
                <a:cs typeface="David" panose="020E0502060401010101" pitchFamily="34" charset="-79"/>
              </a:rPr>
              <a:t>יש כאן למעשה תשובה לתמיהה של הדובר בתחילת הבית השלישי: יש צדק, אך הוא לא יופיע מיד, אלא יעשה את מלאכתו באיטיות עד למיצוי הדין. האופי של נקמה אנושית הוא </a:t>
            </a:r>
            <a:r>
              <a:rPr lang="he-IL" sz="3200" dirty="0" err="1">
                <a:solidFill>
                  <a:prstClr val="black"/>
                </a:solidFill>
                <a:latin typeface="David" panose="020E0502060401010101" pitchFamily="34" charset="-79"/>
                <a:cs typeface="David" panose="020E0502060401010101" pitchFamily="34" charset="-79"/>
              </a:rPr>
              <a:t>מיידי</a:t>
            </a:r>
            <a:r>
              <a:rPr lang="he-IL" sz="3200" dirty="0">
                <a:solidFill>
                  <a:prstClr val="black"/>
                </a:solidFill>
                <a:latin typeface="David" panose="020E0502060401010101" pitchFamily="34" charset="-79"/>
                <a:cs typeface="David" panose="020E0502060401010101" pitchFamily="34" charset="-79"/>
              </a:rPr>
              <a:t>, נובע מכעס, אך הנקמה מהסוג שביאליק מתאר היא נקמה איטית, אך הרסנית.</a:t>
            </a:r>
            <a:endParaRPr lang="en-US" sz="3200" dirty="0">
              <a:solidFill>
                <a:prstClr val="black"/>
              </a:solidFill>
              <a:latin typeface="David" panose="020E0502060401010101" pitchFamily="34" charset="-79"/>
              <a:cs typeface="David" panose="020E0502060401010101" pitchFamily="34" charset="-79"/>
            </a:endParaRPr>
          </a:p>
          <a:p>
            <a:endParaRPr lang="he-IL" sz="3200" dirty="0">
              <a:solidFill>
                <a:prstClr val="black"/>
              </a:solidFill>
            </a:endParaRPr>
          </a:p>
        </p:txBody>
      </p:sp>
    </p:spTree>
    <p:extLst>
      <p:ext uri="{BB962C8B-B14F-4D97-AF65-F5344CB8AC3E}">
        <p14:creationId xmlns:p14="http://schemas.microsoft.com/office/powerpoint/2010/main" val="3523630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16152" y="260648"/>
            <a:ext cx="8534400" cy="504056"/>
          </a:xfrm>
        </p:spPr>
        <p:txBody>
          <a:bodyPr>
            <a:noAutofit/>
          </a:bodyPr>
          <a:lstStyle/>
          <a:p>
            <a:r>
              <a:rPr lang="he-IL" b="1" dirty="0" smtClean="0">
                <a:solidFill>
                  <a:srgbClr val="0070C0"/>
                </a:solidFill>
                <a:latin typeface="BN Alpaca" panose="02000000000000000000" pitchFamily="2" charset="-79"/>
                <a:cs typeface="BN Alpaca" panose="02000000000000000000" pitchFamily="2" charset="-79"/>
              </a:rPr>
              <a:t>מבנה השיר</a:t>
            </a:r>
            <a:endParaRPr lang="he-IL"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80528" y="603110"/>
            <a:ext cx="9134709" cy="1384995"/>
          </a:xfrm>
          <a:prstGeom prst="rect">
            <a:avLst/>
          </a:prstGeom>
          <a:noFill/>
        </p:spPr>
        <p:txBody>
          <a:bodyPr wrap="square" rtlCol="1">
            <a:spAutoFit/>
          </a:bodyPr>
          <a:lstStyle/>
          <a:p>
            <a:endParaRPr lang="en-US"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p:txBody>
      </p:sp>
      <p:sp>
        <p:nvSpPr>
          <p:cNvPr id="5" name="מלבן 4"/>
          <p:cNvSpPr/>
          <p:nvPr/>
        </p:nvSpPr>
        <p:spPr>
          <a:xfrm>
            <a:off x="0" y="793201"/>
            <a:ext cx="8954181" cy="1292662"/>
          </a:xfrm>
          <a:prstGeom prst="rect">
            <a:avLst/>
          </a:prstGeom>
        </p:spPr>
        <p:txBody>
          <a:bodyPr wrap="square">
            <a:spAutoFit/>
          </a:bodyPr>
          <a:lstStyle/>
          <a:p>
            <a:endParaRPr lang="en-US" sz="2600" dirty="0">
              <a:solidFill>
                <a:prstClr val="black"/>
              </a:solidFill>
            </a:endParaRPr>
          </a:p>
          <a:p>
            <a:endParaRPr lang="en-US" sz="2600" dirty="0">
              <a:solidFill>
                <a:prstClr val="black"/>
              </a:solidFill>
              <a:latin typeface="David" panose="020E0502060401010101" pitchFamily="34" charset="-79"/>
              <a:cs typeface="David" panose="020E0502060401010101" pitchFamily="34" charset="-79"/>
            </a:endParaRPr>
          </a:p>
          <a:p>
            <a:endParaRPr lang="en-US" sz="2600" dirty="0">
              <a:solidFill>
                <a:prstClr val="black"/>
              </a:solidFill>
              <a:latin typeface="David" panose="020E0502060401010101" pitchFamily="34" charset="-79"/>
              <a:cs typeface="David" panose="020E0502060401010101" pitchFamily="34" charset="-79"/>
            </a:endParaRPr>
          </a:p>
        </p:txBody>
      </p:sp>
      <p:sp>
        <p:nvSpPr>
          <p:cNvPr id="6" name="TextBox 5"/>
          <p:cNvSpPr txBox="1"/>
          <p:nvPr/>
        </p:nvSpPr>
        <p:spPr>
          <a:xfrm>
            <a:off x="-36512" y="620688"/>
            <a:ext cx="9143999" cy="2246769"/>
          </a:xfrm>
          <a:prstGeom prst="rect">
            <a:avLst/>
          </a:prstGeom>
          <a:noFill/>
        </p:spPr>
        <p:txBody>
          <a:bodyPr wrap="square" rtlCol="1">
            <a:spAutoFit/>
          </a:bodyPr>
          <a:lstStyle/>
          <a:p>
            <a:endParaRPr lang="he-IL" sz="2800" dirty="0">
              <a:solidFill>
                <a:prstClr val="black"/>
              </a:solidFill>
              <a:latin typeface="David" panose="020E0502060401010101" pitchFamily="34" charset="-79"/>
              <a:cs typeface="David" panose="020E0502060401010101" pitchFamily="34" charset="-79"/>
            </a:endParaRPr>
          </a:p>
          <a:p>
            <a:endParaRPr lang="en-US" sz="2800" dirty="0">
              <a:solidFill>
                <a:prstClr val="black"/>
              </a:solidFill>
              <a:latin typeface="David" panose="020E0502060401010101" pitchFamily="34" charset="-79"/>
              <a:cs typeface="David" panose="020E0502060401010101" pitchFamily="34" charset="-79"/>
            </a:endParaRPr>
          </a:p>
          <a:p>
            <a:r>
              <a:rPr lang="he-IL" sz="2800" dirty="0">
                <a:solidFill>
                  <a:prstClr val="black"/>
                </a:solidFill>
                <a:latin typeface="David" panose="020E0502060401010101" pitchFamily="34" charset="-79"/>
                <a:cs typeface="David" panose="020E0502060401010101" pitchFamily="34" charset="-79"/>
              </a:rPr>
              <a:t> </a:t>
            </a:r>
            <a:endParaRPr lang="en-US" sz="2800" dirty="0">
              <a:solidFill>
                <a:prstClr val="black"/>
              </a:solidFill>
              <a:latin typeface="David" panose="020E0502060401010101" pitchFamily="34" charset="-79"/>
              <a:cs typeface="David" panose="020E0502060401010101" pitchFamily="34" charset="-79"/>
            </a:endParaRPr>
          </a:p>
          <a:p>
            <a:endParaRPr lang="en-US" sz="2800" b="1" dirty="0">
              <a:solidFill>
                <a:srgbClr val="FF0000"/>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p:txBody>
      </p:sp>
      <p:sp>
        <p:nvSpPr>
          <p:cNvPr id="3" name="מלבן 2"/>
          <p:cNvSpPr/>
          <p:nvPr/>
        </p:nvSpPr>
        <p:spPr>
          <a:xfrm>
            <a:off x="0" y="655875"/>
            <a:ext cx="8954181" cy="5693866"/>
          </a:xfrm>
          <a:prstGeom prst="rect">
            <a:avLst/>
          </a:prstGeom>
        </p:spPr>
        <p:txBody>
          <a:bodyPr wrap="square">
            <a:spAutoFit/>
          </a:bodyPr>
          <a:lstStyle/>
          <a:p>
            <a:r>
              <a:rPr lang="he-IL" sz="2600" dirty="0">
                <a:solidFill>
                  <a:prstClr val="black"/>
                </a:solidFill>
                <a:latin typeface="David" panose="020E0502060401010101" pitchFamily="34" charset="-79"/>
                <a:cs typeface="David" panose="020E0502060401010101" pitchFamily="34" charset="-79"/>
              </a:rPr>
              <a:t>לשיר ארבעה בתים, שבע שורות בכל בית שאינן שוות באורכן, דבר המביע את סערת הרגשות שבה מצוי הדובר.</a:t>
            </a:r>
          </a:p>
          <a:p>
            <a:endParaRPr lang="he-IL" sz="2600" dirty="0">
              <a:solidFill>
                <a:prstClr val="black"/>
              </a:solidFill>
              <a:latin typeface="David" panose="020E0502060401010101" pitchFamily="34" charset="-79"/>
              <a:cs typeface="David" panose="020E0502060401010101" pitchFamily="34" charset="-79"/>
            </a:endParaRPr>
          </a:p>
          <a:p>
            <a:r>
              <a:rPr lang="he-IL" sz="2600" dirty="0">
                <a:solidFill>
                  <a:prstClr val="black"/>
                </a:solidFill>
                <a:latin typeface="David" panose="020E0502060401010101" pitchFamily="34" charset="-79"/>
                <a:cs typeface="David" panose="020E0502060401010101" pitchFamily="34" charset="-79"/>
              </a:rPr>
              <a:t>בשיר סימני פיסוק רבים המחזקים גם הם את תחושת הדובר וסערת הרגשות שבה הוא מצוי:</a:t>
            </a:r>
          </a:p>
          <a:p>
            <a:pPr marL="457200" indent="-457200">
              <a:buFont typeface="Arial" panose="020B0604020202020204" pitchFamily="34" charset="0"/>
              <a:buChar char="•"/>
            </a:pPr>
            <a:r>
              <a:rPr lang="he-IL" sz="2600" b="1" u="sng" dirty="0">
                <a:solidFill>
                  <a:prstClr val="black"/>
                </a:solidFill>
                <a:latin typeface="David" panose="020E0502060401010101" pitchFamily="34" charset="-79"/>
                <a:cs typeface="David" panose="020E0502060401010101" pitchFamily="34" charset="-79"/>
              </a:rPr>
              <a:t>סימני הקריאה </a:t>
            </a:r>
            <a:r>
              <a:rPr lang="he-IL" sz="2600" dirty="0">
                <a:solidFill>
                  <a:prstClr val="black"/>
                </a:solidFill>
                <a:latin typeface="David" panose="020E0502060401010101" pitchFamily="34" charset="-79"/>
                <a:cs typeface="David" panose="020E0502060401010101" pitchFamily="34" charset="-79"/>
              </a:rPr>
              <a:t>הרבים אחרי המשפטים הקצרים מבטאים את זעקת הדובר, את סערת הרגשות שלו, את הקריאה לצדק ואת נחרצות דבריו.</a:t>
            </a:r>
          </a:p>
          <a:p>
            <a:pPr marL="457200" indent="-457200">
              <a:buFont typeface="Arial" panose="020B0604020202020204" pitchFamily="34" charset="0"/>
              <a:buChar char="•"/>
            </a:pPr>
            <a:endParaRPr lang="he-IL" sz="2600" dirty="0">
              <a:solidFill>
                <a:prstClr val="black"/>
              </a:solidFill>
              <a:latin typeface="David" panose="020E0502060401010101" pitchFamily="34" charset="-79"/>
              <a:cs typeface="David" panose="020E0502060401010101" pitchFamily="34" charset="-79"/>
            </a:endParaRPr>
          </a:p>
          <a:p>
            <a:pPr marL="457200" indent="-457200">
              <a:buFont typeface="Arial" panose="020B0604020202020204" pitchFamily="34" charset="0"/>
              <a:buChar char="•"/>
            </a:pPr>
            <a:r>
              <a:rPr lang="he-IL" sz="2600" b="1" dirty="0">
                <a:solidFill>
                  <a:prstClr val="black"/>
                </a:solidFill>
                <a:latin typeface="David" panose="020E0502060401010101" pitchFamily="34" charset="-79"/>
                <a:cs typeface="David" panose="020E0502060401010101" pitchFamily="34" charset="-79"/>
              </a:rPr>
              <a:t>המקפים </a:t>
            </a:r>
            <a:r>
              <a:rPr lang="he-IL" sz="2600" dirty="0">
                <a:solidFill>
                  <a:prstClr val="black"/>
                </a:solidFill>
                <a:latin typeface="David" panose="020E0502060401010101" pitchFamily="34" charset="-79"/>
                <a:cs typeface="David" panose="020E0502060401010101" pitchFamily="34" charset="-79"/>
              </a:rPr>
              <a:t>הרבים מבליטים משפטים טעונים ואמירות לא גמורות, שעל הקורא להשלימם, כי הדובר כביכול נחנק מחמת ריגוש ואינו מסוגל להשלים את רעיונותיו.</a:t>
            </a:r>
          </a:p>
          <a:p>
            <a:pPr marL="457200" indent="-457200">
              <a:buFont typeface="Arial" panose="020B0604020202020204" pitchFamily="34" charset="0"/>
              <a:buChar char="•"/>
            </a:pPr>
            <a:endParaRPr lang="he-IL" sz="2600" dirty="0">
              <a:solidFill>
                <a:prstClr val="black"/>
              </a:solidFill>
              <a:latin typeface="David" panose="020E0502060401010101" pitchFamily="34" charset="-79"/>
              <a:cs typeface="David" panose="020E0502060401010101" pitchFamily="34" charset="-79"/>
            </a:endParaRPr>
          </a:p>
          <a:p>
            <a:pPr marL="457200" indent="-457200">
              <a:buFont typeface="Arial" panose="020B0604020202020204" pitchFamily="34" charset="0"/>
              <a:buChar char="•"/>
            </a:pPr>
            <a:r>
              <a:rPr lang="he-IL" sz="2600" b="1" dirty="0">
                <a:solidFill>
                  <a:prstClr val="black"/>
                </a:solidFill>
                <a:latin typeface="David" panose="020E0502060401010101" pitchFamily="34" charset="-79"/>
                <a:cs typeface="David" panose="020E0502060401010101" pitchFamily="34" charset="-79"/>
              </a:rPr>
              <a:t>סימן השאלה </a:t>
            </a:r>
            <a:r>
              <a:rPr lang="he-IL" sz="2600" dirty="0">
                <a:solidFill>
                  <a:prstClr val="black"/>
                </a:solidFill>
                <a:latin typeface="David" panose="020E0502060401010101" pitchFamily="34" charset="-79"/>
                <a:cs typeface="David" panose="020E0502060401010101" pitchFamily="34" charset="-79"/>
              </a:rPr>
              <a:t>בבית א' מציג את חוסר האונים ואת הייאוש של הדובר.</a:t>
            </a:r>
            <a:endParaRPr lang="en-US" sz="2600" dirty="0">
              <a:solidFill>
                <a:prstClr val="black"/>
              </a:solidFill>
              <a:latin typeface="David" panose="020E0502060401010101" pitchFamily="34" charset="-79"/>
              <a:cs typeface="David" panose="020E0502060401010101" pitchFamily="34" charset="-79"/>
            </a:endParaRPr>
          </a:p>
          <a:p>
            <a:endParaRPr lang="he-IL" sz="2600" dirty="0">
              <a:solidFill>
                <a:prstClr val="black"/>
              </a:solidFill>
            </a:endParaRPr>
          </a:p>
        </p:txBody>
      </p:sp>
    </p:spTree>
    <p:extLst>
      <p:ext uri="{BB962C8B-B14F-4D97-AF65-F5344CB8AC3E}">
        <p14:creationId xmlns:p14="http://schemas.microsoft.com/office/powerpoint/2010/main" val="17637038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16152" y="260648"/>
            <a:ext cx="8534400" cy="360040"/>
          </a:xfrm>
        </p:spPr>
        <p:txBody>
          <a:bodyPr>
            <a:noAutofit/>
          </a:bodyPr>
          <a:lstStyle/>
          <a:p>
            <a:r>
              <a:rPr lang="he-IL" sz="4400" b="1" dirty="0" smtClean="0">
                <a:solidFill>
                  <a:srgbClr val="0070C0"/>
                </a:solidFill>
                <a:latin typeface="BN Alpaca" panose="02000000000000000000" pitchFamily="2" charset="-79"/>
                <a:cs typeface="BN Alpaca" panose="02000000000000000000" pitchFamily="2" charset="-79"/>
              </a:rPr>
              <a:t>מוטיבים – דרכי עיצוב</a:t>
            </a:r>
            <a:endParaRPr lang="he-IL" sz="4400"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80528" y="603110"/>
            <a:ext cx="9134709" cy="1384995"/>
          </a:xfrm>
          <a:prstGeom prst="rect">
            <a:avLst/>
          </a:prstGeom>
          <a:noFill/>
        </p:spPr>
        <p:txBody>
          <a:bodyPr wrap="square" rtlCol="1">
            <a:spAutoFit/>
          </a:bodyPr>
          <a:lstStyle/>
          <a:p>
            <a:endParaRPr lang="en-US"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p:txBody>
      </p:sp>
      <p:sp>
        <p:nvSpPr>
          <p:cNvPr id="5" name="מלבן 4"/>
          <p:cNvSpPr/>
          <p:nvPr/>
        </p:nvSpPr>
        <p:spPr>
          <a:xfrm>
            <a:off x="0" y="793201"/>
            <a:ext cx="8954181" cy="1292662"/>
          </a:xfrm>
          <a:prstGeom prst="rect">
            <a:avLst/>
          </a:prstGeom>
        </p:spPr>
        <p:txBody>
          <a:bodyPr wrap="square">
            <a:spAutoFit/>
          </a:bodyPr>
          <a:lstStyle/>
          <a:p>
            <a:endParaRPr lang="en-US" sz="2600" dirty="0">
              <a:solidFill>
                <a:prstClr val="black"/>
              </a:solidFill>
            </a:endParaRPr>
          </a:p>
          <a:p>
            <a:endParaRPr lang="en-US" sz="2600" dirty="0">
              <a:solidFill>
                <a:prstClr val="black"/>
              </a:solidFill>
              <a:latin typeface="David" panose="020E0502060401010101" pitchFamily="34" charset="-79"/>
              <a:cs typeface="David" panose="020E0502060401010101" pitchFamily="34" charset="-79"/>
            </a:endParaRPr>
          </a:p>
          <a:p>
            <a:endParaRPr lang="en-US" sz="2600" dirty="0">
              <a:solidFill>
                <a:prstClr val="black"/>
              </a:solidFill>
              <a:latin typeface="David" panose="020E0502060401010101" pitchFamily="34" charset="-79"/>
              <a:cs typeface="David" panose="020E0502060401010101" pitchFamily="34" charset="-79"/>
            </a:endParaRPr>
          </a:p>
        </p:txBody>
      </p:sp>
      <p:sp>
        <p:nvSpPr>
          <p:cNvPr id="6" name="TextBox 5"/>
          <p:cNvSpPr txBox="1"/>
          <p:nvPr/>
        </p:nvSpPr>
        <p:spPr>
          <a:xfrm>
            <a:off x="-36512" y="620688"/>
            <a:ext cx="9143999" cy="2246769"/>
          </a:xfrm>
          <a:prstGeom prst="rect">
            <a:avLst/>
          </a:prstGeom>
          <a:noFill/>
        </p:spPr>
        <p:txBody>
          <a:bodyPr wrap="square" rtlCol="1">
            <a:spAutoFit/>
          </a:bodyPr>
          <a:lstStyle/>
          <a:p>
            <a:endParaRPr lang="he-IL" sz="2800" dirty="0">
              <a:solidFill>
                <a:prstClr val="black"/>
              </a:solidFill>
              <a:latin typeface="David" panose="020E0502060401010101" pitchFamily="34" charset="-79"/>
              <a:cs typeface="David" panose="020E0502060401010101" pitchFamily="34" charset="-79"/>
            </a:endParaRPr>
          </a:p>
          <a:p>
            <a:endParaRPr lang="en-US" sz="2800" dirty="0">
              <a:solidFill>
                <a:prstClr val="black"/>
              </a:solidFill>
              <a:latin typeface="David" panose="020E0502060401010101" pitchFamily="34" charset="-79"/>
              <a:cs typeface="David" panose="020E0502060401010101" pitchFamily="34" charset="-79"/>
            </a:endParaRPr>
          </a:p>
          <a:p>
            <a:r>
              <a:rPr lang="he-IL" sz="2800" dirty="0">
                <a:solidFill>
                  <a:prstClr val="black"/>
                </a:solidFill>
                <a:latin typeface="David" panose="020E0502060401010101" pitchFamily="34" charset="-79"/>
                <a:cs typeface="David" panose="020E0502060401010101" pitchFamily="34" charset="-79"/>
              </a:rPr>
              <a:t> </a:t>
            </a:r>
            <a:endParaRPr lang="en-US" sz="2800" dirty="0">
              <a:solidFill>
                <a:prstClr val="black"/>
              </a:solidFill>
              <a:latin typeface="David" panose="020E0502060401010101" pitchFamily="34" charset="-79"/>
              <a:cs typeface="David" panose="020E0502060401010101" pitchFamily="34" charset="-79"/>
            </a:endParaRPr>
          </a:p>
          <a:p>
            <a:endParaRPr lang="en-US" sz="2800" b="1" dirty="0">
              <a:solidFill>
                <a:srgbClr val="FF0000"/>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p:txBody>
      </p:sp>
      <p:sp>
        <p:nvSpPr>
          <p:cNvPr id="3" name="מלבן 2"/>
          <p:cNvSpPr/>
          <p:nvPr/>
        </p:nvSpPr>
        <p:spPr>
          <a:xfrm>
            <a:off x="0" y="1052736"/>
            <a:ext cx="8954181" cy="3970318"/>
          </a:xfrm>
          <a:prstGeom prst="rect">
            <a:avLst/>
          </a:prstGeom>
        </p:spPr>
        <p:txBody>
          <a:bodyPr wrap="square">
            <a:spAutoFit/>
          </a:bodyPr>
          <a:lstStyle/>
          <a:p>
            <a:pPr marL="514350" indent="-514350">
              <a:buFontTx/>
              <a:buAutoNum type="arabicPeriod"/>
            </a:pPr>
            <a:r>
              <a:rPr lang="he-IL" sz="3600" b="1" u="sng" dirty="0">
                <a:solidFill>
                  <a:prstClr val="black"/>
                </a:solidFill>
                <a:latin typeface="David" panose="020E0502060401010101" pitchFamily="34" charset="-79"/>
                <a:cs typeface="David" panose="020E0502060401010101" pitchFamily="34" charset="-79"/>
              </a:rPr>
              <a:t>מוטיב הדם</a:t>
            </a:r>
          </a:p>
          <a:p>
            <a:r>
              <a:rPr lang="he-IL" sz="3600" dirty="0">
                <a:solidFill>
                  <a:prstClr val="black"/>
                </a:solidFill>
                <a:latin typeface="David" panose="020E0502060401010101" pitchFamily="34" charset="-79"/>
                <a:cs typeface="David" panose="020E0502060401010101" pitchFamily="34" charset="-79"/>
              </a:rPr>
              <a:t>מוטיב הדם בהקשריו השונים מופיע </a:t>
            </a:r>
            <a:r>
              <a:rPr lang="he-IL" sz="3600" b="1" u="sng" dirty="0">
                <a:solidFill>
                  <a:prstClr val="black"/>
                </a:solidFill>
                <a:latin typeface="David" panose="020E0502060401010101" pitchFamily="34" charset="-79"/>
                <a:cs typeface="David" panose="020E0502060401010101" pitchFamily="34" charset="-79"/>
              </a:rPr>
              <a:t>7 פעמים </a:t>
            </a:r>
            <a:r>
              <a:rPr lang="he-IL" sz="3600" dirty="0">
                <a:solidFill>
                  <a:prstClr val="black"/>
                </a:solidFill>
                <a:latin typeface="David" panose="020E0502060401010101" pitchFamily="34" charset="-79"/>
                <a:cs typeface="David" panose="020E0502060401010101" pitchFamily="34" charset="-79"/>
              </a:rPr>
              <a:t>במהלך השיר בעיקר בסוף כל בית ומבליט שני דברים:</a:t>
            </a:r>
          </a:p>
          <a:p>
            <a:r>
              <a:rPr lang="he-IL" sz="3600" b="1" dirty="0">
                <a:solidFill>
                  <a:prstClr val="black"/>
                </a:solidFill>
                <a:latin typeface="David" panose="020E0502060401010101" pitchFamily="34" charset="-79"/>
                <a:cs typeface="David" panose="020E0502060401010101" pitchFamily="34" charset="-79"/>
              </a:rPr>
              <a:t>מצד אחד </a:t>
            </a:r>
            <a:r>
              <a:rPr lang="he-IL" sz="3600" dirty="0">
                <a:solidFill>
                  <a:prstClr val="black"/>
                </a:solidFill>
                <a:latin typeface="David" panose="020E0502060401010101" pitchFamily="34" charset="-79"/>
                <a:cs typeface="David" panose="020E0502060401010101" pitchFamily="34" charset="-79"/>
              </a:rPr>
              <a:t>את הזוועה במעשה הפורעים </a:t>
            </a:r>
            <a:endParaRPr lang="he-IL" sz="3600" b="1" dirty="0">
              <a:solidFill>
                <a:prstClr val="black"/>
              </a:solidFill>
              <a:latin typeface="David" panose="020E0502060401010101" pitchFamily="34" charset="-79"/>
              <a:cs typeface="David" panose="020E0502060401010101" pitchFamily="34" charset="-79"/>
            </a:endParaRPr>
          </a:p>
          <a:p>
            <a:r>
              <a:rPr lang="he-IL" sz="3600" b="1" dirty="0">
                <a:solidFill>
                  <a:prstClr val="black"/>
                </a:solidFill>
                <a:latin typeface="David" panose="020E0502060401010101" pitchFamily="34" charset="-79"/>
                <a:cs typeface="David" panose="020E0502060401010101" pitchFamily="34" charset="-79"/>
              </a:rPr>
              <a:t>מצד שני </a:t>
            </a:r>
            <a:r>
              <a:rPr lang="he-IL" sz="3600" dirty="0">
                <a:solidFill>
                  <a:prstClr val="black"/>
                </a:solidFill>
                <a:latin typeface="David" panose="020E0502060401010101" pitchFamily="34" charset="-79"/>
                <a:cs typeface="David" panose="020E0502060401010101" pitchFamily="34" charset="-79"/>
              </a:rPr>
              <a:t>את הקללה ודרישת הנקמה המיוחדת שיתבצעו באמצעות דם החפים מפשע.</a:t>
            </a:r>
          </a:p>
          <a:p>
            <a:endParaRPr lang="he-IL" sz="3600"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8487015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16152" y="260648"/>
            <a:ext cx="8534400" cy="360040"/>
          </a:xfrm>
        </p:spPr>
        <p:txBody>
          <a:bodyPr>
            <a:noAutofit/>
          </a:bodyPr>
          <a:lstStyle/>
          <a:p>
            <a:r>
              <a:rPr lang="he-IL" sz="4400" b="1" dirty="0" smtClean="0">
                <a:solidFill>
                  <a:srgbClr val="0070C0"/>
                </a:solidFill>
                <a:latin typeface="BN Alpaca" panose="02000000000000000000" pitchFamily="2" charset="-79"/>
                <a:cs typeface="BN Alpaca" panose="02000000000000000000" pitchFamily="2" charset="-79"/>
              </a:rPr>
              <a:t>הופעת מוטיב הדם ומשמעותו</a:t>
            </a:r>
            <a:endParaRPr lang="he-IL" sz="4400"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80528" y="603110"/>
            <a:ext cx="9134709" cy="1384995"/>
          </a:xfrm>
          <a:prstGeom prst="rect">
            <a:avLst/>
          </a:prstGeom>
          <a:noFill/>
        </p:spPr>
        <p:txBody>
          <a:bodyPr wrap="square" rtlCol="1">
            <a:spAutoFit/>
          </a:bodyPr>
          <a:lstStyle/>
          <a:p>
            <a:endParaRPr lang="en-US"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p:txBody>
      </p:sp>
      <p:sp>
        <p:nvSpPr>
          <p:cNvPr id="5" name="מלבן 4"/>
          <p:cNvSpPr/>
          <p:nvPr/>
        </p:nvSpPr>
        <p:spPr>
          <a:xfrm>
            <a:off x="0" y="793201"/>
            <a:ext cx="8954181" cy="1292662"/>
          </a:xfrm>
          <a:prstGeom prst="rect">
            <a:avLst/>
          </a:prstGeom>
        </p:spPr>
        <p:txBody>
          <a:bodyPr wrap="square">
            <a:spAutoFit/>
          </a:bodyPr>
          <a:lstStyle/>
          <a:p>
            <a:endParaRPr lang="en-US" sz="2600" dirty="0">
              <a:solidFill>
                <a:prstClr val="black"/>
              </a:solidFill>
            </a:endParaRPr>
          </a:p>
          <a:p>
            <a:endParaRPr lang="en-US" sz="2600" dirty="0">
              <a:solidFill>
                <a:prstClr val="black"/>
              </a:solidFill>
              <a:latin typeface="David" panose="020E0502060401010101" pitchFamily="34" charset="-79"/>
              <a:cs typeface="David" panose="020E0502060401010101" pitchFamily="34" charset="-79"/>
            </a:endParaRPr>
          </a:p>
          <a:p>
            <a:endParaRPr lang="en-US" sz="2600" dirty="0">
              <a:solidFill>
                <a:prstClr val="black"/>
              </a:solidFill>
              <a:latin typeface="David" panose="020E0502060401010101" pitchFamily="34" charset="-79"/>
              <a:cs typeface="David" panose="020E0502060401010101" pitchFamily="34" charset="-79"/>
            </a:endParaRPr>
          </a:p>
        </p:txBody>
      </p:sp>
      <p:sp>
        <p:nvSpPr>
          <p:cNvPr id="6" name="TextBox 5"/>
          <p:cNvSpPr txBox="1"/>
          <p:nvPr/>
        </p:nvSpPr>
        <p:spPr>
          <a:xfrm>
            <a:off x="-36512" y="620688"/>
            <a:ext cx="9143999" cy="2554545"/>
          </a:xfrm>
          <a:prstGeom prst="rect">
            <a:avLst/>
          </a:prstGeom>
          <a:noFill/>
        </p:spPr>
        <p:txBody>
          <a:bodyPr wrap="square" rtlCol="1">
            <a:spAutoFit/>
          </a:bodyPr>
          <a:lstStyle/>
          <a:p>
            <a:endParaRPr lang="he-IL" sz="3200" dirty="0">
              <a:solidFill>
                <a:prstClr val="black"/>
              </a:solidFill>
              <a:latin typeface="David" panose="020E0502060401010101" pitchFamily="34" charset="-79"/>
              <a:cs typeface="David" panose="020E0502060401010101" pitchFamily="34" charset="-79"/>
            </a:endParaRPr>
          </a:p>
          <a:p>
            <a:endParaRPr lang="en-US" sz="3200" dirty="0">
              <a:solidFill>
                <a:prstClr val="black"/>
              </a:solidFill>
              <a:latin typeface="David" panose="020E0502060401010101" pitchFamily="34" charset="-79"/>
              <a:cs typeface="David" panose="020E0502060401010101" pitchFamily="34" charset="-79"/>
            </a:endParaRPr>
          </a:p>
          <a:p>
            <a:r>
              <a:rPr lang="he-IL" sz="3200" dirty="0">
                <a:solidFill>
                  <a:prstClr val="black"/>
                </a:solidFill>
                <a:latin typeface="David" panose="020E0502060401010101" pitchFamily="34" charset="-79"/>
                <a:cs typeface="David" panose="020E0502060401010101" pitchFamily="34" charset="-79"/>
              </a:rPr>
              <a:t> </a:t>
            </a:r>
            <a:endParaRPr lang="en-US" sz="3200" dirty="0">
              <a:solidFill>
                <a:prstClr val="black"/>
              </a:solidFill>
              <a:latin typeface="David" panose="020E0502060401010101" pitchFamily="34" charset="-79"/>
              <a:cs typeface="David" panose="020E0502060401010101" pitchFamily="34" charset="-79"/>
            </a:endParaRPr>
          </a:p>
          <a:p>
            <a:endParaRPr lang="en-US" sz="3200" b="1" dirty="0">
              <a:solidFill>
                <a:srgbClr val="FF0000"/>
              </a:solidFill>
              <a:latin typeface="David" panose="020E0502060401010101" pitchFamily="34" charset="-79"/>
              <a:cs typeface="David" panose="020E0502060401010101" pitchFamily="34" charset="-79"/>
            </a:endParaRPr>
          </a:p>
          <a:p>
            <a:endParaRPr lang="he-IL" sz="3200" dirty="0">
              <a:solidFill>
                <a:prstClr val="black"/>
              </a:solidFill>
              <a:latin typeface="David" panose="020E0502060401010101" pitchFamily="34" charset="-79"/>
              <a:cs typeface="David" panose="020E0502060401010101" pitchFamily="34" charset="-79"/>
            </a:endParaRPr>
          </a:p>
        </p:txBody>
      </p:sp>
      <p:sp>
        <p:nvSpPr>
          <p:cNvPr id="3" name="מלבן 2"/>
          <p:cNvSpPr/>
          <p:nvPr/>
        </p:nvSpPr>
        <p:spPr>
          <a:xfrm>
            <a:off x="0" y="596620"/>
            <a:ext cx="8954181" cy="6093976"/>
          </a:xfrm>
          <a:prstGeom prst="rect">
            <a:avLst/>
          </a:prstGeom>
        </p:spPr>
        <p:txBody>
          <a:bodyPr wrap="square">
            <a:spAutoFit/>
          </a:bodyPr>
          <a:lstStyle/>
          <a:p>
            <a:r>
              <a:rPr lang="he-IL" sz="3000" b="1" u="sng" dirty="0">
                <a:solidFill>
                  <a:prstClr val="black"/>
                </a:solidFill>
                <a:latin typeface="David" panose="020E0502060401010101" pitchFamily="34" charset="-79"/>
                <a:cs typeface="David" panose="020E0502060401010101" pitchFamily="34" charset="-79"/>
              </a:rPr>
              <a:t>בית א' </a:t>
            </a:r>
            <a:r>
              <a:rPr lang="he-IL" sz="3000" dirty="0">
                <a:solidFill>
                  <a:prstClr val="black"/>
                </a:solidFill>
                <a:latin typeface="David" panose="020E0502060401010101" pitchFamily="34" charset="-79"/>
                <a:cs typeface="David" panose="020E0502060401010101" pitchFamily="34" charset="-79"/>
              </a:rPr>
              <a:t>– אומנם הדם אינו מוזכר אך השאלה בסוף הבית רומזת למוטיב הדם: עד מתי דם יהודי יהיה הפקר?</a:t>
            </a:r>
          </a:p>
          <a:p>
            <a:endParaRPr lang="he-IL" sz="3000" dirty="0">
              <a:solidFill>
                <a:prstClr val="black"/>
              </a:solidFill>
              <a:latin typeface="David" panose="020E0502060401010101" pitchFamily="34" charset="-79"/>
              <a:cs typeface="David" panose="020E0502060401010101" pitchFamily="34" charset="-79"/>
            </a:endParaRPr>
          </a:p>
          <a:p>
            <a:r>
              <a:rPr lang="he-IL" sz="3000" b="1" u="sng" dirty="0">
                <a:solidFill>
                  <a:prstClr val="black"/>
                </a:solidFill>
                <a:latin typeface="David" panose="020E0502060401010101" pitchFamily="34" charset="-79"/>
                <a:cs typeface="David" panose="020E0502060401010101" pitchFamily="34" charset="-79"/>
              </a:rPr>
              <a:t>בית ב' </a:t>
            </a:r>
            <a:r>
              <a:rPr lang="he-IL" sz="3000" dirty="0">
                <a:solidFill>
                  <a:prstClr val="black"/>
                </a:solidFill>
                <a:latin typeface="David" panose="020E0502060401010101" pitchFamily="34" charset="-79"/>
                <a:cs typeface="David" panose="020E0502060401010101" pitchFamily="34" charset="-79"/>
              </a:rPr>
              <a:t>– החזרה על המילה דם ממחישה את מעשי הרוצחים וכן את "הנחמה" שדם זה יהיה כאות קלון על כתונתם ולא יימחק לנצח "דמי מותר...דם רצח...דם יונק.."</a:t>
            </a:r>
          </a:p>
          <a:p>
            <a:endParaRPr lang="he-IL" sz="3000" dirty="0">
              <a:solidFill>
                <a:prstClr val="black"/>
              </a:solidFill>
              <a:latin typeface="David" panose="020E0502060401010101" pitchFamily="34" charset="-79"/>
              <a:cs typeface="David" panose="020E0502060401010101" pitchFamily="34" charset="-79"/>
            </a:endParaRPr>
          </a:p>
          <a:p>
            <a:r>
              <a:rPr lang="he-IL" sz="3000" b="1" u="sng" dirty="0">
                <a:solidFill>
                  <a:prstClr val="black"/>
                </a:solidFill>
                <a:latin typeface="David" panose="020E0502060401010101" pitchFamily="34" charset="-79"/>
                <a:cs typeface="David" panose="020E0502060401010101" pitchFamily="34" charset="-79"/>
              </a:rPr>
              <a:t>בית ג</a:t>
            </a:r>
            <a:r>
              <a:rPr lang="he-IL" sz="3000" dirty="0">
                <a:solidFill>
                  <a:prstClr val="black"/>
                </a:solidFill>
                <a:latin typeface="David" panose="020E0502060401010101" pitchFamily="34" charset="-79"/>
                <a:cs typeface="David" panose="020E0502060401010101" pitchFamily="34" charset="-79"/>
              </a:rPr>
              <a:t>' - הדרישה לצדק תיעשה באמצעות הדם, ולכן הקללה שהרשעים יחיו ויינקו מדמם "ובדמכם חיו </a:t>
            </a:r>
            <a:r>
              <a:rPr lang="he-IL" sz="3000" dirty="0" err="1">
                <a:solidFill>
                  <a:prstClr val="black"/>
                </a:solidFill>
                <a:latin typeface="David" panose="020E0502060401010101" pitchFamily="34" charset="-79"/>
                <a:cs typeface="David" panose="020E0502060401010101" pitchFamily="34" charset="-79"/>
              </a:rPr>
              <a:t>והינקו</a:t>
            </a:r>
            <a:r>
              <a:rPr lang="he-IL" sz="3000" dirty="0">
                <a:solidFill>
                  <a:prstClr val="black"/>
                </a:solidFill>
                <a:latin typeface="David" panose="020E0502060401010101" pitchFamily="34" charset="-79"/>
                <a:cs typeface="David" panose="020E0502060401010101" pitchFamily="34" charset="-79"/>
              </a:rPr>
              <a:t>".</a:t>
            </a:r>
          </a:p>
          <a:p>
            <a:endParaRPr lang="he-IL" sz="3000" b="1" u="sng" dirty="0">
              <a:solidFill>
                <a:prstClr val="black"/>
              </a:solidFill>
              <a:latin typeface="David" panose="020E0502060401010101" pitchFamily="34" charset="-79"/>
              <a:cs typeface="David" panose="020E0502060401010101" pitchFamily="34" charset="-79"/>
            </a:endParaRPr>
          </a:p>
          <a:p>
            <a:r>
              <a:rPr lang="he-IL" sz="3000" b="1" u="sng" dirty="0">
                <a:solidFill>
                  <a:prstClr val="black"/>
                </a:solidFill>
                <a:latin typeface="David" panose="020E0502060401010101" pitchFamily="34" charset="-79"/>
                <a:cs typeface="David" panose="020E0502060401010101" pitchFamily="34" charset="-79"/>
              </a:rPr>
              <a:t>בית ד' </a:t>
            </a:r>
            <a:r>
              <a:rPr lang="he-IL" sz="3000" dirty="0">
                <a:solidFill>
                  <a:prstClr val="black"/>
                </a:solidFill>
                <a:latin typeface="David" panose="020E0502060401010101" pitchFamily="34" charset="-79"/>
                <a:cs typeface="David" panose="020E0502060401010101" pitchFamily="34" charset="-79"/>
              </a:rPr>
              <a:t>– המסקנה המתבקשת היא נקמה באמצעות הדם שיזעזע ויערער את העולם ואת יסודותיו.</a:t>
            </a:r>
          </a:p>
          <a:p>
            <a:endParaRPr lang="he-IL" sz="3000"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4825013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16152" y="260648"/>
            <a:ext cx="8534400" cy="360040"/>
          </a:xfrm>
        </p:spPr>
        <p:txBody>
          <a:bodyPr>
            <a:noAutofit/>
          </a:bodyPr>
          <a:lstStyle/>
          <a:p>
            <a:r>
              <a:rPr lang="he-IL" sz="4400" b="1" dirty="0" smtClean="0">
                <a:solidFill>
                  <a:srgbClr val="0070C0"/>
                </a:solidFill>
                <a:latin typeface="BN Alpaca" panose="02000000000000000000" pitchFamily="2" charset="-79"/>
                <a:cs typeface="BN Alpaca" panose="02000000000000000000" pitchFamily="2" charset="-79"/>
              </a:rPr>
              <a:t>סיכום השיר</a:t>
            </a:r>
            <a:endParaRPr lang="he-IL" sz="4400"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80528" y="603110"/>
            <a:ext cx="9134709" cy="1384995"/>
          </a:xfrm>
          <a:prstGeom prst="rect">
            <a:avLst/>
          </a:prstGeom>
          <a:noFill/>
        </p:spPr>
        <p:txBody>
          <a:bodyPr wrap="square" rtlCol="1">
            <a:spAutoFit/>
          </a:bodyPr>
          <a:lstStyle/>
          <a:p>
            <a:endParaRPr lang="en-US"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p:txBody>
      </p:sp>
      <p:sp>
        <p:nvSpPr>
          <p:cNvPr id="5" name="מלבן 4"/>
          <p:cNvSpPr/>
          <p:nvPr/>
        </p:nvSpPr>
        <p:spPr>
          <a:xfrm>
            <a:off x="0" y="793201"/>
            <a:ext cx="8954181" cy="1292662"/>
          </a:xfrm>
          <a:prstGeom prst="rect">
            <a:avLst/>
          </a:prstGeom>
        </p:spPr>
        <p:txBody>
          <a:bodyPr wrap="square">
            <a:spAutoFit/>
          </a:bodyPr>
          <a:lstStyle/>
          <a:p>
            <a:endParaRPr lang="en-US" sz="2600" dirty="0">
              <a:solidFill>
                <a:prstClr val="black"/>
              </a:solidFill>
            </a:endParaRPr>
          </a:p>
          <a:p>
            <a:endParaRPr lang="en-US" sz="2600" dirty="0">
              <a:solidFill>
                <a:prstClr val="black"/>
              </a:solidFill>
              <a:latin typeface="David" panose="020E0502060401010101" pitchFamily="34" charset="-79"/>
              <a:cs typeface="David" panose="020E0502060401010101" pitchFamily="34" charset="-79"/>
            </a:endParaRPr>
          </a:p>
          <a:p>
            <a:endParaRPr lang="en-US" sz="2600" dirty="0">
              <a:solidFill>
                <a:prstClr val="black"/>
              </a:solidFill>
              <a:latin typeface="David" panose="020E0502060401010101" pitchFamily="34" charset="-79"/>
              <a:cs typeface="David" panose="020E0502060401010101" pitchFamily="34" charset="-79"/>
            </a:endParaRPr>
          </a:p>
        </p:txBody>
      </p:sp>
      <p:sp>
        <p:nvSpPr>
          <p:cNvPr id="6" name="TextBox 5"/>
          <p:cNvSpPr txBox="1"/>
          <p:nvPr/>
        </p:nvSpPr>
        <p:spPr>
          <a:xfrm>
            <a:off x="-36512" y="620688"/>
            <a:ext cx="9143999" cy="2554545"/>
          </a:xfrm>
          <a:prstGeom prst="rect">
            <a:avLst/>
          </a:prstGeom>
          <a:noFill/>
        </p:spPr>
        <p:txBody>
          <a:bodyPr wrap="square" rtlCol="1">
            <a:spAutoFit/>
          </a:bodyPr>
          <a:lstStyle/>
          <a:p>
            <a:endParaRPr lang="he-IL" sz="3200" dirty="0">
              <a:solidFill>
                <a:prstClr val="black"/>
              </a:solidFill>
              <a:latin typeface="David" panose="020E0502060401010101" pitchFamily="34" charset="-79"/>
              <a:cs typeface="David" panose="020E0502060401010101" pitchFamily="34" charset="-79"/>
            </a:endParaRPr>
          </a:p>
          <a:p>
            <a:endParaRPr lang="en-US" sz="3200" dirty="0">
              <a:solidFill>
                <a:prstClr val="black"/>
              </a:solidFill>
              <a:latin typeface="David" panose="020E0502060401010101" pitchFamily="34" charset="-79"/>
              <a:cs typeface="David" panose="020E0502060401010101" pitchFamily="34" charset="-79"/>
            </a:endParaRPr>
          </a:p>
          <a:p>
            <a:r>
              <a:rPr lang="he-IL" sz="3200" dirty="0">
                <a:solidFill>
                  <a:prstClr val="black"/>
                </a:solidFill>
                <a:latin typeface="David" panose="020E0502060401010101" pitchFamily="34" charset="-79"/>
                <a:cs typeface="David" panose="020E0502060401010101" pitchFamily="34" charset="-79"/>
              </a:rPr>
              <a:t> </a:t>
            </a:r>
            <a:endParaRPr lang="en-US" sz="3200" dirty="0">
              <a:solidFill>
                <a:prstClr val="black"/>
              </a:solidFill>
              <a:latin typeface="David" panose="020E0502060401010101" pitchFamily="34" charset="-79"/>
              <a:cs typeface="David" panose="020E0502060401010101" pitchFamily="34" charset="-79"/>
            </a:endParaRPr>
          </a:p>
          <a:p>
            <a:endParaRPr lang="en-US" sz="3200" b="1" dirty="0">
              <a:solidFill>
                <a:srgbClr val="FF0000"/>
              </a:solidFill>
              <a:latin typeface="David" panose="020E0502060401010101" pitchFamily="34" charset="-79"/>
              <a:cs typeface="David" panose="020E0502060401010101" pitchFamily="34" charset="-79"/>
            </a:endParaRPr>
          </a:p>
          <a:p>
            <a:endParaRPr lang="he-IL" sz="3200" dirty="0">
              <a:solidFill>
                <a:prstClr val="black"/>
              </a:solidFill>
              <a:latin typeface="David" panose="020E0502060401010101" pitchFamily="34" charset="-79"/>
              <a:cs typeface="David" panose="020E0502060401010101" pitchFamily="34" charset="-79"/>
            </a:endParaRPr>
          </a:p>
        </p:txBody>
      </p:sp>
      <p:sp>
        <p:nvSpPr>
          <p:cNvPr id="7" name="TextBox 6"/>
          <p:cNvSpPr txBox="1"/>
          <p:nvPr/>
        </p:nvSpPr>
        <p:spPr>
          <a:xfrm>
            <a:off x="251521" y="670974"/>
            <a:ext cx="8702660" cy="6124754"/>
          </a:xfrm>
          <a:prstGeom prst="rect">
            <a:avLst/>
          </a:prstGeom>
          <a:noFill/>
        </p:spPr>
        <p:txBody>
          <a:bodyPr wrap="square" rtlCol="1">
            <a:spAutoFit/>
          </a:bodyPr>
          <a:lstStyle/>
          <a:p>
            <a:r>
              <a:rPr lang="he-IL" sz="2800" dirty="0">
                <a:solidFill>
                  <a:prstClr val="black"/>
                </a:solidFill>
                <a:latin typeface="David" panose="020E0502060401010101" pitchFamily="34" charset="-79"/>
                <a:cs typeface="David" panose="020E0502060401010101" pitchFamily="34" charset="-79"/>
              </a:rPr>
              <a:t>השיר הוא תגובה של הדובר לפרעות </a:t>
            </a:r>
            <a:r>
              <a:rPr lang="he-IL" sz="2800" dirty="0" err="1">
                <a:solidFill>
                  <a:prstClr val="black"/>
                </a:solidFill>
                <a:latin typeface="David" panose="020E0502060401010101" pitchFamily="34" charset="-79"/>
                <a:cs typeface="David" panose="020E0502060401010101" pitchFamily="34" charset="-79"/>
              </a:rPr>
              <a:t>קישנב</a:t>
            </a:r>
            <a:r>
              <a:rPr lang="he-IL" sz="2800" dirty="0">
                <a:solidFill>
                  <a:prstClr val="black"/>
                </a:solidFill>
                <a:latin typeface="David" panose="020E0502060401010101" pitchFamily="34" charset="-79"/>
                <a:cs typeface="David" panose="020E0502060401010101" pitchFamily="34" charset="-79"/>
              </a:rPr>
              <a:t>.</a:t>
            </a:r>
          </a:p>
          <a:p>
            <a:r>
              <a:rPr lang="he-IL" sz="2800" dirty="0">
                <a:solidFill>
                  <a:prstClr val="black"/>
                </a:solidFill>
                <a:latin typeface="David" panose="020E0502060401010101" pitchFamily="34" charset="-79"/>
                <a:cs typeface="David" panose="020E0502060401010101" pitchFamily="34" charset="-79"/>
              </a:rPr>
              <a:t>השיר הוא פורקן לסערה שהתחוללה בנפשו לפני שיצא לברר את הנסיבות ולפני איסוף החומר מהשטח.</a:t>
            </a:r>
          </a:p>
          <a:p>
            <a:endParaRPr lang="he-IL" sz="2800" dirty="0">
              <a:solidFill>
                <a:prstClr val="black"/>
              </a:solidFill>
              <a:latin typeface="David" panose="020E0502060401010101" pitchFamily="34" charset="-79"/>
              <a:cs typeface="David" panose="020E0502060401010101" pitchFamily="34" charset="-79"/>
            </a:endParaRPr>
          </a:p>
          <a:p>
            <a:r>
              <a:rPr lang="he-IL" sz="2800" dirty="0">
                <a:solidFill>
                  <a:prstClr val="black"/>
                </a:solidFill>
                <a:latin typeface="David" panose="020E0502060401010101" pitchFamily="34" charset="-79"/>
                <a:cs typeface="David" panose="020E0502060401010101" pitchFamily="34" charset="-79"/>
              </a:rPr>
              <a:t>הבעיה שמעסיקה אותו היא שעם ישראל מתבוסס בדמו גם בתקופה החדשה של המאה העשרים, לאחר כל התקוות והשאיפות לתקופה של סוציאליזם, ליברליות והסרת המחיצות בין העמים.</a:t>
            </a:r>
          </a:p>
          <a:p>
            <a:endParaRPr lang="he-IL" sz="2800" dirty="0">
              <a:solidFill>
                <a:prstClr val="black"/>
              </a:solidFill>
              <a:latin typeface="David" panose="020E0502060401010101" pitchFamily="34" charset="-79"/>
              <a:cs typeface="David" panose="020E0502060401010101" pitchFamily="34" charset="-79"/>
            </a:endParaRPr>
          </a:p>
          <a:p>
            <a:r>
              <a:rPr lang="he-IL" sz="2800" dirty="0">
                <a:solidFill>
                  <a:prstClr val="black"/>
                </a:solidFill>
                <a:latin typeface="David" panose="020E0502060401010101" pitchFamily="34" charset="-79"/>
                <a:cs typeface="David" panose="020E0502060401010101" pitchFamily="34" charset="-79"/>
              </a:rPr>
              <a:t>במצב הזה, אין עוד מקום לתקווה ואין כמובן למי לפנות שהרי השלטונות, האנושות כולה וגם האל אדישים לגורל היהודים.</a:t>
            </a:r>
          </a:p>
          <a:p>
            <a:r>
              <a:rPr lang="he-IL" sz="2800" dirty="0">
                <a:solidFill>
                  <a:prstClr val="black"/>
                </a:solidFill>
                <a:latin typeface="David" panose="020E0502060401010101" pitchFamily="34" charset="-79"/>
                <a:cs typeface="David" panose="020E0502060401010101" pitchFamily="34" charset="-79"/>
              </a:rPr>
              <a:t>כאשר האמונה באדם ובאל אבדה, לא נותר לדובר אלא לייחל לנקמה ולזעוק.</a:t>
            </a:r>
          </a:p>
          <a:p>
            <a:r>
              <a:rPr lang="he-IL" sz="2800" dirty="0">
                <a:solidFill>
                  <a:prstClr val="black"/>
                </a:solidFill>
                <a:latin typeface="David" panose="020E0502060401010101" pitchFamily="34" charset="-79"/>
                <a:cs typeface="David" panose="020E0502060401010101" pitchFamily="34" charset="-79"/>
              </a:rPr>
              <a:t>זעקה המופנית לשמים ותביעת הנקמה הדורשת את החרבת העולם האדיש כולו למצב היהודים.</a:t>
            </a:r>
          </a:p>
        </p:txBody>
      </p:sp>
    </p:spTree>
    <p:extLst>
      <p:ext uri="{BB962C8B-B14F-4D97-AF65-F5344CB8AC3E}">
        <p14:creationId xmlns:p14="http://schemas.microsoft.com/office/powerpoint/2010/main" val="30719753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908720"/>
          </a:xfrm>
        </p:spPr>
        <p:txBody>
          <a:bodyPr/>
          <a:lstStyle/>
          <a:p>
            <a:r>
              <a:rPr lang="he-IL" sz="4800" b="1" dirty="0" smtClean="0">
                <a:solidFill>
                  <a:srgbClr val="0070C0"/>
                </a:solidFill>
                <a:latin typeface="BN Alpaca" panose="02000000000000000000" pitchFamily="2" charset="-79"/>
                <a:cs typeface="BN Alpaca" panose="02000000000000000000" pitchFamily="2" charset="-79"/>
              </a:rPr>
              <a:t>שאלות ממבחני בגרות</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3" name="מציין מיקום תוכן 2"/>
          <p:cNvSpPr>
            <a:spLocks noGrp="1"/>
          </p:cNvSpPr>
          <p:nvPr>
            <p:ph idx="1"/>
          </p:nvPr>
        </p:nvSpPr>
        <p:spPr>
          <a:xfrm>
            <a:off x="179512" y="908720"/>
            <a:ext cx="8661648" cy="5544616"/>
          </a:xfrm>
        </p:spPr>
        <p:txBody>
          <a:bodyPr>
            <a:normAutofit/>
          </a:bodyPr>
          <a:lstStyle/>
          <a:p>
            <a:pPr marL="0" indent="0">
              <a:buNone/>
            </a:pPr>
            <a:endParaRPr lang="en-US" sz="2800" dirty="0">
              <a:solidFill>
                <a:schemeClr val="tx1"/>
              </a:solidFill>
              <a:latin typeface="David" panose="020E0502060401010101" pitchFamily="34" charset="-79"/>
              <a:cs typeface="David" panose="020E0502060401010101" pitchFamily="34" charset="-79"/>
            </a:endParaRPr>
          </a:p>
          <a:p>
            <a:pPr marL="0" indent="0">
              <a:buNone/>
            </a:pPr>
            <a:endParaRPr lang="he-IL" sz="2800" dirty="0">
              <a:solidFill>
                <a:schemeClr val="tx1"/>
              </a:solidFill>
              <a:latin typeface="David" panose="020E0502060401010101" pitchFamily="34" charset="-79"/>
              <a:cs typeface="David" panose="020E0502060401010101" pitchFamily="34" charset="-79"/>
            </a:endParaRPr>
          </a:p>
        </p:txBody>
      </p:sp>
      <p:sp>
        <p:nvSpPr>
          <p:cNvPr id="4" name="TextBox 3"/>
          <p:cNvSpPr txBox="1"/>
          <p:nvPr/>
        </p:nvSpPr>
        <p:spPr>
          <a:xfrm>
            <a:off x="14082" y="980728"/>
            <a:ext cx="8964488" cy="8894743"/>
          </a:xfrm>
          <a:prstGeom prst="rect">
            <a:avLst/>
          </a:prstGeom>
          <a:noFill/>
        </p:spPr>
        <p:txBody>
          <a:bodyPr wrap="square" rtlCol="1">
            <a:spAutoFit/>
          </a:bodyPr>
          <a:lstStyle/>
          <a:p>
            <a:r>
              <a:rPr lang="he-IL" sz="3600" dirty="0">
                <a:solidFill>
                  <a:prstClr val="black"/>
                </a:solidFill>
              </a:rPr>
              <a:t>1. </a:t>
            </a:r>
            <a:r>
              <a:rPr lang="he-IL" sz="3200" dirty="0">
                <a:solidFill>
                  <a:prstClr val="black"/>
                </a:solidFill>
                <a:latin typeface="David" panose="020E0502060401010101" pitchFamily="34" charset="-79"/>
                <a:cs typeface="David" panose="020E0502060401010101" pitchFamily="34" charset="-79"/>
              </a:rPr>
              <a:t>השיר "על השחיטה" נכתב על רקע של תמורות או אירועים שגרמו לערעור סדרי עולם. </a:t>
            </a:r>
            <a:r>
              <a:rPr lang="he-IL" sz="3200" b="1" u="sng" dirty="0">
                <a:solidFill>
                  <a:prstClr val="black"/>
                </a:solidFill>
                <a:latin typeface="David" panose="020E0502060401010101" pitchFamily="34" charset="-79"/>
                <a:cs typeface="David" panose="020E0502060401010101" pitchFamily="34" charset="-79"/>
              </a:rPr>
              <a:t>באילו</a:t>
            </a:r>
            <a:r>
              <a:rPr lang="he-IL" sz="3200" dirty="0">
                <a:solidFill>
                  <a:prstClr val="black"/>
                </a:solidFill>
                <a:latin typeface="David" panose="020E0502060401010101" pitchFamily="34" charset="-79"/>
                <a:cs typeface="David" panose="020E0502060401010101" pitchFamily="34" charset="-79"/>
              </a:rPr>
              <a:t> תמורות או אירועים מדובר בשיר? </a:t>
            </a:r>
            <a:r>
              <a:rPr lang="he-IL" sz="3200" b="1" u="sng" dirty="0">
                <a:solidFill>
                  <a:prstClr val="black"/>
                </a:solidFill>
                <a:latin typeface="David" panose="020E0502060401010101" pitchFamily="34" charset="-79"/>
                <a:cs typeface="David" panose="020E0502060401010101" pitchFamily="34" charset="-79"/>
              </a:rPr>
              <a:t>הסבר </a:t>
            </a:r>
            <a:r>
              <a:rPr lang="he-IL" sz="3200" dirty="0">
                <a:solidFill>
                  <a:prstClr val="black"/>
                </a:solidFill>
                <a:latin typeface="David" panose="020E0502060401010101" pitchFamily="34" charset="-79"/>
                <a:cs typeface="David" panose="020E0502060401010101" pitchFamily="34" charset="-79"/>
              </a:rPr>
              <a:t>את תגובות הדובר ואת עמדתו כלפיהם. </a:t>
            </a:r>
            <a:r>
              <a:rPr lang="he-IL" sz="3200" b="1" u="sng" dirty="0">
                <a:solidFill>
                  <a:prstClr val="black"/>
                </a:solidFill>
                <a:latin typeface="David" panose="020E0502060401010101" pitchFamily="34" charset="-79"/>
                <a:cs typeface="David" panose="020E0502060401010101" pitchFamily="34" charset="-79"/>
              </a:rPr>
              <a:t>באילו</a:t>
            </a:r>
            <a:r>
              <a:rPr lang="he-IL" sz="3200" dirty="0">
                <a:solidFill>
                  <a:prstClr val="black"/>
                </a:solidFill>
                <a:latin typeface="David" panose="020E0502060401010101" pitchFamily="34" charset="-79"/>
                <a:cs typeface="David" panose="020E0502060401010101" pitchFamily="34" charset="-79"/>
              </a:rPr>
              <a:t> אמצעים מבטא המשורר את רגשותיו?</a:t>
            </a:r>
            <a:endParaRPr lang="en-US" sz="3200" dirty="0">
              <a:solidFill>
                <a:prstClr val="black"/>
              </a:solidFill>
              <a:latin typeface="David" panose="020E0502060401010101" pitchFamily="34" charset="-79"/>
              <a:cs typeface="David" panose="020E0502060401010101" pitchFamily="34" charset="-79"/>
            </a:endParaRPr>
          </a:p>
          <a:p>
            <a:r>
              <a:rPr lang="he-IL" sz="3200" dirty="0">
                <a:solidFill>
                  <a:prstClr val="black"/>
                </a:solidFill>
                <a:latin typeface="David" panose="020E0502060401010101" pitchFamily="34" charset="-79"/>
                <a:cs typeface="David" panose="020E0502060401010101" pitchFamily="34" charset="-79"/>
              </a:rPr>
              <a:t> </a:t>
            </a:r>
            <a:endParaRPr lang="en-US" sz="3200" dirty="0">
              <a:solidFill>
                <a:prstClr val="black"/>
              </a:solidFill>
              <a:latin typeface="David" panose="020E0502060401010101" pitchFamily="34" charset="-79"/>
              <a:cs typeface="David" panose="020E0502060401010101" pitchFamily="34" charset="-79"/>
            </a:endParaRPr>
          </a:p>
          <a:p>
            <a:pPr hangingPunct="0"/>
            <a:r>
              <a:rPr lang="he-IL" sz="3600" dirty="0">
                <a:solidFill>
                  <a:prstClr val="black"/>
                </a:solidFill>
                <a:latin typeface="David" panose="020E0502060401010101" pitchFamily="34" charset="-79"/>
                <a:cs typeface="David" panose="020E0502060401010101" pitchFamily="34" charset="-79"/>
              </a:rPr>
              <a:t>2. </a:t>
            </a:r>
            <a:r>
              <a:rPr lang="he-IL" sz="3200" dirty="0">
                <a:solidFill>
                  <a:prstClr val="black"/>
                </a:solidFill>
                <a:latin typeface="David" panose="020E0502060401010101" pitchFamily="34" charset="-79"/>
                <a:cs typeface="David" panose="020E0502060401010101" pitchFamily="34" charset="-79"/>
              </a:rPr>
              <a:t>השיר "על השחיטה":</a:t>
            </a:r>
            <a:endParaRPr lang="en-US" sz="3200" dirty="0">
              <a:solidFill>
                <a:prstClr val="black"/>
              </a:solidFill>
              <a:latin typeface="David" panose="020E0502060401010101" pitchFamily="34" charset="-79"/>
              <a:cs typeface="David" panose="020E0502060401010101" pitchFamily="34" charset="-79"/>
            </a:endParaRPr>
          </a:p>
          <a:p>
            <a:r>
              <a:rPr lang="he-IL" sz="3200" dirty="0">
                <a:solidFill>
                  <a:prstClr val="black"/>
                </a:solidFill>
                <a:latin typeface="David" panose="020E0502060401010101" pitchFamily="34" charset="-79"/>
                <a:cs typeface="David" panose="020E0502060401010101" pitchFamily="34" charset="-79"/>
              </a:rPr>
              <a:t>א. </a:t>
            </a:r>
            <a:r>
              <a:rPr lang="he-IL" sz="3200" b="1" u="sng" dirty="0">
                <a:solidFill>
                  <a:prstClr val="black"/>
                </a:solidFill>
                <a:latin typeface="David" panose="020E0502060401010101" pitchFamily="34" charset="-79"/>
                <a:cs typeface="David" panose="020E0502060401010101" pitchFamily="34" charset="-79"/>
              </a:rPr>
              <a:t>הסבר</a:t>
            </a:r>
            <a:r>
              <a:rPr lang="he-IL" sz="3200" dirty="0">
                <a:solidFill>
                  <a:prstClr val="black"/>
                </a:solidFill>
                <a:latin typeface="David" panose="020E0502060401010101" pitchFamily="34" charset="-79"/>
                <a:cs typeface="David" panose="020E0502060401010101" pitchFamily="34" charset="-79"/>
              </a:rPr>
              <a:t> מדוע המשורר מבקש רחמים וכלפי מי הוא מפנה את כעסו. </a:t>
            </a:r>
            <a:endParaRPr lang="en-US" sz="3200" dirty="0">
              <a:solidFill>
                <a:prstClr val="black"/>
              </a:solidFill>
              <a:latin typeface="David" panose="020E0502060401010101" pitchFamily="34" charset="-79"/>
              <a:cs typeface="David" panose="020E0502060401010101" pitchFamily="34" charset="-79"/>
            </a:endParaRPr>
          </a:p>
          <a:p>
            <a:r>
              <a:rPr lang="he-IL" sz="3200" dirty="0">
                <a:solidFill>
                  <a:prstClr val="black"/>
                </a:solidFill>
                <a:latin typeface="David" panose="020E0502060401010101" pitchFamily="34" charset="-79"/>
                <a:cs typeface="David" panose="020E0502060401010101" pitchFamily="34" charset="-79"/>
              </a:rPr>
              <a:t>ב. </a:t>
            </a:r>
            <a:r>
              <a:rPr lang="he-IL" sz="3200" b="1" u="sng" dirty="0">
                <a:solidFill>
                  <a:prstClr val="black"/>
                </a:solidFill>
                <a:latin typeface="David" panose="020E0502060401010101" pitchFamily="34" charset="-79"/>
                <a:cs typeface="David" panose="020E0502060401010101" pitchFamily="34" charset="-79"/>
              </a:rPr>
              <a:t>מהי</a:t>
            </a:r>
            <a:r>
              <a:rPr lang="he-IL" sz="3200" dirty="0">
                <a:solidFill>
                  <a:prstClr val="black"/>
                </a:solidFill>
                <a:latin typeface="David" panose="020E0502060401010101" pitchFamily="34" charset="-79"/>
                <a:cs typeface="David" panose="020E0502060401010101" pitchFamily="34" charset="-79"/>
              </a:rPr>
              <a:t> העמדה של המשורר כלפי הצדק, ו</a:t>
            </a:r>
            <a:r>
              <a:rPr lang="he-IL" sz="3200" b="1" u="sng" dirty="0">
                <a:solidFill>
                  <a:prstClr val="black"/>
                </a:solidFill>
                <a:latin typeface="David" panose="020E0502060401010101" pitchFamily="34" charset="-79"/>
                <a:cs typeface="David" panose="020E0502060401010101" pitchFamily="34" charset="-79"/>
              </a:rPr>
              <a:t>מהי</a:t>
            </a:r>
            <a:r>
              <a:rPr lang="he-IL" sz="3200" dirty="0">
                <a:solidFill>
                  <a:prstClr val="black"/>
                </a:solidFill>
                <a:latin typeface="David" panose="020E0502060401010101" pitchFamily="34" charset="-79"/>
                <a:cs typeface="David" panose="020E0502060401010101" pitchFamily="34" charset="-79"/>
              </a:rPr>
              <a:t> עמדתו כלפי הנקמה?</a:t>
            </a:r>
            <a:endParaRPr lang="en-US" sz="3200" dirty="0">
              <a:solidFill>
                <a:prstClr val="black"/>
              </a:solidFill>
              <a:latin typeface="David" panose="020E0502060401010101" pitchFamily="34" charset="-79"/>
              <a:cs typeface="David" panose="020E0502060401010101" pitchFamily="34" charset="-79"/>
            </a:endParaRPr>
          </a:p>
          <a:p>
            <a:r>
              <a:rPr lang="he-IL" sz="3200" dirty="0">
                <a:solidFill>
                  <a:prstClr val="black"/>
                </a:solidFill>
                <a:latin typeface="David" panose="020E0502060401010101" pitchFamily="34" charset="-79"/>
                <a:cs typeface="David" panose="020E0502060401010101" pitchFamily="34" charset="-79"/>
              </a:rPr>
              <a:t> ג. </a:t>
            </a:r>
            <a:r>
              <a:rPr lang="he-IL" sz="3200" b="1" u="sng" dirty="0">
                <a:solidFill>
                  <a:prstClr val="black"/>
                </a:solidFill>
                <a:latin typeface="David" panose="020E0502060401010101" pitchFamily="34" charset="-79"/>
                <a:cs typeface="David" panose="020E0502060401010101" pitchFamily="34" charset="-79"/>
              </a:rPr>
              <a:t>כיצד</a:t>
            </a:r>
            <a:r>
              <a:rPr lang="he-IL" sz="3200" dirty="0">
                <a:solidFill>
                  <a:prstClr val="black"/>
                </a:solidFill>
                <a:latin typeface="David" panose="020E0502060401010101" pitchFamily="34" charset="-79"/>
                <a:cs typeface="David" panose="020E0502060401010101" pitchFamily="34" charset="-79"/>
              </a:rPr>
              <a:t> המשורר מנמק עמדות אלה?</a:t>
            </a:r>
            <a:endParaRPr lang="en-US" sz="3200" dirty="0">
              <a:solidFill>
                <a:prstClr val="black"/>
              </a:solidFill>
              <a:latin typeface="David" panose="020E0502060401010101" pitchFamily="34" charset="-79"/>
              <a:cs typeface="David" panose="020E0502060401010101" pitchFamily="34" charset="-79"/>
            </a:endParaRPr>
          </a:p>
          <a:p>
            <a:r>
              <a:rPr lang="he-IL" sz="3200" dirty="0">
                <a:solidFill>
                  <a:prstClr val="black"/>
                </a:solidFill>
                <a:latin typeface="David" panose="020E0502060401010101" pitchFamily="34" charset="-79"/>
                <a:cs typeface="David" panose="020E0502060401010101" pitchFamily="34" charset="-79"/>
              </a:rPr>
              <a:t> </a:t>
            </a:r>
            <a:endParaRPr lang="en-US" sz="3200" dirty="0">
              <a:solidFill>
                <a:prstClr val="black"/>
              </a:solidFill>
              <a:latin typeface="David" panose="020E0502060401010101" pitchFamily="34" charset="-79"/>
              <a:cs typeface="David" panose="020E0502060401010101" pitchFamily="34" charset="-79"/>
            </a:endParaRPr>
          </a:p>
          <a:p>
            <a:endParaRPr lang="en-US" sz="3600" dirty="0">
              <a:solidFill>
                <a:prstClr val="black"/>
              </a:solidFill>
              <a:latin typeface="David" panose="020E0502060401010101" pitchFamily="34" charset="-79"/>
              <a:cs typeface="David" panose="020E0502060401010101" pitchFamily="34" charset="-79"/>
            </a:endParaRPr>
          </a:p>
          <a:p>
            <a:r>
              <a:rPr lang="he-IL" sz="3600" dirty="0">
                <a:solidFill>
                  <a:prstClr val="black"/>
                </a:solidFill>
                <a:latin typeface="David" panose="020E0502060401010101" pitchFamily="34" charset="-79"/>
                <a:cs typeface="David" panose="020E0502060401010101" pitchFamily="34" charset="-79"/>
              </a:rPr>
              <a:t> </a:t>
            </a:r>
            <a:endParaRPr lang="en-US" sz="3600" dirty="0">
              <a:solidFill>
                <a:prstClr val="black"/>
              </a:solidFill>
              <a:latin typeface="David" panose="020E0502060401010101" pitchFamily="34" charset="-79"/>
              <a:cs typeface="David" panose="020E0502060401010101" pitchFamily="34" charset="-79"/>
            </a:endParaRPr>
          </a:p>
          <a:p>
            <a:pPr marL="514350" indent="-514350">
              <a:buFontTx/>
              <a:buAutoNum type="arabicPeriod"/>
            </a:pPr>
            <a:endParaRPr lang="en-US" sz="3600" dirty="0">
              <a:solidFill>
                <a:prstClr val="black"/>
              </a:solidFill>
              <a:latin typeface="David" panose="020E0502060401010101" pitchFamily="34" charset="-79"/>
              <a:cs typeface="David" panose="020E0502060401010101" pitchFamily="34" charset="-79"/>
            </a:endParaRPr>
          </a:p>
          <a:p>
            <a:r>
              <a:rPr lang="he-IL" sz="3600" dirty="0">
                <a:solidFill>
                  <a:prstClr val="black"/>
                </a:solidFill>
                <a:latin typeface="David" panose="020E0502060401010101" pitchFamily="34" charset="-79"/>
                <a:cs typeface="David" panose="020E0502060401010101" pitchFamily="34" charset="-79"/>
              </a:rPr>
              <a:t> </a:t>
            </a:r>
            <a:endParaRPr lang="en-US" sz="3600" dirty="0">
              <a:solidFill>
                <a:prstClr val="black"/>
              </a:solidFill>
              <a:latin typeface="David" panose="020E0502060401010101" pitchFamily="34" charset="-79"/>
              <a:cs typeface="David" panose="020E0502060401010101" pitchFamily="34" charset="-79"/>
            </a:endParaRPr>
          </a:p>
          <a:p>
            <a:endParaRPr lang="he-IL" sz="3600"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809327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223573"/>
            <a:ext cx="8534400" cy="613139"/>
          </a:xfrm>
        </p:spPr>
        <p:txBody>
          <a:bodyPr>
            <a:noAutofit/>
          </a:bodyPr>
          <a:lstStyle/>
          <a:p>
            <a:r>
              <a:rPr lang="he-IL" sz="4800" b="1" dirty="0" smtClean="0">
                <a:solidFill>
                  <a:srgbClr val="0070C0"/>
                </a:solidFill>
                <a:latin typeface="BN Alpaca" panose="02000000000000000000" pitchFamily="2" charset="-79"/>
                <a:cs typeface="BN Alpaca" panose="02000000000000000000" pitchFamily="2" charset="-79"/>
              </a:rPr>
              <a:t>"על השחיטה"</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5" name="TextBox 4"/>
          <p:cNvSpPr txBox="1"/>
          <p:nvPr/>
        </p:nvSpPr>
        <p:spPr>
          <a:xfrm>
            <a:off x="3995936" y="1052736"/>
            <a:ext cx="4968552" cy="6740307"/>
          </a:xfrm>
          <a:prstGeom prst="rect">
            <a:avLst/>
          </a:prstGeom>
          <a:noFill/>
        </p:spPr>
        <p:txBody>
          <a:bodyPr wrap="square" rtlCol="1">
            <a:spAutoFit/>
          </a:bodyPr>
          <a:lstStyle/>
          <a:p>
            <a:r>
              <a:rPr lang="he-IL" sz="2400" dirty="0">
                <a:solidFill>
                  <a:prstClr val="black"/>
                </a:solidFill>
              </a:rPr>
              <a:t> </a:t>
            </a:r>
            <a:r>
              <a:rPr lang="he-IL" sz="2400" dirty="0">
                <a:solidFill>
                  <a:prstClr val="black"/>
                </a:solidFill>
                <a:latin typeface="David" panose="020E0502060401010101" pitchFamily="34" charset="-79"/>
                <a:cs typeface="David" panose="020E0502060401010101" pitchFamily="34" charset="-79"/>
              </a:rPr>
              <a:t>שָׁמַיִם, בַּקְּשׁוּ רַחֲמִים עָלָי!</a:t>
            </a:r>
            <a:endParaRPr lang="en-US"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latin typeface="David" panose="020E0502060401010101" pitchFamily="34" charset="-79"/>
                <a:cs typeface="David" panose="020E0502060401010101" pitchFamily="34" charset="-79"/>
              </a:rPr>
              <a:t>אִם-יֵשׁ בָּכֶם אֵל וְלָאֵל בָּכֶם נָתִיב –</a:t>
            </a:r>
            <a:endParaRPr lang="en-US"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latin typeface="David" panose="020E0502060401010101" pitchFamily="34" charset="-79"/>
                <a:cs typeface="David" panose="020E0502060401010101" pitchFamily="34" charset="-79"/>
              </a:rPr>
              <a:t>וַ אֲ נִ י   לֹא מְצָאתִיו –</a:t>
            </a:r>
            <a:endParaRPr lang="en-US"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latin typeface="David" panose="020E0502060401010101" pitchFamily="34" charset="-79"/>
                <a:cs typeface="David" panose="020E0502060401010101" pitchFamily="34" charset="-79"/>
              </a:rPr>
              <a:t>הִתְפַּלְּלוּ אַתֶּם עָלָי!</a:t>
            </a:r>
            <a:endParaRPr lang="en-US"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latin typeface="David" panose="020E0502060401010101" pitchFamily="34" charset="-79"/>
                <a:cs typeface="David" panose="020E0502060401010101" pitchFamily="34" charset="-79"/>
              </a:rPr>
              <a:t>אֲ נִ י   –   לִבִּי מֵת וְאֵין עוֹד תְּפִלָּה בִּשְׂפָתָי,</a:t>
            </a:r>
            <a:endParaRPr lang="en-US"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latin typeface="David" panose="020E0502060401010101" pitchFamily="34" charset="-79"/>
                <a:cs typeface="David" panose="020E0502060401010101" pitchFamily="34" charset="-79"/>
              </a:rPr>
              <a:t>וּכְבָר אָזְלַת יָד אַף-אֵין תִּקְוָה עוֹד –</a:t>
            </a:r>
            <a:endParaRPr lang="en-US"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latin typeface="David" panose="020E0502060401010101" pitchFamily="34" charset="-79"/>
                <a:cs typeface="David" panose="020E0502060401010101" pitchFamily="34" charset="-79"/>
              </a:rPr>
              <a:t>עַד-מָתַי, עַד-אָנָה, עַד-מָתָי?</a:t>
            </a:r>
            <a:endParaRPr lang="en-US"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latin typeface="David" panose="020E0502060401010101" pitchFamily="34" charset="-79"/>
                <a:cs typeface="David" panose="020E0502060401010101" pitchFamily="34" charset="-79"/>
              </a:rPr>
              <a:t> </a:t>
            </a:r>
            <a:endParaRPr lang="en-US" sz="2400" dirty="0">
              <a:solidFill>
                <a:prstClr val="black"/>
              </a:solidFill>
              <a:latin typeface="David" panose="020E0502060401010101" pitchFamily="34" charset="-79"/>
              <a:cs typeface="David" panose="020E0502060401010101" pitchFamily="34" charset="-79"/>
            </a:endParaRPr>
          </a:p>
          <a:p>
            <a:r>
              <a:rPr lang="he-IL" sz="2400" dirty="0" err="1">
                <a:solidFill>
                  <a:prstClr val="black"/>
                </a:solidFill>
                <a:latin typeface="David" panose="020E0502060401010101" pitchFamily="34" charset="-79"/>
                <a:cs typeface="David" panose="020E0502060401010101" pitchFamily="34" charset="-79"/>
              </a:rPr>
              <a:t>הַתַּלְיָן</a:t>
            </a:r>
            <a:r>
              <a:rPr lang="he-IL" sz="2400" dirty="0">
                <a:solidFill>
                  <a:prstClr val="black"/>
                </a:solidFill>
                <a:latin typeface="David" panose="020E0502060401010101" pitchFamily="34" charset="-79"/>
                <a:cs typeface="David" panose="020E0502060401010101" pitchFamily="34" charset="-79"/>
              </a:rPr>
              <a:t>! הֵא </a:t>
            </a:r>
            <a:r>
              <a:rPr lang="he-IL" sz="2400" dirty="0" err="1">
                <a:solidFill>
                  <a:prstClr val="black"/>
                </a:solidFill>
                <a:latin typeface="David" panose="020E0502060401010101" pitchFamily="34" charset="-79"/>
                <a:cs typeface="David" panose="020E0502060401010101" pitchFamily="34" charset="-79"/>
              </a:rPr>
              <a:t>צַוָּאר</a:t>
            </a:r>
            <a:r>
              <a:rPr lang="he-IL" sz="2400" dirty="0">
                <a:solidFill>
                  <a:prstClr val="black"/>
                </a:solidFill>
                <a:latin typeface="David" panose="020E0502060401010101" pitchFamily="34" charset="-79"/>
                <a:cs typeface="David" panose="020E0502060401010101" pitchFamily="34" charset="-79"/>
              </a:rPr>
              <a:t> – קוּם שְׁחָט!</a:t>
            </a:r>
            <a:endParaRPr lang="en-US" sz="2400" dirty="0">
              <a:solidFill>
                <a:prstClr val="black"/>
              </a:solidFill>
              <a:latin typeface="David" panose="020E0502060401010101" pitchFamily="34" charset="-79"/>
              <a:cs typeface="David" panose="020E0502060401010101" pitchFamily="34" charset="-79"/>
            </a:endParaRPr>
          </a:p>
          <a:p>
            <a:r>
              <a:rPr lang="he-IL" sz="2400" dirty="0" err="1">
                <a:solidFill>
                  <a:prstClr val="black"/>
                </a:solidFill>
                <a:latin typeface="David" panose="020E0502060401010101" pitchFamily="34" charset="-79"/>
                <a:cs typeface="David" panose="020E0502060401010101" pitchFamily="34" charset="-79"/>
              </a:rPr>
              <a:t>עָרְפֵנִי</a:t>
            </a:r>
            <a:r>
              <a:rPr lang="he-IL" sz="2400" dirty="0">
                <a:solidFill>
                  <a:prstClr val="black"/>
                </a:solidFill>
                <a:latin typeface="David" panose="020E0502060401010101" pitchFamily="34" charset="-79"/>
                <a:cs typeface="David" panose="020E0502060401010101" pitchFamily="34" charset="-79"/>
              </a:rPr>
              <a:t> כַּכֶּלֶב, לְךָ זְרֹעַ </a:t>
            </a:r>
            <a:r>
              <a:rPr lang="he-IL" sz="2400" dirty="0" err="1">
                <a:solidFill>
                  <a:prstClr val="black"/>
                </a:solidFill>
                <a:latin typeface="David" panose="020E0502060401010101" pitchFamily="34" charset="-79"/>
                <a:cs typeface="David" panose="020E0502060401010101" pitchFamily="34" charset="-79"/>
              </a:rPr>
              <a:t>עִם-קַרְדֹּם</a:t>
            </a:r>
            <a:r>
              <a:rPr lang="he-IL" sz="2400" dirty="0">
                <a:solidFill>
                  <a:prstClr val="black"/>
                </a:solidFill>
                <a:latin typeface="David" panose="020E0502060401010101" pitchFamily="34" charset="-79"/>
                <a:cs typeface="David" panose="020E0502060401010101" pitchFamily="34" charset="-79"/>
              </a:rPr>
              <a:t>,</a:t>
            </a:r>
            <a:endParaRPr lang="en-US"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latin typeface="David" panose="020E0502060401010101" pitchFamily="34" charset="-79"/>
                <a:cs typeface="David" panose="020E0502060401010101" pitchFamily="34" charset="-79"/>
              </a:rPr>
              <a:t>וְכָל-הָאָרֶץ לִי </a:t>
            </a:r>
            <a:r>
              <a:rPr lang="he-IL" sz="2400" dirty="0" err="1">
                <a:solidFill>
                  <a:prstClr val="black"/>
                </a:solidFill>
                <a:latin typeface="David" panose="020E0502060401010101" pitchFamily="34" charset="-79"/>
                <a:cs typeface="David" panose="020E0502060401010101" pitchFamily="34" charset="-79"/>
              </a:rPr>
              <a:t>גַרְדֹּם</a:t>
            </a:r>
            <a:r>
              <a:rPr lang="he-IL" sz="2400" dirty="0">
                <a:solidFill>
                  <a:prstClr val="black"/>
                </a:solidFill>
                <a:latin typeface="David" panose="020E0502060401010101" pitchFamily="34" charset="-79"/>
                <a:cs typeface="David" panose="020E0502060401010101" pitchFamily="34" charset="-79"/>
              </a:rPr>
              <a:t> –</a:t>
            </a:r>
            <a:endParaRPr lang="en-US"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latin typeface="David" panose="020E0502060401010101" pitchFamily="34" charset="-79"/>
                <a:cs typeface="David" panose="020E0502060401010101" pitchFamily="34" charset="-79"/>
              </a:rPr>
              <a:t>וַאֲנַחְנוּ – אֲנַחְנוּ הַמְעָט!</a:t>
            </a:r>
            <a:endParaRPr lang="en-US"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latin typeface="David" panose="020E0502060401010101" pitchFamily="34" charset="-79"/>
                <a:cs typeface="David" panose="020E0502060401010101" pitchFamily="34" charset="-79"/>
              </a:rPr>
              <a:t>דָּמִי מֻתָּר – הַךְ </a:t>
            </a:r>
            <a:r>
              <a:rPr lang="he-IL" sz="2400" dirty="0" err="1">
                <a:solidFill>
                  <a:prstClr val="black"/>
                </a:solidFill>
                <a:latin typeface="David" panose="020E0502060401010101" pitchFamily="34" charset="-79"/>
                <a:cs typeface="David" panose="020E0502060401010101" pitchFamily="34" charset="-79"/>
              </a:rPr>
              <a:t>קָדְקֹד</a:t>
            </a:r>
            <a:r>
              <a:rPr lang="he-IL" sz="2400" dirty="0">
                <a:solidFill>
                  <a:prstClr val="black"/>
                </a:solidFill>
                <a:latin typeface="David" panose="020E0502060401010101" pitchFamily="34" charset="-79"/>
                <a:cs typeface="David" panose="020E0502060401010101" pitchFamily="34" charset="-79"/>
              </a:rPr>
              <a:t>, וִיזַנֵּק דַּם רֶצַח,</a:t>
            </a:r>
            <a:endParaRPr lang="en-US"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latin typeface="David" panose="020E0502060401010101" pitchFamily="34" charset="-79"/>
                <a:cs typeface="David" panose="020E0502060401010101" pitchFamily="34" charset="-79"/>
              </a:rPr>
              <a:t>דַּם יוֹנֵק וָשָׂב </a:t>
            </a:r>
            <a:r>
              <a:rPr lang="he-IL" sz="2400" dirty="0" err="1">
                <a:solidFill>
                  <a:prstClr val="black"/>
                </a:solidFill>
                <a:latin typeface="David" panose="020E0502060401010101" pitchFamily="34" charset="-79"/>
                <a:cs typeface="David" panose="020E0502060401010101" pitchFamily="34" charset="-79"/>
              </a:rPr>
              <a:t>עַל-כֻּתָּנְתְּך</a:t>
            </a:r>
            <a:r>
              <a:rPr lang="he-IL" sz="2400" dirty="0">
                <a:solidFill>
                  <a:prstClr val="black"/>
                </a:solidFill>
                <a:latin typeface="David" panose="020E0502060401010101" pitchFamily="34" charset="-79"/>
                <a:cs typeface="David" panose="020E0502060401010101" pitchFamily="34" charset="-79"/>
              </a:rPr>
              <a:t>ָ –</a:t>
            </a:r>
            <a:endParaRPr lang="en-US"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latin typeface="David" panose="020E0502060401010101" pitchFamily="34" charset="-79"/>
                <a:cs typeface="David" panose="020E0502060401010101" pitchFamily="34" charset="-79"/>
              </a:rPr>
              <a:t>וְלֹא </a:t>
            </a:r>
            <a:r>
              <a:rPr lang="he-IL" sz="2400" dirty="0" err="1">
                <a:solidFill>
                  <a:prstClr val="black"/>
                </a:solidFill>
                <a:latin typeface="David" panose="020E0502060401010101" pitchFamily="34" charset="-79"/>
                <a:cs typeface="David" panose="020E0502060401010101" pitchFamily="34" charset="-79"/>
              </a:rPr>
              <a:t>יִמַּח</a:t>
            </a:r>
            <a:r>
              <a:rPr lang="he-IL" sz="2400" dirty="0">
                <a:solidFill>
                  <a:prstClr val="black"/>
                </a:solidFill>
                <a:latin typeface="David" panose="020E0502060401010101" pitchFamily="34" charset="-79"/>
                <a:cs typeface="David" panose="020E0502060401010101" pitchFamily="34" charset="-79"/>
              </a:rPr>
              <a:t> לָנֶצַח, לָנֶצַח.</a:t>
            </a:r>
            <a:endParaRPr lang="en-US"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rPr>
              <a:t> </a:t>
            </a:r>
          </a:p>
          <a:p>
            <a:r>
              <a:rPr lang="he-IL" sz="2400" dirty="0">
                <a:solidFill>
                  <a:prstClr val="black"/>
                </a:solidFill>
              </a:rPr>
              <a:t> </a:t>
            </a:r>
          </a:p>
          <a:p>
            <a:endParaRPr lang="he-IL" sz="2400" dirty="0">
              <a:solidFill>
                <a:prstClr val="black"/>
              </a:solidFill>
            </a:endParaRPr>
          </a:p>
        </p:txBody>
      </p:sp>
      <p:sp>
        <p:nvSpPr>
          <p:cNvPr id="7" name="TextBox 6"/>
          <p:cNvSpPr txBox="1"/>
          <p:nvPr/>
        </p:nvSpPr>
        <p:spPr>
          <a:xfrm>
            <a:off x="0" y="1052735"/>
            <a:ext cx="4103440" cy="6740307"/>
          </a:xfrm>
          <a:prstGeom prst="rect">
            <a:avLst/>
          </a:prstGeom>
          <a:noFill/>
        </p:spPr>
        <p:txBody>
          <a:bodyPr wrap="square" rtlCol="1">
            <a:spAutoFit/>
          </a:bodyPr>
          <a:lstStyle/>
          <a:p>
            <a:r>
              <a:rPr lang="he-IL" sz="2400" dirty="0">
                <a:solidFill>
                  <a:prstClr val="black"/>
                </a:solidFill>
                <a:latin typeface="David" panose="020E0502060401010101" pitchFamily="34" charset="-79"/>
                <a:cs typeface="David" panose="020E0502060401010101" pitchFamily="34" charset="-79"/>
              </a:rPr>
              <a:t>וְאִם יֶשׁ-צֶדֶק – </a:t>
            </a:r>
            <a:r>
              <a:rPr lang="he-IL" sz="2400" dirty="0" err="1">
                <a:solidFill>
                  <a:prstClr val="black"/>
                </a:solidFill>
                <a:latin typeface="David" panose="020E0502060401010101" pitchFamily="34" charset="-79"/>
                <a:cs typeface="David" panose="020E0502060401010101" pitchFamily="34" charset="-79"/>
              </a:rPr>
              <a:t>יוֹפַע</a:t>
            </a:r>
            <a:r>
              <a:rPr lang="he-IL" sz="2400" dirty="0">
                <a:solidFill>
                  <a:prstClr val="black"/>
                </a:solidFill>
                <a:latin typeface="David" panose="020E0502060401010101" pitchFamily="34" charset="-79"/>
                <a:cs typeface="David" panose="020E0502060401010101" pitchFamily="34" charset="-79"/>
              </a:rPr>
              <a:t> מִיָּד!</a:t>
            </a:r>
          </a:p>
          <a:p>
            <a:r>
              <a:rPr lang="he-IL" sz="2400" dirty="0">
                <a:solidFill>
                  <a:prstClr val="black"/>
                </a:solidFill>
                <a:latin typeface="David" panose="020E0502060401010101" pitchFamily="34" charset="-79"/>
                <a:cs typeface="David" panose="020E0502060401010101" pitchFamily="34" charset="-79"/>
              </a:rPr>
              <a:t>אַךְ אִם-אַחֲרֵי </a:t>
            </a:r>
            <a:r>
              <a:rPr lang="he-IL" sz="2400" dirty="0" err="1">
                <a:solidFill>
                  <a:prstClr val="black"/>
                </a:solidFill>
                <a:latin typeface="David" panose="020E0502060401010101" pitchFamily="34" charset="-79"/>
                <a:cs typeface="David" panose="020E0502060401010101" pitchFamily="34" charset="-79"/>
              </a:rPr>
              <a:t>הִשָּׁמְדִי</a:t>
            </a:r>
            <a:r>
              <a:rPr lang="he-IL" sz="2400" dirty="0">
                <a:solidFill>
                  <a:prstClr val="black"/>
                </a:solidFill>
                <a:latin typeface="David" panose="020E0502060401010101" pitchFamily="34" charset="-79"/>
                <a:cs typeface="David" panose="020E0502060401010101" pitchFamily="34" charset="-79"/>
              </a:rPr>
              <a:t> מִתַּחַת רָקִיעַ</a:t>
            </a:r>
          </a:p>
          <a:p>
            <a:r>
              <a:rPr lang="he-IL" sz="2400" dirty="0">
                <a:solidFill>
                  <a:prstClr val="black"/>
                </a:solidFill>
                <a:latin typeface="David" panose="020E0502060401010101" pitchFamily="34" charset="-79"/>
                <a:cs typeface="David" panose="020E0502060401010101" pitchFamily="34" charset="-79"/>
              </a:rPr>
              <a:t>הַצֶּדֶק יוֹפִיעַ –</a:t>
            </a:r>
          </a:p>
          <a:p>
            <a:r>
              <a:rPr lang="he-IL" sz="2400" dirty="0">
                <a:solidFill>
                  <a:prstClr val="black"/>
                </a:solidFill>
                <a:latin typeface="David" panose="020E0502060401010101" pitchFamily="34" charset="-79"/>
                <a:cs typeface="David" panose="020E0502060401010101" pitchFamily="34" charset="-79"/>
              </a:rPr>
              <a:t>יְמֻגַּר-נָא כִסְאוֹ לָעַד!</a:t>
            </a:r>
          </a:p>
          <a:p>
            <a:r>
              <a:rPr lang="he-IL" sz="2400" dirty="0">
                <a:solidFill>
                  <a:prstClr val="black"/>
                </a:solidFill>
                <a:latin typeface="David" panose="020E0502060401010101" pitchFamily="34" charset="-79"/>
                <a:cs typeface="David" panose="020E0502060401010101" pitchFamily="34" charset="-79"/>
              </a:rPr>
              <a:t>וּבְרֶשַׁע עוֹלָמִים שָׁמַיִם </a:t>
            </a:r>
            <a:r>
              <a:rPr lang="he-IL" sz="2400" dirty="0" err="1">
                <a:solidFill>
                  <a:prstClr val="black"/>
                </a:solidFill>
                <a:latin typeface="David" panose="020E0502060401010101" pitchFamily="34" charset="-79"/>
                <a:cs typeface="David" panose="020E0502060401010101" pitchFamily="34" charset="-79"/>
              </a:rPr>
              <a:t>יִמָּקּו</a:t>
            </a:r>
            <a:r>
              <a:rPr lang="he-IL" sz="2400" dirty="0">
                <a:solidFill>
                  <a:prstClr val="black"/>
                </a:solidFill>
                <a:latin typeface="David" panose="020E0502060401010101" pitchFamily="34" charset="-79"/>
                <a:cs typeface="David" panose="020E0502060401010101" pitchFamily="34" charset="-79"/>
              </a:rPr>
              <a:t>ּ;</a:t>
            </a:r>
          </a:p>
          <a:p>
            <a:r>
              <a:rPr lang="he-IL" sz="2400" dirty="0">
                <a:solidFill>
                  <a:prstClr val="black"/>
                </a:solidFill>
                <a:latin typeface="David" panose="020E0502060401010101" pitchFamily="34" charset="-79"/>
                <a:cs typeface="David" panose="020E0502060401010101" pitchFamily="34" charset="-79"/>
              </a:rPr>
              <a:t>אַף-אַתֶּם לְכוּ, זֵדִים, בַּחֲמַסְכֶם זֶה</a:t>
            </a:r>
          </a:p>
          <a:p>
            <a:r>
              <a:rPr lang="he-IL" sz="2400" dirty="0">
                <a:solidFill>
                  <a:prstClr val="black"/>
                </a:solidFill>
                <a:latin typeface="David" panose="020E0502060401010101" pitchFamily="34" charset="-79"/>
                <a:cs typeface="David" panose="020E0502060401010101" pitchFamily="34" charset="-79"/>
              </a:rPr>
              <a:t>וּבְדִמְכֶם חֲיוּ </a:t>
            </a:r>
            <a:r>
              <a:rPr lang="he-IL" sz="2400" dirty="0" err="1">
                <a:solidFill>
                  <a:prstClr val="black"/>
                </a:solidFill>
                <a:latin typeface="David" panose="020E0502060401010101" pitchFamily="34" charset="-79"/>
                <a:cs typeface="David" panose="020E0502060401010101" pitchFamily="34" charset="-79"/>
              </a:rPr>
              <a:t>וְהִנָּקו</a:t>
            </a:r>
            <a:r>
              <a:rPr lang="he-IL" sz="2400" dirty="0">
                <a:solidFill>
                  <a:prstClr val="black"/>
                </a:solidFill>
                <a:latin typeface="David" panose="020E0502060401010101" pitchFamily="34" charset="-79"/>
                <a:cs typeface="David" panose="020E0502060401010101" pitchFamily="34" charset="-79"/>
              </a:rPr>
              <a:t>ּ.</a:t>
            </a:r>
          </a:p>
          <a:p>
            <a:r>
              <a:rPr lang="he-IL" sz="2400" dirty="0">
                <a:solidFill>
                  <a:prstClr val="black"/>
                </a:solidFill>
                <a:latin typeface="David" panose="020E0502060401010101" pitchFamily="34" charset="-79"/>
                <a:cs typeface="David" panose="020E0502060401010101" pitchFamily="34" charset="-79"/>
              </a:rPr>
              <a:t> </a:t>
            </a:r>
          </a:p>
          <a:p>
            <a:r>
              <a:rPr lang="he-IL" sz="2400" dirty="0">
                <a:solidFill>
                  <a:prstClr val="black"/>
                </a:solidFill>
                <a:latin typeface="David" panose="020E0502060401010101" pitchFamily="34" charset="-79"/>
                <a:cs typeface="David" panose="020E0502060401010101" pitchFamily="34" charset="-79"/>
              </a:rPr>
              <a:t>וְאָרוּר הָאוֹמֵר: נְקֹם!</a:t>
            </a:r>
          </a:p>
          <a:p>
            <a:r>
              <a:rPr lang="he-IL" sz="2400" dirty="0">
                <a:solidFill>
                  <a:prstClr val="black"/>
                </a:solidFill>
                <a:latin typeface="David" panose="020E0502060401010101" pitchFamily="34" charset="-79"/>
                <a:cs typeface="David" panose="020E0502060401010101" pitchFamily="34" charset="-79"/>
              </a:rPr>
              <a:t>נְקָמָה כָזֹאת, נִקְמַת דַּם יֶלֶד קָטָן</a:t>
            </a:r>
          </a:p>
          <a:p>
            <a:r>
              <a:rPr lang="he-IL" sz="2400" dirty="0">
                <a:solidFill>
                  <a:prstClr val="black"/>
                </a:solidFill>
                <a:latin typeface="David" panose="020E0502060401010101" pitchFamily="34" charset="-79"/>
                <a:cs typeface="David" panose="020E0502060401010101" pitchFamily="34" charset="-79"/>
              </a:rPr>
              <a:t>עוֹד לֹא-בָרָא הַשָּׂטָן –</a:t>
            </a:r>
          </a:p>
          <a:p>
            <a:r>
              <a:rPr lang="he-IL" sz="2400" dirty="0">
                <a:solidFill>
                  <a:prstClr val="black"/>
                </a:solidFill>
                <a:latin typeface="David" panose="020E0502060401010101" pitchFamily="34" charset="-79"/>
                <a:cs typeface="David" panose="020E0502060401010101" pitchFamily="34" charset="-79"/>
              </a:rPr>
              <a:t>וְיִקֹּב הַדָּם אֶת-הַתְּהוֹם!</a:t>
            </a:r>
          </a:p>
          <a:p>
            <a:r>
              <a:rPr lang="he-IL" sz="2400" dirty="0">
                <a:solidFill>
                  <a:prstClr val="black"/>
                </a:solidFill>
                <a:latin typeface="David" panose="020E0502060401010101" pitchFamily="34" charset="-79"/>
                <a:cs typeface="David" panose="020E0502060401010101" pitchFamily="34" charset="-79"/>
              </a:rPr>
              <a:t>יִקֹּב הַדָּם עַד </a:t>
            </a:r>
            <a:r>
              <a:rPr lang="he-IL" sz="2400" dirty="0" err="1">
                <a:solidFill>
                  <a:prstClr val="black"/>
                </a:solidFill>
                <a:latin typeface="David" panose="020E0502060401010101" pitchFamily="34" charset="-79"/>
                <a:cs typeface="David" panose="020E0502060401010101" pitchFamily="34" charset="-79"/>
              </a:rPr>
              <a:t>תְּהֹמוֹת</a:t>
            </a:r>
            <a:r>
              <a:rPr lang="he-IL" sz="2400" dirty="0">
                <a:solidFill>
                  <a:prstClr val="black"/>
                </a:solidFill>
                <a:latin typeface="David" panose="020E0502060401010101" pitchFamily="34" charset="-79"/>
                <a:cs typeface="David" panose="020E0502060401010101" pitchFamily="34" charset="-79"/>
              </a:rPr>
              <a:t> מַחֲשַׁכִּים,</a:t>
            </a:r>
          </a:p>
          <a:p>
            <a:r>
              <a:rPr lang="he-IL" sz="2400" dirty="0">
                <a:solidFill>
                  <a:prstClr val="black"/>
                </a:solidFill>
                <a:latin typeface="David" panose="020E0502060401010101" pitchFamily="34" charset="-79"/>
                <a:cs typeface="David" panose="020E0502060401010101" pitchFamily="34" charset="-79"/>
              </a:rPr>
              <a:t>וְאָכַל בַּחֹשֶׁךְ וְחָתַר שָׁם</a:t>
            </a:r>
          </a:p>
          <a:p>
            <a:r>
              <a:rPr lang="he-IL" sz="2400" dirty="0">
                <a:solidFill>
                  <a:prstClr val="black"/>
                </a:solidFill>
                <a:latin typeface="David" panose="020E0502060401010101" pitchFamily="34" charset="-79"/>
                <a:cs typeface="David" panose="020E0502060401010101" pitchFamily="34" charset="-79"/>
              </a:rPr>
              <a:t>כָּל-מוֹסְדוֹת הָאָרֶץ הַנְּמַקִּים.</a:t>
            </a:r>
          </a:p>
          <a:p>
            <a:r>
              <a:rPr lang="he-IL" sz="2400" dirty="0">
                <a:solidFill>
                  <a:prstClr val="black"/>
                </a:solidFill>
                <a:latin typeface="David" panose="020E0502060401010101" pitchFamily="34" charset="-79"/>
                <a:cs typeface="David" panose="020E0502060401010101" pitchFamily="34" charset="-79"/>
              </a:rPr>
              <a:t> </a:t>
            </a:r>
          </a:p>
          <a:p>
            <a:r>
              <a:rPr lang="he-IL" sz="2400" dirty="0">
                <a:solidFill>
                  <a:prstClr val="black"/>
                </a:solidFill>
                <a:latin typeface="David" panose="020E0502060401010101" pitchFamily="34" charset="-79"/>
                <a:cs typeface="David" panose="020E0502060401010101" pitchFamily="34" charset="-79"/>
              </a:rPr>
              <a:t/>
            </a:r>
            <a:br>
              <a:rPr lang="he-IL" sz="2400" dirty="0">
                <a:solidFill>
                  <a:prstClr val="black"/>
                </a:solidFill>
                <a:latin typeface="David" panose="020E0502060401010101" pitchFamily="34" charset="-79"/>
                <a:cs typeface="David" panose="020E0502060401010101" pitchFamily="34" charset="-79"/>
              </a:rPr>
            </a:br>
            <a:endParaRPr lang="he-IL" sz="2400"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164211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223573"/>
            <a:ext cx="8534400" cy="469123"/>
          </a:xfrm>
        </p:spPr>
        <p:txBody>
          <a:bodyPr>
            <a:noAutofit/>
          </a:bodyPr>
          <a:lstStyle/>
          <a:p>
            <a:r>
              <a:rPr lang="he-IL" sz="4800" b="1" dirty="0" smtClean="0">
                <a:solidFill>
                  <a:srgbClr val="0070C0"/>
                </a:solidFill>
                <a:latin typeface="BN Alpaca" panose="02000000000000000000" pitchFamily="2" charset="-79"/>
                <a:cs typeface="BN Alpaca" panose="02000000000000000000" pitchFamily="2" charset="-79"/>
              </a:rPr>
              <a:t>פירושי מילים</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3" name="TextBox 2"/>
          <p:cNvSpPr txBox="1"/>
          <p:nvPr/>
        </p:nvSpPr>
        <p:spPr>
          <a:xfrm>
            <a:off x="4572000" y="764704"/>
            <a:ext cx="4392488" cy="8494633"/>
          </a:xfrm>
          <a:prstGeom prst="rect">
            <a:avLst/>
          </a:prstGeom>
          <a:noFill/>
        </p:spPr>
        <p:txBody>
          <a:bodyPr wrap="square" rtlCol="1">
            <a:spAutoFit/>
          </a:bodyPr>
          <a:lstStyle/>
          <a:p>
            <a:pPr marL="285750" indent="-285750">
              <a:buFont typeface="Arial" panose="020B0604020202020204" pitchFamily="34" charset="0"/>
              <a:buChar char="•"/>
            </a:pPr>
            <a:r>
              <a:rPr lang="he-IL" sz="2600" dirty="0">
                <a:solidFill>
                  <a:prstClr val="black"/>
                </a:solidFill>
                <a:latin typeface="David" panose="020E0502060401010101" pitchFamily="34" charset="-79"/>
                <a:cs typeface="David" panose="020E0502060401010101" pitchFamily="34" charset="-79"/>
              </a:rPr>
              <a:t>נתיב – דרך, שביל.</a:t>
            </a:r>
          </a:p>
          <a:p>
            <a:endParaRPr lang="he-IL" sz="2600" dirty="0">
              <a:solidFill>
                <a:prstClr val="black"/>
              </a:solidFill>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r>
              <a:rPr lang="he-IL" sz="2600" dirty="0">
                <a:solidFill>
                  <a:prstClr val="black"/>
                </a:solidFill>
                <a:latin typeface="David" panose="020E0502060401010101" pitchFamily="34" charset="-79"/>
                <a:cs typeface="David" panose="020E0502060401010101" pitchFamily="34" charset="-79"/>
              </a:rPr>
              <a:t>אזלת יד -  העדר יכולת, חולשה</a:t>
            </a:r>
          </a:p>
          <a:p>
            <a:endParaRPr lang="he-IL" sz="2600" dirty="0">
              <a:solidFill>
                <a:prstClr val="black"/>
              </a:solidFill>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r>
              <a:rPr lang="he-IL" sz="2600" dirty="0" err="1">
                <a:solidFill>
                  <a:prstClr val="black"/>
                </a:solidFill>
                <a:latin typeface="David" panose="020E0502060401010101" pitchFamily="34" charset="-79"/>
                <a:cs typeface="David" panose="020E0502060401010101" pitchFamily="34" charset="-79"/>
              </a:rPr>
              <a:t>קַרְדֹּם</a:t>
            </a:r>
            <a:r>
              <a:rPr lang="he-IL" sz="2600" dirty="0">
                <a:solidFill>
                  <a:prstClr val="black"/>
                </a:solidFill>
                <a:latin typeface="David" panose="020E0502060401010101" pitchFamily="34" charset="-79"/>
                <a:cs typeface="David" panose="020E0502060401010101" pitchFamily="34" charset="-79"/>
              </a:rPr>
              <a:t> – גרזן.</a:t>
            </a:r>
          </a:p>
          <a:p>
            <a:endParaRPr lang="he-IL" sz="2600" dirty="0">
              <a:solidFill>
                <a:prstClr val="black"/>
              </a:solidFill>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r>
              <a:rPr lang="he-IL" sz="2600" dirty="0" err="1">
                <a:solidFill>
                  <a:prstClr val="black"/>
                </a:solidFill>
                <a:latin typeface="David" panose="020E0502060401010101" pitchFamily="34" charset="-79"/>
                <a:cs typeface="David" panose="020E0502060401010101" pitchFamily="34" charset="-79"/>
              </a:rPr>
              <a:t>גַרְדֹּם</a:t>
            </a:r>
            <a:r>
              <a:rPr lang="he-IL" sz="2600" dirty="0">
                <a:solidFill>
                  <a:prstClr val="black"/>
                </a:solidFill>
                <a:latin typeface="David" panose="020E0502060401010101" pitchFamily="34" charset="-79"/>
                <a:cs typeface="David" panose="020E0502060401010101" pitchFamily="34" charset="-79"/>
              </a:rPr>
              <a:t> – מקום ההוצאה להורג.</a:t>
            </a:r>
          </a:p>
          <a:p>
            <a:endParaRPr lang="he-IL" sz="2600" dirty="0">
              <a:solidFill>
                <a:prstClr val="black"/>
              </a:solidFill>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r>
              <a:rPr lang="he-IL" sz="2600" dirty="0">
                <a:solidFill>
                  <a:prstClr val="black"/>
                </a:solidFill>
                <a:latin typeface="David" panose="020E0502060401010101" pitchFamily="34" charset="-79"/>
                <a:cs typeface="David" panose="020E0502060401010101" pitchFamily="34" charset="-79"/>
              </a:rPr>
              <a:t>הך – הכה.</a:t>
            </a:r>
          </a:p>
          <a:p>
            <a:endParaRPr lang="he-IL" sz="2600" dirty="0">
              <a:solidFill>
                <a:prstClr val="black"/>
              </a:solidFill>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r>
              <a:rPr lang="he-IL" sz="2600" dirty="0">
                <a:solidFill>
                  <a:prstClr val="black"/>
                </a:solidFill>
                <a:latin typeface="David" panose="020E0502060401010101" pitchFamily="34" charset="-79"/>
                <a:cs typeface="David" panose="020E0502060401010101" pitchFamily="34" charset="-79"/>
              </a:rPr>
              <a:t>יונק – תינוק.</a:t>
            </a:r>
          </a:p>
          <a:p>
            <a:endParaRPr lang="he-IL" sz="2600" dirty="0">
              <a:solidFill>
                <a:prstClr val="black"/>
              </a:solidFill>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r>
              <a:rPr lang="he-IL" sz="2600" dirty="0">
                <a:solidFill>
                  <a:prstClr val="black"/>
                </a:solidFill>
                <a:latin typeface="David" panose="020E0502060401010101" pitchFamily="34" charset="-79"/>
                <a:cs typeface="David" panose="020E0502060401010101" pitchFamily="34" charset="-79"/>
              </a:rPr>
              <a:t>שב – זקן</a:t>
            </a:r>
          </a:p>
          <a:p>
            <a:endParaRPr lang="he-IL" sz="2600" dirty="0">
              <a:solidFill>
                <a:prstClr val="black"/>
              </a:solidFill>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r>
              <a:rPr lang="he-IL" sz="2600" dirty="0" err="1">
                <a:solidFill>
                  <a:prstClr val="black"/>
                </a:solidFill>
                <a:latin typeface="David" panose="020E0502060401010101" pitchFamily="34" charset="-79"/>
                <a:cs typeface="David" panose="020E0502060401010101" pitchFamily="34" charset="-79"/>
              </a:rPr>
              <a:t>יִמַּח</a:t>
            </a:r>
            <a:r>
              <a:rPr lang="he-IL" sz="2600" dirty="0">
                <a:solidFill>
                  <a:prstClr val="black"/>
                </a:solidFill>
                <a:latin typeface="David" panose="020E0502060401010101" pitchFamily="34" charset="-79"/>
                <a:cs typeface="David" panose="020E0502060401010101" pitchFamily="34" charset="-79"/>
              </a:rPr>
              <a:t> – יימחק.</a:t>
            </a:r>
          </a:p>
          <a:p>
            <a:endParaRPr lang="he-IL" sz="2600" dirty="0">
              <a:solidFill>
                <a:prstClr val="black"/>
              </a:solidFill>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endParaRPr lang="he-IL" sz="2600" dirty="0">
              <a:solidFill>
                <a:prstClr val="black"/>
              </a:solidFill>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endParaRPr lang="he-IL" sz="2600" dirty="0">
              <a:solidFill>
                <a:prstClr val="black"/>
              </a:solidFill>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endParaRPr lang="he-IL" sz="2600" dirty="0">
              <a:solidFill>
                <a:prstClr val="black"/>
              </a:solidFill>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endParaRPr lang="he-IL" sz="2600" dirty="0">
              <a:solidFill>
                <a:prstClr val="black"/>
              </a:solidFill>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endParaRPr lang="he-IL" sz="2600" dirty="0">
              <a:solidFill>
                <a:prstClr val="black"/>
              </a:solidFill>
              <a:latin typeface="David" panose="020E0502060401010101" pitchFamily="34" charset="-79"/>
              <a:cs typeface="David" panose="020E0502060401010101" pitchFamily="34" charset="-79"/>
            </a:endParaRPr>
          </a:p>
        </p:txBody>
      </p:sp>
      <p:sp>
        <p:nvSpPr>
          <p:cNvPr id="6" name="TextBox 5"/>
          <p:cNvSpPr txBox="1"/>
          <p:nvPr/>
        </p:nvSpPr>
        <p:spPr>
          <a:xfrm>
            <a:off x="107504" y="672360"/>
            <a:ext cx="3960440" cy="7725192"/>
          </a:xfrm>
          <a:prstGeom prst="rect">
            <a:avLst/>
          </a:prstGeom>
          <a:noFill/>
        </p:spPr>
        <p:txBody>
          <a:bodyPr wrap="square" rtlCol="1">
            <a:spAutoFit/>
          </a:bodyPr>
          <a:lstStyle/>
          <a:p>
            <a:pPr marL="285750" indent="-285750">
              <a:buFont typeface="Arial" panose="020B0604020202020204" pitchFamily="34" charset="0"/>
              <a:buChar char="•"/>
            </a:pPr>
            <a:r>
              <a:rPr lang="he-IL" sz="2600" dirty="0">
                <a:solidFill>
                  <a:prstClr val="black"/>
                </a:solidFill>
                <a:latin typeface="David" panose="020E0502060401010101" pitchFamily="34" charset="-79"/>
                <a:cs typeface="David" panose="020E0502060401010101" pitchFamily="34" charset="-79"/>
              </a:rPr>
              <a:t>יְמֻגַּר – יושמד.</a:t>
            </a:r>
          </a:p>
          <a:p>
            <a:endParaRPr lang="he-IL" sz="2600" dirty="0">
              <a:solidFill>
                <a:prstClr val="black"/>
              </a:solidFill>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r>
              <a:rPr lang="he-IL" sz="2600" dirty="0" err="1">
                <a:solidFill>
                  <a:prstClr val="black"/>
                </a:solidFill>
                <a:latin typeface="David" panose="020E0502060401010101" pitchFamily="34" charset="-79"/>
                <a:cs typeface="David" panose="020E0502060401010101" pitchFamily="34" charset="-79"/>
              </a:rPr>
              <a:t>יִמָּקּו</a:t>
            </a:r>
            <a:r>
              <a:rPr lang="he-IL" sz="2600" dirty="0">
                <a:solidFill>
                  <a:prstClr val="black"/>
                </a:solidFill>
                <a:latin typeface="David" panose="020E0502060401010101" pitchFamily="34" charset="-79"/>
                <a:cs typeface="David" panose="020E0502060401010101" pitchFamily="34" charset="-79"/>
              </a:rPr>
              <a:t>ּ – יירקבו.</a:t>
            </a:r>
          </a:p>
          <a:p>
            <a:endParaRPr lang="he-IL" sz="2600" dirty="0">
              <a:solidFill>
                <a:prstClr val="black"/>
              </a:solidFill>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r>
              <a:rPr lang="he-IL" sz="2600" dirty="0">
                <a:solidFill>
                  <a:prstClr val="black"/>
                </a:solidFill>
                <a:latin typeface="David" panose="020E0502060401010101" pitchFamily="34" charset="-79"/>
                <a:cs typeface="David" panose="020E0502060401010101" pitchFamily="34" charset="-79"/>
              </a:rPr>
              <a:t>זֵדִים – רשעים.</a:t>
            </a:r>
          </a:p>
          <a:p>
            <a:endParaRPr lang="he-IL" sz="2600" dirty="0">
              <a:solidFill>
                <a:prstClr val="black"/>
              </a:solidFill>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r>
              <a:rPr lang="he-IL" sz="2600" dirty="0" err="1">
                <a:solidFill>
                  <a:prstClr val="black"/>
                </a:solidFill>
                <a:latin typeface="David" panose="020E0502060401010101" pitchFamily="34" charset="-79"/>
                <a:cs typeface="David" panose="020E0502060401010101" pitchFamily="34" charset="-79"/>
              </a:rPr>
              <a:t>חֲמַסְכֶם</a:t>
            </a:r>
            <a:r>
              <a:rPr lang="he-IL" sz="2600" dirty="0">
                <a:solidFill>
                  <a:prstClr val="black"/>
                </a:solidFill>
                <a:latin typeface="David" panose="020E0502060401010101" pitchFamily="34" charset="-79"/>
                <a:cs typeface="David" panose="020E0502060401010101" pitchFamily="34" charset="-79"/>
              </a:rPr>
              <a:t> – הרשע שלכם.</a:t>
            </a:r>
          </a:p>
          <a:p>
            <a:pPr marL="80962"/>
            <a:endParaRPr lang="he-IL" sz="2600" dirty="0">
              <a:solidFill>
                <a:prstClr val="black"/>
              </a:solidFill>
              <a:latin typeface="David" panose="020E0502060401010101" pitchFamily="34" charset="-79"/>
              <a:cs typeface="David" panose="020E0502060401010101" pitchFamily="34" charset="-79"/>
            </a:endParaRPr>
          </a:p>
          <a:p>
            <a:pPr marL="88900" indent="-7938">
              <a:buFont typeface="Arial" panose="020B0604020202020204" pitchFamily="34" charset="0"/>
              <a:buChar char="•"/>
            </a:pPr>
            <a:r>
              <a:rPr lang="he-IL" sz="2600" dirty="0" err="1">
                <a:solidFill>
                  <a:prstClr val="black"/>
                </a:solidFill>
                <a:latin typeface="David" panose="020E0502060401010101" pitchFamily="34" charset="-79"/>
                <a:cs typeface="David" panose="020E0502060401010101" pitchFamily="34" charset="-79"/>
              </a:rPr>
              <a:t>הִנָּקו</a:t>
            </a:r>
            <a:r>
              <a:rPr lang="he-IL" sz="2600" dirty="0">
                <a:solidFill>
                  <a:prstClr val="black"/>
                </a:solidFill>
                <a:latin typeface="David" panose="020E0502060401010101" pitchFamily="34" charset="-79"/>
                <a:cs typeface="David" panose="020E0502060401010101" pitchFamily="34" charset="-79"/>
              </a:rPr>
              <a:t>ּ – מהמילה לינוק</a:t>
            </a:r>
          </a:p>
          <a:p>
            <a:pPr marL="80962"/>
            <a:endParaRPr lang="he-IL" sz="2600" dirty="0">
              <a:solidFill>
                <a:prstClr val="black"/>
              </a:solidFill>
              <a:latin typeface="David" panose="020E0502060401010101" pitchFamily="34" charset="-79"/>
              <a:cs typeface="David" panose="020E0502060401010101" pitchFamily="34" charset="-79"/>
            </a:endParaRPr>
          </a:p>
          <a:p>
            <a:pPr marL="88900" indent="-7938">
              <a:buFont typeface="Arial" panose="020B0604020202020204" pitchFamily="34" charset="0"/>
              <a:buChar char="•"/>
            </a:pPr>
            <a:r>
              <a:rPr lang="he-IL" sz="2600" dirty="0">
                <a:solidFill>
                  <a:prstClr val="black"/>
                </a:solidFill>
                <a:latin typeface="David" panose="020E0502060401010101" pitchFamily="34" charset="-79"/>
                <a:cs typeface="David" panose="020E0502060401010101" pitchFamily="34" charset="-79"/>
              </a:rPr>
              <a:t>יִקֹּב – יחדור, יעשה חור.</a:t>
            </a:r>
          </a:p>
          <a:p>
            <a:pPr marL="88900" indent="-7938">
              <a:buFont typeface="Arial" panose="020B0604020202020204" pitchFamily="34" charset="0"/>
              <a:buChar char="•"/>
            </a:pPr>
            <a:endParaRPr lang="he-IL" sz="2600" dirty="0">
              <a:solidFill>
                <a:prstClr val="black"/>
              </a:solidFill>
              <a:latin typeface="David" panose="020E0502060401010101" pitchFamily="34" charset="-79"/>
              <a:cs typeface="David" panose="020E0502060401010101" pitchFamily="34" charset="-79"/>
            </a:endParaRPr>
          </a:p>
          <a:p>
            <a:pPr marL="88900" indent="-7938">
              <a:buFont typeface="Arial" panose="020B0604020202020204" pitchFamily="34" charset="0"/>
              <a:buChar char="•"/>
            </a:pPr>
            <a:r>
              <a:rPr lang="he-IL" sz="2600" dirty="0">
                <a:solidFill>
                  <a:prstClr val="black"/>
                </a:solidFill>
                <a:latin typeface="David" panose="020E0502060401010101" pitchFamily="34" charset="-79"/>
                <a:cs typeface="David" panose="020E0502060401010101" pitchFamily="34" charset="-79"/>
              </a:rPr>
              <a:t>מַחֲשַׁכִּים – אפלים, חשוכים.</a:t>
            </a:r>
          </a:p>
          <a:p>
            <a:pPr marL="88900" indent="-7938">
              <a:buFont typeface="Arial" panose="020B0604020202020204" pitchFamily="34" charset="0"/>
              <a:buChar char="•"/>
            </a:pPr>
            <a:endParaRPr lang="he-IL" sz="2600" dirty="0">
              <a:solidFill>
                <a:prstClr val="black"/>
              </a:solidFill>
              <a:latin typeface="David" panose="020E0502060401010101" pitchFamily="34" charset="-79"/>
              <a:cs typeface="David" panose="020E0502060401010101" pitchFamily="34" charset="-79"/>
            </a:endParaRPr>
          </a:p>
          <a:p>
            <a:pPr marL="88900" indent="-7938">
              <a:buFont typeface="Arial" panose="020B0604020202020204" pitchFamily="34" charset="0"/>
              <a:buChar char="•"/>
            </a:pPr>
            <a:r>
              <a:rPr lang="he-IL" sz="2800" dirty="0">
                <a:solidFill>
                  <a:prstClr val="black"/>
                </a:solidFill>
                <a:latin typeface="David" panose="020E0502060401010101" pitchFamily="34" charset="-79"/>
                <a:cs typeface="David" panose="020E0502060401010101" pitchFamily="34" charset="-79"/>
              </a:rPr>
              <a:t>הַנְּמַקִּים – הנרקבים.</a:t>
            </a:r>
            <a:endParaRPr lang="he-IL" sz="2600" dirty="0">
              <a:solidFill>
                <a:prstClr val="black"/>
              </a:solidFill>
              <a:latin typeface="David" panose="020E0502060401010101" pitchFamily="34" charset="-79"/>
              <a:cs typeface="David" panose="020E0502060401010101" pitchFamily="34" charset="-79"/>
            </a:endParaRPr>
          </a:p>
          <a:p>
            <a:pPr marL="88900" indent="-7938">
              <a:buFont typeface="Arial" panose="020B0604020202020204" pitchFamily="34" charset="0"/>
              <a:buChar char="•"/>
            </a:pPr>
            <a:endParaRPr lang="he-IL" sz="2600" dirty="0">
              <a:solidFill>
                <a:prstClr val="black"/>
              </a:solidFill>
              <a:latin typeface="David" panose="020E0502060401010101" pitchFamily="34" charset="-79"/>
              <a:cs typeface="David" panose="020E0502060401010101" pitchFamily="34" charset="-79"/>
            </a:endParaRPr>
          </a:p>
          <a:p>
            <a:pPr marL="88900" indent="-7938">
              <a:buFont typeface="Arial" panose="020B0604020202020204" pitchFamily="34" charset="0"/>
              <a:buChar char="•"/>
            </a:pPr>
            <a:endParaRPr lang="he-IL" sz="2600" dirty="0">
              <a:solidFill>
                <a:prstClr val="black"/>
              </a:solidFill>
              <a:latin typeface="David" panose="020E0502060401010101" pitchFamily="34" charset="-79"/>
              <a:cs typeface="David" panose="020E0502060401010101" pitchFamily="34" charset="-79"/>
            </a:endParaRPr>
          </a:p>
          <a:p>
            <a:pPr marL="88900" indent="-7938">
              <a:buFont typeface="Arial" panose="020B0604020202020204" pitchFamily="34" charset="0"/>
              <a:buChar char="•"/>
            </a:pPr>
            <a:endParaRPr lang="he-IL" sz="2600" dirty="0">
              <a:solidFill>
                <a:prstClr val="black"/>
              </a:solidFill>
              <a:latin typeface="David" panose="020E0502060401010101" pitchFamily="34" charset="-79"/>
              <a:cs typeface="David" panose="020E0502060401010101" pitchFamily="34" charset="-79"/>
            </a:endParaRPr>
          </a:p>
          <a:p>
            <a:pPr marL="88900" indent="-7938">
              <a:buFont typeface="Arial" panose="020B0604020202020204" pitchFamily="34" charset="0"/>
              <a:buChar char="•"/>
            </a:pPr>
            <a:endParaRPr lang="he-IL" sz="2600"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740554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1520" y="223573"/>
            <a:ext cx="8534400" cy="469123"/>
          </a:xfrm>
        </p:spPr>
        <p:txBody>
          <a:bodyPr>
            <a:noAutofit/>
          </a:bodyPr>
          <a:lstStyle/>
          <a:p>
            <a:r>
              <a:rPr lang="he-IL" sz="4800" b="1" dirty="0" smtClean="0">
                <a:solidFill>
                  <a:srgbClr val="0070C0"/>
                </a:solidFill>
                <a:latin typeface="BN Alpaca" panose="02000000000000000000" pitchFamily="2" charset="-79"/>
                <a:cs typeface="BN Alpaca" panose="02000000000000000000" pitchFamily="2" charset="-79"/>
              </a:rPr>
              <a:t>הרקע לשיר</a:t>
            </a:r>
            <a:endParaRPr lang="he-IL" sz="4800"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79512" y="692696"/>
            <a:ext cx="8502243" cy="6093976"/>
          </a:xfrm>
          <a:prstGeom prst="rect">
            <a:avLst/>
          </a:prstGeom>
          <a:noFill/>
        </p:spPr>
        <p:txBody>
          <a:bodyPr wrap="square" rtlCol="1">
            <a:spAutoFit/>
          </a:bodyPr>
          <a:lstStyle/>
          <a:p>
            <a:r>
              <a:rPr lang="he-IL" sz="3000" dirty="0">
                <a:solidFill>
                  <a:prstClr val="black"/>
                </a:solidFill>
                <a:latin typeface="David" panose="020E0502060401010101" pitchFamily="34" charset="-79"/>
                <a:cs typeface="David" panose="020E0502060401010101" pitchFamily="34" charset="-79"/>
              </a:rPr>
              <a:t>השיר נכתב כתגובה לפרעות קישינב שהתרחשו באביב 1903 ובהם נטבחו עשרות יהודים על רקע אנטישמיות ועלילות דם.</a:t>
            </a:r>
          </a:p>
          <a:p>
            <a:r>
              <a:rPr lang="he-IL" sz="3000" dirty="0">
                <a:solidFill>
                  <a:prstClr val="black"/>
                </a:solidFill>
                <a:latin typeface="David" panose="020E0502060401010101" pitchFamily="34" charset="-79"/>
                <a:cs typeface="David" panose="020E0502060401010101" pitchFamily="34" charset="-79"/>
              </a:rPr>
              <a:t>זוהי קינה על מצבם של היהודים שניתן לשחוט אותם כמו בע"ח, בלי לתת את הדין.</a:t>
            </a:r>
          </a:p>
          <a:p>
            <a:endParaRPr lang="he-IL" sz="3000" dirty="0">
              <a:solidFill>
                <a:prstClr val="black"/>
              </a:solidFill>
              <a:latin typeface="David" panose="020E0502060401010101" pitchFamily="34" charset="-79"/>
              <a:cs typeface="David" panose="020E0502060401010101" pitchFamily="34" charset="-79"/>
            </a:endParaRPr>
          </a:p>
          <a:p>
            <a:r>
              <a:rPr lang="he-IL" sz="3000" dirty="0">
                <a:solidFill>
                  <a:prstClr val="black"/>
                </a:solidFill>
                <a:latin typeface="David" panose="020E0502060401010101" pitchFamily="34" charset="-79"/>
                <a:cs typeface="David" panose="020E0502060401010101" pitchFamily="34" charset="-79"/>
              </a:rPr>
              <a:t>לאחר הפוגרום הוקמה ועדת חקירה יהודית לחקור את האירועים. ביאליק נשלח מטעם הוועדה לאסוף רשמים ועדויות מהשטח כדי להרכיב מסמך תיעודי.</a:t>
            </a:r>
          </a:p>
          <a:p>
            <a:endParaRPr lang="he-IL" sz="3000" dirty="0">
              <a:solidFill>
                <a:prstClr val="black"/>
              </a:solidFill>
              <a:latin typeface="David" panose="020E0502060401010101" pitchFamily="34" charset="-79"/>
              <a:cs typeface="David" panose="020E0502060401010101" pitchFamily="34" charset="-79"/>
            </a:endParaRPr>
          </a:p>
          <a:p>
            <a:r>
              <a:rPr lang="he-IL" sz="3000" dirty="0">
                <a:solidFill>
                  <a:prstClr val="black"/>
                </a:solidFill>
                <a:latin typeface="David" panose="020E0502060401010101" pitchFamily="34" charset="-79"/>
                <a:cs typeface="David" panose="020E0502060401010101" pitchFamily="34" charset="-79"/>
              </a:rPr>
              <a:t>לפני יציאתו לשטח, כתב ביאליק את השיר "על השחיטה" ובו הביע את זעמו על הפורעים ועל חוסר הצדק בעולם. </a:t>
            </a:r>
          </a:p>
          <a:p>
            <a:endParaRPr lang="he-IL" sz="3000" dirty="0">
              <a:solidFill>
                <a:prstClr val="black"/>
              </a:solidFill>
              <a:latin typeface="David" panose="020E0502060401010101" pitchFamily="34" charset="-79"/>
              <a:cs typeface="David" panose="020E0502060401010101" pitchFamily="34" charset="-79"/>
            </a:endParaRPr>
          </a:p>
          <a:p>
            <a:endParaRPr lang="he-IL" sz="3000"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862833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4800" y="332656"/>
            <a:ext cx="8534400" cy="469123"/>
          </a:xfrm>
        </p:spPr>
        <p:txBody>
          <a:bodyPr>
            <a:noAutofit/>
          </a:bodyPr>
          <a:lstStyle/>
          <a:p>
            <a:r>
              <a:rPr lang="he-IL" b="1" dirty="0" smtClean="0">
                <a:solidFill>
                  <a:srgbClr val="0070C0"/>
                </a:solidFill>
                <a:latin typeface="BN Alpaca" panose="02000000000000000000" pitchFamily="2" charset="-79"/>
                <a:cs typeface="BN Alpaca" panose="02000000000000000000" pitchFamily="2" charset="-79"/>
              </a:rPr>
              <a:t>משמעות שם השיר</a:t>
            </a:r>
            <a:endParaRPr lang="he-IL"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79512" y="1010245"/>
            <a:ext cx="8784976" cy="5847755"/>
          </a:xfrm>
          <a:prstGeom prst="rect">
            <a:avLst/>
          </a:prstGeom>
          <a:noFill/>
        </p:spPr>
        <p:txBody>
          <a:bodyPr wrap="square" rtlCol="1">
            <a:spAutoFit/>
          </a:bodyPr>
          <a:lstStyle/>
          <a:p>
            <a:r>
              <a:rPr lang="he-IL" sz="3400" dirty="0">
                <a:solidFill>
                  <a:prstClr val="black"/>
                </a:solidFill>
                <a:latin typeface="David" panose="020E0502060401010101" pitchFamily="34" charset="-79"/>
                <a:cs typeface="David" panose="020E0502060401010101" pitchFamily="34" charset="-79"/>
              </a:rPr>
              <a:t>שם השיר "על השחיטה" הוא </a:t>
            </a:r>
            <a:r>
              <a:rPr lang="he-IL" sz="3400" b="1" u="sng" dirty="0">
                <a:solidFill>
                  <a:prstClr val="black"/>
                </a:solidFill>
                <a:latin typeface="David" panose="020E0502060401010101" pitchFamily="34" charset="-79"/>
                <a:cs typeface="David" panose="020E0502060401010101" pitchFamily="34" charset="-79"/>
              </a:rPr>
              <a:t>רמיזה אירונית </a:t>
            </a:r>
            <a:r>
              <a:rPr lang="he-IL" sz="3400" dirty="0">
                <a:solidFill>
                  <a:prstClr val="black"/>
                </a:solidFill>
                <a:latin typeface="David" panose="020E0502060401010101" pitchFamily="34" charset="-79"/>
                <a:cs typeface="David" panose="020E0502060401010101" pitchFamily="34" charset="-79"/>
              </a:rPr>
              <a:t> לברכת "על השחיטה" הנאמרת בעת שחיטת בהמה.</a:t>
            </a:r>
          </a:p>
          <a:p>
            <a:r>
              <a:rPr lang="he-IL" sz="3400" dirty="0">
                <a:solidFill>
                  <a:prstClr val="black"/>
                </a:solidFill>
                <a:latin typeface="David" panose="020E0502060401010101" pitchFamily="34" charset="-79"/>
                <a:cs typeface="David" panose="020E0502060401010101" pitchFamily="34" charset="-79"/>
              </a:rPr>
              <a:t>באמצעות ברכה זו השוחט למעשה מברך את ה' שייחד את עמו ונתן לו את דיני הכשרות והשחיטה.</a:t>
            </a:r>
          </a:p>
          <a:p>
            <a:endParaRPr lang="he-IL" sz="3400" dirty="0">
              <a:solidFill>
                <a:prstClr val="black"/>
              </a:solidFill>
              <a:latin typeface="David" panose="020E0502060401010101" pitchFamily="34" charset="-79"/>
              <a:cs typeface="David" panose="020E0502060401010101" pitchFamily="34" charset="-79"/>
            </a:endParaRPr>
          </a:p>
          <a:p>
            <a:r>
              <a:rPr lang="he-IL" sz="3400" dirty="0">
                <a:solidFill>
                  <a:prstClr val="black"/>
                </a:solidFill>
                <a:latin typeface="David" panose="020E0502060401010101" pitchFamily="34" charset="-79"/>
                <a:cs typeface="David" panose="020E0502060401010101" pitchFamily="34" charset="-79"/>
              </a:rPr>
              <a:t>משמעות זו היא </a:t>
            </a:r>
            <a:r>
              <a:rPr lang="he-IL" sz="3400" b="1" u="sng" dirty="0">
                <a:solidFill>
                  <a:prstClr val="black"/>
                </a:solidFill>
                <a:latin typeface="David" panose="020E0502060401010101" pitchFamily="34" charset="-79"/>
                <a:cs typeface="David" panose="020E0502060401010101" pitchFamily="34" charset="-79"/>
              </a:rPr>
              <a:t>אירונית</a:t>
            </a:r>
            <a:r>
              <a:rPr lang="he-IL" sz="3400" dirty="0">
                <a:solidFill>
                  <a:prstClr val="black"/>
                </a:solidFill>
                <a:latin typeface="David" panose="020E0502060401010101" pitchFamily="34" charset="-79"/>
                <a:cs typeface="David" panose="020E0502060401010101" pitchFamily="34" charset="-79"/>
              </a:rPr>
              <a:t> בשיר כי הדובר למעשה מוחה על שהאל ייחד את עמו ובחר בו להיות העם הנשחט.</a:t>
            </a:r>
          </a:p>
          <a:p>
            <a:r>
              <a:rPr lang="he-IL" sz="3400" dirty="0">
                <a:solidFill>
                  <a:prstClr val="black"/>
                </a:solidFill>
                <a:latin typeface="David" panose="020E0502060401010101" pitchFamily="34" charset="-79"/>
                <a:cs typeface="David" panose="020E0502060401010101" pitchFamily="34" charset="-79"/>
              </a:rPr>
              <a:t>האל למעשה התיר לפורעים להתייחס אל היהודים כבהמות שמותר לשחוט אותם.</a:t>
            </a:r>
          </a:p>
          <a:p>
            <a:endParaRPr lang="he-IL" sz="3400" dirty="0">
              <a:solidFill>
                <a:prstClr val="black"/>
              </a:solidFill>
              <a:latin typeface="David" panose="020E0502060401010101" pitchFamily="34" charset="-79"/>
              <a:cs typeface="David" panose="020E0502060401010101" pitchFamily="34" charset="-79"/>
            </a:endParaRPr>
          </a:p>
          <a:p>
            <a:endParaRPr lang="he-IL" sz="3400"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837120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4800" y="476672"/>
            <a:ext cx="8534400" cy="216024"/>
          </a:xfrm>
        </p:spPr>
        <p:txBody>
          <a:bodyPr>
            <a:noAutofit/>
          </a:bodyPr>
          <a:lstStyle/>
          <a:p>
            <a:r>
              <a:rPr lang="he-IL" b="1" dirty="0" smtClean="0">
                <a:solidFill>
                  <a:srgbClr val="0070C0"/>
                </a:solidFill>
                <a:latin typeface="BN Alpaca" panose="02000000000000000000" pitchFamily="2" charset="-79"/>
                <a:cs typeface="BN Alpaca" panose="02000000000000000000" pitchFamily="2" charset="-79"/>
              </a:rPr>
              <a:t>בית א'</a:t>
            </a:r>
            <a:endParaRPr lang="he-IL"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80528" y="834960"/>
            <a:ext cx="9134709" cy="6986528"/>
          </a:xfrm>
          <a:prstGeom prst="rect">
            <a:avLst/>
          </a:prstGeom>
          <a:noFill/>
        </p:spPr>
        <p:txBody>
          <a:bodyPr wrap="square" rtlCol="1">
            <a:spAutoFit/>
          </a:bodyPr>
          <a:lstStyle/>
          <a:p>
            <a:r>
              <a:rPr lang="he-IL" sz="3200" dirty="0">
                <a:solidFill>
                  <a:prstClr val="black"/>
                </a:solidFill>
                <a:latin typeface="David" panose="020E0502060401010101" pitchFamily="34" charset="-79"/>
                <a:cs typeface="David" panose="020E0502060401010101" pitchFamily="34" charset="-79"/>
              </a:rPr>
              <a:t>מבטא את חוסר האונים, הייאוש והבלבול שבהם נמצא הדובר. יש כאן ביטוי </a:t>
            </a:r>
            <a:r>
              <a:rPr lang="he-IL" sz="3200" u="sng" dirty="0">
                <a:solidFill>
                  <a:prstClr val="black"/>
                </a:solidFill>
                <a:latin typeface="David" panose="020E0502060401010101" pitchFamily="34" charset="-79"/>
                <a:cs typeface="David" panose="020E0502060401010101" pitchFamily="34" charset="-79"/>
              </a:rPr>
              <a:t>למשבר אמונה</a:t>
            </a:r>
            <a:r>
              <a:rPr lang="he-IL" sz="3200" dirty="0">
                <a:solidFill>
                  <a:prstClr val="black"/>
                </a:solidFill>
                <a:latin typeface="David" panose="020E0502060401010101" pitchFamily="34" charset="-79"/>
                <a:cs typeface="David" panose="020E0502060401010101" pitchFamily="34" charset="-79"/>
              </a:rPr>
              <a:t>. הדובר פונה לשמים ומביע ספק בקיומו של האל, אך זהו אינו ספק שלם מפני שהוא משאיר אפשרות שייתכן שיש אלוהים, אך לדובר אין יכולת להגיע אליו.</a:t>
            </a:r>
          </a:p>
          <a:p>
            <a:r>
              <a:rPr lang="he-IL" sz="3200" dirty="0">
                <a:solidFill>
                  <a:prstClr val="black"/>
                </a:solidFill>
                <a:latin typeface="David" panose="020E0502060401010101" pitchFamily="34" charset="-79"/>
                <a:cs typeface="David" panose="020E0502060401010101" pitchFamily="34" charset="-79"/>
              </a:rPr>
              <a:t>"אם יש בכם אל .. ואני לא מצאתיו.." </a:t>
            </a:r>
          </a:p>
          <a:p>
            <a:endParaRPr lang="he-IL" sz="3200" dirty="0">
              <a:solidFill>
                <a:prstClr val="black"/>
              </a:solidFill>
              <a:latin typeface="David" panose="020E0502060401010101" pitchFamily="34" charset="-79"/>
              <a:cs typeface="David" panose="020E0502060401010101" pitchFamily="34" charset="-79"/>
            </a:endParaRPr>
          </a:p>
          <a:p>
            <a:r>
              <a:rPr lang="he-IL" sz="3200" dirty="0">
                <a:solidFill>
                  <a:prstClr val="black"/>
                </a:solidFill>
                <a:latin typeface="David" panose="020E0502060401010101" pitchFamily="34" charset="-79"/>
                <a:cs typeface="David" panose="020E0502060401010101" pitchFamily="34" charset="-79"/>
              </a:rPr>
              <a:t>הוא נמצא במצוקה, הוא איבד את התקווה ומרגיש שאין בליבו אהבה לאל ולכן הוא חסר אונים, לא יכול להתפלל ומבקש עזרה מהשמיים - וייתכן שאולי בכוחות האמונה האחרונים שלו הוא מבטא כלפי השמיים את כאבו.</a:t>
            </a:r>
          </a:p>
          <a:p>
            <a:endParaRPr lang="he-IL" sz="3200" dirty="0">
              <a:solidFill>
                <a:prstClr val="black"/>
              </a:solidFill>
              <a:latin typeface="David" panose="020E0502060401010101" pitchFamily="34" charset="-79"/>
              <a:cs typeface="David" panose="020E0502060401010101" pitchFamily="34" charset="-79"/>
            </a:endParaRPr>
          </a:p>
          <a:p>
            <a:endParaRPr lang="he-IL" sz="3200" dirty="0">
              <a:solidFill>
                <a:prstClr val="black"/>
              </a:solidFill>
              <a:latin typeface="David" panose="020E0502060401010101" pitchFamily="34" charset="-79"/>
              <a:cs typeface="David" panose="020E0502060401010101" pitchFamily="34" charset="-79"/>
            </a:endParaRPr>
          </a:p>
          <a:p>
            <a:endParaRPr lang="he-IL" sz="3200"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914573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4800" y="476672"/>
            <a:ext cx="8534400" cy="216024"/>
          </a:xfrm>
        </p:spPr>
        <p:txBody>
          <a:bodyPr>
            <a:noAutofit/>
          </a:bodyPr>
          <a:lstStyle/>
          <a:p>
            <a:r>
              <a:rPr lang="he-IL" b="1" dirty="0" smtClean="0">
                <a:solidFill>
                  <a:srgbClr val="0070C0"/>
                </a:solidFill>
                <a:latin typeface="BN Alpaca" panose="02000000000000000000" pitchFamily="2" charset="-79"/>
                <a:cs typeface="BN Alpaca" panose="02000000000000000000" pitchFamily="2" charset="-79"/>
              </a:rPr>
              <a:t>בית א'</a:t>
            </a:r>
            <a:endParaRPr lang="he-IL"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80528" y="603110"/>
            <a:ext cx="9134709" cy="5262979"/>
          </a:xfrm>
          <a:prstGeom prst="rect">
            <a:avLst/>
          </a:prstGeom>
          <a:noFill/>
        </p:spPr>
        <p:txBody>
          <a:bodyPr wrap="square" rtlCol="1">
            <a:spAutoFit/>
          </a:bodyPr>
          <a:lstStyle/>
          <a:p>
            <a:r>
              <a:rPr lang="he-IL" sz="2800" dirty="0">
                <a:solidFill>
                  <a:prstClr val="black"/>
                </a:solidFill>
                <a:latin typeface="David" panose="020E0502060401010101" pitchFamily="34" charset="-79"/>
                <a:cs typeface="David" panose="020E0502060401010101" pitchFamily="34" charset="-79"/>
              </a:rPr>
              <a:t>בשורה האחרונה </a:t>
            </a:r>
            <a:r>
              <a:rPr lang="he-IL" sz="2800" b="1" u="sng" dirty="0">
                <a:solidFill>
                  <a:prstClr val="black"/>
                </a:solidFill>
                <a:latin typeface="David" panose="020E0502060401010101" pitchFamily="34" charset="-79"/>
                <a:cs typeface="David" panose="020E0502060401010101" pitchFamily="34" charset="-79"/>
              </a:rPr>
              <a:t>חוזר</a:t>
            </a:r>
            <a:r>
              <a:rPr lang="he-IL" sz="2800" dirty="0">
                <a:solidFill>
                  <a:prstClr val="black"/>
                </a:solidFill>
                <a:latin typeface="David" panose="020E0502060401010101" pitchFamily="34" charset="-79"/>
                <a:cs typeface="David" panose="020E0502060401010101" pitchFamily="34" charset="-79"/>
              </a:rPr>
              <a:t> הדובר על הביטוי "</a:t>
            </a:r>
            <a:r>
              <a:rPr lang="he-IL" sz="2800" u="sng" dirty="0">
                <a:solidFill>
                  <a:prstClr val="black"/>
                </a:solidFill>
                <a:latin typeface="David" panose="020E0502060401010101" pitchFamily="34" charset="-79"/>
                <a:cs typeface="David" panose="020E0502060401010101" pitchFamily="34" charset="-79"/>
              </a:rPr>
              <a:t>עד מתי</a:t>
            </a:r>
            <a:r>
              <a:rPr lang="he-IL" sz="2800" dirty="0">
                <a:solidFill>
                  <a:prstClr val="black"/>
                </a:solidFill>
                <a:latin typeface="David" panose="020E0502060401010101" pitchFamily="34" charset="-79"/>
                <a:cs typeface="David" panose="020E0502060401010101" pitchFamily="34" charset="-79"/>
              </a:rPr>
              <a:t>" פעמיים, דבר המבטא את המצוקה בה הוא נמצא ואת גודל הספק שלו. </a:t>
            </a:r>
          </a:p>
          <a:p>
            <a:endParaRPr lang="he-IL" sz="2800" dirty="0">
              <a:solidFill>
                <a:prstClr val="black"/>
              </a:solidFill>
              <a:latin typeface="David" panose="020E0502060401010101" pitchFamily="34" charset="-79"/>
              <a:cs typeface="David" panose="020E0502060401010101" pitchFamily="34" charset="-79"/>
            </a:endParaRPr>
          </a:p>
          <a:p>
            <a:r>
              <a:rPr lang="he-IL" sz="2800" dirty="0">
                <a:solidFill>
                  <a:prstClr val="black"/>
                </a:solidFill>
                <a:latin typeface="David" panose="020E0502060401010101" pitchFamily="34" charset="-79"/>
                <a:cs typeface="David" panose="020E0502060401010101" pitchFamily="34" charset="-79"/>
              </a:rPr>
              <a:t>זהו גם </a:t>
            </a:r>
            <a:r>
              <a:rPr lang="he-IL" sz="2800" b="1" u="sng" dirty="0">
                <a:solidFill>
                  <a:srgbClr val="FF0000"/>
                </a:solidFill>
                <a:latin typeface="David" panose="020E0502060401010101" pitchFamily="34" charset="-79"/>
                <a:cs typeface="David" panose="020E0502060401010101" pitchFamily="34" charset="-79"/>
              </a:rPr>
              <a:t>ארמז</a:t>
            </a:r>
            <a:r>
              <a:rPr lang="he-IL" sz="2800" dirty="0">
                <a:solidFill>
                  <a:srgbClr val="FF0000"/>
                </a:solidFill>
                <a:latin typeface="David" panose="020E0502060401010101" pitchFamily="34" charset="-79"/>
                <a:cs typeface="David" panose="020E0502060401010101" pitchFamily="34" charset="-79"/>
              </a:rPr>
              <a:t> </a:t>
            </a:r>
            <a:r>
              <a:rPr lang="he-IL" sz="2800" dirty="0">
                <a:solidFill>
                  <a:prstClr val="black"/>
                </a:solidFill>
                <a:latin typeface="David" panose="020E0502060401010101" pitchFamily="34" charset="-79"/>
                <a:cs typeface="David" panose="020E0502060401010101" pitchFamily="34" charset="-79"/>
              </a:rPr>
              <a:t>לפסוק מתהלים שגם בו בא לידי ביטוי חוסר האונים לנוכח מעשיהם של רשעים</a:t>
            </a:r>
          </a:p>
          <a:p>
            <a:r>
              <a:rPr lang="he-IL" sz="2800" b="1" u="sng" dirty="0">
                <a:solidFill>
                  <a:prstClr val="black"/>
                </a:solidFill>
                <a:latin typeface="David" panose="020E0502060401010101" pitchFamily="34" charset="-79"/>
                <a:cs typeface="David" panose="020E0502060401010101" pitchFamily="34" charset="-79"/>
              </a:rPr>
              <a:t>"עַד מָתַי </a:t>
            </a:r>
            <a:r>
              <a:rPr lang="he-IL" sz="2800" dirty="0">
                <a:solidFill>
                  <a:prstClr val="black"/>
                </a:solidFill>
                <a:latin typeface="David" panose="020E0502060401010101" pitchFamily="34" charset="-79"/>
                <a:cs typeface="David" panose="020E0502060401010101" pitchFamily="34" charset="-79"/>
              </a:rPr>
              <a:t>רְשָׁעִים ה' ? </a:t>
            </a:r>
            <a:r>
              <a:rPr lang="he-IL" sz="2800" b="1" u="sng" dirty="0">
                <a:solidFill>
                  <a:prstClr val="black"/>
                </a:solidFill>
                <a:latin typeface="David" panose="020E0502060401010101" pitchFamily="34" charset="-79"/>
                <a:cs typeface="David" panose="020E0502060401010101" pitchFamily="34" charset="-79"/>
              </a:rPr>
              <a:t>עַד מָתַי </a:t>
            </a:r>
            <a:r>
              <a:rPr lang="he-IL" sz="2800" dirty="0">
                <a:solidFill>
                  <a:prstClr val="black"/>
                </a:solidFill>
                <a:latin typeface="David" panose="020E0502060401010101" pitchFamily="34" charset="-79"/>
                <a:cs typeface="David" panose="020E0502060401010101" pitchFamily="34" charset="-79"/>
              </a:rPr>
              <a:t>רְשָׁעִים יַעֲלֹזוּ" (תהילים צ"ד)</a:t>
            </a:r>
          </a:p>
          <a:p>
            <a:r>
              <a:rPr lang="he-IL" sz="2800" b="1" u="sng" dirty="0">
                <a:solidFill>
                  <a:prstClr val="black"/>
                </a:solidFill>
                <a:latin typeface="David" panose="020E0502060401010101" pitchFamily="34" charset="-79"/>
                <a:cs typeface="David" panose="020E0502060401010101" pitchFamily="34" charset="-79"/>
              </a:rPr>
              <a:t>עד אנה </a:t>
            </a:r>
            <a:r>
              <a:rPr lang="he-IL" sz="2800" dirty="0">
                <a:solidFill>
                  <a:prstClr val="black"/>
                </a:solidFill>
                <a:latin typeface="David" panose="020E0502060401010101" pitchFamily="34" charset="-79"/>
                <a:cs typeface="David" panose="020E0502060401010101" pitchFamily="34" charset="-79"/>
              </a:rPr>
              <a:t>תשכחני נצח? </a:t>
            </a:r>
            <a:r>
              <a:rPr lang="he-IL" sz="2800" b="1" u="sng" dirty="0">
                <a:solidFill>
                  <a:prstClr val="black"/>
                </a:solidFill>
                <a:latin typeface="David" panose="020E0502060401010101" pitchFamily="34" charset="-79"/>
                <a:cs typeface="David" panose="020E0502060401010101" pitchFamily="34" charset="-79"/>
              </a:rPr>
              <a:t>עד אנה..?" </a:t>
            </a:r>
            <a:r>
              <a:rPr lang="he-IL" sz="2800" dirty="0">
                <a:solidFill>
                  <a:prstClr val="black"/>
                </a:solidFill>
                <a:latin typeface="David" panose="020E0502060401010101" pitchFamily="34" charset="-79"/>
                <a:cs typeface="David" panose="020E0502060401010101" pitchFamily="34" charset="-79"/>
              </a:rPr>
              <a:t>(תהילים י"ג).</a:t>
            </a:r>
          </a:p>
          <a:p>
            <a:endParaRPr lang="en-US" sz="2800" dirty="0">
              <a:solidFill>
                <a:prstClr val="black"/>
              </a:solidFill>
              <a:latin typeface="David" panose="020E0502060401010101" pitchFamily="34" charset="-79"/>
              <a:cs typeface="David" panose="020E0502060401010101" pitchFamily="34" charset="-79"/>
            </a:endParaRPr>
          </a:p>
          <a:p>
            <a:endParaRPr lang="en-US" sz="2800" dirty="0">
              <a:solidFill>
                <a:prstClr val="black"/>
              </a:solidFill>
              <a:latin typeface="David" panose="020E0502060401010101" pitchFamily="34" charset="-79"/>
              <a:cs typeface="David" panose="020E0502060401010101" pitchFamily="34" charset="-79"/>
            </a:endParaRPr>
          </a:p>
          <a:p>
            <a:endParaRPr lang="en-US"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p:txBody>
      </p:sp>
      <p:sp>
        <p:nvSpPr>
          <p:cNvPr id="3" name="TextBox 2"/>
          <p:cNvSpPr txBox="1"/>
          <p:nvPr/>
        </p:nvSpPr>
        <p:spPr>
          <a:xfrm>
            <a:off x="2267744" y="3717032"/>
            <a:ext cx="4752528" cy="3046988"/>
          </a:xfrm>
          <a:prstGeom prst="rect">
            <a:avLst/>
          </a:prstGeom>
          <a:solidFill>
            <a:schemeClr val="bg1">
              <a:lumMod val="85000"/>
            </a:schemeClr>
          </a:solidFill>
          <a:ln w="12700">
            <a:solidFill>
              <a:schemeClr val="tx1"/>
            </a:solidFill>
          </a:ln>
        </p:spPr>
        <p:txBody>
          <a:bodyPr wrap="square" rtlCol="1">
            <a:spAutoFit/>
          </a:bodyPr>
          <a:lstStyle/>
          <a:p>
            <a:r>
              <a:rPr lang="he-IL" sz="2400" dirty="0">
                <a:solidFill>
                  <a:prstClr val="black"/>
                </a:solidFill>
                <a:latin typeface="David" panose="020E0502060401010101" pitchFamily="34" charset="-79"/>
                <a:cs typeface="David" panose="020E0502060401010101" pitchFamily="34" charset="-79"/>
              </a:rPr>
              <a:t>שָׁמַיִם, בַּקְּשׁוּ רַחֲמִים עָלָי!</a:t>
            </a:r>
            <a:endParaRPr lang="en-US"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latin typeface="David" panose="020E0502060401010101" pitchFamily="34" charset="-79"/>
                <a:cs typeface="David" panose="020E0502060401010101" pitchFamily="34" charset="-79"/>
              </a:rPr>
              <a:t>אִם-יֵשׁ בָּכֶם אֵל וְלָאֵל בָּכֶם נָתִיב –</a:t>
            </a:r>
            <a:endParaRPr lang="en-US"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latin typeface="David" panose="020E0502060401010101" pitchFamily="34" charset="-79"/>
                <a:cs typeface="David" panose="020E0502060401010101" pitchFamily="34" charset="-79"/>
              </a:rPr>
              <a:t>וַ אֲ נִ י   לֹא מְצָאתִיו –</a:t>
            </a:r>
            <a:endParaRPr lang="en-US"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latin typeface="David" panose="020E0502060401010101" pitchFamily="34" charset="-79"/>
                <a:cs typeface="David" panose="020E0502060401010101" pitchFamily="34" charset="-79"/>
              </a:rPr>
              <a:t>הִתְפַּלְּלוּ אַתֶּם עָלָי!</a:t>
            </a:r>
            <a:endParaRPr lang="en-US"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latin typeface="David" panose="020E0502060401010101" pitchFamily="34" charset="-79"/>
                <a:cs typeface="David" panose="020E0502060401010101" pitchFamily="34" charset="-79"/>
              </a:rPr>
              <a:t>אֲ נִ י   –   לִבִּי מֵת וְאֵין עוֹד תְּפִלָּה בִּשְׂפָתָי,</a:t>
            </a:r>
            <a:endParaRPr lang="en-US" sz="2400" dirty="0">
              <a:solidFill>
                <a:prstClr val="black"/>
              </a:solidFill>
              <a:latin typeface="David" panose="020E0502060401010101" pitchFamily="34" charset="-79"/>
              <a:cs typeface="David" panose="020E0502060401010101" pitchFamily="34" charset="-79"/>
            </a:endParaRPr>
          </a:p>
          <a:p>
            <a:r>
              <a:rPr lang="he-IL" sz="2400" dirty="0">
                <a:solidFill>
                  <a:prstClr val="black"/>
                </a:solidFill>
                <a:latin typeface="David" panose="020E0502060401010101" pitchFamily="34" charset="-79"/>
                <a:cs typeface="David" panose="020E0502060401010101" pitchFamily="34" charset="-79"/>
              </a:rPr>
              <a:t>וּכְבָר אָזְלַת יָד אַף-אֵין תִּקְוָה עוֹד –</a:t>
            </a:r>
            <a:endParaRPr lang="en-US" sz="2400" dirty="0">
              <a:solidFill>
                <a:prstClr val="black"/>
              </a:solidFill>
              <a:latin typeface="David" panose="020E0502060401010101" pitchFamily="34" charset="-79"/>
              <a:cs typeface="David" panose="020E0502060401010101" pitchFamily="34" charset="-79"/>
            </a:endParaRPr>
          </a:p>
          <a:p>
            <a:r>
              <a:rPr lang="he-IL" sz="2400" b="1" dirty="0">
                <a:solidFill>
                  <a:srgbClr val="FF0000"/>
                </a:solidFill>
                <a:latin typeface="David" panose="020E0502060401010101" pitchFamily="34" charset="-79"/>
                <a:cs typeface="David" panose="020E0502060401010101" pitchFamily="34" charset="-79"/>
              </a:rPr>
              <a:t>עַד-מָתַי, עַד-אָנָה, עַד-מָתָי?</a:t>
            </a:r>
            <a:endParaRPr lang="en-US" sz="2400" b="1" dirty="0">
              <a:solidFill>
                <a:srgbClr val="FF0000"/>
              </a:solidFill>
              <a:latin typeface="David" panose="020E0502060401010101" pitchFamily="34" charset="-79"/>
              <a:cs typeface="David" panose="020E0502060401010101" pitchFamily="34" charset="-79"/>
            </a:endParaRPr>
          </a:p>
          <a:p>
            <a:endParaRPr lang="he-IL" sz="2400" dirty="0">
              <a:solidFill>
                <a:prstClr val="black"/>
              </a:solidFill>
            </a:endParaRPr>
          </a:p>
        </p:txBody>
      </p:sp>
    </p:spTree>
    <p:extLst>
      <p:ext uri="{BB962C8B-B14F-4D97-AF65-F5344CB8AC3E}">
        <p14:creationId xmlns:p14="http://schemas.microsoft.com/office/powerpoint/2010/main" val="2713422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16152" y="260648"/>
            <a:ext cx="8534400" cy="504056"/>
          </a:xfrm>
        </p:spPr>
        <p:txBody>
          <a:bodyPr>
            <a:noAutofit/>
          </a:bodyPr>
          <a:lstStyle/>
          <a:p>
            <a:r>
              <a:rPr lang="he-IL" b="1" dirty="0" smtClean="0">
                <a:solidFill>
                  <a:srgbClr val="0070C0"/>
                </a:solidFill>
                <a:latin typeface="BN Alpaca" panose="02000000000000000000" pitchFamily="2" charset="-79"/>
                <a:cs typeface="BN Alpaca" panose="02000000000000000000" pitchFamily="2" charset="-79"/>
              </a:rPr>
              <a:t>בית ב'</a:t>
            </a:r>
            <a:endParaRPr lang="he-IL"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80528" y="603110"/>
            <a:ext cx="9134709" cy="1384995"/>
          </a:xfrm>
          <a:prstGeom prst="rect">
            <a:avLst/>
          </a:prstGeom>
          <a:noFill/>
        </p:spPr>
        <p:txBody>
          <a:bodyPr wrap="square" rtlCol="1">
            <a:spAutoFit/>
          </a:bodyPr>
          <a:lstStyle/>
          <a:p>
            <a:endParaRPr lang="en-US"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p:txBody>
      </p:sp>
      <p:sp>
        <p:nvSpPr>
          <p:cNvPr id="5" name="מלבן 4"/>
          <p:cNvSpPr/>
          <p:nvPr/>
        </p:nvSpPr>
        <p:spPr>
          <a:xfrm>
            <a:off x="0" y="793201"/>
            <a:ext cx="8954181" cy="5139869"/>
          </a:xfrm>
          <a:prstGeom prst="rect">
            <a:avLst/>
          </a:prstGeom>
        </p:spPr>
        <p:txBody>
          <a:bodyPr wrap="square">
            <a:spAutoFit/>
          </a:bodyPr>
          <a:lstStyle/>
          <a:p>
            <a:r>
              <a:rPr lang="he-IL" sz="3200" dirty="0">
                <a:solidFill>
                  <a:prstClr val="black"/>
                </a:solidFill>
                <a:latin typeface="David" panose="020E0502060401010101" pitchFamily="34" charset="-79"/>
                <a:cs typeface="David" panose="020E0502060401010101" pitchFamily="34" charset="-79"/>
              </a:rPr>
              <a:t>פנייה ישירה של הדובר אל התליין - שם כללי לרוצחי היהודים.</a:t>
            </a:r>
            <a:endParaRPr lang="en-US" sz="3200" dirty="0">
              <a:solidFill>
                <a:prstClr val="black"/>
              </a:solidFill>
              <a:latin typeface="David" panose="020E0502060401010101" pitchFamily="34" charset="-79"/>
              <a:cs typeface="David" panose="020E0502060401010101" pitchFamily="34" charset="-79"/>
            </a:endParaRPr>
          </a:p>
          <a:p>
            <a:r>
              <a:rPr lang="he-IL" sz="3200" dirty="0">
                <a:solidFill>
                  <a:prstClr val="black"/>
                </a:solidFill>
                <a:latin typeface="David" panose="020E0502060401010101" pitchFamily="34" charset="-79"/>
                <a:cs typeface="David" panose="020E0502060401010101" pitchFamily="34" charset="-79"/>
              </a:rPr>
              <a:t>הוא מציע לתליין את צווארו  "קום שחט! </a:t>
            </a:r>
            <a:r>
              <a:rPr lang="he-IL" sz="3200" dirty="0" err="1">
                <a:solidFill>
                  <a:prstClr val="black"/>
                </a:solidFill>
                <a:latin typeface="David" panose="020E0502060401010101" pitchFamily="34" charset="-79"/>
                <a:cs typeface="David" panose="020E0502060401010101" pitchFamily="34" charset="-79"/>
              </a:rPr>
              <a:t>ערפני</a:t>
            </a:r>
            <a:r>
              <a:rPr lang="he-IL" sz="3200" dirty="0">
                <a:solidFill>
                  <a:prstClr val="black"/>
                </a:solidFill>
                <a:latin typeface="David" panose="020E0502060401010101" pitchFamily="34" charset="-79"/>
                <a:cs typeface="David" panose="020E0502060401010101" pitchFamily="34" charset="-79"/>
              </a:rPr>
              <a:t> ככלב"- דבר המביע שוב את חוסר האונים והייאוש שלו, אין אפילו יכולת להתנגד.</a:t>
            </a:r>
          </a:p>
          <a:p>
            <a:endParaRPr lang="he-IL" sz="3200" dirty="0">
              <a:solidFill>
                <a:prstClr val="black"/>
              </a:solidFill>
              <a:latin typeface="David" panose="020E0502060401010101" pitchFamily="34" charset="-79"/>
              <a:cs typeface="David" panose="020E0502060401010101" pitchFamily="34" charset="-79"/>
            </a:endParaRPr>
          </a:p>
          <a:p>
            <a:r>
              <a:rPr lang="he-IL" sz="3200" b="1" u="sng" dirty="0">
                <a:solidFill>
                  <a:srgbClr val="FF0000"/>
                </a:solidFill>
                <a:latin typeface="David" panose="020E0502060401010101" pitchFamily="34" charset="-79"/>
                <a:cs typeface="David" panose="020E0502060401010101" pitchFamily="34" charset="-79"/>
              </a:rPr>
              <a:t>הדימוי</a:t>
            </a:r>
            <a:r>
              <a:rPr lang="he-IL" sz="3200" dirty="0">
                <a:solidFill>
                  <a:prstClr val="black"/>
                </a:solidFill>
                <a:latin typeface="David" panose="020E0502060401010101" pitchFamily="34" charset="-79"/>
                <a:cs typeface="David" panose="020E0502060401010101" pitchFamily="34" charset="-79"/>
              </a:rPr>
              <a:t> לכלב "</a:t>
            </a:r>
            <a:r>
              <a:rPr lang="he-IL" sz="3200" dirty="0" err="1">
                <a:solidFill>
                  <a:prstClr val="black"/>
                </a:solidFill>
                <a:latin typeface="David" panose="020E0502060401010101" pitchFamily="34" charset="-79"/>
                <a:cs typeface="David" panose="020E0502060401010101" pitchFamily="34" charset="-79"/>
              </a:rPr>
              <a:t>ערפני</a:t>
            </a:r>
            <a:r>
              <a:rPr lang="he-IL" sz="3200" dirty="0">
                <a:solidFill>
                  <a:prstClr val="black"/>
                </a:solidFill>
                <a:latin typeface="David" panose="020E0502060401010101" pitchFamily="34" charset="-79"/>
                <a:cs typeface="David" panose="020E0502060401010101" pitchFamily="34" charset="-79"/>
              </a:rPr>
              <a:t> </a:t>
            </a:r>
            <a:r>
              <a:rPr lang="he-IL" sz="4000" b="1" dirty="0">
                <a:solidFill>
                  <a:srgbClr val="FF0000"/>
                </a:solidFill>
                <a:latin typeface="David" panose="020E0502060401010101" pitchFamily="34" charset="-79"/>
                <a:cs typeface="David" panose="020E0502060401010101" pitchFamily="34" charset="-79"/>
              </a:rPr>
              <a:t>כ</a:t>
            </a:r>
            <a:r>
              <a:rPr lang="he-IL" sz="3200" dirty="0">
                <a:solidFill>
                  <a:prstClr val="black"/>
                </a:solidFill>
                <a:latin typeface="David" panose="020E0502060401010101" pitchFamily="34" charset="-79"/>
                <a:cs typeface="David" panose="020E0502060401010101" pitchFamily="34" charset="-79"/>
              </a:rPr>
              <a:t>כלב" ממחיש את רעיון זילות החיים של היהודים, דם ישראל דם הפקר, וכל הארץ הפכה לגרדום אחד גדול לישראל.</a:t>
            </a:r>
          </a:p>
          <a:p>
            <a:endParaRPr lang="he-IL" sz="3200"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77426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16152" y="260648"/>
            <a:ext cx="8534400" cy="504056"/>
          </a:xfrm>
        </p:spPr>
        <p:txBody>
          <a:bodyPr>
            <a:noAutofit/>
          </a:bodyPr>
          <a:lstStyle/>
          <a:p>
            <a:r>
              <a:rPr lang="he-IL" b="1" dirty="0" smtClean="0">
                <a:solidFill>
                  <a:srgbClr val="0070C0"/>
                </a:solidFill>
                <a:latin typeface="BN Alpaca" panose="02000000000000000000" pitchFamily="2" charset="-79"/>
                <a:cs typeface="BN Alpaca" panose="02000000000000000000" pitchFamily="2" charset="-79"/>
              </a:rPr>
              <a:t>בית ב'</a:t>
            </a:r>
            <a:endParaRPr lang="he-IL" b="1" dirty="0">
              <a:solidFill>
                <a:srgbClr val="0070C0"/>
              </a:solidFill>
              <a:latin typeface="BN Alpaca" panose="02000000000000000000" pitchFamily="2" charset="-79"/>
              <a:cs typeface="BN Alpaca" panose="02000000000000000000" pitchFamily="2" charset="-79"/>
            </a:endParaRPr>
          </a:p>
        </p:txBody>
      </p:sp>
      <p:sp>
        <p:nvSpPr>
          <p:cNvPr id="4" name="TextBox 3"/>
          <p:cNvSpPr txBox="1"/>
          <p:nvPr/>
        </p:nvSpPr>
        <p:spPr>
          <a:xfrm>
            <a:off x="-180528" y="603110"/>
            <a:ext cx="9134709" cy="1384995"/>
          </a:xfrm>
          <a:prstGeom prst="rect">
            <a:avLst/>
          </a:prstGeom>
          <a:noFill/>
        </p:spPr>
        <p:txBody>
          <a:bodyPr wrap="square" rtlCol="1">
            <a:spAutoFit/>
          </a:bodyPr>
          <a:lstStyle/>
          <a:p>
            <a:endParaRPr lang="en-US"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a:p>
            <a:endParaRPr lang="he-IL" sz="2800" dirty="0">
              <a:solidFill>
                <a:prstClr val="black"/>
              </a:solidFill>
              <a:latin typeface="David" panose="020E0502060401010101" pitchFamily="34" charset="-79"/>
              <a:cs typeface="David" panose="020E0502060401010101" pitchFamily="34" charset="-79"/>
            </a:endParaRPr>
          </a:p>
        </p:txBody>
      </p:sp>
      <p:sp>
        <p:nvSpPr>
          <p:cNvPr id="5" name="מלבן 4"/>
          <p:cNvSpPr/>
          <p:nvPr/>
        </p:nvSpPr>
        <p:spPr>
          <a:xfrm>
            <a:off x="0" y="1052736"/>
            <a:ext cx="8954181" cy="6294031"/>
          </a:xfrm>
          <a:prstGeom prst="rect">
            <a:avLst/>
          </a:prstGeom>
        </p:spPr>
        <p:txBody>
          <a:bodyPr wrap="square">
            <a:spAutoFit/>
          </a:bodyPr>
          <a:lstStyle/>
          <a:p>
            <a:r>
              <a:rPr lang="he-IL" sz="3100" dirty="0">
                <a:solidFill>
                  <a:prstClr val="black"/>
                </a:solidFill>
                <a:latin typeface="David" panose="020E0502060401010101" pitchFamily="34" charset="-79"/>
                <a:cs typeface="David" panose="020E0502060401010101" pitchFamily="34" charset="-79"/>
              </a:rPr>
              <a:t>הביטוי " </a:t>
            </a:r>
            <a:r>
              <a:rPr lang="he-IL" sz="3100" b="1" dirty="0">
                <a:solidFill>
                  <a:prstClr val="black"/>
                </a:solidFill>
                <a:latin typeface="David" panose="020E0502060401010101" pitchFamily="34" charset="-79"/>
                <a:cs typeface="David" panose="020E0502060401010101" pitchFamily="34" charset="-79"/>
              </a:rPr>
              <a:t>לְךָ זְרֹעַ </a:t>
            </a:r>
            <a:r>
              <a:rPr lang="he-IL" sz="3100" b="1" dirty="0" err="1">
                <a:solidFill>
                  <a:prstClr val="black"/>
                </a:solidFill>
                <a:latin typeface="David" panose="020E0502060401010101" pitchFamily="34" charset="-79"/>
                <a:cs typeface="David" panose="020E0502060401010101" pitchFamily="34" charset="-79"/>
              </a:rPr>
              <a:t>עִם-קַרְדֹּם</a:t>
            </a:r>
            <a:r>
              <a:rPr lang="he-IL" sz="3100" b="1" dirty="0">
                <a:solidFill>
                  <a:prstClr val="black"/>
                </a:solidFill>
                <a:latin typeface="David" panose="020E0502060401010101" pitchFamily="34" charset="-79"/>
                <a:cs typeface="David" panose="020E0502060401010101" pitchFamily="34" charset="-79"/>
              </a:rPr>
              <a:t>" </a:t>
            </a:r>
            <a:r>
              <a:rPr lang="he-IL" sz="3100" dirty="0">
                <a:solidFill>
                  <a:prstClr val="black"/>
                </a:solidFill>
                <a:latin typeface="David" panose="020E0502060401010101" pitchFamily="34" charset="-79"/>
                <a:cs typeface="David" panose="020E0502060401010101" pitchFamily="34" charset="-79"/>
              </a:rPr>
              <a:t>הוא </a:t>
            </a:r>
            <a:r>
              <a:rPr lang="he-IL" sz="3100" b="1" dirty="0">
                <a:solidFill>
                  <a:srgbClr val="FF0000"/>
                </a:solidFill>
                <a:latin typeface="David" panose="020E0502060401010101" pitchFamily="34" charset="-79"/>
                <a:cs typeface="David" panose="020E0502060401010101" pitchFamily="34" charset="-79"/>
              </a:rPr>
              <a:t>ארמז</a:t>
            </a:r>
            <a:r>
              <a:rPr lang="he-IL" sz="3100" dirty="0">
                <a:solidFill>
                  <a:prstClr val="black"/>
                </a:solidFill>
                <a:latin typeface="David" panose="020E0502060401010101" pitchFamily="34" charset="-79"/>
                <a:cs typeface="David" panose="020E0502060401010101" pitchFamily="34" charset="-79"/>
              </a:rPr>
              <a:t> לספר תהילים פ"ט, 14, שם נאמר על אלוהים "</a:t>
            </a:r>
            <a:r>
              <a:rPr lang="he-IL" sz="3100" dirty="0">
                <a:solidFill>
                  <a:prstClr val="black"/>
                </a:solidFill>
              </a:rPr>
              <a:t> "</a:t>
            </a:r>
            <a:r>
              <a:rPr lang="he-IL" sz="3100" dirty="0">
                <a:solidFill>
                  <a:prstClr val="black"/>
                </a:solidFill>
                <a:latin typeface="David" panose="020E0502060401010101" pitchFamily="34" charset="-79"/>
                <a:cs typeface="David" panose="020E0502060401010101" pitchFamily="34" charset="-79"/>
              </a:rPr>
              <a:t>לְךָ זְרוֹעַ עִם גְּבוּרָה תָּעֹז יָדְךָ תָּרוּם יְמִינֶךָ"</a:t>
            </a:r>
          </a:p>
          <a:p>
            <a:r>
              <a:rPr lang="he-IL" sz="3100" dirty="0">
                <a:solidFill>
                  <a:prstClr val="black"/>
                </a:solidFill>
                <a:latin typeface="David" panose="020E0502060401010101" pitchFamily="34" charset="-79"/>
                <a:cs typeface="David" panose="020E0502060401010101" pitchFamily="34" charset="-79"/>
              </a:rPr>
              <a:t>בתהלים המשפט נאמר על האל שיש לו את הכוח ואילו בשיר המשפט נאמר לתליין.</a:t>
            </a:r>
          </a:p>
          <a:p>
            <a:endParaRPr lang="he-IL" sz="3100" dirty="0">
              <a:solidFill>
                <a:prstClr val="black"/>
              </a:solidFill>
              <a:latin typeface="David" panose="020E0502060401010101" pitchFamily="34" charset="-79"/>
              <a:cs typeface="David" panose="020E0502060401010101" pitchFamily="34" charset="-79"/>
            </a:endParaRPr>
          </a:p>
          <a:p>
            <a:r>
              <a:rPr lang="he-IL" sz="3100" dirty="0">
                <a:solidFill>
                  <a:prstClr val="black"/>
                </a:solidFill>
                <a:latin typeface="David" panose="020E0502060401010101" pitchFamily="34" charset="-79"/>
                <a:cs typeface="David" panose="020E0502060401010101" pitchFamily="34" charset="-79"/>
              </a:rPr>
              <a:t>יש כאן ביקורת על האל שמאפשר לרשעים להשתמש בכוחם כדי לרצוח יהודים. נוצרת כאן אנאלוגיה הפוכה בין האל לתליין: התליין נוהג כאלוהים ועושה כל מה שברצונו ואילו האל אינו משתמש בזרועו וכוחו כדי לעצור את התליין</a:t>
            </a:r>
            <a:r>
              <a:rPr lang="he-IL" sz="3100" dirty="0">
                <a:solidFill>
                  <a:prstClr val="black"/>
                </a:solidFill>
              </a:rPr>
              <a:t>.</a:t>
            </a:r>
          </a:p>
          <a:p>
            <a:endParaRPr lang="en-US" sz="3100" dirty="0">
              <a:solidFill>
                <a:prstClr val="black"/>
              </a:solidFill>
            </a:endParaRPr>
          </a:p>
          <a:p>
            <a:endParaRPr lang="en-US" sz="3100" dirty="0">
              <a:solidFill>
                <a:prstClr val="black"/>
              </a:solidFill>
              <a:latin typeface="David" panose="020E0502060401010101" pitchFamily="34" charset="-79"/>
              <a:cs typeface="David" panose="020E0502060401010101" pitchFamily="34" charset="-79"/>
            </a:endParaRPr>
          </a:p>
          <a:p>
            <a:endParaRPr lang="en-US" sz="3100" dirty="0">
              <a:solidFill>
                <a:prstClr val="black"/>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9826102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ניהולי">
  <a:themeElements>
    <a:clrScheme name="ניהולי">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ניהולי">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ניהול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אזרחי">
  <a:themeElements>
    <a:clrScheme name="אזרחי">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אזרחי">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אזרחי">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1484</Words>
  <Application>Microsoft Office PowerPoint</Application>
  <PresentationFormat>‫הצגה על המסך (4:3)</PresentationFormat>
  <Paragraphs>236</Paragraphs>
  <Slides>18</Slides>
  <Notes>0</Notes>
  <HiddenSlides>0</HiddenSlides>
  <MMClips>0</MMClips>
  <ScaleCrop>false</ScaleCrop>
  <HeadingPairs>
    <vt:vector size="4" baseType="variant">
      <vt:variant>
        <vt:lpstr>ערכת נושא</vt:lpstr>
      </vt:variant>
      <vt:variant>
        <vt:i4>2</vt:i4>
      </vt:variant>
      <vt:variant>
        <vt:lpstr>כותרות שקופיות</vt:lpstr>
      </vt:variant>
      <vt:variant>
        <vt:i4>18</vt:i4>
      </vt:variant>
    </vt:vector>
  </HeadingPairs>
  <TitlesOfParts>
    <vt:vector size="20" baseType="lpstr">
      <vt:lpstr>ניהולי</vt:lpstr>
      <vt:lpstr>אזרחי</vt:lpstr>
      <vt:lpstr>חיים נחמן ביאליק</vt:lpstr>
      <vt:lpstr>"על השחיטה"</vt:lpstr>
      <vt:lpstr>פירושי מילים</vt:lpstr>
      <vt:lpstr>הרקע לשיר</vt:lpstr>
      <vt:lpstr>משמעות שם השיר</vt:lpstr>
      <vt:lpstr>בית א'</vt:lpstr>
      <vt:lpstr>בית א'</vt:lpstr>
      <vt:lpstr>בית ב'</vt:lpstr>
      <vt:lpstr>בית ב'</vt:lpstr>
      <vt:lpstr>בית ב'</vt:lpstr>
      <vt:lpstr>בית ג'</vt:lpstr>
      <vt:lpstr>בית ד'</vt:lpstr>
      <vt:lpstr>בית ד'</vt:lpstr>
      <vt:lpstr>מבנה השיר</vt:lpstr>
      <vt:lpstr>מוטיבים – דרכי עיצוב</vt:lpstr>
      <vt:lpstr>הופעת מוטיב הדם ומשמעותו</vt:lpstr>
      <vt:lpstr>סיכום השיר</vt:lpstr>
      <vt:lpstr>שאלות ממבחני בגרות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חיים נחמן ביאליק</dc:title>
  <dc:creator>User</dc:creator>
  <cp:lastModifiedBy>rakezeth</cp:lastModifiedBy>
  <cp:revision>3</cp:revision>
  <dcterms:created xsi:type="dcterms:W3CDTF">2016-08-21T10:39:56Z</dcterms:created>
  <dcterms:modified xsi:type="dcterms:W3CDTF">2016-11-17T07:03:10Z</dcterms:modified>
</cp:coreProperties>
</file>