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7" r:id="rId4"/>
    <p:sldId id="264" r:id="rId5"/>
    <p:sldId id="259" r:id="rId6"/>
    <p:sldId id="260" r:id="rId7"/>
    <p:sldId id="261" r:id="rId8"/>
    <p:sldId id="262"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5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7" name="Date Placeholder 6"/>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8" name="Slide Number Placeholder 7"/>
          <p:cNvSpPr>
            <a:spLocks noGrp="1"/>
          </p:cNvSpPr>
          <p:nvPr>
            <p:ph type="sldNum" sz="quarter" idx="11"/>
          </p:nvPr>
        </p:nvSpPr>
        <p:spPr/>
        <p:txBody>
          <a:bodyPr/>
          <a:lstStyle/>
          <a:p>
            <a:fld id="{5F2770E3-CB3E-49F7-A56E-E7375F6440F2}" type="slidenum">
              <a:rPr lang="he-IL" smtClean="0"/>
              <a:t>‹#›</a:t>
            </a:fld>
            <a:endParaRPr lang="he-IL" dirty="0"/>
          </a:p>
        </p:txBody>
      </p:sp>
      <p:sp>
        <p:nvSpPr>
          <p:cNvPr id="9" name="Footer Placeholder 8"/>
          <p:cNvSpPr>
            <a:spLocks noGrp="1"/>
          </p:cNvSpPr>
          <p:nvPr>
            <p:ph type="ftr" sz="quarter" idx="12"/>
          </p:nvPr>
        </p:nvSpPr>
        <p:spPr/>
        <p:txBody>
          <a:bodyPr/>
          <a:lstStyle/>
          <a:p>
            <a:endParaRPr lang="he-I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5F2770E3-CB3E-49F7-A56E-E7375F6440F2}" type="slidenum">
              <a:rPr lang="he-IL" smtClean="0"/>
              <a:t>‹#›</a:t>
            </a:fld>
            <a:endParaRPr lang="he-I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5F2770E3-CB3E-49F7-A56E-E7375F6440F2}" type="slidenum">
              <a:rPr lang="he-IL" smtClean="0"/>
              <a:t>‹#›</a:t>
            </a:fld>
            <a:endParaRPr lang="he-I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5F2770E3-CB3E-49F7-A56E-E7375F6440F2}" type="slidenum">
              <a:rPr lang="he-IL" smtClean="0"/>
              <a:t>‹#›</a:t>
            </a:fld>
            <a:endParaRPr lang="he-I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5F2770E3-CB3E-49F7-A56E-E7375F6440F2}" type="slidenum">
              <a:rPr lang="he-IL" smtClean="0"/>
              <a:t>‹#›</a:t>
            </a:fld>
            <a:endParaRPr lang="he-IL"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5" name="Date Placeholder 4"/>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5F2770E3-CB3E-49F7-A56E-E7375F6440F2}" type="slidenum">
              <a:rPr lang="he-IL" smtClean="0"/>
              <a:t>‹#›</a:t>
            </a:fld>
            <a:endParaRPr lang="he-IL" dirty="0"/>
          </a:p>
        </p:txBody>
      </p:sp>
      <p:sp>
        <p:nvSpPr>
          <p:cNvPr id="9" name="Content Placeholder 8"/>
          <p:cNvSpPr>
            <a:spLocks noGrp="1"/>
          </p:cNvSpPr>
          <p:nvPr>
            <p:ph sz="quarter" idx="13"/>
          </p:nvPr>
        </p:nvSpPr>
        <p:spPr>
          <a:xfrm>
            <a:off x="365760" y="1600200"/>
            <a:ext cx="4041648" cy="452628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5F2770E3-CB3E-49F7-A56E-E7375F6440F2}" type="slidenum">
              <a:rPr lang="he-IL" smtClean="0"/>
              <a:t>‹#›</a:t>
            </a:fld>
            <a:endParaRPr lang="he-IL" dirty="0"/>
          </a:p>
        </p:txBody>
      </p:sp>
      <p:sp>
        <p:nvSpPr>
          <p:cNvPr id="11" name="Content Placeholder 10"/>
          <p:cNvSpPr>
            <a:spLocks noGrp="1"/>
          </p:cNvSpPr>
          <p:nvPr>
            <p:ph sz="quarter" idx="13"/>
          </p:nvPr>
        </p:nvSpPr>
        <p:spPr>
          <a:xfrm>
            <a:off x="457200" y="2212848"/>
            <a:ext cx="4041648" cy="391363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5F2770E3-CB3E-49F7-A56E-E7375F6440F2}" type="slidenum">
              <a:rPr lang="he-IL" smtClean="0"/>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5F2770E3-CB3E-49F7-A56E-E7375F6440F2}" type="slidenum">
              <a:rPr lang="he-IL" smtClean="0"/>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5F2770E3-CB3E-49F7-A56E-E7375F6440F2}" type="slidenum">
              <a:rPr lang="he-IL" smtClean="0"/>
              <a:t>‹#›</a:t>
            </a:fld>
            <a:endParaRPr lang="he-I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FA7ADB8-A1AD-4BAA-B950-C87DB85F77B4}" type="datetimeFigureOut">
              <a:rPr lang="he-IL" smtClean="0"/>
              <a:t>כ"ב/אב/תשע"ו</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5F2770E3-CB3E-49F7-A56E-E7375F6440F2}" type="slidenum">
              <a:rPr lang="he-IL" smtClean="0"/>
              <a:t>‹#›</a:t>
            </a:fld>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FA7ADB8-A1AD-4BAA-B950-C87DB85F77B4}" type="datetimeFigureOut">
              <a:rPr lang="he-IL" smtClean="0"/>
              <a:t>כ"ב/אב/תשע"ו</a:t>
            </a:fld>
            <a:endParaRPr lang="he-IL"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he-IL"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F2770E3-CB3E-49F7-A56E-E7375F6440F2}" type="slidenum">
              <a:rPr lang="he-IL" smtClean="0"/>
              <a:t>‹#›</a:t>
            </a:fld>
            <a:endParaRPr lang="he-IL"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imu_NvhiRtk"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894827" y="116632"/>
            <a:ext cx="7061549" cy="830997"/>
          </a:xfrm>
          <a:prstGeom prst="rect">
            <a:avLst/>
          </a:prstGeom>
        </p:spPr>
        <p:txBody>
          <a:bodyPr wrap="none">
            <a:spAutoFit/>
          </a:bodyPr>
          <a:lstStyle/>
          <a:p>
            <a:pPr algn="l"/>
            <a:r>
              <a:rPr lang="he-IL" sz="4800" b="1" dirty="0" smtClean="0">
                <a:solidFill>
                  <a:srgbClr val="0070C0"/>
                </a:solidFill>
                <a:latin typeface="BN Alpaca" panose="02000000000000000000" pitchFamily="2" charset="-79"/>
                <a:cs typeface="BN Alpaca" panose="02000000000000000000" pitchFamily="2" charset="-79"/>
              </a:rPr>
              <a:t>לאה גולדברג 1911-1970</a:t>
            </a:r>
            <a:endParaRPr lang="he-IL" sz="4800" dirty="0"/>
          </a:p>
        </p:txBody>
      </p:sp>
      <p:pic>
        <p:nvPicPr>
          <p:cNvPr id="1026" name="Picture 2" descr="תוצאת תמונה עבור לאה גולדברג"/>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615" y="4858934"/>
            <a:ext cx="1440160" cy="1841574"/>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p:cNvSpPr/>
          <p:nvPr/>
        </p:nvSpPr>
        <p:spPr>
          <a:xfrm>
            <a:off x="179512" y="947629"/>
            <a:ext cx="8784976" cy="3970318"/>
          </a:xfrm>
          <a:prstGeom prst="rect">
            <a:avLst/>
          </a:prstGeom>
        </p:spPr>
        <p:txBody>
          <a:bodyPr wrap="square">
            <a:spAutoFit/>
          </a:bodyPr>
          <a:lstStyle/>
          <a:p>
            <a:r>
              <a:rPr lang="he-IL" sz="2800" dirty="0" smtClean="0">
                <a:latin typeface="David" panose="020E0502060401010101" pitchFamily="34" charset="-79"/>
                <a:cs typeface="David" panose="020E0502060401010101" pitchFamily="34" charset="-79"/>
              </a:rPr>
              <a:t>לאה </a:t>
            </a:r>
            <a:r>
              <a:rPr lang="he-IL" sz="2800" dirty="0">
                <a:latin typeface="David" panose="020E0502060401010101" pitchFamily="34" charset="-79"/>
                <a:cs typeface="David" panose="020E0502060401010101" pitchFamily="34" charset="-79"/>
              </a:rPr>
              <a:t>גולדברג נולדה בקניסברג שבפרוסיה וגדלה </a:t>
            </a:r>
            <a:r>
              <a:rPr lang="he-IL" sz="2800" dirty="0" err="1">
                <a:latin typeface="David" panose="020E0502060401010101" pitchFamily="34" charset="-79"/>
                <a:cs typeface="David" panose="020E0502060401010101" pitchFamily="34" charset="-79"/>
              </a:rPr>
              <a:t>בקובנא</a:t>
            </a:r>
            <a:r>
              <a:rPr lang="he-IL" sz="2800" dirty="0">
                <a:latin typeface="David" panose="020E0502060401010101" pitchFamily="34" charset="-79"/>
                <a:cs typeface="David" panose="020E0502060401010101" pitchFamily="34" charset="-79"/>
              </a:rPr>
              <a:t> שבליטא. </a:t>
            </a:r>
            <a:endParaRPr lang="he-IL"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החל </a:t>
            </a:r>
            <a:r>
              <a:rPr lang="he-IL" sz="2800" dirty="0">
                <a:latin typeface="David" panose="020E0502060401010101" pitchFamily="34" charset="-79"/>
                <a:cs typeface="David" panose="020E0502060401010101" pitchFamily="34" charset="-79"/>
              </a:rPr>
              <a:t>משנת 1918 למדה בגימנסיה העברית </a:t>
            </a:r>
            <a:r>
              <a:rPr lang="he-IL" sz="2800" dirty="0" smtClean="0">
                <a:latin typeface="David" panose="020E0502060401010101" pitchFamily="34" charset="-79"/>
                <a:cs typeface="David" panose="020E0502060401010101" pitchFamily="34" charset="-79"/>
              </a:rPr>
              <a:t>שבקובנה</a:t>
            </a:r>
            <a:endParaRPr lang="he-IL" sz="2800" dirty="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בשנת </a:t>
            </a:r>
            <a:r>
              <a:rPr lang="he-IL" sz="2800" dirty="0">
                <a:latin typeface="David" panose="020E0502060401010101" pitchFamily="34" charset="-79"/>
                <a:cs typeface="David" panose="020E0502060401010101" pitchFamily="34" charset="-79"/>
              </a:rPr>
              <a:t>1933 קיבלה תואר דוקטור לבלשנות שמית. </a:t>
            </a:r>
            <a:endParaRPr lang="he-IL"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את </a:t>
            </a:r>
            <a:r>
              <a:rPr lang="he-IL" sz="2800" dirty="0">
                <a:latin typeface="David" panose="020E0502060401010101" pitchFamily="34" charset="-79"/>
                <a:cs typeface="David" panose="020E0502060401010101" pitchFamily="34" charset="-79"/>
              </a:rPr>
              <a:t>יצירתה הספרותית החלה עוד בליטא, שם פורסמו שירים ומאמרים פרי עטה בכתבי עת עבריים</a:t>
            </a:r>
            <a:r>
              <a:rPr lang="he-IL" sz="2800" dirty="0" smtClean="0">
                <a:latin typeface="David" panose="020E0502060401010101" pitchFamily="34" charset="-79"/>
                <a:cs typeface="David" panose="020E0502060401010101" pitchFamily="34" charset="-79"/>
              </a:rPr>
              <a:t>.. </a:t>
            </a:r>
          </a:p>
          <a:p>
            <a:endParaRPr lang="he-IL"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ב-1935 </a:t>
            </a:r>
            <a:r>
              <a:rPr lang="he-IL" sz="2800" dirty="0">
                <a:latin typeface="David" panose="020E0502060401010101" pitchFamily="34" charset="-79"/>
                <a:cs typeface="David" panose="020E0502060401010101" pitchFamily="34" charset="-79"/>
              </a:rPr>
              <a:t>עלתה ארצה והצטרפה לחבורת הסופרים שבראשה עמד המשורר אברהם שלונסקי. קבוצה זאת ביקשה לגבש צורות ודרכי ביטוי חדשות בשירה ולהשתחרר מהשפעתו האדירה של </a:t>
            </a:r>
            <a:r>
              <a:rPr lang="he-IL" sz="2800" dirty="0" smtClean="0">
                <a:latin typeface="David" panose="020E0502060401010101" pitchFamily="34" charset="-79"/>
                <a:cs typeface="David" panose="020E0502060401010101" pitchFamily="34" charset="-79"/>
              </a:rPr>
              <a:t>ביאליק.</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596715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852938" y="-243408"/>
            <a:ext cx="1959191"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בית ד'</a:t>
            </a:r>
            <a:endParaRPr lang="he-IL" sz="4800" dirty="0"/>
          </a:p>
        </p:txBody>
      </p:sp>
      <p:sp>
        <p:nvSpPr>
          <p:cNvPr id="3" name="TextBox 2"/>
          <p:cNvSpPr txBox="1"/>
          <p:nvPr/>
        </p:nvSpPr>
        <p:spPr>
          <a:xfrm>
            <a:off x="0" y="548680"/>
            <a:ext cx="9097253" cy="6340197"/>
          </a:xfrm>
          <a:prstGeom prst="rect">
            <a:avLst/>
          </a:prstGeom>
          <a:noFill/>
        </p:spPr>
        <p:txBody>
          <a:bodyPr wrap="square" rtlCol="1">
            <a:spAutoFit/>
          </a:bodyPr>
          <a:lstStyle/>
          <a:p>
            <a:r>
              <a:rPr lang="he-IL" sz="2900" dirty="0" smtClean="0">
                <a:latin typeface="David" panose="020E0502060401010101" pitchFamily="34" charset="-79"/>
                <a:cs typeface="David" panose="020E0502060401010101" pitchFamily="34" charset="-79"/>
              </a:rPr>
              <a:t>בית זה הוא מענה נחרץ לספקות "</a:t>
            </a:r>
            <a:r>
              <a:rPr lang="he-IL" sz="2900" dirty="0" smtClean="0">
                <a:latin typeface="David" panose="020E0502060401010101" pitchFamily="34" charset="-79"/>
                <a:cs typeface="David" panose="020E0502060401010101" pitchFamily="34" charset="-79"/>
              </a:rPr>
              <a:t>הַאֻמְנָם עוֹד יָבוֹאוּ יָמִים בִסְלִיחָה וּבְחֶסֶד"? כאן יש ביטחון שהנמנעת אכן יכולה להתחבר אל הצד המואר של החיים.</a:t>
            </a:r>
          </a:p>
          <a:p>
            <a:r>
              <a:rPr lang="he-IL" sz="2900" b="1" u="sng" dirty="0" smtClean="0">
                <a:solidFill>
                  <a:srgbClr val="FF0000"/>
                </a:solidFill>
                <a:latin typeface="David" panose="020E0502060401010101" pitchFamily="34" charset="-79"/>
                <a:cs typeface="David" panose="020E0502060401010101" pitchFamily="34" charset="-79"/>
              </a:rPr>
              <a:t>החזרה </a:t>
            </a:r>
            <a:r>
              <a:rPr lang="he-IL" sz="2900" dirty="0" smtClean="0">
                <a:latin typeface="David" panose="020E0502060401010101" pitchFamily="34" charset="-79"/>
                <a:cs typeface="David" panose="020E0502060401010101" pitchFamily="34" charset="-79"/>
              </a:rPr>
              <a:t>על הביטוי "את תלכי .." (4 פעמים בשיר) מבטאת את הזרימה ואת המשכיות החיים מתוך התגברות על תלאות התקופה.</a:t>
            </a:r>
          </a:p>
          <a:p>
            <a:r>
              <a:rPr lang="he-IL" sz="2900" dirty="0" smtClean="0">
                <a:latin typeface="David" panose="020E0502060401010101" pitchFamily="34" charset="-79"/>
                <a:cs typeface="David" panose="020E0502060401010101" pitchFamily="34" charset="-79"/>
              </a:rPr>
              <a:t>בבית זה יש קביעה "את תלכי בשדה" ולאחריה נקודה – הבחירה צריכה להיות בהשלמה מפויסת עם העולם ועם החיים ללא רגשות אשם.</a:t>
            </a:r>
          </a:p>
          <a:p>
            <a:endParaRPr lang="he-IL" sz="2900" dirty="0" smtClean="0">
              <a:latin typeface="David" panose="020E0502060401010101" pitchFamily="34" charset="-79"/>
              <a:cs typeface="David" panose="020E0502060401010101" pitchFamily="34" charset="-79"/>
            </a:endParaRPr>
          </a:p>
          <a:p>
            <a:r>
              <a:rPr lang="he-IL" sz="2900" dirty="0" smtClean="0">
                <a:latin typeface="David" panose="020E0502060401010101" pitchFamily="34" charset="-79"/>
                <a:cs typeface="David" panose="020E0502060401010101" pitchFamily="34" charset="-79"/>
              </a:rPr>
              <a:t>לפני ואחרי המיל ה"לבדך" מופיעה נקודה – הדבר מבטא את הדגש על היחיד – הבחירה בתהליך קבלת החיים היא במישור האישי ולא הלאומי. גם בתקופת מלחמה, האדם הוא לא רק חלק מעם או קבוצה, אלא בעיקר </a:t>
            </a:r>
            <a:r>
              <a:rPr lang="he-IL" sz="2900" dirty="0" err="1" smtClean="0">
                <a:latin typeface="David" panose="020E0502060401010101" pitchFamily="34" charset="-79"/>
                <a:cs typeface="David" panose="020E0502060401010101" pitchFamily="34" charset="-79"/>
              </a:rPr>
              <a:t>אינדיבדואלי</a:t>
            </a:r>
            <a:r>
              <a:rPr lang="he-IL" sz="2900" dirty="0" smtClean="0">
                <a:latin typeface="David" panose="020E0502060401010101" pitchFamily="34" charset="-79"/>
                <a:cs typeface="David" panose="020E0502060401010101" pitchFamily="34" charset="-79"/>
              </a:rPr>
              <a:t> הניצב בפני גורלו ומתמודד עמו בדרכו שלו.</a:t>
            </a:r>
            <a:endParaRPr lang="en-US" sz="29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38412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852938" y="-243408"/>
            <a:ext cx="1959191"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בית ד'</a:t>
            </a:r>
            <a:endParaRPr lang="he-IL" sz="4800" dirty="0"/>
          </a:p>
        </p:txBody>
      </p:sp>
      <p:sp>
        <p:nvSpPr>
          <p:cNvPr id="3" name="TextBox 2"/>
          <p:cNvSpPr txBox="1"/>
          <p:nvPr/>
        </p:nvSpPr>
        <p:spPr>
          <a:xfrm>
            <a:off x="0" y="548680"/>
            <a:ext cx="9097253" cy="6340197"/>
          </a:xfrm>
          <a:prstGeom prst="rect">
            <a:avLst/>
          </a:prstGeom>
          <a:noFill/>
        </p:spPr>
        <p:txBody>
          <a:bodyPr wrap="square" rtlCol="1">
            <a:spAutoFit/>
          </a:bodyPr>
          <a:lstStyle/>
          <a:p>
            <a:r>
              <a:rPr lang="he-IL" sz="2900" dirty="0" smtClean="0">
                <a:latin typeface="David" panose="020E0502060401010101" pitchFamily="34" charset="-79"/>
                <a:cs typeface="David" panose="020E0502060401010101" pitchFamily="34" charset="-79"/>
              </a:rPr>
              <a:t>בבית זה, מוצגת לראשונה המציאות הקשה והמאיימת של המלחמה באמצעות </a:t>
            </a:r>
            <a:r>
              <a:rPr lang="he-IL" sz="2900" b="1" u="sng" dirty="0" smtClean="0">
                <a:solidFill>
                  <a:srgbClr val="FF0000"/>
                </a:solidFill>
                <a:latin typeface="David" panose="020E0502060401010101" pitchFamily="34" charset="-79"/>
                <a:cs typeface="David" panose="020E0502060401010101" pitchFamily="34" charset="-79"/>
              </a:rPr>
              <a:t>מטאפורה</a:t>
            </a:r>
            <a:r>
              <a:rPr lang="he-IL" sz="2900" dirty="0" smtClean="0">
                <a:latin typeface="David" panose="020E0502060401010101" pitchFamily="34" charset="-79"/>
                <a:cs typeface="David" panose="020E0502060401010101" pitchFamily="34" charset="-79"/>
              </a:rPr>
              <a:t> "ְּלַהַט </a:t>
            </a:r>
            <a:r>
              <a:rPr lang="he-IL" sz="2900" dirty="0">
                <a:latin typeface="David" panose="020E0502060401010101" pitchFamily="34" charset="-79"/>
                <a:cs typeface="David" panose="020E0502060401010101" pitchFamily="34" charset="-79"/>
              </a:rPr>
              <a:t>הַשְּׂרֵפוֹת, בַּדְּרָכִים שֶׁסָּמְרוּ מֵאֵימָה וּמִדָּם</a:t>
            </a:r>
            <a:r>
              <a:rPr lang="he-IL" sz="2900" dirty="0" smtClean="0">
                <a:latin typeface="David" panose="020E0502060401010101" pitchFamily="34" charset="-79"/>
                <a:cs typeface="David" panose="020E0502060401010101" pitchFamily="34" charset="-79"/>
              </a:rPr>
              <a:t>"</a:t>
            </a:r>
          </a:p>
          <a:p>
            <a:endParaRPr lang="he-IL" sz="2900" dirty="0" smtClean="0">
              <a:latin typeface="David" panose="020E0502060401010101" pitchFamily="34" charset="-79"/>
              <a:cs typeface="David" panose="020E0502060401010101" pitchFamily="34" charset="-79"/>
            </a:endParaRPr>
          </a:p>
          <a:p>
            <a:r>
              <a:rPr lang="he-IL" sz="2900" dirty="0" smtClean="0">
                <a:latin typeface="David" panose="020E0502060401010101" pitchFamily="34" charset="-79"/>
                <a:cs typeface="David" panose="020E0502060401010101" pitchFamily="34" charset="-79"/>
              </a:rPr>
              <a:t>המלחמה הורסת, שורפת ותוצאותיה הן שפיכות דמים ואימה אך כל זה אין בהם כדי לעצור את שטף החיים, יש בכוחה של הנמנעת להישמר מצריבתן ("לא נצרבת בלהט השרפות").</a:t>
            </a:r>
          </a:p>
          <a:p>
            <a:r>
              <a:rPr lang="he-IL" sz="2900" dirty="0" smtClean="0">
                <a:latin typeface="David" panose="020E0502060401010101" pitchFamily="34" charset="-79"/>
                <a:cs typeface="David" panose="020E0502060401010101" pitchFamily="34" charset="-79"/>
              </a:rPr>
              <a:t>מימוש החוסן והבחירה בחיים ייעשו לא מתוך עמדה מתנשאת ומנוכרת אלא </a:t>
            </a:r>
            <a:r>
              <a:rPr lang="he-IL" sz="2900" dirty="0" err="1" smtClean="0">
                <a:latin typeface="David" panose="020E0502060401010101" pitchFamily="34" charset="-79"/>
                <a:cs typeface="David" panose="020E0502060401010101" pitchFamily="34" charset="-79"/>
              </a:rPr>
              <a:t>ו"בְיֹשֶׁר-לֵבָב</a:t>
            </a:r>
            <a:r>
              <a:rPr lang="he-IL" sz="2900" dirty="0" smtClean="0">
                <a:latin typeface="David" panose="020E0502060401010101" pitchFamily="34" charset="-79"/>
                <a:cs typeface="David" panose="020E0502060401010101" pitchFamily="34" charset="-79"/>
              </a:rPr>
              <a:t> </a:t>
            </a:r>
            <a:r>
              <a:rPr lang="he-IL" sz="2900" dirty="0">
                <a:latin typeface="David" panose="020E0502060401010101" pitchFamily="34" charset="-79"/>
                <a:cs typeface="David" panose="020E0502060401010101" pitchFamily="34" charset="-79"/>
              </a:rPr>
              <a:t>שׁוּב תִּהְיִי עֲנָוָה </a:t>
            </a:r>
            <a:r>
              <a:rPr lang="he-IL" sz="2900" dirty="0" smtClean="0">
                <a:latin typeface="David" panose="020E0502060401010101" pitchFamily="34" charset="-79"/>
                <a:cs typeface="David" panose="020E0502060401010101" pitchFamily="34" charset="-79"/>
              </a:rPr>
              <a:t>וְנִכְנַעַת" – כלומר מתוך עמדת התבוננות צנועה וכנה על החיים.</a:t>
            </a:r>
            <a:endParaRPr lang="he-IL" sz="2900" dirty="0">
              <a:latin typeface="David" panose="020E0502060401010101" pitchFamily="34" charset="-79"/>
              <a:cs typeface="David" panose="020E0502060401010101" pitchFamily="34" charset="-79"/>
            </a:endParaRPr>
          </a:p>
          <a:p>
            <a:endParaRPr lang="he-IL" sz="2900" dirty="0" smtClean="0">
              <a:latin typeface="David" panose="020E0502060401010101" pitchFamily="34" charset="-79"/>
              <a:cs typeface="David" panose="020E0502060401010101" pitchFamily="34" charset="-79"/>
            </a:endParaRPr>
          </a:p>
          <a:p>
            <a:r>
              <a:rPr lang="he-IL" sz="2900" dirty="0" smtClean="0">
                <a:latin typeface="David" panose="020E0502060401010101" pitchFamily="34" charset="-79"/>
                <a:cs typeface="David" panose="020E0502060401010101" pitchFamily="34" charset="-79"/>
              </a:rPr>
              <a:t>השלמה פנימית זו תוביל אותך להיות "</a:t>
            </a:r>
            <a:r>
              <a:rPr lang="he-IL" sz="2900" b="1" u="sng" dirty="0" smtClean="0">
                <a:latin typeface="David" panose="020E0502060401010101" pitchFamily="34" charset="-79"/>
                <a:cs typeface="David" panose="020E0502060401010101" pitchFamily="34" charset="-79"/>
              </a:rPr>
              <a:t>כ</a:t>
            </a:r>
            <a:r>
              <a:rPr lang="he-IL" sz="2900" dirty="0" smtClean="0">
                <a:latin typeface="David" panose="020E0502060401010101" pitchFamily="34" charset="-79"/>
                <a:cs typeface="David" panose="020E0502060401010101" pitchFamily="34" charset="-79"/>
              </a:rPr>
              <a:t>ְּאַחַד </a:t>
            </a:r>
            <a:r>
              <a:rPr lang="he-IL" sz="2900" dirty="0">
                <a:latin typeface="David" panose="020E0502060401010101" pitchFamily="34" charset="-79"/>
                <a:cs typeface="David" panose="020E0502060401010101" pitchFamily="34" charset="-79"/>
              </a:rPr>
              <a:t>הַדְּשָׁאִים, כְּאַחַד </a:t>
            </a:r>
            <a:r>
              <a:rPr lang="he-IL" sz="2900" dirty="0" smtClean="0">
                <a:latin typeface="David" panose="020E0502060401010101" pitchFamily="34" charset="-79"/>
                <a:cs typeface="David" panose="020E0502060401010101" pitchFamily="34" charset="-79"/>
              </a:rPr>
              <a:t>הָאָדָם" – יש כאן </a:t>
            </a:r>
            <a:r>
              <a:rPr lang="he-IL" sz="2900" b="1" u="sng" dirty="0" smtClean="0">
                <a:solidFill>
                  <a:srgbClr val="FF0000"/>
                </a:solidFill>
                <a:latin typeface="David" panose="020E0502060401010101" pitchFamily="34" charset="-79"/>
                <a:cs typeface="David" panose="020E0502060401010101" pitchFamily="34" charset="-79"/>
              </a:rPr>
              <a:t>דימוי</a:t>
            </a:r>
            <a:r>
              <a:rPr lang="he-IL" sz="2900" dirty="0" smtClean="0">
                <a:latin typeface="David" panose="020E0502060401010101" pitchFamily="34" charset="-79"/>
                <a:cs typeface="David" panose="020E0502060401010101" pitchFamily="34" charset="-79"/>
              </a:rPr>
              <a:t> להתחברות עם הטבעי והפשוט.</a:t>
            </a:r>
          </a:p>
          <a:p>
            <a:r>
              <a:rPr lang="he-IL" sz="2900" dirty="0"/>
              <a:t> </a:t>
            </a:r>
            <a:endParaRPr lang="en-US" sz="2900" dirty="0">
              <a:latin typeface="David" panose="020E0502060401010101" pitchFamily="34" charset="-79"/>
              <a:cs typeface="David" panose="020E0502060401010101" pitchFamily="34" charset="-79"/>
            </a:endParaRPr>
          </a:p>
          <a:p>
            <a:endParaRPr lang="en-US" sz="29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341375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851486" y="0"/>
            <a:ext cx="1959191"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בית ד'</a:t>
            </a:r>
            <a:endParaRPr lang="he-IL" sz="4800" dirty="0"/>
          </a:p>
        </p:txBody>
      </p:sp>
      <p:sp>
        <p:nvSpPr>
          <p:cNvPr id="3" name="TextBox 2"/>
          <p:cNvSpPr txBox="1"/>
          <p:nvPr/>
        </p:nvSpPr>
        <p:spPr>
          <a:xfrm>
            <a:off x="-7985" y="980728"/>
            <a:ext cx="9097253" cy="2554545"/>
          </a:xfrm>
          <a:prstGeom prst="rect">
            <a:avLst/>
          </a:prstGeom>
          <a:noFill/>
        </p:spPr>
        <p:txBody>
          <a:bodyPr wrap="square" rtlCol="1">
            <a:spAutoFit/>
          </a:bodyPr>
          <a:lstStyle/>
          <a:p>
            <a:r>
              <a:rPr lang="he-IL" sz="3200" dirty="0" smtClean="0">
                <a:latin typeface="David" panose="020E0502060401010101" pitchFamily="34" charset="-79"/>
                <a:cs typeface="David" panose="020E0502060401010101" pitchFamily="34" charset="-79"/>
              </a:rPr>
              <a:t>מהבית הסוגר את השיר ניתן להסיק כי גם במציאות עקובה מדם של מלחמה משתוללת, יש מקום להתכנסות האדם בעצמו ולהתמזגותו הבריאה עם הטבע, מתוך תפישת עולם לפיה אין להטיל ספק בזכות המובנת מאליה – לחיות.</a:t>
            </a:r>
            <a:endParaRPr lang="en-US" sz="3200" dirty="0" smtClean="0">
              <a:latin typeface="David" panose="020E0502060401010101" pitchFamily="34" charset="-79"/>
              <a:cs typeface="David" panose="020E0502060401010101" pitchFamily="34" charset="-79"/>
            </a:endParaRPr>
          </a:p>
          <a:p>
            <a:endParaRPr lang="en-US"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39712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224715" y="0"/>
            <a:ext cx="3212739"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מבנה השיר</a:t>
            </a:r>
            <a:endParaRPr lang="he-IL" sz="4800" dirty="0"/>
          </a:p>
        </p:txBody>
      </p:sp>
      <p:sp>
        <p:nvSpPr>
          <p:cNvPr id="3" name="TextBox 2"/>
          <p:cNvSpPr txBox="1"/>
          <p:nvPr/>
        </p:nvSpPr>
        <p:spPr>
          <a:xfrm>
            <a:off x="-7985" y="980728"/>
            <a:ext cx="9097253" cy="4662815"/>
          </a:xfrm>
          <a:prstGeom prst="rect">
            <a:avLst/>
          </a:prstGeom>
          <a:noFill/>
        </p:spPr>
        <p:txBody>
          <a:bodyPr wrap="square" rtlCol="1">
            <a:spAutoFit/>
          </a:bodyPr>
          <a:lstStyle/>
          <a:p>
            <a:r>
              <a:rPr lang="he-IL" sz="3300" dirty="0">
                <a:latin typeface="David" panose="020E0502060401010101" pitchFamily="34" charset="-79"/>
                <a:cs typeface="David" panose="020E0502060401010101" pitchFamily="34" charset="-79"/>
              </a:rPr>
              <a:t>לשיר מבנה מוקפד מבחינת אחידות הבתים- 4 בתים, 4 שורות בכל בית. </a:t>
            </a:r>
            <a:endParaRPr lang="he-IL" sz="3300" dirty="0" smtClean="0">
              <a:latin typeface="David" panose="020E0502060401010101" pitchFamily="34" charset="-79"/>
              <a:cs typeface="David" panose="020E0502060401010101" pitchFamily="34" charset="-79"/>
            </a:endParaRPr>
          </a:p>
          <a:p>
            <a:endParaRPr lang="he-IL" sz="3300" dirty="0">
              <a:latin typeface="David" panose="020E0502060401010101" pitchFamily="34" charset="-79"/>
              <a:cs typeface="David" panose="020E0502060401010101" pitchFamily="34" charset="-79"/>
            </a:endParaRPr>
          </a:p>
          <a:p>
            <a:r>
              <a:rPr lang="he-IL" sz="3300" dirty="0" smtClean="0">
                <a:latin typeface="David" panose="020E0502060401010101" pitchFamily="34" charset="-79"/>
                <a:cs typeface="David" panose="020E0502060401010101" pitchFamily="34" charset="-79"/>
              </a:rPr>
              <a:t>מבחינת </a:t>
            </a:r>
            <a:r>
              <a:rPr lang="he-IL" sz="3300" b="1" u="sng" dirty="0">
                <a:solidFill>
                  <a:srgbClr val="FF0000"/>
                </a:solidFill>
                <a:latin typeface="David" panose="020E0502060401010101" pitchFamily="34" charset="-79"/>
                <a:cs typeface="David" panose="020E0502060401010101" pitchFamily="34" charset="-79"/>
              </a:rPr>
              <a:t>החריזה</a:t>
            </a:r>
            <a:r>
              <a:rPr lang="he-IL" sz="3300" dirty="0">
                <a:latin typeface="David" panose="020E0502060401010101" pitchFamily="34" charset="-79"/>
                <a:cs typeface="David" panose="020E0502060401010101" pitchFamily="34" charset="-79"/>
              </a:rPr>
              <a:t> הקבועה- א' </a:t>
            </a:r>
            <a:r>
              <a:rPr lang="he-IL" sz="3300" dirty="0" smtClean="0">
                <a:latin typeface="David" panose="020E0502060401010101" pitchFamily="34" charset="-79"/>
                <a:cs typeface="David" panose="020E0502060401010101" pitchFamily="34" charset="-79"/>
              </a:rPr>
              <a:t>ג' ב' ד'. </a:t>
            </a:r>
          </a:p>
          <a:p>
            <a:endParaRPr lang="he-IL" sz="3300" dirty="0">
              <a:latin typeface="David" panose="020E0502060401010101" pitchFamily="34" charset="-79"/>
              <a:cs typeface="David" panose="020E0502060401010101" pitchFamily="34" charset="-79"/>
            </a:endParaRPr>
          </a:p>
          <a:p>
            <a:r>
              <a:rPr lang="he-IL" sz="3300" dirty="0">
                <a:latin typeface="David" panose="020E0502060401010101" pitchFamily="34" charset="-79"/>
                <a:cs typeface="David" panose="020E0502060401010101" pitchFamily="34" charset="-79"/>
              </a:rPr>
              <a:t>המבנה המאורגן של השיר והחריזה המוקפדת תורם לעיצוב האווירה ההרמונית, המשרתת את רעיון הקיום המסודר והרגוע גם במציאות חיים לא מאורגנת ולא שלווה.  </a:t>
            </a:r>
            <a:r>
              <a:rPr lang="he-IL" sz="3300" dirty="0" smtClean="0">
                <a:latin typeface="David" panose="020E0502060401010101" pitchFamily="34" charset="-79"/>
                <a:cs typeface="David" panose="020E0502060401010101" pitchFamily="34" charset="-79"/>
              </a:rPr>
              <a:t/>
            </a:r>
            <a:br>
              <a:rPr lang="he-IL" sz="3300" dirty="0" smtClean="0">
                <a:latin typeface="David" panose="020E0502060401010101" pitchFamily="34" charset="-79"/>
                <a:cs typeface="David" panose="020E0502060401010101" pitchFamily="34" charset="-79"/>
              </a:rPr>
            </a:br>
            <a:endParaRPr lang="en-US" sz="33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10902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1540764" y="0"/>
            <a:ext cx="6580649"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דרכי עיצוב - מטאפורה</a:t>
            </a:r>
            <a:endParaRPr lang="he-IL" sz="4800" dirty="0"/>
          </a:p>
        </p:txBody>
      </p:sp>
      <p:sp>
        <p:nvSpPr>
          <p:cNvPr id="3" name="TextBox 2"/>
          <p:cNvSpPr txBox="1"/>
          <p:nvPr/>
        </p:nvSpPr>
        <p:spPr>
          <a:xfrm>
            <a:off x="-7985" y="830997"/>
            <a:ext cx="9097253" cy="5693866"/>
          </a:xfrm>
          <a:prstGeom prst="rect">
            <a:avLst/>
          </a:prstGeom>
          <a:noFill/>
        </p:spPr>
        <p:txBody>
          <a:bodyPr wrap="square" rtlCol="1">
            <a:spAutoFit/>
          </a:bodyPr>
          <a:lstStyle/>
          <a:p>
            <a:pPr marL="457200" indent="-457200">
              <a:buAutoNum type="arabicParenR"/>
            </a:pPr>
            <a:r>
              <a:rPr lang="he-IL" sz="2800" b="1" u="sng" dirty="0" smtClean="0">
                <a:latin typeface="David" panose="020E0502060401010101" pitchFamily="34" charset="-79"/>
                <a:cs typeface="David" panose="020E0502060401010101" pitchFamily="34" charset="-79"/>
              </a:rPr>
              <a:t>"</a:t>
            </a:r>
            <a:r>
              <a:rPr lang="he-IL" sz="2800" b="1" u="sng" dirty="0">
                <a:latin typeface="David" panose="020E0502060401010101" pitchFamily="34" charset="-79"/>
                <a:cs typeface="David" panose="020E0502060401010101" pitchFamily="34" charset="-79"/>
              </a:rPr>
              <a:t>האומנם עוד יבואו ימים בסליחה ובחסד" </a:t>
            </a:r>
            <a:r>
              <a:rPr lang="he-IL" sz="2800" dirty="0">
                <a:latin typeface="David" panose="020E0502060401010101" pitchFamily="34" charset="-79"/>
                <a:cs typeface="David" panose="020E0502060401010101" pitchFamily="34" charset="-79"/>
              </a:rPr>
              <a:t>– האם תיתכן מציאות חיים של קיום סולח ומפויס? השיר נפתח בשאלה מטאפורית הממחישה את הקושי להתמודד עם המציאות ואת הכמיהה לסליחה וחסד במובן של חופש לחיות ללא נקיפות מצפון</a:t>
            </a:r>
            <a:r>
              <a:rPr lang="he-IL" sz="2800" dirty="0" smtClean="0">
                <a:latin typeface="David" panose="020E0502060401010101" pitchFamily="34" charset="-79"/>
                <a:cs typeface="David" panose="020E0502060401010101" pitchFamily="34" charset="-79"/>
              </a:rPr>
              <a:t>.</a:t>
            </a:r>
          </a:p>
          <a:p>
            <a:pPr marL="457200" indent="-457200">
              <a:buAutoNum type="arabicParenR"/>
            </a:pPr>
            <a:endParaRPr lang="he-IL" sz="2800" dirty="0">
              <a:latin typeface="David" panose="020E0502060401010101" pitchFamily="34" charset="-79"/>
              <a:cs typeface="David" panose="020E0502060401010101" pitchFamily="34" charset="-79"/>
            </a:endParaRPr>
          </a:p>
          <a:p>
            <a:endParaRPr lang="he-IL" sz="2800" dirty="0">
              <a:latin typeface="David" panose="020E0502060401010101" pitchFamily="34" charset="-79"/>
              <a:cs typeface="David" panose="020E0502060401010101" pitchFamily="34" charset="-79"/>
            </a:endParaRPr>
          </a:p>
          <a:p>
            <a:r>
              <a:rPr lang="he-IL" sz="2800" dirty="0">
                <a:latin typeface="David" panose="020E0502060401010101" pitchFamily="34" charset="-79"/>
                <a:cs typeface="David" panose="020E0502060401010101" pitchFamily="34" charset="-79"/>
              </a:rPr>
              <a:t>2</a:t>
            </a:r>
            <a:r>
              <a:rPr lang="he-IL" sz="2800" b="1" u="sng" dirty="0">
                <a:latin typeface="David" panose="020E0502060401010101" pitchFamily="34" charset="-79"/>
                <a:cs typeface="David" panose="020E0502060401010101" pitchFamily="34" charset="-79"/>
              </a:rPr>
              <a:t>) "לא נצרבת בלהט השרפות, בדרכים שסמרו מאימה ומדם" </a:t>
            </a:r>
            <a:r>
              <a:rPr lang="he-IL" sz="2800" dirty="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  זוהי </a:t>
            </a:r>
            <a:r>
              <a:rPr lang="he-IL" sz="2800" dirty="0">
                <a:latin typeface="David" panose="020E0502060401010101" pitchFamily="34" charset="-79"/>
                <a:cs typeface="David" panose="020E0502060401010101" pitchFamily="34" charset="-79"/>
              </a:rPr>
              <a:t>לשון מטאפורית המעצבת תמונת מציאות קשה וכואבת. המלחמה מתוארת כאן כאש שורפת והדרכים, שהן סמל לחיים, מתערערות בתדהמתן נוכח הפחד ושפיכות הדמים האיומה. המשוררת מבקשת להדגיש כי ניתן להימנע מצריבת המציאות הנוראה הזו, בתנאי שהבחירה תהיה בהמשך החיים, מתוך יושר וצניעות.</a:t>
            </a:r>
          </a:p>
          <a:p>
            <a:endParaRPr lang="en-US"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23534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2062541" y="-171400"/>
            <a:ext cx="5537093"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דרכי עיצוב – חזרה </a:t>
            </a:r>
            <a:endParaRPr lang="he-IL" sz="4800" dirty="0"/>
          </a:p>
        </p:txBody>
      </p:sp>
      <p:sp>
        <p:nvSpPr>
          <p:cNvPr id="2" name="מלבן 1"/>
          <p:cNvSpPr/>
          <p:nvPr/>
        </p:nvSpPr>
        <p:spPr>
          <a:xfrm>
            <a:off x="22430" y="1196752"/>
            <a:ext cx="8964488" cy="4031873"/>
          </a:xfrm>
          <a:prstGeom prst="rect">
            <a:avLst/>
          </a:prstGeom>
        </p:spPr>
        <p:txBody>
          <a:bodyPr wrap="square">
            <a:spAutoFit/>
          </a:bodyPr>
          <a:lstStyle/>
          <a:p>
            <a:r>
              <a:rPr lang="he-IL" sz="3200" dirty="0">
                <a:latin typeface="David" panose="020E0502060401010101" pitchFamily="34" charset="-79"/>
                <a:cs typeface="David" panose="020E0502060401010101" pitchFamily="34" charset="-79"/>
              </a:rPr>
              <a:t>בשיר יש מספר מלים החוזרות על עצמן ובכך הן מדגישות את הרעיון המרכזי בו. </a:t>
            </a:r>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1) </a:t>
            </a:r>
            <a:r>
              <a:rPr lang="he-IL" sz="3200" b="1" u="sng" dirty="0" smtClean="0">
                <a:latin typeface="David" panose="020E0502060401010101" pitchFamily="34" charset="-79"/>
                <a:cs typeface="David" panose="020E0502060401010101" pitchFamily="34" charset="-79"/>
              </a:rPr>
              <a:t>"תלכי </a:t>
            </a:r>
            <a:r>
              <a:rPr lang="he-IL" sz="3200" b="1" u="sng" dirty="0">
                <a:latin typeface="David" panose="020E0502060401010101" pitchFamily="34" charset="-79"/>
                <a:cs typeface="David" panose="020E0502060401010101" pitchFamily="34" charset="-79"/>
              </a:rPr>
              <a:t>בשדה" </a:t>
            </a:r>
            <a:r>
              <a:rPr lang="he-IL" sz="3200" dirty="0">
                <a:latin typeface="David" panose="020E0502060401010101" pitchFamily="34" charset="-79"/>
                <a:cs typeface="David" panose="020E0502060401010101" pitchFamily="34" charset="-79"/>
              </a:rPr>
              <a:t>– </a:t>
            </a:r>
            <a:r>
              <a:rPr lang="he-IL" sz="3200" dirty="0" smtClean="0">
                <a:latin typeface="David" panose="020E0502060401010101" pitchFamily="34" charset="-79"/>
                <a:cs typeface="David" panose="020E0502060401010101" pitchFamily="34" charset="-79"/>
              </a:rPr>
              <a:t>מבטא את הזרימה ואת המשכיות החיים מתוך התגברות על תלאות התקופה. </a:t>
            </a:r>
          </a:p>
          <a:p>
            <a:endParaRPr lang="he-IL"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2) </a:t>
            </a:r>
            <a:r>
              <a:rPr lang="he-IL" sz="3200" b="1" u="sng" dirty="0" smtClean="0">
                <a:latin typeface="David" panose="020E0502060401010101" pitchFamily="34" charset="-79"/>
                <a:cs typeface="David" panose="020E0502060401010101" pitchFamily="34" charset="-79"/>
              </a:rPr>
              <a:t>"ומותר</a:t>
            </a:r>
            <a:r>
              <a:rPr lang="he-IL" sz="3200" b="1" u="sng" dirty="0">
                <a:latin typeface="David" panose="020E0502060401010101" pitchFamily="34" charset="-79"/>
                <a:cs typeface="David" panose="020E0502060401010101" pitchFamily="34" charset="-79"/>
              </a:rPr>
              <a:t>" </a:t>
            </a:r>
            <a:r>
              <a:rPr lang="he-IL" sz="3200" dirty="0">
                <a:latin typeface="David" panose="020E0502060401010101" pitchFamily="34" charset="-79"/>
                <a:cs typeface="David" panose="020E0502060401010101" pitchFamily="34" charset="-79"/>
              </a:rPr>
              <a:t>– ההיתר לנגוע בחיים וההיתר לאהוב נועד לשם הדגשת הרעיון, שעל אף המציאות הקשה של המלחמה המשתוללת, מותר להמשיך לחיות ולאהוב ללא רגשות אשם.</a:t>
            </a:r>
          </a:p>
        </p:txBody>
      </p:sp>
    </p:spTree>
    <p:extLst>
      <p:ext uri="{BB962C8B-B14F-4D97-AF65-F5344CB8AC3E}">
        <p14:creationId xmlns:p14="http://schemas.microsoft.com/office/powerpoint/2010/main" val="3792606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1349206" y="-171400"/>
            <a:ext cx="6963766"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דרכי עיצוב – </a:t>
            </a:r>
            <a:r>
              <a:rPr lang="he-IL" sz="4800" b="1" dirty="0" err="1" smtClean="0">
                <a:solidFill>
                  <a:srgbClr val="0070C0"/>
                </a:solidFill>
                <a:latin typeface="BN Alpaca" panose="02000000000000000000" pitchFamily="2" charset="-79"/>
                <a:cs typeface="BN Alpaca" panose="02000000000000000000" pitchFamily="2" charset="-79"/>
              </a:rPr>
              <a:t>אוקסימרון</a:t>
            </a:r>
            <a:r>
              <a:rPr lang="he-IL" sz="4800" b="1" dirty="0" smtClean="0">
                <a:solidFill>
                  <a:srgbClr val="0070C0"/>
                </a:solidFill>
                <a:latin typeface="BN Alpaca" panose="02000000000000000000" pitchFamily="2" charset="-79"/>
                <a:cs typeface="BN Alpaca" panose="02000000000000000000" pitchFamily="2" charset="-79"/>
              </a:rPr>
              <a:t> </a:t>
            </a:r>
            <a:endParaRPr lang="he-IL" sz="4800" dirty="0"/>
          </a:p>
        </p:txBody>
      </p:sp>
      <p:sp>
        <p:nvSpPr>
          <p:cNvPr id="2" name="מלבן 1"/>
          <p:cNvSpPr/>
          <p:nvPr/>
        </p:nvSpPr>
        <p:spPr>
          <a:xfrm>
            <a:off x="57676" y="908720"/>
            <a:ext cx="8964488" cy="4524315"/>
          </a:xfrm>
          <a:prstGeom prst="rect">
            <a:avLst/>
          </a:prstGeom>
        </p:spPr>
        <p:txBody>
          <a:bodyPr wrap="square">
            <a:spAutoFit/>
          </a:bodyPr>
          <a:lstStyle/>
          <a:p>
            <a:r>
              <a:rPr lang="he-IL" sz="3200" dirty="0" smtClean="0">
                <a:latin typeface="David" panose="020E0502060401010101" pitchFamily="34" charset="-79"/>
                <a:cs typeface="David" panose="020E0502060401010101" pitchFamily="34" charset="-79"/>
              </a:rPr>
              <a:t>"</a:t>
            </a:r>
            <a:r>
              <a:rPr lang="he-IL" sz="3200" dirty="0" smtClean="0">
                <a:latin typeface="David" panose="020E0502060401010101" pitchFamily="34" charset="-79"/>
                <a:cs typeface="David" panose="020E0502060401010101" pitchFamily="34" charset="-79"/>
              </a:rPr>
              <a:t>שִׁלְפֵי-שִׁבֳּלִים יִדְקְרוּךְ </a:t>
            </a:r>
            <a:r>
              <a:rPr lang="he-IL" sz="3200" b="1" u="sng" dirty="0" err="1" smtClean="0">
                <a:latin typeface="David" panose="020E0502060401010101" pitchFamily="34" charset="-79"/>
                <a:cs typeface="David" panose="020E0502060401010101" pitchFamily="34" charset="-79"/>
              </a:rPr>
              <a:t>וְתִמְתַּק</a:t>
            </a:r>
            <a:r>
              <a:rPr lang="he-IL" sz="3200" b="1" u="sng" dirty="0" smtClean="0">
                <a:latin typeface="David" panose="020E0502060401010101" pitchFamily="34" charset="-79"/>
                <a:cs typeface="David" panose="020E0502060401010101" pitchFamily="34" charset="-79"/>
              </a:rPr>
              <a:t> דְּקִירָתָם.</a:t>
            </a:r>
            <a:r>
              <a:rPr lang="he-IL" sz="3200" b="1" u="sng" dirty="0" smtClean="0">
                <a:latin typeface="David" panose="020E0502060401010101" pitchFamily="34" charset="-79"/>
                <a:cs typeface="David" panose="020E0502060401010101" pitchFamily="34" charset="-79"/>
              </a:rPr>
              <a:t>" </a:t>
            </a:r>
          </a:p>
          <a:p>
            <a:r>
              <a:rPr lang="he-IL" sz="3200" dirty="0" smtClean="0">
                <a:latin typeface="David" panose="020E0502060401010101" pitchFamily="34" charset="-79"/>
                <a:cs typeface="David" panose="020E0502060401010101" pitchFamily="34" charset="-79"/>
              </a:rPr>
              <a:t>הצירוף </a:t>
            </a:r>
            <a:r>
              <a:rPr lang="he-IL" sz="3200" dirty="0">
                <a:latin typeface="David" panose="020E0502060401010101" pitchFamily="34" charset="-79"/>
                <a:cs typeface="David" panose="020E0502060401010101" pitchFamily="34" charset="-79"/>
              </a:rPr>
              <a:t>"</a:t>
            </a:r>
            <a:r>
              <a:rPr lang="he-IL" sz="3200" dirty="0" err="1">
                <a:latin typeface="David" panose="020E0502060401010101" pitchFamily="34" charset="-79"/>
                <a:cs typeface="David" panose="020E0502060401010101" pitchFamily="34" charset="-79"/>
              </a:rPr>
              <a:t>ותמתק</a:t>
            </a:r>
            <a:r>
              <a:rPr lang="he-IL" sz="3200" dirty="0">
                <a:latin typeface="David" panose="020E0502060401010101" pitchFamily="34" charset="-79"/>
                <a:cs typeface="David" panose="020E0502060401010101" pitchFamily="34" charset="-79"/>
              </a:rPr>
              <a:t> דקירתם" מכיל בתוכו ניגוד המציג את הדקירה כנעימה. </a:t>
            </a:r>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נראה </a:t>
            </a:r>
            <a:r>
              <a:rPr lang="he-IL" sz="3200" dirty="0">
                <a:latin typeface="David" panose="020E0502060401010101" pitchFamily="34" charset="-79"/>
                <a:cs typeface="David" panose="020E0502060401010101" pitchFamily="34" charset="-79"/>
              </a:rPr>
              <a:t>כי הכוונה לכך שניתן יהיה ליהנות מהחיים, גם אם יש בהם כאב. </a:t>
            </a:r>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הכאב </a:t>
            </a:r>
            <a:r>
              <a:rPr lang="he-IL" sz="3200" dirty="0">
                <a:latin typeface="David" panose="020E0502060401010101" pitchFamily="34" charset="-79"/>
                <a:cs typeface="David" panose="020E0502060401010101" pitchFamily="34" charset="-79"/>
              </a:rPr>
              <a:t>הופך למתוק, כאשר לא פוחדים ממנו ואין הוא מאיים על הקיום </a:t>
            </a:r>
            <a:r>
              <a:rPr lang="he-IL" sz="3200" dirty="0" smtClean="0">
                <a:latin typeface="David" panose="020E0502060401010101" pitchFamily="34" charset="-79"/>
                <a:cs typeface="David" panose="020E0502060401010101" pitchFamily="34" charset="-79"/>
              </a:rPr>
              <a:t>האמתי</a:t>
            </a:r>
            <a:r>
              <a:rPr lang="he-IL" sz="3200" dirty="0">
                <a:latin typeface="David" panose="020E0502060401010101" pitchFamily="34" charset="-79"/>
                <a:cs typeface="David" panose="020E0502060401010101" pitchFamily="34" charset="-79"/>
              </a:rPr>
              <a:t>. </a:t>
            </a:r>
            <a:endParaRPr lang="he-IL" sz="3200" dirty="0" smtClean="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אוקסימורון </a:t>
            </a:r>
            <a:r>
              <a:rPr lang="he-IL" sz="3200" dirty="0">
                <a:latin typeface="David" panose="020E0502060401010101" pitchFamily="34" charset="-79"/>
                <a:cs typeface="David" panose="020E0502060401010101" pitchFamily="34" charset="-79"/>
              </a:rPr>
              <a:t>זה מדגיש את טבעיות החיים, שבכוחה להישמר גם בתנאים לא אידיאליים ואפילו בשעת קושי של ממש.</a:t>
            </a:r>
          </a:p>
        </p:txBody>
      </p:sp>
    </p:spTree>
    <p:extLst>
      <p:ext uri="{BB962C8B-B14F-4D97-AF65-F5344CB8AC3E}">
        <p14:creationId xmlns:p14="http://schemas.microsoft.com/office/powerpoint/2010/main" val="2075860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215103" y="-171400"/>
            <a:ext cx="3231975"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סיכום השיר</a:t>
            </a:r>
            <a:endParaRPr lang="he-IL" sz="4800" dirty="0"/>
          </a:p>
        </p:txBody>
      </p:sp>
      <p:sp>
        <p:nvSpPr>
          <p:cNvPr id="2" name="מלבן 1"/>
          <p:cNvSpPr/>
          <p:nvPr/>
        </p:nvSpPr>
        <p:spPr>
          <a:xfrm>
            <a:off x="57676" y="908720"/>
            <a:ext cx="8964488" cy="5632311"/>
          </a:xfrm>
          <a:prstGeom prst="rect">
            <a:avLst/>
          </a:prstGeom>
        </p:spPr>
        <p:txBody>
          <a:bodyPr wrap="square">
            <a:spAutoFit/>
          </a:bodyPr>
          <a:lstStyle/>
          <a:p>
            <a:r>
              <a:rPr lang="he-IL" sz="3000" dirty="0">
                <a:latin typeface="David" panose="020E0502060401010101" pitchFamily="34" charset="-79"/>
                <a:cs typeface="David" panose="020E0502060401010101" pitchFamily="34" charset="-79"/>
              </a:rPr>
              <a:t>במרכז השיר "האומנם עוד יבואו ימים" עומד הניגוד בין עתיד מאיר ואופטימי לבין הווה קודר וגדוש סבל. </a:t>
            </a:r>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כנגד </a:t>
            </a:r>
            <a:r>
              <a:rPr lang="he-IL" sz="3000" dirty="0">
                <a:latin typeface="David" panose="020E0502060401010101" pitchFamily="34" charset="-79"/>
                <a:cs typeface="David" panose="020E0502060401010101" pitchFamily="34" charset="-79"/>
              </a:rPr>
              <a:t>השרפות והדרכים שסמרו מאימה ומדם ניצבים בסימן שאלה הסליחה והחסד, כאפשרות שיש לשאוף להגשמתה</a:t>
            </a:r>
            <a:r>
              <a:rPr lang="he-IL" sz="3000" dirty="0" smtClean="0">
                <a:latin typeface="David" panose="020E0502060401010101" pitchFamily="34" charset="-79"/>
                <a:cs typeface="David" panose="020E0502060401010101" pitchFamily="34" charset="-79"/>
              </a:rPr>
              <a:t>.</a:t>
            </a:r>
          </a:p>
          <a:p>
            <a:r>
              <a:rPr lang="he-IL" sz="3000" dirty="0" smtClean="0">
                <a:latin typeface="David" panose="020E0502060401010101" pitchFamily="34" charset="-79"/>
                <a:cs typeface="David" panose="020E0502060401010101" pitchFamily="34" charset="-79"/>
              </a:rPr>
              <a:t> </a:t>
            </a:r>
          </a:p>
          <a:p>
            <a:r>
              <a:rPr lang="he-IL" sz="3000" dirty="0" smtClean="0">
                <a:latin typeface="David" panose="020E0502060401010101" pitchFamily="34" charset="-79"/>
                <a:cs typeface="David" panose="020E0502060401010101" pitchFamily="34" charset="-79"/>
              </a:rPr>
              <a:t>לעומת </a:t>
            </a:r>
            <a:r>
              <a:rPr lang="he-IL" sz="3000" dirty="0">
                <a:latin typeface="David" panose="020E0502060401010101" pitchFamily="34" charset="-79"/>
                <a:cs typeface="David" panose="020E0502060401010101" pitchFamily="34" charset="-79"/>
              </a:rPr>
              <a:t>המוות חסר התכלית, בולט טעמו של נוף אידילי של שדות שלפים ואספסת, של טיפות גשם מרעננות, של אור בשולי ענן, של תלם ושמש המשתקפת בראי-שלולית זהוב. </a:t>
            </a:r>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נוף </a:t>
            </a:r>
            <a:r>
              <a:rPr lang="he-IL" sz="3000" dirty="0">
                <a:latin typeface="David" panose="020E0502060401010101" pitchFamily="34" charset="-79"/>
                <a:cs typeface="David" panose="020E0502060401010101" pitchFamily="34" charset="-79"/>
              </a:rPr>
              <a:t>טבעי זה עשוי לסמל את חלום ההתחדשות של העם היהודי – זאת על רקע סכנת הכחדתו הממשית ביותר בעת המודרנית – השואה. </a:t>
            </a:r>
            <a:r>
              <a:rPr lang="he-IL" sz="3000" dirty="0" smtClean="0">
                <a:latin typeface="David" panose="020E0502060401010101" pitchFamily="34" charset="-79"/>
                <a:cs typeface="David" panose="020E0502060401010101" pitchFamily="34" charset="-79"/>
              </a:rPr>
              <a:t/>
            </a:r>
            <a:br>
              <a:rPr lang="he-IL" sz="3000" dirty="0" smtClean="0">
                <a:latin typeface="David" panose="020E0502060401010101" pitchFamily="34" charset="-79"/>
                <a:cs typeface="David" panose="020E0502060401010101" pitchFamily="34" charset="-79"/>
              </a:rPr>
            </a:br>
            <a:r>
              <a:rPr lang="he-IL" sz="3000" dirty="0">
                <a:latin typeface="David" panose="020E0502060401010101" pitchFamily="34" charset="-79"/>
                <a:cs typeface="David" panose="020E0502060401010101" pitchFamily="34" charset="-79"/>
              </a:rPr>
              <a:t>  </a:t>
            </a:r>
          </a:p>
        </p:txBody>
      </p:sp>
    </p:spTree>
    <p:extLst>
      <p:ext uri="{BB962C8B-B14F-4D97-AF65-F5344CB8AC3E}">
        <p14:creationId xmlns:p14="http://schemas.microsoft.com/office/powerpoint/2010/main" val="3526018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215103" y="-171400"/>
            <a:ext cx="3231975"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סיכום השיר</a:t>
            </a:r>
            <a:endParaRPr lang="he-IL" sz="4800" dirty="0"/>
          </a:p>
        </p:txBody>
      </p:sp>
      <p:sp>
        <p:nvSpPr>
          <p:cNvPr id="2" name="מלבן 1"/>
          <p:cNvSpPr/>
          <p:nvPr/>
        </p:nvSpPr>
        <p:spPr>
          <a:xfrm>
            <a:off x="57676" y="908720"/>
            <a:ext cx="8964488" cy="5632311"/>
          </a:xfrm>
          <a:prstGeom prst="rect">
            <a:avLst/>
          </a:prstGeom>
        </p:spPr>
        <p:txBody>
          <a:bodyPr wrap="square">
            <a:spAutoFit/>
          </a:bodyPr>
          <a:lstStyle/>
          <a:p>
            <a:r>
              <a:rPr lang="he-IL" sz="3000" dirty="0" smtClean="0">
                <a:latin typeface="David" panose="020E0502060401010101" pitchFamily="34" charset="-79"/>
                <a:cs typeface="David" panose="020E0502060401010101" pitchFamily="34" charset="-79"/>
              </a:rPr>
              <a:t>לאה גולדברג מבקשת בשיר זה לאשר את זכות החיים לאלה שהצליחו לחמוק מהזוועה הנאצית. </a:t>
            </a:r>
          </a:p>
          <a:p>
            <a:r>
              <a:rPr lang="he-IL" sz="3000" dirty="0" smtClean="0">
                <a:latin typeface="David" panose="020E0502060401010101" pitchFamily="34" charset="-79"/>
                <a:cs typeface="David" panose="020E0502060401010101" pitchFamily="34" charset="-79"/>
              </a:rPr>
              <a:t>התנאי היחיד לקיום הוא ללכת בשדה כהלך התם, כלומר לחיות את החיים כפשוטם. </a:t>
            </a:r>
          </a:p>
          <a:p>
            <a:r>
              <a:rPr lang="he-IL" sz="3000" dirty="0" smtClean="0">
                <a:latin typeface="David" panose="020E0502060401010101" pitchFamily="34" charset="-79"/>
                <a:cs typeface="David" panose="020E0502060401010101" pitchFamily="34" charset="-79"/>
              </a:rPr>
              <a:t>הטון השקט של השיר תואם את הקריאה לצניעות וכניעה במובן של התרפקות על הדברים הפשוטים וקבלת המציאות בהשלמה מפויסת, נטולת נקיפות מצפון חסרות טעם.   </a:t>
            </a:r>
          </a:p>
          <a:p>
            <a:endParaRPr lang="he-IL" sz="3000" dirty="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זהו שיר תקווה הפורץ מתוך מציאות אכזרית ומשמיע את קול האהבה כנגד כוח ההרס. מתוך ההווה הכאוב, נושאת המשוררת עיניה לעתיד ומייחלת להגשמת קיומם של החיים בסליחה ובחסד.</a:t>
            </a:r>
            <a:endParaRPr lang="he-IL" sz="3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54392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79512" y="692696"/>
            <a:ext cx="8784976" cy="6124754"/>
          </a:xfrm>
          <a:prstGeom prst="rect">
            <a:avLst/>
          </a:prstGeom>
        </p:spPr>
        <p:txBody>
          <a:bodyPr wrap="square">
            <a:spAutoFit/>
          </a:bodyPr>
          <a:lstStyle/>
          <a:p>
            <a:r>
              <a:rPr lang="he-IL" sz="2800" dirty="0">
                <a:latin typeface="David" panose="020E0502060401010101" pitchFamily="34" charset="-79"/>
                <a:cs typeface="David" panose="020E0502060401010101" pitchFamily="34" charset="-79"/>
              </a:rPr>
              <a:t>פעילותה הספרותית הייתה עשירה ורבת פנים: היא כתבה שירה לירית, רומן (והוא האור), סיפורים קצרים, מחזות (בעלת הארמון), וכן מאמרים של פרשנות ספרותית</a:t>
            </a:r>
            <a:r>
              <a:rPr lang="he-IL" sz="2800" dirty="0" smtClean="0">
                <a:latin typeface="David" panose="020E0502060401010101" pitchFamily="34" charset="-79"/>
                <a:cs typeface="David" panose="020E0502060401010101" pitchFamily="34" charset="-79"/>
              </a:rPr>
              <a:t>.</a:t>
            </a:r>
          </a:p>
          <a:p>
            <a:r>
              <a:rPr lang="he-IL" sz="2800" dirty="0" smtClean="0">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לאה גולדברג תרגמה לעברית שירה, דרמה ופרוזה משפות שונות (מיצירות </a:t>
            </a:r>
            <a:r>
              <a:rPr lang="he-IL" sz="2800" dirty="0" err="1">
                <a:latin typeface="David" panose="020E0502060401010101" pitchFamily="34" charset="-79"/>
                <a:cs typeface="David" panose="020E0502060401010101" pitchFamily="34" charset="-79"/>
              </a:rPr>
              <a:t>שקספיר</a:t>
            </a:r>
            <a:r>
              <a:rPr lang="he-IL" sz="2800" dirty="0">
                <a:latin typeface="David" panose="020E0502060401010101" pitchFamily="34" charset="-79"/>
                <a:cs typeface="David" panose="020E0502060401010101" pitchFamily="34" charset="-79"/>
              </a:rPr>
              <a:t>, ברכט, </a:t>
            </a:r>
            <a:r>
              <a:rPr lang="he-IL" sz="2800" dirty="0" err="1">
                <a:latin typeface="David" panose="020E0502060401010101" pitchFamily="34" charset="-79"/>
                <a:cs typeface="David" panose="020E0502060401010101" pitchFamily="34" charset="-79"/>
              </a:rPr>
              <a:t>צ'כוב</a:t>
            </a:r>
            <a:r>
              <a:rPr lang="he-IL" sz="2800" dirty="0">
                <a:latin typeface="David" panose="020E0502060401010101" pitchFamily="34" charset="-79"/>
                <a:cs typeface="David" panose="020E0502060401010101" pitchFamily="34" charset="-79"/>
              </a:rPr>
              <a:t>, איבסן </a:t>
            </a:r>
            <a:r>
              <a:rPr lang="he-IL" sz="2800" dirty="0" err="1">
                <a:latin typeface="David" panose="020E0502060401010101" pitchFamily="34" charset="-79"/>
                <a:cs typeface="David" panose="020E0502060401010101" pitchFamily="34" charset="-79"/>
              </a:rPr>
              <a:t>ופטררקא</a:t>
            </a:r>
            <a:r>
              <a:rPr lang="he-IL" sz="2800" dirty="0">
                <a:latin typeface="David" panose="020E0502060401010101" pitchFamily="34" charset="-79"/>
                <a:cs typeface="David" panose="020E0502060401010101" pitchFamily="34" charset="-79"/>
              </a:rPr>
              <a:t>) ואף הקדישה חלק חשוב מיצירתה לכתיבה לילדים (23 ספרים, בהם: דירה להשכיר, ידידי מרחוב ארנון, מה עושות האיילות, המפוזר מכפר </a:t>
            </a:r>
            <a:r>
              <a:rPr lang="he-IL" sz="2800" dirty="0" err="1">
                <a:latin typeface="David" panose="020E0502060401010101" pitchFamily="34" charset="-79"/>
                <a:cs typeface="David" panose="020E0502060401010101" pitchFamily="34" charset="-79"/>
              </a:rPr>
              <a:t>אז"ר</a:t>
            </a:r>
            <a:r>
              <a:rPr lang="he-IL" sz="2800" dirty="0">
                <a:latin typeface="David" panose="020E0502060401010101" pitchFamily="34" charset="-79"/>
                <a:cs typeface="David" panose="020E0502060401010101" pitchFamily="34" charset="-79"/>
              </a:rPr>
              <a:t>, נסים ונפלאות). </a:t>
            </a:r>
            <a:endParaRPr lang="he-IL"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בד </a:t>
            </a:r>
            <a:r>
              <a:rPr lang="he-IL" sz="2800" dirty="0">
                <a:latin typeface="David" panose="020E0502060401010101" pitchFamily="34" charset="-79"/>
                <a:cs typeface="David" panose="020E0502060401010101" pitchFamily="34" charset="-79"/>
              </a:rPr>
              <a:t>בבד היא כיהנה כפרופסור לספרות כללית באוניברסיטה העברית. בשנת 1970 הוענק לה פרס ישראל.</a:t>
            </a:r>
            <a:r>
              <a:rPr lang="he-IL" sz="2800" dirty="0" smtClean="0">
                <a:latin typeface="David" panose="020E0502060401010101" pitchFamily="34" charset="-79"/>
                <a:cs typeface="David" panose="020E0502060401010101" pitchFamily="34" charset="-79"/>
              </a:rPr>
              <a:t/>
            </a:r>
            <a:br>
              <a:rPr lang="he-IL" sz="2800" dirty="0" smtClean="0">
                <a:latin typeface="David" panose="020E0502060401010101" pitchFamily="34" charset="-79"/>
                <a:cs typeface="David" panose="020E0502060401010101" pitchFamily="34" charset="-79"/>
              </a:rPr>
            </a:br>
            <a:r>
              <a:rPr lang="he-IL" sz="2800" dirty="0" smtClean="0">
                <a:latin typeface="David" panose="020E0502060401010101" pitchFamily="34" charset="-79"/>
                <a:cs typeface="David" panose="020E0502060401010101" pitchFamily="34" charset="-79"/>
              </a:rPr>
              <a:t/>
            </a:r>
            <a:br>
              <a:rPr lang="he-IL" sz="2800" dirty="0" smtClean="0">
                <a:latin typeface="David" panose="020E0502060401010101" pitchFamily="34" charset="-79"/>
                <a:cs typeface="David" panose="020E0502060401010101" pitchFamily="34" charset="-79"/>
              </a:rPr>
            </a:br>
            <a:r>
              <a:rPr lang="he-IL" sz="2800" dirty="0">
                <a:latin typeface="David" panose="020E0502060401010101" pitchFamily="34" charset="-79"/>
                <a:cs typeface="David" panose="020E0502060401010101" pitchFamily="34" charset="-79"/>
              </a:rPr>
              <a:t>בשירתה מופיעים דמויות יומיומיות, עצמים מוכרים, ציורי נוף ותיאור יחסי אהבה בין גבר לאשה. הנימה הכללית בשיריה הליריים היא של עצב ואכזבה. </a:t>
            </a:r>
          </a:p>
        </p:txBody>
      </p:sp>
      <p:sp>
        <p:nvSpPr>
          <p:cNvPr id="7" name="מלבן 6"/>
          <p:cNvSpPr/>
          <p:nvPr/>
        </p:nvSpPr>
        <p:spPr>
          <a:xfrm>
            <a:off x="1110851" y="-99392"/>
            <a:ext cx="7061549" cy="830997"/>
          </a:xfrm>
          <a:prstGeom prst="rect">
            <a:avLst/>
          </a:prstGeom>
        </p:spPr>
        <p:txBody>
          <a:bodyPr wrap="none">
            <a:spAutoFit/>
          </a:bodyPr>
          <a:lstStyle/>
          <a:p>
            <a:pPr algn="l"/>
            <a:r>
              <a:rPr lang="he-IL" sz="4800" b="1" dirty="0" smtClean="0">
                <a:solidFill>
                  <a:srgbClr val="0070C0"/>
                </a:solidFill>
                <a:latin typeface="BN Alpaca" panose="02000000000000000000" pitchFamily="2" charset="-79"/>
                <a:cs typeface="BN Alpaca" panose="02000000000000000000" pitchFamily="2" charset="-79"/>
              </a:rPr>
              <a:t>לאה גולדברג 1911-1970</a:t>
            </a:r>
            <a:endParaRPr lang="he-IL" sz="4800" dirty="0"/>
          </a:p>
        </p:txBody>
      </p:sp>
    </p:spTree>
    <p:extLst>
      <p:ext uri="{BB962C8B-B14F-4D97-AF65-F5344CB8AC3E}">
        <p14:creationId xmlns:p14="http://schemas.microsoft.com/office/powerpoint/2010/main" val="3571965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332656"/>
            <a:ext cx="8534400" cy="758952"/>
          </a:xfrm>
        </p:spPr>
        <p:txBody>
          <a:bodyPr>
            <a:noAutofit/>
          </a:bodyPr>
          <a:lstStyle/>
          <a:p>
            <a:r>
              <a:rPr lang="he-IL" sz="6000" b="1" dirty="0" smtClean="0">
                <a:solidFill>
                  <a:srgbClr val="0070C0"/>
                </a:solidFill>
                <a:latin typeface="BN Alpaca" panose="02000000000000000000" pitchFamily="2" charset="-79"/>
                <a:cs typeface="BN Alpaca" panose="02000000000000000000" pitchFamily="2" charset="-79"/>
              </a:rPr>
              <a:t>"האומנם"/לאה גולדברג</a:t>
            </a:r>
            <a:endParaRPr lang="he-IL" sz="6000" b="1" dirty="0">
              <a:solidFill>
                <a:srgbClr val="0070C0"/>
              </a:solidFill>
              <a:latin typeface="BN Alpaca" panose="02000000000000000000" pitchFamily="2" charset="-79"/>
              <a:cs typeface="BN Alpaca" panose="02000000000000000000" pitchFamily="2" charset="-79"/>
            </a:endParaRPr>
          </a:p>
        </p:txBody>
      </p:sp>
      <p:sp>
        <p:nvSpPr>
          <p:cNvPr id="5" name="TextBox 4"/>
          <p:cNvSpPr txBox="1"/>
          <p:nvPr/>
        </p:nvSpPr>
        <p:spPr>
          <a:xfrm>
            <a:off x="3059832" y="1412776"/>
            <a:ext cx="5832648" cy="461665"/>
          </a:xfrm>
          <a:prstGeom prst="rect">
            <a:avLst/>
          </a:prstGeom>
          <a:noFill/>
        </p:spPr>
        <p:txBody>
          <a:bodyPr wrap="square" rtlCol="1">
            <a:spAutoFit/>
          </a:bodyPr>
          <a:lstStyle/>
          <a:p>
            <a:r>
              <a:rPr lang="he-IL" sz="2400" dirty="0">
                <a:latin typeface="David" panose="020E0502060401010101" pitchFamily="34" charset="-79"/>
                <a:cs typeface="David" panose="020E0502060401010101" pitchFamily="34" charset="-79"/>
              </a:rPr>
              <a:t> </a:t>
            </a:r>
            <a:endParaRPr lang="he-IL" sz="3200" dirty="0">
              <a:latin typeface="David" panose="020E0502060401010101" pitchFamily="34" charset="-79"/>
              <a:cs typeface="David" panose="020E0502060401010101" pitchFamily="34" charset="-79"/>
            </a:endParaRPr>
          </a:p>
        </p:txBody>
      </p:sp>
      <p:sp>
        <p:nvSpPr>
          <p:cNvPr id="3" name="TextBox 2"/>
          <p:cNvSpPr txBox="1"/>
          <p:nvPr/>
        </p:nvSpPr>
        <p:spPr>
          <a:xfrm>
            <a:off x="4716016" y="1643608"/>
            <a:ext cx="4464496" cy="3139321"/>
          </a:xfrm>
          <a:prstGeom prst="rect">
            <a:avLst/>
          </a:prstGeom>
          <a:noFill/>
        </p:spPr>
        <p:txBody>
          <a:bodyPr wrap="square" rtlCol="1">
            <a:spAutoFit/>
          </a:bodyPr>
          <a:lstStyle/>
          <a:p>
            <a:r>
              <a:rPr lang="he-IL" sz="2200" dirty="0">
                <a:latin typeface="David" panose="020E0502060401010101" pitchFamily="34" charset="-79"/>
                <a:cs typeface="David" panose="020E0502060401010101" pitchFamily="34" charset="-79"/>
              </a:rPr>
              <a:t>הַאֻמְנָם עוֹד יָבוֹאוּ יָמִים בִסְלִיחָה וּבְחֶסֶד,</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וְתֵלְכִי בַּשָּׂדֶה, וְתֵלְכִי בּוֹ כַּהֵלֶךְ הַתָּם,</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וּמַחֲשׂוֹף כַּף-רַגְלֵךְ יִלָּטֵף בַּעֲלֵי הָאַסְפֶּסֶת,</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אוֹ שִׁלְפֵי-שִׁבֳּלִים יִדְקְרוּךְ </a:t>
            </a:r>
            <a:r>
              <a:rPr lang="he-IL" sz="2200" dirty="0" err="1">
                <a:latin typeface="David" panose="020E0502060401010101" pitchFamily="34" charset="-79"/>
                <a:cs typeface="David" panose="020E0502060401010101" pitchFamily="34" charset="-79"/>
              </a:rPr>
              <a:t>וְתִמְתַּק</a:t>
            </a:r>
            <a:r>
              <a:rPr lang="he-IL" sz="2200" dirty="0">
                <a:latin typeface="David" panose="020E0502060401010101" pitchFamily="34" charset="-79"/>
                <a:cs typeface="David" panose="020E0502060401010101" pitchFamily="34" charset="-79"/>
              </a:rPr>
              <a:t> דְּקִירָתָם.</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 </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אוֹ מָטָר יַשִּׂיגֵךְ בַּעֲדַת </a:t>
            </a:r>
            <a:r>
              <a:rPr lang="he-IL" sz="2200" dirty="0" err="1">
                <a:latin typeface="David" panose="020E0502060401010101" pitchFamily="34" charset="-79"/>
                <a:cs typeface="David" panose="020E0502060401010101" pitchFamily="34" charset="-79"/>
              </a:rPr>
              <a:t>טִפּוֹתָיו</a:t>
            </a:r>
            <a:r>
              <a:rPr lang="he-IL" sz="2200" dirty="0">
                <a:latin typeface="David" panose="020E0502060401010101" pitchFamily="34" charset="-79"/>
                <a:cs typeface="David" panose="020E0502060401010101" pitchFamily="34" charset="-79"/>
              </a:rPr>
              <a:t> הַדּוֹפֶקֶת</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עַל כְּתֵפַיִך, חָזֵךְ, </a:t>
            </a:r>
            <a:r>
              <a:rPr lang="he-IL" sz="2200" dirty="0" err="1">
                <a:latin typeface="David" panose="020E0502060401010101" pitchFamily="34" charset="-79"/>
                <a:cs typeface="David" panose="020E0502060401010101" pitchFamily="34" charset="-79"/>
              </a:rPr>
              <a:t>צַוָּארֵך</a:t>
            </a:r>
            <a:r>
              <a:rPr lang="he-IL" sz="2200" dirty="0">
                <a:latin typeface="David" panose="020E0502060401010101" pitchFamily="34" charset="-79"/>
                <a:cs typeface="David" panose="020E0502060401010101" pitchFamily="34" charset="-79"/>
              </a:rPr>
              <a:t>ְ, וְרֹאשֵׁךְ רַעֲנָן.</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וְתֵלְכִי בַּשָּׂדֶה הָרָטֹב וְיִרְחַב בָּך הַשֶּׁקֶט</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כָּאוֹר בְּשׁוּלֵי הֶעָנָן.</a:t>
            </a:r>
            <a:endParaRPr lang="en-US" sz="2200" dirty="0">
              <a:latin typeface="David" panose="020E0502060401010101" pitchFamily="34" charset="-79"/>
              <a:cs typeface="David" panose="020E0502060401010101" pitchFamily="34" charset="-79"/>
            </a:endParaRPr>
          </a:p>
        </p:txBody>
      </p:sp>
      <p:sp>
        <p:nvSpPr>
          <p:cNvPr id="6" name="TextBox 5"/>
          <p:cNvSpPr txBox="1"/>
          <p:nvPr/>
        </p:nvSpPr>
        <p:spPr>
          <a:xfrm>
            <a:off x="-36512" y="1628800"/>
            <a:ext cx="4356992" cy="3477875"/>
          </a:xfrm>
          <a:prstGeom prst="rect">
            <a:avLst/>
          </a:prstGeom>
          <a:noFill/>
        </p:spPr>
        <p:txBody>
          <a:bodyPr wrap="square" rtlCol="1">
            <a:spAutoFit/>
          </a:bodyPr>
          <a:lstStyle/>
          <a:p>
            <a:r>
              <a:rPr lang="he-IL" sz="2200" dirty="0">
                <a:latin typeface="David" panose="020E0502060401010101" pitchFamily="34" charset="-79"/>
                <a:cs typeface="David" panose="020E0502060401010101" pitchFamily="34" charset="-79"/>
              </a:rPr>
              <a:t>וְנָשַׁמְתְּ אֶת רֵיחוֹ שֶׁל הַתֶּלֶם נָשֹׁם וְרָגֹעַ,</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וְרָאִית אֶת הַשֶּׁמֶשׁ בִּרְאִי הַשְּׁלוּלִית הַזָּהֹב,</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וּפְשׁוּטִים הַדְּבָרִים וְחַיִּים, וּמֻתָּר בָּם לִנְגֹּעַ,</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וּמֻתָּר, וּמֻתָּר לֶאֱהֹב.</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 </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אַתְּ תֵּלְכִי בַּשָּׂדֶה. לְבַדֵּךְ. לֹא נִצְרֶבֶת בְּלַהַט</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הַשְּׂרֵפוֹת, בַּדְּרָכִים שֶׁסָּמְרוּ מֵאֵימָה וּמִדָּם.</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וּבְיֹשֶׁר-לֵבָב שׁוּב תִּהְיִי עֲנָוָה וְנִכְנַעַת</a:t>
            </a:r>
            <a:endParaRPr lang="en-US" sz="2200" dirty="0">
              <a:latin typeface="David" panose="020E0502060401010101" pitchFamily="34" charset="-79"/>
              <a:cs typeface="David" panose="020E0502060401010101" pitchFamily="34" charset="-79"/>
            </a:endParaRPr>
          </a:p>
          <a:p>
            <a:r>
              <a:rPr lang="he-IL" sz="2200" dirty="0">
                <a:latin typeface="David" panose="020E0502060401010101" pitchFamily="34" charset="-79"/>
                <a:cs typeface="David" panose="020E0502060401010101" pitchFamily="34" charset="-79"/>
              </a:rPr>
              <a:t>כְּאַחַד הַדְּשָׁאִים, כְּאַחַד הָאָדָם.</a:t>
            </a:r>
            <a:endParaRPr lang="en-US" sz="2200" dirty="0">
              <a:latin typeface="David" panose="020E0502060401010101" pitchFamily="34" charset="-79"/>
              <a:cs typeface="David" panose="020E0502060401010101" pitchFamily="34" charset="-79"/>
            </a:endParaRPr>
          </a:p>
          <a:p>
            <a:endParaRPr lang="he-IL" sz="2200" dirty="0">
              <a:latin typeface="David" panose="020E0502060401010101" pitchFamily="34" charset="-79"/>
              <a:cs typeface="David" panose="020E0502060401010101" pitchFamily="34" charset="-79"/>
            </a:endParaRPr>
          </a:p>
        </p:txBody>
      </p:sp>
      <p:sp>
        <p:nvSpPr>
          <p:cNvPr id="4" name="לחצן פעולה: צליל 3">
            <a:hlinkClick r:id="rId3" highlightClick="1">
              <a:snd r:embed="rId2" name="applause.wav"/>
            </a:hlinkClick>
          </p:cNvPr>
          <p:cNvSpPr/>
          <p:nvPr/>
        </p:nvSpPr>
        <p:spPr>
          <a:xfrm>
            <a:off x="323528" y="5944472"/>
            <a:ext cx="720080" cy="720080"/>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TextBox 6"/>
          <p:cNvSpPr txBox="1"/>
          <p:nvPr/>
        </p:nvSpPr>
        <p:spPr>
          <a:xfrm>
            <a:off x="5220072" y="6165304"/>
            <a:ext cx="3672408" cy="461665"/>
          </a:xfrm>
          <a:prstGeom prst="rect">
            <a:avLst/>
          </a:prstGeom>
          <a:noFill/>
        </p:spPr>
        <p:txBody>
          <a:bodyPr wrap="square" rtlCol="1">
            <a:spAutoFit/>
          </a:bodyPr>
          <a:lstStyle/>
          <a:p>
            <a:r>
              <a:rPr lang="he-IL" sz="2400" b="1" dirty="0" smtClean="0"/>
              <a:t>*השיר נכתב בשנת 1943</a:t>
            </a:r>
            <a:endParaRPr lang="he-IL" sz="2400" b="1" dirty="0"/>
          </a:p>
        </p:txBody>
      </p:sp>
    </p:spTree>
    <p:extLst>
      <p:ext uri="{BB962C8B-B14F-4D97-AF65-F5344CB8AC3E}">
        <p14:creationId xmlns:p14="http://schemas.microsoft.com/office/powerpoint/2010/main" val="3662118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7384"/>
            <a:ext cx="8534400" cy="758952"/>
          </a:xfrm>
        </p:spPr>
        <p:txBody>
          <a:bodyPr>
            <a:noAutofit/>
          </a:bodyPr>
          <a:lstStyle/>
          <a:p>
            <a:r>
              <a:rPr lang="he-IL" sz="6000" b="1" dirty="0" smtClean="0">
                <a:solidFill>
                  <a:srgbClr val="0070C0"/>
                </a:solidFill>
                <a:latin typeface="BN Alpaca" panose="02000000000000000000" pitchFamily="2" charset="-79"/>
                <a:cs typeface="BN Alpaca" panose="02000000000000000000" pitchFamily="2" charset="-79"/>
              </a:rPr>
              <a:t>פירושי מילים</a:t>
            </a:r>
            <a:endParaRPr lang="he-IL" sz="6000" b="1" dirty="0">
              <a:solidFill>
                <a:srgbClr val="0070C0"/>
              </a:solidFill>
              <a:latin typeface="BN Alpaca" panose="02000000000000000000" pitchFamily="2" charset="-79"/>
              <a:cs typeface="BN Alpaca" panose="02000000000000000000" pitchFamily="2" charset="-79"/>
            </a:endParaRPr>
          </a:p>
        </p:txBody>
      </p:sp>
      <p:sp>
        <p:nvSpPr>
          <p:cNvPr id="5" name="TextBox 4"/>
          <p:cNvSpPr txBox="1"/>
          <p:nvPr/>
        </p:nvSpPr>
        <p:spPr>
          <a:xfrm>
            <a:off x="3059832" y="1412776"/>
            <a:ext cx="5832648" cy="461665"/>
          </a:xfrm>
          <a:prstGeom prst="rect">
            <a:avLst/>
          </a:prstGeom>
          <a:noFill/>
        </p:spPr>
        <p:txBody>
          <a:bodyPr wrap="square" rtlCol="1">
            <a:spAutoFit/>
          </a:bodyPr>
          <a:lstStyle/>
          <a:p>
            <a:r>
              <a:rPr lang="he-IL" sz="2400" dirty="0">
                <a:latin typeface="David" panose="020E0502060401010101" pitchFamily="34" charset="-79"/>
                <a:cs typeface="David" panose="020E0502060401010101" pitchFamily="34" charset="-79"/>
              </a:rPr>
              <a:t> </a:t>
            </a:r>
            <a:endParaRPr lang="he-IL" sz="3200" dirty="0">
              <a:latin typeface="David" panose="020E0502060401010101" pitchFamily="34" charset="-79"/>
              <a:cs typeface="David" panose="020E0502060401010101" pitchFamily="34" charset="-79"/>
            </a:endParaRPr>
          </a:p>
        </p:txBody>
      </p:sp>
      <p:sp>
        <p:nvSpPr>
          <p:cNvPr id="8" name="מלבן 7"/>
          <p:cNvSpPr/>
          <p:nvPr/>
        </p:nvSpPr>
        <p:spPr>
          <a:xfrm>
            <a:off x="179512" y="906968"/>
            <a:ext cx="8856984" cy="6986528"/>
          </a:xfrm>
          <a:prstGeom prst="rect">
            <a:avLst/>
          </a:prstGeom>
        </p:spPr>
        <p:txBody>
          <a:bodyPr wrap="square">
            <a:spAutoFit/>
          </a:bodyPr>
          <a:lstStyle/>
          <a:p>
            <a:pPr>
              <a:lnSpc>
                <a:spcPct val="150000"/>
              </a:lnSpc>
            </a:pPr>
            <a:r>
              <a:rPr lang="he-IL" sz="3200" b="1" dirty="0">
                <a:latin typeface="David" panose="020E0502060401010101" pitchFamily="34" charset="-79"/>
                <a:cs typeface="David" panose="020E0502060401010101" pitchFamily="34" charset="-79"/>
              </a:rPr>
              <a:t>הלך התם</a:t>
            </a:r>
            <a:r>
              <a:rPr lang="he-IL" sz="3200" dirty="0">
                <a:latin typeface="David" panose="020E0502060401010101" pitchFamily="34" charset="-79"/>
                <a:cs typeface="David" panose="020E0502060401010101" pitchFamily="34" charset="-79"/>
              </a:rPr>
              <a:t> – בתמימות ללא כוונות זדוניות </a:t>
            </a:r>
            <a:r>
              <a:rPr lang="he-IL" sz="3200" dirty="0" smtClean="0">
                <a:latin typeface="David" panose="020E0502060401010101" pitchFamily="34" charset="-79"/>
                <a:cs typeface="David" panose="020E0502060401010101" pitchFamily="34" charset="-79"/>
              </a:rPr>
              <a:t>.</a:t>
            </a:r>
          </a:p>
          <a:p>
            <a:pPr>
              <a:lnSpc>
                <a:spcPct val="150000"/>
              </a:lnSpc>
            </a:pPr>
            <a:r>
              <a:rPr lang="he-IL" sz="3200" b="1" dirty="0" smtClean="0">
                <a:latin typeface="David" panose="020E0502060401010101" pitchFamily="34" charset="-79"/>
                <a:cs typeface="David" panose="020E0502060401010101" pitchFamily="34" charset="-79"/>
              </a:rPr>
              <a:t>אספסת </a:t>
            </a:r>
            <a:r>
              <a:rPr lang="he-IL" sz="3200" dirty="0">
                <a:latin typeface="David" panose="020E0502060401010101" pitchFamily="34" charset="-79"/>
                <a:cs typeface="David" panose="020E0502060401010101" pitchFamily="34" charset="-79"/>
              </a:rPr>
              <a:t>– צמחי </a:t>
            </a:r>
            <a:r>
              <a:rPr lang="he-IL" sz="3200" dirty="0" smtClean="0">
                <a:latin typeface="David" panose="020E0502060401010101" pitchFamily="34" charset="-79"/>
                <a:cs typeface="David" panose="020E0502060401010101" pitchFamily="34" charset="-79"/>
              </a:rPr>
              <a:t>מרעה ממשפחת הקטניות.</a:t>
            </a:r>
            <a:endParaRPr lang="en-US" sz="3200" dirty="0">
              <a:latin typeface="David" panose="020E0502060401010101" pitchFamily="34" charset="-79"/>
              <a:cs typeface="David" panose="020E0502060401010101" pitchFamily="34" charset="-79"/>
            </a:endParaRPr>
          </a:p>
          <a:p>
            <a:pPr>
              <a:lnSpc>
                <a:spcPct val="150000"/>
              </a:lnSpc>
            </a:pPr>
            <a:r>
              <a:rPr lang="he-IL" sz="3200" b="1" dirty="0" smtClean="0">
                <a:latin typeface="David" panose="020E0502060401010101" pitchFamily="34" charset="-79"/>
                <a:cs typeface="David" panose="020E0502060401010101" pitchFamily="34" charset="-79"/>
              </a:rPr>
              <a:t>שלפי </a:t>
            </a:r>
            <a:r>
              <a:rPr lang="he-IL" sz="3200" b="1" dirty="0">
                <a:latin typeface="David" panose="020E0502060401010101" pitchFamily="34" charset="-79"/>
                <a:cs typeface="David" panose="020E0502060401010101" pitchFamily="34" charset="-79"/>
              </a:rPr>
              <a:t>שבולים</a:t>
            </a:r>
            <a:r>
              <a:rPr lang="he-IL" sz="3200" dirty="0">
                <a:latin typeface="David" panose="020E0502060401010101" pitchFamily="34" charset="-79"/>
                <a:cs typeface="David" panose="020E0502060401010101" pitchFamily="34" charset="-79"/>
              </a:rPr>
              <a:t>-  שאריות השיבולים  אחרי הקציר </a:t>
            </a:r>
            <a:r>
              <a:rPr lang="he-IL" sz="3200" dirty="0" smtClean="0">
                <a:latin typeface="David" panose="020E0502060401010101" pitchFamily="34" charset="-79"/>
                <a:cs typeface="David" panose="020E0502060401010101" pitchFamily="34" charset="-79"/>
              </a:rPr>
              <a:t>בשדה. </a:t>
            </a:r>
            <a:endParaRPr lang="en-US" sz="3200" dirty="0">
              <a:latin typeface="David" panose="020E0502060401010101" pitchFamily="34" charset="-79"/>
              <a:cs typeface="David" panose="020E0502060401010101" pitchFamily="34" charset="-79"/>
            </a:endParaRPr>
          </a:p>
          <a:p>
            <a:pPr>
              <a:lnSpc>
                <a:spcPct val="150000"/>
              </a:lnSpc>
            </a:pPr>
            <a:r>
              <a:rPr lang="he-IL" sz="3200" b="1" dirty="0">
                <a:latin typeface="David" panose="020E0502060401010101" pitchFamily="34" charset="-79"/>
                <a:cs typeface="David" panose="020E0502060401010101" pitchFamily="34" charset="-79"/>
              </a:rPr>
              <a:t> </a:t>
            </a:r>
            <a:r>
              <a:rPr lang="he-IL" sz="3200" b="1" dirty="0" smtClean="0">
                <a:latin typeface="David" panose="020E0502060401010101" pitchFamily="34" charset="-79"/>
                <a:cs typeface="David" panose="020E0502060401010101" pitchFamily="34" charset="-79"/>
              </a:rPr>
              <a:t>עדת </a:t>
            </a:r>
            <a:r>
              <a:rPr lang="he-IL" sz="3200" b="1" dirty="0">
                <a:latin typeface="David" panose="020E0502060401010101" pitchFamily="34" charset="-79"/>
                <a:cs typeface="David" panose="020E0502060401010101" pitchFamily="34" charset="-79"/>
              </a:rPr>
              <a:t>טיפותיו</a:t>
            </a:r>
            <a:r>
              <a:rPr lang="he-IL" sz="3200" dirty="0">
                <a:latin typeface="David" panose="020E0502060401010101" pitchFamily="34" charset="-79"/>
                <a:cs typeface="David" panose="020E0502060401010101" pitchFamily="34" charset="-79"/>
              </a:rPr>
              <a:t> – אוסף </a:t>
            </a:r>
            <a:r>
              <a:rPr lang="he-IL" sz="3200" dirty="0" smtClean="0">
                <a:latin typeface="David" panose="020E0502060401010101" pitchFamily="34" charset="-79"/>
                <a:cs typeface="David" panose="020E0502060401010101" pitchFamily="34" charset="-79"/>
              </a:rPr>
              <a:t>הטיפות. </a:t>
            </a:r>
          </a:p>
          <a:p>
            <a:pPr>
              <a:lnSpc>
                <a:spcPct val="150000"/>
              </a:lnSpc>
            </a:pPr>
            <a:r>
              <a:rPr lang="he-IL" sz="3200" b="1" dirty="0">
                <a:latin typeface="David" panose="020E0502060401010101" pitchFamily="34" charset="-79"/>
                <a:cs typeface="David" panose="020E0502060401010101" pitchFamily="34" charset="-79"/>
              </a:rPr>
              <a:t>תלם</a:t>
            </a:r>
            <a:r>
              <a:rPr lang="he-IL" sz="3200" dirty="0">
                <a:latin typeface="David" panose="020E0502060401010101" pitchFamily="34" charset="-79"/>
                <a:cs typeface="David" panose="020E0502060401010101" pitchFamily="34" charset="-79"/>
              </a:rPr>
              <a:t>-  חריץ שעושה המחרשה בשדה </a:t>
            </a:r>
            <a:r>
              <a:rPr lang="he-IL" sz="3200" dirty="0" smtClean="0">
                <a:latin typeface="David" panose="020E0502060401010101" pitchFamily="34" charset="-79"/>
                <a:cs typeface="David" panose="020E0502060401010101" pitchFamily="34" charset="-79"/>
              </a:rPr>
              <a:t>החרוש.</a:t>
            </a:r>
            <a:endParaRPr lang="en-US" sz="3200" dirty="0">
              <a:latin typeface="David" panose="020E0502060401010101" pitchFamily="34" charset="-79"/>
              <a:cs typeface="David" panose="020E0502060401010101" pitchFamily="34" charset="-79"/>
            </a:endParaRPr>
          </a:p>
          <a:p>
            <a:pPr>
              <a:lnSpc>
                <a:spcPct val="150000"/>
              </a:lnSpc>
            </a:pPr>
            <a:r>
              <a:rPr lang="he-IL" sz="3200" b="1" dirty="0">
                <a:latin typeface="David" panose="020E0502060401010101" pitchFamily="34" charset="-79"/>
                <a:cs typeface="David" panose="020E0502060401010101" pitchFamily="34" charset="-79"/>
              </a:rPr>
              <a:t> </a:t>
            </a:r>
            <a:r>
              <a:rPr lang="he-IL" sz="3200" b="1" dirty="0" smtClean="0">
                <a:latin typeface="David" panose="020E0502060401010101" pitchFamily="34" charset="-79"/>
                <a:cs typeface="David" panose="020E0502060401010101" pitchFamily="34" charset="-79"/>
              </a:rPr>
              <a:t>סמרו</a:t>
            </a:r>
            <a:r>
              <a:rPr lang="he-IL" sz="3200" dirty="0" smtClean="0">
                <a:latin typeface="David" panose="020E0502060401010101" pitchFamily="34" charset="-79"/>
                <a:cs typeface="David" panose="020E0502060401010101" pitchFamily="34" charset="-79"/>
              </a:rPr>
              <a:t> </a:t>
            </a:r>
            <a:r>
              <a:rPr lang="he-IL" sz="3200" dirty="0">
                <a:latin typeface="David" panose="020E0502060401010101" pitchFamily="34" charset="-79"/>
                <a:cs typeface="David" panose="020E0502060401010101" pitchFamily="34" charset="-79"/>
              </a:rPr>
              <a:t>– הזדקפו כמו שיערות שסומרות  מפחד </a:t>
            </a:r>
            <a:r>
              <a:rPr lang="he-IL" sz="3200" dirty="0" smtClean="0">
                <a:latin typeface="David" panose="020E0502060401010101" pitchFamily="34" charset="-79"/>
                <a:cs typeface="David" panose="020E0502060401010101" pitchFamily="34" charset="-79"/>
              </a:rPr>
              <a:t>וזעזוע.</a:t>
            </a:r>
            <a:endParaRPr lang="en-US" sz="3200" dirty="0">
              <a:latin typeface="David" panose="020E0502060401010101" pitchFamily="34" charset="-79"/>
              <a:cs typeface="David" panose="020E0502060401010101" pitchFamily="34" charset="-79"/>
            </a:endParaRPr>
          </a:p>
          <a:p>
            <a:pPr>
              <a:lnSpc>
                <a:spcPct val="150000"/>
              </a:lnSpc>
            </a:pPr>
            <a:r>
              <a:rPr lang="he-IL" sz="3200" b="1" dirty="0">
                <a:latin typeface="David" panose="020E0502060401010101" pitchFamily="34" charset="-79"/>
                <a:cs typeface="David" panose="020E0502060401010101" pitchFamily="34" charset="-79"/>
              </a:rPr>
              <a:t> </a:t>
            </a:r>
            <a:r>
              <a:rPr lang="he-IL" sz="3200" b="1" dirty="0" smtClean="0">
                <a:latin typeface="David" panose="020E0502060401010101" pitchFamily="34" charset="-79"/>
                <a:cs typeface="David" panose="020E0502060401010101" pitchFamily="34" charset="-79"/>
              </a:rPr>
              <a:t>ענוה</a:t>
            </a:r>
            <a:r>
              <a:rPr lang="he-IL" sz="3200" dirty="0" smtClean="0">
                <a:latin typeface="David" panose="020E0502060401010101" pitchFamily="34" charset="-79"/>
                <a:cs typeface="David" panose="020E0502060401010101" pitchFamily="34" charset="-79"/>
              </a:rPr>
              <a:t> </a:t>
            </a:r>
            <a:r>
              <a:rPr lang="he-IL" sz="3200" dirty="0">
                <a:latin typeface="David" panose="020E0502060401010101" pitchFamily="34" charset="-79"/>
                <a:cs typeface="David" panose="020E0502060401010101" pitchFamily="34" charset="-79"/>
              </a:rPr>
              <a:t>– צנועה חסרת </a:t>
            </a:r>
            <a:r>
              <a:rPr lang="he-IL" sz="3200" dirty="0" smtClean="0">
                <a:latin typeface="David" panose="020E0502060401010101" pitchFamily="34" charset="-79"/>
                <a:cs typeface="David" panose="020E0502060401010101" pitchFamily="34" charset="-79"/>
              </a:rPr>
              <a:t>גאווה.</a:t>
            </a:r>
            <a:endParaRPr lang="en-US" sz="3200" dirty="0">
              <a:latin typeface="David" panose="020E0502060401010101" pitchFamily="34" charset="-79"/>
              <a:cs typeface="David" panose="020E0502060401010101" pitchFamily="34" charset="-79"/>
            </a:endParaRPr>
          </a:p>
          <a:p>
            <a:pPr>
              <a:lnSpc>
                <a:spcPct val="150000"/>
              </a:lnSpc>
            </a:pPr>
            <a:r>
              <a:rPr lang="he-IL" sz="3200" dirty="0">
                <a:latin typeface="David" panose="020E0502060401010101" pitchFamily="34" charset="-79"/>
                <a:cs typeface="David" panose="020E0502060401010101" pitchFamily="34" charset="-79"/>
              </a:rPr>
              <a:t> </a:t>
            </a:r>
            <a:endParaRPr lang="en-US" sz="3200" dirty="0">
              <a:latin typeface="David" panose="020E0502060401010101" pitchFamily="34" charset="-79"/>
              <a:cs typeface="David" panose="020E0502060401010101" pitchFamily="34" charset="-79"/>
            </a:endParaRPr>
          </a:p>
          <a:p>
            <a:endParaRPr lang="en-US" sz="3200" dirty="0">
              <a:latin typeface="David" panose="020E0502060401010101" pitchFamily="34" charset="-79"/>
              <a:cs typeface="David" panose="020E0502060401010101" pitchFamily="34" charset="-79"/>
            </a:endParaRPr>
          </a:p>
          <a:p>
            <a:endParaRPr lang="he-IL"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33582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79512" y="893033"/>
            <a:ext cx="8784976" cy="5632311"/>
          </a:xfrm>
          <a:prstGeom prst="rect">
            <a:avLst/>
          </a:prstGeom>
        </p:spPr>
        <p:txBody>
          <a:bodyPr wrap="square">
            <a:spAutoFit/>
          </a:bodyPr>
          <a:lstStyle/>
          <a:p>
            <a:r>
              <a:rPr lang="he-IL" sz="3000" dirty="0">
                <a:latin typeface="David" panose="020E0502060401010101" pitchFamily="34" charset="-79"/>
                <a:cs typeface="David" panose="020E0502060401010101" pitchFamily="34" charset="-79"/>
              </a:rPr>
              <a:t>השיר "האומנם עוד יבואו ימים" נכתב בשנת 1943, והיה בו משום תגובה לנוראות מלחמת העולם השנייה, כאשר ממדי זוועת השואה היו ידועים כבר ליושבים בישראל</a:t>
            </a:r>
            <a:r>
              <a:rPr lang="he-IL" sz="3000" dirty="0" smtClean="0">
                <a:latin typeface="David" panose="020E0502060401010101" pitchFamily="34" charset="-79"/>
                <a:cs typeface="David" panose="020E0502060401010101" pitchFamily="34" charset="-79"/>
              </a:rPr>
              <a:t>.</a:t>
            </a:r>
          </a:p>
          <a:p>
            <a:r>
              <a:rPr lang="he-IL" sz="3000" dirty="0" smtClean="0">
                <a:latin typeface="David" panose="020E0502060401010101" pitchFamily="34" charset="-79"/>
                <a:cs typeface="David" panose="020E0502060401010101" pitchFamily="34" charset="-79"/>
              </a:rPr>
              <a:t> </a:t>
            </a:r>
            <a:r>
              <a:rPr lang="he-IL" sz="3000" dirty="0">
                <a:latin typeface="David" panose="020E0502060401010101" pitchFamily="34" charset="-79"/>
                <a:cs typeface="David" panose="020E0502060401010101" pitchFamily="34" charset="-79"/>
              </a:rPr>
              <a:t>השיר עורר הדים רבים בציבור, נוכח ייסורי המצפון, המושתקים בו, של מי שנותרו בחיים. </a:t>
            </a:r>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לאה </a:t>
            </a:r>
            <a:r>
              <a:rPr lang="he-IL" sz="3000" dirty="0">
                <a:latin typeface="David" panose="020E0502060401010101" pitchFamily="34" charset="-79"/>
                <a:cs typeface="David" panose="020E0502060401010101" pitchFamily="34" charset="-79"/>
              </a:rPr>
              <a:t>גולדברג ביקשה לבטא את זכות החיים הבסיסית של אלה שהמזל שפר עליהם והם לא היו בין קורבנות התופת שהשתוללה באירופה</a:t>
            </a:r>
            <a:r>
              <a:rPr lang="he-IL" sz="3000" dirty="0" smtClean="0">
                <a:latin typeface="David" panose="020E0502060401010101" pitchFamily="34" charset="-79"/>
                <a:cs typeface="David" panose="020E0502060401010101" pitchFamily="34" charset="-79"/>
              </a:rPr>
              <a:t>.</a:t>
            </a:r>
          </a:p>
          <a:p>
            <a:r>
              <a:rPr lang="he-IL" sz="3000" dirty="0" smtClean="0">
                <a:latin typeface="David" panose="020E0502060401010101" pitchFamily="34" charset="-79"/>
                <a:cs typeface="David" panose="020E0502060401010101" pitchFamily="34" charset="-79"/>
              </a:rPr>
              <a:t> </a:t>
            </a:r>
            <a:r>
              <a:rPr lang="he-IL" sz="3000" dirty="0">
                <a:latin typeface="David" panose="020E0502060401010101" pitchFamily="34" charset="-79"/>
                <a:cs typeface="David" panose="020E0502060401010101" pitchFamily="34" charset="-79"/>
              </a:rPr>
              <a:t>תיאורי הטבע המרובים בשיר ממחישים את ההנאה התמימה כמפלט מתלאות הקיום. </a:t>
            </a:r>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בטבע </a:t>
            </a:r>
            <a:r>
              <a:rPr lang="he-IL" sz="3000" dirty="0">
                <a:latin typeface="David" panose="020E0502060401010101" pitchFamily="34" charset="-79"/>
                <a:cs typeface="David" panose="020E0502060401010101" pitchFamily="34" charset="-79"/>
              </a:rPr>
              <a:t>ניתן למצוא מרגוע וחושניות ובחסותו אפשר גם להשלים עם הבדידות שאין מנוס ממנה.</a:t>
            </a:r>
          </a:p>
        </p:txBody>
      </p:sp>
      <p:sp>
        <p:nvSpPr>
          <p:cNvPr id="7" name="מלבן 6"/>
          <p:cNvSpPr/>
          <p:nvPr/>
        </p:nvSpPr>
        <p:spPr>
          <a:xfrm>
            <a:off x="3275856" y="-38416"/>
            <a:ext cx="3113353"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הרקע לשיר</a:t>
            </a:r>
            <a:endParaRPr lang="he-IL" sz="4800" dirty="0"/>
          </a:p>
        </p:txBody>
      </p:sp>
    </p:spTree>
    <p:extLst>
      <p:ext uri="{BB962C8B-B14F-4D97-AF65-F5344CB8AC3E}">
        <p14:creationId xmlns:p14="http://schemas.microsoft.com/office/powerpoint/2010/main" val="1293778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801642" y="-243408"/>
            <a:ext cx="2061783"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בית א'</a:t>
            </a:r>
            <a:endParaRPr lang="he-IL" sz="4800" dirty="0"/>
          </a:p>
        </p:txBody>
      </p:sp>
      <p:sp>
        <p:nvSpPr>
          <p:cNvPr id="3" name="TextBox 2"/>
          <p:cNvSpPr txBox="1"/>
          <p:nvPr/>
        </p:nvSpPr>
        <p:spPr>
          <a:xfrm>
            <a:off x="226259" y="548680"/>
            <a:ext cx="8676456" cy="7109639"/>
          </a:xfrm>
          <a:prstGeom prst="rect">
            <a:avLst/>
          </a:prstGeom>
          <a:noFill/>
        </p:spPr>
        <p:txBody>
          <a:bodyPr wrap="square" rtlCol="1">
            <a:spAutoFit/>
          </a:bodyPr>
          <a:lstStyle/>
          <a:p>
            <a:r>
              <a:rPr lang="he-IL" sz="2800" dirty="0" smtClean="0">
                <a:latin typeface="David" panose="020E0502060401010101" pitchFamily="34" charset="-79"/>
                <a:cs typeface="David" panose="020E0502060401010101" pitchFamily="34" charset="-79"/>
              </a:rPr>
              <a:t>השיר נפתח בשאלה </a:t>
            </a:r>
            <a:r>
              <a:rPr lang="he-IL" sz="2800" b="1" dirty="0" smtClean="0">
                <a:latin typeface="David" panose="020E0502060401010101" pitchFamily="34" charset="-79"/>
                <a:cs typeface="David" panose="020E0502060401010101" pitchFamily="34" charset="-79"/>
              </a:rPr>
              <a:t>"האומנם עוד יבואו ימים בסליחה ובחסד, / ותלכי בשדה, ותלכי בו כהלך התם"</a:t>
            </a:r>
            <a:r>
              <a:rPr lang="he-IL" sz="2800" dirty="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שהיא גם משאלה שמדגישה את הספק באשר לאפשרות קיום חיים נקיים מאשמה, כאשר משהו קשה מעיב עליהם. </a:t>
            </a:r>
          </a:p>
          <a:p>
            <a:endParaRPr lang="he-IL" sz="2800" dirty="0">
              <a:latin typeface="David" panose="020E0502060401010101" pitchFamily="34" charset="-79"/>
              <a:cs typeface="David" panose="020E0502060401010101" pitchFamily="34" charset="-79"/>
            </a:endParaRPr>
          </a:p>
          <a:p>
            <a:r>
              <a:rPr lang="he-IL" sz="2800" b="1" dirty="0" smtClean="0">
                <a:solidFill>
                  <a:srgbClr val="FF0000"/>
                </a:solidFill>
                <a:latin typeface="David" panose="020E0502060401010101" pitchFamily="34" charset="-79"/>
                <a:cs typeface="David" panose="020E0502060401010101" pitchFamily="34" charset="-79"/>
              </a:rPr>
              <a:t>החזרה הכפולה </a:t>
            </a:r>
            <a:r>
              <a:rPr lang="he-IL" sz="2800" dirty="0" smtClean="0">
                <a:latin typeface="David" panose="020E0502060401010101" pitchFamily="34" charset="-79"/>
                <a:cs typeface="David" panose="020E0502060401010101" pitchFamily="34" charset="-79"/>
              </a:rPr>
              <a:t>על המילה "ותלכי", מעצימה את הרצון הראשוני כל-כך של החיים – פשוט ללכת. </a:t>
            </a:r>
          </a:p>
          <a:p>
            <a:r>
              <a:rPr lang="he-IL" sz="2800" dirty="0" smtClean="0">
                <a:latin typeface="David" panose="020E0502060401010101" pitchFamily="34" charset="-79"/>
                <a:cs typeface="David" panose="020E0502060401010101" pitchFamily="34" charset="-79"/>
              </a:rPr>
              <a:t>ההליכה בשדה בתוספת</a:t>
            </a:r>
            <a:r>
              <a:rPr lang="he-IL" sz="2800" b="1" dirty="0" smtClean="0">
                <a:solidFill>
                  <a:srgbClr val="FF0000"/>
                </a:solidFill>
                <a:latin typeface="David" panose="020E0502060401010101" pitchFamily="34" charset="-79"/>
                <a:cs typeface="David" panose="020E0502060401010101" pitchFamily="34" charset="-79"/>
              </a:rPr>
              <a:t> הדימוי </a:t>
            </a:r>
            <a:r>
              <a:rPr lang="he-IL" sz="2800" dirty="0" smtClean="0">
                <a:latin typeface="David" panose="020E0502060401010101" pitchFamily="34" charset="-79"/>
                <a:cs typeface="David" panose="020E0502060401010101" pitchFamily="34" charset="-79"/>
              </a:rPr>
              <a:t>"</a:t>
            </a:r>
            <a:r>
              <a:rPr lang="he-IL" sz="3600" b="1" u="sng" dirty="0" smtClean="0">
                <a:latin typeface="David" panose="020E0502060401010101" pitchFamily="34" charset="-79"/>
                <a:cs typeface="David" panose="020E0502060401010101" pitchFamily="34" charset="-79"/>
              </a:rPr>
              <a:t>כ</a:t>
            </a:r>
            <a:r>
              <a:rPr lang="he-IL" sz="2800" dirty="0" smtClean="0">
                <a:latin typeface="David" panose="020E0502060401010101" pitchFamily="34" charset="-79"/>
                <a:cs typeface="David" panose="020E0502060401010101" pitchFamily="34" charset="-79"/>
              </a:rPr>
              <a:t>הלך התם", מלמדת כי אין כאן שאיפות גדולות או כוונות נסתרות. המשוררת מייחלת לחיים פשוטים של רוגע ושלווה. </a:t>
            </a:r>
          </a:p>
          <a:p>
            <a:r>
              <a:rPr lang="he-IL" sz="2800" dirty="0" smtClean="0">
                <a:latin typeface="David" panose="020E0502060401010101" pitchFamily="34" charset="-79"/>
                <a:cs typeface="David" panose="020E0502060401010101" pitchFamily="34" charset="-79"/>
              </a:rPr>
              <a:t>שתי השורות הסוגרות את הבית הראשון מוסיפות לאווירה הפסטורלית – בתיאור כף הרגל החשופה, המלוטפת בעלי האספסת, אך נוספת עליהן תחושה של אי-נוחות בדמות שלפי-שיבולים דוקרים. </a:t>
            </a:r>
          </a:p>
          <a:p>
            <a:endParaRPr lang="he-IL" sz="2800" dirty="0">
              <a:latin typeface="David" panose="020E0502060401010101" pitchFamily="34" charset="-79"/>
              <a:cs typeface="David" panose="020E0502060401010101" pitchFamily="34" charset="-79"/>
            </a:endParaRPr>
          </a:p>
          <a:p>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49729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801642" y="-243408"/>
            <a:ext cx="2061783"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בית א'</a:t>
            </a:r>
            <a:endParaRPr lang="he-IL" sz="4800" dirty="0"/>
          </a:p>
        </p:txBody>
      </p:sp>
      <p:sp>
        <p:nvSpPr>
          <p:cNvPr id="3" name="TextBox 2"/>
          <p:cNvSpPr txBox="1"/>
          <p:nvPr/>
        </p:nvSpPr>
        <p:spPr>
          <a:xfrm>
            <a:off x="226259" y="980728"/>
            <a:ext cx="8676456" cy="4524315"/>
          </a:xfrm>
          <a:prstGeom prst="rect">
            <a:avLst/>
          </a:prstGeom>
          <a:noFill/>
        </p:spPr>
        <p:txBody>
          <a:bodyPr wrap="square" rtlCol="1">
            <a:spAutoFit/>
          </a:bodyPr>
          <a:lstStyle/>
          <a:p>
            <a:r>
              <a:rPr lang="he-IL" sz="3200" b="1" u="sng" dirty="0" smtClean="0">
                <a:solidFill>
                  <a:srgbClr val="FF0000"/>
                </a:solidFill>
                <a:latin typeface="David" panose="020E0502060401010101" pitchFamily="34" charset="-79"/>
                <a:cs typeface="David" panose="020E0502060401010101" pitchFamily="34" charset="-79"/>
              </a:rPr>
              <a:t>השימוש </a:t>
            </a:r>
            <a:r>
              <a:rPr lang="he-IL" sz="3200" b="1" u="sng" dirty="0" err="1" smtClean="0">
                <a:solidFill>
                  <a:srgbClr val="FF0000"/>
                </a:solidFill>
                <a:latin typeface="David" panose="020E0502060401010101" pitchFamily="34" charset="-79"/>
                <a:cs typeface="David" panose="020E0502060401010101" pitchFamily="34" charset="-79"/>
              </a:rPr>
              <a:t>האוקסימורוני</a:t>
            </a:r>
            <a:r>
              <a:rPr lang="he-IL" sz="3200" b="1" u="sng" dirty="0" smtClean="0">
                <a:solidFill>
                  <a:srgbClr val="FF0000"/>
                </a:solidFill>
                <a:latin typeface="David" panose="020E0502060401010101" pitchFamily="34" charset="-79"/>
                <a:cs typeface="David" panose="020E0502060401010101" pitchFamily="34" charset="-79"/>
              </a:rPr>
              <a:t> </a:t>
            </a:r>
            <a:r>
              <a:rPr lang="he-IL" sz="3200" dirty="0" smtClean="0">
                <a:latin typeface="David" panose="020E0502060401010101" pitchFamily="34" charset="-79"/>
                <a:cs typeface="David" panose="020E0502060401010101" pitchFamily="34" charset="-79"/>
              </a:rPr>
              <a:t>במלים " </a:t>
            </a:r>
            <a:r>
              <a:rPr lang="he-IL" sz="3200" dirty="0" err="1" smtClean="0">
                <a:latin typeface="David" panose="020E0502060401010101" pitchFamily="34" charset="-79"/>
                <a:cs typeface="David" panose="020E0502060401010101" pitchFamily="34" charset="-79"/>
              </a:rPr>
              <a:t>וְתִמְתַּק</a:t>
            </a:r>
            <a:r>
              <a:rPr lang="he-IL" sz="3200" dirty="0" smtClean="0">
                <a:latin typeface="David" panose="020E0502060401010101" pitchFamily="34" charset="-79"/>
                <a:cs typeface="David" panose="020E0502060401010101" pitchFamily="34" charset="-79"/>
              </a:rPr>
              <a:t> דְּקִירָתָם " מלמד על נכונות המשוררת להיות מסופקת מחייה גם אם יש בהם דקירה, כלומר משהו כואב. </a:t>
            </a:r>
          </a:p>
          <a:p>
            <a:endParaRPr lang="he-IL"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היא מבקשת לאהוב את החיים על אף הכאב הכרוך בהם, ובמידת האפשר אפילו ללמוד ליהנות מהכאב הזה, אולי בזכות ההתגברות עליו.</a:t>
            </a:r>
          </a:p>
          <a:p>
            <a:endParaRPr lang="he-IL" sz="3200" dirty="0">
              <a:latin typeface="David" panose="020E0502060401010101" pitchFamily="34" charset="-79"/>
              <a:cs typeface="David" panose="020E0502060401010101" pitchFamily="34" charset="-79"/>
            </a:endParaRPr>
          </a:p>
          <a:p>
            <a:endParaRPr lang="he-IL"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530298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801642" y="-243408"/>
            <a:ext cx="2061783"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בית ב'</a:t>
            </a:r>
            <a:endParaRPr lang="he-IL" sz="4800" dirty="0"/>
          </a:p>
        </p:txBody>
      </p:sp>
      <p:sp>
        <p:nvSpPr>
          <p:cNvPr id="3" name="TextBox 2"/>
          <p:cNvSpPr txBox="1"/>
          <p:nvPr/>
        </p:nvSpPr>
        <p:spPr>
          <a:xfrm>
            <a:off x="226259" y="836712"/>
            <a:ext cx="8676456" cy="5632311"/>
          </a:xfrm>
          <a:prstGeom prst="rect">
            <a:avLst/>
          </a:prstGeom>
          <a:noFill/>
        </p:spPr>
        <p:txBody>
          <a:bodyPr wrap="square" rtlCol="1">
            <a:spAutoFit/>
          </a:bodyPr>
          <a:lstStyle/>
          <a:p>
            <a:r>
              <a:rPr lang="he-IL" sz="3600" dirty="0" smtClean="0">
                <a:latin typeface="David" panose="020E0502060401010101" pitchFamily="34" charset="-79"/>
                <a:cs typeface="David" panose="020E0502060401010101" pitchFamily="34" charset="-79"/>
              </a:rPr>
              <a:t>הבית השני מרחיב את חוויית החיים על רקע ההליכה בטבע. כאן הנמנעת נחשפת לגשם היורד על גופה. </a:t>
            </a:r>
          </a:p>
          <a:p>
            <a:r>
              <a:rPr lang="he-IL" sz="3600" dirty="0" smtClean="0">
                <a:latin typeface="David" panose="020E0502060401010101" pitchFamily="34" charset="-79"/>
                <a:cs typeface="David" panose="020E0502060401010101" pitchFamily="34" charset="-79"/>
              </a:rPr>
              <a:t>אף שמדובר ב"עדת טיפותיו הדופקת", היא מצליחה ללכת בשדה ולהתעטף בשקט, </a:t>
            </a:r>
            <a:r>
              <a:rPr lang="he-IL" sz="3600" b="1" u="sng" dirty="0" smtClean="0">
                <a:solidFill>
                  <a:srgbClr val="FF0000"/>
                </a:solidFill>
                <a:latin typeface="David" panose="020E0502060401010101" pitchFamily="34" charset="-79"/>
                <a:cs typeface="David" panose="020E0502060401010101" pitchFamily="34" charset="-79"/>
              </a:rPr>
              <a:t>המדומה</a:t>
            </a:r>
            <a:r>
              <a:rPr lang="he-IL" sz="3600" dirty="0" smtClean="0">
                <a:latin typeface="David" panose="020E0502060401010101" pitchFamily="34" charset="-79"/>
                <a:cs typeface="David" panose="020E0502060401010101" pitchFamily="34" charset="-79"/>
              </a:rPr>
              <a:t> כאן ל"אור בשולי הענן". </a:t>
            </a:r>
          </a:p>
          <a:p>
            <a:r>
              <a:rPr lang="he-IL" sz="3600" dirty="0" smtClean="0">
                <a:latin typeface="David" panose="020E0502060401010101" pitchFamily="34" charset="-79"/>
                <a:cs typeface="David" panose="020E0502060401010101" pitchFamily="34" charset="-79"/>
              </a:rPr>
              <a:t>נראה כי גם כאן יש משהו המעיב על החיים )ענן של קדרות) אך בכוחה של המשוררת להתגבר על כך. הגשם השוטף, עוטף אותה בשקט הנוסך בה תחושה טובה (האור).</a:t>
            </a:r>
            <a:endParaRPr lang="he-IL" sz="3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444907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3889006" y="-243408"/>
            <a:ext cx="1887055" cy="830997"/>
          </a:xfrm>
          <a:prstGeom prst="rect">
            <a:avLst/>
          </a:prstGeom>
        </p:spPr>
        <p:txBody>
          <a:bodyPr wrap="none">
            <a:spAutoFit/>
          </a:bodyPr>
          <a:lstStyle/>
          <a:p>
            <a:pPr algn="ctr"/>
            <a:r>
              <a:rPr lang="he-IL" sz="4800" b="1" dirty="0" smtClean="0">
                <a:solidFill>
                  <a:srgbClr val="0070C0"/>
                </a:solidFill>
                <a:latin typeface="BN Alpaca" panose="02000000000000000000" pitchFamily="2" charset="-79"/>
                <a:cs typeface="BN Alpaca" panose="02000000000000000000" pitchFamily="2" charset="-79"/>
              </a:rPr>
              <a:t>בית ג'</a:t>
            </a:r>
            <a:endParaRPr lang="he-IL" sz="4800" dirty="0"/>
          </a:p>
        </p:txBody>
      </p:sp>
      <p:sp>
        <p:nvSpPr>
          <p:cNvPr id="3" name="TextBox 2"/>
          <p:cNvSpPr txBox="1"/>
          <p:nvPr/>
        </p:nvSpPr>
        <p:spPr>
          <a:xfrm>
            <a:off x="0" y="620688"/>
            <a:ext cx="9097253" cy="6555641"/>
          </a:xfrm>
          <a:prstGeom prst="rect">
            <a:avLst/>
          </a:prstGeom>
          <a:noFill/>
        </p:spPr>
        <p:txBody>
          <a:bodyPr wrap="square" rtlCol="1">
            <a:spAutoFit/>
          </a:bodyPr>
          <a:lstStyle/>
          <a:p>
            <a:r>
              <a:rPr lang="he-IL" sz="2800" dirty="0" smtClean="0">
                <a:latin typeface="David" panose="020E0502060401010101" pitchFamily="34" charset="-79"/>
                <a:cs typeface="David" panose="020E0502060401010101" pitchFamily="34" charset="-79"/>
              </a:rPr>
              <a:t>לאחר ההיטהרות הנפשית והשקט הפנימי היא תוכל להרשות לעצמה לנשום את האוויר הצח ולראות את היופי בעולם :</a:t>
            </a:r>
            <a:r>
              <a:rPr lang="he-IL" sz="2800" dirty="0" smtClean="0">
                <a:latin typeface="David" panose="020E0502060401010101" pitchFamily="34" charset="-79"/>
                <a:cs typeface="David" panose="020E0502060401010101" pitchFamily="34" charset="-79"/>
              </a:rPr>
              <a:t> "וְנָשַׁמְתְּ אֶת רֵיחוֹ שֶׁל הַתֶּלֶם נָשֹׁם וְרָגֹעַ,</a:t>
            </a:r>
            <a:r>
              <a:rPr lang="he-IL" sz="2800" dirty="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וְרָאִית אֶת הַשֶּׁמֶשׁ בִּרְאִי הַשְּׁלוּלִית הַזָּהֹב"</a:t>
            </a:r>
          </a:p>
          <a:p>
            <a:r>
              <a:rPr lang="he-IL" sz="2800" dirty="0" smtClean="0">
                <a:latin typeface="David" panose="020E0502060401010101" pitchFamily="34" charset="-79"/>
                <a:cs typeface="David" panose="020E0502060401010101" pitchFamily="34" charset="-79"/>
              </a:rPr>
              <a:t>יש כאן שימוש בשלושה חושים : </a:t>
            </a:r>
          </a:p>
          <a:p>
            <a:r>
              <a:rPr lang="he-IL" sz="2800" dirty="0" smtClean="0">
                <a:latin typeface="David" panose="020E0502060401010101" pitchFamily="34" charset="-79"/>
                <a:cs typeface="David" panose="020E0502060401010101" pitchFamily="34" charset="-79"/>
              </a:rPr>
              <a:t>נושמת את </a:t>
            </a:r>
            <a:r>
              <a:rPr lang="he-IL" sz="2800" b="1" u="sng" dirty="0" smtClean="0">
                <a:latin typeface="David" panose="020E0502060401010101" pitchFamily="34" charset="-79"/>
                <a:cs typeface="David" panose="020E0502060401010101" pitchFamily="34" charset="-79"/>
              </a:rPr>
              <a:t>ריחו </a:t>
            </a:r>
            <a:r>
              <a:rPr lang="he-IL" sz="2800" dirty="0" smtClean="0">
                <a:latin typeface="David" panose="020E0502060401010101" pitchFamily="34" charset="-79"/>
                <a:cs typeface="David" panose="020E0502060401010101" pitchFamily="34" charset="-79"/>
              </a:rPr>
              <a:t>של התלם                                                     </a:t>
            </a:r>
          </a:p>
          <a:p>
            <a:r>
              <a:rPr lang="he-IL" sz="2800" b="1" u="sng" dirty="0" smtClean="0">
                <a:latin typeface="David" panose="020E0502060401010101" pitchFamily="34" charset="-79"/>
                <a:cs typeface="David" panose="020E0502060401010101" pitchFamily="34" charset="-79"/>
              </a:rPr>
              <a:t>צופה</a:t>
            </a:r>
            <a:r>
              <a:rPr lang="he-IL" sz="2800" dirty="0" smtClean="0">
                <a:latin typeface="David" panose="020E0502060401010101" pitchFamily="34" charset="-79"/>
                <a:cs typeface="David" panose="020E0502060401010101" pitchFamily="34" charset="-79"/>
              </a:rPr>
              <a:t> בקרני השמש המשתקפות בשלולית המים הזהובה</a:t>
            </a:r>
          </a:p>
          <a:p>
            <a:r>
              <a:rPr lang="he-IL" sz="2800" dirty="0" smtClean="0">
                <a:latin typeface="David" panose="020E0502060401010101" pitchFamily="34" charset="-79"/>
                <a:cs typeface="David" panose="020E0502060401010101" pitchFamily="34" charset="-79"/>
              </a:rPr>
              <a:t>ו "ּמֻתָּר בָּם ל</a:t>
            </a:r>
            <a:r>
              <a:rPr lang="he-IL" sz="2800" b="1" u="sng" dirty="0" smtClean="0">
                <a:latin typeface="David" panose="020E0502060401010101" pitchFamily="34" charset="-79"/>
                <a:cs typeface="David" panose="020E0502060401010101" pitchFamily="34" charset="-79"/>
              </a:rPr>
              <a:t>ִנְגֹּעַ</a:t>
            </a:r>
            <a:r>
              <a:rPr lang="he-IL" sz="2800" dirty="0" smtClean="0">
                <a:latin typeface="David" panose="020E0502060401010101" pitchFamily="34" charset="-79"/>
                <a:cs typeface="David" panose="020E0502060401010101" pitchFamily="34" charset="-79"/>
              </a:rPr>
              <a:t>, וּמֻתָּר, וּמֻתָּר לֶאֱהֹב." – </a:t>
            </a:r>
            <a:r>
              <a:rPr lang="he-IL" sz="2800" b="1" dirty="0" smtClean="0">
                <a:solidFill>
                  <a:srgbClr val="FF0000"/>
                </a:solidFill>
                <a:latin typeface="David" panose="020E0502060401010101" pitchFamily="34" charset="-79"/>
                <a:cs typeface="David" panose="020E0502060401010101" pitchFamily="34" charset="-79"/>
              </a:rPr>
              <a:t>החזרה המשולשת </a:t>
            </a:r>
            <a:r>
              <a:rPr lang="he-IL" sz="2800" dirty="0" smtClean="0">
                <a:latin typeface="David" panose="020E0502060401010101" pitchFamily="34" charset="-79"/>
                <a:cs typeface="David" panose="020E0502060401010101" pitchFamily="34" charset="-79"/>
              </a:rPr>
              <a:t>במילה מֻתָּר</a:t>
            </a:r>
          </a:p>
          <a:p>
            <a:r>
              <a:rPr lang="he-IL" sz="2800" dirty="0" smtClean="0">
                <a:latin typeface="David" panose="020E0502060401010101" pitchFamily="34" charset="-79"/>
                <a:cs typeface="David" panose="020E0502060401010101" pitchFamily="34" charset="-79"/>
              </a:rPr>
              <a:t>מדגישה את הצורך לגעת ולהתחבר עם הרגש הראשוני דווקא בזמנים נעדרי אהבה וחסד. </a:t>
            </a:r>
          </a:p>
          <a:p>
            <a:r>
              <a:rPr lang="he-IL" sz="2800" dirty="0" smtClean="0">
                <a:latin typeface="David" panose="020E0502060401010101" pitchFamily="34" charset="-79"/>
                <a:cs typeface="David" panose="020E0502060401010101" pitchFamily="34" charset="-79"/>
              </a:rPr>
              <a:t>יש </a:t>
            </a:r>
            <a:r>
              <a:rPr lang="he-IL" sz="2800" dirty="0">
                <a:latin typeface="David" panose="020E0502060401010101" pitchFamily="34" charset="-79"/>
                <a:cs typeface="David" panose="020E0502060401010101" pitchFamily="34" charset="-79"/>
              </a:rPr>
              <a:t>בחיים הללו דבר כלשהו, שהוא מאוד לא פשוט וחי, אך למרות זאת אין לחוש אשמה, ומותר למצות את החיים, במובן של לאהוב ללא ייסורי מצפון.</a:t>
            </a:r>
            <a:endParaRPr lang="he-IL" sz="2800" dirty="0" smtClean="0">
              <a:latin typeface="David" panose="020E0502060401010101" pitchFamily="34" charset="-79"/>
              <a:cs typeface="David" panose="020E0502060401010101" pitchFamily="34" charset="-79"/>
            </a:endParaRPr>
          </a:p>
          <a:p>
            <a:r>
              <a:rPr lang="he-IL" sz="2800" dirty="0">
                <a:latin typeface="David" panose="020E0502060401010101" pitchFamily="34" charset="-79"/>
                <a:cs typeface="David" panose="020E0502060401010101" pitchFamily="34" charset="-79"/>
              </a:rPr>
              <a:t> </a:t>
            </a:r>
            <a:endParaRPr lang="he-IL" sz="2800" dirty="0" smtClean="0">
              <a:latin typeface="David" panose="020E0502060401010101" pitchFamily="34" charset="-79"/>
              <a:cs typeface="David" panose="020E0502060401010101" pitchFamily="34" charset="-79"/>
            </a:endParaRPr>
          </a:p>
          <a:p>
            <a:endParaRPr lang="en-US"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95130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ניהולי">
  <a:themeElements>
    <a:clrScheme name="ניהולי">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ניהולי">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ניהול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1442</TotalTime>
  <Words>1454</Words>
  <Application>Microsoft Office PowerPoint</Application>
  <PresentationFormat>‫הצגה על המסך (4:3)</PresentationFormat>
  <Paragraphs>121</Paragraphs>
  <Slides>18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ניהולי</vt:lpstr>
      <vt:lpstr>מצגת של PowerPoint</vt:lpstr>
      <vt:lpstr>מצגת של PowerPoint</vt:lpstr>
      <vt:lpstr>"האומנם"/לאה גולדברג</vt:lpstr>
      <vt:lpstr>פירושי מילים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12</cp:revision>
  <dcterms:created xsi:type="dcterms:W3CDTF">2016-08-26T09:32:02Z</dcterms:created>
  <dcterms:modified xsi:type="dcterms:W3CDTF">2016-08-27T09:34:11Z</dcterms:modified>
</cp:coreProperties>
</file>