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2" r:id="rId1"/>
    <p:sldMasterId id="2147483680" r:id="rId2"/>
    <p:sldMasterId id="2147483685" r:id="rId3"/>
    <p:sldMasterId id="2147483864" r:id="rId4"/>
    <p:sldMasterId id="2147484019" r:id="rId5"/>
    <p:sldMasterId id="2147484100" r:id="rId6"/>
    <p:sldMasterId id="2147484984" r:id="rId7"/>
    <p:sldMasterId id="2147484990" r:id="rId8"/>
    <p:sldMasterId id="2147484996" r:id="rId9"/>
    <p:sldMasterId id="2147485002" r:id="rId10"/>
    <p:sldMasterId id="2147485007" r:id="rId11"/>
    <p:sldMasterId id="2147485013" r:id="rId12"/>
    <p:sldMasterId id="2147485019" r:id="rId13"/>
    <p:sldMasterId id="2147485025" r:id="rId14"/>
    <p:sldMasterId id="2147485031" r:id="rId15"/>
    <p:sldMasterId id="2147485301" r:id="rId16"/>
    <p:sldMasterId id="2147485858" r:id="rId17"/>
    <p:sldMasterId id="2147487126" r:id="rId18"/>
    <p:sldMasterId id="2147487715" r:id="rId19"/>
    <p:sldMasterId id="2147487875" r:id="rId20"/>
  </p:sldMasterIdLst>
  <p:notesMasterIdLst>
    <p:notesMasterId r:id="rId64"/>
  </p:notesMasterIdLst>
  <p:handoutMasterIdLst>
    <p:handoutMasterId r:id="rId65"/>
  </p:handoutMasterIdLst>
  <p:sldIdLst>
    <p:sldId id="380" r:id="rId21"/>
    <p:sldId id="300" r:id="rId22"/>
    <p:sldId id="333" r:id="rId23"/>
    <p:sldId id="339" r:id="rId24"/>
    <p:sldId id="340" r:id="rId25"/>
    <p:sldId id="334" r:id="rId26"/>
    <p:sldId id="442" r:id="rId27"/>
    <p:sldId id="443" r:id="rId28"/>
    <p:sldId id="439" r:id="rId29"/>
    <p:sldId id="381" r:id="rId30"/>
    <p:sldId id="447" r:id="rId31"/>
    <p:sldId id="390" r:id="rId32"/>
    <p:sldId id="445" r:id="rId33"/>
    <p:sldId id="341" r:id="rId34"/>
    <p:sldId id="342" r:id="rId35"/>
    <p:sldId id="398" r:id="rId36"/>
    <p:sldId id="417" r:id="rId37"/>
    <p:sldId id="406" r:id="rId38"/>
    <p:sldId id="343" r:id="rId39"/>
    <p:sldId id="400" r:id="rId40"/>
    <p:sldId id="387" r:id="rId41"/>
    <p:sldId id="448" r:id="rId42"/>
    <p:sldId id="425" r:id="rId43"/>
    <p:sldId id="413" r:id="rId44"/>
    <p:sldId id="361" r:id="rId45"/>
    <p:sldId id="389" r:id="rId46"/>
    <p:sldId id="396" r:id="rId47"/>
    <p:sldId id="358" r:id="rId48"/>
    <p:sldId id="421" r:id="rId49"/>
    <p:sldId id="374" r:id="rId50"/>
    <p:sldId id="367" r:id="rId51"/>
    <p:sldId id="404" r:id="rId52"/>
    <p:sldId id="419" r:id="rId53"/>
    <p:sldId id="415" r:id="rId54"/>
    <p:sldId id="422" r:id="rId55"/>
    <p:sldId id="429" r:id="rId56"/>
    <p:sldId id="430" r:id="rId57"/>
    <p:sldId id="431" r:id="rId58"/>
    <p:sldId id="432" r:id="rId59"/>
    <p:sldId id="423" r:id="rId60"/>
    <p:sldId id="428" r:id="rId61"/>
    <p:sldId id="434" r:id="rId62"/>
    <p:sldId id="435" r:id="rId63"/>
  </p:sldIdLst>
  <p:sldSz cx="9144000" cy="6858000" type="screen4x3"/>
  <p:notesSz cx="6797675" cy="9926638"/>
  <p:defaultTextStyle>
    <a:defPPr>
      <a:defRPr lang="he-IL"/>
    </a:defPPr>
    <a:lvl1pPr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5pPr>
    <a:lvl6pPr marL="22860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6pPr>
    <a:lvl7pPr marL="27432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7pPr>
    <a:lvl8pPr marL="32004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8pPr>
    <a:lvl9pPr marL="36576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34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Times New Roman (Hebrew)" pitchFamily="26" charset="0"/>
              </a:defRPr>
            </a:lvl1pPr>
          </a:lstStyle>
          <a:p>
            <a:pPr>
              <a:defRPr/>
            </a:pPr>
            <a:endParaRPr lang="en-US" dirty="0"/>
          </a:p>
        </p:txBody>
      </p:sp>
      <p:sp>
        <p:nvSpPr>
          <p:cNvPr id="20483" name="Rectangle 3"/>
          <p:cNvSpPr>
            <a:spLocks noGrp="1" noChangeArrowheads="1"/>
          </p:cNvSpPr>
          <p:nvPr>
            <p:ph type="dt" sz="quarter" idx="1"/>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ea typeface="+mn-ea"/>
                <a:cs typeface="Times New Roman (Hebrew)" pitchFamily="26" charset="0"/>
              </a:defRPr>
            </a:lvl1pPr>
          </a:lstStyle>
          <a:p>
            <a:pPr>
              <a:defRPr/>
            </a:pPr>
            <a:endParaRPr lang="en-US" dirty="0"/>
          </a:p>
        </p:txBody>
      </p:sp>
      <p:sp>
        <p:nvSpPr>
          <p:cNvPr id="20484" name="Rectangle 4"/>
          <p:cNvSpPr>
            <a:spLocks noGrp="1" noChangeArrowheads="1"/>
          </p:cNvSpPr>
          <p:nvPr>
            <p:ph type="ftr" sz="quarter" idx="2"/>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Times New Roman (Hebrew)" pitchFamily="26" charset="0"/>
              </a:defRPr>
            </a:lvl1pPr>
          </a:lstStyle>
          <a:p>
            <a:pPr>
              <a:defRPr/>
            </a:pPr>
            <a:endParaRPr lang="en-US" dirty="0"/>
          </a:p>
        </p:txBody>
      </p:sp>
      <p:sp>
        <p:nvSpPr>
          <p:cNvPr id="20485" name="Rectangle 5"/>
          <p:cNvSpPr>
            <a:spLocks noGrp="1" noChangeArrowheads="1"/>
          </p:cNvSpPr>
          <p:nvPr>
            <p:ph type="sldNum" sz="quarter" idx="3"/>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vl1pPr>
          </a:lstStyle>
          <a:p>
            <a:fld id="{2351FAB8-880B-402B-9551-9038C252EE3C}" type="slidenum">
              <a:rPr lang="he-IL"/>
              <a:pPr/>
              <a:t>‹#›</a:t>
            </a:fld>
            <a:endParaRPr lang="en-US" dirty="0"/>
          </a:p>
        </p:txBody>
      </p:sp>
    </p:spTree>
    <p:extLst>
      <p:ext uri="{BB962C8B-B14F-4D97-AF65-F5344CB8AC3E}">
        <p14:creationId xmlns:p14="http://schemas.microsoft.com/office/powerpoint/2010/main" val="1357668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Times New Roman (Hebrew)" pitchFamily="26" charset="0"/>
              </a:defRPr>
            </a:lvl1pPr>
          </a:lstStyle>
          <a:p>
            <a:pPr>
              <a:defRPr/>
            </a:pPr>
            <a:endParaRPr lang="en-US" dirty="0"/>
          </a:p>
        </p:txBody>
      </p:sp>
      <p:sp>
        <p:nvSpPr>
          <p:cNvPr id="8195" name="Rectangle 3"/>
          <p:cNvSpPr>
            <a:spLocks noGrp="1" noChangeArrowheads="1"/>
          </p:cNvSpPr>
          <p:nvPr>
            <p:ph type="dt" idx="1"/>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ea typeface="+mn-ea"/>
                <a:cs typeface="Times New Roman (Hebrew)" pitchFamily="26" charset="0"/>
              </a:defRPr>
            </a:lvl1pPr>
          </a:lstStyle>
          <a:p>
            <a:pPr>
              <a:defRPr/>
            </a:pPr>
            <a:endParaRPr lang="en-US" dirty="0"/>
          </a:p>
        </p:txBody>
      </p:sp>
      <p:sp>
        <p:nvSpPr>
          <p:cNvPr id="14131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6463" y="4714875"/>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Times New Roman (Hebrew)" pitchFamily="26" charset="0"/>
              </a:defRPr>
            </a:lvl1pPr>
          </a:lstStyle>
          <a:p>
            <a:pPr>
              <a:defRPr/>
            </a:pPr>
            <a:endParaRPr lang="en-US" dirty="0"/>
          </a:p>
        </p:txBody>
      </p:sp>
      <p:sp>
        <p:nvSpPr>
          <p:cNvPr id="8199" name="Rectangle 7"/>
          <p:cNvSpPr>
            <a:spLocks noGrp="1" noChangeArrowheads="1"/>
          </p:cNvSpPr>
          <p:nvPr>
            <p:ph type="sldNum" sz="quarter" idx="5"/>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vl1pPr>
          </a:lstStyle>
          <a:p>
            <a:fld id="{19D28F6C-482F-4ABD-8C4E-D9039129D548}" type="slidenum">
              <a:rPr lang="he-IL"/>
              <a:pPr/>
              <a:t>‹#›</a:t>
            </a:fld>
            <a:endParaRPr lang="en-US" dirty="0"/>
          </a:p>
        </p:txBody>
      </p:sp>
    </p:spTree>
    <p:extLst>
      <p:ext uri="{BB962C8B-B14F-4D97-AF65-F5344CB8AC3E}">
        <p14:creationId xmlns:p14="http://schemas.microsoft.com/office/powerpoint/2010/main" val="136011242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917575" y="744538"/>
            <a:ext cx="4962525" cy="3722687"/>
          </a:xfrm>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ea typeface="Times New Roman (Hebrew)" pitchFamily="18" charset="0"/>
              <a:cs typeface="Times New Roman (Hebrew)" pitchFamily="18" charset="0"/>
            </a:endParaRPr>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71AF58C8-C72E-4439-8699-25F7D83B1272}" type="slidenum">
              <a:rPr lang="he-IL" sz="1200">
                <a:solidFill>
                  <a:srgbClr val="000000"/>
                </a:solidFill>
              </a:rPr>
              <a:pPr eaLnBrk="1" hangingPunct="1"/>
              <a:t>1</a:t>
            </a:fld>
            <a:endParaRPr lang="he-IL" sz="12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a:xfrm>
            <a:off x="917575" y="744538"/>
            <a:ext cx="4962525" cy="3722687"/>
          </a:xfrm>
          <a:ln/>
        </p:spPr>
      </p:sp>
      <p:sp>
        <p:nvSpPr>
          <p:cNvPr id="14950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950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53888D2-7726-4730-A3B9-6A1393416DB6}" type="slidenum">
              <a:rPr lang="he-IL" sz="1200">
                <a:solidFill>
                  <a:srgbClr val="000000"/>
                </a:solidFill>
              </a:rPr>
              <a:pPr eaLnBrk="1" hangingPunct="1"/>
              <a:t>10</a:t>
            </a:fld>
            <a:endParaRPr lang="he-IL" sz="1200"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a:xfrm>
            <a:off x="917575" y="744538"/>
            <a:ext cx="4962525" cy="3722687"/>
          </a:xfrm>
          <a:ln/>
        </p:spPr>
      </p:sp>
      <p:sp>
        <p:nvSpPr>
          <p:cNvPr id="15053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053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0C6D74E0-78B0-4F6F-94A0-E1FBA0F6EA8E}" type="slidenum">
              <a:rPr lang="he-IL" sz="1200">
                <a:solidFill>
                  <a:srgbClr val="000000"/>
                </a:solidFill>
              </a:rPr>
              <a:pPr eaLnBrk="1" hangingPunct="1"/>
              <a:t>11</a:t>
            </a:fld>
            <a:endParaRPr lang="he-IL" sz="1200"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a:xfrm>
            <a:off x="917575" y="744538"/>
            <a:ext cx="4962525" cy="3722687"/>
          </a:xfrm>
          <a:ln/>
        </p:spPr>
      </p:sp>
      <p:sp>
        <p:nvSpPr>
          <p:cNvPr id="15053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053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0C6D74E0-78B0-4F6F-94A0-E1FBA0F6EA8E}" type="slidenum">
              <a:rPr lang="he-IL" sz="1200">
                <a:solidFill>
                  <a:srgbClr val="000000"/>
                </a:solidFill>
              </a:rPr>
              <a:pPr eaLnBrk="1" hangingPunct="1"/>
              <a:t>14</a:t>
            </a:fld>
            <a:endParaRPr lang="he-IL" sz="120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מציין מיקום של תמונת שקופית 1"/>
          <p:cNvSpPr>
            <a:spLocks noGrp="1" noRot="1" noChangeAspect="1" noTextEdit="1"/>
          </p:cNvSpPr>
          <p:nvPr>
            <p:ph type="sldImg"/>
          </p:nvPr>
        </p:nvSpPr>
        <p:spPr>
          <a:xfrm>
            <a:off x="917575" y="744538"/>
            <a:ext cx="4962525" cy="3722687"/>
          </a:xfrm>
          <a:ln/>
        </p:spPr>
      </p:sp>
      <p:sp>
        <p:nvSpPr>
          <p:cNvPr id="15155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155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B7865B9F-EE08-4F15-8327-B4583EC06CF4}" type="slidenum">
              <a:rPr lang="he-IL" sz="1200">
                <a:solidFill>
                  <a:srgbClr val="000000"/>
                </a:solidFill>
              </a:rPr>
              <a:pPr eaLnBrk="1" hangingPunct="1"/>
              <a:t>15</a:t>
            </a:fld>
            <a:endParaRPr lang="he-IL" sz="1200"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a:xfrm>
            <a:off x="917575" y="744538"/>
            <a:ext cx="4962525" cy="3722687"/>
          </a:xfrm>
          <a:ln/>
        </p:spPr>
      </p:sp>
      <p:sp>
        <p:nvSpPr>
          <p:cNvPr id="152579"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2580"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550A0EA0-658B-464F-B04F-50C026FCBBFB}" type="slidenum">
              <a:rPr lang="he-IL" sz="1200">
                <a:solidFill>
                  <a:srgbClr val="000000"/>
                </a:solidFill>
              </a:rPr>
              <a:pPr eaLnBrk="1" hangingPunct="1"/>
              <a:t>19</a:t>
            </a:fld>
            <a:endParaRPr lang="he-IL"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מציין מיקום של תמונת שקופית 1"/>
          <p:cNvSpPr>
            <a:spLocks noGrp="1" noRot="1" noChangeAspect="1" noTextEdit="1"/>
          </p:cNvSpPr>
          <p:nvPr>
            <p:ph type="sldImg"/>
          </p:nvPr>
        </p:nvSpPr>
        <p:spPr>
          <a:xfrm>
            <a:off x="917575" y="744538"/>
            <a:ext cx="4962525" cy="3722687"/>
          </a:xfrm>
          <a:ln/>
        </p:spPr>
      </p:sp>
      <p:sp>
        <p:nvSpPr>
          <p:cNvPr id="153603"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3604"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761BFA1A-7145-414F-B863-E24E91DFFC93}" type="slidenum">
              <a:rPr lang="he-IL" sz="1200">
                <a:solidFill>
                  <a:srgbClr val="000000"/>
                </a:solidFill>
              </a:rPr>
              <a:pPr eaLnBrk="1" hangingPunct="1"/>
              <a:t>20</a:t>
            </a:fld>
            <a:endParaRPr lang="he-IL" sz="1200"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a:xfrm>
            <a:off x="917575" y="744538"/>
            <a:ext cx="4962525" cy="3722687"/>
          </a:xfrm>
          <a:ln/>
        </p:spPr>
      </p:sp>
      <p:sp>
        <p:nvSpPr>
          <p:cNvPr id="15462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462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F4B55FA1-F47E-4BD7-B341-150706A5002B}" type="slidenum">
              <a:rPr lang="he-IL" sz="1200">
                <a:solidFill>
                  <a:srgbClr val="000000"/>
                </a:solidFill>
              </a:rPr>
              <a:pPr eaLnBrk="1" hangingPunct="1"/>
              <a:t>21</a:t>
            </a:fld>
            <a:endParaRPr lang="he-IL" sz="1200"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מציין מיקום של תמונת שקופית 1"/>
          <p:cNvSpPr>
            <a:spLocks noGrp="1" noRot="1" noChangeAspect="1" noTextEdit="1"/>
          </p:cNvSpPr>
          <p:nvPr>
            <p:ph type="sldImg"/>
          </p:nvPr>
        </p:nvSpPr>
        <p:spPr>
          <a:xfrm>
            <a:off x="917575" y="744538"/>
            <a:ext cx="4962525" cy="3722687"/>
          </a:xfrm>
          <a:ln/>
        </p:spPr>
      </p:sp>
      <p:sp>
        <p:nvSpPr>
          <p:cNvPr id="10547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10547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FC8DDDBD-29D8-4560-88E1-AA7E51F4DC4D}" type="slidenum">
              <a:rPr lang="he-IL" sz="1200">
                <a:solidFill>
                  <a:srgbClr val="000000"/>
                </a:solidFill>
              </a:rPr>
              <a:pPr eaLnBrk="1" hangingPunct="1"/>
              <a:t>22</a:t>
            </a:fld>
            <a:endParaRPr lang="he-IL"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מציין מיקום של תמונת שקופית 1"/>
          <p:cNvSpPr>
            <a:spLocks noGrp="1" noRot="1" noChangeAspect="1" noTextEdit="1"/>
          </p:cNvSpPr>
          <p:nvPr>
            <p:ph type="sldImg"/>
          </p:nvPr>
        </p:nvSpPr>
        <p:spPr>
          <a:xfrm>
            <a:off x="917575" y="744538"/>
            <a:ext cx="4962525" cy="3722687"/>
          </a:xfrm>
          <a:ln/>
        </p:spPr>
      </p:sp>
      <p:sp>
        <p:nvSpPr>
          <p:cNvPr id="157699"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7700"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A0ED437C-76E3-4E01-AF52-364AF3A291CC}" type="slidenum">
              <a:rPr lang="he-IL" sz="1200">
                <a:solidFill>
                  <a:srgbClr val="000000"/>
                </a:solidFill>
              </a:rPr>
              <a:pPr eaLnBrk="1" hangingPunct="1"/>
              <a:t>23</a:t>
            </a:fld>
            <a:endParaRPr lang="he-IL" sz="1200"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מציין מיקום של תמונת שקופית 1"/>
          <p:cNvSpPr>
            <a:spLocks noGrp="1" noRot="1" noChangeAspect="1" noTextEdit="1"/>
          </p:cNvSpPr>
          <p:nvPr>
            <p:ph type="sldImg"/>
          </p:nvPr>
        </p:nvSpPr>
        <p:spPr>
          <a:xfrm>
            <a:off x="917575" y="744538"/>
            <a:ext cx="4962525" cy="3722687"/>
          </a:xfrm>
          <a:ln/>
        </p:spPr>
      </p:sp>
      <p:sp>
        <p:nvSpPr>
          <p:cNvPr id="15565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565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9B67A741-BD4E-475F-A9C8-10D64AA2646F}" type="slidenum">
              <a:rPr lang="he-IL" sz="1200">
                <a:solidFill>
                  <a:srgbClr val="000000"/>
                </a:solidFill>
              </a:rPr>
              <a:pPr eaLnBrk="1" hangingPunct="1"/>
              <a:t>24</a:t>
            </a:fld>
            <a:endParaRPr lang="he-IL" sz="12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מציין מיקום של תמונת שקופית 1"/>
          <p:cNvSpPr>
            <a:spLocks noGrp="1" noRot="1" noChangeAspect="1" noTextEdit="1"/>
          </p:cNvSpPr>
          <p:nvPr>
            <p:ph type="sldImg"/>
          </p:nvPr>
        </p:nvSpPr>
        <p:spPr>
          <a:xfrm>
            <a:off x="917575" y="744538"/>
            <a:ext cx="4962525" cy="3722687"/>
          </a:xfrm>
          <a:ln/>
        </p:spPr>
      </p:sp>
      <p:sp>
        <p:nvSpPr>
          <p:cNvPr id="143363"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3364"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8D614FE8-2029-4664-926D-B1BD89362587}" type="slidenum">
              <a:rPr lang="he-IL" sz="1200">
                <a:solidFill>
                  <a:srgbClr val="000000"/>
                </a:solidFill>
              </a:rPr>
              <a:pPr eaLnBrk="1" hangingPunct="1"/>
              <a:t>2</a:t>
            </a:fld>
            <a:endParaRPr lang="he-IL" sz="1200"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מציין מיקום של תמונת שקופית 1"/>
          <p:cNvSpPr>
            <a:spLocks noGrp="1" noRot="1" noChangeAspect="1" noTextEdit="1"/>
          </p:cNvSpPr>
          <p:nvPr>
            <p:ph type="sldImg"/>
          </p:nvPr>
        </p:nvSpPr>
        <p:spPr>
          <a:xfrm>
            <a:off x="917575" y="744538"/>
            <a:ext cx="4962525" cy="3722687"/>
          </a:xfrm>
          <a:ln/>
        </p:spPr>
      </p:sp>
      <p:sp>
        <p:nvSpPr>
          <p:cNvPr id="158723"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8724"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EB5F3CF9-FB0E-4B94-BE49-A53C913DC8EA}" type="slidenum">
              <a:rPr lang="he-IL" sz="1200">
                <a:solidFill>
                  <a:srgbClr val="000000"/>
                </a:solidFill>
              </a:rPr>
              <a:pPr eaLnBrk="1" hangingPunct="1"/>
              <a:t>25</a:t>
            </a:fld>
            <a:endParaRPr lang="he-IL" sz="1200"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מציין מיקום של תמונת שקופית 1"/>
          <p:cNvSpPr>
            <a:spLocks noGrp="1" noRot="1" noChangeAspect="1" noTextEdit="1"/>
          </p:cNvSpPr>
          <p:nvPr>
            <p:ph type="sldImg"/>
          </p:nvPr>
        </p:nvSpPr>
        <p:spPr>
          <a:xfrm>
            <a:off x="917575" y="744538"/>
            <a:ext cx="4962525" cy="3722687"/>
          </a:xfrm>
          <a:ln/>
        </p:spPr>
      </p:sp>
      <p:sp>
        <p:nvSpPr>
          <p:cNvPr id="15974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974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3E4E046E-A7BB-474E-BDC5-2C16B9D62D8B}" type="slidenum">
              <a:rPr lang="he-IL" sz="1200">
                <a:solidFill>
                  <a:srgbClr val="000000"/>
                </a:solidFill>
              </a:rPr>
              <a:pPr eaLnBrk="1" hangingPunct="1"/>
              <a:t>26</a:t>
            </a:fld>
            <a:endParaRPr lang="he-IL" sz="1200"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מציין מיקום של תמונת שקופית 1"/>
          <p:cNvSpPr>
            <a:spLocks noGrp="1" noRot="1" noChangeAspect="1" noTextEdit="1"/>
          </p:cNvSpPr>
          <p:nvPr>
            <p:ph type="sldImg"/>
          </p:nvPr>
        </p:nvSpPr>
        <p:spPr>
          <a:xfrm>
            <a:off x="917575" y="744538"/>
            <a:ext cx="4962525" cy="3722687"/>
          </a:xfrm>
          <a:ln/>
        </p:spPr>
      </p:sp>
      <p:sp>
        <p:nvSpPr>
          <p:cNvPr id="16077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6077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6BF94404-6469-4795-8D13-EE872B2F7705}" type="slidenum">
              <a:rPr lang="he-IL" sz="1200">
                <a:solidFill>
                  <a:srgbClr val="000000"/>
                </a:solidFill>
              </a:rPr>
              <a:pPr eaLnBrk="1" hangingPunct="1"/>
              <a:t>42</a:t>
            </a:fld>
            <a:endParaRPr lang="he-IL" sz="1200"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מציין מיקום של תמונת שקופית 1"/>
          <p:cNvSpPr>
            <a:spLocks noGrp="1" noRot="1" noChangeAspect="1" noTextEdit="1"/>
          </p:cNvSpPr>
          <p:nvPr>
            <p:ph type="sldImg"/>
          </p:nvPr>
        </p:nvSpPr>
        <p:spPr>
          <a:xfrm>
            <a:off x="917575" y="744538"/>
            <a:ext cx="4962525" cy="3722687"/>
          </a:xfrm>
          <a:ln/>
        </p:spPr>
      </p:sp>
      <p:sp>
        <p:nvSpPr>
          <p:cNvPr id="16179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6179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E3F3631-C042-4AF2-94B2-163F79225673}" type="slidenum">
              <a:rPr lang="he-IL" sz="1200">
                <a:solidFill>
                  <a:srgbClr val="000000"/>
                </a:solidFill>
              </a:rPr>
              <a:pPr eaLnBrk="1" hangingPunct="1"/>
              <a:t>43</a:t>
            </a:fld>
            <a:endParaRPr lang="he-IL"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מציין מיקום של תמונת שקופית 1"/>
          <p:cNvSpPr>
            <a:spLocks noGrp="1" noRot="1" noChangeAspect="1" noTextEdit="1"/>
          </p:cNvSpPr>
          <p:nvPr>
            <p:ph type="sldImg"/>
          </p:nvPr>
        </p:nvSpPr>
        <p:spPr>
          <a:xfrm>
            <a:off x="917575" y="744538"/>
            <a:ext cx="4962525" cy="3722687"/>
          </a:xfrm>
          <a:ln/>
        </p:spPr>
      </p:sp>
      <p:sp>
        <p:nvSpPr>
          <p:cNvPr id="14438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438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7D2AEFF3-5D17-4C76-94CE-0ADDB3E596C7}" type="slidenum">
              <a:rPr lang="he-IL" sz="1200">
                <a:solidFill>
                  <a:srgbClr val="000000"/>
                </a:solidFill>
              </a:rPr>
              <a:pPr eaLnBrk="1" hangingPunct="1"/>
              <a:t>3</a:t>
            </a:fld>
            <a:endParaRPr lang="he-IL" sz="1200"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מציין מיקום של תמונת שקופית 1"/>
          <p:cNvSpPr>
            <a:spLocks noGrp="1" noRot="1" noChangeAspect="1" noTextEdit="1"/>
          </p:cNvSpPr>
          <p:nvPr>
            <p:ph type="sldImg"/>
          </p:nvPr>
        </p:nvSpPr>
        <p:spPr>
          <a:xfrm>
            <a:off x="917575" y="744538"/>
            <a:ext cx="4962525" cy="3722687"/>
          </a:xfrm>
          <a:ln/>
        </p:spPr>
      </p:sp>
      <p:sp>
        <p:nvSpPr>
          <p:cNvPr id="14541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541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394A79F-30AB-4119-A1E0-62C5776697EA}" type="slidenum">
              <a:rPr lang="he-IL" sz="1200">
                <a:solidFill>
                  <a:srgbClr val="000000"/>
                </a:solidFill>
              </a:rPr>
              <a:pPr eaLnBrk="1" hangingPunct="1"/>
              <a:t>4</a:t>
            </a:fld>
            <a:endParaRPr lang="he-IL"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a:xfrm>
            <a:off x="917575" y="744538"/>
            <a:ext cx="4962525" cy="3722687"/>
          </a:xfrm>
          <a:ln/>
        </p:spPr>
      </p:sp>
      <p:sp>
        <p:nvSpPr>
          <p:cNvPr id="14643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643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08EF586B-D43D-4EAC-B323-8A16B51ADA5F}" type="slidenum">
              <a:rPr lang="he-IL" sz="1200">
                <a:solidFill>
                  <a:srgbClr val="000000"/>
                </a:solidFill>
              </a:rPr>
              <a:pPr eaLnBrk="1" hangingPunct="1"/>
              <a:t>5</a:t>
            </a:fld>
            <a:endParaRPr lang="he-IL"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מציין מיקום של תמונת שקופית 1"/>
          <p:cNvSpPr>
            <a:spLocks noGrp="1" noRot="1" noChangeAspect="1" noTextEdit="1"/>
          </p:cNvSpPr>
          <p:nvPr>
            <p:ph type="sldImg"/>
          </p:nvPr>
        </p:nvSpPr>
        <p:spPr>
          <a:xfrm>
            <a:off x="917575" y="744538"/>
            <a:ext cx="4962525" cy="3722687"/>
          </a:xfrm>
          <a:ln/>
        </p:spPr>
      </p:sp>
      <p:sp>
        <p:nvSpPr>
          <p:cNvPr id="147459"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7460"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A0238EF8-4AB3-4051-A320-E236A2A5E679}" type="slidenum">
              <a:rPr lang="he-IL" sz="1200">
                <a:solidFill>
                  <a:srgbClr val="000000"/>
                </a:solidFill>
              </a:rPr>
              <a:pPr eaLnBrk="1" hangingPunct="1"/>
              <a:t>6</a:t>
            </a:fld>
            <a:endParaRPr lang="he-IL" sz="12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a:xfrm>
            <a:off x="917575" y="744538"/>
            <a:ext cx="4962525" cy="3722687"/>
          </a:xfrm>
          <a:ln/>
        </p:spPr>
      </p:sp>
      <p:sp>
        <p:nvSpPr>
          <p:cNvPr id="148483"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8484"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1E474D1D-6042-4FFE-B8CF-10BEB2356BDF}" type="slidenum">
              <a:rPr lang="he-IL" sz="1200">
                <a:solidFill>
                  <a:srgbClr val="000000"/>
                </a:solidFill>
              </a:rPr>
              <a:pPr eaLnBrk="1" hangingPunct="1"/>
              <a:t>7</a:t>
            </a:fld>
            <a:endParaRPr lang="he-IL" sz="1200"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a:xfrm>
            <a:off x="917575" y="744538"/>
            <a:ext cx="4962525" cy="3722687"/>
          </a:xfrm>
          <a:ln/>
        </p:spPr>
      </p:sp>
      <p:sp>
        <p:nvSpPr>
          <p:cNvPr id="14950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950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53888D2-7726-4730-A3B9-6A1393416DB6}" type="slidenum">
              <a:rPr lang="he-IL" sz="1200">
                <a:solidFill>
                  <a:srgbClr val="000000"/>
                </a:solidFill>
              </a:rPr>
              <a:pPr eaLnBrk="1" hangingPunct="1"/>
              <a:t>8</a:t>
            </a:fld>
            <a:endParaRPr lang="he-IL" sz="1200"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a:xfrm>
            <a:off x="917575" y="744538"/>
            <a:ext cx="4962525" cy="3722687"/>
          </a:xfrm>
          <a:ln/>
        </p:spPr>
      </p:sp>
      <p:sp>
        <p:nvSpPr>
          <p:cNvPr id="14950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950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53888D2-7726-4730-A3B9-6A1393416DB6}" type="slidenum">
              <a:rPr lang="he-IL" sz="1200">
                <a:solidFill>
                  <a:srgbClr val="000000"/>
                </a:solidFill>
              </a:rPr>
              <a:pPr eaLnBrk="1" hangingPunct="1"/>
              <a:t>9</a:t>
            </a:fld>
            <a:endParaRPr lang="he-IL" sz="12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798DA38-1335-4A0B-86D6-DA934BA63352}"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3A0302F1-2E91-44AB-9F17-50A4460F61DE}" type="slidenum">
              <a:rPr lang="he-IL"/>
              <a:pPr>
                <a:defRPr/>
              </a:pPr>
              <a:t>‹#›</a:t>
            </a:fld>
            <a:endParaRPr lang="he-IL" dirty="0"/>
          </a:p>
        </p:txBody>
      </p:sp>
    </p:spTree>
    <p:extLst>
      <p:ext uri="{BB962C8B-B14F-4D97-AF65-F5344CB8AC3E}">
        <p14:creationId xmlns:p14="http://schemas.microsoft.com/office/powerpoint/2010/main" val="19473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A94F6221-FEBD-42F0-A476-3AC9DB9A5C76}" type="slidenum">
              <a:rPr lang="he-IL"/>
              <a:pPr>
                <a:defRPr/>
              </a:pPr>
              <a:t>‹#›</a:t>
            </a:fld>
            <a:endParaRPr lang="he-IL" dirty="0"/>
          </a:p>
        </p:txBody>
      </p:sp>
    </p:spTree>
    <p:extLst>
      <p:ext uri="{BB962C8B-B14F-4D97-AF65-F5344CB8AC3E}">
        <p14:creationId xmlns:p14="http://schemas.microsoft.com/office/powerpoint/2010/main" val="367430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ECBABFF-A44C-46E1-BCAB-9FDA3DF98FC7}"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ED7BF62A-C22C-4E38-87B8-BEBC276BC7ED}" type="slidenum">
              <a:rPr lang="he-IL"/>
              <a:pPr>
                <a:defRPr/>
              </a:pPr>
              <a:t>‹#›</a:t>
            </a:fld>
            <a:endParaRPr lang="he-IL" dirty="0"/>
          </a:p>
        </p:txBody>
      </p:sp>
    </p:spTree>
    <p:extLst>
      <p:ext uri="{BB962C8B-B14F-4D97-AF65-F5344CB8AC3E}">
        <p14:creationId xmlns:p14="http://schemas.microsoft.com/office/powerpoint/2010/main" val="199908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3205F9A7-535D-4E88-8109-3CDA8F1DF5C2}" type="slidenum">
              <a:rPr lang="he-IL"/>
              <a:pPr>
                <a:defRPr/>
              </a:pPr>
              <a:t>‹#›</a:t>
            </a:fld>
            <a:endParaRPr lang="he-IL" dirty="0"/>
          </a:p>
        </p:txBody>
      </p:sp>
    </p:spTree>
    <p:extLst>
      <p:ext uri="{BB962C8B-B14F-4D97-AF65-F5344CB8AC3E}">
        <p14:creationId xmlns:p14="http://schemas.microsoft.com/office/powerpoint/2010/main" val="2397057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6D9161BD-346D-4101-B216-185019D4BDFB}" type="slidenum">
              <a:rPr lang="he-IL"/>
              <a:pPr>
                <a:defRPr/>
              </a:pPr>
              <a:t>‹#›</a:t>
            </a:fld>
            <a:endParaRPr lang="he-IL" dirty="0"/>
          </a:p>
        </p:txBody>
      </p:sp>
    </p:spTree>
    <p:extLst>
      <p:ext uri="{BB962C8B-B14F-4D97-AF65-F5344CB8AC3E}">
        <p14:creationId xmlns:p14="http://schemas.microsoft.com/office/powerpoint/2010/main" val="428853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06E04D8-DE09-4EB0-A7A1-896E9EA628EB}"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lvl1pPr>
          </a:lstStyle>
          <a:p>
            <a:pPr>
              <a:defRPr/>
            </a:pPr>
            <a:fld id="{D704624F-87CF-4D8E-B465-7D8785D5E46B}" type="slidenum">
              <a:rPr lang="he-IL"/>
              <a:pPr>
                <a:defRPr/>
              </a:pPr>
              <a:t>‹#›</a:t>
            </a:fld>
            <a:endParaRPr lang="he-IL" dirty="0"/>
          </a:p>
        </p:txBody>
      </p:sp>
    </p:spTree>
    <p:extLst>
      <p:ext uri="{BB962C8B-B14F-4D97-AF65-F5344CB8AC3E}">
        <p14:creationId xmlns:p14="http://schemas.microsoft.com/office/powerpoint/2010/main" val="234255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85309FEA-8860-4C89-8623-8183CA954F33}"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F8B4361A-06D5-4EF7-8EF6-2FEF5FACBFB4}" type="slidenum">
              <a:rPr lang="he-IL"/>
              <a:pPr>
                <a:defRPr/>
              </a:pPr>
              <a:t>‹#›</a:t>
            </a:fld>
            <a:endParaRPr lang="he-IL" dirty="0"/>
          </a:p>
        </p:txBody>
      </p:sp>
    </p:spTree>
    <p:extLst>
      <p:ext uri="{BB962C8B-B14F-4D97-AF65-F5344CB8AC3E}">
        <p14:creationId xmlns:p14="http://schemas.microsoft.com/office/powerpoint/2010/main" val="1428705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4F2702D2-70D6-4BF9-888A-2EBACB4BE930}" type="slidenum">
              <a:rPr lang="he-IL"/>
              <a:pPr>
                <a:defRPr/>
              </a:pPr>
              <a:t>‹#›</a:t>
            </a:fld>
            <a:endParaRPr lang="he-IL" dirty="0"/>
          </a:p>
        </p:txBody>
      </p:sp>
    </p:spTree>
    <p:extLst>
      <p:ext uri="{BB962C8B-B14F-4D97-AF65-F5344CB8AC3E}">
        <p14:creationId xmlns:p14="http://schemas.microsoft.com/office/powerpoint/2010/main" val="3495442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BCA7967-57C3-41AF-BA7C-3C16EF2EED6C}" type="slidenum">
              <a:rPr lang="he-IL"/>
              <a:pPr>
                <a:defRPr/>
              </a:pPr>
              <a:t>‹#›</a:t>
            </a:fld>
            <a:endParaRPr lang="he-IL" dirty="0"/>
          </a:p>
        </p:txBody>
      </p:sp>
    </p:spTree>
    <p:extLst>
      <p:ext uri="{BB962C8B-B14F-4D97-AF65-F5344CB8AC3E}">
        <p14:creationId xmlns:p14="http://schemas.microsoft.com/office/powerpoint/2010/main" val="2787275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C29B7A69-F873-4E6C-9224-75305E166F6D}"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4F6AFF9E-B8C3-4B3A-BE66-7F43A4693511}" type="slidenum">
              <a:rPr lang="he-IL"/>
              <a:pPr>
                <a:defRPr/>
              </a:pPr>
              <a:t>‹#›</a:t>
            </a:fld>
            <a:endParaRPr lang="he-IL" dirty="0"/>
          </a:p>
        </p:txBody>
      </p:sp>
    </p:spTree>
    <p:extLst>
      <p:ext uri="{BB962C8B-B14F-4D97-AF65-F5344CB8AC3E}">
        <p14:creationId xmlns:p14="http://schemas.microsoft.com/office/powerpoint/2010/main" val="2827475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A5F9623D-B090-443F-9940-DEE4E7BF6CB2}"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3302EEBB-5BE4-4506-95EA-3B6D89B9C903}" type="slidenum">
              <a:rPr lang="he-IL"/>
              <a:pPr>
                <a:defRPr/>
              </a:pPr>
              <a:t>‹#›</a:t>
            </a:fld>
            <a:endParaRPr lang="he-IL" dirty="0"/>
          </a:p>
        </p:txBody>
      </p:sp>
    </p:spTree>
    <p:extLst>
      <p:ext uri="{BB962C8B-B14F-4D97-AF65-F5344CB8AC3E}">
        <p14:creationId xmlns:p14="http://schemas.microsoft.com/office/powerpoint/2010/main" val="178852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CCE686BC-142C-4815-8CD9-47E85389E4C1}" type="slidenum">
              <a:rPr lang="he-IL"/>
              <a:pPr>
                <a:defRPr/>
              </a:pPr>
              <a:t>‹#›</a:t>
            </a:fld>
            <a:endParaRPr lang="he-IL" dirty="0"/>
          </a:p>
        </p:txBody>
      </p:sp>
    </p:spTree>
    <p:extLst>
      <p:ext uri="{BB962C8B-B14F-4D97-AF65-F5344CB8AC3E}">
        <p14:creationId xmlns:p14="http://schemas.microsoft.com/office/powerpoint/2010/main" val="1796298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B46FE90A-314E-4651-AC9C-0CBF90560C7C}" type="slidenum">
              <a:rPr lang="he-IL"/>
              <a:pPr>
                <a:defRPr/>
              </a:pPr>
              <a:t>‹#›</a:t>
            </a:fld>
            <a:endParaRPr lang="he-IL" dirty="0"/>
          </a:p>
        </p:txBody>
      </p:sp>
    </p:spTree>
    <p:extLst>
      <p:ext uri="{BB962C8B-B14F-4D97-AF65-F5344CB8AC3E}">
        <p14:creationId xmlns:p14="http://schemas.microsoft.com/office/powerpoint/2010/main" val="311403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6277AD6C-5751-4343-AD1A-86E3F7EEFBA7}" type="slidenum">
              <a:rPr lang="he-IL"/>
              <a:pPr>
                <a:defRPr/>
              </a:pPr>
              <a:t>‹#›</a:t>
            </a:fld>
            <a:endParaRPr lang="he-IL" dirty="0"/>
          </a:p>
        </p:txBody>
      </p:sp>
    </p:spTree>
    <p:extLst>
      <p:ext uri="{BB962C8B-B14F-4D97-AF65-F5344CB8AC3E}">
        <p14:creationId xmlns:p14="http://schemas.microsoft.com/office/powerpoint/2010/main" val="3901983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A6879684-02D0-4FEE-B94B-0C831A91D265}"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B68F39E-5A43-4761-8C2A-40A8771B93E4}" type="slidenum">
              <a:rPr lang="he-IL"/>
              <a:pPr>
                <a:defRPr/>
              </a:pPr>
              <a:t>‹#›</a:t>
            </a:fld>
            <a:endParaRPr lang="he-IL" dirty="0"/>
          </a:p>
        </p:txBody>
      </p:sp>
    </p:spTree>
    <p:extLst>
      <p:ext uri="{BB962C8B-B14F-4D97-AF65-F5344CB8AC3E}">
        <p14:creationId xmlns:p14="http://schemas.microsoft.com/office/powerpoint/2010/main" val="1800455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44790BA3-8A16-4A8D-9372-97A66358DF1C}" type="slidenum">
              <a:rPr lang="he-IL"/>
              <a:pPr>
                <a:defRPr/>
              </a:pPr>
              <a:t>‹#›</a:t>
            </a:fld>
            <a:endParaRPr lang="he-IL" dirty="0"/>
          </a:p>
        </p:txBody>
      </p:sp>
    </p:spTree>
    <p:extLst>
      <p:ext uri="{BB962C8B-B14F-4D97-AF65-F5344CB8AC3E}">
        <p14:creationId xmlns:p14="http://schemas.microsoft.com/office/powerpoint/2010/main" val="442882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8295FEFF-F985-4EFC-9656-E5E8B5FDAB5E}" type="slidenum">
              <a:rPr lang="he-IL"/>
              <a:pPr>
                <a:defRPr/>
              </a:pPr>
              <a:t>‹#›</a:t>
            </a:fld>
            <a:endParaRPr lang="he-IL" dirty="0"/>
          </a:p>
        </p:txBody>
      </p:sp>
    </p:spTree>
    <p:extLst>
      <p:ext uri="{BB962C8B-B14F-4D97-AF65-F5344CB8AC3E}">
        <p14:creationId xmlns:p14="http://schemas.microsoft.com/office/powerpoint/2010/main" val="221597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D0471436-1F79-4AED-B03B-916CBD22303F}"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85EE1807-E8BE-4A2D-B983-9CA093ECB2C6}" type="slidenum">
              <a:rPr lang="he-IL"/>
              <a:pPr>
                <a:defRPr/>
              </a:pPr>
              <a:t>‹#›</a:t>
            </a:fld>
            <a:endParaRPr lang="he-IL" dirty="0"/>
          </a:p>
        </p:txBody>
      </p:sp>
    </p:spTree>
    <p:extLst>
      <p:ext uri="{BB962C8B-B14F-4D97-AF65-F5344CB8AC3E}">
        <p14:creationId xmlns:p14="http://schemas.microsoft.com/office/powerpoint/2010/main" val="4107498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EF13B86E-2B9E-475F-872D-222568019776}"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ea typeface="Times New Roman (Hebrew)" pitchFamily="18" charset="0"/>
              </a:defRPr>
            </a:lvl1pPr>
          </a:lstStyle>
          <a:p>
            <a:pPr>
              <a:defRPr/>
            </a:pPr>
            <a:fld id="{878EF538-D5B3-4F1E-8CCE-FBAE4274BFEA}" type="slidenum">
              <a:rPr lang="he-IL"/>
              <a:pPr>
                <a:defRPr/>
              </a:pPr>
              <a:t>‹#›</a:t>
            </a:fld>
            <a:endParaRPr lang="he-IL" dirty="0"/>
          </a:p>
        </p:txBody>
      </p:sp>
    </p:spTree>
    <p:extLst>
      <p:ext uri="{BB962C8B-B14F-4D97-AF65-F5344CB8AC3E}">
        <p14:creationId xmlns:p14="http://schemas.microsoft.com/office/powerpoint/2010/main" val="546903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FC6257EF-D9C8-41B9-8BB5-C77462546059}"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BECF0660-ABA4-4DBD-BDD7-A86EC9ADC350}" type="slidenum">
              <a:rPr lang="he-IL"/>
              <a:pPr>
                <a:defRPr/>
              </a:pPr>
              <a:t>‹#›</a:t>
            </a:fld>
            <a:endParaRPr lang="he-IL" dirty="0"/>
          </a:p>
        </p:txBody>
      </p:sp>
    </p:spTree>
    <p:extLst>
      <p:ext uri="{BB962C8B-B14F-4D97-AF65-F5344CB8AC3E}">
        <p14:creationId xmlns:p14="http://schemas.microsoft.com/office/powerpoint/2010/main" val="2850384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BCE0FC99-1A57-4856-B2B0-91F3965C6943}" type="slidenum">
              <a:rPr lang="he-IL"/>
              <a:pPr>
                <a:defRPr/>
              </a:pPr>
              <a:t>‹#›</a:t>
            </a:fld>
            <a:endParaRPr lang="he-IL" dirty="0"/>
          </a:p>
        </p:txBody>
      </p:sp>
    </p:spTree>
    <p:extLst>
      <p:ext uri="{BB962C8B-B14F-4D97-AF65-F5344CB8AC3E}">
        <p14:creationId xmlns:p14="http://schemas.microsoft.com/office/powerpoint/2010/main" val="3617918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3E789E8-25E5-45D2-BB23-4891F5438D80}" type="slidenum">
              <a:rPr lang="he-IL"/>
              <a:pPr>
                <a:defRPr/>
              </a:pPr>
              <a:t>‹#›</a:t>
            </a:fld>
            <a:endParaRPr lang="he-IL" dirty="0"/>
          </a:p>
        </p:txBody>
      </p:sp>
    </p:spTree>
    <p:extLst>
      <p:ext uri="{BB962C8B-B14F-4D97-AF65-F5344CB8AC3E}">
        <p14:creationId xmlns:p14="http://schemas.microsoft.com/office/powerpoint/2010/main" val="294960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1C0ED4EB-71D6-43D0-A883-68E3E0F9D197}" type="slidenum">
              <a:rPr lang="he-IL"/>
              <a:pPr>
                <a:defRPr/>
              </a:pPr>
              <a:t>‹#›</a:t>
            </a:fld>
            <a:endParaRPr lang="he-IL" dirty="0"/>
          </a:p>
        </p:txBody>
      </p:sp>
    </p:spTree>
    <p:extLst>
      <p:ext uri="{BB962C8B-B14F-4D97-AF65-F5344CB8AC3E}">
        <p14:creationId xmlns:p14="http://schemas.microsoft.com/office/powerpoint/2010/main" val="3527217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273068E8-BDFC-47D0-92FD-D8568FEAA948}"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6BE6F7EB-0CD9-43EE-BE4C-D47F9C4D0F35}" type="slidenum">
              <a:rPr lang="he-IL"/>
              <a:pPr>
                <a:defRPr/>
              </a:pPr>
              <a:t>‹#›</a:t>
            </a:fld>
            <a:endParaRPr lang="he-IL" dirty="0"/>
          </a:p>
        </p:txBody>
      </p:sp>
    </p:spTree>
    <p:extLst>
      <p:ext uri="{BB962C8B-B14F-4D97-AF65-F5344CB8AC3E}">
        <p14:creationId xmlns:p14="http://schemas.microsoft.com/office/powerpoint/2010/main" val="2327759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C8979632-9083-438A-873C-73D1E7AF30ED}"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85C08B8-249A-477B-9F5D-E20D0DB79848}" type="slidenum">
              <a:rPr lang="he-IL"/>
              <a:pPr>
                <a:defRPr/>
              </a:pPr>
              <a:t>‹#›</a:t>
            </a:fld>
            <a:endParaRPr lang="he-IL" dirty="0"/>
          </a:p>
        </p:txBody>
      </p:sp>
    </p:spTree>
    <p:extLst>
      <p:ext uri="{BB962C8B-B14F-4D97-AF65-F5344CB8AC3E}">
        <p14:creationId xmlns:p14="http://schemas.microsoft.com/office/powerpoint/2010/main" val="1087031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9E721E1D-B0B5-4A4A-A57A-BB365CD2A7A6}" type="slidenum">
              <a:rPr lang="he-IL"/>
              <a:pPr>
                <a:defRPr/>
              </a:pPr>
              <a:t>‹#›</a:t>
            </a:fld>
            <a:endParaRPr lang="he-IL" dirty="0"/>
          </a:p>
        </p:txBody>
      </p:sp>
    </p:spTree>
    <p:extLst>
      <p:ext uri="{BB962C8B-B14F-4D97-AF65-F5344CB8AC3E}">
        <p14:creationId xmlns:p14="http://schemas.microsoft.com/office/powerpoint/2010/main" val="1836586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10E49433-A245-4921-A0CB-54EFD7405B99}" type="slidenum">
              <a:rPr lang="he-IL"/>
              <a:pPr>
                <a:defRPr/>
              </a:pPr>
              <a:t>‹#›</a:t>
            </a:fld>
            <a:endParaRPr lang="he-IL" dirty="0"/>
          </a:p>
        </p:txBody>
      </p:sp>
    </p:spTree>
    <p:extLst>
      <p:ext uri="{BB962C8B-B14F-4D97-AF65-F5344CB8AC3E}">
        <p14:creationId xmlns:p14="http://schemas.microsoft.com/office/powerpoint/2010/main" val="2449442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C08F5B64-F93D-42B2-AB8A-61D7CA92EB0A}"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56167378-6E3E-4943-AA25-B4D4505E989B}" type="slidenum">
              <a:rPr lang="he-IL"/>
              <a:pPr>
                <a:defRPr/>
              </a:pPr>
              <a:t>‹#›</a:t>
            </a:fld>
            <a:endParaRPr lang="he-IL" dirty="0"/>
          </a:p>
        </p:txBody>
      </p:sp>
    </p:spTree>
    <p:extLst>
      <p:ext uri="{BB962C8B-B14F-4D97-AF65-F5344CB8AC3E}">
        <p14:creationId xmlns:p14="http://schemas.microsoft.com/office/powerpoint/2010/main" val="2750886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4C4D2527-9D6D-4B36-8353-1725272C25F8}"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ea typeface="Times New Roman (Hebrew)" pitchFamily="18" charset="0"/>
              </a:defRPr>
            </a:lvl1pPr>
          </a:lstStyle>
          <a:p>
            <a:pPr>
              <a:defRPr/>
            </a:pPr>
            <a:fld id="{10D58B25-E808-4D2C-9EF6-9D6A9129C550}" type="slidenum">
              <a:rPr lang="he-IL"/>
              <a:pPr>
                <a:defRPr/>
              </a:pPr>
              <a:t>‹#›</a:t>
            </a:fld>
            <a:endParaRPr lang="he-IL" dirty="0"/>
          </a:p>
        </p:txBody>
      </p:sp>
    </p:spTree>
    <p:extLst>
      <p:ext uri="{BB962C8B-B14F-4D97-AF65-F5344CB8AC3E}">
        <p14:creationId xmlns:p14="http://schemas.microsoft.com/office/powerpoint/2010/main" val="3115665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3290A301-EAB5-40DA-92D0-53EEC822CA4E}"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A2C33B24-8320-4E4C-9389-0F9052C3E935}" type="slidenum">
              <a:rPr lang="he-IL"/>
              <a:pPr>
                <a:defRPr/>
              </a:pPr>
              <a:t>‹#›</a:t>
            </a:fld>
            <a:endParaRPr lang="he-IL" dirty="0"/>
          </a:p>
        </p:txBody>
      </p:sp>
    </p:spTree>
    <p:extLst>
      <p:ext uri="{BB962C8B-B14F-4D97-AF65-F5344CB8AC3E}">
        <p14:creationId xmlns:p14="http://schemas.microsoft.com/office/powerpoint/2010/main" val="3174051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E038BD14-2E30-4EBD-BB50-EB09C43B9229}" type="slidenum">
              <a:rPr lang="he-IL"/>
              <a:pPr>
                <a:defRPr/>
              </a:pPr>
              <a:t>‹#›</a:t>
            </a:fld>
            <a:endParaRPr lang="he-IL" dirty="0"/>
          </a:p>
        </p:txBody>
      </p:sp>
    </p:spTree>
    <p:extLst>
      <p:ext uri="{BB962C8B-B14F-4D97-AF65-F5344CB8AC3E}">
        <p14:creationId xmlns:p14="http://schemas.microsoft.com/office/powerpoint/2010/main" val="827433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C2A7FF60-F151-4786-B641-F3FDF40106D3}" type="slidenum">
              <a:rPr lang="he-IL"/>
              <a:pPr>
                <a:defRPr/>
              </a:pPr>
              <a:t>‹#›</a:t>
            </a:fld>
            <a:endParaRPr lang="he-IL" dirty="0"/>
          </a:p>
        </p:txBody>
      </p:sp>
    </p:spTree>
    <p:extLst>
      <p:ext uri="{BB962C8B-B14F-4D97-AF65-F5344CB8AC3E}">
        <p14:creationId xmlns:p14="http://schemas.microsoft.com/office/powerpoint/2010/main" val="2862353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22E17074-CED1-4C92-BD95-9A8338F810FB}"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D991CB84-650E-47C9-BDBD-F713AB489C39}" type="slidenum">
              <a:rPr lang="he-IL"/>
              <a:pPr>
                <a:defRPr/>
              </a:pPr>
              <a:t>‹#›</a:t>
            </a:fld>
            <a:endParaRPr lang="he-IL" dirty="0"/>
          </a:p>
        </p:txBody>
      </p:sp>
    </p:spTree>
    <p:extLst>
      <p:ext uri="{BB962C8B-B14F-4D97-AF65-F5344CB8AC3E}">
        <p14:creationId xmlns:p14="http://schemas.microsoft.com/office/powerpoint/2010/main" val="389892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0DC9865-B52F-4A78-AAD2-797975B550B9}"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lvl1pPr>
          </a:lstStyle>
          <a:p>
            <a:pPr>
              <a:defRPr/>
            </a:pPr>
            <a:fld id="{2DD21878-27A5-41B1-BB3D-FC02D868A271}" type="slidenum">
              <a:rPr lang="he-IL"/>
              <a:pPr>
                <a:defRPr/>
              </a:pPr>
              <a:t>‹#›</a:t>
            </a:fld>
            <a:endParaRPr lang="he-IL" dirty="0"/>
          </a:p>
        </p:txBody>
      </p:sp>
    </p:spTree>
    <p:extLst>
      <p:ext uri="{BB962C8B-B14F-4D97-AF65-F5344CB8AC3E}">
        <p14:creationId xmlns:p14="http://schemas.microsoft.com/office/powerpoint/2010/main" val="3406548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8171179E-32D7-4463-8B0C-B15C41BC613A}"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8888EF57-78C9-4D25-8E0D-5E5AB8CB4CBA}" type="slidenum">
              <a:rPr lang="he-IL"/>
              <a:pPr>
                <a:defRPr/>
              </a:pPr>
              <a:t>‹#›</a:t>
            </a:fld>
            <a:endParaRPr lang="he-IL" dirty="0"/>
          </a:p>
        </p:txBody>
      </p:sp>
    </p:spTree>
    <p:extLst>
      <p:ext uri="{BB962C8B-B14F-4D97-AF65-F5344CB8AC3E}">
        <p14:creationId xmlns:p14="http://schemas.microsoft.com/office/powerpoint/2010/main" val="839646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EC78947A-33E8-44DA-A36E-107A342A29A9}" type="slidenum">
              <a:rPr lang="he-IL"/>
              <a:pPr>
                <a:defRPr/>
              </a:pPr>
              <a:t>‹#›</a:t>
            </a:fld>
            <a:endParaRPr lang="he-IL" dirty="0"/>
          </a:p>
        </p:txBody>
      </p:sp>
    </p:spTree>
    <p:extLst>
      <p:ext uri="{BB962C8B-B14F-4D97-AF65-F5344CB8AC3E}">
        <p14:creationId xmlns:p14="http://schemas.microsoft.com/office/powerpoint/2010/main" val="3284554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1C913F53-BEBB-4DD0-AB07-36A223A85085}" type="slidenum">
              <a:rPr lang="he-IL"/>
              <a:pPr>
                <a:defRPr/>
              </a:pPr>
              <a:t>‹#›</a:t>
            </a:fld>
            <a:endParaRPr lang="he-IL" dirty="0"/>
          </a:p>
        </p:txBody>
      </p:sp>
    </p:spTree>
    <p:extLst>
      <p:ext uri="{BB962C8B-B14F-4D97-AF65-F5344CB8AC3E}">
        <p14:creationId xmlns:p14="http://schemas.microsoft.com/office/powerpoint/2010/main" val="207831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E48C63C8-F1AF-4BA9-BA99-BE145A05DA94}"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17FB35B5-0AFE-4077-8B40-23A203840CB7}" type="slidenum">
              <a:rPr lang="he-IL"/>
              <a:pPr>
                <a:defRPr/>
              </a:pPr>
              <a:t>‹#›</a:t>
            </a:fld>
            <a:endParaRPr lang="he-IL" dirty="0"/>
          </a:p>
        </p:txBody>
      </p:sp>
    </p:spTree>
    <p:extLst>
      <p:ext uri="{BB962C8B-B14F-4D97-AF65-F5344CB8AC3E}">
        <p14:creationId xmlns:p14="http://schemas.microsoft.com/office/powerpoint/2010/main" val="964415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5FB96B30-0594-409C-800D-056C6A094860}"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ea typeface="Times New Roman (Hebrew)" pitchFamily="18" charset="0"/>
              </a:defRPr>
            </a:lvl1pPr>
          </a:lstStyle>
          <a:p>
            <a:pPr>
              <a:defRPr/>
            </a:pPr>
            <a:fld id="{FF7C5614-70CA-4A56-8421-58C4C6D3FCD1}" type="slidenum">
              <a:rPr lang="he-IL"/>
              <a:pPr>
                <a:defRPr/>
              </a:pPr>
              <a:t>‹#›</a:t>
            </a:fld>
            <a:endParaRPr lang="he-IL" dirty="0"/>
          </a:p>
        </p:txBody>
      </p:sp>
    </p:spTree>
    <p:extLst>
      <p:ext uri="{BB962C8B-B14F-4D97-AF65-F5344CB8AC3E}">
        <p14:creationId xmlns:p14="http://schemas.microsoft.com/office/powerpoint/2010/main" val="2088876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6DD2E9F6-E89E-49B0-9460-CCF6B2553FE3}"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A2A430BD-02E6-4839-83A4-8884914F43F4}" type="slidenum">
              <a:rPr lang="he-IL"/>
              <a:pPr>
                <a:defRPr/>
              </a:pPr>
              <a:t>‹#›</a:t>
            </a:fld>
            <a:endParaRPr lang="he-IL" dirty="0"/>
          </a:p>
        </p:txBody>
      </p:sp>
    </p:spTree>
    <p:extLst>
      <p:ext uri="{BB962C8B-B14F-4D97-AF65-F5344CB8AC3E}">
        <p14:creationId xmlns:p14="http://schemas.microsoft.com/office/powerpoint/2010/main" val="222766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F83D83FD-38BF-482C-8FA2-F0C11968D0BF}" type="slidenum">
              <a:rPr lang="he-IL"/>
              <a:pPr>
                <a:defRPr/>
              </a:pPr>
              <a:t>‹#›</a:t>
            </a:fld>
            <a:endParaRPr lang="he-IL" dirty="0"/>
          </a:p>
        </p:txBody>
      </p:sp>
    </p:spTree>
    <p:extLst>
      <p:ext uri="{BB962C8B-B14F-4D97-AF65-F5344CB8AC3E}">
        <p14:creationId xmlns:p14="http://schemas.microsoft.com/office/powerpoint/2010/main" val="4092791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52DD527B-229F-4BED-B4F9-6F95434531BD}" type="slidenum">
              <a:rPr lang="he-IL"/>
              <a:pPr>
                <a:defRPr/>
              </a:pPr>
              <a:t>‹#›</a:t>
            </a:fld>
            <a:endParaRPr lang="he-IL" dirty="0"/>
          </a:p>
        </p:txBody>
      </p:sp>
    </p:spTree>
    <p:extLst>
      <p:ext uri="{BB962C8B-B14F-4D97-AF65-F5344CB8AC3E}">
        <p14:creationId xmlns:p14="http://schemas.microsoft.com/office/powerpoint/2010/main" val="442379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704535EB-6EDA-4F1C-804F-CEE195A1CFE6}"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2F342EB7-03FD-4E9F-BEB5-08BC1C8D2219}" type="slidenum">
              <a:rPr lang="he-IL"/>
              <a:pPr>
                <a:defRPr/>
              </a:pPr>
              <a:t>‹#›</a:t>
            </a:fld>
            <a:endParaRPr lang="he-IL" dirty="0"/>
          </a:p>
        </p:txBody>
      </p:sp>
    </p:spTree>
    <p:extLst>
      <p:ext uri="{BB962C8B-B14F-4D97-AF65-F5344CB8AC3E}">
        <p14:creationId xmlns:p14="http://schemas.microsoft.com/office/powerpoint/2010/main" val="3228132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88A737E9-4038-49AC-898D-49634C2131F9}"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9A6480F9-9ABE-4698-A67A-00A11DF15C7D}" type="slidenum">
              <a:rPr lang="he-IL"/>
              <a:pPr>
                <a:defRPr/>
              </a:pPr>
              <a:t>‹#›</a:t>
            </a:fld>
            <a:endParaRPr lang="he-IL" dirty="0"/>
          </a:p>
        </p:txBody>
      </p:sp>
    </p:spTree>
    <p:extLst>
      <p:ext uri="{BB962C8B-B14F-4D97-AF65-F5344CB8AC3E}">
        <p14:creationId xmlns:p14="http://schemas.microsoft.com/office/powerpoint/2010/main" val="10754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3A47EBA-4127-4997-A509-3E4F78BB9654}"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A354D19E-4EBE-453A-BFBF-3E6662C369EE}" type="slidenum">
              <a:rPr lang="he-IL"/>
              <a:pPr>
                <a:defRPr/>
              </a:pPr>
              <a:t>‹#›</a:t>
            </a:fld>
            <a:endParaRPr lang="he-IL" dirty="0"/>
          </a:p>
        </p:txBody>
      </p:sp>
    </p:spTree>
    <p:extLst>
      <p:ext uri="{BB962C8B-B14F-4D97-AF65-F5344CB8AC3E}">
        <p14:creationId xmlns:p14="http://schemas.microsoft.com/office/powerpoint/2010/main" val="105926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5E65DE55-EFE4-4669-A50C-337228EE2C00}" type="slidenum">
              <a:rPr lang="he-IL"/>
              <a:pPr>
                <a:defRPr/>
              </a:pPr>
              <a:t>‹#›</a:t>
            </a:fld>
            <a:endParaRPr lang="he-IL" dirty="0"/>
          </a:p>
        </p:txBody>
      </p:sp>
    </p:spTree>
    <p:extLst>
      <p:ext uri="{BB962C8B-B14F-4D97-AF65-F5344CB8AC3E}">
        <p14:creationId xmlns:p14="http://schemas.microsoft.com/office/powerpoint/2010/main" val="170241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9F851692-A6D0-4C2C-8572-9BE34A232E4D}" type="slidenum">
              <a:rPr lang="he-IL"/>
              <a:pPr>
                <a:defRPr/>
              </a:pPr>
              <a:t>‹#›</a:t>
            </a:fld>
            <a:endParaRPr lang="he-IL" dirty="0"/>
          </a:p>
        </p:txBody>
      </p:sp>
    </p:spTree>
    <p:extLst>
      <p:ext uri="{BB962C8B-B14F-4D97-AF65-F5344CB8AC3E}">
        <p14:creationId xmlns:p14="http://schemas.microsoft.com/office/powerpoint/2010/main" val="727736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6FECE6DA-E860-466A-953A-CB9351BAF187}"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D39F565B-E746-43E4-85CD-EA22E7005CD0}" type="slidenum">
              <a:rPr lang="he-IL"/>
              <a:pPr>
                <a:defRPr/>
              </a:pPr>
              <a:t>‹#›</a:t>
            </a:fld>
            <a:endParaRPr lang="he-IL" dirty="0"/>
          </a:p>
        </p:txBody>
      </p:sp>
    </p:spTree>
    <p:extLst>
      <p:ext uri="{BB962C8B-B14F-4D97-AF65-F5344CB8AC3E}">
        <p14:creationId xmlns:p14="http://schemas.microsoft.com/office/powerpoint/2010/main" val="7786944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AD5819EB-F26D-4883-BED3-4E785CA8E73D}"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D389B8BF-8006-4B4C-B3A1-1DFF90393428}" type="slidenum">
              <a:rPr lang="he-IL"/>
              <a:pPr>
                <a:defRPr/>
              </a:pPr>
              <a:t>‹#›</a:t>
            </a:fld>
            <a:endParaRPr lang="he-IL" dirty="0"/>
          </a:p>
        </p:txBody>
      </p:sp>
    </p:spTree>
    <p:extLst>
      <p:ext uri="{BB962C8B-B14F-4D97-AF65-F5344CB8AC3E}">
        <p14:creationId xmlns:p14="http://schemas.microsoft.com/office/powerpoint/2010/main" val="3659322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5D0670AE-6CF6-4230-AD33-F51AFD2278F9}" type="slidenum">
              <a:rPr lang="he-IL"/>
              <a:pPr>
                <a:defRPr/>
              </a:pPr>
              <a:t>‹#›</a:t>
            </a:fld>
            <a:endParaRPr lang="he-IL" dirty="0"/>
          </a:p>
        </p:txBody>
      </p:sp>
    </p:spTree>
    <p:extLst>
      <p:ext uri="{BB962C8B-B14F-4D97-AF65-F5344CB8AC3E}">
        <p14:creationId xmlns:p14="http://schemas.microsoft.com/office/powerpoint/2010/main" val="2376323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8603782B-10B1-413F-A1B0-4ACD01EACC69}" type="slidenum">
              <a:rPr lang="he-IL"/>
              <a:pPr>
                <a:defRPr/>
              </a:pPr>
              <a:t>‹#›</a:t>
            </a:fld>
            <a:endParaRPr lang="he-IL" dirty="0"/>
          </a:p>
        </p:txBody>
      </p:sp>
    </p:spTree>
    <p:extLst>
      <p:ext uri="{BB962C8B-B14F-4D97-AF65-F5344CB8AC3E}">
        <p14:creationId xmlns:p14="http://schemas.microsoft.com/office/powerpoint/2010/main" val="19252505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FD101BE6-EAD8-43E2-8064-EF14DC29ACF6}"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8DF24CC4-36C9-432F-8852-BD7380984834}" type="slidenum">
              <a:rPr lang="he-IL"/>
              <a:pPr>
                <a:defRPr/>
              </a:pPr>
              <a:t>‹#›</a:t>
            </a:fld>
            <a:endParaRPr lang="he-IL" dirty="0"/>
          </a:p>
        </p:txBody>
      </p:sp>
    </p:spTree>
    <p:extLst>
      <p:ext uri="{BB962C8B-B14F-4D97-AF65-F5344CB8AC3E}">
        <p14:creationId xmlns:p14="http://schemas.microsoft.com/office/powerpoint/2010/main" val="2547990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A16C092F-FC22-4DFC-B4F8-A683B04F6E5C}"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430079CA-6CAB-41AD-B4FF-22758EC07ADA}" type="slidenum">
              <a:rPr lang="he-IL"/>
              <a:pPr>
                <a:defRPr/>
              </a:pPr>
              <a:t>‹#›</a:t>
            </a:fld>
            <a:endParaRPr lang="he-IL" dirty="0"/>
          </a:p>
        </p:txBody>
      </p:sp>
    </p:spTree>
    <p:extLst>
      <p:ext uri="{BB962C8B-B14F-4D97-AF65-F5344CB8AC3E}">
        <p14:creationId xmlns:p14="http://schemas.microsoft.com/office/powerpoint/2010/main" val="983717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BD1918A1-5655-4A45-BD51-F33016C2F4D3}" type="slidenum">
              <a:rPr lang="he-IL"/>
              <a:pPr>
                <a:defRPr/>
              </a:pPr>
              <a:t>‹#›</a:t>
            </a:fld>
            <a:endParaRPr lang="he-IL" dirty="0"/>
          </a:p>
        </p:txBody>
      </p:sp>
    </p:spTree>
    <p:extLst>
      <p:ext uri="{BB962C8B-B14F-4D97-AF65-F5344CB8AC3E}">
        <p14:creationId xmlns:p14="http://schemas.microsoft.com/office/powerpoint/2010/main" val="104198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D365EC3F-FCAF-4779-98CC-595EC1CD6399}" type="slidenum">
              <a:rPr lang="he-IL"/>
              <a:pPr>
                <a:defRPr/>
              </a:pPr>
              <a:t>‹#›</a:t>
            </a:fld>
            <a:endParaRPr lang="he-IL" dirty="0"/>
          </a:p>
        </p:txBody>
      </p:sp>
    </p:spTree>
    <p:extLst>
      <p:ext uri="{BB962C8B-B14F-4D97-AF65-F5344CB8AC3E}">
        <p14:creationId xmlns:p14="http://schemas.microsoft.com/office/powerpoint/2010/main" val="397343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6B604D20-13D5-4859-AD53-7D362C84EDCF}" type="slidenum">
              <a:rPr lang="he-IL"/>
              <a:pPr>
                <a:defRPr/>
              </a:pPr>
              <a:t>‹#›</a:t>
            </a:fld>
            <a:endParaRPr lang="he-IL" dirty="0"/>
          </a:p>
        </p:txBody>
      </p:sp>
    </p:spTree>
    <p:extLst>
      <p:ext uri="{BB962C8B-B14F-4D97-AF65-F5344CB8AC3E}">
        <p14:creationId xmlns:p14="http://schemas.microsoft.com/office/powerpoint/2010/main" val="33527162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F98290DF-30C7-468B-9C75-EBBBBAE5FEEE}"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FD3B1A69-6DCD-40CC-A177-7F998C8610B3}" type="slidenum">
              <a:rPr lang="he-IL"/>
              <a:pPr>
                <a:defRPr/>
              </a:pPr>
              <a:t>‹#›</a:t>
            </a:fld>
            <a:endParaRPr lang="he-IL" dirty="0"/>
          </a:p>
        </p:txBody>
      </p:sp>
    </p:spTree>
    <p:extLst>
      <p:ext uri="{BB962C8B-B14F-4D97-AF65-F5344CB8AC3E}">
        <p14:creationId xmlns:p14="http://schemas.microsoft.com/office/powerpoint/2010/main" val="2276779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AD47FEFB-C39D-4F8F-8811-DFD07FF2352C}"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37F87F42-859C-45C8-A3B9-A3F33EA23DDF}" type="slidenum">
              <a:rPr lang="he-IL"/>
              <a:pPr>
                <a:defRPr/>
              </a:pPr>
              <a:t>‹#›</a:t>
            </a:fld>
            <a:endParaRPr lang="he-IL" dirty="0"/>
          </a:p>
        </p:txBody>
      </p:sp>
    </p:spTree>
    <p:extLst>
      <p:ext uri="{BB962C8B-B14F-4D97-AF65-F5344CB8AC3E}">
        <p14:creationId xmlns:p14="http://schemas.microsoft.com/office/powerpoint/2010/main" val="270375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3E176895-3917-4163-8C5B-1CAAC6FC305D}" type="slidenum">
              <a:rPr lang="he-IL"/>
              <a:pPr>
                <a:defRPr/>
              </a:pPr>
              <a:t>‹#›</a:t>
            </a:fld>
            <a:endParaRPr lang="he-IL" dirty="0"/>
          </a:p>
        </p:txBody>
      </p:sp>
    </p:spTree>
    <p:extLst>
      <p:ext uri="{BB962C8B-B14F-4D97-AF65-F5344CB8AC3E}">
        <p14:creationId xmlns:p14="http://schemas.microsoft.com/office/powerpoint/2010/main" val="1858404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5DD6178-43D7-4EEF-9D14-DEF71CA82195}" type="slidenum">
              <a:rPr lang="he-IL"/>
              <a:pPr>
                <a:defRPr/>
              </a:pPr>
              <a:t>‹#›</a:t>
            </a:fld>
            <a:endParaRPr lang="he-IL" dirty="0"/>
          </a:p>
        </p:txBody>
      </p:sp>
    </p:spTree>
    <p:extLst>
      <p:ext uri="{BB962C8B-B14F-4D97-AF65-F5344CB8AC3E}">
        <p14:creationId xmlns:p14="http://schemas.microsoft.com/office/powerpoint/2010/main" val="25252646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96CCFE73-397E-447D-9684-33FE2450213D}"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18DCCC2F-9A07-4949-A6D9-1CAF28ACE85E}" type="slidenum">
              <a:rPr lang="he-IL"/>
              <a:pPr>
                <a:defRPr/>
              </a:pPr>
              <a:t>‹#›</a:t>
            </a:fld>
            <a:endParaRPr lang="he-IL" dirty="0"/>
          </a:p>
        </p:txBody>
      </p:sp>
    </p:spTree>
    <p:extLst>
      <p:ext uri="{BB962C8B-B14F-4D97-AF65-F5344CB8AC3E}">
        <p14:creationId xmlns:p14="http://schemas.microsoft.com/office/powerpoint/2010/main" val="4201353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C3BA1735-7AF9-4537-AACB-046F902D7C9A}" type="slidenum">
              <a:rPr lang="he-IL"/>
              <a:pPr>
                <a:defRPr/>
              </a:pPr>
              <a:t>‹#›</a:t>
            </a:fld>
            <a:endParaRPr lang="he-IL" dirty="0"/>
          </a:p>
        </p:txBody>
      </p:sp>
    </p:spTree>
    <p:extLst>
      <p:ext uri="{BB962C8B-B14F-4D97-AF65-F5344CB8AC3E}">
        <p14:creationId xmlns:p14="http://schemas.microsoft.com/office/powerpoint/2010/main" val="2120319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BCB8D42C-D9B9-4B96-8C8F-38DFFAD66669}" type="slidenum">
              <a:rPr lang="he-IL"/>
              <a:pPr>
                <a:defRPr/>
              </a:pPr>
              <a:t>‹#›</a:t>
            </a:fld>
            <a:endParaRPr lang="he-IL" dirty="0"/>
          </a:p>
        </p:txBody>
      </p:sp>
    </p:spTree>
    <p:extLst>
      <p:ext uri="{BB962C8B-B14F-4D97-AF65-F5344CB8AC3E}">
        <p14:creationId xmlns:p14="http://schemas.microsoft.com/office/powerpoint/2010/main" val="35557959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36799FC7-E5F7-4989-A8B6-3BE9A6EFA8E7}"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ea typeface="Times New Roman (Hebrew)" pitchFamily="18" charset="0"/>
              </a:defRPr>
            </a:lvl1pPr>
          </a:lstStyle>
          <a:p>
            <a:pPr>
              <a:defRPr/>
            </a:pPr>
            <a:fld id="{14786211-ECD4-4354-93FA-8E8CBE587D4E}" type="slidenum">
              <a:rPr lang="he-IL"/>
              <a:pPr>
                <a:defRPr/>
              </a:pPr>
              <a:t>‹#›</a:t>
            </a:fld>
            <a:endParaRPr lang="he-IL" dirty="0"/>
          </a:p>
        </p:txBody>
      </p:sp>
    </p:spTree>
    <p:extLst>
      <p:ext uri="{BB962C8B-B14F-4D97-AF65-F5344CB8AC3E}">
        <p14:creationId xmlns:p14="http://schemas.microsoft.com/office/powerpoint/2010/main" val="681206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CD8D25E-FAB4-496B-B0BA-D13D901AC644}"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8F0BD7F9-633E-4640-8E26-BFA74BA7430A}" type="slidenum">
              <a:rPr lang="he-IL"/>
              <a:pPr>
                <a:defRPr/>
              </a:pPr>
              <a:t>‹#›</a:t>
            </a:fld>
            <a:endParaRPr lang="he-IL" dirty="0"/>
          </a:p>
        </p:txBody>
      </p:sp>
    </p:spTree>
    <p:extLst>
      <p:ext uri="{BB962C8B-B14F-4D97-AF65-F5344CB8AC3E}">
        <p14:creationId xmlns:p14="http://schemas.microsoft.com/office/powerpoint/2010/main" val="1005023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B509335B-E6B7-4B6E-836D-0D0435C0E9B1}" type="slidenum">
              <a:rPr lang="he-IL"/>
              <a:pPr>
                <a:defRPr/>
              </a:pPr>
              <a:t>‹#›</a:t>
            </a:fld>
            <a:endParaRPr lang="he-IL" dirty="0"/>
          </a:p>
        </p:txBody>
      </p:sp>
    </p:spTree>
    <p:extLst>
      <p:ext uri="{BB962C8B-B14F-4D97-AF65-F5344CB8AC3E}">
        <p14:creationId xmlns:p14="http://schemas.microsoft.com/office/powerpoint/2010/main" val="29383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F34EC7C1-4AFC-4E84-AB93-25B79BC9632E}" type="slidenum">
              <a:rPr lang="he-IL"/>
              <a:pPr>
                <a:defRPr/>
              </a:pPr>
              <a:t>‹#›</a:t>
            </a:fld>
            <a:endParaRPr lang="he-IL" dirty="0"/>
          </a:p>
        </p:txBody>
      </p:sp>
    </p:spTree>
    <p:extLst>
      <p:ext uri="{BB962C8B-B14F-4D97-AF65-F5344CB8AC3E}">
        <p14:creationId xmlns:p14="http://schemas.microsoft.com/office/powerpoint/2010/main" val="2303768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843E53EF-B16C-4FFE-9A05-40B9A1C2B3DA}" type="slidenum">
              <a:rPr lang="he-IL"/>
              <a:pPr>
                <a:defRPr/>
              </a:pPr>
              <a:t>‹#›</a:t>
            </a:fld>
            <a:endParaRPr lang="he-IL" dirty="0"/>
          </a:p>
        </p:txBody>
      </p:sp>
    </p:spTree>
    <p:extLst>
      <p:ext uri="{BB962C8B-B14F-4D97-AF65-F5344CB8AC3E}">
        <p14:creationId xmlns:p14="http://schemas.microsoft.com/office/powerpoint/2010/main" val="30711520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5315188-070C-42B4-90A3-06DF9CB68579}"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lvl1pPr>
          </a:lstStyle>
          <a:p>
            <a:pPr>
              <a:defRPr/>
            </a:pPr>
            <a:fld id="{1B368407-DF47-47C4-BE95-6430A6529DFE}" type="slidenum">
              <a:rPr lang="he-IL"/>
              <a:pPr>
                <a:defRPr/>
              </a:pPr>
              <a:t>‹#›</a:t>
            </a:fld>
            <a:endParaRPr lang="he-IL" dirty="0"/>
          </a:p>
        </p:txBody>
      </p:sp>
    </p:spTree>
    <p:extLst>
      <p:ext uri="{BB962C8B-B14F-4D97-AF65-F5344CB8AC3E}">
        <p14:creationId xmlns:p14="http://schemas.microsoft.com/office/powerpoint/2010/main" val="8243928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5EB3E94A-23A1-4624-817B-BFD79E757894}"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273ED837-1A5B-4DBD-AE34-346644D673F6}" type="slidenum">
              <a:rPr lang="he-IL"/>
              <a:pPr>
                <a:defRPr/>
              </a:pPr>
              <a:t>‹#›</a:t>
            </a:fld>
            <a:endParaRPr lang="he-IL" dirty="0"/>
          </a:p>
        </p:txBody>
      </p:sp>
    </p:spTree>
    <p:extLst>
      <p:ext uri="{BB962C8B-B14F-4D97-AF65-F5344CB8AC3E}">
        <p14:creationId xmlns:p14="http://schemas.microsoft.com/office/powerpoint/2010/main" val="3650543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391C4636-43BF-4833-A8A1-A1C077B4BFB9}" type="slidenum">
              <a:rPr lang="he-IL"/>
              <a:pPr>
                <a:defRPr/>
              </a:pPr>
              <a:t>‹#›</a:t>
            </a:fld>
            <a:endParaRPr lang="he-IL" dirty="0"/>
          </a:p>
        </p:txBody>
      </p:sp>
    </p:spTree>
    <p:extLst>
      <p:ext uri="{BB962C8B-B14F-4D97-AF65-F5344CB8AC3E}">
        <p14:creationId xmlns:p14="http://schemas.microsoft.com/office/powerpoint/2010/main" val="2044879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D52E7A31-C89C-49B7-BFD0-6DF0938C2298}" type="slidenum">
              <a:rPr lang="he-IL"/>
              <a:pPr>
                <a:defRPr/>
              </a:pPr>
              <a:t>‹#›</a:t>
            </a:fld>
            <a:endParaRPr lang="he-IL" dirty="0"/>
          </a:p>
        </p:txBody>
      </p:sp>
    </p:spTree>
    <p:extLst>
      <p:ext uri="{BB962C8B-B14F-4D97-AF65-F5344CB8AC3E}">
        <p14:creationId xmlns:p14="http://schemas.microsoft.com/office/powerpoint/2010/main" val="36502961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AF93CA67-F49A-4E88-B25B-BD47E87D7CCB}"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97E525BB-F3E2-4548-A2FC-D7DDACBFF93E}" type="slidenum">
              <a:rPr lang="he-IL"/>
              <a:pPr>
                <a:defRPr/>
              </a:pPr>
              <a:t>‹#›</a:t>
            </a:fld>
            <a:endParaRPr lang="he-IL" dirty="0"/>
          </a:p>
        </p:txBody>
      </p:sp>
    </p:spTree>
    <p:extLst>
      <p:ext uri="{BB962C8B-B14F-4D97-AF65-F5344CB8AC3E}">
        <p14:creationId xmlns:p14="http://schemas.microsoft.com/office/powerpoint/2010/main" val="12328781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718BE91F-971F-43D8-97CC-71DD1A14EC7A}"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ea typeface="Times New Roman (Hebrew)" pitchFamily="18" charset="0"/>
              </a:defRPr>
            </a:lvl1pPr>
          </a:lstStyle>
          <a:p>
            <a:pPr>
              <a:defRPr/>
            </a:pPr>
            <a:fld id="{39268FE5-18E3-4D75-BBA5-B01F217C4DF4}" type="slidenum">
              <a:rPr lang="he-IL"/>
              <a:pPr>
                <a:defRPr/>
              </a:pPr>
              <a:t>‹#›</a:t>
            </a:fld>
            <a:endParaRPr lang="he-IL" dirty="0"/>
          </a:p>
        </p:txBody>
      </p:sp>
    </p:spTree>
    <p:extLst>
      <p:ext uri="{BB962C8B-B14F-4D97-AF65-F5344CB8AC3E}">
        <p14:creationId xmlns:p14="http://schemas.microsoft.com/office/powerpoint/2010/main" val="3919461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CA65B6C-BB65-4EB1-8BDE-7C301BAF364B}" type="datetime8">
              <a:rPr lang="he-IL">
                <a:solidFill>
                  <a:prstClr val="black">
                    <a:tint val="75000"/>
                  </a:prstClr>
                </a:solidFill>
              </a:rPr>
              <a:pPr>
                <a:defRPr/>
              </a:pPr>
              <a:t>24 מרץ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3C197A8-1952-4537-BC26-001063732832}" type="slidenum">
              <a:rPr lang="he-IL"/>
              <a:pPr>
                <a:defRPr/>
              </a:pPr>
              <a:t>‹#›</a:t>
            </a:fld>
            <a:endParaRPr lang="he-IL" dirty="0"/>
          </a:p>
        </p:txBody>
      </p:sp>
    </p:spTree>
    <p:extLst>
      <p:ext uri="{BB962C8B-B14F-4D97-AF65-F5344CB8AC3E}">
        <p14:creationId xmlns:p14="http://schemas.microsoft.com/office/powerpoint/2010/main" val="10855478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A234100-7392-40A7-9D52-E67216034923}" type="slidenum">
              <a:rPr lang="he-IL"/>
              <a:pPr>
                <a:defRPr/>
              </a:pPr>
              <a:t>‹#›</a:t>
            </a:fld>
            <a:endParaRPr lang="he-IL" dirty="0"/>
          </a:p>
        </p:txBody>
      </p:sp>
    </p:spTree>
    <p:extLst>
      <p:ext uri="{BB962C8B-B14F-4D97-AF65-F5344CB8AC3E}">
        <p14:creationId xmlns:p14="http://schemas.microsoft.com/office/powerpoint/2010/main" val="1372952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D8676D2-A072-4B29-810E-B37454F458A1}" type="slidenum">
              <a:rPr lang="he-IL"/>
              <a:pPr>
                <a:defRPr/>
              </a:pPr>
              <a:t>‹#›</a:t>
            </a:fld>
            <a:endParaRPr lang="he-IL" dirty="0"/>
          </a:p>
        </p:txBody>
      </p:sp>
    </p:spTree>
    <p:extLst>
      <p:ext uri="{BB962C8B-B14F-4D97-AF65-F5344CB8AC3E}">
        <p14:creationId xmlns:p14="http://schemas.microsoft.com/office/powerpoint/2010/main" val="274132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5EDEBC1-9771-443F-AA1C-790ABC753C54}"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38EBE1E8-32A6-4D87-8435-F388780EE62E}" type="slidenum">
              <a:rPr lang="he-IL"/>
              <a:pPr>
                <a:defRPr/>
              </a:pPr>
              <a:t>‹#›</a:t>
            </a:fld>
            <a:endParaRPr lang="he-IL" dirty="0"/>
          </a:p>
        </p:txBody>
      </p:sp>
    </p:spTree>
    <p:extLst>
      <p:ext uri="{BB962C8B-B14F-4D97-AF65-F5344CB8AC3E}">
        <p14:creationId xmlns:p14="http://schemas.microsoft.com/office/powerpoint/2010/main" val="126896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66C8DDEE-F916-49F7-855D-784F1BD48A98}" type="slidenum">
              <a:rPr lang="he-IL"/>
              <a:pPr>
                <a:defRPr/>
              </a:pPr>
              <a:t>‹#›</a:t>
            </a:fld>
            <a:endParaRPr lang="he-IL" dirty="0"/>
          </a:p>
        </p:txBody>
      </p:sp>
    </p:spTree>
    <p:extLst>
      <p:ext uri="{BB962C8B-B14F-4D97-AF65-F5344CB8AC3E}">
        <p14:creationId xmlns:p14="http://schemas.microsoft.com/office/powerpoint/2010/main" val="2242921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theme" Target="../theme/theme10.xml"/><Relationship Id="rId4"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11.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2.png"/><Relationship Id="rId5" Type="http://schemas.openxmlformats.org/officeDocument/2006/relationships/theme" Target="../theme/theme12.xml"/><Relationship Id="rId4"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2.png"/><Relationship Id="rId5" Type="http://schemas.openxmlformats.org/officeDocument/2006/relationships/theme" Target="../theme/theme13.xml"/><Relationship Id="rId4"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2.png"/><Relationship Id="rId5" Type="http://schemas.openxmlformats.org/officeDocument/2006/relationships/theme" Target="../theme/theme14.xml"/><Relationship Id="rId4" Type="http://schemas.openxmlformats.org/officeDocument/2006/relationships/slideLayout" Target="../slideLayouts/slideLayout5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2.png"/><Relationship Id="rId5" Type="http://schemas.openxmlformats.org/officeDocument/2006/relationships/theme" Target="../theme/theme15.xml"/><Relationship Id="rId4"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2.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2.png"/><Relationship Id="rId5" Type="http://schemas.openxmlformats.org/officeDocument/2006/relationships/theme" Target="../theme/theme17.xml"/><Relationship Id="rId4" Type="http://schemas.openxmlformats.org/officeDocument/2006/relationships/slideLayout" Target="../slideLayouts/slideLayout6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theme" Target="../theme/theme18.xml"/><Relationship Id="rId4" Type="http://schemas.openxmlformats.org/officeDocument/2006/relationships/slideLayout" Target="../slideLayouts/slideLayout7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2.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19.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2.png"/><Relationship Id="rId4"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theme" Target="../theme/theme8.xml"/><Relationship Id="rId4"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9.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05229411-0D2E-4F55-B74C-C446BF7A2164}"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71FE86D9-D57D-45A7-ADC5-B5A7671AAE8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798" r:id="rId1"/>
    <p:sldLayoutId id="2147487799" r:id="rId2"/>
    <p:sldLayoutId id="2147487800" r:id="rId3"/>
    <p:sldLayoutId id="214748780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64170962-7B65-458A-B531-185DE6192800}"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F1555170-690C-445D-AD04-50F9330C53A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33" r:id="rId1"/>
    <p:sldLayoutId id="2147487834" r:id="rId2"/>
    <p:sldLayoutId id="2147487835" r:id="rId3"/>
    <p:sldLayoutId id="214748783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F49CDF50-CB54-43CD-BD28-DA3A4738050D}"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50CD129C-0D08-455F-8397-DA817229049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37" r:id="rId1"/>
    <p:sldLayoutId id="2147487838" r:id="rId2"/>
    <p:sldLayoutId id="2147487839" r:id="rId3"/>
    <p:sldLayoutId id="2147487840" r:id="rId4"/>
    <p:sldLayoutId id="214748784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B1B9088F-4B59-4889-BE96-E7E7145119A8}"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5E7383C6-B25F-4FDF-AF67-073AC8C0848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42" r:id="rId1"/>
    <p:sldLayoutId id="2147487843" r:id="rId2"/>
    <p:sldLayoutId id="2147487844" r:id="rId3"/>
    <p:sldLayoutId id="214748784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DA410DF8-F32C-4007-849B-CF14C676E475}"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041B3403-D35D-4B5C-9D89-7B9748D290A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46" r:id="rId1"/>
    <p:sldLayoutId id="2147487847" r:id="rId2"/>
    <p:sldLayoutId id="2147487848" r:id="rId3"/>
    <p:sldLayoutId id="214748784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4A4AA3F0-CE9B-4B95-98FF-A2134DAB9CBE}"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49A5F8DA-F823-4BEA-AF63-8FD436040C0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50" r:id="rId1"/>
    <p:sldLayoutId id="2147487851" r:id="rId2"/>
    <p:sldLayoutId id="2147487852" r:id="rId3"/>
    <p:sldLayoutId id="214748785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6E95D292-9644-4CEF-9EDF-4CC20E62F410}"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2C817D55-1E79-4AC9-B7F4-89944C6E1BA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54" r:id="rId1"/>
    <p:sldLayoutId id="2147487855" r:id="rId2"/>
    <p:sldLayoutId id="2147487856" r:id="rId3"/>
    <p:sldLayoutId id="214748785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E8B957BF-C388-4D32-ADF1-110DD70EEF24}"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4166F5EF-EC2A-4358-B3C8-EAC0436AEBF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58" r:id="rId1"/>
    <p:sldLayoutId id="2147487859" r:id="rId2"/>
    <p:sldLayoutId id="214748786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9BD8D9E8-EBFA-4475-B35E-DDC23C72158F}"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F1F0265D-B03F-4109-8748-DF74358FF76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62" r:id="rId1"/>
    <p:sldLayoutId id="2147487863" r:id="rId2"/>
    <p:sldLayoutId id="2147487864" r:id="rId3"/>
    <p:sldLayoutId id="214748786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B4583B8C-F66E-4868-98CD-12CA212DCA51}"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485A8E3A-5C84-4E3C-BCAA-EDE8D88BF5A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66" r:id="rId1"/>
    <p:sldLayoutId id="2147487867" r:id="rId2"/>
    <p:sldLayoutId id="2147487868" r:id="rId3"/>
    <p:sldLayoutId id="214748786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F63A4B57-CB51-4AC8-964B-005A562B8D8D}"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4998451D-DB14-49B3-B59F-7147D0AAA28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70" r:id="rId1"/>
    <p:sldLayoutId id="2147487871" r:id="rId2"/>
    <p:sldLayoutId id="2147487872" r:id="rId3"/>
    <p:sldLayoutId id="2147487873" r:id="rId4"/>
    <p:sldLayoutId id="214748787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0960D7FA-5627-486A-9EFF-9D11ED8056AF}"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0A0AD101-6900-48DC-BC14-2F6DFB7EC8E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02" r:id="rId1"/>
    <p:sldLayoutId id="2147487803" r:id="rId2"/>
    <p:sldLayoutId id="214748780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F2BBE4-22CC-499F-B0CB-D715914F753E}" type="datetime8">
              <a:rPr lang="he-IL">
                <a:solidFill>
                  <a:prstClr val="black">
                    <a:tint val="75000"/>
                  </a:prstClr>
                </a:solidFill>
                <a:ea typeface="+mn-ea"/>
              </a:rPr>
              <a:pPr>
                <a:defRPr/>
              </a:pPr>
              <a:t>24 מרץ 16</a:t>
            </a:fld>
            <a:endParaRPr lang="he-IL"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a typeface="+mn-ea"/>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A591700-EC18-4E48-88C2-15C53A3F900D}" type="slidenum">
              <a:rPr lang="he-IL" sz="1800">
                <a:ea typeface="+mn-ea"/>
              </a:rPr>
              <a:pPr>
                <a:defRPr/>
              </a:pPr>
              <a:t>‹#›</a:t>
            </a:fld>
            <a:endParaRPr lang="he-IL" sz="1800" dirty="0">
              <a:ea typeface="+mn-ea"/>
            </a:endParaRPr>
          </a:p>
        </p:txBody>
      </p:sp>
    </p:spTree>
    <p:extLst>
      <p:ext uri="{BB962C8B-B14F-4D97-AF65-F5344CB8AC3E}">
        <p14:creationId xmlns:p14="http://schemas.microsoft.com/office/powerpoint/2010/main" val="188443135"/>
      </p:ext>
    </p:extLst>
  </p:cSld>
  <p:clrMap bg1="lt1" tx1="dk1" bg2="lt2" tx2="dk2" accent1="accent1" accent2="accent2" accent3="accent3" accent4="accent4" accent5="accent5" accent6="accent6" hlink="hlink" folHlink="folHlink"/>
  <p:sldLayoutIdLst>
    <p:sldLayoutId id="2147487876" r:id="rId1"/>
    <p:sldLayoutId id="2147487877" r:id="rId2"/>
    <p:sldLayoutId id="214748787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3346C05D-8E3F-4D76-80F6-9EC78A24C0D0}"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9C42139A-1D59-4677-9473-5CAD4F060BE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05" r:id="rId1"/>
    <p:sldLayoutId id="2147487806" r:id="rId2"/>
    <p:sldLayoutId id="214748780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6C9123DD-CE19-46A2-8DBE-FA796DE81661}"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7578FDF8-A772-471D-A9A4-B9644770E97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08" r:id="rId1"/>
    <p:sldLayoutId id="2147487809" r:id="rId2"/>
    <p:sldLayoutId id="2147487810" r:id="rId3"/>
    <p:sldLayoutId id="214748781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3EA4DF0-DFC2-40B5-92BA-B8B231760111}"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934885B4-8E06-48B1-89F7-812C5026D60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12" r:id="rId1"/>
    <p:sldLayoutId id="2147487813" r:id="rId2"/>
    <p:sldLayoutId id="2147487814" r:id="rId3"/>
    <p:sldLayoutId id="214748781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67D69681-02C3-4A5C-B6AB-2C0CAE41BA58}"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16088154-745D-4D9B-B781-3252FF8BDFD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16" r:id="rId1"/>
    <p:sldLayoutId id="2147487817" r:id="rId2"/>
    <p:sldLayoutId id="214748781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6ED13A16-D494-497B-BCC5-55F5BEE53B4C}"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B7EC1317-B852-4DAB-8B38-216B70DE7C9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19" r:id="rId1"/>
    <p:sldLayoutId id="2147487820" r:id="rId2"/>
    <p:sldLayoutId id="2147487821" r:id="rId3"/>
    <p:sldLayoutId id="2147487822" r:id="rId4"/>
    <p:sldLayoutId id="214748782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37E1D7D0-717F-41C9-BCC7-C3FFE77F629D}"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C9B2B906-A291-48B8-BD5D-58524EED5D7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24" r:id="rId1"/>
    <p:sldLayoutId id="2147487825" r:id="rId2"/>
    <p:sldLayoutId id="2147487826" r:id="rId3"/>
    <p:sldLayoutId id="214748782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ECE32BD7-6706-40F2-8785-2F780C4A8AD8}"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03423712-362F-49E2-B421-C9EC67DE8F0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828" r:id="rId1"/>
    <p:sldLayoutId id="2147487829" r:id="rId2"/>
    <p:sldLayoutId id="2147487830" r:id="rId3"/>
    <p:sldLayoutId id="2147487831" r:id="rId4"/>
    <p:sldLayoutId id="214748783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www.youtube.com/watch?v=I_xh-bkiv_c&amp;feature=relate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hyperlink" Target="http://www.youtube.com/watch?v=hQmaPwP0KRI"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www.youtube.com/watch?v=1tBOmG0QMbA" TargetMode="External"/><Relationship Id="rId5" Type="http://schemas.openxmlformats.org/officeDocument/2006/relationships/hyperlink" Target="http://davidson.weizmann.ac.il/online/maagarmada/med_and_physiol/%D7%93%D7%9C%D7%A7%D7%AA-%D7%94%D7%92%D7%A8%D7%95%D7%9F-%D7%9B%D7%9E%D7%95%D7%93%D7%9C-%D7%9C%D7%91%D7%A8%D7%99%D7%A8%D7%AA-%D7%A9%D7%91%D7%98%D7%99%D7%9D-%D7%A9%D7%9C-%D7%AA%D7%90%D7%99-b" TargetMode="External"/><Relationship Id="rId4" Type="http://schemas.openxmlformats.org/officeDocument/2006/relationships/hyperlink" Target="http://davidson.weizmann.ac.il/online/maagarmada/life_sci/%D7%95%D7%99%D7%A8%D7%95%D7%A1-%D7%94%D7%A9%D7%A4%D7%A2%D7%AA-%D7%9B%D7%9E%D7%95%D7%93%D7%9C-%D7%9C%D7%9E%D7%A2%D7%A8%D7%9B%D7%AA-%D7%94%D7%97%D7%99%D7%A1%D7%95%D7%A0%D7%99%D7%A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gif"/><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5.xml"/><Relationship Id="rId4" Type="http://schemas.openxmlformats.org/officeDocument/2006/relationships/image" Target="../media/image1.gif"/></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5.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2469" name="Rectangle 18"/>
          <p:cNvSpPr>
            <a:spLocks noChangeArrowheads="1"/>
          </p:cNvSpPr>
          <p:nvPr/>
        </p:nvSpPr>
        <p:spPr bwMode="auto">
          <a:xfrm>
            <a:off x="7305675" y="1901825"/>
            <a:ext cx="1439863" cy="369888"/>
          </a:xfrm>
          <a:prstGeom prst="rect">
            <a:avLst/>
          </a:prstGeom>
          <a:noFill/>
          <a:ln>
            <a:noFill/>
          </a:ln>
          <a:extLst/>
        </p:spPr>
        <p:txBody>
          <a:bodyPr wrap="none">
            <a:spAutoFit/>
          </a:bodyPr>
          <a:lstStyle/>
          <a:p>
            <a:pPr>
              <a:defRPr/>
            </a:pPr>
            <a:r>
              <a:rPr lang="he-IL" sz="1800" b="1" dirty="0">
                <a:solidFill>
                  <a:srgbClr val="1D4C72"/>
                </a:solidFill>
                <a:latin typeface="Calibri" pitchFamily="34" charset="0"/>
                <a:ea typeface="+mn-ea"/>
                <a:cs typeface="Arial" pitchFamily="34" charset="0"/>
              </a:rPr>
              <a:t>נושאי השיעור</a:t>
            </a:r>
          </a:p>
        </p:txBody>
      </p:sp>
      <p:sp>
        <p:nvSpPr>
          <p:cNvPr id="6" name="TextBox 5"/>
          <p:cNvSpPr txBox="1"/>
          <p:nvPr/>
        </p:nvSpPr>
        <p:spPr>
          <a:xfrm>
            <a:off x="582613" y="1035050"/>
            <a:ext cx="816292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1D4C72"/>
                </a:solidFill>
                <a:latin typeface="Arial"/>
                <a:ea typeface="+mn-ea"/>
                <a:cs typeface="Arial"/>
              </a:rPr>
              <a:t>מערכות ההגנה והחיסון – חלק א'</a:t>
            </a:r>
          </a:p>
        </p:txBody>
      </p:sp>
      <p:sp>
        <p:nvSpPr>
          <p:cNvPr id="12" name="TextBox 11"/>
          <p:cNvSpPr txBox="1"/>
          <p:nvPr/>
        </p:nvSpPr>
        <p:spPr>
          <a:xfrm>
            <a:off x="0" y="415925"/>
            <a:ext cx="886618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chemeClr val="accent3"/>
                </a:solidFill>
                <a:latin typeface="Arial"/>
                <a:ea typeface="+mn-ea"/>
                <a:cs typeface="Arial"/>
              </a:rPr>
              <a:t>מערכות הובלה, נשימה, הפרשה והגנה</a:t>
            </a:r>
            <a:endParaRPr lang="he-IL" sz="3600" b="1" noProof="1">
              <a:solidFill>
                <a:schemeClr val="accent3"/>
              </a:solidFill>
              <a:latin typeface="Arial"/>
              <a:ea typeface="+mn-ea"/>
              <a:cs typeface="Arial"/>
            </a:endParaRPr>
          </a:p>
        </p:txBody>
      </p:sp>
      <p:grpSp>
        <p:nvGrpSpPr>
          <p:cNvPr id="99335" name="קבוצה 1"/>
          <p:cNvGrpSpPr>
            <a:grpSpLocks/>
          </p:cNvGrpSpPr>
          <p:nvPr/>
        </p:nvGrpSpPr>
        <p:grpSpPr bwMode="auto">
          <a:xfrm>
            <a:off x="2190750" y="4638675"/>
            <a:ext cx="4946650" cy="1677988"/>
            <a:chOff x="2050056" y="4750694"/>
            <a:chExt cx="4946057" cy="1676400"/>
          </a:xfrm>
        </p:grpSpPr>
        <p:sp>
          <p:nvSpPr>
            <p:cNvPr id="99337" name="מלבן 1"/>
            <p:cNvSpPr>
              <a:spLocks noChangeArrowheads="1"/>
            </p:cNvSpPr>
            <p:nvPr/>
          </p:nvSpPr>
          <p:spPr bwMode="auto">
            <a:xfrm>
              <a:off x="3891233" y="5448670"/>
              <a:ext cx="2146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he-IL" sz="1600" dirty="0">
                  <a:latin typeface="Arial" pitchFamily="34" charset="0"/>
                  <a:cs typeface="Calibri" pitchFamily="34" charset="0"/>
                </a:rPr>
                <a:t>תאי דם לבנים</a:t>
              </a:r>
            </a:p>
            <a:p>
              <a:pPr algn="l">
                <a:lnSpc>
                  <a:spcPct val="150000"/>
                </a:lnSpc>
              </a:pPr>
              <a:r>
                <a:rPr lang="he-IL" sz="1600" dirty="0">
                  <a:latin typeface="Arial" pitchFamily="34" charset="0"/>
                  <a:cs typeface="Arial" pitchFamily="34" charset="0"/>
                </a:rPr>
                <a:t>   </a:t>
              </a:r>
            </a:p>
          </p:txBody>
        </p:sp>
        <p:pic>
          <p:nvPicPr>
            <p:cNvPr id="9933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0056" y="4750694"/>
              <a:ext cx="188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0163" y="4750694"/>
              <a:ext cx="188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6" name="מלבן 1"/>
          <p:cNvSpPr>
            <a:spLocks noChangeArrowheads="1"/>
          </p:cNvSpPr>
          <p:nvPr/>
        </p:nvSpPr>
        <p:spPr bwMode="auto">
          <a:xfrm>
            <a:off x="2152650" y="6084888"/>
            <a:ext cx="189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t>©istock.com/ Sebastian Kaulitzk</a:t>
            </a:r>
            <a:r>
              <a:rPr lang="en-US" sz="1200" dirty="0"/>
              <a:t>i</a:t>
            </a:r>
            <a:r>
              <a:rPr lang="en-US" dirty="0"/>
              <a:t> </a:t>
            </a:r>
            <a:endParaRPr lang="he-IL" dirty="0"/>
          </a:p>
        </p:txBody>
      </p:sp>
      <p:sp>
        <p:nvSpPr>
          <p:cNvPr id="13" name="Rectangle 17"/>
          <p:cNvSpPr/>
          <p:nvPr/>
        </p:nvSpPr>
        <p:spPr>
          <a:xfrm>
            <a:off x="601155" y="2315061"/>
            <a:ext cx="8131175" cy="125795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lvl="0" fontAlgn="auto">
              <a:spcBef>
                <a:spcPts val="0"/>
              </a:spcBef>
              <a:spcAft>
                <a:spcPts val="0"/>
              </a:spcAft>
              <a:defRPr/>
            </a:pPr>
            <a:r>
              <a:rPr lang="he-IL" sz="2000" dirty="0">
                <a:solidFill>
                  <a:prstClr val="black"/>
                </a:solidFill>
              </a:rPr>
              <a:t> </a:t>
            </a:r>
            <a:r>
              <a:rPr lang="he-IL" sz="2000" u="sng" dirty="0" smtClean="0">
                <a:solidFill>
                  <a:prstClr val="black"/>
                </a:solidFill>
              </a:rPr>
              <a:t>קווי ההגנה של הגוף כנגד גורמים זרים</a:t>
            </a:r>
            <a:r>
              <a:rPr lang="he-IL" sz="2000" dirty="0" smtClean="0">
                <a:solidFill>
                  <a:prstClr val="black"/>
                </a:solidFill>
              </a:rPr>
              <a:t>:</a:t>
            </a:r>
          </a:p>
          <a:p>
            <a:pPr lvl="0" fontAlgn="auto">
              <a:spcBef>
                <a:spcPts val="0"/>
              </a:spcBef>
              <a:spcAft>
                <a:spcPts val="0"/>
              </a:spcAft>
              <a:buBlip>
                <a:blip r:embed="rId6"/>
              </a:buBlip>
              <a:defRPr/>
            </a:pPr>
            <a:r>
              <a:rPr lang="he-IL" sz="2000" dirty="0" smtClean="0">
                <a:solidFill>
                  <a:prstClr val="black"/>
                </a:solidFill>
              </a:rPr>
              <a:t> קווי ההגנה הראשון והשני – תגובה לא־ייחודית</a:t>
            </a:r>
          </a:p>
          <a:p>
            <a:pPr lvl="0" fontAlgn="auto">
              <a:spcBef>
                <a:spcPts val="0"/>
              </a:spcBef>
              <a:spcAft>
                <a:spcPts val="0"/>
              </a:spcAft>
              <a:buBlip>
                <a:blip r:embed="rId6"/>
              </a:buBlip>
              <a:defRPr/>
            </a:pPr>
            <a:r>
              <a:rPr lang="he-IL" sz="2000" dirty="0" smtClean="0">
                <a:solidFill>
                  <a:prstClr val="black"/>
                </a:solidFill>
              </a:rPr>
              <a:t> קו ההגנה השלישי – תגובה ייחודית (</a:t>
            </a:r>
            <a:r>
              <a:rPr lang="he-IL" sz="2000" smtClean="0">
                <a:solidFill>
                  <a:prstClr val="black"/>
                </a:solidFill>
              </a:rPr>
              <a:t>מערכת החיסון)</a:t>
            </a:r>
            <a:endParaRPr lang="he-IL" sz="2000" dirty="0" smtClean="0">
              <a:solidFill>
                <a:prstClr val="black"/>
              </a:solidFill>
            </a:endParaRPr>
          </a:p>
          <a:p>
            <a:pPr lvl="0" fontAlgn="auto">
              <a:spcBef>
                <a:spcPts val="0"/>
              </a:spcBef>
              <a:spcAft>
                <a:spcPts val="0"/>
              </a:spcAft>
              <a:defRPr/>
            </a:pPr>
            <a:endParaRPr lang="he-IL" sz="2000" dirty="0">
              <a:solidFill>
                <a:prstClr val="black"/>
              </a:solidFill>
            </a:endParaRPr>
          </a:p>
          <a:p>
            <a:pPr fontAlgn="auto">
              <a:spcBef>
                <a:spcPts val="0"/>
              </a:spcBef>
              <a:spcAft>
                <a:spcPts val="0"/>
              </a:spcAft>
              <a:defRPr/>
            </a:pPr>
            <a:endParaRPr lang="he-IL" sz="2000" dirty="0">
              <a:solidFill>
                <a:prstClr val="black"/>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קו ההגנה השני</a:t>
            </a:r>
            <a:endParaRPr lang="he-IL" sz="1800" dirty="0" smtClean="0"/>
          </a:p>
        </p:txBody>
      </p:sp>
      <p:sp>
        <p:nvSpPr>
          <p:cNvPr id="9" name="TextBox 8"/>
          <p:cNvSpPr txBox="1"/>
          <p:nvPr/>
        </p:nvSpPr>
        <p:spPr>
          <a:xfrm>
            <a:off x="755576" y="620688"/>
            <a:ext cx="8013006" cy="1477328"/>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800" kern="0" dirty="0">
                <a:latin typeface="Arial"/>
                <a:ea typeface="+mn-ea"/>
                <a:cs typeface="Arial"/>
              </a:rPr>
              <a:t>למרות כל מנגנוני </a:t>
            </a:r>
            <a:r>
              <a:rPr lang="he-IL" sz="1800" kern="0" dirty="0" smtClean="0">
                <a:latin typeface="Arial"/>
                <a:ea typeface="+mn-ea"/>
                <a:cs typeface="Arial"/>
              </a:rPr>
              <a:t>ההגנה, פתחי </a:t>
            </a:r>
            <a:r>
              <a:rPr lang="he-IL" sz="1800" kern="0" dirty="0">
                <a:latin typeface="Arial"/>
                <a:ea typeface="+mn-ea"/>
                <a:cs typeface="Arial"/>
              </a:rPr>
              <a:t>הגוף הם נקודות התורפה שלו.</a:t>
            </a:r>
          </a:p>
          <a:p>
            <a:pPr fontAlgn="auto">
              <a:spcBef>
                <a:spcPts val="0"/>
              </a:spcBef>
              <a:spcAft>
                <a:spcPts val="0"/>
              </a:spcAft>
              <a:defRPr/>
            </a:pPr>
            <a:r>
              <a:rPr lang="he-IL" sz="1800" kern="0" dirty="0">
                <a:latin typeface="Arial"/>
                <a:ea typeface="+mn-ea"/>
                <a:cs typeface="Arial"/>
              </a:rPr>
              <a:t>מרבית  המחלות נגרמות מגורמים שחדרו דרך פתחי הגוף (דלקות בגרון, בעיניים, באוזניים ובמערכת העיכול </a:t>
            </a:r>
            <a:r>
              <a:rPr lang="he-IL" sz="1800" kern="0" dirty="0" smtClean="0">
                <a:latin typeface="Arial"/>
                <a:ea typeface="+mn-ea"/>
                <a:cs typeface="Arial"/>
              </a:rPr>
              <a:t>וכן </a:t>
            </a:r>
            <a:r>
              <a:rPr lang="he-IL" sz="1800" kern="0" dirty="0">
                <a:latin typeface="Arial"/>
                <a:ea typeface="+mn-ea"/>
                <a:cs typeface="Arial"/>
              </a:rPr>
              <a:t>מחלות מין</a:t>
            </a:r>
            <a:r>
              <a:rPr lang="he-IL" sz="1800" kern="0" dirty="0" smtClean="0">
                <a:latin typeface="Arial"/>
                <a:ea typeface="+mn-ea"/>
                <a:cs typeface="Arial"/>
              </a:rPr>
              <a:t>).</a:t>
            </a:r>
          </a:p>
          <a:p>
            <a:pPr lvl="0">
              <a:defRPr/>
            </a:pPr>
            <a:r>
              <a:rPr lang="he-IL" sz="1800" dirty="0">
                <a:solidFill>
                  <a:prstClr val="black"/>
                </a:solidFill>
                <a:latin typeface="Arial"/>
                <a:ea typeface="+mn-ea"/>
                <a:cs typeface="Arial"/>
              </a:rPr>
              <a:t>נגד הגורמים הזרים שמצליחים לחדור לגוף מופעלים מערכי ההגנה השני והשלישי.</a:t>
            </a:r>
          </a:p>
          <a:p>
            <a:pPr fontAlgn="auto">
              <a:spcBef>
                <a:spcPts val="0"/>
              </a:spcBef>
              <a:spcAft>
                <a:spcPts val="0"/>
              </a:spcAft>
              <a:defRPr/>
            </a:pPr>
            <a:endParaRPr lang="he-IL" sz="1800" kern="0" dirty="0">
              <a:latin typeface="Arial"/>
              <a:ea typeface="+mn-ea"/>
              <a:cs typeface="Arial"/>
            </a:endParaRPr>
          </a:p>
        </p:txBody>
      </p:sp>
      <p:sp>
        <p:nvSpPr>
          <p:cNvPr id="12"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10</a:t>
            </a:fld>
            <a:endParaRPr lang="he-IL" sz="1200" dirty="0" smtClean="0">
              <a:solidFill>
                <a:prstClr val="white">
                  <a:lumMod val="75000"/>
                </a:prstClr>
              </a:solidFill>
            </a:endParaRPr>
          </a:p>
        </p:txBody>
      </p:sp>
      <p:sp>
        <p:nvSpPr>
          <p:cNvPr id="13" name="מלבן 12"/>
          <p:cNvSpPr/>
          <p:nvPr/>
        </p:nvSpPr>
        <p:spPr>
          <a:xfrm>
            <a:off x="486594" y="2348880"/>
            <a:ext cx="8281988" cy="3168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endParaRPr lang="he-IL" sz="1800" u="sng" dirty="0">
              <a:solidFill>
                <a:srgbClr val="FF6600"/>
              </a:solidFill>
            </a:endParaRPr>
          </a:p>
          <a:p>
            <a:pPr algn="ctr">
              <a:lnSpc>
                <a:spcPct val="150000"/>
              </a:lnSpc>
              <a:defRPr/>
            </a:pPr>
            <a:endParaRPr lang="he-IL" sz="1800" u="sng" dirty="0">
              <a:solidFill>
                <a:srgbClr val="FF6600"/>
              </a:solidFill>
            </a:endParaRPr>
          </a:p>
          <a:p>
            <a:pPr algn="ctr">
              <a:lnSpc>
                <a:spcPct val="150000"/>
              </a:lnSpc>
              <a:defRPr/>
            </a:pPr>
            <a:r>
              <a:rPr lang="he-IL" sz="1800" u="sng" dirty="0">
                <a:solidFill>
                  <a:srgbClr val="FF6600"/>
                </a:solidFill>
              </a:rPr>
              <a:t>קו ההגנה השני</a:t>
            </a:r>
            <a:endParaRPr lang="he-IL" sz="1800" dirty="0">
              <a:solidFill>
                <a:srgbClr val="000000"/>
              </a:solidFill>
            </a:endParaRPr>
          </a:p>
          <a:p>
            <a:pPr>
              <a:lnSpc>
                <a:spcPct val="150000"/>
              </a:lnSpc>
              <a:defRPr/>
            </a:pPr>
            <a:r>
              <a:rPr lang="he-IL" sz="1800" dirty="0">
                <a:solidFill>
                  <a:srgbClr val="000000"/>
                </a:solidFill>
              </a:rPr>
              <a:t>כולל </a:t>
            </a:r>
            <a:r>
              <a:rPr lang="he-IL" sz="1800" dirty="0">
                <a:solidFill>
                  <a:srgbClr val="FF6600"/>
                </a:solidFill>
              </a:rPr>
              <a:t>תאי דם לבנים בלעניים (פגוציטים). </a:t>
            </a:r>
            <a:r>
              <a:rPr lang="he-IL" sz="1800" u="sng" dirty="0">
                <a:solidFill>
                  <a:srgbClr val="000000"/>
                </a:solidFill>
              </a:rPr>
              <a:t>הפגוציטים מסוגלים:</a:t>
            </a:r>
          </a:p>
          <a:p>
            <a:pPr>
              <a:lnSpc>
                <a:spcPct val="150000"/>
              </a:lnSpc>
              <a:defRPr/>
            </a:pPr>
            <a:r>
              <a:rPr lang="he-IL" sz="1800" dirty="0">
                <a:solidFill>
                  <a:srgbClr val="000000"/>
                </a:solidFill>
              </a:rPr>
              <a:t>א. </a:t>
            </a:r>
            <a:r>
              <a:rPr lang="he-IL" sz="1800" kern="0" dirty="0">
                <a:solidFill>
                  <a:prstClr val="black"/>
                </a:solidFill>
              </a:rPr>
              <a:t>לצאת מכלי הדם ולהגיע לרקמות (מקצתם נמצאים ברקמות בקביעות).</a:t>
            </a:r>
          </a:p>
          <a:p>
            <a:pPr>
              <a:lnSpc>
                <a:spcPct val="150000"/>
              </a:lnSpc>
              <a:defRPr/>
            </a:pPr>
            <a:r>
              <a:rPr lang="he-IL" sz="1800" kern="0" dirty="0">
                <a:solidFill>
                  <a:prstClr val="black"/>
                </a:solidFill>
              </a:rPr>
              <a:t>ב. </a:t>
            </a:r>
            <a:r>
              <a:rPr lang="he-IL" sz="1800" dirty="0">
                <a:solidFill>
                  <a:prstClr val="black"/>
                </a:solidFill>
              </a:rPr>
              <a:t>להבחין בין תאים עצמיים לתאים זרים לפי </a:t>
            </a:r>
            <a:r>
              <a:rPr lang="he-IL" sz="1800" dirty="0">
                <a:solidFill>
                  <a:srgbClr val="000000"/>
                </a:solidFill>
              </a:rPr>
              <a:t>חומרים הבולטים מקרומי התאים, השונים מן </a:t>
            </a:r>
            <a:endParaRPr lang="he-IL" sz="1800" dirty="0" smtClean="0">
              <a:solidFill>
                <a:srgbClr val="000000"/>
              </a:solidFill>
            </a:endParaRPr>
          </a:p>
          <a:p>
            <a:pPr>
              <a:lnSpc>
                <a:spcPct val="150000"/>
              </a:lnSpc>
              <a:defRPr/>
            </a:pPr>
            <a:r>
              <a:rPr lang="he-IL" sz="1800" dirty="0" smtClean="0">
                <a:solidFill>
                  <a:srgbClr val="000000"/>
                </a:solidFill>
              </a:rPr>
              <a:t>   החומרים </a:t>
            </a:r>
            <a:r>
              <a:rPr lang="he-IL" sz="1800" dirty="0">
                <a:solidFill>
                  <a:srgbClr val="000000"/>
                </a:solidFill>
              </a:rPr>
              <a:t>הבולטים מתאי הגוף. כלומר, </a:t>
            </a:r>
            <a:r>
              <a:rPr lang="he-IL" sz="1800" dirty="0">
                <a:solidFill>
                  <a:prstClr val="black"/>
                </a:solidFill>
              </a:rPr>
              <a:t>הם בעלי </a:t>
            </a:r>
            <a:r>
              <a:rPr lang="he-IL" sz="1800" dirty="0">
                <a:solidFill>
                  <a:srgbClr val="FF6600"/>
                </a:solidFill>
              </a:rPr>
              <a:t>כושר הבחנה בין "עצמי" ל"לא עצמי".</a:t>
            </a:r>
          </a:p>
          <a:p>
            <a:pPr>
              <a:lnSpc>
                <a:spcPct val="150000"/>
              </a:lnSpc>
              <a:defRPr/>
            </a:pPr>
            <a:r>
              <a:rPr lang="he-IL" sz="1800" dirty="0">
                <a:solidFill>
                  <a:srgbClr val="000000"/>
                </a:solidFill>
              </a:rPr>
              <a:t>ג. לחסל את הגורמים הזרים </a:t>
            </a:r>
            <a:r>
              <a:rPr lang="he-IL" sz="1800" dirty="0">
                <a:solidFill>
                  <a:prstClr val="black"/>
                </a:solidFill>
              </a:rPr>
              <a:t>דרך</a:t>
            </a:r>
            <a:r>
              <a:rPr lang="he-IL" sz="1800" dirty="0">
                <a:solidFill>
                  <a:srgbClr val="000000"/>
                </a:solidFill>
              </a:rPr>
              <a:t> "בליעתם" בתהליך </a:t>
            </a:r>
            <a:r>
              <a:rPr lang="he-IL" sz="1800" noProof="1">
                <a:solidFill>
                  <a:srgbClr val="000000"/>
                </a:solidFill>
              </a:rPr>
              <a:t>פגוציטוזה.</a:t>
            </a:r>
          </a:p>
          <a:p>
            <a:pPr>
              <a:lnSpc>
                <a:spcPct val="150000"/>
              </a:lnSpc>
              <a:defRPr/>
            </a:pPr>
            <a:r>
              <a:rPr lang="he-IL" sz="1800" noProof="1">
                <a:solidFill>
                  <a:srgbClr val="000000"/>
                </a:solidFill>
              </a:rPr>
              <a:t> </a:t>
            </a:r>
            <a:r>
              <a:rPr lang="he-IL" sz="1800" noProof="1" smtClean="0">
                <a:solidFill>
                  <a:srgbClr val="000000"/>
                </a:solidFill>
              </a:rPr>
              <a:t>  </a:t>
            </a:r>
            <a:r>
              <a:rPr lang="he-IL" sz="1800" dirty="0" smtClean="0">
                <a:solidFill>
                  <a:srgbClr val="000000"/>
                </a:solidFill>
              </a:rPr>
              <a:t>קו </a:t>
            </a:r>
            <a:r>
              <a:rPr lang="he-IL" sz="1800" dirty="0">
                <a:solidFill>
                  <a:srgbClr val="000000"/>
                </a:solidFill>
              </a:rPr>
              <a:t>ההגנה השני מבוסס בעיקר על תגובת </a:t>
            </a:r>
            <a:r>
              <a:rPr lang="he-IL" sz="1800" dirty="0">
                <a:solidFill>
                  <a:srgbClr val="FF6600"/>
                </a:solidFill>
              </a:rPr>
              <a:t>הדלקת</a:t>
            </a:r>
            <a:r>
              <a:rPr lang="he-IL" sz="1800" dirty="0">
                <a:solidFill>
                  <a:srgbClr val="000000"/>
                </a:solidFill>
              </a:rPr>
              <a:t> – ועל כך בהמשך.</a:t>
            </a:r>
          </a:p>
          <a:p>
            <a:pPr>
              <a:lnSpc>
                <a:spcPct val="150000"/>
              </a:lnSpc>
              <a:defRPr/>
            </a:pPr>
            <a:endParaRPr lang="he-IL" sz="1800" dirty="0">
              <a:solidFill>
                <a:srgbClr val="000000"/>
              </a:solidFill>
            </a:endParaRPr>
          </a:p>
          <a:p>
            <a:pPr>
              <a:lnSpc>
                <a:spcPct val="150000"/>
              </a:lnSpc>
              <a:defRPr/>
            </a:pPr>
            <a:r>
              <a:rPr lang="he-IL" sz="1800" dirty="0">
                <a:solidFill>
                  <a:srgbClr val="000000"/>
                </a:solidFill>
              </a:rPr>
              <a:t> </a:t>
            </a:r>
            <a:endParaRPr lang="he-IL" sz="1800" dirty="0">
              <a:solidFill>
                <a:srgbClr val="FF66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הפגוציטוזה</a:t>
            </a:r>
            <a:endParaRPr lang="he-IL" sz="1800" dirty="0" smtClean="0"/>
          </a:p>
        </p:txBody>
      </p:sp>
      <p:sp>
        <p:nvSpPr>
          <p:cNvPr id="8" name="TextBox 7"/>
          <p:cNvSpPr txBox="1"/>
          <p:nvPr/>
        </p:nvSpPr>
        <p:spPr>
          <a:xfrm>
            <a:off x="467544" y="442913"/>
            <a:ext cx="8251006" cy="4524315"/>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בתרשים מתואר תהליך "בליעת" חיידק על ידי תא דם לבן </a:t>
            </a:r>
            <a:r>
              <a:rPr lang="he-IL" sz="1800" kern="0" dirty="0" smtClean="0">
                <a:solidFill>
                  <a:prstClr val="black"/>
                </a:solidFill>
                <a:latin typeface="Arial" pitchFamily="34" charset="0"/>
                <a:ea typeface="+mn-ea"/>
                <a:cs typeface="Arial" pitchFamily="34" charset="0"/>
              </a:rPr>
              <a:t>בלען (פגוציט).</a:t>
            </a:r>
          </a:p>
          <a:p>
            <a:pPr fontAlgn="auto">
              <a:spcBef>
                <a:spcPts val="0"/>
              </a:spcBef>
              <a:spcAft>
                <a:spcPts val="0"/>
              </a:spcAft>
              <a:defRPr/>
            </a:pPr>
            <a:r>
              <a:rPr lang="he-IL" sz="1800" kern="0" dirty="0" smtClean="0">
                <a:solidFill>
                  <a:prstClr val="black"/>
                </a:solidFill>
                <a:latin typeface="Arial" pitchFamily="34" charset="0"/>
                <a:ea typeface="+mn-ea"/>
                <a:cs typeface="Arial" pitchFamily="34" charset="0"/>
              </a:rPr>
              <a:t>תהליך </a:t>
            </a:r>
            <a:r>
              <a:rPr lang="he-IL" sz="1800" kern="0" dirty="0">
                <a:solidFill>
                  <a:prstClr val="black"/>
                </a:solidFill>
                <a:latin typeface="Arial" pitchFamily="34" charset="0"/>
                <a:ea typeface="+mn-ea"/>
                <a:cs typeface="Arial" pitchFamily="34" charset="0"/>
              </a:rPr>
              <a:t>זה נקרא </a:t>
            </a:r>
            <a:r>
              <a:rPr lang="he-IL" sz="1800" kern="0" dirty="0">
                <a:solidFill>
                  <a:srgbClr val="FF6600"/>
                </a:solidFill>
                <a:latin typeface="Arial" pitchFamily="34" charset="0"/>
                <a:ea typeface="+mn-ea"/>
                <a:cs typeface="Arial" pitchFamily="34" charset="0"/>
              </a:rPr>
              <a:t>פגוציטוזה</a:t>
            </a:r>
            <a:r>
              <a:rPr lang="he-IL" sz="1800" kern="0" dirty="0">
                <a:solidFill>
                  <a:prstClr val="black"/>
                </a:solidFill>
                <a:latin typeface="Arial" pitchFamily="34" charset="0"/>
                <a:ea typeface="+mn-ea"/>
                <a:cs typeface="Arial" pitchFamily="34" charset="0"/>
              </a:rPr>
              <a:t> (פגו= לאכול, בלטינית). </a:t>
            </a:r>
            <a:r>
              <a:rPr lang="he-IL" sz="1800" kern="0" dirty="0">
                <a:solidFill>
                  <a:prstClr val="black"/>
                </a:solidFill>
                <a:latin typeface="Arial"/>
                <a:ea typeface="+mn-ea"/>
                <a:cs typeface="Arial"/>
              </a:rPr>
              <a:t>בקרום התא הלבן</a:t>
            </a:r>
            <a:r>
              <a:rPr lang="he-IL" sz="1800" kern="0" dirty="0">
                <a:solidFill>
                  <a:prstClr val="black"/>
                </a:solidFill>
                <a:latin typeface="Arial"/>
                <a:cs typeface="Arial"/>
              </a:rPr>
              <a:t> נוצר מעין שקע,</a:t>
            </a:r>
            <a:r>
              <a:rPr lang="he-IL" sz="1800" kern="0" dirty="0">
                <a:solidFill>
                  <a:prstClr val="black"/>
                </a:solidFill>
                <a:latin typeface="Arial"/>
                <a:ea typeface="+mn-ea"/>
                <a:cs typeface="Arial"/>
              </a:rPr>
              <a:t> שהולך ו"עוטף" את החיידק ונסגר סביבו, עד שנוצרת שלפוחית. השלפוחית מתנתקת מן הקרום ונכנסת לתא, </a:t>
            </a:r>
            <a:r>
              <a:rPr lang="he-IL" sz="1800" kern="0" dirty="0" smtClean="0">
                <a:solidFill>
                  <a:prstClr val="black"/>
                </a:solidFill>
                <a:latin typeface="Arial"/>
                <a:ea typeface="+mn-ea"/>
                <a:cs typeface="Arial"/>
              </a:rPr>
              <a:t>ובו </a:t>
            </a:r>
            <a:r>
              <a:rPr lang="he-IL" sz="1800" kern="0" dirty="0">
                <a:solidFill>
                  <a:prstClr val="black"/>
                </a:solidFill>
                <a:latin typeface="Arial"/>
                <a:ea typeface="+mn-ea"/>
                <a:cs typeface="Arial"/>
              </a:rPr>
              <a:t>מתרחש תהליך הפירוק של  תא החיידק. </a:t>
            </a:r>
          </a:p>
          <a:p>
            <a:pPr fontAlgn="auto">
              <a:spcBef>
                <a:spcPts val="0"/>
              </a:spcBef>
              <a:spcAft>
                <a:spcPts val="0"/>
              </a:spcAft>
              <a:defRPr/>
            </a:pPr>
            <a:r>
              <a:rPr lang="he-IL" sz="1800" kern="0" dirty="0">
                <a:solidFill>
                  <a:prstClr val="black"/>
                </a:solidFill>
                <a:latin typeface="Arial"/>
                <a:ea typeface="+mn-ea"/>
                <a:cs typeface="Arial"/>
              </a:rPr>
              <a:t>(הרחבה: השלפוחית מתאחה עם ליזוזום המכיל אנזימי פירוק שונים, המפרקים את מרכיבי החיידק). </a:t>
            </a:r>
            <a:r>
              <a:rPr lang="he-IL" sz="1800" kern="0" dirty="0" smtClean="0">
                <a:solidFill>
                  <a:prstClr val="black"/>
                </a:solidFill>
                <a:latin typeface="Arial"/>
                <a:ea typeface="+mn-ea"/>
                <a:cs typeface="Arial"/>
              </a:rPr>
              <a:t>לעיתים, אחרי </a:t>
            </a:r>
            <a:r>
              <a:rPr lang="he-IL" sz="1800" kern="0" dirty="0">
                <a:solidFill>
                  <a:prstClr val="black"/>
                </a:solidFill>
                <a:latin typeface="Arial"/>
                <a:ea typeface="+mn-ea"/>
                <a:cs typeface="Arial"/>
              </a:rPr>
              <a:t>"בליעת" חיידקים רבים, תאי הדם</a:t>
            </a:r>
            <a:r>
              <a:rPr lang="he-IL" sz="1800" kern="0" dirty="0">
                <a:solidFill>
                  <a:srgbClr val="000000"/>
                </a:solidFill>
                <a:latin typeface="Arial"/>
                <a:ea typeface="+mn-ea"/>
                <a:cs typeface="Arial"/>
              </a:rPr>
              <a:t> הלבנים מתים. שרידי התאים הלבנים </a:t>
            </a:r>
            <a:r>
              <a:rPr lang="he-IL" sz="1800" kern="0" dirty="0" smtClean="0">
                <a:solidFill>
                  <a:srgbClr val="000000"/>
                </a:solidFill>
                <a:latin typeface="Arial"/>
                <a:ea typeface="+mn-ea"/>
                <a:cs typeface="Arial"/>
              </a:rPr>
              <a:t>והחיידקים </a:t>
            </a:r>
            <a:r>
              <a:rPr lang="he-IL" sz="1800" kern="0" dirty="0">
                <a:solidFill>
                  <a:srgbClr val="000000"/>
                </a:solidFill>
                <a:latin typeface="Arial"/>
                <a:ea typeface="+mn-ea"/>
                <a:cs typeface="Arial"/>
              </a:rPr>
              <a:t>המתים יוצרים את </a:t>
            </a:r>
            <a:r>
              <a:rPr lang="he-IL" sz="1800" kern="0" dirty="0">
                <a:solidFill>
                  <a:schemeClr val="accent3"/>
                </a:solidFill>
                <a:latin typeface="Arial"/>
                <a:ea typeface="+mn-ea"/>
                <a:cs typeface="Arial"/>
              </a:rPr>
              <a:t>המוגלה</a:t>
            </a:r>
            <a:r>
              <a:rPr lang="he-IL" sz="1800" kern="0" dirty="0">
                <a:solidFill>
                  <a:srgbClr val="000000"/>
                </a:solidFill>
                <a:latin typeface="Arial"/>
                <a:ea typeface="+mn-ea"/>
                <a:cs typeface="Arial"/>
              </a:rPr>
              <a:t>. </a:t>
            </a:r>
            <a:endParaRPr lang="he-IL" sz="1800" kern="0" dirty="0" smtClean="0">
              <a:solidFill>
                <a:srgbClr val="000000"/>
              </a:solidFill>
              <a:latin typeface="Arial"/>
              <a:ea typeface="+mn-ea"/>
              <a:cs typeface="Arial"/>
            </a:endParaRPr>
          </a:p>
          <a:p>
            <a:pPr fontAlgn="auto">
              <a:spcBef>
                <a:spcPts val="0"/>
              </a:spcBef>
              <a:spcAft>
                <a:spcPts val="0"/>
              </a:spcAft>
              <a:defRPr/>
            </a:pPr>
            <a:endParaRPr lang="he-IL" sz="1800" kern="0" dirty="0">
              <a:solidFill>
                <a:srgbClr val="000000"/>
              </a:solidFill>
              <a:latin typeface="Arial"/>
              <a:ea typeface="+mn-ea"/>
              <a:cs typeface="Arial"/>
            </a:endParaRPr>
          </a:p>
          <a:p>
            <a:pPr fontAlgn="auto">
              <a:spcBef>
                <a:spcPts val="0"/>
              </a:spcBef>
              <a:spcAft>
                <a:spcPts val="0"/>
              </a:spcAft>
              <a:defRPr/>
            </a:pPr>
            <a:endParaRPr lang="he-IL" sz="1800" kern="0" dirty="0" smtClean="0">
              <a:solidFill>
                <a:srgbClr val="000000"/>
              </a:solidFill>
              <a:latin typeface="Arial"/>
              <a:ea typeface="+mn-ea"/>
              <a:cs typeface="Arial"/>
            </a:endParaRPr>
          </a:p>
          <a:p>
            <a:pPr fontAlgn="auto">
              <a:spcBef>
                <a:spcPts val="0"/>
              </a:spcBef>
              <a:spcAft>
                <a:spcPts val="0"/>
              </a:spcAft>
              <a:defRPr/>
            </a:pPr>
            <a:r>
              <a:rPr lang="he-IL" sz="1800" kern="0" dirty="0">
                <a:solidFill>
                  <a:prstClr val="black"/>
                </a:solidFill>
                <a:latin typeface="Arial"/>
                <a:ea typeface="+mn-ea"/>
                <a:cs typeface="Arial"/>
              </a:rPr>
              <a:t>הפגוציטים מסוגלים להבחין בין תאים עצמיים </a:t>
            </a:r>
            <a:endParaRPr lang="he-IL" sz="1800" kern="0" dirty="0" smtClean="0">
              <a:solidFill>
                <a:prstClr val="black"/>
              </a:solidFill>
              <a:latin typeface="Arial"/>
              <a:ea typeface="+mn-ea"/>
              <a:cs typeface="Arial"/>
            </a:endParaRPr>
          </a:p>
          <a:p>
            <a:pPr fontAlgn="auto">
              <a:spcBef>
                <a:spcPts val="0"/>
              </a:spcBef>
              <a:spcAft>
                <a:spcPts val="0"/>
              </a:spcAft>
              <a:defRPr/>
            </a:pPr>
            <a:r>
              <a:rPr lang="he-IL" sz="1800" kern="0" dirty="0" smtClean="0">
                <a:solidFill>
                  <a:prstClr val="black"/>
                </a:solidFill>
                <a:latin typeface="Arial"/>
                <a:ea typeface="+mn-ea"/>
                <a:cs typeface="Arial"/>
              </a:rPr>
              <a:t>לתאים </a:t>
            </a:r>
            <a:r>
              <a:rPr lang="he-IL" sz="1800" kern="0" dirty="0">
                <a:solidFill>
                  <a:prstClr val="black"/>
                </a:solidFill>
                <a:latin typeface="Arial"/>
                <a:ea typeface="+mn-ea"/>
                <a:cs typeface="Arial"/>
              </a:rPr>
              <a:t>זרים לפי חומרים הבולטים מקרומי  </a:t>
            </a:r>
          </a:p>
          <a:p>
            <a:pPr fontAlgn="auto">
              <a:spcBef>
                <a:spcPts val="0"/>
              </a:spcBef>
              <a:spcAft>
                <a:spcPts val="0"/>
              </a:spcAft>
              <a:defRPr/>
            </a:pPr>
            <a:r>
              <a:rPr lang="he-IL" sz="1800" kern="0" dirty="0" smtClean="0">
                <a:solidFill>
                  <a:prstClr val="black"/>
                </a:solidFill>
                <a:latin typeface="Arial"/>
                <a:ea typeface="+mn-ea"/>
                <a:cs typeface="Arial"/>
              </a:rPr>
              <a:t>התאים (אנטיגנים), </a:t>
            </a:r>
            <a:r>
              <a:rPr lang="he-IL" sz="1800" kern="0" dirty="0">
                <a:solidFill>
                  <a:prstClr val="black"/>
                </a:solidFill>
                <a:latin typeface="Arial"/>
                <a:ea typeface="+mn-ea"/>
                <a:cs typeface="Arial"/>
              </a:rPr>
              <a:t>השונים מן החומרים </a:t>
            </a:r>
            <a:endParaRPr lang="he-IL" sz="1800" kern="0" dirty="0" smtClean="0">
              <a:solidFill>
                <a:prstClr val="black"/>
              </a:solidFill>
              <a:latin typeface="Arial"/>
              <a:ea typeface="+mn-ea"/>
              <a:cs typeface="Arial"/>
            </a:endParaRPr>
          </a:p>
          <a:p>
            <a:pPr fontAlgn="auto">
              <a:spcBef>
                <a:spcPts val="0"/>
              </a:spcBef>
              <a:spcAft>
                <a:spcPts val="0"/>
              </a:spcAft>
              <a:defRPr/>
            </a:pPr>
            <a:r>
              <a:rPr lang="he-IL" sz="1800" kern="0" dirty="0" smtClean="0">
                <a:solidFill>
                  <a:prstClr val="black"/>
                </a:solidFill>
                <a:latin typeface="Arial"/>
                <a:ea typeface="+mn-ea"/>
                <a:cs typeface="Arial"/>
              </a:rPr>
              <a:t>הבולטים מתאי </a:t>
            </a:r>
            <a:r>
              <a:rPr lang="he-IL" sz="1800" kern="0" dirty="0">
                <a:solidFill>
                  <a:prstClr val="black"/>
                </a:solidFill>
                <a:latin typeface="Arial"/>
                <a:ea typeface="+mn-ea"/>
                <a:cs typeface="Arial"/>
              </a:rPr>
              <a:t>הגוף.</a:t>
            </a:r>
          </a:p>
          <a:p>
            <a:pPr fontAlgn="auto">
              <a:spcBef>
                <a:spcPts val="0"/>
              </a:spcBef>
              <a:spcAft>
                <a:spcPts val="0"/>
              </a:spcAft>
              <a:defRPr/>
            </a:pPr>
            <a:endParaRPr lang="he-IL" sz="1800" kern="0" dirty="0">
              <a:solidFill>
                <a:sysClr val="windowText" lastClr="000000">
                  <a:lumMod val="65000"/>
                  <a:lumOff val="35000"/>
                </a:sysClr>
              </a:solidFill>
              <a:latin typeface="Arial"/>
              <a:ea typeface="+mn-ea"/>
              <a:cs typeface="Arial"/>
            </a:endParaRPr>
          </a:p>
          <a:p>
            <a:pPr fontAlgn="auto">
              <a:spcBef>
                <a:spcPts val="0"/>
              </a:spcBef>
              <a:spcAft>
                <a:spcPts val="0"/>
              </a:spcAft>
              <a:defRPr/>
            </a:pPr>
            <a:endParaRPr lang="he-IL" sz="1800" kern="0" dirty="0">
              <a:solidFill>
                <a:sysClr val="windowText" lastClr="000000">
                  <a:lumMod val="65000"/>
                  <a:lumOff val="35000"/>
                </a:sysClr>
              </a:solidFill>
              <a:latin typeface="Arial"/>
              <a:ea typeface="+mn-ea"/>
              <a:cs typeface="Arial"/>
            </a:endParaRPr>
          </a:p>
          <a:p>
            <a:pPr fontAlgn="auto">
              <a:spcBef>
                <a:spcPts val="0"/>
              </a:spcBef>
              <a:spcAft>
                <a:spcPts val="0"/>
              </a:spcAft>
              <a:defRPr/>
            </a:pPr>
            <a:endParaRPr lang="he-IL" sz="1800" kern="0" dirty="0">
              <a:solidFill>
                <a:prstClr val="black"/>
              </a:solidFill>
              <a:latin typeface="Arial"/>
              <a:ea typeface="+mn-ea"/>
              <a:cs typeface="Arial"/>
            </a:endParaRPr>
          </a:p>
        </p:txBody>
      </p:sp>
      <p:sp>
        <p:nvSpPr>
          <p:cNvPr id="14" name="Slide Number Placeholder 8"/>
          <p:cNvSpPr>
            <a:spLocks noGrp="1"/>
          </p:cNvSpPr>
          <p:nvPr>
            <p:ph type="sldNum" sz="quarter" idx="12"/>
          </p:nvPr>
        </p:nvSpPr>
        <p:spPr bwMode="auto">
          <a:xfrm>
            <a:off x="-1260648" y="6368256"/>
            <a:ext cx="360363"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90D674-EEC8-4241-8702-014C9D1C6FC4}" type="slidenum">
              <a:rPr lang="he-IL" sz="1200" smtClean="0">
                <a:solidFill>
                  <a:prstClr val="white">
                    <a:lumMod val="75000"/>
                  </a:prstClr>
                </a:solidFill>
              </a:rPr>
              <a:pPr fontAlgn="base">
                <a:spcBef>
                  <a:spcPct val="0"/>
                </a:spcBef>
                <a:spcAft>
                  <a:spcPct val="0"/>
                </a:spcAft>
                <a:defRPr/>
              </a:pPr>
              <a:t>11</a:t>
            </a:fld>
            <a:endParaRPr lang="he-IL" sz="1200" dirty="0" smtClean="0">
              <a:solidFill>
                <a:prstClr val="white">
                  <a:lumMod val="75000"/>
                </a:prstClr>
              </a:solidFill>
            </a:endParaRPr>
          </a:p>
        </p:txBody>
      </p:sp>
      <p:sp>
        <p:nvSpPr>
          <p:cNvPr id="9" name="מלבן 8"/>
          <p:cNvSpPr/>
          <p:nvPr/>
        </p:nvSpPr>
        <p:spPr>
          <a:xfrm>
            <a:off x="6324218" y="5718776"/>
            <a:ext cx="2334292" cy="830997"/>
          </a:xfrm>
          <a:prstGeom prst="rect">
            <a:avLst/>
          </a:prstGeom>
        </p:spPr>
        <p:txBody>
          <a:bodyPr wrap="none">
            <a:spAutoFit/>
          </a:bodyPr>
          <a:lstStyle/>
          <a:p>
            <a:pPr fontAlgn="auto">
              <a:spcBef>
                <a:spcPts val="0"/>
              </a:spcBef>
              <a:spcAft>
                <a:spcPts val="0"/>
              </a:spcAft>
              <a:defRPr/>
            </a:pPr>
            <a:r>
              <a:rPr lang="he-IL" sz="1600" kern="0" dirty="0">
                <a:solidFill>
                  <a:sysClr val="windowText" lastClr="000000">
                    <a:lumMod val="50000"/>
                    <a:lumOff val="50000"/>
                  </a:sysClr>
                </a:solidFill>
                <a:latin typeface="Arial"/>
                <a:ea typeface="+mn-ea"/>
                <a:cs typeface="Arial"/>
                <a:hlinkClick r:id="rId4"/>
              </a:rPr>
              <a:t>בסרטון</a:t>
            </a:r>
            <a:r>
              <a:rPr lang="he-IL" sz="1600" kern="0" dirty="0">
                <a:solidFill>
                  <a:sysClr val="windowText" lastClr="000000">
                    <a:lumMod val="50000"/>
                    <a:lumOff val="50000"/>
                  </a:sysClr>
                </a:solidFill>
                <a:latin typeface="Arial"/>
                <a:ea typeface="+mn-ea"/>
                <a:cs typeface="Arial"/>
              </a:rPr>
              <a:t> </a:t>
            </a:r>
            <a:r>
              <a:rPr lang="he-IL" sz="1600" kern="0" dirty="0">
                <a:solidFill>
                  <a:prstClr val="black"/>
                </a:solidFill>
                <a:latin typeface="Arial"/>
                <a:ea typeface="+mn-ea"/>
                <a:cs typeface="Arial"/>
              </a:rPr>
              <a:t>נראה תא דם לבן </a:t>
            </a:r>
          </a:p>
          <a:p>
            <a:pPr fontAlgn="auto">
              <a:spcBef>
                <a:spcPts val="0"/>
              </a:spcBef>
              <a:spcAft>
                <a:spcPts val="0"/>
              </a:spcAft>
              <a:defRPr/>
            </a:pPr>
            <a:r>
              <a:rPr lang="he-IL" sz="1600" kern="0" dirty="0">
                <a:solidFill>
                  <a:prstClr val="black"/>
                </a:solidFill>
                <a:latin typeface="Arial"/>
                <a:ea typeface="+mn-ea"/>
                <a:cs typeface="Arial"/>
              </a:rPr>
              <a:t>"רודף" אחרי חיידק ו"בולע" </a:t>
            </a:r>
          </a:p>
          <a:p>
            <a:pPr fontAlgn="auto">
              <a:spcBef>
                <a:spcPts val="0"/>
              </a:spcBef>
              <a:spcAft>
                <a:spcPts val="0"/>
              </a:spcAft>
              <a:defRPr/>
            </a:pPr>
            <a:r>
              <a:rPr lang="he-IL" sz="1600" kern="0" dirty="0">
                <a:solidFill>
                  <a:prstClr val="black"/>
                </a:solidFill>
                <a:latin typeface="Arial"/>
                <a:ea typeface="+mn-ea"/>
                <a:cs typeface="Arial"/>
              </a:rPr>
              <a:t>אותו בתהליך פגוציטוזה.</a:t>
            </a:r>
          </a:p>
        </p:txBody>
      </p:sp>
      <p:grpSp>
        <p:nvGrpSpPr>
          <p:cNvPr id="11" name="קבוצה 10"/>
          <p:cNvGrpSpPr/>
          <p:nvPr/>
        </p:nvGrpSpPr>
        <p:grpSpPr>
          <a:xfrm>
            <a:off x="289077" y="2132856"/>
            <a:ext cx="4786979" cy="4608512"/>
            <a:chOff x="289077" y="2132856"/>
            <a:chExt cx="4786979" cy="4608512"/>
          </a:xfrm>
        </p:grpSpPr>
        <p:sp>
          <p:nvSpPr>
            <p:cNvPr id="107526" name="מלבן 2"/>
            <p:cNvSpPr>
              <a:spLocks noChangeArrowheads="1"/>
            </p:cNvSpPr>
            <p:nvPr/>
          </p:nvSpPr>
          <p:spPr bwMode="auto">
            <a:xfrm>
              <a:off x="613593" y="6463555"/>
              <a:ext cx="4462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prstClr val="black"/>
                  </a:solidFill>
                </a:rPr>
                <a:t>Mariana Ruiz Villarreal (LadyofHats, Wikimedia commons</a:t>
              </a:r>
              <a:r>
                <a:rPr lang="en-US" sz="1200" dirty="0">
                  <a:solidFill>
                    <a:prstClr val="black"/>
                  </a:solidFill>
                </a:rPr>
                <a:t>)</a:t>
              </a:r>
            </a:p>
          </p:txBody>
        </p:sp>
        <p:grpSp>
          <p:nvGrpSpPr>
            <p:cNvPr id="10" name="קבוצה 9"/>
            <p:cNvGrpSpPr/>
            <p:nvPr/>
          </p:nvGrpSpPr>
          <p:grpSpPr>
            <a:xfrm>
              <a:off x="289077" y="2132856"/>
              <a:ext cx="3744761" cy="4345905"/>
              <a:chOff x="289077" y="2280319"/>
              <a:chExt cx="3744761" cy="4345905"/>
            </a:xfrm>
          </p:grpSpPr>
          <p:grpSp>
            <p:nvGrpSpPr>
              <p:cNvPr id="107525" name="קבוצה 12"/>
              <p:cNvGrpSpPr>
                <a:grpSpLocks/>
              </p:cNvGrpSpPr>
              <p:nvPr/>
            </p:nvGrpSpPr>
            <p:grpSpPr bwMode="auto">
              <a:xfrm>
                <a:off x="592138" y="2280319"/>
                <a:ext cx="3441700" cy="4345905"/>
                <a:chOff x="-966832" y="2463631"/>
                <a:chExt cx="3440921" cy="4345310"/>
              </a:xfrm>
            </p:grpSpPr>
            <p:pic>
              <p:nvPicPr>
                <p:cNvPr id="10753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832" y="2463631"/>
                  <a:ext cx="3440921" cy="43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משולש ישר-זווית 16"/>
                <p:cNvSpPr/>
                <p:nvPr/>
              </p:nvSpPr>
              <p:spPr>
                <a:xfrm>
                  <a:off x="972654" y="3023274"/>
                  <a:ext cx="142843"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משולש ישר-זווית 17"/>
                <p:cNvSpPr/>
                <p:nvPr/>
              </p:nvSpPr>
              <p:spPr>
                <a:xfrm rot="60000">
                  <a:off x="734583" y="4549397"/>
                  <a:ext cx="146017"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שולש ישר-זווית 18"/>
                <p:cNvSpPr/>
                <p:nvPr/>
              </p:nvSpPr>
              <p:spPr>
                <a:xfrm>
                  <a:off x="486989" y="6464502"/>
                  <a:ext cx="142843"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 name="מלבן 4"/>
              <p:cNvSpPr/>
              <p:nvPr/>
            </p:nvSpPr>
            <p:spPr>
              <a:xfrm>
                <a:off x="289077" y="5085184"/>
                <a:ext cx="1757211" cy="307777"/>
              </a:xfrm>
              <a:prstGeom prst="rect">
                <a:avLst/>
              </a:prstGeom>
            </p:spPr>
            <p:txBody>
              <a:bodyPr wrap="none">
                <a:spAutoFit/>
              </a:bodyPr>
              <a:lstStyle/>
              <a:p>
                <a:r>
                  <a:rPr lang="he-IL" sz="1400" b="1" kern="0" dirty="0">
                    <a:solidFill>
                      <a:srgbClr val="1D4C72"/>
                    </a:solidFill>
                    <a:latin typeface="Arial" pitchFamily="34" charset="0"/>
                    <a:ea typeface="+mn-ea"/>
                    <a:cs typeface="Arial" pitchFamily="34" charset="0"/>
                  </a:rPr>
                  <a:t>נוצר שקע בקרום התא</a:t>
                </a:r>
                <a:endParaRPr lang="he-IL" sz="1400" b="1" dirty="0">
                  <a:solidFill>
                    <a:prstClr val="black"/>
                  </a:solidFill>
                </a:endParaRPr>
              </a:p>
            </p:txBody>
          </p:sp>
          <p:sp>
            <p:nvSpPr>
              <p:cNvPr id="20" name="מלבן 19"/>
              <p:cNvSpPr/>
              <p:nvPr/>
            </p:nvSpPr>
            <p:spPr>
              <a:xfrm>
                <a:off x="2006862" y="2532261"/>
                <a:ext cx="596638" cy="307777"/>
              </a:xfrm>
              <a:prstGeom prst="rect">
                <a:avLst/>
              </a:prstGeom>
            </p:spPr>
            <p:txBody>
              <a:bodyPr wrap="none">
                <a:spAutoFit/>
              </a:bodyPr>
              <a:lstStyle/>
              <a:p>
                <a:r>
                  <a:rPr lang="he-IL" sz="1400" b="1" kern="0" dirty="0">
                    <a:solidFill>
                      <a:srgbClr val="1D4C72"/>
                    </a:solidFill>
                    <a:latin typeface="Arial" pitchFamily="34" charset="0"/>
                    <a:ea typeface="+mn-ea"/>
                    <a:cs typeface="Arial" pitchFamily="34" charset="0"/>
                  </a:rPr>
                  <a:t>חיידק</a:t>
                </a:r>
                <a:endParaRPr lang="he-IL" sz="1400" b="1" dirty="0">
                  <a:solidFill>
                    <a:prstClr val="black"/>
                  </a:solidFill>
                </a:endParaRPr>
              </a:p>
            </p:txBody>
          </p:sp>
        </p:grpSp>
      </p:gr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3505" y="5751625"/>
            <a:ext cx="873250" cy="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100042" y="3789040"/>
            <a:ext cx="12001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מחבר חץ ישר 11"/>
          <p:cNvCxnSpPr/>
          <p:nvPr/>
        </p:nvCxnSpPr>
        <p:spPr>
          <a:xfrm flipH="1">
            <a:off x="6324218" y="4074219"/>
            <a:ext cx="552039" cy="362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8"/>
          <p:cNvSpPr txBox="1">
            <a:spLocks/>
          </p:cNvSpPr>
          <p:nvPr/>
        </p:nvSpPr>
        <p:spPr bwMode="auto">
          <a:xfrm>
            <a:off x="231775" y="6492875"/>
            <a:ext cx="595809"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2400" kern="1200">
                <a:solidFill>
                  <a:srgbClr val="FFFCF7"/>
                </a:solidFill>
                <a:latin typeface="+mn-lt"/>
                <a:ea typeface="+mn-ea"/>
                <a:cs typeface="+mn-cs"/>
              </a:defRPr>
            </a:lvl1pPr>
            <a:lvl2pPr marL="4572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5pPr>
            <a:lvl6pPr marL="22860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6pPr>
            <a:lvl7pPr marL="27432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7pPr>
            <a:lvl8pPr marL="32004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8pPr>
            <a:lvl9pPr marL="36576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9p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11</a:t>
            </a:fld>
            <a:endParaRPr lang="he-IL" sz="1200" dirty="0" smtClean="0">
              <a:solidFill>
                <a:prstClr val="white">
                  <a:lumMod val="75000"/>
                </a:prstClr>
              </a:solidFill>
            </a:endParaRPr>
          </a:p>
        </p:txBody>
      </p:sp>
    </p:spTree>
    <p:extLst>
      <p:ext uri="{BB962C8B-B14F-4D97-AF65-F5344CB8AC3E}">
        <p14:creationId xmlns:p14="http://schemas.microsoft.com/office/powerpoint/2010/main" val="2642384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a:t>
            </a:r>
            <a:endParaRPr lang="he-IL" sz="1800" dirty="0" smtClean="0"/>
          </a:p>
        </p:txBody>
      </p:sp>
      <p:sp>
        <p:nvSpPr>
          <p:cNvPr id="7" name="TextBox 6"/>
          <p:cNvSpPr txBox="1"/>
          <p:nvPr/>
        </p:nvSpPr>
        <p:spPr>
          <a:xfrm>
            <a:off x="214313" y="474663"/>
            <a:ext cx="8470900"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a:t>
            </a:r>
            <a:r>
              <a:rPr lang="he-IL" sz="1800" b="1" kern="0" dirty="0" smtClean="0">
                <a:solidFill>
                  <a:srgbClr val="1D4C72"/>
                </a:solidFill>
                <a:latin typeface="Arial" pitchFamily="34" charset="0"/>
                <a:ea typeface="+mn-ea"/>
                <a:cs typeface="Arial" pitchFamily="34" charset="0"/>
              </a:rPr>
              <a:t>2:</a:t>
            </a:r>
            <a:endParaRPr lang="he-IL" sz="1800" b="1"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מקצת תאי הדם הלבנים מסוגלים לצאת מצינורות הדם ולהגיע למקום שגורמי המחלה חדרו אליו, לדוגמה, לפצע בעור. מהו היתרון </a:t>
            </a:r>
            <a:r>
              <a:rPr lang="he-IL" sz="1800" kern="0" dirty="0">
                <a:solidFill>
                  <a:srgbClr val="1D4C72"/>
                </a:solidFill>
                <a:latin typeface="Arial" pitchFamily="34" charset="0"/>
                <a:ea typeface="+mn-ea"/>
                <a:cs typeface="Arial" pitchFamily="34" charset="0"/>
              </a:rPr>
              <a:t>בכך?</a:t>
            </a:r>
          </a:p>
        </p:txBody>
      </p:sp>
      <p:grpSp>
        <p:nvGrpSpPr>
          <p:cNvPr id="109573" name="קבוצה 7171"/>
          <p:cNvGrpSpPr>
            <a:grpSpLocks/>
          </p:cNvGrpSpPr>
          <p:nvPr/>
        </p:nvGrpSpPr>
        <p:grpSpPr bwMode="auto">
          <a:xfrm>
            <a:off x="928688" y="1557338"/>
            <a:ext cx="7502525" cy="4935537"/>
            <a:chOff x="804863" y="1264203"/>
            <a:chExt cx="7502922" cy="4934986"/>
          </a:xfrm>
        </p:grpSpPr>
        <p:grpSp>
          <p:nvGrpSpPr>
            <p:cNvPr id="109584" name="קבוצה 4"/>
            <p:cNvGrpSpPr>
              <a:grpSpLocks/>
            </p:cNvGrpSpPr>
            <p:nvPr/>
          </p:nvGrpSpPr>
          <p:grpSpPr bwMode="auto">
            <a:xfrm>
              <a:off x="804863" y="1264203"/>
              <a:ext cx="7502922" cy="4934986"/>
              <a:chOff x="804469" y="1270742"/>
              <a:chExt cx="7502747" cy="4935212"/>
            </a:xfrm>
          </p:grpSpPr>
          <p:grpSp>
            <p:nvGrpSpPr>
              <p:cNvPr id="109605" name="קבוצה 7172"/>
              <p:cNvGrpSpPr>
                <a:grpSpLocks/>
              </p:cNvGrpSpPr>
              <p:nvPr/>
            </p:nvGrpSpPr>
            <p:grpSpPr bwMode="auto">
              <a:xfrm>
                <a:off x="912416" y="1270742"/>
                <a:ext cx="7394800" cy="4935212"/>
                <a:chOff x="912416" y="1270742"/>
                <a:chExt cx="7394800" cy="4935212"/>
              </a:xfrm>
            </p:grpSpPr>
            <p:grpSp>
              <p:nvGrpSpPr>
                <p:cNvPr id="109612" name="קבוצה 8"/>
                <p:cNvGrpSpPr>
                  <a:grpSpLocks/>
                </p:cNvGrpSpPr>
                <p:nvPr/>
              </p:nvGrpSpPr>
              <p:grpSpPr bwMode="auto">
                <a:xfrm>
                  <a:off x="1884760" y="2044763"/>
                  <a:ext cx="5188534" cy="3518224"/>
                  <a:chOff x="2217672" y="1845427"/>
                  <a:chExt cx="5983779" cy="4363374"/>
                </a:xfrm>
              </p:grpSpPr>
              <p:sp>
                <p:nvSpPr>
                  <p:cNvPr id="10" name="מלבן 9"/>
                  <p:cNvSpPr/>
                  <p:nvPr/>
                </p:nvSpPr>
                <p:spPr>
                  <a:xfrm>
                    <a:off x="2464575" y="5024661"/>
                    <a:ext cx="5509641" cy="992871"/>
                  </a:xfrm>
                  <a:custGeom>
                    <a:avLst/>
                    <a:gdLst>
                      <a:gd name="connsiteX0" fmla="*/ 0 w 4332785"/>
                      <a:gd name="connsiteY0" fmla="*/ 0 h 631771"/>
                      <a:gd name="connsiteX1" fmla="*/ 4332785 w 4332785"/>
                      <a:gd name="connsiteY1" fmla="*/ 0 h 631771"/>
                      <a:gd name="connsiteX2" fmla="*/ 4332785 w 4332785"/>
                      <a:gd name="connsiteY2" fmla="*/ 631771 h 631771"/>
                      <a:gd name="connsiteX3" fmla="*/ 0 w 4332785"/>
                      <a:gd name="connsiteY3" fmla="*/ 631771 h 631771"/>
                      <a:gd name="connsiteX4" fmla="*/ 0 w 4332785"/>
                      <a:gd name="connsiteY4" fmla="*/ 0 h 631771"/>
                      <a:gd name="connsiteX0" fmla="*/ 0 w 4332785"/>
                      <a:gd name="connsiteY0" fmla="*/ 0 h 631771"/>
                      <a:gd name="connsiteX1" fmla="*/ 4332785 w 4332785"/>
                      <a:gd name="connsiteY1" fmla="*/ 0 h 631771"/>
                      <a:gd name="connsiteX2" fmla="*/ 4204198 w 4332785"/>
                      <a:gd name="connsiteY2" fmla="*/ 617484 h 631771"/>
                      <a:gd name="connsiteX3" fmla="*/ 0 w 4332785"/>
                      <a:gd name="connsiteY3" fmla="*/ 631771 h 631771"/>
                      <a:gd name="connsiteX4" fmla="*/ 0 w 4332785"/>
                      <a:gd name="connsiteY4" fmla="*/ 0 h 631771"/>
                      <a:gd name="connsiteX0" fmla="*/ 0 w 4332785"/>
                      <a:gd name="connsiteY0" fmla="*/ 0 h 617484"/>
                      <a:gd name="connsiteX1" fmla="*/ 4332785 w 4332785"/>
                      <a:gd name="connsiteY1" fmla="*/ 0 h 617484"/>
                      <a:gd name="connsiteX2" fmla="*/ 4204198 w 4332785"/>
                      <a:gd name="connsiteY2" fmla="*/ 617484 h 617484"/>
                      <a:gd name="connsiteX3" fmla="*/ 100012 w 4332785"/>
                      <a:gd name="connsiteY3" fmla="*/ 574621 h 617484"/>
                      <a:gd name="connsiteX4" fmla="*/ 0 w 4332785"/>
                      <a:gd name="connsiteY4" fmla="*/ 0 h 617484"/>
                      <a:gd name="connsiteX0" fmla="*/ 0 w 4275635"/>
                      <a:gd name="connsiteY0" fmla="*/ 14288 h 617484"/>
                      <a:gd name="connsiteX1" fmla="*/ 4275635 w 4275635"/>
                      <a:gd name="connsiteY1" fmla="*/ 0 h 617484"/>
                      <a:gd name="connsiteX2" fmla="*/ 4147048 w 4275635"/>
                      <a:gd name="connsiteY2" fmla="*/ 617484 h 617484"/>
                      <a:gd name="connsiteX3" fmla="*/ 42862 w 4275635"/>
                      <a:gd name="connsiteY3" fmla="*/ 574621 h 617484"/>
                      <a:gd name="connsiteX4" fmla="*/ 0 w 4275635"/>
                      <a:gd name="connsiteY4" fmla="*/ 14288 h 617484"/>
                      <a:gd name="connsiteX0" fmla="*/ 0 w 4247060"/>
                      <a:gd name="connsiteY0" fmla="*/ 0 h 688921"/>
                      <a:gd name="connsiteX1" fmla="*/ 4247060 w 4247060"/>
                      <a:gd name="connsiteY1" fmla="*/ 71437 h 688921"/>
                      <a:gd name="connsiteX2" fmla="*/ 4118473 w 4247060"/>
                      <a:gd name="connsiteY2" fmla="*/ 688921 h 688921"/>
                      <a:gd name="connsiteX3" fmla="*/ 14287 w 4247060"/>
                      <a:gd name="connsiteY3" fmla="*/ 646058 h 688921"/>
                      <a:gd name="connsiteX4" fmla="*/ 0 w 4247060"/>
                      <a:gd name="connsiteY4" fmla="*/ 0 h 68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060" h="688921">
                        <a:moveTo>
                          <a:pt x="0" y="0"/>
                        </a:moveTo>
                        <a:lnTo>
                          <a:pt x="4247060" y="71437"/>
                        </a:lnTo>
                        <a:lnTo>
                          <a:pt x="4118473" y="688921"/>
                        </a:lnTo>
                        <a:lnTo>
                          <a:pt x="14287" y="646058"/>
                        </a:lnTo>
                        <a:lnTo>
                          <a:pt x="0" y="0"/>
                        </a:lnTo>
                        <a:close/>
                      </a:path>
                    </a:pathLst>
                  </a:custGeom>
                  <a:blipFill>
                    <a:blip r:embed="rId3" cstate="print"/>
                    <a:tile tx="0" ty="0" sx="100000" sy="100000" flip="none" algn="tl"/>
                  </a:bli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0962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29254">
                    <a:off x="7427476" y="5147916"/>
                    <a:ext cx="773975" cy="75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מעוגל 1"/>
                  <p:cNvSpPr/>
                  <p:nvPr/>
                </p:nvSpPr>
                <p:spPr>
                  <a:xfrm>
                    <a:off x="4589817" y="1879623"/>
                    <a:ext cx="1369734"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34" h="1296144">
                        <a:moveTo>
                          <a:pt x="1582" y="216028"/>
                        </a:moveTo>
                        <a:cubicBezTo>
                          <a:pt x="1582" y="96719"/>
                          <a:pt x="98301" y="0"/>
                          <a:pt x="217610" y="0"/>
                        </a:cubicBezTo>
                        <a:cubicBezTo>
                          <a:pt x="506418" y="-198"/>
                          <a:pt x="623776" y="56753"/>
                          <a:pt x="912584" y="56555"/>
                        </a:cubicBezTo>
                        <a:lnTo>
                          <a:pt x="1153706" y="0"/>
                        </a:lnTo>
                        <a:cubicBezTo>
                          <a:pt x="1273015" y="0"/>
                          <a:pt x="1298297" y="139581"/>
                          <a:pt x="1298297" y="258890"/>
                        </a:cubicBezTo>
                        <a:lnTo>
                          <a:pt x="1369734" y="1080116"/>
                        </a:lnTo>
                        <a:cubicBezTo>
                          <a:pt x="1369734" y="1199425"/>
                          <a:pt x="1273015" y="1296144"/>
                          <a:pt x="1153706" y="1296144"/>
                        </a:cubicBezTo>
                        <a:lnTo>
                          <a:pt x="431810" y="1278423"/>
                        </a:lnTo>
                        <a:cubicBezTo>
                          <a:pt x="264479" y="1273316"/>
                          <a:pt x="290101" y="1291285"/>
                          <a:pt x="298009" y="1283225"/>
                        </a:cubicBezTo>
                        <a:cubicBezTo>
                          <a:pt x="305917" y="1275165"/>
                          <a:pt x="263551" y="1278682"/>
                          <a:pt x="265056" y="1247784"/>
                        </a:cubicBezTo>
                        <a:cubicBezTo>
                          <a:pt x="266561" y="1216886"/>
                          <a:pt x="180688" y="1252075"/>
                          <a:pt x="158745" y="1080116"/>
                        </a:cubicBezTo>
                        <a:cubicBezTo>
                          <a:pt x="-26993" y="820662"/>
                          <a:pt x="1582" y="504057"/>
                          <a:pt x="1582"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מלבן מעוגל 1"/>
                  <p:cNvSpPr/>
                  <p:nvPr/>
                </p:nvSpPr>
                <p:spPr>
                  <a:xfrm>
                    <a:off x="3043323" y="1845427"/>
                    <a:ext cx="1509285" cy="131709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אליפסה 13"/>
                  <p:cNvSpPr/>
                  <p:nvPr/>
                </p:nvSpPr>
                <p:spPr>
                  <a:xfrm>
                    <a:off x="5050983" y="2253730"/>
                    <a:ext cx="503489" cy="46265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אליפסה 14"/>
                  <p:cNvSpPr/>
                  <p:nvPr/>
                </p:nvSpPr>
                <p:spPr>
                  <a:xfrm>
                    <a:off x="3643044" y="2216325"/>
                    <a:ext cx="501658" cy="46264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מלבן מעוגל 1"/>
                  <p:cNvSpPr/>
                  <p:nvPr/>
                </p:nvSpPr>
                <p:spPr>
                  <a:xfrm>
                    <a:off x="6482430" y="3249058"/>
                    <a:ext cx="969542"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223826 w 1179024"/>
                      <a:gd name="connsiteY0" fmla="*/ 216028 h 1296144"/>
                      <a:gd name="connsiteX1" fmla="*/ 26900 w 1179024"/>
                      <a:gd name="connsiteY1" fmla="*/ 0 h 1296144"/>
                      <a:gd name="connsiteX2" fmla="*/ 721874 w 1179024"/>
                      <a:gd name="connsiteY2" fmla="*/ 56555 h 1296144"/>
                      <a:gd name="connsiteX3" fmla="*/ 962996 w 1179024"/>
                      <a:gd name="connsiteY3" fmla="*/ 0 h 1296144"/>
                      <a:gd name="connsiteX4" fmla="*/ 1107587 w 1179024"/>
                      <a:gd name="connsiteY4" fmla="*/ 258890 h 1296144"/>
                      <a:gd name="connsiteX5" fmla="*/ 1179024 w 1179024"/>
                      <a:gd name="connsiteY5" fmla="*/ 1080116 h 1296144"/>
                      <a:gd name="connsiteX6" fmla="*/ 962996 w 1179024"/>
                      <a:gd name="connsiteY6" fmla="*/ 1296144 h 1296144"/>
                      <a:gd name="connsiteX7" fmla="*/ 398375 w 1179024"/>
                      <a:gd name="connsiteY7" fmla="*/ 1281856 h 1296144"/>
                      <a:gd name="connsiteX8" fmla="*/ 296648 w 1179024"/>
                      <a:gd name="connsiteY8" fmla="*/ 1080116 h 1296144"/>
                      <a:gd name="connsiteX9" fmla="*/ 245522 w 1179024"/>
                      <a:gd name="connsiteY9" fmla="*/ 781769 h 1296144"/>
                      <a:gd name="connsiteX10" fmla="*/ 223826 w 1179024"/>
                      <a:gd name="connsiteY10" fmla="*/ 216028 h 1296144"/>
                      <a:gd name="connsiteX0" fmla="*/ 92115 w 1047313"/>
                      <a:gd name="connsiteY0" fmla="*/ 216028 h 1296144"/>
                      <a:gd name="connsiteX1" fmla="*/ 42673 w 1047313"/>
                      <a:gd name="connsiteY1" fmla="*/ 0 h 1296144"/>
                      <a:gd name="connsiteX2" fmla="*/ 590163 w 1047313"/>
                      <a:gd name="connsiteY2" fmla="*/ 56555 h 1296144"/>
                      <a:gd name="connsiteX3" fmla="*/ 831285 w 1047313"/>
                      <a:gd name="connsiteY3" fmla="*/ 0 h 1296144"/>
                      <a:gd name="connsiteX4" fmla="*/ 975876 w 1047313"/>
                      <a:gd name="connsiteY4" fmla="*/ 258890 h 1296144"/>
                      <a:gd name="connsiteX5" fmla="*/ 1047313 w 1047313"/>
                      <a:gd name="connsiteY5" fmla="*/ 1080116 h 1296144"/>
                      <a:gd name="connsiteX6" fmla="*/ 831285 w 1047313"/>
                      <a:gd name="connsiteY6" fmla="*/ 1296144 h 1296144"/>
                      <a:gd name="connsiteX7" fmla="*/ 266664 w 1047313"/>
                      <a:gd name="connsiteY7" fmla="*/ 1281856 h 1296144"/>
                      <a:gd name="connsiteX8" fmla="*/ 164937 w 1047313"/>
                      <a:gd name="connsiteY8" fmla="*/ 1080116 h 1296144"/>
                      <a:gd name="connsiteX9" fmla="*/ 113811 w 1047313"/>
                      <a:gd name="connsiteY9" fmla="*/ 781769 h 1296144"/>
                      <a:gd name="connsiteX10" fmla="*/ 92115 w 1047313"/>
                      <a:gd name="connsiteY10"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313" h="1296144">
                        <a:moveTo>
                          <a:pt x="92115" y="216028"/>
                        </a:moveTo>
                        <a:cubicBezTo>
                          <a:pt x="92115" y="96719"/>
                          <a:pt x="-76636" y="0"/>
                          <a:pt x="42673" y="0"/>
                        </a:cubicBezTo>
                        <a:cubicBezTo>
                          <a:pt x="331481" y="-198"/>
                          <a:pt x="301355" y="56753"/>
                          <a:pt x="590163" y="56555"/>
                        </a:cubicBezTo>
                        <a:lnTo>
                          <a:pt x="831285" y="0"/>
                        </a:lnTo>
                        <a:cubicBezTo>
                          <a:pt x="950594" y="0"/>
                          <a:pt x="975876" y="139581"/>
                          <a:pt x="975876" y="258890"/>
                        </a:cubicBezTo>
                        <a:lnTo>
                          <a:pt x="1047313" y="1080116"/>
                        </a:lnTo>
                        <a:cubicBezTo>
                          <a:pt x="1047313" y="1199425"/>
                          <a:pt x="950594" y="1296144"/>
                          <a:pt x="831285" y="1296144"/>
                        </a:cubicBezTo>
                        <a:lnTo>
                          <a:pt x="266664" y="1281856"/>
                        </a:lnTo>
                        <a:cubicBezTo>
                          <a:pt x="147355" y="1281856"/>
                          <a:pt x="164937" y="1199425"/>
                          <a:pt x="164937" y="1080116"/>
                        </a:cubicBezTo>
                        <a:cubicBezTo>
                          <a:pt x="129937" y="994387"/>
                          <a:pt x="140005" y="925784"/>
                          <a:pt x="113811" y="781769"/>
                        </a:cubicBezTo>
                        <a:cubicBezTo>
                          <a:pt x="87617" y="637754"/>
                          <a:pt x="57114" y="346323"/>
                          <a:pt x="92115"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מלבן מעוגל 1"/>
                  <p:cNvSpPr/>
                  <p:nvPr/>
                </p:nvSpPr>
                <p:spPr>
                  <a:xfrm>
                    <a:off x="4253464" y="3337040"/>
                    <a:ext cx="1301499" cy="134438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מלבן מעוגל 1"/>
                  <p:cNvSpPr/>
                  <p:nvPr/>
                </p:nvSpPr>
                <p:spPr>
                  <a:xfrm>
                    <a:off x="6208532" y="1845427"/>
                    <a:ext cx="1210156" cy="129614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 name="connsiteX0" fmla="*/ 65423 w 1212350"/>
                      <a:gd name="connsiteY0" fmla="*/ 260273 h 1344380"/>
                      <a:gd name="connsiteX1" fmla="*/ 60226 w 1212350"/>
                      <a:gd name="connsiteY1" fmla="*/ 0 h 1344380"/>
                      <a:gd name="connsiteX2" fmla="*/ 755200 w 1212350"/>
                      <a:gd name="connsiteY2" fmla="*/ 56555 h 1344380"/>
                      <a:gd name="connsiteX3" fmla="*/ 996322 w 1212350"/>
                      <a:gd name="connsiteY3" fmla="*/ 0 h 1344380"/>
                      <a:gd name="connsiteX4" fmla="*/ 1140913 w 1212350"/>
                      <a:gd name="connsiteY4" fmla="*/ 258890 h 1344380"/>
                      <a:gd name="connsiteX5" fmla="*/ 1212350 w 1212350"/>
                      <a:gd name="connsiteY5" fmla="*/ 1080116 h 1344380"/>
                      <a:gd name="connsiteX6" fmla="*/ 996322 w 1212350"/>
                      <a:gd name="connsiteY6" fmla="*/ 1296144 h 1344380"/>
                      <a:gd name="connsiteX7" fmla="*/ 431701 w 1212350"/>
                      <a:gd name="connsiteY7" fmla="*/ 1281856 h 1344380"/>
                      <a:gd name="connsiteX8" fmla="*/ 187099 w 1212350"/>
                      <a:gd name="connsiteY8" fmla="*/ 1294428 h 1344380"/>
                      <a:gd name="connsiteX9" fmla="*/ 7385 w 1212350"/>
                      <a:gd name="connsiteY9" fmla="*/ 967507 h 1344380"/>
                      <a:gd name="connsiteX10" fmla="*/ 65423 w 1212350"/>
                      <a:gd name="connsiteY10" fmla="*/ 260273 h 1344380"/>
                      <a:gd name="connsiteX0" fmla="*/ 65423 w 1212350"/>
                      <a:gd name="connsiteY0" fmla="*/ 260273 h 1317119"/>
                      <a:gd name="connsiteX1" fmla="*/ 60226 w 1212350"/>
                      <a:gd name="connsiteY1" fmla="*/ 0 h 1317119"/>
                      <a:gd name="connsiteX2" fmla="*/ 755200 w 1212350"/>
                      <a:gd name="connsiteY2" fmla="*/ 56555 h 1317119"/>
                      <a:gd name="connsiteX3" fmla="*/ 996322 w 1212350"/>
                      <a:gd name="connsiteY3" fmla="*/ 0 h 1317119"/>
                      <a:gd name="connsiteX4" fmla="*/ 1140913 w 1212350"/>
                      <a:gd name="connsiteY4" fmla="*/ 258890 h 1317119"/>
                      <a:gd name="connsiteX5" fmla="*/ 1212350 w 1212350"/>
                      <a:gd name="connsiteY5" fmla="*/ 1080116 h 1317119"/>
                      <a:gd name="connsiteX6" fmla="*/ 996322 w 1212350"/>
                      <a:gd name="connsiteY6" fmla="*/ 1296144 h 1317119"/>
                      <a:gd name="connsiteX7" fmla="*/ 431701 w 1212350"/>
                      <a:gd name="connsiteY7" fmla="*/ 1281856 h 1317119"/>
                      <a:gd name="connsiteX8" fmla="*/ 246801 w 1212350"/>
                      <a:gd name="connsiteY8" fmla="*/ 1264261 h 1317119"/>
                      <a:gd name="connsiteX9" fmla="*/ 187099 w 1212350"/>
                      <a:gd name="connsiteY9" fmla="*/ 1294428 h 1317119"/>
                      <a:gd name="connsiteX10" fmla="*/ 7385 w 1212350"/>
                      <a:gd name="connsiteY10" fmla="*/ 967507 h 1317119"/>
                      <a:gd name="connsiteX11" fmla="*/ 65423 w 1212350"/>
                      <a:gd name="connsiteY11" fmla="*/ 260273 h 1317119"/>
                      <a:gd name="connsiteX0" fmla="*/ 63228 w 1210155"/>
                      <a:gd name="connsiteY0" fmla="*/ 260273 h 1296143"/>
                      <a:gd name="connsiteX1" fmla="*/ 58031 w 1210155"/>
                      <a:gd name="connsiteY1" fmla="*/ 0 h 1296143"/>
                      <a:gd name="connsiteX2" fmla="*/ 753005 w 1210155"/>
                      <a:gd name="connsiteY2" fmla="*/ 56555 h 1296143"/>
                      <a:gd name="connsiteX3" fmla="*/ 994127 w 1210155"/>
                      <a:gd name="connsiteY3" fmla="*/ 0 h 1296143"/>
                      <a:gd name="connsiteX4" fmla="*/ 1138718 w 1210155"/>
                      <a:gd name="connsiteY4" fmla="*/ 258890 h 1296143"/>
                      <a:gd name="connsiteX5" fmla="*/ 1210155 w 1210155"/>
                      <a:gd name="connsiteY5" fmla="*/ 1080116 h 1296143"/>
                      <a:gd name="connsiteX6" fmla="*/ 994127 w 1210155"/>
                      <a:gd name="connsiteY6" fmla="*/ 1296144 h 1296143"/>
                      <a:gd name="connsiteX7" fmla="*/ 429506 w 1210155"/>
                      <a:gd name="connsiteY7" fmla="*/ 1281856 h 1296143"/>
                      <a:gd name="connsiteX8" fmla="*/ 244606 w 1210155"/>
                      <a:gd name="connsiteY8" fmla="*/ 1264261 h 1296143"/>
                      <a:gd name="connsiteX9" fmla="*/ 184903 w 1210155"/>
                      <a:gd name="connsiteY9" fmla="*/ 1205825 h 1296143"/>
                      <a:gd name="connsiteX10" fmla="*/ 5190 w 1210155"/>
                      <a:gd name="connsiteY10" fmla="*/ 967507 h 1296143"/>
                      <a:gd name="connsiteX11" fmla="*/ 63228 w 1210155"/>
                      <a:gd name="connsiteY11" fmla="*/ 260273 h 129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0155" h="1296143">
                        <a:moveTo>
                          <a:pt x="63228" y="260273"/>
                        </a:moveTo>
                        <a:cubicBezTo>
                          <a:pt x="63228" y="140964"/>
                          <a:pt x="-61278" y="0"/>
                          <a:pt x="58031" y="0"/>
                        </a:cubicBezTo>
                        <a:cubicBezTo>
                          <a:pt x="346839" y="-198"/>
                          <a:pt x="464197" y="56753"/>
                          <a:pt x="753005" y="56555"/>
                        </a:cubicBezTo>
                        <a:lnTo>
                          <a:pt x="994127" y="0"/>
                        </a:lnTo>
                        <a:cubicBezTo>
                          <a:pt x="1113436" y="0"/>
                          <a:pt x="1138718" y="139581"/>
                          <a:pt x="1138718" y="258890"/>
                        </a:cubicBezTo>
                        <a:lnTo>
                          <a:pt x="1210155" y="1080116"/>
                        </a:lnTo>
                        <a:cubicBezTo>
                          <a:pt x="1210155" y="1199425"/>
                          <a:pt x="1113436" y="1296144"/>
                          <a:pt x="994127" y="1296144"/>
                        </a:cubicBezTo>
                        <a:lnTo>
                          <a:pt x="429506" y="1281856"/>
                        </a:lnTo>
                        <a:cubicBezTo>
                          <a:pt x="293601" y="1291309"/>
                          <a:pt x="285373" y="1262166"/>
                          <a:pt x="244606" y="1264261"/>
                        </a:cubicBezTo>
                        <a:cubicBezTo>
                          <a:pt x="203839" y="1266356"/>
                          <a:pt x="213821" y="1270051"/>
                          <a:pt x="184903" y="1205825"/>
                        </a:cubicBezTo>
                        <a:cubicBezTo>
                          <a:pt x="149903" y="1120096"/>
                          <a:pt x="25469" y="1125099"/>
                          <a:pt x="5190" y="967507"/>
                        </a:cubicBezTo>
                        <a:cubicBezTo>
                          <a:pt x="-15089" y="809915"/>
                          <a:pt x="28227" y="390568"/>
                          <a:pt x="63228" y="260273"/>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לבן מעוגל 1"/>
                  <p:cNvSpPr/>
                  <p:nvPr/>
                </p:nvSpPr>
                <p:spPr>
                  <a:xfrm>
                    <a:off x="2741441" y="3249058"/>
                    <a:ext cx="1440290" cy="133821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מלבן מעוגל 1"/>
                  <p:cNvSpPr/>
                  <p:nvPr/>
                </p:nvSpPr>
                <p:spPr>
                  <a:xfrm>
                    <a:off x="6197634" y="4781318"/>
                    <a:ext cx="1776580" cy="42055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מלבן מעוגל 1"/>
                  <p:cNvSpPr/>
                  <p:nvPr/>
                </p:nvSpPr>
                <p:spPr>
                  <a:xfrm>
                    <a:off x="4933063" y="4781317"/>
                    <a:ext cx="1243801" cy="42052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מלבן מעוגל 1"/>
                  <p:cNvSpPr/>
                  <p:nvPr/>
                </p:nvSpPr>
                <p:spPr>
                  <a:xfrm>
                    <a:off x="3689262" y="4745878"/>
                    <a:ext cx="1243801" cy="45603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מלבן מעוגל 1"/>
                  <p:cNvSpPr/>
                  <p:nvPr/>
                </p:nvSpPr>
                <p:spPr>
                  <a:xfrm>
                    <a:off x="2445462" y="4781318"/>
                    <a:ext cx="1243801" cy="40661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7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מלבן מעוגל 1"/>
                  <p:cNvSpPr/>
                  <p:nvPr/>
                </p:nvSpPr>
                <p:spPr>
                  <a:xfrm>
                    <a:off x="2335693" y="5758601"/>
                    <a:ext cx="1243801" cy="43247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מלבן מעוגל 1"/>
                  <p:cNvSpPr/>
                  <p:nvPr/>
                </p:nvSpPr>
                <p:spPr>
                  <a:xfrm>
                    <a:off x="3559829" y="5718849"/>
                    <a:ext cx="1243801" cy="48995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מלבן מעוגל 1"/>
                  <p:cNvSpPr/>
                  <p:nvPr/>
                </p:nvSpPr>
                <p:spPr>
                  <a:xfrm>
                    <a:off x="4778333" y="5718850"/>
                    <a:ext cx="1243801" cy="4722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מלבן מעוגל 1"/>
                  <p:cNvSpPr/>
                  <p:nvPr/>
                </p:nvSpPr>
                <p:spPr>
                  <a:xfrm>
                    <a:off x="5966171" y="5718848"/>
                    <a:ext cx="1243801" cy="47813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אליפסה 27"/>
                  <p:cNvSpPr/>
                  <p:nvPr/>
                </p:nvSpPr>
                <p:spPr>
                  <a:xfrm>
                    <a:off x="6482724" y="2230106"/>
                    <a:ext cx="503489" cy="46265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אליפסה 28"/>
                  <p:cNvSpPr/>
                  <p:nvPr/>
                </p:nvSpPr>
                <p:spPr>
                  <a:xfrm>
                    <a:off x="6676796" y="3706646"/>
                    <a:ext cx="501658" cy="46265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 name="אליפסה 29"/>
                  <p:cNvSpPr/>
                  <p:nvPr/>
                </p:nvSpPr>
                <p:spPr>
                  <a:xfrm>
                    <a:off x="4613405" y="3779489"/>
                    <a:ext cx="503490" cy="46461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אליפסה 30"/>
                  <p:cNvSpPr/>
                  <p:nvPr/>
                </p:nvSpPr>
                <p:spPr>
                  <a:xfrm>
                    <a:off x="3209128" y="3736177"/>
                    <a:ext cx="503489" cy="46461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אליפסה 31"/>
                  <p:cNvSpPr/>
                  <p:nvPr/>
                </p:nvSpPr>
                <p:spPr>
                  <a:xfrm>
                    <a:off x="6733552" y="4952847"/>
                    <a:ext cx="560246" cy="17127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40" name="Picture 12"/>
                  <p:cNvPicPr>
                    <a:picLocks noChangeAspect="1" noChangeArrowheads="1"/>
                  </p:cNvPicPr>
                  <p:nvPr/>
                </p:nvPicPr>
                <p:blipFill>
                  <a:blip r:embed="rId5" cstate="email">
                    <a:extLst/>
                  </a:blip>
                  <a:srcRect/>
                  <a:stretch>
                    <a:fillRect/>
                  </a:stretch>
                </p:blipFill>
                <p:spPr bwMode="auto">
                  <a:xfrm rot="5400000">
                    <a:off x="4271057" y="5125432"/>
                    <a:ext cx="925076" cy="900733"/>
                  </a:xfrm>
                  <a:prstGeom prst="rect">
                    <a:avLst/>
                  </a:prstGeom>
                  <a:noFill/>
                  <a:ln>
                    <a:noFill/>
                  </a:ln>
                  <a:effectLst/>
                  <a:scene3d>
                    <a:camera prst="isometricOffAxis1Left"/>
                    <a:lightRig rig="threePt" dir="t"/>
                  </a:scene3d>
                  <a:extLst/>
                </p:spPr>
              </p:pic>
              <p:pic>
                <p:nvPicPr>
                  <p:cNvPr id="10967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715" y="5201841"/>
                    <a:ext cx="713736" cy="69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מלבן מעוגל 43"/>
                  <p:cNvSpPr/>
                  <p:nvPr/>
                </p:nvSpPr>
                <p:spPr>
                  <a:xfrm rot="15900000">
                    <a:off x="6077246" y="2194672"/>
                    <a:ext cx="72008" cy="289422"/>
                  </a:xfrm>
                  <a:prstGeom prst="round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מלבן מעוגל 44"/>
                  <p:cNvSpPr/>
                  <p:nvPr/>
                </p:nvSpPr>
                <p:spPr>
                  <a:xfrm>
                    <a:off x="6022135" y="2339385"/>
                    <a:ext cx="72008" cy="289423"/>
                  </a:xfrm>
                  <a:prstGeom prst="roundRect">
                    <a:avLst/>
                  </a:prstGeom>
                  <a:solidFill>
                    <a:srgbClr val="FFC000"/>
                  </a:solidFill>
                  <a:scene3d>
                    <a:camera prst="isometricOffAxis2Top"/>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מלבן מעוגל 45"/>
                  <p:cNvSpPr/>
                  <p:nvPr/>
                </p:nvSpPr>
                <p:spPr>
                  <a:xfrm>
                    <a:off x="6108953" y="2876664"/>
                    <a:ext cx="72008" cy="289422"/>
                  </a:xfrm>
                  <a:prstGeom prst="roundRect">
                    <a:avLst/>
                  </a:prstGeom>
                  <a:solidFill>
                    <a:srgbClr val="FFC000"/>
                  </a:solidFill>
                  <a:scene3d>
                    <a:camera prst="isometricOffAxis2Righ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מלבן מעוגל 46"/>
                  <p:cNvSpPr/>
                  <p:nvPr/>
                </p:nvSpPr>
                <p:spPr>
                  <a:xfrm flipH="1">
                    <a:off x="5951740" y="3249058"/>
                    <a:ext cx="45719" cy="336268"/>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מלבן מעוגל 47"/>
                  <p:cNvSpPr/>
                  <p:nvPr/>
                </p:nvSpPr>
                <p:spPr>
                  <a:xfrm>
                    <a:off x="6036484" y="1940057"/>
                    <a:ext cx="72008" cy="289423"/>
                  </a:xfrm>
                  <a:prstGeom prst="roundRect">
                    <a:avLst/>
                  </a:prstGeom>
                  <a:solidFill>
                    <a:srgbClr val="FFC000"/>
                  </a:solidFill>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0968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29254">
                    <a:off x="2217672" y="5115318"/>
                    <a:ext cx="773975" cy="75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53"/>
                <p:cNvSpPr txBox="1"/>
                <p:nvPr/>
              </p:nvSpPr>
              <p:spPr>
                <a:xfrm>
                  <a:off x="2187222" y="5836091"/>
                  <a:ext cx="4137148" cy="3698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u="sng" kern="0" dirty="0">
                      <a:solidFill>
                        <a:srgbClr val="1D4C72"/>
                      </a:solidFill>
                      <a:latin typeface="Arial" pitchFamily="34" charset="0"/>
                      <a:ea typeface="+mn-ea"/>
                      <a:cs typeface="Arial" pitchFamily="34" charset="0"/>
                    </a:rPr>
                    <a:t>יציאת תאי דם לבנים מכלי הדם אל הרקמות</a:t>
                  </a:r>
                </a:p>
              </p:txBody>
            </p:sp>
            <p:sp>
              <p:nvSpPr>
                <p:cNvPr id="55" name="TextBox 54"/>
                <p:cNvSpPr txBox="1"/>
                <p:nvPr/>
              </p:nvSpPr>
              <p:spPr>
                <a:xfrm>
                  <a:off x="912422" y="4799522"/>
                  <a:ext cx="1050956" cy="33811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נים דם</a:t>
                  </a:r>
                </a:p>
              </p:txBody>
            </p:sp>
            <p:sp>
              <p:nvSpPr>
                <p:cNvPr id="56" name="TextBox 55"/>
                <p:cNvSpPr txBox="1"/>
                <p:nvPr/>
              </p:nvSpPr>
              <p:spPr>
                <a:xfrm>
                  <a:off x="6578377" y="3129582"/>
                  <a:ext cx="1728839" cy="1323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תאי דם לבנים יוצאים מכלי הדם ו"בולעים" את החיידקים בתהליך פגוציטוזה</a:t>
                  </a:r>
                </a:p>
              </p:txBody>
            </p:sp>
            <p:cxnSp>
              <p:nvCxnSpPr>
                <p:cNvPr id="3" name="מחבר חץ ישר 2"/>
                <p:cNvCxnSpPr/>
                <p:nvPr/>
              </p:nvCxnSpPr>
              <p:spPr>
                <a:xfrm flipH="1" flipV="1">
                  <a:off x="5563935" y="3516906"/>
                  <a:ext cx="1096994" cy="222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מחבר חץ ישר 57"/>
                <p:cNvCxnSpPr/>
                <p:nvPr/>
              </p:nvCxnSpPr>
              <p:spPr>
                <a:xfrm flipH="1">
                  <a:off x="5503608" y="3872483"/>
                  <a:ext cx="1235112" cy="971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874630" y="1270742"/>
                  <a:ext cx="2876635" cy="33811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חיידקים חודרים דרך פצע בעור</a:t>
                  </a:r>
                </a:p>
              </p:txBody>
            </p:sp>
          </p:grpSp>
          <p:grpSp>
            <p:nvGrpSpPr>
              <p:cNvPr id="109606" name="קבוצה 1"/>
              <p:cNvGrpSpPr>
                <a:grpSpLocks/>
              </p:cNvGrpSpPr>
              <p:nvPr/>
            </p:nvGrpSpPr>
            <p:grpSpPr bwMode="auto">
              <a:xfrm>
                <a:off x="804469" y="2586288"/>
                <a:ext cx="6071787" cy="2962411"/>
                <a:chOff x="804469" y="2586288"/>
                <a:chExt cx="6071787" cy="2962411"/>
              </a:xfrm>
            </p:grpSpPr>
            <p:sp>
              <p:nvSpPr>
                <p:cNvPr id="67"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TextBox 68"/>
                <p:cNvSpPr txBox="1"/>
                <p:nvPr/>
              </p:nvSpPr>
              <p:spPr>
                <a:xfrm>
                  <a:off x="804469" y="2586692"/>
                  <a:ext cx="1728838" cy="33811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תאים ברקמות</a:t>
                  </a:r>
                </a:p>
              </p:txBody>
            </p:sp>
            <p:pic>
              <p:nvPicPr>
                <p:cNvPr id="109611"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66180">
                  <a:off x="4514889" y="4704991"/>
                  <a:ext cx="564114" cy="5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9585"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28608">
              <a:off x="5713413" y="4713288"/>
              <a:ext cx="5857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86" name="קבוצה 4"/>
            <p:cNvGrpSpPr>
              <a:grpSpLocks/>
            </p:cNvGrpSpPr>
            <p:nvPr/>
          </p:nvGrpSpPr>
          <p:grpSpPr bwMode="auto">
            <a:xfrm>
              <a:off x="3094620" y="4767679"/>
              <a:ext cx="847495" cy="393537"/>
              <a:chOff x="7524328" y="4193438"/>
              <a:chExt cx="847495" cy="494413"/>
            </a:xfrm>
          </p:grpSpPr>
          <p:sp>
            <p:nvSpPr>
              <p:cNvPr id="2" name="אליפסה 1"/>
              <p:cNvSpPr/>
              <p:nvPr/>
            </p:nvSpPr>
            <p:spPr>
              <a:xfrm>
                <a:off x="7524328" y="4193438"/>
                <a:ext cx="847495" cy="494413"/>
              </a:xfrm>
              <a:prstGeom prst="ellipse">
                <a:avLst/>
              </a:prstGeom>
              <a:solidFill>
                <a:schemeClr val="bg2">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5" name="אליפסה 64"/>
              <p:cNvSpPr/>
              <p:nvPr/>
            </p:nvSpPr>
            <p:spPr bwMode="auto">
              <a:xfrm>
                <a:off x="7882661" y="4300805"/>
                <a:ext cx="269889" cy="27320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9587" name="קבוצה 65"/>
            <p:cNvGrpSpPr>
              <a:grpSpLocks/>
            </p:cNvGrpSpPr>
            <p:nvPr/>
          </p:nvGrpSpPr>
          <p:grpSpPr bwMode="auto">
            <a:xfrm>
              <a:off x="5006501" y="4069721"/>
              <a:ext cx="689234" cy="1163262"/>
              <a:chOff x="7723880" y="3375672"/>
              <a:chExt cx="689234" cy="1461444"/>
            </a:xfrm>
          </p:grpSpPr>
          <p:sp>
            <p:nvSpPr>
              <p:cNvPr id="71" name="אליפסה 70"/>
              <p:cNvSpPr/>
              <p:nvPr/>
            </p:nvSpPr>
            <p:spPr>
              <a:xfrm>
                <a:off x="7723880" y="3375672"/>
                <a:ext cx="689234" cy="1461444"/>
              </a:xfrm>
              <a:custGeom>
                <a:avLst/>
                <a:gdLst>
                  <a:gd name="connsiteX0" fmla="*/ 0 w 922760"/>
                  <a:gd name="connsiteY0" fmla="*/ 256173 h 512345"/>
                  <a:gd name="connsiteX1" fmla="*/ 461380 w 922760"/>
                  <a:gd name="connsiteY1" fmla="*/ 0 h 512345"/>
                  <a:gd name="connsiteX2" fmla="*/ 922760 w 922760"/>
                  <a:gd name="connsiteY2" fmla="*/ 256173 h 512345"/>
                  <a:gd name="connsiteX3" fmla="*/ 461380 w 922760"/>
                  <a:gd name="connsiteY3" fmla="*/ 512346 h 512345"/>
                  <a:gd name="connsiteX4" fmla="*/ 0 w 922760"/>
                  <a:gd name="connsiteY4" fmla="*/ 256173 h 512345"/>
                  <a:gd name="connsiteX0" fmla="*/ 1399 w 924159"/>
                  <a:gd name="connsiteY0" fmla="*/ 727660 h 983833"/>
                  <a:gd name="connsiteX1" fmla="*/ 591366 w 924159"/>
                  <a:gd name="connsiteY1" fmla="*/ 0 h 983833"/>
                  <a:gd name="connsiteX2" fmla="*/ 924159 w 924159"/>
                  <a:gd name="connsiteY2" fmla="*/ 727660 h 983833"/>
                  <a:gd name="connsiteX3" fmla="*/ 462779 w 924159"/>
                  <a:gd name="connsiteY3" fmla="*/ 983833 h 983833"/>
                  <a:gd name="connsiteX4" fmla="*/ 1399 w 924159"/>
                  <a:gd name="connsiteY4" fmla="*/ 727660 h 983833"/>
                  <a:gd name="connsiteX0" fmla="*/ 183 w 922943"/>
                  <a:gd name="connsiteY0" fmla="*/ 733253 h 989426"/>
                  <a:gd name="connsiteX1" fmla="*/ 408173 w 922943"/>
                  <a:gd name="connsiteY1" fmla="*/ 414165 h 989426"/>
                  <a:gd name="connsiteX2" fmla="*/ 590150 w 922943"/>
                  <a:gd name="connsiteY2" fmla="*/ 5593 h 989426"/>
                  <a:gd name="connsiteX3" fmla="*/ 922943 w 922943"/>
                  <a:gd name="connsiteY3" fmla="*/ 733253 h 989426"/>
                  <a:gd name="connsiteX4" fmla="*/ 461563 w 922943"/>
                  <a:gd name="connsiteY4" fmla="*/ 989426 h 989426"/>
                  <a:gd name="connsiteX5" fmla="*/ 183 w 922943"/>
                  <a:gd name="connsiteY5" fmla="*/ 733253 h 989426"/>
                  <a:gd name="connsiteX0" fmla="*/ 183 w 930757"/>
                  <a:gd name="connsiteY0" fmla="*/ 727884 h 984057"/>
                  <a:gd name="connsiteX1" fmla="*/ 408173 w 930757"/>
                  <a:gd name="connsiteY1" fmla="*/ 408796 h 984057"/>
                  <a:gd name="connsiteX2" fmla="*/ 590150 w 930757"/>
                  <a:gd name="connsiteY2" fmla="*/ 224 h 984057"/>
                  <a:gd name="connsiteX3" fmla="*/ 622485 w 930757"/>
                  <a:gd name="connsiteY3" fmla="*/ 465947 h 984057"/>
                  <a:gd name="connsiteX4" fmla="*/ 922943 w 930757"/>
                  <a:gd name="connsiteY4" fmla="*/ 727884 h 984057"/>
                  <a:gd name="connsiteX5" fmla="*/ 461563 w 930757"/>
                  <a:gd name="connsiteY5" fmla="*/ 984057 h 984057"/>
                  <a:gd name="connsiteX6" fmla="*/ 183 w 930757"/>
                  <a:gd name="connsiteY6" fmla="*/ 727884 h 984057"/>
                  <a:gd name="connsiteX0" fmla="*/ 183 w 930796"/>
                  <a:gd name="connsiteY0" fmla="*/ 925708 h 1181881"/>
                  <a:gd name="connsiteX1" fmla="*/ 408173 w 930796"/>
                  <a:gd name="connsiteY1" fmla="*/ 606620 h 1181881"/>
                  <a:gd name="connsiteX2" fmla="*/ 590150 w 930796"/>
                  <a:gd name="connsiteY2" fmla="*/ 198048 h 1181881"/>
                  <a:gd name="connsiteX3" fmla="*/ 579623 w 930796"/>
                  <a:gd name="connsiteY3" fmla="*/ 20835 h 1181881"/>
                  <a:gd name="connsiteX4" fmla="*/ 622485 w 930796"/>
                  <a:gd name="connsiteY4" fmla="*/ 663771 h 1181881"/>
                  <a:gd name="connsiteX5" fmla="*/ 922943 w 930796"/>
                  <a:gd name="connsiteY5" fmla="*/ 925708 h 1181881"/>
                  <a:gd name="connsiteX6" fmla="*/ 461563 w 930796"/>
                  <a:gd name="connsiteY6" fmla="*/ 1181881 h 1181881"/>
                  <a:gd name="connsiteX7" fmla="*/ 183 w 930796"/>
                  <a:gd name="connsiteY7" fmla="*/ 925708 h 1181881"/>
                  <a:gd name="connsiteX0" fmla="*/ 183 w 930796"/>
                  <a:gd name="connsiteY0" fmla="*/ 920873 h 1177046"/>
                  <a:gd name="connsiteX1" fmla="*/ 408173 w 930796"/>
                  <a:gd name="connsiteY1" fmla="*/ 601785 h 1177046"/>
                  <a:gd name="connsiteX2" fmla="*/ 451034 w 930796"/>
                  <a:gd name="connsiteY2" fmla="*/ 173163 h 1177046"/>
                  <a:gd name="connsiteX3" fmla="*/ 590150 w 930796"/>
                  <a:gd name="connsiteY3" fmla="*/ 193213 h 1177046"/>
                  <a:gd name="connsiteX4" fmla="*/ 579623 w 930796"/>
                  <a:gd name="connsiteY4" fmla="*/ 16000 h 1177046"/>
                  <a:gd name="connsiteX5" fmla="*/ 622485 w 930796"/>
                  <a:gd name="connsiteY5" fmla="*/ 658936 h 1177046"/>
                  <a:gd name="connsiteX6" fmla="*/ 922943 w 930796"/>
                  <a:gd name="connsiteY6" fmla="*/ 920873 h 1177046"/>
                  <a:gd name="connsiteX7" fmla="*/ 461563 w 930796"/>
                  <a:gd name="connsiteY7" fmla="*/ 1177046 h 1177046"/>
                  <a:gd name="connsiteX8" fmla="*/ 183 w 930796"/>
                  <a:gd name="connsiteY8" fmla="*/ 920873 h 1177046"/>
                  <a:gd name="connsiteX0" fmla="*/ 183 w 930744"/>
                  <a:gd name="connsiteY0" fmla="*/ 905641 h 1161814"/>
                  <a:gd name="connsiteX1" fmla="*/ 408173 w 930744"/>
                  <a:gd name="connsiteY1" fmla="*/ 586553 h 1161814"/>
                  <a:gd name="connsiteX2" fmla="*/ 451034 w 930744"/>
                  <a:gd name="connsiteY2" fmla="*/ 157931 h 1161814"/>
                  <a:gd name="connsiteX3" fmla="*/ 590150 w 930744"/>
                  <a:gd name="connsiteY3" fmla="*/ 177981 h 1161814"/>
                  <a:gd name="connsiteX4" fmla="*/ 579623 w 930744"/>
                  <a:gd name="connsiteY4" fmla="*/ 768 h 1161814"/>
                  <a:gd name="connsiteX5" fmla="*/ 736784 w 930744"/>
                  <a:gd name="connsiteY5" fmla="*/ 200793 h 1161814"/>
                  <a:gd name="connsiteX6" fmla="*/ 622485 w 930744"/>
                  <a:gd name="connsiteY6" fmla="*/ 643704 h 1161814"/>
                  <a:gd name="connsiteX7" fmla="*/ 922943 w 930744"/>
                  <a:gd name="connsiteY7" fmla="*/ 905641 h 1161814"/>
                  <a:gd name="connsiteX8" fmla="*/ 461563 w 930744"/>
                  <a:gd name="connsiteY8" fmla="*/ 1161814 h 1161814"/>
                  <a:gd name="connsiteX9" fmla="*/ 183 w 930744"/>
                  <a:gd name="connsiteY9" fmla="*/ 905641 h 1161814"/>
                  <a:gd name="connsiteX0" fmla="*/ 183 w 930744"/>
                  <a:gd name="connsiteY0" fmla="*/ 906381 h 1162554"/>
                  <a:gd name="connsiteX1" fmla="*/ 408173 w 930744"/>
                  <a:gd name="connsiteY1" fmla="*/ 587293 h 1162554"/>
                  <a:gd name="connsiteX2" fmla="*/ 451034 w 930744"/>
                  <a:gd name="connsiteY2" fmla="*/ 158671 h 1162554"/>
                  <a:gd name="connsiteX3" fmla="*/ 533000 w 930744"/>
                  <a:gd name="connsiteY3" fmla="*/ 92996 h 1162554"/>
                  <a:gd name="connsiteX4" fmla="*/ 579623 w 930744"/>
                  <a:gd name="connsiteY4" fmla="*/ 1508 h 1162554"/>
                  <a:gd name="connsiteX5" fmla="*/ 736784 w 930744"/>
                  <a:gd name="connsiteY5" fmla="*/ 201533 h 1162554"/>
                  <a:gd name="connsiteX6" fmla="*/ 622485 w 930744"/>
                  <a:gd name="connsiteY6" fmla="*/ 644444 h 1162554"/>
                  <a:gd name="connsiteX7" fmla="*/ 922943 w 930744"/>
                  <a:gd name="connsiteY7" fmla="*/ 906381 h 1162554"/>
                  <a:gd name="connsiteX8" fmla="*/ 461563 w 930744"/>
                  <a:gd name="connsiteY8" fmla="*/ 1162554 h 1162554"/>
                  <a:gd name="connsiteX9" fmla="*/ 183 w 930744"/>
                  <a:gd name="connsiteY9" fmla="*/ 906381 h 1162554"/>
                  <a:gd name="connsiteX0" fmla="*/ 473 w 731009"/>
                  <a:gd name="connsiteY0" fmla="*/ 906381 h 1162554"/>
                  <a:gd name="connsiteX1" fmla="*/ 208438 w 731009"/>
                  <a:gd name="connsiteY1" fmla="*/ 587293 h 1162554"/>
                  <a:gd name="connsiteX2" fmla="*/ 251299 w 731009"/>
                  <a:gd name="connsiteY2" fmla="*/ 158671 h 1162554"/>
                  <a:gd name="connsiteX3" fmla="*/ 333265 w 731009"/>
                  <a:gd name="connsiteY3" fmla="*/ 92996 h 1162554"/>
                  <a:gd name="connsiteX4" fmla="*/ 379888 w 731009"/>
                  <a:gd name="connsiteY4" fmla="*/ 1508 h 1162554"/>
                  <a:gd name="connsiteX5" fmla="*/ 537049 w 731009"/>
                  <a:gd name="connsiteY5" fmla="*/ 201533 h 1162554"/>
                  <a:gd name="connsiteX6" fmla="*/ 422750 w 731009"/>
                  <a:gd name="connsiteY6" fmla="*/ 644444 h 1162554"/>
                  <a:gd name="connsiteX7" fmla="*/ 723208 w 731009"/>
                  <a:gd name="connsiteY7" fmla="*/ 906381 h 1162554"/>
                  <a:gd name="connsiteX8" fmla="*/ 261828 w 731009"/>
                  <a:gd name="connsiteY8" fmla="*/ 1162554 h 1162554"/>
                  <a:gd name="connsiteX9" fmla="*/ 473 w 731009"/>
                  <a:gd name="connsiteY9" fmla="*/ 906381 h 1162554"/>
                  <a:gd name="connsiteX0" fmla="*/ 473 w 566942"/>
                  <a:gd name="connsiteY0" fmla="*/ 906381 h 1162579"/>
                  <a:gd name="connsiteX1" fmla="*/ 208438 w 566942"/>
                  <a:gd name="connsiteY1" fmla="*/ 587293 h 1162579"/>
                  <a:gd name="connsiteX2" fmla="*/ 251299 w 566942"/>
                  <a:gd name="connsiteY2" fmla="*/ 158671 h 1162579"/>
                  <a:gd name="connsiteX3" fmla="*/ 333265 w 566942"/>
                  <a:gd name="connsiteY3" fmla="*/ 92996 h 1162579"/>
                  <a:gd name="connsiteX4" fmla="*/ 379888 w 566942"/>
                  <a:gd name="connsiteY4" fmla="*/ 1508 h 1162579"/>
                  <a:gd name="connsiteX5" fmla="*/ 537049 w 566942"/>
                  <a:gd name="connsiteY5" fmla="*/ 201533 h 1162579"/>
                  <a:gd name="connsiteX6" fmla="*/ 422750 w 566942"/>
                  <a:gd name="connsiteY6" fmla="*/ 644444 h 1162579"/>
                  <a:gd name="connsiteX7" fmla="*/ 551758 w 566942"/>
                  <a:gd name="connsiteY7" fmla="*/ 892094 h 1162579"/>
                  <a:gd name="connsiteX8" fmla="*/ 261828 w 566942"/>
                  <a:gd name="connsiteY8" fmla="*/ 1162554 h 1162579"/>
                  <a:gd name="connsiteX9" fmla="*/ 473 w 566942"/>
                  <a:gd name="connsiteY9" fmla="*/ 906381 h 1162579"/>
                  <a:gd name="connsiteX0" fmla="*/ 473 w 689234"/>
                  <a:gd name="connsiteY0" fmla="*/ 906381 h 1162554"/>
                  <a:gd name="connsiteX1" fmla="*/ 208438 w 689234"/>
                  <a:gd name="connsiteY1" fmla="*/ 587293 h 1162554"/>
                  <a:gd name="connsiteX2" fmla="*/ 251299 w 689234"/>
                  <a:gd name="connsiteY2" fmla="*/ 158671 h 1162554"/>
                  <a:gd name="connsiteX3" fmla="*/ 333265 w 689234"/>
                  <a:gd name="connsiteY3" fmla="*/ 92996 h 1162554"/>
                  <a:gd name="connsiteX4" fmla="*/ 379888 w 689234"/>
                  <a:gd name="connsiteY4" fmla="*/ 1508 h 1162554"/>
                  <a:gd name="connsiteX5" fmla="*/ 537049 w 689234"/>
                  <a:gd name="connsiteY5" fmla="*/ 201533 h 1162554"/>
                  <a:gd name="connsiteX6" fmla="*/ 422750 w 689234"/>
                  <a:gd name="connsiteY6" fmla="*/ 644444 h 1162554"/>
                  <a:gd name="connsiteX7" fmla="*/ 680346 w 689234"/>
                  <a:gd name="connsiteY7" fmla="*/ 906381 h 1162554"/>
                  <a:gd name="connsiteX8" fmla="*/ 261828 w 689234"/>
                  <a:gd name="connsiteY8" fmla="*/ 1162554 h 1162554"/>
                  <a:gd name="connsiteX9" fmla="*/ 473 w 689234"/>
                  <a:gd name="connsiteY9" fmla="*/ 906381 h 1162554"/>
                  <a:gd name="connsiteX0" fmla="*/ 473 w 689234"/>
                  <a:gd name="connsiteY0" fmla="*/ 907089 h 1163262"/>
                  <a:gd name="connsiteX1" fmla="*/ 208438 w 689234"/>
                  <a:gd name="connsiteY1" fmla="*/ 588001 h 1163262"/>
                  <a:gd name="connsiteX2" fmla="*/ 251299 w 689234"/>
                  <a:gd name="connsiteY2" fmla="*/ 159379 h 1163262"/>
                  <a:gd name="connsiteX3" fmla="*/ 261827 w 689234"/>
                  <a:gd name="connsiteY3" fmla="*/ 65129 h 1163262"/>
                  <a:gd name="connsiteX4" fmla="*/ 379888 w 689234"/>
                  <a:gd name="connsiteY4" fmla="*/ 2216 h 1163262"/>
                  <a:gd name="connsiteX5" fmla="*/ 537049 w 689234"/>
                  <a:gd name="connsiteY5" fmla="*/ 202241 h 1163262"/>
                  <a:gd name="connsiteX6" fmla="*/ 422750 w 689234"/>
                  <a:gd name="connsiteY6" fmla="*/ 645152 h 1163262"/>
                  <a:gd name="connsiteX7" fmla="*/ 680346 w 689234"/>
                  <a:gd name="connsiteY7" fmla="*/ 907089 h 1163262"/>
                  <a:gd name="connsiteX8" fmla="*/ 261828 w 689234"/>
                  <a:gd name="connsiteY8" fmla="*/ 1163262 h 1163262"/>
                  <a:gd name="connsiteX9" fmla="*/ 473 w 689234"/>
                  <a:gd name="connsiteY9" fmla="*/ 907089 h 1163262"/>
                  <a:gd name="connsiteX0" fmla="*/ 473 w 689234"/>
                  <a:gd name="connsiteY0" fmla="*/ 907089 h 1163262"/>
                  <a:gd name="connsiteX1" fmla="*/ 208438 w 689234"/>
                  <a:gd name="connsiteY1" fmla="*/ 588001 h 1163262"/>
                  <a:gd name="connsiteX2" fmla="*/ 251299 w 689234"/>
                  <a:gd name="connsiteY2" fmla="*/ 159379 h 1163262"/>
                  <a:gd name="connsiteX3" fmla="*/ 304689 w 689234"/>
                  <a:gd name="connsiteY3" fmla="*/ 65129 h 1163262"/>
                  <a:gd name="connsiteX4" fmla="*/ 379888 w 689234"/>
                  <a:gd name="connsiteY4" fmla="*/ 2216 h 1163262"/>
                  <a:gd name="connsiteX5" fmla="*/ 537049 w 689234"/>
                  <a:gd name="connsiteY5" fmla="*/ 202241 h 1163262"/>
                  <a:gd name="connsiteX6" fmla="*/ 422750 w 689234"/>
                  <a:gd name="connsiteY6" fmla="*/ 645152 h 1163262"/>
                  <a:gd name="connsiteX7" fmla="*/ 680346 w 689234"/>
                  <a:gd name="connsiteY7" fmla="*/ 907089 h 1163262"/>
                  <a:gd name="connsiteX8" fmla="*/ 261828 w 689234"/>
                  <a:gd name="connsiteY8" fmla="*/ 1163262 h 1163262"/>
                  <a:gd name="connsiteX9" fmla="*/ 473 w 689234"/>
                  <a:gd name="connsiteY9" fmla="*/ 907089 h 116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234" h="1163262">
                    <a:moveTo>
                      <a:pt x="473" y="907089"/>
                    </a:moveTo>
                    <a:cubicBezTo>
                      <a:pt x="-8425" y="811212"/>
                      <a:pt x="110110" y="709278"/>
                      <a:pt x="208438" y="588001"/>
                    </a:cubicBezTo>
                    <a:cubicBezTo>
                      <a:pt x="297867" y="487195"/>
                      <a:pt x="220970" y="227474"/>
                      <a:pt x="251299" y="159379"/>
                    </a:cubicBezTo>
                    <a:cubicBezTo>
                      <a:pt x="281628" y="91284"/>
                      <a:pt x="283258" y="91323"/>
                      <a:pt x="304689" y="65129"/>
                    </a:cubicBezTo>
                    <a:cubicBezTo>
                      <a:pt x="326120" y="38935"/>
                      <a:pt x="379262" y="-11111"/>
                      <a:pt x="379888" y="2216"/>
                    </a:cubicBezTo>
                    <a:cubicBezTo>
                      <a:pt x="380515" y="15543"/>
                      <a:pt x="529905" y="95085"/>
                      <a:pt x="537049" y="202241"/>
                    </a:cubicBezTo>
                    <a:cubicBezTo>
                      <a:pt x="544193" y="309397"/>
                      <a:pt x="367911" y="537202"/>
                      <a:pt x="422750" y="645152"/>
                    </a:cubicBezTo>
                    <a:cubicBezTo>
                      <a:pt x="477589" y="753102"/>
                      <a:pt x="740504" y="820737"/>
                      <a:pt x="680346" y="907089"/>
                    </a:cubicBezTo>
                    <a:cubicBezTo>
                      <a:pt x="620188" y="993441"/>
                      <a:pt x="375140" y="1163262"/>
                      <a:pt x="261828" y="1163262"/>
                    </a:cubicBezTo>
                    <a:cubicBezTo>
                      <a:pt x="148516" y="1163262"/>
                      <a:pt x="9371" y="1002966"/>
                      <a:pt x="473" y="907089"/>
                    </a:cubicBezTo>
                    <a:close/>
                  </a:path>
                </a:pathLst>
              </a:custGeom>
              <a:solidFill>
                <a:schemeClr val="bg2">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2" name="אליפסה 71"/>
              <p:cNvSpPr/>
              <p:nvPr/>
            </p:nvSpPr>
            <p:spPr bwMode="auto">
              <a:xfrm>
                <a:off x="7880159" y="3990979"/>
                <a:ext cx="214324" cy="526470"/>
              </a:xfrm>
              <a:custGeom>
                <a:avLst/>
                <a:gdLst>
                  <a:gd name="connsiteX0" fmla="*/ 0 w 269875"/>
                  <a:gd name="connsiteY0" fmla="*/ 109301 h 218602"/>
                  <a:gd name="connsiteX1" fmla="*/ 134938 w 269875"/>
                  <a:gd name="connsiteY1" fmla="*/ 0 h 218602"/>
                  <a:gd name="connsiteX2" fmla="*/ 269876 w 269875"/>
                  <a:gd name="connsiteY2" fmla="*/ 109301 h 218602"/>
                  <a:gd name="connsiteX3" fmla="*/ 134938 w 269875"/>
                  <a:gd name="connsiteY3" fmla="*/ 218602 h 218602"/>
                  <a:gd name="connsiteX4" fmla="*/ 0 w 269875"/>
                  <a:gd name="connsiteY4" fmla="*/ 109301 h 218602"/>
                  <a:gd name="connsiteX0" fmla="*/ 245 w 270121"/>
                  <a:gd name="connsiteY0" fmla="*/ 180739 h 290040"/>
                  <a:gd name="connsiteX1" fmla="*/ 163758 w 270121"/>
                  <a:gd name="connsiteY1" fmla="*/ 0 h 290040"/>
                  <a:gd name="connsiteX2" fmla="*/ 270121 w 270121"/>
                  <a:gd name="connsiteY2" fmla="*/ 180739 h 290040"/>
                  <a:gd name="connsiteX3" fmla="*/ 135183 w 270121"/>
                  <a:gd name="connsiteY3" fmla="*/ 290040 h 290040"/>
                  <a:gd name="connsiteX4" fmla="*/ 245 w 270121"/>
                  <a:gd name="connsiteY4" fmla="*/ 180739 h 290040"/>
                  <a:gd name="connsiteX0" fmla="*/ 158 w 212884"/>
                  <a:gd name="connsiteY0" fmla="*/ 180777 h 290143"/>
                  <a:gd name="connsiteX1" fmla="*/ 163671 w 212884"/>
                  <a:gd name="connsiteY1" fmla="*/ 38 h 290143"/>
                  <a:gd name="connsiteX2" fmla="*/ 212884 w 212884"/>
                  <a:gd name="connsiteY2" fmla="*/ 166489 h 290143"/>
                  <a:gd name="connsiteX3" fmla="*/ 135096 w 212884"/>
                  <a:gd name="connsiteY3" fmla="*/ 290078 h 290143"/>
                  <a:gd name="connsiteX4" fmla="*/ 158 w 212884"/>
                  <a:gd name="connsiteY4" fmla="*/ 180777 h 290143"/>
                  <a:gd name="connsiteX0" fmla="*/ 177 w 284341"/>
                  <a:gd name="connsiteY0" fmla="*/ 180777 h 290143"/>
                  <a:gd name="connsiteX1" fmla="*/ 163690 w 284341"/>
                  <a:gd name="connsiteY1" fmla="*/ 38 h 290143"/>
                  <a:gd name="connsiteX2" fmla="*/ 284341 w 284341"/>
                  <a:gd name="connsiteY2" fmla="*/ 166489 h 290143"/>
                  <a:gd name="connsiteX3" fmla="*/ 135115 w 284341"/>
                  <a:gd name="connsiteY3" fmla="*/ 290078 h 290143"/>
                  <a:gd name="connsiteX4" fmla="*/ 177 w 284341"/>
                  <a:gd name="connsiteY4" fmla="*/ 180777 h 290143"/>
                  <a:gd name="connsiteX0" fmla="*/ 382 w 284546"/>
                  <a:gd name="connsiteY0" fmla="*/ 309343 h 418740"/>
                  <a:gd name="connsiteX1" fmla="*/ 178182 w 284546"/>
                  <a:gd name="connsiteY1" fmla="*/ 17 h 418740"/>
                  <a:gd name="connsiteX2" fmla="*/ 284546 w 284546"/>
                  <a:gd name="connsiteY2" fmla="*/ 295055 h 418740"/>
                  <a:gd name="connsiteX3" fmla="*/ 135320 w 284546"/>
                  <a:gd name="connsiteY3" fmla="*/ 418644 h 418740"/>
                  <a:gd name="connsiteX4" fmla="*/ 382 w 284546"/>
                  <a:gd name="connsiteY4" fmla="*/ 309343 h 418740"/>
                  <a:gd name="connsiteX0" fmla="*/ 343 w 213070"/>
                  <a:gd name="connsiteY0" fmla="*/ 309343 h 418740"/>
                  <a:gd name="connsiteX1" fmla="*/ 178143 w 213070"/>
                  <a:gd name="connsiteY1" fmla="*/ 17 h 418740"/>
                  <a:gd name="connsiteX2" fmla="*/ 213070 w 213070"/>
                  <a:gd name="connsiteY2" fmla="*/ 295055 h 418740"/>
                  <a:gd name="connsiteX3" fmla="*/ 135281 w 213070"/>
                  <a:gd name="connsiteY3" fmla="*/ 418644 h 418740"/>
                  <a:gd name="connsiteX4" fmla="*/ 343 w 213070"/>
                  <a:gd name="connsiteY4" fmla="*/ 309343 h 41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70" h="418740">
                    <a:moveTo>
                      <a:pt x="343" y="309343"/>
                    </a:moveTo>
                    <a:cubicBezTo>
                      <a:pt x="7487" y="239572"/>
                      <a:pt x="142688" y="2398"/>
                      <a:pt x="178143" y="17"/>
                    </a:cubicBezTo>
                    <a:cubicBezTo>
                      <a:pt x="213598" y="-2364"/>
                      <a:pt x="213070" y="234690"/>
                      <a:pt x="213070" y="295055"/>
                    </a:cubicBezTo>
                    <a:cubicBezTo>
                      <a:pt x="213070" y="355420"/>
                      <a:pt x="170736" y="416263"/>
                      <a:pt x="135281" y="418644"/>
                    </a:cubicBezTo>
                    <a:cubicBezTo>
                      <a:pt x="99826" y="421025"/>
                      <a:pt x="-6801" y="379114"/>
                      <a:pt x="343" y="309343"/>
                    </a:cubicBezTo>
                    <a:close/>
                  </a:path>
                </a:pathLst>
              </a:cu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9588" name="קבוצה 72"/>
            <p:cNvGrpSpPr>
              <a:grpSpLocks/>
            </p:cNvGrpSpPr>
            <p:nvPr/>
          </p:nvGrpSpPr>
          <p:grpSpPr bwMode="auto">
            <a:xfrm>
              <a:off x="4732473" y="3084048"/>
              <a:ext cx="930958" cy="985679"/>
              <a:chOff x="7521632" y="4037753"/>
              <a:chExt cx="930958" cy="799359"/>
            </a:xfrm>
          </p:grpSpPr>
          <p:sp>
            <p:nvSpPr>
              <p:cNvPr id="74" name="אליפסה 73"/>
              <p:cNvSpPr/>
              <p:nvPr/>
            </p:nvSpPr>
            <p:spPr>
              <a:xfrm>
                <a:off x="7521632" y="4037753"/>
                <a:ext cx="930958" cy="799359"/>
              </a:xfrm>
              <a:custGeom>
                <a:avLst/>
                <a:gdLst>
                  <a:gd name="connsiteX0" fmla="*/ 0 w 922760"/>
                  <a:gd name="connsiteY0" fmla="*/ 396853 h 793706"/>
                  <a:gd name="connsiteX1" fmla="*/ 461380 w 922760"/>
                  <a:gd name="connsiteY1" fmla="*/ 0 h 793706"/>
                  <a:gd name="connsiteX2" fmla="*/ 922760 w 922760"/>
                  <a:gd name="connsiteY2" fmla="*/ 396853 h 793706"/>
                  <a:gd name="connsiteX3" fmla="*/ 461380 w 922760"/>
                  <a:gd name="connsiteY3" fmla="*/ 793706 h 793706"/>
                  <a:gd name="connsiteX4" fmla="*/ 0 w 922760"/>
                  <a:gd name="connsiteY4" fmla="*/ 396853 h 793706"/>
                  <a:gd name="connsiteX0" fmla="*/ 0 w 922760"/>
                  <a:gd name="connsiteY0" fmla="*/ 197470 h 594323"/>
                  <a:gd name="connsiteX1" fmla="*/ 461380 w 922760"/>
                  <a:gd name="connsiteY1" fmla="*/ 642 h 594323"/>
                  <a:gd name="connsiteX2" fmla="*/ 922760 w 922760"/>
                  <a:gd name="connsiteY2" fmla="*/ 197470 h 594323"/>
                  <a:gd name="connsiteX3" fmla="*/ 461380 w 922760"/>
                  <a:gd name="connsiteY3" fmla="*/ 594323 h 594323"/>
                  <a:gd name="connsiteX4" fmla="*/ 0 w 922760"/>
                  <a:gd name="connsiteY4" fmla="*/ 197470 h 594323"/>
                  <a:gd name="connsiteX0" fmla="*/ 0 w 922760"/>
                  <a:gd name="connsiteY0" fmla="*/ 276428 h 673281"/>
                  <a:gd name="connsiteX1" fmla="*/ 461380 w 922760"/>
                  <a:gd name="connsiteY1" fmla="*/ 79600 h 673281"/>
                  <a:gd name="connsiteX2" fmla="*/ 922760 w 922760"/>
                  <a:gd name="connsiteY2" fmla="*/ 276428 h 673281"/>
                  <a:gd name="connsiteX3" fmla="*/ 461380 w 922760"/>
                  <a:gd name="connsiteY3" fmla="*/ 673281 h 673281"/>
                  <a:gd name="connsiteX4" fmla="*/ 0 w 922760"/>
                  <a:gd name="connsiteY4" fmla="*/ 276428 h 673281"/>
                  <a:gd name="connsiteX0" fmla="*/ 0 w 922760"/>
                  <a:gd name="connsiteY0" fmla="*/ 265048 h 661901"/>
                  <a:gd name="connsiteX1" fmla="*/ 461380 w 922760"/>
                  <a:gd name="connsiteY1" fmla="*/ 68220 h 661901"/>
                  <a:gd name="connsiteX2" fmla="*/ 922760 w 922760"/>
                  <a:gd name="connsiteY2" fmla="*/ 265048 h 661901"/>
                  <a:gd name="connsiteX3" fmla="*/ 461380 w 922760"/>
                  <a:gd name="connsiteY3" fmla="*/ 661901 h 661901"/>
                  <a:gd name="connsiteX4" fmla="*/ 0 w 922760"/>
                  <a:gd name="connsiteY4" fmla="*/ 265048 h 661901"/>
                  <a:gd name="connsiteX0" fmla="*/ 8926 w 931686"/>
                  <a:gd name="connsiteY0" fmla="*/ 447408 h 844261"/>
                  <a:gd name="connsiteX1" fmla="*/ 188657 w 931686"/>
                  <a:gd name="connsiteY1" fmla="*/ 3512 h 844261"/>
                  <a:gd name="connsiteX2" fmla="*/ 470306 w 931686"/>
                  <a:gd name="connsiteY2" fmla="*/ 250580 h 844261"/>
                  <a:gd name="connsiteX3" fmla="*/ 931686 w 931686"/>
                  <a:gd name="connsiteY3" fmla="*/ 447408 h 844261"/>
                  <a:gd name="connsiteX4" fmla="*/ 470306 w 931686"/>
                  <a:gd name="connsiteY4" fmla="*/ 844261 h 844261"/>
                  <a:gd name="connsiteX5" fmla="*/ 8926 w 931686"/>
                  <a:gd name="connsiteY5" fmla="*/ 447408 h 844261"/>
                  <a:gd name="connsiteX0" fmla="*/ 8926 w 936834"/>
                  <a:gd name="connsiteY0" fmla="*/ 447087 h 843940"/>
                  <a:gd name="connsiteX1" fmla="*/ 188657 w 936834"/>
                  <a:gd name="connsiteY1" fmla="*/ 3191 h 843940"/>
                  <a:gd name="connsiteX2" fmla="*/ 470306 w 936834"/>
                  <a:gd name="connsiteY2" fmla="*/ 250259 h 843940"/>
                  <a:gd name="connsiteX3" fmla="*/ 703007 w 936834"/>
                  <a:gd name="connsiteY3" fmla="*/ 303228 h 843940"/>
                  <a:gd name="connsiteX4" fmla="*/ 931686 w 936834"/>
                  <a:gd name="connsiteY4" fmla="*/ 447087 h 843940"/>
                  <a:gd name="connsiteX5" fmla="*/ 470306 w 936834"/>
                  <a:gd name="connsiteY5" fmla="*/ 843940 h 843940"/>
                  <a:gd name="connsiteX6" fmla="*/ 8926 w 936834"/>
                  <a:gd name="connsiteY6" fmla="*/ 447087 h 843940"/>
                  <a:gd name="connsiteX0" fmla="*/ 8926 w 938061"/>
                  <a:gd name="connsiteY0" fmla="*/ 503354 h 900207"/>
                  <a:gd name="connsiteX1" fmla="*/ 188657 w 938061"/>
                  <a:gd name="connsiteY1" fmla="*/ 59458 h 900207"/>
                  <a:gd name="connsiteX2" fmla="*/ 470306 w 938061"/>
                  <a:gd name="connsiteY2" fmla="*/ 306526 h 900207"/>
                  <a:gd name="connsiteX3" fmla="*/ 745870 w 938061"/>
                  <a:gd name="connsiteY3" fmla="*/ 2308 h 900207"/>
                  <a:gd name="connsiteX4" fmla="*/ 931686 w 938061"/>
                  <a:gd name="connsiteY4" fmla="*/ 503354 h 900207"/>
                  <a:gd name="connsiteX5" fmla="*/ 470306 w 938061"/>
                  <a:gd name="connsiteY5" fmla="*/ 900207 h 900207"/>
                  <a:gd name="connsiteX6" fmla="*/ 8926 w 938061"/>
                  <a:gd name="connsiteY6" fmla="*/ 503354 h 900207"/>
                  <a:gd name="connsiteX0" fmla="*/ 8926 w 938061"/>
                  <a:gd name="connsiteY0" fmla="*/ 503502 h 900355"/>
                  <a:gd name="connsiteX1" fmla="*/ 188657 w 938061"/>
                  <a:gd name="connsiteY1" fmla="*/ 59606 h 900355"/>
                  <a:gd name="connsiteX2" fmla="*/ 302957 w 938061"/>
                  <a:gd name="connsiteY2" fmla="*/ 188196 h 900355"/>
                  <a:gd name="connsiteX3" fmla="*/ 470306 w 938061"/>
                  <a:gd name="connsiteY3" fmla="*/ 306674 h 900355"/>
                  <a:gd name="connsiteX4" fmla="*/ 745870 w 938061"/>
                  <a:gd name="connsiteY4" fmla="*/ 2456 h 900355"/>
                  <a:gd name="connsiteX5" fmla="*/ 931686 w 938061"/>
                  <a:gd name="connsiteY5" fmla="*/ 503502 h 900355"/>
                  <a:gd name="connsiteX6" fmla="*/ 470306 w 938061"/>
                  <a:gd name="connsiteY6" fmla="*/ 900355 h 900355"/>
                  <a:gd name="connsiteX7" fmla="*/ 8926 w 938061"/>
                  <a:gd name="connsiteY7" fmla="*/ 503502 h 900355"/>
                  <a:gd name="connsiteX0" fmla="*/ 8926 w 938061"/>
                  <a:gd name="connsiteY0" fmla="*/ 503555 h 900408"/>
                  <a:gd name="connsiteX1" fmla="*/ 188657 w 938061"/>
                  <a:gd name="connsiteY1" fmla="*/ 59659 h 900408"/>
                  <a:gd name="connsiteX2" fmla="*/ 260095 w 938061"/>
                  <a:gd name="connsiteY2" fmla="*/ 231111 h 900408"/>
                  <a:gd name="connsiteX3" fmla="*/ 470306 w 938061"/>
                  <a:gd name="connsiteY3" fmla="*/ 306727 h 900408"/>
                  <a:gd name="connsiteX4" fmla="*/ 745870 w 938061"/>
                  <a:gd name="connsiteY4" fmla="*/ 2509 h 900408"/>
                  <a:gd name="connsiteX5" fmla="*/ 931686 w 938061"/>
                  <a:gd name="connsiteY5" fmla="*/ 503555 h 900408"/>
                  <a:gd name="connsiteX6" fmla="*/ 470306 w 938061"/>
                  <a:gd name="connsiteY6" fmla="*/ 900408 h 900408"/>
                  <a:gd name="connsiteX7" fmla="*/ 8926 w 938061"/>
                  <a:gd name="connsiteY7" fmla="*/ 503555 h 900408"/>
                  <a:gd name="connsiteX0" fmla="*/ 2696 w 931831"/>
                  <a:gd name="connsiteY0" fmla="*/ 508530 h 905383"/>
                  <a:gd name="connsiteX1" fmla="*/ 282440 w 931831"/>
                  <a:gd name="connsiteY1" fmla="*/ 7484 h 905383"/>
                  <a:gd name="connsiteX2" fmla="*/ 253865 w 931831"/>
                  <a:gd name="connsiteY2" fmla="*/ 236086 h 905383"/>
                  <a:gd name="connsiteX3" fmla="*/ 464076 w 931831"/>
                  <a:gd name="connsiteY3" fmla="*/ 311702 h 905383"/>
                  <a:gd name="connsiteX4" fmla="*/ 739640 w 931831"/>
                  <a:gd name="connsiteY4" fmla="*/ 7484 h 905383"/>
                  <a:gd name="connsiteX5" fmla="*/ 925456 w 931831"/>
                  <a:gd name="connsiteY5" fmla="*/ 508530 h 905383"/>
                  <a:gd name="connsiteX6" fmla="*/ 464076 w 931831"/>
                  <a:gd name="connsiteY6" fmla="*/ 905383 h 905383"/>
                  <a:gd name="connsiteX7" fmla="*/ 2696 w 931831"/>
                  <a:gd name="connsiteY7" fmla="*/ 508530 h 905383"/>
                  <a:gd name="connsiteX0" fmla="*/ 2696 w 930958"/>
                  <a:gd name="connsiteY0" fmla="*/ 588824 h 985677"/>
                  <a:gd name="connsiteX1" fmla="*/ 282440 w 930958"/>
                  <a:gd name="connsiteY1" fmla="*/ 87778 h 985677"/>
                  <a:gd name="connsiteX2" fmla="*/ 253865 w 930958"/>
                  <a:gd name="connsiteY2" fmla="*/ 316380 h 985677"/>
                  <a:gd name="connsiteX3" fmla="*/ 464076 w 930958"/>
                  <a:gd name="connsiteY3" fmla="*/ 391996 h 985677"/>
                  <a:gd name="connsiteX4" fmla="*/ 711065 w 930958"/>
                  <a:gd name="connsiteY4" fmla="*/ 2053 h 985677"/>
                  <a:gd name="connsiteX5" fmla="*/ 925456 w 930958"/>
                  <a:gd name="connsiteY5" fmla="*/ 588824 h 985677"/>
                  <a:gd name="connsiteX6" fmla="*/ 464076 w 930958"/>
                  <a:gd name="connsiteY6" fmla="*/ 985677 h 985677"/>
                  <a:gd name="connsiteX7" fmla="*/ 2696 w 930958"/>
                  <a:gd name="connsiteY7" fmla="*/ 588824 h 9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958" h="985677">
                    <a:moveTo>
                      <a:pt x="2696" y="588824"/>
                    </a:moveTo>
                    <a:cubicBezTo>
                      <a:pt x="-27577" y="439174"/>
                      <a:pt x="205543" y="120583"/>
                      <a:pt x="282440" y="87778"/>
                    </a:cubicBezTo>
                    <a:cubicBezTo>
                      <a:pt x="331445" y="35227"/>
                      <a:pt x="206924" y="275202"/>
                      <a:pt x="253865" y="316380"/>
                    </a:cubicBezTo>
                    <a:cubicBezTo>
                      <a:pt x="300807" y="357558"/>
                      <a:pt x="387876" y="444384"/>
                      <a:pt x="464076" y="391996"/>
                    </a:cubicBezTo>
                    <a:cubicBezTo>
                      <a:pt x="540276" y="339608"/>
                      <a:pt x="634168" y="-30752"/>
                      <a:pt x="711065" y="2053"/>
                    </a:cubicBezTo>
                    <a:cubicBezTo>
                      <a:pt x="787962" y="34858"/>
                      <a:pt x="964240" y="498705"/>
                      <a:pt x="925456" y="588824"/>
                    </a:cubicBezTo>
                    <a:cubicBezTo>
                      <a:pt x="886673" y="678943"/>
                      <a:pt x="718889" y="985677"/>
                      <a:pt x="464076" y="985677"/>
                    </a:cubicBezTo>
                    <a:cubicBezTo>
                      <a:pt x="209263" y="985677"/>
                      <a:pt x="32969" y="738474"/>
                      <a:pt x="2696" y="588824"/>
                    </a:cubicBezTo>
                    <a:close/>
                  </a:path>
                </a:pathLst>
              </a:custGeom>
              <a:solidFill>
                <a:schemeClr val="bg2">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5" name="אליפסה 74"/>
              <p:cNvSpPr/>
              <p:nvPr/>
            </p:nvSpPr>
            <p:spPr bwMode="auto">
              <a:xfrm>
                <a:off x="7850334" y="4369243"/>
                <a:ext cx="269889" cy="27547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8" name="מלבן 7"/>
            <p:cNvSpPr/>
            <p:nvPr/>
          </p:nvSpPr>
          <p:spPr>
            <a:xfrm>
              <a:off x="2524216" y="1827702"/>
              <a:ext cx="4408721" cy="238098"/>
            </a:xfrm>
            <a:custGeom>
              <a:avLst/>
              <a:gdLst>
                <a:gd name="connsiteX0" fmla="*/ 0 w 4409820"/>
                <a:gd name="connsiteY0" fmla="*/ 0 h 230241"/>
                <a:gd name="connsiteX1" fmla="*/ 4409820 w 4409820"/>
                <a:gd name="connsiteY1" fmla="*/ 0 h 230241"/>
                <a:gd name="connsiteX2" fmla="*/ 4409820 w 4409820"/>
                <a:gd name="connsiteY2" fmla="*/ 230241 h 230241"/>
                <a:gd name="connsiteX3" fmla="*/ 0 w 4409820"/>
                <a:gd name="connsiteY3" fmla="*/ 230241 h 230241"/>
                <a:gd name="connsiteX4" fmla="*/ 0 w 4409820"/>
                <a:gd name="connsiteY4" fmla="*/ 0 h 230241"/>
                <a:gd name="connsiteX0" fmla="*/ 0 w 4409820"/>
                <a:gd name="connsiteY0" fmla="*/ 0 h 230241"/>
                <a:gd name="connsiteX1" fmla="*/ 4409820 w 4409820"/>
                <a:gd name="connsiteY1" fmla="*/ 0 h 230241"/>
                <a:gd name="connsiteX2" fmla="*/ 4409820 w 4409820"/>
                <a:gd name="connsiteY2" fmla="*/ 230241 h 230241"/>
                <a:gd name="connsiteX3" fmla="*/ 404813 w 4409820"/>
                <a:gd name="connsiteY3" fmla="*/ 119063 h 230241"/>
                <a:gd name="connsiteX4" fmla="*/ 0 w 4409820"/>
                <a:gd name="connsiteY4" fmla="*/ 230241 h 230241"/>
                <a:gd name="connsiteX5" fmla="*/ 0 w 4409820"/>
                <a:gd name="connsiteY5" fmla="*/ 0 h 230241"/>
                <a:gd name="connsiteX0" fmla="*/ 0 w 4409820"/>
                <a:gd name="connsiteY0" fmla="*/ 0 h 234474"/>
                <a:gd name="connsiteX1" fmla="*/ 4409820 w 4409820"/>
                <a:gd name="connsiteY1" fmla="*/ 0 h 234474"/>
                <a:gd name="connsiteX2" fmla="*/ 4409820 w 4409820"/>
                <a:gd name="connsiteY2" fmla="*/ 230241 h 234474"/>
                <a:gd name="connsiteX3" fmla="*/ 762000 w 4409820"/>
                <a:gd name="connsiteY3" fmla="*/ 176213 h 234474"/>
                <a:gd name="connsiteX4" fmla="*/ 404813 w 4409820"/>
                <a:gd name="connsiteY4" fmla="*/ 119063 h 234474"/>
                <a:gd name="connsiteX5" fmla="*/ 0 w 4409820"/>
                <a:gd name="connsiteY5" fmla="*/ 230241 h 234474"/>
                <a:gd name="connsiteX6" fmla="*/ 0 w 4409820"/>
                <a:gd name="connsiteY6" fmla="*/ 0 h 234474"/>
                <a:gd name="connsiteX0" fmla="*/ 0 w 4409820"/>
                <a:gd name="connsiteY0" fmla="*/ 0 h 241930"/>
                <a:gd name="connsiteX1" fmla="*/ 4409820 w 4409820"/>
                <a:gd name="connsiteY1" fmla="*/ 0 h 241930"/>
                <a:gd name="connsiteX2" fmla="*/ 4409820 w 4409820"/>
                <a:gd name="connsiteY2" fmla="*/ 230241 h 241930"/>
                <a:gd name="connsiteX3" fmla="*/ 1090613 w 4409820"/>
                <a:gd name="connsiteY3" fmla="*/ 204787 h 241930"/>
                <a:gd name="connsiteX4" fmla="*/ 762000 w 4409820"/>
                <a:gd name="connsiteY4" fmla="*/ 176213 h 241930"/>
                <a:gd name="connsiteX5" fmla="*/ 404813 w 4409820"/>
                <a:gd name="connsiteY5" fmla="*/ 119063 h 241930"/>
                <a:gd name="connsiteX6" fmla="*/ 0 w 4409820"/>
                <a:gd name="connsiteY6" fmla="*/ 230241 h 241930"/>
                <a:gd name="connsiteX7" fmla="*/ 0 w 4409820"/>
                <a:gd name="connsiteY7" fmla="*/ 0 h 241930"/>
                <a:gd name="connsiteX0" fmla="*/ 0 w 4409820"/>
                <a:gd name="connsiteY0" fmla="*/ 0 h 236067"/>
                <a:gd name="connsiteX1" fmla="*/ 4409820 w 4409820"/>
                <a:gd name="connsiteY1" fmla="*/ 0 h 236067"/>
                <a:gd name="connsiteX2" fmla="*/ 4409820 w 4409820"/>
                <a:gd name="connsiteY2" fmla="*/ 230241 h 236067"/>
                <a:gd name="connsiteX3" fmla="*/ 1376363 w 4409820"/>
                <a:gd name="connsiteY3" fmla="*/ 133349 h 236067"/>
                <a:gd name="connsiteX4" fmla="*/ 1090613 w 4409820"/>
                <a:gd name="connsiteY4" fmla="*/ 204787 h 236067"/>
                <a:gd name="connsiteX5" fmla="*/ 762000 w 4409820"/>
                <a:gd name="connsiteY5" fmla="*/ 176213 h 236067"/>
                <a:gd name="connsiteX6" fmla="*/ 404813 w 4409820"/>
                <a:gd name="connsiteY6" fmla="*/ 119063 h 236067"/>
                <a:gd name="connsiteX7" fmla="*/ 0 w 4409820"/>
                <a:gd name="connsiteY7" fmla="*/ 230241 h 236067"/>
                <a:gd name="connsiteX8" fmla="*/ 0 w 4409820"/>
                <a:gd name="connsiteY8" fmla="*/ 0 h 236067"/>
                <a:gd name="connsiteX0" fmla="*/ 0 w 4409820"/>
                <a:gd name="connsiteY0" fmla="*/ 0 h 232990"/>
                <a:gd name="connsiteX1" fmla="*/ 4409820 w 4409820"/>
                <a:gd name="connsiteY1" fmla="*/ 0 h 232990"/>
                <a:gd name="connsiteX2" fmla="*/ 4409820 w 4409820"/>
                <a:gd name="connsiteY2" fmla="*/ 230241 h 232990"/>
                <a:gd name="connsiteX3" fmla="*/ 2362200 w 4409820"/>
                <a:gd name="connsiteY3" fmla="*/ 90487 h 232990"/>
                <a:gd name="connsiteX4" fmla="*/ 1376363 w 4409820"/>
                <a:gd name="connsiteY4" fmla="*/ 133349 h 232990"/>
                <a:gd name="connsiteX5" fmla="*/ 1090613 w 4409820"/>
                <a:gd name="connsiteY5" fmla="*/ 204787 h 232990"/>
                <a:gd name="connsiteX6" fmla="*/ 762000 w 4409820"/>
                <a:gd name="connsiteY6" fmla="*/ 176213 h 232990"/>
                <a:gd name="connsiteX7" fmla="*/ 404813 w 4409820"/>
                <a:gd name="connsiteY7" fmla="*/ 119063 h 232990"/>
                <a:gd name="connsiteX8" fmla="*/ 0 w 4409820"/>
                <a:gd name="connsiteY8" fmla="*/ 230241 h 232990"/>
                <a:gd name="connsiteX9" fmla="*/ 0 w 4409820"/>
                <a:gd name="connsiteY9" fmla="*/ 0 h 232990"/>
                <a:gd name="connsiteX0" fmla="*/ 0 w 4409820"/>
                <a:gd name="connsiteY0" fmla="*/ 0 h 234681"/>
                <a:gd name="connsiteX1" fmla="*/ 4409820 w 4409820"/>
                <a:gd name="connsiteY1" fmla="*/ 0 h 234681"/>
                <a:gd name="connsiteX2" fmla="*/ 4409820 w 4409820"/>
                <a:gd name="connsiteY2" fmla="*/ 230241 h 234681"/>
                <a:gd name="connsiteX3" fmla="*/ 3105150 w 4409820"/>
                <a:gd name="connsiteY3" fmla="*/ 161925 h 234681"/>
                <a:gd name="connsiteX4" fmla="*/ 2362200 w 4409820"/>
                <a:gd name="connsiteY4" fmla="*/ 90487 h 234681"/>
                <a:gd name="connsiteX5" fmla="*/ 1376363 w 4409820"/>
                <a:gd name="connsiteY5" fmla="*/ 133349 h 234681"/>
                <a:gd name="connsiteX6" fmla="*/ 1090613 w 4409820"/>
                <a:gd name="connsiteY6" fmla="*/ 204787 h 234681"/>
                <a:gd name="connsiteX7" fmla="*/ 762000 w 4409820"/>
                <a:gd name="connsiteY7" fmla="*/ 176213 h 234681"/>
                <a:gd name="connsiteX8" fmla="*/ 404813 w 4409820"/>
                <a:gd name="connsiteY8" fmla="*/ 119063 h 234681"/>
                <a:gd name="connsiteX9" fmla="*/ 0 w 4409820"/>
                <a:gd name="connsiteY9" fmla="*/ 230241 h 234681"/>
                <a:gd name="connsiteX10" fmla="*/ 0 w 4409820"/>
                <a:gd name="connsiteY10" fmla="*/ 0 h 234681"/>
                <a:gd name="connsiteX0" fmla="*/ 0 w 4409820"/>
                <a:gd name="connsiteY0" fmla="*/ 0 h 237759"/>
                <a:gd name="connsiteX1" fmla="*/ 4409820 w 4409820"/>
                <a:gd name="connsiteY1" fmla="*/ 0 h 237759"/>
                <a:gd name="connsiteX2" fmla="*/ 4409820 w 4409820"/>
                <a:gd name="connsiteY2" fmla="*/ 230241 h 237759"/>
                <a:gd name="connsiteX3" fmla="*/ 4119563 w 4409820"/>
                <a:gd name="connsiteY3" fmla="*/ 147637 h 237759"/>
                <a:gd name="connsiteX4" fmla="*/ 3105150 w 4409820"/>
                <a:gd name="connsiteY4" fmla="*/ 161925 h 237759"/>
                <a:gd name="connsiteX5" fmla="*/ 2362200 w 4409820"/>
                <a:gd name="connsiteY5" fmla="*/ 90487 h 237759"/>
                <a:gd name="connsiteX6" fmla="*/ 1376363 w 4409820"/>
                <a:gd name="connsiteY6" fmla="*/ 133349 h 237759"/>
                <a:gd name="connsiteX7" fmla="*/ 1090613 w 4409820"/>
                <a:gd name="connsiteY7" fmla="*/ 204787 h 237759"/>
                <a:gd name="connsiteX8" fmla="*/ 762000 w 4409820"/>
                <a:gd name="connsiteY8" fmla="*/ 176213 h 237759"/>
                <a:gd name="connsiteX9" fmla="*/ 404813 w 4409820"/>
                <a:gd name="connsiteY9" fmla="*/ 119063 h 237759"/>
                <a:gd name="connsiteX10" fmla="*/ 0 w 4409820"/>
                <a:gd name="connsiteY10" fmla="*/ 230241 h 237759"/>
                <a:gd name="connsiteX11" fmla="*/ 0 w 4409820"/>
                <a:gd name="connsiteY11" fmla="*/ 0 h 23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9820" h="237759">
                  <a:moveTo>
                    <a:pt x="0" y="0"/>
                  </a:moveTo>
                  <a:lnTo>
                    <a:pt x="4409820" y="0"/>
                  </a:lnTo>
                  <a:lnTo>
                    <a:pt x="4409820" y="230241"/>
                  </a:lnTo>
                  <a:cubicBezTo>
                    <a:pt x="4361444" y="266754"/>
                    <a:pt x="4337008" y="159023"/>
                    <a:pt x="4119563" y="147637"/>
                  </a:cubicBezTo>
                  <a:cubicBezTo>
                    <a:pt x="3902118" y="136251"/>
                    <a:pt x="3398044" y="183356"/>
                    <a:pt x="3105150" y="161925"/>
                  </a:cubicBezTo>
                  <a:cubicBezTo>
                    <a:pt x="2812256" y="140494"/>
                    <a:pt x="2643187" y="90487"/>
                    <a:pt x="2362200" y="90487"/>
                  </a:cubicBezTo>
                  <a:cubicBezTo>
                    <a:pt x="2081213" y="90487"/>
                    <a:pt x="1588294" y="123824"/>
                    <a:pt x="1376363" y="133349"/>
                  </a:cubicBezTo>
                  <a:cubicBezTo>
                    <a:pt x="1164432" y="142874"/>
                    <a:pt x="1193007" y="209549"/>
                    <a:pt x="1090613" y="204787"/>
                  </a:cubicBezTo>
                  <a:cubicBezTo>
                    <a:pt x="988219" y="200025"/>
                    <a:pt x="873919" y="190500"/>
                    <a:pt x="762000" y="176213"/>
                  </a:cubicBezTo>
                  <a:cubicBezTo>
                    <a:pt x="650081" y="161926"/>
                    <a:pt x="531813" y="100533"/>
                    <a:pt x="404813" y="119063"/>
                  </a:cubicBezTo>
                  <a:lnTo>
                    <a:pt x="0" y="230241"/>
                  </a:lnTo>
                  <a:lnTo>
                    <a:pt x="0" y="0"/>
                  </a:lnTo>
                  <a:close/>
                </a:path>
              </a:pathLst>
            </a:custGeom>
            <a:solidFill>
              <a:schemeClr val="accent3">
                <a:lumMod val="20000"/>
                <a:lumOff val="8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 name="אליפסה 8"/>
            <p:cNvSpPr/>
            <p:nvPr/>
          </p:nvSpPr>
          <p:spPr>
            <a:xfrm>
              <a:off x="4797636" y="1707066"/>
              <a:ext cx="774741" cy="3317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7171" name="מחבר חץ ישר 7170"/>
            <p:cNvCxnSpPr/>
            <p:nvPr/>
          </p:nvCxnSpPr>
          <p:spPr>
            <a:xfrm flipH="1">
              <a:off x="5196120" y="1538809"/>
              <a:ext cx="0" cy="40794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bwMode="auto">
            <a:xfrm>
              <a:off x="804863" y="1775321"/>
              <a:ext cx="1728878" cy="3396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העור</a:t>
              </a:r>
            </a:p>
          </p:txBody>
        </p:sp>
      </p:grpSp>
      <p:sp>
        <p:nvSpPr>
          <p:cNvPr id="81" name="אליפסה 80"/>
          <p:cNvSpPr/>
          <p:nvPr/>
        </p:nvSpPr>
        <p:spPr bwMode="auto">
          <a:xfrm>
            <a:off x="4678363" y="4811713"/>
            <a:ext cx="485775" cy="11747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2" name="אליפסה 81"/>
          <p:cNvSpPr/>
          <p:nvPr/>
        </p:nvSpPr>
        <p:spPr bwMode="auto">
          <a:xfrm>
            <a:off x="3609975" y="4813300"/>
            <a:ext cx="487363" cy="13811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אליפסה 82"/>
          <p:cNvSpPr/>
          <p:nvPr/>
        </p:nvSpPr>
        <p:spPr bwMode="auto">
          <a:xfrm>
            <a:off x="2473325" y="4802188"/>
            <a:ext cx="485775" cy="1381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4" name="אליפסה 83"/>
          <p:cNvSpPr/>
          <p:nvPr/>
        </p:nvSpPr>
        <p:spPr bwMode="auto">
          <a:xfrm>
            <a:off x="6438900" y="5600700"/>
            <a:ext cx="346075" cy="11271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5" name="אליפסה 84"/>
          <p:cNvSpPr/>
          <p:nvPr/>
        </p:nvSpPr>
        <p:spPr bwMode="auto">
          <a:xfrm>
            <a:off x="5534025" y="5575300"/>
            <a:ext cx="485775" cy="13811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6" name="אליפסה 85"/>
          <p:cNvSpPr/>
          <p:nvPr/>
        </p:nvSpPr>
        <p:spPr bwMode="auto">
          <a:xfrm>
            <a:off x="6078538" y="4989513"/>
            <a:ext cx="485775" cy="1381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אליפסה 86"/>
          <p:cNvSpPr/>
          <p:nvPr/>
        </p:nvSpPr>
        <p:spPr bwMode="auto">
          <a:xfrm>
            <a:off x="4525963" y="5599113"/>
            <a:ext cx="485775" cy="1381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8" name="אליפסה 87"/>
          <p:cNvSpPr/>
          <p:nvPr/>
        </p:nvSpPr>
        <p:spPr bwMode="auto">
          <a:xfrm>
            <a:off x="3541713" y="5664200"/>
            <a:ext cx="312737" cy="7937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9" name="אליפסה 88"/>
          <p:cNvSpPr/>
          <p:nvPr/>
        </p:nvSpPr>
        <p:spPr bwMode="auto">
          <a:xfrm>
            <a:off x="2481263" y="5583238"/>
            <a:ext cx="487362" cy="1381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6"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66433BA-09E3-44AA-B16B-C983443BFC3F}" type="slidenum">
              <a:rPr lang="he-IL" sz="1200" smtClean="0">
                <a:solidFill>
                  <a:prstClr val="white">
                    <a:lumMod val="75000"/>
                  </a:prstClr>
                </a:solidFill>
              </a:rPr>
              <a:pPr fontAlgn="base">
                <a:spcBef>
                  <a:spcPct val="0"/>
                </a:spcBef>
                <a:spcAft>
                  <a:spcPct val="0"/>
                </a:spcAft>
                <a:defRPr/>
              </a:pPr>
              <a:t>12</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341313" y="16970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prstClr val="black"/>
                </a:solidFill>
                <a:latin typeface="Arial"/>
                <a:ea typeface="+mn-ea"/>
                <a:cs typeface="Arial"/>
              </a:rPr>
              <a:t>תשובה:   </a:t>
            </a:r>
          </a:p>
          <a:p>
            <a:pPr fontAlgn="auto">
              <a:spcBef>
                <a:spcPts val="0"/>
              </a:spcBef>
              <a:spcAft>
                <a:spcPts val="0"/>
              </a:spcAft>
              <a:defRPr/>
            </a:pPr>
            <a:r>
              <a:rPr lang="he-IL" sz="1800" kern="0" dirty="0">
                <a:solidFill>
                  <a:prstClr val="black"/>
                </a:solidFill>
                <a:latin typeface="Arial"/>
                <a:ea typeface="+mn-ea"/>
                <a:cs typeface="Arial"/>
              </a:rPr>
              <a:t>היתרון הוא שהגורם הזר מחוסל, לפני שהוא חודר לדם ומתפשט לכל אברי הגוף</a:t>
            </a:r>
            <a:r>
              <a:rPr lang="he-IL" sz="1800" kern="0" dirty="0">
                <a:solidFill>
                  <a:sysClr val="windowText" lastClr="000000">
                    <a:lumMod val="65000"/>
                    <a:lumOff val="35000"/>
                  </a:sysClr>
                </a:solidFill>
                <a:latin typeface="Arial"/>
                <a:ea typeface="+mn-ea"/>
                <a:cs typeface="Arial"/>
              </a:rPr>
              <a:t>.</a:t>
            </a:r>
          </a:p>
        </p:txBody>
      </p:sp>
      <p:sp>
        <p:nvSpPr>
          <p:cNvPr id="7" name="TextBox 6"/>
          <p:cNvSpPr txBox="1"/>
          <p:nvPr/>
        </p:nvSpPr>
        <p:spPr>
          <a:xfrm>
            <a:off x="214313" y="474663"/>
            <a:ext cx="8470900"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a:t>
            </a:r>
            <a:r>
              <a:rPr lang="he-IL" sz="1800" b="1" kern="0" dirty="0" smtClean="0">
                <a:solidFill>
                  <a:srgbClr val="1D4C72"/>
                </a:solidFill>
                <a:latin typeface="Arial" pitchFamily="34" charset="0"/>
                <a:ea typeface="+mn-ea"/>
                <a:cs typeface="Arial" pitchFamily="34" charset="0"/>
              </a:rPr>
              <a:t>2:</a:t>
            </a:r>
            <a:endParaRPr lang="he-IL" sz="1800" b="1"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F497D"/>
                </a:solidFill>
                <a:latin typeface="Arial" pitchFamily="34" charset="0"/>
                <a:ea typeface="+mn-ea"/>
                <a:cs typeface="Arial" pitchFamily="34" charset="0"/>
              </a:rPr>
              <a:t>מקצת תאי הדם הלבנים מסוגלים לצאת מצינורות הדם ולהגיע למקום </a:t>
            </a:r>
            <a:r>
              <a:rPr lang="he-IL" sz="1800" kern="0" dirty="0">
                <a:solidFill>
                  <a:srgbClr val="1F497D"/>
                </a:solidFill>
                <a:latin typeface="Arial" pitchFamily="34" charset="0"/>
                <a:cs typeface="Arial" pitchFamily="34" charset="0"/>
              </a:rPr>
              <a:t>שגורמי המחלה חדרו אליו</a:t>
            </a:r>
            <a:r>
              <a:rPr lang="he-IL" sz="1800" kern="0" dirty="0">
                <a:solidFill>
                  <a:srgbClr val="1F497D"/>
                </a:solidFill>
                <a:latin typeface="Arial" pitchFamily="34" charset="0"/>
                <a:ea typeface="+mn-ea"/>
                <a:cs typeface="Arial" pitchFamily="34" charset="0"/>
              </a:rPr>
              <a:t>, לדוגמה, לפצע בעור</a:t>
            </a:r>
            <a:r>
              <a:rPr lang="he-IL" sz="1800" kern="0" dirty="0">
                <a:solidFill>
                  <a:srgbClr val="1D4C72"/>
                </a:solidFill>
                <a:latin typeface="Arial" pitchFamily="34" charset="0"/>
                <a:ea typeface="+mn-ea"/>
                <a:cs typeface="Arial" pitchFamily="34" charset="0"/>
              </a:rPr>
              <a:t>. מהו היתרון בכך?</a:t>
            </a:r>
          </a:p>
        </p:txBody>
      </p:sp>
      <p:sp>
        <p:nvSpPr>
          <p:cNvPr id="9"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B26D4A7-D64F-44C9-9757-88F3AA332CED}" type="slidenum">
              <a:rPr lang="he-IL" sz="1200" smtClean="0">
                <a:solidFill>
                  <a:prstClr val="white">
                    <a:lumMod val="75000"/>
                  </a:prstClr>
                </a:solidFill>
              </a:rPr>
              <a:pPr fontAlgn="base">
                <a:spcBef>
                  <a:spcPct val="0"/>
                </a:spcBef>
                <a:spcAft>
                  <a:spcPct val="0"/>
                </a:spcAft>
                <a:defRPr/>
              </a:pPr>
              <a:t>13</a:t>
            </a:fld>
            <a:endParaRPr lang="he-IL" sz="1200" dirty="0" smtClean="0">
              <a:solidFill>
                <a:prstClr val="white">
                  <a:lumMod val="75000"/>
                </a:prstClr>
              </a:solidFill>
            </a:endParaRPr>
          </a:p>
        </p:txBody>
      </p:sp>
    </p:spTree>
    <p:extLst>
      <p:ext uri="{BB962C8B-B14F-4D97-AF65-F5344CB8AC3E}">
        <p14:creationId xmlns:p14="http://schemas.microsoft.com/office/powerpoint/2010/main" val="2902051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a:t>
            </a:r>
            <a:endParaRPr lang="he-IL" sz="1800" dirty="0" smtClean="0"/>
          </a:p>
        </p:txBody>
      </p:sp>
      <p:sp>
        <p:nvSpPr>
          <p:cNvPr id="8" name="TextBox 7"/>
          <p:cNvSpPr txBox="1"/>
          <p:nvPr/>
        </p:nvSpPr>
        <p:spPr>
          <a:xfrm>
            <a:off x="249238" y="442913"/>
            <a:ext cx="8469312" cy="147732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a:t>
            </a:r>
            <a:r>
              <a:rPr lang="he-IL" sz="1800" b="1" kern="0" dirty="0" smtClean="0">
                <a:solidFill>
                  <a:srgbClr val="1D4C72"/>
                </a:solidFill>
                <a:latin typeface="Arial" pitchFamily="34" charset="0"/>
                <a:ea typeface="+mn-ea"/>
                <a:cs typeface="Arial" pitchFamily="34" charset="0"/>
              </a:rPr>
              <a:t>3:</a:t>
            </a:r>
            <a:endParaRPr lang="he-IL" sz="1800" b="1"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smtClean="0">
                <a:solidFill>
                  <a:schemeClr val="tx2"/>
                </a:solidFill>
                <a:latin typeface="Arial" pitchFamily="34" charset="0"/>
                <a:ea typeface="+mn-ea"/>
                <a:cs typeface="Arial" pitchFamily="34" charset="0"/>
              </a:rPr>
              <a:t>תאי </a:t>
            </a:r>
            <a:r>
              <a:rPr lang="he-IL" sz="1800" kern="0" dirty="0">
                <a:solidFill>
                  <a:schemeClr val="tx2"/>
                </a:solidFill>
                <a:latin typeface="Arial" pitchFamily="34" charset="0"/>
                <a:ea typeface="+mn-ea"/>
                <a:cs typeface="Arial" pitchFamily="34" charset="0"/>
              </a:rPr>
              <a:t>הדם הלבנים הפגוציטים (יש תאי דם לבנים שאינם פגוציטים, נלמד עליהם בהמשך </a:t>
            </a:r>
          </a:p>
          <a:p>
            <a:pPr fontAlgn="auto">
              <a:spcBef>
                <a:spcPts val="0"/>
              </a:spcBef>
              <a:spcAft>
                <a:spcPts val="0"/>
              </a:spcAft>
              <a:defRPr/>
            </a:pPr>
            <a:r>
              <a:rPr lang="he-IL" sz="1800" kern="0" dirty="0" smtClean="0">
                <a:solidFill>
                  <a:schemeClr val="tx2"/>
                </a:solidFill>
                <a:latin typeface="Arial" pitchFamily="34" charset="0"/>
                <a:ea typeface="+mn-ea"/>
                <a:cs typeface="Arial" pitchFamily="34" charset="0"/>
              </a:rPr>
              <a:t>השיעור</a:t>
            </a:r>
            <a:r>
              <a:rPr lang="he-IL" sz="1800" kern="0" dirty="0">
                <a:solidFill>
                  <a:schemeClr val="tx2"/>
                </a:solidFill>
                <a:latin typeface="Arial" pitchFamily="34" charset="0"/>
                <a:ea typeface="+mn-ea"/>
                <a:cs typeface="Arial" pitchFamily="34" charset="0"/>
              </a:rPr>
              <a:t>) מבחינים בין תאי הגוף לבין תאים זרים.</a:t>
            </a:r>
          </a:p>
          <a:p>
            <a:pPr marL="285750" indent="-285750" fontAlgn="auto">
              <a:spcBef>
                <a:spcPts val="0"/>
              </a:spcBef>
              <a:spcAft>
                <a:spcPts val="0"/>
              </a:spcAft>
              <a:buFontTx/>
              <a:buChar char="-"/>
              <a:defRPr/>
            </a:pPr>
            <a:r>
              <a:rPr lang="he-IL" sz="1800" kern="0" dirty="0">
                <a:solidFill>
                  <a:schemeClr val="tx2"/>
                </a:solidFill>
                <a:latin typeface="Arial" pitchFamily="34" charset="0"/>
                <a:ea typeface="+mn-ea"/>
                <a:cs typeface="Arial" pitchFamily="34" charset="0"/>
              </a:rPr>
              <a:t>כיצד הם מבחינים בין התאים?</a:t>
            </a:r>
          </a:p>
          <a:p>
            <a:pPr marL="171450" indent="-171450" fontAlgn="auto">
              <a:spcBef>
                <a:spcPts val="0"/>
              </a:spcBef>
              <a:spcAft>
                <a:spcPts val="0"/>
              </a:spcAft>
              <a:buFontTx/>
              <a:buChar char="-"/>
              <a:defRPr/>
            </a:pPr>
            <a:r>
              <a:rPr lang="he-IL" sz="1800" kern="0" dirty="0">
                <a:solidFill>
                  <a:schemeClr val="tx2"/>
                </a:solidFill>
                <a:latin typeface="Arial" pitchFamily="34" charset="0"/>
                <a:ea typeface="+mn-ea"/>
                <a:cs typeface="Arial" pitchFamily="34" charset="0"/>
              </a:rPr>
              <a:t> מדוע ההבחנה הזאת הכרחית</a:t>
            </a:r>
            <a:r>
              <a:rPr lang="he-IL" sz="1800" kern="0" dirty="0" smtClean="0">
                <a:solidFill>
                  <a:schemeClr val="tx2"/>
                </a:solidFill>
                <a:latin typeface="Arial" pitchFamily="34" charset="0"/>
                <a:ea typeface="+mn-ea"/>
                <a:cs typeface="Arial" pitchFamily="34" charset="0"/>
              </a:rPr>
              <a:t>?</a:t>
            </a:r>
            <a:endParaRPr lang="he-IL" sz="1800" kern="0" dirty="0">
              <a:solidFill>
                <a:schemeClr val="tx2"/>
              </a:solidFill>
              <a:latin typeface="Arial" pitchFamily="34" charset="0"/>
              <a:ea typeface="+mn-ea"/>
              <a:cs typeface="Arial" pitchFamily="34" charset="0"/>
            </a:endParaRPr>
          </a:p>
        </p:txBody>
      </p:sp>
      <p:sp>
        <p:nvSpPr>
          <p:cNvPr id="14"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90D674-EEC8-4241-8702-014C9D1C6FC4}" type="slidenum">
              <a:rPr lang="he-IL" sz="1200" smtClean="0">
                <a:solidFill>
                  <a:prstClr val="white">
                    <a:lumMod val="75000"/>
                  </a:prstClr>
                </a:solidFill>
              </a:rPr>
              <a:pPr fontAlgn="base">
                <a:spcBef>
                  <a:spcPct val="0"/>
                </a:spcBef>
                <a:spcAft>
                  <a:spcPct val="0"/>
                </a:spcAft>
                <a:defRPr/>
              </a:pPr>
              <a:t>14</a:t>
            </a:fld>
            <a:endParaRPr lang="he-IL" sz="1200" dirty="0" smtClean="0">
              <a:solidFill>
                <a:prstClr val="white">
                  <a:lumMod val="75000"/>
                </a:prstClr>
              </a:solidFill>
            </a:endParaRPr>
          </a:p>
        </p:txBody>
      </p:sp>
      <p:grpSp>
        <p:nvGrpSpPr>
          <p:cNvPr id="27" name="קבוצה 26"/>
          <p:cNvGrpSpPr/>
          <p:nvPr/>
        </p:nvGrpSpPr>
        <p:grpSpPr>
          <a:xfrm>
            <a:off x="109537" y="1534219"/>
            <a:ext cx="4462463" cy="4566701"/>
            <a:chOff x="-96839" y="2132856"/>
            <a:chExt cx="4462463" cy="4566701"/>
          </a:xfrm>
        </p:grpSpPr>
        <p:sp>
          <p:nvSpPr>
            <p:cNvPr id="28" name="מלבן 2"/>
            <p:cNvSpPr>
              <a:spLocks noChangeArrowheads="1"/>
            </p:cNvSpPr>
            <p:nvPr/>
          </p:nvSpPr>
          <p:spPr bwMode="auto">
            <a:xfrm>
              <a:off x="-96839" y="6453336"/>
              <a:ext cx="4462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prstClr val="black"/>
                  </a:solidFill>
                </a:rPr>
                <a:t>Mariana Ruiz Villarreal (LadyofHats, Wikimedia commons)</a:t>
              </a:r>
            </a:p>
          </p:txBody>
        </p:sp>
        <p:grpSp>
          <p:nvGrpSpPr>
            <p:cNvPr id="29" name="קבוצה 28"/>
            <p:cNvGrpSpPr/>
            <p:nvPr/>
          </p:nvGrpSpPr>
          <p:grpSpPr>
            <a:xfrm>
              <a:off x="289077" y="2132856"/>
              <a:ext cx="3744761" cy="4345905"/>
              <a:chOff x="289077" y="2280319"/>
              <a:chExt cx="3744761" cy="4345905"/>
            </a:xfrm>
          </p:grpSpPr>
          <p:grpSp>
            <p:nvGrpSpPr>
              <p:cNvPr id="30" name="קבוצה 12"/>
              <p:cNvGrpSpPr>
                <a:grpSpLocks/>
              </p:cNvGrpSpPr>
              <p:nvPr/>
            </p:nvGrpSpPr>
            <p:grpSpPr bwMode="auto">
              <a:xfrm>
                <a:off x="592138" y="2280319"/>
                <a:ext cx="3441700" cy="4345905"/>
                <a:chOff x="-966832" y="2463631"/>
                <a:chExt cx="3440921" cy="4345310"/>
              </a:xfrm>
            </p:grpSpPr>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832" y="2463631"/>
                  <a:ext cx="3440921" cy="43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משולש ישר-זווית 33"/>
                <p:cNvSpPr/>
                <p:nvPr/>
              </p:nvSpPr>
              <p:spPr>
                <a:xfrm>
                  <a:off x="972654" y="3023274"/>
                  <a:ext cx="142843"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משולש ישר-זווית 34"/>
                <p:cNvSpPr/>
                <p:nvPr/>
              </p:nvSpPr>
              <p:spPr>
                <a:xfrm rot="60000">
                  <a:off x="734583" y="4549397"/>
                  <a:ext cx="146017"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משולש ישר-זווית 35"/>
                <p:cNvSpPr/>
                <p:nvPr/>
              </p:nvSpPr>
              <p:spPr>
                <a:xfrm>
                  <a:off x="486989" y="6464502"/>
                  <a:ext cx="142843"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1" name="מלבן 30"/>
              <p:cNvSpPr/>
              <p:nvPr/>
            </p:nvSpPr>
            <p:spPr>
              <a:xfrm>
                <a:off x="289077" y="5085184"/>
                <a:ext cx="1757211" cy="307777"/>
              </a:xfrm>
              <a:prstGeom prst="rect">
                <a:avLst/>
              </a:prstGeom>
            </p:spPr>
            <p:txBody>
              <a:bodyPr wrap="none">
                <a:spAutoFit/>
              </a:bodyPr>
              <a:lstStyle/>
              <a:p>
                <a:r>
                  <a:rPr lang="he-IL" sz="1400" b="1" kern="0" dirty="0" smtClean="0">
                    <a:solidFill>
                      <a:srgbClr val="1D4C72"/>
                    </a:solidFill>
                    <a:latin typeface="Arial" pitchFamily="34" charset="0"/>
                    <a:ea typeface="+mn-ea"/>
                    <a:cs typeface="Arial" pitchFamily="34" charset="0"/>
                  </a:rPr>
                  <a:t>נוצר שקע בקרום התא</a:t>
                </a:r>
                <a:endParaRPr lang="he-IL" sz="1400" b="1" dirty="0">
                  <a:solidFill>
                    <a:prstClr val="black"/>
                  </a:solidFill>
                </a:endParaRPr>
              </a:p>
            </p:txBody>
          </p:sp>
          <p:sp>
            <p:nvSpPr>
              <p:cNvPr id="32" name="מלבן 31"/>
              <p:cNvSpPr/>
              <p:nvPr/>
            </p:nvSpPr>
            <p:spPr>
              <a:xfrm>
                <a:off x="2006862" y="2532261"/>
                <a:ext cx="596638" cy="307777"/>
              </a:xfrm>
              <a:prstGeom prst="rect">
                <a:avLst/>
              </a:prstGeom>
            </p:spPr>
            <p:txBody>
              <a:bodyPr wrap="none">
                <a:spAutoFit/>
              </a:bodyPr>
              <a:lstStyle/>
              <a:p>
                <a:r>
                  <a:rPr lang="he-IL" sz="1400" b="1" kern="0" dirty="0" smtClean="0">
                    <a:solidFill>
                      <a:srgbClr val="1D4C72"/>
                    </a:solidFill>
                    <a:latin typeface="Arial" pitchFamily="34" charset="0"/>
                    <a:ea typeface="+mn-ea"/>
                    <a:cs typeface="Arial" pitchFamily="34" charset="0"/>
                  </a:rPr>
                  <a:t>חיידק</a:t>
                </a:r>
                <a:endParaRPr lang="he-IL" sz="1400" b="1" dirty="0">
                  <a:solidFill>
                    <a:prstClr val="black"/>
                  </a:solidFill>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הפגוציטים מבחינים בין תאים עצמיים לתאים זרים</a:t>
            </a:r>
            <a:endParaRPr lang="he-IL" sz="1800" dirty="0" smtClean="0"/>
          </a:p>
        </p:txBody>
      </p:sp>
      <p:sp>
        <p:nvSpPr>
          <p:cNvPr id="9" name="Rectangle 12"/>
          <p:cNvSpPr/>
          <p:nvPr/>
        </p:nvSpPr>
        <p:spPr>
          <a:xfrm>
            <a:off x="503237" y="2128614"/>
            <a:ext cx="8215313" cy="331661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sysClr val="windowText" lastClr="000000"/>
                </a:solidFill>
                <a:latin typeface="Arial"/>
                <a:ea typeface="+mn-ea"/>
                <a:cs typeface="Arial"/>
              </a:rPr>
              <a:t>תשובה:   </a:t>
            </a:r>
          </a:p>
          <a:p>
            <a:pPr fontAlgn="auto">
              <a:spcBef>
                <a:spcPts val="0"/>
              </a:spcBef>
              <a:spcAft>
                <a:spcPts val="0"/>
              </a:spcAft>
              <a:defRPr/>
            </a:pPr>
            <a:r>
              <a:rPr lang="he-IL" sz="1800" dirty="0" smtClean="0">
                <a:latin typeface="Arial"/>
                <a:ea typeface="+mn-ea"/>
                <a:cs typeface="Arial"/>
              </a:rPr>
              <a:t>הפגוציטים </a:t>
            </a:r>
            <a:r>
              <a:rPr lang="he-IL" sz="1800" dirty="0">
                <a:latin typeface="Arial"/>
                <a:ea typeface="+mn-ea"/>
                <a:cs typeface="Arial"/>
              </a:rPr>
              <a:t>מסוגלים להבחין בין תאים עצמיים לתאים זרים לפי חומרים הבולטים מקרומי  </a:t>
            </a:r>
          </a:p>
          <a:p>
            <a:pPr fontAlgn="auto">
              <a:spcBef>
                <a:spcPts val="0"/>
              </a:spcBef>
              <a:spcAft>
                <a:spcPts val="0"/>
              </a:spcAft>
              <a:defRPr/>
            </a:pPr>
            <a:r>
              <a:rPr lang="he-IL" sz="1800" dirty="0" smtClean="0">
                <a:latin typeface="Arial"/>
                <a:ea typeface="+mn-ea"/>
                <a:cs typeface="Arial"/>
              </a:rPr>
              <a:t>התאים</a:t>
            </a:r>
            <a:r>
              <a:rPr lang="he-IL" sz="1800" dirty="0">
                <a:latin typeface="Arial"/>
                <a:ea typeface="+mn-ea"/>
                <a:cs typeface="Arial"/>
              </a:rPr>
              <a:t>, השונים מן החומרים הבולטים מתאי הגוף.</a:t>
            </a:r>
          </a:p>
          <a:p>
            <a:pPr fontAlgn="auto">
              <a:spcBef>
                <a:spcPts val="0"/>
              </a:spcBef>
              <a:spcAft>
                <a:spcPts val="0"/>
              </a:spcAft>
              <a:defRPr/>
            </a:pPr>
            <a:endParaRPr lang="he-IL" sz="1800" dirty="0">
              <a:latin typeface="Arial"/>
              <a:ea typeface="+mn-ea"/>
              <a:cs typeface="Arial"/>
            </a:endParaRPr>
          </a:p>
          <a:p>
            <a:pPr fontAlgn="auto">
              <a:spcBef>
                <a:spcPts val="0"/>
              </a:spcBef>
              <a:spcAft>
                <a:spcPts val="0"/>
              </a:spcAft>
              <a:defRPr/>
            </a:pPr>
            <a:endParaRPr lang="he-IL" sz="1800" dirty="0" smtClean="0">
              <a:latin typeface="Arial"/>
              <a:ea typeface="+mn-ea"/>
              <a:cs typeface="Arial"/>
            </a:endParaRPr>
          </a:p>
          <a:p>
            <a:pPr fontAlgn="auto">
              <a:spcBef>
                <a:spcPts val="0"/>
              </a:spcBef>
              <a:spcAft>
                <a:spcPts val="0"/>
              </a:spcAft>
              <a:defRPr/>
            </a:pPr>
            <a:endParaRPr lang="he-IL" sz="1800" dirty="0">
              <a:latin typeface="Arial"/>
              <a:ea typeface="+mn-ea"/>
              <a:cs typeface="Arial"/>
            </a:endParaRPr>
          </a:p>
          <a:p>
            <a:pPr fontAlgn="auto">
              <a:spcBef>
                <a:spcPts val="0"/>
              </a:spcBef>
              <a:spcAft>
                <a:spcPts val="0"/>
              </a:spcAft>
              <a:defRPr/>
            </a:pPr>
            <a:endParaRPr lang="he-IL" sz="1800" dirty="0" smtClean="0">
              <a:latin typeface="Arial"/>
              <a:ea typeface="+mn-ea"/>
              <a:cs typeface="Arial"/>
            </a:endParaRPr>
          </a:p>
          <a:p>
            <a:pPr fontAlgn="auto">
              <a:spcBef>
                <a:spcPts val="0"/>
              </a:spcBef>
              <a:spcAft>
                <a:spcPts val="0"/>
              </a:spcAft>
              <a:defRPr/>
            </a:pPr>
            <a:endParaRPr lang="he-IL" sz="1800" dirty="0">
              <a:latin typeface="Arial"/>
              <a:ea typeface="+mn-ea"/>
              <a:cs typeface="Arial"/>
            </a:endParaRPr>
          </a:p>
          <a:p>
            <a:pPr fontAlgn="auto">
              <a:spcBef>
                <a:spcPts val="0"/>
              </a:spcBef>
              <a:spcAft>
                <a:spcPts val="0"/>
              </a:spcAft>
              <a:defRPr/>
            </a:pPr>
            <a:r>
              <a:rPr lang="he-IL" sz="1800" dirty="0">
                <a:latin typeface="Arial"/>
                <a:ea typeface="+mn-ea"/>
                <a:cs typeface="Arial"/>
              </a:rPr>
              <a:t>  </a:t>
            </a:r>
            <a:r>
              <a:rPr lang="he-IL" sz="1800" dirty="0" smtClean="0">
                <a:latin typeface="Arial"/>
                <a:ea typeface="+mn-ea"/>
                <a:cs typeface="Arial"/>
              </a:rPr>
              <a:t>כושר </a:t>
            </a:r>
            <a:r>
              <a:rPr lang="he-IL" sz="1800" dirty="0">
                <a:latin typeface="Arial"/>
                <a:ea typeface="+mn-ea"/>
                <a:cs typeface="Arial"/>
              </a:rPr>
              <a:t>ההבחנה הזה חיוני משום שהוא מונע "בליעת" תאי גוף עצמיים על ידי תאי הדם </a:t>
            </a:r>
          </a:p>
          <a:p>
            <a:pPr fontAlgn="auto">
              <a:spcBef>
                <a:spcPts val="0"/>
              </a:spcBef>
              <a:spcAft>
                <a:spcPts val="0"/>
              </a:spcAft>
              <a:defRPr/>
            </a:pPr>
            <a:r>
              <a:rPr lang="he-IL" sz="1800" dirty="0">
                <a:latin typeface="Arial"/>
                <a:ea typeface="+mn-ea"/>
                <a:cs typeface="Arial"/>
              </a:rPr>
              <a:t>  </a:t>
            </a:r>
            <a:r>
              <a:rPr lang="he-IL" sz="1800" dirty="0" smtClean="0">
                <a:latin typeface="Arial"/>
                <a:ea typeface="+mn-ea"/>
                <a:cs typeface="Arial"/>
              </a:rPr>
              <a:t>הלבנים.</a:t>
            </a:r>
            <a:endParaRPr lang="he-IL" sz="1800" dirty="0">
              <a:latin typeface="Arial"/>
              <a:ea typeface="+mn-ea"/>
              <a:cs typeface="Arial"/>
            </a:endParaRPr>
          </a:p>
        </p:txBody>
      </p:sp>
      <p:grpSp>
        <p:nvGrpSpPr>
          <p:cNvPr id="2" name="קבוצה 1"/>
          <p:cNvGrpSpPr/>
          <p:nvPr/>
        </p:nvGrpSpPr>
        <p:grpSpPr>
          <a:xfrm>
            <a:off x="4488862" y="3356992"/>
            <a:ext cx="1371600" cy="495347"/>
            <a:chOff x="2484438" y="4884739"/>
            <a:chExt cx="1371600" cy="495347"/>
          </a:xfrm>
        </p:grpSpPr>
        <p:grpSp>
          <p:nvGrpSpPr>
            <p:cNvPr id="108550" name="קבוצה 2"/>
            <p:cNvGrpSpPr>
              <a:grpSpLocks/>
            </p:cNvGrpSpPr>
            <p:nvPr/>
          </p:nvGrpSpPr>
          <p:grpSpPr bwMode="auto">
            <a:xfrm>
              <a:off x="2916238" y="4884739"/>
              <a:ext cx="939800" cy="495347"/>
              <a:chOff x="2195736" y="5301208"/>
              <a:chExt cx="940494" cy="494274"/>
            </a:xfrm>
          </p:grpSpPr>
          <p:pic>
            <p:nvPicPr>
              <p:cNvPr id="108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5301208"/>
                <a:ext cx="940494" cy="4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שולש ישר-זווית 9"/>
              <p:cNvSpPr/>
              <p:nvPr/>
            </p:nvSpPr>
            <p:spPr>
              <a:xfrm>
                <a:off x="2267226" y="5644924"/>
                <a:ext cx="144570" cy="107716"/>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cxnSp>
          <p:nvCxnSpPr>
            <p:cNvPr id="7" name="מחבר חץ ישר 6"/>
            <p:cNvCxnSpPr/>
            <p:nvPr/>
          </p:nvCxnSpPr>
          <p:spPr>
            <a:xfrm>
              <a:off x="2484438" y="5302822"/>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Slide Number Placeholder 8"/>
          <p:cNvSpPr>
            <a:spLocks noGrp="1"/>
          </p:cNvSpPr>
          <p:nvPr>
            <p:ph type="sldNum" sz="quarter" idx="12"/>
          </p:nvPr>
        </p:nvSpPr>
        <p:spPr bwMode="auto">
          <a:xfrm>
            <a:off x="2222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3BE9BA-3C50-4C56-AD82-10A88F01446A}" type="slidenum">
              <a:rPr lang="he-IL" sz="1200" smtClean="0">
                <a:solidFill>
                  <a:prstClr val="white">
                    <a:lumMod val="75000"/>
                  </a:prstClr>
                </a:solidFill>
              </a:rPr>
              <a:pPr fontAlgn="base">
                <a:spcBef>
                  <a:spcPct val="0"/>
                </a:spcBef>
                <a:spcAft>
                  <a:spcPct val="0"/>
                </a:spcAft>
                <a:defRPr/>
              </a:pPr>
              <a:t>15</a:t>
            </a:fld>
            <a:endParaRPr lang="he-IL" sz="1200" dirty="0" smtClean="0">
              <a:solidFill>
                <a:prstClr val="white">
                  <a:lumMod val="75000"/>
                </a:prstClr>
              </a:solidFill>
            </a:endParaRPr>
          </a:p>
        </p:txBody>
      </p:sp>
      <p:sp>
        <p:nvSpPr>
          <p:cNvPr id="13" name="TextBox 12"/>
          <p:cNvSpPr txBox="1"/>
          <p:nvPr/>
        </p:nvSpPr>
        <p:spPr>
          <a:xfrm>
            <a:off x="249238" y="442913"/>
            <a:ext cx="8469312" cy="147732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a:t>
            </a:r>
            <a:r>
              <a:rPr lang="he-IL" sz="1800" b="1" kern="0" dirty="0" smtClean="0">
                <a:solidFill>
                  <a:srgbClr val="1D4C72"/>
                </a:solidFill>
                <a:latin typeface="Arial" pitchFamily="34" charset="0"/>
                <a:ea typeface="+mn-ea"/>
                <a:cs typeface="Arial" pitchFamily="34" charset="0"/>
              </a:rPr>
              <a:t>3:</a:t>
            </a:r>
            <a:endParaRPr lang="he-IL" sz="1800" b="1"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smtClean="0">
                <a:solidFill>
                  <a:schemeClr val="tx2"/>
                </a:solidFill>
                <a:latin typeface="Arial" pitchFamily="34" charset="0"/>
                <a:ea typeface="+mn-ea"/>
                <a:cs typeface="Arial" pitchFamily="34" charset="0"/>
              </a:rPr>
              <a:t>תאי </a:t>
            </a:r>
            <a:r>
              <a:rPr lang="he-IL" sz="1800" kern="0" dirty="0">
                <a:solidFill>
                  <a:schemeClr val="tx2"/>
                </a:solidFill>
                <a:latin typeface="Arial" pitchFamily="34" charset="0"/>
                <a:ea typeface="+mn-ea"/>
                <a:cs typeface="Arial" pitchFamily="34" charset="0"/>
              </a:rPr>
              <a:t>הדם הלבנים הפגוציטים (יש תאי דם לבנים שאינם פגוציטים, נלמד עליהם בהמשך </a:t>
            </a:r>
          </a:p>
          <a:p>
            <a:pPr fontAlgn="auto">
              <a:spcBef>
                <a:spcPts val="0"/>
              </a:spcBef>
              <a:spcAft>
                <a:spcPts val="0"/>
              </a:spcAft>
              <a:defRPr/>
            </a:pPr>
            <a:r>
              <a:rPr lang="he-IL" sz="1800" kern="0" dirty="0" smtClean="0">
                <a:solidFill>
                  <a:schemeClr val="tx2"/>
                </a:solidFill>
                <a:latin typeface="Arial" pitchFamily="34" charset="0"/>
                <a:ea typeface="+mn-ea"/>
                <a:cs typeface="Arial" pitchFamily="34" charset="0"/>
              </a:rPr>
              <a:t>השיעור</a:t>
            </a:r>
            <a:r>
              <a:rPr lang="he-IL" sz="1800" kern="0" dirty="0">
                <a:solidFill>
                  <a:schemeClr val="tx2"/>
                </a:solidFill>
                <a:latin typeface="Arial" pitchFamily="34" charset="0"/>
                <a:ea typeface="+mn-ea"/>
                <a:cs typeface="Arial" pitchFamily="34" charset="0"/>
              </a:rPr>
              <a:t>) מבחינים בין תאי הגוף לבין תאים זרים.</a:t>
            </a:r>
          </a:p>
          <a:p>
            <a:pPr marL="285750" indent="-285750" fontAlgn="auto">
              <a:spcBef>
                <a:spcPts val="0"/>
              </a:spcBef>
              <a:spcAft>
                <a:spcPts val="0"/>
              </a:spcAft>
              <a:buFontTx/>
              <a:buChar char="-"/>
              <a:defRPr/>
            </a:pPr>
            <a:r>
              <a:rPr lang="he-IL" sz="1800" kern="0" dirty="0">
                <a:solidFill>
                  <a:schemeClr val="tx2"/>
                </a:solidFill>
                <a:latin typeface="Arial" pitchFamily="34" charset="0"/>
                <a:ea typeface="+mn-ea"/>
                <a:cs typeface="Arial" pitchFamily="34" charset="0"/>
              </a:rPr>
              <a:t>כיצד הם מבחינים בין התאים?</a:t>
            </a:r>
          </a:p>
          <a:p>
            <a:pPr marL="171450" indent="-171450" fontAlgn="auto">
              <a:spcBef>
                <a:spcPts val="0"/>
              </a:spcBef>
              <a:spcAft>
                <a:spcPts val="0"/>
              </a:spcAft>
              <a:buFontTx/>
              <a:buChar char="-"/>
              <a:defRPr/>
            </a:pPr>
            <a:r>
              <a:rPr lang="he-IL" sz="1800" kern="0" dirty="0">
                <a:solidFill>
                  <a:schemeClr val="tx2"/>
                </a:solidFill>
                <a:latin typeface="Arial" pitchFamily="34" charset="0"/>
                <a:ea typeface="+mn-ea"/>
                <a:cs typeface="Arial" pitchFamily="34" charset="0"/>
              </a:rPr>
              <a:t> מדוע ההבחנה הזאת הכרחית</a:t>
            </a:r>
            <a:r>
              <a:rPr lang="he-IL" sz="1800" kern="0" dirty="0" smtClean="0">
                <a:solidFill>
                  <a:schemeClr val="tx2"/>
                </a:solidFill>
                <a:latin typeface="Arial" pitchFamily="34" charset="0"/>
                <a:ea typeface="+mn-ea"/>
                <a:cs typeface="Arial" pitchFamily="34" charset="0"/>
              </a:rPr>
              <a:t>?</a:t>
            </a:r>
            <a:endParaRPr lang="he-IL" sz="1800" kern="0" dirty="0">
              <a:solidFill>
                <a:schemeClr val="tx2"/>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תגובת הדלקת</a:t>
            </a:r>
            <a:endParaRPr lang="he-IL" sz="1800" dirty="0" smtClean="0">
              <a:solidFill>
                <a:schemeClr val="accent6">
                  <a:lumMod val="50000"/>
                  <a:lumOff val="50000"/>
                </a:schemeClr>
              </a:solidFill>
            </a:endParaRPr>
          </a:p>
        </p:txBody>
      </p:sp>
      <p:sp>
        <p:nvSpPr>
          <p:cNvPr id="106500" name="TextBox 6"/>
          <p:cNvSpPr txBox="1">
            <a:spLocks noChangeArrowheads="1"/>
          </p:cNvSpPr>
          <p:nvPr/>
        </p:nvSpPr>
        <p:spPr bwMode="auto">
          <a:xfrm>
            <a:off x="223838" y="523875"/>
            <a:ext cx="8470900" cy="2616200"/>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sz="1800" dirty="0">
                <a:solidFill>
                  <a:srgbClr val="000000"/>
                </a:solidFill>
                <a:latin typeface="Arial" pitchFamily="34" charset="0"/>
                <a:cs typeface="Arial" pitchFamily="34" charset="0"/>
              </a:rPr>
              <a:t>קו ההגנה השני מבוסס בעיקר על תגובת הדלקת.</a:t>
            </a:r>
          </a:p>
          <a:p>
            <a:pPr>
              <a:defRPr/>
            </a:pPr>
            <a:r>
              <a:rPr lang="he-IL" sz="1800" dirty="0">
                <a:solidFill>
                  <a:srgbClr val="000000"/>
                </a:solidFill>
                <a:latin typeface="Arial" pitchFamily="34" charset="0"/>
                <a:cs typeface="Arial" pitchFamily="34" charset="0"/>
              </a:rPr>
              <a:t>תגובת הדלקת מתבטאת </a:t>
            </a:r>
            <a:r>
              <a:rPr lang="he-IL" sz="1800" dirty="0">
                <a:latin typeface="Arial" pitchFamily="34" charset="0"/>
                <a:cs typeface="Arial" pitchFamily="34" charset="0"/>
              </a:rPr>
              <a:t>בכך שהאזור הפגוע מתנפח, נעשה אדום, ונוצרת בו תחושת כאב.</a:t>
            </a:r>
          </a:p>
          <a:p>
            <a:pPr>
              <a:defRPr/>
            </a:pPr>
            <a:r>
              <a:rPr lang="he-IL" sz="1800" dirty="0">
                <a:latin typeface="Arial" pitchFamily="34" charset="0"/>
                <a:cs typeface="Arial" pitchFamily="34" charset="0"/>
              </a:rPr>
              <a:t>ההתנפחות נגרמת עקב התרחבות נימי הדם באזור הפגוע, ודליפת נוזלים לרקמה, כמו כן, נמשכים לאזור תאי דם לבנים פגוציטים התוקפים את הגורמים הזרים. לעתים, נוצרת מוגלה שמקורה משרידי פגוציטים ואנטיגנים מתים. </a:t>
            </a:r>
            <a:r>
              <a:rPr lang="he-IL" sz="1800" dirty="0">
                <a:ea typeface="Calibri" pitchFamily="34" charset="0"/>
                <a:cs typeface="Arial" pitchFamily="34" charset="0"/>
              </a:rPr>
              <a:t>התרחבות כלי הדם והלימפה ומשיכת הפגוציטים, נגרמים בהשפעת חומרים שהשתחררו מן התאים שנפגעו עקב הפציעה.</a:t>
            </a:r>
            <a:endParaRPr lang="en-US" sz="2000" dirty="0">
              <a:cs typeface="Calibri" pitchFamily="34" charset="0"/>
            </a:endParaRPr>
          </a:p>
          <a:p>
            <a:pPr>
              <a:defRPr/>
            </a:pPr>
            <a:r>
              <a:rPr lang="he-IL" sz="2000" dirty="0">
                <a:cs typeface="Calibri" pitchFamily="34" charset="0"/>
              </a:rPr>
              <a:t> </a:t>
            </a:r>
            <a:endParaRPr lang="en-US" sz="2000" dirty="0">
              <a:cs typeface="Calibri" pitchFamily="34" charset="0"/>
            </a:endParaRPr>
          </a:p>
          <a:p>
            <a:pPr>
              <a:defRPr/>
            </a:pPr>
            <a:endParaRPr lang="he-IL" sz="1800" dirty="0">
              <a:solidFill>
                <a:srgbClr val="000000"/>
              </a:solidFill>
              <a:latin typeface="Arial" pitchFamily="34" charset="0"/>
              <a:cs typeface="Arial" pitchFamily="34" charset="0"/>
            </a:endParaRPr>
          </a:p>
          <a:p>
            <a:pPr>
              <a:defRPr/>
            </a:pPr>
            <a:endParaRPr lang="he-IL" sz="1800" dirty="0">
              <a:solidFill>
                <a:srgbClr val="000000"/>
              </a:solidFill>
              <a:latin typeface="Arial" pitchFamily="34" charset="0"/>
              <a:cs typeface="Arial" pitchFamily="34" charset="0"/>
            </a:endParaRPr>
          </a:p>
        </p:txBody>
      </p:sp>
      <p:grpSp>
        <p:nvGrpSpPr>
          <p:cNvPr id="111621" name="קבוצה 1"/>
          <p:cNvGrpSpPr>
            <a:grpSpLocks/>
          </p:cNvGrpSpPr>
          <p:nvPr/>
        </p:nvGrpSpPr>
        <p:grpSpPr bwMode="auto">
          <a:xfrm>
            <a:off x="2386013" y="2565400"/>
            <a:ext cx="4146550" cy="3941763"/>
            <a:chOff x="2339752" y="2452577"/>
            <a:chExt cx="4146516" cy="3941583"/>
          </a:xfrm>
        </p:grpSpPr>
        <p:pic>
          <p:nvPicPr>
            <p:cNvPr id="1116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931" y="2452577"/>
              <a:ext cx="3843337"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מלבן 1"/>
            <p:cNvSpPr>
              <a:spLocks noChangeArrowheads="1"/>
            </p:cNvSpPr>
            <p:nvPr/>
          </p:nvSpPr>
          <p:spPr bwMode="auto">
            <a:xfrm>
              <a:off x="2339752" y="6116347"/>
              <a:ext cx="2740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latin typeface="Calibri" pitchFamily="34" charset="0"/>
                  <a:ea typeface="Calibri" pitchFamily="34" charset="0"/>
                  <a:cs typeface="Arial" pitchFamily="34" charset="0"/>
                </a:rPr>
                <a:t>©  Arria Belli (Wikimedia commons)</a:t>
              </a:r>
            </a:p>
          </p:txBody>
        </p:sp>
      </p:grpSp>
      <p:sp>
        <p:nvSpPr>
          <p:cNvPr id="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9716E5E-ABCD-491C-ADA9-4A3E79D87D41}" type="slidenum">
              <a:rPr lang="he-IL" sz="1200" smtClean="0">
                <a:solidFill>
                  <a:prstClr val="white">
                    <a:lumMod val="75000"/>
                  </a:prstClr>
                </a:solidFill>
              </a:rPr>
              <a:pPr fontAlgn="base">
                <a:spcBef>
                  <a:spcPct val="0"/>
                </a:spcBef>
                <a:spcAft>
                  <a:spcPct val="0"/>
                </a:spcAft>
                <a:defRPr/>
              </a:pPr>
              <a:t>16</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TextBox 5"/>
          <p:cNvSpPr txBox="1"/>
          <p:nvPr/>
        </p:nvSpPr>
        <p:spPr>
          <a:xfrm>
            <a:off x="285750" y="500063"/>
            <a:ext cx="8183563" cy="2308324"/>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cs typeface="Arial"/>
              </a:rPr>
              <a:t>שאלה 4:</a:t>
            </a:r>
            <a:r>
              <a:rPr lang="he-IL" sz="1800" dirty="0" smtClean="0">
                <a:solidFill>
                  <a:srgbClr val="1F497D"/>
                </a:solidFill>
                <a:latin typeface="Times New Roman" pitchFamily="18" charset="0"/>
                <a:ea typeface="+mn-ea"/>
                <a:cs typeface="Arial"/>
              </a:rPr>
              <a:t>  בגרות </a:t>
            </a:r>
            <a:r>
              <a:rPr lang="he-IL" sz="1800" dirty="0" smtClean="0">
                <a:solidFill>
                  <a:srgbClr val="1F497D"/>
                </a:solidFill>
                <a:ea typeface="+mn-ea"/>
                <a:cs typeface="Arial"/>
              </a:rPr>
              <a:t>תשס"ו</a:t>
            </a:r>
            <a:endParaRPr lang="he-IL" sz="1800" dirty="0">
              <a:solidFill>
                <a:srgbClr val="1F497D"/>
              </a:solidFill>
              <a:ea typeface="+mn-ea"/>
              <a:cs typeface="Arial"/>
            </a:endParaRPr>
          </a:p>
          <a:p>
            <a:pPr eaLnBrk="1" hangingPunct="1">
              <a:defRPr/>
            </a:pPr>
            <a:r>
              <a:rPr lang="he-IL" sz="1800" dirty="0">
                <a:solidFill>
                  <a:schemeClr val="tx2"/>
                </a:solidFill>
                <a:ea typeface="+mn-ea"/>
              </a:rPr>
              <a:t>במערכת ההגנה בגוף האדם מבחינים בין מנגנונים </a:t>
            </a:r>
            <a:r>
              <a:rPr lang="he-IL" sz="1800" dirty="0" smtClean="0">
                <a:solidFill>
                  <a:schemeClr val="tx2"/>
                </a:solidFill>
              </a:rPr>
              <a:t>ייחודיים </a:t>
            </a:r>
            <a:r>
              <a:rPr lang="he-IL" sz="1800" dirty="0" smtClean="0">
                <a:solidFill>
                  <a:schemeClr val="tx2"/>
                </a:solidFill>
                <a:ea typeface="+mn-ea"/>
              </a:rPr>
              <a:t>לבין מנגנונים</a:t>
            </a:r>
            <a:r>
              <a:rPr lang="he-IL" sz="1800" dirty="0" smtClean="0">
                <a:solidFill>
                  <a:schemeClr val="tx2"/>
                </a:solidFill>
              </a:rPr>
              <a:t> לא־ייחודיים</a:t>
            </a:r>
            <a:r>
              <a:rPr lang="he-IL" sz="1800" dirty="0" smtClean="0">
                <a:solidFill>
                  <a:schemeClr val="tx2"/>
                </a:solidFill>
                <a:ea typeface="+mn-ea"/>
              </a:rPr>
              <a:t>.</a:t>
            </a:r>
            <a:endParaRPr lang="he-IL" sz="1800" dirty="0">
              <a:solidFill>
                <a:schemeClr val="tx2"/>
              </a:solidFill>
              <a:ea typeface="+mn-ea"/>
            </a:endParaRPr>
          </a:p>
          <a:p>
            <a:pPr eaLnBrk="1" hangingPunct="1">
              <a:defRPr/>
            </a:pPr>
            <a:r>
              <a:rPr lang="he-IL" sz="1800" dirty="0">
                <a:solidFill>
                  <a:schemeClr val="tx2"/>
                </a:solidFill>
                <a:ea typeface="+mn-ea"/>
              </a:rPr>
              <a:t>אדם נפל ונפצע. מן הפצע ירד דם רב, ולאחר </a:t>
            </a:r>
            <a:r>
              <a:rPr lang="he-IL" sz="1800" dirty="0" smtClean="0">
                <a:solidFill>
                  <a:schemeClr val="tx2"/>
                </a:solidFill>
                <a:ea typeface="+mn-ea"/>
              </a:rPr>
              <a:t>זמן מה </a:t>
            </a:r>
            <a:r>
              <a:rPr lang="he-IL" sz="1800" dirty="0">
                <a:solidFill>
                  <a:schemeClr val="tx2"/>
                </a:solidFill>
                <a:ea typeface="+mn-ea"/>
              </a:rPr>
              <a:t>נפסקה זרימת הדם מן הפצע.</a:t>
            </a:r>
          </a:p>
          <a:p>
            <a:pPr eaLnBrk="1" hangingPunct="1">
              <a:defRPr/>
            </a:pPr>
            <a:endParaRPr lang="he-IL" sz="1800" dirty="0">
              <a:solidFill>
                <a:schemeClr val="tx2"/>
              </a:solidFill>
              <a:ea typeface="+mn-ea"/>
            </a:endParaRPr>
          </a:p>
          <a:p>
            <a:pPr eaLnBrk="1" hangingPunct="1">
              <a:defRPr/>
            </a:pPr>
            <a:r>
              <a:rPr lang="he-IL" sz="1800" dirty="0" smtClean="0">
                <a:solidFill>
                  <a:schemeClr val="tx2"/>
                </a:solidFill>
                <a:ea typeface="+mn-ea"/>
              </a:rPr>
              <a:t>1. האם </a:t>
            </a:r>
            <a:r>
              <a:rPr lang="he-IL" sz="1800" dirty="0">
                <a:solidFill>
                  <a:schemeClr val="tx2"/>
                </a:solidFill>
                <a:ea typeface="+mn-ea"/>
              </a:rPr>
              <a:t>קרישת הדם היא תגובה ייחודית או </a:t>
            </a:r>
            <a:r>
              <a:rPr lang="he-IL" sz="1800" dirty="0" smtClean="0">
                <a:solidFill>
                  <a:schemeClr val="tx2"/>
                </a:solidFill>
                <a:ea typeface="+mn-ea"/>
              </a:rPr>
              <a:t>לא־ייחודית</a:t>
            </a:r>
            <a:r>
              <a:rPr lang="he-IL" sz="1800" dirty="0">
                <a:solidFill>
                  <a:schemeClr val="tx2"/>
                </a:solidFill>
                <a:ea typeface="+mn-ea"/>
              </a:rPr>
              <a:t>? </a:t>
            </a:r>
            <a:endParaRPr lang="he-IL" sz="1800" dirty="0" smtClean="0">
              <a:solidFill>
                <a:schemeClr val="tx2"/>
              </a:solidFill>
              <a:ea typeface="+mn-ea"/>
            </a:endParaRPr>
          </a:p>
          <a:p>
            <a:pPr eaLnBrk="1" hangingPunct="1">
              <a:defRPr/>
            </a:pPr>
            <a:r>
              <a:rPr lang="he-IL" sz="1800" dirty="0" smtClean="0">
                <a:solidFill>
                  <a:schemeClr val="tx2"/>
                </a:solidFill>
                <a:ea typeface="+mn-ea"/>
              </a:rPr>
              <a:t>2. זמן מה </a:t>
            </a:r>
            <a:r>
              <a:rPr lang="he-IL" sz="1800" dirty="0">
                <a:solidFill>
                  <a:schemeClr val="tx2"/>
                </a:solidFill>
                <a:ea typeface="+mn-ea"/>
              </a:rPr>
              <a:t>לאחר שהאדם נפצע התפתחה אצלו דלקת סביב הפצע.</a:t>
            </a:r>
          </a:p>
          <a:p>
            <a:pPr eaLnBrk="1" hangingPunct="1">
              <a:defRPr/>
            </a:pPr>
            <a:r>
              <a:rPr lang="he-IL" sz="1800" dirty="0" smtClean="0">
                <a:solidFill>
                  <a:schemeClr val="tx2"/>
                </a:solidFill>
                <a:ea typeface="+mn-ea"/>
              </a:rPr>
              <a:t>    א</a:t>
            </a:r>
            <a:r>
              <a:rPr lang="he-IL" sz="1800" dirty="0">
                <a:solidFill>
                  <a:schemeClr val="tx2"/>
                </a:solidFill>
                <a:ea typeface="+mn-ea"/>
              </a:rPr>
              <a:t>. האם דלקת היא תגובה ייחודית או </a:t>
            </a:r>
            <a:r>
              <a:rPr lang="he-IL" sz="1800" dirty="0" smtClean="0">
                <a:solidFill>
                  <a:schemeClr val="tx2"/>
                </a:solidFill>
                <a:ea typeface="+mn-ea"/>
              </a:rPr>
              <a:t>לא</a:t>
            </a:r>
            <a:r>
              <a:rPr lang="he-IL" sz="1800" dirty="0" smtClean="0">
                <a:solidFill>
                  <a:schemeClr val="tx2"/>
                </a:solidFill>
              </a:rPr>
              <a:t>־</a:t>
            </a:r>
            <a:r>
              <a:rPr lang="he-IL" sz="1800" dirty="0" smtClean="0">
                <a:solidFill>
                  <a:schemeClr val="tx2"/>
                </a:solidFill>
                <a:ea typeface="+mn-ea"/>
              </a:rPr>
              <a:t>ייחודית</a:t>
            </a:r>
            <a:r>
              <a:rPr lang="he-IL" sz="1800" dirty="0">
                <a:solidFill>
                  <a:schemeClr val="tx2"/>
                </a:solidFill>
                <a:ea typeface="+mn-ea"/>
              </a:rPr>
              <a:t>? </a:t>
            </a:r>
          </a:p>
          <a:p>
            <a:pPr eaLnBrk="1" hangingPunct="1">
              <a:defRPr/>
            </a:pPr>
            <a:r>
              <a:rPr lang="he-IL" sz="1800" dirty="0">
                <a:solidFill>
                  <a:schemeClr val="tx2"/>
                </a:solidFill>
                <a:ea typeface="+mn-ea"/>
              </a:rPr>
              <a:t> </a:t>
            </a:r>
            <a:r>
              <a:rPr lang="he-IL" sz="1800" dirty="0" smtClean="0">
                <a:solidFill>
                  <a:schemeClr val="tx2"/>
                </a:solidFill>
                <a:ea typeface="+mn-ea"/>
              </a:rPr>
              <a:t>   ב. הסבירו </a:t>
            </a:r>
            <a:r>
              <a:rPr lang="he-IL" sz="1800" dirty="0">
                <a:solidFill>
                  <a:schemeClr val="tx2"/>
                </a:solidFill>
                <a:ea typeface="+mn-ea"/>
              </a:rPr>
              <a:t>בקצרה כיצד </a:t>
            </a:r>
            <a:r>
              <a:rPr lang="he-IL" sz="1800" dirty="0" smtClean="0">
                <a:solidFill>
                  <a:schemeClr val="tx2"/>
                </a:solidFill>
                <a:ea typeface="+mn-ea"/>
              </a:rPr>
              <a:t>דלקת</a:t>
            </a:r>
            <a:r>
              <a:rPr lang="he-IL" sz="1800" dirty="0" smtClean="0">
                <a:solidFill>
                  <a:schemeClr val="tx2"/>
                </a:solidFill>
              </a:rPr>
              <a:t> מתפתחת</a:t>
            </a:r>
            <a:r>
              <a:rPr lang="he-IL" sz="1800" dirty="0" smtClean="0">
                <a:solidFill>
                  <a:schemeClr val="tx2"/>
                </a:solidFill>
                <a:ea typeface="+mn-ea"/>
              </a:rPr>
              <a:t>.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7EF47E-B085-4D75-A4D6-7CA3BD24EC8D}"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4: תגובה ייחודית ותגובה לא־ייחודית</a:t>
            </a:r>
            <a:endParaRPr lang="he-IL" sz="1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080F6EE-338E-4D8F-A3D5-2FCFCE490F45}"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73063" y="3213100"/>
            <a:ext cx="8370887" cy="244814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1800" b="1" dirty="0">
                <a:solidFill>
                  <a:prstClr val="black"/>
                </a:solidFill>
              </a:rPr>
              <a:t>תשובה:</a:t>
            </a:r>
          </a:p>
          <a:p>
            <a:pPr>
              <a:defRPr/>
            </a:pPr>
            <a:r>
              <a:rPr lang="he-IL" sz="1800" dirty="0">
                <a:solidFill>
                  <a:prstClr val="black"/>
                </a:solidFill>
              </a:rPr>
              <a:t>1. </a:t>
            </a:r>
            <a:r>
              <a:rPr lang="he-IL" sz="1800" dirty="0" smtClean="0">
                <a:solidFill>
                  <a:schemeClr val="tx1"/>
                </a:solidFill>
              </a:rPr>
              <a:t>קרישת </a:t>
            </a:r>
            <a:r>
              <a:rPr lang="he-IL" sz="1800" dirty="0">
                <a:solidFill>
                  <a:schemeClr val="tx1"/>
                </a:solidFill>
              </a:rPr>
              <a:t>הדם היא תגובה לא־ייחודית.</a:t>
            </a:r>
          </a:p>
          <a:p>
            <a:pPr>
              <a:defRPr/>
            </a:pPr>
            <a:r>
              <a:rPr lang="he-IL" sz="1800" dirty="0" smtClean="0">
                <a:solidFill>
                  <a:schemeClr val="tx1"/>
                </a:solidFill>
              </a:rPr>
              <a:t>2</a:t>
            </a:r>
            <a:r>
              <a:rPr lang="he-IL" sz="1800" dirty="0">
                <a:solidFill>
                  <a:schemeClr val="tx1"/>
                </a:solidFill>
              </a:rPr>
              <a:t>. א. דלקת היא תגובה לא־ייחודית.</a:t>
            </a:r>
          </a:p>
          <a:p>
            <a:pPr marL="533400" indent="-261938">
              <a:defRPr/>
            </a:pPr>
            <a:r>
              <a:rPr lang="he-IL" sz="1800" dirty="0">
                <a:solidFill>
                  <a:schemeClr val="tx1"/>
                </a:solidFill>
              </a:rPr>
              <a:t>ב. פציעה גורמת להרס תאים. התאים שנפגעו משחררים חומרים שגורמים להתרחבות נימי הדם והלימפה באזור שנפגע, ומושכים תאי דם לבנים פגוציטים. מן הנימים המורחבים, נוזלים דולפים לסביבה, האזור מתנפח ומאדים, ומורגשת בו תחושת כאב. הפגוציטים תוקפים את הגורמים הזרים שחדרו. המוגלה נוצרת משרידי האנטיגנים והפגוציטים המתים.</a:t>
            </a:r>
          </a:p>
          <a:p>
            <a:pPr>
              <a:defRPr/>
            </a:pPr>
            <a:endParaRPr lang="he-IL" sz="1800" dirty="0">
              <a:solidFill>
                <a:schemeClr val="tx1"/>
              </a:solidFill>
            </a:endParaRPr>
          </a:p>
          <a:p>
            <a:pPr>
              <a:defRPr/>
            </a:pPr>
            <a:endParaRPr lang="he-IL" sz="1800" dirty="0">
              <a:solidFill>
                <a:schemeClr val="tx1"/>
              </a:solidFill>
            </a:endParaRPr>
          </a:p>
          <a:p>
            <a:pPr>
              <a:defRPr/>
            </a:pPr>
            <a:endParaRPr lang="he-IL" sz="1800" dirty="0">
              <a:solidFill>
                <a:schemeClr val="tx1"/>
              </a:solidFill>
            </a:endParaRPr>
          </a:p>
        </p:txBody>
      </p:sp>
      <p:sp>
        <p:nvSpPr>
          <p:cNvPr id="8" name="TextBox 7"/>
          <p:cNvSpPr txBox="1"/>
          <p:nvPr/>
        </p:nvSpPr>
        <p:spPr>
          <a:xfrm>
            <a:off x="285750" y="500063"/>
            <a:ext cx="8183563" cy="2308324"/>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cs typeface="Arial"/>
              </a:rPr>
              <a:t>שאלה 4:</a:t>
            </a:r>
            <a:r>
              <a:rPr lang="he-IL" sz="1800" dirty="0" smtClean="0">
                <a:solidFill>
                  <a:srgbClr val="1F497D"/>
                </a:solidFill>
                <a:latin typeface="Times New Roman" pitchFamily="18" charset="0"/>
                <a:ea typeface="+mn-ea"/>
                <a:cs typeface="Arial"/>
              </a:rPr>
              <a:t>  בגרות </a:t>
            </a:r>
            <a:r>
              <a:rPr lang="he-IL" sz="1800" dirty="0" smtClean="0">
                <a:solidFill>
                  <a:srgbClr val="1F497D"/>
                </a:solidFill>
                <a:ea typeface="+mn-ea"/>
                <a:cs typeface="Arial"/>
              </a:rPr>
              <a:t>תשס"ו</a:t>
            </a:r>
            <a:endParaRPr lang="he-IL" sz="1800" dirty="0">
              <a:solidFill>
                <a:srgbClr val="1F497D"/>
              </a:solidFill>
              <a:ea typeface="+mn-ea"/>
              <a:cs typeface="Arial"/>
            </a:endParaRPr>
          </a:p>
          <a:p>
            <a:pPr eaLnBrk="1" hangingPunct="1">
              <a:defRPr/>
            </a:pPr>
            <a:r>
              <a:rPr lang="he-IL" sz="1800" dirty="0">
                <a:solidFill>
                  <a:schemeClr val="tx2"/>
                </a:solidFill>
                <a:ea typeface="+mn-ea"/>
              </a:rPr>
              <a:t>במערכת ההגנה בגוף האדם מבחינים בין מנגנונים </a:t>
            </a:r>
            <a:r>
              <a:rPr lang="he-IL" sz="1800" dirty="0" smtClean="0">
                <a:solidFill>
                  <a:schemeClr val="tx2"/>
                </a:solidFill>
              </a:rPr>
              <a:t>ייחודיים </a:t>
            </a:r>
            <a:r>
              <a:rPr lang="he-IL" sz="1800" dirty="0" smtClean="0">
                <a:solidFill>
                  <a:schemeClr val="tx2"/>
                </a:solidFill>
                <a:ea typeface="+mn-ea"/>
              </a:rPr>
              <a:t>לבין מנגנונים</a:t>
            </a:r>
            <a:r>
              <a:rPr lang="he-IL" sz="1800" dirty="0" smtClean="0">
                <a:solidFill>
                  <a:schemeClr val="tx2"/>
                </a:solidFill>
              </a:rPr>
              <a:t> לא־ייחודיים</a:t>
            </a:r>
            <a:r>
              <a:rPr lang="he-IL" sz="1800" dirty="0" smtClean="0">
                <a:solidFill>
                  <a:schemeClr val="tx2"/>
                </a:solidFill>
                <a:ea typeface="+mn-ea"/>
              </a:rPr>
              <a:t>.</a:t>
            </a:r>
            <a:endParaRPr lang="he-IL" sz="1800" dirty="0">
              <a:solidFill>
                <a:schemeClr val="tx2"/>
              </a:solidFill>
              <a:ea typeface="+mn-ea"/>
            </a:endParaRPr>
          </a:p>
          <a:p>
            <a:pPr eaLnBrk="1" hangingPunct="1">
              <a:defRPr/>
            </a:pPr>
            <a:r>
              <a:rPr lang="he-IL" sz="1800" dirty="0">
                <a:solidFill>
                  <a:schemeClr val="tx2"/>
                </a:solidFill>
                <a:ea typeface="+mn-ea"/>
              </a:rPr>
              <a:t>אדם נפל ונפצע. מן הפצע ירד דם רב, ולאחר </a:t>
            </a:r>
            <a:r>
              <a:rPr lang="he-IL" sz="1800" dirty="0" smtClean="0">
                <a:solidFill>
                  <a:schemeClr val="tx2"/>
                </a:solidFill>
                <a:ea typeface="+mn-ea"/>
              </a:rPr>
              <a:t>זמן מה </a:t>
            </a:r>
            <a:r>
              <a:rPr lang="he-IL" sz="1800" dirty="0">
                <a:solidFill>
                  <a:schemeClr val="tx2"/>
                </a:solidFill>
                <a:ea typeface="+mn-ea"/>
              </a:rPr>
              <a:t>נפסקה זרימת הדם מן הפצע.</a:t>
            </a:r>
          </a:p>
          <a:p>
            <a:pPr eaLnBrk="1" hangingPunct="1">
              <a:defRPr/>
            </a:pPr>
            <a:endParaRPr lang="he-IL" sz="1800" dirty="0">
              <a:solidFill>
                <a:schemeClr val="tx2"/>
              </a:solidFill>
              <a:ea typeface="+mn-ea"/>
            </a:endParaRPr>
          </a:p>
          <a:p>
            <a:pPr eaLnBrk="1" hangingPunct="1">
              <a:defRPr/>
            </a:pPr>
            <a:r>
              <a:rPr lang="he-IL" sz="1800" dirty="0" smtClean="0">
                <a:solidFill>
                  <a:schemeClr val="tx2"/>
                </a:solidFill>
                <a:ea typeface="+mn-ea"/>
              </a:rPr>
              <a:t>1. האם </a:t>
            </a:r>
            <a:r>
              <a:rPr lang="he-IL" sz="1800" dirty="0">
                <a:solidFill>
                  <a:schemeClr val="tx2"/>
                </a:solidFill>
                <a:ea typeface="+mn-ea"/>
              </a:rPr>
              <a:t>קרישת הדם היא תגובה ייחודית או </a:t>
            </a:r>
            <a:r>
              <a:rPr lang="he-IL" sz="1800" dirty="0" smtClean="0">
                <a:solidFill>
                  <a:schemeClr val="tx2"/>
                </a:solidFill>
                <a:ea typeface="+mn-ea"/>
              </a:rPr>
              <a:t>לא־ייחודית</a:t>
            </a:r>
            <a:r>
              <a:rPr lang="he-IL" sz="1800" dirty="0">
                <a:solidFill>
                  <a:schemeClr val="tx2"/>
                </a:solidFill>
                <a:ea typeface="+mn-ea"/>
              </a:rPr>
              <a:t>? </a:t>
            </a:r>
            <a:endParaRPr lang="he-IL" sz="1800" dirty="0" smtClean="0">
              <a:solidFill>
                <a:schemeClr val="tx2"/>
              </a:solidFill>
              <a:ea typeface="+mn-ea"/>
            </a:endParaRPr>
          </a:p>
          <a:p>
            <a:pPr eaLnBrk="1" hangingPunct="1">
              <a:defRPr/>
            </a:pPr>
            <a:r>
              <a:rPr lang="he-IL" sz="1800" dirty="0" smtClean="0">
                <a:solidFill>
                  <a:schemeClr val="tx2"/>
                </a:solidFill>
                <a:ea typeface="+mn-ea"/>
              </a:rPr>
              <a:t>2. זמן מה </a:t>
            </a:r>
            <a:r>
              <a:rPr lang="he-IL" sz="1800" dirty="0">
                <a:solidFill>
                  <a:schemeClr val="tx2"/>
                </a:solidFill>
                <a:ea typeface="+mn-ea"/>
              </a:rPr>
              <a:t>לאחר שהאדם נפצע התפתחה אצלו דלקת סביב הפצע.</a:t>
            </a:r>
          </a:p>
          <a:p>
            <a:pPr eaLnBrk="1" hangingPunct="1">
              <a:defRPr/>
            </a:pPr>
            <a:r>
              <a:rPr lang="he-IL" sz="1800" dirty="0" smtClean="0">
                <a:solidFill>
                  <a:schemeClr val="tx2"/>
                </a:solidFill>
                <a:ea typeface="+mn-ea"/>
              </a:rPr>
              <a:t>    א</a:t>
            </a:r>
            <a:r>
              <a:rPr lang="he-IL" sz="1800" dirty="0">
                <a:solidFill>
                  <a:schemeClr val="tx2"/>
                </a:solidFill>
                <a:ea typeface="+mn-ea"/>
              </a:rPr>
              <a:t>. האם דלקת היא תגובה ייחודית או </a:t>
            </a:r>
            <a:r>
              <a:rPr lang="he-IL" sz="1800" dirty="0" smtClean="0">
                <a:solidFill>
                  <a:schemeClr val="tx2"/>
                </a:solidFill>
                <a:ea typeface="+mn-ea"/>
              </a:rPr>
              <a:t>לא</a:t>
            </a:r>
            <a:r>
              <a:rPr lang="he-IL" sz="1800" dirty="0" smtClean="0">
                <a:solidFill>
                  <a:schemeClr val="tx2"/>
                </a:solidFill>
              </a:rPr>
              <a:t>־</a:t>
            </a:r>
            <a:r>
              <a:rPr lang="he-IL" sz="1800" dirty="0" smtClean="0">
                <a:solidFill>
                  <a:schemeClr val="tx2"/>
                </a:solidFill>
                <a:ea typeface="+mn-ea"/>
              </a:rPr>
              <a:t>ייחודית</a:t>
            </a:r>
            <a:r>
              <a:rPr lang="he-IL" sz="1800" dirty="0">
                <a:solidFill>
                  <a:schemeClr val="tx2"/>
                </a:solidFill>
                <a:ea typeface="+mn-ea"/>
              </a:rPr>
              <a:t>? </a:t>
            </a:r>
          </a:p>
          <a:p>
            <a:pPr eaLnBrk="1" hangingPunct="1">
              <a:defRPr/>
            </a:pPr>
            <a:r>
              <a:rPr lang="he-IL" sz="1800" dirty="0">
                <a:solidFill>
                  <a:schemeClr val="tx2"/>
                </a:solidFill>
                <a:ea typeface="+mn-ea"/>
              </a:rPr>
              <a:t> </a:t>
            </a:r>
            <a:r>
              <a:rPr lang="he-IL" sz="1800" dirty="0" smtClean="0">
                <a:solidFill>
                  <a:schemeClr val="tx2"/>
                </a:solidFill>
                <a:ea typeface="+mn-ea"/>
              </a:rPr>
              <a:t>   ב. הסבירו </a:t>
            </a:r>
            <a:r>
              <a:rPr lang="he-IL" sz="1800" dirty="0">
                <a:solidFill>
                  <a:schemeClr val="tx2"/>
                </a:solidFill>
                <a:ea typeface="+mn-ea"/>
              </a:rPr>
              <a:t>בקצרה כיצד </a:t>
            </a:r>
            <a:r>
              <a:rPr lang="he-IL" sz="1800" dirty="0" smtClean="0">
                <a:solidFill>
                  <a:schemeClr val="tx2"/>
                </a:solidFill>
                <a:ea typeface="+mn-ea"/>
              </a:rPr>
              <a:t>דלקת</a:t>
            </a:r>
            <a:r>
              <a:rPr lang="he-IL" sz="1800" dirty="0" smtClean="0">
                <a:solidFill>
                  <a:schemeClr val="tx2"/>
                </a:solidFill>
              </a:rPr>
              <a:t> מתפתחת</a:t>
            </a:r>
            <a:r>
              <a:rPr lang="he-IL" sz="1800" dirty="0" smtClean="0">
                <a:solidFill>
                  <a:schemeClr val="tx2"/>
                </a:solidFill>
                <a:ea typeface="+mn-ea"/>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קו ההגנה </a:t>
            </a:r>
            <a:r>
              <a:rPr lang="he-IL" sz="1800" b="1" dirty="0" smtClean="0">
                <a:solidFill>
                  <a:schemeClr val="accent3"/>
                </a:solidFill>
                <a:ea typeface="+mn-ea"/>
              </a:rPr>
              <a:t>השלישי (מערכת החיסון) </a:t>
            </a:r>
            <a:r>
              <a:rPr lang="he-IL" sz="1800" b="1" dirty="0" smtClean="0">
                <a:solidFill>
                  <a:srgbClr val="FF6600"/>
                </a:solidFill>
                <a:ea typeface="+mn-ea"/>
              </a:rPr>
              <a:t>: תגובה ייחודית</a:t>
            </a:r>
            <a:endParaRPr lang="he-IL" sz="1800" dirty="0" smtClean="0"/>
          </a:p>
        </p:txBody>
      </p:sp>
      <p:sp>
        <p:nvSpPr>
          <p:cNvPr id="115717" name="מלבן 1"/>
          <p:cNvSpPr>
            <a:spLocks noChangeArrowheads="1"/>
          </p:cNvSpPr>
          <p:nvPr/>
        </p:nvSpPr>
        <p:spPr bwMode="auto">
          <a:xfrm>
            <a:off x="731838" y="4403725"/>
            <a:ext cx="77152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dirty="0">
                <a:solidFill>
                  <a:srgbClr val="000000"/>
                </a:solidFill>
                <a:latin typeface="Arial" pitchFamily="34" charset="0"/>
                <a:cs typeface="Arial" pitchFamily="34" charset="0"/>
              </a:rPr>
              <a:t>בתגובה </a:t>
            </a:r>
            <a:r>
              <a:rPr lang="he-IL" sz="1800" dirty="0">
                <a:latin typeface="Arial" pitchFamily="34" charset="0"/>
                <a:cs typeface="Arial" pitchFamily="34" charset="0"/>
              </a:rPr>
              <a:t>החיסונית פועלים במשותף תאי </a:t>
            </a:r>
            <a:r>
              <a:rPr lang="en-US" sz="1800" dirty="0">
                <a:latin typeface="Arial" pitchFamily="34" charset="0"/>
                <a:cs typeface="Arial" pitchFamily="34" charset="0"/>
              </a:rPr>
              <a:t>T</a:t>
            </a:r>
            <a:r>
              <a:rPr lang="he-IL" sz="1800" dirty="0">
                <a:latin typeface="Arial" pitchFamily="34" charset="0"/>
                <a:cs typeface="Arial" pitchFamily="34" charset="0"/>
              </a:rPr>
              <a:t> ותאי </a:t>
            </a:r>
            <a:r>
              <a:rPr lang="en-US" sz="1800" dirty="0">
                <a:latin typeface="Arial" pitchFamily="34" charset="0"/>
                <a:cs typeface="Arial" pitchFamily="34" charset="0"/>
              </a:rPr>
              <a:t>B</a:t>
            </a:r>
            <a:r>
              <a:rPr lang="he-IL" sz="1800" dirty="0">
                <a:latin typeface="Arial" pitchFamily="34" charset="0"/>
                <a:cs typeface="Arial" pitchFamily="34" charset="0"/>
              </a:rPr>
              <a:t> המייצרים נוגדנים, </a:t>
            </a:r>
          </a:p>
          <a:p>
            <a:pPr>
              <a:lnSpc>
                <a:spcPct val="150000"/>
              </a:lnSpc>
            </a:pPr>
            <a:r>
              <a:rPr lang="he-IL" sz="1800" dirty="0">
                <a:latin typeface="Arial" pitchFamily="34" charset="0"/>
                <a:cs typeface="Arial" pitchFamily="34" charset="0"/>
              </a:rPr>
              <a:t>ואולם לא בכל חדירה של אנטיגן מופעלות שתי דרכי התגובה באותה המידה: </a:t>
            </a:r>
          </a:p>
          <a:p>
            <a:pPr>
              <a:lnSpc>
                <a:spcPct val="150000"/>
              </a:lnSpc>
            </a:pPr>
            <a:r>
              <a:rPr lang="he-IL" sz="1800" dirty="0">
                <a:latin typeface="Arial" pitchFamily="34" charset="0"/>
                <a:cs typeface="Arial" pitchFamily="34" charset="0"/>
              </a:rPr>
              <a:t>נוגדנים יעילים בייחוד נגד אנטיגנים שמשוטטים בנוזלי הגוף, לדוגמה: חיידקים, רעלים ווירוסים שטרם חדרו לתאי הגוף.</a:t>
            </a:r>
          </a:p>
          <a:p>
            <a:pPr>
              <a:lnSpc>
                <a:spcPct val="150000"/>
              </a:lnSpc>
            </a:pPr>
            <a:r>
              <a:rPr lang="he-IL" sz="1800" dirty="0">
                <a:latin typeface="Arial" pitchFamily="34" charset="0"/>
                <a:cs typeface="Arial" pitchFamily="34" charset="0"/>
              </a:rPr>
              <a:t>תאי </a:t>
            </a:r>
            <a:r>
              <a:rPr lang="en-US" sz="1800" dirty="0">
                <a:latin typeface="Arial" pitchFamily="34" charset="0"/>
                <a:cs typeface="Arial" pitchFamily="34" charset="0"/>
              </a:rPr>
              <a:t>T</a:t>
            </a:r>
            <a:r>
              <a:rPr lang="he-IL" sz="1800" dirty="0">
                <a:latin typeface="Arial" pitchFamily="34" charset="0"/>
                <a:cs typeface="Arial" pitchFamily="34" charset="0"/>
              </a:rPr>
              <a:t> יעילים בייחוד נגד תאי גוף שהותקפו על ידי וירוסים ונגד תאים סרטניים.</a:t>
            </a:r>
          </a:p>
        </p:txBody>
      </p:sp>
      <p:grpSp>
        <p:nvGrpSpPr>
          <p:cNvPr id="115718" name="קבוצה 7"/>
          <p:cNvGrpSpPr>
            <a:grpSpLocks/>
          </p:cNvGrpSpPr>
          <p:nvPr/>
        </p:nvGrpSpPr>
        <p:grpSpPr bwMode="auto">
          <a:xfrm>
            <a:off x="2195513" y="2636838"/>
            <a:ext cx="5557837" cy="1676400"/>
            <a:chOff x="1834032" y="4750694"/>
            <a:chExt cx="5558358" cy="1676400"/>
          </a:xfrm>
        </p:grpSpPr>
        <p:sp>
          <p:nvSpPr>
            <p:cNvPr id="115721" name="מלבן 1"/>
            <p:cNvSpPr>
              <a:spLocks noChangeArrowheads="1"/>
            </p:cNvSpPr>
            <p:nvPr/>
          </p:nvSpPr>
          <p:spPr bwMode="auto">
            <a:xfrm>
              <a:off x="3531898" y="5164726"/>
              <a:ext cx="21463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he-IL" sz="1600" dirty="0">
                  <a:latin typeface="Arial" pitchFamily="34" charset="0"/>
                  <a:cs typeface="Calibri" pitchFamily="34" charset="0"/>
                </a:rPr>
                <a:t>תאי דם לבנים</a:t>
              </a:r>
            </a:p>
            <a:p>
              <a:pPr algn="ctr">
                <a:lnSpc>
                  <a:spcPct val="150000"/>
                </a:lnSpc>
              </a:pPr>
              <a:r>
                <a:rPr lang="he-IL" sz="1600" dirty="0">
                  <a:latin typeface="Arial" pitchFamily="34" charset="0"/>
                  <a:cs typeface="Calibri" pitchFamily="34" charset="0"/>
                </a:rPr>
                <a:t>מסוג לימפוציטים</a:t>
              </a:r>
            </a:p>
            <a:p>
              <a:pPr algn="l">
                <a:lnSpc>
                  <a:spcPct val="150000"/>
                </a:lnSpc>
              </a:pPr>
              <a:r>
                <a:rPr lang="he-IL" sz="1600" dirty="0">
                  <a:latin typeface="Arial" pitchFamily="34" charset="0"/>
                  <a:cs typeface="Arial" pitchFamily="34" charset="0"/>
                </a:rPr>
                <a:t>   </a:t>
              </a:r>
            </a:p>
          </p:txBody>
        </p:sp>
        <p:pic>
          <p:nvPicPr>
            <p:cNvPr id="11572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4032" y="4750694"/>
              <a:ext cx="188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440" y="4750694"/>
              <a:ext cx="188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FD932A-5A10-4839-AC1B-1EB2890C007E}" type="slidenum">
              <a:rPr lang="he-IL" sz="1200" smtClean="0">
                <a:solidFill>
                  <a:prstClr val="white">
                    <a:lumMod val="75000"/>
                  </a:prstClr>
                </a:solidFill>
              </a:rPr>
              <a:pPr fontAlgn="base">
                <a:spcBef>
                  <a:spcPct val="0"/>
                </a:spcBef>
                <a:spcAft>
                  <a:spcPct val="0"/>
                </a:spcAft>
                <a:defRPr/>
              </a:pPr>
              <a:t>19</a:t>
            </a:fld>
            <a:endParaRPr lang="he-IL" sz="1200" dirty="0" smtClean="0">
              <a:solidFill>
                <a:prstClr val="white">
                  <a:lumMod val="75000"/>
                </a:prstClr>
              </a:solidFill>
            </a:endParaRPr>
          </a:p>
        </p:txBody>
      </p:sp>
      <p:sp>
        <p:nvSpPr>
          <p:cNvPr id="115720" name="מלבן 1"/>
          <p:cNvSpPr>
            <a:spLocks noChangeArrowheads="1"/>
          </p:cNvSpPr>
          <p:nvPr/>
        </p:nvSpPr>
        <p:spPr bwMode="auto">
          <a:xfrm>
            <a:off x="919163" y="4102100"/>
            <a:ext cx="3167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©istock.com/ Sebastian Kaulitzki</a:t>
            </a:r>
            <a:r>
              <a:rPr lang="en-US" dirty="0"/>
              <a:t> </a:t>
            </a:r>
            <a:endParaRPr lang="he-IL" dirty="0"/>
          </a:p>
        </p:txBody>
      </p:sp>
      <p:sp>
        <p:nvSpPr>
          <p:cNvPr id="2" name="מלבן 1"/>
          <p:cNvSpPr/>
          <p:nvPr/>
        </p:nvSpPr>
        <p:spPr>
          <a:xfrm>
            <a:off x="731838" y="548680"/>
            <a:ext cx="7739478" cy="1754326"/>
          </a:xfrm>
          <a:prstGeom prst="rect">
            <a:avLst/>
          </a:prstGeom>
        </p:spPr>
        <p:txBody>
          <a:bodyPr wrap="square">
            <a:spAutoFit/>
          </a:bodyPr>
          <a:lstStyle/>
          <a:p>
            <a:pPr lvl="0">
              <a:lnSpc>
                <a:spcPct val="150000"/>
              </a:lnSpc>
              <a:defRPr/>
            </a:pPr>
            <a:r>
              <a:rPr lang="he-IL" sz="1800" u="sng" dirty="0">
                <a:solidFill>
                  <a:srgbClr val="FF6600"/>
                </a:solidFill>
                <a:latin typeface="Arial"/>
                <a:ea typeface="+mn-ea"/>
                <a:cs typeface="Arial"/>
              </a:rPr>
              <a:t>קו ההגנה השלישי – המערכת החיסונית</a:t>
            </a:r>
          </a:p>
          <a:p>
            <a:pPr lvl="0">
              <a:lnSpc>
                <a:spcPct val="150000"/>
              </a:lnSpc>
              <a:defRPr/>
            </a:pPr>
            <a:r>
              <a:rPr lang="he-IL" sz="1800" dirty="0">
                <a:solidFill>
                  <a:srgbClr val="000000"/>
                </a:solidFill>
                <a:latin typeface="Arial"/>
                <a:ea typeface="+mn-ea"/>
                <a:cs typeface="Arial"/>
              </a:rPr>
              <a:t>כולל תאי דם לבנים הקרויים לימפוציטים: לימפוציטים מסוג </a:t>
            </a:r>
            <a:r>
              <a:rPr lang="en-US" sz="1800" dirty="0">
                <a:solidFill>
                  <a:srgbClr val="000000"/>
                </a:solidFill>
                <a:latin typeface="Arial"/>
                <a:ea typeface="+mn-ea"/>
                <a:cs typeface="Arial"/>
              </a:rPr>
              <a:t>B</a:t>
            </a:r>
            <a:r>
              <a:rPr lang="he-IL" sz="1800" dirty="0">
                <a:solidFill>
                  <a:srgbClr val="000000"/>
                </a:solidFill>
                <a:latin typeface="Arial"/>
                <a:ea typeface="+mn-ea"/>
                <a:cs typeface="Arial"/>
              </a:rPr>
              <a:t> מייצרים </a:t>
            </a:r>
            <a:r>
              <a:rPr lang="he-IL" sz="1800" dirty="0">
                <a:solidFill>
                  <a:srgbClr val="FF6600"/>
                </a:solidFill>
                <a:latin typeface="Arial"/>
                <a:ea typeface="+mn-ea"/>
                <a:cs typeface="Arial"/>
              </a:rPr>
              <a:t>נוגדנים</a:t>
            </a:r>
            <a:r>
              <a:rPr lang="he-IL" sz="1800" dirty="0">
                <a:solidFill>
                  <a:srgbClr val="000000"/>
                </a:solidFill>
                <a:latin typeface="Arial"/>
                <a:ea typeface="+mn-ea"/>
                <a:cs typeface="Arial"/>
              </a:rPr>
              <a:t> ולימפוציטים מסוג </a:t>
            </a:r>
            <a:r>
              <a:rPr lang="en-US" sz="1800" dirty="0">
                <a:solidFill>
                  <a:srgbClr val="000000"/>
                </a:solidFill>
                <a:latin typeface="Arial"/>
                <a:ea typeface="+mn-ea"/>
                <a:cs typeface="Arial"/>
              </a:rPr>
              <a:t>T</a:t>
            </a:r>
            <a:r>
              <a:rPr lang="he-IL" sz="1800" dirty="0">
                <a:solidFill>
                  <a:srgbClr val="000000"/>
                </a:solidFill>
                <a:latin typeface="Arial"/>
                <a:ea typeface="+mn-ea"/>
                <a:cs typeface="Arial"/>
              </a:rPr>
              <a:t> </a:t>
            </a:r>
            <a:r>
              <a:rPr lang="he-IL" sz="1800" dirty="0">
                <a:solidFill>
                  <a:prstClr val="black"/>
                </a:solidFill>
                <a:latin typeface="Arial"/>
                <a:ea typeface="+mn-ea"/>
                <a:cs typeface="Arial"/>
              </a:rPr>
              <a:t>תוקפים ישירות </a:t>
            </a:r>
            <a:r>
              <a:rPr lang="he-IL" sz="1800" dirty="0">
                <a:solidFill>
                  <a:srgbClr val="000000"/>
                </a:solidFill>
                <a:latin typeface="Arial"/>
                <a:ea typeface="+mn-ea"/>
                <a:cs typeface="Arial"/>
              </a:rPr>
              <a:t>את האנטיגן.</a:t>
            </a:r>
          </a:p>
          <a:p>
            <a:pPr lvl="0">
              <a:lnSpc>
                <a:spcPct val="150000"/>
              </a:lnSpc>
              <a:defRPr/>
            </a:pPr>
            <a:r>
              <a:rPr lang="he-IL" sz="1800" dirty="0">
                <a:solidFill>
                  <a:srgbClr val="000000"/>
                </a:solidFill>
                <a:latin typeface="Arial"/>
                <a:ea typeface="+mn-ea"/>
                <a:cs typeface="Arial"/>
              </a:rPr>
              <a:t>התגובה היא ייחודית לכל אנטיגן ולכן היא נקראת </a:t>
            </a:r>
            <a:r>
              <a:rPr lang="he-IL" sz="1800" dirty="0">
                <a:solidFill>
                  <a:srgbClr val="FF6600"/>
                </a:solidFill>
                <a:latin typeface="Arial"/>
                <a:ea typeface="+mn-ea"/>
                <a:cs typeface="Arial"/>
              </a:rPr>
              <a:t>תגובה ייחודית</a:t>
            </a:r>
            <a:r>
              <a:rPr lang="he-IL" sz="1800" dirty="0">
                <a:solidFill>
                  <a:srgbClr val="000000"/>
                </a:solidFill>
                <a:latin typeface="Arial"/>
                <a:ea typeface="+mn-ea"/>
                <a:cs typeface="Aria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מדוע מערכת ההגנה נחוצה?</a:t>
            </a:r>
            <a:endParaRPr lang="he-IL" sz="1800" dirty="0" smtClean="0"/>
          </a:p>
        </p:txBody>
      </p:sp>
      <p:sp>
        <p:nvSpPr>
          <p:cNvPr id="100356" name="מלבן 1"/>
          <p:cNvSpPr>
            <a:spLocks noChangeArrowheads="1"/>
          </p:cNvSpPr>
          <p:nvPr/>
        </p:nvSpPr>
        <p:spPr bwMode="auto">
          <a:xfrm>
            <a:off x="249238" y="419100"/>
            <a:ext cx="84439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dirty="0">
                <a:latin typeface="Arial" pitchFamily="34" charset="0"/>
                <a:cs typeface="Calibri" pitchFamily="34" charset="0"/>
              </a:rPr>
              <a:t>אילו</a:t>
            </a:r>
            <a:r>
              <a:rPr lang="he-IL" sz="1800" dirty="0">
                <a:solidFill>
                  <a:srgbClr val="000000"/>
                </a:solidFill>
                <a:latin typeface="Arial" pitchFamily="34" charset="0"/>
                <a:cs typeface="Calibri" pitchFamily="34" charset="0"/>
              </a:rPr>
              <a:t> היו לנו עיניים "</a:t>
            </a:r>
            <a:r>
              <a:rPr lang="he-IL" sz="1800" dirty="0">
                <a:latin typeface="Arial" pitchFamily="34" charset="0"/>
                <a:cs typeface="Calibri" pitchFamily="34" charset="0"/>
              </a:rPr>
              <a:t>מיקרוסקופיות", היינו רואים שכל העולם סביבנו וגם העור שלנו מלאים בחיידקים, בווירוסים ובפטריות. </a:t>
            </a:r>
          </a:p>
          <a:p>
            <a:pPr>
              <a:lnSpc>
                <a:spcPct val="150000"/>
              </a:lnSpc>
            </a:pPr>
            <a:r>
              <a:rPr lang="he-IL" sz="1800" u="sng" dirty="0">
                <a:latin typeface="Arial" pitchFamily="34" charset="0"/>
                <a:cs typeface="Arial" pitchFamily="34" charset="0"/>
              </a:rPr>
              <a:t>מה היה קורה לגופנו לולא הייתה לנו מערכת הגנה (מערכת חיסון)</a:t>
            </a:r>
            <a:r>
              <a:rPr lang="he-IL" sz="1800" dirty="0">
                <a:latin typeface="Arial" pitchFamily="34" charset="0"/>
                <a:cs typeface="Arial" pitchFamily="34" charset="0"/>
              </a:rPr>
              <a:t>?</a:t>
            </a:r>
          </a:p>
          <a:p>
            <a:pPr>
              <a:lnSpc>
                <a:spcPct val="150000"/>
              </a:lnSpc>
            </a:pPr>
            <a:r>
              <a:rPr lang="he-IL" sz="1800" noProof="1">
                <a:latin typeface="Arial" pitchFamily="34" charset="0"/>
                <a:cs typeface="Arial" pitchFamily="34" charset="0"/>
              </a:rPr>
              <a:t>מה קורה לירקות, פֵּרות ובשר, המושארים מחוץ למקרר?</a:t>
            </a:r>
          </a:p>
          <a:p>
            <a:pPr>
              <a:lnSpc>
                <a:spcPct val="150000"/>
              </a:lnSpc>
            </a:pPr>
            <a:r>
              <a:rPr lang="he-IL" sz="1800" noProof="1">
                <a:latin typeface="Arial" pitchFamily="34" charset="0"/>
                <a:cs typeface="Arial" pitchFamily="34" charset="0"/>
              </a:rPr>
              <a:t>הם נרקבים עקב פעילותם של חיידקים ופטריות.</a:t>
            </a:r>
          </a:p>
          <a:p>
            <a:pPr>
              <a:lnSpc>
                <a:spcPct val="150000"/>
              </a:lnSpc>
            </a:pPr>
            <a:r>
              <a:rPr lang="he-IL" sz="1800" noProof="1">
                <a:latin typeface="Arial" pitchFamily="34" charset="0"/>
                <a:cs typeface="Arial" pitchFamily="34" charset="0"/>
              </a:rPr>
              <a:t>דוגמה זו ממחישה מה היה קורה לגופנו, בלא פעילותה של מערכת ההגנה: חיידקים, וירוסים ופטריות היו חודרים לגופנו, מתרבים באין מפריע וגורמים </a:t>
            </a:r>
            <a:r>
              <a:rPr lang="he-IL" sz="1800" dirty="0">
                <a:latin typeface="Arial" pitchFamily="34" charset="0"/>
                <a:cs typeface="Arial" pitchFamily="34" charset="0"/>
              </a:rPr>
              <a:t>להרס </a:t>
            </a:r>
            <a:r>
              <a:rPr lang="he-IL" sz="1800" dirty="0">
                <a:solidFill>
                  <a:srgbClr val="000000"/>
                </a:solidFill>
                <a:latin typeface="Arial" pitchFamily="34" charset="0"/>
                <a:cs typeface="Arial" pitchFamily="34" charset="0"/>
              </a:rPr>
              <a:t>הרקמות ולמחלות.</a:t>
            </a:r>
          </a:p>
        </p:txBody>
      </p:sp>
      <p:sp>
        <p:nvSpPr>
          <p:cNvPr id="2" name="חץ ימינה 1"/>
          <p:cNvSpPr/>
          <p:nvPr/>
        </p:nvSpPr>
        <p:spPr>
          <a:xfrm>
            <a:off x="4191000" y="4935538"/>
            <a:ext cx="468313" cy="7905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0035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894138"/>
            <a:ext cx="3986212"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350" y="3894138"/>
            <a:ext cx="43132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8AD952C-F553-4E84-A2F5-C5031AFA44F2}" type="slidenum">
              <a:rPr lang="he-IL" sz="1200" smtClean="0">
                <a:solidFill>
                  <a:prstClr val="white">
                    <a:lumMod val="75000"/>
                  </a:prstClr>
                </a:solidFill>
              </a:rPr>
              <a:pPr fontAlgn="base">
                <a:spcBef>
                  <a:spcPct val="0"/>
                </a:spcBef>
                <a:spcAft>
                  <a:spcPct val="0"/>
                </a:spcAft>
                <a:defRPr/>
              </a:pPr>
              <a:t>2</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86B12D2-C7DD-4B6A-81F7-F97406EBD3BB}"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קו ההגנה </a:t>
            </a:r>
            <a:r>
              <a:rPr lang="he-IL" sz="1800" b="1" dirty="0" smtClean="0">
                <a:solidFill>
                  <a:schemeClr val="accent3"/>
                </a:solidFill>
                <a:ea typeface="+mn-ea"/>
              </a:rPr>
              <a:t>השלישי – פירוט</a:t>
            </a:r>
            <a:endParaRPr lang="he-IL" sz="1800" dirty="0" smtClean="0"/>
          </a:p>
        </p:txBody>
      </p:sp>
      <p:sp>
        <p:nvSpPr>
          <p:cNvPr id="8" name="מלבן 7"/>
          <p:cNvSpPr/>
          <p:nvPr/>
        </p:nvSpPr>
        <p:spPr>
          <a:xfrm>
            <a:off x="396875" y="620713"/>
            <a:ext cx="8280400" cy="1511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defRPr/>
            </a:pPr>
            <a:r>
              <a:rPr lang="he-IL" sz="1800" u="sng" dirty="0">
                <a:solidFill>
                  <a:srgbClr val="FF6600"/>
                </a:solidFill>
              </a:rPr>
              <a:t>שלב הזיהוי</a:t>
            </a: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p:txBody>
      </p:sp>
      <p:sp>
        <p:nvSpPr>
          <p:cNvPr id="9" name="מלבן 8"/>
          <p:cNvSpPr/>
          <p:nvPr/>
        </p:nvSpPr>
        <p:spPr>
          <a:xfrm>
            <a:off x="434975" y="2276872"/>
            <a:ext cx="8277225" cy="2016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r>
              <a:rPr lang="he-IL" sz="1800" u="sng" dirty="0">
                <a:solidFill>
                  <a:srgbClr val="FF6600"/>
                </a:solidFill>
              </a:rPr>
              <a:t>שלב ההתארגנות </a:t>
            </a:r>
          </a:p>
          <a:p>
            <a:pPr>
              <a:lnSpc>
                <a:spcPct val="150000"/>
              </a:lnSpc>
              <a:defRPr/>
            </a:pPr>
            <a:r>
              <a:rPr lang="he-IL" sz="1800" dirty="0">
                <a:solidFill>
                  <a:prstClr val="black"/>
                </a:solidFill>
              </a:rPr>
              <a:t>בתגובה לקישור, לימפוציט </a:t>
            </a:r>
            <a:r>
              <a:rPr lang="en-US" sz="1800" dirty="0">
                <a:solidFill>
                  <a:prstClr val="black"/>
                </a:solidFill>
              </a:rPr>
              <a:t>-T</a:t>
            </a:r>
            <a:r>
              <a:rPr lang="he-IL" sz="1800" dirty="0">
                <a:solidFill>
                  <a:prstClr val="black"/>
                </a:solidFill>
              </a:rPr>
              <a:t>עוזר מפריש חומרים שגורמים להתרבוּת תאי דם לבנים </a:t>
            </a:r>
            <a:r>
              <a:rPr lang="he-IL" sz="1800" dirty="0">
                <a:solidFill>
                  <a:srgbClr val="000000"/>
                </a:solidFill>
              </a:rPr>
              <a:t>מסוג לימפוציטים </a:t>
            </a:r>
            <a:r>
              <a:rPr lang="en-US" sz="1800" dirty="0">
                <a:solidFill>
                  <a:srgbClr val="000000"/>
                </a:solidFill>
              </a:rPr>
              <a:t>B</a:t>
            </a:r>
            <a:r>
              <a:rPr lang="he-IL" sz="1800" dirty="0">
                <a:solidFill>
                  <a:srgbClr val="000000"/>
                </a:solidFill>
              </a:rPr>
              <a:t> ותאי דם לבנים מסוג לימפוציטים </a:t>
            </a:r>
            <a:r>
              <a:rPr lang="en-US" sz="1800" dirty="0">
                <a:solidFill>
                  <a:srgbClr val="000000"/>
                </a:solidFill>
              </a:rPr>
              <a:t>T</a:t>
            </a:r>
            <a:r>
              <a:rPr lang="he-IL" sz="1800" dirty="0">
                <a:solidFill>
                  <a:srgbClr val="000000"/>
                </a:solidFill>
              </a:rPr>
              <a:t>-הורגים</a:t>
            </a:r>
            <a:r>
              <a:rPr lang="he-IL" sz="1800" dirty="0">
                <a:solidFill>
                  <a:schemeClr val="tx1"/>
                </a:solidFill>
              </a:rPr>
              <a:t>, בעלי </a:t>
            </a:r>
            <a:r>
              <a:rPr lang="he-IL" sz="1800" dirty="0">
                <a:solidFill>
                  <a:srgbClr val="000000"/>
                </a:solidFill>
              </a:rPr>
              <a:t>קולטן המתאים במבנהו המרחבי לאנטיגן.</a:t>
            </a: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p:txBody>
      </p:sp>
      <p:sp>
        <p:nvSpPr>
          <p:cNvPr id="10" name="מלבן 9"/>
          <p:cNvSpPr/>
          <p:nvPr/>
        </p:nvSpPr>
        <p:spPr>
          <a:xfrm>
            <a:off x="427038" y="4437113"/>
            <a:ext cx="8277225" cy="2087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p:txBody>
      </p:sp>
      <p:sp>
        <p:nvSpPr>
          <p:cNvPr id="116744" name="מלבן 1"/>
          <p:cNvSpPr>
            <a:spLocks noChangeArrowheads="1"/>
          </p:cNvSpPr>
          <p:nvPr/>
        </p:nvSpPr>
        <p:spPr bwMode="auto">
          <a:xfrm>
            <a:off x="625475" y="1052513"/>
            <a:ext cx="8050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800" dirty="0">
                <a:cs typeface="Arial" pitchFamily="34" charset="0"/>
              </a:rPr>
              <a:t>מופעל על ידי המקרופג'ים שפעלו בקו ההגנה השני. המקרופג'ים ש"בלעו" אנטיגן, מציגים את החומרים שבלטו ממנו על הקרום שלהם. תא דם לבן מסוג לימפוציט </a:t>
            </a:r>
            <a:r>
              <a:rPr lang="en-US" sz="1800" dirty="0">
                <a:cs typeface="Arial" pitchFamily="34" charset="0"/>
              </a:rPr>
              <a:t>T</a:t>
            </a:r>
            <a:r>
              <a:rPr lang="he-IL" sz="1800" dirty="0">
                <a:cs typeface="Arial" pitchFamily="34" charset="0"/>
              </a:rPr>
              <a:t>-עוזר, בעל קולטן המתאים במבנהו המרחבי לאנטיגן, מתחבר אל המקרופג'ים</a:t>
            </a:r>
            <a:r>
              <a:rPr lang="he-IL" dirty="0"/>
              <a:t>. </a:t>
            </a:r>
          </a:p>
        </p:txBody>
      </p:sp>
      <p:sp>
        <p:nvSpPr>
          <p:cNvPr id="116745" name="Slide Number Placeholder 8"/>
          <p:cNvSpPr txBox="1">
            <a:spLocks/>
          </p:cNvSpPr>
          <p:nvPr/>
        </p:nvSpPr>
        <p:spPr bwMode="auto">
          <a:xfrm>
            <a:off x="0"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algn="l" eaLnBrk="1" hangingPunct="1"/>
            <a:fld id="{5BFD2FD4-DE10-49CA-8C49-EB9031AC294B}" type="slidenum">
              <a:rPr lang="he-IL" sz="1200">
                <a:solidFill>
                  <a:srgbClr val="BFBFBF"/>
                </a:solidFill>
                <a:latin typeface="Arial" pitchFamily="34" charset="0"/>
                <a:cs typeface="Arial" pitchFamily="34" charset="0"/>
              </a:rPr>
              <a:pPr algn="l" eaLnBrk="1" hangingPunct="1"/>
              <a:t>20</a:t>
            </a:fld>
            <a:endParaRPr lang="he-IL" sz="1200" dirty="0">
              <a:solidFill>
                <a:srgbClr val="BFBFBF"/>
              </a:solidFill>
              <a:latin typeface="Arial" pitchFamily="34" charset="0"/>
              <a:cs typeface="Arial" pitchFamily="34" charset="0"/>
            </a:endParaRPr>
          </a:p>
        </p:txBody>
      </p:sp>
      <p:sp>
        <p:nvSpPr>
          <p:cNvPr id="2" name="מלבן 1"/>
          <p:cNvSpPr/>
          <p:nvPr/>
        </p:nvSpPr>
        <p:spPr>
          <a:xfrm>
            <a:off x="2437985" y="6536377"/>
            <a:ext cx="6288271" cy="276999"/>
          </a:xfrm>
          <a:prstGeom prst="rect">
            <a:avLst/>
          </a:prstGeom>
        </p:spPr>
        <p:txBody>
          <a:bodyPr wrap="square">
            <a:spAutoFit/>
          </a:bodyPr>
          <a:lstStyle/>
          <a:p>
            <a:r>
              <a:rPr lang="he-IL" sz="1200" b="1" dirty="0" smtClean="0">
                <a:solidFill>
                  <a:prstClr val="black"/>
                </a:solidFill>
                <a:cs typeface="Arial" pitchFamily="34" charset="0"/>
              </a:rPr>
              <a:t>ראו תרשים בשקף הבא.</a:t>
            </a:r>
            <a:endParaRPr lang="he-IL" sz="1200" b="1" dirty="0"/>
          </a:p>
        </p:txBody>
      </p:sp>
      <p:sp>
        <p:nvSpPr>
          <p:cNvPr id="3" name="מלבן 2"/>
          <p:cNvSpPr/>
          <p:nvPr/>
        </p:nvSpPr>
        <p:spPr>
          <a:xfrm>
            <a:off x="427038" y="4382865"/>
            <a:ext cx="8248650" cy="2169825"/>
          </a:xfrm>
          <a:prstGeom prst="rect">
            <a:avLst/>
          </a:prstGeom>
        </p:spPr>
        <p:txBody>
          <a:bodyPr wrap="square">
            <a:spAutoFit/>
          </a:bodyPr>
          <a:lstStyle/>
          <a:p>
            <a:pPr lvl="0">
              <a:lnSpc>
                <a:spcPct val="150000"/>
              </a:lnSpc>
              <a:defRPr/>
            </a:pPr>
            <a:r>
              <a:rPr lang="he-IL" sz="1800" u="sng" dirty="0">
                <a:solidFill>
                  <a:srgbClr val="FF6600"/>
                </a:solidFill>
                <a:latin typeface="Arial"/>
                <a:ea typeface="+mn-ea"/>
                <a:cs typeface="Arial"/>
              </a:rPr>
              <a:t>שלב הפעולה </a:t>
            </a:r>
          </a:p>
          <a:p>
            <a:pPr lvl="0">
              <a:lnSpc>
                <a:spcPct val="150000"/>
              </a:lnSpc>
              <a:defRPr/>
            </a:pPr>
            <a:r>
              <a:rPr lang="he-IL" sz="1800" dirty="0" smtClean="0">
                <a:solidFill>
                  <a:srgbClr val="000000"/>
                </a:solidFill>
                <a:latin typeface="Arial"/>
                <a:ea typeface="+mn-ea"/>
                <a:cs typeface="Arial"/>
              </a:rPr>
              <a:t>תגובה הומורלית: תאי </a:t>
            </a:r>
            <a:r>
              <a:rPr lang="en-US" sz="1800" dirty="0">
                <a:solidFill>
                  <a:srgbClr val="000000"/>
                </a:solidFill>
                <a:latin typeface="Arial"/>
                <a:ea typeface="+mn-ea"/>
                <a:cs typeface="Arial"/>
              </a:rPr>
              <a:t>B</a:t>
            </a:r>
            <a:r>
              <a:rPr lang="he-IL" sz="1800" dirty="0">
                <a:solidFill>
                  <a:srgbClr val="000000"/>
                </a:solidFill>
                <a:latin typeface="Arial"/>
                <a:ea typeface="+mn-ea"/>
                <a:cs typeface="Arial"/>
              </a:rPr>
              <a:t> מייצרים חלבונים הנקראים </a:t>
            </a:r>
            <a:r>
              <a:rPr lang="he-IL" sz="1800" dirty="0">
                <a:solidFill>
                  <a:prstClr val="black"/>
                </a:solidFill>
                <a:latin typeface="Arial"/>
                <a:ea typeface="+mn-ea"/>
                <a:cs typeface="Arial"/>
              </a:rPr>
              <a:t>נוגדנים ומפרישים אותם החוצה </a:t>
            </a:r>
            <a:r>
              <a:rPr lang="he-IL" sz="1800" dirty="0" smtClean="0">
                <a:solidFill>
                  <a:prstClr val="black"/>
                </a:solidFill>
                <a:latin typeface="Arial"/>
                <a:ea typeface="+mn-ea"/>
                <a:cs typeface="Arial"/>
              </a:rPr>
              <a:t>מהם. הנוגדנים </a:t>
            </a:r>
            <a:r>
              <a:rPr lang="he-IL" sz="1800" dirty="0">
                <a:solidFill>
                  <a:prstClr val="black"/>
                </a:solidFill>
                <a:latin typeface="Arial"/>
                <a:ea typeface="+mn-ea"/>
                <a:cs typeface="Arial"/>
              </a:rPr>
              <a:t>מתקשרים </a:t>
            </a:r>
            <a:r>
              <a:rPr lang="he-IL" sz="1800" dirty="0" smtClean="0">
                <a:solidFill>
                  <a:prstClr val="black"/>
                </a:solidFill>
                <a:latin typeface="Arial"/>
                <a:ea typeface="+mn-ea"/>
                <a:cs typeface="Arial"/>
              </a:rPr>
              <a:t>לאנטיגנים (בדרך כלל אנטיגנים חופשיים המסתובבים בנוזלי הגוף) וגורמים לחיסולם.</a:t>
            </a:r>
            <a:endParaRPr lang="he-IL" sz="1800" dirty="0">
              <a:solidFill>
                <a:prstClr val="black"/>
              </a:solidFill>
              <a:latin typeface="Arial"/>
              <a:ea typeface="+mn-ea"/>
              <a:cs typeface="Arial"/>
            </a:endParaRPr>
          </a:p>
          <a:p>
            <a:pPr lvl="0">
              <a:lnSpc>
                <a:spcPct val="150000"/>
              </a:lnSpc>
              <a:defRPr/>
            </a:pPr>
            <a:r>
              <a:rPr lang="he-IL" sz="1800" dirty="0" smtClean="0">
                <a:solidFill>
                  <a:prstClr val="black"/>
                </a:solidFill>
                <a:latin typeface="Arial"/>
                <a:ea typeface="+mn-ea"/>
                <a:cs typeface="Arial"/>
              </a:rPr>
              <a:t>תגובה תאית: תאי </a:t>
            </a:r>
            <a:r>
              <a:rPr lang="en-US" sz="1800" dirty="0">
                <a:solidFill>
                  <a:prstClr val="black"/>
                </a:solidFill>
                <a:latin typeface="Arial"/>
                <a:ea typeface="+mn-ea"/>
                <a:cs typeface="Arial"/>
              </a:rPr>
              <a:t>T</a:t>
            </a:r>
            <a:r>
              <a:rPr lang="he-IL" sz="1800" dirty="0">
                <a:solidFill>
                  <a:prstClr val="black"/>
                </a:solidFill>
                <a:latin typeface="Arial"/>
                <a:ea typeface="+mn-ea"/>
                <a:cs typeface="Arial"/>
              </a:rPr>
              <a:t> תוקפים </a:t>
            </a:r>
            <a:r>
              <a:rPr lang="he-IL" sz="1800" dirty="0" smtClean="0">
                <a:solidFill>
                  <a:prstClr val="black"/>
                </a:solidFill>
                <a:latin typeface="Arial"/>
                <a:ea typeface="+mn-ea"/>
                <a:cs typeface="Arial"/>
              </a:rPr>
              <a:t>תאי גוף נגועים באנטיגן </a:t>
            </a:r>
            <a:r>
              <a:rPr lang="he-IL" sz="1800" dirty="0" smtClean="0">
                <a:solidFill>
                  <a:srgbClr val="000000"/>
                </a:solidFill>
                <a:latin typeface="Arial"/>
                <a:ea typeface="+mn-ea"/>
                <a:cs typeface="Arial"/>
              </a:rPr>
              <a:t>ומחסלים אותם.</a:t>
            </a:r>
            <a:endParaRPr lang="he-IL" sz="1800" dirty="0">
              <a:solidFill>
                <a:srgbClr val="000000"/>
              </a:solidFill>
              <a:latin typeface="Arial"/>
              <a:ea typeface="+mn-ea"/>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התגובה החיסונית – תרשים</a:t>
            </a:r>
            <a:endParaRPr lang="he-IL" sz="1800" dirty="0" smtClean="0"/>
          </a:p>
        </p:txBody>
      </p:sp>
      <p:sp>
        <p:nvSpPr>
          <p:cNvPr id="44036" name="מלבן 1"/>
          <p:cNvSpPr>
            <a:spLocks noChangeArrowheads="1"/>
          </p:cNvSpPr>
          <p:nvPr/>
        </p:nvSpPr>
        <p:spPr bwMode="auto">
          <a:xfrm>
            <a:off x="-36512" y="354429"/>
            <a:ext cx="4856163" cy="2354491"/>
          </a:xfrm>
          <a:prstGeom prst="rect">
            <a:avLst/>
          </a:prstGeom>
          <a:noFill/>
          <a:ln w="9525">
            <a:noFill/>
            <a:miter lim="800000"/>
            <a:headEnd/>
            <a:tailEnd/>
          </a:ln>
        </p:spPr>
        <p:txBody>
          <a:bodyPr>
            <a:spAutoFit/>
          </a:bodyPr>
          <a:lstStyle/>
          <a:p>
            <a:pPr>
              <a:lnSpc>
                <a:spcPct val="150000"/>
              </a:lnSpc>
              <a:defRPr/>
            </a:pPr>
            <a:r>
              <a:rPr lang="he-IL" sz="1600" b="1" u="sng" dirty="0">
                <a:solidFill>
                  <a:schemeClr val="accent3"/>
                </a:solidFill>
                <a:latin typeface="Arial" pitchFamily="34" charset="0"/>
                <a:cs typeface="Arial" pitchFamily="34" charset="0"/>
              </a:rPr>
              <a:t>שלב הזיהוי</a:t>
            </a:r>
          </a:p>
          <a:p>
            <a:pPr>
              <a:lnSpc>
                <a:spcPct val="150000"/>
              </a:lnSpc>
              <a:defRPr/>
            </a:pPr>
            <a:r>
              <a:rPr lang="he-IL" sz="1600" noProof="1">
                <a:latin typeface="Arial" pitchFamily="34" charset="0"/>
                <a:cs typeface="Arial" pitchFamily="34" charset="0"/>
              </a:rPr>
              <a:t>מקרופג' </a:t>
            </a:r>
            <a:r>
              <a:rPr lang="he-IL" sz="1600" dirty="0">
                <a:solidFill>
                  <a:srgbClr val="000000"/>
                </a:solidFill>
                <a:latin typeface="Arial" pitchFamily="34" charset="0"/>
                <a:cs typeface="Arial" pitchFamily="34" charset="0"/>
              </a:rPr>
              <a:t>ש"בלע" </a:t>
            </a:r>
            <a:r>
              <a:rPr lang="he-IL" sz="1600" dirty="0" smtClean="0">
                <a:solidFill>
                  <a:srgbClr val="000000"/>
                </a:solidFill>
                <a:latin typeface="Arial" pitchFamily="34" charset="0"/>
                <a:cs typeface="Arial" pitchFamily="34" charset="0"/>
              </a:rPr>
              <a:t>אנטיגן (לדוגמה וירוס), </a:t>
            </a:r>
          </a:p>
          <a:p>
            <a:pPr>
              <a:lnSpc>
                <a:spcPct val="150000"/>
              </a:lnSpc>
              <a:defRPr/>
            </a:pPr>
            <a:r>
              <a:rPr lang="he-IL" sz="1600" dirty="0" smtClean="0">
                <a:solidFill>
                  <a:srgbClr val="000000"/>
                </a:solidFill>
                <a:latin typeface="Arial" pitchFamily="34" charset="0"/>
                <a:cs typeface="Arial" pitchFamily="34" charset="0"/>
              </a:rPr>
              <a:t>מציג </a:t>
            </a:r>
            <a:r>
              <a:rPr lang="he-IL" sz="1600" dirty="0">
                <a:solidFill>
                  <a:srgbClr val="000000"/>
                </a:solidFill>
                <a:latin typeface="Arial" pitchFamily="34" charset="0"/>
                <a:cs typeface="Arial" pitchFamily="34" charset="0"/>
              </a:rPr>
              <a:t>את שרידיו.</a:t>
            </a:r>
          </a:p>
          <a:p>
            <a:pPr>
              <a:lnSpc>
                <a:spcPct val="150000"/>
              </a:lnSpc>
              <a:defRPr/>
            </a:pPr>
            <a:r>
              <a:rPr lang="he-IL" sz="1600" dirty="0">
                <a:solidFill>
                  <a:srgbClr val="000000"/>
                </a:solidFill>
                <a:latin typeface="Arial" pitchFamily="34" charset="0"/>
                <a:cs typeface="Arial" pitchFamily="34" charset="0"/>
              </a:rPr>
              <a:t>תא </a:t>
            </a:r>
            <a:r>
              <a:rPr lang="en-US" sz="16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-מסייע, בעל קולטן ייחודי לאנטיגן, מתחבר אליו, ובתגובה מפריש חומרים הגורמים להתחלקות תאי </a:t>
            </a:r>
            <a:r>
              <a:rPr lang="en-US" sz="16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 ו-</a:t>
            </a:r>
            <a:r>
              <a:rPr lang="en-US" sz="1600" dirty="0">
                <a:solidFill>
                  <a:srgbClr val="000000"/>
                </a:solidFill>
                <a:latin typeface="Arial" pitchFamily="34" charset="0"/>
                <a:cs typeface="Arial" pitchFamily="34" charset="0"/>
              </a:rPr>
              <a:t>B</a:t>
            </a:r>
            <a:r>
              <a:rPr lang="he-IL" sz="1600" dirty="0">
                <a:solidFill>
                  <a:srgbClr val="000000"/>
                </a:solidFill>
                <a:latin typeface="Arial" pitchFamily="34" charset="0"/>
                <a:cs typeface="Arial" pitchFamily="34" charset="0"/>
              </a:rPr>
              <a:t> בעלי קולטן ייחודי לאנטיגן.</a:t>
            </a:r>
          </a:p>
        </p:txBody>
      </p:sp>
      <p:sp>
        <p:nvSpPr>
          <p:cNvPr id="44037" name="מלבן 1"/>
          <p:cNvSpPr>
            <a:spLocks noChangeArrowheads="1"/>
          </p:cNvSpPr>
          <p:nvPr/>
        </p:nvSpPr>
        <p:spPr bwMode="auto">
          <a:xfrm>
            <a:off x="-36512" y="4725144"/>
            <a:ext cx="3538537" cy="1569660"/>
          </a:xfrm>
          <a:prstGeom prst="rect">
            <a:avLst/>
          </a:prstGeom>
          <a:noFill/>
          <a:ln>
            <a:noFill/>
          </a:ln>
          <a:extLst/>
        </p:spPr>
        <p:txBody>
          <a:bodyPr>
            <a:spAutoFit/>
          </a:bodyPr>
          <a:lstStyle/>
          <a:p>
            <a:pPr>
              <a:lnSpc>
                <a:spcPct val="150000"/>
              </a:lnSpc>
              <a:defRPr/>
            </a:pPr>
            <a:r>
              <a:rPr lang="he-IL" sz="1600" b="1" u="sng" dirty="0">
                <a:solidFill>
                  <a:schemeClr val="accent3"/>
                </a:solidFill>
                <a:latin typeface="Arial" pitchFamily="34" charset="0"/>
                <a:cs typeface="Arial" pitchFamily="34" charset="0"/>
              </a:rPr>
              <a:t>שלב הפעולה</a:t>
            </a:r>
          </a:p>
          <a:p>
            <a:pPr>
              <a:lnSpc>
                <a:spcPct val="150000"/>
              </a:lnSpc>
              <a:defRPr/>
            </a:pPr>
            <a:r>
              <a:rPr lang="he-IL" sz="1600" dirty="0">
                <a:solidFill>
                  <a:srgbClr val="000000"/>
                </a:solidFill>
                <a:latin typeface="Arial" pitchFamily="34" charset="0"/>
                <a:cs typeface="Arial" pitchFamily="34" charset="0"/>
              </a:rPr>
              <a:t>תאי </a:t>
            </a:r>
            <a:r>
              <a:rPr lang="en-US" sz="1600" dirty="0">
                <a:solidFill>
                  <a:srgbClr val="000000"/>
                </a:solidFill>
                <a:latin typeface="Arial" pitchFamily="34" charset="0"/>
                <a:cs typeface="Arial" pitchFamily="34" charset="0"/>
              </a:rPr>
              <a:t>B</a:t>
            </a:r>
            <a:r>
              <a:rPr lang="he-IL" sz="1600" dirty="0">
                <a:solidFill>
                  <a:srgbClr val="000000"/>
                </a:solidFill>
                <a:latin typeface="Arial" pitchFamily="34" charset="0"/>
                <a:cs typeface="Arial" pitchFamily="34" charset="0"/>
              </a:rPr>
              <a:t> מייצרים נוגדנים. הנוגדנים מתקשרים לאנטיגנים </a:t>
            </a:r>
            <a:r>
              <a:rPr lang="he-IL" sz="1600" dirty="0" smtClean="0">
                <a:solidFill>
                  <a:srgbClr val="000000"/>
                </a:solidFill>
                <a:latin typeface="Arial" pitchFamily="34" charset="0"/>
                <a:cs typeface="Arial" pitchFamily="34" charset="0"/>
              </a:rPr>
              <a:t>(לדוגמה: וירוסים שטרם חדרו לתאי הגוף) וגורמים </a:t>
            </a:r>
            <a:r>
              <a:rPr lang="he-IL" sz="1600" dirty="0">
                <a:solidFill>
                  <a:srgbClr val="000000"/>
                </a:solidFill>
                <a:latin typeface="Arial" pitchFamily="34" charset="0"/>
                <a:cs typeface="Arial" pitchFamily="34" charset="0"/>
              </a:rPr>
              <a:t>לחיסולם.</a:t>
            </a:r>
          </a:p>
        </p:txBody>
      </p:sp>
      <p:grpSp>
        <p:nvGrpSpPr>
          <p:cNvPr id="117773" name="קבוצה 7167"/>
          <p:cNvGrpSpPr>
            <a:grpSpLocks/>
          </p:cNvGrpSpPr>
          <p:nvPr/>
        </p:nvGrpSpPr>
        <p:grpSpPr bwMode="auto">
          <a:xfrm>
            <a:off x="5115217" y="562968"/>
            <a:ext cx="3746206" cy="2107207"/>
            <a:chOff x="4534366" y="563251"/>
            <a:chExt cx="3746053" cy="2107204"/>
          </a:xfrm>
        </p:grpSpPr>
        <p:sp>
          <p:nvSpPr>
            <p:cNvPr id="3" name="אליפסה 2"/>
            <p:cNvSpPr/>
            <p:nvPr/>
          </p:nvSpPr>
          <p:spPr bwMode="auto">
            <a:xfrm>
              <a:off x="7214961" y="563251"/>
              <a:ext cx="1065458" cy="1209846"/>
            </a:xfrm>
            <a:custGeom>
              <a:avLst/>
              <a:gdLst>
                <a:gd name="connsiteX0" fmla="*/ 0 w 1944216"/>
                <a:gd name="connsiteY0" fmla="*/ 1123268 h 2246536"/>
                <a:gd name="connsiteX1" fmla="*/ 972108 w 1944216"/>
                <a:gd name="connsiteY1" fmla="*/ 0 h 2246536"/>
                <a:gd name="connsiteX2" fmla="*/ 1944216 w 1944216"/>
                <a:gd name="connsiteY2" fmla="*/ 1123268 h 2246536"/>
                <a:gd name="connsiteX3" fmla="*/ 972108 w 1944216"/>
                <a:gd name="connsiteY3" fmla="*/ 2246536 h 2246536"/>
                <a:gd name="connsiteX4" fmla="*/ 0 w 1944216"/>
                <a:gd name="connsiteY4" fmla="*/ 1123268 h 2246536"/>
                <a:gd name="connsiteX0" fmla="*/ 1 w 1944217"/>
                <a:gd name="connsiteY0" fmla="*/ 1123857 h 2247125"/>
                <a:gd name="connsiteX1" fmla="*/ 977281 w 1944217"/>
                <a:gd name="connsiteY1" fmla="*/ 970974 h 2247125"/>
                <a:gd name="connsiteX2" fmla="*/ 972109 w 1944217"/>
                <a:gd name="connsiteY2" fmla="*/ 589 h 2247125"/>
                <a:gd name="connsiteX3" fmla="*/ 1944217 w 1944217"/>
                <a:gd name="connsiteY3" fmla="*/ 1123857 h 2247125"/>
                <a:gd name="connsiteX4" fmla="*/ 972109 w 1944217"/>
                <a:gd name="connsiteY4" fmla="*/ 2247125 h 2247125"/>
                <a:gd name="connsiteX5" fmla="*/ 1 w 1944217"/>
                <a:gd name="connsiteY5" fmla="*/ 1123857 h 2247125"/>
                <a:gd name="connsiteX0" fmla="*/ 1 w 1944217"/>
                <a:gd name="connsiteY0" fmla="*/ 1123857 h 2247125"/>
                <a:gd name="connsiteX1" fmla="*/ 977281 w 1944217"/>
                <a:gd name="connsiteY1" fmla="*/ 970974 h 2247125"/>
                <a:gd name="connsiteX2" fmla="*/ 529196 w 1944217"/>
                <a:gd name="connsiteY2" fmla="*/ 589 h 2247125"/>
                <a:gd name="connsiteX3" fmla="*/ 1944217 w 1944217"/>
                <a:gd name="connsiteY3" fmla="*/ 1123857 h 2247125"/>
                <a:gd name="connsiteX4" fmla="*/ 972109 w 1944217"/>
                <a:gd name="connsiteY4" fmla="*/ 2247125 h 2247125"/>
                <a:gd name="connsiteX5" fmla="*/ 1 w 1944217"/>
                <a:gd name="connsiteY5" fmla="*/ 1123857 h 2247125"/>
                <a:gd name="connsiteX0" fmla="*/ 1 w 1944217"/>
                <a:gd name="connsiteY0" fmla="*/ 1147683 h 2270951"/>
                <a:gd name="connsiteX1" fmla="*/ 977281 w 1944217"/>
                <a:gd name="connsiteY1" fmla="*/ 994800 h 2270951"/>
                <a:gd name="connsiteX2" fmla="*/ 877270 w 1944217"/>
                <a:gd name="connsiteY2" fmla="*/ 423301 h 2270951"/>
                <a:gd name="connsiteX3" fmla="*/ 529196 w 1944217"/>
                <a:gd name="connsiteY3" fmla="*/ 24415 h 2270951"/>
                <a:gd name="connsiteX4" fmla="*/ 1944217 w 1944217"/>
                <a:gd name="connsiteY4" fmla="*/ 1147683 h 2270951"/>
                <a:gd name="connsiteX5" fmla="*/ 972109 w 1944217"/>
                <a:gd name="connsiteY5" fmla="*/ 2270951 h 2270951"/>
                <a:gd name="connsiteX6" fmla="*/ 1 w 1944217"/>
                <a:gd name="connsiteY6" fmla="*/ 1147683 h 2270951"/>
                <a:gd name="connsiteX0" fmla="*/ 16379 w 1960595"/>
                <a:gd name="connsiteY0" fmla="*/ 1147683 h 2270951"/>
                <a:gd name="connsiteX1" fmla="*/ 422160 w 1960595"/>
                <a:gd name="connsiteY1" fmla="*/ 1223401 h 2270951"/>
                <a:gd name="connsiteX2" fmla="*/ 993659 w 1960595"/>
                <a:gd name="connsiteY2" fmla="*/ 994800 h 2270951"/>
                <a:gd name="connsiteX3" fmla="*/ 893648 w 1960595"/>
                <a:gd name="connsiteY3" fmla="*/ 423301 h 2270951"/>
                <a:gd name="connsiteX4" fmla="*/ 545574 w 1960595"/>
                <a:gd name="connsiteY4" fmla="*/ 24415 h 2270951"/>
                <a:gd name="connsiteX5" fmla="*/ 1960595 w 1960595"/>
                <a:gd name="connsiteY5" fmla="*/ 1147683 h 2270951"/>
                <a:gd name="connsiteX6" fmla="*/ 988487 w 1960595"/>
                <a:gd name="connsiteY6" fmla="*/ 2270951 h 2270951"/>
                <a:gd name="connsiteX7" fmla="*/ 16379 w 1960595"/>
                <a:gd name="connsiteY7" fmla="*/ 1147683 h 2270951"/>
                <a:gd name="connsiteX0" fmla="*/ 17584 w 1933225"/>
                <a:gd name="connsiteY0" fmla="*/ 747633 h 2276278"/>
                <a:gd name="connsiteX1" fmla="*/ 394790 w 1933225"/>
                <a:gd name="connsiteY1" fmla="*/ 1223401 h 2276278"/>
                <a:gd name="connsiteX2" fmla="*/ 966289 w 1933225"/>
                <a:gd name="connsiteY2" fmla="*/ 994800 h 2276278"/>
                <a:gd name="connsiteX3" fmla="*/ 866278 w 1933225"/>
                <a:gd name="connsiteY3" fmla="*/ 423301 h 2276278"/>
                <a:gd name="connsiteX4" fmla="*/ 518204 w 1933225"/>
                <a:gd name="connsiteY4" fmla="*/ 24415 h 2276278"/>
                <a:gd name="connsiteX5" fmla="*/ 1933225 w 1933225"/>
                <a:gd name="connsiteY5" fmla="*/ 1147683 h 2276278"/>
                <a:gd name="connsiteX6" fmla="*/ 961117 w 1933225"/>
                <a:gd name="connsiteY6" fmla="*/ 2270951 h 2276278"/>
                <a:gd name="connsiteX7" fmla="*/ 17584 w 1933225"/>
                <a:gd name="connsiteY7" fmla="*/ 747633 h 2276278"/>
                <a:gd name="connsiteX0" fmla="*/ 27908 w 1943549"/>
                <a:gd name="connsiteY0" fmla="*/ 747633 h 2273303"/>
                <a:gd name="connsiteX1" fmla="*/ 405114 w 1943549"/>
                <a:gd name="connsiteY1" fmla="*/ 1223401 h 2273303"/>
                <a:gd name="connsiteX2" fmla="*/ 976613 w 1943549"/>
                <a:gd name="connsiteY2" fmla="*/ 994800 h 2273303"/>
                <a:gd name="connsiteX3" fmla="*/ 876602 w 1943549"/>
                <a:gd name="connsiteY3" fmla="*/ 423301 h 2273303"/>
                <a:gd name="connsiteX4" fmla="*/ 528528 w 1943549"/>
                <a:gd name="connsiteY4" fmla="*/ 24415 h 2273303"/>
                <a:gd name="connsiteX5" fmla="*/ 1943549 w 1943549"/>
                <a:gd name="connsiteY5" fmla="*/ 1147683 h 2273303"/>
                <a:gd name="connsiteX6" fmla="*/ 971441 w 1943549"/>
                <a:gd name="connsiteY6" fmla="*/ 2270951 h 2273303"/>
                <a:gd name="connsiteX7" fmla="*/ 133652 w 1943549"/>
                <a:gd name="connsiteY7" fmla="*/ 1423425 h 2273303"/>
                <a:gd name="connsiteX8" fmla="*/ 27908 w 1943549"/>
                <a:gd name="connsiteY8" fmla="*/ 747633 h 2273303"/>
                <a:gd name="connsiteX0" fmla="*/ 27908 w 1944177"/>
                <a:gd name="connsiteY0" fmla="*/ 922449 h 2448119"/>
                <a:gd name="connsiteX1" fmla="*/ 405114 w 1944177"/>
                <a:gd name="connsiteY1" fmla="*/ 1398217 h 2448119"/>
                <a:gd name="connsiteX2" fmla="*/ 976613 w 1944177"/>
                <a:gd name="connsiteY2" fmla="*/ 1169616 h 2448119"/>
                <a:gd name="connsiteX3" fmla="*/ 876602 w 1944177"/>
                <a:gd name="connsiteY3" fmla="*/ 598117 h 2448119"/>
                <a:gd name="connsiteX4" fmla="*/ 824901 w 1944177"/>
                <a:gd name="connsiteY4" fmla="*/ 18310 h 2448119"/>
                <a:gd name="connsiteX5" fmla="*/ 1943549 w 1944177"/>
                <a:gd name="connsiteY5" fmla="*/ 1322499 h 2448119"/>
                <a:gd name="connsiteX6" fmla="*/ 971441 w 1944177"/>
                <a:gd name="connsiteY6" fmla="*/ 2445767 h 2448119"/>
                <a:gd name="connsiteX7" fmla="*/ 133652 w 1944177"/>
                <a:gd name="connsiteY7" fmla="*/ 1598241 h 2448119"/>
                <a:gd name="connsiteX8" fmla="*/ 27908 w 1944177"/>
                <a:gd name="connsiteY8" fmla="*/ 922449 h 2448119"/>
                <a:gd name="connsiteX0" fmla="*/ 27908 w 1944177"/>
                <a:gd name="connsiteY0" fmla="*/ 922449 h 2448119"/>
                <a:gd name="connsiteX1" fmla="*/ 405114 w 1944177"/>
                <a:gd name="connsiteY1" fmla="*/ 1398217 h 2448119"/>
                <a:gd name="connsiteX2" fmla="*/ 976613 w 1944177"/>
                <a:gd name="connsiteY2" fmla="*/ 1169616 h 2448119"/>
                <a:gd name="connsiteX3" fmla="*/ 1011317 w 1944177"/>
                <a:gd name="connsiteY3" fmla="*/ 598117 h 2448119"/>
                <a:gd name="connsiteX4" fmla="*/ 824901 w 1944177"/>
                <a:gd name="connsiteY4" fmla="*/ 18310 h 2448119"/>
                <a:gd name="connsiteX5" fmla="*/ 1943549 w 1944177"/>
                <a:gd name="connsiteY5" fmla="*/ 1322499 h 2448119"/>
                <a:gd name="connsiteX6" fmla="*/ 971441 w 1944177"/>
                <a:gd name="connsiteY6" fmla="*/ 2445767 h 2448119"/>
                <a:gd name="connsiteX7" fmla="*/ 133652 w 1944177"/>
                <a:gd name="connsiteY7" fmla="*/ 1598241 h 2448119"/>
                <a:gd name="connsiteX8" fmla="*/ 27908 w 1944177"/>
                <a:gd name="connsiteY8" fmla="*/ 922449 h 2448119"/>
                <a:gd name="connsiteX0" fmla="*/ 27908 w 1946599"/>
                <a:gd name="connsiteY0" fmla="*/ 893094 h 2418764"/>
                <a:gd name="connsiteX1" fmla="*/ 405114 w 1946599"/>
                <a:gd name="connsiteY1" fmla="*/ 1368862 h 2418764"/>
                <a:gd name="connsiteX2" fmla="*/ 976613 w 1946599"/>
                <a:gd name="connsiteY2" fmla="*/ 1140261 h 2418764"/>
                <a:gd name="connsiteX3" fmla="*/ 1011317 w 1946599"/>
                <a:gd name="connsiteY3" fmla="*/ 568762 h 2418764"/>
                <a:gd name="connsiteX4" fmla="*/ 636300 w 1946599"/>
                <a:gd name="connsiteY4" fmla="*/ 19108 h 2418764"/>
                <a:gd name="connsiteX5" fmla="*/ 1943549 w 1946599"/>
                <a:gd name="connsiteY5" fmla="*/ 1293144 h 2418764"/>
                <a:gd name="connsiteX6" fmla="*/ 971441 w 1946599"/>
                <a:gd name="connsiteY6" fmla="*/ 2416412 h 2418764"/>
                <a:gd name="connsiteX7" fmla="*/ 133652 w 1946599"/>
                <a:gd name="connsiteY7" fmla="*/ 1568886 h 2418764"/>
                <a:gd name="connsiteX8" fmla="*/ 27908 w 1946599"/>
                <a:gd name="connsiteY8" fmla="*/ 893094 h 2418764"/>
                <a:gd name="connsiteX0" fmla="*/ 29548 w 1948237"/>
                <a:gd name="connsiteY0" fmla="*/ 893094 h 2418764"/>
                <a:gd name="connsiteX1" fmla="*/ 429047 w 1948237"/>
                <a:gd name="connsiteY1" fmla="*/ 1515228 h 2418764"/>
                <a:gd name="connsiteX2" fmla="*/ 978253 w 1948237"/>
                <a:gd name="connsiteY2" fmla="*/ 1140261 h 2418764"/>
                <a:gd name="connsiteX3" fmla="*/ 1012957 w 1948237"/>
                <a:gd name="connsiteY3" fmla="*/ 568762 h 2418764"/>
                <a:gd name="connsiteX4" fmla="*/ 637940 w 1948237"/>
                <a:gd name="connsiteY4" fmla="*/ 19108 h 2418764"/>
                <a:gd name="connsiteX5" fmla="*/ 1945189 w 1948237"/>
                <a:gd name="connsiteY5" fmla="*/ 1293144 h 2418764"/>
                <a:gd name="connsiteX6" fmla="*/ 973081 w 1948237"/>
                <a:gd name="connsiteY6" fmla="*/ 2416412 h 2418764"/>
                <a:gd name="connsiteX7" fmla="*/ 135292 w 1948237"/>
                <a:gd name="connsiteY7" fmla="*/ 1568886 h 2418764"/>
                <a:gd name="connsiteX8" fmla="*/ 29548 w 1948237"/>
                <a:gd name="connsiteY8" fmla="*/ 893094 h 2418764"/>
                <a:gd name="connsiteX0" fmla="*/ 29548 w 1948239"/>
                <a:gd name="connsiteY0" fmla="*/ 895029 h 2420699"/>
                <a:gd name="connsiteX1" fmla="*/ 429047 w 1948239"/>
                <a:gd name="connsiteY1" fmla="*/ 1517163 h 2420699"/>
                <a:gd name="connsiteX2" fmla="*/ 978253 w 1948239"/>
                <a:gd name="connsiteY2" fmla="*/ 1142196 h 2420699"/>
                <a:gd name="connsiteX3" fmla="*/ 1146714 w 1948239"/>
                <a:gd name="connsiteY3" fmla="*/ 546303 h 2420699"/>
                <a:gd name="connsiteX4" fmla="*/ 637940 w 1948239"/>
                <a:gd name="connsiteY4" fmla="*/ 21043 h 2420699"/>
                <a:gd name="connsiteX5" fmla="*/ 1945189 w 1948239"/>
                <a:gd name="connsiteY5" fmla="*/ 1295079 h 2420699"/>
                <a:gd name="connsiteX6" fmla="*/ 973081 w 1948239"/>
                <a:gd name="connsiteY6" fmla="*/ 2418347 h 2420699"/>
                <a:gd name="connsiteX7" fmla="*/ 135292 w 1948239"/>
                <a:gd name="connsiteY7" fmla="*/ 1570821 h 2420699"/>
                <a:gd name="connsiteX8" fmla="*/ 29548 w 1948239"/>
                <a:gd name="connsiteY8" fmla="*/ 895029 h 2420699"/>
                <a:gd name="connsiteX0" fmla="*/ 29548 w 1948237"/>
                <a:gd name="connsiteY0" fmla="*/ 895029 h 2420699"/>
                <a:gd name="connsiteX1" fmla="*/ 429047 w 1948237"/>
                <a:gd name="connsiteY1" fmla="*/ 1517163 h 2420699"/>
                <a:gd name="connsiteX2" fmla="*/ 978253 w 1948237"/>
                <a:gd name="connsiteY2" fmla="*/ 1142196 h 2420699"/>
                <a:gd name="connsiteX3" fmla="*/ 1057543 w 1948237"/>
                <a:gd name="connsiteY3" fmla="*/ 546302 h 2420699"/>
                <a:gd name="connsiteX4" fmla="*/ 637940 w 1948237"/>
                <a:gd name="connsiteY4" fmla="*/ 21043 h 2420699"/>
                <a:gd name="connsiteX5" fmla="*/ 1945189 w 1948237"/>
                <a:gd name="connsiteY5" fmla="*/ 1295079 h 2420699"/>
                <a:gd name="connsiteX6" fmla="*/ 973081 w 1948237"/>
                <a:gd name="connsiteY6" fmla="*/ 2418347 h 2420699"/>
                <a:gd name="connsiteX7" fmla="*/ 135292 w 1948237"/>
                <a:gd name="connsiteY7" fmla="*/ 1570821 h 2420699"/>
                <a:gd name="connsiteX8" fmla="*/ 29548 w 1948237"/>
                <a:gd name="connsiteY8" fmla="*/ 895029 h 242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237" h="2420699">
                  <a:moveTo>
                    <a:pt x="29548" y="895029"/>
                  </a:moveTo>
                  <a:cubicBezTo>
                    <a:pt x="78507" y="886086"/>
                    <a:pt x="266167" y="1542643"/>
                    <a:pt x="429047" y="1517163"/>
                  </a:cubicBezTo>
                  <a:cubicBezTo>
                    <a:pt x="591927" y="1491683"/>
                    <a:pt x="899672" y="1249352"/>
                    <a:pt x="978253" y="1142196"/>
                  </a:cubicBezTo>
                  <a:cubicBezTo>
                    <a:pt x="1105414" y="1033372"/>
                    <a:pt x="1114262" y="733161"/>
                    <a:pt x="1057543" y="546302"/>
                  </a:cubicBezTo>
                  <a:cubicBezTo>
                    <a:pt x="1000824" y="359443"/>
                    <a:pt x="489999" y="-103753"/>
                    <a:pt x="637940" y="21043"/>
                  </a:cubicBezTo>
                  <a:cubicBezTo>
                    <a:pt x="785881" y="145839"/>
                    <a:pt x="1889332" y="895528"/>
                    <a:pt x="1945189" y="1295079"/>
                  </a:cubicBezTo>
                  <a:cubicBezTo>
                    <a:pt x="2001046" y="1694630"/>
                    <a:pt x="1274730" y="2372390"/>
                    <a:pt x="973081" y="2418347"/>
                  </a:cubicBezTo>
                  <a:cubicBezTo>
                    <a:pt x="671432" y="2464304"/>
                    <a:pt x="292547" y="1824707"/>
                    <a:pt x="135292" y="1570821"/>
                  </a:cubicBezTo>
                  <a:cubicBezTo>
                    <a:pt x="-21963" y="1316935"/>
                    <a:pt x="-19411" y="903972"/>
                    <a:pt x="29548" y="895029"/>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7842" name="קבוצה 24"/>
            <p:cNvGrpSpPr>
              <a:grpSpLocks/>
            </p:cNvGrpSpPr>
            <p:nvPr/>
          </p:nvGrpSpPr>
          <p:grpSpPr bwMode="auto">
            <a:xfrm>
              <a:off x="5927843" y="657508"/>
              <a:ext cx="1028658" cy="1169986"/>
              <a:chOff x="3636470" y="3401803"/>
              <a:chExt cx="2017742" cy="2420340"/>
            </a:xfrm>
          </p:grpSpPr>
          <p:sp>
            <p:nvSpPr>
              <p:cNvPr id="12" name="אליפסה 11"/>
              <p:cNvSpPr/>
              <p:nvPr/>
            </p:nvSpPr>
            <p:spPr>
              <a:xfrm>
                <a:off x="3636470" y="3401803"/>
                <a:ext cx="2017742" cy="19441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מלבן מעוגל 12"/>
              <p:cNvSpPr/>
              <p:nvPr/>
            </p:nvSpPr>
            <p:spPr>
              <a:xfrm>
                <a:off x="4327733" y="5365660"/>
                <a:ext cx="482640" cy="21017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משולש שווה שוקיים 20"/>
              <p:cNvSpPr/>
              <p:nvPr/>
            </p:nvSpPr>
            <p:spPr>
              <a:xfrm flipV="1">
                <a:off x="4570610" y="4964802"/>
                <a:ext cx="286470" cy="20361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משולש שווה שוקיים 21"/>
              <p:cNvSpPr/>
              <p:nvPr/>
            </p:nvSpPr>
            <p:spPr>
              <a:xfrm flipV="1">
                <a:off x="4424262" y="5575839"/>
                <a:ext cx="289582" cy="2463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843" name="קבוצה 25"/>
            <p:cNvGrpSpPr>
              <a:grpSpLocks/>
            </p:cNvGrpSpPr>
            <p:nvPr/>
          </p:nvGrpSpPr>
          <p:grpSpPr bwMode="auto">
            <a:xfrm rot="-10588214">
              <a:off x="4534366" y="639506"/>
              <a:ext cx="1073106" cy="1154099"/>
              <a:chOff x="958811" y="3098367"/>
              <a:chExt cx="2006252" cy="2349130"/>
            </a:xfrm>
          </p:grpSpPr>
          <p:sp>
            <p:nvSpPr>
              <p:cNvPr id="5" name="אליפסה 4"/>
              <p:cNvSpPr/>
              <p:nvPr/>
            </p:nvSpPr>
            <p:spPr>
              <a:xfrm>
                <a:off x="958811" y="3499024"/>
                <a:ext cx="2006252" cy="19484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מלבן מעוגל 9"/>
              <p:cNvSpPr/>
              <p:nvPr/>
            </p:nvSpPr>
            <p:spPr>
              <a:xfrm>
                <a:off x="1756799" y="3317015"/>
                <a:ext cx="471884" cy="21649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משולש שווה שוקיים 23"/>
              <p:cNvSpPr/>
              <p:nvPr/>
            </p:nvSpPr>
            <p:spPr>
              <a:xfrm>
                <a:off x="1839620" y="3098367"/>
                <a:ext cx="278976" cy="2068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844" name="קבוצה 28"/>
            <p:cNvGrpSpPr>
              <a:grpSpLocks/>
            </p:cNvGrpSpPr>
            <p:nvPr/>
          </p:nvGrpSpPr>
          <p:grpSpPr bwMode="auto">
            <a:xfrm>
              <a:off x="4580111" y="1645447"/>
              <a:ext cx="912775" cy="1025008"/>
              <a:chOff x="4376820" y="2767836"/>
              <a:chExt cx="952674" cy="1093556"/>
            </a:xfrm>
          </p:grpSpPr>
          <p:sp>
            <p:nvSpPr>
              <p:cNvPr id="28" name="צורת L 27"/>
              <p:cNvSpPr/>
              <p:nvPr/>
            </p:nvSpPr>
            <p:spPr>
              <a:xfrm rot="19542094">
                <a:off x="4680132" y="2767836"/>
                <a:ext cx="374906" cy="26141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אליפסה 26"/>
              <p:cNvSpPr/>
              <p:nvPr/>
            </p:nvSpPr>
            <p:spPr>
              <a:xfrm>
                <a:off x="4376820" y="2926491"/>
                <a:ext cx="952674" cy="934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117774" name="קבוצה 30"/>
          <p:cNvGrpSpPr>
            <a:grpSpLocks/>
          </p:cNvGrpSpPr>
          <p:nvPr/>
        </p:nvGrpSpPr>
        <p:grpSpPr bwMode="auto">
          <a:xfrm>
            <a:off x="5918307" y="3069424"/>
            <a:ext cx="816436" cy="862554"/>
            <a:chOff x="4339431" y="2739252"/>
            <a:chExt cx="952649" cy="1121796"/>
          </a:xfrm>
        </p:grpSpPr>
        <p:sp>
          <p:nvSpPr>
            <p:cNvPr id="32" name="צורת L 31"/>
            <p:cNvSpPr/>
            <p:nvPr/>
          </p:nvSpPr>
          <p:spPr>
            <a:xfrm rot="19542094">
              <a:off x="4637536" y="2738230"/>
              <a:ext cx="451975" cy="37369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אליפסה 32"/>
            <p:cNvSpPr/>
            <p:nvPr/>
          </p:nvSpPr>
          <p:spPr>
            <a:xfrm>
              <a:off x="4339306" y="2926110"/>
              <a:ext cx="952111" cy="935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5" name="קבוצה 33"/>
          <p:cNvGrpSpPr>
            <a:grpSpLocks/>
          </p:cNvGrpSpPr>
          <p:nvPr/>
        </p:nvGrpSpPr>
        <p:grpSpPr bwMode="auto">
          <a:xfrm>
            <a:off x="7866477" y="3061449"/>
            <a:ext cx="816436" cy="910903"/>
            <a:chOff x="4339431" y="2739252"/>
            <a:chExt cx="952649" cy="1121796"/>
          </a:xfrm>
        </p:grpSpPr>
        <p:sp>
          <p:nvSpPr>
            <p:cNvPr id="35" name="צורת L 34"/>
            <p:cNvSpPr/>
            <p:nvPr/>
          </p:nvSpPr>
          <p:spPr>
            <a:xfrm rot="19542094">
              <a:off x="4637177" y="2738330"/>
              <a:ext cx="453828" cy="37145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אליפסה 35"/>
            <p:cNvSpPr/>
            <p:nvPr/>
          </p:nvSpPr>
          <p:spPr>
            <a:xfrm>
              <a:off x="4338948" y="2924059"/>
              <a:ext cx="953963" cy="936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6" name="קבוצה 36"/>
          <p:cNvGrpSpPr>
            <a:grpSpLocks/>
          </p:cNvGrpSpPr>
          <p:nvPr/>
        </p:nvGrpSpPr>
        <p:grpSpPr bwMode="auto">
          <a:xfrm>
            <a:off x="6903026" y="3082144"/>
            <a:ext cx="816436" cy="910903"/>
            <a:chOff x="4339431" y="2739252"/>
            <a:chExt cx="952649" cy="1121796"/>
          </a:xfrm>
        </p:grpSpPr>
        <p:sp>
          <p:nvSpPr>
            <p:cNvPr id="38" name="צורת L 37"/>
            <p:cNvSpPr/>
            <p:nvPr/>
          </p:nvSpPr>
          <p:spPr>
            <a:xfrm rot="19542094">
              <a:off x="4636989" y="2740214"/>
              <a:ext cx="453827" cy="37145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אליפסה 38"/>
            <p:cNvSpPr/>
            <p:nvPr/>
          </p:nvSpPr>
          <p:spPr>
            <a:xfrm>
              <a:off x="4338759" y="2925943"/>
              <a:ext cx="953964" cy="934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7" name="קבוצה 39"/>
          <p:cNvGrpSpPr>
            <a:grpSpLocks/>
          </p:cNvGrpSpPr>
          <p:nvPr/>
        </p:nvGrpSpPr>
        <p:grpSpPr bwMode="auto">
          <a:xfrm>
            <a:off x="3523489" y="3045065"/>
            <a:ext cx="816436" cy="927287"/>
            <a:chOff x="4339431" y="2739252"/>
            <a:chExt cx="952649" cy="1121794"/>
          </a:xfrm>
        </p:grpSpPr>
        <p:sp>
          <p:nvSpPr>
            <p:cNvPr id="41" name="צורת L 40"/>
            <p:cNvSpPr/>
            <p:nvPr/>
          </p:nvSpPr>
          <p:spPr>
            <a:xfrm rot="19542094">
              <a:off x="4638549" y="2738962"/>
              <a:ext cx="451975" cy="370656"/>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אליפסה 41"/>
            <p:cNvSpPr/>
            <p:nvPr/>
          </p:nvSpPr>
          <p:spPr>
            <a:xfrm>
              <a:off x="4340319" y="2925250"/>
              <a:ext cx="952111" cy="935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8" name="קבוצה 42"/>
          <p:cNvGrpSpPr>
            <a:grpSpLocks/>
          </p:cNvGrpSpPr>
          <p:nvPr/>
        </p:nvGrpSpPr>
        <p:grpSpPr bwMode="auto">
          <a:xfrm>
            <a:off x="2639059" y="3046894"/>
            <a:ext cx="816436" cy="936570"/>
            <a:chOff x="4339431" y="2739252"/>
            <a:chExt cx="952649" cy="1121796"/>
          </a:xfrm>
        </p:grpSpPr>
        <p:sp>
          <p:nvSpPr>
            <p:cNvPr id="44" name="צורת L 43"/>
            <p:cNvSpPr/>
            <p:nvPr/>
          </p:nvSpPr>
          <p:spPr>
            <a:xfrm rot="19542094">
              <a:off x="4636921" y="2738676"/>
              <a:ext cx="453827" cy="37078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אליפסה 44"/>
            <p:cNvSpPr/>
            <p:nvPr/>
          </p:nvSpPr>
          <p:spPr>
            <a:xfrm>
              <a:off x="4338691" y="2925019"/>
              <a:ext cx="953964" cy="935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9" name="קבוצה 45"/>
          <p:cNvGrpSpPr>
            <a:grpSpLocks/>
          </p:cNvGrpSpPr>
          <p:nvPr/>
        </p:nvGrpSpPr>
        <p:grpSpPr bwMode="auto">
          <a:xfrm>
            <a:off x="4432574" y="2993019"/>
            <a:ext cx="816436" cy="852244"/>
            <a:chOff x="4339431" y="2739252"/>
            <a:chExt cx="952649" cy="1121796"/>
          </a:xfrm>
        </p:grpSpPr>
        <p:sp>
          <p:nvSpPr>
            <p:cNvPr id="47" name="צורת L 46"/>
            <p:cNvSpPr/>
            <p:nvPr/>
          </p:nvSpPr>
          <p:spPr>
            <a:xfrm rot="19542094">
              <a:off x="4637341" y="2738487"/>
              <a:ext cx="451975" cy="37194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אליפסה 47"/>
            <p:cNvSpPr/>
            <p:nvPr/>
          </p:nvSpPr>
          <p:spPr>
            <a:xfrm>
              <a:off x="4339111" y="2924461"/>
              <a:ext cx="952111" cy="93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9" name="צורת L 48"/>
          <p:cNvSpPr/>
          <p:nvPr/>
        </p:nvSpPr>
        <p:spPr bwMode="auto">
          <a:xfrm rot="19542094">
            <a:off x="3413125" y="4408488"/>
            <a:ext cx="274638" cy="21907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צורת L 49"/>
          <p:cNvSpPr/>
          <p:nvPr/>
        </p:nvSpPr>
        <p:spPr bwMode="auto">
          <a:xfrm rot="19542094">
            <a:off x="3975100" y="4240213"/>
            <a:ext cx="274638" cy="21907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צורת L 51"/>
          <p:cNvSpPr/>
          <p:nvPr/>
        </p:nvSpPr>
        <p:spPr bwMode="auto">
          <a:xfrm rot="19542094">
            <a:off x="4662488" y="4206875"/>
            <a:ext cx="276225" cy="22066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צורת L 52"/>
          <p:cNvSpPr/>
          <p:nvPr/>
        </p:nvSpPr>
        <p:spPr bwMode="auto">
          <a:xfrm rot="19542094">
            <a:off x="2863850" y="4375150"/>
            <a:ext cx="276225" cy="22066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8" name="TextBox 77"/>
          <p:cNvSpPr txBox="1"/>
          <p:nvPr/>
        </p:nvSpPr>
        <p:spPr bwMode="auto">
          <a:xfrm>
            <a:off x="6945313" y="2595563"/>
            <a:ext cx="1474787" cy="33855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u="sng" kern="0" dirty="0">
                <a:solidFill>
                  <a:prstClr val="black"/>
                </a:solidFill>
                <a:latin typeface="Arial" pitchFamily="34" charset="0"/>
                <a:ea typeface="+mn-ea"/>
                <a:cs typeface="Arial" pitchFamily="34" charset="0"/>
              </a:rPr>
              <a:t>תגובה תאית</a:t>
            </a:r>
          </a:p>
        </p:txBody>
      </p:sp>
      <p:sp>
        <p:nvSpPr>
          <p:cNvPr id="79" name="TextBox 78"/>
          <p:cNvSpPr txBox="1"/>
          <p:nvPr/>
        </p:nvSpPr>
        <p:spPr bwMode="auto">
          <a:xfrm>
            <a:off x="2268538" y="2668588"/>
            <a:ext cx="3235325" cy="33855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b="1" u="sng" kern="0" noProof="1">
                <a:solidFill>
                  <a:prstClr val="black"/>
                </a:solidFill>
                <a:latin typeface="Arial" pitchFamily="34" charset="0"/>
                <a:ea typeface="+mn-ea"/>
                <a:cs typeface="Arial" pitchFamily="34" charset="0"/>
              </a:rPr>
              <a:t>תגובה הומורלית</a:t>
            </a:r>
          </a:p>
        </p:txBody>
      </p:sp>
      <p:sp>
        <p:nvSpPr>
          <p:cNvPr id="44061" name="מלבן 1"/>
          <p:cNvSpPr>
            <a:spLocks noChangeArrowheads="1"/>
          </p:cNvSpPr>
          <p:nvPr/>
        </p:nvSpPr>
        <p:spPr bwMode="auto">
          <a:xfrm>
            <a:off x="-95250" y="2922588"/>
            <a:ext cx="2608263" cy="830997"/>
          </a:xfrm>
          <a:prstGeom prst="rect">
            <a:avLst/>
          </a:prstGeom>
          <a:noFill/>
          <a:ln>
            <a:noFill/>
          </a:ln>
          <a:extLst/>
        </p:spPr>
        <p:txBody>
          <a:bodyPr>
            <a:spAutoFit/>
          </a:bodyPr>
          <a:lstStyle/>
          <a:p>
            <a:pPr>
              <a:lnSpc>
                <a:spcPct val="150000"/>
              </a:lnSpc>
              <a:defRPr/>
            </a:pPr>
            <a:r>
              <a:rPr lang="he-IL" sz="1600" b="1" u="sng" dirty="0">
                <a:solidFill>
                  <a:schemeClr val="accent3"/>
                </a:solidFill>
                <a:latin typeface="Arial" pitchFamily="34" charset="0"/>
                <a:cs typeface="Arial" pitchFamily="34" charset="0"/>
              </a:rPr>
              <a:t>שלב ההתארגנות</a:t>
            </a:r>
          </a:p>
          <a:p>
            <a:pPr>
              <a:lnSpc>
                <a:spcPct val="150000"/>
              </a:lnSpc>
              <a:defRPr/>
            </a:pPr>
            <a:r>
              <a:rPr lang="he-IL" sz="1600" dirty="0">
                <a:solidFill>
                  <a:srgbClr val="000000"/>
                </a:solidFill>
                <a:latin typeface="Arial" pitchFamily="34" charset="0"/>
                <a:cs typeface="Arial" pitchFamily="34" charset="0"/>
              </a:rPr>
              <a:t>נוצר שבט של תאי </a:t>
            </a:r>
            <a:r>
              <a:rPr lang="en-US" sz="16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 ו-</a:t>
            </a:r>
            <a:r>
              <a:rPr lang="en-US" sz="1600" dirty="0">
                <a:solidFill>
                  <a:srgbClr val="000000"/>
                </a:solidFill>
                <a:latin typeface="Arial" pitchFamily="34" charset="0"/>
                <a:cs typeface="Arial" pitchFamily="34" charset="0"/>
              </a:rPr>
              <a:t>B</a:t>
            </a:r>
            <a:r>
              <a:rPr lang="he-IL" sz="1600" dirty="0">
                <a:solidFill>
                  <a:srgbClr val="000000"/>
                </a:solidFill>
                <a:latin typeface="Arial" pitchFamily="34" charset="0"/>
                <a:cs typeface="Arial" pitchFamily="34" charset="0"/>
              </a:rPr>
              <a:t> </a:t>
            </a:r>
          </a:p>
        </p:txBody>
      </p:sp>
      <p:sp>
        <p:nvSpPr>
          <p:cNvPr id="44062" name="מלבן 1"/>
          <p:cNvSpPr>
            <a:spLocks noChangeArrowheads="1"/>
          </p:cNvSpPr>
          <p:nvPr/>
        </p:nvSpPr>
        <p:spPr bwMode="auto">
          <a:xfrm>
            <a:off x="5407767" y="4509120"/>
            <a:ext cx="3538537" cy="2308324"/>
          </a:xfrm>
          <a:prstGeom prst="rect">
            <a:avLst/>
          </a:prstGeom>
          <a:noFill/>
          <a:ln>
            <a:noFill/>
          </a:ln>
          <a:extLst/>
        </p:spPr>
        <p:txBody>
          <a:bodyPr>
            <a:spAutoFit/>
          </a:bodyPr>
          <a:lstStyle/>
          <a:p>
            <a:pPr>
              <a:lnSpc>
                <a:spcPct val="150000"/>
              </a:lnSpc>
              <a:defRPr/>
            </a:pPr>
            <a:r>
              <a:rPr lang="he-IL" sz="1600" b="1" u="sng" dirty="0">
                <a:solidFill>
                  <a:schemeClr val="accent3"/>
                </a:solidFill>
                <a:latin typeface="Arial" pitchFamily="34" charset="0"/>
                <a:cs typeface="Arial" pitchFamily="34" charset="0"/>
              </a:rPr>
              <a:t>שלב הפעולה</a:t>
            </a:r>
          </a:p>
          <a:p>
            <a:pPr>
              <a:lnSpc>
                <a:spcPct val="150000"/>
              </a:lnSpc>
              <a:defRPr/>
            </a:pPr>
            <a:r>
              <a:rPr lang="he-IL" sz="1600" dirty="0">
                <a:solidFill>
                  <a:srgbClr val="000000"/>
                </a:solidFill>
                <a:latin typeface="Arial" pitchFamily="34" charset="0"/>
                <a:cs typeface="Arial" pitchFamily="34" charset="0"/>
              </a:rPr>
              <a:t>תאי </a:t>
            </a:r>
            <a:r>
              <a:rPr lang="en-US" sz="16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 מתקשרים </a:t>
            </a:r>
          </a:p>
          <a:p>
            <a:pPr>
              <a:lnSpc>
                <a:spcPct val="150000"/>
              </a:lnSpc>
              <a:defRPr/>
            </a:pPr>
            <a:r>
              <a:rPr lang="he-IL" sz="1600" dirty="0" smtClean="0">
                <a:solidFill>
                  <a:srgbClr val="000000"/>
                </a:solidFill>
                <a:latin typeface="Arial" pitchFamily="34" charset="0"/>
                <a:cs typeface="Arial" pitchFamily="34" charset="0"/>
              </a:rPr>
              <a:t>לתאי גוף הנגועים </a:t>
            </a:r>
          </a:p>
          <a:p>
            <a:pPr>
              <a:lnSpc>
                <a:spcPct val="150000"/>
              </a:lnSpc>
              <a:defRPr/>
            </a:pPr>
            <a:r>
              <a:rPr lang="he-IL" sz="1600" dirty="0" smtClean="0">
                <a:solidFill>
                  <a:srgbClr val="000000"/>
                </a:solidFill>
                <a:latin typeface="Arial" pitchFamily="34" charset="0"/>
                <a:cs typeface="Arial" pitchFamily="34" charset="0"/>
              </a:rPr>
              <a:t>באנטיגנים (לדוגמה: </a:t>
            </a:r>
          </a:p>
          <a:p>
            <a:pPr>
              <a:lnSpc>
                <a:spcPct val="150000"/>
              </a:lnSpc>
              <a:defRPr/>
            </a:pPr>
            <a:r>
              <a:rPr lang="he-IL" sz="1600" dirty="0" smtClean="0">
                <a:solidFill>
                  <a:srgbClr val="000000"/>
                </a:solidFill>
                <a:latin typeface="Arial" pitchFamily="34" charset="0"/>
                <a:cs typeface="Arial" pitchFamily="34" charset="0"/>
              </a:rPr>
              <a:t>תאי גוף שהותקפו בווירוס) </a:t>
            </a:r>
          </a:p>
          <a:p>
            <a:pPr>
              <a:lnSpc>
                <a:spcPct val="150000"/>
              </a:lnSpc>
              <a:defRPr/>
            </a:pPr>
            <a:r>
              <a:rPr lang="he-IL" sz="1600" dirty="0" smtClean="0">
                <a:solidFill>
                  <a:srgbClr val="000000"/>
                </a:solidFill>
                <a:latin typeface="Arial" pitchFamily="34" charset="0"/>
                <a:cs typeface="Arial" pitchFamily="34" charset="0"/>
              </a:rPr>
              <a:t>ומחסלים אותם.</a:t>
            </a:r>
            <a:endParaRPr lang="he-IL" sz="1600" dirty="0">
              <a:solidFill>
                <a:srgbClr val="000000"/>
              </a:solidFill>
              <a:latin typeface="Arial" pitchFamily="34" charset="0"/>
              <a:cs typeface="Arial" pitchFamily="34" charset="0"/>
            </a:endParaRPr>
          </a:p>
        </p:txBody>
      </p:sp>
      <p:sp>
        <p:nvSpPr>
          <p:cNvPr id="117795" name="מלבן 7168"/>
          <p:cNvSpPr>
            <a:spLocks noChangeArrowheads="1"/>
          </p:cNvSpPr>
          <p:nvPr/>
        </p:nvSpPr>
        <p:spPr bwMode="auto">
          <a:xfrm>
            <a:off x="5863086" y="3333649"/>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sp>
        <p:nvSpPr>
          <p:cNvPr id="117796" name="מלבן 85"/>
          <p:cNvSpPr>
            <a:spLocks noChangeArrowheads="1"/>
          </p:cNvSpPr>
          <p:nvPr/>
        </p:nvSpPr>
        <p:spPr bwMode="auto">
          <a:xfrm>
            <a:off x="6870599" y="3367179"/>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sp>
        <p:nvSpPr>
          <p:cNvPr id="117798" name="מלבן 87"/>
          <p:cNvSpPr>
            <a:spLocks noChangeArrowheads="1"/>
          </p:cNvSpPr>
          <p:nvPr/>
        </p:nvSpPr>
        <p:spPr bwMode="auto">
          <a:xfrm>
            <a:off x="7796819" y="3400788"/>
            <a:ext cx="83391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זיכרון</a:t>
            </a:r>
            <a:endParaRPr lang="he-IL" sz="1600" dirty="0">
              <a:solidFill>
                <a:srgbClr val="000000"/>
              </a:solidFill>
            </a:endParaRPr>
          </a:p>
        </p:txBody>
      </p:sp>
      <p:sp>
        <p:nvSpPr>
          <p:cNvPr id="117799" name="מלבן 88"/>
          <p:cNvSpPr>
            <a:spLocks noChangeArrowheads="1"/>
          </p:cNvSpPr>
          <p:nvPr/>
        </p:nvSpPr>
        <p:spPr bwMode="auto">
          <a:xfrm>
            <a:off x="3767486" y="3359297"/>
            <a:ext cx="338568"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B</a:t>
            </a:r>
            <a:endParaRPr lang="he-IL" sz="1600" dirty="0">
              <a:solidFill>
                <a:srgbClr val="000000"/>
              </a:solidFill>
            </a:endParaRPr>
          </a:p>
        </p:txBody>
      </p:sp>
      <p:sp>
        <p:nvSpPr>
          <p:cNvPr id="117800" name="מלבן 89"/>
          <p:cNvSpPr>
            <a:spLocks noChangeArrowheads="1"/>
          </p:cNvSpPr>
          <p:nvPr/>
        </p:nvSpPr>
        <p:spPr bwMode="auto">
          <a:xfrm>
            <a:off x="4677295" y="3305011"/>
            <a:ext cx="338568"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B</a:t>
            </a:r>
            <a:endParaRPr lang="he-IL" sz="1600" dirty="0">
              <a:solidFill>
                <a:srgbClr val="000000"/>
              </a:solidFill>
            </a:endParaRPr>
          </a:p>
        </p:txBody>
      </p:sp>
      <p:sp>
        <p:nvSpPr>
          <p:cNvPr id="117801" name="מלבן 91"/>
          <p:cNvSpPr>
            <a:spLocks noChangeArrowheads="1"/>
          </p:cNvSpPr>
          <p:nvPr/>
        </p:nvSpPr>
        <p:spPr bwMode="auto">
          <a:xfrm>
            <a:off x="2608754" y="3387424"/>
            <a:ext cx="846742"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-B</a:t>
            </a:r>
            <a:r>
              <a:rPr lang="he-IL" sz="1600" dirty="0">
                <a:solidFill>
                  <a:srgbClr val="000000"/>
                </a:solidFill>
                <a:latin typeface="Arial" pitchFamily="34" charset="0"/>
                <a:cs typeface="Arial" pitchFamily="34" charset="0"/>
              </a:rPr>
              <a:t>זיכרון</a:t>
            </a:r>
            <a:endParaRPr lang="he-IL" sz="1600" dirty="0">
              <a:solidFill>
                <a:srgbClr val="000000"/>
              </a:solidFill>
            </a:endParaRPr>
          </a:p>
        </p:txBody>
      </p:sp>
      <p:cxnSp>
        <p:nvCxnSpPr>
          <p:cNvPr id="7171" name="מחבר חץ ישר 7170"/>
          <p:cNvCxnSpPr/>
          <p:nvPr/>
        </p:nvCxnSpPr>
        <p:spPr bwMode="auto">
          <a:xfrm>
            <a:off x="5870575" y="2668588"/>
            <a:ext cx="255588" cy="255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73" name="מחבר חץ ישר 7172"/>
          <p:cNvCxnSpPr/>
          <p:nvPr/>
        </p:nvCxnSpPr>
        <p:spPr bwMode="auto">
          <a:xfrm flipH="1">
            <a:off x="5080000" y="2670175"/>
            <a:ext cx="217488" cy="238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3" name="מחבר חץ ישר 7182"/>
          <p:cNvCxnSpPr/>
          <p:nvPr/>
        </p:nvCxnSpPr>
        <p:spPr bwMode="auto">
          <a:xfrm flipH="1" flipV="1">
            <a:off x="7596336" y="1127125"/>
            <a:ext cx="182562"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מחבר חץ ישר 105"/>
          <p:cNvCxnSpPr/>
          <p:nvPr/>
        </p:nvCxnSpPr>
        <p:spPr bwMode="auto">
          <a:xfrm flipH="1" flipV="1">
            <a:off x="6244710" y="1122363"/>
            <a:ext cx="182563"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5" name="מחבר חץ ישר 7184"/>
          <p:cNvCxnSpPr/>
          <p:nvPr/>
        </p:nvCxnSpPr>
        <p:spPr bwMode="auto">
          <a:xfrm flipH="1">
            <a:off x="6902450" y="4032771"/>
            <a:ext cx="204421" cy="6923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7" name="מחבר חץ ישר 7186"/>
          <p:cNvCxnSpPr/>
          <p:nvPr/>
        </p:nvCxnSpPr>
        <p:spPr bwMode="auto">
          <a:xfrm>
            <a:off x="4432300" y="3932238"/>
            <a:ext cx="0" cy="2174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9" name="מחבר חץ ישר 7188"/>
          <p:cNvCxnSpPr/>
          <p:nvPr/>
        </p:nvCxnSpPr>
        <p:spPr bwMode="auto">
          <a:xfrm>
            <a:off x="3725863" y="3983038"/>
            <a:ext cx="0" cy="198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809" name="מלבן 1"/>
          <p:cNvSpPr>
            <a:spLocks noChangeArrowheads="1"/>
          </p:cNvSpPr>
          <p:nvPr/>
        </p:nvSpPr>
        <p:spPr bwMode="auto">
          <a:xfrm>
            <a:off x="3605435" y="4407494"/>
            <a:ext cx="966565"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600" dirty="0">
                <a:solidFill>
                  <a:srgbClr val="000000"/>
                </a:solidFill>
                <a:latin typeface="Arial" pitchFamily="34" charset="0"/>
                <a:cs typeface="Arial" pitchFamily="34" charset="0"/>
              </a:rPr>
              <a:t>נוגדנים</a:t>
            </a:r>
          </a:p>
        </p:txBody>
      </p:sp>
      <p:sp>
        <p:nvSpPr>
          <p:cNvPr id="117811" name="מלבן 1"/>
          <p:cNvSpPr>
            <a:spLocks noChangeArrowheads="1"/>
          </p:cNvSpPr>
          <p:nvPr/>
        </p:nvSpPr>
        <p:spPr bwMode="auto">
          <a:xfrm>
            <a:off x="7376689" y="501556"/>
            <a:ext cx="700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he-IL" sz="1200" b="1" dirty="0" smtClean="0">
                <a:solidFill>
                  <a:srgbClr val="FF6600"/>
                </a:solidFill>
                <a:latin typeface="Arial" pitchFamily="34" charset="0"/>
                <a:cs typeface="Arial" pitchFamily="34" charset="0"/>
              </a:rPr>
              <a:t>אנטיגן</a:t>
            </a:r>
            <a:endParaRPr lang="he-IL" sz="1200" b="1" dirty="0">
              <a:solidFill>
                <a:srgbClr val="FF6600"/>
              </a:solidFill>
              <a:latin typeface="Arial" pitchFamily="34" charset="0"/>
              <a:cs typeface="Arial" pitchFamily="34" charset="0"/>
            </a:endParaRPr>
          </a:p>
        </p:txBody>
      </p:sp>
      <p:sp>
        <p:nvSpPr>
          <p:cNvPr id="117767" name="מלבן 93"/>
          <p:cNvSpPr>
            <a:spLocks noChangeArrowheads="1"/>
          </p:cNvSpPr>
          <p:nvPr/>
        </p:nvSpPr>
        <p:spPr bwMode="auto">
          <a:xfrm>
            <a:off x="5224463" y="2046288"/>
            <a:ext cx="74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עוזר</a:t>
            </a:r>
            <a:endParaRPr lang="he-IL" sz="1600" dirty="0">
              <a:solidFill>
                <a:srgbClr val="000000"/>
              </a:solidFill>
            </a:endParaRPr>
          </a:p>
        </p:txBody>
      </p:sp>
      <p:cxnSp>
        <p:nvCxnSpPr>
          <p:cNvPr id="7" name="מחבר חץ ישר 6"/>
          <p:cNvCxnSpPr/>
          <p:nvPr/>
        </p:nvCxnSpPr>
        <p:spPr>
          <a:xfrm flipH="1">
            <a:off x="4194120" y="4810509"/>
            <a:ext cx="17840" cy="4887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770" name="מלבן 97"/>
          <p:cNvSpPr>
            <a:spLocks noChangeArrowheads="1"/>
          </p:cNvSpPr>
          <p:nvPr/>
        </p:nvSpPr>
        <p:spPr bwMode="auto">
          <a:xfrm>
            <a:off x="7929563" y="1722711"/>
            <a:ext cx="931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cs typeface="Arial" pitchFamily="34" charset="0"/>
              </a:rPr>
              <a:t>המקרופג'</a:t>
            </a:r>
            <a:endParaRPr lang="he-IL" sz="1600" dirty="0"/>
          </a:p>
        </p:txBody>
      </p:sp>
      <p:sp>
        <p:nvSpPr>
          <p:cNvPr id="9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0BDA6E1-E8E5-44E9-A762-67C6DFD50918}" type="slidenum">
              <a:rPr lang="he-IL" sz="1200" smtClean="0">
                <a:solidFill>
                  <a:prstClr val="white">
                    <a:lumMod val="75000"/>
                  </a:prstClr>
                </a:solidFill>
              </a:rPr>
              <a:pPr fontAlgn="base">
                <a:spcBef>
                  <a:spcPct val="0"/>
                </a:spcBef>
                <a:spcAft>
                  <a:spcPct val="0"/>
                </a:spcAft>
                <a:defRPr/>
              </a:pPr>
              <a:t>21</a:t>
            </a:fld>
            <a:endParaRPr lang="he-IL" sz="1200" dirty="0" smtClean="0">
              <a:solidFill>
                <a:prstClr val="white">
                  <a:lumMod val="75000"/>
                </a:prstClr>
              </a:solidFill>
            </a:endParaRPr>
          </a:p>
        </p:txBody>
      </p:sp>
      <p:grpSp>
        <p:nvGrpSpPr>
          <p:cNvPr id="18" name="קבוצה 17"/>
          <p:cNvGrpSpPr/>
          <p:nvPr/>
        </p:nvGrpSpPr>
        <p:grpSpPr>
          <a:xfrm>
            <a:off x="7796819" y="640969"/>
            <a:ext cx="597062" cy="627791"/>
            <a:chOff x="9682050" y="1881857"/>
            <a:chExt cx="663736" cy="694466"/>
          </a:xfrm>
        </p:grpSpPr>
        <p:grpSp>
          <p:nvGrpSpPr>
            <p:cNvPr id="111" name="קבוצה 110"/>
            <p:cNvGrpSpPr/>
            <p:nvPr/>
          </p:nvGrpSpPr>
          <p:grpSpPr>
            <a:xfrm>
              <a:off x="9929398" y="1881857"/>
              <a:ext cx="416388" cy="421381"/>
              <a:chOff x="9674892" y="5527898"/>
              <a:chExt cx="416388" cy="421381"/>
            </a:xfrm>
          </p:grpSpPr>
          <p:sp>
            <p:nvSpPr>
              <p:cNvPr id="116" name="משולש שווה שוקיים 115"/>
              <p:cNvSpPr/>
              <p:nvPr/>
            </p:nvSpPr>
            <p:spPr bwMode="auto">
              <a:xfrm>
                <a:off x="9674892" y="552789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משולש שווה שוקיים 112"/>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4" name="אליפסה 13"/>
            <p:cNvSpPr/>
            <p:nvPr/>
          </p:nvSpPr>
          <p:spPr>
            <a:xfrm>
              <a:off x="9790825" y="2002803"/>
              <a:ext cx="416388" cy="437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4" name="משולש שווה שוקיים 123"/>
            <p:cNvSpPr/>
            <p:nvPr/>
          </p:nvSpPr>
          <p:spPr bwMode="auto">
            <a:xfrm rot="5340000" flipV="1">
              <a:off x="9666968" y="2149089"/>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5" name="משולש שווה שוקיים 124"/>
            <p:cNvSpPr/>
            <p:nvPr/>
          </p:nvSpPr>
          <p:spPr bwMode="auto">
            <a:xfrm rot="21480000" flipV="1">
              <a:off x="9917262" y="2442973"/>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6" name="קבוצה 25"/>
          <p:cNvGrpSpPr/>
          <p:nvPr/>
        </p:nvGrpSpPr>
        <p:grpSpPr>
          <a:xfrm>
            <a:off x="3779912" y="5373216"/>
            <a:ext cx="966565" cy="907885"/>
            <a:chOff x="4067944" y="5545451"/>
            <a:chExt cx="966565" cy="907885"/>
          </a:xfrm>
        </p:grpSpPr>
        <p:sp>
          <p:nvSpPr>
            <p:cNvPr id="51" name="צורת L 50"/>
            <p:cNvSpPr/>
            <p:nvPr/>
          </p:nvSpPr>
          <p:spPr bwMode="auto">
            <a:xfrm rot="2979040">
              <a:off x="4118521" y="5730081"/>
              <a:ext cx="280988" cy="23812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7810" name="מלבן 1"/>
            <p:cNvSpPr>
              <a:spLocks noChangeArrowheads="1"/>
            </p:cNvSpPr>
            <p:nvPr/>
          </p:nvSpPr>
          <p:spPr bwMode="auto">
            <a:xfrm>
              <a:off x="4067944" y="6037324"/>
              <a:ext cx="966565" cy="4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600" b="1" dirty="0">
                  <a:solidFill>
                    <a:srgbClr val="FF6600"/>
                  </a:solidFill>
                  <a:latin typeface="Arial" pitchFamily="34" charset="0"/>
                  <a:cs typeface="Arial" pitchFamily="34" charset="0"/>
                </a:rPr>
                <a:t>אנטיגן</a:t>
              </a:r>
            </a:p>
          </p:txBody>
        </p:sp>
        <p:grpSp>
          <p:nvGrpSpPr>
            <p:cNvPr id="127" name="קבוצה 126"/>
            <p:cNvGrpSpPr/>
            <p:nvPr/>
          </p:nvGrpSpPr>
          <p:grpSpPr>
            <a:xfrm>
              <a:off x="4243225" y="5545451"/>
              <a:ext cx="597062" cy="627791"/>
              <a:chOff x="9682050" y="1881857"/>
              <a:chExt cx="663736" cy="694466"/>
            </a:xfrm>
          </p:grpSpPr>
          <p:grpSp>
            <p:nvGrpSpPr>
              <p:cNvPr id="128" name="קבוצה 127"/>
              <p:cNvGrpSpPr/>
              <p:nvPr/>
            </p:nvGrpSpPr>
            <p:grpSpPr>
              <a:xfrm>
                <a:off x="9929398" y="1881857"/>
                <a:ext cx="416388" cy="421381"/>
                <a:chOff x="9674892" y="5527898"/>
                <a:chExt cx="416388" cy="421381"/>
              </a:xfrm>
            </p:grpSpPr>
            <p:sp>
              <p:nvSpPr>
                <p:cNvPr id="132" name="משולש שווה שוקיים 131"/>
                <p:cNvSpPr/>
                <p:nvPr/>
              </p:nvSpPr>
              <p:spPr bwMode="auto">
                <a:xfrm>
                  <a:off x="9674892" y="552789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3" name="משולש שווה שוקיים 132"/>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29" name="אליפסה 128"/>
              <p:cNvSpPr/>
              <p:nvPr/>
            </p:nvSpPr>
            <p:spPr>
              <a:xfrm>
                <a:off x="9790825" y="2002803"/>
                <a:ext cx="416388" cy="437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0" name="משולש שווה שוקיים 129"/>
              <p:cNvSpPr/>
              <p:nvPr/>
            </p:nvSpPr>
            <p:spPr bwMode="auto">
              <a:xfrm rot="5340000" flipV="1">
                <a:off x="9666968" y="2149089"/>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1" name="משולש שווה שוקיים 130"/>
              <p:cNvSpPr/>
              <p:nvPr/>
            </p:nvSpPr>
            <p:spPr bwMode="auto">
              <a:xfrm rot="21480000" flipV="1">
                <a:off x="9917262" y="2442973"/>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35" name="משולש שווה שוקיים 134"/>
          <p:cNvSpPr/>
          <p:nvPr/>
        </p:nvSpPr>
        <p:spPr bwMode="auto">
          <a:xfrm flipV="1">
            <a:off x="3200227" y="1293713"/>
            <a:ext cx="147637" cy="11906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307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89231">
                        <a14:foregroundMark x1="41538" y1="10667" x2="41538" y2="10667"/>
                        <a14:foregroundMark x1="13846" y1="40000" x2="13846" y2="40000"/>
                        <a14:foregroundMark x1="52308" y1="73333" x2="52308" y2="73333"/>
                      </a14:backgroundRemoval>
                    </a14:imgEffect>
                  </a14:imgLayer>
                </a14:imgProps>
              </a:ext>
              <a:ext uri="{28A0092B-C50C-407E-A947-70E740481C1C}">
                <a14:useLocalDpi xmlns:a14="http://schemas.microsoft.com/office/drawing/2010/main" val="0"/>
              </a:ext>
            </a:extLst>
          </a:blip>
          <a:srcRect/>
          <a:stretch>
            <a:fillRect/>
          </a:stretch>
        </p:blipFill>
        <p:spPr bwMode="auto">
          <a:xfrm>
            <a:off x="6733381" y="698401"/>
            <a:ext cx="6191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קבוצה 29"/>
          <p:cNvGrpSpPr/>
          <p:nvPr/>
        </p:nvGrpSpPr>
        <p:grpSpPr>
          <a:xfrm>
            <a:off x="5508104" y="4869160"/>
            <a:ext cx="1800200" cy="1391537"/>
            <a:chOff x="5364088" y="5140646"/>
            <a:chExt cx="1800200" cy="1391537"/>
          </a:xfrm>
        </p:grpSpPr>
        <p:grpSp>
          <p:nvGrpSpPr>
            <p:cNvPr id="19" name="קבוצה 18"/>
            <p:cNvGrpSpPr/>
            <p:nvPr/>
          </p:nvGrpSpPr>
          <p:grpSpPr>
            <a:xfrm>
              <a:off x="5597525" y="5140646"/>
              <a:ext cx="1566763" cy="952650"/>
              <a:chOff x="5347660" y="5087026"/>
              <a:chExt cx="1566763" cy="952650"/>
            </a:xfrm>
          </p:grpSpPr>
          <p:grpSp>
            <p:nvGrpSpPr>
              <p:cNvPr id="117790" name="קבוצה 74"/>
              <p:cNvGrpSpPr>
                <a:grpSpLocks/>
              </p:cNvGrpSpPr>
              <p:nvPr/>
            </p:nvGrpSpPr>
            <p:grpSpPr bwMode="auto">
              <a:xfrm rot="15331442">
                <a:off x="5863297" y="4988549"/>
                <a:ext cx="952650" cy="1149603"/>
                <a:chOff x="4260080" y="2733527"/>
                <a:chExt cx="952649" cy="1149556"/>
              </a:xfrm>
            </p:grpSpPr>
            <p:sp>
              <p:nvSpPr>
                <p:cNvPr id="76" name="צורת L 75"/>
                <p:cNvSpPr/>
                <p:nvPr/>
              </p:nvSpPr>
              <p:spPr>
                <a:xfrm rot="19542094">
                  <a:off x="4649285" y="2707855"/>
                  <a:ext cx="346075" cy="31907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7" name="אליפסה 76"/>
                <p:cNvSpPr/>
                <p:nvPr/>
              </p:nvSpPr>
              <p:spPr>
                <a:xfrm>
                  <a:off x="4242226" y="2923524"/>
                  <a:ext cx="1001711" cy="971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17797" name="מלבן 86"/>
              <p:cNvSpPr>
                <a:spLocks noChangeArrowheads="1"/>
              </p:cNvSpPr>
              <p:nvPr/>
            </p:nvSpPr>
            <p:spPr bwMode="auto">
              <a:xfrm>
                <a:off x="6035654" y="5341570"/>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grpSp>
            <p:nvGrpSpPr>
              <p:cNvPr id="11" name="קבוצה 10"/>
              <p:cNvGrpSpPr/>
              <p:nvPr/>
            </p:nvGrpSpPr>
            <p:grpSpPr>
              <a:xfrm>
                <a:off x="5347660" y="5175580"/>
                <a:ext cx="570175" cy="855688"/>
                <a:chOff x="9521105" y="5444214"/>
                <a:chExt cx="570175" cy="855688"/>
              </a:xfrm>
            </p:grpSpPr>
            <p:grpSp>
              <p:nvGrpSpPr>
                <p:cNvPr id="9" name="קבוצה 8"/>
                <p:cNvGrpSpPr/>
                <p:nvPr/>
              </p:nvGrpSpPr>
              <p:grpSpPr>
                <a:xfrm>
                  <a:off x="9521105" y="5444214"/>
                  <a:ext cx="439305" cy="855688"/>
                  <a:chOff x="9510437" y="5444214"/>
                  <a:chExt cx="439305" cy="855688"/>
                </a:xfrm>
              </p:grpSpPr>
              <p:sp>
                <p:nvSpPr>
                  <p:cNvPr id="8" name="מלבן מעוגל 7"/>
                  <p:cNvSpPr/>
                  <p:nvPr/>
                </p:nvSpPr>
                <p:spPr>
                  <a:xfrm>
                    <a:off x="9510437" y="5527898"/>
                    <a:ext cx="439305" cy="65715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5" name="משולש שווה שוקיים 104"/>
                  <p:cNvSpPr/>
                  <p:nvPr/>
                </p:nvSpPr>
                <p:spPr bwMode="auto">
                  <a:xfrm flipV="1">
                    <a:off x="9655187" y="6166552"/>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8" name="משולש שווה שוקיים 107"/>
                  <p:cNvSpPr/>
                  <p:nvPr/>
                </p:nvSpPr>
                <p:spPr bwMode="auto">
                  <a:xfrm>
                    <a:off x="9664224" y="5444214"/>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09" name="משולש שווה שוקיים 108"/>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20" name="מלבן 19"/>
            <p:cNvSpPr/>
            <p:nvPr/>
          </p:nvSpPr>
          <p:spPr>
            <a:xfrm>
              <a:off x="5364088" y="6008963"/>
              <a:ext cx="883575" cy="523220"/>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תא נגוע </a:t>
              </a:r>
            </a:p>
            <a:p>
              <a:r>
                <a:rPr lang="he-IL" sz="1400" dirty="0" smtClean="0">
                  <a:solidFill>
                    <a:srgbClr val="000000"/>
                  </a:solidFill>
                  <a:latin typeface="Arial" pitchFamily="34" charset="0"/>
                  <a:cs typeface="Arial" pitchFamily="34" charset="0"/>
                </a:rPr>
                <a:t>באנטיגנים</a:t>
              </a:r>
              <a:endParaRPr lang="he-IL" sz="1400" dirty="0"/>
            </a:p>
          </p:txBody>
        </p:sp>
      </p:grpSp>
      <p:grpSp>
        <p:nvGrpSpPr>
          <p:cNvPr id="139" name="קבוצה 138"/>
          <p:cNvGrpSpPr/>
          <p:nvPr/>
        </p:nvGrpSpPr>
        <p:grpSpPr>
          <a:xfrm>
            <a:off x="1066137" y="640969"/>
            <a:ext cx="597062" cy="627791"/>
            <a:chOff x="9682050" y="1881857"/>
            <a:chExt cx="663736" cy="694466"/>
          </a:xfrm>
        </p:grpSpPr>
        <p:grpSp>
          <p:nvGrpSpPr>
            <p:cNvPr id="140" name="קבוצה 139"/>
            <p:cNvGrpSpPr/>
            <p:nvPr/>
          </p:nvGrpSpPr>
          <p:grpSpPr>
            <a:xfrm>
              <a:off x="9929398" y="1881857"/>
              <a:ext cx="416388" cy="421381"/>
              <a:chOff x="9674892" y="5527898"/>
              <a:chExt cx="416388" cy="421381"/>
            </a:xfrm>
          </p:grpSpPr>
          <p:sp>
            <p:nvSpPr>
              <p:cNvPr id="144" name="משולש שווה שוקיים 143"/>
              <p:cNvSpPr/>
              <p:nvPr/>
            </p:nvSpPr>
            <p:spPr bwMode="auto">
              <a:xfrm>
                <a:off x="9674892" y="552789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5" name="משולש שווה שוקיים 144"/>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41" name="אליפסה 140"/>
            <p:cNvSpPr/>
            <p:nvPr/>
          </p:nvSpPr>
          <p:spPr>
            <a:xfrm>
              <a:off x="9790825" y="2002803"/>
              <a:ext cx="416388" cy="437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2" name="משולש שווה שוקיים 141"/>
            <p:cNvSpPr/>
            <p:nvPr/>
          </p:nvSpPr>
          <p:spPr bwMode="auto">
            <a:xfrm rot="5340000" flipV="1">
              <a:off x="9666968" y="2149089"/>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3" name="משולש שווה שוקיים 142"/>
            <p:cNvSpPr/>
            <p:nvPr/>
          </p:nvSpPr>
          <p:spPr bwMode="auto">
            <a:xfrm rot="21480000" flipV="1">
              <a:off x="9917262" y="2442973"/>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cxnSp>
        <p:nvCxnSpPr>
          <p:cNvPr id="146" name="מחבר חץ ישר 145"/>
          <p:cNvCxnSpPr/>
          <p:nvPr/>
        </p:nvCxnSpPr>
        <p:spPr bwMode="auto">
          <a:xfrm flipH="1">
            <a:off x="6902450" y="1293814"/>
            <a:ext cx="14289" cy="217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827" name="מחבר ישר 117826"/>
          <p:cNvCxnSpPr/>
          <p:nvPr/>
        </p:nvCxnSpPr>
        <p:spPr>
          <a:xfrm>
            <a:off x="5484706" y="3198019"/>
            <a:ext cx="23398" cy="3255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noProof="1" smtClean="0">
                <a:solidFill>
                  <a:srgbClr val="FF6600"/>
                </a:solidFill>
                <a:ea typeface="+mn-ea"/>
              </a:rPr>
              <a:t>קישור לסרטונים המראים את התגובה החיסונית</a:t>
            </a:r>
            <a:endParaRPr lang="he-IL" sz="1800" noProof="1" smtClean="0">
              <a:solidFill>
                <a:schemeClr val="accent6">
                  <a:lumMod val="50000"/>
                  <a:lumOff val="50000"/>
                </a:schemeClr>
              </a:solidFill>
            </a:endParaRPr>
          </a:p>
        </p:txBody>
      </p:sp>
      <p:grpSp>
        <p:nvGrpSpPr>
          <p:cNvPr id="2" name="קבוצה 1"/>
          <p:cNvGrpSpPr/>
          <p:nvPr/>
        </p:nvGrpSpPr>
        <p:grpSpPr>
          <a:xfrm>
            <a:off x="683570" y="548680"/>
            <a:ext cx="7992886" cy="5406585"/>
            <a:chOff x="683570" y="1011911"/>
            <a:chExt cx="7992886" cy="5406585"/>
          </a:xfrm>
        </p:grpSpPr>
        <p:sp>
          <p:nvSpPr>
            <p:cNvPr id="9" name="TextBox 8"/>
            <p:cNvSpPr txBox="1"/>
            <p:nvPr/>
          </p:nvSpPr>
          <p:spPr bwMode="auto">
            <a:xfrm>
              <a:off x="1187624" y="2369019"/>
              <a:ext cx="7410748" cy="2308324"/>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marL="285750" indent="-285750" fontAlgn="auto">
                <a:spcBef>
                  <a:spcPts val="0"/>
                </a:spcBef>
                <a:spcAft>
                  <a:spcPts val="0"/>
                </a:spcAft>
                <a:buFont typeface="Wingdings" pitchFamily="2" charset="2"/>
                <a:buChar char="§"/>
                <a:defRPr/>
              </a:pPr>
              <a:r>
                <a:rPr lang="he-IL" sz="1800" u="sng" kern="0" dirty="0" smtClean="0">
                  <a:solidFill>
                    <a:prstClr val="black"/>
                  </a:solidFill>
                  <a:latin typeface="Arial" pitchFamily="34" charset="0"/>
                  <a:ea typeface="+mn-ea"/>
                  <a:cs typeface="Arial" pitchFamily="34" charset="0"/>
                  <a:hlinkClick r:id="rId4"/>
                </a:rPr>
                <a:t>סרטון</a:t>
              </a:r>
              <a:r>
                <a:rPr lang="he-IL" sz="1800" kern="0" dirty="0" smtClean="0">
                  <a:solidFill>
                    <a:prstClr val="black"/>
                  </a:solidFill>
                  <a:latin typeface="Arial" pitchFamily="34" charset="0"/>
                  <a:ea typeface="+mn-ea"/>
                  <a:cs typeface="Arial" pitchFamily="34" charset="0"/>
                </a:rPr>
                <a:t> (דובר אנגלית ללא כתוביות בעברית) המראה תגובה תאית והומורלית נגד נגיף שפעת. הווירוסים (עגולים צהובים) חודרים לתאי הגרון (בצבע אדום), מתרבים בהם וגורמים למותם. תאים פגוציטים הנקראים </a:t>
              </a:r>
              <a:r>
                <a:rPr lang="he-IL" sz="1800" kern="0" dirty="0" err="1" smtClean="0">
                  <a:solidFill>
                    <a:prstClr val="black"/>
                  </a:solidFill>
                  <a:latin typeface="Arial" pitchFamily="34" charset="0"/>
                  <a:ea typeface="+mn-ea"/>
                  <a:cs typeface="Arial" pitchFamily="34" charset="0"/>
                </a:rPr>
                <a:t>מקרופג'ים</a:t>
              </a:r>
              <a:r>
                <a:rPr lang="he-IL" sz="1800" kern="0" dirty="0" smtClean="0">
                  <a:solidFill>
                    <a:prstClr val="black"/>
                  </a:solidFill>
                  <a:latin typeface="Arial" pitchFamily="34" charset="0"/>
                  <a:ea typeface="+mn-ea"/>
                  <a:cs typeface="Arial" pitchFamily="34" charset="0"/>
                </a:rPr>
                <a:t> "בולעים" את הווירוסים ומציגים את שרידיהם (האנטיגנים) על הקרום שלהם. אליהם מתקשרים תאי </a:t>
              </a:r>
              <a:r>
                <a:rPr lang="en-US" sz="1800" kern="0" dirty="0" smtClean="0">
                  <a:solidFill>
                    <a:prstClr val="black"/>
                  </a:solidFill>
                  <a:latin typeface="Arial" pitchFamily="34" charset="0"/>
                  <a:ea typeface="+mn-ea"/>
                  <a:cs typeface="Arial" pitchFamily="34" charset="0"/>
                </a:rPr>
                <a:t>T</a:t>
              </a:r>
              <a:r>
                <a:rPr lang="he-IL" sz="1800" kern="0" dirty="0" smtClean="0">
                  <a:solidFill>
                    <a:prstClr val="black"/>
                  </a:solidFill>
                  <a:latin typeface="Arial" pitchFamily="34" charset="0"/>
                  <a:ea typeface="+mn-ea"/>
                  <a:cs typeface="Arial" pitchFamily="34" charset="0"/>
                </a:rPr>
                <a:t> עוזרים (בצבע ורוד), שמעוררים חלוקה של תאי הרג </a:t>
              </a:r>
              <a:r>
                <a:rPr lang="en-US" sz="1800" kern="0" dirty="0" smtClean="0">
                  <a:solidFill>
                    <a:prstClr val="black"/>
                  </a:solidFill>
                  <a:latin typeface="Arial" pitchFamily="34" charset="0"/>
                  <a:ea typeface="+mn-ea"/>
                  <a:cs typeface="Arial" pitchFamily="34" charset="0"/>
                </a:rPr>
                <a:t>T</a:t>
              </a:r>
              <a:r>
                <a:rPr lang="he-IL" sz="1800" kern="0" dirty="0" smtClean="0">
                  <a:solidFill>
                    <a:prstClr val="black"/>
                  </a:solidFill>
                  <a:latin typeface="Arial" pitchFamily="34" charset="0"/>
                  <a:ea typeface="+mn-ea"/>
                  <a:cs typeface="Arial" pitchFamily="34" charset="0"/>
                </a:rPr>
                <a:t> (בצבע ירוק) התוקפים ישירות את הווירוסים, ותאי </a:t>
              </a:r>
              <a:r>
                <a:rPr lang="en-US" sz="1800" kern="0" dirty="0" smtClean="0">
                  <a:solidFill>
                    <a:prstClr val="black"/>
                  </a:solidFill>
                  <a:latin typeface="Arial" pitchFamily="34" charset="0"/>
                  <a:ea typeface="+mn-ea"/>
                  <a:cs typeface="Arial" pitchFamily="34" charset="0"/>
                </a:rPr>
                <a:t>B</a:t>
              </a:r>
              <a:r>
                <a:rPr lang="he-IL" sz="1800" kern="0" dirty="0" smtClean="0">
                  <a:solidFill>
                    <a:prstClr val="black"/>
                  </a:solidFill>
                  <a:latin typeface="Arial" pitchFamily="34" charset="0"/>
                  <a:ea typeface="+mn-ea"/>
                  <a:cs typeface="Arial" pitchFamily="34" charset="0"/>
                </a:rPr>
                <a:t> (</a:t>
              </a:r>
              <a:r>
                <a:rPr lang="en-US" sz="1800" kern="0" dirty="0" smtClean="0">
                  <a:solidFill>
                    <a:prstClr val="black"/>
                  </a:solidFill>
                  <a:latin typeface="Arial" pitchFamily="34" charset="0"/>
                  <a:ea typeface="+mn-ea"/>
                  <a:cs typeface="Arial" pitchFamily="34" charset="0"/>
                </a:rPr>
                <a:t>plasma cells</a:t>
              </a:r>
              <a:r>
                <a:rPr lang="he-IL" sz="1800" kern="0" dirty="0" smtClean="0">
                  <a:solidFill>
                    <a:prstClr val="black"/>
                  </a:solidFill>
                  <a:latin typeface="Arial" pitchFamily="34" charset="0"/>
                  <a:ea typeface="+mn-ea"/>
                  <a:cs typeface="Arial" pitchFamily="34" charset="0"/>
                </a:rPr>
                <a:t> ) בצבע סגול המייצרים נוגדנים. </a:t>
              </a:r>
              <a:r>
                <a:rPr lang="he-IL" sz="1800" kern="0" dirty="0">
                  <a:solidFill>
                    <a:prstClr val="black"/>
                  </a:solidFill>
                  <a:latin typeface="Arial" pitchFamily="34" charset="0"/>
                  <a:ea typeface="+mn-ea"/>
                  <a:cs typeface="Arial" pitchFamily="34" charset="0"/>
                </a:rPr>
                <a:t>הנוגדנים נצמדים </a:t>
              </a:r>
              <a:r>
                <a:rPr lang="he-IL" sz="1800" kern="0" dirty="0" smtClean="0">
                  <a:solidFill>
                    <a:prstClr val="black"/>
                  </a:solidFill>
                  <a:latin typeface="Arial" pitchFamily="34" charset="0"/>
                  <a:ea typeface="+mn-ea"/>
                  <a:cs typeface="Arial" pitchFamily="34" charset="0"/>
                </a:rPr>
                <a:t>לווירוסים וכך </a:t>
              </a:r>
              <a:r>
                <a:rPr lang="he-IL" sz="1800" kern="0" dirty="0">
                  <a:solidFill>
                    <a:prstClr val="black"/>
                  </a:solidFill>
                  <a:latin typeface="Arial" pitchFamily="34" charset="0"/>
                  <a:ea typeface="+mn-ea"/>
                  <a:cs typeface="Arial" pitchFamily="34" charset="0"/>
                </a:rPr>
                <a:t>מסמנים אותם לבליעה </a:t>
              </a:r>
              <a:r>
                <a:rPr lang="he-IL" sz="1800" kern="0" dirty="0" smtClean="0">
                  <a:solidFill>
                    <a:prstClr val="black"/>
                  </a:solidFill>
                  <a:latin typeface="Arial" pitchFamily="34" charset="0"/>
                  <a:ea typeface="+mn-ea"/>
                  <a:cs typeface="Arial" pitchFamily="34" charset="0"/>
                </a:rPr>
                <a:t>על ידי </a:t>
              </a:r>
              <a:r>
                <a:rPr lang="he-IL" sz="1800" kern="0" dirty="0" err="1" smtClean="0">
                  <a:solidFill>
                    <a:prstClr val="black"/>
                  </a:solidFill>
                  <a:latin typeface="Arial" pitchFamily="34" charset="0"/>
                  <a:ea typeface="+mn-ea"/>
                  <a:cs typeface="Arial" pitchFamily="34" charset="0"/>
                </a:rPr>
                <a:t>מקרופג'ים</a:t>
              </a:r>
              <a:r>
                <a:rPr lang="he-IL" sz="1800" kern="0" dirty="0">
                  <a:solidFill>
                    <a:prstClr val="black"/>
                  </a:solidFill>
                  <a:latin typeface="Arial" pitchFamily="34" charset="0"/>
                  <a:ea typeface="+mn-ea"/>
                  <a:cs typeface="Arial" pitchFamily="34" charset="0"/>
                </a:rPr>
                <a:t>.</a:t>
              </a:r>
            </a:p>
          </p:txBody>
        </p:sp>
        <p:sp>
          <p:nvSpPr>
            <p:cNvPr id="10" name="TextBox 9"/>
            <p:cNvSpPr txBox="1"/>
            <p:nvPr/>
          </p:nvSpPr>
          <p:spPr bwMode="auto">
            <a:xfrm>
              <a:off x="881360" y="4941168"/>
              <a:ext cx="7795096" cy="1477328"/>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marL="285750" indent="-285750" fontAlgn="auto">
                <a:spcBef>
                  <a:spcPts val="0"/>
                </a:spcBef>
                <a:spcAft>
                  <a:spcPts val="0"/>
                </a:spcAft>
                <a:buFont typeface="Wingdings" pitchFamily="2" charset="2"/>
                <a:buChar char="§"/>
                <a:defRPr/>
              </a:pPr>
              <a:r>
                <a:rPr lang="he-IL" sz="1800" u="sng" kern="0" dirty="0" smtClean="0">
                  <a:solidFill>
                    <a:prstClr val="black"/>
                  </a:solidFill>
                  <a:latin typeface="Arial" pitchFamily="34" charset="0"/>
                  <a:ea typeface="+mn-ea"/>
                  <a:cs typeface="Arial" pitchFamily="34" charset="0"/>
                  <a:hlinkClick r:id="rId5"/>
                </a:rPr>
                <a:t>סרטו</a:t>
              </a:r>
              <a:r>
                <a:rPr lang="he-IL" sz="1800" kern="0" dirty="0" smtClean="0">
                  <a:solidFill>
                    <a:prstClr val="black"/>
                  </a:solidFill>
                  <a:latin typeface="Arial" pitchFamily="34" charset="0"/>
                  <a:ea typeface="+mn-ea"/>
                  <a:cs typeface="Arial" pitchFamily="34" charset="0"/>
                  <a:hlinkClick r:id="rId5"/>
                </a:rPr>
                <a:t>ן</a:t>
              </a:r>
              <a:r>
                <a:rPr lang="he-IL" sz="1800" kern="0" dirty="0" smtClean="0">
                  <a:solidFill>
                    <a:prstClr val="black"/>
                  </a:solidFill>
                  <a:latin typeface="Arial" pitchFamily="34" charset="0"/>
                  <a:ea typeface="+mn-ea"/>
                  <a:cs typeface="Arial" pitchFamily="34" charset="0"/>
                </a:rPr>
                <a:t> (דובר אנגלית עם כתוביות בעברית) המראה את התגובה ההומורלית נגד חיידקי סטרפטוקוקוס, הגורמים לדלקת ריאות. חומרים הנושרים מקרום החיידק מגיעים לקשרי הלימפה ומתקשרים לתא </a:t>
              </a:r>
              <a:r>
                <a:rPr lang="en-US" sz="1800" kern="0" dirty="0" smtClean="0">
                  <a:solidFill>
                    <a:prstClr val="black"/>
                  </a:solidFill>
                  <a:latin typeface="Arial" pitchFamily="34" charset="0"/>
                  <a:ea typeface="+mn-ea"/>
                  <a:cs typeface="Arial" pitchFamily="34" charset="0"/>
                </a:rPr>
                <a:t>B</a:t>
              </a:r>
              <a:r>
                <a:rPr lang="he-IL" sz="1800" kern="0" dirty="0" smtClean="0">
                  <a:solidFill>
                    <a:prstClr val="black"/>
                  </a:solidFill>
                  <a:latin typeface="Arial" pitchFamily="34" charset="0"/>
                  <a:ea typeface="+mn-ea"/>
                  <a:cs typeface="Arial" pitchFamily="34" charset="0"/>
                </a:rPr>
                <a:t> ייחודי. בתגובה תאי </a:t>
              </a:r>
              <a:r>
                <a:rPr lang="en-US" sz="1800" kern="0" dirty="0" smtClean="0">
                  <a:solidFill>
                    <a:prstClr val="black"/>
                  </a:solidFill>
                  <a:latin typeface="Arial" pitchFamily="34" charset="0"/>
                  <a:ea typeface="+mn-ea"/>
                  <a:cs typeface="Arial" pitchFamily="34" charset="0"/>
                </a:rPr>
                <a:t>B</a:t>
              </a:r>
              <a:r>
                <a:rPr lang="he-IL" sz="1800" kern="0" dirty="0" smtClean="0">
                  <a:solidFill>
                    <a:prstClr val="black"/>
                  </a:solidFill>
                  <a:latin typeface="Arial" pitchFamily="34" charset="0"/>
                  <a:ea typeface="+mn-ea"/>
                  <a:cs typeface="Arial" pitchFamily="34" charset="0"/>
                </a:rPr>
                <a:t> מתחלקים ונוצר שבט של תאים (תהליך זה קרוי בסרטון "ברירת שבטים"), המייצרים נוגדנים. הנוגדנים נצמדים </a:t>
              </a:r>
              <a:r>
                <a:rPr lang="he-IL" sz="1800" kern="0" dirty="0">
                  <a:solidFill>
                    <a:prstClr val="black"/>
                  </a:solidFill>
                  <a:latin typeface="Arial" pitchFamily="34" charset="0"/>
                  <a:ea typeface="+mn-ea"/>
                  <a:cs typeface="Arial" pitchFamily="34" charset="0"/>
                </a:rPr>
                <a:t>לחיידקים </a:t>
              </a:r>
              <a:r>
                <a:rPr lang="he-IL" sz="1800" kern="0" dirty="0" smtClean="0">
                  <a:solidFill>
                    <a:prstClr val="black"/>
                  </a:solidFill>
                  <a:latin typeface="Arial" pitchFamily="34" charset="0"/>
                  <a:ea typeface="+mn-ea"/>
                  <a:cs typeface="Arial" pitchFamily="34" charset="0"/>
                </a:rPr>
                <a:t>וכך </a:t>
              </a:r>
              <a:r>
                <a:rPr lang="he-IL" sz="1800" kern="0" dirty="0">
                  <a:solidFill>
                    <a:prstClr val="black"/>
                  </a:solidFill>
                  <a:latin typeface="Arial" pitchFamily="34" charset="0"/>
                  <a:ea typeface="+mn-ea"/>
                  <a:cs typeface="Arial" pitchFamily="34" charset="0"/>
                </a:rPr>
                <a:t>מסמנים אותם לבליעה </a:t>
              </a:r>
              <a:r>
                <a:rPr lang="he-IL" sz="1800" kern="0" dirty="0" smtClean="0">
                  <a:solidFill>
                    <a:prstClr val="black"/>
                  </a:solidFill>
                  <a:latin typeface="Arial" pitchFamily="34" charset="0"/>
                  <a:ea typeface="+mn-ea"/>
                  <a:cs typeface="Arial" pitchFamily="34" charset="0"/>
                </a:rPr>
                <a:t>על ידי </a:t>
              </a:r>
              <a:r>
                <a:rPr lang="he-IL" sz="1800" kern="0" dirty="0" err="1" smtClean="0">
                  <a:solidFill>
                    <a:prstClr val="black"/>
                  </a:solidFill>
                  <a:latin typeface="Arial" pitchFamily="34" charset="0"/>
                  <a:ea typeface="+mn-ea"/>
                  <a:cs typeface="Arial" pitchFamily="34" charset="0"/>
                </a:rPr>
                <a:t>מקרופג'ים</a:t>
              </a:r>
              <a:r>
                <a:rPr lang="he-IL" sz="1800" kern="0" dirty="0">
                  <a:solidFill>
                    <a:prstClr val="black"/>
                  </a:solidFill>
                  <a:latin typeface="Arial" pitchFamily="34" charset="0"/>
                  <a:ea typeface="+mn-ea"/>
                  <a:cs typeface="Arial" pitchFamily="34" charset="0"/>
                </a:rPr>
                <a:t>.</a:t>
              </a:r>
            </a:p>
          </p:txBody>
        </p:sp>
        <p:sp>
          <p:nvSpPr>
            <p:cNvPr id="13" name="מלבן 1"/>
            <p:cNvSpPr>
              <a:spLocks noChangeArrowheads="1"/>
            </p:cNvSpPr>
            <p:nvPr/>
          </p:nvSpPr>
          <p:spPr bwMode="auto">
            <a:xfrm>
              <a:off x="683570" y="1011911"/>
              <a:ext cx="792169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buFont typeface="Wingdings" pitchFamily="2" charset="2"/>
                <a:buChar char="§"/>
              </a:pPr>
              <a:r>
                <a:rPr lang="he-IL" sz="1800" u="sng" dirty="0" smtClean="0">
                  <a:solidFill>
                    <a:srgbClr val="000000"/>
                  </a:solidFill>
                  <a:latin typeface="Arial" pitchFamily="34" charset="0"/>
                  <a:cs typeface="Arial" pitchFamily="34" charset="0"/>
                </a:rPr>
                <a:t>סרטונים קצרים (דוברי אנגלית ללא כתוביות בעברית) המראים:</a:t>
              </a:r>
            </a:p>
            <a:p>
              <a:pPr>
                <a:lnSpc>
                  <a:spcPct val="150000"/>
                </a:lnSpc>
              </a:pPr>
              <a:r>
                <a:rPr lang="he-IL" sz="1800" dirty="0">
                  <a:solidFill>
                    <a:srgbClr val="000000"/>
                  </a:solidFill>
                  <a:latin typeface="Arial" pitchFamily="34" charset="0"/>
                  <a:cs typeface="Arial" pitchFamily="34" charset="0"/>
                </a:rPr>
                <a:t> </a:t>
              </a:r>
              <a:r>
                <a:rPr lang="he-IL" sz="1800" dirty="0" smtClean="0">
                  <a:solidFill>
                    <a:srgbClr val="000000"/>
                  </a:solidFill>
                  <a:latin typeface="Arial" pitchFamily="34" charset="0"/>
                  <a:cs typeface="Arial" pitchFamily="34" charset="0"/>
                </a:rPr>
                <a:t>    </a:t>
              </a:r>
              <a:r>
                <a:rPr lang="he-IL" sz="1800" dirty="0" smtClean="0">
                  <a:solidFill>
                    <a:srgbClr val="000000"/>
                  </a:solidFill>
                  <a:latin typeface="Arial" pitchFamily="34" charset="0"/>
                  <a:cs typeface="Arial" pitchFamily="34" charset="0"/>
                  <a:hlinkClick r:id="rId6"/>
                </a:rPr>
                <a:t>תגובה תאית</a:t>
              </a:r>
              <a:endParaRPr lang="he-IL" sz="1800" dirty="0" smtClean="0">
                <a:solidFill>
                  <a:srgbClr val="000000"/>
                </a:solidFill>
                <a:latin typeface="Arial" pitchFamily="34" charset="0"/>
                <a:cs typeface="Arial" pitchFamily="34" charset="0"/>
              </a:endParaRPr>
            </a:p>
            <a:p>
              <a:pPr>
                <a:lnSpc>
                  <a:spcPct val="150000"/>
                </a:lnSpc>
              </a:pPr>
              <a:r>
                <a:rPr lang="he-IL" sz="1800" dirty="0">
                  <a:solidFill>
                    <a:srgbClr val="000000"/>
                  </a:solidFill>
                  <a:latin typeface="Arial" pitchFamily="34" charset="0"/>
                  <a:cs typeface="Arial" pitchFamily="34" charset="0"/>
                </a:rPr>
                <a:t> </a:t>
              </a:r>
              <a:r>
                <a:rPr lang="he-IL" sz="1800" dirty="0" smtClean="0">
                  <a:solidFill>
                    <a:srgbClr val="000000"/>
                  </a:solidFill>
                  <a:latin typeface="Arial" pitchFamily="34" charset="0"/>
                  <a:cs typeface="Arial" pitchFamily="34" charset="0"/>
                </a:rPr>
                <a:t>    </a:t>
              </a:r>
              <a:r>
                <a:rPr lang="he-IL" sz="1800" dirty="0" smtClean="0">
                  <a:solidFill>
                    <a:srgbClr val="000000"/>
                  </a:solidFill>
                  <a:latin typeface="Arial" pitchFamily="34" charset="0"/>
                  <a:cs typeface="Arial" pitchFamily="34" charset="0"/>
                  <a:hlinkClick r:id="rId7"/>
                </a:rPr>
                <a:t>תגובה </a:t>
              </a:r>
              <a:r>
                <a:rPr lang="he-IL" sz="1800" dirty="0" err="1" smtClean="0">
                  <a:solidFill>
                    <a:srgbClr val="000000"/>
                  </a:solidFill>
                  <a:latin typeface="Arial" pitchFamily="34" charset="0"/>
                  <a:cs typeface="Arial" pitchFamily="34" charset="0"/>
                  <a:hlinkClick r:id="rId7"/>
                </a:rPr>
                <a:t>הומורלית</a:t>
              </a:r>
              <a:r>
                <a:rPr lang="he-IL" sz="1800" dirty="0" smtClean="0">
                  <a:solidFill>
                    <a:srgbClr val="000000"/>
                  </a:solidFill>
                  <a:latin typeface="Arial" pitchFamily="34" charset="0"/>
                  <a:cs typeface="Arial" pitchFamily="34" charset="0"/>
                  <a:hlinkClick r:id="rId7"/>
                </a:rPr>
                <a:t> (נוגדנים)</a:t>
              </a:r>
              <a:endParaRPr lang="he-IL" sz="1800" dirty="0" smtClean="0">
                <a:solidFill>
                  <a:srgbClr val="000000"/>
                </a:solidFill>
                <a:latin typeface="Arial" pitchFamily="34" charset="0"/>
                <a:cs typeface="Arial" pitchFamily="34" charset="0"/>
              </a:endParaRPr>
            </a:p>
          </p:txBody>
        </p:sp>
      </p:grpSp>
      <p:sp>
        <p:nvSpPr>
          <p:cNvPr id="12"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22</a:t>
            </a:fld>
            <a:endParaRPr lang="he-IL" sz="1200" dirty="0" smtClean="0">
              <a:solidFill>
                <a:prstClr val="white">
                  <a:lumMod val="75000"/>
                </a:prstClr>
              </a:solidFill>
            </a:endParaRPr>
          </a:p>
        </p:txBody>
      </p:sp>
    </p:spTree>
    <p:extLst>
      <p:ext uri="{BB962C8B-B14F-4D97-AF65-F5344CB8AC3E}">
        <p14:creationId xmlns:p14="http://schemas.microsoft.com/office/powerpoint/2010/main" val="4140373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מלבן 1"/>
          <p:cNvSpPr>
            <a:spLocks noChangeArrowheads="1"/>
          </p:cNvSpPr>
          <p:nvPr/>
        </p:nvSpPr>
        <p:spPr bwMode="auto">
          <a:xfrm>
            <a:off x="485775" y="496888"/>
            <a:ext cx="7986713" cy="5909310"/>
          </a:xfrm>
          <a:prstGeom prst="rect">
            <a:avLst/>
          </a:prstGeom>
          <a:noFill/>
          <a:ln>
            <a:noFill/>
          </a:ln>
          <a:extLst/>
        </p:spPr>
        <p:txBody>
          <a:bodyPr>
            <a:spAutoFit/>
          </a:bodyPr>
          <a:lstStyle/>
          <a:p>
            <a:pPr>
              <a:lnSpc>
                <a:spcPct val="150000"/>
              </a:lnSpc>
              <a:defRPr/>
            </a:pPr>
            <a:r>
              <a:rPr lang="he-IL" sz="1800" dirty="0">
                <a:solidFill>
                  <a:srgbClr val="000000"/>
                </a:solidFill>
                <a:latin typeface="Arial" pitchFamily="34" charset="0"/>
                <a:cs typeface="Arial" pitchFamily="34" charset="0"/>
              </a:rPr>
              <a:t>א. </a:t>
            </a:r>
            <a:r>
              <a:rPr lang="he-IL" sz="1800" dirty="0">
                <a:solidFill>
                  <a:schemeClr val="accent3"/>
                </a:solidFill>
                <a:latin typeface="Arial" pitchFamily="34" charset="0"/>
                <a:cs typeface="Arial" pitchFamily="34" charset="0"/>
              </a:rPr>
              <a:t>ייחודיות</a:t>
            </a:r>
            <a:r>
              <a:rPr lang="he-IL" sz="1800" dirty="0">
                <a:solidFill>
                  <a:srgbClr val="000000"/>
                </a:solidFill>
                <a:latin typeface="Arial" pitchFamily="34" charset="0"/>
                <a:cs typeface="Arial" pitchFamily="34" charset="0"/>
              </a:rPr>
              <a:t>: הנוגדנים ותאי</a:t>
            </a:r>
            <a:r>
              <a:rPr lang="en-US" sz="1800" dirty="0">
                <a:solidFill>
                  <a:srgbClr val="000000"/>
                </a:solidFill>
                <a:latin typeface="Arial" pitchFamily="34" charset="0"/>
                <a:cs typeface="Arial" pitchFamily="34" charset="0"/>
              </a:rPr>
              <a:t>T </a:t>
            </a:r>
            <a:r>
              <a:rPr lang="he-IL" sz="1800" dirty="0">
                <a:solidFill>
                  <a:srgbClr val="000000"/>
                </a:solidFill>
                <a:latin typeface="Arial" pitchFamily="34" charset="0"/>
                <a:cs typeface="Arial" pitchFamily="34" charset="0"/>
              </a:rPr>
              <a:t>-הורגים הנוצרים הם ייחודיים לאנטיגן שעורר את יצירתם.</a:t>
            </a:r>
          </a:p>
          <a:p>
            <a:pPr>
              <a:lnSpc>
                <a:spcPct val="150000"/>
              </a:lnSpc>
              <a:defRPr/>
            </a:pPr>
            <a:endParaRPr lang="he-IL" sz="1800" dirty="0">
              <a:solidFill>
                <a:srgbClr val="000000"/>
              </a:solidFill>
              <a:latin typeface="Arial" pitchFamily="34" charset="0"/>
              <a:cs typeface="Arial" pitchFamily="34" charset="0"/>
            </a:endParaRPr>
          </a:p>
          <a:p>
            <a:pPr>
              <a:lnSpc>
                <a:spcPct val="150000"/>
              </a:lnSpc>
              <a:defRPr/>
            </a:pPr>
            <a:r>
              <a:rPr lang="he-IL" sz="1800" dirty="0">
                <a:solidFill>
                  <a:srgbClr val="000000"/>
                </a:solidFill>
                <a:latin typeface="Arial" pitchFamily="34" charset="0"/>
                <a:cs typeface="Arial" pitchFamily="34" charset="0"/>
              </a:rPr>
              <a:t> </a:t>
            </a:r>
          </a:p>
          <a:p>
            <a:pPr>
              <a:lnSpc>
                <a:spcPct val="150000"/>
              </a:lnSpc>
              <a:defRPr/>
            </a:pPr>
            <a:endParaRPr lang="he-IL" sz="1800" dirty="0">
              <a:solidFill>
                <a:srgbClr val="000000"/>
              </a:solidFill>
              <a:latin typeface="Arial" pitchFamily="34" charset="0"/>
              <a:cs typeface="Arial" pitchFamily="34" charset="0"/>
            </a:endParaRPr>
          </a:p>
          <a:p>
            <a:pPr>
              <a:lnSpc>
                <a:spcPct val="150000"/>
              </a:lnSpc>
              <a:defRPr/>
            </a:pPr>
            <a:endParaRPr lang="he-IL" sz="1800" dirty="0">
              <a:solidFill>
                <a:srgbClr val="000000"/>
              </a:solidFill>
              <a:latin typeface="Arial" pitchFamily="34" charset="0"/>
              <a:cs typeface="Arial" pitchFamily="34" charset="0"/>
            </a:endParaRPr>
          </a:p>
          <a:p>
            <a:pPr marL="271463" indent="-271463">
              <a:lnSpc>
                <a:spcPct val="150000"/>
              </a:lnSpc>
              <a:defRPr/>
            </a:pPr>
            <a:endParaRPr lang="he-IL" sz="1800" dirty="0" smtClean="0">
              <a:solidFill>
                <a:srgbClr val="000000"/>
              </a:solidFill>
              <a:latin typeface="Arial" pitchFamily="34" charset="0"/>
              <a:cs typeface="Arial" pitchFamily="34" charset="0"/>
            </a:endParaRPr>
          </a:p>
          <a:p>
            <a:pPr marL="271463" indent="-271463">
              <a:lnSpc>
                <a:spcPct val="150000"/>
              </a:lnSpc>
              <a:defRPr/>
            </a:pPr>
            <a:r>
              <a:rPr lang="he-IL" sz="1800" dirty="0" smtClean="0">
                <a:solidFill>
                  <a:srgbClr val="000000"/>
                </a:solidFill>
                <a:latin typeface="Arial" pitchFamily="34" charset="0"/>
                <a:cs typeface="Arial" pitchFamily="34" charset="0"/>
              </a:rPr>
              <a:t>ב</a:t>
            </a:r>
            <a:r>
              <a:rPr lang="he-IL" sz="1800" dirty="0">
                <a:solidFill>
                  <a:srgbClr val="000000"/>
                </a:solidFill>
                <a:latin typeface="Arial" pitchFamily="34" charset="0"/>
                <a:cs typeface="Arial" pitchFamily="34" charset="0"/>
              </a:rPr>
              <a:t>. </a:t>
            </a:r>
            <a:r>
              <a:rPr lang="he-IL" sz="1800" dirty="0">
                <a:solidFill>
                  <a:schemeClr val="accent3"/>
                </a:solidFill>
                <a:latin typeface="Arial" pitchFamily="34" charset="0"/>
                <a:cs typeface="Arial" pitchFamily="34" charset="0"/>
              </a:rPr>
              <a:t>רבגוניות</a:t>
            </a:r>
            <a:r>
              <a:rPr lang="he-IL" sz="1800" dirty="0">
                <a:solidFill>
                  <a:srgbClr val="000000"/>
                </a:solidFill>
                <a:latin typeface="Arial" pitchFamily="34" charset="0"/>
                <a:cs typeface="Arial" pitchFamily="34" charset="0"/>
              </a:rPr>
              <a:t>: מערכת החיסון מסוגלת לפעול נגד </a:t>
            </a:r>
            <a:r>
              <a:rPr lang="he-IL" sz="1800" u="sng" dirty="0">
                <a:solidFill>
                  <a:srgbClr val="000000"/>
                </a:solidFill>
                <a:latin typeface="Arial" pitchFamily="34" charset="0"/>
                <a:cs typeface="Arial" pitchFamily="34" charset="0"/>
              </a:rPr>
              <a:t>מגוון עצום</a:t>
            </a:r>
            <a:r>
              <a:rPr lang="he-IL" sz="1800" dirty="0">
                <a:solidFill>
                  <a:srgbClr val="000000"/>
                </a:solidFill>
                <a:latin typeface="Arial" pitchFamily="34" charset="0"/>
                <a:cs typeface="Arial" pitchFamily="34" charset="0"/>
              </a:rPr>
              <a:t> של חומרים, </a:t>
            </a:r>
            <a:r>
              <a:rPr lang="he-IL" sz="1800" dirty="0">
                <a:latin typeface="Arial" pitchFamily="34" charset="0"/>
                <a:cs typeface="Arial" pitchFamily="34" charset="0"/>
              </a:rPr>
              <a:t>גם נגד חומרים שמקורם בטבע וגם נגד חומרים מלאכותיים. יש בגוף מיליוני סוגים שונים של לימפוציטים, וכאשר חודר אנטיגן לגוף, הוא מזוהה רק על ידי הלימפוציטים בעלי הקולטנים המתאימים לזיהויו. זו אחת התופעות המופלאות בגוף!</a:t>
            </a:r>
          </a:p>
          <a:p>
            <a:pPr>
              <a:lnSpc>
                <a:spcPct val="150000"/>
              </a:lnSpc>
              <a:defRPr/>
            </a:pPr>
            <a:endParaRPr lang="he-IL" sz="1800" dirty="0">
              <a:solidFill>
                <a:srgbClr val="000000"/>
              </a:solidFill>
              <a:latin typeface="Arial" pitchFamily="34" charset="0"/>
              <a:cs typeface="Arial" pitchFamily="34" charset="0"/>
            </a:endParaRPr>
          </a:p>
          <a:p>
            <a:pPr>
              <a:lnSpc>
                <a:spcPct val="150000"/>
              </a:lnSpc>
              <a:defRPr/>
            </a:pPr>
            <a:r>
              <a:rPr lang="he-IL" sz="1800" dirty="0">
                <a:solidFill>
                  <a:srgbClr val="000000"/>
                </a:solidFill>
                <a:latin typeface="Arial" pitchFamily="34" charset="0"/>
                <a:cs typeface="Arial" pitchFamily="34" charset="0"/>
              </a:rPr>
              <a:t>ג. </a:t>
            </a:r>
            <a:r>
              <a:rPr lang="he-IL" sz="1800" dirty="0">
                <a:solidFill>
                  <a:schemeClr val="accent3"/>
                </a:solidFill>
                <a:latin typeface="Arial" pitchFamily="34" charset="0"/>
                <a:cs typeface="Arial" pitchFamily="34" charset="0"/>
              </a:rPr>
              <a:t>זיכרון חיסוני</a:t>
            </a:r>
            <a:r>
              <a:rPr lang="he-IL" sz="1800" dirty="0">
                <a:solidFill>
                  <a:srgbClr val="000000"/>
                </a:solidFill>
                <a:latin typeface="Arial" pitchFamily="34" charset="0"/>
                <a:cs typeface="Arial" pitchFamily="34" charset="0"/>
              </a:rPr>
              <a:t>: </a:t>
            </a:r>
            <a:r>
              <a:rPr lang="he-IL" sz="1800" dirty="0">
                <a:latin typeface="Arial" pitchFamily="34" charset="0"/>
                <a:cs typeface="Arial" pitchFamily="34" charset="0"/>
              </a:rPr>
              <a:t>חדירת אנטיגן מעוררת גם יצירת תאי זיכרון ייחודיים לו </a:t>
            </a:r>
          </a:p>
          <a:p>
            <a:pPr marL="180975" indent="-180975">
              <a:lnSpc>
                <a:spcPct val="150000"/>
              </a:lnSpc>
              <a:defRPr/>
            </a:pPr>
            <a:r>
              <a:rPr lang="he-IL" sz="1800" dirty="0">
                <a:latin typeface="Arial" pitchFamily="34" charset="0"/>
                <a:cs typeface="Arial" pitchFamily="34" charset="0"/>
              </a:rPr>
              <a:t>   (תאי זיכרון </a:t>
            </a:r>
            <a:r>
              <a:rPr lang="en-US" sz="1800" dirty="0">
                <a:latin typeface="Arial" pitchFamily="34" charset="0"/>
                <a:cs typeface="Arial" pitchFamily="34" charset="0"/>
              </a:rPr>
              <a:t>B</a:t>
            </a:r>
            <a:r>
              <a:rPr lang="he-IL" sz="1800" dirty="0">
                <a:latin typeface="Arial" pitchFamily="34" charset="0"/>
                <a:cs typeface="Arial" pitchFamily="34" charset="0"/>
              </a:rPr>
              <a:t> ו-</a:t>
            </a:r>
            <a:r>
              <a:rPr lang="en-US" sz="1800" dirty="0">
                <a:latin typeface="Arial" pitchFamily="34" charset="0"/>
                <a:cs typeface="Arial" pitchFamily="34" charset="0"/>
              </a:rPr>
              <a:t>T</a:t>
            </a:r>
            <a:r>
              <a:rPr lang="he-IL" sz="1800" dirty="0">
                <a:latin typeface="Arial" pitchFamily="34" charset="0"/>
                <a:cs typeface="Arial" pitchFamily="34" charset="0"/>
              </a:rPr>
              <a:t> ). במקרה של פלישה חוזרת של אותו האנטיגן, תאי הזיכרון פועלים מיד ובעצמה חזקה יותר, ומונעים </a:t>
            </a:r>
            <a:r>
              <a:rPr lang="he-IL" sz="1800" dirty="0">
                <a:solidFill>
                  <a:srgbClr val="000000"/>
                </a:solidFill>
                <a:latin typeface="Arial" pitchFamily="34" charset="0"/>
                <a:cs typeface="Arial" pitchFamily="34" charset="0"/>
              </a:rPr>
              <a:t>ממנו לגרום נזק לגוף – ועל כך נדון בהרחבה בהמשך.</a:t>
            </a:r>
          </a:p>
        </p:txBody>
      </p:sp>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noProof="1" smtClean="0">
                <a:solidFill>
                  <a:srgbClr val="FF6600"/>
                </a:solidFill>
                <a:ea typeface="+mn-ea"/>
              </a:rPr>
              <a:t>מאפייני מערכת החיסון (קו ההגנה השלישי)</a:t>
            </a:r>
            <a:endParaRPr lang="he-IL" sz="1800" noProof="1" smtClean="0"/>
          </a:p>
        </p:txBody>
      </p:sp>
      <p:sp>
        <p:nvSpPr>
          <p:cNvPr id="3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FC419F8-ACC6-4CAB-AF5B-D387E66B3950}" type="slidenum">
              <a:rPr lang="he-IL" sz="1200" smtClean="0">
                <a:solidFill>
                  <a:prstClr val="white">
                    <a:lumMod val="75000"/>
                  </a:prstClr>
                </a:solidFill>
              </a:rPr>
              <a:pPr fontAlgn="base">
                <a:spcBef>
                  <a:spcPct val="0"/>
                </a:spcBef>
                <a:spcAft>
                  <a:spcPct val="0"/>
                </a:spcAft>
                <a:defRPr/>
              </a:pPr>
              <a:t>23</a:t>
            </a:fld>
            <a:endParaRPr lang="he-IL" sz="1200" dirty="0" smtClean="0">
              <a:solidFill>
                <a:prstClr val="white">
                  <a:lumMod val="75000"/>
                </a:prstClr>
              </a:solidFill>
            </a:endParaRPr>
          </a:p>
        </p:txBody>
      </p:sp>
      <p:grpSp>
        <p:nvGrpSpPr>
          <p:cNvPr id="7" name="קבוצה 6"/>
          <p:cNvGrpSpPr/>
          <p:nvPr/>
        </p:nvGrpSpPr>
        <p:grpSpPr>
          <a:xfrm>
            <a:off x="1369443" y="1204801"/>
            <a:ext cx="7019787" cy="1576127"/>
            <a:chOff x="1369443" y="899809"/>
            <a:chExt cx="7019787" cy="1576127"/>
          </a:xfrm>
        </p:grpSpPr>
        <p:grpSp>
          <p:nvGrpSpPr>
            <p:cNvPr id="41" name="קבוצה 40"/>
            <p:cNvGrpSpPr/>
            <p:nvPr/>
          </p:nvGrpSpPr>
          <p:grpSpPr>
            <a:xfrm>
              <a:off x="5375207" y="1131888"/>
              <a:ext cx="966565" cy="907885"/>
              <a:chOff x="3982443" y="5545451"/>
              <a:chExt cx="966565" cy="907885"/>
            </a:xfrm>
          </p:grpSpPr>
          <p:sp>
            <p:nvSpPr>
              <p:cNvPr id="42" name="צורת L 41"/>
              <p:cNvSpPr/>
              <p:nvPr/>
            </p:nvSpPr>
            <p:spPr bwMode="auto">
              <a:xfrm rot="2979040">
                <a:off x="4118521" y="5730081"/>
                <a:ext cx="280988" cy="23812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מלבן 1"/>
              <p:cNvSpPr>
                <a:spLocks noChangeArrowheads="1"/>
              </p:cNvSpPr>
              <p:nvPr/>
            </p:nvSpPr>
            <p:spPr bwMode="auto">
              <a:xfrm>
                <a:off x="3982443" y="6037324"/>
                <a:ext cx="966565" cy="4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600" b="1" dirty="0">
                    <a:solidFill>
                      <a:srgbClr val="FF6600"/>
                    </a:solidFill>
                    <a:latin typeface="Arial" pitchFamily="34" charset="0"/>
                    <a:cs typeface="Arial" pitchFamily="34" charset="0"/>
                  </a:rPr>
                  <a:t>אנטיגן</a:t>
                </a:r>
              </a:p>
            </p:txBody>
          </p:sp>
          <p:grpSp>
            <p:nvGrpSpPr>
              <p:cNvPr id="44" name="קבוצה 43"/>
              <p:cNvGrpSpPr/>
              <p:nvPr/>
            </p:nvGrpSpPr>
            <p:grpSpPr>
              <a:xfrm>
                <a:off x="4243225" y="5545451"/>
                <a:ext cx="597062" cy="627791"/>
                <a:chOff x="9682050" y="1881857"/>
                <a:chExt cx="663736" cy="694466"/>
              </a:xfrm>
            </p:grpSpPr>
            <p:grpSp>
              <p:nvGrpSpPr>
                <p:cNvPr id="45" name="קבוצה 44"/>
                <p:cNvGrpSpPr/>
                <p:nvPr/>
              </p:nvGrpSpPr>
              <p:grpSpPr>
                <a:xfrm>
                  <a:off x="9929398" y="1881857"/>
                  <a:ext cx="416388" cy="421381"/>
                  <a:chOff x="9674892" y="5527898"/>
                  <a:chExt cx="416388" cy="421381"/>
                </a:xfrm>
              </p:grpSpPr>
              <p:sp>
                <p:nvSpPr>
                  <p:cNvPr id="49" name="משולש שווה שוקיים 48"/>
                  <p:cNvSpPr/>
                  <p:nvPr/>
                </p:nvSpPr>
                <p:spPr bwMode="auto">
                  <a:xfrm>
                    <a:off x="9674892" y="552789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משולש שווה שוקיים 49"/>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6" name="אליפסה 45"/>
                <p:cNvSpPr/>
                <p:nvPr/>
              </p:nvSpPr>
              <p:spPr>
                <a:xfrm>
                  <a:off x="9790825" y="2002803"/>
                  <a:ext cx="416388" cy="437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7" name="משולש שווה שוקיים 46"/>
                <p:cNvSpPr/>
                <p:nvPr/>
              </p:nvSpPr>
              <p:spPr bwMode="auto">
                <a:xfrm rot="5340000" flipV="1">
                  <a:off x="9666968" y="2149089"/>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משולש שווה שוקיים 47"/>
                <p:cNvSpPr/>
                <p:nvPr/>
              </p:nvSpPr>
              <p:spPr bwMode="auto">
                <a:xfrm rot="21480000" flipV="1">
                  <a:off x="9917262" y="2442973"/>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51" name="קבוצה 50"/>
            <p:cNvGrpSpPr/>
            <p:nvPr/>
          </p:nvGrpSpPr>
          <p:grpSpPr>
            <a:xfrm>
              <a:off x="6589030" y="1084399"/>
              <a:ext cx="1800200" cy="1391537"/>
              <a:chOff x="5364088" y="5140646"/>
              <a:chExt cx="1800200" cy="1391537"/>
            </a:xfrm>
          </p:grpSpPr>
          <p:grpSp>
            <p:nvGrpSpPr>
              <p:cNvPr id="52" name="קבוצה 51"/>
              <p:cNvGrpSpPr/>
              <p:nvPr/>
            </p:nvGrpSpPr>
            <p:grpSpPr>
              <a:xfrm>
                <a:off x="5597525" y="5140646"/>
                <a:ext cx="1566763" cy="952650"/>
                <a:chOff x="5347660" y="5087026"/>
                <a:chExt cx="1566763" cy="952650"/>
              </a:xfrm>
            </p:grpSpPr>
            <p:grpSp>
              <p:nvGrpSpPr>
                <p:cNvPr id="54" name="קבוצה 74"/>
                <p:cNvGrpSpPr>
                  <a:grpSpLocks/>
                </p:cNvGrpSpPr>
                <p:nvPr/>
              </p:nvGrpSpPr>
              <p:grpSpPr bwMode="auto">
                <a:xfrm rot="15331442">
                  <a:off x="5863297" y="4988549"/>
                  <a:ext cx="952650" cy="1149603"/>
                  <a:chOff x="4260080" y="2733527"/>
                  <a:chExt cx="952649" cy="1149556"/>
                </a:xfrm>
              </p:grpSpPr>
              <p:sp>
                <p:nvSpPr>
                  <p:cNvPr id="62" name="צורת L 61"/>
                  <p:cNvSpPr/>
                  <p:nvPr/>
                </p:nvSpPr>
                <p:spPr>
                  <a:xfrm rot="19542094">
                    <a:off x="4649285" y="2707855"/>
                    <a:ext cx="346075" cy="31907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3" name="אליפסה 62"/>
                  <p:cNvSpPr/>
                  <p:nvPr/>
                </p:nvSpPr>
                <p:spPr>
                  <a:xfrm>
                    <a:off x="4242226" y="2923524"/>
                    <a:ext cx="1001711" cy="971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5" name="מלבן 86"/>
                <p:cNvSpPr>
                  <a:spLocks noChangeArrowheads="1"/>
                </p:cNvSpPr>
                <p:nvPr/>
              </p:nvSpPr>
              <p:spPr bwMode="auto">
                <a:xfrm>
                  <a:off x="6035654" y="5341570"/>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grpSp>
              <p:nvGrpSpPr>
                <p:cNvPr id="56" name="קבוצה 55"/>
                <p:cNvGrpSpPr/>
                <p:nvPr/>
              </p:nvGrpSpPr>
              <p:grpSpPr>
                <a:xfrm>
                  <a:off x="5347660" y="5175580"/>
                  <a:ext cx="570175" cy="855688"/>
                  <a:chOff x="9521105" y="5444214"/>
                  <a:chExt cx="570175" cy="855688"/>
                </a:xfrm>
              </p:grpSpPr>
              <p:grpSp>
                <p:nvGrpSpPr>
                  <p:cNvPr id="57" name="קבוצה 56"/>
                  <p:cNvGrpSpPr/>
                  <p:nvPr/>
                </p:nvGrpSpPr>
                <p:grpSpPr>
                  <a:xfrm>
                    <a:off x="9521105" y="5444214"/>
                    <a:ext cx="439305" cy="855688"/>
                    <a:chOff x="9510437" y="5444214"/>
                    <a:chExt cx="439305" cy="855688"/>
                  </a:xfrm>
                </p:grpSpPr>
                <p:sp>
                  <p:nvSpPr>
                    <p:cNvPr id="59" name="מלבן מעוגל 58"/>
                    <p:cNvSpPr/>
                    <p:nvPr/>
                  </p:nvSpPr>
                  <p:spPr>
                    <a:xfrm>
                      <a:off x="9510437" y="5527898"/>
                      <a:ext cx="439305" cy="65715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0" name="משולש שווה שוקיים 59"/>
                    <p:cNvSpPr/>
                    <p:nvPr/>
                  </p:nvSpPr>
                  <p:spPr bwMode="auto">
                    <a:xfrm flipV="1">
                      <a:off x="9655187" y="6166552"/>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1" name="משולש שווה שוקיים 60"/>
                    <p:cNvSpPr/>
                    <p:nvPr/>
                  </p:nvSpPr>
                  <p:spPr bwMode="auto">
                    <a:xfrm>
                      <a:off x="9664224" y="5444214"/>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8" name="משולש שווה שוקיים 57"/>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53" name="מלבן 52"/>
              <p:cNvSpPr/>
              <p:nvPr/>
            </p:nvSpPr>
            <p:spPr>
              <a:xfrm>
                <a:off x="5364088" y="6008963"/>
                <a:ext cx="883575" cy="523220"/>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תא נגוע </a:t>
                </a:r>
              </a:p>
              <a:p>
                <a:r>
                  <a:rPr lang="he-IL" sz="1400" dirty="0" smtClean="0">
                    <a:solidFill>
                      <a:srgbClr val="000000"/>
                    </a:solidFill>
                    <a:latin typeface="Arial" pitchFamily="34" charset="0"/>
                    <a:cs typeface="Arial" pitchFamily="34" charset="0"/>
                  </a:rPr>
                  <a:t>באנטיגנים</a:t>
                </a:r>
                <a:endParaRPr lang="he-IL" sz="1400" dirty="0"/>
              </a:p>
            </p:txBody>
          </p:sp>
        </p:grpSp>
        <p:grpSp>
          <p:nvGrpSpPr>
            <p:cNvPr id="64" name="קבוצה 63"/>
            <p:cNvGrpSpPr/>
            <p:nvPr/>
          </p:nvGrpSpPr>
          <p:grpSpPr>
            <a:xfrm>
              <a:off x="2987824" y="899809"/>
              <a:ext cx="1657393" cy="1471968"/>
              <a:chOff x="5364088" y="5060215"/>
              <a:chExt cx="1657393" cy="1471968"/>
            </a:xfrm>
          </p:grpSpPr>
          <p:grpSp>
            <p:nvGrpSpPr>
              <p:cNvPr id="65" name="קבוצה 64"/>
              <p:cNvGrpSpPr/>
              <p:nvPr/>
            </p:nvGrpSpPr>
            <p:grpSpPr>
              <a:xfrm>
                <a:off x="5436096" y="5060215"/>
                <a:ext cx="1585385" cy="1001712"/>
                <a:chOff x="5186231" y="5006595"/>
                <a:chExt cx="1585385" cy="1001712"/>
              </a:xfrm>
            </p:grpSpPr>
            <p:sp>
              <p:nvSpPr>
                <p:cNvPr id="76" name="אליפסה 75"/>
                <p:cNvSpPr/>
                <p:nvPr/>
              </p:nvSpPr>
              <p:spPr bwMode="auto">
                <a:xfrm rot="15331442">
                  <a:off x="5784985" y="5021676"/>
                  <a:ext cx="1001712" cy="971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מלבן 86"/>
                <p:cNvSpPr>
                  <a:spLocks noChangeArrowheads="1"/>
                </p:cNvSpPr>
                <p:nvPr/>
              </p:nvSpPr>
              <p:spPr bwMode="auto">
                <a:xfrm>
                  <a:off x="5904165" y="5329196"/>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sp>
              <p:nvSpPr>
                <p:cNvPr id="72" name="מלבן מעוגל 71"/>
                <p:cNvSpPr/>
                <p:nvPr/>
              </p:nvSpPr>
              <p:spPr>
                <a:xfrm>
                  <a:off x="5186231" y="5159522"/>
                  <a:ext cx="439305" cy="65715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66" name="מלבן 65"/>
              <p:cNvSpPr/>
              <p:nvPr/>
            </p:nvSpPr>
            <p:spPr>
              <a:xfrm>
                <a:off x="5364088" y="6008963"/>
                <a:ext cx="883575" cy="523220"/>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תא נגוע </a:t>
                </a:r>
              </a:p>
              <a:p>
                <a:r>
                  <a:rPr lang="he-IL" sz="1400" dirty="0" smtClean="0">
                    <a:solidFill>
                      <a:srgbClr val="000000"/>
                    </a:solidFill>
                    <a:latin typeface="Arial" pitchFamily="34" charset="0"/>
                    <a:cs typeface="Arial" pitchFamily="34" charset="0"/>
                  </a:rPr>
                  <a:t>באנטיגנים</a:t>
                </a:r>
                <a:endParaRPr lang="he-IL" sz="1400" dirty="0"/>
              </a:p>
            </p:txBody>
          </p:sp>
        </p:grpSp>
        <p:grpSp>
          <p:nvGrpSpPr>
            <p:cNvPr id="77" name="קבוצה 76"/>
            <p:cNvGrpSpPr/>
            <p:nvPr/>
          </p:nvGrpSpPr>
          <p:grpSpPr>
            <a:xfrm>
              <a:off x="1619672" y="1221655"/>
              <a:ext cx="966565" cy="844203"/>
              <a:chOff x="3923928" y="5654786"/>
              <a:chExt cx="966565" cy="844203"/>
            </a:xfrm>
          </p:grpSpPr>
          <p:sp>
            <p:nvSpPr>
              <p:cNvPr id="79" name="מלבן 1"/>
              <p:cNvSpPr>
                <a:spLocks noChangeArrowheads="1"/>
              </p:cNvSpPr>
              <p:nvPr/>
            </p:nvSpPr>
            <p:spPr bwMode="auto">
              <a:xfrm>
                <a:off x="3923928" y="6037324"/>
                <a:ext cx="9665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600" b="1" dirty="0">
                    <a:solidFill>
                      <a:schemeClr val="accent6">
                        <a:lumMod val="50000"/>
                        <a:lumOff val="50000"/>
                      </a:schemeClr>
                    </a:solidFill>
                    <a:latin typeface="Arial" pitchFamily="34" charset="0"/>
                    <a:cs typeface="Arial" pitchFamily="34" charset="0"/>
                  </a:rPr>
                  <a:t>אנטיגן</a:t>
                </a:r>
              </a:p>
            </p:txBody>
          </p:sp>
          <p:sp>
            <p:nvSpPr>
              <p:cNvPr id="82" name="אליפסה 81"/>
              <p:cNvSpPr/>
              <p:nvPr/>
            </p:nvSpPr>
            <p:spPr>
              <a:xfrm>
                <a:off x="4341080" y="5654786"/>
                <a:ext cx="374561" cy="395367"/>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 name="אליפסה 1"/>
            <p:cNvSpPr/>
            <p:nvPr/>
          </p:nvSpPr>
          <p:spPr>
            <a:xfrm>
              <a:off x="2393801" y="1358795"/>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7" name="אליפסה 86"/>
            <p:cNvSpPr/>
            <p:nvPr/>
          </p:nvSpPr>
          <p:spPr>
            <a:xfrm rot="16200000">
              <a:off x="2145582" y="1106673"/>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8" name="אליפסה 87"/>
            <p:cNvSpPr/>
            <p:nvPr/>
          </p:nvSpPr>
          <p:spPr>
            <a:xfrm rot="16200000">
              <a:off x="2152096" y="1638105"/>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9" name="אליפסה 88"/>
            <p:cNvSpPr/>
            <p:nvPr/>
          </p:nvSpPr>
          <p:spPr>
            <a:xfrm>
              <a:off x="1892808" y="1353722"/>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קשת מלאה 4"/>
            <p:cNvSpPr/>
            <p:nvPr/>
          </p:nvSpPr>
          <p:spPr>
            <a:xfrm rot="16200000">
              <a:off x="1934213" y="1177020"/>
              <a:ext cx="216024" cy="4472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92" name="קשת מלאה 91"/>
            <p:cNvSpPr/>
            <p:nvPr/>
          </p:nvSpPr>
          <p:spPr>
            <a:xfrm rot="5400000" flipH="1">
              <a:off x="3380413" y="1157665"/>
              <a:ext cx="216024" cy="4472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93" name="אליפסה 92"/>
            <p:cNvSpPr/>
            <p:nvPr/>
          </p:nvSpPr>
          <p:spPr>
            <a:xfrm>
              <a:off x="3491880" y="1316717"/>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4" name="אליפסה 93"/>
            <p:cNvSpPr/>
            <p:nvPr/>
          </p:nvSpPr>
          <p:spPr>
            <a:xfrm>
              <a:off x="2987824" y="1352385"/>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אליפסה 94"/>
            <p:cNvSpPr/>
            <p:nvPr/>
          </p:nvSpPr>
          <p:spPr>
            <a:xfrm rot="16200000">
              <a:off x="3207476" y="1671280"/>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6" name="אליפסה 95"/>
            <p:cNvSpPr/>
            <p:nvPr/>
          </p:nvSpPr>
          <p:spPr>
            <a:xfrm rot="16200000">
              <a:off x="3207476" y="975544"/>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7" name="מלבן 96"/>
            <p:cNvSpPr/>
            <p:nvPr/>
          </p:nvSpPr>
          <p:spPr>
            <a:xfrm>
              <a:off x="1369443" y="1227424"/>
              <a:ext cx="500458" cy="307777"/>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נוגדן</a:t>
              </a:r>
              <a:endParaRPr lang="he-IL" sz="1400" dirty="0"/>
            </a:p>
          </p:txBody>
        </p:sp>
        <p:sp>
          <p:nvSpPr>
            <p:cNvPr id="98" name="מלבן 97"/>
            <p:cNvSpPr/>
            <p:nvPr/>
          </p:nvSpPr>
          <p:spPr>
            <a:xfrm>
              <a:off x="5029114" y="1252435"/>
              <a:ext cx="500458" cy="307777"/>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נוגדן</a:t>
              </a:r>
              <a:endParaRPr lang="he-IL" sz="1400" dirty="0"/>
            </a:p>
          </p:txBody>
        </p:sp>
      </p:grpSp>
      <p:cxnSp>
        <p:nvCxnSpPr>
          <p:cNvPr id="100" name="מחבר ישר 99"/>
          <p:cNvCxnSpPr/>
          <p:nvPr/>
        </p:nvCxnSpPr>
        <p:spPr>
          <a:xfrm>
            <a:off x="4932040" y="1126310"/>
            <a:ext cx="0" cy="16546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noProof="1" smtClean="0">
                <a:solidFill>
                  <a:srgbClr val="FF6600"/>
                </a:solidFill>
                <a:ea typeface="+mn-ea"/>
              </a:rPr>
              <a:t>תגובת קו ההגנה השלישי מתרחשת בקשרי הלימפה</a:t>
            </a:r>
            <a:endParaRPr lang="he-IL" sz="1800" noProof="1" smtClean="0">
              <a:solidFill>
                <a:schemeClr val="accent6">
                  <a:lumMod val="50000"/>
                  <a:lumOff val="50000"/>
                </a:schemeClr>
              </a:solidFill>
            </a:endParaRPr>
          </a:p>
        </p:txBody>
      </p:sp>
      <p:sp>
        <p:nvSpPr>
          <p:cNvPr id="118788" name="מלבן 1"/>
          <p:cNvSpPr>
            <a:spLocks noChangeArrowheads="1"/>
          </p:cNvSpPr>
          <p:nvPr/>
        </p:nvSpPr>
        <p:spPr bwMode="auto">
          <a:xfrm>
            <a:off x="0" y="1336675"/>
            <a:ext cx="47259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dirty="0">
                <a:solidFill>
                  <a:srgbClr val="000000"/>
                </a:solidFill>
                <a:latin typeface="Arial" pitchFamily="34" charset="0"/>
                <a:cs typeface="Arial" pitchFamily="34" charset="0"/>
              </a:rPr>
              <a:t>המפגש הראשוני בין הגורמים הזרים (האנטיגנים) לבין תאי מערכת החיסון הייחודית מתרחש בקשרי הלימפה, הסמוכים למקום החדירה, ואילו המפגש עם אנטיגנים החודרים למחזור הדם מתרחש בטחול. </a:t>
            </a:r>
            <a:r>
              <a:rPr lang="he-IL" sz="1800" dirty="0">
                <a:latin typeface="Arial" pitchFamily="34" charset="0"/>
                <a:cs typeface="Arial" pitchFamily="34" charset="0"/>
              </a:rPr>
              <a:t>לעתים,</a:t>
            </a:r>
            <a:r>
              <a:rPr lang="he-IL" sz="1800" dirty="0">
                <a:solidFill>
                  <a:srgbClr val="000000"/>
                </a:solidFill>
                <a:latin typeface="Arial" pitchFamily="34" charset="0"/>
                <a:cs typeface="Arial" pitchFamily="34" charset="0"/>
              </a:rPr>
              <a:t> תגובת המערכת החיסונית מתבטאת בהתנפחות קשרי הלימפה ובתחושת כאב.</a:t>
            </a:r>
          </a:p>
          <a:p>
            <a:pPr>
              <a:lnSpc>
                <a:spcPct val="150000"/>
              </a:lnSpc>
            </a:pPr>
            <a:r>
              <a:rPr lang="he-IL" sz="1800" dirty="0">
                <a:solidFill>
                  <a:srgbClr val="000000"/>
                </a:solidFill>
                <a:latin typeface="Arial" pitchFamily="34" charset="0"/>
                <a:cs typeface="Arial" pitchFamily="34" charset="0"/>
              </a:rPr>
              <a:t>לדוגמה, התנפחות קשרי הלימפה המצויים בגרון בעקבות חדירת חיידקים או וירוסים לגרון.</a:t>
            </a:r>
            <a:endParaRPr lang="he-IL" sz="1800" dirty="0">
              <a:latin typeface="Arial" pitchFamily="34" charset="0"/>
              <a:cs typeface="Arial" pitchFamily="34" charset="0"/>
            </a:endParaRPr>
          </a:p>
        </p:txBody>
      </p:sp>
      <p:grpSp>
        <p:nvGrpSpPr>
          <p:cNvPr id="118789" name="קבוצה 4"/>
          <p:cNvGrpSpPr>
            <a:grpSpLocks/>
          </p:cNvGrpSpPr>
          <p:nvPr/>
        </p:nvGrpSpPr>
        <p:grpSpPr bwMode="auto">
          <a:xfrm>
            <a:off x="4786313" y="717550"/>
            <a:ext cx="4089400" cy="5586413"/>
            <a:chOff x="4857431" y="980728"/>
            <a:chExt cx="4089072" cy="5585380"/>
          </a:xfrm>
        </p:grpSpPr>
        <p:pic>
          <p:nvPicPr>
            <p:cNvPr id="118791"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4488" y="980728"/>
              <a:ext cx="3992015" cy="532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מלבן 11"/>
            <p:cNvSpPr>
              <a:spLocks noChangeArrowheads="1"/>
            </p:cNvSpPr>
            <p:nvPr/>
          </p:nvSpPr>
          <p:spPr bwMode="auto">
            <a:xfrm>
              <a:off x="8104981" y="4478020"/>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400" dirty="0">
                  <a:solidFill>
                    <a:schemeClr val="bg1"/>
                  </a:solidFill>
                  <a:latin typeface="Arial" pitchFamily="34" charset="0"/>
                  <a:cs typeface="Arial" pitchFamily="34" charset="0"/>
                </a:rPr>
                <a:t>הטחול </a:t>
              </a:r>
              <a:endParaRPr lang="he-IL" sz="1400" dirty="0">
                <a:solidFill>
                  <a:schemeClr val="bg1"/>
                </a:solidFill>
              </a:endParaRPr>
            </a:p>
          </p:txBody>
        </p:sp>
        <p:cxnSp>
          <p:nvCxnSpPr>
            <p:cNvPr id="13" name="מחבר חץ ישר 12"/>
            <p:cNvCxnSpPr/>
            <p:nvPr/>
          </p:nvCxnSpPr>
          <p:spPr>
            <a:xfrm flipH="1">
              <a:off x="7592474" y="4631303"/>
              <a:ext cx="661935" cy="47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5917796" y="5277296"/>
              <a:ext cx="639711" cy="761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8795" name="מלבן 10"/>
            <p:cNvSpPr>
              <a:spLocks noChangeArrowheads="1"/>
            </p:cNvSpPr>
            <p:nvPr/>
          </p:nvSpPr>
          <p:spPr bwMode="auto">
            <a:xfrm>
              <a:off x="5295280" y="4941888"/>
              <a:ext cx="674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400" dirty="0">
                  <a:solidFill>
                    <a:schemeClr val="bg1"/>
                  </a:solidFill>
                  <a:latin typeface="Arial" pitchFamily="34" charset="0"/>
                  <a:cs typeface="Arial" pitchFamily="34" charset="0"/>
                </a:rPr>
                <a:t>קשר</a:t>
              </a:r>
            </a:p>
            <a:p>
              <a:pPr algn="ctr"/>
              <a:r>
                <a:rPr lang="he-IL" sz="1400" dirty="0">
                  <a:solidFill>
                    <a:schemeClr val="bg1"/>
                  </a:solidFill>
                  <a:latin typeface="Arial" pitchFamily="34" charset="0"/>
                  <a:cs typeface="Arial" pitchFamily="34" charset="0"/>
                </a:rPr>
                <a:t>לימפה </a:t>
              </a:r>
              <a:endParaRPr lang="he-IL" sz="1400" dirty="0">
                <a:solidFill>
                  <a:schemeClr val="bg1"/>
                </a:solidFill>
              </a:endParaRPr>
            </a:p>
          </p:txBody>
        </p:sp>
        <p:sp>
          <p:nvSpPr>
            <p:cNvPr id="118796" name="מלבן 1"/>
            <p:cNvSpPr>
              <a:spLocks noChangeArrowheads="1"/>
            </p:cNvSpPr>
            <p:nvPr/>
          </p:nvSpPr>
          <p:spPr bwMode="auto">
            <a:xfrm>
              <a:off x="4857431" y="6289109"/>
              <a:ext cx="3398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200" dirty="0">
                  <a:latin typeface="Calibri" pitchFamily="34" charset="0"/>
                  <a:ea typeface="Calibri" pitchFamily="34" charset="0"/>
                  <a:cs typeface="Arial" pitchFamily="34" charset="0"/>
                </a:rPr>
                <a:t>© Sebastian Kaulitzki/ shutterstock.com</a:t>
              </a:r>
            </a:p>
          </p:txBody>
        </p:sp>
      </p:grpSp>
      <p:sp>
        <p:nvSpPr>
          <p:cNvPr id="17"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84FF142-0B63-4141-A7E3-EB7D4054A84D}" type="slidenum">
              <a:rPr lang="he-IL" sz="1200" smtClean="0">
                <a:solidFill>
                  <a:prstClr val="white">
                    <a:lumMod val="75000"/>
                  </a:prstClr>
                </a:solidFill>
              </a:rPr>
              <a:pPr fontAlgn="base">
                <a:spcBef>
                  <a:spcPct val="0"/>
                </a:spcBef>
                <a:spcAft>
                  <a:spcPct val="0"/>
                </a:spcAft>
                <a:defRPr/>
              </a:pPr>
              <a:t>24</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 </a:t>
            </a:r>
            <a:r>
              <a:rPr lang="he-IL" sz="1800" b="1" dirty="0" smtClean="0">
                <a:solidFill>
                  <a:schemeClr val="accent3"/>
                </a:solidFill>
                <a:ea typeface="+mn-ea"/>
              </a:rPr>
              <a:t>מדוע לפעמים אנחנו חולים למרות פעולת מערכת החיסון</a:t>
            </a:r>
            <a:r>
              <a:rPr lang="he-IL" sz="1800" b="1" dirty="0" smtClean="0">
                <a:solidFill>
                  <a:srgbClr val="FF6600"/>
                </a:solidFill>
                <a:ea typeface="+mn-ea"/>
              </a:rPr>
              <a:t>?</a:t>
            </a:r>
            <a:endParaRPr lang="he-IL" sz="1800" dirty="0" smtClean="0"/>
          </a:p>
        </p:txBody>
      </p:sp>
      <p:pic>
        <p:nvPicPr>
          <p:cNvPr id="12186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6725" y="5237163"/>
            <a:ext cx="16637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66700" y="449263"/>
            <a:ext cx="8469313" cy="52625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5:</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הגרף </a:t>
            </a:r>
            <a:r>
              <a:rPr lang="he-IL" sz="1800" kern="0" dirty="0">
                <a:solidFill>
                  <a:schemeClr val="tx2"/>
                </a:solidFill>
                <a:latin typeface="Arial" pitchFamily="34" charset="0"/>
                <a:ea typeface="+mn-ea"/>
                <a:cs typeface="Arial" pitchFamily="34" charset="0"/>
              </a:rPr>
              <a:t>מתאר את כמות הנוגדנים הייחודיים הנוצרים בגוף בעקבות חדירת חיידק כלשהו.</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היעזרו בגרף כדי לענות על השאלה: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מדוע </a:t>
            </a:r>
            <a:r>
              <a:rPr lang="he-IL" sz="1800" kern="0" dirty="0">
                <a:solidFill>
                  <a:schemeClr val="tx2"/>
                </a:solidFill>
                <a:latin typeface="Arial" pitchFamily="34" charset="0"/>
                <a:cs typeface="Arial" pitchFamily="34" charset="0"/>
              </a:rPr>
              <a:t>לפעמים </a:t>
            </a:r>
            <a:r>
              <a:rPr lang="he-IL" sz="1800" kern="0" dirty="0">
                <a:solidFill>
                  <a:schemeClr val="tx2"/>
                </a:solidFill>
                <a:latin typeface="Arial" pitchFamily="34" charset="0"/>
                <a:ea typeface="+mn-ea"/>
                <a:cs typeface="Arial" pitchFamily="34" charset="0"/>
              </a:rPr>
              <a:t>אנחנו חולים, למרות פעולת מערכת החיסון?</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על אותה מערכת צירים, </a:t>
            </a:r>
            <a:r>
              <a:rPr lang="he-IL" sz="1800" kern="0" dirty="0">
                <a:solidFill>
                  <a:schemeClr val="tx2"/>
                </a:solidFill>
                <a:latin typeface="Arial" pitchFamily="34" charset="0"/>
                <a:cs typeface="Arial" pitchFamily="34" charset="0"/>
              </a:rPr>
              <a:t>שרטטו </a:t>
            </a:r>
            <a:r>
              <a:rPr lang="he-IL" sz="1800" kern="0" dirty="0">
                <a:solidFill>
                  <a:schemeClr val="tx2"/>
                </a:solidFill>
                <a:latin typeface="Arial" pitchFamily="34" charset="0"/>
                <a:ea typeface="+mn-ea"/>
                <a:cs typeface="Arial" pitchFamily="34" charset="0"/>
              </a:rPr>
              <a:t>גרף המתאר את השינוי במספר החיידקים לאחר חדירתם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לגוף, לעומת מספר הנוגדנים.</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באיזו תקופה כדאי לחולה לקחת תרופות נגד חיידקים כגון אנטיביוטיקה?</a:t>
            </a: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endParaRPr lang="he-IL" sz="1200" kern="0" dirty="0">
              <a:solidFill>
                <a:srgbClr val="1D4C72"/>
              </a:solidFill>
              <a:latin typeface="Arial"/>
              <a:ea typeface="+mn-ea"/>
              <a:cs typeface="Arial"/>
            </a:endParaRPr>
          </a:p>
        </p:txBody>
      </p:sp>
      <p:sp>
        <p:nvSpPr>
          <p:cNvPr id="17"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F194C2C-6DDB-4FF9-AA30-2037856F5384}" type="slidenum">
              <a:rPr lang="he-IL" sz="1200" smtClean="0">
                <a:solidFill>
                  <a:prstClr val="white">
                    <a:lumMod val="75000"/>
                  </a:prstClr>
                </a:solidFill>
              </a:rPr>
              <a:pPr fontAlgn="base">
                <a:spcBef>
                  <a:spcPct val="0"/>
                </a:spcBef>
                <a:spcAft>
                  <a:spcPct val="0"/>
                </a:spcAft>
                <a:defRPr/>
              </a:pPr>
              <a:t>25</a:t>
            </a:fld>
            <a:endParaRPr lang="he-IL" sz="1200" dirty="0" smtClean="0">
              <a:solidFill>
                <a:prstClr val="white">
                  <a:lumMod val="75000"/>
                </a:prstClr>
              </a:solidFill>
            </a:endParaRPr>
          </a:p>
        </p:txBody>
      </p:sp>
      <p:grpSp>
        <p:nvGrpSpPr>
          <p:cNvPr id="18" name="קבוצה 17"/>
          <p:cNvGrpSpPr/>
          <p:nvPr/>
        </p:nvGrpSpPr>
        <p:grpSpPr>
          <a:xfrm>
            <a:off x="3414713" y="1704777"/>
            <a:ext cx="3733800" cy="2300287"/>
            <a:chOff x="3414713" y="992188"/>
            <a:chExt cx="3733800" cy="2300287"/>
          </a:xfrm>
        </p:grpSpPr>
        <p:grpSp>
          <p:nvGrpSpPr>
            <p:cNvPr id="19" name="קבוצה 12"/>
            <p:cNvGrpSpPr>
              <a:grpSpLocks/>
            </p:cNvGrpSpPr>
            <p:nvPr/>
          </p:nvGrpSpPr>
          <p:grpSpPr bwMode="auto">
            <a:xfrm>
              <a:off x="3414713" y="992188"/>
              <a:ext cx="3733800" cy="2300287"/>
              <a:chOff x="4182976" y="1826788"/>
              <a:chExt cx="3734418" cy="2299857"/>
            </a:xfrm>
          </p:grpSpPr>
          <p:grpSp>
            <p:nvGrpSpPr>
              <p:cNvPr id="23" name="קבוצה 6"/>
              <p:cNvGrpSpPr>
                <a:grpSpLocks/>
              </p:cNvGrpSpPr>
              <p:nvPr/>
            </p:nvGrpSpPr>
            <p:grpSpPr bwMode="auto">
              <a:xfrm>
                <a:off x="4182976" y="1826788"/>
                <a:ext cx="3726173" cy="2299857"/>
                <a:chOff x="4010025" y="2497138"/>
                <a:chExt cx="3397178" cy="1708944"/>
              </a:xfrm>
            </p:grpSpPr>
            <p:sp>
              <p:nvSpPr>
                <p:cNvPr id="27" name="Line 3"/>
                <p:cNvSpPr>
                  <a:spLocks noChangeShapeType="1"/>
                </p:cNvSpPr>
                <p:nvPr/>
              </p:nvSpPr>
              <p:spPr bwMode="auto">
                <a:xfrm flipV="1">
                  <a:off x="5148263" y="2497138"/>
                  <a:ext cx="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28" name="Line 4"/>
                <p:cNvSpPr>
                  <a:spLocks noChangeShapeType="1"/>
                </p:cNvSpPr>
                <p:nvPr/>
              </p:nvSpPr>
              <p:spPr bwMode="auto">
                <a:xfrm flipV="1">
                  <a:off x="5148263" y="3635785"/>
                  <a:ext cx="2258940" cy="43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29" name="מלבן 8"/>
                <p:cNvSpPr>
                  <a:spLocks noChangeArrowheads="1"/>
                </p:cNvSpPr>
                <p:nvPr/>
              </p:nvSpPr>
              <p:spPr bwMode="auto">
                <a:xfrm>
                  <a:off x="4158521" y="2542121"/>
                  <a:ext cx="1038107" cy="34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000000"/>
                      </a:solidFill>
                      <a:ea typeface="Times New Roman" pitchFamily="18" charset="0"/>
                      <a:cs typeface="David" pitchFamily="34" charset="-79"/>
                    </a:rPr>
                    <a:t> </a:t>
                  </a:r>
                  <a:r>
                    <a:rPr lang="he-IL" sz="1400" dirty="0" smtClean="0">
                      <a:solidFill>
                        <a:schemeClr val="tx2"/>
                      </a:solidFill>
                      <a:latin typeface="Arial" pitchFamily="34" charset="0"/>
                      <a:ea typeface="Times New Roman" pitchFamily="18" charset="0"/>
                      <a:cs typeface="Arial" pitchFamily="34" charset="0"/>
                    </a:rPr>
                    <a:t>כמות נוגדנים</a:t>
                  </a:r>
                  <a:endParaRPr lang="en-US" sz="1400" dirty="0">
                    <a:solidFill>
                      <a:schemeClr val="tx2"/>
                    </a:solidFill>
                    <a:latin typeface="Arial" pitchFamily="34" charset="0"/>
                    <a:ea typeface="Times New Roman" pitchFamily="18" charset="0"/>
                    <a:cs typeface="Arial" pitchFamily="34" charset="0"/>
                  </a:endParaRPr>
                </a:p>
              </p:txBody>
            </p:sp>
            <p:cxnSp>
              <p:nvCxnSpPr>
                <p:cNvPr id="30" name="מחבר חץ ישר 29"/>
                <p:cNvCxnSpPr>
                  <a:endCxn id="28" idx="0"/>
                </p:cNvCxnSpPr>
                <p:nvPr/>
              </p:nvCxnSpPr>
              <p:spPr>
                <a:xfrm flipV="1">
                  <a:off x="5147819" y="3639972"/>
                  <a:ext cx="0" cy="83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010025" y="3682430"/>
                  <a:ext cx="1362167" cy="5236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חדירת החיידק</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grpSp>
          <p:sp>
            <p:nvSpPr>
              <p:cNvPr id="24" name="TextBox 23"/>
              <p:cNvSpPr txBox="1"/>
              <p:nvPr/>
            </p:nvSpPr>
            <p:spPr>
              <a:xfrm>
                <a:off x="6555094" y="3333043"/>
                <a:ext cx="1362300" cy="52377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זמן</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sp>
            <p:nvSpPr>
              <p:cNvPr id="26" name="TextBox 25"/>
              <p:cNvSpPr txBox="1"/>
              <p:nvPr/>
            </p:nvSpPr>
            <p:spPr>
              <a:xfrm>
                <a:off x="6555094" y="2155338"/>
                <a:ext cx="717669" cy="52377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chemeClr val="accent2">
                        <a:lumMod val="75000"/>
                      </a:schemeClr>
                    </a:solidFill>
                    <a:latin typeface="Arial" pitchFamily="34" charset="0"/>
                    <a:ea typeface="+mn-ea"/>
                    <a:cs typeface="Arial" pitchFamily="34" charset="0"/>
                  </a:rPr>
                  <a:t>נוגדנים</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grpSp>
        <p:sp>
          <p:nvSpPr>
            <p:cNvPr id="22" name="צורה חופשית 21"/>
            <p:cNvSpPr/>
            <p:nvPr/>
          </p:nvSpPr>
          <p:spPr>
            <a:xfrm>
              <a:off x="4839526" y="1544889"/>
              <a:ext cx="1658112" cy="963172"/>
            </a:xfrm>
            <a:custGeom>
              <a:avLst/>
              <a:gdLst>
                <a:gd name="connsiteX0" fmla="*/ 0 w 1901952"/>
                <a:gd name="connsiteY0" fmla="*/ 975376 h 1041954"/>
                <a:gd name="connsiteX1" fmla="*/ 243840 w 1901952"/>
                <a:gd name="connsiteY1" fmla="*/ 938800 h 1041954"/>
                <a:gd name="connsiteX2" fmla="*/ 1024128 w 1901952"/>
                <a:gd name="connsiteY2" fmla="*/ 16 h 1041954"/>
                <a:gd name="connsiteX3" fmla="*/ 1755648 w 1901952"/>
                <a:gd name="connsiteY3" fmla="*/ 914416 h 1041954"/>
                <a:gd name="connsiteX4" fmla="*/ 1901952 w 1901952"/>
                <a:gd name="connsiteY4" fmla="*/ 938800 h 1041954"/>
                <a:gd name="connsiteX0" fmla="*/ 0 w 1755648"/>
                <a:gd name="connsiteY0" fmla="*/ 975376 h 1041954"/>
                <a:gd name="connsiteX1" fmla="*/ 243840 w 1755648"/>
                <a:gd name="connsiteY1" fmla="*/ 938800 h 1041954"/>
                <a:gd name="connsiteX2" fmla="*/ 1024128 w 1755648"/>
                <a:gd name="connsiteY2" fmla="*/ 16 h 1041954"/>
                <a:gd name="connsiteX3" fmla="*/ 1755648 w 1755648"/>
                <a:gd name="connsiteY3" fmla="*/ 914416 h 1041954"/>
                <a:gd name="connsiteX0" fmla="*/ 0 w 1780032"/>
                <a:gd name="connsiteY0" fmla="*/ 975364 h 1041942"/>
                <a:gd name="connsiteX1" fmla="*/ 243840 w 1780032"/>
                <a:gd name="connsiteY1" fmla="*/ 938788 h 1041942"/>
                <a:gd name="connsiteX2" fmla="*/ 1024128 w 1780032"/>
                <a:gd name="connsiteY2" fmla="*/ 4 h 1041942"/>
                <a:gd name="connsiteX3" fmla="*/ 1780032 w 1780032"/>
                <a:gd name="connsiteY3" fmla="*/ 950980 h 1041942"/>
                <a:gd name="connsiteX0" fmla="*/ 0 w 1536192"/>
                <a:gd name="connsiteY0" fmla="*/ 938788 h 950980"/>
                <a:gd name="connsiteX1" fmla="*/ 780288 w 1536192"/>
                <a:gd name="connsiteY1" fmla="*/ 4 h 950980"/>
                <a:gd name="connsiteX2" fmla="*/ 1536192 w 1536192"/>
                <a:gd name="connsiteY2" fmla="*/ 950980 h 950980"/>
                <a:gd name="connsiteX0" fmla="*/ 0 w 1524000"/>
                <a:gd name="connsiteY0" fmla="*/ 926608 h 950992"/>
                <a:gd name="connsiteX1" fmla="*/ 768096 w 1524000"/>
                <a:gd name="connsiteY1" fmla="*/ 16 h 950992"/>
                <a:gd name="connsiteX2" fmla="*/ 1524000 w 1524000"/>
                <a:gd name="connsiteY2" fmla="*/ 950992 h 950992"/>
                <a:gd name="connsiteX0" fmla="*/ 95994 w 1619994"/>
                <a:gd name="connsiteY0" fmla="*/ 926604 h 997964"/>
                <a:gd name="connsiteX1" fmla="*/ 47924 w 1619994"/>
                <a:gd name="connsiteY1" fmla="*/ 930095 h 997964"/>
                <a:gd name="connsiteX2" fmla="*/ 864090 w 1619994"/>
                <a:gd name="connsiteY2" fmla="*/ 12 h 997964"/>
                <a:gd name="connsiteX3" fmla="*/ 1619994 w 1619994"/>
                <a:gd name="connsiteY3" fmla="*/ 950988 h 997964"/>
                <a:gd name="connsiteX0" fmla="*/ 268067 w 1792067"/>
                <a:gd name="connsiteY0" fmla="*/ 926604 h 1016282"/>
                <a:gd name="connsiteX1" fmla="*/ 541 w 1792067"/>
                <a:gd name="connsiteY1" fmla="*/ 978863 h 1016282"/>
                <a:gd name="connsiteX2" fmla="*/ 219997 w 1792067"/>
                <a:gd name="connsiteY2" fmla="*/ 930095 h 1016282"/>
                <a:gd name="connsiteX3" fmla="*/ 1036163 w 1792067"/>
                <a:gd name="connsiteY3" fmla="*/ 12 h 1016282"/>
                <a:gd name="connsiteX4" fmla="*/ 1792067 w 1792067"/>
                <a:gd name="connsiteY4" fmla="*/ 950988 h 1016282"/>
                <a:gd name="connsiteX0" fmla="*/ 96325 w 1620325"/>
                <a:gd name="connsiteY0" fmla="*/ 926604 h 997996"/>
                <a:gd name="connsiteX1" fmla="*/ 48255 w 1620325"/>
                <a:gd name="connsiteY1" fmla="*/ 930095 h 997996"/>
                <a:gd name="connsiteX2" fmla="*/ 864421 w 1620325"/>
                <a:gd name="connsiteY2" fmla="*/ 12 h 997996"/>
                <a:gd name="connsiteX3" fmla="*/ 1620325 w 1620325"/>
                <a:gd name="connsiteY3" fmla="*/ 950988 h 997996"/>
                <a:gd name="connsiteX0" fmla="*/ 0 w 1524000"/>
                <a:gd name="connsiteY0" fmla="*/ 926608 h 950992"/>
                <a:gd name="connsiteX1" fmla="*/ 768096 w 1524000"/>
                <a:gd name="connsiteY1" fmla="*/ 16 h 950992"/>
                <a:gd name="connsiteX2" fmla="*/ 1524000 w 1524000"/>
                <a:gd name="connsiteY2" fmla="*/ 950992 h 950992"/>
                <a:gd name="connsiteX0" fmla="*/ 0 w 1658112"/>
                <a:gd name="connsiteY0" fmla="*/ 963172 h 963172"/>
                <a:gd name="connsiteX1" fmla="*/ 902208 w 1658112"/>
                <a:gd name="connsiteY1" fmla="*/ 4 h 963172"/>
                <a:gd name="connsiteX2" fmla="*/ 1658112 w 1658112"/>
                <a:gd name="connsiteY2" fmla="*/ 950980 h 963172"/>
              </a:gdLst>
              <a:ahLst/>
              <a:cxnLst>
                <a:cxn ang="0">
                  <a:pos x="connsiteX0" y="connsiteY0"/>
                </a:cxn>
                <a:cxn ang="0">
                  <a:pos x="connsiteX1" y="connsiteY1"/>
                </a:cxn>
                <a:cxn ang="0">
                  <a:pos x="connsiteX2" y="connsiteY2"/>
                </a:cxn>
              </a:cxnLst>
              <a:rect l="l" t="t" r="r" b="b"/>
              <a:pathLst>
                <a:path w="1658112" h="963172">
                  <a:moveTo>
                    <a:pt x="0" y="963172"/>
                  </a:moveTo>
                  <a:cubicBezTo>
                    <a:pt x="160020" y="770132"/>
                    <a:pt x="625856" y="2036"/>
                    <a:pt x="902208" y="4"/>
                  </a:cubicBezTo>
                  <a:cubicBezTo>
                    <a:pt x="1178560" y="-2028"/>
                    <a:pt x="1511808" y="794516"/>
                    <a:pt x="1658112" y="9509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40111" y="465138"/>
            <a:ext cx="846931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5:</a:t>
            </a:r>
          </a:p>
        </p:txBody>
      </p:sp>
      <p:sp>
        <p:nvSpPr>
          <p:cNvPr id="17" name="Rectangle 12"/>
          <p:cNvSpPr/>
          <p:nvPr/>
        </p:nvSpPr>
        <p:spPr>
          <a:xfrm>
            <a:off x="358775" y="3429000"/>
            <a:ext cx="8215313" cy="33131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sysClr val="windowText" lastClr="000000"/>
                </a:solidFill>
                <a:latin typeface="Arial"/>
                <a:ea typeface="+mn-ea"/>
                <a:cs typeface="Arial"/>
              </a:rPr>
              <a:t>תשובה:   </a:t>
            </a:r>
          </a:p>
          <a:p>
            <a:pPr>
              <a:lnSpc>
                <a:spcPct val="150000"/>
              </a:lnSpc>
              <a:defRPr/>
            </a:pPr>
            <a:r>
              <a:rPr lang="he-IL" sz="1800" dirty="0">
                <a:solidFill>
                  <a:srgbClr val="000000"/>
                </a:solidFill>
                <a:latin typeface="Arial" pitchFamily="34" charset="0"/>
                <a:cs typeface="Arial" pitchFamily="34" charset="0"/>
              </a:rPr>
              <a:t>א</a:t>
            </a:r>
            <a:r>
              <a:rPr lang="he-IL" sz="1800" dirty="0">
                <a:latin typeface="Arial" pitchFamily="34" charset="0"/>
                <a:cs typeface="Arial" pitchFamily="34" charset="0"/>
              </a:rPr>
              <a:t>. עובר זמן (כעשרה ימים) עד להיווצרות הנוגדנים ותאי הזיכרון.</a:t>
            </a:r>
          </a:p>
          <a:p>
            <a:pPr>
              <a:lnSpc>
                <a:spcPct val="150000"/>
              </a:lnSpc>
              <a:defRPr/>
            </a:pPr>
            <a:r>
              <a:rPr lang="he-IL" sz="1800" dirty="0">
                <a:latin typeface="Arial" pitchFamily="34" charset="0"/>
                <a:cs typeface="Arial" pitchFamily="34" charset="0"/>
              </a:rPr>
              <a:t>   בזמן הזה, גורם המחלה (החיידק) יכול להתרבות ולגרום למחלה.</a:t>
            </a:r>
          </a:p>
          <a:p>
            <a:pPr>
              <a:lnSpc>
                <a:spcPct val="150000"/>
              </a:lnSpc>
              <a:defRPr/>
            </a:pPr>
            <a:r>
              <a:rPr lang="he-IL" sz="1800" dirty="0">
                <a:latin typeface="Arial" pitchFamily="34" charset="0"/>
                <a:cs typeface="Arial" pitchFamily="34" charset="0"/>
              </a:rPr>
              <a:t>ג. בזמן הזה, אפשר לפגוע בגורם המחלה בדרך מלאכותית בעזרת נטילת תרופות (כגון </a:t>
            </a:r>
          </a:p>
          <a:p>
            <a:pPr>
              <a:lnSpc>
                <a:spcPct val="150000"/>
              </a:lnSpc>
              <a:defRPr/>
            </a:pPr>
            <a:r>
              <a:rPr lang="he-IL" sz="1800" dirty="0">
                <a:latin typeface="Arial" pitchFamily="34" charset="0"/>
                <a:cs typeface="Arial" pitchFamily="34" charset="0"/>
              </a:rPr>
              <a:t>   אנטיביוטיקה) ולמנוע את התרבותו</a:t>
            </a:r>
            <a:r>
              <a:rPr lang="he-IL" sz="1800" dirty="0">
                <a:solidFill>
                  <a:srgbClr val="000000"/>
                </a:solidFill>
                <a:latin typeface="Arial" pitchFamily="34" charset="0"/>
                <a:cs typeface="Arial" pitchFamily="34" charset="0"/>
              </a:rPr>
              <a:t>. </a:t>
            </a:r>
            <a:endParaRPr lang="he-IL" sz="1800" dirty="0" smtClean="0">
              <a:solidFill>
                <a:srgbClr val="000000"/>
              </a:solidFill>
              <a:latin typeface="Arial" pitchFamily="34" charset="0"/>
              <a:cs typeface="Arial" pitchFamily="34" charset="0"/>
            </a:endParaRPr>
          </a:p>
          <a:p>
            <a:pPr>
              <a:lnSpc>
                <a:spcPct val="150000"/>
              </a:lnSpc>
              <a:defRPr/>
            </a:pPr>
            <a:endParaRPr lang="he-IL" sz="1800" dirty="0">
              <a:solidFill>
                <a:srgbClr val="000000"/>
              </a:solidFill>
              <a:latin typeface="Arial" pitchFamily="34" charset="0"/>
              <a:cs typeface="Arial" pitchFamily="34" charset="0"/>
            </a:endParaRPr>
          </a:p>
          <a:p>
            <a:pPr lvl="0">
              <a:lnSpc>
                <a:spcPct val="150000"/>
              </a:lnSpc>
              <a:defRPr/>
            </a:pPr>
            <a:r>
              <a:rPr lang="he-IL" sz="1200" b="1" dirty="0">
                <a:solidFill>
                  <a:srgbClr val="000000"/>
                </a:solidFill>
                <a:latin typeface="Arial" pitchFamily="34" charset="0"/>
                <a:cs typeface="Arial" pitchFamily="34" charset="0"/>
              </a:rPr>
              <a:t>* ראו פירוט על אנטיביוטיקה בשקף הבא.</a:t>
            </a:r>
          </a:p>
          <a:p>
            <a:pPr>
              <a:lnSpc>
                <a:spcPct val="150000"/>
              </a:lnSpc>
              <a:defRPr/>
            </a:pPr>
            <a:endParaRPr lang="he-IL" sz="1800" dirty="0">
              <a:solidFill>
                <a:srgbClr val="000000"/>
              </a:solidFill>
              <a:latin typeface="Arial" pitchFamily="34" charset="0"/>
              <a:cs typeface="Arial" pitchFamily="34" charset="0"/>
            </a:endParaRPr>
          </a:p>
        </p:txBody>
      </p:sp>
      <p:pic>
        <p:nvPicPr>
          <p:cNvPr id="12288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413" y="5091113"/>
            <a:ext cx="2005012"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lide Number Placeholder 8"/>
          <p:cNvSpPr>
            <a:spLocks noGrp="1"/>
          </p:cNvSpPr>
          <p:nvPr>
            <p:ph type="sldNum" sz="quarter" idx="12"/>
          </p:nvPr>
        </p:nvSpPr>
        <p:spPr bwMode="auto">
          <a:xfrm>
            <a:off x="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E641E7-1903-483D-83B4-879720B2B9C7}" type="slidenum">
              <a:rPr lang="he-IL" sz="1200" smtClean="0">
                <a:solidFill>
                  <a:prstClr val="white">
                    <a:lumMod val="75000"/>
                  </a:prstClr>
                </a:solidFill>
              </a:rPr>
              <a:pPr fontAlgn="base">
                <a:spcBef>
                  <a:spcPct val="0"/>
                </a:spcBef>
                <a:spcAft>
                  <a:spcPct val="0"/>
                </a:spcAft>
                <a:defRPr/>
              </a:pPr>
              <a:t>26</a:t>
            </a:fld>
            <a:endParaRPr lang="he-IL" sz="1200" dirty="0" smtClean="0">
              <a:solidFill>
                <a:prstClr val="white">
                  <a:lumMod val="75000"/>
                </a:prstClr>
              </a:solidFill>
            </a:endParaRPr>
          </a:p>
        </p:txBody>
      </p:sp>
      <p:grpSp>
        <p:nvGrpSpPr>
          <p:cNvPr id="9" name="קבוצה 8"/>
          <p:cNvGrpSpPr/>
          <p:nvPr/>
        </p:nvGrpSpPr>
        <p:grpSpPr>
          <a:xfrm>
            <a:off x="3414713" y="992188"/>
            <a:ext cx="3733800" cy="2300287"/>
            <a:chOff x="3414713" y="992188"/>
            <a:chExt cx="3733800" cy="2300287"/>
          </a:xfrm>
        </p:grpSpPr>
        <p:grpSp>
          <p:nvGrpSpPr>
            <p:cNvPr id="122886" name="קבוצה 12"/>
            <p:cNvGrpSpPr>
              <a:grpSpLocks/>
            </p:cNvGrpSpPr>
            <p:nvPr/>
          </p:nvGrpSpPr>
          <p:grpSpPr bwMode="auto">
            <a:xfrm>
              <a:off x="3414713" y="992188"/>
              <a:ext cx="3733800" cy="2300287"/>
              <a:chOff x="4182976" y="1826788"/>
              <a:chExt cx="3734418" cy="2299857"/>
            </a:xfrm>
          </p:grpSpPr>
          <p:grpSp>
            <p:nvGrpSpPr>
              <p:cNvPr id="122894" name="קבוצה 6"/>
              <p:cNvGrpSpPr>
                <a:grpSpLocks/>
              </p:cNvGrpSpPr>
              <p:nvPr/>
            </p:nvGrpSpPr>
            <p:grpSpPr bwMode="auto">
              <a:xfrm>
                <a:off x="4182976" y="1826788"/>
                <a:ext cx="3726173" cy="2299857"/>
                <a:chOff x="4010025" y="2497138"/>
                <a:chExt cx="3397178" cy="1708944"/>
              </a:xfrm>
            </p:grpSpPr>
            <p:sp>
              <p:nvSpPr>
                <p:cNvPr id="122896" name="Line 3"/>
                <p:cNvSpPr>
                  <a:spLocks noChangeShapeType="1"/>
                </p:cNvSpPr>
                <p:nvPr/>
              </p:nvSpPr>
              <p:spPr bwMode="auto">
                <a:xfrm flipV="1">
                  <a:off x="5148263" y="2497138"/>
                  <a:ext cx="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22897" name="Line 4"/>
                <p:cNvSpPr>
                  <a:spLocks noChangeShapeType="1"/>
                </p:cNvSpPr>
                <p:nvPr/>
              </p:nvSpPr>
              <p:spPr bwMode="auto">
                <a:xfrm flipV="1">
                  <a:off x="5148263" y="3635785"/>
                  <a:ext cx="2258940" cy="43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22898" name="מלבן 8"/>
                <p:cNvSpPr>
                  <a:spLocks noChangeArrowheads="1"/>
                </p:cNvSpPr>
                <p:nvPr/>
              </p:nvSpPr>
              <p:spPr bwMode="auto">
                <a:xfrm>
                  <a:off x="4646733" y="2542121"/>
                  <a:ext cx="549895" cy="34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000000"/>
                      </a:solidFill>
                      <a:ea typeface="Times New Roman" pitchFamily="18" charset="0"/>
                      <a:cs typeface="David" pitchFamily="34" charset="-79"/>
                    </a:rPr>
                    <a:t> </a:t>
                  </a:r>
                  <a:r>
                    <a:rPr lang="he-IL" sz="1400" dirty="0">
                      <a:solidFill>
                        <a:srgbClr val="000000"/>
                      </a:solidFill>
                      <a:latin typeface="Arial" pitchFamily="34" charset="0"/>
                      <a:ea typeface="Times New Roman" pitchFamily="18" charset="0"/>
                      <a:cs typeface="Arial" pitchFamily="34" charset="0"/>
                    </a:rPr>
                    <a:t>כמות</a:t>
                  </a:r>
                  <a:endParaRPr lang="en-US" sz="1400" dirty="0">
                    <a:solidFill>
                      <a:srgbClr val="000000"/>
                    </a:solidFill>
                    <a:latin typeface="Arial" pitchFamily="34" charset="0"/>
                    <a:ea typeface="Times New Roman" pitchFamily="18" charset="0"/>
                    <a:cs typeface="Arial" pitchFamily="34" charset="0"/>
                  </a:endParaRPr>
                </a:p>
              </p:txBody>
            </p:sp>
            <p:cxnSp>
              <p:nvCxnSpPr>
                <p:cNvPr id="12" name="מחבר חץ ישר 11"/>
                <p:cNvCxnSpPr>
                  <a:endCxn id="122897" idx="0"/>
                </p:cNvCxnSpPr>
                <p:nvPr/>
              </p:nvCxnSpPr>
              <p:spPr>
                <a:xfrm flipV="1">
                  <a:off x="5147819" y="3639972"/>
                  <a:ext cx="0" cy="83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10025" y="3682430"/>
                  <a:ext cx="1362167" cy="5236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חדירת החיידק</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grpSp>
          <p:sp>
            <p:nvSpPr>
              <p:cNvPr id="20" name="TextBox 19"/>
              <p:cNvSpPr txBox="1"/>
              <p:nvPr/>
            </p:nvSpPr>
            <p:spPr>
              <a:xfrm>
                <a:off x="6555094" y="3333043"/>
                <a:ext cx="1362300" cy="52377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זמן</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sp>
            <p:nvSpPr>
              <p:cNvPr id="19" name="TextBox 18"/>
              <p:cNvSpPr txBox="1"/>
              <p:nvPr/>
            </p:nvSpPr>
            <p:spPr>
              <a:xfrm>
                <a:off x="4868890" y="2155339"/>
                <a:ext cx="1362300" cy="52377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FF0000"/>
                    </a:solidFill>
                    <a:latin typeface="Arial" pitchFamily="34" charset="0"/>
                    <a:ea typeface="+mn-ea"/>
                    <a:cs typeface="Arial" pitchFamily="34" charset="0"/>
                  </a:rPr>
                  <a:t>חיידקים</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sp>
            <p:nvSpPr>
              <p:cNvPr id="21" name="TextBox 20"/>
              <p:cNvSpPr txBox="1"/>
              <p:nvPr/>
            </p:nvSpPr>
            <p:spPr>
              <a:xfrm>
                <a:off x="6555094" y="2155338"/>
                <a:ext cx="717669" cy="52377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chemeClr val="accent2">
                        <a:lumMod val="75000"/>
                      </a:schemeClr>
                    </a:solidFill>
                    <a:latin typeface="Arial" pitchFamily="34" charset="0"/>
                    <a:ea typeface="+mn-ea"/>
                    <a:cs typeface="Arial" pitchFamily="34" charset="0"/>
                  </a:rPr>
                  <a:t>נוגדנים</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grpSp>
        <p:sp>
          <p:nvSpPr>
            <p:cNvPr id="5" name="צורה חופשית 4"/>
            <p:cNvSpPr/>
            <p:nvPr/>
          </p:nvSpPr>
          <p:spPr>
            <a:xfrm>
              <a:off x="4695381" y="1594833"/>
              <a:ext cx="1475232" cy="932935"/>
            </a:xfrm>
            <a:custGeom>
              <a:avLst/>
              <a:gdLst>
                <a:gd name="connsiteX0" fmla="*/ 0 w 1475232"/>
                <a:gd name="connsiteY0" fmla="*/ 823207 h 932935"/>
                <a:gd name="connsiteX1" fmla="*/ 316992 w 1475232"/>
                <a:gd name="connsiteY1" fmla="*/ 55111 h 932935"/>
                <a:gd name="connsiteX2" fmla="*/ 487680 w 1475232"/>
                <a:gd name="connsiteY2" fmla="*/ 140455 h 932935"/>
                <a:gd name="connsiteX3" fmla="*/ 865632 w 1475232"/>
                <a:gd name="connsiteY3" fmla="*/ 774439 h 932935"/>
                <a:gd name="connsiteX4" fmla="*/ 1475232 w 1475232"/>
                <a:gd name="connsiteY4" fmla="*/ 932935 h 93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32935">
                  <a:moveTo>
                    <a:pt x="0" y="823207"/>
                  </a:moveTo>
                  <a:cubicBezTo>
                    <a:pt x="117856" y="496055"/>
                    <a:pt x="235712" y="168903"/>
                    <a:pt x="316992" y="55111"/>
                  </a:cubicBezTo>
                  <a:cubicBezTo>
                    <a:pt x="398272" y="-58681"/>
                    <a:pt x="396240" y="20567"/>
                    <a:pt x="487680" y="140455"/>
                  </a:cubicBezTo>
                  <a:cubicBezTo>
                    <a:pt x="579120" y="260343"/>
                    <a:pt x="701040" y="642359"/>
                    <a:pt x="865632" y="774439"/>
                  </a:cubicBezTo>
                  <a:cubicBezTo>
                    <a:pt x="1030224" y="906519"/>
                    <a:pt x="1252728" y="919727"/>
                    <a:pt x="1475232" y="9329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צורה חופשית 7"/>
            <p:cNvSpPr/>
            <p:nvPr/>
          </p:nvSpPr>
          <p:spPr>
            <a:xfrm>
              <a:off x="4839526" y="1544889"/>
              <a:ext cx="1658112" cy="963172"/>
            </a:xfrm>
            <a:custGeom>
              <a:avLst/>
              <a:gdLst>
                <a:gd name="connsiteX0" fmla="*/ 0 w 1901952"/>
                <a:gd name="connsiteY0" fmla="*/ 975376 h 1041954"/>
                <a:gd name="connsiteX1" fmla="*/ 243840 w 1901952"/>
                <a:gd name="connsiteY1" fmla="*/ 938800 h 1041954"/>
                <a:gd name="connsiteX2" fmla="*/ 1024128 w 1901952"/>
                <a:gd name="connsiteY2" fmla="*/ 16 h 1041954"/>
                <a:gd name="connsiteX3" fmla="*/ 1755648 w 1901952"/>
                <a:gd name="connsiteY3" fmla="*/ 914416 h 1041954"/>
                <a:gd name="connsiteX4" fmla="*/ 1901952 w 1901952"/>
                <a:gd name="connsiteY4" fmla="*/ 938800 h 1041954"/>
                <a:gd name="connsiteX0" fmla="*/ 0 w 1755648"/>
                <a:gd name="connsiteY0" fmla="*/ 975376 h 1041954"/>
                <a:gd name="connsiteX1" fmla="*/ 243840 w 1755648"/>
                <a:gd name="connsiteY1" fmla="*/ 938800 h 1041954"/>
                <a:gd name="connsiteX2" fmla="*/ 1024128 w 1755648"/>
                <a:gd name="connsiteY2" fmla="*/ 16 h 1041954"/>
                <a:gd name="connsiteX3" fmla="*/ 1755648 w 1755648"/>
                <a:gd name="connsiteY3" fmla="*/ 914416 h 1041954"/>
                <a:gd name="connsiteX0" fmla="*/ 0 w 1780032"/>
                <a:gd name="connsiteY0" fmla="*/ 975364 h 1041942"/>
                <a:gd name="connsiteX1" fmla="*/ 243840 w 1780032"/>
                <a:gd name="connsiteY1" fmla="*/ 938788 h 1041942"/>
                <a:gd name="connsiteX2" fmla="*/ 1024128 w 1780032"/>
                <a:gd name="connsiteY2" fmla="*/ 4 h 1041942"/>
                <a:gd name="connsiteX3" fmla="*/ 1780032 w 1780032"/>
                <a:gd name="connsiteY3" fmla="*/ 950980 h 1041942"/>
                <a:gd name="connsiteX0" fmla="*/ 0 w 1536192"/>
                <a:gd name="connsiteY0" fmla="*/ 938788 h 950980"/>
                <a:gd name="connsiteX1" fmla="*/ 780288 w 1536192"/>
                <a:gd name="connsiteY1" fmla="*/ 4 h 950980"/>
                <a:gd name="connsiteX2" fmla="*/ 1536192 w 1536192"/>
                <a:gd name="connsiteY2" fmla="*/ 950980 h 950980"/>
                <a:gd name="connsiteX0" fmla="*/ 0 w 1524000"/>
                <a:gd name="connsiteY0" fmla="*/ 926608 h 950992"/>
                <a:gd name="connsiteX1" fmla="*/ 768096 w 1524000"/>
                <a:gd name="connsiteY1" fmla="*/ 16 h 950992"/>
                <a:gd name="connsiteX2" fmla="*/ 1524000 w 1524000"/>
                <a:gd name="connsiteY2" fmla="*/ 950992 h 950992"/>
                <a:gd name="connsiteX0" fmla="*/ 95994 w 1619994"/>
                <a:gd name="connsiteY0" fmla="*/ 926604 h 997964"/>
                <a:gd name="connsiteX1" fmla="*/ 47924 w 1619994"/>
                <a:gd name="connsiteY1" fmla="*/ 930095 h 997964"/>
                <a:gd name="connsiteX2" fmla="*/ 864090 w 1619994"/>
                <a:gd name="connsiteY2" fmla="*/ 12 h 997964"/>
                <a:gd name="connsiteX3" fmla="*/ 1619994 w 1619994"/>
                <a:gd name="connsiteY3" fmla="*/ 950988 h 997964"/>
                <a:gd name="connsiteX0" fmla="*/ 268067 w 1792067"/>
                <a:gd name="connsiteY0" fmla="*/ 926604 h 1016282"/>
                <a:gd name="connsiteX1" fmla="*/ 541 w 1792067"/>
                <a:gd name="connsiteY1" fmla="*/ 978863 h 1016282"/>
                <a:gd name="connsiteX2" fmla="*/ 219997 w 1792067"/>
                <a:gd name="connsiteY2" fmla="*/ 930095 h 1016282"/>
                <a:gd name="connsiteX3" fmla="*/ 1036163 w 1792067"/>
                <a:gd name="connsiteY3" fmla="*/ 12 h 1016282"/>
                <a:gd name="connsiteX4" fmla="*/ 1792067 w 1792067"/>
                <a:gd name="connsiteY4" fmla="*/ 950988 h 1016282"/>
                <a:gd name="connsiteX0" fmla="*/ 96325 w 1620325"/>
                <a:gd name="connsiteY0" fmla="*/ 926604 h 997996"/>
                <a:gd name="connsiteX1" fmla="*/ 48255 w 1620325"/>
                <a:gd name="connsiteY1" fmla="*/ 930095 h 997996"/>
                <a:gd name="connsiteX2" fmla="*/ 864421 w 1620325"/>
                <a:gd name="connsiteY2" fmla="*/ 12 h 997996"/>
                <a:gd name="connsiteX3" fmla="*/ 1620325 w 1620325"/>
                <a:gd name="connsiteY3" fmla="*/ 950988 h 997996"/>
                <a:gd name="connsiteX0" fmla="*/ 0 w 1524000"/>
                <a:gd name="connsiteY0" fmla="*/ 926608 h 950992"/>
                <a:gd name="connsiteX1" fmla="*/ 768096 w 1524000"/>
                <a:gd name="connsiteY1" fmla="*/ 16 h 950992"/>
                <a:gd name="connsiteX2" fmla="*/ 1524000 w 1524000"/>
                <a:gd name="connsiteY2" fmla="*/ 950992 h 950992"/>
                <a:gd name="connsiteX0" fmla="*/ 0 w 1658112"/>
                <a:gd name="connsiteY0" fmla="*/ 963172 h 963172"/>
                <a:gd name="connsiteX1" fmla="*/ 902208 w 1658112"/>
                <a:gd name="connsiteY1" fmla="*/ 4 h 963172"/>
                <a:gd name="connsiteX2" fmla="*/ 1658112 w 1658112"/>
                <a:gd name="connsiteY2" fmla="*/ 950980 h 963172"/>
              </a:gdLst>
              <a:ahLst/>
              <a:cxnLst>
                <a:cxn ang="0">
                  <a:pos x="connsiteX0" y="connsiteY0"/>
                </a:cxn>
                <a:cxn ang="0">
                  <a:pos x="connsiteX1" y="connsiteY1"/>
                </a:cxn>
                <a:cxn ang="0">
                  <a:pos x="connsiteX2" y="connsiteY2"/>
                </a:cxn>
              </a:cxnLst>
              <a:rect l="l" t="t" r="r" b="b"/>
              <a:pathLst>
                <a:path w="1658112" h="963172">
                  <a:moveTo>
                    <a:pt x="0" y="963172"/>
                  </a:moveTo>
                  <a:cubicBezTo>
                    <a:pt x="160020" y="770132"/>
                    <a:pt x="625856" y="2036"/>
                    <a:pt x="902208" y="4"/>
                  </a:cubicBezTo>
                  <a:cubicBezTo>
                    <a:pt x="1178560" y="-2028"/>
                    <a:pt x="1511808" y="794516"/>
                    <a:pt x="1658112" y="9509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אנטיביוטיקה: יעילה נגד חיידקים, לא נגד וירוסים</a:t>
            </a:r>
            <a:endParaRPr lang="he-IL" sz="1800" dirty="0" smtClean="0"/>
          </a:p>
        </p:txBody>
      </p:sp>
      <p:sp>
        <p:nvSpPr>
          <p:cNvPr id="7" name="TextBox 6"/>
          <p:cNvSpPr txBox="1"/>
          <p:nvPr/>
        </p:nvSpPr>
        <p:spPr>
          <a:xfrm>
            <a:off x="203200" y="581193"/>
            <a:ext cx="8469313" cy="443198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latin typeface="Arial" pitchFamily="34" charset="0"/>
                <a:ea typeface="+mn-ea"/>
                <a:cs typeface="Arial" pitchFamily="34" charset="0"/>
              </a:rPr>
              <a:t>סוגי האנטיביוטיקה השונים פוגעים בתהליכים המתרחשים בתאי החיידקים כגון יצירת דופן </a:t>
            </a:r>
            <a:endParaRPr lang="he-IL" sz="1800" kern="0" dirty="0" smtClean="0">
              <a:latin typeface="Arial" pitchFamily="34" charset="0"/>
              <a:ea typeface="+mn-ea"/>
              <a:cs typeface="Arial" pitchFamily="34" charset="0"/>
            </a:endParaRPr>
          </a:p>
          <a:p>
            <a:pPr fontAlgn="auto">
              <a:spcBef>
                <a:spcPts val="0"/>
              </a:spcBef>
              <a:spcAft>
                <a:spcPts val="0"/>
              </a:spcAft>
              <a:defRPr/>
            </a:pPr>
            <a:r>
              <a:rPr lang="he-IL" sz="1800" kern="0" dirty="0" smtClean="0">
                <a:latin typeface="Arial" pitchFamily="34" charset="0"/>
                <a:ea typeface="+mn-ea"/>
                <a:cs typeface="Arial" pitchFamily="34" charset="0"/>
              </a:rPr>
              <a:t>התא </a:t>
            </a:r>
            <a:r>
              <a:rPr lang="he-IL" sz="1800" kern="0" dirty="0">
                <a:latin typeface="Arial" pitchFamily="34" charset="0"/>
                <a:ea typeface="+mn-ea"/>
                <a:cs typeface="Arial" pitchFamily="34" charset="0"/>
              </a:rPr>
              <a:t>ויצירת חלבונים. נטילת אנטיביוטיקה מסייעת בחיסול החיידקים עוד לפני שנוצרים </a:t>
            </a:r>
            <a:endParaRPr lang="he-IL" sz="1800" kern="0" dirty="0" smtClean="0">
              <a:latin typeface="Arial" pitchFamily="34" charset="0"/>
              <a:ea typeface="+mn-ea"/>
              <a:cs typeface="Arial" pitchFamily="34" charset="0"/>
            </a:endParaRPr>
          </a:p>
          <a:p>
            <a:pPr fontAlgn="auto">
              <a:spcBef>
                <a:spcPts val="0"/>
              </a:spcBef>
              <a:spcAft>
                <a:spcPts val="0"/>
              </a:spcAft>
              <a:defRPr/>
            </a:pPr>
            <a:r>
              <a:rPr lang="he-IL" sz="1800" kern="0" dirty="0" smtClean="0">
                <a:latin typeface="Arial" pitchFamily="34" charset="0"/>
                <a:ea typeface="+mn-ea"/>
                <a:cs typeface="Arial" pitchFamily="34" charset="0"/>
              </a:rPr>
              <a:t>בגוף </a:t>
            </a:r>
            <a:r>
              <a:rPr lang="he-IL" sz="1800" kern="0" dirty="0">
                <a:latin typeface="Arial" pitchFamily="34" charset="0"/>
                <a:ea typeface="+mn-ea"/>
                <a:cs typeface="Arial" pitchFamily="34" charset="0"/>
              </a:rPr>
              <a:t>נוגדנים ותאי </a:t>
            </a:r>
            <a:r>
              <a:rPr lang="en-US" sz="1800" kern="0" dirty="0">
                <a:latin typeface="Arial" pitchFamily="34" charset="0"/>
                <a:ea typeface="+mn-ea"/>
                <a:cs typeface="Arial" pitchFamily="34" charset="0"/>
              </a:rPr>
              <a:t>T</a:t>
            </a:r>
            <a:r>
              <a:rPr lang="he-IL" sz="1800" kern="0" dirty="0">
                <a:latin typeface="Arial" pitchFamily="34" charset="0"/>
                <a:ea typeface="+mn-ea"/>
                <a:cs typeface="Arial" pitchFamily="34" charset="0"/>
              </a:rPr>
              <a:t> בכמות המֵרבית.</a:t>
            </a: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r>
              <a:rPr lang="he-IL" sz="1800" kern="0" dirty="0">
                <a:solidFill>
                  <a:schemeClr val="accent3"/>
                </a:solidFill>
                <a:latin typeface="Arial" pitchFamily="34" charset="0"/>
                <a:ea typeface="+mn-ea"/>
                <a:cs typeface="Arial" pitchFamily="34" charset="0"/>
              </a:rPr>
              <a:t>האנטיביוטיקה אינה יעילה נגד וירוסים</a:t>
            </a:r>
            <a:r>
              <a:rPr lang="he-IL" sz="1800" kern="0" dirty="0">
                <a:latin typeface="Arial" pitchFamily="34" charset="0"/>
                <a:ea typeface="+mn-ea"/>
                <a:cs typeface="Arial" pitchFamily="34" charset="0"/>
              </a:rPr>
              <a:t>. וירוסים הם אורגניזמים קטנים בהרבה מן החיידקים. </a:t>
            </a:r>
            <a:endParaRPr lang="he-IL" sz="1800" kern="0" dirty="0" smtClean="0">
              <a:latin typeface="Arial" pitchFamily="34" charset="0"/>
              <a:ea typeface="+mn-ea"/>
              <a:cs typeface="Arial" pitchFamily="34" charset="0"/>
            </a:endParaRPr>
          </a:p>
          <a:p>
            <a:pPr fontAlgn="auto">
              <a:spcBef>
                <a:spcPts val="0"/>
              </a:spcBef>
              <a:spcAft>
                <a:spcPts val="0"/>
              </a:spcAft>
              <a:defRPr/>
            </a:pPr>
            <a:r>
              <a:rPr lang="he-IL" sz="1800" kern="0" dirty="0" smtClean="0">
                <a:latin typeface="Arial" pitchFamily="34" charset="0"/>
                <a:ea typeface="+mn-ea"/>
                <a:cs typeface="Arial" pitchFamily="34" charset="0"/>
              </a:rPr>
              <a:t>אין </a:t>
            </a:r>
            <a:r>
              <a:rPr lang="he-IL" sz="1800" kern="0" dirty="0">
                <a:latin typeface="Arial" pitchFamily="34" charset="0"/>
                <a:ea typeface="+mn-ea"/>
                <a:cs typeface="Arial" pitchFamily="34" charset="0"/>
              </a:rPr>
              <a:t>להם מבנה תאי, אין להם דופן, והם אינם מבצעים פעילות מטבולית כלשהי כגון יצירת </a:t>
            </a:r>
            <a:r>
              <a:rPr lang="he-IL" sz="1800" kern="0" dirty="0" smtClean="0">
                <a:latin typeface="Arial" pitchFamily="34" charset="0"/>
                <a:ea typeface="+mn-ea"/>
                <a:cs typeface="Arial" pitchFamily="34" charset="0"/>
              </a:rPr>
              <a:t>חלבונים, כי </a:t>
            </a:r>
            <a:r>
              <a:rPr lang="he-IL" sz="1800" kern="0" dirty="0">
                <a:latin typeface="Arial" pitchFamily="34" charset="0"/>
                <a:ea typeface="+mn-ea"/>
                <a:cs typeface="Arial" pitchFamily="34" charset="0"/>
              </a:rPr>
              <a:t>הם טפילים מוחלטים, המסוגלים להתרבות רק בתוך תאים של יצורים אחרים.</a:t>
            </a:r>
          </a:p>
          <a:p>
            <a:pPr fontAlgn="auto">
              <a:spcBef>
                <a:spcPts val="0"/>
              </a:spcBef>
              <a:spcAft>
                <a:spcPts val="0"/>
              </a:spcAft>
              <a:defRPr/>
            </a:pPr>
            <a:r>
              <a:rPr lang="he-IL" sz="1800" kern="0" dirty="0">
                <a:latin typeface="Arial" pitchFamily="34" charset="0"/>
                <a:ea typeface="+mn-ea"/>
                <a:cs typeface="Arial" pitchFamily="34" charset="0"/>
              </a:rPr>
              <a:t>לכן אנטיביוטיקה לא תפגע בהם.</a:t>
            </a:r>
          </a:p>
          <a:p>
            <a:pPr fontAlgn="auto">
              <a:spcBef>
                <a:spcPts val="0"/>
              </a:spcBef>
              <a:spcAft>
                <a:spcPts val="0"/>
              </a:spcAft>
              <a:defRPr/>
            </a:pPr>
            <a:endParaRPr lang="he-IL" sz="1200" kern="0" dirty="0">
              <a:solidFill>
                <a:schemeClr val="accent6">
                  <a:lumMod val="50000"/>
                  <a:lumOff val="50000"/>
                </a:schemeClr>
              </a:solidFill>
              <a:latin typeface="Arial"/>
              <a:ea typeface="+mn-ea"/>
              <a:cs typeface="Arial"/>
            </a:endParaRPr>
          </a:p>
        </p:txBody>
      </p:sp>
      <p:pic>
        <p:nvPicPr>
          <p:cNvPr id="12390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1617538"/>
            <a:ext cx="227647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0C46491-EF75-4610-A623-DC43816CBC8B}" type="slidenum">
              <a:rPr lang="he-IL" sz="1200" smtClean="0">
                <a:solidFill>
                  <a:prstClr val="white">
                    <a:lumMod val="75000"/>
                  </a:prstClr>
                </a:solidFill>
              </a:rPr>
              <a:pPr fontAlgn="base">
                <a:spcBef>
                  <a:spcPct val="0"/>
                </a:spcBef>
                <a:spcAft>
                  <a:spcPct val="0"/>
                </a:spcAft>
                <a:defRPr/>
              </a:pPr>
              <a:t>27</a:t>
            </a:fld>
            <a:endParaRPr lang="he-IL" sz="1200" dirty="0" smtClean="0">
              <a:solidFill>
                <a:prstClr val="white">
                  <a:lumMod val="75000"/>
                </a:prstClr>
              </a:solidFill>
            </a:endParaRPr>
          </a:p>
        </p:txBody>
      </p:sp>
      <p:sp>
        <p:nvSpPr>
          <p:cNvPr id="9" name="מלבן 8"/>
          <p:cNvSpPr/>
          <p:nvPr/>
        </p:nvSpPr>
        <p:spPr>
          <a:xfrm>
            <a:off x="4037842" y="3189203"/>
            <a:ext cx="603177" cy="215444"/>
          </a:xfrm>
          <a:prstGeom prst="rect">
            <a:avLst/>
          </a:prstGeom>
        </p:spPr>
        <p:txBody>
          <a:bodyPr wrap="square">
            <a:spAutoFit/>
          </a:bodyPr>
          <a:lstStyle/>
          <a:p>
            <a:r>
              <a:rPr lang="he-IL" sz="800" dirty="0" smtClean="0">
                <a:solidFill>
                  <a:srgbClr val="000000"/>
                </a:solidFill>
                <a:latin typeface="Arial"/>
                <a:ea typeface="+mn-ea"/>
                <a:cs typeface="Arial"/>
              </a:rPr>
              <a:t>אורה בר</a:t>
            </a:r>
            <a:endParaRPr lang="he-IL"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 משפטי נכון/לא נכון</a:t>
            </a:r>
            <a:endParaRPr lang="he-IL" sz="1800" dirty="0" smtClean="0">
              <a:solidFill>
                <a:schemeClr val="accent6">
                  <a:lumMod val="50000"/>
                  <a:lumOff val="50000"/>
                </a:schemeClr>
              </a:solidFill>
            </a:endParaRPr>
          </a:p>
        </p:txBody>
      </p:sp>
      <p:sp>
        <p:nvSpPr>
          <p:cNvPr id="7" name="TextBox 6"/>
          <p:cNvSpPr txBox="1"/>
          <p:nvPr/>
        </p:nvSpPr>
        <p:spPr>
          <a:xfrm>
            <a:off x="260350" y="419100"/>
            <a:ext cx="8469313" cy="470898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6:</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לפניכם כמה משפטים </a:t>
            </a:r>
            <a:r>
              <a:rPr lang="he-IL" sz="1800" kern="0" dirty="0">
                <a:solidFill>
                  <a:schemeClr val="tx2"/>
                </a:solidFill>
                <a:latin typeface="Arial" pitchFamily="34" charset="0"/>
                <a:ea typeface="+mn-ea"/>
                <a:cs typeface="Arial" pitchFamily="34" charset="0"/>
              </a:rPr>
              <a:t>שמקצתם נכונים ו</a:t>
            </a:r>
            <a:r>
              <a:rPr lang="he-IL" sz="1800" kern="0" dirty="0">
                <a:solidFill>
                  <a:schemeClr val="tx2"/>
                </a:solidFill>
                <a:latin typeface="Arial" pitchFamily="34" charset="0"/>
                <a:cs typeface="Arial" pitchFamily="34" charset="0"/>
              </a:rPr>
              <a:t>מקצתם</a:t>
            </a:r>
            <a:r>
              <a:rPr lang="he-IL" sz="1800" kern="0" dirty="0">
                <a:solidFill>
                  <a:schemeClr val="tx2"/>
                </a:solidFill>
                <a:latin typeface="Arial" pitchFamily="34" charset="0"/>
                <a:ea typeface="+mn-ea"/>
                <a:cs typeface="Arial" pitchFamily="34" charset="0"/>
              </a:rPr>
              <a:t> אינם נכונים. ציינו אילו מהם נכונים ואילו אינם נכונים:</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אנטיגן הוא חומר הנוצר על ידי תאי הדם הלבנים בתגובה לכניסת גורם זר לגוף.</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בגוף </a:t>
            </a:r>
            <a:r>
              <a:rPr lang="he-IL" sz="1800" kern="0" dirty="0">
                <a:solidFill>
                  <a:schemeClr val="tx2"/>
                </a:solidFill>
                <a:latin typeface="Arial" pitchFamily="34" charset="0"/>
                <a:cs typeface="Arial" pitchFamily="34" charset="0"/>
              </a:rPr>
              <a:t>יש </a:t>
            </a:r>
            <a:r>
              <a:rPr lang="he-IL" sz="1800" kern="0" dirty="0">
                <a:solidFill>
                  <a:schemeClr val="tx2"/>
                </a:solidFill>
                <a:latin typeface="Arial" pitchFamily="34" charset="0"/>
                <a:ea typeface="+mn-ea"/>
                <a:cs typeface="Arial" pitchFamily="34" charset="0"/>
              </a:rPr>
              <a:t>נוגדנים נגד כל האנטיגנים עוד לפני שהאנטיגנים חודרים לגוף.</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ג. בדם </a:t>
            </a:r>
            <a:r>
              <a:rPr lang="he-IL" sz="1800" kern="0" dirty="0">
                <a:solidFill>
                  <a:schemeClr val="tx2"/>
                </a:solidFill>
                <a:latin typeface="Arial" pitchFamily="34" charset="0"/>
                <a:cs typeface="Arial" pitchFamily="34" charset="0"/>
              </a:rPr>
              <a:t>יש </a:t>
            </a:r>
            <a:r>
              <a:rPr lang="he-IL" sz="1800" kern="0" dirty="0">
                <a:solidFill>
                  <a:schemeClr val="tx2"/>
                </a:solidFill>
                <a:latin typeface="Arial" pitchFamily="34" charset="0"/>
                <a:ea typeface="+mn-ea"/>
                <a:cs typeface="Arial" pitchFamily="34" charset="0"/>
              </a:rPr>
              <a:t>תאי דם לבנים רק מסוג אחד.</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ד. אפשר למצוא תאי דם לבנים ברקמות שמחוץ לכלי הדם.</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ה. מקרופג'ים הם תאים פגוציטים שפעולתם היא חלק מקו ההגנה השני של מערכת ההגנה, </a:t>
            </a:r>
            <a:endParaRPr lang="he-IL" sz="1800" kern="0" dirty="0" smtClean="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a:t>
            </a:r>
            <a:r>
              <a:rPr lang="he-IL" sz="1800" kern="0" dirty="0" smtClean="0">
                <a:solidFill>
                  <a:schemeClr val="tx2"/>
                </a:solidFill>
                <a:latin typeface="Arial" pitchFamily="34" charset="0"/>
                <a:ea typeface="+mn-ea"/>
                <a:cs typeface="Arial" pitchFamily="34" charset="0"/>
              </a:rPr>
              <a:t>   והם  </a:t>
            </a:r>
            <a:r>
              <a:rPr lang="he-IL" sz="1800" kern="0" dirty="0">
                <a:solidFill>
                  <a:schemeClr val="tx2"/>
                </a:solidFill>
                <a:latin typeface="Arial" pitchFamily="34" charset="0"/>
                <a:ea typeface="+mn-ea"/>
                <a:cs typeface="Arial" pitchFamily="34" charset="0"/>
              </a:rPr>
              <a:t>מציגים את שרידי האנטיגנים לתאי </a:t>
            </a:r>
            <a:r>
              <a:rPr lang="en-US" sz="1800" kern="0" dirty="0">
                <a:solidFill>
                  <a:schemeClr val="tx2"/>
                </a:solidFill>
                <a:latin typeface="Arial" pitchFamily="34" charset="0"/>
                <a:ea typeface="+mn-ea"/>
                <a:cs typeface="Arial" pitchFamily="34" charset="0"/>
              </a:rPr>
              <a:t>T</a:t>
            </a:r>
            <a:r>
              <a:rPr lang="he-IL" sz="1800" kern="0" dirty="0">
                <a:solidFill>
                  <a:schemeClr val="tx2"/>
                </a:solidFill>
                <a:latin typeface="Arial" pitchFamily="34" charset="0"/>
                <a:ea typeface="+mn-ea"/>
                <a:cs typeface="Arial" pitchFamily="34" charset="0"/>
              </a:rPr>
              <a:t>-עוזרים.</a:t>
            </a: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ו. הנוגדנים מתאימים במבנם המרחבי לאנטיגן כמו מנעול למפתח.</a:t>
            </a:r>
          </a:p>
          <a:p>
            <a:pPr fontAlgn="auto">
              <a:spcBef>
                <a:spcPts val="0"/>
              </a:spcBef>
              <a:spcAft>
                <a:spcPts val="0"/>
              </a:spcAft>
              <a:defRPr/>
            </a:pPr>
            <a:endParaRPr lang="he-IL" sz="1200" kern="0" dirty="0">
              <a:solidFill>
                <a:srgbClr val="1D4C72"/>
              </a:solidFill>
              <a:latin typeface="Arial"/>
              <a:ea typeface="+mn-ea"/>
              <a:cs typeface="Arial"/>
            </a:endParaRPr>
          </a:p>
        </p:txBody>
      </p:sp>
      <p:sp>
        <p:nvSpPr>
          <p:cNvPr id="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2A392A6-892E-4320-9E85-F85734301793}" type="slidenum">
              <a:rPr lang="he-IL" sz="1200" smtClean="0">
                <a:solidFill>
                  <a:prstClr val="white">
                    <a:lumMod val="75000"/>
                  </a:prstClr>
                </a:solidFill>
              </a:rPr>
              <a:pPr fontAlgn="base">
                <a:spcBef>
                  <a:spcPct val="0"/>
                </a:spcBef>
                <a:spcAft>
                  <a:spcPct val="0"/>
                </a:spcAft>
                <a:defRPr/>
              </a:pPr>
              <a:t>28</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7" name="TextBox 6"/>
          <p:cNvSpPr txBox="1"/>
          <p:nvPr/>
        </p:nvSpPr>
        <p:spPr>
          <a:xfrm>
            <a:off x="260350" y="419100"/>
            <a:ext cx="8469313" cy="61864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6:</a:t>
            </a:r>
          </a:p>
          <a:p>
            <a:pPr fontAlgn="auto">
              <a:spcBef>
                <a:spcPts val="0"/>
              </a:spcBef>
              <a:spcAft>
                <a:spcPts val="0"/>
              </a:spcAft>
              <a:defRPr/>
            </a:pPr>
            <a:r>
              <a:rPr lang="he-IL" sz="1800" kern="0" dirty="0">
                <a:solidFill>
                  <a:srgbClr val="1D4C72"/>
                </a:solidFill>
                <a:latin typeface="Arial" pitchFamily="34" charset="0"/>
                <a:cs typeface="Arial" pitchFamily="34" charset="0"/>
              </a:rPr>
              <a:t>לפניכם כמה משפטים </a:t>
            </a:r>
            <a:r>
              <a:rPr lang="he-IL" sz="1800" kern="0" dirty="0">
                <a:solidFill>
                  <a:schemeClr val="tx2"/>
                </a:solidFill>
                <a:latin typeface="Arial" pitchFamily="34" charset="0"/>
                <a:cs typeface="Arial" pitchFamily="34" charset="0"/>
              </a:rPr>
              <a:t>שמקצתם נכונים ומקצתם אינם נכונים. ציינו אילו מהם נכונים ואילו </a:t>
            </a:r>
            <a:r>
              <a:rPr lang="he-IL" sz="1800" kern="0" dirty="0">
                <a:solidFill>
                  <a:srgbClr val="1D4C72"/>
                </a:solidFill>
                <a:latin typeface="Arial" pitchFamily="34" charset="0"/>
                <a:cs typeface="Arial" pitchFamily="34" charset="0"/>
              </a:rPr>
              <a:t>אינם נכונים:</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 אנטיגן הוא חומר הנוצר על ידי תאי הדם הלבנים בתגובה לכניסת גורם זר לגוף.</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a:t>
            </a:r>
            <a:r>
              <a:rPr lang="he-IL" sz="1800" kern="0" dirty="0">
                <a:solidFill>
                  <a:schemeClr val="accent3"/>
                </a:solidFill>
                <a:latin typeface="Arial" pitchFamily="34" charset="0"/>
                <a:ea typeface="+mn-ea"/>
                <a:cs typeface="Arial" pitchFamily="34" charset="0"/>
              </a:rPr>
              <a:t>לא נכון, אנטיגן הוא הגורם הזר המעורר את תגובת המערכת החיסונית.</a:t>
            </a: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ב. </a:t>
            </a:r>
            <a:r>
              <a:rPr lang="he-IL" sz="1800" kern="0" dirty="0">
                <a:solidFill>
                  <a:schemeClr val="tx2"/>
                </a:solidFill>
                <a:latin typeface="Arial" pitchFamily="34" charset="0"/>
                <a:cs typeface="Arial" pitchFamily="34" charset="0"/>
              </a:rPr>
              <a:t>בגוף יש </a:t>
            </a:r>
            <a:r>
              <a:rPr lang="he-IL" sz="1800" kern="0" dirty="0">
                <a:solidFill>
                  <a:srgbClr val="1D4C72"/>
                </a:solidFill>
                <a:latin typeface="Arial" pitchFamily="34" charset="0"/>
                <a:ea typeface="+mn-ea"/>
                <a:cs typeface="Arial" pitchFamily="34" charset="0"/>
              </a:rPr>
              <a:t>נוגדנים נגד כל האנטיגנים עוד לפני שהאנטיגנים חודרים לגוף.</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a:t>
            </a:r>
            <a:r>
              <a:rPr lang="he-IL" sz="1800" kern="0" dirty="0">
                <a:solidFill>
                  <a:schemeClr val="accent3"/>
                </a:solidFill>
                <a:latin typeface="Arial" pitchFamily="34" charset="0"/>
                <a:ea typeface="+mn-ea"/>
                <a:cs typeface="Arial" pitchFamily="34" charset="0"/>
              </a:rPr>
              <a:t>לא נכון, הנוגדנים נוצרים בעקבות חדירת האנטיגנים.</a:t>
            </a: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a:t>
            </a:r>
            <a:r>
              <a:rPr lang="he-IL" sz="1800" kern="0" dirty="0">
                <a:solidFill>
                  <a:schemeClr val="tx2"/>
                </a:solidFill>
                <a:latin typeface="Arial" pitchFamily="34" charset="0"/>
                <a:cs typeface="Arial" pitchFamily="34" charset="0"/>
              </a:rPr>
              <a:t>בדם יש </a:t>
            </a:r>
            <a:r>
              <a:rPr lang="he-IL" sz="1800" kern="0" dirty="0">
                <a:solidFill>
                  <a:srgbClr val="1D4C72"/>
                </a:solidFill>
                <a:latin typeface="Arial" pitchFamily="34" charset="0"/>
                <a:ea typeface="+mn-ea"/>
                <a:cs typeface="Arial" pitchFamily="34" charset="0"/>
              </a:rPr>
              <a:t>תאי דם לבנים רק מסוג אחד.</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a:t>
            </a:r>
            <a:r>
              <a:rPr lang="he-IL" sz="1800" kern="0" dirty="0">
                <a:solidFill>
                  <a:schemeClr val="accent3"/>
                </a:solidFill>
                <a:latin typeface="Arial" pitchFamily="34" charset="0"/>
                <a:ea typeface="+mn-ea"/>
                <a:cs typeface="Arial" pitchFamily="34" charset="0"/>
              </a:rPr>
              <a:t>לא נכון, יש סוגים שונים של תאי דם לבנים</a:t>
            </a:r>
            <a:r>
              <a:rPr lang="he-IL" sz="1800" kern="0" dirty="0">
                <a:solidFill>
                  <a:schemeClr val="accent6">
                    <a:lumMod val="50000"/>
                    <a:lumOff val="50000"/>
                  </a:schemeClr>
                </a:solidFill>
                <a:latin typeface="Arial" pitchFamily="34" charset="0"/>
                <a:ea typeface="+mn-ea"/>
                <a:cs typeface="Arial" pitchFamily="34" charset="0"/>
              </a:rPr>
              <a:t>, </a:t>
            </a:r>
            <a:r>
              <a:rPr lang="he-IL" sz="1800" kern="0" dirty="0">
                <a:solidFill>
                  <a:schemeClr val="accent3"/>
                </a:solidFill>
                <a:latin typeface="Arial" pitchFamily="34" charset="0"/>
                <a:ea typeface="+mn-ea"/>
                <a:cs typeface="Arial" pitchFamily="34" charset="0"/>
              </a:rPr>
              <a:t>וביניהם: תאים פגוציטים, לימפוציטים </a:t>
            </a:r>
            <a:r>
              <a:rPr lang="en-US" sz="1800" kern="0" dirty="0">
                <a:solidFill>
                  <a:schemeClr val="accent3"/>
                </a:solidFill>
                <a:latin typeface="Arial" pitchFamily="34" charset="0"/>
                <a:ea typeface="+mn-ea"/>
                <a:cs typeface="Arial" pitchFamily="34" charset="0"/>
              </a:rPr>
              <a:t>T</a:t>
            </a:r>
            <a:r>
              <a:rPr lang="he-IL" sz="1800" kern="0" dirty="0">
                <a:solidFill>
                  <a:schemeClr val="accent3"/>
                </a:solidFill>
                <a:latin typeface="Arial" pitchFamily="34" charset="0"/>
                <a:ea typeface="+mn-ea"/>
                <a:cs typeface="Arial" pitchFamily="34" charset="0"/>
              </a:rPr>
              <a:t>-עוזרים, </a:t>
            </a:r>
          </a:p>
          <a:p>
            <a:pPr fontAlgn="auto">
              <a:spcBef>
                <a:spcPts val="0"/>
              </a:spcBef>
              <a:spcAft>
                <a:spcPts val="0"/>
              </a:spcAft>
              <a:defRPr/>
            </a:pPr>
            <a:r>
              <a:rPr lang="he-IL" sz="1800" kern="0" dirty="0">
                <a:solidFill>
                  <a:schemeClr val="accent3"/>
                </a:solidFill>
                <a:latin typeface="Arial" pitchFamily="34" charset="0"/>
                <a:ea typeface="+mn-ea"/>
                <a:cs typeface="Arial" pitchFamily="34" charset="0"/>
              </a:rPr>
              <a:t>   לימפוציטים </a:t>
            </a:r>
            <a:r>
              <a:rPr lang="en-US" sz="1800" kern="0" dirty="0">
                <a:solidFill>
                  <a:schemeClr val="accent3"/>
                </a:solidFill>
                <a:latin typeface="Arial" pitchFamily="34" charset="0"/>
                <a:ea typeface="+mn-ea"/>
                <a:cs typeface="Arial" pitchFamily="34" charset="0"/>
              </a:rPr>
              <a:t>T</a:t>
            </a:r>
            <a:r>
              <a:rPr lang="he-IL" sz="1800" kern="0" dirty="0">
                <a:solidFill>
                  <a:schemeClr val="accent3"/>
                </a:solidFill>
                <a:latin typeface="Arial" pitchFamily="34" charset="0"/>
                <a:ea typeface="+mn-ea"/>
                <a:cs typeface="Arial" pitchFamily="34" charset="0"/>
              </a:rPr>
              <a:t>-הורגים, לימפוציטים </a:t>
            </a:r>
            <a:r>
              <a:rPr lang="en-US" sz="1800" kern="0" dirty="0">
                <a:solidFill>
                  <a:schemeClr val="accent3"/>
                </a:solidFill>
                <a:latin typeface="Arial" pitchFamily="34" charset="0"/>
                <a:ea typeface="+mn-ea"/>
                <a:cs typeface="Arial" pitchFamily="34" charset="0"/>
              </a:rPr>
              <a:t>B</a:t>
            </a:r>
            <a:r>
              <a:rPr lang="he-IL" sz="1800" kern="0" dirty="0">
                <a:solidFill>
                  <a:schemeClr val="accent3"/>
                </a:solidFill>
                <a:latin typeface="Arial" pitchFamily="34" charset="0"/>
                <a:ea typeface="+mn-ea"/>
                <a:cs typeface="Arial" pitchFamily="34" charset="0"/>
              </a:rPr>
              <a:t> יוצרי הנוגדנים, תאי זיכרון מסוג </a:t>
            </a:r>
            <a:r>
              <a:rPr lang="en-US" sz="1800" kern="0" dirty="0">
                <a:solidFill>
                  <a:schemeClr val="accent3"/>
                </a:solidFill>
                <a:latin typeface="Arial" pitchFamily="34" charset="0"/>
                <a:ea typeface="+mn-ea"/>
                <a:cs typeface="Arial" pitchFamily="34" charset="0"/>
              </a:rPr>
              <a:t>T</a:t>
            </a:r>
            <a:r>
              <a:rPr lang="he-IL" sz="1800" kern="0" dirty="0">
                <a:solidFill>
                  <a:schemeClr val="accent3"/>
                </a:solidFill>
                <a:latin typeface="Arial" pitchFamily="34" charset="0"/>
                <a:ea typeface="+mn-ea"/>
                <a:cs typeface="Arial" pitchFamily="34" charset="0"/>
              </a:rPr>
              <a:t> ו-</a:t>
            </a:r>
            <a:r>
              <a:rPr lang="en-US" sz="1800" kern="0" dirty="0">
                <a:solidFill>
                  <a:schemeClr val="accent3"/>
                </a:solidFill>
                <a:latin typeface="Arial" pitchFamily="34" charset="0"/>
                <a:ea typeface="+mn-ea"/>
                <a:cs typeface="Arial" pitchFamily="34" charset="0"/>
              </a:rPr>
              <a:t>B</a:t>
            </a:r>
            <a:r>
              <a:rPr lang="he-IL" sz="1800" kern="0" dirty="0">
                <a:solidFill>
                  <a:schemeClr val="accent3"/>
                </a:solidFill>
                <a:latin typeface="Arial" pitchFamily="34" charset="0"/>
                <a:ea typeface="+mn-ea"/>
                <a:cs typeface="Arial" pitchFamily="34" charset="0"/>
              </a:rPr>
              <a:t>.</a:t>
            </a: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ד. אפשר למצוא תאי דם לבנים ברקמות </a:t>
            </a:r>
            <a:r>
              <a:rPr lang="he-IL" sz="1800" kern="0" dirty="0">
                <a:solidFill>
                  <a:schemeClr val="tx2"/>
                </a:solidFill>
                <a:latin typeface="Arial" pitchFamily="34" charset="0"/>
                <a:cs typeface="Arial" pitchFamily="34" charset="0"/>
              </a:rPr>
              <a:t>שמחוץ</a:t>
            </a:r>
            <a:r>
              <a:rPr lang="he-IL" sz="1800" kern="0" dirty="0">
                <a:solidFill>
                  <a:schemeClr val="tx2"/>
                </a:solidFill>
                <a:latin typeface="Arial" pitchFamily="34" charset="0"/>
                <a:ea typeface="+mn-ea"/>
                <a:cs typeface="Arial" pitchFamily="34" charset="0"/>
              </a:rPr>
              <a:t> </a:t>
            </a:r>
            <a:r>
              <a:rPr lang="he-IL" sz="1800" kern="0" dirty="0">
                <a:solidFill>
                  <a:srgbClr val="1D4C72"/>
                </a:solidFill>
                <a:latin typeface="Arial" pitchFamily="34" charset="0"/>
                <a:ea typeface="+mn-ea"/>
                <a:cs typeface="Arial" pitchFamily="34" charset="0"/>
              </a:rPr>
              <a:t>לכלי הדם.</a:t>
            </a:r>
          </a:p>
          <a:p>
            <a:pPr fontAlgn="auto">
              <a:spcBef>
                <a:spcPts val="0"/>
              </a:spcBef>
              <a:spcAft>
                <a:spcPts val="0"/>
              </a:spcAft>
              <a:defRPr/>
            </a:pPr>
            <a:r>
              <a:rPr lang="he-IL" sz="1800" kern="0" dirty="0">
                <a:solidFill>
                  <a:schemeClr val="accent3"/>
                </a:solidFill>
                <a:latin typeface="Arial" pitchFamily="34" charset="0"/>
                <a:ea typeface="+mn-ea"/>
                <a:cs typeface="Arial" pitchFamily="34" charset="0"/>
              </a:rPr>
              <a:t>    נכון.</a:t>
            </a: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ה. מקרופג'ים הם תאים פגוציטים שפעולתם היא חלק מקו ההגנה השני של מערכת ההגנה,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והם מציגים את שרידי האנטיגנים לתאי </a:t>
            </a:r>
            <a:r>
              <a:rPr lang="en-US" sz="1800" kern="0" dirty="0">
                <a:solidFill>
                  <a:srgbClr val="1D4C72"/>
                </a:solidFill>
                <a:latin typeface="Arial" pitchFamily="34" charset="0"/>
                <a:ea typeface="+mn-ea"/>
                <a:cs typeface="Arial" pitchFamily="34" charset="0"/>
              </a:rPr>
              <a:t>T</a:t>
            </a:r>
            <a:r>
              <a:rPr lang="he-IL" sz="1800" kern="0" dirty="0">
                <a:solidFill>
                  <a:srgbClr val="1D4C72"/>
                </a:solidFill>
                <a:latin typeface="Arial" pitchFamily="34" charset="0"/>
                <a:ea typeface="+mn-ea"/>
                <a:cs typeface="Arial" pitchFamily="34" charset="0"/>
              </a:rPr>
              <a:t>-עוזרים.</a:t>
            </a:r>
          </a:p>
          <a:p>
            <a:pPr fontAlgn="auto">
              <a:spcBef>
                <a:spcPts val="0"/>
              </a:spcBef>
              <a:spcAft>
                <a:spcPts val="0"/>
              </a:spcAft>
              <a:defRPr/>
            </a:pPr>
            <a:r>
              <a:rPr lang="he-IL" sz="1800" kern="0" dirty="0">
                <a:solidFill>
                  <a:schemeClr val="accent3"/>
                </a:solidFill>
                <a:latin typeface="Arial" pitchFamily="34" charset="0"/>
                <a:ea typeface="+mn-ea"/>
                <a:cs typeface="Arial" pitchFamily="34" charset="0"/>
              </a:rPr>
              <a:t>    נכון.</a:t>
            </a:r>
          </a:p>
          <a:p>
            <a:pPr fontAlgn="auto">
              <a:spcBef>
                <a:spcPts val="0"/>
              </a:spcBef>
              <a:spcAft>
                <a:spcPts val="0"/>
              </a:spcAft>
              <a:defRPr/>
            </a:pPr>
            <a:endParaRPr lang="he-IL" sz="1800" kern="0" dirty="0">
              <a:solidFill>
                <a:schemeClr val="accent3"/>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ו. הנוגדנים מתאימים במבנם המרחבי לאנטיגן כמו מנעול למפתח.</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a:t>
            </a:r>
            <a:r>
              <a:rPr lang="he-IL" sz="1800" kern="0" dirty="0">
                <a:solidFill>
                  <a:schemeClr val="accent3"/>
                </a:solidFill>
                <a:latin typeface="Arial" pitchFamily="34" charset="0"/>
                <a:ea typeface="+mn-ea"/>
                <a:cs typeface="Arial" pitchFamily="34" charset="0"/>
              </a:rPr>
              <a:t>נכון.</a:t>
            </a:r>
          </a:p>
        </p:txBody>
      </p:sp>
      <p:sp>
        <p:nvSpPr>
          <p:cNvPr id="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83F9A4-7B0B-45EC-9C2E-0561A3E2864D}" type="slidenum">
              <a:rPr lang="he-IL" sz="1200" smtClean="0">
                <a:solidFill>
                  <a:prstClr val="white">
                    <a:lumMod val="75000"/>
                  </a:prstClr>
                </a:solidFill>
              </a:rPr>
              <a:pPr fontAlgn="base">
                <a:spcBef>
                  <a:spcPct val="0"/>
                </a:spcBef>
                <a:spcAft>
                  <a:spcPct val="0"/>
                </a:spcAft>
                <a:defRPr/>
              </a:pPr>
              <a:t>29</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קבוצה 19"/>
          <p:cNvGrpSpPr>
            <a:grpSpLocks/>
          </p:cNvGrpSpPr>
          <p:nvPr/>
        </p:nvGrpSpPr>
        <p:grpSpPr bwMode="auto">
          <a:xfrm>
            <a:off x="1030288" y="3455988"/>
            <a:ext cx="4897437" cy="2746375"/>
            <a:chOff x="1259632" y="3608911"/>
            <a:chExt cx="4897712" cy="2746288"/>
          </a:xfrm>
        </p:grpSpPr>
        <p:grpSp>
          <p:nvGrpSpPr>
            <p:cNvPr id="101384" name="קבוצה 6"/>
            <p:cNvGrpSpPr>
              <a:grpSpLocks/>
            </p:cNvGrpSpPr>
            <p:nvPr/>
          </p:nvGrpSpPr>
          <p:grpSpPr bwMode="auto">
            <a:xfrm>
              <a:off x="2567510" y="3608911"/>
              <a:ext cx="3384376" cy="2746288"/>
              <a:chOff x="4140200" y="2989263"/>
              <a:chExt cx="4432300" cy="3617570"/>
            </a:xfrm>
          </p:grpSpPr>
          <p:pic>
            <p:nvPicPr>
              <p:cNvPr id="10138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2989263"/>
                <a:ext cx="44323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9" name="מלבן 1"/>
              <p:cNvSpPr>
                <a:spLocks noChangeArrowheads="1"/>
              </p:cNvSpPr>
              <p:nvPr/>
            </p:nvSpPr>
            <p:spPr bwMode="auto">
              <a:xfrm>
                <a:off x="4904540" y="6242042"/>
                <a:ext cx="3044060" cy="36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Shutterstock.com/ Andrea Danti ©</a:t>
                </a:r>
                <a:endParaRPr lang="he-IL" sz="1200" dirty="0"/>
              </a:p>
            </p:txBody>
          </p:sp>
        </p:grpSp>
        <p:cxnSp>
          <p:nvCxnSpPr>
            <p:cNvPr id="5" name="מחבר חץ ישר 4"/>
            <p:cNvCxnSpPr/>
            <p:nvPr/>
          </p:nvCxnSpPr>
          <p:spPr>
            <a:xfrm>
              <a:off x="3131399" y="4040697"/>
              <a:ext cx="1127188" cy="107947"/>
            </a:xfrm>
            <a:prstGeom prst="straightConnector1">
              <a:avLst/>
            </a:prstGeom>
            <a:ln w="31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386" name="מלבן 9"/>
            <p:cNvSpPr>
              <a:spLocks noChangeArrowheads="1"/>
            </p:cNvSpPr>
            <p:nvPr/>
          </p:nvSpPr>
          <p:spPr bwMode="auto">
            <a:xfrm>
              <a:off x="1259632" y="3670808"/>
              <a:ext cx="2206749" cy="7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400" dirty="0">
                  <a:latin typeface="Arial" pitchFamily="34" charset="0"/>
                  <a:cs typeface="Arial" pitchFamily="34" charset="0"/>
                </a:rPr>
                <a:t>א. מניעת כניסתם של</a:t>
              </a:r>
            </a:p>
            <a:p>
              <a:pPr algn="ctr"/>
              <a:r>
                <a:rPr lang="he-IL" sz="1400" dirty="0">
                  <a:latin typeface="Arial" pitchFamily="34" charset="0"/>
                  <a:cs typeface="Arial" pitchFamily="34" charset="0"/>
                </a:rPr>
                <a:t> גורמים זרים לגוף</a:t>
              </a:r>
            </a:p>
            <a:p>
              <a:pPr algn="ctr"/>
              <a:r>
                <a:rPr lang="he-IL" sz="1400" dirty="0">
                  <a:latin typeface="Arial" pitchFamily="34" charset="0"/>
                  <a:cs typeface="Arial" pitchFamily="34" charset="0"/>
                </a:rPr>
                <a:t>(העור והגנות על פתחי הגוף) </a:t>
              </a:r>
              <a:endParaRPr lang="he-IL" sz="1400" dirty="0"/>
            </a:p>
          </p:txBody>
        </p:sp>
        <p:cxnSp>
          <p:nvCxnSpPr>
            <p:cNvPr id="15" name="מחבר חץ ישר 14"/>
            <p:cNvCxnSpPr/>
            <p:nvPr/>
          </p:nvCxnSpPr>
          <p:spPr>
            <a:xfrm flipH="1">
              <a:off x="5138112" y="4969355"/>
              <a:ext cx="1019232"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מלבן 1"/>
          <p:cNvSpPr/>
          <p:nvPr/>
        </p:nvSpPr>
        <p:spPr>
          <a:xfrm>
            <a:off x="242888" y="465138"/>
            <a:ext cx="8443912" cy="6324600"/>
          </a:xfrm>
          <a:prstGeom prst="rect">
            <a:avLst/>
          </a:prstGeom>
        </p:spPr>
        <p:txBody>
          <a:bodyPr>
            <a:spAutoFit/>
          </a:bodyPr>
          <a:lstStyle/>
          <a:p>
            <a:pPr>
              <a:lnSpc>
                <a:spcPct val="150000"/>
              </a:lnSpc>
              <a:defRPr/>
            </a:pPr>
            <a:r>
              <a:rPr lang="he-IL" sz="1800" dirty="0">
                <a:solidFill>
                  <a:srgbClr val="000000"/>
                </a:solidFill>
                <a:latin typeface="Arial" pitchFamily="34" charset="0"/>
                <a:ea typeface="+mn-ea"/>
                <a:cs typeface="Arial"/>
              </a:rPr>
              <a:t>הגוף מתגונן נגד הגורמים הזרים בעזרת:</a:t>
            </a:r>
          </a:p>
          <a:p>
            <a:pPr>
              <a:lnSpc>
                <a:spcPct val="150000"/>
              </a:lnSpc>
              <a:defRPr/>
            </a:pPr>
            <a:r>
              <a:rPr lang="he-IL" sz="1800" dirty="0">
                <a:solidFill>
                  <a:srgbClr val="000000"/>
                </a:solidFill>
                <a:latin typeface="Arial" pitchFamily="34" charset="0"/>
                <a:ea typeface="+mn-ea"/>
                <a:cs typeface="Arial"/>
              </a:rPr>
              <a:t>א. </a:t>
            </a:r>
            <a:r>
              <a:rPr lang="he-IL" sz="1800" u="sng" dirty="0">
                <a:solidFill>
                  <a:schemeClr val="accent3"/>
                </a:solidFill>
                <a:latin typeface="Arial" pitchFamily="34" charset="0"/>
                <a:ea typeface="+mn-ea"/>
                <a:cs typeface="Arial"/>
              </a:rPr>
              <a:t>מניעת כניסתם של גורמים זרים לגוף </a:t>
            </a:r>
            <a:r>
              <a:rPr lang="he-IL" sz="1800" dirty="0">
                <a:solidFill>
                  <a:srgbClr val="000000"/>
                </a:solidFill>
                <a:latin typeface="Arial" pitchFamily="34" charset="0"/>
                <a:ea typeface="+mn-ea"/>
                <a:cs typeface="Arial"/>
              </a:rPr>
              <a:t>בעזרת העור ומנגנוני הגנה כגון: ריסים בדרכי </a:t>
            </a:r>
          </a:p>
          <a:p>
            <a:pPr>
              <a:lnSpc>
                <a:spcPct val="150000"/>
              </a:lnSpc>
              <a:defRPr/>
            </a:pPr>
            <a:r>
              <a:rPr lang="he-IL" sz="1800" dirty="0">
                <a:solidFill>
                  <a:srgbClr val="000000"/>
                </a:solidFill>
                <a:latin typeface="Arial" pitchFamily="34" charset="0"/>
                <a:ea typeface="+mn-ea"/>
                <a:cs typeface="Arial"/>
              </a:rPr>
              <a:t>   הנשימה, סגירת פצעים </a:t>
            </a:r>
            <a:r>
              <a:rPr lang="he-IL" sz="1800" dirty="0">
                <a:latin typeface="Arial" pitchFamily="34" charset="0"/>
                <a:ea typeface="+mn-ea"/>
                <a:cs typeface="Arial"/>
              </a:rPr>
              <a:t>בעזרת</a:t>
            </a:r>
            <a:r>
              <a:rPr lang="he-IL" sz="1800" dirty="0">
                <a:solidFill>
                  <a:srgbClr val="000000"/>
                </a:solidFill>
                <a:latin typeface="Arial" pitchFamily="34" charset="0"/>
                <a:ea typeface="+mn-ea"/>
                <a:cs typeface="Arial"/>
              </a:rPr>
              <a:t> קרישת הדם.</a:t>
            </a:r>
          </a:p>
          <a:p>
            <a:pPr>
              <a:lnSpc>
                <a:spcPct val="150000"/>
              </a:lnSpc>
              <a:defRPr/>
            </a:pPr>
            <a:r>
              <a:rPr lang="he-IL" sz="1800" dirty="0">
                <a:solidFill>
                  <a:srgbClr val="000000"/>
                </a:solidFill>
                <a:latin typeface="Arial" pitchFamily="34" charset="0"/>
                <a:ea typeface="+mn-ea"/>
                <a:cs typeface="Arial"/>
              </a:rPr>
              <a:t>ב. </a:t>
            </a:r>
            <a:r>
              <a:rPr lang="he-IL" sz="1800" u="sng" dirty="0">
                <a:solidFill>
                  <a:schemeClr val="accent3"/>
                </a:solidFill>
                <a:latin typeface="Arial" pitchFamily="34" charset="0"/>
                <a:ea typeface="+mn-ea"/>
                <a:cs typeface="Arial"/>
              </a:rPr>
              <a:t>פגיעה בגורמי המחלה שהצליחו לחדור לגוף</a:t>
            </a:r>
            <a:r>
              <a:rPr lang="he-IL" sz="1800" u="sng" dirty="0">
                <a:solidFill>
                  <a:schemeClr val="accent3"/>
                </a:solidFill>
                <a:latin typeface="Arial" pitchFamily="34" charset="0"/>
                <a:cs typeface="Arial"/>
              </a:rPr>
              <a:t> בעזרת תאי הדם הלבנים</a:t>
            </a:r>
            <a:r>
              <a:rPr lang="he-IL" sz="1800" dirty="0">
                <a:solidFill>
                  <a:schemeClr val="accent3"/>
                </a:solidFill>
                <a:latin typeface="Arial" pitchFamily="34" charset="0"/>
                <a:ea typeface="+mn-ea"/>
                <a:cs typeface="Arial"/>
              </a:rPr>
              <a:t>.</a:t>
            </a:r>
          </a:p>
          <a:p>
            <a:pPr>
              <a:lnSpc>
                <a:spcPct val="150000"/>
              </a:lnSpc>
              <a:defRPr/>
            </a:pPr>
            <a:r>
              <a:rPr lang="he-IL" sz="1800" dirty="0">
                <a:latin typeface="Arial" pitchFamily="34" charset="0"/>
                <a:ea typeface="+mn-ea"/>
                <a:cs typeface="Arial"/>
              </a:rPr>
              <a:t>מערכת ההגנה פועלת </a:t>
            </a:r>
            <a:r>
              <a:rPr lang="he-IL" sz="1800" u="sng" dirty="0">
                <a:latin typeface="Arial" pitchFamily="34" charset="0"/>
                <a:ea typeface="+mn-ea"/>
                <a:cs typeface="Arial"/>
              </a:rPr>
              <a:t>גם נגד תאי גוף עצמיים שהפכו לסרטניים</a:t>
            </a:r>
            <a:r>
              <a:rPr lang="he-IL" sz="1800" dirty="0">
                <a:latin typeface="Arial" pitchFamily="34" charset="0"/>
                <a:ea typeface="+mn-ea"/>
                <a:cs typeface="Arial"/>
              </a:rPr>
              <a:t>, וממלאת תפקיד חשוב </a:t>
            </a:r>
          </a:p>
          <a:p>
            <a:pPr>
              <a:lnSpc>
                <a:spcPct val="150000"/>
              </a:lnSpc>
              <a:defRPr/>
            </a:pPr>
            <a:r>
              <a:rPr lang="he-IL" sz="1800" dirty="0">
                <a:latin typeface="Arial" pitchFamily="34" charset="0"/>
                <a:ea typeface="+mn-ea"/>
                <a:cs typeface="Arial"/>
              </a:rPr>
              <a:t>בחיסולם לפני היווצרות גידול סרטני.</a:t>
            </a:r>
          </a:p>
          <a:p>
            <a:pPr>
              <a:lnSpc>
                <a:spcPct val="150000"/>
              </a:lnSpc>
              <a:defRPr/>
            </a:pPr>
            <a:r>
              <a:rPr lang="he-IL" sz="1800" dirty="0">
                <a:latin typeface="Arial" pitchFamily="34" charset="0"/>
                <a:ea typeface="+mn-ea"/>
                <a:cs typeface="Arial"/>
              </a:rPr>
              <a:t>לכן, אפשר להשוות את פעולת מערכת ההגנה לפעולת צבא (נגד אויבים מבחוץ), ולפעולת משטרה (נגד גורמים שליליים מבית).</a:t>
            </a:r>
          </a:p>
          <a:p>
            <a:pPr>
              <a:lnSpc>
                <a:spcPct val="150000"/>
              </a:lnSpc>
              <a:defRPr/>
            </a:pPr>
            <a:endParaRPr lang="he-IL" sz="1800" dirty="0">
              <a:latin typeface="Arial" pitchFamily="34" charset="0"/>
              <a:ea typeface="+mn-ea"/>
              <a:cs typeface="Arial"/>
            </a:endParaRPr>
          </a:p>
          <a:p>
            <a:pPr>
              <a:lnSpc>
                <a:spcPct val="150000"/>
              </a:lnSpc>
              <a:defRPr/>
            </a:pPr>
            <a:endParaRPr lang="he-IL" sz="1800" dirty="0">
              <a:solidFill>
                <a:schemeClr val="accent3"/>
              </a:solidFill>
              <a:latin typeface="Arial" pitchFamily="34" charset="0"/>
              <a:ea typeface="+mn-ea"/>
              <a:cs typeface="Arial"/>
            </a:endParaRPr>
          </a:p>
          <a:p>
            <a:pPr>
              <a:lnSpc>
                <a:spcPct val="150000"/>
              </a:lnSpc>
              <a:defRPr/>
            </a:pPr>
            <a:endParaRPr lang="he-IL" sz="1800" dirty="0">
              <a:solidFill>
                <a:schemeClr val="accent3"/>
              </a:solidFill>
              <a:latin typeface="Arial" pitchFamily="34" charset="0"/>
              <a:ea typeface="+mn-ea"/>
              <a:cs typeface="Arial"/>
            </a:endParaRPr>
          </a:p>
          <a:p>
            <a:pPr>
              <a:lnSpc>
                <a:spcPct val="150000"/>
              </a:lnSpc>
              <a:defRPr/>
            </a:pPr>
            <a:endParaRPr lang="he-IL" sz="1800" dirty="0">
              <a:solidFill>
                <a:schemeClr val="accent3"/>
              </a:solidFill>
              <a:latin typeface="Arial" pitchFamily="34" charset="0"/>
              <a:ea typeface="+mn-ea"/>
              <a:cs typeface="Arial"/>
            </a:endParaRPr>
          </a:p>
          <a:p>
            <a:pPr>
              <a:lnSpc>
                <a:spcPct val="150000"/>
              </a:lnSpc>
              <a:defRPr/>
            </a:pPr>
            <a:endParaRPr lang="he-IL" sz="1800" dirty="0">
              <a:solidFill>
                <a:schemeClr val="accent3"/>
              </a:solidFill>
              <a:latin typeface="Arial" pitchFamily="34" charset="0"/>
              <a:ea typeface="+mn-ea"/>
              <a:cs typeface="Arial"/>
            </a:endParaRPr>
          </a:p>
          <a:p>
            <a:pPr>
              <a:lnSpc>
                <a:spcPct val="150000"/>
              </a:lnSpc>
              <a:defRPr/>
            </a:pPr>
            <a:endParaRPr lang="he-IL" sz="1800" dirty="0">
              <a:solidFill>
                <a:schemeClr val="accent3"/>
              </a:solidFill>
              <a:latin typeface="Arial" pitchFamily="34" charset="0"/>
              <a:ea typeface="+mn-ea"/>
              <a:cs typeface="Arial"/>
            </a:endParaRPr>
          </a:p>
          <a:p>
            <a:pPr>
              <a:lnSpc>
                <a:spcPct val="150000"/>
              </a:lnSpc>
              <a:defRPr/>
            </a:pPr>
            <a:r>
              <a:rPr lang="he-IL" sz="1800" dirty="0">
                <a:latin typeface="Arial" pitchFamily="34" charset="0"/>
                <a:ea typeface="+mn-ea"/>
                <a:cs typeface="Arial"/>
              </a:rPr>
              <a:t>נהוג לחלק את מערך ההגנה של הגוף לשלושה קווי הגנה. בכך נדון בהמשך השיעור.</a:t>
            </a:r>
          </a:p>
        </p:txBody>
      </p:sp>
      <p:sp>
        <p:nvSpPr>
          <p:cNvPr id="4" name="Rectangle 3"/>
          <p:cNvSpPr/>
          <p:nvPr/>
        </p:nvSpPr>
        <p:spPr>
          <a:xfrm>
            <a:off x="231775" y="419100"/>
            <a:ext cx="8215313"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התגוננות הגוף מפני גורמי המחלות</a:t>
            </a:r>
            <a:endParaRPr lang="he-IL" sz="1800" dirty="0" smtClean="0"/>
          </a:p>
        </p:txBody>
      </p:sp>
      <p:sp>
        <p:nvSpPr>
          <p:cNvPr id="101382" name="מלבן 12"/>
          <p:cNvSpPr>
            <a:spLocks noChangeArrowheads="1"/>
          </p:cNvSpPr>
          <p:nvPr/>
        </p:nvSpPr>
        <p:spPr bwMode="auto">
          <a:xfrm>
            <a:off x="5651500" y="4572000"/>
            <a:ext cx="33131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dirty="0">
                <a:latin typeface="Arial" pitchFamily="34" charset="0"/>
                <a:cs typeface="Arial" pitchFamily="34" charset="0"/>
              </a:rPr>
              <a:t>ב. פגיעה בעזרת תאי הדם הלבנים </a:t>
            </a:r>
          </a:p>
          <a:p>
            <a:pPr algn="ctr"/>
            <a:r>
              <a:rPr lang="he-IL" sz="1400" dirty="0">
                <a:latin typeface="Arial" pitchFamily="34" charset="0"/>
                <a:cs typeface="Arial" pitchFamily="34" charset="0"/>
              </a:rPr>
              <a:t>בגורמי המחלה שהצליחו לחדור לגוף</a:t>
            </a:r>
            <a:endParaRPr lang="he-IL" sz="1400" dirty="0"/>
          </a:p>
        </p:txBody>
      </p:sp>
      <p:sp>
        <p:nvSpPr>
          <p:cNvPr id="1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A127E19-9410-40D6-95DE-F72BFC01236A}" type="slidenum">
              <a:rPr lang="he-IL" sz="1200" smtClean="0">
                <a:solidFill>
                  <a:prstClr val="white">
                    <a:lumMod val="75000"/>
                  </a:prstClr>
                </a:solidFill>
              </a:rPr>
              <a:pPr fontAlgn="base">
                <a:spcBef>
                  <a:spcPct val="0"/>
                </a:spcBef>
                <a:spcAft>
                  <a:spcPct val="0"/>
                </a:spcAft>
                <a:defRPr/>
              </a:pPr>
              <a:t>3</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 מחלת האיידס</a:t>
            </a:r>
            <a:endParaRPr lang="he-IL" sz="1800" dirty="0" smtClean="0">
              <a:solidFill>
                <a:schemeClr val="accent6">
                  <a:lumMod val="50000"/>
                  <a:lumOff val="50000"/>
                </a:schemeClr>
              </a:solidFill>
            </a:endParaRPr>
          </a:p>
        </p:txBody>
      </p:sp>
      <p:sp>
        <p:nvSpPr>
          <p:cNvPr id="7" name="TextBox 6"/>
          <p:cNvSpPr txBox="1"/>
          <p:nvPr/>
        </p:nvSpPr>
        <p:spPr>
          <a:xfrm>
            <a:off x="260350" y="419100"/>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7:</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הווירוס הגורם למחלת האיידס פוגע בתאי </a:t>
            </a:r>
            <a:r>
              <a:rPr lang="en-US" sz="1800" kern="0" dirty="0">
                <a:solidFill>
                  <a:srgbClr val="1D4C72"/>
                </a:solidFill>
                <a:latin typeface="Arial" pitchFamily="34" charset="0"/>
                <a:ea typeface="+mn-ea"/>
                <a:cs typeface="Arial" pitchFamily="34" charset="0"/>
              </a:rPr>
              <a:t>T</a:t>
            </a:r>
            <a:r>
              <a:rPr lang="he-IL" sz="1800" kern="0" dirty="0">
                <a:solidFill>
                  <a:srgbClr val="1D4C72"/>
                </a:solidFill>
                <a:latin typeface="Arial" pitchFamily="34" charset="0"/>
                <a:ea typeface="+mn-ea"/>
                <a:cs typeface="Arial" pitchFamily="34" charset="0"/>
              </a:rPr>
              <a:t>-מסייעים</a:t>
            </a:r>
            <a:r>
              <a:rPr lang="he-IL" sz="1800" kern="0" dirty="0">
                <a:solidFill>
                  <a:schemeClr val="tx2"/>
                </a:solidFill>
                <a:latin typeface="Arial" pitchFamily="34" charset="0"/>
                <a:ea typeface="+mn-ea"/>
                <a:cs typeface="Arial" pitchFamily="34" charset="0"/>
              </a:rPr>
              <a:t>, וגורם לירידה חדה בכמותם.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תאי </a:t>
            </a:r>
            <a:r>
              <a:rPr lang="en-US" sz="1800" kern="0" dirty="0">
                <a:solidFill>
                  <a:schemeClr val="tx2"/>
                </a:solidFill>
                <a:latin typeface="Arial" pitchFamily="34" charset="0"/>
                <a:ea typeface="+mn-ea"/>
                <a:cs typeface="Arial" pitchFamily="34" charset="0"/>
              </a:rPr>
              <a:t>T</a:t>
            </a:r>
            <a:r>
              <a:rPr lang="he-IL" sz="1800" kern="0" dirty="0">
                <a:solidFill>
                  <a:schemeClr val="tx2"/>
                </a:solidFill>
                <a:latin typeface="Arial" pitchFamily="34" charset="0"/>
                <a:ea typeface="+mn-ea"/>
                <a:cs typeface="Arial" pitchFamily="34" charset="0"/>
              </a:rPr>
              <a:t>-המסייעים הם אלו שמזהים את האנטיגן שמוצג על ידי הפגוציטים, ומפעילים את קו ההגנה השלישי (יצירת נוגדנים ותאי </a:t>
            </a:r>
            <a:r>
              <a:rPr lang="en-US" sz="1800" kern="0" dirty="0">
                <a:solidFill>
                  <a:schemeClr val="tx2"/>
                </a:solidFill>
                <a:latin typeface="Arial" pitchFamily="34" charset="0"/>
                <a:ea typeface="+mn-ea"/>
                <a:cs typeface="Arial" pitchFamily="34" charset="0"/>
              </a:rPr>
              <a:t>T</a:t>
            </a:r>
            <a:r>
              <a:rPr lang="he-IL" sz="1800" kern="0" dirty="0">
                <a:solidFill>
                  <a:schemeClr val="tx2"/>
                </a:solidFill>
                <a:latin typeface="Arial" pitchFamily="34" charset="0"/>
                <a:ea typeface="+mn-ea"/>
                <a:cs typeface="Arial" pitchFamily="34" charset="0"/>
              </a:rPr>
              <a:t>).</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לעתים, חולי איידס מתים ממגוון מחלות שונות. הסבירו מדוע.</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המחלה נקראת "מחלת הכשל החיסוני הנרכש" (נרכש=לא־מולד, נוצר במהלך החיים)</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הסבירו מדוע.</a:t>
            </a:r>
          </a:p>
        </p:txBody>
      </p:sp>
      <p:sp>
        <p:nvSpPr>
          <p:cNvPr id="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8C44A6D-4FA6-47A9-9733-8808F30C4507}" type="slidenum">
              <a:rPr lang="he-IL" sz="1200" smtClean="0">
                <a:solidFill>
                  <a:prstClr val="white">
                    <a:lumMod val="75000"/>
                  </a:prstClr>
                </a:solidFill>
              </a:rPr>
              <a:pPr fontAlgn="base">
                <a:spcBef>
                  <a:spcPct val="0"/>
                </a:spcBef>
                <a:spcAft>
                  <a:spcPct val="0"/>
                </a:spcAft>
                <a:defRPr/>
              </a:pPr>
              <a:t>30</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684213" y="3068638"/>
            <a:ext cx="8215312" cy="20891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sysClr val="windowText" lastClr="000000"/>
                </a:solidFill>
                <a:latin typeface="Arial"/>
                <a:ea typeface="+mn-ea"/>
                <a:cs typeface="Arial"/>
              </a:rPr>
              <a:t>תשובה:   </a:t>
            </a:r>
          </a:p>
          <a:p>
            <a:pPr fontAlgn="auto">
              <a:spcBef>
                <a:spcPts val="0"/>
              </a:spcBef>
              <a:spcAft>
                <a:spcPts val="0"/>
              </a:spcAft>
              <a:defRPr/>
            </a:pPr>
            <a:r>
              <a:rPr lang="he-IL" sz="1800" kern="0" dirty="0">
                <a:latin typeface="Arial"/>
                <a:ea typeface="+mn-ea"/>
                <a:cs typeface="Arial"/>
              </a:rPr>
              <a:t>א. הפגיעה בתאי </a:t>
            </a:r>
            <a:r>
              <a:rPr lang="en-US" sz="1800" kern="0" dirty="0">
                <a:latin typeface="Arial"/>
                <a:ea typeface="+mn-ea"/>
                <a:cs typeface="Arial"/>
              </a:rPr>
              <a:t>T</a:t>
            </a:r>
            <a:r>
              <a:rPr lang="he-IL" sz="1800" kern="0" dirty="0">
                <a:latin typeface="Arial"/>
                <a:ea typeface="+mn-ea"/>
                <a:cs typeface="Arial"/>
              </a:rPr>
              <a:t>-מסייעים פוגעת בתגובת מערכת החיסון נגד גורמים זרים (מערך ההגנה השלישי), מכיוון שתאי </a:t>
            </a:r>
            <a:r>
              <a:rPr lang="en-US" sz="1800" kern="0" dirty="0">
                <a:latin typeface="Arial"/>
                <a:ea typeface="+mn-ea"/>
                <a:cs typeface="Arial"/>
              </a:rPr>
              <a:t>T</a:t>
            </a:r>
            <a:r>
              <a:rPr lang="he-IL" sz="1800" kern="0" dirty="0">
                <a:latin typeface="Arial"/>
                <a:ea typeface="+mn-ea"/>
                <a:cs typeface="Arial"/>
              </a:rPr>
              <a:t>-מסייעים מפעילים את תגובת תאי </a:t>
            </a:r>
            <a:r>
              <a:rPr lang="en-US" sz="1800" kern="0" dirty="0">
                <a:latin typeface="Arial"/>
                <a:ea typeface="+mn-ea"/>
                <a:cs typeface="Arial"/>
              </a:rPr>
              <a:t>B</a:t>
            </a:r>
            <a:r>
              <a:rPr lang="he-IL" sz="1800" kern="0" dirty="0">
                <a:latin typeface="Arial"/>
                <a:ea typeface="+mn-ea"/>
                <a:cs typeface="Arial"/>
              </a:rPr>
              <a:t> המייצרים  נוגדנים, ואת תגובת </a:t>
            </a:r>
          </a:p>
          <a:p>
            <a:pPr fontAlgn="auto">
              <a:spcBef>
                <a:spcPts val="0"/>
              </a:spcBef>
              <a:spcAft>
                <a:spcPts val="0"/>
              </a:spcAft>
              <a:defRPr/>
            </a:pPr>
            <a:r>
              <a:rPr lang="he-IL" sz="1800" kern="0" dirty="0">
                <a:latin typeface="Arial"/>
                <a:ea typeface="+mn-ea"/>
                <a:cs typeface="Arial"/>
              </a:rPr>
              <a:t>תאי </a:t>
            </a:r>
            <a:r>
              <a:rPr lang="en-US" sz="1800" kern="0" dirty="0">
                <a:latin typeface="Arial"/>
                <a:ea typeface="+mn-ea"/>
                <a:cs typeface="Arial"/>
              </a:rPr>
              <a:t>T</a:t>
            </a:r>
            <a:r>
              <a:rPr lang="he-IL" sz="1800" kern="0" dirty="0">
                <a:latin typeface="Arial"/>
                <a:ea typeface="+mn-ea"/>
                <a:cs typeface="Arial"/>
              </a:rPr>
              <a:t>. עקב כך, רק מערכי ההגנה הראשון והשני מתפקדים, ופעולתם אינה מספיקה כדי לבלום את התרבות גורמי המחלות.</a:t>
            </a:r>
          </a:p>
          <a:p>
            <a:pPr fontAlgn="auto">
              <a:spcBef>
                <a:spcPts val="0"/>
              </a:spcBef>
              <a:spcAft>
                <a:spcPts val="0"/>
              </a:spcAft>
              <a:defRPr/>
            </a:pPr>
            <a:r>
              <a:rPr lang="he-IL" sz="1800" kern="0" dirty="0">
                <a:latin typeface="Arial"/>
                <a:ea typeface="+mn-ea"/>
                <a:cs typeface="Arial"/>
              </a:rPr>
              <a:t>ב. האדם נולד בריא, הכשל החיסוני נוצר עקב ההידבקות בנגיף האיידס.</a:t>
            </a:r>
          </a:p>
        </p:txBody>
      </p:sp>
      <p:sp>
        <p:nvSpPr>
          <p:cNvPr id="9" name="TextBox 8"/>
          <p:cNvSpPr txBox="1"/>
          <p:nvPr/>
        </p:nvSpPr>
        <p:spPr>
          <a:xfrm>
            <a:off x="260350" y="419100"/>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7:</a:t>
            </a:r>
          </a:p>
          <a:p>
            <a:pPr fontAlgn="auto">
              <a:spcBef>
                <a:spcPts val="0"/>
              </a:spcBef>
              <a:spcAft>
                <a:spcPts val="0"/>
              </a:spcAft>
              <a:defRPr/>
            </a:pPr>
            <a:r>
              <a:rPr lang="he-IL" sz="1800" kern="0" dirty="0">
                <a:solidFill>
                  <a:srgbClr val="1D4C72"/>
                </a:solidFill>
                <a:latin typeface="Arial" pitchFamily="34" charset="0"/>
                <a:cs typeface="Arial" pitchFamily="34" charset="0"/>
              </a:rPr>
              <a:t>הווירוס הגורם למחלת האיידס פוגע בתאי </a:t>
            </a:r>
            <a:r>
              <a:rPr lang="en-US" sz="1800" kern="0" dirty="0">
                <a:solidFill>
                  <a:srgbClr val="1D4C72"/>
                </a:solidFill>
                <a:latin typeface="Arial" pitchFamily="34" charset="0"/>
                <a:cs typeface="Arial" pitchFamily="34" charset="0"/>
              </a:rPr>
              <a:t>T</a:t>
            </a:r>
            <a:r>
              <a:rPr lang="he-IL" sz="1800" kern="0" dirty="0">
                <a:solidFill>
                  <a:srgbClr val="1D4C72"/>
                </a:solidFill>
                <a:latin typeface="Arial" pitchFamily="34" charset="0"/>
                <a:cs typeface="Arial" pitchFamily="34" charset="0"/>
              </a:rPr>
              <a:t>-מסייעים</a:t>
            </a:r>
            <a:r>
              <a:rPr lang="he-IL" sz="1800" kern="0" dirty="0">
                <a:solidFill>
                  <a:schemeClr val="tx2"/>
                </a:solidFill>
                <a:latin typeface="Arial" pitchFamily="34" charset="0"/>
                <a:cs typeface="Arial" pitchFamily="34" charset="0"/>
              </a:rPr>
              <a:t>, וגורם לירידה חדה בכמותם. </a:t>
            </a:r>
          </a:p>
          <a:p>
            <a:pPr fontAlgn="auto">
              <a:spcBef>
                <a:spcPts val="0"/>
              </a:spcBef>
              <a:spcAft>
                <a:spcPts val="0"/>
              </a:spcAft>
              <a:defRPr/>
            </a:pPr>
            <a:r>
              <a:rPr lang="he-IL" sz="1800" kern="0" dirty="0">
                <a:solidFill>
                  <a:schemeClr val="tx2"/>
                </a:solidFill>
                <a:latin typeface="Arial" pitchFamily="34" charset="0"/>
                <a:cs typeface="Arial" pitchFamily="34" charset="0"/>
              </a:rPr>
              <a:t>תאי </a:t>
            </a:r>
            <a:r>
              <a:rPr lang="en-US" sz="1800" kern="0" dirty="0">
                <a:solidFill>
                  <a:schemeClr val="tx2"/>
                </a:solidFill>
                <a:latin typeface="Arial" pitchFamily="34" charset="0"/>
                <a:cs typeface="Arial" pitchFamily="34" charset="0"/>
              </a:rPr>
              <a:t>T</a:t>
            </a:r>
            <a:r>
              <a:rPr lang="he-IL" sz="1800" kern="0" dirty="0">
                <a:solidFill>
                  <a:schemeClr val="tx2"/>
                </a:solidFill>
                <a:latin typeface="Arial" pitchFamily="34" charset="0"/>
                <a:cs typeface="Arial" pitchFamily="34" charset="0"/>
              </a:rPr>
              <a:t>-המסייעים הם אלו שמזהים את האנטיגן שמוצג על ידי הפגוציטים, ומפעילים את קו ההגנה השלישי (יצירת נוגדנים ותאי </a:t>
            </a:r>
            <a:r>
              <a:rPr lang="en-US" sz="1800" kern="0" dirty="0">
                <a:solidFill>
                  <a:schemeClr val="tx2"/>
                </a:solidFill>
                <a:latin typeface="Arial" pitchFamily="34" charset="0"/>
                <a:cs typeface="Arial" pitchFamily="34" charset="0"/>
              </a:rPr>
              <a:t>T</a:t>
            </a:r>
            <a:r>
              <a:rPr lang="he-IL" sz="1800" kern="0" dirty="0">
                <a:solidFill>
                  <a:schemeClr val="tx2"/>
                </a:solidFill>
                <a:latin typeface="Arial" pitchFamily="34" charset="0"/>
                <a:cs typeface="Arial" pitchFamily="34" charset="0"/>
              </a:rPr>
              <a:t>).</a:t>
            </a:r>
          </a:p>
          <a:p>
            <a:pPr fontAlgn="auto">
              <a:spcBef>
                <a:spcPts val="0"/>
              </a:spcBef>
              <a:spcAft>
                <a:spcPts val="0"/>
              </a:spcAft>
              <a:defRPr/>
            </a:pPr>
            <a:r>
              <a:rPr lang="he-IL" sz="1800" kern="0" dirty="0">
                <a:solidFill>
                  <a:schemeClr val="tx2"/>
                </a:solidFill>
                <a:latin typeface="Arial" pitchFamily="34" charset="0"/>
                <a:cs typeface="Arial" pitchFamily="34" charset="0"/>
              </a:rPr>
              <a:t>א. לעתים, חולי איידס מתים ממגוון מחלות שונות. הסבירו מדוע.</a:t>
            </a:r>
          </a:p>
          <a:p>
            <a:pPr fontAlgn="auto">
              <a:spcBef>
                <a:spcPts val="0"/>
              </a:spcBef>
              <a:spcAft>
                <a:spcPts val="0"/>
              </a:spcAft>
              <a:defRPr/>
            </a:pPr>
            <a:r>
              <a:rPr lang="he-IL" sz="1800" kern="0" dirty="0">
                <a:solidFill>
                  <a:schemeClr val="tx2"/>
                </a:solidFill>
                <a:latin typeface="Arial" pitchFamily="34" charset="0"/>
                <a:cs typeface="Arial" pitchFamily="34" charset="0"/>
              </a:rPr>
              <a:t>ב. המחלה נקראת "מחלת הכשל החיסוני הנרכש" (נרכש=לא־מולד, נוצר במהלך החיים)</a:t>
            </a:r>
          </a:p>
          <a:p>
            <a:pPr fontAlgn="auto">
              <a:spcBef>
                <a:spcPts val="0"/>
              </a:spcBef>
              <a:spcAft>
                <a:spcPts val="0"/>
              </a:spcAft>
              <a:defRPr/>
            </a:pPr>
            <a:r>
              <a:rPr lang="he-IL" sz="1800" kern="0" dirty="0">
                <a:solidFill>
                  <a:schemeClr val="tx2"/>
                </a:solidFill>
                <a:latin typeface="Arial" pitchFamily="34" charset="0"/>
                <a:cs typeface="Arial" pitchFamily="34" charset="0"/>
              </a:rPr>
              <a:t>   הסבירו מדוע.</a:t>
            </a:r>
          </a:p>
        </p:txBody>
      </p:sp>
      <p:sp>
        <p:nvSpPr>
          <p:cNvPr id="2" name="מלבן 1"/>
          <p:cNvSpPr/>
          <p:nvPr/>
        </p:nvSpPr>
        <p:spPr>
          <a:xfrm>
            <a:off x="2043113" y="5805488"/>
            <a:ext cx="6430962" cy="369887"/>
          </a:xfrm>
          <a:prstGeom prst="rect">
            <a:avLst/>
          </a:prstGeom>
        </p:spPr>
        <p:txBody>
          <a:bodyPr wrap="none">
            <a:spAutoFit/>
          </a:bodyPr>
          <a:lstStyle/>
          <a:p>
            <a:pPr fontAlgn="auto">
              <a:spcBef>
                <a:spcPts val="0"/>
              </a:spcBef>
              <a:spcAft>
                <a:spcPts val="0"/>
              </a:spcAft>
              <a:defRPr/>
            </a:pPr>
            <a:r>
              <a:rPr lang="he-IL" sz="1800" kern="0" dirty="0">
                <a:solidFill>
                  <a:srgbClr val="1F497D"/>
                </a:solidFill>
                <a:latin typeface="Arial" pitchFamily="34" charset="0"/>
                <a:cs typeface="Arial" pitchFamily="34" charset="0"/>
              </a:rPr>
              <a:t>נדון במחלת האיידס בהרחבה במצגת מערכת החיסון וההגנה – חלק </a:t>
            </a:r>
            <a:r>
              <a:rPr lang="he-IL" sz="1800" kern="0" dirty="0" smtClean="0">
                <a:solidFill>
                  <a:srgbClr val="1F497D"/>
                </a:solidFill>
                <a:latin typeface="Arial" pitchFamily="34" charset="0"/>
                <a:cs typeface="Arial" pitchFamily="34" charset="0"/>
              </a:rPr>
              <a:t>ג'.</a:t>
            </a:r>
            <a:endParaRPr lang="he-IL" sz="1800" kern="0" dirty="0">
              <a:solidFill>
                <a:srgbClr val="1F497D"/>
              </a:solidFill>
              <a:latin typeface="Arial" pitchFamily="34" charset="0"/>
              <a:cs typeface="Arial" pitchFamily="34" charset="0"/>
            </a:endParaRPr>
          </a:p>
        </p:txBody>
      </p:sp>
      <p:sp>
        <p:nvSpPr>
          <p:cNvPr id="10"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0CDDAF0-3FBE-4D72-A151-6C1BE4048D67}" type="slidenum">
              <a:rPr lang="he-IL" sz="1200" smtClean="0">
                <a:solidFill>
                  <a:prstClr val="white">
                    <a:lumMod val="75000"/>
                  </a:prstClr>
                </a:solidFill>
              </a:rPr>
              <a:pPr fontAlgn="base">
                <a:spcBef>
                  <a:spcPct val="0"/>
                </a:spcBef>
                <a:spcAft>
                  <a:spcPct val="0"/>
                </a:spcAft>
                <a:defRPr/>
              </a:pPr>
              <a:t>31</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TextBox 5"/>
          <p:cNvSpPr txBox="1"/>
          <p:nvPr/>
        </p:nvSpPr>
        <p:spPr>
          <a:xfrm>
            <a:off x="293688" y="522288"/>
            <a:ext cx="8183562"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rPr>
              <a:t>שאלה 8:</a:t>
            </a:r>
            <a:r>
              <a:rPr lang="he-IL" sz="1800" dirty="0" smtClean="0">
                <a:solidFill>
                  <a:srgbClr val="000000"/>
                </a:solidFill>
                <a:latin typeface="Times New Roman" pitchFamily="18" charset="0"/>
                <a:ea typeface="+mn-ea"/>
                <a:cs typeface="Times New Roman" pitchFamily="18" charset="0"/>
              </a:rPr>
              <a:t> </a:t>
            </a:r>
            <a:r>
              <a:rPr lang="he-IL" sz="1800" dirty="0" smtClean="0">
                <a:solidFill>
                  <a:srgbClr val="1F497D"/>
                </a:solidFill>
                <a:ea typeface="+mn-ea"/>
              </a:rPr>
              <a:t>בגרות תשס"א שאלון 01</a:t>
            </a:r>
            <a:endParaRPr lang="he-IL" sz="1800" dirty="0">
              <a:solidFill>
                <a:srgbClr val="1F497D"/>
              </a:solidFill>
              <a:ea typeface="+mn-ea"/>
            </a:endParaRPr>
          </a:p>
          <a:p>
            <a:pPr eaLnBrk="1" hangingPunct="1">
              <a:defRPr/>
            </a:pPr>
            <a:r>
              <a:rPr lang="he-IL" sz="1800" dirty="0">
                <a:solidFill>
                  <a:schemeClr val="tx2"/>
                </a:solidFill>
                <a:ea typeface="+mn-ea"/>
              </a:rPr>
              <a:t>בעקבות </a:t>
            </a:r>
            <a:r>
              <a:rPr lang="he-IL" sz="1800" dirty="0" smtClean="0">
                <a:solidFill>
                  <a:schemeClr val="tx2"/>
                </a:solidFill>
                <a:ea typeface="+mn-ea"/>
              </a:rPr>
              <a:t>פציעה, </a:t>
            </a:r>
            <a:r>
              <a:rPr lang="he-IL" sz="1800" dirty="0">
                <a:solidFill>
                  <a:schemeClr val="tx2"/>
                </a:solidFill>
                <a:ea typeface="+mn-ea"/>
              </a:rPr>
              <a:t>חדרו לגופו של אדם חיידקים מסוגים שונים. המערכת החיסונית הגיבה בשתי דרכים: בדרך </a:t>
            </a:r>
            <a:r>
              <a:rPr lang="he-IL" sz="1800" dirty="0" smtClean="0">
                <a:solidFill>
                  <a:schemeClr val="tx2"/>
                </a:solidFill>
                <a:ea typeface="+mn-ea"/>
              </a:rPr>
              <a:t>אחת, </a:t>
            </a:r>
            <a:r>
              <a:rPr lang="he-IL" sz="1800" dirty="0">
                <a:solidFill>
                  <a:schemeClr val="tx2"/>
                </a:solidFill>
                <a:ea typeface="+mn-ea"/>
              </a:rPr>
              <a:t>הייתה התגובה זהה </a:t>
            </a:r>
            <a:r>
              <a:rPr lang="he-IL" sz="1800" dirty="0" smtClean="0">
                <a:solidFill>
                  <a:schemeClr val="tx2"/>
                </a:solidFill>
                <a:ea typeface="+mn-ea"/>
              </a:rPr>
              <a:t>בעבור </a:t>
            </a:r>
            <a:r>
              <a:rPr lang="he-IL" sz="1800" dirty="0">
                <a:solidFill>
                  <a:schemeClr val="tx2"/>
                </a:solidFill>
                <a:ea typeface="+mn-ea"/>
              </a:rPr>
              <a:t>כל החיידקים, ובדרך </a:t>
            </a:r>
            <a:r>
              <a:rPr lang="he-IL" sz="1800" dirty="0" smtClean="0">
                <a:solidFill>
                  <a:schemeClr val="tx2"/>
                </a:solidFill>
                <a:ea typeface="+mn-ea"/>
              </a:rPr>
              <a:t>האחרת, היו תגובות שונות בעבור חיידקים</a:t>
            </a:r>
            <a:r>
              <a:rPr lang="he-IL" sz="1800" dirty="0" smtClean="0">
                <a:solidFill>
                  <a:schemeClr val="tx2"/>
                </a:solidFill>
              </a:rPr>
              <a:t> ממינים</a:t>
            </a:r>
            <a:r>
              <a:rPr lang="he-IL" sz="1800" dirty="0" smtClean="0">
                <a:solidFill>
                  <a:schemeClr val="tx2"/>
                </a:solidFill>
                <a:ea typeface="+mn-ea"/>
              </a:rPr>
              <a:t> </a:t>
            </a:r>
            <a:r>
              <a:rPr lang="he-IL" sz="1800" dirty="0">
                <a:solidFill>
                  <a:schemeClr val="tx2"/>
                </a:solidFill>
                <a:ea typeface="+mn-ea"/>
              </a:rPr>
              <a:t>שונים. תארו בקצרה את התגובה הזהה ואת </a:t>
            </a:r>
            <a:endParaRPr lang="he-IL" sz="1800" dirty="0" smtClean="0">
              <a:solidFill>
                <a:schemeClr val="tx2"/>
              </a:solidFill>
              <a:ea typeface="+mn-ea"/>
            </a:endParaRPr>
          </a:p>
          <a:p>
            <a:pPr eaLnBrk="1" hangingPunct="1">
              <a:defRPr/>
            </a:pPr>
            <a:r>
              <a:rPr lang="he-IL" sz="1800" dirty="0" smtClean="0">
                <a:solidFill>
                  <a:schemeClr val="tx2"/>
                </a:solidFill>
                <a:ea typeface="+mn-ea"/>
              </a:rPr>
              <a:t>התגובות השונות.</a:t>
            </a:r>
            <a:endParaRPr lang="he-IL" sz="1800" dirty="0">
              <a:solidFill>
                <a:schemeClr val="tx2"/>
              </a:solidFill>
              <a:ea typeface="+mn-ea"/>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1C0A93F-C098-4BFF-AC96-02E4E6CDFE3E}"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8: תגובה ייחודית ולא־ייחודית</a:t>
            </a:r>
            <a:endParaRPr lang="he-IL" sz="1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TextBox 5"/>
          <p:cNvSpPr txBox="1"/>
          <p:nvPr/>
        </p:nvSpPr>
        <p:spPr>
          <a:xfrm>
            <a:off x="285750" y="500063"/>
            <a:ext cx="8183563" cy="147732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rPr>
              <a:t>שאלה 8:</a:t>
            </a:r>
            <a:r>
              <a:rPr lang="he-IL" sz="1800" dirty="0" smtClean="0">
                <a:solidFill>
                  <a:srgbClr val="000000"/>
                </a:solidFill>
                <a:latin typeface="Times New Roman" pitchFamily="18" charset="0"/>
                <a:ea typeface="+mn-ea"/>
                <a:cs typeface="Times New Roman" pitchFamily="18" charset="0"/>
              </a:rPr>
              <a:t> </a:t>
            </a:r>
            <a:r>
              <a:rPr lang="he-IL" sz="1800" dirty="0" smtClean="0">
                <a:solidFill>
                  <a:srgbClr val="1F497D"/>
                </a:solidFill>
                <a:ea typeface="+mn-ea"/>
              </a:rPr>
              <a:t>בגרות תשס"א </a:t>
            </a:r>
          </a:p>
          <a:p>
            <a:pPr eaLnBrk="1" hangingPunct="1">
              <a:defRPr/>
            </a:pPr>
            <a:r>
              <a:rPr lang="he-IL" sz="1800" dirty="0" smtClean="0">
                <a:solidFill>
                  <a:schemeClr val="tx2"/>
                </a:solidFill>
              </a:rPr>
              <a:t>בעקבות פציעה, חדרו לגופו של אדם חיידקים מסוגים שונים. המערכת החיסונית הגיבה בשתי דרכים: בדרך אחת, הייתה התגובה זהה בעבור כל החיידקים, ובדרך האחרת, היו תגובות שונות בעבור חיידקים ממינים שונים. תארו בקצרה את התגובה הזהה ואת התגובות השונות.</a:t>
            </a:r>
            <a:endParaRPr lang="he-IL" sz="1800"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99F74FF-6D16-49A3-963B-D021A19593C1}"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36550" y="2492375"/>
            <a:ext cx="8370888" cy="18002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1800" b="1" dirty="0">
                <a:solidFill>
                  <a:prstClr val="black"/>
                </a:solidFill>
              </a:rPr>
              <a:t>תשובה:</a:t>
            </a:r>
          </a:p>
          <a:p>
            <a:pPr>
              <a:defRPr/>
            </a:pPr>
            <a:r>
              <a:rPr lang="he-IL" sz="1800" dirty="0">
                <a:solidFill>
                  <a:schemeClr val="tx1"/>
                </a:solidFill>
              </a:rPr>
              <a:t>התגובה הזהה: קו ההגנה השני – פעולת תאי הדם הלבנים, הפגוציטים, ה"בולעים" את הגורמים הזרים בתהליך פגוציטוזה בלא הבחנה ביניהם (אך בהבחנה בין תאים עצמיים לגורמים זרים).</a:t>
            </a:r>
          </a:p>
          <a:p>
            <a:pPr>
              <a:defRPr/>
            </a:pPr>
            <a:r>
              <a:rPr lang="he-IL" sz="1800" dirty="0">
                <a:solidFill>
                  <a:schemeClr val="tx1"/>
                </a:solidFill>
              </a:rPr>
              <a:t>התגובות השונות: קו ההגנה השלישי – יצירת נוגדנים ותאי </a:t>
            </a:r>
            <a:r>
              <a:rPr lang="en-US" sz="1800" dirty="0">
                <a:solidFill>
                  <a:schemeClr val="tx1"/>
                </a:solidFill>
              </a:rPr>
              <a:t>T</a:t>
            </a:r>
            <a:r>
              <a:rPr lang="he-IL" sz="1800" dirty="0">
                <a:solidFill>
                  <a:schemeClr val="tx1"/>
                </a:solidFill>
              </a:rPr>
              <a:t>-הורגים ייחודיים בעבור כל </a:t>
            </a:r>
            <a:endParaRPr lang="he-IL" sz="1800" dirty="0" smtClean="0">
              <a:solidFill>
                <a:schemeClr val="tx1"/>
              </a:solidFill>
            </a:endParaRPr>
          </a:p>
          <a:p>
            <a:pPr>
              <a:defRPr/>
            </a:pPr>
            <a:r>
              <a:rPr lang="he-IL" sz="1800" dirty="0" smtClean="0">
                <a:solidFill>
                  <a:schemeClr val="tx1"/>
                </a:solidFill>
              </a:rPr>
              <a:t>מין </a:t>
            </a:r>
            <a:r>
              <a:rPr lang="he-IL" sz="1800" dirty="0">
                <a:solidFill>
                  <a:schemeClr val="tx1"/>
                </a:solidFill>
              </a:rPr>
              <a:t>של חיידק.</a:t>
            </a:r>
          </a:p>
          <a:p>
            <a:pPr>
              <a:defRPr/>
            </a:pPr>
            <a:endParaRPr lang="he-IL" sz="1800" dirty="0">
              <a:solidFill>
                <a:schemeClr val="tx1"/>
              </a:solidFill>
            </a:endParaRPr>
          </a:p>
          <a:p>
            <a:pPr>
              <a:defRPr/>
            </a:pPr>
            <a:endParaRPr lang="he-IL" sz="1800" dirty="0">
              <a:solidFill>
                <a:srgbClr val="FF66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rPr>
              <a:t>שאלה 9:</a:t>
            </a:r>
            <a:r>
              <a:rPr lang="he-IL" sz="1800" dirty="0" smtClean="0">
                <a:solidFill>
                  <a:srgbClr val="000000"/>
                </a:solidFill>
                <a:latin typeface="Times New Roman" pitchFamily="18" charset="0"/>
                <a:ea typeface="+mn-ea"/>
                <a:cs typeface="Times New Roman" pitchFamily="18" charset="0"/>
              </a:rPr>
              <a:t> </a:t>
            </a:r>
            <a:r>
              <a:rPr lang="he-IL" sz="1800" dirty="0" smtClean="0">
                <a:solidFill>
                  <a:srgbClr val="1F497D"/>
                </a:solidFill>
                <a:ea typeface="+mn-ea"/>
              </a:rPr>
              <a:t>בגרות תשס"ד </a:t>
            </a:r>
            <a:r>
              <a:rPr lang="he-IL" sz="1800" dirty="0">
                <a:solidFill>
                  <a:srgbClr val="1F497D"/>
                </a:solidFill>
                <a:ea typeface="+mn-ea"/>
              </a:rPr>
              <a:t>שאלון 01</a:t>
            </a:r>
          </a:p>
          <a:p>
            <a:pPr eaLnBrk="1" hangingPunct="1">
              <a:defRPr/>
            </a:pPr>
            <a:r>
              <a:rPr lang="he-IL" sz="1800" dirty="0" smtClean="0">
                <a:solidFill>
                  <a:srgbClr val="1F497D"/>
                </a:solidFill>
                <a:ea typeface="+mn-ea"/>
              </a:rPr>
              <a:t>כאשר </a:t>
            </a:r>
            <a:r>
              <a:rPr lang="he-IL" sz="1800" dirty="0">
                <a:solidFill>
                  <a:srgbClr val="1F497D"/>
                </a:solidFill>
                <a:ea typeface="+mn-ea"/>
              </a:rPr>
              <a:t>יש לאדם </a:t>
            </a:r>
            <a:r>
              <a:rPr lang="he-IL" sz="1800" dirty="0" smtClean="0">
                <a:solidFill>
                  <a:srgbClr val="1F497D"/>
                </a:solidFill>
                <a:ea typeface="+mn-ea"/>
              </a:rPr>
              <a:t>דלקת, </a:t>
            </a:r>
            <a:r>
              <a:rPr lang="he-IL" sz="1800" dirty="0">
                <a:solidFill>
                  <a:srgbClr val="1F497D"/>
                </a:solidFill>
                <a:ea typeface="+mn-ea"/>
              </a:rPr>
              <a:t>ורוצים לדעת אם מקור הדלקת הוא בזיהום שנגרם על ידי </a:t>
            </a:r>
            <a:r>
              <a:rPr lang="he-IL" sz="1800" dirty="0" smtClean="0">
                <a:solidFill>
                  <a:srgbClr val="1F497D"/>
                </a:solidFill>
                <a:ea typeface="+mn-ea"/>
              </a:rPr>
              <a:t>מיקרואורגניזמים, </a:t>
            </a:r>
            <a:r>
              <a:rPr lang="he-IL" sz="1800" dirty="0">
                <a:solidFill>
                  <a:srgbClr val="1F497D"/>
                </a:solidFill>
                <a:ea typeface="+mn-ea"/>
              </a:rPr>
              <a:t>עושים לאדם בדיקת דם. </a:t>
            </a:r>
            <a:r>
              <a:rPr lang="he-IL" sz="1800" dirty="0" smtClean="0">
                <a:solidFill>
                  <a:srgbClr val="1F497D"/>
                </a:solidFill>
                <a:ea typeface="+mn-ea"/>
              </a:rPr>
              <a:t>הסבירו מדוע.</a:t>
            </a:r>
            <a:endParaRPr lang="he-IL" sz="1800" dirty="0">
              <a:solidFill>
                <a:srgbClr val="1F497D"/>
              </a:solidFill>
              <a:ea typeface="+mn-ea"/>
            </a:endParaRPr>
          </a:p>
          <a:p>
            <a:pPr eaLnBrk="1" hangingPunct="1">
              <a:defRPr/>
            </a:pPr>
            <a:endParaRPr lang="he-IL" sz="1800" dirty="0" smtClean="0">
              <a:solidFill>
                <a:srgbClr val="1F497D"/>
              </a:solidFill>
              <a:ea typeface="+mn-ea"/>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E75518-8C67-483D-976A-8DC0CE3E45B3}"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9</a:t>
            </a:r>
            <a:endParaRPr lang="he-IL" sz="1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rPr>
              <a:t>שאלה 9:</a:t>
            </a:r>
            <a:r>
              <a:rPr lang="he-IL" sz="1800" dirty="0" smtClean="0">
                <a:solidFill>
                  <a:srgbClr val="000000"/>
                </a:solidFill>
                <a:latin typeface="Times New Roman" pitchFamily="18" charset="0"/>
                <a:ea typeface="+mn-ea"/>
                <a:cs typeface="Times New Roman" pitchFamily="18" charset="0"/>
              </a:rPr>
              <a:t> </a:t>
            </a:r>
            <a:r>
              <a:rPr lang="he-IL" sz="1800" dirty="0" smtClean="0">
                <a:solidFill>
                  <a:srgbClr val="1F497D"/>
                </a:solidFill>
                <a:ea typeface="+mn-ea"/>
              </a:rPr>
              <a:t>בגרות תשס"ד </a:t>
            </a:r>
            <a:r>
              <a:rPr lang="he-IL" sz="1800" dirty="0">
                <a:solidFill>
                  <a:srgbClr val="1F497D"/>
                </a:solidFill>
                <a:ea typeface="+mn-ea"/>
              </a:rPr>
              <a:t>שאלון 01</a:t>
            </a:r>
          </a:p>
          <a:p>
            <a:pPr eaLnBrk="1" hangingPunct="1">
              <a:defRPr/>
            </a:pPr>
            <a:r>
              <a:rPr lang="he-IL" sz="1800" dirty="0" smtClean="0">
                <a:solidFill>
                  <a:srgbClr val="1F497D"/>
                </a:solidFill>
              </a:rPr>
              <a:t>כאשר יש לאדם דלקת, ורוצים לדעת אם מקור הדלקת הוא בזיהום שנגרם על ידי מיקרואורגניזמים, עושים לאדם בדיקת דם. הסבירו מדוע.</a:t>
            </a:r>
          </a:p>
          <a:p>
            <a:pPr eaLnBrk="1" hangingPunct="1">
              <a:defRPr/>
            </a:pPr>
            <a:endParaRPr lang="he-IL" sz="1800" dirty="0" smtClean="0">
              <a:solidFill>
                <a:srgbClr val="1F497D"/>
              </a:solidFill>
              <a:ea typeface="+mn-ea"/>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3D42CF-674A-4E51-8D9F-88964E619DF2}"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31775" y="2924175"/>
            <a:ext cx="8293100" cy="15113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1800" b="1" dirty="0">
                <a:solidFill>
                  <a:prstClr val="black"/>
                </a:solidFill>
              </a:rPr>
              <a:t>תשובה:</a:t>
            </a:r>
          </a:p>
          <a:p>
            <a:pPr>
              <a:defRPr/>
            </a:pPr>
            <a:r>
              <a:rPr lang="he-IL" sz="1800" dirty="0">
                <a:solidFill>
                  <a:schemeClr val="tx1"/>
                </a:solidFill>
              </a:rPr>
              <a:t>כאשר יש דלקת שמקורה במיקרואורגניזמים, יש עלייה במספר תאי הדם הלבנים, וכמו כן הגוף מייצר נוגדנים ייחודיים נגד המיקרואורגניזמים שחדרו לגוף. אפשר לגלות את השינויים האלה בבדיקת דם.</a:t>
            </a:r>
          </a:p>
          <a:p>
            <a:pPr>
              <a:defRPr/>
            </a:pPr>
            <a:endParaRPr lang="he-IL" sz="1800" dirty="0">
              <a:solidFill>
                <a:schemeClr val="tx1"/>
              </a:solidFill>
            </a:endParaRPr>
          </a:p>
          <a:p>
            <a:pPr>
              <a:defRPr/>
            </a:pPr>
            <a:endParaRPr lang="he-IL" sz="1800" dirty="0">
              <a:solidFill>
                <a:srgbClr val="FF66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10: תפקידי המקרופג'ים</a:t>
            </a:r>
            <a:endParaRPr lang="he-IL" sz="1800" dirty="0" smtClean="0"/>
          </a:p>
        </p:txBody>
      </p:sp>
      <p:sp>
        <p:nvSpPr>
          <p:cNvPr id="7" name="TextBox 6"/>
          <p:cNvSpPr txBox="1"/>
          <p:nvPr/>
        </p:nvSpPr>
        <p:spPr>
          <a:xfrm>
            <a:off x="260350" y="41910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a:ea typeface="+mn-ea"/>
                <a:cs typeface="Arial"/>
              </a:rPr>
              <a:t>שאלה 10: </a:t>
            </a:r>
            <a:r>
              <a:rPr lang="he-IL" sz="1800" kern="0" dirty="0">
                <a:solidFill>
                  <a:srgbClr val="1D4C72"/>
                </a:solidFill>
                <a:latin typeface="Arial"/>
                <a:ea typeface="+mn-ea"/>
                <a:cs typeface="Arial"/>
              </a:rPr>
              <a:t>בגרות תשנ"ח</a:t>
            </a:r>
          </a:p>
          <a:p>
            <a:pPr fontAlgn="auto">
              <a:spcBef>
                <a:spcPts val="0"/>
              </a:spcBef>
              <a:spcAft>
                <a:spcPts val="0"/>
              </a:spcAft>
              <a:defRPr/>
            </a:pPr>
            <a:r>
              <a:rPr lang="he-IL" sz="1800" kern="0" dirty="0">
                <a:solidFill>
                  <a:srgbClr val="1D4C72"/>
                </a:solidFill>
                <a:latin typeface="Arial"/>
                <a:ea typeface="+mn-ea"/>
                <a:cs typeface="Arial"/>
              </a:rPr>
              <a:t>מנו שני תפקידים של התאים המקרופג'ים, והסבירו את חשיבותם במערכת ההגנה של הגוף.</a:t>
            </a:r>
          </a:p>
        </p:txBody>
      </p:sp>
      <p:sp>
        <p:nvSpPr>
          <p:cNvPr id="9"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D9872E-BCFF-44ED-A703-6C6995FBBFBF}" type="slidenum">
              <a:rPr lang="he-IL" sz="1200" smtClean="0">
                <a:solidFill>
                  <a:prstClr val="white">
                    <a:lumMod val="75000"/>
                  </a:prstClr>
                </a:solidFill>
              </a:rPr>
              <a:pPr fontAlgn="base">
                <a:spcBef>
                  <a:spcPct val="0"/>
                </a:spcBef>
                <a:spcAft>
                  <a:spcPct val="0"/>
                </a:spcAft>
                <a:defRPr/>
              </a:pPr>
              <a:t>36</a:t>
            </a:fld>
            <a:endParaRPr lang="he-IL" sz="1200" dirty="0" smtClean="0">
              <a:solidFill>
                <a:prstClr val="white">
                  <a:lumMod val="75000"/>
                </a:prstClr>
              </a:solidFill>
            </a:endParaRPr>
          </a:p>
        </p:txBody>
      </p:sp>
      <p:sp>
        <p:nvSpPr>
          <p:cNvPr id="118790" name="Rectangle 2"/>
          <p:cNvSpPr>
            <a:spLocks noChangeArrowheads="1"/>
          </p:cNvSpPr>
          <p:nvPr/>
        </p:nvSpPr>
        <p:spPr bwMode="auto">
          <a:xfrm>
            <a:off x="0" y="0"/>
            <a:ext cx="9144000" cy="0"/>
          </a:xfrm>
          <a:prstGeom prst="rect">
            <a:avLst/>
          </a:prstGeom>
          <a:noFill/>
          <a:ln>
            <a:noFill/>
          </a:ln>
          <a:effectLst/>
          <a:extLst/>
        </p:spPr>
        <p:txBody>
          <a:bodyPr wrap="none" anchor="ctr">
            <a:spAutoFit/>
          </a:bodyPr>
          <a:lstStyle/>
          <a:p>
            <a:pPr>
              <a:defRPr/>
            </a:pPr>
            <a:endParaRPr lang="he-IL" sz="1800" dirty="0">
              <a:solidFill>
                <a:srgbClr val="000000"/>
              </a:solidFill>
              <a:latin typeface="Arial"/>
              <a:ea typeface="+mn-ea"/>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827088" y="3968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0350" y="41910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a:ea typeface="+mn-ea"/>
                <a:cs typeface="Arial"/>
              </a:rPr>
              <a:t>שאלה 10: </a:t>
            </a:r>
            <a:r>
              <a:rPr lang="he-IL" sz="1800" kern="0" dirty="0">
                <a:solidFill>
                  <a:srgbClr val="1D4C72"/>
                </a:solidFill>
                <a:latin typeface="Arial"/>
                <a:ea typeface="+mn-ea"/>
                <a:cs typeface="Arial"/>
              </a:rPr>
              <a:t>בגרות תשנ"ח</a:t>
            </a:r>
          </a:p>
          <a:p>
            <a:pPr fontAlgn="auto">
              <a:spcBef>
                <a:spcPts val="0"/>
              </a:spcBef>
              <a:spcAft>
                <a:spcPts val="0"/>
              </a:spcAft>
              <a:defRPr/>
            </a:pPr>
            <a:r>
              <a:rPr lang="he-IL" sz="1800" kern="0" dirty="0">
                <a:solidFill>
                  <a:srgbClr val="1D4C72"/>
                </a:solidFill>
                <a:latin typeface="Arial"/>
                <a:ea typeface="+mn-ea"/>
                <a:cs typeface="Arial"/>
              </a:rPr>
              <a:t>מנו שני תפקידים של התאים המקרופג'ים, והסבירו את חשיבותם במערכת ההגנה של הגוף.</a:t>
            </a:r>
          </a:p>
        </p:txBody>
      </p:sp>
      <p:sp>
        <p:nvSpPr>
          <p:cNvPr id="9"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080C3A-C1D7-4ADD-90A8-4894663EE4F4}" type="slidenum">
              <a:rPr lang="he-IL" sz="1200" smtClean="0">
                <a:solidFill>
                  <a:prstClr val="white">
                    <a:lumMod val="75000"/>
                  </a:prstClr>
                </a:solidFill>
              </a:rPr>
              <a:pPr fontAlgn="base">
                <a:spcBef>
                  <a:spcPct val="0"/>
                </a:spcBef>
                <a:spcAft>
                  <a:spcPct val="0"/>
                </a:spcAft>
                <a:defRPr/>
              </a:pPr>
              <a:t>37</a:t>
            </a:fld>
            <a:endParaRPr lang="he-IL" sz="1200" dirty="0" smtClean="0">
              <a:solidFill>
                <a:prstClr val="white">
                  <a:lumMod val="75000"/>
                </a:prstClr>
              </a:solidFill>
            </a:endParaRPr>
          </a:p>
        </p:txBody>
      </p:sp>
      <p:sp>
        <p:nvSpPr>
          <p:cNvPr id="118790" name="Rectangle 2"/>
          <p:cNvSpPr>
            <a:spLocks noChangeArrowheads="1"/>
          </p:cNvSpPr>
          <p:nvPr/>
        </p:nvSpPr>
        <p:spPr bwMode="auto">
          <a:xfrm>
            <a:off x="0" y="0"/>
            <a:ext cx="9144000" cy="0"/>
          </a:xfrm>
          <a:prstGeom prst="rect">
            <a:avLst/>
          </a:prstGeom>
          <a:noFill/>
          <a:ln>
            <a:noFill/>
          </a:ln>
          <a:effectLst/>
          <a:extLst/>
        </p:spPr>
        <p:txBody>
          <a:bodyPr wrap="none" anchor="ctr">
            <a:spAutoFit/>
          </a:bodyPr>
          <a:lstStyle/>
          <a:p>
            <a:pPr>
              <a:defRPr/>
            </a:pPr>
            <a:endParaRPr lang="he-IL" sz="1800" dirty="0">
              <a:solidFill>
                <a:srgbClr val="000000"/>
              </a:solidFill>
              <a:latin typeface="Arial"/>
              <a:ea typeface="+mn-ea"/>
              <a:cs typeface="Arial"/>
            </a:endParaRPr>
          </a:p>
        </p:txBody>
      </p:sp>
      <p:sp>
        <p:nvSpPr>
          <p:cNvPr id="8" name="Rectangle 12"/>
          <p:cNvSpPr/>
          <p:nvPr/>
        </p:nvSpPr>
        <p:spPr>
          <a:xfrm>
            <a:off x="519113" y="2060575"/>
            <a:ext cx="8215312" cy="22320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prstClr val="black"/>
                </a:solidFill>
                <a:latin typeface="Arial"/>
                <a:ea typeface="+mn-ea"/>
                <a:cs typeface="Arial"/>
              </a:rPr>
              <a:t>תשובה:   </a:t>
            </a:r>
          </a:p>
          <a:p>
            <a:pPr fontAlgn="auto">
              <a:spcBef>
                <a:spcPts val="0"/>
              </a:spcBef>
              <a:spcAft>
                <a:spcPts val="0"/>
              </a:spcAft>
              <a:defRPr/>
            </a:pPr>
            <a:r>
              <a:rPr lang="he-IL" sz="1800" kern="0" dirty="0" smtClean="0">
                <a:latin typeface="Arial"/>
                <a:ea typeface="+mn-ea"/>
                <a:cs typeface="Arial"/>
              </a:rPr>
              <a:t>המקרופג'ים </a:t>
            </a:r>
            <a:r>
              <a:rPr lang="he-IL" sz="1800" kern="0" dirty="0">
                <a:latin typeface="Arial"/>
                <a:ea typeface="+mn-ea"/>
                <a:cs typeface="Arial"/>
              </a:rPr>
              <a:t>הם תאים בלעניים הפועלים במסגרת קו ההגנה השני של מערכת ההגנה. פעילותם ממלאת תפקיד חשוב במיוחד בקו ההגנה השני, בהגנה על הגוף לפני היווצרות התגובה התאית וההומורלית, וגם לאחר מכן.</a:t>
            </a:r>
          </a:p>
          <a:p>
            <a:pPr fontAlgn="auto">
              <a:spcBef>
                <a:spcPts val="0"/>
              </a:spcBef>
              <a:spcAft>
                <a:spcPts val="0"/>
              </a:spcAft>
              <a:defRPr/>
            </a:pPr>
            <a:endParaRPr lang="he-IL" sz="1800" kern="0" dirty="0">
              <a:latin typeface="Arial"/>
              <a:ea typeface="+mn-ea"/>
              <a:cs typeface="Arial"/>
            </a:endParaRPr>
          </a:p>
          <a:p>
            <a:pPr fontAlgn="auto">
              <a:spcBef>
                <a:spcPts val="0"/>
              </a:spcBef>
              <a:spcAft>
                <a:spcPts val="0"/>
              </a:spcAft>
              <a:defRPr/>
            </a:pPr>
            <a:r>
              <a:rPr lang="he-IL" sz="1800" kern="0" dirty="0">
                <a:latin typeface="Arial"/>
                <a:ea typeface="+mn-ea"/>
                <a:cs typeface="Arial"/>
              </a:rPr>
              <a:t>כמו כן, המקרופג'ים הם התאים המציגים את האנטיגנים בפני תאי </a:t>
            </a:r>
            <a:r>
              <a:rPr lang="en-US" sz="1800" kern="0" dirty="0">
                <a:latin typeface="Arial"/>
                <a:ea typeface="+mn-ea"/>
                <a:cs typeface="Arial"/>
              </a:rPr>
              <a:t>T</a:t>
            </a:r>
            <a:r>
              <a:rPr lang="he-IL" sz="1800" kern="0" dirty="0">
                <a:latin typeface="Arial"/>
                <a:ea typeface="+mn-ea"/>
                <a:cs typeface="Arial"/>
              </a:rPr>
              <a:t>-עוזרים, ובכך מעוררים את פעולת קו ההגנה השלישי.</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a:t>
            </a:r>
            <a:endParaRPr lang="he-IL" sz="1800" dirty="0" smtClean="0"/>
          </a:p>
        </p:txBody>
      </p:sp>
      <p:sp>
        <p:nvSpPr>
          <p:cNvPr id="7" name="TextBox 6"/>
          <p:cNvSpPr txBox="1"/>
          <p:nvPr/>
        </p:nvSpPr>
        <p:spPr>
          <a:xfrm>
            <a:off x="539750" y="419100"/>
            <a:ext cx="81899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a:ea typeface="+mn-ea"/>
                <a:cs typeface="Arial"/>
              </a:rPr>
              <a:t>שאלה </a:t>
            </a:r>
            <a:r>
              <a:rPr lang="he-IL" sz="1800" b="1" kern="0" dirty="0">
                <a:solidFill>
                  <a:schemeClr val="tx2"/>
                </a:solidFill>
                <a:latin typeface="Arial"/>
                <a:ea typeface="+mn-ea"/>
                <a:cs typeface="Arial"/>
              </a:rPr>
              <a:t>11: </a:t>
            </a:r>
            <a:r>
              <a:rPr lang="he-IL" sz="1800" kern="0" dirty="0">
                <a:solidFill>
                  <a:schemeClr val="tx2"/>
                </a:solidFill>
                <a:latin typeface="Arial"/>
                <a:ea typeface="+mn-ea"/>
                <a:cs typeface="Arial"/>
              </a:rPr>
              <a:t>בגרות תשנ"ט</a:t>
            </a:r>
          </a:p>
          <a:p>
            <a:pPr fontAlgn="auto">
              <a:spcBef>
                <a:spcPts val="0"/>
              </a:spcBef>
              <a:spcAft>
                <a:spcPts val="0"/>
              </a:spcAft>
              <a:defRPr/>
            </a:pPr>
            <a:r>
              <a:rPr lang="he-IL" sz="1800" kern="0" dirty="0">
                <a:solidFill>
                  <a:schemeClr val="tx2"/>
                </a:solidFill>
                <a:latin typeface="Arial"/>
                <a:ea typeface="+mn-ea"/>
                <a:cs typeface="Arial"/>
              </a:rPr>
              <a:t>א. ציינו שתי דוגמאות למנגנוני הגנה לא־ייחודיים.</a:t>
            </a:r>
          </a:p>
          <a:p>
            <a:pPr fontAlgn="auto">
              <a:spcBef>
                <a:spcPts val="0"/>
              </a:spcBef>
              <a:spcAft>
                <a:spcPts val="0"/>
              </a:spcAft>
              <a:defRPr/>
            </a:pPr>
            <a:r>
              <a:rPr lang="he-IL" sz="1800" kern="0" dirty="0">
                <a:solidFill>
                  <a:schemeClr val="tx2"/>
                </a:solidFill>
                <a:latin typeface="Arial"/>
                <a:ea typeface="+mn-ea"/>
                <a:cs typeface="Arial"/>
              </a:rPr>
              <a:t>ב. בנוגע לכל דוגמה שציינתם בסעיף א', תארו כיצד המנגנון מקנה הגנה.</a:t>
            </a:r>
          </a:p>
          <a:p>
            <a:pPr fontAlgn="auto">
              <a:spcBef>
                <a:spcPts val="0"/>
              </a:spcBef>
              <a:spcAft>
                <a:spcPts val="0"/>
              </a:spcAft>
              <a:defRPr/>
            </a:pPr>
            <a:r>
              <a:rPr lang="he-IL" sz="1800" kern="0" dirty="0" smtClean="0">
                <a:solidFill>
                  <a:schemeClr val="tx2"/>
                </a:solidFill>
                <a:latin typeface="Arial"/>
                <a:ea typeface="+mn-ea"/>
                <a:cs typeface="Arial"/>
              </a:rPr>
              <a:t>ג. </a:t>
            </a:r>
            <a:r>
              <a:rPr lang="he-IL" sz="1800" kern="0" dirty="0">
                <a:solidFill>
                  <a:schemeClr val="tx2"/>
                </a:solidFill>
                <a:latin typeface="Arial"/>
                <a:ea typeface="+mn-ea"/>
                <a:cs typeface="Arial"/>
              </a:rPr>
              <a:t>לעתים, כדי לדעת אם מפצע בכף ביד מתפתחת דלקת, בודקים (בעזרת מישוש) את אזור בית השחי. הסבירו מדוע בודקים את בית השחי, ותארו בקצרה את התהליך המתרחש באזור </a:t>
            </a:r>
            <a:r>
              <a:rPr lang="he-IL" sz="1800" kern="0" dirty="0" smtClean="0">
                <a:solidFill>
                  <a:schemeClr val="tx2"/>
                </a:solidFill>
                <a:latin typeface="Arial"/>
                <a:ea typeface="+mn-ea"/>
                <a:cs typeface="Arial"/>
              </a:rPr>
              <a:t>הנבדק</a:t>
            </a:r>
            <a:r>
              <a:rPr lang="he-IL" sz="1800" kern="0" dirty="0">
                <a:solidFill>
                  <a:schemeClr val="tx2"/>
                </a:solidFill>
                <a:latin typeface="Arial"/>
                <a:ea typeface="+mn-ea"/>
                <a:cs typeface="Arial"/>
              </a:rPr>
              <a:t>.</a:t>
            </a:r>
          </a:p>
        </p:txBody>
      </p:sp>
      <p:sp>
        <p:nvSpPr>
          <p:cNvPr id="9"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51E77BF-DE7E-4009-B374-A46D6EF67209}" type="slidenum">
              <a:rPr lang="he-IL" sz="1200" smtClean="0">
                <a:solidFill>
                  <a:prstClr val="white">
                    <a:lumMod val="75000"/>
                  </a:prstClr>
                </a:solidFill>
              </a:rPr>
              <a:pPr fontAlgn="base">
                <a:spcBef>
                  <a:spcPct val="0"/>
                </a:spcBef>
                <a:spcAft>
                  <a:spcPct val="0"/>
                </a:spcAft>
                <a:defRPr/>
              </a:pPr>
              <a:t>38</a:t>
            </a:fld>
            <a:endParaRPr lang="he-IL" sz="1200" dirty="0" smtClean="0">
              <a:solidFill>
                <a:prstClr val="white">
                  <a:lumMod val="75000"/>
                </a:prstClr>
              </a:solidFill>
            </a:endParaRPr>
          </a:p>
        </p:txBody>
      </p:sp>
      <p:sp>
        <p:nvSpPr>
          <p:cNvPr id="118790" name="Rectangle 2"/>
          <p:cNvSpPr>
            <a:spLocks noChangeArrowheads="1"/>
          </p:cNvSpPr>
          <p:nvPr/>
        </p:nvSpPr>
        <p:spPr bwMode="auto">
          <a:xfrm>
            <a:off x="0" y="0"/>
            <a:ext cx="9144000" cy="0"/>
          </a:xfrm>
          <a:prstGeom prst="rect">
            <a:avLst/>
          </a:prstGeom>
          <a:noFill/>
          <a:ln>
            <a:noFill/>
          </a:ln>
          <a:effectLst/>
          <a:extLst/>
        </p:spPr>
        <p:txBody>
          <a:bodyPr wrap="none" anchor="ctr">
            <a:spAutoFit/>
          </a:bodyPr>
          <a:lstStyle/>
          <a:p>
            <a:pPr>
              <a:defRPr/>
            </a:pPr>
            <a:endParaRPr lang="he-IL" sz="1800" dirty="0">
              <a:solidFill>
                <a:srgbClr val="000000"/>
              </a:solidFill>
              <a:latin typeface="Arial"/>
              <a:ea typeface="+mn-ea"/>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0350" y="419100"/>
            <a:ext cx="8469313"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a:ea typeface="+mn-ea"/>
                <a:cs typeface="Arial"/>
              </a:rPr>
              <a:t>שאלה </a:t>
            </a:r>
            <a:r>
              <a:rPr lang="he-IL" sz="1800" b="1" kern="0" dirty="0">
                <a:solidFill>
                  <a:srgbClr val="1F497D"/>
                </a:solidFill>
                <a:latin typeface="Arial"/>
                <a:ea typeface="+mn-ea"/>
                <a:cs typeface="Arial"/>
              </a:rPr>
              <a:t>11: </a:t>
            </a:r>
            <a:r>
              <a:rPr lang="he-IL" sz="1800" kern="0" dirty="0">
                <a:solidFill>
                  <a:srgbClr val="1F497D"/>
                </a:solidFill>
                <a:latin typeface="Arial"/>
                <a:ea typeface="+mn-ea"/>
                <a:cs typeface="Arial"/>
              </a:rPr>
              <a:t>בגרות תשנ"ט</a:t>
            </a:r>
          </a:p>
        </p:txBody>
      </p:sp>
      <p:sp>
        <p:nvSpPr>
          <p:cNvPr id="9"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BD976C-D090-4A77-A5BE-C3E8153552AE}" type="slidenum">
              <a:rPr lang="he-IL" sz="1200" smtClean="0">
                <a:solidFill>
                  <a:prstClr val="white">
                    <a:lumMod val="75000"/>
                  </a:prstClr>
                </a:solidFill>
              </a:rPr>
              <a:pPr fontAlgn="base">
                <a:spcBef>
                  <a:spcPct val="0"/>
                </a:spcBef>
                <a:spcAft>
                  <a:spcPct val="0"/>
                </a:spcAft>
                <a:defRPr/>
              </a:pPr>
              <a:t>39</a:t>
            </a:fld>
            <a:endParaRPr lang="he-IL" sz="1200" dirty="0" smtClean="0">
              <a:solidFill>
                <a:prstClr val="white">
                  <a:lumMod val="75000"/>
                </a:prstClr>
              </a:solidFill>
            </a:endParaRPr>
          </a:p>
        </p:txBody>
      </p:sp>
      <p:sp>
        <p:nvSpPr>
          <p:cNvPr id="118790" name="Rectangle 2"/>
          <p:cNvSpPr>
            <a:spLocks noChangeArrowheads="1"/>
          </p:cNvSpPr>
          <p:nvPr/>
        </p:nvSpPr>
        <p:spPr bwMode="auto">
          <a:xfrm>
            <a:off x="0" y="0"/>
            <a:ext cx="9144000" cy="0"/>
          </a:xfrm>
          <a:prstGeom prst="rect">
            <a:avLst/>
          </a:prstGeom>
          <a:noFill/>
          <a:ln>
            <a:noFill/>
          </a:ln>
          <a:effectLst/>
          <a:extLst/>
        </p:spPr>
        <p:txBody>
          <a:bodyPr wrap="none" anchor="ctr">
            <a:spAutoFit/>
          </a:bodyPr>
          <a:lstStyle/>
          <a:p>
            <a:pPr>
              <a:defRPr/>
            </a:pPr>
            <a:endParaRPr lang="he-IL" sz="1800" dirty="0">
              <a:solidFill>
                <a:srgbClr val="000000"/>
              </a:solidFill>
              <a:latin typeface="Arial"/>
              <a:ea typeface="+mn-ea"/>
              <a:cs typeface="Arial"/>
            </a:endParaRPr>
          </a:p>
        </p:txBody>
      </p:sp>
      <p:sp>
        <p:nvSpPr>
          <p:cNvPr id="8" name="Rectangle 12"/>
          <p:cNvSpPr/>
          <p:nvPr/>
        </p:nvSpPr>
        <p:spPr>
          <a:xfrm>
            <a:off x="395288" y="836712"/>
            <a:ext cx="8213725" cy="576064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prstClr val="black"/>
                </a:solidFill>
                <a:latin typeface="Arial"/>
                <a:ea typeface="+mn-ea"/>
                <a:cs typeface="Arial"/>
              </a:rPr>
              <a:t>תשובה:   </a:t>
            </a:r>
          </a:p>
          <a:p>
            <a:pPr fontAlgn="auto">
              <a:spcBef>
                <a:spcPts val="0"/>
              </a:spcBef>
              <a:spcAft>
                <a:spcPts val="0"/>
              </a:spcAft>
              <a:defRPr/>
            </a:pPr>
            <a:r>
              <a:rPr lang="he-IL" sz="1800" kern="0" dirty="0">
                <a:solidFill>
                  <a:prstClr val="black"/>
                </a:solidFill>
                <a:latin typeface="Arial"/>
                <a:ea typeface="+mn-ea"/>
                <a:cs typeface="Arial"/>
              </a:rPr>
              <a:t>א. מנגנוני הגנה לא</a:t>
            </a:r>
            <a:r>
              <a:rPr lang="he-IL" sz="1800" kern="0" dirty="0">
                <a:solidFill>
                  <a:srgbClr val="1D4C72"/>
                </a:solidFill>
                <a:latin typeface="Arial"/>
                <a:ea typeface="+mn-ea"/>
                <a:cs typeface="Arial"/>
              </a:rPr>
              <a:t>־</a:t>
            </a:r>
            <a:r>
              <a:rPr lang="he-IL" sz="1800" kern="0" dirty="0">
                <a:solidFill>
                  <a:prstClr val="black"/>
                </a:solidFill>
                <a:latin typeface="Arial"/>
                <a:ea typeface="+mn-ea"/>
                <a:cs typeface="Arial"/>
              </a:rPr>
              <a:t>ייחודיים:</a:t>
            </a:r>
          </a:p>
          <a:p>
            <a:pPr marL="271463" fontAlgn="auto">
              <a:spcBef>
                <a:spcPts val="0"/>
              </a:spcBef>
              <a:spcAft>
                <a:spcPts val="0"/>
              </a:spcAft>
              <a:defRPr/>
            </a:pPr>
            <a:r>
              <a:rPr lang="he-IL" sz="1800" kern="0" dirty="0">
                <a:solidFill>
                  <a:prstClr val="black"/>
                </a:solidFill>
                <a:latin typeface="Arial"/>
                <a:ea typeface="+mn-ea"/>
                <a:cs typeface="Arial"/>
              </a:rPr>
              <a:t>העור, הגנות שונות בפתחי הגוף: זיעה, ריסים וריר בדרכי הנשימה, רוק, דמעות, התעטשות, שיעול, קרישת הדם, </a:t>
            </a:r>
            <a:r>
              <a:rPr lang="he-IL" sz="1800" kern="0" dirty="0" err="1">
                <a:solidFill>
                  <a:prstClr val="black"/>
                </a:solidFill>
                <a:latin typeface="Arial"/>
                <a:ea typeface="+mn-ea"/>
                <a:cs typeface="Arial"/>
              </a:rPr>
              <a:t>מקרופג'ים</a:t>
            </a:r>
            <a:r>
              <a:rPr lang="he-IL" sz="1800" kern="0" dirty="0" smtClean="0">
                <a:solidFill>
                  <a:prstClr val="black"/>
                </a:solidFill>
                <a:latin typeface="Arial"/>
                <a:ea typeface="+mn-ea"/>
                <a:cs typeface="Arial"/>
              </a:rPr>
              <a:t>.</a:t>
            </a:r>
          </a:p>
          <a:p>
            <a:pPr marL="271463" fontAlgn="auto">
              <a:spcBef>
                <a:spcPts val="0"/>
              </a:spcBef>
              <a:spcAft>
                <a:spcPts val="0"/>
              </a:spcAft>
              <a:defRPr/>
            </a:pPr>
            <a:endParaRPr lang="he-IL" sz="1800" kern="0" dirty="0">
              <a:solidFill>
                <a:prstClr val="black"/>
              </a:solidFill>
              <a:latin typeface="Arial"/>
              <a:ea typeface="+mn-ea"/>
              <a:cs typeface="Arial"/>
            </a:endParaRPr>
          </a:p>
          <a:p>
            <a:pPr fontAlgn="auto">
              <a:spcBef>
                <a:spcPts val="0"/>
              </a:spcBef>
              <a:spcAft>
                <a:spcPts val="0"/>
              </a:spcAft>
              <a:defRPr/>
            </a:pPr>
            <a:r>
              <a:rPr lang="he-IL" sz="1800" kern="0" dirty="0">
                <a:solidFill>
                  <a:prstClr val="black"/>
                </a:solidFill>
                <a:latin typeface="Arial"/>
                <a:ea typeface="+mn-ea"/>
                <a:cs typeface="Arial"/>
              </a:rPr>
              <a:t>ב. העור מונע חדירת גורמים זרים.</a:t>
            </a:r>
          </a:p>
          <a:p>
            <a:pPr marL="271463" fontAlgn="auto">
              <a:spcBef>
                <a:spcPts val="0"/>
              </a:spcBef>
              <a:spcAft>
                <a:spcPts val="0"/>
              </a:spcAft>
              <a:defRPr/>
            </a:pPr>
            <a:r>
              <a:rPr lang="he-IL" sz="1800" kern="0" dirty="0">
                <a:solidFill>
                  <a:prstClr val="black"/>
                </a:solidFill>
                <a:latin typeface="Arial"/>
                <a:ea typeface="+mn-ea"/>
                <a:cs typeface="Arial"/>
              </a:rPr>
              <a:t>הזיעה מכילה חומצות המעכבות את התפתחות הגורמים הזרים (חיידקים, וירוסים ופטריות).</a:t>
            </a:r>
          </a:p>
          <a:p>
            <a:pPr marL="271463" fontAlgn="auto">
              <a:spcBef>
                <a:spcPts val="0"/>
              </a:spcBef>
              <a:spcAft>
                <a:spcPts val="0"/>
              </a:spcAft>
              <a:defRPr/>
            </a:pPr>
            <a:r>
              <a:rPr lang="he-IL" sz="1800" kern="0" dirty="0">
                <a:solidFill>
                  <a:prstClr val="black"/>
                </a:solidFill>
                <a:latin typeface="Arial"/>
                <a:ea typeface="+mn-ea"/>
                <a:cs typeface="Arial"/>
              </a:rPr>
              <a:t>דרכי הנשימה מרופדות בקרומים ריריים, שהגורמים הזרים נדבקים אליהם, ובריסים, שתנועתם גורמת להוצאת הגורמים הזרים מחוץ לגוף.</a:t>
            </a:r>
          </a:p>
          <a:p>
            <a:pPr marL="271463" fontAlgn="auto">
              <a:spcBef>
                <a:spcPts val="0"/>
              </a:spcBef>
              <a:spcAft>
                <a:spcPts val="0"/>
              </a:spcAft>
              <a:defRPr/>
            </a:pPr>
            <a:r>
              <a:rPr lang="he-IL" sz="1800" kern="0" dirty="0">
                <a:solidFill>
                  <a:prstClr val="black"/>
                </a:solidFill>
                <a:latin typeface="Arial"/>
                <a:ea typeface="+mn-ea"/>
                <a:cs typeface="Arial"/>
              </a:rPr>
              <a:t>הגורמים הזרים נשטפים דרך ההפרשות כמו ריר, שתן, רוק ודמעות, ומפורקים בעזרת אנזימים המצויים באותן ההפרשות.</a:t>
            </a:r>
          </a:p>
          <a:p>
            <a:pPr marL="271463" fontAlgn="auto">
              <a:spcBef>
                <a:spcPts val="0"/>
              </a:spcBef>
              <a:spcAft>
                <a:spcPts val="0"/>
              </a:spcAft>
              <a:defRPr/>
            </a:pPr>
            <a:r>
              <a:rPr lang="he-IL" sz="1800" kern="0" dirty="0">
                <a:solidFill>
                  <a:prstClr val="black"/>
                </a:solidFill>
                <a:latin typeface="Arial"/>
                <a:ea typeface="+mn-ea"/>
                <a:cs typeface="Arial"/>
              </a:rPr>
              <a:t>גם החומצה בקיבה פוגעת בהם. התעטשות ושיעול הם עוד דרך לסילוק גופים זרים.</a:t>
            </a:r>
          </a:p>
          <a:p>
            <a:pPr marL="271463" fontAlgn="auto">
              <a:spcBef>
                <a:spcPts val="0"/>
              </a:spcBef>
              <a:spcAft>
                <a:spcPts val="0"/>
              </a:spcAft>
              <a:defRPr/>
            </a:pPr>
            <a:r>
              <a:rPr lang="he-IL" sz="1800" kern="0" dirty="0">
                <a:solidFill>
                  <a:prstClr val="black"/>
                </a:solidFill>
                <a:latin typeface="Arial"/>
                <a:ea typeface="+mn-ea"/>
                <a:cs typeface="Arial"/>
              </a:rPr>
              <a:t>קרישת הדם גורמת לסגירת פצעים ומונעת חדירת גורמי מחלה (ואיבוד דם). מקרופג'ים "בולעים" את הגורמים הזרים בתהליך פגוציטוזה, הן ברקמות </a:t>
            </a:r>
            <a:r>
              <a:rPr lang="he-IL" sz="1800" kern="0" dirty="0">
                <a:latin typeface="Arial"/>
                <a:ea typeface="+mn-ea"/>
                <a:cs typeface="Arial"/>
              </a:rPr>
              <a:t>הן </a:t>
            </a:r>
            <a:r>
              <a:rPr lang="he-IL" sz="1800" kern="0" dirty="0">
                <a:solidFill>
                  <a:prstClr val="black"/>
                </a:solidFill>
                <a:latin typeface="Arial"/>
                <a:ea typeface="+mn-ea"/>
                <a:cs typeface="Arial"/>
              </a:rPr>
              <a:t>בכלי הלימפה</a:t>
            </a:r>
            <a:r>
              <a:rPr lang="he-IL" sz="1800" kern="0" dirty="0" smtClean="0">
                <a:solidFill>
                  <a:prstClr val="black"/>
                </a:solidFill>
                <a:latin typeface="Arial"/>
                <a:ea typeface="+mn-ea"/>
                <a:cs typeface="Arial"/>
              </a:rPr>
              <a:t>.</a:t>
            </a:r>
          </a:p>
          <a:p>
            <a:pPr marL="271463" fontAlgn="auto">
              <a:spcBef>
                <a:spcPts val="0"/>
              </a:spcBef>
              <a:spcAft>
                <a:spcPts val="0"/>
              </a:spcAft>
              <a:defRPr/>
            </a:pPr>
            <a:endParaRPr lang="he-IL" sz="1800" kern="0" dirty="0">
              <a:solidFill>
                <a:prstClr val="black"/>
              </a:solidFill>
              <a:latin typeface="Arial"/>
              <a:ea typeface="+mn-ea"/>
              <a:cs typeface="Arial"/>
            </a:endParaRPr>
          </a:p>
          <a:p>
            <a:pPr marL="271463" indent="-271463" fontAlgn="auto">
              <a:spcBef>
                <a:spcPts val="0"/>
              </a:spcBef>
              <a:spcAft>
                <a:spcPts val="0"/>
              </a:spcAft>
              <a:defRPr/>
            </a:pPr>
            <a:r>
              <a:rPr lang="he-IL" sz="1800" kern="0" dirty="0">
                <a:solidFill>
                  <a:prstClr val="black"/>
                </a:solidFill>
                <a:latin typeface="Arial"/>
                <a:ea typeface="+mn-ea"/>
                <a:cs typeface="Arial"/>
              </a:rPr>
              <a:t>ג. המפגש הראשוני בין הגורמים הזרים (האנטיגנים) לבין תאי מערכת החיסון הייחודית (קו ההגנה השלישי), מתרחש בקשרי הלימפה, הסמוכים למקום החדירה. לעתים, תגובת המערכת החיסונית מתבטאת בהתנפחות קשרי הלימפה ובתחושת כאב.</a:t>
            </a:r>
          </a:p>
          <a:p>
            <a:pPr marL="271463" fontAlgn="auto">
              <a:spcBef>
                <a:spcPts val="0"/>
              </a:spcBef>
              <a:spcAft>
                <a:spcPts val="0"/>
              </a:spcAft>
              <a:defRPr/>
            </a:pPr>
            <a:r>
              <a:rPr lang="he-IL" sz="1800" kern="0" dirty="0">
                <a:solidFill>
                  <a:prstClr val="black"/>
                </a:solidFill>
                <a:latin typeface="Arial"/>
                <a:ea typeface="+mn-ea"/>
                <a:cs typeface="Arial"/>
              </a:rPr>
              <a:t>לכן,</a:t>
            </a:r>
            <a:r>
              <a:rPr lang="he-IL" sz="1800" kern="0" dirty="0">
                <a:latin typeface="Arial"/>
                <a:ea typeface="+mn-ea"/>
                <a:cs typeface="Arial"/>
              </a:rPr>
              <a:t> ייתכן </a:t>
            </a:r>
            <a:r>
              <a:rPr lang="he-IL" sz="1800" kern="0" dirty="0">
                <a:solidFill>
                  <a:prstClr val="black"/>
                </a:solidFill>
                <a:latin typeface="Arial"/>
                <a:ea typeface="+mn-ea"/>
                <a:cs typeface="Arial"/>
              </a:rPr>
              <a:t>שקשרי הלימפה הקרובים יחסית לכף היד, יתנפחו.</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a:t>
            </a:r>
            <a:endParaRPr lang="he-IL" sz="1800" dirty="0" smtClean="0"/>
          </a:p>
        </p:txBody>
      </p:sp>
      <p:sp>
        <p:nvSpPr>
          <p:cNvPr id="22" name="TextBox 21"/>
          <p:cNvSpPr txBox="1"/>
          <p:nvPr/>
        </p:nvSpPr>
        <p:spPr>
          <a:xfrm>
            <a:off x="260350" y="419100"/>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בתמונה מסומנים מרכיבי הדם:  תאי דם אדומים, תאי דם לבנים ולוחיות דם.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שניים מן המרכיבים מעורבים בתהליכי התגוננות הגוף מפני גורמי מחלות. ציינו אותם. </a:t>
            </a:r>
            <a:endParaRPr lang="he-IL" sz="1200" kern="0" dirty="0">
              <a:solidFill>
                <a:schemeClr val="tx2"/>
              </a:solidFill>
              <a:latin typeface="Arial"/>
              <a:ea typeface="+mn-ea"/>
              <a:cs typeface="Arial"/>
            </a:endParaRPr>
          </a:p>
        </p:txBody>
      </p:sp>
      <p:cxnSp>
        <p:nvCxnSpPr>
          <p:cNvPr id="19" name="מחבר חץ ישר 18"/>
          <p:cNvCxnSpPr/>
          <p:nvPr/>
        </p:nvCxnSpPr>
        <p:spPr bwMode="auto">
          <a:xfrm>
            <a:off x="3033713" y="5030788"/>
            <a:ext cx="13843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24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7850" y="2060575"/>
            <a:ext cx="51403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מלבן 1"/>
          <p:cNvSpPr>
            <a:spLocks noChangeArrowheads="1"/>
          </p:cNvSpPr>
          <p:nvPr/>
        </p:nvSpPr>
        <p:spPr bwMode="auto">
          <a:xfrm>
            <a:off x="3927475" y="5945188"/>
            <a:ext cx="98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he-IL" sz="1800" dirty="0">
                <a:solidFill>
                  <a:srgbClr val="000000"/>
                </a:solidFill>
                <a:latin typeface="Arial" pitchFamily="34" charset="0"/>
                <a:cs typeface="Calibri" pitchFamily="34" charset="0"/>
              </a:rPr>
              <a:t>תאי הדם</a:t>
            </a:r>
            <a:endParaRPr lang="he-IL" sz="1800" dirty="0">
              <a:solidFill>
                <a:srgbClr val="000000"/>
              </a:solidFill>
              <a:latin typeface="Arial" pitchFamily="34" charset="0"/>
              <a:cs typeface="Arial" pitchFamily="34" charset="0"/>
            </a:endParaRPr>
          </a:p>
        </p:txBody>
      </p:sp>
      <p:sp>
        <p:nvSpPr>
          <p:cNvPr id="102408" name="מלבן 20"/>
          <p:cNvSpPr>
            <a:spLocks noChangeArrowheads="1"/>
          </p:cNvSpPr>
          <p:nvPr/>
        </p:nvSpPr>
        <p:spPr bwMode="auto">
          <a:xfrm>
            <a:off x="1847850" y="5600700"/>
            <a:ext cx="23637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sz="1100" dirty="0">
                <a:solidFill>
                  <a:srgbClr val="000000"/>
                </a:solidFill>
                <a:latin typeface="Arial" pitchFamily="34" charset="0"/>
                <a:cs typeface="Calibri" pitchFamily="34" charset="0"/>
              </a:rPr>
              <a:t>istockfhoto.com/Sebastian Kaulizki</a:t>
            </a:r>
            <a:endParaRPr lang="he-IL" sz="1100" dirty="0">
              <a:solidFill>
                <a:srgbClr val="000000"/>
              </a:solidFill>
              <a:latin typeface="Arial" pitchFamily="34" charset="0"/>
              <a:cs typeface="Arial" pitchFamily="34" charset="0"/>
            </a:endParaRPr>
          </a:p>
        </p:txBody>
      </p:sp>
      <p:sp>
        <p:nvSpPr>
          <p:cNvPr id="10"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DA6D7DA-FC76-462C-A13B-D48FE1DD4EC0}" type="slidenum">
              <a:rPr lang="he-IL" sz="1200" smtClean="0">
                <a:solidFill>
                  <a:prstClr val="white">
                    <a:lumMod val="75000"/>
                  </a:prstClr>
                </a:solidFill>
              </a:rPr>
              <a:pPr fontAlgn="base">
                <a:spcBef>
                  <a:spcPct val="0"/>
                </a:spcBef>
                <a:spcAft>
                  <a:spcPct val="0"/>
                </a:spcAft>
                <a:defRPr/>
              </a:pPr>
              <a:t>4</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קווי ההגנה </a:t>
            </a:r>
            <a:r>
              <a:rPr lang="he-IL" sz="1800" b="1" smtClean="0">
                <a:solidFill>
                  <a:srgbClr val="FF6600"/>
                </a:solidFill>
                <a:ea typeface="+mn-ea"/>
              </a:rPr>
              <a:t>של הגוף</a:t>
            </a:r>
            <a:endParaRPr lang="he-IL" sz="1800" dirty="0" smtClean="0"/>
          </a:p>
        </p:txBody>
      </p:sp>
      <p:sp>
        <p:nvSpPr>
          <p:cNvPr id="20" name="Rectangle 13"/>
          <p:cNvSpPr/>
          <p:nvPr/>
        </p:nvSpPr>
        <p:spPr>
          <a:xfrm>
            <a:off x="357188" y="622300"/>
            <a:ext cx="8089900" cy="590304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sz="1800" dirty="0">
                <a:solidFill>
                  <a:prstClr val="black"/>
                </a:solidFill>
              </a:rPr>
              <a:t> אימונולוגיה=תורת החיסון, היא ענף בביולוגיה העוסק בחקר מערכת החיסון על היבטיה  </a:t>
            </a:r>
          </a:p>
          <a:p>
            <a:pPr>
              <a:lnSpc>
                <a:spcPct val="150000"/>
              </a:lnSpc>
              <a:defRPr/>
            </a:pPr>
            <a:r>
              <a:rPr lang="he-IL" sz="1800" dirty="0">
                <a:solidFill>
                  <a:prstClr val="black"/>
                </a:solidFill>
              </a:rPr>
              <a:t>  השונים.</a:t>
            </a:r>
          </a:p>
          <a:p>
            <a:pPr>
              <a:lnSpc>
                <a:spcPct val="150000"/>
              </a:lnSpc>
              <a:buFontTx/>
              <a:buBlip>
                <a:blip r:embed="rId3"/>
              </a:buBlip>
              <a:defRPr/>
            </a:pPr>
            <a:r>
              <a:rPr lang="he-IL" sz="1800" dirty="0">
                <a:solidFill>
                  <a:prstClr val="black"/>
                </a:solidFill>
              </a:rPr>
              <a:t> </a:t>
            </a:r>
            <a:r>
              <a:rPr lang="he-IL" sz="1800" u="sng" dirty="0">
                <a:solidFill>
                  <a:prstClr val="black"/>
                </a:solidFill>
              </a:rPr>
              <a:t>קו ההגנה </a:t>
            </a:r>
            <a:r>
              <a:rPr lang="he-IL" sz="1800" u="sng" dirty="0">
                <a:solidFill>
                  <a:schemeClr val="tx1"/>
                </a:solidFill>
              </a:rPr>
              <a:t>הראשון</a:t>
            </a:r>
            <a:r>
              <a:rPr lang="he-IL" sz="1800" dirty="0">
                <a:solidFill>
                  <a:schemeClr val="tx1"/>
                </a:solidFill>
              </a:rPr>
              <a:t> כולל את העור, ההגנות השונות על פתחי הגוף וקרישת דם. </a:t>
            </a:r>
          </a:p>
          <a:p>
            <a:pPr>
              <a:lnSpc>
                <a:spcPct val="150000"/>
              </a:lnSpc>
              <a:buFontTx/>
              <a:buBlip>
                <a:blip r:embed="rId3"/>
              </a:buBlip>
              <a:defRPr/>
            </a:pPr>
            <a:r>
              <a:rPr lang="he-IL" sz="1800" dirty="0" smtClean="0">
                <a:solidFill>
                  <a:schemeClr val="tx1"/>
                </a:solidFill>
              </a:rPr>
              <a:t> אמצעי </a:t>
            </a:r>
            <a:r>
              <a:rPr lang="he-IL" sz="1800" dirty="0">
                <a:solidFill>
                  <a:schemeClr val="tx1"/>
                </a:solidFill>
              </a:rPr>
              <a:t>הגנה אלו מהווים מחסום המונע את כניסת רוב הגורמים הזרים. </a:t>
            </a:r>
          </a:p>
          <a:p>
            <a:pPr>
              <a:lnSpc>
                <a:spcPct val="150000"/>
              </a:lnSpc>
              <a:buFontTx/>
              <a:buBlip>
                <a:blip r:embed="rId3"/>
              </a:buBlip>
              <a:defRPr/>
            </a:pPr>
            <a:r>
              <a:rPr lang="he-IL" sz="1800" dirty="0">
                <a:solidFill>
                  <a:schemeClr val="tx1"/>
                </a:solidFill>
              </a:rPr>
              <a:t> נגד גורמים זרים שמצליחים לחדור לגוף, מופעלים קווי ההגנה השני והשלישי, שבהם   </a:t>
            </a:r>
          </a:p>
          <a:p>
            <a:pPr>
              <a:lnSpc>
                <a:spcPct val="150000"/>
              </a:lnSpc>
              <a:defRPr/>
            </a:pPr>
            <a:r>
              <a:rPr lang="he-IL" sz="1800" dirty="0">
                <a:solidFill>
                  <a:schemeClr val="tx1"/>
                </a:solidFill>
              </a:rPr>
              <a:t>  משתתפים תאי דם לבנים מסוגים שונים.</a:t>
            </a:r>
          </a:p>
          <a:p>
            <a:pPr>
              <a:lnSpc>
                <a:spcPct val="150000"/>
              </a:lnSpc>
              <a:buFontTx/>
              <a:buBlip>
                <a:blip r:embed="rId3"/>
              </a:buBlip>
              <a:defRPr/>
            </a:pPr>
            <a:r>
              <a:rPr lang="he-IL" sz="1800" dirty="0">
                <a:solidFill>
                  <a:schemeClr val="tx1"/>
                </a:solidFill>
              </a:rPr>
              <a:t> </a:t>
            </a:r>
            <a:r>
              <a:rPr lang="he-IL" sz="1800" u="sng" dirty="0">
                <a:solidFill>
                  <a:schemeClr val="tx1"/>
                </a:solidFill>
              </a:rPr>
              <a:t>קו ההגנה השני</a:t>
            </a:r>
            <a:r>
              <a:rPr lang="he-IL" sz="1800" dirty="0">
                <a:solidFill>
                  <a:schemeClr val="tx1"/>
                </a:solidFill>
              </a:rPr>
              <a:t> מתבטא בתגובת הדלקת, וכולל פעולת מקרופג'ים ותאים פגוציטים    </a:t>
            </a:r>
          </a:p>
          <a:p>
            <a:pPr>
              <a:lnSpc>
                <a:spcPct val="150000"/>
              </a:lnSpc>
              <a:defRPr/>
            </a:pPr>
            <a:r>
              <a:rPr lang="he-IL" sz="1800" dirty="0">
                <a:solidFill>
                  <a:schemeClr val="tx1"/>
                </a:solidFill>
              </a:rPr>
              <a:t>  אחרים, המסוגלים להבחין בין "עצמי" לבין "זר". </a:t>
            </a:r>
          </a:p>
          <a:p>
            <a:pPr>
              <a:lnSpc>
                <a:spcPct val="150000"/>
              </a:lnSpc>
              <a:buFontTx/>
              <a:buBlip>
                <a:blip r:embed="rId3"/>
              </a:buBlip>
              <a:defRPr/>
            </a:pPr>
            <a:r>
              <a:rPr lang="he-IL" sz="1800" u="sng" dirty="0" smtClean="0">
                <a:solidFill>
                  <a:schemeClr val="tx1"/>
                </a:solidFill>
              </a:rPr>
              <a:t> שני </a:t>
            </a:r>
            <a:r>
              <a:rPr lang="he-IL" sz="1800" u="sng" dirty="0">
                <a:solidFill>
                  <a:schemeClr val="tx1"/>
                </a:solidFill>
              </a:rPr>
              <a:t>קווי ההגנה הראשונים אינם ייחודיים </a:t>
            </a:r>
            <a:r>
              <a:rPr lang="he-IL" sz="1800" dirty="0">
                <a:solidFill>
                  <a:schemeClr val="tx1"/>
                </a:solidFill>
              </a:rPr>
              <a:t>ופועלים באותה הדרך כלפי כל גורם זר</a:t>
            </a:r>
            <a:r>
              <a:rPr lang="he-IL" sz="1800" dirty="0" smtClean="0">
                <a:solidFill>
                  <a:schemeClr val="tx1"/>
                </a:solidFill>
              </a:rPr>
              <a:t>.</a:t>
            </a:r>
          </a:p>
          <a:p>
            <a:pPr>
              <a:lnSpc>
                <a:spcPct val="150000"/>
              </a:lnSpc>
              <a:buFontTx/>
              <a:buBlip>
                <a:blip r:embed="rId3"/>
              </a:buBlip>
              <a:defRPr/>
            </a:pPr>
            <a:endParaRPr lang="he-IL" sz="1800" dirty="0">
              <a:solidFill>
                <a:schemeClr val="tx1"/>
              </a:solidFill>
            </a:endParaRPr>
          </a:p>
          <a:p>
            <a:pPr>
              <a:lnSpc>
                <a:spcPct val="150000"/>
              </a:lnSpc>
              <a:buFontTx/>
              <a:buBlip>
                <a:blip r:embed="rId3"/>
              </a:buBlip>
              <a:defRPr/>
            </a:pPr>
            <a:r>
              <a:rPr lang="he-IL" sz="1800" dirty="0">
                <a:solidFill>
                  <a:schemeClr val="tx1"/>
                </a:solidFill>
              </a:rPr>
              <a:t> </a:t>
            </a:r>
            <a:r>
              <a:rPr lang="he-IL" sz="1800" u="sng" dirty="0">
                <a:solidFill>
                  <a:schemeClr val="tx1"/>
                </a:solidFill>
              </a:rPr>
              <a:t>קו ההגנה השלישי הוא ייחודי לכל אנטיגן </a:t>
            </a:r>
            <a:r>
              <a:rPr lang="he-IL" sz="1800" dirty="0">
                <a:solidFill>
                  <a:schemeClr val="tx1"/>
                </a:solidFill>
              </a:rPr>
              <a:t>והוא </a:t>
            </a:r>
            <a:r>
              <a:rPr lang="he-IL" sz="1800" dirty="0">
                <a:solidFill>
                  <a:prstClr val="black"/>
                </a:solidFill>
              </a:rPr>
              <a:t>כולל את התגובה ההומורלית (יצירת </a:t>
            </a:r>
            <a:endParaRPr lang="he-IL" sz="1800" dirty="0" smtClean="0">
              <a:solidFill>
                <a:prstClr val="black"/>
              </a:solidFill>
            </a:endParaRPr>
          </a:p>
          <a:p>
            <a:pPr>
              <a:lnSpc>
                <a:spcPct val="150000"/>
              </a:lnSpc>
              <a:defRPr/>
            </a:pPr>
            <a:r>
              <a:rPr lang="he-IL" sz="1800" dirty="0" smtClean="0">
                <a:solidFill>
                  <a:prstClr val="black"/>
                </a:solidFill>
              </a:rPr>
              <a:t>  נוגדנים </a:t>
            </a:r>
            <a:r>
              <a:rPr lang="he-IL" sz="1800" dirty="0">
                <a:solidFill>
                  <a:prstClr val="black"/>
                </a:solidFill>
              </a:rPr>
              <a:t>על ידי תאי </a:t>
            </a:r>
            <a:r>
              <a:rPr lang="en-US" sz="1800" dirty="0">
                <a:solidFill>
                  <a:prstClr val="black"/>
                </a:solidFill>
              </a:rPr>
              <a:t>(B</a:t>
            </a:r>
            <a:r>
              <a:rPr lang="he-IL" sz="1800" dirty="0">
                <a:solidFill>
                  <a:prstClr val="black"/>
                </a:solidFill>
              </a:rPr>
              <a:t>, ותגובה תאית (יצירת תאי </a:t>
            </a:r>
            <a:r>
              <a:rPr lang="en-US" sz="1800" dirty="0">
                <a:solidFill>
                  <a:prstClr val="black"/>
                </a:solidFill>
              </a:rPr>
              <a:t>T</a:t>
            </a:r>
            <a:r>
              <a:rPr lang="he-IL" sz="1800" dirty="0">
                <a:solidFill>
                  <a:prstClr val="black"/>
                </a:solidFill>
              </a:rPr>
              <a:t>-הורגים).  </a:t>
            </a:r>
          </a:p>
          <a:p>
            <a:pPr>
              <a:lnSpc>
                <a:spcPct val="150000"/>
              </a:lnSpc>
              <a:defRPr/>
            </a:pPr>
            <a:r>
              <a:rPr lang="he-IL" sz="1800" dirty="0">
                <a:solidFill>
                  <a:prstClr val="black"/>
                </a:solidFill>
              </a:rPr>
              <a:t> </a:t>
            </a:r>
            <a:r>
              <a:rPr lang="he-IL" sz="1800" dirty="0" smtClean="0">
                <a:solidFill>
                  <a:prstClr val="black"/>
                </a:solidFill>
              </a:rPr>
              <a:t> </a:t>
            </a:r>
            <a:r>
              <a:rPr lang="he-IL" sz="1800" u="sng" dirty="0" smtClean="0">
                <a:solidFill>
                  <a:prstClr val="black"/>
                </a:solidFill>
              </a:rPr>
              <a:t>מאפייני </a:t>
            </a:r>
            <a:r>
              <a:rPr lang="he-IL" sz="1800" u="sng" dirty="0">
                <a:solidFill>
                  <a:prstClr val="black"/>
                </a:solidFill>
              </a:rPr>
              <a:t>קו ההגנה השלישי הם</a:t>
            </a:r>
            <a:r>
              <a:rPr lang="he-IL" sz="1800" dirty="0">
                <a:solidFill>
                  <a:prstClr val="black"/>
                </a:solidFill>
              </a:rPr>
              <a:t>: ייחודיות, רב־גוניות וזיכרון חיסוני (נדון בזיכרון החיסוני </a:t>
            </a:r>
            <a:endParaRPr lang="he-IL" sz="1800" dirty="0" smtClean="0">
              <a:solidFill>
                <a:prstClr val="black"/>
              </a:solidFill>
            </a:endParaRPr>
          </a:p>
          <a:p>
            <a:pPr>
              <a:lnSpc>
                <a:spcPct val="150000"/>
              </a:lnSpc>
              <a:defRPr/>
            </a:pPr>
            <a:r>
              <a:rPr lang="he-IL" sz="1800" dirty="0" smtClean="0">
                <a:solidFill>
                  <a:prstClr val="black"/>
                </a:solidFill>
              </a:rPr>
              <a:t>  בהרחבה </a:t>
            </a:r>
            <a:r>
              <a:rPr lang="he-IL" sz="1800" dirty="0">
                <a:solidFill>
                  <a:prstClr val="black"/>
                </a:solidFill>
              </a:rPr>
              <a:t>במצגת מערכת החיסון – חלק ב').</a:t>
            </a:r>
          </a:p>
          <a:p>
            <a:pPr>
              <a:lnSpc>
                <a:spcPct val="150000"/>
              </a:lnSpc>
              <a:buFontTx/>
              <a:buBlip>
                <a:blip r:embed="rId3"/>
              </a:buBlip>
              <a:defRPr/>
            </a:pPr>
            <a:endParaRPr lang="he-IL" sz="1800" dirty="0">
              <a:solidFill>
                <a:prstClr val="black"/>
              </a:solidFill>
            </a:endParaRPr>
          </a:p>
        </p:txBody>
      </p:sp>
      <p:sp>
        <p:nvSpPr>
          <p:cNvPr id="8" name="Slide Number Placeholder 8"/>
          <p:cNvSpPr>
            <a:spLocks noGrp="1"/>
          </p:cNvSpPr>
          <p:nvPr>
            <p:ph type="sldNum" sz="quarter" idx="12"/>
          </p:nvPr>
        </p:nvSpPr>
        <p:spPr bwMode="auto">
          <a:xfrm>
            <a:off x="4286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75E638-C383-4791-8C3E-94E5D19D5727}" type="slidenum">
              <a:rPr lang="he-IL" sz="1200" smtClean="0">
                <a:solidFill>
                  <a:prstClr val="white">
                    <a:lumMod val="75000"/>
                  </a:prstClr>
                </a:solidFill>
              </a:rPr>
              <a:pPr fontAlgn="base">
                <a:spcBef>
                  <a:spcPct val="0"/>
                </a:spcBef>
                <a:spcAft>
                  <a:spcPct val="0"/>
                </a:spcAft>
                <a:defRPr/>
              </a:pPr>
              <a:t>40</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מונחים (הלקוחים מהסילבוס)</a:t>
            </a:r>
            <a:endParaRPr lang="he-IL" sz="1800" dirty="0" smtClean="0"/>
          </a:p>
        </p:txBody>
      </p:sp>
      <p:sp>
        <p:nvSpPr>
          <p:cNvPr id="20" name="Rectangle 13"/>
          <p:cNvSpPr/>
          <p:nvPr/>
        </p:nvSpPr>
        <p:spPr>
          <a:xfrm>
            <a:off x="357188" y="622300"/>
            <a:ext cx="8089900" cy="13668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r>
              <a:rPr lang="he-IL" sz="1800" dirty="0">
                <a:solidFill>
                  <a:prstClr val="black"/>
                </a:solidFill>
              </a:rPr>
              <a:t>אימונולוגיה, אנטיגן, דלקת,  נוגדן, הבחנה בין "עצמי"</a:t>
            </a:r>
            <a:r>
              <a:rPr lang="he-IL" sz="1800" dirty="0">
                <a:solidFill>
                  <a:schemeClr val="tx1"/>
                </a:solidFill>
              </a:rPr>
              <a:t> ל"זר", פגוציטים=תאים בלעניים, </a:t>
            </a:r>
            <a:endParaRPr lang="he-IL" sz="1800" dirty="0" smtClean="0">
              <a:solidFill>
                <a:schemeClr val="tx1"/>
              </a:solidFill>
            </a:endParaRPr>
          </a:p>
          <a:p>
            <a:pPr>
              <a:lnSpc>
                <a:spcPct val="150000"/>
              </a:lnSpc>
              <a:defRPr/>
            </a:pPr>
            <a:r>
              <a:rPr lang="he-IL" sz="1800" dirty="0" smtClean="0">
                <a:solidFill>
                  <a:schemeClr val="tx1"/>
                </a:solidFill>
              </a:rPr>
              <a:t>תאי </a:t>
            </a:r>
            <a:r>
              <a:rPr lang="he-IL" sz="1800" dirty="0">
                <a:solidFill>
                  <a:schemeClr val="tx1"/>
                </a:solidFill>
              </a:rPr>
              <a:t>דם לבנים, לימפוציטים מסוג: </a:t>
            </a:r>
            <a:r>
              <a:rPr lang="en-US" sz="1800" dirty="0">
                <a:solidFill>
                  <a:schemeClr val="tx1"/>
                </a:solidFill>
              </a:rPr>
              <a:t>T</a:t>
            </a:r>
            <a:r>
              <a:rPr lang="he-IL" sz="1800" dirty="0">
                <a:solidFill>
                  <a:schemeClr val="tx1"/>
                </a:solidFill>
              </a:rPr>
              <a:t> (עוזרים ותאים הורגים</a:t>
            </a:r>
            <a:r>
              <a:rPr lang="he-IL" sz="1800" dirty="0">
                <a:solidFill>
                  <a:prstClr val="black"/>
                </a:solidFill>
              </a:rPr>
              <a:t>), </a:t>
            </a:r>
            <a:r>
              <a:rPr lang="en-US" sz="1800" dirty="0">
                <a:solidFill>
                  <a:prstClr val="black"/>
                </a:solidFill>
              </a:rPr>
              <a:t>B</a:t>
            </a:r>
            <a:r>
              <a:rPr lang="he-IL" sz="1800" dirty="0">
                <a:solidFill>
                  <a:prstClr val="black"/>
                </a:solidFill>
              </a:rPr>
              <a:t>, תאי זיכרון, תגובה הומורלית ותגובה תאית.</a:t>
            </a:r>
          </a:p>
        </p:txBody>
      </p:sp>
      <p:sp>
        <p:nvSpPr>
          <p:cNvPr id="8" name="Slide Number Placeholder 8"/>
          <p:cNvSpPr>
            <a:spLocks noGrp="1"/>
          </p:cNvSpPr>
          <p:nvPr>
            <p:ph type="sldNum" sz="quarter" idx="12"/>
          </p:nvPr>
        </p:nvSpPr>
        <p:spPr bwMode="auto">
          <a:xfrm>
            <a:off x="4286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677382-ECFB-471C-B025-5F8CFC0A3836}" type="slidenum">
              <a:rPr lang="he-IL" sz="1200" smtClean="0">
                <a:solidFill>
                  <a:prstClr val="white">
                    <a:lumMod val="75000"/>
                  </a:prstClr>
                </a:solidFill>
              </a:rPr>
              <a:pPr fontAlgn="base">
                <a:spcBef>
                  <a:spcPct val="0"/>
                </a:spcBef>
                <a:spcAft>
                  <a:spcPct val="0"/>
                </a:spcAft>
                <a:defRPr/>
              </a:pPr>
              <a:t>41</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30CD81A-248B-42B3-961B-B8DD0190712D}"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12: ביולוגיה בחיוך</a:t>
            </a:r>
            <a:endParaRPr lang="he-IL" sz="1800" dirty="0" smtClean="0">
              <a:solidFill>
                <a:schemeClr val="accent6">
                  <a:lumMod val="50000"/>
                  <a:lumOff val="50000"/>
                </a:schemeClr>
              </a:solidFill>
            </a:endParaRPr>
          </a:p>
        </p:txBody>
      </p:sp>
      <p:sp>
        <p:nvSpPr>
          <p:cNvPr id="294918" name="Slide Number Placeholder 15"/>
          <p:cNvSpPr txBox="1">
            <a:spLocks/>
          </p:cNvSpPr>
          <p:nvPr/>
        </p:nvSpPr>
        <p:spPr bwMode="auto">
          <a:xfrm>
            <a:off x="107950" y="6524625"/>
            <a:ext cx="576263" cy="244475"/>
          </a:xfrm>
          <a:prstGeom prst="rect">
            <a:avLst/>
          </a:prstGeom>
          <a:noFill/>
          <a:ln w="9525">
            <a:noFill/>
            <a:miter lim="800000"/>
            <a:headEnd/>
            <a:tailEnd/>
          </a:ln>
        </p:spPr>
        <p:txBody>
          <a:bodyPr/>
          <a:lstStyle/>
          <a:p>
            <a:pPr algn="l">
              <a:defRPr/>
            </a:pPr>
            <a:fld id="{BAD7AE6A-F806-44FF-98F5-C08EA22DD70E}" type="slidenum">
              <a:rPr lang="he-IL" sz="1100">
                <a:solidFill>
                  <a:srgbClr val="BFBFBF"/>
                </a:solidFill>
                <a:latin typeface="Arial" pitchFamily="34" charset="0"/>
                <a:ea typeface="+mn-ea"/>
                <a:cs typeface="Arial" pitchFamily="34" charset="0"/>
              </a:rPr>
              <a:pPr algn="l">
                <a:defRPr/>
              </a:pPr>
              <a:t>42</a:t>
            </a:fld>
            <a:endParaRPr lang="he-IL" sz="1100" dirty="0">
              <a:solidFill>
                <a:srgbClr val="BFBFBF"/>
              </a:solidFill>
              <a:latin typeface="Arial" pitchFamily="34" charset="0"/>
              <a:ea typeface="+mn-ea"/>
              <a:cs typeface="Arial" pitchFamily="34" charset="0"/>
            </a:endParaRPr>
          </a:p>
        </p:txBody>
      </p:sp>
      <p:sp>
        <p:nvSpPr>
          <p:cNvPr id="10" name="TextBox 9"/>
          <p:cNvSpPr txBox="1"/>
          <p:nvPr/>
        </p:nvSpPr>
        <p:spPr>
          <a:xfrm>
            <a:off x="1835150" y="479425"/>
            <a:ext cx="6783388" cy="54943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rPr>
              <a:t>שאלה 12:</a:t>
            </a:r>
          </a:p>
          <a:p>
            <a:pPr eaLnBrk="1" hangingPunct="1">
              <a:defRPr/>
            </a:pPr>
            <a:r>
              <a:rPr lang="he-IL" sz="1800" dirty="0" smtClean="0">
                <a:solidFill>
                  <a:schemeClr val="tx2"/>
                </a:solidFill>
                <a:ea typeface="+mn-ea"/>
              </a:rPr>
              <a:t>לשירה נמאס שאחיה הקטן נכנס לחדר שלה בלי רשות.</a:t>
            </a:r>
          </a:p>
          <a:p>
            <a:pPr eaLnBrk="1" hangingPunct="1">
              <a:defRPr/>
            </a:pPr>
            <a:r>
              <a:rPr lang="he-IL" sz="1800" dirty="0" smtClean="0">
                <a:solidFill>
                  <a:schemeClr val="tx2"/>
                </a:solidFill>
                <a:ea typeface="+mn-ea"/>
              </a:rPr>
              <a:t>בעקבות שיעור הביולוגיה על מערכת החיסון צץ במוחה רעיון מבריק: היא תקים מערכת הגנה לחדר, המבוססת על העקרונות של שלושה קווים, בדיוק כמו מערכת החיסון. אם מערכת כזו טובה מספיק כדי למנוע מכל מזיקי הגוף להיכנס, אולי היא תהיה יעילה גם נגד האח הטורדני.</a:t>
            </a:r>
          </a:p>
          <a:p>
            <a:pPr eaLnBrk="1" hangingPunct="1">
              <a:lnSpc>
                <a:spcPct val="150000"/>
              </a:lnSpc>
              <a:defRPr/>
            </a:pPr>
            <a:r>
              <a:rPr lang="he-IL" sz="1800" dirty="0" smtClean="0">
                <a:solidFill>
                  <a:schemeClr val="tx2"/>
                </a:solidFill>
                <a:ea typeface="+mn-ea"/>
              </a:rPr>
              <a:t>בקו ההגנה הראשון שירה _____________</a:t>
            </a:r>
          </a:p>
          <a:p>
            <a:pPr eaLnBrk="1" hangingPunct="1">
              <a:lnSpc>
                <a:spcPct val="150000"/>
              </a:lnSpc>
              <a:defRPr/>
            </a:pPr>
            <a:r>
              <a:rPr lang="he-IL" sz="1800" dirty="0" smtClean="0">
                <a:solidFill>
                  <a:schemeClr val="tx2"/>
                </a:solidFill>
                <a:ea typeface="+mn-ea"/>
              </a:rPr>
              <a:t>בקו ההגנה השני היא ______________</a:t>
            </a:r>
          </a:p>
          <a:p>
            <a:pPr eaLnBrk="1" hangingPunct="1">
              <a:lnSpc>
                <a:spcPct val="150000"/>
              </a:lnSpc>
              <a:defRPr/>
            </a:pPr>
            <a:r>
              <a:rPr lang="he-IL" sz="1800" dirty="0" smtClean="0">
                <a:solidFill>
                  <a:schemeClr val="tx2"/>
                </a:solidFill>
                <a:ea typeface="+mn-ea"/>
              </a:rPr>
              <a:t>ובקו ההגנה השלישי ______________ </a:t>
            </a:r>
          </a:p>
          <a:p>
            <a:pPr eaLnBrk="1" hangingPunct="1">
              <a:lnSpc>
                <a:spcPct val="150000"/>
              </a:lnSpc>
              <a:defRPr/>
            </a:pPr>
            <a:endParaRPr lang="he-IL" sz="1800" dirty="0" smtClean="0">
              <a:solidFill>
                <a:schemeClr val="tx2"/>
              </a:solidFill>
              <a:ea typeface="+mn-ea"/>
            </a:endParaRPr>
          </a:p>
          <a:p>
            <a:pPr eaLnBrk="1" hangingPunct="1">
              <a:lnSpc>
                <a:spcPct val="150000"/>
              </a:lnSpc>
              <a:defRPr/>
            </a:pPr>
            <a:r>
              <a:rPr lang="he-IL" sz="1800" dirty="0" smtClean="0">
                <a:solidFill>
                  <a:schemeClr val="tx2"/>
                </a:solidFill>
                <a:ea typeface="+mn-ea"/>
              </a:rPr>
              <a:t>השלימו את המשפטים לפי האפשרויות הבאות:</a:t>
            </a:r>
          </a:p>
          <a:p>
            <a:pPr eaLnBrk="1" hangingPunct="1">
              <a:lnSpc>
                <a:spcPct val="150000"/>
              </a:lnSpc>
              <a:defRPr/>
            </a:pPr>
            <a:r>
              <a:rPr lang="he-IL" sz="1800" dirty="0" smtClean="0">
                <a:solidFill>
                  <a:schemeClr val="tx2"/>
                </a:solidFill>
                <a:ea typeface="+mn-ea"/>
              </a:rPr>
              <a:t>א. מיקמה קערה מלאה קמח, הקשורה בחוט לידית של הדלת.</a:t>
            </a:r>
          </a:p>
          <a:p>
            <a:pPr eaLnBrk="1" hangingPunct="1">
              <a:lnSpc>
                <a:spcPct val="150000"/>
              </a:lnSpc>
              <a:defRPr/>
            </a:pPr>
            <a:r>
              <a:rPr lang="he-IL" sz="1800" dirty="0" smtClean="0">
                <a:solidFill>
                  <a:schemeClr val="tx2"/>
                </a:solidFill>
                <a:ea typeface="+mn-ea"/>
              </a:rPr>
              <a:t>ב. הקפידה לסגור את הדלת</a:t>
            </a:r>
          </a:p>
          <a:p>
            <a:pPr marL="180975" indent="-180975" eaLnBrk="1" hangingPunct="1">
              <a:lnSpc>
                <a:spcPct val="150000"/>
              </a:lnSpc>
              <a:defRPr/>
            </a:pPr>
            <a:r>
              <a:rPr lang="he-IL" sz="1800" dirty="0" smtClean="0">
                <a:solidFill>
                  <a:schemeClr val="tx2"/>
                </a:solidFill>
                <a:ea typeface="+mn-ea"/>
              </a:rPr>
              <a:t>ג. הציבה מטול כריות, המחובר לחיישן משקל, המכוון למשקלו המדויק של האח.</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EF85EF4-4484-4A76-B83C-A92D244CF381}" type="slidenum">
              <a:rPr lang="he-IL" smtClean="0"/>
              <a:pPr fontAlgn="base">
                <a:spcBef>
                  <a:spcPct val="0"/>
                </a:spcBef>
                <a:spcAft>
                  <a:spcPct val="0"/>
                </a:spcAft>
                <a:defRPr/>
              </a:pPr>
              <a:t>43</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294918" name="Slide Number Placeholder 15"/>
          <p:cNvSpPr txBox="1">
            <a:spLocks/>
          </p:cNvSpPr>
          <p:nvPr/>
        </p:nvSpPr>
        <p:spPr bwMode="auto">
          <a:xfrm>
            <a:off x="107950" y="6524625"/>
            <a:ext cx="576263" cy="244475"/>
          </a:xfrm>
          <a:prstGeom prst="rect">
            <a:avLst/>
          </a:prstGeom>
          <a:noFill/>
          <a:ln w="9525">
            <a:noFill/>
            <a:miter lim="800000"/>
            <a:headEnd/>
            <a:tailEnd/>
          </a:ln>
        </p:spPr>
        <p:txBody>
          <a:bodyPr/>
          <a:lstStyle/>
          <a:p>
            <a:pPr algn="l">
              <a:defRPr/>
            </a:pPr>
            <a:fld id="{6AA9774B-3003-482F-9CDB-F4B45EBE5C8C}" type="slidenum">
              <a:rPr lang="he-IL" sz="1100">
                <a:solidFill>
                  <a:srgbClr val="BFBFBF"/>
                </a:solidFill>
                <a:latin typeface="Arial" pitchFamily="34" charset="0"/>
                <a:ea typeface="+mn-ea"/>
                <a:cs typeface="Arial" pitchFamily="34" charset="0"/>
              </a:rPr>
              <a:pPr algn="l">
                <a:defRPr/>
              </a:pPr>
              <a:t>43</a:t>
            </a:fld>
            <a:endParaRPr lang="he-IL" sz="1100" dirty="0">
              <a:solidFill>
                <a:srgbClr val="BFBFBF"/>
              </a:solidFill>
              <a:latin typeface="Arial" pitchFamily="34" charset="0"/>
              <a:ea typeface="+mn-ea"/>
              <a:cs typeface="Arial" pitchFamily="34" charset="0"/>
            </a:endParaRPr>
          </a:p>
        </p:txBody>
      </p:sp>
      <p:sp>
        <p:nvSpPr>
          <p:cNvPr id="10" name="TextBox 9"/>
          <p:cNvSpPr txBox="1"/>
          <p:nvPr/>
        </p:nvSpPr>
        <p:spPr>
          <a:xfrm>
            <a:off x="1835150" y="479425"/>
            <a:ext cx="6783388" cy="563231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rPr>
              <a:t>תשובה:</a:t>
            </a:r>
          </a:p>
          <a:p>
            <a:pPr eaLnBrk="1" hangingPunct="1">
              <a:defRPr/>
            </a:pPr>
            <a:r>
              <a:rPr lang="he-IL" sz="1800" dirty="0" smtClean="0">
                <a:solidFill>
                  <a:schemeClr val="tx2"/>
                </a:solidFill>
              </a:rPr>
              <a:t>לשירה נמאס שאחיה הקטן נכנס לחדר שלה בלי רשות.</a:t>
            </a:r>
          </a:p>
          <a:p>
            <a:pPr eaLnBrk="1" hangingPunct="1">
              <a:defRPr/>
            </a:pPr>
            <a:r>
              <a:rPr lang="he-IL" sz="1800" dirty="0" smtClean="0">
                <a:solidFill>
                  <a:schemeClr val="tx2"/>
                </a:solidFill>
              </a:rPr>
              <a:t>בעקבות שיעור הביולוגיה על מערכת החיסון צץ במוחה רעיון מבריק: היא תקים מערכת הגנה לחדר, המבוססת על שלושה קווים, בדיוק כמו מערכת החיסון. אם מערכת כזו טובה מספיק כדי למנוע מכל מזיקי הגוף להיכנס, אולי היא תהיה יעילה גם נגד האח הטורדני. </a:t>
            </a:r>
          </a:p>
          <a:p>
            <a:pPr eaLnBrk="1" hangingPunct="1">
              <a:defRPr/>
            </a:pPr>
            <a:endParaRPr lang="he-IL" sz="1800" u="sng" dirty="0" smtClean="0">
              <a:solidFill>
                <a:schemeClr val="tx2"/>
              </a:solidFill>
              <a:ea typeface="+mn-ea"/>
            </a:endParaRPr>
          </a:p>
          <a:p>
            <a:pPr eaLnBrk="1" hangingPunct="1">
              <a:defRPr/>
            </a:pPr>
            <a:r>
              <a:rPr lang="he-IL" sz="1800" u="sng" dirty="0" smtClean="0">
                <a:solidFill>
                  <a:schemeClr val="tx2"/>
                </a:solidFill>
                <a:ea typeface="+mn-ea"/>
              </a:rPr>
              <a:t>בקו </a:t>
            </a:r>
            <a:r>
              <a:rPr lang="he-IL" sz="1800" u="sng" dirty="0" smtClean="0">
                <a:solidFill>
                  <a:schemeClr val="tx2"/>
                </a:solidFill>
                <a:ea typeface="+mn-ea"/>
                <a:cs typeface="+mn-cs"/>
              </a:rPr>
              <a:t>ההגנה הראשון</a:t>
            </a:r>
            <a:r>
              <a:rPr lang="he-IL" sz="1800" dirty="0" smtClean="0">
                <a:solidFill>
                  <a:schemeClr val="tx2"/>
                </a:solidFill>
                <a:ea typeface="+mn-ea"/>
                <a:cs typeface="+mn-cs"/>
              </a:rPr>
              <a:t> שירה </a:t>
            </a:r>
            <a:r>
              <a:rPr lang="he-IL" sz="1800" dirty="0" smtClean="0">
                <a:solidFill>
                  <a:schemeClr val="tx2"/>
                </a:solidFill>
                <a:latin typeface="Times New Roman" pitchFamily="18" charset="0"/>
                <a:ea typeface="+mn-ea"/>
                <a:cs typeface="+mn-cs"/>
              </a:rPr>
              <a:t>הקפידה </a:t>
            </a:r>
            <a:r>
              <a:rPr lang="he-IL" sz="1800" dirty="0">
                <a:solidFill>
                  <a:schemeClr val="tx2"/>
                </a:solidFill>
                <a:latin typeface="Times New Roman" pitchFamily="18" charset="0"/>
                <a:ea typeface="+mn-ea"/>
                <a:cs typeface="+mn-cs"/>
              </a:rPr>
              <a:t>לסגור את </a:t>
            </a:r>
            <a:r>
              <a:rPr lang="he-IL" sz="1800" dirty="0" smtClean="0">
                <a:solidFill>
                  <a:schemeClr val="tx2"/>
                </a:solidFill>
                <a:latin typeface="Times New Roman" pitchFamily="18" charset="0"/>
                <a:ea typeface="+mn-ea"/>
                <a:cs typeface="+mn-cs"/>
              </a:rPr>
              <a:t>הדלת (</a:t>
            </a:r>
            <a:r>
              <a:rPr lang="he-IL" sz="1800" dirty="0" smtClean="0">
                <a:solidFill>
                  <a:schemeClr val="tx2"/>
                </a:solidFill>
                <a:ea typeface="+mn-ea"/>
                <a:cs typeface="+mn-cs"/>
              </a:rPr>
              <a:t>ב') = </a:t>
            </a:r>
          </a:p>
          <a:p>
            <a:pPr lvl="0" eaLnBrk="1" hangingPunct="1">
              <a:lnSpc>
                <a:spcPct val="150000"/>
              </a:lnSpc>
              <a:defRPr/>
            </a:pPr>
            <a:r>
              <a:rPr lang="he-IL" sz="1800" dirty="0" smtClean="0">
                <a:solidFill>
                  <a:schemeClr val="tx2"/>
                </a:solidFill>
                <a:ea typeface="+mn-ea"/>
                <a:cs typeface="+mn-cs"/>
              </a:rPr>
              <a:t>הקמת מחסום המונע את כניסת כל הגורמים </a:t>
            </a:r>
            <a:r>
              <a:rPr lang="he-IL" sz="1800" dirty="0" smtClean="0">
                <a:solidFill>
                  <a:schemeClr val="tx2"/>
                </a:solidFill>
                <a:ea typeface="+mn-ea"/>
              </a:rPr>
              <a:t>הזרים.</a:t>
            </a:r>
          </a:p>
          <a:p>
            <a:pPr lvl="0" eaLnBrk="1" hangingPunct="1">
              <a:lnSpc>
                <a:spcPct val="150000"/>
              </a:lnSpc>
              <a:defRPr/>
            </a:pPr>
            <a:endParaRPr lang="he-IL" sz="1800" dirty="0" smtClean="0">
              <a:solidFill>
                <a:schemeClr val="tx2"/>
              </a:solidFill>
              <a:ea typeface="+mn-ea"/>
            </a:endParaRPr>
          </a:p>
          <a:p>
            <a:pPr lvl="0" eaLnBrk="1" hangingPunct="1">
              <a:lnSpc>
                <a:spcPct val="150000"/>
              </a:lnSpc>
              <a:defRPr/>
            </a:pPr>
            <a:r>
              <a:rPr lang="he-IL" sz="1800" u="sng" dirty="0" smtClean="0">
                <a:solidFill>
                  <a:schemeClr val="tx2"/>
                </a:solidFill>
                <a:ea typeface="+mn-ea"/>
              </a:rPr>
              <a:t>בקו ההגנה </a:t>
            </a:r>
            <a:r>
              <a:rPr lang="he-IL" sz="1800" u="sng" dirty="0" smtClean="0">
                <a:solidFill>
                  <a:schemeClr val="tx2"/>
                </a:solidFill>
                <a:ea typeface="+mn-ea"/>
                <a:cs typeface="+mn-cs"/>
              </a:rPr>
              <a:t>השני</a:t>
            </a:r>
            <a:r>
              <a:rPr lang="he-IL" sz="1800" dirty="0" smtClean="0">
                <a:solidFill>
                  <a:schemeClr val="tx2"/>
                </a:solidFill>
                <a:ea typeface="+mn-ea"/>
                <a:cs typeface="+mn-cs"/>
              </a:rPr>
              <a:t> היא </a:t>
            </a:r>
            <a:r>
              <a:rPr lang="he-IL" sz="1800" dirty="0">
                <a:solidFill>
                  <a:schemeClr val="tx2"/>
                </a:solidFill>
                <a:latin typeface="Times New Roman" pitchFamily="18" charset="0"/>
                <a:ea typeface="+mn-ea"/>
                <a:cs typeface="+mn-cs"/>
              </a:rPr>
              <a:t>מיקמה קערה מלאה קמח, הקשורה בחוט לידית של </a:t>
            </a:r>
            <a:r>
              <a:rPr lang="he-IL" sz="1800" dirty="0" smtClean="0">
                <a:solidFill>
                  <a:schemeClr val="tx2"/>
                </a:solidFill>
                <a:latin typeface="Times New Roman" pitchFamily="18" charset="0"/>
                <a:ea typeface="+mn-ea"/>
                <a:cs typeface="+mn-cs"/>
              </a:rPr>
              <a:t>הדלת (א') = </a:t>
            </a:r>
            <a:r>
              <a:rPr lang="he-IL" sz="1800" dirty="0" smtClean="0">
                <a:solidFill>
                  <a:schemeClr val="tx2"/>
                </a:solidFill>
                <a:ea typeface="+mn-ea"/>
                <a:cs typeface="+mn-cs"/>
              </a:rPr>
              <a:t>הגנה לא</a:t>
            </a:r>
            <a:r>
              <a:rPr lang="he-IL" sz="1800" dirty="0" smtClean="0">
                <a:solidFill>
                  <a:schemeClr val="tx2"/>
                </a:solidFill>
                <a:latin typeface="Arial"/>
                <a:ea typeface="+mn-ea"/>
                <a:cs typeface="Arial"/>
              </a:rPr>
              <a:t>־</a:t>
            </a:r>
            <a:r>
              <a:rPr lang="he-IL" sz="1800" dirty="0" smtClean="0">
                <a:solidFill>
                  <a:schemeClr val="tx2"/>
                </a:solidFill>
                <a:ea typeface="+mn-ea"/>
                <a:cs typeface="+mn-cs"/>
              </a:rPr>
              <a:t>ייחודית מפני כל הגורמים שעברו את קו ההגנה </a:t>
            </a:r>
            <a:r>
              <a:rPr lang="he-IL" sz="1800" dirty="0" smtClean="0">
                <a:solidFill>
                  <a:schemeClr val="tx2"/>
                </a:solidFill>
                <a:ea typeface="+mn-ea"/>
              </a:rPr>
              <a:t>הראשון.</a:t>
            </a:r>
          </a:p>
          <a:p>
            <a:pPr marL="180975" lvl="0" indent="-180975" eaLnBrk="1" hangingPunct="1">
              <a:lnSpc>
                <a:spcPct val="150000"/>
              </a:lnSpc>
              <a:defRPr/>
            </a:pPr>
            <a:r>
              <a:rPr lang="he-IL" sz="1800" u="sng" dirty="0" smtClean="0">
                <a:solidFill>
                  <a:schemeClr val="tx2"/>
                </a:solidFill>
                <a:ea typeface="+mn-ea"/>
                <a:cs typeface="+mn-cs"/>
              </a:rPr>
              <a:t>ובקו ההגנה השלישי</a:t>
            </a:r>
            <a:r>
              <a:rPr lang="he-IL" sz="1800" dirty="0" smtClean="0">
                <a:solidFill>
                  <a:schemeClr val="tx2"/>
                </a:solidFill>
                <a:ea typeface="+mn-ea"/>
                <a:cs typeface="+mn-cs"/>
              </a:rPr>
              <a:t> היא </a:t>
            </a:r>
            <a:r>
              <a:rPr lang="he-IL" sz="1800" dirty="0" smtClean="0">
                <a:solidFill>
                  <a:schemeClr val="tx2"/>
                </a:solidFill>
                <a:latin typeface="Times New Roman" pitchFamily="18" charset="0"/>
                <a:ea typeface="+mn-ea"/>
                <a:cs typeface="+mn-cs"/>
              </a:rPr>
              <a:t>הציבה </a:t>
            </a:r>
            <a:r>
              <a:rPr lang="he-IL" sz="1800" dirty="0">
                <a:solidFill>
                  <a:schemeClr val="tx2"/>
                </a:solidFill>
                <a:latin typeface="Times New Roman" pitchFamily="18" charset="0"/>
                <a:ea typeface="+mn-ea"/>
                <a:cs typeface="+mn-cs"/>
              </a:rPr>
              <a:t>מטול כריות, המחובר לחיישן משקל, </a:t>
            </a:r>
            <a:r>
              <a:rPr lang="he-IL" sz="1800" dirty="0" smtClean="0">
                <a:solidFill>
                  <a:schemeClr val="tx2"/>
                </a:solidFill>
                <a:latin typeface="Times New Roman" pitchFamily="18" charset="0"/>
                <a:ea typeface="+mn-ea"/>
                <a:cs typeface="+mn-cs"/>
              </a:rPr>
              <a:t>המכוון</a:t>
            </a:r>
          </a:p>
          <a:p>
            <a:pPr marL="180975" lvl="0" indent="-180975" eaLnBrk="1" hangingPunct="1">
              <a:lnSpc>
                <a:spcPct val="150000"/>
              </a:lnSpc>
              <a:defRPr/>
            </a:pPr>
            <a:r>
              <a:rPr lang="he-IL" sz="1800" dirty="0" smtClean="0">
                <a:solidFill>
                  <a:schemeClr val="tx2"/>
                </a:solidFill>
                <a:latin typeface="Times New Roman" pitchFamily="18" charset="0"/>
                <a:ea typeface="+mn-ea"/>
                <a:cs typeface="+mn-cs"/>
              </a:rPr>
              <a:t>למשקלו </a:t>
            </a:r>
            <a:r>
              <a:rPr lang="he-IL" sz="1800" dirty="0">
                <a:solidFill>
                  <a:schemeClr val="tx2"/>
                </a:solidFill>
                <a:latin typeface="Times New Roman" pitchFamily="18" charset="0"/>
                <a:ea typeface="+mn-ea"/>
                <a:cs typeface="+mn-cs"/>
              </a:rPr>
              <a:t>המדויק של </a:t>
            </a:r>
            <a:r>
              <a:rPr lang="he-IL" sz="1800" dirty="0" smtClean="0">
                <a:solidFill>
                  <a:schemeClr val="tx2"/>
                </a:solidFill>
                <a:latin typeface="Times New Roman" pitchFamily="18" charset="0"/>
                <a:ea typeface="+mn-ea"/>
                <a:cs typeface="+mn-cs"/>
              </a:rPr>
              <a:t>האח (ב') = </a:t>
            </a:r>
            <a:r>
              <a:rPr lang="he-IL" sz="1800" dirty="0" smtClean="0">
                <a:solidFill>
                  <a:schemeClr val="tx2"/>
                </a:solidFill>
                <a:ea typeface="+mn-ea"/>
              </a:rPr>
              <a:t>תגובה ייחודית לגורם שאינו רצוי</a:t>
            </a:r>
          </a:p>
          <a:p>
            <a:pPr eaLnBrk="1" hangingPunct="1">
              <a:lnSpc>
                <a:spcPct val="150000"/>
              </a:lnSpc>
              <a:defRPr/>
            </a:pPr>
            <a:endParaRPr lang="he-IL" sz="1800" dirty="0" smtClean="0">
              <a:solidFill>
                <a:srgbClr val="1F497D"/>
              </a:solidFill>
              <a:ea typeface="+mn-ea"/>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22" name="TextBox 21"/>
          <p:cNvSpPr txBox="1"/>
          <p:nvPr/>
        </p:nvSpPr>
        <p:spPr>
          <a:xfrm>
            <a:off x="260350" y="419100"/>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a:t>
            </a:r>
          </a:p>
          <a:p>
            <a:pPr fontAlgn="auto">
              <a:spcBef>
                <a:spcPts val="0"/>
              </a:spcBef>
              <a:spcAft>
                <a:spcPts val="0"/>
              </a:spcAft>
              <a:defRPr/>
            </a:pPr>
            <a:r>
              <a:rPr lang="he-IL" sz="1800" kern="0" dirty="0">
                <a:solidFill>
                  <a:schemeClr val="tx2"/>
                </a:solidFill>
                <a:latin typeface="Arial" pitchFamily="34" charset="0"/>
                <a:cs typeface="Arial" pitchFamily="34" charset="0"/>
              </a:rPr>
              <a:t>בתמונה מסומנים מרכיבי הדם:  תאי דם אדומים, תאי דם לבנים ולוחיות דם. שניים מן המרכיבים מעורבים בתהליכי התגוננות הגוף מפני גורמי מחלות. ציינו אותם. </a:t>
            </a:r>
            <a:endParaRPr lang="he-IL" sz="1200" kern="0" dirty="0">
              <a:solidFill>
                <a:schemeClr val="tx2"/>
              </a:solidFill>
              <a:latin typeface="Arial"/>
              <a:cs typeface="Arial"/>
            </a:endParaRPr>
          </a:p>
        </p:txBody>
      </p:sp>
      <p:sp>
        <p:nvSpPr>
          <p:cNvPr id="16" name="Rectangle 12"/>
          <p:cNvSpPr/>
          <p:nvPr/>
        </p:nvSpPr>
        <p:spPr>
          <a:xfrm>
            <a:off x="514350" y="1628775"/>
            <a:ext cx="8215313" cy="9366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תאי הדם הלבנים ולוחיות הדם (הלוחיות מעורבות בקרישת הדם. סגירת פצעים בעזרת קרישה, מונעת חדירת גורמי מחלה דרכם).</a:t>
            </a:r>
          </a:p>
        </p:txBody>
      </p:sp>
      <p:sp>
        <p:nvSpPr>
          <p:cNvPr id="7"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EA24630-4D87-4AF3-8B90-BC07529CD69F}" type="slidenum">
              <a:rPr lang="he-IL" sz="1200" smtClean="0">
                <a:solidFill>
                  <a:prstClr val="white">
                    <a:lumMod val="75000"/>
                  </a:prstClr>
                </a:solidFill>
              </a:rPr>
              <a:pPr fontAlgn="base">
                <a:spcBef>
                  <a:spcPct val="0"/>
                </a:spcBef>
                <a:spcAft>
                  <a:spcPct val="0"/>
                </a:spcAft>
                <a:defRPr/>
              </a:pPr>
              <a:t>5</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אנטיגן</a:t>
            </a:r>
            <a:endParaRPr lang="he-IL" sz="1800" dirty="0" smtClean="0"/>
          </a:p>
        </p:txBody>
      </p:sp>
      <p:sp>
        <p:nvSpPr>
          <p:cNvPr id="104452" name="מלבן 1"/>
          <p:cNvSpPr>
            <a:spLocks noChangeArrowheads="1"/>
          </p:cNvSpPr>
          <p:nvPr/>
        </p:nvSpPr>
        <p:spPr bwMode="auto">
          <a:xfrm>
            <a:off x="230188" y="419100"/>
            <a:ext cx="844391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dirty="0">
                <a:solidFill>
                  <a:srgbClr val="FF6600"/>
                </a:solidFill>
                <a:latin typeface="Arial" pitchFamily="34" charset="0"/>
                <a:cs typeface="Calibri" pitchFamily="34" charset="0"/>
              </a:rPr>
              <a:t>אנטיגן</a:t>
            </a:r>
            <a:r>
              <a:rPr lang="he-IL" sz="1800" dirty="0">
                <a:solidFill>
                  <a:srgbClr val="000000"/>
                </a:solidFill>
                <a:latin typeface="Arial" pitchFamily="34" charset="0"/>
                <a:cs typeface="Calibri" pitchFamily="34" charset="0"/>
              </a:rPr>
              <a:t> הוא </a:t>
            </a:r>
            <a:r>
              <a:rPr lang="he-IL" sz="1800" dirty="0">
                <a:latin typeface="Arial" pitchFamily="34" charset="0"/>
                <a:cs typeface="Calibri" pitchFamily="34" charset="0"/>
              </a:rPr>
              <a:t>חומר או תאים זרים, החודרים לגוף וגורמים להפעלת המערכת החיסונית נגדם.</a:t>
            </a:r>
          </a:p>
          <a:p>
            <a:pPr>
              <a:lnSpc>
                <a:spcPct val="150000"/>
              </a:lnSpc>
            </a:pPr>
            <a:r>
              <a:rPr lang="he-IL" sz="1800" dirty="0">
                <a:latin typeface="Arial" pitchFamily="34" charset="0"/>
                <a:cs typeface="Arial" pitchFamily="34" charset="0"/>
              </a:rPr>
              <a:t>האנטיגנים* יכולים להיות:</a:t>
            </a:r>
          </a:p>
          <a:p>
            <a:pPr>
              <a:lnSpc>
                <a:spcPct val="150000"/>
              </a:lnSpc>
            </a:pPr>
            <a:r>
              <a:rPr lang="he-IL" sz="1800" dirty="0">
                <a:latin typeface="Arial" pitchFamily="34" charset="0"/>
                <a:cs typeface="Arial" pitchFamily="34" charset="0"/>
              </a:rPr>
              <a:t>חיידקים, וירוסים (נגיפים</a:t>
            </a:r>
            <a:r>
              <a:rPr lang="he-IL" sz="1800" dirty="0">
                <a:solidFill>
                  <a:srgbClr val="000000"/>
                </a:solidFill>
                <a:latin typeface="Arial" pitchFamily="34" charset="0"/>
                <a:cs typeface="Arial" pitchFamily="34" charset="0"/>
              </a:rPr>
              <a:t>), פטריות, ארס נחשים, ארס דבורים. </a:t>
            </a:r>
          </a:p>
        </p:txBody>
      </p:sp>
      <p:sp>
        <p:nvSpPr>
          <p:cNvPr id="104453" name="מלבן 1"/>
          <p:cNvSpPr>
            <a:spLocks noChangeArrowheads="1"/>
          </p:cNvSpPr>
          <p:nvPr/>
        </p:nvSpPr>
        <p:spPr bwMode="auto">
          <a:xfrm>
            <a:off x="4656138" y="4868863"/>
            <a:ext cx="1039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dirty="0">
                <a:solidFill>
                  <a:srgbClr val="000000"/>
                </a:solidFill>
                <a:latin typeface="Arial" pitchFamily="34" charset="0"/>
                <a:cs typeface="Calibri" pitchFamily="34" charset="0"/>
              </a:rPr>
              <a:t>חיידקים</a:t>
            </a:r>
            <a:endParaRPr lang="he-IL" sz="1800" dirty="0">
              <a:solidFill>
                <a:srgbClr val="000000"/>
              </a:solidFill>
              <a:latin typeface="Arial" pitchFamily="34" charset="0"/>
              <a:cs typeface="Arial" pitchFamily="34" charset="0"/>
            </a:endParaRPr>
          </a:p>
        </p:txBody>
      </p:sp>
      <p:sp>
        <p:nvSpPr>
          <p:cNvPr id="104454" name="מלבן 1"/>
          <p:cNvSpPr>
            <a:spLocks noChangeArrowheads="1"/>
          </p:cNvSpPr>
          <p:nvPr/>
        </p:nvSpPr>
        <p:spPr bwMode="auto">
          <a:xfrm>
            <a:off x="2671763" y="4714875"/>
            <a:ext cx="435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latin typeface="Calibri" pitchFamily="34" charset="0"/>
                <a:ea typeface="Calibri" pitchFamily="34" charset="0"/>
                <a:cs typeface="Arial" pitchFamily="34" charset="0"/>
              </a:rPr>
              <a:t>© Muntasir Alam (Muntasir du, Wikimedia commons)</a:t>
            </a:r>
          </a:p>
        </p:txBody>
      </p:sp>
      <p:pic>
        <p:nvPicPr>
          <p:cNvPr id="10445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2638" y="2236788"/>
            <a:ext cx="354647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6" name="מלבן 1"/>
          <p:cNvSpPr>
            <a:spLocks noChangeArrowheads="1"/>
          </p:cNvSpPr>
          <p:nvPr/>
        </p:nvSpPr>
        <p:spPr bwMode="auto">
          <a:xfrm>
            <a:off x="569913" y="5694363"/>
            <a:ext cx="7907337" cy="830262"/>
          </a:xfrm>
          <a:prstGeom prst="rect">
            <a:avLst/>
          </a:prstGeom>
          <a:noFill/>
          <a:ln w="9525">
            <a:noFill/>
            <a:miter lim="800000"/>
            <a:headEnd/>
            <a:tailEnd/>
          </a:ln>
        </p:spPr>
        <p:txBody>
          <a:bodyPr>
            <a:spAutoFit/>
          </a:bodyPr>
          <a:lstStyle/>
          <a:p>
            <a:pPr>
              <a:lnSpc>
                <a:spcPct val="150000"/>
              </a:lnSpc>
              <a:defRPr/>
            </a:pPr>
            <a:r>
              <a:rPr lang="he-IL" sz="1600" dirty="0">
                <a:solidFill>
                  <a:srgbClr val="000000"/>
                </a:solidFill>
                <a:latin typeface="Arial" pitchFamily="34" charset="0"/>
                <a:cs typeface="Arial" pitchFamily="34" charset="0"/>
              </a:rPr>
              <a:t>* למעשה, תגובת החיסון אינה מתבצעת נגד האנטיגן כולו אלא נגד אתרים ייחודיים שנמצאים </a:t>
            </a:r>
          </a:p>
          <a:p>
            <a:pPr marL="180975">
              <a:lnSpc>
                <a:spcPct val="150000"/>
              </a:lnSpc>
              <a:defRPr/>
            </a:pPr>
            <a:r>
              <a:rPr lang="he-IL" sz="1600" dirty="0">
                <a:solidFill>
                  <a:srgbClr val="000000"/>
                </a:solidFill>
                <a:latin typeface="Arial" pitchFamily="34" charset="0"/>
                <a:cs typeface="Arial" pitchFamily="34" charset="0"/>
              </a:rPr>
              <a:t>על פני האנטיגן.</a:t>
            </a:r>
          </a:p>
        </p:txBody>
      </p:sp>
      <p:sp>
        <p:nvSpPr>
          <p:cNvPr id="10"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0803C3-31A4-4AB1-9F54-B0CDA90B113F}" type="slidenum">
              <a:rPr lang="he-IL" sz="1200" smtClean="0">
                <a:solidFill>
                  <a:prstClr val="white">
                    <a:lumMod val="75000"/>
                  </a:prstClr>
                </a:solidFill>
              </a:rPr>
              <a:pPr fontAlgn="base">
                <a:spcBef>
                  <a:spcPct val="0"/>
                </a:spcBef>
                <a:spcAft>
                  <a:spcPct val="0"/>
                </a:spcAft>
                <a:defRPr/>
              </a:pPr>
              <a:t>6</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קווי ההגנה של הגוף</a:t>
            </a:r>
            <a:endParaRPr lang="he-IL" sz="1800" dirty="0" smtClean="0">
              <a:solidFill>
                <a:schemeClr val="accent6">
                  <a:lumMod val="50000"/>
                  <a:lumOff val="50000"/>
                </a:schemeClr>
              </a:solidFill>
            </a:endParaRPr>
          </a:p>
        </p:txBody>
      </p:sp>
      <p:sp>
        <p:nvSpPr>
          <p:cNvPr id="9" name="מלבן 8"/>
          <p:cNvSpPr/>
          <p:nvPr/>
        </p:nvSpPr>
        <p:spPr>
          <a:xfrm>
            <a:off x="231775" y="392113"/>
            <a:ext cx="8443913" cy="507831"/>
          </a:xfrm>
          <a:prstGeom prst="rect">
            <a:avLst/>
          </a:prstGeom>
        </p:spPr>
        <p:txBody>
          <a:bodyPr>
            <a:spAutoFit/>
          </a:bodyPr>
          <a:lstStyle/>
          <a:p>
            <a:pPr>
              <a:lnSpc>
                <a:spcPct val="150000"/>
              </a:lnSpc>
              <a:defRPr/>
            </a:pPr>
            <a:r>
              <a:rPr lang="he-IL" sz="1800" dirty="0">
                <a:solidFill>
                  <a:srgbClr val="000000"/>
                </a:solidFill>
                <a:latin typeface="Arial" pitchFamily="34" charset="0"/>
                <a:ea typeface="+mn-ea"/>
                <a:cs typeface="Arial"/>
              </a:rPr>
              <a:t>אפשר לחלק את מערך ההגנה של הגוף לשלושה </a:t>
            </a:r>
            <a:r>
              <a:rPr lang="he-IL" sz="1800" dirty="0" smtClean="0">
                <a:solidFill>
                  <a:srgbClr val="000000"/>
                </a:solidFill>
                <a:latin typeface="Arial" pitchFamily="34" charset="0"/>
                <a:ea typeface="+mn-ea"/>
                <a:cs typeface="Arial"/>
              </a:rPr>
              <a:t>חלקים (נפרט עליהם בהמשך המצגת):</a:t>
            </a:r>
            <a:endParaRPr lang="he-IL" sz="1800" dirty="0">
              <a:solidFill>
                <a:srgbClr val="000000"/>
              </a:solidFill>
              <a:latin typeface="Arial" pitchFamily="34" charset="0"/>
              <a:ea typeface="+mn-ea"/>
              <a:cs typeface="Arial"/>
            </a:endParaRPr>
          </a:p>
        </p:txBody>
      </p:sp>
      <p:sp>
        <p:nvSpPr>
          <p:cNvPr id="10" name="Slide Number Placeholder 8"/>
          <p:cNvSpPr>
            <a:spLocks noGrp="1"/>
          </p:cNvSpPr>
          <p:nvPr>
            <p:ph type="sldNum" sz="quarter" idx="12"/>
          </p:nvPr>
        </p:nvSpPr>
        <p:spPr bwMode="auto">
          <a:xfrm>
            <a:off x="10795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84740C-1CB8-4811-861D-1E8C2C919A1A}" type="slidenum">
              <a:rPr lang="he-IL" sz="1200" smtClean="0">
                <a:solidFill>
                  <a:prstClr val="white">
                    <a:lumMod val="75000"/>
                  </a:prstClr>
                </a:solidFill>
              </a:rPr>
              <a:pPr fontAlgn="base">
                <a:spcBef>
                  <a:spcPct val="0"/>
                </a:spcBef>
                <a:spcAft>
                  <a:spcPct val="0"/>
                </a:spcAft>
                <a:defRPr/>
              </a:pPr>
              <a:t>7</a:t>
            </a:fld>
            <a:endParaRPr lang="he-IL" sz="1200" dirty="0" smtClean="0">
              <a:solidFill>
                <a:prstClr val="white">
                  <a:lumMod val="75000"/>
                </a:prstClr>
              </a:solidFill>
            </a:endParaRPr>
          </a:p>
        </p:txBody>
      </p:sp>
      <p:grpSp>
        <p:nvGrpSpPr>
          <p:cNvPr id="16" name="קבוצה 15"/>
          <p:cNvGrpSpPr/>
          <p:nvPr/>
        </p:nvGrpSpPr>
        <p:grpSpPr>
          <a:xfrm>
            <a:off x="394468" y="836711"/>
            <a:ext cx="8301814" cy="1764288"/>
            <a:chOff x="394468" y="836711"/>
            <a:chExt cx="8301814" cy="1764288"/>
          </a:xfrm>
        </p:grpSpPr>
        <p:grpSp>
          <p:nvGrpSpPr>
            <p:cNvPr id="5" name="קבוצה 4"/>
            <p:cNvGrpSpPr/>
            <p:nvPr/>
          </p:nvGrpSpPr>
          <p:grpSpPr>
            <a:xfrm>
              <a:off x="394468" y="836711"/>
              <a:ext cx="8301814" cy="1764288"/>
              <a:chOff x="165100" y="1183097"/>
              <a:chExt cx="8301814" cy="1764288"/>
            </a:xfrm>
          </p:grpSpPr>
          <p:sp>
            <p:nvSpPr>
              <p:cNvPr id="11" name="מלבן 10"/>
              <p:cNvSpPr/>
              <p:nvPr/>
            </p:nvSpPr>
            <p:spPr>
              <a:xfrm>
                <a:off x="165100" y="1183097"/>
                <a:ext cx="8281988" cy="1764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endParaRPr lang="he-IL" sz="1800" u="sng" dirty="0">
                  <a:solidFill>
                    <a:srgbClr val="FF6600"/>
                  </a:solidFill>
                </a:endParaRPr>
              </a:p>
            </p:txBody>
          </p:sp>
          <p:sp>
            <p:nvSpPr>
              <p:cNvPr id="2" name="מלבן 1"/>
              <p:cNvSpPr/>
              <p:nvPr/>
            </p:nvSpPr>
            <p:spPr>
              <a:xfrm>
                <a:off x="1014594" y="1193059"/>
                <a:ext cx="7452320" cy="1754326"/>
              </a:xfrm>
              <a:prstGeom prst="rect">
                <a:avLst/>
              </a:prstGeom>
            </p:spPr>
            <p:txBody>
              <a:bodyPr wrap="square">
                <a:spAutoFit/>
              </a:bodyPr>
              <a:lstStyle/>
              <a:p>
                <a:pPr algn="ctr">
                  <a:defRPr/>
                </a:pPr>
                <a:r>
                  <a:rPr lang="he-IL" sz="1800" u="sng" dirty="0">
                    <a:solidFill>
                      <a:srgbClr val="FF6600"/>
                    </a:solidFill>
                    <a:latin typeface="Arial"/>
                    <a:ea typeface="+mn-ea"/>
                    <a:cs typeface="Arial"/>
                  </a:rPr>
                  <a:t>קו ההגנה הראשון</a:t>
                </a:r>
                <a:r>
                  <a:rPr lang="he-IL" sz="1800" dirty="0">
                    <a:solidFill>
                      <a:srgbClr val="FF6600"/>
                    </a:solidFill>
                    <a:latin typeface="Arial"/>
                    <a:ea typeface="+mn-ea"/>
                    <a:cs typeface="Arial"/>
                  </a:rPr>
                  <a:t> </a:t>
                </a:r>
              </a:p>
              <a:p>
                <a:pPr>
                  <a:defRPr/>
                </a:pPr>
                <a:r>
                  <a:rPr lang="he-IL" sz="1800" dirty="0">
                    <a:solidFill>
                      <a:prstClr val="black"/>
                    </a:solidFill>
                    <a:latin typeface="Arial"/>
                    <a:ea typeface="+mn-ea"/>
                    <a:cs typeface="Arial"/>
                  </a:rPr>
                  <a:t>העור וההגנות על פתחי הגוף (כגון: דמעות, ריסים בקנה הנשימה וחומציות </a:t>
                </a:r>
                <a:endParaRPr lang="he-IL" sz="1800" dirty="0" smtClean="0">
                  <a:solidFill>
                    <a:prstClr val="black"/>
                  </a:solidFill>
                  <a:latin typeface="Arial"/>
                  <a:ea typeface="+mn-ea"/>
                  <a:cs typeface="Arial"/>
                </a:endParaRPr>
              </a:p>
              <a:p>
                <a:pPr>
                  <a:defRPr/>
                </a:pPr>
                <a:r>
                  <a:rPr lang="he-IL" sz="1800" dirty="0" smtClean="0">
                    <a:solidFill>
                      <a:prstClr val="black"/>
                    </a:solidFill>
                    <a:latin typeface="Arial"/>
                    <a:ea typeface="+mn-ea"/>
                    <a:cs typeface="Arial"/>
                  </a:rPr>
                  <a:t>בקיבה). העור </a:t>
                </a:r>
                <a:r>
                  <a:rPr lang="he-IL" sz="1800" dirty="0">
                    <a:solidFill>
                      <a:prstClr val="black"/>
                    </a:solidFill>
                    <a:latin typeface="Arial"/>
                    <a:ea typeface="+mn-ea"/>
                    <a:cs typeface="Arial"/>
                  </a:rPr>
                  <a:t>הוא מחסום יעיל ביותר. רובם המוחלט של הגורמים הזרים </a:t>
                </a:r>
                <a:endParaRPr lang="he-IL" sz="1800" dirty="0" smtClean="0">
                  <a:solidFill>
                    <a:prstClr val="black"/>
                  </a:solidFill>
                  <a:latin typeface="Arial"/>
                  <a:ea typeface="+mn-ea"/>
                  <a:cs typeface="Arial"/>
                </a:endParaRPr>
              </a:p>
              <a:p>
                <a:pPr>
                  <a:defRPr/>
                </a:pPr>
                <a:r>
                  <a:rPr lang="he-IL" sz="1800" dirty="0" smtClean="0">
                    <a:solidFill>
                      <a:prstClr val="black"/>
                    </a:solidFill>
                    <a:latin typeface="Arial"/>
                    <a:ea typeface="+mn-ea"/>
                    <a:cs typeface="Arial"/>
                  </a:rPr>
                  <a:t>כלל אינם </a:t>
                </a:r>
                <a:r>
                  <a:rPr lang="he-IL" sz="1800" dirty="0">
                    <a:solidFill>
                      <a:prstClr val="black"/>
                    </a:solidFill>
                    <a:latin typeface="Arial"/>
                    <a:ea typeface="+mn-ea"/>
                    <a:cs typeface="Arial"/>
                  </a:rPr>
                  <a:t>נכנסים לגוף</a:t>
                </a:r>
                <a:r>
                  <a:rPr lang="he-IL" sz="1800" dirty="0">
                    <a:latin typeface="Arial"/>
                    <a:ea typeface="+mn-ea"/>
                    <a:cs typeface="Arial"/>
                  </a:rPr>
                  <a:t>. </a:t>
                </a:r>
                <a:r>
                  <a:rPr lang="he-IL" sz="1800" dirty="0" smtClean="0">
                    <a:latin typeface="Arial"/>
                    <a:ea typeface="+mn-ea"/>
                    <a:cs typeface="Arial"/>
                  </a:rPr>
                  <a:t>ואולם פתחי הגוף הם נקודות תורפה, שכן רוב </a:t>
                </a:r>
                <a:r>
                  <a:rPr lang="he-IL" sz="1800" dirty="0">
                    <a:latin typeface="Arial"/>
                    <a:ea typeface="+mn-ea"/>
                    <a:cs typeface="Arial"/>
                  </a:rPr>
                  <a:t>גורמי </a:t>
                </a:r>
                <a:endParaRPr lang="he-IL" sz="1800" dirty="0" smtClean="0">
                  <a:latin typeface="Arial"/>
                  <a:ea typeface="+mn-ea"/>
                  <a:cs typeface="Arial"/>
                </a:endParaRPr>
              </a:p>
              <a:p>
                <a:pPr>
                  <a:defRPr/>
                </a:pPr>
                <a:r>
                  <a:rPr lang="he-IL" sz="1800" dirty="0" smtClean="0">
                    <a:latin typeface="Arial"/>
                    <a:ea typeface="+mn-ea"/>
                    <a:cs typeface="Arial"/>
                  </a:rPr>
                  <a:t>המחלה חודרים </a:t>
                </a:r>
                <a:r>
                  <a:rPr lang="he-IL" sz="1800" dirty="0">
                    <a:latin typeface="Arial"/>
                    <a:ea typeface="+mn-ea"/>
                    <a:cs typeface="Arial"/>
                  </a:rPr>
                  <a:t>דרכם. </a:t>
                </a:r>
              </a:p>
              <a:p>
                <a:pPr>
                  <a:defRPr/>
                </a:pPr>
                <a:r>
                  <a:rPr lang="he-IL" sz="1800" dirty="0" smtClean="0">
                    <a:latin typeface="Arial"/>
                    <a:ea typeface="+mn-ea"/>
                    <a:cs typeface="Arial"/>
                  </a:rPr>
                  <a:t>קווי ההגנה </a:t>
                </a:r>
                <a:r>
                  <a:rPr lang="he-IL" sz="1800" dirty="0">
                    <a:latin typeface="Arial"/>
                    <a:ea typeface="+mn-ea"/>
                    <a:cs typeface="Arial"/>
                  </a:rPr>
                  <a:t>השני </a:t>
                </a:r>
                <a:r>
                  <a:rPr lang="he-IL" sz="1800" dirty="0" smtClean="0">
                    <a:latin typeface="Arial"/>
                    <a:ea typeface="+mn-ea"/>
                    <a:cs typeface="Arial"/>
                  </a:rPr>
                  <a:t>והשלישי מופעלים נגד הגורמים הזרים שמצליחים לחדור לגוף.</a:t>
                </a:r>
                <a:endParaRPr lang="he-IL" sz="1800" dirty="0">
                  <a:latin typeface="Arial"/>
                  <a:ea typeface="+mn-ea"/>
                  <a:cs typeface="Arial"/>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498" y="1052736"/>
              <a:ext cx="1299346" cy="10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קבוצה 11"/>
          <p:cNvGrpSpPr/>
          <p:nvPr/>
        </p:nvGrpSpPr>
        <p:grpSpPr>
          <a:xfrm>
            <a:off x="394468" y="2682240"/>
            <a:ext cx="8300270" cy="2169825"/>
            <a:chOff x="394468" y="2564904"/>
            <a:chExt cx="8300270" cy="2169825"/>
          </a:xfrm>
        </p:grpSpPr>
        <p:sp>
          <p:nvSpPr>
            <p:cNvPr id="7" name="מלבן 6"/>
            <p:cNvSpPr/>
            <p:nvPr/>
          </p:nvSpPr>
          <p:spPr>
            <a:xfrm>
              <a:off x="412750" y="2564904"/>
              <a:ext cx="8281988" cy="2169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endParaRPr lang="he-IL" sz="1800" u="sng" dirty="0">
                <a:solidFill>
                  <a:srgbClr val="FF6600"/>
                </a:solidFill>
              </a:endParaRPr>
            </a:p>
            <a:p>
              <a:pPr algn="ctr">
                <a:lnSpc>
                  <a:spcPct val="150000"/>
                </a:lnSpc>
                <a:defRPr/>
              </a:pPr>
              <a:endParaRPr lang="he-IL" sz="1800" u="sng" dirty="0">
                <a:solidFill>
                  <a:srgbClr val="FF6600"/>
                </a:solidFill>
              </a:endParaRPr>
            </a:p>
            <a:p>
              <a:pPr>
                <a:lnSpc>
                  <a:spcPct val="150000"/>
                </a:lnSpc>
                <a:defRPr/>
              </a:pPr>
              <a:endParaRPr lang="he-IL" sz="1800" dirty="0">
                <a:solidFill>
                  <a:srgbClr val="000000"/>
                </a:solidFill>
              </a:endParaRPr>
            </a:p>
            <a:p>
              <a:pPr>
                <a:lnSpc>
                  <a:spcPct val="150000"/>
                </a:lnSpc>
                <a:defRPr/>
              </a:pPr>
              <a:r>
                <a:rPr lang="he-IL" sz="1800" dirty="0">
                  <a:solidFill>
                    <a:srgbClr val="000000"/>
                  </a:solidFill>
                </a:rPr>
                <a:t> </a:t>
              </a:r>
              <a:endParaRPr lang="he-IL" sz="1800" dirty="0">
                <a:solidFill>
                  <a:srgbClr val="FF6600"/>
                </a:solidFill>
              </a:endParaRPr>
            </a:p>
          </p:txBody>
        </p:sp>
        <p:sp>
          <p:nvSpPr>
            <p:cNvPr id="3" name="מלבן 2"/>
            <p:cNvSpPr/>
            <p:nvPr/>
          </p:nvSpPr>
          <p:spPr>
            <a:xfrm>
              <a:off x="394468" y="2581999"/>
              <a:ext cx="8281988" cy="1754326"/>
            </a:xfrm>
            <a:prstGeom prst="rect">
              <a:avLst/>
            </a:prstGeom>
          </p:spPr>
          <p:txBody>
            <a:bodyPr wrap="square">
              <a:spAutoFit/>
            </a:bodyPr>
            <a:lstStyle/>
            <a:p>
              <a:pPr lvl="0" algn="ctr">
                <a:lnSpc>
                  <a:spcPct val="150000"/>
                </a:lnSpc>
                <a:defRPr/>
              </a:pPr>
              <a:r>
                <a:rPr lang="he-IL" sz="1800" u="sng" dirty="0">
                  <a:solidFill>
                    <a:srgbClr val="FF6600"/>
                  </a:solidFill>
                  <a:latin typeface="Arial"/>
                  <a:ea typeface="+mn-ea"/>
                  <a:cs typeface="Arial"/>
                </a:rPr>
                <a:t>קו ההגנה השני</a:t>
              </a:r>
              <a:endParaRPr lang="he-IL" sz="1800" dirty="0">
                <a:solidFill>
                  <a:srgbClr val="000000"/>
                </a:solidFill>
                <a:latin typeface="Arial"/>
                <a:ea typeface="+mn-ea"/>
                <a:cs typeface="Arial"/>
              </a:endParaRPr>
            </a:p>
            <a:p>
              <a:pPr lvl="0">
                <a:lnSpc>
                  <a:spcPct val="150000"/>
                </a:lnSpc>
                <a:defRPr/>
              </a:pPr>
              <a:r>
                <a:rPr lang="he-IL" sz="1800" dirty="0" smtClean="0">
                  <a:latin typeface="Arial"/>
                  <a:ea typeface="+mn-ea"/>
                  <a:cs typeface="Arial"/>
                </a:rPr>
                <a:t>בקו </a:t>
              </a:r>
              <a:r>
                <a:rPr lang="he-IL" sz="1800" dirty="0">
                  <a:latin typeface="Arial"/>
                  <a:ea typeface="+mn-ea"/>
                  <a:cs typeface="Arial"/>
                </a:rPr>
                <a:t>ההגנה השני </a:t>
              </a:r>
              <a:r>
                <a:rPr lang="he-IL" sz="1800" dirty="0" smtClean="0">
                  <a:latin typeface="Arial"/>
                  <a:ea typeface="+mn-ea"/>
                  <a:cs typeface="Arial"/>
                </a:rPr>
                <a:t>משתתפים תאי דם לבנים (בעיקר פגוציטים) שמגיעים </a:t>
              </a:r>
            </a:p>
            <a:p>
              <a:pPr lvl="0">
                <a:lnSpc>
                  <a:spcPct val="150000"/>
                </a:lnSpc>
                <a:defRPr/>
              </a:pPr>
              <a:r>
                <a:rPr lang="he-IL" sz="1800" dirty="0" smtClean="0">
                  <a:latin typeface="Arial"/>
                  <a:ea typeface="+mn-ea"/>
                  <a:cs typeface="Arial"/>
                </a:rPr>
                <a:t>למקום שנפגע בעקבות פלישה של גורם זר. המנגנון העיקרי הוא תגובת </a:t>
              </a:r>
            </a:p>
            <a:p>
              <a:pPr lvl="0">
                <a:lnSpc>
                  <a:spcPct val="150000"/>
                </a:lnSpc>
                <a:defRPr/>
              </a:pPr>
              <a:r>
                <a:rPr lang="he-IL" sz="1800" dirty="0" smtClean="0">
                  <a:latin typeface="Arial"/>
                  <a:ea typeface="+mn-ea"/>
                  <a:cs typeface="Arial"/>
                </a:rPr>
                <a:t>דלקת, שמתרחשת במקום החדירה בלבד.</a:t>
              </a:r>
            </a:p>
          </p:txBody>
        </p:sp>
        <p:grpSp>
          <p:nvGrpSpPr>
            <p:cNvPr id="13" name="קבוצה 1"/>
            <p:cNvGrpSpPr>
              <a:grpSpLocks/>
            </p:cNvGrpSpPr>
            <p:nvPr/>
          </p:nvGrpSpPr>
          <p:grpSpPr bwMode="auto">
            <a:xfrm>
              <a:off x="548370" y="2780927"/>
              <a:ext cx="2030236" cy="1489088"/>
              <a:chOff x="238704" y="3215107"/>
              <a:chExt cx="2030219" cy="1489021"/>
            </a:xfrm>
          </p:grpSpPr>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515" y="3485763"/>
                <a:ext cx="1273603" cy="121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מלבן 1"/>
              <p:cNvSpPr>
                <a:spLocks noChangeArrowheads="1"/>
              </p:cNvSpPr>
              <p:nvPr/>
            </p:nvSpPr>
            <p:spPr bwMode="auto">
              <a:xfrm>
                <a:off x="238704" y="3215107"/>
                <a:ext cx="2030219" cy="2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800" dirty="0">
                    <a:latin typeface="Calibri" pitchFamily="34" charset="0"/>
                    <a:ea typeface="Calibri" pitchFamily="34" charset="0"/>
                    <a:cs typeface="Arial" pitchFamily="34" charset="0"/>
                  </a:rPr>
                  <a:t>©  Arria Belli (Wikimedia commons</a:t>
                </a:r>
                <a:r>
                  <a:rPr lang="en-US" sz="1200" dirty="0">
                    <a:latin typeface="Calibri" pitchFamily="34" charset="0"/>
                    <a:ea typeface="Calibri" pitchFamily="34" charset="0"/>
                    <a:cs typeface="Arial" pitchFamily="34" charset="0"/>
                  </a:rPr>
                  <a:t>)</a:t>
                </a:r>
              </a:p>
            </p:txBody>
          </p:sp>
        </p:grpSp>
      </p:grpSp>
      <p:grpSp>
        <p:nvGrpSpPr>
          <p:cNvPr id="19" name="קבוצה 18"/>
          <p:cNvGrpSpPr/>
          <p:nvPr/>
        </p:nvGrpSpPr>
        <p:grpSpPr>
          <a:xfrm>
            <a:off x="376186" y="4969947"/>
            <a:ext cx="8320096" cy="1771421"/>
            <a:chOff x="394468" y="2564904"/>
            <a:chExt cx="8320096" cy="1771421"/>
          </a:xfrm>
        </p:grpSpPr>
        <p:sp>
          <p:nvSpPr>
            <p:cNvPr id="20" name="מלבן 19"/>
            <p:cNvSpPr/>
            <p:nvPr/>
          </p:nvSpPr>
          <p:spPr>
            <a:xfrm>
              <a:off x="412750" y="2564904"/>
              <a:ext cx="8281988" cy="1771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endParaRPr lang="he-IL" sz="1800" u="sng" dirty="0">
                <a:solidFill>
                  <a:srgbClr val="FF6600"/>
                </a:solidFill>
              </a:endParaRPr>
            </a:p>
            <a:p>
              <a:pPr algn="ctr">
                <a:lnSpc>
                  <a:spcPct val="150000"/>
                </a:lnSpc>
                <a:defRPr/>
              </a:pPr>
              <a:endParaRPr lang="he-IL" sz="1800" u="sng" dirty="0">
                <a:solidFill>
                  <a:srgbClr val="FF6600"/>
                </a:solidFill>
              </a:endParaRPr>
            </a:p>
            <a:p>
              <a:pPr>
                <a:lnSpc>
                  <a:spcPct val="150000"/>
                </a:lnSpc>
                <a:defRPr/>
              </a:pPr>
              <a:endParaRPr lang="he-IL" sz="1800" dirty="0">
                <a:solidFill>
                  <a:srgbClr val="000000"/>
                </a:solidFill>
              </a:endParaRPr>
            </a:p>
            <a:p>
              <a:pPr>
                <a:lnSpc>
                  <a:spcPct val="150000"/>
                </a:lnSpc>
                <a:defRPr/>
              </a:pPr>
              <a:r>
                <a:rPr lang="he-IL" sz="1800" dirty="0">
                  <a:solidFill>
                    <a:srgbClr val="000000"/>
                  </a:solidFill>
                </a:rPr>
                <a:t> </a:t>
              </a:r>
              <a:endParaRPr lang="he-IL" sz="1800" dirty="0">
                <a:solidFill>
                  <a:srgbClr val="FF6600"/>
                </a:solidFill>
              </a:endParaRPr>
            </a:p>
          </p:txBody>
        </p:sp>
        <p:sp>
          <p:nvSpPr>
            <p:cNvPr id="21" name="מלבן 20"/>
            <p:cNvSpPr/>
            <p:nvPr/>
          </p:nvSpPr>
          <p:spPr>
            <a:xfrm>
              <a:off x="394468" y="2581999"/>
              <a:ext cx="8320096" cy="1754326"/>
            </a:xfrm>
            <a:prstGeom prst="rect">
              <a:avLst/>
            </a:prstGeom>
          </p:spPr>
          <p:txBody>
            <a:bodyPr wrap="square">
              <a:spAutoFit/>
            </a:bodyPr>
            <a:lstStyle/>
            <a:p>
              <a:pPr lvl="0" algn="ctr">
                <a:lnSpc>
                  <a:spcPct val="150000"/>
                </a:lnSpc>
                <a:defRPr/>
              </a:pPr>
              <a:r>
                <a:rPr lang="he-IL" sz="1800" u="sng" dirty="0">
                  <a:solidFill>
                    <a:srgbClr val="FF6600"/>
                  </a:solidFill>
                  <a:latin typeface="Arial"/>
                  <a:ea typeface="+mn-ea"/>
                  <a:cs typeface="Arial"/>
                </a:rPr>
                <a:t>קו ההגנה </a:t>
              </a:r>
              <a:r>
                <a:rPr lang="he-IL" sz="1800" u="sng" dirty="0" smtClean="0">
                  <a:solidFill>
                    <a:srgbClr val="FF6600"/>
                  </a:solidFill>
                  <a:latin typeface="Arial"/>
                  <a:ea typeface="+mn-ea"/>
                  <a:cs typeface="Arial"/>
                </a:rPr>
                <a:t>השלישי</a:t>
              </a:r>
              <a:endParaRPr lang="he-IL" sz="1800" dirty="0">
                <a:solidFill>
                  <a:srgbClr val="000000"/>
                </a:solidFill>
                <a:latin typeface="Arial"/>
                <a:ea typeface="+mn-ea"/>
                <a:cs typeface="Arial"/>
              </a:endParaRPr>
            </a:p>
            <a:p>
              <a:pPr>
                <a:lnSpc>
                  <a:spcPct val="150000"/>
                </a:lnSpc>
                <a:defRPr/>
              </a:pPr>
              <a:r>
                <a:rPr lang="he-IL" sz="1800" dirty="0" smtClean="0">
                  <a:latin typeface="Arial"/>
                  <a:ea typeface="+mn-ea"/>
                  <a:cs typeface="Arial"/>
                </a:rPr>
                <a:t>בקו </a:t>
              </a:r>
              <a:r>
                <a:rPr lang="he-IL" sz="1800" dirty="0">
                  <a:latin typeface="Arial"/>
                  <a:ea typeface="+mn-ea"/>
                  <a:cs typeface="Arial"/>
                </a:rPr>
                <a:t>ההגנה </a:t>
              </a:r>
              <a:r>
                <a:rPr lang="he-IL" sz="1800" dirty="0" smtClean="0">
                  <a:latin typeface="Arial"/>
                  <a:ea typeface="+mn-ea"/>
                  <a:cs typeface="Arial"/>
                </a:rPr>
                <a:t>השלישי משתתפים תאי דם לבנים מסוגים שונים (לימפוציטים). תאים אלו הם בעלי יכולת הבחנה בין הפולשים השונים והם מגיבים תגובה ייחודית נגד כל פולש. בדרך כלל התגובה מתרחשת בכל הגוף ולא רק במקום שנפגע.</a:t>
              </a:r>
              <a:endParaRPr lang="he-IL" sz="1800" dirty="0">
                <a:latin typeface="Arial"/>
                <a:ea typeface="+mn-ea"/>
                <a:cs typeface="Arial"/>
              </a:endParaRPr>
            </a:p>
          </p:txBody>
        </p:sp>
      </p:grpSp>
      <p:sp>
        <p:nvSpPr>
          <p:cNvPr id="17" name="מלבן 16"/>
          <p:cNvSpPr/>
          <p:nvPr/>
        </p:nvSpPr>
        <p:spPr>
          <a:xfrm>
            <a:off x="361800" y="4335487"/>
            <a:ext cx="2403377" cy="461665"/>
          </a:xfrm>
          <a:prstGeom prst="rect">
            <a:avLst/>
          </a:prstGeom>
        </p:spPr>
        <p:txBody>
          <a:bodyPr wrap="square">
            <a:spAutoFit/>
          </a:bodyPr>
          <a:lstStyle/>
          <a:p>
            <a:pPr algn="ctr"/>
            <a:r>
              <a:rPr lang="he-IL" sz="1200" dirty="0" smtClean="0">
                <a:solidFill>
                  <a:srgbClr val="000000"/>
                </a:solidFill>
                <a:latin typeface="Arial"/>
                <a:ea typeface="+mn-ea"/>
                <a:cs typeface="Arial"/>
              </a:rPr>
              <a:t>תגובת הדלקת מתאפיינת</a:t>
            </a:r>
          </a:p>
          <a:p>
            <a:pPr algn="ctr"/>
            <a:r>
              <a:rPr lang="he-IL" sz="1200" dirty="0">
                <a:solidFill>
                  <a:srgbClr val="000000"/>
                </a:solidFill>
                <a:latin typeface="Arial"/>
                <a:ea typeface="+mn-ea"/>
                <a:cs typeface="Arial"/>
              </a:rPr>
              <a:t>ב</a:t>
            </a:r>
            <a:r>
              <a:rPr lang="he-IL" sz="1200" dirty="0" smtClean="0">
                <a:solidFill>
                  <a:srgbClr val="000000"/>
                </a:solidFill>
                <a:latin typeface="Arial"/>
                <a:ea typeface="+mn-ea"/>
                <a:cs typeface="Arial"/>
              </a:rPr>
              <a:t>אדמימות ונפיחות של האזור הפגוע</a:t>
            </a:r>
            <a:endParaRPr lang="he-IL" sz="1200" dirty="0"/>
          </a:p>
        </p:txBody>
      </p:sp>
      <p:sp>
        <p:nvSpPr>
          <p:cNvPr id="22" name="מלבן 21"/>
          <p:cNvSpPr/>
          <p:nvPr/>
        </p:nvSpPr>
        <p:spPr>
          <a:xfrm>
            <a:off x="548370" y="2040687"/>
            <a:ext cx="603177" cy="215444"/>
          </a:xfrm>
          <a:prstGeom prst="rect">
            <a:avLst/>
          </a:prstGeom>
        </p:spPr>
        <p:txBody>
          <a:bodyPr wrap="square">
            <a:spAutoFit/>
          </a:bodyPr>
          <a:lstStyle/>
          <a:p>
            <a:r>
              <a:rPr lang="he-IL" sz="800" dirty="0" smtClean="0">
                <a:solidFill>
                  <a:srgbClr val="000000"/>
                </a:solidFill>
                <a:latin typeface="Arial"/>
                <a:ea typeface="+mn-ea"/>
                <a:cs typeface="Arial"/>
              </a:rPr>
              <a:t>אורה בר</a:t>
            </a:r>
            <a:endParaRPr lang="he-IL" sz="800" dirty="0"/>
          </a:p>
        </p:txBody>
      </p:sp>
    </p:spTree>
    <p:extLst>
      <p:ext uri="{BB962C8B-B14F-4D97-AF65-F5344CB8AC3E}">
        <p14:creationId xmlns:p14="http://schemas.microsoft.com/office/powerpoint/2010/main" val="586403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rPr>
              <a:t>מנגנוני הגנה ייחודיים ולא</a:t>
            </a:r>
            <a:r>
              <a:rPr lang="he-IL" sz="1800" b="1" dirty="0" smtClean="0">
                <a:solidFill>
                  <a:srgbClr val="FF6600"/>
                </a:solidFill>
                <a:latin typeface="Arial"/>
                <a:cs typeface="Arial"/>
              </a:rPr>
              <a:t>־</a:t>
            </a:r>
            <a:r>
              <a:rPr lang="he-IL" sz="1800" b="1" dirty="0" smtClean="0">
                <a:solidFill>
                  <a:srgbClr val="FF6600"/>
                </a:solidFill>
              </a:rPr>
              <a:t>ייחודיים</a:t>
            </a:r>
            <a:endParaRPr lang="he-IL" sz="1800" dirty="0" smtClean="0"/>
          </a:p>
        </p:txBody>
      </p:sp>
      <p:sp>
        <p:nvSpPr>
          <p:cNvPr id="12"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8</a:t>
            </a:fld>
            <a:endParaRPr lang="he-IL" sz="1200" dirty="0" smtClean="0">
              <a:solidFill>
                <a:prstClr val="white">
                  <a:lumMod val="75000"/>
                </a:prstClr>
              </a:solidFill>
            </a:endParaRPr>
          </a:p>
        </p:txBody>
      </p:sp>
      <p:sp>
        <p:nvSpPr>
          <p:cNvPr id="3" name="מלבן 2"/>
          <p:cNvSpPr/>
          <p:nvPr/>
        </p:nvSpPr>
        <p:spPr>
          <a:xfrm>
            <a:off x="467544" y="548680"/>
            <a:ext cx="8244408" cy="4662815"/>
          </a:xfrm>
          <a:prstGeom prst="rect">
            <a:avLst/>
          </a:prstGeom>
        </p:spPr>
        <p:txBody>
          <a:bodyPr wrap="square">
            <a:spAutoFit/>
          </a:bodyPr>
          <a:lstStyle/>
          <a:p>
            <a:pPr lvl="0">
              <a:lnSpc>
                <a:spcPct val="150000"/>
              </a:lnSpc>
              <a:defRPr/>
            </a:pPr>
            <a:r>
              <a:rPr lang="he-IL" sz="1800" dirty="0">
                <a:solidFill>
                  <a:srgbClr val="000000"/>
                </a:solidFill>
                <a:latin typeface="Arial"/>
                <a:ea typeface="+mn-ea"/>
                <a:cs typeface="Arial"/>
              </a:rPr>
              <a:t>קווי ההגנה הראשון והשני פועלים </a:t>
            </a:r>
            <a:r>
              <a:rPr lang="he-IL" sz="1800" dirty="0">
                <a:solidFill>
                  <a:prstClr val="black"/>
                </a:solidFill>
                <a:latin typeface="Arial"/>
                <a:ea typeface="+mn-ea"/>
                <a:cs typeface="Arial"/>
              </a:rPr>
              <a:t>באותה הדרך נגד כל האנטיגנים הזרים. </a:t>
            </a:r>
            <a:r>
              <a:rPr lang="he-IL" sz="1800" dirty="0">
                <a:solidFill>
                  <a:srgbClr val="000000"/>
                </a:solidFill>
                <a:latin typeface="Arial"/>
                <a:ea typeface="+mn-ea"/>
                <a:cs typeface="Arial"/>
              </a:rPr>
              <a:t>הם אינם מבחינים בין האנטיגנים השונים, ולכן התגובה נקראת </a:t>
            </a:r>
            <a:r>
              <a:rPr lang="he-IL" sz="1800" dirty="0">
                <a:solidFill>
                  <a:srgbClr val="FF6600"/>
                </a:solidFill>
                <a:latin typeface="Arial"/>
                <a:ea typeface="+mn-ea"/>
                <a:cs typeface="Arial"/>
              </a:rPr>
              <a:t>תגובה לא־ייחודית</a:t>
            </a:r>
            <a:r>
              <a:rPr lang="he-IL" sz="1800" dirty="0" smtClean="0">
                <a:solidFill>
                  <a:srgbClr val="FF6600"/>
                </a:solidFill>
                <a:latin typeface="Arial"/>
                <a:ea typeface="+mn-ea"/>
                <a:cs typeface="Arial"/>
              </a:rPr>
              <a:t>. </a:t>
            </a:r>
          </a:p>
          <a:p>
            <a:pPr lvl="0">
              <a:lnSpc>
                <a:spcPct val="150000"/>
              </a:lnSpc>
              <a:defRPr/>
            </a:pPr>
            <a:endParaRPr lang="he-IL" sz="1800" dirty="0" smtClean="0">
              <a:latin typeface="Arial"/>
              <a:ea typeface="+mn-ea"/>
              <a:cs typeface="Arial"/>
            </a:endParaRPr>
          </a:p>
          <a:p>
            <a:pPr lvl="0">
              <a:lnSpc>
                <a:spcPct val="150000"/>
              </a:lnSpc>
              <a:defRPr/>
            </a:pPr>
            <a:r>
              <a:rPr lang="he-IL" sz="1800" dirty="0" smtClean="0">
                <a:latin typeface="Arial"/>
                <a:ea typeface="+mn-ea"/>
                <a:cs typeface="Arial"/>
              </a:rPr>
              <a:t>גם תהליך </a:t>
            </a:r>
            <a:r>
              <a:rPr lang="he-IL" sz="1800" dirty="0" smtClean="0">
                <a:solidFill>
                  <a:schemeClr val="accent3"/>
                </a:solidFill>
                <a:latin typeface="Arial"/>
                <a:ea typeface="+mn-ea"/>
                <a:cs typeface="Arial"/>
              </a:rPr>
              <a:t>קרישת הדם, </a:t>
            </a:r>
            <a:r>
              <a:rPr lang="he-IL" sz="1800" dirty="0" smtClean="0">
                <a:latin typeface="Arial"/>
                <a:ea typeface="+mn-ea"/>
                <a:cs typeface="Arial"/>
              </a:rPr>
              <a:t>הגורם לחסימת האזור נפגע </a:t>
            </a:r>
          </a:p>
          <a:p>
            <a:pPr lvl="0">
              <a:lnSpc>
                <a:spcPct val="150000"/>
              </a:lnSpc>
              <a:defRPr/>
            </a:pPr>
            <a:r>
              <a:rPr lang="he-IL" sz="1800" dirty="0" smtClean="0">
                <a:latin typeface="Arial"/>
                <a:ea typeface="+mn-ea"/>
                <a:cs typeface="Arial"/>
              </a:rPr>
              <a:t>ומונע חדירת עוד פולשים, הוא חלק ממנגנוני ההגנה הלא־ייחודיים. </a:t>
            </a:r>
          </a:p>
          <a:p>
            <a:pPr lvl="0">
              <a:lnSpc>
                <a:spcPct val="150000"/>
              </a:lnSpc>
              <a:defRPr/>
            </a:pPr>
            <a:endParaRPr lang="he-IL" sz="1800" dirty="0" smtClean="0">
              <a:latin typeface="Arial"/>
              <a:ea typeface="+mn-ea"/>
              <a:cs typeface="Arial"/>
            </a:endParaRPr>
          </a:p>
          <a:p>
            <a:pPr lvl="0">
              <a:lnSpc>
                <a:spcPct val="150000"/>
              </a:lnSpc>
              <a:defRPr/>
            </a:pPr>
            <a:endParaRPr lang="he-IL" sz="1800" dirty="0">
              <a:latin typeface="Arial"/>
              <a:ea typeface="+mn-ea"/>
              <a:cs typeface="Arial"/>
            </a:endParaRPr>
          </a:p>
          <a:p>
            <a:pPr lvl="0">
              <a:lnSpc>
                <a:spcPct val="150000"/>
              </a:lnSpc>
              <a:defRPr/>
            </a:pPr>
            <a:endParaRPr lang="he-IL" sz="1800" dirty="0" smtClean="0">
              <a:latin typeface="Arial"/>
              <a:ea typeface="+mn-ea"/>
              <a:cs typeface="Arial"/>
            </a:endParaRPr>
          </a:p>
          <a:p>
            <a:pPr lvl="0">
              <a:lnSpc>
                <a:spcPct val="150000"/>
              </a:lnSpc>
              <a:defRPr/>
            </a:pPr>
            <a:endParaRPr lang="he-IL" sz="1800" dirty="0">
              <a:latin typeface="Arial"/>
              <a:ea typeface="+mn-ea"/>
              <a:cs typeface="Arial"/>
            </a:endParaRPr>
          </a:p>
          <a:p>
            <a:pPr lvl="0">
              <a:lnSpc>
                <a:spcPct val="150000"/>
              </a:lnSpc>
              <a:defRPr/>
            </a:pPr>
            <a:r>
              <a:rPr lang="he-IL" sz="1800" dirty="0">
                <a:solidFill>
                  <a:prstClr val="black"/>
                </a:solidFill>
                <a:latin typeface="Arial"/>
                <a:ea typeface="+mn-ea"/>
                <a:cs typeface="Arial"/>
              </a:rPr>
              <a:t>לעומת זאת, תגובת קו ההגנה השלישי מבוססת על הבחנה בין סוגי הפולשים </a:t>
            </a:r>
            <a:r>
              <a:rPr lang="he-IL" sz="1800" dirty="0" smtClean="0">
                <a:solidFill>
                  <a:prstClr val="black"/>
                </a:solidFill>
                <a:latin typeface="Arial"/>
                <a:ea typeface="+mn-ea"/>
                <a:cs typeface="Arial"/>
              </a:rPr>
              <a:t>השונים </a:t>
            </a:r>
          </a:p>
          <a:p>
            <a:pPr lvl="0">
              <a:lnSpc>
                <a:spcPct val="150000"/>
              </a:lnSpc>
              <a:defRPr/>
            </a:pPr>
            <a:r>
              <a:rPr lang="he-IL" sz="1800" dirty="0" smtClean="0">
                <a:solidFill>
                  <a:prstClr val="black"/>
                </a:solidFill>
                <a:latin typeface="Arial"/>
                <a:ea typeface="+mn-ea"/>
                <a:cs typeface="Arial"/>
              </a:rPr>
              <a:t>ותגובה </a:t>
            </a:r>
            <a:r>
              <a:rPr lang="he-IL" sz="1800" dirty="0">
                <a:solidFill>
                  <a:prstClr val="black"/>
                </a:solidFill>
                <a:latin typeface="Arial"/>
                <a:ea typeface="+mn-ea"/>
                <a:cs typeface="Arial"/>
              </a:rPr>
              <a:t>ייחודית נגד כל אחד </a:t>
            </a:r>
            <a:r>
              <a:rPr lang="he-IL" sz="1800" dirty="0" smtClean="0">
                <a:solidFill>
                  <a:prstClr val="black"/>
                </a:solidFill>
                <a:latin typeface="Arial"/>
                <a:ea typeface="+mn-ea"/>
                <a:cs typeface="Arial"/>
              </a:rPr>
              <a:t>מהם, ולכן התגובה נקראת </a:t>
            </a:r>
            <a:r>
              <a:rPr lang="he-IL" sz="1800" dirty="0" smtClean="0">
                <a:solidFill>
                  <a:schemeClr val="accent3"/>
                </a:solidFill>
                <a:latin typeface="Arial"/>
                <a:ea typeface="+mn-ea"/>
                <a:cs typeface="Arial"/>
              </a:rPr>
              <a:t>תגובה ייחודית.</a:t>
            </a:r>
            <a:endParaRPr lang="he-IL" sz="1800" dirty="0">
              <a:solidFill>
                <a:schemeClr val="accent3"/>
              </a:solidFill>
              <a:latin typeface="Arial"/>
              <a:ea typeface="+mn-ea"/>
              <a:cs typeface="Arial"/>
            </a:endParaRPr>
          </a:p>
        </p:txBody>
      </p:sp>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905" y="1844824"/>
            <a:ext cx="1273614" cy="121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264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504" name="קבוצה 1"/>
          <p:cNvGrpSpPr>
            <a:grpSpLocks/>
          </p:cNvGrpSpPr>
          <p:nvPr/>
        </p:nvGrpSpPr>
        <p:grpSpPr bwMode="auto">
          <a:xfrm>
            <a:off x="234847" y="2875235"/>
            <a:ext cx="4432300" cy="3794125"/>
            <a:chOff x="4140200" y="2989263"/>
            <a:chExt cx="4432300" cy="3794125"/>
          </a:xfrm>
        </p:grpSpPr>
        <p:pic>
          <p:nvPicPr>
            <p:cNvPr id="10650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2989263"/>
              <a:ext cx="44323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8" name="מלבן 1"/>
            <p:cNvSpPr>
              <a:spLocks noChangeArrowheads="1"/>
            </p:cNvSpPr>
            <p:nvPr/>
          </p:nvSpPr>
          <p:spPr bwMode="auto">
            <a:xfrm>
              <a:off x="5634038" y="6507163"/>
              <a:ext cx="2324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Andrea Danti ©</a:t>
              </a:r>
              <a:endParaRPr lang="he-IL" sz="1200" dirty="0">
                <a:solidFill>
                  <a:prstClr val="black"/>
                </a:solidFill>
              </a:endParaRPr>
            </a:p>
          </p:txBody>
        </p:sp>
      </p:grpSp>
      <p:sp>
        <p:nvSpPr>
          <p:cNvPr id="4" name="Rectangle 3"/>
          <p:cNvSpPr/>
          <p:nvPr/>
        </p:nvSpPr>
        <p:spPr>
          <a:xfrm>
            <a:off x="231775" y="419100"/>
            <a:ext cx="8215313"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rPr>
              <a:t>קו ההגנה הראשון של הגוף – </a:t>
            </a:r>
            <a:r>
              <a:rPr lang="he-IL" sz="1800" b="1" dirty="0" smtClean="0">
                <a:solidFill>
                  <a:srgbClr val="FF6600"/>
                </a:solidFill>
              </a:rPr>
              <a:t>העור ומנגנוני הגנה עליו ועל פתחי הגוף</a:t>
            </a:r>
            <a:endParaRPr lang="he-IL" sz="1800" dirty="0" smtClean="0"/>
          </a:p>
        </p:txBody>
      </p:sp>
      <p:sp>
        <p:nvSpPr>
          <p:cNvPr id="5" name="TextBox 4"/>
          <p:cNvSpPr txBox="1"/>
          <p:nvPr/>
        </p:nvSpPr>
        <p:spPr>
          <a:xfrm>
            <a:off x="231775" y="548680"/>
            <a:ext cx="8469313" cy="313932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lvl="0">
              <a:defRPr/>
            </a:pPr>
            <a:r>
              <a:rPr lang="he-IL" sz="1800" dirty="0">
                <a:latin typeface="Arial"/>
                <a:ea typeface="+mn-ea"/>
                <a:cs typeface="Arial"/>
              </a:rPr>
              <a:t>העור הוא מנגנון ההגנה המרכזי בקו ההגנה הראשון של הגוף.</a:t>
            </a:r>
          </a:p>
          <a:p>
            <a:pPr lvl="0">
              <a:defRPr/>
            </a:pPr>
            <a:r>
              <a:rPr lang="he-IL" sz="1800" dirty="0">
                <a:latin typeface="Arial"/>
                <a:ea typeface="+mn-ea"/>
                <a:cs typeface="Arial"/>
              </a:rPr>
              <a:t>העור </a:t>
            </a:r>
            <a:r>
              <a:rPr lang="he-IL" sz="1800" dirty="0" smtClean="0">
                <a:latin typeface="Arial"/>
                <a:ea typeface="+mn-ea"/>
                <a:cs typeface="Arial"/>
              </a:rPr>
              <a:t>הוא </a:t>
            </a:r>
            <a:r>
              <a:rPr lang="he-IL" sz="1800" dirty="0">
                <a:latin typeface="Arial"/>
                <a:ea typeface="+mn-ea"/>
                <a:cs typeface="Arial"/>
              </a:rPr>
              <a:t>מחסום יעיל ביותר. כל זמן </a:t>
            </a:r>
            <a:r>
              <a:rPr lang="he-IL" sz="1800" dirty="0" smtClean="0">
                <a:latin typeface="Arial"/>
                <a:ea typeface="+mn-ea"/>
                <a:cs typeface="Arial"/>
              </a:rPr>
              <a:t>ששלֵמות </a:t>
            </a:r>
            <a:r>
              <a:rPr lang="he-IL" sz="1800" dirty="0">
                <a:latin typeface="Arial"/>
                <a:ea typeface="+mn-ea"/>
                <a:cs typeface="Arial"/>
              </a:rPr>
              <a:t>העור נשמרת, רובם המוחלט של הגורמים הזרים כלל אינם נכנסים לגוף.</a:t>
            </a:r>
          </a:p>
          <a:p>
            <a:pPr fontAlgn="auto">
              <a:spcBef>
                <a:spcPts val="0"/>
              </a:spcBef>
              <a:spcAft>
                <a:spcPts val="0"/>
              </a:spcAft>
              <a:defRPr/>
            </a:pPr>
            <a:r>
              <a:rPr lang="he-IL" sz="1800" u="sng" kern="0" dirty="0" smtClean="0">
                <a:latin typeface="Arial"/>
                <a:ea typeface="+mn-ea"/>
                <a:cs typeface="Arial"/>
              </a:rPr>
              <a:t>בעור </a:t>
            </a:r>
            <a:r>
              <a:rPr lang="he-IL" sz="1800" u="sng" kern="0" dirty="0">
                <a:latin typeface="Arial"/>
                <a:ea typeface="+mn-ea"/>
                <a:cs typeface="Arial"/>
              </a:rPr>
              <a:t>ובפתחי הגוף יש מנגנוני הגנה בפני גורמים זרים</a:t>
            </a:r>
            <a:r>
              <a:rPr lang="he-IL" sz="1800" kern="0" dirty="0">
                <a:latin typeface="Arial"/>
                <a:ea typeface="+mn-ea"/>
                <a:cs typeface="Arial"/>
              </a:rPr>
              <a:t>:</a:t>
            </a:r>
          </a:p>
          <a:p>
            <a:pPr fontAlgn="auto">
              <a:spcBef>
                <a:spcPts val="0"/>
              </a:spcBef>
              <a:spcAft>
                <a:spcPts val="0"/>
              </a:spcAft>
              <a:defRPr/>
            </a:pPr>
            <a:r>
              <a:rPr lang="he-IL" sz="1800" kern="0" dirty="0">
                <a:latin typeface="Arial"/>
                <a:ea typeface="+mn-ea"/>
                <a:cs typeface="Arial"/>
              </a:rPr>
              <a:t>הזיעה מכילה חומצות המעכבות את התפתחות הגורמים הזרים (חיידקים, וירוסים ופטריות).</a:t>
            </a:r>
          </a:p>
          <a:p>
            <a:pPr fontAlgn="auto">
              <a:spcBef>
                <a:spcPts val="0"/>
              </a:spcBef>
              <a:spcAft>
                <a:spcPts val="0"/>
              </a:spcAft>
              <a:defRPr/>
            </a:pPr>
            <a:r>
              <a:rPr lang="he-IL" sz="1800" kern="0" dirty="0">
                <a:latin typeface="Arial"/>
                <a:ea typeface="+mn-ea"/>
                <a:cs typeface="Arial"/>
              </a:rPr>
              <a:t>דרכי הנשימה מרופדות בקרומים ריריים, שהגורמים הזרים נדבקים אליהם, </a:t>
            </a:r>
            <a:r>
              <a:rPr lang="he-IL" sz="1800" kern="0" dirty="0" smtClean="0">
                <a:latin typeface="Arial"/>
                <a:ea typeface="+mn-ea"/>
                <a:cs typeface="Arial"/>
              </a:rPr>
              <a:t>ובריסים, </a:t>
            </a:r>
            <a:r>
              <a:rPr lang="he-IL" sz="1800" kern="0" dirty="0">
                <a:latin typeface="Arial"/>
                <a:ea typeface="+mn-ea"/>
                <a:cs typeface="Arial"/>
              </a:rPr>
              <a:t>שתנועתם גורמת להוצאת הגורמים הזרים </a:t>
            </a:r>
            <a:r>
              <a:rPr lang="he-IL" sz="1800" kern="0" dirty="0" smtClean="0">
                <a:latin typeface="Arial"/>
                <a:ea typeface="+mn-ea"/>
                <a:cs typeface="Arial"/>
              </a:rPr>
              <a:t>מן הגוף</a:t>
            </a:r>
            <a:r>
              <a:rPr lang="he-IL" sz="1800" kern="0" dirty="0">
                <a:latin typeface="Arial"/>
                <a:ea typeface="+mn-ea"/>
                <a:cs typeface="Arial"/>
              </a:rPr>
              <a:t>.</a:t>
            </a:r>
          </a:p>
          <a:p>
            <a:pPr fontAlgn="auto">
              <a:spcBef>
                <a:spcPts val="0"/>
              </a:spcBef>
              <a:spcAft>
                <a:spcPts val="0"/>
              </a:spcAft>
              <a:defRPr/>
            </a:pPr>
            <a:r>
              <a:rPr lang="he-IL" sz="1800" kern="0" dirty="0">
                <a:latin typeface="Arial"/>
                <a:ea typeface="+mn-ea"/>
                <a:cs typeface="Arial"/>
              </a:rPr>
              <a:t>הגורמים הזרים נשטפים דרך ההפרשות כמו ריר, </a:t>
            </a:r>
            <a:r>
              <a:rPr lang="he-IL" sz="1800" kern="0" dirty="0">
                <a:solidFill>
                  <a:prstClr val="black"/>
                </a:solidFill>
                <a:latin typeface="Arial"/>
                <a:ea typeface="+mn-ea"/>
                <a:cs typeface="Arial"/>
              </a:rPr>
              <a:t>שתן,</a:t>
            </a:r>
          </a:p>
          <a:p>
            <a:pPr fontAlgn="auto">
              <a:spcBef>
                <a:spcPts val="0"/>
              </a:spcBef>
              <a:spcAft>
                <a:spcPts val="0"/>
              </a:spcAft>
              <a:defRPr/>
            </a:pPr>
            <a:r>
              <a:rPr lang="he-IL" sz="1800" kern="0" dirty="0">
                <a:solidFill>
                  <a:prstClr val="black"/>
                </a:solidFill>
                <a:latin typeface="Arial"/>
                <a:ea typeface="+mn-ea"/>
                <a:cs typeface="Arial"/>
              </a:rPr>
              <a:t>רוק ודמעות, ומפורקים בעזרת אנזימים המצויים </a:t>
            </a:r>
            <a:endParaRPr lang="he-IL" sz="1800" kern="0" dirty="0" smtClean="0">
              <a:solidFill>
                <a:prstClr val="black"/>
              </a:solidFill>
              <a:latin typeface="Arial"/>
              <a:ea typeface="+mn-ea"/>
              <a:cs typeface="Arial"/>
            </a:endParaRPr>
          </a:p>
          <a:p>
            <a:pPr fontAlgn="auto">
              <a:spcBef>
                <a:spcPts val="0"/>
              </a:spcBef>
              <a:spcAft>
                <a:spcPts val="0"/>
              </a:spcAft>
              <a:defRPr/>
            </a:pPr>
            <a:r>
              <a:rPr lang="he-IL" sz="1800" kern="0" dirty="0" smtClean="0">
                <a:solidFill>
                  <a:prstClr val="black"/>
                </a:solidFill>
                <a:latin typeface="Arial"/>
                <a:ea typeface="+mn-ea"/>
                <a:cs typeface="Arial"/>
              </a:rPr>
              <a:t>באותן ההפרשות. גם </a:t>
            </a:r>
            <a:r>
              <a:rPr lang="he-IL" sz="1800" kern="0" dirty="0">
                <a:solidFill>
                  <a:prstClr val="black"/>
                </a:solidFill>
                <a:latin typeface="Arial"/>
                <a:ea typeface="+mn-ea"/>
                <a:cs typeface="Arial"/>
              </a:rPr>
              <a:t>החומצה בקיבה פוגעת בהם.</a:t>
            </a:r>
          </a:p>
          <a:p>
            <a:pPr fontAlgn="auto">
              <a:spcBef>
                <a:spcPts val="0"/>
              </a:spcBef>
              <a:spcAft>
                <a:spcPts val="0"/>
              </a:spcAft>
              <a:defRPr/>
            </a:pPr>
            <a:r>
              <a:rPr lang="he-IL" sz="1800" kern="0" dirty="0">
                <a:solidFill>
                  <a:prstClr val="black"/>
                </a:solidFill>
                <a:latin typeface="Arial"/>
                <a:ea typeface="+mn-ea"/>
                <a:cs typeface="Arial"/>
              </a:rPr>
              <a:t>התעטשות ושיעול הם עוד דרך לסילוק גופים זרים.</a:t>
            </a:r>
          </a:p>
        </p:txBody>
      </p:sp>
      <p:grpSp>
        <p:nvGrpSpPr>
          <p:cNvPr id="2" name="קבוצה 1"/>
          <p:cNvGrpSpPr/>
          <p:nvPr/>
        </p:nvGrpSpPr>
        <p:grpSpPr>
          <a:xfrm>
            <a:off x="4932040" y="3789040"/>
            <a:ext cx="3302476" cy="2929316"/>
            <a:chOff x="35496" y="3375409"/>
            <a:chExt cx="3302476" cy="2929316"/>
          </a:xfrm>
        </p:grpSpPr>
        <p:pic>
          <p:nvPicPr>
            <p:cNvPr id="10650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375409"/>
              <a:ext cx="231457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35496" y="5720525"/>
              <a:ext cx="288607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prstClr val="black"/>
                  </a:solidFill>
                  <a:latin typeface="Arial" pitchFamily="34" charset="0"/>
                  <a:cs typeface="Arial" pitchFamily="34" charset="0"/>
                </a:rPr>
                <a:t>צ</a:t>
              </a:r>
              <a:r>
                <a:rPr lang="he-IL" sz="1600" u="sng" dirty="0">
                  <a:solidFill>
                    <a:prstClr val="black"/>
                  </a:solidFill>
                  <a:latin typeface="Arial" pitchFamily="34" charset="0"/>
                  <a:cs typeface="Arial"/>
                </a:rPr>
                <a:t>ילום מיקרוסקופי של הריסים </a:t>
              </a:r>
            </a:p>
            <a:p>
              <a:pPr fontAlgn="auto">
                <a:spcBef>
                  <a:spcPts val="0"/>
                </a:spcBef>
                <a:spcAft>
                  <a:spcPts val="0"/>
                </a:spcAft>
                <a:defRPr/>
              </a:pPr>
              <a:r>
                <a:rPr lang="he-IL" sz="1600" u="sng" dirty="0">
                  <a:solidFill>
                    <a:prstClr val="black"/>
                  </a:solidFill>
                  <a:cs typeface="Arial"/>
                </a:rPr>
                <a:t>בדופן הפנימית של </a:t>
              </a:r>
              <a:r>
                <a:rPr lang="he-IL" sz="1600" u="sng" noProof="1">
                  <a:solidFill>
                    <a:prstClr val="black"/>
                  </a:solidFill>
                  <a:cs typeface="Arial"/>
                </a:rPr>
                <a:t>הסימפונות</a:t>
              </a:r>
            </a:p>
          </p:txBody>
        </p:sp>
        <p:sp>
          <p:nvSpPr>
            <p:cNvPr id="106505" name="מלבן 4"/>
            <p:cNvSpPr>
              <a:spLocks noChangeArrowheads="1"/>
            </p:cNvSpPr>
            <p:nvPr/>
          </p:nvSpPr>
          <p:spPr bwMode="auto">
            <a:xfrm>
              <a:off x="451897" y="5373434"/>
              <a:ext cx="288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prstClr val="black"/>
                  </a:solidFill>
                </a:rPr>
                <a:t>Charles Daghlian, Dartmouth College&lt;http://www.dartmouth.edu/&gt;©</a:t>
              </a:r>
              <a:endParaRPr lang="he-IL" sz="1000" dirty="0">
                <a:solidFill>
                  <a:prstClr val="black"/>
                </a:solidFill>
              </a:endParaRPr>
            </a:p>
          </p:txBody>
        </p:sp>
      </p:grpSp>
      <p:sp>
        <p:nvSpPr>
          <p:cNvPr id="12"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9</a:t>
            </a:fld>
            <a:endParaRPr lang="he-IL" sz="1200" dirty="0" smtClean="0">
              <a:solidFill>
                <a:prstClr val="white">
                  <a:lumMod val="75000"/>
                </a:prstClr>
              </a:solidFill>
            </a:endParaRPr>
          </a:p>
        </p:txBody>
      </p:sp>
    </p:spTree>
    <p:extLst>
      <p:ext uri="{BB962C8B-B14F-4D97-AF65-F5344CB8AC3E}">
        <p14:creationId xmlns:p14="http://schemas.microsoft.com/office/powerpoint/2010/main" val="145263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3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6531</TotalTime>
  <Words>4181</Words>
  <Application>Microsoft Office PowerPoint</Application>
  <PresentationFormat>‫הצגה על המסך (4:3)</PresentationFormat>
  <Paragraphs>575</Paragraphs>
  <Slides>43</Slides>
  <Notes>23</Notes>
  <HiddenSlides>0</HiddenSlides>
  <MMClips>0</MMClips>
  <ScaleCrop>false</ScaleCrop>
  <HeadingPairs>
    <vt:vector size="4" baseType="variant">
      <vt:variant>
        <vt:lpstr>ערכת נושא</vt:lpstr>
      </vt:variant>
      <vt:variant>
        <vt:i4>20</vt:i4>
      </vt:variant>
      <vt:variant>
        <vt:lpstr>כותרות שקופיות</vt:lpstr>
      </vt:variant>
      <vt:variant>
        <vt:i4>43</vt:i4>
      </vt:variant>
    </vt:vector>
  </HeadingPairs>
  <TitlesOfParts>
    <vt:vector size="63"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24_Office Theme</vt:lpstr>
      <vt:lpstr>39_Office Theme</vt:lpstr>
      <vt:lpstr>18_Office Theme</vt:lpstr>
      <vt:lpstr>מצגת של PowerPoint</vt:lpstr>
      <vt:lpstr>מדוע מערכת ההגנה נחוצה?</vt:lpstr>
      <vt:lpstr>התגוננות הגוף מפני גורמי המחלות</vt:lpstr>
      <vt:lpstr>שאלה 1</vt:lpstr>
      <vt:lpstr>תשובה</vt:lpstr>
      <vt:lpstr>אנטיגן</vt:lpstr>
      <vt:lpstr>קווי ההגנה של הגוף</vt:lpstr>
      <vt:lpstr>מנגנוני הגנה ייחודיים ולא־ייחודיים</vt:lpstr>
      <vt:lpstr>קו ההגנה הראשון של הגוף – העור ומנגנוני הגנה עליו ועל פתחי הגוף</vt:lpstr>
      <vt:lpstr>קו ההגנה השני</vt:lpstr>
      <vt:lpstr>תהליך הפגוציטוזה</vt:lpstr>
      <vt:lpstr>שאלה 2</vt:lpstr>
      <vt:lpstr>תשובה</vt:lpstr>
      <vt:lpstr>שאלה 3</vt:lpstr>
      <vt:lpstr>תשובה: הפגוציטים מבחינים בין תאים עצמיים לתאים זרים</vt:lpstr>
      <vt:lpstr>תגובת הדלקת</vt:lpstr>
      <vt:lpstr>שאלה 4: תגובה ייחודית ותגובה לא־ייחודית</vt:lpstr>
      <vt:lpstr>תשובה</vt:lpstr>
      <vt:lpstr>קו ההגנה השלישי (מערכת החיסון) : תגובה ייחודית</vt:lpstr>
      <vt:lpstr>קו ההגנה השלישי – פירוט</vt:lpstr>
      <vt:lpstr>התגובה החיסונית – תרשים</vt:lpstr>
      <vt:lpstr>קישור לסרטונים המראים את התגובה החיסונית</vt:lpstr>
      <vt:lpstr>מאפייני מערכת החיסון (קו ההגנה השלישי)</vt:lpstr>
      <vt:lpstr>תגובת קו ההגנה השלישי מתרחשת בקשרי הלימפה</vt:lpstr>
      <vt:lpstr>שאלה 5: מדוע לפעמים אנחנו חולים למרות פעולת מערכת החיסון?</vt:lpstr>
      <vt:lpstr>תשובה</vt:lpstr>
      <vt:lpstr>אנטיביוטיקה: יעילה נגד חיידקים, לא נגד וירוסים</vt:lpstr>
      <vt:lpstr>שאלה 6: משפטי נכון/לא נכון</vt:lpstr>
      <vt:lpstr>תשובה</vt:lpstr>
      <vt:lpstr>שאלה 7: מחלת האיידס</vt:lpstr>
      <vt:lpstr>תשובה</vt:lpstr>
      <vt:lpstr>שאלה 8: תגובה ייחודית ולא־ייחודית</vt:lpstr>
      <vt:lpstr>תשובה</vt:lpstr>
      <vt:lpstr>שאלה 9</vt:lpstr>
      <vt:lpstr>תשובה</vt:lpstr>
      <vt:lpstr>שאלה 10: תפקידי המקרופג'ים</vt:lpstr>
      <vt:lpstr>תשובה</vt:lpstr>
      <vt:lpstr>שאלה 11</vt:lpstr>
      <vt:lpstr>תשובה</vt:lpstr>
      <vt:lpstr>סיכום: קווי ההגנה של הגוף</vt:lpstr>
      <vt:lpstr>מונחים (הלקוחים מהסילבוס)</vt:lpstr>
      <vt:lpstr>שאלה 12: ביולוגיה בחיוך</vt:lpstr>
      <vt:lpstr>תשובה</vt:lpstr>
    </vt:vector>
  </TitlesOfParts>
  <Company>University of Haifa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תאי דם לבנים</dc:title>
  <dc:creator>Institute of Evolution</dc:creator>
  <cp:lastModifiedBy>User</cp:lastModifiedBy>
  <cp:revision>379</cp:revision>
  <dcterms:created xsi:type="dcterms:W3CDTF">2001-12-11T08:34:49Z</dcterms:created>
  <dcterms:modified xsi:type="dcterms:W3CDTF">2016-03-24T11:11:50Z</dcterms:modified>
</cp:coreProperties>
</file>